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17" r:id="rId2"/>
  </p:sldMasterIdLst>
  <p:notesMasterIdLst>
    <p:notesMasterId r:id="rId29"/>
  </p:notesMasterIdLst>
  <p:sldIdLst>
    <p:sldId id="280" r:id="rId3"/>
    <p:sldId id="312" r:id="rId4"/>
    <p:sldId id="296" r:id="rId5"/>
    <p:sldId id="310" r:id="rId6"/>
    <p:sldId id="295" r:id="rId7"/>
    <p:sldId id="308" r:id="rId8"/>
    <p:sldId id="315" r:id="rId9"/>
    <p:sldId id="289" r:id="rId10"/>
    <p:sldId id="328" r:id="rId11"/>
    <p:sldId id="305" r:id="rId12"/>
    <p:sldId id="285" r:id="rId13"/>
    <p:sldId id="286" r:id="rId14"/>
    <p:sldId id="327" r:id="rId15"/>
    <p:sldId id="290" r:id="rId16"/>
    <p:sldId id="313" r:id="rId17"/>
    <p:sldId id="314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29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6265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00FA3-421E-4857-B54E-85A2582D6F5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EBF5274-8E5F-4444-8549-903EB325B3FB}">
      <dgm:prSet custT="1"/>
      <dgm:spPr/>
      <dgm:t>
        <a:bodyPr/>
        <a:lstStyle/>
        <a:p>
          <a:pPr algn="ctr" rtl="0"/>
          <a:r>
            <a:rPr lang="en-US" sz="2600" dirty="0" smtClean="0">
              <a:solidFill>
                <a:schemeClr val="tx1"/>
              </a:solidFill>
            </a:rPr>
            <a:t>Utilize impactful quality measures to improve health outcomes and deliver value by empowering patients to make informed care decisions while reducing burden to clinicians.</a:t>
          </a:r>
        </a:p>
      </dgm:t>
    </dgm:pt>
    <dgm:pt modelId="{14E16925-40AF-4F3B-9728-B670C0AD5822}" type="parTrans" cxnId="{4E8644BD-C52D-440E-B2A3-C1B86B0BAAAF}">
      <dgm:prSet/>
      <dgm:spPr/>
      <dgm:t>
        <a:bodyPr/>
        <a:lstStyle/>
        <a:p>
          <a:endParaRPr lang="en-US"/>
        </a:p>
      </dgm:t>
    </dgm:pt>
    <dgm:pt modelId="{4A9838E2-1F09-4EF3-BE3D-371E730EF1F5}" type="sibTrans" cxnId="{4E8644BD-C52D-440E-B2A3-C1B86B0BAAAF}">
      <dgm:prSet/>
      <dgm:spPr/>
      <dgm:t>
        <a:bodyPr/>
        <a:lstStyle/>
        <a:p>
          <a:endParaRPr lang="en-US"/>
        </a:p>
      </dgm:t>
    </dgm:pt>
    <dgm:pt modelId="{812F6DB7-062C-4958-97E0-363104603BD9}" type="pres">
      <dgm:prSet presAssocID="{AE700FA3-421E-4857-B54E-85A2582D6F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4F18DA-8F5B-41EB-BA7A-EAFA7569A5BA}" type="pres">
      <dgm:prSet presAssocID="{2EBF5274-8E5F-4444-8549-903EB325B3FB}" presName="parentText" presStyleLbl="node1" presStyleIdx="0" presStyleCnt="1" custScaleY="239981" custLinFactNeighborX="-544" custLinFactNeighborY="-132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8644BD-C52D-440E-B2A3-C1B86B0BAAAF}" srcId="{AE700FA3-421E-4857-B54E-85A2582D6F56}" destId="{2EBF5274-8E5F-4444-8549-903EB325B3FB}" srcOrd="0" destOrd="0" parTransId="{14E16925-40AF-4F3B-9728-B670C0AD5822}" sibTransId="{4A9838E2-1F09-4EF3-BE3D-371E730EF1F5}"/>
    <dgm:cxn modelId="{C0A88DBC-8B02-4B5D-B4B1-D6BFA65B7386}" type="presOf" srcId="{AE700FA3-421E-4857-B54E-85A2582D6F56}" destId="{812F6DB7-062C-4958-97E0-363104603BD9}" srcOrd="0" destOrd="0" presId="urn:microsoft.com/office/officeart/2005/8/layout/vList2"/>
    <dgm:cxn modelId="{E8685080-B12B-4BDA-9402-431AB4E9D88A}" type="presOf" srcId="{2EBF5274-8E5F-4444-8549-903EB325B3FB}" destId="{F54F18DA-8F5B-41EB-BA7A-EAFA7569A5BA}" srcOrd="0" destOrd="0" presId="urn:microsoft.com/office/officeart/2005/8/layout/vList2"/>
    <dgm:cxn modelId="{F09C933F-709F-4F4C-813C-FD26404B0B96}" type="presParOf" srcId="{812F6DB7-062C-4958-97E0-363104603BD9}" destId="{F54F18DA-8F5B-41EB-BA7A-EAFA7569A5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F18DA-8F5B-41EB-BA7A-EAFA7569A5BA}">
      <dsp:nvSpPr>
        <dsp:cNvPr id="0" name=""/>
        <dsp:cNvSpPr/>
      </dsp:nvSpPr>
      <dsp:spPr>
        <a:xfrm>
          <a:off x="0" y="0"/>
          <a:ext cx="8592738" cy="34676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Utilize impactful quality measures to improve health outcomes and deliver value by empowering patients to make informed care decisions while reducing burden to clinicians.</a:t>
          </a:r>
        </a:p>
      </dsp:txBody>
      <dsp:txXfrm>
        <a:off x="169275" y="169275"/>
        <a:ext cx="8254188" cy="3129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B7153-68BC-4DA7-9B84-10D29E59287D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701E9-8C6C-431D-A4E9-31950D9327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1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01E9-8C6C-431D-A4E9-31950D9327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6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D351B-F4B4-40CD-9E3D-B85A83C9A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073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A5154B-4FB2-4A42-A22C-AC868E31F7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825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MIPS eligible clinician with fewer than two performance category scores will receive a final score equal to the performance threshold and a neutral payment adjustment of 0%.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A5154B-4FB2-4A42-A22C-AC868E31F7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6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Goal of MVP is to move away from siloed activities and measures and move towards an aligned set of measure options more relevant to a clinician’s scope of practice that is meaningful to patient care.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Reduce reporting burden… so all clinicians or groups reporting on a clinical area would be reporting the same measure set(s).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A5154B-4FB2-4A42-A22C-AC868E31F7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73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82CD-14D6-2D45-AD86-234F5EFDDE58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7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82CD-14D6-2D45-AD86-234F5EFDDE58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4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82CD-14D6-2D45-AD86-234F5EFDDE58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16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552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3057" y="6035929"/>
            <a:ext cx="1964944" cy="6408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5565" y="5830094"/>
            <a:ext cx="8764588" cy="1052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25238" y="1498600"/>
            <a:ext cx="10521951" cy="252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563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8F9-564C-0848-83F7-CCB21C5B4018}" type="slidenum">
              <a:rPr lang="en-US" smtClean="0">
                <a:solidFill>
                  <a:srgbClr val="44546A"/>
                </a:solidFill>
              </a:rPr>
              <a:pPr/>
              <a:t>‹#›</a:t>
            </a:fld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600" y="859536"/>
            <a:ext cx="10972800" cy="5038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Rubik Medium" charset="0"/>
                <a:ea typeface="Rubik Medium" charset="0"/>
                <a:cs typeface="Rubik Medium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7078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#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5920"/>
            <a:ext cx="10972800" cy="1216152"/>
          </a:xfrm>
          <a:noFill/>
          <a:ln w="19050">
            <a:solidFill>
              <a:srgbClr val="ACE6FF"/>
            </a:solidFill>
          </a:ln>
        </p:spPr>
        <p:txBody>
          <a:bodyPr lIns="1554480" tIns="182880" rIns="182880">
            <a:noAutofit/>
          </a:bodyPr>
          <a:lstStyle>
            <a:lvl1pPr marL="342900" indent="-342900">
              <a:spcAft>
                <a:spcPts val="600"/>
              </a:spcAft>
              <a:buClr>
                <a:srgbClr val="28B0DA"/>
              </a:buClr>
              <a:buFont typeface="Wingdings" charset="2"/>
              <a:buChar char="ü"/>
              <a:tabLst/>
              <a:defRPr/>
            </a:lvl1pPr>
            <a:lvl2pPr marL="685800" indent="-228600">
              <a:buClr>
                <a:srgbClr val="28B0DA"/>
              </a:buClr>
              <a:buFont typeface="Courier New"/>
              <a:buChar char="o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8F9-564C-0848-83F7-CCB21C5B4018}" type="slidenum">
              <a:rPr lang="en-US" smtClean="0">
                <a:solidFill>
                  <a:srgbClr val="44546A"/>
                </a:solidFill>
              </a:rPr>
              <a:pPr/>
              <a:t>‹#›</a:t>
            </a:fld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600" y="859536"/>
            <a:ext cx="10972800" cy="5038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Rubik Medium" charset="0"/>
                <a:ea typeface="Rubik Medium" charset="0"/>
                <a:cs typeface="Rubik Medium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28133" y="1651000"/>
            <a:ext cx="1862667" cy="1435100"/>
          </a:xfrm>
        </p:spPr>
        <p:txBody>
          <a:bodyPr wrap="none" lIns="0" tIns="0" rIns="0">
            <a:noAutofit/>
          </a:bodyPr>
          <a:lstStyle>
            <a:lvl1pPr marL="0" indent="0" algn="ctr">
              <a:buNone/>
              <a:defRPr sz="9600" b="0" i="0">
                <a:solidFill>
                  <a:srgbClr val="ACE6FF"/>
                </a:solidFill>
                <a:latin typeface="Rubik Medium" charset="0"/>
                <a:ea typeface="Rubik Medium" charset="0"/>
                <a:cs typeface="Rubik Medium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5363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181600" cy="42976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1645920"/>
            <a:ext cx="5181600" cy="4297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8F9-564C-0848-83F7-CCB21C5B4018}" type="slidenum">
              <a:rPr lang="en-US" smtClean="0">
                <a:solidFill>
                  <a:srgbClr val="44546A"/>
                </a:solidFill>
              </a:rPr>
              <a:pPr/>
              <a:t>‹#›</a:t>
            </a:fld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600" y="859536"/>
            <a:ext cx="11033760" cy="31718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Rubik Medium" charset="0"/>
                <a:ea typeface="Rubik Medium" charset="0"/>
                <a:cs typeface="Rubik Medium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41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ght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346704"/>
            <a:ext cx="2773680" cy="2749296"/>
          </a:xfrm>
          <a:solidFill>
            <a:srgbClr val="2497BD"/>
          </a:solidFill>
        </p:spPr>
        <p:txBody>
          <a:bodyPr tIns="13716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ubik Medium" charset="0"/>
                <a:ea typeface="Rubik Medium" charset="0"/>
                <a:cs typeface="Rubik Medium" charset="0"/>
              </a:defRPr>
            </a:lvl1pPr>
            <a:lvl2pPr marL="279400" indent="-228600">
              <a:spcBef>
                <a:spcPts val="1100"/>
              </a:spcBef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>
              <a:spcBef>
                <a:spcPts val="1100"/>
              </a:spcBef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6775" y="1645920"/>
            <a:ext cx="3882248" cy="4450080"/>
          </a:xfrm>
          <a:ln>
            <a:solidFill>
              <a:srgbClr val="2497BD"/>
            </a:solidFill>
          </a:ln>
        </p:spPr>
        <p:txBody>
          <a:bodyPr lIns="137160" tIns="137160">
            <a:noAutofit/>
          </a:bodyPr>
          <a:lstStyle>
            <a:lvl1pPr marL="0" indent="0">
              <a:buNone/>
              <a:defRPr sz="1600" b="0" i="0">
                <a:latin typeface="Rubik Medium" charset="0"/>
                <a:ea typeface="Rubik Medium" charset="0"/>
                <a:cs typeface="Rubik Medium" charset="0"/>
              </a:defRPr>
            </a:lvl1pPr>
            <a:lvl2pPr marL="228600" indent="-228600">
              <a:lnSpc>
                <a:spcPct val="95000"/>
              </a:lnSpc>
              <a:spcBef>
                <a:spcPts val="600"/>
              </a:spcBef>
              <a:buClr>
                <a:srgbClr val="7CCDC7"/>
              </a:buClr>
              <a:buFont typeface="Arial" charset="0"/>
              <a:buChar char="•"/>
              <a:tabLst/>
              <a:defRPr sz="1400"/>
            </a:lvl2pPr>
            <a:lvl3pPr>
              <a:lnSpc>
                <a:spcPct val="95000"/>
              </a:lnSpc>
              <a:spcBef>
                <a:spcPts val="600"/>
              </a:spcBef>
              <a:defRPr sz="1400"/>
            </a:lvl3pPr>
            <a:lvl4pPr>
              <a:lnSpc>
                <a:spcPct val="95000"/>
              </a:lnSpc>
              <a:spcBef>
                <a:spcPts val="600"/>
              </a:spcBef>
              <a:defRPr sz="1400"/>
            </a:lvl4pPr>
            <a:lvl5pPr>
              <a:lnSpc>
                <a:spcPct val="95000"/>
              </a:lnSpc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8F9-564C-0848-83F7-CCB21C5B4018}" type="slidenum">
              <a:rPr lang="en-US" smtClean="0">
                <a:solidFill>
                  <a:srgbClr val="44546A"/>
                </a:solidFill>
              </a:rPr>
              <a:pPr/>
              <a:t>‹#›</a:t>
            </a:fld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599" y="859536"/>
            <a:ext cx="11204223" cy="31718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Rubik Medium" charset="0"/>
                <a:ea typeface="Rubik Medium" charset="0"/>
                <a:cs typeface="Rubik Medium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7931575" y="1645920"/>
            <a:ext cx="3882248" cy="4450080"/>
          </a:xfrm>
          <a:ln>
            <a:solidFill>
              <a:srgbClr val="2497BD"/>
            </a:solidFill>
          </a:ln>
        </p:spPr>
        <p:txBody>
          <a:bodyPr lIns="137160" tIns="137160">
            <a:noAutofit/>
          </a:bodyPr>
          <a:lstStyle>
            <a:lvl1pPr marL="0" indent="0">
              <a:buNone/>
              <a:defRPr sz="1600" b="0" i="0">
                <a:latin typeface="Rubik Medium" charset="0"/>
                <a:ea typeface="Rubik Medium" charset="0"/>
                <a:cs typeface="Rubik Medium" charset="0"/>
              </a:defRPr>
            </a:lvl1pPr>
            <a:lvl2pPr marL="228600" indent="-228600">
              <a:lnSpc>
                <a:spcPct val="95000"/>
              </a:lnSpc>
              <a:spcBef>
                <a:spcPts val="600"/>
              </a:spcBef>
              <a:buClr>
                <a:srgbClr val="7CCDC7"/>
              </a:buClr>
              <a:buFont typeface="Arial" charset="0"/>
              <a:buChar char="•"/>
              <a:tabLst/>
              <a:defRPr sz="1400"/>
            </a:lvl2pPr>
            <a:lvl3pPr>
              <a:lnSpc>
                <a:spcPct val="95000"/>
              </a:lnSpc>
              <a:spcBef>
                <a:spcPts val="600"/>
              </a:spcBef>
              <a:defRPr sz="1400"/>
            </a:lvl3pPr>
            <a:lvl4pPr>
              <a:lnSpc>
                <a:spcPct val="95000"/>
              </a:lnSpc>
              <a:spcBef>
                <a:spcPts val="600"/>
              </a:spcBef>
              <a:defRPr sz="1400"/>
            </a:lvl4pPr>
            <a:lvl5pPr>
              <a:lnSpc>
                <a:spcPct val="95000"/>
              </a:lnSpc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09600" y="1524000"/>
            <a:ext cx="2760133" cy="1676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94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2720"/>
            <a:ext cx="5157787" cy="58928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Rubik Medium" charset="0"/>
                <a:ea typeface="Rubik Medium" charset="0"/>
                <a:cs typeface="Rubik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92008"/>
            <a:ext cx="5157787" cy="4067492"/>
          </a:xfrm>
          <a:ln>
            <a:solidFill>
              <a:srgbClr val="ACE6FF"/>
            </a:solidFill>
          </a:ln>
        </p:spPr>
        <p:txBody>
          <a:bodyPr tIns="9144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035" y="1442720"/>
            <a:ext cx="5183188" cy="58928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Rubik Medium" charset="0"/>
                <a:ea typeface="Rubik Medium" charset="0"/>
                <a:cs typeface="Rubik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035" y="2092008"/>
            <a:ext cx="5183188" cy="4067492"/>
          </a:xfrm>
          <a:ln>
            <a:solidFill>
              <a:srgbClr val="ACE6FF"/>
            </a:solidFill>
          </a:ln>
        </p:spPr>
        <p:txBody>
          <a:bodyPr tIns="9144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8F9-564C-0848-83F7-CCB21C5B4018}" type="slidenum">
              <a:rPr lang="en-US" smtClean="0">
                <a:solidFill>
                  <a:srgbClr val="44546A"/>
                </a:solidFill>
              </a:rPr>
              <a:pPr/>
              <a:t>‹#›</a:t>
            </a:fld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599" y="859536"/>
            <a:ext cx="11031623" cy="31718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Rubik Medium" charset="0"/>
                <a:ea typeface="Rubik Medium" charset="0"/>
                <a:cs typeface="Rubik Medium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3652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8F9-564C-0848-83F7-CCB21C5B4018}" type="slidenum">
              <a:rPr lang="en-US" smtClean="0">
                <a:solidFill>
                  <a:srgbClr val="44546A"/>
                </a:solidFill>
              </a:rPr>
              <a:pPr/>
              <a:t>‹#›</a:t>
            </a:fld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600" y="859536"/>
            <a:ext cx="10972800" cy="31718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Rubik Medium" charset="0"/>
                <a:ea typeface="Rubik Medium" charset="0"/>
                <a:cs typeface="Rubik Medium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5297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33"/>
            <a:ext cx="8672037" cy="1030998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8F9-564C-0848-83F7-CCB21C5B4018}" type="slidenum">
              <a:rPr lang="en-US" smtClean="0">
                <a:solidFill>
                  <a:srgbClr val="44546A"/>
                </a:solidFill>
              </a:rPr>
              <a:pPr/>
              <a:t>‹#›</a:t>
            </a:fld>
            <a:endParaRPr lang="en-US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4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82CD-14D6-2D45-AD86-234F5EFDDE58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79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" r="19647"/>
          <a:stretch/>
        </p:blipFill>
        <p:spPr>
          <a:xfrm>
            <a:off x="861370" y="1"/>
            <a:ext cx="11343189" cy="6857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"/>
          <a:stretch/>
        </p:blipFill>
        <p:spPr>
          <a:xfrm>
            <a:off x="2050" y="0"/>
            <a:ext cx="4025940" cy="6858000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0" y="1087120"/>
            <a:ext cx="5188373" cy="4856480"/>
          </a:xfrm>
          <a:custGeom>
            <a:avLst/>
            <a:gdLst>
              <a:gd name="connsiteX0" fmla="*/ 1757680 w 3891280"/>
              <a:gd name="connsiteY0" fmla="*/ 0 h 4856480"/>
              <a:gd name="connsiteX1" fmla="*/ 3891280 w 3891280"/>
              <a:gd name="connsiteY1" fmla="*/ 1229360 h 4856480"/>
              <a:gd name="connsiteX2" fmla="*/ 3891280 w 3891280"/>
              <a:gd name="connsiteY2" fmla="*/ 3667760 h 4856480"/>
              <a:gd name="connsiteX3" fmla="*/ 1788160 w 3891280"/>
              <a:gd name="connsiteY3" fmla="*/ 4856480 h 4856480"/>
              <a:gd name="connsiteX4" fmla="*/ 0 w 3891280"/>
              <a:gd name="connsiteY4" fmla="*/ 3839517 h 4856480"/>
              <a:gd name="connsiteX5" fmla="*/ 0 w 3891280"/>
              <a:gd name="connsiteY5" fmla="*/ 997145 h 4856480"/>
              <a:gd name="connsiteX6" fmla="*/ 1757680 w 3891280"/>
              <a:gd name="connsiteY6" fmla="*/ 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1280" h="4856480">
                <a:moveTo>
                  <a:pt x="1757680" y="0"/>
                </a:moveTo>
                <a:lnTo>
                  <a:pt x="3891280" y="1229360"/>
                </a:lnTo>
                <a:lnTo>
                  <a:pt x="3891280" y="3667760"/>
                </a:lnTo>
                <a:lnTo>
                  <a:pt x="1788160" y="4856480"/>
                </a:lnTo>
                <a:lnTo>
                  <a:pt x="0" y="3839517"/>
                </a:lnTo>
                <a:lnTo>
                  <a:pt x="0" y="997145"/>
                </a:lnTo>
                <a:lnTo>
                  <a:pt x="175768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Medium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4" y="1955800"/>
            <a:ext cx="3623733" cy="796173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10061900" y="6146800"/>
            <a:ext cx="1718053" cy="495300"/>
            <a:chOff x="641859" y="6146800"/>
            <a:chExt cx="1288540" cy="49530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59" y="6146800"/>
              <a:ext cx="467273" cy="4953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01" y="6230620"/>
              <a:ext cx="796198" cy="3453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9051" y="3002371"/>
            <a:ext cx="4460111" cy="601134"/>
          </a:xfrm>
          <a:noFill/>
        </p:spPr>
        <p:txBody>
          <a:bodyPr lIns="0" tIns="182880" rIns="0" anchor="t" anchorCtr="0">
            <a:noAutofit/>
          </a:bodyPr>
          <a:lstStyle>
            <a:lvl1pPr algn="l">
              <a:defRPr sz="2200" b="0" i="0" cap="all" baseline="0">
                <a:solidFill>
                  <a:schemeClr val="bg1"/>
                </a:solidFill>
                <a:latin typeface="Rubik Medium" charset="0"/>
                <a:ea typeface="Rubik Medium" charset="0"/>
                <a:cs typeface="Rubik Medium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049" y="3609262"/>
            <a:ext cx="4460112" cy="883241"/>
          </a:xfrm>
          <a:noFill/>
        </p:spPr>
        <p:txBody>
          <a:bodyPr lIns="0" rIns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2616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" r="19647"/>
          <a:stretch/>
        </p:blipFill>
        <p:spPr>
          <a:xfrm>
            <a:off x="861370" y="1"/>
            <a:ext cx="11343189" cy="6857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"/>
          <a:stretch/>
        </p:blipFill>
        <p:spPr>
          <a:xfrm>
            <a:off x="2050" y="0"/>
            <a:ext cx="4025940" cy="685800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10061900" y="6146800"/>
            <a:ext cx="1718053" cy="495300"/>
            <a:chOff x="641859" y="6146800"/>
            <a:chExt cx="1288540" cy="49530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59" y="6146800"/>
              <a:ext cx="467273" cy="4953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01" y="6230620"/>
              <a:ext cx="796198" cy="345389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62"/>
          <a:stretch/>
        </p:blipFill>
        <p:spPr>
          <a:xfrm>
            <a:off x="0" y="0"/>
            <a:ext cx="4027989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 flipH="1">
            <a:off x="0" y="0"/>
            <a:ext cx="7315200" cy="5486400"/>
          </a:xfrm>
          <a:prstGeom prst="rect">
            <a:avLst/>
          </a:prstGeom>
          <a:gradFill flip="none" rotWithShape="1">
            <a:gsLst>
              <a:gs pos="63000">
                <a:schemeClr val="accent1">
                  <a:alpha val="0"/>
                </a:schemeClr>
              </a:gs>
              <a:gs pos="11000">
                <a:schemeClr val="accent2">
                  <a:alpha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Medium" charset="0"/>
            </a:endParaRPr>
          </a:p>
        </p:txBody>
      </p:sp>
      <p:sp>
        <p:nvSpPr>
          <p:cNvPr id="19" name="Freeform 18"/>
          <p:cNvSpPr/>
          <p:nvPr userDrawn="1"/>
        </p:nvSpPr>
        <p:spPr>
          <a:xfrm>
            <a:off x="0" y="1000760"/>
            <a:ext cx="5188373" cy="4856480"/>
          </a:xfrm>
          <a:custGeom>
            <a:avLst/>
            <a:gdLst>
              <a:gd name="connsiteX0" fmla="*/ 1757680 w 3891280"/>
              <a:gd name="connsiteY0" fmla="*/ 0 h 4856480"/>
              <a:gd name="connsiteX1" fmla="*/ 3891280 w 3891280"/>
              <a:gd name="connsiteY1" fmla="*/ 1229360 h 4856480"/>
              <a:gd name="connsiteX2" fmla="*/ 3891280 w 3891280"/>
              <a:gd name="connsiteY2" fmla="*/ 3667760 h 4856480"/>
              <a:gd name="connsiteX3" fmla="*/ 1788160 w 3891280"/>
              <a:gd name="connsiteY3" fmla="*/ 4856480 h 4856480"/>
              <a:gd name="connsiteX4" fmla="*/ 0 w 3891280"/>
              <a:gd name="connsiteY4" fmla="*/ 3839517 h 4856480"/>
              <a:gd name="connsiteX5" fmla="*/ 0 w 3891280"/>
              <a:gd name="connsiteY5" fmla="*/ 997145 h 4856480"/>
              <a:gd name="connsiteX6" fmla="*/ 1757680 w 3891280"/>
              <a:gd name="connsiteY6" fmla="*/ 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1280" h="4856480">
                <a:moveTo>
                  <a:pt x="1757680" y="0"/>
                </a:moveTo>
                <a:lnTo>
                  <a:pt x="3891280" y="1229360"/>
                </a:lnTo>
                <a:lnTo>
                  <a:pt x="3891280" y="3667760"/>
                </a:lnTo>
                <a:lnTo>
                  <a:pt x="1788160" y="4856480"/>
                </a:lnTo>
                <a:lnTo>
                  <a:pt x="0" y="3839517"/>
                </a:lnTo>
                <a:lnTo>
                  <a:pt x="0" y="997145"/>
                </a:lnTo>
                <a:lnTo>
                  <a:pt x="1757680" y="0"/>
                </a:lnTo>
                <a:close/>
              </a:path>
            </a:pathLst>
          </a:custGeom>
          <a:solidFill>
            <a:srgbClr val="ACE6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Medium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4" y="1955799"/>
            <a:ext cx="3623733" cy="796172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 rot="16200000" flipH="1">
            <a:off x="827314" y="1066799"/>
            <a:ext cx="4963886" cy="6618515"/>
          </a:xfrm>
          <a:prstGeom prst="rect">
            <a:avLst/>
          </a:prstGeom>
          <a:gradFill flip="none" rotWithShape="1">
            <a:gsLst>
              <a:gs pos="63000">
                <a:srgbClr val="F6F9CE">
                  <a:alpha val="0"/>
                </a:srgbClr>
              </a:gs>
              <a:gs pos="11000">
                <a:srgbClr val="F6F9CE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Medium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3002371"/>
            <a:ext cx="4460111" cy="601134"/>
          </a:xfrm>
          <a:noFill/>
        </p:spPr>
        <p:txBody>
          <a:bodyPr lIns="0" tIns="182880" rIns="0" anchor="b" anchorCtr="0">
            <a:noAutofit/>
          </a:bodyPr>
          <a:lstStyle>
            <a:lvl1pPr algn="l">
              <a:defRPr sz="2200" b="0" i="0" cap="all" baseline="0">
                <a:solidFill>
                  <a:schemeClr val="tx1"/>
                </a:solidFill>
                <a:latin typeface="Rubik Medium" charset="0"/>
                <a:ea typeface="Rubik Medium" charset="0"/>
                <a:cs typeface="Rubik Medium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1" y="3609262"/>
            <a:ext cx="3622017" cy="883241"/>
          </a:xfrm>
          <a:noFill/>
        </p:spPr>
        <p:txBody>
          <a:bodyPr lIns="0" rIns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9984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5" r="245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"/>
          <a:stretch/>
        </p:blipFill>
        <p:spPr>
          <a:xfrm>
            <a:off x="2050" y="0"/>
            <a:ext cx="4025940" cy="6858000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0" y="1087120"/>
            <a:ext cx="5188373" cy="4856480"/>
          </a:xfrm>
          <a:custGeom>
            <a:avLst/>
            <a:gdLst>
              <a:gd name="connsiteX0" fmla="*/ 1757680 w 3891280"/>
              <a:gd name="connsiteY0" fmla="*/ 0 h 4856480"/>
              <a:gd name="connsiteX1" fmla="*/ 3891280 w 3891280"/>
              <a:gd name="connsiteY1" fmla="*/ 1229360 h 4856480"/>
              <a:gd name="connsiteX2" fmla="*/ 3891280 w 3891280"/>
              <a:gd name="connsiteY2" fmla="*/ 3667760 h 4856480"/>
              <a:gd name="connsiteX3" fmla="*/ 1788160 w 3891280"/>
              <a:gd name="connsiteY3" fmla="*/ 4856480 h 4856480"/>
              <a:gd name="connsiteX4" fmla="*/ 0 w 3891280"/>
              <a:gd name="connsiteY4" fmla="*/ 3839517 h 4856480"/>
              <a:gd name="connsiteX5" fmla="*/ 0 w 3891280"/>
              <a:gd name="connsiteY5" fmla="*/ 997145 h 4856480"/>
              <a:gd name="connsiteX6" fmla="*/ 1757680 w 3891280"/>
              <a:gd name="connsiteY6" fmla="*/ 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1280" h="4856480">
                <a:moveTo>
                  <a:pt x="1757680" y="0"/>
                </a:moveTo>
                <a:lnTo>
                  <a:pt x="3891280" y="1229360"/>
                </a:lnTo>
                <a:lnTo>
                  <a:pt x="3891280" y="3667760"/>
                </a:lnTo>
                <a:lnTo>
                  <a:pt x="1788160" y="4856480"/>
                </a:lnTo>
                <a:lnTo>
                  <a:pt x="0" y="3839517"/>
                </a:lnTo>
                <a:lnTo>
                  <a:pt x="0" y="997145"/>
                </a:lnTo>
                <a:lnTo>
                  <a:pt x="175768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Medium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1" y="4342767"/>
            <a:ext cx="4027991" cy="2515233"/>
          </a:xfrm>
          <a:prstGeom prst="rect">
            <a:avLst/>
          </a:prstGeom>
          <a:solidFill>
            <a:srgbClr val="9BE4D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Medium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9051" y="3002371"/>
            <a:ext cx="4460111" cy="601134"/>
          </a:xfrm>
          <a:noFill/>
        </p:spPr>
        <p:txBody>
          <a:bodyPr lIns="0" tIns="182880" rIns="0" anchor="t" anchorCtr="0">
            <a:noAutofit/>
          </a:bodyPr>
          <a:lstStyle>
            <a:lvl1pPr algn="l">
              <a:defRPr sz="2200" b="0" i="0" cap="all" baseline="0">
                <a:solidFill>
                  <a:schemeClr val="bg1"/>
                </a:solidFill>
                <a:latin typeface="Rubik Medium" charset="0"/>
                <a:ea typeface="Rubik Medium" charset="0"/>
                <a:cs typeface="Rubik Medium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049" y="3609262"/>
            <a:ext cx="4460112" cy="883241"/>
          </a:xfrm>
          <a:noFill/>
        </p:spPr>
        <p:txBody>
          <a:bodyPr lIns="0" rIns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Rectangle 15" descr="."/>
          <p:cNvSpPr/>
          <p:nvPr userDrawn="1"/>
        </p:nvSpPr>
        <p:spPr>
          <a:xfrm>
            <a:off x="4027989" y="5384800"/>
            <a:ext cx="8164011" cy="1473201"/>
          </a:xfrm>
          <a:prstGeom prst="rect">
            <a:avLst/>
          </a:prstGeom>
          <a:gradFill>
            <a:gsLst>
              <a:gs pos="2000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sz="1350" dirty="0">
              <a:solidFill>
                <a:srgbClr val="FFFFFF"/>
              </a:solidFill>
              <a:latin typeface="Rubik Light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061900" y="6146800"/>
            <a:ext cx="1718053" cy="495300"/>
            <a:chOff x="641859" y="6146800"/>
            <a:chExt cx="1288540" cy="49530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59" y="6146800"/>
              <a:ext cx="467273" cy="4953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01" y="6230620"/>
              <a:ext cx="796198" cy="345389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4" y="1955800"/>
            <a:ext cx="3623733" cy="79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02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0"/>
            <a:ext cx="7315200" cy="5486400"/>
          </a:xfrm>
          <a:prstGeom prst="rect">
            <a:avLst/>
          </a:prstGeom>
          <a:gradFill flip="none" rotWithShape="1">
            <a:gsLst>
              <a:gs pos="63000">
                <a:schemeClr val="accent6">
                  <a:lumMod val="20000"/>
                  <a:lumOff val="80000"/>
                  <a:alpha val="0"/>
                </a:schemeClr>
              </a:gs>
              <a:gs pos="13000">
                <a:schemeClr val="accent6">
                  <a:lumMod val="20000"/>
                  <a:lumOff val="8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Medium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876800" y="0"/>
            <a:ext cx="7315200" cy="5486400"/>
          </a:xfrm>
          <a:prstGeom prst="rect">
            <a:avLst/>
          </a:prstGeom>
          <a:gradFill flip="none" rotWithShape="1">
            <a:gsLst>
              <a:gs pos="63000">
                <a:schemeClr val="accent1">
                  <a:alpha val="0"/>
                </a:schemeClr>
              </a:gs>
              <a:gs pos="11000">
                <a:schemeClr val="accent2">
                  <a:alpha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Medium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328160"/>
            <a:ext cx="12192000" cy="1251462"/>
          </a:xfrm>
          <a:prstGeom prst="rect">
            <a:avLst/>
          </a:prstGeom>
          <a:gradFill>
            <a:gsLst>
              <a:gs pos="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Light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6"/>
          <a:stretch/>
        </p:blipFill>
        <p:spPr>
          <a:xfrm>
            <a:off x="0" y="1"/>
            <a:ext cx="12192000" cy="6180667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4876800" y="0"/>
            <a:ext cx="7315200" cy="5486400"/>
          </a:xfrm>
          <a:prstGeom prst="rect">
            <a:avLst/>
          </a:prstGeom>
          <a:gradFill flip="none" rotWithShape="1">
            <a:gsLst>
              <a:gs pos="63000">
                <a:schemeClr val="accent1">
                  <a:alpha val="0"/>
                </a:schemeClr>
              </a:gs>
              <a:gs pos="11000">
                <a:schemeClr val="accent2">
                  <a:alpha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Medium" charset="0"/>
            </a:endParaRPr>
          </a:p>
        </p:txBody>
      </p:sp>
      <p:sp>
        <p:nvSpPr>
          <p:cNvPr id="34" name="Freeform 33"/>
          <p:cNvSpPr/>
          <p:nvPr userDrawn="1"/>
        </p:nvSpPr>
        <p:spPr>
          <a:xfrm>
            <a:off x="0" y="1000760"/>
            <a:ext cx="5188373" cy="4856480"/>
          </a:xfrm>
          <a:custGeom>
            <a:avLst/>
            <a:gdLst>
              <a:gd name="connsiteX0" fmla="*/ 1757680 w 3891280"/>
              <a:gd name="connsiteY0" fmla="*/ 0 h 4856480"/>
              <a:gd name="connsiteX1" fmla="*/ 3891280 w 3891280"/>
              <a:gd name="connsiteY1" fmla="*/ 1229360 h 4856480"/>
              <a:gd name="connsiteX2" fmla="*/ 3891280 w 3891280"/>
              <a:gd name="connsiteY2" fmla="*/ 3667760 h 4856480"/>
              <a:gd name="connsiteX3" fmla="*/ 1788160 w 3891280"/>
              <a:gd name="connsiteY3" fmla="*/ 4856480 h 4856480"/>
              <a:gd name="connsiteX4" fmla="*/ 0 w 3891280"/>
              <a:gd name="connsiteY4" fmla="*/ 3839517 h 4856480"/>
              <a:gd name="connsiteX5" fmla="*/ 0 w 3891280"/>
              <a:gd name="connsiteY5" fmla="*/ 997145 h 4856480"/>
              <a:gd name="connsiteX6" fmla="*/ 1757680 w 3891280"/>
              <a:gd name="connsiteY6" fmla="*/ 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1280" h="4856480">
                <a:moveTo>
                  <a:pt x="1757680" y="0"/>
                </a:moveTo>
                <a:lnTo>
                  <a:pt x="3891280" y="1229360"/>
                </a:lnTo>
                <a:lnTo>
                  <a:pt x="3891280" y="3667760"/>
                </a:lnTo>
                <a:lnTo>
                  <a:pt x="1788160" y="4856480"/>
                </a:lnTo>
                <a:lnTo>
                  <a:pt x="0" y="3839517"/>
                </a:lnTo>
                <a:lnTo>
                  <a:pt x="0" y="997145"/>
                </a:lnTo>
                <a:lnTo>
                  <a:pt x="1757680" y="0"/>
                </a:lnTo>
                <a:close/>
              </a:path>
            </a:pathLst>
          </a:custGeom>
          <a:solidFill>
            <a:srgbClr val="4FC5DA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Medium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158827" y="1148080"/>
            <a:ext cx="7084907" cy="4561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2961731"/>
            <a:ext cx="4460111" cy="601134"/>
          </a:xfrm>
          <a:noFill/>
        </p:spPr>
        <p:txBody>
          <a:bodyPr lIns="0" tIns="182880" rIns="0" anchor="b" anchorCtr="0">
            <a:noAutofit/>
          </a:bodyPr>
          <a:lstStyle>
            <a:lvl1pPr algn="l">
              <a:defRPr sz="2200" b="0" i="0" cap="all" baseline="0">
                <a:solidFill>
                  <a:schemeClr val="tx1"/>
                </a:solidFill>
                <a:latin typeface="Rubik Medium" charset="0"/>
                <a:ea typeface="Rubik Medium" charset="0"/>
                <a:cs typeface="Rubik Medium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88942"/>
            <a:ext cx="4460112" cy="883241"/>
          </a:xfrm>
          <a:noFill/>
        </p:spPr>
        <p:txBody>
          <a:bodyPr lIns="0" rIns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7910" y="6356352"/>
            <a:ext cx="824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2"/>
                </a:solidFill>
                <a:latin typeface="Rubik Light" charset="0"/>
                <a:ea typeface="Rubik Light" charset="0"/>
                <a:cs typeface="Rubik Light" charset="0"/>
              </a:defRPr>
            </a:lvl1pPr>
          </a:lstStyle>
          <a:p>
            <a:fld id="{50B3B8F9-564C-0848-83F7-CCB21C5B4018}" type="slidenum">
              <a:rPr lang="en-US" smtClean="0">
                <a:solidFill>
                  <a:srgbClr val="44546A"/>
                </a:solidFill>
              </a:rPr>
              <a:pPr/>
              <a:t>‹#›</a:t>
            </a:fld>
            <a:endParaRPr lang="en-US" dirty="0">
              <a:solidFill>
                <a:srgbClr val="44546A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922874" y="414276"/>
            <a:ext cx="1718053" cy="495300"/>
            <a:chOff x="641859" y="6146800"/>
            <a:chExt cx="1288540" cy="495300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59" y="6146800"/>
              <a:ext cx="467273" cy="4953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01" y="6230620"/>
              <a:ext cx="796198" cy="345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8674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328160"/>
            <a:ext cx="12192000" cy="1251462"/>
          </a:xfrm>
          <a:prstGeom prst="rect">
            <a:avLst/>
          </a:prstGeom>
          <a:gradFill>
            <a:gsLst>
              <a:gs pos="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Light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6"/>
          <a:stretch/>
        </p:blipFill>
        <p:spPr>
          <a:xfrm>
            <a:off x="0" y="1"/>
            <a:ext cx="12192000" cy="6180667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4876800" y="0"/>
            <a:ext cx="7315200" cy="5486400"/>
          </a:xfrm>
          <a:prstGeom prst="rect">
            <a:avLst/>
          </a:prstGeom>
          <a:gradFill flip="none" rotWithShape="1">
            <a:gsLst>
              <a:gs pos="63000">
                <a:schemeClr val="accent1">
                  <a:alpha val="0"/>
                </a:schemeClr>
              </a:gs>
              <a:gs pos="11000">
                <a:schemeClr val="accent2">
                  <a:alpha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Medium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328160"/>
            <a:ext cx="12192000" cy="1251462"/>
          </a:xfrm>
          <a:prstGeom prst="rect">
            <a:avLst/>
          </a:prstGeom>
          <a:gradFill>
            <a:gsLst>
              <a:gs pos="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Light" charset="0"/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6925348" y="4204766"/>
            <a:ext cx="1922125" cy="1652475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rgbClr val="28B0D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Light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>
            <a:off x="10160000" y="5364960"/>
            <a:ext cx="973859" cy="837240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rgbClr val="28B0DA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Light" charset="0"/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6490355" y="5028100"/>
            <a:ext cx="973859" cy="837240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rgbClr val="28B0D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Light" charset="0"/>
            </a:endParaRPr>
          </a:p>
        </p:txBody>
      </p:sp>
      <p:sp>
        <p:nvSpPr>
          <p:cNvPr id="14" name="Freeform 13"/>
          <p:cNvSpPr/>
          <p:nvPr userDrawn="1"/>
        </p:nvSpPr>
        <p:spPr>
          <a:xfrm>
            <a:off x="6490355" y="4635051"/>
            <a:ext cx="973859" cy="837240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rgbClr val="28B0D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Light" charset="0"/>
            </a:endParaRPr>
          </a:p>
        </p:txBody>
      </p:sp>
      <p:sp>
        <p:nvSpPr>
          <p:cNvPr id="15" name="Freeform 14"/>
          <p:cNvSpPr/>
          <p:nvPr userDrawn="1"/>
        </p:nvSpPr>
        <p:spPr>
          <a:xfrm>
            <a:off x="10646929" y="5577429"/>
            <a:ext cx="973859" cy="837240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rgbClr val="28B0D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Light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35159" y="6331333"/>
            <a:ext cx="470263" cy="411480"/>
          </a:xfrm>
          <a:prstGeom prst="rect">
            <a:avLst/>
          </a:prstGeom>
        </p:spPr>
      </p:pic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7910" y="6356352"/>
            <a:ext cx="824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2"/>
                </a:solidFill>
                <a:latin typeface="Rubik Light" charset="0"/>
                <a:ea typeface="Rubik Light" charset="0"/>
                <a:cs typeface="Rubik Light" charset="0"/>
              </a:defRPr>
            </a:lvl1pPr>
          </a:lstStyle>
          <a:p>
            <a:fld id="{50B3B8F9-564C-0848-83F7-CCB21C5B4018}" type="slidenum">
              <a:rPr lang="en-US" smtClean="0">
                <a:solidFill>
                  <a:srgbClr val="44546A"/>
                </a:solidFill>
              </a:rPr>
              <a:pPr/>
              <a:t>‹#›</a:t>
            </a:fld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21" name="Freeform 20"/>
          <p:cNvSpPr/>
          <p:nvPr userDrawn="1"/>
        </p:nvSpPr>
        <p:spPr>
          <a:xfrm>
            <a:off x="0" y="1000760"/>
            <a:ext cx="5188373" cy="4856480"/>
          </a:xfrm>
          <a:custGeom>
            <a:avLst/>
            <a:gdLst>
              <a:gd name="connsiteX0" fmla="*/ 1757680 w 3891280"/>
              <a:gd name="connsiteY0" fmla="*/ 0 h 4856480"/>
              <a:gd name="connsiteX1" fmla="*/ 3891280 w 3891280"/>
              <a:gd name="connsiteY1" fmla="*/ 1229360 h 4856480"/>
              <a:gd name="connsiteX2" fmla="*/ 3891280 w 3891280"/>
              <a:gd name="connsiteY2" fmla="*/ 3667760 h 4856480"/>
              <a:gd name="connsiteX3" fmla="*/ 1788160 w 3891280"/>
              <a:gd name="connsiteY3" fmla="*/ 4856480 h 4856480"/>
              <a:gd name="connsiteX4" fmla="*/ 0 w 3891280"/>
              <a:gd name="connsiteY4" fmla="*/ 3839517 h 4856480"/>
              <a:gd name="connsiteX5" fmla="*/ 0 w 3891280"/>
              <a:gd name="connsiteY5" fmla="*/ 997145 h 4856480"/>
              <a:gd name="connsiteX6" fmla="*/ 1757680 w 3891280"/>
              <a:gd name="connsiteY6" fmla="*/ 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1280" h="4856480">
                <a:moveTo>
                  <a:pt x="1757680" y="0"/>
                </a:moveTo>
                <a:lnTo>
                  <a:pt x="3891280" y="1229360"/>
                </a:lnTo>
                <a:lnTo>
                  <a:pt x="3891280" y="3667760"/>
                </a:lnTo>
                <a:lnTo>
                  <a:pt x="1788160" y="4856480"/>
                </a:lnTo>
                <a:lnTo>
                  <a:pt x="0" y="3839517"/>
                </a:lnTo>
                <a:lnTo>
                  <a:pt x="0" y="997145"/>
                </a:lnTo>
                <a:lnTo>
                  <a:pt x="1757680" y="0"/>
                </a:lnTo>
                <a:close/>
              </a:path>
            </a:pathLst>
          </a:custGeom>
          <a:solidFill>
            <a:srgbClr val="4FC5DA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Medium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961731"/>
            <a:ext cx="4460111" cy="601134"/>
          </a:xfrm>
          <a:noFill/>
        </p:spPr>
        <p:txBody>
          <a:bodyPr lIns="0" tIns="182880" rIns="0" anchor="b" anchorCtr="0">
            <a:noAutofit/>
          </a:bodyPr>
          <a:lstStyle>
            <a:lvl1pPr algn="l">
              <a:defRPr sz="2200" b="0" i="0" cap="all" baseline="0">
                <a:solidFill>
                  <a:schemeClr val="tx1"/>
                </a:solidFill>
                <a:latin typeface="Rubik Medium" charset="0"/>
                <a:ea typeface="Rubik Medium" charset="0"/>
                <a:cs typeface="Rubik Medium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88942"/>
            <a:ext cx="4460112" cy="883241"/>
          </a:xfrm>
          <a:noFill/>
        </p:spPr>
        <p:txBody>
          <a:bodyPr lIns="0" rIns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9922874" y="414276"/>
            <a:ext cx="1718053" cy="495300"/>
            <a:chOff x="641859" y="6146800"/>
            <a:chExt cx="1288540" cy="495300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59" y="6146800"/>
              <a:ext cx="467273" cy="4953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01" y="6230620"/>
              <a:ext cx="796198" cy="345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0281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6"/>
          <a:stretch/>
        </p:blipFill>
        <p:spPr>
          <a:xfrm>
            <a:off x="0" y="1"/>
            <a:ext cx="12192000" cy="6180667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4876800" y="0"/>
            <a:ext cx="7315200" cy="5486400"/>
          </a:xfrm>
          <a:prstGeom prst="rect">
            <a:avLst/>
          </a:prstGeom>
          <a:gradFill flip="none" rotWithShape="1">
            <a:gsLst>
              <a:gs pos="63000">
                <a:schemeClr val="accent1">
                  <a:alpha val="0"/>
                </a:schemeClr>
              </a:gs>
              <a:gs pos="11000">
                <a:schemeClr val="accent2">
                  <a:alpha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Medium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328160"/>
            <a:ext cx="12192000" cy="1251462"/>
          </a:xfrm>
          <a:prstGeom prst="rect">
            <a:avLst/>
          </a:prstGeom>
          <a:gradFill>
            <a:gsLst>
              <a:gs pos="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Light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>
            <a:off x="10160000" y="5364960"/>
            <a:ext cx="973859" cy="837240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chemeClr val="accent6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Light" charset="0"/>
            </a:endParaRPr>
          </a:p>
        </p:txBody>
      </p:sp>
      <p:sp>
        <p:nvSpPr>
          <p:cNvPr id="15" name="Freeform 14"/>
          <p:cNvSpPr/>
          <p:nvPr userDrawn="1"/>
        </p:nvSpPr>
        <p:spPr>
          <a:xfrm>
            <a:off x="10646929" y="5577429"/>
            <a:ext cx="973859" cy="837240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rgbClr val="28B0D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Light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24"/>
          <a:stretch/>
        </p:blipFill>
        <p:spPr>
          <a:xfrm>
            <a:off x="5731932" y="2583463"/>
            <a:ext cx="2856293" cy="1691077"/>
          </a:xfrm>
          <a:prstGeom prst="rect">
            <a:avLst/>
          </a:prstGeom>
        </p:spPr>
      </p:pic>
      <p:sp>
        <p:nvSpPr>
          <p:cNvPr id="21" name="Freeform 20"/>
          <p:cNvSpPr/>
          <p:nvPr userDrawn="1"/>
        </p:nvSpPr>
        <p:spPr>
          <a:xfrm>
            <a:off x="1845348" y="3163366"/>
            <a:ext cx="1922125" cy="1652475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Light" charset="0"/>
            </a:endParaRPr>
          </a:p>
        </p:txBody>
      </p:sp>
      <p:sp>
        <p:nvSpPr>
          <p:cNvPr id="22" name="Freeform 21"/>
          <p:cNvSpPr/>
          <p:nvPr userDrawn="1"/>
        </p:nvSpPr>
        <p:spPr>
          <a:xfrm>
            <a:off x="10292451" y="3475999"/>
            <a:ext cx="973859" cy="837240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Light" charset="0"/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1820168" y="4204766"/>
            <a:ext cx="1922125" cy="1652475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rgbClr val="28B0DA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Light" charset="0"/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1385175" y="5028100"/>
            <a:ext cx="973859" cy="837240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rgbClr val="70AEDD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Light" charset="0"/>
            </a:endParaRPr>
          </a:p>
        </p:txBody>
      </p:sp>
      <p:sp>
        <p:nvSpPr>
          <p:cNvPr id="14" name="Freeform 13"/>
          <p:cNvSpPr/>
          <p:nvPr userDrawn="1"/>
        </p:nvSpPr>
        <p:spPr>
          <a:xfrm>
            <a:off x="1385175" y="4635051"/>
            <a:ext cx="973859" cy="837240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rgbClr val="28B0D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Light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6"/>
          <a:stretch/>
        </p:blipFill>
        <p:spPr>
          <a:xfrm>
            <a:off x="3785023" y="2583463"/>
            <a:ext cx="2210240" cy="16910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35159" y="6331333"/>
            <a:ext cx="470263" cy="411480"/>
          </a:xfrm>
          <a:prstGeom prst="rect">
            <a:avLst/>
          </a:prstGeom>
        </p:spPr>
      </p:pic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7910" y="6356352"/>
            <a:ext cx="824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2"/>
                </a:solidFill>
                <a:latin typeface="Rubik Light" charset="0"/>
                <a:ea typeface="Rubik Light" charset="0"/>
                <a:cs typeface="Rubik Light" charset="0"/>
              </a:defRPr>
            </a:lvl1pPr>
          </a:lstStyle>
          <a:p>
            <a:fld id="{50B3B8F9-564C-0848-83F7-CCB21C5B4018}" type="slidenum">
              <a:rPr lang="en-US" smtClean="0">
                <a:solidFill>
                  <a:srgbClr val="44546A"/>
                </a:solidFill>
              </a:rPr>
              <a:pPr/>
              <a:t>‹#›</a:t>
            </a:fld>
            <a:endParaRPr lang="en-US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44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8" b="-466"/>
          <a:stretch/>
        </p:blipFill>
        <p:spPr>
          <a:xfrm>
            <a:off x="0" y="1"/>
            <a:ext cx="12192000" cy="539326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328160"/>
            <a:ext cx="12192000" cy="1251462"/>
          </a:xfrm>
          <a:prstGeom prst="rect">
            <a:avLst/>
          </a:prstGeom>
          <a:gradFill>
            <a:gsLst>
              <a:gs pos="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Light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>
            <a:off x="10160000" y="5364960"/>
            <a:ext cx="973859" cy="837240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chemeClr val="accent6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Light" charset="0"/>
            </a:endParaRPr>
          </a:p>
        </p:txBody>
      </p:sp>
      <p:sp>
        <p:nvSpPr>
          <p:cNvPr id="15" name="Freeform 14"/>
          <p:cNvSpPr/>
          <p:nvPr userDrawn="1"/>
        </p:nvSpPr>
        <p:spPr>
          <a:xfrm>
            <a:off x="10646929" y="5577429"/>
            <a:ext cx="973859" cy="837240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rgbClr val="28B0D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Light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24"/>
          <a:stretch/>
        </p:blipFill>
        <p:spPr>
          <a:xfrm>
            <a:off x="5731932" y="2583463"/>
            <a:ext cx="2856293" cy="1691077"/>
          </a:xfrm>
          <a:prstGeom prst="rect">
            <a:avLst/>
          </a:prstGeom>
        </p:spPr>
      </p:pic>
      <p:sp>
        <p:nvSpPr>
          <p:cNvPr id="21" name="Freeform 20"/>
          <p:cNvSpPr/>
          <p:nvPr userDrawn="1"/>
        </p:nvSpPr>
        <p:spPr>
          <a:xfrm>
            <a:off x="1845348" y="3163366"/>
            <a:ext cx="1922125" cy="1652475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Light" charset="0"/>
            </a:endParaRPr>
          </a:p>
        </p:txBody>
      </p:sp>
      <p:sp>
        <p:nvSpPr>
          <p:cNvPr id="22" name="Freeform 21"/>
          <p:cNvSpPr/>
          <p:nvPr userDrawn="1"/>
        </p:nvSpPr>
        <p:spPr>
          <a:xfrm>
            <a:off x="10394051" y="3157829"/>
            <a:ext cx="973859" cy="837240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Light" charset="0"/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1820168" y="4204766"/>
            <a:ext cx="1922125" cy="1652475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rgbClr val="28B0DA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Light" charset="0"/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1385175" y="5028100"/>
            <a:ext cx="973859" cy="837240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rgbClr val="70AEDD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Light" charset="0"/>
            </a:endParaRPr>
          </a:p>
        </p:txBody>
      </p:sp>
      <p:sp>
        <p:nvSpPr>
          <p:cNvPr id="14" name="Freeform 13"/>
          <p:cNvSpPr/>
          <p:nvPr userDrawn="1"/>
        </p:nvSpPr>
        <p:spPr>
          <a:xfrm>
            <a:off x="1385175" y="4635051"/>
            <a:ext cx="973859" cy="837240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rgbClr val="28B0D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Light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6"/>
          <a:stretch/>
        </p:blipFill>
        <p:spPr>
          <a:xfrm>
            <a:off x="3785023" y="2583463"/>
            <a:ext cx="2210240" cy="16910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35159" y="6331333"/>
            <a:ext cx="470263" cy="411480"/>
          </a:xfrm>
          <a:prstGeom prst="rect">
            <a:avLst/>
          </a:prstGeom>
        </p:spPr>
      </p:pic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7910" y="6356352"/>
            <a:ext cx="824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2"/>
                </a:solidFill>
                <a:latin typeface="Rubik Light" charset="0"/>
                <a:ea typeface="Rubik Light" charset="0"/>
                <a:cs typeface="Rubik Light" charset="0"/>
              </a:defRPr>
            </a:lvl1pPr>
          </a:lstStyle>
          <a:p>
            <a:fld id="{50B3B8F9-564C-0848-83F7-CCB21C5B4018}" type="slidenum">
              <a:rPr lang="en-US" smtClean="0">
                <a:solidFill>
                  <a:srgbClr val="44546A"/>
                </a:solidFill>
              </a:rPr>
              <a:pPr/>
              <a:t>‹#›</a:t>
            </a:fld>
            <a:endParaRPr lang="en-US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52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828801"/>
            <a:ext cx="109728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555075-F7D8-774D-92CE-0FFE5404D3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52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A69BD-7CE6-4510-B73D-C7187B4D9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80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828801"/>
            <a:ext cx="109728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6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82CD-14D6-2D45-AD86-234F5EFDDE58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67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prstGeom prst="rect">
            <a:avLst/>
          </a:prstGeom>
          <a:solidFill>
            <a:srgbClr val="0D4C9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632700" y="6382355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8555075-F7D8-774D-92CE-0FFE5404D3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48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prstGeom prst="rect">
            <a:avLst/>
          </a:prstGeom>
          <a:solidFill>
            <a:srgbClr val="0D4C9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632700" y="6382355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8555075-F7D8-774D-92CE-0FFE5404D3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96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prstGeom prst="rect">
            <a:avLst/>
          </a:prstGeom>
          <a:solidFill>
            <a:srgbClr val="0D4C9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632700" y="6382355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8555075-F7D8-774D-92CE-0FFE5404D3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23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prstGeom prst="rect">
            <a:avLst/>
          </a:prstGeom>
          <a:solidFill>
            <a:srgbClr val="0D4C9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632700" y="6382355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8555075-F7D8-774D-92CE-0FFE5404D3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92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1_Compariso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8340" y="1107716"/>
            <a:ext cx="1060745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792D65"/>
              </a:buClr>
              <a:buSzPts val="2800"/>
              <a:buFont typeface="Verdana"/>
              <a:buNone/>
              <a:defRPr sz="2800" b="1" i="0" u="none" strike="noStrike" cap="none">
                <a:solidFill>
                  <a:srgbClr val="792D6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8340" y="2250717"/>
            <a:ext cx="5021568" cy="39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5676761" y="2250717"/>
            <a:ext cx="5389033" cy="39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4095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MS titl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604000" y="3048000"/>
            <a:ext cx="4368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604000" y="4191000"/>
            <a:ext cx="4368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2224195" y="4928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61" y="228600"/>
            <a:ext cx="35364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6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8F9-564C-0848-83F7-CCB21C5B40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600" y="859536"/>
            <a:ext cx="10972800" cy="5038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Rubik Medium" charset="0"/>
                <a:ea typeface="Rubik Medium" charset="0"/>
                <a:cs typeface="Rubik Medium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038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6975" y="718940"/>
            <a:ext cx="5739384" cy="953354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DD432A"/>
                </a:solidFill>
                <a:latin typeface="Avenir Black" charset="0"/>
                <a:ea typeface="Avenir Black" charset="0"/>
                <a:cs typeface="Avenir Black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878960" y="1872972"/>
            <a:ext cx="5867401" cy="455723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14" y="718944"/>
            <a:ext cx="3630063" cy="885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013078"/>
            <a:ext cx="5462019" cy="484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69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k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01" y="3148262"/>
            <a:ext cx="9656064" cy="3650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37" y="1527524"/>
            <a:ext cx="11986128" cy="1527160"/>
          </a:xfrm>
          <a:prstGeom prst="rect">
            <a:avLst/>
          </a:prstGeom>
          <a:solidFill>
            <a:srgbClr val="F2CD07"/>
          </a:solidFill>
          <a:effectLst/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99707" y="6443573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39" y="6461432"/>
            <a:ext cx="664856" cy="365125"/>
          </a:xfrm>
          <a:prstGeom prst="rect">
            <a:avLst/>
          </a:prstGeom>
        </p:spPr>
        <p:txBody>
          <a:bodyPr/>
          <a:lstStyle/>
          <a:p>
            <a:fld id="{39C3531D-B253-2543-B33C-943C155A8F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591987" y="3604423"/>
            <a:ext cx="7876116" cy="1604963"/>
          </a:xfrm>
        </p:spPr>
        <p:txBody>
          <a:bodyPr/>
          <a:lstStyle>
            <a:lvl1pPr marL="0" indent="0" algn="r">
              <a:buNone/>
              <a:defRPr sz="2100" b="1"/>
            </a:lvl1pPr>
            <a:lvl2pPr>
              <a:defRPr sz="1800"/>
            </a:lvl2pPr>
          </a:lstStyle>
          <a:p>
            <a:pPr marL="0" indent="0" algn="r">
              <a:buNone/>
            </a:pPr>
            <a:r>
              <a:rPr lang="en-US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Enter Name of Subtitle</a:t>
            </a:r>
          </a:p>
          <a:p>
            <a:pPr marL="300031" lvl="1" indent="0" algn="r">
              <a:buNone/>
            </a:pPr>
            <a:r>
              <a:rPr lang="en-US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Centers for Medicare &amp; Medicaid Services</a:t>
            </a:r>
          </a:p>
        </p:txBody>
      </p:sp>
      <p:pic>
        <p:nvPicPr>
          <p:cNvPr id="14" name="Picture 13" descr="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4" y="3148262"/>
            <a:ext cx="2217109" cy="1147680"/>
          </a:xfrm>
          <a:prstGeom prst="rect">
            <a:avLst/>
          </a:prstGeom>
          <a:effectLst>
            <a:outerShdw blurRad="50800" dist="38100" dir="2700000" sx="49000" sy="49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4" y="4406900"/>
            <a:ext cx="2217109" cy="1147680"/>
          </a:xfrm>
          <a:prstGeom prst="rect">
            <a:avLst/>
          </a:prstGeom>
          <a:effectLst>
            <a:outerShdw blurRad="50800" dist="38100" dir="2700000" sx="49000" sy="49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4" y="5650992"/>
            <a:ext cx="2217109" cy="1147680"/>
          </a:xfrm>
          <a:prstGeom prst="rect">
            <a:avLst/>
          </a:prstGeom>
          <a:effectLst>
            <a:outerShdw blurRad="50800" dist="38100" dir="2700000" sx="49000" sy="49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1049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prstGeom prst="rect">
            <a:avLst/>
          </a:prstGeom>
          <a:solidFill>
            <a:srgbClr val="0D4C9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632700" y="6382355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8555075-F7D8-774D-92CE-0FFE5404D3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6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82CD-14D6-2D45-AD86-234F5EFDDE58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66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632700" y="6382355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8555075-F7D8-774D-92CE-0FFE5404D3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14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-16" y="663217"/>
            <a:ext cx="12192000" cy="0"/>
          </a:xfrm>
          <a:prstGeom prst="line">
            <a:avLst/>
          </a:prstGeom>
          <a:ln w="76200">
            <a:solidFill>
              <a:srgbClr val="ECD2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"/>
            <a:ext cx="12192000" cy="663191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5075-F7D8-774D-92CE-0FFE5404D3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74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5075-F7D8-774D-92CE-0FFE5404D3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047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0295" y="994656"/>
            <a:ext cx="10515600" cy="407902"/>
          </a:xfrm>
        </p:spPr>
        <p:txBody>
          <a:bodyPr/>
          <a:lstStyle>
            <a:lvl1pPr>
              <a:defRPr sz="1013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730295" y="429424"/>
            <a:ext cx="10515600" cy="572311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>
              <a:defRPr sz="2701" b="1" cap="all" baseline="0">
                <a:latin typeface="Bebas Neue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906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A69BD-7CE6-4510-B73D-C7187B4D9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66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prstGeom prst="rect">
            <a:avLst/>
          </a:prstGeom>
          <a:solidFill>
            <a:srgbClr val="0D4C9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632700" y="6382355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8555075-F7D8-774D-92CE-0FFE5404D3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45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MS 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1643360" cy="1057701"/>
          </a:xfrm>
          <a:prstGeom prst="rect">
            <a:avLst/>
          </a:prstGeom>
          <a:noFill/>
          <a:effectLst/>
        </p:spPr>
        <p:txBody>
          <a:bodyPr lIns="182880" anchor="b"/>
          <a:lstStyle>
            <a:lvl1pPr algn="l">
              <a:defRPr sz="2250" b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10522424" cy="4724400"/>
          </a:xfrm>
        </p:spPr>
        <p:txBody>
          <a:bodyPr l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04802" y="6607280"/>
            <a:ext cx="1974849" cy="250723"/>
          </a:xfrm>
          <a:prstGeom prst="rect">
            <a:avLst/>
          </a:prstGeom>
          <a:ln/>
        </p:spPr>
        <p:txBody>
          <a:bodyPr anchor="t"/>
          <a:lstStyle>
            <a:lvl1pPr algn="l">
              <a:defRPr sz="563"/>
            </a:lvl1pPr>
          </a:lstStyle>
          <a:p>
            <a:pPr>
              <a:defRPr/>
            </a:pPr>
            <a:fld id="{6AE7939A-3FBB-4809-905E-2174978795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44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8" y="2677645"/>
            <a:ext cx="4351023" cy="2283824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6"/>
            <a:ext cx="3755379" cy="2283823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939" y="6394063"/>
            <a:ext cx="990599" cy="304799"/>
          </a:xfrm>
          <a:prstGeom prst="rect">
            <a:avLst/>
          </a:prstGeom>
        </p:spPr>
        <p:txBody>
          <a:bodyPr/>
          <a:lstStyle/>
          <a:p>
            <a:fld id="{4393F242-C016-449F-BD8F-8AF0D2AAC0CB}" type="datetime1">
              <a:rPr lang="en-US" smtClean="0">
                <a:solidFill>
                  <a:srgbClr val="ACD433"/>
                </a:solidFill>
              </a:rPr>
              <a:pPr/>
              <a:t>10/2/2020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8359" y="6391840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A321-DFD0-43D4-926A-8166DD48A6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744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76800" y="0"/>
            <a:ext cx="7315200" cy="5486400"/>
          </a:xfrm>
          <a:prstGeom prst="rect">
            <a:avLst/>
          </a:prstGeom>
          <a:gradFill flip="none" rotWithShape="1">
            <a:gsLst>
              <a:gs pos="63000">
                <a:schemeClr val="accent1">
                  <a:alpha val="0"/>
                </a:schemeClr>
              </a:gs>
              <a:gs pos="11000">
                <a:schemeClr val="accent2">
                  <a:alpha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7315200" cy="5486400"/>
          </a:xfrm>
          <a:prstGeom prst="rect">
            <a:avLst/>
          </a:prstGeom>
          <a:gradFill flip="none" rotWithShape="1">
            <a:gsLst>
              <a:gs pos="63000">
                <a:schemeClr val="accent6">
                  <a:lumMod val="20000"/>
                  <a:lumOff val="80000"/>
                  <a:alpha val="0"/>
                </a:schemeClr>
              </a:gs>
              <a:gs pos="13000">
                <a:schemeClr val="accent6">
                  <a:lumMod val="20000"/>
                  <a:lumOff val="8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Freeform 5"/>
          <p:cNvSpPr/>
          <p:nvPr userDrawn="1"/>
        </p:nvSpPr>
        <p:spPr>
          <a:xfrm>
            <a:off x="0" y="1000760"/>
            <a:ext cx="5188373" cy="4856480"/>
          </a:xfrm>
          <a:custGeom>
            <a:avLst/>
            <a:gdLst>
              <a:gd name="connsiteX0" fmla="*/ 1757680 w 3891280"/>
              <a:gd name="connsiteY0" fmla="*/ 0 h 4856480"/>
              <a:gd name="connsiteX1" fmla="*/ 3891280 w 3891280"/>
              <a:gd name="connsiteY1" fmla="*/ 1229360 h 4856480"/>
              <a:gd name="connsiteX2" fmla="*/ 3891280 w 3891280"/>
              <a:gd name="connsiteY2" fmla="*/ 3667760 h 4856480"/>
              <a:gd name="connsiteX3" fmla="*/ 1788160 w 3891280"/>
              <a:gd name="connsiteY3" fmla="*/ 4856480 h 4856480"/>
              <a:gd name="connsiteX4" fmla="*/ 0 w 3891280"/>
              <a:gd name="connsiteY4" fmla="*/ 3839517 h 4856480"/>
              <a:gd name="connsiteX5" fmla="*/ 0 w 3891280"/>
              <a:gd name="connsiteY5" fmla="*/ 997145 h 4856480"/>
              <a:gd name="connsiteX6" fmla="*/ 1757680 w 3891280"/>
              <a:gd name="connsiteY6" fmla="*/ 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1280" h="4856480">
                <a:moveTo>
                  <a:pt x="1757680" y="0"/>
                </a:moveTo>
                <a:lnTo>
                  <a:pt x="3891280" y="1229360"/>
                </a:lnTo>
                <a:lnTo>
                  <a:pt x="3891280" y="3667760"/>
                </a:lnTo>
                <a:lnTo>
                  <a:pt x="1788160" y="4856480"/>
                </a:lnTo>
                <a:lnTo>
                  <a:pt x="0" y="3839517"/>
                </a:lnTo>
                <a:lnTo>
                  <a:pt x="0" y="997145"/>
                </a:lnTo>
                <a:lnTo>
                  <a:pt x="1757680" y="0"/>
                </a:lnTo>
                <a:close/>
              </a:path>
            </a:pathLst>
          </a:custGeom>
          <a:solidFill>
            <a:srgbClr val="4FC5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767" y="2961731"/>
            <a:ext cx="4460111" cy="601134"/>
          </a:xfrm>
          <a:noFill/>
        </p:spPr>
        <p:txBody>
          <a:bodyPr lIns="0" tIns="182880" rIns="0" anchor="b" anchorCtr="0">
            <a:noAutofit/>
          </a:bodyPr>
          <a:lstStyle>
            <a:lvl1pPr algn="l">
              <a:defRPr sz="3200" b="1" i="0" cap="all" baseline="0">
                <a:solidFill>
                  <a:schemeClr val="tx1"/>
                </a:solidFill>
                <a:latin typeface="+mn-lt"/>
                <a:ea typeface="Rubik Medium" charset="0"/>
                <a:cs typeface="Rubik Medium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765" y="3588942"/>
            <a:ext cx="4460112" cy="883241"/>
          </a:xfrm>
          <a:noFill/>
        </p:spPr>
        <p:txBody>
          <a:bodyPr lIns="0" rIns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6925348" y="4204766"/>
            <a:ext cx="1922125" cy="1652475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rgbClr val="28B0D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0" name="Freeform 9"/>
          <p:cNvSpPr/>
          <p:nvPr userDrawn="1"/>
        </p:nvSpPr>
        <p:spPr>
          <a:xfrm>
            <a:off x="11106765" y="5364960"/>
            <a:ext cx="973859" cy="837240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chemeClr val="accent6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6490355" y="5028100"/>
            <a:ext cx="973859" cy="837240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2" name="Freeform 11"/>
          <p:cNvSpPr/>
          <p:nvPr userDrawn="1"/>
        </p:nvSpPr>
        <p:spPr>
          <a:xfrm>
            <a:off x="6490355" y="4635051"/>
            <a:ext cx="973859" cy="837240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Freeform 12"/>
          <p:cNvSpPr/>
          <p:nvPr userDrawn="1"/>
        </p:nvSpPr>
        <p:spPr>
          <a:xfrm>
            <a:off x="10646929" y="5577429"/>
            <a:ext cx="973859" cy="837240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rgbClr val="28B0D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4" name="Freeform 13"/>
          <p:cNvSpPr/>
          <p:nvPr userDrawn="1"/>
        </p:nvSpPr>
        <p:spPr>
          <a:xfrm>
            <a:off x="11228685" y="3061180"/>
            <a:ext cx="973859" cy="837240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chemeClr val="accent6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5" name="Freeform 14"/>
          <p:cNvSpPr/>
          <p:nvPr userDrawn="1"/>
        </p:nvSpPr>
        <p:spPr>
          <a:xfrm>
            <a:off x="10768849" y="3273649"/>
            <a:ext cx="973859" cy="837240"/>
          </a:xfrm>
          <a:custGeom>
            <a:avLst/>
            <a:gdLst>
              <a:gd name="connsiteX0" fmla="*/ 2103120 w 4236720"/>
              <a:gd name="connsiteY0" fmla="*/ 0 h 4856480"/>
              <a:gd name="connsiteX1" fmla="*/ 3891280 w 4236720"/>
              <a:gd name="connsiteY1" fmla="*/ 1016963 h 4856480"/>
              <a:gd name="connsiteX2" fmla="*/ 3891280 w 4236720"/>
              <a:gd name="connsiteY2" fmla="*/ 1030321 h 4856480"/>
              <a:gd name="connsiteX3" fmla="*/ 4236720 w 4236720"/>
              <a:gd name="connsiteY3" fmla="*/ 1229360 h 4856480"/>
              <a:gd name="connsiteX4" fmla="*/ 4236720 w 4236720"/>
              <a:gd name="connsiteY4" fmla="*/ 3667760 h 4856480"/>
              <a:gd name="connsiteX5" fmla="*/ 2133600 w 4236720"/>
              <a:gd name="connsiteY5" fmla="*/ 4856480 h 4856480"/>
              <a:gd name="connsiteX6" fmla="*/ 345440 w 4236720"/>
              <a:gd name="connsiteY6" fmla="*/ 3839517 h 4856480"/>
              <a:gd name="connsiteX7" fmla="*/ 345440 w 4236720"/>
              <a:gd name="connsiteY7" fmla="*/ 3826159 h 4856480"/>
              <a:gd name="connsiteX8" fmla="*/ 0 w 4236720"/>
              <a:gd name="connsiteY8" fmla="*/ 3627120 h 4856480"/>
              <a:gd name="connsiteX9" fmla="*/ 0 w 4236720"/>
              <a:gd name="connsiteY9" fmla="*/ 1188720 h 48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720" h="4856480">
                <a:moveTo>
                  <a:pt x="2103120" y="0"/>
                </a:moveTo>
                <a:lnTo>
                  <a:pt x="3891280" y="1016963"/>
                </a:lnTo>
                <a:lnTo>
                  <a:pt x="3891280" y="1030321"/>
                </a:lnTo>
                <a:lnTo>
                  <a:pt x="4236720" y="1229360"/>
                </a:lnTo>
                <a:lnTo>
                  <a:pt x="4236720" y="3667760"/>
                </a:lnTo>
                <a:lnTo>
                  <a:pt x="2133600" y="4856480"/>
                </a:lnTo>
                <a:lnTo>
                  <a:pt x="345440" y="3839517"/>
                </a:lnTo>
                <a:lnTo>
                  <a:pt x="345440" y="3826159"/>
                </a:lnTo>
                <a:lnTo>
                  <a:pt x="0" y="3627120"/>
                </a:lnTo>
                <a:lnTo>
                  <a:pt x="0" y="118872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35159" y="6331333"/>
            <a:ext cx="470263" cy="411480"/>
          </a:xfrm>
          <a:prstGeom prst="rect">
            <a:avLst/>
          </a:prstGeom>
        </p:spPr>
      </p:pic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7910" y="6356352"/>
            <a:ext cx="824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2">
                    <a:lumMod val="50000"/>
                  </a:schemeClr>
                </a:solidFill>
                <a:latin typeface="Rubik" charset="0"/>
                <a:ea typeface="Rubik" charset="0"/>
                <a:cs typeface="Rubik" charset="0"/>
              </a:defRPr>
            </a:lvl1pPr>
          </a:lstStyle>
          <a:p>
            <a:fld id="{50B3B8F9-564C-0848-83F7-CCB21C5B401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197367" y="304800"/>
            <a:ext cx="1718053" cy="495300"/>
            <a:chOff x="641859" y="6146800"/>
            <a:chExt cx="1288540" cy="495300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59" y="6146800"/>
              <a:ext cx="467273" cy="4953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01" y="6230620"/>
              <a:ext cx="796198" cy="345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03922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0B3B8F9-564C-0848-83F7-CCB21C5B4018}" type="slidenum">
              <a:rPr lang="en-US" smtClean="0">
                <a:solidFill>
                  <a:srgbClr val="44546A"/>
                </a:solidFill>
              </a:rPr>
              <a:pPr/>
              <a:t>‹#›</a:t>
            </a:fld>
            <a:endParaRPr lang="en-US" dirty="0">
              <a:solidFill>
                <a:srgbClr val="44546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2FDCC-F23F-4C9B-92EB-56C917E30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5159" y="6331333"/>
            <a:ext cx="470263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82CD-14D6-2D45-AD86-234F5EFDDE58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50939" y="6394063"/>
            <a:ext cx="990599" cy="304799"/>
          </a:xfrm>
          <a:prstGeom prst="rect">
            <a:avLst/>
          </a:prstGeom>
        </p:spPr>
        <p:txBody>
          <a:bodyPr/>
          <a:lstStyle/>
          <a:p>
            <a:fld id="{AB1CFE1A-0A1A-4B73-9B7F-E9DDCEEF1726}" type="datetime1">
              <a:rPr lang="en-US" smtClean="0">
                <a:solidFill>
                  <a:srgbClr val="ACD433"/>
                </a:solidFill>
              </a:rPr>
              <a:pPr/>
              <a:t>10/2/2020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8359" y="6391840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A321-DFD0-43D4-926A-8166DD48A6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82CD-14D6-2D45-AD86-234F5EFDDE58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8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82CD-14D6-2D45-AD86-234F5EFDDE58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1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82CD-14D6-2D45-AD86-234F5EFDDE58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1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82CD-14D6-2D45-AD86-234F5EFDDE58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1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image" Target="../media/image5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image" Target="../media/image3.jp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C82CD-14D6-2D45-AD86-234F5EFDDE58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Centers for Medicare &amp; Medicaid Services logo" title="CMS Logo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881" y="1908391"/>
            <a:ext cx="7559231" cy="25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9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60"/>
          <a:stretch/>
        </p:blipFill>
        <p:spPr>
          <a:xfrm>
            <a:off x="8278632" y="0"/>
            <a:ext cx="3913368" cy="128016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" y="0"/>
            <a:ext cx="11640925" cy="1280160"/>
          </a:xfrm>
          <a:prstGeom prst="rect">
            <a:avLst/>
          </a:prstGeom>
          <a:gradFill>
            <a:gsLst>
              <a:gs pos="78000">
                <a:schemeClr val="accent6">
                  <a:lumMod val="20000"/>
                  <a:lumOff val="80000"/>
                </a:schemeClr>
              </a:gs>
              <a:gs pos="99000">
                <a:schemeClr val="accent6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Medium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423042" y="2"/>
            <a:ext cx="3768959" cy="5539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2000">
                <a:schemeClr val="accent4">
                  <a:alpha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Rubik Medium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922874" y="414276"/>
            <a:ext cx="1718053" cy="495300"/>
            <a:chOff x="641859" y="6146800"/>
            <a:chExt cx="1288540" cy="49530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59" y="6146800"/>
              <a:ext cx="467273" cy="4953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01" y="6230620"/>
              <a:ext cx="796198" cy="345389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11535159" y="6331333"/>
            <a:ext cx="470263" cy="4114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8534"/>
            <a:ext cx="8672037" cy="724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45920"/>
            <a:ext cx="10972800" cy="430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7910" y="6356352"/>
            <a:ext cx="824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2"/>
                </a:solidFill>
                <a:latin typeface="Rubik Light" charset="0"/>
                <a:ea typeface="Rubik Light" charset="0"/>
                <a:cs typeface="Rubik Light" charset="0"/>
              </a:defRPr>
            </a:lvl1pPr>
          </a:lstStyle>
          <a:p>
            <a:fld id="{50B3B8F9-564C-0848-83F7-CCB21C5B4018}" type="slidenum">
              <a:rPr lang="en-US" smtClean="0">
                <a:solidFill>
                  <a:srgbClr val="44546A"/>
                </a:solidFill>
              </a:rPr>
              <a:pPr/>
              <a:t>‹#›</a:t>
            </a:fld>
            <a:endParaRPr lang="en-US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6" r:id="rId29"/>
    <p:sldLayoutId id="2147483747" r:id="rId30"/>
    <p:sldLayoutId id="2147483748" r:id="rId31"/>
    <p:sldLayoutId id="2147483749" r:id="rId32"/>
    <p:sldLayoutId id="2147483750" r:id="rId33"/>
    <p:sldLayoutId id="2147483751" r:id="rId34"/>
    <p:sldLayoutId id="2147483752" r:id="rId35"/>
    <p:sldLayoutId id="2147483753" r:id="rId36"/>
    <p:sldLayoutId id="2147483754" r:id="rId37"/>
    <p:sldLayoutId id="2147483755" r:id="rId3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Rubik Medium" charset="0"/>
          <a:ea typeface="Rubik Medium" charset="0"/>
          <a:cs typeface="Rubik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CCCC6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Rubik Light" charset="0"/>
          <a:ea typeface="Rubik Light" charset="0"/>
          <a:cs typeface="Rubik Light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/>
        <a:buChar char="o"/>
        <a:defRPr sz="1600" b="0" i="0" kern="1200">
          <a:solidFill>
            <a:schemeClr val="tx2"/>
          </a:solidFill>
          <a:latin typeface="Rubik Light" charset="0"/>
          <a:ea typeface="Rubik Light" charset="0"/>
          <a:cs typeface="Rubik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Rubik Light" charset="0"/>
          <a:ea typeface="Rubik Light" charset="0"/>
          <a:cs typeface="Rubik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Rubik Light" charset="0"/>
          <a:ea typeface="Rubik Light" charset="0"/>
          <a:cs typeface="Rubik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Rubik Light" charset="0"/>
          <a:ea typeface="Rubik Light" charset="0"/>
          <a:cs typeface="Rubik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NUL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448236" y="627529"/>
            <a:ext cx="12900211" cy="30796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Accelerating the Quality Journey</a:t>
            </a:r>
          </a:p>
          <a:p>
            <a:pPr algn="ctr"/>
            <a:r>
              <a:rPr lang="en-US" sz="2600" dirty="0" smtClean="0"/>
              <a:t>Presentation for Multicenter </a:t>
            </a:r>
            <a:r>
              <a:rPr lang="en-US" sz="2600" dirty="0" smtClean="0"/>
              <a:t>Perioperative Outcomes </a:t>
            </a:r>
            <a:r>
              <a:rPr lang="en-US" sz="2600" dirty="0" smtClean="0"/>
              <a:t>Group</a:t>
            </a:r>
            <a:endParaRPr lang="en-US" sz="26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41929" y="2680447"/>
            <a:ext cx="9144000" cy="20573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/>
              <a:t>Michelle Schreiber, M.D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sz="2600" dirty="0" smtClean="0"/>
              <a:t>Deputy Center Director, Center for Clinical Standards and Quality</a:t>
            </a:r>
          </a:p>
          <a:p>
            <a:pPr marL="0" indent="0" algn="ctr">
              <a:buNone/>
            </a:pPr>
            <a:r>
              <a:rPr lang="en-US" sz="2600" dirty="0" smtClean="0"/>
              <a:t>Group Director, Quality Measures and Value Based Programs</a:t>
            </a:r>
          </a:p>
          <a:p>
            <a:pPr marL="0" indent="0" algn="ctr">
              <a:buNone/>
            </a:pPr>
            <a:r>
              <a:rPr lang="en-US" sz="2600" dirty="0" smtClean="0"/>
              <a:t>Centers for Medicare and Medicaid Services (CMS)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403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3" t="2201" r="1280" b="2796"/>
          <a:stretch/>
        </p:blipFill>
        <p:spPr>
          <a:xfrm>
            <a:off x="5802458" y="950361"/>
            <a:ext cx="3441706" cy="446206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484760"/>
              </p:ext>
            </p:extLst>
          </p:nvPr>
        </p:nvGraphicFramePr>
        <p:xfrm>
          <a:off x="1174375" y="1164016"/>
          <a:ext cx="3818965" cy="428573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818965">
                  <a:extLst>
                    <a:ext uri="{9D8B030D-6E8A-4147-A177-3AD203B41FA5}">
                      <a16:colId xmlns:a16="http://schemas.microsoft.com/office/drawing/2014/main" val="2657610149"/>
                    </a:ext>
                  </a:extLst>
                </a:gridCol>
              </a:tblGrid>
              <a:tr h="4504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Goals of MM 2.0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88101017"/>
                  </a:ext>
                </a:extLst>
              </a:tr>
              <a:tr h="7553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Utilize only quality measures of highest value and impact focused on outcomes of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key quality domains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97855188"/>
                  </a:ext>
                </a:extLst>
              </a:tr>
              <a:tr h="7553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Align measures across value-based programs and  across partners, including CMS, federal and private entities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5548808"/>
                  </a:ext>
                </a:extLst>
              </a:tr>
              <a:tr h="7553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Engage patients through transparency,</a:t>
                      </a:r>
                      <a:r>
                        <a:rPr lang="en-US" sz="1400" baseline="0" dirty="0" smtClean="0"/>
                        <a:t> patient centered measures, and patient reported outcomes</a:t>
                      </a:r>
                      <a:endParaRPr lang="en-US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5171460"/>
                  </a:ext>
                </a:extLst>
              </a:tr>
              <a:tr h="5612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Transform measures to fully-digital by 2030, and incorporate all-payer data</a:t>
                      </a:r>
                    </a:p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466497"/>
                  </a:ext>
                </a:extLst>
              </a:tr>
              <a:tr h="681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Develop and implements measures that reflect social and economic determinants.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92562190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5130513" y="3469897"/>
            <a:ext cx="671945" cy="51954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B050"/>
              </a:solidFill>
              <a:latin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397315-7E2B-4F14-AB09-4BD970BFAD2F}"/>
              </a:ext>
            </a:extLst>
          </p:cNvPr>
          <p:cNvGrpSpPr/>
          <p:nvPr/>
        </p:nvGrpSpPr>
        <p:grpSpPr>
          <a:xfrm>
            <a:off x="2209065" y="138981"/>
            <a:ext cx="874793" cy="644930"/>
            <a:chOff x="330929" y="2696688"/>
            <a:chExt cx="849313" cy="8493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F71A612-5F2A-4CE2-A602-114FFDC6331E}"/>
                </a:ext>
              </a:extLst>
            </p:cNvPr>
            <p:cNvSpPr/>
            <p:nvPr/>
          </p:nvSpPr>
          <p:spPr>
            <a:xfrm>
              <a:off x="330929" y="2696688"/>
              <a:ext cx="849313" cy="849313"/>
            </a:xfrm>
            <a:prstGeom prst="ellipse">
              <a:avLst/>
            </a:prstGeom>
            <a:solidFill>
              <a:schemeClr val="bg1"/>
            </a:solidFill>
            <a:ln w="571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onstantia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A580B4-DD47-454D-B569-B3354E8242E1}"/>
                </a:ext>
              </a:extLst>
            </p:cNvPr>
            <p:cNvGrpSpPr/>
            <p:nvPr/>
          </p:nvGrpSpPr>
          <p:grpSpPr>
            <a:xfrm>
              <a:off x="416667" y="2782426"/>
              <a:ext cx="677837" cy="677837"/>
              <a:chOff x="592322" y="4493021"/>
              <a:chExt cx="914400" cy="9144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0DF2AD0-BAA5-4768-B9A5-8764B6A15AE4}"/>
                  </a:ext>
                </a:extLst>
              </p:cNvPr>
              <p:cNvSpPr/>
              <p:nvPr/>
            </p:nvSpPr>
            <p:spPr>
              <a:xfrm>
                <a:off x="592322" y="4493021"/>
                <a:ext cx="914400" cy="914400"/>
              </a:xfrm>
              <a:prstGeom prst="ellipse">
                <a:avLst/>
              </a:prstGeom>
              <a:solidFill>
                <a:srgbClr val="084A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Constantia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5FB3700-1129-48CC-B1F7-E7C547306AD5}"/>
                  </a:ext>
                </a:extLst>
              </p:cNvPr>
              <p:cNvGrpSpPr/>
              <p:nvPr/>
            </p:nvGrpSpPr>
            <p:grpSpPr>
              <a:xfrm>
                <a:off x="687859" y="4545186"/>
                <a:ext cx="733168" cy="822848"/>
                <a:chOff x="687859" y="4545186"/>
                <a:chExt cx="733168" cy="822848"/>
              </a:xfrm>
            </p:grpSpPr>
            <p:pic>
              <p:nvPicPr>
                <p:cNvPr id="14" name="Graphic 8" descr="User">
                  <a:extLst>
                    <a:ext uri="{FF2B5EF4-FFF2-40B4-BE49-F238E27FC236}">
                      <a16:creationId xmlns:a16="http://schemas.microsoft.com/office/drawing/2014/main" id="{BB22A5C2-EC1D-4755-B840-CD18D997C2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 l="15805" t="11472" r="15392" b="14521"/>
                <a:stretch/>
              </p:blipFill>
              <p:spPr>
                <a:xfrm>
                  <a:off x="687859" y="4545186"/>
                  <a:ext cx="733168" cy="788604"/>
                </a:xfrm>
                <a:prstGeom prst="ellipse">
                  <a:avLst/>
                </a:prstGeom>
              </p:spPr>
            </p:pic>
            <p:pic>
              <p:nvPicPr>
                <p:cNvPr id="15" name="Graphic 9" descr="Heart with pulse">
                  <a:extLst>
                    <a:ext uri="{FF2B5EF4-FFF2-40B4-BE49-F238E27FC236}">
                      <a16:creationId xmlns:a16="http://schemas.microsoft.com/office/drawing/2014/main" id="{7BA853DD-B01D-4CA2-ABA7-66F7CC71F7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0128" y="4969246"/>
                  <a:ext cx="398788" cy="398788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6" name="Title 1"/>
          <p:cNvSpPr txBox="1">
            <a:spLocks/>
          </p:cNvSpPr>
          <p:nvPr/>
        </p:nvSpPr>
        <p:spPr>
          <a:xfrm>
            <a:off x="2018086" y="107577"/>
            <a:ext cx="7843090" cy="105964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Myriad Pro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yriad Pro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yriad Pro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yriad Pro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yriad Pro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yriad Pro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yriad Pro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yriad Pro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yriad Pro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+mj-lt"/>
              </a:rPr>
              <a:t>Meaningful Measures 2.0</a:t>
            </a:r>
          </a:p>
        </p:txBody>
      </p:sp>
    </p:spTree>
    <p:extLst>
      <p:ext uri="{BB962C8B-B14F-4D97-AF65-F5344CB8AC3E}">
        <p14:creationId xmlns:p14="http://schemas.microsoft.com/office/powerpoint/2010/main" val="29121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0B5F9-F741-1441-84C0-7830222C3DF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2325" y="369454"/>
            <a:ext cx="10537557" cy="6927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+mj-lt"/>
              </a:rPr>
              <a:t>eCQM Strategy Project</a:t>
            </a:r>
            <a:endParaRPr lang="en-US" sz="4400" b="1" dirty="0">
              <a:latin typeface="+mj-lt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1262E8F-F5AC-4BEC-B573-77EB4162D68D}"/>
              </a:ext>
            </a:extLst>
          </p:cNvPr>
          <p:cNvSpPr txBox="1">
            <a:spLocks/>
          </p:cNvSpPr>
          <p:nvPr/>
        </p:nvSpPr>
        <p:spPr>
          <a:xfrm>
            <a:off x="822325" y="742863"/>
            <a:ext cx="10537557" cy="50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Picture 5" descr="This is a picture of the electronic clinical quality measure strategy recommendations. The overall eCQM Strategy Goals are to reduce burden, increase value, and increase stakeholder involvement. A few of the areas where CMD is making recommendations include communication, education and outreach; EHR certification process and the implementation and reporting processes. ">
            <a:extLst>
              <a:ext uri="{FF2B5EF4-FFF2-40B4-BE49-F238E27FC236}">
                <a16:creationId xmlns:a16="http://schemas.microsoft.com/office/drawing/2014/main" id="{E0FBCC98-89A8-42DF-8CF9-7B3C0B58BA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" t="531" r="482" b="1211"/>
          <a:stretch/>
        </p:blipFill>
        <p:spPr>
          <a:xfrm>
            <a:off x="3140355" y="1251398"/>
            <a:ext cx="5901493" cy="392442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22190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1EFB8196-193F-1D44-AE8A-F27D5455449A}"/>
              </a:ext>
            </a:extLst>
          </p:cNvPr>
          <p:cNvSpPr txBox="1">
            <a:spLocks/>
          </p:cNvSpPr>
          <p:nvPr/>
        </p:nvSpPr>
        <p:spPr>
          <a:xfrm>
            <a:off x="822960" y="401244"/>
            <a:ext cx="10537557" cy="5085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FHIR Quality Reporting Roadmap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C85A20-294F-8D42-AD7F-4C6B4A81C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83" t="13415" r="15641" b="81968"/>
          <a:stretch/>
        </p:blipFill>
        <p:spPr>
          <a:xfrm>
            <a:off x="822960" y="980082"/>
            <a:ext cx="10510749" cy="359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AAC695-9EDD-8341-889E-779AB6BC7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04" r="257"/>
          <a:stretch/>
        </p:blipFill>
        <p:spPr>
          <a:xfrm>
            <a:off x="1467442" y="1540182"/>
            <a:ext cx="9624963" cy="385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25238" y="233082"/>
            <a:ext cx="10521951" cy="4697506"/>
          </a:xfrm>
        </p:spPr>
        <p:txBody>
          <a:bodyPr>
            <a:normAutofit fontScale="55000" lnSpcReduction="20000"/>
          </a:bodyPr>
          <a:lstStyle/>
          <a:p>
            <a:r>
              <a:rPr lang="en-US" sz="7000" b="1" dirty="0" smtClean="0">
                <a:latin typeface="+mj-lt"/>
              </a:rPr>
              <a:t>Transparency</a:t>
            </a:r>
          </a:p>
          <a:p>
            <a:endParaRPr lang="en-US" sz="4400" b="1" dirty="0" smtClean="0">
              <a:latin typeface="+mj-lt"/>
            </a:endParaRPr>
          </a:p>
          <a:p>
            <a:pPr lvl="0">
              <a:buClr>
                <a:srgbClr val="7CCCC6"/>
              </a:buClr>
            </a:pPr>
            <a:r>
              <a:rPr lang="en-US" sz="3200" dirty="0">
                <a:latin typeface="+mn-lt"/>
              </a:rPr>
              <a:t>Transparency important so that patients have access to information to make best healthcare choices. Transparency has also engaged organizations in more quality improvement. </a:t>
            </a:r>
            <a:endParaRPr lang="en-US" sz="3200" dirty="0" smtClean="0">
              <a:latin typeface="+mn-lt"/>
            </a:endParaRPr>
          </a:p>
          <a:p>
            <a:pPr lvl="0">
              <a:buClr>
                <a:srgbClr val="7CCCC6"/>
              </a:buClr>
            </a:pPr>
            <a:endParaRPr lang="en-US" sz="3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Star ratings and transparency for patients</a:t>
            </a:r>
          </a:p>
          <a:p>
            <a:pPr lvl="1"/>
            <a:r>
              <a:rPr lang="en-US" sz="3200" dirty="0"/>
              <a:t>My Health e-data for patients </a:t>
            </a:r>
          </a:p>
          <a:p>
            <a:pPr lvl="1"/>
            <a:r>
              <a:rPr lang="en-US" sz="3200" dirty="0"/>
              <a:t>Nursing Home Compare</a:t>
            </a:r>
          </a:p>
          <a:p>
            <a:pPr lvl="1"/>
            <a:r>
              <a:rPr lang="en-US" sz="3200" dirty="0"/>
              <a:t>Hospital Compare</a:t>
            </a:r>
          </a:p>
          <a:p>
            <a:pPr lvl="1"/>
            <a:r>
              <a:rPr lang="en-US" sz="3200" dirty="0"/>
              <a:t>Physician </a:t>
            </a:r>
            <a:r>
              <a:rPr lang="en-US" sz="3200" dirty="0" smtClean="0"/>
              <a:t>Compare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Price Transparency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Quality Data Strategy</a:t>
            </a:r>
          </a:p>
          <a:p>
            <a:pPr lvl="1"/>
            <a:r>
              <a:rPr lang="en-US" sz="3200" dirty="0"/>
              <a:t>More rapid feedback to clinicians</a:t>
            </a:r>
          </a:p>
          <a:p>
            <a:pPr lvl="1"/>
            <a:r>
              <a:rPr lang="en-US" sz="3200" dirty="0"/>
              <a:t>API development for sharing quality data</a:t>
            </a:r>
          </a:p>
          <a:p>
            <a:pPr lvl="1"/>
            <a:r>
              <a:rPr lang="en-US" sz="3200" dirty="0"/>
              <a:t>Sharing data more broadly for research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27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96784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Current Alignment Initiatives Across Stakeholders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690688"/>
            <a:ext cx="10515600" cy="4486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Alignment within CMS (across Centers – CCSQ, CM, CMCS, CCIIO, CMMI)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Alignment across Federal Government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Alignment through consensus (NQF)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Alignment with other payers and others – Core Quality Measures Collaborative (AHIP/NQF/CMS)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Alignment with measure developers – some already piloting their measures as electronic (NCQA)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7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Future Innovations in Measures</a:t>
            </a:r>
            <a:endParaRPr lang="en-US" b="1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of Advanced Analytics and machine learning to predict performance and issues</a:t>
            </a:r>
          </a:p>
          <a:p>
            <a:r>
              <a:rPr lang="en-US" dirty="0" smtClean="0"/>
              <a:t>Use of Natural Language Processing</a:t>
            </a:r>
          </a:p>
          <a:p>
            <a:r>
              <a:rPr lang="en-US" dirty="0" smtClean="0"/>
              <a:t>Outlier identification</a:t>
            </a:r>
          </a:p>
          <a:p>
            <a:r>
              <a:rPr lang="en-US" dirty="0" smtClean="0"/>
              <a:t>Variances </a:t>
            </a:r>
          </a:p>
          <a:p>
            <a:r>
              <a:rPr lang="en-US" dirty="0" smtClean="0"/>
              <a:t>Should “high performers” receive a “break” in oversight?</a:t>
            </a:r>
          </a:p>
        </p:txBody>
      </p:sp>
    </p:spTree>
    <p:extLst>
      <p:ext uri="{BB962C8B-B14F-4D97-AF65-F5344CB8AC3E}">
        <p14:creationId xmlns:p14="http://schemas.microsoft.com/office/powerpoint/2010/main" val="18932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025238" y="1498599"/>
            <a:ext cx="10521951" cy="388751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Streamline and simplify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Ensure quality is embedded in all value based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Continue focus on public transparency and link to payment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Role of registries in reporting – MIPS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Linkage of payment to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Transformation of payment models to value based performance as opposed to pay for volume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Explore linking programs to CME/MOC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56563" y="348062"/>
            <a:ext cx="10057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+mj-lt"/>
              </a:rPr>
              <a:t>Future</a:t>
            </a:r>
            <a:r>
              <a:rPr lang="en-US" sz="4400" b="1" dirty="0" smtClean="0"/>
              <a:t> </a:t>
            </a:r>
            <a:r>
              <a:rPr lang="en-US" sz="4400" b="1" dirty="0" smtClean="0">
                <a:latin typeface="+mj-lt"/>
              </a:rPr>
              <a:t>Strategies in Value Based Programs 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01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9319EE9-CE0A-EF42-9322-FE86DF09AA3C}"/>
              </a:ext>
            </a:extLst>
          </p:cNvPr>
          <p:cNvSpPr txBox="1">
            <a:spLocks/>
          </p:cNvSpPr>
          <p:nvPr/>
        </p:nvSpPr>
        <p:spPr>
          <a:xfrm>
            <a:off x="3005662" y="426599"/>
            <a:ext cx="7201373" cy="8075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7D4E9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Verdana"/>
              </a:rPr>
              <a:t>MIPS: Quick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0194" y="1498600"/>
            <a:ext cx="11056995" cy="3799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9CBFCD6-9626-4ABD-B8C5-85A94A8EE6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05780" y="1926253"/>
            <a:ext cx="7102475" cy="40219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Combined legacy programs into a single, improved program.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3AFE7B-98E8-4E14-833B-D2CB0BAB0F11}"/>
              </a:ext>
            </a:extLst>
          </p:cNvPr>
          <p:cNvSpPr/>
          <p:nvPr/>
        </p:nvSpPr>
        <p:spPr>
          <a:xfrm>
            <a:off x="3535295" y="2743200"/>
            <a:ext cx="6798733" cy="2539896"/>
          </a:xfrm>
          <a:prstGeom prst="rect">
            <a:avLst/>
          </a:prstGeom>
          <a:solidFill>
            <a:srgbClr val="FFFFFF">
              <a:lumMod val="85000"/>
              <a:alpha val="27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Arrow 6">
            <a:extLst>
              <a:ext uri="{FF2B5EF4-FFF2-40B4-BE49-F238E27FC236}">
                <a16:creationId xmlns:a16="http://schemas.microsoft.com/office/drawing/2014/main" id="{B65155DF-CA3D-486A-AA32-A8BE73160019}"/>
              </a:ext>
            </a:extLst>
          </p:cNvPr>
          <p:cNvSpPr/>
          <p:nvPr/>
        </p:nvSpPr>
        <p:spPr>
          <a:xfrm>
            <a:off x="3505780" y="3043420"/>
            <a:ext cx="4135168" cy="609502"/>
          </a:xfrm>
          <a:prstGeom prst="rightArrow">
            <a:avLst>
              <a:gd name="adj1" fmla="val 100000"/>
              <a:gd name="adj2" fmla="val 40769"/>
            </a:avLst>
          </a:prstGeom>
          <a:solidFill>
            <a:srgbClr val="FFFFFF"/>
          </a:solidFill>
          <a:ln w="9525" cap="flat" cmpd="sng" algn="ctr">
            <a:solidFill>
              <a:srgbClr val="00838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Arial" panose="020B0604020202020204" pitchFamily="34" charset="0"/>
                <a:ea typeface="Rubik Light" charset="0"/>
                <a:cs typeface="Arial" panose="020B0604020202020204" pitchFamily="34" charset="0"/>
              </a:rPr>
              <a:t>Physician Quality Reporting System (PQRS)</a:t>
            </a:r>
          </a:p>
        </p:txBody>
      </p:sp>
      <p:sp>
        <p:nvSpPr>
          <p:cNvPr id="7" name="Right Arrow 7">
            <a:extLst>
              <a:ext uri="{FF2B5EF4-FFF2-40B4-BE49-F238E27FC236}">
                <a16:creationId xmlns:a16="http://schemas.microsoft.com/office/drawing/2014/main" id="{9CC9003C-05B5-47A6-889A-40B0E7FF7884}"/>
              </a:ext>
            </a:extLst>
          </p:cNvPr>
          <p:cNvSpPr/>
          <p:nvPr/>
        </p:nvSpPr>
        <p:spPr>
          <a:xfrm>
            <a:off x="3505780" y="3732852"/>
            <a:ext cx="4135168" cy="609502"/>
          </a:xfrm>
          <a:prstGeom prst="rightArrow">
            <a:avLst>
              <a:gd name="adj1" fmla="val 100000"/>
              <a:gd name="adj2" fmla="val 40769"/>
            </a:avLst>
          </a:prstGeom>
          <a:solidFill>
            <a:srgbClr val="FFFFFF"/>
          </a:solidFill>
          <a:ln w="9525" cap="flat" cmpd="sng" algn="ctr">
            <a:solidFill>
              <a:srgbClr val="00838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Arial" panose="020B0604020202020204" pitchFamily="34" charset="0"/>
                <a:ea typeface="Rubik Light" charset="0"/>
                <a:cs typeface="Arial" panose="020B0604020202020204" pitchFamily="34" charset="0"/>
              </a:rPr>
              <a:t>Value-Based Payment Modifier (VM)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AC6A89F-1AA8-4D27-9158-FA888D578BA5}"/>
              </a:ext>
            </a:extLst>
          </p:cNvPr>
          <p:cNvSpPr/>
          <p:nvPr/>
        </p:nvSpPr>
        <p:spPr>
          <a:xfrm>
            <a:off x="3505780" y="4475973"/>
            <a:ext cx="4135168" cy="609502"/>
          </a:xfrm>
          <a:prstGeom prst="rightArrow">
            <a:avLst>
              <a:gd name="adj1" fmla="val 100000"/>
              <a:gd name="adj2" fmla="val 40769"/>
            </a:avLst>
          </a:prstGeom>
          <a:solidFill>
            <a:srgbClr val="FFFFFF"/>
          </a:solidFill>
          <a:ln w="9525" cap="flat" cmpd="sng" algn="ctr">
            <a:solidFill>
              <a:srgbClr val="00838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Arial" panose="020B0604020202020204" pitchFamily="34" charset="0"/>
                <a:ea typeface="Rubik Light" charset="0"/>
                <a:cs typeface="Arial" panose="020B0604020202020204" pitchFamily="34" charset="0"/>
              </a:rPr>
              <a:t> Medicare EHR Incentive Program (EHR)                                                for Eligible Professionals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58FA3B8A-CE64-43B5-A27E-098A42701438}"/>
              </a:ext>
            </a:extLst>
          </p:cNvPr>
          <p:cNvSpPr/>
          <p:nvPr/>
        </p:nvSpPr>
        <p:spPr>
          <a:xfrm rot="16200000">
            <a:off x="7832074" y="2992979"/>
            <a:ext cx="2012268" cy="1825556"/>
          </a:xfrm>
          <a:prstGeom prst="hexagon">
            <a:avLst>
              <a:gd name="adj" fmla="val 27440"/>
              <a:gd name="vf" fmla="val 115470"/>
            </a:avLst>
          </a:prstGeom>
          <a:solidFill>
            <a:srgbClr val="0086D6">
              <a:lumMod val="40000"/>
              <a:lumOff val="60000"/>
            </a:srgbClr>
          </a:solidFill>
          <a:ln w="254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Arial" panose="020B0604020202020204" pitchFamily="34" charset="0"/>
                <a:ea typeface="Rubik Medium" charset="0"/>
                <a:cs typeface="Arial" panose="020B0604020202020204" pitchFamily="34" charset="0"/>
              </a:rPr>
              <a:t>MIPS</a:t>
            </a:r>
          </a:p>
        </p:txBody>
      </p:sp>
    </p:spTree>
    <p:extLst>
      <p:ext uri="{BB962C8B-B14F-4D97-AF65-F5344CB8AC3E}">
        <p14:creationId xmlns:p14="http://schemas.microsoft.com/office/powerpoint/2010/main" val="30519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25238" y="297509"/>
            <a:ext cx="10447337" cy="725488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Provider Engagement: Quality </a:t>
            </a:r>
            <a:r>
              <a:rPr lang="en-US" b="1" dirty="0"/>
              <a:t>Payment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3B8F9-564C-0848-83F7-CCB21C5B40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837468" y="1706252"/>
            <a:ext cx="5392132" cy="7969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003366"/>
                </a:solidFill>
                <a:latin typeface="+mj-lt"/>
              </a:rPr>
              <a:t>The Medicare Access and CHIP Reauthorization Act of 2015 (MACRA) requires CMS by law to implement an incentive program, referred to as the Quality Payment Program: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2A2F19-33D8-42E0-8A36-B98A2A895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376" y="2573518"/>
            <a:ext cx="6657777" cy="305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21976" y="1452448"/>
            <a:ext cx="10525213" cy="25734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31596" y="4044099"/>
            <a:ext cx="7456717" cy="1515307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  <a:ea typeface="Rubik Medium" charset="0"/>
                <a:cs typeface="Rubik Medium" charset="0"/>
              </a:rPr>
              <a:t>Comprised of </a:t>
            </a:r>
            <a:r>
              <a:rPr lang="en-US" b="1" dirty="0">
                <a:solidFill>
                  <a:schemeClr val="tx1"/>
                </a:solidFill>
                <a:ea typeface="Rubik Medium" charset="0"/>
                <a:cs typeface="Rubik Medium" charset="0"/>
              </a:rPr>
              <a:t>four</a:t>
            </a:r>
            <a:r>
              <a:rPr lang="en-US" dirty="0">
                <a:solidFill>
                  <a:schemeClr val="tx1"/>
                </a:solidFill>
                <a:ea typeface="Rubik Medium" charset="0"/>
                <a:cs typeface="Rubik Medium" charset="0"/>
              </a:rPr>
              <a:t> performance categories</a:t>
            </a:r>
          </a:p>
          <a:p>
            <a:r>
              <a:rPr lang="en-US" b="1" dirty="0">
                <a:solidFill>
                  <a:srgbClr val="4FC5DA"/>
                </a:solidFill>
                <a:ea typeface="Rubik Medium" charset="0"/>
                <a:cs typeface="Rubik Medium" charset="0"/>
              </a:rPr>
              <a:t>So what? </a:t>
            </a:r>
            <a:r>
              <a:rPr lang="en-US" i="1" dirty="0">
                <a:solidFill>
                  <a:schemeClr val="tx1"/>
                </a:solidFill>
                <a:ea typeface="Rubik Medium" charset="0"/>
                <a:cs typeface="Rubik Medium" charset="0"/>
              </a:rPr>
              <a:t>The points from each performance category are added together to give you a MIPS Final Score</a:t>
            </a:r>
          </a:p>
          <a:p>
            <a:r>
              <a:rPr lang="en-US" dirty="0">
                <a:solidFill>
                  <a:schemeClr val="tx1"/>
                </a:solidFill>
                <a:ea typeface="Rubik Medium" charset="0"/>
                <a:cs typeface="Rubik Medium" charset="0"/>
              </a:rPr>
              <a:t>The MIPS Final Score is compared to the MIPS performance threshold to determine if you receive a </a:t>
            </a:r>
            <a:r>
              <a:rPr lang="en-US" b="1" dirty="0">
                <a:solidFill>
                  <a:schemeClr val="tx1"/>
                </a:solidFill>
                <a:ea typeface="Rubik Medium" charset="0"/>
                <a:cs typeface="Rubik Medium" charset="0"/>
              </a:rPr>
              <a:t>positive</a:t>
            </a:r>
            <a:r>
              <a:rPr lang="en-US" dirty="0">
                <a:solidFill>
                  <a:schemeClr val="tx1"/>
                </a:solidFill>
                <a:ea typeface="Rubik Medium" charset="0"/>
                <a:cs typeface="Rubik Medium" charset="0"/>
              </a:rPr>
              <a:t>, </a:t>
            </a:r>
            <a:r>
              <a:rPr lang="en-US" b="1" dirty="0">
                <a:solidFill>
                  <a:schemeClr val="tx1"/>
                </a:solidFill>
                <a:ea typeface="Rubik Medium" charset="0"/>
                <a:cs typeface="Rubik Medium" charset="0"/>
              </a:rPr>
              <a:t>negative</a:t>
            </a:r>
            <a:r>
              <a:rPr lang="en-US" dirty="0">
                <a:solidFill>
                  <a:schemeClr val="tx1"/>
                </a:solidFill>
                <a:ea typeface="Rubik Medium" charset="0"/>
                <a:cs typeface="Rubik Medium" charset="0"/>
              </a:rPr>
              <a:t>, or </a:t>
            </a:r>
            <a:r>
              <a:rPr lang="en-US" b="1" dirty="0">
                <a:solidFill>
                  <a:schemeClr val="tx1"/>
                </a:solidFill>
                <a:ea typeface="Rubik Medium" charset="0"/>
                <a:cs typeface="Rubik Medium" charset="0"/>
              </a:rPr>
              <a:t>neutral payment adjustment</a:t>
            </a:r>
            <a:r>
              <a:rPr lang="en-US" dirty="0">
                <a:solidFill>
                  <a:schemeClr val="tx1"/>
                </a:solidFill>
                <a:ea typeface="Rubik Medium" charset="0"/>
                <a:cs typeface="Rubik Medium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3B8F9-564C-0848-83F7-CCB21C5B40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 idx="4294967295"/>
          </p:nvPr>
        </p:nvSpPr>
        <p:spPr>
          <a:xfrm>
            <a:off x="631596" y="134938"/>
            <a:ext cx="6674177" cy="7239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Merit-based Incentive Payment </a:t>
            </a:r>
            <a:r>
              <a:rPr lang="en-US" sz="3200" b="1" dirty="0" smtClean="0"/>
              <a:t>System (MIPS</a:t>
            </a:r>
            <a:r>
              <a:rPr lang="en-US" sz="3200" b="1" dirty="0"/>
              <a:t>) 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-160256" y="947623"/>
            <a:ext cx="8389855" cy="416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Quick </a:t>
            </a:r>
            <a:r>
              <a:rPr lang="en-US" dirty="0">
                <a:solidFill>
                  <a:schemeClr val="tx1"/>
                </a:solidFill>
              </a:rPr>
              <a:t>Overview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07592" y="2652287"/>
            <a:ext cx="1268085" cy="907740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35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.AppleSystemUIFont" charset="-120"/>
              <a:buChar char="-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75000"/>
              <a:buFont typeface=".AppleSystemUIFont" charset="-120"/>
              <a:buChar char="-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BFE7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Rubik Medium"/>
              </a:rPr>
              <a:t>100 Possible Final Score Points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Rubik Medium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162046" y="2824471"/>
            <a:ext cx="697405" cy="486683"/>
            <a:chOff x="7050074" y="3479800"/>
            <a:chExt cx="898306" cy="626882"/>
          </a:xfrm>
        </p:grpSpPr>
        <p:sp>
          <p:nvSpPr>
            <p:cNvPr id="8" name="Chevron 36"/>
            <p:cNvSpPr/>
            <p:nvPr/>
          </p:nvSpPr>
          <p:spPr>
            <a:xfrm>
              <a:off x="7431074" y="3479800"/>
              <a:ext cx="517306" cy="626882"/>
            </a:xfrm>
            <a:prstGeom prst="chevron">
              <a:avLst/>
            </a:prstGeom>
            <a:solidFill>
              <a:srgbClr val="80D7CD">
                <a:alpha val="3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Chevron 37"/>
            <p:cNvSpPr/>
            <p:nvPr/>
          </p:nvSpPr>
          <p:spPr>
            <a:xfrm>
              <a:off x="7050074" y="3479800"/>
              <a:ext cx="517306" cy="626882"/>
            </a:xfrm>
            <a:prstGeom prst="chevron">
              <a:avLst/>
            </a:prstGeom>
            <a:solidFill>
              <a:srgbClr val="80D7CD">
                <a:alpha val="2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265988" y="2811630"/>
            <a:ext cx="550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=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147889" y="1520484"/>
            <a:ext cx="5896223" cy="434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CCCC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Rubik Light" charset="0"/>
                <a:ea typeface="Rubik Light" charset="0"/>
                <a:cs typeface="Rubik Light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Char char="o"/>
              <a:defRPr sz="1600" b="0" i="0" kern="1200">
                <a:solidFill>
                  <a:schemeClr val="tx2"/>
                </a:solidFill>
                <a:latin typeface="Rubik Light" charset="0"/>
                <a:ea typeface="Rubik Light" charset="0"/>
                <a:cs typeface="Rubik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Rubik Light" charset="0"/>
                <a:ea typeface="Rubik Light" charset="0"/>
                <a:cs typeface="Rubik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Rubik Light" charset="0"/>
                <a:ea typeface="Rubik Light" charset="0"/>
                <a:cs typeface="Rubik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Rubik Light" charset="0"/>
                <a:ea typeface="Rubik Light" charset="0"/>
                <a:cs typeface="Rubik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CCC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FC5DA"/>
                </a:solidFill>
                <a:effectLst/>
                <a:uLnTx/>
                <a:uFillTx/>
                <a:latin typeface="Calibri" panose="020F0502020204030204"/>
                <a:ea typeface="Rubik Medium" charset="0"/>
                <a:cs typeface="Rubik Medium" charset="0"/>
              </a:rPr>
              <a:t>MIPS Performance Categories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40860" y="1794798"/>
            <a:ext cx="6295454" cy="2249301"/>
            <a:chOff x="797969" y="2532153"/>
            <a:chExt cx="5339632" cy="1920448"/>
          </a:xfrm>
        </p:grpSpPr>
        <p:sp>
          <p:nvSpPr>
            <p:cNvPr id="13" name="Rectangle 12"/>
            <p:cNvSpPr/>
            <p:nvPr/>
          </p:nvSpPr>
          <p:spPr>
            <a:xfrm>
              <a:off x="894072" y="2556067"/>
              <a:ext cx="1110857" cy="1896534"/>
            </a:xfrm>
            <a:prstGeom prst="rect">
              <a:avLst/>
            </a:prstGeom>
            <a:solidFill>
              <a:schemeClr val="bg1">
                <a:lumMod val="85000"/>
                <a:alpha val="2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82453" y="2547189"/>
              <a:ext cx="1110857" cy="1896534"/>
            </a:xfrm>
            <a:prstGeom prst="rect">
              <a:avLst/>
            </a:prstGeom>
            <a:solidFill>
              <a:schemeClr val="bg1">
                <a:lumMod val="85000"/>
                <a:alpha val="2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93795" y="2532153"/>
              <a:ext cx="1110857" cy="1896534"/>
            </a:xfrm>
            <a:prstGeom prst="rect">
              <a:avLst/>
            </a:prstGeom>
            <a:solidFill>
              <a:schemeClr val="bg1">
                <a:lumMod val="85000"/>
                <a:alpha val="2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44576" y="2532153"/>
              <a:ext cx="1110857" cy="1896534"/>
            </a:xfrm>
            <a:prstGeom prst="rect">
              <a:avLst/>
            </a:prstGeom>
            <a:solidFill>
              <a:schemeClr val="bg1">
                <a:lumMod val="85000"/>
                <a:alpha val="2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6200000">
              <a:off x="933581" y="2702310"/>
              <a:ext cx="1028592" cy="886718"/>
            </a:xfrm>
            <a:prstGeom prst="hexagon">
              <a:avLst>
                <a:gd name="adj" fmla="val 27440"/>
                <a:gd name="vf" fmla="val 115470"/>
              </a:avLst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ubik Medium" charset="0"/>
                <a:ea typeface="Rubik Medium" charset="0"/>
                <a:cs typeface="Rubik Medium" charset="0"/>
              </a:endParaRPr>
            </a:p>
          </p:txBody>
        </p:sp>
        <p:pic>
          <p:nvPicPr>
            <p:cNvPr id="19" name="Picture Placeholder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09" b="9509"/>
            <a:stretch>
              <a:fillRect/>
            </a:stretch>
          </p:blipFill>
          <p:spPr>
            <a:xfrm>
              <a:off x="972824" y="2867074"/>
              <a:ext cx="805683" cy="65245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97969" y="3837535"/>
              <a:ext cx="1250803" cy="42957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02870" tIns="102870" rIns="102870" bIns="102870" numCol="1" spcCol="1270" anchor="t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Rubik Medium" charset="0"/>
                  <a:cs typeface=" Rubik"/>
                </a:rPr>
                <a:t>Quality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99320" y="3815817"/>
              <a:ext cx="1250803" cy="42957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02870" tIns="102870" rIns="102870" bIns="102870" numCol="1" spcCol="1270" anchor="t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Rubik Medium" charset="0"/>
                  <a:cs typeface="Rubik Regular"/>
                </a:rPr>
                <a:t>Cost</a:t>
              </a:r>
            </a:p>
          </p:txBody>
        </p:sp>
        <p:pic>
          <p:nvPicPr>
            <p:cNvPr id="22" name="Picture Placeholder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09" b="9509"/>
            <a:stretch>
              <a:fillRect/>
            </a:stretch>
          </p:blipFill>
          <p:spPr>
            <a:xfrm>
              <a:off x="2456066" y="2813089"/>
              <a:ext cx="805682" cy="652454"/>
            </a:xfrm>
            <a:prstGeom prst="rect">
              <a:avLst/>
            </a:prstGeom>
          </p:spPr>
        </p:pic>
        <p:sp>
          <p:nvSpPr>
            <p:cNvPr id="23" name="Hexagon 22"/>
            <p:cNvSpPr/>
            <p:nvPr/>
          </p:nvSpPr>
          <p:spPr>
            <a:xfrm rot="16200000">
              <a:off x="2320772" y="2702310"/>
              <a:ext cx="1028592" cy="886717"/>
            </a:xfrm>
            <a:prstGeom prst="hexagon">
              <a:avLst>
                <a:gd name="adj" fmla="val 27440"/>
                <a:gd name="vf" fmla="val 115470"/>
              </a:avLst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ubik Medium" charset="0"/>
                <a:ea typeface="Rubik Medium" charset="0"/>
                <a:cs typeface="Rubik Medium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09689" y="3801125"/>
              <a:ext cx="1250803" cy="42957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02870" tIns="102870" rIns="102870" bIns="102870" numCol="1" spcCol="1270" anchor="t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Rubik Medium" charset="0"/>
                  <a:cs typeface="Rubik Regular"/>
                </a:rPr>
                <a:t>Improvement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Rubik Medium" charset="0"/>
                  <a:cs typeface="Rubik Regular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Rubik Medium" charset="0"/>
                  <a:cs typeface="Rubik Regular"/>
                </a:rPr>
                <a:t>Activities</a:t>
              </a:r>
            </a:p>
          </p:txBody>
        </p:sp>
        <p:pic>
          <p:nvPicPr>
            <p:cNvPr id="25" name="Picture Placeholder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09" b="9509"/>
            <a:stretch>
              <a:fillRect/>
            </a:stretch>
          </p:blipFill>
          <p:spPr>
            <a:xfrm>
              <a:off x="3743670" y="2809126"/>
              <a:ext cx="805682" cy="652453"/>
            </a:xfrm>
            <a:prstGeom prst="rect">
              <a:avLst/>
            </a:prstGeom>
          </p:spPr>
        </p:pic>
        <p:sp>
          <p:nvSpPr>
            <p:cNvPr id="26" name="Hexagon 25"/>
            <p:cNvSpPr/>
            <p:nvPr/>
          </p:nvSpPr>
          <p:spPr>
            <a:xfrm rot="16200000">
              <a:off x="3636534" y="2687227"/>
              <a:ext cx="1028591" cy="886717"/>
            </a:xfrm>
            <a:prstGeom prst="hexagon">
              <a:avLst>
                <a:gd name="adj" fmla="val 27440"/>
                <a:gd name="vf" fmla="val 115470"/>
              </a:avLst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ubik Medium" charset="0"/>
                <a:ea typeface="Rubik Medium" charset="0"/>
                <a:cs typeface="Rubik Medium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86798" y="3800857"/>
              <a:ext cx="1250803" cy="42957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02870" tIns="102870" rIns="102870" bIns="102870" numCol="1" spcCol="1270" anchor="t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Rubik Medium" charset="0"/>
                  <a:cs typeface="Rubik Regular"/>
                </a:rPr>
                <a:t>Promoting</a:t>
              </a:r>
            </a:p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Rubik Medium" charset="0"/>
                  <a:cs typeface="Rubik Regular"/>
                </a:rPr>
                <a:t> Interoperability </a:t>
              </a:r>
            </a:p>
          </p:txBody>
        </p:sp>
        <p:pic>
          <p:nvPicPr>
            <p:cNvPr id="28" name="Picture Placeholder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09" b="9509"/>
            <a:stretch>
              <a:fillRect/>
            </a:stretch>
          </p:blipFill>
          <p:spPr>
            <a:xfrm>
              <a:off x="5085347" y="2819480"/>
              <a:ext cx="805682" cy="652454"/>
            </a:xfrm>
            <a:prstGeom prst="rect">
              <a:avLst/>
            </a:prstGeom>
          </p:spPr>
        </p:pic>
        <p:sp>
          <p:nvSpPr>
            <p:cNvPr id="29" name="Hexagon 28"/>
            <p:cNvSpPr/>
            <p:nvPr/>
          </p:nvSpPr>
          <p:spPr>
            <a:xfrm rot="16200000">
              <a:off x="4983975" y="2686735"/>
              <a:ext cx="1028592" cy="886717"/>
            </a:xfrm>
            <a:prstGeom prst="hexagon">
              <a:avLst>
                <a:gd name="adj" fmla="val 27440"/>
                <a:gd name="vf" fmla="val 115470"/>
              </a:avLst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ubik Medium" charset="0"/>
                <a:ea typeface="Rubik Medium" charset="0"/>
                <a:cs typeface="Rubik Medium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87945" y="2946952"/>
              <a:ext cx="690180" cy="391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Rubik Light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61253" y="2926029"/>
              <a:ext cx="690180" cy="391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Rubik Light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81856" y="2910993"/>
              <a:ext cx="690180" cy="391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Rubik Light" charset="0"/>
                  <a:ea typeface="+mn-ea"/>
                  <a:cs typeface="+mn-cs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69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9270" y="20376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US Healthcare Delivery System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9270" y="1690687"/>
            <a:ext cx="5378823" cy="31054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Lowest quality scores among industrialized nations </a:t>
            </a:r>
          </a:p>
          <a:p>
            <a:r>
              <a:rPr lang="en-US" sz="2600" dirty="0" smtClean="0"/>
              <a:t>Highest cost among industrialized nations</a:t>
            </a:r>
          </a:p>
          <a:p>
            <a:r>
              <a:rPr lang="en-US" sz="2600" dirty="0" smtClean="0"/>
              <a:t>Goal – bend the cost curve down and improve the quality</a:t>
            </a:r>
            <a:endParaRPr lang="en-US" sz="2600" dirty="0"/>
          </a:p>
        </p:txBody>
      </p:sp>
      <p:pic>
        <p:nvPicPr>
          <p:cNvPr id="8" name="Picture 7" descr="Just Call Me Frank: Our Endeavour at Being Frank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06" y="1421030"/>
            <a:ext cx="4827494" cy="360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9063"/>
            <a:ext cx="8766175" cy="723900"/>
          </a:xfrm>
        </p:spPr>
        <p:txBody>
          <a:bodyPr/>
          <a:lstStyle/>
          <a:p>
            <a:r>
              <a:rPr lang="en-US" b="1" dirty="0"/>
              <a:t>MIPS Value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90663"/>
            <a:ext cx="8229600" cy="411828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CMS is proposing </a:t>
            </a:r>
            <a:r>
              <a:rPr lang="en-US" sz="2400" b="1" dirty="0">
                <a:solidFill>
                  <a:schemeClr val="tx1"/>
                </a:solidFill>
              </a:rPr>
              <a:t>MIPS Value Pathways (MVPs) </a:t>
            </a:r>
            <a:r>
              <a:rPr lang="en-US" sz="2400" dirty="0">
                <a:solidFill>
                  <a:schemeClr val="tx1"/>
                </a:solidFill>
              </a:rPr>
              <a:t>to create a new participation framework beginning with the 2021 performance year. This new framework would: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Unite and connect measures and activities across the </a:t>
            </a:r>
            <a:r>
              <a:rPr lang="en-US" sz="2400" b="1" dirty="0">
                <a:solidFill>
                  <a:schemeClr val="tx1"/>
                </a:solidFill>
              </a:rPr>
              <a:t>Quality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b="1" dirty="0">
                <a:solidFill>
                  <a:schemeClr val="tx1"/>
                </a:solidFill>
              </a:rPr>
              <a:t>Cost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b="1" dirty="0">
                <a:solidFill>
                  <a:schemeClr val="tx1"/>
                </a:solidFill>
              </a:rPr>
              <a:t>Promoting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Interoperability</a:t>
            </a:r>
            <a:r>
              <a:rPr lang="en-US" sz="2400" dirty="0">
                <a:solidFill>
                  <a:schemeClr val="tx1"/>
                </a:solidFill>
              </a:rPr>
              <a:t>, and </a:t>
            </a:r>
            <a:r>
              <a:rPr lang="en-US" sz="2400" b="1" dirty="0">
                <a:solidFill>
                  <a:schemeClr val="tx1"/>
                </a:solidFill>
              </a:rPr>
              <a:t>Improvement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Activities</a:t>
            </a:r>
            <a:r>
              <a:rPr lang="en-US" sz="2400" dirty="0">
                <a:solidFill>
                  <a:schemeClr val="tx1"/>
                </a:solidFill>
              </a:rPr>
              <a:t> performance categories of MIPS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Incorporate a set of administrative claims-based quality measures that focus on population health/public health priorities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Streamline MIPS reporting by limiting the number of required specialty or condition specific measures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68088" y="6356350"/>
            <a:ext cx="823912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3B8F9-564C-0848-83F7-CCB21C5B40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 Light (Headings)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068"/>
              </a:solidFill>
              <a:effectLst/>
              <a:uLnTx/>
              <a:uFillTx/>
              <a:latin typeface="Calibri Light (Headings)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0" y="857250"/>
            <a:ext cx="6573838" cy="5048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Request for Information</a:t>
            </a:r>
          </a:p>
        </p:txBody>
      </p:sp>
    </p:spTree>
    <p:extLst>
      <p:ext uri="{BB962C8B-B14F-4D97-AF65-F5344CB8AC3E}">
        <p14:creationId xmlns:p14="http://schemas.microsoft.com/office/powerpoint/2010/main" val="6156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roup 326">
            <a:extLst>
              <a:ext uri="{FF2B5EF4-FFF2-40B4-BE49-F238E27FC236}">
                <a16:creationId xmlns:a16="http://schemas.microsoft.com/office/drawing/2014/main" id="{A290E18E-91D2-8A46-B191-B8E1CAE57EEE}"/>
              </a:ext>
            </a:extLst>
          </p:cNvPr>
          <p:cNvGrpSpPr/>
          <p:nvPr/>
        </p:nvGrpSpPr>
        <p:grpSpPr>
          <a:xfrm>
            <a:off x="1417453" y="1655275"/>
            <a:ext cx="8632498" cy="5193773"/>
            <a:chOff x="-117420" y="918318"/>
            <a:chExt cx="10079836" cy="5939681"/>
          </a:xfrm>
        </p:grpSpPr>
        <p:sp>
          <p:nvSpPr>
            <p:cNvPr id="325" name="object 3">
              <a:extLst>
                <a:ext uri="{FF2B5EF4-FFF2-40B4-BE49-F238E27FC236}">
                  <a16:creationId xmlns:a16="http://schemas.microsoft.com/office/drawing/2014/main" id="{C43C93B8-15F0-004F-813D-A1BA93DBA366}"/>
                </a:ext>
              </a:extLst>
            </p:cNvPr>
            <p:cNvSpPr/>
            <p:nvPr/>
          </p:nvSpPr>
          <p:spPr>
            <a:xfrm>
              <a:off x="706289" y="918318"/>
              <a:ext cx="9256127" cy="5939681"/>
            </a:xfrm>
            <a:custGeom>
              <a:avLst/>
              <a:gdLst/>
              <a:ahLst/>
              <a:cxnLst/>
              <a:rect l="l" t="t" r="r" b="b"/>
              <a:pathLst>
                <a:path w="4514850" h="514350">
                  <a:moveTo>
                    <a:pt x="0" y="514070"/>
                  </a:moveTo>
                  <a:lnTo>
                    <a:pt x="4514850" y="514070"/>
                  </a:lnTo>
                  <a:lnTo>
                    <a:pt x="4514850" y="0"/>
                  </a:lnTo>
                  <a:lnTo>
                    <a:pt x="0" y="0"/>
                  </a:lnTo>
                  <a:lnTo>
                    <a:pt x="0" y="514070"/>
                  </a:lnTo>
                  <a:close/>
                </a:path>
              </a:pathLst>
            </a:custGeom>
            <a:gradFill>
              <a:gsLst>
                <a:gs pos="10000">
                  <a:srgbClr val="A6C5D5">
                    <a:alpha val="0"/>
                  </a:srgbClr>
                </a:gs>
                <a:gs pos="42000">
                  <a:srgbClr val="A6C5D5">
                    <a:alpha val="22000"/>
                  </a:srgbClr>
                </a:gs>
                <a:gs pos="67000">
                  <a:srgbClr val="005B77">
                    <a:alpha val="0"/>
                  </a:srgbClr>
                </a:gs>
                <a:gs pos="99000">
                  <a:srgbClr val="005B77">
                    <a:alpha val="12000"/>
                  </a:srgbClr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89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6" name="Picture 325" descr="A close up of a logo&#10;&#10;Description automatically generated">
              <a:extLst>
                <a:ext uri="{FF2B5EF4-FFF2-40B4-BE49-F238E27FC236}">
                  <a16:creationId xmlns:a16="http://schemas.microsoft.com/office/drawing/2014/main" id="{EB6E07EA-2992-2748-B28E-5EF661243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7420" y="2464435"/>
              <a:ext cx="7797159" cy="4284186"/>
            </a:xfrm>
            <a:prstGeom prst="rect">
              <a:avLst/>
            </a:prstGeom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36685" y="754224"/>
            <a:ext cx="10521951" cy="2527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5B095-77A9-9346-B076-2ACBCD031D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9063"/>
            <a:ext cx="8766175" cy="723900"/>
          </a:xfrm>
        </p:spPr>
        <p:txBody>
          <a:bodyPr>
            <a:normAutofit/>
          </a:bodyPr>
          <a:lstStyle/>
          <a:p>
            <a:r>
              <a:rPr lang="en-US" b="1" dirty="0"/>
              <a:t>MIPS Value Pathways: Surgical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DEBAF2-ABD6-8848-B704-447701D5FC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8088" y="6356350"/>
            <a:ext cx="823912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3B8F9-564C-0848-83F7-CCB21C5B40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 (Headings)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 (Headings)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B99FDBC-832C-1545-BE14-AA2A15F4C732}"/>
              </a:ext>
            </a:extLst>
          </p:cNvPr>
          <p:cNvSpPr txBox="1"/>
          <p:nvPr/>
        </p:nvSpPr>
        <p:spPr>
          <a:xfrm>
            <a:off x="10355728" y="-34988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0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object 153">
            <a:extLst>
              <a:ext uri="{FF2B5EF4-FFF2-40B4-BE49-F238E27FC236}">
                <a16:creationId xmlns:a16="http://schemas.microsoft.com/office/drawing/2014/main" id="{E3E6B3AB-7F6D-BC40-AB23-411CB6847152}"/>
              </a:ext>
            </a:extLst>
          </p:cNvPr>
          <p:cNvSpPr txBox="1"/>
          <p:nvPr/>
        </p:nvSpPr>
        <p:spPr>
          <a:xfrm>
            <a:off x="2051050" y="1727645"/>
            <a:ext cx="7998882" cy="329553"/>
          </a:xfrm>
          <a:prstGeom prst="rect">
            <a:avLst/>
          </a:prstGeom>
        </p:spPr>
        <p:txBody>
          <a:bodyPr vert="horz" wrap="square" lIns="0" tIns="21566" rIns="0" bIns="0" rtlCol="0">
            <a:spAutoFit/>
          </a:bodyPr>
          <a:lstStyle/>
          <a:p>
            <a:pPr marL="4763" marR="2875" lvl="0" indent="1588" algn="ctr" defTabSz="914400" rtl="0" eaLnBrk="1" fontAlgn="auto" latinLnBrk="0" hangingPunct="1">
              <a:lnSpc>
                <a:spcPts val="12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-8" normalizeH="0" baseline="0" noProof="0" dirty="0">
                <a:ln>
                  <a:noFill/>
                </a:ln>
                <a:solidFill>
                  <a:srgbClr val="1C3564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rPr>
              <a:t>MIPS </a:t>
            </a:r>
            <a:r>
              <a:rPr kumimoji="0" sz="1050" b="1" i="0" u="none" strike="noStrike" kern="1200" cap="none" spc="-14" normalizeH="0" baseline="0" noProof="0" dirty="0">
                <a:ln>
                  <a:noFill/>
                </a:ln>
                <a:solidFill>
                  <a:srgbClr val="1C3564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rPr>
              <a:t>moving </a:t>
            </a:r>
            <a:r>
              <a:rPr kumimoji="0" sz="1050" b="1" i="0" u="none" strike="noStrike" kern="1200" cap="none" spc="-17" normalizeH="0" baseline="0" noProof="0" dirty="0">
                <a:ln>
                  <a:noFill/>
                </a:ln>
                <a:solidFill>
                  <a:srgbClr val="1C3564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rPr>
              <a:t>towards </a:t>
            </a:r>
            <a:r>
              <a:rPr kumimoji="0" sz="1050" b="1" i="0" u="none" strike="noStrike" kern="1200" cap="none" spc="-14" normalizeH="0" baseline="0" noProof="0" dirty="0">
                <a:ln>
                  <a:noFill/>
                </a:ln>
                <a:solidFill>
                  <a:srgbClr val="1C3564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rPr>
              <a:t>value; </a:t>
            </a:r>
            <a:r>
              <a:rPr kumimoji="0" sz="1050" b="1" i="0" u="none" strike="noStrike" kern="1200" cap="none" spc="-11" normalizeH="0" baseline="0" noProof="0" dirty="0">
                <a:ln>
                  <a:noFill/>
                </a:ln>
                <a:solidFill>
                  <a:srgbClr val="1C3564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rPr>
              <a:t>focusing participation </a:t>
            </a:r>
            <a:r>
              <a:rPr kumimoji="0" sz="1050" b="1" i="0" u="none" strike="noStrike" kern="1200" cap="none" spc="-6" normalizeH="0" baseline="0" noProof="0" dirty="0">
                <a:ln>
                  <a:noFill/>
                </a:ln>
                <a:solidFill>
                  <a:srgbClr val="1C3564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rPr>
              <a:t>on </a:t>
            </a:r>
            <a:r>
              <a:rPr kumimoji="0" sz="1050" b="1" i="0" u="none" strike="noStrike" kern="1200" cap="none" spc="-20" normalizeH="0" baseline="0" noProof="0" dirty="0">
                <a:ln>
                  <a:noFill/>
                </a:ln>
                <a:solidFill>
                  <a:srgbClr val="1C3564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rPr>
              <a:t>specific </a:t>
            </a:r>
            <a:r>
              <a:rPr kumimoji="0" sz="1050" b="1" i="0" u="none" strike="noStrike" kern="1200" cap="none" spc="-11" normalizeH="0" baseline="0" noProof="0" dirty="0">
                <a:ln>
                  <a:noFill/>
                </a:ln>
                <a:solidFill>
                  <a:srgbClr val="1C3564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rPr>
              <a:t>meaningful </a:t>
            </a:r>
            <a:r>
              <a:rPr kumimoji="0" sz="1050" b="1" i="0" u="none" strike="noStrike" kern="1200" cap="none" spc="-17" normalizeH="0" baseline="0" noProof="0" dirty="0">
                <a:ln>
                  <a:noFill/>
                </a:ln>
                <a:solidFill>
                  <a:srgbClr val="1C3564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rPr>
              <a:t>measures/activities </a:t>
            </a:r>
            <a:r>
              <a:rPr kumimoji="0" sz="1050" b="1" i="0" u="none" strike="noStrike" kern="1200" cap="none" spc="-6" normalizeH="0" baseline="0" noProof="0" dirty="0">
                <a:ln>
                  <a:noFill/>
                </a:ln>
                <a:solidFill>
                  <a:srgbClr val="1C3564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rPr>
              <a:t>or </a:t>
            </a:r>
            <a:r>
              <a:rPr kumimoji="0" sz="1050" b="1" i="0" u="none" strike="noStrike" kern="1200" cap="none" spc="-11" normalizeH="0" baseline="0" noProof="0" dirty="0">
                <a:ln>
                  <a:noFill/>
                </a:ln>
                <a:solidFill>
                  <a:srgbClr val="1C3564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rPr>
              <a:t>public health priorities;</a:t>
            </a:r>
            <a:r>
              <a:rPr kumimoji="0" lang="en-US" sz="1050" b="1" i="0" u="none" strike="noStrike" kern="1200" cap="none" spc="-11" normalizeH="0" baseline="0" noProof="0" dirty="0">
                <a:ln>
                  <a:noFill/>
                </a:ln>
                <a:solidFill>
                  <a:srgbClr val="1C3564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rPr>
              <a:t> </a:t>
            </a:r>
            <a:br>
              <a:rPr kumimoji="0" lang="en-US" sz="1050" b="1" i="0" u="none" strike="noStrike" kern="1200" cap="none" spc="-11" normalizeH="0" baseline="0" noProof="0" dirty="0">
                <a:ln>
                  <a:noFill/>
                </a:ln>
                <a:solidFill>
                  <a:srgbClr val="1C3564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rPr>
            </a:br>
            <a:r>
              <a:rPr kumimoji="0" sz="1050" b="1" i="0" u="none" strike="noStrike" kern="1200" cap="none" spc="-14" normalizeH="0" baseline="0" noProof="0" dirty="0">
                <a:ln>
                  <a:noFill/>
                </a:ln>
                <a:solidFill>
                  <a:srgbClr val="1C3564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rPr>
              <a:t>facilitating </a:t>
            </a:r>
            <a:r>
              <a:rPr kumimoji="0" sz="1050" b="1" i="0" u="none" strike="noStrike" kern="1200" cap="none" spc="-17" normalizeH="0" baseline="0" noProof="0" dirty="0">
                <a:ln>
                  <a:noFill/>
                </a:ln>
                <a:solidFill>
                  <a:srgbClr val="1C3564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rPr>
              <a:t>movement </a:t>
            </a:r>
            <a:r>
              <a:rPr kumimoji="0" sz="1050" b="1" i="0" u="none" strike="noStrike" kern="1200" cap="none" spc="-6" normalizeH="0" baseline="0" noProof="0" dirty="0">
                <a:ln>
                  <a:noFill/>
                </a:ln>
                <a:solidFill>
                  <a:srgbClr val="1C3564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rPr>
              <a:t>to </a:t>
            </a:r>
            <a:r>
              <a:rPr kumimoji="0" sz="1050" b="1" i="0" u="none" strike="noStrike" kern="1200" cap="none" spc="-14" normalizeH="0" baseline="0" noProof="0" dirty="0">
                <a:ln>
                  <a:noFill/>
                </a:ln>
                <a:solidFill>
                  <a:srgbClr val="1C3564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rPr>
              <a:t>Advanced </a:t>
            </a:r>
            <a:r>
              <a:rPr kumimoji="0" sz="1050" b="1" i="0" u="none" strike="noStrike" kern="1200" cap="none" spc="-8" normalizeH="0" baseline="0" noProof="0" dirty="0">
                <a:ln>
                  <a:noFill/>
                </a:ln>
                <a:solidFill>
                  <a:srgbClr val="1C3564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rPr>
              <a:t>APM</a:t>
            </a:r>
            <a:r>
              <a:rPr kumimoji="0" sz="1050" b="1" i="0" u="none" strike="noStrike" kern="1200" cap="none" spc="-153" normalizeH="0" baseline="0" noProof="0" dirty="0">
                <a:ln>
                  <a:noFill/>
                </a:ln>
                <a:solidFill>
                  <a:srgbClr val="1C3564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rPr>
              <a:t> </a:t>
            </a:r>
            <a:r>
              <a:rPr kumimoji="0" sz="1050" b="1" i="0" u="none" strike="noStrike" kern="1200" cap="none" spc="-14" normalizeH="0" baseline="0" noProof="0" dirty="0">
                <a:ln>
                  <a:noFill/>
                </a:ln>
                <a:solidFill>
                  <a:srgbClr val="1C3564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rPr>
              <a:t>track</a:t>
            </a:r>
            <a:endParaRPr kumimoji="0" sz="1050" b="1" i="0" u="none" strike="noStrike" kern="1200" cap="none" spc="0" normalizeH="0" baseline="0" noProof="0" dirty="0">
              <a:ln>
                <a:noFill/>
              </a:ln>
              <a:solidFill>
                <a:srgbClr val="003068"/>
              </a:solidFill>
              <a:effectLst/>
              <a:uLnTx/>
              <a:uFillTx/>
              <a:latin typeface="Calibri" panose="020F0502020204030204"/>
              <a:ea typeface="+mn-ea"/>
              <a:cs typeface="Rubik-Medium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E23A5F-86A6-E94B-A48A-AEEB8EF82782}"/>
              </a:ext>
            </a:extLst>
          </p:cNvPr>
          <p:cNvGrpSpPr/>
          <p:nvPr/>
        </p:nvGrpSpPr>
        <p:grpSpPr>
          <a:xfrm>
            <a:off x="1744254" y="3581332"/>
            <a:ext cx="1816077" cy="1393345"/>
            <a:chOff x="903972" y="3919207"/>
            <a:chExt cx="2098462" cy="2151385"/>
          </a:xfrm>
        </p:grpSpPr>
        <p:sp>
          <p:nvSpPr>
            <p:cNvPr id="166" name="object 4">
              <a:extLst>
                <a:ext uri="{FF2B5EF4-FFF2-40B4-BE49-F238E27FC236}">
                  <a16:creationId xmlns:a16="http://schemas.microsoft.com/office/drawing/2014/main" id="{1BB129AB-1A61-5F4D-9AC6-56ED5CE5CEDB}"/>
                </a:ext>
              </a:extLst>
            </p:cNvPr>
            <p:cNvSpPr txBox="1"/>
            <p:nvPr/>
          </p:nvSpPr>
          <p:spPr>
            <a:xfrm>
              <a:off x="1247448" y="5825954"/>
              <a:ext cx="338227" cy="244638"/>
            </a:xfrm>
            <a:prstGeom prst="rect">
              <a:avLst/>
            </a:prstGeom>
          </p:spPr>
          <p:txBody>
            <a:bodyPr vert="horz" wrap="square" lIns="0" tIns="647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28"/>
                </a:lnSpc>
                <a:spcBef>
                  <a:spcPts val="5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0" i="0" u="none" strike="noStrike" kern="1200" cap="none" spc="-8" normalizeH="0" baseline="0" noProof="0" dirty="0">
                  <a:ln>
                    <a:noFill/>
                  </a:ln>
                  <a:solidFill>
                    <a:srgbClr val="1C356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2-4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65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500" b="0" i="0" u="none" strike="noStrike" kern="1200" cap="none" spc="-6" normalizeH="0" baseline="0" noProof="0" dirty="0">
                  <a:ln>
                    <a:noFill/>
                  </a:ln>
                  <a:solidFill>
                    <a:srgbClr val="1C356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/>
                </a:rPr>
                <a:t>Activities</a:t>
              </a: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endParaRPr>
            </a:p>
          </p:txBody>
        </p:sp>
        <p:sp>
          <p:nvSpPr>
            <p:cNvPr id="167" name="object 5">
              <a:extLst>
                <a:ext uri="{FF2B5EF4-FFF2-40B4-BE49-F238E27FC236}">
                  <a16:creationId xmlns:a16="http://schemas.microsoft.com/office/drawing/2014/main" id="{50C328C5-FE66-824F-8C1A-0A62F88B5E5D}"/>
                </a:ext>
              </a:extLst>
            </p:cNvPr>
            <p:cNvSpPr/>
            <p:nvPr/>
          </p:nvSpPr>
          <p:spPr>
            <a:xfrm>
              <a:off x="903972" y="5013886"/>
              <a:ext cx="1025106" cy="799022"/>
            </a:xfrm>
            <a:custGeom>
              <a:avLst/>
              <a:gdLst/>
              <a:ahLst/>
              <a:cxnLst/>
              <a:rect l="l" t="t" r="r" b="b"/>
              <a:pathLst>
                <a:path w="1811020" h="1411604">
                  <a:moveTo>
                    <a:pt x="905256" y="0"/>
                  </a:moveTo>
                  <a:lnTo>
                    <a:pt x="0" y="1411109"/>
                  </a:lnTo>
                  <a:lnTo>
                    <a:pt x="1810512" y="1411109"/>
                  </a:lnTo>
                  <a:lnTo>
                    <a:pt x="905256" y="0"/>
                  </a:lnTo>
                  <a:close/>
                </a:path>
              </a:pathLst>
            </a:custGeom>
            <a:solidFill>
              <a:srgbClr val="64CD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object 6">
              <a:extLst>
                <a:ext uri="{FF2B5EF4-FFF2-40B4-BE49-F238E27FC236}">
                  <a16:creationId xmlns:a16="http://schemas.microsoft.com/office/drawing/2014/main" id="{25283D7E-35F1-C74C-9FC1-5AAB3309911F}"/>
                </a:ext>
              </a:extLst>
            </p:cNvPr>
            <p:cNvSpPr txBox="1"/>
            <p:nvPr/>
          </p:nvSpPr>
          <p:spPr>
            <a:xfrm>
              <a:off x="1157299" y="5476965"/>
              <a:ext cx="535197" cy="208397"/>
            </a:xfrm>
            <a:prstGeom prst="rect">
              <a:avLst/>
            </a:prstGeom>
          </p:spPr>
          <p:txBody>
            <a:bodyPr vert="horz" wrap="square" lIns="0" tIns="14018" rIns="0" bIns="0" rtlCol="0">
              <a:spAutoFit/>
            </a:bodyPr>
            <a:lstStyle/>
            <a:p>
              <a:pPr marL="0" marR="2875" lvl="0" indent="0" algn="ctr" defTabSz="914400" rtl="0" eaLnBrk="1" fontAlgn="auto" latinLnBrk="0" hangingPunct="1">
                <a:lnSpc>
                  <a:spcPct val="9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600" b="1" i="0" u="none" strike="noStrike" kern="1200" cap="none" spc="6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Imp</a:t>
              </a:r>
              <a:r>
                <a:rPr kumimoji="0" sz="600" b="1" i="0" u="none" strike="noStrike" kern="1200" cap="none" spc="-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r</a:t>
              </a:r>
              <a:r>
                <a:rPr kumimoji="0" sz="600" b="1" i="0" u="none" strike="noStrike" kern="1200" cap="none" spc="-8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ov</a:t>
              </a:r>
              <a:r>
                <a:rPr kumimoji="0" sz="600" b="1" i="0" u="none" strike="noStrike" kern="1200" cap="none" spc="6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eme</a:t>
              </a:r>
              <a:r>
                <a: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n</a:t>
              </a:r>
              <a:r>
                <a:rPr kumimoji="0" sz="600" b="1" i="0" u="none" strike="noStrike" kern="1200" cap="none" spc="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t</a:t>
              </a:r>
              <a:r>
                <a:rPr kumimoji="0" lang="en-US" sz="600" b="1" i="0" u="none" strike="noStrike" kern="1200" cap="none" spc="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 </a:t>
              </a:r>
              <a:r>
                <a:rPr kumimoji="0" sz="600" b="1" i="0" u="none" strike="noStrike" kern="1200" cap="none" spc="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Activities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endParaRPr>
            </a:p>
          </p:txBody>
        </p:sp>
        <p:sp>
          <p:nvSpPr>
            <p:cNvPr id="169" name="object 7">
              <a:extLst>
                <a:ext uri="{FF2B5EF4-FFF2-40B4-BE49-F238E27FC236}">
                  <a16:creationId xmlns:a16="http://schemas.microsoft.com/office/drawing/2014/main" id="{CA23F8B9-A691-704B-A4FE-1205EA573D1D}"/>
                </a:ext>
              </a:extLst>
            </p:cNvPr>
            <p:cNvSpPr/>
            <p:nvPr/>
          </p:nvSpPr>
          <p:spPr>
            <a:xfrm>
              <a:off x="903972" y="3919207"/>
              <a:ext cx="1025106" cy="799022"/>
            </a:xfrm>
            <a:custGeom>
              <a:avLst/>
              <a:gdLst/>
              <a:ahLst/>
              <a:cxnLst/>
              <a:rect l="l" t="t" r="r" b="b"/>
              <a:pathLst>
                <a:path w="1811020" h="1411604">
                  <a:moveTo>
                    <a:pt x="905256" y="0"/>
                  </a:moveTo>
                  <a:lnTo>
                    <a:pt x="0" y="1411109"/>
                  </a:lnTo>
                  <a:lnTo>
                    <a:pt x="1810512" y="1411109"/>
                  </a:lnTo>
                  <a:lnTo>
                    <a:pt x="905256" y="0"/>
                  </a:lnTo>
                  <a:close/>
                </a:path>
              </a:pathLst>
            </a:custGeom>
            <a:solidFill>
              <a:srgbClr val="8FD2D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object 8">
              <a:extLst>
                <a:ext uri="{FF2B5EF4-FFF2-40B4-BE49-F238E27FC236}">
                  <a16:creationId xmlns:a16="http://schemas.microsoft.com/office/drawing/2014/main" id="{B335D890-0FCC-4542-9CEF-F8D85EA1CF53}"/>
                </a:ext>
              </a:extLst>
            </p:cNvPr>
            <p:cNvSpPr txBox="1"/>
            <p:nvPr/>
          </p:nvSpPr>
          <p:spPr>
            <a:xfrm>
              <a:off x="1280803" y="4382288"/>
              <a:ext cx="290422" cy="106086"/>
            </a:xfrm>
            <a:prstGeom prst="rect">
              <a:avLst/>
            </a:prstGeom>
          </p:spPr>
          <p:txBody>
            <a:bodyPr vert="horz" wrap="square" lIns="0" tIns="8626" rIns="0" bIns="0" rtlCol="0">
              <a:spAutoFit/>
            </a:bodyPr>
            <a:lstStyle/>
            <a:p>
              <a:pPr marL="7188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600" b="1" i="0" u="none" strike="noStrike" kern="1200" cap="none" spc="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Quality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endParaRPr>
            </a:p>
          </p:txBody>
        </p:sp>
        <p:sp>
          <p:nvSpPr>
            <p:cNvPr id="171" name="object 9">
              <a:extLst>
                <a:ext uri="{FF2B5EF4-FFF2-40B4-BE49-F238E27FC236}">
                  <a16:creationId xmlns:a16="http://schemas.microsoft.com/office/drawing/2014/main" id="{DD3FEF0F-6020-984C-BAF3-EB294F2765F1}"/>
                </a:ext>
              </a:extLst>
            </p:cNvPr>
            <p:cNvSpPr txBox="1"/>
            <p:nvPr/>
          </p:nvSpPr>
          <p:spPr>
            <a:xfrm>
              <a:off x="1243110" y="4679243"/>
              <a:ext cx="346854" cy="275756"/>
            </a:xfrm>
            <a:prstGeom prst="rect">
              <a:avLst/>
            </a:prstGeom>
          </p:spPr>
          <p:txBody>
            <a:bodyPr vert="horz" wrap="square" lIns="0" tIns="2552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4" normalizeH="0" baseline="-19157" noProof="0" dirty="0">
                  <a:ln>
                    <a:noFill/>
                  </a:ln>
                  <a:solidFill>
                    <a:srgbClr val="1C356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6</a:t>
              </a:r>
              <a:r>
                <a:rPr kumimoji="0" sz="400" b="0" i="0" u="none" strike="noStrike" kern="1200" cap="none" spc="3" normalizeH="0" baseline="0" noProof="0" dirty="0">
                  <a:ln>
                    <a:noFill/>
                  </a:ln>
                  <a:solidFill>
                    <a:srgbClr val="1C356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+</a:t>
              </a:r>
              <a:endParaRPr kumimoji="0" sz="4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500" b="0" i="0" u="none" strike="noStrike" kern="1200" cap="none" spc="-6" normalizeH="0" baseline="0" noProof="0" dirty="0">
                  <a:ln>
                    <a:noFill/>
                  </a:ln>
                  <a:solidFill>
                    <a:srgbClr val="1C356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/>
                </a:rPr>
                <a:t>Measu</a:t>
              </a:r>
              <a:r>
                <a:rPr kumimoji="0" sz="500" b="0" i="0" u="none" strike="noStrike" kern="1200" cap="none" spc="-11" normalizeH="0" baseline="0" noProof="0" dirty="0">
                  <a:ln>
                    <a:noFill/>
                  </a:ln>
                  <a:solidFill>
                    <a:srgbClr val="1C356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/>
                </a:rPr>
                <a:t>r</a:t>
              </a:r>
              <a:r>
                <a:rPr kumimoji="0" sz="500" b="0" i="0" u="none" strike="noStrike" kern="1200" cap="none" spc="-6" normalizeH="0" baseline="0" noProof="0" dirty="0">
                  <a:ln>
                    <a:noFill/>
                  </a:ln>
                  <a:solidFill>
                    <a:srgbClr val="1C356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/>
                </a:rPr>
                <a:t>es</a:t>
              </a: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endParaRPr>
            </a:p>
          </p:txBody>
        </p:sp>
        <p:sp>
          <p:nvSpPr>
            <p:cNvPr id="172" name="object 10">
              <a:extLst>
                <a:ext uri="{FF2B5EF4-FFF2-40B4-BE49-F238E27FC236}">
                  <a16:creationId xmlns:a16="http://schemas.microsoft.com/office/drawing/2014/main" id="{FF15D24C-A3B6-2342-831C-813E37C1C511}"/>
                </a:ext>
              </a:extLst>
            </p:cNvPr>
            <p:cNvSpPr/>
            <p:nvPr/>
          </p:nvSpPr>
          <p:spPr>
            <a:xfrm>
              <a:off x="1977328" y="3919207"/>
              <a:ext cx="1025106" cy="799022"/>
            </a:xfrm>
            <a:custGeom>
              <a:avLst/>
              <a:gdLst/>
              <a:ahLst/>
              <a:cxnLst/>
              <a:rect l="l" t="t" r="r" b="b"/>
              <a:pathLst>
                <a:path w="1811020" h="1411604">
                  <a:moveTo>
                    <a:pt x="905256" y="0"/>
                  </a:moveTo>
                  <a:lnTo>
                    <a:pt x="0" y="1411109"/>
                  </a:lnTo>
                  <a:lnTo>
                    <a:pt x="1810512" y="1411109"/>
                  </a:lnTo>
                  <a:lnTo>
                    <a:pt x="905256" y="0"/>
                  </a:lnTo>
                  <a:close/>
                </a:path>
              </a:pathLst>
            </a:custGeom>
            <a:solidFill>
              <a:srgbClr val="419BA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object 11">
              <a:extLst>
                <a:ext uri="{FF2B5EF4-FFF2-40B4-BE49-F238E27FC236}">
                  <a16:creationId xmlns:a16="http://schemas.microsoft.com/office/drawing/2014/main" id="{46B0BCE1-4376-EA45-B64B-E9351B8C2E9A}"/>
                </a:ext>
              </a:extLst>
            </p:cNvPr>
            <p:cNvSpPr txBox="1"/>
            <p:nvPr/>
          </p:nvSpPr>
          <p:spPr>
            <a:xfrm>
              <a:off x="2192151" y="4352777"/>
              <a:ext cx="607443" cy="208397"/>
            </a:xfrm>
            <a:prstGeom prst="rect">
              <a:avLst/>
            </a:prstGeom>
          </p:spPr>
          <p:txBody>
            <a:bodyPr vert="horz" wrap="square" lIns="0" tIns="14018" rIns="0" bIns="0" rtlCol="0">
              <a:spAutoFit/>
            </a:bodyPr>
            <a:lstStyle/>
            <a:p>
              <a:pPr marL="6350" marR="2875" lvl="0" indent="-6350" algn="ctr" defTabSz="914400" rtl="0" eaLnBrk="1" fontAlgn="auto" latinLnBrk="0" hangingPunct="1">
                <a:lnSpc>
                  <a:spcPct val="9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600" b="1" i="0" u="none" strike="noStrike" kern="1200" cap="none" spc="-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Promoting</a:t>
              </a:r>
              <a:r>
                <a:rPr kumimoji="0" lang="en-US" sz="600" b="1" i="0" u="none" strike="noStrike" kern="1200" cap="none" spc="-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 </a:t>
              </a:r>
              <a:r>
                <a:rPr kumimoji="0" sz="600" b="1" i="0" u="none" strike="noStrike" kern="1200" cap="none" spc="-6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In</a:t>
              </a:r>
              <a:r>
                <a:rPr kumimoji="0" sz="600" b="1" i="0" u="none" strike="noStrike" kern="1200" cap="none" spc="-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te</a:t>
              </a:r>
              <a:r>
                <a:rPr kumimoji="0" sz="600" b="1" i="0" u="none" strike="noStrike" kern="1200" cap="none" spc="-8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r</a:t>
              </a:r>
              <a:r>
                <a:rPr kumimoji="0" sz="600" b="1" i="0" u="none" strike="noStrike" kern="1200" cap="none" spc="-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ope</a:t>
              </a:r>
              <a:r>
                <a:rPr kumimoji="0" sz="600" b="1" i="0" u="none" strike="noStrike" kern="1200" cap="none" spc="-1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r</a:t>
              </a:r>
              <a:r>
                <a:rPr kumimoji="0" sz="600" b="1" i="0" u="none" strike="noStrike" kern="1200" cap="none" spc="-6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ability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endParaRPr>
            </a:p>
          </p:txBody>
        </p:sp>
        <p:sp>
          <p:nvSpPr>
            <p:cNvPr id="174" name="object 12">
              <a:extLst>
                <a:ext uri="{FF2B5EF4-FFF2-40B4-BE49-F238E27FC236}">
                  <a16:creationId xmlns:a16="http://schemas.microsoft.com/office/drawing/2014/main" id="{C763BC93-3444-EA41-89A3-501A70E65BF0}"/>
                </a:ext>
              </a:extLst>
            </p:cNvPr>
            <p:cNvSpPr txBox="1"/>
            <p:nvPr/>
          </p:nvSpPr>
          <p:spPr>
            <a:xfrm>
              <a:off x="2316466" y="4664859"/>
              <a:ext cx="346854" cy="275756"/>
            </a:xfrm>
            <a:prstGeom prst="rect">
              <a:avLst/>
            </a:prstGeom>
          </p:spPr>
          <p:txBody>
            <a:bodyPr vert="horz" wrap="square" lIns="0" tIns="2552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4" normalizeH="0" baseline="-19157" noProof="0" dirty="0">
                  <a:ln>
                    <a:noFill/>
                  </a:ln>
                  <a:solidFill>
                    <a:srgbClr val="1C356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6</a:t>
              </a:r>
              <a:r>
                <a:rPr kumimoji="0" sz="400" b="0" i="0" u="none" strike="noStrike" kern="1200" cap="none" spc="3" normalizeH="0" baseline="0" noProof="0" dirty="0">
                  <a:ln>
                    <a:noFill/>
                  </a:ln>
                  <a:solidFill>
                    <a:srgbClr val="1C356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+</a:t>
              </a:r>
              <a:endParaRPr kumimoji="0" sz="4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500" b="0" i="0" u="none" strike="noStrike" kern="1200" cap="none" spc="-6" normalizeH="0" baseline="0" noProof="0" dirty="0">
                  <a:ln>
                    <a:noFill/>
                  </a:ln>
                  <a:solidFill>
                    <a:srgbClr val="1C356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/>
                </a:rPr>
                <a:t>Measu</a:t>
              </a:r>
              <a:r>
                <a:rPr kumimoji="0" sz="500" b="0" i="0" u="none" strike="noStrike" kern="1200" cap="none" spc="-11" normalizeH="0" baseline="0" noProof="0" dirty="0">
                  <a:ln>
                    <a:noFill/>
                  </a:ln>
                  <a:solidFill>
                    <a:srgbClr val="1C356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/>
                </a:rPr>
                <a:t>r</a:t>
              </a:r>
              <a:r>
                <a:rPr kumimoji="0" sz="500" b="0" i="0" u="none" strike="noStrike" kern="1200" cap="none" spc="-6" normalizeH="0" baseline="0" noProof="0" dirty="0">
                  <a:ln>
                    <a:noFill/>
                  </a:ln>
                  <a:solidFill>
                    <a:srgbClr val="1C356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/>
                </a:rPr>
                <a:t>es</a:t>
              </a: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endParaRPr>
            </a:p>
          </p:txBody>
        </p:sp>
        <p:sp>
          <p:nvSpPr>
            <p:cNvPr id="175" name="object 13">
              <a:extLst>
                <a:ext uri="{FF2B5EF4-FFF2-40B4-BE49-F238E27FC236}">
                  <a16:creationId xmlns:a16="http://schemas.microsoft.com/office/drawing/2014/main" id="{8B638613-2AB5-D14A-A9F4-792AC32D92D9}"/>
                </a:ext>
              </a:extLst>
            </p:cNvPr>
            <p:cNvSpPr/>
            <p:nvPr/>
          </p:nvSpPr>
          <p:spPr>
            <a:xfrm>
              <a:off x="1977328" y="5013886"/>
              <a:ext cx="1025106" cy="799022"/>
            </a:xfrm>
            <a:custGeom>
              <a:avLst/>
              <a:gdLst/>
              <a:ahLst/>
              <a:cxnLst/>
              <a:rect l="l" t="t" r="r" b="b"/>
              <a:pathLst>
                <a:path w="1811020" h="1411604">
                  <a:moveTo>
                    <a:pt x="905256" y="0"/>
                  </a:moveTo>
                  <a:lnTo>
                    <a:pt x="0" y="1411109"/>
                  </a:lnTo>
                  <a:lnTo>
                    <a:pt x="1810512" y="1411109"/>
                  </a:lnTo>
                  <a:lnTo>
                    <a:pt x="905256" y="0"/>
                  </a:lnTo>
                  <a:close/>
                </a:path>
              </a:pathLst>
            </a:custGeom>
            <a:solidFill>
              <a:srgbClr val="8AB16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object 14">
              <a:extLst>
                <a:ext uri="{FF2B5EF4-FFF2-40B4-BE49-F238E27FC236}">
                  <a16:creationId xmlns:a16="http://schemas.microsoft.com/office/drawing/2014/main" id="{3424EC6D-27A9-B240-977A-615AF3246922}"/>
                </a:ext>
              </a:extLst>
            </p:cNvPr>
            <p:cNvSpPr txBox="1"/>
            <p:nvPr/>
          </p:nvSpPr>
          <p:spPr>
            <a:xfrm>
              <a:off x="2397781" y="5476643"/>
              <a:ext cx="194812" cy="106086"/>
            </a:xfrm>
            <a:prstGeom prst="rect">
              <a:avLst/>
            </a:prstGeom>
          </p:spPr>
          <p:txBody>
            <a:bodyPr vert="horz" wrap="square" lIns="0" tIns="8626" rIns="0" bIns="0" rtlCol="0">
              <a:spAutoFit/>
            </a:bodyPr>
            <a:lstStyle/>
            <a:p>
              <a:pPr marL="7188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600" b="1" i="0" u="none" strike="noStrike" kern="1200" cap="none" spc="6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Co</a:t>
              </a:r>
              <a:r>
                <a:rPr kumimoji="0" sz="600" b="1" i="0" u="none" strike="noStrike" kern="1200" cap="none" spc="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st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endParaRPr>
            </a:p>
          </p:txBody>
        </p:sp>
        <p:sp>
          <p:nvSpPr>
            <p:cNvPr id="177" name="object 15">
              <a:extLst>
                <a:ext uri="{FF2B5EF4-FFF2-40B4-BE49-F238E27FC236}">
                  <a16:creationId xmlns:a16="http://schemas.microsoft.com/office/drawing/2014/main" id="{A9B6E09B-7F0A-BE49-9C86-A5297ABAA8B7}"/>
                </a:ext>
              </a:extLst>
            </p:cNvPr>
            <p:cNvSpPr txBox="1"/>
            <p:nvPr/>
          </p:nvSpPr>
          <p:spPr>
            <a:xfrm>
              <a:off x="2023506" y="5823300"/>
              <a:ext cx="932785" cy="244638"/>
            </a:xfrm>
            <a:prstGeom prst="rect">
              <a:avLst/>
            </a:prstGeom>
          </p:spPr>
          <p:txBody>
            <a:bodyPr vert="horz" wrap="square" lIns="0" tIns="647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28"/>
                </a:lnSpc>
                <a:spcBef>
                  <a:spcPts val="5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0" i="0" u="none" strike="noStrike" kern="1200" cap="none" spc="-3" normalizeH="0" baseline="0" noProof="0" dirty="0">
                  <a:ln>
                    <a:noFill/>
                  </a:ln>
                  <a:solidFill>
                    <a:srgbClr val="1C356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1 </a:t>
              </a:r>
              <a:r>
                <a:rPr kumimoji="0" sz="800" b="0" i="0" u="none" strike="noStrike" kern="1200" cap="none" spc="-6" normalizeH="0" baseline="0" noProof="0" dirty="0">
                  <a:ln>
                    <a:noFill/>
                  </a:ln>
                  <a:solidFill>
                    <a:srgbClr val="1C356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or</a:t>
              </a:r>
              <a:r>
                <a:rPr kumimoji="0" sz="800" b="0" i="0" u="none" strike="noStrike" kern="1200" cap="none" spc="-65" normalizeH="0" baseline="0" noProof="0" dirty="0">
                  <a:ln>
                    <a:noFill/>
                  </a:ln>
                  <a:solidFill>
                    <a:srgbClr val="1C356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 </a:t>
              </a:r>
              <a:r>
                <a:rPr kumimoji="0" sz="800" b="0" i="0" u="none" strike="noStrike" kern="1200" cap="none" spc="-6" normalizeH="0" baseline="0" noProof="0" dirty="0">
                  <a:ln>
                    <a:noFill/>
                  </a:ln>
                  <a:solidFill>
                    <a:srgbClr val="1C356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More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65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500" b="0" i="0" u="none" strike="noStrike" kern="1200" cap="none" spc="-6" normalizeH="0" baseline="0" noProof="0" dirty="0">
                  <a:ln>
                    <a:noFill/>
                  </a:ln>
                  <a:solidFill>
                    <a:srgbClr val="1C356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/>
                </a:rPr>
                <a:t>Measures</a:t>
              </a: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endParaRPr>
            </a:p>
          </p:txBody>
        </p:sp>
      </p:grpSp>
      <p:sp>
        <p:nvSpPr>
          <p:cNvPr id="178" name="object 29">
            <a:extLst>
              <a:ext uri="{FF2B5EF4-FFF2-40B4-BE49-F238E27FC236}">
                <a16:creationId xmlns:a16="http://schemas.microsoft.com/office/drawing/2014/main" id="{7EDAD1B1-EAA9-6043-81C1-EB6ADF2DC9B0}"/>
              </a:ext>
            </a:extLst>
          </p:cNvPr>
          <p:cNvSpPr txBox="1"/>
          <p:nvPr/>
        </p:nvSpPr>
        <p:spPr>
          <a:xfrm>
            <a:off x="2051050" y="6443156"/>
            <a:ext cx="7955279" cy="190519"/>
          </a:xfrm>
          <a:prstGeom prst="rect">
            <a:avLst/>
          </a:prstGeom>
        </p:spPr>
        <p:txBody>
          <a:bodyPr vert="horz" wrap="square" lIns="548640" tIns="2875" rIns="548640" bIns="0" rtlCol="0">
            <a:noAutofit/>
          </a:bodyPr>
          <a:lstStyle/>
          <a:p>
            <a:pPr marL="7938" marR="2875" lvl="0" indent="0" algn="ctr" defTabSz="914400" rtl="0" eaLnBrk="1" fontAlgn="auto" latinLnBrk="0" hangingPunct="1">
              <a:lnSpc>
                <a:spcPct val="104099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-8" normalizeH="0" baseline="0" noProof="0" dirty="0">
                <a:ln>
                  <a:noFill/>
                </a:ln>
                <a:solidFill>
                  <a:srgbClr val="1C3564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Italic"/>
              </a:rPr>
              <a:t>Population Health Measures: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Italic"/>
              </a:rPr>
              <a:t>a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Italic"/>
              </a:rPr>
              <a:t>set </a:t>
            </a:r>
            <a:r>
              <a:rPr kumimoji="0" sz="600" b="0" i="1" u="none" strike="noStrike" kern="1200" cap="none" spc="-6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Italic"/>
              </a:rPr>
              <a:t>of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Italic"/>
              </a:rPr>
              <a:t>administrative claims-based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Italic"/>
              </a:rPr>
              <a:t>quality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Italic"/>
              </a:rPr>
              <a:t>measures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Italic"/>
              </a:rPr>
              <a:t>that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Italic"/>
              </a:rPr>
              <a:t>focus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Italic"/>
              </a:rPr>
              <a:t>on public health priorities </a:t>
            </a:r>
            <a:r>
              <a:rPr kumimoji="0" sz="600" b="0" i="1" u="none" strike="noStrike" kern="1200" cap="none" spc="-6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Italic"/>
              </a:rPr>
              <a:t>and/or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Italic"/>
              </a:rPr>
              <a:t>cross-cutting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Italic"/>
              </a:rPr>
              <a:t>population health issues;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Italic"/>
              </a:rPr>
              <a:t>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Italic"/>
              </a:rPr>
              <a:t>CMS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Italic"/>
              </a:rPr>
              <a:t>provides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Italic"/>
              </a:rPr>
              <a:t>the data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Italic"/>
              </a:rPr>
              <a:t>through administrative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Italic"/>
              </a:rPr>
              <a:t>claims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Italic"/>
              </a:rPr>
              <a:t>measures, for example,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Italic"/>
              </a:rPr>
              <a:t>the All-Cause Hospital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Italic"/>
              </a:rPr>
              <a:t>Readmission</a:t>
            </a:r>
            <a:r>
              <a:rPr kumimoji="0" sz="600" b="0" i="1" u="none" strike="noStrike" kern="1200" cap="none" spc="-79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Italic"/>
              </a:rPr>
              <a:t>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-LightItalic"/>
              </a:rPr>
              <a:t>measure.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srgbClr val="003068"/>
              </a:solidFill>
              <a:effectLst/>
              <a:uLnTx/>
              <a:uFillTx/>
              <a:latin typeface="Calibri" panose="020F0502020204030204"/>
              <a:ea typeface="+mn-ea"/>
              <a:cs typeface="Rubik-LightItalic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AADAF4D2-6F78-5741-AF03-0414E5EB4121}"/>
              </a:ext>
            </a:extLst>
          </p:cNvPr>
          <p:cNvGrpSpPr/>
          <p:nvPr/>
        </p:nvGrpSpPr>
        <p:grpSpPr>
          <a:xfrm>
            <a:off x="4249185" y="3348615"/>
            <a:ext cx="5569629" cy="1491933"/>
            <a:chOff x="3351722" y="2764048"/>
            <a:chExt cx="4981395" cy="1612061"/>
          </a:xfrm>
        </p:grpSpPr>
        <p:sp>
          <p:nvSpPr>
            <p:cNvPr id="197" name="object 37">
              <a:extLst>
                <a:ext uri="{FF2B5EF4-FFF2-40B4-BE49-F238E27FC236}">
                  <a16:creationId xmlns:a16="http://schemas.microsoft.com/office/drawing/2014/main" id="{56DB1AB3-D640-7046-B2E6-3B2D3DC72796}"/>
                </a:ext>
              </a:extLst>
            </p:cNvPr>
            <p:cNvSpPr/>
            <p:nvPr/>
          </p:nvSpPr>
          <p:spPr>
            <a:xfrm>
              <a:off x="3351722" y="2764048"/>
              <a:ext cx="4981395" cy="1612061"/>
            </a:xfrm>
            <a:custGeom>
              <a:avLst/>
              <a:gdLst/>
              <a:ahLst/>
              <a:cxnLst/>
              <a:rect l="l" t="t" r="r" b="b"/>
              <a:pathLst>
                <a:path w="8800465" h="2847975">
                  <a:moveTo>
                    <a:pt x="0" y="2847975"/>
                  </a:moveTo>
                  <a:lnTo>
                    <a:pt x="8800338" y="2847975"/>
                  </a:lnTo>
                  <a:lnTo>
                    <a:pt x="8800338" y="0"/>
                  </a:lnTo>
                  <a:lnTo>
                    <a:pt x="0" y="0"/>
                  </a:lnTo>
                  <a:lnTo>
                    <a:pt x="0" y="2847975"/>
                  </a:lnTo>
                  <a:close/>
                </a:path>
              </a:pathLst>
            </a:custGeom>
            <a:ln w="6350">
              <a:solidFill>
                <a:srgbClr val="1C356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object 39">
              <a:extLst>
                <a:ext uri="{FF2B5EF4-FFF2-40B4-BE49-F238E27FC236}">
                  <a16:creationId xmlns:a16="http://schemas.microsoft.com/office/drawing/2014/main" id="{16655698-05FD-2040-BA77-877DE9A3CF18}"/>
                </a:ext>
              </a:extLst>
            </p:cNvPr>
            <p:cNvSpPr txBox="1"/>
            <p:nvPr/>
          </p:nvSpPr>
          <p:spPr>
            <a:xfrm>
              <a:off x="5144600" y="3835110"/>
              <a:ext cx="1445643" cy="24378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6350">
              <a:solidFill>
                <a:srgbClr val="04C3F4"/>
              </a:solidFill>
            </a:ln>
          </p:spPr>
          <p:txBody>
            <a:bodyPr vert="horz" wrap="square" lIns="0" tIns="18690" rIns="0" bIns="0" rtlCol="0">
              <a:spAutoFit/>
            </a:bodyPr>
            <a:lstStyle/>
            <a:p>
              <a:pPr marL="98838" marR="102072" lvl="0" indent="0" algn="l" defTabSz="914400" rtl="0" eaLnBrk="1" fontAlgn="auto" latinLnBrk="0" hangingPunct="1">
                <a:lnSpc>
                  <a:spcPct val="104200"/>
                </a:lnSpc>
                <a:spcBef>
                  <a:spcPts val="14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Completion of an Accredited Safety</a:t>
              </a:r>
              <a:r>
                <a:rPr kumimoji="0" sz="600" b="0" i="0" u="none" strike="noStrike" kern="1200" cap="none" spc="-57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or</a:t>
              </a: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Quality Improvement Program</a:t>
              </a: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(IA_PSPA_28)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endParaRPr>
            </a:p>
          </p:txBody>
        </p:sp>
        <p:sp>
          <p:nvSpPr>
            <p:cNvPr id="200" name="object 40">
              <a:extLst>
                <a:ext uri="{FF2B5EF4-FFF2-40B4-BE49-F238E27FC236}">
                  <a16:creationId xmlns:a16="http://schemas.microsoft.com/office/drawing/2014/main" id="{8D32A1D4-ABE9-4F40-85CF-82348F05BDF7}"/>
                </a:ext>
              </a:extLst>
            </p:cNvPr>
            <p:cNvSpPr txBox="1"/>
            <p:nvPr/>
          </p:nvSpPr>
          <p:spPr>
            <a:xfrm>
              <a:off x="3512115" y="3610157"/>
              <a:ext cx="1498638" cy="252170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6350">
              <a:solidFill>
                <a:srgbClr val="88CFD2"/>
              </a:solidFill>
            </a:ln>
          </p:spPr>
          <p:txBody>
            <a:bodyPr vert="horz" wrap="square" lIns="0" tIns="25879" rIns="0" bIns="0" rtlCol="0">
              <a:spAutoFit/>
            </a:bodyPr>
            <a:lstStyle/>
            <a:p>
              <a:pPr marL="98838" marR="244399" lvl="0" indent="0" algn="l" defTabSz="914400" rtl="0" eaLnBrk="1" fontAlgn="auto" latinLnBrk="0" hangingPunct="1">
                <a:lnSpc>
                  <a:spcPct val="104200"/>
                </a:lnSpc>
                <a:spcBef>
                  <a:spcPts val="20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600" b="0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Patient-Centered Surgical </a:t>
              </a:r>
              <a:r>
                <a:rPr kumimoji="0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Risk</a:t>
              </a: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600" b="0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Assessment </a:t>
              </a:r>
              <a:r>
                <a:rPr kumimoji="0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and</a:t>
              </a: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600" b="0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Communication</a:t>
              </a:r>
              <a:r>
                <a:rPr kumimoji="0" lang="en-US" sz="600" b="0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600" b="1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(Quality </a:t>
              </a:r>
              <a:r>
                <a: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ID:</a:t>
              </a:r>
              <a:r>
                <a:rPr kumimoji="0" sz="600" b="1" i="0" u="none" strike="noStrike" kern="1200" cap="none" spc="-17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 </a:t>
              </a:r>
              <a:r>
                <a:rPr kumimoji="0" sz="600" b="1" i="0" u="none" strike="noStrike" kern="1200" cap="none" spc="-6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358)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endParaRPr>
            </a:p>
          </p:txBody>
        </p:sp>
        <p:sp>
          <p:nvSpPr>
            <p:cNvPr id="201" name="object 41">
              <a:extLst>
                <a:ext uri="{FF2B5EF4-FFF2-40B4-BE49-F238E27FC236}">
                  <a16:creationId xmlns:a16="http://schemas.microsoft.com/office/drawing/2014/main" id="{B6712A21-6D1F-D44D-9318-AC258E975E79}"/>
                </a:ext>
              </a:extLst>
            </p:cNvPr>
            <p:cNvSpPr txBox="1"/>
            <p:nvPr/>
          </p:nvSpPr>
          <p:spPr>
            <a:xfrm>
              <a:off x="5202125" y="3716952"/>
              <a:ext cx="112861" cy="97296"/>
            </a:xfrm>
            <a:prstGeom prst="rect">
              <a:avLst/>
            </a:prstGeom>
          </p:spPr>
          <p:txBody>
            <a:bodyPr vert="horz" wrap="square" lIns="0" tIns="7189" rIns="0" bIns="0" rtlCol="0">
              <a:spAutoFit/>
            </a:bodyPr>
            <a:lstStyle/>
            <a:p>
              <a:pPr marL="718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5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OR</a:t>
              </a: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endParaRPr>
            </a:p>
          </p:txBody>
        </p:sp>
        <p:sp>
          <p:nvSpPr>
            <p:cNvPr id="202" name="object 42">
              <a:extLst>
                <a:ext uri="{FF2B5EF4-FFF2-40B4-BE49-F238E27FC236}">
                  <a16:creationId xmlns:a16="http://schemas.microsoft.com/office/drawing/2014/main" id="{888B3E5B-AEAD-994C-8F36-DB524D7B2F8B}"/>
                </a:ext>
              </a:extLst>
            </p:cNvPr>
            <p:cNvSpPr/>
            <p:nvPr/>
          </p:nvSpPr>
          <p:spPr>
            <a:xfrm>
              <a:off x="5144600" y="3306306"/>
              <a:ext cx="1445643" cy="348672"/>
            </a:xfrm>
            <a:custGeom>
              <a:avLst/>
              <a:gdLst/>
              <a:ahLst/>
              <a:cxnLst/>
              <a:rect l="l" t="t" r="r" b="b"/>
              <a:pathLst>
                <a:path w="2553970" h="718184">
                  <a:moveTo>
                    <a:pt x="0" y="717905"/>
                  </a:moveTo>
                  <a:lnTo>
                    <a:pt x="2553931" y="717905"/>
                  </a:lnTo>
                  <a:lnTo>
                    <a:pt x="2553931" y="0"/>
                  </a:lnTo>
                  <a:lnTo>
                    <a:pt x="0" y="0"/>
                  </a:lnTo>
                  <a:lnTo>
                    <a:pt x="0" y="717905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object 43">
              <a:extLst>
                <a:ext uri="{FF2B5EF4-FFF2-40B4-BE49-F238E27FC236}">
                  <a16:creationId xmlns:a16="http://schemas.microsoft.com/office/drawing/2014/main" id="{DB18F4F7-0BEF-A446-80F8-0E3AF355B787}"/>
                </a:ext>
              </a:extLst>
            </p:cNvPr>
            <p:cNvSpPr txBox="1"/>
            <p:nvPr/>
          </p:nvSpPr>
          <p:spPr>
            <a:xfrm>
              <a:off x="5236257" y="3306306"/>
              <a:ext cx="1316003" cy="337155"/>
            </a:xfrm>
            <a:prstGeom prst="rect">
              <a:avLst/>
            </a:prstGeom>
          </p:spPr>
          <p:txBody>
            <a:bodyPr vert="horz" wrap="square" lIns="0" tIns="3594" rIns="0" bIns="0" rtlCol="0">
              <a:spAutoFit/>
            </a:bodyPr>
            <a:lstStyle/>
            <a:p>
              <a:pPr marL="7188" marR="2875" lvl="0" indent="0" algn="l" defTabSz="914400" rtl="0" eaLnBrk="1" fontAlgn="auto" latinLnBrk="0" hangingPunct="1">
                <a:lnSpc>
                  <a:spcPct val="104200"/>
                </a:lnSpc>
                <a:spcBef>
                  <a:spcPts val="2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600" b="0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Implementing </a:t>
              </a:r>
              <a:r>
                <a:rPr kumimoji="0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the </a:t>
              </a:r>
              <a:r>
                <a:rPr kumimoji="0" sz="600" b="0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Use of </a:t>
              </a:r>
              <a:r>
                <a:rPr kumimoji="0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Specialist</a:t>
              </a: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600" b="0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Reports </a:t>
              </a:r>
              <a:r>
                <a:rPr kumimoji="0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Back to </a:t>
              </a:r>
              <a:r>
                <a:rPr kumimoji="0" sz="600" b="0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Referring </a:t>
              </a:r>
              <a:r>
                <a:rPr kumimoji="0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Clinician</a:t>
              </a:r>
              <a:r>
                <a:rPr kumimoji="0" sz="600" b="0" i="0" u="none" strike="noStrike" kern="1200" cap="none" spc="-48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or</a:t>
              </a: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600" b="0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Group </a:t>
              </a:r>
              <a:r>
                <a:rPr kumimoji="0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to Close </a:t>
              </a:r>
              <a:r>
                <a:rPr kumimoji="0" sz="600" b="0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Referral Loop</a:t>
              </a:r>
              <a:r>
                <a:rPr kumimoji="0" lang="en-US" sz="600" b="0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600" b="1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(IA_CC_1)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endParaRPr>
            </a:p>
          </p:txBody>
        </p:sp>
        <p:sp>
          <p:nvSpPr>
            <p:cNvPr id="204" name="object 44">
              <a:extLst>
                <a:ext uri="{FF2B5EF4-FFF2-40B4-BE49-F238E27FC236}">
                  <a16:creationId xmlns:a16="http://schemas.microsoft.com/office/drawing/2014/main" id="{A607615D-BB37-6F42-97FB-A2D57B511FD0}"/>
                </a:ext>
              </a:extLst>
            </p:cNvPr>
            <p:cNvSpPr/>
            <p:nvPr/>
          </p:nvSpPr>
          <p:spPr>
            <a:xfrm>
              <a:off x="5144600" y="3306306"/>
              <a:ext cx="1445643" cy="348672"/>
            </a:xfrm>
            <a:custGeom>
              <a:avLst/>
              <a:gdLst/>
              <a:ahLst/>
              <a:cxnLst/>
              <a:rect l="l" t="t" r="r" b="b"/>
              <a:pathLst>
                <a:path w="2553970" h="718184">
                  <a:moveTo>
                    <a:pt x="0" y="717905"/>
                  </a:moveTo>
                  <a:lnTo>
                    <a:pt x="2553931" y="717905"/>
                  </a:lnTo>
                  <a:lnTo>
                    <a:pt x="2553931" y="0"/>
                  </a:lnTo>
                  <a:lnTo>
                    <a:pt x="0" y="0"/>
                  </a:lnTo>
                  <a:lnTo>
                    <a:pt x="0" y="717905"/>
                  </a:lnTo>
                  <a:close/>
                </a:path>
              </a:pathLst>
            </a:custGeom>
            <a:ln w="6350">
              <a:solidFill>
                <a:srgbClr val="04C3F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object 45">
              <a:extLst>
                <a:ext uri="{FF2B5EF4-FFF2-40B4-BE49-F238E27FC236}">
                  <a16:creationId xmlns:a16="http://schemas.microsoft.com/office/drawing/2014/main" id="{F075CAF0-D56C-914C-9943-87C8FE069FAB}"/>
                </a:ext>
              </a:extLst>
            </p:cNvPr>
            <p:cNvSpPr txBox="1"/>
            <p:nvPr/>
          </p:nvSpPr>
          <p:spPr>
            <a:xfrm>
              <a:off x="6714503" y="3306306"/>
              <a:ext cx="1457228" cy="252170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6350">
              <a:solidFill>
                <a:srgbClr val="66A042"/>
              </a:solidFill>
            </a:ln>
          </p:spPr>
          <p:txBody>
            <a:bodyPr vert="horz" wrap="square" lIns="0" tIns="25879" rIns="0" bIns="0" rtlCol="0">
              <a:spAutoFit/>
            </a:bodyPr>
            <a:lstStyle/>
            <a:p>
              <a:pPr marL="98838" marR="64694" lvl="0" indent="0" algn="l" defTabSz="914400" rtl="0" eaLnBrk="1" fontAlgn="auto" latinLnBrk="0" hangingPunct="1">
                <a:lnSpc>
                  <a:spcPct val="104200"/>
                </a:lnSpc>
                <a:spcBef>
                  <a:spcPts val="20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600" b="0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Revascularization for </a:t>
              </a:r>
              <a:r>
                <a:rPr kumimoji="0" sz="600" b="0" i="0" u="none" strike="noStrike" kern="1200" cap="none" spc="-6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Lower</a:t>
              </a:r>
              <a:r>
                <a:rPr kumimoji="0" sz="600" b="0" i="0" u="none" strike="noStrike" kern="1200" cap="none" spc="-57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600" b="0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Extremity</a:t>
              </a:r>
              <a:r>
                <a:rPr kumimoji="0" lang="en-US" sz="600" b="0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600" b="0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Chronic </a:t>
              </a:r>
              <a:r>
                <a:rPr kumimoji="0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Critical Limb Ischemia</a:t>
              </a: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600" b="1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(COST_CCLI_1)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endParaRPr>
            </a:p>
          </p:txBody>
        </p:sp>
        <p:sp>
          <p:nvSpPr>
            <p:cNvPr id="206" name="object 46">
              <a:extLst>
                <a:ext uri="{FF2B5EF4-FFF2-40B4-BE49-F238E27FC236}">
                  <a16:creationId xmlns:a16="http://schemas.microsoft.com/office/drawing/2014/main" id="{17158428-2AEC-D649-A633-FD8FF256A24E}"/>
                </a:ext>
              </a:extLst>
            </p:cNvPr>
            <p:cNvSpPr txBox="1"/>
            <p:nvPr/>
          </p:nvSpPr>
          <p:spPr>
            <a:xfrm>
              <a:off x="6714503" y="3601727"/>
              <a:ext cx="1457228" cy="141079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6350">
              <a:solidFill>
                <a:srgbClr val="66A042"/>
              </a:solidFill>
            </a:ln>
          </p:spPr>
          <p:txBody>
            <a:bodyPr vert="horz" wrap="square" lIns="0" tIns="29473" rIns="0" bIns="0" rtlCol="0">
              <a:spAutoFit/>
            </a:bodyPr>
            <a:lstStyle/>
            <a:p>
              <a:pPr marL="9883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3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Knee </a:t>
              </a:r>
              <a:r>
                <a:rPr kumimoji="0" sz="600" b="0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Arthroplasty</a:t>
              </a:r>
              <a:r>
                <a:rPr kumimoji="0" sz="600" b="0" i="0" u="none" strike="noStrike" kern="1200" cap="none" spc="-4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600" b="1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(COST_KA_1)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endParaRPr>
            </a:p>
          </p:txBody>
        </p:sp>
        <p:sp>
          <p:nvSpPr>
            <p:cNvPr id="207" name="object 47">
              <a:extLst>
                <a:ext uri="{FF2B5EF4-FFF2-40B4-BE49-F238E27FC236}">
                  <a16:creationId xmlns:a16="http://schemas.microsoft.com/office/drawing/2014/main" id="{61C8E83C-5C1F-9149-934E-D436C970E203}"/>
                </a:ext>
              </a:extLst>
            </p:cNvPr>
            <p:cNvSpPr txBox="1"/>
            <p:nvPr/>
          </p:nvSpPr>
          <p:spPr>
            <a:xfrm>
              <a:off x="3512115" y="3429607"/>
              <a:ext cx="1500346" cy="141079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6350">
              <a:solidFill>
                <a:srgbClr val="88CFD2"/>
              </a:solidFill>
            </a:ln>
          </p:spPr>
          <p:txBody>
            <a:bodyPr vert="horz" wrap="square" lIns="0" tIns="29473" rIns="0" bIns="0" rtlCol="0">
              <a:spAutoFit/>
            </a:bodyPr>
            <a:lstStyle/>
            <a:p>
              <a:pPr marL="9883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3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600" b="0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Surgical </a:t>
              </a:r>
              <a:r>
                <a:rPr kumimoji="0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Site </a:t>
              </a:r>
              <a:r>
                <a:rPr kumimoji="0" sz="600" b="0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Infection</a:t>
              </a:r>
              <a:r>
                <a:rPr kumimoji="0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600" b="0" i="0" u="none" strike="noStrike" kern="1200" cap="none" spc="-6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(SSI)</a:t>
              </a:r>
              <a:r>
                <a:rPr kumimoji="0" lang="en-US" sz="600" b="0" i="0" u="none" strike="noStrike" kern="1200" cap="none" spc="-6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600" b="1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(Quality </a:t>
              </a:r>
              <a:r>
                <a: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ID:</a:t>
              </a:r>
              <a:r>
                <a:rPr kumimoji="0" sz="600" b="1" i="0" u="none" strike="noStrike" kern="1200" cap="none" spc="-17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 </a:t>
              </a:r>
              <a:r>
                <a: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357)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endParaRPr>
            </a:p>
          </p:txBody>
        </p:sp>
        <p:sp>
          <p:nvSpPr>
            <p:cNvPr id="208" name="object 48">
              <a:extLst>
                <a:ext uri="{FF2B5EF4-FFF2-40B4-BE49-F238E27FC236}">
                  <a16:creationId xmlns:a16="http://schemas.microsoft.com/office/drawing/2014/main" id="{E46811DF-09F9-6949-859F-F97B7A4967F5}"/>
                </a:ext>
              </a:extLst>
            </p:cNvPr>
            <p:cNvSpPr txBox="1"/>
            <p:nvPr/>
          </p:nvSpPr>
          <p:spPr>
            <a:xfrm>
              <a:off x="5144600" y="3136061"/>
              <a:ext cx="1445643" cy="141079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6350">
              <a:solidFill>
                <a:srgbClr val="04C3F4"/>
              </a:solidFill>
            </a:ln>
          </p:spPr>
          <p:txBody>
            <a:bodyPr vert="horz" wrap="square" lIns="0" tIns="29473" rIns="0" bIns="0" rtlCol="0">
              <a:spAutoFit/>
            </a:bodyPr>
            <a:lstStyle/>
            <a:p>
              <a:pPr marL="9883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3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600" b="0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Use of Patient Safety</a:t>
              </a:r>
              <a:r>
                <a:rPr kumimoji="0" sz="600" b="0" i="0" u="none" strike="noStrike" kern="1200" cap="none" spc="-42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600" b="0" i="0" u="none" strike="noStrike" kern="1200" cap="none" spc="-11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Tools</a:t>
              </a:r>
              <a:r>
                <a:rPr kumimoji="0" lang="en-US" sz="600" b="0" i="0" u="none" strike="noStrike" kern="1200" cap="none" spc="-11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600" b="1" i="0" u="none" strike="noStrike" kern="1200" cap="none" spc="-6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(IA_PSPA_8)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endParaRPr>
            </a:p>
          </p:txBody>
        </p:sp>
        <p:sp>
          <p:nvSpPr>
            <p:cNvPr id="209" name="object 49">
              <a:extLst>
                <a:ext uri="{FF2B5EF4-FFF2-40B4-BE49-F238E27FC236}">
                  <a16:creationId xmlns:a16="http://schemas.microsoft.com/office/drawing/2014/main" id="{C7D65EC9-831F-7A4D-9D9B-DB081F3D17AA}"/>
                </a:ext>
              </a:extLst>
            </p:cNvPr>
            <p:cNvSpPr txBox="1"/>
            <p:nvPr/>
          </p:nvSpPr>
          <p:spPr>
            <a:xfrm>
              <a:off x="6714503" y="3136061"/>
              <a:ext cx="1457228" cy="141079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6350">
              <a:solidFill>
                <a:srgbClr val="66A042"/>
              </a:solidFill>
            </a:ln>
          </p:spPr>
          <p:txBody>
            <a:bodyPr vert="horz" wrap="square" lIns="0" tIns="29473" rIns="0" bIns="0" rtlCol="0">
              <a:spAutoFit/>
            </a:bodyPr>
            <a:lstStyle/>
            <a:p>
              <a:pPr marL="9883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3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600" b="0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Medicare </a:t>
              </a:r>
              <a:r>
                <a:rPr kumimoji="0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Spending </a:t>
              </a:r>
              <a:r>
                <a:rPr kumimoji="0" sz="600" b="0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Per</a:t>
              </a:r>
              <a:r>
                <a:rPr kumimoji="0" sz="600" b="0" i="0" u="none" strike="noStrike" kern="1200" cap="none" spc="-2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600" b="0" i="0" u="none" strike="noStrike" kern="1200" cap="none" spc="-6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Beneficiary</a:t>
              </a: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600" b="1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(MSPB_1)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endParaRPr>
            </a:p>
          </p:txBody>
        </p:sp>
        <p:sp>
          <p:nvSpPr>
            <p:cNvPr id="210" name="object 50">
              <a:extLst>
                <a:ext uri="{FF2B5EF4-FFF2-40B4-BE49-F238E27FC236}">
                  <a16:creationId xmlns:a16="http://schemas.microsoft.com/office/drawing/2014/main" id="{B0A03E97-EF30-5544-AE37-28C5FA62D594}"/>
                </a:ext>
              </a:extLst>
            </p:cNvPr>
            <p:cNvSpPr txBox="1"/>
            <p:nvPr/>
          </p:nvSpPr>
          <p:spPr>
            <a:xfrm>
              <a:off x="3512115" y="3136061"/>
              <a:ext cx="1500346" cy="252170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6350">
              <a:solidFill>
                <a:srgbClr val="88CFD2"/>
              </a:solidFill>
            </a:ln>
          </p:spPr>
          <p:txBody>
            <a:bodyPr vert="horz" wrap="square" lIns="0" tIns="25879" rIns="0" bIns="0" rtlCol="0">
              <a:spAutoFit/>
            </a:bodyPr>
            <a:lstStyle/>
            <a:p>
              <a:pPr marL="98838" marR="70804" lvl="0" indent="0" algn="l" defTabSz="914400" rtl="0" eaLnBrk="1" fontAlgn="auto" latinLnBrk="0" hangingPunct="1">
                <a:lnSpc>
                  <a:spcPct val="104200"/>
                </a:lnSpc>
                <a:spcBef>
                  <a:spcPts val="20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Unplanned </a:t>
              </a:r>
              <a:r>
                <a:rPr kumimoji="0" sz="600" b="0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Reoperation </a:t>
              </a:r>
              <a:r>
                <a:rPr kumimoji="0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within the</a:t>
              </a:r>
              <a:r>
                <a:rPr kumimoji="0" lang="en-US" sz="600" b="0" i="0" u="none" strike="noStrike" kern="1200" cap="none" spc="-65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30-</a:t>
              </a:r>
              <a:r>
                <a:rPr kumimoji="0" sz="600" b="0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Day Postoperative Period </a:t>
              </a:r>
              <a:r>
                <a:rPr kumimoji="0" sz="600" b="1" i="0" u="none" strike="noStrike" kern="1200" cap="none" spc="-3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(Quality </a:t>
              </a:r>
              <a:r>
                <a: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ID:</a:t>
              </a: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 </a:t>
              </a:r>
              <a:r>
                <a: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355)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endParaRPr>
            </a:p>
          </p:txBody>
        </p:sp>
        <p:sp>
          <p:nvSpPr>
            <p:cNvPr id="211" name="object 51">
              <a:extLst>
                <a:ext uri="{FF2B5EF4-FFF2-40B4-BE49-F238E27FC236}">
                  <a16:creationId xmlns:a16="http://schemas.microsoft.com/office/drawing/2014/main" id="{272C4469-B148-B948-AD37-D1B7A99C0D9A}"/>
                </a:ext>
              </a:extLst>
            </p:cNvPr>
            <p:cNvSpPr txBox="1"/>
            <p:nvPr/>
          </p:nvSpPr>
          <p:spPr>
            <a:xfrm>
              <a:off x="3603803" y="3026480"/>
              <a:ext cx="1162240" cy="115078"/>
            </a:xfrm>
            <a:prstGeom prst="rect">
              <a:avLst/>
            </a:prstGeom>
          </p:spPr>
          <p:txBody>
            <a:bodyPr vert="horz" wrap="square" lIns="0" tIns="7189" rIns="0" bIns="0" rtlCol="0">
              <a:spAutoFit/>
            </a:bodyPr>
            <a:lstStyle/>
            <a:p>
              <a:pPr marL="718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5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600" b="1" i="0" u="none" strike="noStrike" kern="1200" cap="none" spc="-3" normalizeH="0" baseline="0" noProof="0" dirty="0">
                  <a:ln>
                    <a:noFill/>
                  </a:ln>
                  <a:solidFill>
                    <a:srgbClr val="119FA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QUALITY</a:t>
              </a:r>
              <a:r>
                <a:rPr kumimoji="0" sz="600" b="1" i="0" u="none" strike="noStrike" kern="1200" cap="none" spc="-37" normalizeH="0" baseline="0" noProof="0" dirty="0">
                  <a:ln>
                    <a:noFill/>
                  </a:ln>
                  <a:solidFill>
                    <a:srgbClr val="119FA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 </a:t>
              </a:r>
              <a:r>
                <a:rPr kumimoji="0" sz="600" b="1" i="0" u="none" strike="noStrike" kern="1200" cap="none" spc="-3" normalizeH="0" baseline="0" noProof="0" dirty="0">
                  <a:ln>
                    <a:noFill/>
                  </a:ln>
                  <a:solidFill>
                    <a:srgbClr val="119FA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MEASURES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endParaRPr>
            </a:p>
          </p:txBody>
        </p:sp>
        <p:sp>
          <p:nvSpPr>
            <p:cNvPr id="212" name="object 52">
              <a:extLst>
                <a:ext uri="{FF2B5EF4-FFF2-40B4-BE49-F238E27FC236}">
                  <a16:creationId xmlns:a16="http://schemas.microsoft.com/office/drawing/2014/main" id="{C21ABA4A-0559-6145-AA57-69220F626F56}"/>
                </a:ext>
              </a:extLst>
            </p:cNvPr>
            <p:cNvSpPr txBox="1"/>
            <p:nvPr/>
          </p:nvSpPr>
          <p:spPr>
            <a:xfrm>
              <a:off x="3351723" y="2816811"/>
              <a:ext cx="4981394" cy="168423"/>
            </a:xfrm>
            <a:prstGeom prst="rect">
              <a:avLst/>
            </a:prstGeom>
          </p:spPr>
          <p:txBody>
            <a:bodyPr vert="horz" wrap="square" lIns="0" tIns="7189" rIns="0" bIns="0" rtlCol="0">
              <a:spAutoFit/>
            </a:bodyPr>
            <a:lstStyle/>
            <a:p>
              <a:pPr marL="7188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5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C356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MIPS </a:t>
              </a:r>
              <a:r>
                <a:rPr kumimoji="0" sz="900" b="1" i="0" u="none" strike="noStrike" kern="1200" cap="none" spc="-11" normalizeH="0" baseline="0" noProof="0" dirty="0">
                  <a:ln>
                    <a:noFill/>
                  </a:ln>
                  <a:solidFill>
                    <a:srgbClr val="1C356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Value </a:t>
              </a:r>
              <a:r>
                <a:rPr kumimoji="0" sz="900" b="1" i="0" u="none" strike="noStrike" kern="1200" cap="none" spc="-8" normalizeH="0" baseline="0" noProof="0" dirty="0">
                  <a:ln>
                    <a:noFill/>
                  </a:ln>
                  <a:solidFill>
                    <a:srgbClr val="1C356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Pathways </a:t>
              </a:r>
              <a:r>
                <a:rPr kumimoji="0" sz="900" b="1" i="0" u="none" strike="noStrike" kern="1200" cap="none" spc="-3" normalizeH="0" baseline="0" noProof="0" dirty="0">
                  <a:ln>
                    <a:noFill/>
                  </a:ln>
                  <a:solidFill>
                    <a:srgbClr val="1C356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for</a:t>
              </a:r>
              <a:r>
                <a:rPr kumimoji="0" sz="900" b="1" i="0" u="none" strike="noStrike" kern="1200" cap="none" spc="-65" normalizeH="0" baseline="0" noProof="0" dirty="0">
                  <a:ln>
                    <a:noFill/>
                  </a:ln>
                  <a:solidFill>
                    <a:srgbClr val="1C356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 </a:t>
              </a:r>
              <a:r>
                <a:rPr kumimoji="0" sz="900" b="1" i="0" u="none" strike="noStrike" kern="1200" cap="none" spc="-3" normalizeH="0" baseline="0" noProof="0" dirty="0">
                  <a:ln>
                    <a:noFill/>
                  </a:ln>
                  <a:solidFill>
                    <a:srgbClr val="1C356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Surgeons</a:t>
              </a:r>
              <a:endPara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endParaRPr>
            </a:p>
          </p:txBody>
        </p:sp>
        <p:sp>
          <p:nvSpPr>
            <p:cNvPr id="213" name="object 53">
              <a:extLst>
                <a:ext uri="{FF2B5EF4-FFF2-40B4-BE49-F238E27FC236}">
                  <a16:creationId xmlns:a16="http://schemas.microsoft.com/office/drawing/2014/main" id="{64F2A4BD-3119-5C4E-A313-944B47CB3F8C}"/>
                </a:ext>
              </a:extLst>
            </p:cNvPr>
            <p:cNvSpPr txBox="1"/>
            <p:nvPr/>
          </p:nvSpPr>
          <p:spPr>
            <a:xfrm>
              <a:off x="6758604" y="3026480"/>
              <a:ext cx="845265" cy="115078"/>
            </a:xfrm>
            <a:prstGeom prst="rect">
              <a:avLst/>
            </a:prstGeom>
          </p:spPr>
          <p:txBody>
            <a:bodyPr vert="horz" wrap="square" lIns="0" tIns="7189" rIns="0" bIns="0" rtlCol="0">
              <a:spAutoFit/>
            </a:bodyPr>
            <a:lstStyle/>
            <a:p>
              <a:pPr marL="718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5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600" b="1" i="0" u="none" strike="noStrike" kern="1200" cap="none" spc="-3" normalizeH="0" baseline="0" noProof="0" dirty="0">
                  <a:ln>
                    <a:noFill/>
                  </a:ln>
                  <a:solidFill>
                    <a:srgbClr val="66A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COST</a:t>
              </a:r>
              <a:r>
                <a:rPr kumimoji="0" sz="600" b="1" i="0" u="none" strike="noStrike" kern="1200" cap="none" spc="-37" normalizeH="0" baseline="0" noProof="0" dirty="0">
                  <a:ln>
                    <a:noFill/>
                  </a:ln>
                  <a:solidFill>
                    <a:srgbClr val="66A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 </a:t>
              </a:r>
              <a:r>
                <a:rPr kumimoji="0" sz="600" b="1" i="0" u="none" strike="noStrike" kern="1200" cap="none" spc="-3" normalizeH="0" baseline="0" noProof="0" dirty="0">
                  <a:ln>
                    <a:noFill/>
                  </a:ln>
                  <a:solidFill>
                    <a:srgbClr val="66A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MEASURES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endParaRPr>
            </a:p>
          </p:txBody>
        </p:sp>
        <p:sp>
          <p:nvSpPr>
            <p:cNvPr id="214" name="object 157">
              <a:extLst>
                <a:ext uri="{FF2B5EF4-FFF2-40B4-BE49-F238E27FC236}">
                  <a16:creationId xmlns:a16="http://schemas.microsoft.com/office/drawing/2014/main" id="{E939F1E0-71C6-BD49-B83C-518374F13197}"/>
                </a:ext>
              </a:extLst>
            </p:cNvPr>
            <p:cNvSpPr txBox="1"/>
            <p:nvPr/>
          </p:nvSpPr>
          <p:spPr>
            <a:xfrm>
              <a:off x="6850811" y="3868545"/>
              <a:ext cx="1218481" cy="186204"/>
            </a:xfrm>
            <a:prstGeom prst="rect">
              <a:avLst/>
            </a:prstGeom>
          </p:spPr>
          <p:txBody>
            <a:bodyPr vert="horz" wrap="square" lIns="0" tIns="7189" rIns="0" bIns="0" rtlCol="0">
              <a:spAutoFit/>
            </a:bodyPr>
            <a:lstStyle/>
            <a:p>
              <a:pPr marL="39535" marR="2875" lvl="0" indent="-32347" algn="l" defTabSz="914400" rtl="0" eaLnBrk="1" fontAlgn="auto" latinLnBrk="0" hangingPunct="1">
                <a:lnSpc>
                  <a:spcPct val="100000"/>
                </a:lnSpc>
                <a:spcBef>
                  <a:spcPts val="5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500" b="0" i="0" u="none" strike="noStrike" kern="1200" cap="none" spc="-3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*Measures </a:t>
              </a:r>
              <a:r>
                <a:rPr kumimoji="0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and activities selected </a:t>
              </a:r>
              <a:r>
                <a:rPr kumimoji="0" sz="500" b="0" i="0" u="none" strike="noStrike" kern="1200" cap="none" spc="-3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for</a:t>
              </a:r>
              <a:r>
                <a:rPr kumimoji="0" lang="en-US" sz="500" b="0" i="0" u="none" strike="noStrike" kern="1200" cap="none" spc="-3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500" b="0" i="0" u="none" strike="noStrike" kern="1200" cap="none" spc="-3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illustrative </a:t>
              </a:r>
              <a:r>
                <a:rPr kumimoji="0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purposes and </a:t>
              </a:r>
              <a:r>
                <a:rPr kumimoji="0" sz="500" b="0" i="0" u="none" strike="noStrike" kern="1200" cap="none" spc="-3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are</a:t>
              </a:r>
              <a:r>
                <a:rPr kumimoji="0" sz="5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subject</a:t>
              </a: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to</a:t>
              </a:r>
              <a:r>
                <a:rPr kumimoji="0" sz="500" b="0" i="0" u="none" strike="noStrike" kern="1200" cap="none" spc="-3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 </a:t>
              </a:r>
              <a:r>
                <a:rPr kumimoji="0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Light"/>
                </a:rPr>
                <a:t>change.</a:t>
              </a:r>
            </a:p>
          </p:txBody>
        </p:sp>
        <p:sp>
          <p:nvSpPr>
            <p:cNvPr id="215" name="object 51">
              <a:extLst>
                <a:ext uri="{FF2B5EF4-FFF2-40B4-BE49-F238E27FC236}">
                  <a16:creationId xmlns:a16="http://schemas.microsoft.com/office/drawing/2014/main" id="{383F1026-AB81-AD4E-93E7-5ABBC7A98C27}"/>
                </a:ext>
              </a:extLst>
            </p:cNvPr>
            <p:cNvSpPr txBox="1"/>
            <p:nvPr/>
          </p:nvSpPr>
          <p:spPr>
            <a:xfrm>
              <a:off x="5239512" y="3026480"/>
              <a:ext cx="1267898" cy="115078"/>
            </a:xfrm>
            <a:prstGeom prst="rect">
              <a:avLst/>
            </a:prstGeom>
          </p:spPr>
          <p:txBody>
            <a:bodyPr vert="horz" wrap="square" lIns="0" tIns="7189" rIns="0" bIns="0" rtlCol="0">
              <a:spAutoFit/>
            </a:bodyPr>
            <a:lstStyle/>
            <a:p>
              <a:pPr marL="718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5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-3" normalizeH="0" baseline="0" noProof="0" dirty="0">
                  <a:ln>
                    <a:noFill/>
                  </a:ln>
                  <a:solidFill>
                    <a:srgbClr val="00BDF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rPr>
                <a:t>IMPROVEMENT ACTIVITIES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0BDF3"/>
                </a:solidFill>
                <a:effectLst/>
                <a:uLnTx/>
                <a:uFillTx/>
                <a:latin typeface="Calibri" panose="020F0502020204030204"/>
                <a:ea typeface="+mn-ea"/>
                <a:cs typeface="Rubik-Medium"/>
              </a:endParaRP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0C5AE181-1BE5-BF41-A7A9-F493260AF443}"/>
              </a:ext>
            </a:extLst>
          </p:cNvPr>
          <p:cNvGrpSpPr/>
          <p:nvPr/>
        </p:nvGrpSpPr>
        <p:grpSpPr>
          <a:xfrm>
            <a:off x="5575491" y="4472668"/>
            <a:ext cx="2618312" cy="917015"/>
            <a:chOff x="4211202" y="4005761"/>
            <a:chExt cx="3025435" cy="1059603"/>
          </a:xfrm>
        </p:grpSpPr>
        <p:sp>
          <p:nvSpPr>
            <p:cNvPr id="217" name="object 54">
              <a:extLst>
                <a:ext uri="{FF2B5EF4-FFF2-40B4-BE49-F238E27FC236}">
                  <a16:creationId xmlns:a16="http://schemas.microsoft.com/office/drawing/2014/main" id="{488D9306-6A69-B944-ACDF-8E2E9C4594B0}"/>
                </a:ext>
              </a:extLst>
            </p:cNvPr>
            <p:cNvSpPr/>
            <p:nvPr/>
          </p:nvSpPr>
          <p:spPr>
            <a:xfrm>
              <a:off x="4211202" y="4175895"/>
              <a:ext cx="353683" cy="585518"/>
            </a:xfrm>
            <a:custGeom>
              <a:avLst/>
              <a:gdLst/>
              <a:ahLst/>
              <a:cxnLst/>
              <a:rect l="l" t="t" r="r" b="b"/>
              <a:pathLst>
                <a:path w="624840" h="1034415">
                  <a:moveTo>
                    <a:pt x="0" y="1034249"/>
                  </a:moveTo>
                  <a:lnTo>
                    <a:pt x="624649" y="0"/>
                  </a:lnTo>
                </a:path>
              </a:pathLst>
            </a:custGeom>
            <a:ln w="9525">
              <a:solidFill>
                <a:srgbClr val="62C0C4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object 56">
              <a:extLst>
                <a:ext uri="{FF2B5EF4-FFF2-40B4-BE49-F238E27FC236}">
                  <a16:creationId xmlns:a16="http://schemas.microsoft.com/office/drawing/2014/main" id="{DE34E22F-87B8-8849-9D43-A5C19F960893}"/>
                </a:ext>
              </a:extLst>
            </p:cNvPr>
            <p:cNvSpPr/>
            <p:nvPr/>
          </p:nvSpPr>
          <p:spPr>
            <a:xfrm>
              <a:off x="4567555" y="41712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62C0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object 58">
              <a:extLst>
                <a:ext uri="{FF2B5EF4-FFF2-40B4-BE49-F238E27FC236}">
                  <a16:creationId xmlns:a16="http://schemas.microsoft.com/office/drawing/2014/main" id="{862F8794-25E8-324C-BCA0-35D40610C4DA}"/>
                </a:ext>
              </a:extLst>
            </p:cNvPr>
            <p:cNvSpPr/>
            <p:nvPr/>
          </p:nvSpPr>
          <p:spPr>
            <a:xfrm>
              <a:off x="4542389" y="4149433"/>
              <a:ext cx="46726" cy="39178"/>
            </a:xfrm>
            <a:custGeom>
              <a:avLst/>
              <a:gdLst/>
              <a:ahLst/>
              <a:cxnLst/>
              <a:rect l="l" t="t" r="r" b="b"/>
              <a:pathLst>
                <a:path w="82550" h="69215">
                  <a:moveTo>
                    <a:pt x="67779" y="0"/>
                  </a:moveTo>
                  <a:lnTo>
                    <a:pt x="0" y="19380"/>
                  </a:lnTo>
                  <a:lnTo>
                    <a:pt x="82181" y="69011"/>
                  </a:lnTo>
                  <a:lnTo>
                    <a:pt x="67779" y="0"/>
                  </a:lnTo>
                  <a:close/>
                </a:path>
              </a:pathLst>
            </a:custGeom>
            <a:solidFill>
              <a:srgbClr val="62C0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object 59">
              <a:extLst>
                <a:ext uri="{FF2B5EF4-FFF2-40B4-BE49-F238E27FC236}">
                  <a16:creationId xmlns:a16="http://schemas.microsoft.com/office/drawing/2014/main" id="{8AAA2589-9929-8A4E-8B00-49B9B9948EFE}"/>
                </a:ext>
              </a:extLst>
            </p:cNvPr>
            <p:cNvSpPr/>
            <p:nvPr/>
          </p:nvSpPr>
          <p:spPr>
            <a:xfrm>
              <a:off x="4831102" y="4332597"/>
              <a:ext cx="330320" cy="558201"/>
            </a:xfrm>
            <a:custGeom>
              <a:avLst/>
              <a:gdLst/>
              <a:ahLst/>
              <a:cxnLst/>
              <a:rect l="l" t="t" r="r" b="b"/>
              <a:pathLst>
                <a:path w="583565" h="986154">
                  <a:moveTo>
                    <a:pt x="0" y="985989"/>
                  </a:moveTo>
                  <a:lnTo>
                    <a:pt x="583311" y="0"/>
                  </a:lnTo>
                </a:path>
              </a:pathLst>
            </a:custGeom>
            <a:ln w="9525">
              <a:solidFill>
                <a:srgbClr val="00BDF3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object 61">
              <a:extLst>
                <a:ext uri="{FF2B5EF4-FFF2-40B4-BE49-F238E27FC236}">
                  <a16:creationId xmlns:a16="http://schemas.microsoft.com/office/drawing/2014/main" id="{D47F0AC4-E0C7-1E4A-8A91-D5573EB44DE3}"/>
                </a:ext>
              </a:extLst>
            </p:cNvPr>
            <p:cNvSpPr/>
            <p:nvPr/>
          </p:nvSpPr>
          <p:spPr>
            <a:xfrm>
              <a:off x="5164001" y="432799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BDF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object 63">
              <a:extLst>
                <a:ext uri="{FF2B5EF4-FFF2-40B4-BE49-F238E27FC236}">
                  <a16:creationId xmlns:a16="http://schemas.microsoft.com/office/drawing/2014/main" id="{ADFFC0E3-1F4E-704D-9E00-C586E48D953E}"/>
                </a:ext>
              </a:extLst>
            </p:cNvPr>
            <p:cNvSpPr/>
            <p:nvPr/>
          </p:nvSpPr>
          <p:spPr>
            <a:xfrm>
              <a:off x="5138734" y="4306019"/>
              <a:ext cx="47086" cy="39178"/>
            </a:xfrm>
            <a:custGeom>
              <a:avLst/>
              <a:gdLst/>
              <a:ahLst/>
              <a:cxnLst/>
              <a:rect l="l" t="t" r="r" b="b"/>
              <a:pathLst>
                <a:path w="83184" h="69215">
                  <a:moveTo>
                    <a:pt x="67602" y="0"/>
                  </a:moveTo>
                  <a:lnTo>
                    <a:pt x="0" y="19989"/>
                  </a:lnTo>
                  <a:lnTo>
                    <a:pt x="82626" y="68872"/>
                  </a:lnTo>
                  <a:lnTo>
                    <a:pt x="67602" y="0"/>
                  </a:lnTo>
                  <a:close/>
                </a:path>
              </a:pathLst>
            </a:custGeom>
            <a:solidFill>
              <a:srgbClr val="00BDF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object 64">
              <a:extLst>
                <a:ext uri="{FF2B5EF4-FFF2-40B4-BE49-F238E27FC236}">
                  <a16:creationId xmlns:a16="http://schemas.microsoft.com/office/drawing/2014/main" id="{B62A53CB-FEE0-124F-841F-713C10E4EED5}"/>
                </a:ext>
              </a:extLst>
            </p:cNvPr>
            <p:cNvSpPr/>
            <p:nvPr/>
          </p:nvSpPr>
          <p:spPr>
            <a:xfrm flipV="1">
              <a:off x="5449816" y="5000227"/>
              <a:ext cx="1079761" cy="52828"/>
            </a:xfrm>
            <a:custGeom>
              <a:avLst/>
              <a:gdLst/>
              <a:ahLst/>
              <a:cxnLst/>
              <a:rect l="l" t="t" r="r" b="b"/>
              <a:pathLst>
                <a:path w="1136650" h="634">
                  <a:moveTo>
                    <a:pt x="0" y="0"/>
                  </a:moveTo>
                  <a:lnTo>
                    <a:pt x="1136269" y="38"/>
                  </a:lnTo>
                </a:path>
              </a:pathLst>
            </a:custGeom>
            <a:ln w="9525">
              <a:solidFill>
                <a:srgbClr val="66A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object 65">
              <a:extLst>
                <a:ext uri="{FF2B5EF4-FFF2-40B4-BE49-F238E27FC236}">
                  <a16:creationId xmlns:a16="http://schemas.microsoft.com/office/drawing/2014/main" id="{C8C47202-8887-6942-BD74-2EDC1054C4C6}"/>
                </a:ext>
              </a:extLst>
            </p:cNvPr>
            <p:cNvSpPr/>
            <p:nvPr/>
          </p:nvSpPr>
          <p:spPr>
            <a:xfrm>
              <a:off x="6529967" y="4031494"/>
              <a:ext cx="675736" cy="1012885"/>
            </a:xfrm>
            <a:custGeom>
              <a:avLst/>
              <a:gdLst/>
              <a:ahLst/>
              <a:cxnLst/>
              <a:rect l="l" t="t" r="r" b="b"/>
              <a:pathLst>
                <a:path w="1193800" h="1789429">
                  <a:moveTo>
                    <a:pt x="0" y="1788896"/>
                  </a:moveTo>
                  <a:lnTo>
                    <a:pt x="1193736" y="0"/>
                  </a:lnTo>
                </a:path>
              </a:pathLst>
            </a:custGeom>
            <a:ln w="9525">
              <a:solidFill>
                <a:srgbClr val="66A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object 66">
              <a:extLst>
                <a:ext uri="{FF2B5EF4-FFF2-40B4-BE49-F238E27FC236}">
                  <a16:creationId xmlns:a16="http://schemas.microsoft.com/office/drawing/2014/main" id="{1B853C6B-812C-A04F-9945-96B287BBD961}"/>
                </a:ext>
              </a:extLst>
            </p:cNvPr>
            <p:cNvSpPr/>
            <p:nvPr/>
          </p:nvSpPr>
          <p:spPr>
            <a:xfrm>
              <a:off x="5439006" y="505305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66A04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object 67">
              <a:extLst>
                <a:ext uri="{FF2B5EF4-FFF2-40B4-BE49-F238E27FC236}">
                  <a16:creationId xmlns:a16="http://schemas.microsoft.com/office/drawing/2014/main" id="{E4391B60-5708-E843-94DF-55775298DEEB}"/>
                </a:ext>
              </a:extLst>
            </p:cNvPr>
            <p:cNvSpPr/>
            <p:nvPr/>
          </p:nvSpPr>
          <p:spPr>
            <a:xfrm>
              <a:off x="6098388" y="505307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66A04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object 68">
              <a:extLst>
                <a:ext uri="{FF2B5EF4-FFF2-40B4-BE49-F238E27FC236}">
                  <a16:creationId xmlns:a16="http://schemas.microsoft.com/office/drawing/2014/main" id="{2B769322-A639-3D44-A410-A6387A7B2D05}"/>
                </a:ext>
              </a:extLst>
            </p:cNvPr>
            <p:cNvSpPr/>
            <p:nvPr/>
          </p:nvSpPr>
          <p:spPr>
            <a:xfrm>
              <a:off x="6783102" y="402699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66A04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object 69">
              <a:extLst>
                <a:ext uri="{FF2B5EF4-FFF2-40B4-BE49-F238E27FC236}">
                  <a16:creationId xmlns:a16="http://schemas.microsoft.com/office/drawing/2014/main" id="{01B99718-366B-7B43-822D-C309CE961EC9}"/>
                </a:ext>
              </a:extLst>
            </p:cNvPr>
            <p:cNvSpPr/>
            <p:nvPr/>
          </p:nvSpPr>
          <p:spPr>
            <a:xfrm>
              <a:off x="5439006" y="5040922"/>
              <a:ext cx="0" cy="24442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286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66A04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object 70">
              <a:extLst>
                <a:ext uri="{FF2B5EF4-FFF2-40B4-BE49-F238E27FC236}">
                  <a16:creationId xmlns:a16="http://schemas.microsoft.com/office/drawing/2014/main" id="{535D8265-D666-3348-8FE5-C4114BE9A398}"/>
                </a:ext>
              </a:extLst>
            </p:cNvPr>
            <p:cNvSpPr/>
            <p:nvPr/>
          </p:nvSpPr>
          <p:spPr>
            <a:xfrm>
              <a:off x="7191348" y="4005761"/>
              <a:ext cx="45289" cy="39537"/>
            </a:xfrm>
            <a:custGeom>
              <a:avLst/>
              <a:gdLst/>
              <a:ahLst/>
              <a:cxnLst/>
              <a:rect l="l" t="t" r="r" b="b"/>
              <a:pathLst>
                <a:path w="80009" h="69850">
                  <a:moveTo>
                    <a:pt x="68579" y="0"/>
                  </a:moveTo>
                  <a:lnTo>
                    <a:pt x="0" y="16306"/>
                  </a:lnTo>
                  <a:lnTo>
                    <a:pt x="79844" y="69583"/>
                  </a:lnTo>
                  <a:lnTo>
                    <a:pt x="68579" y="0"/>
                  </a:lnTo>
                  <a:close/>
                </a:path>
              </a:pathLst>
            </a:custGeom>
            <a:solidFill>
              <a:srgbClr val="66A04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1" name="object 71">
            <a:extLst>
              <a:ext uri="{FF2B5EF4-FFF2-40B4-BE49-F238E27FC236}">
                <a16:creationId xmlns:a16="http://schemas.microsoft.com/office/drawing/2014/main" id="{6F61B66A-D3E0-3749-B247-886E811E6E6A}"/>
              </a:ext>
            </a:extLst>
          </p:cNvPr>
          <p:cNvSpPr/>
          <p:nvPr/>
        </p:nvSpPr>
        <p:spPr>
          <a:xfrm>
            <a:off x="2300791" y="2546793"/>
            <a:ext cx="6323658" cy="340617"/>
          </a:xfrm>
          <a:custGeom>
            <a:avLst/>
            <a:gdLst/>
            <a:ahLst/>
            <a:cxnLst/>
            <a:rect l="l" t="t" r="r" b="b"/>
            <a:pathLst>
              <a:path w="12908915" h="695325">
                <a:moveTo>
                  <a:pt x="0" y="694817"/>
                </a:moveTo>
                <a:lnTo>
                  <a:pt x="12908915" y="694817"/>
                </a:lnTo>
                <a:lnTo>
                  <a:pt x="12908915" y="0"/>
                </a:lnTo>
                <a:lnTo>
                  <a:pt x="0" y="0"/>
                </a:lnTo>
                <a:lnTo>
                  <a:pt x="0" y="694817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srgbClr val="0030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object 72">
            <a:extLst>
              <a:ext uri="{FF2B5EF4-FFF2-40B4-BE49-F238E27FC236}">
                <a16:creationId xmlns:a16="http://schemas.microsoft.com/office/drawing/2014/main" id="{77300959-E142-7341-B9BA-4B81163DFCF9}"/>
              </a:ext>
            </a:extLst>
          </p:cNvPr>
          <p:cNvSpPr txBox="1"/>
          <p:nvPr/>
        </p:nvSpPr>
        <p:spPr>
          <a:xfrm>
            <a:off x="7921200" y="2145412"/>
            <a:ext cx="1920240" cy="173459"/>
          </a:xfrm>
          <a:prstGeom prst="rect">
            <a:avLst/>
          </a:prstGeom>
        </p:spPr>
        <p:txBody>
          <a:bodyPr vert="horz" wrap="square" lIns="0" tIns="7189" rIns="0" bIns="0" rtlCol="0">
            <a:spAutoFit/>
          </a:bodyPr>
          <a:lstStyle/>
          <a:p>
            <a:pPr marL="7188" marR="0" lvl="0" indent="0" algn="l" defTabSz="914400" rtl="0" eaLnBrk="1" fontAlgn="auto" latinLnBrk="0" hangingPunct="1">
              <a:lnSpc>
                <a:spcPct val="90000"/>
              </a:lnSpc>
              <a:spcBef>
                <a:spcPts val="5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Surgeon reports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on same</a:t>
            </a:r>
            <a:r>
              <a:rPr kumimoji="0" sz="600" b="0" i="1" u="none" strike="noStrike" kern="1200" cap="none" spc="-11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foundation</a:t>
            </a:r>
            <a:r>
              <a:rPr kumimoji="0" lang="en-US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of measures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with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patient-reported</a:t>
            </a:r>
            <a:r>
              <a:rPr kumimoji="0" sz="600" b="0" i="1" u="none" strike="noStrike" kern="1200" cap="none" spc="-37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outcomes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also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included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srgbClr val="003068"/>
              </a:solidFill>
              <a:effectLst/>
              <a:uLnTx/>
              <a:uFillTx/>
              <a:latin typeface="Calibri" panose="020F0502020204030204"/>
              <a:ea typeface="+mn-ea"/>
              <a:cs typeface="Rubik"/>
            </a:endParaRPr>
          </a:p>
        </p:txBody>
      </p:sp>
      <p:sp>
        <p:nvSpPr>
          <p:cNvPr id="233" name="object 73">
            <a:extLst>
              <a:ext uri="{FF2B5EF4-FFF2-40B4-BE49-F238E27FC236}">
                <a16:creationId xmlns:a16="http://schemas.microsoft.com/office/drawing/2014/main" id="{4F05F282-F94C-2E48-9C96-52A5AD9B6288}"/>
              </a:ext>
            </a:extLst>
          </p:cNvPr>
          <p:cNvSpPr txBox="1"/>
          <p:nvPr/>
        </p:nvSpPr>
        <p:spPr>
          <a:xfrm>
            <a:off x="7921215" y="2552430"/>
            <a:ext cx="1920240" cy="180717"/>
          </a:xfrm>
          <a:prstGeom prst="rect">
            <a:avLst/>
          </a:prstGeom>
        </p:spPr>
        <p:txBody>
          <a:bodyPr vert="horz" wrap="square" lIns="0" tIns="14377" rIns="0" bIns="0" rtlCol="0">
            <a:spAutoFit/>
          </a:bodyPr>
          <a:lstStyle/>
          <a:p>
            <a:pPr marL="7188" marR="2875" lvl="0" indent="0" algn="l" defTabSz="914400" rtl="0" eaLnBrk="1" fontAlgn="auto" latinLnBrk="0" hangingPunct="1">
              <a:lnSpc>
                <a:spcPct val="9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Performance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category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measures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in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Surgical</a:t>
            </a:r>
            <a:r>
              <a:rPr kumimoji="0" lang="en-US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Pathway are more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meaningful to the</a:t>
            </a:r>
            <a:r>
              <a:rPr kumimoji="0" sz="600" b="0" i="1" u="none" strike="noStrike" kern="1200" cap="none" spc="-6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practice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srgbClr val="003068"/>
              </a:solidFill>
              <a:effectLst/>
              <a:uLnTx/>
              <a:uFillTx/>
              <a:latin typeface="Calibri" panose="020F0502020204030204"/>
              <a:ea typeface="+mn-ea"/>
              <a:cs typeface="Rubik"/>
            </a:endParaRPr>
          </a:p>
        </p:txBody>
      </p:sp>
      <p:sp>
        <p:nvSpPr>
          <p:cNvPr id="234" name="object 74">
            <a:extLst>
              <a:ext uri="{FF2B5EF4-FFF2-40B4-BE49-F238E27FC236}">
                <a16:creationId xmlns:a16="http://schemas.microsoft.com/office/drawing/2014/main" id="{026B28DE-86B1-CA46-9954-2B6432686D1D}"/>
              </a:ext>
            </a:extLst>
          </p:cNvPr>
          <p:cNvSpPr txBox="1"/>
          <p:nvPr/>
        </p:nvSpPr>
        <p:spPr>
          <a:xfrm>
            <a:off x="7921217" y="2899867"/>
            <a:ext cx="1920240" cy="263816"/>
          </a:xfrm>
          <a:prstGeom prst="rect">
            <a:avLst/>
          </a:prstGeom>
        </p:spPr>
        <p:txBody>
          <a:bodyPr vert="horz" wrap="square" lIns="0" tIns="14377" rIns="0" bIns="0" rtlCol="0">
            <a:spAutoFit/>
          </a:bodyPr>
          <a:lstStyle/>
          <a:p>
            <a:pPr marL="7188" marR="2875" lvl="0" indent="0" algn="l" defTabSz="914400" rtl="0" eaLnBrk="1" fontAlgn="auto" latinLnBrk="0" hangingPunct="1">
              <a:lnSpc>
                <a:spcPct val="9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CMS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provides </a:t>
            </a:r>
            <a:r>
              <a:rPr kumimoji="0" sz="600" b="0" i="1" u="none" strike="noStrike" kern="1200" cap="none" spc="-8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even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more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data </a:t>
            </a:r>
            <a:r>
              <a:rPr kumimoji="0" sz="600" b="0" i="1" u="none" strike="noStrike" kern="1200" cap="none" spc="-8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(e.g.</a:t>
            </a:r>
            <a:r>
              <a:rPr kumimoji="0" lang="en-US" sz="600" b="0" i="1" u="none" strike="noStrike" kern="1200" cap="none" spc="-8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comparative analytics)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using claims</a:t>
            </a:r>
            <a:r>
              <a:rPr kumimoji="0" sz="600" b="0" i="1" u="none" strike="noStrike" kern="1200" cap="none" spc="-34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data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and </a:t>
            </a:r>
            <a:r>
              <a:rPr kumimoji="0" sz="600" b="0" i="1" u="none" strike="noStrike" kern="1200" cap="none" spc="-6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surgeon’s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reporting burden </a:t>
            </a:r>
            <a:r>
              <a:rPr kumimoji="0" sz="600" b="0" i="1" u="none" strike="noStrike" kern="1200" cap="none" spc="-8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even</a:t>
            </a:r>
            <a:r>
              <a:rPr kumimoji="0" lang="en-US" sz="600" b="0" i="1" u="none" strike="noStrike" kern="1200" cap="none" spc="-8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further</a:t>
            </a:r>
            <a:r>
              <a:rPr kumimoji="0" sz="600" b="0" i="1" u="none" strike="noStrike" kern="1200" cap="none" spc="-17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reduced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srgbClr val="003068"/>
              </a:solidFill>
              <a:effectLst/>
              <a:uLnTx/>
              <a:uFillTx/>
              <a:latin typeface="Calibri" panose="020F0502020204030204"/>
              <a:ea typeface="+mn-ea"/>
              <a:cs typeface="Rubik"/>
            </a:endParaRPr>
          </a:p>
        </p:txBody>
      </p:sp>
      <p:sp>
        <p:nvSpPr>
          <p:cNvPr id="235" name="object 75">
            <a:extLst>
              <a:ext uri="{FF2B5EF4-FFF2-40B4-BE49-F238E27FC236}">
                <a16:creationId xmlns:a16="http://schemas.microsoft.com/office/drawing/2014/main" id="{559D243D-EA41-1543-B389-9691A8515544}"/>
              </a:ext>
            </a:extLst>
          </p:cNvPr>
          <p:cNvSpPr txBox="1"/>
          <p:nvPr/>
        </p:nvSpPr>
        <p:spPr>
          <a:xfrm>
            <a:off x="2562888" y="2145358"/>
            <a:ext cx="1920240" cy="180717"/>
          </a:xfrm>
          <a:prstGeom prst="rect">
            <a:avLst/>
          </a:prstGeom>
        </p:spPr>
        <p:txBody>
          <a:bodyPr vert="horz" wrap="square" lIns="0" tIns="14377" rIns="0" bIns="0" rtlCol="0">
            <a:spAutoFit/>
          </a:bodyPr>
          <a:lstStyle/>
          <a:p>
            <a:pPr marL="7188" marR="2875" lvl="0" indent="0" algn="l" defTabSz="914400" rtl="0" eaLnBrk="1" fontAlgn="auto" latinLnBrk="0" hangingPunct="1">
              <a:lnSpc>
                <a:spcPct val="9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Surgeon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chooses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from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same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set of</a:t>
            </a:r>
            <a:r>
              <a:rPr kumimoji="0" lang="en-US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measures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as all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other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clinicians,</a:t>
            </a:r>
            <a:r>
              <a:rPr kumimoji="0" sz="600" b="0" i="1" u="none" strike="noStrike" kern="1200" cap="none" spc="-2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regardless</a:t>
            </a:r>
            <a:r>
              <a:rPr kumimoji="0" lang="en-US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of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specialty or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practice</a:t>
            </a:r>
            <a:r>
              <a:rPr kumimoji="0" sz="600" b="0" i="1" u="none" strike="noStrike" kern="1200" cap="none" spc="-48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area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srgbClr val="003068"/>
              </a:solidFill>
              <a:effectLst/>
              <a:uLnTx/>
              <a:uFillTx/>
              <a:latin typeface="Calibri" panose="020F0502020204030204"/>
              <a:ea typeface="+mn-ea"/>
              <a:cs typeface="Rubik"/>
            </a:endParaRPr>
          </a:p>
        </p:txBody>
      </p:sp>
      <p:sp>
        <p:nvSpPr>
          <p:cNvPr id="236" name="object 76">
            <a:extLst>
              <a:ext uri="{FF2B5EF4-FFF2-40B4-BE49-F238E27FC236}">
                <a16:creationId xmlns:a16="http://schemas.microsoft.com/office/drawing/2014/main" id="{9A4EF6C2-3E32-E148-A985-52F8C35D92D7}"/>
              </a:ext>
            </a:extLst>
          </p:cNvPr>
          <p:cNvSpPr txBox="1"/>
          <p:nvPr/>
        </p:nvSpPr>
        <p:spPr>
          <a:xfrm>
            <a:off x="2562865" y="2552430"/>
            <a:ext cx="1920240" cy="97617"/>
          </a:xfrm>
          <a:prstGeom prst="rect">
            <a:avLst/>
          </a:prstGeom>
        </p:spPr>
        <p:txBody>
          <a:bodyPr vert="horz" wrap="square" lIns="0" tIns="14377" rIns="0" bIns="0" rtlCol="0">
            <a:spAutoFit/>
          </a:bodyPr>
          <a:lstStyle/>
          <a:p>
            <a:pPr marL="7188" marR="2875" lvl="0" indent="0" algn="l" defTabSz="914400" rtl="0" eaLnBrk="1" fontAlgn="auto" latinLnBrk="0" hangingPunct="1">
              <a:lnSpc>
                <a:spcPct val="9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Four performance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categories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feel </a:t>
            </a:r>
            <a:r>
              <a:rPr kumimoji="0" sz="600" b="0" i="1" u="none" strike="noStrike" kern="1200" cap="none" spc="-6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like</a:t>
            </a:r>
            <a:r>
              <a:rPr kumimoji="0" sz="600" b="0" i="1" u="none" strike="noStrike" kern="1200" cap="none" spc="-4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four</a:t>
            </a:r>
            <a:r>
              <a:rPr kumimoji="0" lang="en-US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-8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different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programs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srgbClr val="003068"/>
              </a:solidFill>
              <a:effectLst/>
              <a:uLnTx/>
              <a:uFillTx/>
              <a:latin typeface="Calibri" panose="020F0502020204030204"/>
              <a:ea typeface="+mn-ea"/>
              <a:cs typeface="Rubik"/>
            </a:endParaRPr>
          </a:p>
        </p:txBody>
      </p:sp>
      <p:sp>
        <p:nvSpPr>
          <p:cNvPr id="237" name="object 77">
            <a:extLst>
              <a:ext uri="{FF2B5EF4-FFF2-40B4-BE49-F238E27FC236}">
                <a16:creationId xmlns:a16="http://schemas.microsoft.com/office/drawing/2014/main" id="{2DBCE4AF-C11C-7B4B-A715-B4F256703CFE}"/>
              </a:ext>
            </a:extLst>
          </p:cNvPr>
          <p:cNvSpPr txBox="1"/>
          <p:nvPr/>
        </p:nvSpPr>
        <p:spPr>
          <a:xfrm>
            <a:off x="2562864" y="2881681"/>
            <a:ext cx="1920240" cy="97617"/>
          </a:xfrm>
          <a:prstGeom prst="rect">
            <a:avLst/>
          </a:prstGeom>
        </p:spPr>
        <p:txBody>
          <a:bodyPr vert="horz" wrap="square" lIns="0" tIns="14377" rIns="0" bIns="0" rtlCol="0">
            <a:spAutoFit/>
          </a:bodyPr>
          <a:lstStyle/>
          <a:p>
            <a:pPr marL="7188" marR="2875" lvl="0" indent="0" algn="l" defTabSz="914400" rtl="0" eaLnBrk="1" fontAlgn="auto" latinLnBrk="0" hangingPunct="1">
              <a:lnSpc>
                <a:spcPct val="9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Reporting burden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higher and</a:t>
            </a:r>
            <a:r>
              <a:rPr kumimoji="0" sz="600" b="0" i="1" u="none" strike="noStrike" kern="1200" cap="none" spc="-34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population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health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not addressed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srgbClr val="003068"/>
              </a:solidFill>
              <a:effectLst/>
              <a:uLnTx/>
              <a:uFillTx/>
              <a:latin typeface="Calibri" panose="020F0502020204030204"/>
              <a:ea typeface="+mn-ea"/>
              <a:cs typeface="Rubik"/>
            </a:endParaRPr>
          </a:p>
        </p:txBody>
      </p:sp>
      <p:sp>
        <p:nvSpPr>
          <p:cNvPr id="238" name="object 78">
            <a:extLst>
              <a:ext uri="{FF2B5EF4-FFF2-40B4-BE49-F238E27FC236}">
                <a16:creationId xmlns:a16="http://schemas.microsoft.com/office/drawing/2014/main" id="{1093B8F6-CFEC-534E-BA97-6D20559ABE36}"/>
              </a:ext>
            </a:extLst>
          </p:cNvPr>
          <p:cNvSpPr/>
          <p:nvPr/>
        </p:nvSpPr>
        <p:spPr>
          <a:xfrm>
            <a:off x="2104417" y="2493654"/>
            <a:ext cx="6509675" cy="0"/>
          </a:xfrm>
          <a:custGeom>
            <a:avLst/>
            <a:gdLst/>
            <a:ahLst/>
            <a:cxnLst/>
            <a:rect l="l" t="t" r="r" b="b"/>
            <a:pathLst>
              <a:path w="13288644">
                <a:moveTo>
                  <a:pt x="0" y="0"/>
                </a:moveTo>
                <a:lnTo>
                  <a:pt x="13288035" y="0"/>
                </a:lnTo>
              </a:path>
            </a:pathLst>
          </a:custGeom>
          <a:ln w="12547">
            <a:solidFill>
              <a:srgbClr val="4D567D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srgbClr val="0030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object 80">
            <a:extLst>
              <a:ext uri="{FF2B5EF4-FFF2-40B4-BE49-F238E27FC236}">
                <a16:creationId xmlns:a16="http://schemas.microsoft.com/office/drawing/2014/main" id="{A32DDCD6-AA65-6D40-B5E5-DF462C76E8BB}"/>
              </a:ext>
            </a:extLst>
          </p:cNvPr>
          <p:cNvSpPr/>
          <p:nvPr/>
        </p:nvSpPr>
        <p:spPr>
          <a:xfrm>
            <a:off x="8619939" y="24936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47">
            <a:solidFill>
              <a:srgbClr val="4D567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srgbClr val="0030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object 81">
            <a:extLst>
              <a:ext uri="{FF2B5EF4-FFF2-40B4-BE49-F238E27FC236}">
                <a16:creationId xmlns:a16="http://schemas.microsoft.com/office/drawing/2014/main" id="{667D606A-D95D-804E-B74E-4FBCB0ECFFDF}"/>
              </a:ext>
            </a:extLst>
          </p:cNvPr>
          <p:cNvSpPr/>
          <p:nvPr/>
        </p:nvSpPr>
        <p:spPr>
          <a:xfrm>
            <a:off x="2104417" y="2817162"/>
            <a:ext cx="6509675" cy="0"/>
          </a:xfrm>
          <a:custGeom>
            <a:avLst/>
            <a:gdLst/>
            <a:ahLst/>
            <a:cxnLst/>
            <a:rect l="l" t="t" r="r" b="b"/>
            <a:pathLst>
              <a:path w="13288644">
                <a:moveTo>
                  <a:pt x="0" y="0"/>
                </a:moveTo>
                <a:lnTo>
                  <a:pt x="13288035" y="0"/>
                </a:lnTo>
              </a:path>
            </a:pathLst>
          </a:custGeom>
          <a:ln w="12547">
            <a:solidFill>
              <a:srgbClr val="4D567D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srgbClr val="0030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object 83">
            <a:extLst>
              <a:ext uri="{FF2B5EF4-FFF2-40B4-BE49-F238E27FC236}">
                <a16:creationId xmlns:a16="http://schemas.microsoft.com/office/drawing/2014/main" id="{26DD6537-E6D4-784D-A663-52EBAE3EEE5F}"/>
              </a:ext>
            </a:extLst>
          </p:cNvPr>
          <p:cNvSpPr/>
          <p:nvPr/>
        </p:nvSpPr>
        <p:spPr>
          <a:xfrm>
            <a:off x="8619939" y="28171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47">
            <a:solidFill>
              <a:srgbClr val="4D567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srgbClr val="0030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" name="object 110">
            <a:extLst>
              <a:ext uri="{FF2B5EF4-FFF2-40B4-BE49-F238E27FC236}">
                <a16:creationId xmlns:a16="http://schemas.microsoft.com/office/drawing/2014/main" id="{6F8EC0C4-9CE7-F441-87B8-6C3A1E1821C0}"/>
              </a:ext>
            </a:extLst>
          </p:cNvPr>
          <p:cNvSpPr txBox="1"/>
          <p:nvPr/>
        </p:nvSpPr>
        <p:spPr>
          <a:xfrm>
            <a:off x="5180141" y="2145075"/>
            <a:ext cx="2198559" cy="263816"/>
          </a:xfrm>
          <a:prstGeom prst="rect">
            <a:avLst/>
          </a:prstGeom>
        </p:spPr>
        <p:txBody>
          <a:bodyPr vert="horz" wrap="square" lIns="0" tIns="14377" rIns="0" bIns="0" rtlCol="0">
            <a:spAutoFit/>
          </a:bodyPr>
          <a:lstStyle/>
          <a:p>
            <a:pPr marL="7188" marR="2875" lvl="0" indent="0" algn="l" defTabSz="914400" rtl="0" eaLnBrk="1" fontAlgn="auto" latinLnBrk="0" hangingPunct="1">
              <a:lnSpc>
                <a:spcPct val="9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Surgeon reports same “foundation” of PI and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population health measures as all other clinicians</a:t>
            </a:r>
            <a:r>
              <a:rPr kumimoji="0" sz="600" b="0" i="1" u="none" strike="noStrike" kern="1200" cap="none" spc="-8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but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now has a MIPS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Value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Pathway with surgical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measures and activities aligned with</a:t>
            </a:r>
            <a:r>
              <a:rPr kumimoji="0" sz="600" b="0" i="1" u="none" strike="noStrike" kern="1200" cap="none" spc="-2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specialty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srgbClr val="003068"/>
              </a:solidFill>
              <a:effectLst/>
              <a:uLnTx/>
              <a:uFillTx/>
              <a:latin typeface="Calibri" panose="020F0502020204030204"/>
              <a:ea typeface="+mn-ea"/>
              <a:cs typeface="Rubik"/>
            </a:endParaRPr>
          </a:p>
        </p:txBody>
      </p:sp>
      <p:sp>
        <p:nvSpPr>
          <p:cNvPr id="271" name="object 111">
            <a:extLst>
              <a:ext uri="{FF2B5EF4-FFF2-40B4-BE49-F238E27FC236}">
                <a16:creationId xmlns:a16="http://schemas.microsoft.com/office/drawing/2014/main" id="{DAB4381E-FC14-F849-A967-6CC4557103E8}"/>
              </a:ext>
            </a:extLst>
          </p:cNvPr>
          <p:cNvSpPr txBox="1"/>
          <p:nvPr/>
        </p:nvSpPr>
        <p:spPr>
          <a:xfrm>
            <a:off x="5182630" y="2552397"/>
            <a:ext cx="1920240" cy="180717"/>
          </a:xfrm>
          <a:prstGeom prst="rect">
            <a:avLst/>
          </a:prstGeom>
        </p:spPr>
        <p:txBody>
          <a:bodyPr vert="horz" wrap="square" lIns="0" tIns="14377" rIns="0" bIns="0" rtlCol="0">
            <a:spAutoFit/>
          </a:bodyPr>
          <a:lstStyle/>
          <a:p>
            <a:pPr marL="7188" marR="2875" lvl="0" indent="0" algn="l" defTabSz="914400" rtl="0" eaLnBrk="1" fontAlgn="auto" latinLnBrk="0" hangingPunct="1">
              <a:lnSpc>
                <a:spcPct val="9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Surgeon reports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on </a:t>
            </a:r>
            <a:r>
              <a:rPr kumimoji="0" sz="600" b="0" i="1" u="none" strike="noStrike" kern="1200" cap="none" spc="-6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fewer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measures </a:t>
            </a:r>
            <a:r>
              <a:rPr kumimoji="0" sz="600" b="0" i="1" u="none" strike="noStrike" kern="1200" cap="none" spc="-6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overall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in a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pathway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that is meaningful to their</a:t>
            </a:r>
            <a:r>
              <a:rPr kumimoji="0" sz="600" b="0" i="1" u="none" strike="noStrike" kern="1200" cap="none" spc="-91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practice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srgbClr val="003068"/>
              </a:solidFill>
              <a:effectLst/>
              <a:uLnTx/>
              <a:uFillTx/>
              <a:latin typeface="Calibri" panose="020F0502020204030204"/>
              <a:ea typeface="+mn-ea"/>
              <a:cs typeface="Rubik"/>
            </a:endParaRPr>
          </a:p>
        </p:txBody>
      </p:sp>
      <p:sp>
        <p:nvSpPr>
          <p:cNvPr id="272" name="object 112">
            <a:extLst>
              <a:ext uri="{FF2B5EF4-FFF2-40B4-BE49-F238E27FC236}">
                <a16:creationId xmlns:a16="http://schemas.microsoft.com/office/drawing/2014/main" id="{0B51024D-ED5C-7341-8AF8-44B102CAC349}"/>
              </a:ext>
            </a:extLst>
          </p:cNvPr>
          <p:cNvSpPr txBox="1"/>
          <p:nvPr/>
        </p:nvSpPr>
        <p:spPr>
          <a:xfrm>
            <a:off x="5182654" y="2881681"/>
            <a:ext cx="1920240" cy="180717"/>
          </a:xfrm>
          <a:prstGeom prst="rect">
            <a:avLst/>
          </a:prstGeom>
        </p:spPr>
        <p:txBody>
          <a:bodyPr vert="horz" wrap="square" lIns="0" tIns="14377" rIns="0" bIns="0" rtlCol="0">
            <a:spAutoFit/>
          </a:bodyPr>
          <a:lstStyle/>
          <a:p>
            <a:pPr marL="7188" marR="2875" lvl="0" indent="0" algn="l" defTabSz="914400" rtl="0" eaLnBrk="1" fontAlgn="auto" latinLnBrk="0" hangingPunct="1">
              <a:lnSpc>
                <a:spcPct val="9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CMS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provides more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data;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reporting burden</a:t>
            </a:r>
            <a:r>
              <a:rPr kumimoji="0" sz="600" b="0" i="1" u="none" strike="noStrike" kern="1200" cap="none" spc="-8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on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 </a:t>
            </a:r>
            <a:r>
              <a:rPr kumimoji="0" sz="600" b="0" i="1" u="none" strike="noStrike" kern="1200" cap="none" spc="-3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rPr>
              <a:t>surgeon reduced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srgbClr val="003068"/>
              </a:solidFill>
              <a:effectLst/>
              <a:uLnTx/>
              <a:uFillTx/>
              <a:latin typeface="Calibri" panose="020F0502020204030204"/>
              <a:ea typeface="+mn-ea"/>
              <a:cs typeface="Rubik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379E4D-78D1-7F48-8AB7-29A3F1035B98}"/>
              </a:ext>
            </a:extLst>
          </p:cNvPr>
          <p:cNvGrpSpPr/>
          <p:nvPr/>
        </p:nvGrpSpPr>
        <p:grpSpPr>
          <a:xfrm>
            <a:off x="1894993" y="2175603"/>
            <a:ext cx="577394" cy="1061451"/>
            <a:chOff x="370993" y="2175602"/>
            <a:chExt cx="577394" cy="1061451"/>
          </a:xfrm>
        </p:grpSpPr>
        <p:sp>
          <p:nvSpPr>
            <p:cNvPr id="239" name="object 79">
              <a:extLst>
                <a:ext uri="{FF2B5EF4-FFF2-40B4-BE49-F238E27FC236}">
                  <a16:creationId xmlns:a16="http://schemas.microsoft.com/office/drawing/2014/main" id="{EDF07A3A-2BE2-1A48-A949-4FC0E7466CD9}"/>
                </a:ext>
              </a:extLst>
            </p:cNvPr>
            <p:cNvSpPr/>
            <p:nvPr/>
          </p:nvSpPr>
          <p:spPr>
            <a:xfrm>
              <a:off x="568123" y="249365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2547">
              <a:solidFill>
                <a:srgbClr val="4D567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object 82">
              <a:extLst>
                <a:ext uri="{FF2B5EF4-FFF2-40B4-BE49-F238E27FC236}">
                  <a16:creationId xmlns:a16="http://schemas.microsoft.com/office/drawing/2014/main" id="{1167B7C7-E6C2-004C-A959-4783DEAEEFA2}"/>
                </a:ext>
              </a:extLst>
            </p:cNvPr>
            <p:cNvSpPr/>
            <p:nvPr/>
          </p:nvSpPr>
          <p:spPr>
            <a:xfrm>
              <a:off x="568123" y="281716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2547">
              <a:solidFill>
                <a:srgbClr val="4D567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object 84">
              <a:extLst>
                <a:ext uri="{FF2B5EF4-FFF2-40B4-BE49-F238E27FC236}">
                  <a16:creationId xmlns:a16="http://schemas.microsoft.com/office/drawing/2014/main" id="{A38A14C0-FEE9-0B42-83F8-3F82E4AEEB06}"/>
                </a:ext>
              </a:extLst>
            </p:cNvPr>
            <p:cNvSpPr/>
            <p:nvPr/>
          </p:nvSpPr>
          <p:spPr>
            <a:xfrm>
              <a:off x="662325" y="2175602"/>
              <a:ext cx="210280" cy="265339"/>
            </a:xfrm>
            <a:custGeom>
              <a:avLst/>
              <a:gdLst/>
              <a:ahLst/>
              <a:cxnLst/>
              <a:rect l="l" t="t" r="r" b="b"/>
              <a:pathLst>
                <a:path w="429260" h="541655">
                  <a:moveTo>
                    <a:pt x="389051" y="0"/>
                  </a:moveTo>
                  <a:lnTo>
                    <a:pt x="37922" y="0"/>
                  </a:lnTo>
                  <a:lnTo>
                    <a:pt x="23177" y="2985"/>
                  </a:lnTo>
                  <a:lnTo>
                    <a:pt x="11122" y="11123"/>
                  </a:lnTo>
                  <a:lnTo>
                    <a:pt x="2985" y="23183"/>
                  </a:lnTo>
                  <a:lnTo>
                    <a:pt x="0" y="37934"/>
                  </a:lnTo>
                  <a:lnTo>
                    <a:pt x="0" y="503732"/>
                  </a:lnTo>
                  <a:lnTo>
                    <a:pt x="2985" y="518482"/>
                  </a:lnTo>
                  <a:lnTo>
                    <a:pt x="11122" y="530537"/>
                  </a:lnTo>
                  <a:lnTo>
                    <a:pt x="23177" y="538671"/>
                  </a:lnTo>
                  <a:lnTo>
                    <a:pt x="37922" y="541654"/>
                  </a:lnTo>
                  <a:lnTo>
                    <a:pt x="389039" y="541654"/>
                  </a:lnTo>
                  <a:lnTo>
                    <a:pt x="404507" y="538524"/>
                  </a:lnTo>
                  <a:lnTo>
                    <a:pt x="417152" y="529991"/>
                  </a:lnTo>
                  <a:lnTo>
                    <a:pt x="418537" y="527938"/>
                  </a:lnTo>
                  <a:lnTo>
                    <a:pt x="37922" y="527938"/>
                  </a:lnTo>
                  <a:lnTo>
                    <a:pt x="28508" y="526033"/>
                  </a:lnTo>
                  <a:lnTo>
                    <a:pt x="20813" y="520841"/>
                  </a:lnTo>
                  <a:lnTo>
                    <a:pt x="15621" y="513146"/>
                  </a:lnTo>
                  <a:lnTo>
                    <a:pt x="13715" y="503732"/>
                  </a:lnTo>
                  <a:lnTo>
                    <a:pt x="13715" y="37934"/>
                  </a:lnTo>
                  <a:lnTo>
                    <a:pt x="15621" y="28519"/>
                  </a:lnTo>
                  <a:lnTo>
                    <a:pt x="20813" y="20820"/>
                  </a:lnTo>
                  <a:lnTo>
                    <a:pt x="28508" y="15623"/>
                  </a:lnTo>
                  <a:lnTo>
                    <a:pt x="37922" y="13715"/>
                  </a:lnTo>
                  <a:lnTo>
                    <a:pt x="418549" y="13715"/>
                  </a:lnTo>
                  <a:lnTo>
                    <a:pt x="417164" y="11663"/>
                  </a:lnTo>
                  <a:lnTo>
                    <a:pt x="404519" y="3130"/>
                  </a:lnTo>
                  <a:lnTo>
                    <a:pt x="389051" y="0"/>
                  </a:lnTo>
                  <a:close/>
                </a:path>
                <a:path w="429260" h="541655">
                  <a:moveTo>
                    <a:pt x="418549" y="13715"/>
                  </a:moveTo>
                  <a:lnTo>
                    <a:pt x="389051" y="13715"/>
                  </a:lnTo>
                  <a:lnTo>
                    <a:pt x="399188" y="15766"/>
                  </a:lnTo>
                  <a:lnTo>
                    <a:pt x="407473" y="21355"/>
                  </a:lnTo>
                  <a:lnTo>
                    <a:pt x="413061" y="29639"/>
                  </a:lnTo>
                  <a:lnTo>
                    <a:pt x="415112" y="39776"/>
                  </a:lnTo>
                  <a:lnTo>
                    <a:pt x="415099" y="501878"/>
                  </a:lnTo>
                  <a:lnTo>
                    <a:pt x="413047" y="512015"/>
                  </a:lnTo>
                  <a:lnTo>
                    <a:pt x="407455" y="520299"/>
                  </a:lnTo>
                  <a:lnTo>
                    <a:pt x="399170" y="525888"/>
                  </a:lnTo>
                  <a:lnTo>
                    <a:pt x="389039" y="527938"/>
                  </a:lnTo>
                  <a:lnTo>
                    <a:pt x="418537" y="527938"/>
                  </a:lnTo>
                  <a:lnTo>
                    <a:pt x="425684" y="517346"/>
                  </a:lnTo>
                  <a:lnTo>
                    <a:pt x="428815" y="501878"/>
                  </a:lnTo>
                  <a:lnTo>
                    <a:pt x="428828" y="39776"/>
                  </a:lnTo>
                  <a:lnTo>
                    <a:pt x="425697" y="24308"/>
                  </a:lnTo>
                  <a:lnTo>
                    <a:pt x="418549" y="13715"/>
                  </a:lnTo>
                  <a:close/>
                </a:path>
              </a:pathLst>
            </a:custGeom>
            <a:solidFill>
              <a:srgbClr val="24738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object 85">
              <a:extLst>
                <a:ext uri="{FF2B5EF4-FFF2-40B4-BE49-F238E27FC236}">
                  <a16:creationId xmlns:a16="http://schemas.microsoft.com/office/drawing/2014/main" id="{9B4CC0E1-8C68-5946-BADC-7085AFD7E008}"/>
                </a:ext>
              </a:extLst>
            </p:cNvPr>
            <p:cNvSpPr/>
            <p:nvPr/>
          </p:nvSpPr>
          <p:spPr>
            <a:xfrm>
              <a:off x="799331" y="2196109"/>
              <a:ext cx="62668" cy="506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object 86">
              <a:extLst>
                <a:ext uri="{FF2B5EF4-FFF2-40B4-BE49-F238E27FC236}">
                  <a16:creationId xmlns:a16="http://schemas.microsoft.com/office/drawing/2014/main" id="{E49D5C92-6586-DF46-9C1F-05B70AC77353}"/>
                </a:ext>
              </a:extLst>
            </p:cNvPr>
            <p:cNvSpPr/>
            <p:nvPr/>
          </p:nvSpPr>
          <p:spPr>
            <a:xfrm>
              <a:off x="687354" y="2312203"/>
              <a:ext cx="45577" cy="455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object 87">
              <a:extLst>
                <a:ext uri="{FF2B5EF4-FFF2-40B4-BE49-F238E27FC236}">
                  <a16:creationId xmlns:a16="http://schemas.microsoft.com/office/drawing/2014/main" id="{B918D223-21F4-A849-8BAC-7EF06F6D910B}"/>
                </a:ext>
              </a:extLst>
            </p:cNvPr>
            <p:cNvSpPr/>
            <p:nvPr/>
          </p:nvSpPr>
          <p:spPr>
            <a:xfrm>
              <a:off x="687354" y="2368395"/>
              <a:ext cx="45577" cy="455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object 88">
              <a:extLst>
                <a:ext uri="{FF2B5EF4-FFF2-40B4-BE49-F238E27FC236}">
                  <a16:creationId xmlns:a16="http://schemas.microsoft.com/office/drawing/2014/main" id="{583BB35B-6EC8-374C-B450-A6AC98ABCAC9}"/>
                </a:ext>
              </a:extLst>
            </p:cNvPr>
            <p:cNvSpPr/>
            <p:nvPr/>
          </p:nvSpPr>
          <p:spPr>
            <a:xfrm>
              <a:off x="743343" y="2312203"/>
              <a:ext cx="45577" cy="455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object 89">
              <a:extLst>
                <a:ext uri="{FF2B5EF4-FFF2-40B4-BE49-F238E27FC236}">
                  <a16:creationId xmlns:a16="http://schemas.microsoft.com/office/drawing/2014/main" id="{4B5FF19A-F4D6-D742-B50F-E01FB72C2E54}"/>
                </a:ext>
              </a:extLst>
            </p:cNvPr>
            <p:cNvSpPr/>
            <p:nvPr/>
          </p:nvSpPr>
          <p:spPr>
            <a:xfrm>
              <a:off x="743343" y="2368395"/>
              <a:ext cx="45577" cy="455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object 90">
              <a:extLst>
                <a:ext uri="{FF2B5EF4-FFF2-40B4-BE49-F238E27FC236}">
                  <a16:creationId xmlns:a16="http://schemas.microsoft.com/office/drawing/2014/main" id="{1BA11737-9F0F-E942-B502-035FFB72EA63}"/>
                </a:ext>
              </a:extLst>
            </p:cNvPr>
            <p:cNvSpPr/>
            <p:nvPr/>
          </p:nvSpPr>
          <p:spPr>
            <a:xfrm>
              <a:off x="799331" y="2312203"/>
              <a:ext cx="45577" cy="455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object 91">
              <a:extLst>
                <a:ext uri="{FF2B5EF4-FFF2-40B4-BE49-F238E27FC236}">
                  <a16:creationId xmlns:a16="http://schemas.microsoft.com/office/drawing/2014/main" id="{9FDEA74B-C77E-1D41-93C7-04AE227A71F7}"/>
                </a:ext>
              </a:extLst>
            </p:cNvPr>
            <p:cNvSpPr/>
            <p:nvPr/>
          </p:nvSpPr>
          <p:spPr>
            <a:xfrm>
              <a:off x="687354" y="2256215"/>
              <a:ext cx="45577" cy="455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object 92">
              <a:extLst>
                <a:ext uri="{FF2B5EF4-FFF2-40B4-BE49-F238E27FC236}">
                  <a16:creationId xmlns:a16="http://schemas.microsoft.com/office/drawing/2014/main" id="{4861259B-2133-E245-928B-FBEA5E055C3A}"/>
                </a:ext>
              </a:extLst>
            </p:cNvPr>
            <p:cNvSpPr/>
            <p:nvPr/>
          </p:nvSpPr>
          <p:spPr>
            <a:xfrm>
              <a:off x="743343" y="2256215"/>
              <a:ext cx="45577" cy="455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object 93">
              <a:extLst>
                <a:ext uri="{FF2B5EF4-FFF2-40B4-BE49-F238E27FC236}">
                  <a16:creationId xmlns:a16="http://schemas.microsoft.com/office/drawing/2014/main" id="{1F68F111-DFF1-1B41-B3E9-0CB17E366232}"/>
                </a:ext>
              </a:extLst>
            </p:cNvPr>
            <p:cNvSpPr/>
            <p:nvPr/>
          </p:nvSpPr>
          <p:spPr>
            <a:xfrm>
              <a:off x="687354" y="2200226"/>
              <a:ext cx="45577" cy="455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object 94">
              <a:extLst>
                <a:ext uri="{FF2B5EF4-FFF2-40B4-BE49-F238E27FC236}">
                  <a16:creationId xmlns:a16="http://schemas.microsoft.com/office/drawing/2014/main" id="{95FF5299-7675-214B-BBF2-B12328228ED2}"/>
                </a:ext>
              </a:extLst>
            </p:cNvPr>
            <p:cNvSpPr/>
            <p:nvPr/>
          </p:nvSpPr>
          <p:spPr>
            <a:xfrm>
              <a:off x="743343" y="2200226"/>
              <a:ext cx="45577" cy="455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object 95">
              <a:extLst>
                <a:ext uri="{FF2B5EF4-FFF2-40B4-BE49-F238E27FC236}">
                  <a16:creationId xmlns:a16="http://schemas.microsoft.com/office/drawing/2014/main" id="{F9AD665A-73D1-E446-AF7C-6F8076FD3223}"/>
                </a:ext>
              </a:extLst>
            </p:cNvPr>
            <p:cNvSpPr/>
            <p:nvPr/>
          </p:nvSpPr>
          <p:spPr>
            <a:xfrm>
              <a:off x="799331" y="2256215"/>
              <a:ext cx="45577" cy="455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object 96">
              <a:extLst>
                <a:ext uri="{FF2B5EF4-FFF2-40B4-BE49-F238E27FC236}">
                  <a16:creationId xmlns:a16="http://schemas.microsoft.com/office/drawing/2014/main" id="{1A1AA5B9-544F-2245-A067-8AA4FC77C921}"/>
                </a:ext>
              </a:extLst>
            </p:cNvPr>
            <p:cNvSpPr/>
            <p:nvPr/>
          </p:nvSpPr>
          <p:spPr>
            <a:xfrm>
              <a:off x="799331" y="2368395"/>
              <a:ext cx="45577" cy="455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object 97">
              <a:extLst>
                <a:ext uri="{FF2B5EF4-FFF2-40B4-BE49-F238E27FC236}">
                  <a16:creationId xmlns:a16="http://schemas.microsoft.com/office/drawing/2014/main" id="{D24ACB25-87EC-5444-9739-EFDF940E7F17}"/>
                </a:ext>
              </a:extLst>
            </p:cNvPr>
            <p:cNvSpPr/>
            <p:nvPr/>
          </p:nvSpPr>
          <p:spPr>
            <a:xfrm>
              <a:off x="576974" y="2539377"/>
              <a:ext cx="371413" cy="245431"/>
            </a:xfrm>
            <a:custGeom>
              <a:avLst/>
              <a:gdLst/>
              <a:ahLst/>
              <a:cxnLst/>
              <a:rect l="l" t="t" r="r" b="b"/>
              <a:pathLst>
                <a:path w="758189" h="501014">
                  <a:moveTo>
                    <a:pt x="627824" y="0"/>
                  </a:moveTo>
                  <a:lnTo>
                    <a:pt x="130581" y="0"/>
                  </a:lnTo>
                  <a:lnTo>
                    <a:pt x="112921" y="3572"/>
                  </a:lnTo>
                  <a:lnTo>
                    <a:pt x="98488" y="13309"/>
                  </a:lnTo>
                  <a:lnTo>
                    <a:pt x="88751" y="27742"/>
                  </a:lnTo>
                  <a:lnTo>
                    <a:pt x="85255" y="45021"/>
                  </a:lnTo>
                  <a:lnTo>
                    <a:pt x="85178" y="396163"/>
                  </a:lnTo>
                  <a:lnTo>
                    <a:pt x="546" y="490004"/>
                  </a:lnTo>
                  <a:lnTo>
                    <a:pt x="0" y="493382"/>
                  </a:lnTo>
                  <a:lnTo>
                    <a:pt x="2578" y="499160"/>
                  </a:lnTo>
                  <a:lnTo>
                    <a:pt x="5435" y="501015"/>
                  </a:lnTo>
                  <a:lnTo>
                    <a:pt x="752576" y="501015"/>
                  </a:lnTo>
                  <a:lnTo>
                    <a:pt x="755446" y="499160"/>
                  </a:lnTo>
                  <a:lnTo>
                    <a:pt x="758012" y="493382"/>
                  </a:lnTo>
                  <a:lnTo>
                    <a:pt x="757478" y="490004"/>
                  </a:lnTo>
                  <a:lnTo>
                    <a:pt x="752975" y="485013"/>
                  </a:lnTo>
                  <a:lnTo>
                    <a:pt x="26593" y="485013"/>
                  </a:lnTo>
                  <a:lnTo>
                    <a:pt x="96735" y="407238"/>
                  </a:lnTo>
                  <a:lnTo>
                    <a:pt x="682822" y="407238"/>
                  </a:lnTo>
                  <a:lnTo>
                    <a:pt x="672833" y="396163"/>
                  </a:lnTo>
                  <a:lnTo>
                    <a:pt x="672833" y="391236"/>
                  </a:lnTo>
                  <a:lnTo>
                    <a:pt x="101180" y="391236"/>
                  </a:lnTo>
                  <a:lnTo>
                    <a:pt x="101257" y="45021"/>
                  </a:lnTo>
                  <a:lnTo>
                    <a:pt x="103494" y="33966"/>
                  </a:lnTo>
                  <a:lnTo>
                    <a:pt x="109799" y="24620"/>
                  </a:lnTo>
                  <a:lnTo>
                    <a:pt x="119145" y="18315"/>
                  </a:lnTo>
                  <a:lnTo>
                    <a:pt x="130581" y="16002"/>
                  </a:lnTo>
                  <a:lnTo>
                    <a:pt x="661525" y="16002"/>
                  </a:lnTo>
                  <a:lnTo>
                    <a:pt x="659634" y="13200"/>
                  </a:lnTo>
                  <a:lnTo>
                    <a:pt x="645326" y="3543"/>
                  </a:lnTo>
                  <a:lnTo>
                    <a:pt x="627824" y="0"/>
                  </a:lnTo>
                  <a:close/>
                </a:path>
                <a:path w="758189" h="501014">
                  <a:moveTo>
                    <a:pt x="682822" y="407238"/>
                  </a:moveTo>
                  <a:lnTo>
                    <a:pt x="661276" y="407238"/>
                  </a:lnTo>
                  <a:lnTo>
                    <a:pt x="731418" y="485013"/>
                  </a:lnTo>
                  <a:lnTo>
                    <a:pt x="752975" y="485013"/>
                  </a:lnTo>
                  <a:lnTo>
                    <a:pt x="682822" y="407238"/>
                  </a:lnTo>
                  <a:close/>
                </a:path>
                <a:path w="758189" h="501014">
                  <a:moveTo>
                    <a:pt x="661525" y="16002"/>
                  </a:moveTo>
                  <a:lnTo>
                    <a:pt x="627824" y="16002"/>
                  </a:lnTo>
                  <a:lnTo>
                    <a:pt x="639107" y="18286"/>
                  </a:lnTo>
                  <a:lnTo>
                    <a:pt x="648328" y="24511"/>
                  </a:lnTo>
                  <a:lnTo>
                    <a:pt x="654549" y="33736"/>
                  </a:lnTo>
                  <a:lnTo>
                    <a:pt x="656831" y="45021"/>
                  </a:lnTo>
                  <a:lnTo>
                    <a:pt x="656831" y="391236"/>
                  </a:lnTo>
                  <a:lnTo>
                    <a:pt x="672833" y="391236"/>
                  </a:lnTo>
                  <a:lnTo>
                    <a:pt x="672833" y="45021"/>
                  </a:lnTo>
                  <a:lnTo>
                    <a:pt x="669290" y="27512"/>
                  </a:lnTo>
                  <a:lnTo>
                    <a:pt x="661525" y="16002"/>
                  </a:lnTo>
                  <a:close/>
                </a:path>
              </a:pathLst>
            </a:custGeom>
            <a:solidFill>
              <a:srgbClr val="24738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object 98">
              <a:extLst>
                <a:ext uri="{FF2B5EF4-FFF2-40B4-BE49-F238E27FC236}">
                  <a16:creationId xmlns:a16="http://schemas.microsoft.com/office/drawing/2014/main" id="{4082AAC4-B132-3F41-9BA5-CA9F4C37E784}"/>
                </a:ext>
              </a:extLst>
            </p:cNvPr>
            <p:cNvSpPr/>
            <p:nvPr/>
          </p:nvSpPr>
          <p:spPr>
            <a:xfrm>
              <a:off x="640805" y="2560868"/>
              <a:ext cx="72478" cy="75278"/>
            </a:xfrm>
            <a:custGeom>
              <a:avLst/>
              <a:gdLst/>
              <a:ahLst/>
              <a:cxnLst/>
              <a:rect l="l" t="t" r="r" b="b"/>
              <a:pathLst>
                <a:path w="147955" h="153670">
                  <a:moveTo>
                    <a:pt x="125336" y="0"/>
                  </a:moveTo>
                  <a:lnTo>
                    <a:pt x="22428" y="0"/>
                  </a:lnTo>
                  <a:lnTo>
                    <a:pt x="13716" y="1770"/>
                  </a:lnTo>
                  <a:lnTo>
                    <a:pt x="6584" y="6589"/>
                  </a:lnTo>
                  <a:lnTo>
                    <a:pt x="1768" y="13721"/>
                  </a:lnTo>
                  <a:lnTo>
                    <a:pt x="0" y="22428"/>
                  </a:lnTo>
                  <a:lnTo>
                    <a:pt x="0" y="130619"/>
                  </a:lnTo>
                  <a:lnTo>
                    <a:pt x="1768" y="139326"/>
                  </a:lnTo>
                  <a:lnTo>
                    <a:pt x="6584" y="146457"/>
                  </a:lnTo>
                  <a:lnTo>
                    <a:pt x="13716" y="151277"/>
                  </a:lnTo>
                  <a:lnTo>
                    <a:pt x="22428" y="153047"/>
                  </a:lnTo>
                  <a:lnTo>
                    <a:pt x="125336" y="153047"/>
                  </a:lnTo>
                  <a:lnTo>
                    <a:pt x="134043" y="151277"/>
                  </a:lnTo>
                  <a:lnTo>
                    <a:pt x="141174" y="146457"/>
                  </a:lnTo>
                  <a:lnTo>
                    <a:pt x="145994" y="139326"/>
                  </a:lnTo>
                  <a:lnTo>
                    <a:pt x="147764" y="130619"/>
                  </a:lnTo>
                  <a:lnTo>
                    <a:pt x="147764" y="121627"/>
                  </a:lnTo>
                  <a:lnTo>
                    <a:pt x="70891" y="121627"/>
                  </a:lnTo>
                  <a:lnTo>
                    <a:pt x="70116" y="121297"/>
                  </a:lnTo>
                  <a:lnTo>
                    <a:pt x="68783" y="119964"/>
                  </a:lnTo>
                  <a:lnTo>
                    <a:pt x="68479" y="119278"/>
                  </a:lnTo>
                  <a:lnTo>
                    <a:pt x="68440" y="70142"/>
                  </a:lnTo>
                  <a:lnTo>
                    <a:pt x="47447" y="70142"/>
                  </a:lnTo>
                  <a:lnTo>
                    <a:pt x="46507" y="69608"/>
                  </a:lnTo>
                  <a:lnTo>
                    <a:pt x="45707" y="68541"/>
                  </a:lnTo>
                  <a:lnTo>
                    <a:pt x="37414" y="57835"/>
                  </a:lnTo>
                  <a:lnTo>
                    <a:pt x="37058" y="57226"/>
                  </a:lnTo>
                  <a:lnTo>
                    <a:pt x="36880" y="56553"/>
                  </a:lnTo>
                  <a:lnTo>
                    <a:pt x="36880" y="54584"/>
                  </a:lnTo>
                  <a:lnTo>
                    <a:pt x="37376" y="53606"/>
                  </a:lnTo>
                  <a:lnTo>
                    <a:pt x="38353" y="52895"/>
                  </a:lnTo>
                  <a:lnTo>
                    <a:pt x="69380" y="28956"/>
                  </a:lnTo>
                  <a:lnTo>
                    <a:pt x="70269" y="28333"/>
                  </a:lnTo>
                  <a:lnTo>
                    <a:pt x="71297" y="28028"/>
                  </a:lnTo>
                  <a:lnTo>
                    <a:pt x="147764" y="28028"/>
                  </a:lnTo>
                  <a:lnTo>
                    <a:pt x="147764" y="22428"/>
                  </a:lnTo>
                  <a:lnTo>
                    <a:pt x="145994" y="13721"/>
                  </a:lnTo>
                  <a:lnTo>
                    <a:pt x="141174" y="6589"/>
                  </a:lnTo>
                  <a:lnTo>
                    <a:pt x="134043" y="1770"/>
                  </a:lnTo>
                  <a:lnTo>
                    <a:pt x="125336" y="0"/>
                  </a:lnTo>
                  <a:close/>
                </a:path>
                <a:path w="147955" h="153670">
                  <a:moveTo>
                    <a:pt x="147764" y="28028"/>
                  </a:moveTo>
                  <a:lnTo>
                    <a:pt x="91084" y="28028"/>
                  </a:lnTo>
                  <a:lnTo>
                    <a:pt x="91909" y="28333"/>
                  </a:lnTo>
                  <a:lnTo>
                    <a:pt x="93243" y="29591"/>
                  </a:lnTo>
                  <a:lnTo>
                    <a:pt x="93586" y="30378"/>
                  </a:lnTo>
                  <a:lnTo>
                    <a:pt x="93586" y="119278"/>
                  </a:lnTo>
                  <a:lnTo>
                    <a:pt x="93243" y="120065"/>
                  </a:lnTo>
                  <a:lnTo>
                    <a:pt x="91909" y="121323"/>
                  </a:lnTo>
                  <a:lnTo>
                    <a:pt x="91084" y="121627"/>
                  </a:lnTo>
                  <a:lnTo>
                    <a:pt x="147764" y="121627"/>
                  </a:lnTo>
                  <a:lnTo>
                    <a:pt x="147764" y="28028"/>
                  </a:lnTo>
                  <a:close/>
                </a:path>
                <a:path w="147955" h="153670">
                  <a:moveTo>
                    <a:pt x="68440" y="55702"/>
                  </a:moveTo>
                  <a:lnTo>
                    <a:pt x="50520" y="69469"/>
                  </a:lnTo>
                  <a:lnTo>
                    <a:pt x="49809" y="69926"/>
                  </a:lnTo>
                  <a:lnTo>
                    <a:pt x="49136" y="70142"/>
                  </a:lnTo>
                  <a:lnTo>
                    <a:pt x="68440" y="70142"/>
                  </a:lnTo>
                  <a:lnTo>
                    <a:pt x="68440" y="55702"/>
                  </a:lnTo>
                  <a:close/>
                </a:path>
              </a:pathLst>
            </a:custGeom>
            <a:solidFill>
              <a:srgbClr val="24738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object 99">
              <a:extLst>
                <a:ext uri="{FF2B5EF4-FFF2-40B4-BE49-F238E27FC236}">
                  <a16:creationId xmlns:a16="http://schemas.microsoft.com/office/drawing/2014/main" id="{BCC2BB49-C850-884A-AE8B-647FF01B4A73}"/>
                </a:ext>
              </a:extLst>
            </p:cNvPr>
            <p:cNvSpPr/>
            <p:nvPr/>
          </p:nvSpPr>
          <p:spPr>
            <a:xfrm>
              <a:off x="812451" y="2560868"/>
              <a:ext cx="72478" cy="75278"/>
            </a:xfrm>
            <a:custGeom>
              <a:avLst/>
              <a:gdLst/>
              <a:ahLst/>
              <a:cxnLst/>
              <a:rect l="l" t="t" r="r" b="b"/>
              <a:pathLst>
                <a:path w="147955" h="153670">
                  <a:moveTo>
                    <a:pt x="125336" y="0"/>
                  </a:moveTo>
                  <a:lnTo>
                    <a:pt x="22428" y="0"/>
                  </a:lnTo>
                  <a:lnTo>
                    <a:pt x="13716" y="1770"/>
                  </a:lnTo>
                  <a:lnTo>
                    <a:pt x="6584" y="6589"/>
                  </a:lnTo>
                  <a:lnTo>
                    <a:pt x="1768" y="13721"/>
                  </a:lnTo>
                  <a:lnTo>
                    <a:pt x="0" y="22428"/>
                  </a:lnTo>
                  <a:lnTo>
                    <a:pt x="0" y="130619"/>
                  </a:lnTo>
                  <a:lnTo>
                    <a:pt x="1768" y="139326"/>
                  </a:lnTo>
                  <a:lnTo>
                    <a:pt x="6584" y="146457"/>
                  </a:lnTo>
                  <a:lnTo>
                    <a:pt x="13716" y="151277"/>
                  </a:lnTo>
                  <a:lnTo>
                    <a:pt x="22428" y="153047"/>
                  </a:lnTo>
                  <a:lnTo>
                    <a:pt x="125336" y="153047"/>
                  </a:lnTo>
                  <a:lnTo>
                    <a:pt x="134043" y="151277"/>
                  </a:lnTo>
                  <a:lnTo>
                    <a:pt x="141174" y="146457"/>
                  </a:lnTo>
                  <a:lnTo>
                    <a:pt x="145994" y="139326"/>
                  </a:lnTo>
                  <a:lnTo>
                    <a:pt x="147764" y="130619"/>
                  </a:lnTo>
                  <a:lnTo>
                    <a:pt x="147764" y="121627"/>
                  </a:lnTo>
                  <a:lnTo>
                    <a:pt x="37617" y="121627"/>
                  </a:lnTo>
                  <a:lnTo>
                    <a:pt x="36842" y="121297"/>
                  </a:lnTo>
                  <a:lnTo>
                    <a:pt x="35509" y="119964"/>
                  </a:lnTo>
                  <a:lnTo>
                    <a:pt x="35166" y="119189"/>
                  </a:lnTo>
                  <a:lnTo>
                    <a:pt x="35166" y="105587"/>
                  </a:lnTo>
                  <a:lnTo>
                    <a:pt x="36283" y="103352"/>
                  </a:lnTo>
                  <a:lnTo>
                    <a:pt x="38506" y="101574"/>
                  </a:lnTo>
                  <a:lnTo>
                    <a:pt x="50952" y="89408"/>
                  </a:lnTo>
                  <a:lnTo>
                    <a:pt x="82308" y="61836"/>
                  </a:lnTo>
                  <a:lnTo>
                    <a:pt x="82800" y="60655"/>
                  </a:lnTo>
                  <a:lnTo>
                    <a:pt x="38785" y="60655"/>
                  </a:lnTo>
                  <a:lnTo>
                    <a:pt x="38087" y="60363"/>
                  </a:lnTo>
                  <a:lnTo>
                    <a:pt x="36931" y="59207"/>
                  </a:lnTo>
                  <a:lnTo>
                    <a:pt x="36639" y="58559"/>
                  </a:lnTo>
                  <a:lnTo>
                    <a:pt x="36741" y="54457"/>
                  </a:lnTo>
                  <a:lnTo>
                    <a:pt x="66332" y="26276"/>
                  </a:lnTo>
                  <a:lnTo>
                    <a:pt x="147764" y="26276"/>
                  </a:lnTo>
                  <a:lnTo>
                    <a:pt x="147764" y="22428"/>
                  </a:lnTo>
                  <a:lnTo>
                    <a:pt x="145994" y="13721"/>
                  </a:lnTo>
                  <a:lnTo>
                    <a:pt x="141174" y="6589"/>
                  </a:lnTo>
                  <a:lnTo>
                    <a:pt x="134043" y="1770"/>
                  </a:lnTo>
                  <a:lnTo>
                    <a:pt x="125336" y="0"/>
                  </a:lnTo>
                  <a:close/>
                </a:path>
                <a:path w="147955" h="153670">
                  <a:moveTo>
                    <a:pt x="147764" y="26276"/>
                  </a:moveTo>
                  <a:lnTo>
                    <a:pt x="81038" y="26276"/>
                  </a:lnTo>
                  <a:lnTo>
                    <a:pt x="87503" y="27482"/>
                  </a:lnTo>
                  <a:lnTo>
                    <a:pt x="98374" y="32296"/>
                  </a:lnTo>
                  <a:lnTo>
                    <a:pt x="102501" y="35699"/>
                  </a:lnTo>
                  <a:lnTo>
                    <a:pt x="108115" y="44424"/>
                  </a:lnTo>
                  <a:lnTo>
                    <a:pt x="109524" y="49504"/>
                  </a:lnTo>
                  <a:lnTo>
                    <a:pt x="109485" y="61836"/>
                  </a:lnTo>
                  <a:lnTo>
                    <a:pt x="107543" y="67525"/>
                  </a:lnTo>
                  <a:lnTo>
                    <a:pt x="99606" y="77863"/>
                  </a:lnTo>
                  <a:lnTo>
                    <a:pt x="93560" y="83477"/>
                  </a:lnTo>
                  <a:lnTo>
                    <a:pt x="85445" y="89535"/>
                  </a:lnTo>
                  <a:lnTo>
                    <a:pt x="74345" y="100634"/>
                  </a:lnTo>
                  <a:lnTo>
                    <a:pt x="109169" y="100634"/>
                  </a:lnTo>
                  <a:lnTo>
                    <a:pt x="109969" y="100952"/>
                  </a:lnTo>
                  <a:lnTo>
                    <a:pt x="111213" y="102196"/>
                  </a:lnTo>
                  <a:lnTo>
                    <a:pt x="111531" y="102997"/>
                  </a:lnTo>
                  <a:lnTo>
                    <a:pt x="111531" y="119189"/>
                  </a:lnTo>
                  <a:lnTo>
                    <a:pt x="111213" y="119964"/>
                  </a:lnTo>
                  <a:lnTo>
                    <a:pt x="109969" y="121297"/>
                  </a:lnTo>
                  <a:lnTo>
                    <a:pt x="109169" y="121627"/>
                  </a:lnTo>
                  <a:lnTo>
                    <a:pt x="147764" y="121627"/>
                  </a:lnTo>
                  <a:lnTo>
                    <a:pt x="147764" y="26276"/>
                  </a:lnTo>
                  <a:close/>
                </a:path>
                <a:path w="147955" h="153670">
                  <a:moveTo>
                    <a:pt x="80149" y="46609"/>
                  </a:moveTo>
                  <a:lnTo>
                    <a:pt x="70078" y="46609"/>
                  </a:lnTo>
                  <a:lnTo>
                    <a:pt x="67398" y="47663"/>
                  </a:lnTo>
                  <a:lnTo>
                    <a:pt x="65519" y="49745"/>
                  </a:lnTo>
                  <a:lnTo>
                    <a:pt x="63652" y="51854"/>
                  </a:lnTo>
                  <a:lnTo>
                    <a:pt x="62407" y="54457"/>
                  </a:lnTo>
                  <a:lnTo>
                    <a:pt x="61705" y="57835"/>
                  </a:lnTo>
                  <a:lnTo>
                    <a:pt x="61252" y="59626"/>
                  </a:lnTo>
                  <a:lnTo>
                    <a:pt x="59728" y="60655"/>
                  </a:lnTo>
                  <a:lnTo>
                    <a:pt x="82800" y="60655"/>
                  </a:lnTo>
                  <a:lnTo>
                    <a:pt x="83404" y="59207"/>
                  </a:lnTo>
                  <a:lnTo>
                    <a:pt x="83451" y="49911"/>
                  </a:lnTo>
                  <a:lnTo>
                    <a:pt x="80149" y="46609"/>
                  </a:lnTo>
                  <a:close/>
                </a:path>
              </a:pathLst>
            </a:custGeom>
            <a:solidFill>
              <a:srgbClr val="24738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object 100">
              <a:extLst>
                <a:ext uri="{FF2B5EF4-FFF2-40B4-BE49-F238E27FC236}">
                  <a16:creationId xmlns:a16="http://schemas.microsoft.com/office/drawing/2014/main" id="{98DD8CD1-EB61-D443-83EC-B07395B02D0C}"/>
                </a:ext>
              </a:extLst>
            </p:cNvPr>
            <p:cNvSpPr/>
            <p:nvPr/>
          </p:nvSpPr>
          <p:spPr>
            <a:xfrm>
              <a:off x="640805" y="2644763"/>
              <a:ext cx="72478" cy="75278"/>
            </a:xfrm>
            <a:custGeom>
              <a:avLst/>
              <a:gdLst/>
              <a:ahLst/>
              <a:cxnLst/>
              <a:rect l="l" t="t" r="r" b="b"/>
              <a:pathLst>
                <a:path w="147955" h="153670">
                  <a:moveTo>
                    <a:pt x="125336" y="0"/>
                  </a:moveTo>
                  <a:lnTo>
                    <a:pt x="22428" y="0"/>
                  </a:lnTo>
                  <a:lnTo>
                    <a:pt x="13716" y="1770"/>
                  </a:lnTo>
                  <a:lnTo>
                    <a:pt x="6584" y="6589"/>
                  </a:lnTo>
                  <a:lnTo>
                    <a:pt x="1768" y="13721"/>
                  </a:lnTo>
                  <a:lnTo>
                    <a:pt x="0" y="22428"/>
                  </a:lnTo>
                  <a:lnTo>
                    <a:pt x="0" y="130619"/>
                  </a:lnTo>
                  <a:lnTo>
                    <a:pt x="1768" y="139326"/>
                  </a:lnTo>
                  <a:lnTo>
                    <a:pt x="6584" y="146457"/>
                  </a:lnTo>
                  <a:lnTo>
                    <a:pt x="13716" y="151277"/>
                  </a:lnTo>
                  <a:lnTo>
                    <a:pt x="22428" y="153047"/>
                  </a:lnTo>
                  <a:lnTo>
                    <a:pt x="125336" y="153047"/>
                  </a:lnTo>
                  <a:lnTo>
                    <a:pt x="134043" y="151277"/>
                  </a:lnTo>
                  <a:lnTo>
                    <a:pt x="141174" y="146457"/>
                  </a:lnTo>
                  <a:lnTo>
                    <a:pt x="145994" y="139326"/>
                  </a:lnTo>
                  <a:lnTo>
                    <a:pt x="147764" y="130619"/>
                  </a:lnTo>
                  <a:lnTo>
                    <a:pt x="147764" y="127050"/>
                  </a:lnTo>
                  <a:lnTo>
                    <a:pt x="64401" y="127050"/>
                  </a:lnTo>
                  <a:lnTo>
                    <a:pt x="57073" y="125691"/>
                  </a:lnTo>
                  <a:lnTo>
                    <a:pt x="33566" y="100037"/>
                  </a:lnTo>
                  <a:lnTo>
                    <a:pt x="33845" y="99377"/>
                  </a:lnTo>
                  <a:lnTo>
                    <a:pt x="35013" y="98298"/>
                  </a:lnTo>
                  <a:lnTo>
                    <a:pt x="35699" y="98031"/>
                  </a:lnTo>
                  <a:lnTo>
                    <a:pt x="87058" y="98031"/>
                  </a:lnTo>
                  <a:lnTo>
                    <a:pt x="87058" y="89077"/>
                  </a:lnTo>
                  <a:lnTo>
                    <a:pt x="82600" y="85725"/>
                  </a:lnTo>
                  <a:lnTo>
                    <a:pt x="57721" y="85725"/>
                  </a:lnTo>
                  <a:lnTo>
                    <a:pt x="56895" y="85394"/>
                  </a:lnTo>
                  <a:lnTo>
                    <a:pt x="55562" y="84061"/>
                  </a:lnTo>
                  <a:lnTo>
                    <a:pt x="55232" y="83235"/>
                  </a:lnTo>
                  <a:lnTo>
                    <a:pt x="55232" y="72313"/>
                  </a:lnTo>
                  <a:lnTo>
                    <a:pt x="55981" y="70802"/>
                  </a:lnTo>
                  <a:lnTo>
                    <a:pt x="57505" y="69811"/>
                  </a:lnTo>
                  <a:lnTo>
                    <a:pt x="79032" y="52158"/>
                  </a:lnTo>
                  <a:lnTo>
                    <a:pt x="41224" y="52158"/>
                  </a:lnTo>
                  <a:lnTo>
                    <a:pt x="40449" y="51828"/>
                  </a:lnTo>
                  <a:lnTo>
                    <a:pt x="39116" y="50495"/>
                  </a:lnTo>
                  <a:lnTo>
                    <a:pt x="38773" y="49720"/>
                  </a:lnTo>
                  <a:lnTo>
                    <a:pt x="38773" y="34594"/>
                  </a:lnTo>
                  <a:lnTo>
                    <a:pt x="39090" y="33769"/>
                  </a:lnTo>
                  <a:lnTo>
                    <a:pt x="40335" y="32435"/>
                  </a:lnTo>
                  <a:lnTo>
                    <a:pt x="41135" y="32105"/>
                  </a:lnTo>
                  <a:lnTo>
                    <a:pt x="147764" y="32105"/>
                  </a:lnTo>
                  <a:lnTo>
                    <a:pt x="147764" y="22428"/>
                  </a:lnTo>
                  <a:lnTo>
                    <a:pt x="145994" y="13721"/>
                  </a:lnTo>
                  <a:lnTo>
                    <a:pt x="141174" y="6589"/>
                  </a:lnTo>
                  <a:lnTo>
                    <a:pt x="134043" y="1770"/>
                  </a:lnTo>
                  <a:lnTo>
                    <a:pt x="125336" y="0"/>
                  </a:lnTo>
                  <a:close/>
                </a:path>
                <a:path w="147955" h="153670">
                  <a:moveTo>
                    <a:pt x="147764" y="32105"/>
                  </a:moveTo>
                  <a:lnTo>
                    <a:pt x="105422" y="32105"/>
                  </a:lnTo>
                  <a:lnTo>
                    <a:pt x="106222" y="32435"/>
                  </a:lnTo>
                  <a:lnTo>
                    <a:pt x="107467" y="33769"/>
                  </a:lnTo>
                  <a:lnTo>
                    <a:pt x="107784" y="34594"/>
                  </a:lnTo>
                  <a:lnTo>
                    <a:pt x="107784" y="49352"/>
                  </a:lnTo>
                  <a:lnTo>
                    <a:pt x="107073" y="50825"/>
                  </a:lnTo>
                  <a:lnTo>
                    <a:pt x="105638" y="51892"/>
                  </a:lnTo>
                  <a:lnTo>
                    <a:pt x="85852" y="69951"/>
                  </a:lnTo>
                  <a:lnTo>
                    <a:pt x="86779" y="70218"/>
                  </a:lnTo>
                  <a:lnTo>
                    <a:pt x="94818" y="71374"/>
                  </a:lnTo>
                  <a:lnTo>
                    <a:pt x="101180" y="74142"/>
                  </a:lnTo>
                  <a:lnTo>
                    <a:pt x="110642" y="82880"/>
                  </a:lnTo>
                  <a:lnTo>
                    <a:pt x="112971" y="89077"/>
                  </a:lnTo>
                  <a:lnTo>
                    <a:pt x="113004" y="103339"/>
                  </a:lnTo>
                  <a:lnTo>
                    <a:pt x="111277" y="108585"/>
                  </a:lnTo>
                  <a:lnTo>
                    <a:pt x="104419" y="117576"/>
                  </a:lnTo>
                  <a:lnTo>
                    <a:pt x="99695" y="121030"/>
                  </a:lnTo>
                  <a:lnTo>
                    <a:pt x="87655" y="125844"/>
                  </a:lnTo>
                  <a:lnTo>
                    <a:pt x="80810" y="127050"/>
                  </a:lnTo>
                  <a:lnTo>
                    <a:pt x="147764" y="127050"/>
                  </a:lnTo>
                  <a:lnTo>
                    <a:pt x="147764" y="32105"/>
                  </a:lnTo>
                  <a:close/>
                </a:path>
                <a:path w="147955" h="153670">
                  <a:moveTo>
                    <a:pt x="87058" y="98031"/>
                  </a:moveTo>
                  <a:lnTo>
                    <a:pt x="56032" y="98031"/>
                  </a:lnTo>
                  <a:lnTo>
                    <a:pt x="56870" y="98234"/>
                  </a:lnTo>
                  <a:lnTo>
                    <a:pt x="58115" y="99034"/>
                  </a:lnTo>
                  <a:lnTo>
                    <a:pt x="58699" y="99682"/>
                  </a:lnTo>
                  <a:lnTo>
                    <a:pt x="59232" y="100584"/>
                  </a:lnTo>
                  <a:lnTo>
                    <a:pt x="60934" y="104940"/>
                  </a:lnTo>
                  <a:lnTo>
                    <a:pt x="65608" y="107124"/>
                  </a:lnTo>
                  <a:lnTo>
                    <a:pt x="77647" y="107124"/>
                  </a:lnTo>
                  <a:lnTo>
                    <a:pt x="81038" y="106108"/>
                  </a:lnTo>
                  <a:lnTo>
                    <a:pt x="85852" y="101993"/>
                  </a:lnTo>
                  <a:lnTo>
                    <a:pt x="86997" y="99377"/>
                  </a:lnTo>
                  <a:lnTo>
                    <a:pt x="87058" y="98031"/>
                  </a:lnTo>
                  <a:close/>
                </a:path>
              </a:pathLst>
            </a:custGeom>
            <a:solidFill>
              <a:srgbClr val="24738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object 101">
              <a:extLst>
                <a:ext uri="{FF2B5EF4-FFF2-40B4-BE49-F238E27FC236}">
                  <a16:creationId xmlns:a16="http://schemas.microsoft.com/office/drawing/2014/main" id="{4ED7AED8-0327-0248-BD8C-743EA8CC9FE0}"/>
                </a:ext>
              </a:extLst>
            </p:cNvPr>
            <p:cNvSpPr/>
            <p:nvPr/>
          </p:nvSpPr>
          <p:spPr>
            <a:xfrm>
              <a:off x="839441" y="2673063"/>
              <a:ext cx="10576" cy="14931"/>
            </a:xfrm>
            <a:custGeom>
              <a:avLst/>
              <a:gdLst/>
              <a:ahLst/>
              <a:cxnLst/>
              <a:rect l="l" t="t" r="r" b="b"/>
              <a:pathLst>
                <a:path w="21590" h="30479">
                  <a:moveTo>
                    <a:pt x="21526" y="0"/>
                  </a:moveTo>
                  <a:lnTo>
                    <a:pt x="0" y="30099"/>
                  </a:lnTo>
                  <a:lnTo>
                    <a:pt x="21526" y="30099"/>
                  </a:lnTo>
                  <a:lnTo>
                    <a:pt x="21526" y="0"/>
                  </a:lnTo>
                  <a:close/>
                </a:path>
              </a:pathLst>
            </a:custGeom>
            <a:solidFill>
              <a:srgbClr val="24738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object 102">
              <a:extLst>
                <a:ext uri="{FF2B5EF4-FFF2-40B4-BE49-F238E27FC236}">
                  <a16:creationId xmlns:a16="http://schemas.microsoft.com/office/drawing/2014/main" id="{01CD25B7-48B9-2943-8B5A-3513F7E76CCA}"/>
                </a:ext>
              </a:extLst>
            </p:cNvPr>
            <p:cNvSpPr/>
            <p:nvPr/>
          </p:nvSpPr>
          <p:spPr>
            <a:xfrm>
              <a:off x="812451" y="2644763"/>
              <a:ext cx="72478" cy="75278"/>
            </a:xfrm>
            <a:custGeom>
              <a:avLst/>
              <a:gdLst/>
              <a:ahLst/>
              <a:cxnLst/>
              <a:rect l="l" t="t" r="r" b="b"/>
              <a:pathLst>
                <a:path w="147955" h="153670">
                  <a:moveTo>
                    <a:pt x="125336" y="0"/>
                  </a:moveTo>
                  <a:lnTo>
                    <a:pt x="22428" y="0"/>
                  </a:lnTo>
                  <a:lnTo>
                    <a:pt x="13716" y="1770"/>
                  </a:lnTo>
                  <a:lnTo>
                    <a:pt x="6584" y="6589"/>
                  </a:lnTo>
                  <a:lnTo>
                    <a:pt x="1768" y="13721"/>
                  </a:lnTo>
                  <a:lnTo>
                    <a:pt x="0" y="22428"/>
                  </a:lnTo>
                  <a:lnTo>
                    <a:pt x="0" y="130619"/>
                  </a:lnTo>
                  <a:lnTo>
                    <a:pt x="1768" y="139326"/>
                  </a:lnTo>
                  <a:lnTo>
                    <a:pt x="6584" y="146457"/>
                  </a:lnTo>
                  <a:lnTo>
                    <a:pt x="13716" y="151277"/>
                  </a:lnTo>
                  <a:lnTo>
                    <a:pt x="22428" y="153047"/>
                  </a:lnTo>
                  <a:lnTo>
                    <a:pt x="125336" y="153047"/>
                  </a:lnTo>
                  <a:lnTo>
                    <a:pt x="134043" y="151277"/>
                  </a:lnTo>
                  <a:lnTo>
                    <a:pt x="141174" y="146457"/>
                  </a:lnTo>
                  <a:lnTo>
                    <a:pt x="145994" y="139326"/>
                  </a:lnTo>
                  <a:lnTo>
                    <a:pt x="147764" y="130619"/>
                  </a:lnTo>
                  <a:lnTo>
                    <a:pt x="147764" y="125717"/>
                  </a:lnTo>
                  <a:lnTo>
                    <a:pt x="78549" y="125717"/>
                  </a:lnTo>
                  <a:lnTo>
                    <a:pt x="77762" y="125387"/>
                  </a:lnTo>
                  <a:lnTo>
                    <a:pt x="76428" y="124040"/>
                  </a:lnTo>
                  <a:lnTo>
                    <a:pt x="76136" y="123355"/>
                  </a:lnTo>
                  <a:lnTo>
                    <a:pt x="76098" y="107657"/>
                  </a:lnTo>
                  <a:lnTo>
                    <a:pt x="33743" y="107657"/>
                  </a:lnTo>
                  <a:lnTo>
                    <a:pt x="32956" y="107327"/>
                  </a:lnTo>
                  <a:lnTo>
                    <a:pt x="31623" y="105994"/>
                  </a:lnTo>
                  <a:lnTo>
                    <a:pt x="31292" y="105206"/>
                  </a:lnTo>
                  <a:lnTo>
                    <a:pt x="31324" y="89395"/>
                  </a:lnTo>
                  <a:lnTo>
                    <a:pt x="31775" y="88138"/>
                  </a:lnTo>
                  <a:lnTo>
                    <a:pt x="71539" y="34378"/>
                  </a:lnTo>
                  <a:lnTo>
                    <a:pt x="72796" y="32867"/>
                  </a:lnTo>
                  <a:lnTo>
                    <a:pt x="74434" y="32105"/>
                  </a:lnTo>
                  <a:lnTo>
                    <a:pt x="147764" y="32105"/>
                  </a:lnTo>
                  <a:lnTo>
                    <a:pt x="147764" y="22428"/>
                  </a:lnTo>
                  <a:lnTo>
                    <a:pt x="145994" y="13721"/>
                  </a:lnTo>
                  <a:lnTo>
                    <a:pt x="141174" y="6589"/>
                  </a:lnTo>
                  <a:lnTo>
                    <a:pt x="134043" y="1770"/>
                  </a:lnTo>
                  <a:lnTo>
                    <a:pt x="125336" y="0"/>
                  </a:lnTo>
                  <a:close/>
                </a:path>
                <a:path w="147955" h="153670">
                  <a:moveTo>
                    <a:pt x="147764" y="32105"/>
                  </a:moveTo>
                  <a:lnTo>
                    <a:pt x="97802" y="32105"/>
                  </a:lnTo>
                  <a:lnTo>
                    <a:pt x="98628" y="32423"/>
                  </a:lnTo>
                  <a:lnTo>
                    <a:pt x="99961" y="33667"/>
                  </a:lnTo>
                  <a:lnTo>
                    <a:pt x="100255" y="34378"/>
                  </a:lnTo>
                  <a:lnTo>
                    <a:pt x="100291" y="86931"/>
                  </a:lnTo>
                  <a:lnTo>
                    <a:pt x="113131" y="86931"/>
                  </a:lnTo>
                  <a:lnTo>
                    <a:pt x="113982" y="87261"/>
                  </a:lnTo>
                  <a:lnTo>
                    <a:pt x="115227" y="88607"/>
                  </a:lnTo>
                  <a:lnTo>
                    <a:pt x="115544" y="89395"/>
                  </a:lnTo>
                  <a:lnTo>
                    <a:pt x="115544" y="105206"/>
                  </a:lnTo>
                  <a:lnTo>
                    <a:pt x="115227" y="105994"/>
                  </a:lnTo>
                  <a:lnTo>
                    <a:pt x="113982" y="107327"/>
                  </a:lnTo>
                  <a:lnTo>
                    <a:pt x="113182" y="107657"/>
                  </a:lnTo>
                  <a:lnTo>
                    <a:pt x="100291" y="107657"/>
                  </a:lnTo>
                  <a:lnTo>
                    <a:pt x="100291" y="123355"/>
                  </a:lnTo>
                  <a:lnTo>
                    <a:pt x="99961" y="124155"/>
                  </a:lnTo>
                  <a:lnTo>
                    <a:pt x="98628" y="125399"/>
                  </a:lnTo>
                  <a:lnTo>
                    <a:pt x="97802" y="125717"/>
                  </a:lnTo>
                  <a:lnTo>
                    <a:pt x="147764" y="125717"/>
                  </a:lnTo>
                  <a:lnTo>
                    <a:pt x="147764" y="32105"/>
                  </a:lnTo>
                  <a:close/>
                </a:path>
              </a:pathLst>
            </a:custGeom>
            <a:solidFill>
              <a:srgbClr val="24738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object 103">
              <a:extLst>
                <a:ext uri="{FF2B5EF4-FFF2-40B4-BE49-F238E27FC236}">
                  <a16:creationId xmlns:a16="http://schemas.microsoft.com/office/drawing/2014/main" id="{A6F001DD-466E-CE47-93AA-A3E10CF7DE12}"/>
                </a:ext>
              </a:extLst>
            </p:cNvPr>
            <p:cNvSpPr/>
            <p:nvPr/>
          </p:nvSpPr>
          <p:spPr>
            <a:xfrm>
              <a:off x="725344" y="2607551"/>
              <a:ext cx="74507" cy="744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object 107">
              <a:extLst>
                <a:ext uri="{FF2B5EF4-FFF2-40B4-BE49-F238E27FC236}">
                  <a16:creationId xmlns:a16="http://schemas.microsoft.com/office/drawing/2014/main" id="{40244047-C6DD-2C46-8ABF-D3F512C3A838}"/>
                </a:ext>
              </a:extLst>
            </p:cNvPr>
            <p:cNvSpPr/>
            <p:nvPr/>
          </p:nvSpPr>
          <p:spPr>
            <a:xfrm>
              <a:off x="611148" y="2859516"/>
              <a:ext cx="301734" cy="301734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294448" y="0"/>
                  </a:moveTo>
                  <a:lnTo>
                    <a:pt x="249109" y="5409"/>
                  </a:lnTo>
                  <a:lnTo>
                    <a:pt x="205045" y="17377"/>
                  </a:lnTo>
                  <a:lnTo>
                    <a:pt x="164232" y="35198"/>
                  </a:lnTo>
                  <a:lnTo>
                    <a:pt x="127047" y="58312"/>
                  </a:lnTo>
                  <a:lnTo>
                    <a:pt x="93867" y="86160"/>
                  </a:lnTo>
                  <a:lnTo>
                    <a:pt x="65068" y="118184"/>
                  </a:lnTo>
                  <a:lnTo>
                    <a:pt x="41029" y="153824"/>
                  </a:lnTo>
                  <a:lnTo>
                    <a:pt x="22126" y="192522"/>
                  </a:lnTo>
                  <a:lnTo>
                    <a:pt x="8735" y="233718"/>
                  </a:lnTo>
                  <a:lnTo>
                    <a:pt x="1234" y="276854"/>
                  </a:lnTo>
                  <a:lnTo>
                    <a:pt x="0" y="321372"/>
                  </a:lnTo>
                  <a:lnTo>
                    <a:pt x="5409" y="366711"/>
                  </a:lnTo>
                  <a:lnTo>
                    <a:pt x="17714" y="411963"/>
                  </a:lnTo>
                  <a:lnTo>
                    <a:pt x="36099" y="453862"/>
                  </a:lnTo>
                  <a:lnTo>
                    <a:pt x="60050" y="491961"/>
                  </a:lnTo>
                  <a:lnTo>
                    <a:pt x="89051" y="525812"/>
                  </a:lnTo>
                  <a:lnTo>
                    <a:pt x="122587" y="554966"/>
                  </a:lnTo>
                  <a:lnTo>
                    <a:pt x="160144" y="578976"/>
                  </a:lnTo>
                  <a:lnTo>
                    <a:pt x="201205" y="597393"/>
                  </a:lnTo>
                  <a:lnTo>
                    <a:pt x="245255" y="609769"/>
                  </a:lnTo>
                  <a:lnTo>
                    <a:pt x="291781" y="615656"/>
                  </a:lnTo>
                  <a:lnTo>
                    <a:pt x="307910" y="307910"/>
                  </a:lnTo>
                  <a:lnTo>
                    <a:pt x="615447" y="307910"/>
                  </a:lnTo>
                  <a:lnTo>
                    <a:pt x="610411" y="249109"/>
                  </a:lnTo>
                  <a:lnTo>
                    <a:pt x="598442" y="205045"/>
                  </a:lnTo>
                  <a:lnTo>
                    <a:pt x="580622" y="164232"/>
                  </a:lnTo>
                  <a:lnTo>
                    <a:pt x="557508" y="127047"/>
                  </a:lnTo>
                  <a:lnTo>
                    <a:pt x="529659" y="93867"/>
                  </a:lnTo>
                  <a:lnTo>
                    <a:pt x="497636" y="65068"/>
                  </a:lnTo>
                  <a:lnTo>
                    <a:pt x="461996" y="41029"/>
                  </a:lnTo>
                  <a:lnTo>
                    <a:pt x="423298" y="22126"/>
                  </a:lnTo>
                  <a:lnTo>
                    <a:pt x="382102" y="8735"/>
                  </a:lnTo>
                  <a:lnTo>
                    <a:pt x="338966" y="1234"/>
                  </a:lnTo>
                  <a:lnTo>
                    <a:pt x="294448" y="0"/>
                  </a:lnTo>
                  <a:close/>
                </a:path>
                <a:path w="615950" h="615950">
                  <a:moveTo>
                    <a:pt x="615447" y="307910"/>
                  </a:moveTo>
                  <a:lnTo>
                    <a:pt x="307910" y="307910"/>
                  </a:lnTo>
                  <a:lnTo>
                    <a:pt x="366711" y="610411"/>
                  </a:lnTo>
                  <a:lnTo>
                    <a:pt x="410775" y="598442"/>
                  </a:lnTo>
                  <a:lnTo>
                    <a:pt x="451588" y="580622"/>
                  </a:lnTo>
                  <a:lnTo>
                    <a:pt x="488773" y="557508"/>
                  </a:lnTo>
                  <a:lnTo>
                    <a:pt x="521953" y="529659"/>
                  </a:lnTo>
                  <a:lnTo>
                    <a:pt x="550751" y="497636"/>
                  </a:lnTo>
                  <a:lnTo>
                    <a:pt x="574791" y="461996"/>
                  </a:lnTo>
                  <a:lnTo>
                    <a:pt x="593694" y="423298"/>
                  </a:lnTo>
                  <a:lnTo>
                    <a:pt x="607085" y="382102"/>
                  </a:lnTo>
                  <a:lnTo>
                    <a:pt x="614586" y="338966"/>
                  </a:lnTo>
                  <a:lnTo>
                    <a:pt x="615447" y="307910"/>
                  </a:lnTo>
                  <a:close/>
                </a:path>
              </a:pathLst>
            </a:custGeom>
            <a:solidFill>
              <a:srgbClr val="D2E2E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object 108">
              <a:extLst>
                <a:ext uri="{FF2B5EF4-FFF2-40B4-BE49-F238E27FC236}">
                  <a16:creationId xmlns:a16="http://schemas.microsoft.com/office/drawing/2014/main" id="{9D32BF70-B9B2-064B-864E-705609A0BE41}"/>
                </a:ext>
              </a:extLst>
            </p:cNvPr>
            <p:cNvSpPr/>
            <p:nvPr/>
          </p:nvSpPr>
          <p:spPr>
            <a:xfrm>
              <a:off x="754082" y="3010351"/>
              <a:ext cx="36706" cy="151178"/>
            </a:xfrm>
            <a:custGeom>
              <a:avLst/>
              <a:gdLst/>
              <a:ahLst/>
              <a:cxnLst/>
              <a:rect l="l" t="t" r="r" b="b"/>
              <a:pathLst>
                <a:path w="74930" h="308610">
                  <a:moveTo>
                    <a:pt x="16128" y="0"/>
                  </a:moveTo>
                  <a:lnTo>
                    <a:pt x="0" y="307746"/>
                  </a:lnTo>
                  <a:lnTo>
                    <a:pt x="19419" y="308257"/>
                  </a:lnTo>
                  <a:lnTo>
                    <a:pt x="37636" y="307605"/>
                  </a:lnTo>
                  <a:lnTo>
                    <a:pt x="55767" y="305712"/>
                  </a:lnTo>
                  <a:lnTo>
                    <a:pt x="74929" y="302501"/>
                  </a:lnTo>
                  <a:lnTo>
                    <a:pt x="16128" y="0"/>
                  </a:lnTo>
                  <a:close/>
                </a:path>
              </a:pathLst>
            </a:custGeom>
            <a:solidFill>
              <a:srgbClr val="24759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object 109">
              <a:extLst>
                <a:ext uri="{FF2B5EF4-FFF2-40B4-BE49-F238E27FC236}">
                  <a16:creationId xmlns:a16="http://schemas.microsoft.com/office/drawing/2014/main" id="{DA817A00-DBA2-9B4A-ADD8-CCDBE0B0A89A}"/>
                </a:ext>
              </a:extLst>
            </p:cNvPr>
            <p:cNvSpPr/>
            <p:nvPr/>
          </p:nvSpPr>
          <p:spPr>
            <a:xfrm>
              <a:off x="686792" y="2935448"/>
              <a:ext cx="150556" cy="150556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161505" y="0"/>
                  </a:moveTo>
                  <a:lnTo>
                    <a:pt x="112588" y="5280"/>
                  </a:lnTo>
                  <a:lnTo>
                    <a:pt x="69319" y="24858"/>
                  </a:lnTo>
                  <a:lnTo>
                    <a:pt x="34359" y="56338"/>
                  </a:lnTo>
                  <a:lnTo>
                    <a:pt x="10366" y="97322"/>
                  </a:lnTo>
                  <a:lnTo>
                    <a:pt x="0" y="145415"/>
                  </a:lnTo>
                  <a:lnTo>
                    <a:pt x="5280" y="194333"/>
                  </a:lnTo>
                  <a:lnTo>
                    <a:pt x="24858" y="237604"/>
                  </a:lnTo>
                  <a:lnTo>
                    <a:pt x="56338" y="272566"/>
                  </a:lnTo>
                  <a:lnTo>
                    <a:pt x="97322" y="296559"/>
                  </a:lnTo>
                  <a:lnTo>
                    <a:pt x="145415" y="306920"/>
                  </a:lnTo>
                  <a:lnTo>
                    <a:pt x="194333" y="301641"/>
                  </a:lnTo>
                  <a:lnTo>
                    <a:pt x="237604" y="282065"/>
                  </a:lnTo>
                  <a:lnTo>
                    <a:pt x="272566" y="250588"/>
                  </a:lnTo>
                  <a:lnTo>
                    <a:pt x="296559" y="209603"/>
                  </a:lnTo>
                  <a:lnTo>
                    <a:pt x="306920" y="161505"/>
                  </a:lnTo>
                  <a:lnTo>
                    <a:pt x="301641" y="112588"/>
                  </a:lnTo>
                  <a:lnTo>
                    <a:pt x="282065" y="69319"/>
                  </a:lnTo>
                  <a:lnTo>
                    <a:pt x="250588" y="34359"/>
                  </a:lnTo>
                  <a:lnTo>
                    <a:pt x="209603" y="10366"/>
                  </a:lnTo>
                  <a:lnTo>
                    <a:pt x="161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object 154">
              <a:extLst>
                <a:ext uri="{FF2B5EF4-FFF2-40B4-BE49-F238E27FC236}">
                  <a16:creationId xmlns:a16="http://schemas.microsoft.com/office/drawing/2014/main" id="{A836425C-2759-804C-B49F-A822A0382F01}"/>
                </a:ext>
              </a:extLst>
            </p:cNvPr>
            <p:cNvSpPr txBox="1"/>
            <p:nvPr/>
          </p:nvSpPr>
          <p:spPr>
            <a:xfrm>
              <a:off x="370993" y="3168238"/>
              <a:ext cx="506103" cy="68815"/>
            </a:xfrm>
            <a:prstGeom prst="rect">
              <a:avLst/>
            </a:prstGeom>
          </p:spPr>
          <p:txBody>
            <a:bodyPr vert="horz" wrap="square" lIns="0" tIns="7189" rIns="0" bIns="0" rtlCol="0">
              <a:spAutoFit/>
            </a:bodyPr>
            <a:lstStyle/>
            <a:p>
              <a:pPr marL="718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5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00" b="0" i="0" u="none" strike="noStrike" kern="1200" cap="none" spc="-3" normalizeH="0" baseline="0" noProof="0" dirty="0">
                  <a:ln>
                    <a:noFill/>
                  </a:ln>
                  <a:solidFill>
                    <a:srgbClr val="91B9C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/>
                </a:rPr>
                <a:t>Clinician/Group</a:t>
              </a:r>
              <a:r>
                <a:rPr kumimoji="0" sz="400" b="0" i="0" u="none" strike="noStrike" kern="1200" cap="none" spc="40" normalizeH="0" baseline="0" noProof="0" dirty="0">
                  <a:ln>
                    <a:noFill/>
                  </a:ln>
                  <a:solidFill>
                    <a:srgbClr val="91B9C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/>
                </a:rPr>
                <a:t> </a:t>
              </a:r>
              <a:r>
                <a:rPr kumimoji="0" sz="400" b="0" i="0" u="none" strike="noStrike" kern="1200" cap="none" spc="0" normalizeH="0" baseline="0" noProof="0" dirty="0">
                  <a:ln>
                    <a:noFill/>
                  </a:ln>
                  <a:solidFill>
                    <a:srgbClr val="24738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/>
                </a:rPr>
                <a:t>CMS</a:t>
              </a:r>
              <a:endParaRPr kumimoji="0" sz="4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EBB193-5D27-CF43-A3BD-3C1DC1FBF5B4}"/>
              </a:ext>
            </a:extLst>
          </p:cNvPr>
          <p:cNvGrpSpPr/>
          <p:nvPr/>
        </p:nvGrpSpPr>
        <p:grpSpPr>
          <a:xfrm>
            <a:off x="7290139" y="2156405"/>
            <a:ext cx="565948" cy="1080649"/>
            <a:chOff x="4936444" y="2156404"/>
            <a:chExt cx="565948" cy="1080649"/>
          </a:xfrm>
        </p:grpSpPr>
        <p:sp>
          <p:nvSpPr>
            <p:cNvPr id="264" name="object 104">
              <a:extLst>
                <a:ext uri="{FF2B5EF4-FFF2-40B4-BE49-F238E27FC236}">
                  <a16:creationId xmlns:a16="http://schemas.microsoft.com/office/drawing/2014/main" id="{B30E7D48-F90E-3941-B9B5-3D0462AC48A0}"/>
                </a:ext>
              </a:extLst>
            </p:cNvPr>
            <p:cNvSpPr/>
            <p:nvPr/>
          </p:nvSpPr>
          <p:spPr>
            <a:xfrm>
              <a:off x="5130979" y="2539377"/>
              <a:ext cx="371413" cy="245431"/>
            </a:xfrm>
            <a:custGeom>
              <a:avLst/>
              <a:gdLst/>
              <a:ahLst/>
              <a:cxnLst/>
              <a:rect l="l" t="t" r="r" b="b"/>
              <a:pathLst>
                <a:path w="758190" h="501014">
                  <a:moveTo>
                    <a:pt x="627824" y="0"/>
                  </a:moveTo>
                  <a:lnTo>
                    <a:pt x="130581" y="0"/>
                  </a:lnTo>
                  <a:lnTo>
                    <a:pt x="112921" y="3572"/>
                  </a:lnTo>
                  <a:lnTo>
                    <a:pt x="98488" y="13309"/>
                  </a:lnTo>
                  <a:lnTo>
                    <a:pt x="88751" y="27742"/>
                  </a:lnTo>
                  <a:lnTo>
                    <a:pt x="85255" y="45021"/>
                  </a:lnTo>
                  <a:lnTo>
                    <a:pt x="85178" y="396163"/>
                  </a:lnTo>
                  <a:lnTo>
                    <a:pt x="546" y="490004"/>
                  </a:lnTo>
                  <a:lnTo>
                    <a:pt x="0" y="493382"/>
                  </a:lnTo>
                  <a:lnTo>
                    <a:pt x="2578" y="499160"/>
                  </a:lnTo>
                  <a:lnTo>
                    <a:pt x="5435" y="501015"/>
                  </a:lnTo>
                  <a:lnTo>
                    <a:pt x="752576" y="501015"/>
                  </a:lnTo>
                  <a:lnTo>
                    <a:pt x="755446" y="499160"/>
                  </a:lnTo>
                  <a:lnTo>
                    <a:pt x="758012" y="493382"/>
                  </a:lnTo>
                  <a:lnTo>
                    <a:pt x="757478" y="490004"/>
                  </a:lnTo>
                  <a:lnTo>
                    <a:pt x="752975" y="485013"/>
                  </a:lnTo>
                  <a:lnTo>
                    <a:pt x="26593" y="485013"/>
                  </a:lnTo>
                  <a:lnTo>
                    <a:pt x="96735" y="407238"/>
                  </a:lnTo>
                  <a:lnTo>
                    <a:pt x="682822" y="407238"/>
                  </a:lnTo>
                  <a:lnTo>
                    <a:pt x="672833" y="396163"/>
                  </a:lnTo>
                  <a:lnTo>
                    <a:pt x="672833" y="391236"/>
                  </a:lnTo>
                  <a:lnTo>
                    <a:pt x="101180" y="391236"/>
                  </a:lnTo>
                  <a:lnTo>
                    <a:pt x="101257" y="45021"/>
                  </a:lnTo>
                  <a:lnTo>
                    <a:pt x="103494" y="33966"/>
                  </a:lnTo>
                  <a:lnTo>
                    <a:pt x="109799" y="24620"/>
                  </a:lnTo>
                  <a:lnTo>
                    <a:pt x="119145" y="18315"/>
                  </a:lnTo>
                  <a:lnTo>
                    <a:pt x="130581" y="16002"/>
                  </a:lnTo>
                  <a:lnTo>
                    <a:pt x="661525" y="16002"/>
                  </a:lnTo>
                  <a:lnTo>
                    <a:pt x="659634" y="13200"/>
                  </a:lnTo>
                  <a:lnTo>
                    <a:pt x="645326" y="3543"/>
                  </a:lnTo>
                  <a:lnTo>
                    <a:pt x="627824" y="0"/>
                  </a:lnTo>
                  <a:close/>
                </a:path>
                <a:path w="758190" h="501014">
                  <a:moveTo>
                    <a:pt x="682822" y="407238"/>
                  </a:moveTo>
                  <a:lnTo>
                    <a:pt x="661276" y="407238"/>
                  </a:lnTo>
                  <a:lnTo>
                    <a:pt x="731418" y="485013"/>
                  </a:lnTo>
                  <a:lnTo>
                    <a:pt x="752975" y="485013"/>
                  </a:lnTo>
                  <a:lnTo>
                    <a:pt x="682822" y="407238"/>
                  </a:lnTo>
                  <a:close/>
                </a:path>
                <a:path w="758190" h="501014">
                  <a:moveTo>
                    <a:pt x="661525" y="16002"/>
                  </a:moveTo>
                  <a:lnTo>
                    <a:pt x="627824" y="16002"/>
                  </a:lnTo>
                  <a:lnTo>
                    <a:pt x="639107" y="18286"/>
                  </a:lnTo>
                  <a:lnTo>
                    <a:pt x="648328" y="24511"/>
                  </a:lnTo>
                  <a:lnTo>
                    <a:pt x="654549" y="33736"/>
                  </a:lnTo>
                  <a:lnTo>
                    <a:pt x="656831" y="45021"/>
                  </a:lnTo>
                  <a:lnTo>
                    <a:pt x="656831" y="391236"/>
                  </a:lnTo>
                  <a:lnTo>
                    <a:pt x="672833" y="391236"/>
                  </a:lnTo>
                  <a:lnTo>
                    <a:pt x="672833" y="45021"/>
                  </a:lnTo>
                  <a:lnTo>
                    <a:pt x="669290" y="27512"/>
                  </a:lnTo>
                  <a:lnTo>
                    <a:pt x="661525" y="16002"/>
                  </a:lnTo>
                  <a:close/>
                </a:path>
              </a:pathLst>
            </a:custGeom>
            <a:solidFill>
              <a:srgbClr val="24738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object 105">
              <a:extLst>
                <a:ext uri="{FF2B5EF4-FFF2-40B4-BE49-F238E27FC236}">
                  <a16:creationId xmlns:a16="http://schemas.microsoft.com/office/drawing/2014/main" id="{450DD940-53EC-844C-BE81-A95BFCA8AD55}"/>
                </a:ext>
              </a:extLst>
            </p:cNvPr>
            <p:cNvSpPr/>
            <p:nvPr/>
          </p:nvSpPr>
          <p:spPr>
            <a:xfrm>
              <a:off x="5197854" y="2591089"/>
              <a:ext cx="132825" cy="96119"/>
            </a:xfrm>
            <a:custGeom>
              <a:avLst/>
              <a:gdLst/>
              <a:ahLst/>
              <a:cxnLst/>
              <a:rect l="l" t="t" r="r" b="b"/>
              <a:pathLst>
                <a:path w="271145" h="196214">
                  <a:moveTo>
                    <a:pt x="0" y="0"/>
                  </a:moveTo>
                  <a:lnTo>
                    <a:pt x="0" y="196087"/>
                  </a:lnTo>
                  <a:lnTo>
                    <a:pt x="218541" y="133426"/>
                  </a:lnTo>
                  <a:lnTo>
                    <a:pt x="245702" y="133426"/>
                  </a:lnTo>
                  <a:lnTo>
                    <a:pt x="270865" y="97269"/>
                  </a:lnTo>
                  <a:lnTo>
                    <a:pt x="245693" y="61099"/>
                  </a:lnTo>
                  <a:lnTo>
                    <a:pt x="218541" y="61099"/>
                  </a:lnTo>
                  <a:lnTo>
                    <a:pt x="0" y="0"/>
                  </a:lnTo>
                  <a:close/>
                </a:path>
                <a:path w="271145" h="196214">
                  <a:moveTo>
                    <a:pt x="245702" y="133426"/>
                  </a:moveTo>
                  <a:lnTo>
                    <a:pt x="218541" y="133426"/>
                  </a:lnTo>
                  <a:lnTo>
                    <a:pt x="218541" y="172453"/>
                  </a:lnTo>
                  <a:lnTo>
                    <a:pt x="245702" y="133426"/>
                  </a:lnTo>
                  <a:close/>
                </a:path>
                <a:path w="271145" h="196214">
                  <a:moveTo>
                    <a:pt x="218541" y="22085"/>
                  </a:moveTo>
                  <a:lnTo>
                    <a:pt x="218541" y="61099"/>
                  </a:lnTo>
                  <a:lnTo>
                    <a:pt x="245693" y="61099"/>
                  </a:lnTo>
                  <a:lnTo>
                    <a:pt x="218541" y="22085"/>
                  </a:lnTo>
                  <a:close/>
                </a:path>
              </a:pathLst>
            </a:custGeom>
            <a:solidFill>
              <a:srgbClr val="24738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object 106">
              <a:extLst>
                <a:ext uri="{FF2B5EF4-FFF2-40B4-BE49-F238E27FC236}">
                  <a16:creationId xmlns:a16="http://schemas.microsoft.com/office/drawing/2014/main" id="{9E08B627-DDC1-8E43-AA47-5340665CBD23}"/>
                </a:ext>
              </a:extLst>
            </p:cNvPr>
            <p:cNvSpPr/>
            <p:nvPr/>
          </p:nvSpPr>
          <p:spPr>
            <a:xfrm>
              <a:off x="5361642" y="2613883"/>
              <a:ext cx="45577" cy="455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object 120">
              <a:extLst>
                <a:ext uri="{FF2B5EF4-FFF2-40B4-BE49-F238E27FC236}">
                  <a16:creationId xmlns:a16="http://schemas.microsoft.com/office/drawing/2014/main" id="{BC037762-717D-1840-ADD0-6AC307CF122B}"/>
                </a:ext>
              </a:extLst>
            </p:cNvPr>
            <p:cNvSpPr/>
            <p:nvPr/>
          </p:nvSpPr>
          <p:spPr>
            <a:xfrm>
              <a:off x="5164089" y="2859358"/>
              <a:ext cx="196905" cy="300490"/>
            </a:xfrm>
            <a:custGeom>
              <a:avLst/>
              <a:gdLst/>
              <a:ahLst/>
              <a:cxnLst/>
              <a:rect l="l" t="t" r="r" b="b"/>
              <a:pathLst>
                <a:path w="401954" h="613410">
                  <a:moveTo>
                    <a:pt x="304426" y="0"/>
                  </a:moveTo>
                  <a:lnTo>
                    <a:pt x="256842" y="4088"/>
                  </a:lnTo>
                  <a:lnTo>
                    <a:pt x="210928" y="15389"/>
                  </a:lnTo>
                  <a:lnTo>
                    <a:pt x="167481" y="33495"/>
                  </a:lnTo>
                  <a:lnTo>
                    <a:pt x="127295" y="58004"/>
                  </a:lnTo>
                  <a:lnTo>
                    <a:pt x="91167" y="88508"/>
                  </a:lnTo>
                  <a:lnTo>
                    <a:pt x="59891" y="124602"/>
                  </a:lnTo>
                  <a:lnTo>
                    <a:pt x="34263" y="165882"/>
                  </a:lnTo>
                  <a:lnTo>
                    <a:pt x="15079" y="211942"/>
                  </a:lnTo>
                  <a:lnTo>
                    <a:pt x="3528" y="260481"/>
                  </a:lnTo>
                  <a:lnTo>
                    <a:pt x="0" y="308941"/>
                  </a:lnTo>
                  <a:lnTo>
                    <a:pt x="4088" y="356526"/>
                  </a:lnTo>
                  <a:lnTo>
                    <a:pt x="15388" y="402439"/>
                  </a:lnTo>
                  <a:lnTo>
                    <a:pt x="33494" y="445887"/>
                  </a:lnTo>
                  <a:lnTo>
                    <a:pt x="58001" y="486072"/>
                  </a:lnTo>
                  <a:lnTo>
                    <a:pt x="88503" y="522201"/>
                  </a:lnTo>
                  <a:lnTo>
                    <a:pt x="124596" y="553476"/>
                  </a:lnTo>
                  <a:lnTo>
                    <a:pt x="165873" y="579104"/>
                  </a:lnTo>
                  <a:lnTo>
                    <a:pt x="211929" y="598288"/>
                  </a:lnTo>
                  <a:lnTo>
                    <a:pt x="258687" y="609718"/>
                  </a:lnTo>
                  <a:lnTo>
                    <a:pt x="306684" y="613300"/>
                  </a:lnTo>
                  <a:lnTo>
                    <a:pt x="306684" y="306684"/>
                  </a:lnTo>
                  <a:lnTo>
                    <a:pt x="401426" y="15079"/>
                  </a:lnTo>
                  <a:lnTo>
                    <a:pt x="352886" y="3528"/>
                  </a:lnTo>
                  <a:lnTo>
                    <a:pt x="304426" y="0"/>
                  </a:lnTo>
                  <a:close/>
                </a:path>
              </a:pathLst>
            </a:custGeom>
            <a:solidFill>
              <a:srgbClr val="D2E2E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object 121">
              <a:extLst>
                <a:ext uri="{FF2B5EF4-FFF2-40B4-BE49-F238E27FC236}">
                  <a16:creationId xmlns:a16="http://schemas.microsoft.com/office/drawing/2014/main" id="{577D3363-8F4F-C149-BB7F-296C351D0D82}"/>
                </a:ext>
              </a:extLst>
            </p:cNvPr>
            <p:cNvSpPr/>
            <p:nvPr/>
          </p:nvSpPr>
          <p:spPr>
            <a:xfrm>
              <a:off x="5314323" y="2866746"/>
              <a:ext cx="150245" cy="293335"/>
            </a:xfrm>
            <a:custGeom>
              <a:avLst/>
              <a:gdLst/>
              <a:ahLst/>
              <a:cxnLst/>
              <a:rect l="l" t="t" r="r" b="b"/>
              <a:pathLst>
                <a:path w="306704" h="598804">
                  <a:moveTo>
                    <a:pt x="94742" y="0"/>
                  </a:moveTo>
                  <a:lnTo>
                    <a:pt x="0" y="291604"/>
                  </a:lnTo>
                  <a:lnTo>
                    <a:pt x="0" y="598220"/>
                  </a:lnTo>
                  <a:lnTo>
                    <a:pt x="49731" y="594207"/>
                  </a:lnTo>
                  <a:lnTo>
                    <a:pt x="96909" y="582589"/>
                  </a:lnTo>
                  <a:lnTo>
                    <a:pt x="140900" y="563997"/>
                  </a:lnTo>
                  <a:lnTo>
                    <a:pt x="181074" y="539062"/>
                  </a:lnTo>
                  <a:lnTo>
                    <a:pt x="216800" y="508415"/>
                  </a:lnTo>
                  <a:lnTo>
                    <a:pt x="247445" y="472689"/>
                  </a:lnTo>
                  <a:lnTo>
                    <a:pt x="272380" y="432513"/>
                  </a:lnTo>
                  <a:lnTo>
                    <a:pt x="290972" y="388520"/>
                  </a:lnTo>
                  <a:lnTo>
                    <a:pt x="302590" y="341340"/>
                  </a:lnTo>
                  <a:lnTo>
                    <a:pt x="306603" y="291604"/>
                  </a:lnTo>
                  <a:lnTo>
                    <a:pt x="302784" y="241896"/>
                  </a:lnTo>
                  <a:lnTo>
                    <a:pt x="291618" y="194776"/>
                  </a:lnTo>
                  <a:lnTo>
                    <a:pt x="273541" y="150843"/>
                  </a:lnTo>
                  <a:lnTo>
                    <a:pt x="248988" y="110697"/>
                  </a:lnTo>
                  <a:lnTo>
                    <a:pt x="218396" y="74940"/>
                  </a:lnTo>
                  <a:lnTo>
                    <a:pt x="182200" y="44171"/>
                  </a:lnTo>
                  <a:lnTo>
                    <a:pt x="140837" y="18991"/>
                  </a:lnTo>
                  <a:lnTo>
                    <a:pt x="94742" y="0"/>
                  </a:lnTo>
                  <a:close/>
                </a:path>
              </a:pathLst>
            </a:custGeom>
            <a:solidFill>
              <a:srgbClr val="24759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object 122">
              <a:extLst>
                <a:ext uri="{FF2B5EF4-FFF2-40B4-BE49-F238E27FC236}">
                  <a16:creationId xmlns:a16="http://schemas.microsoft.com/office/drawing/2014/main" id="{1D8D0E03-8C82-9045-9859-3B3F4E294601}"/>
                </a:ext>
              </a:extLst>
            </p:cNvPr>
            <p:cNvSpPr/>
            <p:nvPr/>
          </p:nvSpPr>
          <p:spPr>
            <a:xfrm>
              <a:off x="5241458" y="2933817"/>
              <a:ext cx="150556" cy="150556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153670" y="0"/>
                  </a:moveTo>
                  <a:lnTo>
                    <a:pt x="105096" y="7833"/>
                  </a:lnTo>
                  <a:lnTo>
                    <a:pt x="62912" y="29648"/>
                  </a:lnTo>
                  <a:lnTo>
                    <a:pt x="29648" y="62912"/>
                  </a:lnTo>
                  <a:lnTo>
                    <a:pt x="7833" y="105096"/>
                  </a:lnTo>
                  <a:lnTo>
                    <a:pt x="0" y="153670"/>
                  </a:lnTo>
                  <a:lnTo>
                    <a:pt x="7833" y="202243"/>
                  </a:lnTo>
                  <a:lnTo>
                    <a:pt x="29648" y="244427"/>
                  </a:lnTo>
                  <a:lnTo>
                    <a:pt x="62912" y="277691"/>
                  </a:lnTo>
                  <a:lnTo>
                    <a:pt x="105096" y="299506"/>
                  </a:lnTo>
                  <a:lnTo>
                    <a:pt x="153670" y="307340"/>
                  </a:lnTo>
                  <a:lnTo>
                    <a:pt x="202243" y="299506"/>
                  </a:lnTo>
                  <a:lnTo>
                    <a:pt x="244427" y="277691"/>
                  </a:lnTo>
                  <a:lnTo>
                    <a:pt x="277691" y="244427"/>
                  </a:lnTo>
                  <a:lnTo>
                    <a:pt x="299506" y="202243"/>
                  </a:lnTo>
                  <a:lnTo>
                    <a:pt x="307340" y="153670"/>
                  </a:lnTo>
                  <a:lnTo>
                    <a:pt x="299506" y="105096"/>
                  </a:lnTo>
                  <a:lnTo>
                    <a:pt x="277691" y="62912"/>
                  </a:lnTo>
                  <a:lnTo>
                    <a:pt x="244427" y="29648"/>
                  </a:lnTo>
                  <a:lnTo>
                    <a:pt x="202243" y="7833"/>
                  </a:lnTo>
                  <a:lnTo>
                    <a:pt x="153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object 140">
              <a:extLst>
                <a:ext uri="{FF2B5EF4-FFF2-40B4-BE49-F238E27FC236}">
                  <a16:creationId xmlns:a16="http://schemas.microsoft.com/office/drawing/2014/main" id="{D3F6991D-B12C-904D-84DB-BD67886AC906}"/>
                </a:ext>
              </a:extLst>
            </p:cNvPr>
            <p:cNvSpPr/>
            <p:nvPr/>
          </p:nvSpPr>
          <p:spPr>
            <a:xfrm>
              <a:off x="5211594" y="2156404"/>
              <a:ext cx="210280" cy="265651"/>
            </a:xfrm>
            <a:custGeom>
              <a:avLst/>
              <a:gdLst/>
              <a:ahLst/>
              <a:cxnLst/>
              <a:rect l="l" t="t" r="r" b="b"/>
              <a:pathLst>
                <a:path w="429259" h="542289">
                  <a:moveTo>
                    <a:pt x="389077" y="0"/>
                  </a:moveTo>
                  <a:lnTo>
                    <a:pt x="37934" y="0"/>
                  </a:lnTo>
                  <a:lnTo>
                    <a:pt x="23183" y="2985"/>
                  </a:lnTo>
                  <a:lnTo>
                    <a:pt x="11123" y="11123"/>
                  </a:lnTo>
                  <a:lnTo>
                    <a:pt x="2985" y="23183"/>
                  </a:lnTo>
                  <a:lnTo>
                    <a:pt x="0" y="37934"/>
                  </a:lnTo>
                  <a:lnTo>
                    <a:pt x="0" y="503770"/>
                  </a:lnTo>
                  <a:lnTo>
                    <a:pt x="2985" y="518515"/>
                  </a:lnTo>
                  <a:lnTo>
                    <a:pt x="11123" y="530571"/>
                  </a:lnTo>
                  <a:lnTo>
                    <a:pt x="23183" y="538707"/>
                  </a:lnTo>
                  <a:lnTo>
                    <a:pt x="37934" y="541693"/>
                  </a:lnTo>
                  <a:lnTo>
                    <a:pt x="389064" y="541693"/>
                  </a:lnTo>
                  <a:lnTo>
                    <a:pt x="404532" y="538562"/>
                  </a:lnTo>
                  <a:lnTo>
                    <a:pt x="417177" y="530029"/>
                  </a:lnTo>
                  <a:lnTo>
                    <a:pt x="418562" y="527977"/>
                  </a:lnTo>
                  <a:lnTo>
                    <a:pt x="37934" y="527977"/>
                  </a:lnTo>
                  <a:lnTo>
                    <a:pt x="28519" y="526071"/>
                  </a:lnTo>
                  <a:lnTo>
                    <a:pt x="20820" y="520879"/>
                  </a:lnTo>
                  <a:lnTo>
                    <a:pt x="15623" y="513184"/>
                  </a:lnTo>
                  <a:lnTo>
                    <a:pt x="13715" y="503770"/>
                  </a:lnTo>
                  <a:lnTo>
                    <a:pt x="13715" y="37934"/>
                  </a:lnTo>
                  <a:lnTo>
                    <a:pt x="15623" y="28519"/>
                  </a:lnTo>
                  <a:lnTo>
                    <a:pt x="20820" y="20820"/>
                  </a:lnTo>
                  <a:lnTo>
                    <a:pt x="28519" y="15623"/>
                  </a:lnTo>
                  <a:lnTo>
                    <a:pt x="37934" y="13716"/>
                  </a:lnTo>
                  <a:lnTo>
                    <a:pt x="418575" y="13716"/>
                  </a:lnTo>
                  <a:lnTo>
                    <a:pt x="417190" y="11663"/>
                  </a:lnTo>
                  <a:lnTo>
                    <a:pt x="404545" y="3130"/>
                  </a:lnTo>
                  <a:lnTo>
                    <a:pt x="389077" y="0"/>
                  </a:lnTo>
                  <a:close/>
                </a:path>
                <a:path w="429259" h="542289">
                  <a:moveTo>
                    <a:pt x="418575" y="13716"/>
                  </a:moveTo>
                  <a:lnTo>
                    <a:pt x="389077" y="13716"/>
                  </a:lnTo>
                  <a:lnTo>
                    <a:pt x="399214" y="15768"/>
                  </a:lnTo>
                  <a:lnTo>
                    <a:pt x="407498" y="21359"/>
                  </a:lnTo>
                  <a:lnTo>
                    <a:pt x="413087" y="29644"/>
                  </a:lnTo>
                  <a:lnTo>
                    <a:pt x="415137" y="39776"/>
                  </a:lnTo>
                  <a:lnTo>
                    <a:pt x="415124" y="501916"/>
                  </a:lnTo>
                  <a:lnTo>
                    <a:pt x="413072" y="512048"/>
                  </a:lnTo>
                  <a:lnTo>
                    <a:pt x="407481" y="520333"/>
                  </a:lnTo>
                  <a:lnTo>
                    <a:pt x="399196" y="525925"/>
                  </a:lnTo>
                  <a:lnTo>
                    <a:pt x="389064" y="527977"/>
                  </a:lnTo>
                  <a:lnTo>
                    <a:pt x="418562" y="527977"/>
                  </a:lnTo>
                  <a:lnTo>
                    <a:pt x="425710" y="517384"/>
                  </a:lnTo>
                  <a:lnTo>
                    <a:pt x="428840" y="501916"/>
                  </a:lnTo>
                  <a:lnTo>
                    <a:pt x="428853" y="39776"/>
                  </a:lnTo>
                  <a:lnTo>
                    <a:pt x="425722" y="24308"/>
                  </a:lnTo>
                  <a:lnTo>
                    <a:pt x="418575" y="13716"/>
                  </a:lnTo>
                  <a:close/>
                </a:path>
              </a:pathLst>
            </a:custGeom>
            <a:solidFill>
              <a:srgbClr val="045B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object 141">
              <a:extLst>
                <a:ext uri="{FF2B5EF4-FFF2-40B4-BE49-F238E27FC236}">
                  <a16:creationId xmlns:a16="http://schemas.microsoft.com/office/drawing/2014/main" id="{3F5300C4-997A-7044-8032-0785E3541391}"/>
                </a:ext>
              </a:extLst>
            </p:cNvPr>
            <p:cNvSpPr/>
            <p:nvPr/>
          </p:nvSpPr>
          <p:spPr>
            <a:xfrm>
              <a:off x="5241107" y="2209390"/>
              <a:ext cx="148126" cy="5061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object 142">
              <a:extLst>
                <a:ext uri="{FF2B5EF4-FFF2-40B4-BE49-F238E27FC236}">
                  <a16:creationId xmlns:a16="http://schemas.microsoft.com/office/drawing/2014/main" id="{01E93C9A-4C29-714A-A07C-46A25CBC2377}"/>
                </a:ext>
              </a:extLst>
            </p:cNvPr>
            <p:cNvSpPr/>
            <p:nvPr/>
          </p:nvSpPr>
          <p:spPr>
            <a:xfrm>
              <a:off x="5241107" y="2282937"/>
              <a:ext cx="45577" cy="4557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object 143">
              <a:extLst>
                <a:ext uri="{FF2B5EF4-FFF2-40B4-BE49-F238E27FC236}">
                  <a16:creationId xmlns:a16="http://schemas.microsoft.com/office/drawing/2014/main" id="{F3B1A7A3-8058-9E4C-9A5B-FEDEDAEEC3D9}"/>
                </a:ext>
              </a:extLst>
            </p:cNvPr>
            <p:cNvSpPr/>
            <p:nvPr/>
          </p:nvSpPr>
          <p:spPr>
            <a:xfrm>
              <a:off x="5304306" y="2289827"/>
              <a:ext cx="85232" cy="0"/>
            </a:xfrm>
            <a:custGeom>
              <a:avLst/>
              <a:gdLst/>
              <a:ahLst/>
              <a:cxnLst/>
              <a:rect l="l" t="t" r="r" b="b"/>
              <a:pathLst>
                <a:path w="173990">
                  <a:moveTo>
                    <a:pt x="0" y="0"/>
                  </a:moveTo>
                  <a:lnTo>
                    <a:pt x="173367" y="0"/>
                  </a:lnTo>
                </a:path>
              </a:pathLst>
            </a:custGeom>
            <a:ln w="16001">
              <a:solidFill>
                <a:srgbClr val="045B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object 144">
              <a:extLst>
                <a:ext uri="{FF2B5EF4-FFF2-40B4-BE49-F238E27FC236}">
                  <a16:creationId xmlns:a16="http://schemas.microsoft.com/office/drawing/2014/main" id="{9147F9FC-E95A-074A-B79C-1689878FEA49}"/>
                </a:ext>
              </a:extLst>
            </p:cNvPr>
            <p:cNvSpPr/>
            <p:nvPr/>
          </p:nvSpPr>
          <p:spPr>
            <a:xfrm>
              <a:off x="5304306" y="2303411"/>
              <a:ext cx="76833" cy="8087"/>
            </a:xfrm>
            <a:custGeom>
              <a:avLst/>
              <a:gdLst/>
              <a:ahLst/>
              <a:cxnLst/>
              <a:rect l="l" t="t" r="r" b="b"/>
              <a:pathLst>
                <a:path w="156845" h="16510">
                  <a:moveTo>
                    <a:pt x="153060" y="0"/>
                  </a:moveTo>
                  <a:lnTo>
                    <a:pt x="3581" y="0"/>
                  </a:lnTo>
                  <a:lnTo>
                    <a:pt x="0" y="3581"/>
                  </a:lnTo>
                  <a:lnTo>
                    <a:pt x="0" y="12420"/>
                  </a:lnTo>
                  <a:lnTo>
                    <a:pt x="3581" y="16001"/>
                  </a:lnTo>
                  <a:lnTo>
                    <a:pt x="153060" y="16001"/>
                  </a:lnTo>
                  <a:lnTo>
                    <a:pt x="156641" y="12420"/>
                  </a:lnTo>
                  <a:lnTo>
                    <a:pt x="156641" y="3581"/>
                  </a:lnTo>
                  <a:lnTo>
                    <a:pt x="153060" y="0"/>
                  </a:lnTo>
                  <a:close/>
                </a:path>
              </a:pathLst>
            </a:custGeom>
            <a:solidFill>
              <a:srgbClr val="045B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object 145">
              <a:extLst>
                <a:ext uri="{FF2B5EF4-FFF2-40B4-BE49-F238E27FC236}">
                  <a16:creationId xmlns:a16="http://schemas.microsoft.com/office/drawing/2014/main" id="{E0A872AC-5C28-4F46-A2BF-80DB00BEB970}"/>
                </a:ext>
              </a:extLst>
            </p:cNvPr>
            <p:cNvSpPr/>
            <p:nvPr/>
          </p:nvSpPr>
          <p:spPr>
            <a:xfrm>
              <a:off x="5304305" y="2323350"/>
              <a:ext cx="86165" cy="0"/>
            </a:xfrm>
            <a:custGeom>
              <a:avLst/>
              <a:gdLst/>
              <a:ahLst/>
              <a:cxnLst/>
              <a:rect l="l" t="t" r="r" b="b"/>
              <a:pathLst>
                <a:path w="175895">
                  <a:moveTo>
                    <a:pt x="0" y="0"/>
                  </a:moveTo>
                  <a:lnTo>
                    <a:pt x="175653" y="0"/>
                  </a:lnTo>
                </a:path>
              </a:pathLst>
            </a:custGeom>
            <a:ln w="16001">
              <a:solidFill>
                <a:srgbClr val="045B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object 146">
              <a:extLst>
                <a:ext uri="{FF2B5EF4-FFF2-40B4-BE49-F238E27FC236}">
                  <a16:creationId xmlns:a16="http://schemas.microsoft.com/office/drawing/2014/main" id="{432DAA2C-18F3-974F-AA45-3B776CC46BF0}"/>
                </a:ext>
              </a:extLst>
            </p:cNvPr>
            <p:cNvSpPr/>
            <p:nvPr/>
          </p:nvSpPr>
          <p:spPr>
            <a:xfrm>
              <a:off x="5242263" y="2176460"/>
              <a:ext cx="17731" cy="21153"/>
            </a:xfrm>
            <a:custGeom>
              <a:avLst/>
              <a:gdLst/>
              <a:ahLst/>
              <a:cxnLst/>
              <a:rect l="l" t="t" r="r" b="b"/>
              <a:pathLst>
                <a:path w="36195" h="43180">
                  <a:moveTo>
                    <a:pt x="9613" y="29540"/>
                  </a:moveTo>
                  <a:lnTo>
                    <a:pt x="876" y="29540"/>
                  </a:lnTo>
                  <a:lnTo>
                    <a:pt x="571" y="29667"/>
                  </a:lnTo>
                  <a:lnTo>
                    <a:pt x="50" y="30137"/>
                  </a:lnTo>
                  <a:lnTo>
                    <a:pt x="0" y="32943"/>
                  </a:lnTo>
                  <a:lnTo>
                    <a:pt x="736" y="34925"/>
                  </a:lnTo>
                  <a:lnTo>
                    <a:pt x="3505" y="38569"/>
                  </a:lnTo>
                  <a:lnTo>
                    <a:pt x="5549" y="40030"/>
                  </a:lnTo>
                  <a:lnTo>
                    <a:pt x="10934" y="42240"/>
                  </a:lnTo>
                  <a:lnTo>
                    <a:pt x="14211" y="42811"/>
                  </a:lnTo>
                  <a:lnTo>
                    <a:pt x="21577" y="42811"/>
                  </a:lnTo>
                  <a:lnTo>
                    <a:pt x="35677" y="33883"/>
                  </a:lnTo>
                  <a:lnTo>
                    <a:pt x="16230" y="33883"/>
                  </a:lnTo>
                  <a:lnTo>
                    <a:pt x="14747" y="33566"/>
                  </a:lnTo>
                  <a:lnTo>
                    <a:pt x="12585" y="32346"/>
                  </a:lnTo>
                  <a:lnTo>
                    <a:pt x="11785" y="31572"/>
                  </a:lnTo>
                  <a:lnTo>
                    <a:pt x="11277" y="30619"/>
                  </a:lnTo>
                  <a:lnTo>
                    <a:pt x="10922" y="30226"/>
                  </a:lnTo>
                  <a:lnTo>
                    <a:pt x="10591" y="29946"/>
                  </a:lnTo>
                  <a:lnTo>
                    <a:pt x="9994" y="29629"/>
                  </a:lnTo>
                  <a:lnTo>
                    <a:pt x="9613" y="29540"/>
                  </a:lnTo>
                  <a:close/>
                </a:path>
                <a:path w="36195" h="43180">
                  <a:moveTo>
                    <a:pt x="21120" y="0"/>
                  </a:moveTo>
                  <a:lnTo>
                    <a:pt x="14300" y="0"/>
                  </a:lnTo>
                  <a:lnTo>
                    <a:pt x="11379" y="533"/>
                  </a:lnTo>
                  <a:lnTo>
                    <a:pt x="1067" y="16446"/>
                  </a:lnTo>
                  <a:lnTo>
                    <a:pt x="2184" y="19037"/>
                  </a:lnTo>
                  <a:lnTo>
                    <a:pt x="6934" y="22923"/>
                  </a:lnTo>
                  <a:lnTo>
                    <a:pt x="10528" y="24371"/>
                  </a:lnTo>
                  <a:lnTo>
                    <a:pt x="15316" y="25323"/>
                  </a:lnTo>
                  <a:lnTo>
                    <a:pt x="17780" y="25844"/>
                  </a:lnTo>
                  <a:lnTo>
                    <a:pt x="24714" y="29362"/>
                  </a:lnTo>
                  <a:lnTo>
                    <a:pt x="24714" y="31343"/>
                  </a:lnTo>
                  <a:lnTo>
                    <a:pt x="24130" y="32245"/>
                  </a:lnTo>
                  <a:lnTo>
                    <a:pt x="21831" y="33566"/>
                  </a:lnTo>
                  <a:lnTo>
                    <a:pt x="20193" y="33883"/>
                  </a:lnTo>
                  <a:lnTo>
                    <a:pt x="35677" y="33883"/>
                  </a:lnTo>
                  <a:lnTo>
                    <a:pt x="36182" y="32359"/>
                  </a:lnTo>
                  <a:lnTo>
                    <a:pt x="36162" y="27139"/>
                  </a:lnTo>
                  <a:lnTo>
                    <a:pt x="35648" y="25171"/>
                  </a:lnTo>
                  <a:lnTo>
                    <a:pt x="20840" y="17119"/>
                  </a:lnTo>
                  <a:lnTo>
                    <a:pt x="17589" y="16446"/>
                  </a:lnTo>
                  <a:lnTo>
                    <a:pt x="15379" y="15786"/>
                  </a:lnTo>
                  <a:lnTo>
                    <a:pt x="12992" y="14478"/>
                  </a:lnTo>
                  <a:lnTo>
                    <a:pt x="12407" y="13576"/>
                  </a:lnTo>
                  <a:lnTo>
                    <a:pt x="12520" y="11061"/>
                  </a:lnTo>
                  <a:lnTo>
                    <a:pt x="12865" y="10401"/>
                  </a:lnTo>
                  <a:lnTo>
                    <a:pt x="14681" y="9220"/>
                  </a:lnTo>
                  <a:lnTo>
                    <a:pt x="15976" y="8928"/>
                  </a:lnTo>
                  <a:lnTo>
                    <a:pt x="34267" y="8928"/>
                  </a:lnTo>
                  <a:lnTo>
                    <a:pt x="33947" y="8140"/>
                  </a:lnTo>
                  <a:lnTo>
                    <a:pt x="31216" y="4533"/>
                  </a:lnTo>
                  <a:lnTo>
                    <a:pt x="29248" y="3035"/>
                  </a:lnTo>
                  <a:lnTo>
                    <a:pt x="24142" y="609"/>
                  </a:lnTo>
                  <a:lnTo>
                    <a:pt x="21120" y="0"/>
                  </a:lnTo>
                  <a:close/>
                </a:path>
                <a:path w="36195" h="43180">
                  <a:moveTo>
                    <a:pt x="34267" y="8928"/>
                  </a:moveTo>
                  <a:lnTo>
                    <a:pt x="19100" y="8928"/>
                  </a:lnTo>
                  <a:lnTo>
                    <a:pt x="20354" y="9220"/>
                  </a:lnTo>
                  <a:lnTo>
                    <a:pt x="22313" y="10363"/>
                  </a:lnTo>
                  <a:lnTo>
                    <a:pt x="22923" y="11061"/>
                  </a:lnTo>
                  <a:lnTo>
                    <a:pt x="23164" y="11887"/>
                  </a:lnTo>
                  <a:lnTo>
                    <a:pt x="23634" y="12598"/>
                  </a:lnTo>
                  <a:lnTo>
                    <a:pt x="24307" y="12966"/>
                  </a:lnTo>
                  <a:lnTo>
                    <a:pt x="33858" y="12966"/>
                  </a:lnTo>
                  <a:lnTo>
                    <a:pt x="34163" y="12839"/>
                  </a:lnTo>
                  <a:lnTo>
                    <a:pt x="34632" y="12319"/>
                  </a:lnTo>
                  <a:lnTo>
                    <a:pt x="34759" y="12014"/>
                  </a:lnTo>
                  <a:lnTo>
                    <a:pt x="34671" y="9918"/>
                  </a:lnTo>
                  <a:lnTo>
                    <a:pt x="34267" y="8928"/>
                  </a:lnTo>
                  <a:close/>
                </a:path>
              </a:pathLst>
            </a:custGeom>
            <a:solidFill>
              <a:srgbClr val="045B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object 147">
              <a:extLst>
                <a:ext uri="{FF2B5EF4-FFF2-40B4-BE49-F238E27FC236}">
                  <a16:creationId xmlns:a16="http://schemas.microsoft.com/office/drawing/2014/main" id="{A7AAE7BA-F4F5-B74E-8D35-FE5D00B99AAF}"/>
                </a:ext>
              </a:extLst>
            </p:cNvPr>
            <p:cNvSpPr/>
            <p:nvPr/>
          </p:nvSpPr>
          <p:spPr>
            <a:xfrm>
              <a:off x="5263479" y="2176753"/>
              <a:ext cx="17731" cy="20841"/>
            </a:xfrm>
            <a:custGeom>
              <a:avLst/>
              <a:gdLst/>
              <a:ahLst/>
              <a:cxnLst/>
              <a:rect l="l" t="t" r="r" b="b"/>
              <a:pathLst>
                <a:path w="36195" h="42544">
                  <a:moveTo>
                    <a:pt x="10071" y="0"/>
                  </a:moveTo>
                  <a:lnTo>
                    <a:pt x="1054" y="0"/>
                  </a:lnTo>
                  <a:lnTo>
                    <a:pt x="698" y="139"/>
                  </a:lnTo>
                  <a:lnTo>
                    <a:pt x="139" y="749"/>
                  </a:lnTo>
                  <a:lnTo>
                    <a:pt x="0" y="1104"/>
                  </a:lnTo>
                  <a:lnTo>
                    <a:pt x="0" y="31267"/>
                  </a:lnTo>
                  <a:lnTo>
                    <a:pt x="1600" y="35369"/>
                  </a:lnTo>
                  <a:lnTo>
                    <a:pt x="7975" y="40830"/>
                  </a:lnTo>
                  <a:lnTo>
                    <a:pt x="12382" y="42202"/>
                  </a:lnTo>
                  <a:lnTo>
                    <a:pt x="23596" y="42202"/>
                  </a:lnTo>
                  <a:lnTo>
                    <a:pt x="27978" y="40830"/>
                  </a:lnTo>
                  <a:lnTo>
                    <a:pt x="34315" y="35369"/>
                  </a:lnTo>
                  <a:lnTo>
                    <a:pt x="35209" y="33058"/>
                  </a:lnTo>
                  <a:lnTo>
                    <a:pt x="15773" y="33058"/>
                  </a:lnTo>
                  <a:lnTo>
                    <a:pt x="14084" y="32423"/>
                  </a:lnTo>
                  <a:lnTo>
                    <a:pt x="11760" y="29984"/>
                  </a:lnTo>
                  <a:lnTo>
                    <a:pt x="11175" y="28130"/>
                  </a:lnTo>
                  <a:lnTo>
                    <a:pt x="11175" y="1104"/>
                  </a:lnTo>
                  <a:lnTo>
                    <a:pt x="11023" y="749"/>
                  </a:lnTo>
                  <a:lnTo>
                    <a:pt x="10439" y="139"/>
                  </a:lnTo>
                  <a:lnTo>
                    <a:pt x="10071" y="0"/>
                  </a:lnTo>
                  <a:close/>
                </a:path>
                <a:path w="36195" h="42544">
                  <a:moveTo>
                    <a:pt x="34797" y="0"/>
                  </a:moveTo>
                  <a:lnTo>
                    <a:pt x="25831" y="0"/>
                  </a:lnTo>
                  <a:lnTo>
                    <a:pt x="25476" y="139"/>
                  </a:lnTo>
                  <a:lnTo>
                    <a:pt x="24879" y="749"/>
                  </a:lnTo>
                  <a:lnTo>
                    <a:pt x="24726" y="1104"/>
                  </a:lnTo>
                  <a:lnTo>
                    <a:pt x="24714" y="28130"/>
                  </a:lnTo>
                  <a:lnTo>
                    <a:pt x="24142" y="29933"/>
                  </a:lnTo>
                  <a:lnTo>
                    <a:pt x="21805" y="32423"/>
                  </a:lnTo>
                  <a:lnTo>
                    <a:pt x="20129" y="33058"/>
                  </a:lnTo>
                  <a:lnTo>
                    <a:pt x="35209" y="33058"/>
                  </a:lnTo>
                  <a:lnTo>
                    <a:pt x="35902" y="31267"/>
                  </a:lnTo>
                  <a:lnTo>
                    <a:pt x="35902" y="1104"/>
                  </a:lnTo>
                  <a:lnTo>
                    <a:pt x="35763" y="749"/>
                  </a:lnTo>
                  <a:lnTo>
                    <a:pt x="35153" y="139"/>
                  </a:lnTo>
                  <a:lnTo>
                    <a:pt x="34797" y="0"/>
                  </a:lnTo>
                  <a:close/>
                </a:path>
              </a:pathLst>
            </a:custGeom>
            <a:solidFill>
              <a:srgbClr val="045B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object 148">
              <a:extLst>
                <a:ext uri="{FF2B5EF4-FFF2-40B4-BE49-F238E27FC236}">
                  <a16:creationId xmlns:a16="http://schemas.microsoft.com/office/drawing/2014/main" id="{0C892E4F-85B4-A241-B668-A52BBDFBC1FF}"/>
                </a:ext>
              </a:extLst>
            </p:cNvPr>
            <p:cNvSpPr/>
            <p:nvPr/>
          </p:nvSpPr>
          <p:spPr>
            <a:xfrm>
              <a:off x="5285733" y="2176754"/>
              <a:ext cx="17419" cy="20531"/>
            </a:xfrm>
            <a:custGeom>
              <a:avLst/>
              <a:gdLst/>
              <a:ahLst/>
              <a:cxnLst/>
              <a:rect l="l" t="t" r="r" b="b"/>
              <a:pathLst>
                <a:path w="35559" h="41910">
                  <a:moveTo>
                    <a:pt x="23048" y="0"/>
                  </a:moveTo>
                  <a:lnTo>
                    <a:pt x="1026" y="0"/>
                  </a:lnTo>
                  <a:lnTo>
                    <a:pt x="670" y="139"/>
                  </a:lnTo>
                  <a:lnTo>
                    <a:pt x="124" y="749"/>
                  </a:lnTo>
                  <a:lnTo>
                    <a:pt x="0" y="40551"/>
                  </a:lnTo>
                  <a:lnTo>
                    <a:pt x="124" y="40868"/>
                  </a:lnTo>
                  <a:lnTo>
                    <a:pt x="734" y="41452"/>
                  </a:lnTo>
                  <a:lnTo>
                    <a:pt x="1077" y="41605"/>
                  </a:lnTo>
                  <a:lnTo>
                    <a:pt x="10043" y="41605"/>
                  </a:lnTo>
                  <a:lnTo>
                    <a:pt x="11161" y="27101"/>
                  </a:lnTo>
                  <a:lnTo>
                    <a:pt x="28312" y="27101"/>
                  </a:lnTo>
                  <a:lnTo>
                    <a:pt x="27264" y="25209"/>
                  </a:lnTo>
                  <a:lnTo>
                    <a:pt x="29525" y="24129"/>
                  </a:lnTo>
                  <a:lnTo>
                    <a:pt x="31303" y="22631"/>
                  </a:lnTo>
                  <a:lnTo>
                    <a:pt x="33868" y="18745"/>
                  </a:lnTo>
                  <a:lnTo>
                    <a:pt x="33969" y="18376"/>
                  </a:lnTo>
                  <a:lnTo>
                    <a:pt x="11161" y="18376"/>
                  </a:lnTo>
                  <a:lnTo>
                    <a:pt x="11161" y="8559"/>
                  </a:lnTo>
                  <a:lnTo>
                    <a:pt x="34197" y="8559"/>
                  </a:lnTo>
                  <a:lnTo>
                    <a:pt x="33043" y="5943"/>
                  </a:lnTo>
                  <a:lnTo>
                    <a:pt x="27137" y="1193"/>
                  </a:lnTo>
                  <a:lnTo>
                    <a:pt x="23048" y="0"/>
                  </a:lnTo>
                  <a:close/>
                </a:path>
                <a:path w="35559" h="41910">
                  <a:moveTo>
                    <a:pt x="28312" y="27101"/>
                  </a:moveTo>
                  <a:lnTo>
                    <a:pt x="16863" y="27101"/>
                  </a:lnTo>
                  <a:lnTo>
                    <a:pt x="23472" y="40157"/>
                  </a:lnTo>
                  <a:lnTo>
                    <a:pt x="23886" y="41071"/>
                  </a:lnTo>
                  <a:lnTo>
                    <a:pt x="24686" y="41605"/>
                  </a:lnTo>
                  <a:lnTo>
                    <a:pt x="34579" y="41605"/>
                  </a:lnTo>
                  <a:lnTo>
                    <a:pt x="34896" y="41452"/>
                  </a:lnTo>
                  <a:lnTo>
                    <a:pt x="35258" y="41071"/>
                  </a:lnTo>
                  <a:lnTo>
                    <a:pt x="35379" y="40906"/>
                  </a:lnTo>
                  <a:lnTo>
                    <a:pt x="35291" y="39700"/>
                  </a:lnTo>
                  <a:lnTo>
                    <a:pt x="28312" y="27101"/>
                  </a:lnTo>
                  <a:close/>
                </a:path>
                <a:path w="35559" h="41910">
                  <a:moveTo>
                    <a:pt x="34197" y="8559"/>
                  </a:moveTo>
                  <a:lnTo>
                    <a:pt x="19454" y="8559"/>
                  </a:lnTo>
                  <a:lnTo>
                    <a:pt x="20762" y="9016"/>
                  </a:lnTo>
                  <a:lnTo>
                    <a:pt x="22540" y="10833"/>
                  </a:lnTo>
                  <a:lnTo>
                    <a:pt x="22984" y="12052"/>
                  </a:lnTo>
                  <a:lnTo>
                    <a:pt x="22984" y="15062"/>
                  </a:lnTo>
                  <a:lnTo>
                    <a:pt x="22540" y="16230"/>
                  </a:lnTo>
                  <a:lnTo>
                    <a:pt x="20762" y="17945"/>
                  </a:lnTo>
                  <a:lnTo>
                    <a:pt x="19454" y="18376"/>
                  </a:lnTo>
                  <a:lnTo>
                    <a:pt x="33969" y="18376"/>
                  </a:lnTo>
                  <a:lnTo>
                    <a:pt x="34516" y="16382"/>
                  </a:lnTo>
                  <a:lnTo>
                    <a:pt x="34398" y="9016"/>
                  </a:lnTo>
                  <a:lnTo>
                    <a:pt x="34197" y="8559"/>
                  </a:lnTo>
                  <a:close/>
                </a:path>
              </a:pathLst>
            </a:custGeom>
            <a:solidFill>
              <a:srgbClr val="045B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object 149">
              <a:extLst>
                <a:ext uri="{FF2B5EF4-FFF2-40B4-BE49-F238E27FC236}">
                  <a16:creationId xmlns:a16="http://schemas.microsoft.com/office/drawing/2014/main" id="{8E743129-62C5-8845-9822-9B17C046AF19}"/>
                </a:ext>
              </a:extLst>
            </p:cNvPr>
            <p:cNvSpPr/>
            <p:nvPr/>
          </p:nvSpPr>
          <p:spPr>
            <a:xfrm>
              <a:off x="5306127" y="2176460"/>
              <a:ext cx="18664" cy="21153"/>
            </a:xfrm>
            <a:custGeom>
              <a:avLst/>
              <a:gdLst/>
              <a:ahLst/>
              <a:cxnLst/>
              <a:rect l="l" t="t" r="r" b="b"/>
              <a:pathLst>
                <a:path w="38100" h="43180">
                  <a:moveTo>
                    <a:pt x="22491" y="0"/>
                  </a:moveTo>
                  <a:lnTo>
                    <a:pt x="13017" y="0"/>
                  </a:lnTo>
                  <a:lnTo>
                    <a:pt x="8534" y="1371"/>
                  </a:lnTo>
                  <a:lnTo>
                    <a:pt x="1917" y="6883"/>
                  </a:lnTo>
                  <a:lnTo>
                    <a:pt x="178" y="10769"/>
                  </a:lnTo>
                  <a:lnTo>
                    <a:pt x="124" y="12484"/>
                  </a:lnTo>
                  <a:lnTo>
                    <a:pt x="0" y="25869"/>
                  </a:lnTo>
                  <a:lnTo>
                    <a:pt x="216" y="31826"/>
                  </a:lnTo>
                  <a:lnTo>
                    <a:pt x="1943" y="35813"/>
                  </a:lnTo>
                  <a:lnTo>
                    <a:pt x="8445" y="41401"/>
                  </a:lnTo>
                  <a:lnTo>
                    <a:pt x="12941" y="42811"/>
                  </a:lnTo>
                  <a:lnTo>
                    <a:pt x="22491" y="42811"/>
                  </a:lnTo>
                  <a:lnTo>
                    <a:pt x="25819" y="42151"/>
                  </a:lnTo>
                  <a:lnTo>
                    <a:pt x="31521" y="39585"/>
                  </a:lnTo>
                  <a:lnTo>
                    <a:pt x="33731" y="37718"/>
                  </a:lnTo>
                  <a:lnTo>
                    <a:pt x="36204" y="33883"/>
                  </a:lnTo>
                  <a:lnTo>
                    <a:pt x="14135" y="33883"/>
                  </a:lnTo>
                  <a:lnTo>
                    <a:pt x="11709" y="31368"/>
                  </a:lnTo>
                  <a:lnTo>
                    <a:pt x="11521" y="25526"/>
                  </a:lnTo>
                  <a:lnTo>
                    <a:pt x="11645" y="13144"/>
                  </a:lnTo>
                  <a:lnTo>
                    <a:pt x="11709" y="11302"/>
                  </a:lnTo>
                  <a:lnTo>
                    <a:pt x="14084" y="8928"/>
                  </a:lnTo>
                  <a:lnTo>
                    <a:pt x="36774" y="8928"/>
                  </a:lnTo>
                  <a:lnTo>
                    <a:pt x="36601" y="8496"/>
                  </a:lnTo>
                  <a:lnTo>
                    <a:pt x="33642" y="4660"/>
                  </a:lnTo>
                  <a:lnTo>
                    <a:pt x="31470" y="3073"/>
                  </a:lnTo>
                  <a:lnTo>
                    <a:pt x="25806" y="622"/>
                  </a:lnTo>
                  <a:lnTo>
                    <a:pt x="22491" y="0"/>
                  </a:lnTo>
                  <a:close/>
                </a:path>
                <a:path w="38100" h="43180">
                  <a:moveTo>
                    <a:pt x="36538" y="18135"/>
                  </a:moveTo>
                  <a:lnTo>
                    <a:pt x="20574" y="18135"/>
                  </a:lnTo>
                  <a:lnTo>
                    <a:pt x="20205" y="18287"/>
                  </a:lnTo>
                  <a:lnTo>
                    <a:pt x="19609" y="18884"/>
                  </a:lnTo>
                  <a:lnTo>
                    <a:pt x="19456" y="19253"/>
                  </a:lnTo>
                  <a:lnTo>
                    <a:pt x="19456" y="24752"/>
                  </a:lnTo>
                  <a:lnTo>
                    <a:pt x="19609" y="25120"/>
                  </a:lnTo>
                  <a:lnTo>
                    <a:pt x="20205" y="25717"/>
                  </a:lnTo>
                  <a:lnTo>
                    <a:pt x="20574" y="25869"/>
                  </a:lnTo>
                  <a:lnTo>
                    <a:pt x="26301" y="25869"/>
                  </a:lnTo>
                  <a:lnTo>
                    <a:pt x="26301" y="29273"/>
                  </a:lnTo>
                  <a:lnTo>
                    <a:pt x="25616" y="31013"/>
                  </a:lnTo>
                  <a:lnTo>
                    <a:pt x="22923" y="33312"/>
                  </a:lnTo>
                  <a:lnTo>
                    <a:pt x="21107" y="33883"/>
                  </a:lnTo>
                  <a:lnTo>
                    <a:pt x="36204" y="33883"/>
                  </a:lnTo>
                  <a:lnTo>
                    <a:pt x="36868" y="32854"/>
                  </a:lnTo>
                  <a:lnTo>
                    <a:pt x="37643" y="29946"/>
                  </a:lnTo>
                  <a:lnTo>
                    <a:pt x="37643" y="19253"/>
                  </a:lnTo>
                  <a:lnTo>
                    <a:pt x="37503" y="18884"/>
                  </a:lnTo>
                  <a:lnTo>
                    <a:pt x="36906" y="18287"/>
                  </a:lnTo>
                  <a:lnTo>
                    <a:pt x="36538" y="18135"/>
                  </a:lnTo>
                  <a:close/>
                </a:path>
                <a:path w="38100" h="43180">
                  <a:moveTo>
                    <a:pt x="36774" y="8928"/>
                  </a:moveTo>
                  <a:lnTo>
                    <a:pt x="20586" y="8928"/>
                  </a:lnTo>
                  <a:lnTo>
                    <a:pt x="22060" y="9321"/>
                  </a:lnTo>
                  <a:lnTo>
                    <a:pt x="24168" y="10909"/>
                  </a:lnTo>
                  <a:lnTo>
                    <a:pt x="24930" y="11849"/>
                  </a:lnTo>
                  <a:lnTo>
                    <a:pt x="25400" y="12966"/>
                  </a:lnTo>
                  <a:lnTo>
                    <a:pt x="25603" y="13233"/>
                  </a:lnTo>
                  <a:lnTo>
                    <a:pt x="25806" y="13449"/>
                  </a:lnTo>
                  <a:lnTo>
                    <a:pt x="26238" y="13728"/>
                  </a:lnTo>
                  <a:lnTo>
                    <a:pt x="26555" y="13792"/>
                  </a:lnTo>
                  <a:lnTo>
                    <a:pt x="36512" y="13792"/>
                  </a:lnTo>
                  <a:lnTo>
                    <a:pt x="36830" y="13665"/>
                  </a:lnTo>
                  <a:lnTo>
                    <a:pt x="37338" y="13144"/>
                  </a:lnTo>
                  <a:lnTo>
                    <a:pt x="37389" y="10464"/>
                  </a:lnTo>
                  <a:lnTo>
                    <a:pt x="36774" y="8928"/>
                  </a:lnTo>
                  <a:close/>
                </a:path>
              </a:pathLst>
            </a:custGeom>
            <a:solidFill>
              <a:srgbClr val="045B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object 150">
              <a:extLst>
                <a:ext uri="{FF2B5EF4-FFF2-40B4-BE49-F238E27FC236}">
                  <a16:creationId xmlns:a16="http://schemas.microsoft.com/office/drawing/2014/main" id="{4E03D4D8-BFD9-264D-B17A-ED3FCE5625C1}"/>
                </a:ext>
              </a:extLst>
            </p:cNvPr>
            <p:cNvSpPr/>
            <p:nvPr/>
          </p:nvSpPr>
          <p:spPr>
            <a:xfrm>
              <a:off x="5328683" y="2176754"/>
              <a:ext cx="15554" cy="20531"/>
            </a:xfrm>
            <a:custGeom>
              <a:avLst/>
              <a:gdLst/>
              <a:ahLst/>
              <a:cxnLst/>
              <a:rect l="l" t="t" r="r" b="b"/>
              <a:pathLst>
                <a:path w="31750" h="41910">
                  <a:moveTo>
                    <a:pt x="29957" y="0"/>
                  </a:moveTo>
                  <a:lnTo>
                    <a:pt x="1026" y="0"/>
                  </a:lnTo>
                  <a:lnTo>
                    <a:pt x="670" y="139"/>
                  </a:lnTo>
                  <a:lnTo>
                    <a:pt x="124" y="749"/>
                  </a:lnTo>
                  <a:lnTo>
                    <a:pt x="0" y="40551"/>
                  </a:lnTo>
                  <a:lnTo>
                    <a:pt x="124" y="40868"/>
                  </a:lnTo>
                  <a:lnTo>
                    <a:pt x="721" y="41452"/>
                  </a:lnTo>
                  <a:lnTo>
                    <a:pt x="1077" y="41605"/>
                  </a:lnTo>
                  <a:lnTo>
                    <a:pt x="30439" y="41605"/>
                  </a:lnTo>
                  <a:lnTo>
                    <a:pt x="30795" y="41478"/>
                  </a:lnTo>
                  <a:lnTo>
                    <a:pt x="31404" y="40906"/>
                  </a:lnTo>
                  <a:lnTo>
                    <a:pt x="31544" y="33807"/>
                  </a:lnTo>
                  <a:lnTo>
                    <a:pt x="31404" y="33439"/>
                  </a:lnTo>
                  <a:lnTo>
                    <a:pt x="30795" y="32842"/>
                  </a:lnTo>
                  <a:lnTo>
                    <a:pt x="30439" y="32689"/>
                  </a:lnTo>
                  <a:lnTo>
                    <a:pt x="10741" y="32689"/>
                  </a:lnTo>
                  <a:lnTo>
                    <a:pt x="10741" y="24955"/>
                  </a:lnTo>
                  <a:lnTo>
                    <a:pt x="28648" y="24955"/>
                  </a:lnTo>
                  <a:lnTo>
                    <a:pt x="29017" y="24815"/>
                  </a:lnTo>
                  <a:lnTo>
                    <a:pt x="29614" y="24218"/>
                  </a:lnTo>
                  <a:lnTo>
                    <a:pt x="29766" y="23850"/>
                  </a:lnTo>
                  <a:lnTo>
                    <a:pt x="29766" y="17576"/>
                  </a:lnTo>
                  <a:lnTo>
                    <a:pt x="29614" y="17208"/>
                  </a:lnTo>
                  <a:lnTo>
                    <a:pt x="29017" y="16611"/>
                  </a:lnTo>
                  <a:lnTo>
                    <a:pt x="28648" y="16471"/>
                  </a:lnTo>
                  <a:lnTo>
                    <a:pt x="10741" y="16471"/>
                  </a:lnTo>
                  <a:lnTo>
                    <a:pt x="10741" y="8915"/>
                  </a:lnTo>
                  <a:lnTo>
                    <a:pt x="29957" y="8915"/>
                  </a:lnTo>
                  <a:lnTo>
                    <a:pt x="30325" y="8775"/>
                  </a:lnTo>
                  <a:lnTo>
                    <a:pt x="30922" y="8229"/>
                  </a:lnTo>
                  <a:lnTo>
                    <a:pt x="31074" y="7873"/>
                  </a:lnTo>
                  <a:lnTo>
                    <a:pt x="31074" y="1104"/>
                  </a:lnTo>
                  <a:lnTo>
                    <a:pt x="30922" y="749"/>
                  </a:lnTo>
                  <a:lnTo>
                    <a:pt x="30325" y="139"/>
                  </a:lnTo>
                  <a:lnTo>
                    <a:pt x="29957" y="0"/>
                  </a:lnTo>
                  <a:close/>
                </a:path>
              </a:pathLst>
            </a:custGeom>
            <a:solidFill>
              <a:srgbClr val="045B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object 151">
              <a:extLst>
                <a:ext uri="{FF2B5EF4-FFF2-40B4-BE49-F238E27FC236}">
                  <a16:creationId xmlns:a16="http://schemas.microsoft.com/office/drawing/2014/main" id="{782982A6-86D9-A74D-AD9D-035E5C3A0211}"/>
                </a:ext>
              </a:extLst>
            </p:cNvPr>
            <p:cNvSpPr/>
            <p:nvPr/>
          </p:nvSpPr>
          <p:spPr>
            <a:xfrm>
              <a:off x="5348248" y="2176754"/>
              <a:ext cx="17419" cy="20531"/>
            </a:xfrm>
            <a:custGeom>
              <a:avLst/>
              <a:gdLst/>
              <a:ahLst/>
              <a:cxnLst/>
              <a:rect l="l" t="t" r="r" b="b"/>
              <a:pathLst>
                <a:path w="35559" h="41910">
                  <a:moveTo>
                    <a:pt x="23048" y="0"/>
                  </a:moveTo>
                  <a:lnTo>
                    <a:pt x="1026" y="0"/>
                  </a:lnTo>
                  <a:lnTo>
                    <a:pt x="670" y="139"/>
                  </a:lnTo>
                  <a:lnTo>
                    <a:pt x="124" y="749"/>
                  </a:lnTo>
                  <a:lnTo>
                    <a:pt x="0" y="40551"/>
                  </a:lnTo>
                  <a:lnTo>
                    <a:pt x="124" y="40868"/>
                  </a:lnTo>
                  <a:lnTo>
                    <a:pt x="734" y="41452"/>
                  </a:lnTo>
                  <a:lnTo>
                    <a:pt x="1077" y="41605"/>
                  </a:lnTo>
                  <a:lnTo>
                    <a:pt x="10043" y="41605"/>
                  </a:lnTo>
                  <a:lnTo>
                    <a:pt x="11161" y="27101"/>
                  </a:lnTo>
                  <a:lnTo>
                    <a:pt x="28312" y="27101"/>
                  </a:lnTo>
                  <a:lnTo>
                    <a:pt x="27264" y="25209"/>
                  </a:lnTo>
                  <a:lnTo>
                    <a:pt x="29525" y="24129"/>
                  </a:lnTo>
                  <a:lnTo>
                    <a:pt x="31290" y="22631"/>
                  </a:lnTo>
                  <a:lnTo>
                    <a:pt x="33868" y="18745"/>
                  </a:lnTo>
                  <a:lnTo>
                    <a:pt x="33969" y="18376"/>
                  </a:lnTo>
                  <a:lnTo>
                    <a:pt x="11161" y="18376"/>
                  </a:lnTo>
                  <a:lnTo>
                    <a:pt x="11161" y="8559"/>
                  </a:lnTo>
                  <a:lnTo>
                    <a:pt x="34197" y="8559"/>
                  </a:lnTo>
                  <a:lnTo>
                    <a:pt x="33043" y="5943"/>
                  </a:lnTo>
                  <a:lnTo>
                    <a:pt x="27137" y="1193"/>
                  </a:lnTo>
                  <a:lnTo>
                    <a:pt x="23048" y="0"/>
                  </a:lnTo>
                  <a:close/>
                </a:path>
                <a:path w="35559" h="41910">
                  <a:moveTo>
                    <a:pt x="28312" y="27101"/>
                  </a:moveTo>
                  <a:lnTo>
                    <a:pt x="16863" y="27101"/>
                  </a:lnTo>
                  <a:lnTo>
                    <a:pt x="23470" y="40157"/>
                  </a:lnTo>
                  <a:lnTo>
                    <a:pt x="23873" y="41071"/>
                  </a:lnTo>
                  <a:lnTo>
                    <a:pt x="24686" y="41605"/>
                  </a:lnTo>
                  <a:lnTo>
                    <a:pt x="34579" y="41605"/>
                  </a:lnTo>
                  <a:lnTo>
                    <a:pt x="34896" y="41452"/>
                  </a:lnTo>
                  <a:lnTo>
                    <a:pt x="35258" y="41071"/>
                  </a:lnTo>
                  <a:lnTo>
                    <a:pt x="35379" y="40906"/>
                  </a:lnTo>
                  <a:lnTo>
                    <a:pt x="35291" y="39700"/>
                  </a:lnTo>
                  <a:lnTo>
                    <a:pt x="28312" y="27101"/>
                  </a:lnTo>
                  <a:close/>
                </a:path>
                <a:path w="35559" h="41910">
                  <a:moveTo>
                    <a:pt x="34197" y="8559"/>
                  </a:moveTo>
                  <a:lnTo>
                    <a:pt x="19454" y="8559"/>
                  </a:lnTo>
                  <a:lnTo>
                    <a:pt x="20762" y="9016"/>
                  </a:lnTo>
                  <a:lnTo>
                    <a:pt x="22540" y="10833"/>
                  </a:lnTo>
                  <a:lnTo>
                    <a:pt x="22984" y="12052"/>
                  </a:lnTo>
                  <a:lnTo>
                    <a:pt x="22984" y="15062"/>
                  </a:lnTo>
                  <a:lnTo>
                    <a:pt x="22540" y="16230"/>
                  </a:lnTo>
                  <a:lnTo>
                    <a:pt x="20762" y="17945"/>
                  </a:lnTo>
                  <a:lnTo>
                    <a:pt x="19454" y="18376"/>
                  </a:lnTo>
                  <a:lnTo>
                    <a:pt x="33969" y="18376"/>
                  </a:lnTo>
                  <a:lnTo>
                    <a:pt x="34516" y="16382"/>
                  </a:lnTo>
                  <a:lnTo>
                    <a:pt x="34398" y="9016"/>
                  </a:lnTo>
                  <a:lnTo>
                    <a:pt x="34197" y="8559"/>
                  </a:lnTo>
                  <a:close/>
                </a:path>
              </a:pathLst>
            </a:custGeom>
            <a:solidFill>
              <a:srgbClr val="045B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object 152">
              <a:extLst>
                <a:ext uri="{FF2B5EF4-FFF2-40B4-BE49-F238E27FC236}">
                  <a16:creationId xmlns:a16="http://schemas.microsoft.com/office/drawing/2014/main" id="{EC1C855A-95B3-AE4F-B222-E53701CEEDCB}"/>
                </a:ext>
              </a:extLst>
            </p:cNvPr>
            <p:cNvSpPr/>
            <p:nvPr/>
          </p:nvSpPr>
          <p:spPr>
            <a:xfrm>
              <a:off x="5366997" y="2176754"/>
              <a:ext cx="19286" cy="20531"/>
            </a:xfrm>
            <a:custGeom>
              <a:avLst/>
              <a:gdLst/>
              <a:ahLst/>
              <a:cxnLst/>
              <a:rect l="l" t="t" r="r" b="b"/>
              <a:pathLst>
                <a:path w="39370" h="41910">
                  <a:moveTo>
                    <a:pt x="9575" y="0"/>
                  </a:moveTo>
                  <a:lnTo>
                    <a:pt x="863" y="0"/>
                  </a:lnTo>
                  <a:lnTo>
                    <a:pt x="571" y="139"/>
                  </a:lnTo>
                  <a:lnTo>
                    <a:pt x="63" y="647"/>
                  </a:lnTo>
                  <a:lnTo>
                    <a:pt x="0" y="1701"/>
                  </a:lnTo>
                  <a:lnTo>
                    <a:pt x="13843" y="27457"/>
                  </a:lnTo>
                  <a:lnTo>
                    <a:pt x="13859" y="40551"/>
                  </a:lnTo>
                  <a:lnTo>
                    <a:pt x="13995" y="40868"/>
                  </a:lnTo>
                  <a:lnTo>
                    <a:pt x="14579" y="41452"/>
                  </a:lnTo>
                  <a:lnTo>
                    <a:pt x="14935" y="41605"/>
                  </a:lnTo>
                  <a:lnTo>
                    <a:pt x="23901" y="41605"/>
                  </a:lnTo>
                  <a:lnTo>
                    <a:pt x="24269" y="41478"/>
                  </a:lnTo>
                  <a:lnTo>
                    <a:pt x="24866" y="40906"/>
                  </a:lnTo>
                  <a:lnTo>
                    <a:pt x="25019" y="40551"/>
                  </a:lnTo>
                  <a:lnTo>
                    <a:pt x="25019" y="27457"/>
                  </a:lnTo>
                  <a:lnTo>
                    <a:pt x="31053" y="16230"/>
                  </a:lnTo>
                  <a:lnTo>
                    <a:pt x="19431" y="16230"/>
                  </a:lnTo>
                  <a:lnTo>
                    <a:pt x="11163" y="1308"/>
                  </a:lnTo>
                  <a:lnTo>
                    <a:pt x="11010" y="990"/>
                  </a:lnTo>
                  <a:lnTo>
                    <a:pt x="10694" y="647"/>
                  </a:lnTo>
                  <a:lnTo>
                    <a:pt x="10033" y="139"/>
                  </a:lnTo>
                  <a:lnTo>
                    <a:pt x="9575" y="0"/>
                  </a:lnTo>
                  <a:close/>
                </a:path>
                <a:path w="39370" h="41910">
                  <a:moveTo>
                    <a:pt x="37985" y="0"/>
                  </a:moveTo>
                  <a:lnTo>
                    <a:pt x="29273" y="0"/>
                  </a:lnTo>
                  <a:lnTo>
                    <a:pt x="28816" y="139"/>
                  </a:lnTo>
                  <a:lnTo>
                    <a:pt x="28105" y="685"/>
                  </a:lnTo>
                  <a:lnTo>
                    <a:pt x="27851" y="990"/>
                  </a:lnTo>
                  <a:lnTo>
                    <a:pt x="19431" y="16230"/>
                  </a:lnTo>
                  <a:lnTo>
                    <a:pt x="31053" y="16230"/>
                  </a:lnTo>
                  <a:lnTo>
                    <a:pt x="38862" y="1701"/>
                  </a:lnTo>
                  <a:lnTo>
                    <a:pt x="38798" y="647"/>
                  </a:lnTo>
                  <a:lnTo>
                    <a:pt x="38277" y="126"/>
                  </a:lnTo>
                  <a:lnTo>
                    <a:pt x="37985" y="0"/>
                  </a:lnTo>
                  <a:close/>
                </a:path>
              </a:pathLst>
            </a:custGeom>
            <a:solidFill>
              <a:srgbClr val="045B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object 155">
              <a:extLst>
                <a:ext uri="{FF2B5EF4-FFF2-40B4-BE49-F238E27FC236}">
                  <a16:creationId xmlns:a16="http://schemas.microsoft.com/office/drawing/2014/main" id="{040DF76E-399B-EE46-B544-1C4949F27C67}"/>
                </a:ext>
              </a:extLst>
            </p:cNvPr>
            <p:cNvSpPr txBox="1"/>
            <p:nvPr/>
          </p:nvSpPr>
          <p:spPr>
            <a:xfrm>
              <a:off x="4936444" y="3168238"/>
              <a:ext cx="506103" cy="68815"/>
            </a:xfrm>
            <a:prstGeom prst="rect">
              <a:avLst/>
            </a:prstGeom>
          </p:spPr>
          <p:txBody>
            <a:bodyPr vert="horz" wrap="square" lIns="0" tIns="7189" rIns="0" bIns="0" rtlCol="0">
              <a:spAutoFit/>
            </a:bodyPr>
            <a:lstStyle/>
            <a:p>
              <a:pPr marL="718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5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00" b="0" i="0" u="none" strike="noStrike" kern="1200" cap="none" spc="-3" normalizeH="0" baseline="0" noProof="0" dirty="0">
                  <a:ln>
                    <a:noFill/>
                  </a:ln>
                  <a:solidFill>
                    <a:srgbClr val="91B9C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/>
                </a:rPr>
                <a:t>Clinician/Group</a:t>
              </a:r>
              <a:r>
                <a:rPr kumimoji="0" sz="400" b="0" i="0" u="none" strike="noStrike" kern="1200" cap="none" spc="40" normalizeH="0" baseline="0" noProof="0" dirty="0">
                  <a:ln>
                    <a:noFill/>
                  </a:ln>
                  <a:solidFill>
                    <a:srgbClr val="91B9C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/>
                </a:rPr>
                <a:t> </a:t>
              </a:r>
              <a:r>
                <a:rPr kumimoji="0" sz="400" b="0" i="0" u="none" strike="noStrike" kern="1200" cap="none" spc="0" normalizeH="0" baseline="0" noProof="0" dirty="0">
                  <a:ln>
                    <a:noFill/>
                  </a:ln>
                  <a:solidFill>
                    <a:srgbClr val="24738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/>
                </a:rPr>
                <a:t>CMS</a:t>
              </a:r>
              <a:endParaRPr kumimoji="0" sz="4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1096F34-0593-2242-8424-73ECC04815B1}"/>
              </a:ext>
            </a:extLst>
          </p:cNvPr>
          <p:cNvGrpSpPr/>
          <p:nvPr/>
        </p:nvGrpSpPr>
        <p:grpSpPr>
          <a:xfrm>
            <a:off x="4563559" y="2156405"/>
            <a:ext cx="560515" cy="1080649"/>
            <a:chOff x="2563634" y="2156404"/>
            <a:chExt cx="560515" cy="1080649"/>
          </a:xfrm>
        </p:grpSpPr>
        <p:sp>
          <p:nvSpPr>
            <p:cNvPr id="273" name="object 113">
              <a:extLst>
                <a:ext uri="{FF2B5EF4-FFF2-40B4-BE49-F238E27FC236}">
                  <a16:creationId xmlns:a16="http://schemas.microsoft.com/office/drawing/2014/main" id="{F2D5523F-E7A4-0142-892B-CFC269543EA8}"/>
                </a:ext>
              </a:extLst>
            </p:cNvPr>
            <p:cNvSpPr/>
            <p:nvPr/>
          </p:nvSpPr>
          <p:spPr>
            <a:xfrm>
              <a:off x="2752736" y="2539377"/>
              <a:ext cx="371413" cy="245431"/>
            </a:xfrm>
            <a:custGeom>
              <a:avLst/>
              <a:gdLst/>
              <a:ahLst/>
              <a:cxnLst/>
              <a:rect l="l" t="t" r="r" b="b"/>
              <a:pathLst>
                <a:path w="758189" h="501014">
                  <a:moveTo>
                    <a:pt x="627824" y="0"/>
                  </a:moveTo>
                  <a:lnTo>
                    <a:pt x="130568" y="0"/>
                  </a:lnTo>
                  <a:lnTo>
                    <a:pt x="112916" y="3572"/>
                  </a:lnTo>
                  <a:lnTo>
                    <a:pt x="98486" y="13309"/>
                  </a:lnTo>
                  <a:lnTo>
                    <a:pt x="88750" y="27742"/>
                  </a:lnTo>
                  <a:lnTo>
                    <a:pt x="85255" y="45021"/>
                  </a:lnTo>
                  <a:lnTo>
                    <a:pt x="85178" y="396163"/>
                  </a:lnTo>
                  <a:lnTo>
                    <a:pt x="546" y="490004"/>
                  </a:lnTo>
                  <a:lnTo>
                    <a:pt x="0" y="493382"/>
                  </a:lnTo>
                  <a:lnTo>
                    <a:pt x="2578" y="499160"/>
                  </a:lnTo>
                  <a:lnTo>
                    <a:pt x="5435" y="501015"/>
                  </a:lnTo>
                  <a:lnTo>
                    <a:pt x="752576" y="501015"/>
                  </a:lnTo>
                  <a:lnTo>
                    <a:pt x="755446" y="499160"/>
                  </a:lnTo>
                  <a:lnTo>
                    <a:pt x="758012" y="493382"/>
                  </a:lnTo>
                  <a:lnTo>
                    <a:pt x="757478" y="490004"/>
                  </a:lnTo>
                  <a:lnTo>
                    <a:pt x="752975" y="485013"/>
                  </a:lnTo>
                  <a:lnTo>
                    <a:pt x="26593" y="485013"/>
                  </a:lnTo>
                  <a:lnTo>
                    <a:pt x="96735" y="407238"/>
                  </a:lnTo>
                  <a:lnTo>
                    <a:pt x="682822" y="407238"/>
                  </a:lnTo>
                  <a:lnTo>
                    <a:pt x="672833" y="396163"/>
                  </a:lnTo>
                  <a:lnTo>
                    <a:pt x="672833" y="391236"/>
                  </a:lnTo>
                  <a:lnTo>
                    <a:pt x="101180" y="391236"/>
                  </a:lnTo>
                  <a:lnTo>
                    <a:pt x="101257" y="45021"/>
                  </a:lnTo>
                  <a:lnTo>
                    <a:pt x="103493" y="33966"/>
                  </a:lnTo>
                  <a:lnTo>
                    <a:pt x="109797" y="24620"/>
                  </a:lnTo>
                  <a:lnTo>
                    <a:pt x="119140" y="18315"/>
                  </a:lnTo>
                  <a:lnTo>
                    <a:pt x="130568" y="16002"/>
                  </a:lnTo>
                  <a:lnTo>
                    <a:pt x="661525" y="16002"/>
                  </a:lnTo>
                  <a:lnTo>
                    <a:pt x="659634" y="13200"/>
                  </a:lnTo>
                  <a:lnTo>
                    <a:pt x="645326" y="3543"/>
                  </a:lnTo>
                  <a:lnTo>
                    <a:pt x="627824" y="0"/>
                  </a:lnTo>
                  <a:close/>
                </a:path>
                <a:path w="758189" h="501014">
                  <a:moveTo>
                    <a:pt x="682822" y="407238"/>
                  </a:moveTo>
                  <a:lnTo>
                    <a:pt x="661276" y="407238"/>
                  </a:lnTo>
                  <a:lnTo>
                    <a:pt x="731418" y="485013"/>
                  </a:lnTo>
                  <a:lnTo>
                    <a:pt x="752975" y="485013"/>
                  </a:lnTo>
                  <a:lnTo>
                    <a:pt x="682822" y="407238"/>
                  </a:lnTo>
                  <a:close/>
                </a:path>
                <a:path w="758189" h="501014">
                  <a:moveTo>
                    <a:pt x="661525" y="16002"/>
                  </a:moveTo>
                  <a:lnTo>
                    <a:pt x="627824" y="16002"/>
                  </a:lnTo>
                  <a:lnTo>
                    <a:pt x="639107" y="18286"/>
                  </a:lnTo>
                  <a:lnTo>
                    <a:pt x="648328" y="24511"/>
                  </a:lnTo>
                  <a:lnTo>
                    <a:pt x="654549" y="33736"/>
                  </a:lnTo>
                  <a:lnTo>
                    <a:pt x="656831" y="45021"/>
                  </a:lnTo>
                  <a:lnTo>
                    <a:pt x="656831" y="391236"/>
                  </a:lnTo>
                  <a:lnTo>
                    <a:pt x="672833" y="391236"/>
                  </a:lnTo>
                  <a:lnTo>
                    <a:pt x="672833" y="45021"/>
                  </a:lnTo>
                  <a:lnTo>
                    <a:pt x="669290" y="27512"/>
                  </a:lnTo>
                  <a:lnTo>
                    <a:pt x="661525" y="16002"/>
                  </a:lnTo>
                  <a:close/>
                </a:path>
              </a:pathLst>
            </a:custGeom>
            <a:solidFill>
              <a:srgbClr val="24738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object 114">
              <a:extLst>
                <a:ext uri="{FF2B5EF4-FFF2-40B4-BE49-F238E27FC236}">
                  <a16:creationId xmlns:a16="http://schemas.microsoft.com/office/drawing/2014/main" id="{F4A89F1C-4EED-5249-9523-AA9BE309C1F8}"/>
                </a:ext>
              </a:extLst>
            </p:cNvPr>
            <p:cNvSpPr/>
            <p:nvPr/>
          </p:nvSpPr>
          <p:spPr>
            <a:xfrm>
              <a:off x="2828296" y="2582686"/>
              <a:ext cx="137802" cy="114472"/>
            </a:xfrm>
            <a:custGeom>
              <a:avLst/>
              <a:gdLst/>
              <a:ahLst/>
              <a:cxnLst/>
              <a:rect l="l" t="t" r="r" b="b"/>
              <a:pathLst>
                <a:path w="281304" h="233679">
                  <a:moveTo>
                    <a:pt x="233527" y="0"/>
                  </a:moveTo>
                  <a:lnTo>
                    <a:pt x="240525" y="38392"/>
                  </a:lnTo>
                  <a:lnTo>
                    <a:pt x="0" y="64985"/>
                  </a:lnTo>
                  <a:lnTo>
                    <a:pt x="0" y="168262"/>
                  </a:lnTo>
                  <a:lnTo>
                    <a:pt x="240525" y="194843"/>
                  </a:lnTo>
                  <a:lnTo>
                    <a:pt x="233527" y="233235"/>
                  </a:lnTo>
                  <a:lnTo>
                    <a:pt x="280898" y="188671"/>
                  </a:lnTo>
                  <a:lnTo>
                    <a:pt x="271097" y="168668"/>
                  </a:lnTo>
                  <a:lnTo>
                    <a:pt x="245287" y="168668"/>
                  </a:lnTo>
                  <a:lnTo>
                    <a:pt x="36080" y="116624"/>
                  </a:lnTo>
                  <a:lnTo>
                    <a:pt x="245287" y="64566"/>
                  </a:lnTo>
                  <a:lnTo>
                    <a:pt x="271097" y="64566"/>
                  </a:lnTo>
                  <a:lnTo>
                    <a:pt x="280898" y="44564"/>
                  </a:lnTo>
                  <a:lnTo>
                    <a:pt x="233527" y="0"/>
                  </a:lnTo>
                  <a:close/>
                </a:path>
                <a:path w="281304" h="233679">
                  <a:moveTo>
                    <a:pt x="252285" y="130276"/>
                  </a:moveTo>
                  <a:lnTo>
                    <a:pt x="245287" y="168668"/>
                  </a:lnTo>
                  <a:lnTo>
                    <a:pt x="271097" y="168668"/>
                  </a:lnTo>
                  <a:lnTo>
                    <a:pt x="252285" y="130276"/>
                  </a:lnTo>
                  <a:close/>
                </a:path>
                <a:path w="281304" h="233679">
                  <a:moveTo>
                    <a:pt x="271097" y="64566"/>
                  </a:moveTo>
                  <a:lnTo>
                    <a:pt x="245287" y="64566"/>
                  </a:lnTo>
                  <a:lnTo>
                    <a:pt x="252285" y="102958"/>
                  </a:lnTo>
                  <a:lnTo>
                    <a:pt x="271097" y="64566"/>
                  </a:lnTo>
                  <a:close/>
                </a:path>
              </a:pathLst>
            </a:custGeom>
            <a:solidFill>
              <a:srgbClr val="24738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object 115">
              <a:extLst>
                <a:ext uri="{FF2B5EF4-FFF2-40B4-BE49-F238E27FC236}">
                  <a16:creationId xmlns:a16="http://schemas.microsoft.com/office/drawing/2014/main" id="{A60A7F23-FB3F-6047-99C7-693277A1F2B8}"/>
                </a:ext>
              </a:extLst>
            </p:cNvPr>
            <p:cNvSpPr/>
            <p:nvPr/>
          </p:nvSpPr>
          <p:spPr>
            <a:xfrm>
              <a:off x="2983399" y="2655314"/>
              <a:ext cx="45577" cy="455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object 116">
              <a:extLst>
                <a:ext uri="{FF2B5EF4-FFF2-40B4-BE49-F238E27FC236}">
                  <a16:creationId xmlns:a16="http://schemas.microsoft.com/office/drawing/2014/main" id="{4C8CC727-09D2-A349-AFE9-7A6A35A70FD2}"/>
                </a:ext>
              </a:extLst>
            </p:cNvPr>
            <p:cNvSpPr/>
            <p:nvPr/>
          </p:nvSpPr>
          <p:spPr>
            <a:xfrm>
              <a:off x="2983399" y="2578050"/>
              <a:ext cx="45577" cy="455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object 117">
              <a:extLst>
                <a:ext uri="{FF2B5EF4-FFF2-40B4-BE49-F238E27FC236}">
                  <a16:creationId xmlns:a16="http://schemas.microsoft.com/office/drawing/2014/main" id="{0E33E351-5813-8147-A069-7ABA4DF93826}"/>
                </a:ext>
              </a:extLst>
            </p:cNvPr>
            <p:cNvSpPr/>
            <p:nvPr/>
          </p:nvSpPr>
          <p:spPr>
            <a:xfrm>
              <a:off x="2791383" y="2859355"/>
              <a:ext cx="300489" cy="300490"/>
            </a:xfrm>
            <a:custGeom>
              <a:avLst/>
              <a:gdLst/>
              <a:ahLst/>
              <a:cxnLst/>
              <a:rect l="l" t="t" r="r" b="b"/>
              <a:pathLst>
                <a:path w="613410" h="613410">
                  <a:moveTo>
                    <a:pt x="305588" y="0"/>
                  </a:moveTo>
                  <a:lnTo>
                    <a:pt x="258671" y="3793"/>
                  </a:lnTo>
                  <a:lnTo>
                    <a:pt x="212878" y="14682"/>
                  </a:lnTo>
                  <a:lnTo>
                    <a:pt x="169090" y="32528"/>
                  </a:lnTo>
                  <a:lnTo>
                    <a:pt x="128189" y="57190"/>
                  </a:lnTo>
                  <a:lnTo>
                    <a:pt x="91056" y="88529"/>
                  </a:lnTo>
                  <a:lnTo>
                    <a:pt x="58575" y="126405"/>
                  </a:lnTo>
                  <a:lnTo>
                    <a:pt x="32589" y="169000"/>
                  </a:lnTo>
                  <a:lnTo>
                    <a:pt x="14258" y="213998"/>
                  </a:lnTo>
                  <a:lnTo>
                    <a:pt x="3441" y="260518"/>
                  </a:lnTo>
                  <a:lnTo>
                    <a:pt x="0" y="307678"/>
                  </a:lnTo>
                  <a:lnTo>
                    <a:pt x="3793" y="354596"/>
                  </a:lnTo>
                  <a:lnTo>
                    <a:pt x="14682" y="400390"/>
                  </a:lnTo>
                  <a:lnTo>
                    <a:pt x="32528" y="444178"/>
                  </a:lnTo>
                  <a:lnTo>
                    <a:pt x="57190" y="485078"/>
                  </a:lnTo>
                  <a:lnTo>
                    <a:pt x="88529" y="522209"/>
                  </a:lnTo>
                  <a:lnTo>
                    <a:pt x="126405" y="554687"/>
                  </a:lnTo>
                  <a:lnTo>
                    <a:pt x="168160" y="580634"/>
                  </a:lnTo>
                  <a:lnTo>
                    <a:pt x="211670" y="598898"/>
                  </a:lnTo>
                  <a:lnTo>
                    <a:pt x="257604" y="609696"/>
                  </a:lnTo>
                  <a:lnTo>
                    <a:pt x="306631" y="613247"/>
                  </a:lnTo>
                  <a:lnTo>
                    <a:pt x="306631" y="306631"/>
                  </a:lnTo>
                  <a:lnTo>
                    <a:pt x="613186" y="306631"/>
                  </a:lnTo>
                  <a:lnTo>
                    <a:pt x="609469" y="258671"/>
                  </a:lnTo>
                  <a:lnTo>
                    <a:pt x="598579" y="212878"/>
                  </a:lnTo>
                  <a:lnTo>
                    <a:pt x="580734" y="169090"/>
                  </a:lnTo>
                  <a:lnTo>
                    <a:pt x="556072" y="128189"/>
                  </a:lnTo>
                  <a:lnTo>
                    <a:pt x="524733" y="91056"/>
                  </a:lnTo>
                  <a:lnTo>
                    <a:pt x="486857" y="58575"/>
                  </a:lnTo>
                  <a:lnTo>
                    <a:pt x="444263" y="32589"/>
                  </a:lnTo>
                  <a:lnTo>
                    <a:pt x="399265" y="14258"/>
                  </a:lnTo>
                  <a:lnTo>
                    <a:pt x="352747" y="3441"/>
                  </a:lnTo>
                  <a:lnTo>
                    <a:pt x="305588" y="0"/>
                  </a:lnTo>
                  <a:close/>
                </a:path>
                <a:path w="613410" h="613410">
                  <a:moveTo>
                    <a:pt x="613186" y="306631"/>
                  </a:moveTo>
                  <a:lnTo>
                    <a:pt x="306631" y="306631"/>
                  </a:lnTo>
                  <a:lnTo>
                    <a:pt x="554687" y="486857"/>
                  </a:lnTo>
                  <a:lnTo>
                    <a:pt x="580673" y="444263"/>
                  </a:lnTo>
                  <a:lnTo>
                    <a:pt x="599004" y="399265"/>
                  </a:lnTo>
                  <a:lnTo>
                    <a:pt x="609821" y="352747"/>
                  </a:lnTo>
                  <a:lnTo>
                    <a:pt x="613186" y="306631"/>
                  </a:lnTo>
                  <a:close/>
                </a:path>
              </a:pathLst>
            </a:custGeom>
            <a:solidFill>
              <a:srgbClr val="D2E2E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object 118">
              <a:extLst>
                <a:ext uri="{FF2B5EF4-FFF2-40B4-BE49-F238E27FC236}">
                  <a16:creationId xmlns:a16="http://schemas.microsoft.com/office/drawing/2014/main" id="{01CAFAC5-545D-B445-887A-789FF1997AAE}"/>
                </a:ext>
              </a:extLst>
            </p:cNvPr>
            <p:cNvSpPr/>
            <p:nvPr/>
          </p:nvSpPr>
          <p:spPr>
            <a:xfrm>
              <a:off x="2941592" y="3009564"/>
              <a:ext cx="121627" cy="150245"/>
            </a:xfrm>
            <a:custGeom>
              <a:avLst/>
              <a:gdLst/>
              <a:ahLst/>
              <a:cxnLst/>
              <a:rect l="l" t="t" r="r" b="b"/>
              <a:pathLst>
                <a:path w="248285" h="306704">
                  <a:moveTo>
                    <a:pt x="0" y="0"/>
                  </a:moveTo>
                  <a:lnTo>
                    <a:pt x="0" y="306616"/>
                  </a:lnTo>
                  <a:lnTo>
                    <a:pt x="49504" y="302961"/>
                  </a:lnTo>
                  <a:lnTo>
                    <a:pt x="96193" y="292113"/>
                  </a:lnTo>
                  <a:lnTo>
                    <a:pt x="139730" y="274243"/>
                  </a:lnTo>
                  <a:lnTo>
                    <a:pt x="179777" y="249524"/>
                  </a:lnTo>
                  <a:lnTo>
                    <a:pt x="215998" y="218127"/>
                  </a:lnTo>
                  <a:lnTo>
                    <a:pt x="248056" y="180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759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object 119">
              <a:extLst>
                <a:ext uri="{FF2B5EF4-FFF2-40B4-BE49-F238E27FC236}">
                  <a16:creationId xmlns:a16="http://schemas.microsoft.com/office/drawing/2014/main" id="{27AEF536-DB80-4D4D-B2CC-E3FA9D0ABEEF}"/>
                </a:ext>
              </a:extLst>
            </p:cNvPr>
            <p:cNvSpPr/>
            <p:nvPr/>
          </p:nvSpPr>
          <p:spPr>
            <a:xfrm>
              <a:off x="2867525" y="2933788"/>
              <a:ext cx="150556" cy="150556"/>
            </a:xfrm>
            <a:custGeom>
              <a:avLst/>
              <a:gdLst/>
              <a:ahLst/>
              <a:cxnLst/>
              <a:rect l="l" t="t" r="r" b="b"/>
              <a:pathLst>
                <a:path w="307339" h="307339">
                  <a:moveTo>
                    <a:pt x="153670" y="0"/>
                  </a:moveTo>
                  <a:lnTo>
                    <a:pt x="105096" y="7833"/>
                  </a:lnTo>
                  <a:lnTo>
                    <a:pt x="62912" y="29648"/>
                  </a:lnTo>
                  <a:lnTo>
                    <a:pt x="29648" y="62912"/>
                  </a:lnTo>
                  <a:lnTo>
                    <a:pt x="7833" y="105096"/>
                  </a:lnTo>
                  <a:lnTo>
                    <a:pt x="0" y="153670"/>
                  </a:lnTo>
                  <a:lnTo>
                    <a:pt x="7833" y="202243"/>
                  </a:lnTo>
                  <a:lnTo>
                    <a:pt x="29648" y="244427"/>
                  </a:lnTo>
                  <a:lnTo>
                    <a:pt x="62912" y="277691"/>
                  </a:lnTo>
                  <a:lnTo>
                    <a:pt x="105096" y="299506"/>
                  </a:lnTo>
                  <a:lnTo>
                    <a:pt x="153670" y="307340"/>
                  </a:lnTo>
                  <a:lnTo>
                    <a:pt x="202243" y="299506"/>
                  </a:lnTo>
                  <a:lnTo>
                    <a:pt x="244427" y="277691"/>
                  </a:lnTo>
                  <a:lnTo>
                    <a:pt x="277691" y="244427"/>
                  </a:lnTo>
                  <a:lnTo>
                    <a:pt x="299506" y="202243"/>
                  </a:lnTo>
                  <a:lnTo>
                    <a:pt x="307340" y="153670"/>
                  </a:lnTo>
                  <a:lnTo>
                    <a:pt x="299506" y="105096"/>
                  </a:lnTo>
                  <a:lnTo>
                    <a:pt x="277691" y="62912"/>
                  </a:lnTo>
                  <a:lnTo>
                    <a:pt x="244427" y="29648"/>
                  </a:lnTo>
                  <a:lnTo>
                    <a:pt x="202243" y="7833"/>
                  </a:lnTo>
                  <a:lnTo>
                    <a:pt x="153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object 123">
              <a:extLst>
                <a:ext uri="{FF2B5EF4-FFF2-40B4-BE49-F238E27FC236}">
                  <a16:creationId xmlns:a16="http://schemas.microsoft.com/office/drawing/2014/main" id="{7B7B6A98-53AD-6549-BCD6-21436A2ACC6B}"/>
                </a:ext>
              </a:extLst>
            </p:cNvPr>
            <p:cNvSpPr/>
            <p:nvPr/>
          </p:nvSpPr>
          <p:spPr>
            <a:xfrm>
              <a:off x="2833100" y="2156404"/>
              <a:ext cx="210280" cy="265651"/>
            </a:xfrm>
            <a:custGeom>
              <a:avLst/>
              <a:gdLst/>
              <a:ahLst/>
              <a:cxnLst/>
              <a:rect l="l" t="t" r="r" b="b"/>
              <a:pathLst>
                <a:path w="429260" h="542289">
                  <a:moveTo>
                    <a:pt x="389077" y="0"/>
                  </a:moveTo>
                  <a:lnTo>
                    <a:pt x="37934" y="0"/>
                  </a:lnTo>
                  <a:lnTo>
                    <a:pt x="23183" y="2985"/>
                  </a:lnTo>
                  <a:lnTo>
                    <a:pt x="11123" y="11123"/>
                  </a:lnTo>
                  <a:lnTo>
                    <a:pt x="2985" y="23183"/>
                  </a:lnTo>
                  <a:lnTo>
                    <a:pt x="0" y="37934"/>
                  </a:lnTo>
                  <a:lnTo>
                    <a:pt x="0" y="503770"/>
                  </a:lnTo>
                  <a:lnTo>
                    <a:pt x="2985" y="518515"/>
                  </a:lnTo>
                  <a:lnTo>
                    <a:pt x="11123" y="530571"/>
                  </a:lnTo>
                  <a:lnTo>
                    <a:pt x="23183" y="538707"/>
                  </a:lnTo>
                  <a:lnTo>
                    <a:pt x="37934" y="541693"/>
                  </a:lnTo>
                  <a:lnTo>
                    <a:pt x="389064" y="541693"/>
                  </a:lnTo>
                  <a:lnTo>
                    <a:pt x="404532" y="538562"/>
                  </a:lnTo>
                  <a:lnTo>
                    <a:pt x="417177" y="530029"/>
                  </a:lnTo>
                  <a:lnTo>
                    <a:pt x="418562" y="527977"/>
                  </a:lnTo>
                  <a:lnTo>
                    <a:pt x="37934" y="527977"/>
                  </a:lnTo>
                  <a:lnTo>
                    <a:pt x="28519" y="526071"/>
                  </a:lnTo>
                  <a:lnTo>
                    <a:pt x="20820" y="520879"/>
                  </a:lnTo>
                  <a:lnTo>
                    <a:pt x="15623" y="513184"/>
                  </a:lnTo>
                  <a:lnTo>
                    <a:pt x="13715" y="503770"/>
                  </a:lnTo>
                  <a:lnTo>
                    <a:pt x="13715" y="37934"/>
                  </a:lnTo>
                  <a:lnTo>
                    <a:pt x="15623" y="28519"/>
                  </a:lnTo>
                  <a:lnTo>
                    <a:pt x="20820" y="20820"/>
                  </a:lnTo>
                  <a:lnTo>
                    <a:pt x="28519" y="15623"/>
                  </a:lnTo>
                  <a:lnTo>
                    <a:pt x="37934" y="13716"/>
                  </a:lnTo>
                  <a:lnTo>
                    <a:pt x="418575" y="13716"/>
                  </a:lnTo>
                  <a:lnTo>
                    <a:pt x="417190" y="11663"/>
                  </a:lnTo>
                  <a:lnTo>
                    <a:pt x="404545" y="3130"/>
                  </a:lnTo>
                  <a:lnTo>
                    <a:pt x="389077" y="0"/>
                  </a:lnTo>
                  <a:close/>
                </a:path>
                <a:path w="429260" h="542289">
                  <a:moveTo>
                    <a:pt x="418575" y="13716"/>
                  </a:moveTo>
                  <a:lnTo>
                    <a:pt x="389077" y="13716"/>
                  </a:lnTo>
                  <a:lnTo>
                    <a:pt x="399214" y="15768"/>
                  </a:lnTo>
                  <a:lnTo>
                    <a:pt x="407498" y="21359"/>
                  </a:lnTo>
                  <a:lnTo>
                    <a:pt x="413087" y="29644"/>
                  </a:lnTo>
                  <a:lnTo>
                    <a:pt x="415137" y="39776"/>
                  </a:lnTo>
                  <a:lnTo>
                    <a:pt x="415124" y="501916"/>
                  </a:lnTo>
                  <a:lnTo>
                    <a:pt x="413072" y="512048"/>
                  </a:lnTo>
                  <a:lnTo>
                    <a:pt x="407481" y="520333"/>
                  </a:lnTo>
                  <a:lnTo>
                    <a:pt x="399196" y="525925"/>
                  </a:lnTo>
                  <a:lnTo>
                    <a:pt x="389064" y="527977"/>
                  </a:lnTo>
                  <a:lnTo>
                    <a:pt x="418562" y="527977"/>
                  </a:lnTo>
                  <a:lnTo>
                    <a:pt x="425710" y="517384"/>
                  </a:lnTo>
                  <a:lnTo>
                    <a:pt x="428840" y="501916"/>
                  </a:lnTo>
                  <a:lnTo>
                    <a:pt x="428853" y="39776"/>
                  </a:lnTo>
                  <a:lnTo>
                    <a:pt x="425722" y="24308"/>
                  </a:lnTo>
                  <a:lnTo>
                    <a:pt x="418575" y="13716"/>
                  </a:lnTo>
                  <a:close/>
                </a:path>
              </a:pathLst>
            </a:custGeom>
            <a:solidFill>
              <a:srgbClr val="045B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object 124">
              <a:extLst>
                <a:ext uri="{FF2B5EF4-FFF2-40B4-BE49-F238E27FC236}">
                  <a16:creationId xmlns:a16="http://schemas.microsoft.com/office/drawing/2014/main" id="{921D735D-F0A0-7141-B29A-7AFBF5C1A1F3}"/>
                </a:ext>
              </a:extLst>
            </p:cNvPr>
            <p:cNvSpPr/>
            <p:nvPr/>
          </p:nvSpPr>
          <p:spPr>
            <a:xfrm>
              <a:off x="2862613" y="2209390"/>
              <a:ext cx="148126" cy="5061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object 125">
              <a:extLst>
                <a:ext uri="{FF2B5EF4-FFF2-40B4-BE49-F238E27FC236}">
                  <a16:creationId xmlns:a16="http://schemas.microsoft.com/office/drawing/2014/main" id="{26E5D0C4-7F3B-824A-8F80-E4F66DCAD463}"/>
                </a:ext>
              </a:extLst>
            </p:cNvPr>
            <p:cNvSpPr/>
            <p:nvPr/>
          </p:nvSpPr>
          <p:spPr>
            <a:xfrm>
              <a:off x="2862613" y="2282937"/>
              <a:ext cx="45577" cy="4557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object 126">
              <a:extLst>
                <a:ext uri="{FF2B5EF4-FFF2-40B4-BE49-F238E27FC236}">
                  <a16:creationId xmlns:a16="http://schemas.microsoft.com/office/drawing/2014/main" id="{B987F7D9-30BF-C54A-8A5A-24DFF0E0BF8E}"/>
                </a:ext>
              </a:extLst>
            </p:cNvPr>
            <p:cNvSpPr/>
            <p:nvPr/>
          </p:nvSpPr>
          <p:spPr>
            <a:xfrm>
              <a:off x="2925812" y="2289827"/>
              <a:ext cx="85232" cy="0"/>
            </a:xfrm>
            <a:custGeom>
              <a:avLst/>
              <a:gdLst/>
              <a:ahLst/>
              <a:cxnLst/>
              <a:rect l="l" t="t" r="r" b="b"/>
              <a:pathLst>
                <a:path w="173989">
                  <a:moveTo>
                    <a:pt x="0" y="0"/>
                  </a:moveTo>
                  <a:lnTo>
                    <a:pt x="173367" y="0"/>
                  </a:lnTo>
                </a:path>
              </a:pathLst>
            </a:custGeom>
            <a:ln w="16001">
              <a:solidFill>
                <a:srgbClr val="045B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object 127">
              <a:extLst>
                <a:ext uri="{FF2B5EF4-FFF2-40B4-BE49-F238E27FC236}">
                  <a16:creationId xmlns:a16="http://schemas.microsoft.com/office/drawing/2014/main" id="{1EC92A3E-320D-CD47-B916-06C2E307BA39}"/>
                </a:ext>
              </a:extLst>
            </p:cNvPr>
            <p:cNvSpPr/>
            <p:nvPr/>
          </p:nvSpPr>
          <p:spPr>
            <a:xfrm>
              <a:off x="2925812" y="2303411"/>
              <a:ext cx="76833" cy="8087"/>
            </a:xfrm>
            <a:custGeom>
              <a:avLst/>
              <a:gdLst/>
              <a:ahLst/>
              <a:cxnLst/>
              <a:rect l="l" t="t" r="r" b="b"/>
              <a:pathLst>
                <a:path w="156845" h="16510">
                  <a:moveTo>
                    <a:pt x="153060" y="0"/>
                  </a:moveTo>
                  <a:lnTo>
                    <a:pt x="3581" y="0"/>
                  </a:lnTo>
                  <a:lnTo>
                    <a:pt x="0" y="3581"/>
                  </a:lnTo>
                  <a:lnTo>
                    <a:pt x="0" y="12420"/>
                  </a:lnTo>
                  <a:lnTo>
                    <a:pt x="3581" y="16001"/>
                  </a:lnTo>
                  <a:lnTo>
                    <a:pt x="153060" y="16001"/>
                  </a:lnTo>
                  <a:lnTo>
                    <a:pt x="156641" y="12420"/>
                  </a:lnTo>
                  <a:lnTo>
                    <a:pt x="156641" y="3581"/>
                  </a:lnTo>
                  <a:lnTo>
                    <a:pt x="153060" y="0"/>
                  </a:lnTo>
                  <a:close/>
                </a:path>
              </a:pathLst>
            </a:custGeom>
            <a:solidFill>
              <a:srgbClr val="045B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object 128">
              <a:extLst>
                <a:ext uri="{FF2B5EF4-FFF2-40B4-BE49-F238E27FC236}">
                  <a16:creationId xmlns:a16="http://schemas.microsoft.com/office/drawing/2014/main" id="{E6A781E5-287C-C74E-8349-1F4033573662}"/>
                </a:ext>
              </a:extLst>
            </p:cNvPr>
            <p:cNvSpPr/>
            <p:nvPr/>
          </p:nvSpPr>
          <p:spPr>
            <a:xfrm>
              <a:off x="2925812" y="2323350"/>
              <a:ext cx="86165" cy="0"/>
            </a:xfrm>
            <a:custGeom>
              <a:avLst/>
              <a:gdLst/>
              <a:ahLst/>
              <a:cxnLst/>
              <a:rect l="l" t="t" r="r" b="b"/>
              <a:pathLst>
                <a:path w="175895">
                  <a:moveTo>
                    <a:pt x="0" y="0"/>
                  </a:moveTo>
                  <a:lnTo>
                    <a:pt x="175653" y="0"/>
                  </a:lnTo>
                </a:path>
              </a:pathLst>
            </a:custGeom>
            <a:ln w="16001">
              <a:solidFill>
                <a:srgbClr val="045B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object 129">
              <a:extLst>
                <a:ext uri="{FF2B5EF4-FFF2-40B4-BE49-F238E27FC236}">
                  <a16:creationId xmlns:a16="http://schemas.microsoft.com/office/drawing/2014/main" id="{79814EEC-DF47-EE4D-86A3-CCB1F144D13D}"/>
                </a:ext>
              </a:extLst>
            </p:cNvPr>
            <p:cNvSpPr/>
            <p:nvPr/>
          </p:nvSpPr>
          <p:spPr>
            <a:xfrm>
              <a:off x="2862613" y="2351450"/>
              <a:ext cx="45577" cy="4557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object 130">
              <a:extLst>
                <a:ext uri="{FF2B5EF4-FFF2-40B4-BE49-F238E27FC236}">
                  <a16:creationId xmlns:a16="http://schemas.microsoft.com/office/drawing/2014/main" id="{6974C29C-6F8E-1B4A-BAEB-C9FD300C720B}"/>
                </a:ext>
              </a:extLst>
            </p:cNvPr>
            <p:cNvSpPr/>
            <p:nvPr/>
          </p:nvSpPr>
          <p:spPr>
            <a:xfrm>
              <a:off x="2925812" y="2358340"/>
              <a:ext cx="85232" cy="0"/>
            </a:xfrm>
            <a:custGeom>
              <a:avLst/>
              <a:gdLst/>
              <a:ahLst/>
              <a:cxnLst/>
              <a:rect l="l" t="t" r="r" b="b"/>
              <a:pathLst>
                <a:path w="173989">
                  <a:moveTo>
                    <a:pt x="0" y="0"/>
                  </a:moveTo>
                  <a:lnTo>
                    <a:pt x="173367" y="0"/>
                  </a:lnTo>
                </a:path>
              </a:pathLst>
            </a:custGeom>
            <a:ln w="16001">
              <a:solidFill>
                <a:srgbClr val="045B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object 131">
              <a:extLst>
                <a:ext uri="{FF2B5EF4-FFF2-40B4-BE49-F238E27FC236}">
                  <a16:creationId xmlns:a16="http://schemas.microsoft.com/office/drawing/2014/main" id="{CE4C156C-1D21-EF49-A6B8-89F2A8FCD134}"/>
                </a:ext>
              </a:extLst>
            </p:cNvPr>
            <p:cNvSpPr/>
            <p:nvPr/>
          </p:nvSpPr>
          <p:spPr>
            <a:xfrm>
              <a:off x="2925812" y="2371925"/>
              <a:ext cx="76833" cy="8087"/>
            </a:xfrm>
            <a:custGeom>
              <a:avLst/>
              <a:gdLst/>
              <a:ahLst/>
              <a:cxnLst/>
              <a:rect l="l" t="t" r="r" b="b"/>
              <a:pathLst>
                <a:path w="156845" h="16510">
                  <a:moveTo>
                    <a:pt x="153060" y="0"/>
                  </a:moveTo>
                  <a:lnTo>
                    <a:pt x="3581" y="0"/>
                  </a:lnTo>
                  <a:lnTo>
                    <a:pt x="0" y="3581"/>
                  </a:lnTo>
                  <a:lnTo>
                    <a:pt x="0" y="12420"/>
                  </a:lnTo>
                  <a:lnTo>
                    <a:pt x="3581" y="16001"/>
                  </a:lnTo>
                  <a:lnTo>
                    <a:pt x="153060" y="16001"/>
                  </a:lnTo>
                  <a:lnTo>
                    <a:pt x="156641" y="12420"/>
                  </a:lnTo>
                  <a:lnTo>
                    <a:pt x="156641" y="3581"/>
                  </a:lnTo>
                  <a:lnTo>
                    <a:pt x="153060" y="0"/>
                  </a:lnTo>
                  <a:close/>
                </a:path>
              </a:pathLst>
            </a:custGeom>
            <a:solidFill>
              <a:srgbClr val="045B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object 132">
              <a:extLst>
                <a:ext uri="{FF2B5EF4-FFF2-40B4-BE49-F238E27FC236}">
                  <a16:creationId xmlns:a16="http://schemas.microsoft.com/office/drawing/2014/main" id="{906EE085-8DA2-4644-B751-2B2B6A0A8106}"/>
                </a:ext>
              </a:extLst>
            </p:cNvPr>
            <p:cNvSpPr/>
            <p:nvPr/>
          </p:nvSpPr>
          <p:spPr>
            <a:xfrm>
              <a:off x="2925812" y="2391863"/>
              <a:ext cx="86165" cy="0"/>
            </a:xfrm>
            <a:custGeom>
              <a:avLst/>
              <a:gdLst/>
              <a:ahLst/>
              <a:cxnLst/>
              <a:rect l="l" t="t" r="r" b="b"/>
              <a:pathLst>
                <a:path w="175895">
                  <a:moveTo>
                    <a:pt x="0" y="0"/>
                  </a:moveTo>
                  <a:lnTo>
                    <a:pt x="175653" y="0"/>
                  </a:lnTo>
                </a:path>
              </a:pathLst>
            </a:custGeom>
            <a:ln w="16001">
              <a:solidFill>
                <a:srgbClr val="045B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object 133">
              <a:extLst>
                <a:ext uri="{FF2B5EF4-FFF2-40B4-BE49-F238E27FC236}">
                  <a16:creationId xmlns:a16="http://schemas.microsoft.com/office/drawing/2014/main" id="{046B97E7-AB59-0244-B41C-EBA41D5B0BB2}"/>
                </a:ext>
              </a:extLst>
            </p:cNvPr>
            <p:cNvSpPr/>
            <p:nvPr/>
          </p:nvSpPr>
          <p:spPr>
            <a:xfrm>
              <a:off x="2866862" y="2176460"/>
              <a:ext cx="17731" cy="21153"/>
            </a:xfrm>
            <a:custGeom>
              <a:avLst/>
              <a:gdLst/>
              <a:ahLst/>
              <a:cxnLst/>
              <a:rect l="l" t="t" r="r" b="b"/>
              <a:pathLst>
                <a:path w="36195" h="43180">
                  <a:moveTo>
                    <a:pt x="9613" y="29540"/>
                  </a:moveTo>
                  <a:lnTo>
                    <a:pt x="876" y="29540"/>
                  </a:lnTo>
                  <a:lnTo>
                    <a:pt x="571" y="29667"/>
                  </a:lnTo>
                  <a:lnTo>
                    <a:pt x="50" y="30137"/>
                  </a:lnTo>
                  <a:lnTo>
                    <a:pt x="0" y="32943"/>
                  </a:lnTo>
                  <a:lnTo>
                    <a:pt x="736" y="34925"/>
                  </a:lnTo>
                  <a:lnTo>
                    <a:pt x="3505" y="38569"/>
                  </a:lnTo>
                  <a:lnTo>
                    <a:pt x="5549" y="40030"/>
                  </a:lnTo>
                  <a:lnTo>
                    <a:pt x="10934" y="42240"/>
                  </a:lnTo>
                  <a:lnTo>
                    <a:pt x="14211" y="42811"/>
                  </a:lnTo>
                  <a:lnTo>
                    <a:pt x="21577" y="42811"/>
                  </a:lnTo>
                  <a:lnTo>
                    <a:pt x="35677" y="33883"/>
                  </a:lnTo>
                  <a:lnTo>
                    <a:pt x="16230" y="33883"/>
                  </a:lnTo>
                  <a:lnTo>
                    <a:pt x="14747" y="33566"/>
                  </a:lnTo>
                  <a:lnTo>
                    <a:pt x="12608" y="32359"/>
                  </a:lnTo>
                  <a:lnTo>
                    <a:pt x="11798" y="31572"/>
                  </a:lnTo>
                  <a:lnTo>
                    <a:pt x="11277" y="30619"/>
                  </a:lnTo>
                  <a:lnTo>
                    <a:pt x="10922" y="30226"/>
                  </a:lnTo>
                  <a:lnTo>
                    <a:pt x="10591" y="29946"/>
                  </a:lnTo>
                  <a:lnTo>
                    <a:pt x="9994" y="29629"/>
                  </a:lnTo>
                  <a:lnTo>
                    <a:pt x="9613" y="29540"/>
                  </a:lnTo>
                  <a:close/>
                </a:path>
                <a:path w="36195" h="43180">
                  <a:moveTo>
                    <a:pt x="21120" y="0"/>
                  </a:moveTo>
                  <a:lnTo>
                    <a:pt x="14300" y="0"/>
                  </a:lnTo>
                  <a:lnTo>
                    <a:pt x="11391" y="533"/>
                  </a:lnTo>
                  <a:lnTo>
                    <a:pt x="1067" y="16446"/>
                  </a:lnTo>
                  <a:lnTo>
                    <a:pt x="2184" y="19037"/>
                  </a:lnTo>
                  <a:lnTo>
                    <a:pt x="6934" y="22923"/>
                  </a:lnTo>
                  <a:lnTo>
                    <a:pt x="10528" y="24371"/>
                  </a:lnTo>
                  <a:lnTo>
                    <a:pt x="15316" y="25323"/>
                  </a:lnTo>
                  <a:lnTo>
                    <a:pt x="17780" y="25844"/>
                  </a:lnTo>
                  <a:lnTo>
                    <a:pt x="24714" y="29362"/>
                  </a:lnTo>
                  <a:lnTo>
                    <a:pt x="24714" y="31343"/>
                  </a:lnTo>
                  <a:lnTo>
                    <a:pt x="24130" y="32245"/>
                  </a:lnTo>
                  <a:lnTo>
                    <a:pt x="21831" y="33566"/>
                  </a:lnTo>
                  <a:lnTo>
                    <a:pt x="20193" y="33883"/>
                  </a:lnTo>
                  <a:lnTo>
                    <a:pt x="35677" y="33883"/>
                  </a:lnTo>
                  <a:lnTo>
                    <a:pt x="36182" y="32359"/>
                  </a:lnTo>
                  <a:lnTo>
                    <a:pt x="36162" y="27139"/>
                  </a:lnTo>
                  <a:lnTo>
                    <a:pt x="35648" y="25171"/>
                  </a:lnTo>
                  <a:lnTo>
                    <a:pt x="20853" y="17119"/>
                  </a:lnTo>
                  <a:lnTo>
                    <a:pt x="17602" y="16446"/>
                  </a:lnTo>
                  <a:lnTo>
                    <a:pt x="15379" y="15786"/>
                  </a:lnTo>
                  <a:lnTo>
                    <a:pt x="12992" y="14478"/>
                  </a:lnTo>
                  <a:lnTo>
                    <a:pt x="12407" y="13576"/>
                  </a:lnTo>
                  <a:lnTo>
                    <a:pt x="12520" y="11061"/>
                  </a:lnTo>
                  <a:lnTo>
                    <a:pt x="12865" y="10401"/>
                  </a:lnTo>
                  <a:lnTo>
                    <a:pt x="14681" y="9220"/>
                  </a:lnTo>
                  <a:lnTo>
                    <a:pt x="15976" y="8928"/>
                  </a:lnTo>
                  <a:lnTo>
                    <a:pt x="34267" y="8928"/>
                  </a:lnTo>
                  <a:lnTo>
                    <a:pt x="33947" y="8140"/>
                  </a:lnTo>
                  <a:lnTo>
                    <a:pt x="31216" y="4533"/>
                  </a:lnTo>
                  <a:lnTo>
                    <a:pt x="29260" y="3035"/>
                  </a:lnTo>
                  <a:lnTo>
                    <a:pt x="24142" y="609"/>
                  </a:lnTo>
                  <a:lnTo>
                    <a:pt x="21120" y="0"/>
                  </a:lnTo>
                  <a:close/>
                </a:path>
                <a:path w="36195" h="43180">
                  <a:moveTo>
                    <a:pt x="34267" y="8928"/>
                  </a:moveTo>
                  <a:lnTo>
                    <a:pt x="19100" y="8928"/>
                  </a:lnTo>
                  <a:lnTo>
                    <a:pt x="20354" y="9220"/>
                  </a:lnTo>
                  <a:lnTo>
                    <a:pt x="22313" y="10363"/>
                  </a:lnTo>
                  <a:lnTo>
                    <a:pt x="22923" y="11061"/>
                  </a:lnTo>
                  <a:lnTo>
                    <a:pt x="23164" y="11887"/>
                  </a:lnTo>
                  <a:lnTo>
                    <a:pt x="23634" y="12598"/>
                  </a:lnTo>
                  <a:lnTo>
                    <a:pt x="24307" y="12966"/>
                  </a:lnTo>
                  <a:lnTo>
                    <a:pt x="33858" y="12966"/>
                  </a:lnTo>
                  <a:lnTo>
                    <a:pt x="34163" y="12839"/>
                  </a:lnTo>
                  <a:lnTo>
                    <a:pt x="34632" y="12319"/>
                  </a:lnTo>
                  <a:lnTo>
                    <a:pt x="34759" y="12014"/>
                  </a:lnTo>
                  <a:lnTo>
                    <a:pt x="34671" y="9918"/>
                  </a:lnTo>
                  <a:lnTo>
                    <a:pt x="34267" y="8928"/>
                  </a:lnTo>
                  <a:close/>
                </a:path>
              </a:pathLst>
            </a:custGeom>
            <a:solidFill>
              <a:srgbClr val="045B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object 134">
              <a:extLst>
                <a:ext uri="{FF2B5EF4-FFF2-40B4-BE49-F238E27FC236}">
                  <a16:creationId xmlns:a16="http://schemas.microsoft.com/office/drawing/2014/main" id="{1CBD85F1-C461-0747-9B11-B11F0726622D}"/>
                </a:ext>
              </a:extLst>
            </p:cNvPr>
            <p:cNvSpPr/>
            <p:nvPr/>
          </p:nvSpPr>
          <p:spPr>
            <a:xfrm>
              <a:off x="2888079" y="2176753"/>
              <a:ext cx="17731" cy="20841"/>
            </a:xfrm>
            <a:custGeom>
              <a:avLst/>
              <a:gdLst/>
              <a:ahLst/>
              <a:cxnLst/>
              <a:rect l="l" t="t" r="r" b="b"/>
              <a:pathLst>
                <a:path w="36195" h="42544">
                  <a:moveTo>
                    <a:pt x="10071" y="0"/>
                  </a:moveTo>
                  <a:lnTo>
                    <a:pt x="1054" y="0"/>
                  </a:lnTo>
                  <a:lnTo>
                    <a:pt x="698" y="139"/>
                  </a:lnTo>
                  <a:lnTo>
                    <a:pt x="139" y="749"/>
                  </a:lnTo>
                  <a:lnTo>
                    <a:pt x="0" y="1104"/>
                  </a:lnTo>
                  <a:lnTo>
                    <a:pt x="0" y="31267"/>
                  </a:lnTo>
                  <a:lnTo>
                    <a:pt x="1600" y="35369"/>
                  </a:lnTo>
                  <a:lnTo>
                    <a:pt x="7975" y="40830"/>
                  </a:lnTo>
                  <a:lnTo>
                    <a:pt x="12382" y="42202"/>
                  </a:lnTo>
                  <a:lnTo>
                    <a:pt x="23596" y="42202"/>
                  </a:lnTo>
                  <a:lnTo>
                    <a:pt x="27978" y="40830"/>
                  </a:lnTo>
                  <a:lnTo>
                    <a:pt x="34315" y="35369"/>
                  </a:lnTo>
                  <a:lnTo>
                    <a:pt x="35209" y="33058"/>
                  </a:lnTo>
                  <a:lnTo>
                    <a:pt x="15773" y="33058"/>
                  </a:lnTo>
                  <a:lnTo>
                    <a:pt x="14084" y="32423"/>
                  </a:lnTo>
                  <a:lnTo>
                    <a:pt x="11760" y="29984"/>
                  </a:lnTo>
                  <a:lnTo>
                    <a:pt x="11176" y="28130"/>
                  </a:lnTo>
                  <a:lnTo>
                    <a:pt x="11176" y="1104"/>
                  </a:lnTo>
                  <a:lnTo>
                    <a:pt x="11036" y="749"/>
                  </a:lnTo>
                  <a:lnTo>
                    <a:pt x="10439" y="139"/>
                  </a:lnTo>
                  <a:lnTo>
                    <a:pt x="10071" y="0"/>
                  </a:lnTo>
                  <a:close/>
                </a:path>
                <a:path w="36195" h="42544">
                  <a:moveTo>
                    <a:pt x="34798" y="0"/>
                  </a:moveTo>
                  <a:lnTo>
                    <a:pt x="25831" y="0"/>
                  </a:lnTo>
                  <a:lnTo>
                    <a:pt x="25476" y="139"/>
                  </a:lnTo>
                  <a:lnTo>
                    <a:pt x="24879" y="749"/>
                  </a:lnTo>
                  <a:lnTo>
                    <a:pt x="24726" y="1104"/>
                  </a:lnTo>
                  <a:lnTo>
                    <a:pt x="24714" y="28130"/>
                  </a:lnTo>
                  <a:lnTo>
                    <a:pt x="24142" y="29933"/>
                  </a:lnTo>
                  <a:lnTo>
                    <a:pt x="21805" y="32423"/>
                  </a:lnTo>
                  <a:lnTo>
                    <a:pt x="20129" y="33058"/>
                  </a:lnTo>
                  <a:lnTo>
                    <a:pt x="35209" y="33058"/>
                  </a:lnTo>
                  <a:lnTo>
                    <a:pt x="35902" y="31267"/>
                  </a:lnTo>
                  <a:lnTo>
                    <a:pt x="35902" y="1104"/>
                  </a:lnTo>
                  <a:lnTo>
                    <a:pt x="35763" y="749"/>
                  </a:lnTo>
                  <a:lnTo>
                    <a:pt x="35153" y="139"/>
                  </a:lnTo>
                  <a:lnTo>
                    <a:pt x="34798" y="0"/>
                  </a:lnTo>
                  <a:close/>
                </a:path>
              </a:pathLst>
            </a:custGeom>
            <a:solidFill>
              <a:srgbClr val="045B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object 135">
              <a:extLst>
                <a:ext uri="{FF2B5EF4-FFF2-40B4-BE49-F238E27FC236}">
                  <a16:creationId xmlns:a16="http://schemas.microsoft.com/office/drawing/2014/main" id="{8FDAE5A5-FF24-4F49-8687-058785D974DE}"/>
                </a:ext>
              </a:extLst>
            </p:cNvPr>
            <p:cNvSpPr/>
            <p:nvPr/>
          </p:nvSpPr>
          <p:spPr>
            <a:xfrm>
              <a:off x="2910332" y="2176754"/>
              <a:ext cx="17419" cy="20531"/>
            </a:xfrm>
            <a:custGeom>
              <a:avLst/>
              <a:gdLst/>
              <a:ahLst/>
              <a:cxnLst/>
              <a:rect l="l" t="t" r="r" b="b"/>
              <a:pathLst>
                <a:path w="35560" h="41910">
                  <a:moveTo>
                    <a:pt x="23048" y="0"/>
                  </a:moveTo>
                  <a:lnTo>
                    <a:pt x="1026" y="0"/>
                  </a:lnTo>
                  <a:lnTo>
                    <a:pt x="670" y="139"/>
                  </a:lnTo>
                  <a:lnTo>
                    <a:pt x="124" y="749"/>
                  </a:lnTo>
                  <a:lnTo>
                    <a:pt x="0" y="40551"/>
                  </a:lnTo>
                  <a:lnTo>
                    <a:pt x="124" y="40868"/>
                  </a:lnTo>
                  <a:lnTo>
                    <a:pt x="734" y="41452"/>
                  </a:lnTo>
                  <a:lnTo>
                    <a:pt x="1077" y="41605"/>
                  </a:lnTo>
                  <a:lnTo>
                    <a:pt x="10043" y="41605"/>
                  </a:lnTo>
                  <a:lnTo>
                    <a:pt x="11161" y="27101"/>
                  </a:lnTo>
                  <a:lnTo>
                    <a:pt x="28312" y="27101"/>
                  </a:lnTo>
                  <a:lnTo>
                    <a:pt x="27264" y="25209"/>
                  </a:lnTo>
                  <a:lnTo>
                    <a:pt x="29525" y="24129"/>
                  </a:lnTo>
                  <a:lnTo>
                    <a:pt x="31290" y="22631"/>
                  </a:lnTo>
                  <a:lnTo>
                    <a:pt x="33868" y="18745"/>
                  </a:lnTo>
                  <a:lnTo>
                    <a:pt x="33969" y="18376"/>
                  </a:lnTo>
                  <a:lnTo>
                    <a:pt x="11161" y="18376"/>
                  </a:lnTo>
                  <a:lnTo>
                    <a:pt x="11161" y="8559"/>
                  </a:lnTo>
                  <a:lnTo>
                    <a:pt x="34197" y="8559"/>
                  </a:lnTo>
                  <a:lnTo>
                    <a:pt x="33043" y="5943"/>
                  </a:lnTo>
                  <a:lnTo>
                    <a:pt x="27137" y="1193"/>
                  </a:lnTo>
                  <a:lnTo>
                    <a:pt x="23048" y="0"/>
                  </a:lnTo>
                  <a:close/>
                </a:path>
                <a:path w="35560" h="41910">
                  <a:moveTo>
                    <a:pt x="28312" y="27101"/>
                  </a:moveTo>
                  <a:lnTo>
                    <a:pt x="16863" y="27101"/>
                  </a:lnTo>
                  <a:lnTo>
                    <a:pt x="23470" y="40157"/>
                  </a:lnTo>
                  <a:lnTo>
                    <a:pt x="23873" y="41071"/>
                  </a:lnTo>
                  <a:lnTo>
                    <a:pt x="24686" y="41605"/>
                  </a:lnTo>
                  <a:lnTo>
                    <a:pt x="34579" y="41605"/>
                  </a:lnTo>
                  <a:lnTo>
                    <a:pt x="34896" y="41452"/>
                  </a:lnTo>
                  <a:lnTo>
                    <a:pt x="35258" y="41071"/>
                  </a:lnTo>
                  <a:lnTo>
                    <a:pt x="35379" y="40906"/>
                  </a:lnTo>
                  <a:lnTo>
                    <a:pt x="35291" y="39700"/>
                  </a:lnTo>
                  <a:lnTo>
                    <a:pt x="28312" y="27101"/>
                  </a:lnTo>
                  <a:close/>
                </a:path>
                <a:path w="35560" h="41910">
                  <a:moveTo>
                    <a:pt x="34197" y="8559"/>
                  </a:moveTo>
                  <a:lnTo>
                    <a:pt x="19454" y="8559"/>
                  </a:lnTo>
                  <a:lnTo>
                    <a:pt x="20762" y="9016"/>
                  </a:lnTo>
                  <a:lnTo>
                    <a:pt x="22540" y="10833"/>
                  </a:lnTo>
                  <a:lnTo>
                    <a:pt x="22984" y="12052"/>
                  </a:lnTo>
                  <a:lnTo>
                    <a:pt x="22984" y="15062"/>
                  </a:lnTo>
                  <a:lnTo>
                    <a:pt x="22540" y="16230"/>
                  </a:lnTo>
                  <a:lnTo>
                    <a:pt x="20762" y="17945"/>
                  </a:lnTo>
                  <a:lnTo>
                    <a:pt x="19454" y="18376"/>
                  </a:lnTo>
                  <a:lnTo>
                    <a:pt x="33969" y="18376"/>
                  </a:lnTo>
                  <a:lnTo>
                    <a:pt x="34516" y="16382"/>
                  </a:lnTo>
                  <a:lnTo>
                    <a:pt x="34398" y="9016"/>
                  </a:lnTo>
                  <a:lnTo>
                    <a:pt x="34197" y="8559"/>
                  </a:lnTo>
                  <a:close/>
                </a:path>
              </a:pathLst>
            </a:custGeom>
            <a:solidFill>
              <a:srgbClr val="045B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object 136">
              <a:extLst>
                <a:ext uri="{FF2B5EF4-FFF2-40B4-BE49-F238E27FC236}">
                  <a16:creationId xmlns:a16="http://schemas.microsoft.com/office/drawing/2014/main" id="{E87E42E0-A7D2-EA44-ADA2-9D0014662505}"/>
                </a:ext>
              </a:extLst>
            </p:cNvPr>
            <p:cNvSpPr/>
            <p:nvPr/>
          </p:nvSpPr>
          <p:spPr>
            <a:xfrm>
              <a:off x="2930726" y="2176460"/>
              <a:ext cx="18664" cy="21153"/>
            </a:xfrm>
            <a:custGeom>
              <a:avLst/>
              <a:gdLst/>
              <a:ahLst/>
              <a:cxnLst/>
              <a:rect l="l" t="t" r="r" b="b"/>
              <a:pathLst>
                <a:path w="38100" h="43180">
                  <a:moveTo>
                    <a:pt x="22491" y="0"/>
                  </a:moveTo>
                  <a:lnTo>
                    <a:pt x="13017" y="0"/>
                  </a:lnTo>
                  <a:lnTo>
                    <a:pt x="8534" y="1371"/>
                  </a:lnTo>
                  <a:lnTo>
                    <a:pt x="1917" y="6883"/>
                  </a:lnTo>
                  <a:lnTo>
                    <a:pt x="178" y="10769"/>
                  </a:lnTo>
                  <a:lnTo>
                    <a:pt x="124" y="12484"/>
                  </a:lnTo>
                  <a:lnTo>
                    <a:pt x="0" y="25869"/>
                  </a:lnTo>
                  <a:lnTo>
                    <a:pt x="216" y="31826"/>
                  </a:lnTo>
                  <a:lnTo>
                    <a:pt x="1943" y="35813"/>
                  </a:lnTo>
                  <a:lnTo>
                    <a:pt x="8445" y="41401"/>
                  </a:lnTo>
                  <a:lnTo>
                    <a:pt x="12941" y="42811"/>
                  </a:lnTo>
                  <a:lnTo>
                    <a:pt x="22491" y="42811"/>
                  </a:lnTo>
                  <a:lnTo>
                    <a:pt x="25819" y="42151"/>
                  </a:lnTo>
                  <a:lnTo>
                    <a:pt x="31521" y="39585"/>
                  </a:lnTo>
                  <a:lnTo>
                    <a:pt x="33731" y="37718"/>
                  </a:lnTo>
                  <a:lnTo>
                    <a:pt x="36204" y="33883"/>
                  </a:lnTo>
                  <a:lnTo>
                    <a:pt x="14135" y="33883"/>
                  </a:lnTo>
                  <a:lnTo>
                    <a:pt x="11709" y="31368"/>
                  </a:lnTo>
                  <a:lnTo>
                    <a:pt x="11521" y="25526"/>
                  </a:lnTo>
                  <a:lnTo>
                    <a:pt x="11645" y="13144"/>
                  </a:lnTo>
                  <a:lnTo>
                    <a:pt x="11709" y="11302"/>
                  </a:lnTo>
                  <a:lnTo>
                    <a:pt x="14084" y="8928"/>
                  </a:lnTo>
                  <a:lnTo>
                    <a:pt x="36774" y="8928"/>
                  </a:lnTo>
                  <a:lnTo>
                    <a:pt x="36601" y="8496"/>
                  </a:lnTo>
                  <a:lnTo>
                    <a:pt x="33642" y="4660"/>
                  </a:lnTo>
                  <a:lnTo>
                    <a:pt x="31470" y="3073"/>
                  </a:lnTo>
                  <a:lnTo>
                    <a:pt x="25806" y="622"/>
                  </a:lnTo>
                  <a:lnTo>
                    <a:pt x="22491" y="0"/>
                  </a:lnTo>
                  <a:close/>
                </a:path>
                <a:path w="38100" h="43180">
                  <a:moveTo>
                    <a:pt x="36538" y="18135"/>
                  </a:moveTo>
                  <a:lnTo>
                    <a:pt x="20574" y="18135"/>
                  </a:lnTo>
                  <a:lnTo>
                    <a:pt x="20205" y="18287"/>
                  </a:lnTo>
                  <a:lnTo>
                    <a:pt x="19609" y="18884"/>
                  </a:lnTo>
                  <a:lnTo>
                    <a:pt x="19456" y="19253"/>
                  </a:lnTo>
                  <a:lnTo>
                    <a:pt x="19456" y="24752"/>
                  </a:lnTo>
                  <a:lnTo>
                    <a:pt x="19609" y="25120"/>
                  </a:lnTo>
                  <a:lnTo>
                    <a:pt x="20205" y="25717"/>
                  </a:lnTo>
                  <a:lnTo>
                    <a:pt x="20574" y="25869"/>
                  </a:lnTo>
                  <a:lnTo>
                    <a:pt x="26301" y="25869"/>
                  </a:lnTo>
                  <a:lnTo>
                    <a:pt x="26301" y="29273"/>
                  </a:lnTo>
                  <a:lnTo>
                    <a:pt x="25628" y="31013"/>
                  </a:lnTo>
                  <a:lnTo>
                    <a:pt x="22923" y="33312"/>
                  </a:lnTo>
                  <a:lnTo>
                    <a:pt x="21107" y="33883"/>
                  </a:lnTo>
                  <a:lnTo>
                    <a:pt x="36204" y="33883"/>
                  </a:lnTo>
                  <a:lnTo>
                    <a:pt x="36868" y="32854"/>
                  </a:lnTo>
                  <a:lnTo>
                    <a:pt x="37643" y="29946"/>
                  </a:lnTo>
                  <a:lnTo>
                    <a:pt x="37643" y="19253"/>
                  </a:lnTo>
                  <a:lnTo>
                    <a:pt x="37503" y="18884"/>
                  </a:lnTo>
                  <a:lnTo>
                    <a:pt x="36906" y="18287"/>
                  </a:lnTo>
                  <a:lnTo>
                    <a:pt x="36538" y="18135"/>
                  </a:lnTo>
                  <a:close/>
                </a:path>
                <a:path w="38100" h="43180">
                  <a:moveTo>
                    <a:pt x="36774" y="8928"/>
                  </a:moveTo>
                  <a:lnTo>
                    <a:pt x="20586" y="8928"/>
                  </a:lnTo>
                  <a:lnTo>
                    <a:pt x="22060" y="9321"/>
                  </a:lnTo>
                  <a:lnTo>
                    <a:pt x="24168" y="10909"/>
                  </a:lnTo>
                  <a:lnTo>
                    <a:pt x="24930" y="11849"/>
                  </a:lnTo>
                  <a:lnTo>
                    <a:pt x="25400" y="12966"/>
                  </a:lnTo>
                  <a:lnTo>
                    <a:pt x="25603" y="13233"/>
                  </a:lnTo>
                  <a:lnTo>
                    <a:pt x="25806" y="13449"/>
                  </a:lnTo>
                  <a:lnTo>
                    <a:pt x="26238" y="13728"/>
                  </a:lnTo>
                  <a:lnTo>
                    <a:pt x="26555" y="13792"/>
                  </a:lnTo>
                  <a:lnTo>
                    <a:pt x="36512" y="13792"/>
                  </a:lnTo>
                  <a:lnTo>
                    <a:pt x="36830" y="13665"/>
                  </a:lnTo>
                  <a:lnTo>
                    <a:pt x="37338" y="13144"/>
                  </a:lnTo>
                  <a:lnTo>
                    <a:pt x="37389" y="10464"/>
                  </a:lnTo>
                  <a:lnTo>
                    <a:pt x="36774" y="8928"/>
                  </a:lnTo>
                  <a:close/>
                </a:path>
              </a:pathLst>
            </a:custGeom>
            <a:solidFill>
              <a:srgbClr val="045B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object 137">
              <a:extLst>
                <a:ext uri="{FF2B5EF4-FFF2-40B4-BE49-F238E27FC236}">
                  <a16:creationId xmlns:a16="http://schemas.microsoft.com/office/drawing/2014/main" id="{433F6B9C-CF15-1244-A326-E75629C603FB}"/>
                </a:ext>
              </a:extLst>
            </p:cNvPr>
            <p:cNvSpPr/>
            <p:nvPr/>
          </p:nvSpPr>
          <p:spPr>
            <a:xfrm>
              <a:off x="2953282" y="2176754"/>
              <a:ext cx="15554" cy="20531"/>
            </a:xfrm>
            <a:custGeom>
              <a:avLst/>
              <a:gdLst/>
              <a:ahLst/>
              <a:cxnLst/>
              <a:rect l="l" t="t" r="r" b="b"/>
              <a:pathLst>
                <a:path w="31750" h="41910">
                  <a:moveTo>
                    <a:pt x="29957" y="0"/>
                  </a:moveTo>
                  <a:lnTo>
                    <a:pt x="1026" y="0"/>
                  </a:lnTo>
                  <a:lnTo>
                    <a:pt x="670" y="139"/>
                  </a:lnTo>
                  <a:lnTo>
                    <a:pt x="124" y="749"/>
                  </a:lnTo>
                  <a:lnTo>
                    <a:pt x="0" y="40551"/>
                  </a:lnTo>
                  <a:lnTo>
                    <a:pt x="124" y="40868"/>
                  </a:lnTo>
                  <a:lnTo>
                    <a:pt x="734" y="41452"/>
                  </a:lnTo>
                  <a:lnTo>
                    <a:pt x="1077" y="41605"/>
                  </a:lnTo>
                  <a:lnTo>
                    <a:pt x="30439" y="41605"/>
                  </a:lnTo>
                  <a:lnTo>
                    <a:pt x="30807" y="41478"/>
                  </a:lnTo>
                  <a:lnTo>
                    <a:pt x="31404" y="40906"/>
                  </a:lnTo>
                  <a:lnTo>
                    <a:pt x="31544" y="33807"/>
                  </a:lnTo>
                  <a:lnTo>
                    <a:pt x="31404" y="33439"/>
                  </a:lnTo>
                  <a:lnTo>
                    <a:pt x="30807" y="32842"/>
                  </a:lnTo>
                  <a:lnTo>
                    <a:pt x="30439" y="32689"/>
                  </a:lnTo>
                  <a:lnTo>
                    <a:pt x="10741" y="32689"/>
                  </a:lnTo>
                  <a:lnTo>
                    <a:pt x="10741" y="24955"/>
                  </a:lnTo>
                  <a:lnTo>
                    <a:pt x="28648" y="24955"/>
                  </a:lnTo>
                  <a:lnTo>
                    <a:pt x="29017" y="24815"/>
                  </a:lnTo>
                  <a:lnTo>
                    <a:pt x="29614" y="24218"/>
                  </a:lnTo>
                  <a:lnTo>
                    <a:pt x="29766" y="23850"/>
                  </a:lnTo>
                  <a:lnTo>
                    <a:pt x="29766" y="17576"/>
                  </a:lnTo>
                  <a:lnTo>
                    <a:pt x="29614" y="17208"/>
                  </a:lnTo>
                  <a:lnTo>
                    <a:pt x="29017" y="16611"/>
                  </a:lnTo>
                  <a:lnTo>
                    <a:pt x="28648" y="16471"/>
                  </a:lnTo>
                  <a:lnTo>
                    <a:pt x="10741" y="16471"/>
                  </a:lnTo>
                  <a:lnTo>
                    <a:pt x="10741" y="8915"/>
                  </a:lnTo>
                  <a:lnTo>
                    <a:pt x="29957" y="8915"/>
                  </a:lnTo>
                  <a:lnTo>
                    <a:pt x="30325" y="8775"/>
                  </a:lnTo>
                  <a:lnTo>
                    <a:pt x="30922" y="8229"/>
                  </a:lnTo>
                  <a:lnTo>
                    <a:pt x="31074" y="7873"/>
                  </a:lnTo>
                  <a:lnTo>
                    <a:pt x="31074" y="1104"/>
                  </a:lnTo>
                  <a:lnTo>
                    <a:pt x="30922" y="749"/>
                  </a:lnTo>
                  <a:lnTo>
                    <a:pt x="30325" y="139"/>
                  </a:lnTo>
                  <a:lnTo>
                    <a:pt x="29957" y="0"/>
                  </a:lnTo>
                  <a:close/>
                </a:path>
              </a:pathLst>
            </a:custGeom>
            <a:solidFill>
              <a:srgbClr val="045B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object 138">
              <a:extLst>
                <a:ext uri="{FF2B5EF4-FFF2-40B4-BE49-F238E27FC236}">
                  <a16:creationId xmlns:a16="http://schemas.microsoft.com/office/drawing/2014/main" id="{C9D5AE30-E038-2141-81E8-95E670D9F416}"/>
                </a:ext>
              </a:extLst>
            </p:cNvPr>
            <p:cNvSpPr/>
            <p:nvPr/>
          </p:nvSpPr>
          <p:spPr>
            <a:xfrm>
              <a:off x="2972848" y="2176754"/>
              <a:ext cx="17419" cy="20531"/>
            </a:xfrm>
            <a:custGeom>
              <a:avLst/>
              <a:gdLst/>
              <a:ahLst/>
              <a:cxnLst/>
              <a:rect l="l" t="t" r="r" b="b"/>
              <a:pathLst>
                <a:path w="35560" h="41910">
                  <a:moveTo>
                    <a:pt x="23048" y="0"/>
                  </a:moveTo>
                  <a:lnTo>
                    <a:pt x="1026" y="0"/>
                  </a:lnTo>
                  <a:lnTo>
                    <a:pt x="670" y="139"/>
                  </a:lnTo>
                  <a:lnTo>
                    <a:pt x="124" y="749"/>
                  </a:lnTo>
                  <a:lnTo>
                    <a:pt x="0" y="40551"/>
                  </a:lnTo>
                  <a:lnTo>
                    <a:pt x="124" y="40868"/>
                  </a:lnTo>
                  <a:lnTo>
                    <a:pt x="734" y="41452"/>
                  </a:lnTo>
                  <a:lnTo>
                    <a:pt x="1077" y="41605"/>
                  </a:lnTo>
                  <a:lnTo>
                    <a:pt x="10043" y="41605"/>
                  </a:lnTo>
                  <a:lnTo>
                    <a:pt x="11161" y="27101"/>
                  </a:lnTo>
                  <a:lnTo>
                    <a:pt x="28312" y="27101"/>
                  </a:lnTo>
                  <a:lnTo>
                    <a:pt x="27264" y="25209"/>
                  </a:lnTo>
                  <a:lnTo>
                    <a:pt x="29525" y="24129"/>
                  </a:lnTo>
                  <a:lnTo>
                    <a:pt x="31303" y="22631"/>
                  </a:lnTo>
                  <a:lnTo>
                    <a:pt x="33868" y="18745"/>
                  </a:lnTo>
                  <a:lnTo>
                    <a:pt x="33969" y="18376"/>
                  </a:lnTo>
                  <a:lnTo>
                    <a:pt x="11161" y="18376"/>
                  </a:lnTo>
                  <a:lnTo>
                    <a:pt x="11161" y="8559"/>
                  </a:lnTo>
                  <a:lnTo>
                    <a:pt x="34197" y="8559"/>
                  </a:lnTo>
                  <a:lnTo>
                    <a:pt x="33043" y="5943"/>
                  </a:lnTo>
                  <a:lnTo>
                    <a:pt x="27137" y="1193"/>
                  </a:lnTo>
                  <a:lnTo>
                    <a:pt x="23048" y="0"/>
                  </a:lnTo>
                  <a:close/>
                </a:path>
                <a:path w="35560" h="41910">
                  <a:moveTo>
                    <a:pt x="28312" y="27101"/>
                  </a:moveTo>
                  <a:lnTo>
                    <a:pt x="16863" y="27101"/>
                  </a:lnTo>
                  <a:lnTo>
                    <a:pt x="23472" y="40157"/>
                  </a:lnTo>
                  <a:lnTo>
                    <a:pt x="23886" y="41071"/>
                  </a:lnTo>
                  <a:lnTo>
                    <a:pt x="24686" y="41605"/>
                  </a:lnTo>
                  <a:lnTo>
                    <a:pt x="34579" y="41605"/>
                  </a:lnTo>
                  <a:lnTo>
                    <a:pt x="34896" y="41452"/>
                  </a:lnTo>
                  <a:lnTo>
                    <a:pt x="35258" y="41071"/>
                  </a:lnTo>
                  <a:lnTo>
                    <a:pt x="35379" y="40906"/>
                  </a:lnTo>
                  <a:lnTo>
                    <a:pt x="35291" y="39700"/>
                  </a:lnTo>
                  <a:lnTo>
                    <a:pt x="28312" y="27101"/>
                  </a:lnTo>
                  <a:close/>
                </a:path>
                <a:path w="35560" h="41910">
                  <a:moveTo>
                    <a:pt x="34197" y="8559"/>
                  </a:moveTo>
                  <a:lnTo>
                    <a:pt x="19466" y="8559"/>
                  </a:lnTo>
                  <a:lnTo>
                    <a:pt x="20762" y="9016"/>
                  </a:lnTo>
                  <a:lnTo>
                    <a:pt x="22540" y="10833"/>
                  </a:lnTo>
                  <a:lnTo>
                    <a:pt x="22984" y="12052"/>
                  </a:lnTo>
                  <a:lnTo>
                    <a:pt x="22984" y="15062"/>
                  </a:lnTo>
                  <a:lnTo>
                    <a:pt x="22540" y="16230"/>
                  </a:lnTo>
                  <a:lnTo>
                    <a:pt x="20762" y="17945"/>
                  </a:lnTo>
                  <a:lnTo>
                    <a:pt x="19466" y="18376"/>
                  </a:lnTo>
                  <a:lnTo>
                    <a:pt x="33969" y="18376"/>
                  </a:lnTo>
                  <a:lnTo>
                    <a:pt x="34516" y="16382"/>
                  </a:lnTo>
                  <a:lnTo>
                    <a:pt x="34398" y="9016"/>
                  </a:lnTo>
                  <a:lnTo>
                    <a:pt x="34197" y="8559"/>
                  </a:lnTo>
                  <a:close/>
                </a:path>
              </a:pathLst>
            </a:custGeom>
            <a:solidFill>
              <a:srgbClr val="045B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object 139">
              <a:extLst>
                <a:ext uri="{FF2B5EF4-FFF2-40B4-BE49-F238E27FC236}">
                  <a16:creationId xmlns:a16="http://schemas.microsoft.com/office/drawing/2014/main" id="{BA6219D7-113D-474F-A18D-563C60F76592}"/>
                </a:ext>
              </a:extLst>
            </p:cNvPr>
            <p:cNvSpPr/>
            <p:nvPr/>
          </p:nvSpPr>
          <p:spPr>
            <a:xfrm>
              <a:off x="2991597" y="2176754"/>
              <a:ext cx="19286" cy="20531"/>
            </a:xfrm>
            <a:custGeom>
              <a:avLst/>
              <a:gdLst/>
              <a:ahLst/>
              <a:cxnLst/>
              <a:rect l="l" t="t" r="r" b="b"/>
              <a:pathLst>
                <a:path w="39370" h="41910">
                  <a:moveTo>
                    <a:pt x="9575" y="0"/>
                  </a:moveTo>
                  <a:lnTo>
                    <a:pt x="863" y="0"/>
                  </a:lnTo>
                  <a:lnTo>
                    <a:pt x="571" y="139"/>
                  </a:lnTo>
                  <a:lnTo>
                    <a:pt x="63" y="647"/>
                  </a:lnTo>
                  <a:lnTo>
                    <a:pt x="0" y="1701"/>
                  </a:lnTo>
                  <a:lnTo>
                    <a:pt x="13843" y="27457"/>
                  </a:lnTo>
                  <a:lnTo>
                    <a:pt x="13859" y="40551"/>
                  </a:lnTo>
                  <a:lnTo>
                    <a:pt x="13995" y="40868"/>
                  </a:lnTo>
                  <a:lnTo>
                    <a:pt x="14592" y="41452"/>
                  </a:lnTo>
                  <a:lnTo>
                    <a:pt x="14935" y="41605"/>
                  </a:lnTo>
                  <a:lnTo>
                    <a:pt x="23901" y="41605"/>
                  </a:lnTo>
                  <a:lnTo>
                    <a:pt x="24269" y="41478"/>
                  </a:lnTo>
                  <a:lnTo>
                    <a:pt x="24866" y="40906"/>
                  </a:lnTo>
                  <a:lnTo>
                    <a:pt x="25019" y="40551"/>
                  </a:lnTo>
                  <a:lnTo>
                    <a:pt x="25019" y="27457"/>
                  </a:lnTo>
                  <a:lnTo>
                    <a:pt x="31053" y="16230"/>
                  </a:lnTo>
                  <a:lnTo>
                    <a:pt x="19431" y="16230"/>
                  </a:lnTo>
                  <a:lnTo>
                    <a:pt x="11163" y="1308"/>
                  </a:lnTo>
                  <a:lnTo>
                    <a:pt x="11010" y="990"/>
                  </a:lnTo>
                  <a:lnTo>
                    <a:pt x="10706" y="647"/>
                  </a:lnTo>
                  <a:lnTo>
                    <a:pt x="10033" y="139"/>
                  </a:lnTo>
                  <a:lnTo>
                    <a:pt x="9575" y="0"/>
                  </a:lnTo>
                  <a:close/>
                </a:path>
                <a:path w="39370" h="41910">
                  <a:moveTo>
                    <a:pt x="37998" y="0"/>
                  </a:moveTo>
                  <a:lnTo>
                    <a:pt x="29273" y="0"/>
                  </a:lnTo>
                  <a:lnTo>
                    <a:pt x="28816" y="139"/>
                  </a:lnTo>
                  <a:lnTo>
                    <a:pt x="28105" y="685"/>
                  </a:lnTo>
                  <a:lnTo>
                    <a:pt x="27851" y="990"/>
                  </a:lnTo>
                  <a:lnTo>
                    <a:pt x="19431" y="16230"/>
                  </a:lnTo>
                  <a:lnTo>
                    <a:pt x="31053" y="16230"/>
                  </a:lnTo>
                  <a:lnTo>
                    <a:pt x="38862" y="1701"/>
                  </a:lnTo>
                  <a:lnTo>
                    <a:pt x="38798" y="647"/>
                  </a:lnTo>
                  <a:lnTo>
                    <a:pt x="38277" y="126"/>
                  </a:lnTo>
                  <a:lnTo>
                    <a:pt x="37998" y="0"/>
                  </a:lnTo>
                  <a:close/>
                </a:path>
              </a:pathLst>
            </a:custGeom>
            <a:solidFill>
              <a:srgbClr val="045B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object 156">
              <a:extLst>
                <a:ext uri="{FF2B5EF4-FFF2-40B4-BE49-F238E27FC236}">
                  <a16:creationId xmlns:a16="http://schemas.microsoft.com/office/drawing/2014/main" id="{988F9FF1-0023-6D4A-830C-BB40BB9FAFD2}"/>
                </a:ext>
              </a:extLst>
            </p:cNvPr>
            <p:cNvSpPr txBox="1"/>
            <p:nvPr/>
          </p:nvSpPr>
          <p:spPr>
            <a:xfrm>
              <a:off x="2563634" y="3168238"/>
              <a:ext cx="506103" cy="68815"/>
            </a:xfrm>
            <a:prstGeom prst="rect">
              <a:avLst/>
            </a:prstGeom>
          </p:spPr>
          <p:txBody>
            <a:bodyPr vert="horz" wrap="square" lIns="0" tIns="7189" rIns="0" bIns="0" rtlCol="0">
              <a:spAutoFit/>
            </a:bodyPr>
            <a:lstStyle/>
            <a:p>
              <a:pPr marL="718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5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00" b="0" i="0" u="none" strike="noStrike" kern="1200" cap="none" spc="-3" normalizeH="0" baseline="0" noProof="0" dirty="0">
                  <a:ln>
                    <a:noFill/>
                  </a:ln>
                  <a:solidFill>
                    <a:srgbClr val="91B9C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/>
                </a:rPr>
                <a:t>Clinician/Group</a:t>
              </a:r>
              <a:r>
                <a:rPr kumimoji="0" sz="400" b="0" i="0" u="none" strike="noStrike" kern="1200" cap="none" spc="40" normalizeH="0" baseline="0" noProof="0" dirty="0">
                  <a:ln>
                    <a:noFill/>
                  </a:ln>
                  <a:solidFill>
                    <a:srgbClr val="91B9C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/>
                </a:rPr>
                <a:t> </a:t>
              </a:r>
              <a:r>
                <a:rPr kumimoji="0" sz="400" b="0" i="0" u="none" strike="noStrike" kern="1200" cap="none" spc="0" normalizeH="0" baseline="0" noProof="0" dirty="0">
                  <a:ln>
                    <a:noFill/>
                  </a:ln>
                  <a:solidFill>
                    <a:srgbClr val="24738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/>
                </a:rPr>
                <a:t>CMS</a:t>
              </a:r>
              <a:endParaRPr kumimoji="0" sz="4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DD5152D-B131-984A-AC63-90CD9C0399BB}"/>
              </a:ext>
            </a:extLst>
          </p:cNvPr>
          <p:cNvGrpSpPr/>
          <p:nvPr/>
        </p:nvGrpSpPr>
        <p:grpSpPr>
          <a:xfrm>
            <a:off x="4875652" y="4925410"/>
            <a:ext cx="4458303" cy="905143"/>
            <a:chOff x="3600284" y="5134531"/>
            <a:chExt cx="4036836" cy="1089021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302275E-173B-444F-B6F0-30ACB36D6B85}"/>
                </a:ext>
              </a:extLst>
            </p:cNvPr>
            <p:cNvGrpSpPr/>
            <p:nvPr/>
          </p:nvGrpSpPr>
          <p:grpSpPr>
            <a:xfrm>
              <a:off x="3600585" y="5134531"/>
              <a:ext cx="1582402" cy="547759"/>
              <a:chOff x="3690182" y="4770539"/>
              <a:chExt cx="1828452" cy="632931"/>
            </a:xfrm>
          </p:grpSpPr>
          <p:sp>
            <p:nvSpPr>
              <p:cNvPr id="187" name="object 16">
                <a:extLst>
                  <a:ext uri="{FF2B5EF4-FFF2-40B4-BE49-F238E27FC236}">
                    <a16:creationId xmlns:a16="http://schemas.microsoft.com/office/drawing/2014/main" id="{E55FACD9-CF76-6241-9E1A-592281038CF7}"/>
                  </a:ext>
                </a:extLst>
              </p:cNvPr>
              <p:cNvSpPr/>
              <p:nvPr/>
            </p:nvSpPr>
            <p:spPr>
              <a:xfrm>
                <a:off x="3690182" y="4799621"/>
                <a:ext cx="774940" cy="603849"/>
              </a:xfrm>
              <a:custGeom>
                <a:avLst/>
                <a:gdLst/>
                <a:ahLst/>
                <a:cxnLst/>
                <a:rect l="l" t="t" r="r" b="b"/>
                <a:pathLst>
                  <a:path w="1369059" h="1066800">
                    <a:moveTo>
                      <a:pt x="684377" y="0"/>
                    </a:moveTo>
                    <a:lnTo>
                      <a:pt x="0" y="1066799"/>
                    </a:lnTo>
                    <a:lnTo>
                      <a:pt x="1368755" y="1066799"/>
                    </a:lnTo>
                    <a:lnTo>
                      <a:pt x="684377" y="0"/>
                    </a:lnTo>
                    <a:close/>
                  </a:path>
                </a:pathLst>
              </a:custGeom>
              <a:solidFill>
                <a:srgbClr val="8FD2D5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object 18">
                <a:extLst>
                  <a:ext uri="{FF2B5EF4-FFF2-40B4-BE49-F238E27FC236}">
                    <a16:creationId xmlns:a16="http://schemas.microsoft.com/office/drawing/2014/main" id="{1F9536F8-D7DA-F846-B227-20E32990EC82}"/>
                  </a:ext>
                </a:extLst>
              </p:cNvPr>
              <p:cNvSpPr/>
              <p:nvPr/>
            </p:nvSpPr>
            <p:spPr>
              <a:xfrm>
                <a:off x="4216938" y="4799621"/>
                <a:ext cx="774940" cy="603849"/>
              </a:xfrm>
              <a:custGeom>
                <a:avLst/>
                <a:gdLst/>
                <a:ahLst/>
                <a:cxnLst/>
                <a:rect l="l" t="t" r="r" b="b"/>
                <a:pathLst>
                  <a:path w="1369059" h="1066800">
                    <a:moveTo>
                      <a:pt x="684377" y="0"/>
                    </a:moveTo>
                    <a:lnTo>
                      <a:pt x="0" y="1066799"/>
                    </a:lnTo>
                    <a:lnTo>
                      <a:pt x="1368755" y="1066799"/>
                    </a:lnTo>
                    <a:lnTo>
                      <a:pt x="684377" y="0"/>
                    </a:lnTo>
                    <a:close/>
                  </a:path>
                </a:pathLst>
              </a:custGeom>
              <a:solidFill>
                <a:srgbClr val="00BDF3">
                  <a:alpha val="90000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object 19">
                <a:extLst>
                  <a:ext uri="{FF2B5EF4-FFF2-40B4-BE49-F238E27FC236}">
                    <a16:creationId xmlns:a16="http://schemas.microsoft.com/office/drawing/2014/main" id="{2A31A978-40AD-9E45-A978-BEE321A1FBD3}"/>
                  </a:ext>
                </a:extLst>
              </p:cNvPr>
              <p:cNvSpPr txBox="1"/>
              <p:nvPr/>
            </p:nvSpPr>
            <p:spPr>
              <a:xfrm>
                <a:off x="4307761" y="5188339"/>
                <a:ext cx="569039" cy="167880"/>
              </a:xfrm>
              <a:prstGeom prst="rect">
                <a:avLst/>
              </a:prstGeom>
            </p:spPr>
            <p:txBody>
              <a:bodyPr vert="horz" wrap="square" lIns="0" tIns="9705" rIns="0" bIns="0" rtlCol="0">
                <a:spAutoFit/>
              </a:bodyPr>
              <a:lstStyle/>
              <a:p>
                <a:pPr marL="4763" marR="2875" lvl="0" indent="-4763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550" b="1" i="0" u="none" strike="noStrike" kern="1200" cap="none" spc="1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Rubik-Medium"/>
                  </a:rPr>
                  <a:t>Imp</a:t>
                </a:r>
                <a:r>
                  <a:rPr kumimoji="0" sz="550" b="1" i="0" u="none" strike="noStrike" kern="1200" cap="none" spc="3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Rubik-Medium"/>
                  </a:rPr>
                  <a:t>r</a:t>
                </a:r>
                <a:r>
                  <a:rPr kumimoji="0" sz="5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Rubik-Medium"/>
                  </a:rPr>
                  <a:t>ov</a:t>
                </a:r>
                <a:r>
                  <a:rPr kumimoji="0" sz="550" b="1" i="0" u="none" strike="noStrike" kern="1200" cap="none" spc="1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Rubik-Medium"/>
                  </a:rPr>
                  <a:t>eme</a:t>
                </a:r>
                <a:r>
                  <a:rPr kumimoji="0" sz="550" b="1" i="0" u="none" strike="noStrike" kern="1200" cap="none" spc="6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Rubik-Medium"/>
                  </a:rPr>
                  <a:t>nt</a:t>
                </a:r>
                <a:r>
                  <a:rPr kumimoji="0" lang="en-US" sz="550" b="1" i="0" u="none" strike="noStrike" kern="1200" cap="none" spc="6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Rubik-Medium"/>
                  </a:rPr>
                  <a:t> </a:t>
                </a:r>
                <a:br>
                  <a:rPr kumimoji="0" lang="en-US" sz="550" b="1" i="0" u="none" strike="noStrike" kern="1200" cap="none" spc="6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Rubik-Medium"/>
                  </a:rPr>
                </a:br>
                <a:r>
                  <a:rPr kumimoji="0" sz="550" b="1" i="0" u="none" strike="noStrike" kern="1200" cap="none" spc="8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Rubik-Medium"/>
                  </a:rPr>
                  <a:t>Activities</a:t>
                </a:r>
                <a:endParaRPr kumimoji="0" sz="550" b="1" i="0" u="none" strike="noStrike" kern="1200" cap="none" spc="0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endParaRPr>
              </a:p>
            </p:txBody>
          </p:sp>
          <p:sp>
            <p:nvSpPr>
              <p:cNvPr id="190" name="object 20">
                <a:extLst>
                  <a:ext uri="{FF2B5EF4-FFF2-40B4-BE49-F238E27FC236}">
                    <a16:creationId xmlns:a16="http://schemas.microsoft.com/office/drawing/2014/main" id="{86E03741-3769-7E4E-8CB4-43F0FC449BE9}"/>
                  </a:ext>
                </a:extLst>
              </p:cNvPr>
              <p:cNvSpPr/>
              <p:nvPr/>
            </p:nvSpPr>
            <p:spPr>
              <a:xfrm>
                <a:off x="4743694" y="4799621"/>
                <a:ext cx="774940" cy="603849"/>
              </a:xfrm>
              <a:custGeom>
                <a:avLst/>
                <a:gdLst/>
                <a:ahLst/>
                <a:cxnLst/>
                <a:rect l="l" t="t" r="r" b="b"/>
                <a:pathLst>
                  <a:path w="1369059" h="1066800">
                    <a:moveTo>
                      <a:pt x="684377" y="0"/>
                    </a:moveTo>
                    <a:lnTo>
                      <a:pt x="0" y="1066799"/>
                    </a:lnTo>
                    <a:lnTo>
                      <a:pt x="1368755" y="1066799"/>
                    </a:lnTo>
                    <a:lnTo>
                      <a:pt x="684377" y="0"/>
                    </a:lnTo>
                    <a:close/>
                  </a:path>
                </a:pathLst>
              </a:custGeom>
              <a:solidFill>
                <a:srgbClr val="8AB168">
                  <a:alpha val="85000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object 21">
                <a:extLst>
                  <a:ext uri="{FF2B5EF4-FFF2-40B4-BE49-F238E27FC236}">
                    <a16:creationId xmlns:a16="http://schemas.microsoft.com/office/drawing/2014/main" id="{9F4CA87F-08D1-4F4A-A734-798977789EB1}"/>
                  </a:ext>
                </a:extLst>
              </p:cNvPr>
              <p:cNvSpPr txBox="1"/>
              <p:nvPr/>
            </p:nvSpPr>
            <p:spPr>
              <a:xfrm>
                <a:off x="5055585" y="5188339"/>
                <a:ext cx="165340" cy="89012"/>
              </a:xfrm>
              <a:prstGeom prst="rect">
                <a:avLst/>
              </a:prstGeom>
            </p:spPr>
            <p:txBody>
              <a:bodyPr vert="horz" wrap="square" lIns="0" tIns="9705" rIns="0" bIns="0" rtlCol="0">
                <a:spAutoFit/>
              </a:bodyPr>
              <a:lstStyle/>
              <a:p>
                <a:pPr marL="7188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550" b="1" i="0" u="none" strike="noStrike" kern="1200" cap="none" spc="1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Rubik-Medium"/>
                  </a:rPr>
                  <a:t>Co</a:t>
                </a:r>
                <a:r>
                  <a:rPr kumimoji="0" sz="550" b="1" i="0" u="none" strike="noStrike" kern="1200" cap="none" spc="6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Rubik-Medium"/>
                  </a:rPr>
                  <a:t>s</a:t>
                </a:r>
                <a:r>
                  <a:rPr kumimoji="0" sz="550" b="1" i="0" u="none" strike="noStrike" kern="1200" cap="none" spc="8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Rubik-Medium"/>
                  </a:rPr>
                  <a:t>t</a:t>
                </a:r>
                <a:endParaRPr kumimoji="0" sz="550" b="1" i="0" u="none" strike="noStrike" kern="1200" cap="none" spc="0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endParaRPr>
              </a:p>
            </p:txBody>
          </p:sp>
          <p:sp>
            <p:nvSpPr>
              <p:cNvPr id="192" name="object 55">
                <a:extLst>
                  <a:ext uri="{FF2B5EF4-FFF2-40B4-BE49-F238E27FC236}">
                    <a16:creationId xmlns:a16="http://schemas.microsoft.com/office/drawing/2014/main" id="{260043E6-7A6A-EE43-AD80-B6C5DB702B03}"/>
                  </a:ext>
                </a:extLst>
              </p:cNvPr>
              <p:cNvSpPr/>
              <p:nvPr/>
            </p:nvSpPr>
            <p:spPr>
              <a:xfrm>
                <a:off x="4205634" y="4770539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62C0C4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object 60">
                <a:extLst>
                  <a:ext uri="{FF2B5EF4-FFF2-40B4-BE49-F238E27FC236}">
                    <a16:creationId xmlns:a16="http://schemas.microsoft.com/office/drawing/2014/main" id="{16F48EB4-4F3B-1143-B449-CB19907325AF}"/>
                  </a:ext>
                </a:extLst>
              </p:cNvPr>
              <p:cNvSpPr/>
              <p:nvPr/>
            </p:nvSpPr>
            <p:spPr>
              <a:xfrm>
                <a:off x="4825644" y="4899929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BDF3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object 16">
                <a:extLst>
                  <a:ext uri="{FF2B5EF4-FFF2-40B4-BE49-F238E27FC236}">
                    <a16:creationId xmlns:a16="http://schemas.microsoft.com/office/drawing/2014/main" id="{822F9663-DDBD-4F48-B90A-FA87B2583C28}"/>
                  </a:ext>
                </a:extLst>
              </p:cNvPr>
              <p:cNvSpPr/>
              <p:nvPr/>
            </p:nvSpPr>
            <p:spPr>
              <a:xfrm>
                <a:off x="3690182" y="4799621"/>
                <a:ext cx="774940" cy="603849"/>
              </a:xfrm>
              <a:custGeom>
                <a:avLst/>
                <a:gdLst/>
                <a:ahLst/>
                <a:cxnLst/>
                <a:rect l="l" t="t" r="r" b="b"/>
                <a:pathLst>
                  <a:path w="1369059" h="1066800">
                    <a:moveTo>
                      <a:pt x="684377" y="0"/>
                    </a:moveTo>
                    <a:lnTo>
                      <a:pt x="0" y="1066799"/>
                    </a:lnTo>
                    <a:lnTo>
                      <a:pt x="1368755" y="1066799"/>
                    </a:lnTo>
                    <a:lnTo>
                      <a:pt x="684377" y="0"/>
                    </a:lnTo>
                    <a:close/>
                  </a:path>
                </a:pathLst>
              </a:custGeom>
              <a:solidFill>
                <a:srgbClr val="8FD2D5">
                  <a:alpha val="50000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object 17">
                <a:extLst>
                  <a:ext uri="{FF2B5EF4-FFF2-40B4-BE49-F238E27FC236}">
                    <a16:creationId xmlns:a16="http://schemas.microsoft.com/office/drawing/2014/main" id="{977A8CC9-FCDC-2741-84CA-16C5D15FD4E1}"/>
                  </a:ext>
                </a:extLst>
              </p:cNvPr>
              <p:cNvSpPr txBox="1"/>
              <p:nvPr/>
            </p:nvSpPr>
            <p:spPr>
              <a:xfrm>
                <a:off x="3912591" y="5188339"/>
                <a:ext cx="245134" cy="89012"/>
              </a:xfrm>
              <a:prstGeom prst="rect">
                <a:avLst/>
              </a:prstGeom>
            </p:spPr>
            <p:txBody>
              <a:bodyPr vert="horz" wrap="square" lIns="0" tIns="9705" rIns="0" bIns="0" rtlCol="0">
                <a:spAutoFit/>
              </a:bodyPr>
              <a:lstStyle/>
              <a:p>
                <a:pPr marL="7188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550" b="1" i="0" u="none" strike="noStrike" kern="1200" cap="none" spc="8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Rubik-Medium"/>
                  </a:rPr>
                  <a:t>Quality</a:t>
                </a:r>
                <a:endParaRPr kumimoji="0" sz="550" b="1" i="0" u="none" strike="noStrike" kern="1200" cap="none" spc="0" normalizeH="0" baseline="0" noProof="0" dirty="0">
                  <a:ln>
                    <a:noFill/>
                  </a:ln>
                  <a:solidFill>
                    <a:srgbClr val="00306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-Medium"/>
                </a:endParaRPr>
              </a:p>
            </p:txBody>
          </p:sp>
        </p:grp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276EC11D-B82C-5549-999F-F398BD033E32}"/>
                </a:ext>
              </a:extLst>
            </p:cNvPr>
            <p:cNvSpPr txBox="1"/>
            <p:nvPr/>
          </p:nvSpPr>
          <p:spPr>
            <a:xfrm>
              <a:off x="3600284" y="5706157"/>
              <a:ext cx="1582703" cy="364480"/>
            </a:xfrm>
            <a:prstGeom prst="rect">
              <a:avLst/>
            </a:prstGeom>
            <a:solidFill>
              <a:schemeClr val="bg1">
                <a:lumMod val="50000"/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1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Foundation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1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Promoting Interoperability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1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Population Health Measures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2D1D1F14-C461-1540-A4CF-0157E9D423D1}"/>
                </a:ext>
              </a:extLst>
            </p:cNvPr>
            <p:cNvSpPr txBox="1"/>
            <p:nvPr/>
          </p:nvSpPr>
          <p:spPr>
            <a:xfrm>
              <a:off x="6426352" y="5701800"/>
              <a:ext cx="1210768" cy="521752"/>
            </a:xfrm>
            <a:prstGeom prst="rect">
              <a:avLst/>
            </a:prstGeom>
            <a:solidFill>
              <a:schemeClr val="bg1">
                <a:lumMod val="50000"/>
                <a:alpha val="80000"/>
              </a:schemeClr>
            </a:solidFill>
          </p:spPr>
          <p:txBody>
            <a:bodyPr wrap="square" lIns="0" r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1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Foundation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Promoting Interoperability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Population Health Measures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Enhanced Performance Feedback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Patient-Reported Outcomes</a:t>
              </a:r>
            </a:p>
          </p:txBody>
        </p: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F3277241-314A-0947-8D9F-F0A031B94855}"/>
              </a:ext>
            </a:extLst>
          </p:cNvPr>
          <p:cNvGrpSpPr/>
          <p:nvPr/>
        </p:nvGrpSpPr>
        <p:grpSpPr>
          <a:xfrm>
            <a:off x="2053276" y="950519"/>
            <a:ext cx="7996656" cy="463318"/>
            <a:chOff x="529276" y="1430370"/>
            <a:chExt cx="6677029" cy="251983"/>
          </a:xfrm>
        </p:grpSpPr>
        <p:sp>
          <p:nvSpPr>
            <p:cNvPr id="318" name="object 3">
              <a:extLst>
                <a:ext uri="{FF2B5EF4-FFF2-40B4-BE49-F238E27FC236}">
                  <a16:creationId xmlns:a16="http://schemas.microsoft.com/office/drawing/2014/main" id="{454A2953-471F-F14C-9686-3245F1F7EBC5}"/>
                </a:ext>
              </a:extLst>
            </p:cNvPr>
            <p:cNvSpPr/>
            <p:nvPr/>
          </p:nvSpPr>
          <p:spPr>
            <a:xfrm>
              <a:off x="4994627" y="1430389"/>
              <a:ext cx="2211678" cy="251964"/>
            </a:xfrm>
            <a:custGeom>
              <a:avLst/>
              <a:gdLst/>
              <a:ahLst/>
              <a:cxnLst/>
              <a:rect l="l" t="t" r="r" b="b"/>
              <a:pathLst>
                <a:path w="4514850" h="514350">
                  <a:moveTo>
                    <a:pt x="0" y="514070"/>
                  </a:moveTo>
                  <a:lnTo>
                    <a:pt x="4514850" y="514070"/>
                  </a:lnTo>
                  <a:lnTo>
                    <a:pt x="4514850" y="0"/>
                  </a:lnTo>
                  <a:lnTo>
                    <a:pt x="0" y="0"/>
                  </a:lnTo>
                  <a:lnTo>
                    <a:pt x="0" y="514070"/>
                  </a:lnTo>
                  <a:close/>
                </a:path>
              </a:pathLst>
            </a:custGeom>
            <a:solidFill>
              <a:srgbClr val="1C35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object 4">
              <a:extLst>
                <a:ext uri="{FF2B5EF4-FFF2-40B4-BE49-F238E27FC236}">
                  <a16:creationId xmlns:a16="http://schemas.microsoft.com/office/drawing/2014/main" id="{7C15FBF0-FA5B-EF48-8694-349EDB643628}"/>
                </a:ext>
              </a:extLst>
            </p:cNvPr>
            <p:cNvSpPr txBox="1"/>
            <p:nvPr/>
          </p:nvSpPr>
          <p:spPr>
            <a:xfrm>
              <a:off x="5266187" y="1461719"/>
              <a:ext cx="1668019" cy="207314"/>
            </a:xfrm>
            <a:prstGeom prst="rect">
              <a:avLst/>
            </a:prstGeom>
          </p:spPr>
          <p:txBody>
            <a:bodyPr vert="horz" wrap="square" lIns="0" tIns="718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5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-1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Medium" pitchFamily="2" charset="-79"/>
                </a:rPr>
                <a:t>Future </a:t>
              </a:r>
              <a:r>
                <a:rPr kumimoji="0" sz="700" b="1" i="0" u="none" strike="noStrike" kern="1200" cap="none" spc="-8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Medium" pitchFamily="2" charset="-79"/>
                </a:rPr>
                <a:t>State </a:t>
              </a:r>
              <a:r>
                <a:rPr kumimoji="0" sz="700" b="1" i="0" u="none" strike="noStrike" kern="1200" cap="none" spc="-6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Medium" pitchFamily="2" charset="-79"/>
                </a:rPr>
                <a:t>of</a:t>
              </a:r>
              <a:r>
                <a:rPr kumimoji="0" sz="700" b="1" i="0" u="none" strike="noStrike" kern="1200" cap="none" spc="-7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Medium" pitchFamily="2" charset="-79"/>
                </a:rPr>
                <a:t> </a:t>
              </a:r>
              <a:r>
                <a:rPr kumimoji="0" sz="700" b="1" i="0" u="none" strike="noStrike" kern="1200" cap="none" spc="-8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Medium" pitchFamily="2" charset="-79"/>
                </a:rPr>
                <a:t>MIPS</a:t>
              </a:r>
              <a:endPara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 Medium" pitchFamily="2" charset="-79"/>
              </a:endParaRPr>
            </a:p>
            <a:p>
              <a:pPr marL="719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600" b="0" i="0" u="none" strike="noStrike" kern="1200" cap="none" spc="-8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 pitchFamily="2" charset="-79"/>
                </a:rPr>
                <a:t>(In Next 3-5</a:t>
              </a:r>
              <a:r>
                <a:rPr kumimoji="0" sz="600" b="0" i="0" u="none" strike="noStrike" kern="1200" cap="none" spc="-68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 pitchFamily="2" charset="-79"/>
                </a:rPr>
                <a:t> </a:t>
              </a:r>
              <a:r>
                <a:rPr kumimoji="0" sz="600" b="0" i="0" u="none" strike="noStrike" kern="1200" cap="none" spc="-2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 pitchFamily="2" charset="-79"/>
                </a:rPr>
                <a:t>Years)</a:t>
              </a:r>
              <a:endPara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" pitchFamily="2" charset="-79"/>
              </a:endParaRPr>
            </a:p>
          </p:txBody>
        </p:sp>
        <p:sp>
          <p:nvSpPr>
            <p:cNvPr id="320" name="object 5">
              <a:extLst>
                <a:ext uri="{FF2B5EF4-FFF2-40B4-BE49-F238E27FC236}">
                  <a16:creationId xmlns:a16="http://schemas.microsoft.com/office/drawing/2014/main" id="{80B90A30-D826-134B-A28B-EF383C1005AF}"/>
                </a:ext>
              </a:extLst>
            </p:cNvPr>
            <p:cNvSpPr/>
            <p:nvPr/>
          </p:nvSpPr>
          <p:spPr>
            <a:xfrm>
              <a:off x="529276" y="1430370"/>
              <a:ext cx="2211678" cy="251964"/>
            </a:xfrm>
            <a:custGeom>
              <a:avLst/>
              <a:gdLst/>
              <a:ahLst/>
              <a:cxnLst/>
              <a:rect l="l" t="t" r="r" b="b"/>
              <a:pathLst>
                <a:path w="4514850" h="514350">
                  <a:moveTo>
                    <a:pt x="0" y="514096"/>
                  </a:moveTo>
                  <a:lnTo>
                    <a:pt x="4514850" y="514096"/>
                  </a:lnTo>
                  <a:lnTo>
                    <a:pt x="4514850" y="0"/>
                  </a:lnTo>
                  <a:lnTo>
                    <a:pt x="0" y="0"/>
                  </a:lnTo>
                  <a:lnTo>
                    <a:pt x="0" y="514096"/>
                  </a:lnTo>
                  <a:close/>
                </a:path>
              </a:pathLst>
            </a:custGeom>
            <a:solidFill>
              <a:srgbClr val="1C35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object 6">
              <a:extLst>
                <a:ext uri="{FF2B5EF4-FFF2-40B4-BE49-F238E27FC236}">
                  <a16:creationId xmlns:a16="http://schemas.microsoft.com/office/drawing/2014/main" id="{74B0BE77-01AD-2D4D-B21F-281A5DA9EC86}"/>
                </a:ext>
              </a:extLst>
            </p:cNvPr>
            <p:cNvSpPr txBox="1"/>
            <p:nvPr/>
          </p:nvSpPr>
          <p:spPr>
            <a:xfrm>
              <a:off x="952500" y="1455488"/>
              <a:ext cx="1364506" cy="225268"/>
            </a:xfrm>
            <a:prstGeom prst="rect">
              <a:avLst/>
            </a:prstGeom>
          </p:spPr>
          <p:txBody>
            <a:bodyPr vert="horz" wrap="square" lIns="0" tIns="718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77"/>
                </a:lnSpc>
                <a:spcBef>
                  <a:spcPts val="5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-1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Medium" pitchFamily="2" charset="-79"/>
                </a:rPr>
                <a:t>Current </a:t>
              </a:r>
              <a:r>
                <a:rPr kumimoji="0" sz="700" b="1" i="0" u="none" strike="noStrike" kern="1200" cap="none" spc="-8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Medium" pitchFamily="2" charset="-79"/>
                </a:rPr>
                <a:t>Structure of</a:t>
              </a:r>
              <a:r>
                <a:rPr kumimoji="0" sz="700" b="1" i="0" u="none" strike="noStrike" kern="1200" cap="none" spc="-76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Medium" pitchFamily="2" charset="-79"/>
                </a:rPr>
                <a:t> </a:t>
              </a:r>
              <a:r>
                <a:rPr kumimoji="0" sz="700" b="1" i="0" u="none" strike="noStrike" kern="1200" cap="none" spc="-8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Medium" pitchFamily="2" charset="-79"/>
                </a:rPr>
                <a:t>MIPS</a:t>
              </a:r>
              <a:endPara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 Medium" pitchFamily="2" charset="-79"/>
              </a:endParaRPr>
            </a:p>
            <a:p>
              <a:pPr marL="719" marR="0" lvl="0" indent="0" algn="ctr" defTabSz="914400" rtl="0" eaLnBrk="1" fontAlgn="auto" latinLnBrk="0" hangingPunct="1">
                <a:lnSpc>
                  <a:spcPts val="80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600" b="0" i="0" u="none" strike="noStrike" kern="1200" cap="none" spc="-8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 pitchFamily="2" charset="-79"/>
                </a:rPr>
                <a:t>(In</a:t>
              </a:r>
              <a:r>
                <a:rPr kumimoji="0" sz="600" b="0" i="0" u="none" strike="noStrike" kern="1200" cap="none" spc="-17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 pitchFamily="2" charset="-79"/>
                </a:rPr>
                <a:t> </a:t>
              </a:r>
              <a:r>
                <a:rPr kumimoji="0" sz="600" b="0" i="0" u="none" strike="noStrike" kern="1200" cap="none" spc="-1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 pitchFamily="2" charset="-79"/>
                </a:rPr>
                <a:t>2020)</a:t>
              </a:r>
              <a:endPara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" pitchFamily="2" charset="-79"/>
              </a:endParaRPr>
            </a:p>
          </p:txBody>
        </p:sp>
        <p:sp>
          <p:nvSpPr>
            <p:cNvPr id="322" name="object 7">
              <a:extLst>
                <a:ext uri="{FF2B5EF4-FFF2-40B4-BE49-F238E27FC236}">
                  <a16:creationId xmlns:a16="http://schemas.microsoft.com/office/drawing/2014/main" id="{EF0842E7-4D38-4144-95F5-B2CB931C4706}"/>
                </a:ext>
              </a:extLst>
            </p:cNvPr>
            <p:cNvSpPr/>
            <p:nvPr/>
          </p:nvSpPr>
          <p:spPr>
            <a:xfrm>
              <a:off x="2762293" y="1430389"/>
              <a:ext cx="2211678" cy="251964"/>
            </a:xfrm>
            <a:custGeom>
              <a:avLst/>
              <a:gdLst/>
              <a:ahLst/>
              <a:cxnLst/>
              <a:rect l="l" t="t" r="r" b="b"/>
              <a:pathLst>
                <a:path w="4514850" h="514350">
                  <a:moveTo>
                    <a:pt x="0" y="514070"/>
                  </a:moveTo>
                  <a:lnTo>
                    <a:pt x="4514850" y="514070"/>
                  </a:lnTo>
                  <a:lnTo>
                    <a:pt x="4514850" y="0"/>
                  </a:lnTo>
                  <a:lnTo>
                    <a:pt x="0" y="0"/>
                  </a:lnTo>
                  <a:lnTo>
                    <a:pt x="0" y="514070"/>
                  </a:lnTo>
                  <a:close/>
                </a:path>
              </a:pathLst>
            </a:custGeom>
            <a:solidFill>
              <a:srgbClr val="1C35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object 8">
              <a:extLst>
                <a:ext uri="{FF2B5EF4-FFF2-40B4-BE49-F238E27FC236}">
                  <a16:creationId xmlns:a16="http://schemas.microsoft.com/office/drawing/2014/main" id="{BC112700-895A-9D42-899A-74A0E856782D}"/>
                </a:ext>
              </a:extLst>
            </p:cNvPr>
            <p:cNvSpPr txBox="1"/>
            <p:nvPr/>
          </p:nvSpPr>
          <p:spPr>
            <a:xfrm>
              <a:off x="2858520" y="1461719"/>
              <a:ext cx="2019101" cy="207314"/>
            </a:xfrm>
            <a:prstGeom prst="rect">
              <a:avLst/>
            </a:prstGeom>
          </p:spPr>
          <p:txBody>
            <a:bodyPr vert="horz" wrap="square" lIns="0" tIns="718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5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-8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Medium" pitchFamily="2" charset="-79"/>
                </a:rPr>
                <a:t>New MIPS </a:t>
              </a:r>
              <a:r>
                <a:rPr kumimoji="0" sz="700" b="1" i="0" u="none" strike="noStrike" kern="1200" cap="none" spc="-17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Medium" pitchFamily="2" charset="-79"/>
                </a:rPr>
                <a:t>Value </a:t>
              </a:r>
              <a:r>
                <a:rPr kumimoji="0" sz="700" b="1" i="0" u="none" strike="noStrike" kern="1200" cap="none" spc="-1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Medium" pitchFamily="2" charset="-79"/>
                </a:rPr>
                <a:t>Pathways</a:t>
              </a:r>
              <a:r>
                <a:rPr kumimoji="0" sz="700" b="1" i="0" u="none" strike="noStrike" kern="1200" cap="none" spc="-7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Medium" pitchFamily="2" charset="-79"/>
                </a:rPr>
                <a:t> </a:t>
              </a:r>
              <a:r>
                <a:rPr kumimoji="0" sz="700" b="1" i="0" u="none" strike="noStrike" kern="1200" cap="none" spc="-1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Medium" pitchFamily="2" charset="-79"/>
                </a:rPr>
                <a:t>Framework</a:t>
              </a:r>
              <a:endPara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 Medium" pitchFamily="2" charset="-79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600" b="0" i="0" u="none" strike="noStrike" kern="1200" cap="none" spc="-8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 pitchFamily="2" charset="-79"/>
                </a:rPr>
                <a:t>(In Next </a:t>
              </a:r>
              <a:r>
                <a:rPr kumimoji="0" sz="600" b="0" i="0" u="none" strike="noStrike" kern="1200" cap="none" spc="-1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 pitchFamily="2" charset="-79"/>
                </a:rPr>
                <a:t>1-2</a:t>
              </a:r>
              <a:r>
                <a:rPr kumimoji="0" sz="600" b="0" i="0" u="none" strike="noStrike" kern="1200" cap="none" spc="-5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 pitchFamily="2" charset="-79"/>
                </a:rPr>
                <a:t> </a:t>
              </a:r>
              <a:r>
                <a:rPr kumimoji="0" sz="600" b="0" i="0" u="none" strike="noStrike" kern="1200" cap="none" spc="-2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" pitchFamily="2" charset="-79"/>
                </a:rPr>
                <a:t>Years)</a:t>
              </a:r>
              <a:endPara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Calibri" panose="020F0502020204030204"/>
                <a:ea typeface="+mn-ea"/>
                <a:cs typeface="Rubik" pitchFamily="2" charset="-79"/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EC1DEFE-CF82-1D48-A3C8-7EAF14304C0F}"/>
              </a:ext>
            </a:extLst>
          </p:cNvPr>
          <p:cNvGrpSpPr/>
          <p:nvPr/>
        </p:nvGrpSpPr>
        <p:grpSpPr>
          <a:xfrm>
            <a:off x="8000054" y="4530303"/>
            <a:ext cx="1353312" cy="899665"/>
            <a:chOff x="6630559" y="4836156"/>
            <a:chExt cx="1353312" cy="850946"/>
          </a:xfrm>
        </p:grpSpPr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D6595FDB-B8E4-EC45-9D3E-EAB09DA4E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6630559" y="4836156"/>
              <a:ext cx="1353312" cy="850946"/>
            </a:xfrm>
            <a:prstGeom prst="rect">
              <a:avLst/>
            </a:prstGeom>
          </p:spPr>
        </p:pic>
        <p:sp>
          <p:nvSpPr>
            <p:cNvPr id="324" name="object 34">
              <a:extLst>
                <a:ext uri="{FF2B5EF4-FFF2-40B4-BE49-F238E27FC236}">
                  <a16:creationId xmlns:a16="http://schemas.microsoft.com/office/drawing/2014/main" id="{363984C3-48F2-1E46-B7CE-AEF716F6B760}"/>
                </a:ext>
              </a:extLst>
            </p:cNvPr>
            <p:cNvSpPr txBox="1"/>
            <p:nvPr/>
          </p:nvSpPr>
          <p:spPr>
            <a:xfrm>
              <a:off x="6807201" y="5425054"/>
              <a:ext cx="1019535" cy="244987"/>
            </a:xfrm>
            <a:prstGeom prst="rect">
              <a:avLst/>
            </a:prstGeom>
          </p:spPr>
          <p:txBody>
            <a:bodyPr vert="horz" wrap="square" lIns="0" tIns="14018" rIns="0" bIns="0" rtlCol="0">
              <a:spAutoFit/>
            </a:bodyPr>
            <a:lstStyle/>
            <a:p>
              <a:pPr marL="5032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00" b="0" i="0" u="none" strike="noStrike" kern="1200" cap="none" spc="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ubik-Medium"/>
                  <a:ea typeface="+mn-ea"/>
                  <a:cs typeface="Rubik-Medium"/>
                </a:rPr>
                <a:t>Cost</a:t>
              </a:r>
              <a:endParaRPr kumimoji="0" lang="en-US" sz="400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bik-Medium"/>
                <a:ea typeface="+mn-ea"/>
                <a:cs typeface="Rubik-Medium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00" b="0" i="0" u="none" strike="noStrike" kern="1200" cap="none" spc="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ubik-Medium"/>
                  <a:ea typeface="+mn-ea"/>
                  <a:cs typeface="Rubik-Medium"/>
                </a:rPr>
                <a:t>Quality </a:t>
              </a:r>
              <a:r>
                <a:rPr kumimoji="0" sz="400" b="0" i="0" u="none" strike="noStrike" kern="1200" cap="none" spc="6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ubik-Medium"/>
                  <a:ea typeface="+mn-ea"/>
                  <a:cs typeface="Rubik-Medium"/>
                </a:rPr>
                <a:t>and </a:t>
              </a:r>
              <a:r>
                <a:rPr kumimoji="0" sz="400" b="0" i="0" u="none" strike="noStrike" kern="1200" cap="none" spc="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ubik-Medium"/>
                  <a:ea typeface="+mn-ea"/>
                  <a:cs typeface="Rubik-Medium"/>
                </a:rPr>
                <a:t>IA</a:t>
              </a:r>
              <a:r>
                <a:rPr kumimoji="0" sz="400" b="0" i="0" u="none" strike="noStrike" kern="1200" cap="none" spc="-37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ubik-Medium"/>
                  <a:ea typeface="+mn-ea"/>
                  <a:cs typeface="Rubik-Medium"/>
                </a:rPr>
                <a:t> </a:t>
              </a:r>
              <a:r>
                <a:rPr kumimoji="0" sz="400" b="0" i="0" u="none" strike="noStrike" kern="1200" cap="none" spc="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ubik-Medium"/>
                  <a:ea typeface="+mn-ea"/>
                  <a:cs typeface="Rubik-Medium"/>
                </a:rPr>
                <a:t>aligned</a:t>
              </a:r>
              <a:endParaRPr kumimoji="0" sz="400" b="0" i="0" u="none" strike="noStrike" kern="1200" cap="none" spc="0" normalizeH="0" baseline="0" noProof="0" dirty="0">
                <a:ln>
                  <a:noFill/>
                </a:ln>
                <a:solidFill>
                  <a:srgbClr val="003068"/>
                </a:solidFill>
                <a:effectLst/>
                <a:uLnTx/>
                <a:uFillTx/>
                <a:latin typeface="Rubik-Medium"/>
                <a:ea typeface="+mn-ea"/>
                <a:cs typeface="Rubik-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5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9063"/>
            <a:ext cx="8766175" cy="723900"/>
          </a:xfrm>
        </p:spPr>
        <p:txBody>
          <a:bodyPr>
            <a:normAutofit/>
          </a:bodyPr>
          <a:lstStyle/>
          <a:p>
            <a:r>
              <a:rPr lang="en-US" b="1" dirty="0" smtClean="0"/>
              <a:t>Potential Role of Registries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368088" y="6356350"/>
            <a:ext cx="823912" cy="365125"/>
          </a:xfrm>
        </p:spPr>
        <p:txBody>
          <a:bodyPr/>
          <a:lstStyle/>
          <a:p>
            <a:fld id="{50B3B8F9-564C-0848-83F7-CCB21C5B4018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14" y="842963"/>
            <a:ext cx="1178350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QCDR (Qualified Clinical Data Registries – can be used for MIPS participation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Measures in QCDR are not required to seek NQF endorsement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May have newer, innovative measures but sometime need further testing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May be able to generate both group and individual provider feedback to aid attribution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May help generate new evidence and establish standards of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9063"/>
            <a:ext cx="8766175" cy="723900"/>
          </a:xfrm>
        </p:spPr>
        <p:txBody>
          <a:bodyPr/>
          <a:lstStyle/>
          <a:p>
            <a:r>
              <a:rPr lang="en-US" b="1" dirty="0" smtClean="0"/>
              <a:t>Role of Individual and Team Measures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368088" y="6356350"/>
            <a:ext cx="823912" cy="365125"/>
          </a:xfrm>
        </p:spPr>
        <p:txBody>
          <a:bodyPr/>
          <a:lstStyle/>
          <a:p>
            <a:fld id="{50B3B8F9-564C-0848-83F7-CCB21C5B4018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537" y="1849123"/>
            <a:ext cx="1011191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Healthcare requires a team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How to Attribute care/accountability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Do all members of a group need to do same quality initiatives (or report same?)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Hospital based physicians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9063"/>
            <a:ext cx="8766175" cy="723900"/>
          </a:xfrm>
        </p:spPr>
        <p:txBody>
          <a:bodyPr/>
          <a:lstStyle/>
          <a:p>
            <a:r>
              <a:rPr lang="en-US" b="1" dirty="0" smtClean="0"/>
              <a:t>Moving from Volume to Value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368088" y="6356350"/>
            <a:ext cx="823912" cy="365125"/>
          </a:xfrm>
        </p:spPr>
        <p:txBody>
          <a:bodyPr/>
          <a:lstStyle/>
          <a:p>
            <a:fld id="{50B3B8F9-564C-0848-83F7-CCB21C5B4018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1402" y="735291"/>
            <a:ext cx="97567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Traditional payment is volume – number of cases/care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Value based incentives programs progressively link payment to performance</a:t>
            </a:r>
          </a:p>
          <a:p>
            <a:pPr lvl="1"/>
            <a:r>
              <a:rPr lang="en-US" sz="2800" dirty="0"/>
              <a:t>	</a:t>
            </a:r>
            <a:r>
              <a:rPr lang="en-US" sz="2800" dirty="0" smtClean="0"/>
              <a:t>“Nice to Do” (please participate - voluntary)</a:t>
            </a:r>
          </a:p>
          <a:p>
            <a:pPr lvl="1"/>
            <a:r>
              <a:rPr lang="en-US" sz="2800" dirty="0"/>
              <a:t>	</a:t>
            </a:r>
            <a:r>
              <a:rPr lang="en-US" sz="2800" dirty="0" smtClean="0"/>
              <a:t>Incentivize Participation (pay for participation, incentives)</a:t>
            </a:r>
          </a:p>
          <a:p>
            <a:pPr lvl="1"/>
            <a:r>
              <a:rPr lang="en-US" sz="2800" dirty="0"/>
              <a:t>	</a:t>
            </a:r>
            <a:r>
              <a:rPr lang="en-US" sz="2800" dirty="0" smtClean="0"/>
              <a:t>Pay for Performance</a:t>
            </a:r>
          </a:p>
          <a:p>
            <a:pPr lvl="1"/>
            <a:r>
              <a:rPr lang="en-US" sz="2800" dirty="0"/>
              <a:t>	</a:t>
            </a:r>
            <a:r>
              <a:rPr lang="en-US" sz="2800" dirty="0" smtClean="0"/>
              <a:t>Penalty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Risk Based Models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Upside Only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Upside and Downside Risk Relationships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How to Determine “Value”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94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60256" y="1498599"/>
            <a:ext cx="11386933" cy="3902959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/>
                <a:ea typeface="+mn-ea"/>
                <a:cs typeface="+mn-cs"/>
              </a:rPr>
              <a:t>Use your quality measures to help develop MIPS Value Pathway for Anesthesiology, in conjunction with ASA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/>
                <a:ea typeface="+mn-ea"/>
                <a:cs typeface="+mn-cs"/>
              </a:rPr>
              <a:t>Advance the use of quality information from the electronic medical record; lead the way in promoting use of electronic infrastructure and promoting interoperability. Get involved in national standards for collection and transmission of anesthesia specific digital information.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/>
                <a:ea typeface="+mn-ea"/>
                <a:cs typeface="+mn-cs"/>
              </a:rPr>
              <a:t>Engage providers in quality improvement activities – especially those that may affect their performance in value based programs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/>
                <a:ea typeface="+mn-ea"/>
                <a:cs typeface="+mn-cs"/>
              </a:rPr>
              <a:t>Help establish standards for quality measurement in anesthesiology – avoid self reported data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/>
                <a:ea typeface="+mn-ea"/>
                <a:cs typeface="+mn-cs"/>
              </a:rPr>
              <a:t>Create evidence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/>
                <a:ea typeface="+mn-ea"/>
                <a:cs typeface="+mn-cs"/>
              </a:rPr>
              <a:t>Help establish standards of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9063"/>
            <a:ext cx="8766175" cy="723900"/>
          </a:xfrm>
        </p:spPr>
        <p:txBody>
          <a:bodyPr/>
          <a:lstStyle/>
          <a:p>
            <a:r>
              <a:rPr lang="en-US" b="1" dirty="0" smtClean="0"/>
              <a:t>Potential Roles of MPOG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368088" y="6356350"/>
            <a:ext cx="823912" cy="365125"/>
          </a:xfrm>
        </p:spPr>
        <p:txBody>
          <a:bodyPr/>
          <a:lstStyle/>
          <a:p>
            <a:fld id="{50B3B8F9-564C-0848-83F7-CCB21C5B401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Summary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584722"/>
            <a:ext cx="10515600" cy="3571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 care and safety outcomes through evidence based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quality measurement and quality improvement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>
                <a:solidFill>
                  <a:prstClr val="black"/>
                </a:solidFill>
                <a:latin typeface="Calibri" panose="020F0502020204030204"/>
              </a:rPr>
              <a:t>Link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high quality performance to payment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Reduce cost and eliminate waste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Transform system to digital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engage patients as active partners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3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1341" y="149972"/>
            <a:ext cx="1113864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Goals of Healthcare Quality - Value </a:t>
            </a:r>
            <a:r>
              <a:rPr lang="en-US" sz="2800" b="1" dirty="0"/>
              <a:t>= Quality + Safety + Experience / Cost</a:t>
            </a:r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187777"/>
            <a:ext cx="11742655" cy="41477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Improve healthcare outcomes – including quality and safety. Sometimes process measures which are clearly linked to improved outcomes are used as “proxy” measures; ideal measures demonstrate improved outcomes</a:t>
            </a:r>
          </a:p>
          <a:p>
            <a:r>
              <a:rPr lang="en-US" sz="2400" dirty="0" smtClean="0"/>
              <a:t>Reduce Cost and unnecessary utilization</a:t>
            </a:r>
          </a:p>
          <a:p>
            <a:r>
              <a:rPr lang="en-US" sz="2400" dirty="0" smtClean="0"/>
              <a:t>Shift payment from “pay for volume”  to “pay for performance” – meaning that providers are meaningfully engaged in being paid in models which have significant percentage of dollars at risk for both upside/downside outcome performance</a:t>
            </a:r>
          </a:p>
          <a:p>
            <a:r>
              <a:rPr lang="en-US" sz="2400" dirty="0" smtClean="0"/>
              <a:t>Ensure patients have a voice in their healthcare, including transparent, useful, easy-to-understand information to help them make best care decisions.</a:t>
            </a:r>
          </a:p>
          <a:p>
            <a:r>
              <a:rPr lang="en-US" sz="2400" dirty="0" smtClean="0"/>
              <a:t>Support transformation to digital … measures, data, information sharing…</a:t>
            </a:r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316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51012" y="365125"/>
            <a:ext cx="1110278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Challenges of Current Quality Ecosystem</a:t>
            </a:r>
            <a:endParaRPr lang="en-US" b="1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251013" y="1165413"/>
            <a:ext cx="6194611" cy="42940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Too many measures vs. too few measures</a:t>
            </a:r>
          </a:p>
          <a:p>
            <a:r>
              <a:rPr lang="en-US" sz="2600" dirty="0" smtClean="0"/>
              <a:t>Burden of reporting </a:t>
            </a:r>
          </a:p>
          <a:p>
            <a:r>
              <a:rPr lang="en-US" sz="2600" dirty="0" smtClean="0"/>
              <a:t>Multiple programs not aligned</a:t>
            </a:r>
          </a:p>
          <a:p>
            <a:r>
              <a:rPr lang="en-US" sz="2600" dirty="0" smtClean="0"/>
              <a:t>Risk Adjustment including SES</a:t>
            </a:r>
          </a:p>
          <a:p>
            <a:r>
              <a:rPr lang="en-US" sz="2600" dirty="0" smtClean="0"/>
              <a:t>Appropriate Attribution</a:t>
            </a:r>
          </a:p>
          <a:p>
            <a:r>
              <a:rPr lang="en-US" sz="2600" dirty="0" smtClean="0"/>
              <a:t>Public Transparency – Good or bad?</a:t>
            </a:r>
          </a:p>
          <a:p>
            <a:r>
              <a:rPr lang="en-US" sz="2600" dirty="0" smtClean="0"/>
              <a:t>Payment tied to quality – enough or not enough? </a:t>
            </a:r>
          </a:p>
          <a:p>
            <a:r>
              <a:rPr lang="en-US" sz="2600" dirty="0" smtClean="0"/>
              <a:t>New challenges of technology</a:t>
            </a:r>
            <a:endParaRPr lang="en-US" sz="2600" dirty="0"/>
          </a:p>
        </p:txBody>
      </p:sp>
      <p:pic>
        <p:nvPicPr>
          <p:cNvPr id="8" name="Picture 7" descr="Dikkii's Diatrib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83" y="1317812"/>
            <a:ext cx="4834417" cy="401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546847" y="365126"/>
            <a:ext cx="10806953" cy="863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Many Strategic Quality Frameworks and Ratings</a:t>
            </a:r>
            <a:endParaRPr lang="en-US" b="1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46847" y="1228165"/>
            <a:ext cx="10623177" cy="417755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Frameworks</a:t>
            </a:r>
          </a:p>
          <a:p>
            <a:pPr lvl="1"/>
            <a:r>
              <a:rPr lang="en-US" dirty="0" smtClean="0"/>
              <a:t>CMS Meaningful Measures</a:t>
            </a:r>
          </a:p>
          <a:p>
            <a:pPr lvl="1"/>
            <a:r>
              <a:rPr lang="en-US" dirty="0" smtClean="0"/>
              <a:t>IHI</a:t>
            </a:r>
          </a:p>
          <a:p>
            <a:pPr lvl="1"/>
            <a:r>
              <a:rPr lang="en-US" dirty="0" smtClean="0"/>
              <a:t>Military</a:t>
            </a:r>
          </a:p>
          <a:p>
            <a:pPr lvl="1"/>
            <a:r>
              <a:rPr lang="en-US" dirty="0" smtClean="0"/>
              <a:t>National Academies of Medicine</a:t>
            </a:r>
          </a:p>
          <a:p>
            <a:pPr lvl="1"/>
            <a:r>
              <a:rPr lang="en-US" dirty="0" smtClean="0"/>
              <a:t>NQF</a:t>
            </a:r>
          </a:p>
          <a:p>
            <a:r>
              <a:rPr lang="en-US" dirty="0" smtClean="0"/>
              <a:t>Ratings Groups</a:t>
            </a:r>
          </a:p>
          <a:p>
            <a:pPr lvl="1"/>
            <a:r>
              <a:rPr lang="en-US" dirty="0" smtClean="0"/>
              <a:t>CMS Compare and Stars programs</a:t>
            </a:r>
          </a:p>
          <a:p>
            <a:pPr lvl="1"/>
            <a:r>
              <a:rPr lang="en-US" dirty="0" smtClean="0"/>
              <a:t>Leapfrog</a:t>
            </a:r>
          </a:p>
          <a:p>
            <a:pPr lvl="1"/>
            <a:r>
              <a:rPr lang="en-US" dirty="0" smtClean="0"/>
              <a:t>USNWR</a:t>
            </a:r>
          </a:p>
          <a:p>
            <a:pPr lvl="1"/>
            <a:r>
              <a:rPr lang="en-US" dirty="0" smtClean="0"/>
              <a:t>Truven</a:t>
            </a:r>
            <a:endParaRPr lang="en-US" dirty="0"/>
          </a:p>
        </p:txBody>
      </p:sp>
      <p:pic>
        <p:nvPicPr>
          <p:cNvPr id="2" name="Picture 1" descr="Mirando hacia adentro: febrero 20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711" y="1228164"/>
            <a:ext cx="3702313" cy="37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a typeface="ＭＳ Ｐゴシック"/>
                <a:cs typeface="ＭＳ Ｐゴシック"/>
              </a:rPr>
              <a:t>Our Vision </a:t>
            </a:r>
            <a:endParaRPr lang="en-US" b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079021"/>
              </p:ext>
            </p:extLst>
          </p:nvPr>
        </p:nvGraphicFramePr>
        <p:xfrm>
          <a:off x="174559" y="1120496"/>
          <a:ext cx="8592738" cy="373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434" y="274638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4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5566" y="314960"/>
            <a:ext cx="11251624" cy="5199720"/>
          </a:xfrm>
        </p:spPr>
        <p:txBody>
          <a:bodyPr/>
          <a:lstStyle/>
          <a:p>
            <a:r>
              <a:rPr lang="en-US" sz="4400" b="1" dirty="0" smtClean="0">
                <a:latin typeface="+mj-lt"/>
              </a:rPr>
              <a:t>CMS Quality Measurement Strategies: 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sz="2600" dirty="0" smtClean="0">
                <a:latin typeface="+mn-lt"/>
              </a:rPr>
              <a:t>Reduce measure burden – reduce measures, improve alignment across all payers</a:t>
            </a:r>
          </a:p>
          <a:p>
            <a:pPr marL="514350" indent="-514350">
              <a:buAutoNum type="arabicPeriod"/>
            </a:pPr>
            <a:r>
              <a:rPr lang="en-US" sz="2600" dirty="0" smtClean="0">
                <a:latin typeface="+mn-lt"/>
              </a:rPr>
              <a:t>Improve value based programs</a:t>
            </a:r>
          </a:p>
          <a:p>
            <a:pPr marL="514350" indent="-514350">
              <a:buAutoNum type="arabicPeriod"/>
            </a:pPr>
            <a:r>
              <a:rPr lang="en-US" sz="2600" dirty="0" smtClean="0">
                <a:latin typeface="+mn-lt"/>
              </a:rPr>
              <a:t>Increase voice of patients through transparency and patient reported outcomes</a:t>
            </a:r>
          </a:p>
          <a:p>
            <a:pPr marL="514350" indent="-514350">
              <a:buAutoNum type="arabicPeriod"/>
            </a:pPr>
            <a:r>
              <a:rPr lang="en-US" sz="2600" dirty="0" smtClean="0">
                <a:latin typeface="+mn-lt"/>
              </a:rPr>
              <a:t>Transition to digital- Leverage digital measures for innovative strategies with advanced analytics/machine learning</a:t>
            </a: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28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4FA29A-C9D4-48B1-91A0-D35EAE3DA012}"/>
              </a:ext>
            </a:extLst>
          </p:cNvPr>
          <p:cNvSpPr txBox="1">
            <a:spLocks/>
          </p:cNvSpPr>
          <p:nvPr/>
        </p:nvSpPr>
        <p:spPr>
          <a:xfrm>
            <a:off x="119034" y="40105"/>
            <a:ext cx="5729879" cy="11530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Stakeholder Alignment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94B1C6-BF6D-45F5-9F63-B86E11F3F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32" y="518474"/>
            <a:ext cx="9208168" cy="498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89" y="600635"/>
            <a:ext cx="9126070" cy="49036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30888" y="3244334"/>
            <a:ext cx="4330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003068"/>
                </a:solidFill>
              </a:rPr>
              <a:t>Meaningful Measures Framework 1.0 - 2017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412376"/>
            <a:ext cx="9126070" cy="4903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600635"/>
            <a:ext cx="9126070" cy="48678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63905" y="303910"/>
            <a:ext cx="2581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Meaningful Measures Framework 1.0 - 2017</a:t>
            </a:r>
          </a:p>
        </p:txBody>
      </p:sp>
    </p:spTree>
    <p:extLst>
      <p:ext uri="{BB962C8B-B14F-4D97-AF65-F5344CB8AC3E}">
        <p14:creationId xmlns:p14="http://schemas.microsoft.com/office/powerpoint/2010/main" val="2646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QPP 2017">
      <a:dk1>
        <a:srgbClr val="003068"/>
      </a:dk1>
      <a:lt1>
        <a:srgbClr val="FFFFFF"/>
      </a:lt1>
      <a:dk2>
        <a:srgbClr val="44546A"/>
      </a:dk2>
      <a:lt2>
        <a:srgbClr val="E7E6E6"/>
      </a:lt2>
      <a:accent1>
        <a:srgbClr val="00838A"/>
      </a:accent1>
      <a:accent2>
        <a:srgbClr val="679F32"/>
      </a:accent2>
      <a:accent3>
        <a:srgbClr val="E17202"/>
      </a:accent3>
      <a:accent4>
        <a:srgbClr val="0086D6"/>
      </a:accent4>
      <a:accent5>
        <a:srgbClr val="AE0D58"/>
      </a:accent5>
      <a:accent6>
        <a:srgbClr val="BFCC1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1707</Words>
  <Application>Microsoft Office PowerPoint</Application>
  <PresentationFormat>Widescreen</PresentationFormat>
  <Paragraphs>239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52" baseType="lpstr">
      <vt:lpstr>ＭＳ Ｐゴシック</vt:lpstr>
      <vt:lpstr> Rubik</vt:lpstr>
      <vt:lpstr>Arial</vt:lpstr>
      <vt:lpstr>Avenir Black</vt:lpstr>
      <vt:lpstr>Avenir Book</vt:lpstr>
      <vt:lpstr>Avenir Medium</vt:lpstr>
      <vt:lpstr>Bebas Neue Bold</vt:lpstr>
      <vt:lpstr>Calibri</vt:lpstr>
      <vt:lpstr>Calibri Light</vt:lpstr>
      <vt:lpstr>Calibri Light (Headings)</vt:lpstr>
      <vt:lpstr>Constantia</vt:lpstr>
      <vt:lpstr>Courier New</vt:lpstr>
      <vt:lpstr>Helvetica Neue Light</vt:lpstr>
      <vt:lpstr>Myriad Pro</vt:lpstr>
      <vt:lpstr>Rubik</vt:lpstr>
      <vt:lpstr>Rubik Light</vt:lpstr>
      <vt:lpstr>Rubik Medium</vt:lpstr>
      <vt:lpstr>Rubik Regular</vt:lpstr>
      <vt:lpstr>Rubik-Light</vt:lpstr>
      <vt:lpstr>Rubik-LightItalic</vt:lpstr>
      <vt:lpstr>Rubik-Medium</vt:lpstr>
      <vt:lpstr>Rubik-MediumItalic</vt:lpstr>
      <vt:lpstr>Verdana</vt:lpstr>
      <vt:lpstr>Wingdings</vt:lpstr>
      <vt:lpstr>2_Custom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Provider Engagement: Quality Payment Program</vt:lpstr>
      <vt:lpstr>Merit-based Incentive Payment System (MIPS) </vt:lpstr>
      <vt:lpstr>MIPS Value Pathways</vt:lpstr>
      <vt:lpstr>MIPS Value Pathways: Surgical Example</vt:lpstr>
      <vt:lpstr>Potential Role of Registries</vt:lpstr>
      <vt:lpstr>Role of Individual and Team Measures</vt:lpstr>
      <vt:lpstr>Moving from Volume to Value</vt:lpstr>
      <vt:lpstr>Potential Roles of MPOG</vt:lpstr>
      <vt:lpstr>PowerPoint Presentation</vt:lpstr>
    </vt:vector>
  </TitlesOfParts>
  <Company>CMS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Schreiber</dc:creator>
  <cp:lastModifiedBy>Shah, Nirav</cp:lastModifiedBy>
  <cp:revision>98</cp:revision>
  <dcterms:created xsi:type="dcterms:W3CDTF">2020-09-10T22:22:16Z</dcterms:created>
  <dcterms:modified xsi:type="dcterms:W3CDTF">2020-10-02T13:22:08Z</dcterms:modified>
</cp:coreProperties>
</file>