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15"/>
  </p:notesMasterIdLst>
  <p:handoutMasterIdLst>
    <p:handoutMasterId r:id="rId16"/>
  </p:handoutMasterIdLst>
  <p:sldIdLst>
    <p:sldId id="822" r:id="rId2"/>
    <p:sldId id="880" r:id="rId3"/>
    <p:sldId id="881" r:id="rId4"/>
    <p:sldId id="885" r:id="rId5"/>
    <p:sldId id="887" r:id="rId6"/>
    <p:sldId id="888" r:id="rId7"/>
    <p:sldId id="889" r:id="rId8"/>
    <p:sldId id="891" r:id="rId9"/>
    <p:sldId id="892" r:id="rId10"/>
    <p:sldId id="893" r:id="rId11"/>
    <p:sldId id="886" r:id="rId12"/>
    <p:sldId id="895" r:id="rId13"/>
    <p:sldId id="882" r:id="rId14"/>
  </p:sldIdLst>
  <p:sldSz cx="12192000" cy="6858000"/>
  <p:notesSz cx="6950075" cy="9236075"/>
  <p:defaultTextStyle>
    <a:defPPr>
      <a:defRPr lang="en-US"/>
    </a:defPPr>
    <a:lvl1pPr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0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0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0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0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0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2" pos="4416" userDrawn="1">
          <p15:clr>
            <a:srgbClr val="A4A3A4"/>
          </p15:clr>
        </p15:guide>
        <p15:guide id="3" orient="horz" pos="1488"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ADF7"/>
    <a:srgbClr val="FF7D7D"/>
    <a:srgbClr val="016A3A"/>
    <a:srgbClr val="00DA5D"/>
    <a:srgbClr val="585858"/>
    <a:srgbClr val="A8034F"/>
    <a:srgbClr val="7FC8FA"/>
    <a:srgbClr val="860000"/>
    <a:srgbClr val="002060"/>
    <a:srgbClr val="61B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20" autoAdjust="0"/>
    <p:restoredTop sz="58508" autoAdjust="0"/>
  </p:normalViewPr>
  <p:slideViewPr>
    <p:cSldViewPr snapToObjects="1" showGuides="1">
      <p:cViewPr varScale="1">
        <p:scale>
          <a:sx n="75" d="100"/>
          <a:sy n="75" d="100"/>
        </p:scale>
        <p:origin x="2152" y="48"/>
      </p:cViewPr>
      <p:guideLst>
        <p:guide pos="4416"/>
        <p:guide orient="horz" pos="1488"/>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80" d="100"/>
        <a:sy n="180" d="100"/>
      </p:scale>
      <p:origin x="0" y="0"/>
    </p:cViewPr>
  </p:sorterViewPr>
  <p:notesViewPr>
    <p:cSldViewPr snapToObjects="1" showGuides="1">
      <p:cViewPr varScale="1">
        <p:scale>
          <a:sx n="52" d="100"/>
          <a:sy n="52" d="100"/>
        </p:scale>
        <p:origin x="2664" y="48"/>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12329" cy="462120"/>
          </a:xfrm>
          <a:prstGeom prst="rect">
            <a:avLst/>
          </a:prstGeom>
          <a:noFill/>
          <a:ln w="9525">
            <a:noFill/>
            <a:miter lim="800000"/>
            <a:headEnd/>
            <a:tailEnd/>
          </a:ln>
          <a:effectLst/>
        </p:spPr>
        <p:txBody>
          <a:bodyPr vert="horz" wrap="square" lIns="90763" tIns="45382" rIns="90763" bIns="45382" numCol="1" anchor="ctr" anchorCtr="0" compatLnSpc="1">
            <a:prstTxWarp prst="textNoShape">
              <a:avLst/>
            </a:prstTxWarp>
          </a:bodyPr>
          <a:lstStyle>
            <a:lvl1pPr eaLnBrk="0" hangingPunct="0">
              <a:defRPr sz="1000">
                <a:latin typeface="Arial" charset="0"/>
                <a:ea typeface="+mn-ea"/>
                <a:cs typeface="+mn-cs"/>
              </a:defRPr>
            </a:lvl1pPr>
          </a:lstStyle>
          <a:p>
            <a:pPr>
              <a:defRPr/>
            </a:pPr>
            <a:endParaRPr lang="en-US"/>
          </a:p>
        </p:txBody>
      </p:sp>
      <p:sp>
        <p:nvSpPr>
          <p:cNvPr id="19459" name="Rectangle 3"/>
          <p:cNvSpPr>
            <a:spLocks noGrp="1" noChangeArrowheads="1"/>
          </p:cNvSpPr>
          <p:nvPr>
            <p:ph type="dt" sz="quarter" idx="1"/>
          </p:nvPr>
        </p:nvSpPr>
        <p:spPr bwMode="auto">
          <a:xfrm>
            <a:off x="3937747" y="0"/>
            <a:ext cx="3012329" cy="462120"/>
          </a:xfrm>
          <a:prstGeom prst="rect">
            <a:avLst/>
          </a:prstGeom>
          <a:noFill/>
          <a:ln w="9525">
            <a:noFill/>
            <a:miter lim="800000"/>
            <a:headEnd/>
            <a:tailEnd/>
          </a:ln>
          <a:effectLst/>
        </p:spPr>
        <p:txBody>
          <a:bodyPr vert="horz" wrap="square" lIns="90763" tIns="45382" rIns="90763" bIns="45382" numCol="1" anchor="ctr" anchorCtr="0" compatLnSpc="1">
            <a:prstTxWarp prst="textNoShape">
              <a:avLst/>
            </a:prstTxWarp>
          </a:bodyPr>
          <a:lstStyle>
            <a:lvl1pPr algn="r" eaLnBrk="0" hangingPunct="0">
              <a:defRPr sz="1000">
                <a:latin typeface="Arial" charset="0"/>
                <a:ea typeface="+mn-ea"/>
                <a:cs typeface="+mn-cs"/>
              </a:defRPr>
            </a:lvl1pPr>
          </a:lstStyle>
          <a:p>
            <a:pPr>
              <a:defRPr/>
            </a:pPr>
            <a:endParaRPr lang="en-US"/>
          </a:p>
        </p:txBody>
      </p:sp>
      <p:sp>
        <p:nvSpPr>
          <p:cNvPr id="19460" name="Rectangle 4"/>
          <p:cNvSpPr>
            <a:spLocks noGrp="1" noChangeArrowheads="1"/>
          </p:cNvSpPr>
          <p:nvPr>
            <p:ph type="ftr" sz="quarter" idx="2"/>
          </p:nvPr>
        </p:nvSpPr>
        <p:spPr bwMode="auto">
          <a:xfrm>
            <a:off x="0" y="8773957"/>
            <a:ext cx="3012329" cy="462119"/>
          </a:xfrm>
          <a:prstGeom prst="rect">
            <a:avLst/>
          </a:prstGeom>
          <a:noFill/>
          <a:ln w="9525">
            <a:noFill/>
            <a:miter lim="800000"/>
            <a:headEnd/>
            <a:tailEnd/>
          </a:ln>
          <a:effectLst/>
        </p:spPr>
        <p:txBody>
          <a:bodyPr vert="horz" wrap="square" lIns="90763" tIns="45382" rIns="90763" bIns="45382" numCol="1" anchor="ctr" anchorCtr="0" compatLnSpc="1">
            <a:prstTxWarp prst="textNoShape">
              <a:avLst/>
            </a:prstTxWarp>
          </a:bodyPr>
          <a:lstStyle>
            <a:lvl1pPr eaLnBrk="0" hangingPunct="0">
              <a:defRPr sz="1000">
                <a:latin typeface="Arial" charset="0"/>
                <a:ea typeface="+mn-ea"/>
                <a:cs typeface="+mn-cs"/>
              </a:defRPr>
            </a:lvl1pPr>
          </a:lstStyle>
          <a:p>
            <a:pPr>
              <a:defRPr/>
            </a:pPr>
            <a:endParaRPr lang="en-US"/>
          </a:p>
        </p:txBody>
      </p:sp>
      <p:sp>
        <p:nvSpPr>
          <p:cNvPr id="19461" name="Rectangle 5"/>
          <p:cNvSpPr>
            <a:spLocks noGrp="1" noChangeArrowheads="1"/>
          </p:cNvSpPr>
          <p:nvPr>
            <p:ph type="sldNum" sz="quarter" idx="3"/>
          </p:nvPr>
        </p:nvSpPr>
        <p:spPr bwMode="auto">
          <a:xfrm>
            <a:off x="3937747" y="8773957"/>
            <a:ext cx="3012329" cy="462119"/>
          </a:xfrm>
          <a:prstGeom prst="rect">
            <a:avLst/>
          </a:prstGeom>
          <a:noFill/>
          <a:ln w="9525">
            <a:noFill/>
            <a:miter lim="800000"/>
            <a:headEnd/>
            <a:tailEnd/>
          </a:ln>
          <a:effectLst/>
        </p:spPr>
        <p:txBody>
          <a:bodyPr vert="horz" wrap="square" lIns="90763" tIns="45382" rIns="90763" bIns="45382" numCol="1" anchor="ctr" anchorCtr="0" compatLnSpc="1">
            <a:prstTxWarp prst="textNoShape">
              <a:avLst/>
            </a:prstTxWarp>
          </a:bodyPr>
          <a:lstStyle>
            <a:lvl1pPr algn="r" eaLnBrk="0" hangingPunct="0">
              <a:defRPr sz="1000"/>
            </a:lvl1pPr>
          </a:lstStyle>
          <a:p>
            <a:fld id="{7C1994C7-E747-4F6C-8E7F-88DAEB129A82}" type="slidenum">
              <a:rPr lang="en-US"/>
              <a:pPr/>
              <a:t>‹#›</a:t>
            </a:fld>
            <a:endParaRPr lang="en-US"/>
          </a:p>
        </p:txBody>
      </p:sp>
    </p:spTree>
    <p:extLst>
      <p:ext uri="{BB962C8B-B14F-4D97-AF65-F5344CB8AC3E}">
        <p14:creationId xmlns:p14="http://schemas.microsoft.com/office/powerpoint/2010/main" val="3604004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12329" cy="462120"/>
          </a:xfrm>
          <a:prstGeom prst="rect">
            <a:avLst/>
          </a:prstGeom>
          <a:noFill/>
          <a:ln w="9525">
            <a:noFill/>
            <a:miter lim="800000"/>
            <a:headEnd/>
            <a:tailEnd/>
          </a:ln>
          <a:effectLst/>
        </p:spPr>
        <p:txBody>
          <a:bodyPr vert="horz" wrap="square" lIns="90763" tIns="45382" rIns="90763" bIns="45382" numCol="1" anchor="ctr" anchorCtr="0" compatLnSpc="1">
            <a:prstTxWarp prst="textNoShape">
              <a:avLst/>
            </a:prstTxWarp>
          </a:bodyPr>
          <a:lstStyle>
            <a:lvl1pPr eaLnBrk="0" hangingPunct="0">
              <a:defRPr sz="1000">
                <a:latin typeface="Arial" charset="0"/>
                <a:ea typeface="+mn-ea"/>
                <a:cs typeface="+mn-cs"/>
              </a:defRPr>
            </a:lvl1pPr>
          </a:lstStyle>
          <a:p>
            <a:pPr>
              <a:defRPr/>
            </a:pPr>
            <a:endParaRPr lang="en-US"/>
          </a:p>
        </p:txBody>
      </p:sp>
      <p:sp>
        <p:nvSpPr>
          <p:cNvPr id="6147" name="Rectangle 3"/>
          <p:cNvSpPr>
            <a:spLocks noGrp="1" noChangeArrowheads="1"/>
          </p:cNvSpPr>
          <p:nvPr>
            <p:ph type="dt" idx="1"/>
          </p:nvPr>
        </p:nvSpPr>
        <p:spPr bwMode="auto">
          <a:xfrm>
            <a:off x="3937747" y="0"/>
            <a:ext cx="3012329" cy="462120"/>
          </a:xfrm>
          <a:prstGeom prst="rect">
            <a:avLst/>
          </a:prstGeom>
          <a:noFill/>
          <a:ln w="9525">
            <a:noFill/>
            <a:miter lim="800000"/>
            <a:headEnd/>
            <a:tailEnd/>
          </a:ln>
          <a:effectLst/>
        </p:spPr>
        <p:txBody>
          <a:bodyPr vert="horz" wrap="square" lIns="90763" tIns="45382" rIns="90763" bIns="45382" numCol="1" anchor="ctr" anchorCtr="0" compatLnSpc="1">
            <a:prstTxWarp prst="textNoShape">
              <a:avLst/>
            </a:prstTxWarp>
          </a:bodyPr>
          <a:lstStyle>
            <a:lvl1pPr algn="r" eaLnBrk="0" hangingPunct="0">
              <a:defRPr sz="1000">
                <a:latin typeface="Arial" charset="0"/>
                <a:ea typeface="+mn-ea"/>
                <a:cs typeface="+mn-cs"/>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396875" y="692150"/>
            <a:ext cx="6156325"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26992" y="4387767"/>
            <a:ext cx="5096092" cy="4155919"/>
          </a:xfrm>
          <a:prstGeom prst="rect">
            <a:avLst/>
          </a:prstGeom>
          <a:noFill/>
          <a:ln w="9525">
            <a:noFill/>
            <a:miter lim="800000"/>
            <a:headEnd/>
            <a:tailEnd/>
          </a:ln>
          <a:effectLst/>
        </p:spPr>
        <p:txBody>
          <a:bodyPr vert="horz" wrap="square" lIns="90763" tIns="45382" rIns="90763" bIns="4538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773957"/>
            <a:ext cx="3012329" cy="462119"/>
          </a:xfrm>
          <a:prstGeom prst="rect">
            <a:avLst/>
          </a:prstGeom>
          <a:noFill/>
          <a:ln w="9525">
            <a:noFill/>
            <a:miter lim="800000"/>
            <a:headEnd/>
            <a:tailEnd/>
          </a:ln>
          <a:effectLst/>
        </p:spPr>
        <p:txBody>
          <a:bodyPr vert="horz" wrap="square" lIns="90763" tIns="45382" rIns="90763" bIns="45382" numCol="1" anchor="ctr" anchorCtr="0" compatLnSpc="1">
            <a:prstTxWarp prst="textNoShape">
              <a:avLst/>
            </a:prstTxWarp>
          </a:bodyPr>
          <a:lstStyle>
            <a:lvl1pPr eaLnBrk="0" hangingPunct="0">
              <a:defRPr sz="1000">
                <a:latin typeface="Arial" charset="0"/>
                <a:ea typeface="+mn-ea"/>
                <a:cs typeface="+mn-cs"/>
              </a:defRPr>
            </a:lvl1pPr>
          </a:lstStyle>
          <a:p>
            <a:pPr>
              <a:defRPr/>
            </a:pPr>
            <a:endParaRPr lang="en-US"/>
          </a:p>
        </p:txBody>
      </p:sp>
      <p:sp>
        <p:nvSpPr>
          <p:cNvPr id="6151" name="Rectangle 7"/>
          <p:cNvSpPr>
            <a:spLocks noGrp="1" noChangeArrowheads="1"/>
          </p:cNvSpPr>
          <p:nvPr>
            <p:ph type="sldNum" sz="quarter" idx="5"/>
          </p:nvPr>
        </p:nvSpPr>
        <p:spPr bwMode="auto">
          <a:xfrm>
            <a:off x="3937747" y="8773957"/>
            <a:ext cx="3012329" cy="462119"/>
          </a:xfrm>
          <a:prstGeom prst="rect">
            <a:avLst/>
          </a:prstGeom>
          <a:noFill/>
          <a:ln w="9525">
            <a:noFill/>
            <a:miter lim="800000"/>
            <a:headEnd/>
            <a:tailEnd/>
          </a:ln>
          <a:effectLst/>
        </p:spPr>
        <p:txBody>
          <a:bodyPr vert="horz" wrap="square" lIns="90763" tIns="45382" rIns="90763" bIns="45382" numCol="1" anchor="ctr" anchorCtr="0" compatLnSpc="1">
            <a:prstTxWarp prst="textNoShape">
              <a:avLst/>
            </a:prstTxWarp>
          </a:bodyPr>
          <a:lstStyle>
            <a:lvl1pPr algn="r" eaLnBrk="0" hangingPunct="0">
              <a:defRPr sz="1000"/>
            </a:lvl1pPr>
          </a:lstStyle>
          <a:p>
            <a:fld id="{47A63D42-C47A-45C5-B616-715CC7CBDE67}" type="slidenum">
              <a:rPr lang="en-US"/>
              <a:pPr/>
              <a:t>‹#›</a:t>
            </a:fld>
            <a:endParaRPr lang="en-US"/>
          </a:p>
        </p:txBody>
      </p:sp>
    </p:spTree>
    <p:extLst>
      <p:ext uri="{BB962C8B-B14F-4D97-AF65-F5344CB8AC3E}">
        <p14:creationId xmlns:p14="http://schemas.microsoft.com/office/powerpoint/2010/main" val="42846209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Arial" charset="0"/>
                <a:ea typeface="ＭＳ Ｐゴシック" charset="0"/>
                <a:cs typeface="ＭＳ Ｐゴシック" charset="0"/>
              </a:rPr>
              <a:t>(Mike) Title slide</a:t>
            </a:r>
          </a:p>
          <a:p>
            <a:pPr rtl="0"/>
            <a:endParaRPr lang="en-US" sz="1200" b="1" i="0" u="none" strike="noStrike" kern="1200" dirty="0" smtClean="0">
              <a:solidFill>
                <a:schemeClr val="tx1"/>
              </a:solidFill>
              <a:effectLst/>
              <a:latin typeface="Arial" charset="0"/>
              <a:ea typeface="ＭＳ Ｐゴシック" charset="0"/>
            </a:endParaRPr>
          </a:p>
          <a:p>
            <a:pPr rtl="0"/>
            <a:r>
              <a:rPr lang="en-US" sz="1200" b="0" i="0" u="none" strike="noStrike" kern="1200" dirty="0" smtClean="0">
                <a:solidFill>
                  <a:schemeClr val="tx1"/>
                </a:solidFill>
                <a:effectLst/>
                <a:latin typeface="Arial" charset="0"/>
                <a:ea typeface="ＭＳ Ｐゴシック" charset="0"/>
              </a:rPr>
              <a:t>Hi</a:t>
            </a:r>
            <a:r>
              <a:rPr lang="en-US" sz="1200" b="0" i="0" u="none" strike="noStrike" kern="1200" baseline="0" dirty="0" smtClean="0">
                <a:solidFill>
                  <a:schemeClr val="tx1"/>
                </a:solidFill>
                <a:effectLst/>
                <a:latin typeface="Arial" charset="0"/>
                <a:ea typeface="ＭＳ Ｐゴシック" charset="0"/>
              </a:rPr>
              <a:t>, this is Mike Mathis – </a:t>
            </a:r>
          </a:p>
          <a:p>
            <a:pPr rtl="0"/>
            <a:endParaRPr lang="en-US" sz="1200" b="0" i="0" u="none" strike="noStrike" kern="1200" baseline="0" dirty="0" smtClean="0">
              <a:solidFill>
                <a:schemeClr val="tx1"/>
              </a:solidFill>
              <a:effectLst/>
              <a:latin typeface="Arial" charset="0"/>
              <a:ea typeface="ＭＳ Ｐゴシック" charset="0"/>
            </a:endParaRPr>
          </a:p>
          <a:p>
            <a:pPr rtl="0"/>
            <a:r>
              <a:rPr lang="en-US" sz="1200" b="0" i="0" u="none" strike="noStrike" kern="1200" baseline="0" dirty="0" smtClean="0">
                <a:solidFill>
                  <a:schemeClr val="tx1"/>
                </a:solidFill>
                <a:effectLst/>
                <a:latin typeface="Arial" charset="0"/>
                <a:ea typeface="ＭＳ Ｐゴシック" charset="0"/>
              </a:rPr>
              <a:t>I’m associate research director for MPOG.</a:t>
            </a:r>
          </a:p>
          <a:p>
            <a:pPr rtl="0"/>
            <a:endParaRPr lang="en-US" sz="1200" b="0" i="0" u="none" strike="noStrike" kern="1200" baseline="0" dirty="0" smtClean="0">
              <a:solidFill>
                <a:schemeClr val="tx1"/>
              </a:solidFill>
              <a:effectLst/>
              <a:latin typeface="Arial" charset="0"/>
              <a:ea typeface="ＭＳ Ｐゴシック" charset="0"/>
            </a:endParaRPr>
          </a:p>
          <a:p>
            <a:pPr rtl="0"/>
            <a:r>
              <a:rPr lang="en-US" sz="1200" b="0" i="0" u="none" strike="noStrike" kern="1200" baseline="0" dirty="0" smtClean="0">
                <a:solidFill>
                  <a:schemeClr val="tx1"/>
                </a:solidFill>
                <a:effectLst/>
                <a:latin typeface="Arial" charset="0"/>
                <a:ea typeface="ＭＳ Ｐゴシック" charset="0"/>
              </a:rPr>
              <a:t>If you are watching this presentation, you may be taking first steps towards developing a research project</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rPr>
              <a:t>If that’s the case, then congratulations, and welcome to the MPOG research machine</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rPr>
              <a:t>We are committed to your success for developing high-impact projects using our multicenter database</a:t>
            </a:r>
          </a:p>
          <a:p>
            <a:pPr marL="0" indent="0" rtl="0">
              <a:buFontTx/>
              <a:buNone/>
            </a:pPr>
            <a:endParaRPr lang="en-US" sz="1200" b="0" i="0" u="none" strike="noStrike" kern="1200" baseline="0" dirty="0" smtClean="0">
              <a:solidFill>
                <a:schemeClr val="tx1"/>
              </a:solidFill>
              <a:effectLst/>
              <a:latin typeface="Arial" charset="0"/>
              <a:ea typeface="ＭＳ Ｐゴシック" charset="0"/>
            </a:endParaRPr>
          </a:p>
          <a:p>
            <a:pPr marL="0" indent="0" rtl="0">
              <a:buFontTx/>
              <a:buNone/>
            </a:pPr>
            <a:r>
              <a:rPr lang="en-US" sz="1200" b="0" i="0" u="none" strike="noStrike" kern="1200" baseline="0" dirty="0" smtClean="0">
                <a:solidFill>
                  <a:schemeClr val="tx1"/>
                </a:solidFill>
                <a:effectLst/>
                <a:latin typeface="Arial" charset="0"/>
                <a:ea typeface="ＭＳ Ｐゴシック" charset="0"/>
              </a:rPr>
              <a:t>For those new to the process, we recognize there is a steep but surmountable learning curve to doing MPOG research, that we hope to address in this series of MPOG research presentations beginning with this overview.</a:t>
            </a:r>
          </a:p>
          <a:p>
            <a:pPr marL="0" indent="0" rtl="0">
              <a:buFontTx/>
              <a:buNone/>
            </a:pPr>
            <a:endParaRPr lang="en-US" sz="1200" b="0" i="0" u="none" strike="noStrike" kern="1200" baseline="0" dirty="0" smtClean="0">
              <a:solidFill>
                <a:schemeClr val="tx1"/>
              </a:solidFill>
              <a:effectLst/>
              <a:latin typeface="Arial" charset="0"/>
              <a:ea typeface="ＭＳ Ｐゴシック" charset="0"/>
            </a:endParaRPr>
          </a:p>
          <a:p>
            <a:pPr marL="0" indent="0" rtl="0">
              <a:buFontTx/>
              <a:buNone/>
            </a:pPr>
            <a:r>
              <a:rPr lang="en-US" sz="1200" b="0" i="0" u="none" strike="noStrike" kern="1200" baseline="0" dirty="0" smtClean="0">
                <a:solidFill>
                  <a:schemeClr val="tx1"/>
                </a:solidFill>
                <a:effectLst/>
                <a:latin typeface="Arial" charset="0"/>
                <a:ea typeface="ＭＳ Ｐゴシック" charset="0"/>
              </a:rPr>
              <a:t>In this presentation, I am joined by our MPOG Lead Research Facilitator, Shelley Vaughn.</a:t>
            </a:r>
          </a:p>
          <a:p>
            <a:pPr marL="0" indent="0" rtl="0">
              <a:buFontTx/>
              <a:buNone/>
            </a:pPr>
            <a:endParaRPr lang="en-US" sz="1200" b="0" i="0" u="none" strike="noStrike" kern="1200" baseline="0" dirty="0" smtClean="0">
              <a:solidFill>
                <a:schemeClr val="tx1"/>
              </a:solidFill>
              <a:effectLst/>
              <a:latin typeface="Arial" charset="0"/>
              <a:ea typeface="ＭＳ Ｐゴシック" charset="0"/>
            </a:endParaRPr>
          </a:p>
        </p:txBody>
      </p:sp>
      <p:sp>
        <p:nvSpPr>
          <p:cNvPr id="4" name="Slide Number Placeholder 3"/>
          <p:cNvSpPr>
            <a:spLocks noGrp="1"/>
          </p:cNvSpPr>
          <p:nvPr>
            <p:ph type="sldNum" sz="quarter" idx="10"/>
          </p:nvPr>
        </p:nvSpPr>
        <p:spPr/>
        <p:txBody>
          <a:bodyPr/>
          <a:lstStyle/>
          <a:p>
            <a:fld id="{47A63D42-C47A-45C5-B616-715CC7CBDE67}" type="slidenum">
              <a:rPr lang="en-US" smtClean="0"/>
              <a:pPr/>
              <a:t>1</a:t>
            </a:fld>
            <a:endParaRPr lang="en-US"/>
          </a:p>
        </p:txBody>
      </p:sp>
    </p:spTree>
    <p:extLst>
      <p:ext uri="{BB962C8B-B14F-4D97-AF65-F5344CB8AC3E}">
        <p14:creationId xmlns:p14="http://schemas.microsoft.com/office/powerpoint/2010/main" val="3375724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Arial" charset="0"/>
                <a:ea typeface="ＭＳ Ｐゴシック" charset="0"/>
                <a:cs typeface="ＭＳ Ｐゴシック" charset="0"/>
              </a:rPr>
              <a:t>(Mike) </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Following the acceptance of a research proposal by the PCRC committee</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MPOG recognizes that additional data inspection, visualization, and cleaning are usually necessary to ensure rigorous research</a:t>
            </a:r>
          </a:p>
          <a:p>
            <a:pPr marL="171450" indent="-171450" rtl="0">
              <a:buFontTx/>
              <a:buChar char="-"/>
            </a:pPr>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pPr rtl="0" fontAlgn="base"/>
            <a:r>
              <a:rPr lang="en-US" sz="1200" b="0" i="0" u="none" strike="noStrike" kern="1200" dirty="0" smtClean="0">
                <a:solidFill>
                  <a:schemeClr val="tx1"/>
                </a:solidFill>
                <a:effectLst/>
                <a:latin typeface="Arial" charset="0"/>
                <a:ea typeface="ＭＳ Ｐゴシック" charset="0"/>
                <a:cs typeface="ＭＳ Ｐゴシック" charset="0"/>
              </a:rPr>
              <a:t>- MPOG has rigorous validation / concept mapping at local site level</a:t>
            </a:r>
          </a:p>
          <a:p>
            <a:pPr rtl="0" fontAlgn="base"/>
            <a:r>
              <a:rPr lang="en-US" sz="1200" b="0" i="0" u="none" strike="noStrike" kern="1200" dirty="0" smtClean="0">
                <a:solidFill>
                  <a:schemeClr val="tx1"/>
                </a:solidFill>
                <a:effectLst/>
                <a:latin typeface="Arial" charset="0"/>
                <a:ea typeface="ＭＳ Ｐゴシック" charset="0"/>
                <a:cs typeface="ＭＳ Ｐゴシック" charset="0"/>
              </a:rPr>
              <a:t>- Use of phenotypes can improve data quality further</a:t>
            </a:r>
          </a:p>
          <a:p>
            <a:pPr rtl="0" fontAlgn="base"/>
            <a:r>
              <a:rPr lang="en-US" sz="1200" b="0" i="0" u="none" strike="noStrike" kern="1200" dirty="0" smtClean="0">
                <a:solidFill>
                  <a:schemeClr val="tx1"/>
                </a:solidFill>
                <a:effectLst/>
                <a:latin typeface="Arial" charset="0"/>
                <a:ea typeface="ＭＳ Ｐゴシック" charset="0"/>
                <a:cs typeface="ＭＳ Ｐゴシック" charset="0"/>
              </a:rPr>
              <a:t>- But to achieve a level of confidence in accurate data for being held accountable in scientific community / or to drive clinical practice changes, need extremely high fidelity tools for inspection and curation of data</a:t>
            </a:r>
          </a:p>
          <a:p>
            <a:pPr rtl="0" fontAlgn="base"/>
            <a:endParaRPr lang="en-US" sz="1200" b="0" i="0" u="none" strike="noStrike" kern="1200" dirty="0" smtClean="0">
              <a:solidFill>
                <a:schemeClr val="tx1"/>
              </a:solidFill>
              <a:effectLst/>
              <a:latin typeface="Arial" charset="0"/>
              <a:ea typeface="ＭＳ Ｐゴシック" charset="0"/>
              <a:cs typeface="ＭＳ Ｐゴシック" charset="0"/>
            </a:endParaRPr>
          </a:p>
          <a:p>
            <a:pPr marL="171450" indent="-171450" rtl="0" fontAlgn="base">
              <a:buFontTx/>
              <a:buChar char="-"/>
            </a:pPr>
            <a:r>
              <a:rPr lang="en-US" sz="1200" b="0" i="0" u="none" strike="noStrike" kern="1200" dirty="0" smtClean="0">
                <a:solidFill>
                  <a:schemeClr val="tx1"/>
                </a:solidFill>
                <a:effectLst/>
                <a:latin typeface="Arial" charset="0"/>
                <a:ea typeface="ＭＳ Ｐゴシック" charset="0"/>
                <a:cs typeface="ＭＳ Ｐゴシック" charset="0"/>
              </a:rPr>
              <a:t>To this</a:t>
            </a:r>
            <a:r>
              <a:rPr lang="en-US" sz="1200" b="0" i="0" u="none" strike="noStrike" kern="1200" baseline="0" dirty="0" smtClean="0">
                <a:solidFill>
                  <a:schemeClr val="tx1"/>
                </a:solidFill>
                <a:effectLst/>
                <a:latin typeface="Arial" charset="0"/>
                <a:ea typeface="ＭＳ Ｐゴシック" charset="0"/>
                <a:cs typeface="ＭＳ Ｐゴシック" charset="0"/>
              </a:rPr>
              <a:t> end, the MPOG team provides a Data Explorer tool, which provides a bird’s eye view of MPOG data, and allows users to spot and scrutinize outliers, missing data, and variation in how specific MPOG data elements may be reported across providers and sites.</a:t>
            </a:r>
          </a:p>
          <a:p>
            <a:pPr marL="171450" indent="-171450" rtl="0" fontAlgn="base">
              <a:buFontTx/>
              <a:buChar char="-"/>
            </a:pPr>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pPr marL="171450" indent="-171450" rtl="0" fontAlgn="base">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This step of inspecting and curating MPOG data, we recommend before a researcher conducts statistical analyses on the data.</a:t>
            </a:r>
          </a:p>
          <a:p>
            <a:pPr marL="171450" indent="-171450" rtl="0" fontAlgn="base">
              <a:buFontTx/>
              <a:buChar char="-"/>
            </a:pPr>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pPr marL="0" indent="0" rtl="0" fontAlgn="base">
              <a:buFontTx/>
              <a:buNone/>
            </a:pPr>
            <a:r>
              <a:rPr lang="en-US" sz="1200" b="0" i="0" u="none" strike="noStrike" kern="1200" baseline="0" dirty="0" smtClean="0">
                <a:solidFill>
                  <a:schemeClr val="tx1"/>
                </a:solidFill>
                <a:effectLst/>
                <a:latin typeface="Arial" charset="0"/>
                <a:ea typeface="ＭＳ Ｐゴシック" charset="0"/>
                <a:cs typeface="ＭＳ Ｐゴシック" charset="0"/>
              </a:rPr>
              <a:t>To learn more about the access and use of MPOG Data Explorer, please refer to the talk by Dr. Nicholas Douville, “Inspecting and Curating MPOG Data”.</a:t>
            </a:r>
            <a:endParaRPr lang="en-US" sz="1200" b="0" i="0" u="none" strike="noStrike"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47A63D42-C47A-45C5-B616-715CC7CBDE67}" type="slidenum">
              <a:rPr lang="en-US" smtClean="0"/>
              <a:pPr/>
              <a:t>10</a:t>
            </a:fld>
            <a:endParaRPr lang="en-US"/>
          </a:p>
        </p:txBody>
      </p:sp>
    </p:spTree>
    <p:extLst>
      <p:ext uri="{BB962C8B-B14F-4D97-AF65-F5344CB8AC3E}">
        <p14:creationId xmlns:p14="http://schemas.microsoft.com/office/powerpoint/2010/main" val="2510255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Arial" charset="0"/>
                <a:ea typeface="ＭＳ Ｐゴシック" charset="0"/>
                <a:cs typeface="ＭＳ Ｐゴシック" charset="0"/>
              </a:rPr>
              <a:t>(Shelley) </a:t>
            </a:r>
            <a:r>
              <a:rPr lang="en-US" sz="1200" b="0" i="0" u="none" strike="noStrike" kern="1200" dirty="0" smtClean="0">
                <a:solidFill>
                  <a:schemeClr val="tx1"/>
                </a:solidFill>
                <a:effectLst/>
                <a:latin typeface="Arial" charset="0"/>
                <a:ea typeface="ＭＳ Ｐゴシック" charset="0"/>
                <a:cs typeface="ＭＳ Ｐゴシック" charset="0"/>
              </a:rPr>
              <a:t>- Writing the Manuscript</a:t>
            </a:r>
          </a:p>
          <a:p>
            <a:pPr marL="171450" indent="-171450" rtl="0">
              <a:buFontTx/>
              <a:buChar char="-"/>
            </a:pPr>
            <a:r>
              <a:rPr lang="en-US" sz="1200" b="0" i="0" u="none" strike="noStrike" kern="1200" dirty="0" smtClean="0">
                <a:solidFill>
                  <a:schemeClr val="tx1"/>
                </a:solidFill>
                <a:effectLst/>
                <a:latin typeface="Arial" charset="0"/>
                <a:ea typeface="ＭＳ Ｐゴシック" charset="0"/>
              </a:rPr>
              <a:t>And finally, the fun part of MPOG research</a:t>
            </a:r>
            <a:r>
              <a:rPr lang="en-US" sz="1200" b="0" i="0" u="none" strike="noStrike" kern="1200" baseline="0" dirty="0" smtClean="0">
                <a:solidFill>
                  <a:schemeClr val="tx1"/>
                </a:solidFill>
                <a:effectLst/>
                <a:latin typeface="Arial" charset="0"/>
                <a:ea typeface="ＭＳ Ｐゴシック" charset="0"/>
              </a:rPr>
              <a:t>…a publication in a clinical journal. </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sym typeface="Wingdings" panose="05000000000000000000" pitchFamily="2" charset="2"/>
              </a:rPr>
              <a:t>Over the past several years, MPOG is proud to report a high acceptance rate at high-impact journals within our field this is in recognition of talent our research community brings, and the unique advantages of MPOG dataset</a:t>
            </a:r>
            <a:endParaRPr lang="en-US" sz="1200" b="0" i="0" u="none" strike="noStrike" kern="1200" dirty="0" smtClean="0">
              <a:solidFill>
                <a:schemeClr val="tx1"/>
              </a:solidFill>
              <a:effectLst/>
              <a:latin typeface="Arial" charset="0"/>
              <a:ea typeface="ＭＳ Ｐゴシック" charset="0"/>
            </a:endParaRPr>
          </a:p>
        </p:txBody>
      </p:sp>
      <p:sp>
        <p:nvSpPr>
          <p:cNvPr id="4" name="Slide Number Placeholder 3"/>
          <p:cNvSpPr>
            <a:spLocks noGrp="1"/>
          </p:cNvSpPr>
          <p:nvPr>
            <p:ph type="sldNum" sz="quarter" idx="10"/>
          </p:nvPr>
        </p:nvSpPr>
        <p:spPr/>
        <p:txBody>
          <a:bodyPr/>
          <a:lstStyle/>
          <a:p>
            <a:fld id="{47A63D42-C47A-45C5-B616-715CC7CBDE67}" type="slidenum">
              <a:rPr lang="en-US" smtClean="0"/>
              <a:pPr/>
              <a:t>11</a:t>
            </a:fld>
            <a:endParaRPr lang="en-US"/>
          </a:p>
        </p:txBody>
      </p:sp>
    </p:spTree>
    <p:extLst>
      <p:ext uri="{BB962C8B-B14F-4D97-AF65-F5344CB8AC3E}">
        <p14:creationId xmlns:p14="http://schemas.microsoft.com/office/powerpoint/2010/main" val="846862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Arial" charset="0"/>
                <a:ea typeface="ＭＳ Ｐゴシック" charset="0"/>
                <a:cs typeface="ＭＳ Ｐゴシック" charset="0"/>
              </a:rPr>
              <a:t>(Shelley) </a:t>
            </a:r>
            <a:r>
              <a:rPr lang="en-US" sz="1200" b="0" i="0" u="none" strike="noStrike" kern="1200" dirty="0" smtClean="0">
                <a:solidFill>
                  <a:schemeClr val="tx1"/>
                </a:solidFill>
                <a:effectLst/>
                <a:latin typeface="Arial" charset="0"/>
                <a:ea typeface="ＭＳ Ｐゴシック" charset="0"/>
                <a:cs typeface="ＭＳ Ｐゴシック" charset="0"/>
              </a:rPr>
              <a:t>- Writing the Manuscript</a:t>
            </a:r>
            <a:endParaRPr lang="en-US" b="0" dirty="0" smtClean="0">
              <a:effectLst/>
            </a:endParaRPr>
          </a:p>
          <a:p>
            <a:pPr rtl="0" fontAlgn="base"/>
            <a:r>
              <a:rPr lang="en-US" sz="1200" b="0" i="0" u="none" strike="noStrike" kern="1200" dirty="0" smtClean="0">
                <a:solidFill>
                  <a:schemeClr val="tx1"/>
                </a:solidFill>
                <a:effectLst/>
                <a:latin typeface="Arial" charset="0"/>
                <a:ea typeface="ＭＳ Ｐゴシック" charset="0"/>
                <a:cs typeface="ＭＳ Ｐゴシック" charset="0"/>
              </a:rPr>
              <a:t>In preparation for writing a manuscript for publication, we offer</a:t>
            </a:r>
            <a:r>
              <a:rPr lang="en-US" sz="1200" b="0" i="0" u="none" strike="noStrike" kern="1200" baseline="0" dirty="0" smtClean="0">
                <a:solidFill>
                  <a:schemeClr val="tx1"/>
                </a:solidFill>
                <a:effectLst/>
                <a:latin typeface="Arial" charset="0"/>
                <a:ea typeface="ＭＳ Ｐゴシック" charset="0"/>
                <a:cs typeface="ＭＳ Ｐゴシック" charset="0"/>
              </a:rPr>
              <a:t> the following guidance.</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200" kern="1200" baseline="0" dirty="0" smtClean="0">
                <a:solidFill>
                  <a:schemeClr val="tx1"/>
                </a:solidFill>
                <a:effectLst/>
                <a:latin typeface="Arial" charset="0"/>
                <a:ea typeface="ＭＳ Ｐゴシック" charset="0"/>
                <a:cs typeface="ＭＳ Ｐゴシック" charset="0"/>
              </a:rPr>
              <a:t>The MPOG coordinating center will help distribute electronic surveys to determine the appropriate roles for co-authors and collaborators in accordance with guidelines published by the International Committee of Medical Journal Editors, or ICMJE. This ensures that the efforts of all are appropriately acknowledged.</a:t>
            </a:r>
            <a:endParaRPr lang="en-US" dirty="0" smtClean="0"/>
          </a:p>
          <a:p>
            <a:pPr marL="171450" indent="-171450" rtl="0" fontAlgn="base">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All approved PCRC proposals are tracked internally on the MPOG website, with availability restricted to researchers at active MPOG sites</a:t>
            </a:r>
          </a:p>
          <a:p>
            <a:pPr marL="171450" indent="-171450" rtl="0" fontAlgn="base">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Additionally, we suggest </a:t>
            </a:r>
            <a:r>
              <a:rPr lang="en-US" sz="1200" kern="1200" dirty="0" smtClean="0">
                <a:solidFill>
                  <a:schemeClr val="tx1"/>
                </a:solidFill>
                <a:effectLst/>
                <a:latin typeface="Arial" charset="0"/>
                <a:ea typeface="ＭＳ Ｐゴシック" charset="0"/>
                <a:cs typeface="ＭＳ Ｐゴシック" charset="0"/>
              </a:rPr>
              <a:t>that researchers consider publically</a:t>
            </a:r>
            <a:r>
              <a:rPr lang="en-US" sz="1200" kern="1200" baseline="0" dirty="0" smtClean="0">
                <a:solidFill>
                  <a:schemeClr val="tx1"/>
                </a:solidFill>
                <a:effectLst/>
                <a:latin typeface="Arial" charset="0"/>
                <a:ea typeface="ＭＳ Ｐゴシック" charset="0"/>
                <a:cs typeface="ＭＳ Ｐゴシック" charset="0"/>
              </a:rPr>
              <a:t> registering their study protocol on</a:t>
            </a:r>
            <a:r>
              <a:rPr lang="en-US" sz="1200" kern="1200" dirty="0" smtClean="0">
                <a:solidFill>
                  <a:schemeClr val="tx1"/>
                </a:solidFill>
                <a:effectLst/>
                <a:latin typeface="Arial" charset="0"/>
                <a:ea typeface="ＭＳ Ｐゴシック" charset="0"/>
                <a:cs typeface="ＭＳ Ｐゴシック" charset="0"/>
              </a:rPr>
              <a:t> the Open Science</a:t>
            </a:r>
            <a:r>
              <a:rPr lang="en-US" sz="1200" kern="1200" baseline="0" dirty="0" smtClean="0">
                <a:solidFill>
                  <a:schemeClr val="tx1"/>
                </a:solidFill>
                <a:effectLst/>
                <a:latin typeface="Arial" charset="0"/>
                <a:ea typeface="ＭＳ Ｐゴシック" charset="0"/>
                <a:cs typeface="ＭＳ Ｐゴシック" charset="0"/>
              </a:rPr>
              <a:t> Framework, as this level of documentation rigor – that is to say, an a priori analytic plan – may be expected or required by high-impact journals.</a:t>
            </a:r>
          </a:p>
          <a:p>
            <a:pPr marL="171450" indent="-171450" rtl="0" fontAlgn="base">
              <a:buFontTx/>
              <a:buChar char="-"/>
            </a:pPr>
            <a:r>
              <a:rPr lang="en-US" sz="1200" kern="1200" baseline="0" dirty="0" smtClean="0">
                <a:solidFill>
                  <a:schemeClr val="tx1"/>
                </a:solidFill>
                <a:effectLst/>
                <a:latin typeface="Arial" charset="0"/>
                <a:ea typeface="ＭＳ Ｐゴシック" charset="0"/>
                <a:cs typeface="ＭＳ Ｐゴシック" charset="0"/>
              </a:rPr>
              <a:t>If you choose to register your protocol, then we recommend that this step is completed once you have reviewed and curated your data, but </a:t>
            </a:r>
            <a:r>
              <a:rPr lang="en-US" sz="1200" kern="1200" dirty="0" smtClean="0">
                <a:solidFill>
                  <a:schemeClr val="tx1"/>
                </a:solidFill>
                <a:effectLst/>
                <a:latin typeface="Arial" charset="0"/>
                <a:ea typeface="ＭＳ Ｐゴシック" charset="0"/>
                <a:cs typeface="ＭＳ Ｐゴシック" charset="0"/>
              </a:rPr>
              <a:t>prior to starting any formal analyses.</a:t>
            </a:r>
          </a:p>
          <a:p>
            <a:pPr marL="171450" indent="-171450" rtl="0" fontAlgn="base">
              <a:buFontTx/>
              <a:buChar char="-"/>
            </a:pPr>
            <a:r>
              <a:rPr lang="en-US" sz="1200" kern="1200" dirty="0" smtClean="0">
                <a:solidFill>
                  <a:schemeClr val="tx1"/>
                </a:solidFill>
                <a:effectLst/>
                <a:latin typeface="Arial" charset="0"/>
                <a:ea typeface="ＭＳ Ｐゴシック" charset="0"/>
                <a:cs typeface="ＭＳ Ｐゴシック" charset="0"/>
              </a:rPr>
              <a:t>Finally, once</a:t>
            </a:r>
            <a:r>
              <a:rPr lang="en-US" sz="1200" kern="1200" baseline="0" dirty="0" smtClean="0">
                <a:solidFill>
                  <a:schemeClr val="tx1"/>
                </a:solidFill>
                <a:effectLst/>
                <a:latin typeface="Arial" charset="0"/>
                <a:ea typeface="ＭＳ Ｐゴシック" charset="0"/>
                <a:cs typeface="ＭＳ Ｐゴシック" charset="0"/>
              </a:rPr>
              <a:t> the manuscript is written and prior to submission, w</a:t>
            </a:r>
            <a:r>
              <a:rPr lang="en-US" sz="1200" kern="1200" dirty="0" smtClean="0">
                <a:solidFill>
                  <a:schemeClr val="tx1"/>
                </a:solidFill>
                <a:effectLst/>
                <a:latin typeface="Arial" charset="0"/>
                <a:ea typeface="ＭＳ Ｐゴシック" charset="0"/>
                <a:cs typeface="ＭＳ Ｐゴシック" charset="0"/>
              </a:rPr>
              <a:t>e</a:t>
            </a:r>
            <a:r>
              <a:rPr lang="en-US" sz="1200" kern="1200" baseline="0" dirty="0" smtClean="0">
                <a:solidFill>
                  <a:schemeClr val="tx1"/>
                </a:solidFill>
                <a:effectLst/>
                <a:latin typeface="Arial" charset="0"/>
                <a:ea typeface="ＭＳ Ｐゴシック" charset="0"/>
                <a:cs typeface="ＭＳ Ｐゴシック" charset="0"/>
              </a:rPr>
              <a:t> encourage researchers to check for plagiarism using software, such as </a:t>
            </a:r>
            <a:r>
              <a:rPr lang="en-US" sz="1200" kern="1200" baseline="0" dirty="0" err="1" smtClean="0">
                <a:solidFill>
                  <a:schemeClr val="tx1"/>
                </a:solidFill>
                <a:effectLst/>
                <a:latin typeface="Arial" charset="0"/>
                <a:ea typeface="ＭＳ Ｐゴシック" charset="0"/>
                <a:cs typeface="ＭＳ Ｐゴシック" charset="0"/>
              </a:rPr>
              <a:t>iThenticate</a:t>
            </a:r>
            <a:r>
              <a:rPr lang="en-US" sz="1200" kern="1200" baseline="0" dirty="0" smtClean="0">
                <a:solidFill>
                  <a:schemeClr val="tx1"/>
                </a:solidFill>
                <a:effectLst/>
                <a:latin typeface="Arial" charset="0"/>
                <a:ea typeface="ＭＳ Ｐゴシック" charset="0"/>
                <a:cs typeface="ＭＳ Ｐゴシック" charset="0"/>
              </a:rPr>
              <a:t>. </a:t>
            </a:r>
          </a:p>
          <a:p>
            <a:pPr marL="171450" indent="-171450" rtl="0" fontAlgn="base">
              <a:buFontTx/>
              <a:buChar char="-"/>
            </a:pPr>
            <a:r>
              <a:rPr lang="en-US" sz="1200" kern="1200" baseline="0" dirty="0" smtClean="0">
                <a:solidFill>
                  <a:schemeClr val="tx1"/>
                </a:solidFill>
                <a:effectLst/>
                <a:latin typeface="Arial" charset="0"/>
                <a:ea typeface="ＭＳ Ｐゴシック" charset="0"/>
                <a:cs typeface="ＭＳ Ｐゴシック" charset="0"/>
              </a:rPr>
              <a:t>If you do not have access to this software, then the MPOG coordinating center will complete this step and share the results with your team. </a:t>
            </a:r>
          </a:p>
          <a:p>
            <a:pPr marL="171450" indent="-171450" rtl="0" fontAlgn="base">
              <a:buFontTx/>
              <a:buChar char="-"/>
            </a:pPr>
            <a:r>
              <a:rPr lang="en-US" sz="1200" b="0" i="0" u="none" strike="noStrike" kern="1200" dirty="0" smtClean="0">
                <a:solidFill>
                  <a:schemeClr val="tx1"/>
                </a:solidFill>
                <a:effectLst/>
                <a:latin typeface="Arial" charset="0"/>
                <a:ea typeface="ＭＳ Ｐゴシック" charset="0"/>
                <a:cs typeface="ＭＳ Ｐゴシック" charset="0"/>
              </a:rPr>
              <a:t>For more in-depth tips on writing a</a:t>
            </a:r>
            <a:r>
              <a:rPr lang="en-US" sz="1200" b="0" i="0" u="none" strike="noStrike" kern="1200" baseline="0" dirty="0" smtClean="0">
                <a:solidFill>
                  <a:schemeClr val="tx1"/>
                </a:solidFill>
                <a:effectLst/>
                <a:latin typeface="Arial" charset="0"/>
                <a:ea typeface="ＭＳ Ｐゴシック" charset="0"/>
                <a:cs typeface="ＭＳ Ｐゴシック" charset="0"/>
              </a:rPr>
              <a:t>n observational study manuscript using MPOG data, please refer to Dr. </a:t>
            </a:r>
            <a:r>
              <a:rPr lang="en-US" sz="1200" b="0" i="0" u="none" strike="noStrike" kern="1200" baseline="0" dirty="0" err="1" smtClean="0">
                <a:solidFill>
                  <a:schemeClr val="tx1"/>
                </a:solidFill>
                <a:effectLst/>
                <a:latin typeface="Arial" charset="0"/>
                <a:ea typeface="ＭＳ Ｐゴシック" charset="0"/>
                <a:cs typeface="ＭＳ Ｐゴシック" charset="0"/>
              </a:rPr>
              <a:t>Sachin</a:t>
            </a:r>
            <a:r>
              <a:rPr lang="en-US" sz="1200" b="0" i="0" u="none" strike="noStrike" kern="1200" baseline="0" dirty="0" smtClean="0">
                <a:solidFill>
                  <a:schemeClr val="tx1"/>
                </a:solidFill>
                <a:effectLst/>
                <a:latin typeface="Arial" charset="0"/>
                <a:ea typeface="ＭＳ Ｐゴシック" charset="0"/>
                <a:cs typeface="ＭＳ Ｐゴシック" charset="0"/>
              </a:rPr>
              <a:t> </a:t>
            </a:r>
            <a:r>
              <a:rPr lang="en-US" sz="1200" b="0" i="0" u="none" strike="noStrike" kern="1200" baseline="0" dirty="0" err="1" smtClean="0">
                <a:solidFill>
                  <a:schemeClr val="tx1"/>
                </a:solidFill>
                <a:effectLst/>
                <a:latin typeface="Arial" charset="0"/>
                <a:ea typeface="ＭＳ Ｐゴシック" charset="0"/>
                <a:cs typeface="ＭＳ Ｐゴシック" charset="0"/>
              </a:rPr>
              <a:t>Kheterpal’s</a:t>
            </a:r>
            <a:r>
              <a:rPr lang="en-US" sz="1200" b="0" i="0" u="none" strike="noStrike" kern="1200" baseline="0" dirty="0" smtClean="0">
                <a:solidFill>
                  <a:schemeClr val="tx1"/>
                </a:solidFill>
                <a:effectLst/>
                <a:latin typeface="Arial" charset="0"/>
                <a:ea typeface="ＭＳ Ｐゴシック" charset="0"/>
                <a:cs typeface="ＭＳ Ｐゴシック" charset="0"/>
              </a:rPr>
              <a:t> lecture. </a:t>
            </a:r>
            <a:endParaRPr lang="en-US" sz="1200" kern="1200" baseline="0" dirty="0" smtClean="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47A63D42-C47A-45C5-B616-715CC7CBDE67}" type="slidenum">
              <a:rPr lang="en-US" smtClean="0"/>
              <a:pPr/>
              <a:t>12</a:t>
            </a:fld>
            <a:endParaRPr lang="en-US"/>
          </a:p>
        </p:txBody>
      </p:sp>
    </p:spTree>
    <p:extLst>
      <p:ext uri="{BB962C8B-B14F-4D97-AF65-F5344CB8AC3E}">
        <p14:creationId xmlns:p14="http://schemas.microsoft.com/office/powerpoint/2010/main" val="2335165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Arial" charset="0"/>
                <a:ea typeface="ＭＳ Ｐゴシック" charset="0"/>
                <a:cs typeface="ＭＳ Ｐゴシック" charset="0"/>
              </a:rPr>
              <a:t>Slide 9 (Shelley) </a:t>
            </a:r>
            <a:r>
              <a:rPr lang="en-US" sz="1200" b="0" i="0" u="none" strike="noStrike" kern="1200" dirty="0" smtClean="0">
                <a:solidFill>
                  <a:schemeClr val="tx1"/>
                </a:solidFill>
                <a:effectLst/>
                <a:latin typeface="Arial" charset="0"/>
                <a:ea typeface="ＭＳ Ｐゴシック" charset="0"/>
                <a:cs typeface="ＭＳ Ｐゴシック" charset="0"/>
              </a:rPr>
              <a:t>- Parting Words</a:t>
            </a:r>
            <a:endParaRPr lang="en-US" b="0" dirty="0" smtClean="0">
              <a:effectLst/>
            </a:endParaRPr>
          </a:p>
          <a:p>
            <a:pPr rtl="0" fontAlgn="base"/>
            <a:r>
              <a:rPr lang="en-US" sz="1200" b="0" i="0" u="none" strike="noStrike" kern="1200" dirty="0" smtClean="0">
                <a:solidFill>
                  <a:schemeClr val="tx1"/>
                </a:solidFill>
                <a:effectLst/>
                <a:latin typeface="Arial" charset="0"/>
                <a:ea typeface="ＭＳ Ｐゴシック" charset="0"/>
                <a:cs typeface="ＭＳ Ｐゴシック" charset="0"/>
              </a:rPr>
              <a:t>In closing, we want to welcome</a:t>
            </a:r>
            <a:r>
              <a:rPr lang="en-US" sz="1200" b="0" i="0" u="none" strike="noStrike" kern="1200" baseline="0" dirty="0" smtClean="0">
                <a:solidFill>
                  <a:schemeClr val="tx1"/>
                </a:solidFill>
                <a:effectLst/>
                <a:latin typeface="Arial" charset="0"/>
                <a:ea typeface="ＭＳ Ｐゴシック" charset="0"/>
                <a:cs typeface="ＭＳ Ｐゴシック" charset="0"/>
              </a:rPr>
              <a:t> you to this immensely collaborative community of </a:t>
            </a:r>
            <a:r>
              <a:rPr lang="en-US" sz="1200" b="0" i="0" u="none" strike="noStrike" kern="1200" dirty="0" smtClean="0">
                <a:solidFill>
                  <a:schemeClr val="tx1"/>
                </a:solidFill>
                <a:effectLst/>
                <a:latin typeface="Arial" charset="0"/>
                <a:ea typeface="ＭＳ Ｐゴシック" charset="0"/>
                <a:cs typeface="ＭＳ Ｐゴシック" charset="0"/>
              </a:rPr>
              <a:t>anesthesiologist researchers and clinical quality champions. We are</a:t>
            </a:r>
            <a:r>
              <a:rPr lang="en-US" sz="1200" b="0" i="0" u="none" strike="noStrike" kern="1200" baseline="0" dirty="0" smtClean="0">
                <a:solidFill>
                  <a:schemeClr val="tx1"/>
                </a:solidFill>
                <a:effectLst/>
                <a:latin typeface="Arial" charset="0"/>
                <a:ea typeface="ＭＳ Ｐゴシック" charset="0"/>
                <a:cs typeface="ＭＳ Ｐゴシック" charset="0"/>
              </a:rPr>
              <a:t> excited to continue this great work and further our research and quality improvement missions by working with you and your teams. Please feel free to reach out with any questions or concerns during the process. </a:t>
            </a:r>
            <a:endParaRPr lang="en-US" dirty="0"/>
          </a:p>
        </p:txBody>
      </p:sp>
      <p:sp>
        <p:nvSpPr>
          <p:cNvPr id="4" name="Slide Number Placeholder 3"/>
          <p:cNvSpPr>
            <a:spLocks noGrp="1"/>
          </p:cNvSpPr>
          <p:nvPr>
            <p:ph type="sldNum" sz="quarter" idx="10"/>
          </p:nvPr>
        </p:nvSpPr>
        <p:spPr/>
        <p:txBody>
          <a:bodyPr/>
          <a:lstStyle/>
          <a:p>
            <a:fld id="{47A63D42-C47A-45C5-B616-715CC7CBDE67}" type="slidenum">
              <a:rPr lang="en-US" smtClean="0"/>
              <a:pPr/>
              <a:t>13</a:t>
            </a:fld>
            <a:endParaRPr lang="en-US"/>
          </a:p>
        </p:txBody>
      </p:sp>
    </p:spTree>
    <p:extLst>
      <p:ext uri="{BB962C8B-B14F-4D97-AF65-F5344CB8AC3E}">
        <p14:creationId xmlns:p14="http://schemas.microsoft.com/office/powerpoint/2010/main" val="1736563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Arial" charset="0"/>
                <a:ea typeface="ＭＳ Ｐゴシック" charset="0"/>
                <a:cs typeface="ＭＳ Ｐゴシック" charset="0"/>
              </a:rPr>
              <a:t>(Shelley) Outline slide</a:t>
            </a:r>
            <a:endParaRPr lang="en-US" b="0" dirty="0" smtClean="0">
              <a:effectLst/>
            </a:endParaRPr>
          </a:p>
          <a:p>
            <a:pPr rtl="0" fontAlgn="base"/>
            <a:r>
              <a:rPr lang="en-US" sz="1200" b="0" i="0" u="none" strike="noStrike" kern="1200" dirty="0" smtClean="0">
                <a:solidFill>
                  <a:schemeClr val="tx1"/>
                </a:solidFill>
                <a:effectLst/>
                <a:latin typeface="Arial" charset="0"/>
                <a:ea typeface="ＭＳ Ｐゴシック" charset="0"/>
                <a:cs typeface="ＭＳ Ｐゴシック" charset="0"/>
              </a:rPr>
              <a:t>Thanks, Mike. </a:t>
            </a:r>
          </a:p>
          <a:p>
            <a:pPr marL="171450" indent="-171450" rtl="0" fontAlgn="base">
              <a:buFontTx/>
              <a:buChar char="-"/>
            </a:pPr>
            <a:r>
              <a:rPr lang="en-US" sz="1200" b="0" i="0" u="none" strike="noStrike" kern="1200" dirty="0" smtClean="0">
                <a:solidFill>
                  <a:schemeClr val="tx1"/>
                </a:solidFill>
                <a:effectLst/>
                <a:latin typeface="Arial" charset="0"/>
                <a:ea typeface="ＭＳ Ｐゴシック" charset="0"/>
                <a:cs typeface="ＭＳ Ｐゴシック" charset="0"/>
              </a:rPr>
              <a:t>I’m Shelley</a:t>
            </a:r>
            <a:r>
              <a:rPr lang="en-US" sz="1200" b="0" i="0" u="none" strike="noStrike" kern="1200" baseline="0" dirty="0" smtClean="0">
                <a:solidFill>
                  <a:schemeClr val="tx1"/>
                </a:solidFill>
                <a:effectLst/>
                <a:latin typeface="Arial" charset="0"/>
                <a:ea typeface="ＭＳ Ｐゴシック" charset="0"/>
                <a:cs typeface="ＭＳ Ｐゴシック" charset="0"/>
              </a:rPr>
              <a:t> Vaughn the lead research facilitator for MPOG. </a:t>
            </a:r>
          </a:p>
          <a:p>
            <a:pPr marL="171450" indent="-171450" rtl="0" fontAlgn="base">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Using my background in epidemiology, I offer methodologic and database feedback on proposed research projects requesting use of MPOG data. </a:t>
            </a:r>
          </a:p>
          <a:p>
            <a:pPr marL="171450" indent="-171450" rtl="0" fontAlgn="base">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I’m the primary </a:t>
            </a:r>
            <a:r>
              <a:rPr lang="en-US" sz="1200" b="0" i="0" u="none" strike="noStrike" kern="1200" dirty="0" smtClean="0">
                <a:solidFill>
                  <a:schemeClr val="tx1"/>
                </a:solidFill>
                <a:effectLst/>
                <a:latin typeface="Arial" charset="0"/>
                <a:ea typeface="ＭＳ Ｐゴシック" charset="-128"/>
                <a:cs typeface="+mn-cs"/>
              </a:rPr>
              <a:t>point-of-contact at MPOG Central for helping to develop research projects, once the study team</a:t>
            </a:r>
            <a:r>
              <a:rPr lang="en-US" sz="1200" b="0" i="0" u="none" strike="noStrike" kern="1200" baseline="0" dirty="0" smtClean="0">
                <a:solidFill>
                  <a:schemeClr val="tx1"/>
                </a:solidFill>
                <a:effectLst/>
                <a:latin typeface="Arial" charset="0"/>
                <a:ea typeface="ＭＳ Ｐゴシック" charset="-128"/>
                <a:cs typeface="+mn-cs"/>
              </a:rPr>
              <a:t> has</a:t>
            </a:r>
            <a:r>
              <a:rPr lang="en-US" sz="1200" b="0" i="0" u="none" strike="noStrike" kern="1200" dirty="0" smtClean="0">
                <a:solidFill>
                  <a:schemeClr val="tx1"/>
                </a:solidFill>
                <a:effectLst/>
                <a:latin typeface="Arial" charset="0"/>
                <a:ea typeface="ＭＳ Ｐゴシック" charset="-128"/>
                <a:cs typeface="+mn-cs"/>
              </a:rPr>
              <a:t> reviewed the</a:t>
            </a:r>
            <a:r>
              <a:rPr lang="en-US" sz="1200" b="0" i="0" u="none" strike="noStrike" kern="1200" baseline="0" dirty="0" smtClean="0">
                <a:solidFill>
                  <a:schemeClr val="tx1"/>
                </a:solidFill>
                <a:effectLst/>
                <a:latin typeface="Arial" charset="0"/>
                <a:ea typeface="ＭＳ Ｐゴシック" charset="-128"/>
                <a:cs typeface="+mn-cs"/>
              </a:rPr>
              <a:t> </a:t>
            </a:r>
            <a:r>
              <a:rPr lang="en-US" sz="1200" b="0" i="0" u="none" strike="noStrike" kern="1200" dirty="0" smtClean="0">
                <a:solidFill>
                  <a:schemeClr val="tx1"/>
                </a:solidFill>
                <a:effectLst/>
                <a:latin typeface="Arial" charset="0"/>
                <a:ea typeface="ＭＳ Ｐゴシック" charset="-128"/>
                <a:cs typeface="+mn-cs"/>
              </a:rPr>
              <a:t>project with their local research champion. Please feel free to reach out to me at</a:t>
            </a:r>
            <a:r>
              <a:rPr lang="en-US" sz="1200" b="0" i="0" u="none" strike="noStrike" kern="1200" baseline="0" dirty="0" smtClean="0">
                <a:solidFill>
                  <a:schemeClr val="tx1"/>
                </a:solidFill>
                <a:effectLst/>
                <a:latin typeface="Arial" charset="0"/>
                <a:ea typeface="ＭＳ Ｐゴシック" charset="-128"/>
                <a:cs typeface="+mn-cs"/>
              </a:rPr>
              <a:t> any point during the research process.</a:t>
            </a:r>
            <a:endParaRPr lang="en-US" sz="1200" b="0" i="0" u="none" strike="noStrike" kern="1200" dirty="0" smtClean="0">
              <a:solidFill>
                <a:schemeClr val="tx1"/>
              </a:solidFill>
              <a:effectLst/>
              <a:latin typeface="Arial" charset="0"/>
              <a:ea typeface="ＭＳ Ｐゴシック" charset="0"/>
              <a:cs typeface="ＭＳ Ｐゴシック" charset="0"/>
            </a:endParaRPr>
          </a:p>
          <a:p>
            <a:pPr rtl="0" fontAlgn="base"/>
            <a:endParaRPr lang="en-US" sz="1200" b="0" i="0" u="none" strike="noStrike" kern="1200" dirty="0" smtClean="0">
              <a:solidFill>
                <a:schemeClr val="tx1"/>
              </a:solidFill>
              <a:effectLst/>
              <a:latin typeface="Arial" charset="0"/>
              <a:ea typeface="ＭＳ Ｐゴシック" charset="0"/>
              <a:cs typeface="ＭＳ Ｐゴシック" charset="0"/>
            </a:endParaRPr>
          </a:p>
          <a:p>
            <a:pPr rtl="0" fontAlgn="base"/>
            <a:r>
              <a:rPr lang="en-US" sz="1200" b="0" i="0" u="none" strike="noStrike" kern="1200" dirty="0" smtClean="0">
                <a:solidFill>
                  <a:schemeClr val="tx1"/>
                </a:solidFill>
                <a:effectLst/>
                <a:latin typeface="Arial" charset="0"/>
                <a:ea typeface="ＭＳ Ｐゴシック" charset="0"/>
                <a:cs typeface="ＭＳ Ｐゴシック" charset="0"/>
              </a:rPr>
              <a:t>The</a:t>
            </a:r>
            <a:r>
              <a:rPr lang="en-US" sz="1200" b="0" i="0" u="none" strike="noStrike" kern="1200" baseline="0" dirty="0" smtClean="0">
                <a:solidFill>
                  <a:schemeClr val="tx1"/>
                </a:solidFill>
                <a:effectLst/>
                <a:latin typeface="Arial" charset="0"/>
                <a:ea typeface="ＭＳ Ｐゴシック" charset="0"/>
                <a:cs typeface="ＭＳ Ｐゴシック" charset="0"/>
              </a:rPr>
              <a:t> goal of this talk is to </a:t>
            </a:r>
            <a:r>
              <a:rPr lang="en-US" sz="1200" b="0" i="1" u="none" strike="noStrike" kern="1200" dirty="0" smtClean="0">
                <a:solidFill>
                  <a:schemeClr val="tx1"/>
                </a:solidFill>
                <a:effectLst/>
                <a:latin typeface="Arial" charset="0"/>
                <a:ea typeface="ＭＳ Ｐゴシック" charset="-128"/>
                <a:cs typeface="+mn-cs"/>
              </a:rPr>
              <a:t>Introduce </a:t>
            </a:r>
            <a:r>
              <a:rPr lang="en-US" sz="1200" b="0" i="0" u="none" strike="noStrike" kern="1200" dirty="0" smtClean="0">
                <a:solidFill>
                  <a:schemeClr val="tx1"/>
                </a:solidFill>
                <a:effectLst/>
                <a:latin typeface="Arial" charset="0"/>
                <a:ea typeface="ＭＳ Ｐゴシック" charset="-128"/>
                <a:cs typeface="+mn-cs"/>
              </a:rPr>
              <a:t>you to all components of the MPOG machine –</a:t>
            </a:r>
            <a:r>
              <a:rPr lang="en-US" sz="1200" b="0" i="0" u="none" strike="noStrike" kern="1200" baseline="0" dirty="0" smtClean="0">
                <a:solidFill>
                  <a:schemeClr val="tx1"/>
                </a:solidFill>
                <a:effectLst/>
                <a:latin typeface="Arial" charset="0"/>
                <a:ea typeface="ＭＳ Ｐゴシック" charset="-128"/>
                <a:cs typeface="+mn-cs"/>
              </a:rPr>
              <a:t> we will give you a</a:t>
            </a:r>
            <a:r>
              <a:rPr lang="en-US" sz="1200" b="0" i="0" u="none" strike="noStrike" kern="1200" dirty="0" smtClean="0">
                <a:solidFill>
                  <a:schemeClr val="tx1"/>
                </a:solidFill>
                <a:effectLst/>
                <a:latin typeface="Arial" charset="0"/>
                <a:ea typeface="ＭＳ Ｐゴシック" charset="-128"/>
                <a:cs typeface="+mn-cs"/>
              </a:rPr>
              <a:t> high-altitude overview of</a:t>
            </a:r>
            <a:r>
              <a:rPr lang="en-US" sz="1200" b="0" i="0" u="none" strike="noStrike" kern="1200" baseline="0" dirty="0" smtClean="0">
                <a:solidFill>
                  <a:schemeClr val="tx1"/>
                </a:solidFill>
                <a:effectLst/>
                <a:latin typeface="Arial" charset="0"/>
                <a:ea typeface="ＭＳ Ｐゴシック" charset="-128"/>
                <a:cs typeface="+mn-cs"/>
              </a:rPr>
              <a:t> h</a:t>
            </a:r>
            <a:r>
              <a:rPr lang="en-US" sz="1200" b="0" i="0" u="none" strike="noStrike" kern="1200" dirty="0" smtClean="0">
                <a:solidFill>
                  <a:schemeClr val="tx1"/>
                </a:solidFill>
                <a:effectLst/>
                <a:latin typeface="Arial" charset="0"/>
                <a:ea typeface="ＭＳ Ｐゴシック" charset="-128"/>
                <a:cs typeface="+mn-cs"/>
              </a:rPr>
              <a:t>ow all</a:t>
            </a:r>
            <a:r>
              <a:rPr lang="en-US" sz="1200" b="0" i="0" u="none" strike="noStrike" kern="1200" baseline="0" dirty="0" smtClean="0">
                <a:solidFill>
                  <a:schemeClr val="tx1"/>
                </a:solidFill>
                <a:effectLst/>
                <a:latin typeface="Arial" charset="0"/>
                <a:ea typeface="ＭＳ Ｐゴシック" charset="-128"/>
                <a:cs typeface="+mn-cs"/>
              </a:rPr>
              <a:t> the</a:t>
            </a:r>
            <a:r>
              <a:rPr lang="en-US" sz="1200" b="0" i="0" u="none" strike="noStrike" kern="1200" dirty="0" smtClean="0">
                <a:solidFill>
                  <a:schemeClr val="tx1"/>
                </a:solidFill>
                <a:effectLst/>
                <a:latin typeface="Arial" charset="0"/>
                <a:ea typeface="ＭＳ Ｐゴシック" charset="-128"/>
                <a:cs typeface="+mn-cs"/>
              </a:rPr>
              <a:t> moving parts of MPOG fit together cohesively. </a:t>
            </a:r>
          </a:p>
          <a:p>
            <a:pPr marL="171450" indent="-171450" rtl="0" fontAlgn="base">
              <a:buFontTx/>
              <a:buChar char="-"/>
            </a:pPr>
            <a:r>
              <a:rPr lang="en-US" sz="1200" b="0" i="0" u="none" strike="noStrike" kern="1200" dirty="0" smtClean="0">
                <a:solidFill>
                  <a:schemeClr val="tx1"/>
                </a:solidFill>
                <a:effectLst/>
                <a:latin typeface="Arial" charset="0"/>
                <a:ea typeface="ＭＳ Ｐゴシック" charset="-128"/>
                <a:cs typeface="+mn-cs"/>
              </a:rPr>
              <a:t>Subsequent talks in this lecture series will delve more deeply</a:t>
            </a:r>
            <a:r>
              <a:rPr lang="en-US" sz="1200" b="0" i="0" u="none" strike="noStrike" kern="1200" baseline="0" dirty="0" smtClean="0">
                <a:solidFill>
                  <a:schemeClr val="tx1"/>
                </a:solidFill>
                <a:effectLst/>
                <a:latin typeface="Arial" charset="0"/>
                <a:ea typeface="ＭＳ Ｐゴシック" charset="-128"/>
                <a:cs typeface="+mn-cs"/>
              </a:rPr>
              <a:t> into each of these components and will cover topics such as </a:t>
            </a:r>
            <a:r>
              <a:rPr lang="en-US" sz="1200" b="0" i="0" u="none" strike="noStrike" kern="1200" baseline="0" dirty="0" smtClean="0">
                <a:solidFill>
                  <a:schemeClr val="tx1"/>
                </a:solidFill>
                <a:effectLst/>
                <a:latin typeface="Arial" charset="0"/>
                <a:ea typeface="ＭＳ Ｐゴシック" charset="0"/>
                <a:cs typeface="+mn-cs"/>
              </a:rPr>
              <a:t>w</a:t>
            </a:r>
            <a:r>
              <a:rPr lang="en-US" sz="1200" b="0" i="0" u="none" strike="noStrike" kern="1200" dirty="0" smtClean="0">
                <a:solidFill>
                  <a:schemeClr val="tx1"/>
                </a:solidFill>
                <a:effectLst/>
                <a:latin typeface="Arial" charset="0"/>
                <a:ea typeface="ＭＳ Ｐゴシック" charset="0"/>
                <a:cs typeface="ＭＳ Ｐゴシック" charset="0"/>
              </a:rPr>
              <a:t>hat is MPOG </a:t>
            </a:r>
            <a:r>
              <a:rPr lang="en-US" sz="1200" b="0" i="0" u="none" strike="noStrike" kern="1200" baseline="0" dirty="0" smtClean="0">
                <a:solidFill>
                  <a:schemeClr val="tx1"/>
                </a:solidFill>
                <a:effectLst/>
                <a:latin typeface="Arial" charset="0"/>
                <a:ea typeface="ＭＳ Ｐゴシック" charset="0"/>
                <a:cs typeface="ＭＳ Ｐゴシック" charset="0"/>
              </a:rPr>
              <a:t>and how does information flow to and through it</a:t>
            </a:r>
          </a:p>
          <a:p>
            <a:pPr marL="171450" indent="-171450" rtl="0" fontAlgn="base">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What are the different types of research that can be done using MPOG data</a:t>
            </a:r>
          </a:p>
          <a:p>
            <a:pPr marL="171450" indent="-171450" rtl="0" fontAlgn="base">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What research tools have we developed at MPOG Central to help collaborators use the data (such as </a:t>
            </a:r>
            <a:r>
              <a:rPr lang="en-US" sz="1200" b="0" i="0" u="none" strike="noStrike" kern="1200" dirty="0" err="1" smtClean="0">
                <a:solidFill>
                  <a:schemeClr val="tx1"/>
                </a:solidFill>
                <a:effectLst/>
                <a:latin typeface="Arial" charset="0"/>
                <a:ea typeface="ＭＳ Ｐゴシック" charset="0"/>
                <a:cs typeface="ＭＳ Ｐゴシック" charset="0"/>
              </a:rPr>
              <a:t>DataDirect</a:t>
            </a:r>
            <a:r>
              <a:rPr lang="en-US" sz="1200" b="0" i="0" u="none" strike="noStrike" kern="1200" dirty="0" smtClean="0">
                <a:solidFill>
                  <a:schemeClr val="tx1"/>
                </a:solidFill>
                <a:effectLst/>
                <a:latin typeface="Arial" charset="0"/>
                <a:ea typeface="ＭＳ Ｐゴシック" charset="0"/>
                <a:cs typeface="ＭＳ Ｐゴシック" charset="0"/>
              </a:rPr>
              <a:t> and Phenotype Browser)</a:t>
            </a:r>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pPr marL="171450" indent="-171450" rtl="0" fontAlgn="base">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What is the process for proposing and submitting a research proposal using MPOG data </a:t>
            </a:r>
          </a:p>
          <a:p>
            <a:pPr marL="171450" indent="-171450" rtl="0" fontAlgn="base">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and what are some tips and tricks for cleaning and analyzing MPOG data in order to produce a final manuscript for submission.</a:t>
            </a:r>
            <a:endParaRPr lang="en-US" dirty="0"/>
          </a:p>
        </p:txBody>
      </p:sp>
      <p:sp>
        <p:nvSpPr>
          <p:cNvPr id="4" name="Slide Number Placeholder 3"/>
          <p:cNvSpPr>
            <a:spLocks noGrp="1"/>
          </p:cNvSpPr>
          <p:nvPr>
            <p:ph type="sldNum" sz="quarter" idx="10"/>
          </p:nvPr>
        </p:nvSpPr>
        <p:spPr/>
        <p:txBody>
          <a:bodyPr/>
          <a:lstStyle/>
          <a:p>
            <a:fld id="{47A63D42-C47A-45C5-B616-715CC7CBDE67}" type="slidenum">
              <a:rPr lang="en-US" smtClean="0"/>
              <a:pPr/>
              <a:t>2</a:t>
            </a:fld>
            <a:endParaRPr lang="en-US"/>
          </a:p>
        </p:txBody>
      </p:sp>
    </p:spTree>
    <p:extLst>
      <p:ext uri="{BB962C8B-B14F-4D97-AF65-F5344CB8AC3E}">
        <p14:creationId xmlns:p14="http://schemas.microsoft.com/office/powerpoint/2010/main" val="920002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Arial" charset="0"/>
                <a:ea typeface="ＭＳ Ｐゴシック" charset="0"/>
                <a:cs typeface="ＭＳ Ｐゴシック" charset="0"/>
              </a:rPr>
              <a:t>(Shelley) </a:t>
            </a:r>
            <a:r>
              <a:rPr lang="en-US" sz="1200" b="0" i="0" u="none" strike="noStrike" kern="1200" dirty="0" smtClean="0">
                <a:solidFill>
                  <a:schemeClr val="tx1"/>
                </a:solidFill>
                <a:effectLst/>
                <a:latin typeface="Arial" charset="0"/>
                <a:ea typeface="ＭＳ Ｐゴシック" charset="0"/>
                <a:cs typeface="ＭＳ Ｐゴシック" charset="0"/>
              </a:rPr>
              <a:t>- MPOG Methods Mega Figure</a:t>
            </a:r>
          </a:p>
          <a:p>
            <a:pPr rtl="0"/>
            <a:r>
              <a:rPr lang="en-US" sz="1200" b="0" i="0" u="none" strike="noStrike" kern="1200" dirty="0" smtClean="0">
                <a:solidFill>
                  <a:schemeClr val="tx1"/>
                </a:solidFill>
                <a:effectLst/>
                <a:latin typeface="Arial" charset="0"/>
                <a:ea typeface="ＭＳ Ｐゴシック" charset="0"/>
              </a:rPr>
              <a:t>Let’s</a:t>
            </a:r>
            <a:r>
              <a:rPr lang="en-US" sz="1200" b="0" i="0" u="none" strike="noStrike" kern="1200" baseline="0" dirty="0" smtClean="0">
                <a:solidFill>
                  <a:schemeClr val="tx1"/>
                </a:solidFill>
                <a:effectLst/>
                <a:latin typeface="Arial" charset="0"/>
                <a:ea typeface="ＭＳ Ｐゴシック" charset="0"/>
              </a:rPr>
              <a:t> begin this overview by taking a look at what types of data are collected in the MPOG database</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rPr>
              <a:t>MPOG captures granular physiologic data, labs and diagnostics </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rPr>
              <a:t>Administrative data (such as billing codes), integrated registry data that can be linked on a case-level to help provide greater detailed information about the case,</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rPr>
              <a:t>And Clinical case data from the perioperative electronic health record</a:t>
            </a:r>
          </a:p>
          <a:p>
            <a:pPr marL="171450" indent="-171450" rtl="0">
              <a:buFontTx/>
              <a:buChar char="-"/>
            </a:pPr>
            <a:endParaRPr lang="en-US" sz="1200" b="0" i="0" u="none" strike="noStrike" kern="1200" baseline="0" dirty="0" smtClean="0">
              <a:solidFill>
                <a:schemeClr val="tx1"/>
              </a:solidFill>
              <a:effectLst/>
              <a:latin typeface="Arial" charset="0"/>
              <a:ea typeface="ＭＳ Ｐゴシック" charset="0"/>
            </a:endParaRP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rPr>
              <a:t>Additional data sources may include information gathered as part of an enhanced observational trial or a clinical trial </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rPr>
              <a:t>As well as patient reported outcomes concerning their current health and functional states.</a:t>
            </a:r>
          </a:p>
          <a:p>
            <a:pPr rtl="0"/>
            <a:endParaRPr lang="en-US" sz="1200" b="0" i="0" u="none" strike="noStrike" kern="1200" baseline="0" dirty="0" smtClean="0">
              <a:solidFill>
                <a:schemeClr val="tx1"/>
              </a:solidFill>
              <a:effectLst/>
              <a:latin typeface="Arial" charset="0"/>
              <a:ea typeface="ＭＳ Ｐゴシック" charset="0"/>
            </a:endParaRPr>
          </a:p>
          <a:p>
            <a:pPr rtl="0"/>
            <a:r>
              <a:rPr lang="en-US" sz="1200" b="0" i="0" u="none" strike="noStrike" kern="1200" baseline="0" dirty="0" smtClean="0">
                <a:solidFill>
                  <a:schemeClr val="tx1"/>
                </a:solidFill>
                <a:effectLst/>
                <a:latin typeface="Arial" charset="0"/>
                <a:ea typeface="ＭＳ Ｐゴシック" charset="0"/>
              </a:rPr>
              <a:t>So what can we do with this plethora of data?</a:t>
            </a:r>
          </a:p>
          <a:p>
            <a:pPr rtl="0"/>
            <a:r>
              <a:rPr lang="en-US" sz="1200" b="0" i="0" u="none" strike="noStrike" kern="1200" baseline="0" dirty="0" smtClean="0">
                <a:solidFill>
                  <a:schemeClr val="tx1"/>
                </a:solidFill>
                <a:effectLst/>
                <a:latin typeface="Arial" charset="0"/>
                <a:ea typeface="ＭＳ Ｐゴシック" charset="0"/>
              </a:rPr>
              <a:t>- Our focus remains on research and quality improvement. </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rPr>
              <a:t>We seek to answer questions regarding the relationship of patient and perioperative factors with various outcomes and to understand variability in practice and how to apply known best practices.</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rPr>
              <a:t>Additionally, we strive to use our data to help inform health policy, education and operations both across our participating sites and on a national and global level. </a:t>
            </a:r>
            <a:endParaRPr lang="en-US" dirty="0"/>
          </a:p>
        </p:txBody>
      </p:sp>
      <p:sp>
        <p:nvSpPr>
          <p:cNvPr id="4" name="Slide Number Placeholder 3"/>
          <p:cNvSpPr>
            <a:spLocks noGrp="1"/>
          </p:cNvSpPr>
          <p:nvPr>
            <p:ph type="sldNum" sz="quarter" idx="10"/>
          </p:nvPr>
        </p:nvSpPr>
        <p:spPr/>
        <p:txBody>
          <a:bodyPr/>
          <a:lstStyle/>
          <a:p>
            <a:fld id="{47A63D42-C47A-45C5-B616-715CC7CBDE67}" type="slidenum">
              <a:rPr lang="en-US" smtClean="0"/>
              <a:pPr/>
              <a:t>3</a:t>
            </a:fld>
            <a:endParaRPr lang="en-US"/>
          </a:p>
        </p:txBody>
      </p:sp>
    </p:spTree>
    <p:extLst>
      <p:ext uri="{BB962C8B-B14F-4D97-AF65-F5344CB8AC3E}">
        <p14:creationId xmlns:p14="http://schemas.microsoft.com/office/powerpoint/2010/main" val="4080448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smtClean="0">
                <a:solidFill>
                  <a:schemeClr val="tx1"/>
                </a:solidFill>
                <a:effectLst/>
                <a:latin typeface="Arial" charset="0"/>
                <a:ea typeface="ＭＳ Ｐゴシック" charset="0"/>
                <a:cs typeface="ＭＳ Ｐゴシック" charset="0"/>
              </a:rPr>
              <a:t>(Shelley) </a:t>
            </a:r>
            <a:r>
              <a:rPr lang="en-US" sz="1200" b="0" i="0" u="none" strike="noStrike" kern="1200" dirty="0" smtClean="0">
                <a:solidFill>
                  <a:schemeClr val="tx1"/>
                </a:solidFill>
                <a:effectLst/>
                <a:latin typeface="Arial" charset="0"/>
                <a:ea typeface="ＭＳ Ｐゴシック" charset="0"/>
                <a:cs typeface="ＭＳ Ｐゴシック" charset="0"/>
              </a:rPr>
              <a:t>- MPOG Methods Information Flow Diagram </a:t>
            </a:r>
          </a:p>
          <a:p>
            <a:r>
              <a:rPr lang="en-US" sz="1200" b="0" i="0" u="none" strike="noStrike" kern="1200" dirty="0" smtClean="0">
                <a:solidFill>
                  <a:schemeClr val="tx1"/>
                </a:solidFill>
                <a:effectLst/>
                <a:latin typeface="Arial" charset="0"/>
                <a:ea typeface="ＭＳ Ｐゴシック" charset="0"/>
                <a:cs typeface="ＭＳ Ｐゴシック" charset="0"/>
              </a:rPr>
              <a:t>This diagram</a:t>
            </a:r>
            <a:r>
              <a:rPr lang="en-US" sz="1200" b="0" i="0" u="none" strike="noStrike" kern="1200" baseline="0" dirty="0" smtClean="0">
                <a:solidFill>
                  <a:schemeClr val="tx1"/>
                </a:solidFill>
                <a:effectLst/>
                <a:latin typeface="Arial" charset="0"/>
                <a:ea typeface="ＭＳ Ｐゴシック" charset="0"/>
                <a:cs typeface="ＭＳ Ｐゴシック" charset="0"/>
              </a:rPr>
              <a:t> illustrates the flow of information to and through MPOG. </a:t>
            </a:r>
          </a:p>
          <a:p>
            <a:pPr marL="171450" indent="-171450">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Collaborators at each site work diligently to extract and upload their local data to MPOG Central. This involves mapping, validating and cleaning the data prior to transmission. </a:t>
            </a:r>
          </a:p>
          <a:p>
            <a:pPr marL="171450" indent="-171450">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MPOG Central Team members at the coordinating center then help to aggregate and curate the data into meaningful and useful formats (such as phenotypes or measures) to help support the quality improvement and research missions of MPOG across the scientific and clinical communities.  </a:t>
            </a:r>
          </a:p>
          <a:p>
            <a:pPr marL="171450" indent="-171450">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As demonstrated by this diagram – the success of MPOG relies on strong collaboration between our local site champions and technical colleagues, MPOG central team members and our researchers and quality improvement supporters who use the data to advance knowledge and pursue higher standards of care.  </a:t>
            </a:r>
            <a:endParaRPr lang="en-US" dirty="0"/>
          </a:p>
        </p:txBody>
      </p:sp>
      <p:sp>
        <p:nvSpPr>
          <p:cNvPr id="4" name="Slide Number Placeholder 3"/>
          <p:cNvSpPr>
            <a:spLocks noGrp="1"/>
          </p:cNvSpPr>
          <p:nvPr>
            <p:ph type="sldNum" sz="quarter" idx="10"/>
          </p:nvPr>
        </p:nvSpPr>
        <p:spPr/>
        <p:txBody>
          <a:bodyPr/>
          <a:lstStyle/>
          <a:p>
            <a:fld id="{47A63D42-C47A-45C5-B616-715CC7CBDE67}" type="slidenum">
              <a:rPr lang="en-US" smtClean="0"/>
              <a:pPr/>
              <a:t>4</a:t>
            </a:fld>
            <a:endParaRPr lang="en-US"/>
          </a:p>
        </p:txBody>
      </p:sp>
    </p:spTree>
    <p:extLst>
      <p:ext uri="{BB962C8B-B14F-4D97-AF65-F5344CB8AC3E}">
        <p14:creationId xmlns:p14="http://schemas.microsoft.com/office/powerpoint/2010/main" val="449195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Arial" charset="0"/>
                <a:ea typeface="ＭＳ Ｐゴシック" charset="0"/>
                <a:cs typeface="ＭＳ Ｐゴシック" charset="0"/>
              </a:rPr>
              <a:t>(Mike)</a:t>
            </a:r>
          </a:p>
          <a:p>
            <a:pPr rtl="0"/>
            <a:endParaRPr lang="en-US" sz="1200" b="0" i="0" u="none" strike="noStrike" kern="1200" dirty="0" smtClean="0">
              <a:solidFill>
                <a:schemeClr val="tx1"/>
              </a:solidFill>
              <a:effectLst/>
              <a:latin typeface="Arial" charset="0"/>
              <a:ea typeface="ＭＳ Ｐゴシック" charset="0"/>
            </a:endParaRPr>
          </a:p>
          <a:p>
            <a:pPr rtl="0"/>
            <a:r>
              <a:rPr lang="en-US" sz="1200" b="0" i="0" u="none" strike="noStrike" kern="1200" dirty="0" smtClean="0">
                <a:solidFill>
                  <a:schemeClr val="tx1"/>
                </a:solidFill>
                <a:effectLst/>
                <a:latin typeface="Arial" charset="0"/>
                <a:ea typeface="ＭＳ Ｐゴシック" charset="0"/>
              </a:rPr>
              <a:t>Focusing</a:t>
            </a:r>
            <a:r>
              <a:rPr lang="en-US" sz="1200" b="0" i="0" u="none" strike="noStrike" kern="1200" baseline="0" dirty="0" smtClean="0">
                <a:solidFill>
                  <a:schemeClr val="tx1"/>
                </a:solidFill>
                <a:effectLst/>
                <a:latin typeface="Arial" charset="0"/>
                <a:ea typeface="ＭＳ Ｐゴシック" charset="0"/>
              </a:rPr>
              <a:t> on the Research Outputs of MPOG, it’s important to recognize</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rPr>
              <a:t>That MPOG not only enables a wide range of research across anesthesia clinical subspecialties, </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rPr>
              <a:t>But also that MPOG enables a wide range of research methods</a:t>
            </a:r>
          </a:p>
          <a:p>
            <a:pPr marL="171450" indent="-171450" rtl="0">
              <a:buFontTx/>
              <a:buChar char="-"/>
            </a:pPr>
            <a:endParaRPr lang="en-US" sz="1200" b="0" i="0" u="none" strike="noStrike" kern="1200" baseline="0" dirty="0" smtClean="0">
              <a:solidFill>
                <a:schemeClr val="tx1"/>
              </a:solidFill>
              <a:effectLst/>
              <a:latin typeface="Arial" charset="0"/>
              <a:ea typeface="ＭＳ Ｐゴシック" charset="0"/>
            </a:endParaRPr>
          </a:p>
          <a:p>
            <a:pPr marL="0" indent="0" rtl="0">
              <a:buFontTx/>
              <a:buNone/>
            </a:pPr>
            <a:r>
              <a:rPr lang="en-US" sz="1200" b="0" i="0" u="none" strike="noStrike" kern="1200" baseline="0" dirty="0" smtClean="0">
                <a:solidFill>
                  <a:schemeClr val="tx1"/>
                </a:solidFill>
                <a:effectLst/>
                <a:latin typeface="Arial" charset="0"/>
                <a:ea typeface="ＭＳ Ｐゴシック" charset="0"/>
              </a:rPr>
              <a:t>These include Descriptive studies, which may simply aim to characterize practice patterns, or variation in perioperative care</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rPr>
              <a:t>Which may provide anesthesiologists perspective on how their care compares to care by other providers at other institutions</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rPr>
              <a:t>Without necessarily associating these patterns with outcomes</a:t>
            </a:r>
          </a:p>
          <a:p>
            <a:pPr marL="171450" indent="-171450" rtl="0">
              <a:buFontTx/>
              <a:buChar char="-"/>
            </a:pPr>
            <a:endParaRPr lang="en-US" sz="1200" b="0" i="0" u="none" strike="noStrike" kern="1200" baseline="0" dirty="0" smtClean="0">
              <a:solidFill>
                <a:schemeClr val="tx1"/>
              </a:solidFill>
              <a:effectLst/>
              <a:latin typeface="Arial" charset="0"/>
              <a:ea typeface="ＭＳ Ｐゴシック" charset="0"/>
            </a:endParaRPr>
          </a:p>
          <a:p>
            <a:pPr marL="0" indent="0" rtl="0">
              <a:buFontTx/>
              <a:buNone/>
            </a:pPr>
            <a:r>
              <a:rPr lang="en-US" sz="1200" b="0" i="0" u="none" strike="noStrike" kern="1200" baseline="0" dirty="0" smtClean="0">
                <a:solidFill>
                  <a:schemeClr val="tx1"/>
                </a:solidFill>
                <a:effectLst/>
                <a:latin typeface="Arial" charset="0"/>
                <a:ea typeface="ＭＳ Ｐゴシック" charset="0"/>
              </a:rPr>
              <a:t>MPOG also enables operations analyses, or studies aimed at informative performance metrics such as cost-effectiveness or efficiency of a particular perioperative care team</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rPr>
              <a:t>These types of studies, may not be traditionally perceived as research given that their primary goal is often quality improvement at the level of an individual MPOG site, rather than generalizable scientific knowledge</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rPr>
              <a:t>However they are nonetheless possible using the MPOG dataset</a:t>
            </a:r>
          </a:p>
          <a:p>
            <a:pPr marL="171450" indent="-171450" rtl="0">
              <a:buFontTx/>
              <a:buChar char="-"/>
            </a:pPr>
            <a:endParaRPr lang="en-US" sz="1200" b="0" i="0" u="none" strike="noStrike" kern="1200" baseline="0" dirty="0" smtClean="0">
              <a:solidFill>
                <a:schemeClr val="tx1"/>
              </a:solidFill>
              <a:effectLst/>
              <a:latin typeface="Arial" charset="0"/>
              <a:ea typeface="ＭＳ Ｐゴシック" charset="0"/>
            </a:endParaRPr>
          </a:p>
          <a:p>
            <a:pPr marL="0" indent="0" rtl="0">
              <a:buFontTx/>
              <a:buNone/>
            </a:pPr>
            <a:r>
              <a:rPr lang="en-US" sz="1200" b="0" i="0" u="none" strike="noStrike" kern="1200" baseline="0" dirty="0" smtClean="0">
                <a:solidFill>
                  <a:schemeClr val="tx1"/>
                </a:solidFill>
                <a:effectLst/>
                <a:latin typeface="Arial" charset="0"/>
                <a:ea typeface="ＭＳ Ｐゴシック" charset="0"/>
              </a:rPr>
              <a:t>Next we have outcomes studies – these are the studies most commonly pursued by MPOG researchers</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rPr>
              <a:t>In which risk factors, or perioperative processes of care are associated with events or outcomes</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rPr>
              <a:t>These can be done using MPOG data alone focusing on outcomes derived from lab values, administrative, and mortality data</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rPr>
              <a:t>Or, at selected subset of MPOG sites, can use high-quality, nurse-adjudicated outcomes data from integrated surgical registries such as the STS database or ACS-NSQIP</a:t>
            </a:r>
          </a:p>
          <a:p>
            <a:pPr marL="0" indent="0" rtl="0">
              <a:buFontTx/>
              <a:buNone/>
            </a:pPr>
            <a:endParaRPr lang="en-US" sz="1200" b="0" i="0" u="none" strike="noStrike" kern="1200" baseline="0" dirty="0" smtClean="0">
              <a:solidFill>
                <a:schemeClr val="tx1"/>
              </a:solidFill>
              <a:effectLst/>
              <a:latin typeface="Arial" charset="0"/>
              <a:ea typeface="ＭＳ Ｐゴシック" charset="0"/>
            </a:endParaRPr>
          </a:p>
          <a:p>
            <a:pPr marL="0" indent="0" rtl="0">
              <a:buFontTx/>
              <a:buNone/>
            </a:pPr>
            <a:r>
              <a:rPr lang="en-US" sz="1200" b="0" i="0" u="none" strike="noStrike" kern="1200" baseline="0" dirty="0" smtClean="0">
                <a:solidFill>
                  <a:schemeClr val="tx1"/>
                </a:solidFill>
                <a:effectLst/>
                <a:latin typeface="Arial" charset="0"/>
                <a:ea typeface="ＭＳ Ｐゴシック" charset="0"/>
              </a:rPr>
              <a:t>For more information on how to design a research question, answerable using MPOG data, please refer to the talk by Dr. Douglas Colquhoun, “Developing an Answerable Research Question”</a:t>
            </a:r>
          </a:p>
          <a:p>
            <a:pPr marL="0" indent="0" rtl="0">
              <a:buFontTx/>
              <a:buNone/>
            </a:pPr>
            <a:endParaRPr lang="en-US" sz="1200" b="0" i="0" u="none" strike="noStrike" kern="1200" baseline="0" dirty="0" smtClean="0">
              <a:solidFill>
                <a:schemeClr val="tx1"/>
              </a:solidFill>
              <a:effectLst/>
              <a:latin typeface="Arial" charset="0"/>
              <a:ea typeface="ＭＳ Ｐゴシック" charset="0"/>
            </a:endParaRPr>
          </a:p>
          <a:p>
            <a:pPr marL="0" indent="0" rtl="0">
              <a:buFontTx/>
              <a:buNone/>
            </a:pPr>
            <a:r>
              <a:rPr lang="en-US" sz="1200" b="0" i="0" u="none" strike="noStrike" kern="1200" baseline="0" dirty="0" smtClean="0">
                <a:solidFill>
                  <a:schemeClr val="tx1"/>
                </a:solidFill>
                <a:effectLst/>
                <a:latin typeface="Arial" charset="0"/>
                <a:ea typeface="ＭＳ Ｐゴシック" charset="0"/>
              </a:rPr>
              <a:t>Finally, on a selective, competitive basis, two other types of research include</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rPr>
              <a:t>Enhanced Observational Research – where MPOG sites devote a finite amount of additional time collecting a small number of data elements – such as survey data or patient-reported outcomes – to enhance data traditionally available within MPOG</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rPr>
              <a:t>And Clinical Trials. Through the network of research directors and departmental leadership connected across MPOG sites, with independent research funding it is possible to execute prospective interventional trials.</a:t>
            </a:r>
          </a:p>
        </p:txBody>
      </p:sp>
      <p:sp>
        <p:nvSpPr>
          <p:cNvPr id="4" name="Slide Number Placeholder 3"/>
          <p:cNvSpPr>
            <a:spLocks noGrp="1"/>
          </p:cNvSpPr>
          <p:nvPr>
            <p:ph type="sldNum" sz="quarter" idx="10"/>
          </p:nvPr>
        </p:nvSpPr>
        <p:spPr/>
        <p:txBody>
          <a:bodyPr/>
          <a:lstStyle/>
          <a:p>
            <a:fld id="{47A63D42-C47A-45C5-B616-715CC7CBDE67}" type="slidenum">
              <a:rPr lang="en-US" smtClean="0"/>
              <a:pPr/>
              <a:t>5</a:t>
            </a:fld>
            <a:endParaRPr lang="en-US"/>
          </a:p>
        </p:txBody>
      </p:sp>
    </p:spTree>
    <p:extLst>
      <p:ext uri="{BB962C8B-B14F-4D97-AF65-F5344CB8AC3E}">
        <p14:creationId xmlns:p14="http://schemas.microsoft.com/office/powerpoint/2010/main" val="3390101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1">
              <a:lnSpc>
                <a:spcPct val="120000"/>
              </a:lnSpc>
              <a:spcBef>
                <a:spcPts val="0"/>
              </a:spcBef>
            </a:pPr>
            <a:r>
              <a:rPr lang="en-US" sz="1200" b="1" i="0" u="none" strike="noStrike" kern="1200" dirty="0" smtClean="0">
                <a:solidFill>
                  <a:schemeClr val="tx1"/>
                </a:solidFill>
                <a:effectLst/>
                <a:latin typeface="Arial" charset="0"/>
                <a:ea typeface="ＭＳ Ｐゴシック" charset="0"/>
                <a:cs typeface="ＭＳ Ｐゴシック" charset="0"/>
              </a:rPr>
              <a:t>(Mike) </a:t>
            </a:r>
          </a:p>
          <a:p>
            <a:pPr hangingPunct="1">
              <a:lnSpc>
                <a:spcPct val="120000"/>
              </a:lnSpc>
              <a:spcBef>
                <a:spcPts val="0"/>
              </a:spcBef>
            </a:pPr>
            <a:r>
              <a:rPr lang="en-US" sz="1200" b="0" i="0" u="none" strike="noStrike" kern="1200" dirty="0" smtClean="0">
                <a:solidFill>
                  <a:schemeClr val="tx1"/>
                </a:solidFill>
                <a:effectLst/>
                <a:latin typeface="Arial" charset="0"/>
                <a:ea typeface="ＭＳ Ｐゴシック" charset="0"/>
                <a:cs typeface="ＭＳ Ｐゴシック" charset="0"/>
              </a:rPr>
              <a:t>When</a:t>
            </a:r>
            <a:r>
              <a:rPr lang="en-US" sz="1200" b="0" i="0" u="none" strike="noStrike" kern="1200" baseline="0" dirty="0" smtClean="0">
                <a:solidFill>
                  <a:schemeClr val="tx1"/>
                </a:solidFill>
                <a:effectLst/>
                <a:latin typeface="Arial" charset="0"/>
                <a:ea typeface="ＭＳ Ｐゴシック" charset="0"/>
                <a:cs typeface="ＭＳ Ｐゴシック" charset="0"/>
              </a:rPr>
              <a:t> pursuing MPOG research, MPOG provides a wide array of tools to push through the inertia of developing a research question </a:t>
            </a:r>
          </a:p>
          <a:p>
            <a:pPr hangingPunct="1">
              <a:lnSpc>
                <a:spcPct val="120000"/>
              </a:lnSpc>
              <a:spcBef>
                <a:spcPts val="0"/>
              </a:spcBef>
            </a:pPr>
            <a:r>
              <a:rPr lang="en-US" sz="1200" b="0" i="0" u="none" strike="noStrike" kern="1200" baseline="0" dirty="0" smtClean="0">
                <a:solidFill>
                  <a:schemeClr val="tx1"/>
                </a:solidFill>
                <a:effectLst/>
                <a:latin typeface="Arial" charset="0"/>
                <a:ea typeface="ＭＳ Ｐゴシック" charset="0"/>
                <a:cs typeface="ＭＳ Ｐゴシック" charset="0"/>
              </a:rPr>
              <a:t>- and identifying a cohort of MPOG patients which may serve to answer the question</a:t>
            </a:r>
          </a:p>
          <a:p>
            <a:pPr hangingPunct="1">
              <a:lnSpc>
                <a:spcPct val="120000"/>
              </a:lnSpc>
              <a:spcBef>
                <a:spcPts val="0"/>
              </a:spcBef>
            </a:pPr>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pPr hangingPunct="1">
              <a:lnSpc>
                <a:spcPct val="120000"/>
              </a:lnSpc>
              <a:spcBef>
                <a:spcPts val="0"/>
              </a:spcBef>
            </a:pPr>
            <a:r>
              <a:rPr lang="en-US" sz="1200" b="0" i="0" u="none" strike="noStrike" kern="1200" baseline="0" dirty="0" smtClean="0">
                <a:solidFill>
                  <a:schemeClr val="tx1"/>
                </a:solidFill>
                <a:effectLst/>
                <a:latin typeface="Arial" charset="0"/>
                <a:ea typeface="ＭＳ Ｐゴシック" charset="0"/>
                <a:cs typeface="ＭＳ Ｐゴシック" charset="0"/>
              </a:rPr>
              <a:t>Our goal at MPOG central is to enable researchers to access perioperative EHR data</a:t>
            </a:r>
          </a:p>
          <a:p>
            <a:pPr hangingPunct="1">
              <a:lnSpc>
                <a:spcPct val="120000"/>
              </a:lnSpc>
              <a:spcBef>
                <a:spcPts val="0"/>
              </a:spcBef>
            </a:pPr>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pPr hangingPunct="1">
              <a:lnSpc>
                <a:spcPct val="120000"/>
              </a:lnSpc>
              <a:spcBef>
                <a:spcPts val="0"/>
              </a:spcBef>
            </a:pPr>
            <a:r>
              <a:rPr lang="en-US" sz="1200" b="0" i="0" u="none" strike="noStrike" kern="1200" baseline="0" dirty="0" smtClean="0">
                <a:solidFill>
                  <a:schemeClr val="tx1"/>
                </a:solidFill>
                <a:effectLst/>
                <a:latin typeface="Arial" charset="0"/>
                <a:ea typeface="ＭＳ Ｐゴシック" charset="0"/>
                <a:cs typeface="ＭＳ Ｐゴシック" charset="0"/>
              </a:rPr>
              <a:t>Without needing to be an expert programmer, or a first-degree relative of your hospital’s CMIO</a:t>
            </a:r>
            <a:endParaRPr lang="en-US" sz="1200" b="0" i="0" u="none" strike="noStrike" kern="1200" dirty="0" smtClean="0">
              <a:solidFill>
                <a:schemeClr val="tx1"/>
              </a:solidFill>
              <a:effectLst/>
              <a:latin typeface="Arial" charset="0"/>
              <a:ea typeface="ＭＳ Ｐゴシック" charset="0"/>
              <a:cs typeface="ＭＳ Ｐゴシック" charset="0"/>
            </a:endParaRPr>
          </a:p>
          <a:p>
            <a:endParaRPr lang="en-US" sz="1200" b="1" i="0" u="none" strike="noStrike" kern="1200" dirty="0" smtClean="0">
              <a:solidFill>
                <a:schemeClr val="tx1"/>
              </a:solidFill>
              <a:effectLst/>
              <a:latin typeface="Arial" charset="0"/>
              <a:ea typeface="ＭＳ Ｐゴシック" charset="0"/>
            </a:endParaRPr>
          </a:p>
          <a:p>
            <a:r>
              <a:rPr lang="en-US" sz="1200" b="0" i="0" u="none" strike="noStrike" kern="1200" dirty="0" smtClean="0">
                <a:solidFill>
                  <a:schemeClr val="tx1"/>
                </a:solidFill>
                <a:effectLst/>
                <a:latin typeface="Arial" charset="0"/>
                <a:ea typeface="ＭＳ Ｐゴシック" charset="0"/>
              </a:rPr>
              <a:t>Part</a:t>
            </a:r>
            <a:r>
              <a:rPr lang="en-US" sz="1200" b="0" i="0" u="none" strike="noStrike" kern="1200" baseline="0" dirty="0" smtClean="0">
                <a:solidFill>
                  <a:schemeClr val="tx1"/>
                </a:solidFill>
                <a:effectLst/>
                <a:latin typeface="Arial" charset="0"/>
                <a:ea typeface="ＭＳ Ｐゴシック" charset="0"/>
              </a:rPr>
              <a:t> of MPOG solution to this obstacle is </a:t>
            </a:r>
            <a:r>
              <a:rPr lang="en-US" sz="1200" b="0" i="0" u="none" strike="noStrike" kern="1200" baseline="0" dirty="0" err="1" smtClean="0">
                <a:solidFill>
                  <a:schemeClr val="tx1"/>
                </a:solidFill>
                <a:effectLst/>
                <a:latin typeface="Arial" charset="0"/>
                <a:ea typeface="ＭＳ Ｐゴシック" charset="0"/>
              </a:rPr>
              <a:t>DataDirect</a:t>
            </a:r>
            <a:r>
              <a:rPr lang="en-US" sz="1200" b="0" i="0" u="none" strike="noStrike" kern="1200" baseline="0" dirty="0" smtClean="0">
                <a:solidFill>
                  <a:schemeClr val="tx1"/>
                </a:solidFill>
                <a:effectLst/>
                <a:latin typeface="Arial" charset="0"/>
                <a:ea typeface="ＭＳ Ｐゴシック" charset="0"/>
              </a:rPr>
              <a:t>.</a:t>
            </a:r>
          </a:p>
          <a:p>
            <a:endParaRPr lang="en-US" sz="1200" b="0" i="0" u="none" strike="noStrike" kern="1200" baseline="0" dirty="0" smtClean="0">
              <a:solidFill>
                <a:schemeClr val="tx1"/>
              </a:solidFill>
              <a:effectLst/>
              <a:latin typeface="Arial" charset="0"/>
              <a:ea typeface="ＭＳ Ｐゴシック" charset="0"/>
            </a:endParaRPr>
          </a:p>
          <a:p>
            <a:r>
              <a:rPr lang="en-US" sz="1200" b="0" i="0" u="none" strike="noStrike" kern="1200" baseline="0" dirty="0" smtClean="0">
                <a:solidFill>
                  <a:schemeClr val="tx1"/>
                </a:solidFill>
                <a:effectLst/>
                <a:latin typeface="Arial" charset="0"/>
                <a:ea typeface="ＭＳ Ｐゴシック" charset="0"/>
              </a:rPr>
              <a:t>What </a:t>
            </a:r>
            <a:r>
              <a:rPr lang="en-US" sz="1200" b="0" i="0" u="none" strike="noStrike" kern="1200" baseline="0" dirty="0" err="1" smtClean="0">
                <a:solidFill>
                  <a:schemeClr val="tx1"/>
                </a:solidFill>
                <a:effectLst/>
                <a:latin typeface="Arial" charset="0"/>
                <a:ea typeface="ＭＳ Ｐゴシック" charset="0"/>
              </a:rPr>
              <a:t>DataDirect</a:t>
            </a:r>
            <a:r>
              <a:rPr lang="en-US" sz="1200" b="0" i="0" u="none" strike="noStrike" kern="1200" baseline="0" dirty="0" smtClean="0">
                <a:solidFill>
                  <a:schemeClr val="tx1"/>
                </a:solidFill>
                <a:effectLst/>
                <a:latin typeface="Arial" charset="0"/>
                <a:ea typeface="ＭＳ Ｐゴシック" charset="0"/>
              </a:rPr>
              <a:t> seeks to do, is democratize</a:t>
            </a:r>
            <a:r>
              <a:rPr lang="en-US" sz="1200" b="0" i="0" u="none" strike="noStrike" kern="1200" dirty="0" smtClean="0">
                <a:solidFill>
                  <a:schemeClr val="tx1"/>
                </a:solidFill>
                <a:effectLst/>
                <a:latin typeface="Arial" charset="0"/>
                <a:ea typeface="ＭＳ Ｐゴシック" charset="0"/>
                <a:cs typeface="ＭＳ Ｐゴシック" charset="0"/>
              </a:rPr>
              <a:t> Data Access… </a:t>
            </a:r>
          </a:p>
          <a:p>
            <a:pPr marL="171450" indent="-171450">
              <a:buFontTx/>
              <a:buChar char="-"/>
            </a:pPr>
            <a:r>
              <a:rPr lang="en-US" sz="1200" b="0" i="0" u="none" strike="noStrike" kern="1200" dirty="0" smtClean="0">
                <a:solidFill>
                  <a:schemeClr val="tx1"/>
                </a:solidFill>
                <a:effectLst/>
                <a:latin typeface="Arial" charset="0"/>
                <a:ea typeface="ＭＳ Ｐゴシック" charset="0"/>
                <a:cs typeface="ＭＳ Ｐゴシック" charset="0"/>
              </a:rPr>
              <a:t>Through implementing an intuitive, user-friendly</a:t>
            </a:r>
            <a:r>
              <a:rPr lang="en-US" sz="1200" b="0" i="0" u="none" strike="noStrike" kern="1200" baseline="0" dirty="0" smtClean="0">
                <a:solidFill>
                  <a:schemeClr val="tx1"/>
                </a:solidFill>
                <a:effectLst/>
                <a:latin typeface="Arial" charset="0"/>
                <a:ea typeface="ＭＳ Ｐゴシック" charset="0"/>
                <a:cs typeface="ＭＳ Ｐゴシック" charset="0"/>
              </a:rPr>
              <a:t> tool</a:t>
            </a:r>
          </a:p>
          <a:p>
            <a:pPr marL="171450" indent="-171450">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which makes a simple assumption that </a:t>
            </a:r>
            <a:r>
              <a:rPr lang="en-US" sz="1200" b="0" i="0" u="none" strike="noStrike" kern="1200" dirty="0" smtClean="0">
                <a:solidFill>
                  <a:schemeClr val="tx1"/>
                </a:solidFill>
                <a:effectLst/>
                <a:latin typeface="Arial" charset="0"/>
                <a:ea typeface="ＭＳ Ｐゴシック" charset="0"/>
                <a:cs typeface="ＭＳ Ｐゴシック" charset="0"/>
              </a:rPr>
              <a:t>anesthesiologists aren’t all software engineers</a:t>
            </a:r>
          </a:p>
          <a:p>
            <a:pPr rtl="0" fontAlgn="base"/>
            <a:endParaRPr lang="en-US" sz="1200" b="0" i="0" u="none" strike="noStrike" kern="1200" dirty="0" smtClean="0">
              <a:solidFill>
                <a:schemeClr val="tx1"/>
              </a:solidFill>
              <a:effectLst/>
              <a:latin typeface="Arial" charset="0"/>
              <a:ea typeface="ＭＳ Ｐゴシック" charset="0"/>
              <a:cs typeface="ＭＳ Ｐゴシック" charset="0"/>
            </a:endParaRPr>
          </a:p>
          <a:p>
            <a:pPr rtl="0" fontAlgn="base"/>
            <a:r>
              <a:rPr lang="en-US" sz="1200" b="0" i="0" u="none" strike="noStrike" kern="1200" dirty="0" smtClean="0">
                <a:solidFill>
                  <a:schemeClr val="tx1"/>
                </a:solidFill>
                <a:effectLst/>
                <a:latin typeface="Arial" charset="0"/>
                <a:ea typeface="ＭＳ Ｐゴシック" charset="0"/>
                <a:cs typeface="ＭＳ Ｐゴシック" charset="0"/>
              </a:rPr>
              <a:t>Enables</a:t>
            </a:r>
            <a:r>
              <a:rPr lang="en-US" sz="1200" b="0" i="0" u="none" strike="noStrike" kern="1200" baseline="0" dirty="0" smtClean="0">
                <a:solidFill>
                  <a:schemeClr val="tx1"/>
                </a:solidFill>
                <a:effectLst/>
                <a:latin typeface="Arial" charset="0"/>
                <a:ea typeface="ＭＳ Ｐゴシック" charset="0"/>
                <a:cs typeface="ＭＳ Ｐゴシック" charset="0"/>
              </a:rPr>
              <a:t> users to create a simple cohort of patients within minutes, to understand if a project is feasible.</a:t>
            </a:r>
          </a:p>
          <a:p>
            <a:pPr rtl="0" fontAlgn="base"/>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pPr rtl="0" fontAlgn="base"/>
            <a:r>
              <a:rPr lang="en-US" sz="1200" b="0" i="0" u="none" strike="noStrike" kern="1200" baseline="0" dirty="0" smtClean="0">
                <a:solidFill>
                  <a:schemeClr val="tx1"/>
                </a:solidFill>
                <a:effectLst/>
                <a:latin typeface="Arial" charset="0"/>
                <a:ea typeface="ＭＳ Ｐゴシック" charset="0"/>
                <a:cs typeface="ＭＳ Ｐゴシック" charset="0"/>
              </a:rPr>
              <a:t>For example, on this slide is a query created in 2 minutes, which provides a count of patients who were (CLICK) X, Y, Z.</a:t>
            </a:r>
          </a:p>
          <a:p>
            <a:pPr rtl="0" fontAlgn="base"/>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pPr rtl="0" fontAlgn="base"/>
            <a:r>
              <a:rPr lang="en-US" sz="1200" b="0" i="0" u="none" strike="noStrike" kern="1200" baseline="0" dirty="0" smtClean="0">
                <a:solidFill>
                  <a:schemeClr val="tx1"/>
                </a:solidFill>
                <a:effectLst/>
                <a:latin typeface="Arial" charset="0"/>
                <a:ea typeface="ＭＳ Ｐゴシック" charset="0"/>
                <a:cs typeface="ＭＳ Ｐゴシック" charset="0"/>
              </a:rPr>
              <a:t>On the right side of the screen, we see that a cohort of X patients meet this criteria, and so a study using this cohort is likely feasible.</a:t>
            </a:r>
          </a:p>
          <a:p>
            <a:pPr rtl="0" fontAlgn="base"/>
            <a:endParaRPr lang="en-US" sz="1200" b="0" i="0" u="none" strike="noStrike" kern="1200" dirty="0" smtClean="0">
              <a:solidFill>
                <a:schemeClr val="tx1"/>
              </a:solidFill>
              <a:effectLst/>
              <a:latin typeface="Arial" charset="0"/>
              <a:ea typeface="ＭＳ Ｐゴシック" charset="0"/>
              <a:cs typeface="ＭＳ Ｐゴシック" charset="0"/>
            </a:endParaRPr>
          </a:p>
          <a:p>
            <a:pPr rtl="0" fontAlgn="base"/>
            <a:r>
              <a:rPr lang="en-US" sz="1200" b="0" i="0" u="none" strike="noStrike" kern="1200" dirty="0" smtClean="0">
                <a:solidFill>
                  <a:schemeClr val="tx1"/>
                </a:solidFill>
                <a:effectLst/>
                <a:latin typeface="Arial" charset="0"/>
                <a:ea typeface="ＭＳ Ｐゴシック" charset="0"/>
                <a:cs typeface="ＭＳ Ｐゴシック" charset="0"/>
              </a:rPr>
              <a:t>To then access a multicenter dataset describing these patients, a</a:t>
            </a:r>
            <a:r>
              <a:rPr lang="en-US" sz="1200" b="0" i="0" u="none" strike="noStrike" kern="1200" baseline="0" dirty="0" smtClean="0">
                <a:solidFill>
                  <a:schemeClr val="tx1"/>
                </a:solidFill>
                <a:effectLst/>
                <a:latin typeface="Arial" charset="0"/>
                <a:ea typeface="ＭＳ Ｐゴシック" charset="0"/>
                <a:cs typeface="ＭＳ Ｐゴシック" charset="0"/>
              </a:rPr>
              <a:t> researcher can then go through the steps of submitting a research proposal, and then following formal approval, can gain access to the multicenter dataset limited to the data necessary for the proposed research, and housed in a secure data enclave on the MPOG central server.</a:t>
            </a:r>
          </a:p>
          <a:p>
            <a:pPr rtl="0" fontAlgn="base"/>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pPr rtl="0" fontAlgn="base"/>
            <a:r>
              <a:rPr lang="en-US" sz="1200" b="0" i="0" u="none" strike="noStrike" kern="1200" baseline="0" dirty="0" smtClean="0">
                <a:solidFill>
                  <a:schemeClr val="tx1"/>
                </a:solidFill>
                <a:effectLst/>
                <a:latin typeface="Arial" charset="0"/>
                <a:ea typeface="ＭＳ Ｐゴシック" charset="0"/>
                <a:cs typeface="ＭＳ Ｐゴシック" charset="0"/>
              </a:rPr>
              <a:t>For more information on how to use MPOG </a:t>
            </a:r>
            <a:r>
              <a:rPr lang="en-US" sz="1200" b="0" i="0" u="none" strike="noStrike" kern="1200" baseline="0" dirty="0" err="1" smtClean="0">
                <a:solidFill>
                  <a:schemeClr val="tx1"/>
                </a:solidFill>
                <a:effectLst/>
                <a:latin typeface="Arial" charset="0"/>
                <a:ea typeface="ＭＳ Ｐゴシック" charset="0"/>
                <a:cs typeface="ＭＳ Ｐゴシック" charset="0"/>
              </a:rPr>
              <a:t>DataDirect</a:t>
            </a:r>
            <a:r>
              <a:rPr lang="en-US" sz="1200" b="0" i="0" u="none" strike="noStrike" kern="1200" baseline="0" dirty="0" smtClean="0">
                <a:solidFill>
                  <a:schemeClr val="tx1"/>
                </a:solidFill>
                <a:effectLst/>
                <a:latin typeface="Arial" charset="0"/>
                <a:ea typeface="ＭＳ Ｐゴシック" charset="0"/>
                <a:cs typeface="ＭＳ Ｐゴシック" charset="0"/>
              </a:rPr>
              <a:t>, please refer to the “Data Direct User Guide and Demonstration Talk” also available on our website.</a:t>
            </a:r>
          </a:p>
          <a:p>
            <a:pPr rtl="0" fontAlgn="base"/>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pPr rtl="0" fontAlgn="base"/>
            <a:r>
              <a:rPr lang="en-US" sz="1200" b="0" i="0" u="none" strike="noStrike" kern="1200" baseline="0" dirty="0" smtClean="0">
                <a:solidFill>
                  <a:schemeClr val="tx1"/>
                </a:solidFill>
                <a:effectLst/>
                <a:latin typeface="Arial" charset="0"/>
                <a:ea typeface="ＭＳ Ｐゴシック" charset="0"/>
                <a:cs typeface="ＭＳ Ｐゴシック" charset="0"/>
              </a:rPr>
              <a:t>For more information on the approach MPOG takes to ensure secure data analyses on a high-performance central server, please refer to the talk on “Big Data Management”.</a:t>
            </a:r>
            <a:endParaRPr lang="en-US" sz="1200" b="0" i="0" u="none" strike="noStrike" kern="1200" dirty="0" smtClean="0">
              <a:solidFill>
                <a:schemeClr val="tx1"/>
              </a:solidFill>
              <a:effectLst/>
              <a:latin typeface="Arial" charset="0"/>
              <a:ea typeface="ＭＳ Ｐゴシック" charset="0"/>
              <a:cs typeface="ＭＳ Ｐゴシック" charset="0"/>
            </a:endParaRPr>
          </a:p>
          <a:p>
            <a:pPr rtl="0" fontAlgn="base"/>
            <a:endParaRPr lang="en-US" sz="1200" b="0" i="0" u="none" strike="noStrike" kern="1200" dirty="0" smtClean="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47A63D42-C47A-45C5-B616-715CC7CBDE67}" type="slidenum">
              <a:rPr lang="en-US" smtClean="0"/>
              <a:pPr/>
              <a:t>6</a:t>
            </a:fld>
            <a:endParaRPr lang="en-US"/>
          </a:p>
        </p:txBody>
      </p:sp>
    </p:spTree>
    <p:extLst>
      <p:ext uri="{BB962C8B-B14F-4D97-AF65-F5344CB8AC3E}">
        <p14:creationId xmlns:p14="http://schemas.microsoft.com/office/powerpoint/2010/main" val="235722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Arial" charset="0"/>
                <a:ea typeface="ＭＳ Ｐゴシック" charset="0"/>
                <a:cs typeface="ＭＳ Ｐゴシック" charset="0"/>
              </a:rPr>
              <a:t>(Mike)</a:t>
            </a:r>
          </a:p>
          <a:p>
            <a:pPr rtl="0"/>
            <a:endParaRPr lang="en-US" sz="1200" b="1" i="0" u="none" strike="noStrike" kern="1200" dirty="0" smtClean="0">
              <a:solidFill>
                <a:schemeClr val="tx1"/>
              </a:solidFill>
              <a:effectLst/>
              <a:latin typeface="Arial" charset="0"/>
              <a:ea typeface="ＭＳ Ｐゴシック" charset="0"/>
              <a:cs typeface="ＭＳ Ｐゴシック" charset="0"/>
            </a:endParaRPr>
          </a:p>
          <a:p>
            <a:pPr rtl="0"/>
            <a:r>
              <a:rPr lang="en-US" sz="1200" b="0" i="0" u="none" strike="noStrike" kern="1200" dirty="0" smtClean="0">
                <a:solidFill>
                  <a:schemeClr val="tx1"/>
                </a:solidFill>
                <a:effectLst/>
                <a:latin typeface="Arial" charset="0"/>
                <a:ea typeface="ＭＳ Ｐゴシック" charset="0"/>
                <a:cs typeface="ＭＳ Ｐゴシック" charset="0"/>
              </a:rPr>
              <a:t>Another</a:t>
            </a:r>
            <a:r>
              <a:rPr lang="en-US" sz="1200" b="0" i="0" u="none" strike="noStrike" kern="1200" baseline="0" dirty="0" smtClean="0">
                <a:solidFill>
                  <a:schemeClr val="tx1"/>
                </a:solidFill>
                <a:effectLst/>
                <a:latin typeface="Arial" charset="0"/>
                <a:ea typeface="ＭＳ Ｐゴシック" charset="0"/>
                <a:cs typeface="ＭＳ Ｐゴシック" charset="0"/>
              </a:rPr>
              <a:t> obstacle to doing high-quality observational research that MPOG has taken on, </a:t>
            </a:r>
          </a:p>
          <a:p>
            <a:pPr rtl="0"/>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pPr rtl="0"/>
            <a:r>
              <a:rPr lang="en-US" sz="1200" b="0" i="0" u="none" strike="noStrike" kern="1200" baseline="0" dirty="0" smtClean="0">
                <a:solidFill>
                  <a:schemeClr val="tx1"/>
                </a:solidFill>
                <a:effectLst/>
                <a:latin typeface="Arial" charset="0"/>
                <a:ea typeface="ＭＳ Ｐゴシック" charset="0"/>
                <a:cs typeface="ＭＳ Ｐゴシック" charset="0"/>
              </a:rPr>
              <a:t>Is the obstacle of wrangling messy, raw data derived from routine clinical care, and transforming this into a reproducible, clinically meaningful format.</a:t>
            </a:r>
          </a:p>
          <a:p>
            <a:pPr rtl="0"/>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pPr rtl="0"/>
            <a:r>
              <a:rPr lang="en-US" sz="1200" b="0" i="0" u="none" strike="noStrike" kern="1200" baseline="0" dirty="0" smtClean="0">
                <a:solidFill>
                  <a:schemeClr val="tx1"/>
                </a:solidFill>
                <a:effectLst/>
                <a:latin typeface="Arial" charset="0"/>
                <a:ea typeface="ＭＳ Ｐゴシック" charset="0"/>
                <a:cs typeface="ＭＳ Ｐゴシック" charset="0"/>
              </a:rPr>
              <a:t>For example, any practicing anesthesiologist can walk into an OR, and within a couple seconds can determine if a patient in the OR is under general anesthesia</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This is done almost unconsciously by practicing anesthesiologist</a:t>
            </a:r>
          </a:p>
          <a:p>
            <a:pPr marL="0" indent="0" rtl="0">
              <a:buFontTx/>
              <a:buNone/>
            </a:pPr>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pPr marL="0" indent="0" rtl="0">
              <a:buFontTx/>
              <a:buNone/>
            </a:pPr>
            <a:r>
              <a:rPr lang="en-US" sz="1200" b="0" i="0" u="none" strike="noStrike" kern="1200" baseline="0" dirty="0" smtClean="0">
                <a:solidFill>
                  <a:schemeClr val="tx1"/>
                </a:solidFill>
                <a:effectLst/>
                <a:latin typeface="Arial" charset="0"/>
                <a:ea typeface="ＭＳ Ｐゴシック" charset="0"/>
                <a:cs typeface="ＭＳ Ｐゴシック" charset="0"/>
              </a:rPr>
              <a:t>And just like this unconscious processing of clinical inputs helps to inform anesthesiologists make rapid clinical decisions in the OR</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MPOG has developed a tool – the MPOG phenotype browser</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Which rapidly transforms a combination of raw EHR data inputs, into a high-level, clinically meaningful, structured inference known as an MPOG phenotype.</a:t>
            </a:r>
          </a:p>
          <a:p>
            <a:pPr marL="0" indent="0" rtl="0">
              <a:buFontTx/>
              <a:buNone/>
            </a:pPr>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pPr marL="0" indent="0" rtl="0">
              <a:buFontTx/>
              <a:buNone/>
            </a:pPr>
            <a:r>
              <a:rPr lang="en-US" sz="1200" b="0" i="0" u="none" strike="noStrike" kern="1200" baseline="0" dirty="0" smtClean="0">
                <a:solidFill>
                  <a:schemeClr val="tx1"/>
                </a:solidFill>
                <a:effectLst/>
                <a:latin typeface="Arial" charset="0"/>
                <a:ea typeface="ＭＳ Ｐゴシック" charset="0"/>
                <a:cs typeface="ＭＳ Ｐゴシック" charset="0"/>
              </a:rPr>
              <a:t>In our general anesthesia example, an MPOG phenotype synthesizes data from</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Medication data – specifically use of neuromuscular blockers</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Physiologic data – specifically the detection of exhaled volatile anesthetic gases</a:t>
            </a:r>
          </a:p>
          <a:p>
            <a:pPr marL="171450" indent="-171450" rtl="0">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Clinical intervention data – specifically the use of an advanced airway</a:t>
            </a:r>
          </a:p>
          <a:p>
            <a:pPr marL="171450" indent="-171450" rtl="0">
              <a:buFontTx/>
              <a:buChar char="-"/>
            </a:pPr>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pPr marL="0" indent="0" rtl="0">
              <a:buFontTx/>
              <a:buNone/>
            </a:pPr>
            <a:r>
              <a:rPr lang="en-US" sz="1200" b="0" i="0" u="none" strike="noStrike" kern="1200" baseline="0" dirty="0" smtClean="0">
                <a:solidFill>
                  <a:schemeClr val="tx1"/>
                </a:solidFill>
                <a:effectLst/>
                <a:latin typeface="Arial" charset="0"/>
                <a:ea typeface="ＭＳ Ｐゴシック" charset="0"/>
                <a:cs typeface="ＭＳ Ｐゴシック" charset="0"/>
              </a:rPr>
              <a:t>Puts this data through a logic circuit, to create a high-confidence, clinically useful Phenotype</a:t>
            </a:r>
          </a:p>
          <a:p>
            <a:pPr marL="171450" indent="-171450" rtl="0" fontAlgn="base">
              <a:buFontTx/>
              <a:buChar char="-"/>
            </a:pPr>
            <a:endParaRPr lang="en-US" sz="1200" b="0" i="0" u="none" strike="noStrike" kern="1200" dirty="0" smtClean="0">
              <a:solidFill>
                <a:schemeClr val="tx1"/>
              </a:solidFill>
              <a:effectLst/>
              <a:latin typeface="Arial" charset="0"/>
              <a:ea typeface="ＭＳ Ｐゴシック" charset="0"/>
              <a:cs typeface="ＭＳ Ｐゴシック" charset="0"/>
            </a:endParaRPr>
          </a:p>
          <a:p>
            <a:pPr marL="171450" indent="-171450" rtl="0" fontAlgn="base">
              <a:buFontTx/>
              <a:buChar char="-"/>
            </a:pPr>
            <a:r>
              <a:rPr lang="en-US" sz="1200" b="0" i="0" u="none" strike="noStrike" kern="1200" dirty="0" smtClean="0">
                <a:solidFill>
                  <a:schemeClr val="tx1"/>
                </a:solidFill>
                <a:effectLst/>
                <a:latin typeface="Arial" charset="0"/>
                <a:ea typeface="ＭＳ Ｐゴシック" charset="0"/>
                <a:cs typeface="ＭＳ Ｐゴシック" charset="0"/>
              </a:rPr>
              <a:t>Phenotypes</a:t>
            </a:r>
            <a:r>
              <a:rPr lang="en-US" sz="1200" b="0" i="0" u="none" strike="noStrike" kern="1200" baseline="0" dirty="0" smtClean="0">
                <a:solidFill>
                  <a:schemeClr val="tx1"/>
                </a:solidFill>
                <a:effectLst/>
                <a:latin typeface="Arial" charset="0"/>
                <a:ea typeface="ＭＳ Ｐゴシック" charset="0"/>
                <a:cs typeface="ＭＳ Ｐゴシック" charset="0"/>
              </a:rPr>
              <a:t> are </a:t>
            </a:r>
            <a:r>
              <a:rPr lang="en-US" sz="1200" b="0" i="0" u="none" strike="noStrike" kern="1200" dirty="0" smtClean="0">
                <a:solidFill>
                  <a:schemeClr val="tx1"/>
                </a:solidFill>
                <a:effectLst/>
                <a:latin typeface="Arial" charset="0"/>
                <a:ea typeface="ＭＳ Ｐゴシック" charset="0"/>
                <a:cs typeface="ＭＳ Ｐゴシック" charset="0"/>
              </a:rPr>
              <a:t>Reusable from project-to-project – researchers</a:t>
            </a:r>
            <a:r>
              <a:rPr lang="en-US" sz="1200" b="0" i="0" u="none" strike="noStrike" kern="1200" baseline="0" dirty="0" smtClean="0">
                <a:solidFill>
                  <a:schemeClr val="tx1"/>
                </a:solidFill>
                <a:effectLst/>
                <a:latin typeface="Arial" charset="0"/>
                <a:ea typeface="ＭＳ Ｐゴシック" charset="0"/>
                <a:cs typeface="ＭＳ Ｐゴシック" charset="0"/>
              </a:rPr>
              <a:t> </a:t>
            </a:r>
            <a:r>
              <a:rPr lang="en-US" sz="1200" b="0" i="0" u="none" strike="noStrike" kern="1200" dirty="0" smtClean="0">
                <a:solidFill>
                  <a:schemeClr val="tx1"/>
                </a:solidFill>
                <a:effectLst/>
                <a:latin typeface="Arial" charset="0"/>
                <a:ea typeface="ＭＳ Ｐゴシック" charset="0"/>
                <a:cs typeface="ＭＳ Ｐゴシック" charset="0"/>
              </a:rPr>
              <a:t>don’t re-invent the wheel</a:t>
            </a:r>
          </a:p>
          <a:p>
            <a:pPr marL="171450" indent="-171450" rtl="0" fontAlgn="base">
              <a:buFontTx/>
              <a:buChar char="-"/>
            </a:pPr>
            <a:r>
              <a:rPr lang="en-US" sz="1200" b="0" i="0" u="none" strike="noStrike" kern="1200" dirty="0" smtClean="0">
                <a:solidFill>
                  <a:schemeClr val="tx1"/>
                </a:solidFill>
                <a:effectLst/>
                <a:latin typeface="Arial" charset="0"/>
                <a:ea typeface="ＭＳ Ｐゴシック" charset="0"/>
                <a:cs typeface="ＭＳ Ｐゴシック" charset="0"/>
              </a:rPr>
              <a:t>Think of them</a:t>
            </a:r>
            <a:r>
              <a:rPr lang="en-US" sz="1200" b="0" i="0" u="none" strike="noStrike" kern="1200" baseline="0" dirty="0" smtClean="0">
                <a:solidFill>
                  <a:schemeClr val="tx1"/>
                </a:solidFill>
                <a:effectLst/>
                <a:latin typeface="Arial" charset="0"/>
                <a:ea typeface="ＭＳ Ｐゴシック" charset="0"/>
                <a:cs typeface="ＭＳ Ｐゴシック" charset="0"/>
              </a:rPr>
              <a:t> as the “</a:t>
            </a:r>
            <a:r>
              <a:rPr lang="en-US" sz="1200" b="0" i="0" u="none" strike="noStrike" kern="1200" baseline="0" dirty="0" err="1" smtClean="0">
                <a:solidFill>
                  <a:schemeClr val="tx1"/>
                </a:solidFill>
                <a:effectLst/>
                <a:latin typeface="Arial" charset="0"/>
                <a:ea typeface="ＭＳ Ｐゴシック" charset="0"/>
                <a:cs typeface="ＭＳ Ｐゴシック" charset="0"/>
              </a:rPr>
              <a:t>lego</a:t>
            </a:r>
            <a:r>
              <a:rPr lang="en-US" sz="1200" b="0" i="0" u="none" strike="noStrike" kern="1200" baseline="0" dirty="0" smtClean="0">
                <a:solidFill>
                  <a:schemeClr val="tx1"/>
                </a:solidFill>
                <a:effectLst/>
                <a:latin typeface="Arial" charset="0"/>
                <a:ea typeface="ＭＳ Ｐゴシック" charset="0"/>
                <a:cs typeface="ＭＳ Ｐゴシック" charset="0"/>
              </a:rPr>
              <a:t> building blocks” of MPOG research, p</a:t>
            </a:r>
            <a:r>
              <a:rPr lang="en-US" sz="1200" b="0" i="0" u="none" strike="noStrike" kern="1200" dirty="0" smtClean="0">
                <a:solidFill>
                  <a:schemeClr val="tx1"/>
                </a:solidFill>
                <a:effectLst/>
                <a:latin typeface="Arial" charset="0"/>
                <a:ea typeface="ＭＳ Ｐゴシック" charset="0"/>
                <a:cs typeface="ＭＳ Ｐゴシック" charset="0"/>
              </a:rPr>
              <a:t>romotes rigor and transparency of methods – </a:t>
            </a:r>
          </a:p>
          <a:p>
            <a:pPr marL="171450" indent="-171450" rtl="0" fontAlgn="base">
              <a:buFontTx/>
              <a:buChar char="-"/>
            </a:pPr>
            <a:r>
              <a:rPr lang="en-US" sz="1200" b="0" i="0" u="none" strike="noStrike" kern="1200" dirty="0" smtClean="0">
                <a:solidFill>
                  <a:schemeClr val="tx1"/>
                </a:solidFill>
                <a:effectLst/>
                <a:latin typeface="Arial" charset="0"/>
                <a:ea typeface="ＭＳ Ｐゴシック" charset="0"/>
                <a:cs typeface="ＭＳ Ｐゴシック" charset="0"/>
              </a:rPr>
              <a:t>Phenotypes are validated, published, and made publicly</a:t>
            </a:r>
            <a:r>
              <a:rPr lang="en-US" sz="1200" b="0" i="0" u="none" strike="noStrike" kern="1200" baseline="0" dirty="0" smtClean="0">
                <a:solidFill>
                  <a:schemeClr val="tx1"/>
                </a:solidFill>
                <a:effectLst/>
                <a:latin typeface="Arial" charset="0"/>
                <a:ea typeface="ＭＳ Ｐゴシック" charset="0"/>
                <a:cs typeface="ＭＳ Ｐゴシック" charset="0"/>
              </a:rPr>
              <a:t> available on the MPOG website</a:t>
            </a:r>
            <a:endParaRPr lang="en-US" sz="1200" b="0" i="0" u="none" strike="noStrike" kern="1200" dirty="0" smtClean="0">
              <a:solidFill>
                <a:schemeClr val="tx1"/>
              </a:solidFill>
              <a:effectLst/>
              <a:latin typeface="Arial" charset="0"/>
              <a:ea typeface="ＭＳ Ｐゴシック" charset="0"/>
              <a:cs typeface="ＭＳ Ｐゴシック" charset="0"/>
            </a:endParaRPr>
          </a:p>
          <a:p>
            <a:pPr rtl="0" fontAlgn="base"/>
            <a:endParaRPr lang="en-US" sz="1200" b="0" i="0" u="none" strike="noStrike" kern="1200" dirty="0" smtClean="0">
              <a:solidFill>
                <a:schemeClr val="tx1"/>
              </a:solidFill>
              <a:effectLst/>
              <a:latin typeface="Arial" charset="0"/>
              <a:ea typeface="ＭＳ Ｐゴシック" charset="0"/>
              <a:cs typeface="ＭＳ Ｐゴシック" charset="0"/>
            </a:endParaRPr>
          </a:p>
          <a:p>
            <a:pPr rtl="0" fontAlgn="base"/>
            <a:r>
              <a:rPr lang="en-US" sz="1200" b="0" i="0" u="none" strike="noStrike" kern="1200" dirty="0" smtClean="0">
                <a:solidFill>
                  <a:schemeClr val="tx1"/>
                </a:solidFill>
                <a:effectLst/>
                <a:latin typeface="Arial" charset="0"/>
                <a:ea typeface="ＭＳ Ｐゴシック" charset="0"/>
                <a:cs typeface="ＭＳ Ｐゴシック" charset="0"/>
              </a:rPr>
              <a:t>For</a:t>
            </a:r>
            <a:r>
              <a:rPr lang="en-US" sz="1200" b="0" i="0" u="none" strike="noStrike" kern="1200" baseline="0" dirty="0" smtClean="0">
                <a:solidFill>
                  <a:schemeClr val="tx1"/>
                </a:solidFill>
                <a:effectLst/>
                <a:latin typeface="Arial" charset="0"/>
                <a:ea typeface="ＭＳ Ｐゴシック" charset="0"/>
                <a:cs typeface="ＭＳ Ｐゴシック" charset="0"/>
              </a:rPr>
              <a:t> more details on this process, please refer to the “MPOG Phenotypes” talk given by Dr. Michael Burns</a:t>
            </a:r>
            <a:endParaRPr lang="en-US" sz="1200" b="0" i="0" u="none" strike="noStrike" kern="1200" dirty="0" smtClean="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47A63D42-C47A-45C5-B616-715CC7CBDE67}" type="slidenum">
              <a:rPr lang="en-US" smtClean="0"/>
              <a:pPr/>
              <a:t>7</a:t>
            </a:fld>
            <a:endParaRPr lang="en-US"/>
          </a:p>
        </p:txBody>
      </p:sp>
    </p:spTree>
    <p:extLst>
      <p:ext uri="{BB962C8B-B14F-4D97-AF65-F5344CB8AC3E}">
        <p14:creationId xmlns:p14="http://schemas.microsoft.com/office/powerpoint/2010/main" val="933980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Arial" charset="0"/>
                <a:ea typeface="ＭＳ Ｐゴシック" charset="0"/>
                <a:cs typeface="ＭＳ Ｐゴシック" charset="0"/>
              </a:rPr>
              <a:t>(Mike)</a:t>
            </a:r>
          </a:p>
          <a:p>
            <a:pPr rtl="0"/>
            <a:endParaRPr lang="en-US" sz="1200" b="1" i="0" u="none" strike="noStrike" kern="1200" dirty="0" smtClean="0">
              <a:solidFill>
                <a:schemeClr val="tx1"/>
              </a:solidFill>
              <a:effectLst/>
              <a:latin typeface="Arial" charset="0"/>
              <a:ea typeface="ＭＳ Ｐゴシック" charset="0"/>
              <a:cs typeface="ＭＳ Ｐゴシック" charset="0"/>
            </a:endParaRPr>
          </a:p>
          <a:p>
            <a:pPr rtl="0"/>
            <a:r>
              <a:rPr lang="en-US" sz="1200" b="0" i="0" u="none" strike="noStrike" kern="1200" dirty="0" smtClean="0">
                <a:solidFill>
                  <a:schemeClr val="tx1"/>
                </a:solidFill>
                <a:effectLst/>
                <a:latin typeface="Arial" charset="0"/>
                <a:ea typeface="ＭＳ Ｐゴシック" charset="0"/>
                <a:cs typeface="ＭＳ Ｐゴシック" charset="0"/>
              </a:rPr>
              <a:t>Developing</a:t>
            </a:r>
            <a:r>
              <a:rPr lang="en-US" sz="1200" b="0" i="0" u="none" strike="noStrike" kern="1200" baseline="0" dirty="0" smtClean="0">
                <a:solidFill>
                  <a:schemeClr val="tx1"/>
                </a:solidFill>
                <a:effectLst/>
                <a:latin typeface="Arial" charset="0"/>
                <a:ea typeface="ＭＳ Ｐゴシック" charset="0"/>
                <a:cs typeface="ＭＳ Ｐゴシック" charset="0"/>
              </a:rPr>
              <a:t> a Research Study</a:t>
            </a:r>
          </a:p>
          <a:p>
            <a:pPr rtl="0"/>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pPr rtl="0"/>
            <a:r>
              <a:rPr lang="en-US" sz="1200" b="0" i="0" u="none" strike="noStrike" kern="1200" baseline="0" dirty="0" smtClean="0">
                <a:solidFill>
                  <a:schemeClr val="tx1"/>
                </a:solidFill>
                <a:effectLst/>
                <a:latin typeface="Arial" charset="0"/>
                <a:ea typeface="ＭＳ Ｐゴシック" charset="0"/>
                <a:cs typeface="ＭＳ Ｐゴシック" charset="0"/>
              </a:rPr>
              <a:t>At the MPOG coordinating center, we recognize that multicenter observational research using routinely collected, messy EHR data can often be a daunting process</a:t>
            </a:r>
          </a:p>
          <a:p>
            <a:pPr rtl="0"/>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pPr rtl="0"/>
            <a:r>
              <a:rPr lang="en-US" sz="1200" b="0" i="0" u="none" strike="noStrike" kern="1200" baseline="0" dirty="0" smtClean="0">
                <a:solidFill>
                  <a:schemeClr val="tx1"/>
                </a:solidFill>
                <a:effectLst/>
                <a:latin typeface="Arial" charset="0"/>
                <a:ea typeface="ＭＳ Ｐゴシック" charset="0"/>
                <a:cs typeface="ＭＳ Ｐゴシック" charset="0"/>
              </a:rPr>
              <a:t>To break this down into digestible chunks for MPOG researchers to follow, </a:t>
            </a:r>
          </a:p>
          <a:p>
            <a:pPr rtl="0"/>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pPr rtl="0"/>
            <a:r>
              <a:rPr lang="en-US" sz="1200" b="0" i="0" u="none" strike="noStrike" kern="1200" baseline="0" dirty="0" smtClean="0">
                <a:solidFill>
                  <a:schemeClr val="tx1"/>
                </a:solidFill>
                <a:effectLst/>
                <a:latin typeface="Arial" charset="0"/>
                <a:ea typeface="ＭＳ Ｐゴシック" charset="0"/>
                <a:cs typeface="ＭＳ Ｐゴシック" charset="0"/>
              </a:rPr>
              <a:t>We have a step-by-step playbook on our MPOG website, explicitly outlined in high detail, governed by the MPOG Perioperative Clinical Research Committee (or PCRC).</a:t>
            </a:r>
          </a:p>
          <a:p>
            <a:pPr rtl="0"/>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pPr rtl="0"/>
            <a:r>
              <a:rPr lang="en-US" sz="1200" b="0" i="0" u="none" strike="noStrike" kern="1200" baseline="0" dirty="0" smtClean="0">
                <a:solidFill>
                  <a:schemeClr val="tx1"/>
                </a:solidFill>
                <a:effectLst/>
                <a:latin typeface="Arial" charset="0"/>
                <a:ea typeface="ＭＳ Ｐゴシック" charset="0"/>
                <a:cs typeface="ＭＳ Ｐゴシック" charset="0"/>
              </a:rPr>
              <a:t>These tried-and-true steps are designed to help researchers map out a research proposal from start to finish, beginning with reviewing these lectures and consulting your sites local MPOG research PI, and ending with a high-impact journal publication.</a:t>
            </a:r>
            <a:endParaRPr lang="en-US" sz="1200" b="0" i="0" u="none" strike="noStrike" kern="1200" dirty="0" smtClean="0">
              <a:solidFill>
                <a:schemeClr val="tx1"/>
              </a:solidFill>
              <a:effectLst/>
              <a:latin typeface="Arial" charset="0"/>
              <a:ea typeface="ＭＳ Ｐゴシック" charset="0"/>
              <a:cs typeface="ＭＳ Ｐゴシック" charset="0"/>
            </a:endParaRPr>
          </a:p>
          <a:p>
            <a:pPr rtl="0" fontAlgn="base"/>
            <a:endParaRPr lang="en-US" sz="1200" b="0" i="0" u="none" strike="noStrike" kern="1200" dirty="0" smtClean="0">
              <a:solidFill>
                <a:schemeClr val="tx1"/>
              </a:solidFill>
              <a:effectLst/>
              <a:latin typeface="Arial" charset="0"/>
              <a:ea typeface="ＭＳ Ｐゴシック" charset="0"/>
              <a:cs typeface="ＭＳ Ｐゴシック" charset="0"/>
            </a:endParaRPr>
          </a:p>
          <a:p>
            <a:r>
              <a:rPr lang="en-US" dirty="0" smtClean="0"/>
              <a:t>For</a:t>
            </a:r>
            <a:r>
              <a:rPr lang="en-US" baseline="0" dirty="0" smtClean="0"/>
              <a:t> more information on this process, please check out the MPOG PCRC website, under the Research tab.</a:t>
            </a:r>
            <a:endParaRPr lang="en-US" dirty="0"/>
          </a:p>
        </p:txBody>
      </p:sp>
      <p:sp>
        <p:nvSpPr>
          <p:cNvPr id="4" name="Slide Number Placeholder 3"/>
          <p:cNvSpPr>
            <a:spLocks noGrp="1"/>
          </p:cNvSpPr>
          <p:nvPr>
            <p:ph type="sldNum" sz="quarter" idx="10"/>
          </p:nvPr>
        </p:nvSpPr>
        <p:spPr/>
        <p:txBody>
          <a:bodyPr/>
          <a:lstStyle/>
          <a:p>
            <a:fld id="{47A63D42-C47A-45C5-B616-715CC7CBDE67}" type="slidenum">
              <a:rPr lang="en-US" smtClean="0"/>
              <a:pPr/>
              <a:t>8</a:t>
            </a:fld>
            <a:endParaRPr lang="en-US"/>
          </a:p>
        </p:txBody>
      </p:sp>
    </p:spTree>
    <p:extLst>
      <p:ext uri="{BB962C8B-B14F-4D97-AF65-F5344CB8AC3E}">
        <p14:creationId xmlns:p14="http://schemas.microsoft.com/office/powerpoint/2010/main" val="3931101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baseline="0" dirty="0" smtClean="0">
                <a:solidFill>
                  <a:schemeClr val="tx1"/>
                </a:solidFill>
                <a:effectLst/>
                <a:latin typeface="Arial" charset="0"/>
                <a:ea typeface="ＭＳ Ｐゴシック" charset="0"/>
                <a:cs typeface="ＭＳ Ｐゴシック" charset="0"/>
              </a:rPr>
              <a:t>(Mike)</a:t>
            </a:r>
          </a:p>
          <a:p>
            <a:pPr rtl="0" fontAlgn="base"/>
            <a:endParaRPr lang="en-US" sz="1200" b="1" i="0" u="none" strike="noStrike" kern="1200" baseline="0" dirty="0" smtClean="0">
              <a:solidFill>
                <a:schemeClr val="tx1"/>
              </a:solidFill>
              <a:effectLst/>
              <a:latin typeface="Arial" charset="0"/>
              <a:ea typeface="ＭＳ Ｐゴシック" charset="0"/>
              <a:cs typeface="ＭＳ Ｐゴシック" charset="0"/>
            </a:endParaRPr>
          </a:p>
          <a:p>
            <a:pPr rtl="0" fontAlgn="base"/>
            <a:r>
              <a:rPr lang="en-US" sz="1200" b="0" i="0" u="none" strike="noStrike" kern="1200" baseline="0" dirty="0" smtClean="0">
                <a:solidFill>
                  <a:schemeClr val="tx1"/>
                </a:solidFill>
                <a:effectLst/>
                <a:latin typeface="Arial" charset="0"/>
                <a:ea typeface="ＭＳ Ｐゴシック" charset="0"/>
                <a:cs typeface="ＭＳ Ｐゴシック" charset="0"/>
              </a:rPr>
              <a:t>What is the Perioperative Clinical Research Committee (or PCRC) and how does it enable high-impact research?</a:t>
            </a:r>
          </a:p>
          <a:p>
            <a:pPr rtl="0" fontAlgn="base"/>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pPr rtl="0" fontAlgn="base"/>
            <a:r>
              <a:rPr lang="en-US" sz="1200" b="0" i="0" u="none" strike="noStrike" kern="1200" baseline="0" dirty="0" smtClean="0">
                <a:solidFill>
                  <a:schemeClr val="tx1"/>
                </a:solidFill>
                <a:effectLst/>
                <a:latin typeface="Arial" charset="0"/>
                <a:ea typeface="ＭＳ Ｐゴシック" charset="0"/>
                <a:cs typeface="ＭＳ Ｐゴシック" charset="0"/>
              </a:rPr>
              <a:t>The PCRC is a group of research collaborators across all MPOG centers, committed to the success of its peers</a:t>
            </a:r>
          </a:p>
          <a:p>
            <a:pPr marL="171450" indent="-171450" rtl="0" fontAlgn="base">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through providing feedback over email</a:t>
            </a:r>
          </a:p>
          <a:p>
            <a:pPr marL="171450" indent="-171450" rtl="0" fontAlgn="base">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at monthly web meetings,</a:t>
            </a:r>
          </a:p>
          <a:p>
            <a:pPr marL="171450" indent="-171450" rtl="0" fontAlgn="base">
              <a:buFontTx/>
              <a:buChar char="-"/>
            </a:pPr>
            <a:r>
              <a:rPr lang="en-US" sz="1200" b="0" i="0" u="none" strike="noStrike" kern="1200" baseline="0" dirty="0" smtClean="0">
                <a:solidFill>
                  <a:schemeClr val="tx1"/>
                </a:solidFill>
                <a:effectLst/>
                <a:latin typeface="Arial" charset="0"/>
                <a:ea typeface="ＭＳ Ｐゴシック" charset="0"/>
                <a:cs typeface="ＭＳ Ｐゴシック" charset="0"/>
              </a:rPr>
              <a:t>And at annual professional anesthesiology research forums </a:t>
            </a:r>
          </a:p>
          <a:p>
            <a:pPr rtl="0" fontAlgn="base"/>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pPr rtl="0" fontAlgn="base"/>
            <a:r>
              <a:rPr lang="en-US" sz="1200" b="0" i="0" u="none" strike="noStrike" kern="1200" baseline="0" dirty="0" smtClean="0">
                <a:solidFill>
                  <a:schemeClr val="tx1"/>
                </a:solidFill>
                <a:effectLst/>
                <a:latin typeface="Arial" charset="0"/>
                <a:ea typeface="ＭＳ Ｐゴシック" charset="0"/>
                <a:cs typeface="ＭＳ Ｐゴシック" charset="0"/>
              </a:rPr>
              <a:t>Members comprising the PCRC committee include anesthesiologist clinician investigators who are though-leaders in our field, and lead journal editors.</a:t>
            </a:r>
          </a:p>
          <a:p>
            <a:pPr rtl="0" fontAlgn="base"/>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pPr rtl="0" fontAlgn="base"/>
            <a:r>
              <a:rPr lang="en-US" sz="1200" b="0" i="0" u="none" strike="noStrike" kern="1200" baseline="0" dirty="0" smtClean="0">
                <a:solidFill>
                  <a:schemeClr val="tx1"/>
                </a:solidFill>
                <a:effectLst/>
                <a:latin typeface="Arial" charset="0"/>
                <a:ea typeface="ＭＳ Ｐゴシック" charset="0"/>
                <a:cs typeface="ＭＳ Ｐゴシック" charset="0"/>
              </a:rPr>
              <a:t>And so an additional benefit of PCRC, is getting high-quality feedback from pre-eminent researchers in our field, while your research project remains in malleable, early stages, importantly before journal submission.</a:t>
            </a:r>
          </a:p>
          <a:p>
            <a:pPr rtl="0" fontAlgn="base"/>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smtClean="0">
                <a:solidFill>
                  <a:schemeClr val="tx1"/>
                </a:solidFill>
                <a:effectLst/>
                <a:latin typeface="Arial" charset="0"/>
                <a:ea typeface="ＭＳ Ｐゴシック" charset="0"/>
                <a:cs typeface="ＭＳ Ｐゴシック" charset="0"/>
              </a:rPr>
              <a:t>For more information</a:t>
            </a:r>
            <a:r>
              <a:rPr lang="en-US" sz="1200" b="0" i="0" u="none" strike="noStrike" kern="1200" baseline="0" dirty="0" smtClean="0">
                <a:solidFill>
                  <a:schemeClr val="tx1"/>
                </a:solidFill>
                <a:effectLst/>
                <a:latin typeface="Arial" charset="0"/>
                <a:ea typeface="ＭＳ Ｐゴシック" charset="0"/>
                <a:cs typeface="ＭＳ Ｐゴシック" charset="0"/>
              </a:rPr>
              <a:t> of the step-by-step process of presenting a research proposal through PCRC, please refer to the talk provided by Dr. Allison Janda, “Developing a PCRC Presentation”</a:t>
            </a:r>
            <a:endParaRPr lang="en-US" sz="1200" b="0" i="0" u="none" strike="noStrike"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47A63D42-C47A-45C5-B616-715CC7CBDE67}" type="slidenum">
              <a:rPr lang="en-US" smtClean="0"/>
              <a:pPr/>
              <a:t>9</a:t>
            </a:fld>
            <a:endParaRPr lang="en-US"/>
          </a:p>
        </p:txBody>
      </p:sp>
    </p:spTree>
    <p:extLst>
      <p:ext uri="{BB962C8B-B14F-4D97-AF65-F5344CB8AC3E}">
        <p14:creationId xmlns:p14="http://schemas.microsoft.com/office/powerpoint/2010/main" val="1535867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B9406-C7B8-47F5-BEA0-26A7F56244BA}"/>
              </a:ext>
            </a:extLst>
          </p:cNvPr>
          <p:cNvSpPr>
            <a:spLocks noGrp="1"/>
          </p:cNvSpPr>
          <p:nvPr>
            <p:ph type="title" hasCustomPrompt="1"/>
          </p:nvPr>
        </p:nvSpPr>
        <p:spPr>
          <a:xfrm>
            <a:off x="609600" y="2057400"/>
            <a:ext cx="10972800" cy="646317"/>
          </a:xfrm>
        </p:spPr>
        <p:txBody>
          <a:bodyPr anchor="t"/>
          <a:lstStyle>
            <a:lvl1pPr algn="l">
              <a:defRPr sz="3600"/>
            </a:lvl1pPr>
          </a:lstStyle>
          <a:p>
            <a:r>
              <a:rPr lang="en-US" dirty="0"/>
              <a:t>Click to edit Master Title</a:t>
            </a:r>
          </a:p>
        </p:txBody>
      </p:sp>
      <p:sp>
        <p:nvSpPr>
          <p:cNvPr id="4" name="Line 39">
            <a:extLst>
              <a:ext uri="{FF2B5EF4-FFF2-40B4-BE49-F238E27FC236}">
                <a16:creationId xmlns:a16="http://schemas.microsoft.com/office/drawing/2014/main" id="{FE055A90-BB08-4078-911A-83E55D6148C1}"/>
              </a:ext>
            </a:extLst>
          </p:cNvPr>
          <p:cNvSpPr>
            <a:spLocks noChangeShapeType="1"/>
          </p:cNvSpPr>
          <p:nvPr userDrawn="1"/>
        </p:nvSpPr>
        <p:spPr bwMode="auto">
          <a:xfrm>
            <a:off x="609600" y="6248400"/>
            <a:ext cx="7772400" cy="0"/>
          </a:xfrm>
          <a:prstGeom prst="line">
            <a:avLst/>
          </a:prstGeom>
          <a:noFill/>
          <a:ln w="2540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000"/>
          </a:p>
        </p:txBody>
      </p:sp>
      <p:sp>
        <p:nvSpPr>
          <p:cNvPr id="5" name="Content Placeholder 2">
            <a:extLst>
              <a:ext uri="{FF2B5EF4-FFF2-40B4-BE49-F238E27FC236}">
                <a16:creationId xmlns:a16="http://schemas.microsoft.com/office/drawing/2014/main" id="{9569471D-3B37-4227-AB75-FC96AF218764}"/>
              </a:ext>
            </a:extLst>
          </p:cNvPr>
          <p:cNvSpPr>
            <a:spLocks noGrp="1"/>
          </p:cNvSpPr>
          <p:nvPr>
            <p:ph idx="1" hasCustomPrompt="1"/>
          </p:nvPr>
        </p:nvSpPr>
        <p:spPr>
          <a:xfrm>
            <a:off x="609601" y="4648200"/>
            <a:ext cx="10972799" cy="1524000"/>
          </a:xfrm>
        </p:spPr>
        <p:txBody>
          <a:bodyPr/>
          <a:lstStyle>
            <a:lvl1pPr marL="0" indent="0">
              <a:buNone/>
              <a:defRPr sz="1800"/>
            </a:lvl1pPr>
            <a:lvl2pPr marL="342900" indent="0">
              <a:buNone/>
              <a:defRPr/>
            </a:lvl2pPr>
            <a:lvl3pPr marL="682625" indent="0">
              <a:buNone/>
              <a:defRPr/>
            </a:lvl3pPr>
            <a:lvl4pPr marL="1027112" indent="0">
              <a:buNone/>
              <a:defRPr/>
            </a:lvl4pPr>
          </a:lstStyle>
          <a:p>
            <a:pPr lvl="0"/>
            <a:r>
              <a:rPr lang="en-US" dirty="0"/>
              <a:t>First Last Name, MD, PhD</a:t>
            </a:r>
            <a:br>
              <a:rPr lang="en-US" dirty="0"/>
            </a:br>
            <a:r>
              <a:rPr lang="en-US" dirty="0"/>
              <a:t>Position/Title</a:t>
            </a:r>
            <a:br>
              <a:rPr lang="en-US" dirty="0"/>
            </a:br>
            <a:r>
              <a:rPr lang="en-US" dirty="0"/>
              <a:t>Department</a:t>
            </a:r>
            <a:br>
              <a:rPr lang="en-US" dirty="0"/>
            </a:br>
            <a:r>
              <a:rPr lang="en-US" dirty="0"/>
              <a:t>Institution</a:t>
            </a:r>
          </a:p>
        </p:txBody>
      </p:sp>
      <p:pic>
        <p:nvPicPr>
          <p:cNvPr id="6" name="Picture 5">
            <a:extLst>
              <a:ext uri="{FF2B5EF4-FFF2-40B4-BE49-F238E27FC236}">
                <a16:creationId xmlns:a16="http://schemas.microsoft.com/office/drawing/2014/main" id="{55A6F1F8-CBDC-43A9-97A6-49381ECF4A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58200" y="5927652"/>
            <a:ext cx="3124200" cy="723316"/>
          </a:xfrm>
          <a:prstGeom prst="rect">
            <a:avLst/>
          </a:prstGeom>
        </p:spPr>
      </p:pic>
    </p:spTree>
    <p:extLst>
      <p:ext uri="{BB962C8B-B14F-4D97-AF65-F5344CB8AC3E}">
        <p14:creationId xmlns:p14="http://schemas.microsoft.com/office/powerpoint/2010/main" val="2783319211"/>
      </p:ext>
    </p:extLst>
  </p:cSld>
  <p:clrMapOvr>
    <a:masterClrMapping/>
  </p:clrMapOvr>
  <p:transition spd="med"/>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Line 39">
            <a:extLst>
              <a:ext uri="{FF2B5EF4-FFF2-40B4-BE49-F238E27FC236}">
                <a16:creationId xmlns:a16="http://schemas.microsoft.com/office/drawing/2014/main" id="{CECA6D0B-F196-46BC-A9F5-6D6317787A4A}"/>
              </a:ext>
            </a:extLst>
          </p:cNvPr>
          <p:cNvSpPr>
            <a:spLocks noChangeShapeType="1"/>
          </p:cNvSpPr>
          <p:nvPr userDrawn="1"/>
        </p:nvSpPr>
        <p:spPr bwMode="auto">
          <a:xfrm>
            <a:off x="609600" y="6528080"/>
            <a:ext cx="8943699" cy="2317"/>
          </a:xfrm>
          <a:prstGeom prst="line">
            <a:avLst/>
          </a:prstGeom>
          <a:noFill/>
          <a:ln w="2540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0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744" y="6256948"/>
            <a:ext cx="2362200" cy="546897"/>
          </a:xfrm>
          <a:prstGeom prst="rect">
            <a:avLst/>
          </a:prstGeom>
        </p:spPr>
      </p:pic>
    </p:spTree>
    <p:extLst>
      <p:ext uri="{BB962C8B-B14F-4D97-AF65-F5344CB8AC3E}">
        <p14:creationId xmlns:p14="http://schemas.microsoft.com/office/powerpoint/2010/main" val="218074435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09617" y="1265238"/>
            <a:ext cx="615525" cy="49466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35567" y="1265238"/>
            <a:ext cx="8070851" cy="4946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Line 39">
            <a:extLst>
              <a:ext uri="{FF2B5EF4-FFF2-40B4-BE49-F238E27FC236}">
                <a16:creationId xmlns:a16="http://schemas.microsoft.com/office/drawing/2014/main" id="{CECA6D0B-F196-46BC-A9F5-6D6317787A4A}"/>
              </a:ext>
            </a:extLst>
          </p:cNvPr>
          <p:cNvSpPr>
            <a:spLocks noChangeShapeType="1"/>
          </p:cNvSpPr>
          <p:nvPr userDrawn="1"/>
        </p:nvSpPr>
        <p:spPr bwMode="auto">
          <a:xfrm>
            <a:off x="609600" y="6528080"/>
            <a:ext cx="8943699" cy="2317"/>
          </a:xfrm>
          <a:prstGeom prst="line">
            <a:avLst/>
          </a:prstGeom>
          <a:noFill/>
          <a:ln w="2540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0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744" y="6256948"/>
            <a:ext cx="2362200" cy="546897"/>
          </a:xfrm>
          <a:prstGeom prst="rect">
            <a:avLst/>
          </a:prstGeom>
        </p:spPr>
      </p:pic>
    </p:spTree>
    <p:extLst>
      <p:ext uri="{BB962C8B-B14F-4D97-AF65-F5344CB8AC3E}">
        <p14:creationId xmlns:p14="http://schemas.microsoft.com/office/powerpoint/2010/main" val="265456672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73667" y="1215108"/>
            <a:ext cx="10993967" cy="523206"/>
          </a:xfrm>
        </p:spPr>
        <p:txBody>
          <a:bodyPr/>
          <a:lstStyle/>
          <a:p>
            <a:r>
              <a:rPr lang="en-US"/>
              <a:t>Click to edit Master title style</a:t>
            </a:r>
          </a:p>
        </p:txBody>
      </p:sp>
      <p:sp>
        <p:nvSpPr>
          <p:cNvPr id="3" name="Table Placeholder 2"/>
          <p:cNvSpPr>
            <a:spLocks noGrp="1"/>
          </p:cNvSpPr>
          <p:nvPr>
            <p:ph type="tbl" idx="1"/>
          </p:nvPr>
        </p:nvSpPr>
        <p:spPr>
          <a:xfrm>
            <a:off x="935567" y="2176463"/>
            <a:ext cx="9652000" cy="4035425"/>
          </a:xfrm>
        </p:spPr>
        <p:txBody>
          <a:bodyPr/>
          <a:lstStyle/>
          <a:p>
            <a:pPr lvl="0"/>
            <a:endParaRPr lang="en-US" noProof="0"/>
          </a:p>
        </p:txBody>
      </p:sp>
      <p:sp>
        <p:nvSpPr>
          <p:cNvPr id="12" name="Line 39">
            <a:extLst>
              <a:ext uri="{FF2B5EF4-FFF2-40B4-BE49-F238E27FC236}">
                <a16:creationId xmlns:a16="http://schemas.microsoft.com/office/drawing/2014/main" id="{CECA6D0B-F196-46BC-A9F5-6D6317787A4A}"/>
              </a:ext>
            </a:extLst>
          </p:cNvPr>
          <p:cNvSpPr>
            <a:spLocks noChangeShapeType="1"/>
          </p:cNvSpPr>
          <p:nvPr userDrawn="1"/>
        </p:nvSpPr>
        <p:spPr bwMode="auto">
          <a:xfrm>
            <a:off x="609600" y="6528080"/>
            <a:ext cx="8943699" cy="2317"/>
          </a:xfrm>
          <a:prstGeom prst="line">
            <a:avLst/>
          </a:prstGeom>
          <a:noFill/>
          <a:ln w="2540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0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744" y="6256948"/>
            <a:ext cx="2362200" cy="546897"/>
          </a:xfrm>
          <a:prstGeom prst="rect">
            <a:avLst/>
          </a:prstGeom>
        </p:spPr>
      </p:pic>
    </p:spTree>
    <p:extLst>
      <p:ext uri="{BB962C8B-B14F-4D97-AF65-F5344CB8AC3E}">
        <p14:creationId xmlns:p14="http://schemas.microsoft.com/office/powerpoint/2010/main" val="78574485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73667" y="228600"/>
            <a:ext cx="10993967" cy="523206"/>
          </a:xfrm>
        </p:spPr>
        <p:txBody>
          <a:bodyPr/>
          <a:lstStyle>
            <a:lvl1pPr>
              <a:defRPr sz="28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935567" y="993776"/>
            <a:ext cx="4724400" cy="403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63167" y="993776"/>
            <a:ext cx="4724400" cy="403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Line 39">
            <a:extLst>
              <a:ext uri="{FF2B5EF4-FFF2-40B4-BE49-F238E27FC236}">
                <a16:creationId xmlns:a16="http://schemas.microsoft.com/office/drawing/2014/main" id="{CECA6D0B-F196-46BC-A9F5-6D6317787A4A}"/>
              </a:ext>
            </a:extLst>
          </p:cNvPr>
          <p:cNvSpPr>
            <a:spLocks noChangeShapeType="1"/>
          </p:cNvSpPr>
          <p:nvPr userDrawn="1"/>
        </p:nvSpPr>
        <p:spPr bwMode="auto">
          <a:xfrm>
            <a:off x="609600" y="6528080"/>
            <a:ext cx="8943699" cy="2317"/>
          </a:xfrm>
          <a:prstGeom prst="line">
            <a:avLst/>
          </a:prstGeom>
          <a:noFill/>
          <a:ln w="2540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00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744" y="6256948"/>
            <a:ext cx="2362200" cy="546897"/>
          </a:xfrm>
          <a:prstGeom prst="rect">
            <a:avLst/>
          </a:prstGeom>
        </p:spPr>
      </p:pic>
    </p:spTree>
    <p:extLst>
      <p:ext uri="{BB962C8B-B14F-4D97-AF65-F5344CB8AC3E}">
        <p14:creationId xmlns:p14="http://schemas.microsoft.com/office/powerpoint/2010/main" val="30446142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337796"/>
            <a:ext cx="10972801" cy="523206"/>
          </a:xfrm>
        </p:spPr>
        <p:txBody>
          <a:bodyPr/>
          <a:lstStyle>
            <a:lvl1pPr>
              <a:defRPr sz="28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609601" y="1219200"/>
            <a:ext cx="10972799"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Line 39">
            <a:extLst>
              <a:ext uri="{FF2B5EF4-FFF2-40B4-BE49-F238E27FC236}">
                <a16:creationId xmlns:a16="http://schemas.microsoft.com/office/drawing/2014/main" id="{CECA6D0B-F196-46BC-A9F5-6D6317787A4A}"/>
              </a:ext>
            </a:extLst>
          </p:cNvPr>
          <p:cNvSpPr>
            <a:spLocks noChangeShapeType="1"/>
          </p:cNvSpPr>
          <p:nvPr userDrawn="1"/>
        </p:nvSpPr>
        <p:spPr bwMode="auto">
          <a:xfrm>
            <a:off x="609600" y="6528080"/>
            <a:ext cx="8943699" cy="2317"/>
          </a:xfrm>
          <a:prstGeom prst="line">
            <a:avLst/>
          </a:prstGeom>
          <a:noFill/>
          <a:ln w="2540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00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744" y="6256948"/>
            <a:ext cx="2362200" cy="546897"/>
          </a:xfrm>
          <a:prstGeom prst="rect">
            <a:avLst/>
          </a:prstGeom>
        </p:spPr>
      </p:pic>
    </p:spTree>
    <p:extLst>
      <p:ext uri="{BB962C8B-B14F-4D97-AF65-F5344CB8AC3E}">
        <p14:creationId xmlns:p14="http://schemas.microsoft.com/office/powerpoint/2010/main" val="3128115953"/>
      </p:ext>
    </p:extLst>
  </p:cSld>
  <p:clrMapOvr>
    <a:masterClrMapping/>
  </p:clrMapOvr>
  <p:transition spd="med"/>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70787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10" name="Line 39">
            <a:extLst>
              <a:ext uri="{FF2B5EF4-FFF2-40B4-BE49-F238E27FC236}">
                <a16:creationId xmlns:a16="http://schemas.microsoft.com/office/drawing/2014/main" id="{CECA6D0B-F196-46BC-A9F5-6D6317787A4A}"/>
              </a:ext>
            </a:extLst>
          </p:cNvPr>
          <p:cNvSpPr>
            <a:spLocks noChangeShapeType="1"/>
          </p:cNvSpPr>
          <p:nvPr userDrawn="1"/>
        </p:nvSpPr>
        <p:spPr bwMode="auto">
          <a:xfrm>
            <a:off x="609600" y="6528080"/>
            <a:ext cx="8943699" cy="2317"/>
          </a:xfrm>
          <a:prstGeom prst="line">
            <a:avLst/>
          </a:prstGeom>
          <a:noFill/>
          <a:ln w="2540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00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744" y="6256948"/>
            <a:ext cx="2362200" cy="546897"/>
          </a:xfrm>
          <a:prstGeom prst="rect">
            <a:avLst/>
          </a:prstGeom>
        </p:spPr>
      </p:pic>
    </p:spTree>
    <p:extLst>
      <p:ext uri="{BB962C8B-B14F-4D97-AF65-F5344CB8AC3E}">
        <p14:creationId xmlns:p14="http://schemas.microsoft.com/office/powerpoint/2010/main" val="289680928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30869"/>
            <a:ext cx="10972800" cy="523206"/>
          </a:xfrm>
        </p:spPr>
        <p:txBody>
          <a:bodyPr/>
          <a:lstStyle>
            <a:lvl1pPr>
              <a:defRPr sz="280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sz="half" idx="1"/>
          </p:nvPr>
        </p:nvSpPr>
        <p:spPr>
          <a:xfrm>
            <a:off x="935567" y="2176463"/>
            <a:ext cx="4724400" cy="4035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63167" y="2176463"/>
            <a:ext cx="4724400" cy="4035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Line 39">
            <a:extLst>
              <a:ext uri="{FF2B5EF4-FFF2-40B4-BE49-F238E27FC236}">
                <a16:creationId xmlns:a16="http://schemas.microsoft.com/office/drawing/2014/main" id="{CECA6D0B-F196-46BC-A9F5-6D6317787A4A}"/>
              </a:ext>
            </a:extLst>
          </p:cNvPr>
          <p:cNvSpPr>
            <a:spLocks noChangeShapeType="1"/>
          </p:cNvSpPr>
          <p:nvPr userDrawn="1"/>
        </p:nvSpPr>
        <p:spPr bwMode="auto">
          <a:xfrm>
            <a:off x="609600" y="6528080"/>
            <a:ext cx="8943699" cy="2317"/>
          </a:xfrm>
          <a:prstGeom prst="line">
            <a:avLst/>
          </a:prstGeom>
          <a:noFill/>
          <a:ln w="2540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00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744" y="6256948"/>
            <a:ext cx="2362200" cy="546897"/>
          </a:xfrm>
          <a:prstGeom prst="rect">
            <a:avLst/>
          </a:prstGeom>
        </p:spPr>
      </p:pic>
    </p:spTree>
    <p:extLst>
      <p:ext uri="{BB962C8B-B14F-4D97-AF65-F5344CB8AC3E}">
        <p14:creationId xmlns:p14="http://schemas.microsoft.com/office/powerpoint/2010/main" val="41296805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85235" y="304800"/>
            <a:ext cx="10972800" cy="523206"/>
          </a:xfrm>
        </p:spPr>
        <p:txBody>
          <a:bodyPr/>
          <a:lstStyle>
            <a:lvl1pPr>
              <a:defRPr sz="2800">
                <a:latin typeface="Calibri" panose="020F0502020204030204" pitchFamily="34" charset="0"/>
                <a:cs typeface="Calibri" panose="020F0502020204030204" pitchFamily="34" charset="0"/>
              </a:defRPr>
            </a:lvl1pPr>
          </a:lstStyle>
          <a:p>
            <a:r>
              <a:rPr lang="en-US"/>
              <a:t>Click to edit Master title style</a:t>
            </a:r>
          </a:p>
        </p:txBody>
      </p:sp>
      <p:sp>
        <p:nvSpPr>
          <p:cNvPr id="3" name="Text Placeholder 2"/>
          <p:cNvSpPr>
            <a:spLocks noGrp="1"/>
          </p:cNvSpPr>
          <p:nvPr>
            <p:ph type="body" idx="1"/>
          </p:nvPr>
        </p:nvSpPr>
        <p:spPr>
          <a:xfrm>
            <a:off x="609600" y="97155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6113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97155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6113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Line 39">
            <a:extLst>
              <a:ext uri="{FF2B5EF4-FFF2-40B4-BE49-F238E27FC236}">
                <a16:creationId xmlns:a16="http://schemas.microsoft.com/office/drawing/2014/main" id="{CECA6D0B-F196-46BC-A9F5-6D6317787A4A}"/>
              </a:ext>
            </a:extLst>
          </p:cNvPr>
          <p:cNvSpPr>
            <a:spLocks noChangeShapeType="1"/>
          </p:cNvSpPr>
          <p:nvPr userDrawn="1"/>
        </p:nvSpPr>
        <p:spPr bwMode="auto">
          <a:xfrm>
            <a:off x="609600" y="6528080"/>
            <a:ext cx="8943699" cy="2317"/>
          </a:xfrm>
          <a:prstGeom prst="line">
            <a:avLst/>
          </a:prstGeom>
          <a:noFill/>
          <a:ln w="2540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00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744" y="6256948"/>
            <a:ext cx="2362200" cy="546897"/>
          </a:xfrm>
          <a:prstGeom prst="rect">
            <a:avLst/>
          </a:prstGeom>
        </p:spPr>
      </p:pic>
    </p:spTree>
    <p:extLst>
      <p:ext uri="{BB962C8B-B14F-4D97-AF65-F5344CB8AC3E}">
        <p14:creationId xmlns:p14="http://schemas.microsoft.com/office/powerpoint/2010/main" val="94325664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30869"/>
            <a:ext cx="10972800" cy="523206"/>
          </a:xfrm>
        </p:spPr>
        <p:txBody>
          <a:bodyPr/>
          <a:lstStyle>
            <a:lvl1pPr>
              <a:defRPr sz="2800">
                <a:latin typeface="Calibri" panose="020F0502020204030204" pitchFamily="34" charset="0"/>
                <a:cs typeface="Calibri" panose="020F0502020204030204" pitchFamily="34" charset="0"/>
              </a:defRPr>
            </a:lvl1pPr>
          </a:lstStyle>
          <a:p>
            <a:r>
              <a:rPr lang="en-US"/>
              <a:t>Click to edit Master title style</a:t>
            </a:r>
          </a:p>
        </p:txBody>
      </p:sp>
      <p:sp>
        <p:nvSpPr>
          <p:cNvPr id="7" name="Line 39">
            <a:extLst>
              <a:ext uri="{FF2B5EF4-FFF2-40B4-BE49-F238E27FC236}">
                <a16:creationId xmlns:a16="http://schemas.microsoft.com/office/drawing/2014/main" id="{CECA6D0B-F196-46BC-A9F5-6D6317787A4A}"/>
              </a:ext>
            </a:extLst>
          </p:cNvPr>
          <p:cNvSpPr>
            <a:spLocks noChangeShapeType="1"/>
          </p:cNvSpPr>
          <p:nvPr userDrawn="1"/>
        </p:nvSpPr>
        <p:spPr bwMode="auto">
          <a:xfrm>
            <a:off x="609600" y="6528080"/>
            <a:ext cx="8943699" cy="2317"/>
          </a:xfrm>
          <a:prstGeom prst="line">
            <a:avLst/>
          </a:prstGeom>
          <a:noFill/>
          <a:ln w="2540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00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744" y="6256948"/>
            <a:ext cx="2362200" cy="546897"/>
          </a:xfrm>
          <a:prstGeom prst="rect">
            <a:avLst/>
          </a:prstGeom>
        </p:spPr>
      </p:pic>
    </p:spTree>
    <p:extLst>
      <p:ext uri="{BB962C8B-B14F-4D97-AF65-F5344CB8AC3E}">
        <p14:creationId xmlns:p14="http://schemas.microsoft.com/office/powerpoint/2010/main" val="323556527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Line 39">
            <a:extLst>
              <a:ext uri="{FF2B5EF4-FFF2-40B4-BE49-F238E27FC236}">
                <a16:creationId xmlns:a16="http://schemas.microsoft.com/office/drawing/2014/main" id="{CECA6D0B-F196-46BC-A9F5-6D6317787A4A}"/>
              </a:ext>
            </a:extLst>
          </p:cNvPr>
          <p:cNvSpPr>
            <a:spLocks noChangeShapeType="1"/>
          </p:cNvSpPr>
          <p:nvPr userDrawn="1"/>
        </p:nvSpPr>
        <p:spPr bwMode="auto">
          <a:xfrm>
            <a:off x="609600" y="6528080"/>
            <a:ext cx="8943699" cy="2317"/>
          </a:xfrm>
          <a:prstGeom prst="line">
            <a:avLst/>
          </a:prstGeom>
          <a:noFill/>
          <a:ln w="2540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00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744" y="6256948"/>
            <a:ext cx="2362200" cy="546897"/>
          </a:xfrm>
          <a:prstGeom prst="rect">
            <a:avLst/>
          </a:prstGeom>
        </p:spPr>
      </p:pic>
    </p:spTree>
    <p:extLst>
      <p:ext uri="{BB962C8B-B14F-4D97-AF65-F5344CB8AC3E}">
        <p14:creationId xmlns:p14="http://schemas.microsoft.com/office/powerpoint/2010/main" val="219450038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035005"/>
            <a:ext cx="4011084" cy="400095"/>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Line 39">
            <a:extLst>
              <a:ext uri="{FF2B5EF4-FFF2-40B4-BE49-F238E27FC236}">
                <a16:creationId xmlns:a16="http://schemas.microsoft.com/office/drawing/2014/main" id="{CECA6D0B-F196-46BC-A9F5-6D6317787A4A}"/>
              </a:ext>
            </a:extLst>
          </p:cNvPr>
          <p:cNvSpPr>
            <a:spLocks noChangeShapeType="1"/>
          </p:cNvSpPr>
          <p:nvPr userDrawn="1"/>
        </p:nvSpPr>
        <p:spPr bwMode="auto">
          <a:xfrm>
            <a:off x="609600" y="6528080"/>
            <a:ext cx="8943699" cy="2317"/>
          </a:xfrm>
          <a:prstGeom prst="line">
            <a:avLst/>
          </a:prstGeom>
          <a:noFill/>
          <a:ln w="2540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00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744" y="6256948"/>
            <a:ext cx="2362200" cy="546897"/>
          </a:xfrm>
          <a:prstGeom prst="rect">
            <a:avLst/>
          </a:prstGeom>
        </p:spPr>
      </p:pic>
    </p:spTree>
    <p:extLst>
      <p:ext uri="{BB962C8B-B14F-4D97-AF65-F5344CB8AC3E}">
        <p14:creationId xmlns:p14="http://schemas.microsoft.com/office/powerpoint/2010/main" val="331153407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67243"/>
            <a:ext cx="7315200" cy="400095"/>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Line 39">
            <a:extLst>
              <a:ext uri="{FF2B5EF4-FFF2-40B4-BE49-F238E27FC236}">
                <a16:creationId xmlns:a16="http://schemas.microsoft.com/office/drawing/2014/main" id="{CECA6D0B-F196-46BC-A9F5-6D6317787A4A}"/>
              </a:ext>
            </a:extLst>
          </p:cNvPr>
          <p:cNvSpPr>
            <a:spLocks noChangeShapeType="1"/>
          </p:cNvSpPr>
          <p:nvPr userDrawn="1"/>
        </p:nvSpPr>
        <p:spPr bwMode="auto">
          <a:xfrm>
            <a:off x="609600" y="6528080"/>
            <a:ext cx="8943699" cy="2317"/>
          </a:xfrm>
          <a:prstGeom prst="line">
            <a:avLst/>
          </a:prstGeom>
          <a:noFill/>
          <a:ln w="2540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00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744" y="6256948"/>
            <a:ext cx="2362200" cy="546897"/>
          </a:xfrm>
          <a:prstGeom prst="rect">
            <a:avLst/>
          </a:prstGeom>
        </p:spPr>
      </p:pic>
    </p:spTree>
    <p:extLst>
      <p:ext uri="{BB962C8B-B14F-4D97-AF65-F5344CB8AC3E}">
        <p14:creationId xmlns:p14="http://schemas.microsoft.com/office/powerpoint/2010/main" val="137461316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609600" y="330869"/>
            <a:ext cx="10972800" cy="52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b" anchorCtr="0" compatLnSpc="1">
            <a:prstTxWarp prst="textNoShape">
              <a:avLst/>
            </a:prstTxWarp>
            <a:spAutoFit/>
          </a:bodyPr>
          <a:lstStyle/>
          <a:p>
            <a:pPr lvl="0"/>
            <a:r>
              <a:rPr lang="en-US" dirty="0"/>
              <a:t>Click to edit Master title style</a:t>
            </a:r>
          </a:p>
        </p:txBody>
      </p:sp>
      <p:sp>
        <p:nvSpPr>
          <p:cNvPr id="1027" name="Rectangle 3"/>
          <p:cNvSpPr>
            <a:spLocks noGrp="1" noChangeArrowheads="1"/>
          </p:cNvSpPr>
          <p:nvPr>
            <p:ph type="body" idx="1"/>
          </p:nvPr>
        </p:nvSpPr>
        <p:spPr bwMode="gray">
          <a:xfrm>
            <a:off x="609600" y="1219201"/>
            <a:ext cx="10972800" cy="499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731"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ransition spd="med"/>
  <p:txStyles>
    <p:titleStyle>
      <a:lvl1pPr algn="l" rtl="0" eaLnBrk="0" fontAlgn="base" hangingPunct="0">
        <a:spcBef>
          <a:spcPct val="30000"/>
        </a:spcBef>
        <a:spcAft>
          <a:spcPct val="0"/>
        </a:spcAft>
        <a:defRPr sz="2800">
          <a:solidFill>
            <a:srgbClr val="002060"/>
          </a:solidFill>
          <a:latin typeface="Calibri" panose="020F0502020204030204" pitchFamily="34" charset="0"/>
          <a:ea typeface="ＭＳ Ｐゴシック" charset="0"/>
          <a:cs typeface="Calibri" panose="020F0502020204030204" pitchFamily="34" charset="0"/>
        </a:defRPr>
      </a:lvl1pPr>
      <a:lvl2pPr algn="l" rtl="0" eaLnBrk="0" fontAlgn="base" hangingPunct="0">
        <a:spcBef>
          <a:spcPct val="30000"/>
        </a:spcBef>
        <a:spcAft>
          <a:spcPct val="0"/>
        </a:spcAft>
        <a:defRPr sz="2500">
          <a:solidFill>
            <a:schemeClr val="tx2"/>
          </a:solidFill>
          <a:latin typeface="Arial" charset="0"/>
          <a:ea typeface="ＭＳ Ｐゴシック" charset="0"/>
          <a:cs typeface="ＭＳ Ｐゴシック" charset="0"/>
        </a:defRPr>
      </a:lvl2pPr>
      <a:lvl3pPr algn="l" rtl="0" eaLnBrk="0" fontAlgn="base" hangingPunct="0">
        <a:spcBef>
          <a:spcPct val="30000"/>
        </a:spcBef>
        <a:spcAft>
          <a:spcPct val="0"/>
        </a:spcAft>
        <a:defRPr sz="2500">
          <a:solidFill>
            <a:schemeClr val="tx2"/>
          </a:solidFill>
          <a:latin typeface="Arial" charset="0"/>
          <a:ea typeface="ＭＳ Ｐゴシック" charset="0"/>
          <a:cs typeface="ＭＳ Ｐゴシック" charset="0"/>
        </a:defRPr>
      </a:lvl3pPr>
      <a:lvl4pPr algn="l" rtl="0" eaLnBrk="0" fontAlgn="base" hangingPunct="0">
        <a:spcBef>
          <a:spcPct val="30000"/>
        </a:spcBef>
        <a:spcAft>
          <a:spcPct val="0"/>
        </a:spcAft>
        <a:defRPr sz="2500">
          <a:solidFill>
            <a:schemeClr val="tx2"/>
          </a:solidFill>
          <a:latin typeface="Arial" charset="0"/>
          <a:ea typeface="ＭＳ Ｐゴシック" charset="0"/>
          <a:cs typeface="ＭＳ Ｐゴシック" charset="0"/>
        </a:defRPr>
      </a:lvl4pPr>
      <a:lvl5pPr algn="l" rtl="0" eaLnBrk="0" fontAlgn="base" hangingPunct="0">
        <a:spcBef>
          <a:spcPct val="30000"/>
        </a:spcBef>
        <a:spcAft>
          <a:spcPct val="0"/>
        </a:spcAft>
        <a:defRPr sz="2500">
          <a:solidFill>
            <a:schemeClr val="tx2"/>
          </a:solidFill>
          <a:latin typeface="Arial" charset="0"/>
          <a:ea typeface="ＭＳ Ｐゴシック" charset="0"/>
          <a:cs typeface="ＭＳ Ｐゴシック" charset="0"/>
        </a:defRPr>
      </a:lvl5pPr>
      <a:lvl6pPr marL="457200" algn="l" rtl="0" fontAlgn="base">
        <a:spcBef>
          <a:spcPct val="30000"/>
        </a:spcBef>
        <a:spcAft>
          <a:spcPct val="0"/>
        </a:spcAft>
        <a:defRPr sz="2500">
          <a:solidFill>
            <a:schemeClr val="tx2"/>
          </a:solidFill>
          <a:latin typeface="Arial" charset="0"/>
        </a:defRPr>
      </a:lvl6pPr>
      <a:lvl7pPr marL="914400" algn="l" rtl="0" fontAlgn="base">
        <a:spcBef>
          <a:spcPct val="30000"/>
        </a:spcBef>
        <a:spcAft>
          <a:spcPct val="0"/>
        </a:spcAft>
        <a:defRPr sz="2500">
          <a:solidFill>
            <a:schemeClr val="tx2"/>
          </a:solidFill>
          <a:latin typeface="Arial" charset="0"/>
        </a:defRPr>
      </a:lvl7pPr>
      <a:lvl8pPr marL="1371600" algn="l" rtl="0" fontAlgn="base">
        <a:spcBef>
          <a:spcPct val="30000"/>
        </a:spcBef>
        <a:spcAft>
          <a:spcPct val="0"/>
        </a:spcAft>
        <a:defRPr sz="2500">
          <a:solidFill>
            <a:schemeClr val="tx2"/>
          </a:solidFill>
          <a:latin typeface="Arial" charset="0"/>
        </a:defRPr>
      </a:lvl8pPr>
      <a:lvl9pPr marL="1828800" algn="l" rtl="0" fontAlgn="base">
        <a:spcBef>
          <a:spcPct val="30000"/>
        </a:spcBef>
        <a:spcAft>
          <a:spcPct val="0"/>
        </a:spcAft>
        <a:defRPr sz="2500">
          <a:solidFill>
            <a:schemeClr val="tx2"/>
          </a:solidFill>
          <a:latin typeface="Arial" charset="0"/>
        </a:defRPr>
      </a:lvl9pPr>
    </p:titleStyle>
    <p:bodyStyle>
      <a:lvl1pPr marL="228600" indent="-228600" algn="l" rtl="0" eaLnBrk="0" fontAlgn="base" hangingPunct="0">
        <a:spcBef>
          <a:spcPct val="50000"/>
        </a:spcBef>
        <a:spcAft>
          <a:spcPct val="0"/>
        </a:spcAft>
        <a:buClr>
          <a:srgbClr val="002060"/>
        </a:buClr>
        <a:buSzPct val="100000"/>
        <a:buFont typeface="Arial" pitchFamily="34" charset="0"/>
        <a:buChar char="•"/>
        <a:defRPr sz="2200">
          <a:solidFill>
            <a:srgbClr val="002060"/>
          </a:solidFill>
          <a:latin typeface="Calibri" panose="020F0502020204030204" pitchFamily="34" charset="0"/>
          <a:ea typeface="ＭＳ Ｐゴシック" charset="0"/>
          <a:cs typeface="Calibri" panose="020F0502020204030204" pitchFamily="34" charset="0"/>
        </a:defRPr>
      </a:lvl1pPr>
      <a:lvl2pPr marL="568325" indent="-225425" algn="l" rtl="0" eaLnBrk="0" fontAlgn="base" hangingPunct="0">
        <a:spcBef>
          <a:spcPct val="25000"/>
        </a:spcBef>
        <a:spcAft>
          <a:spcPct val="0"/>
        </a:spcAft>
        <a:buClr>
          <a:srgbClr val="002060"/>
        </a:buClr>
        <a:buSzPct val="100000"/>
        <a:buFont typeface="Arial" pitchFamily="34" charset="0"/>
        <a:buChar char="–"/>
        <a:defRPr>
          <a:solidFill>
            <a:srgbClr val="002060"/>
          </a:solidFill>
          <a:latin typeface="Calibri" panose="020F0502020204030204" pitchFamily="34" charset="0"/>
          <a:ea typeface="ＭＳ Ｐゴシック" charset="-128"/>
          <a:cs typeface="Calibri" panose="020F0502020204030204" pitchFamily="34" charset="0"/>
        </a:defRPr>
      </a:lvl2pPr>
      <a:lvl3pPr marL="863600" indent="-180975" algn="l" rtl="0" eaLnBrk="0" fontAlgn="base" hangingPunct="0">
        <a:spcBef>
          <a:spcPct val="25000"/>
        </a:spcBef>
        <a:spcAft>
          <a:spcPct val="0"/>
        </a:spcAft>
        <a:buClr>
          <a:srgbClr val="002060"/>
        </a:buClr>
        <a:buSzPct val="100000"/>
        <a:buChar char="–"/>
        <a:defRPr>
          <a:solidFill>
            <a:srgbClr val="002060"/>
          </a:solidFill>
          <a:latin typeface="Calibri" panose="020F0502020204030204" pitchFamily="34" charset="0"/>
          <a:ea typeface="ＭＳ Ｐゴシック" charset="-128"/>
          <a:cs typeface="Calibri" panose="020F0502020204030204" pitchFamily="34" charset="0"/>
        </a:defRPr>
      </a:lvl3pPr>
      <a:lvl4pPr marL="1206500" indent="-179388" algn="l" rtl="0" eaLnBrk="0" fontAlgn="base" hangingPunct="0">
        <a:spcBef>
          <a:spcPct val="25000"/>
        </a:spcBef>
        <a:spcAft>
          <a:spcPct val="0"/>
        </a:spcAft>
        <a:buClr>
          <a:srgbClr val="002060"/>
        </a:buClr>
        <a:buSzPct val="100000"/>
        <a:buFont typeface="Arial" pitchFamily="34" charset="0"/>
        <a:buChar char="–"/>
        <a:defRPr>
          <a:solidFill>
            <a:srgbClr val="002060"/>
          </a:solidFill>
          <a:latin typeface="Calibri" panose="020F0502020204030204" pitchFamily="34" charset="0"/>
          <a:ea typeface="ＭＳ Ｐゴシック" charset="-128"/>
          <a:cs typeface="Calibri" panose="020F0502020204030204" pitchFamily="34" charset="0"/>
        </a:defRPr>
      </a:lvl4pPr>
      <a:lvl5pPr marL="1598613" indent="-223838" algn="l" rtl="0" eaLnBrk="0" fontAlgn="base" hangingPunct="0">
        <a:spcBef>
          <a:spcPct val="25000"/>
        </a:spcBef>
        <a:spcAft>
          <a:spcPct val="0"/>
        </a:spcAft>
        <a:buClr>
          <a:schemeClr val="bg2"/>
        </a:buClr>
        <a:buSzPct val="120000"/>
        <a:buFont typeface="Arial" pitchFamily="34" charset="0"/>
        <a:defRPr sz="2000">
          <a:solidFill>
            <a:srgbClr val="002060"/>
          </a:solidFill>
          <a:latin typeface="Calibri" panose="020F0502020204030204" pitchFamily="34" charset="0"/>
          <a:ea typeface="ＭＳ Ｐゴシック" charset="-128"/>
          <a:cs typeface="Calibri" panose="020F0502020204030204" pitchFamily="34" charset="0"/>
        </a:defRPr>
      </a:lvl5pPr>
      <a:lvl6pPr marL="2055813" indent="-223838" algn="l" rtl="0" fontAlgn="base">
        <a:spcBef>
          <a:spcPct val="25000"/>
        </a:spcBef>
        <a:spcAft>
          <a:spcPct val="0"/>
        </a:spcAft>
        <a:buClr>
          <a:schemeClr val="bg2"/>
        </a:buClr>
        <a:buSzPct val="120000"/>
        <a:buFont typeface="Arial" charset="0"/>
        <a:defRPr sz="2000">
          <a:solidFill>
            <a:schemeClr val="tx2"/>
          </a:solidFill>
          <a:latin typeface="+mn-lt"/>
        </a:defRPr>
      </a:lvl6pPr>
      <a:lvl7pPr marL="2513013" indent="-223838" algn="l" rtl="0" fontAlgn="base">
        <a:spcBef>
          <a:spcPct val="25000"/>
        </a:spcBef>
        <a:spcAft>
          <a:spcPct val="0"/>
        </a:spcAft>
        <a:buClr>
          <a:schemeClr val="bg2"/>
        </a:buClr>
        <a:buSzPct val="120000"/>
        <a:buFont typeface="Arial" charset="0"/>
        <a:defRPr sz="2000">
          <a:solidFill>
            <a:schemeClr val="tx2"/>
          </a:solidFill>
          <a:latin typeface="+mn-lt"/>
        </a:defRPr>
      </a:lvl7pPr>
      <a:lvl8pPr marL="2970213" indent="-223838" algn="l" rtl="0" fontAlgn="base">
        <a:spcBef>
          <a:spcPct val="25000"/>
        </a:spcBef>
        <a:spcAft>
          <a:spcPct val="0"/>
        </a:spcAft>
        <a:buClr>
          <a:schemeClr val="bg2"/>
        </a:buClr>
        <a:buSzPct val="120000"/>
        <a:buFont typeface="Arial" charset="0"/>
        <a:defRPr sz="2000">
          <a:solidFill>
            <a:schemeClr val="tx2"/>
          </a:solidFill>
          <a:latin typeface="+mn-lt"/>
        </a:defRPr>
      </a:lvl8pPr>
      <a:lvl9pPr marL="3427413" indent="-223838" algn="l" rtl="0" fontAlgn="base">
        <a:spcBef>
          <a:spcPct val="25000"/>
        </a:spcBef>
        <a:spcAft>
          <a:spcPct val="0"/>
        </a:spcAft>
        <a:buClr>
          <a:schemeClr val="bg2"/>
        </a:buClr>
        <a:buSzPct val="120000"/>
        <a:buFont typeface="Arial" charset="0"/>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3.png"/><Relationship Id="rId4" Type="http://schemas.openxmlformats.org/officeDocument/2006/relationships/notesSlide" Target="../notesSlides/notesSlide11.xm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hyperlink" Target="http://www.ithenticate.com/" TargetMode="External"/><Relationship Id="rId3" Type="http://schemas.openxmlformats.org/officeDocument/2006/relationships/audio" Target="../media/media12.m4a"/><Relationship Id="rId7" Type="http://schemas.openxmlformats.org/officeDocument/2006/relationships/hyperlink" Target="https://osf.io/" TargetMode="External"/><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hyperlink" Target="http://www.icmje.org/recommendations/browse/roles-and-responsibilities/defining-the-role-of-authors-and-contributors.html" TargetMode="External"/><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m4a"/><Relationship Id="rId7" Type="http://schemas.openxmlformats.org/officeDocument/2006/relationships/image" Target="../media/image6.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png"/><Relationship Id="rId3" Type="http://schemas.microsoft.com/office/2007/relationships/media" Target="../media/media5.m4a"/><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notesSlide" Target="../notesSlides/notesSlide5.xml"/><Relationship Id="rId10" Type="http://schemas.openxmlformats.org/officeDocument/2006/relationships/image" Target="../media/image11.png"/><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6.m4a"/><Relationship Id="rId7" Type="http://schemas.openxmlformats.org/officeDocument/2006/relationships/image" Target="../media/image15.png"/><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7.m4a"/><Relationship Id="rId7" Type="http://schemas.openxmlformats.org/officeDocument/2006/relationships/image" Target="../media/image17.png"/><Relationship Id="rId2" Type="http://schemas.openxmlformats.org/officeDocument/2006/relationships/audio" Target="NULL" TargetMode="External"/><Relationship Id="rId1" Type="http://schemas.openxmlformats.org/officeDocument/2006/relationships/tags" Target="../tags/tag6.xml"/><Relationship Id="rId6" Type="http://schemas.openxmlformats.org/officeDocument/2006/relationships/image" Target="../media/image16.gif"/><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8.m4a"/><Relationship Id="rId7" Type="http://schemas.openxmlformats.org/officeDocument/2006/relationships/image" Target="../media/image19.png"/><Relationship Id="rId2" Type="http://schemas.openxmlformats.org/officeDocument/2006/relationships/audio" Target="NULL" TargetMode="Externa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9.m4a"/><Relationship Id="rId7" Type="http://schemas.openxmlformats.org/officeDocument/2006/relationships/image" Target="../media/image21.png"/><Relationship Id="rId2" Type="http://schemas.openxmlformats.org/officeDocument/2006/relationships/audio" Target="NULL" TargetMode="External"/><Relationship Id="rId1" Type="http://schemas.openxmlformats.org/officeDocument/2006/relationships/tags" Target="../tags/tag8.xml"/><Relationship Id="rId6" Type="http://schemas.openxmlformats.org/officeDocument/2006/relationships/image" Target="../media/image20.png"/><Relationship Id="rId5" Type="http://schemas.openxmlformats.org/officeDocument/2006/relationships/notesSlide" Target="../notesSlides/notesSlide9.xml"/><Relationship Id="rId4" Type="http://schemas.openxmlformats.org/officeDocument/2006/relationships/slideLayout" Target="../slideLayouts/slideLayout2.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79393-C2F8-494D-ADF0-57772E79A71F}"/>
              </a:ext>
            </a:extLst>
          </p:cNvPr>
          <p:cNvSpPr>
            <a:spLocks noGrp="1"/>
          </p:cNvSpPr>
          <p:nvPr>
            <p:ph type="title"/>
          </p:nvPr>
        </p:nvSpPr>
        <p:spPr>
          <a:xfrm>
            <a:off x="609600" y="609600"/>
            <a:ext cx="11201400" cy="3016196"/>
          </a:xfrm>
        </p:spPr>
        <p:txBody>
          <a:bodyPr/>
          <a:lstStyle/>
          <a:p>
            <a:pPr algn="ctr"/>
            <a:r>
              <a:rPr lang="en-US" sz="6400" dirty="0" smtClean="0"/>
              <a:t>MPOG Research Process Overview</a:t>
            </a:r>
            <a:br>
              <a:rPr lang="en-US" sz="6400" dirty="0" smtClean="0"/>
            </a:br>
            <a:r>
              <a:rPr lang="en-US" sz="2000" dirty="0" smtClean="0"/>
              <a:t/>
            </a:r>
            <a:br>
              <a:rPr lang="en-US" sz="2000" dirty="0" smtClean="0"/>
            </a:br>
            <a:r>
              <a:rPr lang="en-US" sz="4200" i="1" dirty="0" smtClean="0">
                <a:solidFill>
                  <a:srgbClr val="585858"/>
                </a:solidFill>
              </a:rPr>
              <a:t>From Real-World Data to Actionable Knowledge</a:t>
            </a:r>
            <a:endParaRPr lang="en-US" sz="4200" i="1" dirty="0">
              <a:solidFill>
                <a:srgbClr val="585858"/>
              </a:solidFill>
            </a:endParaRPr>
          </a:p>
        </p:txBody>
      </p:sp>
      <p:sp>
        <p:nvSpPr>
          <p:cNvPr id="4" name="Text Box 6">
            <a:extLst>
              <a:ext uri="{FF2B5EF4-FFF2-40B4-BE49-F238E27FC236}">
                <a16:creationId xmlns:a16="http://schemas.microsoft.com/office/drawing/2014/main" id="{9167D03A-4339-4FD4-9C86-CF23B52A8428}"/>
              </a:ext>
            </a:extLst>
          </p:cNvPr>
          <p:cNvSpPr txBox="1">
            <a:spLocks noGrp="1" noChangeArrowheads="1"/>
          </p:cNvSpPr>
          <p:nvPr>
            <p:ph idx="1"/>
          </p:nvPr>
        </p:nvSpPr>
        <p:spPr bwMode="auto">
          <a:xfrm>
            <a:off x="990600" y="4495800"/>
            <a:ext cx="4953000" cy="1260331"/>
          </a:xfrm>
          <a:prstGeom prst="rect">
            <a:avLst/>
          </a:prstGeom>
          <a:noFill/>
          <a:ln w="9525">
            <a:noFill/>
            <a:miter lim="800000"/>
            <a:headEnd/>
            <a:tailEnd/>
          </a:ln>
          <a:effectLst/>
        </p:spPr>
        <p:txBody>
          <a:bodyPr wrap="square">
            <a:spAutoFit/>
          </a:bodyPr>
          <a:lstStyle/>
          <a:p>
            <a:pPr>
              <a:lnSpc>
                <a:spcPct val="130000"/>
              </a:lnSpc>
              <a:spcBef>
                <a:spcPts val="0"/>
              </a:spcBef>
            </a:pPr>
            <a:r>
              <a:rPr lang="en-US" sz="2000" i="1" dirty="0" smtClean="0"/>
              <a:t>Michael Mathis, MD</a:t>
            </a:r>
          </a:p>
          <a:p>
            <a:pPr>
              <a:lnSpc>
                <a:spcPct val="130000"/>
              </a:lnSpc>
              <a:spcBef>
                <a:spcPts val="0"/>
              </a:spcBef>
            </a:pPr>
            <a:r>
              <a:rPr lang="en-US" sz="2000" i="1" dirty="0" smtClean="0"/>
              <a:t>Assistant Professor of Anesthesiology</a:t>
            </a:r>
          </a:p>
          <a:p>
            <a:pPr>
              <a:lnSpc>
                <a:spcPct val="130000"/>
              </a:lnSpc>
              <a:spcBef>
                <a:spcPts val="0"/>
              </a:spcBef>
            </a:pPr>
            <a:r>
              <a:rPr lang="en-US" sz="2000" i="1" dirty="0" smtClean="0"/>
              <a:t>Associate Research Director, MPOG</a:t>
            </a:r>
          </a:p>
        </p:txBody>
      </p:sp>
      <p:sp>
        <p:nvSpPr>
          <p:cNvPr id="5" name="Text Box 6">
            <a:extLst>
              <a:ext uri="{FF2B5EF4-FFF2-40B4-BE49-F238E27FC236}">
                <a16:creationId xmlns:a16="http://schemas.microsoft.com/office/drawing/2014/main" id="{9167D03A-4339-4FD4-9C86-CF23B52A8428}"/>
              </a:ext>
            </a:extLst>
          </p:cNvPr>
          <p:cNvSpPr txBox="1">
            <a:spLocks noChangeArrowheads="1"/>
          </p:cNvSpPr>
          <p:nvPr/>
        </p:nvSpPr>
        <p:spPr bwMode="auto">
          <a:xfrm>
            <a:off x="6705599" y="4495799"/>
            <a:ext cx="5073721" cy="1260331"/>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spAutoFit/>
          </a:bodyPr>
          <a:lstStyle>
            <a:lvl1pPr marL="0" indent="0" algn="l" rtl="0" eaLnBrk="0" fontAlgn="base" hangingPunct="0">
              <a:spcBef>
                <a:spcPct val="50000"/>
              </a:spcBef>
              <a:spcAft>
                <a:spcPct val="0"/>
              </a:spcAft>
              <a:buClr>
                <a:srgbClr val="002060"/>
              </a:buClr>
              <a:buSzPct val="100000"/>
              <a:buFont typeface="Arial" pitchFamily="34" charset="0"/>
              <a:buNone/>
              <a:defRPr sz="1800">
                <a:solidFill>
                  <a:srgbClr val="002060"/>
                </a:solidFill>
                <a:latin typeface="Calibri" panose="020F0502020204030204" pitchFamily="34" charset="0"/>
                <a:ea typeface="ＭＳ Ｐゴシック" charset="0"/>
                <a:cs typeface="Calibri" panose="020F0502020204030204" pitchFamily="34" charset="0"/>
              </a:defRPr>
            </a:lvl1pPr>
            <a:lvl2pPr marL="342900" indent="0" algn="l" rtl="0" eaLnBrk="0" fontAlgn="base" hangingPunct="0">
              <a:spcBef>
                <a:spcPct val="25000"/>
              </a:spcBef>
              <a:spcAft>
                <a:spcPct val="0"/>
              </a:spcAft>
              <a:buClr>
                <a:srgbClr val="002060"/>
              </a:buClr>
              <a:buSzPct val="100000"/>
              <a:buFont typeface="Arial" pitchFamily="34" charset="0"/>
              <a:buNone/>
              <a:defRPr>
                <a:solidFill>
                  <a:srgbClr val="002060"/>
                </a:solidFill>
                <a:latin typeface="Calibri" panose="020F0502020204030204" pitchFamily="34" charset="0"/>
                <a:ea typeface="ＭＳ Ｐゴシック" charset="-128"/>
                <a:cs typeface="Calibri" panose="020F0502020204030204" pitchFamily="34" charset="0"/>
              </a:defRPr>
            </a:lvl2pPr>
            <a:lvl3pPr marL="682625" indent="0" algn="l" rtl="0" eaLnBrk="0" fontAlgn="base" hangingPunct="0">
              <a:spcBef>
                <a:spcPct val="25000"/>
              </a:spcBef>
              <a:spcAft>
                <a:spcPct val="0"/>
              </a:spcAft>
              <a:buClr>
                <a:srgbClr val="002060"/>
              </a:buClr>
              <a:buSzPct val="100000"/>
              <a:buNone/>
              <a:defRPr>
                <a:solidFill>
                  <a:srgbClr val="002060"/>
                </a:solidFill>
                <a:latin typeface="Calibri" panose="020F0502020204030204" pitchFamily="34" charset="0"/>
                <a:ea typeface="ＭＳ Ｐゴシック" charset="-128"/>
                <a:cs typeface="Calibri" panose="020F0502020204030204" pitchFamily="34" charset="0"/>
              </a:defRPr>
            </a:lvl3pPr>
            <a:lvl4pPr marL="1027112" indent="0" algn="l" rtl="0" eaLnBrk="0" fontAlgn="base" hangingPunct="0">
              <a:spcBef>
                <a:spcPct val="25000"/>
              </a:spcBef>
              <a:spcAft>
                <a:spcPct val="0"/>
              </a:spcAft>
              <a:buClr>
                <a:srgbClr val="002060"/>
              </a:buClr>
              <a:buSzPct val="100000"/>
              <a:buFont typeface="Arial" pitchFamily="34" charset="0"/>
              <a:buNone/>
              <a:defRPr>
                <a:solidFill>
                  <a:srgbClr val="002060"/>
                </a:solidFill>
                <a:latin typeface="Calibri" panose="020F0502020204030204" pitchFamily="34" charset="0"/>
                <a:ea typeface="ＭＳ Ｐゴシック" charset="-128"/>
                <a:cs typeface="Calibri" panose="020F0502020204030204" pitchFamily="34" charset="0"/>
              </a:defRPr>
            </a:lvl4pPr>
            <a:lvl5pPr marL="1598613" indent="-223838" algn="l" rtl="0" eaLnBrk="0" fontAlgn="base" hangingPunct="0">
              <a:spcBef>
                <a:spcPct val="25000"/>
              </a:spcBef>
              <a:spcAft>
                <a:spcPct val="0"/>
              </a:spcAft>
              <a:buClr>
                <a:schemeClr val="bg2"/>
              </a:buClr>
              <a:buSzPct val="120000"/>
              <a:buFont typeface="Arial" pitchFamily="34" charset="0"/>
              <a:defRPr sz="2000">
                <a:solidFill>
                  <a:srgbClr val="002060"/>
                </a:solidFill>
                <a:latin typeface="Calibri" panose="020F0502020204030204" pitchFamily="34" charset="0"/>
                <a:ea typeface="ＭＳ Ｐゴシック" charset="-128"/>
                <a:cs typeface="Calibri" panose="020F0502020204030204" pitchFamily="34" charset="0"/>
              </a:defRPr>
            </a:lvl5pPr>
            <a:lvl6pPr marL="2055813" indent="-223838" algn="l" rtl="0" fontAlgn="base">
              <a:spcBef>
                <a:spcPct val="25000"/>
              </a:spcBef>
              <a:spcAft>
                <a:spcPct val="0"/>
              </a:spcAft>
              <a:buClr>
                <a:schemeClr val="bg2"/>
              </a:buClr>
              <a:buSzPct val="120000"/>
              <a:buFont typeface="Arial" charset="0"/>
              <a:defRPr sz="2000">
                <a:solidFill>
                  <a:schemeClr val="tx2"/>
                </a:solidFill>
                <a:latin typeface="+mn-lt"/>
              </a:defRPr>
            </a:lvl6pPr>
            <a:lvl7pPr marL="2513013" indent="-223838" algn="l" rtl="0" fontAlgn="base">
              <a:spcBef>
                <a:spcPct val="25000"/>
              </a:spcBef>
              <a:spcAft>
                <a:spcPct val="0"/>
              </a:spcAft>
              <a:buClr>
                <a:schemeClr val="bg2"/>
              </a:buClr>
              <a:buSzPct val="120000"/>
              <a:buFont typeface="Arial" charset="0"/>
              <a:defRPr sz="2000">
                <a:solidFill>
                  <a:schemeClr val="tx2"/>
                </a:solidFill>
                <a:latin typeface="+mn-lt"/>
              </a:defRPr>
            </a:lvl7pPr>
            <a:lvl8pPr marL="2970213" indent="-223838" algn="l" rtl="0" fontAlgn="base">
              <a:spcBef>
                <a:spcPct val="25000"/>
              </a:spcBef>
              <a:spcAft>
                <a:spcPct val="0"/>
              </a:spcAft>
              <a:buClr>
                <a:schemeClr val="bg2"/>
              </a:buClr>
              <a:buSzPct val="120000"/>
              <a:buFont typeface="Arial" charset="0"/>
              <a:defRPr sz="2000">
                <a:solidFill>
                  <a:schemeClr val="tx2"/>
                </a:solidFill>
                <a:latin typeface="+mn-lt"/>
              </a:defRPr>
            </a:lvl8pPr>
            <a:lvl9pPr marL="3427413" indent="-223838" algn="l" rtl="0" fontAlgn="base">
              <a:spcBef>
                <a:spcPct val="25000"/>
              </a:spcBef>
              <a:spcAft>
                <a:spcPct val="0"/>
              </a:spcAft>
              <a:buClr>
                <a:schemeClr val="bg2"/>
              </a:buClr>
              <a:buSzPct val="120000"/>
              <a:buFont typeface="Arial" charset="0"/>
              <a:defRPr sz="2000">
                <a:solidFill>
                  <a:schemeClr val="tx2"/>
                </a:solidFill>
                <a:latin typeface="+mn-lt"/>
              </a:defRPr>
            </a:lvl9pPr>
          </a:lstStyle>
          <a:p>
            <a:pPr>
              <a:lnSpc>
                <a:spcPct val="130000"/>
              </a:lnSpc>
              <a:spcBef>
                <a:spcPts val="0"/>
              </a:spcBef>
            </a:pPr>
            <a:r>
              <a:rPr lang="en-US" sz="2000" i="1" kern="0" dirty="0" smtClean="0"/>
              <a:t>Shelley Vaughn, MPH</a:t>
            </a:r>
          </a:p>
          <a:p>
            <a:pPr>
              <a:lnSpc>
                <a:spcPct val="130000"/>
              </a:lnSpc>
              <a:spcBef>
                <a:spcPts val="0"/>
              </a:spcBef>
            </a:pPr>
            <a:r>
              <a:rPr lang="en-US" sz="2000" i="1" kern="0" dirty="0" smtClean="0"/>
              <a:t>Department of Anesthesiology</a:t>
            </a:r>
          </a:p>
          <a:p>
            <a:pPr>
              <a:lnSpc>
                <a:spcPct val="130000"/>
              </a:lnSpc>
              <a:spcBef>
                <a:spcPts val="0"/>
              </a:spcBef>
            </a:pPr>
            <a:r>
              <a:rPr lang="en-US" sz="2000" i="1" kern="0" dirty="0" smtClean="0"/>
              <a:t>Lead Research Facilitator, MPOG</a:t>
            </a: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35086890"/>
      </p:ext>
    </p:extLst>
  </p:cSld>
  <p:clrMapOvr>
    <a:masterClrMapping/>
  </p:clrMapOvr>
  <p:transition spd="med" advTm="375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1981200" y="1211983"/>
            <a:ext cx="8722776" cy="5038725"/>
          </a:xfrm>
          <a:prstGeom prst="rect">
            <a:avLst/>
          </a:prstGeom>
        </p:spPr>
      </p:pic>
      <p:sp>
        <p:nvSpPr>
          <p:cNvPr id="12" name="Rectangle 2"/>
          <p:cNvSpPr>
            <a:spLocks noGrp="1" noChangeArrowheads="1"/>
          </p:cNvSpPr>
          <p:nvPr>
            <p:ph type="title"/>
          </p:nvPr>
        </p:nvSpPr>
        <p:spPr>
          <a:xfrm>
            <a:off x="609601" y="381000"/>
            <a:ext cx="10972801" cy="830983"/>
          </a:xfrm>
        </p:spPr>
        <p:txBody>
          <a:bodyPr/>
          <a:lstStyle/>
          <a:p>
            <a:r>
              <a:rPr lang="en-US" sz="4800" dirty="0" smtClean="0"/>
              <a:t>Data Visualization and Curation </a:t>
            </a:r>
            <a:endParaRPr lang="en-US" sz="4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88593707"/>
      </p:ext>
    </p:extLst>
  </p:cSld>
  <p:clrMapOvr>
    <a:masterClrMapping/>
  </p:clrMapOvr>
  <p:transition spd="med" advTm="713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5"/>
          <a:stretch>
            <a:fillRect/>
          </a:stretch>
        </p:blipFill>
        <p:spPr>
          <a:xfrm>
            <a:off x="202371" y="1228857"/>
            <a:ext cx="4015743" cy="5160460"/>
          </a:xfrm>
          <a:prstGeom prst="rect">
            <a:avLst/>
          </a:prstGeom>
          <a:ln w="41275">
            <a:solidFill>
              <a:schemeClr val="tx1"/>
            </a:solidFill>
          </a:ln>
        </p:spPr>
      </p:pic>
      <p:sp>
        <p:nvSpPr>
          <p:cNvPr id="453634" name="Rectangle 2"/>
          <p:cNvSpPr>
            <a:spLocks noGrp="1" noChangeArrowheads="1"/>
          </p:cNvSpPr>
          <p:nvPr>
            <p:ph type="title"/>
          </p:nvPr>
        </p:nvSpPr>
        <p:spPr>
          <a:xfrm>
            <a:off x="609601" y="381000"/>
            <a:ext cx="10972801" cy="830983"/>
          </a:xfrm>
        </p:spPr>
        <p:txBody>
          <a:bodyPr/>
          <a:lstStyle/>
          <a:p>
            <a:r>
              <a:rPr lang="en-US" sz="4800" dirty="0" smtClean="0"/>
              <a:t>Writing the Manuscript</a:t>
            </a:r>
            <a:endParaRPr lang="en-US" sz="4800" dirty="0"/>
          </a:p>
        </p:txBody>
      </p:sp>
      <p:pic>
        <p:nvPicPr>
          <p:cNvPr id="15" name="Picture 14"/>
          <p:cNvPicPr>
            <a:picLocks noChangeAspect="1"/>
          </p:cNvPicPr>
          <p:nvPr/>
        </p:nvPicPr>
        <p:blipFill>
          <a:blip r:embed="rId6"/>
          <a:stretch>
            <a:fillRect/>
          </a:stretch>
        </p:blipFill>
        <p:spPr>
          <a:xfrm>
            <a:off x="2715134" y="1449160"/>
            <a:ext cx="7705725" cy="2216898"/>
          </a:xfrm>
          <a:prstGeom prst="rect">
            <a:avLst/>
          </a:prstGeom>
          <a:ln w="41275">
            <a:solidFill>
              <a:schemeClr val="tx1"/>
            </a:solidFill>
          </a:ln>
        </p:spPr>
      </p:pic>
      <p:pic>
        <p:nvPicPr>
          <p:cNvPr id="14" name="Picture 13"/>
          <p:cNvPicPr>
            <a:picLocks noChangeAspect="1"/>
          </p:cNvPicPr>
          <p:nvPr/>
        </p:nvPicPr>
        <p:blipFill>
          <a:blip r:embed="rId7"/>
          <a:stretch>
            <a:fillRect/>
          </a:stretch>
        </p:blipFill>
        <p:spPr>
          <a:xfrm>
            <a:off x="7825743" y="609600"/>
            <a:ext cx="3829050" cy="4886325"/>
          </a:xfrm>
          <a:prstGeom prst="rect">
            <a:avLst/>
          </a:prstGeom>
          <a:ln w="41275">
            <a:solidFill>
              <a:schemeClr val="tx1"/>
            </a:solidFill>
          </a:ln>
        </p:spPr>
      </p:pic>
      <p:pic>
        <p:nvPicPr>
          <p:cNvPr id="17" name="Picture 16"/>
          <p:cNvPicPr>
            <a:picLocks noChangeAspect="1"/>
          </p:cNvPicPr>
          <p:nvPr/>
        </p:nvPicPr>
        <p:blipFill>
          <a:blip r:embed="rId8"/>
          <a:stretch>
            <a:fillRect/>
          </a:stretch>
        </p:blipFill>
        <p:spPr>
          <a:xfrm>
            <a:off x="5114526" y="4041859"/>
            <a:ext cx="6638925" cy="2124075"/>
          </a:xfrm>
          <a:prstGeom prst="rect">
            <a:avLst/>
          </a:prstGeom>
          <a:ln w="41275">
            <a:solidFill>
              <a:schemeClr val="tx1"/>
            </a:solidFill>
          </a:ln>
        </p:spPr>
      </p:pic>
      <p:pic>
        <p:nvPicPr>
          <p:cNvPr id="16" name="Picture 15"/>
          <p:cNvPicPr>
            <a:picLocks noChangeAspect="1"/>
          </p:cNvPicPr>
          <p:nvPr/>
        </p:nvPicPr>
        <p:blipFill>
          <a:blip r:embed="rId9"/>
          <a:stretch>
            <a:fillRect/>
          </a:stretch>
        </p:blipFill>
        <p:spPr>
          <a:xfrm>
            <a:off x="3810000" y="1359371"/>
            <a:ext cx="3810000" cy="5073263"/>
          </a:xfrm>
          <a:prstGeom prst="rect">
            <a:avLst/>
          </a:prstGeom>
          <a:ln w="41275">
            <a:solidFill>
              <a:schemeClr val="tx1"/>
            </a:solid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87399931"/>
      </p:ext>
    </p:extLst>
  </p:cSld>
  <p:clrMapOvr>
    <a:masterClrMapping/>
  </p:clrMapOvr>
  <p:transition spd="med" advTm="236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a:xfrm>
            <a:off x="609601" y="381000"/>
            <a:ext cx="10972801" cy="830983"/>
          </a:xfrm>
        </p:spPr>
        <p:txBody>
          <a:bodyPr/>
          <a:lstStyle/>
          <a:p>
            <a:r>
              <a:rPr lang="en-US" sz="4800" dirty="0" smtClean="0"/>
              <a:t>Writing the Manuscript</a:t>
            </a:r>
            <a:endParaRPr lang="en-US" sz="4800" dirty="0"/>
          </a:p>
        </p:txBody>
      </p:sp>
      <p:sp>
        <p:nvSpPr>
          <p:cNvPr id="8" name="Rectangle 3"/>
          <p:cNvSpPr txBox="1">
            <a:spLocks noChangeArrowheads="1"/>
          </p:cNvSpPr>
          <p:nvPr/>
        </p:nvSpPr>
        <p:spPr bwMode="gray">
          <a:xfrm>
            <a:off x="762000" y="1578864"/>
            <a:ext cx="10972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lvl1pPr marL="228600" indent="-228600" algn="l" rtl="0" eaLnBrk="0" fontAlgn="base" hangingPunct="0">
              <a:spcBef>
                <a:spcPct val="50000"/>
              </a:spcBef>
              <a:spcAft>
                <a:spcPct val="0"/>
              </a:spcAft>
              <a:buClr>
                <a:srgbClr val="002060"/>
              </a:buClr>
              <a:buSzPct val="100000"/>
              <a:buFont typeface="Arial" pitchFamily="34" charset="0"/>
              <a:buChar char="•"/>
              <a:defRPr sz="2200">
                <a:solidFill>
                  <a:srgbClr val="002060"/>
                </a:solidFill>
                <a:latin typeface="Calibri" panose="020F0502020204030204" pitchFamily="34" charset="0"/>
                <a:ea typeface="ＭＳ Ｐゴシック" charset="0"/>
                <a:cs typeface="Calibri" panose="020F0502020204030204" pitchFamily="34" charset="0"/>
              </a:defRPr>
            </a:lvl1pPr>
            <a:lvl2pPr marL="568325" indent="-225425" algn="l" rtl="0" eaLnBrk="0" fontAlgn="base" hangingPunct="0">
              <a:spcBef>
                <a:spcPct val="25000"/>
              </a:spcBef>
              <a:spcAft>
                <a:spcPct val="0"/>
              </a:spcAft>
              <a:buClr>
                <a:srgbClr val="002060"/>
              </a:buClr>
              <a:buSzPct val="100000"/>
              <a:buFont typeface="Arial" pitchFamily="34" charset="0"/>
              <a:buChar char="–"/>
              <a:defRPr>
                <a:solidFill>
                  <a:srgbClr val="002060"/>
                </a:solidFill>
                <a:latin typeface="Calibri" panose="020F0502020204030204" pitchFamily="34" charset="0"/>
                <a:ea typeface="ＭＳ Ｐゴシック" charset="-128"/>
                <a:cs typeface="Calibri" panose="020F0502020204030204" pitchFamily="34" charset="0"/>
              </a:defRPr>
            </a:lvl2pPr>
            <a:lvl3pPr marL="863600" indent="-180975" algn="l" rtl="0" eaLnBrk="0" fontAlgn="base" hangingPunct="0">
              <a:spcBef>
                <a:spcPct val="25000"/>
              </a:spcBef>
              <a:spcAft>
                <a:spcPct val="0"/>
              </a:spcAft>
              <a:buClr>
                <a:srgbClr val="002060"/>
              </a:buClr>
              <a:buSzPct val="100000"/>
              <a:buChar char="–"/>
              <a:defRPr>
                <a:solidFill>
                  <a:srgbClr val="002060"/>
                </a:solidFill>
                <a:latin typeface="Calibri" panose="020F0502020204030204" pitchFamily="34" charset="0"/>
                <a:ea typeface="ＭＳ Ｐゴシック" charset="-128"/>
                <a:cs typeface="Calibri" panose="020F0502020204030204" pitchFamily="34" charset="0"/>
              </a:defRPr>
            </a:lvl3pPr>
            <a:lvl4pPr marL="1206500" indent="-179388" algn="l" rtl="0" eaLnBrk="0" fontAlgn="base" hangingPunct="0">
              <a:spcBef>
                <a:spcPct val="25000"/>
              </a:spcBef>
              <a:spcAft>
                <a:spcPct val="0"/>
              </a:spcAft>
              <a:buClr>
                <a:srgbClr val="002060"/>
              </a:buClr>
              <a:buSzPct val="100000"/>
              <a:buFont typeface="Arial" pitchFamily="34" charset="0"/>
              <a:buChar char="–"/>
              <a:defRPr>
                <a:solidFill>
                  <a:srgbClr val="002060"/>
                </a:solidFill>
                <a:latin typeface="Calibri" panose="020F0502020204030204" pitchFamily="34" charset="0"/>
                <a:ea typeface="ＭＳ Ｐゴシック" charset="-128"/>
                <a:cs typeface="Calibri" panose="020F0502020204030204" pitchFamily="34" charset="0"/>
              </a:defRPr>
            </a:lvl4pPr>
            <a:lvl5pPr marL="1598613" indent="-223838" algn="l" rtl="0" eaLnBrk="0" fontAlgn="base" hangingPunct="0">
              <a:spcBef>
                <a:spcPct val="25000"/>
              </a:spcBef>
              <a:spcAft>
                <a:spcPct val="0"/>
              </a:spcAft>
              <a:buClr>
                <a:schemeClr val="bg2"/>
              </a:buClr>
              <a:buSzPct val="120000"/>
              <a:buFont typeface="Arial" pitchFamily="34" charset="0"/>
              <a:defRPr sz="2000">
                <a:solidFill>
                  <a:srgbClr val="002060"/>
                </a:solidFill>
                <a:latin typeface="Calibri" panose="020F0502020204030204" pitchFamily="34" charset="0"/>
                <a:ea typeface="ＭＳ Ｐゴシック" charset="-128"/>
                <a:cs typeface="Calibri" panose="020F0502020204030204" pitchFamily="34" charset="0"/>
              </a:defRPr>
            </a:lvl5pPr>
            <a:lvl6pPr marL="2055813" indent="-223838" algn="l" rtl="0" fontAlgn="base">
              <a:spcBef>
                <a:spcPct val="25000"/>
              </a:spcBef>
              <a:spcAft>
                <a:spcPct val="0"/>
              </a:spcAft>
              <a:buClr>
                <a:schemeClr val="bg2"/>
              </a:buClr>
              <a:buSzPct val="120000"/>
              <a:buFont typeface="Arial" charset="0"/>
              <a:defRPr sz="2000">
                <a:solidFill>
                  <a:schemeClr val="tx2"/>
                </a:solidFill>
                <a:latin typeface="+mn-lt"/>
              </a:defRPr>
            </a:lvl6pPr>
            <a:lvl7pPr marL="2513013" indent="-223838" algn="l" rtl="0" fontAlgn="base">
              <a:spcBef>
                <a:spcPct val="25000"/>
              </a:spcBef>
              <a:spcAft>
                <a:spcPct val="0"/>
              </a:spcAft>
              <a:buClr>
                <a:schemeClr val="bg2"/>
              </a:buClr>
              <a:buSzPct val="120000"/>
              <a:buFont typeface="Arial" charset="0"/>
              <a:defRPr sz="2000">
                <a:solidFill>
                  <a:schemeClr val="tx2"/>
                </a:solidFill>
                <a:latin typeface="+mn-lt"/>
              </a:defRPr>
            </a:lvl7pPr>
            <a:lvl8pPr marL="2970213" indent="-223838" algn="l" rtl="0" fontAlgn="base">
              <a:spcBef>
                <a:spcPct val="25000"/>
              </a:spcBef>
              <a:spcAft>
                <a:spcPct val="0"/>
              </a:spcAft>
              <a:buClr>
                <a:schemeClr val="bg2"/>
              </a:buClr>
              <a:buSzPct val="120000"/>
              <a:buFont typeface="Arial" charset="0"/>
              <a:defRPr sz="2000">
                <a:solidFill>
                  <a:schemeClr val="tx2"/>
                </a:solidFill>
                <a:latin typeface="+mn-lt"/>
              </a:defRPr>
            </a:lvl8pPr>
            <a:lvl9pPr marL="3427413" indent="-223838" algn="l" rtl="0" fontAlgn="base">
              <a:spcBef>
                <a:spcPct val="25000"/>
              </a:spcBef>
              <a:spcAft>
                <a:spcPct val="0"/>
              </a:spcAft>
              <a:buClr>
                <a:schemeClr val="bg2"/>
              </a:buClr>
              <a:buSzPct val="120000"/>
              <a:buFont typeface="Arial" charset="0"/>
              <a:defRPr sz="2000">
                <a:solidFill>
                  <a:schemeClr val="tx2"/>
                </a:solidFill>
                <a:latin typeface="+mn-lt"/>
              </a:defRPr>
            </a:lvl9pPr>
          </a:lstStyle>
          <a:p>
            <a:r>
              <a:rPr lang="en-US" sz="3500" kern="0" dirty="0" smtClean="0"/>
              <a:t>Authorship protocol</a:t>
            </a:r>
          </a:p>
          <a:p>
            <a:pPr lvl="1"/>
            <a:r>
              <a:rPr lang="en-US" sz="2800" kern="0" dirty="0"/>
              <a:t> </a:t>
            </a:r>
            <a:r>
              <a:rPr lang="en-US" sz="2800" kern="0" dirty="0" smtClean="0"/>
              <a:t>Byline authors – as per </a:t>
            </a:r>
            <a:r>
              <a:rPr lang="en-US" sz="2800" kern="0" dirty="0" smtClean="0">
                <a:hlinkClick r:id="rId6"/>
              </a:rPr>
              <a:t>ICMJE guidelines</a:t>
            </a:r>
            <a:endParaRPr lang="en-US" sz="2800" kern="0" dirty="0" smtClean="0"/>
          </a:p>
          <a:p>
            <a:pPr lvl="1"/>
            <a:r>
              <a:rPr lang="en-US" sz="2800" kern="0" dirty="0"/>
              <a:t> </a:t>
            </a:r>
            <a:r>
              <a:rPr lang="en-US" sz="2800" kern="0" dirty="0" smtClean="0"/>
              <a:t>Acknowledged collaborators – MPOG assists with tracking</a:t>
            </a:r>
          </a:p>
          <a:p>
            <a:r>
              <a:rPr lang="en-US" sz="3500" kern="0" dirty="0" smtClean="0"/>
              <a:t>Registration of research protocol</a:t>
            </a:r>
          </a:p>
          <a:p>
            <a:pPr lvl="1"/>
            <a:r>
              <a:rPr lang="en-US" sz="2800" kern="0" dirty="0" smtClean="0"/>
              <a:t> Protected version on MPOG website </a:t>
            </a:r>
            <a:r>
              <a:rPr lang="en-US" sz="2800" kern="0" dirty="0" smtClean="0">
                <a:sym typeface="Wingdings" panose="05000000000000000000" pitchFamily="2" charset="2"/>
              </a:rPr>
              <a:t> always</a:t>
            </a:r>
            <a:endParaRPr lang="en-US" sz="2800" kern="0" dirty="0" smtClean="0"/>
          </a:p>
          <a:p>
            <a:pPr lvl="1"/>
            <a:r>
              <a:rPr lang="en-US" sz="2800" kern="0" dirty="0"/>
              <a:t> </a:t>
            </a:r>
            <a:r>
              <a:rPr lang="en-US" sz="2800" kern="0" dirty="0" smtClean="0"/>
              <a:t>Public access version on </a:t>
            </a:r>
            <a:r>
              <a:rPr lang="en-US" sz="2800" kern="0" dirty="0" smtClean="0">
                <a:hlinkClick r:id="rId7"/>
              </a:rPr>
              <a:t>Open Science Framework </a:t>
            </a:r>
            <a:r>
              <a:rPr lang="en-US" sz="2800" kern="0" dirty="0" smtClean="0">
                <a:sym typeface="Wingdings" panose="05000000000000000000" pitchFamily="2" charset="2"/>
              </a:rPr>
              <a:t> discretion of PI</a:t>
            </a:r>
            <a:endParaRPr lang="en-US" sz="2800" kern="0" dirty="0" smtClean="0"/>
          </a:p>
          <a:p>
            <a:r>
              <a:rPr lang="en-US" sz="3500" kern="0" dirty="0" err="1" smtClean="0">
                <a:hlinkClick r:id="rId8"/>
              </a:rPr>
              <a:t>iThenticate</a:t>
            </a:r>
            <a:r>
              <a:rPr lang="en-US" sz="3500" kern="0" dirty="0" smtClean="0"/>
              <a:t> plagiarism checker</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876153811"/>
      </p:ext>
    </p:extLst>
  </p:cSld>
  <p:clrMapOvr>
    <a:masterClrMapping/>
  </p:clrMapOvr>
  <p:transition spd="med" advTm="961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a:xfrm>
            <a:off x="609601" y="381000"/>
            <a:ext cx="10972801" cy="830983"/>
          </a:xfrm>
        </p:spPr>
        <p:txBody>
          <a:bodyPr/>
          <a:lstStyle/>
          <a:p>
            <a:r>
              <a:rPr lang="en-US" sz="4800" dirty="0" smtClean="0"/>
              <a:t>Thank You</a:t>
            </a:r>
            <a:endParaRPr lang="en-US" sz="4800" dirty="0"/>
          </a:p>
        </p:txBody>
      </p:sp>
      <p:pic>
        <p:nvPicPr>
          <p:cNvPr id="3074" name="Picture 1"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195050"/>
            <a:ext cx="8153400" cy="492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78854182"/>
      </p:ext>
    </p:extLst>
  </p:cSld>
  <p:clrMapOvr>
    <a:masterClrMapping/>
  </p:clrMapOvr>
  <p:transition spd="med" advTm="226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a:xfrm>
            <a:off x="609601" y="381000"/>
            <a:ext cx="10972801" cy="830983"/>
          </a:xfrm>
        </p:spPr>
        <p:txBody>
          <a:bodyPr/>
          <a:lstStyle/>
          <a:p>
            <a:r>
              <a:rPr lang="en-US" sz="4800" dirty="0" smtClean="0"/>
              <a:t>Outline</a:t>
            </a:r>
            <a:endParaRPr lang="en-US" sz="4800" dirty="0"/>
          </a:p>
        </p:txBody>
      </p:sp>
      <p:sp>
        <p:nvSpPr>
          <p:cNvPr id="453635" name="Rectangle 3"/>
          <p:cNvSpPr>
            <a:spLocks noGrp="1" noChangeArrowheads="1"/>
          </p:cNvSpPr>
          <p:nvPr>
            <p:ph type="body" idx="1"/>
          </p:nvPr>
        </p:nvSpPr>
        <p:spPr>
          <a:xfrm>
            <a:off x="762000" y="1447800"/>
            <a:ext cx="10972800" cy="4572000"/>
          </a:xfrm>
        </p:spPr>
        <p:txBody>
          <a:bodyPr/>
          <a:lstStyle/>
          <a:p>
            <a:r>
              <a:rPr lang="en-US" sz="3500" dirty="0" smtClean="0"/>
              <a:t>MPOG Data Pipeline</a:t>
            </a:r>
          </a:p>
          <a:p>
            <a:r>
              <a:rPr lang="en-US" sz="3500" dirty="0" smtClean="0"/>
              <a:t>Types of MPOG Research</a:t>
            </a:r>
          </a:p>
          <a:p>
            <a:r>
              <a:rPr lang="en-US" sz="3500" dirty="0" smtClean="0"/>
              <a:t>Querying MPOG Data</a:t>
            </a:r>
          </a:p>
          <a:p>
            <a:r>
              <a:rPr lang="en-US" sz="3500" dirty="0" smtClean="0"/>
              <a:t>Writing a Research Proposal</a:t>
            </a:r>
          </a:p>
          <a:p>
            <a:r>
              <a:rPr lang="en-US" sz="3500" dirty="0" smtClean="0"/>
              <a:t>Inspecting/Curating MPOG Data</a:t>
            </a:r>
          </a:p>
          <a:p>
            <a:r>
              <a:rPr lang="en-US" sz="3500" dirty="0" smtClean="0"/>
              <a:t>Submitting a Manuscript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212160017"/>
      </p:ext>
    </p:extLst>
  </p:cSld>
  <p:clrMapOvr>
    <a:masterClrMapping/>
  </p:clrMapOvr>
  <p:transition spd="med" advTm="887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3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36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36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36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36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5.googleusercontent.com/7Jy0frdGIf7H_KSiXwoIl8K17TMEelGRIPbr4S2lwJ87SXUpFUwTIODcal9hbjnOLONMuGxR7MDvXAEYKYLFPePO89Wpe9LyONokwB03ZVLQGnwrk8U6BrVvbecye1kwHx1FGMJ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500" y="107496"/>
            <a:ext cx="11595100" cy="68267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954024" y="304800"/>
            <a:ext cx="1484376" cy="3810000"/>
          </a:xfrm>
          <a:prstGeom prst="rect">
            <a:avLst/>
          </a:prstGeom>
          <a:solidFill>
            <a:schemeClr val="tx2">
              <a:lumMod val="75000"/>
              <a:alpha val="15000"/>
            </a:schemeClr>
          </a:solidFill>
          <a:ln w="762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4" name="Rectangle 3"/>
          <p:cNvSpPr/>
          <p:nvPr/>
        </p:nvSpPr>
        <p:spPr bwMode="auto">
          <a:xfrm>
            <a:off x="4572000" y="304800"/>
            <a:ext cx="1676400" cy="2133600"/>
          </a:xfrm>
          <a:prstGeom prst="rect">
            <a:avLst/>
          </a:prstGeom>
          <a:solidFill>
            <a:schemeClr val="tx2">
              <a:lumMod val="75000"/>
              <a:alpha val="15000"/>
            </a:schemeClr>
          </a:solidFill>
          <a:ln w="762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5" name="Rectangle 4"/>
          <p:cNvSpPr/>
          <p:nvPr/>
        </p:nvSpPr>
        <p:spPr bwMode="auto">
          <a:xfrm>
            <a:off x="2673927" y="142132"/>
            <a:ext cx="1676400" cy="3363068"/>
          </a:xfrm>
          <a:prstGeom prst="rect">
            <a:avLst/>
          </a:prstGeom>
          <a:solidFill>
            <a:schemeClr val="tx2">
              <a:lumMod val="75000"/>
              <a:alpha val="15000"/>
            </a:schemeClr>
          </a:solidFill>
          <a:ln w="762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7696200" y="142132"/>
            <a:ext cx="1828800" cy="1686668"/>
          </a:xfrm>
          <a:prstGeom prst="rect">
            <a:avLst/>
          </a:prstGeom>
          <a:solidFill>
            <a:schemeClr val="tx2">
              <a:lumMod val="75000"/>
              <a:alpha val="15000"/>
            </a:schemeClr>
          </a:solidFill>
          <a:ln w="762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9130144" y="1214066"/>
            <a:ext cx="2071255" cy="1839068"/>
          </a:xfrm>
          <a:prstGeom prst="rect">
            <a:avLst/>
          </a:prstGeom>
          <a:solidFill>
            <a:schemeClr val="tx2">
              <a:lumMod val="75000"/>
              <a:alpha val="15000"/>
            </a:schemeClr>
          </a:solidFill>
          <a:ln w="762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7142015" y="4101842"/>
            <a:ext cx="3525985" cy="2756158"/>
          </a:xfrm>
          <a:prstGeom prst="rect">
            <a:avLst/>
          </a:prstGeom>
          <a:solidFill>
            <a:srgbClr val="FF0000">
              <a:alpha val="15000"/>
            </a:srgbClr>
          </a:solidFill>
          <a:ln w="762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1264222" y="4571999"/>
            <a:ext cx="4984178" cy="2101979"/>
          </a:xfrm>
          <a:prstGeom prst="rect">
            <a:avLst/>
          </a:prstGeom>
          <a:solidFill>
            <a:srgbClr val="FF0000">
              <a:alpha val="15000"/>
            </a:srgbClr>
          </a:solidFill>
          <a:ln w="762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336676972"/>
      </p:ext>
    </p:extLst>
  </p:cSld>
  <p:clrMapOvr>
    <a:masterClrMapping/>
  </p:clrMapOvr>
  <p:transition spd="med" advTm="755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4"/>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6"/>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7"/>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8"/>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2"/>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01084" y="-9525"/>
            <a:ext cx="11790916" cy="6877050"/>
            <a:chOff x="401084" y="-9525"/>
            <a:chExt cx="11790916" cy="6877050"/>
          </a:xfrm>
        </p:grpSpPr>
        <p:pic>
          <p:nvPicPr>
            <p:cNvPr id="2050" name="Picture 2" descr="https://lh5.googleusercontent.com/XUErCzQL8f2EIFRSvjl8h0TTnOi1X55rIdvwxUPb1z73en5ezqzILhYspgISZTi0GBTxMAhSpKly1qqINDH6EHWPxKQG6Ig8b4If4edOZ3RVazsdDaPSnic7T5geif1054VWNIW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32765"/>
              <a:ext cx="6502400" cy="67924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9448800" y="-9525"/>
              <a:ext cx="2743200" cy="6877050"/>
            </a:xfrm>
            <a:prstGeom prst="rect">
              <a:avLst/>
            </a:prstGeom>
          </p:spPr>
        </p:pic>
        <p:pic>
          <p:nvPicPr>
            <p:cNvPr id="8" name="Picture 7"/>
            <p:cNvPicPr>
              <a:picLocks noChangeAspect="1"/>
            </p:cNvPicPr>
            <p:nvPr/>
          </p:nvPicPr>
          <p:blipFill>
            <a:blip r:embed="rId7"/>
            <a:stretch>
              <a:fillRect/>
            </a:stretch>
          </p:blipFill>
          <p:spPr>
            <a:xfrm>
              <a:off x="401084" y="32766"/>
              <a:ext cx="2723116" cy="6792470"/>
            </a:xfrm>
            <a:prstGeom prst="rect">
              <a:avLst/>
            </a:prstGeom>
          </p:spPr>
        </p:pic>
      </p:grpSp>
      <p:sp>
        <p:nvSpPr>
          <p:cNvPr id="5" name="Rectangle 4"/>
          <p:cNvSpPr/>
          <p:nvPr/>
        </p:nvSpPr>
        <p:spPr bwMode="auto">
          <a:xfrm>
            <a:off x="3048000" y="32765"/>
            <a:ext cx="4953000" cy="3472435"/>
          </a:xfrm>
          <a:prstGeom prst="rect">
            <a:avLst/>
          </a:prstGeom>
          <a:noFill/>
          <a:ln w="76200" cap="flat" cmpd="sng" algn="ctr">
            <a:solidFill>
              <a:srgbClr val="00DA5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8001000" y="32766"/>
            <a:ext cx="1447800" cy="3472435"/>
          </a:xfrm>
          <a:prstGeom prst="rect">
            <a:avLst/>
          </a:prstGeom>
          <a:noFill/>
          <a:ln w="76200" cap="flat" cmpd="sng" algn="ctr">
            <a:solidFill>
              <a:srgbClr val="00DA5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2" name="Rectangle 11"/>
          <p:cNvSpPr/>
          <p:nvPr/>
        </p:nvSpPr>
        <p:spPr bwMode="auto">
          <a:xfrm>
            <a:off x="3581400" y="3505200"/>
            <a:ext cx="4419600" cy="3309402"/>
          </a:xfrm>
          <a:prstGeom prst="rect">
            <a:avLst/>
          </a:prstGeom>
          <a:noFill/>
          <a:ln w="76200" cap="flat" cmpd="sng" algn="ctr">
            <a:solidFill>
              <a:srgbClr val="00DA5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788793140"/>
      </p:ext>
    </p:extLst>
  </p:cSld>
  <p:clrMapOvr>
    <a:masterClrMapping/>
  </p:clrMapOvr>
  <p:transition spd="med" advTm="560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10" grpId="0" animBg="1"/>
      <p:bldP spid="10" grpId="1"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6"/>
          <a:stretch>
            <a:fillRect/>
          </a:stretch>
        </p:blipFill>
        <p:spPr>
          <a:xfrm>
            <a:off x="450453" y="3860114"/>
            <a:ext cx="2553026" cy="1066800"/>
          </a:xfrm>
          <a:prstGeom prst="rect">
            <a:avLst/>
          </a:prstGeom>
        </p:spPr>
      </p:pic>
      <p:sp>
        <p:nvSpPr>
          <p:cNvPr id="453635" name="Rectangle 3"/>
          <p:cNvSpPr>
            <a:spLocks noGrp="1" noChangeArrowheads="1"/>
          </p:cNvSpPr>
          <p:nvPr>
            <p:ph type="body" idx="1"/>
          </p:nvPr>
        </p:nvSpPr>
        <p:spPr>
          <a:xfrm>
            <a:off x="762000" y="1066800"/>
            <a:ext cx="10058400" cy="4495800"/>
          </a:xfrm>
        </p:spPr>
        <p:txBody>
          <a:bodyPr/>
          <a:lstStyle/>
          <a:p>
            <a:pPr lvl="1"/>
            <a:endParaRPr lang="en-US" sz="2400" dirty="0" smtClean="0"/>
          </a:p>
          <a:p>
            <a:pPr lvl="1"/>
            <a:r>
              <a:rPr lang="en-US" sz="2400" dirty="0" smtClean="0"/>
              <a:t>Descriptive </a:t>
            </a:r>
            <a:r>
              <a:rPr lang="en-US" sz="2400" dirty="0"/>
              <a:t>Studies</a:t>
            </a:r>
          </a:p>
          <a:p>
            <a:pPr lvl="1"/>
            <a:r>
              <a:rPr lang="en-US" sz="2400" dirty="0"/>
              <a:t>Operational Analyses</a:t>
            </a:r>
          </a:p>
          <a:p>
            <a:pPr lvl="1"/>
            <a:r>
              <a:rPr lang="en-US" sz="2400" dirty="0"/>
              <a:t>Outcomes Studies</a:t>
            </a:r>
          </a:p>
          <a:p>
            <a:pPr lvl="2"/>
            <a:r>
              <a:rPr lang="en-US" sz="2400" dirty="0"/>
              <a:t> MPOG Data</a:t>
            </a:r>
          </a:p>
          <a:p>
            <a:pPr lvl="2"/>
            <a:r>
              <a:rPr lang="en-US" sz="2400" dirty="0"/>
              <a:t> MPOG + Surgical Registry</a:t>
            </a:r>
          </a:p>
          <a:p>
            <a:pPr lvl="1"/>
            <a:endParaRPr lang="en-US" sz="2400" dirty="0"/>
          </a:p>
          <a:p>
            <a:pPr marL="342900" lvl="1" indent="0">
              <a:buNone/>
            </a:pPr>
            <a:endParaRPr lang="en-US" sz="2800" dirty="0"/>
          </a:p>
          <a:p>
            <a:pPr lvl="1"/>
            <a:r>
              <a:rPr lang="en-US" sz="2400" dirty="0"/>
              <a:t>Enhanced Observational </a:t>
            </a:r>
          </a:p>
          <a:p>
            <a:pPr marL="342900" lvl="1" indent="0">
              <a:spcBef>
                <a:spcPts val="0"/>
              </a:spcBef>
              <a:buNone/>
            </a:pPr>
            <a:r>
              <a:rPr lang="en-US" sz="2400" dirty="0"/>
              <a:t>   Studies (EOS)</a:t>
            </a:r>
          </a:p>
          <a:p>
            <a:pPr lvl="1"/>
            <a:r>
              <a:rPr lang="en-US" sz="2400" dirty="0"/>
              <a:t>Clinical Trials Network</a:t>
            </a:r>
          </a:p>
        </p:txBody>
      </p:sp>
      <p:pic>
        <p:nvPicPr>
          <p:cNvPr id="6" name="Picture 5"/>
          <p:cNvPicPr>
            <a:picLocks noChangeAspect="1"/>
          </p:cNvPicPr>
          <p:nvPr/>
        </p:nvPicPr>
        <p:blipFill>
          <a:blip r:embed="rId7"/>
          <a:stretch>
            <a:fillRect/>
          </a:stretch>
        </p:blipFill>
        <p:spPr>
          <a:xfrm>
            <a:off x="5189090" y="3676695"/>
            <a:ext cx="5485714" cy="1323810"/>
          </a:xfrm>
          <a:prstGeom prst="rect">
            <a:avLst/>
          </a:prstGeom>
          <a:ln w="38100">
            <a:solidFill>
              <a:schemeClr val="tx1"/>
            </a:solidFill>
          </a:ln>
        </p:spPr>
      </p:pic>
      <p:pic>
        <p:nvPicPr>
          <p:cNvPr id="8" name="Picture 7"/>
          <p:cNvPicPr>
            <a:picLocks noChangeAspect="1"/>
          </p:cNvPicPr>
          <p:nvPr/>
        </p:nvPicPr>
        <p:blipFill>
          <a:blip r:embed="rId8"/>
          <a:stretch>
            <a:fillRect/>
          </a:stretch>
        </p:blipFill>
        <p:spPr>
          <a:xfrm>
            <a:off x="5189090" y="1524000"/>
            <a:ext cx="5942857" cy="961905"/>
          </a:xfrm>
          <a:prstGeom prst="rect">
            <a:avLst/>
          </a:prstGeom>
          <a:ln w="38100">
            <a:solidFill>
              <a:schemeClr val="tx1"/>
            </a:solidFill>
          </a:ln>
        </p:spPr>
      </p:pic>
      <p:pic>
        <p:nvPicPr>
          <p:cNvPr id="9" name="Picture 8"/>
          <p:cNvPicPr>
            <a:picLocks noChangeAspect="1"/>
          </p:cNvPicPr>
          <p:nvPr/>
        </p:nvPicPr>
        <p:blipFill>
          <a:blip r:embed="rId9"/>
          <a:stretch>
            <a:fillRect/>
          </a:stretch>
        </p:blipFill>
        <p:spPr>
          <a:xfrm>
            <a:off x="5189090" y="2485905"/>
            <a:ext cx="5942857" cy="1152381"/>
          </a:xfrm>
          <a:prstGeom prst="rect">
            <a:avLst/>
          </a:prstGeom>
          <a:ln w="38100">
            <a:solidFill>
              <a:schemeClr val="tx1"/>
            </a:solidFill>
          </a:ln>
        </p:spPr>
      </p:pic>
      <p:pic>
        <p:nvPicPr>
          <p:cNvPr id="10" name="Picture 9"/>
          <p:cNvPicPr>
            <a:picLocks noChangeAspect="1"/>
          </p:cNvPicPr>
          <p:nvPr/>
        </p:nvPicPr>
        <p:blipFill>
          <a:blip r:embed="rId10"/>
          <a:stretch>
            <a:fillRect/>
          </a:stretch>
        </p:blipFill>
        <p:spPr>
          <a:xfrm>
            <a:off x="5189090" y="5038914"/>
            <a:ext cx="5838095" cy="1238095"/>
          </a:xfrm>
          <a:prstGeom prst="rect">
            <a:avLst/>
          </a:prstGeom>
          <a:ln w="38100">
            <a:solidFill>
              <a:schemeClr val="tx1"/>
            </a:solidFill>
          </a:ln>
        </p:spPr>
      </p:pic>
      <p:pic>
        <p:nvPicPr>
          <p:cNvPr id="14" name="Picture 13"/>
          <p:cNvPicPr>
            <a:picLocks noChangeAspect="1"/>
          </p:cNvPicPr>
          <p:nvPr/>
        </p:nvPicPr>
        <p:blipFill>
          <a:blip r:embed="rId11"/>
          <a:stretch>
            <a:fillRect/>
          </a:stretch>
        </p:blipFill>
        <p:spPr>
          <a:xfrm>
            <a:off x="2895600" y="3874103"/>
            <a:ext cx="2150322" cy="1025153"/>
          </a:xfrm>
          <a:prstGeom prst="rect">
            <a:avLst/>
          </a:prstGeom>
        </p:spPr>
      </p:pic>
      <p:pic>
        <p:nvPicPr>
          <p:cNvPr id="3" name="Picture 2"/>
          <p:cNvPicPr>
            <a:picLocks noChangeAspect="1"/>
          </p:cNvPicPr>
          <p:nvPr/>
        </p:nvPicPr>
        <p:blipFill>
          <a:blip r:embed="rId12"/>
          <a:stretch>
            <a:fillRect/>
          </a:stretch>
        </p:blipFill>
        <p:spPr>
          <a:xfrm>
            <a:off x="5029200" y="1447800"/>
            <a:ext cx="6848475" cy="4875428"/>
          </a:xfrm>
          <a:prstGeom prst="rect">
            <a:avLst/>
          </a:prstGeom>
        </p:spPr>
      </p:pic>
      <p:sp>
        <p:nvSpPr>
          <p:cNvPr id="17" name="Rectangle 2"/>
          <p:cNvSpPr>
            <a:spLocks noGrp="1" noChangeArrowheads="1"/>
          </p:cNvSpPr>
          <p:nvPr>
            <p:ph type="title"/>
          </p:nvPr>
        </p:nvSpPr>
        <p:spPr>
          <a:xfrm>
            <a:off x="609601" y="411778"/>
            <a:ext cx="10972801" cy="800205"/>
          </a:xfrm>
        </p:spPr>
        <p:txBody>
          <a:bodyPr/>
          <a:lstStyle/>
          <a:p>
            <a:r>
              <a:rPr lang="en-US" sz="4600" dirty="0" smtClean="0"/>
              <a:t>Types of Research Studies Leveraging MPOG</a:t>
            </a:r>
            <a:endParaRPr lang="en-US" sz="46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3">
                  <p14:trim st="3315" end="5068.7052"/>
                </p14:media>
              </p:ext>
            </p:extLst>
          </p:nvPr>
        </p:nvPicPr>
        <p:blipFill>
          <a:blip r:embed="rId13"/>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523371665"/>
      </p:ext>
    </p:extLst>
  </p:cSld>
  <p:clrMapOvr>
    <a:masterClrMapping/>
  </p:clrMapOvr>
  <p:transition spd="med" advTm="1394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3635">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53635">
                                            <p:txEl>
                                              <p:pRg st="2" end="2"/>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3635">
                                            <p:txEl>
                                              <p:pRg st="3" end="3"/>
                                            </p:txEl>
                                          </p:spTgt>
                                        </p:tgtEl>
                                        <p:attrNameLst>
                                          <p:attrName>style.visibility</p:attrName>
                                        </p:attrNameLst>
                                      </p:cBhvr>
                                      <p:to>
                                        <p:strVal val="visible"/>
                                      </p:to>
                                    </p:set>
                                  </p:childTnLst>
                                </p:cTn>
                              </p:par>
                            </p:childTnLst>
                          </p:cTn>
                        </p:par>
                        <p:par>
                          <p:cTn id="25" fill="hold">
                            <p:stCondLst>
                              <p:cond delay="0"/>
                            </p:stCondLst>
                            <p:childTnLst>
                              <p:par>
                                <p:cTn id="26" presetID="10" presetClass="entr" presetSubtype="0" fill="hold" nodeType="afterEffect">
                                  <p:stCondLst>
                                    <p:cond delay="0"/>
                                  </p:stCondLst>
                                  <p:childTnLst>
                                    <p:set>
                                      <p:cBhvr>
                                        <p:cTn id="27" dur="1" fill="hold">
                                          <p:stCondLst>
                                            <p:cond delay="0"/>
                                          </p:stCondLst>
                                        </p:cTn>
                                        <p:tgtEl>
                                          <p:spTgt spid="453635">
                                            <p:txEl>
                                              <p:pRg st="4" end="4"/>
                                            </p:txEl>
                                          </p:spTgt>
                                        </p:tgtEl>
                                        <p:attrNameLst>
                                          <p:attrName>style.visibility</p:attrName>
                                        </p:attrNameLst>
                                      </p:cBhvr>
                                      <p:to>
                                        <p:strVal val="visible"/>
                                      </p:to>
                                    </p:set>
                                    <p:animEffect transition="in" filter="fade">
                                      <p:cBhvr>
                                        <p:cTn id="28" dur="500"/>
                                        <p:tgtEl>
                                          <p:spTgt spid="453635">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53635">
                                            <p:txEl>
                                              <p:pRg st="5" end="5"/>
                                            </p:txEl>
                                          </p:spTgt>
                                        </p:tgtEl>
                                        <p:attrNameLst>
                                          <p:attrName>style.visibility</p:attrName>
                                        </p:attrNameLst>
                                      </p:cBhvr>
                                      <p:to>
                                        <p:strVal val="visible"/>
                                      </p:to>
                                    </p:set>
                                  </p:childTnLst>
                                </p:cTn>
                              </p:par>
                              <p:par>
                                <p:cTn id="36" presetID="10"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53635">
                                            <p:txEl>
                                              <p:pRg st="8" end="8"/>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3635">
                                            <p:txEl>
                                              <p:pRg st="9" end="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53635">
                                            <p:txEl>
                                              <p:pRg st="10" end="10"/>
                                            </p:txEl>
                                          </p:spTgt>
                                        </p:tgtEl>
                                        <p:attrNameLst>
                                          <p:attrName>style.visibility</p:attrName>
                                        </p:attrNameLst>
                                      </p:cBhvr>
                                      <p:to>
                                        <p:strVal val="visible"/>
                                      </p:to>
                                    </p:set>
                                  </p:childTnLst>
                                </p:cTn>
                              </p:par>
                              <p:par>
                                <p:cTn id="57" presetID="10"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60"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243357" y="1500546"/>
            <a:ext cx="8613038" cy="4543720"/>
          </a:xfrm>
          <a:prstGeom prst="rect">
            <a:avLst/>
          </a:prstGeom>
        </p:spPr>
      </p:pic>
      <p:sp>
        <p:nvSpPr>
          <p:cNvPr id="11" name="Rectangle 10"/>
          <p:cNvSpPr/>
          <p:nvPr/>
        </p:nvSpPr>
        <p:spPr>
          <a:xfrm>
            <a:off x="8973897" y="2498907"/>
            <a:ext cx="1569660" cy="369332"/>
          </a:xfrm>
          <a:prstGeom prst="rect">
            <a:avLst/>
          </a:prstGeom>
        </p:spPr>
        <p:txBody>
          <a:bodyPr wrap="none">
            <a:spAutoFit/>
          </a:bodyPr>
          <a:lstStyle/>
          <a:p>
            <a:r>
              <a:rPr lang="en-US" sz="1800" b="1" i="1" dirty="0">
                <a:solidFill>
                  <a:srgbClr val="FF0000"/>
                </a:solidFill>
                <a:sym typeface="Wingdings" panose="05000000000000000000" pitchFamily="2" charset="2"/>
              </a:rPr>
              <a:t>How many…</a:t>
            </a:r>
            <a:endParaRPr lang="en-US" sz="1800" b="1" dirty="0">
              <a:solidFill>
                <a:srgbClr val="FF0000"/>
              </a:solidFill>
            </a:endParaRPr>
          </a:p>
        </p:txBody>
      </p:sp>
      <p:sp>
        <p:nvSpPr>
          <p:cNvPr id="15" name="Rectangle 14"/>
          <p:cNvSpPr/>
          <p:nvPr/>
        </p:nvSpPr>
        <p:spPr>
          <a:xfrm>
            <a:off x="8973897" y="2986164"/>
            <a:ext cx="2900588" cy="338554"/>
          </a:xfrm>
          <a:prstGeom prst="rect">
            <a:avLst/>
          </a:prstGeom>
        </p:spPr>
        <p:txBody>
          <a:bodyPr wrap="square">
            <a:spAutoFit/>
          </a:bodyPr>
          <a:lstStyle/>
          <a:p>
            <a:r>
              <a:rPr lang="en-US" sz="1600" b="1" i="1" dirty="0">
                <a:solidFill>
                  <a:srgbClr val="FF0000"/>
                </a:solidFill>
                <a:sym typeface="Wingdings" panose="05000000000000000000" pitchFamily="2" charset="2"/>
              </a:rPr>
              <a:t>…</a:t>
            </a:r>
            <a:r>
              <a:rPr lang="en-US" sz="1600" b="1" i="1" dirty="0" smtClean="0">
                <a:solidFill>
                  <a:srgbClr val="FF0000"/>
                </a:solidFill>
                <a:sym typeface="Wingdings" panose="05000000000000000000" pitchFamily="2" charset="2"/>
              </a:rPr>
              <a:t>adults…</a:t>
            </a:r>
            <a:endParaRPr lang="en-US" sz="1600" b="1" dirty="0">
              <a:solidFill>
                <a:srgbClr val="FF0000"/>
              </a:solidFill>
            </a:endParaRPr>
          </a:p>
        </p:txBody>
      </p:sp>
      <p:sp>
        <p:nvSpPr>
          <p:cNvPr id="16" name="Rectangle 15"/>
          <p:cNvSpPr/>
          <p:nvPr/>
        </p:nvSpPr>
        <p:spPr>
          <a:xfrm>
            <a:off x="8973897" y="3470416"/>
            <a:ext cx="3065703" cy="830997"/>
          </a:xfrm>
          <a:prstGeom prst="rect">
            <a:avLst/>
          </a:prstGeom>
        </p:spPr>
        <p:txBody>
          <a:bodyPr wrap="square">
            <a:spAutoFit/>
          </a:bodyPr>
          <a:lstStyle/>
          <a:p>
            <a:r>
              <a:rPr lang="en-US" sz="1600" b="1" i="1" dirty="0">
                <a:solidFill>
                  <a:srgbClr val="FF0000"/>
                </a:solidFill>
                <a:sym typeface="Wingdings" panose="05000000000000000000" pitchFamily="2" charset="2"/>
              </a:rPr>
              <a:t>…undergoing </a:t>
            </a:r>
            <a:r>
              <a:rPr lang="en-US" sz="1600" b="1" i="1" dirty="0" smtClean="0">
                <a:solidFill>
                  <a:srgbClr val="FF0000"/>
                </a:solidFill>
                <a:sym typeface="Wingdings" panose="05000000000000000000" pitchFamily="2" charset="2"/>
              </a:rPr>
              <a:t>general anesthesia with an endotracheal tube…</a:t>
            </a:r>
            <a:endParaRPr lang="en-US" sz="1600" b="1" dirty="0">
              <a:solidFill>
                <a:srgbClr val="FF0000"/>
              </a:solidFill>
            </a:endParaRPr>
          </a:p>
        </p:txBody>
      </p:sp>
      <p:sp>
        <p:nvSpPr>
          <p:cNvPr id="17" name="Rectangle 16"/>
          <p:cNvSpPr/>
          <p:nvPr/>
        </p:nvSpPr>
        <p:spPr>
          <a:xfrm>
            <a:off x="8923867" y="4490257"/>
            <a:ext cx="2959323" cy="584775"/>
          </a:xfrm>
          <a:prstGeom prst="rect">
            <a:avLst/>
          </a:prstGeom>
        </p:spPr>
        <p:txBody>
          <a:bodyPr wrap="square">
            <a:spAutoFit/>
          </a:bodyPr>
          <a:lstStyle/>
          <a:p>
            <a:r>
              <a:rPr lang="en-US" sz="1600" b="1" i="1" dirty="0">
                <a:solidFill>
                  <a:srgbClr val="FF0000"/>
                </a:solidFill>
                <a:sym typeface="Wingdings" panose="05000000000000000000" pitchFamily="2" charset="2"/>
              </a:rPr>
              <a:t>…with </a:t>
            </a:r>
            <a:r>
              <a:rPr lang="en-US" sz="1600" b="1" i="1" dirty="0" smtClean="0">
                <a:solidFill>
                  <a:srgbClr val="FF0000"/>
                </a:solidFill>
                <a:sym typeface="Wingdings" panose="05000000000000000000" pitchFamily="2" charset="2"/>
              </a:rPr>
              <a:t>heart failure, </a:t>
            </a:r>
            <a:r>
              <a:rPr lang="en-US" sz="1600" b="1" i="1" dirty="0">
                <a:solidFill>
                  <a:srgbClr val="FF0000"/>
                </a:solidFill>
                <a:sym typeface="Wingdings" panose="05000000000000000000" pitchFamily="2" charset="2"/>
              </a:rPr>
              <a:t>diabetes, or </a:t>
            </a:r>
            <a:r>
              <a:rPr lang="en-US" sz="1600" b="1" i="1" dirty="0" smtClean="0">
                <a:solidFill>
                  <a:srgbClr val="FF0000"/>
                </a:solidFill>
                <a:sym typeface="Wingdings" panose="05000000000000000000" pitchFamily="2" charset="2"/>
              </a:rPr>
              <a:t>hypertension…</a:t>
            </a:r>
            <a:endParaRPr lang="en-US" sz="1600" b="1" dirty="0">
              <a:solidFill>
                <a:srgbClr val="FF0000"/>
              </a:solidFill>
            </a:endParaRPr>
          </a:p>
        </p:txBody>
      </p:sp>
      <p:sp>
        <p:nvSpPr>
          <p:cNvPr id="18" name="Rectangle 17"/>
          <p:cNvSpPr/>
          <p:nvPr/>
        </p:nvSpPr>
        <p:spPr>
          <a:xfrm>
            <a:off x="8915400" y="5322323"/>
            <a:ext cx="2874396" cy="584775"/>
          </a:xfrm>
          <a:prstGeom prst="rect">
            <a:avLst/>
          </a:prstGeom>
        </p:spPr>
        <p:txBody>
          <a:bodyPr wrap="square">
            <a:spAutoFit/>
          </a:bodyPr>
          <a:lstStyle/>
          <a:p>
            <a:r>
              <a:rPr lang="en-US" sz="1600" b="1" i="1" dirty="0">
                <a:solidFill>
                  <a:srgbClr val="FF0000"/>
                </a:solidFill>
                <a:sym typeface="Wingdings" panose="05000000000000000000" pitchFamily="2" charset="2"/>
              </a:rPr>
              <a:t>…received </a:t>
            </a:r>
            <a:r>
              <a:rPr lang="en-US" sz="1600" b="1" i="1" dirty="0" err="1">
                <a:solidFill>
                  <a:srgbClr val="FF0000"/>
                </a:solidFill>
                <a:sym typeface="Wingdings" panose="05000000000000000000" pitchFamily="2" charset="2"/>
              </a:rPr>
              <a:t>propofol</a:t>
            </a:r>
            <a:r>
              <a:rPr lang="en-US" sz="1600" b="1" i="1" dirty="0">
                <a:solidFill>
                  <a:srgbClr val="FF0000"/>
                </a:solidFill>
                <a:sym typeface="Wingdings" panose="05000000000000000000" pitchFamily="2" charset="2"/>
              </a:rPr>
              <a:t> during the surgery?</a:t>
            </a:r>
            <a:endParaRPr lang="en-US" sz="1600" b="1" dirty="0">
              <a:solidFill>
                <a:srgbClr val="FF0000"/>
              </a:solidFill>
            </a:endParaRPr>
          </a:p>
        </p:txBody>
      </p:sp>
      <p:sp>
        <p:nvSpPr>
          <p:cNvPr id="13" name="Rectangle 12">
            <a:extLst>
              <a:ext uri="{FF2B5EF4-FFF2-40B4-BE49-F238E27FC236}">
                <a16:creationId xmlns:a16="http://schemas.microsoft.com/office/drawing/2014/main" id="{8F2931C8-187C-4E06-88D1-EC7C714C27B8}"/>
              </a:ext>
            </a:extLst>
          </p:cNvPr>
          <p:cNvSpPr/>
          <p:nvPr/>
        </p:nvSpPr>
        <p:spPr bwMode="auto">
          <a:xfrm>
            <a:off x="6781801" y="2895551"/>
            <a:ext cx="1981200" cy="588922"/>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a:latin typeface="Arial" charset="0"/>
            </a:endParaRPr>
          </a:p>
        </p:txBody>
      </p:sp>
      <p:sp>
        <p:nvSpPr>
          <p:cNvPr id="24" name="Rectangle 23">
            <a:extLst>
              <a:ext uri="{FF2B5EF4-FFF2-40B4-BE49-F238E27FC236}">
                <a16:creationId xmlns:a16="http://schemas.microsoft.com/office/drawing/2014/main" id="{8F2931C8-187C-4E06-88D1-EC7C714C27B8}"/>
              </a:ext>
            </a:extLst>
          </p:cNvPr>
          <p:cNvSpPr/>
          <p:nvPr/>
        </p:nvSpPr>
        <p:spPr bwMode="auto">
          <a:xfrm>
            <a:off x="6781801" y="3484472"/>
            <a:ext cx="1981200" cy="837998"/>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a:latin typeface="Arial" charset="0"/>
            </a:endParaRPr>
          </a:p>
        </p:txBody>
      </p:sp>
      <p:sp>
        <p:nvSpPr>
          <p:cNvPr id="25" name="Rectangle 24">
            <a:extLst>
              <a:ext uri="{FF2B5EF4-FFF2-40B4-BE49-F238E27FC236}">
                <a16:creationId xmlns:a16="http://schemas.microsoft.com/office/drawing/2014/main" id="{8F2931C8-187C-4E06-88D1-EC7C714C27B8}"/>
              </a:ext>
            </a:extLst>
          </p:cNvPr>
          <p:cNvSpPr/>
          <p:nvPr/>
        </p:nvSpPr>
        <p:spPr bwMode="auto">
          <a:xfrm>
            <a:off x="6781801" y="4322470"/>
            <a:ext cx="1981200" cy="941680"/>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a:latin typeface="Arial" charset="0"/>
            </a:endParaRPr>
          </a:p>
        </p:txBody>
      </p:sp>
      <p:sp>
        <p:nvSpPr>
          <p:cNvPr id="27" name="Rectangle 26">
            <a:extLst>
              <a:ext uri="{FF2B5EF4-FFF2-40B4-BE49-F238E27FC236}">
                <a16:creationId xmlns:a16="http://schemas.microsoft.com/office/drawing/2014/main" id="{8F2931C8-187C-4E06-88D1-EC7C714C27B8}"/>
              </a:ext>
            </a:extLst>
          </p:cNvPr>
          <p:cNvSpPr/>
          <p:nvPr/>
        </p:nvSpPr>
        <p:spPr bwMode="auto">
          <a:xfrm>
            <a:off x="6781801" y="5264150"/>
            <a:ext cx="1981200" cy="701123"/>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a:latin typeface="Arial" charset="0"/>
            </a:endParaRPr>
          </a:p>
        </p:txBody>
      </p:sp>
      <p:pic>
        <p:nvPicPr>
          <p:cNvPr id="19" name="Picture 18">
            <a:extLst>
              <a:ext uri="{FF2B5EF4-FFF2-40B4-BE49-F238E27FC236}">
                <a16:creationId xmlns:a16="http://schemas.microsoft.com/office/drawing/2014/main" id="{BB10329C-2A5B-4FFC-AC56-F182B8099353}"/>
              </a:ext>
            </a:extLst>
          </p:cNvPr>
          <p:cNvPicPr>
            <a:picLocks noChangeAspect="1"/>
          </p:cNvPicPr>
          <p:nvPr/>
        </p:nvPicPr>
        <p:blipFill>
          <a:blip r:embed="rId7"/>
          <a:stretch>
            <a:fillRect/>
          </a:stretch>
        </p:blipFill>
        <p:spPr>
          <a:xfrm>
            <a:off x="1497468" y="1318673"/>
            <a:ext cx="7417678" cy="4907465"/>
          </a:xfrm>
          <a:prstGeom prst="rect">
            <a:avLst/>
          </a:prstGeom>
        </p:spPr>
      </p:pic>
      <p:sp>
        <p:nvSpPr>
          <p:cNvPr id="21" name="Rectangle 2"/>
          <p:cNvSpPr>
            <a:spLocks noGrp="1" noChangeArrowheads="1"/>
          </p:cNvSpPr>
          <p:nvPr>
            <p:ph type="title"/>
          </p:nvPr>
        </p:nvSpPr>
        <p:spPr>
          <a:xfrm>
            <a:off x="609601" y="411778"/>
            <a:ext cx="10972801" cy="800205"/>
          </a:xfrm>
        </p:spPr>
        <p:txBody>
          <a:bodyPr/>
          <a:lstStyle/>
          <a:p>
            <a:r>
              <a:rPr lang="en-US" sz="4600" dirty="0" err="1" smtClean="0"/>
              <a:t>DataDirect</a:t>
            </a:r>
            <a:r>
              <a:rPr lang="en-US" sz="4600" dirty="0" smtClean="0"/>
              <a:t>: “Democratizing” data access</a:t>
            </a:r>
            <a:endParaRPr lang="en-US" sz="46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3">
                  <p14:trim st="2287" end="4026.941"/>
                </p14:media>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203862617"/>
      </p:ext>
    </p:extLst>
  </p:cSld>
  <p:clrMapOvr>
    <a:masterClrMapping/>
  </p:clrMapOvr>
  <p:transition spd="med" advTm="1108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43" fill="hold" display="0">
                  <p:stCondLst>
                    <p:cond delay="indefinite"/>
                  </p:stCondLst>
                  <p:endCondLst>
                    <p:cond evt="onStopAudio" delay="0">
                      <p:tgtEl>
                        <p:sldTgt/>
                      </p:tgtEl>
                    </p:cond>
                  </p:endCondLst>
                </p:cTn>
                <p:tgtEl>
                  <p:spTgt spid="2"/>
                </p:tgtEl>
              </p:cMediaNode>
            </p:audio>
          </p:childTnLst>
        </p:cTn>
      </p:par>
    </p:tnLst>
    <p:bldLst>
      <p:bldP spid="11" grpId="0"/>
      <p:bldP spid="15" grpId="0"/>
      <p:bldP spid="16" grpId="0"/>
      <p:bldP spid="17" grpId="0"/>
      <p:bldP spid="18" grpId="0"/>
      <p:bldP spid="13" grpId="0" animBg="1"/>
      <p:bldP spid="24" grpId="0" animBg="1"/>
      <p:bldP spid="25"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D396A84-CC14-4A9A-BD2B-19C7460083C7}"/>
              </a:ext>
            </a:extLst>
          </p:cNvPr>
          <p:cNvSpPr txBox="1">
            <a:spLocks/>
          </p:cNvSpPr>
          <p:nvPr/>
        </p:nvSpPr>
        <p:spPr>
          <a:xfrm>
            <a:off x="490631" y="1624903"/>
            <a:ext cx="11231469" cy="163645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9pPr>
          </a:lstStyle>
          <a:p>
            <a:pPr algn="l" hangingPunct="1"/>
            <a:endParaRPr lang="en-US" sz="8800" dirty="0"/>
          </a:p>
        </p:txBody>
      </p:sp>
      <p:sp>
        <p:nvSpPr>
          <p:cNvPr id="7" name="TextBox 6"/>
          <p:cNvSpPr txBox="1"/>
          <p:nvPr/>
        </p:nvSpPr>
        <p:spPr>
          <a:xfrm>
            <a:off x="1030724" y="2990947"/>
            <a:ext cx="3278573" cy="933589"/>
          </a:xfrm>
          <a:prstGeom prst="rect">
            <a:avLst/>
          </a:prstGeom>
          <a:noFill/>
          <a:ln w="381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kumimoji="0" lang="en-US" sz="1800" b="0" i="0" u="none" strike="noStrike" cap="none" spc="0" normalizeH="0" baseline="0" dirty="0">
                <a:ln>
                  <a:noFill/>
                </a:ln>
                <a:solidFill>
                  <a:srgbClr val="000000"/>
                </a:solidFill>
                <a:effectLst/>
                <a:uFillTx/>
                <a:sym typeface="Helvetica Light"/>
              </a:rPr>
              <a:t>Fluids	Labs	Vitals</a:t>
            </a:r>
            <a:r>
              <a:rPr kumimoji="0" lang="en-US" sz="1800" b="0" i="0" u="none" strike="noStrike" cap="none" spc="0" normalizeH="0" dirty="0">
                <a:ln>
                  <a:noFill/>
                </a:ln>
                <a:solidFill>
                  <a:srgbClr val="000000"/>
                </a:solidFill>
                <a:effectLst/>
                <a:uFillTx/>
                <a:sym typeface="Helvetica Light"/>
              </a:rPr>
              <a:t> </a:t>
            </a:r>
          </a:p>
          <a:p>
            <a:pPr algn="l"/>
            <a:r>
              <a:rPr lang="en-US" sz="1800" dirty="0"/>
              <a:t>Meds	Times	Diagnoses </a:t>
            </a:r>
          </a:p>
          <a:p>
            <a:pPr algn="l"/>
            <a:r>
              <a:rPr lang="en-US" sz="1800" dirty="0"/>
              <a:t>Outputs	Events	Outcomes</a:t>
            </a:r>
          </a:p>
        </p:txBody>
      </p:sp>
      <p:sp>
        <p:nvSpPr>
          <p:cNvPr id="8" name="TextBox 7"/>
          <p:cNvSpPr txBox="1"/>
          <p:nvPr/>
        </p:nvSpPr>
        <p:spPr>
          <a:xfrm>
            <a:off x="1030723" y="2097148"/>
            <a:ext cx="3278573" cy="902811"/>
          </a:xfrm>
          <a:prstGeom prst="rect">
            <a:avLst/>
          </a:prstGeom>
          <a:solidFill>
            <a:schemeClr val="bg1">
              <a:lumMod val="75000"/>
            </a:schemeClr>
          </a:solidFill>
          <a:ln w="381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600" b="1" i="0" u="none" strike="noStrike" cap="none" spc="0" normalizeH="0" baseline="0" dirty="0">
                <a:ln>
                  <a:noFill/>
                </a:ln>
                <a:solidFill>
                  <a:srgbClr val="000000"/>
                </a:solidFill>
                <a:effectLst/>
                <a:uFillTx/>
                <a:latin typeface="Helvetica Light"/>
                <a:ea typeface="Helvetica Light"/>
                <a:cs typeface="Helvetica Light"/>
                <a:sym typeface="Helvetica Light"/>
              </a:rPr>
              <a:t>Standard MPOG Concepts</a:t>
            </a:r>
          </a:p>
        </p:txBody>
      </p:sp>
      <p:sp>
        <p:nvSpPr>
          <p:cNvPr id="9" name="TextBox 8"/>
          <p:cNvSpPr txBox="1"/>
          <p:nvPr/>
        </p:nvSpPr>
        <p:spPr>
          <a:xfrm>
            <a:off x="6235799" y="4188288"/>
            <a:ext cx="4601970" cy="502702"/>
          </a:xfrm>
          <a:prstGeom prst="rect">
            <a:avLst/>
          </a:prstGeom>
          <a:solidFill>
            <a:srgbClr val="B99B73"/>
          </a:solidFill>
          <a:ln w="381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600" b="1" i="0" u="none" strike="noStrike" cap="none" spc="0" normalizeH="0" baseline="0" dirty="0">
                <a:ln>
                  <a:noFill/>
                </a:ln>
                <a:solidFill>
                  <a:srgbClr val="000000"/>
                </a:solidFill>
                <a:effectLst/>
                <a:uFillTx/>
                <a:latin typeface="Helvetica Light"/>
                <a:ea typeface="Helvetica Light"/>
                <a:cs typeface="Helvetica Light"/>
                <a:sym typeface="Helvetica Light"/>
              </a:rPr>
              <a:t>MPOG Phenotypes</a:t>
            </a:r>
          </a:p>
        </p:txBody>
      </p:sp>
      <p:sp>
        <p:nvSpPr>
          <p:cNvPr id="10" name="TextBox 9"/>
          <p:cNvSpPr txBox="1"/>
          <p:nvPr/>
        </p:nvSpPr>
        <p:spPr>
          <a:xfrm>
            <a:off x="6235799" y="4690990"/>
            <a:ext cx="4601970" cy="1487587"/>
          </a:xfrm>
          <a:prstGeom prst="rect">
            <a:avLst/>
          </a:prstGeom>
          <a:noFill/>
          <a:ln w="381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kumimoji="0" lang="en-US" sz="1800" b="0" i="0" u="none" strike="noStrike" cap="none" spc="0" normalizeH="0" baseline="0" dirty="0" smtClean="0">
                <a:ln>
                  <a:noFill/>
                </a:ln>
                <a:solidFill>
                  <a:srgbClr val="000000"/>
                </a:solidFill>
                <a:effectLst/>
                <a:uFillTx/>
                <a:sym typeface="Helvetica Light"/>
              </a:rPr>
              <a:t>Cardiopulmonary Bypass Used</a:t>
            </a:r>
            <a:endParaRPr kumimoji="0" lang="en-US" sz="1800" b="0" i="0" u="none" strike="noStrike" cap="none" spc="0" normalizeH="0" baseline="0" dirty="0">
              <a:ln>
                <a:noFill/>
              </a:ln>
              <a:solidFill>
                <a:srgbClr val="000000"/>
              </a:solidFill>
              <a:effectLst/>
              <a:uFillTx/>
              <a:sym typeface="Helvetica Light"/>
            </a:endParaRPr>
          </a:p>
          <a:p>
            <a:pPr algn="l"/>
            <a:r>
              <a:rPr lang="en-US" sz="1800" dirty="0" smtClean="0"/>
              <a:t>Anesthesia Technique: General</a:t>
            </a:r>
            <a:endParaRPr lang="en-US" sz="1800" dirty="0"/>
          </a:p>
          <a:p>
            <a:pPr algn="l"/>
            <a:r>
              <a:rPr lang="en-US" sz="1800" dirty="0" smtClean="0"/>
              <a:t>Oral Morphine Equivalents</a:t>
            </a:r>
          </a:p>
          <a:p>
            <a:pPr algn="l"/>
            <a:r>
              <a:rPr lang="en-US" sz="1800" dirty="0" smtClean="0"/>
              <a:t>Baseline Blood Pressure</a:t>
            </a:r>
            <a:endParaRPr lang="en-US" sz="1800" dirty="0"/>
          </a:p>
          <a:p>
            <a:pPr algn="l"/>
            <a:r>
              <a:rPr lang="en-US" sz="1800" i="1" dirty="0"/>
              <a:t>….</a:t>
            </a:r>
          </a:p>
        </p:txBody>
      </p:sp>
      <p:pic>
        <p:nvPicPr>
          <p:cNvPr id="11" name="Picture 4" descr="Image result for circuit board schematic">
            <a:extLst>
              <a:ext uri="{FF2B5EF4-FFF2-40B4-BE49-F238E27FC236}">
                <a16:creationId xmlns:a16="http://schemas.microsoft.com/office/drawing/2014/main" id="{700A6960-5240-40A4-AE74-C675056444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2786" y="4194950"/>
            <a:ext cx="2876314" cy="206024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3FEDC423-70CB-4949-A95A-8EBFD4CB1A01}"/>
              </a:ext>
            </a:extLst>
          </p:cNvPr>
          <p:cNvCxnSpPr/>
          <p:nvPr/>
        </p:nvCxnSpPr>
        <p:spPr>
          <a:xfrm>
            <a:off x="2418080" y="3924536"/>
            <a:ext cx="0" cy="348317"/>
          </a:xfrm>
          <a:prstGeom prst="line">
            <a:avLst/>
          </a:prstGeom>
          <a:ln w="25400">
            <a:solidFill>
              <a:schemeClr val="tx1"/>
            </a:solidFill>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F3C940BB-C2AD-48EC-A7E7-E31150111D23}"/>
              </a:ext>
            </a:extLst>
          </p:cNvPr>
          <p:cNvCxnSpPr>
            <a:cxnSpLocks/>
          </p:cNvCxnSpPr>
          <p:nvPr/>
        </p:nvCxnSpPr>
        <p:spPr>
          <a:xfrm flipH="1">
            <a:off x="3796064" y="5568253"/>
            <a:ext cx="2439636" cy="0"/>
          </a:xfrm>
          <a:prstGeom prst="line">
            <a:avLst/>
          </a:prstGeom>
          <a:ln w="25400">
            <a:solidFill>
              <a:schemeClr val="tx1"/>
            </a:solidFill>
          </a:ln>
        </p:spPr>
        <p:style>
          <a:lnRef idx="2">
            <a:schemeClr val="dk1"/>
          </a:lnRef>
          <a:fillRef idx="0">
            <a:schemeClr val="dk1"/>
          </a:fillRef>
          <a:effectRef idx="1">
            <a:schemeClr val="dk1"/>
          </a:effectRef>
          <a:fontRef idx="minor">
            <a:schemeClr val="tx1"/>
          </a:fontRef>
        </p:style>
      </p:cxnSp>
      <p:pic>
        <p:nvPicPr>
          <p:cNvPr id="14" name="Picture 8" descr="Image result for lego assembly instructions">
            <a:extLst>
              <a:ext uri="{FF2B5EF4-FFF2-40B4-BE49-F238E27FC236}">
                <a16:creationId xmlns:a16="http://schemas.microsoft.com/office/drawing/2014/main" id="{58360D84-774B-44A7-8C5C-EEADD2645D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8208" y="1135038"/>
            <a:ext cx="3933882" cy="28889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
          <p:cNvSpPr>
            <a:spLocks noGrp="1" noChangeArrowheads="1"/>
          </p:cNvSpPr>
          <p:nvPr>
            <p:ph type="title"/>
          </p:nvPr>
        </p:nvSpPr>
        <p:spPr>
          <a:xfrm>
            <a:off x="228600" y="381000"/>
            <a:ext cx="11734799" cy="754038"/>
          </a:xfrm>
        </p:spPr>
        <p:txBody>
          <a:bodyPr/>
          <a:lstStyle/>
          <a:p>
            <a:r>
              <a:rPr lang="en-US" sz="4300" dirty="0" smtClean="0"/>
              <a:t>Phenotypes: </a:t>
            </a:r>
            <a:r>
              <a:rPr lang="en-US" sz="4300" b="1" i="1" dirty="0" smtClean="0"/>
              <a:t>Structured Inferences </a:t>
            </a:r>
            <a:r>
              <a:rPr lang="en-US" sz="4300" dirty="0" smtClean="0"/>
              <a:t>from messy data</a:t>
            </a:r>
            <a:endParaRPr lang="en-US" sz="43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3">
                  <p14:trim st="1400" end="3507.4512"/>
                </p14:media>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37448115"/>
      </p:ext>
    </p:extLst>
  </p:cSld>
  <p:clrMapOvr>
    <a:masterClrMapping/>
  </p:clrMapOvr>
  <p:transition spd="med" advTm="1056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500"/>
                                        <p:tgtEl>
                                          <p:spTgt spid="10">
                                            <p:txEl>
                                              <p:pRg st="0" end="0"/>
                                            </p:txEl>
                                          </p:spTgt>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animEffect transition="in" filter="fade">
                                      <p:cBhvr>
                                        <p:cTn id="34" dur="500"/>
                                        <p:tgtEl>
                                          <p:spTgt spid="10">
                                            <p:txEl>
                                              <p:pRg st="1" end="1"/>
                                            </p:txEl>
                                          </p:spTgt>
                                        </p:tgtEl>
                                      </p:cBhvr>
                                    </p:animEffect>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10">
                                            <p:txEl>
                                              <p:pRg st="2" end="2"/>
                                            </p:txEl>
                                          </p:spTgt>
                                        </p:tgtEl>
                                        <p:attrNameLst>
                                          <p:attrName>style.visibility</p:attrName>
                                        </p:attrNameLst>
                                      </p:cBhvr>
                                      <p:to>
                                        <p:strVal val="visible"/>
                                      </p:to>
                                    </p:set>
                                    <p:animEffect transition="in" filter="fade">
                                      <p:cBhvr>
                                        <p:cTn id="38" dur="500"/>
                                        <p:tgtEl>
                                          <p:spTgt spid="10">
                                            <p:txEl>
                                              <p:pRg st="2" end="2"/>
                                            </p:txEl>
                                          </p:spTgt>
                                        </p:tgtEl>
                                      </p:cBhvr>
                                    </p:animEffect>
                                  </p:childTnLst>
                                </p:cTn>
                              </p:par>
                            </p:childTnLst>
                          </p:cTn>
                        </p:par>
                        <p:par>
                          <p:cTn id="39" fill="hold">
                            <p:stCondLst>
                              <p:cond delay="3500"/>
                            </p:stCondLst>
                            <p:childTnLst>
                              <p:par>
                                <p:cTn id="40" presetID="10" presetClass="entr" presetSubtype="0" fill="hold" nodeType="afterEffect">
                                  <p:stCondLst>
                                    <p:cond delay="0"/>
                                  </p:stCondLst>
                                  <p:childTnLst>
                                    <p:set>
                                      <p:cBhvr>
                                        <p:cTn id="41" dur="1" fill="hold">
                                          <p:stCondLst>
                                            <p:cond delay="0"/>
                                          </p:stCondLst>
                                        </p:cTn>
                                        <p:tgtEl>
                                          <p:spTgt spid="10">
                                            <p:txEl>
                                              <p:pRg st="3" end="3"/>
                                            </p:txEl>
                                          </p:spTgt>
                                        </p:tgtEl>
                                        <p:attrNameLst>
                                          <p:attrName>style.visibility</p:attrName>
                                        </p:attrNameLst>
                                      </p:cBhvr>
                                      <p:to>
                                        <p:strVal val="visible"/>
                                      </p:to>
                                    </p:set>
                                    <p:animEffect transition="in" filter="fade">
                                      <p:cBhvr>
                                        <p:cTn id="42" dur="500"/>
                                        <p:tgtEl>
                                          <p:spTgt spid="10">
                                            <p:txEl>
                                              <p:pRg st="3" end="3"/>
                                            </p:txEl>
                                          </p:spTgt>
                                        </p:tgtEl>
                                      </p:cBhvr>
                                    </p:animEffect>
                                  </p:childTnLst>
                                </p:cTn>
                              </p:par>
                            </p:childTnLst>
                          </p:cTn>
                        </p:par>
                        <p:par>
                          <p:cTn id="43" fill="hold">
                            <p:stCondLst>
                              <p:cond delay="4000"/>
                            </p:stCondLst>
                            <p:childTnLst>
                              <p:par>
                                <p:cTn id="44" presetID="10" presetClass="entr" presetSubtype="0" fill="hold" nodeType="after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fade">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52" fill="hold" display="0">
                  <p:stCondLst>
                    <p:cond delay="indefinite"/>
                  </p:stCondLst>
                  <p:endCondLst>
                    <p:cond evt="onStopAudio" delay="0">
                      <p:tgtEl>
                        <p:sldTgt/>
                      </p:tgtEl>
                    </p:cond>
                  </p:endCondLst>
                </p:cTn>
                <p:tgtEl>
                  <p:spTgt spid="6"/>
                </p:tgtEl>
              </p:cMediaNode>
            </p:audio>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a:xfrm>
            <a:off x="609601" y="381000"/>
            <a:ext cx="10972801" cy="830983"/>
          </a:xfrm>
        </p:spPr>
        <p:txBody>
          <a:bodyPr/>
          <a:lstStyle/>
          <a:p>
            <a:r>
              <a:rPr lang="en-US" sz="4800" dirty="0" smtClean="0"/>
              <a:t>Developing a Research Study</a:t>
            </a:r>
            <a:endParaRPr lang="en-US" sz="4800" dirty="0"/>
          </a:p>
        </p:txBody>
      </p:sp>
      <p:pic>
        <p:nvPicPr>
          <p:cNvPr id="3" name="Picture 2"/>
          <p:cNvPicPr>
            <a:picLocks noChangeAspect="1"/>
          </p:cNvPicPr>
          <p:nvPr/>
        </p:nvPicPr>
        <p:blipFill>
          <a:blip r:embed="rId6"/>
          <a:stretch>
            <a:fillRect/>
          </a:stretch>
        </p:blipFill>
        <p:spPr>
          <a:xfrm>
            <a:off x="304800" y="1524000"/>
            <a:ext cx="7130875" cy="4419600"/>
          </a:xfrm>
          <a:prstGeom prst="rect">
            <a:avLst/>
          </a:prstGeom>
        </p:spPr>
      </p:pic>
      <p:pic>
        <p:nvPicPr>
          <p:cNvPr id="4" name="Picture 3"/>
          <p:cNvPicPr>
            <a:picLocks noChangeAspect="1"/>
          </p:cNvPicPr>
          <p:nvPr/>
        </p:nvPicPr>
        <p:blipFill>
          <a:blip r:embed="rId7"/>
          <a:stretch>
            <a:fillRect/>
          </a:stretch>
        </p:blipFill>
        <p:spPr>
          <a:xfrm>
            <a:off x="7620001" y="1488402"/>
            <a:ext cx="4191000" cy="4626360"/>
          </a:xfrm>
          <a:prstGeom prst="rect">
            <a:avLst/>
          </a:prstGeom>
          <a:ln>
            <a:solidFill>
              <a:schemeClr val="tx1"/>
            </a:solid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3">
                  <p14:trim st="2363" end="1832.7936"/>
                </p14:media>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61104847"/>
      </p:ext>
    </p:extLst>
  </p:cSld>
  <p:clrMapOvr>
    <a:masterClrMapping/>
  </p:clrMapOvr>
  <p:transition spd="med" advTm="531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a:xfrm>
            <a:off x="609601" y="381000"/>
            <a:ext cx="10972801" cy="830983"/>
          </a:xfrm>
        </p:spPr>
        <p:txBody>
          <a:bodyPr/>
          <a:lstStyle/>
          <a:p>
            <a:r>
              <a:rPr lang="en-US" sz="4800" dirty="0" smtClean="0"/>
              <a:t>PCRC Community of Peers</a:t>
            </a:r>
            <a:endParaRPr lang="en-US" sz="4800" dirty="0"/>
          </a:p>
        </p:txBody>
      </p:sp>
      <p:pic>
        <p:nvPicPr>
          <p:cNvPr id="2" name="Picture 1"/>
          <p:cNvPicPr>
            <a:picLocks noChangeAspect="1"/>
          </p:cNvPicPr>
          <p:nvPr/>
        </p:nvPicPr>
        <p:blipFill>
          <a:blip r:embed="rId6"/>
          <a:stretch>
            <a:fillRect/>
          </a:stretch>
        </p:blipFill>
        <p:spPr>
          <a:xfrm>
            <a:off x="304800" y="1887057"/>
            <a:ext cx="7143750" cy="3829050"/>
          </a:xfrm>
          <a:prstGeom prst="rect">
            <a:avLst/>
          </a:prstGeom>
        </p:spPr>
      </p:pic>
      <p:pic>
        <p:nvPicPr>
          <p:cNvPr id="6" name="Picture 5"/>
          <p:cNvPicPr>
            <a:picLocks noChangeAspect="1"/>
          </p:cNvPicPr>
          <p:nvPr/>
        </p:nvPicPr>
        <p:blipFill>
          <a:blip r:embed="rId7"/>
          <a:stretch>
            <a:fillRect/>
          </a:stretch>
        </p:blipFill>
        <p:spPr>
          <a:xfrm>
            <a:off x="6477000" y="1676400"/>
            <a:ext cx="5428517" cy="4359581"/>
          </a:xfrm>
          <a:prstGeom prst="rect">
            <a:avLst/>
          </a:prstGeom>
          <a:ln w="50800">
            <a:solidFill>
              <a:schemeClr val="tx1"/>
            </a:solidFill>
          </a:ln>
        </p:spPr>
      </p:pic>
      <p:pic>
        <p:nvPicPr>
          <p:cNvPr id="5" name="Picture 4"/>
          <p:cNvPicPr>
            <a:picLocks noChangeAspect="1"/>
          </p:cNvPicPr>
          <p:nvPr/>
        </p:nvPicPr>
        <p:blipFill>
          <a:blip r:embed="rId8"/>
          <a:stretch>
            <a:fillRect/>
          </a:stretch>
        </p:blipFill>
        <p:spPr>
          <a:xfrm>
            <a:off x="890587" y="1211983"/>
            <a:ext cx="10410825" cy="4886325"/>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3">
                  <p14:trim st="1576" end="1353.7482"/>
                </p14:media>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565724795"/>
      </p:ext>
    </p:extLst>
  </p:cSld>
  <p:clrMapOvr>
    <a:masterClrMapping/>
  </p:clrMapOvr>
  <p:transition spd="med" advTm="661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xit" presetSubtype="0" fill="hold" nodeType="with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6.6|5.5|8.8|6.4|5.2"/>
</p:tagLst>
</file>

<file path=ppt/tags/tag2.xml><?xml version="1.0" encoding="utf-8"?>
<p:tagLst xmlns:a="http://schemas.openxmlformats.org/drawingml/2006/main" xmlns:r="http://schemas.openxmlformats.org/officeDocument/2006/relationships" xmlns:p="http://schemas.openxmlformats.org/presentationml/2006/main">
  <p:tag name="TIMING" val="|7.3|5.5|10.8|5|7.6|9.3|16.8"/>
</p:tagLst>
</file>

<file path=ppt/tags/tag3.xml><?xml version="1.0" encoding="utf-8"?>
<p:tagLst xmlns:a="http://schemas.openxmlformats.org/drawingml/2006/main" xmlns:r="http://schemas.openxmlformats.org/officeDocument/2006/relationships" xmlns:p="http://schemas.openxmlformats.org/presentationml/2006/main">
  <p:tag name="TIMING" val="|6.9|12.8|15.3"/>
</p:tagLst>
</file>

<file path=ppt/tags/tag4.xml><?xml version="1.0" encoding="utf-8"?>
<p:tagLst xmlns:a="http://schemas.openxmlformats.org/drawingml/2006/main" xmlns:r="http://schemas.openxmlformats.org/officeDocument/2006/relationships" xmlns:p="http://schemas.openxmlformats.org/presentationml/2006/main">
  <p:tag name="TIMING" val="|16|16.5|25.1|19.9|23.2|18.5"/>
</p:tagLst>
</file>

<file path=ppt/tags/tag5.xml><?xml version="1.0" encoding="utf-8"?>
<p:tagLst xmlns:a="http://schemas.openxmlformats.org/drawingml/2006/main" xmlns:r="http://schemas.openxmlformats.org/officeDocument/2006/relationships" xmlns:p="http://schemas.openxmlformats.org/presentationml/2006/main">
  <p:tag name="TIMING" val="|53.1|1.1|2.9|2.7|12.8"/>
</p:tagLst>
</file>

<file path=ppt/tags/tag6.xml><?xml version="1.0" encoding="utf-8"?>
<p:tagLst xmlns:a="http://schemas.openxmlformats.org/drawingml/2006/main" xmlns:r="http://schemas.openxmlformats.org/officeDocument/2006/relationships" xmlns:p="http://schemas.openxmlformats.org/presentationml/2006/main">
  <p:tag name="TIMING" val="|68.4|14.5"/>
</p:tagLst>
</file>

<file path=ppt/tags/tag7.xml><?xml version="1.0" encoding="utf-8"?>
<p:tagLst xmlns:a="http://schemas.openxmlformats.org/drawingml/2006/main" xmlns:r="http://schemas.openxmlformats.org/officeDocument/2006/relationships" xmlns:p="http://schemas.openxmlformats.org/presentationml/2006/main">
  <p:tag name="TIMING" val="|43.9"/>
</p:tagLst>
</file>

<file path=ppt/tags/tag8.xml><?xml version="1.0" encoding="utf-8"?>
<p:tagLst xmlns:a="http://schemas.openxmlformats.org/drawingml/2006/main" xmlns:r="http://schemas.openxmlformats.org/officeDocument/2006/relationships" xmlns:p="http://schemas.openxmlformats.org/presentationml/2006/main">
  <p:tag name="TIMING" val="|35.8|8.5"/>
</p:tagLst>
</file>

<file path=ppt/tags/tag9.xml><?xml version="1.0" encoding="utf-8"?>
<p:tagLst xmlns:a="http://schemas.openxmlformats.org/drawingml/2006/main" xmlns:r="http://schemas.openxmlformats.org/officeDocument/2006/relationships" xmlns:p="http://schemas.openxmlformats.org/presentationml/2006/main">
  <p:tag name="TIMING" val="|6.2|18.6|41.1"/>
</p:tagLst>
</file>

<file path=ppt/theme/theme1.xml><?xml version="1.0" encoding="utf-8"?>
<a:theme xmlns:a="http://schemas.openxmlformats.org/drawingml/2006/main" name="CC_std">
  <a:themeElements>
    <a:clrScheme name="">
      <a:dk1>
        <a:srgbClr val="000000"/>
      </a:dk1>
      <a:lt1>
        <a:srgbClr val="FFFFFF"/>
      </a:lt1>
      <a:dk2>
        <a:srgbClr val="0768A9"/>
      </a:dk2>
      <a:lt2>
        <a:srgbClr val="016A3A"/>
      </a:lt2>
      <a:accent1>
        <a:srgbClr val="A8034F"/>
      </a:accent1>
      <a:accent2>
        <a:srgbClr val="611759"/>
      </a:accent2>
      <a:accent3>
        <a:srgbClr val="FFFFFF"/>
      </a:accent3>
      <a:accent4>
        <a:srgbClr val="000000"/>
      </a:accent4>
      <a:accent5>
        <a:srgbClr val="D1AAB2"/>
      </a:accent5>
      <a:accent6>
        <a:srgbClr val="571450"/>
      </a:accent6>
      <a:hlink>
        <a:srgbClr val="F27D00"/>
      </a:hlink>
      <a:folHlink>
        <a:srgbClr val="EBB700"/>
      </a:folHlink>
    </a:clrScheme>
    <a:fontScheme name="CC_st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CC_std 1">
        <a:dk1>
          <a:srgbClr val="061844"/>
        </a:dk1>
        <a:lt1>
          <a:srgbClr val="FFFFFF"/>
        </a:lt1>
        <a:dk2>
          <a:srgbClr val="474747"/>
        </a:dk2>
        <a:lt2>
          <a:srgbClr val="80A7A5"/>
        </a:lt2>
        <a:accent1>
          <a:srgbClr val="0768A9"/>
        </a:accent1>
        <a:accent2>
          <a:srgbClr val="6EBB1F"/>
        </a:accent2>
        <a:accent3>
          <a:srgbClr val="B1B1B1"/>
        </a:accent3>
        <a:accent4>
          <a:srgbClr val="DADADA"/>
        </a:accent4>
        <a:accent5>
          <a:srgbClr val="AAB9D1"/>
        </a:accent5>
        <a:accent6>
          <a:srgbClr val="63A91B"/>
        </a:accent6>
        <a:hlink>
          <a:srgbClr val="EE014C"/>
        </a:hlink>
        <a:folHlink>
          <a:srgbClr val="FFD100"/>
        </a:folHlink>
      </a:clrScheme>
      <a:clrMap bg1="dk2" tx1="lt1" bg2="dk1" tx2="lt2" accent1="accent1" accent2="accent2" accent3="accent3" accent4="accent4" accent5="accent5" accent6="accent6" hlink="hlink" folHlink="folHlink"/>
    </a:extraClrScheme>
    <a:extraClrScheme>
      <a:clrScheme name="CC_std 2">
        <a:dk1>
          <a:srgbClr val="000000"/>
        </a:dk1>
        <a:lt1>
          <a:srgbClr val="FFFFFF"/>
        </a:lt1>
        <a:dk2>
          <a:srgbClr val="B7D30B"/>
        </a:dk2>
        <a:lt2>
          <a:srgbClr val="084887"/>
        </a:lt2>
        <a:accent1>
          <a:srgbClr val="646464"/>
        </a:accent1>
        <a:accent2>
          <a:srgbClr val="2B85BB"/>
        </a:accent2>
        <a:accent3>
          <a:srgbClr val="FFFFFF"/>
        </a:accent3>
        <a:accent4>
          <a:srgbClr val="000000"/>
        </a:accent4>
        <a:accent5>
          <a:srgbClr val="B8B8B8"/>
        </a:accent5>
        <a:accent6>
          <a:srgbClr val="2678A9"/>
        </a:accent6>
        <a:hlink>
          <a:srgbClr val="FFD600"/>
        </a:hlink>
        <a:folHlink>
          <a:srgbClr val="A7ACAC"/>
        </a:folHlink>
      </a:clrScheme>
      <a:clrMap bg1="lt1" tx1="dk1" bg2="lt2" tx2="dk2" accent1="accent1" accent2="accent2" accent3="accent3" accent4="accent4" accent5="accent5" accent6="accent6" hlink="hlink" folHlink="folHlink"/>
    </a:extraClrScheme>
    <a:extraClrScheme>
      <a:clrScheme name="CC_std 3">
        <a:dk1>
          <a:srgbClr val="000000"/>
        </a:dk1>
        <a:lt1>
          <a:srgbClr val="000000"/>
        </a:lt1>
        <a:dk2>
          <a:srgbClr val="FFFFFF"/>
        </a:dk2>
        <a:lt2>
          <a:srgbClr val="9B9C70"/>
        </a:lt2>
        <a:accent1>
          <a:srgbClr val="FFA616"/>
        </a:accent1>
        <a:accent2>
          <a:srgbClr val="666666"/>
        </a:accent2>
        <a:accent3>
          <a:srgbClr val="AAAAAA"/>
        </a:accent3>
        <a:accent4>
          <a:srgbClr val="000000"/>
        </a:accent4>
        <a:accent5>
          <a:srgbClr val="FFD0AB"/>
        </a:accent5>
        <a:accent6>
          <a:srgbClr val="5C5C5C"/>
        </a:accent6>
        <a:hlink>
          <a:srgbClr val="BD3826"/>
        </a:hlink>
        <a:folHlink>
          <a:srgbClr val="45637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474747"/>
      </a:dk1>
      <a:lt1>
        <a:srgbClr val="FFFFFF"/>
      </a:lt1>
      <a:dk2>
        <a:srgbClr val="80A7A5"/>
      </a:dk2>
      <a:lt2>
        <a:srgbClr val="061844"/>
      </a:lt2>
      <a:accent1>
        <a:srgbClr val="0768A9"/>
      </a:accent1>
      <a:accent2>
        <a:srgbClr val="6EBB1F"/>
      </a:accent2>
      <a:accent3>
        <a:srgbClr val="FFFFFF"/>
      </a:accent3>
      <a:accent4>
        <a:srgbClr val="3B3B3B"/>
      </a:accent4>
      <a:accent5>
        <a:srgbClr val="AAB9D1"/>
      </a:accent5>
      <a:accent6>
        <a:srgbClr val="63A91B"/>
      </a:accent6>
      <a:hlink>
        <a:srgbClr val="EE014C"/>
      </a:hlink>
      <a:folHlink>
        <a:srgbClr val="FFD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474747"/>
      </a:dk1>
      <a:lt1>
        <a:srgbClr val="FFFFFF"/>
      </a:lt1>
      <a:dk2>
        <a:srgbClr val="80A7A5"/>
      </a:dk2>
      <a:lt2>
        <a:srgbClr val="061844"/>
      </a:lt2>
      <a:accent1>
        <a:srgbClr val="0768A9"/>
      </a:accent1>
      <a:accent2>
        <a:srgbClr val="6EBB1F"/>
      </a:accent2>
      <a:accent3>
        <a:srgbClr val="FFFFFF"/>
      </a:accent3>
      <a:accent4>
        <a:srgbClr val="3B3B3B"/>
      </a:accent4>
      <a:accent5>
        <a:srgbClr val="AAB9D1"/>
      </a:accent5>
      <a:accent6>
        <a:srgbClr val="63A91B"/>
      </a:accent6>
      <a:hlink>
        <a:srgbClr val="EE014C"/>
      </a:hlink>
      <a:folHlink>
        <a:srgbClr val="FFD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CC_std</Template>
  <TotalTime>0</TotalTime>
  <Words>2695</Words>
  <Application>Microsoft Office PowerPoint</Application>
  <PresentationFormat>Widescreen</PresentationFormat>
  <Paragraphs>240</Paragraphs>
  <Slides>13</Slides>
  <Notes>13</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ＭＳ Ｐゴシック</vt:lpstr>
      <vt:lpstr>Arial</vt:lpstr>
      <vt:lpstr>Calibri</vt:lpstr>
      <vt:lpstr>Helvetica Light</vt:lpstr>
      <vt:lpstr>Wingdings</vt:lpstr>
      <vt:lpstr>CC_std</vt:lpstr>
      <vt:lpstr>MPOG Research Process Overview  From Real-World Data to Actionable Knowledge</vt:lpstr>
      <vt:lpstr>Outline</vt:lpstr>
      <vt:lpstr>PowerPoint Presentation</vt:lpstr>
      <vt:lpstr>PowerPoint Presentation</vt:lpstr>
      <vt:lpstr>Types of Research Studies Leveraging MPOG</vt:lpstr>
      <vt:lpstr>DataDirect: “Democratizing” data access</vt:lpstr>
      <vt:lpstr>Phenotypes: Structured Inferences from messy data</vt:lpstr>
      <vt:lpstr>Developing a Research Study</vt:lpstr>
      <vt:lpstr>PCRC Community of Peers</vt:lpstr>
      <vt:lpstr>Data Visualization and Curation </vt:lpstr>
      <vt:lpstr>Writing the Manuscript</vt:lpstr>
      <vt:lpstr>Writing the Manuscript</vt:lpstr>
      <vt:lpstr>Thank You</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2011-12-11T03:43:08Z</dcterms:created>
  <dcterms:modified xsi:type="dcterms:W3CDTF">2020-10-01T14:15:01Z</dcterms:modified>
</cp:coreProperties>
</file>