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820" r:id="rId2"/>
    <p:sldId id="822" r:id="rId3"/>
    <p:sldId id="823" r:id="rId4"/>
    <p:sldId id="825" r:id="rId5"/>
    <p:sldId id="827" r:id="rId6"/>
    <p:sldId id="828" r:id="rId7"/>
    <p:sldId id="829" r:id="rId8"/>
    <p:sldId id="830" r:id="rId9"/>
    <p:sldId id="831" r:id="rId10"/>
    <p:sldId id="832" r:id="rId11"/>
    <p:sldId id="860" r:id="rId12"/>
    <p:sldId id="861" r:id="rId13"/>
    <p:sldId id="862" r:id="rId14"/>
    <p:sldId id="854" r:id="rId15"/>
    <p:sldId id="855" r:id="rId16"/>
    <p:sldId id="856" r:id="rId17"/>
    <p:sldId id="877" r:id="rId18"/>
    <p:sldId id="878" r:id="rId19"/>
    <p:sldId id="879" r:id="rId20"/>
    <p:sldId id="880" r:id="rId21"/>
    <p:sldId id="881" r:id="rId22"/>
    <p:sldId id="882" r:id="rId23"/>
    <p:sldId id="833" r:id="rId24"/>
    <p:sldId id="852" r:id="rId25"/>
    <p:sldId id="858" r:id="rId26"/>
    <p:sldId id="834" r:id="rId27"/>
    <p:sldId id="835" r:id="rId28"/>
    <p:sldId id="859" r:id="rId29"/>
    <p:sldId id="868" r:id="rId30"/>
    <p:sldId id="869" r:id="rId31"/>
    <p:sldId id="870" r:id="rId32"/>
    <p:sldId id="836" r:id="rId33"/>
    <p:sldId id="837" r:id="rId34"/>
    <p:sldId id="838" r:id="rId35"/>
    <p:sldId id="839" r:id="rId36"/>
    <p:sldId id="840" r:id="rId37"/>
    <p:sldId id="841" r:id="rId38"/>
    <p:sldId id="842" r:id="rId39"/>
    <p:sldId id="843" r:id="rId40"/>
    <p:sldId id="844" r:id="rId41"/>
    <p:sldId id="845" r:id="rId42"/>
    <p:sldId id="846" r:id="rId43"/>
    <p:sldId id="847" r:id="rId44"/>
    <p:sldId id="848" r:id="rId45"/>
    <p:sldId id="849" r:id="rId46"/>
    <p:sldId id="867" r:id="rId47"/>
    <p:sldId id="866" r:id="rId48"/>
    <p:sldId id="863" r:id="rId49"/>
    <p:sldId id="883" r:id="rId50"/>
    <p:sldId id="851" r:id="rId51"/>
  </p:sldIdLst>
  <p:sldSz cx="12192000" cy="68580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416" userDrawn="1">
          <p15:clr>
            <a:srgbClr val="A4A3A4"/>
          </p15:clr>
        </p15:guide>
        <p15:guide id="3" orient="horz" pos="1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F5F5"/>
    <a:srgbClr val="A8034F"/>
    <a:srgbClr val="D9D9D9"/>
    <a:srgbClr val="FF9393"/>
    <a:srgbClr val="31CC00"/>
    <a:srgbClr val="28A800"/>
    <a:srgbClr val="333399"/>
    <a:srgbClr val="FFA616"/>
    <a:srgbClr val="0E284B"/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2" autoAdjust="0"/>
    <p:restoredTop sz="79490" autoAdjust="0"/>
  </p:normalViewPr>
  <p:slideViewPr>
    <p:cSldViewPr snapToObjects="1" showGuides="1">
      <p:cViewPr varScale="1">
        <p:scale>
          <a:sx n="88" d="100"/>
          <a:sy n="88" d="100"/>
        </p:scale>
        <p:origin x="708" y="90"/>
      </p:cViewPr>
      <p:guideLst>
        <p:guide pos="4416"/>
        <p:guide orient="horz" pos="1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2298" y="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747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95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747" y="877395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7C1994C7-E747-4F6C-8E7F-88DAEB129A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04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747" y="0"/>
            <a:ext cx="301232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6875" y="692150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992" y="4387767"/>
            <a:ext cx="5096092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5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747" y="8773957"/>
            <a:ext cx="3012329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47A63D42-C47A-45C5-B616-715CC7CBDE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20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43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45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63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7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79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22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27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59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22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1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29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97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57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64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7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75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39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52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Issue</a:t>
            </a:r>
            <a:r>
              <a:rPr lang="en-US" baseline="0" dirty="0"/>
              <a:t> of how the data is handed to research team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Need specificity / transparency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Single vs. repeated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96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Issue</a:t>
            </a:r>
            <a:r>
              <a:rPr lang="en-US" baseline="0" dirty="0"/>
              <a:t> of how the data is handed to research team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Need specificity / transparency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Single vs. repeated measures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63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Issue</a:t>
            </a:r>
            <a:r>
              <a:rPr lang="en-US" baseline="0" dirty="0"/>
              <a:t> of how the data is handed to research team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Need specificity / transparency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Single vs. repeated measures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533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50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2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6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52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3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Fundamental</a:t>
            </a:r>
            <a:r>
              <a:rPr lang="en-US" baseline="0" dirty="0"/>
              <a:t> goal = determine if a question is answerable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Can’t access any data, but can get to a sample size of cases/patients/institutions meeting inclusion/exclusion criteria for a specific project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Enables a back-of-envelope estimate of sample size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17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Fundamental</a:t>
            </a:r>
            <a:r>
              <a:rPr lang="en-US" baseline="0" dirty="0"/>
              <a:t> goal = empower sites to access their own data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Can also be used to complete the </a:t>
            </a:r>
            <a:r>
              <a:rPr lang="en-US" i="1" baseline="0" dirty="0"/>
              <a:t>preliminary data</a:t>
            </a:r>
            <a:r>
              <a:rPr lang="en-US" i="0" baseline="0" dirty="0"/>
              <a:t> section of a PCRC proposal to study data from multiple centers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59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3D42-C47A-45C5-B616-715CC7CBDE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4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9406-C7B8-47F5-BEA0-26A7F5624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10972800" cy="646317"/>
          </a:xfrm>
        </p:spPr>
        <p:txBody>
          <a:bodyPr anchor="t"/>
          <a:lstStyle>
            <a:lvl1pPr algn="l"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Line 39">
            <a:extLst>
              <a:ext uri="{FF2B5EF4-FFF2-40B4-BE49-F238E27FC236}">
                <a16:creationId xmlns:a16="http://schemas.microsoft.com/office/drawing/2014/main" id="{FE055A90-BB08-4078-911A-83E55D6148C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75438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645B7-5B24-4B50-B02F-AFF13EEE7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06085"/>
            <a:ext cx="3124200" cy="72331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69471D-3B37-4227-AB75-FC96AF2187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1" y="4648200"/>
            <a:ext cx="10972799" cy="152400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2625" indent="0">
              <a:buNone/>
              <a:defRPr/>
            </a:lvl3pPr>
            <a:lvl4pPr marL="1027112" indent="0">
              <a:buNone/>
              <a:defRPr/>
            </a:lvl4pPr>
          </a:lstStyle>
          <a:p>
            <a:pPr lvl="0"/>
            <a:r>
              <a:rPr lang="en-US" dirty="0"/>
              <a:t>First Last Name, MD, PhD</a:t>
            </a:r>
            <a:br>
              <a:rPr lang="en-US" dirty="0"/>
            </a:br>
            <a:r>
              <a:rPr lang="en-US" dirty="0"/>
              <a:t>Position/Title</a:t>
            </a:r>
            <a:br>
              <a:rPr lang="en-US" dirty="0"/>
            </a:br>
            <a:r>
              <a:rPr lang="en-US" dirty="0"/>
              <a:t>Department</a:t>
            </a:r>
            <a:br>
              <a:rPr lang="en-US" dirty="0"/>
            </a:br>
            <a:r>
              <a:rPr lang="en-US" dirty="0"/>
              <a:t>Institution</a:t>
            </a:r>
          </a:p>
        </p:txBody>
      </p:sp>
    </p:spTree>
    <p:extLst>
      <p:ext uri="{BB962C8B-B14F-4D97-AF65-F5344CB8AC3E}">
        <p14:creationId xmlns:p14="http://schemas.microsoft.com/office/powerpoint/2010/main" val="278331921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Line 39">
            <a:extLst>
              <a:ext uri="{FF2B5EF4-FFF2-40B4-BE49-F238E27FC236}">
                <a16:creationId xmlns:a16="http://schemas.microsoft.com/office/drawing/2014/main" id="{381F4A47-44C4-4AA7-B75D-AA636EB5778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88392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B338A-B8D2-4DEA-A371-95EBAB6A02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032766"/>
            <a:ext cx="1905000" cy="4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435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617" y="1265238"/>
            <a:ext cx="569358" cy="4946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5567" y="1265238"/>
            <a:ext cx="8070851" cy="4946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Line 39">
            <a:extLst>
              <a:ext uri="{FF2B5EF4-FFF2-40B4-BE49-F238E27FC236}">
                <a16:creationId xmlns:a16="http://schemas.microsoft.com/office/drawing/2014/main" id="{D68B65AB-2702-4BE7-9E77-DC2E2272692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88392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DC02DC-657C-4DE5-AE11-3A2415714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032766"/>
            <a:ext cx="1905000" cy="4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667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7" y="1265239"/>
            <a:ext cx="10993967" cy="473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35567" y="2176463"/>
            <a:ext cx="9652000" cy="40354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Line 39">
            <a:extLst>
              <a:ext uri="{FF2B5EF4-FFF2-40B4-BE49-F238E27FC236}">
                <a16:creationId xmlns:a16="http://schemas.microsoft.com/office/drawing/2014/main" id="{56B13C1D-5D5B-4ED1-B9C2-4A9AC0833E0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88392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639229-1512-4943-A40F-C1DF90DD0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032766"/>
            <a:ext cx="1905000" cy="4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48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7" y="1265239"/>
            <a:ext cx="10993967" cy="473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35567" y="2176463"/>
            <a:ext cx="4724400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167" y="2176463"/>
            <a:ext cx="4724400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Line 39">
            <a:extLst>
              <a:ext uri="{FF2B5EF4-FFF2-40B4-BE49-F238E27FC236}">
                <a16:creationId xmlns:a16="http://schemas.microsoft.com/office/drawing/2014/main" id="{D5664C82-F863-42D2-A6ED-2D72791C933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88392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418423-5F2A-4873-ADFB-526CB32A7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032766"/>
            <a:ext cx="1905000" cy="4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142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69925"/>
            <a:ext cx="10972801" cy="4730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3" y="1544043"/>
            <a:ext cx="10972799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88392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D645B7-5B24-4B50-B02F-AFF13EEE7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032766"/>
            <a:ext cx="1905000" cy="4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1595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Line 39">
            <a:extLst>
              <a:ext uri="{FF2B5EF4-FFF2-40B4-BE49-F238E27FC236}">
                <a16:creationId xmlns:a16="http://schemas.microsoft.com/office/drawing/2014/main" id="{674DD39A-A289-4447-8B63-2130F869367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88392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1EE077-D0CF-46E6-B9F0-F345E4541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032766"/>
            <a:ext cx="1905000" cy="4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092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5567" y="2176463"/>
            <a:ext cx="4724400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167" y="2176463"/>
            <a:ext cx="4724400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Line 39">
            <a:extLst>
              <a:ext uri="{FF2B5EF4-FFF2-40B4-BE49-F238E27FC236}">
                <a16:creationId xmlns:a16="http://schemas.microsoft.com/office/drawing/2014/main" id="{3F839606-AABC-4078-8DE1-68CE4890324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88392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E73CC-EEA2-46F2-942B-5888E6005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032766"/>
            <a:ext cx="1905000" cy="4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805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40598"/>
            <a:ext cx="10972800" cy="4770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39">
            <a:extLst>
              <a:ext uri="{FF2B5EF4-FFF2-40B4-BE49-F238E27FC236}">
                <a16:creationId xmlns:a16="http://schemas.microsoft.com/office/drawing/2014/main" id="{5CCCE8D2-3F73-4E3D-AA40-FD902C80C0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88392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CA6AB6-78AB-477A-A75D-B7E239BC2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032766"/>
            <a:ext cx="1905000" cy="4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66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Line 39">
            <a:extLst>
              <a:ext uri="{FF2B5EF4-FFF2-40B4-BE49-F238E27FC236}">
                <a16:creationId xmlns:a16="http://schemas.microsoft.com/office/drawing/2014/main" id="{FFA20506-6EDA-460E-8F33-8588CDDF842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88392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326FC-DDFB-4974-BA36-962813FA9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032766"/>
            <a:ext cx="1905000" cy="4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652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9">
            <a:extLst>
              <a:ext uri="{FF2B5EF4-FFF2-40B4-BE49-F238E27FC236}">
                <a16:creationId xmlns:a16="http://schemas.microsoft.com/office/drawing/2014/main" id="{A5A7B1C5-83DE-44F7-BE82-EE8E7A0E069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88392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E86DE-93D3-433C-82EA-2E84390B7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032766"/>
            <a:ext cx="1905000" cy="4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0038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35005"/>
            <a:ext cx="4011084" cy="40009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Line 39">
            <a:extLst>
              <a:ext uri="{FF2B5EF4-FFF2-40B4-BE49-F238E27FC236}">
                <a16:creationId xmlns:a16="http://schemas.microsoft.com/office/drawing/2014/main" id="{3C50228E-93D1-459B-B7FB-409BD5B3745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88392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BAAB97-3C8B-45BC-80AF-41F3DF053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032766"/>
            <a:ext cx="1905000" cy="4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3407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43"/>
            <a:ext cx="7315200" cy="40009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Line 39">
            <a:extLst>
              <a:ext uri="{FF2B5EF4-FFF2-40B4-BE49-F238E27FC236}">
                <a16:creationId xmlns:a16="http://schemas.microsoft.com/office/drawing/2014/main" id="{73AB2F26-59BA-48EA-8A93-3354078FE28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248400"/>
            <a:ext cx="88392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8C7ED-BBBB-425B-BCE5-D2D292AFDD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6032766"/>
            <a:ext cx="1905000" cy="4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13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328150"/>
            <a:ext cx="10972800" cy="7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371600"/>
            <a:ext cx="10972800" cy="484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 spd="med"/>
  <p:txStyles>
    <p:titleStyle>
      <a:lvl1pPr algn="l" rtl="0" eaLnBrk="0" fontAlgn="base" hangingPunct="0">
        <a:spcBef>
          <a:spcPct val="30000"/>
        </a:spcBef>
        <a:spcAft>
          <a:spcPct val="0"/>
        </a:spcAft>
        <a:defRPr sz="4200">
          <a:solidFill>
            <a:srgbClr val="002060"/>
          </a:solidFill>
          <a:latin typeface="Cambria" panose="02040503050406030204" pitchFamily="18" charset="0"/>
          <a:ea typeface="ＭＳ Ｐゴシック" charset="0"/>
          <a:cs typeface="Cambria" panose="02040503050406030204" pitchFamily="18" charset="0"/>
        </a:defRPr>
      </a:lvl1pPr>
      <a:lvl2pPr algn="l" rtl="0" eaLnBrk="0" fontAlgn="base" hangingPunct="0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002060"/>
        </a:buClr>
        <a:buSzPct val="100000"/>
        <a:buFont typeface="Arial" pitchFamily="34" charset="0"/>
        <a:buChar char="•"/>
        <a:defRPr sz="3600">
          <a:solidFill>
            <a:srgbClr val="00206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rgbClr val="002060"/>
        </a:buClr>
        <a:buSzPct val="100000"/>
        <a:buFont typeface="Arial" pitchFamily="34" charset="0"/>
        <a:buChar char="–"/>
        <a:defRPr sz="3200"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2pPr>
      <a:lvl3pPr marL="863600" indent="-180975" algn="l" rtl="0" eaLnBrk="0" fontAlgn="base" hangingPunct="0">
        <a:spcBef>
          <a:spcPct val="25000"/>
        </a:spcBef>
        <a:spcAft>
          <a:spcPct val="0"/>
        </a:spcAft>
        <a:buClr>
          <a:srgbClr val="002060"/>
        </a:buClr>
        <a:buSzPct val="100000"/>
        <a:buChar char="–"/>
        <a:defRPr sz="2800"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3pPr>
      <a:lvl4pPr marL="1206500" indent="-179388" algn="l" rtl="0" eaLnBrk="0" fontAlgn="base" hangingPunct="0">
        <a:spcBef>
          <a:spcPct val="25000"/>
        </a:spcBef>
        <a:spcAft>
          <a:spcPct val="0"/>
        </a:spcAft>
        <a:buClr>
          <a:srgbClr val="002060"/>
        </a:buClr>
        <a:buSzPct val="100000"/>
        <a:buFont typeface="Arial" pitchFamily="34" charset="0"/>
        <a:buChar char="–"/>
        <a:defRPr sz="2400"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4pPr>
      <a:lvl5pPr marL="1598613" indent="-223838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pitchFamily="34" charset="0"/>
        <a:defRPr sz="2200"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5pPr>
      <a:lvl6pPr marL="2055813" indent="-223838" algn="l" rtl="0" fontAlgn="base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6pPr>
      <a:lvl7pPr marL="2513013" indent="-223838" algn="l" rtl="0" fontAlgn="base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7pPr>
      <a:lvl8pPr marL="2970213" indent="-223838" algn="l" rtl="0" fontAlgn="base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8pPr>
      <a:lvl9pPr marL="3427413" indent="-223838" algn="l" rtl="0" fontAlgn="base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9393-C2F8-494D-ADF0-57772E79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997367"/>
            <a:ext cx="9296400" cy="1569646"/>
          </a:xfrm>
        </p:spPr>
        <p:txBody>
          <a:bodyPr/>
          <a:lstStyle/>
          <a:p>
            <a:pPr algn="ctr"/>
            <a:r>
              <a:rPr lang="en-US" sz="4200" b="1" dirty="0"/>
              <a:t>MPOG </a:t>
            </a:r>
            <a:r>
              <a:rPr lang="en-US" sz="4200" b="1" dirty="0" err="1"/>
              <a:t>DataDirect</a:t>
            </a:r>
            <a:r>
              <a:rPr lang="en-US" sz="4200" dirty="0"/>
              <a:t>: </a:t>
            </a:r>
            <a:br>
              <a:rPr lang="en-US" sz="4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4200" dirty="0"/>
              <a:t>User Access &amp;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ED675-A623-4407-852C-CFED46B9F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4800600"/>
            <a:ext cx="9296401" cy="1371600"/>
          </a:xfrm>
        </p:spPr>
        <p:txBody>
          <a:bodyPr/>
          <a:lstStyle/>
          <a:p>
            <a:r>
              <a:rPr lang="en-US" dirty="0"/>
              <a:t>Michael Mathis, MD</a:t>
            </a:r>
          </a:p>
          <a:p>
            <a:r>
              <a:rPr lang="en-US" dirty="0"/>
              <a:t>Associate Research Director, MPOG</a:t>
            </a:r>
          </a:p>
          <a:p>
            <a:r>
              <a:rPr lang="en-US" dirty="0"/>
              <a:t>Assistant Professor,  Michigan Medicine</a:t>
            </a:r>
          </a:p>
        </p:txBody>
      </p:sp>
    </p:spTree>
    <p:extLst>
      <p:ext uri="{BB962C8B-B14F-4D97-AF65-F5344CB8AC3E}">
        <p14:creationId xmlns:p14="http://schemas.microsoft.com/office/powerpoint/2010/main" val="2868053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295400"/>
            <a:ext cx="10972799" cy="4953000"/>
          </a:xfrm>
        </p:spPr>
        <p:txBody>
          <a:bodyPr/>
          <a:lstStyle/>
          <a:p>
            <a:r>
              <a:rPr lang="en-US" dirty="0"/>
              <a:t>Query Modes</a:t>
            </a:r>
          </a:p>
          <a:p>
            <a:pPr lvl="1"/>
            <a:r>
              <a:rPr lang="en-US" b="1" u="sng" dirty="0" smtClean="0">
                <a:sym typeface="Wingdings" panose="05000000000000000000" pitchFamily="2" charset="2"/>
              </a:rPr>
              <a:t> Research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 Goal: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 Execute </a:t>
            </a:r>
            <a:r>
              <a:rPr lang="en-US" b="1" u="sng" dirty="0">
                <a:sym typeface="Wingdings" panose="05000000000000000000" pitchFamily="2" charset="2"/>
              </a:rPr>
              <a:t>high-impact multicenter research </a:t>
            </a:r>
            <a:r>
              <a:rPr lang="en-US" dirty="0">
                <a:sym typeface="Wingdings" panose="05000000000000000000" pitchFamily="2" charset="2"/>
              </a:rPr>
              <a:t>for manuscripts / grants</a:t>
            </a:r>
            <a:endParaRPr lang="en-US" b="1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 Approval from PCRC Committee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 Formal submission/review process</a:t>
            </a: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Single-center data </a:t>
            </a:r>
            <a:r>
              <a:rPr lang="en-US" i="1" dirty="0" smtClean="0">
                <a:sym typeface="Wingdings" panose="05000000000000000000" pitchFamily="2" charset="2"/>
              </a:rPr>
              <a:t>before </a:t>
            </a:r>
            <a:r>
              <a:rPr lang="en-US" dirty="0" smtClean="0">
                <a:sym typeface="Wingdings" panose="05000000000000000000" pitchFamily="2" charset="2"/>
              </a:rPr>
              <a:t>PCRC review/approval</a:t>
            </a: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Multi-center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data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after </a:t>
            </a:r>
            <a:r>
              <a:rPr lang="en-US" dirty="0" smtClean="0">
                <a:sym typeface="Wingdings" panose="05000000000000000000" pitchFamily="2" charset="2"/>
              </a:rPr>
              <a:t>PCRC review/approval</a:t>
            </a:r>
            <a:endParaRPr lang="en-US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4706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Key Features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295400"/>
            <a:ext cx="10972799" cy="4953000"/>
          </a:xfrm>
        </p:spPr>
        <p:txBody>
          <a:bodyPr/>
          <a:lstStyle/>
          <a:p>
            <a:r>
              <a:rPr lang="en-US" dirty="0"/>
              <a:t>Query Modes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46821"/>
              </p:ext>
            </p:extLst>
          </p:nvPr>
        </p:nvGraphicFramePr>
        <p:xfrm>
          <a:off x="457200" y="1905000"/>
          <a:ext cx="11308080" cy="39890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527425506"/>
                    </a:ext>
                  </a:extLst>
                </a:gridCol>
                <a:gridCol w="2548184">
                  <a:extLst>
                    <a:ext uri="{9D8B030D-6E8A-4147-A177-3AD203B41FA5}">
                      <a16:colId xmlns:a16="http://schemas.microsoft.com/office/drawing/2014/main" val="654973356"/>
                    </a:ext>
                  </a:extLst>
                </a:gridCol>
                <a:gridCol w="2207993">
                  <a:extLst>
                    <a:ext uri="{9D8B030D-6E8A-4147-A177-3AD203B41FA5}">
                      <a16:colId xmlns:a16="http://schemas.microsoft.com/office/drawing/2014/main" val="4058312607"/>
                    </a:ext>
                  </a:extLst>
                </a:gridCol>
                <a:gridCol w="3580103">
                  <a:extLst>
                    <a:ext uri="{9D8B030D-6E8A-4147-A177-3AD203B41FA5}">
                      <a16:colId xmlns:a16="http://schemas.microsoft.com/office/drawing/2014/main" val="2290850586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Access</a:t>
                      </a:r>
                      <a:r>
                        <a:rPr lang="en-US" sz="2400" baseline="0" dirty="0"/>
                        <a:t> Requirements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Scope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Goal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71857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Cohort Only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Multicenter (counts)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Determine if question</a:t>
                      </a:r>
                      <a:r>
                        <a:rPr lang="en-US" sz="2400" baseline="0" dirty="0"/>
                        <a:t> is answerable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527589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Quality Report</a:t>
                      </a:r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93537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 Research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7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655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Key Features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295400"/>
            <a:ext cx="10972799" cy="4953000"/>
          </a:xfrm>
        </p:spPr>
        <p:txBody>
          <a:bodyPr/>
          <a:lstStyle/>
          <a:p>
            <a:r>
              <a:rPr lang="en-US" dirty="0"/>
              <a:t>Query Modes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17257"/>
              </p:ext>
            </p:extLst>
          </p:nvPr>
        </p:nvGraphicFramePr>
        <p:xfrm>
          <a:off x="457200" y="1905000"/>
          <a:ext cx="11308080" cy="39890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527425506"/>
                    </a:ext>
                  </a:extLst>
                </a:gridCol>
                <a:gridCol w="2548184">
                  <a:extLst>
                    <a:ext uri="{9D8B030D-6E8A-4147-A177-3AD203B41FA5}">
                      <a16:colId xmlns:a16="http://schemas.microsoft.com/office/drawing/2014/main" val="654973356"/>
                    </a:ext>
                  </a:extLst>
                </a:gridCol>
                <a:gridCol w="2207993">
                  <a:extLst>
                    <a:ext uri="{9D8B030D-6E8A-4147-A177-3AD203B41FA5}">
                      <a16:colId xmlns:a16="http://schemas.microsoft.com/office/drawing/2014/main" val="4058312607"/>
                    </a:ext>
                  </a:extLst>
                </a:gridCol>
                <a:gridCol w="3580103">
                  <a:extLst>
                    <a:ext uri="{9D8B030D-6E8A-4147-A177-3AD203B41FA5}">
                      <a16:colId xmlns:a16="http://schemas.microsoft.com/office/drawing/2014/main" val="2290850586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Access</a:t>
                      </a:r>
                      <a:r>
                        <a:rPr lang="en-US" sz="2400" baseline="0" dirty="0"/>
                        <a:t> Requirements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Scope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Goal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71857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Cohort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Multicenter (counts)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Determine if question</a:t>
                      </a:r>
                      <a:r>
                        <a:rPr lang="en-US" sz="2400" baseline="0" dirty="0"/>
                        <a:t> is answerable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527589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Quality </a:t>
                      </a:r>
                      <a:r>
                        <a:rPr lang="en-US" sz="2400" b="1" dirty="0"/>
                        <a:t>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Login</a:t>
                      </a:r>
                      <a:r>
                        <a:rPr lang="en-US" sz="2400" baseline="0" dirty="0"/>
                        <a:t> +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Re-attest with download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Single Center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Local </a:t>
                      </a:r>
                      <a:r>
                        <a:rPr lang="en-US" sz="2400" dirty="0" smtClean="0"/>
                        <a:t>QI</a:t>
                      </a:r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93537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 Research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7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017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Key Features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295400"/>
            <a:ext cx="10972799" cy="4953000"/>
          </a:xfrm>
        </p:spPr>
        <p:txBody>
          <a:bodyPr/>
          <a:lstStyle/>
          <a:p>
            <a:r>
              <a:rPr lang="en-US" dirty="0"/>
              <a:t>Query Modes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50549"/>
              </p:ext>
            </p:extLst>
          </p:nvPr>
        </p:nvGraphicFramePr>
        <p:xfrm>
          <a:off x="457200" y="1905000"/>
          <a:ext cx="11308080" cy="39890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3527425506"/>
                    </a:ext>
                  </a:extLst>
                </a:gridCol>
                <a:gridCol w="2548184">
                  <a:extLst>
                    <a:ext uri="{9D8B030D-6E8A-4147-A177-3AD203B41FA5}">
                      <a16:colId xmlns:a16="http://schemas.microsoft.com/office/drawing/2014/main" val="654973356"/>
                    </a:ext>
                  </a:extLst>
                </a:gridCol>
                <a:gridCol w="2207993">
                  <a:extLst>
                    <a:ext uri="{9D8B030D-6E8A-4147-A177-3AD203B41FA5}">
                      <a16:colId xmlns:a16="http://schemas.microsoft.com/office/drawing/2014/main" val="4058312607"/>
                    </a:ext>
                  </a:extLst>
                </a:gridCol>
                <a:gridCol w="3580103">
                  <a:extLst>
                    <a:ext uri="{9D8B030D-6E8A-4147-A177-3AD203B41FA5}">
                      <a16:colId xmlns:a16="http://schemas.microsoft.com/office/drawing/2014/main" val="2290850586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Access</a:t>
                      </a:r>
                      <a:r>
                        <a:rPr lang="en-US" sz="2400" baseline="0" dirty="0"/>
                        <a:t> Requirements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Scope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Goal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71857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Cohort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Multicenter (counts)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Determine if question</a:t>
                      </a:r>
                      <a:r>
                        <a:rPr lang="en-US" sz="2400" baseline="0" dirty="0"/>
                        <a:t> is answerable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527589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Quality </a:t>
                      </a:r>
                      <a:r>
                        <a:rPr lang="en-US" sz="2400" b="1" dirty="0"/>
                        <a:t>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Login</a:t>
                      </a:r>
                      <a:r>
                        <a:rPr lang="en-US" sz="2400" baseline="0" dirty="0"/>
                        <a:t> +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Re-attest with download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Single Center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Local </a:t>
                      </a:r>
                      <a:r>
                        <a:rPr lang="en-US" sz="2400" dirty="0"/>
                        <a:t>QI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93537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 Research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PCRC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Single Center </a:t>
                      </a:r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400" dirty="0" smtClean="0"/>
                        <a:t>Multicenter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High-impact</a:t>
                      </a:r>
                      <a:r>
                        <a:rPr lang="en-US" sz="2400" baseline="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publications / grants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7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286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685800"/>
            <a:ext cx="10972799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… some thoughts on data wrangling in MPOG </a:t>
            </a:r>
          </a:p>
        </p:txBody>
      </p:sp>
      <p:pic>
        <p:nvPicPr>
          <p:cNvPr id="1026" name="Picture 2" descr="data wrang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97" y="1567927"/>
            <a:ext cx="7844410" cy="379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12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/>
              <a:t>MPOG Data Wrangling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158240"/>
            <a:ext cx="10972799" cy="4953000"/>
          </a:xfrm>
        </p:spPr>
        <p:txBody>
          <a:bodyPr/>
          <a:lstStyle/>
          <a:p>
            <a:r>
              <a:rPr lang="en-US" dirty="0"/>
              <a:t>Commonly </a:t>
            </a:r>
            <a:r>
              <a:rPr lang="en-US" b="1" u="sng" dirty="0"/>
              <a:t>structured</a:t>
            </a:r>
            <a:r>
              <a:rPr lang="en-US" dirty="0"/>
              <a:t>, or with </a:t>
            </a:r>
            <a:r>
              <a:rPr lang="en-US" b="1" u="sng" dirty="0"/>
              <a:t>cleanable artifact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 Demographics – height, weight, gender, age, etc.</a:t>
            </a:r>
          </a:p>
          <a:p>
            <a:pPr lvl="1"/>
            <a:r>
              <a:rPr lang="en-US" dirty="0"/>
              <a:t> Simple case details – ASA class, Anesthesia CPT, duration</a:t>
            </a:r>
          </a:p>
          <a:p>
            <a:pPr lvl="1"/>
            <a:r>
              <a:rPr lang="en-US" dirty="0"/>
              <a:t> Simple anesthetic details – GA, ETT/LMA attempted</a:t>
            </a:r>
          </a:p>
          <a:p>
            <a:pPr lvl="1"/>
            <a:r>
              <a:rPr lang="en-US" dirty="0"/>
              <a:t> </a:t>
            </a:r>
            <a:r>
              <a:rPr lang="en-US" i="1" dirty="0" err="1"/>
              <a:t>Elixhauser</a:t>
            </a:r>
            <a:r>
              <a:rPr lang="en-US" dirty="0"/>
              <a:t> comorbidities, ICD-9/10 diagnosis codes</a:t>
            </a:r>
          </a:p>
          <a:p>
            <a:pPr lvl="1"/>
            <a:r>
              <a:rPr lang="en-US" dirty="0"/>
              <a:t> </a:t>
            </a:r>
            <a:r>
              <a:rPr lang="en-US" i="1" dirty="0"/>
              <a:t>Intraoperative </a:t>
            </a:r>
            <a:r>
              <a:rPr lang="en-US" dirty="0"/>
              <a:t>medications</a:t>
            </a:r>
          </a:p>
          <a:p>
            <a:pPr lvl="1"/>
            <a:r>
              <a:rPr lang="en-US" dirty="0"/>
              <a:t> </a:t>
            </a:r>
            <a:r>
              <a:rPr lang="en-US" i="1" dirty="0"/>
              <a:t>Standard </a:t>
            </a:r>
            <a:r>
              <a:rPr lang="en-US" dirty="0"/>
              <a:t>physiologic monitors</a:t>
            </a:r>
          </a:p>
          <a:p>
            <a:pPr lvl="1"/>
            <a:r>
              <a:rPr lang="en-US" dirty="0"/>
              <a:t> Laboratory values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80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/>
              <a:t>MPOG Data Wrangling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179755"/>
            <a:ext cx="10972799" cy="4953000"/>
          </a:xfrm>
        </p:spPr>
        <p:txBody>
          <a:bodyPr/>
          <a:lstStyle/>
          <a:p>
            <a:r>
              <a:rPr lang="en-US" dirty="0"/>
              <a:t>Sometimes </a:t>
            </a:r>
            <a:r>
              <a:rPr lang="en-US" b="1" u="sng" dirty="0"/>
              <a:t>unstructured</a:t>
            </a:r>
            <a:r>
              <a:rPr lang="en-US" dirty="0"/>
              <a:t>, or with </a:t>
            </a:r>
            <a:r>
              <a:rPr lang="en-US" b="1" u="sng" dirty="0"/>
              <a:t>complex artifact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 Surgical diagnosis and/or procedure text</a:t>
            </a:r>
          </a:p>
          <a:p>
            <a:pPr lvl="1"/>
            <a:r>
              <a:rPr lang="en-US" dirty="0"/>
              <a:t> Nuanced intraoperative interventions</a:t>
            </a:r>
          </a:p>
          <a:p>
            <a:pPr lvl="2"/>
            <a:r>
              <a:rPr lang="en-US" dirty="0"/>
              <a:t> e.g. positioning, awake/deep </a:t>
            </a:r>
            <a:r>
              <a:rPr lang="en-US" dirty="0" err="1"/>
              <a:t>extubation</a:t>
            </a:r>
            <a:r>
              <a:rPr lang="en-US" dirty="0"/>
              <a:t>, jet ventilation, partial CPB </a:t>
            </a:r>
          </a:p>
          <a:p>
            <a:pPr lvl="1"/>
            <a:r>
              <a:rPr lang="en-US" dirty="0"/>
              <a:t> </a:t>
            </a:r>
            <a:r>
              <a:rPr lang="en-US" i="1" dirty="0"/>
              <a:t>Anesthesia H&amp;P</a:t>
            </a:r>
            <a:r>
              <a:rPr lang="en-US" dirty="0"/>
              <a:t> comorbidities</a:t>
            </a:r>
          </a:p>
          <a:p>
            <a:pPr lvl="1"/>
            <a:r>
              <a:rPr lang="en-US" i="1" dirty="0"/>
              <a:t> Non-intraoperative</a:t>
            </a:r>
            <a:r>
              <a:rPr lang="en-US" dirty="0"/>
              <a:t> medications (e.g. home, </a:t>
            </a:r>
            <a:r>
              <a:rPr lang="en-US" dirty="0" err="1"/>
              <a:t>preop</a:t>
            </a:r>
            <a:r>
              <a:rPr lang="en-US" dirty="0"/>
              <a:t>, postop)</a:t>
            </a:r>
          </a:p>
          <a:p>
            <a:pPr lvl="1"/>
            <a:r>
              <a:rPr lang="en-US" dirty="0"/>
              <a:t> </a:t>
            </a:r>
            <a:r>
              <a:rPr lang="en-US" i="1" dirty="0"/>
              <a:t>Advanced </a:t>
            </a:r>
            <a:r>
              <a:rPr lang="en-US" dirty="0"/>
              <a:t>physiologic monitors (e.g. CVP, cerebral oximetry)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98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/>
              <a:t>MPOG Data Wrangling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500" y="1295400"/>
          <a:ext cx="11239500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80374">
                  <a:extLst>
                    <a:ext uri="{9D8B030D-6E8A-4147-A177-3AD203B41FA5}">
                      <a16:colId xmlns:a16="http://schemas.microsoft.com/office/drawing/2014/main" val="654973356"/>
                    </a:ext>
                  </a:extLst>
                </a:gridCol>
                <a:gridCol w="5659126">
                  <a:extLst>
                    <a:ext uri="{9D8B030D-6E8A-4147-A177-3AD203B41FA5}">
                      <a16:colId xmlns:a16="http://schemas.microsoft.com/office/drawing/2014/main" val="4058312607"/>
                    </a:ext>
                  </a:extLst>
                </a:gridCol>
              </a:tblGrid>
              <a:tr h="943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Usually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Structured</a:t>
                      </a:r>
                      <a:r>
                        <a:rPr lang="en-US" sz="2400" b="1" baseline="0" dirty="0"/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Cleanable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Sometimes Unstructured,</a:t>
                      </a:r>
                    </a:p>
                    <a:p>
                      <a:pPr algn="ctr"/>
                      <a:r>
                        <a:rPr lang="en-US" sz="2400" b="1" baseline="0" dirty="0"/>
                        <a:t>Cleaning is Challenging or Intractable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71857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Demographics,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527589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93537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194896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123639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20291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7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849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/>
              <a:t>MPOG Data Wrangling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500" y="1295400"/>
          <a:ext cx="11239500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80374">
                  <a:extLst>
                    <a:ext uri="{9D8B030D-6E8A-4147-A177-3AD203B41FA5}">
                      <a16:colId xmlns:a16="http://schemas.microsoft.com/office/drawing/2014/main" val="654973356"/>
                    </a:ext>
                  </a:extLst>
                </a:gridCol>
                <a:gridCol w="5659126">
                  <a:extLst>
                    <a:ext uri="{9D8B030D-6E8A-4147-A177-3AD203B41FA5}">
                      <a16:colId xmlns:a16="http://schemas.microsoft.com/office/drawing/2014/main" val="4058312607"/>
                    </a:ext>
                  </a:extLst>
                </a:gridCol>
              </a:tblGrid>
              <a:tr h="943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Usually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Structured</a:t>
                      </a:r>
                      <a:r>
                        <a:rPr lang="en-US" sz="2400" b="1" baseline="0" dirty="0"/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Cleanable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Sometimes Unstructured,</a:t>
                      </a:r>
                    </a:p>
                    <a:p>
                      <a:pPr algn="ctr"/>
                      <a:r>
                        <a:rPr lang="en-US" sz="2400" b="1" baseline="0" dirty="0"/>
                        <a:t>Cleaning is Challenging or Intractable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71857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Demographics,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527589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Simple Case Details</a:t>
                      </a:r>
                      <a:r>
                        <a:rPr lang="en-US" sz="2400" baseline="0" dirty="0"/>
                        <a:t> (e.g. </a:t>
                      </a:r>
                      <a:r>
                        <a:rPr lang="en-US" sz="2400" baseline="0" dirty="0" err="1"/>
                        <a:t>Anes</a:t>
                      </a:r>
                      <a:r>
                        <a:rPr lang="en-US" sz="2400" baseline="0" dirty="0"/>
                        <a:t> CPT)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Diagnosis/Procedure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93537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194896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123639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20291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7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918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/>
              <a:t>MPOG Data Wrangling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500" y="1295400"/>
          <a:ext cx="11239500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80374">
                  <a:extLst>
                    <a:ext uri="{9D8B030D-6E8A-4147-A177-3AD203B41FA5}">
                      <a16:colId xmlns:a16="http://schemas.microsoft.com/office/drawing/2014/main" val="654973356"/>
                    </a:ext>
                  </a:extLst>
                </a:gridCol>
                <a:gridCol w="5659126">
                  <a:extLst>
                    <a:ext uri="{9D8B030D-6E8A-4147-A177-3AD203B41FA5}">
                      <a16:colId xmlns:a16="http://schemas.microsoft.com/office/drawing/2014/main" val="4058312607"/>
                    </a:ext>
                  </a:extLst>
                </a:gridCol>
              </a:tblGrid>
              <a:tr h="943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Usually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Structured</a:t>
                      </a:r>
                      <a:r>
                        <a:rPr lang="en-US" sz="2400" b="1" baseline="0" dirty="0"/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Cleanable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Sometimes Unstructured,</a:t>
                      </a:r>
                    </a:p>
                    <a:p>
                      <a:pPr algn="ctr"/>
                      <a:r>
                        <a:rPr lang="en-US" sz="2400" b="1" baseline="0" dirty="0"/>
                        <a:t>Cleaning is Challenging or Intractable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71857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Demographics,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527589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Simple Case Details</a:t>
                      </a:r>
                      <a:r>
                        <a:rPr lang="en-US" sz="2400" baseline="0" dirty="0"/>
                        <a:t> (e.g. </a:t>
                      </a:r>
                      <a:r>
                        <a:rPr lang="en-US" sz="2400" baseline="0" dirty="0" err="1"/>
                        <a:t>Anes</a:t>
                      </a:r>
                      <a:r>
                        <a:rPr lang="en-US" sz="2400" baseline="0" dirty="0"/>
                        <a:t> CPT)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Diagnosis/Procedure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93537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Simple Anesthetic Details (e.g. ETT)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Nuanced Interventions</a:t>
                      </a:r>
                      <a:r>
                        <a:rPr lang="en-US" sz="2400" baseline="0" dirty="0"/>
                        <a:t> (e.g. jet vent)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194896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123639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20291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7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981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89742"/>
            <a:ext cx="9239250" cy="4525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180BF0-6436-4F9F-9CEF-075CE8D0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Access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BB8710C-108B-4738-B989-62D547B3DBBB}"/>
              </a:ext>
            </a:extLst>
          </p:cNvPr>
          <p:cNvSpPr/>
          <p:nvPr/>
        </p:nvSpPr>
        <p:spPr bwMode="auto">
          <a:xfrm>
            <a:off x="7882890" y="1908810"/>
            <a:ext cx="1703070" cy="2053590"/>
          </a:xfrm>
          <a:custGeom>
            <a:avLst/>
            <a:gdLst>
              <a:gd name="connsiteX0" fmla="*/ 11430 w 1703070"/>
              <a:gd name="connsiteY0" fmla="*/ 0 h 2640330"/>
              <a:gd name="connsiteX1" fmla="*/ 457200 w 1703070"/>
              <a:gd name="connsiteY1" fmla="*/ 0 h 2640330"/>
              <a:gd name="connsiteX2" fmla="*/ 457200 w 1703070"/>
              <a:gd name="connsiteY2" fmla="*/ 354330 h 2640330"/>
              <a:gd name="connsiteX3" fmla="*/ 1668780 w 1703070"/>
              <a:gd name="connsiteY3" fmla="*/ 354330 h 2640330"/>
              <a:gd name="connsiteX4" fmla="*/ 1703070 w 1703070"/>
              <a:gd name="connsiteY4" fmla="*/ 2606040 h 2640330"/>
              <a:gd name="connsiteX5" fmla="*/ 0 w 1703070"/>
              <a:gd name="connsiteY5" fmla="*/ 2640330 h 2640330"/>
              <a:gd name="connsiteX6" fmla="*/ 11430 w 1703070"/>
              <a:gd name="connsiteY6" fmla="*/ 9144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3070" h="2640330">
                <a:moveTo>
                  <a:pt x="11430" y="0"/>
                </a:moveTo>
                <a:lnTo>
                  <a:pt x="457200" y="0"/>
                </a:lnTo>
                <a:lnTo>
                  <a:pt x="457200" y="354330"/>
                </a:lnTo>
                <a:lnTo>
                  <a:pt x="1668780" y="354330"/>
                </a:lnTo>
                <a:lnTo>
                  <a:pt x="1703070" y="2606040"/>
                </a:lnTo>
                <a:lnTo>
                  <a:pt x="0" y="2640330"/>
                </a:lnTo>
                <a:lnTo>
                  <a:pt x="11430" y="91440"/>
                </a:lnTo>
              </a:path>
            </a:pathLst>
          </a:custGeom>
          <a:ln w="698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8734425" y="2286000"/>
            <a:ext cx="20574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146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/>
              <a:t>MPOG Data Wrangling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500" y="1295400"/>
          <a:ext cx="11239500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80374">
                  <a:extLst>
                    <a:ext uri="{9D8B030D-6E8A-4147-A177-3AD203B41FA5}">
                      <a16:colId xmlns:a16="http://schemas.microsoft.com/office/drawing/2014/main" val="654973356"/>
                    </a:ext>
                  </a:extLst>
                </a:gridCol>
                <a:gridCol w="5659126">
                  <a:extLst>
                    <a:ext uri="{9D8B030D-6E8A-4147-A177-3AD203B41FA5}">
                      <a16:colId xmlns:a16="http://schemas.microsoft.com/office/drawing/2014/main" val="4058312607"/>
                    </a:ext>
                  </a:extLst>
                </a:gridCol>
              </a:tblGrid>
              <a:tr h="943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Usually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Structured</a:t>
                      </a:r>
                      <a:r>
                        <a:rPr lang="en-US" sz="2400" b="1" baseline="0" dirty="0"/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Cleanable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Sometimes Unstructured,</a:t>
                      </a:r>
                    </a:p>
                    <a:p>
                      <a:pPr algn="ctr"/>
                      <a:r>
                        <a:rPr lang="en-US" sz="2400" b="1" baseline="0" dirty="0"/>
                        <a:t>Cleaning is Challenging or Intractable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71857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Demographics,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527589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Simple Case Details</a:t>
                      </a:r>
                      <a:r>
                        <a:rPr lang="en-US" sz="2400" baseline="0" dirty="0"/>
                        <a:t> (e.g. </a:t>
                      </a:r>
                      <a:r>
                        <a:rPr lang="en-US" sz="2400" baseline="0" dirty="0" err="1"/>
                        <a:t>Anes</a:t>
                      </a:r>
                      <a:r>
                        <a:rPr lang="en-US" sz="2400" baseline="0" dirty="0"/>
                        <a:t> CPT)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Diagnosis/Procedure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93537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Simple Anesthetic Details (e.g. ETT)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Nuanced Interventions</a:t>
                      </a:r>
                      <a:r>
                        <a:rPr lang="en-US" sz="2400" baseline="0" dirty="0"/>
                        <a:t> (e.g. jet vent)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194896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/>
                        <a:t>Comorbidities</a:t>
                      </a:r>
                      <a:r>
                        <a:rPr lang="en-US" sz="2400" i="0" baseline="0" dirty="0"/>
                        <a:t> – </a:t>
                      </a:r>
                      <a:r>
                        <a:rPr lang="en-US" sz="2400" i="1" baseline="0" dirty="0" err="1"/>
                        <a:t>Elixhauser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Comorbidities – </a:t>
                      </a:r>
                      <a:r>
                        <a:rPr lang="en-US" sz="2400" i="1" dirty="0"/>
                        <a:t>Anesthesia H&amp;P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123639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20291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7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408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/>
              <a:t>MPOG Data Wrangling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500" y="1295400"/>
          <a:ext cx="11239500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80374">
                  <a:extLst>
                    <a:ext uri="{9D8B030D-6E8A-4147-A177-3AD203B41FA5}">
                      <a16:colId xmlns:a16="http://schemas.microsoft.com/office/drawing/2014/main" val="654973356"/>
                    </a:ext>
                  </a:extLst>
                </a:gridCol>
                <a:gridCol w="5659126">
                  <a:extLst>
                    <a:ext uri="{9D8B030D-6E8A-4147-A177-3AD203B41FA5}">
                      <a16:colId xmlns:a16="http://schemas.microsoft.com/office/drawing/2014/main" val="4058312607"/>
                    </a:ext>
                  </a:extLst>
                </a:gridCol>
              </a:tblGrid>
              <a:tr h="943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Usually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Structured</a:t>
                      </a:r>
                      <a:r>
                        <a:rPr lang="en-US" sz="2400" b="1" baseline="0" dirty="0"/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Cleanable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Sometimes Unstructured,</a:t>
                      </a:r>
                    </a:p>
                    <a:p>
                      <a:pPr algn="ctr"/>
                      <a:r>
                        <a:rPr lang="en-US" sz="2400" b="1" baseline="0" dirty="0"/>
                        <a:t>Cleaning is Challenging or Intractable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71857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Demographics,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527589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Simple Case Details</a:t>
                      </a:r>
                      <a:r>
                        <a:rPr lang="en-US" sz="2400" baseline="0" dirty="0"/>
                        <a:t> (e.g. </a:t>
                      </a:r>
                      <a:r>
                        <a:rPr lang="en-US" sz="2400" baseline="0" dirty="0" err="1"/>
                        <a:t>Anes</a:t>
                      </a:r>
                      <a:r>
                        <a:rPr lang="en-US" sz="2400" baseline="0" dirty="0"/>
                        <a:t> CPT)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Diagnosis/Procedure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93537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Simple Anesthetic Details (e.g. ETT)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Nuanced Interventions</a:t>
                      </a:r>
                      <a:r>
                        <a:rPr lang="en-US" sz="2400" baseline="0" dirty="0"/>
                        <a:t> (e.g. jet vent)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194896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/>
                        <a:t>Comorbidities</a:t>
                      </a:r>
                      <a:r>
                        <a:rPr lang="en-US" sz="2400" i="0" baseline="0" dirty="0"/>
                        <a:t> – </a:t>
                      </a:r>
                      <a:r>
                        <a:rPr lang="en-US" sz="2400" i="1" baseline="0" dirty="0" err="1"/>
                        <a:t>Elixhauser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Comorbidities – </a:t>
                      </a:r>
                      <a:r>
                        <a:rPr lang="en-US" sz="2400" i="1" dirty="0"/>
                        <a:t>Anesthesia H&amp;P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123639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Medications – </a:t>
                      </a:r>
                      <a:r>
                        <a:rPr lang="en-US" sz="2400" i="1" dirty="0"/>
                        <a:t>Intraoperative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Medications –</a:t>
                      </a:r>
                      <a:r>
                        <a:rPr lang="en-US" sz="2400" i="1" baseline="0" dirty="0"/>
                        <a:t> Home, </a:t>
                      </a:r>
                      <a:r>
                        <a:rPr lang="en-US" sz="2400" i="1" baseline="0" dirty="0" err="1"/>
                        <a:t>Preop</a:t>
                      </a:r>
                      <a:r>
                        <a:rPr lang="en-US" sz="2400" i="1" baseline="0" dirty="0"/>
                        <a:t>, Postop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20291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7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583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/>
              <a:t>MPOG Data Wrangling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500" y="1295400"/>
          <a:ext cx="11239500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80374">
                  <a:extLst>
                    <a:ext uri="{9D8B030D-6E8A-4147-A177-3AD203B41FA5}">
                      <a16:colId xmlns:a16="http://schemas.microsoft.com/office/drawing/2014/main" val="654973356"/>
                    </a:ext>
                  </a:extLst>
                </a:gridCol>
                <a:gridCol w="5659126">
                  <a:extLst>
                    <a:ext uri="{9D8B030D-6E8A-4147-A177-3AD203B41FA5}">
                      <a16:colId xmlns:a16="http://schemas.microsoft.com/office/drawing/2014/main" val="4058312607"/>
                    </a:ext>
                  </a:extLst>
                </a:gridCol>
              </a:tblGrid>
              <a:tr h="943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Usually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Structured</a:t>
                      </a:r>
                      <a:r>
                        <a:rPr lang="en-US" sz="2400" b="1" baseline="0" dirty="0"/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Cleanable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Sometimes Unstructured,</a:t>
                      </a:r>
                    </a:p>
                    <a:p>
                      <a:pPr algn="ctr"/>
                      <a:r>
                        <a:rPr lang="en-US" sz="2400" b="1" baseline="0" dirty="0"/>
                        <a:t>Cleaning is Challenging or Intractable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71857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Demographics,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527589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Simple Case Details</a:t>
                      </a:r>
                      <a:r>
                        <a:rPr lang="en-US" sz="2400" baseline="0" dirty="0"/>
                        <a:t> (e.g. </a:t>
                      </a:r>
                      <a:r>
                        <a:rPr lang="en-US" sz="2400" baseline="0" dirty="0" err="1"/>
                        <a:t>Anes</a:t>
                      </a:r>
                      <a:r>
                        <a:rPr lang="en-US" sz="2400" baseline="0" dirty="0"/>
                        <a:t> CPT)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Diagnosis/Procedure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93537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Simple Anesthetic Details (e.g. ETT)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Nuanced Interventions</a:t>
                      </a:r>
                      <a:r>
                        <a:rPr lang="en-US" sz="2400" baseline="0" dirty="0"/>
                        <a:t> (e.g. jet vent)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194896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/>
                        <a:t>Comorbidities</a:t>
                      </a:r>
                      <a:r>
                        <a:rPr lang="en-US" sz="2400" i="0" baseline="0" dirty="0"/>
                        <a:t> – </a:t>
                      </a:r>
                      <a:r>
                        <a:rPr lang="en-US" sz="2400" i="1" baseline="0" dirty="0" err="1"/>
                        <a:t>Elixhauser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Comorbidities – </a:t>
                      </a:r>
                      <a:r>
                        <a:rPr lang="en-US" sz="2400" i="1" dirty="0"/>
                        <a:t>Anesthesia H&amp;P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123639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Medications – </a:t>
                      </a:r>
                      <a:r>
                        <a:rPr lang="en-US" sz="2400" i="1" dirty="0"/>
                        <a:t>Intraoperative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Medications –</a:t>
                      </a:r>
                      <a:r>
                        <a:rPr lang="en-US" sz="2400" i="1" baseline="0" dirty="0"/>
                        <a:t> Home, </a:t>
                      </a:r>
                      <a:r>
                        <a:rPr lang="en-US" sz="2400" i="1" baseline="0" dirty="0" err="1"/>
                        <a:t>Preop</a:t>
                      </a:r>
                      <a:r>
                        <a:rPr lang="en-US" sz="2400" i="1" baseline="0" dirty="0"/>
                        <a:t>, Postop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20291"/>
                  </a:ext>
                </a:extLst>
              </a:tr>
              <a:tr h="6047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Standard Monitors (e.g. BP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Advanced</a:t>
                      </a:r>
                      <a:r>
                        <a:rPr lang="en-US" sz="2400" baseline="0" dirty="0"/>
                        <a:t> Monitors (e.g. CVP)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7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259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2667000"/>
            <a:ext cx="6781800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v2.0 Updates</a:t>
            </a:r>
          </a:p>
        </p:txBody>
      </p:sp>
    </p:spTree>
    <p:extLst>
      <p:ext uri="{BB962C8B-B14F-4D97-AF65-F5344CB8AC3E}">
        <p14:creationId xmlns:p14="http://schemas.microsoft.com/office/powerpoint/2010/main" val="2350938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v2.0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066800"/>
            <a:ext cx="10972799" cy="4953000"/>
          </a:xfrm>
        </p:spPr>
        <p:txBody>
          <a:bodyPr/>
          <a:lstStyle/>
          <a:p>
            <a:r>
              <a:rPr lang="en-US" dirty="0"/>
              <a:t>Major updates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 Intuitive</a:t>
            </a:r>
            <a:r>
              <a:rPr lang="en-US" dirty="0">
                <a:sym typeface="Wingdings" panose="05000000000000000000" pitchFamily="2" charset="2"/>
              </a:rPr>
              <a:t> workflow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 Step-wise process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 Differentiation between </a:t>
            </a:r>
            <a:r>
              <a:rPr lang="en-US" u="sng" dirty="0">
                <a:sym typeface="Wingdings" panose="05000000000000000000" pitchFamily="2" charset="2"/>
              </a:rPr>
              <a:t>inclusion criteria </a:t>
            </a:r>
            <a:r>
              <a:rPr lang="en-US" dirty="0">
                <a:sym typeface="Wingdings" panose="05000000000000000000" pitchFamily="2" charset="2"/>
              </a:rPr>
              <a:t>vs. </a:t>
            </a:r>
            <a:r>
              <a:rPr lang="en-US" u="sng" dirty="0">
                <a:sym typeface="Wingdings" panose="05000000000000000000" pitchFamily="2" charset="2"/>
              </a:rPr>
              <a:t>covariates/outcomes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Broader range </a:t>
            </a:r>
            <a:r>
              <a:rPr lang="en-US" dirty="0">
                <a:sym typeface="Wingdings" panose="05000000000000000000" pitchFamily="2" charset="2"/>
              </a:rPr>
              <a:t>of data types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 MPOG concepts, phenotypes, QI measures all accessible 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(Coming soon): Automated</a:t>
            </a:r>
            <a:r>
              <a:rPr lang="en-US" dirty="0">
                <a:sym typeface="Wingdings" panose="05000000000000000000" pitchFamily="2" charset="2"/>
              </a:rPr>
              <a:t>, downloadable </a:t>
            </a:r>
            <a:r>
              <a:rPr lang="en-US" b="1" dirty="0">
                <a:sym typeface="Wingdings" panose="05000000000000000000" pitchFamily="2" charset="2"/>
              </a:rPr>
              <a:t>data summaries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 QI: Quality Report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 Research: Data Query Spec</a:t>
            </a:r>
          </a:p>
          <a:p>
            <a:pPr lvl="2"/>
            <a:endParaRPr lang="en-US" u="sng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4172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2362200"/>
            <a:ext cx="6172200" cy="2492976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v2.0 </a:t>
            </a:r>
            <a:r>
              <a:rPr lang="en-US" dirty="0" smtClean="0"/>
              <a:t>Demo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(note: </a:t>
            </a:r>
            <a:r>
              <a:rPr lang="en-US" sz="2400" dirty="0" err="1" smtClean="0"/>
              <a:t>DataDirect</a:t>
            </a:r>
            <a:r>
              <a:rPr lang="en-US" sz="2400" dirty="0" smtClean="0"/>
              <a:t> continues to be updated…current version not identical to this presentation)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9101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21992" cy="6858000"/>
          </a:xfrm>
          <a:prstGeom prst="rect">
            <a:avLst/>
          </a:prstGeom>
        </p:spPr>
      </p:pic>
      <p:sp>
        <p:nvSpPr>
          <p:cNvPr id="6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>
            <a:off x="7086600" y="838200"/>
            <a:ext cx="16764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-6570"/>
            <a:ext cx="11476703" cy="6864570"/>
            <a:chOff x="381000" y="-6570"/>
            <a:chExt cx="11476703" cy="6864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-6570"/>
              <a:ext cx="11476703" cy="686457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775" y="2171700"/>
              <a:ext cx="123825" cy="495300"/>
            </a:xfrm>
            <a:prstGeom prst="rect">
              <a:avLst/>
            </a:prstGeom>
          </p:spPr>
        </p:pic>
      </p:grpSp>
      <p:sp>
        <p:nvSpPr>
          <p:cNvPr id="6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4419600" y="1295400"/>
            <a:ext cx="15240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8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4419600" y="1676400"/>
            <a:ext cx="15240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9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2743200" y="2419350"/>
            <a:ext cx="15240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524000" y="2667000"/>
            <a:ext cx="4191000" cy="145437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08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-6570"/>
            <a:ext cx="11476703" cy="6864570"/>
            <a:chOff x="381000" y="-6570"/>
            <a:chExt cx="11476703" cy="6864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-6570"/>
              <a:ext cx="11476703" cy="686457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775" y="2171700"/>
              <a:ext cx="123825" cy="495300"/>
            </a:xfrm>
            <a:prstGeom prst="rect">
              <a:avLst/>
            </a:prstGeom>
          </p:spPr>
        </p:pic>
      </p:grpSp>
      <p:sp>
        <p:nvSpPr>
          <p:cNvPr id="6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4419600" y="1295400"/>
            <a:ext cx="15240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8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4419600" y="1676400"/>
            <a:ext cx="15240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9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2743200" y="2419350"/>
            <a:ext cx="15240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524000" y="2667000"/>
            <a:ext cx="4191000" cy="145437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26691"/>
              </p:ext>
            </p:extLst>
          </p:nvPr>
        </p:nvGraphicFramePr>
        <p:xfrm>
          <a:off x="533399" y="4362004"/>
          <a:ext cx="10820401" cy="1789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39600229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200347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1592696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6137379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3994368494"/>
                    </a:ext>
                  </a:extLst>
                </a:gridCol>
              </a:tblGrid>
              <a:tr h="67743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5F5F5"/>
                        </a:solidFill>
                      </a:endParaRP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All cases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0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5F5F5"/>
                          </a:solidFill>
                        </a:rPr>
                        <a:t>Valid case</a:t>
                      </a:r>
                      <a:r>
                        <a:rPr lang="en-US" baseline="0" dirty="0">
                          <a:solidFill>
                            <a:srgbClr val="F5F5F5"/>
                          </a:solidFill>
                        </a:rPr>
                        <a:t> times, age, sex, CPT, ASA class</a:t>
                      </a:r>
                      <a:endParaRPr lang="en-US" dirty="0">
                        <a:solidFill>
                          <a:srgbClr val="F5F5F5"/>
                        </a:solidFill>
                      </a:endParaRP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3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5F5F5"/>
                          </a:solidFill>
                        </a:rPr>
                        <a:t>ICD-9/10 codes present, labs present</a:t>
                      </a: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8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5F5F5"/>
                          </a:solidFill>
                        </a:rPr>
                        <a:t>Mortality</a:t>
                      </a:r>
                      <a:r>
                        <a:rPr lang="en-US" baseline="0" dirty="0" smtClean="0">
                          <a:solidFill>
                            <a:srgbClr val="F5F5F5"/>
                          </a:solidFill>
                        </a:rPr>
                        <a:t>, </a:t>
                      </a:r>
                      <a:r>
                        <a:rPr lang="en-US" baseline="0" dirty="0">
                          <a:solidFill>
                            <a:srgbClr val="F5F5F5"/>
                          </a:solidFill>
                        </a:rPr>
                        <a:t>discharge diagnoses</a:t>
                      </a:r>
                      <a:endParaRPr lang="en-US" dirty="0">
                        <a:solidFill>
                          <a:srgbClr val="F5F5F5"/>
                        </a:solidFill>
                      </a:endParaRP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54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425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-6570"/>
            <a:ext cx="11476703" cy="6864570"/>
            <a:chOff x="381000" y="-6570"/>
            <a:chExt cx="11476703" cy="6864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-6570"/>
              <a:ext cx="11476703" cy="686457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775" y="2171700"/>
              <a:ext cx="123825" cy="495300"/>
            </a:xfrm>
            <a:prstGeom prst="rect">
              <a:avLst/>
            </a:prstGeom>
          </p:spPr>
        </p:pic>
      </p:grpSp>
      <p:sp>
        <p:nvSpPr>
          <p:cNvPr id="6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4419600" y="1295400"/>
            <a:ext cx="15240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8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4419600" y="1676400"/>
            <a:ext cx="15240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9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2743200" y="2419350"/>
            <a:ext cx="15240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524000" y="2667000"/>
            <a:ext cx="4191000" cy="145437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809530"/>
              </p:ext>
            </p:extLst>
          </p:nvPr>
        </p:nvGraphicFramePr>
        <p:xfrm>
          <a:off x="533399" y="4362004"/>
          <a:ext cx="10820401" cy="1789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39600229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200347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1592696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6137379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3994368494"/>
                    </a:ext>
                  </a:extLst>
                </a:gridCol>
              </a:tblGrid>
              <a:tr h="67743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5F5F5"/>
                        </a:solidFill>
                      </a:endParaRP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All cases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Intraop</a:t>
                      </a:r>
                      <a:endParaRPr lang="en-US" b="0" dirty="0"/>
                    </a:p>
                    <a:p>
                      <a:r>
                        <a:rPr lang="en-US" b="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0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5F5F5"/>
                          </a:solidFill>
                        </a:rPr>
                        <a:t>Valid case</a:t>
                      </a:r>
                      <a:r>
                        <a:rPr lang="en-US" baseline="0" dirty="0">
                          <a:solidFill>
                            <a:srgbClr val="F5F5F5"/>
                          </a:solidFill>
                        </a:rPr>
                        <a:t> times, age, sex, CPT, ASA class</a:t>
                      </a:r>
                      <a:endParaRPr lang="en-US" dirty="0">
                        <a:solidFill>
                          <a:srgbClr val="F5F5F5"/>
                        </a:solidFill>
                      </a:endParaRP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3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5F5F5"/>
                          </a:solidFill>
                        </a:rPr>
                        <a:t>ICD-9/10 codes present, labs present</a:t>
                      </a: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8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5F5F5"/>
                          </a:solidFill>
                        </a:rPr>
                        <a:t>Mortality</a:t>
                      </a:r>
                      <a:r>
                        <a:rPr lang="en-US" baseline="0" dirty="0" smtClean="0">
                          <a:solidFill>
                            <a:srgbClr val="F5F5F5"/>
                          </a:solidFill>
                        </a:rPr>
                        <a:t>, discharge diagnoses</a:t>
                      </a:r>
                      <a:endParaRPr lang="en-US" dirty="0">
                        <a:solidFill>
                          <a:srgbClr val="F5F5F5"/>
                        </a:solidFill>
                      </a:endParaRP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54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539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Pre-requisites:</a:t>
            </a:r>
          </a:p>
          <a:p>
            <a:pPr lvl="1"/>
            <a:r>
              <a:rPr lang="en-US" dirty="0"/>
              <a:t>Security Checklist &amp; Authorization Form</a:t>
            </a:r>
          </a:p>
          <a:p>
            <a:pPr lvl="1"/>
            <a:r>
              <a:rPr lang="en-US" dirty="0"/>
              <a:t>Obtain Login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77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-6570"/>
            <a:ext cx="11476703" cy="6864570"/>
            <a:chOff x="381000" y="-6570"/>
            <a:chExt cx="11476703" cy="6864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-6570"/>
              <a:ext cx="11476703" cy="686457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775" y="2171700"/>
              <a:ext cx="123825" cy="495300"/>
            </a:xfrm>
            <a:prstGeom prst="rect">
              <a:avLst/>
            </a:prstGeom>
          </p:spPr>
        </p:pic>
      </p:grpSp>
      <p:sp>
        <p:nvSpPr>
          <p:cNvPr id="6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4419600" y="1295400"/>
            <a:ext cx="15240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8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4419600" y="1676400"/>
            <a:ext cx="15240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9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2743200" y="2419350"/>
            <a:ext cx="15240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524000" y="2667000"/>
            <a:ext cx="4191000" cy="145437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58197"/>
              </p:ext>
            </p:extLst>
          </p:nvPr>
        </p:nvGraphicFramePr>
        <p:xfrm>
          <a:off x="533399" y="4362004"/>
          <a:ext cx="10820401" cy="1789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39600229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200347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1592696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6137379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3994368494"/>
                    </a:ext>
                  </a:extLst>
                </a:gridCol>
              </a:tblGrid>
              <a:tr h="67743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5F5F5"/>
                        </a:solidFill>
                      </a:endParaRP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All cases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Intraop</a:t>
                      </a:r>
                      <a:endParaRPr lang="en-US" b="0" dirty="0"/>
                    </a:p>
                    <a:p>
                      <a:r>
                        <a:rPr lang="en-US" b="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Periop</a:t>
                      </a:r>
                      <a:endParaRPr lang="en-US" b="0" dirty="0"/>
                    </a:p>
                    <a:p>
                      <a:r>
                        <a:rPr lang="en-US" b="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0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5F5F5"/>
                          </a:solidFill>
                        </a:rPr>
                        <a:t>Valid case</a:t>
                      </a:r>
                      <a:r>
                        <a:rPr lang="en-US" baseline="0" dirty="0">
                          <a:solidFill>
                            <a:srgbClr val="F5F5F5"/>
                          </a:solidFill>
                        </a:rPr>
                        <a:t> times, age, sex, CPT, ASA class</a:t>
                      </a:r>
                      <a:endParaRPr lang="en-US" dirty="0">
                        <a:solidFill>
                          <a:srgbClr val="F5F5F5"/>
                        </a:solidFill>
                      </a:endParaRP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3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5F5F5"/>
                          </a:solidFill>
                        </a:rPr>
                        <a:t>ICD-9/10 codes present, labs present</a:t>
                      </a: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8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5F5F5"/>
                          </a:solidFill>
                        </a:rPr>
                        <a:t>Mortality</a:t>
                      </a:r>
                      <a:r>
                        <a:rPr lang="en-US" baseline="0" dirty="0" smtClean="0">
                          <a:solidFill>
                            <a:srgbClr val="F5F5F5"/>
                          </a:solidFill>
                        </a:rPr>
                        <a:t>, discharge diagnoses</a:t>
                      </a:r>
                      <a:endParaRPr lang="en-US" dirty="0" smtClean="0">
                        <a:solidFill>
                          <a:srgbClr val="F5F5F5"/>
                        </a:solidFill>
                      </a:endParaRP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54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836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-6570"/>
            <a:ext cx="11476703" cy="6864570"/>
            <a:chOff x="381000" y="-6570"/>
            <a:chExt cx="11476703" cy="6864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-6570"/>
              <a:ext cx="11476703" cy="686457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775" y="2171700"/>
              <a:ext cx="123825" cy="495300"/>
            </a:xfrm>
            <a:prstGeom prst="rect">
              <a:avLst/>
            </a:prstGeom>
          </p:spPr>
        </p:pic>
      </p:grpSp>
      <p:sp>
        <p:nvSpPr>
          <p:cNvPr id="6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4419600" y="1295400"/>
            <a:ext cx="15240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8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4419600" y="1676400"/>
            <a:ext cx="15240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9" name="Arrow: Right 4">
            <a:extLst>
              <a:ext uri="{FF2B5EF4-FFF2-40B4-BE49-F238E27FC236}">
                <a16:creationId xmlns:a16="http://schemas.microsoft.com/office/drawing/2014/main" id="{3FC29211-D92D-4B44-9012-C09EC1ABD956}"/>
              </a:ext>
            </a:extLst>
          </p:cNvPr>
          <p:cNvSpPr/>
          <p:nvPr/>
        </p:nvSpPr>
        <p:spPr bwMode="auto">
          <a:xfrm flipH="1">
            <a:off x="2743200" y="2419350"/>
            <a:ext cx="1524000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524000" y="2667000"/>
            <a:ext cx="4191000" cy="145437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663434"/>
              </p:ext>
            </p:extLst>
          </p:nvPr>
        </p:nvGraphicFramePr>
        <p:xfrm>
          <a:off x="533399" y="4362004"/>
          <a:ext cx="10820401" cy="1789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39600229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200347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1592696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6137379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3994368494"/>
                    </a:ext>
                  </a:extLst>
                </a:gridCol>
              </a:tblGrid>
              <a:tr h="67743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5F5F5"/>
                        </a:solidFill>
                      </a:endParaRP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All cases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Intraop</a:t>
                      </a:r>
                      <a:endParaRPr lang="en-US" b="0" dirty="0"/>
                    </a:p>
                    <a:p>
                      <a:r>
                        <a:rPr lang="en-US" b="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Periop</a:t>
                      </a:r>
                      <a:endParaRPr lang="en-US" b="0" dirty="0"/>
                    </a:p>
                    <a:p>
                      <a:r>
                        <a:rPr lang="en-US" b="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Outcome</a:t>
                      </a:r>
                    </a:p>
                    <a:p>
                      <a:r>
                        <a:rPr lang="en-US" b="0" dirty="0"/>
                        <a:t>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0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5F5F5"/>
                          </a:solidFill>
                        </a:rPr>
                        <a:t>Valid case</a:t>
                      </a:r>
                      <a:r>
                        <a:rPr lang="en-US" baseline="0" dirty="0">
                          <a:solidFill>
                            <a:srgbClr val="F5F5F5"/>
                          </a:solidFill>
                        </a:rPr>
                        <a:t> times, age, sex, CPT, ASA class</a:t>
                      </a:r>
                      <a:endParaRPr lang="en-US" dirty="0">
                        <a:solidFill>
                          <a:srgbClr val="F5F5F5"/>
                        </a:solidFill>
                      </a:endParaRP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3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5F5F5"/>
                          </a:solidFill>
                        </a:rPr>
                        <a:t>ICD-9/10 codes present, labs present</a:t>
                      </a: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8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5F5F5"/>
                          </a:solidFill>
                        </a:rPr>
                        <a:t>Mortality</a:t>
                      </a:r>
                      <a:r>
                        <a:rPr lang="en-US" baseline="0" dirty="0" smtClean="0">
                          <a:solidFill>
                            <a:srgbClr val="F5F5F5"/>
                          </a:solidFill>
                        </a:rPr>
                        <a:t>, discharge diagnoses</a:t>
                      </a:r>
                      <a:endParaRPr lang="en-US" dirty="0">
                        <a:solidFill>
                          <a:srgbClr val="F5F5F5"/>
                        </a:solidFill>
                      </a:endParaRPr>
                    </a:p>
                  </a:txBody>
                  <a:tcPr>
                    <a:solidFill>
                      <a:srgbClr val="A803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5483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8531883" y="949215"/>
            <a:ext cx="1069317" cy="34618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78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2" y="-12700"/>
            <a:ext cx="1131093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9982200" y="1441230"/>
            <a:ext cx="1769269" cy="76857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440532" y="1054210"/>
            <a:ext cx="1083468" cy="191759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8610600" y="917685"/>
            <a:ext cx="1066800" cy="32812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54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08" y="1"/>
            <a:ext cx="1129903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438151" y="1183085"/>
            <a:ext cx="857249" cy="30014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484995" y="1451783"/>
            <a:ext cx="6287405" cy="235821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8610600" y="978936"/>
            <a:ext cx="1066800" cy="32812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180285" y="1295400"/>
            <a:ext cx="0" cy="16002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180285" y="2916464"/>
            <a:ext cx="725715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0"/>
            <a:ext cx="11353800" cy="688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1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400"/>
            <a:ext cx="11367931" cy="6832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304801" y="1371600"/>
            <a:ext cx="1219200" cy="25192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549400" y="1457325"/>
            <a:ext cx="4317999" cy="3962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8610600" y="990601"/>
            <a:ext cx="1066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9216571" y="1295401"/>
            <a:ext cx="0" cy="25145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9216571" y="3810000"/>
            <a:ext cx="725715" cy="2086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25399"/>
            <a:ext cx="11367930" cy="68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5399"/>
            <a:ext cx="11367930" cy="68444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304801" y="1533526"/>
            <a:ext cx="1219200" cy="25192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524001" y="1544042"/>
            <a:ext cx="7391399" cy="135155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8610600" y="990601"/>
            <a:ext cx="1066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216571" y="1295401"/>
            <a:ext cx="0" cy="33527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9216571" y="4648200"/>
            <a:ext cx="725715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-1588"/>
            <a:ext cx="11353800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80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1" y="-1588"/>
            <a:ext cx="11353800" cy="6859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304801" y="1754808"/>
            <a:ext cx="1219200" cy="25192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524001" y="1544042"/>
            <a:ext cx="7391399" cy="500915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8461829" y="990601"/>
            <a:ext cx="1066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9067800" y="1295401"/>
            <a:ext cx="0" cy="37337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9067800" y="5029200"/>
            <a:ext cx="725715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45" y="0"/>
            <a:ext cx="11430000" cy="68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52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45" y="0"/>
            <a:ext cx="11430000" cy="68865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304801" y="1880772"/>
            <a:ext cx="1219200" cy="25192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524001" y="1295401"/>
            <a:ext cx="5333999" cy="144779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8538029" y="990601"/>
            <a:ext cx="1066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144000" y="1295401"/>
            <a:ext cx="0" cy="51053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144000" y="6400800"/>
            <a:ext cx="823686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45" y="0"/>
            <a:ext cx="11309555" cy="683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32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45" y="0"/>
            <a:ext cx="11309555" cy="68380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279401" y="2043800"/>
            <a:ext cx="1219200" cy="25192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524001" y="1295401"/>
            <a:ext cx="5333999" cy="251459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8610600" y="914399"/>
            <a:ext cx="990600" cy="22860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144000" y="1143001"/>
            <a:ext cx="0" cy="54863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9144000" y="6629400"/>
            <a:ext cx="823686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5" y="2192"/>
            <a:ext cx="11210013" cy="68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90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15" y="0"/>
            <a:ext cx="11210013" cy="68558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389908" y="2209800"/>
            <a:ext cx="1219200" cy="25192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609108" y="1295401"/>
            <a:ext cx="5333999" cy="144779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8538029" y="990601"/>
            <a:ext cx="1066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144000" y="1295401"/>
            <a:ext cx="0" cy="54863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9154886" y="6781800"/>
            <a:ext cx="823686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5" y="0"/>
            <a:ext cx="11210013" cy="685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69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Pre-requisites:</a:t>
            </a:r>
          </a:p>
          <a:p>
            <a:pPr lvl="1"/>
            <a:r>
              <a:rPr lang="en-US" dirty="0"/>
              <a:t>Authorization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E7223-751C-4F3C-A742-23070849A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555" y="1149400"/>
            <a:ext cx="7978077" cy="471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4C30C-FF72-47F4-8C6F-249C0FFD6F79}"/>
              </a:ext>
            </a:extLst>
          </p:cNvPr>
          <p:cNvSpPr/>
          <p:nvPr/>
        </p:nvSpPr>
        <p:spPr bwMode="auto">
          <a:xfrm>
            <a:off x="10439400" y="1828800"/>
            <a:ext cx="609600" cy="228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12D2570-89C3-40FA-BBE5-69DB7C83A135}"/>
              </a:ext>
            </a:extLst>
          </p:cNvPr>
          <p:cNvSpPr/>
          <p:nvPr/>
        </p:nvSpPr>
        <p:spPr bwMode="auto">
          <a:xfrm flipH="1">
            <a:off x="8343321" y="3581400"/>
            <a:ext cx="20574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71C16D-7936-45CE-B6BC-2E2E95AF311D}"/>
              </a:ext>
            </a:extLst>
          </p:cNvPr>
          <p:cNvGrpSpPr/>
          <p:nvPr/>
        </p:nvGrpSpPr>
        <p:grpSpPr>
          <a:xfrm>
            <a:off x="2819979" y="2367056"/>
            <a:ext cx="8762422" cy="846235"/>
            <a:chOff x="3850554" y="2514600"/>
            <a:chExt cx="6893645" cy="6657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B24D-F3C8-42A9-8682-EB0DE5D80566}"/>
                </a:ext>
              </a:extLst>
            </p:cNvPr>
            <p:cNvSpPr/>
            <p:nvPr/>
          </p:nvSpPr>
          <p:spPr bwMode="auto">
            <a:xfrm>
              <a:off x="3850554" y="2514600"/>
              <a:ext cx="6893645" cy="665757"/>
            </a:xfrm>
            <a:prstGeom prst="rect">
              <a:avLst/>
            </a:prstGeom>
            <a:solidFill>
              <a:schemeClr val="bg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6F6C7C-02C2-495E-A957-F48AC56DD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0047" y="2678806"/>
              <a:ext cx="6819100" cy="397432"/>
            </a:xfrm>
            <a:prstGeom prst="rect">
              <a:avLst/>
            </a:prstGeom>
          </p:spPr>
        </p:pic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DC08A7E-33A4-434D-B9C2-951E0B8E9886}"/>
              </a:ext>
            </a:extLst>
          </p:cNvPr>
          <p:cNvSpPr/>
          <p:nvPr/>
        </p:nvSpPr>
        <p:spPr bwMode="auto">
          <a:xfrm flipV="1">
            <a:off x="2819979" y="3223086"/>
            <a:ext cx="8838621" cy="50517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71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15" y="0"/>
            <a:ext cx="11210013" cy="68512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377208" y="2434256"/>
            <a:ext cx="1219200" cy="25192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609108" y="1295401"/>
            <a:ext cx="5333999" cy="160019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8538029" y="990601"/>
            <a:ext cx="1066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144000" y="1295401"/>
            <a:ext cx="0" cy="54863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9154886" y="6781800"/>
            <a:ext cx="823686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5" y="0"/>
            <a:ext cx="11335985" cy="68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77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15" y="0"/>
            <a:ext cx="11335985" cy="68634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402608" y="2602464"/>
            <a:ext cx="1219200" cy="25192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609108" y="1295401"/>
            <a:ext cx="5333999" cy="167639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8538029" y="990601"/>
            <a:ext cx="1066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144000" y="1295401"/>
            <a:ext cx="0" cy="54863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9154886" y="6781800"/>
            <a:ext cx="823686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86" y="20222"/>
            <a:ext cx="11285764" cy="68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66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6" y="20222"/>
            <a:ext cx="11285764" cy="68613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389908" y="2743200"/>
            <a:ext cx="1219200" cy="25192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609108" y="1295401"/>
            <a:ext cx="5333999" cy="144779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8610600" y="990601"/>
            <a:ext cx="1066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144000" y="1295401"/>
            <a:ext cx="0" cy="54863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9154886" y="6781800"/>
            <a:ext cx="823686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86" y="0"/>
            <a:ext cx="11311164" cy="69011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330200" y="2995128"/>
            <a:ext cx="1278908" cy="33677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43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379200" cy="68751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447800" y="1301090"/>
            <a:ext cx="4038600" cy="548071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rrow: Right 5">
            <a:extLst>
              <a:ext uri="{FF2B5EF4-FFF2-40B4-BE49-F238E27FC236}">
                <a16:creationId xmlns:a16="http://schemas.microsoft.com/office/drawing/2014/main" id="{912D2570-89C3-40FA-BBE5-69DB7C83A135}"/>
              </a:ext>
            </a:extLst>
          </p:cNvPr>
          <p:cNvSpPr/>
          <p:nvPr/>
        </p:nvSpPr>
        <p:spPr bwMode="auto">
          <a:xfrm>
            <a:off x="5220279" y="3812845"/>
            <a:ext cx="1561521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5638800" y="1310945"/>
            <a:ext cx="4038600" cy="547085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57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32"/>
            <a:ext cx="11277600" cy="687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43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33618"/>
            <a:ext cx="11430000" cy="68916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447800" y="1219201"/>
            <a:ext cx="4191000" cy="3581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447800" y="4916715"/>
            <a:ext cx="6934200" cy="194128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8382000" y="914400"/>
            <a:ext cx="1371600" cy="762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25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v2.0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066800"/>
            <a:ext cx="10972799" cy="4953000"/>
          </a:xfrm>
        </p:spPr>
        <p:txBody>
          <a:bodyPr/>
          <a:lstStyle/>
          <a:p>
            <a:r>
              <a:rPr lang="en-US" dirty="0"/>
              <a:t>Outputs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Single vs. Repeated Measures</a:t>
            </a:r>
          </a:p>
          <a:p>
            <a:pPr lvl="1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u="sng" dirty="0">
              <a:sym typeface="Wingdings" panose="05000000000000000000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511103"/>
              </p:ext>
            </p:extLst>
          </p:nvPr>
        </p:nvGraphicFramePr>
        <p:xfrm>
          <a:off x="571500" y="2438400"/>
          <a:ext cx="11049000" cy="30556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05530">
                  <a:extLst>
                    <a:ext uri="{9D8B030D-6E8A-4147-A177-3AD203B41FA5}">
                      <a16:colId xmlns:a16="http://schemas.microsoft.com/office/drawing/2014/main" val="3527425506"/>
                    </a:ext>
                  </a:extLst>
                </a:gridCol>
                <a:gridCol w="2319655">
                  <a:extLst>
                    <a:ext uri="{9D8B030D-6E8A-4147-A177-3AD203B41FA5}">
                      <a16:colId xmlns:a16="http://schemas.microsoft.com/office/drawing/2014/main" val="654973356"/>
                    </a:ext>
                  </a:extLst>
                </a:gridCol>
                <a:gridCol w="5123815">
                  <a:extLst>
                    <a:ext uri="{9D8B030D-6E8A-4147-A177-3AD203B41FA5}">
                      <a16:colId xmlns:a16="http://schemas.microsoft.com/office/drawing/2014/main" val="405831260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Values Returned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71857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Single Measures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(One value per</a:t>
                      </a:r>
                      <a:r>
                        <a:rPr lang="en-US" sz="2400" b="1" baseline="0" dirty="0"/>
                        <a:t> case)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527589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Repeated Measures</a:t>
                      </a:r>
                      <a:r>
                        <a:rPr lang="en-US" sz="2400" b="1" baseline="0" dirty="0"/>
                        <a:t> </a:t>
                      </a:r>
                    </a:p>
                    <a:p>
                      <a:pPr algn="ctr"/>
                      <a:r>
                        <a:rPr lang="en-US" sz="2400" b="1" baseline="0" dirty="0"/>
                        <a:t>(Many values per case</a:t>
                      </a:r>
                      <a:r>
                        <a:rPr lang="en-US" sz="2400" b="1" baseline="0" dirty="0" smtClean="0"/>
                        <a:t>)</a:t>
                      </a:r>
                    </a:p>
                    <a:p>
                      <a:pPr algn="ctr"/>
                      <a:endParaRPr lang="en-US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9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511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v2.0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066800"/>
            <a:ext cx="10972799" cy="4953000"/>
          </a:xfrm>
        </p:spPr>
        <p:txBody>
          <a:bodyPr/>
          <a:lstStyle/>
          <a:p>
            <a:r>
              <a:rPr lang="en-US" dirty="0"/>
              <a:t>Outputs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Single vs. Repeated Measures</a:t>
            </a:r>
          </a:p>
          <a:p>
            <a:pPr lvl="1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u="sng" dirty="0">
              <a:sym typeface="Wingdings" panose="05000000000000000000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34431"/>
              </p:ext>
            </p:extLst>
          </p:nvPr>
        </p:nvGraphicFramePr>
        <p:xfrm>
          <a:off x="571500" y="2438400"/>
          <a:ext cx="11049000" cy="30556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05530">
                  <a:extLst>
                    <a:ext uri="{9D8B030D-6E8A-4147-A177-3AD203B41FA5}">
                      <a16:colId xmlns:a16="http://schemas.microsoft.com/office/drawing/2014/main" val="3527425506"/>
                    </a:ext>
                  </a:extLst>
                </a:gridCol>
                <a:gridCol w="2319655">
                  <a:extLst>
                    <a:ext uri="{9D8B030D-6E8A-4147-A177-3AD203B41FA5}">
                      <a16:colId xmlns:a16="http://schemas.microsoft.com/office/drawing/2014/main" val="654973356"/>
                    </a:ext>
                  </a:extLst>
                </a:gridCol>
                <a:gridCol w="5123815">
                  <a:extLst>
                    <a:ext uri="{9D8B030D-6E8A-4147-A177-3AD203B41FA5}">
                      <a16:colId xmlns:a16="http://schemas.microsoft.com/office/drawing/2014/main" val="405831260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Values Returned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71857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Single Measures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(One value per</a:t>
                      </a:r>
                      <a:r>
                        <a:rPr lang="en-US" sz="2400" b="1" baseline="0" dirty="0"/>
                        <a:t> case)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MPOG</a:t>
                      </a:r>
                      <a:r>
                        <a:rPr lang="en-US" sz="2400" baseline="0" dirty="0"/>
                        <a:t> Case ID, MPOG Patient ID, Date of Procedure, Value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527589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Repeated Measures</a:t>
                      </a:r>
                      <a:r>
                        <a:rPr lang="en-US" sz="2400" b="1" baseline="0" dirty="0"/>
                        <a:t> </a:t>
                      </a:r>
                    </a:p>
                    <a:p>
                      <a:pPr algn="ctr"/>
                      <a:r>
                        <a:rPr lang="en-US" sz="2400" b="1" baseline="0" dirty="0"/>
                        <a:t>(Many values per case</a:t>
                      </a:r>
                      <a:r>
                        <a:rPr lang="en-US" sz="2400" b="1" baseline="0" dirty="0" smtClean="0"/>
                        <a:t>)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9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367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v2.0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066800"/>
            <a:ext cx="10972799" cy="4953000"/>
          </a:xfrm>
        </p:spPr>
        <p:txBody>
          <a:bodyPr/>
          <a:lstStyle/>
          <a:p>
            <a:r>
              <a:rPr lang="en-US" dirty="0"/>
              <a:t>Outputs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Single vs. Repeated Measures</a:t>
            </a:r>
          </a:p>
          <a:p>
            <a:pPr lvl="1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u="sng" dirty="0">
              <a:sym typeface="Wingdings" panose="05000000000000000000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284684"/>
              </p:ext>
            </p:extLst>
          </p:nvPr>
        </p:nvGraphicFramePr>
        <p:xfrm>
          <a:off x="571500" y="2438400"/>
          <a:ext cx="11049000" cy="30556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05530">
                  <a:extLst>
                    <a:ext uri="{9D8B030D-6E8A-4147-A177-3AD203B41FA5}">
                      <a16:colId xmlns:a16="http://schemas.microsoft.com/office/drawing/2014/main" val="3527425506"/>
                    </a:ext>
                  </a:extLst>
                </a:gridCol>
                <a:gridCol w="2319655">
                  <a:extLst>
                    <a:ext uri="{9D8B030D-6E8A-4147-A177-3AD203B41FA5}">
                      <a16:colId xmlns:a16="http://schemas.microsoft.com/office/drawing/2014/main" val="654973356"/>
                    </a:ext>
                  </a:extLst>
                </a:gridCol>
                <a:gridCol w="5123815">
                  <a:extLst>
                    <a:ext uri="{9D8B030D-6E8A-4147-A177-3AD203B41FA5}">
                      <a16:colId xmlns:a16="http://schemas.microsoft.com/office/drawing/2014/main" val="4058312607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Values Returned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71857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Single Measures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(One value per</a:t>
                      </a:r>
                      <a:r>
                        <a:rPr lang="en-US" sz="2400" b="1" baseline="0" dirty="0"/>
                        <a:t> case)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MPOG</a:t>
                      </a:r>
                      <a:r>
                        <a:rPr lang="en-US" sz="2400" baseline="0" dirty="0"/>
                        <a:t> Case ID, MPOG Patient ID, Date of Procedure, Value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527589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Repeated Measures</a:t>
                      </a:r>
                      <a:r>
                        <a:rPr lang="en-US" sz="2400" b="1" baseline="0" dirty="0"/>
                        <a:t> </a:t>
                      </a:r>
                    </a:p>
                    <a:p>
                      <a:pPr algn="ctr"/>
                      <a:r>
                        <a:rPr lang="en-US" sz="2400" b="1" baseline="0" dirty="0"/>
                        <a:t>(Many values per case)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Blood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MPOG Case ID,</a:t>
                      </a:r>
                      <a:r>
                        <a:rPr lang="en-US" sz="2400" baseline="0" dirty="0"/>
                        <a:t> MPOG Patient ID, BP Source, Dates/Times of Measurements, Values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93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395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/>
              <a:t>Take-Home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447800"/>
            <a:ext cx="10972799" cy="457200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can catalyze research/QI, without needing:</a:t>
            </a:r>
          </a:p>
          <a:p>
            <a:pPr marL="342900" lvl="1" indent="0">
              <a:buNone/>
            </a:pPr>
            <a:r>
              <a:rPr lang="en-US" dirty="0"/>
              <a:t>… to be a computer programmer</a:t>
            </a:r>
          </a:p>
          <a:p>
            <a:pPr marL="342900" lvl="1" indent="0">
              <a:buNone/>
            </a:pPr>
            <a:r>
              <a:rPr lang="en-US" dirty="0"/>
              <a:t>… to be a 1</a:t>
            </a:r>
            <a:r>
              <a:rPr lang="en-US" baseline="30000" dirty="0"/>
              <a:t>st</a:t>
            </a:r>
            <a:r>
              <a:rPr lang="en-US" dirty="0"/>
              <a:t>-degree relative of your hospital’s CMIO</a:t>
            </a:r>
          </a:p>
          <a:p>
            <a:r>
              <a:rPr lang="en-US" dirty="0" err="1"/>
              <a:t>DataDirect</a:t>
            </a:r>
            <a:r>
              <a:rPr lang="en-US" dirty="0"/>
              <a:t> </a:t>
            </a:r>
            <a:r>
              <a:rPr lang="en-US" b="1" u="sng" dirty="0"/>
              <a:t>query modes</a:t>
            </a:r>
            <a:r>
              <a:rPr lang="en-US" dirty="0"/>
              <a:t> can be tailored to use-case:</a:t>
            </a:r>
          </a:p>
          <a:p>
            <a:pPr lvl="1"/>
            <a:r>
              <a:rPr lang="en-US" dirty="0"/>
              <a:t> Cohort ID mode </a:t>
            </a:r>
            <a:r>
              <a:rPr lang="en-US" dirty="0">
                <a:sym typeface="Wingdings" panose="05000000000000000000" pitchFamily="2" charset="2"/>
              </a:rPr>
              <a:t> Research/QI “speed dating”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Quality Report </a:t>
            </a:r>
            <a:r>
              <a:rPr lang="en-US" dirty="0">
                <a:sym typeface="Wingdings" panose="05000000000000000000" pitchFamily="2" charset="2"/>
              </a:rPr>
              <a:t> Improve care at your hospital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 Research </a:t>
            </a:r>
            <a:r>
              <a:rPr lang="en-US" dirty="0">
                <a:sym typeface="Wingdings" panose="05000000000000000000" pitchFamily="2" charset="2"/>
              </a:rPr>
              <a:t> High-impact science</a:t>
            </a:r>
          </a:p>
        </p:txBody>
      </p:sp>
    </p:spTree>
    <p:extLst>
      <p:ext uri="{BB962C8B-B14F-4D97-AF65-F5344CB8AC3E}">
        <p14:creationId xmlns:p14="http://schemas.microsoft.com/office/powerpoint/2010/main" val="2368286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Pre-requisites:</a:t>
            </a:r>
          </a:p>
          <a:p>
            <a:pPr lvl="1"/>
            <a:r>
              <a:rPr lang="en-US" dirty="0"/>
              <a:t>Authorization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E7223-751C-4F3C-A742-23070849A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555" y="1149400"/>
            <a:ext cx="7978077" cy="471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4C30C-FF72-47F4-8C6F-249C0FFD6F79}"/>
              </a:ext>
            </a:extLst>
          </p:cNvPr>
          <p:cNvSpPr/>
          <p:nvPr/>
        </p:nvSpPr>
        <p:spPr bwMode="auto">
          <a:xfrm>
            <a:off x="10439400" y="1828800"/>
            <a:ext cx="609600" cy="228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12D2570-89C3-40FA-BBE5-69DB7C83A135}"/>
              </a:ext>
            </a:extLst>
          </p:cNvPr>
          <p:cNvSpPr/>
          <p:nvPr/>
        </p:nvSpPr>
        <p:spPr bwMode="auto">
          <a:xfrm flipH="1">
            <a:off x="8343321" y="3581400"/>
            <a:ext cx="20574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71C16D-7936-45CE-B6BC-2E2E95AF311D}"/>
              </a:ext>
            </a:extLst>
          </p:cNvPr>
          <p:cNvGrpSpPr/>
          <p:nvPr/>
        </p:nvGrpSpPr>
        <p:grpSpPr>
          <a:xfrm>
            <a:off x="2819979" y="2367056"/>
            <a:ext cx="8762423" cy="846235"/>
            <a:chOff x="3850554" y="2514600"/>
            <a:chExt cx="6893646" cy="6657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B24D-F3C8-42A9-8682-EB0DE5D80566}"/>
                </a:ext>
              </a:extLst>
            </p:cNvPr>
            <p:cNvSpPr/>
            <p:nvPr/>
          </p:nvSpPr>
          <p:spPr bwMode="auto">
            <a:xfrm>
              <a:off x="3850554" y="2514600"/>
              <a:ext cx="6893645" cy="665757"/>
            </a:xfrm>
            <a:prstGeom prst="rect">
              <a:avLst/>
            </a:prstGeom>
            <a:solidFill>
              <a:schemeClr val="bg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6F6C7C-02C2-495E-A957-F48AC56DD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5100" y="2678806"/>
              <a:ext cx="6819100" cy="397432"/>
            </a:xfrm>
            <a:prstGeom prst="rect">
              <a:avLst/>
            </a:prstGeom>
          </p:spPr>
        </p:pic>
      </p:grp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DC08A7E-33A4-434D-B9C2-951E0B8E9886}"/>
              </a:ext>
            </a:extLst>
          </p:cNvPr>
          <p:cNvSpPr/>
          <p:nvPr/>
        </p:nvSpPr>
        <p:spPr bwMode="auto">
          <a:xfrm flipV="1">
            <a:off x="2819979" y="3223086"/>
            <a:ext cx="8838621" cy="50517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D55444-4B7B-4395-AE41-E39B6557B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531" y="0"/>
            <a:ext cx="8169965" cy="6858000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07200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2756825"/>
            <a:ext cx="3352800" cy="73865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06623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Guide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A35C4-342E-4DFD-9235-77A6D56A4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86" y="1104291"/>
            <a:ext cx="7954614" cy="4839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0439400" y="1935956"/>
            <a:ext cx="609600" cy="228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64DA689-62D6-4FBB-8B8F-795D4A2C955E}"/>
              </a:ext>
            </a:extLst>
          </p:cNvPr>
          <p:cNvSpPr/>
          <p:nvPr/>
        </p:nvSpPr>
        <p:spPr bwMode="auto">
          <a:xfrm flipH="1">
            <a:off x="6934200" y="3810000"/>
            <a:ext cx="20574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8B4CDCD-0176-47DF-B4F0-1B18E3D5C28C}"/>
              </a:ext>
            </a:extLst>
          </p:cNvPr>
          <p:cNvSpPr/>
          <p:nvPr/>
        </p:nvSpPr>
        <p:spPr bwMode="auto">
          <a:xfrm flipV="1">
            <a:off x="3733800" y="3533429"/>
            <a:ext cx="5257800" cy="50517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895600"/>
            <a:ext cx="5620422" cy="61813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6743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Guide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A35C4-342E-4DFD-9235-77A6D56A4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86" y="1104291"/>
            <a:ext cx="7954614" cy="4839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195A0E-9FDA-4A95-BD7D-58AA168146F7}"/>
              </a:ext>
            </a:extLst>
          </p:cNvPr>
          <p:cNvSpPr/>
          <p:nvPr/>
        </p:nvSpPr>
        <p:spPr bwMode="auto">
          <a:xfrm>
            <a:off x="10439400" y="1935956"/>
            <a:ext cx="609600" cy="228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64DA689-62D6-4FBB-8B8F-795D4A2C955E}"/>
              </a:ext>
            </a:extLst>
          </p:cNvPr>
          <p:cNvSpPr/>
          <p:nvPr/>
        </p:nvSpPr>
        <p:spPr bwMode="auto">
          <a:xfrm flipH="1">
            <a:off x="6934200" y="3810000"/>
            <a:ext cx="20574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8B4CDCD-0176-47DF-B4F0-1B18E3D5C28C}"/>
              </a:ext>
            </a:extLst>
          </p:cNvPr>
          <p:cNvSpPr/>
          <p:nvPr/>
        </p:nvSpPr>
        <p:spPr bwMode="auto">
          <a:xfrm flipV="1">
            <a:off x="3733800" y="3533429"/>
            <a:ext cx="5257800" cy="50517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895600"/>
            <a:ext cx="5620422" cy="61813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-12341"/>
            <a:ext cx="5476564" cy="687034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43020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95400"/>
            <a:ext cx="10972799" cy="4953000"/>
          </a:xfrm>
        </p:spPr>
        <p:txBody>
          <a:bodyPr/>
          <a:lstStyle/>
          <a:p>
            <a:r>
              <a:rPr lang="en-US" dirty="0"/>
              <a:t>Query Modes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u="sng" dirty="0">
                <a:sym typeface="Wingdings" panose="05000000000000000000" pitchFamily="2" charset="2"/>
              </a:rPr>
              <a:t>Cohort Only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Goals: 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 Determine if a research/QI question is </a:t>
            </a:r>
            <a:r>
              <a:rPr lang="en-US" b="1" u="sng" dirty="0">
                <a:sym typeface="Wingdings" panose="05000000000000000000" pitchFamily="2" charset="2"/>
              </a:rPr>
              <a:t>answerable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 Sample size  roughly estimate </a:t>
            </a:r>
            <a:r>
              <a:rPr lang="en-US" b="1" u="sng" dirty="0">
                <a:sym typeface="Wingdings" panose="05000000000000000000" pitchFamily="2" charset="2"/>
              </a:rPr>
              <a:t>statistical power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 Ensure a </a:t>
            </a:r>
            <a:r>
              <a:rPr lang="en-US" b="1" u="sng" dirty="0">
                <a:sym typeface="Wingdings" panose="05000000000000000000" pitchFamily="2" charset="2"/>
              </a:rPr>
              <a:t>satisfying experience</a:t>
            </a:r>
            <a:r>
              <a:rPr lang="en-US" dirty="0">
                <a:sym typeface="Wingdings" panose="05000000000000000000" pitchFamily="2" charset="2"/>
              </a:rPr>
              <a:t> doing MPOG research or QI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 No prior approval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 (except login)</a:t>
            </a: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 Multicenter</a:t>
            </a:r>
            <a:r>
              <a:rPr lang="en-US" dirty="0">
                <a:sym typeface="Wingdings" panose="05000000000000000000" pitchFamily="2" charset="2"/>
              </a:rPr>
              <a:t> data (counts only)</a:t>
            </a:r>
            <a:endParaRPr lang="en-US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9699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F954-D03C-43B1-8B23-7FD0B35B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04350"/>
            <a:ext cx="10972801" cy="738650"/>
          </a:xfrm>
        </p:spPr>
        <p:txBody>
          <a:bodyPr/>
          <a:lstStyle/>
          <a:p>
            <a:r>
              <a:rPr lang="en-US" dirty="0" err="1"/>
              <a:t>DataDirect</a:t>
            </a:r>
            <a:r>
              <a:rPr lang="en-US" dirty="0"/>
              <a:t> 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7AD5-62B3-48AF-B20B-AFC43F74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95400"/>
            <a:ext cx="10972799" cy="4953000"/>
          </a:xfrm>
        </p:spPr>
        <p:txBody>
          <a:bodyPr/>
          <a:lstStyle/>
          <a:p>
            <a:r>
              <a:rPr lang="en-US" dirty="0"/>
              <a:t>Query Modes</a:t>
            </a:r>
          </a:p>
          <a:p>
            <a:pPr lvl="1"/>
            <a:r>
              <a:rPr lang="en-US" b="1" u="sng" dirty="0" smtClean="0">
                <a:sym typeface="Wingdings" panose="05000000000000000000" pitchFamily="2" charset="2"/>
              </a:rPr>
              <a:t>Quality </a:t>
            </a:r>
            <a:r>
              <a:rPr lang="en-US" b="1" u="sng" dirty="0">
                <a:sym typeface="Wingdings" panose="05000000000000000000" pitchFamily="2" charset="2"/>
              </a:rPr>
              <a:t>Report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Goal: 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 Review cases, processes of care, and outcomes for </a:t>
            </a:r>
            <a:r>
              <a:rPr lang="en-US" b="1" u="sng" dirty="0">
                <a:sym typeface="Wingdings" panose="05000000000000000000" pitchFamily="2" charset="2"/>
              </a:rPr>
              <a:t>local research and QI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 Approval from your site leadership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Implied with </a:t>
            </a:r>
            <a:r>
              <a:rPr lang="en-US" dirty="0" err="1">
                <a:sym typeface="Wingdings" panose="05000000000000000000" pitchFamily="2" charset="2"/>
              </a:rPr>
              <a:t>DataDirect</a:t>
            </a:r>
            <a:r>
              <a:rPr lang="en-US" dirty="0">
                <a:sym typeface="Wingdings" panose="05000000000000000000" pitchFamily="2" charset="2"/>
              </a:rPr>
              <a:t> login, but user re-attests at time of access</a:t>
            </a: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 Single center </a:t>
            </a:r>
            <a:r>
              <a:rPr lang="en-US" dirty="0">
                <a:sym typeface="Wingdings" panose="05000000000000000000" pitchFamily="2" charset="2"/>
              </a:rPr>
              <a:t>data</a:t>
            </a:r>
            <a:endParaRPr lang="en-US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3833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C_std">
  <a:themeElements>
    <a:clrScheme name="">
      <a:dk1>
        <a:srgbClr val="000000"/>
      </a:dk1>
      <a:lt1>
        <a:srgbClr val="FFFFFF"/>
      </a:lt1>
      <a:dk2>
        <a:srgbClr val="0768A9"/>
      </a:dk2>
      <a:lt2>
        <a:srgbClr val="016A3A"/>
      </a:lt2>
      <a:accent1>
        <a:srgbClr val="A8034F"/>
      </a:accent1>
      <a:accent2>
        <a:srgbClr val="611759"/>
      </a:accent2>
      <a:accent3>
        <a:srgbClr val="FFFFFF"/>
      </a:accent3>
      <a:accent4>
        <a:srgbClr val="000000"/>
      </a:accent4>
      <a:accent5>
        <a:srgbClr val="D1AAB2"/>
      </a:accent5>
      <a:accent6>
        <a:srgbClr val="571450"/>
      </a:accent6>
      <a:hlink>
        <a:srgbClr val="F27D00"/>
      </a:hlink>
      <a:folHlink>
        <a:srgbClr val="EBB700"/>
      </a:folHlink>
    </a:clrScheme>
    <a:fontScheme name="CC_s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C_std 1">
        <a:dk1>
          <a:srgbClr val="061844"/>
        </a:dk1>
        <a:lt1>
          <a:srgbClr val="FFFFFF"/>
        </a:lt1>
        <a:dk2>
          <a:srgbClr val="474747"/>
        </a:dk2>
        <a:lt2>
          <a:srgbClr val="80A7A5"/>
        </a:lt2>
        <a:accent1>
          <a:srgbClr val="0768A9"/>
        </a:accent1>
        <a:accent2>
          <a:srgbClr val="6EBB1F"/>
        </a:accent2>
        <a:accent3>
          <a:srgbClr val="B1B1B1"/>
        </a:accent3>
        <a:accent4>
          <a:srgbClr val="DADADA"/>
        </a:accent4>
        <a:accent5>
          <a:srgbClr val="AAB9D1"/>
        </a:accent5>
        <a:accent6>
          <a:srgbClr val="63A91B"/>
        </a:accent6>
        <a:hlink>
          <a:srgbClr val="EE014C"/>
        </a:hlink>
        <a:folHlink>
          <a:srgbClr val="FFD1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_std 2">
        <a:dk1>
          <a:srgbClr val="000000"/>
        </a:dk1>
        <a:lt1>
          <a:srgbClr val="FFFFFF"/>
        </a:lt1>
        <a:dk2>
          <a:srgbClr val="B7D30B"/>
        </a:dk2>
        <a:lt2>
          <a:srgbClr val="084887"/>
        </a:lt2>
        <a:accent1>
          <a:srgbClr val="646464"/>
        </a:accent1>
        <a:accent2>
          <a:srgbClr val="2B85BB"/>
        </a:accent2>
        <a:accent3>
          <a:srgbClr val="FFFFFF"/>
        </a:accent3>
        <a:accent4>
          <a:srgbClr val="000000"/>
        </a:accent4>
        <a:accent5>
          <a:srgbClr val="B8B8B8"/>
        </a:accent5>
        <a:accent6>
          <a:srgbClr val="2678A9"/>
        </a:accent6>
        <a:hlink>
          <a:srgbClr val="FFD600"/>
        </a:hlink>
        <a:folHlink>
          <a:srgbClr val="A7AC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_std 3">
        <a:dk1>
          <a:srgbClr val="000000"/>
        </a:dk1>
        <a:lt1>
          <a:srgbClr val="000000"/>
        </a:lt1>
        <a:dk2>
          <a:srgbClr val="FFFFFF"/>
        </a:dk2>
        <a:lt2>
          <a:srgbClr val="9B9C70"/>
        </a:lt2>
        <a:accent1>
          <a:srgbClr val="FFA616"/>
        </a:accent1>
        <a:accent2>
          <a:srgbClr val="666666"/>
        </a:accent2>
        <a:accent3>
          <a:srgbClr val="AAAAAA"/>
        </a:accent3>
        <a:accent4>
          <a:srgbClr val="000000"/>
        </a:accent4>
        <a:accent5>
          <a:srgbClr val="FFD0AB"/>
        </a:accent5>
        <a:accent6>
          <a:srgbClr val="5C5C5C"/>
        </a:accent6>
        <a:hlink>
          <a:srgbClr val="BD3826"/>
        </a:hlink>
        <a:folHlink>
          <a:srgbClr val="4563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474747"/>
      </a:dk1>
      <a:lt1>
        <a:srgbClr val="FFFFFF"/>
      </a:lt1>
      <a:dk2>
        <a:srgbClr val="80A7A5"/>
      </a:dk2>
      <a:lt2>
        <a:srgbClr val="061844"/>
      </a:lt2>
      <a:accent1>
        <a:srgbClr val="0768A9"/>
      </a:accent1>
      <a:accent2>
        <a:srgbClr val="6EBB1F"/>
      </a:accent2>
      <a:accent3>
        <a:srgbClr val="FFFFFF"/>
      </a:accent3>
      <a:accent4>
        <a:srgbClr val="3B3B3B"/>
      </a:accent4>
      <a:accent5>
        <a:srgbClr val="AAB9D1"/>
      </a:accent5>
      <a:accent6>
        <a:srgbClr val="63A91B"/>
      </a:accent6>
      <a:hlink>
        <a:srgbClr val="EE014C"/>
      </a:hlink>
      <a:folHlink>
        <a:srgbClr val="FFD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CC_std</Template>
  <TotalTime>0</TotalTime>
  <Words>1256</Words>
  <Application>Microsoft Office PowerPoint</Application>
  <PresentationFormat>Widescreen</PresentationFormat>
  <Paragraphs>322</Paragraphs>
  <Slides>50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ＭＳ Ｐゴシック</vt:lpstr>
      <vt:lpstr>Arial</vt:lpstr>
      <vt:lpstr>Calibri</vt:lpstr>
      <vt:lpstr>Cambria</vt:lpstr>
      <vt:lpstr>Wingdings</vt:lpstr>
      <vt:lpstr>CC_std</vt:lpstr>
      <vt:lpstr>MPOG DataDirect:   User Access &amp; Demonstration</vt:lpstr>
      <vt:lpstr>DataDirect Access</vt:lpstr>
      <vt:lpstr>DataDirect Access</vt:lpstr>
      <vt:lpstr>DataDirect Access</vt:lpstr>
      <vt:lpstr>DataDirect Access</vt:lpstr>
      <vt:lpstr>DataDirect Key Features</vt:lpstr>
      <vt:lpstr>DataDirect Key Features</vt:lpstr>
      <vt:lpstr>DataDirect Key Features</vt:lpstr>
      <vt:lpstr>DataDirect Key Features</vt:lpstr>
      <vt:lpstr>DataDirect Key Features</vt:lpstr>
      <vt:lpstr>DataDirect Key Features</vt:lpstr>
      <vt:lpstr>DataDirect Key Features</vt:lpstr>
      <vt:lpstr>DataDirect Key Features</vt:lpstr>
      <vt:lpstr>PowerPoint Presentation</vt:lpstr>
      <vt:lpstr>MPOG Data Wrangling</vt:lpstr>
      <vt:lpstr>MPOG Data Wrangling</vt:lpstr>
      <vt:lpstr>MPOG Data Wrangling</vt:lpstr>
      <vt:lpstr>MPOG Data Wrangling</vt:lpstr>
      <vt:lpstr>MPOG Data Wrangling</vt:lpstr>
      <vt:lpstr>MPOG Data Wrangling</vt:lpstr>
      <vt:lpstr>MPOG Data Wrangling</vt:lpstr>
      <vt:lpstr>MPOG Data Wrangling</vt:lpstr>
      <vt:lpstr>DataDirect v2.0 Updates</vt:lpstr>
      <vt:lpstr>DataDirect v2.0</vt:lpstr>
      <vt:lpstr>DataDirect v2.0 Demo  (note: DataDirect continues to be updated…current version not identical to this presentation)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DataDirect v2.0</vt:lpstr>
      <vt:lpstr>DataDirect v2.0</vt:lpstr>
      <vt:lpstr>DataDirect v2.0</vt:lpstr>
      <vt:lpstr>Take-Home Points</vt:lpstr>
      <vt:lpstr>Thank You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2011-12-11T03:43:08Z</dcterms:created>
  <dcterms:modified xsi:type="dcterms:W3CDTF">2020-10-08T13:57:46Z</dcterms:modified>
</cp:coreProperties>
</file>