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822" r:id="rId2"/>
    <p:sldId id="899" r:id="rId3"/>
    <p:sldId id="892" r:id="rId4"/>
    <p:sldId id="893" r:id="rId5"/>
    <p:sldId id="894" r:id="rId6"/>
    <p:sldId id="895" r:id="rId7"/>
    <p:sldId id="896" r:id="rId8"/>
    <p:sldId id="897" r:id="rId9"/>
    <p:sldId id="898" r:id="rId10"/>
    <p:sldId id="900" r:id="rId11"/>
  </p:sldIdLst>
  <p:sldSz cx="12192000" cy="6858000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416" userDrawn="1">
          <p15:clr>
            <a:srgbClr val="A4A3A4"/>
          </p15:clr>
        </p15:guide>
        <p15:guide id="3" orient="horz" pos="14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8"/>
    <a:srgbClr val="3FADF7"/>
    <a:srgbClr val="016A3A"/>
    <a:srgbClr val="A8034F"/>
    <a:srgbClr val="7FC8FA"/>
    <a:srgbClr val="860000"/>
    <a:srgbClr val="002060"/>
    <a:srgbClr val="61BBFF"/>
    <a:srgbClr val="FF7D7D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20" autoAdjust="0"/>
    <p:restoredTop sz="48913" autoAdjust="0"/>
  </p:normalViewPr>
  <p:slideViewPr>
    <p:cSldViewPr snapToObjects="1" showGuides="1">
      <p:cViewPr varScale="1">
        <p:scale>
          <a:sx n="56" d="100"/>
          <a:sy n="56" d="100"/>
        </p:scale>
        <p:origin x="2976" y="72"/>
      </p:cViewPr>
      <p:guideLst>
        <p:guide pos="4416"/>
        <p:guide orient="horz" pos="14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Objects="1" showGuides="1">
      <p:cViewPr varScale="1">
        <p:scale>
          <a:sx n="52" d="100"/>
          <a:sy n="52" d="100"/>
        </p:scale>
        <p:origin x="2664" y="4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747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3957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747" y="8773957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fld id="{7C1994C7-E747-4F6C-8E7F-88DAEB129A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04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747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6875" y="692150"/>
            <a:ext cx="61563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6992" y="4387767"/>
            <a:ext cx="5096092" cy="415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3957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747" y="8773957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fld id="{47A63D42-C47A-45C5-B616-715CC7CBDE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209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1" dirty="0" smtClean="0"/>
              <a:t>NICOLE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This lecture will cover Big Data Management, specifically the security, software and computing environments within MPOG.</a:t>
            </a:r>
            <a:endParaRPr lang="en-US" b="1" dirty="0" smtClean="0"/>
          </a:p>
          <a:p>
            <a:pPr marL="171450" indent="-171450">
              <a:buFontTx/>
              <a:buChar char="-"/>
            </a:pP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My name is Nicole Pescatore and I am a clinical research project manager. Shelley Vaughn is a lead research facilitator at MPOG - we are excited to share with you some tips and tricks for working with MPOG data. </a:t>
            </a:r>
            <a:endParaRPr lang="en-US" sz="1200" kern="1200" baseline="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63D42-C47A-45C5-B616-715CC7CBDE6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24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NICOLE</a:t>
            </a:r>
          </a:p>
          <a:p>
            <a:r>
              <a:rPr lang="en-US" b="0" dirty="0" smtClean="0"/>
              <a:t>Thank</a:t>
            </a:r>
            <a:r>
              <a:rPr lang="en-US" b="0" baseline="0" dirty="0" smtClean="0"/>
              <a:t> you for your time and attention. </a:t>
            </a:r>
            <a:r>
              <a:rPr lang="en-US" b="0" dirty="0" smtClean="0"/>
              <a:t>If</a:t>
            </a:r>
            <a:r>
              <a:rPr lang="en-US" b="0" baseline="0" dirty="0" smtClean="0"/>
              <a:t> you have any questions, please reach out to us.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63D42-C47A-45C5-B616-715CC7CBDE6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85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NICOLE</a:t>
            </a:r>
          </a:p>
          <a:p>
            <a:r>
              <a:rPr lang="en-US" b="1" dirty="0" smtClean="0"/>
              <a:t>-</a:t>
            </a:r>
            <a:r>
              <a:rPr lang="en-US" b="0" dirty="0" smtClean="0"/>
              <a:t>In this lecture, we will be covering MPOG IRBs, HIPAA compliance in</a:t>
            </a:r>
            <a:r>
              <a:rPr lang="en-US" b="0" baseline="0" dirty="0" smtClean="0"/>
              <a:t> regards to MPOG data, the MPOG statistical server, data storage, and high-performance computing.</a:t>
            </a:r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63D42-C47A-45C5-B616-715CC7CBDE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44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NICOLE</a:t>
            </a:r>
          </a:p>
          <a:p>
            <a:r>
              <a:rPr lang="en-US" dirty="0" smtClean="0"/>
              <a:t>MPOG currently has individually approved performance site IRBs from each participating institution to allow for data to be transferred to the central MPOG dataset.</a:t>
            </a:r>
          </a:p>
          <a:p>
            <a:r>
              <a:rPr lang="en-US" dirty="0" smtClean="0"/>
              <a:t>Additionally, MPOG has approval for a coordinating center IRB that allows for overall organization and data management of the central dataset.</a:t>
            </a:r>
          </a:p>
          <a:p>
            <a:endParaRPr lang="en-US" dirty="0" smtClean="0"/>
          </a:p>
          <a:p>
            <a:r>
              <a:rPr lang="en-US" baseline="0" dirty="0" smtClean="0"/>
              <a:t>In order to contribute data to MPOG, each participating institution is required to obtain approval from their local IRB or ethics board </a:t>
            </a:r>
            <a:r>
              <a:rPr lang="en-US" dirty="0" smtClean="0"/>
              <a:t>to transmit</a:t>
            </a:r>
            <a:r>
              <a:rPr lang="en-US" baseline="0" dirty="0" smtClean="0"/>
              <a:t> data</a:t>
            </a:r>
            <a:r>
              <a:rPr lang="en-US" dirty="0" smtClean="0"/>
              <a:t> to the coordinating center. In some</a:t>
            </a:r>
            <a:r>
              <a:rPr lang="en-US" baseline="0" dirty="0" smtClean="0"/>
              <a:t> circumstances, an institution can cede regulatory oversight to UM’s IRB. </a:t>
            </a:r>
          </a:p>
          <a:p>
            <a:endParaRPr lang="en-US" dirty="0" smtClean="0"/>
          </a:p>
          <a:p>
            <a:r>
              <a:rPr lang="en-US" dirty="0" smtClean="0"/>
              <a:t>While</a:t>
            </a:r>
            <a:r>
              <a:rPr lang="en-US" baseline="0" dirty="0" smtClean="0"/>
              <a:t> the previously mentioned approvals are required to contribute data, a</a:t>
            </a:r>
            <a:r>
              <a:rPr lang="en-US" dirty="0" smtClean="0"/>
              <a:t>n</a:t>
            </a:r>
            <a:r>
              <a:rPr lang="en-US" baseline="0" dirty="0" smtClean="0"/>
              <a:t> additional IRB application from the lead researcher’s institution is required for e</a:t>
            </a:r>
            <a:r>
              <a:rPr lang="en-US" dirty="0" smtClean="0"/>
              <a:t>ach specific</a:t>
            </a:r>
            <a:r>
              <a:rPr lang="en-US" baseline="0" dirty="0" smtClean="0"/>
              <a:t> </a:t>
            </a:r>
            <a:r>
              <a:rPr lang="en-US" dirty="0" smtClean="0"/>
              <a:t>research project.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63D42-C47A-45C5-B616-715CC7CBDE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01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NICOLE</a:t>
            </a:r>
            <a:endParaRPr lang="en-US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 Limited Data Set (LDS)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excludes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 direct identifiers but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may include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geographic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information (except addresses)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; dates; and other numbers, characteristics, or codes not listed as direct identifiers. </a:t>
            </a:r>
            <a:r>
              <a:rPr lang="en-US" dirty="0" smtClean="0"/>
              <a:t>The only PHI data elements collected by MPOG Central are dates of service. Therefore the MPOG dataset is a limited dataset rather than a de-identified dataset.</a:t>
            </a:r>
            <a:r>
              <a:rPr lang="en-US" baseline="0" dirty="0" smtClean="0"/>
              <a:t> </a:t>
            </a:r>
            <a:r>
              <a:rPr lang="en-US" dirty="0" smtClean="0"/>
              <a:t>All other PHI data elements are stored locally at each institution. Any data transmitted to the coordinating center is required to be “scrubbed” of PHI prior to transmission - we have a tool to help with that called</a:t>
            </a:r>
            <a:r>
              <a:rPr lang="en-US" baseline="0" dirty="0" smtClean="0"/>
              <a:t> PHI scrubber.</a:t>
            </a:r>
            <a:endParaRPr lang="en-US" dirty="0" smtClean="0"/>
          </a:p>
          <a:p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When</a:t>
            </a:r>
            <a:r>
              <a:rPr lang="en-US" baseline="0" dirty="0" smtClean="0"/>
              <a:t> seeking IRB approval for your research project, make sure to indicate that MPOG datasets are limited. </a:t>
            </a:r>
            <a:r>
              <a:rPr lang="en-US" dirty="0" smtClean="0"/>
              <a:t>Matching to datasets other than MPOG is possible without using direct identifiers. For</a:t>
            </a:r>
            <a:r>
              <a:rPr lang="en-US" baseline="0" dirty="0" smtClean="0"/>
              <a:t> this reason, the </a:t>
            </a:r>
            <a:r>
              <a:rPr lang="en-US" dirty="0" smtClean="0"/>
              <a:t>IRB</a:t>
            </a:r>
            <a:r>
              <a:rPr lang="en-US" baseline="0" dirty="0" smtClean="0"/>
              <a:t> reviews limited data set applications on a case by case basis. Typically, research conducted on MPOG data sets is considered secondary use of private information or </a:t>
            </a:r>
            <a:r>
              <a:rPr lang="en-US" baseline="0" dirty="0" err="1" smtClean="0"/>
              <a:t>biospecimens</a:t>
            </a:r>
            <a:r>
              <a:rPr lang="en-US" baseline="0" dirty="0" smtClean="0"/>
              <a:t>. Your local IRB will determine if your research would be considered exempt, not regulated, or requires comprehensive IRB approval.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63D42-C47A-45C5-B616-715CC7CBDE6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50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SHELLEY</a:t>
            </a:r>
          </a:p>
          <a:p>
            <a:r>
              <a:rPr lang="en-US" dirty="0" smtClean="0"/>
              <a:t>To</a:t>
            </a:r>
            <a:r>
              <a:rPr lang="en-US" baseline="0" dirty="0" smtClean="0"/>
              <a:t> help with analysis for PCRC projects, w</a:t>
            </a:r>
            <a:r>
              <a:rPr lang="en-US" dirty="0" smtClean="0"/>
              <a:t>e have setup an MPOG statistical server that allows collaborators</a:t>
            </a:r>
            <a:r>
              <a:rPr lang="en-US" baseline="0" dirty="0" smtClean="0"/>
              <a:t> to analyze MPOG data w</a:t>
            </a:r>
            <a:r>
              <a:rPr lang="en-US" dirty="0" smtClean="0"/>
              <a:t>ithin a safe and secure environment. Principal </a:t>
            </a:r>
            <a:r>
              <a:rPr lang="en-US" dirty="0"/>
              <a:t>i</a:t>
            </a:r>
            <a:r>
              <a:rPr lang="en-US" dirty="0" smtClean="0"/>
              <a:t>nvestigators and research team members, with</a:t>
            </a:r>
            <a:r>
              <a:rPr lang="en-US" baseline="0" dirty="0" smtClean="0"/>
              <a:t> an approved PCRC project will be granted </a:t>
            </a:r>
            <a:r>
              <a:rPr lang="en-US" dirty="0" smtClean="0"/>
              <a:t>access </a:t>
            </a:r>
            <a:r>
              <a:rPr lang="en-US" dirty="0"/>
              <a:t>to </a:t>
            </a:r>
            <a:r>
              <a:rPr lang="en-US" dirty="0" smtClean="0"/>
              <a:t>this HIPAA compliant, </a:t>
            </a:r>
            <a:r>
              <a:rPr lang="en-US" dirty="0"/>
              <a:t>private clustered cloud </a:t>
            </a:r>
            <a:r>
              <a:rPr lang="en-US" dirty="0" smtClean="0"/>
              <a:t>environment,</a:t>
            </a:r>
            <a:r>
              <a:rPr lang="en-US" baseline="0" dirty="0" smtClean="0"/>
              <a:t> referred to as the Y</a:t>
            </a:r>
            <a:r>
              <a:rPr lang="en-US" dirty="0" smtClean="0"/>
              <a:t>ottabyte </a:t>
            </a:r>
            <a:r>
              <a:rPr lang="en-US" dirty="0"/>
              <a:t>Research </a:t>
            </a:r>
            <a:r>
              <a:rPr lang="en-US" dirty="0" smtClean="0"/>
              <a:t>Cloud</a:t>
            </a:r>
            <a:r>
              <a:rPr lang="en-US" baseline="0" dirty="0" smtClean="0"/>
              <a:t>, or</a:t>
            </a:r>
            <a:r>
              <a:rPr lang="en-US" dirty="0" smtClean="0"/>
              <a:t> YBRC.</a:t>
            </a:r>
            <a:r>
              <a:rPr lang="en-US" baseline="0" dirty="0" smtClean="0"/>
              <a:t> This Research Cloud environment can be </a:t>
            </a:r>
            <a:r>
              <a:rPr lang="en-US" dirty="0" smtClean="0"/>
              <a:t>accessed </a:t>
            </a:r>
            <a:r>
              <a:rPr lang="en-US" dirty="0"/>
              <a:t>using a </a:t>
            </a:r>
            <a:r>
              <a:rPr lang="en-US" dirty="0" smtClean="0"/>
              <a:t>virtual</a:t>
            </a:r>
            <a:r>
              <a:rPr lang="en-US" baseline="0" dirty="0" smtClean="0"/>
              <a:t> private network (or VPN)</a:t>
            </a:r>
            <a:r>
              <a:rPr lang="en-US" dirty="0" smtClean="0"/>
              <a:t> and is maintained </a:t>
            </a:r>
            <a:r>
              <a:rPr lang="en-US" dirty="0"/>
              <a:t>and managed by the University of </a:t>
            </a:r>
            <a:r>
              <a:rPr lang="en-US" dirty="0" smtClean="0"/>
              <a:t>Michigan. Users can remotely login using their individualized usernames</a:t>
            </a:r>
            <a:r>
              <a:rPr lang="en-US" baseline="0" dirty="0" smtClean="0"/>
              <a:t> and </a:t>
            </a:r>
            <a:r>
              <a:rPr lang="en-US" dirty="0" smtClean="0"/>
              <a:t>passwords.</a:t>
            </a:r>
            <a:r>
              <a:rPr lang="en-US" baseline="0" dirty="0" smtClean="0"/>
              <a:t> MPOG Central is responsible for managing all login and access rights for MPOG members.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63D42-C47A-45C5-B616-715CC7CBDE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71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SHELLEY</a:t>
            </a:r>
          </a:p>
          <a:p>
            <a:r>
              <a:rPr lang="en-US" b="0" baseline="0" dirty="0" smtClean="0"/>
              <a:t>P</a:t>
            </a:r>
            <a:r>
              <a:rPr lang="en-US" dirty="0" smtClean="0"/>
              <a:t>rior </a:t>
            </a:r>
            <a:r>
              <a:rPr lang="en-US" dirty="0"/>
              <a:t>to accessing data </a:t>
            </a:r>
            <a:r>
              <a:rPr lang="en-US" dirty="0" smtClean="0"/>
              <a:t>on the stats server, the following steps must be completed. The</a:t>
            </a:r>
            <a:r>
              <a:rPr lang="en-US" baseline="0" dirty="0" smtClean="0"/>
              <a:t> study team must p</a:t>
            </a:r>
            <a:r>
              <a:rPr lang="en-US" dirty="0" smtClean="0"/>
              <a:t>rovide </a:t>
            </a:r>
            <a:r>
              <a:rPr lang="en-US" dirty="0"/>
              <a:t>IRB approval or </a:t>
            </a:r>
            <a:r>
              <a:rPr lang="en-US" dirty="0" smtClean="0"/>
              <a:t>a copy of the exemption </a:t>
            </a:r>
            <a:r>
              <a:rPr lang="en-US" dirty="0"/>
              <a:t>letter from your </a:t>
            </a:r>
            <a:r>
              <a:rPr lang="en-US" dirty="0" smtClean="0"/>
              <a:t>institutional IRB that allows</a:t>
            </a:r>
            <a:r>
              <a:rPr lang="en-US" baseline="0" dirty="0" smtClean="0"/>
              <a:t> for analysis of data related to your specific research project. </a:t>
            </a:r>
          </a:p>
          <a:p>
            <a:r>
              <a:rPr lang="en-US" baseline="0" dirty="0" smtClean="0"/>
              <a:t>Any study team member requiring access to the data on the stats server will need to s</a:t>
            </a:r>
            <a:r>
              <a:rPr lang="en-US" dirty="0" smtClean="0"/>
              <a:t>ign </a:t>
            </a:r>
            <a:r>
              <a:rPr lang="en-US" dirty="0"/>
              <a:t>and return </a:t>
            </a:r>
            <a:r>
              <a:rPr lang="en-US" dirty="0" smtClean="0"/>
              <a:t>a </a:t>
            </a:r>
            <a:r>
              <a:rPr lang="en-US" dirty="0"/>
              <a:t>security </a:t>
            </a:r>
            <a:r>
              <a:rPr lang="en-US" dirty="0" smtClean="0"/>
              <a:t>checklist provided by the MPOG Central Team.</a:t>
            </a:r>
            <a:r>
              <a:rPr lang="en-US" baseline="0" dirty="0" smtClean="0"/>
              <a:t> </a:t>
            </a:r>
            <a:r>
              <a:rPr lang="en-US" dirty="0" smtClean="0"/>
              <a:t>This checklist</a:t>
            </a:r>
            <a:r>
              <a:rPr lang="en-US" baseline="0" dirty="0" smtClean="0"/>
              <a:t> outlines proper and safe guidelines for accessing, analyzing and storing data and project related materials within the stats server environment. Please keep in mind that a s</a:t>
            </a:r>
            <a:r>
              <a:rPr lang="en-US" dirty="0" smtClean="0"/>
              <a:t>eparate </a:t>
            </a:r>
            <a:r>
              <a:rPr lang="en-US" dirty="0"/>
              <a:t>signed security affidavit will be required for each PCRC </a:t>
            </a:r>
            <a:r>
              <a:rPr lang="en-US" dirty="0" smtClean="0"/>
              <a:t>project,</a:t>
            </a:r>
            <a:r>
              <a:rPr lang="en-US" baseline="0" dirty="0" smtClean="0"/>
              <a:t> even if you have completed one for a different PCRC project. </a:t>
            </a:r>
          </a:p>
          <a:p>
            <a:r>
              <a:rPr lang="en-US" baseline="0" dirty="0" smtClean="0"/>
              <a:t>To obtain a username and password for logging into the stats server, you will also need to provide </a:t>
            </a:r>
            <a:r>
              <a:rPr lang="en-US" dirty="0" smtClean="0"/>
              <a:t>additional information requested</a:t>
            </a:r>
            <a:r>
              <a:rPr lang="en-US" baseline="0" dirty="0" smtClean="0"/>
              <a:t> via an email from an </a:t>
            </a:r>
            <a:r>
              <a:rPr lang="en-US" dirty="0" smtClean="0"/>
              <a:t>MPOG </a:t>
            </a:r>
            <a:r>
              <a:rPr lang="en-US" dirty="0"/>
              <a:t>Central </a:t>
            </a:r>
            <a:r>
              <a:rPr lang="en-US" dirty="0" smtClean="0"/>
              <a:t>team member. Once a username and password has been assigned to you, a member from the MPOG Central</a:t>
            </a:r>
            <a:r>
              <a:rPr lang="en-US" baseline="0" dirty="0" smtClean="0"/>
              <a:t> team will </a:t>
            </a:r>
            <a:r>
              <a:rPr lang="en-US" dirty="0" smtClean="0"/>
              <a:t>forward directions for </a:t>
            </a:r>
            <a:r>
              <a:rPr lang="en-US" dirty="0"/>
              <a:t>how to connect to the university </a:t>
            </a:r>
            <a:r>
              <a:rPr lang="en-US" dirty="0" smtClean="0"/>
              <a:t>virtual</a:t>
            </a:r>
            <a:r>
              <a:rPr lang="en-US" baseline="0" dirty="0" smtClean="0"/>
              <a:t> private network or V</a:t>
            </a:r>
            <a:r>
              <a:rPr lang="en-US" dirty="0" smtClean="0"/>
              <a:t>PN </a:t>
            </a:r>
            <a:r>
              <a:rPr lang="en-US" dirty="0"/>
              <a:t>along with </a:t>
            </a:r>
            <a:r>
              <a:rPr lang="en-US" dirty="0" smtClean="0"/>
              <a:t>a</a:t>
            </a:r>
            <a:r>
              <a:rPr lang="en-US" baseline="0" dirty="0" smtClean="0"/>
              <a:t> remote desktop protocol, or RDP </a:t>
            </a:r>
            <a:r>
              <a:rPr lang="en-US" dirty="0" smtClean="0"/>
              <a:t>extension </a:t>
            </a:r>
            <a:r>
              <a:rPr lang="en-US" dirty="0"/>
              <a:t>file for </a:t>
            </a:r>
            <a:r>
              <a:rPr lang="en-US" dirty="0" smtClean="0"/>
              <a:t>connecting directly </a:t>
            </a:r>
            <a:r>
              <a:rPr lang="en-US" dirty="0"/>
              <a:t>to the MPOG stats </a:t>
            </a:r>
            <a:r>
              <a:rPr lang="en-US" dirty="0" smtClean="0"/>
              <a:t>server.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63D42-C47A-45C5-B616-715CC7CBDE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94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SHELLEY</a:t>
            </a:r>
          </a:p>
          <a:p>
            <a:r>
              <a:rPr lang="en-US" dirty="0" smtClean="0"/>
              <a:t>The </a:t>
            </a:r>
            <a:r>
              <a:rPr lang="en-US" dirty="0"/>
              <a:t>MPOG stats server contains </a:t>
            </a:r>
            <a:r>
              <a:rPr lang="en-US" dirty="0" smtClean="0"/>
              <a:t>most of the commonly </a:t>
            </a:r>
            <a:r>
              <a:rPr lang="en-US" dirty="0"/>
              <a:t>used statistical software programs </a:t>
            </a:r>
            <a:r>
              <a:rPr lang="en-US" dirty="0" smtClean="0"/>
              <a:t>such as SAS</a:t>
            </a:r>
            <a:r>
              <a:rPr lang="en-US" dirty="0"/>
              <a:t>, Stata, SPSS, </a:t>
            </a:r>
            <a:r>
              <a:rPr lang="en-US" dirty="0" smtClean="0"/>
              <a:t>R,</a:t>
            </a:r>
            <a:r>
              <a:rPr lang="en-US" baseline="0" dirty="0" smtClean="0"/>
              <a:t> </a:t>
            </a:r>
            <a:r>
              <a:rPr lang="en-US" dirty="0" smtClean="0"/>
              <a:t>R Studio, and MATLAB. It also has other useful software</a:t>
            </a:r>
            <a:r>
              <a:rPr lang="en-US" baseline="0" dirty="0" smtClean="0"/>
              <a:t> such as </a:t>
            </a:r>
            <a:r>
              <a:rPr lang="en-US" baseline="0" dirty="0" err="1" smtClean="0"/>
              <a:t>StatTransfer</a:t>
            </a:r>
            <a:r>
              <a:rPr lang="en-US" baseline="0" dirty="0" smtClean="0"/>
              <a:t> to seamlessly move between file types. Both the </a:t>
            </a:r>
            <a:r>
              <a:rPr lang="en-US" dirty="0" smtClean="0"/>
              <a:t>Microsoft </a:t>
            </a:r>
            <a:r>
              <a:rPr lang="en-US" dirty="0"/>
              <a:t>Office suite and Microsoft SQL </a:t>
            </a:r>
            <a:r>
              <a:rPr lang="en-US" dirty="0" smtClean="0"/>
              <a:t>Server are available on there,</a:t>
            </a:r>
            <a:r>
              <a:rPr lang="en-US" baseline="0" dirty="0" smtClean="0"/>
              <a:t> as well. </a:t>
            </a:r>
            <a:r>
              <a:rPr lang="en-US" dirty="0" smtClean="0"/>
              <a:t>If your study</a:t>
            </a:r>
            <a:r>
              <a:rPr lang="en-US" baseline="0" dirty="0" smtClean="0"/>
              <a:t> team requires additional software that is not currently installed for a PCRC project, please just reach out to the MPOG Central Team and we will try to have it added.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63D42-C47A-45C5-B616-715CC7CBDE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07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SHELLEY</a:t>
            </a:r>
          </a:p>
          <a:p>
            <a:r>
              <a:rPr lang="en-US" b="0" dirty="0" smtClean="0"/>
              <a:t>Next, we</a:t>
            </a:r>
            <a:r>
              <a:rPr lang="en-US" b="0" baseline="0" dirty="0" smtClean="0"/>
              <a:t> wanted to review where and how your data and any files generated during the analysis will be stored. When the MPOG programmer pulls your data, we will move it onto a Turbo storage drive, which is </a:t>
            </a:r>
            <a:r>
              <a:rPr lang="en-US" dirty="0" smtClean="0"/>
              <a:t>designed </a:t>
            </a:r>
            <a:r>
              <a:rPr lang="en-US" dirty="0"/>
              <a:t>for </a:t>
            </a:r>
            <a:r>
              <a:rPr lang="en-US" dirty="0" smtClean="0"/>
              <a:t>high-capacity</a:t>
            </a:r>
            <a:r>
              <a:rPr lang="en-US" baseline="0" dirty="0" smtClean="0"/>
              <a:t> and</a:t>
            </a:r>
            <a:r>
              <a:rPr lang="en-US" dirty="0" smtClean="0"/>
              <a:t> </a:t>
            </a:r>
            <a:r>
              <a:rPr lang="en-US" dirty="0"/>
              <a:t>secure </a:t>
            </a:r>
            <a:r>
              <a:rPr lang="en-US" dirty="0" smtClean="0"/>
              <a:t>storage. This Turbo</a:t>
            </a:r>
            <a:r>
              <a:rPr lang="en-US" baseline="0" dirty="0" smtClean="0"/>
              <a:t> drive is mounted onto the stats server.</a:t>
            </a:r>
            <a:r>
              <a:rPr lang="en-US" dirty="0" smtClean="0"/>
              <a:t> The first time you access the Turbo drive via</a:t>
            </a:r>
            <a:r>
              <a:rPr lang="en-US" baseline="0" dirty="0" smtClean="0"/>
              <a:t> the stats server</a:t>
            </a:r>
            <a:r>
              <a:rPr lang="en-US" dirty="0" smtClean="0"/>
              <a:t>,</a:t>
            </a:r>
            <a:r>
              <a:rPr lang="en-US" baseline="0" dirty="0" smtClean="0"/>
              <a:t> you will need to map it using the pre-loaded icon (CLICK) at the top of the screen. Each time you login after that, this Turbo</a:t>
            </a:r>
            <a:r>
              <a:rPr lang="en-US" dirty="0" smtClean="0"/>
              <a:t> storage drive should</a:t>
            </a:r>
            <a:r>
              <a:rPr lang="en-US" baseline="0" dirty="0" smtClean="0"/>
              <a:t> show up as a network drive. Each PCRC project will have an individual folder with users being granted individual access rights to project-specific folders. (CLICK TO OPEN EXAMPLE) Any files that are generated during the analysis will be stored within your specific project folder. </a:t>
            </a:r>
            <a:r>
              <a:rPr lang="en-US" dirty="0" smtClean="0"/>
              <a:t>All </a:t>
            </a:r>
            <a:r>
              <a:rPr lang="en-US" dirty="0"/>
              <a:t>data must remain in </a:t>
            </a:r>
            <a:r>
              <a:rPr lang="en-US" dirty="0" smtClean="0"/>
              <a:t>Turbo</a:t>
            </a:r>
            <a:r>
              <a:rPr lang="en-US" baseline="0" dirty="0" smtClean="0"/>
              <a:t> with only aggregate statistics or figures/tables being able to be copied or moved off the server.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63D42-C47A-45C5-B616-715CC7CBDE6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13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SHELLEY</a:t>
            </a:r>
          </a:p>
          <a:p>
            <a:r>
              <a:rPr lang="en-US" dirty="0" smtClean="0"/>
              <a:t>In </a:t>
            </a:r>
            <a:r>
              <a:rPr lang="en-US" dirty="0"/>
              <a:t>those rare </a:t>
            </a:r>
            <a:r>
              <a:rPr lang="en-US" dirty="0" smtClean="0"/>
              <a:t>instances </a:t>
            </a:r>
            <a:r>
              <a:rPr lang="en-US" dirty="0"/>
              <a:t>where the MPOG stats server may not be powerful enough for </a:t>
            </a:r>
            <a:r>
              <a:rPr lang="en-US" dirty="0" smtClean="0"/>
              <a:t>the analysis required by your specific research</a:t>
            </a:r>
            <a:r>
              <a:rPr lang="en-US" baseline="0" dirty="0" smtClean="0"/>
              <a:t> project, MPOG also h</a:t>
            </a:r>
            <a:r>
              <a:rPr lang="en-US" dirty="0" smtClean="0"/>
              <a:t>as </a:t>
            </a:r>
            <a:r>
              <a:rPr lang="en-US" dirty="0"/>
              <a:t>access to an additional high-performance computing environment called </a:t>
            </a:r>
            <a:r>
              <a:rPr lang="en-US" dirty="0" err="1"/>
              <a:t>Armis</a:t>
            </a:r>
            <a:r>
              <a:rPr lang="en-US" dirty="0"/>
              <a:t> </a:t>
            </a:r>
            <a:r>
              <a:rPr lang="en-US" dirty="0" smtClean="0"/>
              <a:t>2.0. This </a:t>
            </a:r>
            <a:r>
              <a:rPr lang="en-US" dirty="0"/>
              <a:t>is a </a:t>
            </a:r>
            <a:r>
              <a:rPr lang="en-US" dirty="0" err="1"/>
              <a:t>linux</a:t>
            </a:r>
            <a:r>
              <a:rPr lang="en-US" dirty="0"/>
              <a:t>-based operating system where users submit </a:t>
            </a:r>
            <a:r>
              <a:rPr lang="en-US" dirty="0" smtClean="0"/>
              <a:t>scheduled, batched </a:t>
            </a:r>
            <a:r>
              <a:rPr lang="en-US" dirty="0"/>
              <a:t>jobs</a:t>
            </a:r>
            <a:r>
              <a:rPr lang="en-US" dirty="0" smtClean="0"/>
              <a:t>. Similar to the MPOG</a:t>
            </a:r>
            <a:r>
              <a:rPr lang="en-US" baseline="0" dirty="0" smtClean="0"/>
              <a:t> stats server, the </a:t>
            </a:r>
            <a:r>
              <a:rPr lang="en-US" dirty="0" smtClean="0"/>
              <a:t>Turbo </a:t>
            </a:r>
            <a:r>
              <a:rPr lang="en-US" dirty="0"/>
              <a:t>storage volume is also mounted </a:t>
            </a:r>
            <a:r>
              <a:rPr lang="en-US" dirty="0" smtClean="0"/>
              <a:t>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Armis</a:t>
            </a:r>
            <a:r>
              <a:rPr lang="en-US" baseline="0" dirty="0" smtClean="0"/>
              <a:t> 2.0 </a:t>
            </a:r>
            <a:r>
              <a:rPr lang="en-US" dirty="0" smtClean="0"/>
              <a:t>for </a:t>
            </a:r>
            <a:r>
              <a:rPr lang="en-US" dirty="0"/>
              <a:t>data </a:t>
            </a:r>
            <a:r>
              <a:rPr lang="en-US" dirty="0" smtClean="0"/>
              <a:t>and file storage. If your project requires access to </a:t>
            </a:r>
            <a:r>
              <a:rPr lang="en-US" dirty="0" err="1" smtClean="0"/>
              <a:t>Armis</a:t>
            </a:r>
            <a:r>
              <a:rPr lang="en-US" dirty="0" smtClean="0"/>
              <a:t> 2.0, the MPOG Central Team will work with you to obtain</a:t>
            </a:r>
            <a:r>
              <a:rPr lang="en-US" baseline="0" dirty="0" smtClean="0"/>
              <a:t> access and ensure you have the necessary resources to complete your analysis.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63D42-C47A-45C5-B616-715CC7CBDE6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9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B9406-C7B8-47F5-BEA0-26A7F56244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10972800" cy="646317"/>
          </a:xfrm>
        </p:spPr>
        <p:txBody>
          <a:bodyPr anchor="t"/>
          <a:lstStyle>
            <a:lvl1pPr algn="l">
              <a:defRPr sz="36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Line 39">
            <a:extLst>
              <a:ext uri="{FF2B5EF4-FFF2-40B4-BE49-F238E27FC236}">
                <a16:creationId xmlns:a16="http://schemas.microsoft.com/office/drawing/2014/main" id="{FE055A90-BB08-4078-911A-83E55D6148C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248400"/>
            <a:ext cx="77724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69471D-3B37-4227-AB75-FC96AF2187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1" y="4648200"/>
            <a:ext cx="10972799" cy="152400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/>
            </a:lvl2pPr>
            <a:lvl3pPr marL="682625" indent="0">
              <a:buNone/>
              <a:defRPr/>
            </a:lvl3pPr>
            <a:lvl4pPr marL="1027112" indent="0">
              <a:buNone/>
              <a:defRPr/>
            </a:lvl4pPr>
          </a:lstStyle>
          <a:p>
            <a:pPr lvl="0"/>
            <a:r>
              <a:rPr lang="en-US" dirty="0"/>
              <a:t>First Last Name, MD, PhD</a:t>
            </a:r>
            <a:br>
              <a:rPr lang="en-US" dirty="0"/>
            </a:br>
            <a:r>
              <a:rPr lang="en-US" dirty="0"/>
              <a:t>Position/Title</a:t>
            </a:r>
            <a:br>
              <a:rPr lang="en-US" dirty="0"/>
            </a:br>
            <a:r>
              <a:rPr lang="en-US" dirty="0"/>
              <a:t>Department</a:t>
            </a:r>
            <a:br>
              <a:rPr lang="en-US" dirty="0"/>
            </a:br>
            <a:r>
              <a:rPr lang="en-US" dirty="0"/>
              <a:t>Institution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6F1F8-CBDC-43A9-97A6-49381ECF4A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5927652"/>
            <a:ext cx="3124200" cy="72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19211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4435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9617" y="1265238"/>
            <a:ext cx="615525" cy="4946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5567" y="1265238"/>
            <a:ext cx="8070851" cy="4946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6672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667" y="1215108"/>
            <a:ext cx="10993967" cy="523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35567" y="2176463"/>
            <a:ext cx="9652000" cy="40354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2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4485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667" y="228600"/>
            <a:ext cx="10993967" cy="5232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35567" y="993776"/>
            <a:ext cx="4724400" cy="403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167" y="993776"/>
            <a:ext cx="4724400" cy="403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142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37796"/>
            <a:ext cx="10972801" cy="5232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219200"/>
            <a:ext cx="10972799" cy="4953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15953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0928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0869"/>
            <a:ext cx="10972800" cy="5232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5567" y="2176463"/>
            <a:ext cx="4724400" cy="4035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167" y="2176463"/>
            <a:ext cx="4724400" cy="4035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805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235" y="304800"/>
            <a:ext cx="10972800" cy="5232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7155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113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97155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6113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5664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0869"/>
            <a:ext cx="10972800" cy="5232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6527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0038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5005"/>
            <a:ext cx="4011084" cy="40009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3407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43"/>
            <a:ext cx="7315200" cy="40009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1316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330869"/>
            <a:ext cx="10972800" cy="5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219201"/>
            <a:ext cx="10972800" cy="499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ransition spd="med"/>
  <p:txStyles>
    <p:titleStyle>
      <a:lvl1pPr algn="l" rtl="0" eaLnBrk="0" fontAlgn="base" hangingPunct="0">
        <a:spcBef>
          <a:spcPct val="30000"/>
        </a:spcBef>
        <a:spcAft>
          <a:spcPct val="0"/>
        </a:spcAft>
        <a:defRPr sz="2800">
          <a:solidFill>
            <a:srgbClr val="002060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1pPr>
      <a:lvl2pPr algn="l" rtl="0" eaLnBrk="0" fontAlgn="base" hangingPunct="0">
        <a:spcBef>
          <a:spcPct val="30000"/>
        </a:spcBef>
        <a:spcAft>
          <a:spcPct val="0"/>
        </a:spcAft>
        <a:defRPr sz="2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30000"/>
        </a:spcBef>
        <a:spcAft>
          <a:spcPct val="0"/>
        </a:spcAft>
        <a:defRPr sz="2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30000"/>
        </a:spcBef>
        <a:spcAft>
          <a:spcPct val="0"/>
        </a:spcAft>
        <a:defRPr sz="2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30000"/>
        </a:spcBef>
        <a:spcAft>
          <a:spcPct val="0"/>
        </a:spcAft>
        <a:defRPr sz="2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3000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3000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3000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3000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50000"/>
        </a:spcBef>
        <a:spcAft>
          <a:spcPct val="0"/>
        </a:spcAft>
        <a:buClr>
          <a:srgbClr val="002060"/>
        </a:buClr>
        <a:buSzPct val="100000"/>
        <a:buFont typeface="Arial" pitchFamily="34" charset="0"/>
        <a:buChar char="•"/>
        <a:defRPr sz="2200">
          <a:solidFill>
            <a:srgbClr val="002060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1pPr>
      <a:lvl2pPr marL="568325" indent="-225425" algn="l" rtl="0" eaLnBrk="0" fontAlgn="base" hangingPunct="0">
        <a:spcBef>
          <a:spcPct val="25000"/>
        </a:spcBef>
        <a:spcAft>
          <a:spcPct val="0"/>
        </a:spcAft>
        <a:buClr>
          <a:srgbClr val="002060"/>
        </a:buClr>
        <a:buSzPct val="100000"/>
        <a:buFont typeface="Arial" pitchFamily="34" charset="0"/>
        <a:buChar char="–"/>
        <a:defRPr>
          <a:solidFill>
            <a:srgbClr val="002060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2pPr>
      <a:lvl3pPr marL="863600" indent="-180975" algn="l" rtl="0" eaLnBrk="0" fontAlgn="base" hangingPunct="0">
        <a:spcBef>
          <a:spcPct val="25000"/>
        </a:spcBef>
        <a:spcAft>
          <a:spcPct val="0"/>
        </a:spcAft>
        <a:buClr>
          <a:srgbClr val="002060"/>
        </a:buClr>
        <a:buSzPct val="100000"/>
        <a:buChar char="–"/>
        <a:defRPr>
          <a:solidFill>
            <a:srgbClr val="002060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3pPr>
      <a:lvl4pPr marL="1206500" indent="-179388" algn="l" rtl="0" eaLnBrk="0" fontAlgn="base" hangingPunct="0">
        <a:spcBef>
          <a:spcPct val="25000"/>
        </a:spcBef>
        <a:spcAft>
          <a:spcPct val="0"/>
        </a:spcAft>
        <a:buClr>
          <a:srgbClr val="002060"/>
        </a:buClr>
        <a:buSzPct val="100000"/>
        <a:buFont typeface="Arial" pitchFamily="34" charset="0"/>
        <a:buChar char="–"/>
        <a:defRPr>
          <a:solidFill>
            <a:srgbClr val="002060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4pPr>
      <a:lvl5pPr marL="1598613" indent="-223838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pitchFamily="34" charset="0"/>
        <a:defRPr sz="2000">
          <a:solidFill>
            <a:srgbClr val="002060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5pPr>
      <a:lvl6pPr marL="2055813" indent="-223838" algn="l" rtl="0" fontAlgn="base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2000">
          <a:solidFill>
            <a:schemeClr val="tx2"/>
          </a:solidFill>
          <a:latin typeface="+mn-lt"/>
        </a:defRPr>
      </a:lvl6pPr>
      <a:lvl7pPr marL="2513013" indent="-223838" algn="l" rtl="0" fontAlgn="base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2000">
          <a:solidFill>
            <a:schemeClr val="tx2"/>
          </a:solidFill>
          <a:latin typeface="+mn-lt"/>
        </a:defRPr>
      </a:lvl7pPr>
      <a:lvl8pPr marL="2970213" indent="-223838" algn="l" rtl="0" fontAlgn="base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2000">
          <a:solidFill>
            <a:schemeClr val="tx2"/>
          </a:solidFill>
          <a:latin typeface="+mn-lt"/>
        </a:defRPr>
      </a:lvl8pPr>
      <a:lvl9pPr marL="3427413" indent="-223838" algn="l" rtl="0" fontAlgn="base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nipescat@med.umich.edu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mailto:mhousey@med.umich.edu" TargetMode="External"/><Relationship Id="rId5" Type="http://schemas.openxmlformats.org/officeDocument/2006/relationships/hyperlink" Target="mailto:mpog-research@med.umich.edu" TargetMode="Externa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pn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5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72801"/>
            <a:ext cx="10820400" cy="2031311"/>
          </a:xfrm>
        </p:spPr>
        <p:txBody>
          <a:bodyPr/>
          <a:lstStyle/>
          <a:p>
            <a:pPr algn="ctr"/>
            <a:r>
              <a:rPr lang="en-US" sz="6400" dirty="0" smtClean="0"/>
              <a:t>Big Data Management</a:t>
            </a:r>
            <a:br>
              <a:rPr lang="en-US" sz="64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4200" i="1" dirty="0" smtClean="0">
                <a:solidFill>
                  <a:srgbClr val="585858"/>
                </a:solidFill>
              </a:rPr>
              <a:t>Security, Software &amp; Computing</a:t>
            </a:r>
            <a:endParaRPr lang="en-US" sz="4200" i="1" dirty="0">
              <a:solidFill>
                <a:srgbClr val="585858"/>
              </a:solidFill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9167D03A-4339-4FD4-9C86-CF23B52A8428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533400" y="3733800"/>
            <a:ext cx="11658600" cy="201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endParaRPr lang="en-US" sz="3200" b="1" dirty="0" smtClean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3200" b="1" dirty="0" smtClean="0"/>
              <a:t>Shelley Vaughn, MPH			Nicole Pescatore, MPH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3200" b="1" dirty="0" smtClean="0"/>
              <a:t>Lead Research Facilitator		Clinical Research Project Manager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86890"/>
      </p:ext>
    </p:extLst>
  </p:cSld>
  <p:clrMapOvr>
    <a:masterClrMapping/>
  </p:clrMapOvr>
  <p:transition spd="med" advTm="20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22352"/>
            <a:ext cx="10972801" cy="738650"/>
          </a:xfrm>
        </p:spPr>
        <p:txBody>
          <a:bodyPr/>
          <a:lstStyle/>
          <a:p>
            <a:r>
              <a:rPr lang="en-US" sz="4200" dirty="0" smtClean="0"/>
              <a:t>Thank you!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200" dirty="0" smtClean="0"/>
              <a:t>Please reach out with any questions. </a:t>
            </a:r>
          </a:p>
          <a:p>
            <a:pPr lvl="1"/>
            <a:r>
              <a:rPr lang="en-US" sz="3200" dirty="0"/>
              <a:t>MPOG Research - </a:t>
            </a:r>
            <a:r>
              <a:rPr lang="en-US" sz="3200" dirty="0">
                <a:hlinkClick r:id="rId5"/>
              </a:rPr>
              <a:t>mpog-research@med.umich.edu</a:t>
            </a:r>
            <a:endParaRPr lang="en-US" sz="3200" dirty="0"/>
          </a:p>
          <a:p>
            <a:pPr lvl="1"/>
            <a:r>
              <a:rPr lang="en-US" sz="3200" dirty="0" smtClean="0"/>
              <a:t>Shelley Vaughn – </a:t>
            </a:r>
            <a:r>
              <a:rPr lang="en-US" sz="3200" dirty="0" smtClean="0">
                <a:hlinkClick r:id="rId6"/>
              </a:rPr>
              <a:t>mhousey@med.umich.edu</a:t>
            </a:r>
            <a:endParaRPr lang="en-US" sz="3200" dirty="0" smtClean="0"/>
          </a:p>
          <a:p>
            <a:pPr lvl="1"/>
            <a:r>
              <a:rPr lang="en-US" sz="3200" dirty="0" smtClean="0"/>
              <a:t>Nicole Pescatore – </a:t>
            </a:r>
            <a:r>
              <a:rPr lang="en-US" sz="3200" dirty="0" smtClean="0">
                <a:hlinkClick r:id="rId7"/>
              </a:rPr>
              <a:t>nipescat@med.umich.edu</a:t>
            </a:r>
            <a:endParaRPr lang="en-US" sz="3200" dirty="0" smtClean="0"/>
          </a:p>
          <a:p>
            <a:pPr lvl="1"/>
            <a:endParaRPr lang="en-US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42276"/>
      </p:ext>
    </p:extLst>
  </p:cSld>
  <p:clrMapOvr>
    <a:masterClrMapping/>
  </p:clrMapOvr>
  <p:transition spd="med" advTm="5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612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59617"/>
            <a:ext cx="10972801" cy="830983"/>
          </a:xfrm>
        </p:spPr>
        <p:txBody>
          <a:bodyPr/>
          <a:lstStyle/>
          <a:p>
            <a:r>
              <a:rPr lang="en-US" sz="4800" b="1" dirty="0" smtClean="0"/>
              <a:t>Outline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200" dirty="0"/>
              <a:t>MPOG IRBs</a:t>
            </a:r>
          </a:p>
          <a:p>
            <a:r>
              <a:rPr lang="en-US" sz="4200" dirty="0"/>
              <a:t>PHI / HIPAA Compliance</a:t>
            </a:r>
          </a:p>
          <a:p>
            <a:r>
              <a:rPr lang="en-US" sz="4200" dirty="0"/>
              <a:t>MPOG Stats Server - Data Access &amp; Security</a:t>
            </a:r>
          </a:p>
          <a:p>
            <a:r>
              <a:rPr lang="en-US" sz="4200" dirty="0"/>
              <a:t>Data Storage</a:t>
            </a:r>
          </a:p>
          <a:p>
            <a:r>
              <a:rPr lang="en-US" sz="4200" dirty="0"/>
              <a:t>High-Performance </a:t>
            </a:r>
            <a:r>
              <a:rPr lang="en-US" sz="4200" dirty="0" smtClean="0"/>
              <a:t>Computing</a:t>
            </a:r>
            <a:endParaRPr lang="en-US" sz="42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79573"/>
      </p:ext>
    </p:extLst>
  </p:cSld>
  <p:clrMapOvr>
    <a:masterClrMapping/>
  </p:clrMapOvr>
  <p:transition spd="med" advTm="13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898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22352"/>
            <a:ext cx="10972801" cy="738650"/>
          </a:xfrm>
        </p:spPr>
        <p:txBody>
          <a:bodyPr/>
          <a:lstStyle/>
          <a:p>
            <a:r>
              <a:rPr lang="en-US" sz="4200" dirty="0"/>
              <a:t>Institutional Review Board (IRB) Approvals</a:t>
            </a:r>
          </a:p>
        </p:txBody>
      </p:sp>
      <p:pic>
        <p:nvPicPr>
          <p:cNvPr id="4" name="Picture 2" descr="https://mpog.med.umich.edu/sites/default/files/images/Drawing1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08" y="1326357"/>
            <a:ext cx="8702784" cy="420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58086"/>
      </p:ext>
    </p:extLst>
  </p:cSld>
  <p:clrMapOvr>
    <a:masterClrMapping/>
  </p:clrMapOvr>
  <p:transition spd="med" advTm="548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673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12191999" cy="4953000"/>
          </a:xfrm>
        </p:spPr>
        <p:txBody>
          <a:bodyPr numCol="2"/>
          <a:lstStyle/>
          <a:p>
            <a:r>
              <a:rPr lang="en-US" dirty="0"/>
              <a:t>Name</a:t>
            </a:r>
          </a:p>
          <a:p>
            <a:r>
              <a:rPr lang="en-US" dirty="0"/>
              <a:t>All geographical subdivisions smaller than a </a:t>
            </a:r>
            <a:r>
              <a:rPr lang="en-US" dirty="0" smtClean="0"/>
              <a:t>state</a:t>
            </a:r>
            <a:endParaRPr lang="en-US" dirty="0"/>
          </a:p>
          <a:p>
            <a:r>
              <a:rPr lang="en-US" dirty="0"/>
              <a:t>All elements of dates (except year) related to individual</a:t>
            </a:r>
          </a:p>
          <a:p>
            <a:r>
              <a:rPr lang="en-US" dirty="0"/>
              <a:t>Phone numbers</a:t>
            </a:r>
          </a:p>
          <a:p>
            <a:r>
              <a:rPr lang="en-US" dirty="0"/>
              <a:t>Fax numbers</a:t>
            </a:r>
          </a:p>
          <a:p>
            <a:r>
              <a:rPr lang="en-US" dirty="0"/>
              <a:t>Electronic mail addresses</a:t>
            </a:r>
          </a:p>
          <a:p>
            <a:r>
              <a:rPr lang="en-US" dirty="0"/>
              <a:t>Social Security numbers</a:t>
            </a:r>
          </a:p>
          <a:p>
            <a:r>
              <a:rPr lang="en-US" dirty="0"/>
              <a:t>Medical record numbers</a:t>
            </a:r>
          </a:p>
          <a:p>
            <a:r>
              <a:rPr lang="en-US" dirty="0"/>
              <a:t>Health plan beneficiary numbers</a:t>
            </a:r>
          </a:p>
          <a:p>
            <a:r>
              <a:rPr lang="en-US" dirty="0"/>
              <a:t>Account numbers</a:t>
            </a:r>
          </a:p>
          <a:p>
            <a:r>
              <a:rPr lang="en-US" dirty="0"/>
              <a:t>Certificate/license numbers</a:t>
            </a:r>
          </a:p>
          <a:p>
            <a:r>
              <a:rPr lang="en-US" dirty="0"/>
              <a:t>Vehicle identifiers and serial numbers</a:t>
            </a:r>
          </a:p>
          <a:p>
            <a:r>
              <a:rPr lang="en-US" dirty="0"/>
              <a:t>Device identifiers and serial numbers</a:t>
            </a:r>
          </a:p>
          <a:p>
            <a:r>
              <a:rPr lang="en-US" dirty="0"/>
              <a:t>Web Universal Resource Locators (URLs)</a:t>
            </a:r>
          </a:p>
          <a:p>
            <a:r>
              <a:rPr lang="en-US" dirty="0"/>
              <a:t>Internal Protocol (IP) address numbers</a:t>
            </a:r>
          </a:p>
          <a:p>
            <a:r>
              <a:rPr lang="en-US" dirty="0"/>
              <a:t>Biometric identifiers, including finger prints</a:t>
            </a:r>
          </a:p>
          <a:p>
            <a:r>
              <a:rPr lang="en-US" dirty="0"/>
              <a:t>Full face photographic images</a:t>
            </a:r>
          </a:p>
          <a:p>
            <a:r>
              <a:rPr lang="en-US" dirty="0"/>
              <a:t>Any other unique identifying number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1" y="122352"/>
            <a:ext cx="10972801" cy="738650"/>
          </a:xfrm>
        </p:spPr>
        <p:txBody>
          <a:bodyPr/>
          <a:lstStyle/>
          <a:p>
            <a:r>
              <a:rPr lang="en-US" sz="4200" dirty="0" smtClean="0"/>
              <a:t>HIPAA Protected Health Information - Identifiers</a:t>
            </a:r>
            <a:endParaRPr lang="en-US" sz="4200" dirty="0"/>
          </a:p>
        </p:txBody>
      </p:sp>
      <p:sp>
        <p:nvSpPr>
          <p:cNvPr id="5" name="Oval 4"/>
          <p:cNvSpPr/>
          <p:nvPr/>
        </p:nvSpPr>
        <p:spPr>
          <a:xfrm>
            <a:off x="607742" y="2133599"/>
            <a:ext cx="5945458" cy="914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092805"/>
      </p:ext>
    </p:extLst>
  </p:cSld>
  <p:clrMapOvr>
    <a:masterClrMapping/>
  </p:clrMapOvr>
  <p:transition spd="med" advTm="822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22352"/>
            <a:ext cx="10972801" cy="738650"/>
          </a:xfrm>
        </p:spPr>
        <p:txBody>
          <a:bodyPr/>
          <a:lstStyle/>
          <a:p>
            <a:r>
              <a:rPr lang="en-US" sz="4200" dirty="0"/>
              <a:t>MPOG Statistical Server</a:t>
            </a:r>
          </a:p>
        </p:txBody>
      </p:sp>
      <p:pic>
        <p:nvPicPr>
          <p:cNvPr id="4" name="Picture 2" descr="https://lh6.googleusercontent.com/jEuVS7xRPKaINhBB0kgl0XPrcJmuZs1h5gLGX-H0m9RYQ7LFARn-lZ1ubvn4vIraAn4G3p16cSyAUmK_7iXaoZhmYvwj0n-Mdo0fP0Q3CXOSrDuMtVYpPXzNPZ_znQbZvEsq5c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1" y="1143000"/>
            <a:ext cx="9982200" cy="51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375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01126"/>
      </p:ext>
    </p:extLst>
  </p:cSld>
  <p:clrMapOvr>
    <a:masterClrMapping/>
  </p:clrMapOvr>
  <p:transition spd="med" advTm="48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204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22352"/>
            <a:ext cx="10972801" cy="738650"/>
          </a:xfrm>
        </p:spPr>
        <p:txBody>
          <a:bodyPr/>
          <a:lstStyle/>
          <a:p>
            <a:r>
              <a:rPr lang="en-US" sz="4200" dirty="0"/>
              <a:t>Accessing MPOG Statistical Server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Provide proof of IRB approval or exemption for research project</a:t>
            </a:r>
          </a:p>
          <a:p>
            <a:r>
              <a:rPr lang="en-US" sz="3200" dirty="0"/>
              <a:t>Sign and return security affidavit</a:t>
            </a:r>
          </a:p>
          <a:p>
            <a:r>
              <a:rPr lang="en-US" sz="3200" dirty="0" smtClean="0"/>
              <a:t>Obtain a </a:t>
            </a:r>
            <a:r>
              <a:rPr lang="en-US" sz="3200" dirty="0"/>
              <a:t>username and </a:t>
            </a:r>
            <a:r>
              <a:rPr lang="en-US" sz="3200" dirty="0" smtClean="0"/>
              <a:t>password from MPOG Central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5876"/>
      </p:ext>
    </p:extLst>
  </p:cSld>
  <p:clrMapOvr>
    <a:masterClrMapping/>
  </p:clrMapOvr>
  <p:transition spd="med" advTm="80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22352"/>
            <a:ext cx="10972801" cy="738650"/>
          </a:xfrm>
        </p:spPr>
        <p:txBody>
          <a:bodyPr/>
          <a:lstStyle/>
          <a:p>
            <a:r>
              <a:rPr lang="en-US" sz="4200" dirty="0"/>
              <a:t>Software Available on MPOG Statistical Server</a:t>
            </a:r>
          </a:p>
        </p:txBody>
      </p:sp>
      <p:pic>
        <p:nvPicPr>
          <p:cNvPr id="4" name="Picture 10" descr="Image result for microsoft office suite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73727"/>
            <a:ext cx="1888768" cy="126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Image result for microsoft sql server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62" y="3097026"/>
            <a:ext cx="2732812" cy="148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Image result for sas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83" y="1644277"/>
            <a:ext cx="1818568" cy="15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Image result for stata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73" y="5024897"/>
            <a:ext cx="2223433" cy="73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Image result for stat transf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902" y="3159750"/>
            <a:ext cx="3011465" cy="69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Image result for spss stats software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80" y="4712676"/>
            <a:ext cx="1464987" cy="146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4" descr="Image result for R software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312" y="1392904"/>
            <a:ext cx="1038836" cy="8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Image result for R software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12" y="2066052"/>
            <a:ext cx="2018172" cy="70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8" descr="Image result for matlab software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990" y="3597260"/>
            <a:ext cx="2484823" cy="93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86848"/>
      </p:ext>
    </p:extLst>
  </p:cSld>
  <p:clrMapOvr>
    <a:masterClrMapping/>
  </p:clrMapOvr>
  <p:transition spd="med" advTm="40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22352"/>
            <a:ext cx="10972801" cy="738650"/>
          </a:xfrm>
        </p:spPr>
        <p:txBody>
          <a:bodyPr/>
          <a:lstStyle/>
          <a:p>
            <a:r>
              <a:rPr lang="en-US" sz="4200" dirty="0"/>
              <a:t>Turbo Storage Volume</a:t>
            </a:r>
          </a:p>
        </p:txBody>
      </p:sp>
      <p:pic>
        <p:nvPicPr>
          <p:cNvPr id="4" name="Picture 2" descr="https://lh6.googleusercontent.com/jEuVS7xRPKaINhBB0kgl0XPrcJmuZs1h5gLGX-H0m9RYQ7LFARn-lZ1ubvn4vIraAn4G3p16cSyAUmK_7iXaoZhmYvwj0n-Mdo0fP0Q3CXOSrDuMtVYpPXzNPZ_znQbZvEsq5c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97" y="1524000"/>
            <a:ext cx="7277594" cy="376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365353" y="1422410"/>
            <a:ext cx="692243" cy="634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0301" y="2189576"/>
            <a:ext cx="5991400" cy="32058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1897876"/>
      </p:ext>
    </p:extLst>
  </p:cSld>
  <p:clrMapOvr>
    <a:masterClrMapping/>
  </p:clrMapOvr>
  <p:transition spd="med" advTm="67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3636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22352"/>
            <a:ext cx="10972801" cy="738650"/>
          </a:xfrm>
        </p:spPr>
        <p:txBody>
          <a:bodyPr/>
          <a:lstStyle/>
          <a:p>
            <a:r>
              <a:rPr lang="en-US" sz="4200" dirty="0" err="1"/>
              <a:t>Armis</a:t>
            </a:r>
            <a:r>
              <a:rPr lang="en-US" sz="4200" dirty="0"/>
              <a:t>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Fee-based high-performance computing cluster suitable for </a:t>
            </a:r>
            <a:r>
              <a:rPr lang="en-US" sz="3200" dirty="0" smtClean="0"/>
              <a:t>HIPAA </a:t>
            </a:r>
            <a:r>
              <a:rPr lang="en-US" sz="3200" dirty="0"/>
              <a:t>regulated data</a:t>
            </a:r>
          </a:p>
          <a:p>
            <a:r>
              <a:rPr lang="en-US" sz="3200" dirty="0"/>
              <a:t>Linux-based operating system</a:t>
            </a:r>
          </a:p>
          <a:p>
            <a:r>
              <a:rPr lang="en-US" sz="3200" dirty="0"/>
              <a:t>Scheduled computational jobs</a:t>
            </a:r>
          </a:p>
          <a:p>
            <a:r>
              <a:rPr lang="en-US" sz="3200" dirty="0"/>
              <a:t>Data stored on Turbo storage </a:t>
            </a:r>
            <a:r>
              <a:rPr lang="en-US" sz="3200" dirty="0" smtClean="0"/>
              <a:t>volume</a:t>
            </a:r>
            <a:endParaRPr lang="en-US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35625"/>
      </p:ext>
    </p:extLst>
  </p:cSld>
  <p:clrMapOvr>
    <a:masterClrMapping/>
  </p:clrMapOvr>
  <p:transition spd="med" advTm="42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15.1"/>
</p:tagLst>
</file>

<file path=ppt/theme/theme1.xml><?xml version="1.0" encoding="utf-8"?>
<a:theme xmlns:a="http://schemas.openxmlformats.org/drawingml/2006/main" name="CC_std">
  <a:themeElements>
    <a:clrScheme name="">
      <a:dk1>
        <a:srgbClr val="000000"/>
      </a:dk1>
      <a:lt1>
        <a:srgbClr val="FFFFFF"/>
      </a:lt1>
      <a:dk2>
        <a:srgbClr val="0768A9"/>
      </a:dk2>
      <a:lt2>
        <a:srgbClr val="016A3A"/>
      </a:lt2>
      <a:accent1>
        <a:srgbClr val="A8034F"/>
      </a:accent1>
      <a:accent2>
        <a:srgbClr val="611759"/>
      </a:accent2>
      <a:accent3>
        <a:srgbClr val="FFFFFF"/>
      </a:accent3>
      <a:accent4>
        <a:srgbClr val="000000"/>
      </a:accent4>
      <a:accent5>
        <a:srgbClr val="D1AAB2"/>
      </a:accent5>
      <a:accent6>
        <a:srgbClr val="571450"/>
      </a:accent6>
      <a:hlink>
        <a:srgbClr val="F27D00"/>
      </a:hlink>
      <a:folHlink>
        <a:srgbClr val="EBB700"/>
      </a:folHlink>
    </a:clrScheme>
    <a:fontScheme name="CC_st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C_std 1">
        <a:dk1>
          <a:srgbClr val="061844"/>
        </a:dk1>
        <a:lt1>
          <a:srgbClr val="FFFFFF"/>
        </a:lt1>
        <a:dk2>
          <a:srgbClr val="474747"/>
        </a:dk2>
        <a:lt2>
          <a:srgbClr val="80A7A5"/>
        </a:lt2>
        <a:accent1>
          <a:srgbClr val="0768A9"/>
        </a:accent1>
        <a:accent2>
          <a:srgbClr val="6EBB1F"/>
        </a:accent2>
        <a:accent3>
          <a:srgbClr val="B1B1B1"/>
        </a:accent3>
        <a:accent4>
          <a:srgbClr val="DADADA"/>
        </a:accent4>
        <a:accent5>
          <a:srgbClr val="AAB9D1"/>
        </a:accent5>
        <a:accent6>
          <a:srgbClr val="63A91B"/>
        </a:accent6>
        <a:hlink>
          <a:srgbClr val="EE014C"/>
        </a:hlink>
        <a:folHlink>
          <a:srgbClr val="FFD1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_std 2">
        <a:dk1>
          <a:srgbClr val="000000"/>
        </a:dk1>
        <a:lt1>
          <a:srgbClr val="FFFFFF"/>
        </a:lt1>
        <a:dk2>
          <a:srgbClr val="B7D30B"/>
        </a:dk2>
        <a:lt2>
          <a:srgbClr val="084887"/>
        </a:lt2>
        <a:accent1>
          <a:srgbClr val="646464"/>
        </a:accent1>
        <a:accent2>
          <a:srgbClr val="2B85BB"/>
        </a:accent2>
        <a:accent3>
          <a:srgbClr val="FFFFFF"/>
        </a:accent3>
        <a:accent4>
          <a:srgbClr val="000000"/>
        </a:accent4>
        <a:accent5>
          <a:srgbClr val="B8B8B8"/>
        </a:accent5>
        <a:accent6>
          <a:srgbClr val="2678A9"/>
        </a:accent6>
        <a:hlink>
          <a:srgbClr val="FFD600"/>
        </a:hlink>
        <a:folHlink>
          <a:srgbClr val="A7AC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_std 3">
        <a:dk1>
          <a:srgbClr val="000000"/>
        </a:dk1>
        <a:lt1>
          <a:srgbClr val="000000"/>
        </a:lt1>
        <a:dk2>
          <a:srgbClr val="FFFFFF"/>
        </a:dk2>
        <a:lt2>
          <a:srgbClr val="9B9C70"/>
        </a:lt2>
        <a:accent1>
          <a:srgbClr val="FFA616"/>
        </a:accent1>
        <a:accent2>
          <a:srgbClr val="666666"/>
        </a:accent2>
        <a:accent3>
          <a:srgbClr val="AAAAAA"/>
        </a:accent3>
        <a:accent4>
          <a:srgbClr val="000000"/>
        </a:accent4>
        <a:accent5>
          <a:srgbClr val="FFD0AB"/>
        </a:accent5>
        <a:accent6>
          <a:srgbClr val="5C5C5C"/>
        </a:accent6>
        <a:hlink>
          <a:srgbClr val="BD3826"/>
        </a:hlink>
        <a:folHlink>
          <a:srgbClr val="4563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474747"/>
      </a:dk1>
      <a:lt1>
        <a:srgbClr val="FFFFFF"/>
      </a:lt1>
      <a:dk2>
        <a:srgbClr val="80A7A5"/>
      </a:dk2>
      <a:lt2>
        <a:srgbClr val="061844"/>
      </a:lt2>
      <a:accent1>
        <a:srgbClr val="0768A9"/>
      </a:accent1>
      <a:accent2>
        <a:srgbClr val="6EBB1F"/>
      </a:accent2>
      <a:accent3>
        <a:srgbClr val="FFFFFF"/>
      </a:accent3>
      <a:accent4>
        <a:srgbClr val="3B3B3B"/>
      </a:accent4>
      <a:accent5>
        <a:srgbClr val="AAB9D1"/>
      </a:accent5>
      <a:accent6>
        <a:srgbClr val="63A91B"/>
      </a:accent6>
      <a:hlink>
        <a:srgbClr val="EE014C"/>
      </a:hlink>
      <a:folHlink>
        <a:srgbClr val="FFD1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474747"/>
      </a:dk1>
      <a:lt1>
        <a:srgbClr val="FFFFFF"/>
      </a:lt1>
      <a:dk2>
        <a:srgbClr val="80A7A5"/>
      </a:dk2>
      <a:lt2>
        <a:srgbClr val="061844"/>
      </a:lt2>
      <a:accent1>
        <a:srgbClr val="0768A9"/>
      </a:accent1>
      <a:accent2>
        <a:srgbClr val="6EBB1F"/>
      </a:accent2>
      <a:accent3>
        <a:srgbClr val="FFFFFF"/>
      </a:accent3>
      <a:accent4>
        <a:srgbClr val="3B3B3B"/>
      </a:accent4>
      <a:accent5>
        <a:srgbClr val="AAB9D1"/>
      </a:accent5>
      <a:accent6>
        <a:srgbClr val="63A91B"/>
      </a:accent6>
      <a:hlink>
        <a:srgbClr val="EE014C"/>
      </a:hlink>
      <a:folHlink>
        <a:srgbClr val="FFD1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CC_std</Template>
  <TotalTime>0</TotalTime>
  <Words>1393</Words>
  <Application>Microsoft Office PowerPoint</Application>
  <PresentationFormat>Widescreen</PresentationFormat>
  <Paragraphs>87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ＭＳ Ｐゴシック</vt:lpstr>
      <vt:lpstr>Arial</vt:lpstr>
      <vt:lpstr>Calibri</vt:lpstr>
      <vt:lpstr>CC_std</vt:lpstr>
      <vt:lpstr>Big Data Management  Security, Software &amp; Computing</vt:lpstr>
      <vt:lpstr>Outline</vt:lpstr>
      <vt:lpstr>Institutional Review Board (IRB) Approvals</vt:lpstr>
      <vt:lpstr>HIPAA Protected Health Information - Identifiers</vt:lpstr>
      <vt:lpstr>MPOG Statistical Server</vt:lpstr>
      <vt:lpstr>Accessing MPOG Statistical Server</vt:lpstr>
      <vt:lpstr>Software Available on MPOG Statistical Server</vt:lpstr>
      <vt:lpstr>Turbo Storage Volume</vt:lpstr>
      <vt:lpstr>Armis 2.0</vt:lpstr>
      <vt:lpstr>Thank you!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2011-12-11T03:43:08Z</dcterms:created>
  <dcterms:modified xsi:type="dcterms:W3CDTF">2020-06-24T13:45:07Z</dcterms:modified>
</cp:coreProperties>
</file>