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comment1.xml" ContentType="application/vnd.openxmlformats-officedocument.presentationml.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omments/comment2.xml" ContentType="application/vnd.openxmlformats-officedocument.presentationml.comment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83"/>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29" r:id="rId35"/>
    <p:sldId id="257" r:id="rId36"/>
    <p:sldId id="287" r:id="rId37"/>
    <p:sldId id="288" r:id="rId38"/>
    <p:sldId id="289" r:id="rId39"/>
    <p:sldId id="290" r:id="rId40"/>
    <p:sldId id="291" r:id="rId41"/>
    <p:sldId id="292" r:id="rId42"/>
    <p:sldId id="330" r:id="rId43"/>
    <p:sldId id="331"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32" r:id="rId69"/>
    <p:sldId id="334" r:id="rId70"/>
    <p:sldId id="317" r:id="rId71"/>
    <p:sldId id="318" r:id="rId72"/>
    <p:sldId id="319" r:id="rId73"/>
    <p:sldId id="320" r:id="rId74"/>
    <p:sldId id="321" r:id="rId75"/>
    <p:sldId id="322" r:id="rId76"/>
    <p:sldId id="323" r:id="rId77"/>
    <p:sldId id="324" r:id="rId78"/>
    <p:sldId id="325" r:id="rId79"/>
    <p:sldId id="335" r:id="rId80"/>
    <p:sldId id="327" r:id="rId81"/>
    <p:sldId id="336" r:id="rId82"/>
  </p:sldIdLst>
  <p:sldSz cx="9144000" cy="5143500" type="screen16x9"/>
  <p:notesSz cx="6858000" cy="9144000"/>
  <p:embeddedFontLst>
    <p:embeddedFont>
      <p:font typeface="Calibri" panose="020F0502020204030204" pitchFamily="34" charset="0"/>
      <p:regular r:id="rId84"/>
      <p:bold r:id="rId85"/>
      <p:italic r:id="rId86"/>
      <p:boldItalic r:id="rId87"/>
    </p:embeddedFont>
    <p:embeddedFont>
      <p:font typeface="Cambria" panose="02040503050406030204" pitchFamily="18" charset="0"/>
      <p:regular r:id="rId88"/>
      <p:bold r:id="rId89"/>
      <p:italic r:id="rId90"/>
      <p:boldItalic r:id="rId91"/>
    </p:embeddedFont>
    <p:embeddedFont>
      <p:font typeface="Roboto" panose="02000000000000000000" pitchFamily="2" charset="0"/>
      <p:regular r:id="rId92"/>
      <p:bold r:id="rId93"/>
      <p:italic r:id="rId94"/>
      <p:boldItalic r:id="rId95"/>
    </p:embeddedFont>
    <p:embeddedFont>
      <p:font typeface="Verdana" panose="020B0604030504040204" pitchFamily="34" charset="0"/>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9C9DFFC-6420-4E27-9EAD-4287310093B8}">
          <p14:sldIdLst>
            <p14:sldId id="256"/>
            <p14:sldId id="258"/>
            <p14:sldId id="259"/>
          </p14:sldIdLst>
        </p14:section>
        <p14:section name="Overview" id="{388634FF-9AFA-48EE-96D0-4F9652F77ED6}">
          <p14:sldIdLst>
            <p14:sldId id="260"/>
            <p14:sldId id="261"/>
            <p14:sldId id="262"/>
            <p14:sldId id="263"/>
            <p14:sldId id="264"/>
            <p14:sldId id="265"/>
            <p14:sldId id="266"/>
            <p14:sldId id="267"/>
            <p14:sldId id="268"/>
            <p14:sldId id="269"/>
            <p14:sldId id="270"/>
          </p14:sldIdLst>
        </p14:section>
        <p14:section name="Agent Selection" id="{840E1A81-661A-4918-ACE6-5F9321741C1E}">
          <p14:sldIdLst>
            <p14:sldId id="271"/>
            <p14:sldId id="272"/>
            <p14:sldId id="273"/>
            <p14:sldId id="274"/>
            <p14:sldId id="275"/>
            <p14:sldId id="276"/>
            <p14:sldId id="277"/>
            <p14:sldId id="278"/>
            <p14:sldId id="279"/>
            <p14:sldId id="280"/>
            <p14:sldId id="281"/>
            <p14:sldId id="282"/>
            <p14:sldId id="283"/>
            <p14:sldId id="284"/>
            <p14:sldId id="285"/>
            <p14:sldId id="286"/>
            <p14:sldId id="329"/>
            <p14:sldId id="257"/>
            <p14:sldId id="287"/>
            <p14:sldId id="288"/>
          </p14:sldIdLst>
        </p14:section>
        <p14:section name="Fresh Gas Flow" id="{23AD6E8D-0C11-4C70-A21B-50365FE4F3CB}">
          <p14:sldIdLst>
            <p14:sldId id="289"/>
            <p14:sldId id="290"/>
            <p14:sldId id="291"/>
            <p14:sldId id="292"/>
            <p14:sldId id="330"/>
            <p14:sldId id="331"/>
            <p14:sldId id="293"/>
            <p14:sldId id="294"/>
            <p14:sldId id="295"/>
            <p14:sldId id="296"/>
            <p14:sldId id="297"/>
            <p14:sldId id="298"/>
            <p14:sldId id="299"/>
            <p14:sldId id="300"/>
            <p14:sldId id="301"/>
            <p14:sldId id="302"/>
            <p14:sldId id="303"/>
            <p14:sldId id="304"/>
            <p14:sldId id="305"/>
            <p14:sldId id="306"/>
            <p14:sldId id="307"/>
            <p14:sldId id="308"/>
            <p14:sldId id="309"/>
            <p14:sldId id="310"/>
          </p14:sldIdLst>
        </p14:section>
        <p14:section name="Measures" id="{38F95CC3-B22D-4D80-B903-376250454758}">
          <p14:sldIdLst>
            <p14:sldId id="311"/>
            <p14:sldId id="312"/>
            <p14:sldId id="313"/>
            <p14:sldId id="314"/>
            <p14:sldId id="315"/>
            <p14:sldId id="316"/>
            <p14:sldId id="332"/>
            <p14:sldId id="334"/>
            <p14:sldId id="317"/>
            <p14:sldId id="318"/>
            <p14:sldId id="319"/>
            <p14:sldId id="320"/>
          </p14:sldIdLst>
        </p14:section>
        <p14:section name="References" id="{C6699462-3B39-43C6-BB0E-7594B72D438F}">
          <p14:sldIdLst>
            <p14:sldId id="321"/>
            <p14:sldId id="322"/>
            <p14:sldId id="323"/>
            <p14:sldId id="324"/>
            <p14:sldId id="325"/>
            <p14:sldId id="335"/>
            <p14:sldId id="327"/>
            <p14:sldId id="33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rav Shah" initials="" lastIdx="1" clrIdx="0"/>
  <p:cmAuthor id="1" name="Meridith Baile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4F56D6-B58D-4B89-BD33-3AA799FBAB61}" v="54" dt="2023-06-22T15:23:10.203"/>
  </p1510:revLst>
</p1510:revInfo>
</file>

<file path=ppt/tableStyles.xml><?xml version="1.0" encoding="utf-8"?>
<a:tblStyleLst xmlns:a="http://schemas.openxmlformats.org/drawingml/2006/main" def="{9AD6034F-8196-4149-AF99-83814D4CD6DF}">
  <a:tblStyle styleId="{9AD6034F-8196-4149-AF99-83814D4CD6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3522" autoAdjust="0"/>
  </p:normalViewPr>
  <p:slideViewPr>
    <p:cSldViewPr snapToGrid="0">
      <p:cViewPr varScale="1">
        <p:scale>
          <a:sx n="139" d="100"/>
          <a:sy n="139" d="100"/>
        </p:scale>
        <p:origin x="73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font" Target="fonts/font7.fntdata"/><Relationship Id="rId95" Type="http://schemas.openxmlformats.org/officeDocument/2006/relationships/font" Target="fonts/font12.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font" Target="fonts/font2.fntdata"/><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font" Target="fonts/font16.fntdata"/><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4.fntdata"/><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4.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commentAuthors" Target="commentAuthors.xml"/><Relationship Id="rId105"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10.fntdata"/><Relationship Id="rId98" Type="http://schemas.openxmlformats.org/officeDocument/2006/relationships/font" Target="fonts/font15.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1-30T14:23:27.201" idx="1">
    <p:pos x="6000" y="0"/>
    <p:text>Nirav to grab screenshot of "pause gas flow in UM anesthesia machine..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01T15:14:04.154" idx="1">
    <p:pos x="6000" y="0"/>
    <p:text>SUS-03 is now available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pa.gov/ghgemissions/overview-greenhouse-gase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epa.gov/ghgemissions/understanding-global-warming-potential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pa.gov/ghgemissions/understanding-global-warming-potential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amc.org/news-insights/hospitals-race-save-patients-and-planet"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epa.gov/ghgemissions/understanding-global-warming-potentials" TargetMode="External"/><Relationship Id="rId4" Type="http://schemas.openxmlformats.org/officeDocument/2006/relationships/hyperlink" Target="https://www.epa.gov/ghgemissions/overview-greenhouse-gas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sahq.org/about-asa/governance-and-committees/asa-committees/environmental-sustainability/greening-the-operating-ro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sahq.org/about-asa/governance-and-committees/asa-committees/environmental-sustainability/greening-the-operating-ro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sahq.org/about-asa/governance-and-committees/asa-committees/environmental-sustainability/greening-the-operating-ro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sahq.org/about-asa/governance-and-committees/asa-committees/environmental-sustainability/greening-the-operating-ro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sahq.org/about-asa/governance-and-committees/asa-committees/environmental-sustainability/greening-the-operating-ro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csahq.org/news/blog/csa-online-first/2022/05/16/rethinking-desflurane" TargetMode="External"/><Relationship Id="rId5" Type="http://schemas.openxmlformats.org/officeDocument/2006/relationships/hyperlink" Target="https://pedsanesthesia.org/wp-content/uploads/2021/08/Eliminiating-Desflurane.pdf" TargetMode="External"/><Relationship Id="rId4" Type="http://schemas.openxmlformats.org/officeDocument/2006/relationships/hyperlink" Target="https://noharm-uscanada.org/desfluraneelimination"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apsf.org/article/low-flow-and-co2-absorbent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asahq.org/about-asa/governance-and-committees/asa-committees/environmental-sustainability/greening-the-operating-ro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ulse.kitware.com/_anesthesia_machine_methodology.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pedsanesthesia.org/wp-content/uploads/2021/08/Low-Flow-Anesthesia-in-Pediatric-Patients.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asahq.org/about-asa/governance-and-committees/asa-committees/environmental-sustainability/greening-the-operating-roo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pulse.kitware.com/_anesthesia_machine_methodology.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simulation.health.ufl.edu/education-training/apsf-technology-education-initiative/low-flow-anesthesia/"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asahq.org/about-asa/governance-and-committees/asa-committees/environmental-sustainability/greening-the-operating-room"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www.apsf.org/article/patient-safety-and-low-flow-anesthesia/" TargetMode="External"/><Relationship Id="rId4" Type="http://schemas.openxmlformats.org/officeDocument/2006/relationships/hyperlink" Target="https://www.apsf.org/article/low-flow-and-co2-absorbents/"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simulation.health.ufl.edu/education-training/apsf-technology-education-initiative/low-flow-anesthesia/"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pcc.ch/report/ar6/wg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asahq.org/about-asa/governance-and-committees/asa-committees/environmental-sustainability/greening-the-operating-room"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www.apsf.org/article/patient-safety-and-low-flow-anesthesia/"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apsf.org/article/patient-safety-and-low-flow-anesthesia/"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asahq.org/about-asa/governance-and-committees/asa-committees/environmental-sustainability/greening-the-operating-room"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asahq.org/about-asa/governance-and-committees/asa-committees/environmental-sustainability/greening-the-operating-room"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asahq.org/about-asa/governance-and-committees/asa-committees/environmental-sustainability/greening-the-operating-roo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ews.un.org/en/story/2022/04/111545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apsf.org/article/patient-safety-and-low-flow-anesthesia/"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apsf.org/article/patient-safety-and-low-flow-anesthesia/"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apsf.org/article/patient-safety-and-low-flow-anesthesia/"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apsf.org/article/patient-safety-and-low-flow-anesthesia/"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apsf.org/article/patient-safety-and-low-flow-anesthesia/"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amc.org/news-insights/hospitals-race-save-patients-and-plan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61825eb7d4_3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161825eb7d4_3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161825eb7d4_3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60de4b3f9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60de4b3f9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Devlin-</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Hegedus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McGain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 Harris RD, Sherman JD. (2022), Action guidance for addressing pollution from inhalational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anaesthetics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77:1023-1029.</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63275c0a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63275c0a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EPA. (5/16/2022) Overview of Greenhouse Gases. United States Environmental Protection Agency.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https://www.epa.gov/ghgemissions/overview-greenhouse-gases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Ishizawa Y. (2011). General Anesthetic Gases and the Global Environment.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112(1):213-217.</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 EPA, (2016). Understanding Global Warming Potentials. United State Environmental Protection Agency.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https://www.epa.gov/ghgemissions/understanding-global-warming-potentials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63275c0a3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63275c0a3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McGain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Muret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Lawson C, Sherman JD. (2020). Environmental Sustainability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Critical Care. Br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125(5):680–92.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 EPA, (2016). Understanding Global Warming Potentials. United State Environmental Protection Agency.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https://www.epa.gov/ghgemissions/understanding-global-warming-potentials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63275c0a3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63275c0a3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Budd K. (10/3/2019). Hospitals Race to Save Patients — and the Planet.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AAMCNews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https://www.aamc.org/news-insights/hospitals-race-save-patients-and-planet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Chung JW, Meltzer DO. (2009). Estimate of the Carbon Footprint of the US Health Care Sector. JAMA. 302 (18):1970–72.</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EPA. (5/16/2022) Overview of Greenhouse Gases. United States Environmental Protection Agency.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https://www.epa.gov/ghgemissions/overview-greenhouse-gases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Ishizawa Y. (2011). General Anesthetic Gases and the Global Environment.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112(1):213-217.</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McGain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Muret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Lawson C, Sherman JD. (2020). Environmental Sustainability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Critical Care. Br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125(5):680–92.</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 EPA, (2016). Understanding Global Warming Potentials. United State Environmental Protection Agency.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https://www.epa.gov/ghgemissions/understanding-global-warming-potentials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Yasny JS, White J. (2012). Environmental Implications of Anesthetic Gases.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Prog 59(4):154–58.</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63275c0a3a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63275c0a3a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63275c0a3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63275c0a3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Watts N, Amann 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Ayeb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-Karlsson SA, et al. (2018). Countdown on Health and Climate Change: From 25 Years of Inaction to a Global Transformation for Public Health. Lancet. 391(10120):581–630.</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655c21b5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655c21b5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Axelrod D, Bell C, Feldman J, et al. ​Greening the Operating Room. (9/20/2022). Greening the Operating Room. American Society of Anesthesiologists (ASA).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https://www.asahq.org/about-asa/governance-and-committees/asa-committees/environmental-sustainability/greening-the-operating-room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McGain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Muret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Lawson C, Sherman JD. (2020). Environmental Sustainability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Critical Care. Br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125(5):680–92.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Yasny JS, White J. (2012). Environmental Implications of Anesthetic Gases.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Prog 59(4):154–58.</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655c21b50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655c21b50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Axelrod D, Bell C, Feldman J, et al. ​Greening the Operating Room. (9/20/2022). Greening the Operating Room. American Society of Anesthesiologists (ASA).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https://www.asahq.org/about-asa/governance-and-committees/asa-committees/environmental-sustainability/greening-the-operating-room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655c21b50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655c21b50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655c21b50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655c21b50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Axelrod D, Bell C, Feldman J, et al. ​Greening the Operating Room. (9/20/2022). Greening the Operating Room. American Society of Anesthesiologists (ASA).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https://www.asahq.org/about-asa/governance-and-committees/asa-committees/environmental-sustainability/greening-the-operating-room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f283863f5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f283863f5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65c6edc1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65c6edc1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Axelrod D, Bell C, Feldman J, et al. ​Greening the Operating Room. (9/20/2022). Greening the Operating Room. American Society of Anesthesiologists (ASA).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https://www.asahq.org/about-asa/governance-and-committees/asa-committees/environmental-sustainability/greening-the-operating-room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McGain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Muret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Lawson C, Sherman JD. (2020). Environmental Sustainability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Critical Care. Br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125(5):680–92.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Ryan, Susan M., and Claus J. Nielsen. (2010). “Global Warming Potential of Inhaled Anesthetics: Application to Clinical Use.” Anesthesia and Analgesia 111 (1): 92–98.</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Sherman, Jodi, Cathy Le, Vanessa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Lamers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Matthew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Eckelman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(2012). “Life Cycle Greenhouse Gas Emissions of Anesthetic Drugs.” Anesthesia and Analgesia 114 (5): 1086–90.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92b0d6145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92b0d6145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65c6edc15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65c6edc15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Gupta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Stierer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 Zuckerman 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Sakima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 Parker SD, Fleisher LA. (2004). Comparison of Recovery Profile after Ambulatory Anesthesia with Propofol, Isoflurane, Sevoflurane and Desflurane: A Systematic Review.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98(3):632–41.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Kurhekar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 Vinod J, Krishna JSD,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Raghuraman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MS. (2017). Randomized Comparison of Isoflurane versus Sevoflurane and Desflurane for Maintenance of Ambulatory Anesthesia.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Essays Res. 11(4):875–80.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Lopez LA, Hofmeister EH,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Pavez</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JC, Brainard BM. (2009). Comparison of Recovery from Anesthesia with Isoflurane, Sevoflurane, or Desflurane in Healthy Dogs. Am J Vet Res. 70(11):1339–44.</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Moody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Beutler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BD, Moody CE.  (2020). Predicting Cost of Inhalational Anesthesia at Low Fresh Gas Flows: Impact of a New Generation Carbon Dioxide Absorbent. Med Gas Res. 10(2):64–66.</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White PF, Tan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Wender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RH,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Yumul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 Stokes OJ,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Sloninsky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Naruse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Kariger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Norel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 Mandel S, Webb T, Zaentz A. (2009). Desflurane versus Sevoflurane for Maintenance of Outpatient Anesthesia: The Effect on Early versus Late Recovery and Perioperative Coughing.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109(2):387–93.</a:t>
            </a: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04457cddf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04457cddf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27432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Boggett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-Young J, Heiberg J, et al. (2019). “A Randomized Trial of Desflurane or Sevoflurane on Postoperative Quality of Recovery after Knee Arthroscopy.”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One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14(8): e0220733.</a:t>
            </a:r>
          </a:p>
          <a:p>
            <a:pPr marL="0" marR="0" lvl="0" indent="-27432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Gupta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Stierer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 Zuckerman 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Sakima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 Parker SD, Fleisher LA. (2004). Comparison of Recovery Profile after Ambulatory Anesthesia with Propofol, Isoflurane, Sevoflurane and Desflurane: A Systematic Review.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98(3):632–41.</a:t>
            </a:r>
          </a:p>
          <a:p>
            <a:pPr marL="0" marR="0" lvl="0" indent="-27432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Kurhekar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 Vinod J, Krishna JSD,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Raghuraman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MS. (2017). Randomized Comparison of Isoflurane versus Sevoflurane and Desflurane for Maintenance of Ambulatory Anesthesia.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Essays Res. 11(4):875–80.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Lopez LA, Hofmeister EH,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Pavez</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JC, Brainard BM. (2009). Comparison of Recovery from Anesthesia with Isoflurane, Sevoflurane, or Desflurane in Healthy Dogs. Am J Vet Res. 70(11):1339–44.</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White PF, Tan J,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Wender</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RH,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Yumul</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R, Stokes OJ,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Sloninsky</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Naruse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R,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Kariger</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R,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Norel</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E, Mandel S, Webb T, Zaentz A. (2009). Desflurane versus Sevoflurane for Maintenance of Outpatient Anesthesia: The Effect on Early versus Late Recovery and Perioperative Coughing.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109(2):387–93.</a:t>
            </a: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65c6edc15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65c6edc15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Axelrod D, Bell C, Feldman J, et al. ​Greening the Operating Room. (9/20/2022). Greening the Operating Room. American Society of Anesthesiologists (ASA).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https://www.asahq.org/about-asa/governance-and-committees/asa-committees/environmental-sustainability/greening-the-operating-room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Devlin-</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Hegedus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McGain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 Harris RD, Sherman JD. (2022), Action guidance for addressing pollution from inhalational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anaesthetics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77:1023-1029.</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Hendrickx</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Jan F. A., Ole John Nielsen, Stefan De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Hert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Andre M. De Wolf. (2022). “The Science behind Banning Desflurane: A Narrative Review.”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European Journal of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Anaesthesiology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39 (10): 818–24.</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Schowtzer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Ella,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Kaeleigh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Sheehan. 2020. “Healing Patients and Planet with 1 Cost-Saving Anesthesia Adjustment.” Health Care Without Harm. February 18, 2020.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https://noharm-uscanada.org/desfluraneelimination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Silva 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Waberski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Bryant J. (2021). Eliminating Desflurane. Society of Pediatric Anesthesiology (SPA) Website: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https://pedsanesthesia.org/wp-content/uploads/2021/08/Eliminiating-Desflurane.pdf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Zoghbi</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V, Lin C,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Fahrenbach</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V. (5/6/2022). Rethinking Desflurane. California Society of Anesthesiologists. </a:t>
            </a:r>
            <a:r>
              <a:rPr lang="en-US"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https://www.csahq.org/news/blog/csa-online-first/2022/05/16/rethinking-desflurane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66dfd984f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66dfd984f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Aranake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AG, Mashour GA,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Avidan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 (2013). “Minimum Alveolar Concentration: Ongoing Relevance and Clinical Utility.”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68:512–22.</a:t>
            </a:r>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66dfd984f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66dfd984f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Bosenberg</a:t>
            </a:r>
            <a:r>
              <a:rPr lang="en-US" sz="1800" dirty="0">
                <a:effectLst/>
                <a:latin typeface="Calibri" panose="020F0502020204030204" pitchFamily="34" charset="0"/>
                <a:ea typeface="Calibri" panose="020F0502020204030204" pitchFamily="34" charset="0"/>
                <a:cs typeface="Times New Roman" panose="02020603050405020304" pitchFamily="18" charset="0"/>
              </a:rPr>
              <a:t> M. (2011).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Anaesthetic</a:t>
            </a:r>
            <a:r>
              <a:rPr lang="en-US" sz="1800" dirty="0">
                <a:effectLst/>
                <a:latin typeface="Calibri" panose="020F0502020204030204" pitchFamily="34" charset="0"/>
                <a:ea typeface="Calibri" panose="020F0502020204030204" pitchFamily="34" charset="0"/>
                <a:cs typeface="Times New Roman" panose="02020603050405020304" pitchFamily="18" charset="0"/>
              </a:rPr>
              <a:t> Gases: Environmental Impact and Alternatives. </a:t>
            </a:r>
            <a:r>
              <a:rPr lang="en-US" sz="1800" dirty="0">
                <a:solidFill>
                  <a:srgbClr val="333333"/>
                </a:solidFill>
                <a:effectLst/>
                <a:latin typeface="Calibri" panose="020F0502020204030204" pitchFamily="34" charset="0"/>
                <a:ea typeface="Calibri" panose="020F0502020204030204" pitchFamily="34" charset="0"/>
              </a:rPr>
              <a:t>Sabinet 17:5, 345-348.</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Branche R, Feldman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Hendrickx</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(2017). Low Flow and CO2 Absorbents. Anesthesia Patient Safety Foundation.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https://www.apsf.org/article/low-flow-and-co2-absorbents/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Kleemann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PP (1994). Humidity of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Anaesthetic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Gases with Respect to Low Flow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Intensive Care. 22(4):396–408.</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Ravishankara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R., John S. Daniel, and Robert 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Portmann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(2009). “Nitrous Oxide (N2O): The Dominant Ozone-Depleting Substance Emitted in the 21st Century.” Science 326 (5949): 123–25.</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Velders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GJM, Daniel JS. (2014). Uncertainty Analysis of Projections of Ozone-Depleting Substances: Mixing Ratios, EESC, ODPs, and GWPs. Atmospheric Chemistry and Physics. 14(6):2757–76.</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66dfd984f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66dfd984f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Ryan, Susan M., and Claus J. Nielsen. (2010). “Global Warming Potential of Inhaled Anesthetics: Application to Clinical Use.” Anesthesia and Analgesia 111 (1): 92–98.</a:t>
            </a: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6650a1c2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6650a1c2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Axelrod D, Bell C, Feldman J, et al. ​Greening the Operating Room. (9/20/2022). Greening the Operating Room. American Society of Anesthesiologists (ASA).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https://www.asahq.org/about-asa/governance-and-committees/asa-committees/environmental-sustainability/greening-the-operating-room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Devlin-</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Hegedus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McGain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 Harris RD, Sherman JD. (2022), Action guidance for addressing pollution from inhalational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anaesthetics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77:1023-1029.</a:t>
            </a:r>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6650a1c2f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6650a1c2f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Chesebro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 Mason A. (2022). Nitrous Oxide: Climate-Smart Anesthesia 2016. Presented at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CleanMed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Kansas City.</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61825eb7d4_3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161825eb7d4_3_3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161825eb7d4_3_3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6650a1c2f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6650a1c2f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0927035b86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0927035b86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Gordon D. (2020). Sustainability in the Operating Room: Reducing Our Impact on the Planet.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Anesthesiol</a:t>
            </a:r>
            <a:r>
              <a:rPr lang="en-US" sz="1800" dirty="0">
                <a:effectLst/>
                <a:latin typeface="Calibri" panose="020F0502020204030204" pitchFamily="34" charset="0"/>
                <a:ea typeface="Calibri" panose="020F0502020204030204" pitchFamily="34" charset="0"/>
                <a:cs typeface="Times New Roman" panose="02020603050405020304" pitchFamily="18" charset="0"/>
              </a:rPr>
              <a:t> Clin. 38(3):679-692</a:t>
            </a:r>
            <a:endParaRPr lang="en-US" sz="18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Lee SY, Cheng SL, Ng SB, Lim SL. (2013). Single-breath vital capacity high concentration sevoflurane induction in children: with or without nitrous oxide? Br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110(1):81–86.</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0927035b86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0927035b86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6650a1c2f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6650a1c2f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6650a1c2f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6650a1c2f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6650a1c2f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6650a1c2f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Watts N, Amann 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Ayeb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-Karlsson SA, et al. (2018). Countdown on Health and Climate Change: From 25 Years of Inaction to a Global Transformation for Public Health. Lancet. 391(10120):581–630.</a:t>
            </a:r>
          </a:p>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6650a1c2fc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6650a1c2f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“Pulse Physiology Engine.” (2022). n.d. Accessed September 23, 2022.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https://pulse.kitware.com/_anesthesia_machine_methodology.html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668912113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668912113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Kapoor MC,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Sashank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Vats A, Garg S, Puri A. (2019). Minimal Flow Anesthesia Can Be Initiated Early with the Use of Higher Fresh Gas Flow to Facilitate Desflurane ‘Wash-In.’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Anaesthesiol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Pharmacol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35(4):487–92.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Miller A, Theodore 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Widrich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(2022). Inhalational Anesthetic.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StatPearls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Treasure Island (FL):</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StatPearls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Publishing.</a:t>
            </a:r>
          </a:p>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668912113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668912113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0927035b86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0927035b86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Glensky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Narayanasamy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(10/4/2022). Low flow anesthesia in pediatric patients. Society for Pediatric Anesthesia.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https://pedsanesthesia.org/wp-content/uploads/2021/08/Low-Flow-Anesthesia-in-Pediatric-Patients.pdf</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63275c0a3a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63275c0a3a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Watts N, Amann 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Ayeb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-Karlsson SA, et al. (2018). Countdown on Health and Climate Change: From 25 Years of Inaction to a Global Transformation for Public Health. Lancet. 391(10120):581–630.</a:t>
            </a: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0927035b86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0927035b86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668912113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668912113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668912113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668912113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Hönemann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Christian, Olaf Hagemann, and Dietrich Doll. (2013). “Inhalational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with Low Fresh Gas Flow.” Indian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57(4):345–50.</a:t>
            </a:r>
          </a:p>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677bd328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677bd328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Axelrod D, Bell C, Feldman J, et al. ​Greening the Operating Room. (9/20/2022). Greening the Operating Room. American Society of Anesthesiologists (ASA).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https://www.asahq.org/about-asa/governance-and-committees/asa-committees/environmental-sustainability/greening-the-operating-room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Feldman JM. (2012). Managing Fresh Gas Flow to Reduce Environmental Contamination.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dirty="0">
                <a:effectLst/>
                <a:latin typeface="Calibri" panose="020F0502020204030204" pitchFamily="34" charset="0"/>
                <a:ea typeface="Calibri" panose="020F0502020204030204" pitchFamily="34" charset="0"/>
                <a:cs typeface="Times New Roman" panose="02020603050405020304" pitchFamily="18" charset="0"/>
              </a:rPr>
              <a:t>. 114(5):1093–1101.</a:t>
            </a:r>
            <a:endParaRPr lang="en-US" sz="18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Hönemann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Christian, Olaf Hagemann, and Dietrich Doll. (2013). “Inhalational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with Low Fresh Gas Flow.” Indian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57(4):345–50.</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677bd328e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677bd328e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“Pulse Physiology Engine.” n.d. Accessed September 23, 2022.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https://pulse.kitware.com/_anesthesia_machine_methodology.html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677bd328e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677bd328e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McGain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Muret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Lawson C, Sherman JD. (2020). Environmental Sustainability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Critical Care. Br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125(5):680–92.</a:t>
            </a:r>
          </a:p>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677bd328e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677bd328e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Aldrete JA, Cubillos P, Sherrill D. (1981). “Humidity and Temperature Changes during Low Flow and Closed System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Acta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Anaesthesiologica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Scandinavica 25(4):312–14.</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CSSALT. (10/13/2022). Low-Flow Anesthesia. The Center for Safety, Simulation, and Advanced Learning Technologies (CSSALT), University of Florida Health.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https://simulation.health.ufl.edu/education-training/apsf-technology-education-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Kleemann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PP (1994). Humidity of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Anaesthetic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Gases with Respect to Low Flow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Intensive Care. 22(4):396–408.</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Nunn G. (2008). Low-Flow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Continuing Education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Critical Care &amp; Pain. 8(1):1–4.</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initiative/low-flow-anesthesia/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Suttner S, Boldt J. (2000). Low-Flow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Does It Have Potential Pharmacoeconomic Consequences? Pharmacoeconomics. 17(6):585–90.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Watts N, Amann 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Ayeb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-Karlsson SA, et al. (2018). Countdown on Health and Climate Change: From 25 Years of Inaction to a Global Transformation for Public Health. Lancet. 391(10120):581–630.</a:t>
            </a:r>
          </a:p>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6d4812e3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6d4812e3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7000"/>
              </a:lnSpc>
              <a:spcBef>
                <a:spcPts val="0"/>
              </a:spcBef>
              <a:spcAft>
                <a:spcPts val="800"/>
              </a:spcAft>
              <a:buClr>
                <a:srgbClr val="000000"/>
              </a:buClr>
              <a:buSzPts val="1100"/>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Axelrod D, Bell C, Feldman J, et al. ​Greening the Operating Room. (9/20/2022). Greening the Operating Room. American Society of Anesthesiologists (ASA).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https://www.asahq.org/about-asa/governance-and-committees/asa-committees/environmental-sustainability/greening-the-operating-room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
                <a:srgbClr val="000000"/>
              </a:buClr>
              <a:buSzPts val="1100"/>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Branche R, Feldman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Hendrickx</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(2017). Low Flow and CO2 Absorbents. Anesthesia Patient Safety Foundation.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https://www.apsf.org/article/low-flow-and-co2-absorbents/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100"/>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Hendrickx</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Kennedy RR. (2021). Carbon Dioxide Absorption During Inhalation Anesthesia: A Modern Practice.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132(4):993–1002.</a:t>
            </a:r>
          </a:p>
          <a:p>
            <a:pPr marL="0" marR="0" indent="0">
              <a:lnSpc>
                <a:spcPct val="107000"/>
              </a:lnSpc>
              <a:spcBef>
                <a:spcPts val="0"/>
              </a:spcBef>
              <a:spcAft>
                <a:spcPts val="800"/>
              </a:spcAft>
              <a:buFontTx/>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Lampotang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(2022). “Patient Safety and Low-Flow Anesthesia.” Anesthesia Patient Safety Foundation. June 1, 2022.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https://www.apsf.org/article/patient-safety-and-low-flow-anesthesia/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Sherman, Jodi, Cathy Le, Vanessa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Lamers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Matthew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Eckelman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(2012). “Life Cycle Greenhouse Gas Emissions of Anesthetic Drugs.” Anesthesia and Analgesia 114 (5): 1086–90.</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6d4812e38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6d4812e38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CSSALT. (10/13/2022). Low-Flow Anesthesia. The Center for Safety, Simulation, and Advanced Learning Technologies (CSSALT), University of Florida Health.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https://simulation.health.ufl.edu/education-training/apsf-technology-education-initiative/low-flow-anesthesia/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JM. (2012). Managing Fresh Gas Flow to Reduce Environmental Contamination.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114(5):1093–1101.</a:t>
            </a:r>
          </a:p>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92b0d6145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92b0d6145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61825eb7d4_3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61825eb7d4_3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IPCC. (2022). Climate Change 2022: Impacts, Adaptation, and Vulnerability. Contribution of Working Group II to the Sixth Assessment Report of the Intergovernmental Panel on Climate Change (IPCC).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3"/>
              </a:rPr>
              <a:t>https://www.ipcc.ch/report/ar6/wg2/</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Watts N, Amann M,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Ayeb</a:t>
            </a:r>
            <a:r>
              <a:rPr lang="en-US" sz="1100" dirty="0">
                <a:effectLst/>
                <a:latin typeface="Calibri" panose="020F0502020204030204" pitchFamily="34" charset="0"/>
                <a:ea typeface="Calibri" panose="020F0502020204030204" pitchFamily="34" charset="0"/>
                <a:cs typeface="Times New Roman" panose="02020603050405020304" pitchFamily="18" charset="0"/>
              </a:rPr>
              <a:t>-Karlsson SA, et al. (2018). Countdown on Health and Climate Change: From 25 Years of Inaction to a Global Transformation for Public Health. Lancet. 391(10120):581–630.</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6d4812e38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6d4812e38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Axelrod D, Bell C, Feldman J, et al. ​Greening the Operating Room. (9/20/2022). Greening the Operating Room. American Society of Anesthesiologists (ASA).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https://www.asahq.org/about-asa/governance-and-committees/asa-committees/environmental-sustainability/greening-the-operating-room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JM. (2012). Managing Fresh Gas Flow to Reduce Environmental Contamination.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114(5):1093–1101.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Lampotang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(2022). “Patient Safety and Low-Flow Anesthesia.” Anesthesia Patient Safety Foundation. June 1, 2022.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https://www.apsf.org/article/patient-safety-and-low-flow-anesthesia/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Garg R. (2012). Low Flow Anesthesia and Volatile Anesthetic Agents - Concerns.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Anaesthesiol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Pharmacol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28(4):475–76.</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Hönemann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Christian, Olaf Hagemann, and Dietrich Doll. (2013). “Inhalational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with Low Fresh Gas Flow.” Indian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57(4):345–50.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f153217c0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f153217c0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FontTx/>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Lampotang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(2022). “Patient Safety and Low-Flow Anesthesia.” Anesthesia Patient Safety Foundation. June 1, 2022.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https://www.apsf.org/article/patient-safety-and-low-flow-anesthesia/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6d4812e38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16d4812e38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Axelrod D, Bell C, Feldman J, et al. ​Greening the Operating Room. (9/20/2022). Greening the Operating Room. American Society of Anesthesiologists (ASA).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https://www.asahq.org/about-asa/governance-and-committees/asa-committees/environmental-sustainability/greening-the-operating-room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JM. (2012). Managing Fresh Gas Flow to Reduce Environmental Contamination.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114(5):1093–1101.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Scott, J. R., and T. 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Ruttman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(2005). “‘Gas off’ or ‘Vaporizer off.’” British Journal of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95 (6): 838.</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sz="1100" dirty="0">
              <a:solidFill>
                <a:schemeClr val="dk1"/>
              </a:solidFil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6d4812e38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6d4812e38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Axelrod D, Bell C, Feldman J, et al. ​Greening the Operating Room. (9/20/2022). Greening the Operating Room. American Society of Anesthesiologists (ASA).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https://www.asahq.org/about-asa/governance-and-committees/asa-committees/environmental-sustainability/greening-the-operating-room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Scott, J. R., and T. 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Ruttman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(2005). “‘Gas off’ or ‘Vaporizer off.’” British Journal of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95 (6): 838.</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dk1"/>
              </a:solidFil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6d4812e38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6d4812e38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JM. (1999). A Simple Strategy for Faster Induction and More Cost-Effective Use of Anesthetic Vapor. J Clin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Monit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Comput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a:effectLst/>
                <a:latin typeface="Calibri" panose="020F0502020204030204" pitchFamily="34" charset="0"/>
                <a:ea typeface="Calibri" panose="020F0502020204030204" pitchFamily="34" charset="0"/>
                <a:cs typeface="Times New Roman" panose="02020603050405020304" pitchFamily="18" charset="0"/>
              </a:rPr>
              <a:t>15(1):17–21.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Feldman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JM. (2012). Managing Fresh Gas Flow to Reduce Environmental Contamination.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114(5):1093–1101.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Scott, J. R., and T. 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Ruttman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(2005). “‘Gas off’ or ‘Vaporizer off.’” British Journal of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95 (6): 838.</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6d4812e380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16d4812e380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Axelrod D, Bell C, Feldman J, et al. ​Greening the Operating Room. (9/20/2022). Greening the Operating Room. American Society of Anesthesiologists (ASA).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https://www.asahq.org/about-asa/governance-and-committees/asa-committees/environmental-sustainability/greening-the-operating-room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JM. (2012). Managing Fresh Gas Flow to Reduce Environmental Contamination.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114(5):1093–1101.</a:t>
            </a:r>
          </a:p>
          <a:p>
            <a:pPr marL="0" lvl="0" indent="0" algn="l" rtl="0">
              <a:spcBef>
                <a:spcPts val="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6d4812e380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6d4812e380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6d4812e380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6d4812e380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a467395446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1a467395446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6d4812e380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6d4812e380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Watts N, Amann 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Ayeb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-Karlsson SA, et al. (2018). Countdown on Health and Climate Change: From 25 Years of Inaction to a Global Transformation for Public Health. Lancet. 391(10120):581–630.</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60de4b3f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60de4b3f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Hansen J, Sato M, Ruedy R, Low K, Lea DW, Medina-</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Elizade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 (2006). Global Temperature Change. Proc Natl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Acad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Sci USA. 103(39):14288–93.</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Rich S. (4/4/2022). UN Climate Report: It’s ‘now or Never’ to Limit Global Warming to 1.5 Degrees. United Nation News.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https://news.un.org/en/story/2022/04/1115452</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8f9e46891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8f9e46891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70472ccd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70472ccd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Lampotang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(2022). “Patient Safety and Low-Flow Anesthesia.” Anesthesia Patient Safety Foundation. June 1, 2022.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https://www.apsf.org/article/patient-safety-and-low-flow-anesthesia/</a:t>
            </a: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8f9e4689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8f9e4689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70472ccd0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70472ccd0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Lampotang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(2022). “Patient Safety and Low-Flow Anesthesia.” Anesthesia Patient Safety Foundation. June 1, 2022.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https://www.apsf.org/article/patient-safety-and-low-flow-anesthesia/</a:t>
            </a:r>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8f9e46891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8f9e46891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70472ccd0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70472ccd0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Lampotang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(2022). “Patient Safety and Low-Flow Anesthesia.” Anesthesia Patient Safety Foundation. June 1, 2022.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https://www.apsf.org/article/patient-safety-and-low-flow-anesthesia/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585849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8f9e4689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8f9e4689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12084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70472ccd0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70472ccd0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Lampotang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(2022). “Patient Safety and Low-Flow Anesthesia.” Anesthesia Patient Safety Foundation. June 1, 2022.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https://www.apsf.org/article/patient-safety-and-low-flow-anesthesia/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8f9e46891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8f9e46891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70472ccd0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70472ccd0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Feldman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Lampotang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(2022). “Patient Safety and Low-Flow Anesthesia.” Anesthesia Patient Safety Foundation. June 1, 2022.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https://www.apsf.org/article/patient-safety-and-low-flow-anesthesia/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04457cddf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04457cddf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Budd K. (10/3/2019). Hospitals Race to Save Patients — and the Planet.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AAMCNews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https://www.aamc.org/news-insights/hospitals-race-save-patients-and-planet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Eckelman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MJ, Sherman JD. (2016). Environmental Impacts of the U.S. Health Care System and Effects on Public Health.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One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 (6):e0157014.</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Pichler, Peter-Paul, Ingram S. Jaccard,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Ulli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Weisz, and Helga Weisz. (2019). “International Comparison of Health Care Carbon Footprints.” Environmental Research Letters: ERL [Web Site] 14 (6): 064004.</a:t>
            </a:r>
          </a:p>
          <a:p>
            <a:pPr marL="0" lvl="0" indent="0" algn="l" rtl="0">
              <a:spcBef>
                <a:spcPts val="0"/>
              </a:spcBef>
              <a:spcAft>
                <a:spcPts val="0"/>
              </a:spcAft>
              <a:buNone/>
            </a:pPr>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8f9e46891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8f9e46891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61825eb7d4_3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161825eb7d4_3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63275c0a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63275c0a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63275c0a3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63275c0a3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66dfd984f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66dfd984f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66dfd984f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66dfd984f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66dfd984f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66dfd984f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660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677bd328e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1677bd328e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677bd328e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1677bd328e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7838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60de4b3f9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60de4b3f9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Chung JW, Meltzer DO. (2009). Estimate of the Carbon Footprint of the US Health Care Sector. JAMA. 302 (18):1970–72.</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04457cddf1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04457cddf1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Eckelman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MJ, Sherman JD. (2016). Environmental Impacts of the U.S. Health Care System and Effects on Public Health.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One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 (6):e0157014.</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Eckelman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MJ, Sherman JD. (2018). Estimated Global Disease Burden From US Health Care Sector Greenhouse Gas Emissions. American Journal of Public Health. 108(S2):S120–22.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hree Content">
  <p:cSld name="Three Content">
    <p:bg>
      <p:bgPr>
        <a:solidFill>
          <a:schemeClr val="lt1"/>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 name="Google Shape;14;p2"/>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 name="Google Shape;15;p2"/>
          <p:cNvSpPr>
            <a:spLocks noGrp="1"/>
          </p:cNvSpPr>
          <p:nvPr>
            <p:ph type="pic" idx="2"/>
          </p:nvPr>
        </p:nvSpPr>
        <p:spPr>
          <a:xfrm>
            <a:off x="0" y="0"/>
            <a:ext cx="9144000" cy="5143500"/>
          </a:xfrm>
          <a:prstGeom prst="rect">
            <a:avLst/>
          </a:prstGeom>
          <a:noFill/>
          <a:ln>
            <a:noFill/>
          </a:ln>
        </p:spPr>
      </p:sp>
      <p:sp>
        <p:nvSpPr>
          <p:cNvPr id="16" name="Google Shape;16;p2"/>
          <p:cNvSpPr txBox="1">
            <a:spLocks noGrp="1"/>
          </p:cNvSpPr>
          <p:nvPr>
            <p:ph type="title"/>
          </p:nvPr>
        </p:nvSpPr>
        <p:spPr>
          <a:xfrm>
            <a:off x="0" y="0"/>
            <a:ext cx="9144000" cy="972300"/>
          </a:xfrm>
          <a:prstGeom prst="rect">
            <a:avLst/>
          </a:prstGeom>
          <a:solidFill>
            <a:schemeClr val="accent6"/>
          </a:solidFill>
          <a:ln w="15875" cap="flat" cmpd="sng">
            <a:solidFill>
              <a:srgbClr val="123753"/>
            </a:solidFill>
            <a:prstDash val="solid"/>
            <a:round/>
            <a:headEnd type="none" w="sm" len="sm"/>
            <a:tailEnd type="none" w="sm" len="sm"/>
          </a:ln>
        </p:spPr>
        <p:txBody>
          <a:bodyPr spcFirstLastPara="1" wrap="square" lIns="540000" tIns="81000" rIns="68575" bIns="34275" anchor="ctr" anchorCtr="0">
            <a:normAutofit/>
          </a:bodyPr>
          <a:lstStyle>
            <a:lvl1pPr lvl="0" algn="l">
              <a:lnSpc>
                <a:spcPct val="90000"/>
              </a:lnSpc>
              <a:spcBef>
                <a:spcPts val="0"/>
              </a:spcBef>
              <a:spcAft>
                <a:spcPts val="0"/>
              </a:spcAft>
              <a:buClr>
                <a:srgbClr val="3F3F3F"/>
              </a:buClr>
              <a:buSzPts val="2700"/>
              <a:buFont typeface="Cambria"/>
              <a:buNone/>
              <a:defRPr sz="2700">
                <a:solidFill>
                  <a:schemeClr val="lt1"/>
                </a:solidFill>
                <a:latin typeface="Cambria"/>
                <a:ea typeface="Cambria"/>
                <a:cs typeface="Cambria"/>
                <a:sym typeface="Cambr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2"/>
          <p:cNvSpPr txBox="1">
            <a:spLocks noGrp="1"/>
          </p:cNvSpPr>
          <p:nvPr>
            <p:ph type="body" idx="1"/>
          </p:nvPr>
        </p:nvSpPr>
        <p:spPr>
          <a:xfrm>
            <a:off x="558266" y="1359569"/>
            <a:ext cx="3715500" cy="2811000"/>
          </a:xfrm>
          <a:prstGeom prst="rect">
            <a:avLst/>
          </a:prstGeom>
          <a:noFill/>
          <a:ln>
            <a:noFill/>
          </a:ln>
        </p:spPr>
        <p:txBody>
          <a:bodyPr spcFirstLastPara="1" wrap="square" lIns="0" tIns="34275" rIns="0" bIns="34275" anchor="t" anchorCtr="0">
            <a:normAutofit/>
          </a:bodyPr>
          <a:lstStyle>
            <a:lvl1pPr marL="457200" lvl="0" indent="-342900" algn="l">
              <a:lnSpc>
                <a:spcPct val="100000"/>
              </a:lnSpc>
              <a:spcBef>
                <a:spcPts val="900"/>
              </a:spcBef>
              <a:spcAft>
                <a:spcPts val="0"/>
              </a:spcAft>
              <a:buSzPts val="1800"/>
              <a:buChar char=" "/>
              <a:defRPr sz="1800"/>
            </a:lvl1pPr>
            <a:lvl2pPr marL="914400" lvl="1" indent="-323850" algn="l">
              <a:lnSpc>
                <a:spcPct val="100000"/>
              </a:lnSpc>
              <a:spcBef>
                <a:spcPts val="200"/>
              </a:spcBef>
              <a:spcAft>
                <a:spcPts val="0"/>
              </a:spcAft>
              <a:buClr>
                <a:srgbClr val="3F3F3F"/>
              </a:buClr>
              <a:buSzPts val="1500"/>
              <a:buChar char="◦"/>
              <a:defRPr sz="1500"/>
            </a:lvl2pPr>
            <a:lvl3pPr marL="1371600" lvl="2" indent="-304800" algn="l">
              <a:lnSpc>
                <a:spcPct val="100000"/>
              </a:lnSpc>
              <a:spcBef>
                <a:spcPts val="300"/>
              </a:spcBef>
              <a:spcAft>
                <a:spcPts val="0"/>
              </a:spcAft>
              <a:buClr>
                <a:srgbClr val="3F3F3F"/>
              </a:buClr>
              <a:buSzPts val="1200"/>
              <a:buChar char="◦"/>
              <a:defRPr sz="1200"/>
            </a:lvl3pPr>
            <a:lvl4pPr marL="1828800" lvl="3" indent="-304800" algn="l">
              <a:lnSpc>
                <a:spcPct val="100000"/>
              </a:lnSpc>
              <a:spcBef>
                <a:spcPts val="300"/>
              </a:spcBef>
              <a:spcAft>
                <a:spcPts val="0"/>
              </a:spcAft>
              <a:buClr>
                <a:srgbClr val="3F3F3F"/>
              </a:buClr>
              <a:buSzPts val="1200"/>
              <a:buChar char="◦"/>
              <a:defRPr sz="1200"/>
            </a:lvl4pPr>
            <a:lvl5pPr marL="2286000" lvl="4" indent="-304800" algn="l">
              <a:lnSpc>
                <a:spcPct val="100000"/>
              </a:lnSpc>
              <a:spcBef>
                <a:spcPts val="300"/>
              </a:spcBef>
              <a:spcAft>
                <a:spcPts val="0"/>
              </a:spcAft>
              <a:buClr>
                <a:srgbClr val="3F3F3F"/>
              </a:buClr>
              <a:buSzPts val="1200"/>
              <a:buChar char="◦"/>
              <a:defRPr sz="1200"/>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18" name="Google Shape;18;p2"/>
          <p:cNvSpPr txBox="1">
            <a:spLocks noGrp="1"/>
          </p:cNvSpPr>
          <p:nvPr>
            <p:ph type="body" idx="3"/>
          </p:nvPr>
        </p:nvSpPr>
        <p:spPr>
          <a:xfrm>
            <a:off x="4874926" y="1359569"/>
            <a:ext cx="3715500" cy="2811000"/>
          </a:xfrm>
          <a:prstGeom prst="rect">
            <a:avLst/>
          </a:prstGeom>
          <a:noFill/>
          <a:ln>
            <a:noFill/>
          </a:ln>
        </p:spPr>
        <p:txBody>
          <a:bodyPr spcFirstLastPara="1" wrap="square" lIns="0" tIns="34275" rIns="0" bIns="34275" anchor="t" anchorCtr="0">
            <a:normAutofit/>
          </a:bodyPr>
          <a:lstStyle>
            <a:lvl1pPr marL="457200" lvl="0" indent="-342900" algn="l">
              <a:lnSpc>
                <a:spcPct val="100000"/>
              </a:lnSpc>
              <a:spcBef>
                <a:spcPts val="900"/>
              </a:spcBef>
              <a:spcAft>
                <a:spcPts val="0"/>
              </a:spcAft>
              <a:buSzPts val="1800"/>
              <a:buChar char=" "/>
              <a:defRPr sz="1800"/>
            </a:lvl1pPr>
            <a:lvl2pPr marL="914400" lvl="1" indent="-323850" algn="l">
              <a:lnSpc>
                <a:spcPct val="100000"/>
              </a:lnSpc>
              <a:spcBef>
                <a:spcPts val="200"/>
              </a:spcBef>
              <a:spcAft>
                <a:spcPts val="0"/>
              </a:spcAft>
              <a:buClr>
                <a:srgbClr val="3F3F3F"/>
              </a:buClr>
              <a:buSzPts val="1500"/>
              <a:buChar char="◦"/>
              <a:defRPr sz="1500"/>
            </a:lvl2pPr>
            <a:lvl3pPr marL="1371600" lvl="2" indent="-304800" algn="l">
              <a:lnSpc>
                <a:spcPct val="100000"/>
              </a:lnSpc>
              <a:spcBef>
                <a:spcPts val="300"/>
              </a:spcBef>
              <a:spcAft>
                <a:spcPts val="0"/>
              </a:spcAft>
              <a:buClr>
                <a:srgbClr val="3F3F3F"/>
              </a:buClr>
              <a:buSzPts val="1200"/>
              <a:buChar char="◦"/>
              <a:defRPr sz="1200"/>
            </a:lvl3pPr>
            <a:lvl4pPr marL="1828800" lvl="3" indent="-304800" algn="l">
              <a:lnSpc>
                <a:spcPct val="100000"/>
              </a:lnSpc>
              <a:spcBef>
                <a:spcPts val="300"/>
              </a:spcBef>
              <a:spcAft>
                <a:spcPts val="0"/>
              </a:spcAft>
              <a:buClr>
                <a:srgbClr val="3F3F3F"/>
              </a:buClr>
              <a:buSzPts val="1200"/>
              <a:buChar char="◦"/>
              <a:defRPr sz="1200"/>
            </a:lvl4pPr>
            <a:lvl5pPr marL="2286000" lvl="4" indent="-304800" algn="l">
              <a:lnSpc>
                <a:spcPct val="100000"/>
              </a:lnSpc>
              <a:spcBef>
                <a:spcPts val="300"/>
              </a:spcBef>
              <a:spcAft>
                <a:spcPts val="0"/>
              </a:spcAft>
              <a:buClr>
                <a:srgbClr val="3F3F3F"/>
              </a:buClr>
              <a:buSzPts val="1200"/>
              <a:buChar char="◦"/>
              <a:defRPr sz="1200"/>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cxnSp>
        <p:nvCxnSpPr>
          <p:cNvPr id="19" name="Google Shape;19;p2"/>
          <p:cNvCxnSpPr/>
          <p:nvPr/>
        </p:nvCxnSpPr>
        <p:spPr>
          <a:xfrm>
            <a:off x="-450" y="962563"/>
            <a:ext cx="9144900" cy="0"/>
          </a:xfrm>
          <a:prstGeom prst="straightConnector1">
            <a:avLst/>
          </a:prstGeom>
          <a:noFill/>
          <a:ln w="12700" cap="flat" cmpd="sng">
            <a:solidFill>
              <a:srgbClr val="3F3F3F"/>
            </a:solidFill>
            <a:prstDash val="solid"/>
            <a:round/>
            <a:headEnd type="none" w="sm" len="sm"/>
            <a:tailEnd type="none" w="sm" len="sm"/>
          </a:ln>
        </p:spPr>
      </p:cxnSp>
      <p:pic>
        <p:nvPicPr>
          <p:cNvPr id="20" name="Google Shape;20;p2" descr="Text&#10;&#10;Description automatically generated with medium confidence"/>
          <p:cNvPicPr preferRelativeResize="0"/>
          <p:nvPr/>
        </p:nvPicPr>
        <p:blipFill rotWithShape="1">
          <a:blip r:embed="rId2">
            <a:alphaModFix/>
          </a:blip>
          <a:srcRect/>
          <a:stretch/>
        </p:blipFill>
        <p:spPr>
          <a:xfrm>
            <a:off x="6656392" y="4479132"/>
            <a:ext cx="2467780" cy="5614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spTree>
      <p:nvGrpSpPr>
        <p:cNvPr id="1" name="Shape 85"/>
        <p:cNvGrpSpPr/>
        <p:nvPr/>
      </p:nvGrpSpPr>
      <p:grpSpPr>
        <a:xfrm>
          <a:off x="0" y="0"/>
          <a:ext cx="0" cy="0"/>
          <a:chOff x="0" y="0"/>
          <a:chExt cx="0" cy="0"/>
        </a:xfrm>
      </p:grpSpPr>
      <p:sp>
        <p:nvSpPr>
          <p:cNvPr id="86" name="Google Shape;86;p11"/>
          <p:cNvSpPr/>
          <p:nvPr/>
        </p:nvSpPr>
        <p:spPr>
          <a:xfrm>
            <a:off x="2381" y="4800600"/>
            <a:ext cx="9141600" cy="3429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7" name="Google Shape;87;p11"/>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1"/>
          <p:cNvSpPr txBox="1">
            <a:spLocks noGrp="1"/>
          </p:cNvSpPr>
          <p:nvPr>
            <p:ph type="ftr" idx="11"/>
          </p:nvPr>
        </p:nvSpPr>
        <p:spPr>
          <a:xfrm>
            <a:off x="482288" y="4835129"/>
            <a:ext cx="5113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Watts N, et al. Countdown on Health and Climate Change: From 25 Years of Inaction to a Global Transformation for Public Health. The Lancet. 2018;391(10120): 581–630.</a:t>
            </a:r>
            <a:endParaRPr/>
          </a:p>
        </p:txBody>
      </p:sp>
      <p:sp>
        <p:nvSpPr>
          <p:cNvPr id="89" name="Google Shape;89;p11"/>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1"/>
          <p:cNvSpPr>
            <a:spLocks noGrp="1"/>
          </p:cNvSpPr>
          <p:nvPr>
            <p:ph type="pic" idx="2"/>
          </p:nvPr>
        </p:nvSpPr>
        <p:spPr>
          <a:xfrm>
            <a:off x="0" y="1430522"/>
            <a:ext cx="9144000" cy="3370200"/>
          </a:xfrm>
          <a:prstGeom prst="rect">
            <a:avLst/>
          </a:prstGeom>
          <a:noFill/>
          <a:ln>
            <a:noFill/>
          </a:ln>
        </p:spPr>
      </p:sp>
      <p:sp>
        <p:nvSpPr>
          <p:cNvPr id="91" name="Google Shape;91;p11"/>
          <p:cNvSpPr txBox="1">
            <a:spLocks noGrp="1"/>
          </p:cNvSpPr>
          <p:nvPr>
            <p:ph type="title"/>
          </p:nvPr>
        </p:nvSpPr>
        <p:spPr>
          <a:xfrm>
            <a:off x="822960" y="172749"/>
            <a:ext cx="7543800" cy="1088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3F3F3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1"/>
          <p:cNvSpPr txBox="1">
            <a:spLocks noGrp="1"/>
          </p:cNvSpPr>
          <p:nvPr>
            <p:ph type="body" idx="1"/>
          </p:nvPr>
        </p:nvSpPr>
        <p:spPr>
          <a:xfrm>
            <a:off x="810260" y="1759506"/>
            <a:ext cx="7543800" cy="2811000"/>
          </a:xfrm>
          <a:prstGeom prst="rect">
            <a:avLst/>
          </a:prstGeom>
          <a:noFill/>
          <a:ln>
            <a:noFill/>
          </a:ln>
        </p:spPr>
        <p:txBody>
          <a:bodyPr spcFirstLastPara="1" wrap="square" lIns="0" tIns="34275" rIns="0" bIns="34275" anchor="t" anchorCtr="0">
            <a:normAutofit/>
          </a:bodyPr>
          <a:lstStyle>
            <a:lvl1pPr marL="457200" lvl="0" indent="-304800" algn="l">
              <a:lnSpc>
                <a:spcPct val="100000"/>
              </a:lnSpc>
              <a:spcBef>
                <a:spcPts val="900"/>
              </a:spcBef>
              <a:spcAft>
                <a:spcPts val="0"/>
              </a:spcAft>
              <a:buSzPts val="1200"/>
              <a:buChar char=" "/>
              <a:defRPr sz="1200"/>
            </a:lvl1pPr>
            <a:lvl2pPr marL="914400" lvl="1" indent="-304800" algn="l">
              <a:lnSpc>
                <a:spcPct val="100000"/>
              </a:lnSpc>
              <a:spcBef>
                <a:spcPts val="200"/>
              </a:spcBef>
              <a:spcAft>
                <a:spcPts val="0"/>
              </a:spcAft>
              <a:buClr>
                <a:srgbClr val="3F3F3F"/>
              </a:buClr>
              <a:buSzPts val="1200"/>
              <a:buChar char="◦"/>
              <a:defRPr sz="1200"/>
            </a:lvl2pPr>
            <a:lvl3pPr marL="1371600" lvl="2" indent="-304800" algn="l">
              <a:lnSpc>
                <a:spcPct val="100000"/>
              </a:lnSpc>
              <a:spcBef>
                <a:spcPts val="300"/>
              </a:spcBef>
              <a:spcAft>
                <a:spcPts val="0"/>
              </a:spcAft>
              <a:buClr>
                <a:srgbClr val="3F3F3F"/>
              </a:buClr>
              <a:buSzPts val="1200"/>
              <a:buChar char="◦"/>
              <a:defRPr sz="1200"/>
            </a:lvl3pPr>
            <a:lvl4pPr marL="1828800" lvl="3" indent="-304800" algn="l">
              <a:lnSpc>
                <a:spcPct val="100000"/>
              </a:lnSpc>
              <a:spcBef>
                <a:spcPts val="300"/>
              </a:spcBef>
              <a:spcAft>
                <a:spcPts val="0"/>
              </a:spcAft>
              <a:buClr>
                <a:srgbClr val="3F3F3F"/>
              </a:buClr>
              <a:buSzPts val="1200"/>
              <a:buChar char="◦"/>
              <a:defRPr sz="1200"/>
            </a:lvl4pPr>
            <a:lvl5pPr marL="2286000" lvl="4" indent="-304800" algn="l">
              <a:lnSpc>
                <a:spcPct val="100000"/>
              </a:lnSpc>
              <a:spcBef>
                <a:spcPts val="300"/>
              </a:spcBef>
              <a:spcAft>
                <a:spcPts val="0"/>
              </a:spcAft>
              <a:buClr>
                <a:srgbClr val="3F3F3F"/>
              </a:buClr>
              <a:buSzPts val="1200"/>
              <a:buChar char="◦"/>
              <a:defRPr sz="1200"/>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cxnSp>
        <p:nvCxnSpPr>
          <p:cNvPr id="93" name="Google Shape;93;p11"/>
          <p:cNvCxnSpPr/>
          <p:nvPr/>
        </p:nvCxnSpPr>
        <p:spPr>
          <a:xfrm>
            <a:off x="0" y="1425415"/>
            <a:ext cx="9144000" cy="0"/>
          </a:xfrm>
          <a:prstGeom prst="straightConnector1">
            <a:avLst/>
          </a:prstGeom>
          <a:noFill/>
          <a:ln w="12700" cap="flat" cmpd="sng">
            <a:solidFill>
              <a:srgbClr val="262626"/>
            </a:solidFill>
            <a:prstDash val="solid"/>
            <a:round/>
            <a:headEnd type="none" w="sm" len="sm"/>
            <a:tailEnd type="none" w="sm" len="sm"/>
          </a:ln>
        </p:spPr>
      </p:cxnSp>
      <p:pic>
        <p:nvPicPr>
          <p:cNvPr id="94" name="Google Shape;94;p11" descr="Text&#10;&#10;Description automatically generated with medium confidence"/>
          <p:cNvPicPr preferRelativeResize="0"/>
          <p:nvPr/>
        </p:nvPicPr>
        <p:blipFill rotWithShape="1">
          <a:blip r:embed="rId2">
            <a:alphaModFix/>
          </a:blip>
          <a:srcRect/>
          <a:stretch/>
        </p:blipFill>
        <p:spPr>
          <a:xfrm>
            <a:off x="6656392" y="4174332"/>
            <a:ext cx="2467779" cy="56141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822960" y="569214"/>
            <a:ext cx="7543800" cy="26745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262626"/>
              </a:buClr>
              <a:buSzPts val="6000"/>
              <a:buFont typeface="Cambria"/>
              <a:buNone/>
              <a:defRPr sz="6000" b="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 name="Google Shape;97;p12"/>
          <p:cNvSpPr txBox="1">
            <a:spLocks noGrp="1"/>
          </p:cNvSpPr>
          <p:nvPr>
            <p:ph type="body" idx="1"/>
          </p:nvPr>
        </p:nvSpPr>
        <p:spPr>
          <a:xfrm>
            <a:off x="822960" y="3497580"/>
            <a:ext cx="7543800" cy="8574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900"/>
              </a:spcBef>
              <a:spcAft>
                <a:spcPts val="0"/>
              </a:spcAft>
              <a:buSzPts val="1800"/>
              <a:buNone/>
              <a:defRPr sz="1800" cap="none">
                <a:solidFill>
                  <a:schemeClr val="dk1"/>
                </a:solidFill>
                <a:latin typeface="Calibri"/>
                <a:ea typeface="Calibri"/>
                <a:cs typeface="Calibri"/>
                <a:sym typeface="Calibri"/>
              </a:defRPr>
            </a:lvl1pPr>
            <a:lvl2pPr marL="914400" lvl="1" indent="-228600" algn="l">
              <a:lnSpc>
                <a:spcPct val="100000"/>
              </a:lnSpc>
              <a:spcBef>
                <a:spcPts val="200"/>
              </a:spcBef>
              <a:spcAft>
                <a:spcPts val="0"/>
              </a:spcAft>
              <a:buClr>
                <a:srgbClr val="888888"/>
              </a:buClr>
              <a:buSzPts val="1400"/>
              <a:buNone/>
              <a:defRPr sz="1400">
                <a:solidFill>
                  <a:srgbClr val="888888"/>
                </a:solidFill>
              </a:defRPr>
            </a:lvl2pPr>
            <a:lvl3pPr marL="1371600" lvl="2" indent="-228600" algn="l">
              <a:lnSpc>
                <a:spcPct val="100000"/>
              </a:lnSpc>
              <a:spcBef>
                <a:spcPts val="300"/>
              </a:spcBef>
              <a:spcAft>
                <a:spcPts val="0"/>
              </a:spcAft>
              <a:buClr>
                <a:srgbClr val="888888"/>
              </a:buClr>
              <a:buSzPts val="1200"/>
              <a:buNone/>
              <a:defRPr sz="1200">
                <a:solidFill>
                  <a:srgbClr val="888888"/>
                </a:solidFill>
              </a:defRPr>
            </a:lvl3pPr>
            <a:lvl4pPr marL="1828800" lvl="3" indent="-228600" algn="l">
              <a:lnSpc>
                <a:spcPct val="100000"/>
              </a:lnSpc>
              <a:spcBef>
                <a:spcPts val="300"/>
              </a:spcBef>
              <a:spcAft>
                <a:spcPts val="0"/>
              </a:spcAft>
              <a:buClr>
                <a:srgbClr val="888888"/>
              </a:buClr>
              <a:buSzPts val="1100"/>
              <a:buNone/>
              <a:defRPr sz="1100">
                <a:solidFill>
                  <a:srgbClr val="888888"/>
                </a:solidFill>
              </a:defRPr>
            </a:lvl4pPr>
            <a:lvl5pPr marL="2286000" lvl="4" indent="-228600" algn="l">
              <a:lnSpc>
                <a:spcPct val="100000"/>
              </a:lnSpc>
              <a:spcBef>
                <a:spcPts val="300"/>
              </a:spcBef>
              <a:spcAft>
                <a:spcPts val="0"/>
              </a:spcAft>
              <a:buClr>
                <a:srgbClr val="888888"/>
              </a:buClr>
              <a:buSzPts val="1100"/>
              <a:buNone/>
              <a:defRPr sz="1100">
                <a:solidFill>
                  <a:srgbClr val="888888"/>
                </a:solidFill>
              </a:defRPr>
            </a:lvl5pPr>
            <a:lvl6pPr marL="2743200" lvl="5" indent="-228600" algn="l">
              <a:lnSpc>
                <a:spcPct val="90000"/>
              </a:lnSpc>
              <a:spcBef>
                <a:spcPts val="300"/>
              </a:spcBef>
              <a:spcAft>
                <a:spcPts val="0"/>
              </a:spcAft>
              <a:buSzPts val="1100"/>
              <a:buNone/>
              <a:defRPr sz="1100">
                <a:solidFill>
                  <a:srgbClr val="888888"/>
                </a:solidFill>
              </a:defRPr>
            </a:lvl6pPr>
            <a:lvl7pPr marL="3200400" lvl="6" indent="-228600" algn="l">
              <a:lnSpc>
                <a:spcPct val="90000"/>
              </a:lnSpc>
              <a:spcBef>
                <a:spcPts val="300"/>
              </a:spcBef>
              <a:spcAft>
                <a:spcPts val="0"/>
              </a:spcAft>
              <a:buSzPts val="1100"/>
              <a:buNone/>
              <a:defRPr sz="1100">
                <a:solidFill>
                  <a:srgbClr val="888888"/>
                </a:solidFill>
              </a:defRPr>
            </a:lvl7pPr>
            <a:lvl8pPr marL="3657600" lvl="7" indent="-228600" algn="l">
              <a:lnSpc>
                <a:spcPct val="90000"/>
              </a:lnSpc>
              <a:spcBef>
                <a:spcPts val="300"/>
              </a:spcBef>
              <a:spcAft>
                <a:spcPts val="0"/>
              </a:spcAft>
              <a:buSzPts val="1100"/>
              <a:buNone/>
              <a:defRPr sz="1100">
                <a:solidFill>
                  <a:srgbClr val="888888"/>
                </a:solidFill>
              </a:defRPr>
            </a:lvl8pPr>
            <a:lvl9pPr marL="4114800" lvl="8" indent="-228600" algn="l">
              <a:lnSpc>
                <a:spcPct val="90000"/>
              </a:lnSpc>
              <a:spcBef>
                <a:spcPts val="300"/>
              </a:spcBef>
              <a:spcAft>
                <a:spcPts val="300"/>
              </a:spcAft>
              <a:buSzPts val="1100"/>
              <a:buNone/>
              <a:defRPr sz="1100">
                <a:solidFill>
                  <a:srgbClr val="888888"/>
                </a:solidFill>
              </a:defRPr>
            </a:lvl9pPr>
          </a:lstStyle>
          <a:p>
            <a:endParaRPr/>
          </a:p>
        </p:txBody>
      </p:sp>
      <p:cxnSp>
        <p:nvCxnSpPr>
          <p:cNvPr id="98" name="Google Shape;98;p12"/>
          <p:cNvCxnSpPr/>
          <p:nvPr/>
        </p:nvCxnSpPr>
        <p:spPr>
          <a:xfrm>
            <a:off x="905743" y="3363849"/>
            <a:ext cx="7406700" cy="0"/>
          </a:xfrm>
          <a:prstGeom prst="straightConnector1">
            <a:avLst/>
          </a:prstGeom>
          <a:noFill/>
          <a:ln w="12700" cap="flat" cmpd="sng">
            <a:solidFill>
              <a:srgbClr val="3F3F3F"/>
            </a:solidFill>
            <a:prstDash val="solid"/>
            <a:round/>
            <a:headEnd type="none" w="sm" len="sm"/>
            <a:tailEnd type="none" w="sm" len="sm"/>
          </a:ln>
        </p:spPr>
      </p:cxnSp>
      <p:sp>
        <p:nvSpPr>
          <p:cNvPr id="99" name="Google Shape;99;p12"/>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12"/>
          <p:cNvSpPr txBox="1">
            <a:spLocks noGrp="1"/>
          </p:cNvSpPr>
          <p:nvPr>
            <p:ph type="ftr" idx="11"/>
          </p:nvPr>
        </p:nvSpPr>
        <p:spPr>
          <a:xfrm>
            <a:off x="482288" y="4835129"/>
            <a:ext cx="5113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Watts N, et al. Countdown on Health and Climate Change: From 25 Years of Inaction to a Global Transformation for Public Health. The Lancet. 2018;391(10120): 581–630.</a:t>
            </a:r>
            <a:endParaRPr/>
          </a:p>
        </p:txBody>
      </p:sp>
      <p:sp>
        <p:nvSpPr>
          <p:cNvPr id="101" name="Google Shape;101;p12"/>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2" name="Google Shape;102;p12" descr="Text&#10;&#10;Description automatically generated with medium confidence"/>
          <p:cNvPicPr preferRelativeResize="0"/>
          <p:nvPr/>
        </p:nvPicPr>
        <p:blipFill rotWithShape="1">
          <a:blip r:embed="rId2">
            <a:alphaModFix/>
          </a:blip>
          <a:srcRect/>
          <a:stretch/>
        </p:blipFill>
        <p:spPr>
          <a:xfrm>
            <a:off x="6656392" y="4479132"/>
            <a:ext cx="2467780" cy="56141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3F3F3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13"/>
          <p:cNvSpPr txBox="1">
            <a:spLocks noGrp="1"/>
          </p:cNvSpPr>
          <p:nvPr>
            <p:ph type="body" idx="1"/>
          </p:nvPr>
        </p:nvSpPr>
        <p:spPr>
          <a:xfrm>
            <a:off x="822960" y="1543050"/>
            <a:ext cx="3479700" cy="552300"/>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900"/>
              </a:spcBef>
              <a:spcAft>
                <a:spcPts val="0"/>
              </a:spcAft>
              <a:buSzPts val="1500"/>
              <a:buNone/>
              <a:defRPr sz="1500" b="0" cap="none">
                <a:solidFill>
                  <a:schemeClr val="dk1"/>
                </a:solidFill>
              </a:defRPr>
            </a:lvl1pPr>
            <a:lvl2pPr marL="914400" lvl="1" indent="-228600" algn="l">
              <a:lnSpc>
                <a:spcPct val="100000"/>
              </a:lnSpc>
              <a:spcBef>
                <a:spcPts val="200"/>
              </a:spcBef>
              <a:spcAft>
                <a:spcPts val="0"/>
              </a:spcAft>
              <a:buClr>
                <a:srgbClr val="3F3F3F"/>
              </a:buClr>
              <a:buSzPts val="1500"/>
              <a:buNone/>
              <a:defRPr sz="1500" b="1"/>
            </a:lvl2pPr>
            <a:lvl3pPr marL="1371600" lvl="2" indent="-228600" algn="l">
              <a:lnSpc>
                <a:spcPct val="100000"/>
              </a:lnSpc>
              <a:spcBef>
                <a:spcPts val="300"/>
              </a:spcBef>
              <a:spcAft>
                <a:spcPts val="0"/>
              </a:spcAft>
              <a:buClr>
                <a:srgbClr val="3F3F3F"/>
              </a:buClr>
              <a:buSzPts val="1400"/>
              <a:buNone/>
              <a:defRPr sz="1400" b="1"/>
            </a:lvl3pPr>
            <a:lvl4pPr marL="1828800" lvl="3" indent="-228600" algn="l">
              <a:lnSpc>
                <a:spcPct val="100000"/>
              </a:lnSpc>
              <a:spcBef>
                <a:spcPts val="300"/>
              </a:spcBef>
              <a:spcAft>
                <a:spcPts val="0"/>
              </a:spcAft>
              <a:buClr>
                <a:srgbClr val="3F3F3F"/>
              </a:buClr>
              <a:buSzPts val="1200"/>
              <a:buNone/>
              <a:defRPr sz="1200" b="1"/>
            </a:lvl4pPr>
            <a:lvl5pPr marL="2286000" lvl="4" indent="-228600" algn="l">
              <a:lnSpc>
                <a:spcPct val="100000"/>
              </a:lnSpc>
              <a:spcBef>
                <a:spcPts val="300"/>
              </a:spcBef>
              <a:spcAft>
                <a:spcPts val="0"/>
              </a:spcAft>
              <a:buClr>
                <a:srgbClr val="3F3F3F"/>
              </a:buClr>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106" name="Google Shape;106;p13"/>
          <p:cNvSpPr txBox="1">
            <a:spLocks noGrp="1"/>
          </p:cNvSpPr>
          <p:nvPr>
            <p:ph type="body" idx="2"/>
          </p:nvPr>
        </p:nvSpPr>
        <p:spPr>
          <a:xfrm>
            <a:off x="822960" y="2218706"/>
            <a:ext cx="3479700" cy="2183100"/>
          </a:xfrm>
          <a:prstGeom prst="rect">
            <a:avLst/>
          </a:prstGeom>
          <a:noFill/>
          <a:ln>
            <a:noFill/>
          </a:ln>
        </p:spPr>
        <p:txBody>
          <a:bodyPr spcFirstLastPara="1" wrap="square" lIns="0" tIns="34275" rIns="0" bIns="34275" anchor="t" anchorCtr="0">
            <a:normAutofit/>
          </a:bodyPr>
          <a:lstStyle>
            <a:lvl1pPr marL="457200" lvl="0" indent="-317500" algn="l">
              <a:lnSpc>
                <a:spcPct val="100000"/>
              </a:lnSpc>
              <a:spcBef>
                <a:spcPts val="900"/>
              </a:spcBef>
              <a:spcAft>
                <a:spcPts val="0"/>
              </a:spcAft>
              <a:buSzPts val="1400"/>
              <a:buChar char=" "/>
              <a:defRPr/>
            </a:lvl1pPr>
            <a:lvl2pPr marL="914400" lvl="1" indent="-317500" algn="l">
              <a:lnSpc>
                <a:spcPct val="100000"/>
              </a:lnSpc>
              <a:spcBef>
                <a:spcPts val="200"/>
              </a:spcBef>
              <a:spcAft>
                <a:spcPts val="0"/>
              </a:spcAft>
              <a:buClr>
                <a:srgbClr val="3F3F3F"/>
              </a:buClr>
              <a:buSzPts val="1400"/>
              <a:buChar char="◦"/>
              <a:defRPr/>
            </a:lvl2pPr>
            <a:lvl3pPr marL="1371600" lvl="2" indent="-317500" algn="l">
              <a:lnSpc>
                <a:spcPct val="100000"/>
              </a:lnSpc>
              <a:spcBef>
                <a:spcPts val="300"/>
              </a:spcBef>
              <a:spcAft>
                <a:spcPts val="0"/>
              </a:spcAft>
              <a:buClr>
                <a:srgbClr val="3F3F3F"/>
              </a:buClr>
              <a:buSzPts val="1400"/>
              <a:buChar char="◦"/>
              <a:defRPr/>
            </a:lvl3pPr>
            <a:lvl4pPr marL="1828800" lvl="3" indent="-317500" algn="l">
              <a:lnSpc>
                <a:spcPct val="100000"/>
              </a:lnSpc>
              <a:spcBef>
                <a:spcPts val="300"/>
              </a:spcBef>
              <a:spcAft>
                <a:spcPts val="0"/>
              </a:spcAft>
              <a:buClr>
                <a:srgbClr val="3F3F3F"/>
              </a:buClr>
              <a:buSzPts val="1400"/>
              <a:buChar char="◦"/>
              <a:defRPr/>
            </a:lvl4pPr>
            <a:lvl5pPr marL="2286000" lvl="4" indent="-317500" algn="l">
              <a:lnSpc>
                <a:spcPct val="100000"/>
              </a:lnSpc>
              <a:spcBef>
                <a:spcPts val="300"/>
              </a:spcBef>
              <a:spcAft>
                <a:spcPts val="0"/>
              </a:spcAft>
              <a:buClr>
                <a:srgbClr val="3F3F3F"/>
              </a:buClr>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107" name="Google Shape;107;p13"/>
          <p:cNvSpPr txBox="1">
            <a:spLocks noGrp="1"/>
          </p:cNvSpPr>
          <p:nvPr>
            <p:ph type="body" idx="3"/>
          </p:nvPr>
        </p:nvSpPr>
        <p:spPr>
          <a:xfrm>
            <a:off x="4886958" y="1543050"/>
            <a:ext cx="3479700" cy="552300"/>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900"/>
              </a:spcBef>
              <a:spcAft>
                <a:spcPts val="0"/>
              </a:spcAft>
              <a:buSzPts val="1500"/>
              <a:buNone/>
              <a:defRPr sz="1500" b="0" cap="none">
                <a:solidFill>
                  <a:schemeClr val="dk1"/>
                </a:solidFill>
              </a:defRPr>
            </a:lvl1pPr>
            <a:lvl2pPr marL="914400" lvl="1" indent="-228600" algn="l">
              <a:lnSpc>
                <a:spcPct val="100000"/>
              </a:lnSpc>
              <a:spcBef>
                <a:spcPts val="200"/>
              </a:spcBef>
              <a:spcAft>
                <a:spcPts val="0"/>
              </a:spcAft>
              <a:buClr>
                <a:srgbClr val="3F3F3F"/>
              </a:buClr>
              <a:buSzPts val="1500"/>
              <a:buNone/>
              <a:defRPr sz="1500" b="1"/>
            </a:lvl2pPr>
            <a:lvl3pPr marL="1371600" lvl="2" indent="-228600" algn="l">
              <a:lnSpc>
                <a:spcPct val="100000"/>
              </a:lnSpc>
              <a:spcBef>
                <a:spcPts val="300"/>
              </a:spcBef>
              <a:spcAft>
                <a:spcPts val="0"/>
              </a:spcAft>
              <a:buClr>
                <a:srgbClr val="3F3F3F"/>
              </a:buClr>
              <a:buSzPts val="1400"/>
              <a:buNone/>
              <a:defRPr sz="1400" b="1"/>
            </a:lvl3pPr>
            <a:lvl4pPr marL="1828800" lvl="3" indent="-228600" algn="l">
              <a:lnSpc>
                <a:spcPct val="100000"/>
              </a:lnSpc>
              <a:spcBef>
                <a:spcPts val="300"/>
              </a:spcBef>
              <a:spcAft>
                <a:spcPts val="0"/>
              </a:spcAft>
              <a:buClr>
                <a:srgbClr val="3F3F3F"/>
              </a:buClr>
              <a:buSzPts val="1200"/>
              <a:buNone/>
              <a:defRPr sz="1200" b="1"/>
            </a:lvl4pPr>
            <a:lvl5pPr marL="2286000" lvl="4" indent="-228600" algn="l">
              <a:lnSpc>
                <a:spcPct val="100000"/>
              </a:lnSpc>
              <a:spcBef>
                <a:spcPts val="300"/>
              </a:spcBef>
              <a:spcAft>
                <a:spcPts val="0"/>
              </a:spcAft>
              <a:buClr>
                <a:srgbClr val="3F3F3F"/>
              </a:buClr>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108" name="Google Shape;108;p13"/>
          <p:cNvSpPr txBox="1">
            <a:spLocks noGrp="1"/>
          </p:cNvSpPr>
          <p:nvPr>
            <p:ph type="body" idx="4"/>
          </p:nvPr>
        </p:nvSpPr>
        <p:spPr>
          <a:xfrm>
            <a:off x="4886958" y="2218705"/>
            <a:ext cx="3479700" cy="2183100"/>
          </a:xfrm>
          <a:prstGeom prst="rect">
            <a:avLst/>
          </a:prstGeom>
          <a:noFill/>
          <a:ln>
            <a:noFill/>
          </a:ln>
        </p:spPr>
        <p:txBody>
          <a:bodyPr spcFirstLastPara="1" wrap="square" lIns="0" tIns="34275" rIns="0" bIns="34275" anchor="t" anchorCtr="0">
            <a:normAutofit/>
          </a:bodyPr>
          <a:lstStyle>
            <a:lvl1pPr marL="457200" lvl="0" indent="-317500" algn="l">
              <a:lnSpc>
                <a:spcPct val="100000"/>
              </a:lnSpc>
              <a:spcBef>
                <a:spcPts val="900"/>
              </a:spcBef>
              <a:spcAft>
                <a:spcPts val="0"/>
              </a:spcAft>
              <a:buSzPts val="1400"/>
              <a:buChar char=" "/>
              <a:defRPr/>
            </a:lvl1pPr>
            <a:lvl2pPr marL="914400" lvl="1" indent="-317500" algn="l">
              <a:lnSpc>
                <a:spcPct val="100000"/>
              </a:lnSpc>
              <a:spcBef>
                <a:spcPts val="200"/>
              </a:spcBef>
              <a:spcAft>
                <a:spcPts val="0"/>
              </a:spcAft>
              <a:buClr>
                <a:srgbClr val="3F3F3F"/>
              </a:buClr>
              <a:buSzPts val="1400"/>
              <a:buChar char="◦"/>
              <a:defRPr/>
            </a:lvl2pPr>
            <a:lvl3pPr marL="1371600" lvl="2" indent="-317500" algn="l">
              <a:lnSpc>
                <a:spcPct val="100000"/>
              </a:lnSpc>
              <a:spcBef>
                <a:spcPts val="300"/>
              </a:spcBef>
              <a:spcAft>
                <a:spcPts val="0"/>
              </a:spcAft>
              <a:buClr>
                <a:srgbClr val="3F3F3F"/>
              </a:buClr>
              <a:buSzPts val="1400"/>
              <a:buChar char="◦"/>
              <a:defRPr/>
            </a:lvl3pPr>
            <a:lvl4pPr marL="1828800" lvl="3" indent="-317500" algn="l">
              <a:lnSpc>
                <a:spcPct val="100000"/>
              </a:lnSpc>
              <a:spcBef>
                <a:spcPts val="300"/>
              </a:spcBef>
              <a:spcAft>
                <a:spcPts val="0"/>
              </a:spcAft>
              <a:buClr>
                <a:srgbClr val="3F3F3F"/>
              </a:buClr>
              <a:buSzPts val="1400"/>
              <a:buChar char="◦"/>
              <a:defRPr/>
            </a:lvl4pPr>
            <a:lvl5pPr marL="2286000" lvl="4" indent="-317500" algn="l">
              <a:lnSpc>
                <a:spcPct val="100000"/>
              </a:lnSpc>
              <a:spcBef>
                <a:spcPts val="300"/>
              </a:spcBef>
              <a:spcAft>
                <a:spcPts val="0"/>
              </a:spcAft>
              <a:buClr>
                <a:srgbClr val="3F3F3F"/>
              </a:buClr>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109" name="Google Shape;109;p13"/>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13"/>
          <p:cNvSpPr txBox="1">
            <a:spLocks noGrp="1"/>
          </p:cNvSpPr>
          <p:nvPr>
            <p:ph type="ftr" idx="11"/>
          </p:nvPr>
        </p:nvSpPr>
        <p:spPr>
          <a:xfrm>
            <a:off x="482288" y="4835129"/>
            <a:ext cx="5113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Watts N, et al. Countdown on Health and Climate Change: From 25 Years of Inaction to a Global Transformation for Public Health. The Lancet. 2018;391(10120): 581–630.</a:t>
            </a:r>
            <a:endParaRPr/>
          </a:p>
        </p:txBody>
      </p:sp>
      <p:sp>
        <p:nvSpPr>
          <p:cNvPr id="111" name="Google Shape;111;p13"/>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3F3F3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14"/>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14"/>
          <p:cNvSpPr txBox="1">
            <a:spLocks noGrp="1"/>
          </p:cNvSpPr>
          <p:nvPr>
            <p:ph type="ftr" idx="11"/>
          </p:nvPr>
        </p:nvSpPr>
        <p:spPr>
          <a:xfrm>
            <a:off x="482288" y="4835129"/>
            <a:ext cx="5113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Watts N, et al. Countdown on Health and Climate Change: From 25 Years of Inaction to a Global Transformation for Public Health. The Lancet. 2018;391(10120): 581–630.</a:t>
            </a:r>
            <a:endParaRPr/>
          </a:p>
        </p:txBody>
      </p:sp>
      <p:sp>
        <p:nvSpPr>
          <p:cNvPr id="116" name="Google Shape;116;p14"/>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Picture with Content">
  <p:cSld name="1_Picture with Content">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 name="Google Shape;23;p3"/>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3"/>
          <p:cNvSpPr>
            <a:spLocks noGrp="1"/>
          </p:cNvSpPr>
          <p:nvPr>
            <p:ph type="pic" idx="2"/>
          </p:nvPr>
        </p:nvSpPr>
        <p:spPr>
          <a:xfrm>
            <a:off x="0" y="0"/>
            <a:ext cx="9144000" cy="5143500"/>
          </a:xfrm>
          <a:prstGeom prst="rect">
            <a:avLst/>
          </a:prstGeom>
          <a:noFill/>
          <a:ln>
            <a:noFill/>
          </a:ln>
        </p:spPr>
      </p:sp>
      <p:sp>
        <p:nvSpPr>
          <p:cNvPr id="25" name="Google Shape;25;p3"/>
          <p:cNvSpPr txBox="1">
            <a:spLocks noGrp="1"/>
          </p:cNvSpPr>
          <p:nvPr>
            <p:ph type="title"/>
          </p:nvPr>
        </p:nvSpPr>
        <p:spPr>
          <a:xfrm>
            <a:off x="0" y="0"/>
            <a:ext cx="9144000" cy="972300"/>
          </a:xfrm>
          <a:prstGeom prst="rect">
            <a:avLst/>
          </a:prstGeom>
          <a:solidFill>
            <a:schemeClr val="accent6"/>
          </a:solidFill>
          <a:ln w="25400" cap="flat" cmpd="sng">
            <a:solidFill>
              <a:schemeClr val="lt1"/>
            </a:solidFill>
            <a:prstDash val="solid"/>
            <a:round/>
            <a:headEnd type="none" w="sm" len="sm"/>
            <a:tailEnd type="none" w="sm" len="sm"/>
          </a:ln>
        </p:spPr>
        <p:txBody>
          <a:bodyPr spcFirstLastPara="1" wrap="square" lIns="513000" tIns="81000" rIns="68575" bIns="34275" anchor="ctr" anchorCtr="0">
            <a:normAutofit/>
          </a:bodyPr>
          <a:lstStyle>
            <a:lvl1pPr lvl="0" algn="l">
              <a:lnSpc>
                <a:spcPct val="90000"/>
              </a:lnSpc>
              <a:spcBef>
                <a:spcPts val="0"/>
              </a:spcBef>
              <a:spcAft>
                <a:spcPts val="0"/>
              </a:spcAft>
              <a:buClr>
                <a:srgbClr val="3F3F3F"/>
              </a:buClr>
              <a:buSzPts val="2700"/>
              <a:buFont typeface="Cambria"/>
              <a:buNone/>
              <a:defRPr sz="2700">
                <a:solidFill>
                  <a:schemeClr val="lt1"/>
                </a:solidFill>
                <a:latin typeface="Cambria"/>
                <a:ea typeface="Cambria"/>
                <a:cs typeface="Cambria"/>
                <a:sym typeface="Cambr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 name="Google Shape;26;p3"/>
          <p:cNvSpPr txBox="1">
            <a:spLocks noGrp="1"/>
          </p:cNvSpPr>
          <p:nvPr>
            <p:ph type="body" idx="1"/>
          </p:nvPr>
        </p:nvSpPr>
        <p:spPr>
          <a:xfrm>
            <a:off x="560986" y="1359569"/>
            <a:ext cx="8179200" cy="3066300"/>
          </a:xfrm>
          <a:prstGeom prst="rect">
            <a:avLst/>
          </a:prstGeom>
          <a:noFill/>
          <a:ln>
            <a:noFill/>
          </a:ln>
        </p:spPr>
        <p:txBody>
          <a:bodyPr spcFirstLastPara="1" wrap="square" lIns="0" tIns="34275" rIns="0" bIns="34275" anchor="t" anchorCtr="0">
            <a:normAutofit/>
          </a:bodyPr>
          <a:lstStyle>
            <a:lvl1pPr marL="457200" lvl="0" indent="-342900" algn="l">
              <a:lnSpc>
                <a:spcPct val="100000"/>
              </a:lnSpc>
              <a:spcBef>
                <a:spcPts val="900"/>
              </a:spcBef>
              <a:spcAft>
                <a:spcPts val="0"/>
              </a:spcAft>
              <a:buSzPts val="1800"/>
              <a:buChar char=" "/>
              <a:defRPr sz="1800"/>
            </a:lvl1pPr>
            <a:lvl2pPr marL="914400" lvl="1" indent="-323850" algn="l">
              <a:lnSpc>
                <a:spcPct val="100000"/>
              </a:lnSpc>
              <a:spcBef>
                <a:spcPts val="200"/>
              </a:spcBef>
              <a:spcAft>
                <a:spcPts val="0"/>
              </a:spcAft>
              <a:buClr>
                <a:srgbClr val="3F3F3F"/>
              </a:buClr>
              <a:buSzPts val="1500"/>
              <a:buChar char="◦"/>
              <a:defRPr sz="1500"/>
            </a:lvl2pPr>
            <a:lvl3pPr marL="1371600" lvl="2" indent="-304800" algn="l">
              <a:lnSpc>
                <a:spcPct val="100000"/>
              </a:lnSpc>
              <a:spcBef>
                <a:spcPts val="300"/>
              </a:spcBef>
              <a:spcAft>
                <a:spcPts val="0"/>
              </a:spcAft>
              <a:buClr>
                <a:srgbClr val="3F3F3F"/>
              </a:buClr>
              <a:buSzPts val="1200"/>
              <a:buChar char="◦"/>
              <a:defRPr sz="1200"/>
            </a:lvl3pPr>
            <a:lvl4pPr marL="1828800" lvl="3" indent="-304800" algn="l">
              <a:lnSpc>
                <a:spcPct val="100000"/>
              </a:lnSpc>
              <a:spcBef>
                <a:spcPts val="300"/>
              </a:spcBef>
              <a:spcAft>
                <a:spcPts val="0"/>
              </a:spcAft>
              <a:buClr>
                <a:srgbClr val="3F3F3F"/>
              </a:buClr>
              <a:buSzPts val="1200"/>
              <a:buChar char="◦"/>
              <a:defRPr sz="1200"/>
            </a:lvl4pPr>
            <a:lvl5pPr marL="2286000" lvl="4" indent="-304800" algn="l">
              <a:lnSpc>
                <a:spcPct val="100000"/>
              </a:lnSpc>
              <a:spcBef>
                <a:spcPts val="300"/>
              </a:spcBef>
              <a:spcAft>
                <a:spcPts val="0"/>
              </a:spcAft>
              <a:buClr>
                <a:srgbClr val="3F3F3F"/>
              </a:buClr>
              <a:buSzPts val="1200"/>
              <a:buChar char="◦"/>
              <a:defRPr sz="1200"/>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cxnSp>
        <p:nvCxnSpPr>
          <p:cNvPr id="27" name="Google Shape;27;p3"/>
          <p:cNvCxnSpPr/>
          <p:nvPr/>
        </p:nvCxnSpPr>
        <p:spPr>
          <a:xfrm>
            <a:off x="-450" y="962563"/>
            <a:ext cx="9144900" cy="0"/>
          </a:xfrm>
          <a:prstGeom prst="straightConnector1">
            <a:avLst/>
          </a:prstGeom>
          <a:noFill/>
          <a:ln w="12700" cap="flat" cmpd="sng">
            <a:solidFill>
              <a:srgbClr val="3F3F3F"/>
            </a:solidFill>
            <a:prstDash val="solid"/>
            <a:round/>
            <a:headEnd type="none" w="sm" len="sm"/>
            <a:tailEnd type="none" w="sm" len="sm"/>
          </a:ln>
        </p:spPr>
      </p:cxnSp>
      <p:pic>
        <p:nvPicPr>
          <p:cNvPr id="28" name="Google Shape;28;p3" descr="Text&#10;&#10;Description automatically generated with medium confidence"/>
          <p:cNvPicPr preferRelativeResize="0"/>
          <p:nvPr/>
        </p:nvPicPr>
        <p:blipFill rotWithShape="1">
          <a:blip r:embed="rId2">
            <a:alphaModFix/>
          </a:blip>
          <a:srcRect/>
          <a:stretch/>
        </p:blipFill>
        <p:spPr>
          <a:xfrm>
            <a:off x="6656392" y="4479132"/>
            <a:ext cx="2467780" cy="5614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9"/>
        <p:cNvGrpSpPr/>
        <p:nvPr/>
      </p:nvGrpSpPr>
      <p:grpSpPr>
        <a:xfrm>
          <a:off x="0" y="0"/>
          <a:ext cx="0" cy="0"/>
          <a:chOff x="0" y="0"/>
          <a:chExt cx="0" cy="0"/>
        </a:xfrm>
      </p:grpSpPr>
      <p:sp>
        <p:nvSpPr>
          <p:cNvPr id="30" name="Google Shape;30;p4"/>
          <p:cNvSpPr/>
          <p:nvPr/>
        </p:nvSpPr>
        <p:spPr>
          <a:xfrm>
            <a:off x="0" y="3433763"/>
            <a:ext cx="9141600" cy="17097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 name="Google Shape;31;p4"/>
          <p:cNvSpPr>
            <a:spLocks noGrp="1"/>
          </p:cNvSpPr>
          <p:nvPr>
            <p:ph type="pic" idx="2"/>
          </p:nvPr>
        </p:nvSpPr>
        <p:spPr>
          <a:xfrm>
            <a:off x="11" y="0"/>
            <a:ext cx="9144000" cy="3433800"/>
          </a:xfrm>
          <a:prstGeom prst="rect">
            <a:avLst/>
          </a:prstGeom>
          <a:solidFill>
            <a:srgbClr val="D8D8D8"/>
          </a:solidFill>
          <a:ln>
            <a:noFill/>
          </a:ln>
        </p:spPr>
      </p:sp>
      <p:sp>
        <p:nvSpPr>
          <p:cNvPr id="32" name="Google Shape;32;p4"/>
          <p:cNvSpPr txBox="1">
            <a:spLocks noGrp="1"/>
          </p:cNvSpPr>
          <p:nvPr>
            <p:ph type="title"/>
          </p:nvPr>
        </p:nvSpPr>
        <p:spPr>
          <a:xfrm>
            <a:off x="822959" y="3599521"/>
            <a:ext cx="7585200" cy="557700"/>
          </a:xfrm>
          <a:prstGeom prst="rect">
            <a:avLst/>
          </a:prstGeom>
          <a:noFill/>
          <a:ln>
            <a:noFill/>
          </a:ln>
        </p:spPr>
        <p:txBody>
          <a:bodyPr spcFirstLastPara="1" wrap="square" lIns="68575" tIns="0" rIns="68575" bIns="0" anchor="b" anchorCtr="0">
            <a:noAutofit/>
          </a:bodyPr>
          <a:lstStyle>
            <a:lvl1pPr lvl="0" algn="l">
              <a:lnSpc>
                <a:spcPct val="90000"/>
              </a:lnSpc>
              <a:spcBef>
                <a:spcPts val="0"/>
              </a:spcBef>
              <a:spcAft>
                <a:spcPts val="0"/>
              </a:spcAft>
              <a:buClr>
                <a:srgbClr val="FFFFFF"/>
              </a:buClr>
              <a:buSzPts val="2700"/>
              <a:buFont typeface="Cambria"/>
              <a:buNone/>
              <a:defRPr sz="2700" b="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 name="Google Shape;33;p4"/>
          <p:cNvSpPr txBox="1">
            <a:spLocks noGrp="1"/>
          </p:cNvSpPr>
          <p:nvPr>
            <p:ph type="body" idx="1"/>
          </p:nvPr>
        </p:nvSpPr>
        <p:spPr>
          <a:xfrm>
            <a:off x="822959" y="4286250"/>
            <a:ext cx="7584900" cy="457200"/>
          </a:xfrm>
          <a:prstGeom prst="rect">
            <a:avLst/>
          </a:prstGeom>
          <a:noFill/>
          <a:ln>
            <a:noFill/>
          </a:ln>
        </p:spPr>
        <p:txBody>
          <a:bodyPr spcFirstLastPara="1" wrap="square" lIns="68575" tIns="0" rIns="68575" bIns="0" anchor="t" anchorCtr="0">
            <a:normAutofit/>
          </a:bodyPr>
          <a:lstStyle>
            <a:lvl1pPr marL="457200" lvl="0" indent="-228600" algn="l">
              <a:lnSpc>
                <a:spcPct val="100000"/>
              </a:lnSpc>
              <a:spcBef>
                <a:spcPts val="0"/>
              </a:spcBef>
              <a:spcAft>
                <a:spcPts val="0"/>
              </a:spcAft>
              <a:buSzPts val="1400"/>
              <a:buNone/>
              <a:defRPr sz="1400">
                <a:solidFill>
                  <a:srgbClr val="83CDF9"/>
                </a:solidFill>
              </a:defRPr>
            </a:lvl1pPr>
            <a:lvl2pPr marL="914400" lvl="1" indent="-228600" algn="l">
              <a:lnSpc>
                <a:spcPct val="100000"/>
              </a:lnSpc>
              <a:spcBef>
                <a:spcPts val="500"/>
              </a:spcBef>
              <a:spcAft>
                <a:spcPts val="0"/>
              </a:spcAft>
              <a:buClr>
                <a:srgbClr val="3F3F3F"/>
              </a:buClr>
              <a:buSzPts val="900"/>
              <a:buNone/>
              <a:defRPr sz="900"/>
            </a:lvl2pPr>
            <a:lvl3pPr marL="1371600" lvl="2" indent="-228600" algn="l">
              <a:lnSpc>
                <a:spcPct val="100000"/>
              </a:lnSpc>
              <a:spcBef>
                <a:spcPts val="300"/>
              </a:spcBef>
              <a:spcAft>
                <a:spcPts val="0"/>
              </a:spcAft>
              <a:buClr>
                <a:srgbClr val="3F3F3F"/>
              </a:buClr>
              <a:buSzPts val="800"/>
              <a:buNone/>
              <a:defRPr sz="800"/>
            </a:lvl3pPr>
            <a:lvl4pPr marL="1828800" lvl="3" indent="-228600" algn="l">
              <a:lnSpc>
                <a:spcPct val="100000"/>
              </a:lnSpc>
              <a:spcBef>
                <a:spcPts val="300"/>
              </a:spcBef>
              <a:spcAft>
                <a:spcPts val="0"/>
              </a:spcAft>
              <a:buClr>
                <a:srgbClr val="3F3F3F"/>
              </a:buClr>
              <a:buSzPts val="700"/>
              <a:buNone/>
              <a:defRPr sz="700"/>
            </a:lvl4pPr>
            <a:lvl5pPr marL="2286000" lvl="4" indent="-228600" algn="l">
              <a:lnSpc>
                <a:spcPct val="100000"/>
              </a:lnSpc>
              <a:spcBef>
                <a:spcPts val="300"/>
              </a:spcBef>
              <a:spcAft>
                <a:spcPts val="0"/>
              </a:spcAft>
              <a:buClr>
                <a:srgbClr val="3F3F3F"/>
              </a:buClr>
              <a:buSzPts val="700"/>
              <a:buNone/>
              <a:defRPr sz="700"/>
            </a:lvl5pPr>
            <a:lvl6pPr marL="2743200" lvl="5" indent="-228600" algn="l">
              <a:lnSpc>
                <a:spcPct val="90000"/>
              </a:lnSpc>
              <a:spcBef>
                <a:spcPts val="300"/>
              </a:spcBef>
              <a:spcAft>
                <a:spcPts val="0"/>
              </a:spcAft>
              <a:buSzPts val="700"/>
              <a:buNone/>
              <a:defRPr sz="700"/>
            </a:lvl6pPr>
            <a:lvl7pPr marL="3200400" lvl="6" indent="-228600" algn="l">
              <a:lnSpc>
                <a:spcPct val="90000"/>
              </a:lnSpc>
              <a:spcBef>
                <a:spcPts val="300"/>
              </a:spcBef>
              <a:spcAft>
                <a:spcPts val="0"/>
              </a:spcAft>
              <a:buSzPts val="700"/>
              <a:buNone/>
              <a:defRPr sz="700"/>
            </a:lvl7pPr>
            <a:lvl8pPr marL="3657600" lvl="7" indent="-228600" algn="l">
              <a:lnSpc>
                <a:spcPct val="90000"/>
              </a:lnSpc>
              <a:spcBef>
                <a:spcPts val="300"/>
              </a:spcBef>
              <a:spcAft>
                <a:spcPts val="0"/>
              </a:spcAft>
              <a:buSzPts val="700"/>
              <a:buNone/>
              <a:defRPr sz="700"/>
            </a:lvl8pPr>
            <a:lvl9pPr marL="4114800" lvl="8" indent="-228600" algn="l">
              <a:lnSpc>
                <a:spcPct val="90000"/>
              </a:lnSpc>
              <a:spcBef>
                <a:spcPts val="300"/>
              </a:spcBef>
              <a:spcAft>
                <a:spcPts val="300"/>
              </a:spcAft>
              <a:buSzPts val="700"/>
              <a:buNone/>
              <a:defRPr sz="700"/>
            </a:lvl9pPr>
          </a:lstStyle>
          <a:p>
            <a:endParaRPr/>
          </a:p>
        </p:txBody>
      </p:sp>
      <p:sp>
        <p:nvSpPr>
          <p:cNvPr id="34" name="Google Shape;34;p4"/>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 name="Google Shape;35;p4"/>
          <p:cNvSpPr txBox="1">
            <a:spLocks noGrp="1"/>
          </p:cNvSpPr>
          <p:nvPr>
            <p:ph type="ftr" idx="11"/>
          </p:nvPr>
        </p:nvSpPr>
        <p:spPr>
          <a:xfrm>
            <a:off x="822959" y="4835129"/>
            <a:ext cx="5113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Watts N, et al. Countdown on Health and Climate Change: From 25 Years of Inaction to a Global Transformation for Public Health. The Lancet. 2018;391(10120): 581–630.</a:t>
            </a:r>
            <a:endParaRPr/>
          </a:p>
        </p:txBody>
      </p:sp>
      <p:sp>
        <p:nvSpPr>
          <p:cNvPr id="36" name="Google Shape;36;p4"/>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_Content with Caption">
  <p:cSld name="2_Content with Caption">
    <p:spTree>
      <p:nvGrpSpPr>
        <p:cNvPr id="1" name="Shape 37"/>
        <p:cNvGrpSpPr/>
        <p:nvPr/>
      </p:nvGrpSpPr>
      <p:grpSpPr>
        <a:xfrm>
          <a:off x="0" y="0"/>
          <a:ext cx="0" cy="0"/>
          <a:chOff x="0" y="0"/>
          <a:chExt cx="0" cy="0"/>
        </a:xfrm>
      </p:grpSpPr>
      <p:sp>
        <p:nvSpPr>
          <p:cNvPr id="38" name="Google Shape;38;p5"/>
          <p:cNvSpPr>
            <a:spLocks noGrp="1"/>
          </p:cNvSpPr>
          <p:nvPr>
            <p:ph type="pic" idx="2"/>
          </p:nvPr>
        </p:nvSpPr>
        <p:spPr>
          <a:xfrm>
            <a:off x="0" y="0"/>
            <a:ext cx="9144900" cy="4800600"/>
          </a:xfrm>
          <a:prstGeom prst="rect">
            <a:avLst/>
          </a:prstGeom>
          <a:noFill/>
          <a:ln>
            <a:noFill/>
          </a:ln>
        </p:spPr>
      </p:sp>
      <p:sp>
        <p:nvSpPr>
          <p:cNvPr id="39" name="Google Shape;39;p5"/>
          <p:cNvSpPr txBox="1">
            <a:spLocks noGrp="1"/>
          </p:cNvSpPr>
          <p:nvPr>
            <p:ph type="body" idx="1"/>
          </p:nvPr>
        </p:nvSpPr>
        <p:spPr>
          <a:xfrm>
            <a:off x="4017317" y="3776182"/>
            <a:ext cx="5126400" cy="612900"/>
          </a:xfrm>
          <a:prstGeom prst="rect">
            <a:avLst/>
          </a:prstGeom>
          <a:solidFill>
            <a:srgbClr val="262626"/>
          </a:solidFill>
          <a:ln>
            <a:noFill/>
          </a:ln>
        </p:spPr>
        <p:txBody>
          <a:bodyPr spcFirstLastPara="1" wrap="square" lIns="297000" tIns="0" rIns="0" bIns="34275" anchor="ctr" anchorCtr="0">
            <a:normAutofit/>
          </a:bodyPr>
          <a:lstStyle>
            <a:lvl1pPr marL="457200" lvl="0" indent="-342900" algn="l">
              <a:lnSpc>
                <a:spcPct val="100000"/>
              </a:lnSpc>
              <a:spcBef>
                <a:spcPts val="900"/>
              </a:spcBef>
              <a:spcAft>
                <a:spcPts val="0"/>
              </a:spcAft>
              <a:buSzPts val="1800"/>
              <a:buChar char=" "/>
              <a:defRPr sz="1800">
                <a:solidFill>
                  <a:srgbClr val="83CDF9"/>
                </a:solidFill>
              </a:defRPr>
            </a:lvl1pPr>
            <a:lvl2pPr marL="914400" lvl="1" indent="-317500" algn="l">
              <a:lnSpc>
                <a:spcPct val="100000"/>
              </a:lnSpc>
              <a:spcBef>
                <a:spcPts val="200"/>
              </a:spcBef>
              <a:spcAft>
                <a:spcPts val="0"/>
              </a:spcAft>
              <a:buClr>
                <a:schemeClr val="lt1"/>
              </a:buClr>
              <a:buSzPts val="1400"/>
              <a:buChar char="◦"/>
              <a:defRPr>
                <a:solidFill>
                  <a:schemeClr val="lt1"/>
                </a:solidFill>
              </a:defRPr>
            </a:lvl2pPr>
            <a:lvl3pPr marL="1371600" lvl="2" indent="-298450" algn="l">
              <a:lnSpc>
                <a:spcPct val="100000"/>
              </a:lnSpc>
              <a:spcBef>
                <a:spcPts val="300"/>
              </a:spcBef>
              <a:spcAft>
                <a:spcPts val="0"/>
              </a:spcAft>
              <a:buClr>
                <a:schemeClr val="lt1"/>
              </a:buClr>
              <a:buSzPts val="1100"/>
              <a:buChar char="◦"/>
              <a:defRPr>
                <a:solidFill>
                  <a:schemeClr val="lt1"/>
                </a:solidFill>
              </a:defRPr>
            </a:lvl3pPr>
            <a:lvl4pPr marL="1828800" lvl="3" indent="-298450" algn="l">
              <a:lnSpc>
                <a:spcPct val="100000"/>
              </a:lnSpc>
              <a:spcBef>
                <a:spcPts val="300"/>
              </a:spcBef>
              <a:spcAft>
                <a:spcPts val="0"/>
              </a:spcAft>
              <a:buClr>
                <a:schemeClr val="lt1"/>
              </a:buClr>
              <a:buSzPts val="1100"/>
              <a:buChar char="◦"/>
              <a:defRPr>
                <a:solidFill>
                  <a:schemeClr val="lt1"/>
                </a:solidFill>
              </a:defRPr>
            </a:lvl4pPr>
            <a:lvl5pPr marL="2286000" lvl="4" indent="-317500" algn="l">
              <a:lnSpc>
                <a:spcPct val="100000"/>
              </a:lnSpc>
              <a:spcBef>
                <a:spcPts val="300"/>
              </a:spcBef>
              <a:spcAft>
                <a:spcPts val="0"/>
              </a:spcAft>
              <a:buClr>
                <a:srgbClr val="3F3F3F"/>
              </a:buClr>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0" name="Google Shape;40;p5"/>
          <p:cNvSpPr txBox="1">
            <a:spLocks noGrp="1"/>
          </p:cNvSpPr>
          <p:nvPr>
            <p:ph type="title"/>
          </p:nvPr>
        </p:nvSpPr>
        <p:spPr>
          <a:xfrm>
            <a:off x="4017107" y="2981471"/>
            <a:ext cx="5127000" cy="816900"/>
          </a:xfrm>
          <a:prstGeom prst="rect">
            <a:avLst/>
          </a:prstGeom>
          <a:solidFill>
            <a:srgbClr val="262626"/>
          </a:solidFill>
          <a:ln>
            <a:noFill/>
          </a:ln>
        </p:spPr>
        <p:txBody>
          <a:bodyPr spcFirstLastPara="1" wrap="square" lIns="297000" tIns="189000" rIns="68575" bIns="34275" anchor="t" anchorCtr="0">
            <a:noAutofit/>
          </a:bodyPr>
          <a:lstStyle>
            <a:lvl1pPr lvl="0" algn="l">
              <a:lnSpc>
                <a:spcPct val="90000"/>
              </a:lnSpc>
              <a:spcBef>
                <a:spcPts val="0"/>
              </a:spcBef>
              <a:spcAft>
                <a:spcPts val="0"/>
              </a:spcAft>
              <a:buClr>
                <a:schemeClr val="lt1"/>
              </a:buClr>
              <a:buSzPts val="2700"/>
              <a:buFont typeface="Cambria"/>
              <a:buNone/>
              <a:defRPr sz="2700" b="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 name="Google Shape;41;p5"/>
          <p:cNvSpPr/>
          <p:nvPr/>
        </p:nvSpPr>
        <p:spPr>
          <a:xfrm>
            <a:off x="2381" y="4800600"/>
            <a:ext cx="9141600" cy="3429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 name="Google Shape;42;p5"/>
          <p:cNvSpPr txBox="1">
            <a:spLocks noGrp="1"/>
          </p:cNvSpPr>
          <p:nvPr>
            <p:ph type="body" idx="3"/>
          </p:nvPr>
        </p:nvSpPr>
        <p:spPr>
          <a:xfrm>
            <a:off x="508976" y="0"/>
            <a:ext cx="2999100" cy="4389000"/>
          </a:xfrm>
          <a:prstGeom prst="rect">
            <a:avLst/>
          </a:prstGeom>
          <a:solidFill>
            <a:srgbClr val="262626"/>
          </a:solidFill>
          <a:ln>
            <a:noFill/>
          </a:ln>
        </p:spPr>
        <p:txBody>
          <a:bodyPr spcFirstLastPara="1" wrap="square" lIns="270000" tIns="35100" rIns="270000" bIns="34275" anchor="ctr" anchorCtr="0">
            <a:normAutofit/>
          </a:bodyPr>
          <a:lstStyle>
            <a:lvl1pPr marL="457200" lvl="0" indent="-228600" algn="l">
              <a:lnSpc>
                <a:spcPct val="100000"/>
              </a:lnSpc>
              <a:spcBef>
                <a:spcPts val="900"/>
              </a:spcBef>
              <a:spcAft>
                <a:spcPts val="0"/>
              </a:spcAft>
              <a:buSzPts val="1500"/>
              <a:buNone/>
              <a:defRPr>
                <a:solidFill>
                  <a:schemeClr val="lt1"/>
                </a:solidFill>
              </a:defRPr>
            </a:lvl1pPr>
            <a:lvl2pPr marL="914400" lvl="1" indent="-228600" algn="l">
              <a:lnSpc>
                <a:spcPct val="100000"/>
              </a:lnSpc>
              <a:spcBef>
                <a:spcPts val="200"/>
              </a:spcBef>
              <a:spcAft>
                <a:spcPts val="0"/>
              </a:spcAft>
              <a:buClr>
                <a:srgbClr val="3F3F3F"/>
              </a:buClr>
              <a:buSzPts val="900"/>
              <a:buNone/>
              <a:defRPr sz="900"/>
            </a:lvl2pPr>
            <a:lvl3pPr marL="1371600" lvl="2" indent="-228600" algn="l">
              <a:lnSpc>
                <a:spcPct val="100000"/>
              </a:lnSpc>
              <a:spcBef>
                <a:spcPts val="300"/>
              </a:spcBef>
              <a:spcAft>
                <a:spcPts val="0"/>
              </a:spcAft>
              <a:buClr>
                <a:srgbClr val="3F3F3F"/>
              </a:buClr>
              <a:buSzPts val="800"/>
              <a:buNone/>
              <a:defRPr sz="800"/>
            </a:lvl3pPr>
            <a:lvl4pPr marL="1828800" lvl="3" indent="-228600" algn="l">
              <a:lnSpc>
                <a:spcPct val="100000"/>
              </a:lnSpc>
              <a:spcBef>
                <a:spcPts val="300"/>
              </a:spcBef>
              <a:spcAft>
                <a:spcPts val="0"/>
              </a:spcAft>
              <a:buClr>
                <a:srgbClr val="3F3F3F"/>
              </a:buClr>
              <a:buSzPts val="700"/>
              <a:buNone/>
              <a:defRPr sz="700"/>
            </a:lvl4pPr>
            <a:lvl5pPr marL="2286000" lvl="4" indent="-228600" algn="l">
              <a:lnSpc>
                <a:spcPct val="100000"/>
              </a:lnSpc>
              <a:spcBef>
                <a:spcPts val="300"/>
              </a:spcBef>
              <a:spcAft>
                <a:spcPts val="0"/>
              </a:spcAft>
              <a:buClr>
                <a:srgbClr val="3F3F3F"/>
              </a:buClr>
              <a:buSzPts val="700"/>
              <a:buNone/>
              <a:defRPr sz="700"/>
            </a:lvl5pPr>
            <a:lvl6pPr marL="2743200" lvl="5" indent="-228600" algn="l">
              <a:lnSpc>
                <a:spcPct val="90000"/>
              </a:lnSpc>
              <a:spcBef>
                <a:spcPts val="300"/>
              </a:spcBef>
              <a:spcAft>
                <a:spcPts val="0"/>
              </a:spcAft>
              <a:buSzPts val="700"/>
              <a:buNone/>
              <a:defRPr sz="700"/>
            </a:lvl6pPr>
            <a:lvl7pPr marL="3200400" lvl="6" indent="-228600" algn="l">
              <a:lnSpc>
                <a:spcPct val="90000"/>
              </a:lnSpc>
              <a:spcBef>
                <a:spcPts val="300"/>
              </a:spcBef>
              <a:spcAft>
                <a:spcPts val="0"/>
              </a:spcAft>
              <a:buSzPts val="700"/>
              <a:buNone/>
              <a:defRPr sz="700"/>
            </a:lvl7pPr>
            <a:lvl8pPr marL="3657600" lvl="7" indent="-228600" algn="l">
              <a:lnSpc>
                <a:spcPct val="90000"/>
              </a:lnSpc>
              <a:spcBef>
                <a:spcPts val="300"/>
              </a:spcBef>
              <a:spcAft>
                <a:spcPts val="0"/>
              </a:spcAft>
              <a:buSzPts val="700"/>
              <a:buNone/>
              <a:defRPr sz="700"/>
            </a:lvl8pPr>
            <a:lvl9pPr marL="4114800" lvl="8" indent="-228600" algn="l">
              <a:lnSpc>
                <a:spcPct val="90000"/>
              </a:lnSpc>
              <a:spcBef>
                <a:spcPts val="300"/>
              </a:spcBef>
              <a:spcAft>
                <a:spcPts val="300"/>
              </a:spcAft>
              <a:buSzPts val="700"/>
              <a:buNone/>
              <a:defRPr sz="700"/>
            </a:lvl9pPr>
          </a:lstStyle>
          <a:p>
            <a:endParaRPr/>
          </a:p>
        </p:txBody>
      </p:sp>
      <p:sp>
        <p:nvSpPr>
          <p:cNvPr id="43" name="Google Shape;43;p5"/>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Google Shape;44;p5"/>
          <p:cNvSpPr txBox="1">
            <a:spLocks noGrp="1"/>
          </p:cNvSpPr>
          <p:nvPr>
            <p:ph type="ftr" idx="11"/>
          </p:nvPr>
        </p:nvSpPr>
        <p:spPr>
          <a:xfrm>
            <a:off x="482288" y="4835129"/>
            <a:ext cx="5113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Watts N, et al. Countdown on Health and Climate Change: From 25 Years of Inaction to a Global Transformation for Public Health. The Lancet. 2018;391(10120): 581–630.</a:t>
            </a:r>
            <a:endParaRPr/>
          </a:p>
        </p:txBody>
      </p:sp>
      <p:sp>
        <p:nvSpPr>
          <p:cNvPr id="45" name="Google Shape;45;p5"/>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3F3F3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6"/>
          <p:cNvSpPr txBox="1">
            <a:spLocks noGrp="1"/>
          </p:cNvSpPr>
          <p:nvPr>
            <p:ph type="body" idx="1"/>
          </p:nvPr>
        </p:nvSpPr>
        <p:spPr>
          <a:xfrm>
            <a:off x="822960" y="1590675"/>
            <a:ext cx="3479700" cy="2811000"/>
          </a:xfrm>
          <a:prstGeom prst="rect">
            <a:avLst/>
          </a:prstGeom>
          <a:noFill/>
          <a:ln>
            <a:noFill/>
          </a:ln>
        </p:spPr>
        <p:txBody>
          <a:bodyPr spcFirstLastPara="1" wrap="square" lIns="0" tIns="34275" rIns="0" bIns="34275" anchor="t" anchorCtr="0">
            <a:normAutofit/>
          </a:bodyPr>
          <a:lstStyle>
            <a:lvl1pPr marL="457200" lvl="0" indent="-317500" algn="l">
              <a:lnSpc>
                <a:spcPct val="100000"/>
              </a:lnSpc>
              <a:spcBef>
                <a:spcPts val="900"/>
              </a:spcBef>
              <a:spcAft>
                <a:spcPts val="0"/>
              </a:spcAft>
              <a:buSzPts val="1400"/>
              <a:buChar char=" "/>
              <a:defRPr/>
            </a:lvl1pPr>
            <a:lvl2pPr marL="914400" lvl="1" indent="-317500" algn="l">
              <a:lnSpc>
                <a:spcPct val="100000"/>
              </a:lnSpc>
              <a:spcBef>
                <a:spcPts val="200"/>
              </a:spcBef>
              <a:spcAft>
                <a:spcPts val="0"/>
              </a:spcAft>
              <a:buClr>
                <a:srgbClr val="3F3F3F"/>
              </a:buClr>
              <a:buSzPts val="1400"/>
              <a:buChar char="◦"/>
              <a:defRPr/>
            </a:lvl2pPr>
            <a:lvl3pPr marL="1371600" lvl="2" indent="-317500" algn="l">
              <a:lnSpc>
                <a:spcPct val="100000"/>
              </a:lnSpc>
              <a:spcBef>
                <a:spcPts val="300"/>
              </a:spcBef>
              <a:spcAft>
                <a:spcPts val="0"/>
              </a:spcAft>
              <a:buClr>
                <a:srgbClr val="3F3F3F"/>
              </a:buClr>
              <a:buSzPts val="1400"/>
              <a:buChar char="◦"/>
              <a:defRPr/>
            </a:lvl3pPr>
            <a:lvl4pPr marL="1828800" lvl="3" indent="-317500" algn="l">
              <a:lnSpc>
                <a:spcPct val="100000"/>
              </a:lnSpc>
              <a:spcBef>
                <a:spcPts val="300"/>
              </a:spcBef>
              <a:spcAft>
                <a:spcPts val="0"/>
              </a:spcAft>
              <a:buClr>
                <a:srgbClr val="3F3F3F"/>
              </a:buClr>
              <a:buSzPts val="1400"/>
              <a:buChar char="◦"/>
              <a:defRPr/>
            </a:lvl4pPr>
            <a:lvl5pPr marL="2286000" lvl="4" indent="-317500" algn="l">
              <a:lnSpc>
                <a:spcPct val="100000"/>
              </a:lnSpc>
              <a:spcBef>
                <a:spcPts val="300"/>
              </a:spcBef>
              <a:spcAft>
                <a:spcPts val="0"/>
              </a:spcAft>
              <a:buClr>
                <a:srgbClr val="3F3F3F"/>
              </a:buClr>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9" name="Google Shape;49;p6"/>
          <p:cNvSpPr txBox="1">
            <a:spLocks noGrp="1"/>
          </p:cNvSpPr>
          <p:nvPr>
            <p:ph type="body" idx="2"/>
          </p:nvPr>
        </p:nvSpPr>
        <p:spPr>
          <a:xfrm>
            <a:off x="4886958" y="1590675"/>
            <a:ext cx="3479700" cy="2811000"/>
          </a:xfrm>
          <a:prstGeom prst="rect">
            <a:avLst/>
          </a:prstGeom>
          <a:noFill/>
          <a:ln>
            <a:noFill/>
          </a:ln>
        </p:spPr>
        <p:txBody>
          <a:bodyPr spcFirstLastPara="1" wrap="square" lIns="0" tIns="34275" rIns="0" bIns="34275" anchor="t" anchorCtr="0">
            <a:normAutofit/>
          </a:bodyPr>
          <a:lstStyle>
            <a:lvl1pPr marL="457200" lvl="0" indent="-317500" algn="l">
              <a:lnSpc>
                <a:spcPct val="100000"/>
              </a:lnSpc>
              <a:spcBef>
                <a:spcPts val="900"/>
              </a:spcBef>
              <a:spcAft>
                <a:spcPts val="0"/>
              </a:spcAft>
              <a:buSzPts val="1400"/>
              <a:buChar char=" "/>
              <a:defRPr/>
            </a:lvl1pPr>
            <a:lvl2pPr marL="914400" lvl="1" indent="-317500" algn="l">
              <a:lnSpc>
                <a:spcPct val="100000"/>
              </a:lnSpc>
              <a:spcBef>
                <a:spcPts val="200"/>
              </a:spcBef>
              <a:spcAft>
                <a:spcPts val="0"/>
              </a:spcAft>
              <a:buClr>
                <a:srgbClr val="3F3F3F"/>
              </a:buClr>
              <a:buSzPts val="1400"/>
              <a:buChar char="◦"/>
              <a:defRPr/>
            </a:lvl2pPr>
            <a:lvl3pPr marL="1371600" lvl="2" indent="-317500" algn="l">
              <a:lnSpc>
                <a:spcPct val="100000"/>
              </a:lnSpc>
              <a:spcBef>
                <a:spcPts val="300"/>
              </a:spcBef>
              <a:spcAft>
                <a:spcPts val="0"/>
              </a:spcAft>
              <a:buClr>
                <a:srgbClr val="3F3F3F"/>
              </a:buClr>
              <a:buSzPts val="1400"/>
              <a:buChar char="◦"/>
              <a:defRPr/>
            </a:lvl3pPr>
            <a:lvl4pPr marL="1828800" lvl="3" indent="-317500" algn="l">
              <a:lnSpc>
                <a:spcPct val="100000"/>
              </a:lnSpc>
              <a:spcBef>
                <a:spcPts val="300"/>
              </a:spcBef>
              <a:spcAft>
                <a:spcPts val="0"/>
              </a:spcAft>
              <a:buClr>
                <a:srgbClr val="3F3F3F"/>
              </a:buClr>
              <a:buSzPts val="1400"/>
              <a:buChar char="◦"/>
              <a:defRPr/>
            </a:lvl4pPr>
            <a:lvl5pPr marL="2286000" lvl="4" indent="-317500" algn="l">
              <a:lnSpc>
                <a:spcPct val="100000"/>
              </a:lnSpc>
              <a:spcBef>
                <a:spcPts val="300"/>
              </a:spcBef>
              <a:spcAft>
                <a:spcPts val="0"/>
              </a:spcAft>
              <a:buClr>
                <a:srgbClr val="3F3F3F"/>
              </a:buClr>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50" name="Google Shape;50;p6"/>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 name="Google Shape;51;p6"/>
          <p:cNvSpPr txBox="1">
            <a:spLocks noGrp="1"/>
          </p:cNvSpPr>
          <p:nvPr>
            <p:ph type="ftr" idx="11"/>
          </p:nvPr>
        </p:nvSpPr>
        <p:spPr>
          <a:xfrm>
            <a:off x="482288" y="4835129"/>
            <a:ext cx="5113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Watts N, et al. Countdown on Health and Climate Change: From 25 Years of Inaction to a Global Transformation for Public Health. The Lancet. 2018;391(10120): 581–630.</a:t>
            </a:r>
            <a:endParaRPr/>
          </a:p>
        </p:txBody>
      </p:sp>
      <p:sp>
        <p:nvSpPr>
          <p:cNvPr id="52" name="Google Shape;52;p6"/>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6" descr="Text&#10;&#10;Description automatically generated with medium confidence"/>
          <p:cNvPicPr preferRelativeResize="0"/>
          <p:nvPr/>
        </p:nvPicPr>
        <p:blipFill rotWithShape="1">
          <a:blip r:embed="rId2">
            <a:alphaModFix/>
          </a:blip>
          <a:srcRect/>
          <a:stretch/>
        </p:blipFill>
        <p:spPr>
          <a:xfrm>
            <a:off x="6656392" y="4174332"/>
            <a:ext cx="2467779" cy="56141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7"/>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 name="Google Shape;56;p7"/>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7" descr="Text&#10;&#10;Description automatically generated with medium confidence"/>
          <p:cNvPicPr preferRelativeResize="0"/>
          <p:nvPr/>
        </p:nvPicPr>
        <p:blipFill rotWithShape="1">
          <a:blip r:embed="rId2">
            <a:alphaModFix/>
          </a:blip>
          <a:srcRect/>
          <a:stretch/>
        </p:blipFill>
        <p:spPr>
          <a:xfrm>
            <a:off x="6656392" y="4479132"/>
            <a:ext cx="2467780" cy="5614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8"/>
        <p:cNvGrpSpPr/>
        <p:nvPr/>
      </p:nvGrpSpPr>
      <p:grpSpPr>
        <a:xfrm>
          <a:off x="0" y="0"/>
          <a:ext cx="0" cy="0"/>
          <a:chOff x="0" y="0"/>
          <a:chExt cx="0" cy="0"/>
        </a:xfrm>
      </p:grpSpPr>
      <p:sp>
        <p:nvSpPr>
          <p:cNvPr id="59" name="Google Shape;59;p8"/>
          <p:cNvSpPr txBox="1">
            <a:spLocks noGrp="1"/>
          </p:cNvSpPr>
          <p:nvPr>
            <p:ph type="ctrTitle"/>
          </p:nvPr>
        </p:nvSpPr>
        <p:spPr>
          <a:xfrm>
            <a:off x="822960" y="569214"/>
            <a:ext cx="7543800" cy="26745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262626"/>
              </a:buClr>
              <a:buSzPts val="6000"/>
              <a:buFont typeface="Cambria"/>
              <a:buNone/>
              <a:defRPr sz="60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 name="Google Shape;60;p8"/>
          <p:cNvSpPr txBox="1">
            <a:spLocks noGrp="1"/>
          </p:cNvSpPr>
          <p:nvPr>
            <p:ph type="subTitle" idx="1"/>
          </p:nvPr>
        </p:nvSpPr>
        <p:spPr>
          <a:xfrm>
            <a:off x="825038" y="3483864"/>
            <a:ext cx="7543800" cy="8574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900"/>
              </a:spcBef>
              <a:spcAft>
                <a:spcPts val="0"/>
              </a:spcAft>
              <a:buSzPts val="1800"/>
              <a:buNone/>
              <a:defRPr sz="1800" cap="none">
                <a:solidFill>
                  <a:srgbClr val="065786"/>
                </a:solidFill>
                <a:latin typeface="Calibri"/>
                <a:ea typeface="Calibri"/>
                <a:cs typeface="Calibri"/>
                <a:sym typeface="Calibri"/>
              </a:defRPr>
            </a:lvl1pPr>
            <a:lvl2pPr lvl="1" algn="ctr">
              <a:lnSpc>
                <a:spcPct val="100000"/>
              </a:lnSpc>
              <a:spcBef>
                <a:spcPts val="200"/>
              </a:spcBef>
              <a:spcAft>
                <a:spcPts val="0"/>
              </a:spcAft>
              <a:buClr>
                <a:srgbClr val="3F3F3F"/>
              </a:buClr>
              <a:buSzPts val="1800"/>
              <a:buNone/>
              <a:defRPr sz="1800"/>
            </a:lvl2pPr>
            <a:lvl3pPr lvl="2" algn="ctr">
              <a:lnSpc>
                <a:spcPct val="100000"/>
              </a:lnSpc>
              <a:spcBef>
                <a:spcPts val="300"/>
              </a:spcBef>
              <a:spcAft>
                <a:spcPts val="0"/>
              </a:spcAft>
              <a:buClr>
                <a:srgbClr val="3F3F3F"/>
              </a:buClr>
              <a:buSzPts val="1800"/>
              <a:buNone/>
              <a:defRPr sz="1800"/>
            </a:lvl3pPr>
            <a:lvl4pPr lvl="3" algn="ctr">
              <a:lnSpc>
                <a:spcPct val="100000"/>
              </a:lnSpc>
              <a:spcBef>
                <a:spcPts val="300"/>
              </a:spcBef>
              <a:spcAft>
                <a:spcPts val="0"/>
              </a:spcAft>
              <a:buClr>
                <a:srgbClr val="3F3F3F"/>
              </a:buClr>
              <a:buSzPts val="1500"/>
              <a:buNone/>
              <a:defRPr sz="1500"/>
            </a:lvl4pPr>
            <a:lvl5pPr lvl="4" algn="ctr">
              <a:lnSpc>
                <a:spcPct val="100000"/>
              </a:lnSpc>
              <a:spcBef>
                <a:spcPts val="300"/>
              </a:spcBef>
              <a:spcAft>
                <a:spcPts val="0"/>
              </a:spcAft>
              <a:buClr>
                <a:srgbClr val="3F3F3F"/>
              </a:buClr>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a:endParaRPr/>
          </a:p>
        </p:txBody>
      </p:sp>
      <p:cxnSp>
        <p:nvCxnSpPr>
          <p:cNvPr id="61" name="Google Shape;61;p8"/>
          <p:cNvCxnSpPr/>
          <p:nvPr/>
        </p:nvCxnSpPr>
        <p:spPr>
          <a:xfrm>
            <a:off x="905743" y="3356056"/>
            <a:ext cx="7406700" cy="0"/>
          </a:xfrm>
          <a:prstGeom prst="straightConnector1">
            <a:avLst/>
          </a:prstGeom>
          <a:noFill/>
          <a:ln w="12700" cap="flat" cmpd="sng">
            <a:solidFill>
              <a:srgbClr val="3F3F3F"/>
            </a:solidFill>
            <a:prstDash val="solid"/>
            <a:round/>
            <a:headEnd type="none" w="sm" len="sm"/>
            <a:tailEnd type="none" w="sm" len="sm"/>
          </a:ln>
        </p:spPr>
      </p:cxnSp>
      <p:sp>
        <p:nvSpPr>
          <p:cNvPr id="62" name="Google Shape;62;p8"/>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 name="Google Shape;63;p8"/>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8" descr="Text&#10;&#10;Description automatically generated with medium confidence"/>
          <p:cNvPicPr preferRelativeResize="0"/>
          <p:nvPr/>
        </p:nvPicPr>
        <p:blipFill rotWithShape="1">
          <a:blip r:embed="rId2">
            <a:alphaModFix/>
          </a:blip>
          <a:srcRect/>
          <a:stretch/>
        </p:blipFill>
        <p:spPr>
          <a:xfrm>
            <a:off x="6417154" y="4479132"/>
            <a:ext cx="2467780" cy="56141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Content with Caption">
  <p:cSld name="1_Content with Caption">
    <p:spTree>
      <p:nvGrpSpPr>
        <p:cNvPr id="1" name="Shape 65"/>
        <p:cNvGrpSpPr/>
        <p:nvPr/>
      </p:nvGrpSpPr>
      <p:grpSpPr>
        <a:xfrm>
          <a:off x="0" y="0"/>
          <a:ext cx="0" cy="0"/>
          <a:chOff x="0" y="0"/>
          <a:chExt cx="0" cy="0"/>
        </a:xfrm>
      </p:grpSpPr>
      <p:sp>
        <p:nvSpPr>
          <p:cNvPr id="66" name="Google Shape;66;p9"/>
          <p:cNvSpPr>
            <a:spLocks noGrp="1"/>
          </p:cNvSpPr>
          <p:nvPr>
            <p:ph type="pic" idx="2"/>
          </p:nvPr>
        </p:nvSpPr>
        <p:spPr>
          <a:xfrm>
            <a:off x="0" y="0"/>
            <a:ext cx="9144000" cy="4800000"/>
          </a:xfrm>
          <a:prstGeom prst="rect">
            <a:avLst/>
          </a:prstGeom>
          <a:noFill/>
          <a:ln>
            <a:noFill/>
          </a:ln>
        </p:spPr>
      </p:sp>
      <p:sp>
        <p:nvSpPr>
          <p:cNvPr id="67" name="Google Shape;67;p9"/>
          <p:cNvSpPr/>
          <p:nvPr/>
        </p:nvSpPr>
        <p:spPr>
          <a:xfrm>
            <a:off x="3603372" y="0"/>
            <a:ext cx="5540700" cy="4834800"/>
          </a:xfrm>
          <a:prstGeom prst="rect">
            <a:avLst/>
          </a:prstGeom>
          <a:solidFill>
            <a:srgbClr val="065786">
              <a:alpha val="24705"/>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 name="Google Shape;68;p9"/>
          <p:cNvSpPr/>
          <p:nvPr/>
        </p:nvSpPr>
        <p:spPr>
          <a:xfrm>
            <a:off x="2381" y="4800600"/>
            <a:ext cx="9141600" cy="3429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 name="Google Shape;69;p9"/>
          <p:cNvSpPr txBox="1">
            <a:spLocks noGrp="1"/>
          </p:cNvSpPr>
          <p:nvPr>
            <p:ph type="title"/>
          </p:nvPr>
        </p:nvSpPr>
        <p:spPr>
          <a:xfrm>
            <a:off x="482599" y="366191"/>
            <a:ext cx="2638200" cy="816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43A5A"/>
              </a:buClr>
              <a:buSzPts val="2700"/>
              <a:buFont typeface="Cambria"/>
              <a:buNone/>
              <a:defRPr sz="2700" b="0">
                <a:solidFill>
                  <a:srgbClr val="043A5A"/>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9"/>
          <p:cNvSpPr txBox="1">
            <a:spLocks noGrp="1"/>
          </p:cNvSpPr>
          <p:nvPr>
            <p:ph type="body" idx="1"/>
          </p:nvPr>
        </p:nvSpPr>
        <p:spPr>
          <a:xfrm>
            <a:off x="302719" y="1529040"/>
            <a:ext cx="2638200" cy="24837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900"/>
              </a:spcBef>
              <a:spcAft>
                <a:spcPts val="0"/>
              </a:spcAft>
              <a:buSzPts val="1400"/>
              <a:buFont typeface="Noto Sans Symbols"/>
              <a:buChar char="▪"/>
              <a:defRPr sz="1400">
                <a:solidFill>
                  <a:schemeClr val="dk1"/>
                </a:solidFill>
              </a:defRPr>
            </a:lvl1pPr>
            <a:lvl2pPr marL="914400" lvl="1" indent="-228600" algn="l">
              <a:lnSpc>
                <a:spcPct val="100000"/>
              </a:lnSpc>
              <a:spcBef>
                <a:spcPts val="200"/>
              </a:spcBef>
              <a:spcAft>
                <a:spcPts val="0"/>
              </a:spcAft>
              <a:buClr>
                <a:srgbClr val="3F3F3F"/>
              </a:buClr>
              <a:buSzPts val="900"/>
              <a:buNone/>
              <a:defRPr sz="900"/>
            </a:lvl2pPr>
            <a:lvl3pPr marL="1371600" lvl="2" indent="-228600" algn="l">
              <a:lnSpc>
                <a:spcPct val="100000"/>
              </a:lnSpc>
              <a:spcBef>
                <a:spcPts val="300"/>
              </a:spcBef>
              <a:spcAft>
                <a:spcPts val="0"/>
              </a:spcAft>
              <a:buClr>
                <a:srgbClr val="3F3F3F"/>
              </a:buClr>
              <a:buSzPts val="800"/>
              <a:buNone/>
              <a:defRPr sz="800"/>
            </a:lvl3pPr>
            <a:lvl4pPr marL="1828800" lvl="3" indent="-228600" algn="l">
              <a:lnSpc>
                <a:spcPct val="100000"/>
              </a:lnSpc>
              <a:spcBef>
                <a:spcPts val="300"/>
              </a:spcBef>
              <a:spcAft>
                <a:spcPts val="0"/>
              </a:spcAft>
              <a:buClr>
                <a:srgbClr val="3F3F3F"/>
              </a:buClr>
              <a:buSzPts val="700"/>
              <a:buNone/>
              <a:defRPr sz="700"/>
            </a:lvl4pPr>
            <a:lvl5pPr marL="2286000" lvl="4" indent="-228600" algn="l">
              <a:lnSpc>
                <a:spcPct val="100000"/>
              </a:lnSpc>
              <a:spcBef>
                <a:spcPts val="300"/>
              </a:spcBef>
              <a:spcAft>
                <a:spcPts val="0"/>
              </a:spcAft>
              <a:buClr>
                <a:srgbClr val="3F3F3F"/>
              </a:buClr>
              <a:buSzPts val="700"/>
              <a:buNone/>
              <a:defRPr sz="700"/>
            </a:lvl5pPr>
            <a:lvl6pPr marL="2743200" lvl="5" indent="-228600" algn="l">
              <a:lnSpc>
                <a:spcPct val="90000"/>
              </a:lnSpc>
              <a:spcBef>
                <a:spcPts val="300"/>
              </a:spcBef>
              <a:spcAft>
                <a:spcPts val="0"/>
              </a:spcAft>
              <a:buSzPts val="700"/>
              <a:buNone/>
              <a:defRPr sz="700"/>
            </a:lvl6pPr>
            <a:lvl7pPr marL="3200400" lvl="6" indent="-228600" algn="l">
              <a:lnSpc>
                <a:spcPct val="90000"/>
              </a:lnSpc>
              <a:spcBef>
                <a:spcPts val="300"/>
              </a:spcBef>
              <a:spcAft>
                <a:spcPts val="0"/>
              </a:spcAft>
              <a:buSzPts val="700"/>
              <a:buNone/>
              <a:defRPr sz="700"/>
            </a:lvl7pPr>
            <a:lvl8pPr marL="3657600" lvl="7" indent="-228600" algn="l">
              <a:lnSpc>
                <a:spcPct val="90000"/>
              </a:lnSpc>
              <a:spcBef>
                <a:spcPts val="300"/>
              </a:spcBef>
              <a:spcAft>
                <a:spcPts val="0"/>
              </a:spcAft>
              <a:buSzPts val="700"/>
              <a:buNone/>
              <a:defRPr sz="700"/>
            </a:lvl8pPr>
            <a:lvl9pPr marL="4114800" lvl="8" indent="-228600" algn="l">
              <a:lnSpc>
                <a:spcPct val="90000"/>
              </a:lnSpc>
              <a:spcBef>
                <a:spcPts val="300"/>
              </a:spcBef>
              <a:spcAft>
                <a:spcPts val="300"/>
              </a:spcAft>
              <a:buSzPts val="700"/>
              <a:buNone/>
              <a:defRPr sz="700"/>
            </a:lvl9pPr>
          </a:lstStyle>
          <a:p>
            <a:endParaRPr/>
          </a:p>
        </p:txBody>
      </p:sp>
      <p:sp>
        <p:nvSpPr>
          <p:cNvPr id="71" name="Google Shape;71;p9"/>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9"/>
          <p:cNvSpPr txBox="1">
            <a:spLocks noGrp="1"/>
          </p:cNvSpPr>
          <p:nvPr>
            <p:ph type="ftr" idx="11"/>
          </p:nvPr>
        </p:nvSpPr>
        <p:spPr>
          <a:xfrm>
            <a:off x="482288" y="4835129"/>
            <a:ext cx="5113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Watts N, et al. Countdown on Health and Climate Change: From 25 Years of Inaction to a Global Transformation for Public Health. The Lancet. 2018;391(10120): 581–630.</a:t>
            </a:r>
            <a:endParaRPr/>
          </a:p>
        </p:txBody>
      </p:sp>
      <p:sp>
        <p:nvSpPr>
          <p:cNvPr id="73" name="Google Shape;73;p9"/>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9"/>
          <p:cNvSpPr>
            <a:spLocks noGrp="1"/>
          </p:cNvSpPr>
          <p:nvPr>
            <p:ph type="pic" idx="3"/>
          </p:nvPr>
        </p:nvSpPr>
        <p:spPr>
          <a:xfrm>
            <a:off x="4199335" y="1269206"/>
            <a:ext cx="4944600" cy="2393100"/>
          </a:xfrm>
          <a:prstGeom prst="rect">
            <a:avLst/>
          </a:prstGeom>
          <a:solidFill>
            <a:srgbClr val="D8D8D8">
              <a:alpha val="49803"/>
            </a:srgbClr>
          </a:solidFill>
          <a:ln>
            <a:noFill/>
          </a:ln>
        </p:spPr>
      </p:sp>
      <p:cxnSp>
        <p:nvCxnSpPr>
          <p:cNvPr id="75" name="Google Shape;75;p9"/>
          <p:cNvCxnSpPr/>
          <p:nvPr/>
        </p:nvCxnSpPr>
        <p:spPr>
          <a:xfrm>
            <a:off x="542765" y="1325886"/>
            <a:ext cx="2469000" cy="0"/>
          </a:xfrm>
          <a:prstGeom prst="straightConnector1">
            <a:avLst/>
          </a:prstGeom>
          <a:noFill/>
          <a:ln w="15875" cap="flat" cmpd="sng">
            <a:solidFill>
              <a:srgbClr val="262626"/>
            </a:solidFill>
            <a:prstDash val="solid"/>
            <a:round/>
            <a:headEnd type="none" w="sm" len="sm"/>
            <a:tailEnd type="none" w="sm" len="sm"/>
          </a:ln>
        </p:spPr>
      </p:cxnSp>
      <p:pic>
        <p:nvPicPr>
          <p:cNvPr id="76" name="Google Shape;76;p9" descr="Text&#10;&#10;Description automatically generated with medium confidence"/>
          <p:cNvPicPr preferRelativeResize="0"/>
          <p:nvPr/>
        </p:nvPicPr>
        <p:blipFill rotWithShape="1">
          <a:blip r:embed="rId2">
            <a:alphaModFix/>
          </a:blip>
          <a:srcRect/>
          <a:stretch/>
        </p:blipFill>
        <p:spPr>
          <a:xfrm>
            <a:off x="6656392" y="4174332"/>
            <a:ext cx="2467779" cy="56141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_1">
  <p:cSld name="Two Content_1">
    <p:spTree>
      <p:nvGrpSpPr>
        <p:cNvPr id="1" name="Shape 77"/>
        <p:cNvGrpSpPr/>
        <p:nvPr/>
      </p:nvGrpSpPr>
      <p:grpSpPr>
        <a:xfrm>
          <a:off x="0" y="0"/>
          <a:ext cx="0" cy="0"/>
          <a:chOff x="0" y="0"/>
          <a:chExt cx="0" cy="0"/>
        </a:xfrm>
      </p:grpSpPr>
      <p:sp>
        <p:nvSpPr>
          <p:cNvPr id="78" name="Google Shape;78;p10"/>
          <p:cNvSpPr>
            <a:spLocks noGrp="1"/>
          </p:cNvSpPr>
          <p:nvPr>
            <p:ph type="pic" idx="2"/>
          </p:nvPr>
        </p:nvSpPr>
        <p:spPr>
          <a:xfrm>
            <a:off x="0" y="1430522"/>
            <a:ext cx="9144000" cy="3370200"/>
          </a:xfrm>
          <a:prstGeom prst="rect">
            <a:avLst/>
          </a:prstGeom>
          <a:noFill/>
          <a:ln>
            <a:noFill/>
          </a:ln>
        </p:spPr>
      </p:sp>
      <p:sp>
        <p:nvSpPr>
          <p:cNvPr id="79" name="Google Shape;79;p10"/>
          <p:cNvSpPr txBox="1">
            <a:spLocks noGrp="1"/>
          </p:cNvSpPr>
          <p:nvPr>
            <p:ph type="title"/>
          </p:nvPr>
        </p:nvSpPr>
        <p:spPr>
          <a:xfrm>
            <a:off x="822960" y="172749"/>
            <a:ext cx="7543800" cy="1088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3F3F3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0"/>
          <p:cNvSpPr txBox="1">
            <a:spLocks noGrp="1"/>
          </p:cNvSpPr>
          <p:nvPr>
            <p:ph type="body" idx="1"/>
          </p:nvPr>
        </p:nvSpPr>
        <p:spPr>
          <a:xfrm>
            <a:off x="822960" y="1848405"/>
            <a:ext cx="7543800" cy="2811000"/>
          </a:xfrm>
          <a:prstGeom prst="rect">
            <a:avLst/>
          </a:prstGeom>
          <a:noFill/>
          <a:ln>
            <a:noFill/>
          </a:ln>
        </p:spPr>
        <p:txBody>
          <a:bodyPr spcFirstLastPara="1" wrap="square" lIns="0" tIns="34275" rIns="0" bIns="34275" anchor="t" anchorCtr="0">
            <a:normAutofit/>
          </a:bodyPr>
          <a:lstStyle>
            <a:lvl1pPr marL="457200" lvl="0" indent="-317500" algn="l">
              <a:lnSpc>
                <a:spcPct val="100000"/>
              </a:lnSpc>
              <a:spcBef>
                <a:spcPts val="900"/>
              </a:spcBef>
              <a:spcAft>
                <a:spcPts val="0"/>
              </a:spcAft>
              <a:buSzPts val="1400"/>
              <a:buChar char=" "/>
              <a:defRPr/>
            </a:lvl1pPr>
            <a:lvl2pPr marL="914400" lvl="1" indent="-317500" algn="l">
              <a:lnSpc>
                <a:spcPct val="100000"/>
              </a:lnSpc>
              <a:spcBef>
                <a:spcPts val="200"/>
              </a:spcBef>
              <a:spcAft>
                <a:spcPts val="0"/>
              </a:spcAft>
              <a:buClr>
                <a:srgbClr val="3F3F3F"/>
              </a:buClr>
              <a:buSzPts val="1400"/>
              <a:buChar char="◦"/>
              <a:defRPr/>
            </a:lvl2pPr>
            <a:lvl3pPr marL="1371600" lvl="2" indent="-317500" algn="l">
              <a:lnSpc>
                <a:spcPct val="100000"/>
              </a:lnSpc>
              <a:spcBef>
                <a:spcPts val="300"/>
              </a:spcBef>
              <a:spcAft>
                <a:spcPts val="0"/>
              </a:spcAft>
              <a:buClr>
                <a:srgbClr val="3F3F3F"/>
              </a:buClr>
              <a:buSzPts val="1400"/>
              <a:buChar char="◦"/>
              <a:defRPr/>
            </a:lvl3pPr>
            <a:lvl4pPr marL="1828800" lvl="3" indent="-317500" algn="l">
              <a:lnSpc>
                <a:spcPct val="100000"/>
              </a:lnSpc>
              <a:spcBef>
                <a:spcPts val="300"/>
              </a:spcBef>
              <a:spcAft>
                <a:spcPts val="0"/>
              </a:spcAft>
              <a:buClr>
                <a:srgbClr val="3F3F3F"/>
              </a:buClr>
              <a:buSzPts val="1400"/>
              <a:buChar char="◦"/>
              <a:defRPr/>
            </a:lvl4pPr>
            <a:lvl5pPr marL="2286000" lvl="4" indent="-317500" algn="l">
              <a:lnSpc>
                <a:spcPct val="100000"/>
              </a:lnSpc>
              <a:spcBef>
                <a:spcPts val="300"/>
              </a:spcBef>
              <a:spcAft>
                <a:spcPts val="0"/>
              </a:spcAft>
              <a:buClr>
                <a:srgbClr val="3F3F3F"/>
              </a:buClr>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81" name="Google Shape;81;p10"/>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0"/>
          <p:cNvSpPr txBox="1">
            <a:spLocks noGrp="1"/>
          </p:cNvSpPr>
          <p:nvPr>
            <p:ph type="ftr" idx="11"/>
          </p:nvPr>
        </p:nvSpPr>
        <p:spPr>
          <a:xfrm>
            <a:off x="482288" y="4835129"/>
            <a:ext cx="5113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Watts N, et al. Countdown on Health and Climate Change: From 25 Years of Inaction to a Global Transformation for Public Health. The Lancet. 2018;391(10120): 581–630.</a:t>
            </a:r>
            <a:endParaRPr/>
          </a:p>
        </p:txBody>
      </p:sp>
      <p:sp>
        <p:nvSpPr>
          <p:cNvPr id="83" name="Google Shape;83;p10"/>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84" name="Google Shape;84;p10"/>
          <p:cNvCxnSpPr/>
          <p:nvPr/>
        </p:nvCxnSpPr>
        <p:spPr>
          <a:xfrm>
            <a:off x="0" y="1425415"/>
            <a:ext cx="9144000" cy="0"/>
          </a:xfrm>
          <a:prstGeom prst="straightConnector1">
            <a:avLst/>
          </a:prstGeom>
          <a:noFill/>
          <a:ln w="12700" cap="flat" cmpd="sng">
            <a:solidFill>
              <a:srgbClr val="262626"/>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rgbClr val="3F3F3F"/>
              </a:buClr>
              <a:buSzPts val="2700"/>
              <a:buFont typeface="Cambria"/>
              <a:buNone/>
              <a:defRPr sz="2700" b="0" i="0" u="none" strike="noStrike" cap="none">
                <a:solidFill>
                  <a:srgbClr val="3F3F3F"/>
                </a:solidFill>
                <a:latin typeface="Cambria"/>
                <a:ea typeface="Cambria"/>
                <a:cs typeface="Cambria"/>
                <a:sym typeface="Cambri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822960" y="1581151"/>
            <a:ext cx="7543800" cy="2820600"/>
          </a:xfrm>
          <a:prstGeom prst="rect">
            <a:avLst/>
          </a:prstGeom>
          <a:noFill/>
          <a:ln>
            <a:noFill/>
          </a:ln>
        </p:spPr>
        <p:txBody>
          <a:bodyPr spcFirstLastPara="1" wrap="square" lIns="0" tIns="34275" rIns="0" bIns="34275" anchor="t" anchorCtr="0">
            <a:normAutofit/>
          </a:bodyPr>
          <a:lstStyle>
            <a:lvl1pPr marL="457200" marR="0" lvl="0" indent="-323850" algn="l" rtl="0">
              <a:lnSpc>
                <a:spcPct val="10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100000"/>
              </a:lnSpc>
              <a:spcBef>
                <a:spcPts val="200"/>
              </a:spcBef>
              <a:spcAft>
                <a:spcPts val="0"/>
              </a:spcAft>
              <a:buClr>
                <a:srgbClr val="3F3F3F"/>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100000"/>
              </a:lnSpc>
              <a:spcBef>
                <a:spcPts val="300"/>
              </a:spcBef>
              <a:spcAft>
                <a:spcPts val="0"/>
              </a:spcAft>
              <a:buClr>
                <a:srgbClr val="3F3F3F"/>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100000"/>
              </a:lnSpc>
              <a:spcBef>
                <a:spcPts val="300"/>
              </a:spcBef>
              <a:spcAft>
                <a:spcPts val="0"/>
              </a:spcAft>
              <a:buClr>
                <a:srgbClr val="3F3F3F"/>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100000"/>
              </a:lnSpc>
              <a:spcBef>
                <a:spcPts val="300"/>
              </a:spcBef>
              <a:spcAft>
                <a:spcPts val="0"/>
              </a:spcAft>
              <a:buClr>
                <a:srgbClr val="3F3F3F"/>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163820" y="4835129"/>
            <a:ext cx="19386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8197947" y="4835129"/>
            <a:ext cx="4635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Calibri"/>
                <a:ea typeface="Calibri"/>
                <a:cs typeface="Calibri"/>
                <a:sym typeface="Calibri"/>
              </a:defRPr>
            </a:lvl1pPr>
            <a:lvl2pPr marL="0" marR="0" lvl="1" indent="0" algn="r" rtl="0">
              <a:spcBef>
                <a:spcPts val="0"/>
              </a:spcBef>
              <a:buNone/>
              <a:defRPr sz="800" b="0" i="0" u="none" strike="noStrike" cap="none">
                <a:solidFill>
                  <a:srgbClr val="FFFFFF"/>
                </a:solidFill>
                <a:latin typeface="Calibri"/>
                <a:ea typeface="Calibri"/>
                <a:cs typeface="Calibri"/>
                <a:sym typeface="Calibri"/>
              </a:defRPr>
            </a:lvl2pPr>
            <a:lvl3pPr marL="0" marR="0" lvl="2" indent="0" algn="r" rtl="0">
              <a:spcBef>
                <a:spcPts val="0"/>
              </a:spcBef>
              <a:buNone/>
              <a:defRPr sz="800" b="0" i="0" u="none" strike="noStrike" cap="none">
                <a:solidFill>
                  <a:srgbClr val="FFFFFF"/>
                </a:solidFill>
                <a:latin typeface="Calibri"/>
                <a:ea typeface="Calibri"/>
                <a:cs typeface="Calibri"/>
                <a:sym typeface="Calibri"/>
              </a:defRPr>
            </a:lvl3pPr>
            <a:lvl4pPr marL="0" marR="0" lvl="3" indent="0" algn="r" rtl="0">
              <a:spcBef>
                <a:spcPts val="0"/>
              </a:spcBef>
              <a:buNone/>
              <a:defRPr sz="800" b="0" i="0" u="none" strike="noStrike" cap="none">
                <a:solidFill>
                  <a:srgbClr val="FFFFFF"/>
                </a:solidFill>
                <a:latin typeface="Calibri"/>
                <a:ea typeface="Calibri"/>
                <a:cs typeface="Calibri"/>
                <a:sym typeface="Calibri"/>
              </a:defRPr>
            </a:lvl4pPr>
            <a:lvl5pPr marL="0" marR="0" lvl="4" indent="0" algn="r" rtl="0">
              <a:spcBef>
                <a:spcPts val="0"/>
              </a:spcBef>
              <a:buNone/>
              <a:defRPr sz="800" b="0" i="0" u="none" strike="noStrike" cap="none">
                <a:solidFill>
                  <a:srgbClr val="FFFFFF"/>
                </a:solidFill>
                <a:latin typeface="Calibri"/>
                <a:ea typeface="Calibri"/>
                <a:cs typeface="Calibri"/>
                <a:sym typeface="Calibri"/>
              </a:defRPr>
            </a:lvl5pPr>
            <a:lvl6pPr marL="0" marR="0" lvl="5" indent="0" algn="r" rtl="0">
              <a:spcBef>
                <a:spcPts val="0"/>
              </a:spcBef>
              <a:buNone/>
              <a:defRPr sz="800" b="0" i="0" u="none" strike="noStrike" cap="none">
                <a:solidFill>
                  <a:srgbClr val="FFFFFF"/>
                </a:solidFill>
                <a:latin typeface="Calibri"/>
                <a:ea typeface="Calibri"/>
                <a:cs typeface="Calibri"/>
                <a:sym typeface="Calibri"/>
              </a:defRPr>
            </a:lvl6pPr>
            <a:lvl7pPr marL="0" marR="0" lvl="6" indent="0" algn="r" rtl="0">
              <a:spcBef>
                <a:spcPts val="0"/>
              </a:spcBef>
              <a:buNone/>
              <a:defRPr sz="800" b="0" i="0" u="none" strike="noStrike" cap="none">
                <a:solidFill>
                  <a:srgbClr val="FFFFFF"/>
                </a:solidFill>
                <a:latin typeface="Calibri"/>
                <a:ea typeface="Calibri"/>
                <a:cs typeface="Calibri"/>
                <a:sym typeface="Calibri"/>
              </a:defRPr>
            </a:lvl7pPr>
            <a:lvl8pPr marL="0" marR="0" lvl="7" indent="0" algn="r" rtl="0">
              <a:spcBef>
                <a:spcPts val="0"/>
              </a:spcBef>
              <a:buNone/>
              <a:defRPr sz="800" b="0" i="0" u="none" strike="noStrike" cap="none">
                <a:solidFill>
                  <a:srgbClr val="FFFFFF"/>
                </a:solidFill>
                <a:latin typeface="Calibri"/>
                <a:ea typeface="Calibri"/>
                <a:cs typeface="Calibri"/>
                <a:sym typeface="Calibri"/>
              </a:defRPr>
            </a:lvl8pPr>
            <a:lvl9pPr marL="0" marR="0" lvl="8" indent="0" algn="r" rtl="0">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10" name="Google Shape;10;p1"/>
          <p:cNvCxnSpPr/>
          <p:nvPr/>
        </p:nvCxnSpPr>
        <p:spPr>
          <a:xfrm>
            <a:off x="895149" y="1423035"/>
            <a:ext cx="7475100" cy="0"/>
          </a:xfrm>
          <a:prstGeom prst="straightConnector1">
            <a:avLst/>
          </a:prstGeom>
          <a:noFill/>
          <a:ln w="12700" cap="flat" cmpd="sng">
            <a:solidFill>
              <a:srgbClr val="3F3F3F"/>
            </a:solidFill>
            <a:prstDash val="solid"/>
            <a:round/>
            <a:headEnd type="none" w="sm" len="sm"/>
            <a:tailEnd type="none" w="sm" len="sm"/>
          </a:ln>
        </p:spPr>
      </p:cxnSp>
      <p:pic>
        <p:nvPicPr>
          <p:cNvPr id="11" name="Google Shape;11;p1" descr="Text&#10;&#10;Description automatically generated with medium confidence"/>
          <p:cNvPicPr preferRelativeResize="0"/>
          <p:nvPr/>
        </p:nvPicPr>
        <p:blipFill rotWithShape="1">
          <a:blip r:embed="rId15">
            <a:alphaModFix/>
          </a:blip>
          <a:srcRect/>
          <a:stretch/>
        </p:blipFill>
        <p:spPr>
          <a:xfrm>
            <a:off x="6656392" y="4479132"/>
            <a:ext cx="2467780" cy="5614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simulation.health.ufl.edu/education-training/apsf-technology-education-initiative/low-flow-anesthesi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comments" Target="../comments/comment2.xml"/></Relationships>
</file>

<file path=ppt/slides/_rels/slide61.xml.rels><?xml version="1.0" encoding="UTF-8" standalone="yes"?>
<Relationships xmlns="http://schemas.openxmlformats.org/package/2006/relationships"><Relationship Id="rId3" Type="http://schemas.openxmlformats.org/officeDocument/2006/relationships/hyperlink" Target="https://phenotypes.mpog.org/Anesthesia%20Technique:%20Genera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phenotypes.mpog.org/Anesthesia%20Technique:%20Genera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3" Type="http://schemas.openxmlformats.org/officeDocument/2006/relationships/hyperlink" Target="https://phenotypes.mpog.org/Anesthesia%20Technique:%20Genera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phenotypes.mpog.org/Anesthesia%20Technique:%20Genera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asahq.org/about-asa/governance-and-committees/asa-committees/environmental-sustainability/greening-the-operating-room"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www.aamc.org/news-insights/hospitals-race-save-patients-and-planet" TargetMode="External"/><Relationship Id="rId4" Type="http://schemas.openxmlformats.org/officeDocument/2006/relationships/hyperlink" Target="https://www.apsf.org/article/low-flow-and-co2-absorbent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bjaed.org/article/S2058-5349(17)30142-7/fulltex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simulation.health.ufl.edu/education-training/apsf-technology-education-initiative/low-flow-anesthesia/" TargetMode="External"/><Relationship Id="rId4" Type="http://schemas.openxmlformats.org/officeDocument/2006/relationships/hyperlink" Target="https://www.youtube.com/watch?v=KRBajNxKo4A"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epa.gov/ghgemissions/overview-greenhouse-gase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pedsanesthesia.org/wp-content/uploads/2021/08/Low-Flow-Anesthesia-in-Pediatric-Patients.pdf" TargetMode="External"/><Relationship Id="rId4" Type="http://schemas.openxmlformats.org/officeDocument/2006/relationships/hyperlink" Target="https://www.apsf.org/article/patient-safety-and-low-flow-anesthesia/"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ipcc.ch/report/ar6/wg2/"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bjaed.org/article/S1743-1816(17)30433-X/fulltext" TargetMode="External"/><Relationship Id="rId7" Type="http://schemas.openxmlformats.org/officeDocument/2006/relationships/hyperlink" Target="https://noharm-uscanada.org/desfluraneelimination"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news.un.org/en/story/2022/04/1115452" TargetMode="External"/><Relationship Id="rId5" Type="http://schemas.openxmlformats.org/officeDocument/2006/relationships/hyperlink" Target="https://pulse.kitware.com/_anesthesia_machine_methodology.html" TargetMode="External"/><Relationship Id="rId4" Type="http://schemas.openxmlformats.org/officeDocument/2006/relationships/hyperlink" Target="https://iopscience.iop.org/article/10.1088/1748-9326/ab19e1"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pedsanesthesia.org/wp-content/uploads/2021/08/Eliminiating-Desflurane.pdf"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https://acp.copernicus.org/articles/14/2757/2014/" TargetMode="External"/><Relationship Id="rId4" Type="http://schemas.openxmlformats.org/officeDocument/2006/relationships/hyperlink" Target="https://www.epa.gov/ghgemissions/understanding-global-warming-potentials"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csahq.org/news/blog/csa-online-first/2022/05/16/rethinking-desflurane"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2C42"/>
        </a:solidFill>
        <a:effectLst/>
      </p:bgPr>
    </p:bg>
    <p:spTree>
      <p:nvGrpSpPr>
        <p:cNvPr id="1" name="Shape 121"/>
        <p:cNvGrpSpPr/>
        <p:nvPr/>
      </p:nvGrpSpPr>
      <p:grpSpPr>
        <a:xfrm>
          <a:off x="0" y="0"/>
          <a:ext cx="0" cy="0"/>
          <a:chOff x="0" y="0"/>
          <a:chExt cx="0" cy="0"/>
        </a:xfrm>
      </p:grpSpPr>
      <p:sp>
        <p:nvSpPr>
          <p:cNvPr id="122" name="Google Shape;122;p15"/>
          <p:cNvSpPr txBox="1">
            <a:spLocks noGrp="1"/>
          </p:cNvSpPr>
          <p:nvPr>
            <p:ph type="ctrTitle"/>
          </p:nvPr>
        </p:nvSpPr>
        <p:spPr>
          <a:xfrm>
            <a:off x="822960" y="493014"/>
            <a:ext cx="7543800" cy="26745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FFFFFF"/>
              </a:buClr>
              <a:buSzPts val="4100"/>
              <a:buFont typeface="Cambria"/>
              <a:buNone/>
            </a:pPr>
            <a:r>
              <a:rPr lang="en" sz="4900">
                <a:solidFill>
                  <a:srgbClr val="FFFFFF"/>
                </a:solidFill>
              </a:rPr>
              <a:t>Environmental Sustainability QI Toolkit</a:t>
            </a:r>
            <a:endParaRPr sz="6800"/>
          </a:p>
        </p:txBody>
      </p:sp>
      <p:sp>
        <p:nvSpPr>
          <p:cNvPr id="123" name="Google Shape;123;p15"/>
          <p:cNvSpPr txBox="1">
            <a:spLocks noGrp="1"/>
          </p:cNvSpPr>
          <p:nvPr>
            <p:ph type="subTitle" idx="1"/>
          </p:nvPr>
        </p:nvSpPr>
        <p:spPr>
          <a:xfrm>
            <a:off x="825038" y="3331464"/>
            <a:ext cx="7543800" cy="8574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1500"/>
              <a:buNone/>
            </a:pPr>
            <a:r>
              <a:rPr lang="en" sz="1500">
                <a:solidFill>
                  <a:srgbClr val="D8D8D8"/>
                </a:solidFill>
              </a:rPr>
              <a:t>OVERVIEW AND RECOMMENDATIONS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5"/>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Environmental Impact of Anesthesia</a:t>
            </a:r>
            <a:endParaRPr/>
          </a:p>
        </p:txBody>
      </p:sp>
      <p:sp>
        <p:nvSpPr>
          <p:cNvPr id="209" name="Google Shape;209;p25"/>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a:bodyPr>
          <a:lstStyle/>
          <a:p>
            <a:pPr marL="457200" lvl="0" indent="-349250" algn="l" rtl="0">
              <a:spcBef>
                <a:spcPts val="900"/>
              </a:spcBef>
              <a:spcAft>
                <a:spcPts val="0"/>
              </a:spcAft>
              <a:buSzPts val="1900"/>
              <a:buChar char="●"/>
            </a:pPr>
            <a:r>
              <a:rPr lang="en" sz="1900" dirty="0"/>
              <a:t>Anesthetic gases play a significant role in this contribution.</a:t>
            </a:r>
            <a:endParaRPr sz="1900" dirty="0"/>
          </a:p>
          <a:p>
            <a:pPr marL="457200" lvl="0" indent="-342900" algn="l" rtl="0">
              <a:spcBef>
                <a:spcPts val="1000"/>
              </a:spcBef>
              <a:spcAft>
                <a:spcPts val="0"/>
              </a:spcAft>
              <a:buSzPts val="1800"/>
              <a:buChar char="●"/>
            </a:pPr>
            <a:r>
              <a:rPr lang="en" sz="1900" dirty="0"/>
              <a:t>From the American Society of Anesthesiologists (Devlin-Hegedus, 2022).</a:t>
            </a:r>
            <a:endParaRPr sz="1900" dirty="0"/>
          </a:p>
          <a:p>
            <a:pPr marL="914400" lvl="1" indent="-330200" algn="l" rtl="0">
              <a:spcBef>
                <a:spcPts val="1000"/>
              </a:spcBef>
              <a:spcAft>
                <a:spcPts val="0"/>
              </a:spcAft>
              <a:buSzPts val="1600"/>
              <a:buChar char="○"/>
            </a:pPr>
            <a:r>
              <a:rPr lang="en" sz="1600" dirty="0"/>
              <a:t>Inhaled anesthetics account for </a:t>
            </a:r>
            <a:r>
              <a:rPr lang="en" sz="1600" b="1" dirty="0"/>
              <a:t>5% of acute hospital </a:t>
            </a:r>
            <a:r>
              <a:rPr lang="en" sz="1600" b="1" dirty="0">
                <a:solidFill>
                  <a:srgbClr val="3F3F3F"/>
                </a:solidFill>
              </a:rPr>
              <a:t>CO</a:t>
            </a:r>
            <a:r>
              <a:rPr lang="en" sz="1600" b="1" baseline="-25000" dirty="0">
                <a:solidFill>
                  <a:srgbClr val="3F3F3F"/>
                </a:solidFill>
              </a:rPr>
              <a:t>2</a:t>
            </a:r>
            <a:r>
              <a:rPr lang="en" sz="1600" b="1" dirty="0"/>
              <a:t>-equivalent emissions</a:t>
            </a:r>
            <a:r>
              <a:rPr lang="en" sz="1600" dirty="0"/>
              <a:t> and </a:t>
            </a:r>
            <a:r>
              <a:rPr lang="en" sz="1600" b="1" dirty="0"/>
              <a:t>50% of perioperative department emissions</a:t>
            </a:r>
            <a:r>
              <a:rPr lang="en" sz="1600" dirty="0"/>
              <a:t> in high-income countries.</a:t>
            </a:r>
            <a:endParaRPr sz="1600" dirty="0"/>
          </a:p>
          <a:p>
            <a:pPr marL="914400" lvl="1" indent="-330200" algn="l" rtl="0">
              <a:spcBef>
                <a:spcPts val="1000"/>
              </a:spcBef>
              <a:spcAft>
                <a:spcPts val="0"/>
              </a:spcAft>
              <a:buSzPts val="1600"/>
              <a:buChar char="○"/>
            </a:pPr>
            <a:r>
              <a:rPr lang="en" sz="1600" dirty="0"/>
              <a:t>Overall, inhaled anesthetic agents are estimated to be responsible for approximately </a:t>
            </a:r>
            <a:r>
              <a:rPr lang="en" sz="1600" b="1" dirty="0"/>
              <a:t>0.01% to 0.1% of the total global carbon dioxide equivalent emissions</a:t>
            </a:r>
            <a:r>
              <a:rPr lang="en" sz="1600" dirty="0"/>
              <a:t> per year.</a:t>
            </a:r>
            <a:endParaRPr sz="1600" dirty="0"/>
          </a:p>
          <a:p>
            <a:pPr marL="914400" lvl="1" indent="-330200" algn="l" rtl="0">
              <a:spcBef>
                <a:spcPts val="1000"/>
              </a:spcBef>
              <a:spcAft>
                <a:spcPts val="0"/>
              </a:spcAft>
              <a:buSzPts val="1600"/>
              <a:buChar char="○"/>
            </a:pPr>
            <a:r>
              <a:rPr lang="en" sz="1600" dirty="0"/>
              <a:t>Based on recent research and atmospheric sampling of volatile anesthetics, this accumulation has been and is still currently increasing.</a:t>
            </a:r>
            <a:endParaRPr sz="1600" dirty="0"/>
          </a:p>
          <a:p>
            <a:pPr marL="0" lvl="0" indent="0" algn="l" rtl="0">
              <a:spcBef>
                <a:spcPts val="900"/>
              </a:spcBef>
              <a:spcAft>
                <a:spcPts val="200"/>
              </a:spcAft>
              <a:buNone/>
            </a:pPr>
            <a:endParaRPr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a:spLocks noGrp="1"/>
          </p:cNvSpPr>
          <p:nvPr>
            <p:ph type="pic" idx="2"/>
          </p:nvPr>
        </p:nvSpPr>
        <p:spPr>
          <a:xfrm>
            <a:off x="0" y="0"/>
            <a:ext cx="9144000" cy="5143500"/>
          </a:xfrm>
          <a:prstGeom prst="rect">
            <a:avLst/>
          </a:prstGeom>
        </p:spPr>
      </p:sp>
      <p:sp>
        <p:nvSpPr>
          <p:cNvPr id="216" name="Google Shape;216;p26"/>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GHGs and the Greenhouse Effect</a:t>
            </a:r>
            <a:endParaRPr/>
          </a:p>
        </p:txBody>
      </p:sp>
      <p:sp>
        <p:nvSpPr>
          <p:cNvPr id="217" name="Google Shape;217;p26"/>
          <p:cNvSpPr txBox="1">
            <a:spLocks noGrp="1"/>
          </p:cNvSpPr>
          <p:nvPr>
            <p:ph type="body" idx="1"/>
          </p:nvPr>
        </p:nvSpPr>
        <p:spPr>
          <a:xfrm>
            <a:off x="273450" y="1256375"/>
            <a:ext cx="3017100" cy="2955300"/>
          </a:xfrm>
          <a:prstGeom prst="rect">
            <a:avLst/>
          </a:prstGeom>
        </p:spPr>
        <p:txBody>
          <a:bodyPr spcFirstLastPara="1" wrap="square" lIns="0" tIns="34275" rIns="0" bIns="34275" anchor="t" anchorCtr="0">
            <a:normAutofit fontScale="92500" lnSpcReduction="20000"/>
          </a:bodyPr>
          <a:lstStyle/>
          <a:p>
            <a:pPr marL="457200" lvl="0" indent="-342900" algn="l" rtl="0">
              <a:spcBef>
                <a:spcPts val="900"/>
              </a:spcBef>
              <a:spcAft>
                <a:spcPts val="0"/>
              </a:spcAft>
              <a:buSzPts val="1800"/>
              <a:buChar char="●"/>
            </a:pPr>
            <a:r>
              <a:rPr lang="en" sz="1900" dirty="0"/>
              <a:t>Greenhouse gases, or GHGs, warm our planet by absorbing/re-radiating the infrared radiation emitted from Earth’s surface (US EPA, 2016).</a:t>
            </a:r>
            <a:endParaRPr sz="1900" dirty="0"/>
          </a:p>
          <a:p>
            <a:pPr marL="0" lvl="0" indent="0" algn="l" rtl="0">
              <a:spcBef>
                <a:spcPts val="0"/>
              </a:spcBef>
              <a:spcAft>
                <a:spcPts val="0"/>
              </a:spcAft>
              <a:buNone/>
            </a:pPr>
            <a:endParaRPr sz="1900" dirty="0"/>
          </a:p>
          <a:p>
            <a:pPr marL="457200" lvl="0" indent="-349250" algn="l" rtl="0">
              <a:spcBef>
                <a:spcPts val="900"/>
              </a:spcBef>
              <a:spcAft>
                <a:spcPts val="0"/>
              </a:spcAft>
              <a:buSzPts val="1900"/>
              <a:buChar char="●"/>
            </a:pPr>
            <a:r>
              <a:rPr lang="en" sz="1900" dirty="0"/>
              <a:t>Common GHGs include:</a:t>
            </a:r>
            <a:endParaRPr sz="1900" dirty="0"/>
          </a:p>
          <a:p>
            <a:pPr marL="914400" lvl="1" indent="-330200" algn="l" rtl="0">
              <a:spcBef>
                <a:spcPts val="0"/>
              </a:spcBef>
              <a:spcAft>
                <a:spcPts val="0"/>
              </a:spcAft>
              <a:buSzPts val="1600"/>
              <a:buChar char="○"/>
            </a:pPr>
            <a:r>
              <a:rPr lang="en" sz="1600" dirty="0">
                <a:solidFill>
                  <a:srgbClr val="3F3F3F"/>
                </a:solidFill>
              </a:rPr>
              <a:t>CO</a:t>
            </a:r>
            <a:r>
              <a:rPr lang="en" sz="1600" baseline="-25000" dirty="0">
                <a:solidFill>
                  <a:srgbClr val="3F3F3F"/>
                </a:solidFill>
              </a:rPr>
              <a:t>2</a:t>
            </a:r>
            <a:endParaRPr sz="1600" dirty="0"/>
          </a:p>
          <a:p>
            <a:pPr marL="914400" lvl="1" indent="-330200" algn="l" rtl="0">
              <a:spcBef>
                <a:spcPts val="0"/>
              </a:spcBef>
              <a:spcAft>
                <a:spcPts val="0"/>
              </a:spcAft>
              <a:buSzPts val="1600"/>
              <a:buChar char="○"/>
            </a:pPr>
            <a:r>
              <a:rPr lang="en" sz="1600" dirty="0"/>
              <a:t>Methane</a:t>
            </a:r>
            <a:endParaRPr sz="1600" dirty="0"/>
          </a:p>
          <a:p>
            <a:pPr marL="914400" lvl="1" indent="-330200" algn="l" rtl="0">
              <a:spcBef>
                <a:spcPts val="0"/>
              </a:spcBef>
              <a:spcAft>
                <a:spcPts val="0"/>
              </a:spcAft>
              <a:buSzPts val="1600"/>
              <a:buChar char="○"/>
            </a:pPr>
            <a:r>
              <a:rPr lang="en" sz="1600" dirty="0"/>
              <a:t>Nitrous Oxide</a:t>
            </a:r>
            <a:endParaRPr sz="1600" dirty="0"/>
          </a:p>
          <a:p>
            <a:pPr marL="914400" lvl="1" indent="-330200" algn="l" rtl="0">
              <a:spcBef>
                <a:spcPts val="0"/>
              </a:spcBef>
              <a:spcAft>
                <a:spcPts val="0"/>
              </a:spcAft>
              <a:buSzPts val="1600"/>
              <a:buChar char="○"/>
            </a:pPr>
            <a:r>
              <a:rPr lang="en" sz="1600" dirty="0"/>
              <a:t>Fluorinated Gases</a:t>
            </a:r>
            <a:endParaRPr sz="1600" dirty="0"/>
          </a:p>
        </p:txBody>
      </p:sp>
      <p:pic>
        <p:nvPicPr>
          <p:cNvPr id="218" name="Google Shape;218;p26"/>
          <p:cNvPicPr preferRelativeResize="0"/>
          <p:nvPr/>
        </p:nvPicPr>
        <p:blipFill>
          <a:blip r:embed="rId3">
            <a:alphaModFix/>
          </a:blip>
          <a:stretch>
            <a:fillRect/>
          </a:stretch>
        </p:blipFill>
        <p:spPr>
          <a:xfrm>
            <a:off x="3581363" y="1663113"/>
            <a:ext cx="3159450" cy="2548625"/>
          </a:xfrm>
          <a:prstGeom prst="rect">
            <a:avLst/>
          </a:prstGeom>
          <a:noFill/>
          <a:ln>
            <a:noFill/>
          </a:ln>
        </p:spPr>
      </p:pic>
      <p:pic>
        <p:nvPicPr>
          <p:cNvPr id="219" name="Google Shape;219;p26"/>
          <p:cNvPicPr preferRelativeResize="0"/>
          <p:nvPr/>
        </p:nvPicPr>
        <p:blipFill>
          <a:blip r:embed="rId4">
            <a:alphaModFix/>
          </a:blip>
          <a:stretch>
            <a:fillRect/>
          </a:stretch>
        </p:blipFill>
        <p:spPr>
          <a:xfrm>
            <a:off x="6827926" y="1220795"/>
            <a:ext cx="2196063" cy="2362879"/>
          </a:xfrm>
          <a:prstGeom prst="rect">
            <a:avLst/>
          </a:prstGeom>
          <a:noFill/>
          <a:ln>
            <a:noFill/>
          </a:ln>
        </p:spPr>
      </p:pic>
      <p:sp>
        <p:nvSpPr>
          <p:cNvPr id="220" name="Google Shape;220;p26"/>
          <p:cNvSpPr txBox="1"/>
          <p:nvPr/>
        </p:nvSpPr>
        <p:spPr>
          <a:xfrm>
            <a:off x="3581438" y="1160123"/>
            <a:ext cx="3159300" cy="584745"/>
          </a:xfrm>
          <a:prstGeom prst="rect">
            <a:avLst/>
          </a:prstGeom>
          <a:solidFill>
            <a:srgbClr val="12375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dirty="0">
                <a:solidFill>
                  <a:schemeClr val="lt1"/>
                </a:solidFill>
                <a:latin typeface="Cambria"/>
                <a:ea typeface="Cambria"/>
                <a:cs typeface="Cambria"/>
                <a:sym typeface="Cambria"/>
              </a:rPr>
              <a:t>Summary of the Greenhouse Effect</a:t>
            </a:r>
          </a:p>
          <a:p>
            <a:pPr marL="0" lvl="0" indent="0" algn="ctr" rtl="0">
              <a:spcBef>
                <a:spcPts val="0"/>
              </a:spcBef>
              <a:spcAft>
                <a:spcPts val="0"/>
              </a:spcAft>
              <a:buNone/>
            </a:pPr>
            <a:r>
              <a:rPr lang="en" sz="1300" dirty="0">
                <a:solidFill>
                  <a:schemeClr val="lt1"/>
                </a:solidFill>
                <a:latin typeface="Cambria"/>
                <a:ea typeface="Cambria"/>
                <a:cs typeface="Cambria"/>
                <a:sym typeface="Cambria"/>
              </a:rPr>
              <a:t> </a:t>
            </a:r>
            <a:r>
              <a:rPr lang="en" sz="1300" i="1" baseline="30000" dirty="0">
                <a:solidFill>
                  <a:schemeClr val="lt1"/>
                </a:solidFill>
                <a:latin typeface="Calibri"/>
                <a:ea typeface="Cambria"/>
                <a:cs typeface="Calibri"/>
                <a:sym typeface="Calibri"/>
              </a:rPr>
              <a:t>(Ishizawa, 2011)</a:t>
            </a:r>
            <a:endParaRPr sz="1300" dirty="0">
              <a:solidFill>
                <a:schemeClr val="lt1"/>
              </a:solidFill>
              <a:latin typeface="Calibri"/>
              <a:ea typeface="Calibri"/>
              <a:cs typeface="Calibri"/>
              <a:sym typeface="Calibri"/>
            </a:endParaRPr>
          </a:p>
        </p:txBody>
      </p:sp>
      <p:sp>
        <p:nvSpPr>
          <p:cNvPr id="221" name="Google Shape;221;p26"/>
          <p:cNvSpPr txBox="1"/>
          <p:nvPr/>
        </p:nvSpPr>
        <p:spPr>
          <a:xfrm>
            <a:off x="6943200" y="3582900"/>
            <a:ext cx="1906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latin typeface="Calibri"/>
                <a:ea typeface="Calibri"/>
                <a:cs typeface="Calibri"/>
                <a:sym typeface="Calibri"/>
              </a:rPr>
              <a:t>Image adapted from U.S. Environmental Protection Agency Website (EPA, 2022)</a:t>
            </a:r>
            <a:endParaRPr sz="100"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27"/>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Global Warming Potential</a:t>
            </a:r>
            <a:endParaRPr/>
          </a:p>
        </p:txBody>
      </p:sp>
      <p:sp>
        <p:nvSpPr>
          <p:cNvPr id="229" name="Google Shape;229;p27"/>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a:bodyPr>
          <a:lstStyle/>
          <a:p>
            <a:pPr marL="457200" lvl="0" indent="-342900" algn="l" rtl="0">
              <a:spcBef>
                <a:spcPts val="900"/>
              </a:spcBef>
              <a:spcAft>
                <a:spcPts val="0"/>
              </a:spcAft>
              <a:buSzPts val="1800"/>
              <a:buChar char="●"/>
            </a:pPr>
            <a:r>
              <a:rPr lang="en" sz="1900" b="1" dirty="0"/>
              <a:t>Global Warming Potent</a:t>
            </a:r>
            <a:r>
              <a:rPr lang="en" sz="1900" b="1" dirty="0">
                <a:solidFill>
                  <a:srgbClr val="3F3F3F"/>
                </a:solidFill>
              </a:rPr>
              <a:t>ial (GWP)</a:t>
            </a:r>
            <a:r>
              <a:rPr lang="en" sz="1900" dirty="0">
                <a:solidFill>
                  <a:srgbClr val="3F3F3F"/>
                </a:solidFill>
              </a:rPr>
              <a:t>: A measure of how much energy the emissions of 1 ton of a given greenhouse gas will absorb (over a given period of time) relative to the emissions of 1 ton of carbon dioxide (US EPA, 2016).</a:t>
            </a:r>
            <a:endParaRPr sz="1900" dirty="0">
              <a:solidFill>
                <a:srgbClr val="3F3F3F"/>
              </a:solidFill>
            </a:endParaRPr>
          </a:p>
          <a:p>
            <a:pPr marL="914400" lvl="1" indent="-349250" algn="l" rtl="0">
              <a:lnSpc>
                <a:spcPct val="100000"/>
              </a:lnSpc>
              <a:spcBef>
                <a:spcPts val="1000"/>
              </a:spcBef>
              <a:spcAft>
                <a:spcPts val="0"/>
              </a:spcAft>
              <a:buClr>
                <a:schemeClr val="accent1"/>
              </a:buClr>
              <a:buSzPts val="1900"/>
              <a:buChar char="○"/>
            </a:pPr>
            <a:r>
              <a:rPr lang="en" sz="1600" dirty="0">
                <a:solidFill>
                  <a:srgbClr val="3F3F3F"/>
                </a:solidFill>
              </a:rPr>
              <a:t>The larger the GWP, the more that a given greenhouse gas warms the Earth compared to CO</a:t>
            </a:r>
            <a:r>
              <a:rPr lang="en" sz="1600" baseline="-25000" dirty="0">
                <a:solidFill>
                  <a:srgbClr val="3F3F3F"/>
                </a:solidFill>
              </a:rPr>
              <a:t>2.</a:t>
            </a:r>
            <a:endParaRPr sz="1600" dirty="0">
              <a:solidFill>
                <a:srgbClr val="3F3F3F"/>
              </a:solidFill>
            </a:endParaRPr>
          </a:p>
          <a:p>
            <a:pPr marL="457200" lvl="0" indent="-342900" algn="l" rtl="0">
              <a:lnSpc>
                <a:spcPct val="100000"/>
              </a:lnSpc>
              <a:spcBef>
                <a:spcPts val="1000"/>
              </a:spcBef>
              <a:spcAft>
                <a:spcPts val="0"/>
              </a:spcAft>
              <a:buSzPts val="1800"/>
              <a:buChar char="●"/>
            </a:pPr>
            <a:r>
              <a:rPr lang="en" sz="1900" dirty="0">
                <a:solidFill>
                  <a:srgbClr val="3F3F3F"/>
                </a:solidFill>
              </a:rPr>
              <a:t>GWP is constituted of two primary factors (McGain, 2020):</a:t>
            </a:r>
            <a:endParaRPr sz="1900" dirty="0">
              <a:solidFill>
                <a:srgbClr val="3F3F3F"/>
              </a:solidFill>
            </a:endParaRPr>
          </a:p>
          <a:p>
            <a:pPr marL="914400" lvl="1" indent="-349250" algn="l" rtl="0">
              <a:lnSpc>
                <a:spcPct val="100000"/>
              </a:lnSpc>
              <a:spcBef>
                <a:spcPts val="1000"/>
              </a:spcBef>
              <a:spcAft>
                <a:spcPts val="0"/>
              </a:spcAft>
              <a:buClr>
                <a:schemeClr val="accent1"/>
              </a:buClr>
              <a:buSzPts val="1900"/>
              <a:buChar char="○"/>
            </a:pPr>
            <a:r>
              <a:rPr lang="en" sz="1600" i="1" dirty="0">
                <a:solidFill>
                  <a:srgbClr val="3F3F3F"/>
                </a:solidFill>
              </a:rPr>
              <a:t>Radiative Efficiency</a:t>
            </a:r>
            <a:r>
              <a:rPr lang="en" sz="1600" dirty="0">
                <a:solidFill>
                  <a:srgbClr val="3F3F3F"/>
                </a:solidFill>
              </a:rPr>
              <a:t>: Ability to absorb energy</a:t>
            </a:r>
            <a:endParaRPr sz="1600" dirty="0">
              <a:solidFill>
                <a:srgbClr val="3F3F3F"/>
              </a:solidFill>
            </a:endParaRPr>
          </a:p>
          <a:p>
            <a:pPr marL="914400" lvl="1" indent="-349250" algn="l" rtl="0">
              <a:lnSpc>
                <a:spcPct val="100000"/>
              </a:lnSpc>
              <a:spcBef>
                <a:spcPts val="0"/>
              </a:spcBef>
              <a:spcAft>
                <a:spcPts val="0"/>
              </a:spcAft>
              <a:buClr>
                <a:schemeClr val="accent1"/>
              </a:buClr>
              <a:buSzPts val="1900"/>
              <a:buChar char="○"/>
            </a:pPr>
            <a:r>
              <a:rPr lang="en" sz="1600" i="1" dirty="0">
                <a:solidFill>
                  <a:srgbClr val="3F3F3F"/>
                </a:solidFill>
              </a:rPr>
              <a:t>Atmospheric Lifetime</a:t>
            </a:r>
            <a:r>
              <a:rPr lang="en" sz="1600" dirty="0">
                <a:solidFill>
                  <a:srgbClr val="3F3F3F"/>
                </a:solidFill>
              </a:rPr>
              <a:t>: Estimate of molecular stability in the atmosphere</a:t>
            </a:r>
            <a:endParaRPr sz="1600" dirty="0">
              <a:solidFill>
                <a:srgbClr val="3F3F3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28"/>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GWP for Select Greenhouse Gases</a:t>
            </a:r>
            <a:endParaRPr/>
          </a:p>
        </p:txBody>
      </p:sp>
      <p:graphicFrame>
        <p:nvGraphicFramePr>
          <p:cNvPr id="237" name="Google Shape;237;p28"/>
          <p:cNvGraphicFramePr/>
          <p:nvPr/>
        </p:nvGraphicFramePr>
        <p:xfrm>
          <a:off x="284525" y="1052838"/>
          <a:ext cx="8383300" cy="2808465"/>
        </p:xfrm>
        <a:graphic>
          <a:graphicData uri="http://schemas.openxmlformats.org/drawingml/2006/table">
            <a:tbl>
              <a:tblPr>
                <a:noFill/>
                <a:tableStyleId>{9AD6034F-8196-4149-AF99-83814D4CD6DF}</a:tableStyleId>
              </a:tblPr>
              <a:tblGrid>
                <a:gridCol w="1248750">
                  <a:extLst>
                    <a:ext uri="{9D8B030D-6E8A-4147-A177-3AD203B41FA5}">
                      <a16:colId xmlns:a16="http://schemas.microsoft.com/office/drawing/2014/main" val="20000"/>
                    </a:ext>
                  </a:extLst>
                </a:gridCol>
                <a:gridCol w="882125">
                  <a:extLst>
                    <a:ext uri="{9D8B030D-6E8A-4147-A177-3AD203B41FA5}">
                      <a16:colId xmlns:a16="http://schemas.microsoft.com/office/drawing/2014/main" val="20001"/>
                    </a:ext>
                  </a:extLst>
                </a:gridCol>
                <a:gridCol w="962000">
                  <a:extLst>
                    <a:ext uri="{9D8B030D-6E8A-4147-A177-3AD203B41FA5}">
                      <a16:colId xmlns:a16="http://schemas.microsoft.com/office/drawing/2014/main" val="20002"/>
                    </a:ext>
                  </a:extLst>
                </a:gridCol>
                <a:gridCol w="1194600">
                  <a:extLst>
                    <a:ext uri="{9D8B030D-6E8A-4147-A177-3AD203B41FA5}">
                      <a16:colId xmlns:a16="http://schemas.microsoft.com/office/drawing/2014/main" val="20003"/>
                    </a:ext>
                  </a:extLst>
                </a:gridCol>
                <a:gridCol w="1491650">
                  <a:extLst>
                    <a:ext uri="{9D8B030D-6E8A-4147-A177-3AD203B41FA5}">
                      <a16:colId xmlns:a16="http://schemas.microsoft.com/office/drawing/2014/main" val="20004"/>
                    </a:ext>
                  </a:extLst>
                </a:gridCol>
                <a:gridCol w="2604175">
                  <a:extLst>
                    <a:ext uri="{9D8B030D-6E8A-4147-A177-3AD203B41FA5}">
                      <a16:colId xmlns:a16="http://schemas.microsoft.com/office/drawing/2014/main" val="20005"/>
                    </a:ext>
                  </a:extLst>
                </a:gridCol>
              </a:tblGrid>
              <a:tr h="545450">
                <a:tc>
                  <a:txBody>
                    <a:bodyPr/>
                    <a:lstStyle/>
                    <a:p>
                      <a:pPr marL="0" lvl="0" indent="0" algn="ctr" rtl="0">
                        <a:spcBef>
                          <a:spcPts val="0"/>
                        </a:spcBef>
                        <a:spcAft>
                          <a:spcPts val="0"/>
                        </a:spcAft>
                        <a:buNone/>
                      </a:pPr>
                      <a:r>
                        <a:rPr lang="en" sz="1200"/>
                        <a:t>Name</a:t>
                      </a:r>
                      <a:endParaRPr sz="1200"/>
                    </a:p>
                  </a:txBody>
                  <a:tcPr marL="91425" marR="91425" marT="91425" marB="91425">
                    <a:solidFill>
                      <a:srgbClr val="83CDF9"/>
                    </a:solidFill>
                  </a:tcPr>
                </a:tc>
                <a:tc>
                  <a:txBody>
                    <a:bodyPr/>
                    <a:lstStyle/>
                    <a:p>
                      <a:pPr marL="0" lvl="0" indent="0" algn="ctr" rtl="0">
                        <a:spcBef>
                          <a:spcPts val="0"/>
                        </a:spcBef>
                        <a:spcAft>
                          <a:spcPts val="0"/>
                        </a:spcAft>
                        <a:buNone/>
                      </a:pPr>
                      <a:r>
                        <a:rPr lang="en" sz="1200"/>
                        <a:t>MW (g/mol)</a:t>
                      </a:r>
                      <a:endParaRPr sz="1200"/>
                    </a:p>
                  </a:txBody>
                  <a:tcPr marL="91425" marR="91425" marT="91425" marB="91425">
                    <a:solidFill>
                      <a:srgbClr val="83CDF9"/>
                    </a:solidFill>
                  </a:tcPr>
                </a:tc>
                <a:tc>
                  <a:txBody>
                    <a:bodyPr/>
                    <a:lstStyle/>
                    <a:p>
                      <a:pPr marL="0" lvl="0" indent="0" algn="ctr" rtl="0">
                        <a:spcBef>
                          <a:spcPts val="0"/>
                        </a:spcBef>
                        <a:spcAft>
                          <a:spcPts val="0"/>
                        </a:spcAft>
                        <a:buNone/>
                      </a:pPr>
                      <a:r>
                        <a:rPr lang="en" sz="1200"/>
                        <a:t>Chemical Formula</a:t>
                      </a:r>
                      <a:endParaRPr sz="1200"/>
                    </a:p>
                  </a:txBody>
                  <a:tcPr marL="91425" marR="91425" marT="91425" marB="91425">
                    <a:solidFill>
                      <a:srgbClr val="83CDF9"/>
                    </a:solidFill>
                  </a:tcPr>
                </a:tc>
                <a:tc>
                  <a:txBody>
                    <a:bodyPr/>
                    <a:lstStyle/>
                    <a:p>
                      <a:pPr marL="0" lvl="0" indent="0" algn="ctr" rtl="0">
                        <a:spcBef>
                          <a:spcPts val="0"/>
                        </a:spcBef>
                        <a:spcAft>
                          <a:spcPts val="0"/>
                        </a:spcAft>
                        <a:buNone/>
                      </a:pPr>
                      <a:r>
                        <a:rPr lang="en" sz="1200"/>
                        <a:t>Atm Lifetime (years)</a:t>
                      </a:r>
                      <a:endParaRPr sz="1200"/>
                    </a:p>
                  </a:txBody>
                  <a:tcPr marL="91425" marR="91425" marT="91425" marB="91425">
                    <a:solidFill>
                      <a:srgbClr val="83CDF9"/>
                    </a:solidFill>
                  </a:tcPr>
                </a:tc>
                <a:tc>
                  <a:txBody>
                    <a:bodyPr/>
                    <a:lstStyle/>
                    <a:p>
                      <a:pPr marL="0" lvl="0" indent="0" algn="ctr" rtl="0">
                        <a:spcBef>
                          <a:spcPts val="0"/>
                        </a:spcBef>
                        <a:spcAft>
                          <a:spcPts val="0"/>
                        </a:spcAft>
                        <a:buNone/>
                      </a:pPr>
                      <a:r>
                        <a:rPr lang="en" sz="1200"/>
                        <a:t>GWP 20</a:t>
                      </a:r>
                      <a:endParaRPr sz="1200"/>
                    </a:p>
                  </a:txBody>
                  <a:tcPr marL="91425" marR="91425" marT="91425" marB="91425">
                    <a:solidFill>
                      <a:srgbClr val="83CDF9"/>
                    </a:solidFill>
                  </a:tcPr>
                </a:tc>
                <a:tc>
                  <a:txBody>
                    <a:bodyPr/>
                    <a:lstStyle/>
                    <a:p>
                      <a:pPr marL="0" lvl="0" indent="0" algn="ctr" rtl="0">
                        <a:spcBef>
                          <a:spcPts val="0"/>
                        </a:spcBef>
                        <a:spcAft>
                          <a:spcPts val="0"/>
                        </a:spcAft>
                        <a:buNone/>
                      </a:pPr>
                      <a:r>
                        <a:rPr lang="en" sz="1200" b="1"/>
                        <a:t>GWP 100</a:t>
                      </a:r>
                      <a:endParaRPr sz="1200" b="1"/>
                    </a:p>
                  </a:txBody>
                  <a:tcPr marL="91425" marR="91425" marT="91425" marB="91425">
                    <a:solidFill>
                      <a:srgbClr val="83CDF9"/>
                    </a:solidFill>
                  </a:tcPr>
                </a:tc>
                <a:extLst>
                  <a:ext uri="{0D108BD9-81ED-4DB2-BD59-A6C34878D82A}">
                    <a16:rowId xmlns:a16="http://schemas.microsoft.com/office/drawing/2014/main" val="10000"/>
                  </a:ext>
                </a:extLst>
              </a:tr>
              <a:tr h="378825">
                <a:tc>
                  <a:txBody>
                    <a:bodyPr/>
                    <a:lstStyle/>
                    <a:p>
                      <a:pPr marL="0" lvl="0" indent="0" algn="ctr" rtl="0">
                        <a:spcBef>
                          <a:spcPts val="0"/>
                        </a:spcBef>
                        <a:spcAft>
                          <a:spcPts val="0"/>
                        </a:spcAft>
                        <a:buNone/>
                      </a:pPr>
                      <a:r>
                        <a:rPr lang="en" sz="1200"/>
                        <a:t>Carbon Dioxide</a:t>
                      </a:r>
                      <a:endParaRPr sz="1200"/>
                    </a:p>
                  </a:txBody>
                  <a:tcPr marL="91425" marR="91425" marT="91425" marB="91425"/>
                </a:tc>
                <a:tc>
                  <a:txBody>
                    <a:bodyPr/>
                    <a:lstStyle/>
                    <a:p>
                      <a:pPr marL="0" lvl="0" indent="0" algn="ctr" rtl="0">
                        <a:spcBef>
                          <a:spcPts val="0"/>
                        </a:spcBef>
                        <a:spcAft>
                          <a:spcPts val="0"/>
                        </a:spcAft>
                        <a:buNone/>
                      </a:pPr>
                      <a:r>
                        <a:rPr lang="en" sz="1200"/>
                        <a:t>44.01</a:t>
                      </a:r>
                      <a:endParaRPr sz="1200"/>
                    </a:p>
                  </a:txBody>
                  <a:tcPr marL="91425" marR="91425" marT="91425" marB="91425"/>
                </a:tc>
                <a:tc>
                  <a:txBody>
                    <a:bodyPr/>
                    <a:lstStyle/>
                    <a:p>
                      <a:pPr marL="0" lvl="0" indent="0" algn="ctr" rtl="0">
                        <a:spcBef>
                          <a:spcPts val="0"/>
                        </a:spcBef>
                        <a:spcAft>
                          <a:spcPts val="0"/>
                        </a:spcAft>
                        <a:buNone/>
                      </a:pPr>
                      <a:r>
                        <a:rPr lang="en" sz="1200">
                          <a:solidFill>
                            <a:srgbClr val="3F3F3F"/>
                          </a:solidFill>
                        </a:rPr>
                        <a:t>CO</a:t>
                      </a:r>
                      <a:r>
                        <a:rPr lang="en" sz="1200" baseline="-25000">
                          <a:solidFill>
                            <a:srgbClr val="3F3F3F"/>
                          </a:solidFill>
                        </a:rPr>
                        <a:t>2</a:t>
                      </a:r>
                      <a:endParaRPr sz="1200">
                        <a:solidFill>
                          <a:srgbClr val="3F3F3F"/>
                        </a:solidFill>
                      </a:endParaRPr>
                    </a:p>
                  </a:txBody>
                  <a:tcPr marL="91425" marR="91425" marT="91425" marB="91425"/>
                </a:tc>
                <a:tc>
                  <a:txBody>
                    <a:bodyPr/>
                    <a:lstStyle/>
                    <a:p>
                      <a:pPr marL="0" lvl="0" indent="0" algn="ctr" rtl="0">
                        <a:spcBef>
                          <a:spcPts val="0"/>
                        </a:spcBef>
                        <a:spcAft>
                          <a:spcPts val="0"/>
                        </a:spcAft>
                        <a:buNone/>
                      </a:pPr>
                      <a:r>
                        <a:rPr lang="en" sz="1200"/>
                        <a:t>5-200</a:t>
                      </a:r>
                      <a:endParaRPr sz="1200"/>
                    </a:p>
                  </a:txBody>
                  <a:tcPr marL="91425" marR="91425" marT="91425" marB="91425"/>
                </a:tc>
                <a:tc>
                  <a:txBody>
                    <a:bodyPr/>
                    <a:lstStyle/>
                    <a:p>
                      <a:pPr marL="0" lvl="0" indent="0" algn="ctr" rtl="0">
                        <a:spcBef>
                          <a:spcPts val="0"/>
                        </a:spcBef>
                        <a:spcAft>
                          <a:spcPts val="0"/>
                        </a:spcAft>
                        <a:buNone/>
                      </a:pPr>
                      <a:r>
                        <a:rPr lang="en" sz="1200"/>
                        <a:t>1</a:t>
                      </a:r>
                      <a:endParaRPr sz="1200"/>
                    </a:p>
                  </a:txBody>
                  <a:tcPr marL="91425" marR="91425" marT="91425" marB="91425"/>
                </a:tc>
                <a:tc>
                  <a:txBody>
                    <a:bodyPr/>
                    <a:lstStyle/>
                    <a:p>
                      <a:pPr marL="0" lvl="0" indent="0" algn="ctr" rtl="0">
                        <a:spcBef>
                          <a:spcPts val="0"/>
                        </a:spcBef>
                        <a:spcAft>
                          <a:spcPts val="0"/>
                        </a:spcAft>
                        <a:buNone/>
                      </a:pPr>
                      <a:r>
                        <a:rPr lang="en" sz="1200" b="1"/>
                        <a:t>1</a:t>
                      </a:r>
                      <a:endParaRPr sz="1200" b="1"/>
                    </a:p>
                  </a:txBody>
                  <a:tcPr marL="91425" marR="91425" marT="91425" marB="91425"/>
                </a:tc>
                <a:extLst>
                  <a:ext uri="{0D108BD9-81ED-4DB2-BD59-A6C34878D82A}">
                    <a16:rowId xmlns:a16="http://schemas.microsoft.com/office/drawing/2014/main" val="10001"/>
                  </a:ext>
                </a:extLst>
              </a:tr>
              <a:tr h="333325">
                <a:tc gridSpan="6">
                  <a:txBody>
                    <a:bodyPr/>
                    <a:lstStyle/>
                    <a:p>
                      <a:pPr marL="0" lvl="0" indent="0" algn="ctr" rtl="0">
                        <a:spcBef>
                          <a:spcPts val="0"/>
                        </a:spcBef>
                        <a:spcAft>
                          <a:spcPts val="0"/>
                        </a:spcAft>
                        <a:buNone/>
                      </a:pPr>
                      <a:r>
                        <a:rPr lang="en" sz="1200">
                          <a:solidFill>
                            <a:schemeClr val="lt1"/>
                          </a:solidFill>
                        </a:rPr>
                        <a:t>Common Inhaled Anesthetics</a:t>
                      </a:r>
                      <a:endParaRPr sz="1200">
                        <a:solidFill>
                          <a:schemeClr val="lt1"/>
                        </a:solidFill>
                      </a:endParaRPr>
                    </a:p>
                  </a:txBody>
                  <a:tcPr marL="91425" marR="91425" marT="91425" marB="91425">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8825">
                <a:tc>
                  <a:txBody>
                    <a:bodyPr/>
                    <a:lstStyle/>
                    <a:p>
                      <a:pPr marL="0" lvl="0" indent="0" algn="ctr" rtl="0">
                        <a:spcBef>
                          <a:spcPts val="0"/>
                        </a:spcBef>
                        <a:spcAft>
                          <a:spcPts val="0"/>
                        </a:spcAft>
                        <a:buNone/>
                      </a:pPr>
                      <a:r>
                        <a:rPr lang="en" sz="1200"/>
                        <a:t>Sevoflurane</a:t>
                      </a:r>
                      <a:endParaRPr sz="1200"/>
                    </a:p>
                  </a:txBody>
                  <a:tcPr marL="91425" marR="91425" marT="91425" marB="91425"/>
                </a:tc>
                <a:tc>
                  <a:txBody>
                    <a:bodyPr/>
                    <a:lstStyle/>
                    <a:p>
                      <a:pPr marL="0" lvl="0" indent="0" algn="ctr" rtl="0">
                        <a:spcBef>
                          <a:spcPts val="0"/>
                        </a:spcBef>
                        <a:spcAft>
                          <a:spcPts val="0"/>
                        </a:spcAft>
                        <a:buNone/>
                      </a:pPr>
                      <a:r>
                        <a:rPr lang="en" sz="1200"/>
                        <a:t>200.5</a:t>
                      </a:r>
                      <a:endParaRPr sz="1200"/>
                    </a:p>
                  </a:txBody>
                  <a:tcPr marL="91425" marR="91425" marT="91425" marB="91425"/>
                </a:tc>
                <a:tc>
                  <a:txBody>
                    <a:bodyPr/>
                    <a:lstStyle/>
                    <a:p>
                      <a:pPr marL="0" lvl="0" indent="0" algn="ctr" rtl="0">
                        <a:spcBef>
                          <a:spcPts val="0"/>
                        </a:spcBef>
                        <a:spcAft>
                          <a:spcPts val="0"/>
                        </a:spcAft>
                        <a:buNone/>
                      </a:pPr>
                      <a:r>
                        <a:rPr lang="en" sz="1200">
                          <a:solidFill>
                            <a:srgbClr val="3F3F3F"/>
                          </a:solidFill>
                        </a:rPr>
                        <a:t>C</a:t>
                      </a:r>
                      <a:r>
                        <a:rPr lang="en" sz="1200" baseline="-25000">
                          <a:solidFill>
                            <a:srgbClr val="3F3F3F"/>
                          </a:solidFill>
                        </a:rPr>
                        <a:t>4</a:t>
                      </a:r>
                      <a:r>
                        <a:rPr lang="en" sz="1200">
                          <a:solidFill>
                            <a:srgbClr val="3F3F3F"/>
                          </a:solidFill>
                        </a:rPr>
                        <a:t>H</a:t>
                      </a:r>
                      <a:r>
                        <a:rPr lang="en" sz="1200" baseline="-25000">
                          <a:solidFill>
                            <a:srgbClr val="3F3F3F"/>
                          </a:solidFill>
                        </a:rPr>
                        <a:t>3</a:t>
                      </a:r>
                      <a:r>
                        <a:rPr lang="en" sz="1200">
                          <a:solidFill>
                            <a:srgbClr val="3F3F3F"/>
                          </a:solidFill>
                        </a:rPr>
                        <a:t>F</a:t>
                      </a:r>
                      <a:r>
                        <a:rPr lang="en" sz="1200" baseline="-25000">
                          <a:solidFill>
                            <a:srgbClr val="3F3F3F"/>
                          </a:solidFill>
                        </a:rPr>
                        <a:t>7</a:t>
                      </a:r>
                      <a:r>
                        <a:rPr lang="en" sz="1200">
                          <a:solidFill>
                            <a:srgbClr val="3F3F3F"/>
                          </a:solidFill>
                        </a:rPr>
                        <a:t>O</a:t>
                      </a:r>
                      <a:endParaRPr sz="1200">
                        <a:solidFill>
                          <a:srgbClr val="3F3F3F"/>
                        </a:solidFill>
                      </a:endParaRPr>
                    </a:p>
                  </a:txBody>
                  <a:tcPr marL="91425" marR="91425" marT="91425" marB="91425"/>
                </a:tc>
                <a:tc>
                  <a:txBody>
                    <a:bodyPr/>
                    <a:lstStyle/>
                    <a:p>
                      <a:pPr marL="0" lvl="0" indent="0" algn="ctr" rtl="0">
                        <a:spcBef>
                          <a:spcPts val="0"/>
                        </a:spcBef>
                        <a:spcAft>
                          <a:spcPts val="0"/>
                        </a:spcAft>
                        <a:buNone/>
                      </a:pPr>
                      <a:r>
                        <a:rPr lang="en" sz="1200"/>
                        <a:t>1.4</a:t>
                      </a:r>
                      <a:endParaRPr sz="1200"/>
                    </a:p>
                  </a:txBody>
                  <a:tcPr marL="91425" marR="91425" marT="91425" marB="91425"/>
                </a:tc>
                <a:tc>
                  <a:txBody>
                    <a:bodyPr/>
                    <a:lstStyle/>
                    <a:p>
                      <a:pPr marL="0" lvl="0" indent="0" algn="ctr" rtl="0">
                        <a:spcBef>
                          <a:spcPts val="0"/>
                        </a:spcBef>
                        <a:spcAft>
                          <a:spcPts val="0"/>
                        </a:spcAft>
                        <a:buNone/>
                      </a:pPr>
                      <a:r>
                        <a:rPr lang="en" sz="1200"/>
                        <a:t>349</a:t>
                      </a:r>
                      <a:endParaRPr sz="120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200">
                          <a:solidFill>
                            <a:schemeClr val="dk1"/>
                          </a:solidFill>
                        </a:rPr>
                        <a:t>130, </a:t>
                      </a:r>
                      <a:r>
                        <a:rPr lang="en" sz="1200" b="1">
                          <a:solidFill>
                            <a:schemeClr val="dk1"/>
                          </a:solidFill>
                        </a:rPr>
                        <a:t>144</a:t>
                      </a:r>
                      <a:r>
                        <a:rPr lang="en" sz="1200">
                          <a:solidFill>
                            <a:schemeClr val="dk1"/>
                          </a:solidFill>
                        </a:rPr>
                        <a:t>, 210</a:t>
                      </a:r>
                      <a:endParaRPr sz="1200"/>
                    </a:p>
                  </a:txBody>
                  <a:tcPr marL="91425" marR="91425" marT="91425" marB="91425"/>
                </a:tc>
                <a:extLst>
                  <a:ext uri="{0D108BD9-81ED-4DB2-BD59-A6C34878D82A}">
                    <a16:rowId xmlns:a16="http://schemas.microsoft.com/office/drawing/2014/main" val="10003"/>
                  </a:ext>
                </a:extLst>
              </a:tr>
              <a:tr h="378825">
                <a:tc>
                  <a:txBody>
                    <a:bodyPr/>
                    <a:lstStyle/>
                    <a:p>
                      <a:pPr marL="0" lvl="0" indent="0" algn="ctr" rtl="0">
                        <a:spcBef>
                          <a:spcPts val="0"/>
                        </a:spcBef>
                        <a:spcAft>
                          <a:spcPts val="0"/>
                        </a:spcAft>
                        <a:buNone/>
                      </a:pPr>
                      <a:r>
                        <a:rPr lang="en" sz="1200"/>
                        <a:t>Isoflurane</a:t>
                      </a:r>
                      <a:endParaRPr sz="1200"/>
                    </a:p>
                  </a:txBody>
                  <a:tcPr marL="91425" marR="91425" marT="91425" marB="91425"/>
                </a:tc>
                <a:tc>
                  <a:txBody>
                    <a:bodyPr/>
                    <a:lstStyle/>
                    <a:p>
                      <a:pPr marL="0" lvl="0" indent="0" algn="ctr" rtl="0">
                        <a:spcBef>
                          <a:spcPts val="0"/>
                        </a:spcBef>
                        <a:spcAft>
                          <a:spcPts val="0"/>
                        </a:spcAft>
                        <a:buNone/>
                      </a:pPr>
                      <a:r>
                        <a:rPr lang="en" sz="1200"/>
                        <a:t>184.5</a:t>
                      </a:r>
                      <a:endParaRPr sz="1200"/>
                    </a:p>
                  </a:txBody>
                  <a:tcPr marL="91425" marR="91425" marT="91425" marB="91425"/>
                </a:tc>
                <a:tc>
                  <a:txBody>
                    <a:bodyPr/>
                    <a:lstStyle/>
                    <a:p>
                      <a:pPr marL="0" lvl="0" indent="0" algn="ctr" rtl="0">
                        <a:spcBef>
                          <a:spcPts val="0"/>
                        </a:spcBef>
                        <a:spcAft>
                          <a:spcPts val="0"/>
                        </a:spcAft>
                        <a:buNone/>
                      </a:pPr>
                      <a:r>
                        <a:rPr lang="en" sz="1200">
                          <a:solidFill>
                            <a:srgbClr val="3F3F3F"/>
                          </a:solidFill>
                        </a:rPr>
                        <a:t>C</a:t>
                      </a:r>
                      <a:r>
                        <a:rPr lang="en" sz="1200" baseline="-25000">
                          <a:solidFill>
                            <a:srgbClr val="3F3F3F"/>
                          </a:solidFill>
                        </a:rPr>
                        <a:t>3</a:t>
                      </a:r>
                      <a:r>
                        <a:rPr lang="en" sz="1200">
                          <a:solidFill>
                            <a:srgbClr val="3F3F3F"/>
                          </a:solidFill>
                        </a:rPr>
                        <a:t>H</a:t>
                      </a:r>
                      <a:r>
                        <a:rPr lang="en" sz="1200" baseline="-25000">
                          <a:solidFill>
                            <a:srgbClr val="3F3F3F"/>
                          </a:solidFill>
                        </a:rPr>
                        <a:t>2</a:t>
                      </a:r>
                      <a:r>
                        <a:rPr lang="en" sz="1200">
                          <a:solidFill>
                            <a:srgbClr val="3F3F3F"/>
                          </a:solidFill>
                        </a:rPr>
                        <a:t>ClF</a:t>
                      </a:r>
                      <a:r>
                        <a:rPr lang="en" sz="1200" baseline="-25000">
                          <a:solidFill>
                            <a:srgbClr val="3F3F3F"/>
                          </a:solidFill>
                        </a:rPr>
                        <a:t>5</a:t>
                      </a:r>
                      <a:r>
                        <a:rPr lang="en" sz="1200">
                          <a:solidFill>
                            <a:srgbClr val="3F3F3F"/>
                          </a:solidFill>
                        </a:rPr>
                        <a:t>O</a:t>
                      </a:r>
                      <a:endParaRPr sz="1200">
                        <a:solidFill>
                          <a:srgbClr val="3F3F3F"/>
                        </a:solidFill>
                      </a:endParaRPr>
                    </a:p>
                  </a:txBody>
                  <a:tcPr marL="91425" marR="91425" marT="91425" marB="91425"/>
                </a:tc>
                <a:tc>
                  <a:txBody>
                    <a:bodyPr/>
                    <a:lstStyle/>
                    <a:p>
                      <a:pPr marL="0" lvl="0" indent="0" algn="ctr" rtl="0">
                        <a:spcBef>
                          <a:spcPts val="0"/>
                        </a:spcBef>
                        <a:spcAft>
                          <a:spcPts val="0"/>
                        </a:spcAft>
                        <a:buNone/>
                      </a:pPr>
                      <a:r>
                        <a:rPr lang="en" sz="1200"/>
                        <a:t>3.2</a:t>
                      </a:r>
                      <a:endParaRPr sz="1200"/>
                    </a:p>
                  </a:txBody>
                  <a:tcPr marL="91425" marR="91425" marT="91425" marB="91425"/>
                </a:tc>
                <a:tc>
                  <a:txBody>
                    <a:bodyPr/>
                    <a:lstStyle/>
                    <a:p>
                      <a:pPr marL="0" lvl="0" indent="0" algn="ctr" rtl="0">
                        <a:spcBef>
                          <a:spcPts val="0"/>
                        </a:spcBef>
                        <a:spcAft>
                          <a:spcPts val="0"/>
                        </a:spcAft>
                        <a:buNone/>
                      </a:pPr>
                      <a:r>
                        <a:rPr lang="en" sz="1200"/>
                        <a:t>1401</a:t>
                      </a:r>
                      <a:endParaRPr sz="1200"/>
                    </a:p>
                  </a:txBody>
                  <a:tcPr marL="91425" marR="91425" marT="91425" marB="91425"/>
                </a:tc>
                <a:tc>
                  <a:txBody>
                    <a:bodyPr/>
                    <a:lstStyle/>
                    <a:p>
                      <a:pPr marL="0" lvl="0" indent="0" algn="ctr" rtl="0">
                        <a:spcBef>
                          <a:spcPts val="0"/>
                        </a:spcBef>
                        <a:spcAft>
                          <a:spcPts val="0"/>
                        </a:spcAft>
                        <a:buNone/>
                      </a:pPr>
                      <a:r>
                        <a:rPr lang="en" sz="1200"/>
                        <a:t>510, </a:t>
                      </a:r>
                      <a:r>
                        <a:rPr lang="en" sz="1200" b="1"/>
                        <a:t>565</a:t>
                      </a:r>
                      <a:endParaRPr sz="1200" b="1"/>
                    </a:p>
                  </a:txBody>
                  <a:tcPr marL="91425" marR="91425" marT="91425" marB="91425"/>
                </a:tc>
                <a:extLst>
                  <a:ext uri="{0D108BD9-81ED-4DB2-BD59-A6C34878D82A}">
                    <a16:rowId xmlns:a16="http://schemas.microsoft.com/office/drawing/2014/main" val="10004"/>
                  </a:ext>
                </a:extLst>
              </a:tr>
              <a:tr h="378825">
                <a:tc>
                  <a:txBody>
                    <a:bodyPr/>
                    <a:lstStyle/>
                    <a:p>
                      <a:pPr marL="0" lvl="0" indent="0" algn="ctr" rtl="0">
                        <a:spcBef>
                          <a:spcPts val="0"/>
                        </a:spcBef>
                        <a:spcAft>
                          <a:spcPts val="0"/>
                        </a:spcAft>
                        <a:buNone/>
                      </a:pPr>
                      <a:r>
                        <a:rPr lang="en" sz="1200"/>
                        <a:t>Desflurane</a:t>
                      </a:r>
                      <a:endParaRPr sz="1200"/>
                    </a:p>
                  </a:txBody>
                  <a:tcPr marL="91425" marR="91425" marT="91425" marB="91425"/>
                </a:tc>
                <a:tc>
                  <a:txBody>
                    <a:bodyPr/>
                    <a:lstStyle/>
                    <a:p>
                      <a:pPr marL="0" lvl="0" indent="0" algn="ctr" rtl="0">
                        <a:spcBef>
                          <a:spcPts val="0"/>
                        </a:spcBef>
                        <a:spcAft>
                          <a:spcPts val="0"/>
                        </a:spcAft>
                        <a:buNone/>
                      </a:pPr>
                      <a:r>
                        <a:rPr lang="en" sz="1200"/>
                        <a:t>168.0</a:t>
                      </a:r>
                      <a:endParaRPr sz="1200"/>
                    </a:p>
                  </a:txBody>
                  <a:tcPr marL="91425" marR="91425" marT="91425" marB="91425"/>
                </a:tc>
                <a:tc>
                  <a:txBody>
                    <a:bodyPr/>
                    <a:lstStyle/>
                    <a:p>
                      <a:pPr marL="0" lvl="0" indent="0" algn="ctr" rtl="0">
                        <a:spcBef>
                          <a:spcPts val="0"/>
                        </a:spcBef>
                        <a:spcAft>
                          <a:spcPts val="0"/>
                        </a:spcAft>
                        <a:buNone/>
                      </a:pPr>
                      <a:r>
                        <a:rPr lang="en" sz="1200">
                          <a:solidFill>
                            <a:srgbClr val="3F3F3F"/>
                          </a:solidFill>
                        </a:rPr>
                        <a:t>C</a:t>
                      </a:r>
                      <a:r>
                        <a:rPr lang="en" sz="1200" baseline="-25000">
                          <a:solidFill>
                            <a:srgbClr val="3F3F3F"/>
                          </a:solidFill>
                        </a:rPr>
                        <a:t>3</a:t>
                      </a:r>
                      <a:r>
                        <a:rPr lang="en" sz="1200">
                          <a:solidFill>
                            <a:srgbClr val="3F3F3F"/>
                          </a:solidFill>
                        </a:rPr>
                        <a:t>H</a:t>
                      </a:r>
                      <a:r>
                        <a:rPr lang="en" sz="1200" baseline="-25000">
                          <a:solidFill>
                            <a:srgbClr val="3F3F3F"/>
                          </a:solidFill>
                        </a:rPr>
                        <a:t>2</a:t>
                      </a:r>
                      <a:r>
                        <a:rPr lang="en" sz="1200">
                          <a:solidFill>
                            <a:srgbClr val="3F3F3F"/>
                          </a:solidFill>
                        </a:rPr>
                        <a:t>F</a:t>
                      </a:r>
                      <a:r>
                        <a:rPr lang="en" sz="1200" baseline="-25000">
                          <a:solidFill>
                            <a:srgbClr val="3F3F3F"/>
                          </a:solidFill>
                        </a:rPr>
                        <a:t>6</a:t>
                      </a:r>
                      <a:r>
                        <a:rPr lang="en" sz="1200">
                          <a:solidFill>
                            <a:srgbClr val="3F3F3F"/>
                          </a:solidFill>
                        </a:rPr>
                        <a:t>O</a:t>
                      </a:r>
                      <a:endParaRPr sz="1200">
                        <a:solidFill>
                          <a:srgbClr val="3F3F3F"/>
                        </a:solidFill>
                      </a:endParaRPr>
                    </a:p>
                  </a:txBody>
                  <a:tcPr marL="91425" marR="91425" marT="91425" marB="91425"/>
                </a:tc>
                <a:tc>
                  <a:txBody>
                    <a:bodyPr/>
                    <a:lstStyle/>
                    <a:p>
                      <a:pPr marL="0" lvl="0" indent="0" algn="ctr" rtl="0">
                        <a:spcBef>
                          <a:spcPts val="0"/>
                        </a:spcBef>
                        <a:spcAft>
                          <a:spcPts val="0"/>
                        </a:spcAft>
                        <a:buNone/>
                      </a:pPr>
                      <a:r>
                        <a:rPr lang="en" sz="1200"/>
                        <a:t>14</a:t>
                      </a:r>
                      <a:endParaRPr sz="1200"/>
                    </a:p>
                  </a:txBody>
                  <a:tcPr marL="91425" marR="91425" marT="91425" marB="91425"/>
                </a:tc>
                <a:tc>
                  <a:txBody>
                    <a:bodyPr/>
                    <a:lstStyle/>
                    <a:p>
                      <a:pPr marL="0" lvl="0" indent="0" algn="ctr" rtl="0">
                        <a:spcBef>
                          <a:spcPts val="0"/>
                        </a:spcBef>
                        <a:spcAft>
                          <a:spcPts val="0"/>
                        </a:spcAft>
                        <a:buNone/>
                      </a:pPr>
                      <a:r>
                        <a:rPr lang="en" sz="1200"/>
                        <a:t>3714</a:t>
                      </a:r>
                      <a:endParaRPr sz="1200"/>
                    </a:p>
                  </a:txBody>
                  <a:tcPr marL="91425" marR="91425" marT="91425" marB="91425"/>
                </a:tc>
                <a:tc>
                  <a:txBody>
                    <a:bodyPr/>
                    <a:lstStyle/>
                    <a:p>
                      <a:pPr marL="0" lvl="0" indent="0" algn="ctr" rtl="0">
                        <a:spcBef>
                          <a:spcPts val="0"/>
                        </a:spcBef>
                        <a:spcAft>
                          <a:spcPts val="0"/>
                        </a:spcAft>
                        <a:buNone/>
                      </a:pPr>
                      <a:r>
                        <a:rPr lang="en" sz="1200"/>
                        <a:t>1620, 2540, </a:t>
                      </a:r>
                      <a:r>
                        <a:rPr lang="en" sz="1200" b="1"/>
                        <a:t>2720</a:t>
                      </a:r>
                      <a:endParaRPr sz="1200" b="1"/>
                    </a:p>
                  </a:txBody>
                  <a:tcPr marL="91425" marR="91425" marT="91425" marB="91425"/>
                </a:tc>
                <a:extLst>
                  <a:ext uri="{0D108BD9-81ED-4DB2-BD59-A6C34878D82A}">
                    <a16:rowId xmlns:a16="http://schemas.microsoft.com/office/drawing/2014/main" val="10005"/>
                  </a:ext>
                </a:extLst>
              </a:tr>
              <a:tr h="378825">
                <a:tc>
                  <a:txBody>
                    <a:bodyPr/>
                    <a:lstStyle/>
                    <a:p>
                      <a:pPr marL="0" lvl="0" indent="0" algn="ctr" rtl="0">
                        <a:spcBef>
                          <a:spcPts val="0"/>
                        </a:spcBef>
                        <a:spcAft>
                          <a:spcPts val="0"/>
                        </a:spcAft>
                        <a:buNone/>
                      </a:pPr>
                      <a:r>
                        <a:rPr lang="en" sz="1200"/>
                        <a:t>Nitrous Oxide</a:t>
                      </a:r>
                      <a:endParaRPr sz="1200"/>
                    </a:p>
                  </a:txBody>
                  <a:tcPr marL="91425" marR="91425" marT="91425" marB="91425"/>
                </a:tc>
                <a:tc>
                  <a:txBody>
                    <a:bodyPr/>
                    <a:lstStyle/>
                    <a:p>
                      <a:pPr marL="0" lvl="0" indent="0" algn="ctr" rtl="0">
                        <a:spcBef>
                          <a:spcPts val="0"/>
                        </a:spcBef>
                        <a:spcAft>
                          <a:spcPts val="0"/>
                        </a:spcAft>
                        <a:buNone/>
                      </a:pPr>
                      <a:r>
                        <a:rPr lang="en" sz="1200"/>
                        <a:t>44.0</a:t>
                      </a:r>
                      <a:endParaRPr sz="1200"/>
                    </a:p>
                  </a:txBody>
                  <a:tcPr marL="91425" marR="91425" marT="91425" marB="91425"/>
                </a:tc>
                <a:tc>
                  <a:txBody>
                    <a:bodyPr/>
                    <a:lstStyle/>
                    <a:p>
                      <a:pPr marL="0" lvl="0" indent="0" algn="ctr" rtl="0">
                        <a:spcBef>
                          <a:spcPts val="0"/>
                        </a:spcBef>
                        <a:spcAft>
                          <a:spcPts val="0"/>
                        </a:spcAft>
                        <a:buNone/>
                      </a:pPr>
                      <a:r>
                        <a:rPr lang="en" sz="1200">
                          <a:solidFill>
                            <a:srgbClr val="3F3F3F"/>
                          </a:solidFill>
                        </a:rPr>
                        <a:t>N₂O</a:t>
                      </a:r>
                      <a:endParaRPr sz="1200">
                        <a:solidFill>
                          <a:srgbClr val="3F3F3F"/>
                        </a:solidFill>
                      </a:endParaRPr>
                    </a:p>
                  </a:txBody>
                  <a:tcPr marL="91425" marR="91425" marT="91425" marB="91425"/>
                </a:tc>
                <a:tc>
                  <a:txBody>
                    <a:bodyPr/>
                    <a:lstStyle/>
                    <a:p>
                      <a:pPr marL="0" lvl="0" indent="0" algn="ctr" rtl="0">
                        <a:spcBef>
                          <a:spcPts val="0"/>
                        </a:spcBef>
                        <a:spcAft>
                          <a:spcPts val="0"/>
                        </a:spcAft>
                        <a:buNone/>
                      </a:pPr>
                      <a:r>
                        <a:rPr lang="en" sz="1200"/>
                        <a:t>114</a:t>
                      </a:r>
                      <a:endParaRPr sz="1200"/>
                    </a:p>
                  </a:txBody>
                  <a:tcPr marL="91425" marR="91425" marT="91425" marB="91425"/>
                </a:tc>
                <a:tc>
                  <a:txBody>
                    <a:bodyPr/>
                    <a:lstStyle/>
                    <a:p>
                      <a:pPr marL="0" lvl="0" indent="0" algn="ctr" rtl="0">
                        <a:spcBef>
                          <a:spcPts val="0"/>
                        </a:spcBef>
                        <a:spcAft>
                          <a:spcPts val="0"/>
                        </a:spcAft>
                        <a:buNone/>
                      </a:pPr>
                      <a:r>
                        <a:rPr lang="en" sz="1200"/>
                        <a:t>289</a:t>
                      </a:r>
                      <a:endParaRPr sz="1200"/>
                    </a:p>
                  </a:txBody>
                  <a:tcPr marL="91425" marR="91425" marT="91425" marB="91425"/>
                </a:tc>
                <a:tc>
                  <a:txBody>
                    <a:bodyPr/>
                    <a:lstStyle/>
                    <a:p>
                      <a:pPr marL="0" lvl="0" indent="0" algn="ctr" rtl="0">
                        <a:spcBef>
                          <a:spcPts val="0"/>
                        </a:spcBef>
                        <a:spcAft>
                          <a:spcPts val="0"/>
                        </a:spcAft>
                        <a:buNone/>
                      </a:pPr>
                      <a:r>
                        <a:rPr lang="en" sz="1200"/>
                        <a:t>265, 273, </a:t>
                      </a:r>
                      <a:r>
                        <a:rPr lang="en" sz="1200" b="1"/>
                        <a:t>282</a:t>
                      </a:r>
                      <a:r>
                        <a:rPr lang="en" sz="1200"/>
                        <a:t>, 298, 300</a:t>
                      </a:r>
                      <a:endParaRPr sz="1200"/>
                    </a:p>
                  </a:txBody>
                  <a:tcPr marL="91425" marR="91425" marT="91425" marB="91425"/>
                </a:tc>
                <a:extLst>
                  <a:ext uri="{0D108BD9-81ED-4DB2-BD59-A6C34878D82A}">
                    <a16:rowId xmlns:a16="http://schemas.microsoft.com/office/drawing/2014/main" val="10006"/>
                  </a:ext>
                </a:extLst>
              </a:tr>
            </a:tbl>
          </a:graphicData>
        </a:graphic>
      </p:graphicFrame>
      <p:sp>
        <p:nvSpPr>
          <p:cNvPr id="238" name="Google Shape;238;p28"/>
          <p:cNvSpPr txBox="1"/>
          <p:nvPr/>
        </p:nvSpPr>
        <p:spPr>
          <a:xfrm>
            <a:off x="214150" y="4118500"/>
            <a:ext cx="77934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Calibri"/>
                <a:ea typeface="Calibri"/>
                <a:cs typeface="Calibri"/>
                <a:sym typeface="Calibri"/>
              </a:rPr>
              <a:t>GWP 20 and GWP 100: Global warming potential over a 20-year period and 100-year period, respectively</a:t>
            </a:r>
            <a:endParaRPr sz="1000" dirty="0">
              <a:latin typeface="Calibri"/>
              <a:ea typeface="Calibri"/>
              <a:cs typeface="Calibri"/>
              <a:sym typeface="Calibri"/>
            </a:endParaRPr>
          </a:p>
          <a:p>
            <a:pPr marL="0" lvl="0" indent="0" algn="l" rtl="0">
              <a:spcBef>
                <a:spcPts val="0"/>
              </a:spcBef>
              <a:spcAft>
                <a:spcPts val="0"/>
              </a:spcAft>
              <a:buNone/>
            </a:pPr>
            <a:r>
              <a:rPr lang="en" sz="1000" dirty="0">
                <a:latin typeface="Calibri"/>
                <a:ea typeface="Calibri"/>
                <a:cs typeface="Calibri"/>
                <a:sym typeface="Calibri"/>
              </a:rPr>
              <a:t>Multiple sources were used, as GWP 100 values are</a:t>
            </a:r>
            <a:r>
              <a:rPr lang="en" sz="1000" b="1" dirty="0">
                <a:latin typeface="Calibri"/>
                <a:ea typeface="Calibri"/>
                <a:cs typeface="Calibri"/>
                <a:sym typeface="Calibri"/>
              </a:rPr>
              <a:t> </a:t>
            </a:r>
            <a:r>
              <a:rPr lang="en" sz="1000" u="sng" dirty="0">
                <a:latin typeface="Calibri"/>
                <a:ea typeface="Calibri"/>
                <a:cs typeface="Calibri"/>
                <a:sym typeface="Calibri"/>
              </a:rPr>
              <a:t>estimates</a:t>
            </a:r>
            <a:r>
              <a:rPr lang="en" sz="1000" dirty="0">
                <a:latin typeface="Calibri"/>
                <a:ea typeface="Calibri"/>
                <a:cs typeface="Calibri"/>
                <a:sym typeface="Calibri"/>
              </a:rPr>
              <a:t> and thus show variability in published literature</a:t>
            </a:r>
            <a:endParaRPr sz="1000" dirty="0">
              <a:latin typeface="Calibri"/>
              <a:ea typeface="Calibri"/>
              <a:cs typeface="Calibri"/>
              <a:sym typeface="Calibri"/>
            </a:endParaRPr>
          </a:p>
          <a:p>
            <a:pPr marL="0" lvl="0" indent="0" algn="l" rtl="0">
              <a:spcBef>
                <a:spcPts val="0"/>
              </a:spcBef>
              <a:spcAft>
                <a:spcPts val="0"/>
              </a:spcAft>
              <a:buNone/>
            </a:pPr>
            <a:r>
              <a:rPr lang="en" sz="1000" b="1" dirty="0">
                <a:latin typeface="Calibri"/>
                <a:ea typeface="Calibri"/>
                <a:cs typeface="Calibri"/>
                <a:sym typeface="Calibri"/>
              </a:rPr>
              <a:t>Bolded </a:t>
            </a:r>
            <a:r>
              <a:rPr lang="en" sz="1000" dirty="0">
                <a:latin typeface="Calibri"/>
                <a:ea typeface="Calibri"/>
                <a:cs typeface="Calibri"/>
                <a:sym typeface="Calibri"/>
              </a:rPr>
              <a:t>values represent those used by the </a:t>
            </a:r>
            <a:r>
              <a:rPr lang="en" sz="1000" u="sng" dirty="0">
                <a:solidFill>
                  <a:schemeClr val="hlink"/>
                </a:solidFill>
                <a:latin typeface="Calibri"/>
                <a:ea typeface="Calibri"/>
                <a:cs typeface="Calibri"/>
                <a:sym typeface="Calibri"/>
                <a:hlinkClick r:id="rId3" action="ppaction://hlinksldjump"/>
              </a:rPr>
              <a:t>MPOG SUS-02 measure</a:t>
            </a:r>
            <a:endParaRPr sz="1000" dirty="0">
              <a:latin typeface="Calibri"/>
              <a:ea typeface="Calibri"/>
              <a:cs typeface="Calibri"/>
              <a:sym typeface="Calibri"/>
            </a:endParaRPr>
          </a:p>
          <a:p>
            <a:pPr marL="0" lvl="0" indent="0" algn="l" rtl="0">
              <a:spcBef>
                <a:spcPts val="0"/>
              </a:spcBef>
              <a:spcAft>
                <a:spcPts val="0"/>
              </a:spcAft>
              <a:buNone/>
            </a:pPr>
            <a:r>
              <a:rPr lang="en" sz="1000" dirty="0">
                <a:latin typeface="Calibri"/>
                <a:ea typeface="Calibri"/>
                <a:cs typeface="Calibri"/>
                <a:sym typeface="Calibri"/>
              </a:rPr>
              <a:t>References: (Budd, 2019; Chung, 2009; US EPA, 2016; Ishizawa, 2011; EPA, 2022; </a:t>
            </a:r>
          </a:p>
          <a:p>
            <a:pPr marL="0" lvl="0" indent="0" algn="l" rtl="0">
              <a:spcBef>
                <a:spcPts val="0"/>
              </a:spcBef>
              <a:spcAft>
                <a:spcPts val="0"/>
              </a:spcAft>
              <a:buNone/>
            </a:pPr>
            <a:r>
              <a:rPr lang="en" sz="1000" dirty="0">
                <a:latin typeface="Calibri"/>
                <a:ea typeface="Calibri"/>
                <a:cs typeface="Calibri"/>
                <a:sym typeface="Calibri"/>
              </a:rPr>
              <a:t>McGain, 2020; Yasny, 2012)</a:t>
            </a:r>
            <a:endParaRPr sz="10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p29"/>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Reducing Environmental Impact of Anesthesia</a:t>
            </a:r>
            <a:endParaRPr/>
          </a:p>
        </p:txBody>
      </p:sp>
      <p:sp>
        <p:nvSpPr>
          <p:cNvPr id="245" name="Google Shape;245;p29"/>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lnSpcReduction="10000"/>
          </a:bodyPr>
          <a:lstStyle/>
          <a:p>
            <a:pPr marL="457200" lvl="0" indent="-361950" algn="l" rtl="0">
              <a:lnSpc>
                <a:spcPct val="115000"/>
              </a:lnSpc>
              <a:spcBef>
                <a:spcPts val="0"/>
              </a:spcBef>
              <a:spcAft>
                <a:spcPts val="0"/>
              </a:spcAft>
              <a:buSzPts val="2100"/>
              <a:buChar char="●"/>
            </a:pPr>
            <a:r>
              <a:rPr lang="en" sz="2100" dirty="0"/>
              <a:t>Based on GWP values, </a:t>
            </a:r>
            <a:r>
              <a:rPr lang="en" sz="2100" b="1" dirty="0"/>
              <a:t>all</a:t>
            </a:r>
            <a:r>
              <a:rPr lang="en" sz="2100" dirty="0"/>
              <a:t> common inhaled anesthetics have a global warming potential significantly greater than that of carbon dioxide.</a:t>
            </a:r>
            <a:endParaRPr sz="2100" dirty="0"/>
          </a:p>
          <a:p>
            <a:pPr marL="914400" lvl="1" indent="-342900" algn="l" rtl="0">
              <a:lnSpc>
                <a:spcPct val="115000"/>
              </a:lnSpc>
              <a:spcBef>
                <a:spcPts val="1000"/>
              </a:spcBef>
              <a:spcAft>
                <a:spcPts val="0"/>
              </a:spcAft>
              <a:buSzPts val="1800"/>
              <a:buChar char="○"/>
            </a:pPr>
            <a:r>
              <a:rPr lang="en" sz="1800" dirty="0"/>
              <a:t>These gases are thus potent contributors to global warming, even in small concentrations.</a:t>
            </a:r>
            <a:endParaRPr sz="1800" dirty="0"/>
          </a:p>
          <a:p>
            <a:pPr marL="457200" lvl="0" indent="-361950" algn="l" rtl="0">
              <a:lnSpc>
                <a:spcPct val="115000"/>
              </a:lnSpc>
              <a:spcBef>
                <a:spcPts val="1000"/>
              </a:spcBef>
              <a:spcAft>
                <a:spcPts val="0"/>
              </a:spcAft>
              <a:buSzPts val="2100"/>
              <a:buChar char="●"/>
            </a:pPr>
            <a:r>
              <a:rPr lang="en" sz="2100" dirty="0"/>
              <a:t>We can reduce this impact in </a:t>
            </a:r>
            <a:r>
              <a:rPr lang="en" sz="2100" b="1" dirty="0"/>
              <a:t>two primary ways</a:t>
            </a:r>
            <a:r>
              <a:rPr lang="en" sz="2100" dirty="0"/>
              <a:t>:</a:t>
            </a:r>
            <a:endParaRPr sz="2100" dirty="0"/>
          </a:p>
          <a:p>
            <a:pPr marL="914400" lvl="1" indent="-342900" algn="l" rtl="0">
              <a:lnSpc>
                <a:spcPct val="115000"/>
              </a:lnSpc>
              <a:spcBef>
                <a:spcPts val="1000"/>
              </a:spcBef>
              <a:spcAft>
                <a:spcPts val="0"/>
              </a:spcAft>
              <a:buSzPts val="1800"/>
              <a:buChar char="○"/>
            </a:pPr>
            <a:r>
              <a:rPr lang="en" sz="1800" dirty="0"/>
              <a:t>Selecting environmentally-safer anesthetic agents</a:t>
            </a:r>
            <a:endParaRPr sz="1800" dirty="0"/>
          </a:p>
          <a:p>
            <a:pPr marL="914400" lvl="1" indent="-342900" algn="l" rtl="0">
              <a:lnSpc>
                <a:spcPct val="115000"/>
              </a:lnSpc>
              <a:spcBef>
                <a:spcPts val="1000"/>
              </a:spcBef>
              <a:spcAft>
                <a:spcPts val="1000"/>
              </a:spcAft>
              <a:buSzPts val="1800"/>
              <a:buChar char="○"/>
            </a:pPr>
            <a:r>
              <a:rPr lang="en" sz="1800" dirty="0"/>
              <a:t>Managing fresh gas flow</a:t>
            </a:r>
            <a:endParaRPr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822960" y="569214"/>
            <a:ext cx="7543800" cy="26745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5000" b="1"/>
              <a:t>Section II:</a:t>
            </a:r>
            <a:r>
              <a:rPr lang="en" sz="5000"/>
              <a:t> </a:t>
            </a:r>
            <a:endParaRPr sz="5000"/>
          </a:p>
          <a:p>
            <a:pPr marL="0" lvl="0" indent="0" algn="ctr" rtl="0">
              <a:spcBef>
                <a:spcPts val="0"/>
              </a:spcBef>
              <a:spcAft>
                <a:spcPts val="0"/>
              </a:spcAft>
              <a:buNone/>
            </a:pPr>
            <a:r>
              <a:rPr lang="en" sz="5000"/>
              <a:t>Managing Selection of Inhaled Anesthetic Agent</a:t>
            </a:r>
            <a:endParaRPr sz="5000"/>
          </a:p>
        </p:txBody>
      </p:sp>
      <p:sp>
        <p:nvSpPr>
          <p:cNvPr id="2" name="Footer Placeholder 1">
            <a:extLst>
              <a:ext uri="{FF2B5EF4-FFF2-40B4-BE49-F238E27FC236}">
                <a16:creationId xmlns:a16="http://schemas.microsoft.com/office/drawing/2014/main" id="{9E98FCDA-147A-867E-94C1-E363820BFEF4}"/>
              </a:ext>
            </a:extLst>
          </p:cNvPr>
          <p:cNvSpPr>
            <a:spLocks noGrp="1"/>
          </p:cNvSpPr>
          <p:nvPr>
            <p:ph type="ftr" idx="11"/>
          </p:nvPr>
        </p:nvSpPr>
        <p:spPr>
          <a:xfrm>
            <a:off x="482288" y="4773252"/>
            <a:ext cx="5113800" cy="273900"/>
          </a:xfrm>
        </p:spPr>
        <p:txBody>
          <a:bodyPr/>
          <a:lstStyle/>
          <a:p>
            <a:r>
              <a:rPr lang="en-US" dirty="0"/>
              <a:t>(Watts, 2018)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31"/>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Environmental Impact of Inhaled Anesthetics</a:t>
            </a:r>
            <a:endParaRPr/>
          </a:p>
        </p:txBody>
      </p:sp>
      <p:sp>
        <p:nvSpPr>
          <p:cNvPr id="257" name="Google Shape;257;p31"/>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Autofit/>
          </a:bodyPr>
          <a:lstStyle/>
          <a:p>
            <a:pPr marL="457200" lvl="0" indent="-368300" algn="l" rtl="0">
              <a:spcBef>
                <a:spcPts val="900"/>
              </a:spcBef>
              <a:spcAft>
                <a:spcPts val="0"/>
              </a:spcAft>
              <a:buSzPts val="2200"/>
              <a:buChar char="●"/>
            </a:pPr>
            <a:r>
              <a:rPr lang="en" sz="2200" dirty="0"/>
              <a:t>Halogenated anesthetics (sevoflurane, isoflurane, and desflurane) and nitrous oxide are all recognized greenhouse gases (Yasny, 2012).</a:t>
            </a:r>
            <a:endParaRPr sz="2200" dirty="0"/>
          </a:p>
          <a:p>
            <a:pPr marL="457200" lvl="0" indent="-368300" algn="l" rtl="0">
              <a:spcBef>
                <a:spcPts val="1000"/>
              </a:spcBef>
              <a:spcAft>
                <a:spcPts val="0"/>
              </a:spcAft>
              <a:buSzPts val="2200"/>
              <a:buChar char="●"/>
            </a:pPr>
            <a:r>
              <a:rPr lang="en" sz="2200" dirty="0"/>
              <a:t>Nitrous oxide presents additional environmental concerns:</a:t>
            </a:r>
            <a:endParaRPr sz="2200" dirty="0"/>
          </a:p>
          <a:p>
            <a:pPr marL="914400" lvl="1" indent="-342900" algn="l" rtl="0">
              <a:spcBef>
                <a:spcPts val="1000"/>
              </a:spcBef>
              <a:spcAft>
                <a:spcPts val="0"/>
              </a:spcAft>
              <a:buSzPts val="1800"/>
              <a:buChar char="○"/>
            </a:pPr>
            <a:r>
              <a:rPr lang="en" sz="1800" dirty="0"/>
              <a:t>In addition to being a greenhouse gas, it is also classified as an ozone-depleting agent (Yasny, 2012).</a:t>
            </a:r>
            <a:endParaRPr sz="1800" dirty="0"/>
          </a:p>
          <a:p>
            <a:pPr marL="914400" lvl="1" indent="-342900" algn="l" rtl="0">
              <a:spcBef>
                <a:spcPts val="1000"/>
              </a:spcBef>
              <a:spcAft>
                <a:spcPts val="0"/>
              </a:spcAft>
              <a:buSzPts val="1800"/>
              <a:buChar char="○"/>
            </a:pPr>
            <a:r>
              <a:rPr lang="en" sz="1800" dirty="0"/>
              <a:t>When nitrous oxide is used as a carrier gas along with a halogenated anesthetic, the impact of each gas on the environment is compounded (McGain, 2020; Axelrod, 2022).</a:t>
            </a:r>
            <a:endParaRP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32"/>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Carbon Dioxide Equivalents</a:t>
            </a:r>
            <a:endParaRPr/>
          </a:p>
        </p:txBody>
      </p:sp>
      <p:sp>
        <p:nvSpPr>
          <p:cNvPr id="265" name="Google Shape;265;p32"/>
          <p:cNvSpPr txBox="1">
            <a:spLocks noGrp="1"/>
          </p:cNvSpPr>
          <p:nvPr>
            <p:ph type="body" idx="1"/>
          </p:nvPr>
        </p:nvSpPr>
        <p:spPr>
          <a:xfrm>
            <a:off x="484786" y="1359569"/>
            <a:ext cx="8179200" cy="3066300"/>
          </a:xfrm>
          <a:prstGeom prst="rect">
            <a:avLst/>
          </a:prstGeom>
        </p:spPr>
        <p:txBody>
          <a:bodyPr spcFirstLastPara="1" wrap="square" lIns="0" tIns="34275" rIns="0" bIns="34275" anchor="t" anchorCtr="0">
            <a:normAutofit/>
          </a:bodyPr>
          <a:lstStyle/>
          <a:p>
            <a:pPr marL="457200" lvl="0" indent="-368300" algn="l" rtl="0">
              <a:spcBef>
                <a:spcPts val="900"/>
              </a:spcBef>
              <a:spcAft>
                <a:spcPts val="0"/>
              </a:spcAft>
              <a:buSzPts val="2200"/>
              <a:buChar char="●"/>
            </a:pPr>
            <a:r>
              <a:rPr lang="en" sz="2100" dirty="0"/>
              <a:t>The environmental impact of a specific inhaled anesthetic over a given time period can be standardized by converting the amount of the gas used to </a:t>
            </a:r>
            <a:r>
              <a:rPr lang="en" sz="2100" b="1" dirty="0"/>
              <a:t>carbon dioxide equivalents, </a:t>
            </a:r>
            <a:r>
              <a:rPr lang="en" sz="2100" dirty="0"/>
              <a:t>or “</a:t>
            </a:r>
            <a:r>
              <a:rPr lang="en" sz="2100" dirty="0">
                <a:solidFill>
                  <a:srgbClr val="3F3F3F"/>
                </a:solidFill>
              </a:rPr>
              <a:t>CO</a:t>
            </a:r>
            <a:r>
              <a:rPr lang="en" sz="2100" baseline="-25000" dirty="0">
                <a:solidFill>
                  <a:srgbClr val="3F3F3F"/>
                </a:solidFill>
              </a:rPr>
              <a:t>2</a:t>
            </a:r>
            <a:r>
              <a:rPr lang="en" sz="2100" dirty="0"/>
              <a:t> (equiv)(Axelrod, 2022)”</a:t>
            </a:r>
            <a:endParaRPr sz="1900" i="1" baseline="30000" dirty="0"/>
          </a:p>
          <a:p>
            <a:pPr marL="0" lvl="0" indent="0" algn="l" rtl="0">
              <a:spcBef>
                <a:spcPts val="1000"/>
              </a:spcBef>
              <a:spcAft>
                <a:spcPts val="0"/>
              </a:spcAft>
              <a:buNone/>
            </a:pPr>
            <a:endParaRPr sz="1900" i="1" baseline="30000" dirty="0"/>
          </a:p>
          <a:p>
            <a:pPr marL="457200" lvl="0" indent="-361950" algn="l" rtl="0">
              <a:spcBef>
                <a:spcPts val="0"/>
              </a:spcBef>
              <a:spcAft>
                <a:spcPts val="0"/>
              </a:spcAft>
              <a:buSzPts val="2100"/>
              <a:buChar char="●"/>
            </a:pPr>
            <a:r>
              <a:rPr lang="en" sz="2100" dirty="0"/>
              <a:t>Calculating </a:t>
            </a:r>
            <a:r>
              <a:rPr lang="en" sz="2100" dirty="0">
                <a:solidFill>
                  <a:srgbClr val="3F3F3F"/>
                </a:solidFill>
              </a:rPr>
              <a:t>CO</a:t>
            </a:r>
            <a:r>
              <a:rPr lang="en" sz="2100" baseline="-25000" dirty="0">
                <a:solidFill>
                  <a:srgbClr val="3F3F3F"/>
                </a:solidFill>
              </a:rPr>
              <a:t>2</a:t>
            </a:r>
            <a:r>
              <a:rPr lang="en" sz="2100" dirty="0"/>
              <a:t> equivalents can be done by multiplying the </a:t>
            </a:r>
            <a:r>
              <a:rPr lang="en" sz="2100" u="sng" dirty="0"/>
              <a:t>mass of the anesthetic agent used</a:t>
            </a:r>
            <a:r>
              <a:rPr lang="en" sz="2100" dirty="0"/>
              <a:t> by its </a:t>
            </a:r>
            <a:r>
              <a:rPr lang="en" sz="2100" u="sng" dirty="0"/>
              <a:t>global warming potential (GWP)</a:t>
            </a:r>
            <a:r>
              <a:rPr lang="en" sz="2100" dirty="0"/>
              <a:t>.</a:t>
            </a:r>
            <a:endParaRPr sz="2100" dirty="0"/>
          </a:p>
          <a:p>
            <a:pPr marL="914400" lvl="1" indent="-342900" algn="l" rtl="0">
              <a:spcBef>
                <a:spcPts val="1000"/>
              </a:spcBef>
              <a:spcAft>
                <a:spcPts val="0"/>
              </a:spcAft>
              <a:buSzPts val="1800"/>
              <a:buChar char="○"/>
            </a:pPr>
            <a:r>
              <a:rPr lang="en" sz="1800" dirty="0"/>
              <a:t>Mass used is dependent on both the concentration of gas used and the fresh gas flow rate (see calculation on next slide).</a:t>
            </a: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Calculating CO</a:t>
            </a:r>
            <a:r>
              <a:rPr lang="en" baseline="-25000"/>
              <a:t>2</a:t>
            </a:r>
            <a:r>
              <a:rPr lang="en"/>
              <a:t> Equivalents</a:t>
            </a:r>
            <a:endParaRPr/>
          </a:p>
        </p:txBody>
      </p:sp>
      <p:pic>
        <p:nvPicPr>
          <p:cNvPr id="272" name="Google Shape;272;p33"/>
          <p:cNvPicPr preferRelativeResize="0"/>
          <p:nvPr/>
        </p:nvPicPr>
        <p:blipFill>
          <a:blip r:embed="rId3">
            <a:alphaModFix/>
          </a:blip>
          <a:stretch>
            <a:fillRect/>
          </a:stretch>
        </p:blipFill>
        <p:spPr>
          <a:xfrm>
            <a:off x="300400" y="1095800"/>
            <a:ext cx="7646624" cy="3371675"/>
          </a:xfrm>
          <a:prstGeom prst="rect">
            <a:avLst/>
          </a:prstGeom>
          <a:noFill/>
          <a:ln>
            <a:noFill/>
          </a:ln>
          <a:effectLst>
            <a:outerShdw blurRad="57150" dist="19050" dir="5400000" algn="bl" rotWithShape="0">
              <a:srgbClr val="000000">
                <a:alpha val="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34"/>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Comparing CO</a:t>
            </a:r>
            <a:r>
              <a:rPr lang="en" baseline="-25000"/>
              <a:t>2</a:t>
            </a:r>
            <a:r>
              <a:rPr lang="en"/>
              <a:t> Equivalents for Common Anesthetics</a:t>
            </a:r>
            <a:endParaRPr/>
          </a:p>
        </p:txBody>
      </p:sp>
      <p:graphicFrame>
        <p:nvGraphicFramePr>
          <p:cNvPr id="279" name="Google Shape;279;p34"/>
          <p:cNvGraphicFramePr/>
          <p:nvPr>
            <p:extLst>
              <p:ext uri="{D42A27DB-BD31-4B8C-83A1-F6EECF244321}">
                <p14:modId xmlns:p14="http://schemas.microsoft.com/office/powerpoint/2010/main" val="888704286"/>
              </p:ext>
            </p:extLst>
          </p:nvPr>
        </p:nvGraphicFramePr>
        <p:xfrm>
          <a:off x="635988" y="1048488"/>
          <a:ext cx="7782150" cy="3327360"/>
        </p:xfrm>
        <a:graphic>
          <a:graphicData uri="http://schemas.openxmlformats.org/drawingml/2006/table">
            <a:tbl>
              <a:tblPr>
                <a:noFill/>
                <a:tableStyleId>{9AD6034F-8196-4149-AF99-83814D4CD6DF}</a:tableStyleId>
              </a:tblPr>
              <a:tblGrid>
                <a:gridCol w="1813550">
                  <a:extLst>
                    <a:ext uri="{9D8B030D-6E8A-4147-A177-3AD203B41FA5}">
                      <a16:colId xmlns:a16="http://schemas.microsoft.com/office/drawing/2014/main" val="20000"/>
                    </a:ext>
                  </a:extLst>
                </a:gridCol>
                <a:gridCol w="1145625">
                  <a:extLst>
                    <a:ext uri="{9D8B030D-6E8A-4147-A177-3AD203B41FA5}">
                      <a16:colId xmlns:a16="http://schemas.microsoft.com/office/drawing/2014/main" val="20001"/>
                    </a:ext>
                  </a:extLst>
                </a:gridCol>
                <a:gridCol w="1030350">
                  <a:extLst>
                    <a:ext uri="{9D8B030D-6E8A-4147-A177-3AD203B41FA5}">
                      <a16:colId xmlns:a16="http://schemas.microsoft.com/office/drawing/2014/main" val="20002"/>
                    </a:ext>
                  </a:extLst>
                </a:gridCol>
                <a:gridCol w="1559125">
                  <a:extLst>
                    <a:ext uri="{9D8B030D-6E8A-4147-A177-3AD203B41FA5}">
                      <a16:colId xmlns:a16="http://schemas.microsoft.com/office/drawing/2014/main" val="20003"/>
                    </a:ext>
                  </a:extLst>
                </a:gridCol>
                <a:gridCol w="2233500">
                  <a:extLst>
                    <a:ext uri="{9D8B030D-6E8A-4147-A177-3AD203B41FA5}">
                      <a16:colId xmlns:a16="http://schemas.microsoft.com/office/drawing/2014/main" val="20004"/>
                    </a:ext>
                  </a:extLst>
                </a:gridCol>
              </a:tblGrid>
              <a:tr h="605925">
                <a:tc>
                  <a:txBody>
                    <a:bodyPr/>
                    <a:lstStyle/>
                    <a:p>
                      <a:pPr marL="0" lvl="0" indent="0" algn="ctr" rtl="0">
                        <a:spcBef>
                          <a:spcPts val="0"/>
                        </a:spcBef>
                        <a:spcAft>
                          <a:spcPts val="0"/>
                        </a:spcAft>
                        <a:buNone/>
                      </a:pPr>
                      <a:r>
                        <a:rPr lang="en" sz="1300"/>
                        <a:t>Anesthetic</a:t>
                      </a:r>
                      <a:endParaRPr sz="1300"/>
                    </a:p>
                  </a:txBody>
                  <a:tcPr marL="91425" marR="91425" marT="91425" marB="91425">
                    <a:solidFill>
                      <a:srgbClr val="83CDF9"/>
                    </a:solidFill>
                  </a:tcPr>
                </a:tc>
                <a:tc>
                  <a:txBody>
                    <a:bodyPr/>
                    <a:lstStyle/>
                    <a:p>
                      <a:pPr marL="0" lvl="0" indent="0" algn="ctr" rtl="0">
                        <a:spcBef>
                          <a:spcPts val="0"/>
                        </a:spcBef>
                        <a:spcAft>
                          <a:spcPts val="0"/>
                        </a:spcAft>
                        <a:buNone/>
                      </a:pPr>
                      <a:r>
                        <a:rPr lang="en" sz="1300"/>
                        <a:t>FGF (L/min)</a:t>
                      </a:r>
                      <a:endParaRPr sz="1300"/>
                    </a:p>
                  </a:txBody>
                  <a:tcPr marL="91425" marR="91425" marT="91425" marB="91425">
                    <a:solidFill>
                      <a:srgbClr val="83CDF9"/>
                    </a:solidFill>
                  </a:tcPr>
                </a:tc>
                <a:tc>
                  <a:txBody>
                    <a:bodyPr/>
                    <a:lstStyle/>
                    <a:p>
                      <a:pPr marL="0" lvl="0" indent="0" algn="ctr" rtl="0">
                        <a:spcBef>
                          <a:spcPts val="0"/>
                        </a:spcBef>
                        <a:spcAft>
                          <a:spcPts val="0"/>
                        </a:spcAft>
                        <a:buNone/>
                      </a:pPr>
                      <a:r>
                        <a:rPr lang="en" sz="1300"/>
                        <a:t>GWP(100)</a:t>
                      </a:r>
                      <a:endParaRPr sz="1300"/>
                    </a:p>
                  </a:txBody>
                  <a:tcPr marL="91425" marR="91425" marT="91425" marB="91425">
                    <a:solidFill>
                      <a:srgbClr val="83CDF9"/>
                    </a:solidFill>
                  </a:tcPr>
                </a:tc>
                <a:tc>
                  <a:txBody>
                    <a:bodyPr/>
                    <a:lstStyle/>
                    <a:p>
                      <a:pPr marL="0" lvl="0" indent="0" algn="ctr" rtl="0">
                        <a:spcBef>
                          <a:spcPts val="0"/>
                        </a:spcBef>
                        <a:spcAft>
                          <a:spcPts val="0"/>
                        </a:spcAft>
                        <a:buNone/>
                      </a:pPr>
                      <a:r>
                        <a:rPr lang="en" sz="1300">
                          <a:solidFill>
                            <a:schemeClr val="dk1"/>
                          </a:solidFill>
                        </a:rPr>
                        <a:t>CO</a:t>
                      </a:r>
                      <a:r>
                        <a:rPr lang="en" sz="1300" baseline="-25000">
                          <a:solidFill>
                            <a:schemeClr val="dk1"/>
                          </a:solidFill>
                        </a:rPr>
                        <a:t>2</a:t>
                      </a:r>
                      <a:r>
                        <a:rPr lang="en" sz="1300"/>
                        <a:t> equiv (x100,000)</a:t>
                      </a:r>
                      <a:endParaRPr sz="1300"/>
                    </a:p>
                  </a:txBody>
                  <a:tcPr marL="91425" marR="91425" marT="91425" marB="91425">
                    <a:lnR w="9525" cap="flat" cmpd="sng">
                      <a:solidFill>
                        <a:srgbClr val="9E9E9E"/>
                      </a:solidFill>
                      <a:prstDash val="solid"/>
                      <a:round/>
                      <a:headEnd type="none" w="sm" len="sm"/>
                      <a:tailEnd type="none" w="sm" len="sm"/>
                    </a:lnR>
                    <a:solidFill>
                      <a:srgbClr val="83CDF9"/>
                    </a:solidFill>
                  </a:tcPr>
                </a:tc>
                <a:tc>
                  <a:txBody>
                    <a:bodyPr/>
                    <a:lstStyle/>
                    <a:p>
                      <a:pPr marL="0" lvl="0" indent="0" algn="ctr" rtl="0">
                        <a:spcBef>
                          <a:spcPts val="0"/>
                        </a:spcBef>
                        <a:spcAft>
                          <a:spcPts val="0"/>
                        </a:spcAft>
                        <a:buNone/>
                      </a:pPr>
                      <a:r>
                        <a:rPr lang="en" sz="1300" dirty="0"/>
                        <a:t>Equivalent auto miles driven per hour use of anesthetic (Axelrod, 2022)</a:t>
                      </a:r>
                      <a:endParaRPr sz="800" dirty="0"/>
                    </a:p>
                  </a:txBody>
                  <a:tcPr marL="91425" marR="91425" marT="91425" marB="91425">
                    <a:lnL w="9525" cap="flat" cmpd="sng">
                      <a:solidFill>
                        <a:srgbClr val="9E9E9E"/>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83CDF9"/>
                    </a:solidFill>
                  </a:tcPr>
                </a:tc>
                <a:extLst>
                  <a:ext uri="{0D108BD9-81ED-4DB2-BD59-A6C34878D82A}">
                    <a16:rowId xmlns:a16="http://schemas.microsoft.com/office/drawing/2014/main" val="10000"/>
                  </a:ext>
                </a:extLst>
              </a:tr>
              <a:tr h="425025">
                <a:tc>
                  <a:txBody>
                    <a:bodyPr/>
                    <a:lstStyle/>
                    <a:p>
                      <a:pPr marL="0" lvl="0" indent="0" algn="ctr" rtl="0">
                        <a:spcBef>
                          <a:spcPts val="0"/>
                        </a:spcBef>
                        <a:spcAft>
                          <a:spcPts val="0"/>
                        </a:spcAft>
                        <a:buNone/>
                      </a:pPr>
                      <a:r>
                        <a:rPr lang="en" sz="1300"/>
                        <a:t>Sevoflurane 2%</a:t>
                      </a:r>
                      <a:endParaRPr sz="1300"/>
                    </a:p>
                  </a:txBody>
                  <a:tcPr marL="91425" marR="91425" marT="91425" marB="91425"/>
                </a:tc>
                <a:tc>
                  <a:txBody>
                    <a:bodyPr/>
                    <a:lstStyle/>
                    <a:p>
                      <a:pPr marL="0" lvl="0" indent="0" algn="ctr" rtl="0">
                        <a:spcBef>
                          <a:spcPts val="0"/>
                        </a:spcBef>
                        <a:spcAft>
                          <a:spcPts val="0"/>
                        </a:spcAft>
                        <a:buNone/>
                      </a:pPr>
                      <a:r>
                        <a:rPr lang="en" sz="1300"/>
                        <a:t>2</a:t>
                      </a:r>
                      <a:endParaRPr sz="1300"/>
                    </a:p>
                  </a:txBody>
                  <a:tcPr marL="91425" marR="91425" marT="91425" marB="91425"/>
                </a:tc>
                <a:tc>
                  <a:txBody>
                    <a:bodyPr/>
                    <a:lstStyle/>
                    <a:p>
                      <a:pPr marL="0" lvl="0" indent="0" algn="ctr" rtl="0">
                        <a:spcBef>
                          <a:spcPts val="0"/>
                        </a:spcBef>
                        <a:spcAft>
                          <a:spcPts val="0"/>
                        </a:spcAft>
                        <a:buNone/>
                      </a:pPr>
                      <a:r>
                        <a:rPr lang="en" sz="1300"/>
                        <a:t>144</a:t>
                      </a:r>
                      <a:endParaRPr sz="1300"/>
                    </a:p>
                  </a:txBody>
                  <a:tcPr marL="91425" marR="91425" marT="91425" marB="91425"/>
                </a:tc>
                <a:tc>
                  <a:txBody>
                    <a:bodyPr/>
                    <a:lstStyle/>
                    <a:p>
                      <a:pPr marL="0" lvl="0" indent="0" algn="ctr" rtl="0">
                        <a:spcBef>
                          <a:spcPts val="0"/>
                        </a:spcBef>
                        <a:spcAft>
                          <a:spcPts val="0"/>
                        </a:spcAft>
                        <a:buNone/>
                      </a:pPr>
                      <a:r>
                        <a:rPr lang="en" sz="1300"/>
                        <a:t>2.9</a:t>
                      </a:r>
                      <a:endParaRPr sz="1300"/>
                    </a:p>
                  </a:txBody>
                  <a:tcPr marL="91425" marR="91425" marT="91425" marB="91425"/>
                </a:tc>
                <a:tc>
                  <a:txBody>
                    <a:bodyPr/>
                    <a:lstStyle/>
                    <a:p>
                      <a:pPr marL="0" lvl="0" indent="0" algn="ctr" rtl="0">
                        <a:spcBef>
                          <a:spcPts val="0"/>
                        </a:spcBef>
                        <a:spcAft>
                          <a:spcPts val="0"/>
                        </a:spcAft>
                        <a:buNone/>
                      </a:pPr>
                      <a:r>
                        <a:rPr lang="en" sz="1300"/>
                        <a:t>8</a:t>
                      </a:r>
                      <a:endParaRPr sz="130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425025">
                <a:tc>
                  <a:txBody>
                    <a:bodyPr/>
                    <a:lstStyle/>
                    <a:p>
                      <a:pPr marL="0" lvl="0" indent="0" algn="ctr" rtl="0">
                        <a:spcBef>
                          <a:spcPts val="0"/>
                        </a:spcBef>
                        <a:spcAft>
                          <a:spcPts val="0"/>
                        </a:spcAft>
                        <a:buNone/>
                      </a:pPr>
                      <a:r>
                        <a:rPr lang="en" sz="1300"/>
                        <a:t>Isoflurane 1.2%</a:t>
                      </a:r>
                      <a:endParaRPr sz="1300"/>
                    </a:p>
                  </a:txBody>
                  <a:tcPr marL="91425" marR="91425" marT="91425" marB="91425"/>
                </a:tc>
                <a:tc>
                  <a:txBody>
                    <a:bodyPr/>
                    <a:lstStyle/>
                    <a:p>
                      <a:pPr marL="0" lvl="0" indent="0" algn="ctr" rtl="0">
                        <a:spcBef>
                          <a:spcPts val="0"/>
                        </a:spcBef>
                        <a:spcAft>
                          <a:spcPts val="0"/>
                        </a:spcAft>
                        <a:buNone/>
                      </a:pPr>
                      <a:r>
                        <a:rPr lang="en" sz="1300"/>
                        <a:t>2</a:t>
                      </a:r>
                      <a:endParaRPr sz="1300"/>
                    </a:p>
                  </a:txBody>
                  <a:tcPr marL="91425" marR="91425" marT="91425" marB="91425"/>
                </a:tc>
                <a:tc>
                  <a:txBody>
                    <a:bodyPr/>
                    <a:lstStyle/>
                    <a:p>
                      <a:pPr marL="0" lvl="0" indent="0" algn="ctr" rtl="0">
                        <a:spcBef>
                          <a:spcPts val="0"/>
                        </a:spcBef>
                        <a:spcAft>
                          <a:spcPts val="0"/>
                        </a:spcAft>
                        <a:buNone/>
                      </a:pPr>
                      <a:r>
                        <a:rPr lang="en" sz="1300"/>
                        <a:t>565</a:t>
                      </a:r>
                      <a:endParaRPr sz="1300"/>
                    </a:p>
                  </a:txBody>
                  <a:tcPr marL="91425" marR="91425" marT="91425" marB="91425"/>
                </a:tc>
                <a:tc>
                  <a:txBody>
                    <a:bodyPr/>
                    <a:lstStyle/>
                    <a:p>
                      <a:pPr marL="0" lvl="0" indent="0" algn="ctr" rtl="0">
                        <a:spcBef>
                          <a:spcPts val="0"/>
                        </a:spcBef>
                        <a:spcAft>
                          <a:spcPts val="0"/>
                        </a:spcAft>
                        <a:buNone/>
                      </a:pPr>
                      <a:r>
                        <a:rPr lang="en" sz="1300"/>
                        <a:t>6.2</a:t>
                      </a:r>
                      <a:endParaRPr sz="1300"/>
                    </a:p>
                  </a:txBody>
                  <a:tcPr marL="91425" marR="91425" marT="91425" marB="91425"/>
                </a:tc>
                <a:tc>
                  <a:txBody>
                    <a:bodyPr/>
                    <a:lstStyle/>
                    <a:p>
                      <a:pPr marL="0" lvl="0" indent="0" algn="ctr" rtl="0">
                        <a:spcBef>
                          <a:spcPts val="0"/>
                        </a:spcBef>
                        <a:spcAft>
                          <a:spcPts val="0"/>
                        </a:spcAft>
                        <a:buNone/>
                      </a:pPr>
                      <a:r>
                        <a:rPr lang="en" sz="1300"/>
                        <a:t>18</a:t>
                      </a:r>
                      <a:endParaRPr sz="1300"/>
                    </a:p>
                  </a:txBody>
                  <a:tcPr marL="91425" marR="91425" marT="91425" marB="91425"/>
                </a:tc>
                <a:extLst>
                  <a:ext uri="{0D108BD9-81ED-4DB2-BD59-A6C34878D82A}">
                    <a16:rowId xmlns:a16="http://schemas.microsoft.com/office/drawing/2014/main" val="10002"/>
                  </a:ext>
                </a:extLst>
              </a:tr>
              <a:tr h="425025">
                <a:tc>
                  <a:txBody>
                    <a:bodyPr/>
                    <a:lstStyle/>
                    <a:p>
                      <a:pPr marL="0" lvl="0" indent="0" algn="ctr" rtl="0">
                        <a:spcBef>
                          <a:spcPts val="0"/>
                        </a:spcBef>
                        <a:spcAft>
                          <a:spcPts val="0"/>
                        </a:spcAft>
                        <a:buNone/>
                      </a:pPr>
                      <a:r>
                        <a:rPr lang="en" sz="1300"/>
                        <a:t>Isoflurane 1.2%</a:t>
                      </a:r>
                      <a:endParaRPr sz="1300"/>
                    </a:p>
                  </a:txBody>
                  <a:tcPr marL="91425" marR="91425" marT="91425" marB="91425"/>
                </a:tc>
                <a:tc>
                  <a:txBody>
                    <a:bodyPr/>
                    <a:lstStyle/>
                    <a:p>
                      <a:pPr marL="0" lvl="0" indent="0" algn="ctr" rtl="0">
                        <a:spcBef>
                          <a:spcPts val="0"/>
                        </a:spcBef>
                        <a:spcAft>
                          <a:spcPts val="0"/>
                        </a:spcAft>
                        <a:buNone/>
                      </a:pPr>
                      <a:r>
                        <a:rPr lang="en" sz="1300"/>
                        <a:t>1</a:t>
                      </a:r>
                      <a:endParaRPr sz="1300"/>
                    </a:p>
                  </a:txBody>
                  <a:tcPr marL="91425" marR="91425" marT="91425" marB="91425"/>
                </a:tc>
                <a:tc>
                  <a:txBody>
                    <a:bodyPr/>
                    <a:lstStyle/>
                    <a:p>
                      <a:pPr marL="0" lvl="0" indent="0" algn="ctr" rtl="0">
                        <a:spcBef>
                          <a:spcPts val="0"/>
                        </a:spcBef>
                        <a:spcAft>
                          <a:spcPts val="0"/>
                        </a:spcAft>
                        <a:buNone/>
                      </a:pPr>
                      <a:r>
                        <a:rPr lang="en" sz="1300"/>
                        <a:t>565</a:t>
                      </a:r>
                      <a:endParaRPr sz="1300"/>
                    </a:p>
                  </a:txBody>
                  <a:tcPr marL="91425" marR="91425" marT="91425" marB="91425"/>
                </a:tc>
                <a:tc>
                  <a:txBody>
                    <a:bodyPr/>
                    <a:lstStyle/>
                    <a:p>
                      <a:pPr marL="0" lvl="0" indent="0" algn="ctr" rtl="0">
                        <a:spcBef>
                          <a:spcPts val="0"/>
                        </a:spcBef>
                        <a:spcAft>
                          <a:spcPts val="0"/>
                        </a:spcAft>
                        <a:buNone/>
                      </a:pPr>
                      <a:r>
                        <a:rPr lang="en" sz="1300"/>
                        <a:t>3.1</a:t>
                      </a:r>
                      <a:endParaRPr sz="1300"/>
                    </a:p>
                  </a:txBody>
                  <a:tcPr marL="91425" marR="91425" marT="91425" marB="91425"/>
                </a:tc>
                <a:tc>
                  <a:txBody>
                    <a:bodyPr/>
                    <a:lstStyle/>
                    <a:p>
                      <a:pPr marL="0" lvl="0" indent="0" algn="ctr" rtl="0">
                        <a:spcBef>
                          <a:spcPts val="0"/>
                        </a:spcBef>
                        <a:spcAft>
                          <a:spcPts val="0"/>
                        </a:spcAft>
                        <a:buNone/>
                      </a:pPr>
                      <a:r>
                        <a:rPr lang="en" sz="1300"/>
                        <a:t>9</a:t>
                      </a:r>
                      <a:endParaRPr sz="1300"/>
                    </a:p>
                  </a:txBody>
                  <a:tcPr marL="91425" marR="91425" marT="91425" marB="91425"/>
                </a:tc>
                <a:extLst>
                  <a:ext uri="{0D108BD9-81ED-4DB2-BD59-A6C34878D82A}">
                    <a16:rowId xmlns:a16="http://schemas.microsoft.com/office/drawing/2014/main" val="10003"/>
                  </a:ext>
                </a:extLst>
              </a:tr>
              <a:tr h="425025">
                <a:tc>
                  <a:txBody>
                    <a:bodyPr/>
                    <a:lstStyle/>
                    <a:p>
                      <a:pPr marL="0" lvl="0" indent="0" algn="ctr" rtl="0">
                        <a:spcBef>
                          <a:spcPts val="0"/>
                        </a:spcBef>
                        <a:spcAft>
                          <a:spcPts val="0"/>
                        </a:spcAft>
                        <a:buNone/>
                      </a:pPr>
                      <a:r>
                        <a:rPr lang="en" sz="1300"/>
                        <a:t>Desflurane 6%</a:t>
                      </a:r>
                      <a:endParaRPr sz="1300"/>
                    </a:p>
                  </a:txBody>
                  <a:tcPr marL="91425" marR="91425" marT="91425" marB="91425"/>
                </a:tc>
                <a:tc>
                  <a:txBody>
                    <a:bodyPr/>
                    <a:lstStyle/>
                    <a:p>
                      <a:pPr marL="0" lvl="0" indent="0" algn="ctr" rtl="0">
                        <a:spcBef>
                          <a:spcPts val="0"/>
                        </a:spcBef>
                        <a:spcAft>
                          <a:spcPts val="0"/>
                        </a:spcAft>
                        <a:buNone/>
                      </a:pPr>
                      <a:r>
                        <a:rPr lang="en" sz="1300"/>
                        <a:t>2</a:t>
                      </a:r>
                      <a:endParaRPr sz="1300"/>
                    </a:p>
                  </a:txBody>
                  <a:tcPr marL="91425" marR="91425" marT="91425" marB="91425"/>
                </a:tc>
                <a:tc>
                  <a:txBody>
                    <a:bodyPr/>
                    <a:lstStyle/>
                    <a:p>
                      <a:pPr marL="0" lvl="0" indent="0" algn="ctr" rtl="0">
                        <a:spcBef>
                          <a:spcPts val="0"/>
                        </a:spcBef>
                        <a:spcAft>
                          <a:spcPts val="0"/>
                        </a:spcAft>
                        <a:buNone/>
                      </a:pPr>
                      <a:r>
                        <a:rPr lang="en" sz="1300"/>
                        <a:t>2720</a:t>
                      </a:r>
                      <a:endParaRPr sz="1300"/>
                    </a:p>
                  </a:txBody>
                  <a:tcPr marL="91425" marR="91425" marT="91425" marB="91425"/>
                </a:tc>
                <a:tc>
                  <a:txBody>
                    <a:bodyPr/>
                    <a:lstStyle/>
                    <a:p>
                      <a:pPr marL="0" lvl="0" indent="0" algn="ctr" rtl="0">
                        <a:spcBef>
                          <a:spcPts val="0"/>
                        </a:spcBef>
                        <a:spcAft>
                          <a:spcPts val="0"/>
                        </a:spcAft>
                        <a:buNone/>
                      </a:pPr>
                      <a:r>
                        <a:rPr lang="en" sz="1300"/>
                        <a:t>137</a:t>
                      </a:r>
                      <a:endParaRPr sz="1300"/>
                    </a:p>
                  </a:txBody>
                  <a:tcPr marL="91425" marR="91425" marT="91425" marB="91425"/>
                </a:tc>
                <a:tc>
                  <a:txBody>
                    <a:bodyPr/>
                    <a:lstStyle/>
                    <a:p>
                      <a:pPr marL="0" lvl="0" indent="0" algn="ctr" rtl="0">
                        <a:spcBef>
                          <a:spcPts val="0"/>
                        </a:spcBef>
                        <a:spcAft>
                          <a:spcPts val="0"/>
                        </a:spcAft>
                        <a:buNone/>
                      </a:pPr>
                      <a:r>
                        <a:rPr lang="en" sz="1300"/>
                        <a:t>400</a:t>
                      </a:r>
                      <a:endParaRPr sz="1300"/>
                    </a:p>
                  </a:txBody>
                  <a:tcPr marL="91425" marR="91425" marT="91425" marB="91425"/>
                </a:tc>
                <a:extLst>
                  <a:ext uri="{0D108BD9-81ED-4DB2-BD59-A6C34878D82A}">
                    <a16:rowId xmlns:a16="http://schemas.microsoft.com/office/drawing/2014/main" val="10004"/>
                  </a:ext>
                </a:extLst>
              </a:tr>
              <a:tr h="425025">
                <a:tc>
                  <a:txBody>
                    <a:bodyPr/>
                    <a:lstStyle/>
                    <a:p>
                      <a:pPr marL="0" lvl="0" indent="0" algn="ctr" rtl="0">
                        <a:spcBef>
                          <a:spcPts val="0"/>
                        </a:spcBef>
                        <a:spcAft>
                          <a:spcPts val="0"/>
                        </a:spcAft>
                        <a:buNone/>
                      </a:pPr>
                      <a:r>
                        <a:rPr lang="en" sz="1300"/>
                        <a:t>Desflurane 6%</a:t>
                      </a:r>
                      <a:endParaRPr sz="1300"/>
                    </a:p>
                  </a:txBody>
                  <a:tcPr marL="91425" marR="91425" marT="91425" marB="91425"/>
                </a:tc>
                <a:tc>
                  <a:txBody>
                    <a:bodyPr/>
                    <a:lstStyle/>
                    <a:p>
                      <a:pPr marL="0" lvl="0" indent="0" algn="ctr" rtl="0">
                        <a:spcBef>
                          <a:spcPts val="0"/>
                        </a:spcBef>
                        <a:spcAft>
                          <a:spcPts val="0"/>
                        </a:spcAft>
                        <a:buNone/>
                      </a:pPr>
                      <a:r>
                        <a:rPr lang="en" sz="1300"/>
                        <a:t>1</a:t>
                      </a:r>
                      <a:endParaRPr sz="1300"/>
                    </a:p>
                  </a:txBody>
                  <a:tcPr marL="91425" marR="91425" marT="91425" marB="91425"/>
                </a:tc>
                <a:tc>
                  <a:txBody>
                    <a:bodyPr/>
                    <a:lstStyle/>
                    <a:p>
                      <a:pPr marL="0" lvl="0" indent="0" algn="ctr" rtl="0">
                        <a:spcBef>
                          <a:spcPts val="0"/>
                        </a:spcBef>
                        <a:spcAft>
                          <a:spcPts val="0"/>
                        </a:spcAft>
                        <a:buNone/>
                      </a:pPr>
                      <a:r>
                        <a:rPr lang="en" sz="1300"/>
                        <a:t>2720</a:t>
                      </a:r>
                      <a:endParaRPr sz="1300"/>
                    </a:p>
                  </a:txBody>
                  <a:tcPr marL="91425" marR="91425" marT="91425" marB="91425"/>
                </a:tc>
                <a:tc>
                  <a:txBody>
                    <a:bodyPr/>
                    <a:lstStyle/>
                    <a:p>
                      <a:pPr marL="0" lvl="0" indent="0" algn="ctr" rtl="0">
                        <a:spcBef>
                          <a:spcPts val="0"/>
                        </a:spcBef>
                        <a:spcAft>
                          <a:spcPts val="0"/>
                        </a:spcAft>
                        <a:buNone/>
                      </a:pPr>
                      <a:r>
                        <a:rPr lang="en" sz="1300"/>
                        <a:t>68.5</a:t>
                      </a:r>
                      <a:endParaRPr sz="1300"/>
                    </a:p>
                  </a:txBody>
                  <a:tcPr marL="91425" marR="91425" marT="91425" marB="91425"/>
                </a:tc>
                <a:tc>
                  <a:txBody>
                    <a:bodyPr/>
                    <a:lstStyle/>
                    <a:p>
                      <a:pPr marL="0" lvl="0" indent="0" algn="ctr" rtl="0">
                        <a:spcBef>
                          <a:spcPts val="0"/>
                        </a:spcBef>
                        <a:spcAft>
                          <a:spcPts val="0"/>
                        </a:spcAft>
                        <a:buNone/>
                      </a:pPr>
                      <a:r>
                        <a:rPr lang="en" sz="1300"/>
                        <a:t>200</a:t>
                      </a:r>
                      <a:endParaRPr sz="1300"/>
                    </a:p>
                  </a:txBody>
                  <a:tcPr marL="91425" marR="91425" marT="91425" marB="91425"/>
                </a:tc>
                <a:extLst>
                  <a:ext uri="{0D108BD9-81ED-4DB2-BD59-A6C34878D82A}">
                    <a16:rowId xmlns:a16="http://schemas.microsoft.com/office/drawing/2014/main" val="10005"/>
                  </a:ext>
                </a:extLst>
              </a:tr>
              <a:tr h="425025">
                <a:tc>
                  <a:txBody>
                    <a:bodyPr/>
                    <a:lstStyle/>
                    <a:p>
                      <a:pPr marL="0" lvl="0" indent="0" algn="ctr" rtl="0">
                        <a:spcBef>
                          <a:spcPts val="0"/>
                        </a:spcBef>
                        <a:spcAft>
                          <a:spcPts val="0"/>
                        </a:spcAft>
                        <a:buNone/>
                      </a:pPr>
                      <a:r>
                        <a:rPr lang="en" sz="1300"/>
                        <a:t>Nitrous Oxide 60%</a:t>
                      </a:r>
                      <a:endParaRPr sz="1300"/>
                    </a:p>
                  </a:txBody>
                  <a:tcPr marL="91425" marR="91425" marT="91425" marB="91425"/>
                </a:tc>
                <a:tc>
                  <a:txBody>
                    <a:bodyPr/>
                    <a:lstStyle/>
                    <a:p>
                      <a:pPr marL="0" lvl="0" indent="0" algn="ctr" rtl="0">
                        <a:spcBef>
                          <a:spcPts val="0"/>
                        </a:spcBef>
                        <a:spcAft>
                          <a:spcPts val="0"/>
                        </a:spcAft>
                        <a:buNone/>
                      </a:pPr>
                      <a:r>
                        <a:rPr lang="en" sz="1300"/>
                        <a:t>1</a:t>
                      </a:r>
                      <a:endParaRPr sz="1300"/>
                    </a:p>
                  </a:txBody>
                  <a:tcPr marL="91425" marR="91425" marT="91425" marB="91425"/>
                </a:tc>
                <a:tc>
                  <a:txBody>
                    <a:bodyPr/>
                    <a:lstStyle/>
                    <a:p>
                      <a:pPr marL="0" lvl="0" indent="0" algn="ctr" rtl="0">
                        <a:spcBef>
                          <a:spcPts val="0"/>
                        </a:spcBef>
                        <a:spcAft>
                          <a:spcPts val="0"/>
                        </a:spcAft>
                        <a:buNone/>
                      </a:pPr>
                      <a:r>
                        <a:rPr lang="en" sz="1300"/>
                        <a:t>282</a:t>
                      </a:r>
                      <a:endParaRPr sz="1300"/>
                    </a:p>
                  </a:txBody>
                  <a:tcPr marL="91425" marR="91425" marT="91425" marB="91425"/>
                </a:tc>
                <a:tc>
                  <a:txBody>
                    <a:bodyPr/>
                    <a:lstStyle/>
                    <a:p>
                      <a:pPr marL="0" lvl="0" indent="0" algn="ctr" rtl="0">
                        <a:spcBef>
                          <a:spcPts val="0"/>
                        </a:spcBef>
                        <a:spcAft>
                          <a:spcPts val="0"/>
                        </a:spcAft>
                        <a:buNone/>
                      </a:pPr>
                      <a:r>
                        <a:rPr lang="en" sz="1300"/>
                        <a:t>18.6</a:t>
                      </a:r>
                      <a:endParaRPr sz="1300"/>
                    </a:p>
                  </a:txBody>
                  <a:tcPr marL="91425" marR="91425" marT="91425" marB="91425"/>
                </a:tc>
                <a:tc>
                  <a:txBody>
                    <a:bodyPr/>
                    <a:lstStyle/>
                    <a:p>
                      <a:pPr marL="0" lvl="0" indent="0" algn="ctr" rtl="0">
                        <a:spcBef>
                          <a:spcPts val="0"/>
                        </a:spcBef>
                        <a:spcAft>
                          <a:spcPts val="0"/>
                        </a:spcAft>
                        <a:buNone/>
                      </a:pPr>
                      <a:r>
                        <a:rPr lang="en" sz="1300" dirty="0"/>
                        <a:t>61</a:t>
                      </a:r>
                      <a:endParaRPr sz="1300" dirty="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a:spLocks noGrp="1"/>
          </p:cNvSpPr>
          <p:nvPr>
            <p:ph type="title"/>
          </p:nvPr>
        </p:nvSpPr>
        <p:spPr>
          <a:xfrm>
            <a:off x="822960" y="214952"/>
            <a:ext cx="7543800" cy="1088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Acknowledgements</a:t>
            </a:r>
            <a:endParaRPr/>
          </a:p>
        </p:txBody>
      </p:sp>
      <p:sp>
        <p:nvSpPr>
          <p:cNvPr id="136" name="Google Shape;136;p17"/>
          <p:cNvSpPr txBox="1"/>
          <p:nvPr/>
        </p:nvSpPr>
        <p:spPr>
          <a:xfrm>
            <a:off x="822960" y="1428965"/>
            <a:ext cx="8122200" cy="4060184"/>
          </a:xfrm>
          <a:prstGeom prst="rect">
            <a:avLst/>
          </a:prstGeom>
          <a:noFill/>
          <a:ln>
            <a:noFill/>
          </a:ln>
        </p:spPr>
        <p:txBody>
          <a:bodyPr spcFirstLastPara="1" wrap="square" lIns="91425" tIns="91425" rIns="91425" bIns="91425" anchor="t" anchorCtr="0">
            <a:spAutoFit/>
          </a:bodyPr>
          <a:lstStyle/>
          <a:p>
            <a:pPr>
              <a:lnSpc>
                <a:spcPct val="150000"/>
              </a:lnSpc>
            </a:pPr>
            <a:r>
              <a:rPr lang="en-US" sz="1600" dirty="0">
                <a:latin typeface="Calibri"/>
                <a:ea typeface="Calibri"/>
                <a:cs typeface="Calibri"/>
                <a:sym typeface="Calibri"/>
              </a:rPr>
              <a:t>Armaan Patel, BS - University of Michigan</a:t>
            </a:r>
            <a:endParaRPr lang="en" sz="1600" dirty="0">
              <a:highlight>
                <a:srgbClr val="FFFFFF"/>
              </a:highlight>
              <a:latin typeface="Calibri"/>
              <a:ea typeface="Calibri"/>
              <a:cs typeface="Calibri"/>
              <a:sym typeface="Calibri"/>
            </a:endParaRPr>
          </a:p>
          <a:p>
            <a:pPr marL="0" lvl="0" indent="0" algn="l" rtl="0">
              <a:lnSpc>
                <a:spcPct val="150000"/>
              </a:lnSpc>
              <a:spcBef>
                <a:spcPts val="0"/>
              </a:spcBef>
              <a:spcAft>
                <a:spcPts val="0"/>
              </a:spcAft>
              <a:buNone/>
            </a:pPr>
            <a:r>
              <a:rPr lang="en" sz="1600" dirty="0">
                <a:highlight>
                  <a:srgbClr val="FFFFFF"/>
                </a:highlight>
                <a:latin typeface="Calibri"/>
                <a:ea typeface="Calibri"/>
                <a:cs typeface="Calibri"/>
                <a:sym typeface="Calibri"/>
              </a:rPr>
              <a:t>Alexander T. Abess, MD - Dartmouth Health</a:t>
            </a:r>
            <a:endParaRPr sz="1600" dirty="0">
              <a:highlight>
                <a:srgbClr val="FFFFFF"/>
              </a:highlight>
              <a:latin typeface="Calibri"/>
              <a:ea typeface="Calibri"/>
              <a:cs typeface="Calibri"/>
              <a:sym typeface="Calibri"/>
            </a:endParaRPr>
          </a:p>
          <a:p>
            <a:pPr marL="0" lvl="0" indent="0" algn="l" rtl="0">
              <a:lnSpc>
                <a:spcPct val="150000"/>
              </a:lnSpc>
              <a:spcBef>
                <a:spcPts val="0"/>
              </a:spcBef>
              <a:spcAft>
                <a:spcPts val="0"/>
              </a:spcAft>
              <a:buNone/>
            </a:pPr>
            <a:r>
              <a:rPr lang="en" sz="1600" dirty="0">
                <a:highlight>
                  <a:srgbClr val="FFFFFF"/>
                </a:highlight>
                <a:latin typeface="Calibri"/>
                <a:ea typeface="Calibri"/>
                <a:cs typeface="Calibri"/>
                <a:sym typeface="Calibri"/>
              </a:rPr>
              <a:t>Megan G. Anders, MD, MS - University of Maryland Medical System</a:t>
            </a:r>
            <a:endParaRPr sz="1600" dirty="0">
              <a:highlight>
                <a:srgbClr val="FFFFFF"/>
              </a:highlight>
              <a:latin typeface="Calibri"/>
              <a:ea typeface="Calibri"/>
              <a:cs typeface="Calibri"/>
              <a:sym typeface="Calibri"/>
            </a:endParaRPr>
          </a:p>
          <a:p>
            <a:pPr marL="0" lvl="0" indent="0" algn="l" rtl="0">
              <a:lnSpc>
                <a:spcPct val="150000"/>
              </a:lnSpc>
              <a:spcBef>
                <a:spcPts val="0"/>
              </a:spcBef>
              <a:spcAft>
                <a:spcPts val="0"/>
              </a:spcAft>
              <a:buNone/>
            </a:pPr>
            <a:r>
              <a:rPr lang="en" sz="1600" dirty="0">
                <a:highlight>
                  <a:srgbClr val="FFFFFF"/>
                </a:highlight>
                <a:latin typeface="Calibri"/>
                <a:ea typeface="Calibri"/>
                <a:cs typeface="Calibri"/>
                <a:sym typeface="Calibri"/>
              </a:rPr>
              <a:t>Eva Lu-Boettcher,  MD - </a:t>
            </a:r>
            <a:r>
              <a:rPr lang="en" sz="1600" dirty="0">
                <a:highlight>
                  <a:srgbClr val="FFFFFF"/>
                </a:highlight>
                <a:uFill>
                  <a:noFill/>
                </a:uFill>
                <a:latin typeface="Calibri"/>
                <a:ea typeface="Calibri"/>
                <a:cs typeface="Calibri"/>
                <a:sym typeface="Calibri"/>
              </a:rPr>
              <a:t>University of Wisconsin Health</a:t>
            </a:r>
            <a:endParaRPr sz="1600" dirty="0">
              <a:highlight>
                <a:srgbClr val="FFFFFF"/>
              </a:highlight>
              <a:latin typeface="Calibri"/>
              <a:ea typeface="Calibri"/>
              <a:cs typeface="Calibri"/>
              <a:sym typeface="Calibri"/>
            </a:endParaRPr>
          </a:p>
          <a:p>
            <a:pPr marL="0" lvl="0" indent="0" algn="l" rtl="0">
              <a:lnSpc>
                <a:spcPct val="150000"/>
              </a:lnSpc>
              <a:spcBef>
                <a:spcPts val="0"/>
              </a:spcBef>
              <a:spcAft>
                <a:spcPts val="0"/>
              </a:spcAft>
              <a:buNone/>
            </a:pPr>
            <a:r>
              <a:rPr lang="en" sz="1600" dirty="0">
                <a:highlight>
                  <a:srgbClr val="FFFFFF"/>
                </a:highlight>
                <a:latin typeface="Calibri"/>
                <a:ea typeface="Calibri"/>
                <a:cs typeface="Calibri"/>
                <a:sym typeface="Calibri"/>
              </a:rPr>
              <a:t>Karen B. Domino, MD - University of Washington Health</a:t>
            </a:r>
            <a:endParaRPr sz="1600" dirty="0">
              <a:highlight>
                <a:srgbClr val="FFFFFF"/>
              </a:highlight>
              <a:latin typeface="Calibri"/>
              <a:ea typeface="Calibri"/>
              <a:cs typeface="Calibri"/>
              <a:sym typeface="Calibri"/>
            </a:endParaRPr>
          </a:p>
          <a:p>
            <a:pPr marL="0" lvl="0" indent="0" algn="l" rtl="0">
              <a:lnSpc>
                <a:spcPct val="150000"/>
              </a:lnSpc>
              <a:spcBef>
                <a:spcPts val="0"/>
              </a:spcBef>
              <a:spcAft>
                <a:spcPts val="0"/>
              </a:spcAft>
              <a:buNone/>
            </a:pPr>
            <a:r>
              <a:rPr lang="en" sz="1600" dirty="0">
                <a:highlight>
                  <a:srgbClr val="FFFFFF"/>
                </a:highlight>
                <a:latin typeface="Calibri"/>
                <a:ea typeface="Calibri"/>
                <a:cs typeface="Calibri"/>
                <a:sym typeface="Calibri"/>
              </a:rPr>
              <a:t>Patrick Henson, DO - Vanderbilt University Medical Center</a:t>
            </a:r>
            <a:endParaRPr sz="1600" dirty="0">
              <a:highlight>
                <a:srgbClr val="FFFFFF"/>
              </a:highlight>
              <a:latin typeface="Calibri"/>
              <a:ea typeface="Calibri"/>
              <a:cs typeface="Calibri"/>
              <a:sym typeface="Calibri"/>
            </a:endParaRPr>
          </a:p>
          <a:p>
            <a:pPr marL="0" lvl="0" indent="0" algn="l" rtl="0">
              <a:lnSpc>
                <a:spcPct val="150000"/>
              </a:lnSpc>
              <a:spcBef>
                <a:spcPts val="0"/>
              </a:spcBef>
              <a:spcAft>
                <a:spcPts val="0"/>
              </a:spcAft>
              <a:buNone/>
            </a:pPr>
            <a:r>
              <a:rPr lang="en" sz="1600" dirty="0">
                <a:highlight>
                  <a:srgbClr val="FFFFFF"/>
                </a:highlight>
                <a:latin typeface="Calibri"/>
                <a:ea typeface="Calibri"/>
                <a:cs typeface="Calibri"/>
                <a:sym typeface="Calibri"/>
              </a:rPr>
              <a:t>Deirdre Clare Kelleher, MD - Weill Cornell Medicine</a:t>
            </a:r>
            <a:endParaRPr sz="1600" dirty="0">
              <a:highlight>
                <a:srgbClr val="FFFFFF"/>
              </a:highlight>
              <a:latin typeface="Calibri"/>
              <a:ea typeface="Calibri"/>
              <a:cs typeface="Calibri"/>
              <a:sym typeface="Calibri"/>
            </a:endParaRPr>
          </a:p>
          <a:p>
            <a:pPr marL="0" lvl="0" indent="0" algn="l" rtl="0">
              <a:lnSpc>
                <a:spcPct val="150000"/>
              </a:lnSpc>
              <a:spcBef>
                <a:spcPts val="0"/>
              </a:spcBef>
              <a:spcAft>
                <a:spcPts val="0"/>
              </a:spcAft>
              <a:buNone/>
            </a:pPr>
            <a:r>
              <a:rPr lang="en" sz="1600" dirty="0">
                <a:highlight>
                  <a:srgbClr val="FFFFFF"/>
                </a:highlight>
                <a:latin typeface="Calibri"/>
                <a:ea typeface="Calibri"/>
                <a:cs typeface="Calibri"/>
                <a:sym typeface="Calibri"/>
              </a:rPr>
              <a:t>Patricia Fogarty Mack, MD - Weill Cornell Medicine</a:t>
            </a:r>
            <a:endParaRPr sz="1600" dirty="0">
              <a:highlight>
                <a:srgbClr val="FFFFFF"/>
              </a:highlight>
              <a:latin typeface="Calibri"/>
              <a:ea typeface="Calibri"/>
              <a:cs typeface="Calibri"/>
              <a:sym typeface="Calibri"/>
            </a:endParaRPr>
          </a:p>
          <a:p>
            <a:pPr marL="0" lvl="0" indent="0" algn="l" rtl="0">
              <a:lnSpc>
                <a:spcPct val="150000"/>
              </a:lnSpc>
              <a:spcBef>
                <a:spcPts val="0"/>
              </a:spcBef>
              <a:spcAft>
                <a:spcPts val="0"/>
              </a:spcAft>
              <a:buNone/>
            </a:pPr>
            <a:r>
              <a:rPr lang="en" sz="1600" dirty="0">
                <a:highlight>
                  <a:srgbClr val="FFFFFF"/>
                </a:highlight>
                <a:latin typeface="Calibri"/>
                <a:ea typeface="Calibri"/>
                <a:cs typeface="Calibri"/>
                <a:sym typeface="Calibri"/>
              </a:rPr>
              <a:t>Benjamin Stam, MD - Anesthesia Practice Consultants</a:t>
            </a:r>
            <a:endParaRPr sz="1600" dirty="0">
              <a:highlight>
                <a:srgbClr val="FFFFFF"/>
              </a:highlight>
              <a:latin typeface="Calibri"/>
              <a:ea typeface="Calibri"/>
              <a:cs typeface="Calibri"/>
              <a:sym typeface="Calibri"/>
            </a:endParaRPr>
          </a:p>
          <a:p>
            <a:pPr marL="0" lvl="0" indent="0" algn="l" rtl="0">
              <a:lnSpc>
                <a:spcPct val="109000"/>
              </a:lnSpc>
              <a:spcBef>
                <a:spcPts val="0"/>
              </a:spcBef>
              <a:spcAft>
                <a:spcPts val="0"/>
              </a:spcAft>
              <a:buNone/>
            </a:pPr>
            <a:endParaRPr sz="1600" dirty="0">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600" dirty="0">
              <a:highlight>
                <a:srgbClr val="FFFFFF"/>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Google Shape;286;p35"/>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Recommendation 1: Eliminate Desflurane</a:t>
            </a:r>
            <a:endParaRPr/>
          </a:p>
        </p:txBody>
      </p:sp>
      <p:sp>
        <p:nvSpPr>
          <p:cNvPr id="287" name="Google Shape;287;p35"/>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Autofit/>
          </a:bodyPr>
          <a:lstStyle/>
          <a:p>
            <a:pPr marL="0" lvl="0" indent="0" algn="l" rtl="0">
              <a:spcBef>
                <a:spcPts val="900"/>
              </a:spcBef>
              <a:spcAft>
                <a:spcPts val="0"/>
              </a:spcAft>
              <a:buNone/>
            </a:pPr>
            <a:r>
              <a:rPr lang="en" sz="1900" dirty="0"/>
              <a:t>Under comparable conditions, desflurane has a </a:t>
            </a:r>
            <a:r>
              <a:rPr lang="en" sz="1900" u="sng" dirty="0"/>
              <a:t>significantly greater carbon footprint </a:t>
            </a:r>
            <a:r>
              <a:rPr lang="en" sz="1900" dirty="0"/>
              <a:t>and thus larger impact on global warming than other halogenated anesthetics such as sevoflurane and isoflurane (McGain, 2020; Axelrod, 2022; Sherman, 2012; Ryan, 2010).</a:t>
            </a:r>
            <a:endParaRPr sz="1900" dirty="0"/>
          </a:p>
          <a:p>
            <a:pPr marL="0" lvl="0" indent="0" algn="l" rtl="0">
              <a:spcBef>
                <a:spcPts val="900"/>
              </a:spcBef>
              <a:spcAft>
                <a:spcPts val="0"/>
              </a:spcAft>
              <a:buNone/>
            </a:pPr>
            <a:endParaRPr sz="1900" dirty="0"/>
          </a:p>
          <a:p>
            <a:pPr marL="0" lvl="0" indent="0" algn="l" rtl="0">
              <a:spcBef>
                <a:spcPts val="900"/>
              </a:spcBef>
              <a:spcAft>
                <a:spcPts val="0"/>
              </a:spcAft>
              <a:buNone/>
            </a:pPr>
            <a:r>
              <a:rPr lang="en" sz="1900" dirty="0"/>
              <a:t>When looking at the full lifecycle of the drug (i.e. from resource extraction to disposal), it’s estimated that desflurane accounts for the largest GHG emissions both in terms of anesthetic gas wasted during a procedure and other life cycle stages (Axelrod, 2022).</a:t>
            </a:r>
            <a:endParaRPr sz="1900" dirty="0"/>
          </a:p>
          <a:p>
            <a:pPr marL="0" lvl="0" indent="0" algn="l" rtl="0">
              <a:spcBef>
                <a:spcPts val="900"/>
              </a:spcBef>
              <a:spcAft>
                <a:spcPts val="200"/>
              </a:spcAft>
              <a:buNone/>
            </a:pPr>
            <a:endParaRPr sz="1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Google Shape;294;p36"/>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Comparing the Environmental Impact of Common Inhaled Anesthetics</a:t>
            </a:r>
            <a:endParaRPr/>
          </a:p>
        </p:txBody>
      </p:sp>
      <p:pic>
        <p:nvPicPr>
          <p:cNvPr id="295" name="Google Shape;295;p36"/>
          <p:cNvPicPr preferRelativeResize="0"/>
          <p:nvPr/>
        </p:nvPicPr>
        <p:blipFill>
          <a:blip r:embed="rId3">
            <a:alphaModFix/>
          </a:blip>
          <a:stretch>
            <a:fillRect/>
          </a:stretch>
        </p:blipFill>
        <p:spPr>
          <a:xfrm>
            <a:off x="1517775" y="1096900"/>
            <a:ext cx="2742201" cy="1559675"/>
          </a:xfrm>
          <a:prstGeom prst="rect">
            <a:avLst/>
          </a:prstGeom>
          <a:noFill/>
          <a:ln>
            <a:noFill/>
          </a:ln>
        </p:spPr>
      </p:pic>
      <p:pic>
        <p:nvPicPr>
          <p:cNvPr id="296" name="Google Shape;296;p36"/>
          <p:cNvPicPr preferRelativeResize="0"/>
          <p:nvPr/>
        </p:nvPicPr>
        <p:blipFill>
          <a:blip r:embed="rId4">
            <a:alphaModFix/>
          </a:blip>
          <a:stretch>
            <a:fillRect/>
          </a:stretch>
        </p:blipFill>
        <p:spPr>
          <a:xfrm>
            <a:off x="5673775" y="1096900"/>
            <a:ext cx="2742199" cy="1559675"/>
          </a:xfrm>
          <a:prstGeom prst="rect">
            <a:avLst/>
          </a:prstGeom>
          <a:noFill/>
          <a:ln>
            <a:noFill/>
          </a:ln>
        </p:spPr>
      </p:pic>
      <p:pic>
        <p:nvPicPr>
          <p:cNvPr id="297" name="Google Shape;297;p36"/>
          <p:cNvPicPr preferRelativeResize="0"/>
          <p:nvPr/>
        </p:nvPicPr>
        <p:blipFill>
          <a:blip r:embed="rId5">
            <a:alphaModFix/>
          </a:blip>
          <a:stretch>
            <a:fillRect/>
          </a:stretch>
        </p:blipFill>
        <p:spPr>
          <a:xfrm>
            <a:off x="1517775" y="2732775"/>
            <a:ext cx="2742200" cy="1559675"/>
          </a:xfrm>
          <a:prstGeom prst="rect">
            <a:avLst/>
          </a:prstGeom>
          <a:noFill/>
          <a:ln>
            <a:noFill/>
          </a:ln>
        </p:spPr>
      </p:pic>
      <p:pic>
        <p:nvPicPr>
          <p:cNvPr id="298" name="Google Shape;298;p36"/>
          <p:cNvPicPr preferRelativeResize="0"/>
          <p:nvPr/>
        </p:nvPicPr>
        <p:blipFill>
          <a:blip r:embed="rId6">
            <a:alphaModFix/>
          </a:blip>
          <a:stretch>
            <a:fillRect/>
          </a:stretch>
        </p:blipFill>
        <p:spPr>
          <a:xfrm>
            <a:off x="5673775" y="2732775"/>
            <a:ext cx="2742199" cy="1559676"/>
          </a:xfrm>
          <a:prstGeom prst="rect">
            <a:avLst/>
          </a:prstGeom>
          <a:noFill/>
          <a:ln>
            <a:noFill/>
          </a:ln>
        </p:spPr>
      </p:pic>
      <p:sp>
        <p:nvSpPr>
          <p:cNvPr id="299" name="Google Shape;299;p36"/>
          <p:cNvSpPr txBox="1"/>
          <p:nvPr/>
        </p:nvSpPr>
        <p:spPr>
          <a:xfrm>
            <a:off x="408525" y="1661575"/>
            <a:ext cx="973800" cy="431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latin typeface="Calibri"/>
                <a:ea typeface="Calibri"/>
                <a:cs typeface="Calibri"/>
                <a:sym typeface="Calibri"/>
              </a:rPr>
              <a:t>Atm Lifetime (years)</a:t>
            </a:r>
            <a:endParaRPr sz="800" b="1">
              <a:latin typeface="Calibri"/>
              <a:ea typeface="Calibri"/>
              <a:cs typeface="Calibri"/>
              <a:sym typeface="Calibri"/>
            </a:endParaRPr>
          </a:p>
        </p:txBody>
      </p:sp>
      <p:sp>
        <p:nvSpPr>
          <p:cNvPr id="300" name="Google Shape;300;p36"/>
          <p:cNvSpPr txBox="1"/>
          <p:nvPr/>
        </p:nvSpPr>
        <p:spPr>
          <a:xfrm>
            <a:off x="408525" y="3297063"/>
            <a:ext cx="973800" cy="431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solidFill>
                  <a:srgbClr val="262626"/>
                </a:solidFill>
                <a:latin typeface="Calibri"/>
                <a:ea typeface="Calibri"/>
                <a:cs typeface="Calibri"/>
                <a:sym typeface="Calibri"/>
              </a:rPr>
              <a:t>CO</a:t>
            </a:r>
            <a:r>
              <a:rPr lang="en" sz="800" b="1" baseline="-25000">
                <a:solidFill>
                  <a:srgbClr val="262626"/>
                </a:solidFill>
                <a:latin typeface="Calibri"/>
                <a:ea typeface="Calibri"/>
                <a:cs typeface="Calibri"/>
                <a:sym typeface="Calibri"/>
              </a:rPr>
              <a:t>2</a:t>
            </a:r>
            <a:r>
              <a:rPr lang="en" sz="800" b="1">
                <a:solidFill>
                  <a:srgbClr val="262626"/>
                </a:solidFill>
                <a:latin typeface="Cambria"/>
                <a:ea typeface="Cambria"/>
                <a:cs typeface="Cambria"/>
                <a:sym typeface="Cambria"/>
              </a:rPr>
              <a:t> </a:t>
            </a:r>
            <a:r>
              <a:rPr lang="en" sz="800" b="1">
                <a:solidFill>
                  <a:srgbClr val="262626"/>
                </a:solidFill>
                <a:latin typeface="Calibri"/>
                <a:ea typeface="Calibri"/>
                <a:cs typeface="Calibri"/>
                <a:sym typeface="Calibri"/>
              </a:rPr>
              <a:t>E</a:t>
            </a:r>
            <a:r>
              <a:rPr lang="en" sz="800" b="1">
                <a:latin typeface="Calibri"/>
                <a:ea typeface="Calibri"/>
                <a:cs typeface="Calibri"/>
                <a:sym typeface="Calibri"/>
              </a:rPr>
              <a:t>quivalents (at 2 L/min)</a:t>
            </a:r>
            <a:endParaRPr sz="800" b="1">
              <a:latin typeface="Calibri"/>
              <a:ea typeface="Calibri"/>
              <a:cs typeface="Calibri"/>
              <a:sym typeface="Calibri"/>
            </a:endParaRPr>
          </a:p>
        </p:txBody>
      </p:sp>
      <p:sp>
        <p:nvSpPr>
          <p:cNvPr id="301" name="Google Shape;301;p36"/>
          <p:cNvSpPr txBox="1"/>
          <p:nvPr/>
        </p:nvSpPr>
        <p:spPr>
          <a:xfrm>
            <a:off x="4518075" y="1661175"/>
            <a:ext cx="973800" cy="431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latin typeface="Calibri"/>
                <a:ea typeface="Calibri"/>
                <a:cs typeface="Calibri"/>
                <a:sym typeface="Calibri"/>
              </a:rPr>
              <a:t>Global Warming Potential (100)</a:t>
            </a:r>
            <a:endParaRPr sz="800" b="1">
              <a:latin typeface="Calibri"/>
              <a:ea typeface="Calibri"/>
              <a:cs typeface="Calibri"/>
              <a:sym typeface="Calibri"/>
            </a:endParaRPr>
          </a:p>
        </p:txBody>
      </p:sp>
      <p:sp>
        <p:nvSpPr>
          <p:cNvPr id="302" name="Google Shape;302;p36"/>
          <p:cNvSpPr txBox="1"/>
          <p:nvPr/>
        </p:nvSpPr>
        <p:spPr>
          <a:xfrm>
            <a:off x="4518075" y="3297063"/>
            <a:ext cx="973800" cy="431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latin typeface="Calibri"/>
                <a:ea typeface="Calibri"/>
                <a:cs typeface="Calibri"/>
                <a:sym typeface="Calibri"/>
              </a:rPr>
              <a:t>Equivalent MPH Driven in a Car</a:t>
            </a:r>
            <a:endParaRPr sz="800" b="1">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37"/>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Eliminating Desflurane (cont.)</a:t>
            </a:r>
            <a:endParaRPr/>
          </a:p>
        </p:txBody>
      </p:sp>
      <p:sp>
        <p:nvSpPr>
          <p:cNvPr id="310" name="Google Shape;310;p37"/>
          <p:cNvSpPr txBox="1">
            <a:spLocks noGrp="1"/>
          </p:cNvSpPr>
          <p:nvPr>
            <p:ph type="body" idx="1"/>
          </p:nvPr>
        </p:nvSpPr>
        <p:spPr>
          <a:xfrm>
            <a:off x="289500" y="1489350"/>
            <a:ext cx="4103400" cy="2464500"/>
          </a:xfrm>
          <a:prstGeom prst="rect">
            <a:avLst/>
          </a:prstGeom>
          <a:solidFill>
            <a:srgbClr val="D8D8D8"/>
          </a:solidFill>
        </p:spPr>
        <p:txBody>
          <a:bodyPr spcFirstLastPara="1" wrap="square" lIns="0" tIns="34275" rIns="0" bIns="34275" anchor="t" anchorCtr="0">
            <a:normAutofit/>
          </a:bodyPr>
          <a:lstStyle/>
          <a:p>
            <a:pPr marL="0" lvl="0" indent="0" algn="l" rtl="0">
              <a:spcBef>
                <a:spcPts val="900"/>
              </a:spcBef>
              <a:spcAft>
                <a:spcPts val="0"/>
              </a:spcAft>
              <a:buNone/>
            </a:pPr>
            <a:r>
              <a:rPr lang="en" sz="1400" dirty="0"/>
              <a:t>Research suggests negligible clinical differences between desflurane, sevoflurane, and isoflurane.</a:t>
            </a:r>
            <a:endParaRPr sz="1400" dirty="0"/>
          </a:p>
          <a:p>
            <a:pPr marL="457200" lvl="0" indent="-317500" algn="l" rtl="0">
              <a:spcBef>
                <a:spcPts val="900"/>
              </a:spcBef>
              <a:spcAft>
                <a:spcPts val="0"/>
              </a:spcAft>
              <a:buSzPts val="1400"/>
              <a:buChar char="●"/>
            </a:pPr>
            <a:r>
              <a:rPr lang="en" sz="1400" dirty="0"/>
              <a:t>There appears to be no significant difference in the quality of overall recovery between the 3 agents (see next slide) (White, 2009; Lopez, 2009).</a:t>
            </a:r>
            <a:endParaRPr sz="1400" dirty="0"/>
          </a:p>
          <a:p>
            <a:pPr marL="457200" lvl="0" indent="-317500" algn="l" rtl="0">
              <a:spcBef>
                <a:spcPts val="1000"/>
              </a:spcBef>
              <a:spcAft>
                <a:spcPts val="0"/>
              </a:spcAft>
              <a:buSzPts val="1400"/>
              <a:buChar char="●"/>
            </a:pPr>
            <a:r>
              <a:rPr lang="en" sz="1400" dirty="0"/>
              <a:t>Home readiness, PONV, and airway irritation seem to be comparable between the 3 agents as well (Kurhekar, 2017; Gupta, 2004).</a:t>
            </a:r>
            <a:endParaRPr sz="1400" dirty="0"/>
          </a:p>
        </p:txBody>
      </p:sp>
      <p:sp>
        <p:nvSpPr>
          <p:cNvPr id="311" name="Google Shape;311;p37"/>
          <p:cNvSpPr txBox="1">
            <a:spLocks noGrp="1"/>
          </p:cNvSpPr>
          <p:nvPr>
            <p:ph type="body" idx="1"/>
          </p:nvPr>
        </p:nvSpPr>
        <p:spPr>
          <a:xfrm>
            <a:off x="4754825" y="1489450"/>
            <a:ext cx="4103400" cy="2464500"/>
          </a:xfrm>
          <a:prstGeom prst="rect">
            <a:avLst/>
          </a:prstGeom>
          <a:solidFill>
            <a:srgbClr val="D8D8D8"/>
          </a:solidFill>
        </p:spPr>
        <p:txBody>
          <a:bodyPr spcFirstLastPara="1" wrap="square" lIns="0" tIns="34275" rIns="0" bIns="34275" anchor="t" anchorCtr="0">
            <a:normAutofit lnSpcReduction="10000"/>
          </a:bodyPr>
          <a:lstStyle/>
          <a:p>
            <a:pPr marL="0" lvl="0" indent="0" algn="l" rtl="0">
              <a:spcBef>
                <a:spcPts val="900"/>
              </a:spcBef>
              <a:spcAft>
                <a:spcPts val="0"/>
              </a:spcAft>
              <a:buNone/>
            </a:pPr>
            <a:r>
              <a:rPr lang="en" sz="1400" dirty="0"/>
              <a:t>Desflurane is significantly more expensive than  sevoflurane and isoflurane (Moody, 2020).</a:t>
            </a:r>
            <a:endParaRPr sz="1400" dirty="0"/>
          </a:p>
          <a:p>
            <a:pPr marL="457200" lvl="0" indent="-317500" algn="l" rtl="0">
              <a:spcBef>
                <a:spcPts val="900"/>
              </a:spcBef>
              <a:spcAft>
                <a:spcPts val="0"/>
              </a:spcAft>
              <a:buSzPts val="1400"/>
              <a:buChar char="●"/>
            </a:pPr>
            <a:r>
              <a:rPr lang="en" sz="1400" dirty="0"/>
              <a:t>Total cost at 1 L/min:</a:t>
            </a:r>
            <a:endParaRPr sz="1400" dirty="0"/>
          </a:p>
          <a:p>
            <a:pPr marL="914400" lvl="1" indent="-317500" algn="l" rtl="0">
              <a:spcBef>
                <a:spcPts val="0"/>
              </a:spcBef>
              <a:spcAft>
                <a:spcPts val="0"/>
              </a:spcAft>
              <a:buSzPts val="1400"/>
              <a:buChar char="○"/>
            </a:pPr>
            <a:r>
              <a:rPr lang="en" sz="1400" dirty="0"/>
              <a:t>Sevo: $2.14</a:t>
            </a:r>
            <a:endParaRPr sz="1400" dirty="0"/>
          </a:p>
          <a:p>
            <a:pPr marL="914400" lvl="1" indent="-317500" algn="l" rtl="0">
              <a:spcBef>
                <a:spcPts val="0"/>
              </a:spcBef>
              <a:spcAft>
                <a:spcPts val="0"/>
              </a:spcAft>
              <a:buSzPts val="1400"/>
              <a:buChar char="○"/>
            </a:pPr>
            <a:r>
              <a:rPr lang="en" sz="1400" dirty="0"/>
              <a:t>Iso: $0.32</a:t>
            </a:r>
            <a:endParaRPr sz="1400" dirty="0"/>
          </a:p>
          <a:p>
            <a:pPr marL="914400" lvl="1" indent="-317500" algn="l" rtl="0">
              <a:spcBef>
                <a:spcPts val="0"/>
              </a:spcBef>
              <a:spcAft>
                <a:spcPts val="0"/>
              </a:spcAft>
              <a:buSzPts val="1400"/>
              <a:buChar char="○"/>
            </a:pPr>
            <a:r>
              <a:rPr lang="en" sz="1400" b="1" dirty="0"/>
              <a:t>Des: $10.32</a:t>
            </a:r>
            <a:endParaRPr sz="1400" b="1" dirty="0"/>
          </a:p>
          <a:p>
            <a:pPr marL="457200" lvl="0" indent="-317500" algn="l" rtl="0">
              <a:spcBef>
                <a:spcPts val="1000"/>
              </a:spcBef>
              <a:spcAft>
                <a:spcPts val="0"/>
              </a:spcAft>
              <a:buSzPts val="1400"/>
              <a:buChar char="●"/>
            </a:pPr>
            <a:r>
              <a:rPr lang="en" sz="1400" dirty="0"/>
              <a:t>Total cost at 2 L/min</a:t>
            </a:r>
            <a:endParaRPr sz="1400" dirty="0"/>
          </a:p>
          <a:p>
            <a:pPr marL="914400" lvl="1" indent="-317500" algn="l" rtl="0">
              <a:spcBef>
                <a:spcPts val="0"/>
              </a:spcBef>
              <a:spcAft>
                <a:spcPts val="0"/>
              </a:spcAft>
              <a:buSzPts val="1400"/>
              <a:buChar char="○"/>
            </a:pPr>
            <a:r>
              <a:rPr lang="en" sz="1400" dirty="0"/>
              <a:t>Sevo: $4.28</a:t>
            </a:r>
            <a:endParaRPr sz="1400" dirty="0"/>
          </a:p>
          <a:p>
            <a:pPr marL="914400" lvl="1" indent="-317500" algn="l" rtl="0">
              <a:spcBef>
                <a:spcPts val="0"/>
              </a:spcBef>
              <a:spcAft>
                <a:spcPts val="0"/>
              </a:spcAft>
              <a:buSzPts val="1400"/>
              <a:buChar char="○"/>
            </a:pPr>
            <a:r>
              <a:rPr lang="en" sz="1400" dirty="0"/>
              <a:t>Iso: $0.64</a:t>
            </a:r>
            <a:endParaRPr sz="1400" dirty="0"/>
          </a:p>
          <a:p>
            <a:pPr marL="914400" lvl="1" indent="-317500" algn="l" rtl="0">
              <a:spcBef>
                <a:spcPts val="0"/>
              </a:spcBef>
              <a:spcAft>
                <a:spcPts val="0"/>
              </a:spcAft>
              <a:buSzPts val="1400"/>
              <a:buChar char="○"/>
            </a:pPr>
            <a:r>
              <a:rPr lang="en" sz="1400" b="1" dirty="0"/>
              <a:t>Des: $20.64</a:t>
            </a:r>
            <a:endParaRPr sz="1400" b="1" dirty="0"/>
          </a:p>
        </p:txBody>
      </p:sp>
      <p:sp>
        <p:nvSpPr>
          <p:cNvPr id="312" name="Google Shape;312;p37"/>
          <p:cNvSpPr txBox="1"/>
          <p:nvPr/>
        </p:nvSpPr>
        <p:spPr>
          <a:xfrm>
            <a:off x="289500" y="1113439"/>
            <a:ext cx="4103400" cy="4002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Calibri"/>
                <a:ea typeface="Calibri"/>
                <a:cs typeface="Calibri"/>
                <a:sym typeface="Calibri"/>
              </a:rPr>
              <a:t>Clinical Considerations</a:t>
            </a:r>
            <a:endParaRPr b="1">
              <a:solidFill>
                <a:schemeClr val="lt1"/>
              </a:solidFill>
              <a:latin typeface="Calibri"/>
              <a:ea typeface="Calibri"/>
              <a:cs typeface="Calibri"/>
              <a:sym typeface="Calibri"/>
            </a:endParaRPr>
          </a:p>
        </p:txBody>
      </p:sp>
      <p:sp>
        <p:nvSpPr>
          <p:cNvPr id="313" name="Google Shape;313;p37"/>
          <p:cNvSpPr txBox="1"/>
          <p:nvPr/>
        </p:nvSpPr>
        <p:spPr>
          <a:xfrm>
            <a:off x="4754825" y="1090725"/>
            <a:ext cx="4103400" cy="4002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Calibri"/>
                <a:ea typeface="Calibri"/>
                <a:cs typeface="Calibri"/>
                <a:sym typeface="Calibri"/>
              </a:rPr>
              <a:t>Economic Considerations</a:t>
            </a:r>
            <a:endParaRPr b="1">
              <a:solidFill>
                <a:schemeClr val="lt1"/>
              </a:solidFill>
              <a:latin typeface="Calibri"/>
              <a:ea typeface="Calibri"/>
              <a:cs typeface="Calibri"/>
              <a:sym typeface="Calibri"/>
            </a:endParaRPr>
          </a:p>
        </p:txBody>
      </p:sp>
      <p:pic>
        <p:nvPicPr>
          <p:cNvPr id="314" name="Google Shape;314;p37" descr="Medical"/>
          <p:cNvPicPr preferRelativeResize="0"/>
          <p:nvPr/>
        </p:nvPicPr>
        <p:blipFill>
          <a:blip r:embed="rId3">
            <a:alphaModFix/>
          </a:blip>
          <a:stretch>
            <a:fillRect/>
          </a:stretch>
        </p:blipFill>
        <p:spPr>
          <a:xfrm>
            <a:off x="3208275" y="1137638"/>
            <a:ext cx="351825" cy="351825"/>
          </a:xfrm>
          <a:prstGeom prst="rect">
            <a:avLst/>
          </a:prstGeom>
          <a:noFill/>
          <a:ln>
            <a:noFill/>
          </a:ln>
        </p:spPr>
      </p:pic>
      <p:pic>
        <p:nvPicPr>
          <p:cNvPr id="315" name="Google Shape;315;p37" descr="Money with solid fill"/>
          <p:cNvPicPr preferRelativeResize="0"/>
          <p:nvPr/>
        </p:nvPicPr>
        <p:blipFill rotWithShape="1">
          <a:blip r:embed="rId4">
            <a:alphaModFix/>
          </a:blip>
          <a:srcRect/>
          <a:stretch/>
        </p:blipFill>
        <p:spPr>
          <a:xfrm>
            <a:off x="7791000" y="1114912"/>
            <a:ext cx="351825" cy="351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38"/>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Eliminating Desflurane (cont.)</a:t>
            </a:r>
            <a:endParaRPr/>
          </a:p>
        </p:txBody>
      </p:sp>
      <p:sp>
        <p:nvSpPr>
          <p:cNvPr id="322" name="Google Shape;322;p38"/>
          <p:cNvSpPr txBox="1">
            <a:spLocks noGrp="1"/>
          </p:cNvSpPr>
          <p:nvPr>
            <p:ph type="body" idx="1"/>
          </p:nvPr>
        </p:nvSpPr>
        <p:spPr>
          <a:xfrm>
            <a:off x="560986" y="1251419"/>
            <a:ext cx="8179200" cy="3066300"/>
          </a:xfrm>
          <a:prstGeom prst="rect">
            <a:avLst/>
          </a:prstGeom>
        </p:spPr>
        <p:txBody>
          <a:bodyPr spcFirstLastPara="1" wrap="square" lIns="0" tIns="34275" rIns="0" bIns="34275" anchor="t" anchorCtr="0">
            <a:normAutofit lnSpcReduction="10000"/>
          </a:bodyPr>
          <a:lstStyle/>
          <a:p>
            <a:pPr marL="0" lvl="0" indent="0" algn="l" rtl="0">
              <a:spcBef>
                <a:spcPts val="900"/>
              </a:spcBef>
              <a:spcAft>
                <a:spcPts val="0"/>
              </a:spcAft>
              <a:buNone/>
            </a:pPr>
            <a:r>
              <a:rPr lang="en" dirty="0"/>
              <a:t>In comparison to sevoflurane and isoflurane, desflurane appears to show </a:t>
            </a:r>
            <a:r>
              <a:rPr lang="en" b="1" dirty="0"/>
              <a:t>no significant clinical advantage</a:t>
            </a:r>
            <a:r>
              <a:rPr lang="en" dirty="0"/>
              <a:t> in terms of the quality of overall recovery, home readiness, PONV, and post-op airway irritation.</a:t>
            </a:r>
            <a:endParaRPr dirty="0"/>
          </a:p>
          <a:p>
            <a:pPr marL="457200" lvl="0" indent="-342900" algn="l" rtl="0">
              <a:spcBef>
                <a:spcPts val="900"/>
              </a:spcBef>
              <a:spcAft>
                <a:spcPts val="0"/>
              </a:spcAft>
              <a:buSzPts val="1800"/>
              <a:buChar char="●"/>
            </a:pPr>
            <a:r>
              <a:rPr lang="en" dirty="0"/>
              <a:t>A study from the University of Texas Southwestern (n = 130) suggests that although desflurane may lead to a faster initial recovery, the difference in the quality of overall recovery between the 3 agents is negligible (White, 2009).</a:t>
            </a:r>
            <a:endParaRPr dirty="0"/>
          </a:p>
          <a:p>
            <a:pPr marL="914400" lvl="1" indent="-323850" algn="l" rtl="0">
              <a:spcBef>
                <a:spcPts val="0"/>
              </a:spcBef>
              <a:spcAft>
                <a:spcPts val="0"/>
              </a:spcAft>
              <a:buSzPts val="1500"/>
              <a:buChar char="○"/>
            </a:pPr>
            <a:r>
              <a:rPr lang="en" dirty="0"/>
              <a:t>Other, more recent studies appear to support this finding (Lopez, 2009; Boggett, 2019).</a:t>
            </a:r>
            <a:endParaRPr dirty="0"/>
          </a:p>
          <a:p>
            <a:pPr marL="457200" lvl="0" indent="-342900" algn="l" rtl="0">
              <a:spcBef>
                <a:spcPts val="1000"/>
              </a:spcBef>
              <a:spcAft>
                <a:spcPts val="0"/>
              </a:spcAft>
              <a:buSzPts val="1800"/>
              <a:buChar char="●"/>
            </a:pPr>
            <a:r>
              <a:rPr lang="en" dirty="0"/>
              <a:t>Studies from John Hopkins University (Kurhekar, 2017) and the Shri Sathya Sai Medical College (Gupta, 2004) suggest that home readiness and incidences of post-op nausea, vomiting, and airway irritation are comparable as well.</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9"/>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Eliminating Desflurane (cont.)</a:t>
            </a:r>
            <a:endParaRPr/>
          </a:p>
        </p:txBody>
      </p:sp>
      <p:sp>
        <p:nvSpPr>
          <p:cNvPr id="329" name="Google Shape;329;p39"/>
          <p:cNvSpPr txBox="1">
            <a:spLocks noGrp="1"/>
          </p:cNvSpPr>
          <p:nvPr>
            <p:ph type="body" idx="1"/>
          </p:nvPr>
        </p:nvSpPr>
        <p:spPr>
          <a:xfrm>
            <a:off x="546600" y="1269300"/>
            <a:ext cx="8050800" cy="3072000"/>
          </a:xfrm>
          <a:prstGeom prst="rect">
            <a:avLst/>
          </a:prstGeom>
        </p:spPr>
        <p:txBody>
          <a:bodyPr spcFirstLastPara="1" wrap="square" lIns="0" tIns="34275" rIns="0" bIns="34275" anchor="t" anchorCtr="0">
            <a:normAutofit fontScale="92500" lnSpcReduction="10000"/>
          </a:bodyPr>
          <a:lstStyle/>
          <a:p>
            <a:pPr marL="457200" lvl="0" indent="-342900" algn="l" rtl="0">
              <a:spcBef>
                <a:spcPts val="900"/>
              </a:spcBef>
              <a:spcAft>
                <a:spcPts val="0"/>
              </a:spcAft>
              <a:buSzPts val="1800"/>
              <a:buChar char="●"/>
            </a:pPr>
            <a:r>
              <a:rPr lang="en" dirty="0"/>
              <a:t>Desflurane has been eliminated at multiple institutions across the country, generating savings on the order of $100,000 to millions of dollars per year (Silva, 2021).</a:t>
            </a:r>
            <a:endParaRPr sz="1600" dirty="0"/>
          </a:p>
          <a:p>
            <a:pPr marL="914400" lvl="1" indent="-323850" algn="l" rtl="0">
              <a:spcBef>
                <a:spcPts val="1000"/>
              </a:spcBef>
              <a:spcAft>
                <a:spcPts val="0"/>
              </a:spcAft>
              <a:buSzPts val="1500"/>
              <a:buChar char="○"/>
            </a:pPr>
            <a:r>
              <a:rPr lang="en" dirty="0"/>
              <a:t>Some hospital systems that have significantly reduced or completely eliminated desflurane include Michigan Medicine, Stanford Medicine, UCSF Health, Cleveland Clinic, Boston Medical Center, Kaiser Permanente, Seattle Children’s Hospital, and many more (Schowtzer, 2020; </a:t>
            </a:r>
            <a:r>
              <a:rPr lang="en-US" sz="1600" dirty="0" err="1">
                <a:ea typeface="Calibri" panose="020F0502020204030204" pitchFamily="34" charset="0"/>
                <a:cs typeface="Times New Roman" panose="02020603050405020304" pitchFamily="18" charset="0"/>
              </a:rPr>
              <a:t>Zoghbi</a:t>
            </a:r>
            <a:r>
              <a:rPr lang="en-US" sz="1600" dirty="0">
                <a:ea typeface="Calibri" panose="020F0502020204030204" pitchFamily="34" charset="0"/>
                <a:cs typeface="Times New Roman" panose="02020603050405020304" pitchFamily="18" charset="0"/>
              </a:rPr>
              <a:t>, 2022)</a:t>
            </a:r>
            <a:r>
              <a:rPr lang="en" dirty="0"/>
              <a:t>.</a:t>
            </a:r>
            <a:endParaRPr dirty="0"/>
          </a:p>
          <a:p>
            <a:pPr marL="457200" lvl="0" indent="-342900" algn="l" rtl="0">
              <a:spcBef>
                <a:spcPts val="900"/>
              </a:spcBef>
              <a:spcAft>
                <a:spcPts val="0"/>
              </a:spcAft>
              <a:buSzPts val="1800"/>
              <a:buChar char="●"/>
            </a:pPr>
            <a:r>
              <a:rPr lang="en" dirty="0">
                <a:solidFill>
                  <a:srgbClr val="3F3F3F"/>
                </a:solidFill>
                <a:highlight>
                  <a:srgbClr val="FFFFFF"/>
                </a:highlight>
              </a:rPr>
              <a:t>The EU has formulated a proposal to ban, or at least severely restrict, the use of desflurane starting in January of 2026 (Hendrickx, 2022).</a:t>
            </a:r>
            <a:endParaRPr dirty="0">
              <a:solidFill>
                <a:srgbClr val="3F3F3F"/>
              </a:solidFill>
            </a:endParaRPr>
          </a:p>
          <a:p>
            <a:pPr marL="457200" lvl="0" indent="-342900" algn="l" rtl="0">
              <a:spcBef>
                <a:spcPts val="1000"/>
              </a:spcBef>
              <a:spcAft>
                <a:spcPts val="0"/>
              </a:spcAft>
              <a:buSzPts val="1800"/>
              <a:buChar char="●"/>
            </a:pPr>
            <a:r>
              <a:rPr lang="en" dirty="0"/>
              <a:t>The ASA Environmental Task Force formally recommends the avoidance of desflurane based on the ecological and economic benefits as well as the negligible clinical differences between halogenated anesthetics (Devlin-Hegedus, 2022; Axelrod, 2022).</a:t>
            </a:r>
            <a:r>
              <a:rPr lang="en" i="1" baseline="30000" dirty="0"/>
              <a:t> </a:t>
            </a:r>
            <a:endParaRPr i="1" baseline="30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40"/>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Recommendation 2: Reduce Nitrous Oxide</a:t>
            </a:r>
            <a:endParaRPr/>
          </a:p>
        </p:txBody>
      </p:sp>
      <p:sp>
        <p:nvSpPr>
          <p:cNvPr id="337" name="Google Shape;337;p40"/>
          <p:cNvSpPr txBox="1">
            <a:spLocks noGrp="1"/>
          </p:cNvSpPr>
          <p:nvPr>
            <p:ph type="body" idx="1"/>
          </p:nvPr>
        </p:nvSpPr>
        <p:spPr>
          <a:xfrm>
            <a:off x="560986" y="1207169"/>
            <a:ext cx="8179200" cy="3066300"/>
          </a:xfrm>
          <a:prstGeom prst="rect">
            <a:avLst/>
          </a:prstGeom>
        </p:spPr>
        <p:txBody>
          <a:bodyPr spcFirstLastPara="1" wrap="square" lIns="0" tIns="34275" rIns="0" bIns="34275" anchor="t" anchorCtr="0">
            <a:normAutofit/>
          </a:bodyPr>
          <a:lstStyle/>
          <a:p>
            <a:pPr marL="0" lvl="0" indent="0" algn="l" rtl="0">
              <a:spcBef>
                <a:spcPts val="900"/>
              </a:spcBef>
              <a:spcAft>
                <a:spcPts val="0"/>
              </a:spcAft>
              <a:buNone/>
            </a:pPr>
            <a:r>
              <a:rPr lang="en" sz="1700" dirty="0"/>
              <a:t>Estimated Atmospheric Lifetime of Nitrous Oxide (</a:t>
            </a:r>
            <a:r>
              <a:rPr lang="en" sz="1700" dirty="0">
                <a:solidFill>
                  <a:srgbClr val="3F3F3F"/>
                </a:solidFill>
              </a:rPr>
              <a:t>N₂O</a:t>
            </a:r>
            <a:r>
              <a:rPr lang="en" sz="1700" dirty="0"/>
              <a:t>): </a:t>
            </a:r>
            <a:r>
              <a:rPr lang="en" sz="1700" b="1" dirty="0"/>
              <a:t>114 years</a:t>
            </a:r>
            <a:endParaRPr sz="1700" b="1" dirty="0"/>
          </a:p>
          <a:p>
            <a:pPr marL="457200" lvl="0" indent="-323850" algn="l" rtl="0">
              <a:spcBef>
                <a:spcPts val="900"/>
              </a:spcBef>
              <a:spcAft>
                <a:spcPts val="0"/>
              </a:spcAft>
              <a:buSzPts val="1500"/>
              <a:buChar char="●"/>
            </a:pPr>
            <a:r>
              <a:rPr lang="en" sz="1500" dirty="0"/>
              <a:t>This value is approximately 8x that of desflurane, 35x that of isoflurane, and more than 100x that of sevoflurane.</a:t>
            </a:r>
            <a:endParaRPr sz="1500" dirty="0"/>
          </a:p>
          <a:p>
            <a:pPr marL="0" lvl="0" indent="0" algn="l" rtl="0">
              <a:spcBef>
                <a:spcPts val="900"/>
              </a:spcBef>
              <a:spcAft>
                <a:spcPts val="0"/>
              </a:spcAft>
              <a:buNone/>
            </a:pPr>
            <a:r>
              <a:rPr lang="en" sz="1700" dirty="0"/>
              <a:t>Although nitrous oxide has a relatively lower global warming potential, it is used in a much higher concentration in comparison to halogenated anesthetics (Aranake, 2013).</a:t>
            </a:r>
            <a:endParaRPr sz="1700" dirty="0"/>
          </a:p>
          <a:p>
            <a:pPr marL="0" lvl="0" indent="0" algn="l" rtl="0">
              <a:spcBef>
                <a:spcPts val="900"/>
              </a:spcBef>
              <a:spcAft>
                <a:spcPts val="0"/>
              </a:spcAft>
              <a:buNone/>
            </a:pPr>
            <a:endParaRPr sz="1700" dirty="0"/>
          </a:p>
          <a:p>
            <a:pPr marL="0" lvl="0" indent="0" algn="l" rtl="0">
              <a:spcBef>
                <a:spcPts val="900"/>
              </a:spcBef>
              <a:spcAft>
                <a:spcPts val="0"/>
              </a:spcAft>
              <a:buNone/>
            </a:pPr>
            <a:endParaRPr sz="1700" dirty="0"/>
          </a:p>
          <a:p>
            <a:pPr marL="0" lvl="0" indent="0" algn="l" rtl="0">
              <a:spcBef>
                <a:spcPts val="900"/>
              </a:spcBef>
              <a:spcAft>
                <a:spcPts val="200"/>
              </a:spcAft>
              <a:buNone/>
            </a:pPr>
            <a:endParaRPr sz="1700" dirty="0"/>
          </a:p>
        </p:txBody>
      </p:sp>
      <p:graphicFrame>
        <p:nvGraphicFramePr>
          <p:cNvPr id="338" name="Google Shape;338;p40"/>
          <p:cNvGraphicFramePr/>
          <p:nvPr/>
        </p:nvGraphicFramePr>
        <p:xfrm>
          <a:off x="1004688" y="2939025"/>
          <a:ext cx="7134625" cy="1143000"/>
        </p:xfrm>
        <a:graphic>
          <a:graphicData uri="http://schemas.openxmlformats.org/drawingml/2006/table">
            <a:tbl>
              <a:tblPr>
                <a:noFill/>
                <a:tableStyleId>{9AD6034F-8196-4149-AF99-83814D4CD6DF}</a:tableStyleId>
              </a:tblPr>
              <a:tblGrid>
                <a:gridCol w="1426925">
                  <a:extLst>
                    <a:ext uri="{9D8B030D-6E8A-4147-A177-3AD203B41FA5}">
                      <a16:colId xmlns:a16="http://schemas.microsoft.com/office/drawing/2014/main" val="20000"/>
                    </a:ext>
                  </a:extLst>
                </a:gridCol>
                <a:gridCol w="1426925">
                  <a:extLst>
                    <a:ext uri="{9D8B030D-6E8A-4147-A177-3AD203B41FA5}">
                      <a16:colId xmlns:a16="http://schemas.microsoft.com/office/drawing/2014/main" val="20001"/>
                    </a:ext>
                  </a:extLst>
                </a:gridCol>
                <a:gridCol w="1426925">
                  <a:extLst>
                    <a:ext uri="{9D8B030D-6E8A-4147-A177-3AD203B41FA5}">
                      <a16:colId xmlns:a16="http://schemas.microsoft.com/office/drawing/2014/main" val="20002"/>
                    </a:ext>
                  </a:extLst>
                </a:gridCol>
                <a:gridCol w="1426925">
                  <a:extLst>
                    <a:ext uri="{9D8B030D-6E8A-4147-A177-3AD203B41FA5}">
                      <a16:colId xmlns:a16="http://schemas.microsoft.com/office/drawing/2014/main" val="20003"/>
                    </a:ext>
                  </a:extLst>
                </a:gridCol>
                <a:gridCol w="1426925">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sz="1200"/>
                        <a:t>Anesthetic</a:t>
                      </a:r>
                      <a:endParaRPr sz="1200"/>
                    </a:p>
                  </a:txBody>
                  <a:tcPr marL="91425" marR="91425" marT="91425" marB="91425">
                    <a:solidFill>
                      <a:schemeClr val="accent1"/>
                    </a:solidFill>
                  </a:tcPr>
                </a:tc>
                <a:tc>
                  <a:txBody>
                    <a:bodyPr/>
                    <a:lstStyle/>
                    <a:p>
                      <a:pPr marL="0" lvl="0" indent="0" algn="ctr" rtl="0">
                        <a:spcBef>
                          <a:spcPts val="0"/>
                        </a:spcBef>
                        <a:spcAft>
                          <a:spcPts val="0"/>
                        </a:spcAft>
                        <a:buNone/>
                      </a:pPr>
                      <a:r>
                        <a:rPr lang="en" sz="1200"/>
                        <a:t>Sevoflurane</a:t>
                      </a:r>
                      <a:endParaRPr sz="1200"/>
                    </a:p>
                  </a:txBody>
                  <a:tcPr marL="91425" marR="91425" marT="91425" marB="91425">
                    <a:solidFill>
                      <a:schemeClr val="accent1"/>
                    </a:solidFill>
                  </a:tcPr>
                </a:tc>
                <a:tc>
                  <a:txBody>
                    <a:bodyPr/>
                    <a:lstStyle/>
                    <a:p>
                      <a:pPr marL="0" lvl="0" indent="0" algn="ctr" rtl="0">
                        <a:spcBef>
                          <a:spcPts val="0"/>
                        </a:spcBef>
                        <a:spcAft>
                          <a:spcPts val="0"/>
                        </a:spcAft>
                        <a:buNone/>
                      </a:pPr>
                      <a:r>
                        <a:rPr lang="en" sz="1200"/>
                        <a:t>Isoflurane</a:t>
                      </a:r>
                      <a:endParaRPr sz="1200"/>
                    </a:p>
                  </a:txBody>
                  <a:tcPr marL="91425" marR="91425" marT="91425" marB="91425">
                    <a:solidFill>
                      <a:schemeClr val="accent1"/>
                    </a:solidFill>
                  </a:tcPr>
                </a:tc>
                <a:tc>
                  <a:txBody>
                    <a:bodyPr/>
                    <a:lstStyle/>
                    <a:p>
                      <a:pPr marL="0" lvl="0" indent="0" algn="ctr" rtl="0">
                        <a:spcBef>
                          <a:spcPts val="0"/>
                        </a:spcBef>
                        <a:spcAft>
                          <a:spcPts val="0"/>
                        </a:spcAft>
                        <a:buNone/>
                      </a:pPr>
                      <a:r>
                        <a:rPr lang="en" sz="1200"/>
                        <a:t>Desflurane</a:t>
                      </a:r>
                      <a:endParaRPr sz="1200"/>
                    </a:p>
                  </a:txBody>
                  <a:tcPr marL="91425" marR="91425" marT="91425" marB="91425">
                    <a:solidFill>
                      <a:schemeClr val="accent1"/>
                    </a:solidFill>
                  </a:tcPr>
                </a:tc>
                <a:tc>
                  <a:txBody>
                    <a:bodyPr/>
                    <a:lstStyle/>
                    <a:p>
                      <a:pPr marL="0" lvl="0" indent="0" algn="ctr" rtl="0">
                        <a:spcBef>
                          <a:spcPts val="0"/>
                        </a:spcBef>
                        <a:spcAft>
                          <a:spcPts val="0"/>
                        </a:spcAft>
                        <a:buNone/>
                      </a:pPr>
                      <a:r>
                        <a:rPr lang="en" sz="1200" b="1"/>
                        <a:t>Nitrous Oxide</a:t>
                      </a:r>
                      <a:endParaRPr sz="1200" b="1"/>
                    </a:p>
                  </a:txBody>
                  <a:tcPr marL="91425" marR="91425" marT="91425" marB="91425">
                    <a:solidFill>
                      <a:schemeClr val="accent1"/>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200"/>
                        <a:t>MAC</a:t>
                      </a:r>
                      <a:endParaRPr sz="1200"/>
                    </a:p>
                  </a:txBody>
                  <a:tcPr marL="91425" marR="91425" marT="91425" marB="91425">
                    <a:solidFill>
                      <a:srgbClr val="D8D8D8"/>
                    </a:solidFill>
                  </a:tcPr>
                </a:tc>
                <a:tc>
                  <a:txBody>
                    <a:bodyPr/>
                    <a:lstStyle/>
                    <a:p>
                      <a:pPr marL="0" lvl="0" indent="0" algn="ctr" rtl="0">
                        <a:spcBef>
                          <a:spcPts val="0"/>
                        </a:spcBef>
                        <a:spcAft>
                          <a:spcPts val="0"/>
                        </a:spcAft>
                        <a:buNone/>
                      </a:pPr>
                      <a:r>
                        <a:rPr lang="en" sz="1200"/>
                        <a:t>2</a:t>
                      </a:r>
                      <a:endParaRPr sz="1200"/>
                    </a:p>
                  </a:txBody>
                  <a:tcPr marL="91425" marR="91425" marT="91425" marB="91425">
                    <a:solidFill>
                      <a:srgbClr val="D8D8D8"/>
                    </a:solidFill>
                  </a:tcPr>
                </a:tc>
                <a:tc>
                  <a:txBody>
                    <a:bodyPr/>
                    <a:lstStyle/>
                    <a:p>
                      <a:pPr marL="0" lvl="0" indent="0" algn="ctr" rtl="0">
                        <a:spcBef>
                          <a:spcPts val="0"/>
                        </a:spcBef>
                        <a:spcAft>
                          <a:spcPts val="0"/>
                        </a:spcAft>
                        <a:buNone/>
                      </a:pPr>
                      <a:r>
                        <a:rPr lang="en" sz="1200"/>
                        <a:t>1.15</a:t>
                      </a:r>
                      <a:endParaRPr sz="1200"/>
                    </a:p>
                  </a:txBody>
                  <a:tcPr marL="91425" marR="91425" marT="91425" marB="91425">
                    <a:solidFill>
                      <a:srgbClr val="D8D8D8"/>
                    </a:solidFill>
                  </a:tcPr>
                </a:tc>
                <a:tc>
                  <a:txBody>
                    <a:bodyPr/>
                    <a:lstStyle/>
                    <a:p>
                      <a:pPr marL="0" lvl="0" indent="0" algn="ctr" rtl="0">
                        <a:spcBef>
                          <a:spcPts val="0"/>
                        </a:spcBef>
                        <a:spcAft>
                          <a:spcPts val="0"/>
                        </a:spcAft>
                        <a:buNone/>
                      </a:pPr>
                      <a:r>
                        <a:rPr lang="en" sz="1200"/>
                        <a:t>6</a:t>
                      </a:r>
                      <a:endParaRPr sz="1200"/>
                    </a:p>
                  </a:txBody>
                  <a:tcPr marL="91425" marR="91425" marT="91425" marB="91425">
                    <a:solidFill>
                      <a:srgbClr val="D8D8D8"/>
                    </a:solidFill>
                  </a:tcPr>
                </a:tc>
                <a:tc>
                  <a:txBody>
                    <a:bodyPr/>
                    <a:lstStyle/>
                    <a:p>
                      <a:pPr marL="0" lvl="0" indent="0" algn="ctr" rtl="0">
                        <a:spcBef>
                          <a:spcPts val="0"/>
                        </a:spcBef>
                        <a:spcAft>
                          <a:spcPts val="0"/>
                        </a:spcAft>
                        <a:buNone/>
                      </a:pPr>
                      <a:r>
                        <a:rPr lang="en" sz="1200" b="1"/>
                        <a:t>105</a:t>
                      </a:r>
                      <a:endParaRPr sz="1200" b="1"/>
                    </a:p>
                  </a:txBody>
                  <a:tcPr marL="91425" marR="91425" marT="91425" marB="91425">
                    <a:solidFill>
                      <a:srgbClr val="D8D8D8"/>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200"/>
                        <a:t>MAC-awake</a:t>
                      </a:r>
                      <a:endParaRPr sz="1200"/>
                    </a:p>
                  </a:txBody>
                  <a:tcPr marL="91425" marR="91425" marT="91425" marB="91425">
                    <a:solidFill>
                      <a:srgbClr val="D8D8D8"/>
                    </a:solidFill>
                  </a:tcPr>
                </a:tc>
                <a:tc>
                  <a:txBody>
                    <a:bodyPr/>
                    <a:lstStyle/>
                    <a:p>
                      <a:pPr marL="0" lvl="0" indent="0" algn="ctr" rtl="0">
                        <a:spcBef>
                          <a:spcPts val="0"/>
                        </a:spcBef>
                        <a:spcAft>
                          <a:spcPts val="0"/>
                        </a:spcAft>
                        <a:buNone/>
                      </a:pPr>
                      <a:r>
                        <a:rPr lang="en" sz="1200"/>
                        <a:t>0.62</a:t>
                      </a:r>
                      <a:endParaRPr sz="1200"/>
                    </a:p>
                  </a:txBody>
                  <a:tcPr marL="91425" marR="91425" marT="91425" marB="91425">
                    <a:solidFill>
                      <a:srgbClr val="D8D8D8"/>
                    </a:solidFill>
                  </a:tcPr>
                </a:tc>
                <a:tc>
                  <a:txBody>
                    <a:bodyPr/>
                    <a:lstStyle/>
                    <a:p>
                      <a:pPr marL="0" lvl="0" indent="0" algn="ctr" rtl="0">
                        <a:spcBef>
                          <a:spcPts val="0"/>
                        </a:spcBef>
                        <a:spcAft>
                          <a:spcPts val="0"/>
                        </a:spcAft>
                        <a:buNone/>
                      </a:pPr>
                      <a:r>
                        <a:rPr lang="en" sz="1200"/>
                        <a:t>0.49</a:t>
                      </a:r>
                      <a:endParaRPr sz="1200"/>
                    </a:p>
                  </a:txBody>
                  <a:tcPr marL="91425" marR="91425" marT="91425" marB="91425">
                    <a:solidFill>
                      <a:srgbClr val="D8D8D8"/>
                    </a:solidFill>
                  </a:tcPr>
                </a:tc>
                <a:tc>
                  <a:txBody>
                    <a:bodyPr/>
                    <a:lstStyle/>
                    <a:p>
                      <a:pPr marL="0" lvl="0" indent="0" algn="ctr" rtl="0">
                        <a:spcBef>
                          <a:spcPts val="0"/>
                        </a:spcBef>
                        <a:spcAft>
                          <a:spcPts val="0"/>
                        </a:spcAft>
                        <a:buNone/>
                      </a:pPr>
                      <a:r>
                        <a:rPr lang="en" sz="1200"/>
                        <a:t>2.5</a:t>
                      </a:r>
                      <a:endParaRPr sz="1200"/>
                    </a:p>
                  </a:txBody>
                  <a:tcPr marL="91425" marR="91425" marT="91425" marB="91425">
                    <a:solidFill>
                      <a:srgbClr val="D8D8D8"/>
                    </a:solidFill>
                  </a:tcPr>
                </a:tc>
                <a:tc>
                  <a:txBody>
                    <a:bodyPr/>
                    <a:lstStyle/>
                    <a:p>
                      <a:pPr marL="0" lvl="0" indent="0" algn="ctr" rtl="0">
                        <a:spcBef>
                          <a:spcPts val="0"/>
                        </a:spcBef>
                        <a:spcAft>
                          <a:spcPts val="0"/>
                        </a:spcAft>
                        <a:buNone/>
                      </a:pPr>
                      <a:r>
                        <a:rPr lang="en" sz="1200" b="1"/>
                        <a:t>68</a:t>
                      </a:r>
                      <a:endParaRPr sz="1200" b="1"/>
                    </a:p>
                  </a:txBody>
                  <a:tcPr marL="91425" marR="91425" marT="91425" marB="91425">
                    <a:solidFill>
                      <a:srgbClr val="D8D8D8"/>
                    </a:solidFill>
                  </a:tcPr>
                </a:tc>
                <a:extLst>
                  <a:ext uri="{0D108BD9-81ED-4DB2-BD59-A6C34878D82A}">
                    <a16:rowId xmlns:a16="http://schemas.microsoft.com/office/drawing/2014/main" val="10002"/>
                  </a:ext>
                </a:extLst>
              </a:tr>
            </a:tbl>
          </a:graphicData>
        </a:graphic>
      </p:graphicFrame>
      <p:sp>
        <p:nvSpPr>
          <p:cNvPr id="339" name="Google Shape;339;p40"/>
          <p:cNvSpPr txBox="1"/>
          <p:nvPr/>
        </p:nvSpPr>
        <p:spPr>
          <a:xfrm>
            <a:off x="928500" y="4133475"/>
            <a:ext cx="4029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Values expressed as a percentage of 1 atmosphere</a:t>
            </a:r>
            <a:endParaRPr sz="10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41"/>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Reducing Nitrous Oxide (cont.)</a:t>
            </a:r>
            <a:endParaRPr/>
          </a:p>
        </p:txBody>
      </p:sp>
      <p:sp>
        <p:nvSpPr>
          <p:cNvPr id="347" name="Google Shape;347;p41"/>
          <p:cNvSpPr txBox="1">
            <a:spLocks noGrp="1"/>
          </p:cNvSpPr>
          <p:nvPr>
            <p:ph type="body" idx="1"/>
          </p:nvPr>
        </p:nvSpPr>
        <p:spPr>
          <a:xfrm>
            <a:off x="330125" y="1297650"/>
            <a:ext cx="8647200" cy="3066300"/>
          </a:xfrm>
          <a:prstGeom prst="rect">
            <a:avLst/>
          </a:prstGeom>
        </p:spPr>
        <p:txBody>
          <a:bodyPr spcFirstLastPara="1" wrap="square" lIns="0" tIns="34275" rIns="0" bIns="34275" anchor="t" anchorCtr="0">
            <a:noAutofit/>
          </a:bodyPr>
          <a:lstStyle/>
          <a:p>
            <a:pPr marL="0" lvl="0" indent="0" algn="l" rtl="0">
              <a:lnSpc>
                <a:spcPct val="80000"/>
              </a:lnSpc>
              <a:spcBef>
                <a:spcPts val="900"/>
              </a:spcBef>
              <a:spcAft>
                <a:spcPts val="0"/>
              </a:spcAft>
              <a:buSzPts val="605"/>
              <a:buNone/>
            </a:pPr>
            <a:r>
              <a:rPr lang="en"/>
              <a:t>In addition to being a potent greenhouse gas, nitrous oxide is also an </a:t>
            </a:r>
            <a:r>
              <a:rPr lang="en" b="1"/>
              <a:t>ozone-depleting agent</a:t>
            </a:r>
            <a:r>
              <a:rPr lang="en"/>
              <a:t>.</a:t>
            </a:r>
            <a:endParaRPr/>
          </a:p>
          <a:p>
            <a:pPr marL="0" lvl="0" indent="0" algn="l" rtl="0">
              <a:lnSpc>
                <a:spcPct val="80000"/>
              </a:lnSpc>
              <a:spcBef>
                <a:spcPts val="900"/>
              </a:spcBef>
              <a:spcAft>
                <a:spcPts val="200"/>
              </a:spcAft>
              <a:buSzPts val="605"/>
              <a:buNone/>
            </a:pPr>
            <a:endParaRPr/>
          </a:p>
        </p:txBody>
      </p:sp>
      <p:sp>
        <p:nvSpPr>
          <p:cNvPr id="348" name="Google Shape;348;p41"/>
          <p:cNvSpPr txBox="1"/>
          <p:nvPr/>
        </p:nvSpPr>
        <p:spPr>
          <a:xfrm>
            <a:off x="7660925" y="1721675"/>
            <a:ext cx="566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29, 49</a:t>
            </a:r>
            <a:endParaRPr sz="700">
              <a:solidFill>
                <a:schemeClr val="lt1"/>
              </a:solidFill>
              <a:latin typeface="Calibri"/>
              <a:ea typeface="Calibri"/>
              <a:cs typeface="Calibri"/>
              <a:sym typeface="Calibri"/>
            </a:endParaRPr>
          </a:p>
        </p:txBody>
      </p:sp>
      <p:sp>
        <p:nvSpPr>
          <p:cNvPr id="349" name="Google Shape;349;p41"/>
          <p:cNvSpPr txBox="1"/>
          <p:nvPr/>
        </p:nvSpPr>
        <p:spPr>
          <a:xfrm>
            <a:off x="287525" y="1797875"/>
            <a:ext cx="4515300" cy="2590422"/>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3F3F3F"/>
              </a:buClr>
              <a:buSzPts val="1400"/>
              <a:buFont typeface="Calibri"/>
              <a:buChar char="●"/>
            </a:pPr>
            <a:r>
              <a:rPr lang="en" sz="1600" dirty="0">
                <a:solidFill>
                  <a:srgbClr val="3F3F3F"/>
                </a:solidFill>
                <a:latin typeface="Calibri"/>
                <a:ea typeface="Calibri"/>
                <a:cs typeface="Calibri"/>
                <a:sym typeface="Calibri"/>
              </a:rPr>
              <a:t>Ozone Depleting Potential (or ODP): The ratio of the estimated impact on the ozone layer relative to CFC-11 (ODP = 1) (Velders, 2014).</a:t>
            </a:r>
            <a:endParaRPr sz="1600" dirty="0">
              <a:solidFill>
                <a:srgbClr val="3F3F3F"/>
              </a:solidFill>
              <a:latin typeface="Calibri"/>
              <a:ea typeface="Calibri"/>
              <a:cs typeface="Calibri"/>
              <a:sym typeface="Calibri"/>
            </a:endParaRPr>
          </a:p>
          <a:p>
            <a:pPr marL="457200" lvl="0" indent="-330200" algn="l" rtl="0">
              <a:lnSpc>
                <a:spcPct val="100000"/>
              </a:lnSpc>
              <a:spcBef>
                <a:spcPts val="1000"/>
              </a:spcBef>
              <a:spcAft>
                <a:spcPts val="0"/>
              </a:spcAft>
              <a:buClr>
                <a:srgbClr val="3F3F3F"/>
              </a:buClr>
              <a:buSzPts val="1600"/>
              <a:buFont typeface="Calibri"/>
              <a:buChar char="●"/>
            </a:pPr>
            <a:r>
              <a:rPr lang="en" sz="1600" dirty="0">
                <a:solidFill>
                  <a:srgbClr val="3F3F3F"/>
                </a:solidFill>
                <a:latin typeface="Calibri"/>
                <a:ea typeface="Calibri"/>
                <a:cs typeface="Calibri"/>
                <a:sym typeface="Calibri"/>
              </a:rPr>
              <a:t>A study into the ozone-depleting effects of nitrous oxide by Dr. Ravi Ravishankara of Colorado State University poses nitrous oxide as “the single most important ozone depleting emission of the 21st century (Ravishankara, 2009).”</a:t>
            </a:r>
            <a:endParaRPr sz="1600" dirty="0">
              <a:solidFill>
                <a:srgbClr val="3F3F3F"/>
              </a:solidFill>
              <a:latin typeface="Calibri"/>
              <a:ea typeface="Calibri"/>
              <a:cs typeface="Calibri"/>
              <a:sym typeface="Calibri"/>
            </a:endParaRPr>
          </a:p>
        </p:txBody>
      </p:sp>
      <p:graphicFrame>
        <p:nvGraphicFramePr>
          <p:cNvPr id="351" name="Google Shape;351;p41"/>
          <p:cNvGraphicFramePr/>
          <p:nvPr>
            <p:extLst>
              <p:ext uri="{D42A27DB-BD31-4B8C-83A1-F6EECF244321}">
                <p14:modId xmlns:p14="http://schemas.microsoft.com/office/powerpoint/2010/main" val="4222802469"/>
              </p:ext>
            </p:extLst>
          </p:nvPr>
        </p:nvGraphicFramePr>
        <p:xfrm>
          <a:off x="4775075" y="1721675"/>
          <a:ext cx="3424200" cy="2453310"/>
        </p:xfrm>
        <a:graphic>
          <a:graphicData uri="http://schemas.openxmlformats.org/drawingml/2006/table">
            <a:tbl>
              <a:tblPr>
                <a:noFill/>
                <a:tableStyleId>{9AD6034F-8196-4149-AF99-83814D4CD6DF}</a:tableStyleId>
              </a:tblPr>
              <a:tblGrid>
                <a:gridCol w="2033837">
                  <a:extLst>
                    <a:ext uri="{9D8B030D-6E8A-4147-A177-3AD203B41FA5}">
                      <a16:colId xmlns:a16="http://schemas.microsoft.com/office/drawing/2014/main" val="20000"/>
                    </a:ext>
                  </a:extLst>
                </a:gridCol>
                <a:gridCol w="1390363">
                  <a:extLst>
                    <a:ext uri="{9D8B030D-6E8A-4147-A177-3AD203B41FA5}">
                      <a16:colId xmlns:a16="http://schemas.microsoft.com/office/drawing/2014/main" val="20001"/>
                    </a:ext>
                  </a:extLst>
                </a:gridCol>
              </a:tblGrid>
              <a:tr h="438075">
                <a:tc>
                  <a:txBody>
                    <a:bodyPr/>
                    <a:lstStyle/>
                    <a:p>
                      <a:pPr marL="0" lvl="1" indent="0" algn="ctr" rtl="0">
                        <a:spcBef>
                          <a:spcPts val="0"/>
                        </a:spcBef>
                        <a:spcAft>
                          <a:spcPts val="0"/>
                        </a:spcAft>
                        <a:buNone/>
                      </a:pPr>
                      <a:r>
                        <a:rPr lang="en" dirty="0">
                          <a:solidFill>
                            <a:schemeClr val="lt1"/>
                          </a:solidFill>
                        </a:rPr>
                        <a:t>Anesthetic Agent</a:t>
                      </a:r>
                      <a:endParaRPr dirty="0">
                        <a:solidFill>
                          <a:schemeClr val="lt1"/>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23753"/>
                    </a:solidFill>
                  </a:tcPr>
                </a:tc>
                <a:tc>
                  <a:txBody>
                    <a:bodyPr/>
                    <a:lstStyle/>
                    <a:p>
                      <a:pPr marL="0" lvl="0" indent="0" algn="ctr" rtl="0">
                        <a:spcBef>
                          <a:spcPts val="0"/>
                        </a:spcBef>
                        <a:spcAft>
                          <a:spcPts val="0"/>
                        </a:spcAft>
                        <a:buNone/>
                      </a:pPr>
                      <a:r>
                        <a:rPr lang="en" dirty="0">
                          <a:solidFill>
                            <a:schemeClr val="lt1"/>
                          </a:solidFill>
                        </a:rPr>
                        <a:t>ODP</a:t>
                      </a:r>
                      <a:r>
                        <a:rPr lang="en" sz="1600" dirty="0">
                          <a:solidFill>
                            <a:schemeClr val="lt1"/>
                          </a:solidFill>
                        </a:rPr>
                        <a:t> </a:t>
                      </a:r>
                    </a:p>
                    <a:p>
                      <a:pPr marL="0" lvl="0" indent="0" algn="ctr" rtl="0">
                        <a:spcBef>
                          <a:spcPts val="0"/>
                        </a:spcBef>
                        <a:spcAft>
                          <a:spcPts val="0"/>
                        </a:spcAft>
                        <a:buNone/>
                      </a:pPr>
                      <a:r>
                        <a:rPr lang="en" sz="900" dirty="0">
                          <a:solidFill>
                            <a:schemeClr val="lt1"/>
                          </a:solidFill>
                        </a:rPr>
                        <a:t>(Bosenberg, 2011; Kleeman, 1994)</a:t>
                      </a:r>
                      <a:endParaRPr sz="900" dirty="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23753"/>
                    </a:solidFill>
                  </a:tcPr>
                </a:tc>
                <a:extLst>
                  <a:ext uri="{0D108BD9-81ED-4DB2-BD59-A6C34878D82A}">
                    <a16:rowId xmlns:a16="http://schemas.microsoft.com/office/drawing/2014/main" val="10000"/>
                  </a:ext>
                </a:extLst>
              </a:tr>
              <a:tr h="438075">
                <a:tc>
                  <a:txBody>
                    <a:bodyPr/>
                    <a:lstStyle/>
                    <a:p>
                      <a:pPr marL="0" lvl="0" indent="0" algn="ctr" rtl="0">
                        <a:spcBef>
                          <a:spcPts val="0"/>
                        </a:spcBef>
                        <a:spcAft>
                          <a:spcPts val="0"/>
                        </a:spcAft>
                        <a:buNone/>
                      </a:pPr>
                      <a:r>
                        <a:rPr lang="en"/>
                        <a:t>Sevoflurane</a:t>
                      </a:r>
                      <a:endParaRPr/>
                    </a:p>
                  </a:txBody>
                  <a:tcPr marL="91425" marR="91425" marT="91425" marB="91425">
                    <a:lnT w="9525" cap="flat" cmpd="sng">
                      <a:solidFill>
                        <a:srgbClr val="000000"/>
                      </a:solidFill>
                      <a:prstDash val="solid"/>
                      <a:round/>
                      <a:headEnd type="none" w="sm" len="sm"/>
                      <a:tailEnd type="none" w="sm" len="sm"/>
                    </a:lnT>
                    <a:solidFill>
                      <a:srgbClr val="83CDF9"/>
                    </a:solidFill>
                  </a:tcPr>
                </a:tc>
                <a:tc>
                  <a:txBody>
                    <a:bodyPr/>
                    <a:lstStyle/>
                    <a:p>
                      <a:pPr marL="0" lvl="0" indent="0" algn="ctr" rtl="0">
                        <a:spcBef>
                          <a:spcPts val="0"/>
                        </a:spcBef>
                        <a:spcAft>
                          <a:spcPts val="0"/>
                        </a:spcAft>
                        <a:buNone/>
                      </a:pPr>
                      <a:r>
                        <a:rPr lang="en"/>
                        <a:t>0</a:t>
                      </a:r>
                      <a:endParaRPr/>
                    </a:p>
                  </a:txBody>
                  <a:tcPr marL="91425" marR="91425" marT="91425" marB="91425">
                    <a:lnT w="9525" cap="flat" cmpd="sng">
                      <a:solidFill>
                        <a:srgbClr val="000000"/>
                      </a:solidFill>
                      <a:prstDash val="solid"/>
                      <a:round/>
                      <a:headEnd type="none" w="sm" len="sm"/>
                      <a:tailEnd type="none" w="sm" len="sm"/>
                    </a:lnT>
                    <a:solidFill>
                      <a:srgbClr val="83CDF9"/>
                    </a:solidFill>
                  </a:tcPr>
                </a:tc>
                <a:extLst>
                  <a:ext uri="{0D108BD9-81ED-4DB2-BD59-A6C34878D82A}">
                    <a16:rowId xmlns:a16="http://schemas.microsoft.com/office/drawing/2014/main" val="10001"/>
                  </a:ext>
                </a:extLst>
              </a:tr>
              <a:tr h="438075">
                <a:tc>
                  <a:txBody>
                    <a:bodyPr/>
                    <a:lstStyle/>
                    <a:p>
                      <a:pPr marL="0" lvl="0" indent="0" algn="ctr" rtl="0">
                        <a:spcBef>
                          <a:spcPts val="0"/>
                        </a:spcBef>
                        <a:spcAft>
                          <a:spcPts val="0"/>
                        </a:spcAft>
                        <a:buNone/>
                      </a:pPr>
                      <a:r>
                        <a:rPr lang="en"/>
                        <a:t>Desflurane</a:t>
                      </a:r>
                      <a:endParaRPr/>
                    </a:p>
                  </a:txBody>
                  <a:tcPr marL="91425" marR="91425" marT="91425" marB="91425">
                    <a:solidFill>
                      <a:srgbClr val="83CDF9"/>
                    </a:solidFill>
                  </a:tcPr>
                </a:tc>
                <a:tc>
                  <a:txBody>
                    <a:bodyPr/>
                    <a:lstStyle/>
                    <a:p>
                      <a:pPr marL="0" lvl="0" indent="0" algn="ctr" rtl="0">
                        <a:spcBef>
                          <a:spcPts val="0"/>
                        </a:spcBef>
                        <a:spcAft>
                          <a:spcPts val="0"/>
                        </a:spcAft>
                        <a:buNone/>
                      </a:pPr>
                      <a:r>
                        <a:rPr lang="en"/>
                        <a:t>0</a:t>
                      </a:r>
                      <a:endParaRPr/>
                    </a:p>
                  </a:txBody>
                  <a:tcPr marL="91425" marR="91425" marT="91425" marB="91425">
                    <a:solidFill>
                      <a:srgbClr val="83CDF9"/>
                    </a:solidFill>
                  </a:tcPr>
                </a:tc>
                <a:extLst>
                  <a:ext uri="{0D108BD9-81ED-4DB2-BD59-A6C34878D82A}">
                    <a16:rowId xmlns:a16="http://schemas.microsoft.com/office/drawing/2014/main" val="10002"/>
                  </a:ext>
                </a:extLst>
              </a:tr>
              <a:tr h="438075">
                <a:tc>
                  <a:txBody>
                    <a:bodyPr/>
                    <a:lstStyle/>
                    <a:p>
                      <a:pPr marL="0" lvl="0" indent="0" algn="ctr" rtl="0">
                        <a:spcBef>
                          <a:spcPts val="0"/>
                        </a:spcBef>
                        <a:spcAft>
                          <a:spcPts val="0"/>
                        </a:spcAft>
                        <a:buNone/>
                      </a:pPr>
                      <a:r>
                        <a:rPr lang="en"/>
                        <a:t>Isoflurane</a:t>
                      </a:r>
                      <a:endParaRPr/>
                    </a:p>
                  </a:txBody>
                  <a:tcPr marL="91425" marR="91425" marT="91425" marB="91425">
                    <a:solidFill>
                      <a:srgbClr val="83CDF9"/>
                    </a:solidFill>
                  </a:tcPr>
                </a:tc>
                <a:tc>
                  <a:txBody>
                    <a:bodyPr/>
                    <a:lstStyle/>
                    <a:p>
                      <a:pPr marL="0" lvl="0" indent="0" algn="ctr" rtl="0">
                        <a:spcBef>
                          <a:spcPts val="0"/>
                        </a:spcBef>
                        <a:spcAft>
                          <a:spcPts val="0"/>
                        </a:spcAft>
                        <a:buNone/>
                      </a:pPr>
                      <a:r>
                        <a:rPr lang="en"/>
                        <a:t>0.01*</a:t>
                      </a:r>
                      <a:endParaRPr/>
                    </a:p>
                  </a:txBody>
                  <a:tcPr marL="91425" marR="91425" marT="91425" marB="91425">
                    <a:solidFill>
                      <a:srgbClr val="83CDF9"/>
                    </a:solidFill>
                  </a:tcPr>
                </a:tc>
                <a:extLst>
                  <a:ext uri="{0D108BD9-81ED-4DB2-BD59-A6C34878D82A}">
                    <a16:rowId xmlns:a16="http://schemas.microsoft.com/office/drawing/2014/main" val="10003"/>
                  </a:ext>
                </a:extLst>
              </a:tr>
              <a:tr h="438075">
                <a:tc>
                  <a:txBody>
                    <a:bodyPr/>
                    <a:lstStyle/>
                    <a:p>
                      <a:pPr marL="0" lvl="0" indent="0" algn="ctr" rtl="0">
                        <a:spcBef>
                          <a:spcPts val="0"/>
                        </a:spcBef>
                        <a:spcAft>
                          <a:spcPts val="0"/>
                        </a:spcAft>
                        <a:buNone/>
                      </a:pPr>
                      <a:r>
                        <a:rPr lang="en"/>
                        <a:t>Nitrous Oxide</a:t>
                      </a:r>
                      <a:endParaRPr/>
                    </a:p>
                  </a:txBody>
                  <a:tcPr marL="91425" marR="91425" marT="91425" marB="91425">
                    <a:solidFill>
                      <a:srgbClr val="83CDF9"/>
                    </a:solidFill>
                  </a:tcPr>
                </a:tc>
                <a:tc>
                  <a:txBody>
                    <a:bodyPr/>
                    <a:lstStyle/>
                    <a:p>
                      <a:pPr marL="0" lvl="0" indent="0" algn="ctr" rtl="0">
                        <a:spcBef>
                          <a:spcPts val="0"/>
                        </a:spcBef>
                        <a:spcAft>
                          <a:spcPts val="0"/>
                        </a:spcAft>
                        <a:buNone/>
                      </a:pPr>
                      <a:r>
                        <a:rPr lang="en" b="1" dirty="0"/>
                        <a:t>0.017</a:t>
                      </a:r>
                      <a:endParaRPr b="1" dirty="0"/>
                    </a:p>
                  </a:txBody>
                  <a:tcPr marL="91425" marR="91425" marT="91425" marB="91425">
                    <a:solidFill>
                      <a:srgbClr val="83CDF9"/>
                    </a:solidFill>
                  </a:tcPr>
                </a:tc>
                <a:extLst>
                  <a:ext uri="{0D108BD9-81ED-4DB2-BD59-A6C34878D82A}">
                    <a16:rowId xmlns:a16="http://schemas.microsoft.com/office/drawing/2014/main" val="10004"/>
                  </a:ext>
                </a:extLst>
              </a:tr>
            </a:tbl>
          </a:graphicData>
        </a:graphic>
      </p:graphicFrame>
      <p:sp>
        <p:nvSpPr>
          <p:cNvPr id="352" name="Google Shape;352;p41"/>
          <p:cNvSpPr txBox="1"/>
          <p:nvPr/>
        </p:nvSpPr>
        <p:spPr>
          <a:xfrm>
            <a:off x="4913825" y="4148400"/>
            <a:ext cx="3146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rgbClr val="3F3F3F"/>
                </a:solidFill>
                <a:latin typeface="Calibri"/>
                <a:ea typeface="Calibri"/>
                <a:cs typeface="Calibri"/>
                <a:sym typeface="Calibri"/>
              </a:rPr>
              <a:t>* Although isoflurane has an ODP of 0.01, the tropospheric lifetime is short and its ozone-depleting effect is thus minimal (Branche, 2017)</a:t>
            </a:r>
            <a:endParaRPr sz="800" dirty="0">
              <a:solidFill>
                <a:srgbClr val="3F3F3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Google Shape;358;p42"/>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Reducing Nitrous Oxide (cont.)</a:t>
            </a:r>
            <a:endParaRPr/>
          </a:p>
        </p:txBody>
      </p:sp>
      <p:sp>
        <p:nvSpPr>
          <p:cNvPr id="359" name="Google Shape;359;p42"/>
          <p:cNvSpPr txBox="1">
            <a:spLocks noGrp="1"/>
          </p:cNvSpPr>
          <p:nvPr>
            <p:ph type="body" idx="1"/>
          </p:nvPr>
        </p:nvSpPr>
        <p:spPr>
          <a:xfrm>
            <a:off x="560986" y="1207169"/>
            <a:ext cx="8179200" cy="3066300"/>
          </a:xfrm>
          <a:prstGeom prst="rect">
            <a:avLst/>
          </a:prstGeom>
        </p:spPr>
        <p:txBody>
          <a:bodyPr spcFirstLastPara="1" wrap="square" lIns="0" tIns="34275" rIns="0" bIns="34275" anchor="t" anchorCtr="0">
            <a:normAutofit/>
          </a:bodyPr>
          <a:lstStyle/>
          <a:p>
            <a:pPr marL="0" lvl="0" indent="0" algn="l" rtl="0">
              <a:spcBef>
                <a:spcPts val="900"/>
              </a:spcBef>
              <a:spcAft>
                <a:spcPts val="0"/>
              </a:spcAft>
              <a:buNone/>
            </a:pPr>
            <a:r>
              <a:rPr lang="en" sz="1700" dirty="0"/>
              <a:t>Nitrous oxide can also </a:t>
            </a:r>
            <a:r>
              <a:rPr lang="en" sz="1700" b="1" dirty="0"/>
              <a:t>increase the carbon footprint</a:t>
            </a:r>
            <a:r>
              <a:rPr lang="en" sz="1700" dirty="0"/>
              <a:t> of both sevoflurane and isoflurane when nitrous is used as a carrier gas (relative to using medical air).</a:t>
            </a:r>
            <a:endParaRPr sz="1700" dirty="0"/>
          </a:p>
          <a:p>
            <a:pPr marL="0" lvl="0" indent="0" algn="l" rtl="0">
              <a:spcBef>
                <a:spcPts val="900"/>
              </a:spcBef>
              <a:spcAft>
                <a:spcPts val="0"/>
              </a:spcAft>
              <a:buNone/>
            </a:pPr>
            <a:r>
              <a:rPr lang="en" sz="1700" dirty="0"/>
              <a:t>From a 2010 study from the Journal of Anesthesia and Analgesia (Ryan, 2010):</a:t>
            </a:r>
            <a:endParaRPr sz="1700" dirty="0"/>
          </a:p>
          <a:p>
            <a:pPr marL="0" lvl="0" indent="0" algn="l" rtl="0">
              <a:spcBef>
                <a:spcPts val="900"/>
              </a:spcBef>
              <a:spcAft>
                <a:spcPts val="0"/>
              </a:spcAft>
              <a:buNone/>
            </a:pPr>
            <a:endParaRPr dirty="0"/>
          </a:p>
          <a:p>
            <a:pPr marL="0" lvl="0" indent="0" algn="l" rtl="0">
              <a:spcBef>
                <a:spcPts val="900"/>
              </a:spcBef>
              <a:spcAft>
                <a:spcPts val="200"/>
              </a:spcAft>
              <a:buNone/>
            </a:pPr>
            <a:endParaRPr dirty="0"/>
          </a:p>
        </p:txBody>
      </p:sp>
      <p:pic>
        <p:nvPicPr>
          <p:cNvPr id="360" name="Google Shape;360;p42"/>
          <p:cNvPicPr preferRelativeResize="0"/>
          <p:nvPr/>
        </p:nvPicPr>
        <p:blipFill>
          <a:blip r:embed="rId3">
            <a:alphaModFix/>
          </a:blip>
          <a:stretch>
            <a:fillRect/>
          </a:stretch>
        </p:blipFill>
        <p:spPr>
          <a:xfrm>
            <a:off x="3981125" y="2537800"/>
            <a:ext cx="3317575" cy="1788200"/>
          </a:xfrm>
          <a:prstGeom prst="rect">
            <a:avLst/>
          </a:prstGeom>
          <a:noFill/>
          <a:ln>
            <a:noFill/>
          </a:ln>
        </p:spPr>
      </p:pic>
      <p:pic>
        <p:nvPicPr>
          <p:cNvPr id="361" name="Google Shape;361;p42"/>
          <p:cNvPicPr preferRelativeResize="0"/>
          <p:nvPr/>
        </p:nvPicPr>
        <p:blipFill>
          <a:blip r:embed="rId4">
            <a:alphaModFix/>
          </a:blip>
          <a:stretch>
            <a:fillRect/>
          </a:stretch>
        </p:blipFill>
        <p:spPr>
          <a:xfrm>
            <a:off x="560975" y="2537800"/>
            <a:ext cx="3275400" cy="1788200"/>
          </a:xfrm>
          <a:prstGeom prst="rect">
            <a:avLst/>
          </a:prstGeom>
          <a:noFill/>
          <a:ln>
            <a:noFill/>
          </a:ln>
        </p:spPr>
      </p:pic>
      <p:sp>
        <p:nvSpPr>
          <p:cNvPr id="362" name="Google Shape;362;p42"/>
          <p:cNvSpPr txBox="1"/>
          <p:nvPr/>
        </p:nvSpPr>
        <p:spPr>
          <a:xfrm>
            <a:off x="7581875" y="2493175"/>
            <a:ext cx="12966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alibri"/>
                <a:ea typeface="Calibri"/>
                <a:cs typeface="Calibri"/>
                <a:sym typeface="Calibri"/>
              </a:rPr>
              <a:t>“CDEx”: Carbon dioxide equivalents  emitted over an x year period</a:t>
            </a:r>
            <a:endParaRPr sz="1100">
              <a:latin typeface="Calibri"/>
              <a:ea typeface="Calibri"/>
              <a:cs typeface="Calibri"/>
              <a:sym typeface="Calibri"/>
            </a:endParaRPr>
          </a:p>
        </p:txBody>
      </p:sp>
      <p:sp>
        <p:nvSpPr>
          <p:cNvPr id="363" name="Google Shape;363;p42"/>
          <p:cNvSpPr txBox="1"/>
          <p:nvPr/>
        </p:nvSpPr>
        <p:spPr>
          <a:xfrm>
            <a:off x="2990375" y="2458950"/>
            <a:ext cx="888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Calibri"/>
                <a:ea typeface="Calibri"/>
                <a:cs typeface="Calibri"/>
                <a:sym typeface="Calibri"/>
              </a:rPr>
              <a:t>Carrier Used:</a:t>
            </a:r>
            <a:endParaRPr sz="800">
              <a:latin typeface="Calibri"/>
              <a:ea typeface="Calibri"/>
              <a:cs typeface="Calibri"/>
              <a:sym typeface="Calibri"/>
            </a:endParaRPr>
          </a:p>
        </p:txBody>
      </p:sp>
      <p:sp>
        <p:nvSpPr>
          <p:cNvPr id="364" name="Google Shape;364;p42"/>
          <p:cNvSpPr txBox="1"/>
          <p:nvPr/>
        </p:nvSpPr>
        <p:spPr>
          <a:xfrm>
            <a:off x="6463350" y="2416350"/>
            <a:ext cx="888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Calibri"/>
                <a:ea typeface="Calibri"/>
                <a:cs typeface="Calibri"/>
                <a:sym typeface="Calibri"/>
              </a:rPr>
              <a:t>Carrier Used:</a:t>
            </a:r>
            <a:endParaRPr sz="8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Google Shape;371;p43"/>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Reducing Nitrous Oxide (cont.)</a:t>
            </a:r>
            <a:endParaRPr/>
          </a:p>
        </p:txBody>
      </p:sp>
      <p:sp>
        <p:nvSpPr>
          <p:cNvPr id="372" name="Google Shape;372;p43"/>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a:bodyPr>
          <a:lstStyle/>
          <a:p>
            <a:pPr marL="0" lvl="0" indent="0" algn="l" rtl="0">
              <a:spcBef>
                <a:spcPts val="900"/>
              </a:spcBef>
              <a:spcAft>
                <a:spcPts val="0"/>
              </a:spcAft>
              <a:buNone/>
            </a:pPr>
            <a:r>
              <a:rPr lang="en" dirty="0"/>
              <a:t>The American Society for Anesthesiologists recommends two primary methods of reducing nitrous oxide emissions in the operating room (Axelrod, 2022):</a:t>
            </a:r>
            <a:endParaRPr dirty="0"/>
          </a:p>
          <a:p>
            <a:pPr marL="0" lvl="0" indent="0" algn="l" rtl="0">
              <a:spcBef>
                <a:spcPts val="0"/>
              </a:spcBef>
              <a:spcAft>
                <a:spcPts val="0"/>
              </a:spcAft>
              <a:buNone/>
            </a:pPr>
            <a:endParaRPr dirty="0"/>
          </a:p>
          <a:p>
            <a:pPr marL="457200" lvl="0" indent="-342900" algn="l" rtl="0">
              <a:spcBef>
                <a:spcPts val="0"/>
              </a:spcBef>
              <a:spcAft>
                <a:spcPts val="0"/>
              </a:spcAft>
              <a:buSzPts val="1800"/>
              <a:buAutoNum type="arabicPeriod"/>
            </a:pPr>
            <a:r>
              <a:rPr lang="en" b="1" dirty="0"/>
              <a:t>Reserve</a:t>
            </a:r>
            <a:r>
              <a:rPr lang="en" dirty="0"/>
              <a:t> nitrous oxide for cases in which it is clearly preferred for clinical reasons.</a:t>
            </a:r>
            <a:endParaRPr dirty="0"/>
          </a:p>
          <a:p>
            <a:pPr marL="457200" lvl="0" indent="-342900" algn="l" rtl="0">
              <a:spcBef>
                <a:spcPts val="1000"/>
              </a:spcBef>
              <a:spcAft>
                <a:spcPts val="0"/>
              </a:spcAft>
              <a:buSzPts val="1800"/>
              <a:buAutoNum type="arabicPeriod"/>
            </a:pPr>
            <a:r>
              <a:rPr lang="en" b="1" dirty="0"/>
              <a:t>Decommission</a:t>
            </a:r>
            <a:r>
              <a:rPr lang="en" dirty="0"/>
              <a:t> </a:t>
            </a:r>
            <a:r>
              <a:rPr lang="en" b="1" dirty="0"/>
              <a:t>or avoid installing</a:t>
            </a:r>
            <a:r>
              <a:rPr lang="en" dirty="0"/>
              <a:t> centralized nitrous oxide and substitute portable tanks that can remain closed between uses.</a:t>
            </a:r>
            <a:endParaRPr dirty="0"/>
          </a:p>
          <a:p>
            <a:pPr marL="457200" lvl="0" indent="0" algn="l" rtl="0">
              <a:spcBef>
                <a:spcPts val="1000"/>
              </a:spcBef>
              <a:spcAft>
                <a:spcPts val="0"/>
              </a:spcAft>
              <a:buNone/>
            </a:pPr>
            <a:r>
              <a:rPr lang="en" dirty="0"/>
              <a:t>If logistically feasible, a switch to portable tanks has the potential to dramatically reduce nitrous leakage (Axelrod, 2022; Devlin-Hegedus, 2022).</a:t>
            </a:r>
            <a:endParaRPr dirty="0"/>
          </a:p>
          <a:p>
            <a:pPr marL="0" lvl="0" indent="0" algn="l" rtl="0">
              <a:spcBef>
                <a:spcPts val="900"/>
              </a:spcBef>
              <a:spcAft>
                <a:spcPts val="20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9" name="Google Shape;379;p44"/>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Clr>
                <a:schemeClr val="dk1"/>
              </a:buClr>
              <a:buSzPts val="1100"/>
              <a:buFont typeface="Arial"/>
              <a:buNone/>
            </a:pPr>
            <a:r>
              <a:rPr lang="en"/>
              <a:t>Reducing Nitrous Oxide (cont.)</a:t>
            </a:r>
            <a:endParaRPr/>
          </a:p>
        </p:txBody>
      </p:sp>
      <p:sp>
        <p:nvSpPr>
          <p:cNvPr id="380" name="Google Shape;380;p44"/>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lnSpcReduction="10000"/>
          </a:bodyPr>
          <a:lstStyle/>
          <a:p>
            <a:pPr marL="0" lvl="0" indent="0" algn="l" rtl="0">
              <a:lnSpc>
                <a:spcPct val="100000"/>
              </a:lnSpc>
              <a:spcBef>
                <a:spcPts val="900"/>
              </a:spcBef>
              <a:spcAft>
                <a:spcPts val="0"/>
              </a:spcAft>
              <a:buNone/>
            </a:pPr>
            <a:r>
              <a:rPr lang="en" sz="1950" dirty="0"/>
              <a:t>Study from the Providence Portland Medical Center (2016): Compared the nitrous oxide leak from both central and portable systems (Chesebro, 2022)</a:t>
            </a:r>
            <a:endParaRPr sz="1950" dirty="0"/>
          </a:p>
          <a:p>
            <a:pPr marL="457200" lvl="0" indent="-352425" algn="l" rtl="0">
              <a:lnSpc>
                <a:spcPct val="100000"/>
              </a:lnSpc>
              <a:spcBef>
                <a:spcPts val="900"/>
              </a:spcBef>
              <a:spcAft>
                <a:spcPts val="0"/>
              </a:spcAft>
              <a:buSzPts val="1950"/>
              <a:buChar char="●"/>
            </a:pPr>
            <a:r>
              <a:rPr lang="en" sz="1950" i="1" dirty="0"/>
              <a:t>Central</a:t>
            </a:r>
            <a:r>
              <a:rPr lang="en" sz="1950" dirty="0"/>
              <a:t> Systems: Cryogenic containers (filled with liquid </a:t>
            </a:r>
            <a:r>
              <a:rPr lang="en" sz="1950" dirty="0">
                <a:solidFill>
                  <a:srgbClr val="3F3F3F"/>
                </a:solidFill>
              </a:rPr>
              <a:t>N₂O</a:t>
            </a:r>
            <a:r>
              <a:rPr lang="en" sz="1950" dirty="0"/>
              <a:t>) and compressed gas cylinders (filled with gaseous </a:t>
            </a:r>
            <a:r>
              <a:rPr lang="en" sz="1950" dirty="0">
                <a:solidFill>
                  <a:srgbClr val="3F3F3F"/>
                </a:solidFill>
              </a:rPr>
              <a:t>N₂O</a:t>
            </a:r>
            <a:r>
              <a:rPr lang="en" sz="1950" dirty="0"/>
              <a:t>)</a:t>
            </a:r>
            <a:endParaRPr sz="1950" dirty="0"/>
          </a:p>
          <a:p>
            <a:pPr marL="457200" lvl="0" indent="-352425" algn="l" rtl="0">
              <a:lnSpc>
                <a:spcPct val="100000"/>
              </a:lnSpc>
              <a:spcBef>
                <a:spcPts val="1000"/>
              </a:spcBef>
              <a:spcAft>
                <a:spcPts val="0"/>
              </a:spcAft>
              <a:buSzPts val="1950"/>
              <a:buChar char="●"/>
            </a:pPr>
            <a:r>
              <a:rPr lang="en" sz="1950" i="1" dirty="0"/>
              <a:t>Portable</a:t>
            </a:r>
            <a:r>
              <a:rPr lang="en" sz="1950" dirty="0"/>
              <a:t> Systems: Open or closed e-cylinders</a:t>
            </a:r>
            <a:endParaRPr sz="1950" dirty="0"/>
          </a:p>
          <a:p>
            <a:pPr marL="0" lvl="0" indent="0" algn="l" rtl="0">
              <a:lnSpc>
                <a:spcPct val="100000"/>
              </a:lnSpc>
              <a:spcBef>
                <a:spcPts val="200"/>
              </a:spcBef>
              <a:spcAft>
                <a:spcPts val="0"/>
              </a:spcAft>
              <a:buNone/>
            </a:pPr>
            <a:endParaRPr sz="1950" dirty="0"/>
          </a:p>
          <a:p>
            <a:pPr marL="0" lvl="0" indent="0" algn="l" rtl="0">
              <a:lnSpc>
                <a:spcPct val="100000"/>
              </a:lnSpc>
              <a:spcBef>
                <a:spcPts val="0"/>
              </a:spcBef>
              <a:spcAft>
                <a:spcPts val="0"/>
              </a:spcAft>
              <a:buNone/>
            </a:pPr>
            <a:r>
              <a:rPr lang="en" sz="1950" dirty="0"/>
              <a:t>Results show a significant decrease in nitrous oxide leak (in comparison to clinical usage) in using either type of portable system vs. either type of central system.</a:t>
            </a:r>
            <a:endParaRPr sz="1950" dirty="0"/>
          </a:p>
          <a:p>
            <a:pPr marL="0" lvl="0" indent="0" algn="l" rtl="0">
              <a:lnSpc>
                <a:spcPct val="80000"/>
              </a:lnSpc>
              <a:spcBef>
                <a:spcPts val="900"/>
              </a:spcBef>
              <a:spcAft>
                <a:spcPts val="200"/>
              </a:spcAft>
              <a:buClr>
                <a:schemeClr val="dk1"/>
              </a:buClr>
              <a:buSzPts val="275"/>
              <a:buFont typeface="Arial"/>
              <a:buNone/>
            </a:pPr>
            <a:endParaRPr sz="1975" i="1" baseline="30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0" y="0"/>
            <a:ext cx="9144000" cy="972300"/>
          </a:xfrm>
          <a:prstGeom prst="rect">
            <a:avLst/>
          </a:prstGeom>
          <a:solidFill>
            <a:schemeClr val="accent6"/>
          </a:solidFill>
          <a:ln w="15875" cap="flat" cmpd="sng">
            <a:solidFill>
              <a:srgbClr val="123753"/>
            </a:solidFill>
            <a:prstDash val="solid"/>
            <a:round/>
            <a:headEnd type="none" w="sm" len="sm"/>
            <a:tailEnd type="none" w="sm" len="sm"/>
          </a:ln>
        </p:spPr>
        <p:txBody>
          <a:bodyPr spcFirstLastPara="1" wrap="square" lIns="540000" tIns="81000" rIns="68575" bIns="34275" anchor="ctr" anchorCtr="0">
            <a:normAutofit/>
          </a:bodyPr>
          <a:lstStyle/>
          <a:p>
            <a:pPr marL="0" lvl="0" indent="0" algn="l" rtl="0">
              <a:lnSpc>
                <a:spcPct val="90000"/>
              </a:lnSpc>
              <a:spcBef>
                <a:spcPts val="0"/>
              </a:spcBef>
              <a:spcAft>
                <a:spcPts val="0"/>
              </a:spcAft>
              <a:buClr>
                <a:srgbClr val="3F3F3F"/>
              </a:buClr>
              <a:buSzPts val="2700"/>
              <a:buFont typeface="Cambria"/>
              <a:buNone/>
            </a:pPr>
            <a:r>
              <a:rPr lang="en"/>
              <a:t>Objectives</a:t>
            </a:r>
            <a:endParaRPr/>
          </a:p>
        </p:txBody>
      </p:sp>
      <p:sp>
        <p:nvSpPr>
          <p:cNvPr id="143" name="Google Shape;143;p18"/>
          <p:cNvSpPr/>
          <p:nvPr/>
        </p:nvSpPr>
        <p:spPr>
          <a:xfrm>
            <a:off x="444274" y="1495725"/>
            <a:ext cx="4728600" cy="467700"/>
          </a:xfrm>
          <a:prstGeom prst="roundRect">
            <a:avLst>
              <a:gd name="adj" fmla="val 10000"/>
            </a:avLst>
          </a:prstGeom>
          <a:solidFill>
            <a:srgbClr val="CBCED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4" name="Google Shape;144;p18"/>
          <p:cNvSpPr/>
          <p:nvPr/>
        </p:nvSpPr>
        <p:spPr>
          <a:xfrm>
            <a:off x="444274" y="2180251"/>
            <a:ext cx="4728600" cy="467700"/>
          </a:xfrm>
          <a:prstGeom prst="roundRect">
            <a:avLst>
              <a:gd name="adj" fmla="val 10000"/>
            </a:avLst>
          </a:prstGeom>
          <a:solidFill>
            <a:srgbClr val="CBCED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5" name="Google Shape;145;p18"/>
          <p:cNvSpPr/>
          <p:nvPr/>
        </p:nvSpPr>
        <p:spPr>
          <a:xfrm>
            <a:off x="444274" y="3549300"/>
            <a:ext cx="4728600" cy="467700"/>
          </a:xfrm>
          <a:prstGeom prst="roundRect">
            <a:avLst>
              <a:gd name="adj" fmla="val 10000"/>
            </a:avLst>
          </a:prstGeom>
          <a:solidFill>
            <a:srgbClr val="CBCED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6" name="Google Shape;146;p18"/>
          <p:cNvSpPr/>
          <p:nvPr/>
        </p:nvSpPr>
        <p:spPr>
          <a:xfrm>
            <a:off x="444274" y="2864775"/>
            <a:ext cx="4728600" cy="467700"/>
          </a:xfrm>
          <a:prstGeom prst="roundRect">
            <a:avLst>
              <a:gd name="adj" fmla="val 10000"/>
            </a:avLst>
          </a:prstGeom>
          <a:solidFill>
            <a:srgbClr val="CBCED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7" name="Google Shape;147;p18"/>
          <p:cNvSpPr txBox="1"/>
          <p:nvPr/>
        </p:nvSpPr>
        <p:spPr>
          <a:xfrm>
            <a:off x="1070925" y="1529475"/>
            <a:ext cx="456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Overview environmental sustainability in anesthesia</a:t>
            </a:r>
            <a:endParaRPr>
              <a:solidFill>
                <a:schemeClr val="dk1"/>
              </a:solidFill>
              <a:latin typeface="Calibri"/>
              <a:ea typeface="Calibri"/>
              <a:cs typeface="Calibri"/>
              <a:sym typeface="Calibri"/>
            </a:endParaRPr>
          </a:p>
        </p:txBody>
      </p:sp>
      <p:sp>
        <p:nvSpPr>
          <p:cNvPr id="148" name="Google Shape;148;p18"/>
          <p:cNvSpPr txBox="1"/>
          <p:nvPr/>
        </p:nvSpPr>
        <p:spPr>
          <a:xfrm>
            <a:off x="1070925" y="2214000"/>
            <a:ext cx="456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Discuss selection of anesthetic agent</a:t>
            </a:r>
            <a:endParaRPr>
              <a:latin typeface="Calibri"/>
              <a:ea typeface="Calibri"/>
              <a:cs typeface="Calibri"/>
              <a:sym typeface="Calibri"/>
            </a:endParaRPr>
          </a:p>
        </p:txBody>
      </p:sp>
      <p:sp>
        <p:nvSpPr>
          <p:cNvPr id="149" name="Google Shape;149;p18"/>
          <p:cNvSpPr txBox="1"/>
          <p:nvPr/>
        </p:nvSpPr>
        <p:spPr>
          <a:xfrm>
            <a:off x="1070925" y="2898525"/>
            <a:ext cx="456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Discuss management of fresh gas flow</a:t>
            </a:r>
            <a:endParaRPr>
              <a:latin typeface="Calibri"/>
              <a:ea typeface="Calibri"/>
              <a:cs typeface="Calibri"/>
              <a:sym typeface="Calibri"/>
            </a:endParaRPr>
          </a:p>
        </p:txBody>
      </p:sp>
      <p:sp>
        <p:nvSpPr>
          <p:cNvPr id="150" name="Google Shape;150;p18"/>
          <p:cNvSpPr txBox="1"/>
          <p:nvPr/>
        </p:nvSpPr>
        <p:spPr>
          <a:xfrm>
            <a:off x="1070925" y="3549300"/>
            <a:ext cx="456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Review ASPIRE sustainability measures</a:t>
            </a:r>
            <a:endParaRPr>
              <a:latin typeface="Calibri"/>
              <a:ea typeface="Calibri"/>
              <a:cs typeface="Calibri"/>
              <a:sym typeface="Calibri"/>
            </a:endParaRPr>
          </a:p>
        </p:txBody>
      </p:sp>
      <p:pic>
        <p:nvPicPr>
          <p:cNvPr id="151" name="Google Shape;151;p18"/>
          <p:cNvPicPr preferRelativeResize="0"/>
          <p:nvPr/>
        </p:nvPicPr>
        <p:blipFill>
          <a:blip r:embed="rId3">
            <a:alphaModFix/>
          </a:blip>
          <a:stretch>
            <a:fillRect/>
          </a:stretch>
        </p:blipFill>
        <p:spPr>
          <a:xfrm>
            <a:off x="668300" y="2929388"/>
            <a:ext cx="338475" cy="338475"/>
          </a:xfrm>
          <a:prstGeom prst="rect">
            <a:avLst/>
          </a:prstGeom>
          <a:noFill/>
          <a:ln>
            <a:noFill/>
          </a:ln>
        </p:spPr>
      </p:pic>
      <p:pic>
        <p:nvPicPr>
          <p:cNvPr id="152" name="Google Shape;152;p18"/>
          <p:cNvPicPr preferRelativeResize="0"/>
          <p:nvPr/>
        </p:nvPicPr>
        <p:blipFill>
          <a:blip r:embed="rId4">
            <a:alphaModFix/>
          </a:blip>
          <a:stretch>
            <a:fillRect/>
          </a:stretch>
        </p:blipFill>
        <p:spPr>
          <a:xfrm>
            <a:off x="668300" y="2244863"/>
            <a:ext cx="338475" cy="338475"/>
          </a:xfrm>
          <a:prstGeom prst="rect">
            <a:avLst/>
          </a:prstGeom>
          <a:noFill/>
          <a:ln>
            <a:noFill/>
          </a:ln>
        </p:spPr>
      </p:pic>
      <p:pic>
        <p:nvPicPr>
          <p:cNvPr id="153" name="Google Shape;153;p18"/>
          <p:cNvPicPr preferRelativeResize="0"/>
          <p:nvPr/>
        </p:nvPicPr>
        <p:blipFill>
          <a:blip r:embed="rId5">
            <a:alphaModFix/>
          </a:blip>
          <a:stretch>
            <a:fillRect/>
          </a:stretch>
        </p:blipFill>
        <p:spPr>
          <a:xfrm>
            <a:off x="668300" y="1560338"/>
            <a:ext cx="338475" cy="338475"/>
          </a:xfrm>
          <a:prstGeom prst="rect">
            <a:avLst/>
          </a:prstGeom>
          <a:noFill/>
          <a:ln>
            <a:noFill/>
          </a:ln>
        </p:spPr>
      </p:pic>
      <p:pic>
        <p:nvPicPr>
          <p:cNvPr id="154" name="Google Shape;154;p18"/>
          <p:cNvPicPr preferRelativeResize="0"/>
          <p:nvPr/>
        </p:nvPicPr>
        <p:blipFill>
          <a:blip r:embed="rId6">
            <a:alphaModFix/>
          </a:blip>
          <a:stretch>
            <a:fillRect/>
          </a:stretch>
        </p:blipFill>
        <p:spPr>
          <a:xfrm>
            <a:off x="668300" y="3613913"/>
            <a:ext cx="338475" cy="338475"/>
          </a:xfrm>
          <a:prstGeom prst="rect">
            <a:avLst/>
          </a:prstGeom>
          <a:noFill/>
          <a:ln>
            <a:noFill/>
          </a:ln>
        </p:spPr>
      </p:pic>
      <p:pic>
        <p:nvPicPr>
          <p:cNvPr id="155" name="Google Shape;155;p18"/>
          <p:cNvPicPr preferRelativeResize="0"/>
          <p:nvPr/>
        </p:nvPicPr>
        <p:blipFill>
          <a:blip r:embed="rId7">
            <a:alphaModFix/>
          </a:blip>
          <a:stretch>
            <a:fillRect/>
          </a:stretch>
        </p:blipFill>
        <p:spPr>
          <a:xfrm>
            <a:off x="5583450" y="1708725"/>
            <a:ext cx="3202276" cy="213388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5"/>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Reducing Nitrous Oxide (cont.)</a:t>
            </a:r>
            <a:endParaRPr/>
          </a:p>
        </p:txBody>
      </p:sp>
      <p:sp>
        <p:nvSpPr>
          <p:cNvPr id="387" name="Google Shape;387;p45"/>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Autofit/>
          </a:bodyPr>
          <a:lstStyle/>
          <a:p>
            <a:pPr marL="0" lvl="0" indent="0" algn="l" rtl="0">
              <a:lnSpc>
                <a:spcPct val="80000"/>
              </a:lnSpc>
              <a:spcBef>
                <a:spcPts val="900"/>
              </a:spcBef>
              <a:spcAft>
                <a:spcPts val="0"/>
              </a:spcAft>
              <a:buSzPts val="275"/>
              <a:buNone/>
            </a:pPr>
            <a:endParaRPr sz="1950"/>
          </a:p>
          <a:p>
            <a:pPr marL="0" lvl="0" indent="0" algn="l" rtl="0">
              <a:lnSpc>
                <a:spcPct val="80000"/>
              </a:lnSpc>
              <a:spcBef>
                <a:spcPts val="900"/>
              </a:spcBef>
              <a:spcAft>
                <a:spcPts val="0"/>
              </a:spcAft>
              <a:buSzPts val="275"/>
              <a:buNone/>
            </a:pPr>
            <a:endParaRPr sz="1950"/>
          </a:p>
          <a:p>
            <a:pPr marL="0" lvl="0" indent="0" algn="l" rtl="0">
              <a:lnSpc>
                <a:spcPct val="80000"/>
              </a:lnSpc>
              <a:spcBef>
                <a:spcPts val="900"/>
              </a:spcBef>
              <a:spcAft>
                <a:spcPts val="0"/>
              </a:spcAft>
              <a:buSzPts val="275"/>
              <a:buNone/>
            </a:pPr>
            <a:endParaRPr sz="1950"/>
          </a:p>
          <a:p>
            <a:pPr marL="0" lvl="0" indent="0" algn="l" rtl="0">
              <a:lnSpc>
                <a:spcPct val="80000"/>
              </a:lnSpc>
              <a:spcBef>
                <a:spcPts val="900"/>
              </a:spcBef>
              <a:spcAft>
                <a:spcPts val="200"/>
              </a:spcAft>
              <a:buSzPts val="275"/>
              <a:buNone/>
            </a:pPr>
            <a:endParaRPr sz="1950"/>
          </a:p>
        </p:txBody>
      </p:sp>
      <p:pic>
        <p:nvPicPr>
          <p:cNvPr id="388" name="Google Shape;388;p45"/>
          <p:cNvPicPr preferRelativeResize="0"/>
          <p:nvPr/>
        </p:nvPicPr>
        <p:blipFill>
          <a:blip r:embed="rId3">
            <a:alphaModFix/>
          </a:blip>
          <a:stretch>
            <a:fillRect/>
          </a:stretch>
        </p:blipFill>
        <p:spPr>
          <a:xfrm>
            <a:off x="4498175" y="1924700"/>
            <a:ext cx="4532001" cy="2236450"/>
          </a:xfrm>
          <a:prstGeom prst="rect">
            <a:avLst/>
          </a:prstGeom>
          <a:noFill/>
          <a:ln>
            <a:noFill/>
          </a:ln>
        </p:spPr>
      </p:pic>
      <p:pic>
        <p:nvPicPr>
          <p:cNvPr id="389" name="Google Shape;389;p45"/>
          <p:cNvPicPr preferRelativeResize="0"/>
          <p:nvPr/>
        </p:nvPicPr>
        <p:blipFill rotWithShape="1">
          <a:blip r:embed="rId4">
            <a:alphaModFix/>
          </a:blip>
          <a:srcRect l="-9134" b="-10277"/>
          <a:stretch/>
        </p:blipFill>
        <p:spPr>
          <a:xfrm>
            <a:off x="-152975" y="2298553"/>
            <a:ext cx="2350500" cy="1979371"/>
          </a:xfrm>
          <a:prstGeom prst="rect">
            <a:avLst/>
          </a:prstGeom>
          <a:noFill/>
          <a:ln>
            <a:noFill/>
          </a:ln>
        </p:spPr>
      </p:pic>
      <p:pic>
        <p:nvPicPr>
          <p:cNvPr id="390" name="Google Shape;390;p45"/>
          <p:cNvPicPr preferRelativeResize="0"/>
          <p:nvPr/>
        </p:nvPicPr>
        <p:blipFill>
          <a:blip r:embed="rId5">
            <a:alphaModFix/>
          </a:blip>
          <a:stretch>
            <a:fillRect/>
          </a:stretch>
        </p:blipFill>
        <p:spPr>
          <a:xfrm>
            <a:off x="2197525" y="2298552"/>
            <a:ext cx="2215013" cy="1862600"/>
          </a:xfrm>
          <a:prstGeom prst="rect">
            <a:avLst/>
          </a:prstGeom>
          <a:noFill/>
          <a:ln>
            <a:noFill/>
          </a:ln>
        </p:spPr>
      </p:pic>
      <p:sp>
        <p:nvSpPr>
          <p:cNvPr id="391" name="Google Shape;391;p45"/>
          <p:cNvSpPr txBox="1"/>
          <p:nvPr/>
        </p:nvSpPr>
        <p:spPr>
          <a:xfrm>
            <a:off x="1653925" y="1237573"/>
            <a:ext cx="1565400" cy="498055"/>
          </a:xfrm>
          <a:prstGeom prst="rect">
            <a:avLst/>
          </a:prstGeom>
          <a:solidFill>
            <a:srgbClr val="83CDF9"/>
          </a:solidFill>
          <a:ln>
            <a:noFill/>
          </a:ln>
        </p:spPr>
        <p:txBody>
          <a:bodyPr spcFirstLastPara="1" wrap="square" lIns="91425" tIns="91425" rIns="91425" bIns="91425" anchor="ctr" anchorCtr="0">
            <a:spAutoFit/>
          </a:bodyPr>
          <a:lstStyle/>
          <a:p>
            <a:pPr marL="0" lvl="0" indent="0" algn="ctr" rtl="0">
              <a:lnSpc>
                <a:spcPct val="80000"/>
              </a:lnSpc>
              <a:spcBef>
                <a:spcPts val="900"/>
              </a:spcBef>
              <a:spcAft>
                <a:spcPts val="200"/>
              </a:spcAft>
              <a:buClr>
                <a:schemeClr val="dk1"/>
              </a:buClr>
              <a:buSzPts val="1100"/>
              <a:buFont typeface="Arial"/>
              <a:buNone/>
            </a:pPr>
            <a:r>
              <a:rPr lang="en" dirty="0">
                <a:latin typeface="Calibri"/>
                <a:ea typeface="Calibri"/>
                <a:cs typeface="Calibri"/>
                <a:sym typeface="Calibri"/>
              </a:rPr>
              <a:t>Central Systems</a:t>
            </a:r>
            <a:endParaRPr dirty="0">
              <a:latin typeface="Calibri"/>
              <a:ea typeface="Calibri"/>
              <a:cs typeface="Calibri"/>
              <a:sym typeface="Calibri"/>
            </a:endParaRPr>
          </a:p>
        </p:txBody>
      </p:sp>
      <p:sp>
        <p:nvSpPr>
          <p:cNvPr id="392" name="Google Shape;392;p45"/>
          <p:cNvSpPr txBox="1"/>
          <p:nvPr/>
        </p:nvSpPr>
        <p:spPr>
          <a:xfrm>
            <a:off x="6057675" y="1237573"/>
            <a:ext cx="1565400" cy="498055"/>
          </a:xfrm>
          <a:prstGeom prst="rect">
            <a:avLst/>
          </a:prstGeom>
          <a:solidFill>
            <a:srgbClr val="83CDF9"/>
          </a:solidFill>
          <a:ln>
            <a:noFill/>
          </a:ln>
        </p:spPr>
        <p:txBody>
          <a:bodyPr spcFirstLastPara="1" wrap="square" lIns="91425" tIns="91425" rIns="91425" bIns="91425" anchor="ctr" anchorCtr="0">
            <a:spAutoFit/>
          </a:bodyPr>
          <a:lstStyle/>
          <a:p>
            <a:pPr marL="0" lvl="0" indent="0" algn="ctr" rtl="0">
              <a:lnSpc>
                <a:spcPct val="80000"/>
              </a:lnSpc>
              <a:spcBef>
                <a:spcPts val="900"/>
              </a:spcBef>
              <a:spcAft>
                <a:spcPts val="200"/>
              </a:spcAft>
              <a:buNone/>
            </a:pPr>
            <a:r>
              <a:rPr lang="en" dirty="0">
                <a:latin typeface="Calibri"/>
                <a:ea typeface="Calibri"/>
                <a:cs typeface="Calibri"/>
                <a:sym typeface="Calibri"/>
              </a:rPr>
              <a:t>Portable Systems</a:t>
            </a:r>
            <a:endParaRPr dirty="0">
              <a:latin typeface="Calibri"/>
              <a:ea typeface="Calibri"/>
              <a:cs typeface="Calibri"/>
              <a:sym typeface="Calibri"/>
            </a:endParaRPr>
          </a:p>
        </p:txBody>
      </p:sp>
      <p:sp>
        <p:nvSpPr>
          <p:cNvPr id="393" name="Google Shape;393;p45"/>
          <p:cNvSpPr txBox="1"/>
          <p:nvPr/>
        </p:nvSpPr>
        <p:spPr>
          <a:xfrm>
            <a:off x="915850" y="1878300"/>
            <a:ext cx="809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latin typeface="Calibri"/>
                <a:ea typeface="Calibri"/>
                <a:cs typeface="Calibri"/>
                <a:sym typeface="Calibri"/>
              </a:rPr>
              <a:t>Cryogenic</a:t>
            </a:r>
            <a:endParaRPr sz="1000" u="sng">
              <a:latin typeface="Calibri"/>
              <a:ea typeface="Calibri"/>
              <a:cs typeface="Calibri"/>
              <a:sym typeface="Calibri"/>
            </a:endParaRPr>
          </a:p>
        </p:txBody>
      </p:sp>
      <p:sp>
        <p:nvSpPr>
          <p:cNvPr id="394" name="Google Shape;394;p45"/>
          <p:cNvSpPr txBox="1"/>
          <p:nvPr/>
        </p:nvSpPr>
        <p:spPr>
          <a:xfrm>
            <a:off x="2981725" y="1878300"/>
            <a:ext cx="1011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latin typeface="Calibri"/>
                <a:ea typeface="Calibri"/>
                <a:cs typeface="Calibri"/>
                <a:sym typeface="Calibri"/>
              </a:rPr>
              <a:t>Compressed</a:t>
            </a:r>
            <a:endParaRPr sz="1000" u="sng">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Reducing Nitrous Oxide in Pediatric Anesthesia</a:t>
            </a:r>
            <a:endParaRPr/>
          </a:p>
        </p:txBody>
      </p:sp>
      <p:sp>
        <p:nvSpPr>
          <p:cNvPr id="167" name="Google Shape;167;p27"/>
          <p:cNvSpPr txBox="1">
            <a:spLocks noGrp="1"/>
          </p:cNvSpPr>
          <p:nvPr>
            <p:ph type="body" idx="1"/>
          </p:nvPr>
        </p:nvSpPr>
        <p:spPr>
          <a:xfrm>
            <a:off x="482411" y="1195619"/>
            <a:ext cx="8179200" cy="3066300"/>
          </a:xfrm>
          <a:prstGeom prst="rect">
            <a:avLst/>
          </a:prstGeom>
        </p:spPr>
        <p:txBody>
          <a:bodyPr spcFirstLastPara="1" wrap="square" lIns="0" tIns="34275" rIns="0" bIns="34275" anchor="t" anchorCtr="0">
            <a:normAutofit fontScale="25000" lnSpcReduction="20000"/>
          </a:bodyPr>
          <a:lstStyle/>
          <a:p>
            <a:pPr marL="0" lvl="0" indent="0" algn="l" rtl="0">
              <a:spcBef>
                <a:spcPts val="900"/>
              </a:spcBef>
              <a:spcAft>
                <a:spcPts val="0"/>
              </a:spcAft>
              <a:buNone/>
            </a:pPr>
            <a:r>
              <a:rPr lang="en" sz="7100" dirty="0">
                <a:solidFill>
                  <a:schemeClr val="dk1"/>
                </a:solidFill>
              </a:rPr>
              <a:t>For pediatric inhalational inductions, limit nitrous oxide use to only medically necessary cases. </a:t>
            </a:r>
            <a:endParaRPr sz="4700" dirty="0">
              <a:solidFill>
                <a:schemeClr val="dk1"/>
              </a:solidFill>
              <a:latin typeface="Arial"/>
              <a:ea typeface="Arial"/>
              <a:cs typeface="Arial"/>
              <a:sym typeface="Arial"/>
            </a:endParaRPr>
          </a:p>
          <a:p>
            <a:pPr marL="0" lvl="0" indent="0" algn="l" rtl="0">
              <a:spcBef>
                <a:spcPts val="900"/>
              </a:spcBef>
              <a:spcAft>
                <a:spcPts val="0"/>
              </a:spcAft>
              <a:buNone/>
            </a:pPr>
            <a:r>
              <a:rPr lang="en" sz="1100" dirty="0">
                <a:solidFill>
                  <a:schemeClr val="dk1"/>
                </a:solidFill>
                <a:latin typeface="Arial"/>
                <a:ea typeface="Arial"/>
                <a:cs typeface="Arial"/>
                <a:sym typeface="Arial"/>
              </a:rPr>
              <a:t>	 </a:t>
            </a:r>
            <a:endParaRPr sz="7100" dirty="0">
              <a:solidFill>
                <a:schemeClr val="dk1"/>
              </a:solidFill>
            </a:endParaRPr>
          </a:p>
          <a:p>
            <a:pPr marL="0" lvl="0" indent="0" algn="l" rtl="0">
              <a:spcBef>
                <a:spcPts val="900"/>
              </a:spcBef>
              <a:spcAft>
                <a:spcPts val="0"/>
              </a:spcAft>
              <a:buNone/>
            </a:pPr>
            <a:r>
              <a:rPr lang="en" sz="7100" dirty="0">
                <a:solidFill>
                  <a:schemeClr val="dk1"/>
                </a:solidFill>
              </a:rPr>
              <a:t>Studies show a difference of &lt; 10 seconds to loss of lash reflex when sevoflurane was used without N</a:t>
            </a:r>
            <a:r>
              <a:rPr lang="en" sz="7100" baseline="-25000" dirty="0">
                <a:solidFill>
                  <a:schemeClr val="dk1"/>
                </a:solidFill>
              </a:rPr>
              <a:t>2</a:t>
            </a:r>
            <a:r>
              <a:rPr lang="en" sz="7100" dirty="0">
                <a:solidFill>
                  <a:schemeClr val="dk1"/>
                </a:solidFill>
              </a:rPr>
              <a:t>O during single-breath vital capacity inductions (Lee, 2013).</a:t>
            </a:r>
            <a:endParaRPr sz="7100" dirty="0">
              <a:solidFill>
                <a:schemeClr val="dk1"/>
              </a:solidFill>
            </a:endParaRPr>
          </a:p>
          <a:p>
            <a:pPr marL="0" lvl="0" indent="0" algn="l" rtl="0">
              <a:spcBef>
                <a:spcPts val="900"/>
              </a:spcBef>
              <a:spcAft>
                <a:spcPts val="0"/>
              </a:spcAft>
              <a:buNone/>
            </a:pPr>
            <a:endParaRPr sz="7100" dirty="0">
              <a:solidFill>
                <a:schemeClr val="dk1"/>
              </a:solidFill>
            </a:endParaRPr>
          </a:p>
          <a:p>
            <a:pPr marL="0" lvl="0" indent="0" algn="l" rtl="0">
              <a:spcBef>
                <a:spcPts val="900"/>
              </a:spcBef>
              <a:spcAft>
                <a:spcPts val="0"/>
              </a:spcAft>
              <a:buNone/>
            </a:pPr>
            <a:r>
              <a:rPr lang="en" sz="7100" dirty="0">
                <a:solidFill>
                  <a:schemeClr val="dk1"/>
                </a:solidFill>
              </a:rPr>
              <a:t>For acceptance of mask induction and sevoflurane, distraction techniques such as conversation, electronic media, and premedication are effective (Gordon, 2020).</a:t>
            </a:r>
            <a:endParaRPr sz="7100" baseline="30000" dirty="0">
              <a:solidFill>
                <a:schemeClr val="dk1"/>
              </a:solidFill>
            </a:endParaRPr>
          </a:p>
          <a:p>
            <a:pPr marL="0" lvl="0" indent="0" algn="l" rtl="0">
              <a:spcBef>
                <a:spcPts val="900"/>
              </a:spcBef>
              <a:spcAft>
                <a:spcPts val="0"/>
              </a:spcAft>
              <a:buNone/>
            </a:pPr>
            <a:endParaRPr sz="7100" dirty="0">
              <a:solidFill>
                <a:schemeClr val="dk1"/>
              </a:solidFill>
            </a:endParaRPr>
          </a:p>
          <a:p>
            <a:pPr marL="0" lvl="0" indent="0" algn="l" rtl="0">
              <a:spcBef>
                <a:spcPts val="900"/>
              </a:spcBef>
              <a:spcAft>
                <a:spcPts val="0"/>
              </a:spcAft>
              <a:buNone/>
            </a:pPr>
            <a:r>
              <a:rPr lang="en" sz="7100" dirty="0">
                <a:solidFill>
                  <a:schemeClr val="dk1"/>
                </a:solidFill>
              </a:rPr>
              <a:t>Incorporate IV anesthetics, regional, and local techniques to reduce N</a:t>
            </a:r>
            <a:r>
              <a:rPr lang="en" sz="7100" baseline="-25000" dirty="0">
                <a:solidFill>
                  <a:schemeClr val="dk1"/>
                </a:solidFill>
              </a:rPr>
              <a:t>2</a:t>
            </a:r>
            <a:r>
              <a:rPr lang="en" sz="7100" dirty="0">
                <a:solidFill>
                  <a:schemeClr val="dk1"/>
                </a:solidFill>
              </a:rPr>
              <a:t>O use during maintenance or emergence.</a:t>
            </a:r>
            <a:endParaRPr sz="7100" dirty="0">
              <a:solidFill>
                <a:schemeClr val="dk1"/>
              </a:solidFill>
            </a:endParaRPr>
          </a:p>
          <a:p>
            <a:pPr marL="457200" lvl="0" indent="-347662" algn="l" rtl="0">
              <a:spcBef>
                <a:spcPts val="900"/>
              </a:spcBef>
              <a:spcAft>
                <a:spcPts val="0"/>
              </a:spcAft>
              <a:buClr>
                <a:schemeClr val="dk1"/>
              </a:buClr>
              <a:buSzPct val="100000"/>
              <a:buFont typeface="Arial"/>
              <a:buChar char=" "/>
            </a:pPr>
            <a:endParaRPr sz="7500" dirty="0">
              <a:solidFill>
                <a:schemeClr val="dk1"/>
              </a:solidFill>
              <a:latin typeface="Arial"/>
              <a:ea typeface="Arial"/>
              <a:cs typeface="Arial"/>
              <a:sym typeface="Arial"/>
            </a:endParaRPr>
          </a:p>
          <a:p>
            <a:pPr marL="457200" lvl="0" indent="-257175" algn="l" rtl="0">
              <a:lnSpc>
                <a:spcPct val="115000"/>
              </a:lnSpc>
              <a:spcBef>
                <a:spcPts val="0"/>
              </a:spcBef>
              <a:spcAft>
                <a:spcPts val="0"/>
              </a:spcAft>
              <a:buClr>
                <a:schemeClr val="dk1"/>
              </a:buClr>
              <a:buSzPts val="450"/>
              <a:buFont typeface="Arial"/>
              <a:buChar char=" "/>
            </a:pPr>
            <a:br>
              <a:rPr lang="en" sz="7500" dirty="0">
                <a:solidFill>
                  <a:schemeClr val="dk1"/>
                </a:solidFill>
                <a:latin typeface="Arial"/>
                <a:ea typeface="Arial"/>
                <a:cs typeface="Arial"/>
                <a:sym typeface="Arial"/>
              </a:rPr>
            </a:br>
            <a:r>
              <a:rPr lang="en" sz="7500" dirty="0">
                <a:solidFill>
                  <a:schemeClr val="dk1"/>
                </a:solidFill>
                <a:latin typeface="Arial"/>
                <a:ea typeface="Arial"/>
                <a:cs typeface="Arial"/>
                <a:sym typeface="Arial"/>
              </a:rPr>
              <a:t> 			</a:t>
            </a:r>
            <a:r>
              <a:rPr lang="en" sz="100" dirty="0">
                <a:solidFill>
                  <a:schemeClr val="dk1"/>
                </a:solidFill>
                <a:latin typeface="Arial"/>
                <a:ea typeface="Arial"/>
                <a:cs typeface="Arial"/>
                <a:sym typeface="Arial"/>
              </a:rPr>
              <a:t>			</a:t>
            </a:r>
            <a:endParaRPr sz="100" dirty="0">
              <a:solidFill>
                <a:schemeClr val="dk1"/>
              </a:solidFill>
              <a:latin typeface="Arial"/>
              <a:ea typeface="Arial"/>
              <a:cs typeface="Arial"/>
              <a:sym typeface="Arial"/>
            </a:endParaRPr>
          </a:p>
          <a:p>
            <a:pPr marL="2286000" lvl="4" indent="-230187" algn="l" rtl="0">
              <a:lnSpc>
                <a:spcPct val="115000"/>
              </a:lnSpc>
              <a:spcBef>
                <a:spcPts val="0"/>
              </a:spcBef>
              <a:spcAft>
                <a:spcPts val="0"/>
              </a:spcAft>
              <a:buClr>
                <a:schemeClr val="dk1"/>
              </a:buClr>
              <a:buSzPct val="100000"/>
              <a:buFont typeface="Arial"/>
              <a:buChar char="◦"/>
            </a:pPr>
            <a:endParaRPr sz="100" dirty="0">
              <a:solidFill>
                <a:schemeClr val="dk1"/>
              </a:solidFill>
              <a:latin typeface="Arial"/>
              <a:ea typeface="Arial"/>
              <a:cs typeface="Arial"/>
              <a:sym typeface="Arial"/>
            </a:endParaRPr>
          </a:p>
          <a:p>
            <a:pPr marL="2286000" lvl="4" indent="-230187" algn="l" rtl="0">
              <a:spcBef>
                <a:spcPts val="0"/>
              </a:spcBef>
              <a:spcAft>
                <a:spcPts val="0"/>
              </a:spcAft>
              <a:buClr>
                <a:schemeClr val="dk1"/>
              </a:buClr>
              <a:buSzPct val="100000"/>
              <a:buFont typeface="Arial"/>
              <a:buChar char="◦"/>
            </a:pPr>
            <a:endParaRPr sz="100" dirty="0">
              <a:solidFill>
                <a:schemeClr val="dk1"/>
              </a:solidFill>
              <a:latin typeface="Arial"/>
              <a:ea typeface="Arial"/>
              <a:cs typeface="Arial"/>
              <a:sym typeface="Arial"/>
            </a:endParaRPr>
          </a:p>
          <a:p>
            <a:pPr marL="1828800" lvl="3" indent="-230187" algn="l" rtl="0">
              <a:spcBef>
                <a:spcPts val="0"/>
              </a:spcBef>
              <a:spcAft>
                <a:spcPts val="0"/>
              </a:spcAft>
              <a:buClr>
                <a:schemeClr val="dk1"/>
              </a:buClr>
              <a:buSzPct val="100000"/>
              <a:buFont typeface="Arial"/>
              <a:buChar char="◦"/>
            </a:pPr>
            <a:endParaRPr sz="100" dirty="0">
              <a:solidFill>
                <a:schemeClr val="dk1"/>
              </a:solidFill>
              <a:latin typeface="Arial"/>
              <a:ea typeface="Arial"/>
              <a:cs typeface="Arial"/>
              <a:sym typeface="Arial"/>
            </a:endParaRPr>
          </a:p>
          <a:p>
            <a:pPr marL="1371600" lvl="2" indent="-230187" algn="l" rtl="0">
              <a:spcBef>
                <a:spcPts val="0"/>
              </a:spcBef>
              <a:spcAft>
                <a:spcPts val="0"/>
              </a:spcAft>
              <a:buClr>
                <a:schemeClr val="dk1"/>
              </a:buClr>
              <a:buSzPct val="100000"/>
              <a:buFont typeface="Arial"/>
              <a:buChar char="◦"/>
            </a:pPr>
            <a:r>
              <a:rPr lang="en" sz="100" dirty="0">
                <a:solidFill>
                  <a:schemeClr val="dk1"/>
                </a:solidFill>
                <a:latin typeface="Arial"/>
                <a:ea typeface="Arial"/>
                <a:cs typeface="Arial"/>
                <a:sym typeface="Arial"/>
              </a:rPr>
              <a:t> </a:t>
            </a:r>
            <a:endParaRPr sz="100" dirty="0"/>
          </a:p>
          <a:p>
            <a:pPr marL="457200" lvl="0" indent="-230187" algn="l" rtl="0">
              <a:spcBef>
                <a:spcPts val="0"/>
              </a:spcBef>
              <a:spcAft>
                <a:spcPts val="0"/>
              </a:spcAft>
              <a:buSzPct val="100000"/>
              <a:buChar char=" "/>
            </a:pPr>
            <a:endParaRPr sz="1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Reducing Nitrous Oxide in Pediatric Anesthesia (cont.)</a:t>
            </a:r>
            <a:endParaRPr/>
          </a:p>
        </p:txBody>
      </p:sp>
      <p:pic>
        <p:nvPicPr>
          <p:cNvPr id="175" name="Google Shape;175;p28"/>
          <p:cNvPicPr preferRelativeResize="0"/>
          <p:nvPr/>
        </p:nvPicPr>
        <p:blipFill>
          <a:blip r:embed="rId3">
            <a:alphaModFix/>
          </a:blip>
          <a:stretch>
            <a:fillRect/>
          </a:stretch>
        </p:blipFill>
        <p:spPr>
          <a:xfrm>
            <a:off x="2138600" y="1124700"/>
            <a:ext cx="4768299" cy="3576224"/>
          </a:xfrm>
          <a:prstGeom prst="rect">
            <a:avLst/>
          </a:prstGeom>
          <a:noFill/>
          <a:ln>
            <a:noFill/>
          </a:ln>
        </p:spPr>
      </p:pic>
      <p:sp>
        <p:nvSpPr>
          <p:cNvPr id="176" name="Google Shape;176;p28"/>
          <p:cNvSpPr/>
          <p:nvPr/>
        </p:nvSpPr>
        <p:spPr>
          <a:xfrm>
            <a:off x="4179775" y="1434475"/>
            <a:ext cx="2610900" cy="3184500"/>
          </a:xfrm>
          <a:prstGeom prst="roundRect">
            <a:avLst>
              <a:gd name="adj" fmla="val 16667"/>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46"/>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Summary</a:t>
            </a:r>
            <a:endParaRPr/>
          </a:p>
        </p:txBody>
      </p:sp>
      <p:sp>
        <p:nvSpPr>
          <p:cNvPr id="402" name="Google Shape;402;p46"/>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a:bodyPr>
          <a:lstStyle/>
          <a:p>
            <a:pPr marL="457200" lvl="0" indent="-349250" algn="l" rtl="0">
              <a:spcBef>
                <a:spcPts val="0"/>
              </a:spcBef>
              <a:spcAft>
                <a:spcPts val="0"/>
              </a:spcAft>
              <a:buSzPts val="1900"/>
              <a:buChar char="●"/>
            </a:pPr>
            <a:r>
              <a:rPr lang="en" sz="1900"/>
              <a:t>Commonly used inhaled anesthetic agents such as halogenated gases and nitrous oxide are greenhouse gases, with nitrous also being an ozone-depleting agent.</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Char char="●"/>
            </a:pPr>
            <a:r>
              <a:rPr lang="en" sz="1900"/>
              <a:t>The environmental impact of anesthetic gases can be compared by converting to </a:t>
            </a:r>
            <a:r>
              <a:rPr lang="en" sz="1900">
                <a:solidFill>
                  <a:srgbClr val="3F3F3F"/>
                </a:solidFill>
              </a:rPr>
              <a:t>CO</a:t>
            </a:r>
            <a:r>
              <a:rPr lang="en" sz="1900" baseline="-25000">
                <a:solidFill>
                  <a:srgbClr val="3F3F3F"/>
                </a:solidFill>
              </a:rPr>
              <a:t>2</a:t>
            </a:r>
            <a:r>
              <a:rPr lang="en" sz="1900"/>
              <a:t> equivalents, which both factors in both the amount used in a given time and the global warming potential (or GWP).</a:t>
            </a:r>
            <a:endParaRPr sz="1900"/>
          </a:p>
          <a:p>
            <a:pPr marL="0" lvl="0" indent="0" algn="l" rtl="0">
              <a:spcBef>
                <a:spcPts val="0"/>
              </a:spcBef>
              <a:spcAft>
                <a:spcPts val="0"/>
              </a:spcAft>
              <a:buNone/>
            </a:pPr>
            <a:endParaRPr sz="1900"/>
          </a:p>
          <a:p>
            <a:pPr marL="457200" lvl="0" indent="-349250" algn="l" rtl="0">
              <a:spcBef>
                <a:spcPts val="0"/>
              </a:spcBef>
              <a:spcAft>
                <a:spcPts val="200"/>
              </a:spcAft>
              <a:buSzPts val="1900"/>
              <a:buChar char="●"/>
            </a:pPr>
            <a:r>
              <a:rPr lang="en" sz="1900"/>
              <a:t>We can significantly decrease our carbon footprint in the O.R. by both eliminating desflurane and reducing nitrous oxide usage.</a:t>
            </a:r>
            <a:endParaRPr sz="19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47"/>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Recommendations</a:t>
            </a:r>
            <a:endParaRPr/>
          </a:p>
        </p:txBody>
      </p:sp>
      <p:sp>
        <p:nvSpPr>
          <p:cNvPr id="409" name="Google Shape;409;p47"/>
          <p:cNvSpPr txBox="1">
            <a:spLocks noGrp="1"/>
          </p:cNvSpPr>
          <p:nvPr>
            <p:ph type="body" idx="1"/>
          </p:nvPr>
        </p:nvSpPr>
        <p:spPr>
          <a:xfrm>
            <a:off x="560986" y="1359569"/>
            <a:ext cx="8179200" cy="3066300"/>
          </a:xfrm>
          <a:prstGeom prst="rect">
            <a:avLst/>
          </a:prstGeom>
          <a:ln>
            <a:noFill/>
          </a:ln>
        </p:spPr>
        <p:txBody>
          <a:bodyPr spcFirstLastPara="1" wrap="square" lIns="0" tIns="34275" rIns="0" bIns="34275" anchor="t" anchorCtr="0">
            <a:normAutofit fontScale="92500" lnSpcReduction="20000"/>
          </a:bodyPr>
          <a:lstStyle/>
          <a:p>
            <a:pPr marL="457200" lvl="0" indent="-342900" algn="l" rtl="0">
              <a:spcBef>
                <a:spcPts val="900"/>
              </a:spcBef>
              <a:spcAft>
                <a:spcPts val="0"/>
              </a:spcAft>
              <a:buSzPts val="1800"/>
              <a:buAutoNum type="arabicPeriod"/>
            </a:pPr>
            <a:r>
              <a:rPr lang="en" b="1"/>
              <a:t>Eliminating Desflurane</a:t>
            </a:r>
            <a:endParaRPr b="1"/>
          </a:p>
          <a:p>
            <a:pPr marL="0" lvl="0" indent="457200" algn="l" rtl="0">
              <a:spcBef>
                <a:spcPts val="1000"/>
              </a:spcBef>
              <a:spcAft>
                <a:spcPts val="0"/>
              </a:spcAft>
              <a:buNone/>
            </a:pPr>
            <a:r>
              <a:rPr lang="en" sz="1600">
                <a:solidFill>
                  <a:srgbClr val="065786"/>
                </a:solidFill>
              </a:rPr>
              <a:t>Problem</a:t>
            </a:r>
            <a:r>
              <a:rPr lang="en" sz="1600"/>
              <a:t>: In comparison to other halogenated anesthetics, desflurane has a </a:t>
            </a:r>
            <a:endParaRPr sz="1600"/>
          </a:p>
          <a:p>
            <a:pPr marL="457200" lvl="0" indent="0" algn="l" rtl="0">
              <a:spcBef>
                <a:spcPts val="0"/>
              </a:spcBef>
              <a:spcAft>
                <a:spcPts val="0"/>
              </a:spcAft>
              <a:buNone/>
            </a:pPr>
            <a:r>
              <a:rPr lang="en" sz="1600"/>
              <a:t>significantly greater impact on the environment in terms of atmospheric lifetime, GWP 20, GWP 100, and </a:t>
            </a:r>
            <a:r>
              <a:rPr lang="en" sz="1700">
                <a:solidFill>
                  <a:srgbClr val="3F3F3F"/>
                </a:solidFill>
              </a:rPr>
              <a:t>CO</a:t>
            </a:r>
            <a:r>
              <a:rPr lang="en" sz="1700" baseline="-25000">
                <a:solidFill>
                  <a:srgbClr val="3F3F3F"/>
                </a:solidFill>
              </a:rPr>
              <a:t>2</a:t>
            </a:r>
            <a:r>
              <a:rPr lang="en" sz="1600"/>
              <a:t> equivalents produced.</a:t>
            </a:r>
            <a:endParaRPr sz="1600"/>
          </a:p>
          <a:p>
            <a:pPr marL="0" lvl="0" indent="457200" algn="l" rtl="0">
              <a:spcBef>
                <a:spcPts val="1000"/>
              </a:spcBef>
              <a:spcAft>
                <a:spcPts val="0"/>
              </a:spcAft>
              <a:buNone/>
            </a:pPr>
            <a:r>
              <a:rPr lang="en" sz="1600">
                <a:solidFill>
                  <a:srgbClr val="065786"/>
                </a:solidFill>
              </a:rPr>
              <a:t>Recommendation</a:t>
            </a:r>
            <a:r>
              <a:rPr lang="en" sz="1600"/>
              <a:t>: Completely eliminate desflurane from the operating room and </a:t>
            </a:r>
            <a:endParaRPr sz="1600"/>
          </a:p>
          <a:p>
            <a:pPr marL="457200" lvl="0" indent="0" algn="l" rtl="0">
              <a:spcBef>
                <a:spcPts val="0"/>
              </a:spcBef>
              <a:spcAft>
                <a:spcPts val="0"/>
              </a:spcAft>
              <a:buNone/>
            </a:pPr>
            <a:r>
              <a:rPr lang="en" sz="1600"/>
              <a:t>elect for environmentally-safer alternatives such as sevoflurane or isoflurane.</a:t>
            </a:r>
            <a:endParaRPr sz="1600"/>
          </a:p>
          <a:p>
            <a:pPr marL="457200" lvl="0" indent="0" algn="l" rtl="0">
              <a:spcBef>
                <a:spcPts val="0"/>
              </a:spcBef>
              <a:spcAft>
                <a:spcPts val="0"/>
              </a:spcAft>
              <a:buNone/>
            </a:pPr>
            <a:endParaRPr sz="1600"/>
          </a:p>
          <a:p>
            <a:pPr marL="457200" lvl="0" indent="-342900" algn="l" rtl="0">
              <a:spcBef>
                <a:spcPts val="0"/>
              </a:spcBef>
              <a:spcAft>
                <a:spcPts val="0"/>
              </a:spcAft>
              <a:buSzPts val="1800"/>
              <a:buAutoNum type="arabicPeriod"/>
            </a:pPr>
            <a:r>
              <a:rPr lang="en" b="1"/>
              <a:t>Reducing Nitrous Oxide</a:t>
            </a:r>
            <a:endParaRPr b="1"/>
          </a:p>
          <a:p>
            <a:pPr marL="0" lvl="0" indent="457200" algn="l" rtl="0">
              <a:spcBef>
                <a:spcPts val="1000"/>
              </a:spcBef>
              <a:spcAft>
                <a:spcPts val="0"/>
              </a:spcAft>
              <a:buNone/>
            </a:pPr>
            <a:r>
              <a:rPr lang="en" sz="1600">
                <a:solidFill>
                  <a:srgbClr val="065786"/>
                </a:solidFill>
              </a:rPr>
              <a:t>Problem</a:t>
            </a:r>
            <a:r>
              <a:rPr lang="en" sz="1600"/>
              <a:t>: Nitrous oxide adversely affects the environment on its own both as a greenhouse </a:t>
            </a:r>
            <a:endParaRPr sz="1600"/>
          </a:p>
          <a:p>
            <a:pPr marL="0" lvl="0" indent="457200" algn="l" rtl="0">
              <a:spcBef>
                <a:spcPts val="0"/>
              </a:spcBef>
              <a:spcAft>
                <a:spcPts val="0"/>
              </a:spcAft>
              <a:buNone/>
            </a:pPr>
            <a:r>
              <a:rPr lang="en" sz="1600"/>
              <a:t>gas and ozone-depleting agent as well as in conjunction with other anesthetics as a carrier.</a:t>
            </a:r>
            <a:endParaRPr sz="1600"/>
          </a:p>
          <a:p>
            <a:pPr marL="0" lvl="0" indent="457200" algn="l" rtl="0">
              <a:spcBef>
                <a:spcPts val="900"/>
              </a:spcBef>
              <a:spcAft>
                <a:spcPts val="0"/>
              </a:spcAft>
              <a:buNone/>
            </a:pPr>
            <a:r>
              <a:rPr lang="en" sz="1600">
                <a:solidFill>
                  <a:srgbClr val="065786"/>
                </a:solidFill>
              </a:rPr>
              <a:t>Recommendation</a:t>
            </a:r>
            <a:r>
              <a:rPr lang="en" sz="1600"/>
              <a:t>: Only use nitrous oxide when clinical advantages are transparent and, if </a:t>
            </a:r>
            <a:endParaRPr sz="1600"/>
          </a:p>
          <a:p>
            <a:pPr marL="0" lvl="0" indent="457200" algn="l" rtl="0">
              <a:spcBef>
                <a:spcPts val="200"/>
              </a:spcBef>
              <a:spcAft>
                <a:spcPts val="200"/>
              </a:spcAft>
              <a:buNone/>
            </a:pPr>
            <a:r>
              <a:rPr lang="en" sz="1600"/>
              <a:t>feasible, opt for portable cylinders over centralized nitrous oxide piping.</a:t>
            </a:r>
            <a:endParaRPr sz="1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8"/>
          <p:cNvSpPr txBox="1">
            <a:spLocks noGrp="1"/>
          </p:cNvSpPr>
          <p:nvPr>
            <p:ph type="title"/>
          </p:nvPr>
        </p:nvSpPr>
        <p:spPr>
          <a:xfrm>
            <a:off x="822960" y="569214"/>
            <a:ext cx="7543800" cy="26745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5000" b="1"/>
              <a:t>Section III:</a:t>
            </a:r>
            <a:r>
              <a:rPr lang="en" sz="5000"/>
              <a:t> </a:t>
            </a:r>
            <a:endParaRPr sz="5000"/>
          </a:p>
          <a:p>
            <a:pPr marL="0" lvl="0" indent="0" algn="ctr" rtl="0">
              <a:spcBef>
                <a:spcPts val="0"/>
              </a:spcBef>
              <a:spcAft>
                <a:spcPts val="0"/>
              </a:spcAft>
              <a:buNone/>
            </a:pPr>
            <a:r>
              <a:rPr lang="en" sz="5000"/>
              <a:t>Managing Fresh Gas Flow</a:t>
            </a:r>
            <a:endParaRPr sz="5000"/>
          </a:p>
        </p:txBody>
      </p:sp>
      <p:sp>
        <p:nvSpPr>
          <p:cNvPr id="2" name="Footer Placeholder 1">
            <a:extLst>
              <a:ext uri="{FF2B5EF4-FFF2-40B4-BE49-F238E27FC236}">
                <a16:creationId xmlns:a16="http://schemas.microsoft.com/office/drawing/2014/main" id="{359E2BC2-F5EB-988E-6536-3F30C76F160F}"/>
              </a:ext>
            </a:extLst>
          </p:cNvPr>
          <p:cNvSpPr>
            <a:spLocks noGrp="1"/>
          </p:cNvSpPr>
          <p:nvPr>
            <p:ph type="ftr" idx="11"/>
          </p:nvPr>
        </p:nvSpPr>
        <p:spPr>
          <a:xfrm>
            <a:off x="516664" y="4649498"/>
            <a:ext cx="5113800" cy="273900"/>
          </a:xfrm>
        </p:spPr>
        <p:txBody>
          <a:bodyPr/>
          <a:lstStyle/>
          <a:p>
            <a:r>
              <a:rPr lang="en-US" dirty="0"/>
              <a:t>(Watts, 2018)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20" name="Google Shape;420;p49"/>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Fresh Gas Flow and Waste</a:t>
            </a:r>
            <a:endParaRPr/>
          </a:p>
        </p:txBody>
      </p:sp>
      <p:sp>
        <p:nvSpPr>
          <p:cNvPr id="421" name="Google Shape;421;p49"/>
          <p:cNvSpPr txBox="1">
            <a:spLocks noGrp="1"/>
          </p:cNvSpPr>
          <p:nvPr>
            <p:ph type="body" idx="1"/>
          </p:nvPr>
        </p:nvSpPr>
        <p:spPr>
          <a:xfrm>
            <a:off x="560975" y="1359575"/>
            <a:ext cx="4465500" cy="3086400"/>
          </a:xfrm>
          <a:prstGeom prst="rect">
            <a:avLst/>
          </a:prstGeom>
        </p:spPr>
        <p:txBody>
          <a:bodyPr spcFirstLastPara="1" wrap="square" lIns="0" tIns="34275" rIns="0" bIns="34275" anchor="t" anchorCtr="0">
            <a:normAutofit/>
          </a:bodyPr>
          <a:lstStyle/>
          <a:p>
            <a:pPr marL="457200" lvl="0" indent="-342900" algn="l" rtl="0">
              <a:spcBef>
                <a:spcPts val="0"/>
              </a:spcBef>
              <a:spcAft>
                <a:spcPts val="0"/>
              </a:spcAft>
              <a:buSzPts val="1800"/>
              <a:buChar char="●"/>
            </a:pPr>
            <a:r>
              <a:rPr lang="en"/>
              <a:t>When fresh gas flow exceeds a patient’s needs in a circular anesthesia system, gases and vapors will enter the scavenging system and be vented into the atmosphere.</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
              <a:t>Thus, the fresh gas flow rate is correlated to the amount of gas that enters the scavenging system and ultimately contaminates the ambient environment.</a:t>
            </a:r>
            <a:endParaRPr/>
          </a:p>
        </p:txBody>
      </p:sp>
      <p:pic>
        <p:nvPicPr>
          <p:cNvPr id="422" name="Google Shape;422;p49" descr="Pulse Physiology Engine"/>
          <p:cNvPicPr preferRelativeResize="0"/>
          <p:nvPr/>
        </p:nvPicPr>
        <p:blipFill>
          <a:blip r:embed="rId3">
            <a:alphaModFix/>
          </a:blip>
          <a:stretch>
            <a:fillRect/>
          </a:stretch>
        </p:blipFill>
        <p:spPr>
          <a:xfrm>
            <a:off x="5191675" y="1419225"/>
            <a:ext cx="3676650" cy="2305050"/>
          </a:xfrm>
          <a:prstGeom prst="rect">
            <a:avLst/>
          </a:prstGeom>
          <a:noFill/>
          <a:ln>
            <a:noFill/>
          </a:ln>
        </p:spPr>
      </p:pic>
      <p:sp>
        <p:nvSpPr>
          <p:cNvPr id="423" name="Google Shape;423;p49"/>
          <p:cNvSpPr/>
          <p:nvPr/>
        </p:nvSpPr>
        <p:spPr>
          <a:xfrm>
            <a:off x="6907900" y="3004825"/>
            <a:ext cx="427800" cy="719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9"/>
          <p:cNvSpPr txBox="1"/>
          <p:nvPr/>
        </p:nvSpPr>
        <p:spPr>
          <a:xfrm>
            <a:off x="5951220" y="3724225"/>
            <a:ext cx="3082305"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dirty="0">
                <a:latin typeface="Calibri"/>
                <a:ea typeface="Calibri"/>
                <a:cs typeface="Calibri"/>
                <a:sym typeface="Calibri"/>
              </a:rPr>
              <a:t>Image adapted from Pulse Physiology (Pulse Physiology, 2022)</a:t>
            </a:r>
            <a:endParaRPr sz="900" dirty="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1" name="Google Shape;431;p50"/>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Fresh Gas Flow and Waste (cont.)</a:t>
            </a:r>
            <a:endParaRPr/>
          </a:p>
        </p:txBody>
      </p:sp>
      <p:sp>
        <p:nvSpPr>
          <p:cNvPr id="432" name="Google Shape;432;p50"/>
          <p:cNvSpPr txBox="1">
            <a:spLocks noGrp="1"/>
          </p:cNvSpPr>
          <p:nvPr>
            <p:ph type="body" idx="1"/>
          </p:nvPr>
        </p:nvSpPr>
        <p:spPr>
          <a:xfrm>
            <a:off x="560986" y="1435769"/>
            <a:ext cx="8179200" cy="3066300"/>
          </a:xfrm>
          <a:prstGeom prst="rect">
            <a:avLst/>
          </a:prstGeom>
        </p:spPr>
        <p:txBody>
          <a:bodyPr spcFirstLastPara="1" wrap="square" lIns="0" tIns="34275" rIns="0" bIns="34275" anchor="t" anchorCtr="0">
            <a:normAutofit/>
          </a:bodyPr>
          <a:lstStyle/>
          <a:p>
            <a:pPr marL="457200" lvl="0" indent="-349250" algn="l" rtl="0">
              <a:spcBef>
                <a:spcPts val="900"/>
              </a:spcBef>
              <a:spcAft>
                <a:spcPts val="0"/>
              </a:spcAft>
              <a:buSzPts val="1900"/>
              <a:buChar char="●"/>
            </a:pPr>
            <a:r>
              <a:rPr lang="en" sz="1900" dirty="0"/>
              <a:t>Since all anesthetic gases are greenhouse gases, high fresh gas flows of any inhaled anesthetic can lead to significant environmental contamination.</a:t>
            </a:r>
            <a:endParaRPr sz="1900" dirty="0"/>
          </a:p>
          <a:p>
            <a:pPr marL="914400" lvl="1" indent="-323850" algn="l" rtl="0">
              <a:spcBef>
                <a:spcPts val="1000"/>
              </a:spcBef>
              <a:spcAft>
                <a:spcPts val="0"/>
              </a:spcAft>
              <a:buSzPts val="1500"/>
              <a:buChar char="○"/>
            </a:pPr>
            <a:r>
              <a:rPr lang="en" sz="1600" dirty="0"/>
              <a:t>At high FGFs, it’s estimated that more than 80% of delivered anesthetic is wasted (Kapoor, 2019).</a:t>
            </a:r>
            <a:endParaRPr sz="2050" dirty="0"/>
          </a:p>
          <a:p>
            <a:pPr marL="0" lvl="0" indent="0" algn="l" rtl="0">
              <a:spcBef>
                <a:spcPts val="300"/>
              </a:spcBef>
              <a:spcAft>
                <a:spcPts val="0"/>
              </a:spcAft>
              <a:buNone/>
            </a:pPr>
            <a:endParaRPr sz="1900" dirty="0"/>
          </a:p>
          <a:p>
            <a:pPr marL="457200" lvl="0" indent="-349250" algn="l" rtl="0">
              <a:spcBef>
                <a:spcPts val="0"/>
              </a:spcBef>
              <a:spcAft>
                <a:spcPts val="0"/>
              </a:spcAft>
              <a:buSzPts val="1900"/>
              <a:buChar char="●"/>
            </a:pPr>
            <a:r>
              <a:rPr lang="en" sz="1900" dirty="0"/>
              <a:t>Although the impact of a single case is minimal, the effects are cumulative.</a:t>
            </a:r>
            <a:endParaRPr sz="1900" dirty="0"/>
          </a:p>
          <a:p>
            <a:pPr marL="914400" lvl="1" indent="-330200" algn="l" rtl="0">
              <a:spcBef>
                <a:spcPts val="1000"/>
              </a:spcBef>
              <a:spcAft>
                <a:spcPts val="300"/>
              </a:spcAft>
              <a:buClr>
                <a:srgbClr val="3F3F3F"/>
              </a:buClr>
              <a:buSzPts val="1600"/>
              <a:buChar char="○"/>
            </a:pPr>
            <a:r>
              <a:rPr lang="en" sz="1600" dirty="0">
                <a:solidFill>
                  <a:srgbClr val="3F3F3F"/>
                </a:solidFill>
              </a:rPr>
              <a:t>With an estimated worldwide volume of 200 to 300 million surgeries per year, the potential to decrease GHG emissions in the O.R. is considerable (Miller, 2022).</a:t>
            </a:r>
            <a:endParaRPr sz="1600" dirty="0">
              <a:solidFill>
                <a:srgbClr val="3F3F3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9" name="Google Shape;439;p51"/>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Managing Fresh Gas Flow</a:t>
            </a:r>
            <a:endParaRPr/>
          </a:p>
        </p:txBody>
      </p:sp>
      <p:sp>
        <p:nvSpPr>
          <p:cNvPr id="440" name="Google Shape;440;p51"/>
          <p:cNvSpPr txBox="1">
            <a:spLocks noGrp="1"/>
          </p:cNvSpPr>
          <p:nvPr>
            <p:ph type="body" idx="1"/>
          </p:nvPr>
        </p:nvSpPr>
        <p:spPr>
          <a:xfrm>
            <a:off x="560986" y="1435769"/>
            <a:ext cx="8179200" cy="3066300"/>
          </a:xfrm>
          <a:prstGeom prst="rect">
            <a:avLst/>
          </a:prstGeom>
        </p:spPr>
        <p:txBody>
          <a:bodyPr spcFirstLastPara="1" wrap="square" lIns="0" tIns="34275" rIns="0" bIns="34275" anchor="t" anchorCtr="0">
            <a:normAutofit lnSpcReduction="10000"/>
          </a:bodyPr>
          <a:lstStyle/>
          <a:p>
            <a:pPr marL="457200" lvl="0" indent="-355600" algn="l" rtl="0">
              <a:spcBef>
                <a:spcPts val="900"/>
              </a:spcBef>
              <a:spcAft>
                <a:spcPts val="0"/>
              </a:spcAft>
              <a:buSzPts val="2000"/>
              <a:buChar char="●"/>
            </a:pPr>
            <a:r>
              <a:rPr lang="en" sz="2000"/>
              <a:t>Regardless of the inhaled anesthetic agent used, managing fresh gas flow can reduce waste from circular anesthesia and decrease the overall carbon footprint of a surgical case.</a:t>
            </a:r>
            <a:endParaRPr sz="2000"/>
          </a:p>
          <a:p>
            <a:pPr marL="457200" lvl="0" indent="-355600" algn="l" rtl="0">
              <a:spcBef>
                <a:spcPts val="1000"/>
              </a:spcBef>
              <a:spcAft>
                <a:spcPts val="0"/>
              </a:spcAft>
              <a:buSzPts val="2000"/>
              <a:buChar char="●"/>
            </a:pPr>
            <a:r>
              <a:rPr lang="en" sz="2000"/>
              <a:t>There are three primary ways to reduce fresh gas flow that minimize ecological impact without compromising patient care:</a:t>
            </a:r>
            <a:endParaRPr sz="2000"/>
          </a:p>
          <a:p>
            <a:pPr marL="914400" indent="-355600">
              <a:spcBef>
                <a:spcPts val="1000"/>
              </a:spcBef>
              <a:buSzPts val="2000"/>
              <a:buFont typeface="Calibri"/>
              <a:buAutoNum type="arabicPeriod"/>
            </a:pPr>
            <a:r>
              <a:rPr lang="en-US" sz="2000"/>
              <a:t>Minimizing fresh gas flow during induction in pediatric patients</a:t>
            </a:r>
            <a:endParaRPr lang="en" sz="2000"/>
          </a:p>
          <a:p>
            <a:pPr marL="914400" lvl="0" indent="-355600" algn="l" rtl="0">
              <a:spcBef>
                <a:spcPts val="1000"/>
              </a:spcBef>
              <a:spcAft>
                <a:spcPts val="0"/>
              </a:spcAft>
              <a:buSzPts val="2000"/>
              <a:buAutoNum type="arabicPeriod"/>
            </a:pPr>
            <a:r>
              <a:rPr lang="en" sz="2000"/>
              <a:t>Minimizing fresh gas flow during maintenance </a:t>
            </a:r>
            <a:endParaRPr sz="2000"/>
          </a:p>
          <a:p>
            <a:pPr marL="914400" lvl="0" indent="-355600" algn="l" rtl="0">
              <a:spcBef>
                <a:spcPts val="1000"/>
              </a:spcBef>
              <a:spcAft>
                <a:spcPts val="0"/>
              </a:spcAft>
              <a:buSzPts val="2000"/>
              <a:buAutoNum type="arabicPeriod"/>
            </a:pPr>
            <a:r>
              <a:rPr lang="en" sz="2000"/>
              <a:t>Turning the vaporizer up (and the FGF down) during intubation</a:t>
            </a: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Minimizing FGF during Pediatric Inductions</a:t>
            </a:r>
            <a:endParaRPr/>
          </a:p>
        </p:txBody>
      </p:sp>
      <p:sp>
        <p:nvSpPr>
          <p:cNvPr id="182" name="Google Shape;182;p29"/>
          <p:cNvSpPr txBox="1"/>
          <p:nvPr/>
        </p:nvSpPr>
        <p:spPr>
          <a:xfrm>
            <a:off x="480025" y="1147375"/>
            <a:ext cx="8346900" cy="22105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Calibri"/>
                <a:ea typeface="Calibri"/>
                <a:cs typeface="Calibri"/>
                <a:sym typeface="Calibri"/>
              </a:rPr>
              <a:t>The Society for Pediatric Anesthesia published guidelines for weight-based FGF during inhalation induction (Glensky, 2022):</a:t>
            </a:r>
            <a:endParaRPr b="1" baseline="300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i="1" dirty="0">
                <a:solidFill>
                  <a:schemeClr val="dk1"/>
                </a:solidFill>
                <a:latin typeface="Calibri"/>
                <a:ea typeface="Calibri"/>
                <a:cs typeface="Calibri"/>
                <a:sym typeface="Calibri"/>
              </a:rPr>
              <a:t>Set FGF based on patient weight to exceed minute ventilation (V</a:t>
            </a:r>
            <a:r>
              <a:rPr lang="en" sz="800" i="1" dirty="0">
                <a:solidFill>
                  <a:schemeClr val="dk1"/>
                </a:solidFill>
                <a:latin typeface="Calibri"/>
                <a:ea typeface="Calibri"/>
                <a:cs typeface="Calibri"/>
                <a:sym typeface="Calibri"/>
              </a:rPr>
              <a:t>E</a:t>
            </a:r>
            <a:r>
              <a:rPr lang="en" sz="1200" i="1" dirty="0">
                <a:solidFill>
                  <a:schemeClr val="dk1"/>
                </a:solidFill>
                <a:latin typeface="Calibri"/>
                <a:ea typeface="Calibri"/>
                <a:cs typeface="Calibri"/>
                <a:sym typeface="Calibri"/>
              </a:rPr>
              <a:t>) in order to prevent rebreathing </a:t>
            </a:r>
            <a:endParaRPr sz="1200" i="1"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rPr>
              <a:t>				</a:t>
            </a:r>
            <a:endParaRPr sz="1100"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			</a:t>
            </a:r>
            <a:endParaRPr sz="1100"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		</a:t>
            </a:r>
            <a:endParaRPr sz="1100" dirty="0">
              <a:solidFill>
                <a:schemeClr val="dk1"/>
              </a:solidFill>
            </a:endParaRPr>
          </a:p>
          <a:p>
            <a:pPr marL="0" lvl="0" indent="0" algn="l" rtl="0">
              <a:spcBef>
                <a:spcPts val="0"/>
              </a:spcBef>
              <a:spcAft>
                <a:spcPts val="0"/>
              </a:spcAft>
              <a:buNone/>
            </a:pPr>
            <a:r>
              <a:rPr lang="en" sz="1100" dirty="0">
                <a:solidFill>
                  <a:schemeClr val="dk1"/>
                </a:solidFill>
              </a:rPr>
              <a:t>	 </a:t>
            </a:r>
            <a:endParaRPr dirty="0">
              <a:latin typeface="Calibri"/>
              <a:ea typeface="Calibri"/>
              <a:cs typeface="Calibri"/>
              <a:sym typeface="Calibri"/>
            </a:endParaRPr>
          </a:p>
        </p:txBody>
      </p:sp>
      <p:pic>
        <p:nvPicPr>
          <p:cNvPr id="184" name="Google Shape;184;p29"/>
          <p:cNvPicPr preferRelativeResize="0"/>
          <p:nvPr/>
        </p:nvPicPr>
        <p:blipFill rotWithShape="1">
          <a:blip r:embed="rId3">
            <a:alphaModFix/>
          </a:blip>
          <a:srcRect t="8993" b="5021"/>
          <a:stretch/>
        </p:blipFill>
        <p:spPr>
          <a:xfrm>
            <a:off x="480025" y="2144940"/>
            <a:ext cx="5567075" cy="2239126"/>
          </a:xfrm>
          <a:prstGeom prst="rect">
            <a:avLst/>
          </a:prstGeom>
          <a:noFill/>
          <a:ln>
            <a:noFill/>
          </a:ln>
        </p:spPr>
      </p:pic>
      <p:pic>
        <p:nvPicPr>
          <p:cNvPr id="185" name="Google Shape;185;p29"/>
          <p:cNvPicPr preferRelativeResize="0"/>
          <p:nvPr/>
        </p:nvPicPr>
        <p:blipFill>
          <a:blip r:embed="rId4">
            <a:alphaModFix/>
          </a:blip>
          <a:stretch>
            <a:fillRect/>
          </a:stretch>
        </p:blipFill>
        <p:spPr>
          <a:xfrm>
            <a:off x="6234825" y="2307476"/>
            <a:ext cx="2592100" cy="1513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822960" y="569214"/>
            <a:ext cx="7543800" cy="2674500"/>
          </a:xfrm>
          <a:prstGeom prst="rect">
            <a:avLst/>
          </a:prstGeom>
        </p:spPr>
        <p:txBody>
          <a:bodyPr spcFirstLastPara="1" wrap="square" lIns="68575" tIns="34275" rIns="68575" bIns="34275" anchor="b" anchorCtr="0">
            <a:normAutofit fontScale="90000"/>
          </a:bodyPr>
          <a:lstStyle/>
          <a:p>
            <a:pPr marL="0" lvl="0" indent="0" algn="ctr" rtl="0">
              <a:spcBef>
                <a:spcPts val="0"/>
              </a:spcBef>
              <a:spcAft>
                <a:spcPts val="0"/>
              </a:spcAft>
              <a:buNone/>
            </a:pPr>
            <a:r>
              <a:rPr lang="en" sz="5000" b="1"/>
              <a:t>Section I:</a:t>
            </a:r>
            <a:r>
              <a:rPr lang="en" sz="5000"/>
              <a:t> </a:t>
            </a:r>
            <a:endParaRPr sz="5000"/>
          </a:p>
          <a:p>
            <a:pPr marL="0" lvl="0" indent="0" algn="ctr" rtl="0">
              <a:spcBef>
                <a:spcPts val="0"/>
              </a:spcBef>
              <a:spcAft>
                <a:spcPts val="0"/>
              </a:spcAft>
              <a:buNone/>
            </a:pPr>
            <a:r>
              <a:rPr lang="en" sz="5000"/>
              <a:t>Overview of Environmental Sustainability in Anesthesia</a:t>
            </a:r>
            <a:endParaRPr sz="5000"/>
          </a:p>
        </p:txBody>
      </p:sp>
      <p:sp>
        <p:nvSpPr>
          <p:cNvPr id="2" name="Footer Placeholder 1">
            <a:extLst>
              <a:ext uri="{FF2B5EF4-FFF2-40B4-BE49-F238E27FC236}">
                <a16:creationId xmlns:a16="http://schemas.microsoft.com/office/drawing/2014/main" id="{C26E047A-629D-1D7C-468D-3EDA23668DF0}"/>
              </a:ext>
            </a:extLst>
          </p:cNvPr>
          <p:cNvSpPr>
            <a:spLocks noGrp="1"/>
          </p:cNvSpPr>
          <p:nvPr>
            <p:ph type="ftr" idx="11"/>
          </p:nvPr>
        </p:nvSpPr>
        <p:spPr>
          <a:xfrm>
            <a:off x="498472" y="4574286"/>
            <a:ext cx="5113800" cy="273900"/>
          </a:xfrm>
        </p:spPr>
        <p:txBody>
          <a:bodyPr/>
          <a:lstStyle/>
          <a:p>
            <a:r>
              <a:rPr lang="en-US" dirty="0"/>
              <a:t>(Watts, 2018)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Minimizing FGF during Pediatric Inductions (cont.)</a:t>
            </a:r>
            <a:endParaRPr/>
          </a:p>
        </p:txBody>
      </p:sp>
      <p:sp>
        <p:nvSpPr>
          <p:cNvPr id="191" name="Google Shape;191;p30"/>
          <p:cNvSpPr txBox="1"/>
          <p:nvPr/>
        </p:nvSpPr>
        <p:spPr>
          <a:xfrm>
            <a:off x="222450" y="1083950"/>
            <a:ext cx="8794800" cy="99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chemeClr val="dk1"/>
                </a:solidFill>
                <a:latin typeface="Calibri"/>
                <a:ea typeface="Calibri"/>
                <a:cs typeface="Calibri"/>
                <a:sym typeface="Calibri"/>
              </a:rPr>
              <a:t>Setting induction FGF to exceed minute ventilation during induction prevents rebreathing and dilution of volatile concentration.</a:t>
            </a:r>
            <a:endParaRPr sz="1800" b="1">
              <a:solidFill>
                <a:schemeClr val="dk1"/>
              </a:solidFill>
              <a:latin typeface="Calibri"/>
              <a:ea typeface="Calibri"/>
              <a:cs typeface="Calibri"/>
              <a:sym typeface="Calibri"/>
            </a:endParaRPr>
          </a:p>
          <a:p>
            <a:pPr marL="0" lvl="0" indent="0" algn="l" rtl="0">
              <a:spcBef>
                <a:spcPts val="0"/>
              </a:spcBef>
              <a:spcAft>
                <a:spcPts val="0"/>
              </a:spcAft>
              <a:buNone/>
            </a:pPr>
            <a:r>
              <a:rPr lang="en" sz="1100">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pic>
        <p:nvPicPr>
          <p:cNvPr id="192" name="Google Shape;192;p30"/>
          <p:cNvPicPr preferRelativeResize="0"/>
          <p:nvPr/>
        </p:nvPicPr>
        <p:blipFill>
          <a:blip r:embed="rId3">
            <a:alphaModFix/>
          </a:blip>
          <a:stretch>
            <a:fillRect/>
          </a:stretch>
        </p:blipFill>
        <p:spPr>
          <a:xfrm>
            <a:off x="333825" y="1810625"/>
            <a:ext cx="4338699" cy="3225726"/>
          </a:xfrm>
          <a:prstGeom prst="rect">
            <a:avLst/>
          </a:prstGeom>
          <a:noFill/>
          <a:ln>
            <a:noFill/>
          </a:ln>
        </p:spPr>
      </p:pic>
      <p:sp>
        <p:nvSpPr>
          <p:cNvPr id="193" name="Google Shape;193;p30"/>
          <p:cNvSpPr txBox="1"/>
          <p:nvPr/>
        </p:nvSpPr>
        <p:spPr>
          <a:xfrm>
            <a:off x="5063550" y="1810625"/>
            <a:ext cx="3731700" cy="2996400"/>
          </a:xfrm>
          <a:prstGeom prst="rect">
            <a:avLst/>
          </a:prstGeom>
          <a:noFill/>
          <a:ln>
            <a:noFill/>
          </a:ln>
        </p:spPr>
        <p:txBody>
          <a:bodyPr spcFirstLastPara="1" wrap="square" lIns="91425" tIns="91425" rIns="91425" bIns="91425" anchor="t" anchorCtr="0">
            <a:spAutoFit/>
          </a:bodyPr>
          <a:lstStyle/>
          <a:p>
            <a:pPr marL="0" lvl="0" indent="0" algn="l" rtl="0">
              <a:spcBef>
                <a:spcPts val="900"/>
              </a:spcBef>
              <a:spcAft>
                <a:spcPts val="0"/>
              </a:spcAft>
              <a:buNone/>
            </a:pPr>
            <a:r>
              <a:rPr lang="en" i="1" dirty="0">
                <a:solidFill>
                  <a:schemeClr val="dk1"/>
                </a:solidFill>
                <a:latin typeface="Calibri"/>
                <a:ea typeface="Calibri"/>
                <a:cs typeface="Calibri"/>
                <a:sym typeface="Calibri"/>
              </a:rPr>
              <a:t>Simulation courtesy of “Low Flow Anesthesia” from the University of Florida Center for Safety, Simulation &amp; Advanced Learning Technologies:</a:t>
            </a:r>
            <a:endParaRPr i="1" dirty="0">
              <a:solidFill>
                <a:schemeClr val="dk1"/>
              </a:solidFill>
              <a:latin typeface="Calibri"/>
              <a:ea typeface="Calibri"/>
              <a:cs typeface="Calibri"/>
              <a:sym typeface="Calibri"/>
            </a:endParaRPr>
          </a:p>
          <a:p>
            <a:pPr marL="0" lvl="0" indent="0" algn="l" rtl="0">
              <a:spcBef>
                <a:spcPts val="900"/>
              </a:spcBef>
              <a:spcAft>
                <a:spcPts val="0"/>
              </a:spcAft>
              <a:buNone/>
            </a:pPr>
            <a:r>
              <a:rPr lang="en" i="1" dirty="0">
                <a:solidFill>
                  <a:schemeClr val="dk1"/>
                </a:solidFill>
                <a:latin typeface="Calibri"/>
                <a:ea typeface="Calibri"/>
                <a:cs typeface="Calibri"/>
                <a:sym typeface="Calibri"/>
              </a:rPr>
              <a:t> </a:t>
            </a:r>
            <a:endParaRPr i="1" dirty="0">
              <a:solidFill>
                <a:schemeClr val="dk1"/>
              </a:solidFill>
              <a:latin typeface="Calibri"/>
              <a:ea typeface="Calibri"/>
              <a:cs typeface="Calibri"/>
              <a:sym typeface="Calibri"/>
            </a:endParaRPr>
          </a:p>
          <a:p>
            <a:pPr marL="457200" lvl="0" indent="-317500" algn="l" rtl="0">
              <a:spcBef>
                <a:spcPts val="90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Top diagram: FGF &gt;/= VE with no evidence of rebreathing. </a:t>
            </a:r>
            <a:endParaRPr dirty="0">
              <a:solidFill>
                <a:schemeClr val="dk1"/>
              </a:solidFill>
              <a:latin typeface="Calibri"/>
              <a:ea typeface="Calibri"/>
              <a:cs typeface="Calibri"/>
              <a:sym typeface="Calibri"/>
            </a:endParaRPr>
          </a:p>
          <a:p>
            <a:pPr marL="457200" lvl="0" indent="0" algn="l" rtl="0">
              <a:spcBef>
                <a:spcPts val="900"/>
              </a:spcBef>
              <a:spcAft>
                <a:spcPts val="0"/>
              </a:spcAft>
              <a:buNone/>
            </a:pPr>
            <a:endParaRPr dirty="0">
              <a:solidFill>
                <a:schemeClr val="dk1"/>
              </a:solidFill>
              <a:latin typeface="Calibri"/>
              <a:ea typeface="Calibri"/>
              <a:cs typeface="Calibri"/>
              <a:sym typeface="Calibri"/>
            </a:endParaRPr>
          </a:p>
          <a:p>
            <a:pPr marL="457200" lvl="0" indent="-317500" algn="l" rtl="0">
              <a:spcBef>
                <a:spcPts val="90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Bottom diagram: FGF&lt;VE with evidence of rebreathing.</a:t>
            </a:r>
            <a:endParaRPr sz="1100" dirty="0">
              <a:solidFill>
                <a:schemeClr val="dk1"/>
              </a:solidFill>
              <a:latin typeface="Calibri"/>
              <a:ea typeface="Calibri"/>
              <a:cs typeface="Calibri"/>
              <a:sym typeface="Calibri"/>
            </a:endParaRPr>
          </a:p>
          <a:p>
            <a:pPr marL="0" lvl="0" indent="0" algn="l" rtl="0">
              <a:spcBef>
                <a:spcPts val="20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6" name="Google Shape;446;p52"/>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Recommendation 1: Reducing FGF During Maintenance</a:t>
            </a:r>
            <a:endParaRPr/>
          </a:p>
        </p:txBody>
      </p:sp>
      <p:sp>
        <p:nvSpPr>
          <p:cNvPr id="447" name="Google Shape;447;p52"/>
          <p:cNvSpPr txBox="1">
            <a:spLocks noGrp="1"/>
          </p:cNvSpPr>
          <p:nvPr>
            <p:ph type="body" idx="1"/>
          </p:nvPr>
        </p:nvSpPr>
        <p:spPr>
          <a:xfrm>
            <a:off x="560986" y="1435769"/>
            <a:ext cx="8179200" cy="3066300"/>
          </a:xfrm>
          <a:prstGeom prst="rect">
            <a:avLst/>
          </a:prstGeom>
        </p:spPr>
        <p:txBody>
          <a:bodyPr spcFirstLastPara="1" wrap="square" lIns="0" tIns="34275" rIns="0" bIns="34275" anchor="t" anchorCtr="0">
            <a:noAutofit/>
          </a:bodyPr>
          <a:lstStyle/>
          <a:p>
            <a:pPr marL="457200" lvl="0" indent="-349250" algn="l" rtl="0">
              <a:spcBef>
                <a:spcPts val="0"/>
              </a:spcBef>
              <a:spcAft>
                <a:spcPts val="0"/>
              </a:spcAft>
              <a:buSzPts val="1900"/>
              <a:buChar char="●"/>
            </a:pPr>
            <a:r>
              <a:rPr lang="en" sz="1900"/>
              <a:t>During induction or emergence, it may be necessary to use high fresh gas flow when a rapid change in the concentration of anesthetic gas is required.</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Char char="●"/>
            </a:pPr>
            <a:r>
              <a:rPr lang="en" sz="1900"/>
              <a:t>However, the maintenance generally relies on a </a:t>
            </a:r>
            <a:r>
              <a:rPr lang="en" sz="1900" i="1"/>
              <a:t>steady</a:t>
            </a:r>
            <a:r>
              <a:rPr lang="en" sz="1900"/>
              <a:t> concentration of gas.</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Char char="●"/>
            </a:pPr>
            <a:r>
              <a:rPr lang="en" sz="1900"/>
              <a:t>Thus, the maintenance phase is an opportunity to lower the fresh gas flow to meet the patients needs, allowing for fewer GHG emissions without compromising clinical care.</a:t>
            </a:r>
            <a:endParaRPr sz="19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p53"/>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dirty="0"/>
              <a:t>Literature-Defined Flow Rates </a:t>
            </a:r>
            <a:r>
              <a:rPr lang="en" dirty="0">
                <a:latin typeface="Cambria" panose="02040503050406030204" pitchFamily="18" charset="0"/>
                <a:ea typeface="Cambria" panose="02040503050406030204" pitchFamily="18" charset="0"/>
              </a:rPr>
              <a:t>(</a:t>
            </a:r>
            <a:r>
              <a:rPr lang="en-US" dirty="0" err="1">
                <a:effectLst/>
                <a:latin typeface="Cambria" panose="02040503050406030204" pitchFamily="18" charset="0"/>
                <a:ea typeface="Cambria" panose="02040503050406030204" pitchFamily="18" charset="0"/>
                <a:cs typeface="Times New Roman" panose="02020603050405020304" pitchFamily="18" charset="0"/>
              </a:rPr>
              <a:t>Hönemann</a:t>
            </a:r>
            <a:r>
              <a:rPr lang="en-US" dirty="0">
                <a:effectLst/>
                <a:latin typeface="Cambria" panose="02040503050406030204" pitchFamily="18" charset="0"/>
                <a:ea typeface="Cambria" panose="02040503050406030204" pitchFamily="18" charset="0"/>
                <a:cs typeface="Times New Roman" panose="02020603050405020304" pitchFamily="18" charset="0"/>
              </a:rPr>
              <a:t>, 2013)</a:t>
            </a:r>
            <a:endParaRPr dirty="0">
              <a:latin typeface="Cambria" panose="02040503050406030204" pitchFamily="18" charset="0"/>
              <a:ea typeface="Cambria" panose="02040503050406030204" pitchFamily="18" charset="0"/>
            </a:endParaRPr>
          </a:p>
        </p:txBody>
      </p:sp>
      <p:grpSp>
        <p:nvGrpSpPr>
          <p:cNvPr id="454" name="Google Shape;454;p53"/>
          <p:cNvGrpSpPr/>
          <p:nvPr/>
        </p:nvGrpSpPr>
        <p:grpSpPr>
          <a:xfrm>
            <a:off x="1087525" y="2078025"/>
            <a:ext cx="1834900" cy="1446675"/>
            <a:chOff x="1083025" y="2306625"/>
            <a:chExt cx="1834900" cy="1446675"/>
          </a:xfrm>
        </p:grpSpPr>
        <p:sp>
          <p:nvSpPr>
            <p:cNvPr id="455" name="Google Shape;455;p53"/>
            <p:cNvSpPr txBox="1"/>
            <p:nvPr/>
          </p:nvSpPr>
          <p:spPr>
            <a:xfrm>
              <a:off x="1135025" y="2695025"/>
              <a:ext cx="17145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000" b="1">
                  <a:solidFill>
                    <a:srgbClr val="6AA84F"/>
                  </a:solidFill>
                  <a:latin typeface="Roboto"/>
                  <a:ea typeface="Roboto"/>
                  <a:cs typeface="Roboto"/>
                  <a:sym typeface="Roboto"/>
                </a:rPr>
                <a:t>Metabolic Fresh Gas Flow</a:t>
              </a:r>
              <a:endParaRPr sz="1000" b="1">
                <a:solidFill>
                  <a:srgbClr val="6AA84F"/>
                </a:solidFill>
                <a:latin typeface="Roboto"/>
                <a:ea typeface="Roboto"/>
                <a:cs typeface="Roboto"/>
                <a:sym typeface="Roboto"/>
              </a:endParaRPr>
            </a:p>
          </p:txBody>
        </p:sp>
        <p:sp>
          <p:nvSpPr>
            <p:cNvPr id="456" name="Google Shape;456;p53"/>
            <p:cNvSpPr txBox="1"/>
            <p:nvPr/>
          </p:nvSpPr>
          <p:spPr>
            <a:xfrm>
              <a:off x="1219475" y="3015900"/>
              <a:ext cx="15456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100">
                  <a:solidFill>
                    <a:srgbClr val="6AA84F"/>
                  </a:solidFill>
                  <a:latin typeface="Roboto"/>
                  <a:ea typeface="Roboto"/>
                  <a:cs typeface="Roboto"/>
                  <a:sym typeface="Roboto"/>
                </a:rPr>
                <a:t>0.35 L/min</a:t>
              </a:r>
              <a:endParaRPr sz="1100">
                <a:solidFill>
                  <a:srgbClr val="6AA84F"/>
                </a:solidFill>
                <a:latin typeface="Roboto"/>
                <a:ea typeface="Roboto"/>
                <a:cs typeface="Roboto"/>
                <a:sym typeface="Roboto"/>
              </a:endParaRPr>
            </a:p>
          </p:txBody>
        </p:sp>
        <p:sp>
          <p:nvSpPr>
            <p:cNvPr id="457" name="Google Shape;457;p53"/>
            <p:cNvSpPr/>
            <p:nvPr/>
          </p:nvSpPr>
          <p:spPr>
            <a:xfrm flipH="1">
              <a:off x="1083025" y="2306625"/>
              <a:ext cx="1834800" cy="143400"/>
            </a:xfrm>
            <a:prstGeom prst="parallelogram">
              <a:avLst>
                <a:gd name="adj" fmla="val 96952"/>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6AA84F"/>
                  </a:solidFill>
                </a:rPr>
                <a:t>  </a:t>
              </a:r>
              <a:endParaRPr sz="1600">
                <a:solidFill>
                  <a:srgbClr val="6AA84F"/>
                </a:solidFill>
              </a:endParaRPr>
            </a:p>
          </p:txBody>
        </p:sp>
        <p:sp>
          <p:nvSpPr>
            <p:cNvPr id="458" name="Google Shape;458;p53"/>
            <p:cNvSpPr/>
            <p:nvPr/>
          </p:nvSpPr>
          <p:spPr>
            <a:xfrm>
              <a:off x="1083125" y="2460449"/>
              <a:ext cx="1834800" cy="143400"/>
            </a:xfrm>
            <a:prstGeom prst="parallelogram">
              <a:avLst>
                <a:gd name="adj" fmla="val 96952"/>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A84F"/>
                </a:solidFill>
              </a:endParaRPr>
            </a:p>
          </p:txBody>
        </p:sp>
      </p:grpSp>
      <p:grpSp>
        <p:nvGrpSpPr>
          <p:cNvPr id="459" name="Google Shape;459;p53"/>
          <p:cNvGrpSpPr/>
          <p:nvPr/>
        </p:nvGrpSpPr>
        <p:grpSpPr>
          <a:xfrm>
            <a:off x="2796474" y="2078025"/>
            <a:ext cx="1834900" cy="1446675"/>
            <a:chOff x="1083025" y="2306625"/>
            <a:chExt cx="1834900" cy="1446675"/>
          </a:xfrm>
        </p:grpSpPr>
        <p:sp>
          <p:nvSpPr>
            <p:cNvPr id="460" name="Google Shape;460;p53"/>
            <p:cNvSpPr txBox="1"/>
            <p:nvPr/>
          </p:nvSpPr>
          <p:spPr>
            <a:xfrm>
              <a:off x="1151026" y="2695025"/>
              <a:ext cx="16305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F1C232"/>
                  </a:solidFill>
                  <a:latin typeface="Roboto"/>
                  <a:ea typeface="Roboto"/>
                  <a:cs typeface="Roboto"/>
                  <a:sym typeface="Roboto"/>
                </a:rPr>
                <a:t>Minimal Fresh Gas Flow</a:t>
              </a:r>
              <a:endParaRPr sz="1000" b="1">
                <a:solidFill>
                  <a:srgbClr val="F1C232"/>
                </a:solidFill>
                <a:latin typeface="Roboto"/>
                <a:ea typeface="Roboto"/>
                <a:cs typeface="Roboto"/>
                <a:sym typeface="Roboto"/>
              </a:endParaRPr>
            </a:p>
          </p:txBody>
        </p:sp>
        <p:sp>
          <p:nvSpPr>
            <p:cNvPr id="461" name="Google Shape;461;p53"/>
            <p:cNvSpPr txBox="1"/>
            <p:nvPr/>
          </p:nvSpPr>
          <p:spPr>
            <a:xfrm>
              <a:off x="1193475" y="3015900"/>
              <a:ext cx="15456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100">
                  <a:solidFill>
                    <a:srgbClr val="F1C232"/>
                  </a:solidFill>
                  <a:latin typeface="Roboto"/>
                  <a:ea typeface="Roboto"/>
                  <a:cs typeface="Roboto"/>
                  <a:sym typeface="Roboto"/>
                </a:rPr>
                <a:t>0.5 L/min</a:t>
              </a:r>
              <a:endParaRPr sz="1100">
                <a:solidFill>
                  <a:srgbClr val="F1C232"/>
                </a:solidFill>
                <a:latin typeface="Roboto"/>
                <a:ea typeface="Roboto"/>
                <a:cs typeface="Roboto"/>
                <a:sym typeface="Roboto"/>
              </a:endParaRPr>
            </a:p>
          </p:txBody>
        </p:sp>
        <p:sp>
          <p:nvSpPr>
            <p:cNvPr id="462" name="Google Shape;462;p53"/>
            <p:cNvSpPr/>
            <p:nvPr/>
          </p:nvSpPr>
          <p:spPr>
            <a:xfrm flipH="1">
              <a:off x="1083025" y="2306625"/>
              <a:ext cx="1834800" cy="143400"/>
            </a:xfrm>
            <a:prstGeom prst="parallelogram">
              <a:avLst>
                <a:gd name="adj" fmla="val 96952"/>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1C232"/>
                  </a:solidFill>
                </a:rPr>
                <a:t>  </a:t>
              </a:r>
              <a:endParaRPr>
                <a:solidFill>
                  <a:srgbClr val="F1C232"/>
                </a:solidFill>
              </a:endParaRPr>
            </a:p>
          </p:txBody>
        </p:sp>
        <p:sp>
          <p:nvSpPr>
            <p:cNvPr id="463" name="Google Shape;463;p53"/>
            <p:cNvSpPr/>
            <p:nvPr/>
          </p:nvSpPr>
          <p:spPr>
            <a:xfrm>
              <a:off x="1083125" y="2460449"/>
              <a:ext cx="1834800" cy="143400"/>
            </a:xfrm>
            <a:prstGeom prst="parallelogram">
              <a:avLst>
                <a:gd name="adj" fmla="val 96952"/>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1C232"/>
                </a:solidFill>
              </a:endParaRPr>
            </a:p>
          </p:txBody>
        </p:sp>
      </p:grpSp>
      <p:grpSp>
        <p:nvGrpSpPr>
          <p:cNvPr id="464" name="Google Shape;464;p53"/>
          <p:cNvGrpSpPr/>
          <p:nvPr/>
        </p:nvGrpSpPr>
        <p:grpSpPr>
          <a:xfrm>
            <a:off x="4508319" y="2077314"/>
            <a:ext cx="1834900" cy="1447375"/>
            <a:chOff x="1083025" y="2306625"/>
            <a:chExt cx="1834900" cy="1447375"/>
          </a:xfrm>
        </p:grpSpPr>
        <p:sp>
          <p:nvSpPr>
            <p:cNvPr id="465" name="Google Shape;465;p53"/>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FF9900"/>
                  </a:solidFill>
                  <a:latin typeface="Roboto"/>
                  <a:ea typeface="Roboto"/>
                  <a:cs typeface="Roboto"/>
                  <a:sym typeface="Roboto"/>
                </a:rPr>
                <a:t>Low Fresh Gas Flow</a:t>
              </a:r>
              <a:endParaRPr sz="1000" b="1">
                <a:solidFill>
                  <a:srgbClr val="FF9900"/>
                </a:solidFill>
                <a:latin typeface="Roboto"/>
                <a:ea typeface="Roboto"/>
                <a:cs typeface="Roboto"/>
                <a:sym typeface="Roboto"/>
              </a:endParaRPr>
            </a:p>
          </p:txBody>
        </p:sp>
        <p:sp>
          <p:nvSpPr>
            <p:cNvPr id="466" name="Google Shape;466;p53"/>
            <p:cNvSpPr txBox="1"/>
            <p:nvPr/>
          </p:nvSpPr>
          <p:spPr>
            <a:xfrm>
              <a:off x="1228375" y="3016600"/>
              <a:ext cx="15456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100">
                  <a:solidFill>
                    <a:srgbClr val="FF9900"/>
                  </a:solidFill>
                  <a:latin typeface="Roboto"/>
                  <a:ea typeface="Roboto"/>
                  <a:cs typeface="Roboto"/>
                  <a:sym typeface="Roboto"/>
                </a:rPr>
                <a:t>1 L/min</a:t>
              </a:r>
              <a:endParaRPr sz="1100">
                <a:solidFill>
                  <a:srgbClr val="FF9900"/>
                </a:solidFill>
                <a:latin typeface="Roboto"/>
                <a:ea typeface="Roboto"/>
                <a:cs typeface="Roboto"/>
                <a:sym typeface="Roboto"/>
              </a:endParaRPr>
            </a:p>
          </p:txBody>
        </p:sp>
        <p:sp>
          <p:nvSpPr>
            <p:cNvPr id="467" name="Google Shape;467;p53"/>
            <p:cNvSpPr/>
            <p:nvPr/>
          </p:nvSpPr>
          <p:spPr>
            <a:xfrm flipH="1">
              <a:off x="1083025" y="2306625"/>
              <a:ext cx="1834800" cy="143400"/>
            </a:xfrm>
            <a:prstGeom prst="parallelogram">
              <a:avLst>
                <a:gd name="adj" fmla="val 96952"/>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CE5CD"/>
                  </a:solidFill>
                </a:rPr>
                <a:t>  </a:t>
              </a:r>
              <a:endParaRPr>
                <a:solidFill>
                  <a:srgbClr val="FCE5CD"/>
                </a:solidFill>
              </a:endParaRPr>
            </a:p>
          </p:txBody>
        </p:sp>
        <p:sp>
          <p:nvSpPr>
            <p:cNvPr id="468" name="Google Shape;468;p53"/>
            <p:cNvSpPr/>
            <p:nvPr/>
          </p:nvSpPr>
          <p:spPr>
            <a:xfrm>
              <a:off x="1083125" y="2460449"/>
              <a:ext cx="1834800" cy="143400"/>
            </a:xfrm>
            <a:prstGeom prst="parallelogram">
              <a:avLst>
                <a:gd name="adj" fmla="val 96952"/>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53"/>
          <p:cNvGrpSpPr/>
          <p:nvPr/>
        </p:nvGrpSpPr>
        <p:grpSpPr>
          <a:xfrm>
            <a:off x="6221583" y="2077303"/>
            <a:ext cx="1834900" cy="1447400"/>
            <a:chOff x="1083025" y="2306625"/>
            <a:chExt cx="1834900" cy="1447400"/>
          </a:xfrm>
        </p:grpSpPr>
        <p:sp>
          <p:nvSpPr>
            <p:cNvPr id="470" name="Google Shape;470;p53"/>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FF0000"/>
                  </a:solidFill>
                  <a:latin typeface="Roboto"/>
                  <a:ea typeface="Roboto"/>
                  <a:cs typeface="Roboto"/>
                  <a:sym typeface="Roboto"/>
                </a:rPr>
                <a:t>High Fresh Gas Flow</a:t>
              </a:r>
              <a:endParaRPr sz="1000" b="1">
                <a:solidFill>
                  <a:srgbClr val="FF0000"/>
                </a:solidFill>
                <a:latin typeface="Roboto"/>
                <a:ea typeface="Roboto"/>
                <a:cs typeface="Roboto"/>
                <a:sym typeface="Roboto"/>
              </a:endParaRPr>
            </a:p>
          </p:txBody>
        </p:sp>
        <p:sp>
          <p:nvSpPr>
            <p:cNvPr id="471" name="Google Shape;471;p53"/>
            <p:cNvSpPr txBox="1"/>
            <p:nvPr/>
          </p:nvSpPr>
          <p:spPr>
            <a:xfrm>
              <a:off x="1215575" y="3016625"/>
              <a:ext cx="15456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100">
                  <a:solidFill>
                    <a:srgbClr val="FF0000"/>
                  </a:solidFill>
                  <a:latin typeface="Roboto"/>
                  <a:ea typeface="Roboto"/>
                  <a:cs typeface="Roboto"/>
                  <a:sym typeface="Roboto"/>
                </a:rPr>
                <a:t>2-6 L/min</a:t>
              </a:r>
              <a:endParaRPr sz="1100">
                <a:solidFill>
                  <a:srgbClr val="FF0000"/>
                </a:solidFill>
                <a:latin typeface="Roboto"/>
                <a:ea typeface="Roboto"/>
                <a:cs typeface="Roboto"/>
                <a:sym typeface="Roboto"/>
              </a:endParaRPr>
            </a:p>
          </p:txBody>
        </p:sp>
        <p:sp>
          <p:nvSpPr>
            <p:cNvPr id="472" name="Google Shape;472;p53"/>
            <p:cNvSpPr/>
            <p:nvPr/>
          </p:nvSpPr>
          <p:spPr>
            <a:xfrm flipH="1">
              <a:off x="1083025" y="2306625"/>
              <a:ext cx="1834800" cy="143400"/>
            </a:xfrm>
            <a:prstGeom prst="parallelogram">
              <a:avLst>
                <a:gd name="adj" fmla="val 96952"/>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73" name="Google Shape;473;p53"/>
            <p:cNvSpPr/>
            <p:nvPr/>
          </p:nvSpPr>
          <p:spPr>
            <a:xfrm>
              <a:off x="1083125" y="2460449"/>
              <a:ext cx="1834800" cy="143400"/>
            </a:xfrm>
            <a:prstGeom prst="parallelogram">
              <a:avLst>
                <a:gd name="adj" fmla="val 96952"/>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54"/>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Minimizing Fresh Gas Flow During Maintenance</a:t>
            </a:r>
            <a:endParaRPr/>
          </a:p>
        </p:txBody>
      </p:sp>
      <p:sp>
        <p:nvSpPr>
          <p:cNvPr id="481" name="Google Shape;481;p54"/>
          <p:cNvSpPr txBox="1">
            <a:spLocks noGrp="1"/>
          </p:cNvSpPr>
          <p:nvPr>
            <p:ph type="body" idx="1"/>
          </p:nvPr>
        </p:nvSpPr>
        <p:spPr>
          <a:xfrm>
            <a:off x="560986" y="1283369"/>
            <a:ext cx="8179200" cy="3066300"/>
          </a:xfrm>
          <a:prstGeom prst="rect">
            <a:avLst/>
          </a:prstGeom>
        </p:spPr>
        <p:txBody>
          <a:bodyPr spcFirstLastPara="1" wrap="square" lIns="0" tIns="34275" rIns="0" bIns="34275" anchor="t" anchorCtr="0">
            <a:normAutofit/>
          </a:bodyPr>
          <a:lstStyle/>
          <a:p>
            <a:pPr marL="457200" lvl="0" indent="-342900" algn="l" rtl="0">
              <a:spcBef>
                <a:spcPts val="900"/>
              </a:spcBef>
              <a:spcAft>
                <a:spcPts val="0"/>
              </a:spcAft>
              <a:buSzPts val="1800"/>
              <a:buChar char="●"/>
            </a:pPr>
            <a:r>
              <a:rPr lang="en" dirty="0"/>
              <a:t>The minimum safe fresh gas flow supplies both enough oxygen and anesthetic to satisfy patient consumption </a:t>
            </a:r>
            <a:r>
              <a:rPr lang="en" i="1" dirty="0"/>
              <a:t>plus </a:t>
            </a:r>
            <a:r>
              <a:rPr lang="en" dirty="0"/>
              <a:t>additional gas to compensate for leaks in the circuit and/or via a sidestream gas analyzer (Axelrod, 2022).</a:t>
            </a:r>
            <a:endParaRPr sz="1600" dirty="0"/>
          </a:p>
          <a:p>
            <a:pPr marL="457200" lvl="0" indent="-342900" algn="l" rtl="0">
              <a:spcBef>
                <a:spcPts val="1000"/>
              </a:spcBef>
              <a:spcAft>
                <a:spcPts val="0"/>
              </a:spcAft>
              <a:buSzPts val="1800"/>
              <a:buChar char="●"/>
            </a:pPr>
            <a:r>
              <a:rPr lang="en" dirty="0"/>
              <a:t>The patient oxygen uptake is correlated with </a:t>
            </a:r>
            <a:r>
              <a:rPr lang="en" b="1" dirty="0"/>
              <a:t>body mass </a:t>
            </a:r>
            <a:r>
              <a:rPr lang="en" dirty="0"/>
              <a:t>(Feldman, 2012)</a:t>
            </a:r>
            <a:r>
              <a:rPr lang="en" sz="1875" i="1" baseline="30000" dirty="0"/>
              <a:t> </a:t>
            </a:r>
            <a:r>
              <a:rPr lang="en" dirty="0"/>
              <a:t>and is conventionally calculated via two different formulas:</a:t>
            </a:r>
            <a:endParaRPr dirty="0"/>
          </a:p>
        </p:txBody>
      </p:sp>
      <p:pic>
        <p:nvPicPr>
          <p:cNvPr id="484" name="Google Shape;484;p54"/>
          <p:cNvPicPr preferRelativeResize="0"/>
          <p:nvPr/>
        </p:nvPicPr>
        <p:blipFill>
          <a:blip r:embed="rId3">
            <a:alphaModFix/>
          </a:blip>
          <a:stretch>
            <a:fillRect/>
          </a:stretch>
        </p:blipFill>
        <p:spPr>
          <a:xfrm>
            <a:off x="1045075" y="3501275"/>
            <a:ext cx="1798675" cy="730712"/>
          </a:xfrm>
          <a:prstGeom prst="rect">
            <a:avLst/>
          </a:prstGeom>
          <a:noFill/>
          <a:ln w="9525" cap="flat" cmpd="sng">
            <a:solidFill>
              <a:schemeClr val="dk1"/>
            </a:solidFill>
            <a:prstDash val="solid"/>
            <a:round/>
            <a:headEnd type="none" w="sm" len="sm"/>
            <a:tailEnd type="none" w="sm" len="sm"/>
          </a:ln>
        </p:spPr>
      </p:pic>
      <p:pic>
        <p:nvPicPr>
          <p:cNvPr id="485" name="Google Shape;485;p54"/>
          <p:cNvPicPr preferRelativeResize="0"/>
          <p:nvPr/>
        </p:nvPicPr>
        <p:blipFill>
          <a:blip r:embed="rId4">
            <a:alphaModFix/>
          </a:blip>
          <a:stretch>
            <a:fillRect/>
          </a:stretch>
        </p:blipFill>
        <p:spPr>
          <a:xfrm>
            <a:off x="3134248" y="3499538"/>
            <a:ext cx="1798729" cy="734175"/>
          </a:xfrm>
          <a:prstGeom prst="rect">
            <a:avLst/>
          </a:prstGeom>
          <a:noFill/>
          <a:ln w="9525" cap="flat" cmpd="sng">
            <a:solidFill>
              <a:schemeClr val="dk1"/>
            </a:solidFill>
            <a:prstDash val="solid"/>
            <a:round/>
            <a:headEnd type="none" w="sm" len="sm"/>
            <a:tailEnd type="none" w="sm" len="sm"/>
          </a:ln>
        </p:spPr>
      </p:pic>
      <p:sp>
        <p:nvSpPr>
          <p:cNvPr id="486" name="Google Shape;486;p54"/>
          <p:cNvSpPr txBox="1"/>
          <p:nvPr/>
        </p:nvSpPr>
        <p:spPr>
          <a:xfrm>
            <a:off x="5272100" y="3024125"/>
            <a:ext cx="33432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dirty="0">
                <a:latin typeface="Calibri"/>
                <a:ea typeface="Calibri"/>
                <a:cs typeface="Calibri"/>
                <a:sym typeface="Calibri"/>
              </a:rPr>
              <a:t>   Key:</a:t>
            </a:r>
            <a:endParaRPr dirty="0">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 dirty="0">
                <a:latin typeface="Calibri"/>
                <a:ea typeface="Calibri"/>
                <a:cs typeface="Calibri"/>
                <a:sym typeface="Calibri"/>
              </a:rPr>
              <a:t>“VO2”: Volume of oxygen consumed by the patient per min</a:t>
            </a:r>
            <a:endParaRPr dirty="0">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 dirty="0">
                <a:latin typeface="Calibri"/>
                <a:ea typeface="Calibri"/>
                <a:cs typeface="Calibri"/>
                <a:sym typeface="Calibri"/>
              </a:rPr>
              <a:t>“m”: Patient mass (in kg)</a:t>
            </a:r>
            <a:endParaRPr dirty="0">
              <a:latin typeface="Calibri"/>
              <a:ea typeface="Calibri"/>
              <a:cs typeface="Calibri"/>
              <a:sym typeface="Calibri"/>
            </a:endParaRPr>
          </a:p>
        </p:txBody>
      </p:sp>
      <p:sp>
        <p:nvSpPr>
          <p:cNvPr id="482" name="Google Shape;482;p54"/>
          <p:cNvSpPr txBox="1"/>
          <p:nvPr/>
        </p:nvSpPr>
        <p:spPr>
          <a:xfrm>
            <a:off x="1036550" y="3068757"/>
            <a:ext cx="1814818" cy="553968"/>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rgbClr val="FFFFFF"/>
                </a:solidFill>
                <a:latin typeface="Calibri"/>
                <a:ea typeface="Calibri"/>
                <a:cs typeface="Calibri"/>
                <a:sym typeface="Calibri"/>
              </a:rPr>
              <a:t>Brody’s Formula </a:t>
            </a:r>
            <a:r>
              <a:rPr lang="en" sz="1000" dirty="0">
                <a:solidFill>
                  <a:schemeClr val="bg1"/>
                </a:solidFill>
                <a:latin typeface="Calibri"/>
                <a:ea typeface="Calibri"/>
                <a:cs typeface="Calibri"/>
                <a:sym typeface="Calibri"/>
              </a:rPr>
              <a:t>(</a:t>
            </a:r>
            <a:r>
              <a:rPr lang="en-US" sz="10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Hönemann</a:t>
            </a:r>
            <a:r>
              <a:rPr lang="en-US" sz="1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2023)</a:t>
            </a:r>
            <a:endParaRPr sz="1000" dirty="0">
              <a:solidFill>
                <a:schemeClr val="bg1"/>
              </a:solidFill>
              <a:latin typeface="Calibri"/>
              <a:ea typeface="Calibri"/>
              <a:cs typeface="Calibri"/>
              <a:sym typeface="Calibri"/>
            </a:endParaRPr>
          </a:p>
        </p:txBody>
      </p:sp>
      <p:sp>
        <p:nvSpPr>
          <p:cNvPr id="483" name="Google Shape;483;p54"/>
          <p:cNvSpPr txBox="1"/>
          <p:nvPr/>
        </p:nvSpPr>
        <p:spPr>
          <a:xfrm>
            <a:off x="3126630" y="3068757"/>
            <a:ext cx="1814818" cy="553968"/>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rgbClr val="FFFFFF"/>
                </a:solidFill>
                <a:latin typeface="Calibri"/>
                <a:ea typeface="Calibri"/>
                <a:cs typeface="Calibri"/>
                <a:sym typeface="Calibri"/>
              </a:rPr>
              <a:t>Linear Formula</a:t>
            </a:r>
            <a:r>
              <a:rPr lang="en" sz="1000" dirty="0">
                <a:solidFill>
                  <a:srgbClr val="FFFFFF"/>
                </a:solidFill>
                <a:latin typeface="Calibri"/>
                <a:ea typeface="Calibri"/>
                <a:cs typeface="Calibri"/>
                <a:sym typeface="Calibri"/>
              </a:rPr>
              <a:t>  </a:t>
            </a:r>
            <a:r>
              <a:rPr lang="en" sz="1000" dirty="0">
                <a:solidFill>
                  <a:schemeClr val="bg1"/>
                </a:solidFill>
                <a:latin typeface="Calibri"/>
                <a:ea typeface="Calibri"/>
                <a:cs typeface="Calibri"/>
                <a:sym typeface="Calibri"/>
              </a:rPr>
              <a:t>(</a:t>
            </a:r>
            <a:r>
              <a:rPr lang="en-US" sz="1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Feldman, 2012)</a:t>
            </a:r>
            <a:endParaRPr sz="1000" dirty="0">
              <a:solidFill>
                <a:srgbClr val="FFFFFF"/>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5"/>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Minimizing Fresh Gas Flow During Maintenance (cont.)</a:t>
            </a:r>
            <a:endParaRPr/>
          </a:p>
        </p:txBody>
      </p:sp>
      <p:sp>
        <p:nvSpPr>
          <p:cNvPr id="493" name="Google Shape;493;p55"/>
          <p:cNvSpPr txBox="1">
            <a:spLocks noGrp="1"/>
          </p:cNvSpPr>
          <p:nvPr>
            <p:ph type="body" idx="1"/>
          </p:nvPr>
        </p:nvSpPr>
        <p:spPr>
          <a:xfrm>
            <a:off x="390600" y="1287900"/>
            <a:ext cx="3874800" cy="2822400"/>
          </a:xfrm>
          <a:prstGeom prst="rect">
            <a:avLst/>
          </a:prstGeom>
        </p:spPr>
        <p:txBody>
          <a:bodyPr spcFirstLastPara="1" wrap="square" lIns="0" tIns="34275" rIns="0" bIns="34275" anchor="t" anchorCtr="0">
            <a:noAutofit/>
          </a:bodyPr>
          <a:lstStyle/>
          <a:p>
            <a:pPr marL="457200" lvl="0" indent="-349250" algn="l" rtl="0">
              <a:lnSpc>
                <a:spcPct val="80000"/>
              </a:lnSpc>
              <a:spcBef>
                <a:spcPts val="900"/>
              </a:spcBef>
              <a:spcAft>
                <a:spcPts val="0"/>
              </a:spcAft>
              <a:buSzPts val="1900"/>
              <a:buChar char="●"/>
            </a:pPr>
            <a:r>
              <a:rPr lang="en" sz="1900" dirty="0"/>
              <a:t>This graph depicts the correlation between weight and oxygen consumption using Brody’s formula (</a:t>
            </a:r>
            <a:r>
              <a:rPr lang="en" sz="1900" dirty="0">
                <a:solidFill>
                  <a:srgbClr val="0B5394"/>
                </a:solidFill>
              </a:rPr>
              <a:t>blue</a:t>
            </a:r>
            <a:r>
              <a:rPr lang="en" sz="1900" dirty="0"/>
              <a:t>) and the linear formula (</a:t>
            </a:r>
            <a:r>
              <a:rPr lang="en" sz="1900" dirty="0">
                <a:solidFill>
                  <a:srgbClr val="FF0000"/>
                </a:solidFill>
              </a:rPr>
              <a:t>red</a:t>
            </a:r>
            <a:r>
              <a:rPr lang="en" sz="1900" dirty="0"/>
              <a:t>).</a:t>
            </a:r>
            <a:endParaRPr sz="1900" dirty="0"/>
          </a:p>
          <a:p>
            <a:pPr marL="0" lvl="0" indent="0" algn="l" rtl="0">
              <a:lnSpc>
                <a:spcPct val="80000"/>
              </a:lnSpc>
              <a:spcBef>
                <a:spcPts val="0"/>
              </a:spcBef>
              <a:spcAft>
                <a:spcPts val="0"/>
              </a:spcAft>
              <a:buNone/>
            </a:pPr>
            <a:endParaRPr sz="1900" dirty="0"/>
          </a:p>
          <a:p>
            <a:pPr marL="457200" lvl="0" indent="-342900" algn="l" rtl="0">
              <a:lnSpc>
                <a:spcPct val="80000"/>
              </a:lnSpc>
              <a:spcBef>
                <a:spcPts val="0"/>
              </a:spcBef>
              <a:spcAft>
                <a:spcPts val="0"/>
              </a:spcAft>
              <a:buSzPts val="1800"/>
              <a:buChar char="●"/>
            </a:pPr>
            <a:r>
              <a:rPr lang="en" sz="1900" dirty="0"/>
              <a:t>Although Brody’s formula typically yields a more accurate estimate (Pulse Physiology Engine, 2022), the linear formula is both more simple to calculate and overestimates the oxygen consumption, creating a margin of safety.</a:t>
            </a:r>
            <a:endParaRPr sz="1900" dirty="0"/>
          </a:p>
        </p:txBody>
      </p:sp>
      <p:pic>
        <p:nvPicPr>
          <p:cNvPr id="495" name="Google Shape;495;p55"/>
          <p:cNvPicPr preferRelativeResize="0"/>
          <p:nvPr/>
        </p:nvPicPr>
        <p:blipFill>
          <a:blip r:embed="rId3">
            <a:alphaModFix/>
          </a:blip>
          <a:stretch>
            <a:fillRect/>
          </a:stretch>
        </p:blipFill>
        <p:spPr>
          <a:xfrm>
            <a:off x="4641425" y="1287900"/>
            <a:ext cx="4075120" cy="29749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56"/>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sz="2600"/>
              <a:t>Benefits of Minimizing FGF During Maintenance: Ecological</a:t>
            </a:r>
            <a:endParaRPr sz="2600"/>
          </a:p>
        </p:txBody>
      </p:sp>
      <p:sp>
        <p:nvSpPr>
          <p:cNvPr id="502" name="Google Shape;502;p56"/>
          <p:cNvSpPr txBox="1">
            <a:spLocks noGrp="1"/>
          </p:cNvSpPr>
          <p:nvPr>
            <p:ph type="body" idx="1"/>
          </p:nvPr>
        </p:nvSpPr>
        <p:spPr>
          <a:xfrm>
            <a:off x="560979" y="1359575"/>
            <a:ext cx="5328000" cy="2942700"/>
          </a:xfrm>
          <a:prstGeom prst="rect">
            <a:avLst/>
          </a:prstGeom>
        </p:spPr>
        <p:txBody>
          <a:bodyPr spcFirstLastPara="1" wrap="square" lIns="0" tIns="34275" rIns="0" bIns="34275" anchor="t" anchorCtr="0">
            <a:normAutofit/>
          </a:bodyPr>
          <a:lstStyle/>
          <a:p>
            <a:pPr marL="0" lvl="0" indent="0" algn="l" rtl="0">
              <a:spcBef>
                <a:spcPts val="900"/>
              </a:spcBef>
              <a:spcAft>
                <a:spcPts val="0"/>
              </a:spcAft>
              <a:buNone/>
            </a:pPr>
            <a:r>
              <a:rPr lang="en" sz="2000" dirty="0"/>
              <a:t>Minimizing fresh gas flow during maintenance is a safe and effective way to thwart waste anesthetic gases, or “WAGs.”</a:t>
            </a:r>
            <a:endParaRPr sz="2000" dirty="0"/>
          </a:p>
          <a:p>
            <a:pPr marL="457200" lvl="0" indent="-342900" algn="l" rtl="0">
              <a:spcBef>
                <a:spcPts val="1000"/>
              </a:spcBef>
              <a:spcAft>
                <a:spcPts val="0"/>
              </a:spcAft>
              <a:buSzPts val="1800"/>
              <a:buChar char="●"/>
            </a:pPr>
            <a:r>
              <a:rPr lang="en" sz="1600" dirty="0"/>
              <a:t>WAGs are gases that escape from a circular anesthesia system into the outdoor atmosphere, virtually unmetabolized and unregulated (McGain, 2020).</a:t>
            </a:r>
            <a:endParaRPr dirty="0"/>
          </a:p>
          <a:p>
            <a:pPr marL="457200" lvl="0" indent="-330200" algn="l" rtl="0">
              <a:spcBef>
                <a:spcPts val="1000"/>
              </a:spcBef>
              <a:spcAft>
                <a:spcPts val="0"/>
              </a:spcAft>
              <a:buSzPts val="1600"/>
              <a:buChar char="●"/>
            </a:pPr>
            <a:r>
              <a:rPr lang="en" sz="1600" dirty="0"/>
              <a:t>Lower Fresh Gas Flow → Larger Re-Breathed Volume → Smaller WAG Volume Emitted into the Atmosphere</a:t>
            </a:r>
            <a:endParaRPr sz="1600" dirty="0"/>
          </a:p>
        </p:txBody>
      </p:sp>
      <p:pic>
        <p:nvPicPr>
          <p:cNvPr id="503" name="Google Shape;503;p56" descr="An external file that holds a picture, illustration, etc.&#10;Object name is IJA-57-345-g001.jpg" title="An external file that holds a picture, illustration, etc.&#10;Object name is IJA-57-345-g001.jpg"/>
          <p:cNvPicPr preferRelativeResize="0"/>
          <p:nvPr/>
        </p:nvPicPr>
        <p:blipFill>
          <a:blip r:embed="rId3">
            <a:alphaModFix/>
          </a:blip>
          <a:stretch>
            <a:fillRect/>
          </a:stretch>
        </p:blipFill>
        <p:spPr>
          <a:xfrm>
            <a:off x="6126300" y="1399075"/>
            <a:ext cx="2483625" cy="25290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0" name="Google Shape;510;p57"/>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Benefits of Minimizing FGF During Maintenance (cont.)</a:t>
            </a:r>
            <a:endParaRPr/>
          </a:p>
        </p:txBody>
      </p:sp>
      <p:sp>
        <p:nvSpPr>
          <p:cNvPr id="511" name="Google Shape;511;p57"/>
          <p:cNvSpPr txBox="1">
            <a:spLocks noGrp="1"/>
          </p:cNvSpPr>
          <p:nvPr>
            <p:ph type="body" idx="1"/>
          </p:nvPr>
        </p:nvSpPr>
        <p:spPr>
          <a:xfrm>
            <a:off x="261150" y="1595700"/>
            <a:ext cx="4103400" cy="2364000"/>
          </a:xfrm>
          <a:prstGeom prst="rect">
            <a:avLst/>
          </a:prstGeom>
          <a:solidFill>
            <a:srgbClr val="D8D8D8"/>
          </a:solidFill>
        </p:spPr>
        <p:txBody>
          <a:bodyPr spcFirstLastPara="1" wrap="square" lIns="0" tIns="34275" rIns="0" bIns="34275" anchor="t" anchorCtr="0">
            <a:normAutofit lnSpcReduction="10000"/>
          </a:bodyPr>
          <a:lstStyle/>
          <a:p>
            <a:pPr marL="457200" lvl="0" indent="-317500" algn="l" rtl="0">
              <a:spcBef>
                <a:spcPts val="900"/>
              </a:spcBef>
              <a:spcAft>
                <a:spcPts val="0"/>
              </a:spcAft>
              <a:buSzPts val="1400"/>
              <a:buChar char="●"/>
            </a:pPr>
            <a:r>
              <a:rPr lang="en" sz="1400" dirty="0"/>
              <a:t>Prior research indicates that minimizing FGF during the maintenance phase can also…</a:t>
            </a:r>
            <a:endParaRPr sz="1400" dirty="0"/>
          </a:p>
          <a:p>
            <a:pPr marL="914400" lvl="0" indent="-317500" algn="l" rtl="0">
              <a:spcBef>
                <a:spcPts val="1000"/>
              </a:spcBef>
              <a:spcAft>
                <a:spcPts val="0"/>
              </a:spcAft>
              <a:buSzPts val="1400"/>
              <a:buChar char="●"/>
            </a:pPr>
            <a:r>
              <a:rPr lang="en" sz="1400" dirty="0"/>
              <a:t>Increase heat and moisture content in the lungs (Kleemann, 1994; Nunn, 2008)</a:t>
            </a:r>
            <a:endParaRPr sz="1400" dirty="0"/>
          </a:p>
          <a:p>
            <a:pPr marL="914400" lvl="0" indent="-317500" algn="l" rtl="0">
              <a:spcBef>
                <a:spcPts val="0"/>
              </a:spcBef>
              <a:spcAft>
                <a:spcPts val="0"/>
              </a:spcAft>
              <a:buSzPts val="1400"/>
              <a:buChar char="●"/>
            </a:pPr>
            <a:r>
              <a:rPr lang="en" sz="1400" dirty="0"/>
              <a:t>Increase mucociliary clearance and help maintain a steady body temperature (Aldrete, 1981)</a:t>
            </a:r>
            <a:endParaRPr sz="1400" dirty="0"/>
          </a:p>
          <a:p>
            <a:pPr marL="914400" lvl="0" indent="-317500" algn="l" rtl="0">
              <a:spcBef>
                <a:spcPts val="0"/>
              </a:spcBef>
              <a:spcAft>
                <a:spcPts val="0"/>
              </a:spcAft>
              <a:buSzPts val="1400"/>
              <a:buChar char="●"/>
            </a:pPr>
            <a:r>
              <a:rPr lang="en" sz="1400" dirty="0"/>
              <a:t>Help providers detect small leaks in the circuit and adjust accordingly (CSSALT, 2022)</a:t>
            </a:r>
            <a:endParaRPr sz="1400" dirty="0"/>
          </a:p>
        </p:txBody>
      </p:sp>
      <p:sp>
        <p:nvSpPr>
          <p:cNvPr id="512" name="Google Shape;512;p57"/>
          <p:cNvSpPr txBox="1">
            <a:spLocks noGrp="1"/>
          </p:cNvSpPr>
          <p:nvPr>
            <p:ph type="body" idx="1"/>
          </p:nvPr>
        </p:nvSpPr>
        <p:spPr>
          <a:xfrm>
            <a:off x="4641250" y="1595700"/>
            <a:ext cx="4103400" cy="2364000"/>
          </a:xfrm>
          <a:prstGeom prst="rect">
            <a:avLst/>
          </a:prstGeom>
          <a:solidFill>
            <a:srgbClr val="D8D8D8"/>
          </a:solidFill>
        </p:spPr>
        <p:txBody>
          <a:bodyPr spcFirstLastPara="1" wrap="square" lIns="0" tIns="34275" rIns="0" bIns="34275" anchor="t" anchorCtr="0">
            <a:normAutofit/>
          </a:bodyPr>
          <a:lstStyle/>
          <a:p>
            <a:pPr marL="457200" lvl="0" indent="-317500" algn="l" rtl="0">
              <a:spcBef>
                <a:spcPts val="900"/>
              </a:spcBef>
              <a:spcAft>
                <a:spcPts val="0"/>
              </a:spcAft>
              <a:buSzPts val="1400"/>
              <a:buChar char="●"/>
            </a:pPr>
            <a:r>
              <a:rPr lang="en" sz="1400" dirty="0"/>
              <a:t>Reduction of anesthetic gas consumption results in significant institutional savings (Watts, 2018).</a:t>
            </a:r>
            <a:endParaRPr sz="1400" dirty="0"/>
          </a:p>
          <a:p>
            <a:pPr marL="457200" lvl="0" indent="-317500" algn="l" rtl="0">
              <a:lnSpc>
                <a:spcPct val="130000"/>
              </a:lnSpc>
              <a:spcBef>
                <a:spcPts val="1000"/>
              </a:spcBef>
              <a:spcAft>
                <a:spcPts val="0"/>
              </a:spcAft>
              <a:buSzPts val="1400"/>
              <a:buChar char="●"/>
            </a:pPr>
            <a:r>
              <a:rPr lang="en" sz="1400" dirty="0">
                <a:solidFill>
                  <a:srgbClr val="3F3F3F"/>
                </a:solidFill>
              </a:rPr>
              <a:t>“Low-flow anesthesia is a simple but highly effective method of cost minimisation that can be applied to a large number of patients without any compromise in patient care or safety (Suttner, 2000)”</a:t>
            </a:r>
            <a:endParaRPr sz="1700" dirty="0">
              <a:solidFill>
                <a:srgbClr val="3F3F3F"/>
              </a:solidFill>
            </a:endParaRPr>
          </a:p>
        </p:txBody>
      </p:sp>
      <p:sp>
        <p:nvSpPr>
          <p:cNvPr id="513" name="Google Shape;513;p57"/>
          <p:cNvSpPr txBox="1"/>
          <p:nvPr/>
        </p:nvSpPr>
        <p:spPr>
          <a:xfrm>
            <a:off x="261150" y="1195502"/>
            <a:ext cx="4103400" cy="4002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Calibri"/>
                <a:ea typeface="Calibri"/>
                <a:cs typeface="Calibri"/>
                <a:sym typeface="Calibri"/>
              </a:rPr>
              <a:t>Clinical Considerations</a:t>
            </a:r>
            <a:endParaRPr b="1">
              <a:solidFill>
                <a:schemeClr val="lt1"/>
              </a:solidFill>
              <a:latin typeface="Calibri"/>
              <a:ea typeface="Calibri"/>
              <a:cs typeface="Calibri"/>
              <a:sym typeface="Calibri"/>
            </a:endParaRPr>
          </a:p>
        </p:txBody>
      </p:sp>
      <p:sp>
        <p:nvSpPr>
          <p:cNvPr id="514" name="Google Shape;514;p57"/>
          <p:cNvSpPr txBox="1"/>
          <p:nvPr/>
        </p:nvSpPr>
        <p:spPr>
          <a:xfrm>
            <a:off x="4641250" y="1195500"/>
            <a:ext cx="4103400" cy="4002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Calibri"/>
                <a:ea typeface="Calibri"/>
                <a:cs typeface="Calibri"/>
                <a:sym typeface="Calibri"/>
              </a:rPr>
              <a:t>Economic Considerations</a:t>
            </a:r>
            <a:endParaRPr b="1">
              <a:solidFill>
                <a:schemeClr val="lt1"/>
              </a:solidFill>
              <a:latin typeface="Calibri"/>
              <a:ea typeface="Calibri"/>
              <a:cs typeface="Calibri"/>
              <a:sym typeface="Calibri"/>
            </a:endParaRPr>
          </a:p>
        </p:txBody>
      </p:sp>
      <p:pic>
        <p:nvPicPr>
          <p:cNvPr id="515" name="Google Shape;515;p57" descr="Medical"/>
          <p:cNvPicPr preferRelativeResize="0"/>
          <p:nvPr/>
        </p:nvPicPr>
        <p:blipFill rotWithShape="1">
          <a:blip r:embed="rId3">
            <a:alphaModFix/>
          </a:blip>
          <a:srcRect/>
          <a:stretch/>
        </p:blipFill>
        <p:spPr>
          <a:xfrm>
            <a:off x="3256575" y="1239300"/>
            <a:ext cx="351825" cy="312625"/>
          </a:xfrm>
          <a:prstGeom prst="rect">
            <a:avLst/>
          </a:prstGeom>
          <a:noFill/>
          <a:ln>
            <a:noFill/>
          </a:ln>
        </p:spPr>
      </p:pic>
      <p:pic>
        <p:nvPicPr>
          <p:cNvPr id="516" name="Google Shape;516;p57" descr="Money with solid fill"/>
          <p:cNvPicPr preferRelativeResize="0"/>
          <p:nvPr/>
        </p:nvPicPr>
        <p:blipFill rotWithShape="1">
          <a:blip r:embed="rId4">
            <a:alphaModFix/>
          </a:blip>
          <a:srcRect/>
          <a:stretch/>
        </p:blipFill>
        <p:spPr>
          <a:xfrm>
            <a:off x="7764750" y="1219700"/>
            <a:ext cx="351825" cy="3518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3" name="Google Shape;523;p58"/>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Concerns of Minimizing FGF During Maintenance</a:t>
            </a:r>
            <a:endParaRPr/>
          </a:p>
        </p:txBody>
      </p:sp>
      <p:sp>
        <p:nvSpPr>
          <p:cNvPr id="524" name="Google Shape;524;p58"/>
          <p:cNvSpPr txBox="1">
            <a:spLocks noGrp="1"/>
          </p:cNvSpPr>
          <p:nvPr>
            <p:ph type="body" idx="1"/>
          </p:nvPr>
        </p:nvSpPr>
        <p:spPr>
          <a:xfrm>
            <a:off x="560975" y="1130975"/>
            <a:ext cx="8179200" cy="3447300"/>
          </a:xfrm>
          <a:prstGeom prst="rect">
            <a:avLst/>
          </a:prstGeom>
        </p:spPr>
        <p:txBody>
          <a:bodyPr spcFirstLastPara="1" wrap="square" lIns="0" tIns="34275" rIns="0" bIns="34275" anchor="t" anchorCtr="0">
            <a:normAutofit fontScale="92500" lnSpcReduction="20000"/>
          </a:bodyPr>
          <a:lstStyle/>
          <a:p>
            <a:pPr marL="457200" lvl="0" indent="-342900" algn="l" rtl="0">
              <a:spcBef>
                <a:spcPts val="900"/>
              </a:spcBef>
              <a:spcAft>
                <a:spcPts val="0"/>
              </a:spcAft>
              <a:buSzPts val="1800"/>
              <a:buChar char="●"/>
            </a:pPr>
            <a:r>
              <a:rPr lang="en" b="1" i="1" dirty="0"/>
              <a:t>Inadequate Oxygen Delivery</a:t>
            </a:r>
            <a:endParaRPr b="1" i="1" dirty="0"/>
          </a:p>
          <a:p>
            <a:pPr marL="914400" lvl="1" indent="-323850" algn="l" rtl="0">
              <a:spcBef>
                <a:spcPts val="0"/>
              </a:spcBef>
              <a:spcAft>
                <a:spcPts val="0"/>
              </a:spcAft>
              <a:buSzPts val="1500"/>
              <a:buChar char="○"/>
            </a:pPr>
            <a:r>
              <a:rPr lang="en" dirty="0"/>
              <a:t>As the fresh gas flow is lowered, the amount of exhaled gas (with a higher carbon dioxide concentration) returned to the patient increases (Feldman, 2022).</a:t>
            </a:r>
            <a:endParaRPr dirty="0"/>
          </a:p>
          <a:p>
            <a:pPr marL="914400" lvl="1" indent="-323850" algn="l" rtl="0">
              <a:spcBef>
                <a:spcPts val="0"/>
              </a:spcBef>
              <a:spcAft>
                <a:spcPts val="0"/>
              </a:spcAft>
              <a:buSzPts val="1500"/>
              <a:buChar char="○"/>
            </a:pPr>
            <a:r>
              <a:rPr lang="en" dirty="0"/>
              <a:t>This can lead to inadvertent low inspired concentration and hypoxemia.</a:t>
            </a:r>
            <a:endParaRPr dirty="0"/>
          </a:p>
          <a:p>
            <a:pPr marL="457200" lvl="0" indent="-342900" algn="l" rtl="0">
              <a:spcBef>
                <a:spcPts val="1000"/>
              </a:spcBef>
              <a:spcAft>
                <a:spcPts val="0"/>
              </a:spcAft>
              <a:buSzPts val="1800"/>
              <a:buChar char="●"/>
            </a:pPr>
            <a:r>
              <a:rPr lang="en" b="1" i="1" dirty="0"/>
              <a:t>Inadequate Anesthetic Agent Delivery</a:t>
            </a:r>
            <a:endParaRPr b="1" i="1" dirty="0"/>
          </a:p>
          <a:p>
            <a:pPr marL="914400" lvl="1" indent="-323850" algn="l" rtl="0">
              <a:spcBef>
                <a:spcPts val="0"/>
              </a:spcBef>
              <a:spcAft>
                <a:spcPts val="0"/>
              </a:spcAft>
              <a:buSzPts val="1500"/>
              <a:buChar char="○"/>
            </a:pPr>
            <a:r>
              <a:rPr lang="en" dirty="0"/>
              <a:t>A decrease FGF risks an inadequate anesthetic concentration, especially during early procedural stages in which there is significant uptake of anesthetic from the lungs (Axelrod, 2022; Feldman, 2022.</a:t>
            </a:r>
            <a:endParaRPr dirty="0"/>
          </a:p>
          <a:p>
            <a:pPr marL="457200" lvl="0" indent="-342900" algn="l" rtl="0">
              <a:spcBef>
                <a:spcPts val="1000"/>
              </a:spcBef>
              <a:spcAft>
                <a:spcPts val="0"/>
              </a:spcAft>
              <a:buSzPts val="1800"/>
              <a:buChar char="●"/>
            </a:pPr>
            <a:r>
              <a:rPr lang="en" b="1" i="1" dirty="0"/>
              <a:t>Wasted Emissions</a:t>
            </a:r>
            <a:endParaRPr b="1" i="1" dirty="0"/>
          </a:p>
          <a:p>
            <a:pPr marL="914400" lvl="1" indent="-323850" algn="l" rtl="0">
              <a:spcBef>
                <a:spcPts val="0"/>
              </a:spcBef>
              <a:spcAft>
                <a:spcPts val="0"/>
              </a:spcAft>
              <a:buSzPts val="1500"/>
              <a:buChar char="○"/>
            </a:pPr>
            <a:r>
              <a:rPr lang="en" dirty="0"/>
              <a:t>Lowering FGF still results in significant WAG emission (unlike a true closed circuit in which fresh gas flow directly equates what is consumed by the patient) (Sherman, 2012).</a:t>
            </a:r>
            <a:endParaRPr dirty="0"/>
          </a:p>
          <a:p>
            <a:pPr marL="457200" lvl="0" indent="-342900" algn="l" rtl="0">
              <a:spcBef>
                <a:spcPts val="1000"/>
              </a:spcBef>
              <a:spcAft>
                <a:spcPts val="0"/>
              </a:spcAft>
              <a:buSzPts val="1800"/>
              <a:buChar char="●"/>
            </a:pPr>
            <a:r>
              <a:rPr lang="en" b="1" i="1" dirty="0"/>
              <a:t>Toxicity Associated with CO</a:t>
            </a:r>
            <a:r>
              <a:rPr lang="en" b="1" i="1" baseline="-25000" dirty="0"/>
              <a:t>2</a:t>
            </a:r>
            <a:r>
              <a:rPr lang="en" b="1" i="1" dirty="0"/>
              <a:t> Absorbents</a:t>
            </a:r>
            <a:endParaRPr b="1" i="1" dirty="0"/>
          </a:p>
          <a:p>
            <a:pPr marL="914400" lvl="1" indent="-323850" algn="l" rtl="0">
              <a:spcBef>
                <a:spcPts val="200"/>
              </a:spcBef>
              <a:spcAft>
                <a:spcPts val="0"/>
              </a:spcAft>
              <a:buSzPts val="1500"/>
              <a:buChar char="○"/>
            </a:pPr>
            <a:r>
              <a:rPr lang="en" dirty="0"/>
              <a:t>As FGF decreases, a higher concentration of CO</a:t>
            </a:r>
            <a:r>
              <a:rPr lang="en" baseline="-25000" dirty="0"/>
              <a:t>2</a:t>
            </a:r>
            <a:r>
              <a:rPr lang="en" dirty="0"/>
              <a:t> absorbent is required.</a:t>
            </a:r>
            <a:endParaRPr dirty="0"/>
          </a:p>
          <a:p>
            <a:pPr marL="914400" lvl="1" indent="-323850" algn="l" rtl="0">
              <a:spcBef>
                <a:spcPts val="200"/>
              </a:spcBef>
              <a:spcAft>
                <a:spcPts val="0"/>
              </a:spcAft>
              <a:buSzPts val="1500"/>
              <a:buChar char="○"/>
            </a:pPr>
            <a:r>
              <a:rPr lang="en" dirty="0"/>
              <a:t>Depending on the absorbent used, the risk of toxicity from Compound A and/or carbon monoxide production may increase as well (Feldman, 2021; Branche, 2017).</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59"/>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Safely Minimizing FGF: Setting a Buffer</a:t>
            </a:r>
            <a:endParaRPr/>
          </a:p>
        </p:txBody>
      </p:sp>
      <p:sp>
        <p:nvSpPr>
          <p:cNvPr id="532" name="Google Shape;532;p59"/>
          <p:cNvSpPr txBox="1">
            <a:spLocks noGrp="1"/>
          </p:cNvSpPr>
          <p:nvPr>
            <p:ph type="body" idx="1"/>
          </p:nvPr>
        </p:nvSpPr>
        <p:spPr>
          <a:xfrm>
            <a:off x="560986" y="1359568"/>
            <a:ext cx="8179200" cy="3143679"/>
          </a:xfrm>
          <a:prstGeom prst="rect">
            <a:avLst/>
          </a:prstGeom>
        </p:spPr>
        <p:txBody>
          <a:bodyPr spcFirstLastPara="1" wrap="square" lIns="0" tIns="34275" rIns="0" bIns="34275" anchor="t" anchorCtr="0">
            <a:normAutofit/>
          </a:bodyPr>
          <a:lstStyle/>
          <a:p>
            <a:pPr marL="0" lvl="0" indent="0" algn="l" rtl="0">
              <a:spcBef>
                <a:spcPts val="900"/>
              </a:spcBef>
              <a:spcAft>
                <a:spcPts val="0"/>
              </a:spcAft>
              <a:buNone/>
            </a:pPr>
            <a:r>
              <a:rPr lang="en" dirty="0"/>
              <a:t>Once minimum FGF is calculated, the utilized FGF can be set </a:t>
            </a:r>
            <a:r>
              <a:rPr lang="en" b="1" dirty="0"/>
              <a:t>slightly above </a:t>
            </a:r>
            <a:r>
              <a:rPr lang="en" dirty="0"/>
              <a:t>this value to reduce the risk of inadequate oxygen/anesthetic delivery.</a:t>
            </a:r>
            <a:endParaRPr dirty="0"/>
          </a:p>
          <a:p>
            <a:pPr marL="0" lvl="0" indent="0" algn="l" rtl="0">
              <a:spcBef>
                <a:spcPts val="900"/>
              </a:spcBef>
              <a:spcAft>
                <a:spcPts val="0"/>
              </a:spcAft>
              <a:buNone/>
            </a:pPr>
            <a:r>
              <a:rPr lang="en" dirty="0"/>
              <a:t>Even a small reduction in FGF can make a significant ecological difference.</a:t>
            </a:r>
            <a:endParaRPr dirty="0"/>
          </a:p>
          <a:p>
            <a:pPr marL="457200" lvl="0" indent="-342900" algn="l" rtl="0">
              <a:spcBef>
                <a:spcPts val="900"/>
              </a:spcBef>
              <a:spcAft>
                <a:spcPts val="0"/>
              </a:spcAft>
              <a:buSzPts val="1800"/>
              <a:buChar char="●"/>
            </a:pPr>
            <a:r>
              <a:rPr lang="en" sz="1600" dirty="0"/>
              <a:t>Assuming 500 cases over 35 years, reducing the maintenance flow of isoflurane from 2 liters/min to 1 liter/min prevents an estimated </a:t>
            </a:r>
            <a:r>
              <a:rPr lang="en" sz="1600" u="sng" dirty="0"/>
              <a:t>18,900 liters</a:t>
            </a:r>
            <a:r>
              <a:rPr lang="en" sz="1600" dirty="0"/>
              <a:t> from entering the atmosphere (Feldman, 2012).</a:t>
            </a:r>
            <a:endParaRPr sz="1600" dirty="0"/>
          </a:p>
          <a:p>
            <a:pPr marL="0" lvl="0" indent="0" algn="l" rtl="0">
              <a:spcBef>
                <a:spcPts val="900"/>
              </a:spcBef>
              <a:spcAft>
                <a:spcPts val="0"/>
              </a:spcAft>
              <a:buNone/>
            </a:pPr>
            <a:r>
              <a:rPr lang="en" dirty="0"/>
              <a:t>The ASA recommends total oxygen flow to be </a:t>
            </a:r>
            <a:r>
              <a:rPr lang="en" b="1" dirty="0"/>
              <a:t>20% greater </a:t>
            </a:r>
            <a:r>
              <a:rPr lang="en" dirty="0"/>
              <a:t>than oxygen consumption.</a:t>
            </a:r>
            <a:endParaRPr dirty="0"/>
          </a:p>
          <a:p>
            <a:pPr marL="0" lvl="0" indent="0">
              <a:spcAft>
                <a:spcPts val="200"/>
              </a:spcAft>
              <a:buNone/>
            </a:pPr>
            <a:r>
              <a:rPr lang="en" dirty="0"/>
              <a:t>Courses such as the University of Florida’s “Low Flow Anesthesia” can educate on how to set a flow buffer and balance ecological impact with clinical safety(CSSALT, 2022).</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9" name="Google Shape;539;p60"/>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Clr>
                <a:schemeClr val="dk1"/>
              </a:buClr>
              <a:buSzPts val="1100"/>
              <a:buFont typeface="Arial"/>
              <a:buNone/>
            </a:pPr>
            <a:r>
              <a:rPr lang="en"/>
              <a:t>Safely Minimizing FGF: Setting a Buffer</a:t>
            </a:r>
            <a:endParaRPr/>
          </a:p>
        </p:txBody>
      </p:sp>
      <p:sp>
        <p:nvSpPr>
          <p:cNvPr id="540" name="Google Shape;540;p60"/>
          <p:cNvSpPr txBox="1">
            <a:spLocks noGrp="1"/>
          </p:cNvSpPr>
          <p:nvPr>
            <p:ph type="body" idx="1"/>
          </p:nvPr>
        </p:nvSpPr>
        <p:spPr>
          <a:xfrm>
            <a:off x="560986" y="1283369"/>
            <a:ext cx="8179200" cy="3066300"/>
          </a:xfrm>
          <a:prstGeom prst="rect">
            <a:avLst/>
          </a:prstGeom>
        </p:spPr>
        <p:txBody>
          <a:bodyPr spcFirstLastPara="1" wrap="square" lIns="0" tIns="34275" rIns="0" bIns="34275" anchor="t" anchorCtr="0">
            <a:normAutofit/>
          </a:bodyPr>
          <a:lstStyle/>
          <a:p>
            <a:pPr marL="0" lvl="0" indent="0" algn="l" rtl="0">
              <a:spcBef>
                <a:spcPts val="900"/>
              </a:spcBef>
              <a:spcAft>
                <a:spcPts val="0"/>
              </a:spcAft>
              <a:buNone/>
            </a:pPr>
            <a:r>
              <a:rPr lang="en" sz="1700" dirty="0"/>
              <a:t>“Low Flow Anesthesia” from the </a:t>
            </a:r>
            <a:r>
              <a:rPr lang="en" sz="1700" dirty="0">
                <a:solidFill>
                  <a:srgbClr val="3F3F3F"/>
                </a:solidFill>
              </a:rPr>
              <a:t>University of Florida Center for Safety, Simulation &amp; Advanced Learning Technologies</a:t>
            </a:r>
            <a:endParaRPr sz="1700" dirty="0">
              <a:solidFill>
                <a:srgbClr val="3F3F3F"/>
              </a:solidFill>
            </a:endParaRPr>
          </a:p>
          <a:p>
            <a:pPr marL="0" lvl="0" indent="0" algn="l" rtl="0">
              <a:spcBef>
                <a:spcPts val="900"/>
              </a:spcBef>
              <a:spcAft>
                <a:spcPts val="0"/>
              </a:spcAft>
              <a:buNone/>
            </a:pPr>
            <a:r>
              <a:rPr lang="en" sz="1300" u="sng" dirty="0">
                <a:solidFill>
                  <a:schemeClr val="hlink"/>
                </a:solidFill>
                <a:hlinkClick r:id="rId3"/>
              </a:rPr>
              <a:t>https://simulation.health.ufl.edu/education-training/apsf-technology-education-initiative/low-flow-anesthesia/</a:t>
            </a:r>
            <a:endParaRPr sz="1300" dirty="0"/>
          </a:p>
          <a:p>
            <a:pPr marL="0" lvl="0" indent="0" algn="l" rtl="0">
              <a:spcBef>
                <a:spcPts val="900"/>
              </a:spcBef>
              <a:spcAft>
                <a:spcPts val="200"/>
              </a:spcAft>
              <a:buClr>
                <a:schemeClr val="dk1"/>
              </a:buClr>
              <a:buSzPts val="1100"/>
              <a:buFont typeface="Arial"/>
              <a:buNone/>
            </a:pPr>
            <a:endParaRPr sz="1700" dirty="0"/>
          </a:p>
        </p:txBody>
      </p:sp>
      <p:pic>
        <p:nvPicPr>
          <p:cNvPr id="541" name="Google Shape;541;p60"/>
          <p:cNvPicPr preferRelativeResize="0"/>
          <p:nvPr/>
        </p:nvPicPr>
        <p:blipFill>
          <a:blip r:embed="rId4">
            <a:alphaModFix/>
          </a:blip>
          <a:stretch>
            <a:fillRect/>
          </a:stretch>
        </p:blipFill>
        <p:spPr>
          <a:xfrm>
            <a:off x="4419600" y="2401375"/>
            <a:ext cx="3490349" cy="1854635"/>
          </a:xfrm>
          <a:prstGeom prst="rect">
            <a:avLst/>
          </a:prstGeom>
          <a:noFill/>
          <a:ln>
            <a:noFill/>
          </a:ln>
        </p:spPr>
      </p:pic>
      <p:pic>
        <p:nvPicPr>
          <p:cNvPr id="542" name="Google Shape;542;p60"/>
          <p:cNvPicPr preferRelativeResize="0"/>
          <p:nvPr/>
        </p:nvPicPr>
        <p:blipFill>
          <a:blip r:embed="rId5">
            <a:alphaModFix/>
          </a:blip>
          <a:stretch>
            <a:fillRect/>
          </a:stretch>
        </p:blipFill>
        <p:spPr>
          <a:xfrm>
            <a:off x="754675" y="2401387"/>
            <a:ext cx="3483545" cy="18546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20"/>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Climate Crisis and Impact on Health</a:t>
            </a:r>
            <a:endParaRPr/>
          </a:p>
        </p:txBody>
      </p:sp>
      <p:sp>
        <p:nvSpPr>
          <p:cNvPr id="167" name="Google Shape;167;p20"/>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a:bodyPr>
          <a:lstStyle/>
          <a:p>
            <a:pPr marL="457200" lvl="0" indent="-355600" algn="l" rtl="0">
              <a:spcBef>
                <a:spcPts val="900"/>
              </a:spcBef>
              <a:spcAft>
                <a:spcPts val="0"/>
              </a:spcAft>
              <a:buSzPts val="2000"/>
              <a:buChar char="●"/>
            </a:pPr>
            <a:r>
              <a:rPr lang="en" sz="2000" dirty="0"/>
              <a:t>The climate change crisis is the </a:t>
            </a:r>
            <a:r>
              <a:rPr lang="en" sz="2000" b="1" dirty="0"/>
              <a:t>largest and most profound threat to global health</a:t>
            </a:r>
            <a:r>
              <a:rPr lang="en" sz="2000" dirty="0"/>
              <a:t> ever described (Watts, 2018).</a:t>
            </a:r>
            <a:endParaRPr sz="2000" i="1" baseline="30000" dirty="0"/>
          </a:p>
          <a:p>
            <a:pPr marL="457200" lvl="0" indent="-355600" algn="l" rtl="0">
              <a:spcBef>
                <a:spcPts val="1000"/>
              </a:spcBef>
              <a:spcAft>
                <a:spcPts val="0"/>
              </a:spcAft>
              <a:buSzPts val="2000"/>
              <a:buChar char="●"/>
            </a:pPr>
            <a:r>
              <a:rPr lang="en" sz="2000" dirty="0"/>
              <a:t>2022 IPCC (Intergovernmental Panel on Climate Change) Report indicates high confidence that climate change is adversely impacting multiple facets of human health, including (IPCC, 2022):</a:t>
            </a:r>
            <a:endParaRPr sz="2000" dirty="0"/>
          </a:p>
          <a:p>
            <a:pPr marL="914400" lvl="1" indent="-342900" algn="l" rtl="0">
              <a:spcBef>
                <a:spcPts val="1000"/>
              </a:spcBef>
              <a:spcAft>
                <a:spcPts val="0"/>
              </a:spcAft>
              <a:buSzPts val="1800"/>
              <a:buChar char="○"/>
            </a:pPr>
            <a:r>
              <a:rPr lang="en" sz="1800" dirty="0"/>
              <a:t>The spread of infectious disease</a:t>
            </a:r>
            <a:endParaRPr sz="1800" dirty="0"/>
          </a:p>
          <a:p>
            <a:pPr marL="914400" lvl="1" indent="-342900" algn="l" rtl="0">
              <a:spcBef>
                <a:spcPts val="0"/>
              </a:spcBef>
              <a:spcAft>
                <a:spcPts val="0"/>
              </a:spcAft>
              <a:buSzPts val="1800"/>
              <a:buChar char="○"/>
            </a:pPr>
            <a:r>
              <a:rPr lang="en" sz="1800" dirty="0"/>
              <a:t>Malnutrition</a:t>
            </a:r>
            <a:endParaRPr sz="1800" dirty="0"/>
          </a:p>
          <a:p>
            <a:pPr marL="914400" lvl="1" indent="-342900" algn="l" rtl="0">
              <a:spcBef>
                <a:spcPts val="0"/>
              </a:spcBef>
              <a:spcAft>
                <a:spcPts val="0"/>
              </a:spcAft>
              <a:buSzPts val="1800"/>
              <a:buChar char="○"/>
            </a:pPr>
            <a:r>
              <a:rPr lang="en" sz="1800" dirty="0"/>
              <a:t>Mental health</a:t>
            </a:r>
            <a:endParaRPr sz="1800" dirty="0"/>
          </a:p>
          <a:p>
            <a:pPr marL="914400" lvl="1" indent="-342900" algn="l" rtl="0">
              <a:spcBef>
                <a:spcPts val="0"/>
              </a:spcBef>
              <a:spcAft>
                <a:spcPts val="0"/>
              </a:spcAft>
              <a:buSzPts val="1800"/>
              <a:buChar char="○"/>
            </a:pPr>
            <a:r>
              <a:rPr lang="en" sz="1800" dirty="0"/>
              <a:t>Displacement of peoples/communities </a:t>
            </a:r>
            <a:endParaRPr sz="1800" i="1" baseline="30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8" name="Google Shape;548;p61"/>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Safely Minimizing FGF: Monitoring</a:t>
            </a:r>
            <a:endParaRPr/>
          </a:p>
        </p:txBody>
      </p:sp>
      <p:sp>
        <p:nvSpPr>
          <p:cNvPr id="549" name="Google Shape;549;p61"/>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a:bodyPr>
          <a:lstStyle/>
          <a:p>
            <a:pPr marL="0" lvl="0" indent="0" algn="l" rtl="0">
              <a:spcBef>
                <a:spcPts val="0"/>
              </a:spcBef>
              <a:spcAft>
                <a:spcPts val="0"/>
              </a:spcAft>
              <a:buNone/>
            </a:pPr>
            <a:r>
              <a:rPr lang="en" sz="1900" dirty="0"/>
              <a:t>Monitoring gas and anesthetic concentrations by the provider throughout the maintenance phase is </a:t>
            </a:r>
            <a:r>
              <a:rPr lang="en" sz="1900" b="1" dirty="0"/>
              <a:t>essential </a:t>
            </a:r>
            <a:r>
              <a:rPr lang="en" sz="1900" dirty="0"/>
              <a:t>for reducing the risks of hypercapnia/hypoxia and inadequate anesthetic delivery (Axelrod, 2022; Honemann, 2013; Feldman, 2012; Feldman 2022; Garg, 2012).</a:t>
            </a:r>
            <a:endParaRPr sz="1875" i="1" baseline="30000" dirty="0"/>
          </a:p>
          <a:p>
            <a:pPr marL="0" lvl="0" indent="0" algn="l" rtl="0">
              <a:spcBef>
                <a:spcPts val="0"/>
              </a:spcBef>
              <a:spcAft>
                <a:spcPts val="0"/>
              </a:spcAft>
              <a:buNone/>
            </a:pPr>
            <a:endParaRPr sz="1875" i="1" baseline="30000" dirty="0"/>
          </a:p>
          <a:p>
            <a:pPr marL="0" lvl="0" indent="0" algn="l" rtl="0">
              <a:spcBef>
                <a:spcPts val="0"/>
              </a:spcBef>
              <a:spcAft>
                <a:spcPts val="0"/>
              </a:spcAft>
              <a:buNone/>
            </a:pPr>
            <a:r>
              <a:rPr lang="en" sz="1900" dirty="0"/>
              <a:t>Inspired/expired carbon dioxide, oxygen, and anesthetic agent concentration should be consistently observed and fresh gas flow should be adjusted accordingly.</a:t>
            </a:r>
            <a:endParaRPr sz="1900" dirty="0"/>
          </a:p>
          <a:p>
            <a:pPr marL="457200" lvl="0" indent="-342900" algn="l" rtl="0">
              <a:spcBef>
                <a:spcPts val="1000"/>
              </a:spcBef>
              <a:spcAft>
                <a:spcPts val="0"/>
              </a:spcAft>
              <a:buSzPts val="1800"/>
              <a:buChar char="●"/>
            </a:pPr>
            <a:r>
              <a:rPr lang="en" sz="1900" i="1" dirty="0"/>
              <a:t>Note: </a:t>
            </a:r>
            <a:r>
              <a:rPr lang="en" sz="1900" dirty="0"/>
              <a:t>Managing inspired anesthetic concentration may be more challenging since uptake of anesthetic falls exponentially over time (Feldman, 2022).</a:t>
            </a:r>
            <a:endParaRPr sz="19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6" name="Google Shape;556;p62"/>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Safely Minimizing FGF: CO</a:t>
            </a:r>
            <a:r>
              <a:rPr lang="en" baseline="-25000"/>
              <a:t>2 </a:t>
            </a:r>
            <a:r>
              <a:rPr lang="en"/>
              <a:t>Absorbent Choice </a:t>
            </a:r>
            <a:endParaRPr/>
          </a:p>
        </p:txBody>
      </p:sp>
      <p:sp>
        <p:nvSpPr>
          <p:cNvPr id="557" name="Google Shape;557;p62"/>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fontScale="92500" lnSpcReduction="10000"/>
          </a:bodyPr>
          <a:lstStyle/>
          <a:p>
            <a:pPr marL="457200" lvl="0" indent="-342900" algn="l" rtl="0">
              <a:spcBef>
                <a:spcPts val="900"/>
              </a:spcBef>
              <a:spcAft>
                <a:spcPts val="0"/>
              </a:spcAft>
              <a:buSzPts val="1800"/>
              <a:buChar char="●"/>
            </a:pPr>
            <a:r>
              <a:rPr lang="en" dirty="0">
                <a:solidFill>
                  <a:srgbClr val="3F3F3F"/>
                </a:solidFill>
              </a:rPr>
              <a:t>Although </a:t>
            </a:r>
            <a:r>
              <a:rPr lang="en" dirty="0"/>
              <a:t>some </a:t>
            </a:r>
            <a:r>
              <a:rPr lang="en" dirty="0">
                <a:solidFill>
                  <a:srgbClr val="3F3F3F"/>
                </a:solidFill>
              </a:rPr>
              <a:t>CO</a:t>
            </a:r>
            <a:r>
              <a:rPr lang="en" baseline="-25000" dirty="0">
                <a:solidFill>
                  <a:srgbClr val="3F3F3F"/>
                </a:solidFill>
              </a:rPr>
              <a:t>2 </a:t>
            </a:r>
            <a:r>
              <a:rPr lang="en" dirty="0">
                <a:solidFill>
                  <a:srgbClr val="3F3F3F"/>
                </a:solidFill>
              </a:rPr>
              <a:t>absorbents present the possibility of toxicity when mixed with </a:t>
            </a:r>
            <a:r>
              <a:rPr lang="en" dirty="0"/>
              <a:t>anesthetic gas</a:t>
            </a:r>
            <a:r>
              <a:rPr lang="en" dirty="0">
                <a:solidFill>
                  <a:srgbClr val="3F3F3F"/>
                </a:solidFill>
              </a:rPr>
              <a:t>, it’s suggested that </a:t>
            </a:r>
            <a:r>
              <a:rPr lang="en" dirty="0"/>
              <a:t>choosing</a:t>
            </a:r>
            <a:r>
              <a:rPr lang="en" dirty="0">
                <a:solidFill>
                  <a:srgbClr val="3F3F3F"/>
                </a:solidFill>
              </a:rPr>
              <a:t> absorbents </a:t>
            </a:r>
            <a:r>
              <a:rPr lang="en" dirty="0"/>
              <a:t>containing </a:t>
            </a:r>
            <a:r>
              <a:rPr lang="en" u="sng" dirty="0">
                <a:solidFill>
                  <a:srgbClr val="3F3F3F"/>
                </a:solidFill>
              </a:rPr>
              <a:t>no potassium chloride</a:t>
            </a:r>
            <a:r>
              <a:rPr lang="en" dirty="0">
                <a:solidFill>
                  <a:srgbClr val="3F3F3F"/>
                </a:solidFill>
              </a:rPr>
              <a:t> and </a:t>
            </a:r>
            <a:r>
              <a:rPr lang="en" u="sng" dirty="0">
                <a:solidFill>
                  <a:srgbClr val="3F3F3F"/>
                </a:solidFill>
              </a:rPr>
              <a:t>less than 2% sodium chloride</a:t>
            </a:r>
            <a:r>
              <a:rPr lang="en" dirty="0"/>
              <a:t> would eliminate this risk (Feldman, 2022)</a:t>
            </a:r>
            <a:r>
              <a:rPr lang="en" dirty="0">
                <a:solidFill>
                  <a:srgbClr val="3F3F3F"/>
                </a:solidFill>
              </a:rPr>
              <a:t>.</a:t>
            </a:r>
            <a:endParaRPr dirty="0">
              <a:solidFill>
                <a:srgbClr val="3F3F3F"/>
              </a:solidFill>
            </a:endParaRPr>
          </a:p>
          <a:p>
            <a:pPr marL="914400" lvl="1" indent="-323850" algn="l" rtl="0">
              <a:spcBef>
                <a:spcPts val="1000"/>
              </a:spcBef>
              <a:spcAft>
                <a:spcPts val="0"/>
              </a:spcAft>
              <a:buClr>
                <a:srgbClr val="3F3F3F"/>
              </a:buClr>
              <a:buSzPts val="1500"/>
              <a:buChar char="○"/>
            </a:pPr>
            <a:r>
              <a:rPr lang="en" dirty="0"/>
              <a:t>In absorbents containing KOH and NaOH, the strong base can react with sevoflurane or desflurane to produce Compound A or carbon monoxide, respectively. </a:t>
            </a:r>
            <a:endParaRPr dirty="0"/>
          </a:p>
          <a:p>
            <a:pPr marL="914400" lvl="1" indent="-323850" algn="l" rtl="0">
              <a:spcBef>
                <a:spcPts val="1000"/>
              </a:spcBef>
              <a:spcAft>
                <a:spcPts val="0"/>
              </a:spcAft>
              <a:buClr>
                <a:srgbClr val="3F3F3F"/>
              </a:buClr>
              <a:buSzPts val="1500"/>
              <a:buChar char="○"/>
            </a:pPr>
            <a:r>
              <a:rPr lang="en" dirty="0"/>
              <a:t>Without these bases present</a:t>
            </a:r>
            <a:r>
              <a:rPr lang="en" dirty="0">
                <a:solidFill>
                  <a:srgbClr val="3F3F3F"/>
                </a:solidFill>
              </a:rPr>
              <a:t>, </a:t>
            </a:r>
            <a:r>
              <a:rPr lang="en" dirty="0"/>
              <a:t>however, C</a:t>
            </a:r>
            <a:r>
              <a:rPr lang="en" dirty="0">
                <a:solidFill>
                  <a:srgbClr val="3F3F3F"/>
                </a:solidFill>
              </a:rPr>
              <a:t>ompound A and carbon monoxide production </a:t>
            </a:r>
            <a:r>
              <a:rPr lang="en" dirty="0"/>
              <a:t>are</a:t>
            </a:r>
            <a:r>
              <a:rPr lang="en" dirty="0">
                <a:solidFill>
                  <a:srgbClr val="3F3F3F"/>
                </a:solidFill>
              </a:rPr>
              <a:t> </a:t>
            </a:r>
            <a:r>
              <a:rPr lang="en" dirty="0"/>
              <a:t>no longer a concern, eliminating the risk of </a:t>
            </a:r>
            <a:r>
              <a:rPr lang="en" dirty="0">
                <a:solidFill>
                  <a:srgbClr val="3F3F3F"/>
                </a:solidFill>
              </a:rPr>
              <a:t>toxicity.</a:t>
            </a:r>
            <a:endParaRPr dirty="0">
              <a:solidFill>
                <a:srgbClr val="3F3F3F"/>
              </a:solidFill>
            </a:endParaRPr>
          </a:p>
          <a:p>
            <a:pPr marL="457200" lvl="0" indent="-361950" algn="l" rtl="0">
              <a:spcBef>
                <a:spcPts val="1000"/>
              </a:spcBef>
              <a:spcAft>
                <a:spcPts val="1000"/>
              </a:spcAft>
              <a:buSzPts val="2100"/>
              <a:buChar char="●"/>
            </a:pPr>
            <a:r>
              <a:rPr lang="en" dirty="0">
                <a:solidFill>
                  <a:srgbClr val="3F3F3F"/>
                </a:solidFill>
              </a:rPr>
              <a:t>Thus, these </a:t>
            </a:r>
            <a:r>
              <a:rPr lang="en" dirty="0"/>
              <a:t>CO</a:t>
            </a:r>
            <a:r>
              <a:rPr lang="en" baseline="-25000" dirty="0"/>
              <a:t>2 </a:t>
            </a:r>
            <a:r>
              <a:rPr lang="en" dirty="0">
                <a:solidFill>
                  <a:srgbClr val="3F3F3F"/>
                </a:solidFill>
              </a:rPr>
              <a:t>absorbent formulations can be used safely to</a:t>
            </a:r>
            <a:r>
              <a:rPr lang="en" dirty="0"/>
              <a:t> </a:t>
            </a:r>
            <a:r>
              <a:rPr lang="en" dirty="0">
                <a:solidFill>
                  <a:srgbClr val="3F3F3F"/>
                </a:solidFill>
              </a:rPr>
              <a:t>minimize anesthetic waste by </a:t>
            </a:r>
            <a:r>
              <a:rPr lang="en" dirty="0"/>
              <a:t>allowing the reduction of</a:t>
            </a:r>
            <a:r>
              <a:rPr lang="en" dirty="0">
                <a:solidFill>
                  <a:srgbClr val="3F3F3F"/>
                </a:solidFill>
              </a:rPr>
              <a:t> fresh gas flow </a:t>
            </a:r>
            <a:r>
              <a:rPr lang="en" dirty="0"/>
              <a:t>during the maintenance phase </a:t>
            </a:r>
            <a:r>
              <a:rPr lang="en" dirty="0">
                <a:solidFill>
                  <a:srgbClr val="3F3F3F"/>
                </a:solidFill>
              </a:rPr>
              <a:t>without </a:t>
            </a:r>
            <a:r>
              <a:rPr lang="en" dirty="0"/>
              <a:t>the risk</a:t>
            </a:r>
            <a:r>
              <a:rPr lang="en" dirty="0">
                <a:solidFill>
                  <a:srgbClr val="3F3F3F"/>
                </a:solidFill>
              </a:rPr>
              <a:t> of toxic gas production.</a:t>
            </a:r>
            <a:endParaRPr sz="2100" dirty="0">
              <a:solidFill>
                <a:srgbClr val="3F3F3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4" name="Google Shape;564;p63"/>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Intubation: Vaporizer vs. FGF</a:t>
            </a:r>
            <a:endParaRPr/>
          </a:p>
        </p:txBody>
      </p:sp>
      <p:sp>
        <p:nvSpPr>
          <p:cNvPr id="565" name="Google Shape;565;p63"/>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a:bodyPr>
          <a:lstStyle/>
          <a:p>
            <a:pPr marL="0" lvl="0" indent="0" algn="l" rtl="0">
              <a:spcBef>
                <a:spcPts val="0"/>
              </a:spcBef>
              <a:spcAft>
                <a:spcPts val="0"/>
              </a:spcAft>
              <a:buNone/>
            </a:pPr>
            <a:r>
              <a:rPr lang="en" sz="1900" dirty="0"/>
              <a:t>Common Misconception: Turning </a:t>
            </a:r>
            <a:r>
              <a:rPr lang="en" sz="1900" dirty="0">
                <a:solidFill>
                  <a:srgbClr val="FF0000"/>
                </a:solidFill>
              </a:rPr>
              <a:t>off </a:t>
            </a:r>
            <a:r>
              <a:rPr lang="en" sz="1900" dirty="0">
                <a:solidFill>
                  <a:srgbClr val="3F3F3F"/>
                </a:solidFill>
              </a:rPr>
              <a:t>the vaporizer while turning</a:t>
            </a:r>
            <a:r>
              <a:rPr lang="en" sz="1900" dirty="0">
                <a:solidFill>
                  <a:srgbClr val="000000"/>
                </a:solidFill>
              </a:rPr>
              <a:t> </a:t>
            </a:r>
            <a:r>
              <a:rPr lang="en" sz="1900" dirty="0">
                <a:solidFill>
                  <a:srgbClr val="38761D"/>
                </a:solidFill>
              </a:rPr>
              <a:t>on </a:t>
            </a:r>
            <a:r>
              <a:rPr lang="en" sz="1900" dirty="0">
                <a:solidFill>
                  <a:srgbClr val="000000"/>
                </a:solidFill>
              </a:rPr>
              <a:t>f</a:t>
            </a:r>
            <a:r>
              <a:rPr lang="en" sz="1900" dirty="0">
                <a:solidFill>
                  <a:srgbClr val="3F3F3F"/>
                </a:solidFill>
              </a:rPr>
              <a:t>resh gas flow during intubation prevents pollution of the operating room by the anesthetic agent.</a:t>
            </a:r>
            <a:endParaRPr sz="1900" dirty="0">
              <a:solidFill>
                <a:srgbClr val="3F3F3F"/>
              </a:solidFill>
            </a:endParaRPr>
          </a:p>
          <a:p>
            <a:pPr marL="0" lvl="0" indent="0" algn="l" rtl="0">
              <a:spcBef>
                <a:spcPts val="0"/>
              </a:spcBef>
              <a:spcAft>
                <a:spcPts val="0"/>
              </a:spcAft>
              <a:buNone/>
            </a:pPr>
            <a:endParaRPr sz="1900" dirty="0">
              <a:solidFill>
                <a:srgbClr val="3F3F3F"/>
              </a:solidFill>
            </a:endParaRPr>
          </a:p>
          <a:p>
            <a:pPr marL="0" lvl="0" indent="0" algn="l" rtl="0">
              <a:spcBef>
                <a:spcPts val="0"/>
              </a:spcBef>
              <a:spcAft>
                <a:spcPts val="0"/>
              </a:spcAft>
              <a:buNone/>
            </a:pPr>
            <a:r>
              <a:rPr lang="en" sz="1900" dirty="0">
                <a:solidFill>
                  <a:srgbClr val="3F3F3F"/>
                </a:solidFill>
              </a:rPr>
              <a:t>Rather, the anesthetic vapor that has accumulated in the circuit during mask ventilation is washed into the room by fresh gas flow (Axelrod, 2022; Feldman, 2012; Scott, 2005)</a:t>
            </a:r>
            <a:r>
              <a:rPr lang="en" sz="1900" dirty="0"/>
              <a:t>.</a:t>
            </a:r>
            <a:endParaRPr sz="1900" dirty="0">
              <a:solidFill>
                <a:srgbClr val="3F3F3F"/>
              </a:solidFill>
            </a:endParaRPr>
          </a:p>
          <a:p>
            <a:pPr marL="0" lvl="0" indent="0" algn="l" rtl="0">
              <a:spcBef>
                <a:spcPts val="0"/>
              </a:spcBef>
              <a:spcAft>
                <a:spcPts val="0"/>
              </a:spcAft>
              <a:buNone/>
            </a:pPr>
            <a:endParaRPr sz="1900" dirty="0">
              <a:solidFill>
                <a:srgbClr val="3F3F3F"/>
              </a:solidFill>
            </a:endParaRPr>
          </a:p>
          <a:p>
            <a:pPr marL="0" lvl="0" indent="0" algn="l" rtl="0">
              <a:spcBef>
                <a:spcPts val="0"/>
              </a:spcBef>
              <a:spcAft>
                <a:spcPts val="0"/>
              </a:spcAft>
              <a:buNone/>
            </a:pPr>
            <a:r>
              <a:rPr lang="en" sz="1900" dirty="0">
                <a:solidFill>
                  <a:srgbClr val="3F3F3F"/>
                </a:solidFill>
              </a:rPr>
              <a:t>Thus, room contamination is </a:t>
            </a:r>
            <a:r>
              <a:rPr lang="en" sz="1900" b="1" dirty="0">
                <a:solidFill>
                  <a:srgbClr val="3F3F3F"/>
                </a:solidFill>
              </a:rPr>
              <a:t>not </a:t>
            </a:r>
            <a:r>
              <a:rPr lang="en" sz="1900" dirty="0">
                <a:solidFill>
                  <a:srgbClr val="3F3F3F"/>
                </a:solidFill>
              </a:rPr>
              <a:t>avoided and vapor in the circuit is wasted.</a:t>
            </a:r>
            <a:endParaRPr sz="1900" dirty="0">
              <a:solidFill>
                <a:srgbClr val="3F3F3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2" name="Google Shape;572;p64"/>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sz="2500"/>
              <a:t>Recommendation 2: Vaporizer On/FGF Off During Intubation</a:t>
            </a:r>
            <a:endParaRPr sz="2500"/>
          </a:p>
        </p:txBody>
      </p:sp>
      <p:sp>
        <p:nvSpPr>
          <p:cNvPr id="573" name="Google Shape;573;p64"/>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lnSpcReduction="10000"/>
          </a:bodyPr>
          <a:lstStyle/>
          <a:p>
            <a:pPr marL="0" lvl="0" indent="0" algn="l" rtl="0">
              <a:spcBef>
                <a:spcPts val="900"/>
              </a:spcBef>
              <a:spcAft>
                <a:spcPts val="0"/>
              </a:spcAft>
              <a:buNone/>
            </a:pPr>
            <a:r>
              <a:rPr lang="en" sz="1900" b="1" dirty="0"/>
              <a:t>Alternate Strategy:</a:t>
            </a:r>
            <a:r>
              <a:rPr lang="en" sz="1900" dirty="0"/>
              <a:t> Leave the vaporizer </a:t>
            </a:r>
            <a:r>
              <a:rPr lang="en" sz="1900" dirty="0">
                <a:solidFill>
                  <a:srgbClr val="38761D"/>
                </a:solidFill>
              </a:rPr>
              <a:t>on </a:t>
            </a:r>
            <a:r>
              <a:rPr lang="en" sz="1900" dirty="0">
                <a:solidFill>
                  <a:srgbClr val="3F3F3F"/>
                </a:solidFill>
              </a:rPr>
              <a:t>and turn the fresh gas flow</a:t>
            </a:r>
            <a:r>
              <a:rPr lang="en" sz="1900" dirty="0">
                <a:solidFill>
                  <a:srgbClr val="000000"/>
                </a:solidFill>
              </a:rPr>
              <a:t> </a:t>
            </a:r>
            <a:r>
              <a:rPr lang="en" sz="1900" dirty="0">
                <a:solidFill>
                  <a:srgbClr val="FF0000"/>
                </a:solidFill>
              </a:rPr>
              <a:t>off </a:t>
            </a:r>
            <a:r>
              <a:rPr lang="en" sz="1900" dirty="0">
                <a:solidFill>
                  <a:srgbClr val="3F3F3F"/>
                </a:solidFill>
              </a:rPr>
              <a:t>during the intubation process.</a:t>
            </a:r>
            <a:endParaRPr sz="1900" dirty="0">
              <a:solidFill>
                <a:srgbClr val="3F3F3F"/>
              </a:solidFill>
            </a:endParaRPr>
          </a:p>
          <a:p>
            <a:pPr marL="457200" lvl="0" indent="-349250" algn="l" rtl="0">
              <a:spcBef>
                <a:spcPts val="900"/>
              </a:spcBef>
              <a:spcAft>
                <a:spcPts val="0"/>
              </a:spcAft>
              <a:buClr>
                <a:srgbClr val="3F3F3F"/>
              </a:buClr>
              <a:buSzPts val="1900"/>
              <a:buChar char="●"/>
            </a:pPr>
            <a:r>
              <a:rPr lang="en" sz="1900" dirty="0"/>
              <a:t>This could mean temporarily switching FGF off or using the 60-second “pause flow” feature on your anesthesia machine during intubation</a:t>
            </a:r>
            <a:endParaRPr sz="1900" dirty="0"/>
          </a:p>
          <a:p>
            <a:pPr marL="457200" lvl="0" indent="-349250" algn="l" rtl="0">
              <a:spcBef>
                <a:spcPts val="1000"/>
              </a:spcBef>
              <a:spcAft>
                <a:spcPts val="0"/>
              </a:spcAft>
              <a:buClr>
                <a:srgbClr val="3F3F3F"/>
              </a:buClr>
              <a:buSzPts val="1900"/>
              <a:buChar char="●"/>
            </a:pPr>
            <a:r>
              <a:rPr lang="en" sz="1900" dirty="0">
                <a:solidFill>
                  <a:srgbClr val="3F3F3F"/>
                </a:solidFill>
              </a:rPr>
              <a:t>This practice would completely eliminate the discharge of the anesthetic gas mixture into the O.R. environment during </a:t>
            </a:r>
            <a:r>
              <a:rPr lang="en" sz="1900" dirty="0"/>
              <a:t>intubation (Scott, 2005)</a:t>
            </a:r>
            <a:r>
              <a:rPr lang="en" sz="1900" dirty="0">
                <a:solidFill>
                  <a:srgbClr val="3F3F3F"/>
                </a:solidFill>
              </a:rPr>
              <a:t>.</a:t>
            </a:r>
            <a:endParaRPr sz="2100" dirty="0">
              <a:solidFill>
                <a:srgbClr val="3F3F3F"/>
              </a:solidFill>
            </a:endParaRPr>
          </a:p>
          <a:p>
            <a:pPr marL="457200" lvl="0" indent="-349250" algn="l" rtl="0">
              <a:spcBef>
                <a:spcPts val="1000"/>
              </a:spcBef>
              <a:spcAft>
                <a:spcPts val="0"/>
              </a:spcAft>
              <a:buClr>
                <a:srgbClr val="3F3F3F"/>
              </a:buClr>
              <a:buSzPts val="1900"/>
              <a:buChar char="●"/>
            </a:pPr>
            <a:r>
              <a:rPr lang="en" sz="1900" dirty="0">
                <a:solidFill>
                  <a:srgbClr val="3F3F3F"/>
                </a:solidFill>
              </a:rPr>
              <a:t>In the absence of fresh gas flow, none of the anesthetic vapor is washed into the room and the reservoir that has built up in the circuit is preserved (Axelrod, 2022)</a:t>
            </a:r>
            <a:r>
              <a:rPr lang="en" sz="1900" dirty="0"/>
              <a:t>.</a:t>
            </a:r>
            <a:endParaRPr sz="1900" dirty="0">
              <a:solidFill>
                <a:srgbClr val="3F3F3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5"/>
          <p:cNvSpPr>
            <a:spLocks noGrp="1"/>
          </p:cNvSpPr>
          <p:nvPr>
            <p:ph type="pic" idx="2"/>
          </p:nvPr>
        </p:nvSpPr>
        <p:spPr>
          <a:xfrm>
            <a:off x="0" y="0"/>
            <a:ext cx="9144000" cy="5143500"/>
          </a:xfrm>
          <a:prstGeom prst="rect">
            <a:avLst/>
          </a:prstGeom>
        </p:spPr>
      </p:sp>
      <p:sp>
        <p:nvSpPr>
          <p:cNvPr id="580" name="Google Shape;580;p65"/>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Vaporizer On/FGF Off During Intubation: Benefits</a:t>
            </a:r>
            <a:endParaRPr/>
          </a:p>
        </p:txBody>
      </p:sp>
      <p:sp>
        <p:nvSpPr>
          <p:cNvPr id="581" name="Google Shape;581;p65"/>
          <p:cNvSpPr/>
          <p:nvPr/>
        </p:nvSpPr>
        <p:spPr>
          <a:xfrm>
            <a:off x="3240300" y="1497125"/>
            <a:ext cx="2437500" cy="23016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5"/>
          <p:cNvSpPr/>
          <p:nvPr/>
        </p:nvSpPr>
        <p:spPr>
          <a:xfrm>
            <a:off x="618900" y="1497125"/>
            <a:ext cx="2437500" cy="23016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5"/>
          <p:cNvSpPr/>
          <p:nvPr/>
        </p:nvSpPr>
        <p:spPr>
          <a:xfrm>
            <a:off x="5861700" y="1497125"/>
            <a:ext cx="2437500" cy="23016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84" name="Google Shape;584;p65"/>
          <p:cNvSpPr txBox="1"/>
          <p:nvPr/>
        </p:nvSpPr>
        <p:spPr>
          <a:xfrm>
            <a:off x="1135050" y="1616500"/>
            <a:ext cx="1405200" cy="369300"/>
          </a:xfrm>
          <a:prstGeom prst="rect">
            <a:avLst/>
          </a:prstGeom>
          <a:noFill/>
          <a:ln>
            <a:noFill/>
          </a:ln>
        </p:spPr>
        <p:txBody>
          <a:bodyPr spcFirstLastPara="1" wrap="square" lIns="91425" tIns="91425" rIns="91425" bIns="91425" anchor="t" anchorCtr="0">
            <a:spAutoFit/>
          </a:bodyPr>
          <a:lstStyle/>
          <a:p>
            <a:r>
              <a:rPr lang="en" sz="1200" b="1" dirty="0">
                <a:latin typeface="Calibri"/>
                <a:ea typeface="Calibri"/>
                <a:cs typeface="Calibri"/>
                <a:sym typeface="Calibri"/>
              </a:rPr>
              <a:t>    Ecological</a:t>
            </a:r>
            <a:endParaRPr lang="en-US" sz="1200" b="1">
              <a:latin typeface="Calibri"/>
              <a:ea typeface="Calibri"/>
              <a:cs typeface="Calibri"/>
            </a:endParaRPr>
          </a:p>
        </p:txBody>
      </p:sp>
      <p:sp>
        <p:nvSpPr>
          <p:cNvPr id="585" name="Google Shape;585;p65"/>
          <p:cNvSpPr txBox="1"/>
          <p:nvPr/>
        </p:nvSpPr>
        <p:spPr>
          <a:xfrm>
            <a:off x="3756450" y="1616500"/>
            <a:ext cx="140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Calibri"/>
                <a:ea typeface="Calibri"/>
                <a:cs typeface="Calibri"/>
                <a:sym typeface="Calibri"/>
              </a:rPr>
              <a:t>     Economic</a:t>
            </a:r>
            <a:endParaRPr sz="1200" b="1">
              <a:latin typeface="Calibri"/>
              <a:ea typeface="Calibri"/>
              <a:cs typeface="Calibri"/>
              <a:sym typeface="Calibri"/>
            </a:endParaRPr>
          </a:p>
        </p:txBody>
      </p:sp>
      <p:sp>
        <p:nvSpPr>
          <p:cNvPr id="586" name="Google Shape;586;p65"/>
          <p:cNvSpPr txBox="1"/>
          <p:nvPr/>
        </p:nvSpPr>
        <p:spPr>
          <a:xfrm>
            <a:off x="6377850" y="1616500"/>
            <a:ext cx="140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Calibri"/>
                <a:ea typeface="Calibri"/>
                <a:cs typeface="Calibri"/>
                <a:sym typeface="Calibri"/>
              </a:rPr>
              <a:t>       Clinical</a:t>
            </a:r>
            <a:endParaRPr sz="1200" b="1">
              <a:latin typeface="Calibri"/>
              <a:ea typeface="Calibri"/>
              <a:cs typeface="Calibri"/>
              <a:sym typeface="Calibri"/>
            </a:endParaRPr>
          </a:p>
        </p:txBody>
      </p:sp>
      <p:sp>
        <p:nvSpPr>
          <p:cNvPr id="587" name="Google Shape;587;p65"/>
          <p:cNvSpPr txBox="1"/>
          <p:nvPr/>
        </p:nvSpPr>
        <p:spPr>
          <a:xfrm>
            <a:off x="618900" y="1985800"/>
            <a:ext cx="2360520" cy="1497816"/>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Calibri"/>
              <a:buChar char="●"/>
            </a:pPr>
            <a:r>
              <a:rPr lang="en" sz="1100" dirty="0">
                <a:latin typeface="Calibri"/>
                <a:ea typeface="Calibri"/>
                <a:cs typeface="Calibri"/>
                <a:sym typeface="Calibri"/>
              </a:rPr>
              <a:t>No environmental contami</a:t>
            </a:r>
            <a:r>
              <a:rPr lang="en" sz="1100" dirty="0">
                <a:solidFill>
                  <a:schemeClr val="dk1"/>
                </a:solidFill>
                <a:latin typeface="Calibri"/>
                <a:ea typeface="Calibri"/>
                <a:cs typeface="Calibri"/>
                <a:sym typeface="Calibri"/>
              </a:rPr>
              <a:t>nation during intubation (Feldman, 2012)</a:t>
            </a:r>
            <a:endParaRPr sz="1000" dirty="0">
              <a:solidFill>
                <a:schemeClr val="dk1"/>
              </a:solidFill>
              <a:latin typeface="Calibri"/>
              <a:ea typeface="Calibri"/>
              <a:cs typeface="Calibri"/>
              <a:sym typeface="Calibri"/>
            </a:endParaRPr>
          </a:p>
          <a:p>
            <a:pPr marL="457200" lvl="0" indent="-311150" algn="l" rtl="0">
              <a:lnSpc>
                <a:spcPct val="100000"/>
              </a:lnSpc>
              <a:spcBef>
                <a:spcPts val="1000"/>
              </a:spcBef>
              <a:spcAft>
                <a:spcPts val="0"/>
              </a:spcAft>
              <a:buClr>
                <a:schemeClr val="dk1"/>
              </a:buClr>
              <a:buSzPts val="1300"/>
              <a:buFont typeface="Calibri"/>
              <a:buChar char="●"/>
            </a:pPr>
            <a:r>
              <a:rPr lang="en" sz="1100" dirty="0">
                <a:solidFill>
                  <a:schemeClr val="dk1"/>
                </a:solidFill>
                <a:latin typeface="Calibri"/>
                <a:ea typeface="Calibri"/>
                <a:cs typeface="Calibri"/>
                <a:sym typeface="Calibri"/>
              </a:rPr>
              <a:t>A lower FGF can be used to maintain the circuit concentration subsequent to intubation (Feldman, 1999)</a:t>
            </a:r>
            <a:endParaRPr sz="1200" dirty="0">
              <a:solidFill>
                <a:schemeClr val="dk1"/>
              </a:solidFill>
              <a:latin typeface="Calibri"/>
              <a:ea typeface="Calibri"/>
              <a:cs typeface="Calibri"/>
              <a:sym typeface="Calibri"/>
            </a:endParaRPr>
          </a:p>
        </p:txBody>
      </p:sp>
      <p:sp>
        <p:nvSpPr>
          <p:cNvPr id="588" name="Google Shape;588;p65"/>
          <p:cNvSpPr txBox="1"/>
          <p:nvPr/>
        </p:nvSpPr>
        <p:spPr>
          <a:xfrm>
            <a:off x="3240300" y="1985800"/>
            <a:ext cx="2331300" cy="1344300"/>
          </a:xfrm>
          <a:prstGeom prst="rect">
            <a:avLst/>
          </a:prstGeom>
          <a:noFill/>
          <a:ln>
            <a:noFill/>
          </a:ln>
        </p:spPr>
        <p:txBody>
          <a:bodyPr spcFirstLastPara="1" wrap="square" lIns="91425" tIns="91425" rIns="91425" bIns="91425" anchor="t" anchorCtr="0">
            <a:spAutoFit/>
          </a:bodyPr>
          <a:lstStyle/>
          <a:p>
            <a:pPr marL="457200" lvl="0" indent="-304800" algn="l" rtl="0">
              <a:lnSpc>
                <a:spcPct val="100000"/>
              </a:lnSpc>
              <a:spcBef>
                <a:spcPts val="200"/>
              </a:spcBef>
              <a:spcAft>
                <a:spcPts val="0"/>
              </a:spcAft>
              <a:buSzPts val="1200"/>
              <a:buFont typeface="Calibri"/>
              <a:buChar char="●"/>
            </a:pPr>
            <a:r>
              <a:rPr lang="en" sz="1100" dirty="0">
                <a:latin typeface="Calibri"/>
                <a:ea typeface="Calibri"/>
                <a:cs typeface="Calibri"/>
                <a:sym typeface="Calibri"/>
              </a:rPr>
              <a:t>Higher alveolar concentration can be </a:t>
            </a:r>
            <a:r>
              <a:rPr lang="en" sz="1100" dirty="0">
                <a:solidFill>
                  <a:schemeClr val="dk1"/>
                </a:solidFill>
                <a:latin typeface="Calibri"/>
                <a:ea typeface="Calibri"/>
                <a:cs typeface="Calibri"/>
                <a:sym typeface="Calibri"/>
              </a:rPr>
              <a:t>achieved at the same vapor cost (Feldman, 1999)</a:t>
            </a:r>
            <a:endParaRPr sz="1100" dirty="0">
              <a:solidFill>
                <a:schemeClr val="dk1"/>
              </a:solidFill>
              <a:latin typeface="Calibri"/>
              <a:ea typeface="Calibri"/>
              <a:cs typeface="Calibri"/>
              <a:sym typeface="Calibri"/>
            </a:endParaRPr>
          </a:p>
          <a:p>
            <a:pPr marL="457200" lvl="0" indent="-298450" algn="l" rtl="0">
              <a:lnSpc>
                <a:spcPct val="100000"/>
              </a:lnSpc>
              <a:spcBef>
                <a:spcPts val="1000"/>
              </a:spcBef>
              <a:spcAft>
                <a:spcPts val="0"/>
              </a:spcAft>
              <a:buClr>
                <a:schemeClr val="dk1"/>
              </a:buClr>
              <a:buSzPts val="1100"/>
              <a:buFont typeface="Calibri"/>
              <a:buChar char="●"/>
            </a:pPr>
            <a:r>
              <a:rPr lang="en" sz="1100" dirty="0">
                <a:solidFill>
                  <a:schemeClr val="dk1"/>
                </a:solidFill>
                <a:latin typeface="Calibri"/>
                <a:ea typeface="Calibri"/>
                <a:cs typeface="Calibri"/>
                <a:sym typeface="Calibri"/>
              </a:rPr>
              <a:t>Additional cost savings when FGF is kept paused or off immediately after intubation</a:t>
            </a:r>
            <a:endParaRPr sz="1100" dirty="0">
              <a:solidFill>
                <a:schemeClr val="dk1"/>
              </a:solidFill>
              <a:latin typeface="Calibri"/>
              <a:ea typeface="Calibri"/>
              <a:cs typeface="Calibri"/>
              <a:sym typeface="Calibri"/>
            </a:endParaRPr>
          </a:p>
        </p:txBody>
      </p:sp>
      <p:sp>
        <p:nvSpPr>
          <p:cNvPr id="589" name="Google Shape;589;p65"/>
          <p:cNvSpPr txBox="1"/>
          <p:nvPr/>
        </p:nvSpPr>
        <p:spPr>
          <a:xfrm>
            <a:off x="5852836" y="1919184"/>
            <a:ext cx="2331300" cy="1698300"/>
          </a:xfrm>
          <a:prstGeom prst="rect">
            <a:avLst/>
          </a:prstGeom>
          <a:noFill/>
          <a:ln>
            <a:noFill/>
          </a:ln>
        </p:spPr>
        <p:txBody>
          <a:bodyPr spcFirstLastPara="1" wrap="square" lIns="91425" tIns="91425" rIns="91425" bIns="91425" anchor="t" anchorCtr="0">
            <a:spAutoFit/>
          </a:bodyPr>
          <a:lstStyle/>
          <a:p>
            <a:pPr marL="457200" lvl="0" indent="-304800" algn="l" rtl="0">
              <a:lnSpc>
                <a:spcPct val="100000"/>
              </a:lnSpc>
              <a:spcBef>
                <a:spcPts val="200"/>
              </a:spcBef>
              <a:spcAft>
                <a:spcPts val="0"/>
              </a:spcAft>
              <a:buSzPts val="1200"/>
              <a:buFont typeface="Calibri"/>
              <a:buChar char="●"/>
            </a:pPr>
            <a:r>
              <a:rPr lang="en" sz="1100" dirty="0">
                <a:latin typeface="Calibri"/>
                <a:ea typeface="Calibri"/>
                <a:cs typeface="Calibri"/>
                <a:sym typeface="Calibri"/>
              </a:rPr>
              <a:t>A greater alveolar concen</a:t>
            </a:r>
            <a:r>
              <a:rPr lang="en" sz="1100" dirty="0">
                <a:solidFill>
                  <a:schemeClr val="dk1"/>
                </a:solidFill>
                <a:latin typeface="Calibri"/>
                <a:ea typeface="Calibri"/>
                <a:cs typeface="Calibri"/>
                <a:sym typeface="Calibri"/>
              </a:rPr>
              <a:t>tration speeds up induction (Feldman, 1999)</a:t>
            </a:r>
            <a:endParaRPr sz="1100" dirty="0">
              <a:solidFill>
                <a:schemeClr val="dk1"/>
              </a:solidFill>
              <a:latin typeface="Calibri"/>
              <a:ea typeface="Calibri"/>
              <a:cs typeface="Calibri"/>
              <a:sym typeface="Calibri"/>
            </a:endParaRPr>
          </a:p>
          <a:p>
            <a:pPr marL="457200" lvl="0" indent="-304800" algn="l" rtl="0">
              <a:lnSpc>
                <a:spcPct val="100000"/>
              </a:lnSpc>
              <a:spcBef>
                <a:spcPts val="1000"/>
              </a:spcBef>
              <a:spcAft>
                <a:spcPts val="0"/>
              </a:spcAft>
              <a:buClr>
                <a:schemeClr val="dk1"/>
              </a:buClr>
              <a:buSzPts val="1200"/>
              <a:buFont typeface="Calibri"/>
              <a:buChar char="●"/>
            </a:pPr>
            <a:r>
              <a:rPr lang="en" sz="1100" dirty="0">
                <a:solidFill>
                  <a:schemeClr val="dk1"/>
                </a:solidFill>
                <a:latin typeface="Calibri"/>
                <a:ea typeface="Calibri"/>
                <a:cs typeface="Calibri"/>
                <a:sym typeface="Calibri"/>
              </a:rPr>
              <a:t>Would also prevent a fall in concentration within the circuit, thus reducing the likelihood of awareness post-intubation (Scott, 2005)</a:t>
            </a:r>
            <a:endParaRPr sz="1100" dirty="0">
              <a:solidFill>
                <a:schemeClr val="dk1"/>
              </a:solidFill>
              <a:latin typeface="Calibri"/>
              <a:ea typeface="Calibri"/>
              <a:cs typeface="Calibri"/>
              <a:sym typeface="Calibri"/>
            </a:endParaRPr>
          </a:p>
        </p:txBody>
      </p:sp>
      <p:pic>
        <p:nvPicPr>
          <p:cNvPr id="591" name="Google Shape;591;p65" descr="Medical"/>
          <p:cNvPicPr preferRelativeResize="0"/>
          <p:nvPr/>
        </p:nvPicPr>
        <p:blipFill rotWithShape="1">
          <a:blip r:embed="rId3">
            <a:alphaModFix/>
          </a:blip>
          <a:srcRect/>
          <a:stretch/>
        </p:blipFill>
        <p:spPr>
          <a:xfrm>
            <a:off x="7175375" y="1644837"/>
            <a:ext cx="351825" cy="312625"/>
          </a:xfrm>
          <a:prstGeom prst="rect">
            <a:avLst/>
          </a:prstGeom>
          <a:noFill/>
          <a:ln>
            <a:noFill/>
          </a:ln>
        </p:spPr>
      </p:pic>
      <p:pic>
        <p:nvPicPr>
          <p:cNvPr id="592" name="Google Shape;592;p65" descr="Money with solid fill"/>
          <p:cNvPicPr preferRelativeResize="0"/>
          <p:nvPr/>
        </p:nvPicPr>
        <p:blipFill rotWithShape="1">
          <a:blip r:embed="rId4">
            <a:alphaModFix/>
          </a:blip>
          <a:srcRect/>
          <a:stretch/>
        </p:blipFill>
        <p:spPr>
          <a:xfrm>
            <a:off x="4664950" y="1644837"/>
            <a:ext cx="312625" cy="312625"/>
          </a:xfrm>
          <a:prstGeom prst="rect">
            <a:avLst/>
          </a:prstGeom>
          <a:noFill/>
          <a:ln>
            <a:noFill/>
          </a:ln>
        </p:spPr>
      </p:pic>
      <p:pic>
        <p:nvPicPr>
          <p:cNvPr id="593" name="Google Shape;593;p65"/>
          <p:cNvPicPr preferRelativeResize="0"/>
          <p:nvPr/>
        </p:nvPicPr>
        <p:blipFill>
          <a:blip r:embed="rId5">
            <a:alphaModFix/>
          </a:blip>
          <a:stretch>
            <a:fillRect/>
          </a:stretch>
        </p:blipFill>
        <p:spPr>
          <a:xfrm>
            <a:off x="2020425" y="1644825"/>
            <a:ext cx="312625" cy="3126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9" name="Google Shape;599;p66"/>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sz="2500"/>
              <a:t>Vaporizer On/FGF Off During Intubation: Other Considerations</a:t>
            </a:r>
            <a:endParaRPr sz="2500"/>
          </a:p>
        </p:txBody>
      </p:sp>
      <p:sp>
        <p:nvSpPr>
          <p:cNvPr id="600" name="Google Shape;600;p66"/>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a:bodyPr>
          <a:lstStyle/>
          <a:p>
            <a:pPr marL="457200" lvl="0" indent="-349250" algn="l" rtl="0">
              <a:lnSpc>
                <a:spcPct val="115000"/>
              </a:lnSpc>
              <a:spcBef>
                <a:spcPts val="200"/>
              </a:spcBef>
              <a:spcAft>
                <a:spcPts val="0"/>
              </a:spcAft>
              <a:buSzPts val="1900"/>
              <a:buChar char="●"/>
            </a:pPr>
            <a:r>
              <a:rPr lang="en" sz="1900" dirty="0"/>
              <a:t>Note: Pausing or turning off t</a:t>
            </a:r>
            <a:r>
              <a:rPr lang="en" sz="1900" dirty="0">
                <a:solidFill>
                  <a:srgbClr val="3F3F3F"/>
                </a:solidFill>
              </a:rPr>
              <a:t>he fresh gas flow </a:t>
            </a:r>
            <a:r>
              <a:rPr lang="en" sz="1900" dirty="0"/>
              <a:t>during intubation</a:t>
            </a:r>
            <a:r>
              <a:rPr lang="en" sz="1900" dirty="0">
                <a:solidFill>
                  <a:srgbClr val="3F3F3F"/>
                </a:solidFill>
              </a:rPr>
              <a:t> may </a:t>
            </a:r>
            <a:r>
              <a:rPr lang="en" sz="1900" b="1" dirty="0">
                <a:solidFill>
                  <a:srgbClr val="3F3F3F"/>
                </a:solidFill>
              </a:rPr>
              <a:t>not</a:t>
            </a:r>
            <a:r>
              <a:rPr lang="en" sz="1900" dirty="0">
                <a:solidFill>
                  <a:srgbClr val="3F3F3F"/>
                </a:solidFill>
              </a:rPr>
              <a:t> be appropriate for all cases.</a:t>
            </a:r>
            <a:endParaRPr sz="1900" dirty="0"/>
          </a:p>
          <a:p>
            <a:pPr marL="914400" lvl="1" indent="-349250" algn="l" rtl="0">
              <a:lnSpc>
                <a:spcPct val="115000"/>
              </a:lnSpc>
              <a:spcBef>
                <a:spcPts val="1000"/>
              </a:spcBef>
              <a:spcAft>
                <a:spcPts val="0"/>
              </a:spcAft>
              <a:buSzPts val="1900"/>
              <a:buChar char="○"/>
            </a:pPr>
            <a:r>
              <a:rPr lang="en" sz="1900" dirty="0"/>
              <a:t>In the event of difficult airway, fresh gas flow may need to be turned back on to continue mask ventilation (Axelrod, 2022; Feldman, 2012).</a:t>
            </a:r>
            <a:endParaRPr sz="1900" dirty="0">
              <a:solidFill>
                <a:srgbClr val="3F3F3F"/>
              </a:solidFill>
            </a:endParaRPr>
          </a:p>
          <a:p>
            <a:pPr marL="457200" lvl="0" indent="-349250" algn="l" rtl="0">
              <a:lnSpc>
                <a:spcPct val="115000"/>
              </a:lnSpc>
              <a:spcBef>
                <a:spcPts val="1000"/>
              </a:spcBef>
              <a:spcAft>
                <a:spcPts val="0"/>
              </a:spcAft>
              <a:buSzPts val="1900"/>
              <a:buChar char="●"/>
            </a:pPr>
            <a:r>
              <a:rPr lang="en" sz="1900" dirty="0">
                <a:solidFill>
                  <a:srgbClr val="3F3F3F"/>
                </a:solidFill>
              </a:rPr>
              <a:t>Each practitioner should make a decision about their own comfort level with airway management and fresh gas flow changes.</a:t>
            </a:r>
            <a:endParaRPr sz="2600" dirty="0">
              <a:solidFill>
                <a:srgbClr val="3F3F3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7" name="Google Shape;607;p67"/>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Summary</a:t>
            </a:r>
            <a:endParaRPr/>
          </a:p>
        </p:txBody>
      </p:sp>
      <p:sp>
        <p:nvSpPr>
          <p:cNvPr id="608" name="Google Shape;608;p67"/>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a:bodyPr>
          <a:lstStyle/>
          <a:p>
            <a:pPr marL="457200" lvl="0" indent="-355600" algn="l" rtl="0">
              <a:lnSpc>
                <a:spcPct val="115000"/>
              </a:lnSpc>
              <a:spcBef>
                <a:spcPts val="200"/>
              </a:spcBef>
              <a:spcAft>
                <a:spcPts val="0"/>
              </a:spcAft>
              <a:buSzPts val="2000"/>
              <a:buChar char="●"/>
            </a:pPr>
            <a:r>
              <a:rPr lang="en" sz="2000">
                <a:solidFill>
                  <a:srgbClr val="3F3F3F"/>
                </a:solidFill>
              </a:rPr>
              <a:t>Circular anesthetic systems allow leaks of anesthetic vapor into the ambient environment through the scavenging system.</a:t>
            </a:r>
            <a:endParaRPr sz="2000">
              <a:solidFill>
                <a:srgbClr val="3F3F3F"/>
              </a:solidFill>
            </a:endParaRPr>
          </a:p>
          <a:p>
            <a:pPr marL="457200" lvl="0" indent="-355600" algn="l" rtl="0">
              <a:lnSpc>
                <a:spcPct val="115000"/>
              </a:lnSpc>
              <a:spcBef>
                <a:spcPts val="1000"/>
              </a:spcBef>
              <a:spcAft>
                <a:spcPts val="0"/>
              </a:spcAft>
              <a:buSzPts val="2000"/>
              <a:buChar char="●"/>
            </a:pPr>
            <a:r>
              <a:rPr lang="en" sz="2000">
                <a:solidFill>
                  <a:srgbClr val="3F3F3F"/>
                </a:solidFill>
              </a:rPr>
              <a:t>Managing fresh gas </a:t>
            </a:r>
            <a:r>
              <a:rPr lang="en" sz="2000"/>
              <a:t>by both reducing FGF during maintenance and turning FGF off during intubation</a:t>
            </a:r>
            <a:r>
              <a:rPr lang="en" sz="2000">
                <a:solidFill>
                  <a:srgbClr val="3F3F3F"/>
                </a:solidFill>
              </a:rPr>
              <a:t> w</a:t>
            </a:r>
            <a:r>
              <a:rPr lang="en" sz="2000"/>
              <a:t>hen clinically appropriate </a:t>
            </a:r>
            <a:r>
              <a:rPr lang="en" sz="2000">
                <a:solidFill>
                  <a:srgbClr val="3F3F3F"/>
                </a:solidFill>
              </a:rPr>
              <a:t>can help minimize this waste while also providing both economic and clinical benefits.</a:t>
            </a:r>
            <a:endParaRPr sz="2700">
              <a:solidFill>
                <a:srgbClr val="3F3F3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4" name="Google Shape;614;p68"/>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Clr>
                <a:schemeClr val="dk1"/>
              </a:buClr>
              <a:buSzPts val="1100"/>
              <a:buFont typeface="Arial"/>
              <a:buNone/>
            </a:pPr>
            <a:r>
              <a:rPr lang="en"/>
              <a:t>Recommendations</a:t>
            </a:r>
            <a:endParaRPr/>
          </a:p>
        </p:txBody>
      </p:sp>
      <p:sp>
        <p:nvSpPr>
          <p:cNvPr id="615" name="Google Shape;615;p68"/>
          <p:cNvSpPr txBox="1">
            <a:spLocks noGrp="1"/>
          </p:cNvSpPr>
          <p:nvPr>
            <p:ph type="body" idx="1"/>
          </p:nvPr>
        </p:nvSpPr>
        <p:spPr>
          <a:xfrm>
            <a:off x="560986" y="1359569"/>
            <a:ext cx="8179200" cy="3066300"/>
          </a:xfrm>
          <a:prstGeom prst="rect">
            <a:avLst/>
          </a:prstGeom>
          <a:ln>
            <a:noFill/>
          </a:ln>
        </p:spPr>
        <p:txBody>
          <a:bodyPr spcFirstLastPara="1" wrap="square" lIns="0" tIns="34275" rIns="0" bIns="34275" anchor="t" anchorCtr="0">
            <a:normAutofit fontScale="92500" lnSpcReduction="20000"/>
          </a:bodyPr>
          <a:lstStyle/>
          <a:p>
            <a:pPr marL="457200" lvl="0" indent="-334327" algn="l" rtl="0">
              <a:spcBef>
                <a:spcPts val="0"/>
              </a:spcBef>
              <a:spcAft>
                <a:spcPts val="0"/>
              </a:spcAft>
              <a:buSzPct val="100000"/>
              <a:buAutoNum type="arabicPeriod"/>
            </a:pPr>
            <a:r>
              <a:rPr lang="en" b="1"/>
              <a:t>Minimizing Fresh Gas Flow During Maintenance</a:t>
            </a:r>
            <a:endParaRPr b="1"/>
          </a:p>
          <a:p>
            <a:pPr marL="457200" lvl="0" indent="-322580" algn="l" rtl="0">
              <a:spcBef>
                <a:spcPts val="1000"/>
              </a:spcBef>
              <a:spcAft>
                <a:spcPts val="0"/>
              </a:spcAft>
              <a:buSzPct val="100000"/>
              <a:buChar char="●"/>
            </a:pPr>
            <a:r>
              <a:rPr lang="en" sz="1600"/>
              <a:t>Using minimum fresh gas flow that still satisfies the patient’s anesthetic and oxygen needs provides ecological, economical, and clinical benefits.</a:t>
            </a:r>
            <a:endParaRPr sz="1600"/>
          </a:p>
          <a:p>
            <a:pPr marL="457200" lvl="0" indent="-322580" algn="l" rtl="0">
              <a:spcBef>
                <a:spcPts val="1000"/>
              </a:spcBef>
              <a:spcAft>
                <a:spcPts val="0"/>
              </a:spcAft>
              <a:buSzPct val="100000"/>
              <a:buChar char="●"/>
            </a:pPr>
            <a:r>
              <a:rPr lang="en" sz="1600"/>
              <a:t>To ensure adequate anesthetic and oxygen concentrations, a buffer should be set that overestimates minimum FGF and both gas and anesthetic concentrations should be monitored throughout the case.</a:t>
            </a:r>
            <a:endParaRPr sz="1600"/>
          </a:p>
          <a:p>
            <a:pPr marL="0" lvl="0" indent="0" algn="l" rtl="0">
              <a:spcBef>
                <a:spcPts val="200"/>
              </a:spcBef>
              <a:spcAft>
                <a:spcPts val="0"/>
              </a:spcAft>
              <a:buNone/>
            </a:pPr>
            <a:endParaRPr sz="1600"/>
          </a:p>
          <a:p>
            <a:pPr marL="457200" lvl="0" indent="-334327" algn="l" rtl="0">
              <a:spcBef>
                <a:spcPts val="200"/>
              </a:spcBef>
              <a:spcAft>
                <a:spcPts val="0"/>
              </a:spcAft>
              <a:buSzPct val="100000"/>
              <a:buAutoNum type="arabicPeriod"/>
            </a:pPr>
            <a:r>
              <a:rPr lang="en" b="1"/>
              <a:t>Turning Off Fresh Gas Flow During Intubation </a:t>
            </a:r>
            <a:endParaRPr b="1"/>
          </a:p>
          <a:p>
            <a:pPr marL="457200" lvl="0" indent="-322580" algn="l" rtl="0">
              <a:spcBef>
                <a:spcPts val="1000"/>
              </a:spcBef>
              <a:spcAft>
                <a:spcPts val="0"/>
              </a:spcAft>
              <a:buSzPct val="100000"/>
              <a:buChar char="●"/>
            </a:pPr>
            <a:r>
              <a:rPr lang="en" sz="1600"/>
              <a:t>Keeping the vaporizer on and turning the FGF off during mask intubation does not contaminate the operating room but actually provides numerous ecological and non-ecological advantages.</a:t>
            </a:r>
            <a:endParaRPr sz="1600"/>
          </a:p>
          <a:p>
            <a:pPr marL="457200" lvl="0" indent="-322580" algn="l" rtl="0">
              <a:spcBef>
                <a:spcPts val="1000"/>
              </a:spcBef>
              <a:spcAft>
                <a:spcPts val="0"/>
              </a:spcAft>
              <a:buSzPct val="100000"/>
              <a:buChar char="●"/>
            </a:pPr>
            <a:r>
              <a:rPr lang="en" sz="1600"/>
              <a:t>However, this technique may not be appropriate for all procedures and should ultimately be a provider-led decision.</a:t>
            </a:r>
            <a:endParaRPr sz="16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cxnSp>
        <p:nvCxnSpPr>
          <p:cNvPr id="620" name="Google Shape;620;p69"/>
          <p:cNvCxnSpPr>
            <a:stCxn id="621" idx="2"/>
            <a:endCxn id="622" idx="0"/>
          </p:cNvCxnSpPr>
          <p:nvPr/>
        </p:nvCxnSpPr>
        <p:spPr>
          <a:xfrm rot="-5400000" flipH="1">
            <a:off x="5114250" y="741375"/>
            <a:ext cx="685800" cy="1770300"/>
          </a:xfrm>
          <a:prstGeom prst="bentConnector3">
            <a:avLst>
              <a:gd name="adj1" fmla="val 50003"/>
            </a:avLst>
          </a:prstGeom>
          <a:noFill/>
          <a:ln w="9525" cap="flat" cmpd="sng">
            <a:solidFill>
              <a:srgbClr val="C2C2C2"/>
            </a:solidFill>
            <a:prstDash val="solid"/>
            <a:miter lim="8000"/>
            <a:headEnd type="none" w="sm" len="sm"/>
            <a:tailEnd type="none" w="sm" len="sm"/>
          </a:ln>
        </p:spPr>
      </p:cxnSp>
      <p:cxnSp>
        <p:nvCxnSpPr>
          <p:cNvPr id="623" name="Google Shape;623;p69"/>
          <p:cNvCxnSpPr>
            <a:stCxn id="624" idx="0"/>
            <a:endCxn id="621" idx="2"/>
          </p:cNvCxnSpPr>
          <p:nvPr/>
        </p:nvCxnSpPr>
        <p:spPr>
          <a:xfrm rot="-5400000">
            <a:off x="3343950" y="741413"/>
            <a:ext cx="685800" cy="1770300"/>
          </a:xfrm>
          <a:prstGeom prst="bentConnector3">
            <a:avLst>
              <a:gd name="adj1" fmla="val 50003"/>
            </a:avLst>
          </a:prstGeom>
          <a:noFill/>
          <a:ln w="9525" cap="flat" cmpd="sng">
            <a:solidFill>
              <a:srgbClr val="C2C2C2"/>
            </a:solidFill>
            <a:prstDash val="solid"/>
            <a:miter lim="8000"/>
            <a:headEnd type="none" w="sm" len="sm"/>
            <a:tailEnd type="none" w="sm" len="sm"/>
          </a:ln>
        </p:spPr>
      </p:cxnSp>
      <p:cxnSp>
        <p:nvCxnSpPr>
          <p:cNvPr id="625" name="Google Shape;625;p69"/>
          <p:cNvCxnSpPr>
            <a:stCxn id="624" idx="2"/>
            <a:endCxn id="626" idx="0"/>
          </p:cNvCxnSpPr>
          <p:nvPr/>
        </p:nvCxnSpPr>
        <p:spPr>
          <a:xfrm rot="-5400000" flipH="1">
            <a:off x="2881500" y="2332163"/>
            <a:ext cx="685800" cy="845400"/>
          </a:xfrm>
          <a:prstGeom prst="bentConnector3">
            <a:avLst>
              <a:gd name="adj1" fmla="val 50006"/>
            </a:avLst>
          </a:prstGeom>
          <a:noFill/>
          <a:ln w="9525" cap="flat" cmpd="sng">
            <a:solidFill>
              <a:srgbClr val="C2C2C2"/>
            </a:solidFill>
            <a:prstDash val="solid"/>
            <a:miter lim="8000"/>
            <a:headEnd type="none" w="sm" len="sm"/>
            <a:tailEnd type="none" w="sm" len="sm"/>
          </a:ln>
        </p:spPr>
      </p:cxnSp>
      <p:cxnSp>
        <p:nvCxnSpPr>
          <p:cNvPr id="627" name="Google Shape;627;p69"/>
          <p:cNvCxnSpPr>
            <a:stCxn id="628" idx="0"/>
            <a:endCxn id="624" idx="2"/>
          </p:cNvCxnSpPr>
          <p:nvPr/>
        </p:nvCxnSpPr>
        <p:spPr>
          <a:xfrm rot="-5400000">
            <a:off x="2036250" y="2332250"/>
            <a:ext cx="685800" cy="845400"/>
          </a:xfrm>
          <a:prstGeom prst="bentConnector3">
            <a:avLst>
              <a:gd name="adj1" fmla="val 50006"/>
            </a:avLst>
          </a:prstGeom>
          <a:noFill/>
          <a:ln w="9525" cap="flat" cmpd="sng">
            <a:solidFill>
              <a:srgbClr val="C2C2C2"/>
            </a:solidFill>
            <a:prstDash val="solid"/>
            <a:miter lim="8000"/>
            <a:headEnd type="none" w="sm" len="sm"/>
            <a:tailEnd type="none" w="sm" len="sm"/>
          </a:ln>
        </p:spPr>
      </p:cxnSp>
      <p:cxnSp>
        <p:nvCxnSpPr>
          <p:cNvPr id="629" name="Google Shape;629;p69"/>
          <p:cNvCxnSpPr>
            <a:stCxn id="622" idx="2"/>
            <a:endCxn id="630" idx="0"/>
          </p:cNvCxnSpPr>
          <p:nvPr/>
        </p:nvCxnSpPr>
        <p:spPr>
          <a:xfrm rot="-5400000" flipH="1">
            <a:off x="6422100" y="2332163"/>
            <a:ext cx="685800" cy="845400"/>
          </a:xfrm>
          <a:prstGeom prst="bentConnector3">
            <a:avLst>
              <a:gd name="adj1" fmla="val 50006"/>
            </a:avLst>
          </a:prstGeom>
          <a:noFill/>
          <a:ln w="9525" cap="flat" cmpd="sng">
            <a:solidFill>
              <a:srgbClr val="C2C2C2"/>
            </a:solidFill>
            <a:prstDash val="solid"/>
            <a:miter lim="8000"/>
            <a:headEnd type="none" w="sm" len="sm"/>
            <a:tailEnd type="none" w="sm" len="sm"/>
          </a:ln>
        </p:spPr>
      </p:cxnSp>
      <p:cxnSp>
        <p:nvCxnSpPr>
          <p:cNvPr id="631" name="Google Shape;631;p69"/>
          <p:cNvCxnSpPr>
            <a:stCxn id="632" idx="0"/>
            <a:endCxn id="622" idx="2"/>
          </p:cNvCxnSpPr>
          <p:nvPr/>
        </p:nvCxnSpPr>
        <p:spPr>
          <a:xfrm rot="-5400000">
            <a:off x="5576850" y="2332250"/>
            <a:ext cx="685800" cy="845400"/>
          </a:xfrm>
          <a:prstGeom prst="bentConnector3">
            <a:avLst>
              <a:gd name="adj1" fmla="val 50006"/>
            </a:avLst>
          </a:prstGeom>
          <a:noFill/>
          <a:ln w="9525" cap="flat" cmpd="sng">
            <a:solidFill>
              <a:srgbClr val="C2C2C2"/>
            </a:solidFill>
            <a:prstDash val="solid"/>
            <a:miter lim="8000"/>
            <a:headEnd type="none" w="sm" len="sm"/>
            <a:tailEnd type="none" w="sm" len="sm"/>
          </a:ln>
        </p:spPr>
      </p:cxnSp>
      <p:sp>
        <p:nvSpPr>
          <p:cNvPr id="621" name="Google Shape;621;p69"/>
          <p:cNvSpPr txBox="1"/>
          <p:nvPr/>
        </p:nvSpPr>
        <p:spPr>
          <a:xfrm>
            <a:off x="3686850" y="597825"/>
            <a:ext cx="1770300" cy="685800"/>
          </a:xfrm>
          <a:prstGeom prst="rect">
            <a:avLst/>
          </a:prstGeom>
          <a:solidFill>
            <a:srgbClr val="155B54"/>
          </a:solidFill>
          <a:ln w="19050" cap="flat" cmpd="sng">
            <a:solidFill>
              <a:srgbClr val="155B54"/>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1000" b="1">
                <a:solidFill>
                  <a:srgbClr val="FFFFFF"/>
                </a:solidFill>
                <a:latin typeface="Roboto"/>
                <a:ea typeface="Roboto"/>
                <a:cs typeface="Roboto"/>
                <a:sym typeface="Roboto"/>
              </a:rPr>
              <a:t>Promoting Environmentally Sustainable Anesthesia: Recommendations</a:t>
            </a:r>
            <a:endParaRPr sz="1000" b="1">
              <a:solidFill>
                <a:srgbClr val="FFFFFF"/>
              </a:solidFill>
              <a:latin typeface="Roboto"/>
              <a:ea typeface="Roboto"/>
              <a:cs typeface="Roboto"/>
              <a:sym typeface="Roboto"/>
            </a:endParaRPr>
          </a:p>
        </p:txBody>
      </p:sp>
      <p:sp>
        <p:nvSpPr>
          <p:cNvPr id="622" name="Google Shape;622;p69"/>
          <p:cNvSpPr txBox="1"/>
          <p:nvPr/>
        </p:nvSpPr>
        <p:spPr>
          <a:xfrm>
            <a:off x="5573250" y="1969463"/>
            <a:ext cx="1538100" cy="442500"/>
          </a:xfrm>
          <a:prstGeom prst="rect">
            <a:avLst/>
          </a:prstGeom>
          <a:solidFill>
            <a:srgbClr val="1D7E74"/>
          </a:solidFill>
          <a:ln w="19050" cap="flat" cmpd="sng">
            <a:solidFill>
              <a:srgbClr val="1D7E74"/>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Management of Fresh Gas Flow</a:t>
            </a:r>
            <a:endParaRPr sz="1000">
              <a:solidFill>
                <a:srgbClr val="FFFFFF"/>
              </a:solidFill>
              <a:latin typeface="Roboto"/>
              <a:ea typeface="Roboto"/>
              <a:cs typeface="Roboto"/>
              <a:sym typeface="Roboto"/>
            </a:endParaRPr>
          </a:p>
        </p:txBody>
      </p:sp>
      <p:sp>
        <p:nvSpPr>
          <p:cNvPr id="630" name="Google Shape;630;p69"/>
          <p:cNvSpPr txBox="1"/>
          <p:nvPr/>
        </p:nvSpPr>
        <p:spPr>
          <a:xfrm>
            <a:off x="6418500" y="3097850"/>
            <a:ext cx="1538100" cy="800400"/>
          </a:xfrm>
          <a:prstGeom prst="rect">
            <a:avLst/>
          </a:prstGeom>
          <a:solidFill>
            <a:srgbClr val="249C90"/>
          </a:solidFill>
          <a:ln w="19050" cap="flat" cmpd="sng">
            <a:solidFill>
              <a:srgbClr val="249C90"/>
            </a:solidFill>
            <a:prstDash val="solid"/>
            <a:round/>
            <a:headEnd type="none" w="sm" len="sm"/>
            <a:tailEnd type="none" w="sm" len="sm"/>
          </a:ln>
        </p:spPr>
        <p:txBody>
          <a:bodyPr spcFirstLastPara="1" wrap="square" lIns="91425" tIns="91425" rIns="91425" bIns="91425" anchor="b" anchorCtr="0">
            <a:spAutoFit/>
          </a:bodyPr>
          <a:lstStyle/>
          <a:p>
            <a:pPr marL="0" lvl="0" indent="0" algn="ctr" rtl="0">
              <a:spcBef>
                <a:spcPts val="0"/>
              </a:spcBef>
              <a:spcAft>
                <a:spcPts val="0"/>
              </a:spcAft>
              <a:buNone/>
            </a:pP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 sz="1000">
                <a:solidFill>
                  <a:srgbClr val="FFFFFF"/>
                </a:solidFill>
                <a:latin typeface="Roboto"/>
                <a:ea typeface="Roboto"/>
                <a:cs typeface="Roboto"/>
                <a:sym typeface="Roboto"/>
              </a:rPr>
              <a:t>Turn off fresh gas flow during intubation</a:t>
            </a: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sp>
        <p:nvSpPr>
          <p:cNvPr id="624" name="Google Shape;624;p69"/>
          <p:cNvSpPr txBox="1"/>
          <p:nvPr/>
        </p:nvSpPr>
        <p:spPr>
          <a:xfrm>
            <a:off x="2032650" y="1969463"/>
            <a:ext cx="1538100" cy="442500"/>
          </a:xfrm>
          <a:prstGeom prst="rect">
            <a:avLst/>
          </a:prstGeom>
          <a:solidFill>
            <a:srgbClr val="1D7E74"/>
          </a:solidFill>
          <a:ln w="19050" cap="flat" cmpd="sng">
            <a:solidFill>
              <a:srgbClr val="1D7E74"/>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Selection of Anesthetic Agent</a:t>
            </a:r>
            <a:endParaRPr sz="1000">
              <a:solidFill>
                <a:srgbClr val="FFFFFF"/>
              </a:solidFill>
              <a:latin typeface="Roboto"/>
              <a:ea typeface="Roboto"/>
              <a:cs typeface="Roboto"/>
              <a:sym typeface="Roboto"/>
            </a:endParaRPr>
          </a:p>
        </p:txBody>
      </p:sp>
      <p:sp>
        <p:nvSpPr>
          <p:cNvPr id="632" name="Google Shape;632;p69"/>
          <p:cNvSpPr txBox="1"/>
          <p:nvPr/>
        </p:nvSpPr>
        <p:spPr>
          <a:xfrm>
            <a:off x="4728000" y="3097850"/>
            <a:ext cx="1538100" cy="800400"/>
          </a:xfrm>
          <a:prstGeom prst="rect">
            <a:avLst/>
          </a:prstGeom>
          <a:solidFill>
            <a:srgbClr val="249C90"/>
          </a:solidFill>
          <a:ln w="19050" cap="flat" cmpd="sng">
            <a:solidFill>
              <a:srgbClr val="249C90"/>
            </a:solidFill>
            <a:prstDash val="solid"/>
            <a:round/>
            <a:headEnd type="none" w="sm" len="sm"/>
            <a:tailEnd type="none" w="sm" len="sm"/>
          </a:ln>
        </p:spPr>
        <p:txBody>
          <a:bodyPr spcFirstLastPara="1" wrap="square" lIns="91425" tIns="91425" rIns="91425" bIns="91425" anchor="b" anchorCtr="0">
            <a:spAutoFit/>
          </a:bodyPr>
          <a:lstStyle/>
          <a:p>
            <a:pPr marL="0" lvl="0" indent="0" algn="ctr" rtl="0">
              <a:spcBef>
                <a:spcPts val="0"/>
              </a:spcBef>
              <a:spcAft>
                <a:spcPts val="0"/>
              </a:spcAft>
              <a:buNone/>
            </a:pP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 sz="1000">
                <a:solidFill>
                  <a:srgbClr val="FFFFFF"/>
                </a:solidFill>
                <a:latin typeface="Roboto"/>
                <a:ea typeface="Roboto"/>
                <a:cs typeface="Roboto"/>
                <a:sym typeface="Roboto"/>
              </a:rPr>
              <a:t>Minimize fresh gas flow during maintenance </a:t>
            </a:r>
            <a:endParaRPr sz="1000">
              <a:solidFill>
                <a:srgbClr val="FFFFFF"/>
              </a:solidFill>
              <a:latin typeface="Roboto"/>
              <a:ea typeface="Roboto"/>
              <a:cs typeface="Roboto"/>
              <a:sym typeface="Roboto"/>
            </a:endParaRPr>
          </a:p>
          <a:p>
            <a:pPr marL="0" lvl="0" indent="0" algn="ctr" rtl="0">
              <a:spcBef>
                <a:spcPts val="0"/>
              </a:spcBef>
              <a:spcAft>
                <a:spcPts val="0"/>
              </a:spcAft>
              <a:buNone/>
            </a:pPr>
            <a:endParaRPr sz="1000">
              <a:solidFill>
                <a:srgbClr val="FFFFFF"/>
              </a:solidFill>
              <a:latin typeface="Roboto"/>
              <a:ea typeface="Roboto"/>
              <a:cs typeface="Roboto"/>
              <a:sym typeface="Roboto"/>
            </a:endParaRPr>
          </a:p>
        </p:txBody>
      </p:sp>
      <p:sp>
        <p:nvSpPr>
          <p:cNvPr id="626" name="Google Shape;626;p69"/>
          <p:cNvSpPr txBox="1"/>
          <p:nvPr/>
        </p:nvSpPr>
        <p:spPr>
          <a:xfrm>
            <a:off x="2877900" y="3097850"/>
            <a:ext cx="1538100" cy="800400"/>
          </a:xfrm>
          <a:prstGeom prst="rect">
            <a:avLst/>
          </a:prstGeom>
          <a:solidFill>
            <a:srgbClr val="249C90"/>
          </a:solidFill>
          <a:ln w="19050" cap="flat" cmpd="sng">
            <a:solidFill>
              <a:srgbClr val="249C90"/>
            </a:solidFill>
            <a:prstDash val="solid"/>
            <a:round/>
            <a:headEnd type="none" w="sm" len="sm"/>
            <a:tailEnd type="none" w="sm" len="sm"/>
          </a:ln>
        </p:spPr>
        <p:txBody>
          <a:bodyPr spcFirstLastPara="1" wrap="square" lIns="91425" tIns="91425" rIns="91425" bIns="91425" anchor="b" anchorCtr="0">
            <a:spAutoFit/>
          </a:bodyPr>
          <a:lstStyle/>
          <a:p>
            <a:pPr marL="0" lvl="0" indent="0" algn="ctr" rtl="0">
              <a:spcBef>
                <a:spcPts val="0"/>
              </a:spcBef>
              <a:spcAft>
                <a:spcPts val="0"/>
              </a:spcAft>
              <a:buNone/>
            </a:pP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 sz="1000">
                <a:solidFill>
                  <a:srgbClr val="FFFFFF"/>
                </a:solidFill>
                <a:latin typeface="Roboto"/>
                <a:ea typeface="Roboto"/>
                <a:cs typeface="Roboto"/>
                <a:sym typeface="Roboto"/>
              </a:rPr>
              <a:t>Reduce usage of nitrous oxide</a:t>
            </a: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000">
              <a:solidFill>
                <a:srgbClr val="FFFFFF"/>
              </a:solidFill>
              <a:latin typeface="Roboto"/>
              <a:ea typeface="Roboto"/>
              <a:cs typeface="Roboto"/>
              <a:sym typeface="Roboto"/>
            </a:endParaRPr>
          </a:p>
        </p:txBody>
      </p:sp>
      <p:sp>
        <p:nvSpPr>
          <p:cNvPr id="628" name="Google Shape;628;p69"/>
          <p:cNvSpPr txBox="1"/>
          <p:nvPr/>
        </p:nvSpPr>
        <p:spPr>
          <a:xfrm>
            <a:off x="1187400" y="3097850"/>
            <a:ext cx="1538100" cy="800400"/>
          </a:xfrm>
          <a:prstGeom prst="rect">
            <a:avLst/>
          </a:prstGeom>
          <a:solidFill>
            <a:srgbClr val="249C90"/>
          </a:solidFill>
          <a:ln w="19050" cap="flat" cmpd="sng">
            <a:solidFill>
              <a:srgbClr val="249C90"/>
            </a:solidFill>
            <a:prstDash val="solid"/>
            <a:round/>
            <a:headEnd type="none" w="sm" len="sm"/>
            <a:tailEnd type="none" w="sm" len="sm"/>
          </a:ln>
        </p:spPr>
        <p:txBody>
          <a:bodyPr spcFirstLastPara="1" wrap="square" lIns="91425" tIns="91425" rIns="91425" bIns="91425" anchor="b" anchorCtr="0">
            <a:spAutoFit/>
          </a:bodyPr>
          <a:lstStyle/>
          <a:p>
            <a:pPr marL="0" lvl="0" indent="0" algn="ctr" rtl="0">
              <a:spcBef>
                <a:spcPts val="0"/>
              </a:spcBef>
              <a:spcAft>
                <a:spcPts val="0"/>
              </a:spcAft>
              <a:buNone/>
            </a:pP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 sz="1000">
                <a:solidFill>
                  <a:srgbClr val="FFFFFF"/>
                </a:solidFill>
                <a:latin typeface="Roboto"/>
                <a:ea typeface="Roboto"/>
                <a:cs typeface="Roboto"/>
                <a:sym typeface="Roboto"/>
              </a:rPr>
              <a:t>Eliminate usage of desflurane</a:t>
            </a: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000">
              <a:solidFill>
                <a:srgbClr val="FFFFFF"/>
              </a:solidFill>
              <a:latin typeface="Roboto"/>
              <a:ea typeface="Roboto"/>
              <a:cs typeface="Roboto"/>
              <a:sym typeface="Robot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0"/>
          <p:cNvSpPr txBox="1">
            <a:spLocks noGrp="1"/>
          </p:cNvSpPr>
          <p:nvPr>
            <p:ph type="title"/>
          </p:nvPr>
        </p:nvSpPr>
        <p:spPr>
          <a:xfrm>
            <a:off x="822960" y="569214"/>
            <a:ext cx="7543800" cy="26745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5000" b="1"/>
              <a:t>Section IV:</a:t>
            </a:r>
            <a:r>
              <a:rPr lang="en" sz="5000"/>
              <a:t> </a:t>
            </a:r>
            <a:endParaRPr sz="5000"/>
          </a:p>
          <a:p>
            <a:pPr marL="0" lvl="0" indent="0" algn="ctr" rtl="0">
              <a:spcBef>
                <a:spcPts val="0"/>
              </a:spcBef>
              <a:spcAft>
                <a:spcPts val="0"/>
              </a:spcAft>
              <a:buNone/>
            </a:pPr>
            <a:r>
              <a:rPr lang="en" sz="5000"/>
              <a:t>MPOG QI Measures</a:t>
            </a:r>
            <a:endParaRPr sz="5000"/>
          </a:p>
        </p:txBody>
      </p:sp>
      <p:sp>
        <p:nvSpPr>
          <p:cNvPr id="2" name="Footer Placeholder 1">
            <a:extLst>
              <a:ext uri="{FF2B5EF4-FFF2-40B4-BE49-F238E27FC236}">
                <a16:creationId xmlns:a16="http://schemas.microsoft.com/office/drawing/2014/main" id="{DB83923D-1168-2240-6273-CDE974F7D078}"/>
              </a:ext>
            </a:extLst>
          </p:cNvPr>
          <p:cNvSpPr>
            <a:spLocks noGrp="1"/>
          </p:cNvSpPr>
          <p:nvPr>
            <p:ph type="ftr" idx="11"/>
          </p:nvPr>
        </p:nvSpPr>
        <p:spPr>
          <a:xfrm>
            <a:off x="475413" y="4663249"/>
            <a:ext cx="5113800" cy="273900"/>
          </a:xfrm>
        </p:spPr>
        <p:txBody>
          <a:bodyPr/>
          <a:lstStyle/>
          <a:p>
            <a:r>
              <a:rPr lang="en-US" dirty="0"/>
              <a:t>(Watts, 2018)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1"/>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Urgency of Climate Change</a:t>
            </a:r>
            <a:endParaRPr/>
          </a:p>
        </p:txBody>
      </p:sp>
      <p:sp>
        <p:nvSpPr>
          <p:cNvPr id="175" name="Google Shape;175;p21"/>
          <p:cNvSpPr txBox="1">
            <a:spLocks noGrp="1"/>
          </p:cNvSpPr>
          <p:nvPr>
            <p:ph type="body" idx="1"/>
          </p:nvPr>
        </p:nvSpPr>
        <p:spPr>
          <a:xfrm>
            <a:off x="383375" y="1359575"/>
            <a:ext cx="8487300" cy="3066300"/>
          </a:xfrm>
          <a:prstGeom prst="rect">
            <a:avLst/>
          </a:prstGeom>
        </p:spPr>
        <p:txBody>
          <a:bodyPr spcFirstLastPara="1" wrap="square" lIns="0" tIns="34275" rIns="0" bIns="34275" anchor="t" anchorCtr="0">
            <a:normAutofit lnSpcReduction="10000"/>
          </a:bodyPr>
          <a:lstStyle/>
          <a:p>
            <a:pPr marL="457200" lvl="0" indent="-342900" algn="l" rtl="0">
              <a:lnSpc>
                <a:spcPct val="115000"/>
              </a:lnSpc>
              <a:spcBef>
                <a:spcPts val="900"/>
              </a:spcBef>
              <a:spcAft>
                <a:spcPts val="0"/>
              </a:spcAft>
              <a:buSzPts val="1800"/>
              <a:buChar char="●"/>
            </a:pPr>
            <a:r>
              <a:rPr lang="en" dirty="0"/>
              <a:t>Global surface temperature has i</a:t>
            </a:r>
            <a:r>
              <a:rPr lang="en" dirty="0">
                <a:solidFill>
                  <a:srgbClr val="3F3F3F"/>
                </a:solidFill>
              </a:rPr>
              <a:t>ncreased by 0.2°C per decade </a:t>
            </a:r>
            <a:r>
              <a:rPr lang="en" dirty="0"/>
              <a:t>over</a:t>
            </a:r>
            <a:r>
              <a:rPr lang="en" dirty="0">
                <a:solidFill>
                  <a:srgbClr val="3F3F3F"/>
                </a:solidFill>
              </a:rPr>
              <a:t> the last 30 years (Hansen, 2006).</a:t>
            </a:r>
            <a:endParaRPr dirty="0">
              <a:solidFill>
                <a:srgbClr val="3F3F3F"/>
              </a:solidFill>
            </a:endParaRPr>
          </a:p>
          <a:p>
            <a:pPr marL="457200" lvl="0" indent="-342900" algn="l" rtl="0">
              <a:lnSpc>
                <a:spcPct val="115000"/>
              </a:lnSpc>
              <a:spcBef>
                <a:spcPts val="900"/>
              </a:spcBef>
              <a:spcAft>
                <a:spcPts val="0"/>
              </a:spcAft>
              <a:buSzPts val="1800"/>
              <a:buChar char="●"/>
            </a:pPr>
            <a:r>
              <a:rPr lang="en" dirty="0">
                <a:solidFill>
                  <a:srgbClr val="3F3F3F"/>
                </a:solidFill>
              </a:rPr>
              <a:t>The U.N. Climate Report notes that we are on a pathway to more than </a:t>
            </a:r>
            <a:r>
              <a:rPr lang="en" b="1" dirty="0">
                <a:solidFill>
                  <a:srgbClr val="3F3F3F"/>
                </a:solidFill>
              </a:rPr>
              <a:t>double</a:t>
            </a:r>
            <a:r>
              <a:rPr lang="en" dirty="0">
                <a:solidFill>
                  <a:srgbClr val="3F3F3F"/>
                </a:solidFill>
              </a:rPr>
              <a:t> the 1.5°C limit set by climate scientists.</a:t>
            </a:r>
            <a:endParaRPr dirty="0">
              <a:solidFill>
                <a:srgbClr val="3F3F3F"/>
              </a:solidFill>
            </a:endParaRPr>
          </a:p>
          <a:p>
            <a:pPr marL="0" lvl="0" indent="0" algn="ctr" rtl="0">
              <a:lnSpc>
                <a:spcPct val="115000"/>
              </a:lnSpc>
              <a:spcBef>
                <a:spcPts val="0"/>
              </a:spcBef>
              <a:spcAft>
                <a:spcPts val="0"/>
              </a:spcAft>
              <a:buNone/>
            </a:pPr>
            <a:endParaRPr dirty="0"/>
          </a:p>
          <a:p>
            <a:pPr marL="0" lvl="0" indent="0" algn="ctr" rtl="0">
              <a:lnSpc>
                <a:spcPct val="115000"/>
              </a:lnSpc>
              <a:spcBef>
                <a:spcPts val="0"/>
              </a:spcBef>
              <a:spcAft>
                <a:spcPts val="0"/>
              </a:spcAft>
              <a:buNone/>
            </a:pPr>
            <a:r>
              <a:rPr lang="en" dirty="0">
                <a:solidFill>
                  <a:srgbClr val="3F3F3F"/>
                </a:solidFill>
              </a:rPr>
              <a:t>“It’s now or never, if we want to limit global warming to 1.5°C; without immediate and deep emissions reductions across all sectors, it will be impossible”</a:t>
            </a:r>
            <a:endParaRPr dirty="0"/>
          </a:p>
          <a:p>
            <a:pPr marL="0" lvl="0" indent="0" algn="ctr" rtl="0">
              <a:lnSpc>
                <a:spcPct val="115000"/>
              </a:lnSpc>
              <a:spcBef>
                <a:spcPts val="1000"/>
              </a:spcBef>
              <a:spcAft>
                <a:spcPts val="1000"/>
              </a:spcAft>
              <a:buNone/>
            </a:pPr>
            <a:r>
              <a:rPr lang="en" dirty="0">
                <a:solidFill>
                  <a:srgbClr val="3F3F3F"/>
                </a:solidFill>
              </a:rPr>
              <a:t>Jim Skea, Co-Chair of IPCC Working Group III (Rich, 2022) </a:t>
            </a:r>
            <a:endParaRPr dirty="0">
              <a:solidFill>
                <a:srgbClr val="3F3F3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1"/>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MPOG: Sustainability Dashboard (sample)</a:t>
            </a:r>
            <a:endParaRPr/>
          </a:p>
        </p:txBody>
      </p:sp>
      <p:sp>
        <p:nvSpPr>
          <p:cNvPr id="6" name="Rectangle 5">
            <a:extLst>
              <a:ext uri="{FF2B5EF4-FFF2-40B4-BE49-F238E27FC236}">
                <a16:creationId xmlns:a16="http://schemas.microsoft.com/office/drawing/2014/main" id="{F3582CEE-78CB-32DC-4BEB-E921DA34A63C}"/>
              </a:ext>
            </a:extLst>
          </p:cNvPr>
          <p:cNvSpPr/>
          <p:nvPr/>
        </p:nvSpPr>
        <p:spPr>
          <a:xfrm>
            <a:off x="197703" y="1979720"/>
            <a:ext cx="1006158" cy="278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9F248F1B-4652-F163-22FD-92C6682FE4FC}"/>
              </a:ext>
            </a:extLst>
          </p:cNvPr>
          <p:cNvGrpSpPr/>
          <p:nvPr/>
        </p:nvGrpSpPr>
        <p:grpSpPr>
          <a:xfrm>
            <a:off x="384105" y="1638638"/>
            <a:ext cx="5494721" cy="2639748"/>
            <a:chOff x="308603" y="1049366"/>
            <a:chExt cx="6573748" cy="3158129"/>
          </a:xfrm>
        </p:grpSpPr>
        <p:grpSp>
          <p:nvGrpSpPr>
            <p:cNvPr id="10" name="Group 9">
              <a:extLst>
                <a:ext uri="{FF2B5EF4-FFF2-40B4-BE49-F238E27FC236}">
                  <a16:creationId xmlns:a16="http://schemas.microsoft.com/office/drawing/2014/main" id="{F05576F0-E989-8439-CE5B-580D4D9A2AB7}"/>
                </a:ext>
              </a:extLst>
            </p:cNvPr>
            <p:cNvGrpSpPr/>
            <p:nvPr/>
          </p:nvGrpSpPr>
          <p:grpSpPr>
            <a:xfrm>
              <a:off x="308603" y="1069735"/>
              <a:ext cx="3211769" cy="1522384"/>
              <a:chOff x="308603" y="1069735"/>
              <a:chExt cx="3211769" cy="1522384"/>
            </a:xfrm>
          </p:grpSpPr>
          <p:pic>
            <p:nvPicPr>
              <p:cNvPr id="8" name="Picture 7">
                <a:extLst>
                  <a:ext uri="{FF2B5EF4-FFF2-40B4-BE49-F238E27FC236}">
                    <a16:creationId xmlns:a16="http://schemas.microsoft.com/office/drawing/2014/main" id="{04A0303A-B74D-8A1A-694C-D0D87F08129A}"/>
                  </a:ext>
                </a:extLst>
              </p:cNvPr>
              <p:cNvPicPr>
                <a:picLocks noChangeAspect="1"/>
              </p:cNvPicPr>
              <p:nvPr/>
            </p:nvPicPr>
            <p:blipFill>
              <a:blip r:embed="rId3"/>
              <a:stretch>
                <a:fillRect/>
              </a:stretch>
            </p:blipFill>
            <p:spPr>
              <a:xfrm>
                <a:off x="308603" y="1069735"/>
                <a:ext cx="3211769" cy="1493444"/>
              </a:xfrm>
              <a:prstGeom prst="rect">
                <a:avLst/>
              </a:prstGeom>
            </p:spPr>
          </p:pic>
          <p:sp>
            <p:nvSpPr>
              <p:cNvPr id="9" name="Rectangle 8">
                <a:extLst>
                  <a:ext uri="{FF2B5EF4-FFF2-40B4-BE49-F238E27FC236}">
                    <a16:creationId xmlns:a16="http://schemas.microsoft.com/office/drawing/2014/main" id="{7402F029-6E89-B20E-EC3A-4EEFC5873B3F}"/>
                  </a:ext>
                </a:extLst>
              </p:cNvPr>
              <p:cNvSpPr/>
              <p:nvPr/>
            </p:nvSpPr>
            <p:spPr>
              <a:xfrm>
                <a:off x="436228" y="2258019"/>
                <a:ext cx="1216403" cy="334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83D9961E-BAB8-F0B9-37D8-9F12EC35863B}"/>
                </a:ext>
              </a:extLst>
            </p:cNvPr>
            <p:cNvPicPr>
              <a:picLocks noChangeAspect="1"/>
            </p:cNvPicPr>
            <p:nvPr/>
          </p:nvPicPr>
          <p:blipFill>
            <a:blip r:embed="rId4"/>
            <a:stretch>
              <a:fillRect/>
            </a:stretch>
          </p:blipFill>
          <p:spPr>
            <a:xfrm>
              <a:off x="3710235" y="1049366"/>
              <a:ext cx="3172116" cy="1522384"/>
            </a:xfrm>
            <a:prstGeom prst="rect">
              <a:avLst/>
            </a:prstGeom>
          </p:spPr>
        </p:pic>
        <p:pic>
          <p:nvPicPr>
            <p:cNvPr id="14" name="Picture 13">
              <a:extLst>
                <a:ext uri="{FF2B5EF4-FFF2-40B4-BE49-F238E27FC236}">
                  <a16:creationId xmlns:a16="http://schemas.microsoft.com/office/drawing/2014/main" id="{1E994216-B8FD-CF37-0C64-4D7B220E67AE}"/>
                </a:ext>
              </a:extLst>
            </p:cNvPr>
            <p:cNvPicPr>
              <a:picLocks noChangeAspect="1"/>
            </p:cNvPicPr>
            <p:nvPr/>
          </p:nvPicPr>
          <p:blipFill>
            <a:blip r:embed="rId5"/>
            <a:stretch>
              <a:fillRect/>
            </a:stretch>
          </p:blipFill>
          <p:spPr>
            <a:xfrm>
              <a:off x="325414" y="2685111"/>
              <a:ext cx="3211769" cy="1501153"/>
            </a:xfrm>
            <a:prstGeom prst="rect">
              <a:avLst/>
            </a:prstGeom>
          </p:spPr>
        </p:pic>
        <p:pic>
          <p:nvPicPr>
            <p:cNvPr id="16" name="Picture 15">
              <a:extLst>
                <a:ext uri="{FF2B5EF4-FFF2-40B4-BE49-F238E27FC236}">
                  <a16:creationId xmlns:a16="http://schemas.microsoft.com/office/drawing/2014/main" id="{59633546-7A4E-CF94-14E5-3B16C5AF8B69}"/>
                </a:ext>
              </a:extLst>
            </p:cNvPr>
            <p:cNvPicPr>
              <a:picLocks noChangeAspect="1"/>
            </p:cNvPicPr>
            <p:nvPr/>
          </p:nvPicPr>
          <p:blipFill>
            <a:blip r:embed="rId6"/>
            <a:stretch>
              <a:fillRect/>
            </a:stretch>
          </p:blipFill>
          <p:spPr>
            <a:xfrm>
              <a:off x="3710235" y="2762177"/>
              <a:ext cx="3154463" cy="1445318"/>
            </a:xfrm>
            <a:prstGeom prst="rect">
              <a:avLst/>
            </a:prstGeom>
          </p:spPr>
        </p:pic>
      </p:grpSp>
      <p:grpSp>
        <p:nvGrpSpPr>
          <p:cNvPr id="23" name="Group 22">
            <a:extLst>
              <a:ext uri="{FF2B5EF4-FFF2-40B4-BE49-F238E27FC236}">
                <a16:creationId xmlns:a16="http://schemas.microsoft.com/office/drawing/2014/main" id="{872517C6-156A-453B-AD10-396771CBE21E}"/>
              </a:ext>
            </a:extLst>
          </p:cNvPr>
          <p:cNvGrpSpPr/>
          <p:nvPr/>
        </p:nvGrpSpPr>
        <p:grpSpPr>
          <a:xfrm>
            <a:off x="6173943" y="2274886"/>
            <a:ext cx="2849498" cy="1471091"/>
            <a:chOff x="6286623" y="2239602"/>
            <a:chExt cx="2624137" cy="1328737"/>
          </a:xfrm>
        </p:grpSpPr>
        <p:grpSp>
          <p:nvGrpSpPr>
            <p:cNvPr id="22" name="Group 21">
              <a:extLst>
                <a:ext uri="{FF2B5EF4-FFF2-40B4-BE49-F238E27FC236}">
                  <a16:creationId xmlns:a16="http://schemas.microsoft.com/office/drawing/2014/main" id="{BA45C969-BFE1-1831-EC11-D9747C51AF4C}"/>
                </a:ext>
              </a:extLst>
            </p:cNvPr>
            <p:cNvGrpSpPr/>
            <p:nvPr/>
          </p:nvGrpSpPr>
          <p:grpSpPr>
            <a:xfrm>
              <a:off x="6286623" y="2239602"/>
              <a:ext cx="2624137" cy="1328737"/>
              <a:chOff x="6286623" y="2239602"/>
              <a:chExt cx="2624137" cy="1328737"/>
            </a:xfrm>
          </p:grpSpPr>
          <p:pic>
            <p:nvPicPr>
              <p:cNvPr id="19" name="Picture 18">
                <a:extLst>
                  <a:ext uri="{FF2B5EF4-FFF2-40B4-BE49-F238E27FC236}">
                    <a16:creationId xmlns:a16="http://schemas.microsoft.com/office/drawing/2014/main" id="{B05773E5-D940-70BB-52ED-9E80679CF886}"/>
                  </a:ext>
                </a:extLst>
              </p:cNvPr>
              <p:cNvPicPr>
                <a:picLocks noChangeAspect="1"/>
              </p:cNvPicPr>
              <p:nvPr/>
            </p:nvPicPr>
            <p:blipFill>
              <a:blip r:embed="rId7"/>
              <a:stretch>
                <a:fillRect/>
              </a:stretch>
            </p:blipFill>
            <p:spPr>
              <a:xfrm>
                <a:off x="6286623" y="2239602"/>
                <a:ext cx="2624137" cy="1328737"/>
              </a:xfrm>
              <a:prstGeom prst="rect">
                <a:avLst/>
              </a:prstGeom>
            </p:spPr>
          </p:pic>
          <p:sp>
            <p:nvSpPr>
              <p:cNvPr id="21" name="Rectangle 20">
                <a:extLst>
                  <a:ext uri="{FF2B5EF4-FFF2-40B4-BE49-F238E27FC236}">
                    <a16:creationId xmlns:a16="http://schemas.microsoft.com/office/drawing/2014/main" id="{9DE79034-9A4D-D803-9B1D-DE848C0637E8}"/>
                  </a:ext>
                </a:extLst>
              </p:cNvPr>
              <p:cNvSpPr/>
              <p:nvPr/>
            </p:nvSpPr>
            <p:spPr>
              <a:xfrm>
                <a:off x="7747638" y="2509271"/>
                <a:ext cx="1163122" cy="1059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91D503BB-D409-44CF-FBF1-C3E62728FDC3}"/>
                </a:ext>
              </a:extLst>
            </p:cNvPr>
            <p:cNvPicPr>
              <a:picLocks noChangeAspect="1"/>
            </p:cNvPicPr>
            <p:nvPr/>
          </p:nvPicPr>
          <p:blipFill>
            <a:blip r:embed="rId8"/>
            <a:stretch>
              <a:fillRect/>
            </a:stretch>
          </p:blipFill>
          <p:spPr>
            <a:xfrm>
              <a:off x="7823070" y="2509271"/>
              <a:ext cx="1012257" cy="1012257"/>
            </a:xfrm>
            <a:prstGeom prst="rect">
              <a:avLst/>
            </a:prstGeom>
          </p:spPr>
        </p:pic>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2" name="Google Shape;652;p72"/>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SUS-01: Mean Fresh Gas Flow ≤ 3L/min</a:t>
            </a:r>
            <a:endParaRPr/>
          </a:p>
        </p:txBody>
      </p:sp>
      <p:sp>
        <p:nvSpPr>
          <p:cNvPr id="653" name="Google Shape;653;p72"/>
          <p:cNvSpPr txBox="1">
            <a:spLocks noGrp="1"/>
          </p:cNvSpPr>
          <p:nvPr>
            <p:ph type="body" idx="1"/>
          </p:nvPr>
        </p:nvSpPr>
        <p:spPr>
          <a:xfrm>
            <a:off x="482400" y="1183400"/>
            <a:ext cx="8179200" cy="3606714"/>
          </a:xfrm>
          <a:prstGeom prst="rect">
            <a:avLst/>
          </a:prstGeom>
        </p:spPr>
        <p:txBody>
          <a:bodyPr spcFirstLastPara="1" wrap="square" lIns="0" tIns="34275" rIns="0" bIns="34275" anchor="t" anchorCtr="0">
            <a:normAutofit fontScale="92500" lnSpcReduction="10000"/>
          </a:bodyPr>
          <a:lstStyle/>
          <a:p>
            <a:pPr marL="0" lvl="0" indent="0" algn="l" rtl="0">
              <a:spcBef>
                <a:spcPts val="0"/>
              </a:spcBef>
              <a:spcAft>
                <a:spcPts val="0"/>
              </a:spcAft>
              <a:buNone/>
            </a:pPr>
            <a:r>
              <a:rPr lang="en" b="1" dirty="0">
                <a:solidFill>
                  <a:srgbClr val="3F3F3F"/>
                </a:solidFill>
              </a:rPr>
              <a:t>Description:</a:t>
            </a:r>
            <a:r>
              <a:rPr lang="en" dirty="0">
                <a:solidFill>
                  <a:srgbClr val="3F3F3F"/>
                </a:solidFill>
              </a:rPr>
              <a:t> Percentage of cases with mean fresh gas flow (FGF) equal to, or less than </a:t>
            </a:r>
            <a:r>
              <a:rPr lang="en" b="1" dirty="0">
                <a:solidFill>
                  <a:srgbClr val="3F3F3F"/>
                </a:solidFill>
              </a:rPr>
              <a:t>3L/min,</a:t>
            </a:r>
            <a:r>
              <a:rPr lang="en" dirty="0">
                <a:solidFill>
                  <a:srgbClr val="3F3F3F"/>
                </a:solidFill>
              </a:rPr>
              <a:t> during administration of halogenated hydrocarbons and/or nitrous oxide.</a:t>
            </a:r>
            <a:endParaRPr dirty="0">
              <a:solidFill>
                <a:srgbClr val="3F3F3F"/>
              </a:solidFill>
            </a:endParaRPr>
          </a:p>
          <a:p>
            <a:pPr marL="0" lvl="0" indent="0" algn="l" rtl="0">
              <a:spcBef>
                <a:spcPts val="0"/>
              </a:spcBef>
              <a:spcAft>
                <a:spcPts val="0"/>
              </a:spcAft>
              <a:buNone/>
            </a:pPr>
            <a:endParaRPr dirty="0">
              <a:solidFill>
                <a:srgbClr val="3F3F3F"/>
              </a:solidFill>
            </a:endParaRPr>
          </a:p>
          <a:p>
            <a:pPr marL="0" lvl="0" indent="0" algn="l" rtl="0">
              <a:spcBef>
                <a:spcPts val="0"/>
              </a:spcBef>
              <a:spcAft>
                <a:spcPts val="0"/>
              </a:spcAft>
              <a:buNone/>
            </a:pPr>
            <a:r>
              <a:rPr lang="en" b="1" dirty="0">
                <a:solidFill>
                  <a:srgbClr val="3F3F3F"/>
                </a:solidFill>
              </a:rPr>
              <a:t>Inclusion Criteria:</a:t>
            </a:r>
            <a:endParaRPr b="1" dirty="0">
              <a:solidFill>
                <a:srgbClr val="3F3F3F"/>
              </a:solidFill>
            </a:endParaRPr>
          </a:p>
          <a:p>
            <a:pPr marL="457200" lvl="0" indent="-323850" algn="l" rtl="0">
              <a:lnSpc>
                <a:spcPct val="115000"/>
              </a:lnSpc>
              <a:spcBef>
                <a:spcPts val="0"/>
              </a:spcBef>
              <a:spcAft>
                <a:spcPts val="0"/>
              </a:spcAft>
              <a:buClr>
                <a:srgbClr val="3F3F3F"/>
              </a:buClr>
              <a:buSzPts val="1500"/>
              <a:buFont typeface="Verdana"/>
              <a:buChar char="●"/>
            </a:pPr>
            <a:r>
              <a:rPr lang="en" dirty="0">
                <a:solidFill>
                  <a:srgbClr val="3F3F3F"/>
                </a:solidFill>
              </a:rPr>
              <a:t>Cases with an ETT or LMA as determined by </a:t>
            </a:r>
            <a:r>
              <a:rPr lang="en" dirty="0">
                <a:solidFill>
                  <a:srgbClr val="3F3F3F"/>
                </a:solidFill>
                <a:uFill>
                  <a:noFill/>
                </a:uFill>
                <a:hlinkClick r:id="rId3">
                  <a:extLst>
                    <a:ext uri="{A12FA001-AC4F-418D-AE19-62706E023703}">
                      <ahyp:hlinkClr xmlns:ahyp="http://schemas.microsoft.com/office/drawing/2018/hyperlinkcolor" val="tx"/>
                    </a:ext>
                  </a:extLst>
                </a:hlinkClick>
              </a:rPr>
              <a:t>Anesthesia Technique: General</a:t>
            </a:r>
            <a:r>
              <a:rPr lang="en" dirty="0">
                <a:solidFill>
                  <a:srgbClr val="3F3F3F"/>
                </a:solidFill>
              </a:rPr>
              <a:t> value_codes 1,2,3,6 (Feldman, 2022)</a:t>
            </a:r>
            <a:endParaRPr dirty="0">
              <a:solidFill>
                <a:srgbClr val="3F3F3F"/>
              </a:solidFill>
            </a:endParaRPr>
          </a:p>
          <a:p>
            <a:pPr marL="457200" lvl="0" indent="-323850" algn="l" rtl="0">
              <a:lnSpc>
                <a:spcPct val="115000"/>
              </a:lnSpc>
              <a:spcBef>
                <a:spcPts val="0"/>
              </a:spcBef>
              <a:spcAft>
                <a:spcPts val="0"/>
              </a:spcAft>
              <a:buClr>
                <a:srgbClr val="3F3F3F"/>
              </a:buClr>
              <a:buSzPts val="1500"/>
              <a:buFont typeface="Calibri"/>
              <a:buChar char="●"/>
            </a:pPr>
            <a:r>
              <a:rPr lang="en" dirty="0">
                <a:solidFill>
                  <a:srgbClr val="3F3F3F"/>
                </a:solidFill>
              </a:rPr>
              <a:t>Patients administered halogenated hydrocarbons and/or nitrous oxide, for greater than or equal to 30 minutes from placement of the airway device to removal of the airway device.</a:t>
            </a:r>
            <a:endParaRPr dirty="0">
              <a:solidFill>
                <a:srgbClr val="3F3F3F"/>
              </a:solidFill>
            </a:endParaRPr>
          </a:p>
          <a:p>
            <a:pPr marL="0" lvl="0" indent="0" algn="l" rtl="0">
              <a:lnSpc>
                <a:spcPct val="115000"/>
              </a:lnSpc>
              <a:spcBef>
                <a:spcPts val="0"/>
              </a:spcBef>
              <a:spcAft>
                <a:spcPts val="0"/>
              </a:spcAft>
              <a:buNone/>
            </a:pPr>
            <a:endParaRPr dirty="0">
              <a:solidFill>
                <a:srgbClr val="3F3F3F"/>
              </a:solidFill>
            </a:endParaRPr>
          </a:p>
          <a:p>
            <a:pPr marL="0" lvl="0" indent="0" algn="l" rtl="0">
              <a:lnSpc>
                <a:spcPct val="115000"/>
              </a:lnSpc>
              <a:spcBef>
                <a:spcPts val="0"/>
              </a:spcBef>
              <a:spcAft>
                <a:spcPts val="0"/>
              </a:spcAft>
              <a:buNone/>
            </a:pPr>
            <a:r>
              <a:rPr lang="en" b="1" dirty="0">
                <a:solidFill>
                  <a:srgbClr val="3F3F3F"/>
                </a:solidFill>
              </a:rPr>
              <a:t>Success: </a:t>
            </a:r>
            <a:r>
              <a:rPr lang="en" dirty="0">
                <a:solidFill>
                  <a:srgbClr val="3F3F3F"/>
                </a:solidFill>
              </a:rPr>
              <a:t>Mean FGF </a:t>
            </a:r>
            <a:r>
              <a:rPr lang="en" dirty="0">
                <a:solidFill>
                  <a:srgbClr val="38761D"/>
                </a:solidFill>
              </a:rPr>
              <a:t>equal to, or less than 3L/minute</a:t>
            </a:r>
            <a:r>
              <a:rPr lang="en" dirty="0">
                <a:solidFill>
                  <a:srgbClr val="3F3F3F"/>
                </a:solidFill>
              </a:rPr>
              <a:t> when inspired halogenated hydrocarbons is &gt; 0.2%, or nitrous oxide FGF &gt; 0.2 L/min, during the maintenance period of anesthesia.</a:t>
            </a:r>
            <a:endParaRPr dirty="0">
              <a:solidFill>
                <a:srgbClr val="3F3F3F"/>
              </a:solidFill>
            </a:endParaRPr>
          </a:p>
          <a:p>
            <a:pPr marL="0" lvl="0" indent="0" algn="l" rtl="0">
              <a:spcBef>
                <a:spcPts val="900"/>
              </a:spcBef>
              <a:spcAft>
                <a:spcPts val="200"/>
              </a:spcAft>
              <a:buNone/>
            </a:pPr>
            <a:endParaRPr sz="1200" dirty="0">
              <a:solidFill>
                <a:srgbClr val="333333"/>
              </a:solidFill>
              <a:highlight>
                <a:srgbClr val="FFFFFF"/>
              </a:highlight>
              <a:latin typeface="Verdana"/>
              <a:ea typeface="Verdana"/>
              <a:cs typeface="Verdana"/>
              <a:sym typeface="Verdan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3"/>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SUS-01: Percentage Passed Across MPOG Sites</a:t>
            </a:r>
            <a:endParaRPr/>
          </a:p>
        </p:txBody>
      </p:sp>
      <p:grpSp>
        <p:nvGrpSpPr>
          <p:cNvPr id="10" name="Group 9">
            <a:extLst>
              <a:ext uri="{FF2B5EF4-FFF2-40B4-BE49-F238E27FC236}">
                <a16:creationId xmlns:a16="http://schemas.microsoft.com/office/drawing/2014/main" id="{89A09A24-FE78-1A70-6EEF-D5FCC5501A15}"/>
              </a:ext>
            </a:extLst>
          </p:cNvPr>
          <p:cNvGrpSpPr/>
          <p:nvPr/>
        </p:nvGrpSpPr>
        <p:grpSpPr>
          <a:xfrm>
            <a:off x="156918" y="1869119"/>
            <a:ext cx="8830163" cy="2199542"/>
            <a:chOff x="156918" y="1869119"/>
            <a:chExt cx="8830163" cy="2199542"/>
          </a:xfrm>
        </p:grpSpPr>
        <p:grpSp>
          <p:nvGrpSpPr>
            <p:cNvPr id="6" name="Group 5">
              <a:extLst>
                <a:ext uri="{FF2B5EF4-FFF2-40B4-BE49-F238E27FC236}">
                  <a16:creationId xmlns:a16="http://schemas.microsoft.com/office/drawing/2014/main" id="{3BAD1C59-BF5B-B10D-8CF2-4EADA80769C0}"/>
                </a:ext>
              </a:extLst>
            </p:cNvPr>
            <p:cNvGrpSpPr/>
            <p:nvPr/>
          </p:nvGrpSpPr>
          <p:grpSpPr>
            <a:xfrm>
              <a:off x="156918" y="1869119"/>
              <a:ext cx="8830163" cy="2199542"/>
              <a:chOff x="156918" y="1869119"/>
              <a:chExt cx="8830163" cy="2199542"/>
            </a:xfrm>
          </p:grpSpPr>
          <p:pic>
            <p:nvPicPr>
              <p:cNvPr id="3" name="Picture 2">
                <a:extLst>
                  <a:ext uri="{FF2B5EF4-FFF2-40B4-BE49-F238E27FC236}">
                    <a16:creationId xmlns:a16="http://schemas.microsoft.com/office/drawing/2014/main" id="{3C2733A8-52CE-9876-C2C4-3214D28558EE}"/>
                  </a:ext>
                </a:extLst>
              </p:cNvPr>
              <p:cNvPicPr>
                <a:picLocks noChangeAspect="1"/>
              </p:cNvPicPr>
              <p:nvPr/>
            </p:nvPicPr>
            <p:blipFill>
              <a:blip r:embed="rId3"/>
              <a:stretch>
                <a:fillRect/>
              </a:stretch>
            </p:blipFill>
            <p:spPr>
              <a:xfrm>
                <a:off x="156918" y="1869119"/>
                <a:ext cx="8830163" cy="2199542"/>
              </a:xfrm>
              <a:prstGeom prst="rect">
                <a:avLst/>
              </a:prstGeom>
            </p:spPr>
          </p:pic>
          <p:sp>
            <p:nvSpPr>
              <p:cNvPr id="5" name="Rectangle 4">
                <a:extLst>
                  <a:ext uri="{FF2B5EF4-FFF2-40B4-BE49-F238E27FC236}">
                    <a16:creationId xmlns:a16="http://schemas.microsoft.com/office/drawing/2014/main" id="{D984F5AF-03EB-2167-C060-14635D1132E5}"/>
                  </a:ext>
                </a:extLst>
              </p:cNvPr>
              <p:cNvSpPr/>
              <p:nvPr/>
            </p:nvSpPr>
            <p:spPr>
              <a:xfrm>
                <a:off x="4647501" y="2072081"/>
                <a:ext cx="58723" cy="1937857"/>
              </a:xfrm>
              <a:prstGeom prst="rect">
                <a:avLst/>
              </a:prstGeom>
              <a:solidFill>
                <a:srgbClr val="B4B4B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C33DB7FE-C5FA-399E-BE57-18F134FA0434}"/>
                </a:ext>
              </a:extLst>
            </p:cNvPr>
            <p:cNvCxnSpPr>
              <a:cxnSpLocks/>
            </p:cNvCxnSpPr>
            <p:nvPr/>
          </p:nvCxnSpPr>
          <p:spPr>
            <a:xfrm>
              <a:off x="478172" y="2122415"/>
              <a:ext cx="847288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5" name="Google Shape;665;p74"/>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SUS-02: Global Warming Footprint (Maintenance)</a:t>
            </a:r>
            <a:endParaRPr/>
          </a:p>
        </p:txBody>
      </p:sp>
      <p:sp>
        <p:nvSpPr>
          <p:cNvPr id="666" name="Google Shape;666;p74"/>
          <p:cNvSpPr txBox="1">
            <a:spLocks noGrp="1"/>
          </p:cNvSpPr>
          <p:nvPr>
            <p:ph type="body" idx="1"/>
          </p:nvPr>
        </p:nvSpPr>
        <p:spPr>
          <a:xfrm>
            <a:off x="560986" y="1183399"/>
            <a:ext cx="8179200" cy="3665437"/>
          </a:xfrm>
          <a:prstGeom prst="rect">
            <a:avLst/>
          </a:prstGeom>
        </p:spPr>
        <p:txBody>
          <a:bodyPr spcFirstLastPara="1" wrap="square" lIns="0" tIns="34275" rIns="0" bIns="34275" anchor="t" anchorCtr="0">
            <a:normAutofit lnSpcReduction="10000"/>
          </a:bodyPr>
          <a:lstStyle/>
          <a:p>
            <a:pPr marL="0" lvl="0" indent="0" algn="l" rtl="0">
              <a:spcBef>
                <a:spcPts val="0"/>
              </a:spcBef>
              <a:spcAft>
                <a:spcPts val="0"/>
              </a:spcAft>
              <a:buNone/>
            </a:pPr>
            <a:r>
              <a:rPr lang="en" b="1" dirty="0">
                <a:solidFill>
                  <a:srgbClr val="3F3F3F"/>
                </a:solidFill>
              </a:rPr>
              <a:t>Description:</a:t>
            </a:r>
            <a:r>
              <a:rPr lang="en" dirty="0">
                <a:solidFill>
                  <a:srgbClr val="3F3F3F"/>
                </a:solidFill>
              </a:rPr>
              <a:t> Percentage of cases where carbon dioxide equivalents (CO</a:t>
            </a:r>
            <a:r>
              <a:rPr lang="en" baseline="-25000" dirty="0">
                <a:solidFill>
                  <a:srgbClr val="3F3F3F"/>
                </a:solidFill>
              </a:rPr>
              <a:t>2</a:t>
            </a:r>
            <a:r>
              <a:rPr lang="en" dirty="0">
                <a:solidFill>
                  <a:srgbClr val="3F3F3F"/>
                </a:solidFill>
              </a:rPr>
              <a:t> eq) normalized by hour for cases receiving halogenated agents and/or nitrous oxide is less than CO</a:t>
            </a:r>
            <a:r>
              <a:rPr lang="en" baseline="-25000" dirty="0">
                <a:solidFill>
                  <a:srgbClr val="3F3F3F"/>
                </a:solidFill>
              </a:rPr>
              <a:t>2</a:t>
            </a:r>
            <a:r>
              <a:rPr lang="en" dirty="0">
                <a:solidFill>
                  <a:srgbClr val="3F3F3F"/>
                </a:solidFill>
              </a:rPr>
              <a:t> eq of 2% sevoflurane at 2L FGF = 2.83 kg CO</a:t>
            </a:r>
            <a:r>
              <a:rPr lang="en" baseline="-25000" dirty="0">
                <a:solidFill>
                  <a:srgbClr val="3F3F3F"/>
                </a:solidFill>
              </a:rPr>
              <a:t>2</a:t>
            </a:r>
            <a:r>
              <a:rPr lang="en" dirty="0">
                <a:solidFill>
                  <a:srgbClr val="3F3F3F"/>
                </a:solidFill>
              </a:rPr>
              <a:t>/hr during the maintenance period of anesthesia.</a:t>
            </a:r>
            <a:endParaRPr dirty="0">
              <a:solidFill>
                <a:srgbClr val="3F3F3F"/>
              </a:solidFill>
            </a:endParaRPr>
          </a:p>
          <a:p>
            <a:pPr marL="0" lvl="0" indent="0" algn="l" rtl="0">
              <a:spcBef>
                <a:spcPts val="0"/>
              </a:spcBef>
              <a:spcAft>
                <a:spcPts val="0"/>
              </a:spcAft>
              <a:buNone/>
            </a:pPr>
            <a:endParaRPr dirty="0">
              <a:solidFill>
                <a:srgbClr val="3F3F3F"/>
              </a:solidFill>
            </a:endParaRPr>
          </a:p>
          <a:p>
            <a:pPr marL="0" lvl="0" indent="0" algn="l" rtl="0">
              <a:spcBef>
                <a:spcPts val="0"/>
              </a:spcBef>
              <a:spcAft>
                <a:spcPts val="0"/>
              </a:spcAft>
              <a:buNone/>
            </a:pPr>
            <a:r>
              <a:rPr lang="en" b="1" dirty="0">
                <a:solidFill>
                  <a:srgbClr val="3F3F3F"/>
                </a:solidFill>
              </a:rPr>
              <a:t>Inclusion Criteria:</a:t>
            </a:r>
            <a:endParaRPr b="1" dirty="0">
              <a:solidFill>
                <a:srgbClr val="3F3F3F"/>
              </a:solidFill>
            </a:endParaRPr>
          </a:p>
          <a:p>
            <a:pPr marL="457200" lvl="0" indent="-323850" algn="l" rtl="0">
              <a:lnSpc>
                <a:spcPct val="115000"/>
              </a:lnSpc>
              <a:spcBef>
                <a:spcPts val="0"/>
              </a:spcBef>
              <a:spcAft>
                <a:spcPts val="0"/>
              </a:spcAft>
              <a:buClr>
                <a:srgbClr val="3F3F3F"/>
              </a:buClr>
              <a:buSzPts val="1500"/>
              <a:buFont typeface="Calibri"/>
              <a:buChar char="●"/>
            </a:pPr>
            <a:r>
              <a:rPr lang="en" dirty="0">
                <a:solidFill>
                  <a:srgbClr val="3F3F3F"/>
                </a:solidFill>
              </a:rPr>
              <a:t>Cases with an ETT or LMA as determined by MPOG phenotype </a:t>
            </a:r>
            <a:r>
              <a:rPr lang="en" dirty="0">
                <a:solidFill>
                  <a:srgbClr val="3F3F3F"/>
                </a:solidFill>
                <a:uFill>
                  <a:noFill/>
                </a:uFill>
                <a:hlinkClick r:id="rId3">
                  <a:extLst>
                    <a:ext uri="{A12FA001-AC4F-418D-AE19-62706E023703}">
                      <ahyp:hlinkClr xmlns:ahyp="http://schemas.microsoft.com/office/drawing/2018/hyperlinkcolor" val="tx"/>
                    </a:ext>
                  </a:extLst>
                </a:hlinkClick>
              </a:rPr>
              <a:t>Anesthesia Technique: General</a:t>
            </a:r>
            <a:r>
              <a:rPr lang="en" dirty="0">
                <a:solidFill>
                  <a:srgbClr val="3F3F3F"/>
                </a:solidFill>
              </a:rPr>
              <a:t> (value codes 1,2,3,6) (Feldman, 2022).</a:t>
            </a:r>
            <a:endParaRPr dirty="0">
              <a:solidFill>
                <a:srgbClr val="3F3F3F"/>
              </a:solidFill>
            </a:endParaRPr>
          </a:p>
          <a:p>
            <a:pPr marL="457200" lvl="0" indent="-323850" algn="l" rtl="0">
              <a:lnSpc>
                <a:spcPct val="115000"/>
              </a:lnSpc>
              <a:spcBef>
                <a:spcPts val="0"/>
              </a:spcBef>
              <a:spcAft>
                <a:spcPts val="0"/>
              </a:spcAft>
              <a:buClr>
                <a:srgbClr val="3F3F3F"/>
              </a:buClr>
              <a:buSzPts val="1500"/>
              <a:buFont typeface="Calibri"/>
              <a:buChar char="●"/>
            </a:pPr>
            <a:r>
              <a:rPr lang="en" dirty="0">
                <a:solidFill>
                  <a:srgbClr val="3F3F3F"/>
                </a:solidFill>
              </a:rPr>
              <a:t>Cases where halogenated hydrocarbons and/or nitrous oxide were administered during the maintenance phase of anesthesia.</a:t>
            </a:r>
            <a:endParaRPr dirty="0">
              <a:solidFill>
                <a:srgbClr val="3F3F3F"/>
              </a:solidFill>
            </a:endParaRPr>
          </a:p>
          <a:p>
            <a:pPr marL="0" lvl="0" indent="0" algn="l" rtl="0">
              <a:lnSpc>
                <a:spcPct val="115000"/>
              </a:lnSpc>
              <a:spcBef>
                <a:spcPts val="0"/>
              </a:spcBef>
              <a:spcAft>
                <a:spcPts val="0"/>
              </a:spcAft>
              <a:buNone/>
            </a:pPr>
            <a:endParaRPr dirty="0">
              <a:solidFill>
                <a:srgbClr val="3F3F3F"/>
              </a:solidFill>
            </a:endParaRPr>
          </a:p>
          <a:p>
            <a:pPr marL="0" lvl="0" indent="0" algn="l" rtl="0">
              <a:lnSpc>
                <a:spcPct val="115000"/>
              </a:lnSpc>
              <a:spcBef>
                <a:spcPts val="0"/>
              </a:spcBef>
              <a:spcAft>
                <a:spcPts val="0"/>
              </a:spcAft>
              <a:buNone/>
            </a:pPr>
            <a:r>
              <a:rPr lang="en" b="1" dirty="0">
                <a:solidFill>
                  <a:srgbClr val="3F3F3F"/>
                </a:solidFill>
              </a:rPr>
              <a:t>Success: </a:t>
            </a:r>
            <a:r>
              <a:rPr lang="en" dirty="0">
                <a:solidFill>
                  <a:srgbClr val="3F3F3F"/>
                </a:solidFill>
              </a:rPr>
              <a:t>Mean efficiency less than or equal to carbon dioxide equivalents of 2% sevoflurane at 2L FGF = </a:t>
            </a:r>
            <a:r>
              <a:rPr lang="en" b="1" dirty="0">
                <a:solidFill>
                  <a:srgbClr val="3F3F3F"/>
                </a:solidFill>
              </a:rPr>
              <a:t>2.83 kg CO</a:t>
            </a:r>
            <a:r>
              <a:rPr lang="en" b="1" baseline="-25000" dirty="0">
                <a:solidFill>
                  <a:srgbClr val="3F3F3F"/>
                </a:solidFill>
              </a:rPr>
              <a:t>2</a:t>
            </a:r>
            <a:r>
              <a:rPr lang="en" b="1" dirty="0">
                <a:solidFill>
                  <a:srgbClr val="3F3F3F"/>
                </a:solidFill>
              </a:rPr>
              <a:t>/hr.</a:t>
            </a:r>
            <a:endParaRPr b="1" dirty="0">
              <a:solidFill>
                <a:srgbClr val="3F3F3F"/>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2" name="Google Shape;672;p75"/>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Clr>
                <a:schemeClr val="dk1"/>
              </a:buClr>
              <a:buSzPts val="1100"/>
              <a:buFont typeface="Arial"/>
              <a:buNone/>
            </a:pPr>
            <a:r>
              <a:rPr lang="en"/>
              <a:t>SUS-02: Percentage Passed Across MPOG Sites</a:t>
            </a:r>
            <a:endParaRPr/>
          </a:p>
        </p:txBody>
      </p:sp>
      <p:grpSp>
        <p:nvGrpSpPr>
          <p:cNvPr id="5" name="Group 4">
            <a:extLst>
              <a:ext uri="{FF2B5EF4-FFF2-40B4-BE49-F238E27FC236}">
                <a16:creationId xmlns:a16="http://schemas.microsoft.com/office/drawing/2014/main" id="{F499FDE5-6A0B-7AB0-C18F-64A7119547CC}"/>
              </a:ext>
            </a:extLst>
          </p:cNvPr>
          <p:cNvGrpSpPr/>
          <p:nvPr/>
        </p:nvGrpSpPr>
        <p:grpSpPr>
          <a:xfrm>
            <a:off x="209531" y="1963711"/>
            <a:ext cx="8724938" cy="1928781"/>
            <a:chOff x="209531" y="1963711"/>
            <a:chExt cx="8724938" cy="1928781"/>
          </a:xfrm>
        </p:grpSpPr>
        <p:pic>
          <p:nvPicPr>
            <p:cNvPr id="3" name="Picture 2">
              <a:extLst>
                <a:ext uri="{FF2B5EF4-FFF2-40B4-BE49-F238E27FC236}">
                  <a16:creationId xmlns:a16="http://schemas.microsoft.com/office/drawing/2014/main" id="{0E613B98-8838-F113-AB2B-8AEABCFB25AC}"/>
                </a:ext>
              </a:extLst>
            </p:cNvPr>
            <p:cNvPicPr>
              <a:picLocks noChangeAspect="1"/>
            </p:cNvPicPr>
            <p:nvPr/>
          </p:nvPicPr>
          <p:blipFill>
            <a:blip r:embed="rId3"/>
            <a:stretch>
              <a:fillRect/>
            </a:stretch>
          </p:blipFill>
          <p:spPr>
            <a:xfrm>
              <a:off x="209531" y="1963711"/>
              <a:ext cx="8724938" cy="1928781"/>
            </a:xfrm>
            <a:prstGeom prst="rect">
              <a:avLst/>
            </a:prstGeom>
          </p:spPr>
        </p:pic>
        <p:sp>
          <p:nvSpPr>
            <p:cNvPr id="4" name="Rectangle 3">
              <a:extLst>
                <a:ext uri="{FF2B5EF4-FFF2-40B4-BE49-F238E27FC236}">
                  <a16:creationId xmlns:a16="http://schemas.microsoft.com/office/drawing/2014/main" id="{A2C323BB-F3A5-86D7-FC01-BD61C92B33B9}"/>
                </a:ext>
              </a:extLst>
            </p:cNvPr>
            <p:cNvSpPr/>
            <p:nvPr/>
          </p:nvSpPr>
          <p:spPr>
            <a:xfrm>
              <a:off x="4196444" y="3143250"/>
              <a:ext cx="57149" cy="685800"/>
            </a:xfrm>
            <a:prstGeom prst="rect">
              <a:avLst/>
            </a:prstGeom>
            <a:solidFill>
              <a:srgbClr val="B4B4B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5" name="Google Shape;665;p74"/>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SUS-03: Global Warming Footprint (Induction)</a:t>
            </a:r>
            <a:endParaRPr/>
          </a:p>
        </p:txBody>
      </p:sp>
      <p:sp>
        <p:nvSpPr>
          <p:cNvPr id="666" name="Google Shape;666;p74"/>
          <p:cNvSpPr txBox="1">
            <a:spLocks noGrp="1"/>
          </p:cNvSpPr>
          <p:nvPr>
            <p:ph type="body" idx="1"/>
          </p:nvPr>
        </p:nvSpPr>
        <p:spPr>
          <a:xfrm>
            <a:off x="560986" y="1183399"/>
            <a:ext cx="8179200" cy="3665437"/>
          </a:xfrm>
          <a:prstGeom prst="rect">
            <a:avLst/>
          </a:prstGeom>
        </p:spPr>
        <p:txBody>
          <a:bodyPr spcFirstLastPara="1" wrap="square" lIns="0" tIns="34275" rIns="0" bIns="34275" anchor="t" anchorCtr="0">
            <a:normAutofit fontScale="92500" lnSpcReduction="20000"/>
          </a:bodyPr>
          <a:lstStyle/>
          <a:p>
            <a:pPr marL="0" lvl="0" indent="0" algn="l" rtl="0">
              <a:spcBef>
                <a:spcPts val="0"/>
              </a:spcBef>
              <a:spcAft>
                <a:spcPts val="0"/>
              </a:spcAft>
              <a:buNone/>
            </a:pPr>
            <a:r>
              <a:rPr lang="en" b="1" dirty="0">
                <a:solidFill>
                  <a:srgbClr val="3F3F3F"/>
                </a:solidFill>
              </a:rPr>
              <a:t>Description:</a:t>
            </a:r>
            <a:r>
              <a:rPr lang="en" dirty="0">
                <a:solidFill>
                  <a:srgbClr val="3F3F3F"/>
                </a:solidFill>
              </a:rPr>
              <a:t> </a:t>
            </a:r>
            <a:r>
              <a:rPr lang="en-US" dirty="0">
                <a:solidFill>
                  <a:srgbClr val="3F3F3F"/>
                </a:solidFill>
              </a:rPr>
              <a:t>Total carbon dioxide equivalents per induction for cases where halogenated agents and/or nitrous oxide was administered during the induction period of anesthesia</a:t>
            </a:r>
          </a:p>
          <a:p>
            <a:pPr marL="0" lvl="0" indent="0" algn="l" rtl="0">
              <a:spcBef>
                <a:spcPts val="0"/>
              </a:spcBef>
              <a:spcAft>
                <a:spcPts val="0"/>
              </a:spcAft>
              <a:buNone/>
            </a:pPr>
            <a:endParaRPr lang="en-US" dirty="0">
              <a:solidFill>
                <a:srgbClr val="3F3F3F"/>
              </a:solidFill>
            </a:endParaRPr>
          </a:p>
          <a:p>
            <a:pPr marL="0" lvl="0" indent="0" algn="l" rtl="0">
              <a:spcBef>
                <a:spcPts val="0"/>
              </a:spcBef>
              <a:spcAft>
                <a:spcPts val="0"/>
              </a:spcAft>
              <a:buNone/>
            </a:pPr>
            <a:r>
              <a:rPr lang="en" b="1" dirty="0">
                <a:solidFill>
                  <a:srgbClr val="3F3F3F"/>
                </a:solidFill>
              </a:rPr>
              <a:t>Inclusion Criteria:</a:t>
            </a:r>
            <a:endParaRPr b="1" dirty="0">
              <a:solidFill>
                <a:srgbClr val="3F3F3F"/>
              </a:solidFill>
            </a:endParaRPr>
          </a:p>
          <a:p>
            <a:pPr marL="457200" lvl="0" indent="-323850" algn="l" rtl="0">
              <a:lnSpc>
                <a:spcPct val="115000"/>
              </a:lnSpc>
              <a:spcBef>
                <a:spcPts val="0"/>
              </a:spcBef>
              <a:spcAft>
                <a:spcPts val="0"/>
              </a:spcAft>
              <a:buClr>
                <a:srgbClr val="3F3F3F"/>
              </a:buClr>
              <a:buSzPts val="1500"/>
              <a:buFont typeface="Calibri"/>
              <a:buChar char="●"/>
            </a:pPr>
            <a:r>
              <a:rPr lang="en" dirty="0">
                <a:solidFill>
                  <a:srgbClr val="3F3F3F"/>
                </a:solidFill>
              </a:rPr>
              <a:t>Cases with an ETT or LMA (Feldman, 2022)</a:t>
            </a:r>
            <a:endParaRPr dirty="0">
              <a:solidFill>
                <a:srgbClr val="3F3F3F"/>
              </a:solidFill>
            </a:endParaRPr>
          </a:p>
          <a:p>
            <a:pPr marL="457200" lvl="0" indent="-323850" algn="l" rtl="0">
              <a:lnSpc>
                <a:spcPct val="115000"/>
              </a:lnSpc>
              <a:spcBef>
                <a:spcPts val="0"/>
              </a:spcBef>
              <a:spcAft>
                <a:spcPts val="0"/>
              </a:spcAft>
              <a:buClr>
                <a:srgbClr val="3F3F3F"/>
              </a:buClr>
              <a:buSzPts val="1500"/>
              <a:buFont typeface="Calibri"/>
              <a:buChar char="●"/>
            </a:pPr>
            <a:r>
              <a:rPr lang="en" dirty="0">
                <a:solidFill>
                  <a:srgbClr val="3F3F3F"/>
                </a:solidFill>
              </a:rPr>
              <a:t>Cases where halogenated hydrocarbons and/or nitrous oxide were administered during the maintenance phase of anesthesia.</a:t>
            </a:r>
            <a:endParaRPr dirty="0">
              <a:solidFill>
                <a:srgbClr val="3F3F3F"/>
              </a:solidFill>
            </a:endParaRPr>
          </a:p>
          <a:p>
            <a:pPr marL="0" lvl="0" indent="0" algn="l" rtl="0">
              <a:lnSpc>
                <a:spcPct val="115000"/>
              </a:lnSpc>
              <a:spcBef>
                <a:spcPts val="0"/>
              </a:spcBef>
              <a:spcAft>
                <a:spcPts val="0"/>
              </a:spcAft>
              <a:buNone/>
            </a:pPr>
            <a:endParaRPr dirty="0">
              <a:solidFill>
                <a:srgbClr val="3F3F3F"/>
              </a:solidFill>
            </a:endParaRPr>
          </a:p>
          <a:p>
            <a:pPr marL="0" lvl="0" indent="0" algn="l" rtl="0">
              <a:lnSpc>
                <a:spcPct val="115000"/>
              </a:lnSpc>
              <a:spcBef>
                <a:spcPts val="0"/>
              </a:spcBef>
              <a:spcAft>
                <a:spcPts val="0"/>
              </a:spcAft>
              <a:buNone/>
            </a:pPr>
            <a:r>
              <a:rPr lang="en" b="1" dirty="0">
                <a:solidFill>
                  <a:srgbClr val="3F3F3F"/>
                </a:solidFill>
              </a:rPr>
              <a:t>Success: </a:t>
            </a:r>
            <a:r>
              <a:rPr lang="en-US" i="1" dirty="0">
                <a:solidFill>
                  <a:srgbClr val="3F3F3F"/>
                </a:solidFill>
              </a:rPr>
              <a:t>Not applicable - informational measure.</a:t>
            </a:r>
          </a:p>
          <a:p>
            <a:pPr marL="0" lvl="0" indent="0" algn="l" rtl="0">
              <a:lnSpc>
                <a:spcPct val="115000"/>
              </a:lnSpc>
              <a:spcBef>
                <a:spcPts val="0"/>
              </a:spcBef>
              <a:spcAft>
                <a:spcPts val="0"/>
              </a:spcAft>
              <a:buNone/>
            </a:pPr>
            <a:endParaRPr lang="en-US" dirty="0">
              <a:solidFill>
                <a:srgbClr val="3F3F3F"/>
              </a:solidFill>
            </a:endParaRPr>
          </a:p>
          <a:p>
            <a:pPr marL="0" lvl="0" indent="0" algn="l" rtl="0">
              <a:lnSpc>
                <a:spcPct val="115000"/>
              </a:lnSpc>
              <a:spcBef>
                <a:spcPts val="0"/>
              </a:spcBef>
              <a:spcAft>
                <a:spcPts val="0"/>
              </a:spcAft>
              <a:buNone/>
            </a:pPr>
            <a:r>
              <a:rPr lang="en-US" dirty="0">
                <a:solidFill>
                  <a:srgbClr val="3F3F3F"/>
                </a:solidFill>
              </a:rPr>
              <a:t>Carbon dioxide equivalents reported as kilograms of carbon dioxide equivalents per case</a:t>
            </a:r>
          </a:p>
          <a:p>
            <a:pPr marL="0" lvl="0" indent="0" algn="l" rtl="0">
              <a:lnSpc>
                <a:spcPct val="115000"/>
              </a:lnSpc>
              <a:spcBef>
                <a:spcPts val="0"/>
              </a:spcBef>
              <a:spcAft>
                <a:spcPts val="0"/>
              </a:spcAft>
              <a:buNone/>
            </a:pPr>
            <a:r>
              <a:rPr lang="en-US" dirty="0">
                <a:solidFill>
                  <a:srgbClr val="3F3F3F"/>
                </a:solidFill>
              </a:rPr>
              <a:t>Emissions data are also converted to other meaningful equivalencies &amp; reported as:</a:t>
            </a:r>
          </a:p>
          <a:p>
            <a:pPr marL="0" lvl="0" indent="0" algn="l" rtl="0">
              <a:lnSpc>
                <a:spcPct val="115000"/>
              </a:lnSpc>
              <a:spcBef>
                <a:spcPts val="0"/>
              </a:spcBef>
              <a:spcAft>
                <a:spcPts val="0"/>
              </a:spcAft>
              <a:buNone/>
            </a:pPr>
            <a:endParaRPr lang="en-US" dirty="0">
              <a:solidFill>
                <a:srgbClr val="3F3F3F"/>
              </a:solidFill>
            </a:endParaRPr>
          </a:p>
          <a:p>
            <a:pPr marL="285750" indent="-285750">
              <a:lnSpc>
                <a:spcPct val="115000"/>
              </a:lnSpc>
              <a:spcBef>
                <a:spcPts val="0"/>
              </a:spcBef>
            </a:pPr>
            <a:r>
              <a:rPr lang="en-US" dirty="0">
                <a:solidFill>
                  <a:srgbClr val="3F3F3F"/>
                </a:solidFill>
              </a:rPr>
              <a:t>Miles driven by an average gasoline-powered passenger vehicle</a:t>
            </a:r>
          </a:p>
          <a:p>
            <a:pPr marL="285750" indent="-285750">
              <a:lnSpc>
                <a:spcPct val="115000"/>
              </a:lnSpc>
              <a:spcBef>
                <a:spcPts val="0"/>
              </a:spcBef>
            </a:pPr>
            <a:r>
              <a:rPr lang="en-US" dirty="0">
                <a:solidFill>
                  <a:srgbClr val="3F3F3F"/>
                </a:solidFill>
              </a:rPr>
              <a:t>Gallons of gasoline consumed</a:t>
            </a:r>
            <a:endParaRPr b="1" dirty="0">
              <a:solidFill>
                <a:srgbClr val="3F3F3F"/>
              </a:solidFill>
            </a:endParaRPr>
          </a:p>
        </p:txBody>
      </p:sp>
    </p:spTree>
    <p:extLst>
      <p:ext uri="{BB962C8B-B14F-4D97-AF65-F5344CB8AC3E}">
        <p14:creationId xmlns:p14="http://schemas.microsoft.com/office/powerpoint/2010/main" val="30206477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3"/>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SUS-03: Average CO2 eq (Induction) Across MPOG Sites</a:t>
            </a:r>
            <a:endParaRPr/>
          </a:p>
        </p:txBody>
      </p:sp>
      <p:pic>
        <p:nvPicPr>
          <p:cNvPr id="6" name="Picture 5">
            <a:extLst>
              <a:ext uri="{FF2B5EF4-FFF2-40B4-BE49-F238E27FC236}">
                <a16:creationId xmlns:a16="http://schemas.microsoft.com/office/drawing/2014/main" id="{61A2AF33-9BEF-0DFE-2F03-431A3D0857F8}"/>
              </a:ext>
            </a:extLst>
          </p:cNvPr>
          <p:cNvPicPr>
            <a:picLocks noChangeAspect="1"/>
          </p:cNvPicPr>
          <p:nvPr/>
        </p:nvPicPr>
        <p:blipFill>
          <a:blip r:embed="rId3"/>
          <a:stretch>
            <a:fillRect/>
          </a:stretch>
        </p:blipFill>
        <p:spPr>
          <a:xfrm>
            <a:off x="998290" y="972300"/>
            <a:ext cx="7441158" cy="1793145"/>
          </a:xfrm>
          <a:prstGeom prst="rect">
            <a:avLst/>
          </a:prstGeom>
        </p:spPr>
      </p:pic>
      <p:sp>
        <p:nvSpPr>
          <p:cNvPr id="7" name="Rectangle 6">
            <a:extLst>
              <a:ext uri="{FF2B5EF4-FFF2-40B4-BE49-F238E27FC236}">
                <a16:creationId xmlns:a16="http://schemas.microsoft.com/office/drawing/2014/main" id="{B6125E6A-9F44-8FF0-8FD0-8AB817AD1C25}"/>
              </a:ext>
            </a:extLst>
          </p:cNvPr>
          <p:cNvSpPr/>
          <p:nvPr/>
        </p:nvSpPr>
        <p:spPr>
          <a:xfrm>
            <a:off x="6535024" y="4429387"/>
            <a:ext cx="2533475" cy="645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984471B-4845-8648-2EC7-17556A84E476}"/>
              </a:ext>
            </a:extLst>
          </p:cNvPr>
          <p:cNvPicPr>
            <a:picLocks noChangeAspect="1"/>
          </p:cNvPicPr>
          <p:nvPr/>
        </p:nvPicPr>
        <p:blipFill>
          <a:blip r:embed="rId4"/>
          <a:stretch>
            <a:fillRect/>
          </a:stretch>
        </p:blipFill>
        <p:spPr>
          <a:xfrm>
            <a:off x="75501" y="2639359"/>
            <a:ext cx="8801151" cy="2504141"/>
          </a:xfrm>
          <a:prstGeom prst="rect">
            <a:avLst/>
          </a:prstGeom>
        </p:spPr>
      </p:pic>
    </p:spTree>
    <p:extLst>
      <p:ext uri="{BB962C8B-B14F-4D97-AF65-F5344CB8AC3E}">
        <p14:creationId xmlns:p14="http://schemas.microsoft.com/office/powerpoint/2010/main" val="3628826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9" name="Google Shape;679;p76"/>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SUS-04: Fresh Gas Flow ≤ 2L/min</a:t>
            </a:r>
            <a:endParaRPr/>
          </a:p>
        </p:txBody>
      </p:sp>
      <p:sp>
        <p:nvSpPr>
          <p:cNvPr id="680" name="Google Shape;680;p76"/>
          <p:cNvSpPr txBox="1">
            <a:spLocks noGrp="1"/>
          </p:cNvSpPr>
          <p:nvPr>
            <p:ph type="body" idx="1"/>
          </p:nvPr>
        </p:nvSpPr>
        <p:spPr>
          <a:xfrm>
            <a:off x="482400" y="1246154"/>
            <a:ext cx="8179200" cy="3623492"/>
          </a:xfrm>
          <a:prstGeom prst="rect">
            <a:avLst/>
          </a:prstGeom>
        </p:spPr>
        <p:txBody>
          <a:bodyPr spcFirstLastPara="1" wrap="square" lIns="0" tIns="34275" rIns="0" bIns="34275" anchor="t" anchorCtr="0">
            <a:normAutofit fontScale="92500" lnSpcReduction="10000"/>
          </a:bodyPr>
          <a:lstStyle/>
          <a:p>
            <a:pPr marL="0" lvl="0" indent="0" algn="l" rtl="0">
              <a:spcBef>
                <a:spcPts val="0"/>
              </a:spcBef>
              <a:spcAft>
                <a:spcPts val="0"/>
              </a:spcAft>
              <a:buNone/>
            </a:pPr>
            <a:r>
              <a:rPr lang="en" b="1" dirty="0">
                <a:solidFill>
                  <a:srgbClr val="3F3F3F"/>
                </a:solidFill>
              </a:rPr>
              <a:t>Description:</a:t>
            </a:r>
            <a:r>
              <a:rPr lang="en" dirty="0">
                <a:solidFill>
                  <a:srgbClr val="3F3F3F"/>
                </a:solidFill>
              </a:rPr>
              <a:t> Percentage of cases with mean fresh gas flow (FGF) equal to, or less than </a:t>
            </a:r>
            <a:r>
              <a:rPr lang="en" b="1" dirty="0"/>
              <a:t>2</a:t>
            </a:r>
            <a:r>
              <a:rPr lang="en" b="1" dirty="0">
                <a:solidFill>
                  <a:srgbClr val="3F3F3F"/>
                </a:solidFill>
              </a:rPr>
              <a:t>L/min</a:t>
            </a:r>
            <a:r>
              <a:rPr lang="en" dirty="0">
                <a:solidFill>
                  <a:srgbClr val="3F3F3F"/>
                </a:solidFill>
              </a:rPr>
              <a:t>, during administration of halogenated hydrocarbons and/or nitrous oxide.</a:t>
            </a:r>
            <a:endParaRPr dirty="0">
              <a:solidFill>
                <a:srgbClr val="3F3F3F"/>
              </a:solidFill>
            </a:endParaRPr>
          </a:p>
          <a:p>
            <a:pPr marL="0" lvl="0" indent="0" algn="l" rtl="0">
              <a:spcBef>
                <a:spcPts val="0"/>
              </a:spcBef>
              <a:spcAft>
                <a:spcPts val="0"/>
              </a:spcAft>
              <a:buNone/>
            </a:pPr>
            <a:endParaRPr dirty="0">
              <a:solidFill>
                <a:srgbClr val="3F3F3F"/>
              </a:solidFill>
            </a:endParaRPr>
          </a:p>
          <a:p>
            <a:pPr marL="0" lvl="0" indent="0" algn="l" rtl="0">
              <a:spcBef>
                <a:spcPts val="0"/>
              </a:spcBef>
              <a:spcAft>
                <a:spcPts val="0"/>
              </a:spcAft>
              <a:buNone/>
            </a:pPr>
            <a:r>
              <a:rPr lang="en" b="1" dirty="0">
                <a:solidFill>
                  <a:srgbClr val="3F3F3F"/>
                </a:solidFill>
              </a:rPr>
              <a:t>Inclusion Criteria:</a:t>
            </a:r>
            <a:endParaRPr b="1" dirty="0">
              <a:solidFill>
                <a:srgbClr val="3F3F3F"/>
              </a:solidFill>
            </a:endParaRPr>
          </a:p>
          <a:p>
            <a:pPr marL="457200" lvl="0" indent="-323850" algn="l" rtl="0">
              <a:lnSpc>
                <a:spcPct val="115000"/>
              </a:lnSpc>
              <a:spcBef>
                <a:spcPts val="0"/>
              </a:spcBef>
              <a:spcAft>
                <a:spcPts val="0"/>
              </a:spcAft>
              <a:buClr>
                <a:srgbClr val="3F3F3F"/>
              </a:buClr>
              <a:buSzPts val="1500"/>
              <a:buFont typeface="Verdana"/>
              <a:buChar char="●"/>
            </a:pPr>
            <a:r>
              <a:rPr lang="en" dirty="0">
                <a:solidFill>
                  <a:srgbClr val="3F3F3F"/>
                </a:solidFill>
              </a:rPr>
              <a:t>Cases with an ETT or LMA as determined by </a:t>
            </a:r>
            <a:r>
              <a:rPr lang="en" dirty="0">
                <a:solidFill>
                  <a:srgbClr val="3F3F3F"/>
                </a:solidFill>
                <a:uFill>
                  <a:noFill/>
                </a:uFill>
                <a:hlinkClick r:id="rId3">
                  <a:extLst>
                    <a:ext uri="{A12FA001-AC4F-418D-AE19-62706E023703}">
                      <ahyp:hlinkClr xmlns:ahyp="http://schemas.microsoft.com/office/drawing/2018/hyperlinkcolor" val="tx"/>
                    </a:ext>
                  </a:extLst>
                </a:hlinkClick>
              </a:rPr>
              <a:t>Anesthesia Technique: General</a:t>
            </a:r>
            <a:r>
              <a:rPr lang="en" dirty="0">
                <a:solidFill>
                  <a:srgbClr val="3F3F3F"/>
                </a:solidFill>
              </a:rPr>
              <a:t> value_codes 1,2,3,6 (Feldman, 2022).</a:t>
            </a:r>
            <a:endParaRPr dirty="0">
              <a:solidFill>
                <a:srgbClr val="3F3F3F"/>
              </a:solidFill>
            </a:endParaRPr>
          </a:p>
          <a:p>
            <a:pPr marL="457200" lvl="0" indent="-323850" algn="l" rtl="0">
              <a:lnSpc>
                <a:spcPct val="115000"/>
              </a:lnSpc>
              <a:spcBef>
                <a:spcPts val="0"/>
              </a:spcBef>
              <a:spcAft>
                <a:spcPts val="0"/>
              </a:spcAft>
              <a:buClr>
                <a:srgbClr val="3F3F3F"/>
              </a:buClr>
              <a:buSzPts val="1500"/>
              <a:buFont typeface="Calibri"/>
              <a:buChar char="●"/>
            </a:pPr>
            <a:r>
              <a:rPr lang="en" dirty="0">
                <a:solidFill>
                  <a:srgbClr val="3F3F3F"/>
                </a:solidFill>
              </a:rPr>
              <a:t>Patients administered halogenated hydrocarbons and/or nitrous oxide, for greater than or equal to 30 minutes from placement of the airway device to removal of the airway device.</a:t>
            </a:r>
            <a:endParaRPr dirty="0">
              <a:solidFill>
                <a:srgbClr val="3F3F3F"/>
              </a:solidFill>
            </a:endParaRPr>
          </a:p>
          <a:p>
            <a:pPr marL="0" lvl="0" indent="0" algn="l" rtl="0">
              <a:lnSpc>
                <a:spcPct val="115000"/>
              </a:lnSpc>
              <a:spcBef>
                <a:spcPts val="0"/>
              </a:spcBef>
              <a:spcAft>
                <a:spcPts val="0"/>
              </a:spcAft>
              <a:buNone/>
            </a:pPr>
            <a:endParaRPr dirty="0">
              <a:solidFill>
                <a:srgbClr val="3F3F3F"/>
              </a:solidFill>
            </a:endParaRPr>
          </a:p>
          <a:p>
            <a:pPr marL="0" lvl="0" indent="0" algn="l" rtl="0">
              <a:lnSpc>
                <a:spcPct val="115000"/>
              </a:lnSpc>
              <a:spcBef>
                <a:spcPts val="0"/>
              </a:spcBef>
              <a:spcAft>
                <a:spcPts val="0"/>
              </a:spcAft>
              <a:buNone/>
            </a:pPr>
            <a:r>
              <a:rPr lang="en" b="1" dirty="0">
                <a:solidFill>
                  <a:srgbClr val="3F3F3F"/>
                </a:solidFill>
              </a:rPr>
              <a:t>Success: </a:t>
            </a:r>
            <a:r>
              <a:rPr lang="en" dirty="0">
                <a:solidFill>
                  <a:srgbClr val="3F3F3F"/>
                </a:solidFill>
              </a:rPr>
              <a:t>Mean FGF </a:t>
            </a:r>
            <a:r>
              <a:rPr lang="en" dirty="0">
                <a:solidFill>
                  <a:srgbClr val="38761D"/>
                </a:solidFill>
              </a:rPr>
              <a:t>equal to, or less than 2L/minute</a:t>
            </a:r>
            <a:r>
              <a:rPr lang="en" dirty="0">
                <a:solidFill>
                  <a:srgbClr val="3F3F3F"/>
                </a:solidFill>
              </a:rPr>
              <a:t> when inspired halogenated hydrocarbons is &gt;0.2%, or nitrous oxide FGF &gt;0.2L/min, during the maintenance period of anesthesia.</a:t>
            </a:r>
            <a:endParaRPr dirty="0">
              <a:solidFill>
                <a:srgbClr val="3F3F3F"/>
              </a:solidFill>
            </a:endParaRPr>
          </a:p>
          <a:p>
            <a:pPr marL="0" lvl="0" indent="0" algn="l" rtl="0">
              <a:spcBef>
                <a:spcPts val="900"/>
              </a:spcBef>
              <a:spcAft>
                <a:spcPts val="200"/>
              </a:spcAft>
              <a:buNone/>
            </a:pPr>
            <a:endParaRPr sz="1200" dirty="0">
              <a:solidFill>
                <a:srgbClr val="333333"/>
              </a:solidFill>
              <a:highlight>
                <a:srgbClr val="FFFFFF"/>
              </a:highlight>
              <a:latin typeface="Verdana"/>
              <a:ea typeface="Verdana"/>
              <a:cs typeface="Verdana"/>
              <a:sym typeface="Verdan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6" name="Google Shape;686;p77"/>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Clr>
                <a:schemeClr val="dk1"/>
              </a:buClr>
              <a:buSzPts val="1100"/>
              <a:buFont typeface="Arial"/>
              <a:buNone/>
            </a:pPr>
            <a:r>
              <a:rPr lang="en"/>
              <a:t>SUS-04: Percentage Passed Across MPOG Sites</a:t>
            </a:r>
            <a:endParaRPr/>
          </a:p>
        </p:txBody>
      </p:sp>
      <p:grpSp>
        <p:nvGrpSpPr>
          <p:cNvPr id="5" name="Group 4">
            <a:extLst>
              <a:ext uri="{FF2B5EF4-FFF2-40B4-BE49-F238E27FC236}">
                <a16:creationId xmlns:a16="http://schemas.microsoft.com/office/drawing/2014/main" id="{70816A74-9FC4-2A68-94C2-906CA5EDAB3A}"/>
              </a:ext>
            </a:extLst>
          </p:cNvPr>
          <p:cNvGrpSpPr/>
          <p:nvPr/>
        </p:nvGrpSpPr>
        <p:grpSpPr>
          <a:xfrm>
            <a:off x="0" y="1811948"/>
            <a:ext cx="9009776" cy="1894058"/>
            <a:chOff x="0" y="1811948"/>
            <a:chExt cx="9009776" cy="1894058"/>
          </a:xfrm>
        </p:grpSpPr>
        <p:pic>
          <p:nvPicPr>
            <p:cNvPr id="3" name="Picture 2">
              <a:extLst>
                <a:ext uri="{FF2B5EF4-FFF2-40B4-BE49-F238E27FC236}">
                  <a16:creationId xmlns:a16="http://schemas.microsoft.com/office/drawing/2014/main" id="{A4CC9EFE-953D-CA79-A010-1E19636D162D}"/>
                </a:ext>
              </a:extLst>
            </p:cNvPr>
            <p:cNvPicPr>
              <a:picLocks noChangeAspect="1"/>
            </p:cNvPicPr>
            <p:nvPr/>
          </p:nvPicPr>
          <p:blipFill>
            <a:blip r:embed="rId3"/>
            <a:stretch>
              <a:fillRect/>
            </a:stretch>
          </p:blipFill>
          <p:spPr>
            <a:xfrm>
              <a:off x="0" y="1811948"/>
              <a:ext cx="9009776" cy="1894058"/>
            </a:xfrm>
            <a:prstGeom prst="rect">
              <a:avLst/>
            </a:prstGeom>
          </p:spPr>
        </p:pic>
        <p:sp>
          <p:nvSpPr>
            <p:cNvPr id="4" name="Rectangle 3">
              <a:extLst>
                <a:ext uri="{FF2B5EF4-FFF2-40B4-BE49-F238E27FC236}">
                  <a16:creationId xmlns:a16="http://schemas.microsoft.com/office/drawing/2014/main" id="{C6578624-43DB-5DE2-9CFF-8C2C2388638B}"/>
                </a:ext>
              </a:extLst>
            </p:cNvPr>
            <p:cNvSpPr/>
            <p:nvPr/>
          </p:nvSpPr>
          <p:spPr>
            <a:xfrm>
              <a:off x="4974672" y="2910980"/>
              <a:ext cx="75500" cy="713064"/>
            </a:xfrm>
            <a:prstGeom prst="rect">
              <a:avLst/>
            </a:prstGeom>
            <a:solidFill>
              <a:srgbClr val="B4B4B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3" name="Google Shape;693;p78"/>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SUS-05-Peds: Nitrous Avoided During Induction (Pediatrics)</a:t>
            </a:r>
            <a:endParaRPr/>
          </a:p>
        </p:txBody>
      </p:sp>
      <p:sp>
        <p:nvSpPr>
          <p:cNvPr id="694" name="Google Shape;694;p78"/>
          <p:cNvSpPr txBox="1">
            <a:spLocks noGrp="1"/>
          </p:cNvSpPr>
          <p:nvPr>
            <p:ph type="body" idx="1"/>
          </p:nvPr>
        </p:nvSpPr>
        <p:spPr>
          <a:xfrm>
            <a:off x="482400" y="1300846"/>
            <a:ext cx="7076081" cy="3187264"/>
          </a:xfrm>
          <a:prstGeom prst="rect">
            <a:avLst/>
          </a:prstGeom>
        </p:spPr>
        <p:txBody>
          <a:bodyPr spcFirstLastPara="1" wrap="square" lIns="0" tIns="34275" rIns="0" bIns="34275" anchor="t" anchorCtr="0">
            <a:normAutofit/>
          </a:bodyPr>
          <a:lstStyle/>
          <a:p>
            <a:pPr marL="0" lvl="0" indent="0" algn="l" rtl="0">
              <a:spcBef>
                <a:spcPts val="0"/>
              </a:spcBef>
              <a:spcAft>
                <a:spcPts val="0"/>
              </a:spcAft>
              <a:buNone/>
            </a:pPr>
            <a:r>
              <a:rPr lang="en" sz="2000" dirty="0"/>
              <a:t>Description: Percentage of pediatric cases where nitrous oxide gas was avoided during induction of anesthesia.</a:t>
            </a:r>
            <a:endParaRPr sz="2000" dirty="0"/>
          </a:p>
          <a:p>
            <a:pPr marL="0" lvl="0" indent="0" algn="l" rtl="0">
              <a:spcBef>
                <a:spcPts val="0"/>
              </a:spcBef>
              <a:spcAft>
                <a:spcPts val="0"/>
              </a:spcAft>
              <a:buNone/>
            </a:pPr>
            <a:endParaRPr sz="1500" dirty="0">
              <a:solidFill>
                <a:srgbClr val="3F3F3F"/>
              </a:solidFill>
            </a:endParaRPr>
          </a:p>
          <a:p>
            <a:pPr marL="0" lvl="0" indent="0" algn="l" rtl="0">
              <a:spcBef>
                <a:spcPts val="0"/>
              </a:spcBef>
              <a:spcAft>
                <a:spcPts val="0"/>
              </a:spcAft>
              <a:buNone/>
            </a:pPr>
            <a:r>
              <a:rPr lang="en" sz="2000" b="1" dirty="0">
                <a:solidFill>
                  <a:srgbClr val="3F3F3F"/>
                </a:solidFill>
              </a:rPr>
              <a:t>Inclusion Criteria:</a:t>
            </a:r>
            <a:endParaRPr sz="2000" b="1" dirty="0">
              <a:solidFill>
                <a:srgbClr val="3F3F3F"/>
              </a:solidFill>
            </a:endParaRPr>
          </a:p>
          <a:p>
            <a:pPr marL="457200" lvl="0" indent="-323850" algn="l" rtl="0">
              <a:lnSpc>
                <a:spcPct val="115000"/>
              </a:lnSpc>
              <a:spcBef>
                <a:spcPts val="0"/>
              </a:spcBef>
              <a:spcAft>
                <a:spcPts val="0"/>
              </a:spcAft>
              <a:buClr>
                <a:srgbClr val="3F3F3F"/>
              </a:buClr>
              <a:buSzPts val="1500"/>
              <a:buFont typeface="Calibri"/>
              <a:buChar char="●"/>
            </a:pPr>
            <a:r>
              <a:rPr lang="en" sz="2000" dirty="0">
                <a:solidFill>
                  <a:srgbClr val="3F3F3F"/>
                </a:solidFill>
              </a:rPr>
              <a:t>Patients &lt; 18yo who undergo general anesthesia as defined by </a:t>
            </a:r>
            <a:r>
              <a:rPr lang="en" sz="2000" u="sng" dirty="0">
                <a:solidFill>
                  <a:srgbClr val="3F3F3F"/>
                </a:solidFill>
                <a:hlinkClick r:id="rId3">
                  <a:extLst>
                    <a:ext uri="{A12FA001-AC4F-418D-AE19-62706E023703}">
                      <ahyp:hlinkClr xmlns:ahyp="http://schemas.microsoft.com/office/drawing/2018/hyperlinkcolor" val="tx"/>
                    </a:ext>
                  </a:extLst>
                </a:hlinkClick>
              </a:rPr>
              <a:t>Anesthesia Technique: General</a:t>
            </a:r>
            <a:r>
              <a:rPr lang="en" sz="2000" dirty="0">
                <a:solidFill>
                  <a:srgbClr val="3F3F3F"/>
                </a:solidFill>
              </a:rPr>
              <a:t> (Feldman, 2022)</a:t>
            </a:r>
            <a:r>
              <a:rPr lang="en" sz="2000" dirty="0"/>
              <a:t>.</a:t>
            </a:r>
            <a:endParaRPr sz="1500" dirty="0">
              <a:solidFill>
                <a:srgbClr val="3F3F3F"/>
              </a:solidFill>
            </a:endParaRPr>
          </a:p>
          <a:p>
            <a:pPr marL="0" lvl="0" indent="0" algn="l" rtl="0">
              <a:lnSpc>
                <a:spcPct val="115000"/>
              </a:lnSpc>
              <a:spcBef>
                <a:spcPts val="0"/>
              </a:spcBef>
              <a:spcAft>
                <a:spcPts val="0"/>
              </a:spcAft>
              <a:buNone/>
            </a:pPr>
            <a:endParaRPr sz="1500" dirty="0">
              <a:solidFill>
                <a:srgbClr val="3F3F3F"/>
              </a:solidFill>
            </a:endParaRPr>
          </a:p>
          <a:p>
            <a:pPr marL="0" lvl="0" indent="0" algn="l" rtl="0">
              <a:lnSpc>
                <a:spcPct val="115000"/>
              </a:lnSpc>
              <a:spcBef>
                <a:spcPts val="0"/>
              </a:spcBef>
              <a:spcAft>
                <a:spcPts val="0"/>
              </a:spcAft>
              <a:buNone/>
            </a:pPr>
            <a:r>
              <a:rPr lang="en" sz="2000" b="1" dirty="0"/>
              <a:t>Success: </a:t>
            </a:r>
            <a:r>
              <a:rPr lang="en" sz="2000" dirty="0"/>
              <a:t>Nitrous oxide was not administered during the induction period of anesthesia.</a:t>
            </a:r>
            <a:endParaRPr sz="2000" dirty="0"/>
          </a:p>
          <a:p>
            <a:pPr marL="0" lvl="0" indent="0" algn="l" rtl="0">
              <a:spcBef>
                <a:spcPts val="900"/>
              </a:spcBef>
              <a:spcAft>
                <a:spcPts val="200"/>
              </a:spcAft>
              <a:buNone/>
            </a:pPr>
            <a:endParaRPr sz="1500" dirty="0">
              <a:solidFill>
                <a:srgbClr val="3F3F3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2"/>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lnSpc>
                <a:spcPct val="100000"/>
              </a:lnSpc>
              <a:spcBef>
                <a:spcPts val="0"/>
              </a:spcBef>
              <a:spcAft>
                <a:spcPts val="0"/>
              </a:spcAft>
              <a:buNone/>
            </a:pPr>
            <a:r>
              <a:rPr lang="en"/>
              <a:t>Environmental Impact of Healthcare</a:t>
            </a:r>
            <a:endParaRPr/>
          </a:p>
        </p:txBody>
      </p:sp>
      <p:sp>
        <p:nvSpPr>
          <p:cNvPr id="183" name="Google Shape;183;p22"/>
          <p:cNvSpPr txBox="1">
            <a:spLocks noGrp="1"/>
          </p:cNvSpPr>
          <p:nvPr>
            <p:ph type="body" idx="1"/>
          </p:nvPr>
        </p:nvSpPr>
        <p:spPr>
          <a:xfrm>
            <a:off x="4572000" y="1359575"/>
            <a:ext cx="4327500" cy="2873100"/>
          </a:xfrm>
          <a:prstGeom prst="rect">
            <a:avLst/>
          </a:prstGeom>
        </p:spPr>
        <p:txBody>
          <a:bodyPr spcFirstLastPara="1" wrap="square" lIns="0" tIns="34275" rIns="0" bIns="34275" anchor="t" anchorCtr="0">
            <a:normAutofit fontScale="92500" lnSpcReduction="20000"/>
          </a:bodyPr>
          <a:lstStyle/>
          <a:p>
            <a:pPr marL="457200" lvl="0" indent="-342900" algn="l" rtl="0">
              <a:spcBef>
                <a:spcPts val="900"/>
              </a:spcBef>
              <a:spcAft>
                <a:spcPts val="0"/>
              </a:spcAft>
              <a:buSzPts val="1800"/>
              <a:buChar char="●"/>
            </a:pPr>
            <a:r>
              <a:rPr lang="en" dirty="0"/>
              <a:t>The U.S. health care sector contributes nearly </a:t>
            </a:r>
            <a:r>
              <a:rPr lang="en" b="1" dirty="0"/>
              <a:t>10%</a:t>
            </a:r>
            <a:r>
              <a:rPr lang="en" dirty="0"/>
              <a:t> of GHG emissions per year (Pichler, 2019). </a:t>
            </a:r>
            <a:endParaRPr dirty="0"/>
          </a:p>
          <a:p>
            <a:pPr marL="0" lvl="0" indent="0" algn="l" rtl="0">
              <a:spcBef>
                <a:spcPts val="900"/>
              </a:spcBef>
              <a:spcAft>
                <a:spcPts val="0"/>
              </a:spcAft>
              <a:buNone/>
            </a:pPr>
            <a:endParaRPr dirty="0"/>
          </a:p>
          <a:p>
            <a:pPr marL="457200" lvl="0" indent="-342900" algn="l" rtl="0">
              <a:spcBef>
                <a:spcPts val="0"/>
              </a:spcBef>
              <a:spcAft>
                <a:spcPts val="0"/>
              </a:spcAft>
              <a:buSzPts val="1800"/>
              <a:buChar char="●"/>
            </a:pPr>
            <a:r>
              <a:rPr lang="en" dirty="0"/>
              <a:t>If the U.S. health care sector were a country, it would rank </a:t>
            </a:r>
            <a:r>
              <a:rPr lang="en" b="1" dirty="0"/>
              <a:t>13th</a:t>
            </a:r>
            <a:r>
              <a:rPr lang="en" dirty="0"/>
              <a:t> in GHG emissions (Eckelman, 2016).</a:t>
            </a:r>
            <a:endParaRPr dirty="0"/>
          </a:p>
          <a:p>
            <a:pPr marL="0" lvl="0" indent="0" algn="l" rtl="0">
              <a:spcBef>
                <a:spcPts val="0"/>
              </a:spcBef>
              <a:spcAft>
                <a:spcPts val="0"/>
              </a:spcAft>
              <a:buNone/>
            </a:pPr>
            <a:endParaRPr dirty="0"/>
          </a:p>
          <a:p>
            <a:pPr marL="457200" lvl="0" indent="-342900" algn="l" rtl="0">
              <a:spcBef>
                <a:spcPts val="900"/>
              </a:spcBef>
              <a:spcAft>
                <a:spcPts val="0"/>
              </a:spcAft>
              <a:buSzPts val="1800"/>
              <a:buChar char="●"/>
            </a:pPr>
            <a:r>
              <a:rPr lang="en" dirty="0"/>
              <a:t>If global healthcare were a country, it would be the </a:t>
            </a:r>
            <a:r>
              <a:rPr lang="en" b="1" dirty="0"/>
              <a:t>fifth largest</a:t>
            </a:r>
            <a:r>
              <a:rPr lang="en" dirty="0"/>
              <a:t> carbon emitter on the planet (Budd, 2019).</a:t>
            </a:r>
            <a:endParaRPr dirty="0"/>
          </a:p>
        </p:txBody>
      </p:sp>
      <p:sp>
        <p:nvSpPr>
          <p:cNvPr id="184" name="Google Shape;184;p22"/>
          <p:cNvSpPr txBox="1">
            <a:spLocks noGrp="1"/>
          </p:cNvSpPr>
          <p:nvPr>
            <p:ph type="body" idx="1"/>
          </p:nvPr>
        </p:nvSpPr>
        <p:spPr>
          <a:xfrm>
            <a:off x="78455" y="1207175"/>
            <a:ext cx="4073100" cy="3066300"/>
          </a:xfrm>
          <a:prstGeom prst="rect">
            <a:avLst/>
          </a:prstGeom>
        </p:spPr>
        <p:txBody>
          <a:bodyPr spcFirstLastPara="1" wrap="square" lIns="0" tIns="34275" rIns="0" bIns="34275" anchor="t" anchorCtr="0">
            <a:normAutofit/>
          </a:bodyPr>
          <a:lstStyle/>
          <a:p>
            <a:pPr marL="0" lvl="0" indent="0" algn="l" rtl="0">
              <a:spcBef>
                <a:spcPts val="900"/>
              </a:spcBef>
              <a:spcAft>
                <a:spcPts val="0"/>
              </a:spcAft>
              <a:buNone/>
            </a:pPr>
            <a:endParaRPr sz="2800" dirty="0"/>
          </a:p>
          <a:p>
            <a:pPr marL="0" lvl="0" indent="0" algn="l" rtl="0">
              <a:spcBef>
                <a:spcPts val="900"/>
              </a:spcBef>
              <a:spcAft>
                <a:spcPts val="0"/>
              </a:spcAft>
              <a:buNone/>
            </a:pPr>
            <a:endParaRPr sz="2800" dirty="0"/>
          </a:p>
          <a:p>
            <a:pPr marL="0" lvl="0" indent="0" algn="r" rtl="0">
              <a:spcBef>
                <a:spcPts val="900"/>
              </a:spcBef>
              <a:spcAft>
                <a:spcPts val="200"/>
              </a:spcAft>
              <a:buNone/>
            </a:pPr>
            <a:r>
              <a:rPr lang="en" sz="2800" dirty="0"/>
              <a:t>Healthcare emissions are a drop in the bucket, right?</a:t>
            </a:r>
            <a:endParaRPr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700" name="Google Shape;700;p79"/>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Clr>
                <a:schemeClr val="dk1"/>
              </a:buClr>
              <a:buSzPts val="1100"/>
              <a:buFont typeface="Arial"/>
              <a:buNone/>
            </a:pPr>
            <a:r>
              <a:rPr lang="en"/>
              <a:t>SUS-05: Percentage Passed Across MPOG Sites</a:t>
            </a:r>
            <a:endParaRPr/>
          </a:p>
        </p:txBody>
      </p:sp>
      <p:grpSp>
        <p:nvGrpSpPr>
          <p:cNvPr id="5" name="Group 4">
            <a:extLst>
              <a:ext uri="{FF2B5EF4-FFF2-40B4-BE49-F238E27FC236}">
                <a16:creationId xmlns:a16="http://schemas.microsoft.com/office/drawing/2014/main" id="{7AF1D4EC-2217-17ED-97E8-EF7A17F9C77E}"/>
              </a:ext>
            </a:extLst>
          </p:cNvPr>
          <p:cNvGrpSpPr/>
          <p:nvPr/>
        </p:nvGrpSpPr>
        <p:grpSpPr>
          <a:xfrm>
            <a:off x="51806" y="1907478"/>
            <a:ext cx="9040387" cy="2010182"/>
            <a:chOff x="51806" y="1907478"/>
            <a:chExt cx="9040387" cy="2010182"/>
          </a:xfrm>
        </p:grpSpPr>
        <p:pic>
          <p:nvPicPr>
            <p:cNvPr id="3" name="Picture 2">
              <a:extLst>
                <a:ext uri="{FF2B5EF4-FFF2-40B4-BE49-F238E27FC236}">
                  <a16:creationId xmlns:a16="http://schemas.microsoft.com/office/drawing/2014/main" id="{CDDCD66E-D465-EF55-D12E-4E29012B6652}"/>
                </a:ext>
              </a:extLst>
            </p:cNvPr>
            <p:cNvPicPr>
              <a:picLocks noChangeAspect="1"/>
            </p:cNvPicPr>
            <p:nvPr/>
          </p:nvPicPr>
          <p:blipFill>
            <a:blip r:embed="rId3"/>
            <a:stretch>
              <a:fillRect/>
            </a:stretch>
          </p:blipFill>
          <p:spPr>
            <a:xfrm>
              <a:off x="51806" y="1907478"/>
              <a:ext cx="9040387" cy="2010182"/>
            </a:xfrm>
            <a:prstGeom prst="rect">
              <a:avLst/>
            </a:prstGeom>
          </p:spPr>
        </p:pic>
        <p:sp>
          <p:nvSpPr>
            <p:cNvPr id="4" name="Rectangle 3">
              <a:extLst>
                <a:ext uri="{FF2B5EF4-FFF2-40B4-BE49-F238E27FC236}">
                  <a16:creationId xmlns:a16="http://schemas.microsoft.com/office/drawing/2014/main" id="{722EBBB1-9AA4-2626-B6A7-69CDB372DC74}"/>
                </a:ext>
              </a:extLst>
            </p:cNvPr>
            <p:cNvSpPr/>
            <p:nvPr/>
          </p:nvSpPr>
          <p:spPr>
            <a:xfrm>
              <a:off x="3724712" y="2709643"/>
              <a:ext cx="67112" cy="1140903"/>
            </a:xfrm>
            <a:prstGeom prst="rect">
              <a:avLst/>
            </a:prstGeom>
            <a:solidFill>
              <a:srgbClr val="B4B4B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7" name="Google Shape;707;p80"/>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dirty="0"/>
              <a:t>References</a:t>
            </a:r>
            <a:endParaRPr dirty="0"/>
          </a:p>
        </p:txBody>
      </p:sp>
      <p:sp>
        <p:nvSpPr>
          <p:cNvPr id="3" name="Text Placeholder 2">
            <a:extLst>
              <a:ext uri="{FF2B5EF4-FFF2-40B4-BE49-F238E27FC236}">
                <a16:creationId xmlns:a16="http://schemas.microsoft.com/office/drawing/2014/main" id="{F2EF2968-DE3A-49F2-26E1-F580940B18CA}"/>
              </a:ext>
            </a:extLst>
          </p:cNvPr>
          <p:cNvSpPr>
            <a:spLocks noGrp="1"/>
          </p:cNvSpPr>
          <p:nvPr>
            <p:ph type="body" idx="1"/>
          </p:nvPr>
        </p:nvSpPr>
        <p:spPr>
          <a:xfrm>
            <a:off x="269324" y="1280741"/>
            <a:ext cx="8179200" cy="3066300"/>
          </a:xfrm>
        </p:spPr>
        <p:txBody>
          <a:bodyPr>
            <a:normAutofit fontScale="62500" lnSpcReduction="20000"/>
          </a:bodyPr>
          <a:lstStyle/>
          <a:p>
            <a:pPr marR="0" indent="-182880">
              <a:lnSpc>
                <a:spcPct val="107000"/>
              </a:lnSpc>
              <a:spcBef>
                <a:spcPts val="0"/>
              </a:spcBef>
              <a:spcAft>
                <a:spcPts val="800"/>
              </a:spcAft>
              <a:buNone/>
            </a:pP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Aldrete JA, Cubillos P, Sherrill D. (1981). “Humidity and Temperature Changes during Low Flow and Closed System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Acta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Anaesthesiol</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Scand. 25(4):312–14.</a:t>
            </a:r>
          </a:p>
          <a:p>
            <a:pPr marR="0" indent="-182880">
              <a:lnSpc>
                <a:spcPct val="107000"/>
              </a:lnSpc>
              <a:spcBef>
                <a:spcPts val="0"/>
              </a:spcBef>
              <a:spcAft>
                <a:spcPts val="800"/>
              </a:spcAft>
              <a:buNone/>
            </a:pP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Aranake</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AG, Mashour GA,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Avidan</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M. (2013). “Minimum Alveolar Concentration: Ongoing Relevance and Clinical Utility.”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68:512–22.</a:t>
            </a:r>
          </a:p>
          <a:p>
            <a:pPr marR="0" indent="-182880">
              <a:lnSpc>
                <a:spcPct val="107000"/>
              </a:lnSpc>
              <a:spcBef>
                <a:spcPts val="0"/>
              </a:spcBef>
              <a:spcAft>
                <a:spcPts val="800"/>
              </a:spcAft>
              <a:buNone/>
            </a:pP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Axelrod D, Bell C, Feldman J, et al. ​(9/20/2022). Greening the Operating Room. American Society of Anesthesiologists (ASA). </a:t>
            </a:r>
            <a:r>
              <a:rPr lang="en-US" sz="19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https://www.asahq.org/about-asa/governance-and-committees/asa-committees/environmental-sustainability/greening-the-operating-room</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a:t>
            </a:r>
          </a:p>
          <a:p>
            <a:pPr marR="0" indent="-182880">
              <a:lnSpc>
                <a:spcPct val="107000"/>
              </a:lnSpc>
              <a:spcBef>
                <a:spcPts val="0"/>
              </a:spcBef>
              <a:spcAft>
                <a:spcPts val="800"/>
              </a:spcAft>
              <a:buNone/>
            </a:pP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Boggett</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S,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Ou</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-Young J, Heiberg J, et al. (2019). “A Randomized Trial of Desflurane or Sevoflurane on Postoperative Quality of Recovery after Knee Arthroscopy.”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One 14(8): e0220733.</a:t>
            </a:r>
          </a:p>
          <a:p>
            <a:pPr marR="0" indent="-182880">
              <a:lnSpc>
                <a:spcPct val="107000"/>
              </a:lnSpc>
              <a:spcBef>
                <a:spcPts val="0"/>
              </a:spcBef>
              <a:spcAft>
                <a:spcPts val="800"/>
              </a:spcAft>
              <a:buNone/>
            </a:pP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Bosenberg</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M. (2011).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Anaesthetic</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Gases: Environmental Impact and Alternatives. </a:t>
            </a:r>
            <a:r>
              <a:rPr lang="en-US" sz="19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Sabinet 17:5, 345-348.</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182880">
              <a:lnSpc>
                <a:spcPct val="107000"/>
              </a:lnSpc>
              <a:spcBef>
                <a:spcPts val="0"/>
              </a:spcBef>
              <a:spcAft>
                <a:spcPts val="800"/>
              </a:spcAft>
              <a:buNone/>
            </a:pP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Branche R, Feldman J,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Hendrickx</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J. (2017). Low Flow and CO2 Absorbents. Anesthesia Patient Safety Foundation. </a:t>
            </a:r>
            <a:r>
              <a:rPr lang="en-US" sz="19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https://www.apsf.org/article/low-flow-and-co2-absorbents/</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182880">
              <a:lnSpc>
                <a:spcPct val="107000"/>
              </a:lnSpc>
              <a:spcBef>
                <a:spcPts val="0"/>
              </a:spcBef>
              <a:spcAft>
                <a:spcPts val="800"/>
              </a:spcAft>
              <a:buNone/>
            </a:pP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Budd K. (10/3/2019). Hospitals Race to Save Patients — and the Planet.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AAMCNews</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https://www.aamc.org/news-insights/hospitals-race-save-patients-and-planet</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4" name="Google Shape;714;p81"/>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References</a:t>
            </a:r>
            <a:endParaRPr/>
          </a:p>
        </p:txBody>
      </p:sp>
      <p:sp>
        <p:nvSpPr>
          <p:cNvPr id="2" name="Google Shape;708;p80">
            <a:extLst>
              <a:ext uri="{FF2B5EF4-FFF2-40B4-BE49-F238E27FC236}">
                <a16:creationId xmlns:a16="http://schemas.microsoft.com/office/drawing/2014/main" id="{CF6F455F-A10F-1A9A-25B6-88403DC4BE55}"/>
              </a:ext>
            </a:extLst>
          </p:cNvPr>
          <p:cNvSpPr txBox="1">
            <a:spLocks noGrp="1"/>
          </p:cNvSpPr>
          <p:nvPr>
            <p:ph type="body" idx="1"/>
          </p:nvPr>
        </p:nvSpPr>
        <p:spPr>
          <a:xfrm>
            <a:off x="193519" y="1080176"/>
            <a:ext cx="8179200" cy="3480564"/>
          </a:xfrm>
          <a:prstGeom prst="rect">
            <a:avLst/>
          </a:prstGeom>
        </p:spPr>
        <p:txBody>
          <a:bodyPr spcFirstLastPara="1" wrap="square" lIns="0" tIns="34275" rIns="0" bIns="34275" anchor="t" anchorCtr="0">
            <a:noAutofit/>
          </a:bodyPr>
          <a:lstStyle/>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Campbell M,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Pierc</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 (2014). Atmospheric Science,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and the Environment. Continuing Education in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Critical Care &amp; Pain. 15(4):173–79.  --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https://www.bjaed.org/article/S2058-5349(17)30142-7/fulltext</a:t>
            </a:r>
            <a:r>
              <a:rPr lang="en-US" sz="1200"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18288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Chesebro</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B, Mason A. (2022). Nitrous Oxide: Climate-Smart Anesthesia 201. Presented at the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CleanMed</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Kansas City.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https://www.youtube.com/watch?v=KRBajNxKo4A</a:t>
            </a:r>
            <a:r>
              <a:rPr lang="en-US" sz="1200"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Chung JW, Meltzer DO. (2009). Estimate of the Carbon Footprint of the US Health Care Sector. JAMA. 302 (18):1970–72.</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CSSALT. (10/13/2022). Low-Flow Anesthesia. The Center for Safety, Simulation, and Advanced Learning Technologies (CSSALT), University of Florida Health.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https://simulation.health.ufl.edu/education-training/apsf-technology-education-initiative/low-flow-anesthesia/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Devlin-</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Hegedus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JA,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McGain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F, Harris RD, Sherman JD. (2022), Action guidance for addressing pollution from inhalational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anaesthetics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77:1023-1029.</a:t>
            </a:r>
          </a:p>
          <a:p>
            <a:pPr marR="0" indent="-18288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Eckelman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MJ, Sherman JD. (2016). Environmental Impacts of the U.S. Health Care System and Effects on Public Health.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One 11 (6):e0157014.</a:t>
            </a:r>
          </a:p>
          <a:p>
            <a:pPr marR="0" indent="-18288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Eckelman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MJ, Sherman JD. (2018). Estimated Global Disease Burden From US Health Care Sector Greenhouse Gas Emissions. Am J Public Health. 108(S2):S120–22.</a:t>
            </a:r>
          </a:p>
          <a:p>
            <a:pPr marR="0" indent="-182880">
              <a:lnSpc>
                <a:spcPct val="107000"/>
              </a:lnSpc>
              <a:spcBef>
                <a:spcPts val="0"/>
              </a:spcBef>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1" name="Google Shape;721;p82"/>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References</a:t>
            </a:r>
            <a:endParaRPr/>
          </a:p>
        </p:txBody>
      </p:sp>
      <p:sp>
        <p:nvSpPr>
          <p:cNvPr id="5" name="Google Shape;708;p80">
            <a:extLst>
              <a:ext uri="{FF2B5EF4-FFF2-40B4-BE49-F238E27FC236}">
                <a16:creationId xmlns:a16="http://schemas.microsoft.com/office/drawing/2014/main" id="{80EEA34E-BD8C-E72C-9668-1EB7C192DCEB}"/>
              </a:ext>
            </a:extLst>
          </p:cNvPr>
          <p:cNvSpPr txBox="1">
            <a:spLocks noGrp="1"/>
          </p:cNvSpPr>
          <p:nvPr>
            <p:ph type="body" idx="1"/>
          </p:nvPr>
        </p:nvSpPr>
        <p:spPr>
          <a:xfrm>
            <a:off x="230152" y="1145721"/>
            <a:ext cx="8179200" cy="3480564"/>
          </a:xfrm>
          <a:prstGeom prst="rect">
            <a:avLst/>
          </a:prstGeom>
        </p:spPr>
        <p:txBody>
          <a:bodyPr spcFirstLastPara="1" wrap="square" lIns="0" tIns="34275" rIns="0" bIns="34275" anchor="t" anchorCtr="0">
            <a:noAutofit/>
          </a:bodyPr>
          <a:lstStyle/>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EPA. (5/16/2022) Overview of Greenhouse Gases. United States Environmental Protection Agency.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https://www.epa.gov/ghgemissions/overview-greenhouse-gases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Feldman JM. (1999). A Simple Strategy for Faster Induction and More Cost-Effective Use of Anesthetic Vapor. J Clin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Monit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Comput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15(1):17–21.</a:t>
            </a:r>
          </a:p>
          <a:p>
            <a:pPr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Feldman JM. (2012). Managing Fresh Gas Flow to Reduce Environmental Contamination.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114(5):1093–1101.</a:t>
            </a:r>
          </a:p>
          <a:p>
            <a:pPr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Feldman JM,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Hendrickx</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J, Kennedy RR. (2021). Carbon Dioxide Absorption During Inhalation Anesthesia: A Modern Practice.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a:effectLst/>
                <a:latin typeface="Calibri" panose="020F0502020204030204" pitchFamily="34" charset="0"/>
                <a:ea typeface="Calibri" panose="020F0502020204030204" pitchFamily="34" charset="0"/>
                <a:cs typeface="Times New Roman" panose="02020603050405020304" pitchFamily="18" charset="0"/>
              </a:rPr>
              <a:t>132(4):993–1002.</a:t>
            </a:r>
          </a:p>
          <a:p>
            <a:pPr marR="0" indent="-182880">
              <a:lnSpc>
                <a:spcPct val="107000"/>
              </a:lnSpc>
              <a:spcBef>
                <a:spcPts val="0"/>
              </a:spcBef>
              <a:spcAft>
                <a:spcPts val="800"/>
              </a:spcAft>
              <a:buNone/>
            </a:pPr>
            <a:r>
              <a:rPr lang="en-US" sz="1200" kern="100">
                <a:effectLst/>
                <a:latin typeface="Calibri" panose="020F0502020204030204" pitchFamily="34" charset="0"/>
                <a:ea typeface="Calibri" panose="020F0502020204030204" pitchFamily="34" charset="0"/>
                <a:cs typeface="Times New Roman" panose="02020603050405020304" pitchFamily="18" charset="0"/>
              </a:rPr>
              <a:t>Feldman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J,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Lampotang</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S. (2022). “Patient Safety and Low-Flow Anesthesia.” Anesthesia Patient Safety Foundation. June 1, 2022.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https://www.apsf.org/article/patient-safety-and-low-flow-anesthesia/</a:t>
            </a:r>
            <a:r>
              <a:rPr lang="en-US" sz="1200"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Garg R. (2012). Low Flow Anesthesia and Volatile Anesthetic Agents - Concerns. J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Anaesthesiol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Clin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Pharmacol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28(4):475–76.</a:t>
            </a:r>
          </a:p>
          <a:p>
            <a:pPr marR="0" indent="-18288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Glensky</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Narayanasamy</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S. (10/4/2022). Low flow anesthesia in pediatric patients. Society for Pediatric Anesthesia.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https://pedsanesthesia.org/wp-content/uploads/2021/08/Low-Flow-Anesthesia-in-Pediatric-Patients.pdf</a:t>
            </a:r>
            <a:r>
              <a:rPr lang="en-US" sz="1200" u="sng"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182880">
              <a:lnSpc>
                <a:spcPct val="107000"/>
              </a:lnSpc>
              <a:spcBef>
                <a:spcPts val="0"/>
              </a:spcBef>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2880">
              <a:lnSpc>
                <a:spcPct val="107000"/>
              </a:lnSpc>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6" name="Title 5">
            <a:extLst>
              <a:ext uri="{FF2B5EF4-FFF2-40B4-BE49-F238E27FC236}">
                <a16:creationId xmlns:a16="http://schemas.microsoft.com/office/drawing/2014/main" id="{7AD31F60-7AAB-F947-1BD3-0A19324A8BD4}"/>
              </a:ext>
            </a:extLst>
          </p:cNvPr>
          <p:cNvSpPr>
            <a:spLocks noGrp="1"/>
          </p:cNvSpPr>
          <p:nvPr>
            <p:ph type="title"/>
          </p:nvPr>
        </p:nvSpPr>
        <p:spPr/>
        <p:txBody>
          <a:bodyPr/>
          <a:lstStyle/>
          <a:p>
            <a:r>
              <a:rPr lang="en-US" dirty="0"/>
              <a:t>References</a:t>
            </a:r>
          </a:p>
        </p:txBody>
      </p:sp>
      <p:sp>
        <p:nvSpPr>
          <p:cNvPr id="11" name="Google Shape;708;p80">
            <a:extLst>
              <a:ext uri="{FF2B5EF4-FFF2-40B4-BE49-F238E27FC236}">
                <a16:creationId xmlns:a16="http://schemas.microsoft.com/office/drawing/2014/main" id="{D81E03F3-31C7-DE55-2296-E75F19DB1022}"/>
              </a:ext>
            </a:extLst>
          </p:cNvPr>
          <p:cNvSpPr txBox="1">
            <a:spLocks noGrp="1"/>
          </p:cNvSpPr>
          <p:nvPr>
            <p:ph type="body" idx="1"/>
          </p:nvPr>
        </p:nvSpPr>
        <p:spPr>
          <a:xfrm>
            <a:off x="288113" y="1222066"/>
            <a:ext cx="8179200" cy="3480564"/>
          </a:xfrm>
          <a:prstGeom prst="rect">
            <a:avLst/>
          </a:prstGeom>
        </p:spPr>
        <p:txBody>
          <a:bodyPr spcFirstLastPara="1" wrap="square" lIns="0" tIns="34275" rIns="0" bIns="34275" anchor="t" anchorCtr="0">
            <a:noAutofit/>
          </a:bodyPr>
          <a:lstStyle/>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Gordon D. (2020). Sustainability in the Operating Room: Reducing Our Impact on the Planet.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Anesthesiol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Clin. 38(3):679-692</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Gupta A,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Stierer</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 Zuckerman R, et al. (2004). Comparison of Recovery Profile after Ambulatory Anesthesia with Propofol, Isoflurane, Sevoflurane and Desflurane: A Systematic Review.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98(3):632–41.</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Hansen J, Sato M, Ruedy R, et al. (2006). Global Temperature Change. Proc Natl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Acad</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Sci USA. 103(39):14288–93.</a:t>
            </a:r>
          </a:p>
          <a:p>
            <a:pPr marR="0" indent="-18288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Hendrickx</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Jan F. A., Ole John Nielsen, et. al (2022). “The Science behind Banning Desflurane: A Narrative Review.”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Eur</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J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Anaesthesiol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39 (10): 818–24.</a:t>
            </a:r>
          </a:p>
          <a:p>
            <a:pPr marR="0" indent="-18288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Hönemann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C, Hagemann O, Doll D. (2013). “Inhalational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with Low Fresh Gas Flow.” Indian J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57(4):345–50.</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IPCC. (2022). Climate Change 2022: Impacts, Adaptation, and Vulnerability. Contribution of Working Group II to the Sixth Assessment Report of the Intergovernmental Panel on Climate Change (IPCC).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https://www.ipcc.ch/report/ar6/wg2/</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Ishizawa Y. (2011). General Anesthetic Gases and the Global Environment.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112(1):213-217.</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Kapoor MC,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Sashank</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 Vats A, et. al. (2019). Minimal Flow Anesthesia Can Be Initiated Early with the Use of Higher Fresh Gas Flow to Facilitate Desflurane ‘Wash-In.’ J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Anaesthesiol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Clin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Pharmacol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35(4):487–92.</a:t>
            </a:r>
          </a:p>
          <a:p>
            <a:pPr marL="227013" indent="0">
              <a:lnSpc>
                <a:spcPct val="107000"/>
              </a:lnSpc>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84"/>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dirty="0"/>
              <a:t>References</a:t>
            </a:r>
            <a:endParaRPr dirty="0"/>
          </a:p>
        </p:txBody>
      </p:sp>
      <p:sp>
        <p:nvSpPr>
          <p:cNvPr id="4" name="Google Shape;708;p80">
            <a:extLst>
              <a:ext uri="{FF2B5EF4-FFF2-40B4-BE49-F238E27FC236}">
                <a16:creationId xmlns:a16="http://schemas.microsoft.com/office/drawing/2014/main" id="{DBDB6A9C-4D95-CF0A-9085-D73EBB2F0D77}"/>
              </a:ext>
            </a:extLst>
          </p:cNvPr>
          <p:cNvSpPr txBox="1">
            <a:spLocks noGrp="1"/>
          </p:cNvSpPr>
          <p:nvPr>
            <p:ph type="body" idx="1"/>
          </p:nvPr>
        </p:nvSpPr>
        <p:spPr>
          <a:xfrm>
            <a:off x="240816" y="1181645"/>
            <a:ext cx="7775949" cy="3480564"/>
          </a:xfrm>
          <a:prstGeom prst="rect">
            <a:avLst/>
          </a:prstGeom>
        </p:spPr>
        <p:txBody>
          <a:bodyPr spcFirstLastPara="1" wrap="square" lIns="0" tIns="34275" rIns="0" bIns="34275" anchor="t" anchorCtr="0">
            <a:noAutofit/>
          </a:bodyPr>
          <a:lstStyle/>
          <a:p>
            <a:pPr marR="0" indent="-18288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Kleemann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PP. (1994). Humidity of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Anaesthetic</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Gases with Respect to Low Flow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Intensive Care. 22(4):396–408.</a:t>
            </a:r>
          </a:p>
          <a:p>
            <a:pPr marR="0" indent="-18288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Kurhekar</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P, Vinod J, Krishna JSD,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Raghuraman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MS. (2017). Randomized Comparison of Isoflurane versus Sevoflurane and Desflurane for Maintenance of Ambulatory Anesthesia.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Essays Res. 11(4):875–80.</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Lee SY, Cheng SL, Ng SB, Lim SL. (2013). Single-breath vital capacity high concentration sevoflurane induction in children: with or without nitrous oxide? Br J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110(1):81–86.</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Lopez LA, Hofmeister EH,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Pavez</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JC, Brainard BM. (2009). Comparison of Recovery from Anesthesia with Isoflurane, Sevoflurane, or Desflurane in Healthy Dogs. Am J Vet Res. 70(11):1339–44.</a:t>
            </a:r>
          </a:p>
          <a:p>
            <a:pPr marR="0" indent="-18288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McGain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F,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Muret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J, Lawson C, Sherman JD. (2020). Environmental Sustainability in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and Critical Care. Br J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125(5):680–92.</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Miller A, Theodore D,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Widrich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J. (2022). Inhalational Anesthetic. In: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StatPearls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(Internet). Treasure Island (FL):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StatPearls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Publishing.</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Moody A,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Beutler</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BD, Moody CE.  (2020). Predicting Cost of Inhalational Anesthesia at Low Fresh Gas Flows: Impact of a New Generation Carbon Dioxide Absorbent. Med Gas Res. 10(2):64–66.</a:t>
            </a:r>
          </a:p>
          <a:p>
            <a:pPr marL="227013" indent="0">
              <a:lnSpc>
                <a:spcPct val="107000"/>
              </a:lnSpc>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84"/>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References</a:t>
            </a:r>
            <a:endParaRPr/>
          </a:p>
        </p:txBody>
      </p:sp>
      <p:sp>
        <p:nvSpPr>
          <p:cNvPr id="4" name="Google Shape;708;p80">
            <a:extLst>
              <a:ext uri="{FF2B5EF4-FFF2-40B4-BE49-F238E27FC236}">
                <a16:creationId xmlns:a16="http://schemas.microsoft.com/office/drawing/2014/main" id="{BC7CB285-60EE-9566-5BEF-BD8837FD9D27}"/>
              </a:ext>
            </a:extLst>
          </p:cNvPr>
          <p:cNvSpPr txBox="1">
            <a:spLocks noGrp="1"/>
          </p:cNvSpPr>
          <p:nvPr>
            <p:ph type="body" idx="1"/>
          </p:nvPr>
        </p:nvSpPr>
        <p:spPr>
          <a:xfrm>
            <a:off x="228533" y="1079168"/>
            <a:ext cx="8245500" cy="3480564"/>
          </a:xfrm>
          <a:prstGeom prst="rect">
            <a:avLst/>
          </a:prstGeom>
        </p:spPr>
        <p:txBody>
          <a:bodyPr spcFirstLastPara="1" wrap="square" lIns="0" tIns="34275" rIns="0" bIns="34275" anchor="t" anchorCtr="0">
            <a:noAutofit/>
          </a:bodyPr>
          <a:lstStyle/>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Nunn G. (2008). Low-Flow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Continuing Education in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Critical Care &amp; Pain. 8(1):1–4.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https://www.bjaed.org/article/S1743-1816(17)30433-X/fulltext</a:t>
            </a:r>
            <a:r>
              <a:rPr lang="en-US" sz="1200"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Pichler, Peter-Paul, Ingram S. Jaccard, et. al (2019). “International Comparison of Health Care Carbon Footprints.” Environmental Research Letters: ERL [Web Site] 14 (6): 064004.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https://iopscience.iop.org/article/10.1088/1748-9326/ab19e1</a:t>
            </a:r>
            <a:r>
              <a:rPr lang="en-US" sz="1200"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“Pulse Physiology Engine.”(2022). n.d. Accessed September 23, 2022.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https://pulse.kitware.com/_anesthesia_machine_methodology.html</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18288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Ravishankara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 R., John S. Daniel, and Robert W.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Portmann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(2009). “Nitrous Oxide (N2O): The Dominant Ozone-Depleting Substance Emitted in the 21st Century.” Science 326 (5949): 123–25.</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Rich S. 2022. (4/4/2022). UN Climate Report: It’s ‘now or Never’ to Limit Global Warming to 1.5 Degrees. United Nation News.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https://news.un.org/en/story/2022/04/1115452</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Ryan, Susan M., and Claus J. Nielsen. (2010). “Global Warming Potential of Inhaled Anesthetics: Application to Clinical Use.”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111 (1): 92–98.</a:t>
            </a:r>
          </a:p>
          <a:p>
            <a:pPr marR="0" indent="-18288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Schowtzer</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Ella, and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Kaeleigh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Sheehan. 2020. “Healing Patients and Planet with 1 Cost-Saving Anesthesia Adjustment.” Health Care Without Harm. February 18, 2020.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https://noharm-uscanada.org/desfluraneelimination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t>
            </a:r>
          </a:p>
          <a:p>
            <a:pPr marL="227013" indent="0">
              <a:lnSpc>
                <a:spcPct val="107000"/>
              </a:lnSpc>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28292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9" name="Google Shape;749;p86"/>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References</a:t>
            </a:r>
            <a:endParaRPr/>
          </a:p>
        </p:txBody>
      </p:sp>
      <p:sp>
        <p:nvSpPr>
          <p:cNvPr id="4" name="Google Shape;708;p80">
            <a:extLst>
              <a:ext uri="{FF2B5EF4-FFF2-40B4-BE49-F238E27FC236}">
                <a16:creationId xmlns:a16="http://schemas.microsoft.com/office/drawing/2014/main" id="{57FD53E2-7B3E-DB50-D5CC-6C5347EBE752}"/>
              </a:ext>
            </a:extLst>
          </p:cNvPr>
          <p:cNvSpPr txBox="1">
            <a:spLocks noGrp="1"/>
          </p:cNvSpPr>
          <p:nvPr>
            <p:ph type="body" idx="1"/>
          </p:nvPr>
        </p:nvSpPr>
        <p:spPr>
          <a:xfrm>
            <a:off x="261683" y="1126465"/>
            <a:ext cx="8179200" cy="3480564"/>
          </a:xfrm>
          <a:prstGeom prst="rect">
            <a:avLst/>
          </a:prstGeom>
        </p:spPr>
        <p:txBody>
          <a:bodyPr spcFirstLastPara="1" wrap="square" lIns="0" tIns="34275" rIns="0" bIns="34275" anchor="t" anchorCtr="0">
            <a:noAutofit/>
          </a:bodyPr>
          <a:lstStyle/>
          <a:p>
            <a:pPr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Scott, J. R., and T. G.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Ruttman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(2005). “‘Gas off’ or ‘Vaporizer off.’” Br J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95 (6): 838.</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Sherman, Jodi, Cathy Le, Vanessa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Lamers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and Matthew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Eckelman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(2012). “Life Cycle Greenhouse Gas Emissions of Anesthetic Drugs.”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114 (5): 1086–90.</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Silva G,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Waberski</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 Bryant J. (2021). Eliminating Desflurane. Society of Pediatric Anesthesiology (SPA) Website: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https://pedsanesthesia.org/wp-content/uploads/2021/08/Eliminiating-Desflurane.pdf</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Suttner S, Boldt J. (2000). Low-Flow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Does It Have Potential Pharmacoeconomic Consequences? Pharmacoeconomics. 17(6):585–90.</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US EPA, (2016). Understanding Global Warming Potentials. United State Environmental Protection Agency.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https://www.epa.gov/ghgemissions/understanding-global-warming-potentials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R="0" indent="-18288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Velders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GJM, Daniel JS. (2014). Uncertainty Analysis of Projections of Ozone-Depleting Substances: Mixing Ratios, EESC, ODPs, and GWPs. Atmospheric Chemistry and Physics. 14(6):2757–76. </a:t>
            </a:r>
            <a:r>
              <a:rPr lang="en-US" sz="12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https://acp.copernicus.org/articles/14/2757/2014/</a:t>
            </a:r>
            <a:r>
              <a:rPr lang="en-US" sz="1200" kern="100"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p>
          <a:p>
            <a:pPr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Watts N, Amann M,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Ayeb</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-Karlsson SA, et al. (2018). Countdown on Health and Climate Change: From 25 Years of Inaction to a Global Transformation for Public Health. Lancet. 391(10120):581–630.</a:t>
            </a:r>
          </a:p>
          <a:p>
            <a:pPr marL="0" marR="0" indent="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9" name="Google Shape;749;p86"/>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References</a:t>
            </a:r>
            <a:endParaRPr/>
          </a:p>
        </p:txBody>
      </p:sp>
      <p:sp>
        <p:nvSpPr>
          <p:cNvPr id="4" name="Google Shape;708;p80">
            <a:extLst>
              <a:ext uri="{FF2B5EF4-FFF2-40B4-BE49-F238E27FC236}">
                <a16:creationId xmlns:a16="http://schemas.microsoft.com/office/drawing/2014/main" id="{57FD53E2-7B3E-DB50-D5CC-6C5347EBE752}"/>
              </a:ext>
            </a:extLst>
          </p:cNvPr>
          <p:cNvSpPr txBox="1">
            <a:spLocks noGrp="1"/>
          </p:cNvSpPr>
          <p:nvPr>
            <p:ph type="body" idx="1"/>
          </p:nvPr>
        </p:nvSpPr>
        <p:spPr>
          <a:xfrm>
            <a:off x="288113" y="1339299"/>
            <a:ext cx="8179200" cy="1640383"/>
          </a:xfrm>
          <a:prstGeom prst="rect">
            <a:avLst/>
          </a:prstGeom>
        </p:spPr>
        <p:txBody>
          <a:bodyPr spcFirstLastPara="1" wrap="square" lIns="0" tIns="34275" rIns="0" bIns="34275" anchor="t" anchorCtr="0">
            <a:noAutofit/>
          </a:bodyPr>
          <a:lstStyle/>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White PF, Tan J,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Wender</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RH, et al. (2009). Desflurane versus Sevoflurane for Maintenance of Outpatient Anesthesia: The Effect on Early versus Late Recovery and Perioperative Coughing.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109(2):387–93.</a:t>
            </a:r>
          </a:p>
          <a:p>
            <a:pPr marR="0" indent="-18288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Yasny JS, White J. (2012). Environmental Implications of Anesthetic Gases.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Prog 59(4):154–58.</a:t>
            </a:r>
          </a:p>
          <a:p>
            <a:pPr marR="0" indent="-18288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Zoghbi</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V, Lin C,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Fahrenbach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V. (5/6/2022). Rethinking Desflurane. California Society of Anesthesiologists.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https://www.csahq.org/news/blog/csa-online-first/2022/05/16/rethinking-desflurane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27013" indent="0">
              <a:lnSpc>
                <a:spcPct val="107000"/>
              </a:lnSpc>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155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23"/>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None/>
            </a:pPr>
            <a:r>
              <a:rPr lang="en"/>
              <a:t>Environmental Impact of U.S. Healthcare System</a:t>
            </a:r>
            <a:endParaRPr/>
          </a:p>
        </p:txBody>
      </p:sp>
      <p:sp>
        <p:nvSpPr>
          <p:cNvPr id="192" name="Google Shape;192;p23"/>
          <p:cNvSpPr txBox="1">
            <a:spLocks noGrp="1"/>
          </p:cNvSpPr>
          <p:nvPr>
            <p:ph type="body" idx="1"/>
          </p:nvPr>
        </p:nvSpPr>
        <p:spPr>
          <a:xfrm>
            <a:off x="308175" y="1251463"/>
            <a:ext cx="4365300" cy="2772300"/>
          </a:xfrm>
          <a:prstGeom prst="rect">
            <a:avLst/>
          </a:prstGeom>
        </p:spPr>
        <p:txBody>
          <a:bodyPr spcFirstLastPara="1" wrap="square" lIns="0" tIns="34275" rIns="0" bIns="34275" anchor="t" anchorCtr="0">
            <a:noAutofit/>
          </a:bodyPr>
          <a:lstStyle/>
          <a:p>
            <a:pPr marL="0" lvl="0" indent="0" algn="l" rtl="0">
              <a:lnSpc>
                <a:spcPct val="100000"/>
              </a:lnSpc>
              <a:spcBef>
                <a:spcPts val="900"/>
              </a:spcBef>
              <a:spcAft>
                <a:spcPts val="0"/>
              </a:spcAft>
              <a:buNone/>
            </a:pPr>
            <a:r>
              <a:rPr lang="en" sz="1600" dirty="0"/>
              <a:t>From a 2007 JAMA Study, the U.S. Healthcare Sector annually contributes approximately (Chung, 2009)</a:t>
            </a:r>
            <a:endParaRPr sz="1600" dirty="0"/>
          </a:p>
          <a:p>
            <a:pPr marL="457200" lvl="0" indent="-330200" algn="l" rtl="0">
              <a:lnSpc>
                <a:spcPct val="100000"/>
              </a:lnSpc>
              <a:spcBef>
                <a:spcPts val="900"/>
              </a:spcBef>
              <a:spcAft>
                <a:spcPts val="0"/>
              </a:spcAft>
              <a:buSzPts val="1600"/>
              <a:buChar char="●"/>
            </a:pPr>
            <a:r>
              <a:rPr lang="en" sz="1600" b="1" dirty="0"/>
              <a:t>8% </a:t>
            </a:r>
            <a:r>
              <a:rPr lang="en" sz="1600" dirty="0"/>
              <a:t>of all greenhouse gas emissions</a:t>
            </a:r>
            <a:endParaRPr sz="1600" dirty="0"/>
          </a:p>
          <a:p>
            <a:pPr marL="457200" lvl="0" indent="-330200" algn="l" rtl="0">
              <a:lnSpc>
                <a:spcPct val="100000"/>
              </a:lnSpc>
              <a:spcBef>
                <a:spcPts val="1000"/>
              </a:spcBef>
              <a:spcAft>
                <a:spcPts val="0"/>
              </a:spcAft>
              <a:buSzPts val="1600"/>
              <a:buChar char="●"/>
            </a:pPr>
            <a:r>
              <a:rPr lang="en" sz="1600" b="1" dirty="0"/>
              <a:t>7%</a:t>
            </a:r>
            <a:r>
              <a:rPr lang="en" sz="1600" dirty="0"/>
              <a:t> of all carbon dioxide emissions </a:t>
            </a:r>
            <a:endParaRPr sz="1600" dirty="0"/>
          </a:p>
          <a:p>
            <a:pPr marL="0" lvl="0" indent="0" algn="l" rtl="0">
              <a:lnSpc>
                <a:spcPct val="100000"/>
              </a:lnSpc>
              <a:spcBef>
                <a:spcPts val="1000"/>
              </a:spcBef>
              <a:spcAft>
                <a:spcPts val="0"/>
              </a:spcAft>
              <a:buNone/>
            </a:pPr>
            <a:r>
              <a:rPr lang="en" sz="1600" dirty="0"/>
              <a:t>Within the U.S. Healthcare Sector</a:t>
            </a:r>
            <a:endParaRPr sz="1600" dirty="0"/>
          </a:p>
          <a:p>
            <a:pPr marL="457200" lvl="0" indent="-330200" algn="l" rtl="0">
              <a:lnSpc>
                <a:spcPct val="100000"/>
              </a:lnSpc>
              <a:spcBef>
                <a:spcPts val="900"/>
              </a:spcBef>
              <a:spcAft>
                <a:spcPts val="0"/>
              </a:spcAft>
              <a:buSzPts val="1600"/>
              <a:buChar char="●"/>
            </a:pPr>
            <a:r>
              <a:rPr lang="en" sz="1600" b="1" dirty="0"/>
              <a:t>Hospitals</a:t>
            </a:r>
            <a:r>
              <a:rPr lang="en" sz="1600" dirty="0"/>
              <a:t> make up the largest contributor of  greenhouse gases, followed by prescription drugs, physician and dental services, structures and equipment, and nursing home care.</a:t>
            </a:r>
            <a:endParaRPr sz="1600" dirty="0"/>
          </a:p>
        </p:txBody>
      </p:sp>
      <p:pic>
        <p:nvPicPr>
          <p:cNvPr id="193" name="Google Shape;193;p23" title="Chart"/>
          <p:cNvPicPr preferRelativeResize="0"/>
          <p:nvPr/>
        </p:nvPicPr>
        <p:blipFill>
          <a:blip r:embed="rId3">
            <a:alphaModFix/>
          </a:blip>
          <a:stretch>
            <a:fillRect/>
          </a:stretch>
        </p:blipFill>
        <p:spPr>
          <a:xfrm>
            <a:off x="4770515" y="1328408"/>
            <a:ext cx="4311888" cy="26117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24"/>
          <p:cNvSpPr txBox="1">
            <a:spLocks noGrp="1"/>
          </p:cNvSpPr>
          <p:nvPr>
            <p:ph type="title"/>
          </p:nvPr>
        </p:nvSpPr>
        <p:spPr>
          <a:xfrm>
            <a:off x="0" y="0"/>
            <a:ext cx="9144000" cy="972300"/>
          </a:xfrm>
          <a:prstGeom prst="rect">
            <a:avLst/>
          </a:prstGeom>
        </p:spPr>
        <p:txBody>
          <a:bodyPr spcFirstLastPara="1" wrap="square" lIns="513000" tIns="81000" rIns="68575" bIns="34275" anchor="ctr" anchorCtr="0">
            <a:normAutofit/>
          </a:bodyPr>
          <a:lstStyle/>
          <a:p>
            <a:pPr marL="0" lvl="0" indent="0" algn="l" rtl="0">
              <a:spcBef>
                <a:spcPts val="0"/>
              </a:spcBef>
              <a:spcAft>
                <a:spcPts val="0"/>
              </a:spcAft>
              <a:buClr>
                <a:schemeClr val="dk1"/>
              </a:buClr>
              <a:buSzPts val="1100"/>
              <a:buFont typeface="Arial"/>
              <a:buNone/>
            </a:pPr>
            <a:r>
              <a:rPr lang="en"/>
              <a:t>Environmental Impact of U.S. Healthcare System (cont.)</a:t>
            </a:r>
            <a:endParaRPr/>
          </a:p>
        </p:txBody>
      </p:sp>
      <p:sp>
        <p:nvSpPr>
          <p:cNvPr id="201" name="Google Shape;201;p24"/>
          <p:cNvSpPr txBox="1">
            <a:spLocks noGrp="1"/>
          </p:cNvSpPr>
          <p:nvPr>
            <p:ph type="body" idx="1"/>
          </p:nvPr>
        </p:nvSpPr>
        <p:spPr>
          <a:xfrm>
            <a:off x="560986" y="1359569"/>
            <a:ext cx="8179200" cy="3066300"/>
          </a:xfrm>
          <a:prstGeom prst="rect">
            <a:avLst/>
          </a:prstGeom>
        </p:spPr>
        <p:txBody>
          <a:bodyPr spcFirstLastPara="1" wrap="square" lIns="0" tIns="34275" rIns="0" bIns="34275" anchor="t" anchorCtr="0">
            <a:normAutofit/>
          </a:bodyPr>
          <a:lstStyle/>
          <a:p>
            <a:pPr marL="0" lvl="0" indent="0" algn="l" rtl="0">
              <a:spcBef>
                <a:spcPts val="900"/>
              </a:spcBef>
              <a:spcAft>
                <a:spcPts val="0"/>
              </a:spcAft>
              <a:buNone/>
            </a:pPr>
            <a:r>
              <a:rPr lang="en" dirty="0"/>
              <a:t>The U.S. healthcare sector is also responsible for significant fractions of national air pollution emissions and impacts, </a:t>
            </a:r>
            <a:r>
              <a:rPr lang="en" dirty="0">
                <a:solidFill>
                  <a:srgbClr val="3F3F3F"/>
                </a:solidFill>
              </a:rPr>
              <a:t>including:</a:t>
            </a:r>
            <a:endParaRPr dirty="0">
              <a:solidFill>
                <a:srgbClr val="3F3F3F"/>
              </a:solidFill>
            </a:endParaRPr>
          </a:p>
          <a:p>
            <a:pPr marL="457200" lvl="0" indent="-342900" algn="l" rtl="0">
              <a:spcBef>
                <a:spcPts val="900"/>
              </a:spcBef>
              <a:spcAft>
                <a:spcPts val="0"/>
              </a:spcAft>
              <a:buClr>
                <a:srgbClr val="3F3F3F"/>
              </a:buClr>
              <a:buSzPts val="1800"/>
              <a:buChar char="●"/>
            </a:pPr>
            <a:r>
              <a:rPr lang="en-US" dirty="0">
                <a:solidFill>
                  <a:srgbClr val="3F3F3F"/>
                </a:solidFill>
              </a:rPr>
              <a:t>Acid rain (12%), greenhouse gas emissions (10%), smog formation (10%) criteria air pollutants (9%), stratospheric ozone depletion (1%), and carcinogenic and non-carcinogenic air toxics (1–2%) (</a:t>
            </a:r>
            <a:r>
              <a:rPr lang="en-US" dirty="0" err="1">
                <a:solidFill>
                  <a:srgbClr val="3F3F3F"/>
                </a:solidFill>
              </a:rPr>
              <a:t>Eckelman</a:t>
            </a:r>
            <a:r>
              <a:rPr lang="en-US" dirty="0">
                <a:solidFill>
                  <a:srgbClr val="3F3F3F"/>
                </a:solidFill>
              </a:rPr>
              <a:t>, 2016).</a:t>
            </a:r>
          </a:p>
          <a:p>
            <a:pPr marL="0" lvl="0" indent="0" algn="l" rtl="0">
              <a:spcBef>
                <a:spcPts val="200"/>
              </a:spcBef>
              <a:spcAft>
                <a:spcPts val="0"/>
              </a:spcAft>
              <a:buNone/>
            </a:pPr>
            <a:endParaRPr dirty="0"/>
          </a:p>
          <a:p>
            <a:pPr marL="0" lvl="0" indent="0" algn="l" rtl="0">
              <a:spcBef>
                <a:spcPts val="900"/>
              </a:spcBef>
              <a:spcAft>
                <a:spcPts val="200"/>
              </a:spcAft>
              <a:buNone/>
            </a:pPr>
            <a:r>
              <a:rPr lang="en" dirty="0"/>
              <a:t>This is attributable to approximately 123,000 to 381,000 DALYs (Disability-Adjusted Life Years) in future health damages (Eckelman, 2018).</a:t>
            </a:r>
            <a:endParaRPr dirty="0"/>
          </a:p>
        </p:txBody>
      </p:sp>
    </p:spTree>
  </p:cSld>
  <p:clrMapOvr>
    <a:masterClrMapping/>
  </p:clrMapOvr>
</p:sld>
</file>

<file path=ppt/theme/theme1.xml><?xml version="1.0" encoding="utf-8"?>
<a:theme xmlns:a="http://schemas.openxmlformats.org/drawingml/2006/main" name="RetrospectVTI">
  <a:themeElements>
    <a:clrScheme name="CC_tkit">
      <a:dk1>
        <a:srgbClr val="000000"/>
      </a:dk1>
      <a:lt1>
        <a:srgbClr val="FFFFFF"/>
      </a:lt1>
      <a:dk2>
        <a:srgbClr val="1A4C72"/>
      </a:dk2>
      <a:lt2>
        <a:srgbClr val="D3D3C8"/>
      </a:lt2>
      <a:accent1>
        <a:srgbClr val="0974B4"/>
      </a:accent1>
      <a:accent2>
        <a:srgbClr val="F08519"/>
      </a:accent2>
      <a:accent3>
        <a:srgbClr val="9B2215"/>
      </a:accent3>
      <a:accent4>
        <a:srgbClr val="91B033"/>
      </a:accent4>
      <a:accent5>
        <a:srgbClr val="0974B4"/>
      </a:accent5>
      <a:accent6>
        <a:srgbClr val="1A4C72"/>
      </a:accent6>
      <a:hlink>
        <a:srgbClr val="F08519"/>
      </a:hlink>
      <a:folHlink>
        <a:srgbClr val="9252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6A31CF457FBF4A8BE8E4670861BD77" ma:contentTypeVersion="18" ma:contentTypeDescription="Create a new document." ma:contentTypeScope="" ma:versionID="24264a9153dad7f7ab5ee91ff67d2183">
  <xsd:schema xmlns:xsd="http://www.w3.org/2001/XMLSchema" xmlns:xs="http://www.w3.org/2001/XMLSchema" xmlns:p="http://schemas.microsoft.com/office/2006/metadata/properties" xmlns:ns1="http://schemas.microsoft.com/sharepoint/v3" xmlns:ns2="64774620-b1c7-4873-b1dc-3a10ae1c553a" xmlns:ns3="02cbc65c-bd4b-4c7d-b37e-60d41c88d9c8" targetNamespace="http://schemas.microsoft.com/office/2006/metadata/properties" ma:root="true" ma:fieldsID="4b55c0465c71d76b80ab23e4956c34f7" ns1:_="" ns2:_="" ns3:_="">
    <xsd:import namespace="http://schemas.microsoft.com/sharepoint/v3"/>
    <xsd:import namespace="64774620-b1c7-4873-b1dc-3a10ae1c553a"/>
    <xsd:import namespace="02cbc65c-bd4b-4c7d-b37e-60d41c88d9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774620-b1c7-4873-b1dc-3a10ae1c55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18ee26-5d9c-4ec3-852e-438ad73c390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2cbc65c-bd4b-4c7d-b37e-60d41c88d9c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fcde6ac-fcb1-4bfb-b2af-123a3daacf2b}" ma:internalName="TaxCatchAll" ma:showField="CatchAllData" ma:web="02cbc65c-bd4b-4c7d-b37e-60d41c88d9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2cbc65c-bd4b-4c7d-b37e-60d41c88d9c8" xsi:nil="true"/>
    <_ip_UnifiedCompliancePolicyUIAction xmlns="http://schemas.microsoft.com/sharepoint/v3" xsi:nil="true"/>
    <_ip_UnifiedCompliancePolicyProperties xmlns="http://schemas.microsoft.com/sharepoint/v3" xsi:nil="true"/>
    <lcf76f155ced4ddcb4097134ff3c332f xmlns="64774620-b1c7-4873-b1dc-3a10ae1c553a">
      <Terms xmlns="http://schemas.microsoft.com/office/infopath/2007/PartnerControls"/>
    </lcf76f155ced4ddcb4097134ff3c332f>
    <SharedWithUsers xmlns="02cbc65c-bd4b-4c7d-b37e-60d41c88d9c8">
      <UserInfo>
        <DisplayName>Buehler, Kate</DisplayName>
        <AccountId>12</AccountId>
        <AccountType/>
      </UserInfo>
      <UserInfo>
        <DisplayName>Bailey, Meridith</DisplayName>
        <AccountId>11</AccountId>
        <AccountType/>
      </UserInfo>
    </SharedWithUsers>
  </documentManagement>
</p:properties>
</file>

<file path=customXml/itemProps1.xml><?xml version="1.0" encoding="utf-8"?>
<ds:datastoreItem xmlns:ds="http://schemas.openxmlformats.org/officeDocument/2006/customXml" ds:itemID="{0FE0D28A-1AE3-44A1-B93A-E36774A1708E}">
  <ds:schemaRefs>
    <ds:schemaRef ds:uri="http://schemas.microsoft.com/sharepoint/v3/contenttype/forms"/>
  </ds:schemaRefs>
</ds:datastoreItem>
</file>

<file path=customXml/itemProps2.xml><?xml version="1.0" encoding="utf-8"?>
<ds:datastoreItem xmlns:ds="http://schemas.openxmlformats.org/officeDocument/2006/customXml" ds:itemID="{801A5E2D-7669-4C6F-BC1B-76909D470AC1}">
  <ds:schemaRefs>
    <ds:schemaRef ds:uri="02cbc65c-bd4b-4c7d-b37e-60d41c88d9c8"/>
    <ds:schemaRef ds:uri="64774620-b1c7-4873-b1dc-3a10ae1c55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37BEB0-8477-4F45-8777-8852B2E7FFC3}">
  <ds:schemaRefs>
    <ds:schemaRef ds:uri="http://www.w3.org/XML/1998/namespace"/>
    <ds:schemaRef ds:uri="http://purl.org/dc/elements/1.1/"/>
    <ds:schemaRef ds:uri="http://purl.org/dc/terms/"/>
    <ds:schemaRef ds:uri="02cbc65c-bd4b-4c7d-b37e-60d41c88d9c8"/>
    <ds:schemaRef ds:uri="http://schemas.microsoft.com/sharepoint/v3"/>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64774620-b1c7-4873-b1dc-3a10ae1c553a"/>
  </ds:schemaRefs>
</ds:datastoreItem>
</file>

<file path=docProps/app.xml><?xml version="1.0" encoding="utf-8"?>
<Properties xmlns="http://schemas.openxmlformats.org/officeDocument/2006/extended-properties" xmlns:vt="http://schemas.openxmlformats.org/officeDocument/2006/docPropsVTypes">
  <TotalTime>8018</TotalTime>
  <Words>11110</Words>
  <Application>Microsoft Office PowerPoint</Application>
  <PresentationFormat>On-screen Show (16:9)</PresentationFormat>
  <Paragraphs>691</Paragraphs>
  <Slides>78</Slides>
  <Notes>78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Cambria</vt:lpstr>
      <vt:lpstr>Noto Sans Symbols</vt:lpstr>
      <vt:lpstr>Calibri</vt:lpstr>
      <vt:lpstr>Arial</vt:lpstr>
      <vt:lpstr>Roboto</vt:lpstr>
      <vt:lpstr>Verdana</vt:lpstr>
      <vt:lpstr>RetrospectVTI</vt:lpstr>
      <vt:lpstr>Environmental Sustainability QI Toolkit</vt:lpstr>
      <vt:lpstr>Acknowledgements</vt:lpstr>
      <vt:lpstr>Objectives</vt:lpstr>
      <vt:lpstr>Section I:  Overview of Environmental Sustainability in Anesthesia</vt:lpstr>
      <vt:lpstr>Climate Crisis and Impact on Health</vt:lpstr>
      <vt:lpstr>Urgency of Climate Change</vt:lpstr>
      <vt:lpstr>Environmental Impact of Healthcare</vt:lpstr>
      <vt:lpstr>Environmental Impact of U.S. Healthcare System</vt:lpstr>
      <vt:lpstr>Environmental Impact of U.S. Healthcare System (cont.)</vt:lpstr>
      <vt:lpstr>Environmental Impact of Anesthesia</vt:lpstr>
      <vt:lpstr>GHGs and the Greenhouse Effect</vt:lpstr>
      <vt:lpstr>Global Warming Potential</vt:lpstr>
      <vt:lpstr>GWP for Select Greenhouse Gases</vt:lpstr>
      <vt:lpstr>Reducing Environmental Impact of Anesthesia</vt:lpstr>
      <vt:lpstr>Section II:  Managing Selection of Inhaled Anesthetic Agent</vt:lpstr>
      <vt:lpstr>Environmental Impact of Inhaled Anesthetics</vt:lpstr>
      <vt:lpstr>Carbon Dioxide Equivalents</vt:lpstr>
      <vt:lpstr>Calculating CO2 Equivalents</vt:lpstr>
      <vt:lpstr>Comparing CO2 Equivalents for Common Anesthetics</vt:lpstr>
      <vt:lpstr>Recommendation 1: Eliminate Desflurane</vt:lpstr>
      <vt:lpstr>Comparing the Environmental Impact of Common Inhaled Anesthetics</vt:lpstr>
      <vt:lpstr>Eliminating Desflurane (cont.)</vt:lpstr>
      <vt:lpstr>Eliminating Desflurane (cont.)</vt:lpstr>
      <vt:lpstr>Eliminating Desflurane (cont.)</vt:lpstr>
      <vt:lpstr>Recommendation 2: Reduce Nitrous Oxide</vt:lpstr>
      <vt:lpstr>Reducing Nitrous Oxide (cont.)</vt:lpstr>
      <vt:lpstr>Reducing Nitrous Oxide (cont.)</vt:lpstr>
      <vt:lpstr>Reducing Nitrous Oxide (cont.)</vt:lpstr>
      <vt:lpstr>Reducing Nitrous Oxide (cont.)</vt:lpstr>
      <vt:lpstr>Reducing Nitrous Oxide (cont.)</vt:lpstr>
      <vt:lpstr>Reducing Nitrous Oxide in Pediatric Anesthesia</vt:lpstr>
      <vt:lpstr>Reducing Nitrous Oxide in Pediatric Anesthesia (cont.)</vt:lpstr>
      <vt:lpstr>Summary</vt:lpstr>
      <vt:lpstr>Recommendations</vt:lpstr>
      <vt:lpstr>Section III:  Managing Fresh Gas Flow</vt:lpstr>
      <vt:lpstr>Fresh Gas Flow and Waste</vt:lpstr>
      <vt:lpstr>Fresh Gas Flow and Waste (cont.)</vt:lpstr>
      <vt:lpstr>Managing Fresh Gas Flow</vt:lpstr>
      <vt:lpstr>Minimizing FGF during Pediatric Inductions</vt:lpstr>
      <vt:lpstr>Minimizing FGF during Pediatric Inductions (cont.)</vt:lpstr>
      <vt:lpstr>Recommendation 1: Reducing FGF During Maintenance</vt:lpstr>
      <vt:lpstr>Literature-Defined Flow Rates (Hönemann, 2013)</vt:lpstr>
      <vt:lpstr>Minimizing Fresh Gas Flow During Maintenance</vt:lpstr>
      <vt:lpstr>Minimizing Fresh Gas Flow During Maintenance (cont.)</vt:lpstr>
      <vt:lpstr>Benefits of Minimizing FGF During Maintenance: Ecological</vt:lpstr>
      <vt:lpstr>Benefits of Minimizing FGF During Maintenance (cont.)</vt:lpstr>
      <vt:lpstr>Concerns of Minimizing FGF During Maintenance</vt:lpstr>
      <vt:lpstr>Safely Minimizing FGF: Setting a Buffer</vt:lpstr>
      <vt:lpstr>Safely Minimizing FGF: Setting a Buffer</vt:lpstr>
      <vt:lpstr>Safely Minimizing FGF: Monitoring</vt:lpstr>
      <vt:lpstr>Safely Minimizing FGF: CO2 Absorbent Choice </vt:lpstr>
      <vt:lpstr>Intubation: Vaporizer vs. FGF</vt:lpstr>
      <vt:lpstr>Recommendation 2: Vaporizer On/FGF Off During Intubation</vt:lpstr>
      <vt:lpstr>Vaporizer On/FGF Off During Intubation: Benefits</vt:lpstr>
      <vt:lpstr>Vaporizer On/FGF Off During Intubation: Other Considerations</vt:lpstr>
      <vt:lpstr>Summary</vt:lpstr>
      <vt:lpstr>Recommendations</vt:lpstr>
      <vt:lpstr>PowerPoint Presentation</vt:lpstr>
      <vt:lpstr>Section IV:  MPOG QI Measures</vt:lpstr>
      <vt:lpstr>MPOG: Sustainability Dashboard (sample)</vt:lpstr>
      <vt:lpstr>SUS-01: Mean Fresh Gas Flow ≤ 3L/min</vt:lpstr>
      <vt:lpstr>SUS-01: Percentage Passed Across MPOG Sites</vt:lpstr>
      <vt:lpstr>SUS-02: Global Warming Footprint (Maintenance)</vt:lpstr>
      <vt:lpstr>SUS-02: Percentage Passed Across MPOG Sites</vt:lpstr>
      <vt:lpstr>SUS-03: Global Warming Footprint (Induction)</vt:lpstr>
      <vt:lpstr>SUS-03: Average CO2 eq (Induction) Across MPOG Sites</vt:lpstr>
      <vt:lpstr>SUS-04: Fresh Gas Flow ≤ 2L/min</vt:lpstr>
      <vt:lpstr>SUS-04: Percentage Passed Across MPOG Sites</vt:lpstr>
      <vt:lpstr>SUS-05-Peds: Nitrous Avoided During Induction (Pediatrics)</vt:lpstr>
      <vt:lpstr>SUS-05: Percentage Passed Across MPOG Sites</vt:lpstr>
      <vt:lpstr>References</vt:lpstr>
      <vt:lpstr>References</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Sustainability QI Toolkit</dc:title>
  <dc:creator>Bailey, Meridith</dc:creator>
  <cp:lastModifiedBy>Lacca, Tory (Victoria)</cp:lastModifiedBy>
  <cp:revision>73</cp:revision>
  <dcterms:modified xsi:type="dcterms:W3CDTF">2023-06-22T15:54:44Z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0x010100826A31CF457FBF4A8BE8E4670861BD77</vt:lpwstr>
  </property>
  <property fmtid="{D5CDD505-2E9C-101B-9397-08002B2CF9AE}" pid="3" name="MediaServiceImageTags">
    <vt:lpwstr/>
  </property>
</Properties>
</file>