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4"/>
  </p:sldMasterIdLst>
  <p:notesMasterIdLst>
    <p:notesMasterId r:id="rId67"/>
  </p:notesMasterIdLst>
  <p:handoutMasterIdLst>
    <p:handoutMasterId r:id="rId68"/>
  </p:handoutMasterIdLst>
  <p:sldIdLst>
    <p:sldId id="256" r:id="rId5"/>
    <p:sldId id="503" r:id="rId6"/>
    <p:sldId id="298" r:id="rId7"/>
    <p:sldId id="313" r:id="rId8"/>
    <p:sldId id="460" r:id="rId9"/>
    <p:sldId id="368" r:id="rId10"/>
    <p:sldId id="500" r:id="rId11"/>
    <p:sldId id="322" r:id="rId12"/>
    <p:sldId id="350" r:id="rId13"/>
    <p:sldId id="370" r:id="rId14"/>
    <p:sldId id="398" r:id="rId15"/>
    <p:sldId id="497" r:id="rId16"/>
    <p:sldId id="481" r:id="rId17"/>
    <p:sldId id="480" r:id="rId18"/>
    <p:sldId id="349" r:id="rId19"/>
    <p:sldId id="397" r:id="rId20"/>
    <p:sldId id="351" r:id="rId21"/>
    <p:sldId id="372" r:id="rId22"/>
    <p:sldId id="352" r:id="rId23"/>
    <p:sldId id="379" r:id="rId24"/>
    <p:sldId id="383" r:id="rId25"/>
    <p:sldId id="395" r:id="rId26"/>
    <p:sldId id="353" r:id="rId27"/>
    <p:sldId id="354" r:id="rId28"/>
    <p:sldId id="355" r:id="rId29"/>
    <p:sldId id="403" r:id="rId30"/>
    <p:sldId id="402" r:id="rId31"/>
    <p:sldId id="407" r:id="rId32"/>
    <p:sldId id="356" r:id="rId33"/>
    <p:sldId id="357" r:id="rId34"/>
    <p:sldId id="408" r:id="rId35"/>
    <p:sldId id="367" r:id="rId36"/>
    <p:sldId id="371" r:id="rId37"/>
    <p:sldId id="358" r:id="rId38"/>
    <p:sldId id="344" r:id="rId39"/>
    <p:sldId id="326" r:id="rId40"/>
    <p:sldId id="409" r:id="rId41"/>
    <p:sldId id="410" r:id="rId42"/>
    <p:sldId id="360" r:id="rId43"/>
    <p:sldId id="413" r:id="rId44"/>
    <p:sldId id="364" r:id="rId45"/>
    <p:sldId id="362" r:id="rId46"/>
    <p:sldId id="414" r:id="rId47"/>
    <p:sldId id="363" r:id="rId48"/>
    <p:sldId id="415" r:id="rId49"/>
    <p:sldId id="416" r:id="rId50"/>
    <p:sldId id="365" r:id="rId51"/>
    <p:sldId id="496" r:id="rId52"/>
    <p:sldId id="399" r:id="rId53"/>
    <p:sldId id="487" r:id="rId54"/>
    <p:sldId id="490" r:id="rId55"/>
    <p:sldId id="488" r:id="rId56"/>
    <p:sldId id="316" r:id="rId57"/>
    <p:sldId id="489" r:id="rId58"/>
    <p:sldId id="492" r:id="rId59"/>
    <p:sldId id="493" r:id="rId60"/>
    <p:sldId id="369" r:id="rId61"/>
    <p:sldId id="307" r:id="rId62"/>
    <p:sldId id="309" r:id="rId63"/>
    <p:sldId id="310" r:id="rId64"/>
    <p:sldId id="501" r:id="rId65"/>
    <p:sldId id="502"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ONV Treatment Introduction" id="{C64E8147-7675-4F68-B523-14EAE041C2E3}">
          <p14:sldIdLst>
            <p14:sldId id="256"/>
            <p14:sldId id="503"/>
            <p14:sldId id="298"/>
          </p14:sldIdLst>
        </p14:section>
        <p14:section name="Overview" id="{D9D2EE8D-3F68-4139-A547-2ED6D8A6281A}">
          <p14:sldIdLst>
            <p14:sldId id="313"/>
            <p14:sldId id="460"/>
            <p14:sldId id="368"/>
          </p14:sldIdLst>
        </p14:section>
        <p14:section name="Treatment Considerations" id="{721E4C5A-9A15-4769-AE25-4F7313DFBF37}">
          <p14:sldIdLst>
            <p14:sldId id="500"/>
            <p14:sldId id="322"/>
            <p14:sldId id="350"/>
            <p14:sldId id="370"/>
            <p14:sldId id="398"/>
            <p14:sldId id="497"/>
            <p14:sldId id="481"/>
            <p14:sldId id="480"/>
          </p14:sldIdLst>
        </p14:section>
        <p14:section name="Tx - Meds" id="{319E1B12-F7C5-4DD1-9BD4-523CBA73AFF1}">
          <p14:sldIdLst>
            <p14:sldId id="349"/>
            <p14:sldId id="397"/>
            <p14:sldId id="351"/>
            <p14:sldId id="372"/>
            <p14:sldId id="352"/>
            <p14:sldId id="379"/>
            <p14:sldId id="383"/>
            <p14:sldId id="395"/>
            <p14:sldId id="353"/>
            <p14:sldId id="354"/>
            <p14:sldId id="355"/>
            <p14:sldId id="403"/>
            <p14:sldId id="402"/>
            <p14:sldId id="407"/>
            <p14:sldId id="356"/>
            <p14:sldId id="357"/>
            <p14:sldId id="408"/>
          </p14:sldIdLst>
        </p14:section>
        <p14:section name="Tx - Combo" id="{13236CC9-A13C-4AD6-B32E-3433463E4865}">
          <p14:sldIdLst>
            <p14:sldId id="367"/>
            <p14:sldId id="371"/>
          </p14:sldIdLst>
        </p14:section>
        <p14:section name="Tx - Alternative" id="{46D237F3-E18F-4082-95B7-BD0C68A4F2D4}">
          <p14:sldIdLst>
            <p14:sldId id="358"/>
            <p14:sldId id="344"/>
            <p14:sldId id="326"/>
            <p14:sldId id="409"/>
            <p14:sldId id="410"/>
            <p14:sldId id="360"/>
            <p14:sldId id="413"/>
            <p14:sldId id="364"/>
            <p14:sldId id="362"/>
            <p14:sldId id="414"/>
            <p14:sldId id="363"/>
            <p14:sldId id="415"/>
            <p14:sldId id="416"/>
            <p14:sldId id="365"/>
          </p14:sldIdLst>
        </p14:section>
        <p14:section name="Summary" id="{BA52E2D2-3E47-4411-B956-7B4C33AF7AC3}">
          <p14:sldIdLst>
            <p14:sldId id="496"/>
            <p14:sldId id="399"/>
            <p14:sldId id="487"/>
            <p14:sldId id="490"/>
            <p14:sldId id="488"/>
            <p14:sldId id="316"/>
            <p14:sldId id="489"/>
            <p14:sldId id="492"/>
            <p14:sldId id="493"/>
            <p14:sldId id="369"/>
          </p14:sldIdLst>
        </p14:section>
        <p14:section name="References" id="{2552F26A-9E41-4435-8A80-B5166A31FD21}">
          <p14:sldIdLst>
            <p14:sldId id="307"/>
            <p14:sldId id="309"/>
            <p14:sldId id="310"/>
            <p14:sldId id="501"/>
            <p14:sldId id="50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76C131-BB38-580F-59E5-80CF840F9984}" name="Mathis, Michael" initials="MM" userId="S::mathism@med.umich.edu::c72e3805-021b-4b10-b7fd-d8a1a5f89485" providerId="AD"/>
  <p188:author id="{129DE032-8266-FEB0-AC24-97F834377436}" name="Douglas A Colquhoun" initials="DC" userId="Douglas A Colquhoun" providerId="None"/>
  <p188:author id="{21553A41-803B-DA73-2843-AFC7C938864F}" name="Colquhoun, Douglas" initials="CD" userId="S::dougcolq@med.umich.edu::fb7e426e-fa2d-48f5-85e4-65b693313df4" providerId="AD"/>
  <p188:author id="{A771FD78-6124-C62F-FA31-31DEE68B89ED}" name="Bailey, Meridith" initials="BM" userId="S::meridith@med.umich.edu::941f0484-1f5f-4ff9-b349-dbc246ab5dd7" providerId="AD"/>
  <p188:author id="{15250881-D6DD-4C5F-0E16-9BDE3BFFD380}" name="Janda, Allison" initials="JA" userId="S::ajanda@med.umich.edu::829743a6-bfd9-4a12-8cfc-bf8f301f238b" providerId="AD"/>
  <p188:author id="{0292EE8A-9A13-4F28-CD7B-854B849AC413}" name="Shah, Nirav" initials="SN" userId="S::nirshah@med.umich.edu::be0b5255-39f1-4222-a4e2-a8aa9d212aef" providerId="AD"/>
  <p188:author id="{5F559ECD-8535-8ED3-66EF-F3442BE7023B}" name="Buehler, Kathryn" initials="BK" userId="S::kjbucrek@med.umich.edu::3d3ba58d-72c8-41a6-9ab3-1422e966208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C42"/>
    <a:srgbClr val="1A4C7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491474-836D-44D1-89A7-32719A4D90C7}" v="721" dt="2022-07-14T19:46:00.636"/>
    <p1510:client id="{EE0912DB-124C-3942-587B-68813107C12D}" v="3" dt="2022-07-14T15:33:37.105"/>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 Target="../slides/slide4.xml"/><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slide" Target="../slides/slide15.xml"/><Relationship Id="rId1" Type="http://schemas.openxmlformats.org/officeDocument/2006/relationships/slide" Target="../slides/slide48.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slide" Target="../slides/slide7.xml"/><Relationship Id="rId9" Type="http://schemas.openxmlformats.org/officeDocument/2006/relationships/image" Target="../media/image8.pn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journals.lww.com/anesthesia-analgesia/Fulltext/2020/08000/Fourth_Consensus_Guidelines_for_the_Management_of.16.aspx" TargetMode="External"/><Relationship Id="rId1" Type="http://schemas.openxmlformats.org/officeDocument/2006/relationships/hyperlink" Target="https://pubs.asahq.org/anesthesiology/article/118/2/291/13600/Practice-Guidelines-for-Postanesthetic-CareAn" TargetMode="Externa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3" Type="http://schemas.openxmlformats.org/officeDocument/2006/relationships/hyperlink" Target="https://pubs.asahq.org/anesthesiology/article/118/2/291/13600/Practice-Guidelines-for-Postanesthetic-CareAn" TargetMode="External"/><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hyperlink" Target="https://journals.lww.com/anesthesia-analgesia/Fulltext/2020/08000/Fourth_Consensus_Guidelines_for_the_Management_of.16.aspx" TargetMode="External"/><Relationship Id="rId5" Type="http://schemas.openxmlformats.org/officeDocument/2006/relationships/image" Target="../media/image17.svg"/><Relationship Id="rId4" Type="http://schemas.openxmlformats.org/officeDocument/2006/relationships/image" Target="../media/image1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F07F19-1F50-4B42-A7A0-278DF9D25BB1}"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F05611F0-8256-4954-B6CB-ED6B4F2DD397}">
      <dgm:prSet custT="1"/>
      <dgm:spPr/>
      <dgm:t>
        <a:bodyPr/>
        <a:lstStyle/>
        <a:p>
          <a:pPr>
            <a:lnSpc>
              <a:spcPct val="100000"/>
            </a:lnSpc>
          </a:pPr>
          <a:r>
            <a:rPr lang="en-US" sz="1900" kern="1200">
              <a:latin typeface="Calibri" panose="020F0502020204030204"/>
              <a:ea typeface="+mn-ea"/>
              <a:cs typeface="+mn-cs"/>
              <a:hlinkClick xmlns:r="http://schemas.openxmlformats.org/officeDocument/2006/relationships" r:id="rId1" action="ppaction://hlinksldjump"/>
            </a:rPr>
            <a:t>Summarize recommendations for the treatment of PONV</a:t>
          </a:r>
          <a:endParaRPr lang="en-US" sz="1900" kern="1200">
            <a:latin typeface="Calibri" panose="020F0502020204030204"/>
            <a:ea typeface="+mn-ea"/>
            <a:cs typeface="+mn-cs"/>
          </a:endParaRPr>
        </a:p>
      </dgm:t>
    </dgm:pt>
    <dgm:pt modelId="{CD7328D6-9FAE-4506-9BDB-E06A571EC1D4}" type="parTrans" cxnId="{914FACD2-336A-4471-9E99-312B3F8EAB04}">
      <dgm:prSet/>
      <dgm:spPr/>
      <dgm:t>
        <a:bodyPr/>
        <a:lstStyle/>
        <a:p>
          <a:endParaRPr lang="en-US"/>
        </a:p>
      </dgm:t>
    </dgm:pt>
    <dgm:pt modelId="{6BD5265A-8333-420D-BDB2-65F10B3EBD76}" type="sibTrans" cxnId="{914FACD2-336A-4471-9E99-312B3F8EAB04}">
      <dgm:prSet/>
      <dgm:spPr/>
      <dgm:t>
        <a:bodyPr/>
        <a:lstStyle/>
        <a:p>
          <a:endParaRPr lang="en-US"/>
        </a:p>
      </dgm:t>
    </dgm:pt>
    <dgm:pt modelId="{22625139-F93A-4F3F-A7AA-4923A01AEDF3}">
      <dgm:prSet custT="1"/>
      <dgm:spPr/>
      <dgm:t>
        <a:bodyPr/>
        <a:lstStyle/>
        <a:p>
          <a:pPr>
            <a:lnSpc>
              <a:spcPct val="100000"/>
            </a:lnSpc>
          </a:pPr>
          <a:r>
            <a:rPr lang="en-US" sz="1900" kern="1200">
              <a:latin typeface="Calibri" panose="020F0502020204030204"/>
              <a:ea typeface="+mn-ea"/>
              <a:cs typeface="+mn-cs"/>
              <a:hlinkClick xmlns:r="http://schemas.openxmlformats.org/officeDocument/2006/relationships" r:id="rId2" action="ppaction://hlinksldjump"/>
            </a:rPr>
            <a:t>Provide overview of literature for treatment of PONV, including antiemetics and alternative therapies</a:t>
          </a:r>
          <a:endParaRPr lang="en-US" sz="1900" kern="1200">
            <a:latin typeface="Calibri" panose="020F0502020204030204"/>
            <a:ea typeface="+mn-ea"/>
            <a:cs typeface="+mn-cs"/>
          </a:endParaRPr>
        </a:p>
      </dgm:t>
    </dgm:pt>
    <dgm:pt modelId="{F549A0EB-6BE9-4749-8336-B02A279AE302}" type="parTrans" cxnId="{FC7721F0-429B-4CE7-BE98-C2F3C41FE9C7}">
      <dgm:prSet/>
      <dgm:spPr/>
      <dgm:t>
        <a:bodyPr/>
        <a:lstStyle/>
        <a:p>
          <a:endParaRPr lang="en-US"/>
        </a:p>
      </dgm:t>
    </dgm:pt>
    <dgm:pt modelId="{A8E2FA08-4DD4-4654-A85D-9A99162D6201}" type="sibTrans" cxnId="{FC7721F0-429B-4CE7-BE98-C2F3C41FE9C7}">
      <dgm:prSet/>
      <dgm:spPr/>
      <dgm:t>
        <a:bodyPr/>
        <a:lstStyle/>
        <a:p>
          <a:endParaRPr lang="en-US"/>
        </a:p>
      </dgm:t>
    </dgm:pt>
    <dgm:pt modelId="{FCE52452-747E-4D89-B0EF-977C99EE7DAE}">
      <dgm:prSet custT="1"/>
      <dgm:spPr/>
      <dgm:t>
        <a:bodyPr/>
        <a:lstStyle/>
        <a:p>
          <a:pPr>
            <a:lnSpc>
              <a:spcPct val="100000"/>
            </a:lnSpc>
          </a:pPr>
          <a:r>
            <a:rPr lang="en-US" sz="1900" kern="1200">
              <a:latin typeface="Calibri" panose="020F0502020204030204"/>
              <a:ea typeface="+mn-ea"/>
              <a:cs typeface="+mn-cs"/>
              <a:hlinkClick xmlns:r="http://schemas.openxmlformats.org/officeDocument/2006/relationships" r:id="rId3" action="ppaction://hlinksldjump"/>
            </a:rPr>
            <a:t>Provide brief overview of postoperative nausea and vomiting (PONV) risk factors</a:t>
          </a:r>
          <a:endParaRPr lang="en-US" sz="1900" kern="1200">
            <a:latin typeface="Calibri" panose="020F0502020204030204"/>
            <a:ea typeface="+mn-ea"/>
            <a:cs typeface="+mn-cs"/>
          </a:endParaRPr>
        </a:p>
      </dgm:t>
    </dgm:pt>
    <dgm:pt modelId="{C85619AE-00EE-4470-ACB0-D167250ABCA9}" type="parTrans" cxnId="{C308B52B-AE35-4E2D-A783-00214409F6A0}">
      <dgm:prSet/>
      <dgm:spPr/>
      <dgm:t>
        <a:bodyPr/>
        <a:lstStyle/>
        <a:p>
          <a:endParaRPr lang="en-US"/>
        </a:p>
      </dgm:t>
    </dgm:pt>
    <dgm:pt modelId="{3100A59E-2767-4C09-968C-BBC192433D7F}" type="sibTrans" cxnId="{C308B52B-AE35-4E2D-A783-00214409F6A0}">
      <dgm:prSet/>
      <dgm:spPr/>
      <dgm:t>
        <a:bodyPr/>
        <a:lstStyle/>
        <a:p>
          <a:endParaRPr lang="en-US"/>
        </a:p>
      </dgm:t>
    </dgm:pt>
    <dgm:pt modelId="{10774553-F1C1-4351-B5FC-9E38F68F20F8}">
      <dgm:prSet custT="1"/>
      <dgm:spPr/>
      <dgm:t>
        <a:bodyPr/>
        <a:lstStyle/>
        <a:p>
          <a:pPr>
            <a:lnSpc>
              <a:spcPct val="100000"/>
            </a:lnSpc>
          </a:pPr>
          <a:r>
            <a:rPr lang="en-US" sz="1900" kern="1200">
              <a:latin typeface="Calibri" panose="020F0502020204030204"/>
              <a:ea typeface="+mn-ea"/>
              <a:cs typeface="+mn-cs"/>
              <a:hlinkClick xmlns:r="http://schemas.openxmlformats.org/officeDocument/2006/relationships" r:id="rId4" action="ppaction://hlinksldjump"/>
            </a:rPr>
            <a:t>Discuss treatment considerations, including obstetric and older adult patient populations</a:t>
          </a:r>
          <a:endParaRPr lang="en-US" sz="1900" kern="1200">
            <a:latin typeface="Calibri" panose="020F0502020204030204"/>
            <a:ea typeface="+mn-ea"/>
            <a:cs typeface="+mn-cs"/>
          </a:endParaRPr>
        </a:p>
      </dgm:t>
    </dgm:pt>
    <dgm:pt modelId="{BB95E623-1C1E-48DE-8807-1181B6398867}" type="parTrans" cxnId="{1B8E8969-126E-4416-A8AE-CB0F9507AD3E}">
      <dgm:prSet/>
      <dgm:spPr/>
      <dgm:t>
        <a:bodyPr/>
        <a:lstStyle/>
        <a:p>
          <a:endParaRPr lang="en-US"/>
        </a:p>
      </dgm:t>
    </dgm:pt>
    <dgm:pt modelId="{D5BBB888-6C56-4071-870A-2A220708F378}" type="sibTrans" cxnId="{1B8E8969-126E-4416-A8AE-CB0F9507AD3E}">
      <dgm:prSet/>
      <dgm:spPr/>
      <dgm:t>
        <a:bodyPr/>
        <a:lstStyle/>
        <a:p>
          <a:endParaRPr lang="en-US"/>
        </a:p>
      </dgm:t>
    </dgm:pt>
    <dgm:pt modelId="{539F0B2D-763D-4639-B4AA-CC4EE0B8029F}" type="pres">
      <dgm:prSet presAssocID="{D0F07F19-1F50-4B42-A7A0-278DF9D25BB1}" presName="root" presStyleCnt="0">
        <dgm:presLayoutVars>
          <dgm:dir/>
          <dgm:resizeHandles val="exact"/>
        </dgm:presLayoutVars>
      </dgm:prSet>
      <dgm:spPr/>
    </dgm:pt>
    <dgm:pt modelId="{C9D7C9E3-E476-4B1E-B712-9AE016AA4C1F}" type="pres">
      <dgm:prSet presAssocID="{FCE52452-747E-4D89-B0EF-977C99EE7DAE}" presName="compNode" presStyleCnt="0"/>
      <dgm:spPr/>
    </dgm:pt>
    <dgm:pt modelId="{C1D15FE7-49C2-4CFE-B7E5-2D2EAB423468}" type="pres">
      <dgm:prSet presAssocID="{FCE52452-747E-4D89-B0EF-977C99EE7DAE}" presName="bgRect" presStyleLbl="bgShp" presStyleIdx="0" presStyleCnt="4"/>
      <dgm:spPr>
        <a:xfrm>
          <a:off x="-34491" y="3117803"/>
          <a:ext cx="6304848" cy="537841"/>
        </a:xfrm>
        <a:prstGeom prst="roundRect">
          <a:avLst>
            <a:gd name="adj" fmla="val 10000"/>
          </a:avLst>
        </a:prstGeom>
      </dgm:spPr>
    </dgm:pt>
    <dgm:pt modelId="{61BADB84-2000-4404-B30F-0DE612B766A5}" type="pres">
      <dgm:prSet presAssocID="{FCE52452-747E-4D89-B0EF-977C99EE7DAE}" presName="iconRect" presStyleLbl="node1" presStyleIdx="0"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Tired face outline with solid fill"/>
        </a:ext>
      </dgm:extLst>
    </dgm:pt>
    <dgm:pt modelId="{F26A9160-2C6F-4778-910E-894DDB761DFD}" type="pres">
      <dgm:prSet presAssocID="{FCE52452-747E-4D89-B0EF-977C99EE7DAE}" presName="spaceRect" presStyleCnt="0"/>
      <dgm:spPr/>
    </dgm:pt>
    <dgm:pt modelId="{D43EA192-727F-49D5-A433-4AC9D91D567F}" type="pres">
      <dgm:prSet presAssocID="{FCE52452-747E-4D89-B0EF-977C99EE7DAE}" presName="parTx" presStyleLbl="revTx" presStyleIdx="0" presStyleCnt="4">
        <dgm:presLayoutVars>
          <dgm:chMax val="0"/>
          <dgm:chPref val="0"/>
        </dgm:presLayoutVars>
      </dgm:prSet>
      <dgm:spPr/>
    </dgm:pt>
    <dgm:pt modelId="{1FF44841-110D-4C59-9699-2EC07594F76B}" type="pres">
      <dgm:prSet presAssocID="{3100A59E-2767-4C09-968C-BBC192433D7F}" presName="sibTrans" presStyleCnt="0"/>
      <dgm:spPr/>
    </dgm:pt>
    <dgm:pt modelId="{F91CE762-C215-47DB-92EB-2AA330B033C9}" type="pres">
      <dgm:prSet presAssocID="{10774553-F1C1-4351-B5FC-9E38F68F20F8}" presName="compNode" presStyleCnt="0"/>
      <dgm:spPr/>
    </dgm:pt>
    <dgm:pt modelId="{3D5B91E1-9787-4491-BE2C-CFDA7903345F}" type="pres">
      <dgm:prSet presAssocID="{10774553-F1C1-4351-B5FC-9E38F68F20F8}" presName="bgRect" presStyleLbl="bgShp" presStyleIdx="1" presStyleCnt="4"/>
      <dgm:spPr/>
    </dgm:pt>
    <dgm:pt modelId="{C4A53ADF-365A-4956-A2BB-2791345A9358}" type="pres">
      <dgm:prSet presAssocID="{10774553-F1C1-4351-B5FC-9E38F68F20F8}" presName="iconRect" presStyleLbl="node1" presStyleIdx="1"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Group with solid fill"/>
        </a:ext>
      </dgm:extLst>
    </dgm:pt>
    <dgm:pt modelId="{217930A2-EAE5-43AB-BA86-A740B3F4E8D2}" type="pres">
      <dgm:prSet presAssocID="{10774553-F1C1-4351-B5FC-9E38F68F20F8}" presName="spaceRect" presStyleCnt="0"/>
      <dgm:spPr/>
    </dgm:pt>
    <dgm:pt modelId="{CAD66536-674E-41DF-BD14-1C3C6448A440}" type="pres">
      <dgm:prSet presAssocID="{10774553-F1C1-4351-B5FC-9E38F68F20F8}" presName="parTx" presStyleLbl="revTx" presStyleIdx="1" presStyleCnt="4">
        <dgm:presLayoutVars>
          <dgm:chMax val="0"/>
          <dgm:chPref val="0"/>
        </dgm:presLayoutVars>
      </dgm:prSet>
      <dgm:spPr/>
    </dgm:pt>
    <dgm:pt modelId="{CE90A2DB-BE68-49EF-9556-26498D3CA868}" type="pres">
      <dgm:prSet presAssocID="{D5BBB888-6C56-4071-870A-2A220708F378}" presName="sibTrans" presStyleCnt="0"/>
      <dgm:spPr/>
    </dgm:pt>
    <dgm:pt modelId="{815AA52A-6D18-4177-AE6D-E0559FAFDE78}" type="pres">
      <dgm:prSet presAssocID="{22625139-F93A-4F3F-A7AA-4923A01AEDF3}" presName="compNode" presStyleCnt="0"/>
      <dgm:spPr/>
    </dgm:pt>
    <dgm:pt modelId="{A8176E5D-B119-4234-91AB-EFE9C2CF80B7}" type="pres">
      <dgm:prSet presAssocID="{22625139-F93A-4F3F-A7AA-4923A01AEDF3}" presName="bgRect" presStyleLbl="bgShp" presStyleIdx="2" presStyleCnt="4"/>
      <dgm:spPr>
        <a:prstGeom prst="rect">
          <a:avLst/>
        </a:prstGeom>
      </dgm:spPr>
    </dgm:pt>
    <dgm:pt modelId="{DB85AE0A-C466-4604-9C2E-87F8EA52DD0F}" type="pres">
      <dgm:prSet presAssocID="{22625139-F93A-4F3F-A7AA-4923A01AEDF3}" presName="iconRect" presStyleLbl="node1" presStyleIdx="2"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lipboard Checked with solid fill"/>
        </a:ext>
      </dgm:extLst>
    </dgm:pt>
    <dgm:pt modelId="{A8722341-C6F1-4D89-89A6-4EF02F8B76E1}" type="pres">
      <dgm:prSet presAssocID="{22625139-F93A-4F3F-A7AA-4923A01AEDF3}" presName="spaceRect" presStyleCnt="0"/>
      <dgm:spPr/>
    </dgm:pt>
    <dgm:pt modelId="{5A5E0268-7557-41F6-A6CC-892DF11AAC18}" type="pres">
      <dgm:prSet presAssocID="{22625139-F93A-4F3F-A7AA-4923A01AEDF3}" presName="parTx" presStyleLbl="revTx" presStyleIdx="2" presStyleCnt="4" custLinFactNeighborX="464" custLinFactNeighborY="0">
        <dgm:presLayoutVars>
          <dgm:chMax val="0"/>
          <dgm:chPref val="0"/>
        </dgm:presLayoutVars>
      </dgm:prSet>
      <dgm:spPr/>
    </dgm:pt>
    <dgm:pt modelId="{5ACA2613-1755-4541-BF52-A7AD043980F4}" type="pres">
      <dgm:prSet presAssocID="{A8E2FA08-4DD4-4654-A85D-9A99162D6201}" presName="sibTrans" presStyleCnt="0"/>
      <dgm:spPr/>
    </dgm:pt>
    <dgm:pt modelId="{0E0B23C8-D5E1-4B41-BDA7-2CE57755BE6A}" type="pres">
      <dgm:prSet presAssocID="{F05611F0-8256-4954-B6CB-ED6B4F2DD397}" presName="compNode" presStyleCnt="0"/>
      <dgm:spPr/>
    </dgm:pt>
    <dgm:pt modelId="{CD05AFB1-E184-456B-B0D2-9C36C4272D02}" type="pres">
      <dgm:prSet presAssocID="{F05611F0-8256-4954-B6CB-ED6B4F2DD397}" presName="bgRect" presStyleLbl="bgShp" presStyleIdx="3" presStyleCnt="4"/>
      <dgm:spPr>
        <a:prstGeom prst="rect">
          <a:avLst/>
        </a:prstGeom>
      </dgm:spPr>
    </dgm:pt>
    <dgm:pt modelId="{74FDC127-8DFD-4460-AE93-0411105DEB60}" type="pres">
      <dgm:prSet presAssocID="{F05611F0-8256-4954-B6CB-ED6B4F2DD397}" presName="iconRect" presStyleLbl="node1" presStyleIdx="3" presStyleCnt="4"/>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Skeleton with solid fill"/>
        </a:ext>
      </dgm:extLst>
    </dgm:pt>
    <dgm:pt modelId="{58414D7F-A9B2-47FB-8B18-5EF591AE26CC}" type="pres">
      <dgm:prSet presAssocID="{F05611F0-8256-4954-B6CB-ED6B4F2DD397}" presName="spaceRect" presStyleCnt="0"/>
      <dgm:spPr/>
    </dgm:pt>
    <dgm:pt modelId="{1A91019B-6FF6-4E88-A622-AA77E19BE965}" type="pres">
      <dgm:prSet presAssocID="{F05611F0-8256-4954-B6CB-ED6B4F2DD397}" presName="parTx" presStyleLbl="revTx" presStyleIdx="3" presStyleCnt="4" custLinFactNeighborX="464">
        <dgm:presLayoutVars>
          <dgm:chMax val="0"/>
          <dgm:chPref val="0"/>
        </dgm:presLayoutVars>
      </dgm:prSet>
      <dgm:spPr/>
    </dgm:pt>
  </dgm:ptLst>
  <dgm:cxnLst>
    <dgm:cxn modelId="{C308B52B-AE35-4E2D-A783-00214409F6A0}" srcId="{D0F07F19-1F50-4B42-A7A0-278DF9D25BB1}" destId="{FCE52452-747E-4D89-B0EF-977C99EE7DAE}" srcOrd="0" destOrd="0" parTransId="{C85619AE-00EE-4470-ACB0-D167250ABCA9}" sibTransId="{3100A59E-2767-4C09-968C-BBC192433D7F}"/>
    <dgm:cxn modelId="{95255F68-76A1-4580-84AB-CB8B9AF7FDD7}" type="presOf" srcId="{22625139-F93A-4F3F-A7AA-4923A01AEDF3}" destId="{5A5E0268-7557-41F6-A6CC-892DF11AAC18}" srcOrd="0" destOrd="0" presId="urn:microsoft.com/office/officeart/2018/2/layout/IconVerticalSolidList"/>
    <dgm:cxn modelId="{1B8E8969-126E-4416-A8AE-CB0F9507AD3E}" srcId="{D0F07F19-1F50-4B42-A7A0-278DF9D25BB1}" destId="{10774553-F1C1-4351-B5FC-9E38F68F20F8}" srcOrd="1" destOrd="0" parTransId="{BB95E623-1C1E-48DE-8807-1181B6398867}" sibTransId="{D5BBB888-6C56-4071-870A-2A220708F378}"/>
    <dgm:cxn modelId="{ABDB2881-9864-4533-843E-48FD6008AD92}" type="presOf" srcId="{FCE52452-747E-4D89-B0EF-977C99EE7DAE}" destId="{D43EA192-727F-49D5-A433-4AC9D91D567F}" srcOrd="0" destOrd="0" presId="urn:microsoft.com/office/officeart/2018/2/layout/IconVerticalSolidList"/>
    <dgm:cxn modelId="{FA896689-06F0-4649-9FF7-0D3A04B5B25E}" type="presOf" srcId="{D0F07F19-1F50-4B42-A7A0-278DF9D25BB1}" destId="{539F0B2D-763D-4639-B4AA-CC4EE0B8029F}" srcOrd="0" destOrd="0" presId="urn:microsoft.com/office/officeart/2018/2/layout/IconVerticalSolidList"/>
    <dgm:cxn modelId="{3284CFD0-9CB6-437C-8217-06D6A5CE055D}" type="presOf" srcId="{10774553-F1C1-4351-B5FC-9E38F68F20F8}" destId="{CAD66536-674E-41DF-BD14-1C3C6448A440}" srcOrd="0" destOrd="0" presId="urn:microsoft.com/office/officeart/2018/2/layout/IconVerticalSolidList"/>
    <dgm:cxn modelId="{914FACD2-336A-4471-9E99-312B3F8EAB04}" srcId="{D0F07F19-1F50-4B42-A7A0-278DF9D25BB1}" destId="{F05611F0-8256-4954-B6CB-ED6B4F2DD397}" srcOrd="3" destOrd="0" parTransId="{CD7328D6-9FAE-4506-9BDB-E06A571EC1D4}" sibTransId="{6BD5265A-8333-420D-BDB2-65F10B3EBD76}"/>
    <dgm:cxn modelId="{0323E2D4-2088-4AB8-81EF-5C482B2F2AA1}" type="presOf" srcId="{F05611F0-8256-4954-B6CB-ED6B4F2DD397}" destId="{1A91019B-6FF6-4E88-A622-AA77E19BE965}" srcOrd="0" destOrd="0" presId="urn:microsoft.com/office/officeart/2018/2/layout/IconVerticalSolidList"/>
    <dgm:cxn modelId="{FC7721F0-429B-4CE7-BE98-C2F3C41FE9C7}" srcId="{D0F07F19-1F50-4B42-A7A0-278DF9D25BB1}" destId="{22625139-F93A-4F3F-A7AA-4923A01AEDF3}" srcOrd="2" destOrd="0" parTransId="{F549A0EB-6BE9-4749-8336-B02A279AE302}" sibTransId="{A8E2FA08-4DD4-4654-A85D-9A99162D6201}"/>
    <dgm:cxn modelId="{E05982FE-540B-4C40-B160-1D0A4E70BAFA}" type="presParOf" srcId="{539F0B2D-763D-4639-B4AA-CC4EE0B8029F}" destId="{C9D7C9E3-E476-4B1E-B712-9AE016AA4C1F}" srcOrd="0" destOrd="0" presId="urn:microsoft.com/office/officeart/2018/2/layout/IconVerticalSolidList"/>
    <dgm:cxn modelId="{6AB591C6-B668-4ED2-9F88-FDFDBEFA3902}" type="presParOf" srcId="{C9D7C9E3-E476-4B1E-B712-9AE016AA4C1F}" destId="{C1D15FE7-49C2-4CFE-B7E5-2D2EAB423468}" srcOrd="0" destOrd="0" presId="urn:microsoft.com/office/officeart/2018/2/layout/IconVerticalSolidList"/>
    <dgm:cxn modelId="{AF6E7F4D-9B97-4E90-8794-3FC5C28F880B}" type="presParOf" srcId="{C9D7C9E3-E476-4B1E-B712-9AE016AA4C1F}" destId="{61BADB84-2000-4404-B30F-0DE612B766A5}" srcOrd="1" destOrd="0" presId="urn:microsoft.com/office/officeart/2018/2/layout/IconVerticalSolidList"/>
    <dgm:cxn modelId="{8A73B660-7521-43D7-8F95-1C5A123A1EAD}" type="presParOf" srcId="{C9D7C9E3-E476-4B1E-B712-9AE016AA4C1F}" destId="{F26A9160-2C6F-4778-910E-894DDB761DFD}" srcOrd="2" destOrd="0" presId="urn:microsoft.com/office/officeart/2018/2/layout/IconVerticalSolidList"/>
    <dgm:cxn modelId="{2852E2D5-9B3C-4C03-A0F3-02D7B7DD6925}" type="presParOf" srcId="{C9D7C9E3-E476-4B1E-B712-9AE016AA4C1F}" destId="{D43EA192-727F-49D5-A433-4AC9D91D567F}" srcOrd="3" destOrd="0" presId="urn:microsoft.com/office/officeart/2018/2/layout/IconVerticalSolidList"/>
    <dgm:cxn modelId="{767C0B80-52AD-4047-AF5A-33FD7E5C44F2}" type="presParOf" srcId="{539F0B2D-763D-4639-B4AA-CC4EE0B8029F}" destId="{1FF44841-110D-4C59-9699-2EC07594F76B}" srcOrd="1" destOrd="0" presId="urn:microsoft.com/office/officeart/2018/2/layout/IconVerticalSolidList"/>
    <dgm:cxn modelId="{3DA43F1E-0AC9-46FD-98B2-9683E349A7D7}" type="presParOf" srcId="{539F0B2D-763D-4639-B4AA-CC4EE0B8029F}" destId="{F91CE762-C215-47DB-92EB-2AA330B033C9}" srcOrd="2" destOrd="0" presId="urn:microsoft.com/office/officeart/2018/2/layout/IconVerticalSolidList"/>
    <dgm:cxn modelId="{6781E8C2-F481-4858-AAD0-26E107B4D5A4}" type="presParOf" srcId="{F91CE762-C215-47DB-92EB-2AA330B033C9}" destId="{3D5B91E1-9787-4491-BE2C-CFDA7903345F}" srcOrd="0" destOrd="0" presId="urn:microsoft.com/office/officeart/2018/2/layout/IconVerticalSolidList"/>
    <dgm:cxn modelId="{1285E27E-2DF1-4AC8-9D3D-FE928128F037}" type="presParOf" srcId="{F91CE762-C215-47DB-92EB-2AA330B033C9}" destId="{C4A53ADF-365A-4956-A2BB-2791345A9358}" srcOrd="1" destOrd="0" presId="urn:microsoft.com/office/officeart/2018/2/layout/IconVerticalSolidList"/>
    <dgm:cxn modelId="{C4723590-245F-4900-B8B1-233CB5C0B6C4}" type="presParOf" srcId="{F91CE762-C215-47DB-92EB-2AA330B033C9}" destId="{217930A2-EAE5-43AB-BA86-A740B3F4E8D2}" srcOrd="2" destOrd="0" presId="urn:microsoft.com/office/officeart/2018/2/layout/IconVerticalSolidList"/>
    <dgm:cxn modelId="{FD15203D-37CE-45C8-9A9C-0DAC0094D5D2}" type="presParOf" srcId="{F91CE762-C215-47DB-92EB-2AA330B033C9}" destId="{CAD66536-674E-41DF-BD14-1C3C6448A440}" srcOrd="3" destOrd="0" presId="urn:microsoft.com/office/officeart/2018/2/layout/IconVerticalSolidList"/>
    <dgm:cxn modelId="{3E1B2085-1C24-4B2A-9247-03523AF03636}" type="presParOf" srcId="{539F0B2D-763D-4639-B4AA-CC4EE0B8029F}" destId="{CE90A2DB-BE68-49EF-9556-26498D3CA868}" srcOrd="3" destOrd="0" presId="urn:microsoft.com/office/officeart/2018/2/layout/IconVerticalSolidList"/>
    <dgm:cxn modelId="{1935EDAB-31E9-4844-BA84-9207EAA87B99}" type="presParOf" srcId="{539F0B2D-763D-4639-B4AA-CC4EE0B8029F}" destId="{815AA52A-6D18-4177-AE6D-E0559FAFDE78}" srcOrd="4" destOrd="0" presId="urn:microsoft.com/office/officeart/2018/2/layout/IconVerticalSolidList"/>
    <dgm:cxn modelId="{02F6E9BA-9A47-4AC7-ADA2-071F3326AC0B}" type="presParOf" srcId="{815AA52A-6D18-4177-AE6D-E0559FAFDE78}" destId="{A8176E5D-B119-4234-91AB-EFE9C2CF80B7}" srcOrd="0" destOrd="0" presId="urn:microsoft.com/office/officeart/2018/2/layout/IconVerticalSolidList"/>
    <dgm:cxn modelId="{B73C8FCA-8CF6-4713-B2AB-3CD9108256C3}" type="presParOf" srcId="{815AA52A-6D18-4177-AE6D-E0559FAFDE78}" destId="{DB85AE0A-C466-4604-9C2E-87F8EA52DD0F}" srcOrd="1" destOrd="0" presId="urn:microsoft.com/office/officeart/2018/2/layout/IconVerticalSolidList"/>
    <dgm:cxn modelId="{9743346B-827E-4ABB-B121-9CBECBB5E551}" type="presParOf" srcId="{815AA52A-6D18-4177-AE6D-E0559FAFDE78}" destId="{A8722341-C6F1-4D89-89A6-4EF02F8B76E1}" srcOrd="2" destOrd="0" presId="urn:microsoft.com/office/officeart/2018/2/layout/IconVerticalSolidList"/>
    <dgm:cxn modelId="{D85B02DF-0E67-4883-838A-4C22C1E8ED48}" type="presParOf" srcId="{815AA52A-6D18-4177-AE6D-E0559FAFDE78}" destId="{5A5E0268-7557-41F6-A6CC-892DF11AAC18}" srcOrd="3" destOrd="0" presId="urn:microsoft.com/office/officeart/2018/2/layout/IconVerticalSolidList"/>
    <dgm:cxn modelId="{C8307AFA-CF2B-4D5C-9CAB-78A096DA2655}" type="presParOf" srcId="{539F0B2D-763D-4639-B4AA-CC4EE0B8029F}" destId="{5ACA2613-1755-4541-BF52-A7AD043980F4}" srcOrd="5" destOrd="0" presId="urn:microsoft.com/office/officeart/2018/2/layout/IconVerticalSolidList"/>
    <dgm:cxn modelId="{E9A94DA3-10DE-4C86-9B09-50F0C45D6884}" type="presParOf" srcId="{539F0B2D-763D-4639-B4AA-CC4EE0B8029F}" destId="{0E0B23C8-D5E1-4B41-BDA7-2CE57755BE6A}" srcOrd="6" destOrd="0" presId="urn:microsoft.com/office/officeart/2018/2/layout/IconVerticalSolidList"/>
    <dgm:cxn modelId="{753B9D4B-226C-493C-89AC-488C49AA85EB}" type="presParOf" srcId="{0E0B23C8-D5E1-4B41-BDA7-2CE57755BE6A}" destId="{CD05AFB1-E184-456B-B0D2-9C36C4272D02}" srcOrd="0" destOrd="0" presId="urn:microsoft.com/office/officeart/2018/2/layout/IconVerticalSolidList"/>
    <dgm:cxn modelId="{C90BF9BB-A863-4C42-8D14-A562167D26AE}" type="presParOf" srcId="{0E0B23C8-D5E1-4B41-BDA7-2CE57755BE6A}" destId="{74FDC127-8DFD-4460-AE93-0411105DEB60}" srcOrd="1" destOrd="0" presId="urn:microsoft.com/office/officeart/2018/2/layout/IconVerticalSolidList"/>
    <dgm:cxn modelId="{6E9986E1-0DA9-475E-B00F-EF7DD3EE3648}" type="presParOf" srcId="{0E0B23C8-D5E1-4B41-BDA7-2CE57755BE6A}" destId="{58414D7F-A9B2-47FB-8B18-5EF591AE26CC}" srcOrd="2" destOrd="0" presId="urn:microsoft.com/office/officeart/2018/2/layout/IconVerticalSolidList"/>
    <dgm:cxn modelId="{88DCE34B-48A9-4F44-B883-FA2A6F943771}" type="presParOf" srcId="{0E0B23C8-D5E1-4B41-BDA7-2CE57755BE6A}" destId="{1A91019B-6FF6-4E88-A622-AA77E19BE965}"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24224C-AF3E-4224-956D-F70D367B9D4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381FF6F-63B7-46D1-93CC-BFBBAD67B632}">
      <dgm:prSet/>
      <dgm:spPr/>
      <dgm:t>
        <a:bodyPr/>
        <a:lstStyle/>
        <a:p>
          <a:pPr>
            <a:lnSpc>
              <a:spcPct val="100000"/>
            </a:lnSpc>
          </a:pPr>
          <a:r>
            <a:rPr lang="en-US" b="1">
              <a:hlinkClick xmlns:r="http://schemas.openxmlformats.org/officeDocument/2006/relationships" r:id="rId1"/>
            </a:rPr>
            <a:t>ASA Task Force on Postanesthetic Care (2013): </a:t>
          </a:r>
          <a:endParaRPr lang="en-US" b="1"/>
        </a:p>
        <a:p>
          <a:pPr>
            <a:lnSpc>
              <a:spcPct val="100000"/>
            </a:lnSpc>
          </a:pPr>
          <a:r>
            <a:rPr lang="en-US"/>
            <a:t>‘Routine assessment and monitoring of nausea and vomiting should be done during emergence and recovery.’</a:t>
          </a:r>
          <a:r>
            <a:rPr lang="en-US" baseline="30000"/>
            <a:t>5 </a:t>
          </a:r>
        </a:p>
      </dgm:t>
    </dgm:pt>
    <dgm:pt modelId="{278A3130-238F-447C-8325-C81E3E7AEA4A}" type="parTrans" cxnId="{1FFE7405-4463-45C4-BDE3-D40A618B84DF}">
      <dgm:prSet/>
      <dgm:spPr/>
      <dgm:t>
        <a:bodyPr/>
        <a:lstStyle/>
        <a:p>
          <a:endParaRPr lang="en-US"/>
        </a:p>
      </dgm:t>
    </dgm:pt>
    <dgm:pt modelId="{ED9696CD-4A9D-4AB0-B52C-27225327C68D}" type="sibTrans" cxnId="{1FFE7405-4463-45C4-BDE3-D40A618B84DF}">
      <dgm:prSet/>
      <dgm:spPr/>
      <dgm:t>
        <a:bodyPr/>
        <a:lstStyle/>
        <a:p>
          <a:endParaRPr lang="en-US"/>
        </a:p>
      </dgm:t>
    </dgm:pt>
    <dgm:pt modelId="{263E0CBE-940B-443C-B83E-0EFF0DDAD122}">
      <dgm:prSet/>
      <dgm:spPr/>
      <dgm:t>
        <a:bodyPr/>
        <a:lstStyle/>
        <a:p>
          <a:pPr>
            <a:lnSpc>
              <a:spcPct val="100000"/>
            </a:lnSpc>
          </a:pPr>
          <a:r>
            <a:rPr lang="en-US" b="1">
              <a:hlinkClick xmlns:r="http://schemas.openxmlformats.org/officeDocument/2006/relationships" r:id="rId2"/>
            </a:rPr>
            <a:t>Fourth Consensus Guidelines for the Management of Postoperative Nausea and Vomiting (2020): </a:t>
          </a:r>
          <a:endParaRPr lang="en-US" b="1"/>
        </a:p>
        <a:p>
          <a:pPr>
            <a:lnSpc>
              <a:spcPct val="100000"/>
            </a:lnSpc>
          </a:pPr>
          <a:r>
            <a:rPr lang="en-US"/>
            <a:t>‘PONV risk factors should be used for risk assessment and to guide PONV management.’</a:t>
          </a:r>
          <a:r>
            <a:rPr lang="en-US" baseline="30000"/>
            <a:t>1</a:t>
          </a:r>
        </a:p>
      </dgm:t>
    </dgm:pt>
    <dgm:pt modelId="{FB996027-DE3E-4B2E-ADA8-02E64BB4227E}" type="parTrans" cxnId="{89F5F916-CB38-47F5-A6A4-3C53B385A7E3}">
      <dgm:prSet/>
      <dgm:spPr/>
      <dgm:t>
        <a:bodyPr/>
        <a:lstStyle/>
        <a:p>
          <a:endParaRPr lang="en-US"/>
        </a:p>
      </dgm:t>
    </dgm:pt>
    <dgm:pt modelId="{D4F973A5-3A15-4E8D-9994-590A1990E13F}" type="sibTrans" cxnId="{89F5F916-CB38-47F5-A6A4-3C53B385A7E3}">
      <dgm:prSet/>
      <dgm:spPr/>
      <dgm:t>
        <a:bodyPr/>
        <a:lstStyle/>
        <a:p>
          <a:endParaRPr lang="en-US"/>
        </a:p>
      </dgm:t>
    </dgm:pt>
    <dgm:pt modelId="{2B847833-ACCB-49FA-A928-3094DDA43179}" type="pres">
      <dgm:prSet presAssocID="{D924224C-AF3E-4224-956D-F70D367B9D40}" presName="root" presStyleCnt="0">
        <dgm:presLayoutVars>
          <dgm:dir/>
          <dgm:resizeHandles val="exact"/>
        </dgm:presLayoutVars>
      </dgm:prSet>
      <dgm:spPr/>
    </dgm:pt>
    <dgm:pt modelId="{F172BF3A-287E-47D2-B4B0-A42E1022A494}" type="pres">
      <dgm:prSet presAssocID="{C381FF6F-63B7-46D1-93CC-BFBBAD67B632}" presName="compNode" presStyleCnt="0"/>
      <dgm:spPr/>
    </dgm:pt>
    <dgm:pt modelId="{E945764A-BC62-46B6-B105-09ABD6ED78DF}" type="pres">
      <dgm:prSet presAssocID="{C381FF6F-63B7-46D1-93CC-BFBBAD67B632}" presName="bgRect" presStyleLbl="bgShp" presStyleIdx="0" presStyleCnt="2"/>
      <dgm:spPr/>
    </dgm:pt>
    <dgm:pt modelId="{3690A98A-32BB-4CFD-943D-926613791697}" type="pres">
      <dgm:prSet presAssocID="{C381FF6F-63B7-46D1-93CC-BFBBAD67B632}" presName="iconRect" presStyleLbl="node1" presStyleIdx="0"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idney"/>
        </a:ext>
      </dgm:extLst>
    </dgm:pt>
    <dgm:pt modelId="{CE6956B6-E2E5-4FDA-8AA9-56F098E33EB4}" type="pres">
      <dgm:prSet presAssocID="{C381FF6F-63B7-46D1-93CC-BFBBAD67B632}" presName="spaceRect" presStyleCnt="0"/>
      <dgm:spPr/>
    </dgm:pt>
    <dgm:pt modelId="{A9D10FFF-4BA0-40D7-BD3D-0443E7B33E5B}" type="pres">
      <dgm:prSet presAssocID="{C381FF6F-63B7-46D1-93CC-BFBBAD67B632}" presName="parTx" presStyleLbl="revTx" presStyleIdx="0" presStyleCnt="2">
        <dgm:presLayoutVars>
          <dgm:chMax val="0"/>
          <dgm:chPref val="0"/>
        </dgm:presLayoutVars>
      </dgm:prSet>
      <dgm:spPr/>
    </dgm:pt>
    <dgm:pt modelId="{543021EC-3DBB-429E-956D-96B4F6BEA7C9}" type="pres">
      <dgm:prSet presAssocID="{ED9696CD-4A9D-4AB0-B52C-27225327C68D}" presName="sibTrans" presStyleCnt="0"/>
      <dgm:spPr/>
    </dgm:pt>
    <dgm:pt modelId="{E7BA6F62-8DCD-4F8F-AB97-F71EECEBA6CA}" type="pres">
      <dgm:prSet presAssocID="{263E0CBE-940B-443C-B83E-0EFF0DDAD122}" presName="compNode" presStyleCnt="0"/>
      <dgm:spPr/>
    </dgm:pt>
    <dgm:pt modelId="{D73DECF6-F2C1-4A06-8118-C6357D8402DF}" type="pres">
      <dgm:prSet presAssocID="{263E0CBE-940B-443C-B83E-0EFF0DDAD122}" presName="bgRect" presStyleLbl="bgShp" presStyleIdx="1" presStyleCnt="2"/>
      <dgm:spPr/>
    </dgm:pt>
    <dgm:pt modelId="{8B427968-238B-4C72-870B-E193295D8A32}" type="pres">
      <dgm:prSet presAssocID="{263E0CBE-940B-443C-B83E-0EFF0DDAD122}" presName="iconRect" presStyleLbl="node1" presStyleIdx="1" presStyleCnt="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E80BFB6F-BE01-4C14-A5AE-D07EFB8075DD}" type="pres">
      <dgm:prSet presAssocID="{263E0CBE-940B-443C-B83E-0EFF0DDAD122}" presName="spaceRect" presStyleCnt="0"/>
      <dgm:spPr/>
    </dgm:pt>
    <dgm:pt modelId="{12D90392-A139-4FB4-AE02-31CEF37FF69E}" type="pres">
      <dgm:prSet presAssocID="{263E0CBE-940B-443C-B83E-0EFF0DDAD122}" presName="parTx" presStyleLbl="revTx" presStyleIdx="1" presStyleCnt="2">
        <dgm:presLayoutVars>
          <dgm:chMax val="0"/>
          <dgm:chPref val="0"/>
        </dgm:presLayoutVars>
      </dgm:prSet>
      <dgm:spPr/>
    </dgm:pt>
  </dgm:ptLst>
  <dgm:cxnLst>
    <dgm:cxn modelId="{1FFE7405-4463-45C4-BDE3-D40A618B84DF}" srcId="{D924224C-AF3E-4224-956D-F70D367B9D40}" destId="{C381FF6F-63B7-46D1-93CC-BFBBAD67B632}" srcOrd="0" destOrd="0" parTransId="{278A3130-238F-447C-8325-C81E3E7AEA4A}" sibTransId="{ED9696CD-4A9D-4AB0-B52C-27225327C68D}"/>
    <dgm:cxn modelId="{89F5F916-CB38-47F5-A6A4-3C53B385A7E3}" srcId="{D924224C-AF3E-4224-956D-F70D367B9D40}" destId="{263E0CBE-940B-443C-B83E-0EFF0DDAD122}" srcOrd="1" destOrd="0" parTransId="{FB996027-DE3E-4B2E-ADA8-02E64BB4227E}" sibTransId="{D4F973A5-3A15-4E8D-9994-590A1990E13F}"/>
    <dgm:cxn modelId="{C843DA1D-14ED-4453-90BD-2FE49C8FB346}" type="presOf" srcId="{263E0CBE-940B-443C-B83E-0EFF0DDAD122}" destId="{12D90392-A139-4FB4-AE02-31CEF37FF69E}" srcOrd="0" destOrd="0" presId="urn:microsoft.com/office/officeart/2018/2/layout/IconVerticalSolidList"/>
    <dgm:cxn modelId="{CEA4CB2E-FA20-4CC8-8184-9D03B3650E9A}" type="presOf" srcId="{D924224C-AF3E-4224-956D-F70D367B9D40}" destId="{2B847833-ACCB-49FA-A928-3094DDA43179}" srcOrd="0" destOrd="0" presId="urn:microsoft.com/office/officeart/2018/2/layout/IconVerticalSolidList"/>
    <dgm:cxn modelId="{2284F4BF-3CF9-4185-AE9C-99CA6986DC48}" type="presOf" srcId="{C381FF6F-63B7-46D1-93CC-BFBBAD67B632}" destId="{A9D10FFF-4BA0-40D7-BD3D-0443E7B33E5B}" srcOrd="0" destOrd="0" presId="urn:microsoft.com/office/officeart/2018/2/layout/IconVerticalSolidList"/>
    <dgm:cxn modelId="{FE62EB26-512C-460A-950F-B4711A85EB4F}" type="presParOf" srcId="{2B847833-ACCB-49FA-A928-3094DDA43179}" destId="{F172BF3A-287E-47D2-B4B0-A42E1022A494}" srcOrd="0" destOrd="0" presId="urn:microsoft.com/office/officeart/2018/2/layout/IconVerticalSolidList"/>
    <dgm:cxn modelId="{080FF521-6130-4AF0-96B5-EB6AB8C273A5}" type="presParOf" srcId="{F172BF3A-287E-47D2-B4B0-A42E1022A494}" destId="{E945764A-BC62-46B6-B105-09ABD6ED78DF}" srcOrd="0" destOrd="0" presId="urn:microsoft.com/office/officeart/2018/2/layout/IconVerticalSolidList"/>
    <dgm:cxn modelId="{2C02D943-46E4-48E4-8445-AAEBD6FFA9E2}" type="presParOf" srcId="{F172BF3A-287E-47D2-B4B0-A42E1022A494}" destId="{3690A98A-32BB-4CFD-943D-926613791697}" srcOrd="1" destOrd="0" presId="urn:microsoft.com/office/officeart/2018/2/layout/IconVerticalSolidList"/>
    <dgm:cxn modelId="{FA5916CC-F13C-43F5-9E68-98CA65DA552A}" type="presParOf" srcId="{F172BF3A-287E-47D2-B4B0-A42E1022A494}" destId="{CE6956B6-E2E5-4FDA-8AA9-56F098E33EB4}" srcOrd="2" destOrd="0" presId="urn:microsoft.com/office/officeart/2018/2/layout/IconVerticalSolidList"/>
    <dgm:cxn modelId="{54D66F4A-EDBF-4A43-B882-3665E40035D0}" type="presParOf" srcId="{F172BF3A-287E-47D2-B4B0-A42E1022A494}" destId="{A9D10FFF-4BA0-40D7-BD3D-0443E7B33E5B}" srcOrd="3" destOrd="0" presId="urn:microsoft.com/office/officeart/2018/2/layout/IconVerticalSolidList"/>
    <dgm:cxn modelId="{3E19DE3B-664C-40F9-B1F1-46D41453A372}" type="presParOf" srcId="{2B847833-ACCB-49FA-A928-3094DDA43179}" destId="{543021EC-3DBB-429E-956D-96B4F6BEA7C9}" srcOrd="1" destOrd="0" presId="urn:microsoft.com/office/officeart/2018/2/layout/IconVerticalSolidList"/>
    <dgm:cxn modelId="{0DEE1467-B10C-4917-B8F2-56E270B140D1}" type="presParOf" srcId="{2B847833-ACCB-49FA-A928-3094DDA43179}" destId="{E7BA6F62-8DCD-4F8F-AB97-F71EECEBA6CA}" srcOrd="2" destOrd="0" presId="urn:microsoft.com/office/officeart/2018/2/layout/IconVerticalSolidList"/>
    <dgm:cxn modelId="{B9E30B24-AA2A-452A-B504-D7370212C253}" type="presParOf" srcId="{E7BA6F62-8DCD-4F8F-AB97-F71EECEBA6CA}" destId="{D73DECF6-F2C1-4A06-8118-C6357D8402DF}" srcOrd="0" destOrd="0" presId="urn:microsoft.com/office/officeart/2018/2/layout/IconVerticalSolidList"/>
    <dgm:cxn modelId="{DE40CB6B-2097-49CA-9A6A-0CC82B071947}" type="presParOf" srcId="{E7BA6F62-8DCD-4F8F-AB97-F71EECEBA6CA}" destId="{8B427968-238B-4C72-870B-E193295D8A32}" srcOrd="1" destOrd="0" presId="urn:microsoft.com/office/officeart/2018/2/layout/IconVerticalSolidList"/>
    <dgm:cxn modelId="{14B77280-0547-41C8-BE63-97E439748C69}" type="presParOf" srcId="{E7BA6F62-8DCD-4F8F-AB97-F71EECEBA6CA}" destId="{E80BFB6F-BE01-4C14-A5AE-D07EFB8075DD}" srcOrd="2" destOrd="0" presId="urn:microsoft.com/office/officeart/2018/2/layout/IconVerticalSolidList"/>
    <dgm:cxn modelId="{1FBE45C7-FE56-4AC3-8F09-E658E64DC350}" type="presParOf" srcId="{E7BA6F62-8DCD-4F8F-AB97-F71EECEBA6CA}" destId="{12D90392-A139-4FB4-AE02-31CEF37FF69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F07F19-1F50-4B42-A7A0-278DF9D25BB1}"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22625139-F93A-4F3F-A7AA-4923A01AEDF3}">
      <dgm:prSet custT="1"/>
      <dgm:spPr/>
      <dgm:t>
        <a:bodyPr/>
        <a:lstStyle/>
        <a:p>
          <a:pPr>
            <a:lnSpc>
              <a:spcPct val="100000"/>
            </a:lnSpc>
          </a:pPr>
          <a:r>
            <a:rPr lang="en-US" sz="1900" kern="1200">
              <a:latin typeface="Cambria" panose="02040503050406030204"/>
            </a:rPr>
            <a:t>Administer treatment</a:t>
          </a:r>
          <a:endParaRPr lang="en-US" sz="1900" kern="1200">
            <a:latin typeface="Calibri" panose="020F0502020204030204"/>
            <a:ea typeface="+mn-ea"/>
            <a:cs typeface="+mn-cs"/>
          </a:endParaRPr>
        </a:p>
      </dgm:t>
    </dgm:pt>
    <dgm:pt modelId="{F549A0EB-6BE9-4749-8336-B02A279AE302}" type="parTrans" cxnId="{FC7721F0-429B-4CE7-BE98-C2F3C41FE9C7}">
      <dgm:prSet/>
      <dgm:spPr/>
      <dgm:t>
        <a:bodyPr/>
        <a:lstStyle/>
        <a:p>
          <a:endParaRPr lang="en-US"/>
        </a:p>
      </dgm:t>
    </dgm:pt>
    <dgm:pt modelId="{A8E2FA08-4DD4-4654-A85D-9A99162D6201}" type="sibTrans" cxnId="{FC7721F0-429B-4CE7-BE98-C2F3C41FE9C7}">
      <dgm:prSet/>
      <dgm:spPr/>
      <dgm:t>
        <a:bodyPr/>
        <a:lstStyle/>
        <a:p>
          <a:endParaRPr lang="en-US"/>
        </a:p>
      </dgm:t>
    </dgm:pt>
    <dgm:pt modelId="{FCE52452-747E-4D89-B0EF-977C99EE7DAE}">
      <dgm:prSet custT="1"/>
      <dgm:spPr/>
      <dgm:t>
        <a:bodyPr/>
        <a:lstStyle/>
        <a:p>
          <a:pPr>
            <a:lnSpc>
              <a:spcPct val="100000"/>
            </a:lnSpc>
          </a:pPr>
          <a:r>
            <a:rPr lang="en-US" sz="1900" kern="1200">
              <a:latin typeface="Calibri" panose="020F0502020204030204"/>
              <a:ea typeface="+mn-ea"/>
              <a:cs typeface="+mn-cs"/>
            </a:rPr>
            <a:t>Assess patient for symptoms of PONV</a:t>
          </a:r>
        </a:p>
      </dgm:t>
    </dgm:pt>
    <dgm:pt modelId="{C85619AE-00EE-4470-ACB0-D167250ABCA9}" type="parTrans" cxnId="{C308B52B-AE35-4E2D-A783-00214409F6A0}">
      <dgm:prSet/>
      <dgm:spPr/>
      <dgm:t>
        <a:bodyPr/>
        <a:lstStyle/>
        <a:p>
          <a:endParaRPr lang="en-US"/>
        </a:p>
      </dgm:t>
    </dgm:pt>
    <dgm:pt modelId="{3100A59E-2767-4C09-968C-BBC192433D7F}" type="sibTrans" cxnId="{C308B52B-AE35-4E2D-A783-00214409F6A0}">
      <dgm:prSet/>
      <dgm:spPr/>
      <dgm:t>
        <a:bodyPr/>
        <a:lstStyle/>
        <a:p>
          <a:endParaRPr lang="en-US"/>
        </a:p>
      </dgm:t>
    </dgm:pt>
    <dgm:pt modelId="{2DE5DFB4-C2C4-4CA2-9CC9-EB9A38FFC472}">
      <dgm:prSet custT="1"/>
      <dgm:spPr/>
      <dgm:t>
        <a:bodyPr/>
        <a:lstStyle/>
        <a:p>
          <a:pPr>
            <a:lnSpc>
              <a:spcPct val="100000"/>
            </a:lnSpc>
          </a:pPr>
          <a:r>
            <a:rPr lang="en-US" sz="1900" kern="1200">
              <a:latin typeface="Cambria" panose="02040503050406030204"/>
            </a:rPr>
            <a:t>Identify</a:t>
          </a:r>
          <a:r>
            <a:rPr lang="en-US" sz="1900" kern="1200">
              <a:latin typeface="Cambria"/>
              <a:ea typeface="Cambria"/>
              <a:cs typeface="+mn-cs"/>
            </a:rPr>
            <a:t> if prophylaxis was given</a:t>
          </a:r>
          <a:endParaRPr lang="en-US" sz="1900" kern="1200">
            <a:latin typeface="Calibri" panose="020F0502020204030204"/>
            <a:ea typeface="+mn-ea"/>
            <a:cs typeface="+mn-cs"/>
          </a:endParaRPr>
        </a:p>
      </dgm:t>
    </dgm:pt>
    <dgm:pt modelId="{9FD9F1BD-E496-4E08-AC37-CE7A84AD2F85}" type="parTrans" cxnId="{400BB038-6D45-47C4-BA98-CDFEB7CAA6A2}">
      <dgm:prSet/>
      <dgm:spPr/>
      <dgm:t>
        <a:bodyPr/>
        <a:lstStyle/>
        <a:p>
          <a:endParaRPr lang="en-US"/>
        </a:p>
      </dgm:t>
    </dgm:pt>
    <dgm:pt modelId="{215D7F77-98BF-47BE-B14D-1E63A0637DE6}" type="sibTrans" cxnId="{400BB038-6D45-47C4-BA98-CDFEB7CAA6A2}">
      <dgm:prSet/>
      <dgm:spPr/>
      <dgm:t>
        <a:bodyPr/>
        <a:lstStyle/>
        <a:p>
          <a:endParaRPr lang="en-US"/>
        </a:p>
      </dgm:t>
    </dgm:pt>
    <dgm:pt modelId="{8FDC878A-21AD-4B81-AC33-60FDA0E4ED0B}">
      <dgm:prSet phldr="0"/>
      <dgm:spPr/>
      <dgm:t>
        <a:bodyPr/>
        <a:lstStyle/>
        <a:p>
          <a:pPr>
            <a:lnSpc>
              <a:spcPct val="100000"/>
            </a:lnSpc>
          </a:pPr>
          <a:r>
            <a:rPr lang="en-US">
              <a:latin typeface="Cambria"/>
              <a:ea typeface="Cambria"/>
            </a:rPr>
            <a:t>Do not re-dose Scopolamine patch for treatment</a:t>
          </a:r>
        </a:p>
      </dgm:t>
    </dgm:pt>
    <dgm:pt modelId="{0F675199-ED30-4194-9DE4-BF5C1E0CCB06}" type="parTrans" cxnId="{DF0415DA-F65C-43BA-91AB-40C4B0743F36}">
      <dgm:prSet/>
      <dgm:spPr/>
    </dgm:pt>
    <dgm:pt modelId="{77DF6EED-5206-4D78-B40F-1248D316029E}" type="sibTrans" cxnId="{DF0415DA-F65C-43BA-91AB-40C4B0743F36}">
      <dgm:prSet/>
      <dgm:spPr/>
    </dgm:pt>
    <dgm:pt modelId="{BB50DD3C-8C76-4A19-B30A-09CA81F513CA}">
      <dgm:prSet phldr="0"/>
      <dgm:spPr/>
      <dgm:t>
        <a:bodyPr/>
        <a:lstStyle/>
        <a:p>
          <a:pPr>
            <a:lnSpc>
              <a:spcPct val="100000"/>
            </a:lnSpc>
          </a:pPr>
          <a:r>
            <a:rPr lang="en-US">
              <a:latin typeface="Cambria"/>
              <a:ea typeface="Cambria"/>
            </a:rPr>
            <a:t>Assess for causes of PONV</a:t>
          </a:r>
        </a:p>
      </dgm:t>
    </dgm:pt>
    <dgm:pt modelId="{F16F7FF3-591A-4AA0-8977-51D23374A9D6}" type="parTrans" cxnId="{83027210-2BBC-465F-8498-8BBE5CF46016}">
      <dgm:prSet/>
      <dgm:spPr/>
    </dgm:pt>
    <dgm:pt modelId="{7991E7A6-3477-4B9A-A5BD-8E0D8BBBE2C5}" type="sibTrans" cxnId="{83027210-2BBC-465F-8498-8BBE5CF46016}">
      <dgm:prSet/>
      <dgm:spPr/>
    </dgm:pt>
    <dgm:pt modelId="{0E65AD28-C40A-42F1-86F4-C21EAFED1FB3}">
      <dgm:prSet phldr="0"/>
      <dgm:spPr/>
      <dgm:t>
        <a:bodyPr/>
        <a:lstStyle/>
        <a:p>
          <a:pPr rtl="0">
            <a:lnSpc>
              <a:spcPct val="100000"/>
            </a:lnSpc>
          </a:pPr>
          <a:r>
            <a:rPr lang="en-US">
              <a:latin typeface="Cambria"/>
              <a:ea typeface="Cambria"/>
            </a:rPr>
            <a:t>Consider multimodal therapy</a:t>
          </a:r>
        </a:p>
      </dgm:t>
    </dgm:pt>
    <dgm:pt modelId="{F50D6091-184F-4EF9-AB6F-E365FB1E07C1}" type="parTrans" cxnId="{DC71D20B-5E3A-4184-88AD-BB3761C52226}">
      <dgm:prSet/>
      <dgm:spPr/>
    </dgm:pt>
    <dgm:pt modelId="{F4219D03-A3A7-4085-964A-01B5E312C795}" type="sibTrans" cxnId="{DC71D20B-5E3A-4184-88AD-BB3761C52226}">
      <dgm:prSet/>
      <dgm:spPr/>
    </dgm:pt>
    <dgm:pt modelId="{539F0B2D-763D-4639-B4AA-CC4EE0B8029F}" type="pres">
      <dgm:prSet presAssocID="{D0F07F19-1F50-4B42-A7A0-278DF9D25BB1}" presName="root" presStyleCnt="0">
        <dgm:presLayoutVars>
          <dgm:dir/>
          <dgm:resizeHandles val="exact"/>
        </dgm:presLayoutVars>
      </dgm:prSet>
      <dgm:spPr/>
    </dgm:pt>
    <dgm:pt modelId="{C9D7C9E3-E476-4B1E-B712-9AE016AA4C1F}" type="pres">
      <dgm:prSet presAssocID="{FCE52452-747E-4D89-B0EF-977C99EE7DAE}" presName="compNode" presStyleCnt="0"/>
      <dgm:spPr/>
    </dgm:pt>
    <dgm:pt modelId="{C1D15FE7-49C2-4CFE-B7E5-2D2EAB423468}" type="pres">
      <dgm:prSet presAssocID="{FCE52452-747E-4D89-B0EF-977C99EE7DAE}" presName="bgRect" presStyleLbl="bgShp" presStyleIdx="0" presStyleCnt="6"/>
      <dgm:spPr>
        <a:xfrm>
          <a:off x="-34491" y="3117803"/>
          <a:ext cx="6304848" cy="537841"/>
        </a:xfrm>
        <a:prstGeom prst="roundRect">
          <a:avLst>
            <a:gd name="adj" fmla="val 10000"/>
          </a:avLst>
        </a:prstGeom>
      </dgm:spPr>
    </dgm:pt>
    <dgm:pt modelId="{61BADB84-2000-4404-B30F-0DE612B766A5}" type="pres">
      <dgm:prSet presAssocID="{FCE52452-747E-4D89-B0EF-977C99EE7DA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ired face outline with solid fill"/>
        </a:ext>
      </dgm:extLst>
    </dgm:pt>
    <dgm:pt modelId="{F26A9160-2C6F-4778-910E-894DDB761DFD}" type="pres">
      <dgm:prSet presAssocID="{FCE52452-747E-4D89-B0EF-977C99EE7DAE}" presName="spaceRect" presStyleCnt="0"/>
      <dgm:spPr/>
    </dgm:pt>
    <dgm:pt modelId="{D43EA192-727F-49D5-A433-4AC9D91D567F}" type="pres">
      <dgm:prSet presAssocID="{FCE52452-747E-4D89-B0EF-977C99EE7DAE}" presName="parTx" presStyleLbl="revTx" presStyleIdx="0" presStyleCnt="6">
        <dgm:presLayoutVars>
          <dgm:chMax val="0"/>
          <dgm:chPref val="0"/>
        </dgm:presLayoutVars>
      </dgm:prSet>
      <dgm:spPr/>
    </dgm:pt>
    <dgm:pt modelId="{1FF44841-110D-4C59-9699-2EC07594F76B}" type="pres">
      <dgm:prSet presAssocID="{3100A59E-2767-4C09-968C-BBC192433D7F}" presName="sibTrans" presStyleCnt="0"/>
      <dgm:spPr/>
    </dgm:pt>
    <dgm:pt modelId="{9FE38A9D-4A8A-44A4-B19F-E1C3D7A43CD1}" type="pres">
      <dgm:prSet presAssocID="{2DE5DFB4-C2C4-4CA2-9CC9-EB9A38FFC472}" presName="compNode" presStyleCnt="0"/>
      <dgm:spPr/>
    </dgm:pt>
    <dgm:pt modelId="{A9206305-4E71-4EA3-9CD7-16F6DDF674AA}" type="pres">
      <dgm:prSet presAssocID="{2DE5DFB4-C2C4-4CA2-9CC9-EB9A38FFC472}" presName="bgRect" presStyleLbl="bgShp" presStyleIdx="1" presStyleCnt="6"/>
      <dgm:spPr>
        <a:xfrm>
          <a:off x="0" y="782559"/>
          <a:ext cx="6304848" cy="623705"/>
        </a:xfrm>
        <a:prstGeom prst="roundRect">
          <a:avLst>
            <a:gd name="adj" fmla="val 10000"/>
          </a:avLst>
        </a:prstGeom>
      </dgm:spPr>
    </dgm:pt>
    <dgm:pt modelId="{A5E9A18D-CFA4-4A90-A253-9D96C19C1B4E}" type="pres">
      <dgm:prSet presAssocID="{2DE5DFB4-C2C4-4CA2-9CC9-EB9A38FFC472}"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dicine"/>
        </a:ext>
      </dgm:extLst>
    </dgm:pt>
    <dgm:pt modelId="{EECD8F91-D6B7-47D5-AAA5-B418E20D9326}" type="pres">
      <dgm:prSet presAssocID="{2DE5DFB4-C2C4-4CA2-9CC9-EB9A38FFC472}" presName="spaceRect" presStyleCnt="0"/>
      <dgm:spPr/>
    </dgm:pt>
    <dgm:pt modelId="{697927DF-6518-4301-A553-395729874058}" type="pres">
      <dgm:prSet presAssocID="{2DE5DFB4-C2C4-4CA2-9CC9-EB9A38FFC472}" presName="parTx" presStyleLbl="revTx" presStyleIdx="1" presStyleCnt="6">
        <dgm:presLayoutVars>
          <dgm:chMax val="0"/>
          <dgm:chPref val="0"/>
        </dgm:presLayoutVars>
      </dgm:prSet>
      <dgm:spPr/>
    </dgm:pt>
    <dgm:pt modelId="{4DEBC1E5-9D56-422A-B1E3-C706CB2F2B3F}" type="pres">
      <dgm:prSet presAssocID="{215D7F77-98BF-47BE-B14D-1E63A0637DE6}" presName="sibTrans" presStyleCnt="0"/>
      <dgm:spPr/>
    </dgm:pt>
    <dgm:pt modelId="{815AA52A-6D18-4177-AE6D-E0559FAFDE78}" type="pres">
      <dgm:prSet presAssocID="{22625139-F93A-4F3F-A7AA-4923A01AEDF3}" presName="compNode" presStyleCnt="0"/>
      <dgm:spPr/>
    </dgm:pt>
    <dgm:pt modelId="{A8176E5D-B119-4234-91AB-EFE9C2CF80B7}" type="pres">
      <dgm:prSet presAssocID="{22625139-F93A-4F3F-A7AA-4923A01AEDF3}" presName="bgRect" presStyleLbl="bgShp" presStyleIdx="2" presStyleCnt="6"/>
      <dgm:spPr>
        <a:prstGeom prst="rect">
          <a:avLst/>
        </a:prstGeom>
      </dgm:spPr>
    </dgm:pt>
    <dgm:pt modelId="{DB85AE0A-C466-4604-9C2E-87F8EA52DD0F}" type="pres">
      <dgm:prSet presAssocID="{22625139-F93A-4F3F-A7AA-4923A01AEDF3}"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ipboard Checked with solid fill"/>
        </a:ext>
      </dgm:extLst>
    </dgm:pt>
    <dgm:pt modelId="{A8722341-C6F1-4D89-89A6-4EF02F8B76E1}" type="pres">
      <dgm:prSet presAssocID="{22625139-F93A-4F3F-A7AA-4923A01AEDF3}" presName="spaceRect" presStyleCnt="0"/>
      <dgm:spPr/>
    </dgm:pt>
    <dgm:pt modelId="{5A5E0268-7557-41F6-A6CC-892DF11AAC18}" type="pres">
      <dgm:prSet presAssocID="{22625139-F93A-4F3F-A7AA-4923A01AEDF3}" presName="parTx" presStyleLbl="revTx" presStyleIdx="2" presStyleCnt="6" custLinFactNeighborX="464" custLinFactNeighborY="0">
        <dgm:presLayoutVars>
          <dgm:chMax val="0"/>
          <dgm:chPref val="0"/>
        </dgm:presLayoutVars>
      </dgm:prSet>
      <dgm:spPr/>
    </dgm:pt>
    <dgm:pt modelId="{C3A71B75-DA19-40A8-8AED-A523C4E712EF}" type="pres">
      <dgm:prSet presAssocID="{A8E2FA08-4DD4-4654-A85D-9A99162D6201}" presName="sibTrans" presStyleCnt="0"/>
      <dgm:spPr/>
    </dgm:pt>
    <dgm:pt modelId="{9D76AEC4-7F9F-45F4-9BAF-5454B38A636D}" type="pres">
      <dgm:prSet presAssocID="{8FDC878A-21AD-4B81-AC33-60FDA0E4ED0B}" presName="compNode" presStyleCnt="0"/>
      <dgm:spPr/>
    </dgm:pt>
    <dgm:pt modelId="{4349A0CB-A23B-4407-93C6-6E6476EC7E02}" type="pres">
      <dgm:prSet presAssocID="{8FDC878A-21AD-4B81-AC33-60FDA0E4ED0B}" presName="bgRect" presStyleLbl="bgShp" presStyleIdx="3" presStyleCnt="6"/>
      <dgm:spPr/>
    </dgm:pt>
    <dgm:pt modelId="{10E11A8E-5173-4EFF-AAFC-D348BD920F5F}" type="pres">
      <dgm:prSet presAssocID="{8FDC878A-21AD-4B81-AC33-60FDA0E4ED0B}" presName="iconRect" presStyleLbl="node1" presStyleIdx="3" presStyleCnt="6"/>
      <dgm:spPr/>
    </dgm:pt>
    <dgm:pt modelId="{3F5F05DD-4EB2-4572-8A36-32E1BFE969B9}" type="pres">
      <dgm:prSet presAssocID="{8FDC878A-21AD-4B81-AC33-60FDA0E4ED0B}" presName="spaceRect" presStyleCnt="0"/>
      <dgm:spPr/>
    </dgm:pt>
    <dgm:pt modelId="{3EE8C05C-AC02-4D69-8229-B39E2AC9E4C0}" type="pres">
      <dgm:prSet presAssocID="{8FDC878A-21AD-4B81-AC33-60FDA0E4ED0B}" presName="parTx" presStyleLbl="revTx" presStyleIdx="3" presStyleCnt="6">
        <dgm:presLayoutVars>
          <dgm:chMax val="0"/>
          <dgm:chPref val="0"/>
        </dgm:presLayoutVars>
      </dgm:prSet>
      <dgm:spPr/>
    </dgm:pt>
    <dgm:pt modelId="{815C5D23-DB0B-43FD-8F1F-45822A4BEBBE}" type="pres">
      <dgm:prSet presAssocID="{77DF6EED-5206-4D78-B40F-1248D316029E}" presName="sibTrans" presStyleCnt="0"/>
      <dgm:spPr/>
    </dgm:pt>
    <dgm:pt modelId="{BCFBB98F-E713-48E3-B269-18C6AAC9F263}" type="pres">
      <dgm:prSet presAssocID="{BB50DD3C-8C76-4A19-B30A-09CA81F513CA}" presName="compNode" presStyleCnt="0"/>
      <dgm:spPr/>
    </dgm:pt>
    <dgm:pt modelId="{D07B4E69-80B0-479E-B6C0-7A7CDBD37700}" type="pres">
      <dgm:prSet presAssocID="{BB50DD3C-8C76-4A19-B30A-09CA81F513CA}" presName="bgRect" presStyleLbl="bgShp" presStyleIdx="4" presStyleCnt="6"/>
      <dgm:spPr/>
    </dgm:pt>
    <dgm:pt modelId="{A60956A8-87DF-4BD0-B2CF-9955CAF0109B}" type="pres">
      <dgm:prSet presAssocID="{BB50DD3C-8C76-4A19-B30A-09CA81F513CA}" presName="iconRect" presStyleLbl="node1" presStyleIdx="4" presStyleCnt="6"/>
      <dgm:spPr/>
    </dgm:pt>
    <dgm:pt modelId="{9BD29E26-0456-43F5-B964-EF20EEF6452D}" type="pres">
      <dgm:prSet presAssocID="{BB50DD3C-8C76-4A19-B30A-09CA81F513CA}" presName="spaceRect" presStyleCnt="0"/>
      <dgm:spPr/>
    </dgm:pt>
    <dgm:pt modelId="{66037B8B-382C-48C6-919B-EAD904217AE4}" type="pres">
      <dgm:prSet presAssocID="{BB50DD3C-8C76-4A19-B30A-09CA81F513CA}" presName="parTx" presStyleLbl="revTx" presStyleIdx="4" presStyleCnt="6">
        <dgm:presLayoutVars>
          <dgm:chMax val="0"/>
          <dgm:chPref val="0"/>
        </dgm:presLayoutVars>
      </dgm:prSet>
      <dgm:spPr/>
    </dgm:pt>
    <dgm:pt modelId="{403EFE42-C42F-455B-ACB4-F97BA2238E11}" type="pres">
      <dgm:prSet presAssocID="{7991E7A6-3477-4B9A-A5BD-8E0D8BBBE2C5}" presName="sibTrans" presStyleCnt="0"/>
      <dgm:spPr/>
    </dgm:pt>
    <dgm:pt modelId="{F5A00706-6B9A-4067-B082-C2D787A9FAA0}" type="pres">
      <dgm:prSet presAssocID="{0E65AD28-C40A-42F1-86F4-C21EAFED1FB3}" presName="compNode" presStyleCnt="0"/>
      <dgm:spPr/>
    </dgm:pt>
    <dgm:pt modelId="{56F5DC8F-722C-4D19-8027-23AF6BC8AA74}" type="pres">
      <dgm:prSet presAssocID="{0E65AD28-C40A-42F1-86F4-C21EAFED1FB3}" presName="bgRect" presStyleLbl="bgShp" presStyleIdx="5" presStyleCnt="6"/>
      <dgm:spPr/>
    </dgm:pt>
    <dgm:pt modelId="{E6DE3B3E-6DAD-412D-9CF8-88743EF382D1}" type="pres">
      <dgm:prSet presAssocID="{0E65AD28-C40A-42F1-86F4-C21EAFED1FB3}" presName="iconRect" presStyleLbl="node1" presStyleIdx="5" presStyleCnt="6"/>
      <dgm:spPr/>
    </dgm:pt>
    <dgm:pt modelId="{42673742-43BC-45FA-81D9-8183A768A3EF}" type="pres">
      <dgm:prSet presAssocID="{0E65AD28-C40A-42F1-86F4-C21EAFED1FB3}" presName="spaceRect" presStyleCnt="0"/>
      <dgm:spPr/>
    </dgm:pt>
    <dgm:pt modelId="{D6A99BAC-59EF-4DB6-8C70-E9643BC95826}" type="pres">
      <dgm:prSet presAssocID="{0E65AD28-C40A-42F1-86F4-C21EAFED1FB3}" presName="parTx" presStyleLbl="revTx" presStyleIdx="5" presStyleCnt="6">
        <dgm:presLayoutVars>
          <dgm:chMax val="0"/>
          <dgm:chPref val="0"/>
        </dgm:presLayoutVars>
      </dgm:prSet>
      <dgm:spPr/>
    </dgm:pt>
  </dgm:ptLst>
  <dgm:cxnLst>
    <dgm:cxn modelId="{FECDA30A-483B-4A49-A1DA-A8A34C5393E7}" type="presOf" srcId="{FCE52452-747E-4D89-B0EF-977C99EE7DAE}" destId="{D43EA192-727F-49D5-A433-4AC9D91D567F}" srcOrd="0" destOrd="0" presId="urn:microsoft.com/office/officeart/2018/2/layout/IconVerticalSolidList"/>
    <dgm:cxn modelId="{DC71D20B-5E3A-4184-88AD-BB3761C52226}" srcId="{D0F07F19-1F50-4B42-A7A0-278DF9D25BB1}" destId="{0E65AD28-C40A-42F1-86F4-C21EAFED1FB3}" srcOrd="5" destOrd="0" parTransId="{F50D6091-184F-4EF9-AB6F-E365FB1E07C1}" sibTransId="{F4219D03-A3A7-4085-964A-01B5E312C795}"/>
    <dgm:cxn modelId="{83027210-2BBC-465F-8498-8BBE5CF46016}" srcId="{D0F07F19-1F50-4B42-A7A0-278DF9D25BB1}" destId="{BB50DD3C-8C76-4A19-B30A-09CA81F513CA}" srcOrd="4" destOrd="0" parTransId="{F16F7FF3-591A-4AA0-8977-51D23374A9D6}" sibTransId="{7991E7A6-3477-4B9A-A5BD-8E0D8BBBE2C5}"/>
    <dgm:cxn modelId="{C308B52B-AE35-4E2D-A783-00214409F6A0}" srcId="{D0F07F19-1F50-4B42-A7A0-278DF9D25BB1}" destId="{FCE52452-747E-4D89-B0EF-977C99EE7DAE}" srcOrd="0" destOrd="0" parTransId="{C85619AE-00EE-4470-ACB0-D167250ABCA9}" sibTransId="{3100A59E-2767-4C09-968C-BBC192433D7F}"/>
    <dgm:cxn modelId="{400BB038-6D45-47C4-BA98-CDFEB7CAA6A2}" srcId="{D0F07F19-1F50-4B42-A7A0-278DF9D25BB1}" destId="{2DE5DFB4-C2C4-4CA2-9CC9-EB9A38FFC472}" srcOrd="1" destOrd="0" parTransId="{9FD9F1BD-E496-4E08-AC37-CE7A84AD2F85}" sibTransId="{215D7F77-98BF-47BE-B14D-1E63A0637DE6}"/>
    <dgm:cxn modelId="{CA358B3F-0CA2-424E-9CD0-CACB35DC4B9B}" type="presOf" srcId="{22625139-F93A-4F3F-A7AA-4923A01AEDF3}" destId="{5A5E0268-7557-41F6-A6CC-892DF11AAC18}" srcOrd="0" destOrd="0" presId="urn:microsoft.com/office/officeart/2018/2/layout/IconVerticalSolidList"/>
    <dgm:cxn modelId="{22EC7D59-522E-4C0B-9A7B-09F5A24677F4}" type="presOf" srcId="{0E65AD28-C40A-42F1-86F4-C21EAFED1FB3}" destId="{D6A99BAC-59EF-4DB6-8C70-E9643BC95826}" srcOrd="0" destOrd="0" presId="urn:microsoft.com/office/officeart/2018/2/layout/IconVerticalSolidList"/>
    <dgm:cxn modelId="{FA896689-06F0-4649-9FF7-0D3A04B5B25E}" type="presOf" srcId="{D0F07F19-1F50-4B42-A7A0-278DF9D25BB1}" destId="{539F0B2D-763D-4639-B4AA-CC4EE0B8029F}" srcOrd="0" destOrd="0" presId="urn:microsoft.com/office/officeart/2018/2/layout/IconVerticalSolidList"/>
    <dgm:cxn modelId="{34B0279E-7690-459B-8896-DFFF0775BAC0}" type="presOf" srcId="{2DE5DFB4-C2C4-4CA2-9CC9-EB9A38FFC472}" destId="{697927DF-6518-4301-A553-395729874058}" srcOrd="0" destOrd="0" presId="urn:microsoft.com/office/officeart/2018/2/layout/IconVerticalSolidList"/>
    <dgm:cxn modelId="{3EEF72C3-8798-4CE9-9711-8AEB5A0EAA5A}" type="presOf" srcId="{8FDC878A-21AD-4B81-AC33-60FDA0E4ED0B}" destId="{3EE8C05C-AC02-4D69-8229-B39E2AC9E4C0}" srcOrd="0" destOrd="0" presId="urn:microsoft.com/office/officeart/2018/2/layout/IconVerticalSolidList"/>
    <dgm:cxn modelId="{DF0415DA-F65C-43BA-91AB-40C4B0743F36}" srcId="{D0F07F19-1F50-4B42-A7A0-278DF9D25BB1}" destId="{8FDC878A-21AD-4B81-AC33-60FDA0E4ED0B}" srcOrd="3" destOrd="0" parTransId="{0F675199-ED30-4194-9DE4-BF5C1E0CCB06}" sibTransId="{77DF6EED-5206-4D78-B40F-1248D316029E}"/>
    <dgm:cxn modelId="{8B0681E9-6EBE-4245-A85D-884A51244322}" type="presOf" srcId="{BB50DD3C-8C76-4A19-B30A-09CA81F513CA}" destId="{66037B8B-382C-48C6-919B-EAD904217AE4}" srcOrd="0" destOrd="0" presId="urn:microsoft.com/office/officeart/2018/2/layout/IconVerticalSolidList"/>
    <dgm:cxn modelId="{FC7721F0-429B-4CE7-BE98-C2F3C41FE9C7}" srcId="{D0F07F19-1F50-4B42-A7A0-278DF9D25BB1}" destId="{22625139-F93A-4F3F-A7AA-4923A01AEDF3}" srcOrd="2" destOrd="0" parTransId="{F549A0EB-6BE9-4749-8336-B02A279AE302}" sibTransId="{A8E2FA08-4DD4-4654-A85D-9A99162D6201}"/>
    <dgm:cxn modelId="{FC018438-7991-448F-8145-07365216D45B}" type="presParOf" srcId="{539F0B2D-763D-4639-B4AA-CC4EE0B8029F}" destId="{C9D7C9E3-E476-4B1E-B712-9AE016AA4C1F}" srcOrd="0" destOrd="0" presId="urn:microsoft.com/office/officeart/2018/2/layout/IconVerticalSolidList"/>
    <dgm:cxn modelId="{A2AD4C1B-441C-490B-891F-3F2CF5C71A34}" type="presParOf" srcId="{C9D7C9E3-E476-4B1E-B712-9AE016AA4C1F}" destId="{C1D15FE7-49C2-4CFE-B7E5-2D2EAB423468}" srcOrd="0" destOrd="0" presId="urn:microsoft.com/office/officeart/2018/2/layout/IconVerticalSolidList"/>
    <dgm:cxn modelId="{F34ADAAE-BE77-4857-86E3-471AAEEF8494}" type="presParOf" srcId="{C9D7C9E3-E476-4B1E-B712-9AE016AA4C1F}" destId="{61BADB84-2000-4404-B30F-0DE612B766A5}" srcOrd="1" destOrd="0" presId="urn:microsoft.com/office/officeart/2018/2/layout/IconVerticalSolidList"/>
    <dgm:cxn modelId="{DFE8BAEC-6A19-4529-9A2C-595E891A3F92}" type="presParOf" srcId="{C9D7C9E3-E476-4B1E-B712-9AE016AA4C1F}" destId="{F26A9160-2C6F-4778-910E-894DDB761DFD}" srcOrd="2" destOrd="0" presId="urn:microsoft.com/office/officeart/2018/2/layout/IconVerticalSolidList"/>
    <dgm:cxn modelId="{06B5722B-FE1D-43E0-8724-76AF76ABD065}" type="presParOf" srcId="{C9D7C9E3-E476-4B1E-B712-9AE016AA4C1F}" destId="{D43EA192-727F-49D5-A433-4AC9D91D567F}" srcOrd="3" destOrd="0" presId="urn:microsoft.com/office/officeart/2018/2/layout/IconVerticalSolidList"/>
    <dgm:cxn modelId="{463F2E31-3EBA-4350-B3DF-4885015BD815}" type="presParOf" srcId="{539F0B2D-763D-4639-B4AA-CC4EE0B8029F}" destId="{1FF44841-110D-4C59-9699-2EC07594F76B}" srcOrd="1" destOrd="0" presId="urn:microsoft.com/office/officeart/2018/2/layout/IconVerticalSolidList"/>
    <dgm:cxn modelId="{144B1248-A79F-469A-88AB-36BCD00D0A67}" type="presParOf" srcId="{539F0B2D-763D-4639-B4AA-CC4EE0B8029F}" destId="{9FE38A9D-4A8A-44A4-B19F-E1C3D7A43CD1}" srcOrd="2" destOrd="0" presId="urn:microsoft.com/office/officeart/2018/2/layout/IconVerticalSolidList"/>
    <dgm:cxn modelId="{F559DA8D-D8D4-4EE5-8299-FB454F863BFF}" type="presParOf" srcId="{9FE38A9D-4A8A-44A4-B19F-E1C3D7A43CD1}" destId="{A9206305-4E71-4EA3-9CD7-16F6DDF674AA}" srcOrd="0" destOrd="0" presId="urn:microsoft.com/office/officeart/2018/2/layout/IconVerticalSolidList"/>
    <dgm:cxn modelId="{204BA1AA-7B7E-423C-85FD-EC20703D17BE}" type="presParOf" srcId="{9FE38A9D-4A8A-44A4-B19F-E1C3D7A43CD1}" destId="{A5E9A18D-CFA4-4A90-A253-9D96C19C1B4E}" srcOrd="1" destOrd="0" presId="urn:microsoft.com/office/officeart/2018/2/layout/IconVerticalSolidList"/>
    <dgm:cxn modelId="{352AA12B-3125-4F07-99DB-971EDA87C877}" type="presParOf" srcId="{9FE38A9D-4A8A-44A4-B19F-E1C3D7A43CD1}" destId="{EECD8F91-D6B7-47D5-AAA5-B418E20D9326}" srcOrd="2" destOrd="0" presId="urn:microsoft.com/office/officeart/2018/2/layout/IconVerticalSolidList"/>
    <dgm:cxn modelId="{B046A091-D6CD-45EB-BA0F-AF1DA4C3628B}" type="presParOf" srcId="{9FE38A9D-4A8A-44A4-B19F-E1C3D7A43CD1}" destId="{697927DF-6518-4301-A553-395729874058}" srcOrd="3" destOrd="0" presId="urn:microsoft.com/office/officeart/2018/2/layout/IconVerticalSolidList"/>
    <dgm:cxn modelId="{62ADB5D4-198A-435C-A40D-6E830557F0C6}" type="presParOf" srcId="{539F0B2D-763D-4639-B4AA-CC4EE0B8029F}" destId="{4DEBC1E5-9D56-422A-B1E3-C706CB2F2B3F}" srcOrd="3" destOrd="0" presId="urn:microsoft.com/office/officeart/2018/2/layout/IconVerticalSolidList"/>
    <dgm:cxn modelId="{2CBD8B4C-F72C-45C1-A428-B46C4CFBDABE}" type="presParOf" srcId="{539F0B2D-763D-4639-B4AA-CC4EE0B8029F}" destId="{815AA52A-6D18-4177-AE6D-E0559FAFDE78}" srcOrd="4" destOrd="0" presId="urn:microsoft.com/office/officeart/2018/2/layout/IconVerticalSolidList"/>
    <dgm:cxn modelId="{BFD65886-E77D-4CA7-AC9C-20EC6096D013}" type="presParOf" srcId="{815AA52A-6D18-4177-AE6D-E0559FAFDE78}" destId="{A8176E5D-B119-4234-91AB-EFE9C2CF80B7}" srcOrd="0" destOrd="0" presId="urn:microsoft.com/office/officeart/2018/2/layout/IconVerticalSolidList"/>
    <dgm:cxn modelId="{14614A5B-DF49-4F44-A24D-E2F23D8F116A}" type="presParOf" srcId="{815AA52A-6D18-4177-AE6D-E0559FAFDE78}" destId="{DB85AE0A-C466-4604-9C2E-87F8EA52DD0F}" srcOrd="1" destOrd="0" presId="urn:microsoft.com/office/officeart/2018/2/layout/IconVerticalSolidList"/>
    <dgm:cxn modelId="{C963DC53-88CA-4D85-B919-ACEF9AF21B00}" type="presParOf" srcId="{815AA52A-6D18-4177-AE6D-E0559FAFDE78}" destId="{A8722341-C6F1-4D89-89A6-4EF02F8B76E1}" srcOrd="2" destOrd="0" presId="urn:microsoft.com/office/officeart/2018/2/layout/IconVerticalSolidList"/>
    <dgm:cxn modelId="{2BAB895C-02F7-482E-B3A6-E53913C89E55}" type="presParOf" srcId="{815AA52A-6D18-4177-AE6D-E0559FAFDE78}" destId="{5A5E0268-7557-41F6-A6CC-892DF11AAC18}" srcOrd="3" destOrd="0" presId="urn:microsoft.com/office/officeart/2018/2/layout/IconVerticalSolidList"/>
    <dgm:cxn modelId="{6587B93F-3E07-4570-A63E-E05FFE15FE4C}" type="presParOf" srcId="{539F0B2D-763D-4639-B4AA-CC4EE0B8029F}" destId="{C3A71B75-DA19-40A8-8AED-A523C4E712EF}" srcOrd="5" destOrd="0" presId="urn:microsoft.com/office/officeart/2018/2/layout/IconVerticalSolidList"/>
    <dgm:cxn modelId="{904CA3C0-EB05-42FE-AB22-4EFD82397427}" type="presParOf" srcId="{539F0B2D-763D-4639-B4AA-CC4EE0B8029F}" destId="{9D76AEC4-7F9F-45F4-9BAF-5454B38A636D}" srcOrd="6" destOrd="0" presId="urn:microsoft.com/office/officeart/2018/2/layout/IconVerticalSolidList"/>
    <dgm:cxn modelId="{264C37BA-D443-4AB6-8579-D05A16E42F7A}" type="presParOf" srcId="{9D76AEC4-7F9F-45F4-9BAF-5454B38A636D}" destId="{4349A0CB-A23B-4407-93C6-6E6476EC7E02}" srcOrd="0" destOrd="0" presId="urn:microsoft.com/office/officeart/2018/2/layout/IconVerticalSolidList"/>
    <dgm:cxn modelId="{F7C3FE4A-D784-4D8C-8F60-464ADF79F634}" type="presParOf" srcId="{9D76AEC4-7F9F-45F4-9BAF-5454B38A636D}" destId="{10E11A8E-5173-4EFF-AAFC-D348BD920F5F}" srcOrd="1" destOrd="0" presId="urn:microsoft.com/office/officeart/2018/2/layout/IconVerticalSolidList"/>
    <dgm:cxn modelId="{FE8594B2-E42F-4893-818F-49C09E23AA19}" type="presParOf" srcId="{9D76AEC4-7F9F-45F4-9BAF-5454B38A636D}" destId="{3F5F05DD-4EB2-4572-8A36-32E1BFE969B9}" srcOrd="2" destOrd="0" presId="urn:microsoft.com/office/officeart/2018/2/layout/IconVerticalSolidList"/>
    <dgm:cxn modelId="{6E98CB8F-EBAB-4E02-8876-A801D076A335}" type="presParOf" srcId="{9D76AEC4-7F9F-45F4-9BAF-5454B38A636D}" destId="{3EE8C05C-AC02-4D69-8229-B39E2AC9E4C0}" srcOrd="3" destOrd="0" presId="urn:microsoft.com/office/officeart/2018/2/layout/IconVerticalSolidList"/>
    <dgm:cxn modelId="{851B62DB-8FFB-4107-95C1-EEB6AC4D8E24}" type="presParOf" srcId="{539F0B2D-763D-4639-B4AA-CC4EE0B8029F}" destId="{815C5D23-DB0B-43FD-8F1F-45822A4BEBBE}" srcOrd="7" destOrd="0" presId="urn:microsoft.com/office/officeart/2018/2/layout/IconVerticalSolidList"/>
    <dgm:cxn modelId="{09075E10-BF37-4F7D-BE4F-7BC38B3C4AC9}" type="presParOf" srcId="{539F0B2D-763D-4639-B4AA-CC4EE0B8029F}" destId="{BCFBB98F-E713-48E3-B269-18C6AAC9F263}" srcOrd="8" destOrd="0" presId="urn:microsoft.com/office/officeart/2018/2/layout/IconVerticalSolidList"/>
    <dgm:cxn modelId="{EA73187C-B97F-4059-8EBC-575CE02692F4}" type="presParOf" srcId="{BCFBB98F-E713-48E3-B269-18C6AAC9F263}" destId="{D07B4E69-80B0-479E-B6C0-7A7CDBD37700}" srcOrd="0" destOrd="0" presId="urn:microsoft.com/office/officeart/2018/2/layout/IconVerticalSolidList"/>
    <dgm:cxn modelId="{A4420A80-19E4-46B8-B788-F67506BD70EC}" type="presParOf" srcId="{BCFBB98F-E713-48E3-B269-18C6AAC9F263}" destId="{A60956A8-87DF-4BD0-B2CF-9955CAF0109B}" srcOrd="1" destOrd="0" presId="urn:microsoft.com/office/officeart/2018/2/layout/IconVerticalSolidList"/>
    <dgm:cxn modelId="{4068C3B6-7B81-46CA-B7B0-F76876CEC284}" type="presParOf" srcId="{BCFBB98F-E713-48E3-B269-18C6AAC9F263}" destId="{9BD29E26-0456-43F5-B964-EF20EEF6452D}" srcOrd="2" destOrd="0" presId="urn:microsoft.com/office/officeart/2018/2/layout/IconVerticalSolidList"/>
    <dgm:cxn modelId="{4EC72490-9FD9-4F9B-9032-98E3913BA25A}" type="presParOf" srcId="{BCFBB98F-E713-48E3-B269-18C6AAC9F263}" destId="{66037B8B-382C-48C6-919B-EAD904217AE4}" srcOrd="3" destOrd="0" presId="urn:microsoft.com/office/officeart/2018/2/layout/IconVerticalSolidList"/>
    <dgm:cxn modelId="{B982E969-BA3A-4EFA-8C47-698ED458BF04}" type="presParOf" srcId="{539F0B2D-763D-4639-B4AA-CC4EE0B8029F}" destId="{403EFE42-C42F-455B-ACB4-F97BA2238E11}" srcOrd="9" destOrd="0" presId="urn:microsoft.com/office/officeart/2018/2/layout/IconVerticalSolidList"/>
    <dgm:cxn modelId="{35317505-B559-4BE0-B266-5DCCB4361BD0}" type="presParOf" srcId="{539F0B2D-763D-4639-B4AA-CC4EE0B8029F}" destId="{F5A00706-6B9A-4067-B082-C2D787A9FAA0}" srcOrd="10" destOrd="0" presId="urn:microsoft.com/office/officeart/2018/2/layout/IconVerticalSolidList"/>
    <dgm:cxn modelId="{B8288E4D-76EA-46CB-90B4-FB6E1C1CB192}" type="presParOf" srcId="{F5A00706-6B9A-4067-B082-C2D787A9FAA0}" destId="{56F5DC8F-722C-4D19-8027-23AF6BC8AA74}" srcOrd="0" destOrd="0" presId="urn:microsoft.com/office/officeart/2018/2/layout/IconVerticalSolidList"/>
    <dgm:cxn modelId="{16807F7D-DD97-4D3B-B08A-B09B4949C566}" type="presParOf" srcId="{F5A00706-6B9A-4067-B082-C2D787A9FAA0}" destId="{E6DE3B3E-6DAD-412D-9CF8-88743EF382D1}" srcOrd="1" destOrd="0" presId="urn:microsoft.com/office/officeart/2018/2/layout/IconVerticalSolidList"/>
    <dgm:cxn modelId="{17786BEF-FFBB-4762-8A8B-0882E5D6EE4E}" type="presParOf" srcId="{F5A00706-6B9A-4067-B082-C2D787A9FAA0}" destId="{42673742-43BC-45FA-81D9-8183A768A3EF}" srcOrd="2" destOrd="0" presId="urn:microsoft.com/office/officeart/2018/2/layout/IconVerticalSolidList"/>
    <dgm:cxn modelId="{C2315B8D-B236-4C20-9334-3358E7A00DCC}" type="presParOf" srcId="{F5A00706-6B9A-4067-B082-C2D787A9FAA0}" destId="{D6A99BAC-59EF-4DB6-8C70-E9643BC95826}"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C15462-B2D6-4346-9E10-0F3557A8E833}"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9D2E7572-3202-4178-9FEC-DC0B1D9D6AA2}">
      <dgm:prSet/>
      <dgm:spPr/>
      <dgm:t>
        <a:bodyPr/>
        <a:lstStyle/>
        <a:p>
          <a:r>
            <a:rPr lang="en-US"/>
            <a:t>5-HT</a:t>
          </a:r>
          <a:r>
            <a:rPr lang="en-US" baseline="-25000"/>
            <a:t>3</a:t>
          </a:r>
          <a:r>
            <a:rPr lang="en-US"/>
            <a:t> Receptor antagonists: </a:t>
          </a:r>
        </a:p>
        <a:p>
          <a:r>
            <a:rPr lang="en-US"/>
            <a:t>Ondansetron considered ‘gold standard’</a:t>
          </a:r>
        </a:p>
      </dgm:t>
    </dgm:pt>
    <dgm:pt modelId="{BB796823-8959-4C47-8B65-950333102967}" type="parTrans" cxnId="{3B494BC1-7504-4CE7-A48A-ADE4C7DEFBDA}">
      <dgm:prSet/>
      <dgm:spPr/>
      <dgm:t>
        <a:bodyPr/>
        <a:lstStyle/>
        <a:p>
          <a:endParaRPr lang="en-US"/>
        </a:p>
      </dgm:t>
    </dgm:pt>
    <dgm:pt modelId="{528453B5-5884-4040-BA73-C0B450E2CBC0}" type="sibTrans" cxnId="{3B494BC1-7504-4CE7-A48A-ADE4C7DEFBDA}">
      <dgm:prSet/>
      <dgm:spPr/>
      <dgm:t>
        <a:bodyPr/>
        <a:lstStyle/>
        <a:p>
          <a:endParaRPr lang="en-US"/>
        </a:p>
      </dgm:t>
    </dgm:pt>
    <dgm:pt modelId="{1263FFE6-05E6-4703-ABC1-C30792D13766}">
      <dgm:prSet/>
      <dgm:spPr/>
      <dgm:t>
        <a:bodyPr/>
        <a:lstStyle/>
        <a:p>
          <a:r>
            <a:rPr lang="en-US" err="1"/>
            <a:t>Amisulpride</a:t>
          </a:r>
          <a:r>
            <a:rPr lang="en-US"/>
            <a:t> 5-10 mg IV</a:t>
          </a:r>
        </a:p>
      </dgm:t>
    </dgm:pt>
    <dgm:pt modelId="{32C566C6-D16A-486F-B95F-E56A43DA0C66}" type="parTrans" cxnId="{D54010B3-46E0-40A5-96AC-791BC9A0DB98}">
      <dgm:prSet/>
      <dgm:spPr/>
      <dgm:t>
        <a:bodyPr/>
        <a:lstStyle/>
        <a:p>
          <a:endParaRPr lang="en-US"/>
        </a:p>
      </dgm:t>
    </dgm:pt>
    <dgm:pt modelId="{B6A905E5-76C7-45D4-9C56-CE68F5EC6BB0}" type="sibTrans" cxnId="{D54010B3-46E0-40A5-96AC-791BC9A0DB98}">
      <dgm:prSet/>
      <dgm:spPr/>
      <dgm:t>
        <a:bodyPr/>
        <a:lstStyle/>
        <a:p>
          <a:endParaRPr lang="en-US"/>
        </a:p>
      </dgm:t>
    </dgm:pt>
    <dgm:pt modelId="{38F41BB2-F555-4885-B1CB-2E16653211EB}">
      <dgm:prSet/>
      <dgm:spPr/>
      <dgm:t>
        <a:bodyPr/>
        <a:lstStyle/>
        <a:p>
          <a:r>
            <a:rPr lang="en-US"/>
            <a:t>Promethazine  6.25 mg IM</a:t>
          </a:r>
        </a:p>
      </dgm:t>
    </dgm:pt>
    <dgm:pt modelId="{7495A6C2-5D4D-41B2-8DA7-7C396960C38C}" type="parTrans" cxnId="{97C22B9A-4661-4CD6-9EF5-9E895BE8FAB5}">
      <dgm:prSet/>
      <dgm:spPr/>
      <dgm:t>
        <a:bodyPr/>
        <a:lstStyle/>
        <a:p>
          <a:endParaRPr lang="en-US"/>
        </a:p>
      </dgm:t>
    </dgm:pt>
    <dgm:pt modelId="{7903E2A1-550D-4395-BF42-86300680F424}" type="sibTrans" cxnId="{97C22B9A-4661-4CD6-9EF5-9E895BE8FAB5}">
      <dgm:prSet/>
      <dgm:spPr/>
      <dgm:t>
        <a:bodyPr/>
        <a:lstStyle/>
        <a:p>
          <a:endParaRPr lang="en-US"/>
        </a:p>
      </dgm:t>
    </dgm:pt>
    <dgm:pt modelId="{F803C823-065D-4308-88D0-8DDEF9F02515}">
      <dgm:prSet/>
      <dgm:spPr/>
      <dgm:t>
        <a:bodyPr/>
        <a:lstStyle/>
        <a:p>
          <a:r>
            <a:rPr lang="en-US"/>
            <a:t>Metoclopramide 10-20 mg IV </a:t>
          </a:r>
        </a:p>
      </dgm:t>
    </dgm:pt>
    <dgm:pt modelId="{A1D2C727-5DDF-443F-A661-3EFD938C5175}" type="parTrans" cxnId="{40C98A55-C27B-4128-A672-E97675E143BC}">
      <dgm:prSet/>
      <dgm:spPr/>
      <dgm:t>
        <a:bodyPr/>
        <a:lstStyle/>
        <a:p>
          <a:endParaRPr lang="en-US"/>
        </a:p>
      </dgm:t>
    </dgm:pt>
    <dgm:pt modelId="{B65BAD3F-EE31-4472-BE8C-D4ADF09895C7}" type="sibTrans" cxnId="{40C98A55-C27B-4128-A672-E97675E143BC}">
      <dgm:prSet/>
      <dgm:spPr/>
      <dgm:t>
        <a:bodyPr/>
        <a:lstStyle/>
        <a:p>
          <a:endParaRPr lang="en-US"/>
        </a:p>
      </dgm:t>
    </dgm:pt>
    <dgm:pt modelId="{9079EB28-9D1F-4108-90BD-7D50E6287003}">
      <dgm:prSet/>
      <dgm:spPr/>
      <dgm:t>
        <a:bodyPr/>
        <a:lstStyle/>
        <a:p>
          <a:r>
            <a:rPr lang="en-US"/>
            <a:t>Dimenhydrinate – Must consider increased risk of sedation</a:t>
          </a:r>
        </a:p>
      </dgm:t>
    </dgm:pt>
    <dgm:pt modelId="{D867ACB3-8E2E-4817-BCCF-84E6DD0C6491}" type="parTrans" cxnId="{3031E99F-B164-4A6D-9A9E-0C28C46E267E}">
      <dgm:prSet/>
      <dgm:spPr/>
      <dgm:t>
        <a:bodyPr/>
        <a:lstStyle/>
        <a:p>
          <a:endParaRPr lang="en-US"/>
        </a:p>
      </dgm:t>
    </dgm:pt>
    <dgm:pt modelId="{AF7AB762-680C-42E8-9D23-4CF67FFC7DC9}" type="sibTrans" cxnId="{3031E99F-B164-4A6D-9A9E-0C28C46E267E}">
      <dgm:prSet/>
      <dgm:spPr/>
      <dgm:t>
        <a:bodyPr/>
        <a:lstStyle/>
        <a:p>
          <a:endParaRPr lang="en-US"/>
        </a:p>
      </dgm:t>
    </dgm:pt>
    <dgm:pt modelId="{85E3060F-C811-43FE-B991-DA7018DCEDCC}">
      <dgm:prSet/>
      <dgm:spPr/>
      <dgm:t>
        <a:bodyPr/>
        <a:lstStyle/>
        <a:p>
          <a:r>
            <a:rPr lang="en-US"/>
            <a:t>*Dependent on medication administered for prophylaxis, see Recommendation #2 &amp; #4 for restrictions.</a:t>
          </a:r>
        </a:p>
      </dgm:t>
    </dgm:pt>
    <dgm:pt modelId="{C17F22DC-0EE9-469E-83D6-7147828A0987}" type="parTrans" cxnId="{FDFF136C-C5DA-4F57-B4FC-5BDECC9E697E}">
      <dgm:prSet/>
      <dgm:spPr/>
      <dgm:t>
        <a:bodyPr/>
        <a:lstStyle/>
        <a:p>
          <a:endParaRPr lang="en-US"/>
        </a:p>
      </dgm:t>
    </dgm:pt>
    <dgm:pt modelId="{5AAAB18B-E636-4C58-A953-9D2478696A0C}" type="sibTrans" cxnId="{FDFF136C-C5DA-4F57-B4FC-5BDECC9E697E}">
      <dgm:prSet/>
      <dgm:spPr/>
      <dgm:t>
        <a:bodyPr/>
        <a:lstStyle/>
        <a:p>
          <a:endParaRPr lang="en-US"/>
        </a:p>
      </dgm:t>
    </dgm:pt>
    <dgm:pt modelId="{B31A29EF-FF4A-47F9-8E9A-C795C95E1D9E}" type="pres">
      <dgm:prSet presAssocID="{A9C15462-B2D6-4346-9E10-0F3557A8E833}" presName="diagram" presStyleCnt="0">
        <dgm:presLayoutVars>
          <dgm:dir/>
          <dgm:resizeHandles val="exact"/>
        </dgm:presLayoutVars>
      </dgm:prSet>
      <dgm:spPr/>
    </dgm:pt>
    <dgm:pt modelId="{44144C89-2C5C-4202-8825-74CB522C647A}" type="pres">
      <dgm:prSet presAssocID="{9D2E7572-3202-4178-9FEC-DC0B1D9D6AA2}" presName="node" presStyleLbl="node1" presStyleIdx="0" presStyleCnt="6">
        <dgm:presLayoutVars>
          <dgm:bulletEnabled val="1"/>
        </dgm:presLayoutVars>
      </dgm:prSet>
      <dgm:spPr/>
    </dgm:pt>
    <dgm:pt modelId="{85206661-FF25-4CC2-82EE-BC12D687F868}" type="pres">
      <dgm:prSet presAssocID="{528453B5-5884-4040-BA73-C0B450E2CBC0}" presName="sibTrans" presStyleCnt="0"/>
      <dgm:spPr/>
    </dgm:pt>
    <dgm:pt modelId="{B3D1A8CA-DF13-4CCA-99AC-9917A1C43BDE}" type="pres">
      <dgm:prSet presAssocID="{1263FFE6-05E6-4703-ABC1-C30792D13766}" presName="node" presStyleLbl="node1" presStyleIdx="1" presStyleCnt="6">
        <dgm:presLayoutVars>
          <dgm:bulletEnabled val="1"/>
        </dgm:presLayoutVars>
      </dgm:prSet>
      <dgm:spPr/>
    </dgm:pt>
    <dgm:pt modelId="{D537B9A4-7BEA-4C53-91A2-5F80A37944E8}" type="pres">
      <dgm:prSet presAssocID="{B6A905E5-76C7-45D4-9C56-CE68F5EC6BB0}" presName="sibTrans" presStyleCnt="0"/>
      <dgm:spPr/>
    </dgm:pt>
    <dgm:pt modelId="{98AE313F-0B80-4766-99D9-52058FDB88FF}" type="pres">
      <dgm:prSet presAssocID="{38F41BB2-F555-4885-B1CB-2E16653211EB}" presName="node" presStyleLbl="node1" presStyleIdx="2" presStyleCnt="6" custScaleX="99392">
        <dgm:presLayoutVars>
          <dgm:bulletEnabled val="1"/>
        </dgm:presLayoutVars>
      </dgm:prSet>
      <dgm:spPr/>
    </dgm:pt>
    <dgm:pt modelId="{0BA9F689-1BB7-4FDA-A9F8-2B4449A324C5}" type="pres">
      <dgm:prSet presAssocID="{7903E2A1-550D-4395-BF42-86300680F424}" presName="sibTrans" presStyleCnt="0"/>
      <dgm:spPr/>
    </dgm:pt>
    <dgm:pt modelId="{5F33A52D-4CE3-4E73-8BE4-2824CB0E1BE2}" type="pres">
      <dgm:prSet presAssocID="{F803C823-065D-4308-88D0-8DDEF9F02515}" presName="node" presStyleLbl="node1" presStyleIdx="3" presStyleCnt="6">
        <dgm:presLayoutVars>
          <dgm:bulletEnabled val="1"/>
        </dgm:presLayoutVars>
      </dgm:prSet>
      <dgm:spPr/>
    </dgm:pt>
    <dgm:pt modelId="{993EEFA2-01E8-4431-B42A-06F921E7E740}" type="pres">
      <dgm:prSet presAssocID="{B65BAD3F-EE31-4472-BE8C-D4ADF09895C7}" presName="sibTrans" presStyleCnt="0"/>
      <dgm:spPr/>
    </dgm:pt>
    <dgm:pt modelId="{6F3F989D-519E-4499-A58E-8840368AA078}" type="pres">
      <dgm:prSet presAssocID="{9079EB28-9D1F-4108-90BD-7D50E6287003}" presName="node" presStyleLbl="node1" presStyleIdx="4" presStyleCnt="6">
        <dgm:presLayoutVars>
          <dgm:bulletEnabled val="1"/>
        </dgm:presLayoutVars>
      </dgm:prSet>
      <dgm:spPr/>
    </dgm:pt>
    <dgm:pt modelId="{C834A03D-C77C-4E1D-803F-91CCAF6FB563}" type="pres">
      <dgm:prSet presAssocID="{AF7AB762-680C-42E8-9D23-4CF67FFC7DC9}" presName="sibTrans" presStyleCnt="0"/>
      <dgm:spPr/>
    </dgm:pt>
    <dgm:pt modelId="{87621541-EE9F-4843-8507-8DB2A190691F}" type="pres">
      <dgm:prSet presAssocID="{85E3060F-C811-43FE-B991-DA7018DCEDCC}" presName="node" presStyleLbl="node1" presStyleIdx="5" presStyleCnt="6">
        <dgm:presLayoutVars>
          <dgm:bulletEnabled val="1"/>
        </dgm:presLayoutVars>
      </dgm:prSet>
      <dgm:spPr/>
    </dgm:pt>
  </dgm:ptLst>
  <dgm:cxnLst>
    <dgm:cxn modelId="{9815B402-F7DE-458C-B4D3-93D69E8E7E04}" type="presOf" srcId="{85E3060F-C811-43FE-B991-DA7018DCEDCC}" destId="{87621541-EE9F-4843-8507-8DB2A190691F}" srcOrd="0" destOrd="0" presId="urn:microsoft.com/office/officeart/2005/8/layout/default"/>
    <dgm:cxn modelId="{B2F5445E-6619-4314-A9C2-36A5D057E682}" type="presOf" srcId="{1263FFE6-05E6-4703-ABC1-C30792D13766}" destId="{B3D1A8CA-DF13-4CCA-99AC-9917A1C43BDE}" srcOrd="0" destOrd="0" presId="urn:microsoft.com/office/officeart/2005/8/layout/default"/>
    <dgm:cxn modelId="{9C9C2047-2FA1-46BC-B2C9-EE54552DDCAD}" type="presOf" srcId="{9D2E7572-3202-4178-9FEC-DC0B1D9D6AA2}" destId="{44144C89-2C5C-4202-8825-74CB522C647A}" srcOrd="0" destOrd="0" presId="urn:microsoft.com/office/officeart/2005/8/layout/default"/>
    <dgm:cxn modelId="{3406A749-D25E-4D7C-802F-984BF89E46AD}" type="presOf" srcId="{A9C15462-B2D6-4346-9E10-0F3557A8E833}" destId="{B31A29EF-FF4A-47F9-8E9A-C795C95E1D9E}" srcOrd="0" destOrd="0" presId="urn:microsoft.com/office/officeart/2005/8/layout/default"/>
    <dgm:cxn modelId="{FDFF136C-C5DA-4F57-B4FC-5BDECC9E697E}" srcId="{A9C15462-B2D6-4346-9E10-0F3557A8E833}" destId="{85E3060F-C811-43FE-B991-DA7018DCEDCC}" srcOrd="5" destOrd="0" parTransId="{C17F22DC-0EE9-469E-83D6-7147828A0987}" sibTransId="{5AAAB18B-E636-4C58-A953-9D2478696A0C}"/>
    <dgm:cxn modelId="{40C98A55-C27B-4128-A672-E97675E143BC}" srcId="{A9C15462-B2D6-4346-9E10-0F3557A8E833}" destId="{F803C823-065D-4308-88D0-8DDEF9F02515}" srcOrd="3" destOrd="0" parTransId="{A1D2C727-5DDF-443F-A661-3EFD938C5175}" sibTransId="{B65BAD3F-EE31-4472-BE8C-D4ADF09895C7}"/>
    <dgm:cxn modelId="{10383356-1EFE-40E5-A927-455421CDA175}" type="presOf" srcId="{9079EB28-9D1F-4108-90BD-7D50E6287003}" destId="{6F3F989D-519E-4499-A58E-8840368AA078}" srcOrd="0" destOrd="0" presId="urn:microsoft.com/office/officeart/2005/8/layout/default"/>
    <dgm:cxn modelId="{CD8C0297-53C7-41A4-A122-23654771084F}" type="presOf" srcId="{38F41BB2-F555-4885-B1CB-2E16653211EB}" destId="{98AE313F-0B80-4766-99D9-52058FDB88FF}" srcOrd="0" destOrd="0" presId="urn:microsoft.com/office/officeart/2005/8/layout/default"/>
    <dgm:cxn modelId="{97C22B9A-4661-4CD6-9EF5-9E895BE8FAB5}" srcId="{A9C15462-B2D6-4346-9E10-0F3557A8E833}" destId="{38F41BB2-F555-4885-B1CB-2E16653211EB}" srcOrd="2" destOrd="0" parTransId="{7495A6C2-5D4D-41B2-8DA7-7C396960C38C}" sibTransId="{7903E2A1-550D-4395-BF42-86300680F424}"/>
    <dgm:cxn modelId="{3031E99F-B164-4A6D-9A9E-0C28C46E267E}" srcId="{A9C15462-B2D6-4346-9E10-0F3557A8E833}" destId="{9079EB28-9D1F-4108-90BD-7D50E6287003}" srcOrd="4" destOrd="0" parTransId="{D867ACB3-8E2E-4817-BCCF-84E6DD0C6491}" sibTransId="{AF7AB762-680C-42E8-9D23-4CF67FFC7DC9}"/>
    <dgm:cxn modelId="{8E3AD3B2-5E6D-4B46-BD19-3B9A2CD35FA8}" type="presOf" srcId="{F803C823-065D-4308-88D0-8DDEF9F02515}" destId="{5F33A52D-4CE3-4E73-8BE4-2824CB0E1BE2}" srcOrd="0" destOrd="0" presId="urn:microsoft.com/office/officeart/2005/8/layout/default"/>
    <dgm:cxn modelId="{D54010B3-46E0-40A5-96AC-791BC9A0DB98}" srcId="{A9C15462-B2D6-4346-9E10-0F3557A8E833}" destId="{1263FFE6-05E6-4703-ABC1-C30792D13766}" srcOrd="1" destOrd="0" parTransId="{32C566C6-D16A-486F-B95F-E56A43DA0C66}" sibTransId="{B6A905E5-76C7-45D4-9C56-CE68F5EC6BB0}"/>
    <dgm:cxn modelId="{3B494BC1-7504-4CE7-A48A-ADE4C7DEFBDA}" srcId="{A9C15462-B2D6-4346-9E10-0F3557A8E833}" destId="{9D2E7572-3202-4178-9FEC-DC0B1D9D6AA2}" srcOrd="0" destOrd="0" parTransId="{BB796823-8959-4C47-8B65-950333102967}" sibTransId="{528453B5-5884-4040-BA73-C0B450E2CBC0}"/>
    <dgm:cxn modelId="{55DF5292-4F98-4AAE-9DD1-3348AFDADCC5}" type="presParOf" srcId="{B31A29EF-FF4A-47F9-8E9A-C795C95E1D9E}" destId="{44144C89-2C5C-4202-8825-74CB522C647A}" srcOrd="0" destOrd="0" presId="urn:microsoft.com/office/officeart/2005/8/layout/default"/>
    <dgm:cxn modelId="{20C7FE42-562E-465E-B00F-35DFBE23AF9F}" type="presParOf" srcId="{B31A29EF-FF4A-47F9-8E9A-C795C95E1D9E}" destId="{85206661-FF25-4CC2-82EE-BC12D687F868}" srcOrd="1" destOrd="0" presId="urn:microsoft.com/office/officeart/2005/8/layout/default"/>
    <dgm:cxn modelId="{A7510D32-AD8E-470A-B0F1-86ED8DD47BF3}" type="presParOf" srcId="{B31A29EF-FF4A-47F9-8E9A-C795C95E1D9E}" destId="{B3D1A8CA-DF13-4CCA-99AC-9917A1C43BDE}" srcOrd="2" destOrd="0" presId="urn:microsoft.com/office/officeart/2005/8/layout/default"/>
    <dgm:cxn modelId="{61BF272B-4500-416A-BEE1-2DD434275408}" type="presParOf" srcId="{B31A29EF-FF4A-47F9-8E9A-C795C95E1D9E}" destId="{D537B9A4-7BEA-4C53-91A2-5F80A37944E8}" srcOrd="3" destOrd="0" presId="urn:microsoft.com/office/officeart/2005/8/layout/default"/>
    <dgm:cxn modelId="{D01DEE5F-C887-4CFB-ADEE-992072A791B3}" type="presParOf" srcId="{B31A29EF-FF4A-47F9-8E9A-C795C95E1D9E}" destId="{98AE313F-0B80-4766-99D9-52058FDB88FF}" srcOrd="4" destOrd="0" presId="urn:microsoft.com/office/officeart/2005/8/layout/default"/>
    <dgm:cxn modelId="{B97D5C7A-83EB-4EFF-B2E2-6C1A4524831E}" type="presParOf" srcId="{B31A29EF-FF4A-47F9-8E9A-C795C95E1D9E}" destId="{0BA9F689-1BB7-4FDA-A9F8-2B4449A324C5}" srcOrd="5" destOrd="0" presId="urn:microsoft.com/office/officeart/2005/8/layout/default"/>
    <dgm:cxn modelId="{8E79923A-0BF2-4ADE-AAD1-C52772A81198}" type="presParOf" srcId="{B31A29EF-FF4A-47F9-8E9A-C795C95E1D9E}" destId="{5F33A52D-4CE3-4E73-8BE4-2824CB0E1BE2}" srcOrd="6" destOrd="0" presId="urn:microsoft.com/office/officeart/2005/8/layout/default"/>
    <dgm:cxn modelId="{1E5E9464-F51A-4D69-BC85-34338386FBD4}" type="presParOf" srcId="{B31A29EF-FF4A-47F9-8E9A-C795C95E1D9E}" destId="{993EEFA2-01E8-4431-B42A-06F921E7E740}" srcOrd="7" destOrd="0" presId="urn:microsoft.com/office/officeart/2005/8/layout/default"/>
    <dgm:cxn modelId="{AD0764AD-5930-42B2-B4C0-68043A119C0D}" type="presParOf" srcId="{B31A29EF-FF4A-47F9-8E9A-C795C95E1D9E}" destId="{6F3F989D-519E-4499-A58E-8840368AA078}" srcOrd="8" destOrd="0" presId="urn:microsoft.com/office/officeart/2005/8/layout/default"/>
    <dgm:cxn modelId="{27258F06-AAB1-4DD2-ABE1-4A111C247E5B}" type="presParOf" srcId="{B31A29EF-FF4A-47F9-8E9A-C795C95E1D9E}" destId="{C834A03D-C77C-4E1D-803F-91CCAF6FB563}" srcOrd="9" destOrd="0" presId="urn:microsoft.com/office/officeart/2005/8/layout/default"/>
    <dgm:cxn modelId="{DE5892DB-0EBF-4FCF-9905-34AB036BC6D8}" type="presParOf" srcId="{B31A29EF-FF4A-47F9-8E9A-C795C95E1D9E}" destId="{87621541-EE9F-4843-8507-8DB2A190691F}"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15FE7-49C2-4CFE-B7E5-2D2EAB423468}">
      <dsp:nvSpPr>
        <dsp:cNvPr id="0" name=""/>
        <dsp:cNvSpPr/>
      </dsp:nvSpPr>
      <dsp:spPr>
        <a:xfrm>
          <a:off x="0" y="1555"/>
          <a:ext cx="6304848" cy="78841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BADB84-2000-4404-B30F-0DE612B766A5}">
      <dsp:nvSpPr>
        <dsp:cNvPr id="0" name=""/>
        <dsp:cNvSpPr/>
      </dsp:nvSpPr>
      <dsp:spPr>
        <a:xfrm>
          <a:off x="238495" y="178949"/>
          <a:ext cx="433628" cy="4336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3EA192-727F-49D5-A433-4AC9D91D567F}">
      <dsp:nvSpPr>
        <dsp:cNvPr id="0" name=""/>
        <dsp:cNvSpPr/>
      </dsp:nvSpPr>
      <dsp:spPr>
        <a:xfrm>
          <a:off x="910620" y="1555"/>
          <a:ext cx="5394227" cy="788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441" tIns="83441" rIns="83441" bIns="83441" numCol="1" spcCol="1270" anchor="ctr" anchorCtr="0">
          <a:noAutofit/>
        </a:bodyPr>
        <a:lstStyle/>
        <a:p>
          <a:pPr marL="0" lvl="0" indent="0" algn="l" defTabSz="844550">
            <a:lnSpc>
              <a:spcPct val="100000"/>
            </a:lnSpc>
            <a:spcBef>
              <a:spcPct val="0"/>
            </a:spcBef>
            <a:spcAft>
              <a:spcPct val="35000"/>
            </a:spcAft>
            <a:buNone/>
          </a:pPr>
          <a:r>
            <a:rPr lang="en-US" sz="1900" kern="1200">
              <a:latin typeface="Calibri" panose="020F0502020204030204"/>
              <a:ea typeface="+mn-ea"/>
              <a:cs typeface="+mn-cs"/>
              <a:hlinkClick xmlns:r="http://schemas.openxmlformats.org/officeDocument/2006/relationships" r:id="" action="ppaction://hlinksldjump"/>
            </a:rPr>
            <a:t>Provide brief overview of postoperative nausea and vomiting (PONV) risk factors</a:t>
          </a:r>
          <a:endParaRPr lang="en-US" sz="1900" kern="1200">
            <a:latin typeface="Calibri" panose="020F0502020204030204"/>
            <a:ea typeface="+mn-ea"/>
            <a:cs typeface="+mn-cs"/>
          </a:endParaRPr>
        </a:p>
      </dsp:txBody>
      <dsp:txXfrm>
        <a:off x="910620" y="1555"/>
        <a:ext cx="5394227" cy="788416"/>
      </dsp:txXfrm>
    </dsp:sp>
    <dsp:sp modelId="{3D5B91E1-9787-4491-BE2C-CFDA7903345F}">
      <dsp:nvSpPr>
        <dsp:cNvPr id="0" name=""/>
        <dsp:cNvSpPr/>
      </dsp:nvSpPr>
      <dsp:spPr>
        <a:xfrm>
          <a:off x="0" y="987075"/>
          <a:ext cx="6304848" cy="788416"/>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A53ADF-365A-4956-A2BB-2791345A9358}">
      <dsp:nvSpPr>
        <dsp:cNvPr id="0" name=""/>
        <dsp:cNvSpPr/>
      </dsp:nvSpPr>
      <dsp:spPr>
        <a:xfrm>
          <a:off x="238495" y="1164469"/>
          <a:ext cx="433628" cy="43362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D66536-674E-41DF-BD14-1C3C6448A440}">
      <dsp:nvSpPr>
        <dsp:cNvPr id="0" name=""/>
        <dsp:cNvSpPr/>
      </dsp:nvSpPr>
      <dsp:spPr>
        <a:xfrm>
          <a:off x="910620" y="987075"/>
          <a:ext cx="5394227" cy="788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441" tIns="83441" rIns="83441" bIns="83441" numCol="1" spcCol="1270" anchor="ctr" anchorCtr="0">
          <a:noAutofit/>
        </a:bodyPr>
        <a:lstStyle/>
        <a:p>
          <a:pPr marL="0" lvl="0" indent="0" algn="l" defTabSz="844550">
            <a:lnSpc>
              <a:spcPct val="100000"/>
            </a:lnSpc>
            <a:spcBef>
              <a:spcPct val="0"/>
            </a:spcBef>
            <a:spcAft>
              <a:spcPct val="35000"/>
            </a:spcAft>
            <a:buNone/>
          </a:pPr>
          <a:r>
            <a:rPr lang="en-US" sz="1900" kern="1200">
              <a:latin typeface="Calibri" panose="020F0502020204030204"/>
              <a:ea typeface="+mn-ea"/>
              <a:cs typeface="+mn-cs"/>
              <a:hlinkClick xmlns:r="http://schemas.openxmlformats.org/officeDocument/2006/relationships" r:id="" action="ppaction://hlinksldjump"/>
            </a:rPr>
            <a:t>Discuss treatment considerations, including obstetric and older adult patient populations</a:t>
          </a:r>
          <a:endParaRPr lang="en-US" sz="1900" kern="1200">
            <a:latin typeface="Calibri" panose="020F0502020204030204"/>
            <a:ea typeface="+mn-ea"/>
            <a:cs typeface="+mn-cs"/>
          </a:endParaRPr>
        </a:p>
      </dsp:txBody>
      <dsp:txXfrm>
        <a:off x="910620" y="987075"/>
        <a:ext cx="5394227" cy="788416"/>
      </dsp:txXfrm>
    </dsp:sp>
    <dsp:sp modelId="{A8176E5D-B119-4234-91AB-EFE9C2CF80B7}">
      <dsp:nvSpPr>
        <dsp:cNvPr id="0" name=""/>
        <dsp:cNvSpPr/>
      </dsp:nvSpPr>
      <dsp:spPr>
        <a:xfrm>
          <a:off x="0" y="1972596"/>
          <a:ext cx="6304848" cy="788416"/>
        </a:xfrm>
        <a:prstGeom prst="rect">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85AE0A-C466-4604-9C2E-87F8EA52DD0F}">
      <dsp:nvSpPr>
        <dsp:cNvPr id="0" name=""/>
        <dsp:cNvSpPr/>
      </dsp:nvSpPr>
      <dsp:spPr>
        <a:xfrm>
          <a:off x="238495" y="2149989"/>
          <a:ext cx="433628" cy="4336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5E0268-7557-41F6-A6CC-892DF11AAC18}">
      <dsp:nvSpPr>
        <dsp:cNvPr id="0" name=""/>
        <dsp:cNvSpPr/>
      </dsp:nvSpPr>
      <dsp:spPr>
        <a:xfrm>
          <a:off x="910620" y="1972596"/>
          <a:ext cx="5394227" cy="788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441" tIns="83441" rIns="83441" bIns="83441" numCol="1" spcCol="1270" anchor="ctr" anchorCtr="0">
          <a:noAutofit/>
        </a:bodyPr>
        <a:lstStyle/>
        <a:p>
          <a:pPr marL="0" lvl="0" indent="0" algn="l" defTabSz="844550">
            <a:lnSpc>
              <a:spcPct val="100000"/>
            </a:lnSpc>
            <a:spcBef>
              <a:spcPct val="0"/>
            </a:spcBef>
            <a:spcAft>
              <a:spcPct val="35000"/>
            </a:spcAft>
            <a:buNone/>
          </a:pPr>
          <a:r>
            <a:rPr lang="en-US" sz="1900" kern="1200">
              <a:latin typeface="Calibri" panose="020F0502020204030204"/>
              <a:ea typeface="+mn-ea"/>
              <a:cs typeface="+mn-cs"/>
              <a:hlinkClick xmlns:r="http://schemas.openxmlformats.org/officeDocument/2006/relationships" r:id="" action="ppaction://hlinksldjump"/>
            </a:rPr>
            <a:t>Provide overview of literature for treatment of PONV, including antiemetics and alternative therapies</a:t>
          </a:r>
          <a:endParaRPr lang="en-US" sz="1900" kern="1200">
            <a:latin typeface="Calibri" panose="020F0502020204030204"/>
            <a:ea typeface="+mn-ea"/>
            <a:cs typeface="+mn-cs"/>
          </a:endParaRPr>
        </a:p>
      </dsp:txBody>
      <dsp:txXfrm>
        <a:off x="910620" y="1972596"/>
        <a:ext cx="5394227" cy="788416"/>
      </dsp:txXfrm>
    </dsp:sp>
    <dsp:sp modelId="{CD05AFB1-E184-456B-B0D2-9C36C4272D02}">
      <dsp:nvSpPr>
        <dsp:cNvPr id="0" name=""/>
        <dsp:cNvSpPr/>
      </dsp:nvSpPr>
      <dsp:spPr>
        <a:xfrm>
          <a:off x="0" y="2958116"/>
          <a:ext cx="6304848" cy="788416"/>
        </a:xfrm>
        <a:prstGeom prst="rect">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FDC127-8DFD-4460-AE93-0411105DEB60}">
      <dsp:nvSpPr>
        <dsp:cNvPr id="0" name=""/>
        <dsp:cNvSpPr/>
      </dsp:nvSpPr>
      <dsp:spPr>
        <a:xfrm>
          <a:off x="238495" y="3135509"/>
          <a:ext cx="433628" cy="43362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91019B-6FF6-4E88-A622-AA77E19BE965}">
      <dsp:nvSpPr>
        <dsp:cNvPr id="0" name=""/>
        <dsp:cNvSpPr/>
      </dsp:nvSpPr>
      <dsp:spPr>
        <a:xfrm>
          <a:off x="910620" y="2958116"/>
          <a:ext cx="5394227" cy="7884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441" tIns="83441" rIns="83441" bIns="83441" numCol="1" spcCol="1270" anchor="ctr" anchorCtr="0">
          <a:noAutofit/>
        </a:bodyPr>
        <a:lstStyle/>
        <a:p>
          <a:pPr marL="0" lvl="0" indent="0" algn="l" defTabSz="844550">
            <a:lnSpc>
              <a:spcPct val="100000"/>
            </a:lnSpc>
            <a:spcBef>
              <a:spcPct val="0"/>
            </a:spcBef>
            <a:spcAft>
              <a:spcPct val="35000"/>
            </a:spcAft>
            <a:buNone/>
          </a:pPr>
          <a:r>
            <a:rPr lang="en-US" sz="1900" kern="1200">
              <a:latin typeface="Calibri" panose="020F0502020204030204"/>
              <a:ea typeface="+mn-ea"/>
              <a:cs typeface="+mn-cs"/>
              <a:hlinkClick xmlns:r="http://schemas.openxmlformats.org/officeDocument/2006/relationships" r:id="" action="ppaction://hlinksldjump"/>
            </a:rPr>
            <a:t>Summarize recommendations for the treatment of PONV</a:t>
          </a:r>
          <a:endParaRPr lang="en-US" sz="1900" kern="1200">
            <a:latin typeface="Calibri" panose="020F0502020204030204"/>
            <a:ea typeface="+mn-ea"/>
            <a:cs typeface="+mn-cs"/>
          </a:endParaRPr>
        </a:p>
      </dsp:txBody>
      <dsp:txXfrm>
        <a:off x="910620" y="2958116"/>
        <a:ext cx="5394227" cy="7884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45764A-BC62-46B6-B105-09ABD6ED78DF}">
      <dsp:nvSpPr>
        <dsp:cNvPr id="0" name=""/>
        <dsp:cNvSpPr/>
      </dsp:nvSpPr>
      <dsp:spPr>
        <a:xfrm>
          <a:off x="0" y="706611"/>
          <a:ext cx="11150104" cy="130451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90A98A-32BB-4CFD-943D-926613791697}">
      <dsp:nvSpPr>
        <dsp:cNvPr id="0" name=""/>
        <dsp:cNvSpPr/>
      </dsp:nvSpPr>
      <dsp:spPr>
        <a:xfrm>
          <a:off x="394615" y="1000127"/>
          <a:ext cx="717482" cy="7174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D10FFF-4BA0-40D7-BD3D-0443E7B33E5B}">
      <dsp:nvSpPr>
        <dsp:cNvPr id="0" name=""/>
        <dsp:cNvSpPr/>
      </dsp:nvSpPr>
      <dsp:spPr>
        <a:xfrm>
          <a:off x="1506713" y="706611"/>
          <a:ext cx="9643391" cy="130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061" tIns="138061" rIns="138061" bIns="138061" numCol="1" spcCol="1270" anchor="ctr" anchorCtr="0">
          <a:noAutofit/>
        </a:bodyPr>
        <a:lstStyle/>
        <a:p>
          <a:pPr marL="0" lvl="0" indent="0" algn="l" defTabSz="844550">
            <a:lnSpc>
              <a:spcPct val="100000"/>
            </a:lnSpc>
            <a:spcBef>
              <a:spcPct val="0"/>
            </a:spcBef>
            <a:spcAft>
              <a:spcPct val="35000"/>
            </a:spcAft>
            <a:buNone/>
          </a:pPr>
          <a:r>
            <a:rPr lang="en-US" sz="1900" b="1" kern="1200">
              <a:hlinkClick xmlns:r="http://schemas.openxmlformats.org/officeDocument/2006/relationships" r:id="rId3"/>
            </a:rPr>
            <a:t>ASA Task Force on Postanesthetic Care (2013): </a:t>
          </a:r>
          <a:endParaRPr lang="en-US" sz="1900" b="1" kern="1200"/>
        </a:p>
        <a:p>
          <a:pPr marL="0" lvl="0" indent="0" algn="l" defTabSz="844550">
            <a:lnSpc>
              <a:spcPct val="100000"/>
            </a:lnSpc>
            <a:spcBef>
              <a:spcPct val="0"/>
            </a:spcBef>
            <a:spcAft>
              <a:spcPct val="35000"/>
            </a:spcAft>
            <a:buNone/>
          </a:pPr>
          <a:r>
            <a:rPr lang="en-US" sz="1900" kern="1200"/>
            <a:t>‘Routine assessment and monitoring of nausea and vomiting should be done during emergence and recovery.’</a:t>
          </a:r>
          <a:r>
            <a:rPr lang="en-US" sz="1900" kern="1200" baseline="30000"/>
            <a:t>5 </a:t>
          </a:r>
        </a:p>
      </dsp:txBody>
      <dsp:txXfrm>
        <a:off x="1506713" y="706611"/>
        <a:ext cx="9643391" cy="1304514"/>
      </dsp:txXfrm>
    </dsp:sp>
    <dsp:sp modelId="{D73DECF6-F2C1-4A06-8118-C6357D8402DF}">
      <dsp:nvSpPr>
        <dsp:cNvPr id="0" name=""/>
        <dsp:cNvSpPr/>
      </dsp:nvSpPr>
      <dsp:spPr>
        <a:xfrm>
          <a:off x="0" y="2337254"/>
          <a:ext cx="11150104" cy="130451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427968-238B-4C72-870B-E193295D8A32}">
      <dsp:nvSpPr>
        <dsp:cNvPr id="0" name=""/>
        <dsp:cNvSpPr/>
      </dsp:nvSpPr>
      <dsp:spPr>
        <a:xfrm>
          <a:off x="394615" y="2630769"/>
          <a:ext cx="717482" cy="717482"/>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D90392-A139-4FB4-AE02-31CEF37FF69E}">
      <dsp:nvSpPr>
        <dsp:cNvPr id="0" name=""/>
        <dsp:cNvSpPr/>
      </dsp:nvSpPr>
      <dsp:spPr>
        <a:xfrm>
          <a:off x="1506713" y="2337254"/>
          <a:ext cx="9643391" cy="130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061" tIns="138061" rIns="138061" bIns="138061" numCol="1" spcCol="1270" anchor="ctr" anchorCtr="0">
          <a:noAutofit/>
        </a:bodyPr>
        <a:lstStyle/>
        <a:p>
          <a:pPr marL="0" lvl="0" indent="0" algn="l" defTabSz="844550">
            <a:lnSpc>
              <a:spcPct val="100000"/>
            </a:lnSpc>
            <a:spcBef>
              <a:spcPct val="0"/>
            </a:spcBef>
            <a:spcAft>
              <a:spcPct val="35000"/>
            </a:spcAft>
            <a:buNone/>
          </a:pPr>
          <a:r>
            <a:rPr lang="en-US" sz="1900" b="1" kern="1200">
              <a:hlinkClick xmlns:r="http://schemas.openxmlformats.org/officeDocument/2006/relationships" r:id="rId6"/>
            </a:rPr>
            <a:t>Fourth Consensus Guidelines for the Management of Postoperative Nausea and Vomiting (2020): </a:t>
          </a:r>
          <a:endParaRPr lang="en-US" sz="1900" b="1" kern="1200"/>
        </a:p>
        <a:p>
          <a:pPr marL="0" lvl="0" indent="0" algn="l" defTabSz="844550">
            <a:lnSpc>
              <a:spcPct val="100000"/>
            </a:lnSpc>
            <a:spcBef>
              <a:spcPct val="0"/>
            </a:spcBef>
            <a:spcAft>
              <a:spcPct val="35000"/>
            </a:spcAft>
            <a:buNone/>
          </a:pPr>
          <a:r>
            <a:rPr lang="en-US" sz="1900" kern="1200"/>
            <a:t>‘PONV risk factors should be used for risk assessment and to guide PONV management.’</a:t>
          </a:r>
          <a:r>
            <a:rPr lang="en-US" sz="1900" kern="1200" baseline="30000"/>
            <a:t>1</a:t>
          </a:r>
        </a:p>
      </dsp:txBody>
      <dsp:txXfrm>
        <a:off x="1506713" y="2337254"/>
        <a:ext cx="9643391" cy="13045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D15FE7-49C2-4CFE-B7E5-2D2EAB423468}">
      <dsp:nvSpPr>
        <dsp:cNvPr id="0" name=""/>
        <dsp:cNvSpPr/>
      </dsp:nvSpPr>
      <dsp:spPr>
        <a:xfrm>
          <a:off x="0" y="1212"/>
          <a:ext cx="6304848" cy="51664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BADB84-2000-4404-B30F-0DE612B766A5}">
      <dsp:nvSpPr>
        <dsp:cNvPr id="0" name=""/>
        <dsp:cNvSpPr/>
      </dsp:nvSpPr>
      <dsp:spPr>
        <a:xfrm>
          <a:off x="156284" y="117457"/>
          <a:ext cx="284153" cy="2841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3EA192-727F-49D5-A433-4AC9D91D567F}">
      <dsp:nvSpPr>
        <dsp:cNvPr id="0" name=""/>
        <dsp:cNvSpPr/>
      </dsp:nvSpPr>
      <dsp:spPr>
        <a:xfrm>
          <a:off x="596722" y="1212"/>
          <a:ext cx="5708125" cy="516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78" tIns="54678" rIns="54678" bIns="54678" numCol="1" spcCol="1270" anchor="ctr" anchorCtr="0">
          <a:noAutofit/>
        </a:bodyPr>
        <a:lstStyle/>
        <a:p>
          <a:pPr marL="0" lvl="0" indent="0" algn="l" defTabSz="844550">
            <a:lnSpc>
              <a:spcPct val="100000"/>
            </a:lnSpc>
            <a:spcBef>
              <a:spcPct val="0"/>
            </a:spcBef>
            <a:spcAft>
              <a:spcPct val="35000"/>
            </a:spcAft>
            <a:buNone/>
          </a:pPr>
          <a:r>
            <a:rPr lang="en-US" sz="1900" kern="1200">
              <a:latin typeface="Calibri" panose="020F0502020204030204"/>
              <a:ea typeface="+mn-ea"/>
              <a:cs typeface="+mn-cs"/>
            </a:rPr>
            <a:t>Assess patient for symptoms of PONV</a:t>
          </a:r>
        </a:p>
      </dsp:txBody>
      <dsp:txXfrm>
        <a:off x="596722" y="1212"/>
        <a:ext cx="5708125" cy="516643"/>
      </dsp:txXfrm>
    </dsp:sp>
    <dsp:sp modelId="{A9206305-4E71-4EA3-9CD7-16F6DDF674AA}">
      <dsp:nvSpPr>
        <dsp:cNvPr id="0" name=""/>
        <dsp:cNvSpPr/>
      </dsp:nvSpPr>
      <dsp:spPr>
        <a:xfrm>
          <a:off x="0" y="647016"/>
          <a:ext cx="6304848" cy="51664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E9A18D-CFA4-4A90-A253-9D96C19C1B4E}">
      <dsp:nvSpPr>
        <dsp:cNvPr id="0" name=""/>
        <dsp:cNvSpPr/>
      </dsp:nvSpPr>
      <dsp:spPr>
        <a:xfrm>
          <a:off x="156284" y="763261"/>
          <a:ext cx="284153" cy="2841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7927DF-6518-4301-A553-395729874058}">
      <dsp:nvSpPr>
        <dsp:cNvPr id="0" name=""/>
        <dsp:cNvSpPr/>
      </dsp:nvSpPr>
      <dsp:spPr>
        <a:xfrm>
          <a:off x="596722" y="647016"/>
          <a:ext cx="5708125" cy="516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78" tIns="54678" rIns="54678" bIns="54678" numCol="1" spcCol="1270" anchor="ctr" anchorCtr="0">
          <a:noAutofit/>
        </a:bodyPr>
        <a:lstStyle/>
        <a:p>
          <a:pPr marL="0" lvl="0" indent="0" algn="l" defTabSz="844550">
            <a:lnSpc>
              <a:spcPct val="100000"/>
            </a:lnSpc>
            <a:spcBef>
              <a:spcPct val="0"/>
            </a:spcBef>
            <a:spcAft>
              <a:spcPct val="35000"/>
            </a:spcAft>
            <a:buNone/>
          </a:pPr>
          <a:r>
            <a:rPr lang="en-US" sz="1900" kern="1200">
              <a:latin typeface="Cambria" panose="02040503050406030204"/>
            </a:rPr>
            <a:t>Identify</a:t>
          </a:r>
          <a:r>
            <a:rPr lang="en-US" sz="1900" kern="1200">
              <a:latin typeface="Cambria"/>
              <a:ea typeface="Cambria"/>
              <a:cs typeface="+mn-cs"/>
            </a:rPr>
            <a:t> if prophylaxis was given</a:t>
          </a:r>
          <a:endParaRPr lang="en-US" sz="1900" kern="1200">
            <a:latin typeface="Calibri" panose="020F0502020204030204"/>
            <a:ea typeface="+mn-ea"/>
            <a:cs typeface="+mn-cs"/>
          </a:endParaRPr>
        </a:p>
      </dsp:txBody>
      <dsp:txXfrm>
        <a:off x="596722" y="647016"/>
        <a:ext cx="5708125" cy="516643"/>
      </dsp:txXfrm>
    </dsp:sp>
    <dsp:sp modelId="{A8176E5D-B119-4234-91AB-EFE9C2CF80B7}">
      <dsp:nvSpPr>
        <dsp:cNvPr id="0" name=""/>
        <dsp:cNvSpPr/>
      </dsp:nvSpPr>
      <dsp:spPr>
        <a:xfrm>
          <a:off x="0" y="1292820"/>
          <a:ext cx="6304848" cy="516643"/>
        </a:xfrm>
        <a:prstGeom prst="rect">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85AE0A-C466-4604-9C2E-87F8EA52DD0F}">
      <dsp:nvSpPr>
        <dsp:cNvPr id="0" name=""/>
        <dsp:cNvSpPr/>
      </dsp:nvSpPr>
      <dsp:spPr>
        <a:xfrm>
          <a:off x="156284" y="1409065"/>
          <a:ext cx="284153" cy="2841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5E0268-7557-41F6-A6CC-892DF11AAC18}">
      <dsp:nvSpPr>
        <dsp:cNvPr id="0" name=""/>
        <dsp:cNvSpPr/>
      </dsp:nvSpPr>
      <dsp:spPr>
        <a:xfrm>
          <a:off x="596722" y="1292820"/>
          <a:ext cx="5708125" cy="516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78" tIns="54678" rIns="54678" bIns="54678" numCol="1" spcCol="1270" anchor="ctr" anchorCtr="0">
          <a:noAutofit/>
        </a:bodyPr>
        <a:lstStyle/>
        <a:p>
          <a:pPr marL="0" lvl="0" indent="0" algn="l" defTabSz="844550">
            <a:lnSpc>
              <a:spcPct val="100000"/>
            </a:lnSpc>
            <a:spcBef>
              <a:spcPct val="0"/>
            </a:spcBef>
            <a:spcAft>
              <a:spcPct val="35000"/>
            </a:spcAft>
            <a:buNone/>
          </a:pPr>
          <a:r>
            <a:rPr lang="en-US" sz="1900" kern="1200">
              <a:latin typeface="Cambria" panose="02040503050406030204"/>
            </a:rPr>
            <a:t>Administer treatment</a:t>
          </a:r>
          <a:endParaRPr lang="en-US" sz="1900" kern="1200">
            <a:latin typeface="Calibri" panose="020F0502020204030204"/>
            <a:ea typeface="+mn-ea"/>
            <a:cs typeface="+mn-cs"/>
          </a:endParaRPr>
        </a:p>
      </dsp:txBody>
      <dsp:txXfrm>
        <a:off x="596722" y="1292820"/>
        <a:ext cx="5708125" cy="516643"/>
      </dsp:txXfrm>
    </dsp:sp>
    <dsp:sp modelId="{4349A0CB-A23B-4407-93C6-6E6476EC7E02}">
      <dsp:nvSpPr>
        <dsp:cNvPr id="0" name=""/>
        <dsp:cNvSpPr/>
      </dsp:nvSpPr>
      <dsp:spPr>
        <a:xfrm>
          <a:off x="0" y="1938624"/>
          <a:ext cx="6304848" cy="51664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E11A8E-5173-4EFF-AAFC-D348BD920F5F}">
      <dsp:nvSpPr>
        <dsp:cNvPr id="0" name=""/>
        <dsp:cNvSpPr/>
      </dsp:nvSpPr>
      <dsp:spPr>
        <a:xfrm>
          <a:off x="156284" y="2054869"/>
          <a:ext cx="284153" cy="284153"/>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E8C05C-AC02-4D69-8229-B39E2AC9E4C0}">
      <dsp:nvSpPr>
        <dsp:cNvPr id="0" name=""/>
        <dsp:cNvSpPr/>
      </dsp:nvSpPr>
      <dsp:spPr>
        <a:xfrm>
          <a:off x="596722" y="1938624"/>
          <a:ext cx="5708125" cy="516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78" tIns="54678" rIns="54678" bIns="54678" numCol="1" spcCol="1270" anchor="ctr" anchorCtr="0">
          <a:noAutofit/>
        </a:bodyPr>
        <a:lstStyle/>
        <a:p>
          <a:pPr marL="0" lvl="0" indent="0" algn="l" defTabSz="844550">
            <a:lnSpc>
              <a:spcPct val="100000"/>
            </a:lnSpc>
            <a:spcBef>
              <a:spcPct val="0"/>
            </a:spcBef>
            <a:spcAft>
              <a:spcPct val="35000"/>
            </a:spcAft>
            <a:buNone/>
          </a:pPr>
          <a:r>
            <a:rPr lang="en-US" sz="1900" kern="1200">
              <a:latin typeface="Cambria"/>
              <a:ea typeface="Cambria"/>
            </a:rPr>
            <a:t>Do not re-dose Scopolamine patch for treatment</a:t>
          </a:r>
        </a:p>
      </dsp:txBody>
      <dsp:txXfrm>
        <a:off x="596722" y="1938624"/>
        <a:ext cx="5708125" cy="516643"/>
      </dsp:txXfrm>
    </dsp:sp>
    <dsp:sp modelId="{D07B4E69-80B0-479E-B6C0-7A7CDBD37700}">
      <dsp:nvSpPr>
        <dsp:cNvPr id="0" name=""/>
        <dsp:cNvSpPr/>
      </dsp:nvSpPr>
      <dsp:spPr>
        <a:xfrm>
          <a:off x="0" y="2584428"/>
          <a:ext cx="6304848" cy="51664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0956A8-87DF-4BD0-B2CF-9955CAF0109B}">
      <dsp:nvSpPr>
        <dsp:cNvPr id="0" name=""/>
        <dsp:cNvSpPr/>
      </dsp:nvSpPr>
      <dsp:spPr>
        <a:xfrm>
          <a:off x="156284" y="2700673"/>
          <a:ext cx="284153" cy="284153"/>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037B8B-382C-48C6-919B-EAD904217AE4}">
      <dsp:nvSpPr>
        <dsp:cNvPr id="0" name=""/>
        <dsp:cNvSpPr/>
      </dsp:nvSpPr>
      <dsp:spPr>
        <a:xfrm>
          <a:off x="596722" y="2584428"/>
          <a:ext cx="5708125" cy="516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78" tIns="54678" rIns="54678" bIns="54678" numCol="1" spcCol="1270" anchor="ctr" anchorCtr="0">
          <a:noAutofit/>
        </a:bodyPr>
        <a:lstStyle/>
        <a:p>
          <a:pPr marL="0" lvl="0" indent="0" algn="l" defTabSz="844550">
            <a:lnSpc>
              <a:spcPct val="100000"/>
            </a:lnSpc>
            <a:spcBef>
              <a:spcPct val="0"/>
            </a:spcBef>
            <a:spcAft>
              <a:spcPct val="35000"/>
            </a:spcAft>
            <a:buNone/>
          </a:pPr>
          <a:r>
            <a:rPr lang="en-US" sz="1900" kern="1200">
              <a:latin typeface="Cambria"/>
              <a:ea typeface="Cambria"/>
            </a:rPr>
            <a:t>Assess for causes of PONV</a:t>
          </a:r>
        </a:p>
      </dsp:txBody>
      <dsp:txXfrm>
        <a:off x="596722" y="2584428"/>
        <a:ext cx="5708125" cy="516643"/>
      </dsp:txXfrm>
    </dsp:sp>
    <dsp:sp modelId="{56F5DC8F-722C-4D19-8027-23AF6BC8AA74}">
      <dsp:nvSpPr>
        <dsp:cNvPr id="0" name=""/>
        <dsp:cNvSpPr/>
      </dsp:nvSpPr>
      <dsp:spPr>
        <a:xfrm>
          <a:off x="0" y="3230232"/>
          <a:ext cx="6304848" cy="51664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DE3B3E-6DAD-412D-9CF8-88743EF382D1}">
      <dsp:nvSpPr>
        <dsp:cNvPr id="0" name=""/>
        <dsp:cNvSpPr/>
      </dsp:nvSpPr>
      <dsp:spPr>
        <a:xfrm>
          <a:off x="156284" y="3346477"/>
          <a:ext cx="284153" cy="284153"/>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A99BAC-59EF-4DB6-8C70-E9643BC95826}">
      <dsp:nvSpPr>
        <dsp:cNvPr id="0" name=""/>
        <dsp:cNvSpPr/>
      </dsp:nvSpPr>
      <dsp:spPr>
        <a:xfrm>
          <a:off x="596722" y="3230232"/>
          <a:ext cx="5708125" cy="5166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678" tIns="54678" rIns="54678" bIns="54678" numCol="1" spcCol="1270" anchor="ctr" anchorCtr="0">
          <a:noAutofit/>
        </a:bodyPr>
        <a:lstStyle/>
        <a:p>
          <a:pPr marL="0" lvl="0" indent="0" algn="l" defTabSz="844550" rtl="0">
            <a:lnSpc>
              <a:spcPct val="100000"/>
            </a:lnSpc>
            <a:spcBef>
              <a:spcPct val="0"/>
            </a:spcBef>
            <a:spcAft>
              <a:spcPct val="35000"/>
            </a:spcAft>
            <a:buNone/>
          </a:pPr>
          <a:r>
            <a:rPr lang="en-US" sz="1900" kern="1200">
              <a:latin typeface="Cambria"/>
              <a:ea typeface="Cambria"/>
            </a:rPr>
            <a:t>Consider multimodal therapy</a:t>
          </a:r>
        </a:p>
      </dsp:txBody>
      <dsp:txXfrm>
        <a:off x="596722" y="3230232"/>
        <a:ext cx="5708125" cy="5166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44C89-2C5C-4202-8825-74CB522C647A}">
      <dsp:nvSpPr>
        <dsp:cNvPr id="0" name=""/>
        <dsp:cNvSpPr/>
      </dsp:nvSpPr>
      <dsp:spPr>
        <a:xfrm>
          <a:off x="441614" y="1895"/>
          <a:ext cx="3254424" cy="1952654"/>
        </a:xfrm>
        <a:prstGeom prst="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5-HT</a:t>
          </a:r>
          <a:r>
            <a:rPr lang="en-US" sz="2300" kern="1200" baseline="-25000"/>
            <a:t>3</a:t>
          </a:r>
          <a:r>
            <a:rPr lang="en-US" sz="2300" kern="1200"/>
            <a:t> Receptor antagonists: </a:t>
          </a:r>
        </a:p>
        <a:p>
          <a:pPr marL="0" lvl="0" indent="0" algn="ctr" defTabSz="1022350">
            <a:lnSpc>
              <a:spcPct val="90000"/>
            </a:lnSpc>
            <a:spcBef>
              <a:spcPct val="0"/>
            </a:spcBef>
            <a:spcAft>
              <a:spcPct val="35000"/>
            </a:spcAft>
            <a:buNone/>
          </a:pPr>
          <a:r>
            <a:rPr lang="en-US" sz="2300" kern="1200"/>
            <a:t>Ondansetron considered ‘gold standard’</a:t>
          </a:r>
        </a:p>
      </dsp:txBody>
      <dsp:txXfrm>
        <a:off x="441614" y="1895"/>
        <a:ext cx="3254424" cy="1952654"/>
      </dsp:txXfrm>
    </dsp:sp>
    <dsp:sp modelId="{B3D1A8CA-DF13-4CCA-99AC-9917A1C43BDE}">
      <dsp:nvSpPr>
        <dsp:cNvPr id="0" name=""/>
        <dsp:cNvSpPr/>
      </dsp:nvSpPr>
      <dsp:spPr>
        <a:xfrm>
          <a:off x="4021481" y="1895"/>
          <a:ext cx="3254424" cy="1952654"/>
        </a:xfrm>
        <a:prstGeom prst="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err="1"/>
            <a:t>Amisulpride</a:t>
          </a:r>
          <a:r>
            <a:rPr lang="en-US" sz="2300" kern="1200"/>
            <a:t> 5-10 mg IV</a:t>
          </a:r>
        </a:p>
      </dsp:txBody>
      <dsp:txXfrm>
        <a:off x="4021481" y="1895"/>
        <a:ext cx="3254424" cy="1952654"/>
      </dsp:txXfrm>
    </dsp:sp>
    <dsp:sp modelId="{98AE313F-0B80-4766-99D9-52058FDB88FF}">
      <dsp:nvSpPr>
        <dsp:cNvPr id="0" name=""/>
        <dsp:cNvSpPr/>
      </dsp:nvSpPr>
      <dsp:spPr>
        <a:xfrm>
          <a:off x="7601348" y="1895"/>
          <a:ext cx="3234637" cy="1952654"/>
        </a:xfrm>
        <a:prstGeom prst="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Promethazine  6.25 mg IM</a:t>
          </a:r>
        </a:p>
      </dsp:txBody>
      <dsp:txXfrm>
        <a:off x="7601348" y="1895"/>
        <a:ext cx="3234637" cy="1952654"/>
      </dsp:txXfrm>
    </dsp:sp>
    <dsp:sp modelId="{5F33A52D-4CE3-4E73-8BE4-2824CB0E1BE2}">
      <dsp:nvSpPr>
        <dsp:cNvPr id="0" name=""/>
        <dsp:cNvSpPr/>
      </dsp:nvSpPr>
      <dsp:spPr>
        <a:xfrm>
          <a:off x="431720" y="2279992"/>
          <a:ext cx="3254424" cy="1952654"/>
        </a:xfrm>
        <a:prstGeom prst="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Metoclopramide 10-20 mg IV </a:t>
          </a:r>
        </a:p>
      </dsp:txBody>
      <dsp:txXfrm>
        <a:off x="431720" y="2279992"/>
        <a:ext cx="3254424" cy="1952654"/>
      </dsp:txXfrm>
    </dsp:sp>
    <dsp:sp modelId="{6F3F989D-519E-4499-A58E-8840368AA078}">
      <dsp:nvSpPr>
        <dsp:cNvPr id="0" name=""/>
        <dsp:cNvSpPr/>
      </dsp:nvSpPr>
      <dsp:spPr>
        <a:xfrm>
          <a:off x="4011588" y="2279992"/>
          <a:ext cx="3254424" cy="1952654"/>
        </a:xfrm>
        <a:prstGeom prst="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Dimenhydrinate – Must consider increased risk of sedation</a:t>
          </a:r>
        </a:p>
      </dsp:txBody>
      <dsp:txXfrm>
        <a:off x="4011588" y="2279992"/>
        <a:ext cx="3254424" cy="1952654"/>
      </dsp:txXfrm>
    </dsp:sp>
    <dsp:sp modelId="{87621541-EE9F-4843-8507-8DB2A190691F}">
      <dsp:nvSpPr>
        <dsp:cNvPr id="0" name=""/>
        <dsp:cNvSpPr/>
      </dsp:nvSpPr>
      <dsp:spPr>
        <a:xfrm>
          <a:off x="7591455" y="2279992"/>
          <a:ext cx="3254424" cy="1952654"/>
        </a:xfrm>
        <a:prstGeom prst="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*Dependent on medication administered for prophylaxis, see Recommendation #2 &amp; #4 for restrictions.</a:t>
          </a:r>
        </a:p>
      </dsp:txBody>
      <dsp:txXfrm>
        <a:off x="7591455" y="2279992"/>
        <a:ext cx="3254424" cy="195265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7/14/2022</a:t>
            </a:fld>
            <a:endParaRPr lang="en-US"/>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7/14/2022</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smtClean="0"/>
              <a:t>1</a:t>
            </a:fld>
            <a:endParaRPr lang="en-US"/>
          </a:p>
        </p:txBody>
      </p:sp>
    </p:spTree>
    <p:extLst>
      <p:ext uri="{BB962C8B-B14F-4D97-AF65-F5344CB8AC3E}">
        <p14:creationId xmlns:p14="http://schemas.microsoft.com/office/powerpoint/2010/main" val="3812783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12</a:t>
            </a:fld>
            <a:endParaRPr lang="en-US" noProof="0"/>
          </a:p>
        </p:txBody>
      </p:sp>
    </p:spTree>
    <p:extLst>
      <p:ext uri="{BB962C8B-B14F-4D97-AF65-F5344CB8AC3E}">
        <p14:creationId xmlns:p14="http://schemas.microsoft.com/office/powerpoint/2010/main" val="926968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16</a:t>
            </a:fld>
            <a:endParaRPr lang="en-US" noProof="0"/>
          </a:p>
        </p:txBody>
      </p:sp>
    </p:spTree>
    <p:extLst>
      <p:ext uri="{BB962C8B-B14F-4D97-AF65-F5344CB8AC3E}">
        <p14:creationId xmlns:p14="http://schemas.microsoft.com/office/powerpoint/2010/main" val="923079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17</a:t>
            </a:fld>
            <a:endParaRPr lang="en-US" noProof="0"/>
          </a:p>
        </p:txBody>
      </p:sp>
    </p:spTree>
    <p:extLst>
      <p:ext uri="{BB962C8B-B14F-4D97-AF65-F5344CB8AC3E}">
        <p14:creationId xmlns:p14="http://schemas.microsoft.com/office/powerpoint/2010/main" val="2139035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18</a:t>
            </a:fld>
            <a:endParaRPr lang="en-US" noProof="0"/>
          </a:p>
        </p:txBody>
      </p:sp>
    </p:spTree>
    <p:extLst>
      <p:ext uri="{BB962C8B-B14F-4D97-AF65-F5344CB8AC3E}">
        <p14:creationId xmlns:p14="http://schemas.microsoft.com/office/powerpoint/2010/main" val="2853868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19</a:t>
            </a:fld>
            <a:endParaRPr lang="en-US" noProof="0"/>
          </a:p>
        </p:txBody>
      </p:sp>
    </p:spTree>
    <p:extLst>
      <p:ext uri="{BB962C8B-B14F-4D97-AF65-F5344CB8AC3E}">
        <p14:creationId xmlns:p14="http://schemas.microsoft.com/office/powerpoint/2010/main" val="1502959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20</a:t>
            </a:fld>
            <a:endParaRPr lang="en-US" noProof="0"/>
          </a:p>
        </p:txBody>
      </p:sp>
    </p:spTree>
    <p:extLst>
      <p:ext uri="{BB962C8B-B14F-4D97-AF65-F5344CB8AC3E}">
        <p14:creationId xmlns:p14="http://schemas.microsoft.com/office/powerpoint/2010/main" val="572845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21</a:t>
            </a:fld>
            <a:endParaRPr lang="en-US" noProof="0"/>
          </a:p>
        </p:txBody>
      </p:sp>
    </p:spTree>
    <p:extLst>
      <p:ext uri="{BB962C8B-B14F-4D97-AF65-F5344CB8AC3E}">
        <p14:creationId xmlns:p14="http://schemas.microsoft.com/office/powerpoint/2010/main" val="3254171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22</a:t>
            </a:fld>
            <a:endParaRPr lang="en-US" noProof="0"/>
          </a:p>
        </p:txBody>
      </p:sp>
    </p:spTree>
    <p:extLst>
      <p:ext uri="{BB962C8B-B14F-4D97-AF65-F5344CB8AC3E}">
        <p14:creationId xmlns:p14="http://schemas.microsoft.com/office/powerpoint/2010/main" val="2331324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23</a:t>
            </a:fld>
            <a:endParaRPr lang="en-US" noProof="0"/>
          </a:p>
        </p:txBody>
      </p:sp>
    </p:spTree>
    <p:extLst>
      <p:ext uri="{BB962C8B-B14F-4D97-AF65-F5344CB8AC3E}">
        <p14:creationId xmlns:p14="http://schemas.microsoft.com/office/powerpoint/2010/main" val="4195286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24</a:t>
            </a:fld>
            <a:endParaRPr lang="en-US" noProof="0"/>
          </a:p>
        </p:txBody>
      </p:sp>
    </p:spTree>
    <p:extLst>
      <p:ext uri="{BB962C8B-B14F-4D97-AF65-F5344CB8AC3E}">
        <p14:creationId xmlns:p14="http://schemas.microsoft.com/office/powerpoint/2010/main" val="1021949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smtClean="0"/>
              <a:t>3</a:t>
            </a:fld>
            <a:endParaRPr lang="en-US"/>
          </a:p>
        </p:txBody>
      </p:sp>
    </p:spTree>
    <p:extLst>
      <p:ext uri="{BB962C8B-B14F-4D97-AF65-F5344CB8AC3E}">
        <p14:creationId xmlns:p14="http://schemas.microsoft.com/office/powerpoint/2010/main" val="2406913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25</a:t>
            </a:fld>
            <a:endParaRPr lang="en-US" noProof="0"/>
          </a:p>
        </p:txBody>
      </p:sp>
    </p:spTree>
    <p:extLst>
      <p:ext uri="{BB962C8B-B14F-4D97-AF65-F5344CB8AC3E}">
        <p14:creationId xmlns:p14="http://schemas.microsoft.com/office/powerpoint/2010/main" val="3292417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26</a:t>
            </a:fld>
            <a:endParaRPr lang="en-US" noProof="0"/>
          </a:p>
        </p:txBody>
      </p:sp>
    </p:spTree>
    <p:extLst>
      <p:ext uri="{BB962C8B-B14F-4D97-AF65-F5344CB8AC3E}">
        <p14:creationId xmlns:p14="http://schemas.microsoft.com/office/powerpoint/2010/main" val="2362946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27</a:t>
            </a:fld>
            <a:endParaRPr lang="en-US" noProof="0"/>
          </a:p>
        </p:txBody>
      </p:sp>
    </p:spTree>
    <p:extLst>
      <p:ext uri="{BB962C8B-B14F-4D97-AF65-F5344CB8AC3E}">
        <p14:creationId xmlns:p14="http://schemas.microsoft.com/office/powerpoint/2010/main" val="162041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29</a:t>
            </a:fld>
            <a:endParaRPr lang="en-US" noProof="0"/>
          </a:p>
        </p:txBody>
      </p:sp>
    </p:spTree>
    <p:extLst>
      <p:ext uri="{BB962C8B-B14F-4D97-AF65-F5344CB8AC3E}">
        <p14:creationId xmlns:p14="http://schemas.microsoft.com/office/powerpoint/2010/main" val="4071110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31</a:t>
            </a:fld>
            <a:endParaRPr lang="en-US" noProof="0"/>
          </a:p>
        </p:txBody>
      </p:sp>
    </p:spTree>
    <p:extLst>
      <p:ext uri="{BB962C8B-B14F-4D97-AF65-F5344CB8AC3E}">
        <p14:creationId xmlns:p14="http://schemas.microsoft.com/office/powerpoint/2010/main" val="1552643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33</a:t>
            </a:fld>
            <a:endParaRPr lang="en-US" noProof="0"/>
          </a:p>
        </p:txBody>
      </p:sp>
    </p:spTree>
    <p:extLst>
      <p:ext uri="{BB962C8B-B14F-4D97-AF65-F5344CB8AC3E}">
        <p14:creationId xmlns:p14="http://schemas.microsoft.com/office/powerpoint/2010/main" val="2736662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35</a:t>
            </a:fld>
            <a:endParaRPr lang="en-US" noProof="0"/>
          </a:p>
        </p:txBody>
      </p:sp>
    </p:spTree>
    <p:extLst>
      <p:ext uri="{BB962C8B-B14F-4D97-AF65-F5344CB8AC3E}">
        <p14:creationId xmlns:p14="http://schemas.microsoft.com/office/powerpoint/2010/main" val="2118761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36</a:t>
            </a:fld>
            <a:endParaRPr lang="en-US" noProof="0"/>
          </a:p>
        </p:txBody>
      </p:sp>
    </p:spTree>
    <p:extLst>
      <p:ext uri="{BB962C8B-B14F-4D97-AF65-F5344CB8AC3E}">
        <p14:creationId xmlns:p14="http://schemas.microsoft.com/office/powerpoint/2010/main" val="2878014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37</a:t>
            </a:fld>
            <a:endParaRPr lang="en-US" noProof="0"/>
          </a:p>
        </p:txBody>
      </p:sp>
    </p:spTree>
    <p:extLst>
      <p:ext uri="{BB962C8B-B14F-4D97-AF65-F5344CB8AC3E}">
        <p14:creationId xmlns:p14="http://schemas.microsoft.com/office/powerpoint/2010/main" val="41503161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38</a:t>
            </a:fld>
            <a:endParaRPr lang="en-US" noProof="0"/>
          </a:p>
        </p:txBody>
      </p:sp>
    </p:spTree>
    <p:extLst>
      <p:ext uri="{BB962C8B-B14F-4D97-AF65-F5344CB8AC3E}">
        <p14:creationId xmlns:p14="http://schemas.microsoft.com/office/powerpoint/2010/main" val="3256271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4</a:t>
            </a:fld>
            <a:endParaRPr lang="en-US" noProof="0"/>
          </a:p>
        </p:txBody>
      </p:sp>
    </p:spTree>
    <p:extLst>
      <p:ext uri="{BB962C8B-B14F-4D97-AF65-F5344CB8AC3E}">
        <p14:creationId xmlns:p14="http://schemas.microsoft.com/office/powerpoint/2010/main" val="457142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39</a:t>
            </a:fld>
            <a:endParaRPr lang="en-US" noProof="0"/>
          </a:p>
        </p:txBody>
      </p:sp>
    </p:spTree>
    <p:extLst>
      <p:ext uri="{BB962C8B-B14F-4D97-AF65-F5344CB8AC3E}">
        <p14:creationId xmlns:p14="http://schemas.microsoft.com/office/powerpoint/2010/main" val="13867585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40</a:t>
            </a:fld>
            <a:endParaRPr lang="en-US" noProof="0"/>
          </a:p>
        </p:txBody>
      </p:sp>
    </p:spTree>
    <p:extLst>
      <p:ext uri="{BB962C8B-B14F-4D97-AF65-F5344CB8AC3E}">
        <p14:creationId xmlns:p14="http://schemas.microsoft.com/office/powerpoint/2010/main" val="3084917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41</a:t>
            </a:fld>
            <a:endParaRPr lang="en-US" noProof="0"/>
          </a:p>
        </p:txBody>
      </p:sp>
    </p:spTree>
    <p:extLst>
      <p:ext uri="{BB962C8B-B14F-4D97-AF65-F5344CB8AC3E}">
        <p14:creationId xmlns:p14="http://schemas.microsoft.com/office/powerpoint/2010/main" val="1399983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42</a:t>
            </a:fld>
            <a:endParaRPr lang="en-US" noProof="0"/>
          </a:p>
        </p:txBody>
      </p:sp>
    </p:spTree>
    <p:extLst>
      <p:ext uri="{BB962C8B-B14F-4D97-AF65-F5344CB8AC3E}">
        <p14:creationId xmlns:p14="http://schemas.microsoft.com/office/powerpoint/2010/main" val="1313868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43</a:t>
            </a:fld>
            <a:endParaRPr lang="en-US" noProof="0"/>
          </a:p>
        </p:txBody>
      </p:sp>
    </p:spTree>
    <p:extLst>
      <p:ext uri="{BB962C8B-B14F-4D97-AF65-F5344CB8AC3E}">
        <p14:creationId xmlns:p14="http://schemas.microsoft.com/office/powerpoint/2010/main" val="345806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44</a:t>
            </a:fld>
            <a:endParaRPr lang="en-US" noProof="0"/>
          </a:p>
        </p:txBody>
      </p:sp>
    </p:spTree>
    <p:extLst>
      <p:ext uri="{BB962C8B-B14F-4D97-AF65-F5344CB8AC3E}">
        <p14:creationId xmlns:p14="http://schemas.microsoft.com/office/powerpoint/2010/main" val="32759403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45</a:t>
            </a:fld>
            <a:endParaRPr lang="en-US" noProof="0"/>
          </a:p>
        </p:txBody>
      </p:sp>
    </p:spTree>
    <p:extLst>
      <p:ext uri="{BB962C8B-B14F-4D97-AF65-F5344CB8AC3E}">
        <p14:creationId xmlns:p14="http://schemas.microsoft.com/office/powerpoint/2010/main" val="20448957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46</a:t>
            </a:fld>
            <a:endParaRPr lang="en-US" noProof="0"/>
          </a:p>
        </p:txBody>
      </p:sp>
    </p:spTree>
    <p:extLst>
      <p:ext uri="{BB962C8B-B14F-4D97-AF65-F5344CB8AC3E}">
        <p14:creationId xmlns:p14="http://schemas.microsoft.com/office/powerpoint/2010/main" val="3977857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47</a:t>
            </a:fld>
            <a:endParaRPr lang="en-US" noProof="0"/>
          </a:p>
        </p:txBody>
      </p:sp>
    </p:spTree>
    <p:extLst>
      <p:ext uri="{BB962C8B-B14F-4D97-AF65-F5344CB8AC3E}">
        <p14:creationId xmlns:p14="http://schemas.microsoft.com/office/powerpoint/2010/main" val="29220510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smtClean="0"/>
              <a:t>48</a:t>
            </a:fld>
            <a:endParaRPr lang="en-US"/>
          </a:p>
        </p:txBody>
      </p:sp>
    </p:spTree>
    <p:extLst>
      <p:ext uri="{BB962C8B-B14F-4D97-AF65-F5344CB8AC3E}">
        <p14:creationId xmlns:p14="http://schemas.microsoft.com/office/powerpoint/2010/main" val="3088217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5</a:t>
            </a:fld>
            <a:endParaRPr lang="en-US" noProof="0"/>
          </a:p>
        </p:txBody>
      </p:sp>
    </p:spTree>
    <p:extLst>
      <p:ext uri="{BB962C8B-B14F-4D97-AF65-F5344CB8AC3E}">
        <p14:creationId xmlns:p14="http://schemas.microsoft.com/office/powerpoint/2010/main" val="36220091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53</a:t>
            </a:fld>
            <a:endParaRPr lang="en-US" noProof="0"/>
          </a:p>
        </p:txBody>
      </p:sp>
    </p:spTree>
    <p:extLst>
      <p:ext uri="{BB962C8B-B14F-4D97-AF65-F5344CB8AC3E}">
        <p14:creationId xmlns:p14="http://schemas.microsoft.com/office/powerpoint/2010/main" val="26494586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56</a:t>
            </a:fld>
            <a:endParaRPr lang="en-US" noProof="0"/>
          </a:p>
        </p:txBody>
      </p:sp>
    </p:spTree>
    <p:extLst>
      <p:ext uri="{BB962C8B-B14F-4D97-AF65-F5344CB8AC3E}">
        <p14:creationId xmlns:p14="http://schemas.microsoft.com/office/powerpoint/2010/main" val="21714738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57</a:t>
            </a:fld>
            <a:endParaRPr lang="en-US" noProof="0"/>
          </a:p>
        </p:txBody>
      </p:sp>
    </p:spTree>
    <p:extLst>
      <p:ext uri="{BB962C8B-B14F-4D97-AF65-F5344CB8AC3E}">
        <p14:creationId xmlns:p14="http://schemas.microsoft.com/office/powerpoint/2010/main" val="2635209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6</a:t>
            </a:fld>
            <a:endParaRPr lang="en-US" noProof="0"/>
          </a:p>
        </p:txBody>
      </p:sp>
    </p:spTree>
    <p:extLst>
      <p:ext uri="{BB962C8B-B14F-4D97-AF65-F5344CB8AC3E}">
        <p14:creationId xmlns:p14="http://schemas.microsoft.com/office/powerpoint/2010/main" val="798143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8</a:t>
            </a:fld>
            <a:endParaRPr lang="en-US" noProof="0"/>
          </a:p>
        </p:txBody>
      </p:sp>
    </p:spTree>
    <p:extLst>
      <p:ext uri="{BB962C8B-B14F-4D97-AF65-F5344CB8AC3E}">
        <p14:creationId xmlns:p14="http://schemas.microsoft.com/office/powerpoint/2010/main" val="4092393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9</a:t>
            </a:fld>
            <a:endParaRPr lang="en-US" noProof="0"/>
          </a:p>
        </p:txBody>
      </p:sp>
    </p:spTree>
    <p:extLst>
      <p:ext uri="{BB962C8B-B14F-4D97-AF65-F5344CB8AC3E}">
        <p14:creationId xmlns:p14="http://schemas.microsoft.com/office/powerpoint/2010/main" val="4110584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10</a:t>
            </a:fld>
            <a:endParaRPr lang="en-US" noProof="0"/>
          </a:p>
        </p:txBody>
      </p:sp>
    </p:spTree>
    <p:extLst>
      <p:ext uri="{BB962C8B-B14F-4D97-AF65-F5344CB8AC3E}">
        <p14:creationId xmlns:p14="http://schemas.microsoft.com/office/powerpoint/2010/main" val="1341593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ED498D-6977-40EC-8E5E-7EB644D5E759}" type="slidenum">
              <a:rPr lang="en-US" noProof="0" smtClean="0"/>
              <a:t>11</a:t>
            </a:fld>
            <a:endParaRPr lang="en-US" noProof="0"/>
          </a:p>
        </p:txBody>
      </p:sp>
    </p:spTree>
    <p:extLst>
      <p:ext uri="{BB962C8B-B14F-4D97-AF65-F5344CB8AC3E}">
        <p14:creationId xmlns:p14="http://schemas.microsoft.com/office/powerpoint/2010/main" val="32835309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accent5">
                    <a:lumMod val="7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D96A7EE9-F079-4AED-9858-DCD74447B2DE}" type="datetime1">
              <a:rPr lang="en-US" smtClean="0"/>
              <a:t>7/14/2022</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a:t>TEACH A COURSE</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pic>
        <p:nvPicPr>
          <p:cNvPr id="8" name="Picture 7" descr="Text&#10;&#10;Description automatically generated with medium confidence">
            <a:extLst>
              <a:ext uri="{FF2B5EF4-FFF2-40B4-BE49-F238E27FC236}">
                <a16:creationId xmlns:a16="http://schemas.microsoft.com/office/drawing/2014/main" id="{95B37182-47FD-40A8-A390-0B312D441201}"/>
              </a:ext>
            </a:extLst>
          </p:cNvPr>
          <p:cNvPicPr>
            <a:picLocks noChangeAspect="1"/>
          </p:cNvPicPr>
          <p:nvPr userDrawn="1"/>
        </p:nvPicPr>
        <p:blipFill>
          <a:blip r:embed="rId2"/>
          <a:stretch>
            <a:fillRect/>
          </a:stretch>
        </p:blipFill>
        <p:spPr>
          <a:xfrm>
            <a:off x="8556206" y="5565776"/>
            <a:ext cx="3290371" cy="748559"/>
          </a:xfrm>
          <a:prstGeom prst="rect">
            <a:avLst/>
          </a:prstGeom>
        </p:spPr>
      </p:pic>
    </p:spTree>
    <p:extLst>
      <p:ext uri="{BB962C8B-B14F-4D97-AF65-F5344CB8AC3E}">
        <p14:creationId xmlns:p14="http://schemas.microsoft.com/office/powerpoint/2010/main" val="4271504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92C4CF0-BD34-45B4-94FF-59AD3A70A72E}"/>
              </a:ext>
            </a:extLst>
          </p:cNvPr>
          <p:cNvSpPr>
            <a:spLocks noGrp="1"/>
          </p:cNvSpPr>
          <p:nvPr>
            <p:ph type="pic" sz="quarter" idx="13"/>
          </p:nvPr>
        </p:nvSpPr>
        <p:spPr>
          <a:xfrm>
            <a:off x="0" y="0"/>
            <a:ext cx="12192000" cy="6400165"/>
          </a:xfrm>
          <a:noFill/>
        </p:spPr>
        <p:txBody>
          <a:bodyPr lIns="0" tIns="792000" anchor="ctr" anchorCtr="0"/>
          <a:lstStyle>
            <a:lvl1pPr algn="ctr">
              <a:defRPr/>
            </a:lvl1pPr>
          </a:lstStyle>
          <a:p>
            <a:r>
              <a:rPr lang="en-US"/>
              <a:t>Click icon to add picture</a:t>
            </a:r>
          </a:p>
        </p:txBody>
      </p:sp>
      <p:sp>
        <p:nvSpPr>
          <p:cNvPr id="8" name="Rectangle 7">
            <a:extLst>
              <a:ext uri="{FF2B5EF4-FFF2-40B4-BE49-F238E27FC236}">
                <a16:creationId xmlns:a16="http://schemas.microsoft.com/office/drawing/2014/main" id="{16D90D66-BCB9-4229-A829-628874352AC0}"/>
              </a:ext>
            </a:extLst>
          </p:cNvPr>
          <p:cNvSpPr/>
          <p:nvPr/>
        </p:nvSpPr>
        <p:spPr>
          <a:xfrm>
            <a:off x="4804496" y="0"/>
            <a:ext cx="7387504" cy="6446520"/>
          </a:xfrm>
          <a:prstGeom prst="rect">
            <a:avLst/>
          </a:prstGeom>
          <a:solidFill>
            <a:schemeClr val="accent1">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D7110AB5-E047-427B-9192-3F2FCCB479A8}"/>
              </a:ext>
            </a:extLst>
          </p:cNvPr>
          <p:cNvSpPr/>
          <p:nvPr userDrawn="1"/>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488254"/>
            <a:ext cx="3517567" cy="1087974"/>
          </a:xfrm>
        </p:spPr>
        <p:txBody>
          <a:bodyPr anchor="b">
            <a:normAutofit/>
          </a:bodyPr>
          <a:lstStyle>
            <a:lvl1pPr>
              <a:lnSpc>
                <a:spcPct val="90000"/>
              </a:lnSpc>
              <a:defRPr sz="3600" b="0">
                <a:solidFill>
                  <a:schemeClr val="accent1">
                    <a:lumMod val="50000"/>
                  </a:schemeClr>
                </a:solidFill>
              </a:defRPr>
            </a:lvl1pPr>
          </a:lstStyle>
          <a:p>
            <a:r>
              <a:rPr lang="en-US"/>
              <a:t>Click to edit Master title style</a:t>
            </a:r>
          </a:p>
        </p:txBody>
      </p:sp>
      <p:sp>
        <p:nvSpPr>
          <p:cNvPr id="4" name="Text Placeholder 3"/>
          <p:cNvSpPr>
            <a:spLocks noGrp="1"/>
          </p:cNvSpPr>
          <p:nvPr>
            <p:ph type="body" sz="half" idx="2"/>
          </p:nvPr>
        </p:nvSpPr>
        <p:spPr>
          <a:xfrm>
            <a:off x="403625" y="2038720"/>
            <a:ext cx="3517567" cy="3311706"/>
          </a:xfrm>
        </p:spPr>
        <p:txBody>
          <a:bodyPr lIns="91440" rIns="91440">
            <a:normAutofit/>
          </a:bodyPr>
          <a:lstStyle>
            <a:lvl1pPr marL="216000" indent="-216000">
              <a:spcAft>
                <a:spcPts val="0"/>
              </a:spcAft>
              <a:buFont typeface="Wingdings" panose="05000000000000000000" pitchFamily="2" charset="2"/>
              <a:buChar char="§"/>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5">
            <a:extLst>
              <a:ext uri="{FF2B5EF4-FFF2-40B4-BE49-F238E27FC236}">
                <a16:creationId xmlns:a16="http://schemas.microsoft.com/office/drawing/2014/main" id="{00A2BA60-500D-4BD0-8C7F-2936FDDD1586}"/>
              </a:ext>
            </a:extLst>
          </p:cNvPr>
          <p:cNvSpPr>
            <a:spLocks noGrp="1"/>
          </p:cNvSpPr>
          <p:nvPr>
            <p:ph type="dt" sz="half" idx="10"/>
          </p:nvPr>
        </p:nvSpPr>
        <p:spPr>
          <a:xfrm>
            <a:off x="8218426" y="6446838"/>
            <a:ext cx="2584850" cy="365125"/>
          </a:xfrm>
        </p:spPr>
        <p:txBody>
          <a:bodyPr/>
          <a:lstStyle/>
          <a:p>
            <a:fld id="{397F0DEF-140C-43BE-9FE2-8C6F0F16B2BD}" type="datetime1">
              <a:rPr lang="en-US" smtClean="0"/>
              <a:t>7/14/2022</a:t>
            </a:fld>
            <a:endParaRPr lang="en-US"/>
          </a:p>
        </p:txBody>
      </p:sp>
      <p:sp>
        <p:nvSpPr>
          <p:cNvPr id="13" name="Footer Placeholder 6">
            <a:extLst>
              <a:ext uri="{FF2B5EF4-FFF2-40B4-BE49-F238E27FC236}">
                <a16:creationId xmlns:a16="http://schemas.microsoft.com/office/drawing/2014/main" id="{371A0A82-5458-43A1-AD4C-A4FF7CD09F10}"/>
              </a:ext>
            </a:extLst>
          </p:cNvPr>
          <p:cNvSpPr>
            <a:spLocks noGrp="1"/>
          </p:cNvSpPr>
          <p:nvPr>
            <p:ph type="ftr" sz="quarter" idx="11"/>
          </p:nvPr>
        </p:nvSpPr>
        <p:spPr>
          <a:xfrm>
            <a:off x="643051" y="6446838"/>
            <a:ext cx="6818262" cy="365125"/>
          </a:xfrm>
        </p:spPr>
        <p:txBody>
          <a:bodyPr/>
          <a:lstStyle/>
          <a:p>
            <a:r>
              <a:rPr lang="en-US"/>
              <a:t>TEACH A COURSE</a:t>
            </a:r>
          </a:p>
        </p:txBody>
      </p:sp>
      <p:sp>
        <p:nvSpPr>
          <p:cNvPr id="14" name="Slide Number Placeholder 7">
            <a:extLst>
              <a:ext uri="{FF2B5EF4-FFF2-40B4-BE49-F238E27FC236}">
                <a16:creationId xmlns:a16="http://schemas.microsoft.com/office/drawing/2014/main" id="{2ABD9582-0263-41AF-B003-2E748948571F}"/>
              </a:ext>
            </a:extLst>
          </p:cNvPr>
          <p:cNvSpPr>
            <a:spLocks noGrp="1"/>
          </p:cNvSpPr>
          <p:nvPr>
            <p:ph type="sldNum" sz="quarter" idx="12"/>
          </p:nvPr>
        </p:nvSpPr>
        <p:spPr>
          <a:xfrm>
            <a:off x="10930596" y="6446838"/>
            <a:ext cx="617912" cy="365125"/>
          </a:xfrm>
        </p:spPr>
        <p:txBody>
          <a:bodyPr/>
          <a:lstStyle/>
          <a:p>
            <a:fld id="{3A98EE3D-8CD1-4C3F-BD1C-C98C9596463C}" type="slidenum">
              <a:rPr lang="en-US" smtClean="0"/>
              <a:t>‹#›</a:t>
            </a:fld>
            <a:endParaRPr lang="en-US"/>
          </a:p>
        </p:txBody>
      </p:sp>
      <p:sp>
        <p:nvSpPr>
          <p:cNvPr id="5" name="Picture Placeholder 4">
            <a:extLst>
              <a:ext uri="{FF2B5EF4-FFF2-40B4-BE49-F238E27FC236}">
                <a16:creationId xmlns:a16="http://schemas.microsoft.com/office/drawing/2014/main" id="{FF66DD5E-2E55-4BFB-8214-2B5C5051F287}"/>
              </a:ext>
            </a:extLst>
          </p:cNvPr>
          <p:cNvSpPr>
            <a:spLocks noGrp="1"/>
          </p:cNvSpPr>
          <p:nvPr>
            <p:ph type="pic" sz="quarter" idx="14"/>
          </p:nvPr>
        </p:nvSpPr>
        <p:spPr>
          <a:xfrm>
            <a:off x="5599113" y="1692275"/>
            <a:ext cx="6592887" cy="3190875"/>
          </a:xfrm>
          <a:solidFill>
            <a:schemeClr val="bg1">
              <a:lumMod val="85000"/>
              <a:alpha val="50000"/>
            </a:schemeClr>
          </a:solidFill>
        </p:spPr>
        <p:txBody>
          <a:bodyPr anchor="ctr" anchorCtr="0"/>
          <a:lstStyle>
            <a:lvl1pPr algn="ctr">
              <a:defRPr/>
            </a:lvl1pPr>
          </a:lstStyle>
          <a:p>
            <a:r>
              <a:rPr lang="en-US"/>
              <a:t>Click icon to add picture</a:t>
            </a:r>
            <a:endParaRPr lang="ru-RU"/>
          </a:p>
        </p:txBody>
      </p:sp>
      <p:cxnSp>
        <p:nvCxnSpPr>
          <p:cNvPr id="16" name="Straight Connector 15">
            <a:extLst>
              <a:ext uri="{FF2B5EF4-FFF2-40B4-BE49-F238E27FC236}">
                <a16:creationId xmlns:a16="http://schemas.microsoft.com/office/drawing/2014/main" id="{76A38BEF-96DA-4CBE-8464-985906D9F5F1}"/>
              </a:ext>
            </a:extLst>
          </p:cNvPr>
          <p:cNvCxnSpPr>
            <a:cxnSpLocks/>
          </p:cNvCxnSpPr>
          <p:nvPr userDrawn="1"/>
        </p:nvCxnSpPr>
        <p:spPr>
          <a:xfrm>
            <a:off x="723686" y="1767848"/>
            <a:ext cx="3291840" cy="0"/>
          </a:xfrm>
          <a:prstGeom prst="line">
            <a:avLst/>
          </a:prstGeom>
          <a:ln w="15875">
            <a:solidFill>
              <a:srgbClr val="262626"/>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6E31EBD0-6BE1-4486-B6E6-D723AB0848BC}"/>
              </a:ext>
            </a:extLst>
          </p:cNvPr>
          <p:cNvGrpSpPr/>
          <p:nvPr userDrawn="1"/>
        </p:nvGrpSpPr>
        <p:grpSpPr>
          <a:xfrm>
            <a:off x="643051" y="5565776"/>
            <a:ext cx="11522509" cy="748559"/>
            <a:chOff x="643051" y="5565776"/>
            <a:chExt cx="11522509" cy="748559"/>
          </a:xfrm>
        </p:grpSpPr>
        <p:pic>
          <p:nvPicPr>
            <p:cNvPr id="20" name="Picture 19" descr="Text&#10;&#10;Description automatically generated with medium confidence">
              <a:extLst>
                <a:ext uri="{FF2B5EF4-FFF2-40B4-BE49-F238E27FC236}">
                  <a16:creationId xmlns:a16="http://schemas.microsoft.com/office/drawing/2014/main" id="{CF0910D6-0B34-4A1D-A458-1B7BC37734C5}"/>
                </a:ext>
              </a:extLst>
            </p:cNvPr>
            <p:cNvPicPr>
              <a:picLocks noChangeAspect="1"/>
            </p:cNvPicPr>
            <p:nvPr userDrawn="1"/>
          </p:nvPicPr>
          <p:blipFill>
            <a:blip r:embed="rId2"/>
            <a:stretch>
              <a:fillRect/>
            </a:stretch>
          </p:blipFill>
          <p:spPr>
            <a:xfrm>
              <a:off x="8875189" y="5565776"/>
              <a:ext cx="3290371" cy="748559"/>
            </a:xfrm>
            <a:prstGeom prst="rect">
              <a:avLst/>
            </a:prstGeom>
          </p:spPr>
        </p:pic>
        <p:cxnSp>
          <p:nvCxnSpPr>
            <p:cNvPr id="21" name="Straight Connector 20">
              <a:extLst>
                <a:ext uri="{FF2B5EF4-FFF2-40B4-BE49-F238E27FC236}">
                  <a16:creationId xmlns:a16="http://schemas.microsoft.com/office/drawing/2014/main" id="{936AB6E9-BBC2-46DA-B044-D1A480CF02C5}"/>
                </a:ext>
              </a:extLst>
            </p:cNvPr>
            <p:cNvCxnSpPr/>
            <p:nvPr userDrawn="1"/>
          </p:nvCxnSpPr>
          <p:spPr>
            <a:xfrm>
              <a:off x="643051" y="5966696"/>
              <a:ext cx="8232138"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739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Content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F262E62-E8FA-42DE-BC7E-BA73A13FCBFF}"/>
              </a:ext>
            </a:extLst>
          </p:cNvPr>
          <p:cNvSpPr>
            <a:spLocks noGrp="1"/>
          </p:cNvSpPr>
          <p:nvPr>
            <p:ph type="pic" sz="quarter" idx="15"/>
          </p:nvPr>
        </p:nvSpPr>
        <p:spPr>
          <a:xfrm>
            <a:off x="0" y="0"/>
            <a:ext cx="12193200" cy="6400800"/>
          </a:xfrm>
        </p:spPr>
        <p:txBody>
          <a:bodyPr anchor="ctr" anchorCtr="0"/>
          <a:lstStyle>
            <a:lvl1pPr algn="ctr">
              <a:defRPr/>
            </a:lvl1pPr>
          </a:lstStyle>
          <a:p>
            <a:r>
              <a:rPr lang="en-US"/>
              <a:t>Click icon to add picture</a:t>
            </a:r>
          </a:p>
        </p:txBody>
      </p:sp>
      <p:sp>
        <p:nvSpPr>
          <p:cNvPr id="5" name="Text Placeholder 4">
            <a:extLst>
              <a:ext uri="{FF2B5EF4-FFF2-40B4-BE49-F238E27FC236}">
                <a16:creationId xmlns:a16="http://schemas.microsoft.com/office/drawing/2014/main" id="{3B957EED-32E8-4384-BFBB-06742F30AA87}"/>
              </a:ext>
            </a:extLst>
          </p:cNvPr>
          <p:cNvSpPr>
            <a:spLocks noGrp="1"/>
          </p:cNvSpPr>
          <p:nvPr>
            <p:ph type="body" sz="quarter" idx="14" hasCustomPrompt="1"/>
          </p:nvPr>
        </p:nvSpPr>
        <p:spPr>
          <a:xfrm>
            <a:off x="5356422" y="5034909"/>
            <a:ext cx="6835291" cy="817251"/>
          </a:xfrm>
          <a:solidFill>
            <a:srgbClr val="262626"/>
          </a:solidFill>
        </p:spPr>
        <p:txBody>
          <a:bodyPr lIns="396000" tIns="0" anchor="ctr" anchorCtr="0">
            <a:normAutofit/>
          </a:bodyPr>
          <a:lstStyle>
            <a:lvl1pPr>
              <a:defRPr sz="2400">
                <a:solidFill>
                  <a:schemeClr val="accent1">
                    <a:lumMod val="40000"/>
                    <a:lumOff val="60000"/>
                  </a:schemeClr>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a:t>Subtitle</a:t>
            </a:r>
            <a:endParaRPr lang="ru-RU"/>
          </a:p>
        </p:txBody>
      </p:sp>
      <p:sp>
        <p:nvSpPr>
          <p:cNvPr id="15" name="Title 14">
            <a:extLst>
              <a:ext uri="{FF2B5EF4-FFF2-40B4-BE49-F238E27FC236}">
                <a16:creationId xmlns:a16="http://schemas.microsoft.com/office/drawing/2014/main" id="{23EC876B-6AD7-452A-94C9-45B89DA7D7D0}"/>
              </a:ext>
            </a:extLst>
          </p:cNvPr>
          <p:cNvSpPr>
            <a:spLocks noGrp="1"/>
          </p:cNvSpPr>
          <p:nvPr>
            <p:ph type="title" hasCustomPrompt="1"/>
          </p:nvPr>
        </p:nvSpPr>
        <p:spPr>
          <a:xfrm>
            <a:off x="5356143" y="3975295"/>
            <a:ext cx="6835858" cy="1089350"/>
          </a:xfrm>
          <a:custGeom>
            <a:avLst/>
            <a:gdLst>
              <a:gd name="connsiteX0" fmla="*/ 0 w 6906198"/>
              <a:gd name="connsiteY0" fmla="*/ 0 h 1089350"/>
              <a:gd name="connsiteX1" fmla="*/ 6906198 w 6906198"/>
              <a:gd name="connsiteY1" fmla="*/ 0 h 1089350"/>
              <a:gd name="connsiteX2" fmla="*/ 6906198 w 6906198"/>
              <a:gd name="connsiteY2" fmla="*/ 1089350 h 1089350"/>
              <a:gd name="connsiteX3" fmla="*/ 3805731 w 6906198"/>
              <a:gd name="connsiteY3" fmla="*/ 1089350 h 1089350"/>
              <a:gd name="connsiteX4" fmla="*/ 218470 w 6906198"/>
              <a:gd name="connsiteY4" fmla="*/ 1089350 h 1089350"/>
              <a:gd name="connsiteX5" fmla="*/ 0 w 6906198"/>
              <a:gd name="connsiteY5" fmla="*/ 1089350 h 10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198" h="1089350">
                <a:moveTo>
                  <a:pt x="0" y="0"/>
                </a:moveTo>
                <a:lnTo>
                  <a:pt x="6906198" y="0"/>
                </a:lnTo>
                <a:lnTo>
                  <a:pt x="6906198" y="1089350"/>
                </a:lnTo>
                <a:lnTo>
                  <a:pt x="3805731" y="1089350"/>
                </a:lnTo>
                <a:lnTo>
                  <a:pt x="218470" y="1089350"/>
                </a:lnTo>
                <a:lnTo>
                  <a:pt x="0" y="1089350"/>
                </a:lnTo>
                <a:close/>
              </a:path>
            </a:pathLst>
          </a:custGeom>
          <a:solidFill>
            <a:srgbClr val="262626"/>
          </a:solidFill>
        </p:spPr>
        <p:txBody>
          <a:bodyPr wrap="square" lIns="396000" tIns="252000" anchor="t" anchorCtr="0">
            <a:noAutofit/>
          </a:bodyPr>
          <a:lstStyle>
            <a:lvl1pPr>
              <a:lnSpc>
                <a:spcPct val="90000"/>
              </a:lnSpc>
              <a:defRPr sz="3600" b="0">
                <a:solidFill>
                  <a:schemeClr val="bg1"/>
                </a:solidFill>
              </a:defRPr>
            </a:lvl1pPr>
          </a:lstStyle>
          <a:p>
            <a:r>
              <a:rPr lang="en-US"/>
              <a:t>First Lesson Summary</a:t>
            </a:r>
          </a:p>
        </p:txBody>
      </p:sp>
      <p:sp>
        <p:nvSpPr>
          <p:cNvPr id="11" name="Rectangle 10">
            <a:extLst>
              <a:ext uri="{FF2B5EF4-FFF2-40B4-BE49-F238E27FC236}">
                <a16:creationId xmlns:a16="http://schemas.microsoft.com/office/drawing/2014/main" id="{D7110AB5-E047-427B-9192-3F2FCCB479A8}"/>
              </a:ext>
            </a:extLst>
          </p:cNvPr>
          <p:cNvSpPr/>
          <p:nvPr userDrawn="1"/>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 Placeholder 3"/>
          <p:cNvSpPr>
            <a:spLocks noGrp="1"/>
          </p:cNvSpPr>
          <p:nvPr>
            <p:ph type="body" sz="half" idx="2"/>
          </p:nvPr>
        </p:nvSpPr>
        <p:spPr>
          <a:xfrm>
            <a:off x="678635" y="0"/>
            <a:ext cx="3998873" cy="5852160"/>
          </a:xfrm>
          <a:solidFill>
            <a:srgbClr val="262626"/>
          </a:solidFill>
        </p:spPr>
        <p:txBody>
          <a:bodyPr lIns="360000" tIns="46800" rIns="360000" anchor="ctr" anchorCtr="0">
            <a:normAutofit/>
          </a:bodyPr>
          <a:lstStyle>
            <a:lvl1pPr marL="0" indent="0">
              <a:buNone/>
              <a:defRPr lang="en-US" dirty="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5">
            <a:extLst>
              <a:ext uri="{FF2B5EF4-FFF2-40B4-BE49-F238E27FC236}">
                <a16:creationId xmlns:a16="http://schemas.microsoft.com/office/drawing/2014/main" id="{00A2BA60-500D-4BD0-8C7F-2936FDDD1586}"/>
              </a:ext>
            </a:extLst>
          </p:cNvPr>
          <p:cNvSpPr>
            <a:spLocks noGrp="1"/>
          </p:cNvSpPr>
          <p:nvPr>
            <p:ph type="dt" sz="half" idx="10"/>
          </p:nvPr>
        </p:nvSpPr>
        <p:spPr>
          <a:xfrm>
            <a:off x="8218426" y="6446838"/>
            <a:ext cx="2584850" cy="365125"/>
          </a:xfrm>
        </p:spPr>
        <p:txBody>
          <a:bodyPr/>
          <a:lstStyle/>
          <a:p>
            <a:fld id="{9071F196-4D99-4CA1-AF3D-D9270AA86530}" type="datetime1">
              <a:rPr lang="en-US" smtClean="0"/>
              <a:t>7/14/2022</a:t>
            </a:fld>
            <a:endParaRPr lang="en-US"/>
          </a:p>
        </p:txBody>
      </p:sp>
      <p:sp>
        <p:nvSpPr>
          <p:cNvPr id="13" name="Footer Placeholder 6">
            <a:extLst>
              <a:ext uri="{FF2B5EF4-FFF2-40B4-BE49-F238E27FC236}">
                <a16:creationId xmlns:a16="http://schemas.microsoft.com/office/drawing/2014/main" id="{371A0A82-5458-43A1-AD4C-A4FF7CD09F10}"/>
              </a:ext>
            </a:extLst>
          </p:cNvPr>
          <p:cNvSpPr>
            <a:spLocks noGrp="1"/>
          </p:cNvSpPr>
          <p:nvPr>
            <p:ph type="ftr" sz="quarter" idx="11"/>
          </p:nvPr>
        </p:nvSpPr>
        <p:spPr>
          <a:xfrm>
            <a:off x="643051" y="6446838"/>
            <a:ext cx="6818262" cy="365125"/>
          </a:xfrm>
        </p:spPr>
        <p:txBody>
          <a:bodyPr/>
          <a:lstStyle/>
          <a:p>
            <a:r>
              <a:rPr lang="en-US"/>
              <a:t>TEACH A COURSE</a:t>
            </a:r>
          </a:p>
        </p:txBody>
      </p:sp>
      <p:sp>
        <p:nvSpPr>
          <p:cNvPr id="14" name="Slide Number Placeholder 7">
            <a:extLst>
              <a:ext uri="{FF2B5EF4-FFF2-40B4-BE49-F238E27FC236}">
                <a16:creationId xmlns:a16="http://schemas.microsoft.com/office/drawing/2014/main" id="{2ABD9582-0263-41AF-B003-2E748948571F}"/>
              </a:ext>
            </a:extLst>
          </p:cNvPr>
          <p:cNvSpPr>
            <a:spLocks noGrp="1"/>
          </p:cNvSpPr>
          <p:nvPr>
            <p:ph type="sldNum" sz="quarter" idx="12"/>
          </p:nvPr>
        </p:nvSpPr>
        <p:spPr>
          <a:xfrm>
            <a:off x="10930596" y="6446838"/>
            <a:ext cx="617912" cy="365125"/>
          </a:xfrm>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99412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chemeClr val="accent1">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CB475C95-6709-4448-8164-8B465DDBFDB6}" type="datetime1">
              <a:rPr lang="en-US" smtClean="0"/>
              <a:t>7/14/2022</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r>
              <a:rPr lang="en-US"/>
              <a:t>TEACH A COURSE</a:t>
            </a:r>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92319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userDrawn="1"/>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660C3818-5B7F-4F38-B42C-7D48EDABA17E}" type="datetime1">
              <a:rPr lang="en-US" smtClean="0"/>
              <a:t>7/14/2022</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a:t>TEACH A COURSE</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grpSp>
        <p:nvGrpSpPr>
          <p:cNvPr id="15" name="Group 14">
            <a:extLst>
              <a:ext uri="{FF2B5EF4-FFF2-40B4-BE49-F238E27FC236}">
                <a16:creationId xmlns:a16="http://schemas.microsoft.com/office/drawing/2014/main" id="{26599536-D5B8-4F68-968E-5A448E0C07F9}"/>
              </a:ext>
            </a:extLst>
          </p:cNvPr>
          <p:cNvGrpSpPr/>
          <p:nvPr userDrawn="1"/>
        </p:nvGrpSpPr>
        <p:grpSpPr>
          <a:xfrm>
            <a:off x="643051" y="5565776"/>
            <a:ext cx="11522509" cy="748559"/>
            <a:chOff x="643051" y="5565776"/>
            <a:chExt cx="11522509" cy="748559"/>
          </a:xfrm>
        </p:grpSpPr>
        <p:pic>
          <p:nvPicPr>
            <p:cNvPr id="16" name="Picture 15" descr="Text&#10;&#10;Description automatically generated with medium confidence">
              <a:extLst>
                <a:ext uri="{FF2B5EF4-FFF2-40B4-BE49-F238E27FC236}">
                  <a16:creationId xmlns:a16="http://schemas.microsoft.com/office/drawing/2014/main" id="{597D2353-AE5C-47CB-A7C4-10DF633A4BD7}"/>
                </a:ext>
              </a:extLst>
            </p:cNvPr>
            <p:cNvPicPr>
              <a:picLocks noChangeAspect="1"/>
            </p:cNvPicPr>
            <p:nvPr userDrawn="1"/>
          </p:nvPicPr>
          <p:blipFill>
            <a:blip r:embed="rId2"/>
            <a:stretch>
              <a:fillRect/>
            </a:stretch>
          </p:blipFill>
          <p:spPr>
            <a:xfrm>
              <a:off x="8875189" y="5565776"/>
              <a:ext cx="3290371" cy="748559"/>
            </a:xfrm>
            <a:prstGeom prst="rect">
              <a:avLst/>
            </a:prstGeom>
          </p:spPr>
        </p:pic>
        <p:cxnSp>
          <p:nvCxnSpPr>
            <p:cNvPr id="17" name="Straight Connector 16">
              <a:extLst>
                <a:ext uri="{FF2B5EF4-FFF2-40B4-BE49-F238E27FC236}">
                  <a16:creationId xmlns:a16="http://schemas.microsoft.com/office/drawing/2014/main" id="{BD83E25F-C4BC-4876-BEEB-51DC0F975B6A}"/>
                </a:ext>
              </a:extLst>
            </p:cNvPr>
            <p:cNvCxnSpPr/>
            <p:nvPr userDrawn="1"/>
          </p:nvCxnSpPr>
          <p:spPr>
            <a:xfrm>
              <a:off x="643051" y="5966696"/>
              <a:ext cx="8232138"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8313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6055A408-237F-4430-903D-49994B8E1677}" type="datetime1">
              <a:rPr lang="en-US" smtClean="0"/>
              <a:t>7/14/2022</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a:t>TEACH A COURSE</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12" name="Picture Placeholder 5">
            <a:extLst>
              <a:ext uri="{FF2B5EF4-FFF2-40B4-BE49-F238E27FC236}">
                <a16:creationId xmlns:a16="http://schemas.microsoft.com/office/drawing/2014/main" id="{7BF857FE-9EDF-40AC-A282-858EC0C2C6A7}"/>
              </a:ext>
            </a:extLst>
          </p:cNvPr>
          <p:cNvSpPr>
            <a:spLocks noGrp="1"/>
          </p:cNvSpPr>
          <p:nvPr>
            <p:ph type="pic" sz="quarter" idx="13"/>
          </p:nvPr>
        </p:nvSpPr>
        <p:spPr>
          <a:xfrm>
            <a:off x="0" y="0"/>
            <a:ext cx="12192000" cy="6408000"/>
          </a:xfrm>
        </p:spPr>
        <p:txBody>
          <a:bodyPr anchor="ctr" anchorCtr="0">
            <a:normAutofit/>
          </a:bodyPr>
          <a:lstStyle>
            <a:lvl1pPr algn="ctr">
              <a:defRPr sz="1800"/>
            </a:lvl1pPr>
          </a:lstStyle>
          <a:p>
            <a:r>
              <a:rPr lang="en-US"/>
              <a:t>Click icon to add picture</a:t>
            </a:r>
            <a:endParaRPr lang="ru-RU"/>
          </a:p>
        </p:txBody>
      </p:sp>
      <p:sp>
        <p:nvSpPr>
          <p:cNvPr id="13" name="Title 7">
            <a:extLst>
              <a:ext uri="{FF2B5EF4-FFF2-40B4-BE49-F238E27FC236}">
                <a16:creationId xmlns:a16="http://schemas.microsoft.com/office/drawing/2014/main" id="{8BBD3378-DD0B-4070-88AA-07DEEA1B7A80}"/>
              </a:ext>
            </a:extLst>
          </p:cNvPr>
          <p:cNvSpPr>
            <a:spLocks noGrp="1"/>
          </p:cNvSpPr>
          <p:nvPr>
            <p:ph type="title"/>
          </p:nvPr>
        </p:nvSpPr>
        <p:spPr>
          <a:xfrm>
            <a:off x="0" y="0"/>
            <a:ext cx="12192000" cy="1296537"/>
          </a:xfrm>
        </p:spPr>
        <p:style>
          <a:lnRef idx="2">
            <a:schemeClr val="accent6">
              <a:shade val="50000"/>
            </a:schemeClr>
          </a:lnRef>
          <a:fillRef idx="1">
            <a:schemeClr val="accent6"/>
          </a:fillRef>
          <a:effectRef idx="0">
            <a:schemeClr val="accent6"/>
          </a:effectRef>
          <a:fontRef idx="minor">
            <a:schemeClr val="lt1"/>
          </a:fontRef>
        </p:style>
        <p:txBody>
          <a:bodyPr lIns="720000" tIns="108000" anchor="ctr" anchorCtr="0">
            <a:normAutofit/>
          </a:bodyPr>
          <a:lstStyle>
            <a:lvl1pPr>
              <a:defRPr sz="3600">
                <a:latin typeface="+mj-lt"/>
              </a:defRPr>
            </a:lvl1pPr>
          </a:lstStyle>
          <a:p>
            <a:r>
              <a:rPr lang="en-US"/>
              <a:t>Click to edit Master title style</a:t>
            </a:r>
          </a:p>
        </p:txBody>
      </p:sp>
      <p:sp>
        <p:nvSpPr>
          <p:cNvPr id="14" name="Content Placeholder 2">
            <a:extLst>
              <a:ext uri="{FF2B5EF4-FFF2-40B4-BE49-F238E27FC236}">
                <a16:creationId xmlns:a16="http://schemas.microsoft.com/office/drawing/2014/main" id="{B8349DBD-05C9-497A-BAB7-08CE307FB98A}"/>
              </a:ext>
            </a:extLst>
          </p:cNvPr>
          <p:cNvSpPr>
            <a:spLocks noGrp="1"/>
          </p:cNvSpPr>
          <p:nvPr>
            <p:ph sz="half" idx="1"/>
          </p:nvPr>
        </p:nvSpPr>
        <p:spPr>
          <a:xfrm>
            <a:off x="744355" y="1812759"/>
            <a:ext cx="4954159" cy="3748193"/>
          </a:xfrm>
        </p:spPr>
        <p:txBody>
          <a:bodyPr/>
          <a:lstStyle>
            <a:lvl1pPr>
              <a:defRPr sz="2400"/>
            </a:lvl1pPr>
            <a:lvl2pPr>
              <a:defRPr sz="20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2F227ADD-898B-46CB-92A8-AC4962D20811}"/>
              </a:ext>
            </a:extLst>
          </p:cNvPr>
          <p:cNvSpPr>
            <a:spLocks noGrp="1"/>
          </p:cNvSpPr>
          <p:nvPr>
            <p:ph sz="half" idx="2"/>
          </p:nvPr>
        </p:nvSpPr>
        <p:spPr>
          <a:xfrm>
            <a:off x="6499901" y="1812759"/>
            <a:ext cx="4954159" cy="3748194"/>
          </a:xfrm>
        </p:spPr>
        <p:txBody>
          <a:bodyPr>
            <a:normAutofit/>
          </a:bodyPr>
          <a:lstStyle>
            <a:lvl1pPr>
              <a:defRPr sz="2400"/>
            </a:lvl1pPr>
            <a:lvl2pPr>
              <a:defRPr sz="20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8B0AF26B-41C3-4BBB-A8E9-8EAB965C6D7A}"/>
              </a:ext>
            </a:extLst>
          </p:cNvPr>
          <p:cNvCxnSpPr/>
          <p:nvPr userDrawn="1"/>
        </p:nvCxnSpPr>
        <p:spPr>
          <a:xfrm>
            <a:off x="-600" y="1283417"/>
            <a:ext cx="121932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C7AF65FE-2F52-4EE5-8868-9C1CBE059C39}"/>
              </a:ext>
            </a:extLst>
          </p:cNvPr>
          <p:cNvGrpSpPr/>
          <p:nvPr userDrawn="1"/>
        </p:nvGrpSpPr>
        <p:grpSpPr>
          <a:xfrm>
            <a:off x="643051" y="5565776"/>
            <a:ext cx="11522509" cy="748559"/>
            <a:chOff x="643051" y="5565776"/>
            <a:chExt cx="11522509" cy="748559"/>
          </a:xfrm>
        </p:grpSpPr>
        <p:pic>
          <p:nvPicPr>
            <p:cNvPr id="21" name="Picture 20" descr="Text&#10;&#10;Description automatically generated with medium confidence">
              <a:extLst>
                <a:ext uri="{FF2B5EF4-FFF2-40B4-BE49-F238E27FC236}">
                  <a16:creationId xmlns:a16="http://schemas.microsoft.com/office/drawing/2014/main" id="{789AD34C-C4CF-4AA8-B832-E30AE6E126B8}"/>
                </a:ext>
              </a:extLst>
            </p:cNvPr>
            <p:cNvPicPr>
              <a:picLocks noChangeAspect="1"/>
            </p:cNvPicPr>
            <p:nvPr userDrawn="1"/>
          </p:nvPicPr>
          <p:blipFill>
            <a:blip r:embed="rId2"/>
            <a:stretch>
              <a:fillRect/>
            </a:stretch>
          </p:blipFill>
          <p:spPr>
            <a:xfrm>
              <a:off x="8875189" y="5565776"/>
              <a:ext cx="3290371" cy="748559"/>
            </a:xfrm>
            <a:prstGeom prst="rect">
              <a:avLst/>
            </a:prstGeom>
          </p:spPr>
        </p:pic>
        <p:cxnSp>
          <p:nvCxnSpPr>
            <p:cNvPr id="22" name="Straight Connector 21">
              <a:extLst>
                <a:ext uri="{FF2B5EF4-FFF2-40B4-BE49-F238E27FC236}">
                  <a16:creationId xmlns:a16="http://schemas.microsoft.com/office/drawing/2014/main" id="{CC044F05-9313-4893-9137-1BB95504F9F5}"/>
                </a:ext>
              </a:extLst>
            </p:cNvPr>
            <p:cNvCxnSpPr/>
            <p:nvPr userDrawn="1"/>
          </p:nvCxnSpPr>
          <p:spPr>
            <a:xfrm>
              <a:off x="643051" y="5966696"/>
              <a:ext cx="8232138"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6789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Picture with Content">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274C8CE4-6594-4434-AA7B-C5DDAFBE02A0}" type="datetime1">
              <a:rPr lang="en-US" smtClean="0"/>
              <a:t>7/14/2022</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a:t>TEACH A COURSE</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12" name="Picture Placeholder 5">
            <a:extLst>
              <a:ext uri="{FF2B5EF4-FFF2-40B4-BE49-F238E27FC236}">
                <a16:creationId xmlns:a16="http://schemas.microsoft.com/office/drawing/2014/main" id="{7BF857FE-9EDF-40AC-A282-858EC0C2C6A7}"/>
              </a:ext>
            </a:extLst>
          </p:cNvPr>
          <p:cNvSpPr>
            <a:spLocks noGrp="1"/>
          </p:cNvSpPr>
          <p:nvPr>
            <p:ph type="pic" sz="quarter" idx="13"/>
          </p:nvPr>
        </p:nvSpPr>
        <p:spPr>
          <a:xfrm>
            <a:off x="0" y="0"/>
            <a:ext cx="12192000" cy="6408000"/>
          </a:xfrm>
        </p:spPr>
        <p:txBody>
          <a:bodyPr anchor="ctr" anchorCtr="0">
            <a:normAutofit/>
          </a:bodyPr>
          <a:lstStyle>
            <a:lvl1pPr algn="ctr">
              <a:defRPr sz="1600"/>
            </a:lvl1pPr>
          </a:lstStyle>
          <a:p>
            <a:r>
              <a:rPr lang="en-US"/>
              <a:t>Click icon to add picture</a:t>
            </a:r>
            <a:endParaRPr lang="ru-RU"/>
          </a:p>
        </p:txBody>
      </p:sp>
      <p:sp>
        <p:nvSpPr>
          <p:cNvPr id="13" name="Title 7">
            <a:extLst>
              <a:ext uri="{FF2B5EF4-FFF2-40B4-BE49-F238E27FC236}">
                <a16:creationId xmlns:a16="http://schemas.microsoft.com/office/drawing/2014/main" id="{8BBD3378-DD0B-4070-88AA-07DEEA1B7A80}"/>
              </a:ext>
            </a:extLst>
          </p:cNvPr>
          <p:cNvSpPr>
            <a:spLocks noGrp="1"/>
          </p:cNvSpPr>
          <p:nvPr>
            <p:ph type="title"/>
          </p:nvPr>
        </p:nvSpPr>
        <p:spPr>
          <a:xfrm>
            <a:off x="0" y="0"/>
            <a:ext cx="12192000" cy="1296537"/>
          </a:xfrm>
        </p:spPr>
        <p:style>
          <a:lnRef idx="3">
            <a:schemeClr val="lt1"/>
          </a:lnRef>
          <a:fillRef idx="1">
            <a:schemeClr val="accent6"/>
          </a:fillRef>
          <a:effectRef idx="1">
            <a:schemeClr val="accent6"/>
          </a:effectRef>
          <a:fontRef idx="minor">
            <a:schemeClr val="lt1"/>
          </a:fontRef>
        </p:style>
        <p:txBody>
          <a:bodyPr lIns="684000" tIns="108000" anchor="ctr" anchorCtr="0">
            <a:normAutofit/>
          </a:bodyPr>
          <a:lstStyle>
            <a:lvl1pPr>
              <a:defRPr sz="3600">
                <a:latin typeface="+mj-lt"/>
              </a:defRPr>
            </a:lvl1pPr>
          </a:lstStyle>
          <a:p>
            <a:r>
              <a:rPr lang="en-US"/>
              <a:t>Click to edit Master title style</a:t>
            </a:r>
          </a:p>
        </p:txBody>
      </p:sp>
      <p:sp>
        <p:nvSpPr>
          <p:cNvPr id="14" name="Content Placeholder 2">
            <a:extLst>
              <a:ext uri="{FF2B5EF4-FFF2-40B4-BE49-F238E27FC236}">
                <a16:creationId xmlns:a16="http://schemas.microsoft.com/office/drawing/2014/main" id="{B8349DBD-05C9-497A-BAB7-08CE307FB98A}"/>
              </a:ext>
            </a:extLst>
          </p:cNvPr>
          <p:cNvSpPr>
            <a:spLocks noGrp="1"/>
          </p:cNvSpPr>
          <p:nvPr>
            <p:ph sz="half" idx="1"/>
          </p:nvPr>
        </p:nvSpPr>
        <p:spPr>
          <a:xfrm>
            <a:off x="747981" y="1812759"/>
            <a:ext cx="10905457" cy="4088418"/>
          </a:xfrm>
        </p:spPr>
        <p:txBody>
          <a:bodyPr>
            <a:normAutofit/>
          </a:bodyPr>
          <a:lstStyle>
            <a:lvl1pPr>
              <a:defRPr sz="2400"/>
            </a:lvl1pPr>
            <a:lvl2pPr>
              <a:defRPr sz="20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8B0AF26B-41C3-4BBB-A8E9-8EAB965C6D7A}"/>
              </a:ext>
            </a:extLst>
          </p:cNvPr>
          <p:cNvCxnSpPr/>
          <p:nvPr userDrawn="1"/>
        </p:nvCxnSpPr>
        <p:spPr>
          <a:xfrm>
            <a:off x="-600" y="1283417"/>
            <a:ext cx="121932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21C54D9E-0C9C-460B-94F6-79EFBE943F48}"/>
              </a:ext>
            </a:extLst>
          </p:cNvPr>
          <p:cNvGrpSpPr/>
          <p:nvPr userDrawn="1"/>
        </p:nvGrpSpPr>
        <p:grpSpPr>
          <a:xfrm>
            <a:off x="643051" y="5565776"/>
            <a:ext cx="11522509" cy="748559"/>
            <a:chOff x="643051" y="5565776"/>
            <a:chExt cx="11522509" cy="748559"/>
          </a:xfrm>
        </p:grpSpPr>
        <p:pic>
          <p:nvPicPr>
            <p:cNvPr id="20" name="Picture 19" descr="Text&#10;&#10;Description automatically generated with medium confidence">
              <a:extLst>
                <a:ext uri="{FF2B5EF4-FFF2-40B4-BE49-F238E27FC236}">
                  <a16:creationId xmlns:a16="http://schemas.microsoft.com/office/drawing/2014/main" id="{80129691-51A4-4973-94F6-B842F406832B}"/>
                </a:ext>
              </a:extLst>
            </p:cNvPr>
            <p:cNvPicPr>
              <a:picLocks noChangeAspect="1"/>
            </p:cNvPicPr>
            <p:nvPr userDrawn="1"/>
          </p:nvPicPr>
          <p:blipFill>
            <a:blip r:embed="rId2"/>
            <a:stretch>
              <a:fillRect/>
            </a:stretch>
          </p:blipFill>
          <p:spPr>
            <a:xfrm>
              <a:off x="8875189" y="5565776"/>
              <a:ext cx="3290371" cy="748559"/>
            </a:xfrm>
            <a:prstGeom prst="rect">
              <a:avLst/>
            </a:prstGeom>
          </p:spPr>
        </p:pic>
        <p:cxnSp>
          <p:nvCxnSpPr>
            <p:cNvPr id="21" name="Straight Connector 20">
              <a:extLst>
                <a:ext uri="{FF2B5EF4-FFF2-40B4-BE49-F238E27FC236}">
                  <a16:creationId xmlns:a16="http://schemas.microsoft.com/office/drawing/2014/main" id="{C64E46A5-4253-44EE-BAEC-2B034F918A35}"/>
                </a:ext>
              </a:extLst>
            </p:cNvPr>
            <p:cNvCxnSpPr/>
            <p:nvPr userDrawn="1"/>
          </p:nvCxnSpPr>
          <p:spPr>
            <a:xfrm>
              <a:off x="643051" y="5966696"/>
              <a:ext cx="8232138"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34329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C21F8EC-6CCD-434E-925E-0A9FF574DA19}"/>
              </a:ext>
            </a:extLst>
          </p:cNvPr>
          <p:cNvSpPr>
            <a:spLocks noGrp="1"/>
          </p:cNvSpPr>
          <p:nvPr>
            <p:ph type="pic" sz="quarter" idx="13"/>
          </p:nvPr>
        </p:nvSpPr>
        <p:spPr>
          <a:xfrm>
            <a:off x="0" y="1907362"/>
            <a:ext cx="12192000" cy="4493433"/>
          </a:xfrm>
        </p:spPr>
        <p:txBody>
          <a:bodyPr anchor="ctr" anchorCtr="0"/>
          <a:lstStyle>
            <a:lvl1pPr algn="ctr">
              <a:defRPr/>
            </a:lvl1pPr>
          </a:lstStyle>
          <a:p>
            <a:r>
              <a:rPr lang="en-US"/>
              <a:t>Click icon to add picture</a:t>
            </a:r>
          </a:p>
        </p:txBody>
      </p:sp>
      <p:sp>
        <p:nvSpPr>
          <p:cNvPr id="8" name="Title 7"/>
          <p:cNvSpPr>
            <a:spLocks noGrp="1"/>
          </p:cNvSpPr>
          <p:nvPr>
            <p:ph type="title"/>
          </p:nvPr>
        </p:nvSpPr>
        <p:spPr>
          <a:xfrm>
            <a:off x="1097280" y="230332"/>
            <a:ext cx="10058400" cy="1450757"/>
          </a:xfrm>
        </p:spPr>
        <p:txBody>
          <a:bodyPr/>
          <a:lstStyle/>
          <a:p>
            <a:r>
              <a:rPr lang="en-US"/>
              <a:t>Click to edit Master title style</a:t>
            </a:r>
          </a:p>
        </p:txBody>
      </p:sp>
      <p:sp>
        <p:nvSpPr>
          <p:cNvPr id="4" name="Content Placeholder 3"/>
          <p:cNvSpPr>
            <a:spLocks noGrp="1"/>
          </p:cNvSpPr>
          <p:nvPr>
            <p:ph sz="half" idx="2"/>
          </p:nvPr>
        </p:nvSpPr>
        <p:spPr>
          <a:xfrm>
            <a:off x="1097280" y="2464540"/>
            <a:ext cx="10058400"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903176FD-E365-4307-A1BF-FBA56929E02D}" type="datetime1">
              <a:rPr lang="en-US" smtClean="0"/>
              <a:t>7/14/2022</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a:t>TEACH A COURSE</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cxnSp>
        <p:nvCxnSpPr>
          <p:cNvPr id="5" name="Straight Connector 4">
            <a:extLst>
              <a:ext uri="{FF2B5EF4-FFF2-40B4-BE49-F238E27FC236}">
                <a16:creationId xmlns:a16="http://schemas.microsoft.com/office/drawing/2014/main" id="{18DEBF4F-95EE-485E-BCD1-56682C51B641}"/>
              </a:ext>
            </a:extLst>
          </p:cNvPr>
          <p:cNvCxnSpPr/>
          <p:nvPr userDrawn="1"/>
        </p:nvCxnSpPr>
        <p:spPr>
          <a:xfrm>
            <a:off x="0" y="1900553"/>
            <a:ext cx="12192000" cy="0"/>
          </a:xfrm>
          <a:prstGeom prst="line">
            <a:avLst/>
          </a:prstGeom>
          <a:ln>
            <a:solidFill>
              <a:srgbClr val="2626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316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F1064CC3-3A25-40C5-8F52-C7B371775282}" type="datetime1">
              <a:rPr lang="en-US" smtClean="0"/>
              <a:t>7/14/2022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TEACH A COURSE</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6" name="Picture Placeholder 5">
            <a:extLst>
              <a:ext uri="{FF2B5EF4-FFF2-40B4-BE49-F238E27FC236}">
                <a16:creationId xmlns:a16="http://schemas.microsoft.com/office/drawing/2014/main" id="{C85C68E9-6B5E-46D9-AAB7-BE93B1378B84}"/>
              </a:ext>
            </a:extLst>
          </p:cNvPr>
          <p:cNvSpPr>
            <a:spLocks noGrp="1"/>
          </p:cNvSpPr>
          <p:nvPr>
            <p:ph type="pic" sz="quarter" idx="13"/>
          </p:nvPr>
        </p:nvSpPr>
        <p:spPr>
          <a:xfrm>
            <a:off x="0" y="1907362"/>
            <a:ext cx="12192000" cy="4493433"/>
          </a:xfrm>
        </p:spPr>
        <p:txBody>
          <a:bodyPr anchor="ctr" anchorCtr="0"/>
          <a:lstStyle>
            <a:lvl1pPr algn="ctr">
              <a:defRPr/>
            </a:lvl1pPr>
          </a:lstStyle>
          <a:p>
            <a:r>
              <a:rPr lang="en-US"/>
              <a:t>Click icon to add picture</a:t>
            </a:r>
          </a:p>
        </p:txBody>
      </p:sp>
      <p:sp>
        <p:nvSpPr>
          <p:cNvPr id="7" name="Title 7">
            <a:extLst>
              <a:ext uri="{FF2B5EF4-FFF2-40B4-BE49-F238E27FC236}">
                <a16:creationId xmlns:a16="http://schemas.microsoft.com/office/drawing/2014/main" id="{7DEE74D2-9B60-4DE8-9A31-91D3CBA8DC64}"/>
              </a:ext>
            </a:extLst>
          </p:cNvPr>
          <p:cNvSpPr>
            <a:spLocks noGrp="1"/>
          </p:cNvSpPr>
          <p:nvPr>
            <p:ph type="title"/>
          </p:nvPr>
        </p:nvSpPr>
        <p:spPr>
          <a:xfrm>
            <a:off x="1097280" y="230332"/>
            <a:ext cx="10058400" cy="1450757"/>
          </a:xfrm>
        </p:spPr>
        <p:txBody>
          <a:bodyPr/>
          <a:lstStyle/>
          <a:p>
            <a:r>
              <a:rPr lang="en-US"/>
              <a:t>Click to edit Master title style</a:t>
            </a:r>
          </a:p>
        </p:txBody>
      </p:sp>
      <p:sp>
        <p:nvSpPr>
          <p:cNvPr id="8" name="Content Placeholder 3">
            <a:extLst>
              <a:ext uri="{FF2B5EF4-FFF2-40B4-BE49-F238E27FC236}">
                <a16:creationId xmlns:a16="http://schemas.microsoft.com/office/drawing/2014/main" id="{390A09A4-2667-45F1-9F4E-37A50F1F58BA}"/>
              </a:ext>
            </a:extLst>
          </p:cNvPr>
          <p:cNvSpPr>
            <a:spLocks noGrp="1"/>
          </p:cNvSpPr>
          <p:nvPr>
            <p:ph sz="half" idx="2"/>
          </p:nvPr>
        </p:nvSpPr>
        <p:spPr>
          <a:xfrm>
            <a:off x="1080347" y="2346008"/>
            <a:ext cx="10058400" cy="3748194"/>
          </a:xfrm>
        </p:spPr>
        <p:txBody>
          <a:bodyPr numCol="2" spcCol="540000">
            <a:norm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CA14E254-0C82-4865-9922-29444D17B571}"/>
              </a:ext>
            </a:extLst>
          </p:cNvPr>
          <p:cNvCxnSpPr/>
          <p:nvPr userDrawn="1"/>
        </p:nvCxnSpPr>
        <p:spPr>
          <a:xfrm>
            <a:off x="0" y="1900553"/>
            <a:ext cx="12192000" cy="0"/>
          </a:xfrm>
          <a:prstGeom prst="line">
            <a:avLst/>
          </a:prstGeom>
          <a:ln>
            <a:solidFill>
              <a:srgbClr val="262626"/>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B50AAF7-09DB-4D82-9DC3-0CE975C56062}"/>
              </a:ext>
            </a:extLst>
          </p:cNvPr>
          <p:cNvGrpSpPr/>
          <p:nvPr userDrawn="1"/>
        </p:nvGrpSpPr>
        <p:grpSpPr>
          <a:xfrm>
            <a:off x="643051" y="5565776"/>
            <a:ext cx="11522509" cy="748559"/>
            <a:chOff x="643051" y="5565776"/>
            <a:chExt cx="11522509" cy="748559"/>
          </a:xfrm>
        </p:grpSpPr>
        <p:pic>
          <p:nvPicPr>
            <p:cNvPr id="15" name="Picture 14" descr="Text&#10;&#10;Description automatically generated with medium confidence">
              <a:extLst>
                <a:ext uri="{FF2B5EF4-FFF2-40B4-BE49-F238E27FC236}">
                  <a16:creationId xmlns:a16="http://schemas.microsoft.com/office/drawing/2014/main" id="{03440BA7-D831-4A4C-82EA-FBC5BBAC1765}"/>
                </a:ext>
              </a:extLst>
            </p:cNvPr>
            <p:cNvPicPr>
              <a:picLocks noChangeAspect="1"/>
            </p:cNvPicPr>
            <p:nvPr userDrawn="1"/>
          </p:nvPicPr>
          <p:blipFill>
            <a:blip r:embed="rId2"/>
            <a:stretch>
              <a:fillRect/>
            </a:stretch>
          </p:blipFill>
          <p:spPr>
            <a:xfrm>
              <a:off x="8875189" y="5565776"/>
              <a:ext cx="3290371" cy="748559"/>
            </a:xfrm>
            <a:prstGeom prst="rect">
              <a:avLst/>
            </a:prstGeom>
          </p:spPr>
        </p:pic>
        <p:cxnSp>
          <p:nvCxnSpPr>
            <p:cNvPr id="16" name="Straight Connector 15">
              <a:extLst>
                <a:ext uri="{FF2B5EF4-FFF2-40B4-BE49-F238E27FC236}">
                  <a16:creationId xmlns:a16="http://schemas.microsoft.com/office/drawing/2014/main" id="{0F1EC319-BF69-4FB0-A66D-630C59E27A7B}"/>
                </a:ext>
              </a:extLst>
            </p:cNvPr>
            <p:cNvCxnSpPr/>
            <p:nvPr userDrawn="1"/>
          </p:nvCxnSpPr>
          <p:spPr>
            <a:xfrm>
              <a:off x="643051" y="5966696"/>
              <a:ext cx="8232138"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51068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C6553904-8E92-4E81-A5F1-2FE23324A701}" type="datetime1">
              <a:rPr lang="en-US" smtClean="0"/>
              <a:t>7/14/2022</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TEACH A COURSE</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92184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F6F61582-894B-4548-8F6A-77DD222024CA}" type="datetime1">
              <a:rPr lang="en-US" smtClean="0"/>
              <a:t>7/14/2022</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a:t>TEACH A COURSE</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620175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1821FD72-49BE-4A27-B81D-6695ECD46A0C}" type="datetime1">
              <a:rPr lang="en-US" smtClean="0"/>
              <a:t>7/14/2022</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TEACH A COURSE</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grpSp>
        <p:nvGrpSpPr>
          <p:cNvPr id="6" name="Group 5">
            <a:extLst>
              <a:ext uri="{FF2B5EF4-FFF2-40B4-BE49-F238E27FC236}">
                <a16:creationId xmlns:a16="http://schemas.microsoft.com/office/drawing/2014/main" id="{B9985764-F18F-4279-B16C-518E01B1B840}"/>
              </a:ext>
            </a:extLst>
          </p:cNvPr>
          <p:cNvGrpSpPr/>
          <p:nvPr userDrawn="1"/>
        </p:nvGrpSpPr>
        <p:grpSpPr>
          <a:xfrm>
            <a:off x="643051" y="5565776"/>
            <a:ext cx="11522509" cy="748559"/>
            <a:chOff x="643051" y="5565776"/>
            <a:chExt cx="11522509" cy="748559"/>
          </a:xfrm>
        </p:grpSpPr>
        <p:pic>
          <p:nvPicPr>
            <p:cNvPr id="7" name="Picture 6" descr="Text&#10;&#10;Description automatically generated with medium confidence">
              <a:extLst>
                <a:ext uri="{FF2B5EF4-FFF2-40B4-BE49-F238E27FC236}">
                  <a16:creationId xmlns:a16="http://schemas.microsoft.com/office/drawing/2014/main" id="{E2219495-BEEF-404D-AF6F-FFCDC184AC84}"/>
                </a:ext>
              </a:extLst>
            </p:cNvPr>
            <p:cNvPicPr>
              <a:picLocks noChangeAspect="1"/>
            </p:cNvPicPr>
            <p:nvPr userDrawn="1"/>
          </p:nvPicPr>
          <p:blipFill>
            <a:blip r:embed="rId2"/>
            <a:stretch>
              <a:fillRect/>
            </a:stretch>
          </p:blipFill>
          <p:spPr>
            <a:xfrm>
              <a:off x="8875189" y="5565776"/>
              <a:ext cx="3290371" cy="748559"/>
            </a:xfrm>
            <a:prstGeom prst="rect">
              <a:avLst/>
            </a:prstGeom>
          </p:spPr>
        </p:pic>
        <p:sp>
          <p:nvSpPr>
            <p:cNvPr id="8" name="Line 39">
              <a:extLst>
                <a:ext uri="{FF2B5EF4-FFF2-40B4-BE49-F238E27FC236}">
                  <a16:creationId xmlns:a16="http://schemas.microsoft.com/office/drawing/2014/main" id="{92C012A0-9EE4-4270-ABEC-4367E00FB605}"/>
                </a:ext>
              </a:extLst>
            </p:cNvPr>
            <p:cNvSpPr>
              <a:spLocks noChangeShapeType="1"/>
            </p:cNvSpPr>
            <p:nvPr userDrawn="1"/>
          </p:nvSpPr>
          <p:spPr bwMode="auto">
            <a:xfrm flipV="1">
              <a:off x="643051" y="5940056"/>
              <a:ext cx="8232138" cy="18506"/>
            </a:xfrm>
            <a:prstGeom prst="line">
              <a:avLst/>
            </a:prstGeom>
            <a:noFill/>
            <a:ln w="25400">
              <a:solidFill>
                <a:srgbClr val="00206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extLst>
      <p:ext uri="{BB962C8B-B14F-4D97-AF65-F5344CB8AC3E}">
        <p14:creationId xmlns:p14="http://schemas.microsoft.com/office/powerpoint/2010/main" val="3872940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BCE8B62D-7B77-49C5-A369-DA7962108BC9}" type="datetime1">
              <a:rPr lang="en-US" smtClean="0"/>
              <a:t>7/14/2022</a:t>
            </a:fld>
            <a:endParaRPr lang="en-US"/>
          </a:p>
        </p:txBody>
      </p:sp>
      <p:sp>
        <p:nvSpPr>
          <p:cNvPr id="5" name="Footer Placeholder 4"/>
          <p:cNvSpPr>
            <a:spLocks noGrp="1"/>
          </p:cNvSpPr>
          <p:nvPr>
            <p:ph type="ftr" sz="quarter" idx="3"/>
          </p:nvPr>
        </p:nvSpPr>
        <p:spPr>
          <a:xfrm>
            <a:off x="643051" y="6446838"/>
            <a:ext cx="6818262" cy="365125"/>
          </a:xfrm>
          <a:prstGeom prst="rect">
            <a:avLst/>
          </a:prstGeom>
        </p:spPr>
        <p:txBody>
          <a:bodyPr vert="horz" lIns="91440" tIns="45720" rIns="91440" bIns="45720" rtlCol="0" anchor="ctr"/>
          <a:lstStyle>
            <a:lvl1pPr algn="l">
              <a:defRPr sz="900" cap="all" baseline="0">
                <a:solidFill>
                  <a:schemeClr val="accent1">
                    <a:lumMod val="40000"/>
                    <a:lumOff val="60000"/>
                  </a:schemeClr>
                </a:solidFill>
              </a:defRPr>
            </a:lvl1pPr>
          </a:lstStyle>
          <a:p>
            <a:r>
              <a:rPr lang="en-US"/>
              <a:t>TEACH A COURSE</a:t>
            </a:r>
          </a:p>
        </p:txBody>
      </p:sp>
      <p:sp>
        <p:nvSpPr>
          <p:cNvPr id="6" name="Slide Number Placeholder 5"/>
          <p:cNvSpPr>
            <a:spLocks noGrp="1"/>
          </p:cNvSpPr>
          <p:nvPr>
            <p:ph type="sldNum" sz="quarter" idx="4"/>
          </p:nvPr>
        </p:nvSpPr>
        <p:spPr>
          <a:xfrm>
            <a:off x="10930596" y="6446838"/>
            <a:ext cx="617912" cy="365125"/>
          </a:xfrm>
          <a:prstGeom prst="rect">
            <a:avLst/>
          </a:prstGeom>
        </p:spPr>
        <p:txBody>
          <a:bodyPr vert="horz" lIns="91440" tIns="45720" rIns="91440" bIns="45720" rtlCol="0" anchor="ctr"/>
          <a:lstStyle>
            <a:lvl1pPr algn="r">
              <a:defRPr sz="1050">
                <a:solidFill>
                  <a:srgbClr val="FFFFFF"/>
                </a:solidFill>
              </a:defRPr>
            </a:lvl1pPr>
          </a:lstStyle>
          <a:p>
            <a:fld id="{3A98EE3D-8CD1-4C3F-BD1C-C98C9596463C}" type="slidenum">
              <a:rPr lang="en-US" smtClean="0"/>
              <a:pPr/>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6355D8A9-3E8C-481E-830F-1BE328B96E13}"/>
              </a:ext>
            </a:extLst>
          </p:cNvPr>
          <p:cNvGrpSpPr/>
          <p:nvPr userDrawn="1"/>
        </p:nvGrpSpPr>
        <p:grpSpPr>
          <a:xfrm>
            <a:off x="643051" y="5565776"/>
            <a:ext cx="11522509" cy="748559"/>
            <a:chOff x="643051" y="5565776"/>
            <a:chExt cx="11522509" cy="748559"/>
          </a:xfrm>
        </p:grpSpPr>
        <p:pic>
          <p:nvPicPr>
            <p:cNvPr id="14" name="Picture 13" descr="Text&#10;&#10;Description automatically generated with medium confidence">
              <a:extLst>
                <a:ext uri="{FF2B5EF4-FFF2-40B4-BE49-F238E27FC236}">
                  <a16:creationId xmlns:a16="http://schemas.microsoft.com/office/drawing/2014/main" id="{F7E52C92-A31A-4FE4-813B-3A73FB7B0ADB}"/>
                </a:ext>
              </a:extLst>
            </p:cNvPr>
            <p:cNvPicPr>
              <a:picLocks noChangeAspect="1"/>
            </p:cNvPicPr>
            <p:nvPr userDrawn="1"/>
          </p:nvPicPr>
          <p:blipFill>
            <a:blip r:embed="rId14"/>
            <a:stretch>
              <a:fillRect/>
            </a:stretch>
          </p:blipFill>
          <p:spPr>
            <a:xfrm>
              <a:off x="8875189" y="5565776"/>
              <a:ext cx="3290371" cy="748559"/>
            </a:xfrm>
            <a:prstGeom prst="rect">
              <a:avLst/>
            </a:prstGeom>
          </p:spPr>
        </p:pic>
        <p:cxnSp>
          <p:nvCxnSpPr>
            <p:cNvPr id="15" name="Straight Connector 14">
              <a:extLst>
                <a:ext uri="{FF2B5EF4-FFF2-40B4-BE49-F238E27FC236}">
                  <a16:creationId xmlns:a16="http://schemas.microsoft.com/office/drawing/2014/main" id="{0CA6F7B6-1AD1-41AA-B386-392DF748EDC7}"/>
                </a:ext>
              </a:extLst>
            </p:cNvPr>
            <p:cNvCxnSpPr/>
            <p:nvPr userDrawn="1"/>
          </p:nvCxnSpPr>
          <p:spPr>
            <a:xfrm>
              <a:off x="643051" y="5966696"/>
              <a:ext cx="8232138"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14" r:id="rId1"/>
    <p:sldLayoutId id="2147483734" r:id="rId2"/>
    <p:sldLayoutId id="2147483740" r:id="rId3"/>
    <p:sldLayoutId id="2147483741" r:id="rId4"/>
    <p:sldLayoutId id="2147483735" r:id="rId5"/>
    <p:sldLayoutId id="2147483738" r:id="rId6"/>
    <p:sldLayoutId id="2147483730" r:id="rId7"/>
    <p:sldLayoutId id="2147483731" r:id="rId8"/>
    <p:sldLayoutId id="2147483732" r:id="rId9"/>
    <p:sldLayoutId id="2147483736" r:id="rId10"/>
    <p:sldLayoutId id="2147483737" r:id="rId11"/>
    <p:sldLayoutId id="2147483733" r:id="rId12"/>
  </p:sldLayoutIdLst>
  <p:hf hdr="0" dt="0"/>
  <p:txStyles>
    <p:titleStyle>
      <a:lvl1pPr algn="l" defTabSz="914400" rtl="0" eaLnBrk="1" latinLnBrk="0" hangingPunct="1">
        <a:lnSpc>
          <a:spcPct val="90000"/>
        </a:lnSpc>
        <a:spcBef>
          <a:spcPct val="0"/>
        </a:spcBef>
        <a:buNone/>
        <a:defRPr sz="3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s://agsjournals.onlinelibrary.wiley.com/doi/epdf/10.1111/jgs.15767"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QuickStyle" Target="../diagrams/quickStyle1.xml"/><Relationship Id="rId11" Type="http://schemas.openxmlformats.org/officeDocument/2006/relationships/hyperlink" Target="https://mpog.org/files/quality/toolkit/ponv/ponv_prophylaxis.pptx" TargetMode="External"/><Relationship Id="rId5" Type="http://schemas.openxmlformats.org/officeDocument/2006/relationships/diagramLayout" Target="../diagrams/layout1.xml"/><Relationship Id="rId10" Type="http://schemas.openxmlformats.org/officeDocument/2006/relationships/hyperlink" Target="https://mpog.org/files/quality/toolkit/ponv/ponv_toolkit.pptx" TargetMode="External"/><Relationship Id="rId4" Type="http://schemas.openxmlformats.org/officeDocument/2006/relationships/diagramData" Target="../diagrams/data1.xml"/><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0.sv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0.sv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40.sv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eg"/><Relationship Id="rId7" Type="http://schemas.openxmlformats.org/officeDocument/2006/relationships/diagramColors" Target="../diagrams/colors3.xm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E2C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12D56-3115-4658-A559-1918ADBF37B8}"/>
              </a:ext>
            </a:extLst>
          </p:cNvPr>
          <p:cNvSpPr>
            <a:spLocks noGrp="1"/>
          </p:cNvSpPr>
          <p:nvPr>
            <p:ph type="ctrTitle"/>
          </p:nvPr>
        </p:nvSpPr>
        <p:spPr/>
        <p:txBody>
          <a:bodyPr anchor="ctr">
            <a:normAutofit/>
          </a:bodyPr>
          <a:lstStyle/>
          <a:p>
            <a:r>
              <a:rPr lang="en-US" sz="5400">
                <a:solidFill>
                  <a:srgbClr val="FFFFFF"/>
                </a:solidFill>
              </a:rPr>
              <a:t>Postoperative Nausea &amp; Vomiting QI Toolkit</a:t>
            </a:r>
          </a:p>
        </p:txBody>
      </p:sp>
      <p:sp>
        <p:nvSpPr>
          <p:cNvPr id="3" name="Subtitle 2">
            <a:extLst>
              <a:ext uri="{FF2B5EF4-FFF2-40B4-BE49-F238E27FC236}">
                <a16:creationId xmlns:a16="http://schemas.microsoft.com/office/drawing/2014/main" id="{9548BE92-E817-4C9A-B197-64FAE3ED7D63}"/>
              </a:ext>
            </a:extLst>
          </p:cNvPr>
          <p:cNvSpPr>
            <a:spLocks noGrp="1"/>
          </p:cNvSpPr>
          <p:nvPr>
            <p:ph type="subTitle" idx="1"/>
          </p:nvPr>
        </p:nvSpPr>
        <p:spPr>
          <a:xfrm>
            <a:off x="1100051" y="4645152"/>
            <a:ext cx="10058400" cy="828722"/>
          </a:xfrm>
        </p:spPr>
        <p:txBody>
          <a:bodyPr anchor="ctr">
            <a:normAutofit/>
          </a:bodyPr>
          <a:lstStyle/>
          <a:p>
            <a:r>
              <a:rPr lang="en-US" sz="2000">
                <a:solidFill>
                  <a:schemeClr val="tx1">
                    <a:lumMod val="85000"/>
                  </a:schemeClr>
                </a:solidFill>
              </a:rPr>
              <a:t>Recommendations for treatment</a:t>
            </a:r>
          </a:p>
        </p:txBody>
      </p:sp>
    </p:spTree>
    <p:extLst>
      <p:ext uri="{BB962C8B-B14F-4D97-AF65-F5344CB8AC3E}">
        <p14:creationId xmlns:p14="http://schemas.microsoft.com/office/powerpoint/2010/main" val="334068584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50C08E-255C-4C25-9CD0-352940E18239}"/>
              </a:ext>
            </a:extLst>
          </p:cNvPr>
          <p:cNvSpPr>
            <a:spLocks noGrp="1"/>
          </p:cNvSpPr>
          <p:nvPr>
            <p:ph type="ftr" sz="quarter" idx="11"/>
          </p:nvPr>
        </p:nvSpPr>
        <p:spPr/>
        <p:txBody>
          <a:bodyPr/>
          <a:lstStyle/>
          <a:p>
            <a:r>
              <a:rPr lang="en-US"/>
              <a:t>Ponv toolkit</a:t>
            </a:r>
          </a:p>
        </p:txBody>
      </p:sp>
      <p:sp>
        <p:nvSpPr>
          <p:cNvPr id="3" name="Slide Number Placeholder 2">
            <a:extLst>
              <a:ext uri="{FF2B5EF4-FFF2-40B4-BE49-F238E27FC236}">
                <a16:creationId xmlns:a16="http://schemas.microsoft.com/office/drawing/2014/main" id="{969856D7-76D4-416E-AF4D-B44DBB1B8BC8}"/>
              </a:ext>
            </a:extLst>
          </p:cNvPr>
          <p:cNvSpPr>
            <a:spLocks noGrp="1"/>
          </p:cNvSpPr>
          <p:nvPr>
            <p:ph type="sldNum" sz="quarter" idx="12"/>
          </p:nvPr>
        </p:nvSpPr>
        <p:spPr/>
        <p:txBody>
          <a:bodyPr/>
          <a:lstStyle/>
          <a:p>
            <a:fld id="{3A98EE3D-8CD1-4C3F-BD1C-C98C9596463C}" type="slidenum">
              <a:rPr lang="en-US" smtClean="0"/>
              <a:t>10</a:t>
            </a:fld>
            <a:endParaRPr lang="en-US"/>
          </a:p>
        </p:txBody>
      </p:sp>
      <p:sp>
        <p:nvSpPr>
          <p:cNvPr id="5" name="Title 4">
            <a:extLst>
              <a:ext uri="{FF2B5EF4-FFF2-40B4-BE49-F238E27FC236}">
                <a16:creationId xmlns:a16="http://schemas.microsoft.com/office/drawing/2014/main" id="{B6011F46-3B89-4BFA-B17F-E10AA4FFB077}"/>
              </a:ext>
            </a:extLst>
          </p:cNvPr>
          <p:cNvSpPr>
            <a:spLocks noGrp="1"/>
          </p:cNvSpPr>
          <p:nvPr>
            <p:ph type="title"/>
          </p:nvPr>
        </p:nvSpPr>
        <p:spPr/>
        <p:txBody>
          <a:bodyPr/>
          <a:lstStyle/>
          <a:p>
            <a:r>
              <a:rPr lang="en-US"/>
              <a:t>Treatment Considerations </a:t>
            </a:r>
            <a:endParaRPr lang="en-US" baseline="30000"/>
          </a:p>
        </p:txBody>
      </p:sp>
      <p:sp>
        <p:nvSpPr>
          <p:cNvPr id="6" name="Content Placeholder 5">
            <a:extLst>
              <a:ext uri="{FF2B5EF4-FFF2-40B4-BE49-F238E27FC236}">
                <a16:creationId xmlns:a16="http://schemas.microsoft.com/office/drawing/2014/main" id="{B1F63E9C-9F60-4898-87D2-502A469EF0F9}"/>
              </a:ext>
            </a:extLst>
          </p:cNvPr>
          <p:cNvSpPr>
            <a:spLocks noGrp="1"/>
          </p:cNvSpPr>
          <p:nvPr>
            <p:ph sz="half" idx="1"/>
          </p:nvPr>
        </p:nvSpPr>
        <p:spPr/>
        <p:txBody>
          <a:bodyPr>
            <a:normAutofit/>
          </a:bodyPr>
          <a:lstStyle/>
          <a:p>
            <a:pPr>
              <a:buFont typeface="Wingdings" panose="05000000000000000000" pitchFamily="2" charset="2"/>
              <a:buChar char="Ø"/>
            </a:pPr>
            <a:r>
              <a:rPr lang="en-US"/>
              <a:t>Multimodal therapy should be employed for PONV prior to discharge as subsequent recurrence within the next 24 hours is 35-50%. </a:t>
            </a:r>
            <a:r>
              <a:rPr lang="en-US" baseline="30000"/>
              <a:t>8</a:t>
            </a:r>
          </a:p>
          <a:p>
            <a:pPr marL="0" indent="0">
              <a:buNone/>
            </a:pPr>
            <a:endParaRPr lang="en-US" baseline="30000"/>
          </a:p>
        </p:txBody>
      </p:sp>
      <p:sp>
        <p:nvSpPr>
          <p:cNvPr id="7" name="Content Placeholder 6">
            <a:extLst>
              <a:ext uri="{FF2B5EF4-FFF2-40B4-BE49-F238E27FC236}">
                <a16:creationId xmlns:a16="http://schemas.microsoft.com/office/drawing/2014/main" id="{B44DCB97-EED1-415A-AA1D-87F37D6DF462}"/>
              </a:ext>
            </a:extLst>
          </p:cNvPr>
          <p:cNvSpPr>
            <a:spLocks noGrp="1"/>
          </p:cNvSpPr>
          <p:nvPr>
            <p:ph sz="half" idx="2"/>
          </p:nvPr>
        </p:nvSpPr>
        <p:spPr>
          <a:xfrm>
            <a:off x="6493488" y="1812758"/>
            <a:ext cx="5154015" cy="3748194"/>
          </a:xfrm>
        </p:spPr>
        <p:txBody>
          <a:bodyPr/>
          <a:lstStyle/>
          <a:p>
            <a:pPr>
              <a:buFont typeface="Wingdings" panose="05000000000000000000" pitchFamily="2" charset="2"/>
              <a:buChar char="Ø"/>
            </a:pPr>
            <a:r>
              <a:rPr lang="en-US"/>
              <a:t>Scopolamine patch and dexamethasone should not be re-dosed in the treatment of PONV. </a:t>
            </a:r>
            <a:r>
              <a:rPr lang="en-US" baseline="30000"/>
              <a:t>4</a:t>
            </a:r>
          </a:p>
          <a:p>
            <a:pPr>
              <a:buFont typeface="Wingdings" panose="05000000000000000000" pitchFamily="2" charset="2"/>
              <a:buChar char="Ø"/>
            </a:pPr>
            <a:endParaRPr lang="en-US"/>
          </a:p>
          <a:p>
            <a:pPr>
              <a:buFont typeface="Wingdings" panose="05000000000000000000" pitchFamily="2" charset="2"/>
              <a:buChar char="Ø"/>
            </a:pPr>
            <a:r>
              <a:rPr lang="en-US"/>
              <a:t>Availability of antiemetics should also be considered given current drug shortage issues. </a:t>
            </a:r>
            <a:r>
              <a:rPr lang="en-US" baseline="30000"/>
              <a:t>1,9</a:t>
            </a:r>
          </a:p>
        </p:txBody>
      </p:sp>
    </p:spTree>
    <p:extLst>
      <p:ext uri="{BB962C8B-B14F-4D97-AF65-F5344CB8AC3E}">
        <p14:creationId xmlns:p14="http://schemas.microsoft.com/office/powerpoint/2010/main" val="1853143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1A195AF-3C91-444F-B279-B52B8FEFC169}"/>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5D11D7DB-5309-4AFA-B1EE-9C7B91C030B7}"/>
              </a:ext>
            </a:extLst>
          </p:cNvPr>
          <p:cNvSpPr>
            <a:spLocks noGrp="1"/>
          </p:cNvSpPr>
          <p:nvPr>
            <p:ph type="sldNum" sz="quarter" idx="12"/>
          </p:nvPr>
        </p:nvSpPr>
        <p:spPr/>
        <p:txBody>
          <a:bodyPr/>
          <a:lstStyle/>
          <a:p>
            <a:fld id="{3A98EE3D-8CD1-4C3F-BD1C-C98C9596463C}" type="slidenum">
              <a:rPr lang="en-US" smtClean="0"/>
              <a:t>11</a:t>
            </a:fld>
            <a:endParaRPr lang="en-US"/>
          </a:p>
        </p:txBody>
      </p:sp>
      <p:sp>
        <p:nvSpPr>
          <p:cNvPr id="5" name="Title 4">
            <a:extLst>
              <a:ext uri="{FF2B5EF4-FFF2-40B4-BE49-F238E27FC236}">
                <a16:creationId xmlns:a16="http://schemas.microsoft.com/office/drawing/2014/main" id="{0F0EBA70-537E-4119-89C6-BF4E67BC20E8}"/>
              </a:ext>
            </a:extLst>
          </p:cNvPr>
          <p:cNvSpPr>
            <a:spLocks noGrp="1"/>
          </p:cNvSpPr>
          <p:nvPr>
            <p:ph type="title"/>
          </p:nvPr>
        </p:nvSpPr>
        <p:spPr/>
        <p:txBody>
          <a:bodyPr/>
          <a:lstStyle/>
          <a:p>
            <a:r>
              <a:rPr lang="en-US"/>
              <a:t>Treatment algorithm</a:t>
            </a:r>
          </a:p>
        </p:txBody>
      </p:sp>
      <p:pic>
        <p:nvPicPr>
          <p:cNvPr id="9" name="Content Placeholder 8">
            <a:extLst>
              <a:ext uri="{FF2B5EF4-FFF2-40B4-BE49-F238E27FC236}">
                <a16:creationId xmlns:a16="http://schemas.microsoft.com/office/drawing/2014/main" id="{E1AC4D61-3955-407E-984F-B7A9EB159676}"/>
              </a:ext>
            </a:extLst>
          </p:cNvPr>
          <p:cNvPicPr>
            <a:picLocks noGrp="1" noChangeAspect="1"/>
          </p:cNvPicPr>
          <p:nvPr>
            <p:ph sz="half" idx="1"/>
          </p:nvPr>
        </p:nvPicPr>
        <p:blipFill rotWithShape="1">
          <a:blip r:embed="rId3"/>
          <a:srcRect b="4175"/>
          <a:stretch/>
        </p:blipFill>
        <p:spPr>
          <a:xfrm>
            <a:off x="643051" y="1554956"/>
            <a:ext cx="3620996" cy="4544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Content Placeholder 6">
            <a:extLst>
              <a:ext uri="{FF2B5EF4-FFF2-40B4-BE49-F238E27FC236}">
                <a16:creationId xmlns:a16="http://schemas.microsoft.com/office/drawing/2014/main" id="{98F5AA14-9A4D-4DEF-A604-828F69062B04}"/>
              </a:ext>
            </a:extLst>
          </p:cNvPr>
          <p:cNvSpPr>
            <a:spLocks noGrp="1"/>
          </p:cNvSpPr>
          <p:nvPr>
            <p:ph sz="half" idx="2"/>
          </p:nvPr>
        </p:nvSpPr>
        <p:spPr>
          <a:xfrm>
            <a:off x="5166804" y="1554955"/>
            <a:ext cx="6668577" cy="4005998"/>
          </a:xfrm>
        </p:spPr>
        <p:txBody>
          <a:bodyPr>
            <a:normAutofit fontScale="77500" lnSpcReduction="20000"/>
          </a:bodyPr>
          <a:lstStyle/>
          <a:p>
            <a:pPr marL="0" indent="0">
              <a:buNone/>
            </a:pPr>
            <a:r>
              <a:rPr lang="en-US" sz="2900" b="1"/>
              <a:t>If PONV persists beyond initial treatment, evaluate causative factors to determine appropriate intervention strategies: </a:t>
            </a:r>
            <a:r>
              <a:rPr lang="en-US" sz="2900" b="1" baseline="30000"/>
              <a:t>4,10</a:t>
            </a:r>
          </a:p>
          <a:p>
            <a:pPr>
              <a:buFont typeface="Wingdings" panose="05000000000000000000" pitchFamily="2" charset="2"/>
              <a:buChar char="Ø"/>
            </a:pPr>
            <a:r>
              <a:rPr lang="en-US"/>
              <a:t>Excessive opioid use</a:t>
            </a:r>
          </a:p>
          <a:p>
            <a:pPr>
              <a:buFont typeface="Wingdings" panose="05000000000000000000" pitchFamily="2" charset="2"/>
              <a:buChar char="Ø"/>
            </a:pPr>
            <a:r>
              <a:rPr lang="en-US"/>
              <a:t>Hypotension</a:t>
            </a:r>
          </a:p>
          <a:p>
            <a:pPr>
              <a:buFont typeface="Wingdings" panose="05000000000000000000" pitchFamily="2" charset="2"/>
              <a:buChar char="Ø"/>
            </a:pPr>
            <a:r>
              <a:rPr lang="en-US"/>
              <a:t>Hypoxia</a:t>
            </a:r>
          </a:p>
          <a:p>
            <a:pPr>
              <a:buFont typeface="Wingdings" panose="05000000000000000000" pitchFamily="2" charset="2"/>
              <a:buChar char="Ø"/>
            </a:pPr>
            <a:r>
              <a:rPr lang="en-US"/>
              <a:t>Gastrointestinal abnormality (ileus, draining blood into stomach)</a:t>
            </a:r>
          </a:p>
          <a:p>
            <a:pPr>
              <a:buFont typeface="Wingdings" panose="05000000000000000000" pitchFamily="2" charset="2"/>
              <a:buChar char="Ø"/>
            </a:pPr>
            <a:r>
              <a:rPr lang="en-US"/>
              <a:t>Unnecessary NG tube</a:t>
            </a:r>
          </a:p>
          <a:p>
            <a:pPr>
              <a:buFont typeface="Wingdings" panose="05000000000000000000" pitchFamily="2" charset="2"/>
              <a:buChar char="Ø"/>
            </a:pPr>
            <a:r>
              <a:rPr lang="en-US"/>
              <a:t>Mobilization (orthostatic hypotension or positional changes)</a:t>
            </a:r>
          </a:p>
          <a:p>
            <a:pPr>
              <a:buFont typeface="Wingdings" panose="05000000000000000000" pitchFamily="2" charset="2"/>
              <a:buChar char="Ø"/>
            </a:pPr>
            <a:r>
              <a:rPr lang="en-US"/>
              <a:t>Increased eye pressure</a:t>
            </a:r>
          </a:p>
          <a:p>
            <a:pPr marL="0" indent="0">
              <a:buNone/>
            </a:pPr>
            <a:endParaRPr lang="en-US"/>
          </a:p>
        </p:txBody>
      </p:sp>
      <p:sp>
        <p:nvSpPr>
          <p:cNvPr id="10" name="TextBox 9">
            <a:extLst>
              <a:ext uri="{FF2B5EF4-FFF2-40B4-BE49-F238E27FC236}">
                <a16:creationId xmlns:a16="http://schemas.microsoft.com/office/drawing/2014/main" id="{A8644AD5-29D5-45B7-B9DD-FA1BA5EFD619}"/>
              </a:ext>
            </a:extLst>
          </p:cNvPr>
          <p:cNvSpPr txBox="1"/>
          <p:nvPr/>
        </p:nvSpPr>
        <p:spPr>
          <a:xfrm>
            <a:off x="3512565" y="6098959"/>
            <a:ext cx="5335480" cy="338554"/>
          </a:xfrm>
          <a:prstGeom prst="rect">
            <a:avLst/>
          </a:prstGeom>
          <a:noFill/>
        </p:spPr>
        <p:txBody>
          <a:bodyPr wrap="square" rtlCol="0">
            <a:spAutoFit/>
          </a:bodyPr>
          <a:lstStyle/>
          <a:p>
            <a:r>
              <a:rPr lang="en-US" sz="1600" i="1"/>
              <a:t>Figure from article published by Jokinen et al., 2012</a:t>
            </a:r>
          </a:p>
        </p:txBody>
      </p:sp>
    </p:spTree>
    <p:extLst>
      <p:ext uri="{BB962C8B-B14F-4D97-AF65-F5344CB8AC3E}">
        <p14:creationId xmlns:p14="http://schemas.microsoft.com/office/powerpoint/2010/main" val="2942262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50C08E-255C-4C25-9CD0-352940E18239}"/>
              </a:ext>
            </a:extLst>
          </p:cNvPr>
          <p:cNvSpPr>
            <a:spLocks noGrp="1"/>
          </p:cNvSpPr>
          <p:nvPr>
            <p:ph type="ftr" sz="quarter" idx="11"/>
          </p:nvPr>
        </p:nvSpPr>
        <p:spPr/>
        <p:txBody>
          <a:bodyPr/>
          <a:lstStyle/>
          <a:p>
            <a:r>
              <a:rPr lang="en-US"/>
              <a:t>Ponv toolkit</a:t>
            </a:r>
          </a:p>
        </p:txBody>
      </p:sp>
      <p:sp>
        <p:nvSpPr>
          <p:cNvPr id="3" name="Slide Number Placeholder 2">
            <a:extLst>
              <a:ext uri="{FF2B5EF4-FFF2-40B4-BE49-F238E27FC236}">
                <a16:creationId xmlns:a16="http://schemas.microsoft.com/office/drawing/2014/main" id="{969856D7-76D4-416E-AF4D-B44DBB1B8BC8}"/>
              </a:ext>
            </a:extLst>
          </p:cNvPr>
          <p:cNvSpPr>
            <a:spLocks noGrp="1"/>
          </p:cNvSpPr>
          <p:nvPr>
            <p:ph type="sldNum" sz="quarter" idx="12"/>
          </p:nvPr>
        </p:nvSpPr>
        <p:spPr/>
        <p:txBody>
          <a:bodyPr/>
          <a:lstStyle/>
          <a:p>
            <a:fld id="{3A98EE3D-8CD1-4C3F-BD1C-C98C9596463C}" type="slidenum">
              <a:rPr lang="en-US" smtClean="0"/>
              <a:t>12</a:t>
            </a:fld>
            <a:endParaRPr lang="en-US"/>
          </a:p>
        </p:txBody>
      </p:sp>
      <p:sp>
        <p:nvSpPr>
          <p:cNvPr id="5" name="Title 4">
            <a:extLst>
              <a:ext uri="{FF2B5EF4-FFF2-40B4-BE49-F238E27FC236}">
                <a16:creationId xmlns:a16="http://schemas.microsoft.com/office/drawing/2014/main" id="{B6011F46-3B89-4BFA-B17F-E10AA4FFB077}"/>
              </a:ext>
            </a:extLst>
          </p:cNvPr>
          <p:cNvSpPr>
            <a:spLocks noGrp="1"/>
          </p:cNvSpPr>
          <p:nvPr>
            <p:ph type="title"/>
          </p:nvPr>
        </p:nvSpPr>
        <p:spPr/>
        <p:txBody>
          <a:bodyPr/>
          <a:lstStyle/>
          <a:p>
            <a:r>
              <a:rPr lang="en-US"/>
              <a:t>Considerations for Older Adults</a:t>
            </a:r>
            <a:endParaRPr lang="en-US" baseline="30000"/>
          </a:p>
        </p:txBody>
      </p:sp>
      <p:pic>
        <p:nvPicPr>
          <p:cNvPr id="10" name="Content Placeholder 9" descr="Elderly woman sitting at home">
            <a:extLst>
              <a:ext uri="{FF2B5EF4-FFF2-40B4-BE49-F238E27FC236}">
                <a16:creationId xmlns:a16="http://schemas.microsoft.com/office/drawing/2014/main" id="{2C83C3BE-9A7E-4BD1-AA4D-5D6B64DB3DBA}"/>
              </a:ext>
            </a:extLst>
          </p:cNvPr>
          <p:cNvPicPr>
            <a:picLocks noGrp="1" noChangeAspect="1"/>
          </p:cNvPicPr>
          <p:nvPr>
            <p:ph sz="half" idx="1"/>
          </p:nvPr>
        </p:nvPicPr>
        <p:blipFill>
          <a:blip r:embed="rId3"/>
          <a:stretch>
            <a:fillRect/>
          </a:stretch>
        </p:blipFill>
        <p:spPr>
          <a:xfrm>
            <a:off x="744538" y="2035440"/>
            <a:ext cx="4954587" cy="3303058"/>
          </a:xfrm>
        </p:spPr>
      </p:pic>
      <p:sp>
        <p:nvSpPr>
          <p:cNvPr id="7" name="Content Placeholder 6">
            <a:extLst>
              <a:ext uri="{FF2B5EF4-FFF2-40B4-BE49-F238E27FC236}">
                <a16:creationId xmlns:a16="http://schemas.microsoft.com/office/drawing/2014/main" id="{E0840421-E963-410E-BB88-21425F107DB1}"/>
              </a:ext>
            </a:extLst>
          </p:cNvPr>
          <p:cNvSpPr>
            <a:spLocks noGrp="1"/>
          </p:cNvSpPr>
          <p:nvPr>
            <p:ph sz="half" idx="2"/>
          </p:nvPr>
        </p:nvSpPr>
        <p:spPr/>
        <p:txBody>
          <a:bodyPr>
            <a:normAutofit fontScale="92500" lnSpcReduction="10000"/>
          </a:bodyPr>
          <a:lstStyle/>
          <a:p>
            <a:pPr>
              <a:buFont typeface="Wingdings" panose="05000000000000000000" pitchFamily="2" charset="2"/>
              <a:buChar char="Ø"/>
            </a:pPr>
            <a:r>
              <a:rPr lang="en-US"/>
              <a:t>Consider the </a:t>
            </a:r>
            <a:r>
              <a:rPr lang="en-US">
                <a:hlinkClick r:id="rId4"/>
              </a:rPr>
              <a:t>American Geriatrics Society Beers® Criteria </a:t>
            </a:r>
            <a:r>
              <a:rPr lang="en-US"/>
              <a:t>medication list as you develop recommendations for PONV prophylaxis and treatment in older adults as many antiemetics are associated with delirium. </a:t>
            </a:r>
            <a:r>
              <a:rPr lang="en-US" baseline="30000"/>
              <a:t>11</a:t>
            </a:r>
          </a:p>
          <a:p>
            <a:pPr>
              <a:buFont typeface="Wingdings" panose="05000000000000000000" pitchFamily="2" charset="2"/>
              <a:buChar char="Ø"/>
            </a:pPr>
            <a:r>
              <a:rPr lang="en-US"/>
              <a:t>A detailed table with a list of medications to avoid is provided in the summary section of this presentation – refer to the AGS Beers® list for most up-to-date criterion.</a:t>
            </a:r>
          </a:p>
        </p:txBody>
      </p:sp>
    </p:spTree>
    <p:extLst>
      <p:ext uri="{BB962C8B-B14F-4D97-AF65-F5344CB8AC3E}">
        <p14:creationId xmlns:p14="http://schemas.microsoft.com/office/powerpoint/2010/main" val="3290322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7ACEFD4-5A48-43B3-A70D-81889218BE56}"/>
              </a:ext>
            </a:extLst>
          </p:cNvPr>
          <p:cNvSpPr>
            <a:spLocks noGrp="1"/>
          </p:cNvSpPr>
          <p:nvPr>
            <p:ph type="ftr" sz="quarter" idx="11"/>
          </p:nvPr>
        </p:nvSpPr>
        <p:spPr/>
        <p:txBody>
          <a:bodyPr/>
          <a:lstStyle/>
          <a:p>
            <a:r>
              <a:rPr lang="en-US"/>
              <a:t>PONV Toolkit</a:t>
            </a:r>
          </a:p>
        </p:txBody>
      </p:sp>
      <p:sp>
        <p:nvSpPr>
          <p:cNvPr id="3" name="Slide Number Placeholder 2">
            <a:extLst>
              <a:ext uri="{FF2B5EF4-FFF2-40B4-BE49-F238E27FC236}">
                <a16:creationId xmlns:a16="http://schemas.microsoft.com/office/drawing/2014/main" id="{E3006D4E-4CC7-49C3-8FEE-10D3D05A88DC}"/>
              </a:ext>
            </a:extLst>
          </p:cNvPr>
          <p:cNvSpPr>
            <a:spLocks noGrp="1"/>
          </p:cNvSpPr>
          <p:nvPr>
            <p:ph type="sldNum" sz="quarter" idx="12"/>
          </p:nvPr>
        </p:nvSpPr>
        <p:spPr/>
        <p:txBody>
          <a:bodyPr/>
          <a:lstStyle/>
          <a:p>
            <a:fld id="{3A98EE3D-8CD1-4C3F-BD1C-C98C9596463C}" type="slidenum">
              <a:rPr lang="en-US" smtClean="0"/>
              <a:t>13</a:t>
            </a:fld>
            <a:endParaRPr lang="en-US"/>
          </a:p>
        </p:txBody>
      </p:sp>
      <p:sp>
        <p:nvSpPr>
          <p:cNvPr id="5" name="Title 4">
            <a:extLst>
              <a:ext uri="{FF2B5EF4-FFF2-40B4-BE49-F238E27FC236}">
                <a16:creationId xmlns:a16="http://schemas.microsoft.com/office/drawing/2014/main" id="{B15366EB-BB4D-4160-80F6-676E2EAA17F3}"/>
              </a:ext>
            </a:extLst>
          </p:cNvPr>
          <p:cNvSpPr>
            <a:spLocks noGrp="1"/>
          </p:cNvSpPr>
          <p:nvPr>
            <p:ph type="title"/>
          </p:nvPr>
        </p:nvSpPr>
        <p:spPr/>
        <p:txBody>
          <a:bodyPr/>
          <a:lstStyle/>
          <a:p>
            <a:r>
              <a:rPr lang="en-US"/>
              <a:t>Obstetric Considerations</a:t>
            </a:r>
          </a:p>
        </p:txBody>
      </p:sp>
      <p:pic>
        <p:nvPicPr>
          <p:cNvPr id="1026" name="Picture 2">
            <a:extLst>
              <a:ext uri="{FF2B5EF4-FFF2-40B4-BE49-F238E27FC236}">
                <a16:creationId xmlns:a16="http://schemas.microsoft.com/office/drawing/2014/main" id="{58E983A0-3615-4A66-A4D7-842EDCE44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089" y="1746228"/>
            <a:ext cx="6893638" cy="280581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B8BC9B6-8D3A-44E5-A045-E10714034036}"/>
              </a:ext>
            </a:extLst>
          </p:cNvPr>
          <p:cNvSpPr txBox="1"/>
          <p:nvPr/>
        </p:nvSpPr>
        <p:spPr>
          <a:xfrm>
            <a:off x="7461312" y="1479479"/>
            <a:ext cx="4730687" cy="3567643"/>
          </a:xfrm>
          <a:prstGeom prst="rect">
            <a:avLst/>
          </a:prstGeom>
          <a:noFill/>
        </p:spPr>
        <p:txBody>
          <a:bodyPr wrap="square" rtlCol="0">
            <a:spAutoFit/>
          </a:bodyPr>
          <a:lstStyle/>
          <a:p>
            <a:pPr rtl="0" fontAlgn="base">
              <a:spcBef>
                <a:spcPts val="700"/>
              </a:spcBef>
              <a:spcAft>
                <a:spcPts val="0"/>
              </a:spcAft>
              <a:buFont typeface="Arial" panose="020B0604020202020204" pitchFamily="34" charset="0"/>
              <a:buChar char="•"/>
            </a:pPr>
            <a:r>
              <a:rPr lang="en-US" sz="2000" b="0" i="0" u="none" strike="noStrike">
                <a:solidFill>
                  <a:srgbClr val="002060"/>
                </a:solidFill>
                <a:effectLst/>
                <a:latin typeface="Calibri" panose="020F0502020204030204" pitchFamily="34" charset="0"/>
              </a:rPr>
              <a:t>There is no risk score for postoperative nausea and/or vomiting (PONV) in </a:t>
            </a:r>
            <a:r>
              <a:rPr lang="en-US" sz="2000" b="0" i="0" u="none" strike="noStrike" err="1">
                <a:solidFill>
                  <a:srgbClr val="002060"/>
                </a:solidFill>
                <a:effectLst/>
                <a:latin typeface="Calibri" panose="020F0502020204030204" pitchFamily="34" charset="0"/>
              </a:rPr>
              <a:t>parturients</a:t>
            </a:r>
            <a:r>
              <a:rPr lang="en-US" sz="2000" b="0" i="0" u="none" strike="noStrike">
                <a:solidFill>
                  <a:srgbClr val="002060"/>
                </a:solidFill>
                <a:effectLst/>
                <a:latin typeface="Calibri" panose="020F0502020204030204" pitchFamily="34" charset="0"/>
              </a:rPr>
              <a:t>.</a:t>
            </a:r>
          </a:p>
          <a:p>
            <a:pPr rtl="0" fontAlgn="base">
              <a:spcBef>
                <a:spcPts val="700"/>
              </a:spcBef>
              <a:spcAft>
                <a:spcPts val="0"/>
              </a:spcAft>
            </a:pPr>
            <a:endParaRPr lang="en-US" sz="2000" b="0" i="0" u="none" strike="noStrike">
              <a:solidFill>
                <a:srgbClr val="00206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000" b="0" i="0" u="none" strike="noStrike">
                <a:solidFill>
                  <a:srgbClr val="002060"/>
                </a:solidFill>
                <a:effectLst/>
                <a:latin typeface="Calibri" panose="020F0502020204030204" pitchFamily="34" charset="0"/>
              </a:rPr>
              <a:t>Assessed potential parturient and peri-operative risk factors for PONV.</a:t>
            </a:r>
          </a:p>
          <a:p>
            <a:pPr rtl="0" fontAlgn="base">
              <a:spcBef>
                <a:spcPts val="0"/>
              </a:spcBef>
              <a:spcAft>
                <a:spcPts val="0"/>
              </a:spcAft>
            </a:pPr>
            <a:endParaRPr lang="en-US" sz="2000" b="0" i="0" u="none" strike="noStrike">
              <a:solidFill>
                <a:srgbClr val="00206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2000" b="0" i="0" u="none" strike="noStrike">
                <a:solidFill>
                  <a:srgbClr val="002060"/>
                </a:solidFill>
                <a:effectLst/>
                <a:latin typeface="Calibri" panose="020F0502020204030204" pitchFamily="34" charset="0"/>
              </a:rPr>
              <a:t> Duke score: Non-smoking, history of PONV after cesarean, and/or morning sickness included factors</a:t>
            </a:r>
          </a:p>
          <a:p>
            <a:pPr rtl="0" fontAlgn="base">
              <a:spcBef>
                <a:spcPts val="0"/>
              </a:spcBef>
              <a:spcAft>
                <a:spcPts val="0"/>
              </a:spcAft>
            </a:pPr>
            <a:endParaRPr lang="en-US" sz="2000" b="0" i="0" u="none" strike="noStrike">
              <a:solidFill>
                <a:srgbClr val="002060"/>
              </a:solidFill>
              <a:effectLst/>
              <a:latin typeface="Calibri" panose="020F0502020204030204" pitchFamily="34" charset="0"/>
            </a:endParaRPr>
          </a:p>
        </p:txBody>
      </p:sp>
      <p:sp>
        <p:nvSpPr>
          <p:cNvPr id="9" name="TextBox 8">
            <a:extLst>
              <a:ext uri="{FF2B5EF4-FFF2-40B4-BE49-F238E27FC236}">
                <a16:creationId xmlns:a16="http://schemas.microsoft.com/office/drawing/2014/main" id="{DDAEA1EF-1DCC-4D85-9BB2-C133EAEA564B}"/>
              </a:ext>
            </a:extLst>
          </p:cNvPr>
          <p:cNvSpPr txBox="1"/>
          <p:nvPr/>
        </p:nvSpPr>
        <p:spPr>
          <a:xfrm>
            <a:off x="195209" y="4805309"/>
            <a:ext cx="10181690" cy="461665"/>
          </a:xfrm>
          <a:prstGeom prst="rect">
            <a:avLst/>
          </a:prstGeom>
          <a:noFill/>
        </p:spPr>
        <p:txBody>
          <a:bodyPr wrap="square" rtlCol="0">
            <a:spAutoFit/>
          </a:bodyPr>
          <a:lstStyle/>
          <a:p>
            <a:r>
              <a:rPr lang="en-US" sz="2400" b="1" i="0" u="none" strike="noStrike">
                <a:solidFill>
                  <a:srgbClr val="002060"/>
                </a:solidFill>
                <a:effectLst/>
                <a:latin typeface="Calibri" panose="020F0502020204030204" pitchFamily="34" charset="0"/>
              </a:rPr>
              <a:t>*Both Duke and </a:t>
            </a:r>
            <a:r>
              <a:rPr lang="en-US" sz="2400" b="1" i="0" u="none" strike="noStrike" err="1">
                <a:solidFill>
                  <a:srgbClr val="002060"/>
                </a:solidFill>
                <a:effectLst/>
                <a:latin typeface="Calibri" panose="020F0502020204030204" pitchFamily="34" charset="0"/>
              </a:rPr>
              <a:t>Apfel</a:t>
            </a:r>
            <a:r>
              <a:rPr lang="en-US" sz="2400" b="1" i="0" u="none" strike="noStrike">
                <a:solidFill>
                  <a:srgbClr val="002060"/>
                </a:solidFill>
                <a:effectLst/>
                <a:latin typeface="Calibri" panose="020F0502020204030204" pitchFamily="34" charset="0"/>
              </a:rPr>
              <a:t> risk scores performed poorly in prediction of PONV.</a:t>
            </a:r>
            <a:r>
              <a:rPr lang="en-US" sz="2400" b="1" i="0" u="none" strike="noStrike" baseline="30000">
                <a:solidFill>
                  <a:srgbClr val="002060"/>
                </a:solidFill>
                <a:effectLst/>
                <a:latin typeface="Calibri" panose="020F0502020204030204" pitchFamily="34" charset="0"/>
              </a:rPr>
              <a:t>12</a:t>
            </a:r>
            <a:r>
              <a:rPr lang="en-US" sz="2400" b="1" i="0" u="none" strike="noStrike">
                <a:solidFill>
                  <a:srgbClr val="002060"/>
                </a:solidFill>
                <a:effectLst/>
                <a:latin typeface="Calibri" panose="020F0502020204030204" pitchFamily="34" charset="0"/>
              </a:rPr>
              <a:t> </a:t>
            </a:r>
            <a:endParaRPr lang="en-US" sz="2400" b="1" i="0" u="none" strike="noStrike" baseline="30000">
              <a:solidFill>
                <a:srgbClr val="002060"/>
              </a:solidFill>
              <a:effectLst/>
              <a:latin typeface="Arial" panose="020B0604020202020204" pitchFamily="34" charset="0"/>
            </a:endParaRPr>
          </a:p>
        </p:txBody>
      </p:sp>
    </p:spTree>
    <p:extLst>
      <p:ext uri="{BB962C8B-B14F-4D97-AF65-F5344CB8AC3E}">
        <p14:creationId xmlns:p14="http://schemas.microsoft.com/office/powerpoint/2010/main" val="4280300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B119053-0534-4EC2-AE12-0CFFA9760F95}"/>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5463262B-8DD5-4C72-A9E1-4F7F15C91715}"/>
              </a:ext>
            </a:extLst>
          </p:cNvPr>
          <p:cNvSpPr>
            <a:spLocks noGrp="1"/>
          </p:cNvSpPr>
          <p:nvPr>
            <p:ph type="sldNum" sz="quarter" idx="12"/>
          </p:nvPr>
        </p:nvSpPr>
        <p:spPr/>
        <p:txBody>
          <a:bodyPr/>
          <a:lstStyle/>
          <a:p>
            <a:fld id="{3A98EE3D-8CD1-4C3F-BD1C-C98C9596463C}" type="slidenum">
              <a:rPr lang="en-US" smtClean="0"/>
              <a:t>14</a:t>
            </a:fld>
            <a:endParaRPr lang="en-US"/>
          </a:p>
        </p:txBody>
      </p:sp>
      <p:sp>
        <p:nvSpPr>
          <p:cNvPr id="5" name="Title 4">
            <a:extLst>
              <a:ext uri="{FF2B5EF4-FFF2-40B4-BE49-F238E27FC236}">
                <a16:creationId xmlns:a16="http://schemas.microsoft.com/office/drawing/2014/main" id="{AE9702FF-931D-47FF-AF55-7BCA23444225}"/>
              </a:ext>
            </a:extLst>
          </p:cNvPr>
          <p:cNvSpPr>
            <a:spLocks noGrp="1"/>
          </p:cNvSpPr>
          <p:nvPr>
            <p:ph type="title"/>
          </p:nvPr>
        </p:nvSpPr>
        <p:spPr>
          <a:xfrm>
            <a:off x="1097280" y="230333"/>
            <a:ext cx="10058400" cy="761186"/>
          </a:xfrm>
        </p:spPr>
        <p:txBody>
          <a:bodyPr/>
          <a:lstStyle/>
          <a:p>
            <a:r>
              <a:rPr lang="en-US"/>
              <a:t>Recommendations for Cesarean Delivery</a:t>
            </a:r>
            <a:r>
              <a:rPr lang="en-US" baseline="30000"/>
              <a:t>13</a:t>
            </a:r>
          </a:p>
        </p:txBody>
      </p:sp>
      <p:pic>
        <p:nvPicPr>
          <p:cNvPr id="3074" name="Picture 2">
            <a:extLst>
              <a:ext uri="{FF2B5EF4-FFF2-40B4-BE49-F238E27FC236}">
                <a16:creationId xmlns:a16="http://schemas.microsoft.com/office/drawing/2014/main" id="{B44D2B76-3C9B-4E78-AC42-F1FA892D7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40" y="1179014"/>
            <a:ext cx="8150148" cy="27199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7798273-0956-4478-8F28-5C36376CB255}"/>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4072" r="14072"/>
          <a:stretch>
            <a:fillRect/>
          </a:stretch>
        </p:blipFill>
        <p:spPr bwMode="auto">
          <a:xfrm>
            <a:off x="4492101" y="3787452"/>
            <a:ext cx="7622781" cy="280942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FA95263-1AED-4BE3-9A7E-2F1B7102B996}"/>
              </a:ext>
            </a:extLst>
          </p:cNvPr>
          <p:cNvSpPr/>
          <p:nvPr/>
        </p:nvSpPr>
        <p:spPr>
          <a:xfrm>
            <a:off x="4608473" y="4812324"/>
            <a:ext cx="3646715" cy="17333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634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3859F0-C2DC-F257-DB80-B138CFBD8E24}"/>
              </a:ext>
            </a:extLst>
          </p:cNvPr>
          <p:cNvPicPr>
            <a:picLocks noChangeAspect="1"/>
          </p:cNvPicPr>
          <p:nvPr/>
        </p:nvPicPr>
        <p:blipFill rotWithShape="1">
          <a:blip r:embed="rId2"/>
          <a:srcRect b="6676"/>
          <a:stretch/>
        </p:blipFill>
        <p:spPr>
          <a:xfrm>
            <a:off x="20" y="10"/>
            <a:ext cx="12193180" cy="6400790"/>
          </a:xfrm>
          <a:prstGeom prst="rect">
            <a:avLst/>
          </a:prstGeom>
          <a:noFill/>
        </p:spPr>
      </p:pic>
      <p:sp>
        <p:nvSpPr>
          <p:cNvPr id="19" name="Text Placeholder 2">
            <a:extLst>
              <a:ext uri="{FF2B5EF4-FFF2-40B4-BE49-F238E27FC236}">
                <a16:creationId xmlns:a16="http://schemas.microsoft.com/office/drawing/2014/main" id="{90EB7B38-4491-9010-C498-7BDC439604EE}"/>
              </a:ext>
            </a:extLst>
          </p:cNvPr>
          <p:cNvSpPr>
            <a:spLocks noGrp="1"/>
          </p:cNvSpPr>
          <p:nvPr>
            <p:ph type="body" sz="quarter" idx="14"/>
          </p:nvPr>
        </p:nvSpPr>
        <p:spPr>
          <a:xfrm>
            <a:off x="5356422" y="5034909"/>
            <a:ext cx="6835291" cy="817251"/>
          </a:xfrm>
        </p:spPr>
        <p:txBody>
          <a:bodyPr/>
          <a:lstStyle/>
          <a:p>
            <a:r>
              <a:rPr lang="en-US"/>
              <a:t>Pharmacologic options for treating PONV</a:t>
            </a:r>
          </a:p>
        </p:txBody>
      </p:sp>
      <p:sp>
        <p:nvSpPr>
          <p:cNvPr id="7" name="Title 6">
            <a:extLst>
              <a:ext uri="{FF2B5EF4-FFF2-40B4-BE49-F238E27FC236}">
                <a16:creationId xmlns:a16="http://schemas.microsoft.com/office/drawing/2014/main" id="{60FCEB28-0EE4-477D-811C-F98C0CCD233A}"/>
              </a:ext>
            </a:extLst>
          </p:cNvPr>
          <p:cNvSpPr>
            <a:spLocks noGrp="1"/>
          </p:cNvSpPr>
          <p:nvPr>
            <p:ph type="title"/>
          </p:nvPr>
        </p:nvSpPr>
        <p:spPr>
          <a:xfrm>
            <a:off x="5356143" y="3975295"/>
            <a:ext cx="6835858" cy="1089350"/>
          </a:xfrm>
        </p:spPr>
        <p:txBody>
          <a:bodyPr wrap="square" anchor="t">
            <a:normAutofit/>
          </a:bodyPr>
          <a:lstStyle/>
          <a:p>
            <a:r>
              <a:rPr lang="en-US"/>
              <a:t>PONV Treatment: Medications</a:t>
            </a:r>
          </a:p>
        </p:txBody>
      </p:sp>
      <p:sp>
        <p:nvSpPr>
          <p:cNvPr id="2" name="Footer Placeholder 1">
            <a:extLst>
              <a:ext uri="{FF2B5EF4-FFF2-40B4-BE49-F238E27FC236}">
                <a16:creationId xmlns:a16="http://schemas.microsoft.com/office/drawing/2014/main" id="{55034979-681A-4F99-A514-B0ADCCA5F837}"/>
              </a:ext>
            </a:extLst>
          </p:cNvPr>
          <p:cNvSpPr>
            <a:spLocks noGrp="1"/>
          </p:cNvSpPr>
          <p:nvPr>
            <p:ph type="ftr" sz="quarter" idx="11"/>
          </p:nvPr>
        </p:nvSpPr>
        <p:spPr>
          <a:xfrm>
            <a:off x="643051" y="6446838"/>
            <a:ext cx="6818262" cy="365125"/>
          </a:xfrm>
        </p:spPr>
        <p:txBody>
          <a:bodyPr anchor="ctr">
            <a:normAutofit/>
          </a:bodyPr>
          <a:lstStyle/>
          <a:p>
            <a:pPr>
              <a:spcAft>
                <a:spcPts val="600"/>
              </a:spcAft>
            </a:pPr>
            <a:r>
              <a:rPr lang="en-US"/>
              <a:t>PONV toolkit</a:t>
            </a:r>
          </a:p>
        </p:txBody>
      </p:sp>
      <p:sp>
        <p:nvSpPr>
          <p:cNvPr id="3" name="Slide Number Placeholder 2">
            <a:extLst>
              <a:ext uri="{FF2B5EF4-FFF2-40B4-BE49-F238E27FC236}">
                <a16:creationId xmlns:a16="http://schemas.microsoft.com/office/drawing/2014/main" id="{29BBD2F5-85C3-446A-A585-FAAA65FD98EC}"/>
              </a:ext>
            </a:extLst>
          </p:cNvPr>
          <p:cNvSpPr>
            <a:spLocks noGrp="1"/>
          </p:cNvSpPr>
          <p:nvPr>
            <p:ph type="sldNum" sz="quarter" idx="12"/>
          </p:nvPr>
        </p:nvSpPr>
        <p:spPr>
          <a:xfrm>
            <a:off x="10930596" y="6446838"/>
            <a:ext cx="617912" cy="365125"/>
          </a:xfrm>
        </p:spPr>
        <p:txBody>
          <a:bodyPr anchor="ctr">
            <a:normAutofit/>
          </a:bodyPr>
          <a:lstStyle/>
          <a:p>
            <a:pPr>
              <a:spcAft>
                <a:spcPts val="600"/>
              </a:spcAft>
            </a:pPr>
            <a:fld id="{3A98EE3D-8CD1-4C3F-BD1C-C98C9596463C}" type="slidenum">
              <a:rPr lang="en-US" smtClean="0"/>
              <a:pPr>
                <a:spcAft>
                  <a:spcPts val="600"/>
                </a:spcAft>
              </a:pPr>
              <a:t>15</a:t>
            </a:fld>
            <a:endParaRPr lang="en-US"/>
          </a:p>
        </p:txBody>
      </p:sp>
    </p:spTree>
    <p:extLst>
      <p:ext uri="{BB962C8B-B14F-4D97-AF65-F5344CB8AC3E}">
        <p14:creationId xmlns:p14="http://schemas.microsoft.com/office/powerpoint/2010/main" val="1821143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722A6BEE-22E6-5176-CF7C-DA2035711A22}"/>
              </a:ext>
            </a:extLst>
          </p:cNvPr>
          <p:cNvSpPr>
            <a:spLocks noGrp="1"/>
          </p:cNvSpPr>
          <p:nvPr>
            <p:ph type="title"/>
          </p:nvPr>
        </p:nvSpPr>
        <p:spPr>
          <a:xfrm>
            <a:off x="643466" y="488254"/>
            <a:ext cx="3915471" cy="1087974"/>
          </a:xfrm>
        </p:spPr>
        <p:txBody>
          <a:bodyPr>
            <a:noAutofit/>
          </a:bodyPr>
          <a:lstStyle/>
          <a:p>
            <a:r>
              <a:rPr lang="en-US" sz="2800"/>
              <a:t>Receptor sites involved in PONV Prophylaxis and/or treatment </a:t>
            </a:r>
            <a:r>
              <a:rPr lang="en-US" sz="2800" baseline="30000"/>
              <a:t>14</a:t>
            </a:r>
          </a:p>
        </p:txBody>
      </p:sp>
      <p:sp>
        <p:nvSpPr>
          <p:cNvPr id="16" name="Text Placeholder 3">
            <a:extLst>
              <a:ext uri="{FF2B5EF4-FFF2-40B4-BE49-F238E27FC236}">
                <a16:creationId xmlns:a16="http://schemas.microsoft.com/office/drawing/2014/main" id="{A749A299-9D9E-A8AD-6471-42E16E17672A}"/>
              </a:ext>
            </a:extLst>
          </p:cNvPr>
          <p:cNvSpPr>
            <a:spLocks noGrp="1"/>
          </p:cNvSpPr>
          <p:nvPr>
            <p:ph type="body" sz="half" idx="2"/>
          </p:nvPr>
        </p:nvSpPr>
        <p:spPr>
          <a:xfrm>
            <a:off x="643051" y="2023334"/>
            <a:ext cx="3517567" cy="3311706"/>
          </a:xfrm>
        </p:spPr>
        <p:txBody>
          <a:bodyPr>
            <a:normAutofit/>
          </a:bodyPr>
          <a:lstStyle/>
          <a:p>
            <a:pPr>
              <a:buFont typeface="Wingdings" panose="05000000000000000000" pitchFamily="2" charset="2"/>
              <a:buChar char="Ø"/>
            </a:pPr>
            <a:r>
              <a:rPr lang="en-US" sz="2400">
                <a:solidFill>
                  <a:schemeClr val="tx1">
                    <a:lumMod val="75000"/>
                    <a:lumOff val="25000"/>
                  </a:schemeClr>
                </a:solidFill>
                <a:sym typeface="Wingdings"/>
              </a:rPr>
              <a:t>Ach</a:t>
            </a:r>
            <a:r>
              <a:rPr lang="en-US" sz="2400" baseline="-25000">
                <a:solidFill>
                  <a:schemeClr val="tx1">
                    <a:lumMod val="75000"/>
                    <a:lumOff val="25000"/>
                  </a:schemeClr>
                </a:solidFill>
                <a:sym typeface="Wingdings"/>
              </a:rPr>
              <a:t>1</a:t>
            </a:r>
            <a:r>
              <a:rPr lang="en-US" sz="2400">
                <a:solidFill>
                  <a:schemeClr val="tx1">
                    <a:lumMod val="75000"/>
                    <a:lumOff val="25000"/>
                  </a:schemeClr>
                </a:solidFill>
                <a:sym typeface="Wingdings"/>
              </a:rPr>
              <a:t> = acetylcholine</a:t>
            </a:r>
          </a:p>
          <a:p>
            <a:pPr>
              <a:buFont typeface="Wingdings" panose="05000000000000000000" pitchFamily="2" charset="2"/>
              <a:buChar char="Ø"/>
            </a:pPr>
            <a:r>
              <a:rPr lang="en-US" sz="2400">
                <a:solidFill>
                  <a:schemeClr val="tx1">
                    <a:lumMod val="75000"/>
                    <a:lumOff val="25000"/>
                  </a:schemeClr>
                </a:solidFill>
                <a:sym typeface="Wingdings"/>
              </a:rPr>
              <a:t>D</a:t>
            </a:r>
            <a:r>
              <a:rPr lang="en-US" sz="2400" baseline="-25000">
                <a:solidFill>
                  <a:schemeClr val="tx1">
                    <a:lumMod val="75000"/>
                    <a:lumOff val="25000"/>
                  </a:schemeClr>
                </a:solidFill>
                <a:sym typeface="Wingdings"/>
              </a:rPr>
              <a:t>2</a:t>
            </a:r>
            <a:r>
              <a:rPr lang="en-US" sz="2400">
                <a:solidFill>
                  <a:schemeClr val="tx1">
                    <a:lumMod val="75000"/>
                    <a:lumOff val="25000"/>
                  </a:schemeClr>
                </a:solidFill>
                <a:sym typeface="Wingdings"/>
              </a:rPr>
              <a:t> = dopamine</a:t>
            </a:r>
          </a:p>
          <a:p>
            <a:pPr>
              <a:buFont typeface="Wingdings" panose="05000000000000000000" pitchFamily="2" charset="2"/>
              <a:buChar char="Ø"/>
            </a:pPr>
            <a:r>
              <a:rPr lang="en-US" sz="2400">
                <a:solidFill>
                  <a:schemeClr val="tx1">
                    <a:lumMod val="75000"/>
                    <a:lumOff val="25000"/>
                  </a:schemeClr>
                </a:solidFill>
                <a:sym typeface="Wingdings"/>
              </a:rPr>
              <a:t>H</a:t>
            </a:r>
            <a:r>
              <a:rPr lang="en-US" sz="2400" baseline="-25000">
                <a:solidFill>
                  <a:schemeClr val="tx1">
                    <a:lumMod val="75000"/>
                    <a:lumOff val="25000"/>
                  </a:schemeClr>
                </a:solidFill>
                <a:sym typeface="Wingdings"/>
              </a:rPr>
              <a:t>1</a:t>
            </a:r>
            <a:r>
              <a:rPr lang="en-US" sz="2400">
                <a:solidFill>
                  <a:schemeClr val="tx1">
                    <a:lumMod val="75000"/>
                    <a:lumOff val="25000"/>
                  </a:schemeClr>
                </a:solidFill>
                <a:sym typeface="Wingdings"/>
              </a:rPr>
              <a:t> = histamine</a:t>
            </a:r>
          </a:p>
          <a:p>
            <a:pPr>
              <a:buFont typeface="Wingdings" panose="05000000000000000000" pitchFamily="2" charset="2"/>
              <a:buChar char="Ø"/>
            </a:pPr>
            <a:r>
              <a:rPr lang="en-US" sz="2400">
                <a:solidFill>
                  <a:schemeClr val="tx1">
                    <a:lumMod val="75000"/>
                    <a:lumOff val="25000"/>
                  </a:schemeClr>
                </a:solidFill>
                <a:sym typeface="Wingdings"/>
              </a:rPr>
              <a:t>5-HT</a:t>
            </a:r>
            <a:r>
              <a:rPr lang="en-US" sz="2400" baseline="-25000">
                <a:solidFill>
                  <a:schemeClr val="tx1">
                    <a:lumMod val="75000"/>
                    <a:lumOff val="25000"/>
                  </a:schemeClr>
                </a:solidFill>
                <a:sym typeface="Wingdings"/>
              </a:rPr>
              <a:t>3</a:t>
            </a:r>
            <a:r>
              <a:rPr lang="en-US" sz="2400">
                <a:solidFill>
                  <a:schemeClr val="tx1">
                    <a:lumMod val="75000"/>
                    <a:lumOff val="25000"/>
                  </a:schemeClr>
                </a:solidFill>
                <a:sym typeface="Wingdings"/>
              </a:rPr>
              <a:t>, serotonin</a:t>
            </a:r>
          </a:p>
          <a:p>
            <a:pPr>
              <a:buFont typeface="Wingdings" panose="05000000000000000000" pitchFamily="2" charset="2"/>
              <a:buChar char="Ø"/>
            </a:pPr>
            <a:r>
              <a:rPr lang="en-US" sz="2400">
                <a:solidFill>
                  <a:schemeClr val="tx1">
                    <a:lumMod val="75000"/>
                    <a:lumOff val="25000"/>
                  </a:schemeClr>
                </a:solidFill>
                <a:sym typeface="Wingdings"/>
              </a:rPr>
              <a:t>NK-1, neurokinin</a:t>
            </a:r>
          </a:p>
          <a:p>
            <a:pPr>
              <a:buFont typeface="Wingdings" panose="05000000000000000000" pitchFamily="2" charset="2"/>
              <a:buChar char="Ø"/>
            </a:pPr>
            <a:r>
              <a:rPr lang="en-US" sz="2400">
                <a:solidFill>
                  <a:schemeClr val="tx1">
                    <a:lumMod val="75000"/>
                    <a:lumOff val="25000"/>
                  </a:schemeClr>
                </a:solidFill>
                <a:sym typeface="Wingdings"/>
              </a:rPr>
              <a:t>RA, receptor antagonist</a:t>
            </a:r>
            <a:r>
              <a:rPr lang="en-US" sz="2000">
                <a:ln w="9525" cap="flat" cmpd="sng" algn="ctr">
                  <a:noFill/>
                  <a:prstDash val="solid"/>
                  <a:round/>
                  <a:headEnd type="none" w="med" len="med"/>
                  <a:tailEnd type="none" w="med" len="med"/>
                </a:ln>
                <a:solidFill>
                  <a:srgbClr val="000000"/>
                </a:solidFill>
                <a:latin typeface="Arial"/>
                <a:ea typeface="Arial"/>
                <a:cs typeface="Helvetica"/>
                <a:sym typeface="Wingdings"/>
              </a:rPr>
              <a:t>. </a:t>
            </a:r>
            <a:endParaRPr lang="en-US" sz="2000"/>
          </a:p>
        </p:txBody>
      </p:sp>
      <p:sp>
        <p:nvSpPr>
          <p:cNvPr id="2" name="Footer Placeholder 1">
            <a:extLst>
              <a:ext uri="{FF2B5EF4-FFF2-40B4-BE49-F238E27FC236}">
                <a16:creationId xmlns:a16="http://schemas.microsoft.com/office/drawing/2014/main" id="{F6DC406E-AD3B-7021-67D8-8190EB2819BE}"/>
              </a:ext>
            </a:extLst>
          </p:cNvPr>
          <p:cNvSpPr>
            <a:spLocks noGrp="1"/>
          </p:cNvSpPr>
          <p:nvPr>
            <p:ph type="ftr" sz="quarter" idx="11"/>
          </p:nvPr>
        </p:nvSpPr>
        <p:spPr>
          <a:xfrm>
            <a:off x="643051" y="6446838"/>
            <a:ext cx="6818262" cy="365125"/>
          </a:xfrm>
        </p:spPr>
        <p:txBody>
          <a:bodyPr anchor="ctr">
            <a:normAutofit/>
          </a:bodyPr>
          <a:lstStyle/>
          <a:p>
            <a:pPr>
              <a:spcAft>
                <a:spcPts val="600"/>
              </a:spcAft>
            </a:pPr>
            <a:r>
              <a:rPr lang="en-US" err="1"/>
              <a:t>Ponv</a:t>
            </a:r>
            <a:r>
              <a:rPr lang="en-US"/>
              <a:t> toolkit</a:t>
            </a:r>
          </a:p>
        </p:txBody>
      </p:sp>
      <p:sp>
        <p:nvSpPr>
          <p:cNvPr id="3" name="Slide Number Placeholder 2">
            <a:extLst>
              <a:ext uri="{FF2B5EF4-FFF2-40B4-BE49-F238E27FC236}">
                <a16:creationId xmlns:a16="http://schemas.microsoft.com/office/drawing/2014/main" id="{BF729E26-326B-B34A-FFA1-473C8B3626FA}"/>
              </a:ext>
            </a:extLst>
          </p:cNvPr>
          <p:cNvSpPr>
            <a:spLocks noGrp="1"/>
          </p:cNvSpPr>
          <p:nvPr>
            <p:ph type="sldNum" sz="quarter" idx="12"/>
          </p:nvPr>
        </p:nvSpPr>
        <p:spPr>
          <a:xfrm>
            <a:off x="10930596" y="6446838"/>
            <a:ext cx="617912" cy="365125"/>
          </a:xfrm>
        </p:spPr>
        <p:txBody>
          <a:bodyPr anchor="ctr">
            <a:normAutofit/>
          </a:bodyPr>
          <a:lstStyle/>
          <a:p>
            <a:pPr>
              <a:spcAft>
                <a:spcPts val="600"/>
              </a:spcAft>
            </a:pPr>
            <a:fld id="{3A98EE3D-8CD1-4C3F-BD1C-C98C9596463C}" type="slidenum">
              <a:rPr lang="en-US" smtClean="0"/>
              <a:pPr>
                <a:spcAft>
                  <a:spcPts val="600"/>
                </a:spcAft>
              </a:pPr>
              <a:t>16</a:t>
            </a:fld>
            <a:endParaRPr lang="en-US"/>
          </a:p>
        </p:txBody>
      </p:sp>
      <p:grpSp>
        <p:nvGrpSpPr>
          <p:cNvPr id="10" name="Group 9">
            <a:extLst>
              <a:ext uri="{FF2B5EF4-FFF2-40B4-BE49-F238E27FC236}">
                <a16:creationId xmlns:a16="http://schemas.microsoft.com/office/drawing/2014/main" id="{029F7907-B376-49FA-CDAB-6C198ED08B70}"/>
              </a:ext>
            </a:extLst>
          </p:cNvPr>
          <p:cNvGrpSpPr/>
          <p:nvPr/>
        </p:nvGrpSpPr>
        <p:grpSpPr>
          <a:xfrm>
            <a:off x="4965446" y="488254"/>
            <a:ext cx="7135922" cy="4946814"/>
            <a:chOff x="4965446" y="488254"/>
            <a:chExt cx="7135922" cy="4946814"/>
          </a:xfrm>
        </p:grpSpPr>
        <p:pic>
          <p:nvPicPr>
            <p:cNvPr id="11" name="New picture">
              <a:extLst>
                <a:ext uri="{FF2B5EF4-FFF2-40B4-BE49-F238E27FC236}">
                  <a16:creationId xmlns:a16="http://schemas.microsoft.com/office/drawing/2014/main" id="{E53E4201-0B3C-720F-A3CD-7703A1765044}"/>
                </a:ext>
              </a:extLst>
            </p:cNvPr>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4965446" y="488254"/>
              <a:ext cx="7135922" cy="4946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17" name="TextBox 16">
              <a:extLst>
                <a:ext uri="{FF2B5EF4-FFF2-40B4-BE49-F238E27FC236}">
                  <a16:creationId xmlns:a16="http://schemas.microsoft.com/office/drawing/2014/main" id="{2BD8B571-8AE3-9A18-FE01-111A48A9EAEA}"/>
                </a:ext>
              </a:extLst>
            </p:cNvPr>
            <p:cNvSpPr txBox="1"/>
            <p:nvPr/>
          </p:nvSpPr>
          <p:spPr>
            <a:xfrm>
              <a:off x="4965446" y="5235013"/>
              <a:ext cx="3517567" cy="200055"/>
            </a:xfrm>
            <a:prstGeom prst="rect">
              <a:avLst/>
            </a:prstGeom>
            <a:noFill/>
          </p:spPr>
          <p:txBody>
            <a:bodyPr wrap="square">
              <a:spAutoFit/>
            </a:bodyPr>
            <a:lstStyle/>
            <a:p>
              <a:pPr eaLnBrk="1" hangingPunct="1">
                <a:spcBef>
                  <a:spcPct val="0"/>
                </a:spcBef>
                <a:buFontTx/>
                <a:buNone/>
              </a:pPr>
              <a:r>
                <a:rPr lang="en-US" altLang="en-US" sz="700">
                  <a:solidFill>
                    <a:srgbClr val="999999"/>
                  </a:solidFill>
                  <a:latin typeface="Helvetica" panose="020B0604020202020204" pitchFamily="34" charset="0"/>
                </a:rPr>
                <a:t>Copyright © 2022 McGraw-Hill Education. All rights reserved</a:t>
              </a:r>
            </a:p>
          </p:txBody>
        </p:sp>
      </p:grpSp>
    </p:spTree>
    <p:extLst>
      <p:ext uri="{BB962C8B-B14F-4D97-AF65-F5344CB8AC3E}">
        <p14:creationId xmlns:p14="http://schemas.microsoft.com/office/powerpoint/2010/main" val="1141255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654854-848F-461E-AE8D-B83E8B7F476C}"/>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0777F1EB-0DE7-4405-9683-765A2D19068B}"/>
              </a:ext>
            </a:extLst>
          </p:cNvPr>
          <p:cNvSpPr>
            <a:spLocks noGrp="1"/>
          </p:cNvSpPr>
          <p:nvPr>
            <p:ph type="sldNum" sz="quarter" idx="12"/>
          </p:nvPr>
        </p:nvSpPr>
        <p:spPr/>
        <p:txBody>
          <a:bodyPr/>
          <a:lstStyle/>
          <a:p>
            <a:fld id="{3A98EE3D-8CD1-4C3F-BD1C-C98C9596463C}" type="slidenum">
              <a:rPr lang="en-US" smtClean="0"/>
              <a:t>17</a:t>
            </a:fld>
            <a:endParaRPr lang="en-US"/>
          </a:p>
        </p:txBody>
      </p:sp>
      <p:sp>
        <p:nvSpPr>
          <p:cNvPr id="5" name="Title 4">
            <a:extLst>
              <a:ext uri="{FF2B5EF4-FFF2-40B4-BE49-F238E27FC236}">
                <a16:creationId xmlns:a16="http://schemas.microsoft.com/office/drawing/2014/main" id="{7D28E7AF-B2C8-4BE5-BEB3-6BF0A52A28F1}"/>
              </a:ext>
            </a:extLst>
          </p:cNvPr>
          <p:cNvSpPr>
            <a:spLocks noGrp="1"/>
          </p:cNvSpPr>
          <p:nvPr>
            <p:ph type="title"/>
          </p:nvPr>
        </p:nvSpPr>
        <p:spPr/>
        <p:txBody>
          <a:bodyPr/>
          <a:lstStyle/>
          <a:p>
            <a:r>
              <a:rPr lang="en-US"/>
              <a:t>Serotonin (5-HT</a:t>
            </a:r>
            <a:r>
              <a:rPr lang="en-US" baseline="-25000"/>
              <a:t>3</a:t>
            </a:r>
            <a:r>
              <a:rPr lang="en-US"/>
              <a:t>) Receptor Antagonists</a:t>
            </a:r>
          </a:p>
        </p:txBody>
      </p:sp>
      <p:sp>
        <p:nvSpPr>
          <p:cNvPr id="6" name="Content Placeholder 5">
            <a:extLst>
              <a:ext uri="{FF2B5EF4-FFF2-40B4-BE49-F238E27FC236}">
                <a16:creationId xmlns:a16="http://schemas.microsoft.com/office/drawing/2014/main" id="{96DB5170-9B14-4E14-A23D-E326CAF96DC2}"/>
              </a:ext>
            </a:extLst>
          </p:cNvPr>
          <p:cNvSpPr>
            <a:spLocks noGrp="1"/>
          </p:cNvSpPr>
          <p:nvPr>
            <p:ph sz="half" idx="1"/>
          </p:nvPr>
        </p:nvSpPr>
        <p:spPr>
          <a:xfrm>
            <a:off x="744355" y="1812759"/>
            <a:ext cx="5470014" cy="3748193"/>
          </a:xfrm>
        </p:spPr>
        <p:txBody>
          <a:bodyPr>
            <a:normAutofit/>
          </a:bodyPr>
          <a:lstStyle/>
          <a:p>
            <a:pPr>
              <a:buFont typeface="Wingdings" panose="05000000000000000000" pitchFamily="2" charset="2"/>
              <a:buChar char="Ø"/>
            </a:pPr>
            <a:r>
              <a:rPr lang="en-US"/>
              <a:t>Serotonin (5-HT3) antagonists inhibit vagal nerve response in the central nervous system and intestinal mucosa. </a:t>
            </a:r>
            <a:r>
              <a:rPr lang="en-US" baseline="30000"/>
              <a:t>15-16</a:t>
            </a:r>
          </a:p>
          <a:p>
            <a:pPr>
              <a:buFont typeface="Wingdings" panose="05000000000000000000" pitchFamily="2" charset="2"/>
              <a:buChar char="Ø"/>
            </a:pPr>
            <a:r>
              <a:rPr lang="en-US"/>
              <a:t>The 4</a:t>
            </a:r>
            <a:r>
              <a:rPr lang="en-US" baseline="30000"/>
              <a:t>th</a:t>
            </a:r>
            <a:r>
              <a:rPr lang="en-US"/>
              <a:t> Consensus Guidelines for the Management of Postoperative Nausea and Vomiting label ondansetron as the ‘gold standard’ in PONV management. </a:t>
            </a:r>
            <a:r>
              <a:rPr lang="en-US" baseline="30000"/>
              <a:t>1</a:t>
            </a:r>
          </a:p>
        </p:txBody>
      </p:sp>
      <p:sp>
        <p:nvSpPr>
          <p:cNvPr id="7" name="Content Placeholder 6">
            <a:extLst>
              <a:ext uri="{FF2B5EF4-FFF2-40B4-BE49-F238E27FC236}">
                <a16:creationId xmlns:a16="http://schemas.microsoft.com/office/drawing/2014/main" id="{16933B04-1B19-40A5-BADF-5AF3C1334F7B}"/>
              </a:ext>
            </a:extLst>
          </p:cNvPr>
          <p:cNvSpPr>
            <a:spLocks noGrp="1"/>
          </p:cNvSpPr>
          <p:nvPr>
            <p:ph sz="half" idx="2"/>
          </p:nvPr>
        </p:nvSpPr>
        <p:spPr>
          <a:xfrm>
            <a:off x="6712965" y="1812758"/>
            <a:ext cx="4954159" cy="3748194"/>
          </a:xfrm>
        </p:spPr>
        <p:txBody>
          <a:bodyPr>
            <a:normAutofit/>
          </a:bodyPr>
          <a:lstStyle/>
          <a:p>
            <a:pPr>
              <a:buFont typeface="Wingdings" panose="05000000000000000000" pitchFamily="2" charset="2"/>
              <a:buChar char="Ø"/>
            </a:pPr>
            <a:r>
              <a:rPr lang="en-US"/>
              <a:t>In a randomized, open-label, multicenter trial, 98 patients were treated with rescue antiemetics for PONV: </a:t>
            </a:r>
          </a:p>
          <a:p>
            <a:pPr lvl="1">
              <a:buFont typeface="Arial" panose="020B0604020202020204" pitchFamily="34" charset="0"/>
              <a:buChar char="•"/>
            </a:pPr>
            <a:r>
              <a:rPr lang="en-US"/>
              <a:t>Palonosetron and ondansetron did not show differences in efficacy when compared for treatment. </a:t>
            </a:r>
            <a:r>
              <a:rPr lang="en-US" baseline="30000"/>
              <a:t>17</a:t>
            </a:r>
          </a:p>
        </p:txBody>
      </p:sp>
    </p:spTree>
    <p:extLst>
      <p:ext uri="{BB962C8B-B14F-4D97-AF65-F5344CB8AC3E}">
        <p14:creationId xmlns:p14="http://schemas.microsoft.com/office/powerpoint/2010/main" val="959381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1E23FAF-8E5E-4C58-85B8-19C6DF9B250B}"/>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A974AB10-5698-43A9-8139-E91FEFFC120B}"/>
              </a:ext>
            </a:extLst>
          </p:cNvPr>
          <p:cNvSpPr>
            <a:spLocks noGrp="1"/>
          </p:cNvSpPr>
          <p:nvPr>
            <p:ph type="sldNum" sz="quarter" idx="12"/>
          </p:nvPr>
        </p:nvSpPr>
        <p:spPr/>
        <p:txBody>
          <a:bodyPr/>
          <a:lstStyle/>
          <a:p>
            <a:fld id="{3A98EE3D-8CD1-4C3F-BD1C-C98C9596463C}" type="slidenum">
              <a:rPr lang="en-US" smtClean="0"/>
              <a:t>18</a:t>
            </a:fld>
            <a:endParaRPr lang="en-US"/>
          </a:p>
        </p:txBody>
      </p:sp>
      <p:sp>
        <p:nvSpPr>
          <p:cNvPr id="5" name="Title 4">
            <a:extLst>
              <a:ext uri="{FF2B5EF4-FFF2-40B4-BE49-F238E27FC236}">
                <a16:creationId xmlns:a16="http://schemas.microsoft.com/office/drawing/2014/main" id="{C8577B55-F673-4240-9DA5-AE6A4DA63A2D}"/>
              </a:ext>
            </a:extLst>
          </p:cNvPr>
          <p:cNvSpPr>
            <a:spLocks noGrp="1"/>
          </p:cNvSpPr>
          <p:nvPr>
            <p:ph type="title"/>
          </p:nvPr>
        </p:nvSpPr>
        <p:spPr/>
        <p:txBody>
          <a:bodyPr/>
          <a:lstStyle/>
          <a:p>
            <a:r>
              <a:rPr lang="en-US"/>
              <a:t>Dopamine Receptor Antagonists: </a:t>
            </a:r>
            <a:r>
              <a:rPr lang="en-US" err="1"/>
              <a:t>Amisulpride</a:t>
            </a:r>
            <a:endParaRPr lang="en-US"/>
          </a:p>
        </p:txBody>
      </p:sp>
      <p:sp>
        <p:nvSpPr>
          <p:cNvPr id="6" name="Content Placeholder 5">
            <a:extLst>
              <a:ext uri="{FF2B5EF4-FFF2-40B4-BE49-F238E27FC236}">
                <a16:creationId xmlns:a16="http://schemas.microsoft.com/office/drawing/2014/main" id="{52AA3746-4AF8-4C33-A0D5-0D9CF71B2C9D}"/>
              </a:ext>
            </a:extLst>
          </p:cNvPr>
          <p:cNvSpPr>
            <a:spLocks noGrp="1"/>
          </p:cNvSpPr>
          <p:nvPr>
            <p:ph sz="half" idx="1"/>
          </p:nvPr>
        </p:nvSpPr>
        <p:spPr/>
        <p:txBody>
          <a:bodyPr/>
          <a:lstStyle/>
          <a:p>
            <a:pPr>
              <a:buFont typeface="Wingdings" panose="05000000000000000000" pitchFamily="2" charset="2"/>
              <a:buChar char="Ø"/>
            </a:pPr>
            <a:r>
              <a:rPr lang="en-US" err="1"/>
              <a:t>Amisulpride</a:t>
            </a:r>
            <a:r>
              <a:rPr lang="en-US"/>
              <a:t>: D2, D3 receptor antagonist &amp; oral antipsychotic</a:t>
            </a:r>
          </a:p>
          <a:p>
            <a:pPr lvl="1">
              <a:buFont typeface="Wingdings" panose="05000000000000000000" pitchFamily="2" charset="2"/>
              <a:buChar char="Ø"/>
            </a:pPr>
            <a:r>
              <a:rPr lang="en-US"/>
              <a:t>IV formulation recently approved for PONV management </a:t>
            </a:r>
            <a:r>
              <a:rPr lang="en-US" baseline="30000"/>
              <a:t>1</a:t>
            </a:r>
          </a:p>
          <a:p>
            <a:pPr lvl="1">
              <a:buFont typeface="Wingdings" panose="05000000000000000000" pitchFamily="2" charset="2"/>
              <a:buChar char="Ø"/>
            </a:pPr>
            <a:r>
              <a:rPr lang="en-US"/>
              <a:t>10 mg dose safe &amp; more effective in treating established PONV for adult patients failing prophylaxis when compared to 5 mg dose or placebo </a:t>
            </a:r>
            <a:r>
              <a:rPr lang="en-US" baseline="30000"/>
              <a:t>18</a:t>
            </a:r>
          </a:p>
        </p:txBody>
      </p:sp>
      <p:sp>
        <p:nvSpPr>
          <p:cNvPr id="7" name="Content Placeholder 6">
            <a:extLst>
              <a:ext uri="{FF2B5EF4-FFF2-40B4-BE49-F238E27FC236}">
                <a16:creationId xmlns:a16="http://schemas.microsoft.com/office/drawing/2014/main" id="{77E08157-0CD6-4249-81EF-1CF5011A0B12}"/>
              </a:ext>
            </a:extLst>
          </p:cNvPr>
          <p:cNvSpPr>
            <a:spLocks noGrp="1"/>
          </p:cNvSpPr>
          <p:nvPr>
            <p:ph sz="half" idx="2"/>
          </p:nvPr>
        </p:nvSpPr>
        <p:spPr/>
        <p:txBody>
          <a:bodyPr/>
          <a:lstStyle/>
          <a:p>
            <a:pPr lvl="1">
              <a:buFont typeface="Wingdings" panose="05000000000000000000" pitchFamily="2" charset="2"/>
              <a:buChar char="Ø"/>
            </a:pPr>
            <a:r>
              <a:rPr lang="en-US"/>
              <a:t>No evidence in recent studies of any of the side effects typically associated with the D2 class (extrapyramidal symptoms, sedation, cardiotoxicity, psychological disturbances, QT prolongation) </a:t>
            </a:r>
            <a:r>
              <a:rPr lang="en-US" baseline="30000"/>
              <a:t>1,9,19</a:t>
            </a:r>
          </a:p>
          <a:p>
            <a:endParaRPr lang="en-US"/>
          </a:p>
        </p:txBody>
      </p:sp>
      <p:pic>
        <p:nvPicPr>
          <p:cNvPr id="9" name="Picture 8">
            <a:extLst>
              <a:ext uri="{FF2B5EF4-FFF2-40B4-BE49-F238E27FC236}">
                <a16:creationId xmlns:a16="http://schemas.microsoft.com/office/drawing/2014/main" id="{B703B7C1-3B49-4657-A5E4-6F33C7A53FB4}"/>
              </a:ext>
            </a:extLst>
          </p:cNvPr>
          <p:cNvPicPr>
            <a:picLocks noChangeAspect="1"/>
          </p:cNvPicPr>
          <p:nvPr/>
        </p:nvPicPr>
        <p:blipFill>
          <a:blip r:embed="rId3"/>
          <a:stretch>
            <a:fillRect/>
          </a:stretch>
        </p:blipFill>
        <p:spPr>
          <a:xfrm>
            <a:off x="5767161" y="3863885"/>
            <a:ext cx="2339128" cy="2480689"/>
          </a:xfrm>
          <a:prstGeom prst="rect">
            <a:avLst/>
          </a:prstGeom>
        </p:spPr>
      </p:pic>
    </p:spTree>
    <p:extLst>
      <p:ext uri="{BB962C8B-B14F-4D97-AF65-F5344CB8AC3E}">
        <p14:creationId xmlns:p14="http://schemas.microsoft.com/office/powerpoint/2010/main" val="3051578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654854-848F-461E-AE8D-B83E8B7F476C}"/>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0777F1EB-0DE7-4405-9683-765A2D19068B}"/>
              </a:ext>
            </a:extLst>
          </p:cNvPr>
          <p:cNvSpPr>
            <a:spLocks noGrp="1"/>
          </p:cNvSpPr>
          <p:nvPr>
            <p:ph type="sldNum" sz="quarter" idx="12"/>
          </p:nvPr>
        </p:nvSpPr>
        <p:spPr/>
        <p:txBody>
          <a:bodyPr/>
          <a:lstStyle/>
          <a:p>
            <a:fld id="{3A98EE3D-8CD1-4C3F-BD1C-C98C9596463C}" type="slidenum">
              <a:rPr lang="en-US" smtClean="0"/>
              <a:t>19</a:t>
            </a:fld>
            <a:endParaRPr lang="en-US"/>
          </a:p>
        </p:txBody>
      </p:sp>
      <p:sp>
        <p:nvSpPr>
          <p:cNvPr id="5" name="Title 4">
            <a:extLst>
              <a:ext uri="{FF2B5EF4-FFF2-40B4-BE49-F238E27FC236}">
                <a16:creationId xmlns:a16="http://schemas.microsoft.com/office/drawing/2014/main" id="{7D28E7AF-B2C8-4BE5-BEB3-6BF0A52A28F1}"/>
              </a:ext>
            </a:extLst>
          </p:cNvPr>
          <p:cNvSpPr>
            <a:spLocks noGrp="1"/>
          </p:cNvSpPr>
          <p:nvPr>
            <p:ph type="title"/>
          </p:nvPr>
        </p:nvSpPr>
        <p:spPr/>
        <p:txBody>
          <a:bodyPr/>
          <a:lstStyle/>
          <a:p>
            <a:r>
              <a:rPr lang="en-US"/>
              <a:t>Dopamine Receptor Antagonists: </a:t>
            </a:r>
            <a:r>
              <a:rPr lang="en-US" err="1"/>
              <a:t>Amisulpride</a:t>
            </a:r>
            <a:endParaRPr lang="en-US"/>
          </a:p>
        </p:txBody>
      </p:sp>
      <p:sp>
        <p:nvSpPr>
          <p:cNvPr id="6" name="Content Placeholder 5">
            <a:extLst>
              <a:ext uri="{FF2B5EF4-FFF2-40B4-BE49-F238E27FC236}">
                <a16:creationId xmlns:a16="http://schemas.microsoft.com/office/drawing/2014/main" id="{96DB5170-9B14-4E14-A23D-E326CAF96DC2}"/>
              </a:ext>
            </a:extLst>
          </p:cNvPr>
          <p:cNvSpPr>
            <a:spLocks noGrp="1"/>
          </p:cNvSpPr>
          <p:nvPr>
            <p:ph sz="half" idx="1"/>
          </p:nvPr>
        </p:nvSpPr>
        <p:spPr/>
        <p:txBody>
          <a:bodyPr>
            <a:normAutofit/>
          </a:bodyPr>
          <a:lstStyle/>
          <a:p>
            <a:pPr>
              <a:buFont typeface="Wingdings" panose="05000000000000000000" pitchFamily="2" charset="2"/>
              <a:buChar char="Ø"/>
            </a:pPr>
            <a:r>
              <a:rPr lang="en-US"/>
              <a:t>In a randomized, double-blind, placebo-controlled study of IV </a:t>
            </a:r>
            <a:r>
              <a:rPr lang="en-US" err="1"/>
              <a:t>amisulpride</a:t>
            </a:r>
            <a:r>
              <a:rPr lang="en-US"/>
              <a:t> for treatment of PONV, 560 patients were evaluated for complete response in the 24 hours after surgery. </a:t>
            </a:r>
          </a:p>
          <a:p>
            <a:pPr lvl="1">
              <a:buFont typeface="Wingdings" panose="05000000000000000000" pitchFamily="2" charset="2"/>
              <a:buChar char="Ø"/>
            </a:pPr>
            <a:r>
              <a:rPr lang="en-US"/>
              <a:t>IV </a:t>
            </a:r>
            <a:r>
              <a:rPr lang="en-US" err="1"/>
              <a:t>amisulpride</a:t>
            </a:r>
            <a:r>
              <a:rPr lang="en-US"/>
              <a:t> 5 or 10 mg were both found to be safe and more effective than placebo in treating PONV. </a:t>
            </a:r>
            <a:r>
              <a:rPr lang="en-US" baseline="30000"/>
              <a:t>17</a:t>
            </a:r>
          </a:p>
        </p:txBody>
      </p:sp>
      <p:pic>
        <p:nvPicPr>
          <p:cNvPr id="8" name="Picture 7">
            <a:extLst>
              <a:ext uri="{FF2B5EF4-FFF2-40B4-BE49-F238E27FC236}">
                <a16:creationId xmlns:a16="http://schemas.microsoft.com/office/drawing/2014/main" id="{4828BB9C-0908-48AD-8123-8DD829A9AEA1}"/>
              </a:ext>
            </a:extLst>
          </p:cNvPr>
          <p:cNvPicPr>
            <a:picLocks noChangeAspect="1"/>
          </p:cNvPicPr>
          <p:nvPr/>
        </p:nvPicPr>
        <p:blipFill>
          <a:blip r:embed="rId3"/>
          <a:stretch>
            <a:fillRect/>
          </a:stretch>
        </p:blipFill>
        <p:spPr>
          <a:xfrm>
            <a:off x="5698514" y="1812759"/>
            <a:ext cx="6343650" cy="2809875"/>
          </a:xfrm>
          <a:prstGeom prst="rect">
            <a:avLst/>
          </a:prstGeom>
        </p:spPr>
      </p:pic>
      <p:sp>
        <p:nvSpPr>
          <p:cNvPr id="9" name="TextBox 8">
            <a:extLst>
              <a:ext uri="{FF2B5EF4-FFF2-40B4-BE49-F238E27FC236}">
                <a16:creationId xmlns:a16="http://schemas.microsoft.com/office/drawing/2014/main" id="{CC30B8A9-15AA-4285-B2C9-E95791A1BA48}"/>
              </a:ext>
            </a:extLst>
          </p:cNvPr>
          <p:cNvSpPr txBox="1"/>
          <p:nvPr/>
        </p:nvSpPr>
        <p:spPr>
          <a:xfrm>
            <a:off x="5832629" y="4998128"/>
            <a:ext cx="5615016" cy="923330"/>
          </a:xfrm>
          <a:prstGeom prst="rect">
            <a:avLst/>
          </a:prstGeom>
          <a:noFill/>
        </p:spPr>
        <p:txBody>
          <a:bodyPr wrap="square" rtlCol="0">
            <a:spAutoFit/>
          </a:bodyPr>
          <a:lstStyle/>
          <a:p>
            <a:r>
              <a:rPr lang="en-US" b="1"/>
              <a:t>Limitation: </a:t>
            </a:r>
            <a:r>
              <a:rPr lang="en-US"/>
              <a:t>Only patients who had not had any PONV prophylaxis were included in the study.</a:t>
            </a:r>
          </a:p>
          <a:p>
            <a:endParaRPr lang="en-US"/>
          </a:p>
        </p:txBody>
      </p:sp>
    </p:spTree>
    <p:extLst>
      <p:ext uri="{BB962C8B-B14F-4D97-AF65-F5344CB8AC3E}">
        <p14:creationId xmlns:p14="http://schemas.microsoft.com/office/powerpoint/2010/main" val="3921015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Diagram&#10;&#10;Description automatically generated">
            <a:extLst>
              <a:ext uri="{FF2B5EF4-FFF2-40B4-BE49-F238E27FC236}">
                <a16:creationId xmlns:a16="http://schemas.microsoft.com/office/drawing/2014/main" id="{7682144F-EDF5-59E9-BD4D-AAA710A6E1E6}"/>
              </a:ext>
            </a:extLst>
          </p:cNvPr>
          <p:cNvPicPr>
            <a:picLocks noChangeAspect="1"/>
          </p:cNvPicPr>
          <p:nvPr/>
        </p:nvPicPr>
        <p:blipFill>
          <a:blip r:embed="rId2"/>
          <a:stretch>
            <a:fillRect/>
          </a:stretch>
        </p:blipFill>
        <p:spPr>
          <a:xfrm>
            <a:off x="1902619" y="94180"/>
            <a:ext cx="8136730" cy="6252919"/>
          </a:xfrm>
          <a:prstGeom prst="rect">
            <a:avLst/>
          </a:prstGeom>
        </p:spPr>
      </p:pic>
    </p:spTree>
    <p:extLst>
      <p:ext uri="{BB962C8B-B14F-4D97-AF65-F5344CB8AC3E}">
        <p14:creationId xmlns:p14="http://schemas.microsoft.com/office/powerpoint/2010/main" val="2916710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654854-848F-461E-AE8D-B83E8B7F476C}"/>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0777F1EB-0DE7-4405-9683-765A2D19068B}"/>
              </a:ext>
            </a:extLst>
          </p:cNvPr>
          <p:cNvSpPr>
            <a:spLocks noGrp="1"/>
          </p:cNvSpPr>
          <p:nvPr>
            <p:ph type="sldNum" sz="quarter" idx="12"/>
          </p:nvPr>
        </p:nvSpPr>
        <p:spPr/>
        <p:txBody>
          <a:bodyPr/>
          <a:lstStyle/>
          <a:p>
            <a:fld id="{3A98EE3D-8CD1-4C3F-BD1C-C98C9596463C}" type="slidenum">
              <a:rPr lang="en-US" smtClean="0"/>
              <a:t>20</a:t>
            </a:fld>
            <a:endParaRPr lang="en-US"/>
          </a:p>
        </p:txBody>
      </p:sp>
      <p:sp>
        <p:nvSpPr>
          <p:cNvPr id="5" name="Title 4">
            <a:extLst>
              <a:ext uri="{FF2B5EF4-FFF2-40B4-BE49-F238E27FC236}">
                <a16:creationId xmlns:a16="http://schemas.microsoft.com/office/drawing/2014/main" id="{7D28E7AF-B2C8-4BE5-BEB3-6BF0A52A28F1}"/>
              </a:ext>
            </a:extLst>
          </p:cNvPr>
          <p:cNvSpPr>
            <a:spLocks noGrp="1"/>
          </p:cNvSpPr>
          <p:nvPr>
            <p:ph type="title"/>
          </p:nvPr>
        </p:nvSpPr>
        <p:spPr/>
        <p:txBody>
          <a:bodyPr/>
          <a:lstStyle/>
          <a:p>
            <a:r>
              <a:rPr lang="en-US"/>
              <a:t>Dopamine Receptor Antagonists: </a:t>
            </a:r>
            <a:br>
              <a:rPr lang="en-US"/>
            </a:br>
            <a:r>
              <a:rPr lang="en-US" err="1"/>
              <a:t>Droperidol</a:t>
            </a:r>
            <a:endParaRPr lang="en-US"/>
          </a:p>
        </p:txBody>
      </p:sp>
      <p:sp>
        <p:nvSpPr>
          <p:cNvPr id="6" name="Content Placeholder 5">
            <a:extLst>
              <a:ext uri="{FF2B5EF4-FFF2-40B4-BE49-F238E27FC236}">
                <a16:creationId xmlns:a16="http://schemas.microsoft.com/office/drawing/2014/main" id="{96DB5170-9B14-4E14-A23D-E326CAF96DC2}"/>
              </a:ext>
            </a:extLst>
          </p:cNvPr>
          <p:cNvSpPr>
            <a:spLocks noGrp="1"/>
          </p:cNvSpPr>
          <p:nvPr>
            <p:ph sz="half" idx="1"/>
          </p:nvPr>
        </p:nvSpPr>
        <p:spPr>
          <a:xfrm>
            <a:off x="744355" y="1812759"/>
            <a:ext cx="9136492" cy="3748193"/>
          </a:xfrm>
        </p:spPr>
        <p:txBody>
          <a:bodyPr>
            <a:normAutofit/>
          </a:bodyPr>
          <a:lstStyle/>
          <a:p>
            <a:pPr>
              <a:buFont typeface="Wingdings" panose="05000000000000000000" pitchFamily="2" charset="2"/>
              <a:buChar char="Ø"/>
            </a:pPr>
            <a:r>
              <a:rPr lang="en-US"/>
              <a:t>When used for the treatment of PONV, </a:t>
            </a:r>
            <a:r>
              <a:rPr lang="en-US" err="1"/>
              <a:t>droperidol</a:t>
            </a:r>
            <a:r>
              <a:rPr lang="en-US"/>
              <a:t> resulted in similar QTc interval prolongations as compared to ondansetron. (n=85) </a:t>
            </a:r>
            <a:r>
              <a:rPr lang="en-US" baseline="30000"/>
              <a:t>20</a:t>
            </a:r>
          </a:p>
          <a:p>
            <a:pPr>
              <a:buFont typeface="Wingdings" panose="05000000000000000000" pitchFamily="2" charset="2"/>
              <a:buChar char="Ø"/>
            </a:pPr>
            <a:r>
              <a:rPr lang="en-US"/>
              <a:t>Most studies have examined the effectiveness of </a:t>
            </a:r>
            <a:r>
              <a:rPr lang="en-US" err="1"/>
              <a:t>droperidol</a:t>
            </a:r>
            <a:r>
              <a:rPr lang="en-US"/>
              <a:t> in reducing incidence of PONV when used for prophylaxis. </a:t>
            </a:r>
            <a:r>
              <a:rPr lang="en-US" baseline="30000"/>
              <a:t>1</a:t>
            </a:r>
          </a:p>
          <a:p>
            <a:pPr>
              <a:buFont typeface="Wingdings" panose="05000000000000000000" pitchFamily="2" charset="2"/>
              <a:buChar char="Ø"/>
            </a:pPr>
            <a:r>
              <a:rPr lang="en-US"/>
              <a:t>Additional research needed to investigate the effectiveness of </a:t>
            </a:r>
            <a:r>
              <a:rPr lang="en-US" err="1"/>
              <a:t>droperidol</a:t>
            </a:r>
            <a:r>
              <a:rPr lang="en-US"/>
              <a:t> use as a rescue antiemetic.</a:t>
            </a:r>
          </a:p>
        </p:txBody>
      </p:sp>
    </p:spTree>
    <p:extLst>
      <p:ext uri="{BB962C8B-B14F-4D97-AF65-F5344CB8AC3E}">
        <p14:creationId xmlns:p14="http://schemas.microsoft.com/office/powerpoint/2010/main" val="835938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654854-848F-461E-AE8D-B83E8B7F476C}"/>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0777F1EB-0DE7-4405-9683-765A2D19068B}"/>
              </a:ext>
            </a:extLst>
          </p:cNvPr>
          <p:cNvSpPr>
            <a:spLocks noGrp="1"/>
          </p:cNvSpPr>
          <p:nvPr>
            <p:ph type="sldNum" sz="quarter" idx="12"/>
          </p:nvPr>
        </p:nvSpPr>
        <p:spPr/>
        <p:txBody>
          <a:bodyPr/>
          <a:lstStyle/>
          <a:p>
            <a:fld id="{3A98EE3D-8CD1-4C3F-BD1C-C98C9596463C}" type="slidenum">
              <a:rPr lang="en-US" smtClean="0"/>
              <a:t>21</a:t>
            </a:fld>
            <a:endParaRPr lang="en-US"/>
          </a:p>
        </p:txBody>
      </p:sp>
      <p:sp>
        <p:nvSpPr>
          <p:cNvPr id="5" name="Title 4">
            <a:extLst>
              <a:ext uri="{FF2B5EF4-FFF2-40B4-BE49-F238E27FC236}">
                <a16:creationId xmlns:a16="http://schemas.microsoft.com/office/drawing/2014/main" id="{7D28E7AF-B2C8-4BE5-BEB3-6BF0A52A28F1}"/>
              </a:ext>
            </a:extLst>
          </p:cNvPr>
          <p:cNvSpPr>
            <a:spLocks noGrp="1"/>
          </p:cNvSpPr>
          <p:nvPr>
            <p:ph type="title"/>
          </p:nvPr>
        </p:nvSpPr>
        <p:spPr/>
        <p:txBody>
          <a:bodyPr/>
          <a:lstStyle/>
          <a:p>
            <a:r>
              <a:rPr lang="en-US"/>
              <a:t>Dopamine Receptor Antagonists: Haloperidol</a:t>
            </a:r>
          </a:p>
        </p:txBody>
      </p:sp>
      <p:sp>
        <p:nvSpPr>
          <p:cNvPr id="6" name="Content Placeholder 5">
            <a:extLst>
              <a:ext uri="{FF2B5EF4-FFF2-40B4-BE49-F238E27FC236}">
                <a16:creationId xmlns:a16="http://schemas.microsoft.com/office/drawing/2014/main" id="{96DB5170-9B14-4E14-A23D-E326CAF96DC2}"/>
              </a:ext>
            </a:extLst>
          </p:cNvPr>
          <p:cNvSpPr>
            <a:spLocks noGrp="1"/>
          </p:cNvSpPr>
          <p:nvPr>
            <p:ph sz="half" idx="1"/>
          </p:nvPr>
        </p:nvSpPr>
        <p:spPr>
          <a:xfrm>
            <a:off x="744354" y="1812759"/>
            <a:ext cx="10804153" cy="3748193"/>
          </a:xfrm>
        </p:spPr>
        <p:txBody>
          <a:bodyPr>
            <a:normAutofit/>
          </a:bodyPr>
          <a:lstStyle/>
          <a:p>
            <a:pPr>
              <a:buFont typeface="Wingdings" panose="05000000000000000000" pitchFamily="2" charset="2"/>
              <a:buChar char="Ø"/>
            </a:pPr>
            <a:r>
              <a:rPr lang="en-US"/>
              <a:t>Haloperidol is not FDA approved as an antiemetic </a:t>
            </a:r>
            <a:r>
              <a:rPr lang="en-US" baseline="30000"/>
              <a:t>1</a:t>
            </a:r>
          </a:p>
          <a:p>
            <a:pPr>
              <a:buFont typeface="Wingdings" panose="05000000000000000000" pitchFamily="2" charset="2"/>
              <a:buChar char="Ø"/>
            </a:pPr>
            <a:r>
              <a:rPr lang="en-US"/>
              <a:t>However, low doses have been used for PONV prophylaxis </a:t>
            </a:r>
            <a:r>
              <a:rPr lang="en-US" baseline="30000"/>
              <a:t>1</a:t>
            </a:r>
          </a:p>
          <a:p>
            <a:pPr lvl="1">
              <a:buFont typeface="Wingdings" panose="05000000000000000000" pitchFamily="2" charset="2"/>
              <a:buChar char="Ø"/>
            </a:pPr>
            <a:r>
              <a:rPr lang="en-US"/>
              <a:t>QTc prolongation similar to 5-HT3 antagonists</a:t>
            </a:r>
          </a:p>
          <a:p>
            <a:pPr>
              <a:buFont typeface="Wingdings" panose="05000000000000000000" pitchFamily="2" charset="2"/>
              <a:buChar char="Ø"/>
            </a:pPr>
            <a:r>
              <a:rPr lang="en-US"/>
              <a:t>When used for treatment, 1 mg haloperidol IV was not inferior to ondansetron 4mg when comparing patients without PONV at 4 &amp; 24 hours after administration (n=120). </a:t>
            </a:r>
          </a:p>
          <a:p>
            <a:pPr lvl="1">
              <a:buFont typeface="Wingdings" panose="05000000000000000000" pitchFamily="2" charset="2"/>
              <a:buChar char="Ø"/>
            </a:pPr>
            <a:r>
              <a:rPr lang="en-US"/>
              <a:t>Adverse effect: sedation </a:t>
            </a:r>
            <a:r>
              <a:rPr lang="en-US" baseline="30000"/>
              <a:t>21</a:t>
            </a:r>
          </a:p>
        </p:txBody>
      </p:sp>
      <p:pic>
        <p:nvPicPr>
          <p:cNvPr id="7" name="Picture 6">
            <a:extLst>
              <a:ext uri="{FF2B5EF4-FFF2-40B4-BE49-F238E27FC236}">
                <a16:creationId xmlns:a16="http://schemas.microsoft.com/office/drawing/2014/main" id="{2B70B6CA-9F8A-4124-B091-19A9F0BCE001}"/>
              </a:ext>
            </a:extLst>
          </p:cNvPr>
          <p:cNvPicPr>
            <a:picLocks noChangeAspect="1"/>
          </p:cNvPicPr>
          <p:nvPr/>
        </p:nvPicPr>
        <p:blipFill>
          <a:blip r:embed="rId3"/>
          <a:stretch>
            <a:fillRect/>
          </a:stretch>
        </p:blipFill>
        <p:spPr>
          <a:xfrm>
            <a:off x="2057400" y="4655850"/>
            <a:ext cx="10077162" cy="1697206"/>
          </a:xfrm>
          <a:prstGeom prst="rect">
            <a:avLst/>
          </a:prstGeom>
        </p:spPr>
      </p:pic>
    </p:spTree>
    <p:extLst>
      <p:ext uri="{BB962C8B-B14F-4D97-AF65-F5344CB8AC3E}">
        <p14:creationId xmlns:p14="http://schemas.microsoft.com/office/powerpoint/2010/main" val="1872217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1D731D7-B45A-4900-8F26-084309667993}"/>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F6700390-2AD0-43BF-A2D6-DD18BBAA9D10}"/>
              </a:ext>
            </a:extLst>
          </p:cNvPr>
          <p:cNvSpPr>
            <a:spLocks noGrp="1"/>
          </p:cNvSpPr>
          <p:nvPr>
            <p:ph type="sldNum" sz="quarter" idx="12"/>
          </p:nvPr>
        </p:nvSpPr>
        <p:spPr/>
        <p:txBody>
          <a:bodyPr/>
          <a:lstStyle/>
          <a:p>
            <a:fld id="{3A98EE3D-8CD1-4C3F-BD1C-C98C9596463C}" type="slidenum">
              <a:rPr lang="en-US" smtClean="0"/>
              <a:t>22</a:t>
            </a:fld>
            <a:endParaRPr lang="en-US"/>
          </a:p>
        </p:txBody>
      </p:sp>
      <p:sp>
        <p:nvSpPr>
          <p:cNvPr id="5" name="Title 4">
            <a:extLst>
              <a:ext uri="{FF2B5EF4-FFF2-40B4-BE49-F238E27FC236}">
                <a16:creationId xmlns:a16="http://schemas.microsoft.com/office/drawing/2014/main" id="{2085EFFC-5438-4721-80B0-268FC20EC52F}"/>
              </a:ext>
            </a:extLst>
          </p:cNvPr>
          <p:cNvSpPr>
            <a:spLocks noGrp="1"/>
          </p:cNvSpPr>
          <p:nvPr>
            <p:ph type="title"/>
          </p:nvPr>
        </p:nvSpPr>
        <p:spPr/>
        <p:txBody>
          <a:bodyPr/>
          <a:lstStyle/>
          <a:p>
            <a:r>
              <a:rPr lang="en-US"/>
              <a:t>Dopamine Receptor Antagonist: Metoclopramide </a:t>
            </a:r>
          </a:p>
        </p:txBody>
      </p:sp>
      <p:sp>
        <p:nvSpPr>
          <p:cNvPr id="6" name="Content Placeholder 5">
            <a:extLst>
              <a:ext uri="{FF2B5EF4-FFF2-40B4-BE49-F238E27FC236}">
                <a16:creationId xmlns:a16="http://schemas.microsoft.com/office/drawing/2014/main" id="{9B20AA08-1831-43F6-854C-5020E4276659}"/>
              </a:ext>
            </a:extLst>
          </p:cNvPr>
          <p:cNvSpPr>
            <a:spLocks noGrp="1"/>
          </p:cNvSpPr>
          <p:nvPr>
            <p:ph sz="half" idx="1"/>
          </p:nvPr>
        </p:nvSpPr>
        <p:spPr>
          <a:xfrm>
            <a:off x="643051" y="2786743"/>
            <a:ext cx="11047892" cy="3222171"/>
          </a:xfrm>
        </p:spPr>
        <p:txBody>
          <a:bodyPr>
            <a:normAutofit fontScale="85000" lnSpcReduction="20000"/>
          </a:bodyPr>
          <a:lstStyle/>
          <a:p>
            <a:pPr>
              <a:buFont typeface="Wingdings" panose="05000000000000000000" pitchFamily="2" charset="2"/>
              <a:buChar char="Ø"/>
            </a:pPr>
            <a:r>
              <a:rPr lang="en-US"/>
              <a:t>In a double-blind, controlled, randomized study of 746 adult patients undergoing general anesthesia for surgery &amp; experiencing PONV were randomized to be treated with either ondansetron or metoclopramide.</a:t>
            </a:r>
            <a:r>
              <a:rPr lang="en-US" baseline="30000"/>
              <a:t> 22</a:t>
            </a:r>
            <a:endParaRPr lang="en-US"/>
          </a:p>
          <a:p>
            <a:pPr lvl="1">
              <a:buFont typeface="Arial" panose="020B0604020202020204" pitchFamily="34" charset="0"/>
              <a:buChar char="•"/>
            </a:pPr>
            <a:r>
              <a:rPr lang="en-US"/>
              <a:t>Complete control of vomiting in the 24-hour period was achieved more often in the ondansetron group (59% vs. 41%; p&lt;0.001)</a:t>
            </a:r>
          </a:p>
          <a:p>
            <a:pPr lvl="1">
              <a:buFont typeface="Arial" panose="020B0604020202020204" pitchFamily="34" charset="0"/>
              <a:buChar char="•"/>
            </a:pPr>
            <a:r>
              <a:rPr lang="en-US"/>
              <a:t>Complete control of nausea: ondansetron, 44% vs. metoclopramide, 34% (p=0.006)</a:t>
            </a:r>
          </a:p>
          <a:p>
            <a:pPr lvl="1">
              <a:buFont typeface="Arial" panose="020B0604020202020204" pitchFamily="34" charset="0"/>
              <a:buChar char="•"/>
            </a:pPr>
            <a:r>
              <a:rPr lang="en-US"/>
              <a:t>Greater patient satisfaction with ondansetron reported also (49% vs. 32%; p&lt;0.001)</a:t>
            </a:r>
          </a:p>
          <a:p>
            <a:pPr lvl="1">
              <a:buFont typeface="Arial" panose="020B0604020202020204" pitchFamily="34" charset="0"/>
              <a:buChar char="•"/>
            </a:pPr>
            <a:r>
              <a:rPr lang="en-US"/>
              <a:t>Similar adverse events between the 2 groups</a:t>
            </a:r>
          </a:p>
          <a:p>
            <a:pPr>
              <a:buFont typeface="Wingdings" panose="05000000000000000000" pitchFamily="2" charset="2"/>
              <a:buChar char="Ø"/>
            </a:pPr>
            <a:r>
              <a:rPr lang="en-US"/>
              <a:t>Though both are effective, ondansetron proved more effective compared to metoclopramide for treatment Metoclopramide is often used to treat PONV when other antiemetics have been used for prophylaxis and been unsuccessful. </a:t>
            </a:r>
            <a:r>
              <a:rPr lang="en-US" baseline="30000"/>
              <a:t>4</a:t>
            </a:r>
          </a:p>
        </p:txBody>
      </p:sp>
      <p:grpSp>
        <p:nvGrpSpPr>
          <p:cNvPr id="12" name="Group 11">
            <a:extLst>
              <a:ext uri="{FF2B5EF4-FFF2-40B4-BE49-F238E27FC236}">
                <a16:creationId xmlns:a16="http://schemas.microsoft.com/office/drawing/2014/main" id="{51724714-AC43-42A3-A27D-4755F5563C57}"/>
              </a:ext>
            </a:extLst>
          </p:cNvPr>
          <p:cNvGrpSpPr/>
          <p:nvPr/>
        </p:nvGrpSpPr>
        <p:grpSpPr>
          <a:xfrm>
            <a:off x="824514" y="1417161"/>
            <a:ext cx="9658350" cy="1200927"/>
            <a:chOff x="643051" y="1456936"/>
            <a:chExt cx="9658350" cy="1200927"/>
          </a:xfrm>
        </p:grpSpPr>
        <p:pic>
          <p:nvPicPr>
            <p:cNvPr id="9" name="Picture 8">
              <a:extLst>
                <a:ext uri="{FF2B5EF4-FFF2-40B4-BE49-F238E27FC236}">
                  <a16:creationId xmlns:a16="http://schemas.microsoft.com/office/drawing/2014/main" id="{1B8ADACB-0A05-41EC-9C46-D752F8473D54}"/>
                </a:ext>
              </a:extLst>
            </p:cNvPr>
            <p:cNvPicPr>
              <a:picLocks noChangeAspect="1"/>
            </p:cNvPicPr>
            <p:nvPr/>
          </p:nvPicPr>
          <p:blipFill rotWithShape="1">
            <a:blip r:embed="rId3"/>
            <a:srcRect b="92111"/>
            <a:stretch/>
          </p:blipFill>
          <p:spPr>
            <a:xfrm>
              <a:off x="643051" y="1456936"/>
              <a:ext cx="9658350" cy="530484"/>
            </a:xfrm>
            <a:prstGeom prst="rect">
              <a:avLst/>
            </a:prstGeom>
          </p:spPr>
        </p:pic>
        <p:pic>
          <p:nvPicPr>
            <p:cNvPr id="11" name="Picture 10">
              <a:extLst>
                <a:ext uri="{FF2B5EF4-FFF2-40B4-BE49-F238E27FC236}">
                  <a16:creationId xmlns:a16="http://schemas.microsoft.com/office/drawing/2014/main" id="{11394077-C9AB-4F61-ADD2-263C0CC5B9C3}"/>
                </a:ext>
              </a:extLst>
            </p:cNvPr>
            <p:cNvPicPr>
              <a:picLocks noChangeAspect="1"/>
            </p:cNvPicPr>
            <p:nvPr/>
          </p:nvPicPr>
          <p:blipFill rotWithShape="1">
            <a:blip r:embed="rId3"/>
            <a:srcRect t="90030"/>
            <a:stretch/>
          </p:blipFill>
          <p:spPr>
            <a:xfrm>
              <a:off x="643051" y="1987420"/>
              <a:ext cx="9658350" cy="670443"/>
            </a:xfrm>
            <a:prstGeom prst="rect">
              <a:avLst/>
            </a:prstGeom>
          </p:spPr>
        </p:pic>
      </p:grpSp>
    </p:spTree>
    <p:extLst>
      <p:ext uri="{BB962C8B-B14F-4D97-AF65-F5344CB8AC3E}">
        <p14:creationId xmlns:p14="http://schemas.microsoft.com/office/powerpoint/2010/main" val="2103580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654854-848F-461E-AE8D-B83E8B7F476C}"/>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0777F1EB-0DE7-4405-9683-765A2D19068B}"/>
              </a:ext>
            </a:extLst>
          </p:cNvPr>
          <p:cNvSpPr>
            <a:spLocks noGrp="1"/>
          </p:cNvSpPr>
          <p:nvPr>
            <p:ph type="sldNum" sz="quarter" idx="12"/>
          </p:nvPr>
        </p:nvSpPr>
        <p:spPr/>
        <p:txBody>
          <a:bodyPr/>
          <a:lstStyle/>
          <a:p>
            <a:fld id="{3A98EE3D-8CD1-4C3F-BD1C-C98C9596463C}" type="slidenum">
              <a:rPr lang="en-US" smtClean="0"/>
              <a:t>23</a:t>
            </a:fld>
            <a:endParaRPr lang="en-US"/>
          </a:p>
        </p:txBody>
      </p:sp>
      <p:sp>
        <p:nvSpPr>
          <p:cNvPr id="5" name="Title 4">
            <a:extLst>
              <a:ext uri="{FF2B5EF4-FFF2-40B4-BE49-F238E27FC236}">
                <a16:creationId xmlns:a16="http://schemas.microsoft.com/office/drawing/2014/main" id="{7D28E7AF-B2C8-4BE5-BEB3-6BF0A52A28F1}"/>
              </a:ext>
            </a:extLst>
          </p:cNvPr>
          <p:cNvSpPr>
            <a:spLocks noGrp="1"/>
          </p:cNvSpPr>
          <p:nvPr>
            <p:ph type="title"/>
          </p:nvPr>
        </p:nvSpPr>
        <p:spPr/>
        <p:txBody>
          <a:bodyPr/>
          <a:lstStyle/>
          <a:p>
            <a:r>
              <a:rPr lang="en-US"/>
              <a:t>NK-1 Receptor Antagonists</a:t>
            </a:r>
          </a:p>
        </p:txBody>
      </p:sp>
      <p:sp>
        <p:nvSpPr>
          <p:cNvPr id="6" name="Content Placeholder 5">
            <a:extLst>
              <a:ext uri="{FF2B5EF4-FFF2-40B4-BE49-F238E27FC236}">
                <a16:creationId xmlns:a16="http://schemas.microsoft.com/office/drawing/2014/main" id="{96DB5170-9B14-4E14-A23D-E326CAF96DC2}"/>
              </a:ext>
            </a:extLst>
          </p:cNvPr>
          <p:cNvSpPr>
            <a:spLocks noGrp="1"/>
          </p:cNvSpPr>
          <p:nvPr>
            <p:ph sz="half" idx="1"/>
          </p:nvPr>
        </p:nvSpPr>
        <p:spPr>
          <a:xfrm>
            <a:off x="6829469" y="1671245"/>
            <a:ext cx="4954159" cy="3748193"/>
          </a:xfrm>
        </p:spPr>
        <p:txBody>
          <a:bodyPr>
            <a:normAutofit/>
          </a:bodyPr>
          <a:lstStyle/>
          <a:p>
            <a:pPr>
              <a:buFont typeface="Wingdings" panose="05000000000000000000" pitchFamily="2" charset="2"/>
              <a:buChar char="Ø"/>
            </a:pPr>
            <a:r>
              <a:rPr lang="en-US"/>
              <a:t>However, </a:t>
            </a:r>
            <a:r>
              <a:rPr lang="en-US" err="1"/>
              <a:t>vesipitant</a:t>
            </a:r>
            <a:r>
              <a:rPr lang="en-US"/>
              <a:t> (doses 4-36mg) proved to have non-inferior efficacy when compared to ondansetron for treating breakthrough PONV in patients who received prophylaxis </a:t>
            </a:r>
          </a:p>
          <a:p>
            <a:pPr marL="0" indent="0">
              <a:buNone/>
            </a:pPr>
            <a:r>
              <a:rPr lang="en-US"/>
              <a:t>(RCT including 130 patients) </a:t>
            </a:r>
            <a:r>
              <a:rPr lang="en-US" baseline="30000"/>
              <a:t>24</a:t>
            </a:r>
          </a:p>
        </p:txBody>
      </p:sp>
      <p:sp>
        <p:nvSpPr>
          <p:cNvPr id="7" name="Content Placeholder 6">
            <a:extLst>
              <a:ext uri="{FF2B5EF4-FFF2-40B4-BE49-F238E27FC236}">
                <a16:creationId xmlns:a16="http://schemas.microsoft.com/office/drawing/2014/main" id="{16933B04-1B19-40A5-BADF-5AF3C1334F7B}"/>
              </a:ext>
            </a:extLst>
          </p:cNvPr>
          <p:cNvSpPr>
            <a:spLocks noGrp="1"/>
          </p:cNvSpPr>
          <p:nvPr>
            <p:ph sz="half" idx="2"/>
          </p:nvPr>
        </p:nvSpPr>
        <p:spPr>
          <a:xfrm>
            <a:off x="1002615" y="1671245"/>
            <a:ext cx="4954159" cy="3748194"/>
          </a:xfrm>
        </p:spPr>
        <p:txBody>
          <a:bodyPr>
            <a:normAutofit fontScale="92500" lnSpcReduction="10000"/>
          </a:bodyPr>
          <a:lstStyle/>
          <a:p>
            <a:pPr>
              <a:buFont typeface="Wingdings" panose="05000000000000000000" pitchFamily="2" charset="2"/>
              <a:buChar char="Ø"/>
            </a:pPr>
            <a:r>
              <a:rPr lang="en-US" err="1"/>
              <a:t>Aprepitant</a:t>
            </a:r>
            <a:r>
              <a:rPr lang="en-US"/>
              <a:t> is typically used for PONV prevention rather than treatment since it is administered PO. </a:t>
            </a:r>
            <a:r>
              <a:rPr lang="en-US" baseline="30000"/>
              <a:t>1</a:t>
            </a:r>
          </a:p>
          <a:p>
            <a:pPr>
              <a:buFont typeface="Wingdings" panose="05000000000000000000" pitchFamily="2" charset="2"/>
              <a:buChar char="Ø"/>
            </a:pPr>
            <a:r>
              <a:rPr lang="en-US" err="1"/>
              <a:t>Fosaprepitant</a:t>
            </a:r>
            <a:r>
              <a:rPr lang="en-US"/>
              <a:t> (IV form of </a:t>
            </a:r>
            <a:r>
              <a:rPr lang="en-US" err="1"/>
              <a:t>aprepitant</a:t>
            </a:r>
            <a:r>
              <a:rPr lang="en-US"/>
              <a:t>) has been proposed for the treatment of refractory postoperative nausea &amp; vomiting. </a:t>
            </a:r>
            <a:r>
              <a:rPr lang="en-US" baseline="30000"/>
              <a:t>23</a:t>
            </a:r>
          </a:p>
          <a:p>
            <a:pPr>
              <a:buFont typeface="Wingdings" panose="05000000000000000000" pitchFamily="2" charset="2"/>
              <a:buChar char="Ø"/>
            </a:pPr>
            <a:r>
              <a:rPr lang="en-US"/>
              <a:t>Randomized, controlled trials are needed to determine effectiveness of </a:t>
            </a:r>
            <a:r>
              <a:rPr lang="en-US" err="1"/>
              <a:t>fosaprepitant</a:t>
            </a:r>
            <a:r>
              <a:rPr lang="en-US"/>
              <a:t> as a rescue antiemetic. </a:t>
            </a:r>
          </a:p>
          <a:p>
            <a:pPr>
              <a:buFont typeface="Wingdings" panose="05000000000000000000" pitchFamily="2" charset="2"/>
              <a:buChar char="Ø"/>
            </a:pPr>
            <a:endParaRPr lang="en-US"/>
          </a:p>
          <a:p>
            <a:pPr>
              <a:buFont typeface="Wingdings" panose="05000000000000000000" pitchFamily="2" charset="2"/>
              <a:buChar char="Ø"/>
            </a:pPr>
            <a:endParaRPr lang="en-US"/>
          </a:p>
        </p:txBody>
      </p:sp>
    </p:spTree>
    <p:extLst>
      <p:ext uri="{BB962C8B-B14F-4D97-AF65-F5344CB8AC3E}">
        <p14:creationId xmlns:p14="http://schemas.microsoft.com/office/powerpoint/2010/main" val="3577347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654854-848F-461E-AE8D-B83E8B7F476C}"/>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0777F1EB-0DE7-4405-9683-765A2D19068B}"/>
              </a:ext>
            </a:extLst>
          </p:cNvPr>
          <p:cNvSpPr>
            <a:spLocks noGrp="1"/>
          </p:cNvSpPr>
          <p:nvPr>
            <p:ph type="sldNum" sz="quarter" idx="12"/>
          </p:nvPr>
        </p:nvSpPr>
        <p:spPr/>
        <p:txBody>
          <a:bodyPr/>
          <a:lstStyle/>
          <a:p>
            <a:fld id="{3A98EE3D-8CD1-4C3F-BD1C-C98C9596463C}" type="slidenum">
              <a:rPr lang="en-US" smtClean="0"/>
              <a:t>24</a:t>
            </a:fld>
            <a:endParaRPr lang="en-US"/>
          </a:p>
        </p:txBody>
      </p:sp>
      <p:sp>
        <p:nvSpPr>
          <p:cNvPr id="5" name="Title 4">
            <a:extLst>
              <a:ext uri="{FF2B5EF4-FFF2-40B4-BE49-F238E27FC236}">
                <a16:creationId xmlns:a16="http://schemas.microsoft.com/office/drawing/2014/main" id="{7D28E7AF-B2C8-4BE5-BEB3-6BF0A52A28F1}"/>
              </a:ext>
            </a:extLst>
          </p:cNvPr>
          <p:cNvSpPr>
            <a:spLocks noGrp="1"/>
          </p:cNvSpPr>
          <p:nvPr>
            <p:ph type="title"/>
          </p:nvPr>
        </p:nvSpPr>
        <p:spPr/>
        <p:txBody>
          <a:bodyPr/>
          <a:lstStyle/>
          <a:p>
            <a:r>
              <a:rPr lang="en-US"/>
              <a:t>Corticosteroids: Dexamethasone</a:t>
            </a:r>
          </a:p>
        </p:txBody>
      </p:sp>
      <p:sp>
        <p:nvSpPr>
          <p:cNvPr id="6" name="Content Placeholder 5">
            <a:extLst>
              <a:ext uri="{FF2B5EF4-FFF2-40B4-BE49-F238E27FC236}">
                <a16:creationId xmlns:a16="http://schemas.microsoft.com/office/drawing/2014/main" id="{96DB5170-9B14-4E14-A23D-E326CAF96DC2}"/>
              </a:ext>
            </a:extLst>
          </p:cNvPr>
          <p:cNvSpPr>
            <a:spLocks noGrp="1"/>
          </p:cNvSpPr>
          <p:nvPr>
            <p:ph sz="half" idx="1"/>
          </p:nvPr>
        </p:nvSpPr>
        <p:spPr>
          <a:xfrm>
            <a:off x="6517816" y="1376442"/>
            <a:ext cx="4954159" cy="3748193"/>
          </a:xfrm>
        </p:spPr>
        <p:txBody>
          <a:bodyPr>
            <a:normAutofit/>
          </a:bodyPr>
          <a:lstStyle/>
          <a:p>
            <a:pPr>
              <a:buFont typeface="Wingdings" panose="05000000000000000000" pitchFamily="2" charset="2"/>
              <a:buChar char="Ø"/>
            </a:pPr>
            <a:r>
              <a:rPr lang="en-US"/>
              <a:t>Though dexamethasone is widely used for PONV prophylaxis preoperatively, there are limited studies examining effectiveness in the treatment of PONV. </a:t>
            </a:r>
            <a:r>
              <a:rPr lang="en-US" baseline="30000"/>
              <a:t>1</a:t>
            </a:r>
          </a:p>
        </p:txBody>
      </p:sp>
      <p:sp>
        <p:nvSpPr>
          <p:cNvPr id="7" name="Content Placeholder 6">
            <a:extLst>
              <a:ext uri="{FF2B5EF4-FFF2-40B4-BE49-F238E27FC236}">
                <a16:creationId xmlns:a16="http://schemas.microsoft.com/office/drawing/2014/main" id="{16933B04-1B19-40A5-BADF-5AF3C1334F7B}"/>
              </a:ext>
            </a:extLst>
          </p:cNvPr>
          <p:cNvSpPr>
            <a:spLocks noGrp="1"/>
          </p:cNvSpPr>
          <p:nvPr>
            <p:ph sz="half" idx="2"/>
          </p:nvPr>
        </p:nvSpPr>
        <p:spPr>
          <a:xfrm>
            <a:off x="591232" y="1376441"/>
            <a:ext cx="4954159" cy="3748194"/>
          </a:xfrm>
        </p:spPr>
        <p:txBody>
          <a:bodyPr/>
          <a:lstStyle/>
          <a:p>
            <a:pPr>
              <a:spcBef>
                <a:spcPts val="0"/>
              </a:spcBef>
              <a:spcAft>
                <a:spcPts val="0"/>
              </a:spcAft>
              <a:buFont typeface="Wingdings" panose="05000000000000000000" pitchFamily="2" charset="2"/>
              <a:buChar char="Ø"/>
            </a:pPr>
            <a:r>
              <a:rPr lang="en-US"/>
              <a:t>The </a:t>
            </a:r>
            <a:r>
              <a:rPr lang="en-US" err="1"/>
              <a:t>DexPonv</a:t>
            </a:r>
            <a:r>
              <a:rPr lang="en-US"/>
              <a:t> multicenter, placebo-controlled, randomized, double-blind, dose-finding trial found dexamethasone to be ineffective during the first 24 hours in </a:t>
            </a:r>
            <a:r>
              <a:rPr lang="en-US" b="1"/>
              <a:t>treating</a:t>
            </a:r>
            <a:r>
              <a:rPr lang="en-US"/>
              <a:t> established PONV in adults (n=260) </a:t>
            </a:r>
            <a:r>
              <a:rPr lang="en-US" baseline="30000"/>
              <a:t>25</a:t>
            </a:r>
          </a:p>
        </p:txBody>
      </p:sp>
      <p:pic>
        <p:nvPicPr>
          <p:cNvPr id="8" name="Picture 7">
            <a:extLst>
              <a:ext uri="{FF2B5EF4-FFF2-40B4-BE49-F238E27FC236}">
                <a16:creationId xmlns:a16="http://schemas.microsoft.com/office/drawing/2014/main" id="{3531328E-A9AC-4B89-9890-BD1DFE9DB7D0}"/>
              </a:ext>
            </a:extLst>
          </p:cNvPr>
          <p:cNvPicPr>
            <a:picLocks noChangeAspect="1"/>
          </p:cNvPicPr>
          <p:nvPr/>
        </p:nvPicPr>
        <p:blipFill>
          <a:blip r:embed="rId3"/>
          <a:stretch>
            <a:fillRect/>
          </a:stretch>
        </p:blipFill>
        <p:spPr>
          <a:xfrm>
            <a:off x="552288" y="3812769"/>
            <a:ext cx="8175172" cy="2837265"/>
          </a:xfrm>
          <a:prstGeom prst="rect">
            <a:avLst/>
          </a:prstGeom>
        </p:spPr>
      </p:pic>
    </p:spTree>
    <p:extLst>
      <p:ext uri="{BB962C8B-B14F-4D97-AF65-F5344CB8AC3E}">
        <p14:creationId xmlns:p14="http://schemas.microsoft.com/office/powerpoint/2010/main" val="2129724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654854-848F-461E-AE8D-B83E8B7F476C}"/>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0777F1EB-0DE7-4405-9683-765A2D19068B}"/>
              </a:ext>
            </a:extLst>
          </p:cNvPr>
          <p:cNvSpPr>
            <a:spLocks noGrp="1"/>
          </p:cNvSpPr>
          <p:nvPr>
            <p:ph type="sldNum" sz="quarter" idx="12"/>
          </p:nvPr>
        </p:nvSpPr>
        <p:spPr/>
        <p:txBody>
          <a:bodyPr/>
          <a:lstStyle/>
          <a:p>
            <a:fld id="{3A98EE3D-8CD1-4C3F-BD1C-C98C9596463C}" type="slidenum">
              <a:rPr lang="en-US" smtClean="0"/>
              <a:t>25</a:t>
            </a:fld>
            <a:endParaRPr lang="en-US"/>
          </a:p>
        </p:txBody>
      </p:sp>
      <p:sp>
        <p:nvSpPr>
          <p:cNvPr id="5" name="Title 4">
            <a:extLst>
              <a:ext uri="{FF2B5EF4-FFF2-40B4-BE49-F238E27FC236}">
                <a16:creationId xmlns:a16="http://schemas.microsoft.com/office/drawing/2014/main" id="{7D28E7AF-B2C8-4BE5-BEB3-6BF0A52A28F1}"/>
              </a:ext>
            </a:extLst>
          </p:cNvPr>
          <p:cNvSpPr>
            <a:spLocks noGrp="1"/>
          </p:cNvSpPr>
          <p:nvPr>
            <p:ph type="title"/>
          </p:nvPr>
        </p:nvSpPr>
        <p:spPr/>
        <p:txBody>
          <a:bodyPr/>
          <a:lstStyle/>
          <a:p>
            <a:r>
              <a:rPr lang="en-US"/>
              <a:t>Antihistamines: Dimenhydrinate &amp; promethazine</a:t>
            </a:r>
          </a:p>
        </p:txBody>
      </p:sp>
      <p:sp>
        <p:nvSpPr>
          <p:cNvPr id="6" name="Content Placeholder 5">
            <a:extLst>
              <a:ext uri="{FF2B5EF4-FFF2-40B4-BE49-F238E27FC236}">
                <a16:creationId xmlns:a16="http://schemas.microsoft.com/office/drawing/2014/main" id="{96DB5170-9B14-4E14-A23D-E326CAF96DC2}"/>
              </a:ext>
            </a:extLst>
          </p:cNvPr>
          <p:cNvSpPr>
            <a:spLocks noGrp="1"/>
          </p:cNvSpPr>
          <p:nvPr>
            <p:ph sz="half" idx="1"/>
          </p:nvPr>
        </p:nvSpPr>
        <p:spPr>
          <a:xfrm>
            <a:off x="744355" y="1812759"/>
            <a:ext cx="10548041" cy="3748193"/>
          </a:xfrm>
        </p:spPr>
        <p:txBody>
          <a:bodyPr>
            <a:normAutofit lnSpcReduction="10000"/>
          </a:bodyPr>
          <a:lstStyle/>
          <a:p>
            <a:pPr>
              <a:buFont typeface="Wingdings" panose="05000000000000000000" pitchFamily="2" charset="2"/>
              <a:buChar char="Ø"/>
            </a:pPr>
            <a:r>
              <a:rPr lang="en-US"/>
              <a:t>In an analysis by Habib and Gan using previously collected RCT data (n=1543): </a:t>
            </a:r>
            <a:r>
              <a:rPr lang="en-US" baseline="30000"/>
              <a:t>26</a:t>
            </a:r>
          </a:p>
          <a:p>
            <a:pPr lvl="1">
              <a:buFont typeface="Wingdings" panose="05000000000000000000" pitchFamily="2" charset="2"/>
              <a:buChar char="Ø"/>
            </a:pPr>
            <a:r>
              <a:rPr lang="en-US"/>
              <a:t>Patients who failed prophylaxis with </a:t>
            </a:r>
            <a:r>
              <a:rPr lang="en-US" err="1"/>
              <a:t>droperidol</a:t>
            </a:r>
            <a:r>
              <a:rPr lang="en-US"/>
              <a:t> (0.625 &amp; 1.25 mg) experienced significantly higher complete response rates with dimenhydrinate (25 of 32 patients; 78%) vs. rescue with an additional dose of </a:t>
            </a:r>
            <a:r>
              <a:rPr lang="en-US" err="1"/>
              <a:t>droperidol</a:t>
            </a:r>
            <a:r>
              <a:rPr lang="en-US"/>
              <a:t> (34 of 61 patients; 56%) p=0.04</a:t>
            </a:r>
          </a:p>
          <a:p>
            <a:pPr lvl="1">
              <a:buFont typeface="Wingdings" panose="05000000000000000000" pitchFamily="2" charset="2"/>
              <a:buChar char="Ø"/>
            </a:pPr>
            <a:endParaRPr lang="en-US"/>
          </a:p>
          <a:p>
            <a:pPr lvl="1">
              <a:buFont typeface="Wingdings" panose="05000000000000000000" pitchFamily="2" charset="2"/>
              <a:buChar char="Ø"/>
            </a:pPr>
            <a:r>
              <a:rPr lang="en-US"/>
              <a:t>Similarly, patients had better complete response rates with promethazine (46 of 60 patients; 77%) vs. rescue with </a:t>
            </a:r>
            <a:r>
              <a:rPr lang="en-US" err="1"/>
              <a:t>droperidol</a:t>
            </a:r>
            <a:r>
              <a:rPr lang="en-US"/>
              <a:t>. (p=0.02)</a:t>
            </a:r>
          </a:p>
          <a:p>
            <a:pPr lvl="1">
              <a:buFont typeface="Wingdings" panose="05000000000000000000" pitchFamily="2" charset="2"/>
              <a:buChar char="Ø"/>
            </a:pPr>
            <a:endParaRPr lang="en-US"/>
          </a:p>
          <a:p>
            <a:pPr lvl="1">
              <a:buFont typeface="Wingdings" panose="05000000000000000000" pitchFamily="2" charset="2"/>
              <a:buChar char="Ø"/>
            </a:pPr>
            <a:r>
              <a:rPr lang="en-US"/>
              <a:t>Patients who failed prophylaxis with ondansetron (4mg) experienced significantly higher complete response rates with promethazine (28 of 36 patients; 78%) vs. rescue with ondansetron (13 of 28 patients; 46%) p= 0.02</a:t>
            </a:r>
          </a:p>
          <a:p>
            <a:pPr lvl="1">
              <a:buFont typeface="Wingdings" panose="05000000000000000000" pitchFamily="2" charset="2"/>
              <a:buChar char="Ø"/>
            </a:pPr>
            <a:endParaRPr lang="en-US"/>
          </a:p>
        </p:txBody>
      </p:sp>
    </p:spTree>
    <p:extLst>
      <p:ext uri="{BB962C8B-B14F-4D97-AF65-F5344CB8AC3E}">
        <p14:creationId xmlns:p14="http://schemas.microsoft.com/office/powerpoint/2010/main" val="3840208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1C1AD21-960F-4409-9E29-59022C279205}"/>
              </a:ext>
            </a:extLst>
          </p:cNvPr>
          <p:cNvSpPr>
            <a:spLocks noGrp="1"/>
          </p:cNvSpPr>
          <p:nvPr>
            <p:ph type="ftr" sz="quarter" idx="11"/>
          </p:nvPr>
        </p:nvSpPr>
        <p:spPr/>
        <p:txBody>
          <a:bodyPr/>
          <a:lstStyle/>
          <a:p>
            <a:r>
              <a:rPr lang="en-US"/>
              <a:t>PONV toolkit</a:t>
            </a:r>
          </a:p>
        </p:txBody>
      </p:sp>
      <p:sp>
        <p:nvSpPr>
          <p:cNvPr id="3" name="Slide Number Placeholder 2">
            <a:extLst>
              <a:ext uri="{FF2B5EF4-FFF2-40B4-BE49-F238E27FC236}">
                <a16:creationId xmlns:a16="http://schemas.microsoft.com/office/drawing/2014/main" id="{CF14723A-7FCA-4127-ACF2-B3D1A8B912B6}"/>
              </a:ext>
            </a:extLst>
          </p:cNvPr>
          <p:cNvSpPr>
            <a:spLocks noGrp="1"/>
          </p:cNvSpPr>
          <p:nvPr>
            <p:ph type="sldNum" sz="quarter" idx="12"/>
          </p:nvPr>
        </p:nvSpPr>
        <p:spPr/>
        <p:txBody>
          <a:bodyPr/>
          <a:lstStyle/>
          <a:p>
            <a:fld id="{3A98EE3D-8CD1-4C3F-BD1C-C98C9596463C}" type="slidenum">
              <a:rPr lang="en-US" smtClean="0"/>
              <a:t>26</a:t>
            </a:fld>
            <a:endParaRPr lang="en-US"/>
          </a:p>
        </p:txBody>
      </p:sp>
      <p:sp>
        <p:nvSpPr>
          <p:cNvPr id="5" name="Title 4">
            <a:extLst>
              <a:ext uri="{FF2B5EF4-FFF2-40B4-BE49-F238E27FC236}">
                <a16:creationId xmlns:a16="http://schemas.microsoft.com/office/drawing/2014/main" id="{39F50CBA-3AF0-48B0-88B1-FA6E65372969}"/>
              </a:ext>
            </a:extLst>
          </p:cNvPr>
          <p:cNvSpPr>
            <a:spLocks noGrp="1"/>
          </p:cNvSpPr>
          <p:nvPr>
            <p:ph type="title"/>
          </p:nvPr>
        </p:nvSpPr>
        <p:spPr/>
        <p:txBody>
          <a:bodyPr/>
          <a:lstStyle/>
          <a:p>
            <a:r>
              <a:rPr lang="en-US"/>
              <a:t>Antihistamines: Promethazine</a:t>
            </a:r>
          </a:p>
        </p:txBody>
      </p:sp>
      <p:sp>
        <p:nvSpPr>
          <p:cNvPr id="7" name="Content Placeholder 6">
            <a:extLst>
              <a:ext uri="{FF2B5EF4-FFF2-40B4-BE49-F238E27FC236}">
                <a16:creationId xmlns:a16="http://schemas.microsoft.com/office/drawing/2014/main" id="{A89A60CD-7537-49F1-BB9A-2B5CD3D8260A}"/>
              </a:ext>
            </a:extLst>
          </p:cNvPr>
          <p:cNvSpPr>
            <a:spLocks noGrp="1"/>
          </p:cNvSpPr>
          <p:nvPr>
            <p:ph sz="half" idx="2"/>
          </p:nvPr>
        </p:nvSpPr>
        <p:spPr>
          <a:xfrm>
            <a:off x="643052" y="1500026"/>
            <a:ext cx="10905456" cy="4263775"/>
          </a:xfrm>
        </p:spPr>
        <p:txBody>
          <a:bodyPr>
            <a:normAutofit/>
          </a:bodyPr>
          <a:lstStyle/>
          <a:p>
            <a:pPr marL="0" indent="0">
              <a:buNone/>
            </a:pPr>
            <a:r>
              <a:rPr lang="en-US"/>
              <a:t>In addition, Habib and colleagues conducted a retrospective data analysis including 3,814 patients who experienced breakthrough PONV despite ondansetron for prophylaxis: </a:t>
            </a:r>
            <a:r>
              <a:rPr lang="en-US" baseline="30000"/>
              <a:t>27</a:t>
            </a:r>
          </a:p>
          <a:p>
            <a:pPr lvl="1">
              <a:buFont typeface="Wingdings" panose="05000000000000000000" pitchFamily="2" charset="2"/>
              <a:buChar char="Ø"/>
            </a:pPr>
            <a:endParaRPr lang="en-US" sz="2200"/>
          </a:p>
          <a:p>
            <a:pPr lvl="1">
              <a:buFont typeface="Wingdings" panose="05000000000000000000" pitchFamily="2" charset="2"/>
              <a:buChar char="Ø"/>
            </a:pPr>
            <a:r>
              <a:rPr lang="en-US" sz="2200"/>
              <a:t>Promethazine 6.25 mg was administered to 752 patients as a rescue antiemetic: </a:t>
            </a:r>
            <a:r>
              <a:rPr lang="en-US" sz="2200">
                <a:solidFill>
                  <a:srgbClr val="FF0000"/>
                </a:solidFill>
              </a:rPr>
              <a:t>68% had no additional PONV or rescue meds after</a:t>
            </a:r>
          </a:p>
          <a:p>
            <a:pPr lvl="1">
              <a:buFont typeface="Wingdings" panose="05000000000000000000" pitchFamily="2" charset="2"/>
              <a:buChar char="Ø"/>
            </a:pPr>
            <a:endParaRPr lang="en-US" sz="2200"/>
          </a:p>
          <a:p>
            <a:pPr lvl="1">
              <a:buFont typeface="Wingdings" panose="05000000000000000000" pitchFamily="2" charset="2"/>
              <a:buChar char="Ø"/>
            </a:pPr>
            <a:r>
              <a:rPr lang="en-US" sz="2200"/>
              <a:t>Ondansetron 4 mg was administered to 3,062 patients experiencing PONV: 50% had no additional PONV/rescue meds</a:t>
            </a:r>
          </a:p>
          <a:p>
            <a:pPr marL="384048" lvl="2" indent="0">
              <a:buNone/>
            </a:pPr>
            <a:r>
              <a:rPr lang="en-US" sz="2200"/>
              <a:t>(p&lt;0.0001) </a:t>
            </a:r>
          </a:p>
        </p:txBody>
      </p:sp>
    </p:spTree>
    <p:extLst>
      <p:ext uri="{BB962C8B-B14F-4D97-AF65-F5344CB8AC3E}">
        <p14:creationId xmlns:p14="http://schemas.microsoft.com/office/powerpoint/2010/main" val="2796592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654854-848F-461E-AE8D-B83E8B7F476C}"/>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0777F1EB-0DE7-4405-9683-765A2D19068B}"/>
              </a:ext>
            </a:extLst>
          </p:cNvPr>
          <p:cNvSpPr>
            <a:spLocks noGrp="1"/>
          </p:cNvSpPr>
          <p:nvPr>
            <p:ph type="sldNum" sz="quarter" idx="12"/>
          </p:nvPr>
        </p:nvSpPr>
        <p:spPr/>
        <p:txBody>
          <a:bodyPr/>
          <a:lstStyle/>
          <a:p>
            <a:fld id="{3A98EE3D-8CD1-4C3F-BD1C-C98C9596463C}" type="slidenum">
              <a:rPr lang="en-US" smtClean="0"/>
              <a:t>27</a:t>
            </a:fld>
            <a:endParaRPr lang="en-US"/>
          </a:p>
        </p:txBody>
      </p:sp>
      <p:sp>
        <p:nvSpPr>
          <p:cNvPr id="5" name="Title 4">
            <a:extLst>
              <a:ext uri="{FF2B5EF4-FFF2-40B4-BE49-F238E27FC236}">
                <a16:creationId xmlns:a16="http://schemas.microsoft.com/office/drawing/2014/main" id="{7D28E7AF-B2C8-4BE5-BEB3-6BF0A52A28F1}"/>
              </a:ext>
            </a:extLst>
          </p:cNvPr>
          <p:cNvSpPr>
            <a:spLocks noGrp="1"/>
          </p:cNvSpPr>
          <p:nvPr>
            <p:ph type="title"/>
          </p:nvPr>
        </p:nvSpPr>
        <p:spPr/>
        <p:txBody>
          <a:bodyPr/>
          <a:lstStyle/>
          <a:p>
            <a:r>
              <a:rPr lang="en-US"/>
              <a:t>Antihistamines: Promethazine</a:t>
            </a:r>
          </a:p>
        </p:txBody>
      </p:sp>
      <p:sp>
        <p:nvSpPr>
          <p:cNvPr id="7" name="Content Placeholder 5">
            <a:extLst>
              <a:ext uri="{FF2B5EF4-FFF2-40B4-BE49-F238E27FC236}">
                <a16:creationId xmlns:a16="http://schemas.microsoft.com/office/drawing/2014/main" id="{861D5F8D-B711-4819-A437-E1C5FC8AE7DF}"/>
              </a:ext>
            </a:extLst>
          </p:cNvPr>
          <p:cNvSpPr>
            <a:spLocks noGrp="1"/>
          </p:cNvSpPr>
          <p:nvPr>
            <p:ph sz="half" idx="1"/>
          </p:nvPr>
        </p:nvSpPr>
        <p:spPr>
          <a:xfrm>
            <a:off x="744538" y="1812925"/>
            <a:ext cx="10547350" cy="3748088"/>
          </a:xfrm>
        </p:spPr>
        <p:txBody>
          <a:bodyPr>
            <a:normAutofit/>
          </a:bodyPr>
          <a:lstStyle/>
          <a:p>
            <a:pPr marL="0" indent="0">
              <a:buNone/>
            </a:pPr>
            <a:r>
              <a:rPr lang="en-US"/>
              <a:t>In a double-blind, randomized, controlled trial (n=120), two different doses of promethazine were compared in the treatment of PONV: </a:t>
            </a:r>
            <a:r>
              <a:rPr lang="en-US" baseline="30000"/>
              <a:t>28</a:t>
            </a:r>
          </a:p>
          <a:p>
            <a:pPr lvl="1">
              <a:buFont typeface="Wingdings" panose="05000000000000000000" pitchFamily="2" charset="2"/>
              <a:buChar char="Ø"/>
            </a:pPr>
            <a:r>
              <a:rPr lang="en-US">
                <a:solidFill>
                  <a:srgbClr val="FF0000"/>
                </a:solidFill>
              </a:rPr>
              <a:t>6.25 mg dose found to be as effective in controlling PONV as a 12.5 mg dose with less sedation as a result</a:t>
            </a:r>
          </a:p>
          <a:p>
            <a:pPr marL="201168" lvl="1" indent="0">
              <a:buNone/>
            </a:pPr>
            <a:endParaRPr lang="en-US"/>
          </a:p>
          <a:p>
            <a:pPr marL="201168" lvl="1" indent="0">
              <a:buNone/>
            </a:pPr>
            <a:r>
              <a:rPr lang="en-US"/>
              <a:t>**</a:t>
            </a:r>
            <a:r>
              <a:rPr lang="en-US" u="sng"/>
              <a:t>Note</a:t>
            </a:r>
            <a:r>
              <a:rPr lang="en-US"/>
              <a:t>: In 2009, the FDA issued a block box warning for promethazine. </a:t>
            </a:r>
            <a:r>
              <a:rPr lang="en-US" b="1"/>
              <a:t>IV injection into the vein may leach into the surrounding tissue and cause serious damage. IM is the preferred route. </a:t>
            </a:r>
          </a:p>
          <a:p>
            <a:pPr marL="201168" lvl="1" indent="0">
              <a:buNone/>
            </a:pPr>
            <a:r>
              <a:rPr lang="en-US"/>
              <a:t>If IV administration is used, a properly functioning IV should be confirmed and concentration infused should be no greater than 25 mg/ml at rate of less than or equal to 25 mg/minute.** </a:t>
            </a:r>
            <a:r>
              <a:rPr lang="en-US" baseline="30000"/>
              <a:t>1</a:t>
            </a:r>
          </a:p>
        </p:txBody>
      </p:sp>
    </p:spTree>
    <p:extLst>
      <p:ext uri="{BB962C8B-B14F-4D97-AF65-F5344CB8AC3E}">
        <p14:creationId xmlns:p14="http://schemas.microsoft.com/office/powerpoint/2010/main" val="3826067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E231304-1E96-45F4-B707-1EF651BCE253}"/>
              </a:ext>
            </a:extLst>
          </p:cNvPr>
          <p:cNvSpPr>
            <a:spLocks noGrp="1"/>
          </p:cNvSpPr>
          <p:nvPr>
            <p:ph type="ftr" sz="quarter" idx="11"/>
          </p:nvPr>
        </p:nvSpPr>
        <p:spPr>
          <a:xfrm>
            <a:off x="643051" y="6446838"/>
            <a:ext cx="6818262" cy="365125"/>
          </a:xfrm>
        </p:spPr>
        <p:txBody>
          <a:bodyPr anchor="ctr">
            <a:normAutofit/>
          </a:bodyPr>
          <a:lstStyle/>
          <a:p>
            <a:pPr>
              <a:spcAft>
                <a:spcPts val="600"/>
              </a:spcAft>
            </a:pPr>
            <a:r>
              <a:rPr lang="en-US" err="1"/>
              <a:t>Ponv</a:t>
            </a:r>
            <a:r>
              <a:rPr lang="en-US"/>
              <a:t> toolkit</a:t>
            </a:r>
          </a:p>
        </p:txBody>
      </p:sp>
      <p:sp>
        <p:nvSpPr>
          <p:cNvPr id="3" name="Slide Number Placeholder 2">
            <a:extLst>
              <a:ext uri="{FF2B5EF4-FFF2-40B4-BE49-F238E27FC236}">
                <a16:creationId xmlns:a16="http://schemas.microsoft.com/office/drawing/2014/main" id="{B4FE4197-7D4C-43DF-8AC3-A242E370A046}"/>
              </a:ext>
            </a:extLst>
          </p:cNvPr>
          <p:cNvSpPr>
            <a:spLocks noGrp="1"/>
          </p:cNvSpPr>
          <p:nvPr>
            <p:ph type="sldNum" sz="quarter" idx="12"/>
          </p:nvPr>
        </p:nvSpPr>
        <p:spPr>
          <a:xfrm>
            <a:off x="10930596" y="6446838"/>
            <a:ext cx="617912" cy="365125"/>
          </a:xfrm>
        </p:spPr>
        <p:txBody>
          <a:bodyPr anchor="ctr">
            <a:normAutofit/>
          </a:bodyPr>
          <a:lstStyle/>
          <a:p>
            <a:pPr>
              <a:spcAft>
                <a:spcPts val="600"/>
              </a:spcAft>
            </a:pPr>
            <a:fld id="{3A98EE3D-8CD1-4C3F-BD1C-C98C9596463C}" type="slidenum">
              <a:rPr lang="en-US" smtClean="0"/>
              <a:pPr>
                <a:spcAft>
                  <a:spcPts val="600"/>
                </a:spcAft>
              </a:pPr>
              <a:t>28</a:t>
            </a:fld>
            <a:endParaRPr lang="en-US"/>
          </a:p>
        </p:txBody>
      </p:sp>
      <p:pic>
        <p:nvPicPr>
          <p:cNvPr id="9" name="Picture 8" descr="Question mark on green pastel background">
            <a:extLst>
              <a:ext uri="{FF2B5EF4-FFF2-40B4-BE49-F238E27FC236}">
                <a16:creationId xmlns:a16="http://schemas.microsoft.com/office/drawing/2014/main" id="{70F2313C-D6F9-4837-A2F6-F253D4811500}"/>
              </a:ext>
            </a:extLst>
          </p:cNvPr>
          <p:cNvPicPr>
            <a:picLocks noChangeAspect="1"/>
          </p:cNvPicPr>
          <p:nvPr/>
        </p:nvPicPr>
        <p:blipFill rotWithShape="1">
          <a:blip r:embed="rId2"/>
          <a:srcRect t="6999" b="22922"/>
          <a:stretch/>
        </p:blipFill>
        <p:spPr>
          <a:xfrm>
            <a:off x="20" y="10"/>
            <a:ext cx="12191980" cy="6407990"/>
          </a:xfrm>
          <a:prstGeom prst="rect">
            <a:avLst/>
          </a:prstGeom>
          <a:noFill/>
        </p:spPr>
      </p:pic>
      <p:sp>
        <p:nvSpPr>
          <p:cNvPr id="5" name="Title 4">
            <a:extLst>
              <a:ext uri="{FF2B5EF4-FFF2-40B4-BE49-F238E27FC236}">
                <a16:creationId xmlns:a16="http://schemas.microsoft.com/office/drawing/2014/main" id="{FAC6878B-FB87-44B8-B66C-AE30553226D7}"/>
              </a:ext>
            </a:extLst>
          </p:cNvPr>
          <p:cNvSpPr>
            <a:spLocks noGrp="1"/>
          </p:cNvSpPr>
          <p:nvPr>
            <p:ph type="title"/>
          </p:nvPr>
        </p:nvSpPr>
        <p:spPr>
          <a:xfrm>
            <a:off x="0" y="0"/>
            <a:ext cx="12192000" cy="1296537"/>
          </a:xfrm>
        </p:spPr>
        <p:txBody>
          <a:bodyPr anchor="ctr">
            <a:normAutofit/>
          </a:bodyPr>
          <a:lstStyle/>
          <a:p>
            <a:r>
              <a:rPr lang="en-US"/>
              <a:t>Antihistamines: Diphenhydramine</a:t>
            </a:r>
          </a:p>
        </p:txBody>
      </p:sp>
      <p:sp>
        <p:nvSpPr>
          <p:cNvPr id="6" name="Content Placeholder 5">
            <a:extLst>
              <a:ext uri="{FF2B5EF4-FFF2-40B4-BE49-F238E27FC236}">
                <a16:creationId xmlns:a16="http://schemas.microsoft.com/office/drawing/2014/main" id="{01C5EC58-EBAB-4976-A745-275F37A6EF5F}"/>
              </a:ext>
            </a:extLst>
          </p:cNvPr>
          <p:cNvSpPr>
            <a:spLocks noGrp="1"/>
          </p:cNvSpPr>
          <p:nvPr>
            <p:ph sz="half" idx="1"/>
          </p:nvPr>
        </p:nvSpPr>
        <p:spPr>
          <a:xfrm>
            <a:off x="744355" y="1812759"/>
            <a:ext cx="4954159" cy="3748193"/>
          </a:xfrm>
        </p:spPr>
        <p:txBody>
          <a:bodyPr>
            <a:normAutofit/>
          </a:bodyPr>
          <a:lstStyle/>
          <a:p>
            <a:r>
              <a:rPr lang="en-US"/>
              <a:t>Though commonly used for both prophylaxis and treatment of PONV, there is limited research examining effectiveness of diphenhydramine as a rescue antiemetic.</a:t>
            </a:r>
          </a:p>
        </p:txBody>
      </p:sp>
    </p:spTree>
    <p:extLst>
      <p:ext uri="{BB962C8B-B14F-4D97-AF65-F5344CB8AC3E}">
        <p14:creationId xmlns:p14="http://schemas.microsoft.com/office/powerpoint/2010/main" val="3963910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654854-848F-461E-AE8D-B83E8B7F476C}"/>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0777F1EB-0DE7-4405-9683-765A2D19068B}"/>
              </a:ext>
            </a:extLst>
          </p:cNvPr>
          <p:cNvSpPr>
            <a:spLocks noGrp="1"/>
          </p:cNvSpPr>
          <p:nvPr>
            <p:ph type="sldNum" sz="quarter" idx="12"/>
          </p:nvPr>
        </p:nvSpPr>
        <p:spPr/>
        <p:txBody>
          <a:bodyPr/>
          <a:lstStyle/>
          <a:p>
            <a:fld id="{3A98EE3D-8CD1-4C3F-BD1C-C98C9596463C}" type="slidenum">
              <a:rPr lang="en-US" smtClean="0"/>
              <a:t>29</a:t>
            </a:fld>
            <a:endParaRPr lang="en-US"/>
          </a:p>
        </p:txBody>
      </p:sp>
      <p:sp>
        <p:nvSpPr>
          <p:cNvPr id="5" name="Title 4">
            <a:extLst>
              <a:ext uri="{FF2B5EF4-FFF2-40B4-BE49-F238E27FC236}">
                <a16:creationId xmlns:a16="http://schemas.microsoft.com/office/drawing/2014/main" id="{7D28E7AF-B2C8-4BE5-BEB3-6BF0A52A28F1}"/>
              </a:ext>
            </a:extLst>
          </p:cNvPr>
          <p:cNvSpPr>
            <a:spLocks noGrp="1"/>
          </p:cNvSpPr>
          <p:nvPr>
            <p:ph type="title"/>
          </p:nvPr>
        </p:nvSpPr>
        <p:spPr/>
        <p:txBody>
          <a:bodyPr/>
          <a:lstStyle/>
          <a:p>
            <a:r>
              <a:rPr lang="en-US"/>
              <a:t>Anticholinergics: Scopolamine Transdermal Patch</a:t>
            </a:r>
          </a:p>
        </p:txBody>
      </p:sp>
      <p:sp>
        <p:nvSpPr>
          <p:cNvPr id="6" name="Content Placeholder 5">
            <a:extLst>
              <a:ext uri="{FF2B5EF4-FFF2-40B4-BE49-F238E27FC236}">
                <a16:creationId xmlns:a16="http://schemas.microsoft.com/office/drawing/2014/main" id="{96DB5170-9B14-4E14-A23D-E326CAF96DC2}"/>
              </a:ext>
            </a:extLst>
          </p:cNvPr>
          <p:cNvSpPr>
            <a:spLocks noGrp="1"/>
          </p:cNvSpPr>
          <p:nvPr>
            <p:ph sz="half" idx="1"/>
          </p:nvPr>
        </p:nvSpPr>
        <p:spPr>
          <a:xfrm>
            <a:off x="744355" y="1812759"/>
            <a:ext cx="6716958" cy="3748193"/>
          </a:xfrm>
        </p:spPr>
        <p:txBody>
          <a:bodyPr>
            <a:normAutofit/>
          </a:bodyPr>
          <a:lstStyle/>
          <a:p>
            <a:pPr>
              <a:buFont typeface="Wingdings" panose="05000000000000000000" pitchFamily="2" charset="2"/>
              <a:buChar char="Ø"/>
            </a:pPr>
            <a:r>
              <a:rPr lang="en-US"/>
              <a:t>Due to slow onset of action (2-4 hours), scopolamine is typically used for prophylaxis rather than treatment of PONV. </a:t>
            </a:r>
            <a:r>
              <a:rPr lang="en-US" baseline="30000"/>
              <a:t>1,4</a:t>
            </a:r>
          </a:p>
          <a:p>
            <a:pPr>
              <a:buFont typeface="Wingdings" panose="05000000000000000000" pitchFamily="2" charset="2"/>
              <a:buChar char="Ø"/>
            </a:pPr>
            <a:r>
              <a:rPr lang="en-US"/>
              <a:t>In the postoperative period, patients given scopolamine for prophylaxis may experience side effects:</a:t>
            </a:r>
          </a:p>
          <a:p>
            <a:pPr lvl="1">
              <a:buFont typeface="Wingdings" panose="05000000000000000000" pitchFamily="2" charset="2"/>
              <a:buChar char="Ø"/>
            </a:pPr>
            <a:r>
              <a:rPr lang="en-US"/>
              <a:t>Dry mouth</a:t>
            </a:r>
          </a:p>
          <a:p>
            <a:pPr lvl="1">
              <a:buFont typeface="Wingdings" panose="05000000000000000000" pitchFamily="2" charset="2"/>
              <a:buChar char="Ø"/>
            </a:pPr>
            <a:r>
              <a:rPr lang="en-US"/>
              <a:t>Visual disturbances</a:t>
            </a:r>
          </a:p>
          <a:p>
            <a:pPr lvl="1">
              <a:buFont typeface="Wingdings" panose="05000000000000000000" pitchFamily="2" charset="2"/>
              <a:buChar char="Ø"/>
            </a:pPr>
            <a:r>
              <a:rPr lang="en-US"/>
              <a:t>Dizziness </a:t>
            </a:r>
            <a:r>
              <a:rPr lang="en-US" baseline="30000"/>
              <a:t>1</a:t>
            </a:r>
          </a:p>
        </p:txBody>
      </p:sp>
      <p:pic>
        <p:nvPicPr>
          <p:cNvPr id="1028" name="Picture 4" descr="Detail of the application of the scopolamine skin patch. | Download  Scientific Diagram">
            <a:extLst>
              <a:ext uri="{FF2B5EF4-FFF2-40B4-BE49-F238E27FC236}">
                <a16:creationId xmlns:a16="http://schemas.microsoft.com/office/drawing/2014/main" id="{370A13EA-1AFB-48A1-893F-AF7B1A323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4645" y="1473470"/>
            <a:ext cx="2560478" cy="3911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304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erson using a computer">
            <a:extLst>
              <a:ext uri="{FF2B5EF4-FFF2-40B4-BE49-F238E27FC236}">
                <a16:creationId xmlns:a16="http://schemas.microsoft.com/office/drawing/2014/main" id="{1FE05F69-81FE-41EC-874F-C9DA7048A589}"/>
              </a:ext>
            </a:extLst>
          </p:cNvPr>
          <p:cNvPicPr>
            <a:picLocks noGrp="1" noChangeAspect="1"/>
          </p:cNvPicPr>
          <p:nvPr>
            <p:ph type="pic" sz="quarter" idx="13"/>
          </p:nvPr>
        </p:nvPicPr>
        <p:blipFill>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a:stretch/>
        </p:blipFill>
        <p:spPr>
          <a:xfrm>
            <a:off x="0" y="0"/>
            <a:ext cx="12189789" cy="6408000"/>
          </a:xfrm>
        </p:spPr>
      </p:pic>
      <p:sp>
        <p:nvSpPr>
          <p:cNvPr id="15" name="Title 14">
            <a:extLst>
              <a:ext uri="{FF2B5EF4-FFF2-40B4-BE49-F238E27FC236}">
                <a16:creationId xmlns:a16="http://schemas.microsoft.com/office/drawing/2014/main" id="{66F458A5-2AF5-4290-8A07-8B68C223F81D}"/>
              </a:ext>
            </a:extLst>
          </p:cNvPr>
          <p:cNvSpPr>
            <a:spLocks noGrp="1"/>
          </p:cNvSpPr>
          <p:nvPr>
            <p:ph type="title"/>
          </p:nvPr>
        </p:nvSpPr>
        <p:spPr/>
        <p:txBody>
          <a:bodyPr/>
          <a:lstStyle/>
          <a:p>
            <a:r>
              <a:rPr lang="en-US"/>
              <a:t>Objectives</a:t>
            </a:r>
            <a:endParaRPr lang="ru-RU"/>
          </a:p>
        </p:txBody>
      </p:sp>
      <p:graphicFrame>
        <p:nvGraphicFramePr>
          <p:cNvPr id="10" name="Content Placeholder 2" descr="Smart Art object">
            <a:extLst>
              <a:ext uri="{FF2B5EF4-FFF2-40B4-BE49-F238E27FC236}">
                <a16:creationId xmlns:a16="http://schemas.microsoft.com/office/drawing/2014/main" id="{00E51AD9-52AC-49A5-BF0E-64F1B769CE85}"/>
              </a:ext>
            </a:extLst>
          </p:cNvPr>
          <p:cNvGraphicFramePr>
            <a:graphicFrameLocks noGrp="1"/>
          </p:cNvGraphicFramePr>
          <p:nvPr>
            <p:ph sz="half" idx="1"/>
            <p:extLst>
              <p:ext uri="{D42A27DB-BD31-4B8C-83A1-F6EECF244321}">
                <p14:modId xmlns:p14="http://schemas.microsoft.com/office/powerpoint/2010/main" val="384853967"/>
              </p:ext>
            </p:extLst>
          </p:nvPr>
        </p:nvGraphicFramePr>
        <p:xfrm>
          <a:off x="736149" y="1978224"/>
          <a:ext cx="6304848" cy="37480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Footer Placeholder 2">
            <a:extLst>
              <a:ext uri="{FF2B5EF4-FFF2-40B4-BE49-F238E27FC236}">
                <a16:creationId xmlns:a16="http://schemas.microsoft.com/office/drawing/2014/main" id="{4EF15B35-3E87-AB47-A668-38DD000ADF27}"/>
              </a:ext>
            </a:extLst>
          </p:cNvPr>
          <p:cNvSpPr>
            <a:spLocks noGrp="1"/>
          </p:cNvSpPr>
          <p:nvPr>
            <p:ph type="ftr" sz="quarter" idx="11"/>
          </p:nvPr>
        </p:nvSpPr>
        <p:spPr/>
        <p:txBody>
          <a:bodyPr/>
          <a:lstStyle/>
          <a:p>
            <a:r>
              <a:rPr lang="en-US"/>
              <a:t>PONV Toolkit</a:t>
            </a:r>
          </a:p>
        </p:txBody>
      </p:sp>
      <p:sp>
        <p:nvSpPr>
          <p:cNvPr id="18" name="Slide Number Placeholder 17">
            <a:extLst>
              <a:ext uri="{FF2B5EF4-FFF2-40B4-BE49-F238E27FC236}">
                <a16:creationId xmlns:a16="http://schemas.microsoft.com/office/drawing/2014/main" id="{41B78239-2280-4550-A468-F95E90299A50}"/>
              </a:ext>
            </a:extLst>
          </p:cNvPr>
          <p:cNvSpPr>
            <a:spLocks noGrp="1"/>
          </p:cNvSpPr>
          <p:nvPr>
            <p:ph type="sldNum" sz="quarter" idx="12"/>
          </p:nvPr>
        </p:nvSpPr>
        <p:spPr/>
        <p:txBody>
          <a:bodyPr/>
          <a:lstStyle/>
          <a:p>
            <a:fld id="{3A98EE3D-8CD1-4C3F-BD1C-C98C9596463C}" type="slidenum">
              <a:rPr lang="en-US" smtClean="0"/>
              <a:pPr/>
              <a:t>3</a:t>
            </a:fld>
            <a:endParaRPr lang="en-US"/>
          </a:p>
        </p:txBody>
      </p:sp>
      <p:pic>
        <p:nvPicPr>
          <p:cNvPr id="186" name="Picture 186" descr="Close-up of hand with IV">
            <a:extLst>
              <a:ext uri="{FF2B5EF4-FFF2-40B4-BE49-F238E27FC236}">
                <a16:creationId xmlns:a16="http://schemas.microsoft.com/office/drawing/2014/main" id="{B8F38857-89FF-EA6D-BFF9-2BDC651F8DD1}"/>
              </a:ext>
            </a:extLst>
          </p:cNvPr>
          <p:cNvPicPr>
            <a:picLocks noGrp="1" noChangeAspect="1"/>
          </p:cNvPicPr>
          <p:nvPr>
            <p:ph sz="half" idx="2"/>
          </p:nvPr>
        </p:nvPicPr>
        <p:blipFill>
          <a:blip r:embed="rId9"/>
          <a:stretch>
            <a:fillRect/>
          </a:stretch>
        </p:blipFill>
        <p:spPr>
          <a:xfrm>
            <a:off x="7456154" y="2124045"/>
            <a:ext cx="4555867" cy="3037244"/>
          </a:xfrm>
        </p:spPr>
      </p:pic>
      <p:sp>
        <p:nvSpPr>
          <p:cNvPr id="2" name="TextBox 1">
            <a:extLst>
              <a:ext uri="{FF2B5EF4-FFF2-40B4-BE49-F238E27FC236}">
                <a16:creationId xmlns:a16="http://schemas.microsoft.com/office/drawing/2014/main" id="{F42F206A-0B74-4FA4-B415-1F9C49C8F1CB}"/>
              </a:ext>
            </a:extLst>
          </p:cNvPr>
          <p:cNvSpPr txBox="1"/>
          <p:nvPr/>
        </p:nvSpPr>
        <p:spPr>
          <a:xfrm>
            <a:off x="8305800" y="243339"/>
            <a:ext cx="3706221" cy="923330"/>
          </a:xfrm>
          <a:prstGeom prst="rect">
            <a:avLst/>
          </a:prstGeom>
          <a:noFill/>
        </p:spPr>
        <p:txBody>
          <a:bodyPr wrap="square" rtlCol="0">
            <a:spAutoFit/>
          </a:bodyPr>
          <a:lstStyle/>
          <a:p>
            <a:r>
              <a:rPr lang="en-US">
                <a:solidFill>
                  <a:schemeClr val="accent2"/>
                </a:solidFill>
                <a:hlinkClick r:id="rId10"/>
              </a:rPr>
              <a:t>PONV Overview: Impact, Pathophysiology, &amp; Risk Factors</a:t>
            </a:r>
            <a:endParaRPr lang="en-US">
              <a:solidFill>
                <a:schemeClr val="accent2"/>
              </a:solidFill>
            </a:endParaRPr>
          </a:p>
          <a:p>
            <a:r>
              <a:rPr lang="en-US">
                <a:solidFill>
                  <a:schemeClr val="accent5">
                    <a:lumMod val="40000"/>
                    <a:lumOff val="60000"/>
                  </a:schemeClr>
                </a:solidFill>
                <a:hlinkClick r:id="rId11">
                  <a:extLst>
                    <a:ext uri="{A12FA001-AC4F-418D-AE19-62706E023703}">
                      <ahyp:hlinkClr xmlns:ahyp="http://schemas.microsoft.com/office/drawing/2018/hyperlinkcolor" val="tx"/>
                    </a:ext>
                  </a:extLst>
                </a:hlinkClick>
              </a:rPr>
              <a:t>PONV Prophylaxis Recommendations</a:t>
            </a:r>
            <a:endParaRPr lang="en-US">
              <a:solidFill>
                <a:schemeClr val="accent5">
                  <a:lumMod val="40000"/>
                  <a:lumOff val="60000"/>
                </a:schemeClr>
              </a:solidFill>
            </a:endParaRPr>
          </a:p>
        </p:txBody>
      </p:sp>
    </p:spTree>
    <p:extLst>
      <p:ext uri="{BB962C8B-B14F-4D97-AF65-F5344CB8AC3E}">
        <p14:creationId xmlns:p14="http://schemas.microsoft.com/office/powerpoint/2010/main" val="359849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654854-848F-461E-AE8D-B83E8B7F476C}"/>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0777F1EB-0DE7-4405-9683-765A2D19068B}"/>
              </a:ext>
            </a:extLst>
          </p:cNvPr>
          <p:cNvSpPr>
            <a:spLocks noGrp="1"/>
          </p:cNvSpPr>
          <p:nvPr>
            <p:ph type="sldNum" sz="quarter" idx="12"/>
          </p:nvPr>
        </p:nvSpPr>
        <p:spPr/>
        <p:txBody>
          <a:bodyPr/>
          <a:lstStyle/>
          <a:p>
            <a:fld id="{3A98EE3D-8CD1-4C3F-BD1C-C98C9596463C}" type="slidenum">
              <a:rPr lang="en-US" smtClean="0"/>
              <a:t>30</a:t>
            </a:fld>
            <a:endParaRPr lang="en-US"/>
          </a:p>
        </p:txBody>
      </p:sp>
      <p:sp>
        <p:nvSpPr>
          <p:cNvPr id="5" name="Title 4">
            <a:extLst>
              <a:ext uri="{FF2B5EF4-FFF2-40B4-BE49-F238E27FC236}">
                <a16:creationId xmlns:a16="http://schemas.microsoft.com/office/drawing/2014/main" id="{7D28E7AF-B2C8-4BE5-BEB3-6BF0A52A28F1}"/>
              </a:ext>
            </a:extLst>
          </p:cNvPr>
          <p:cNvSpPr>
            <a:spLocks noGrp="1"/>
          </p:cNvSpPr>
          <p:nvPr>
            <p:ph type="title"/>
          </p:nvPr>
        </p:nvSpPr>
        <p:spPr/>
        <p:txBody>
          <a:bodyPr/>
          <a:lstStyle/>
          <a:p>
            <a:r>
              <a:rPr lang="en-US" err="1"/>
              <a:t>Gabapentinoids</a:t>
            </a:r>
            <a:r>
              <a:rPr lang="en-US"/>
              <a:t>: Gabapentin &amp; pregabalin</a:t>
            </a:r>
          </a:p>
        </p:txBody>
      </p:sp>
      <p:sp>
        <p:nvSpPr>
          <p:cNvPr id="6" name="Content Placeholder 5">
            <a:extLst>
              <a:ext uri="{FF2B5EF4-FFF2-40B4-BE49-F238E27FC236}">
                <a16:creationId xmlns:a16="http://schemas.microsoft.com/office/drawing/2014/main" id="{96DB5170-9B14-4E14-A23D-E326CAF96DC2}"/>
              </a:ext>
            </a:extLst>
          </p:cNvPr>
          <p:cNvSpPr>
            <a:spLocks noGrp="1"/>
          </p:cNvSpPr>
          <p:nvPr>
            <p:ph sz="half" idx="1"/>
          </p:nvPr>
        </p:nvSpPr>
        <p:spPr>
          <a:xfrm>
            <a:off x="6096000" y="1709056"/>
            <a:ext cx="4954159" cy="3748193"/>
          </a:xfrm>
        </p:spPr>
        <p:txBody>
          <a:bodyPr>
            <a:normAutofit/>
          </a:bodyPr>
          <a:lstStyle/>
          <a:p>
            <a:r>
              <a:rPr lang="en-US"/>
              <a:t>Several studies have examined the effect of </a:t>
            </a:r>
            <a:r>
              <a:rPr lang="en-US" err="1"/>
              <a:t>gabapentinoids</a:t>
            </a:r>
            <a:r>
              <a:rPr lang="en-US"/>
              <a:t> given perioperatively for the prevention of PONV but there is limited data on gabapentin or pregabalin and their efficacy in treating PONV.</a:t>
            </a:r>
          </a:p>
        </p:txBody>
      </p:sp>
      <p:pic>
        <p:nvPicPr>
          <p:cNvPr id="7" name="Graphic 6" descr="Badge Question Mark with solid fill">
            <a:extLst>
              <a:ext uri="{FF2B5EF4-FFF2-40B4-BE49-F238E27FC236}">
                <a16:creationId xmlns:a16="http://schemas.microsoft.com/office/drawing/2014/main" id="{234ACD46-5FCA-4B07-8EDA-BDCA2019EE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5898" y="1436335"/>
            <a:ext cx="3985330" cy="3985330"/>
          </a:xfrm>
          <a:prstGeom prst="rect">
            <a:avLst/>
          </a:prstGeom>
        </p:spPr>
      </p:pic>
    </p:spTree>
    <p:extLst>
      <p:ext uri="{BB962C8B-B14F-4D97-AF65-F5344CB8AC3E}">
        <p14:creationId xmlns:p14="http://schemas.microsoft.com/office/powerpoint/2010/main" val="2176272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781118-7ED0-4E4D-A33C-213905A626F1}"/>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A175A0E3-2EDA-47A2-A3A8-822DC05AC699}"/>
              </a:ext>
            </a:extLst>
          </p:cNvPr>
          <p:cNvSpPr>
            <a:spLocks noGrp="1"/>
          </p:cNvSpPr>
          <p:nvPr>
            <p:ph type="sldNum" sz="quarter" idx="12"/>
          </p:nvPr>
        </p:nvSpPr>
        <p:spPr/>
        <p:txBody>
          <a:bodyPr/>
          <a:lstStyle/>
          <a:p>
            <a:fld id="{3A98EE3D-8CD1-4C3F-BD1C-C98C9596463C}" type="slidenum">
              <a:rPr lang="en-US" smtClean="0"/>
              <a:t>31</a:t>
            </a:fld>
            <a:endParaRPr lang="en-US"/>
          </a:p>
        </p:txBody>
      </p:sp>
      <p:sp>
        <p:nvSpPr>
          <p:cNvPr id="5" name="Title 4">
            <a:extLst>
              <a:ext uri="{FF2B5EF4-FFF2-40B4-BE49-F238E27FC236}">
                <a16:creationId xmlns:a16="http://schemas.microsoft.com/office/drawing/2014/main" id="{20F8CF40-6409-4CF6-93E7-91778342646A}"/>
              </a:ext>
            </a:extLst>
          </p:cNvPr>
          <p:cNvSpPr>
            <a:spLocks noGrp="1"/>
          </p:cNvSpPr>
          <p:nvPr>
            <p:ph type="title"/>
          </p:nvPr>
        </p:nvSpPr>
        <p:spPr/>
        <p:txBody>
          <a:bodyPr/>
          <a:lstStyle/>
          <a:p>
            <a:r>
              <a:rPr lang="en-US"/>
              <a:t>Midazolam</a:t>
            </a:r>
          </a:p>
        </p:txBody>
      </p:sp>
      <p:sp>
        <p:nvSpPr>
          <p:cNvPr id="6" name="Content Placeholder 5">
            <a:extLst>
              <a:ext uri="{FF2B5EF4-FFF2-40B4-BE49-F238E27FC236}">
                <a16:creationId xmlns:a16="http://schemas.microsoft.com/office/drawing/2014/main" id="{BD125665-3CB4-4710-8509-8265421ED0BA}"/>
              </a:ext>
            </a:extLst>
          </p:cNvPr>
          <p:cNvSpPr>
            <a:spLocks noGrp="1"/>
          </p:cNvSpPr>
          <p:nvPr>
            <p:ph sz="half" idx="1"/>
          </p:nvPr>
        </p:nvSpPr>
        <p:spPr>
          <a:xfrm>
            <a:off x="744355" y="1812759"/>
            <a:ext cx="10522359" cy="3748193"/>
          </a:xfrm>
        </p:spPr>
        <p:txBody>
          <a:bodyPr>
            <a:normAutofit/>
          </a:bodyPr>
          <a:lstStyle/>
          <a:p>
            <a:r>
              <a:rPr lang="en-US"/>
              <a:t>There is limited data investigating midazolam as a rescue antiemetic, however, one study suggests it may have similar efficacy to ondansetron in the treatment of PONV after cesarean delivery. </a:t>
            </a:r>
          </a:p>
          <a:p>
            <a:r>
              <a:rPr lang="en-US"/>
              <a:t>According to the study, midazolam (30 micrograms/kg) + ondansetron was superior to either medication alone in the treatment of postoperative nausea at 6 hours after administration.</a:t>
            </a:r>
          </a:p>
          <a:p>
            <a:r>
              <a:rPr lang="en-US"/>
              <a:t>*No additional adverse effects in the combination group as compared to the ondansetron or midazolam alone groups. (n=132) </a:t>
            </a:r>
            <a:r>
              <a:rPr lang="en-US" baseline="30000"/>
              <a:t>29</a:t>
            </a:r>
          </a:p>
          <a:p>
            <a:endParaRPr lang="en-US"/>
          </a:p>
        </p:txBody>
      </p:sp>
      <p:pic>
        <p:nvPicPr>
          <p:cNvPr id="11" name="Picture 10">
            <a:extLst>
              <a:ext uri="{FF2B5EF4-FFF2-40B4-BE49-F238E27FC236}">
                <a16:creationId xmlns:a16="http://schemas.microsoft.com/office/drawing/2014/main" id="{53D20389-5EAF-4E9C-9081-69C30371630E}"/>
              </a:ext>
            </a:extLst>
          </p:cNvPr>
          <p:cNvPicPr>
            <a:picLocks noChangeAspect="1"/>
          </p:cNvPicPr>
          <p:nvPr/>
        </p:nvPicPr>
        <p:blipFill>
          <a:blip r:embed="rId3"/>
          <a:stretch>
            <a:fillRect/>
          </a:stretch>
        </p:blipFill>
        <p:spPr>
          <a:xfrm>
            <a:off x="7324725" y="4906963"/>
            <a:ext cx="4867275" cy="1905000"/>
          </a:xfrm>
          <a:prstGeom prst="rect">
            <a:avLst/>
          </a:prstGeom>
        </p:spPr>
      </p:pic>
    </p:spTree>
    <p:extLst>
      <p:ext uri="{BB962C8B-B14F-4D97-AF65-F5344CB8AC3E}">
        <p14:creationId xmlns:p14="http://schemas.microsoft.com/office/powerpoint/2010/main" val="2827435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Knot of blue and red ropes in a blue and red background">
            <a:extLst>
              <a:ext uri="{FF2B5EF4-FFF2-40B4-BE49-F238E27FC236}">
                <a16:creationId xmlns:a16="http://schemas.microsoft.com/office/drawing/2014/main" id="{E33859F0-C2DC-F257-DB80-B138CFBD8E24}"/>
              </a:ext>
            </a:extLst>
          </p:cNvPr>
          <p:cNvPicPr>
            <a:picLocks noChangeAspect="1"/>
          </p:cNvPicPr>
          <p:nvPr/>
        </p:nvPicPr>
        <p:blipFill>
          <a:blip r:embed="rId2"/>
          <a:srcRect t="11303" b="11303"/>
          <a:stretch/>
        </p:blipFill>
        <p:spPr>
          <a:xfrm>
            <a:off x="20" y="10"/>
            <a:ext cx="12193180" cy="6400790"/>
          </a:xfrm>
          <a:prstGeom prst="rect">
            <a:avLst/>
          </a:prstGeom>
          <a:noFill/>
        </p:spPr>
      </p:pic>
      <p:sp>
        <p:nvSpPr>
          <p:cNvPr id="19" name="Text Placeholder 2">
            <a:extLst>
              <a:ext uri="{FF2B5EF4-FFF2-40B4-BE49-F238E27FC236}">
                <a16:creationId xmlns:a16="http://schemas.microsoft.com/office/drawing/2014/main" id="{90EB7B38-4491-9010-C498-7BDC439604EE}"/>
              </a:ext>
            </a:extLst>
          </p:cNvPr>
          <p:cNvSpPr>
            <a:spLocks noGrp="1"/>
          </p:cNvSpPr>
          <p:nvPr>
            <p:ph type="body" sz="quarter" idx="14"/>
          </p:nvPr>
        </p:nvSpPr>
        <p:spPr>
          <a:xfrm>
            <a:off x="4981768" y="5034909"/>
            <a:ext cx="7209946" cy="817251"/>
          </a:xfrm>
        </p:spPr>
        <p:txBody>
          <a:bodyPr/>
          <a:lstStyle/>
          <a:p>
            <a:r>
              <a:rPr lang="en-US"/>
              <a:t>Recommended options for treating PONV</a:t>
            </a:r>
          </a:p>
        </p:txBody>
      </p:sp>
      <p:sp>
        <p:nvSpPr>
          <p:cNvPr id="7" name="Title 6">
            <a:extLst>
              <a:ext uri="{FF2B5EF4-FFF2-40B4-BE49-F238E27FC236}">
                <a16:creationId xmlns:a16="http://schemas.microsoft.com/office/drawing/2014/main" id="{60FCEB28-0EE4-477D-811C-F98C0CCD233A}"/>
              </a:ext>
            </a:extLst>
          </p:cNvPr>
          <p:cNvSpPr>
            <a:spLocks noGrp="1"/>
          </p:cNvSpPr>
          <p:nvPr>
            <p:ph type="title"/>
          </p:nvPr>
        </p:nvSpPr>
        <p:spPr>
          <a:xfrm>
            <a:off x="4982966" y="3975295"/>
            <a:ext cx="7209035" cy="1089350"/>
          </a:xfrm>
        </p:spPr>
        <p:txBody>
          <a:bodyPr wrap="square" anchor="t">
            <a:normAutofit fontScale="90000"/>
          </a:bodyPr>
          <a:lstStyle/>
          <a:p>
            <a:r>
              <a:rPr lang="en-US"/>
              <a:t>PONV Treatment: Combination Therapy</a:t>
            </a:r>
          </a:p>
        </p:txBody>
      </p:sp>
      <p:sp>
        <p:nvSpPr>
          <p:cNvPr id="2" name="Footer Placeholder 1">
            <a:extLst>
              <a:ext uri="{FF2B5EF4-FFF2-40B4-BE49-F238E27FC236}">
                <a16:creationId xmlns:a16="http://schemas.microsoft.com/office/drawing/2014/main" id="{55034979-681A-4F99-A514-B0ADCCA5F837}"/>
              </a:ext>
            </a:extLst>
          </p:cNvPr>
          <p:cNvSpPr>
            <a:spLocks noGrp="1"/>
          </p:cNvSpPr>
          <p:nvPr>
            <p:ph type="ftr" sz="quarter" idx="11"/>
          </p:nvPr>
        </p:nvSpPr>
        <p:spPr>
          <a:xfrm>
            <a:off x="643051" y="6446838"/>
            <a:ext cx="6818262" cy="365125"/>
          </a:xfrm>
        </p:spPr>
        <p:txBody>
          <a:bodyPr anchor="ctr">
            <a:normAutofit/>
          </a:bodyPr>
          <a:lstStyle/>
          <a:p>
            <a:pPr>
              <a:spcAft>
                <a:spcPts val="600"/>
              </a:spcAft>
            </a:pPr>
            <a:r>
              <a:rPr lang="en-US"/>
              <a:t>PONV toolkit</a:t>
            </a:r>
          </a:p>
        </p:txBody>
      </p:sp>
      <p:sp>
        <p:nvSpPr>
          <p:cNvPr id="3" name="Slide Number Placeholder 2">
            <a:extLst>
              <a:ext uri="{FF2B5EF4-FFF2-40B4-BE49-F238E27FC236}">
                <a16:creationId xmlns:a16="http://schemas.microsoft.com/office/drawing/2014/main" id="{29BBD2F5-85C3-446A-A585-FAAA65FD98EC}"/>
              </a:ext>
            </a:extLst>
          </p:cNvPr>
          <p:cNvSpPr>
            <a:spLocks noGrp="1"/>
          </p:cNvSpPr>
          <p:nvPr>
            <p:ph type="sldNum" sz="quarter" idx="12"/>
          </p:nvPr>
        </p:nvSpPr>
        <p:spPr>
          <a:xfrm>
            <a:off x="10930596" y="6446838"/>
            <a:ext cx="617912" cy="365125"/>
          </a:xfrm>
        </p:spPr>
        <p:txBody>
          <a:bodyPr anchor="ctr">
            <a:normAutofit/>
          </a:bodyPr>
          <a:lstStyle/>
          <a:p>
            <a:pPr>
              <a:spcAft>
                <a:spcPts val="600"/>
              </a:spcAft>
            </a:pPr>
            <a:fld id="{3A98EE3D-8CD1-4C3F-BD1C-C98C9596463C}" type="slidenum">
              <a:rPr lang="en-US" smtClean="0"/>
              <a:pPr>
                <a:spcAft>
                  <a:spcPts val="600"/>
                </a:spcAft>
              </a:pPr>
              <a:t>32</a:t>
            </a:fld>
            <a:endParaRPr lang="en-US"/>
          </a:p>
        </p:txBody>
      </p:sp>
    </p:spTree>
    <p:extLst>
      <p:ext uri="{BB962C8B-B14F-4D97-AF65-F5344CB8AC3E}">
        <p14:creationId xmlns:p14="http://schemas.microsoft.com/office/powerpoint/2010/main" val="3903524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3C92A6C-9ED7-485D-A451-925549DA5BFC}"/>
              </a:ext>
            </a:extLst>
          </p:cNvPr>
          <p:cNvSpPr>
            <a:spLocks noGrp="1"/>
          </p:cNvSpPr>
          <p:nvPr>
            <p:ph type="ftr" sz="quarter" idx="11"/>
          </p:nvPr>
        </p:nvSpPr>
        <p:spPr/>
        <p:txBody>
          <a:bodyPr/>
          <a:lstStyle/>
          <a:p>
            <a:r>
              <a:rPr lang="en-US" err="1"/>
              <a:t>Ponv</a:t>
            </a:r>
            <a:r>
              <a:rPr lang="en-US"/>
              <a:t> toolkit</a:t>
            </a:r>
          </a:p>
        </p:txBody>
      </p:sp>
      <p:sp>
        <p:nvSpPr>
          <p:cNvPr id="7" name="Slide Number Placeholder 6">
            <a:extLst>
              <a:ext uri="{FF2B5EF4-FFF2-40B4-BE49-F238E27FC236}">
                <a16:creationId xmlns:a16="http://schemas.microsoft.com/office/drawing/2014/main" id="{A1F79314-2393-40DA-A6BC-2048FA94AF3E}"/>
              </a:ext>
            </a:extLst>
          </p:cNvPr>
          <p:cNvSpPr>
            <a:spLocks noGrp="1"/>
          </p:cNvSpPr>
          <p:nvPr>
            <p:ph type="sldNum" sz="quarter" idx="12"/>
          </p:nvPr>
        </p:nvSpPr>
        <p:spPr/>
        <p:txBody>
          <a:bodyPr/>
          <a:lstStyle/>
          <a:p>
            <a:fld id="{3A98EE3D-8CD1-4C3F-BD1C-C98C9596463C}" type="slidenum">
              <a:rPr lang="en-US" smtClean="0"/>
              <a:t>33</a:t>
            </a:fld>
            <a:endParaRPr lang="en-US"/>
          </a:p>
        </p:txBody>
      </p:sp>
      <p:sp>
        <p:nvSpPr>
          <p:cNvPr id="8" name="Title 7">
            <a:extLst>
              <a:ext uri="{FF2B5EF4-FFF2-40B4-BE49-F238E27FC236}">
                <a16:creationId xmlns:a16="http://schemas.microsoft.com/office/drawing/2014/main" id="{D1C71716-CC4C-43F2-B019-BE9B406CF41E}"/>
              </a:ext>
            </a:extLst>
          </p:cNvPr>
          <p:cNvSpPr>
            <a:spLocks noGrp="1"/>
          </p:cNvSpPr>
          <p:nvPr>
            <p:ph type="title"/>
          </p:nvPr>
        </p:nvSpPr>
        <p:spPr/>
        <p:txBody>
          <a:bodyPr/>
          <a:lstStyle/>
          <a:p>
            <a:r>
              <a:rPr lang="en-US"/>
              <a:t>Combination Antiemetics for Treatment</a:t>
            </a:r>
          </a:p>
        </p:txBody>
      </p:sp>
      <p:sp>
        <p:nvSpPr>
          <p:cNvPr id="9" name="Content Placeholder 8">
            <a:extLst>
              <a:ext uri="{FF2B5EF4-FFF2-40B4-BE49-F238E27FC236}">
                <a16:creationId xmlns:a16="http://schemas.microsoft.com/office/drawing/2014/main" id="{D19F6D37-8277-451A-B773-C02F1F43B36E}"/>
              </a:ext>
            </a:extLst>
          </p:cNvPr>
          <p:cNvSpPr>
            <a:spLocks noGrp="1"/>
          </p:cNvSpPr>
          <p:nvPr>
            <p:ph sz="half" idx="1"/>
          </p:nvPr>
        </p:nvSpPr>
        <p:spPr>
          <a:xfrm>
            <a:off x="541152" y="1551501"/>
            <a:ext cx="10905457" cy="4088418"/>
          </a:xfrm>
        </p:spPr>
        <p:txBody>
          <a:bodyPr/>
          <a:lstStyle/>
          <a:p>
            <a:pPr>
              <a:buFont typeface="Wingdings" panose="05000000000000000000" pitchFamily="2" charset="2"/>
              <a:buChar char="Ø"/>
            </a:pPr>
            <a:r>
              <a:rPr lang="en-US"/>
              <a:t>In a randomized study of 228 adult patients, a combination of low-dose ondansetron plus </a:t>
            </a:r>
            <a:r>
              <a:rPr lang="en-US">
                <a:solidFill>
                  <a:srgbClr val="FF0000"/>
                </a:solidFill>
              </a:rPr>
              <a:t>dexamethasone and </a:t>
            </a:r>
            <a:r>
              <a:rPr lang="en-US" err="1">
                <a:solidFill>
                  <a:srgbClr val="FF0000"/>
                </a:solidFill>
              </a:rPr>
              <a:t>droperidol</a:t>
            </a:r>
            <a:r>
              <a:rPr lang="en-US">
                <a:solidFill>
                  <a:srgbClr val="FF0000"/>
                </a:solidFill>
              </a:rPr>
              <a:t> or haloperidol has been found to be superior </a:t>
            </a:r>
            <a:r>
              <a:rPr lang="en-US"/>
              <a:t>to monotherapy alone for the treatment of PONV in the PACU </a:t>
            </a:r>
            <a:r>
              <a:rPr lang="en-US" baseline="30000"/>
              <a:t>30</a:t>
            </a:r>
          </a:p>
          <a:p>
            <a:pPr>
              <a:buFont typeface="Wingdings" panose="05000000000000000000" pitchFamily="2" charset="2"/>
              <a:buChar char="Ø"/>
            </a:pPr>
            <a:r>
              <a:rPr lang="en-US" err="1">
                <a:solidFill>
                  <a:srgbClr val="FF0000"/>
                </a:solidFill>
              </a:rPr>
              <a:t>Palonsetron</a:t>
            </a:r>
            <a:r>
              <a:rPr lang="en-US">
                <a:solidFill>
                  <a:srgbClr val="FF0000"/>
                </a:solidFill>
              </a:rPr>
              <a:t> + dexamethasone is more effective than </a:t>
            </a:r>
            <a:r>
              <a:rPr lang="en-US" err="1">
                <a:solidFill>
                  <a:srgbClr val="FF0000"/>
                </a:solidFill>
              </a:rPr>
              <a:t>palonsetron</a:t>
            </a:r>
            <a:r>
              <a:rPr lang="en-US">
                <a:solidFill>
                  <a:srgbClr val="FF0000"/>
                </a:solidFill>
              </a:rPr>
              <a:t> alone </a:t>
            </a:r>
            <a:r>
              <a:rPr lang="en-US"/>
              <a:t>when given for prevention of PONV in patients receiving PCA with fentanyl. (RCT: 202 adult patients) </a:t>
            </a:r>
            <a:r>
              <a:rPr lang="en-US" baseline="30000"/>
              <a:t>31</a:t>
            </a:r>
          </a:p>
          <a:p>
            <a:pPr>
              <a:buFont typeface="Wingdings" panose="05000000000000000000" pitchFamily="2" charset="2"/>
              <a:buChar char="Ø"/>
            </a:pPr>
            <a:r>
              <a:rPr lang="en-US"/>
              <a:t>There is limited evidence exploring the optimal combination therapy for the treatment of PONV. </a:t>
            </a:r>
            <a:r>
              <a:rPr lang="en-US" baseline="30000"/>
              <a:t>1</a:t>
            </a:r>
          </a:p>
          <a:p>
            <a:pPr lvl="1">
              <a:buClr>
                <a:srgbClr val="0070C0"/>
              </a:buClr>
              <a:buFont typeface="Arial" panose="020B0604020202020204" pitchFamily="34" charset="0"/>
              <a:buChar char="•"/>
            </a:pPr>
            <a:r>
              <a:rPr lang="en-US"/>
              <a:t>Select antiemetics from different classes &amp; clinical discretion is advised</a:t>
            </a:r>
          </a:p>
          <a:p>
            <a:pPr>
              <a:buFont typeface="Wingdings" panose="05000000000000000000" pitchFamily="2" charset="2"/>
              <a:buChar char="Ø"/>
            </a:pPr>
            <a:endParaRPr lang="en-US"/>
          </a:p>
        </p:txBody>
      </p:sp>
    </p:spTree>
    <p:extLst>
      <p:ext uri="{BB962C8B-B14F-4D97-AF65-F5344CB8AC3E}">
        <p14:creationId xmlns:p14="http://schemas.microsoft.com/office/powerpoint/2010/main" val="4311721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erson holding acupuncture needle inserted in lower of back of laying person partially covered with towel">
            <a:extLst>
              <a:ext uri="{FF2B5EF4-FFF2-40B4-BE49-F238E27FC236}">
                <a16:creationId xmlns:a16="http://schemas.microsoft.com/office/drawing/2014/main" id="{E33859F0-C2DC-F257-DB80-B138CFBD8E24}"/>
              </a:ext>
            </a:extLst>
          </p:cNvPr>
          <p:cNvPicPr>
            <a:picLocks noChangeAspect="1"/>
          </p:cNvPicPr>
          <p:nvPr/>
        </p:nvPicPr>
        <p:blipFill>
          <a:blip r:embed="rId2"/>
          <a:srcRect t="10629" b="10629"/>
          <a:stretch/>
        </p:blipFill>
        <p:spPr>
          <a:xfrm>
            <a:off x="20" y="10"/>
            <a:ext cx="12193180" cy="6400790"/>
          </a:xfrm>
          <a:prstGeom prst="rect">
            <a:avLst/>
          </a:prstGeom>
          <a:noFill/>
        </p:spPr>
      </p:pic>
      <p:sp>
        <p:nvSpPr>
          <p:cNvPr id="19" name="Text Placeholder 2">
            <a:extLst>
              <a:ext uri="{FF2B5EF4-FFF2-40B4-BE49-F238E27FC236}">
                <a16:creationId xmlns:a16="http://schemas.microsoft.com/office/drawing/2014/main" id="{90EB7B38-4491-9010-C498-7BDC439604EE}"/>
              </a:ext>
            </a:extLst>
          </p:cNvPr>
          <p:cNvSpPr>
            <a:spLocks noGrp="1"/>
          </p:cNvSpPr>
          <p:nvPr>
            <p:ph type="body" sz="quarter" idx="14"/>
          </p:nvPr>
        </p:nvSpPr>
        <p:spPr>
          <a:xfrm>
            <a:off x="4981768" y="5034909"/>
            <a:ext cx="7209946" cy="817251"/>
          </a:xfrm>
        </p:spPr>
        <p:txBody>
          <a:bodyPr/>
          <a:lstStyle/>
          <a:p>
            <a:r>
              <a:rPr lang="en-US"/>
              <a:t>Non-pharmacologic options for managing PONV</a:t>
            </a:r>
          </a:p>
        </p:txBody>
      </p:sp>
      <p:sp>
        <p:nvSpPr>
          <p:cNvPr id="7" name="Title 6">
            <a:extLst>
              <a:ext uri="{FF2B5EF4-FFF2-40B4-BE49-F238E27FC236}">
                <a16:creationId xmlns:a16="http://schemas.microsoft.com/office/drawing/2014/main" id="{60FCEB28-0EE4-477D-811C-F98C0CCD233A}"/>
              </a:ext>
            </a:extLst>
          </p:cNvPr>
          <p:cNvSpPr>
            <a:spLocks noGrp="1"/>
          </p:cNvSpPr>
          <p:nvPr>
            <p:ph type="title"/>
          </p:nvPr>
        </p:nvSpPr>
        <p:spPr>
          <a:xfrm>
            <a:off x="4982966" y="3975295"/>
            <a:ext cx="7209035" cy="1089350"/>
          </a:xfrm>
        </p:spPr>
        <p:txBody>
          <a:bodyPr wrap="square" anchor="t">
            <a:normAutofit fontScale="90000"/>
          </a:bodyPr>
          <a:lstStyle/>
          <a:p>
            <a:r>
              <a:rPr lang="en-US"/>
              <a:t>PONV Treatment: Alternative Therapy</a:t>
            </a:r>
          </a:p>
        </p:txBody>
      </p:sp>
      <p:sp>
        <p:nvSpPr>
          <p:cNvPr id="2" name="Footer Placeholder 1">
            <a:extLst>
              <a:ext uri="{FF2B5EF4-FFF2-40B4-BE49-F238E27FC236}">
                <a16:creationId xmlns:a16="http://schemas.microsoft.com/office/drawing/2014/main" id="{55034979-681A-4F99-A514-B0ADCCA5F837}"/>
              </a:ext>
            </a:extLst>
          </p:cNvPr>
          <p:cNvSpPr>
            <a:spLocks noGrp="1"/>
          </p:cNvSpPr>
          <p:nvPr>
            <p:ph type="ftr" sz="quarter" idx="11"/>
          </p:nvPr>
        </p:nvSpPr>
        <p:spPr>
          <a:xfrm>
            <a:off x="643051" y="6446838"/>
            <a:ext cx="6818262" cy="365125"/>
          </a:xfrm>
        </p:spPr>
        <p:txBody>
          <a:bodyPr anchor="ctr">
            <a:normAutofit/>
          </a:bodyPr>
          <a:lstStyle/>
          <a:p>
            <a:pPr>
              <a:spcAft>
                <a:spcPts val="600"/>
              </a:spcAft>
            </a:pPr>
            <a:r>
              <a:rPr lang="en-US"/>
              <a:t>PONV toolkit</a:t>
            </a:r>
          </a:p>
        </p:txBody>
      </p:sp>
      <p:sp>
        <p:nvSpPr>
          <p:cNvPr id="3" name="Slide Number Placeholder 2">
            <a:extLst>
              <a:ext uri="{FF2B5EF4-FFF2-40B4-BE49-F238E27FC236}">
                <a16:creationId xmlns:a16="http://schemas.microsoft.com/office/drawing/2014/main" id="{29BBD2F5-85C3-446A-A585-FAAA65FD98EC}"/>
              </a:ext>
            </a:extLst>
          </p:cNvPr>
          <p:cNvSpPr>
            <a:spLocks noGrp="1"/>
          </p:cNvSpPr>
          <p:nvPr>
            <p:ph type="sldNum" sz="quarter" idx="12"/>
          </p:nvPr>
        </p:nvSpPr>
        <p:spPr>
          <a:xfrm>
            <a:off x="10930596" y="6446838"/>
            <a:ext cx="617912" cy="365125"/>
          </a:xfrm>
        </p:spPr>
        <p:txBody>
          <a:bodyPr anchor="ctr">
            <a:normAutofit/>
          </a:bodyPr>
          <a:lstStyle/>
          <a:p>
            <a:pPr>
              <a:spcAft>
                <a:spcPts val="600"/>
              </a:spcAft>
            </a:pPr>
            <a:fld id="{3A98EE3D-8CD1-4C3F-BD1C-C98C9596463C}" type="slidenum">
              <a:rPr lang="en-US" smtClean="0"/>
              <a:pPr>
                <a:spcAft>
                  <a:spcPts val="600"/>
                </a:spcAft>
              </a:pPr>
              <a:t>34</a:t>
            </a:fld>
            <a:endParaRPr lang="en-US"/>
          </a:p>
        </p:txBody>
      </p:sp>
    </p:spTree>
    <p:extLst>
      <p:ext uri="{BB962C8B-B14F-4D97-AF65-F5344CB8AC3E}">
        <p14:creationId xmlns:p14="http://schemas.microsoft.com/office/powerpoint/2010/main" val="3637379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3479AC-E1C5-4B6F-BE9F-2DCCEEF7C026}"/>
              </a:ext>
            </a:extLst>
          </p:cNvPr>
          <p:cNvSpPr>
            <a:spLocks noGrp="1"/>
          </p:cNvSpPr>
          <p:nvPr>
            <p:ph type="ftr" sz="quarter" idx="11"/>
          </p:nvPr>
        </p:nvSpPr>
        <p:spPr/>
        <p:txBody>
          <a:bodyPr/>
          <a:lstStyle/>
          <a:p>
            <a:r>
              <a:rPr lang="en-US"/>
              <a:t>PONV Toolkit</a:t>
            </a:r>
          </a:p>
        </p:txBody>
      </p:sp>
      <p:sp>
        <p:nvSpPr>
          <p:cNvPr id="3" name="Slide Number Placeholder 2">
            <a:extLst>
              <a:ext uri="{FF2B5EF4-FFF2-40B4-BE49-F238E27FC236}">
                <a16:creationId xmlns:a16="http://schemas.microsoft.com/office/drawing/2014/main" id="{CF08349C-EF81-477D-A9C9-CE1B6922664D}"/>
              </a:ext>
            </a:extLst>
          </p:cNvPr>
          <p:cNvSpPr>
            <a:spLocks noGrp="1"/>
          </p:cNvSpPr>
          <p:nvPr>
            <p:ph type="sldNum" sz="quarter" idx="12"/>
          </p:nvPr>
        </p:nvSpPr>
        <p:spPr/>
        <p:txBody>
          <a:bodyPr/>
          <a:lstStyle/>
          <a:p>
            <a:fld id="{3A98EE3D-8CD1-4C3F-BD1C-C98C9596463C}" type="slidenum">
              <a:rPr lang="en-US" smtClean="0"/>
              <a:t>35</a:t>
            </a:fld>
            <a:endParaRPr lang="en-US"/>
          </a:p>
        </p:txBody>
      </p:sp>
      <p:sp>
        <p:nvSpPr>
          <p:cNvPr id="5" name="Title 4">
            <a:extLst>
              <a:ext uri="{FF2B5EF4-FFF2-40B4-BE49-F238E27FC236}">
                <a16:creationId xmlns:a16="http://schemas.microsoft.com/office/drawing/2014/main" id="{9B721D93-947B-4610-9CD2-F38405A97B6E}"/>
              </a:ext>
            </a:extLst>
          </p:cNvPr>
          <p:cNvSpPr>
            <a:spLocks noGrp="1"/>
          </p:cNvSpPr>
          <p:nvPr>
            <p:ph type="title"/>
          </p:nvPr>
        </p:nvSpPr>
        <p:spPr/>
        <p:txBody>
          <a:bodyPr/>
          <a:lstStyle/>
          <a:p>
            <a:r>
              <a:rPr lang="en-US"/>
              <a:t>Carb Loading</a:t>
            </a:r>
          </a:p>
        </p:txBody>
      </p:sp>
      <p:sp>
        <p:nvSpPr>
          <p:cNvPr id="6" name="Content Placeholder 5">
            <a:extLst>
              <a:ext uri="{FF2B5EF4-FFF2-40B4-BE49-F238E27FC236}">
                <a16:creationId xmlns:a16="http://schemas.microsoft.com/office/drawing/2014/main" id="{F4EAB809-C07B-45A9-BDAD-3DCC08671078}"/>
              </a:ext>
            </a:extLst>
          </p:cNvPr>
          <p:cNvSpPr>
            <a:spLocks noGrp="1"/>
          </p:cNvSpPr>
          <p:nvPr>
            <p:ph sz="half" idx="1"/>
          </p:nvPr>
        </p:nvSpPr>
        <p:spPr/>
        <p:txBody>
          <a:bodyPr/>
          <a:lstStyle/>
          <a:p>
            <a:pPr>
              <a:buFont typeface="Wingdings" panose="05000000000000000000" pitchFamily="2" charset="2"/>
              <a:buChar char="Ø"/>
            </a:pPr>
            <a:r>
              <a:rPr lang="en-US"/>
              <a:t>In a meta-analysis of 21 studies examining preoperative carbohydrate treatment (PCT) and impact on length of stay. PONV was a secondary outcome in 5 of the studies. </a:t>
            </a:r>
            <a:r>
              <a:rPr lang="en-US" baseline="30000"/>
              <a:t>32</a:t>
            </a:r>
          </a:p>
          <a:p>
            <a:pPr lvl="2">
              <a:buFont typeface="Wingdings" panose="05000000000000000000" pitchFamily="2" charset="2"/>
              <a:buChar char="Ø"/>
            </a:pPr>
            <a:r>
              <a:rPr lang="en-US" sz="2400"/>
              <a:t>3 studies resulted in no difference in PONV between the PCT group and the control</a:t>
            </a:r>
          </a:p>
          <a:p>
            <a:pPr lvl="2">
              <a:buFont typeface="Wingdings" panose="05000000000000000000" pitchFamily="2" charset="2"/>
              <a:buChar char="Ø"/>
            </a:pPr>
            <a:r>
              <a:rPr lang="en-US" sz="2400"/>
              <a:t>1 study had a higher incidence of PONV</a:t>
            </a:r>
          </a:p>
          <a:p>
            <a:pPr lvl="2">
              <a:buFont typeface="Wingdings" panose="05000000000000000000" pitchFamily="2" charset="2"/>
              <a:buChar char="Ø"/>
            </a:pPr>
            <a:r>
              <a:rPr lang="en-US" sz="2400"/>
              <a:t>1 study had a lower incidence of PONV</a:t>
            </a:r>
          </a:p>
          <a:p>
            <a:pPr>
              <a:buFont typeface="Wingdings" panose="05000000000000000000" pitchFamily="2" charset="2"/>
              <a:buChar char="Ø"/>
            </a:pPr>
            <a:r>
              <a:rPr lang="en-US"/>
              <a:t>Though carbohydrate drinks have grown in popularity as Enhanced Recovery Protocols have expanded, </a:t>
            </a:r>
            <a:r>
              <a:rPr lang="en-US">
                <a:solidFill>
                  <a:srgbClr val="FF0000"/>
                </a:solidFill>
              </a:rPr>
              <a:t>current evidence suggests no impact on PONV incidence</a:t>
            </a:r>
            <a:r>
              <a:rPr lang="en-US"/>
              <a:t>. </a:t>
            </a:r>
            <a:r>
              <a:rPr lang="en-US" baseline="30000"/>
              <a:t>1</a:t>
            </a:r>
          </a:p>
        </p:txBody>
      </p:sp>
      <p:sp>
        <p:nvSpPr>
          <p:cNvPr id="4" name="Minus Sign 3">
            <a:extLst>
              <a:ext uri="{FF2B5EF4-FFF2-40B4-BE49-F238E27FC236}">
                <a16:creationId xmlns:a16="http://schemas.microsoft.com/office/drawing/2014/main" id="{93F42DC0-6CC6-4EB1-8079-71EB6EAF8029}"/>
              </a:ext>
            </a:extLst>
          </p:cNvPr>
          <p:cNvSpPr/>
          <p:nvPr/>
        </p:nvSpPr>
        <p:spPr>
          <a:xfrm>
            <a:off x="10724225" y="316254"/>
            <a:ext cx="1097661" cy="640570"/>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0127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3479AC-E1C5-4B6F-BE9F-2DCCEEF7C026}"/>
              </a:ext>
            </a:extLst>
          </p:cNvPr>
          <p:cNvSpPr>
            <a:spLocks noGrp="1"/>
          </p:cNvSpPr>
          <p:nvPr>
            <p:ph type="ftr" sz="quarter" idx="11"/>
          </p:nvPr>
        </p:nvSpPr>
        <p:spPr/>
        <p:txBody>
          <a:bodyPr/>
          <a:lstStyle/>
          <a:p>
            <a:r>
              <a:rPr lang="en-US"/>
              <a:t>PONV Toolkit</a:t>
            </a:r>
          </a:p>
        </p:txBody>
      </p:sp>
      <p:sp>
        <p:nvSpPr>
          <p:cNvPr id="3" name="Slide Number Placeholder 2">
            <a:extLst>
              <a:ext uri="{FF2B5EF4-FFF2-40B4-BE49-F238E27FC236}">
                <a16:creationId xmlns:a16="http://schemas.microsoft.com/office/drawing/2014/main" id="{CF08349C-EF81-477D-A9C9-CE1B6922664D}"/>
              </a:ext>
            </a:extLst>
          </p:cNvPr>
          <p:cNvSpPr>
            <a:spLocks noGrp="1"/>
          </p:cNvSpPr>
          <p:nvPr>
            <p:ph type="sldNum" sz="quarter" idx="12"/>
          </p:nvPr>
        </p:nvSpPr>
        <p:spPr/>
        <p:txBody>
          <a:bodyPr/>
          <a:lstStyle/>
          <a:p>
            <a:fld id="{3A98EE3D-8CD1-4C3F-BD1C-C98C9596463C}" type="slidenum">
              <a:rPr lang="en-US" smtClean="0"/>
              <a:t>36</a:t>
            </a:fld>
            <a:endParaRPr lang="en-US"/>
          </a:p>
        </p:txBody>
      </p:sp>
      <p:sp>
        <p:nvSpPr>
          <p:cNvPr id="5" name="Title 4">
            <a:extLst>
              <a:ext uri="{FF2B5EF4-FFF2-40B4-BE49-F238E27FC236}">
                <a16:creationId xmlns:a16="http://schemas.microsoft.com/office/drawing/2014/main" id="{9B721D93-947B-4610-9CD2-F38405A97B6E}"/>
              </a:ext>
            </a:extLst>
          </p:cNvPr>
          <p:cNvSpPr>
            <a:spLocks noGrp="1"/>
          </p:cNvSpPr>
          <p:nvPr>
            <p:ph type="title"/>
          </p:nvPr>
        </p:nvSpPr>
        <p:spPr/>
        <p:txBody>
          <a:bodyPr/>
          <a:lstStyle/>
          <a:p>
            <a:r>
              <a:rPr lang="en-US"/>
              <a:t>Aromatherapy: Limited evidence to support</a:t>
            </a:r>
          </a:p>
        </p:txBody>
      </p:sp>
      <p:sp>
        <p:nvSpPr>
          <p:cNvPr id="6" name="Content Placeholder 5">
            <a:extLst>
              <a:ext uri="{FF2B5EF4-FFF2-40B4-BE49-F238E27FC236}">
                <a16:creationId xmlns:a16="http://schemas.microsoft.com/office/drawing/2014/main" id="{F4EAB809-C07B-45A9-BDAD-3DCC08671078}"/>
              </a:ext>
            </a:extLst>
          </p:cNvPr>
          <p:cNvSpPr>
            <a:spLocks noGrp="1"/>
          </p:cNvSpPr>
          <p:nvPr>
            <p:ph sz="half" idx="1"/>
          </p:nvPr>
        </p:nvSpPr>
        <p:spPr>
          <a:xfrm>
            <a:off x="747981" y="1504535"/>
            <a:ext cx="10905457" cy="4088418"/>
          </a:xfrm>
        </p:spPr>
        <p:txBody>
          <a:bodyPr>
            <a:normAutofit/>
          </a:bodyPr>
          <a:lstStyle/>
          <a:p>
            <a:pPr marL="0" indent="0">
              <a:buNone/>
            </a:pPr>
            <a:r>
              <a:rPr lang="en-US"/>
              <a:t>A Cochrane review evaluated 16 studies including 979 adult &amp; 39 pediatric patients: </a:t>
            </a:r>
            <a:r>
              <a:rPr lang="en-US" baseline="30000"/>
              <a:t>33</a:t>
            </a:r>
          </a:p>
          <a:p>
            <a:pPr>
              <a:buFont typeface="Wingdings" panose="05000000000000000000" pitchFamily="2" charset="2"/>
              <a:buChar char="Ø"/>
            </a:pPr>
            <a:r>
              <a:rPr lang="en-US"/>
              <a:t>Aromatherapy interventions assessed in the studies:</a:t>
            </a:r>
          </a:p>
          <a:p>
            <a:pPr lvl="1">
              <a:buFont typeface="Wingdings" panose="05000000000000000000" pitchFamily="2" charset="2"/>
              <a:buChar char="Ø"/>
            </a:pPr>
            <a:r>
              <a:rPr lang="en-US"/>
              <a:t>Isopropyl alcohol </a:t>
            </a:r>
          </a:p>
          <a:p>
            <a:pPr lvl="1">
              <a:buFont typeface="Wingdings" panose="05000000000000000000" pitchFamily="2" charset="2"/>
              <a:buChar char="Ø"/>
            </a:pPr>
            <a:r>
              <a:rPr lang="en-US"/>
              <a:t>Peppermint oil</a:t>
            </a:r>
          </a:p>
          <a:p>
            <a:pPr lvl="1">
              <a:buFont typeface="Wingdings" panose="05000000000000000000" pitchFamily="2" charset="2"/>
              <a:buChar char="Ø"/>
            </a:pPr>
            <a:r>
              <a:rPr lang="en-US"/>
              <a:t>Ginger oil</a:t>
            </a:r>
          </a:p>
          <a:p>
            <a:pPr lvl="1">
              <a:buFont typeface="Wingdings" panose="05000000000000000000" pitchFamily="2" charset="2"/>
              <a:buChar char="Ø"/>
            </a:pPr>
            <a:r>
              <a:rPr lang="en-US"/>
              <a:t>Essential oil blends of peppermint, spearmint, ginger, and cardamom</a:t>
            </a:r>
          </a:p>
          <a:p>
            <a:pPr lvl="1">
              <a:buFont typeface="Wingdings" panose="05000000000000000000" pitchFamily="2" charset="2"/>
              <a:buChar char="Ø"/>
            </a:pPr>
            <a:r>
              <a:rPr lang="en-US"/>
              <a:t>Essential oil blends of peppermint, spearmint, ginger, and lavender</a:t>
            </a:r>
          </a:p>
          <a:p>
            <a:pPr>
              <a:buFont typeface="Wingdings" panose="05000000000000000000" pitchFamily="2" charset="2"/>
              <a:buChar char="Ø"/>
            </a:pPr>
            <a:r>
              <a:rPr lang="en-US" u="sng"/>
              <a:t>Limitation</a:t>
            </a:r>
            <a:r>
              <a:rPr lang="en-US"/>
              <a:t>: All studies except one measured PONV only up to 60 minutes after intervention. </a:t>
            </a:r>
          </a:p>
        </p:txBody>
      </p:sp>
      <p:sp>
        <p:nvSpPr>
          <p:cNvPr id="7" name="Plus Sign 6">
            <a:extLst>
              <a:ext uri="{FF2B5EF4-FFF2-40B4-BE49-F238E27FC236}">
                <a16:creationId xmlns:a16="http://schemas.microsoft.com/office/drawing/2014/main" id="{007733C6-5FB2-4503-A83D-D2FA0FAD8E93}"/>
              </a:ext>
            </a:extLst>
          </p:cNvPr>
          <p:cNvSpPr/>
          <p:nvPr/>
        </p:nvSpPr>
        <p:spPr>
          <a:xfrm>
            <a:off x="10514365" y="206332"/>
            <a:ext cx="1034143" cy="883871"/>
          </a:xfrm>
          <a:prstGeom prst="mathPlus">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Question mark with solid fill">
            <a:extLst>
              <a:ext uri="{FF2B5EF4-FFF2-40B4-BE49-F238E27FC236}">
                <a16:creationId xmlns:a16="http://schemas.microsoft.com/office/drawing/2014/main" id="{86F8F5F2-1802-4C7C-BFEE-0FBA8B2BE6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686" y="301893"/>
            <a:ext cx="914400" cy="914400"/>
          </a:xfrm>
          <a:prstGeom prst="rect">
            <a:avLst/>
          </a:prstGeom>
        </p:spPr>
      </p:pic>
    </p:spTree>
    <p:extLst>
      <p:ext uri="{BB962C8B-B14F-4D97-AF65-F5344CB8AC3E}">
        <p14:creationId xmlns:p14="http://schemas.microsoft.com/office/powerpoint/2010/main" val="105318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3479AC-E1C5-4B6F-BE9F-2DCCEEF7C026}"/>
              </a:ext>
            </a:extLst>
          </p:cNvPr>
          <p:cNvSpPr>
            <a:spLocks noGrp="1"/>
          </p:cNvSpPr>
          <p:nvPr>
            <p:ph type="ftr" sz="quarter" idx="11"/>
          </p:nvPr>
        </p:nvSpPr>
        <p:spPr/>
        <p:txBody>
          <a:bodyPr/>
          <a:lstStyle/>
          <a:p>
            <a:r>
              <a:rPr lang="en-US"/>
              <a:t>PONV Toolkit</a:t>
            </a:r>
          </a:p>
        </p:txBody>
      </p:sp>
      <p:sp>
        <p:nvSpPr>
          <p:cNvPr id="3" name="Slide Number Placeholder 2">
            <a:extLst>
              <a:ext uri="{FF2B5EF4-FFF2-40B4-BE49-F238E27FC236}">
                <a16:creationId xmlns:a16="http://schemas.microsoft.com/office/drawing/2014/main" id="{CF08349C-EF81-477D-A9C9-CE1B6922664D}"/>
              </a:ext>
            </a:extLst>
          </p:cNvPr>
          <p:cNvSpPr>
            <a:spLocks noGrp="1"/>
          </p:cNvSpPr>
          <p:nvPr>
            <p:ph type="sldNum" sz="quarter" idx="12"/>
          </p:nvPr>
        </p:nvSpPr>
        <p:spPr/>
        <p:txBody>
          <a:bodyPr/>
          <a:lstStyle/>
          <a:p>
            <a:fld id="{3A98EE3D-8CD1-4C3F-BD1C-C98C9596463C}" type="slidenum">
              <a:rPr lang="en-US" smtClean="0"/>
              <a:t>37</a:t>
            </a:fld>
            <a:endParaRPr lang="en-US"/>
          </a:p>
        </p:txBody>
      </p:sp>
      <p:sp>
        <p:nvSpPr>
          <p:cNvPr id="5" name="Title 4">
            <a:extLst>
              <a:ext uri="{FF2B5EF4-FFF2-40B4-BE49-F238E27FC236}">
                <a16:creationId xmlns:a16="http://schemas.microsoft.com/office/drawing/2014/main" id="{9B721D93-947B-4610-9CD2-F38405A97B6E}"/>
              </a:ext>
            </a:extLst>
          </p:cNvPr>
          <p:cNvSpPr>
            <a:spLocks noGrp="1"/>
          </p:cNvSpPr>
          <p:nvPr>
            <p:ph type="title"/>
          </p:nvPr>
        </p:nvSpPr>
        <p:spPr/>
        <p:txBody>
          <a:bodyPr/>
          <a:lstStyle/>
          <a:p>
            <a:r>
              <a:rPr lang="en-US"/>
              <a:t>Aromatherapy: Isopropyl alcohol</a:t>
            </a:r>
          </a:p>
        </p:txBody>
      </p:sp>
      <p:sp>
        <p:nvSpPr>
          <p:cNvPr id="6" name="Content Placeholder 5">
            <a:extLst>
              <a:ext uri="{FF2B5EF4-FFF2-40B4-BE49-F238E27FC236}">
                <a16:creationId xmlns:a16="http://schemas.microsoft.com/office/drawing/2014/main" id="{F4EAB809-C07B-45A9-BDAD-3DCC08671078}"/>
              </a:ext>
            </a:extLst>
          </p:cNvPr>
          <p:cNvSpPr>
            <a:spLocks noGrp="1"/>
          </p:cNvSpPr>
          <p:nvPr>
            <p:ph sz="half" idx="1"/>
          </p:nvPr>
        </p:nvSpPr>
        <p:spPr>
          <a:xfrm>
            <a:off x="717158" y="1597002"/>
            <a:ext cx="10905457" cy="4088418"/>
          </a:xfrm>
        </p:spPr>
        <p:txBody>
          <a:bodyPr>
            <a:normAutofit fontScale="92500" lnSpcReduction="10000"/>
          </a:bodyPr>
          <a:lstStyle/>
          <a:p>
            <a:pPr marL="0" indent="0">
              <a:buNone/>
            </a:pPr>
            <a:r>
              <a:rPr lang="en-US"/>
              <a:t>When compared to placebo, the Cochrane review found </a:t>
            </a:r>
            <a:r>
              <a:rPr lang="en-US">
                <a:solidFill>
                  <a:srgbClr val="FF0000"/>
                </a:solidFill>
              </a:rPr>
              <a:t>isopropyl alcohol to be effective in reducing the number of patients requiring rescue antiemetics</a:t>
            </a:r>
            <a:r>
              <a:rPr lang="en-US"/>
              <a:t>. (4 studies)</a:t>
            </a:r>
          </a:p>
          <a:p>
            <a:pPr marL="0" indent="0">
              <a:lnSpc>
                <a:spcPct val="110000"/>
              </a:lnSpc>
              <a:spcBef>
                <a:spcPts val="0"/>
              </a:spcBef>
              <a:buNone/>
            </a:pPr>
            <a:endParaRPr lang="en-US"/>
          </a:p>
          <a:p>
            <a:pPr marL="0" indent="0">
              <a:buNone/>
            </a:pPr>
            <a:r>
              <a:rPr lang="en-US"/>
              <a:t>When compared to standard antiemetic treatment, </a:t>
            </a:r>
            <a:r>
              <a:rPr lang="en-US">
                <a:solidFill>
                  <a:srgbClr val="FF0000"/>
                </a:solidFill>
              </a:rPr>
              <a:t>isopropyl alcohol was found to reduce the number of instances requiring rescue antiemetics &amp; faster relief of symptoms</a:t>
            </a:r>
            <a:r>
              <a:rPr lang="en-US"/>
              <a:t>. (7 studies)</a:t>
            </a:r>
          </a:p>
          <a:p>
            <a:pPr marL="0" indent="0">
              <a:buNone/>
            </a:pPr>
            <a:endParaRPr lang="en-US"/>
          </a:p>
          <a:p>
            <a:pPr marL="0" indent="0">
              <a:buNone/>
            </a:pPr>
            <a:r>
              <a:rPr lang="en-US"/>
              <a:t>Also, when compared to placebo, </a:t>
            </a:r>
            <a:r>
              <a:rPr lang="en-US">
                <a:solidFill>
                  <a:srgbClr val="FF0000"/>
                </a:solidFill>
              </a:rPr>
              <a:t>pediatric patients experienced short-term relief of PONV symptoms when exposed to isopropyl alcohol </a:t>
            </a:r>
            <a:r>
              <a:rPr lang="en-US"/>
              <a:t>aromatherapy. (1 study)</a:t>
            </a:r>
          </a:p>
          <a:p>
            <a:pPr marL="0" indent="0">
              <a:buNone/>
            </a:pPr>
            <a:endParaRPr lang="en-US"/>
          </a:p>
          <a:p>
            <a:pPr marL="0" indent="0">
              <a:buNone/>
            </a:pPr>
            <a:r>
              <a:rPr lang="en-US" u="sng"/>
              <a:t>Note</a:t>
            </a:r>
            <a:r>
              <a:rPr lang="en-US"/>
              <a:t>: Low quality of data included in Cochrane review -&gt; incomplete reporting of outcomes </a:t>
            </a:r>
            <a:r>
              <a:rPr lang="en-US" baseline="30000"/>
              <a:t>33</a:t>
            </a:r>
          </a:p>
        </p:txBody>
      </p:sp>
      <p:sp>
        <p:nvSpPr>
          <p:cNvPr id="7" name="Plus Sign 6">
            <a:extLst>
              <a:ext uri="{FF2B5EF4-FFF2-40B4-BE49-F238E27FC236}">
                <a16:creationId xmlns:a16="http://schemas.microsoft.com/office/drawing/2014/main" id="{0079B9AC-EBCC-431D-A157-BDAAAE0B050E}"/>
              </a:ext>
            </a:extLst>
          </p:cNvPr>
          <p:cNvSpPr/>
          <p:nvPr/>
        </p:nvSpPr>
        <p:spPr>
          <a:xfrm>
            <a:off x="10514365" y="206332"/>
            <a:ext cx="1034143" cy="883871"/>
          </a:xfrm>
          <a:prstGeom prst="mathPlus">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Question mark with solid fill">
            <a:extLst>
              <a:ext uri="{FF2B5EF4-FFF2-40B4-BE49-F238E27FC236}">
                <a16:creationId xmlns:a16="http://schemas.microsoft.com/office/drawing/2014/main" id="{11B12C15-24A6-48B8-811D-D9B305916B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1686" y="301893"/>
            <a:ext cx="914400" cy="914400"/>
          </a:xfrm>
          <a:prstGeom prst="rect">
            <a:avLst/>
          </a:prstGeom>
        </p:spPr>
      </p:pic>
    </p:spTree>
    <p:extLst>
      <p:ext uri="{BB962C8B-B14F-4D97-AF65-F5344CB8AC3E}">
        <p14:creationId xmlns:p14="http://schemas.microsoft.com/office/powerpoint/2010/main" val="4292938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3479AC-E1C5-4B6F-BE9F-2DCCEEF7C026}"/>
              </a:ext>
            </a:extLst>
          </p:cNvPr>
          <p:cNvSpPr>
            <a:spLocks noGrp="1"/>
          </p:cNvSpPr>
          <p:nvPr>
            <p:ph type="ftr" sz="quarter" idx="11"/>
          </p:nvPr>
        </p:nvSpPr>
        <p:spPr/>
        <p:txBody>
          <a:bodyPr/>
          <a:lstStyle/>
          <a:p>
            <a:r>
              <a:rPr lang="en-US"/>
              <a:t>PONV Toolkit</a:t>
            </a:r>
          </a:p>
        </p:txBody>
      </p:sp>
      <p:sp>
        <p:nvSpPr>
          <p:cNvPr id="3" name="Slide Number Placeholder 2">
            <a:extLst>
              <a:ext uri="{FF2B5EF4-FFF2-40B4-BE49-F238E27FC236}">
                <a16:creationId xmlns:a16="http://schemas.microsoft.com/office/drawing/2014/main" id="{CF08349C-EF81-477D-A9C9-CE1B6922664D}"/>
              </a:ext>
            </a:extLst>
          </p:cNvPr>
          <p:cNvSpPr>
            <a:spLocks noGrp="1"/>
          </p:cNvSpPr>
          <p:nvPr>
            <p:ph type="sldNum" sz="quarter" idx="12"/>
          </p:nvPr>
        </p:nvSpPr>
        <p:spPr/>
        <p:txBody>
          <a:bodyPr/>
          <a:lstStyle/>
          <a:p>
            <a:fld id="{3A98EE3D-8CD1-4C3F-BD1C-C98C9596463C}" type="slidenum">
              <a:rPr lang="en-US" smtClean="0"/>
              <a:t>38</a:t>
            </a:fld>
            <a:endParaRPr lang="en-US"/>
          </a:p>
        </p:txBody>
      </p:sp>
      <p:sp>
        <p:nvSpPr>
          <p:cNvPr id="5" name="Title 4">
            <a:extLst>
              <a:ext uri="{FF2B5EF4-FFF2-40B4-BE49-F238E27FC236}">
                <a16:creationId xmlns:a16="http://schemas.microsoft.com/office/drawing/2014/main" id="{9B721D93-947B-4610-9CD2-F38405A97B6E}"/>
              </a:ext>
            </a:extLst>
          </p:cNvPr>
          <p:cNvSpPr>
            <a:spLocks noGrp="1"/>
          </p:cNvSpPr>
          <p:nvPr>
            <p:ph type="title"/>
          </p:nvPr>
        </p:nvSpPr>
        <p:spPr/>
        <p:txBody>
          <a:bodyPr/>
          <a:lstStyle/>
          <a:p>
            <a:r>
              <a:rPr lang="en-US"/>
              <a:t>Aromatherapy: Peppermint</a:t>
            </a:r>
          </a:p>
        </p:txBody>
      </p:sp>
      <p:sp>
        <p:nvSpPr>
          <p:cNvPr id="6" name="Content Placeholder 5">
            <a:extLst>
              <a:ext uri="{FF2B5EF4-FFF2-40B4-BE49-F238E27FC236}">
                <a16:creationId xmlns:a16="http://schemas.microsoft.com/office/drawing/2014/main" id="{F4EAB809-C07B-45A9-BDAD-3DCC08671078}"/>
              </a:ext>
            </a:extLst>
          </p:cNvPr>
          <p:cNvSpPr>
            <a:spLocks noGrp="1"/>
          </p:cNvSpPr>
          <p:nvPr>
            <p:ph sz="half" idx="1"/>
          </p:nvPr>
        </p:nvSpPr>
        <p:spPr>
          <a:xfrm>
            <a:off x="522514" y="1796420"/>
            <a:ext cx="10896600" cy="4150534"/>
          </a:xfrm>
        </p:spPr>
        <p:txBody>
          <a:bodyPr>
            <a:normAutofit fontScale="92500" lnSpcReduction="10000"/>
          </a:bodyPr>
          <a:lstStyle/>
          <a:p>
            <a:pPr marL="0" indent="0">
              <a:buNone/>
            </a:pPr>
            <a:r>
              <a:rPr lang="en-US"/>
              <a:t>According to the Cochrane review, </a:t>
            </a:r>
            <a:r>
              <a:rPr lang="en-US">
                <a:solidFill>
                  <a:srgbClr val="FF0000"/>
                </a:solidFill>
              </a:rPr>
              <a:t>peppermint may lead to little or no difference in nausea severity </a:t>
            </a:r>
            <a:r>
              <a:rPr lang="en-US"/>
              <a:t>when compared to placebo. (11 studies) </a:t>
            </a:r>
            <a:r>
              <a:rPr lang="en-US" baseline="30000"/>
              <a:t>33</a:t>
            </a:r>
          </a:p>
          <a:p>
            <a:pPr marL="0" indent="0">
              <a:buNone/>
            </a:pPr>
            <a:r>
              <a:rPr lang="en-US"/>
              <a:t>In a clinical trial including 60 patients undergoing cardiac surgery, half of the patients were exposed to peppermint essential oil vapor 30 minutes before </a:t>
            </a:r>
            <a:r>
              <a:rPr lang="en-US" err="1"/>
              <a:t>extubation</a:t>
            </a:r>
            <a:r>
              <a:rPr lang="en-US"/>
              <a:t>, 4 &amp; 8 hours after </a:t>
            </a:r>
            <a:r>
              <a:rPr lang="en-US" err="1"/>
              <a:t>extubation</a:t>
            </a:r>
            <a:r>
              <a:rPr lang="en-US"/>
              <a:t>. </a:t>
            </a:r>
            <a:r>
              <a:rPr lang="en-US" baseline="30000"/>
              <a:t>34</a:t>
            </a:r>
          </a:p>
          <a:p>
            <a:pPr>
              <a:buFont typeface="Wingdings" panose="05000000000000000000" pitchFamily="2" charset="2"/>
              <a:buChar char="Ø"/>
            </a:pPr>
            <a:r>
              <a:rPr lang="en-US">
                <a:solidFill>
                  <a:srgbClr val="FF0000"/>
                </a:solidFill>
              </a:rPr>
              <a:t>Less patients experienced nausea </a:t>
            </a:r>
            <a:r>
              <a:rPr lang="en-US"/>
              <a:t>in the first 4 hours after </a:t>
            </a:r>
            <a:r>
              <a:rPr lang="en-US" err="1"/>
              <a:t>extubation</a:t>
            </a:r>
            <a:r>
              <a:rPr lang="en-US"/>
              <a:t> when compared to the control group (p=0.005)</a:t>
            </a:r>
          </a:p>
          <a:p>
            <a:pPr>
              <a:buFont typeface="Wingdings" panose="05000000000000000000" pitchFamily="2" charset="2"/>
              <a:buChar char="Ø"/>
            </a:pPr>
            <a:r>
              <a:rPr lang="en-US">
                <a:solidFill>
                  <a:srgbClr val="FF0000"/>
                </a:solidFill>
              </a:rPr>
              <a:t>Duration of nausea was shorter </a:t>
            </a:r>
            <a:r>
              <a:rPr lang="en-US"/>
              <a:t>in the first 4 hours after </a:t>
            </a:r>
            <a:r>
              <a:rPr lang="en-US" err="1"/>
              <a:t>extubation</a:t>
            </a:r>
            <a:r>
              <a:rPr lang="en-US"/>
              <a:t> (p=0.005) </a:t>
            </a:r>
          </a:p>
          <a:p>
            <a:pPr>
              <a:buFont typeface="Wingdings" panose="05000000000000000000" pitchFamily="2" charset="2"/>
              <a:buChar char="Ø"/>
            </a:pPr>
            <a:r>
              <a:rPr lang="en-US"/>
              <a:t>All other time periods (&gt;4 hours after </a:t>
            </a:r>
            <a:r>
              <a:rPr lang="en-US" err="1"/>
              <a:t>extubation</a:t>
            </a:r>
            <a:r>
              <a:rPr lang="en-US"/>
              <a:t> through 12 hours post) did not result significant differences in nausea and vomiting outcomes for either group (peppermint vs. control)</a:t>
            </a:r>
          </a:p>
          <a:p>
            <a:pPr>
              <a:buFont typeface="Wingdings" panose="05000000000000000000" pitchFamily="2" charset="2"/>
              <a:buChar char="Ø"/>
            </a:pPr>
            <a:endParaRPr lang="en-US"/>
          </a:p>
          <a:p>
            <a:pPr marL="0" indent="0">
              <a:buNone/>
            </a:pPr>
            <a:endParaRPr lang="en-US"/>
          </a:p>
          <a:p>
            <a:pPr marL="0" indent="0">
              <a:buNone/>
            </a:pPr>
            <a:endParaRPr lang="en-US"/>
          </a:p>
        </p:txBody>
      </p:sp>
      <p:pic>
        <p:nvPicPr>
          <p:cNvPr id="9" name="Picture 8" descr="Aromatherapy bottles">
            <a:extLst>
              <a:ext uri="{FF2B5EF4-FFF2-40B4-BE49-F238E27FC236}">
                <a16:creationId xmlns:a16="http://schemas.microsoft.com/office/drawing/2014/main" id="{FDFDB16F-AD29-4E76-90E3-53C804C67CE5}"/>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Lst>
          </a:blip>
          <a:stretch>
            <a:fillRect/>
          </a:stretch>
        </p:blipFill>
        <p:spPr>
          <a:xfrm>
            <a:off x="9593424" y="325572"/>
            <a:ext cx="2076062" cy="1384041"/>
          </a:xfrm>
          <a:prstGeom prst="rect">
            <a:avLst/>
          </a:prstGeom>
        </p:spPr>
      </p:pic>
    </p:spTree>
    <p:extLst>
      <p:ext uri="{BB962C8B-B14F-4D97-AF65-F5344CB8AC3E}">
        <p14:creationId xmlns:p14="http://schemas.microsoft.com/office/powerpoint/2010/main" val="33805212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3D46670-5B3C-4AE3-B507-63EDB56AEE75}"/>
              </a:ext>
            </a:extLst>
          </p:cNvPr>
          <p:cNvSpPr>
            <a:spLocks noGrp="1"/>
          </p:cNvSpPr>
          <p:nvPr>
            <p:ph type="ftr" sz="quarter" idx="11"/>
          </p:nvPr>
        </p:nvSpPr>
        <p:spPr/>
        <p:txBody>
          <a:bodyPr/>
          <a:lstStyle/>
          <a:p>
            <a:pPr algn="l"/>
            <a:r>
              <a:rPr lang="en-US"/>
              <a:t>PONV toolkit</a:t>
            </a:r>
          </a:p>
        </p:txBody>
      </p:sp>
      <p:sp>
        <p:nvSpPr>
          <p:cNvPr id="6" name="Slide Number Placeholder 5">
            <a:extLst>
              <a:ext uri="{FF2B5EF4-FFF2-40B4-BE49-F238E27FC236}">
                <a16:creationId xmlns:a16="http://schemas.microsoft.com/office/drawing/2014/main" id="{3D77F8CB-A1CB-4E20-8EF1-99416429D1FD}"/>
              </a:ext>
            </a:extLst>
          </p:cNvPr>
          <p:cNvSpPr>
            <a:spLocks noGrp="1"/>
          </p:cNvSpPr>
          <p:nvPr>
            <p:ph type="sldNum" sz="quarter" idx="12"/>
          </p:nvPr>
        </p:nvSpPr>
        <p:spPr/>
        <p:txBody>
          <a:bodyPr/>
          <a:lstStyle/>
          <a:p>
            <a:fld id="{3A98EE3D-8CD1-4C3F-BD1C-C98C9596463C}" type="slidenum">
              <a:rPr lang="en-US" smtClean="0"/>
              <a:t>39</a:t>
            </a:fld>
            <a:endParaRPr lang="en-US"/>
          </a:p>
        </p:txBody>
      </p:sp>
      <p:sp>
        <p:nvSpPr>
          <p:cNvPr id="7" name="Title 6">
            <a:extLst>
              <a:ext uri="{FF2B5EF4-FFF2-40B4-BE49-F238E27FC236}">
                <a16:creationId xmlns:a16="http://schemas.microsoft.com/office/drawing/2014/main" id="{E4DBF4B6-AF1A-498F-B5AF-6C54336148A6}"/>
              </a:ext>
            </a:extLst>
          </p:cNvPr>
          <p:cNvSpPr>
            <a:spLocks noGrp="1"/>
          </p:cNvSpPr>
          <p:nvPr>
            <p:ph type="title"/>
          </p:nvPr>
        </p:nvSpPr>
        <p:spPr/>
        <p:txBody>
          <a:bodyPr/>
          <a:lstStyle/>
          <a:p>
            <a:r>
              <a:rPr lang="en-US"/>
              <a:t>Pericardium (PC6) Stimulation – </a:t>
            </a:r>
            <a:br>
              <a:rPr lang="en-US"/>
            </a:br>
            <a:r>
              <a:rPr lang="en-US"/>
              <a:t>Acupressure or acupuncture</a:t>
            </a:r>
          </a:p>
        </p:txBody>
      </p:sp>
      <p:sp>
        <p:nvSpPr>
          <p:cNvPr id="8" name="Content Placeholder 7">
            <a:extLst>
              <a:ext uri="{FF2B5EF4-FFF2-40B4-BE49-F238E27FC236}">
                <a16:creationId xmlns:a16="http://schemas.microsoft.com/office/drawing/2014/main" id="{0BDBF03B-2551-4EC0-9BD6-B99F0CAF42AC}"/>
              </a:ext>
            </a:extLst>
          </p:cNvPr>
          <p:cNvSpPr>
            <a:spLocks noGrp="1"/>
          </p:cNvSpPr>
          <p:nvPr>
            <p:ph sz="half" idx="1"/>
          </p:nvPr>
        </p:nvSpPr>
        <p:spPr>
          <a:xfrm>
            <a:off x="747981" y="1418253"/>
            <a:ext cx="10905457" cy="4482924"/>
          </a:xfrm>
        </p:spPr>
        <p:txBody>
          <a:bodyPr>
            <a:normAutofit/>
          </a:bodyPr>
          <a:lstStyle/>
          <a:p>
            <a:pPr>
              <a:buFont typeface="Wingdings" panose="05000000000000000000" pitchFamily="2" charset="2"/>
              <a:buChar char="Ø"/>
            </a:pPr>
            <a:r>
              <a:rPr lang="en-US"/>
              <a:t>Acupuncture at the PC6 acupoint has been effective in preventing PONV &amp; PDNV </a:t>
            </a:r>
            <a:r>
              <a:rPr lang="en-US" baseline="30000"/>
              <a:t>35</a:t>
            </a:r>
          </a:p>
          <a:p>
            <a:pPr>
              <a:buFont typeface="Wingdings" panose="05000000000000000000" pitchFamily="2" charset="2"/>
              <a:buChar char="Ø"/>
            </a:pPr>
            <a:r>
              <a:rPr lang="en-US"/>
              <a:t>In a Cochrane review by Lee, Chan, &amp; Fan, 59 trials including 7,667 pediatric and adult patients established that </a:t>
            </a:r>
            <a:r>
              <a:rPr lang="en-US">
                <a:solidFill>
                  <a:srgbClr val="FF0000"/>
                </a:solidFill>
              </a:rPr>
              <a:t>PC6 acupoint stimulation was as effective as an antiemetic prophylaxis </a:t>
            </a:r>
            <a:r>
              <a:rPr lang="en-US"/>
              <a:t>therapy</a:t>
            </a:r>
            <a:r>
              <a:rPr lang="en-US" b="1"/>
              <a:t> </a:t>
            </a:r>
            <a:r>
              <a:rPr lang="en-US"/>
              <a:t>for reducing incidence of PONV.  </a:t>
            </a:r>
            <a:r>
              <a:rPr lang="en-US" baseline="30000"/>
              <a:t>36</a:t>
            </a:r>
          </a:p>
          <a:p>
            <a:pPr lvl="1">
              <a:buClr>
                <a:srgbClr val="0070C0"/>
              </a:buClr>
              <a:buFont typeface="Arial" panose="020B0604020202020204" pitchFamily="34" charset="0"/>
              <a:buChar char="•"/>
            </a:pPr>
            <a:r>
              <a:rPr lang="en-US" sz="2400"/>
              <a:t>Combination of PC6 stimulation with antiemetics was </a:t>
            </a:r>
            <a:r>
              <a:rPr lang="en-US" sz="2400">
                <a:solidFill>
                  <a:srgbClr val="FF0000"/>
                </a:solidFill>
              </a:rPr>
              <a:t>more effective at reducing vomiting and need for antiemetics</a:t>
            </a:r>
            <a:r>
              <a:rPr lang="en-US" sz="2400"/>
              <a:t> but not in reducing incidence of nausea. </a:t>
            </a:r>
            <a:endParaRPr lang="en-US" sz="2400" baseline="30000"/>
          </a:p>
          <a:p>
            <a:pPr lvl="1">
              <a:buClr>
                <a:srgbClr val="0070C0"/>
              </a:buClr>
              <a:buFont typeface="Arial" panose="020B0604020202020204" pitchFamily="34" charset="0"/>
              <a:buChar char="•"/>
            </a:pPr>
            <a:r>
              <a:rPr lang="en-US" sz="2400"/>
              <a:t>10 types of PC6 acupoint stimulation included in Cochrane review</a:t>
            </a:r>
          </a:p>
          <a:p>
            <a:pPr lvl="2">
              <a:buFont typeface="Wingdings" panose="05000000000000000000" pitchFamily="2" charset="2"/>
              <a:buChar char="Ø"/>
            </a:pPr>
            <a:endParaRPr lang="en-US"/>
          </a:p>
        </p:txBody>
      </p:sp>
      <p:pic>
        <p:nvPicPr>
          <p:cNvPr id="1026" name="Picture 2" descr="The role of acupuncture in the treatment of orthodontic patients with a  gagging reflex: a pilot study | British Dental Journal">
            <a:extLst>
              <a:ext uri="{FF2B5EF4-FFF2-40B4-BE49-F238E27FC236}">
                <a16:creationId xmlns:a16="http://schemas.microsoft.com/office/drawing/2014/main" id="{19692FDA-8586-4F02-869F-3211E859A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6124" y="4697453"/>
            <a:ext cx="3975876" cy="1749385"/>
          </a:xfrm>
          <a:prstGeom prst="rect">
            <a:avLst/>
          </a:prstGeom>
          <a:noFill/>
          <a:extLst>
            <a:ext uri="{909E8E84-426E-40DD-AFC4-6F175D3DCCD1}">
              <a14:hiddenFill xmlns:a14="http://schemas.microsoft.com/office/drawing/2010/main">
                <a:solidFill>
                  <a:srgbClr val="FFFFFF"/>
                </a:solidFill>
              </a14:hiddenFill>
            </a:ext>
          </a:extLst>
        </p:spPr>
      </p:pic>
      <p:sp>
        <p:nvSpPr>
          <p:cNvPr id="9" name="Plus Sign 8">
            <a:extLst>
              <a:ext uri="{FF2B5EF4-FFF2-40B4-BE49-F238E27FC236}">
                <a16:creationId xmlns:a16="http://schemas.microsoft.com/office/drawing/2014/main" id="{AF25B61A-3310-46EE-9246-721AC10E1051}"/>
              </a:ext>
            </a:extLst>
          </p:cNvPr>
          <p:cNvSpPr/>
          <p:nvPr/>
        </p:nvSpPr>
        <p:spPr>
          <a:xfrm>
            <a:off x="10514365" y="206332"/>
            <a:ext cx="1034143" cy="883871"/>
          </a:xfrm>
          <a:prstGeom prst="mathPlus">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421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309C4C7-0924-4B13-865C-5C5CC6F16788}"/>
              </a:ext>
            </a:extLst>
          </p:cNvPr>
          <p:cNvSpPr>
            <a:spLocks noGrp="1"/>
          </p:cNvSpPr>
          <p:nvPr>
            <p:ph type="sldNum" sz="quarter" idx="12"/>
          </p:nvPr>
        </p:nvSpPr>
        <p:spPr>
          <a:xfrm>
            <a:off x="10930596" y="6446838"/>
            <a:ext cx="617912" cy="365125"/>
          </a:xfrm>
        </p:spPr>
        <p:txBody>
          <a:bodyPr anchor="ctr">
            <a:normAutofit/>
          </a:bodyPr>
          <a:lstStyle/>
          <a:p>
            <a:pPr>
              <a:spcAft>
                <a:spcPts val="600"/>
              </a:spcAft>
            </a:pPr>
            <a:fld id="{3A98EE3D-8CD1-4C3F-BD1C-C98C9596463C}" type="slidenum">
              <a:rPr lang="en-US" smtClean="0"/>
              <a:pPr>
                <a:spcAft>
                  <a:spcPts val="600"/>
                </a:spcAft>
              </a:pPr>
              <a:t>4</a:t>
            </a:fld>
            <a:endParaRPr lang="en-US"/>
          </a:p>
        </p:txBody>
      </p:sp>
      <p:sp>
        <p:nvSpPr>
          <p:cNvPr id="5" name="Title 4">
            <a:extLst>
              <a:ext uri="{FF2B5EF4-FFF2-40B4-BE49-F238E27FC236}">
                <a16:creationId xmlns:a16="http://schemas.microsoft.com/office/drawing/2014/main" id="{AB945D32-6739-468C-951A-C0880D23C68B}"/>
              </a:ext>
            </a:extLst>
          </p:cNvPr>
          <p:cNvSpPr>
            <a:spLocks noGrp="1"/>
          </p:cNvSpPr>
          <p:nvPr>
            <p:ph type="title"/>
          </p:nvPr>
        </p:nvSpPr>
        <p:spPr>
          <a:xfrm>
            <a:off x="0" y="0"/>
            <a:ext cx="12192000" cy="1296537"/>
          </a:xfrm>
        </p:spPr>
        <p:txBody>
          <a:bodyPr anchor="ctr">
            <a:normAutofit/>
          </a:bodyPr>
          <a:lstStyle/>
          <a:p>
            <a:r>
              <a:rPr lang="en-US"/>
              <a:t>Who is at risk?</a:t>
            </a:r>
          </a:p>
        </p:txBody>
      </p:sp>
      <p:sp>
        <p:nvSpPr>
          <p:cNvPr id="6" name="Content Placeholder 5">
            <a:extLst>
              <a:ext uri="{FF2B5EF4-FFF2-40B4-BE49-F238E27FC236}">
                <a16:creationId xmlns:a16="http://schemas.microsoft.com/office/drawing/2014/main" id="{20D08D33-171C-4366-B124-D692524EECA7}"/>
              </a:ext>
            </a:extLst>
          </p:cNvPr>
          <p:cNvSpPr>
            <a:spLocks noGrp="1"/>
          </p:cNvSpPr>
          <p:nvPr>
            <p:ph sz="half" idx="2"/>
          </p:nvPr>
        </p:nvSpPr>
        <p:spPr>
          <a:xfrm>
            <a:off x="6499901" y="1812759"/>
            <a:ext cx="4954159" cy="3748194"/>
          </a:xfrm>
        </p:spPr>
        <p:txBody>
          <a:bodyPr>
            <a:normAutofit/>
          </a:bodyPr>
          <a:lstStyle/>
          <a:p>
            <a:pPr>
              <a:buFont typeface="Wingdings" panose="05000000000000000000" pitchFamily="2" charset="2"/>
              <a:buChar char="Ø"/>
            </a:pPr>
            <a:r>
              <a:rPr lang="en-US"/>
              <a:t>Postoperative Nausea &amp; Vomiting (PONV) risk scoring tools are used to identify high-risk patients and guide the administration of multimodal treatments. </a:t>
            </a:r>
            <a:r>
              <a:rPr lang="en-US" baseline="30000"/>
              <a:t>1-4</a:t>
            </a:r>
          </a:p>
          <a:p>
            <a:pPr>
              <a:buFont typeface="Wingdings" panose="05000000000000000000" pitchFamily="2" charset="2"/>
              <a:buChar char="Ø"/>
            </a:pPr>
            <a:r>
              <a:rPr lang="en-US"/>
              <a:t>Such tools have been proven to significantly reduce the incidence of PONV and PDNV. </a:t>
            </a:r>
            <a:r>
              <a:rPr lang="en-US" baseline="30000"/>
              <a:t>1-4</a:t>
            </a:r>
          </a:p>
          <a:p>
            <a:pPr marL="0" indent="0">
              <a:buNone/>
            </a:pPr>
            <a:endParaRPr lang="en-US" baseline="30000"/>
          </a:p>
        </p:txBody>
      </p:sp>
      <p:pic>
        <p:nvPicPr>
          <p:cNvPr id="11" name="Picture 10" descr="Doctor with a patient">
            <a:extLst>
              <a:ext uri="{FF2B5EF4-FFF2-40B4-BE49-F238E27FC236}">
                <a16:creationId xmlns:a16="http://schemas.microsoft.com/office/drawing/2014/main" id="{A0E48BDF-5D00-43A2-9C39-902B60AB20F6}"/>
              </a:ext>
            </a:extLst>
          </p:cNvPr>
          <p:cNvPicPr>
            <a:picLocks noChangeAspect="1"/>
          </p:cNvPicPr>
          <p:nvPr/>
        </p:nvPicPr>
        <p:blipFill>
          <a:blip r:embed="rId3"/>
          <a:stretch>
            <a:fillRect/>
          </a:stretch>
        </p:blipFill>
        <p:spPr>
          <a:xfrm>
            <a:off x="930728" y="1955026"/>
            <a:ext cx="4954159" cy="3302773"/>
          </a:xfrm>
          <a:prstGeom prst="rect">
            <a:avLst/>
          </a:prstGeom>
        </p:spPr>
      </p:pic>
      <p:sp>
        <p:nvSpPr>
          <p:cNvPr id="9" name="Footer Placeholder 2">
            <a:extLst>
              <a:ext uri="{FF2B5EF4-FFF2-40B4-BE49-F238E27FC236}">
                <a16:creationId xmlns:a16="http://schemas.microsoft.com/office/drawing/2014/main" id="{86726025-6E34-0706-4F31-54E7F8A1EB4D}"/>
              </a:ext>
            </a:extLst>
          </p:cNvPr>
          <p:cNvSpPr>
            <a:spLocks noGrp="1"/>
          </p:cNvSpPr>
          <p:nvPr>
            <p:ph type="ftr" sz="quarter" idx="11"/>
          </p:nvPr>
        </p:nvSpPr>
        <p:spPr>
          <a:xfrm>
            <a:off x="643051" y="6446838"/>
            <a:ext cx="6818262" cy="365125"/>
          </a:xfrm>
        </p:spPr>
        <p:txBody>
          <a:bodyPr/>
          <a:lstStyle/>
          <a:p>
            <a:r>
              <a:rPr lang="en-US"/>
              <a:t>PONV Toolkit</a:t>
            </a:r>
          </a:p>
        </p:txBody>
      </p:sp>
    </p:spTree>
    <p:extLst>
      <p:ext uri="{BB962C8B-B14F-4D97-AF65-F5344CB8AC3E}">
        <p14:creationId xmlns:p14="http://schemas.microsoft.com/office/powerpoint/2010/main" val="3279999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79C040B-5AE3-4A83-AF23-976EE3209C61}"/>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0ABA1E20-3D8A-48BB-B2DC-A09424746379}"/>
              </a:ext>
            </a:extLst>
          </p:cNvPr>
          <p:cNvSpPr>
            <a:spLocks noGrp="1"/>
          </p:cNvSpPr>
          <p:nvPr>
            <p:ph type="sldNum" sz="quarter" idx="12"/>
          </p:nvPr>
        </p:nvSpPr>
        <p:spPr/>
        <p:txBody>
          <a:bodyPr/>
          <a:lstStyle/>
          <a:p>
            <a:fld id="{3A98EE3D-8CD1-4C3F-BD1C-C98C9596463C}" type="slidenum">
              <a:rPr lang="en-US" smtClean="0"/>
              <a:t>40</a:t>
            </a:fld>
            <a:endParaRPr lang="en-US"/>
          </a:p>
        </p:txBody>
      </p:sp>
      <p:sp>
        <p:nvSpPr>
          <p:cNvPr id="5" name="Title 4">
            <a:extLst>
              <a:ext uri="{FF2B5EF4-FFF2-40B4-BE49-F238E27FC236}">
                <a16:creationId xmlns:a16="http://schemas.microsoft.com/office/drawing/2014/main" id="{1F8DD7F9-04AB-445B-AA42-E2ADC0C676E2}"/>
              </a:ext>
            </a:extLst>
          </p:cNvPr>
          <p:cNvSpPr>
            <a:spLocks noGrp="1"/>
          </p:cNvSpPr>
          <p:nvPr>
            <p:ph type="title"/>
          </p:nvPr>
        </p:nvSpPr>
        <p:spPr/>
        <p:txBody>
          <a:bodyPr/>
          <a:lstStyle/>
          <a:p>
            <a:r>
              <a:rPr lang="en-US"/>
              <a:t>PC6 Acupressure</a:t>
            </a:r>
          </a:p>
        </p:txBody>
      </p:sp>
      <p:pic>
        <p:nvPicPr>
          <p:cNvPr id="8" name="Content Placeholder 7">
            <a:extLst>
              <a:ext uri="{FF2B5EF4-FFF2-40B4-BE49-F238E27FC236}">
                <a16:creationId xmlns:a16="http://schemas.microsoft.com/office/drawing/2014/main" id="{B703C623-6FB5-4003-8163-85745D31325D}"/>
              </a:ext>
            </a:extLst>
          </p:cNvPr>
          <p:cNvPicPr>
            <a:picLocks noGrp="1" noChangeAspect="1"/>
          </p:cNvPicPr>
          <p:nvPr>
            <p:ph sz="half" idx="1"/>
          </p:nvPr>
        </p:nvPicPr>
        <p:blipFill>
          <a:blip r:embed="rId3"/>
          <a:stretch>
            <a:fillRect/>
          </a:stretch>
        </p:blipFill>
        <p:spPr>
          <a:xfrm>
            <a:off x="7866183" y="1385093"/>
            <a:ext cx="3245475" cy="4087813"/>
          </a:xfrm>
        </p:spPr>
      </p:pic>
      <p:sp>
        <p:nvSpPr>
          <p:cNvPr id="9" name="TextBox 8">
            <a:extLst>
              <a:ext uri="{FF2B5EF4-FFF2-40B4-BE49-F238E27FC236}">
                <a16:creationId xmlns:a16="http://schemas.microsoft.com/office/drawing/2014/main" id="{6D7ECD43-3D51-47D4-AEE5-18FD2A90D33B}"/>
              </a:ext>
            </a:extLst>
          </p:cNvPr>
          <p:cNvSpPr txBox="1"/>
          <p:nvPr/>
        </p:nvSpPr>
        <p:spPr>
          <a:xfrm>
            <a:off x="714375" y="1581150"/>
            <a:ext cx="6562725" cy="4247317"/>
          </a:xfrm>
          <a:prstGeom prst="rect">
            <a:avLst/>
          </a:prstGeom>
          <a:noFill/>
        </p:spPr>
        <p:txBody>
          <a:bodyPr wrap="square" rtlCol="0">
            <a:spAutoFit/>
          </a:bodyPr>
          <a:lstStyle/>
          <a:p>
            <a:pPr marL="285750" indent="-285750">
              <a:buFont typeface="Wingdings" panose="05000000000000000000" pitchFamily="2" charset="2"/>
              <a:buChar char="Ø"/>
            </a:pPr>
            <a:r>
              <a:rPr lang="en-US"/>
              <a:t>In a randomized, prospective, double-blind and placebo-controlled study of 150 adult patients undergoing laparoscopic cholecystectomy: </a:t>
            </a:r>
            <a:r>
              <a:rPr lang="en-US" baseline="30000"/>
              <a:t>37</a:t>
            </a:r>
          </a:p>
          <a:p>
            <a:pPr marL="742950" lvl="1" indent="-285750">
              <a:buFont typeface="Arial" panose="020B0604020202020204" pitchFamily="34" charset="0"/>
              <a:buChar char="•"/>
            </a:pPr>
            <a:r>
              <a:rPr lang="en-US"/>
              <a:t>50 patients were assigned to control (no antiemetics or acupressure)</a:t>
            </a:r>
          </a:p>
          <a:p>
            <a:pPr marL="742950" lvl="1" indent="-285750">
              <a:buFont typeface="Arial" panose="020B0604020202020204" pitchFamily="34" charset="0"/>
              <a:buChar char="•"/>
            </a:pPr>
            <a:r>
              <a:rPr lang="en-US"/>
              <a:t>50 patients were administered ondansetron 4 mg before induction</a:t>
            </a:r>
          </a:p>
          <a:p>
            <a:pPr marL="742950" lvl="1" indent="-285750">
              <a:buFont typeface="Arial" panose="020B0604020202020204" pitchFamily="34" charset="0"/>
              <a:buChar char="•"/>
            </a:pPr>
            <a:r>
              <a:rPr lang="en-US"/>
              <a:t>50 patients had acupressure bands applied to the P6 point on both forearms</a:t>
            </a:r>
          </a:p>
          <a:p>
            <a:pPr marL="742950" lvl="1" indent="-285750">
              <a:buFont typeface="Arial" panose="020B0604020202020204" pitchFamily="34" charset="0"/>
              <a:buChar char="•"/>
            </a:pPr>
            <a:endParaRPr lang="en-US"/>
          </a:p>
          <a:p>
            <a:pPr marL="285750" indent="-285750">
              <a:buFont typeface="Wingdings" panose="05000000000000000000" pitchFamily="2" charset="2"/>
              <a:buChar char="Ø"/>
            </a:pPr>
            <a:r>
              <a:rPr lang="en-US"/>
              <a:t>Incidence of PONV in the first 6 hours after surgery:</a:t>
            </a:r>
          </a:p>
          <a:p>
            <a:pPr marL="742950" lvl="1" indent="-285750">
              <a:buFont typeface="Arial" panose="020B0604020202020204" pitchFamily="34" charset="0"/>
              <a:buChar char="•"/>
            </a:pPr>
            <a:r>
              <a:rPr lang="en-US"/>
              <a:t>Control group: 44%</a:t>
            </a:r>
          </a:p>
          <a:p>
            <a:pPr marL="742950" lvl="1" indent="-285750">
              <a:buFont typeface="Arial" panose="020B0604020202020204" pitchFamily="34" charset="0"/>
              <a:buChar char="•"/>
            </a:pPr>
            <a:r>
              <a:rPr lang="en-US"/>
              <a:t>Ondansetron: 8%</a:t>
            </a:r>
          </a:p>
          <a:p>
            <a:pPr marL="742950" lvl="1" indent="-285750">
              <a:buFont typeface="Arial" panose="020B0604020202020204" pitchFamily="34" charset="0"/>
              <a:buChar char="•"/>
            </a:pPr>
            <a:r>
              <a:rPr lang="en-US" b="1"/>
              <a:t>Acupressure band: 10%</a:t>
            </a:r>
          </a:p>
          <a:p>
            <a:pPr lvl="1"/>
            <a:r>
              <a:rPr lang="en-US"/>
              <a:t>(p&lt;0.05)</a:t>
            </a:r>
          </a:p>
        </p:txBody>
      </p:sp>
      <p:sp>
        <p:nvSpPr>
          <p:cNvPr id="7" name="Plus Sign 6">
            <a:extLst>
              <a:ext uri="{FF2B5EF4-FFF2-40B4-BE49-F238E27FC236}">
                <a16:creationId xmlns:a16="http://schemas.microsoft.com/office/drawing/2014/main" id="{ED53423F-55CE-4386-8E3D-6EE6934C9698}"/>
              </a:ext>
            </a:extLst>
          </p:cNvPr>
          <p:cNvSpPr/>
          <p:nvPr/>
        </p:nvSpPr>
        <p:spPr>
          <a:xfrm>
            <a:off x="10514365" y="206332"/>
            <a:ext cx="1034143" cy="883871"/>
          </a:xfrm>
          <a:prstGeom prst="mathPlus">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5265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721D93-947B-4610-9CD2-F38405A97B6E}"/>
              </a:ext>
            </a:extLst>
          </p:cNvPr>
          <p:cNvSpPr>
            <a:spLocks noGrp="1"/>
          </p:cNvSpPr>
          <p:nvPr>
            <p:ph type="title"/>
          </p:nvPr>
        </p:nvSpPr>
        <p:spPr>
          <a:xfrm>
            <a:off x="643466" y="326571"/>
            <a:ext cx="3776134" cy="1249657"/>
          </a:xfrm>
        </p:spPr>
        <p:txBody>
          <a:bodyPr anchor="b">
            <a:normAutofit/>
          </a:bodyPr>
          <a:lstStyle/>
          <a:p>
            <a:r>
              <a:rPr lang="en-US" sz="2800"/>
              <a:t>PC6 Transcutaneous Electrical Acupoint Stimulation (TEAS) </a:t>
            </a:r>
          </a:p>
        </p:txBody>
      </p:sp>
      <p:sp>
        <p:nvSpPr>
          <p:cNvPr id="6" name="Content Placeholder 5">
            <a:extLst>
              <a:ext uri="{FF2B5EF4-FFF2-40B4-BE49-F238E27FC236}">
                <a16:creationId xmlns:a16="http://schemas.microsoft.com/office/drawing/2014/main" id="{F4EAB809-C07B-45A9-BDAD-3DCC08671078}"/>
              </a:ext>
            </a:extLst>
          </p:cNvPr>
          <p:cNvSpPr>
            <a:spLocks noGrp="1"/>
          </p:cNvSpPr>
          <p:nvPr>
            <p:ph type="body" sz="half" idx="2"/>
          </p:nvPr>
        </p:nvSpPr>
        <p:spPr>
          <a:xfrm>
            <a:off x="412502" y="1916335"/>
            <a:ext cx="4121722" cy="3774251"/>
          </a:xfrm>
        </p:spPr>
        <p:txBody>
          <a:bodyPr>
            <a:normAutofit/>
          </a:bodyPr>
          <a:lstStyle/>
          <a:p>
            <a:pPr>
              <a:buFont typeface="Wingdings" panose="05000000000000000000" pitchFamily="2" charset="2"/>
              <a:buChar char="Ø"/>
            </a:pPr>
            <a:r>
              <a:rPr lang="en-US"/>
              <a:t>In a meta-analysis of 14 RCTs including 1,653 patients, use of transcutaneous electrical acupoint stimulation of </a:t>
            </a:r>
            <a:r>
              <a:rPr lang="en-US" err="1"/>
              <a:t>Neiguan</a:t>
            </a:r>
            <a:r>
              <a:rPr lang="en-US"/>
              <a:t> (PC6) was found to be associated with:</a:t>
            </a:r>
          </a:p>
          <a:p>
            <a:pPr marL="628650" lvl="1" indent="-171450">
              <a:buFont typeface="Arial" panose="020B0604020202020204" pitchFamily="34" charset="0"/>
              <a:buChar char="•"/>
            </a:pPr>
            <a:r>
              <a:rPr lang="en-US" sz="2400">
                <a:solidFill>
                  <a:schemeClr val="tx1"/>
                </a:solidFill>
              </a:rPr>
              <a:t>   PONV</a:t>
            </a:r>
          </a:p>
          <a:p>
            <a:pPr marL="628650" lvl="1" indent="-171450">
              <a:buFont typeface="Arial" panose="020B0604020202020204" pitchFamily="34" charset="0"/>
              <a:buChar char="•"/>
            </a:pPr>
            <a:r>
              <a:rPr lang="en-US" sz="2400">
                <a:solidFill>
                  <a:schemeClr val="tx1"/>
                </a:solidFill>
              </a:rPr>
              <a:t>   PON</a:t>
            </a:r>
          </a:p>
          <a:p>
            <a:pPr marL="628650" lvl="1" indent="-171450">
              <a:buFont typeface="Arial" panose="020B0604020202020204" pitchFamily="34" charset="0"/>
              <a:buChar char="•"/>
            </a:pPr>
            <a:r>
              <a:rPr lang="en-US" sz="2400">
                <a:solidFill>
                  <a:schemeClr val="tx1"/>
                </a:solidFill>
              </a:rPr>
              <a:t>   POV</a:t>
            </a:r>
          </a:p>
          <a:p>
            <a:pPr marL="628650" lvl="1" indent="-171450">
              <a:buFont typeface="Arial" panose="020B0604020202020204" pitchFamily="34" charset="0"/>
              <a:buChar char="•"/>
            </a:pPr>
            <a:r>
              <a:rPr lang="en-US" sz="2400">
                <a:solidFill>
                  <a:schemeClr val="tx1"/>
                </a:solidFill>
              </a:rPr>
              <a:t>   Rescue antiemetic use</a:t>
            </a:r>
          </a:p>
          <a:p>
            <a:pPr marL="628650" lvl="1" indent="-171450">
              <a:buFont typeface="Arial" panose="020B0604020202020204" pitchFamily="34" charset="0"/>
              <a:buChar char="•"/>
            </a:pPr>
            <a:r>
              <a:rPr lang="en-US" sz="2400">
                <a:solidFill>
                  <a:schemeClr val="tx1"/>
                </a:solidFill>
              </a:rPr>
              <a:t>   Adverse effects </a:t>
            </a:r>
            <a:r>
              <a:rPr lang="en-US" sz="2400" baseline="30000">
                <a:solidFill>
                  <a:schemeClr val="tx1"/>
                </a:solidFill>
              </a:rPr>
              <a:t>38</a:t>
            </a:r>
          </a:p>
        </p:txBody>
      </p:sp>
      <p:sp>
        <p:nvSpPr>
          <p:cNvPr id="2" name="Footer Placeholder 1">
            <a:extLst>
              <a:ext uri="{FF2B5EF4-FFF2-40B4-BE49-F238E27FC236}">
                <a16:creationId xmlns:a16="http://schemas.microsoft.com/office/drawing/2014/main" id="{EB3479AC-E1C5-4B6F-BE9F-2DCCEEF7C026}"/>
              </a:ext>
            </a:extLst>
          </p:cNvPr>
          <p:cNvSpPr>
            <a:spLocks noGrp="1"/>
          </p:cNvSpPr>
          <p:nvPr>
            <p:ph type="ftr" sz="quarter" idx="11"/>
          </p:nvPr>
        </p:nvSpPr>
        <p:spPr>
          <a:xfrm>
            <a:off x="643051" y="6446838"/>
            <a:ext cx="6818262" cy="365125"/>
          </a:xfrm>
        </p:spPr>
        <p:txBody>
          <a:bodyPr anchor="ctr">
            <a:normAutofit/>
          </a:bodyPr>
          <a:lstStyle/>
          <a:p>
            <a:pPr>
              <a:spcAft>
                <a:spcPts val="600"/>
              </a:spcAft>
            </a:pPr>
            <a:r>
              <a:rPr lang="en-US"/>
              <a:t>PONV Toolkit</a:t>
            </a:r>
          </a:p>
        </p:txBody>
      </p:sp>
      <p:sp>
        <p:nvSpPr>
          <p:cNvPr id="3" name="Slide Number Placeholder 2">
            <a:extLst>
              <a:ext uri="{FF2B5EF4-FFF2-40B4-BE49-F238E27FC236}">
                <a16:creationId xmlns:a16="http://schemas.microsoft.com/office/drawing/2014/main" id="{CF08349C-EF81-477D-A9C9-CE1B6922664D}"/>
              </a:ext>
            </a:extLst>
          </p:cNvPr>
          <p:cNvSpPr>
            <a:spLocks noGrp="1"/>
          </p:cNvSpPr>
          <p:nvPr>
            <p:ph type="sldNum" sz="quarter" idx="12"/>
          </p:nvPr>
        </p:nvSpPr>
        <p:spPr>
          <a:xfrm>
            <a:off x="10930596" y="6446838"/>
            <a:ext cx="617912" cy="365125"/>
          </a:xfrm>
        </p:spPr>
        <p:txBody>
          <a:bodyPr anchor="ctr">
            <a:normAutofit/>
          </a:bodyPr>
          <a:lstStyle/>
          <a:p>
            <a:pPr>
              <a:spcAft>
                <a:spcPts val="600"/>
              </a:spcAft>
            </a:pPr>
            <a:fld id="{3A98EE3D-8CD1-4C3F-BD1C-C98C9596463C}" type="slidenum">
              <a:rPr lang="en-US" smtClean="0"/>
              <a:pPr>
                <a:spcAft>
                  <a:spcPts val="600"/>
                </a:spcAft>
              </a:pPr>
              <a:t>41</a:t>
            </a:fld>
            <a:endParaRPr lang="en-US"/>
          </a:p>
        </p:txBody>
      </p:sp>
      <p:pic>
        <p:nvPicPr>
          <p:cNvPr id="8" name="Picture 7">
            <a:extLst>
              <a:ext uri="{FF2B5EF4-FFF2-40B4-BE49-F238E27FC236}">
                <a16:creationId xmlns:a16="http://schemas.microsoft.com/office/drawing/2014/main" id="{EE228FD8-AF68-493F-BBA4-DBC074BD1A1C}"/>
              </a:ext>
            </a:extLst>
          </p:cNvPr>
          <p:cNvPicPr>
            <a:picLocks noChangeAspect="1"/>
          </p:cNvPicPr>
          <p:nvPr/>
        </p:nvPicPr>
        <p:blipFill>
          <a:blip r:embed="rId3"/>
          <a:stretch>
            <a:fillRect/>
          </a:stretch>
        </p:blipFill>
        <p:spPr>
          <a:xfrm>
            <a:off x="6326792" y="50115"/>
            <a:ext cx="5663046" cy="6761848"/>
          </a:xfrm>
          <a:prstGeom prst="rect">
            <a:avLst/>
          </a:prstGeom>
          <a:noFill/>
        </p:spPr>
      </p:pic>
      <p:sp>
        <p:nvSpPr>
          <p:cNvPr id="9" name="TextBox 8">
            <a:extLst>
              <a:ext uri="{FF2B5EF4-FFF2-40B4-BE49-F238E27FC236}">
                <a16:creationId xmlns:a16="http://schemas.microsoft.com/office/drawing/2014/main" id="{D9B8813B-E7F6-4251-9AC6-945898DA15AE}"/>
              </a:ext>
            </a:extLst>
          </p:cNvPr>
          <p:cNvSpPr txBox="1"/>
          <p:nvPr/>
        </p:nvSpPr>
        <p:spPr>
          <a:xfrm>
            <a:off x="1207363" y="5690586"/>
            <a:ext cx="3542190" cy="369332"/>
          </a:xfrm>
          <a:prstGeom prst="rect">
            <a:avLst/>
          </a:prstGeom>
          <a:noFill/>
        </p:spPr>
        <p:txBody>
          <a:bodyPr wrap="square" rtlCol="0">
            <a:spAutoFit/>
          </a:bodyPr>
          <a:lstStyle/>
          <a:p>
            <a:pPr algn="r"/>
            <a:r>
              <a:rPr lang="en-US"/>
              <a:t>*within 24 hours postoperatively</a:t>
            </a:r>
          </a:p>
        </p:txBody>
      </p:sp>
      <p:sp>
        <p:nvSpPr>
          <p:cNvPr id="10" name="Arrow: Down 9">
            <a:extLst>
              <a:ext uri="{FF2B5EF4-FFF2-40B4-BE49-F238E27FC236}">
                <a16:creationId xmlns:a16="http://schemas.microsoft.com/office/drawing/2014/main" id="{F4627AC3-10DD-4F1E-80B2-035D1CE39643}"/>
              </a:ext>
            </a:extLst>
          </p:cNvPr>
          <p:cNvSpPr/>
          <p:nvPr/>
        </p:nvSpPr>
        <p:spPr>
          <a:xfrm>
            <a:off x="1109708" y="3399698"/>
            <a:ext cx="195309" cy="30184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BD15DE70-4DBF-47DD-9E0B-AD5AFABF3F8F}"/>
              </a:ext>
            </a:extLst>
          </p:cNvPr>
          <p:cNvSpPr/>
          <p:nvPr/>
        </p:nvSpPr>
        <p:spPr>
          <a:xfrm>
            <a:off x="1100829" y="3851721"/>
            <a:ext cx="195309" cy="30184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AEE3ECA0-B09B-4971-9A34-A1B46610DF64}"/>
              </a:ext>
            </a:extLst>
          </p:cNvPr>
          <p:cNvSpPr/>
          <p:nvPr/>
        </p:nvSpPr>
        <p:spPr>
          <a:xfrm>
            <a:off x="1109708" y="4308343"/>
            <a:ext cx="195309" cy="30184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D88DEEBD-461D-43D8-9343-80002504F01E}"/>
              </a:ext>
            </a:extLst>
          </p:cNvPr>
          <p:cNvSpPr/>
          <p:nvPr/>
        </p:nvSpPr>
        <p:spPr>
          <a:xfrm>
            <a:off x="1100829" y="4771153"/>
            <a:ext cx="195309" cy="30184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118F23E6-BC8A-4143-B643-333EDFBBAF1C}"/>
              </a:ext>
            </a:extLst>
          </p:cNvPr>
          <p:cNvSpPr/>
          <p:nvPr/>
        </p:nvSpPr>
        <p:spPr>
          <a:xfrm>
            <a:off x="1109708" y="5210310"/>
            <a:ext cx="195309" cy="30184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4436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721D93-947B-4610-9CD2-F38405A97B6E}"/>
              </a:ext>
            </a:extLst>
          </p:cNvPr>
          <p:cNvSpPr>
            <a:spLocks noGrp="1"/>
          </p:cNvSpPr>
          <p:nvPr>
            <p:ph type="title"/>
          </p:nvPr>
        </p:nvSpPr>
        <p:spPr>
          <a:xfrm>
            <a:off x="1097280" y="286603"/>
            <a:ext cx="10058400" cy="1450757"/>
          </a:xfrm>
        </p:spPr>
        <p:txBody>
          <a:bodyPr anchor="b">
            <a:normAutofit/>
          </a:bodyPr>
          <a:lstStyle/>
          <a:p>
            <a:r>
              <a:rPr lang="en-US"/>
              <a:t>Music Therapy</a:t>
            </a:r>
          </a:p>
        </p:txBody>
      </p:sp>
      <p:sp>
        <p:nvSpPr>
          <p:cNvPr id="6" name="Content Placeholder 5">
            <a:extLst>
              <a:ext uri="{FF2B5EF4-FFF2-40B4-BE49-F238E27FC236}">
                <a16:creationId xmlns:a16="http://schemas.microsoft.com/office/drawing/2014/main" id="{F4EAB809-C07B-45A9-BDAD-3DCC08671078}"/>
              </a:ext>
            </a:extLst>
          </p:cNvPr>
          <p:cNvSpPr>
            <a:spLocks noGrp="1"/>
          </p:cNvSpPr>
          <p:nvPr>
            <p:ph sz="half" idx="2"/>
          </p:nvPr>
        </p:nvSpPr>
        <p:spPr>
          <a:xfrm>
            <a:off x="1171925" y="2286470"/>
            <a:ext cx="4639736" cy="2910821"/>
          </a:xfrm>
        </p:spPr>
        <p:txBody>
          <a:bodyPr>
            <a:normAutofit lnSpcReduction="10000"/>
          </a:bodyPr>
          <a:lstStyle/>
          <a:p>
            <a:pPr>
              <a:buFont typeface="Wingdings" panose="05000000000000000000" pitchFamily="2" charset="2"/>
              <a:buChar char="Ø"/>
            </a:pPr>
            <a:r>
              <a:rPr lang="en-US" sz="2800"/>
              <a:t>Although music therapy may be effective in reducing analgesia requirements, data does not suggest statistically significant difference in occurrence or severity of PONV. </a:t>
            </a:r>
            <a:r>
              <a:rPr lang="en-US" sz="2800" baseline="30000"/>
              <a:t>1, 39-40</a:t>
            </a:r>
          </a:p>
        </p:txBody>
      </p:sp>
      <p:pic>
        <p:nvPicPr>
          <p:cNvPr id="8" name="Picture 7" descr="Closeup image of a guitar string">
            <a:extLst>
              <a:ext uri="{FF2B5EF4-FFF2-40B4-BE49-F238E27FC236}">
                <a16:creationId xmlns:a16="http://schemas.microsoft.com/office/drawing/2014/main" id="{BF8F2576-7ED5-4702-8CD2-6BEDE0FDA780}"/>
              </a:ext>
            </a:extLst>
          </p:cNvPr>
          <p:cNvPicPr>
            <a:picLocks noChangeAspect="1"/>
          </p:cNvPicPr>
          <p:nvPr/>
        </p:nvPicPr>
        <p:blipFill rotWithShape="1">
          <a:blip r:embed="rId3"/>
          <a:srcRect t="5468" r="-3" b="542"/>
          <a:stretch/>
        </p:blipFill>
        <p:spPr>
          <a:xfrm>
            <a:off x="6515944" y="2286469"/>
            <a:ext cx="4639736" cy="2910821"/>
          </a:xfrm>
          <a:prstGeom prst="rect">
            <a:avLst/>
          </a:prstGeom>
          <a:noFill/>
        </p:spPr>
      </p:pic>
      <p:sp>
        <p:nvSpPr>
          <p:cNvPr id="2" name="Footer Placeholder 1">
            <a:extLst>
              <a:ext uri="{FF2B5EF4-FFF2-40B4-BE49-F238E27FC236}">
                <a16:creationId xmlns:a16="http://schemas.microsoft.com/office/drawing/2014/main" id="{EB3479AC-E1C5-4B6F-BE9F-2DCCEEF7C026}"/>
              </a:ext>
            </a:extLst>
          </p:cNvPr>
          <p:cNvSpPr>
            <a:spLocks noGrp="1"/>
          </p:cNvSpPr>
          <p:nvPr>
            <p:ph type="ftr" sz="quarter" idx="11"/>
          </p:nvPr>
        </p:nvSpPr>
        <p:spPr>
          <a:xfrm>
            <a:off x="643051" y="6446838"/>
            <a:ext cx="6818262" cy="365125"/>
          </a:xfrm>
        </p:spPr>
        <p:txBody>
          <a:bodyPr anchor="ctr">
            <a:normAutofit/>
          </a:bodyPr>
          <a:lstStyle/>
          <a:p>
            <a:pPr>
              <a:spcAft>
                <a:spcPts val="600"/>
              </a:spcAft>
            </a:pPr>
            <a:r>
              <a:rPr lang="en-US"/>
              <a:t>PONV Toolkit</a:t>
            </a:r>
          </a:p>
        </p:txBody>
      </p:sp>
      <p:sp>
        <p:nvSpPr>
          <p:cNvPr id="3" name="Slide Number Placeholder 2">
            <a:extLst>
              <a:ext uri="{FF2B5EF4-FFF2-40B4-BE49-F238E27FC236}">
                <a16:creationId xmlns:a16="http://schemas.microsoft.com/office/drawing/2014/main" id="{CF08349C-EF81-477D-A9C9-CE1B6922664D}"/>
              </a:ext>
            </a:extLst>
          </p:cNvPr>
          <p:cNvSpPr>
            <a:spLocks noGrp="1"/>
          </p:cNvSpPr>
          <p:nvPr>
            <p:ph type="sldNum" sz="quarter" idx="12"/>
          </p:nvPr>
        </p:nvSpPr>
        <p:spPr>
          <a:xfrm>
            <a:off x="10930596" y="6446838"/>
            <a:ext cx="617912" cy="365125"/>
          </a:xfrm>
        </p:spPr>
        <p:txBody>
          <a:bodyPr anchor="ctr">
            <a:normAutofit/>
          </a:bodyPr>
          <a:lstStyle/>
          <a:p>
            <a:pPr>
              <a:spcAft>
                <a:spcPts val="600"/>
              </a:spcAft>
            </a:pPr>
            <a:fld id="{3A98EE3D-8CD1-4C3F-BD1C-C98C9596463C}" type="slidenum">
              <a:rPr lang="en-US" smtClean="0"/>
              <a:pPr>
                <a:spcAft>
                  <a:spcPts val="600"/>
                </a:spcAft>
              </a:pPr>
              <a:t>42</a:t>
            </a:fld>
            <a:endParaRPr lang="en-US"/>
          </a:p>
        </p:txBody>
      </p:sp>
      <p:sp>
        <p:nvSpPr>
          <p:cNvPr id="7" name="Minus Sign 6">
            <a:extLst>
              <a:ext uri="{FF2B5EF4-FFF2-40B4-BE49-F238E27FC236}">
                <a16:creationId xmlns:a16="http://schemas.microsoft.com/office/drawing/2014/main" id="{23540ED6-CD9F-4BC7-A799-0EA4DED42A76}"/>
              </a:ext>
            </a:extLst>
          </p:cNvPr>
          <p:cNvSpPr/>
          <p:nvPr/>
        </p:nvSpPr>
        <p:spPr>
          <a:xfrm>
            <a:off x="10228467" y="523081"/>
            <a:ext cx="1404257" cy="664029"/>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2932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DE0E612-9CC4-44D2-B383-19123168EE33}"/>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56F71878-F714-487F-97BA-D3BA8C1E8B0A}"/>
              </a:ext>
            </a:extLst>
          </p:cNvPr>
          <p:cNvSpPr>
            <a:spLocks noGrp="1"/>
          </p:cNvSpPr>
          <p:nvPr>
            <p:ph type="sldNum" sz="quarter" idx="12"/>
          </p:nvPr>
        </p:nvSpPr>
        <p:spPr/>
        <p:txBody>
          <a:bodyPr/>
          <a:lstStyle/>
          <a:p>
            <a:fld id="{3A98EE3D-8CD1-4C3F-BD1C-C98C9596463C}" type="slidenum">
              <a:rPr lang="en-US" smtClean="0"/>
              <a:t>43</a:t>
            </a:fld>
            <a:endParaRPr lang="en-US"/>
          </a:p>
        </p:txBody>
      </p:sp>
      <p:sp>
        <p:nvSpPr>
          <p:cNvPr id="5" name="Title 4">
            <a:extLst>
              <a:ext uri="{FF2B5EF4-FFF2-40B4-BE49-F238E27FC236}">
                <a16:creationId xmlns:a16="http://schemas.microsoft.com/office/drawing/2014/main" id="{8C7A6A7A-D28E-4465-852B-98791F30A963}"/>
              </a:ext>
            </a:extLst>
          </p:cNvPr>
          <p:cNvSpPr>
            <a:spLocks noGrp="1"/>
          </p:cNvSpPr>
          <p:nvPr>
            <p:ph type="title"/>
          </p:nvPr>
        </p:nvSpPr>
        <p:spPr/>
        <p:txBody>
          <a:bodyPr/>
          <a:lstStyle/>
          <a:p>
            <a:r>
              <a:rPr lang="en-US"/>
              <a:t>Hypnosis Therapy</a:t>
            </a:r>
          </a:p>
        </p:txBody>
      </p:sp>
      <p:sp>
        <p:nvSpPr>
          <p:cNvPr id="6" name="Content Placeholder 5">
            <a:extLst>
              <a:ext uri="{FF2B5EF4-FFF2-40B4-BE49-F238E27FC236}">
                <a16:creationId xmlns:a16="http://schemas.microsoft.com/office/drawing/2014/main" id="{9F0012B4-1104-4DC9-94EA-25B576B5D825}"/>
              </a:ext>
            </a:extLst>
          </p:cNvPr>
          <p:cNvSpPr>
            <a:spLocks noGrp="1"/>
          </p:cNvSpPr>
          <p:nvPr>
            <p:ph sz="half" idx="1"/>
          </p:nvPr>
        </p:nvSpPr>
        <p:spPr>
          <a:xfrm>
            <a:off x="747980" y="1812759"/>
            <a:ext cx="10975933" cy="4088418"/>
          </a:xfrm>
        </p:spPr>
        <p:txBody>
          <a:bodyPr/>
          <a:lstStyle/>
          <a:p>
            <a:pPr>
              <a:buFont typeface="Wingdings" panose="05000000000000000000" pitchFamily="2" charset="2"/>
              <a:buChar char="Ø"/>
            </a:pPr>
            <a:r>
              <a:rPr lang="en-US"/>
              <a:t>Hypnosis has been used to reduce the effects of postoperative nausea and vomiting by playing recordings of therapeutic suggestions while the patient is under anesthesia. </a:t>
            </a:r>
            <a:r>
              <a:rPr lang="en-US" baseline="30000"/>
              <a:t>35</a:t>
            </a:r>
          </a:p>
          <a:p>
            <a:pPr>
              <a:buFont typeface="Wingdings" panose="05000000000000000000" pitchFamily="2" charset="2"/>
              <a:buChar char="Ø"/>
            </a:pPr>
            <a:r>
              <a:rPr lang="en-US"/>
              <a:t>Unfortunately, these techniques have not proven effective in the limited data currently available. </a:t>
            </a:r>
            <a:r>
              <a:rPr lang="en-US" baseline="30000"/>
              <a:t>1, 40</a:t>
            </a:r>
          </a:p>
          <a:p>
            <a:pPr>
              <a:buFont typeface="Wingdings" panose="05000000000000000000" pitchFamily="2" charset="2"/>
              <a:buChar char="Ø"/>
            </a:pPr>
            <a:r>
              <a:rPr lang="en-US"/>
              <a:t>Nilsson and colleagues (2001) examined intraoperative exposure to music and therapeutic suggestion as part of a double-blind randomized clinical trail of 90 patients undergoing hysterectomy.</a:t>
            </a:r>
          </a:p>
          <a:p>
            <a:pPr lvl="1">
              <a:buFont typeface="Arial" panose="020B0604020202020204" pitchFamily="34" charset="0"/>
              <a:buChar char="•"/>
            </a:pPr>
            <a:r>
              <a:rPr lang="en-US"/>
              <a:t>No significant differences in the incidence of PONV in the intervention group </a:t>
            </a:r>
            <a:r>
              <a:rPr lang="en-US" baseline="30000"/>
              <a:t>40</a:t>
            </a:r>
          </a:p>
        </p:txBody>
      </p:sp>
      <p:pic>
        <p:nvPicPr>
          <p:cNvPr id="8" name="Picture 7" descr="Close-up of knobs on amplifier">
            <a:extLst>
              <a:ext uri="{FF2B5EF4-FFF2-40B4-BE49-F238E27FC236}">
                <a16:creationId xmlns:a16="http://schemas.microsoft.com/office/drawing/2014/main" id="{D2BC4A64-4406-426F-AA66-E3DC530A5BD7}"/>
              </a:ext>
            </a:extLst>
          </p:cNvPr>
          <p:cNvPicPr>
            <a:picLocks noChangeAspect="1"/>
          </p:cNvPicPr>
          <p:nvPr/>
        </p:nvPicPr>
        <p:blipFill>
          <a:blip r:embed="rId3"/>
          <a:stretch>
            <a:fillRect/>
          </a:stretch>
        </p:blipFill>
        <p:spPr>
          <a:xfrm>
            <a:off x="7807440" y="357396"/>
            <a:ext cx="2124786" cy="1418253"/>
          </a:xfrm>
          <a:prstGeom prst="rect">
            <a:avLst/>
          </a:prstGeom>
        </p:spPr>
      </p:pic>
      <p:sp>
        <p:nvSpPr>
          <p:cNvPr id="7" name="Minus Sign 6">
            <a:extLst>
              <a:ext uri="{FF2B5EF4-FFF2-40B4-BE49-F238E27FC236}">
                <a16:creationId xmlns:a16="http://schemas.microsoft.com/office/drawing/2014/main" id="{3D5C404F-5479-490D-A579-AA09993F905D}"/>
              </a:ext>
            </a:extLst>
          </p:cNvPr>
          <p:cNvSpPr/>
          <p:nvPr/>
        </p:nvSpPr>
        <p:spPr>
          <a:xfrm>
            <a:off x="10537794" y="523082"/>
            <a:ext cx="1094930" cy="577750"/>
          </a:xfrm>
          <a:prstGeom prst="mathMinus">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01001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3479AC-E1C5-4B6F-BE9F-2DCCEEF7C026}"/>
              </a:ext>
            </a:extLst>
          </p:cNvPr>
          <p:cNvSpPr>
            <a:spLocks noGrp="1"/>
          </p:cNvSpPr>
          <p:nvPr>
            <p:ph type="ftr" sz="quarter" idx="11"/>
          </p:nvPr>
        </p:nvSpPr>
        <p:spPr>
          <a:xfrm>
            <a:off x="643051" y="6446838"/>
            <a:ext cx="6818262" cy="365125"/>
          </a:xfrm>
        </p:spPr>
        <p:txBody>
          <a:bodyPr anchor="ctr">
            <a:normAutofit/>
          </a:bodyPr>
          <a:lstStyle/>
          <a:p>
            <a:pPr>
              <a:spcAft>
                <a:spcPts val="600"/>
              </a:spcAft>
            </a:pPr>
            <a:r>
              <a:rPr lang="en-US"/>
              <a:t>PONV Toolkit</a:t>
            </a:r>
          </a:p>
        </p:txBody>
      </p:sp>
      <p:sp>
        <p:nvSpPr>
          <p:cNvPr id="3" name="Slide Number Placeholder 2">
            <a:extLst>
              <a:ext uri="{FF2B5EF4-FFF2-40B4-BE49-F238E27FC236}">
                <a16:creationId xmlns:a16="http://schemas.microsoft.com/office/drawing/2014/main" id="{CF08349C-EF81-477D-A9C9-CE1B6922664D}"/>
              </a:ext>
            </a:extLst>
          </p:cNvPr>
          <p:cNvSpPr>
            <a:spLocks noGrp="1"/>
          </p:cNvSpPr>
          <p:nvPr>
            <p:ph type="sldNum" sz="quarter" idx="12"/>
          </p:nvPr>
        </p:nvSpPr>
        <p:spPr>
          <a:xfrm>
            <a:off x="10930596" y="6446838"/>
            <a:ext cx="617912" cy="365125"/>
          </a:xfrm>
        </p:spPr>
        <p:txBody>
          <a:bodyPr anchor="ctr">
            <a:normAutofit/>
          </a:bodyPr>
          <a:lstStyle/>
          <a:p>
            <a:pPr>
              <a:spcAft>
                <a:spcPts val="600"/>
              </a:spcAft>
            </a:pPr>
            <a:fld id="{3A98EE3D-8CD1-4C3F-BD1C-C98C9596463C}" type="slidenum">
              <a:rPr lang="en-US" smtClean="0"/>
              <a:pPr>
                <a:spcAft>
                  <a:spcPts val="600"/>
                </a:spcAft>
              </a:pPr>
              <a:t>44</a:t>
            </a:fld>
            <a:endParaRPr lang="en-US"/>
          </a:p>
        </p:txBody>
      </p:sp>
      <p:pic>
        <p:nvPicPr>
          <p:cNvPr id="8" name="Picture 7" descr="Turmeric powder in a bowl">
            <a:extLst>
              <a:ext uri="{FF2B5EF4-FFF2-40B4-BE49-F238E27FC236}">
                <a16:creationId xmlns:a16="http://schemas.microsoft.com/office/drawing/2014/main" id="{7DBB772E-982B-BB92-D2F9-EB42B5959611}"/>
              </a:ext>
            </a:extLst>
          </p:cNvPr>
          <p:cNvPicPr>
            <a:picLocks noChangeAspect="1"/>
          </p:cNvPicPr>
          <p:nvPr/>
        </p:nvPicPr>
        <p:blipFill rotWithShape="1">
          <a:blip r:embed="rId3"/>
          <a:srcRect t="7276" b="13984"/>
          <a:stretch/>
        </p:blipFill>
        <p:spPr>
          <a:xfrm>
            <a:off x="20" y="10"/>
            <a:ext cx="12191980" cy="6407990"/>
          </a:xfrm>
          <a:prstGeom prst="rect">
            <a:avLst/>
          </a:prstGeom>
          <a:noFill/>
        </p:spPr>
      </p:pic>
      <p:sp>
        <p:nvSpPr>
          <p:cNvPr id="5" name="Title 4">
            <a:extLst>
              <a:ext uri="{FF2B5EF4-FFF2-40B4-BE49-F238E27FC236}">
                <a16:creationId xmlns:a16="http://schemas.microsoft.com/office/drawing/2014/main" id="{9B721D93-947B-4610-9CD2-F38405A97B6E}"/>
              </a:ext>
            </a:extLst>
          </p:cNvPr>
          <p:cNvSpPr>
            <a:spLocks noGrp="1"/>
          </p:cNvSpPr>
          <p:nvPr>
            <p:ph type="title"/>
          </p:nvPr>
        </p:nvSpPr>
        <p:spPr>
          <a:xfrm>
            <a:off x="0" y="0"/>
            <a:ext cx="12192000" cy="1296537"/>
          </a:xfrm>
        </p:spPr>
        <p:txBody>
          <a:bodyPr anchor="ctr">
            <a:normAutofit/>
          </a:bodyPr>
          <a:lstStyle/>
          <a:p>
            <a:r>
              <a:rPr lang="en-US"/>
              <a:t>Ginger</a:t>
            </a:r>
          </a:p>
        </p:txBody>
      </p:sp>
      <p:sp>
        <p:nvSpPr>
          <p:cNvPr id="12" name="Content Placeholder 5">
            <a:extLst>
              <a:ext uri="{FF2B5EF4-FFF2-40B4-BE49-F238E27FC236}">
                <a16:creationId xmlns:a16="http://schemas.microsoft.com/office/drawing/2014/main" id="{3CFF6046-A3DA-E6EF-31FA-7C55B23E511A}"/>
              </a:ext>
            </a:extLst>
          </p:cNvPr>
          <p:cNvSpPr>
            <a:spLocks noGrp="1"/>
          </p:cNvSpPr>
          <p:nvPr>
            <p:ph sz="half" idx="1"/>
          </p:nvPr>
        </p:nvSpPr>
        <p:spPr>
          <a:xfrm>
            <a:off x="461408" y="1554648"/>
            <a:ext cx="11087099" cy="1296537"/>
          </a:xfrm>
          <a:solidFill>
            <a:schemeClr val="bg1"/>
          </a:solidFill>
        </p:spPr>
        <p:txBody>
          <a:bodyPr>
            <a:normAutofit/>
          </a:bodyPr>
          <a:lstStyle/>
          <a:p>
            <a:pPr marL="0" indent="0">
              <a:buNone/>
            </a:pPr>
            <a:r>
              <a:rPr lang="en-US"/>
              <a:t>In a randomized, controlled trial of 66 patients undergoing limb surgery, the intervention group received 1000mg of ginger (capsules) 2 hours before surgery &amp; experienced lower incidence and severity of PONV. </a:t>
            </a:r>
            <a:r>
              <a:rPr lang="en-US" baseline="30000"/>
              <a:t>41</a:t>
            </a:r>
          </a:p>
        </p:txBody>
      </p:sp>
      <p:pic>
        <p:nvPicPr>
          <p:cNvPr id="9" name="Picture 8">
            <a:extLst>
              <a:ext uri="{FF2B5EF4-FFF2-40B4-BE49-F238E27FC236}">
                <a16:creationId xmlns:a16="http://schemas.microsoft.com/office/drawing/2014/main" id="{0A161605-B04B-4E86-8347-71EAB2F98EF0}"/>
              </a:ext>
            </a:extLst>
          </p:cNvPr>
          <p:cNvPicPr>
            <a:picLocks noChangeAspect="1"/>
          </p:cNvPicPr>
          <p:nvPr/>
        </p:nvPicPr>
        <p:blipFill>
          <a:blip r:embed="rId4"/>
          <a:stretch>
            <a:fillRect/>
          </a:stretch>
        </p:blipFill>
        <p:spPr>
          <a:xfrm>
            <a:off x="461408" y="3321666"/>
            <a:ext cx="11087100" cy="2714625"/>
          </a:xfrm>
          <a:prstGeom prst="rect">
            <a:avLst/>
          </a:prstGeom>
        </p:spPr>
      </p:pic>
      <p:sp>
        <p:nvSpPr>
          <p:cNvPr id="10" name="Plus Sign 9">
            <a:extLst>
              <a:ext uri="{FF2B5EF4-FFF2-40B4-BE49-F238E27FC236}">
                <a16:creationId xmlns:a16="http://schemas.microsoft.com/office/drawing/2014/main" id="{597DADF0-AD89-44CA-9E68-9B04C0CB259D}"/>
              </a:ext>
            </a:extLst>
          </p:cNvPr>
          <p:cNvSpPr/>
          <p:nvPr/>
        </p:nvSpPr>
        <p:spPr>
          <a:xfrm>
            <a:off x="10514365" y="206332"/>
            <a:ext cx="1034143" cy="883871"/>
          </a:xfrm>
          <a:prstGeom prst="mathPlus">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Question mark with solid fill">
            <a:extLst>
              <a:ext uri="{FF2B5EF4-FFF2-40B4-BE49-F238E27FC236}">
                <a16:creationId xmlns:a16="http://schemas.microsoft.com/office/drawing/2014/main" id="{C36777BE-503D-44F4-BD46-57D6AB2CB0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21686" y="301893"/>
            <a:ext cx="914400" cy="914400"/>
          </a:xfrm>
          <a:prstGeom prst="rect">
            <a:avLst/>
          </a:prstGeom>
        </p:spPr>
      </p:pic>
    </p:spTree>
    <p:extLst>
      <p:ext uri="{BB962C8B-B14F-4D97-AF65-F5344CB8AC3E}">
        <p14:creationId xmlns:p14="http://schemas.microsoft.com/office/powerpoint/2010/main" val="23419148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5F0CD77-8115-410C-8985-574946F9EA99}"/>
              </a:ext>
            </a:extLst>
          </p:cNvPr>
          <p:cNvSpPr>
            <a:spLocks noGrp="1"/>
          </p:cNvSpPr>
          <p:nvPr>
            <p:ph type="ftr" sz="quarter" idx="11"/>
          </p:nvPr>
        </p:nvSpPr>
        <p:spPr>
          <a:xfrm>
            <a:off x="643051" y="6446838"/>
            <a:ext cx="6818262" cy="365125"/>
          </a:xfrm>
        </p:spPr>
        <p:txBody>
          <a:bodyPr anchor="ctr">
            <a:normAutofit/>
          </a:bodyPr>
          <a:lstStyle/>
          <a:p>
            <a:pPr>
              <a:spcAft>
                <a:spcPts val="600"/>
              </a:spcAft>
            </a:pPr>
            <a:r>
              <a:rPr lang="en-US" err="1"/>
              <a:t>Ponv</a:t>
            </a:r>
            <a:r>
              <a:rPr lang="en-US"/>
              <a:t> toolkit</a:t>
            </a:r>
          </a:p>
        </p:txBody>
      </p:sp>
      <p:sp>
        <p:nvSpPr>
          <p:cNvPr id="3" name="Slide Number Placeholder 2">
            <a:extLst>
              <a:ext uri="{FF2B5EF4-FFF2-40B4-BE49-F238E27FC236}">
                <a16:creationId xmlns:a16="http://schemas.microsoft.com/office/drawing/2014/main" id="{8C24FC08-45F6-4004-B83C-2CB479B5B6BD}"/>
              </a:ext>
            </a:extLst>
          </p:cNvPr>
          <p:cNvSpPr>
            <a:spLocks noGrp="1"/>
          </p:cNvSpPr>
          <p:nvPr>
            <p:ph type="sldNum" sz="quarter" idx="12"/>
          </p:nvPr>
        </p:nvSpPr>
        <p:spPr>
          <a:xfrm>
            <a:off x="10930596" y="6446838"/>
            <a:ext cx="617912" cy="365125"/>
          </a:xfrm>
        </p:spPr>
        <p:txBody>
          <a:bodyPr anchor="ctr">
            <a:normAutofit/>
          </a:bodyPr>
          <a:lstStyle/>
          <a:p>
            <a:pPr>
              <a:spcAft>
                <a:spcPts val="600"/>
              </a:spcAft>
            </a:pPr>
            <a:fld id="{3A98EE3D-8CD1-4C3F-BD1C-C98C9596463C}" type="slidenum">
              <a:rPr lang="en-US" smtClean="0"/>
              <a:pPr>
                <a:spcAft>
                  <a:spcPts val="600"/>
                </a:spcAft>
              </a:pPr>
              <a:t>45</a:t>
            </a:fld>
            <a:endParaRPr lang="en-US"/>
          </a:p>
        </p:txBody>
      </p:sp>
      <p:pic>
        <p:nvPicPr>
          <p:cNvPr id="9" name="Picture 8" descr="Turmeric powder in a bowl">
            <a:extLst>
              <a:ext uri="{FF2B5EF4-FFF2-40B4-BE49-F238E27FC236}">
                <a16:creationId xmlns:a16="http://schemas.microsoft.com/office/drawing/2014/main" id="{9BC2F049-85FE-6D6D-E56A-994456C9CA0B}"/>
              </a:ext>
            </a:extLst>
          </p:cNvPr>
          <p:cNvPicPr>
            <a:picLocks noChangeAspect="1"/>
          </p:cNvPicPr>
          <p:nvPr/>
        </p:nvPicPr>
        <p:blipFill rotWithShape="1">
          <a:blip r:embed="rId3"/>
          <a:srcRect t="7276" b="13984"/>
          <a:stretch/>
        </p:blipFill>
        <p:spPr>
          <a:xfrm>
            <a:off x="20" y="10"/>
            <a:ext cx="12191980" cy="6407990"/>
          </a:xfrm>
          <a:prstGeom prst="rect">
            <a:avLst/>
          </a:prstGeom>
          <a:noFill/>
        </p:spPr>
      </p:pic>
      <p:sp>
        <p:nvSpPr>
          <p:cNvPr id="5" name="Title 4">
            <a:extLst>
              <a:ext uri="{FF2B5EF4-FFF2-40B4-BE49-F238E27FC236}">
                <a16:creationId xmlns:a16="http://schemas.microsoft.com/office/drawing/2014/main" id="{C3DCD8B6-A8F5-42AB-97B8-3FA884A83EEB}"/>
              </a:ext>
            </a:extLst>
          </p:cNvPr>
          <p:cNvSpPr>
            <a:spLocks noGrp="1"/>
          </p:cNvSpPr>
          <p:nvPr>
            <p:ph type="title"/>
          </p:nvPr>
        </p:nvSpPr>
        <p:spPr>
          <a:xfrm>
            <a:off x="0" y="0"/>
            <a:ext cx="12192000" cy="1296537"/>
          </a:xfrm>
        </p:spPr>
        <p:txBody>
          <a:bodyPr anchor="ctr">
            <a:normAutofit/>
          </a:bodyPr>
          <a:lstStyle/>
          <a:p>
            <a:r>
              <a:rPr lang="en-US"/>
              <a:t>Ginger</a:t>
            </a:r>
          </a:p>
        </p:txBody>
      </p:sp>
      <p:sp>
        <p:nvSpPr>
          <p:cNvPr id="13" name="Content Placeholder 5">
            <a:extLst>
              <a:ext uri="{FF2B5EF4-FFF2-40B4-BE49-F238E27FC236}">
                <a16:creationId xmlns:a16="http://schemas.microsoft.com/office/drawing/2014/main" id="{109248CB-9D35-D6F9-5FA0-6D854D5C76EB}"/>
              </a:ext>
            </a:extLst>
          </p:cNvPr>
          <p:cNvSpPr>
            <a:spLocks noGrp="1"/>
          </p:cNvSpPr>
          <p:nvPr>
            <p:ph sz="half" idx="1"/>
          </p:nvPr>
        </p:nvSpPr>
        <p:spPr>
          <a:xfrm>
            <a:off x="744355" y="1812759"/>
            <a:ext cx="4954159" cy="3748193"/>
          </a:xfrm>
          <a:solidFill>
            <a:schemeClr val="bg1"/>
          </a:solidFill>
        </p:spPr>
        <p:txBody>
          <a:bodyPr/>
          <a:lstStyle/>
          <a:p>
            <a:pPr>
              <a:buFont typeface="Wingdings" panose="05000000000000000000" pitchFamily="2" charset="2"/>
              <a:buChar char="Ø"/>
            </a:pPr>
            <a:r>
              <a:rPr lang="en-US"/>
              <a:t>In a meta-analysis of 10 randomized trials including 918 total patients, pharmacological doses of ginger (100-2000 mg) decreased severity and incidence of PONV compared to placebo </a:t>
            </a:r>
            <a:r>
              <a:rPr lang="en-US" i="1"/>
              <a:t>but were not statistically significant. </a:t>
            </a:r>
            <a:r>
              <a:rPr lang="en-US" baseline="30000"/>
              <a:t>42</a:t>
            </a:r>
          </a:p>
        </p:txBody>
      </p:sp>
      <p:pic>
        <p:nvPicPr>
          <p:cNvPr id="10" name="Picture 9">
            <a:extLst>
              <a:ext uri="{FF2B5EF4-FFF2-40B4-BE49-F238E27FC236}">
                <a16:creationId xmlns:a16="http://schemas.microsoft.com/office/drawing/2014/main" id="{7A36C387-38E5-46ED-ACB4-6129970B0006}"/>
              </a:ext>
            </a:extLst>
          </p:cNvPr>
          <p:cNvPicPr>
            <a:picLocks noChangeAspect="1"/>
          </p:cNvPicPr>
          <p:nvPr/>
        </p:nvPicPr>
        <p:blipFill>
          <a:blip r:embed="rId4"/>
          <a:stretch>
            <a:fillRect/>
          </a:stretch>
        </p:blipFill>
        <p:spPr>
          <a:xfrm>
            <a:off x="5948088" y="2362742"/>
            <a:ext cx="5894889" cy="2414490"/>
          </a:xfrm>
          <a:prstGeom prst="rect">
            <a:avLst/>
          </a:prstGeom>
        </p:spPr>
      </p:pic>
      <p:sp>
        <p:nvSpPr>
          <p:cNvPr id="8" name="Plus Sign 7">
            <a:extLst>
              <a:ext uri="{FF2B5EF4-FFF2-40B4-BE49-F238E27FC236}">
                <a16:creationId xmlns:a16="http://schemas.microsoft.com/office/drawing/2014/main" id="{9007373A-DD51-476A-A79C-2885C07BC3C3}"/>
              </a:ext>
            </a:extLst>
          </p:cNvPr>
          <p:cNvSpPr/>
          <p:nvPr/>
        </p:nvSpPr>
        <p:spPr>
          <a:xfrm>
            <a:off x="10514365" y="206332"/>
            <a:ext cx="1034143" cy="883871"/>
          </a:xfrm>
          <a:prstGeom prst="mathPlus">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Question mark with solid fill">
            <a:extLst>
              <a:ext uri="{FF2B5EF4-FFF2-40B4-BE49-F238E27FC236}">
                <a16:creationId xmlns:a16="http://schemas.microsoft.com/office/drawing/2014/main" id="{87E692DD-FA0F-4496-8411-1750FF81C7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21686" y="301893"/>
            <a:ext cx="914400" cy="914400"/>
          </a:xfrm>
          <a:prstGeom prst="rect">
            <a:avLst/>
          </a:prstGeom>
        </p:spPr>
      </p:pic>
    </p:spTree>
    <p:extLst>
      <p:ext uri="{BB962C8B-B14F-4D97-AF65-F5344CB8AC3E}">
        <p14:creationId xmlns:p14="http://schemas.microsoft.com/office/powerpoint/2010/main" val="735717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3479AC-E1C5-4B6F-BE9F-2DCCEEF7C026}"/>
              </a:ext>
            </a:extLst>
          </p:cNvPr>
          <p:cNvSpPr>
            <a:spLocks noGrp="1"/>
          </p:cNvSpPr>
          <p:nvPr>
            <p:ph type="ftr" sz="quarter" idx="11"/>
          </p:nvPr>
        </p:nvSpPr>
        <p:spPr/>
        <p:txBody>
          <a:bodyPr/>
          <a:lstStyle/>
          <a:p>
            <a:r>
              <a:rPr lang="en-US"/>
              <a:t>PONV Toolkit</a:t>
            </a:r>
          </a:p>
        </p:txBody>
      </p:sp>
      <p:sp>
        <p:nvSpPr>
          <p:cNvPr id="3" name="Slide Number Placeholder 2">
            <a:extLst>
              <a:ext uri="{FF2B5EF4-FFF2-40B4-BE49-F238E27FC236}">
                <a16:creationId xmlns:a16="http://schemas.microsoft.com/office/drawing/2014/main" id="{CF08349C-EF81-477D-A9C9-CE1B6922664D}"/>
              </a:ext>
            </a:extLst>
          </p:cNvPr>
          <p:cNvSpPr>
            <a:spLocks noGrp="1"/>
          </p:cNvSpPr>
          <p:nvPr>
            <p:ph type="sldNum" sz="quarter" idx="12"/>
          </p:nvPr>
        </p:nvSpPr>
        <p:spPr/>
        <p:txBody>
          <a:bodyPr/>
          <a:lstStyle/>
          <a:p>
            <a:fld id="{3A98EE3D-8CD1-4C3F-BD1C-C98C9596463C}" type="slidenum">
              <a:rPr lang="en-US" smtClean="0"/>
              <a:t>46</a:t>
            </a:fld>
            <a:endParaRPr lang="en-US"/>
          </a:p>
        </p:txBody>
      </p:sp>
      <p:sp>
        <p:nvSpPr>
          <p:cNvPr id="5" name="Title 4">
            <a:extLst>
              <a:ext uri="{FF2B5EF4-FFF2-40B4-BE49-F238E27FC236}">
                <a16:creationId xmlns:a16="http://schemas.microsoft.com/office/drawing/2014/main" id="{9B721D93-947B-4610-9CD2-F38405A97B6E}"/>
              </a:ext>
            </a:extLst>
          </p:cNvPr>
          <p:cNvSpPr>
            <a:spLocks noGrp="1"/>
          </p:cNvSpPr>
          <p:nvPr>
            <p:ph type="title"/>
          </p:nvPr>
        </p:nvSpPr>
        <p:spPr/>
        <p:txBody>
          <a:bodyPr/>
          <a:lstStyle/>
          <a:p>
            <a:r>
              <a:rPr lang="en-US"/>
              <a:t>Chewing Gum</a:t>
            </a:r>
          </a:p>
        </p:txBody>
      </p:sp>
      <p:sp>
        <p:nvSpPr>
          <p:cNvPr id="6" name="Content Placeholder 5">
            <a:extLst>
              <a:ext uri="{FF2B5EF4-FFF2-40B4-BE49-F238E27FC236}">
                <a16:creationId xmlns:a16="http://schemas.microsoft.com/office/drawing/2014/main" id="{F4EAB809-C07B-45A9-BDAD-3DCC08671078}"/>
              </a:ext>
            </a:extLst>
          </p:cNvPr>
          <p:cNvSpPr>
            <a:spLocks noGrp="1"/>
          </p:cNvSpPr>
          <p:nvPr>
            <p:ph sz="half" idx="1"/>
          </p:nvPr>
        </p:nvSpPr>
        <p:spPr>
          <a:xfrm>
            <a:off x="3769567" y="1426029"/>
            <a:ext cx="8095862" cy="3450772"/>
          </a:xfrm>
        </p:spPr>
        <p:txBody>
          <a:bodyPr>
            <a:normAutofit fontScale="92500" lnSpcReduction="10000"/>
          </a:bodyPr>
          <a:lstStyle/>
          <a:p>
            <a:pPr lvl="1">
              <a:buClr>
                <a:srgbClr val="0070C0"/>
              </a:buClr>
              <a:buFont typeface="Wingdings" panose="05000000000000000000" pitchFamily="2" charset="2"/>
              <a:buChar char="Ø"/>
            </a:pPr>
            <a:r>
              <a:rPr lang="en-US" sz="2800"/>
              <a:t>In a pilot study of adult female patients undergoing laparoscopic gynecological surgery (n=41), 78% were deemed high-risk for PONV and all received antiemetic prophylaxis. </a:t>
            </a:r>
            <a:r>
              <a:rPr lang="en-US" sz="2800" baseline="30000"/>
              <a:t>43</a:t>
            </a:r>
          </a:p>
          <a:p>
            <a:pPr marL="384048" lvl="2" indent="0">
              <a:buClr>
                <a:srgbClr val="0070C0"/>
              </a:buClr>
              <a:buNone/>
            </a:pPr>
            <a:r>
              <a:rPr lang="en-US" sz="2000"/>
              <a:t>75.6% (n=31) successfully chewed peppermint gum in the postoperative period (median start time: 17 min after arrival in PACU; medium chew time: 15 min)</a:t>
            </a:r>
          </a:p>
          <a:p>
            <a:pPr marL="384048" lvl="2" indent="0">
              <a:buClr>
                <a:srgbClr val="0070C0"/>
              </a:buClr>
              <a:buNone/>
            </a:pPr>
            <a:endParaRPr lang="en-US" sz="2000"/>
          </a:p>
          <a:p>
            <a:pPr marL="384048" lvl="2" indent="0">
              <a:buClr>
                <a:srgbClr val="0070C0"/>
              </a:buClr>
              <a:buNone/>
            </a:pPr>
            <a:r>
              <a:rPr lang="en-US" sz="2000">
                <a:solidFill>
                  <a:srgbClr val="FF0000"/>
                </a:solidFill>
              </a:rPr>
              <a:t>Only 22.6% of the patients who chewed gum experienced PONV as compared to 39% in the overall group</a:t>
            </a:r>
          </a:p>
        </p:txBody>
      </p:sp>
      <p:pic>
        <p:nvPicPr>
          <p:cNvPr id="2050" name="Picture 2" descr="Chewing gum - Wikipedia">
            <a:extLst>
              <a:ext uri="{FF2B5EF4-FFF2-40B4-BE49-F238E27FC236}">
                <a16:creationId xmlns:a16="http://schemas.microsoft.com/office/drawing/2014/main" id="{14AE3380-84A2-4996-8EC2-384FDB2E8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973" y="2164701"/>
            <a:ext cx="2466975" cy="18478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E0E34FA-2857-4183-B2A9-9DFCA76F9782}"/>
              </a:ext>
            </a:extLst>
          </p:cNvPr>
          <p:cNvSpPr txBox="1"/>
          <p:nvPr/>
        </p:nvSpPr>
        <p:spPr>
          <a:xfrm>
            <a:off x="775973" y="4973678"/>
            <a:ext cx="9774315" cy="1200329"/>
          </a:xfrm>
          <a:prstGeom prst="rect">
            <a:avLst/>
          </a:prstGeom>
          <a:noFill/>
        </p:spPr>
        <p:txBody>
          <a:bodyPr wrap="square" rtlCol="0">
            <a:spAutoFit/>
          </a:bodyPr>
          <a:lstStyle/>
          <a:p>
            <a:r>
              <a:rPr lang="en-US"/>
              <a:t>Though this pilot study is promising for the efficacy of chewing gum as an adjunct to standard PONV prophylaxis with antiemetics, </a:t>
            </a:r>
            <a:r>
              <a:rPr lang="en-US" b="1">
                <a:solidFill>
                  <a:srgbClr val="FF0000"/>
                </a:solidFill>
              </a:rPr>
              <a:t>a larger randomized, controlled trial is needed to determine true significance…</a:t>
            </a:r>
          </a:p>
          <a:p>
            <a:endParaRPr lang="en-US"/>
          </a:p>
        </p:txBody>
      </p:sp>
      <p:sp>
        <p:nvSpPr>
          <p:cNvPr id="8" name="Plus Sign 7">
            <a:extLst>
              <a:ext uri="{FF2B5EF4-FFF2-40B4-BE49-F238E27FC236}">
                <a16:creationId xmlns:a16="http://schemas.microsoft.com/office/drawing/2014/main" id="{95EE1B9D-DE5A-4FB1-972A-416B8329BE9A}"/>
              </a:ext>
            </a:extLst>
          </p:cNvPr>
          <p:cNvSpPr/>
          <p:nvPr/>
        </p:nvSpPr>
        <p:spPr>
          <a:xfrm>
            <a:off x="10514365" y="206332"/>
            <a:ext cx="1034143" cy="883871"/>
          </a:xfrm>
          <a:prstGeom prst="mathPlus">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Question mark with solid fill">
            <a:extLst>
              <a:ext uri="{FF2B5EF4-FFF2-40B4-BE49-F238E27FC236}">
                <a16:creationId xmlns:a16="http://schemas.microsoft.com/office/drawing/2014/main" id="{94E66244-7F3A-4AE9-8039-F437CF473B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21686" y="301893"/>
            <a:ext cx="914400" cy="914400"/>
          </a:xfrm>
          <a:prstGeom prst="rect">
            <a:avLst/>
          </a:prstGeom>
        </p:spPr>
      </p:pic>
    </p:spTree>
    <p:extLst>
      <p:ext uri="{BB962C8B-B14F-4D97-AF65-F5344CB8AC3E}">
        <p14:creationId xmlns:p14="http://schemas.microsoft.com/office/powerpoint/2010/main" val="17336765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B3479AC-E1C5-4B6F-BE9F-2DCCEEF7C026}"/>
              </a:ext>
            </a:extLst>
          </p:cNvPr>
          <p:cNvSpPr>
            <a:spLocks noGrp="1"/>
          </p:cNvSpPr>
          <p:nvPr>
            <p:ph type="ftr" sz="quarter" idx="11"/>
          </p:nvPr>
        </p:nvSpPr>
        <p:spPr/>
        <p:txBody>
          <a:bodyPr/>
          <a:lstStyle/>
          <a:p>
            <a:r>
              <a:rPr lang="en-US"/>
              <a:t>PONV Toolkit</a:t>
            </a:r>
          </a:p>
        </p:txBody>
      </p:sp>
      <p:sp>
        <p:nvSpPr>
          <p:cNvPr id="3" name="Slide Number Placeholder 2">
            <a:extLst>
              <a:ext uri="{FF2B5EF4-FFF2-40B4-BE49-F238E27FC236}">
                <a16:creationId xmlns:a16="http://schemas.microsoft.com/office/drawing/2014/main" id="{CF08349C-EF81-477D-A9C9-CE1B6922664D}"/>
              </a:ext>
            </a:extLst>
          </p:cNvPr>
          <p:cNvSpPr>
            <a:spLocks noGrp="1"/>
          </p:cNvSpPr>
          <p:nvPr>
            <p:ph type="sldNum" sz="quarter" idx="12"/>
          </p:nvPr>
        </p:nvSpPr>
        <p:spPr/>
        <p:txBody>
          <a:bodyPr/>
          <a:lstStyle/>
          <a:p>
            <a:fld id="{3A98EE3D-8CD1-4C3F-BD1C-C98C9596463C}" type="slidenum">
              <a:rPr lang="en-US" smtClean="0"/>
              <a:t>47</a:t>
            </a:fld>
            <a:endParaRPr lang="en-US"/>
          </a:p>
        </p:txBody>
      </p:sp>
      <p:sp>
        <p:nvSpPr>
          <p:cNvPr id="5" name="Title 4">
            <a:extLst>
              <a:ext uri="{FF2B5EF4-FFF2-40B4-BE49-F238E27FC236}">
                <a16:creationId xmlns:a16="http://schemas.microsoft.com/office/drawing/2014/main" id="{9B721D93-947B-4610-9CD2-F38405A97B6E}"/>
              </a:ext>
            </a:extLst>
          </p:cNvPr>
          <p:cNvSpPr>
            <a:spLocks noGrp="1"/>
          </p:cNvSpPr>
          <p:nvPr>
            <p:ph type="title"/>
          </p:nvPr>
        </p:nvSpPr>
        <p:spPr/>
        <p:txBody>
          <a:bodyPr/>
          <a:lstStyle/>
          <a:p>
            <a:r>
              <a:rPr lang="en-US"/>
              <a:t>Chewing Gum</a:t>
            </a:r>
          </a:p>
        </p:txBody>
      </p:sp>
      <p:sp>
        <p:nvSpPr>
          <p:cNvPr id="6" name="Content Placeholder 5">
            <a:extLst>
              <a:ext uri="{FF2B5EF4-FFF2-40B4-BE49-F238E27FC236}">
                <a16:creationId xmlns:a16="http://schemas.microsoft.com/office/drawing/2014/main" id="{F4EAB809-C07B-45A9-BDAD-3DCC08671078}"/>
              </a:ext>
            </a:extLst>
          </p:cNvPr>
          <p:cNvSpPr>
            <a:spLocks noGrp="1"/>
          </p:cNvSpPr>
          <p:nvPr>
            <p:ph sz="half" idx="1"/>
          </p:nvPr>
        </p:nvSpPr>
        <p:spPr/>
        <p:txBody>
          <a:bodyPr/>
          <a:lstStyle/>
          <a:p>
            <a:pPr>
              <a:buFont typeface="Wingdings" panose="05000000000000000000" pitchFamily="2" charset="2"/>
              <a:buChar char="Ø"/>
            </a:pPr>
            <a:r>
              <a:rPr lang="en-US"/>
              <a:t>Chewy Trial underway currently (2022) to recruit 272 female patients undergoing breast or laparoscopic surgery </a:t>
            </a:r>
            <a:r>
              <a:rPr lang="en-US" baseline="30000"/>
              <a:t>44</a:t>
            </a:r>
          </a:p>
          <a:p>
            <a:pPr marL="0" indent="0">
              <a:buNone/>
            </a:pPr>
            <a:endParaRPr lang="en-US"/>
          </a:p>
          <a:p>
            <a:pPr lvl="1">
              <a:buFont typeface="Arial" panose="020B0604020202020204" pitchFamily="34" charset="0"/>
              <a:buChar char="•"/>
            </a:pPr>
            <a:r>
              <a:rPr lang="en-US" u="sng"/>
              <a:t>Primary Hypothesis:</a:t>
            </a:r>
            <a:r>
              <a:rPr lang="en-US"/>
              <a:t> Chewing 1 stick of peppermint chewing gum for 15 minutes is non inferior to 4mg IV ondansetron in achieving complete cessation of nausea, retching, and vomiting postoperatively, within 2 hours of administration- no recurrence, or need for rescue meds. </a:t>
            </a:r>
          </a:p>
          <a:p>
            <a:pPr lvl="1">
              <a:buFont typeface="Arial" panose="020B0604020202020204" pitchFamily="34" charset="0"/>
              <a:buChar char="•"/>
            </a:pPr>
            <a:r>
              <a:rPr lang="en-US"/>
              <a:t>Multicenter RCT in New Zealand and Australia</a:t>
            </a:r>
          </a:p>
          <a:p>
            <a:pPr lvl="1">
              <a:buFont typeface="Arial" panose="020B0604020202020204" pitchFamily="34" charset="0"/>
              <a:buChar char="•"/>
            </a:pPr>
            <a:r>
              <a:rPr lang="en-US"/>
              <a:t>Results pending…</a:t>
            </a:r>
          </a:p>
          <a:p>
            <a:pPr lvl="1">
              <a:buFont typeface="Arial" panose="020B0604020202020204" pitchFamily="34" charset="0"/>
              <a:buChar char="•"/>
            </a:pPr>
            <a:r>
              <a:rPr lang="en-US"/>
              <a:t>Follow on Twitter: @ChewyTrial</a:t>
            </a:r>
          </a:p>
          <a:p>
            <a:pPr lvl="1">
              <a:buFont typeface="Wingdings" panose="05000000000000000000" pitchFamily="2" charset="2"/>
              <a:buChar char="Ø"/>
            </a:pPr>
            <a:endParaRPr lang="en-US"/>
          </a:p>
        </p:txBody>
      </p:sp>
      <p:pic>
        <p:nvPicPr>
          <p:cNvPr id="8" name="Picture 7" descr="Person chewing gum">
            <a:extLst>
              <a:ext uri="{FF2B5EF4-FFF2-40B4-BE49-F238E27FC236}">
                <a16:creationId xmlns:a16="http://schemas.microsoft.com/office/drawing/2014/main" id="{90335A35-F4C2-4D6C-9D3F-B66335EAD060}"/>
              </a:ext>
            </a:extLst>
          </p:cNvPr>
          <p:cNvPicPr>
            <a:picLocks noChangeAspect="1"/>
          </p:cNvPicPr>
          <p:nvPr/>
        </p:nvPicPr>
        <p:blipFill>
          <a:blip r:embed="rId3"/>
          <a:stretch>
            <a:fillRect/>
          </a:stretch>
        </p:blipFill>
        <p:spPr>
          <a:xfrm>
            <a:off x="9118955" y="308554"/>
            <a:ext cx="1944806" cy="1296537"/>
          </a:xfrm>
          <a:prstGeom prst="rect">
            <a:avLst/>
          </a:prstGeom>
        </p:spPr>
      </p:pic>
    </p:spTree>
    <p:extLst>
      <p:ext uri="{BB962C8B-B14F-4D97-AF65-F5344CB8AC3E}">
        <p14:creationId xmlns:p14="http://schemas.microsoft.com/office/powerpoint/2010/main" val="16297889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A person using a computer">
            <a:extLst>
              <a:ext uri="{FF2B5EF4-FFF2-40B4-BE49-F238E27FC236}">
                <a16:creationId xmlns:a16="http://schemas.microsoft.com/office/drawing/2014/main" id="{1FE05F69-81FE-41EC-874F-C9DA7048A589}"/>
              </a:ext>
            </a:extLst>
          </p:cNvPr>
          <p:cNvPicPr>
            <a:picLocks noGrp="1" noChangeAspect="1"/>
          </p:cNvPicPr>
          <p:nvPr>
            <p:ph type="pic" sz="quarter" idx="13"/>
          </p:nvPr>
        </p:nvPicPr>
        <p:blipFill>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a:stretch/>
        </p:blipFill>
        <p:spPr>
          <a:xfrm>
            <a:off x="0" y="0"/>
            <a:ext cx="12189789" cy="6408000"/>
          </a:xfrm>
        </p:spPr>
      </p:pic>
      <p:sp>
        <p:nvSpPr>
          <p:cNvPr id="15" name="Title 14">
            <a:extLst>
              <a:ext uri="{FF2B5EF4-FFF2-40B4-BE49-F238E27FC236}">
                <a16:creationId xmlns:a16="http://schemas.microsoft.com/office/drawing/2014/main" id="{66F458A5-2AF5-4290-8A07-8B68C223F81D}"/>
              </a:ext>
            </a:extLst>
          </p:cNvPr>
          <p:cNvSpPr>
            <a:spLocks noGrp="1"/>
          </p:cNvSpPr>
          <p:nvPr>
            <p:ph type="title"/>
          </p:nvPr>
        </p:nvSpPr>
        <p:spPr/>
        <p:txBody>
          <a:bodyPr/>
          <a:lstStyle/>
          <a:p>
            <a:r>
              <a:rPr lang="en-US"/>
              <a:t>Summary: Recommendations for Treatment of PONV</a:t>
            </a:r>
            <a:endParaRPr lang="ru-RU"/>
          </a:p>
        </p:txBody>
      </p:sp>
      <p:graphicFrame>
        <p:nvGraphicFramePr>
          <p:cNvPr id="10" name="Content Placeholder 2" descr="Smart Art object">
            <a:extLst>
              <a:ext uri="{FF2B5EF4-FFF2-40B4-BE49-F238E27FC236}">
                <a16:creationId xmlns:a16="http://schemas.microsoft.com/office/drawing/2014/main" id="{00E51AD9-52AC-49A5-BF0E-64F1B769CE85}"/>
              </a:ext>
            </a:extLst>
          </p:cNvPr>
          <p:cNvGraphicFramePr>
            <a:graphicFrameLocks noGrp="1"/>
          </p:cNvGraphicFramePr>
          <p:nvPr>
            <p:ph sz="half" idx="1"/>
            <p:extLst>
              <p:ext uri="{D42A27DB-BD31-4B8C-83A1-F6EECF244321}">
                <p14:modId xmlns:p14="http://schemas.microsoft.com/office/powerpoint/2010/main" val="1693157954"/>
              </p:ext>
            </p:extLst>
          </p:nvPr>
        </p:nvGraphicFramePr>
        <p:xfrm>
          <a:off x="736149" y="1978224"/>
          <a:ext cx="6304848" cy="37480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Footer Placeholder 2">
            <a:extLst>
              <a:ext uri="{FF2B5EF4-FFF2-40B4-BE49-F238E27FC236}">
                <a16:creationId xmlns:a16="http://schemas.microsoft.com/office/drawing/2014/main" id="{4EF15B35-3E87-AB47-A668-38DD000ADF27}"/>
              </a:ext>
            </a:extLst>
          </p:cNvPr>
          <p:cNvSpPr>
            <a:spLocks noGrp="1"/>
          </p:cNvSpPr>
          <p:nvPr>
            <p:ph type="ftr" sz="quarter" idx="11"/>
          </p:nvPr>
        </p:nvSpPr>
        <p:spPr/>
        <p:txBody>
          <a:bodyPr/>
          <a:lstStyle/>
          <a:p>
            <a:r>
              <a:rPr lang="en-US"/>
              <a:t>PONV Toolkit</a:t>
            </a:r>
          </a:p>
        </p:txBody>
      </p:sp>
      <p:sp>
        <p:nvSpPr>
          <p:cNvPr id="18" name="Slide Number Placeholder 17">
            <a:extLst>
              <a:ext uri="{FF2B5EF4-FFF2-40B4-BE49-F238E27FC236}">
                <a16:creationId xmlns:a16="http://schemas.microsoft.com/office/drawing/2014/main" id="{41B78239-2280-4550-A468-F95E90299A50}"/>
              </a:ext>
            </a:extLst>
          </p:cNvPr>
          <p:cNvSpPr>
            <a:spLocks noGrp="1"/>
          </p:cNvSpPr>
          <p:nvPr>
            <p:ph type="sldNum" sz="quarter" idx="12"/>
          </p:nvPr>
        </p:nvSpPr>
        <p:spPr/>
        <p:txBody>
          <a:bodyPr/>
          <a:lstStyle/>
          <a:p>
            <a:fld id="{3A98EE3D-8CD1-4C3F-BD1C-C98C9596463C}" type="slidenum">
              <a:rPr lang="en-US" dirty="0" smtClean="0"/>
              <a:pPr/>
              <a:t>48</a:t>
            </a:fld>
            <a:endParaRPr lang="en-US"/>
          </a:p>
        </p:txBody>
      </p:sp>
      <p:pic>
        <p:nvPicPr>
          <p:cNvPr id="9" name="Content Placeholder 8" descr="Complete puzzle with one piece lit up">
            <a:extLst>
              <a:ext uri="{FF2B5EF4-FFF2-40B4-BE49-F238E27FC236}">
                <a16:creationId xmlns:a16="http://schemas.microsoft.com/office/drawing/2014/main" id="{83F78A92-EB0B-3290-2E40-707AC3B6F1B8}"/>
              </a:ext>
            </a:extLst>
          </p:cNvPr>
          <p:cNvPicPr>
            <a:picLocks noGrp="1" noChangeAspect="1"/>
          </p:cNvPicPr>
          <p:nvPr>
            <p:ph sz="half" idx="2"/>
          </p:nvPr>
        </p:nvPicPr>
        <p:blipFill>
          <a:blip r:embed="rId9"/>
          <a:stretch>
            <a:fillRect/>
          </a:stretch>
        </p:blipFill>
        <p:spPr>
          <a:xfrm>
            <a:off x="7461313" y="1999210"/>
            <a:ext cx="4378368" cy="3283776"/>
          </a:xfrm>
        </p:spPr>
      </p:pic>
    </p:spTree>
    <p:extLst>
      <p:ext uri="{BB962C8B-B14F-4D97-AF65-F5344CB8AC3E}">
        <p14:creationId xmlns:p14="http://schemas.microsoft.com/office/powerpoint/2010/main" val="12312868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9AA9103-3B67-5501-EA09-8EFB113DA5AE}"/>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24089889-192C-5107-2723-E4DB5F7DE54E}"/>
              </a:ext>
            </a:extLst>
          </p:cNvPr>
          <p:cNvSpPr>
            <a:spLocks noGrp="1"/>
          </p:cNvSpPr>
          <p:nvPr>
            <p:ph type="sldNum" sz="quarter" idx="12"/>
          </p:nvPr>
        </p:nvSpPr>
        <p:spPr/>
        <p:txBody>
          <a:bodyPr/>
          <a:lstStyle/>
          <a:p>
            <a:fld id="{3A98EE3D-8CD1-4C3F-BD1C-C98C9596463C}" type="slidenum">
              <a:rPr lang="en-US" smtClean="0"/>
              <a:t>49</a:t>
            </a:fld>
            <a:endParaRPr lang="en-US"/>
          </a:p>
        </p:txBody>
      </p:sp>
      <p:sp>
        <p:nvSpPr>
          <p:cNvPr id="5" name="Title 4">
            <a:extLst>
              <a:ext uri="{FF2B5EF4-FFF2-40B4-BE49-F238E27FC236}">
                <a16:creationId xmlns:a16="http://schemas.microsoft.com/office/drawing/2014/main" id="{6664EEE2-B8C9-CAB8-FFD1-C9A963EF2CCA}"/>
              </a:ext>
            </a:extLst>
          </p:cNvPr>
          <p:cNvSpPr>
            <a:spLocks noGrp="1"/>
          </p:cNvSpPr>
          <p:nvPr>
            <p:ph type="title"/>
          </p:nvPr>
        </p:nvSpPr>
        <p:spPr/>
        <p:txBody>
          <a:bodyPr/>
          <a:lstStyle/>
          <a:p>
            <a:r>
              <a:rPr lang="en-US"/>
              <a:t>Recommendation #1: Assess patient for symptoms of PONV</a:t>
            </a:r>
          </a:p>
        </p:txBody>
      </p:sp>
      <p:sp>
        <p:nvSpPr>
          <p:cNvPr id="6" name="Content Placeholder 5">
            <a:extLst>
              <a:ext uri="{FF2B5EF4-FFF2-40B4-BE49-F238E27FC236}">
                <a16:creationId xmlns:a16="http://schemas.microsoft.com/office/drawing/2014/main" id="{8C58ECB4-BC7A-925C-77E7-15F859DB4958}"/>
              </a:ext>
            </a:extLst>
          </p:cNvPr>
          <p:cNvSpPr>
            <a:spLocks noGrp="1"/>
          </p:cNvSpPr>
          <p:nvPr>
            <p:ph sz="half" idx="1"/>
          </p:nvPr>
        </p:nvSpPr>
        <p:spPr>
          <a:xfrm>
            <a:off x="744355" y="1812759"/>
            <a:ext cx="10555016" cy="3748193"/>
          </a:xfrm>
        </p:spPr>
        <p:txBody>
          <a:bodyPr>
            <a:normAutofit/>
          </a:bodyPr>
          <a:lstStyle/>
          <a:p>
            <a:pPr marL="457200" indent="-457200">
              <a:buFont typeface="+mj-lt"/>
              <a:buAutoNum type="arabicPeriod"/>
            </a:pPr>
            <a:r>
              <a:rPr lang="en-US"/>
              <a:t>To properly manage and treat PONV, it must first be identified in the postoperative period. </a:t>
            </a:r>
          </a:p>
          <a:p>
            <a:pPr marL="457200" indent="-457200">
              <a:buFont typeface="+mj-lt"/>
              <a:buAutoNum type="arabicPeriod"/>
            </a:pPr>
            <a:r>
              <a:rPr lang="en-US"/>
              <a:t>If a patient begins to experience PONV, treatment should be immediate to prevent further complications. </a:t>
            </a:r>
            <a:r>
              <a:rPr lang="en-US" baseline="30000"/>
              <a:t>1,4</a:t>
            </a:r>
          </a:p>
          <a:p>
            <a:endParaRPr lang="en-US"/>
          </a:p>
        </p:txBody>
      </p:sp>
    </p:spTree>
    <p:extLst>
      <p:ext uri="{BB962C8B-B14F-4D97-AF65-F5344CB8AC3E}">
        <p14:creationId xmlns:p14="http://schemas.microsoft.com/office/powerpoint/2010/main" val="3557575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A7BEE46-4943-4267-9A89-AA44C2A07C83}"/>
              </a:ext>
            </a:extLst>
          </p:cNvPr>
          <p:cNvSpPr>
            <a:spLocks noGrp="1"/>
          </p:cNvSpPr>
          <p:nvPr>
            <p:ph type="ftr" sz="quarter" idx="11"/>
          </p:nvPr>
        </p:nvSpPr>
        <p:spPr>
          <a:xfrm>
            <a:off x="643051" y="6446838"/>
            <a:ext cx="6818262" cy="365125"/>
          </a:xfrm>
        </p:spPr>
        <p:txBody>
          <a:bodyPr anchor="ctr">
            <a:normAutofit/>
          </a:bodyPr>
          <a:lstStyle/>
          <a:p>
            <a:pPr>
              <a:spcAft>
                <a:spcPts val="600"/>
              </a:spcAft>
            </a:pPr>
            <a:r>
              <a:rPr lang="en-US" err="1"/>
              <a:t>Ponv</a:t>
            </a:r>
            <a:r>
              <a:rPr lang="en-US"/>
              <a:t> toolkit</a:t>
            </a:r>
          </a:p>
        </p:txBody>
      </p:sp>
      <p:sp>
        <p:nvSpPr>
          <p:cNvPr id="3" name="Slide Number Placeholder 2">
            <a:extLst>
              <a:ext uri="{FF2B5EF4-FFF2-40B4-BE49-F238E27FC236}">
                <a16:creationId xmlns:a16="http://schemas.microsoft.com/office/drawing/2014/main" id="{E309C4C7-0924-4B13-865C-5C5CC6F16788}"/>
              </a:ext>
            </a:extLst>
          </p:cNvPr>
          <p:cNvSpPr>
            <a:spLocks noGrp="1"/>
          </p:cNvSpPr>
          <p:nvPr>
            <p:ph type="sldNum" sz="quarter" idx="12"/>
          </p:nvPr>
        </p:nvSpPr>
        <p:spPr>
          <a:xfrm>
            <a:off x="10930596" y="6446838"/>
            <a:ext cx="617912" cy="365125"/>
          </a:xfrm>
        </p:spPr>
        <p:txBody>
          <a:bodyPr anchor="ctr">
            <a:normAutofit/>
          </a:bodyPr>
          <a:lstStyle/>
          <a:p>
            <a:pPr>
              <a:spcAft>
                <a:spcPts val="600"/>
              </a:spcAft>
            </a:pPr>
            <a:fld id="{3A98EE3D-8CD1-4C3F-BD1C-C98C9596463C}" type="slidenum">
              <a:rPr lang="en-US" smtClean="0"/>
              <a:pPr>
                <a:spcAft>
                  <a:spcPts val="600"/>
                </a:spcAft>
              </a:pPr>
              <a:t>5</a:t>
            </a:fld>
            <a:endParaRPr lang="en-US"/>
          </a:p>
        </p:txBody>
      </p:sp>
      <p:sp>
        <p:nvSpPr>
          <p:cNvPr id="5" name="Title 4">
            <a:extLst>
              <a:ext uri="{FF2B5EF4-FFF2-40B4-BE49-F238E27FC236}">
                <a16:creationId xmlns:a16="http://schemas.microsoft.com/office/drawing/2014/main" id="{AB945D32-6739-468C-951A-C0880D23C68B}"/>
              </a:ext>
            </a:extLst>
          </p:cNvPr>
          <p:cNvSpPr>
            <a:spLocks noGrp="1"/>
          </p:cNvSpPr>
          <p:nvPr>
            <p:ph type="title"/>
          </p:nvPr>
        </p:nvSpPr>
        <p:spPr>
          <a:xfrm>
            <a:off x="0" y="0"/>
            <a:ext cx="12192000" cy="1296537"/>
          </a:xfrm>
        </p:spPr>
        <p:txBody>
          <a:bodyPr anchor="ctr">
            <a:normAutofit/>
          </a:bodyPr>
          <a:lstStyle/>
          <a:p>
            <a:r>
              <a:rPr lang="en-US"/>
              <a:t>Guidelines: PONV Risk Assessment &amp; Management</a:t>
            </a:r>
          </a:p>
        </p:txBody>
      </p:sp>
      <p:graphicFrame>
        <p:nvGraphicFramePr>
          <p:cNvPr id="8" name="Content Placeholder 5">
            <a:extLst>
              <a:ext uri="{FF2B5EF4-FFF2-40B4-BE49-F238E27FC236}">
                <a16:creationId xmlns:a16="http://schemas.microsoft.com/office/drawing/2014/main" id="{4C15CAD2-9978-7A32-66E9-A73CED612559}"/>
              </a:ext>
            </a:extLst>
          </p:cNvPr>
          <p:cNvGraphicFramePr>
            <a:graphicFrameLocks noGrp="1"/>
          </p:cNvGraphicFramePr>
          <p:nvPr>
            <p:ph sz="half" idx="1"/>
            <p:extLst>
              <p:ext uri="{D42A27DB-BD31-4B8C-83A1-F6EECF244321}">
                <p14:modId xmlns:p14="http://schemas.microsoft.com/office/powerpoint/2010/main" val="2237215154"/>
              </p:ext>
            </p:extLst>
          </p:nvPr>
        </p:nvGraphicFramePr>
        <p:xfrm>
          <a:off x="726209" y="1159791"/>
          <a:ext cx="11150105" cy="43483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65695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9AA9103-3B67-5501-EA09-8EFB113DA5AE}"/>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24089889-192C-5107-2723-E4DB5F7DE54E}"/>
              </a:ext>
            </a:extLst>
          </p:cNvPr>
          <p:cNvSpPr>
            <a:spLocks noGrp="1"/>
          </p:cNvSpPr>
          <p:nvPr>
            <p:ph type="sldNum" sz="quarter" idx="12"/>
          </p:nvPr>
        </p:nvSpPr>
        <p:spPr/>
        <p:txBody>
          <a:bodyPr/>
          <a:lstStyle/>
          <a:p>
            <a:fld id="{3A98EE3D-8CD1-4C3F-BD1C-C98C9596463C}" type="slidenum">
              <a:rPr lang="en-US" smtClean="0"/>
              <a:t>50</a:t>
            </a:fld>
            <a:endParaRPr lang="en-US"/>
          </a:p>
        </p:txBody>
      </p:sp>
      <p:sp>
        <p:nvSpPr>
          <p:cNvPr id="5" name="Title 4">
            <a:extLst>
              <a:ext uri="{FF2B5EF4-FFF2-40B4-BE49-F238E27FC236}">
                <a16:creationId xmlns:a16="http://schemas.microsoft.com/office/drawing/2014/main" id="{6664EEE2-B8C9-CAB8-FFD1-C9A963EF2CCA}"/>
              </a:ext>
            </a:extLst>
          </p:cNvPr>
          <p:cNvSpPr>
            <a:spLocks noGrp="1"/>
          </p:cNvSpPr>
          <p:nvPr>
            <p:ph type="title"/>
          </p:nvPr>
        </p:nvSpPr>
        <p:spPr/>
        <p:txBody>
          <a:bodyPr/>
          <a:lstStyle/>
          <a:p>
            <a:r>
              <a:rPr lang="en-US"/>
              <a:t>Recommendation #2: Identify if prophylaxis was given</a:t>
            </a:r>
          </a:p>
        </p:txBody>
      </p:sp>
      <p:sp>
        <p:nvSpPr>
          <p:cNvPr id="6" name="Content Placeholder 5">
            <a:extLst>
              <a:ext uri="{FF2B5EF4-FFF2-40B4-BE49-F238E27FC236}">
                <a16:creationId xmlns:a16="http://schemas.microsoft.com/office/drawing/2014/main" id="{8C58ECB4-BC7A-925C-77E7-15F859DB4958}"/>
              </a:ext>
            </a:extLst>
          </p:cNvPr>
          <p:cNvSpPr>
            <a:spLocks noGrp="1"/>
          </p:cNvSpPr>
          <p:nvPr>
            <p:ph sz="half" idx="1"/>
          </p:nvPr>
        </p:nvSpPr>
        <p:spPr>
          <a:xfrm>
            <a:off x="744355" y="1534887"/>
            <a:ext cx="10555016" cy="4026066"/>
          </a:xfrm>
        </p:spPr>
        <p:txBody>
          <a:bodyPr>
            <a:normAutofit/>
          </a:bodyPr>
          <a:lstStyle/>
          <a:p>
            <a:pPr marL="457200" indent="-457200">
              <a:buFont typeface="+mj-lt"/>
              <a:buAutoNum type="arabicPeriod"/>
            </a:pPr>
            <a:r>
              <a:rPr lang="en-US"/>
              <a:t>If prophylaxis was given but ineffective resulting in PONV within the immediate postoperative period (&lt;6 hours), the rescue antiemetic should be from a different pharmacologic class than the medication given for prophylaxis. </a:t>
            </a:r>
            <a:r>
              <a:rPr lang="en-US" baseline="30000"/>
              <a:t>1,4</a:t>
            </a:r>
            <a:endParaRPr lang="en-US"/>
          </a:p>
          <a:p>
            <a:pPr marL="457200" indent="-457200">
              <a:buFont typeface="+mj-lt"/>
              <a:buAutoNum type="arabicPeriod"/>
            </a:pPr>
            <a:r>
              <a:rPr lang="en-US"/>
              <a:t>If no prophylaxis was given, low-dose 5-HT3 receptor antagonist (ondansetron, </a:t>
            </a:r>
            <a:r>
              <a:rPr lang="en-US" err="1"/>
              <a:t>ramosetron</a:t>
            </a:r>
            <a:r>
              <a:rPr lang="en-US"/>
              <a:t>, or </a:t>
            </a:r>
            <a:r>
              <a:rPr lang="en-US" err="1"/>
              <a:t>tropisetron</a:t>
            </a:r>
            <a:r>
              <a:rPr lang="en-US"/>
              <a:t>) should be administered as the rescue medication. </a:t>
            </a:r>
            <a:r>
              <a:rPr lang="en-US" baseline="30000"/>
              <a:t>1,4,7</a:t>
            </a:r>
          </a:p>
          <a:p>
            <a:pPr marL="457200" indent="-457200">
              <a:buFont typeface="+mj-lt"/>
              <a:buAutoNum type="arabicPeriod"/>
            </a:pPr>
            <a:r>
              <a:rPr lang="en-US"/>
              <a:t>If PONV occurs &gt;6 hours after surgery, the same medication given for prophylaxis can be re-dosed. </a:t>
            </a:r>
            <a:r>
              <a:rPr lang="en-US" baseline="30000"/>
              <a:t>1,4</a:t>
            </a:r>
          </a:p>
          <a:p>
            <a:endParaRPr lang="en-US"/>
          </a:p>
        </p:txBody>
      </p:sp>
    </p:spTree>
    <p:extLst>
      <p:ext uri="{BB962C8B-B14F-4D97-AF65-F5344CB8AC3E}">
        <p14:creationId xmlns:p14="http://schemas.microsoft.com/office/powerpoint/2010/main" val="38376664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64EEE2-B8C9-CAB8-FFD1-C9A963EF2CCA}"/>
              </a:ext>
            </a:extLst>
          </p:cNvPr>
          <p:cNvSpPr>
            <a:spLocks noGrp="1"/>
          </p:cNvSpPr>
          <p:nvPr>
            <p:ph type="title"/>
          </p:nvPr>
        </p:nvSpPr>
        <p:spPr>
          <a:xfrm>
            <a:off x="1097280" y="230332"/>
            <a:ext cx="10058400" cy="1450757"/>
          </a:xfrm>
        </p:spPr>
        <p:txBody>
          <a:bodyPr anchor="b">
            <a:normAutofit/>
          </a:bodyPr>
          <a:lstStyle/>
          <a:p>
            <a:r>
              <a:rPr lang="en-US"/>
              <a:t>Recommendation #3: Administer treatment* </a:t>
            </a:r>
          </a:p>
        </p:txBody>
      </p:sp>
      <p:sp>
        <p:nvSpPr>
          <p:cNvPr id="2" name="Footer Placeholder 1">
            <a:extLst>
              <a:ext uri="{FF2B5EF4-FFF2-40B4-BE49-F238E27FC236}">
                <a16:creationId xmlns:a16="http://schemas.microsoft.com/office/drawing/2014/main" id="{59AA9103-3B67-5501-EA09-8EFB113DA5AE}"/>
              </a:ext>
            </a:extLst>
          </p:cNvPr>
          <p:cNvSpPr>
            <a:spLocks noGrp="1"/>
          </p:cNvSpPr>
          <p:nvPr>
            <p:ph type="ftr" sz="quarter" idx="11"/>
          </p:nvPr>
        </p:nvSpPr>
        <p:spPr>
          <a:xfrm>
            <a:off x="643051" y="6446838"/>
            <a:ext cx="6818262" cy="365125"/>
          </a:xfrm>
        </p:spPr>
        <p:txBody>
          <a:bodyPr anchor="ctr">
            <a:normAutofit/>
          </a:bodyPr>
          <a:lstStyle/>
          <a:p>
            <a:pPr>
              <a:spcAft>
                <a:spcPts val="600"/>
              </a:spcAft>
            </a:pPr>
            <a:r>
              <a:rPr lang="en-US" err="1"/>
              <a:t>Ponv</a:t>
            </a:r>
            <a:r>
              <a:rPr lang="en-US"/>
              <a:t> toolkit</a:t>
            </a:r>
          </a:p>
        </p:txBody>
      </p:sp>
      <p:sp>
        <p:nvSpPr>
          <p:cNvPr id="3" name="Slide Number Placeholder 2">
            <a:extLst>
              <a:ext uri="{FF2B5EF4-FFF2-40B4-BE49-F238E27FC236}">
                <a16:creationId xmlns:a16="http://schemas.microsoft.com/office/drawing/2014/main" id="{24089889-192C-5107-2723-E4DB5F7DE54E}"/>
              </a:ext>
            </a:extLst>
          </p:cNvPr>
          <p:cNvSpPr>
            <a:spLocks noGrp="1"/>
          </p:cNvSpPr>
          <p:nvPr>
            <p:ph type="sldNum" sz="quarter" idx="12"/>
          </p:nvPr>
        </p:nvSpPr>
        <p:spPr>
          <a:xfrm>
            <a:off x="10930596" y="6446838"/>
            <a:ext cx="617912" cy="365125"/>
          </a:xfrm>
        </p:spPr>
        <p:txBody>
          <a:bodyPr anchor="ctr">
            <a:normAutofit/>
          </a:bodyPr>
          <a:lstStyle/>
          <a:p>
            <a:pPr>
              <a:spcAft>
                <a:spcPts val="600"/>
              </a:spcAft>
            </a:pPr>
            <a:fld id="{3A98EE3D-8CD1-4C3F-BD1C-C98C9596463C}" type="slidenum">
              <a:rPr lang="en-US" smtClean="0"/>
              <a:pPr>
                <a:spcAft>
                  <a:spcPts val="600"/>
                </a:spcAft>
              </a:pPr>
              <a:t>51</a:t>
            </a:fld>
            <a:endParaRPr lang="en-US"/>
          </a:p>
        </p:txBody>
      </p:sp>
      <p:graphicFrame>
        <p:nvGraphicFramePr>
          <p:cNvPr id="8" name="Content Placeholder 5">
            <a:extLst>
              <a:ext uri="{FF2B5EF4-FFF2-40B4-BE49-F238E27FC236}">
                <a16:creationId xmlns:a16="http://schemas.microsoft.com/office/drawing/2014/main" id="{E1EB0229-7200-5B19-C412-C795BBABA499}"/>
              </a:ext>
            </a:extLst>
          </p:cNvPr>
          <p:cNvGraphicFramePr>
            <a:graphicFrameLocks noGrp="1"/>
          </p:cNvGraphicFramePr>
          <p:nvPr>
            <p:ph sz="half" idx="2"/>
            <p:extLst>
              <p:ext uri="{D42A27DB-BD31-4B8C-83A1-F6EECF244321}">
                <p14:modId xmlns:p14="http://schemas.microsoft.com/office/powerpoint/2010/main" val="1720232229"/>
              </p:ext>
            </p:extLst>
          </p:nvPr>
        </p:nvGraphicFramePr>
        <p:xfrm>
          <a:off x="424542" y="2057400"/>
          <a:ext cx="11277601" cy="4234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1275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64EEE2-B8C9-CAB8-FFD1-C9A963EF2CCA}"/>
              </a:ext>
            </a:extLst>
          </p:cNvPr>
          <p:cNvSpPr>
            <a:spLocks noGrp="1"/>
          </p:cNvSpPr>
          <p:nvPr>
            <p:ph type="title"/>
          </p:nvPr>
        </p:nvSpPr>
        <p:spPr>
          <a:xfrm>
            <a:off x="1097280" y="758952"/>
            <a:ext cx="10058400" cy="3566160"/>
          </a:xfrm>
        </p:spPr>
        <p:txBody>
          <a:bodyPr anchor="b">
            <a:normAutofit/>
          </a:bodyPr>
          <a:lstStyle/>
          <a:p>
            <a:r>
              <a:rPr lang="en-US" sz="6200"/>
              <a:t>Recommendation #4: </a:t>
            </a:r>
            <a:br>
              <a:rPr lang="en-US" sz="6200"/>
            </a:br>
            <a:r>
              <a:rPr lang="en-US" sz="6200"/>
              <a:t>Do not re-dose scopolamine patch for treatment of PONV.   </a:t>
            </a:r>
          </a:p>
        </p:txBody>
      </p:sp>
      <p:sp>
        <p:nvSpPr>
          <p:cNvPr id="2" name="Footer Placeholder 1">
            <a:extLst>
              <a:ext uri="{FF2B5EF4-FFF2-40B4-BE49-F238E27FC236}">
                <a16:creationId xmlns:a16="http://schemas.microsoft.com/office/drawing/2014/main" id="{59AA9103-3B67-5501-EA09-8EFB113DA5AE}"/>
              </a:ext>
            </a:extLst>
          </p:cNvPr>
          <p:cNvSpPr>
            <a:spLocks noGrp="1"/>
          </p:cNvSpPr>
          <p:nvPr>
            <p:ph type="ftr" sz="quarter" idx="11"/>
          </p:nvPr>
        </p:nvSpPr>
        <p:spPr>
          <a:xfrm>
            <a:off x="643051" y="6446838"/>
            <a:ext cx="6818262" cy="365125"/>
          </a:xfrm>
        </p:spPr>
        <p:txBody>
          <a:bodyPr anchor="ctr">
            <a:normAutofit/>
          </a:bodyPr>
          <a:lstStyle/>
          <a:p>
            <a:pPr>
              <a:spcAft>
                <a:spcPts val="600"/>
              </a:spcAft>
            </a:pPr>
            <a:r>
              <a:rPr lang="en-US" err="1"/>
              <a:t>Ponv</a:t>
            </a:r>
            <a:r>
              <a:rPr lang="en-US"/>
              <a:t> toolkit</a:t>
            </a:r>
          </a:p>
        </p:txBody>
      </p:sp>
      <p:sp>
        <p:nvSpPr>
          <p:cNvPr id="3" name="Slide Number Placeholder 2">
            <a:extLst>
              <a:ext uri="{FF2B5EF4-FFF2-40B4-BE49-F238E27FC236}">
                <a16:creationId xmlns:a16="http://schemas.microsoft.com/office/drawing/2014/main" id="{24089889-192C-5107-2723-E4DB5F7DE54E}"/>
              </a:ext>
            </a:extLst>
          </p:cNvPr>
          <p:cNvSpPr>
            <a:spLocks noGrp="1"/>
          </p:cNvSpPr>
          <p:nvPr>
            <p:ph type="sldNum" sz="quarter" idx="12"/>
          </p:nvPr>
        </p:nvSpPr>
        <p:spPr>
          <a:xfrm>
            <a:off x="10930596" y="6446838"/>
            <a:ext cx="617912" cy="365125"/>
          </a:xfrm>
        </p:spPr>
        <p:txBody>
          <a:bodyPr anchor="ctr">
            <a:normAutofit/>
          </a:bodyPr>
          <a:lstStyle/>
          <a:p>
            <a:pPr>
              <a:spcAft>
                <a:spcPts val="600"/>
              </a:spcAft>
            </a:pPr>
            <a:fld id="{3A98EE3D-8CD1-4C3F-BD1C-C98C9596463C}" type="slidenum">
              <a:rPr lang="en-US" smtClean="0"/>
              <a:pPr>
                <a:spcAft>
                  <a:spcPts val="600"/>
                </a:spcAft>
              </a:pPr>
              <a:t>52</a:t>
            </a:fld>
            <a:endParaRPr lang="en-US"/>
          </a:p>
        </p:txBody>
      </p:sp>
    </p:spTree>
    <p:extLst>
      <p:ext uri="{BB962C8B-B14F-4D97-AF65-F5344CB8AC3E}">
        <p14:creationId xmlns:p14="http://schemas.microsoft.com/office/powerpoint/2010/main" val="9053380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3CEF04A-2F20-416E-A042-2F3AEA7300BD}"/>
              </a:ext>
            </a:extLst>
          </p:cNvPr>
          <p:cNvSpPr>
            <a:spLocks noGrp="1"/>
          </p:cNvSpPr>
          <p:nvPr>
            <p:ph type="ftr" sz="quarter" idx="11"/>
          </p:nvPr>
        </p:nvSpPr>
        <p:spPr/>
        <p:txBody>
          <a:bodyPr/>
          <a:lstStyle/>
          <a:p>
            <a:r>
              <a:rPr lang="en-US"/>
              <a:t>PONV toolkit</a:t>
            </a:r>
          </a:p>
        </p:txBody>
      </p:sp>
      <p:sp>
        <p:nvSpPr>
          <p:cNvPr id="3" name="Slide Number Placeholder 2">
            <a:extLst>
              <a:ext uri="{FF2B5EF4-FFF2-40B4-BE49-F238E27FC236}">
                <a16:creationId xmlns:a16="http://schemas.microsoft.com/office/drawing/2014/main" id="{8506570D-20F1-4494-8A04-2434C1A8FE52}"/>
              </a:ext>
            </a:extLst>
          </p:cNvPr>
          <p:cNvSpPr>
            <a:spLocks noGrp="1"/>
          </p:cNvSpPr>
          <p:nvPr>
            <p:ph type="sldNum" sz="quarter" idx="12"/>
          </p:nvPr>
        </p:nvSpPr>
        <p:spPr/>
        <p:txBody>
          <a:bodyPr/>
          <a:lstStyle/>
          <a:p>
            <a:fld id="{3A98EE3D-8CD1-4C3F-BD1C-C98C9596463C}" type="slidenum">
              <a:rPr lang="en-US" smtClean="0"/>
              <a:t>53</a:t>
            </a:fld>
            <a:endParaRPr lang="en-US"/>
          </a:p>
        </p:txBody>
      </p:sp>
      <p:sp>
        <p:nvSpPr>
          <p:cNvPr id="5" name="Title 4">
            <a:extLst>
              <a:ext uri="{FF2B5EF4-FFF2-40B4-BE49-F238E27FC236}">
                <a16:creationId xmlns:a16="http://schemas.microsoft.com/office/drawing/2014/main" id="{B0E047E3-054B-435F-B7AC-E398F7640D0A}"/>
              </a:ext>
            </a:extLst>
          </p:cNvPr>
          <p:cNvSpPr>
            <a:spLocks noGrp="1"/>
          </p:cNvSpPr>
          <p:nvPr>
            <p:ph type="title"/>
          </p:nvPr>
        </p:nvSpPr>
        <p:spPr/>
        <p:txBody>
          <a:bodyPr/>
          <a:lstStyle/>
          <a:p>
            <a:r>
              <a:rPr lang="en-US"/>
              <a:t>Recommendations #5: </a:t>
            </a:r>
            <a:br>
              <a:rPr lang="en-US"/>
            </a:br>
            <a:r>
              <a:rPr lang="en-US"/>
              <a:t>Assess possible causes, especially for refractory PONV </a:t>
            </a:r>
          </a:p>
        </p:txBody>
      </p:sp>
      <p:pic>
        <p:nvPicPr>
          <p:cNvPr id="9" name="Content Placeholder 8">
            <a:extLst>
              <a:ext uri="{FF2B5EF4-FFF2-40B4-BE49-F238E27FC236}">
                <a16:creationId xmlns:a16="http://schemas.microsoft.com/office/drawing/2014/main" id="{A1109C12-5152-45CE-8AD8-705A17F52CDA}"/>
              </a:ext>
            </a:extLst>
          </p:cNvPr>
          <p:cNvPicPr>
            <a:picLocks noGrp="1" noChangeAspect="1"/>
          </p:cNvPicPr>
          <p:nvPr>
            <p:ph sz="half" idx="1"/>
          </p:nvPr>
        </p:nvPicPr>
        <p:blipFill rotWithShape="1">
          <a:blip r:embed="rId3"/>
          <a:srcRect b="4175"/>
          <a:stretch/>
        </p:blipFill>
        <p:spPr>
          <a:xfrm>
            <a:off x="643051" y="1554956"/>
            <a:ext cx="4135778" cy="51900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Content Placeholder 6">
            <a:extLst>
              <a:ext uri="{FF2B5EF4-FFF2-40B4-BE49-F238E27FC236}">
                <a16:creationId xmlns:a16="http://schemas.microsoft.com/office/drawing/2014/main" id="{95F9B2AF-3095-4670-9DF6-ED6ACCB608A3}"/>
              </a:ext>
            </a:extLst>
          </p:cNvPr>
          <p:cNvSpPr>
            <a:spLocks noGrp="1"/>
          </p:cNvSpPr>
          <p:nvPr>
            <p:ph sz="half" idx="2"/>
          </p:nvPr>
        </p:nvSpPr>
        <p:spPr>
          <a:xfrm>
            <a:off x="5166804" y="1554955"/>
            <a:ext cx="6668577" cy="4005998"/>
          </a:xfrm>
        </p:spPr>
        <p:txBody>
          <a:bodyPr>
            <a:normAutofit fontScale="77500" lnSpcReduction="20000"/>
          </a:bodyPr>
          <a:lstStyle/>
          <a:p>
            <a:pPr marL="0" indent="0">
              <a:buNone/>
            </a:pPr>
            <a:r>
              <a:rPr lang="en-US" sz="2900" b="1"/>
              <a:t>If PONV persists beyond initial treatment, evaluate causative factors to determine appropriate intervention strategies: </a:t>
            </a:r>
            <a:r>
              <a:rPr lang="en-US" sz="3200" baseline="30000"/>
              <a:t>(4, 10)</a:t>
            </a:r>
            <a:endParaRPr lang="en-US" sz="2900" b="1" baseline="30000"/>
          </a:p>
          <a:p>
            <a:pPr>
              <a:buFont typeface="Wingdings" panose="05000000000000000000" pitchFamily="2" charset="2"/>
              <a:buChar char="Ø"/>
            </a:pPr>
            <a:r>
              <a:rPr lang="en-US"/>
              <a:t>Excessive opioid use</a:t>
            </a:r>
          </a:p>
          <a:p>
            <a:pPr>
              <a:buFont typeface="Wingdings" panose="05000000000000000000" pitchFamily="2" charset="2"/>
              <a:buChar char="Ø"/>
            </a:pPr>
            <a:r>
              <a:rPr lang="en-US"/>
              <a:t>Hypotension</a:t>
            </a:r>
          </a:p>
          <a:p>
            <a:pPr>
              <a:buFont typeface="Wingdings" panose="05000000000000000000" pitchFamily="2" charset="2"/>
              <a:buChar char="Ø"/>
            </a:pPr>
            <a:r>
              <a:rPr lang="en-US"/>
              <a:t>Hypoxia</a:t>
            </a:r>
          </a:p>
          <a:p>
            <a:pPr>
              <a:buFont typeface="Wingdings" panose="05000000000000000000" pitchFamily="2" charset="2"/>
              <a:buChar char="Ø"/>
            </a:pPr>
            <a:r>
              <a:rPr lang="en-US"/>
              <a:t>Gastrointestinal abnormality (ileus, draining blood into stomach)</a:t>
            </a:r>
          </a:p>
          <a:p>
            <a:pPr>
              <a:buFont typeface="Wingdings" panose="05000000000000000000" pitchFamily="2" charset="2"/>
              <a:buChar char="Ø"/>
            </a:pPr>
            <a:r>
              <a:rPr lang="en-US"/>
              <a:t>Unnecessary NG tube</a:t>
            </a:r>
          </a:p>
          <a:p>
            <a:pPr>
              <a:buFont typeface="Wingdings" panose="05000000000000000000" pitchFamily="2" charset="2"/>
              <a:buChar char="Ø"/>
            </a:pPr>
            <a:r>
              <a:rPr lang="en-US"/>
              <a:t>Mobilization (orthostatic hypotension or positional changes)</a:t>
            </a:r>
          </a:p>
          <a:p>
            <a:pPr>
              <a:buFont typeface="Wingdings" panose="05000000000000000000" pitchFamily="2" charset="2"/>
              <a:buChar char="Ø"/>
            </a:pPr>
            <a:r>
              <a:rPr lang="en-US"/>
              <a:t>Increased eye pressure</a:t>
            </a:r>
          </a:p>
        </p:txBody>
      </p:sp>
      <p:sp>
        <p:nvSpPr>
          <p:cNvPr id="4" name="TextBox 3">
            <a:extLst>
              <a:ext uri="{FF2B5EF4-FFF2-40B4-BE49-F238E27FC236}">
                <a16:creationId xmlns:a16="http://schemas.microsoft.com/office/drawing/2014/main" id="{02248A62-C3A7-0290-E7A7-37ED2DF1D8C7}"/>
              </a:ext>
            </a:extLst>
          </p:cNvPr>
          <p:cNvSpPr txBox="1"/>
          <p:nvPr/>
        </p:nvSpPr>
        <p:spPr>
          <a:xfrm>
            <a:off x="4971495" y="6027938"/>
            <a:ext cx="3391270" cy="646331"/>
          </a:xfrm>
          <a:prstGeom prst="rect">
            <a:avLst/>
          </a:prstGeom>
          <a:noFill/>
        </p:spPr>
        <p:txBody>
          <a:bodyPr wrap="square" rtlCol="0">
            <a:spAutoFit/>
          </a:bodyPr>
          <a:lstStyle/>
          <a:p>
            <a:r>
              <a:rPr lang="en-US" sz="800" i="1"/>
              <a:t>Figure: Management of postoperative nausea and vomiting: how to deal with refractory PONV. </a:t>
            </a:r>
            <a:r>
              <a:rPr lang="en-US" sz="800" i="1" err="1"/>
              <a:t>Anesthesiol</a:t>
            </a:r>
            <a:r>
              <a:rPr lang="en-US" sz="800" i="1"/>
              <a:t> Clin 2012; 30:481–93</a:t>
            </a:r>
          </a:p>
          <a:p>
            <a:endParaRPr lang="en-US" sz="2000" i="1"/>
          </a:p>
        </p:txBody>
      </p:sp>
    </p:spTree>
    <p:extLst>
      <p:ext uri="{BB962C8B-B14F-4D97-AF65-F5344CB8AC3E}">
        <p14:creationId xmlns:p14="http://schemas.microsoft.com/office/powerpoint/2010/main" val="5559723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9AA9103-3B67-5501-EA09-8EFB113DA5AE}"/>
              </a:ext>
            </a:extLst>
          </p:cNvPr>
          <p:cNvSpPr>
            <a:spLocks noGrp="1"/>
          </p:cNvSpPr>
          <p:nvPr>
            <p:ph type="ftr" sz="quarter" idx="11"/>
          </p:nvPr>
        </p:nvSpPr>
        <p:spPr/>
        <p:txBody>
          <a:bodyPr/>
          <a:lstStyle/>
          <a:p>
            <a:r>
              <a:rPr lang="en-US"/>
              <a:t>Ponv toolkit</a:t>
            </a:r>
          </a:p>
        </p:txBody>
      </p:sp>
      <p:sp>
        <p:nvSpPr>
          <p:cNvPr id="3" name="Slide Number Placeholder 2">
            <a:extLst>
              <a:ext uri="{FF2B5EF4-FFF2-40B4-BE49-F238E27FC236}">
                <a16:creationId xmlns:a16="http://schemas.microsoft.com/office/drawing/2014/main" id="{24089889-192C-5107-2723-E4DB5F7DE54E}"/>
              </a:ext>
            </a:extLst>
          </p:cNvPr>
          <p:cNvSpPr>
            <a:spLocks noGrp="1"/>
          </p:cNvSpPr>
          <p:nvPr>
            <p:ph type="sldNum" sz="quarter" idx="12"/>
          </p:nvPr>
        </p:nvSpPr>
        <p:spPr/>
        <p:txBody>
          <a:bodyPr/>
          <a:lstStyle/>
          <a:p>
            <a:fld id="{3A98EE3D-8CD1-4C3F-BD1C-C98C9596463C}" type="slidenum">
              <a:rPr lang="en-US" smtClean="0"/>
              <a:t>54</a:t>
            </a:fld>
            <a:endParaRPr lang="en-US"/>
          </a:p>
        </p:txBody>
      </p:sp>
      <p:sp>
        <p:nvSpPr>
          <p:cNvPr id="5" name="Title 4">
            <a:extLst>
              <a:ext uri="{FF2B5EF4-FFF2-40B4-BE49-F238E27FC236}">
                <a16:creationId xmlns:a16="http://schemas.microsoft.com/office/drawing/2014/main" id="{6664EEE2-B8C9-CAB8-FFD1-C9A963EF2CCA}"/>
              </a:ext>
            </a:extLst>
          </p:cNvPr>
          <p:cNvSpPr>
            <a:spLocks noGrp="1"/>
          </p:cNvSpPr>
          <p:nvPr>
            <p:ph type="title"/>
          </p:nvPr>
        </p:nvSpPr>
        <p:spPr/>
        <p:txBody>
          <a:bodyPr/>
          <a:lstStyle/>
          <a:p>
            <a:r>
              <a:rPr lang="en-US"/>
              <a:t>Recommendation #6: Consider multi-modal therapy</a:t>
            </a:r>
          </a:p>
        </p:txBody>
      </p:sp>
      <p:sp>
        <p:nvSpPr>
          <p:cNvPr id="6" name="Content Placeholder 5">
            <a:extLst>
              <a:ext uri="{FF2B5EF4-FFF2-40B4-BE49-F238E27FC236}">
                <a16:creationId xmlns:a16="http://schemas.microsoft.com/office/drawing/2014/main" id="{8C58ECB4-BC7A-925C-77E7-15F859DB4958}"/>
              </a:ext>
            </a:extLst>
          </p:cNvPr>
          <p:cNvSpPr>
            <a:spLocks noGrp="1"/>
          </p:cNvSpPr>
          <p:nvPr>
            <p:ph sz="half" idx="1"/>
          </p:nvPr>
        </p:nvSpPr>
        <p:spPr>
          <a:xfrm>
            <a:off x="744355" y="1534887"/>
            <a:ext cx="10555016" cy="4026066"/>
          </a:xfrm>
        </p:spPr>
        <p:txBody>
          <a:bodyPr>
            <a:normAutofit/>
          </a:bodyPr>
          <a:lstStyle/>
          <a:p>
            <a:pPr>
              <a:buFont typeface="Wingdings" panose="05000000000000000000" pitchFamily="2" charset="2"/>
              <a:buChar char="Ø"/>
            </a:pPr>
            <a:r>
              <a:rPr lang="en-US"/>
              <a:t>Multimodal therapy should be employed for PONV prior to discharge as subsequent recurrence within the next 24 hours is 35-50%. </a:t>
            </a:r>
            <a:r>
              <a:rPr lang="en-US" baseline="30000"/>
              <a:t>8</a:t>
            </a:r>
          </a:p>
          <a:p>
            <a:pPr>
              <a:buFont typeface="Wingdings" panose="05000000000000000000" pitchFamily="2" charset="2"/>
              <a:buChar char="Ø"/>
            </a:pPr>
            <a:endParaRPr lang="en-US" baseline="30000"/>
          </a:p>
          <a:p>
            <a:pPr lvl="1">
              <a:buFont typeface="Wingdings" panose="05000000000000000000" pitchFamily="2" charset="2"/>
              <a:buChar char="Ø"/>
            </a:pPr>
            <a:r>
              <a:rPr lang="en-US" sz="2400"/>
              <a:t>Alternative therapies such as PC6 stimulation, aromatherapy with isopropyl alcohol, or chewing gum may prove effective for some patients in reducing the effects of PONV. </a:t>
            </a:r>
            <a:r>
              <a:rPr lang="en-US" sz="2400" baseline="30000"/>
              <a:t>33-34, 36-38, 43</a:t>
            </a:r>
          </a:p>
          <a:p>
            <a:endParaRPr lang="en-US"/>
          </a:p>
        </p:txBody>
      </p:sp>
      <p:pic>
        <p:nvPicPr>
          <p:cNvPr id="7" name="Picture 2" descr="The role of acupuncture in the treatment of orthodontic patients with a  gagging reflex: a pilot study | British Dental Journal">
            <a:extLst>
              <a:ext uri="{FF2B5EF4-FFF2-40B4-BE49-F238E27FC236}">
                <a16:creationId xmlns:a16="http://schemas.microsoft.com/office/drawing/2014/main" id="{4E42FE3C-32FA-40B5-885F-EEF3BBCF95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5786" y="4598301"/>
            <a:ext cx="3975876" cy="1749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3530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bstract blurred public library with bookshelves">
            <a:extLst>
              <a:ext uri="{FF2B5EF4-FFF2-40B4-BE49-F238E27FC236}">
                <a16:creationId xmlns:a16="http://schemas.microsoft.com/office/drawing/2014/main" id="{790E3A3B-351C-4FD2-94B8-71812DAE8B01}"/>
              </a:ext>
            </a:extLst>
          </p:cNvPr>
          <p:cNvPicPr>
            <a:picLocks noGrp="1" noChangeAspect="1"/>
          </p:cNvPicPr>
          <p:nvPr>
            <p:ph type="pic" idx="1"/>
          </p:nvPr>
        </p:nvPicPr>
        <p:blipFill>
          <a:blip r:embed="rId2"/>
          <a:srcRect t="21870" b="21870"/>
          <a:stretch>
            <a:fillRect/>
          </a:stretch>
        </p:blipFill>
        <p:spPr/>
      </p:pic>
      <p:sp>
        <p:nvSpPr>
          <p:cNvPr id="8" name="Title 7">
            <a:extLst>
              <a:ext uri="{FF2B5EF4-FFF2-40B4-BE49-F238E27FC236}">
                <a16:creationId xmlns:a16="http://schemas.microsoft.com/office/drawing/2014/main" id="{93CCF747-8716-4FBA-937E-33608D9966C7}"/>
              </a:ext>
            </a:extLst>
          </p:cNvPr>
          <p:cNvSpPr>
            <a:spLocks noGrp="1"/>
          </p:cNvSpPr>
          <p:nvPr>
            <p:ph type="title"/>
          </p:nvPr>
        </p:nvSpPr>
        <p:spPr/>
        <p:txBody>
          <a:bodyPr/>
          <a:lstStyle/>
          <a:p>
            <a:r>
              <a:rPr lang="en-US"/>
              <a:t>Supplemental Information</a:t>
            </a:r>
          </a:p>
        </p:txBody>
      </p:sp>
      <p:sp>
        <p:nvSpPr>
          <p:cNvPr id="10" name="Text Placeholder 9">
            <a:extLst>
              <a:ext uri="{FF2B5EF4-FFF2-40B4-BE49-F238E27FC236}">
                <a16:creationId xmlns:a16="http://schemas.microsoft.com/office/drawing/2014/main" id="{F927C3C9-180F-45D6-83F9-BA8EF73D793E}"/>
              </a:ext>
            </a:extLst>
          </p:cNvPr>
          <p:cNvSpPr>
            <a:spLocks noGrp="1"/>
          </p:cNvSpPr>
          <p:nvPr>
            <p:ph type="body" sz="half" idx="2"/>
          </p:nvPr>
        </p:nvSpPr>
        <p:spPr/>
        <p:txBody>
          <a:bodyPr/>
          <a:lstStyle/>
          <a:p>
            <a:r>
              <a:rPr lang="en-US"/>
              <a:t>Additional references for postoperative nausea and vomiting management</a:t>
            </a:r>
          </a:p>
        </p:txBody>
      </p:sp>
      <p:sp>
        <p:nvSpPr>
          <p:cNvPr id="2" name="Footer Placeholder 1">
            <a:extLst>
              <a:ext uri="{FF2B5EF4-FFF2-40B4-BE49-F238E27FC236}">
                <a16:creationId xmlns:a16="http://schemas.microsoft.com/office/drawing/2014/main" id="{811841EE-0B0E-43E4-B367-00A12EB7DF78}"/>
              </a:ext>
            </a:extLst>
          </p:cNvPr>
          <p:cNvSpPr>
            <a:spLocks noGrp="1"/>
          </p:cNvSpPr>
          <p:nvPr>
            <p:ph type="ftr" sz="quarter" idx="11"/>
          </p:nvPr>
        </p:nvSpPr>
        <p:spPr/>
        <p:txBody>
          <a:bodyPr/>
          <a:lstStyle/>
          <a:p>
            <a:r>
              <a:rPr lang="en-US"/>
              <a:t>PONV Toolkit</a:t>
            </a:r>
          </a:p>
        </p:txBody>
      </p:sp>
      <p:sp>
        <p:nvSpPr>
          <p:cNvPr id="3" name="Slide Number Placeholder 2">
            <a:extLst>
              <a:ext uri="{FF2B5EF4-FFF2-40B4-BE49-F238E27FC236}">
                <a16:creationId xmlns:a16="http://schemas.microsoft.com/office/drawing/2014/main" id="{C87DE16D-512C-434A-9151-46162ADEC600}"/>
              </a:ext>
            </a:extLst>
          </p:cNvPr>
          <p:cNvSpPr>
            <a:spLocks noGrp="1"/>
          </p:cNvSpPr>
          <p:nvPr>
            <p:ph type="sldNum" sz="quarter" idx="12"/>
          </p:nvPr>
        </p:nvSpPr>
        <p:spPr/>
        <p:txBody>
          <a:bodyPr/>
          <a:lstStyle/>
          <a:p>
            <a:fld id="{3A98EE3D-8CD1-4C3F-BD1C-C98C9596463C}" type="slidenum">
              <a:rPr lang="en-US" smtClean="0"/>
              <a:t>55</a:t>
            </a:fld>
            <a:endParaRPr lang="en-US"/>
          </a:p>
        </p:txBody>
      </p:sp>
    </p:spTree>
    <p:extLst>
      <p:ext uri="{BB962C8B-B14F-4D97-AF65-F5344CB8AC3E}">
        <p14:creationId xmlns:p14="http://schemas.microsoft.com/office/powerpoint/2010/main" val="1645713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0D42C92-01D5-478C-A0CE-39C8FC4DEE1F}"/>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AA898E14-93AE-4430-B9F9-E7940423DA4D}"/>
              </a:ext>
            </a:extLst>
          </p:cNvPr>
          <p:cNvSpPr>
            <a:spLocks noGrp="1"/>
          </p:cNvSpPr>
          <p:nvPr>
            <p:ph type="sldNum" sz="quarter" idx="12"/>
          </p:nvPr>
        </p:nvSpPr>
        <p:spPr/>
        <p:txBody>
          <a:bodyPr/>
          <a:lstStyle/>
          <a:p>
            <a:fld id="{3A98EE3D-8CD1-4C3F-BD1C-C98C9596463C}" type="slidenum">
              <a:rPr lang="en-US" smtClean="0"/>
              <a:t>56</a:t>
            </a:fld>
            <a:endParaRPr lang="en-US"/>
          </a:p>
        </p:txBody>
      </p:sp>
      <p:sp>
        <p:nvSpPr>
          <p:cNvPr id="5" name="Title 4">
            <a:extLst>
              <a:ext uri="{FF2B5EF4-FFF2-40B4-BE49-F238E27FC236}">
                <a16:creationId xmlns:a16="http://schemas.microsoft.com/office/drawing/2014/main" id="{E19B4E07-7098-489B-9ECC-65F107901E3A}"/>
              </a:ext>
            </a:extLst>
          </p:cNvPr>
          <p:cNvSpPr>
            <a:spLocks noGrp="1"/>
          </p:cNvSpPr>
          <p:nvPr>
            <p:ph type="title"/>
          </p:nvPr>
        </p:nvSpPr>
        <p:spPr/>
        <p:txBody>
          <a:bodyPr/>
          <a:lstStyle/>
          <a:p>
            <a:r>
              <a:rPr lang="en-US"/>
              <a:t>Other Risk Scoring Tools for Adults  </a:t>
            </a:r>
          </a:p>
        </p:txBody>
      </p:sp>
      <p:graphicFrame>
        <p:nvGraphicFramePr>
          <p:cNvPr id="4" name="Table 3">
            <a:extLst>
              <a:ext uri="{FF2B5EF4-FFF2-40B4-BE49-F238E27FC236}">
                <a16:creationId xmlns:a16="http://schemas.microsoft.com/office/drawing/2014/main" id="{C86B0DCC-D823-455A-9D82-64CB1ADD8078}"/>
              </a:ext>
            </a:extLst>
          </p:cNvPr>
          <p:cNvGraphicFramePr>
            <a:graphicFrameLocks noGrp="1"/>
          </p:cNvGraphicFramePr>
          <p:nvPr>
            <p:extLst>
              <p:ext uri="{D42A27DB-BD31-4B8C-83A1-F6EECF244321}">
                <p14:modId xmlns:p14="http://schemas.microsoft.com/office/powerpoint/2010/main" val="4219184260"/>
              </p:ext>
            </p:extLst>
          </p:nvPr>
        </p:nvGraphicFramePr>
        <p:xfrm>
          <a:off x="1356132" y="2436730"/>
          <a:ext cx="3771900" cy="2560320"/>
        </p:xfrm>
        <a:graphic>
          <a:graphicData uri="http://schemas.openxmlformats.org/drawingml/2006/table">
            <a:tbl>
              <a:tblPr/>
              <a:tblGrid>
                <a:gridCol w="2828925">
                  <a:extLst>
                    <a:ext uri="{9D8B030D-6E8A-4147-A177-3AD203B41FA5}">
                      <a16:colId xmlns:a16="http://schemas.microsoft.com/office/drawing/2014/main" val="3081196940"/>
                    </a:ext>
                  </a:extLst>
                </a:gridCol>
                <a:gridCol w="942975">
                  <a:extLst>
                    <a:ext uri="{9D8B030D-6E8A-4147-A177-3AD203B41FA5}">
                      <a16:colId xmlns:a16="http://schemas.microsoft.com/office/drawing/2014/main" val="3093401145"/>
                    </a:ext>
                  </a:extLst>
                </a:gridCol>
              </a:tblGrid>
              <a:tr h="361950">
                <a:tc>
                  <a:txBody>
                    <a:bodyPr/>
                    <a:lstStyle/>
                    <a:p>
                      <a:pPr algn="l" fontAlgn="base"/>
                      <a:r>
                        <a:rPr lang="en-US" sz="1800" b="1" i="0">
                          <a:solidFill>
                            <a:srgbClr val="FFFFFF"/>
                          </a:solidFill>
                          <a:effectLst/>
                          <a:latin typeface="Calibri" panose="020F0502020204030204" pitchFamily="34" charset="0"/>
                        </a:rPr>
                        <a:t>Risk Factor​</a:t>
                      </a:r>
                      <a:endParaRPr lang="en-US" b="1" i="0">
                        <a:solidFill>
                          <a:srgbClr val="FFFFFF"/>
                        </a:solidFill>
                        <a:effectLst/>
                      </a:endParaRPr>
                    </a:p>
                  </a:txBody>
                  <a:tcPr>
                    <a:lnL w="12700" cap="flat" cmpd="sng" algn="ctr">
                      <a:solidFill>
                        <a:schemeClr val="tx1"/>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B2215"/>
                    </a:solidFill>
                  </a:tcPr>
                </a:tc>
                <a:tc>
                  <a:txBody>
                    <a:bodyPr/>
                    <a:lstStyle/>
                    <a:p>
                      <a:pPr algn="l" fontAlgn="base"/>
                      <a:r>
                        <a:rPr lang="en-US" sz="1800" b="1" i="0">
                          <a:solidFill>
                            <a:srgbClr val="FFFFFF"/>
                          </a:solidFill>
                          <a:effectLst/>
                          <a:latin typeface="Calibri" panose="020F0502020204030204" pitchFamily="34" charset="0"/>
                        </a:rPr>
                        <a:t>Points​</a:t>
                      </a:r>
                      <a:endParaRPr lang="en-US" b="1" i="0">
                        <a:solidFill>
                          <a:srgbClr val="FFFFFF"/>
                        </a:solidFill>
                        <a:effectLst/>
                      </a:endParaRPr>
                    </a:p>
                  </a:txBody>
                  <a:tcPr>
                    <a:lnL w="9525"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9B2215"/>
                    </a:solidFill>
                  </a:tcPr>
                </a:tc>
                <a:extLst>
                  <a:ext uri="{0D108BD9-81ED-4DB2-BD59-A6C34878D82A}">
                    <a16:rowId xmlns:a16="http://schemas.microsoft.com/office/drawing/2014/main" val="1889512299"/>
                  </a:ext>
                </a:extLst>
              </a:tr>
              <a:tr h="361950">
                <a:tc>
                  <a:txBody>
                    <a:bodyPr/>
                    <a:lstStyle/>
                    <a:p>
                      <a:pPr algn="l" fontAlgn="base"/>
                      <a:r>
                        <a:rPr lang="en-US" sz="1800" b="0" i="0">
                          <a:solidFill>
                            <a:srgbClr val="000000"/>
                          </a:solidFill>
                          <a:effectLst/>
                          <a:latin typeface="Calibri" panose="020F0502020204030204" pitchFamily="34" charset="0"/>
                        </a:rPr>
                        <a:t>Female Gender​</a:t>
                      </a:r>
                      <a:endParaRPr lang="en-US" b="0" i="0">
                        <a:solidFill>
                          <a:srgbClr val="000000"/>
                        </a:solidFill>
                        <a:effectLst/>
                      </a:endParaRPr>
                    </a:p>
                  </a:txBody>
                  <a:tcPr>
                    <a:lnL w="12700" cap="flat" cmpd="sng" algn="ctr">
                      <a:solidFill>
                        <a:schemeClr val="tx1"/>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ECCCC"/>
                    </a:solidFill>
                  </a:tcPr>
                </a:tc>
                <a:tc>
                  <a:txBody>
                    <a:bodyPr/>
                    <a:lstStyle/>
                    <a:p>
                      <a:pPr algn="l" fontAlgn="base"/>
                      <a:r>
                        <a:rPr lang="en-US" sz="1800" b="0" i="0">
                          <a:solidFill>
                            <a:srgbClr val="000000"/>
                          </a:solidFill>
                          <a:effectLst/>
                          <a:latin typeface="Calibri" panose="020F0502020204030204" pitchFamily="34" charset="0"/>
                        </a:rPr>
                        <a:t>1​</a:t>
                      </a:r>
                      <a:endParaRPr lang="en-US" b="0" i="0">
                        <a:solidFill>
                          <a:srgbClr val="000000"/>
                        </a:solidFill>
                        <a:effectLst/>
                      </a:endParaRPr>
                    </a:p>
                  </a:txBody>
                  <a:tcPr>
                    <a:lnL w="9525"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ECCCC"/>
                    </a:solidFill>
                  </a:tcPr>
                </a:tc>
                <a:extLst>
                  <a:ext uri="{0D108BD9-81ED-4DB2-BD59-A6C34878D82A}">
                    <a16:rowId xmlns:a16="http://schemas.microsoft.com/office/drawing/2014/main" val="2918072371"/>
                  </a:ext>
                </a:extLst>
              </a:tr>
              <a:tr h="361950">
                <a:tc>
                  <a:txBody>
                    <a:bodyPr/>
                    <a:lstStyle/>
                    <a:p>
                      <a:pPr algn="l" fontAlgn="base"/>
                      <a:r>
                        <a:rPr lang="en-US" sz="1800" b="0" i="0">
                          <a:solidFill>
                            <a:srgbClr val="000000"/>
                          </a:solidFill>
                          <a:effectLst/>
                          <a:latin typeface="Calibri" panose="020F0502020204030204" pitchFamily="34" charset="0"/>
                        </a:rPr>
                        <a:t>Age &lt;50​</a:t>
                      </a:r>
                      <a:endParaRPr lang="en-US" b="0" i="0">
                        <a:solidFill>
                          <a:srgbClr val="000000"/>
                        </a:solidFill>
                        <a:effectLst/>
                      </a:endParaRPr>
                    </a:p>
                  </a:txBody>
                  <a:tcPr>
                    <a:lnL w="12700" cap="flat" cmpd="sng" algn="ctr">
                      <a:solidFill>
                        <a:schemeClr val="tx1"/>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FE8E7"/>
                    </a:solidFill>
                  </a:tcPr>
                </a:tc>
                <a:tc>
                  <a:txBody>
                    <a:bodyPr/>
                    <a:lstStyle/>
                    <a:p>
                      <a:pPr algn="l" fontAlgn="base"/>
                      <a:r>
                        <a:rPr lang="en-US" sz="1800" b="0" i="0">
                          <a:solidFill>
                            <a:srgbClr val="000000"/>
                          </a:solidFill>
                          <a:effectLst/>
                          <a:latin typeface="Calibri" panose="020F0502020204030204" pitchFamily="34" charset="0"/>
                        </a:rPr>
                        <a:t>1​</a:t>
                      </a:r>
                      <a:endParaRPr lang="en-US" b="0" i="0">
                        <a:solidFill>
                          <a:srgbClr val="000000"/>
                        </a:solidFill>
                        <a:effectLst/>
                      </a:endParaRPr>
                    </a:p>
                  </a:txBody>
                  <a:tcPr>
                    <a:lnL w="9525"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FE8E7"/>
                    </a:solidFill>
                  </a:tcPr>
                </a:tc>
                <a:extLst>
                  <a:ext uri="{0D108BD9-81ED-4DB2-BD59-A6C34878D82A}">
                    <a16:rowId xmlns:a16="http://schemas.microsoft.com/office/drawing/2014/main" val="3831221658"/>
                  </a:ext>
                </a:extLst>
              </a:tr>
              <a:tr h="361950">
                <a:tc>
                  <a:txBody>
                    <a:bodyPr/>
                    <a:lstStyle/>
                    <a:p>
                      <a:pPr algn="l" fontAlgn="base"/>
                      <a:r>
                        <a:rPr lang="en-US" sz="1800" b="0" i="0">
                          <a:solidFill>
                            <a:srgbClr val="000000"/>
                          </a:solidFill>
                          <a:effectLst/>
                          <a:latin typeface="Calibri" panose="020F0502020204030204" pitchFamily="34" charset="0"/>
                        </a:rPr>
                        <a:t>History of PONV​</a:t>
                      </a:r>
                      <a:endParaRPr lang="en-US" b="0" i="0">
                        <a:solidFill>
                          <a:srgbClr val="000000"/>
                        </a:solidFill>
                        <a:effectLst/>
                      </a:endParaRPr>
                    </a:p>
                  </a:txBody>
                  <a:tcPr>
                    <a:lnL w="12700" cap="flat" cmpd="sng" algn="ctr">
                      <a:solidFill>
                        <a:schemeClr val="tx1"/>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ECCCC"/>
                    </a:solidFill>
                  </a:tcPr>
                </a:tc>
                <a:tc>
                  <a:txBody>
                    <a:bodyPr/>
                    <a:lstStyle/>
                    <a:p>
                      <a:pPr algn="l" fontAlgn="base"/>
                      <a:r>
                        <a:rPr lang="en-US" sz="1800" b="0" i="0">
                          <a:solidFill>
                            <a:srgbClr val="000000"/>
                          </a:solidFill>
                          <a:effectLst/>
                          <a:latin typeface="Calibri" panose="020F0502020204030204" pitchFamily="34" charset="0"/>
                        </a:rPr>
                        <a:t>1​</a:t>
                      </a:r>
                      <a:endParaRPr lang="en-US" b="0" i="0">
                        <a:solidFill>
                          <a:srgbClr val="000000"/>
                        </a:solidFill>
                        <a:effectLst/>
                      </a:endParaRPr>
                    </a:p>
                  </a:txBody>
                  <a:tcPr>
                    <a:lnL w="9525"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ECCCC"/>
                    </a:solidFill>
                  </a:tcPr>
                </a:tc>
                <a:extLst>
                  <a:ext uri="{0D108BD9-81ED-4DB2-BD59-A6C34878D82A}">
                    <a16:rowId xmlns:a16="http://schemas.microsoft.com/office/drawing/2014/main" val="340565816"/>
                  </a:ext>
                </a:extLst>
              </a:tr>
              <a:tr h="361950">
                <a:tc>
                  <a:txBody>
                    <a:bodyPr/>
                    <a:lstStyle/>
                    <a:p>
                      <a:pPr algn="l" fontAlgn="base"/>
                      <a:r>
                        <a:rPr lang="en-US" sz="1800" b="0" i="0">
                          <a:solidFill>
                            <a:srgbClr val="000000"/>
                          </a:solidFill>
                          <a:effectLst/>
                          <a:latin typeface="Calibri" panose="020F0502020204030204" pitchFamily="34" charset="0"/>
                        </a:rPr>
                        <a:t>Use of Opioids in PACU​</a:t>
                      </a:r>
                      <a:endParaRPr lang="en-US" b="0" i="0">
                        <a:solidFill>
                          <a:srgbClr val="000000"/>
                        </a:solidFill>
                        <a:effectLst/>
                      </a:endParaRPr>
                    </a:p>
                  </a:txBody>
                  <a:tcPr>
                    <a:lnL w="12700" cap="flat" cmpd="sng" algn="ctr">
                      <a:solidFill>
                        <a:schemeClr val="tx1"/>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FE8E7"/>
                    </a:solidFill>
                  </a:tcPr>
                </a:tc>
                <a:tc>
                  <a:txBody>
                    <a:bodyPr/>
                    <a:lstStyle/>
                    <a:p>
                      <a:pPr algn="l" fontAlgn="base"/>
                      <a:r>
                        <a:rPr lang="en-US" sz="1800" b="0" i="0">
                          <a:solidFill>
                            <a:srgbClr val="000000"/>
                          </a:solidFill>
                          <a:effectLst/>
                          <a:latin typeface="Calibri" panose="020F0502020204030204" pitchFamily="34" charset="0"/>
                        </a:rPr>
                        <a:t>1​</a:t>
                      </a:r>
                      <a:endParaRPr lang="en-US" b="0" i="0">
                        <a:solidFill>
                          <a:srgbClr val="000000"/>
                        </a:solidFill>
                        <a:effectLst/>
                      </a:endParaRPr>
                    </a:p>
                  </a:txBody>
                  <a:tcPr>
                    <a:lnL w="9525"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EFE8E7"/>
                    </a:solidFill>
                  </a:tcPr>
                </a:tc>
                <a:extLst>
                  <a:ext uri="{0D108BD9-81ED-4DB2-BD59-A6C34878D82A}">
                    <a16:rowId xmlns:a16="http://schemas.microsoft.com/office/drawing/2014/main" val="4187322108"/>
                  </a:ext>
                </a:extLst>
              </a:tr>
              <a:tr h="361950">
                <a:tc>
                  <a:txBody>
                    <a:bodyPr/>
                    <a:lstStyle/>
                    <a:p>
                      <a:pPr algn="l" fontAlgn="base"/>
                      <a:r>
                        <a:rPr lang="en-US" sz="1800" b="0" i="0">
                          <a:solidFill>
                            <a:srgbClr val="000000"/>
                          </a:solidFill>
                          <a:effectLst/>
                          <a:latin typeface="Calibri" panose="020F0502020204030204" pitchFamily="34" charset="0"/>
                        </a:rPr>
                        <a:t>Nausea in PACU​</a:t>
                      </a:r>
                      <a:endParaRPr lang="en-US" b="0" i="0">
                        <a:solidFill>
                          <a:srgbClr val="000000"/>
                        </a:solidFill>
                        <a:effectLst/>
                      </a:endParaRPr>
                    </a:p>
                  </a:txBody>
                  <a:tcPr>
                    <a:lnL w="12700" cap="flat" cmpd="sng" algn="ctr">
                      <a:solidFill>
                        <a:schemeClr val="tx1"/>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ECCCC"/>
                    </a:solidFill>
                  </a:tcPr>
                </a:tc>
                <a:tc>
                  <a:txBody>
                    <a:bodyPr/>
                    <a:lstStyle/>
                    <a:p>
                      <a:pPr algn="l" fontAlgn="base"/>
                      <a:r>
                        <a:rPr lang="en-US" sz="1800" b="0" i="0">
                          <a:solidFill>
                            <a:srgbClr val="000000"/>
                          </a:solidFill>
                          <a:effectLst/>
                          <a:latin typeface="Calibri" panose="020F0502020204030204" pitchFamily="34" charset="0"/>
                        </a:rPr>
                        <a:t>1​</a:t>
                      </a:r>
                      <a:endParaRPr lang="en-US" b="0" i="0">
                        <a:solidFill>
                          <a:srgbClr val="000000"/>
                        </a:solidFill>
                        <a:effectLst/>
                      </a:endParaRPr>
                    </a:p>
                  </a:txBody>
                  <a:tcPr>
                    <a:lnL w="9525"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DECCCC"/>
                    </a:solidFill>
                  </a:tcPr>
                </a:tc>
                <a:extLst>
                  <a:ext uri="{0D108BD9-81ED-4DB2-BD59-A6C34878D82A}">
                    <a16:rowId xmlns:a16="http://schemas.microsoft.com/office/drawing/2014/main" val="1802999156"/>
                  </a:ext>
                </a:extLst>
              </a:tr>
              <a:tr h="361950">
                <a:tc>
                  <a:txBody>
                    <a:bodyPr/>
                    <a:lstStyle/>
                    <a:p>
                      <a:pPr algn="l" fontAlgn="base"/>
                      <a:r>
                        <a:rPr lang="en-US" sz="1800" b="0" i="0">
                          <a:solidFill>
                            <a:srgbClr val="000000"/>
                          </a:solidFill>
                          <a:effectLst/>
                          <a:latin typeface="Calibri" panose="020F0502020204030204" pitchFamily="34" charset="0"/>
                        </a:rPr>
                        <a:t>Sum of Points​</a:t>
                      </a:r>
                      <a:endParaRPr lang="en-US" b="0" i="0">
                        <a:solidFill>
                          <a:srgbClr val="000000"/>
                        </a:solidFill>
                        <a:effectLst/>
                      </a:endParaRPr>
                    </a:p>
                  </a:txBody>
                  <a:tcPr>
                    <a:lnL w="12700" cap="flat" cmpd="sng" algn="ctr">
                      <a:solidFill>
                        <a:schemeClr val="tx1"/>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8E7"/>
                    </a:solidFill>
                  </a:tcPr>
                </a:tc>
                <a:tc>
                  <a:txBody>
                    <a:bodyPr/>
                    <a:lstStyle/>
                    <a:p>
                      <a:pPr algn="l" fontAlgn="base"/>
                      <a:r>
                        <a:rPr lang="en-US" sz="1800" b="0" i="0">
                          <a:solidFill>
                            <a:srgbClr val="000000"/>
                          </a:solidFill>
                          <a:effectLst/>
                          <a:latin typeface="Calibri" panose="020F0502020204030204" pitchFamily="34" charset="0"/>
                        </a:rPr>
                        <a:t>0-5​</a:t>
                      </a:r>
                      <a:endParaRPr lang="en-US" b="0" i="0">
                        <a:solidFill>
                          <a:srgbClr val="000000"/>
                        </a:solidFill>
                        <a:effectLst/>
                      </a:endParaRPr>
                    </a:p>
                  </a:txBody>
                  <a:tcPr>
                    <a:lnL w="9525"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E8E7"/>
                    </a:solidFill>
                  </a:tcPr>
                </a:tc>
                <a:extLst>
                  <a:ext uri="{0D108BD9-81ED-4DB2-BD59-A6C34878D82A}">
                    <a16:rowId xmlns:a16="http://schemas.microsoft.com/office/drawing/2014/main" val="1545728560"/>
                  </a:ext>
                </a:extLst>
              </a:tr>
            </a:tbl>
          </a:graphicData>
        </a:graphic>
      </p:graphicFrame>
      <p:sp>
        <p:nvSpPr>
          <p:cNvPr id="6" name="Rectangle 1">
            <a:extLst>
              <a:ext uri="{FF2B5EF4-FFF2-40B4-BE49-F238E27FC236}">
                <a16:creationId xmlns:a16="http://schemas.microsoft.com/office/drawing/2014/main" id="{48E73CEE-0301-4F19-88A8-F4FCBE0BFFA1}"/>
              </a:ext>
            </a:extLst>
          </p:cNvPr>
          <p:cNvSpPr>
            <a:spLocks noChangeArrowheads="1"/>
          </p:cNvSpPr>
          <p:nvPr/>
        </p:nvSpPr>
        <p:spPr bwMode="auto">
          <a:xfrm>
            <a:off x="5930790" y="15129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92F40496-943A-4EC0-B289-45DE53C455BC}"/>
              </a:ext>
            </a:extLst>
          </p:cNvPr>
          <p:cNvSpPr txBox="1"/>
          <p:nvPr/>
        </p:nvSpPr>
        <p:spPr>
          <a:xfrm>
            <a:off x="5930790" y="1820568"/>
            <a:ext cx="3724605" cy="369332"/>
          </a:xfrm>
          <a:prstGeom prst="rect">
            <a:avLst/>
          </a:prstGeom>
          <a:noFill/>
        </p:spPr>
        <p:txBody>
          <a:bodyPr wrap="square" rtlCol="0">
            <a:spAutoFit/>
          </a:bodyPr>
          <a:lstStyle/>
          <a:p>
            <a:r>
              <a:rPr lang="en-US" b="1" err="1"/>
              <a:t>Koivorunta</a:t>
            </a:r>
            <a:r>
              <a:rPr lang="en-US" b="1"/>
              <a:t> Risk Score for PONV</a:t>
            </a:r>
            <a:r>
              <a:rPr lang="en-US" b="1" baseline="30000"/>
              <a:t>46</a:t>
            </a:r>
          </a:p>
        </p:txBody>
      </p:sp>
      <p:sp>
        <p:nvSpPr>
          <p:cNvPr id="10" name="TextBox 9">
            <a:extLst>
              <a:ext uri="{FF2B5EF4-FFF2-40B4-BE49-F238E27FC236}">
                <a16:creationId xmlns:a16="http://schemas.microsoft.com/office/drawing/2014/main" id="{F5F607AF-2A4C-43C9-95A4-D0A4B815AFBE}"/>
              </a:ext>
            </a:extLst>
          </p:cNvPr>
          <p:cNvSpPr txBox="1"/>
          <p:nvPr/>
        </p:nvSpPr>
        <p:spPr>
          <a:xfrm>
            <a:off x="1356132" y="1513400"/>
            <a:ext cx="3771900" cy="923330"/>
          </a:xfrm>
          <a:prstGeom prst="rect">
            <a:avLst/>
          </a:prstGeom>
          <a:noFill/>
        </p:spPr>
        <p:txBody>
          <a:bodyPr wrap="square" rtlCol="0">
            <a:spAutoFit/>
          </a:bodyPr>
          <a:lstStyle/>
          <a:p>
            <a:r>
              <a:rPr lang="en-US" b="1" err="1"/>
              <a:t>Apfel</a:t>
            </a:r>
            <a:r>
              <a:rPr lang="en-US" b="1"/>
              <a:t> Simplified Risk Score for Post-Discharge Nausea &amp; Vomiting (outpatient procedures)</a:t>
            </a:r>
            <a:r>
              <a:rPr lang="en-US" b="1" baseline="30000"/>
              <a:t>45</a:t>
            </a:r>
          </a:p>
        </p:txBody>
      </p:sp>
      <p:sp>
        <p:nvSpPr>
          <p:cNvPr id="13" name="Rectangle 2">
            <a:extLst>
              <a:ext uri="{FF2B5EF4-FFF2-40B4-BE49-F238E27FC236}">
                <a16:creationId xmlns:a16="http://schemas.microsoft.com/office/drawing/2014/main" id="{6F47D16E-B4EF-46C5-B76C-625D5B34DA43}"/>
              </a:ext>
            </a:extLst>
          </p:cNvPr>
          <p:cNvSpPr>
            <a:spLocks noChangeArrowheads="1"/>
          </p:cNvSpPr>
          <p:nvPr/>
        </p:nvSpPr>
        <p:spPr bwMode="auto">
          <a:xfrm>
            <a:off x="8422018" y="188273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5" name="Table 14">
            <a:extLst>
              <a:ext uri="{FF2B5EF4-FFF2-40B4-BE49-F238E27FC236}">
                <a16:creationId xmlns:a16="http://schemas.microsoft.com/office/drawing/2014/main" id="{CEFF5602-2B5B-411F-BBF6-8EA60DAA4478}"/>
              </a:ext>
            </a:extLst>
          </p:cNvPr>
          <p:cNvGraphicFramePr>
            <a:graphicFrameLocks noGrp="1"/>
          </p:cNvGraphicFramePr>
          <p:nvPr>
            <p:extLst>
              <p:ext uri="{D42A27DB-BD31-4B8C-83A1-F6EECF244321}">
                <p14:modId xmlns:p14="http://schemas.microsoft.com/office/powerpoint/2010/main" val="3835206122"/>
              </p:ext>
            </p:extLst>
          </p:nvPr>
        </p:nvGraphicFramePr>
        <p:xfrm>
          <a:off x="5930790" y="2381047"/>
          <a:ext cx="3810000" cy="2834640"/>
        </p:xfrm>
        <a:graphic>
          <a:graphicData uri="http://schemas.openxmlformats.org/drawingml/2006/table">
            <a:tbl>
              <a:tblPr/>
              <a:tblGrid>
                <a:gridCol w="2609850">
                  <a:extLst>
                    <a:ext uri="{9D8B030D-6E8A-4147-A177-3AD203B41FA5}">
                      <a16:colId xmlns:a16="http://schemas.microsoft.com/office/drawing/2014/main" val="339653731"/>
                    </a:ext>
                  </a:extLst>
                </a:gridCol>
                <a:gridCol w="1200150">
                  <a:extLst>
                    <a:ext uri="{9D8B030D-6E8A-4147-A177-3AD203B41FA5}">
                      <a16:colId xmlns:a16="http://schemas.microsoft.com/office/drawing/2014/main" val="4088946938"/>
                    </a:ext>
                  </a:extLst>
                </a:gridCol>
              </a:tblGrid>
              <a:tr h="361950">
                <a:tc>
                  <a:txBody>
                    <a:bodyPr/>
                    <a:lstStyle/>
                    <a:p>
                      <a:pPr algn="l" fontAlgn="base"/>
                      <a:r>
                        <a:rPr lang="en-US" sz="1800" b="1" i="0">
                          <a:solidFill>
                            <a:srgbClr val="FFFFFF"/>
                          </a:solidFill>
                          <a:effectLst/>
                          <a:latin typeface="Calibri" panose="020F0502020204030204" pitchFamily="34" charset="0"/>
                        </a:rPr>
                        <a:t>Risk Factor​</a:t>
                      </a:r>
                      <a:endParaRPr lang="en-US" b="1" i="0">
                        <a:solidFill>
                          <a:srgbClr val="FFFFFF"/>
                        </a:solidFill>
                        <a:effectLst/>
                      </a:endParaRPr>
                    </a:p>
                  </a:txBody>
                  <a:tcP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974B4"/>
                    </a:solidFill>
                  </a:tcPr>
                </a:tc>
                <a:tc>
                  <a:txBody>
                    <a:bodyPr/>
                    <a:lstStyle/>
                    <a:p>
                      <a:pPr algn="l" fontAlgn="base"/>
                      <a:r>
                        <a:rPr lang="en-US" sz="1800" b="1" i="0">
                          <a:solidFill>
                            <a:srgbClr val="FFFFFF"/>
                          </a:solidFill>
                          <a:effectLst/>
                          <a:latin typeface="Calibri" panose="020F0502020204030204" pitchFamily="34" charset="0"/>
                        </a:rPr>
                        <a:t>Points​</a:t>
                      </a:r>
                      <a:endParaRPr lang="en-US" b="1" i="0">
                        <a:solidFill>
                          <a:srgbClr val="FFFFFF"/>
                        </a:solidFill>
                        <a:effectLst/>
                      </a:endParaRPr>
                    </a:p>
                  </a:txBody>
                  <a:tcP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974B4"/>
                    </a:solidFill>
                  </a:tcPr>
                </a:tc>
                <a:extLst>
                  <a:ext uri="{0D108BD9-81ED-4DB2-BD59-A6C34878D82A}">
                    <a16:rowId xmlns:a16="http://schemas.microsoft.com/office/drawing/2014/main" val="1734068394"/>
                  </a:ext>
                </a:extLst>
              </a:tr>
              <a:tr h="361950">
                <a:tc>
                  <a:txBody>
                    <a:bodyPr/>
                    <a:lstStyle/>
                    <a:p>
                      <a:pPr algn="l" fontAlgn="base"/>
                      <a:r>
                        <a:rPr lang="en-US" sz="1800" b="0" i="0">
                          <a:solidFill>
                            <a:srgbClr val="000000"/>
                          </a:solidFill>
                          <a:effectLst/>
                          <a:latin typeface="Calibri" panose="020F0502020204030204" pitchFamily="34" charset="0"/>
                        </a:rPr>
                        <a:t>Female Gender​</a:t>
                      </a:r>
                      <a:endParaRPr lang="en-US" b="0" i="0">
                        <a:solidFill>
                          <a:srgbClr val="000000"/>
                        </a:solidFill>
                        <a:effectLst/>
                      </a:endParaRPr>
                    </a:p>
                  </a:txBody>
                  <a:tcP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tc>
                  <a:txBody>
                    <a:bodyPr/>
                    <a:lstStyle/>
                    <a:p>
                      <a:pPr algn="l" fontAlgn="base"/>
                      <a:r>
                        <a:rPr lang="en-US" sz="1800" b="0" i="0">
                          <a:solidFill>
                            <a:srgbClr val="000000"/>
                          </a:solidFill>
                          <a:effectLst/>
                          <a:latin typeface="Calibri" panose="020F0502020204030204" pitchFamily="34" charset="0"/>
                        </a:rPr>
                        <a:t>1​</a:t>
                      </a:r>
                      <a:endParaRPr lang="en-US" b="0" i="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1985811140"/>
                  </a:ext>
                </a:extLst>
              </a:tr>
              <a:tr h="361950">
                <a:tc>
                  <a:txBody>
                    <a:bodyPr/>
                    <a:lstStyle/>
                    <a:p>
                      <a:pPr algn="l" fontAlgn="base"/>
                      <a:r>
                        <a:rPr lang="en-US" sz="1800" b="0" i="0">
                          <a:solidFill>
                            <a:srgbClr val="000000"/>
                          </a:solidFill>
                          <a:effectLst/>
                          <a:latin typeface="Calibri" panose="020F0502020204030204" pitchFamily="34" charset="0"/>
                        </a:rPr>
                        <a:t>Non-Smoker​</a:t>
                      </a:r>
                      <a:endParaRPr lang="en-US" b="0" i="0">
                        <a:solidFill>
                          <a:srgbClr val="000000"/>
                        </a:solidFill>
                        <a:effectLst/>
                      </a:endParaRPr>
                    </a:p>
                  </a:txBody>
                  <a:tcP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FFFFFF"/>
                    </a:solidFill>
                  </a:tcPr>
                </a:tc>
                <a:tc>
                  <a:txBody>
                    <a:bodyPr/>
                    <a:lstStyle/>
                    <a:p>
                      <a:pPr algn="l" fontAlgn="base"/>
                      <a:r>
                        <a:rPr lang="en-US" sz="1800" b="0" i="0">
                          <a:solidFill>
                            <a:srgbClr val="000000"/>
                          </a:solidFill>
                          <a:effectLst/>
                          <a:latin typeface="Calibri" panose="020F0502020204030204" pitchFamily="34" charset="0"/>
                        </a:rPr>
                        <a:t>1​</a:t>
                      </a:r>
                      <a:endParaRPr lang="en-US" b="0" i="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4016620013"/>
                  </a:ext>
                </a:extLst>
              </a:tr>
              <a:tr h="361950">
                <a:tc>
                  <a:txBody>
                    <a:bodyPr/>
                    <a:lstStyle/>
                    <a:p>
                      <a:pPr algn="l" fontAlgn="base"/>
                      <a:r>
                        <a:rPr lang="en-US" sz="1800" b="0" i="0">
                          <a:solidFill>
                            <a:srgbClr val="000000"/>
                          </a:solidFill>
                          <a:effectLst/>
                          <a:latin typeface="Calibri" panose="020F0502020204030204" pitchFamily="34" charset="0"/>
                        </a:rPr>
                        <a:t>History of PONV and/orMotion Sickness​</a:t>
                      </a:r>
                      <a:endParaRPr lang="en-US" b="0" i="0">
                        <a:solidFill>
                          <a:srgbClr val="000000"/>
                        </a:solidFill>
                        <a:effectLst/>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7E7E7"/>
                    </a:solidFill>
                  </a:tcPr>
                </a:tc>
                <a:tc>
                  <a:txBody>
                    <a:bodyPr/>
                    <a:lstStyle/>
                    <a:p>
                      <a:pPr algn="l" fontAlgn="base"/>
                      <a:r>
                        <a:rPr lang="en-US" sz="1800" b="0" i="0">
                          <a:solidFill>
                            <a:srgbClr val="000000"/>
                          </a:solidFill>
                          <a:effectLst/>
                          <a:latin typeface="Calibri" panose="020F0502020204030204" pitchFamily="34" charset="0"/>
                        </a:rPr>
                        <a:t>1​</a:t>
                      </a:r>
                      <a:endParaRPr lang="en-US" b="0" i="0">
                        <a:solidFill>
                          <a:srgbClr val="000000"/>
                        </a:solidFill>
                        <a:effectLs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3324788329"/>
                  </a:ext>
                </a:extLst>
              </a:tr>
              <a:tr h="361950">
                <a:tc>
                  <a:txBody>
                    <a:bodyPr/>
                    <a:lstStyle/>
                    <a:p>
                      <a:pPr algn="l" fontAlgn="base"/>
                      <a:r>
                        <a:rPr lang="en-US" sz="1800" b="0" i="0">
                          <a:solidFill>
                            <a:srgbClr val="000000"/>
                          </a:solidFill>
                          <a:effectLst/>
                          <a:latin typeface="Calibri" panose="020F0502020204030204" pitchFamily="34" charset="0"/>
                        </a:rPr>
                        <a:t>Postoperative Opioids​</a:t>
                      </a:r>
                      <a:endParaRPr lang="en-US" b="0" i="0">
                        <a:solidFill>
                          <a:srgbClr val="000000"/>
                        </a:solidFill>
                        <a:effectLst/>
                      </a:endParaRPr>
                    </a:p>
                  </a:txBody>
                  <a:tcP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l" fontAlgn="base"/>
                      <a:r>
                        <a:rPr lang="en-US" sz="1800" b="0" i="0">
                          <a:solidFill>
                            <a:srgbClr val="000000"/>
                          </a:solidFill>
                          <a:effectLst/>
                          <a:latin typeface="Calibri" panose="020F0502020204030204" pitchFamily="34" charset="0"/>
                        </a:rPr>
                        <a:t>1​</a:t>
                      </a:r>
                      <a:endParaRPr lang="en-US" b="0" i="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799416999"/>
                  </a:ext>
                </a:extLst>
              </a:tr>
              <a:tr h="361950">
                <a:tc>
                  <a:txBody>
                    <a:bodyPr/>
                    <a:lstStyle/>
                    <a:p>
                      <a:pPr algn="l" fontAlgn="base"/>
                      <a:r>
                        <a:rPr lang="en-US" sz="1800" b="0" i="0">
                          <a:solidFill>
                            <a:srgbClr val="000000"/>
                          </a:solidFill>
                          <a:effectLst/>
                          <a:latin typeface="Calibri" panose="020F0502020204030204" pitchFamily="34" charset="0"/>
                        </a:rPr>
                        <a:t>Surgery &gt;60 minutes​</a:t>
                      </a:r>
                      <a:endParaRPr lang="en-US" b="0" i="0">
                        <a:solidFill>
                          <a:srgbClr val="000000"/>
                        </a:solidFill>
                        <a:effectLst/>
                      </a:endParaRPr>
                    </a:p>
                  </a:txBody>
                  <a:tcPr>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E7E7E7"/>
                    </a:solidFill>
                  </a:tcPr>
                </a:tc>
                <a:tc>
                  <a:txBody>
                    <a:bodyPr/>
                    <a:lstStyle/>
                    <a:p>
                      <a:pPr algn="l" fontAlgn="base"/>
                      <a:r>
                        <a:rPr lang="en-US" sz="1800" b="0" i="0">
                          <a:solidFill>
                            <a:srgbClr val="000000"/>
                          </a:solidFill>
                          <a:effectLst/>
                          <a:latin typeface="Calibri" panose="020F0502020204030204" pitchFamily="34" charset="0"/>
                        </a:rPr>
                        <a:t>1​</a:t>
                      </a:r>
                      <a:endParaRPr lang="en-US" b="0" i="0">
                        <a:solidFill>
                          <a:srgbClr val="000000"/>
                        </a:solidFill>
                        <a:effectLst/>
                      </a:endParaRPr>
                    </a:p>
                  </a:txBody>
                  <a:tcP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7E7"/>
                    </a:solidFill>
                  </a:tcPr>
                </a:tc>
                <a:extLst>
                  <a:ext uri="{0D108BD9-81ED-4DB2-BD59-A6C34878D82A}">
                    <a16:rowId xmlns:a16="http://schemas.microsoft.com/office/drawing/2014/main" val="3322127199"/>
                  </a:ext>
                </a:extLst>
              </a:tr>
              <a:tr h="361950">
                <a:tc>
                  <a:txBody>
                    <a:bodyPr/>
                    <a:lstStyle/>
                    <a:p>
                      <a:pPr algn="l" fontAlgn="base"/>
                      <a:r>
                        <a:rPr lang="en-US" sz="1800" b="0" i="0">
                          <a:solidFill>
                            <a:srgbClr val="000000"/>
                          </a:solidFill>
                          <a:effectLst/>
                          <a:latin typeface="Calibri" panose="020F0502020204030204" pitchFamily="34" charset="0"/>
                        </a:rPr>
                        <a:t>Sum of Points​</a:t>
                      </a:r>
                      <a:endParaRPr lang="en-US" b="0" i="0">
                        <a:solidFill>
                          <a:srgbClr val="000000"/>
                        </a:solidFill>
                        <a:effectLst/>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ase"/>
                      <a:r>
                        <a:rPr lang="en-US" sz="1800" b="0" i="0">
                          <a:solidFill>
                            <a:srgbClr val="000000"/>
                          </a:solidFill>
                          <a:effectLst/>
                          <a:latin typeface="Calibri" panose="020F0502020204030204" pitchFamily="34" charset="0"/>
                        </a:rPr>
                        <a:t>0-5​</a:t>
                      </a:r>
                      <a:endParaRPr lang="en-US" b="0" i="0">
                        <a:solidFill>
                          <a:srgbClr val="000000"/>
                        </a:solidFill>
                        <a:effectLs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65256876"/>
                  </a:ext>
                </a:extLst>
              </a:tr>
            </a:tbl>
          </a:graphicData>
        </a:graphic>
      </p:graphicFrame>
      <p:sp>
        <p:nvSpPr>
          <p:cNvPr id="16" name="Rectangle 3">
            <a:extLst>
              <a:ext uri="{FF2B5EF4-FFF2-40B4-BE49-F238E27FC236}">
                <a16:creationId xmlns:a16="http://schemas.microsoft.com/office/drawing/2014/main" id="{5751E5AD-6162-47C2-8E65-B1585A0BFA93}"/>
              </a:ext>
            </a:extLst>
          </p:cNvPr>
          <p:cNvSpPr>
            <a:spLocks noChangeArrowheads="1"/>
          </p:cNvSpPr>
          <p:nvPr/>
        </p:nvSpPr>
        <p:spPr bwMode="auto">
          <a:xfrm>
            <a:off x="8153639" y="18711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221154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0D42C92-01D5-478C-A0CE-39C8FC4DEE1F}"/>
              </a:ext>
            </a:extLst>
          </p:cNvPr>
          <p:cNvSpPr>
            <a:spLocks noGrp="1"/>
          </p:cNvSpPr>
          <p:nvPr>
            <p:ph type="ftr" sz="quarter" idx="11"/>
          </p:nvPr>
        </p:nvSpPr>
        <p:spPr/>
        <p:txBody>
          <a:bodyPr/>
          <a:lstStyle/>
          <a:p>
            <a:r>
              <a:rPr lang="en-US"/>
              <a:t>PONV Toolkit</a:t>
            </a:r>
          </a:p>
        </p:txBody>
      </p:sp>
      <p:sp>
        <p:nvSpPr>
          <p:cNvPr id="3" name="Slide Number Placeholder 2">
            <a:extLst>
              <a:ext uri="{FF2B5EF4-FFF2-40B4-BE49-F238E27FC236}">
                <a16:creationId xmlns:a16="http://schemas.microsoft.com/office/drawing/2014/main" id="{AA898E14-93AE-4430-B9F9-E7940423DA4D}"/>
              </a:ext>
            </a:extLst>
          </p:cNvPr>
          <p:cNvSpPr>
            <a:spLocks noGrp="1"/>
          </p:cNvSpPr>
          <p:nvPr>
            <p:ph type="sldNum" sz="quarter" idx="12"/>
          </p:nvPr>
        </p:nvSpPr>
        <p:spPr/>
        <p:txBody>
          <a:bodyPr/>
          <a:lstStyle/>
          <a:p>
            <a:fld id="{3A98EE3D-8CD1-4C3F-BD1C-C98C9596463C}" type="slidenum">
              <a:rPr lang="en-US" smtClean="0"/>
              <a:t>57</a:t>
            </a:fld>
            <a:endParaRPr lang="en-US"/>
          </a:p>
        </p:txBody>
      </p:sp>
      <p:sp>
        <p:nvSpPr>
          <p:cNvPr id="5" name="Title 4">
            <a:extLst>
              <a:ext uri="{FF2B5EF4-FFF2-40B4-BE49-F238E27FC236}">
                <a16:creationId xmlns:a16="http://schemas.microsoft.com/office/drawing/2014/main" id="{E19B4E07-7098-489B-9ECC-65F107901E3A}"/>
              </a:ext>
            </a:extLst>
          </p:cNvPr>
          <p:cNvSpPr>
            <a:spLocks noGrp="1"/>
          </p:cNvSpPr>
          <p:nvPr>
            <p:ph type="title"/>
          </p:nvPr>
        </p:nvSpPr>
        <p:spPr/>
        <p:txBody>
          <a:bodyPr/>
          <a:lstStyle/>
          <a:p>
            <a:r>
              <a:rPr lang="en-US"/>
              <a:t>Pediatric PONV Risk Scores</a:t>
            </a:r>
          </a:p>
        </p:txBody>
      </p:sp>
      <p:sp>
        <p:nvSpPr>
          <p:cNvPr id="8" name="TextBox 7">
            <a:extLst>
              <a:ext uri="{FF2B5EF4-FFF2-40B4-BE49-F238E27FC236}">
                <a16:creationId xmlns:a16="http://schemas.microsoft.com/office/drawing/2014/main" id="{AA7E043C-7AE4-0F76-8C72-2BA1C93633AA}"/>
              </a:ext>
            </a:extLst>
          </p:cNvPr>
          <p:cNvSpPr txBox="1"/>
          <p:nvPr/>
        </p:nvSpPr>
        <p:spPr>
          <a:xfrm>
            <a:off x="6096000" y="2140471"/>
            <a:ext cx="5735536" cy="400110"/>
          </a:xfrm>
          <a:prstGeom prst="rect">
            <a:avLst/>
          </a:prstGeom>
          <a:noFill/>
        </p:spPr>
        <p:txBody>
          <a:bodyPr wrap="square" rtlCol="0">
            <a:spAutoFit/>
          </a:bodyPr>
          <a:lstStyle>
            <a:defPPr>
              <a:defRPr lang="en-US"/>
            </a:defPPr>
            <a:lvl1pPr algn="ctr">
              <a:defRPr sz="2000" b="1"/>
            </a:lvl1pPr>
          </a:lstStyle>
          <a:p>
            <a:r>
              <a:rPr lang="en-US"/>
              <a:t>Postoperative Vomiting in Children (POVOC-Score)</a:t>
            </a:r>
            <a:r>
              <a:rPr lang="en-US" baseline="30000"/>
              <a:t>48</a:t>
            </a:r>
          </a:p>
        </p:txBody>
      </p:sp>
      <p:graphicFrame>
        <p:nvGraphicFramePr>
          <p:cNvPr id="12" name="Table 7">
            <a:extLst>
              <a:ext uri="{FF2B5EF4-FFF2-40B4-BE49-F238E27FC236}">
                <a16:creationId xmlns:a16="http://schemas.microsoft.com/office/drawing/2014/main" id="{E48458C3-18B6-2122-3E00-65D7DD709065}"/>
              </a:ext>
            </a:extLst>
          </p:cNvPr>
          <p:cNvGraphicFramePr>
            <a:graphicFrameLocks noGrp="1"/>
          </p:cNvGraphicFramePr>
          <p:nvPr>
            <p:ph sz="half" idx="1"/>
          </p:nvPr>
        </p:nvGraphicFramePr>
        <p:xfrm>
          <a:off x="6838360" y="2596062"/>
          <a:ext cx="4092235" cy="1854200"/>
        </p:xfrm>
        <a:graphic>
          <a:graphicData uri="http://schemas.openxmlformats.org/drawingml/2006/table">
            <a:tbl>
              <a:tblPr firstRow="1" bandRow="1">
                <a:tableStyleId>{5C22544A-7EE6-4342-B048-85BDC9FD1C3A}</a:tableStyleId>
              </a:tblPr>
              <a:tblGrid>
                <a:gridCol w="4092235">
                  <a:extLst>
                    <a:ext uri="{9D8B030D-6E8A-4147-A177-3AD203B41FA5}">
                      <a16:colId xmlns:a16="http://schemas.microsoft.com/office/drawing/2014/main" val="3393116551"/>
                    </a:ext>
                  </a:extLst>
                </a:gridCol>
              </a:tblGrid>
              <a:tr h="370840">
                <a:tc>
                  <a:txBody>
                    <a:bodyPr/>
                    <a:lstStyle/>
                    <a:p>
                      <a:r>
                        <a:rPr lang="en-US" sz="1600"/>
                        <a:t>Risk Factor</a:t>
                      </a:r>
                    </a:p>
                  </a:txBody>
                  <a:tcPr>
                    <a:solidFill>
                      <a:schemeClr val="accent3"/>
                    </a:solidFill>
                  </a:tcPr>
                </a:tc>
                <a:extLst>
                  <a:ext uri="{0D108BD9-81ED-4DB2-BD59-A6C34878D82A}">
                    <a16:rowId xmlns:a16="http://schemas.microsoft.com/office/drawing/2014/main" val="1791756031"/>
                  </a:ext>
                </a:extLst>
              </a:tr>
              <a:tr h="370840">
                <a:tc>
                  <a:txBody>
                    <a:bodyPr/>
                    <a:lstStyle/>
                    <a:p>
                      <a:r>
                        <a:rPr lang="en-US" sz="1600"/>
                        <a:t>Surgery &gt; 30 min</a:t>
                      </a:r>
                    </a:p>
                  </a:txBody>
                  <a:tcPr>
                    <a:solidFill>
                      <a:schemeClr val="accent3">
                        <a:lumMod val="40000"/>
                        <a:lumOff val="60000"/>
                      </a:schemeClr>
                    </a:solidFill>
                  </a:tcPr>
                </a:tc>
                <a:extLst>
                  <a:ext uri="{0D108BD9-81ED-4DB2-BD59-A6C34878D82A}">
                    <a16:rowId xmlns:a16="http://schemas.microsoft.com/office/drawing/2014/main" val="2975138278"/>
                  </a:ext>
                </a:extLst>
              </a:tr>
              <a:tr h="370840">
                <a:tc>
                  <a:txBody>
                    <a:bodyPr/>
                    <a:lstStyle/>
                    <a:p>
                      <a:r>
                        <a:rPr lang="en-US" sz="1600"/>
                        <a:t>Age 3 – 14y</a:t>
                      </a:r>
                    </a:p>
                  </a:txBody>
                  <a:tcPr>
                    <a:solidFill>
                      <a:schemeClr val="accent3">
                        <a:lumMod val="20000"/>
                        <a:lumOff val="80000"/>
                      </a:schemeClr>
                    </a:solidFill>
                  </a:tcPr>
                </a:tc>
                <a:extLst>
                  <a:ext uri="{0D108BD9-81ED-4DB2-BD59-A6C34878D82A}">
                    <a16:rowId xmlns:a16="http://schemas.microsoft.com/office/drawing/2014/main" val="1280599076"/>
                  </a:ext>
                </a:extLst>
              </a:tr>
              <a:tr h="370840">
                <a:tc>
                  <a:txBody>
                    <a:bodyPr/>
                    <a:lstStyle/>
                    <a:p>
                      <a:r>
                        <a:rPr lang="en-US" sz="1600"/>
                        <a:t>Strabismus</a:t>
                      </a:r>
                    </a:p>
                  </a:txBody>
                  <a:tcPr>
                    <a:solidFill>
                      <a:schemeClr val="accent3">
                        <a:lumMod val="40000"/>
                        <a:lumOff val="60000"/>
                      </a:schemeClr>
                    </a:solidFill>
                  </a:tcPr>
                </a:tc>
                <a:extLst>
                  <a:ext uri="{0D108BD9-81ED-4DB2-BD59-A6C34878D82A}">
                    <a16:rowId xmlns:a16="http://schemas.microsoft.com/office/drawing/2014/main" val="3737346344"/>
                  </a:ext>
                </a:extLst>
              </a:tr>
              <a:tr h="370840">
                <a:tc>
                  <a:txBody>
                    <a:bodyPr/>
                    <a:lstStyle/>
                    <a:p>
                      <a:r>
                        <a:rPr lang="en-US" sz="1600"/>
                        <a:t>History of PONV/POV (personal or family)</a:t>
                      </a:r>
                    </a:p>
                  </a:txBody>
                  <a:tcPr>
                    <a:solidFill>
                      <a:schemeClr val="accent3">
                        <a:lumMod val="20000"/>
                        <a:lumOff val="80000"/>
                      </a:schemeClr>
                    </a:solidFill>
                  </a:tcPr>
                </a:tc>
                <a:extLst>
                  <a:ext uri="{0D108BD9-81ED-4DB2-BD59-A6C34878D82A}">
                    <a16:rowId xmlns:a16="http://schemas.microsoft.com/office/drawing/2014/main" val="2638121909"/>
                  </a:ext>
                </a:extLst>
              </a:tr>
            </a:tbl>
          </a:graphicData>
        </a:graphic>
      </p:graphicFrame>
      <p:sp>
        <p:nvSpPr>
          <p:cNvPr id="14" name="TextBox 13">
            <a:extLst>
              <a:ext uri="{FF2B5EF4-FFF2-40B4-BE49-F238E27FC236}">
                <a16:creationId xmlns:a16="http://schemas.microsoft.com/office/drawing/2014/main" id="{B41F5F3C-816D-1430-8341-7B7B3A274922}"/>
              </a:ext>
            </a:extLst>
          </p:cNvPr>
          <p:cNvSpPr txBox="1"/>
          <p:nvPr/>
        </p:nvSpPr>
        <p:spPr>
          <a:xfrm>
            <a:off x="6838360" y="4505744"/>
            <a:ext cx="4092235" cy="461665"/>
          </a:xfrm>
          <a:prstGeom prst="rect">
            <a:avLst/>
          </a:prstGeom>
          <a:noFill/>
        </p:spPr>
        <p:txBody>
          <a:bodyPr wrap="square">
            <a:spAutoFit/>
          </a:bodyPr>
          <a:lstStyle/>
          <a:p>
            <a:r>
              <a:rPr lang="en-US" sz="1200" i="1">
                <a:effectLst/>
                <a:latin typeface="Calibri" panose="020F0502020204030204" pitchFamily="34" charset="0"/>
              </a:rPr>
              <a:t>*Respective incidences of POV was 9%, 10%, 30%, 55%, and 70% when 0, 1, 2, 3, and 4 risk factors observed</a:t>
            </a:r>
            <a:endParaRPr lang="en-US" sz="1200" i="1"/>
          </a:p>
        </p:txBody>
      </p:sp>
      <p:grpSp>
        <p:nvGrpSpPr>
          <p:cNvPr id="19" name="Group 18">
            <a:extLst>
              <a:ext uri="{FF2B5EF4-FFF2-40B4-BE49-F238E27FC236}">
                <a16:creationId xmlns:a16="http://schemas.microsoft.com/office/drawing/2014/main" id="{81FCD334-221A-3D96-1A8B-0E681B454136}"/>
              </a:ext>
            </a:extLst>
          </p:cNvPr>
          <p:cNvGrpSpPr/>
          <p:nvPr/>
        </p:nvGrpSpPr>
        <p:grpSpPr>
          <a:xfrm>
            <a:off x="643051" y="1604533"/>
            <a:ext cx="5367331" cy="3648934"/>
            <a:chOff x="279801" y="1547625"/>
            <a:chExt cx="5249947" cy="3648934"/>
          </a:xfrm>
        </p:grpSpPr>
        <p:graphicFrame>
          <p:nvGraphicFramePr>
            <p:cNvPr id="15" name="Table 7">
              <a:extLst>
                <a:ext uri="{FF2B5EF4-FFF2-40B4-BE49-F238E27FC236}">
                  <a16:creationId xmlns:a16="http://schemas.microsoft.com/office/drawing/2014/main" id="{A93FB895-23F5-D5AB-25CD-061A4ED87CC4}"/>
                </a:ext>
              </a:extLst>
            </p:cNvPr>
            <p:cNvGraphicFramePr>
              <a:graphicFrameLocks/>
            </p:cNvGraphicFramePr>
            <p:nvPr/>
          </p:nvGraphicFramePr>
          <p:xfrm>
            <a:off x="339535" y="1901568"/>
            <a:ext cx="5002360" cy="2819848"/>
          </p:xfrm>
          <a:graphic>
            <a:graphicData uri="http://schemas.openxmlformats.org/drawingml/2006/table">
              <a:tbl>
                <a:tblPr firstRow="1" bandRow="1">
                  <a:tableStyleId>{5C22544A-7EE6-4342-B048-85BDC9FD1C3A}</a:tableStyleId>
                </a:tblPr>
                <a:tblGrid>
                  <a:gridCol w="4377647">
                    <a:extLst>
                      <a:ext uri="{9D8B030D-6E8A-4147-A177-3AD203B41FA5}">
                        <a16:colId xmlns:a16="http://schemas.microsoft.com/office/drawing/2014/main" val="3393116551"/>
                      </a:ext>
                    </a:extLst>
                  </a:gridCol>
                  <a:gridCol w="736561">
                    <a:extLst>
                      <a:ext uri="{9D8B030D-6E8A-4147-A177-3AD203B41FA5}">
                        <a16:colId xmlns:a16="http://schemas.microsoft.com/office/drawing/2014/main" val="2015316874"/>
                      </a:ext>
                    </a:extLst>
                  </a:gridCol>
                </a:tblGrid>
                <a:tr h="352481">
                  <a:tc>
                    <a:txBody>
                      <a:bodyPr/>
                      <a:lstStyle/>
                      <a:p>
                        <a:r>
                          <a:rPr lang="en-US" sz="1600"/>
                          <a:t>Risk Factor</a:t>
                        </a:r>
                      </a:p>
                    </a:txBody>
                    <a:tcPr/>
                  </a:tc>
                  <a:tc>
                    <a:txBody>
                      <a:bodyPr/>
                      <a:lstStyle/>
                      <a:p>
                        <a:r>
                          <a:rPr lang="en-US" sz="1600"/>
                          <a:t>Points</a:t>
                        </a:r>
                      </a:p>
                    </a:txBody>
                    <a:tcPr/>
                  </a:tc>
                  <a:extLst>
                    <a:ext uri="{0D108BD9-81ED-4DB2-BD59-A6C34878D82A}">
                      <a16:rowId xmlns:a16="http://schemas.microsoft.com/office/drawing/2014/main" val="1791756031"/>
                    </a:ext>
                  </a:extLst>
                </a:tr>
                <a:tr h="352481">
                  <a:tc>
                    <a:txBody>
                      <a:bodyPr/>
                      <a:lstStyle/>
                      <a:p>
                        <a:r>
                          <a:rPr lang="en-US" sz="1600"/>
                          <a:t>Duration of Anesthesia &gt; 45min</a:t>
                        </a:r>
                      </a:p>
                    </a:txBody>
                    <a:tcPr/>
                  </a:tc>
                  <a:tc>
                    <a:txBody>
                      <a:bodyPr/>
                      <a:lstStyle/>
                      <a:p>
                        <a:r>
                          <a:rPr lang="en-US" sz="1600"/>
                          <a:t>1</a:t>
                        </a:r>
                      </a:p>
                    </a:txBody>
                    <a:tcPr/>
                  </a:tc>
                  <a:extLst>
                    <a:ext uri="{0D108BD9-81ED-4DB2-BD59-A6C34878D82A}">
                      <a16:rowId xmlns:a16="http://schemas.microsoft.com/office/drawing/2014/main" val="183434938"/>
                    </a:ext>
                  </a:extLst>
                </a:tr>
                <a:tr h="352481">
                  <a:tc>
                    <a:txBody>
                      <a:bodyPr/>
                      <a:lstStyle/>
                      <a:p>
                        <a:r>
                          <a:rPr lang="en-US" sz="1600"/>
                          <a:t>Age: 3-6y or 13-18y</a:t>
                        </a:r>
                      </a:p>
                    </a:txBody>
                    <a:tcPr/>
                  </a:tc>
                  <a:tc>
                    <a:txBody>
                      <a:bodyPr/>
                      <a:lstStyle/>
                      <a:p>
                        <a:r>
                          <a:rPr lang="en-US" sz="1600"/>
                          <a:t>1</a:t>
                        </a:r>
                      </a:p>
                    </a:txBody>
                    <a:tcPr/>
                  </a:tc>
                  <a:extLst>
                    <a:ext uri="{0D108BD9-81ED-4DB2-BD59-A6C34878D82A}">
                      <a16:rowId xmlns:a16="http://schemas.microsoft.com/office/drawing/2014/main" val="1824627779"/>
                    </a:ext>
                  </a:extLst>
                </a:tr>
                <a:tr h="352481">
                  <a:tc>
                    <a:txBody>
                      <a:bodyPr/>
                      <a:lstStyle/>
                      <a:p>
                        <a:r>
                          <a:rPr lang="en-US" sz="1600"/>
                          <a:t>Age: 6-13y</a:t>
                        </a:r>
                      </a:p>
                    </a:txBody>
                    <a:tcPr/>
                  </a:tc>
                  <a:tc>
                    <a:txBody>
                      <a:bodyPr/>
                      <a:lstStyle/>
                      <a:p>
                        <a:r>
                          <a:rPr lang="en-US" sz="1600"/>
                          <a:t>2</a:t>
                        </a:r>
                      </a:p>
                    </a:txBody>
                    <a:tcPr/>
                  </a:tc>
                  <a:extLst>
                    <a:ext uri="{0D108BD9-81ED-4DB2-BD59-A6C34878D82A}">
                      <a16:rowId xmlns:a16="http://schemas.microsoft.com/office/drawing/2014/main" val="3175909144"/>
                    </a:ext>
                  </a:extLst>
                </a:tr>
                <a:tr h="352481">
                  <a:tc>
                    <a:txBody>
                      <a:bodyPr/>
                      <a:lstStyle/>
                      <a:p>
                        <a:r>
                          <a:rPr lang="en-US" sz="1600"/>
                          <a:t>Surgery Type </a:t>
                        </a:r>
                        <a:r>
                          <a:rPr lang="en-US" sz="1200"/>
                          <a:t>(Strabismus, Tonsillectomy, Tympanoplasty)</a:t>
                        </a:r>
                        <a:endParaRPr lang="en-US" sz="1600"/>
                      </a:p>
                    </a:txBody>
                    <a:tcPr/>
                  </a:tc>
                  <a:tc>
                    <a:txBody>
                      <a:bodyPr/>
                      <a:lstStyle/>
                      <a:p>
                        <a:r>
                          <a:rPr lang="en-US" sz="1600"/>
                          <a:t>1</a:t>
                        </a:r>
                      </a:p>
                    </a:txBody>
                    <a:tcPr/>
                  </a:tc>
                  <a:extLst>
                    <a:ext uri="{0D108BD9-81ED-4DB2-BD59-A6C34878D82A}">
                      <a16:rowId xmlns:a16="http://schemas.microsoft.com/office/drawing/2014/main" val="3277508553"/>
                    </a:ext>
                  </a:extLst>
                </a:tr>
                <a:tr h="352481">
                  <a:tc>
                    <a:txBody>
                      <a:bodyPr/>
                      <a:lstStyle/>
                      <a:p>
                        <a:r>
                          <a:rPr lang="en-US" sz="1600"/>
                          <a:t>History of POV </a:t>
                        </a:r>
                        <a:r>
                          <a:rPr lang="en-US" sz="1200"/>
                          <a:t>(personal or family)</a:t>
                        </a:r>
                        <a:endParaRPr lang="en-US" sz="1600"/>
                      </a:p>
                    </a:txBody>
                    <a:tcPr/>
                  </a:tc>
                  <a:tc>
                    <a:txBody>
                      <a:bodyPr/>
                      <a:lstStyle/>
                      <a:p>
                        <a:r>
                          <a:rPr lang="en-US" sz="1600"/>
                          <a:t>1</a:t>
                        </a:r>
                      </a:p>
                    </a:txBody>
                    <a:tcPr/>
                  </a:tc>
                  <a:extLst>
                    <a:ext uri="{0D108BD9-81ED-4DB2-BD59-A6C34878D82A}">
                      <a16:rowId xmlns:a16="http://schemas.microsoft.com/office/drawing/2014/main" val="149611582"/>
                    </a:ext>
                  </a:extLst>
                </a:tr>
                <a:tr h="352481">
                  <a:tc>
                    <a:txBody>
                      <a:bodyPr/>
                      <a:lstStyle/>
                      <a:p>
                        <a:r>
                          <a:rPr lang="en-US" sz="1600"/>
                          <a:t>Opioid Administration </a:t>
                        </a:r>
                        <a:r>
                          <a:rPr lang="en-US" sz="1200"/>
                          <a:t>(post-induction or in recovery)</a:t>
                        </a:r>
                        <a:endParaRPr lang="en-US" sz="1600"/>
                      </a:p>
                    </a:txBody>
                    <a:tcPr/>
                  </a:tc>
                  <a:tc>
                    <a:txBody>
                      <a:bodyPr/>
                      <a:lstStyle/>
                      <a:p>
                        <a:r>
                          <a:rPr lang="en-US" sz="1600"/>
                          <a:t>1</a:t>
                        </a:r>
                      </a:p>
                    </a:txBody>
                    <a:tcPr/>
                  </a:tc>
                  <a:extLst>
                    <a:ext uri="{0D108BD9-81ED-4DB2-BD59-A6C34878D82A}">
                      <a16:rowId xmlns:a16="http://schemas.microsoft.com/office/drawing/2014/main" val="3737346344"/>
                    </a:ext>
                  </a:extLst>
                </a:tr>
                <a:tr h="352481">
                  <a:tc>
                    <a:txBody>
                      <a:bodyPr/>
                      <a:lstStyle/>
                      <a:p>
                        <a:pPr algn="r"/>
                        <a:r>
                          <a:rPr lang="en-US" sz="1600" b="1"/>
                          <a:t>Total Score</a:t>
                        </a:r>
                      </a:p>
                    </a:txBody>
                    <a:tcPr/>
                  </a:tc>
                  <a:tc>
                    <a:txBody>
                      <a:bodyPr/>
                      <a:lstStyle/>
                      <a:p>
                        <a:r>
                          <a:rPr lang="en-US" sz="1600" b="1"/>
                          <a:t>0 - 6</a:t>
                        </a:r>
                      </a:p>
                    </a:txBody>
                    <a:tcPr/>
                  </a:tc>
                  <a:extLst>
                    <a:ext uri="{0D108BD9-81ED-4DB2-BD59-A6C34878D82A}">
                      <a16:rowId xmlns:a16="http://schemas.microsoft.com/office/drawing/2014/main" val="2638121909"/>
                    </a:ext>
                  </a:extLst>
                </a:tr>
              </a:tbl>
            </a:graphicData>
          </a:graphic>
        </p:graphicFrame>
        <p:sp>
          <p:nvSpPr>
            <p:cNvPr id="16" name="TextBox 15">
              <a:extLst>
                <a:ext uri="{FF2B5EF4-FFF2-40B4-BE49-F238E27FC236}">
                  <a16:creationId xmlns:a16="http://schemas.microsoft.com/office/drawing/2014/main" id="{370A61A3-CE31-46F9-EB57-F15A6A55093E}"/>
                </a:ext>
              </a:extLst>
            </p:cNvPr>
            <p:cNvSpPr txBox="1"/>
            <p:nvPr/>
          </p:nvSpPr>
          <p:spPr>
            <a:xfrm>
              <a:off x="296073" y="1547625"/>
              <a:ext cx="5233675" cy="707886"/>
            </a:xfrm>
            <a:prstGeom prst="rect">
              <a:avLst/>
            </a:prstGeom>
            <a:noFill/>
          </p:spPr>
          <p:txBody>
            <a:bodyPr wrap="square" rtlCol="0">
              <a:spAutoFit/>
            </a:bodyPr>
            <a:lstStyle/>
            <a:p>
              <a:pPr algn="ctr"/>
              <a:r>
                <a:rPr lang="en-US" sz="2000" b="1"/>
                <a:t>Vomiting in Postoperative Period (VPOP-Score)</a:t>
              </a:r>
              <a:r>
                <a:rPr lang="en-US" sz="2000" b="1" baseline="30000"/>
                <a:t>47</a:t>
              </a:r>
            </a:p>
            <a:p>
              <a:pPr algn="ctr"/>
              <a:endParaRPr lang="en-US" sz="2000" b="1"/>
            </a:p>
          </p:txBody>
        </p:sp>
        <p:sp>
          <p:nvSpPr>
            <p:cNvPr id="18" name="TextBox 17">
              <a:extLst>
                <a:ext uri="{FF2B5EF4-FFF2-40B4-BE49-F238E27FC236}">
                  <a16:creationId xmlns:a16="http://schemas.microsoft.com/office/drawing/2014/main" id="{D2284FDD-E110-6E94-B2D4-BFF63085FDE4}"/>
                </a:ext>
              </a:extLst>
            </p:cNvPr>
            <p:cNvSpPr txBox="1"/>
            <p:nvPr/>
          </p:nvSpPr>
          <p:spPr>
            <a:xfrm>
              <a:off x="279801" y="4734894"/>
              <a:ext cx="5173942" cy="461665"/>
            </a:xfrm>
            <a:prstGeom prst="rect">
              <a:avLst/>
            </a:prstGeom>
            <a:noFill/>
          </p:spPr>
          <p:txBody>
            <a:bodyPr wrap="square">
              <a:spAutoFit/>
            </a:bodyPr>
            <a:lstStyle/>
            <a:p>
              <a:r>
                <a:rPr lang="en-US" sz="1200">
                  <a:effectLst/>
                  <a:latin typeface="Calibri" panose="020F0502020204030204" pitchFamily="34" charset="0"/>
                </a:rPr>
                <a:t> *</a:t>
              </a:r>
              <a:r>
                <a:rPr lang="en-US" sz="1200" i="1">
                  <a:latin typeface="Calibri" panose="020F0502020204030204" pitchFamily="34" charset="0"/>
                </a:rPr>
                <a:t>Respective incidences of POV were 5%, 6%, 13%, 21%, 36%, 48%, and 52% when the risk score ranged from 0 to 6.</a:t>
              </a:r>
            </a:p>
          </p:txBody>
        </p:sp>
      </p:grpSp>
    </p:spTree>
    <p:extLst>
      <p:ext uri="{BB962C8B-B14F-4D97-AF65-F5344CB8AC3E}">
        <p14:creationId xmlns:p14="http://schemas.microsoft.com/office/powerpoint/2010/main" val="24043409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0832B1-D3AF-4DB9-AC04-AC4355101F49}"/>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42AFA3B4-625C-4AC2-8C14-1178B7E2914A}"/>
              </a:ext>
            </a:extLst>
          </p:cNvPr>
          <p:cNvSpPr>
            <a:spLocks noGrp="1"/>
          </p:cNvSpPr>
          <p:nvPr>
            <p:ph type="sldNum" sz="quarter" idx="12"/>
          </p:nvPr>
        </p:nvSpPr>
        <p:spPr/>
        <p:txBody>
          <a:bodyPr/>
          <a:lstStyle/>
          <a:p>
            <a:fld id="{3A98EE3D-8CD1-4C3F-BD1C-C98C9596463C}" type="slidenum">
              <a:rPr lang="en-US" smtClean="0"/>
              <a:t>58</a:t>
            </a:fld>
            <a:endParaRPr lang="en-US"/>
          </a:p>
        </p:txBody>
      </p:sp>
      <p:sp>
        <p:nvSpPr>
          <p:cNvPr id="5" name="Title 4">
            <a:extLst>
              <a:ext uri="{FF2B5EF4-FFF2-40B4-BE49-F238E27FC236}">
                <a16:creationId xmlns:a16="http://schemas.microsoft.com/office/drawing/2014/main" id="{7B9E330C-4B53-41C4-B5EC-D7D6E36C4001}"/>
              </a:ext>
            </a:extLst>
          </p:cNvPr>
          <p:cNvSpPr>
            <a:spLocks noGrp="1"/>
          </p:cNvSpPr>
          <p:nvPr>
            <p:ph type="title"/>
          </p:nvPr>
        </p:nvSpPr>
        <p:spPr/>
        <p:txBody>
          <a:bodyPr/>
          <a:lstStyle/>
          <a:p>
            <a:r>
              <a:rPr lang="en-US"/>
              <a:t>References</a:t>
            </a:r>
          </a:p>
        </p:txBody>
      </p:sp>
      <p:sp>
        <p:nvSpPr>
          <p:cNvPr id="6" name="Content Placeholder 5">
            <a:extLst>
              <a:ext uri="{FF2B5EF4-FFF2-40B4-BE49-F238E27FC236}">
                <a16:creationId xmlns:a16="http://schemas.microsoft.com/office/drawing/2014/main" id="{58A11BF4-CD2C-4ED8-9068-9916BC1FD8B7}"/>
              </a:ext>
            </a:extLst>
          </p:cNvPr>
          <p:cNvSpPr>
            <a:spLocks noGrp="1"/>
          </p:cNvSpPr>
          <p:nvPr>
            <p:ph sz="half" idx="1"/>
          </p:nvPr>
        </p:nvSpPr>
        <p:spPr>
          <a:xfrm>
            <a:off x="500449" y="1417568"/>
            <a:ext cx="11191101" cy="4565802"/>
          </a:xfrm>
        </p:spPr>
        <p:txBody>
          <a:bodyPr>
            <a:normAutofit lnSpcReduction="10000"/>
          </a:bodyPr>
          <a:lstStyle/>
          <a:p>
            <a:pPr marL="457200" indent="-457200">
              <a:buFont typeface="+mj-lt"/>
              <a:buAutoNum type="arabicPeriod"/>
            </a:pPr>
            <a:r>
              <a:rPr lang="en-US" sz="1000"/>
              <a:t>Gan TJ, </a:t>
            </a:r>
            <a:r>
              <a:rPr lang="en-US" sz="1000" err="1"/>
              <a:t>Diemunsch</a:t>
            </a:r>
            <a:r>
              <a:rPr lang="en-US" sz="1000"/>
              <a:t> P, Habib AS, Kovac A, </a:t>
            </a:r>
            <a:r>
              <a:rPr lang="en-US" sz="1000" err="1"/>
              <a:t>Kranke</a:t>
            </a:r>
            <a:r>
              <a:rPr lang="en-US" sz="1000"/>
              <a:t> P, Meyer TA, </a:t>
            </a:r>
            <a:r>
              <a:rPr lang="en-US" sz="1000" err="1"/>
              <a:t>Watcha</a:t>
            </a:r>
            <a:r>
              <a:rPr lang="en-US" sz="1000"/>
              <a:t> M, Chung F, Angus S, </a:t>
            </a:r>
            <a:r>
              <a:rPr lang="en-US" sz="1000" err="1"/>
              <a:t>Apfel</a:t>
            </a:r>
            <a:r>
              <a:rPr lang="en-US" sz="1000"/>
              <a:t> CC, </a:t>
            </a:r>
            <a:r>
              <a:rPr lang="en-US" sz="1000" err="1"/>
              <a:t>Bergese</a:t>
            </a:r>
            <a:r>
              <a:rPr lang="en-US" sz="1000"/>
              <a:t> SD, Candiotti KA, Chan MT, Davis PJ, Hooper VD, </a:t>
            </a:r>
            <a:r>
              <a:rPr lang="en-US" sz="1000" err="1"/>
              <a:t>Lagoo-Deenadayalan</a:t>
            </a:r>
            <a:r>
              <a:rPr lang="en-US" sz="1000"/>
              <a:t> S, Myles P, </a:t>
            </a:r>
            <a:r>
              <a:rPr lang="en-US" sz="1000" err="1"/>
              <a:t>Nezat</a:t>
            </a:r>
            <a:r>
              <a:rPr lang="en-US" sz="1000"/>
              <a:t> G, Philip BK, </a:t>
            </a:r>
            <a:r>
              <a:rPr lang="en-US" sz="1000" err="1"/>
              <a:t>Tramèr</a:t>
            </a:r>
            <a:r>
              <a:rPr lang="en-US" sz="1000"/>
              <a:t> MR, Society for Ambulatory Anesthesia: Consensus guidelines for the management of postoperative nausea and vomiting. </a:t>
            </a:r>
            <a:r>
              <a:rPr lang="en-US" sz="1000" err="1"/>
              <a:t>Anesth</a:t>
            </a:r>
            <a:r>
              <a:rPr lang="en-US" sz="1000"/>
              <a:t> </a:t>
            </a:r>
            <a:r>
              <a:rPr lang="en-US" sz="1000" err="1"/>
              <a:t>Analg</a:t>
            </a:r>
            <a:r>
              <a:rPr lang="en-US" sz="1000"/>
              <a:t> 2014; 118:85–113</a:t>
            </a:r>
          </a:p>
          <a:p>
            <a:pPr marL="457200" indent="-457200">
              <a:buFont typeface="+mj-lt"/>
              <a:buAutoNum type="arabicPeriod"/>
            </a:pPr>
            <a:r>
              <a:rPr lang="en-US" sz="1000" err="1"/>
              <a:t>Mayeur</a:t>
            </a:r>
            <a:r>
              <a:rPr lang="en-US" sz="1000"/>
              <a:t> C, Robin E, Kipnis E, </a:t>
            </a:r>
            <a:r>
              <a:rPr lang="en-US" sz="1000" err="1"/>
              <a:t>Vallet</a:t>
            </a:r>
            <a:r>
              <a:rPr lang="en-US" sz="1000"/>
              <a:t> B, </a:t>
            </a:r>
            <a:r>
              <a:rPr lang="en-US" sz="1000" err="1"/>
              <a:t>Andrieu</a:t>
            </a:r>
            <a:r>
              <a:rPr lang="en-US" sz="1000"/>
              <a:t> G, </a:t>
            </a:r>
            <a:r>
              <a:rPr lang="en-US" sz="1000" err="1"/>
              <a:t>Fleyfel</a:t>
            </a:r>
            <a:r>
              <a:rPr lang="en-US" sz="1000"/>
              <a:t> M, </a:t>
            </a:r>
            <a:r>
              <a:rPr lang="en-US" sz="1000" err="1"/>
              <a:t>Petillot</a:t>
            </a:r>
            <a:r>
              <a:rPr lang="en-US" sz="1000"/>
              <a:t> P, </a:t>
            </a:r>
            <a:r>
              <a:rPr lang="en-US" sz="1000" err="1"/>
              <a:t>Lebuffe</a:t>
            </a:r>
            <a:r>
              <a:rPr lang="en-US" sz="1000"/>
              <a:t> G: Impact of a prophylactic strategy on the incidence of nausea and vomiting after general surgery. Ann Fr </a:t>
            </a:r>
            <a:r>
              <a:rPr lang="en-US" sz="1000" err="1"/>
              <a:t>Anesth</a:t>
            </a:r>
            <a:r>
              <a:rPr lang="en-US" sz="1000"/>
              <a:t> </a:t>
            </a:r>
            <a:r>
              <a:rPr lang="en-US" sz="1000" err="1"/>
              <a:t>Reanim</a:t>
            </a:r>
            <a:r>
              <a:rPr lang="en-US" sz="1000"/>
              <a:t> 2012; 31:e53–7</a:t>
            </a:r>
          </a:p>
          <a:p>
            <a:pPr marL="457200" indent="-457200">
              <a:buFont typeface="+mj-lt"/>
              <a:buAutoNum type="arabicPeriod"/>
            </a:pPr>
            <a:r>
              <a:rPr lang="en-US" sz="1000" err="1"/>
              <a:t>Myklejord</a:t>
            </a:r>
            <a:r>
              <a:rPr lang="en-US" sz="1000"/>
              <a:t> DJ, Yao L, Liang H, </a:t>
            </a:r>
            <a:r>
              <a:rPr lang="en-US" sz="1000" err="1"/>
              <a:t>Glurich</a:t>
            </a:r>
            <a:r>
              <a:rPr lang="en-US" sz="1000"/>
              <a:t> I: Consensus guideline adoption for managing postoperative nausea and vomiting. WMJ 2012; 111:207–13; quiz 214</a:t>
            </a:r>
          </a:p>
          <a:p>
            <a:pPr marL="457200" indent="-457200">
              <a:buFont typeface="+mj-lt"/>
              <a:buAutoNum type="arabicPeriod"/>
            </a:pPr>
            <a:r>
              <a:rPr lang="en-US" sz="1000" err="1"/>
              <a:t>Elvir-Lazo</a:t>
            </a:r>
            <a:r>
              <a:rPr lang="en-US" sz="1000"/>
              <a:t> OL, White PF, </a:t>
            </a:r>
            <a:r>
              <a:rPr lang="en-US" sz="1000" err="1"/>
              <a:t>Yumul</a:t>
            </a:r>
            <a:r>
              <a:rPr lang="en-US" sz="1000"/>
              <a:t> R, Cruz </a:t>
            </a:r>
            <a:r>
              <a:rPr lang="en-US" sz="1000" err="1"/>
              <a:t>Eng</a:t>
            </a:r>
            <a:r>
              <a:rPr lang="en-US" sz="1000"/>
              <a:t> H: Management strategies for the treatment and prevention of postoperative/</a:t>
            </a:r>
            <a:r>
              <a:rPr lang="en-US" sz="1000" err="1"/>
              <a:t>postdischarge</a:t>
            </a:r>
            <a:r>
              <a:rPr lang="en-US" sz="1000"/>
              <a:t> nausea and vomiting: an updated review. F1000Res 2020; 9</a:t>
            </a:r>
          </a:p>
          <a:p>
            <a:pPr marL="457200" indent="-457200">
              <a:buFont typeface="+mj-lt"/>
              <a:buAutoNum type="arabicPeriod"/>
            </a:pPr>
            <a:r>
              <a:rPr lang="en-US" sz="1000" err="1"/>
              <a:t>Apfelbaum</a:t>
            </a:r>
            <a:r>
              <a:rPr lang="en-US" sz="1000"/>
              <a:t> JL, Silverstein JH, Chung FF, </a:t>
            </a:r>
            <a:r>
              <a:rPr lang="en-US" sz="1000" err="1"/>
              <a:t>Connis</a:t>
            </a:r>
            <a:r>
              <a:rPr lang="en-US" sz="1000"/>
              <a:t> RT, Fillmore RB, Hunt SE, </a:t>
            </a:r>
            <a:r>
              <a:rPr lang="en-US" sz="1000" err="1"/>
              <a:t>Nickinovich</a:t>
            </a:r>
            <a:r>
              <a:rPr lang="en-US" sz="1000"/>
              <a:t> DG, Schreiner MS, Silverstein JH, </a:t>
            </a:r>
            <a:r>
              <a:rPr lang="en-US" sz="1000" err="1"/>
              <a:t>Apfelbaum</a:t>
            </a:r>
            <a:r>
              <a:rPr lang="en-US" sz="1000"/>
              <a:t> JL, Barlow JC, Chung FF, </a:t>
            </a:r>
            <a:r>
              <a:rPr lang="en-US" sz="1000" err="1"/>
              <a:t>Connis</a:t>
            </a:r>
            <a:r>
              <a:rPr lang="en-US" sz="1000"/>
              <a:t> RT, Fillmore RB, Hunt SE, </a:t>
            </a:r>
            <a:r>
              <a:rPr lang="en-US" sz="1000" err="1"/>
              <a:t>Joas</a:t>
            </a:r>
            <a:r>
              <a:rPr lang="en-US" sz="1000"/>
              <a:t> TA, </a:t>
            </a:r>
            <a:r>
              <a:rPr lang="en-US" sz="1000" err="1"/>
              <a:t>Nickinovich</a:t>
            </a:r>
            <a:r>
              <a:rPr lang="en-US" sz="1000"/>
              <a:t> DG, Schreiner MS, American Society of Anesthesiologists Task Force on Postanesthetic Care: Practice guidelines for postanesthetic care: an updated report by the American Society of Anesthesiologists Task Force on Postanesthetic Care. Anesthesiology 2013; 118:291–307</a:t>
            </a:r>
          </a:p>
          <a:p>
            <a:pPr marL="457200" indent="-457200">
              <a:buFont typeface="+mj-lt"/>
              <a:buAutoNum type="arabicPeriod"/>
            </a:pPr>
            <a:r>
              <a:rPr lang="en-US" sz="1000" b="0" i="0" u="none" strike="noStrike" err="1">
                <a:solidFill>
                  <a:srgbClr val="404040"/>
                </a:solidFill>
                <a:effectLst/>
                <a:latin typeface="Calibri" panose="020F0502020204030204" pitchFamily="34" charset="0"/>
              </a:rPr>
              <a:t>Apfel</a:t>
            </a:r>
            <a:r>
              <a:rPr lang="en-US" sz="1000" b="0" i="0" u="none" strike="noStrike">
                <a:solidFill>
                  <a:srgbClr val="404040"/>
                </a:solidFill>
                <a:effectLst/>
                <a:latin typeface="Calibri" panose="020F0502020204030204" pitchFamily="34" charset="0"/>
              </a:rPr>
              <a:t> CC, </a:t>
            </a:r>
            <a:r>
              <a:rPr lang="en-US" sz="1000" b="0" i="0" u="none" strike="noStrike" err="1">
                <a:solidFill>
                  <a:srgbClr val="404040"/>
                </a:solidFill>
                <a:effectLst/>
                <a:latin typeface="Calibri" panose="020F0502020204030204" pitchFamily="34" charset="0"/>
              </a:rPr>
              <a:t>Läärä</a:t>
            </a:r>
            <a:r>
              <a:rPr lang="en-US" sz="1000" b="0" i="0" u="none" strike="noStrike">
                <a:solidFill>
                  <a:srgbClr val="404040"/>
                </a:solidFill>
                <a:effectLst/>
                <a:latin typeface="Calibri" panose="020F0502020204030204" pitchFamily="34" charset="0"/>
              </a:rPr>
              <a:t> E, </a:t>
            </a:r>
            <a:r>
              <a:rPr lang="en-US" sz="1000" b="0" i="0" u="none" strike="noStrike" err="1">
                <a:solidFill>
                  <a:srgbClr val="404040"/>
                </a:solidFill>
                <a:effectLst/>
                <a:latin typeface="Calibri" panose="020F0502020204030204" pitchFamily="34" charset="0"/>
              </a:rPr>
              <a:t>Koivuranta</a:t>
            </a:r>
            <a:r>
              <a:rPr lang="en-US" sz="1000" b="0" i="0" u="none" strike="noStrike">
                <a:solidFill>
                  <a:srgbClr val="404040"/>
                </a:solidFill>
                <a:effectLst/>
                <a:latin typeface="Calibri" panose="020F0502020204030204" pitchFamily="34" charset="0"/>
              </a:rPr>
              <a:t> M, </a:t>
            </a:r>
            <a:r>
              <a:rPr lang="en-US" sz="1000" b="0" i="0" u="none" strike="noStrike" err="1">
                <a:solidFill>
                  <a:srgbClr val="404040"/>
                </a:solidFill>
                <a:effectLst/>
                <a:latin typeface="Calibri" panose="020F0502020204030204" pitchFamily="34" charset="0"/>
              </a:rPr>
              <a:t>Greim</a:t>
            </a:r>
            <a:r>
              <a:rPr lang="en-US" sz="1000" b="0" i="0" u="none" strike="noStrike">
                <a:solidFill>
                  <a:srgbClr val="404040"/>
                </a:solidFill>
                <a:effectLst/>
                <a:latin typeface="Calibri" panose="020F0502020204030204" pitchFamily="34" charset="0"/>
              </a:rPr>
              <a:t> CA, </a:t>
            </a:r>
            <a:r>
              <a:rPr lang="en-US" sz="1000" b="0" i="0" u="none" strike="noStrike" err="1">
                <a:solidFill>
                  <a:srgbClr val="404040"/>
                </a:solidFill>
                <a:effectLst/>
                <a:latin typeface="Calibri" panose="020F0502020204030204" pitchFamily="34" charset="0"/>
              </a:rPr>
              <a:t>Roewer</a:t>
            </a:r>
            <a:r>
              <a:rPr lang="en-US" sz="1000" b="0" i="0" u="none" strike="noStrike">
                <a:solidFill>
                  <a:srgbClr val="404040"/>
                </a:solidFill>
                <a:effectLst/>
                <a:latin typeface="Calibri" panose="020F0502020204030204" pitchFamily="34" charset="0"/>
              </a:rPr>
              <a:t> N: A simplified risk score for predicting postoperative nausea and vomiting: conclusions from cross-validations between two centers. Anesthesiology 1999; 91:693–700</a:t>
            </a:r>
          </a:p>
          <a:p>
            <a:pPr marL="457200" indent="-457200">
              <a:buFont typeface="+mj-lt"/>
              <a:buAutoNum type="arabicPeriod"/>
            </a:pPr>
            <a:r>
              <a:rPr lang="en-US" sz="1000">
                <a:solidFill>
                  <a:srgbClr val="404040"/>
                </a:solidFill>
                <a:latin typeface="Calibri" panose="020F0502020204030204" pitchFamily="34" charset="0"/>
              </a:rPr>
              <a:t>Kovac AL: Comparative Pharmacology and Guide to the Use of the Serotonin 5-HT3 Receptor Antagonists for Postoperative Nausea and Vomiting. Drugs 2016; 76:1719–35</a:t>
            </a:r>
          </a:p>
          <a:p>
            <a:pPr marL="457200" indent="-457200">
              <a:buFont typeface="+mj-lt"/>
              <a:buAutoNum type="arabicPeriod"/>
            </a:pPr>
            <a:r>
              <a:rPr lang="en-US" sz="1000"/>
              <a:t>Eberhart LHJ, Frank S, Lange H, Morin AM, </a:t>
            </a:r>
            <a:r>
              <a:rPr lang="en-US" sz="1000" err="1"/>
              <a:t>Scherag</a:t>
            </a:r>
            <a:r>
              <a:rPr lang="en-US" sz="1000"/>
              <a:t> A, Wulf H, </a:t>
            </a:r>
            <a:r>
              <a:rPr lang="en-US" sz="1000" err="1"/>
              <a:t>Kranke</a:t>
            </a:r>
            <a:r>
              <a:rPr lang="en-US" sz="1000"/>
              <a:t> P: Systematic review on the recurrence of postoperative nausea and vomiting after a first episode in the recovery room - implications for the treatment of PONV and related clinical trials. BMC </a:t>
            </a:r>
            <a:r>
              <a:rPr lang="en-US" sz="1000" err="1"/>
              <a:t>Anesthesiol</a:t>
            </a:r>
            <a:r>
              <a:rPr lang="en-US" sz="1000"/>
              <a:t> 2006; 6:14</a:t>
            </a:r>
          </a:p>
          <a:p>
            <a:pPr marL="457200" indent="-457200">
              <a:buFont typeface="+mj-lt"/>
              <a:buAutoNum type="arabicPeriod"/>
            </a:pPr>
            <a:r>
              <a:rPr lang="en-US" sz="1000"/>
              <a:t>Tan HS, </a:t>
            </a:r>
            <a:r>
              <a:rPr lang="en-US" sz="1000" err="1"/>
              <a:t>Dewinter</a:t>
            </a:r>
            <a:r>
              <a:rPr lang="en-US" sz="1000"/>
              <a:t> G, Habib AS: The next generation of antiemetics for the management of postoperative nausea and vomiting. Best </a:t>
            </a:r>
            <a:r>
              <a:rPr lang="en-US" sz="1000" err="1"/>
              <a:t>Pract</a:t>
            </a:r>
            <a:r>
              <a:rPr lang="en-US" sz="1000"/>
              <a:t> Res Clin </a:t>
            </a:r>
            <a:r>
              <a:rPr lang="en-US" sz="1000" err="1"/>
              <a:t>Anaesthesiol</a:t>
            </a:r>
            <a:r>
              <a:rPr lang="en-US" sz="1000"/>
              <a:t> 2020; 34:759–69</a:t>
            </a:r>
          </a:p>
          <a:p>
            <a:pPr marL="457200" indent="-457200">
              <a:buFont typeface="+mj-lt"/>
              <a:buAutoNum type="arabicPeriod"/>
            </a:pPr>
            <a:r>
              <a:rPr lang="en-US" sz="1000"/>
              <a:t>Jokinen J, Smith AF, </a:t>
            </a:r>
            <a:r>
              <a:rPr lang="en-US" sz="1000" err="1"/>
              <a:t>Roewer</a:t>
            </a:r>
            <a:r>
              <a:rPr lang="en-US" sz="1000"/>
              <a:t> N, Eberhart LHJ, </a:t>
            </a:r>
            <a:r>
              <a:rPr lang="en-US" sz="1000" err="1"/>
              <a:t>Kranke</a:t>
            </a:r>
            <a:r>
              <a:rPr lang="en-US" sz="1000"/>
              <a:t> P: Management of postoperative nausea and vomiting: how to deal with refractory PONV. </a:t>
            </a:r>
            <a:r>
              <a:rPr lang="en-US" sz="1000" err="1"/>
              <a:t>Anesthesiol</a:t>
            </a:r>
            <a:r>
              <a:rPr lang="en-US" sz="1000"/>
              <a:t> Clin 2012; 30:481–93</a:t>
            </a:r>
          </a:p>
          <a:p>
            <a:pPr marL="457200" indent="-457200">
              <a:buFont typeface="+mj-lt"/>
              <a:buAutoNum type="arabicPeriod"/>
            </a:pPr>
            <a:r>
              <a:rPr lang="en-US" sz="1000"/>
              <a:t>By the 2019 American Geriatrics Society Beers Criteria® Update Expert Panel: American Geriatrics Society 2019 Updated AGS Beers Criteria® for Potentially Inappropriate Medication Use in Older Adults. J Am </a:t>
            </a:r>
            <a:r>
              <a:rPr lang="en-US" sz="1000" err="1"/>
              <a:t>Geriatr</a:t>
            </a:r>
            <a:r>
              <a:rPr lang="en-US" sz="1000"/>
              <a:t> Soc 2019; 67:674–94</a:t>
            </a:r>
          </a:p>
          <a:p>
            <a:pPr marL="0" indent="0">
              <a:buNone/>
            </a:pPr>
            <a:endParaRPr lang="en-US" sz="1000"/>
          </a:p>
          <a:p>
            <a:pPr marL="457200" indent="-457200">
              <a:buFont typeface="+mj-lt"/>
              <a:buAutoNum type="arabicPeriod"/>
            </a:pPr>
            <a:endParaRPr lang="en-US" sz="1000"/>
          </a:p>
          <a:p>
            <a:pPr marL="457200" indent="-457200">
              <a:buFont typeface="+mj-lt"/>
              <a:buAutoNum type="arabicPeriod"/>
            </a:pPr>
            <a:endParaRPr lang="en-US" sz="1000"/>
          </a:p>
        </p:txBody>
      </p:sp>
    </p:spTree>
    <p:extLst>
      <p:ext uri="{BB962C8B-B14F-4D97-AF65-F5344CB8AC3E}">
        <p14:creationId xmlns:p14="http://schemas.microsoft.com/office/powerpoint/2010/main" val="29082425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2CB124-DB29-4C91-87D6-7832ED724957}"/>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B436FF8E-B9DE-4174-B4CA-102045D350A1}"/>
              </a:ext>
            </a:extLst>
          </p:cNvPr>
          <p:cNvSpPr>
            <a:spLocks noGrp="1"/>
          </p:cNvSpPr>
          <p:nvPr>
            <p:ph type="sldNum" sz="quarter" idx="12"/>
          </p:nvPr>
        </p:nvSpPr>
        <p:spPr/>
        <p:txBody>
          <a:bodyPr/>
          <a:lstStyle/>
          <a:p>
            <a:fld id="{3A98EE3D-8CD1-4C3F-BD1C-C98C9596463C}" type="slidenum">
              <a:rPr lang="en-US" smtClean="0"/>
              <a:t>59</a:t>
            </a:fld>
            <a:endParaRPr lang="en-US"/>
          </a:p>
        </p:txBody>
      </p:sp>
      <p:sp>
        <p:nvSpPr>
          <p:cNvPr id="5" name="Title 4">
            <a:extLst>
              <a:ext uri="{FF2B5EF4-FFF2-40B4-BE49-F238E27FC236}">
                <a16:creationId xmlns:a16="http://schemas.microsoft.com/office/drawing/2014/main" id="{79F61116-7EEF-49F5-A74B-8DF570AE9AA1}"/>
              </a:ext>
            </a:extLst>
          </p:cNvPr>
          <p:cNvSpPr>
            <a:spLocks noGrp="1"/>
          </p:cNvSpPr>
          <p:nvPr>
            <p:ph type="title"/>
          </p:nvPr>
        </p:nvSpPr>
        <p:spPr/>
        <p:txBody>
          <a:bodyPr/>
          <a:lstStyle/>
          <a:p>
            <a:r>
              <a:rPr lang="en-US"/>
              <a:t>References</a:t>
            </a:r>
          </a:p>
        </p:txBody>
      </p:sp>
      <p:sp>
        <p:nvSpPr>
          <p:cNvPr id="6" name="Content Placeholder 5">
            <a:extLst>
              <a:ext uri="{FF2B5EF4-FFF2-40B4-BE49-F238E27FC236}">
                <a16:creationId xmlns:a16="http://schemas.microsoft.com/office/drawing/2014/main" id="{F358D915-1076-4998-94FA-05DC3F939FA9}"/>
              </a:ext>
            </a:extLst>
          </p:cNvPr>
          <p:cNvSpPr>
            <a:spLocks noGrp="1"/>
          </p:cNvSpPr>
          <p:nvPr>
            <p:ph sz="half" idx="1"/>
          </p:nvPr>
        </p:nvSpPr>
        <p:spPr>
          <a:xfrm>
            <a:off x="563046" y="1376039"/>
            <a:ext cx="10905457" cy="4571999"/>
          </a:xfrm>
        </p:spPr>
        <p:txBody>
          <a:bodyPr>
            <a:noAutofit/>
          </a:bodyPr>
          <a:lstStyle/>
          <a:p>
            <a:pPr marL="457200" indent="-457200">
              <a:buFont typeface="+mj-lt"/>
              <a:buAutoNum type="arabicPeriod" startAt="12"/>
            </a:pPr>
            <a:r>
              <a:rPr lang="en-US" sz="1000"/>
              <a:t>Tan HS, Cooter M, George RB, Habib AS: A risk score for postoperative nausea and/or vomiting in women undergoing cesarean delivery with intrathecal morphine. Int J </a:t>
            </a:r>
            <a:r>
              <a:rPr lang="en-US" sz="1000" err="1"/>
              <a:t>Obstet</a:t>
            </a:r>
            <a:r>
              <a:rPr lang="en-US" sz="1000"/>
              <a:t> </a:t>
            </a:r>
            <a:r>
              <a:rPr lang="en-US" sz="1000" err="1"/>
              <a:t>Anesth</a:t>
            </a:r>
            <a:r>
              <a:rPr lang="en-US" sz="1000"/>
              <a:t> 2020; 44:126–30</a:t>
            </a:r>
          </a:p>
          <a:p>
            <a:pPr marL="457200" indent="-457200">
              <a:buFont typeface="+mj-lt"/>
              <a:buAutoNum type="arabicPeriod" startAt="12"/>
            </a:pPr>
            <a:r>
              <a:rPr lang="en-US" sz="1000" err="1"/>
              <a:t>Bollag</a:t>
            </a:r>
            <a:r>
              <a:rPr lang="en-US" sz="1000"/>
              <a:t> L, Lim G, Sultan P, Habib AS, Landau R, </a:t>
            </a:r>
            <a:r>
              <a:rPr lang="en-US" sz="1000" err="1"/>
              <a:t>Zakowski</a:t>
            </a:r>
            <a:r>
              <a:rPr lang="en-US" sz="1000"/>
              <a:t> M, Tiouririne M, </a:t>
            </a:r>
            <a:r>
              <a:rPr lang="en-US" sz="1000" err="1"/>
              <a:t>Bhambhani</a:t>
            </a:r>
            <a:r>
              <a:rPr lang="en-US" sz="1000"/>
              <a:t> S, Carvalho B: Society for Obstetric Anesthesia and Perinatology: Consensus Statement and Recommendations for Enhanced Recovery After Cesarean. </a:t>
            </a:r>
            <a:r>
              <a:rPr lang="en-US" sz="1000" err="1"/>
              <a:t>Anesth</a:t>
            </a:r>
            <a:r>
              <a:rPr lang="en-US" sz="1000"/>
              <a:t> </a:t>
            </a:r>
            <a:r>
              <a:rPr lang="en-US" sz="1000" err="1"/>
              <a:t>Analg</a:t>
            </a:r>
            <a:r>
              <a:rPr lang="en-US" sz="1000"/>
              <a:t> 2021; 132:1362–77</a:t>
            </a:r>
          </a:p>
          <a:p>
            <a:pPr marL="457200" indent="-457200">
              <a:buFont typeface="+mj-lt"/>
              <a:buAutoNum type="arabicPeriod" startAt="12"/>
            </a:pPr>
            <a:r>
              <a:rPr lang="en-US" altLang="en-US" sz="1000">
                <a:solidFill>
                  <a:srgbClr val="404040"/>
                </a:solidFill>
                <a:latin typeface="Calibri" panose="020F0502020204030204" pitchFamily="34" charset="0"/>
              </a:rPr>
              <a:t>Chapter 15 Antiemetics, Johnson KB. Clinical Pharmacology for Anesthesiology; 2015. </a:t>
            </a:r>
          </a:p>
          <a:p>
            <a:pPr marL="457200" indent="-457200">
              <a:buFont typeface="+mj-lt"/>
              <a:buAutoNum type="arabicPeriod" startAt="12"/>
            </a:pPr>
            <a:r>
              <a:rPr lang="en-US" sz="1000" err="1"/>
              <a:t>Constenla</a:t>
            </a:r>
            <a:r>
              <a:rPr lang="en-US" sz="1000"/>
              <a:t> M: 5-HT3 receptor antagonists for prevention of late acute-onset emesis. Ann </a:t>
            </a:r>
            <a:r>
              <a:rPr lang="en-US" sz="1000" err="1"/>
              <a:t>Pharmacother</a:t>
            </a:r>
            <a:r>
              <a:rPr lang="en-US" sz="1000"/>
              <a:t> 2004; 38:1683–91</a:t>
            </a:r>
          </a:p>
          <a:p>
            <a:pPr marL="457200" indent="-457200">
              <a:buFont typeface="+mj-lt"/>
              <a:buAutoNum type="arabicPeriod" startAt="12"/>
            </a:pPr>
            <a:r>
              <a:rPr lang="en-US" sz="1000" err="1"/>
              <a:t>Tricco</a:t>
            </a:r>
            <a:r>
              <a:rPr lang="en-US" sz="1000"/>
              <a:t> AC, </a:t>
            </a:r>
            <a:r>
              <a:rPr lang="en-US" sz="1000" err="1"/>
              <a:t>Soobiah</a:t>
            </a:r>
            <a:r>
              <a:rPr lang="en-US" sz="1000"/>
              <a:t> C, Blondal E, </a:t>
            </a:r>
            <a:r>
              <a:rPr lang="en-US" sz="1000" err="1"/>
              <a:t>Veroniki</a:t>
            </a:r>
            <a:r>
              <a:rPr lang="en-US" sz="1000"/>
              <a:t> AA, Khan PA, </a:t>
            </a:r>
            <a:r>
              <a:rPr lang="en-US" sz="1000" err="1"/>
              <a:t>Vafaei</a:t>
            </a:r>
            <a:r>
              <a:rPr lang="en-US" sz="1000"/>
              <a:t> A, Ivory J, </a:t>
            </a:r>
            <a:r>
              <a:rPr lang="en-US" sz="1000" err="1"/>
              <a:t>Strifler</a:t>
            </a:r>
            <a:r>
              <a:rPr lang="en-US" sz="1000"/>
              <a:t> L, </a:t>
            </a:r>
            <a:r>
              <a:rPr lang="en-US" sz="1000" err="1"/>
              <a:t>Ashoor</a:t>
            </a:r>
            <a:r>
              <a:rPr lang="en-US" sz="1000"/>
              <a:t> H, MacDonald H, </a:t>
            </a:r>
            <a:r>
              <a:rPr lang="en-US" sz="1000" err="1"/>
              <a:t>Reynen</a:t>
            </a:r>
            <a:r>
              <a:rPr lang="en-US" sz="1000"/>
              <a:t> E, Robson R, Ho J, Ng C, Antony J, </a:t>
            </a:r>
            <a:r>
              <a:rPr lang="en-US" sz="1000" err="1"/>
              <a:t>Mrklas</a:t>
            </a:r>
            <a:r>
              <a:rPr lang="en-US" sz="1000"/>
              <a:t> K, Hutton B, </a:t>
            </a:r>
            <a:r>
              <a:rPr lang="en-US" sz="1000" err="1"/>
              <a:t>Hemmelgarn</a:t>
            </a:r>
            <a:r>
              <a:rPr lang="en-US" sz="1000"/>
              <a:t> BR, Moher D, Straus SE: Comparative efficacy of serotonin (5-HT3) receptor antagonists in patients undergoing surgery: a systematic review and network meta-analysis. BMC Med 2015; 13:136</a:t>
            </a:r>
          </a:p>
          <a:p>
            <a:pPr marL="457200" indent="-457200">
              <a:buFont typeface="+mj-lt"/>
              <a:buAutoNum type="arabicPeriod" startAt="12"/>
            </a:pPr>
            <a:r>
              <a:rPr lang="en-US" sz="1000"/>
              <a:t>Candiotti KA, Ahmed SR, Cox D, Gan TJ: Palonosetron versus ondansetron as rescue medication for postoperative nausea and vomiting: a randomized, multicenter, open-label study. BMC </a:t>
            </a:r>
            <a:r>
              <a:rPr lang="en-US" sz="1000" err="1"/>
              <a:t>Pharmacol</a:t>
            </a:r>
            <a:r>
              <a:rPr lang="en-US" sz="1000"/>
              <a:t> </a:t>
            </a:r>
            <a:r>
              <a:rPr lang="en-US" sz="1000" err="1"/>
              <a:t>Toxicol</a:t>
            </a:r>
            <a:r>
              <a:rPr lang="en-US" sz="1000"/>
              <a:t> 2014; 15:45</a:t>
            </a:r>
          </a:p>
          <a:p>
            <a:pPr marL="457200" indent="-457200">
              <a:buFont typeface="+mj-lt"/>
              <a:buAutoNum type="arabicPeriod" startAt="12"/>
            </a:pPr>
            <a:r>
              <a:rPr lang="en-US" sz="1000"/>
              <a:t>Habib AS, </a:t>
            </a:r>
            <a:r>
              <a:rPr lang="en-US" sz="1000" err="1"/>
              <a:t>Kranke</a:t>
            </a:r>
            <a:r>
              <a:rPr lang="en-US" sz="1000"/>
              <a:t> P, </a:t>
            </a:r>
            <a:r>
              <a:rPr lang="en-US" sz="1000" err="1"/>
              <a:t>Bergese</a:t>
            </a:r>
            <a:r>
              <a:rPr lang="en-US" sz="1000"/>
              <a:t> SD, Chung F, Ayad S, Siddiqui N, </a:t>
            </a:r>
            <a:r>
              <a:rPr lang="en-US" sz="1000" err="1"/>
              <a:t>Motsch</a:t>
            </a:r>
            <a:r>
              <a:rPr lang="en-US" sz="1000"/>
              <a:t> J, </a:t>
            </a:r>
            <a:r>
              <a:rPr lang="en-US" sz="1000" err="1"/>
              <a:t>Leiman</a:t>
            </a:r>
            <a:r>
              <a:rPr lang="en-US" sz="1000"/>
              <a:t> DG, </a:t>
            </a:r>
            <a:r>
              <a:rPr lang="en-US" sz="1000" err="1"/>
              <a:t>Melson</a:t>
            </a:r>
            <a:r>
              <a:rPr lang="en-US" sz="1000"/>
              <a:t> TI, </a:t>
            </a:r>
            <a:r>
              <a:rPr lang="en-US" sz="1000" err="1"/>
              <a:t>Diemunsch</a:t>
            </a:r>
            <a:r>
              <a:rPr lang="en-US" sz="1000"/>
              <a:t> P, Fox GM, Candiotti KA: </a:t>
            </a:r>
            <a:r>
              <a:rPr lang="en-US" sz="1000" err="1"/>
              <a:t>Amisulpride</a:t>
            </a:r>
            <a:r>
              <a:rPr lang="en-US" sz="1000"/>
              <a:t> for the Rescue Treatment of Postoperative Nausea or Vomiting in Patients Failing Prophylaxis: A Randomized, Placebo-controlled Phase III Trial. Anesthesiology 2019; 130:203–12</a:t>
            </a:r>
          </a:p>
          <a:p>
            <a:pPr marL="457200" indent="-457200">
              <a:buFont typeface="+mj-lt"/>
              <a:buAutoNum type="arabicPeriod" startAt="12"/>
            </a:pPr>
            <a:r>
              <a:rPr lang="en-US" sz="1000" err="1"/>
              <a:t>Kranke</a:t>
            </a:r>
            <a:r>
              <a:rPr lang="en-US" sz="1000"/>
              <a:t> P, Eberhart L, </a:t>
            </a:r>
            <a:r>
              <a:rPr lang="en-US" sz="1000" err="1"/>
              <a:t>Motsch</a:t>
            </a:r>
            <a:r>
              <a:rPr lang="en-US" sz="1000"/>
              <a:t> J, </a:t>
            </a:r>
            <a:r>
              <a:rPr lang="en-US" sz="1000" err="1"/>
              <a:t>Chassard</a:t>
            </a:r>
            <a:r>
              <a:rPr lang="en-US" sz="1000"/>
              <a:t> D, </a:t>
            </a:r>
            <a:r>
              <a:rPr lang="en-US" sz="1000" err="1"/>
              <a:t>Wallenborn</a:t>
            </a:r>
            <a:r>
              <a:rPr lang="en-US" sz="1000"/>
              <a:t> J, </a:t>
            </a:r>
            <a:r>
              <a:rPr lang="en-US" sz="1000" err="1"/>
              <a:t>Diemunsch</a:t>
            </a:r>
            <a:r>
              <a:rPr lang="en-US" sz="1000"/>
              <a:t> P, Liu N, </a:t>
            </a:r>
            <a:r>
              <a:rPr lang="en-US" sz="1000" err="1"/>
              <a:t>Keh</a:t>
            </a:r>
            <a:r>
              <a:rPr lang="en-US" sz="1000"/>
              <a:t> D, </a:t>
            </a:r>
            <a:r>
              <a:rPr lang="en-US" sz="1000" err="1"/>
              <a:t>Bouaziz</a:t>
            </a:r>
            <a:r>
              <a:rPr lang="en-US" sz="1000"/>
              <a:t> H, </a:t>
            </a:r>
            <a:r>
              <a:rPr lang="en-US" sz="1000" err="1"/>
              <a:t>Bergis</a:t>
            </a:r>
            <a:r>
              <a:rPr lang="en-US" sz="1000"/>
              <a:t> M, Fox G, Gan TJ: I.V. APD421 (</a:t>
            </a:r>
            <a:r>
              <a:rPr lang="en-US" sz="1000" err="1"/>
              <a:t>amisulpride</a:t>
            </a:r>
            <a:r>
              <a:rPr lang="en-US" sz="1000"/>
              <a:t>) prevents postoperative nausea and vomiting: a randomized, double-blind, placebo-controlled, </a:t>
            </a:r>
            <a:r>
              <a:rPr lang="en-US" sz="1000" err="1"/>
              <a:t>multicentre</a:t>
            </a:r>
            <a:r>
              <a:rPr lang="en-US" sz="1000"/>
              <a:t> trial. Br J </a:t>
            </a:r>
            <a:r>
              <a:rPr lang="en-US" sz="1000" err="1"/>
              <a:t>Anaesth</a:t>
            </a:r>
            <a:r>
              <a:rPr lang="en-US" sz="1000"/>
              <a:t> 2013; 111:938–45</a:t>
            </a:r>
          </a:p>
          <a:p>
            <a:pPr marL="457200" indent="-457200">
              <a:buFont typeface="+mj-lt"/>
              <a:buAutoNum type="arabicPeriod" startAt="12"/>
            </a:pPr>
            <a:r>
              <a:rPr lang="en-US" sz="1000" err="1"/>
              <a:t>Charbit</a:t>
            </a:r>
            <a:r>
              <a:rPr lang="en-US" sz="1000"/>
              <a:t> B, </a:t>
            </a:r>
            <a:r>
              <a:rPr lang="en-US" sz="1000" err="1"/>
              <a:t>Albaladejo</a:t>
            </a:r>
            <a:r>
              <a:rPr lang="en-US" sz="1000"/>
              <a:t> P, </a:t>
            </a:r>
            <a:r>
              <a:rPr lang="en-US" sz="1000" err="1"/>
              <a:t>Funck</a:t>
            </a:r>
            <a:r>
              <a:rPr lang="en-US" sz="1000"/>
              <a:t>-Brentano C, Legrand M, </a:t>
            </a:r>
            <a:r>
              <a:rPr lang="en-US" sz="1000" err="1"/>
              <a:t>Samain</a:t>
            </a:r>
            <a:r>
              <a:rPr lang="en-US" sz="1000"/>
              <a:t> E, Marty J: Prolongation of QTc interval after postoperative nausea and vomiting treatment by </a:t>
            </a:r>
            <a:r>
              <a:rPr lang="en-US" sz="1000" err="1"/>
              <a:t>droperidol</a:t>
            </a:r>
            <a:r>
              <a:rPr lang="en-US" sz="1000"/>
              <a:t> or ondansetron. Anesthesiology 2005; 102:1094–100</a:t>
            </a:r>
          </a:p>
          <a:p>
            <a:pPr marL="457200" indent="-457200">
              <a:buFont typeface="+mj-lt"/>
              <a:buAutoNum type="arabicPeriod" startAt="12"/>
            </a:pPr>
            <a:r>
              <a:rPr lang="en-US" sz="1000" err="1">
                <a:solidFill>
                  <a:srgbClr val="404040"/>
                </a:solidFill>
                <a:latin typeface="Calibri" panose="020F0502020204030204" pitchFamily="34" charset="0"/>
              </a:rPr>
              <a:t>Yazbeck</a:t>
            </a:r>
            <a:r>
              <a:rPr lang="en-US" sz="1000">
                <a:solidFill>
                  <a:srgbClr val="404040"/>
                </a:solidFill>
                <a:latin typeface="Calibri" panose="020F0502020204030204" pitchFamily="34" charset="0"/>
              </a:rPr>
              <a:t>-Karam VG, </a:t>
            </a:r>
            <a:r>
              <a:rPr lang="en-US" sz="1000" err="1">
                <a:solidFill>
                  <a:srgbClr val="404040"/>
                </a:solidFill>
                <a:latin typeface="Calibri" panose="020F0502020204030204" pitchFamily="34" charset="0"/>
              </a:rPr>
              <a:t>Siddik</a:t>
            </a:r>
            <a:r>
              <a:rPr lang="en-US" sz="1000">
                <a:solidFill>
                  <a:srgbClr val="404040"/>
                </a:solidFill>
                <a:latin typeface="Calibri" panose="020F0502020204030204" pitchFamily="34" charset="0"/>
              </a:rPr>
              <a:t>-Sayyid SM, Barakat HB, </a:t>
            </a:r>
            <a:r>
              <a:rPr lang="en-US" sz="1000" err="1">
                <a:solidFill>
                  <a:srgbClr val="404040"/>
                </a:solidFill>
                <a:latin typeface="Calibri" panose="020F0502020204030204" pitchFamily="34" charset="0"/>
              </a:rPr>
              <a:t>Korjian</a:t>
            </a:r>
            <a:r>
              <a:rPr lang="en-US" sz="1000">
                <a:solidFill>
                  <a:srgbClr val="404040"/>
                </a:solidFill>
                <a:latin typeface="Calibri" panose="020F0502020204030204" pitchFamily="34" charset="0"/>
              </a:rPr>
              <a:t> S, </a:t>
            </a:r>
            <a:r>
              <a:rPr lang="en-US" sz="1000" err="1">
                <a:solidFill>
                  <a:srgbClr val="404040"/>
                </a:solidFill>
                <a:latin typeface="Calibri" panose="020F0502020204030204" pitchFamily="34" charset="0"/>
              </a:rPr>
              <a:t>Aouad</a:t>
            </a:r>
            <a:r>
              <a:rPr lang="en-US" sz="1000">
                <a:solidFill>
                  <a:srgbClr val="404040"/>
                </a:solidFill>
                <a:latin typeface="Calibri" panose="020F0502020204030204" pitchFamily="34" charset="0"/>
              </a:rPr>
              <a:t> MT: Haloperidol Versus Ondansetron for Treatment of Established Nausea and Vomiting Following General Anesthesia: A Randomized Clinical Trial. </a:t>
            </a:r>
            <a:r>
              <a:rPr lang="en-US" sz="1000" err="1">
                <a:solidFill>
                  <a:srgbClr val="404040"/>
                </a:solidFill>
                <a:latin typeface="Calibri" panose="020F0502020204030204" pitchFamily="34" charset="0"/>
              </a:rPr>
              <a:t>Anesth</a:t>
            </a:r>
            <a:r>
              <a:rPr lang="en-US" sz="1000">
                <a:solidFill>
                  <a:srgbClr val="404040"/>
                </a:solidFill>
                <a:latin typeface="Calibri" panose="020F0502020204030204" pitchFamily="34" charset="0"/>
              </a:rPr>
              <a:t> </a:t>
            </a:r>
            <a:r>
              <a:rPr lang="en-US" sz="1000" err="1">
                <a:solidFill>
                  <a:srgbClr val="404040"/>
                </a:solidFill>
                <a:latin typeface="Calibri" panose="020F0502020204030204" pitchFamily="34" charset="0"/>
              </a:rPr>
              <a:t>Analg</a:t>
            </a:r>
            <a:r>
              <a:rPr lang="en-US" sz="1000">
                <a:solidFill>
                  <a:srgbClr val="404040"/>
                </a:solidFill>
                <a:latin typeface="Calibri" panose="020F0502020204030204" pitchFamily="34" charset="0"/>
              </a:rPr>
              <a:t> 2017; 124:438–44</a:t>
            </a:r>
          </a:p>
        </p:txBody>
      </p:sp>
    </p:spTree>
    <p:extLst>
      <p:ext uri="{BB962C8B-B14F-4D97-AF65-F5344CB8AC3E}">
        <p14:creationId xmlns:p14="http://schemas.microsoft.com/office/powerpoint/2010/main" val="3125299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0D42C92-01D5-478C-A0CE-39C8FC4DEE1F}"/>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AA898E14-93AE-4430-B9F9-E7940423DA4D}"/>
              </a:ext>
            </a:extLst>
          </p:cNvPr>
          <p:cNvSpPr>
            <a:spLocks noGrp="1"/>
          </p:cNvSpPr>
          <p:nvPr>
            <p:ph type="sldNum" sz="quarter" idx="12"/>
          </p:nvPr>
        </p:nvSpPr>
        <p:spPr/>
        <p:txBody>
          <a:bodyPr/>
          <a:lstStyle/>
          <a:p>
            <a:fld id="{3A98EE3D-8CD1-4C3F-BD1C-C98C9596463C}" type="slidenum">
              <a:rPr lang="en-US" smtClean="0"/>
              <a:t>6</a:t>
            </a:fld>
            <a:endParaRPr lang="en-US"/>
          </a:p>
        </p:txBody>
      </p:sp>
      <p:sp>
        <p:nvSpPr>
          <p:cNvPr id="5" name="Title 4">
            <a:extLst>
              <a:ext uri="{FF2B5EF4-FFF2-40B4-BE49-F238E27FC236}">
                <a16:creationId xmlns:a16="http://schemas.microsoft.com/office/drawing/2014/main" id="{E19B4E07-7098-489B-9ECC-65F107901E3A}"/>
              </a:ext>
            </a:extLst>
          </p:cNvPr>
          <p:cNvSpPr>
            <a:spLocks noGrp="1"/>
          </p:cNvSpPr>
          <p:nvPr>
            <p:ph type="title"/>
          </p:nvPr>
        </p:nvSpPr>
        <p:spPr/>
        <p:txBody>
          <a:bodyPr/>
          <a:lstStyle/>
          <a:p>
            <a:r>
              <a:rPr lang="en-US"/>
              <a:t>PONV Risk Scoring Tools for Adults  </a:t>
            </a:r>
          </a:p>
        </p:txBody>
      </p:sp>
      <p:graphicFrame>
        <p:nvGraphicFramePr>
          <p:cNvPr id="7" name="Table 7">
            <a:extLst>
              <a:ext uri="{FF2B5EF4-FFF2-40B4-BE49-F238E27FC236}">
                <a16:creationId xmlns:a16="http://schemas.microsoft.com/office/drawing/2014/main" id="{EB3A0C2D-B09D-4D5D-873F-017AADF5563C}"/>
              </a:ext>
            </a:extLst>
          </p:cNvPr>
          <p:cNvGraphicFramePr>
            <a:graphicFrameLocks noGrp="1"/>
          </p:cNvGraphicFramePr>
          <p:nvPr>
            <p:ph sz="half" idx="1"/>
            <p:extLst>
              <p:ext uri="{D42A27DB-BD31-4B8C-83A1-F6EECF244321}">
                <p14:modId xmlns:p14="http://schemas.microsoft.com/office/powerpoint/2010/main" val="3416511277"/>
              </p:ext>
            </p:extLst>
          </p:nvPr>
        </p:nvGraphicFramePr>
        <p:xfrm>
          <a:off x="1656549" y="2852567"/>
          <a:ext cx="3429219" cy="2489200"/>
        </p:xfrm>
        <a:graphic>
          <a:graphicData uri="http://schemas.openxmlformats.org/drawingml/2006/table">
            <a:tbl>
              <a:tblPr firstRow="1" bandRow="1">
                <a:tableStyleId>{5C22544A-7EE6-4342-B048-85BDC9FD1C3A}</a:tableStyleId>
              </a:tblPr>
              <a:tblGrid>
                <a:gridCol w="2611952">
                  <a:extLst>
                    <a:ext uri="{9D8B030D-6E8A-4147-A177-3AD203B41FA5}">
                      <a16:colId xmlns:a16="http://schemas.microsoft.com/office/drawing/2014/main" val="3393116551"/>
                    </a:ext>
                  </a:extLst>
                </a:gridCol>
                <a:gridCol w="817267">
                  <a:extLst>
                    <a:ext uri="{9D8B030D-6E8A-4147-A177-3AD203B41FA5}">
                      <a16:colId xmlns:a16="http://schemas.microsoft.com/office/drawing/2014/main" val="4221176930"/>
                    </a:ext>
                  </a:extLst>
                </a:gridCol>
              </a:tblGrid>
              <a:tr h="224637">
                <a:tc>
                  <a:txBody>
                    <a:bodyPr/>
                    <a:lstStyle/>
                    <a:p>
                      <a:r>
                        <a:rPr lang="en-US"/>
                        <a:t>Risk Factor</a:t>
                      </a:r>
                    </a:p>
                  </a:txBody>
                  <a:tcPr/>
                </a:tc>
                <a:tc>
                  <a:txBody>
                    <a:bodyPr/>
                    <a:lstStyle/>
                    <a:p>
                      <a:r>
                        <a:rPr lang="en-US"/>
                        <a:t>Points</a:t>
                      </a:r>
                    </a:p>
                  </a:txBody>
                  <a:tcPr/>
                </a:tc>
                <a:extLst>
                  <a:ext uri="{0D108BD9-81ED-4DB2-BD59-A6C34878D82A}">
                    <a16:rowId xmlns:a16="http://schemas.microsoft.com/office/drawing/2014/main" val="1791756031"/>
                  </a:ext>
                </a:extLst>
              </a:tr>
              <a:tr h="370840">
                <a:tc>
                  <a:txBody>
                    <a:bodyPr/>
                    <a:lstStyle/>
                    <a:p>
                      <a:r>
                        <a:rPr lang="en-US"/>
                        <a:t>Female Gender</a:t>
                      </a:r>
                    </a:p>
                  </a:txBody>
                  <a:tcPr/>
                </a:tc>
                <a:tc>
                  <a:txBody>
                    <a:bodyPr/>
                    <a:lstStyle/>
                    <a:p>
                      <a:r>
                        <a:rPr lang="en-US"/>
                        <a:t>1</a:t>
                      </a:r>
                    </a:p>
                  </a:txBody>
                  <a:tcPr/>
                </a:tc>
                <a:extLst>
                  <a:ext uri="{0D108BD9-81ED-4DB2-BD59-A6C34878D82A}">
                    <a16:rowId xmlns:a16="http://schemas.microsoft.com/office/drawing/2014/main" val="2975138278"/>
                  </a:ext>
                </a:extLst>
              </a:tr>
              <a:tr h="370840">
                <a:tc>
                  <a:txBody>
                    <a:bodyPr/>
                    <a:lstStyle/>
                    <a:p>
                      <a:r>
                        <a:rPr lang="en-US"/>
                        <a:t>Non-Smoker</a:t>
                      </a:r>
                    </a:p>
                  </a:txBody>
                  <a:tcPr/>
                </a:tc>
                <a:tc>
                  <a:txBody>
                    <a:bodyPr/>
                    <a:lstStyle/>
                    <a:p>
                      <a:r>
                        <a:rPr lang="en-US"/>
                        <a:t>1</a:t>
                      </a:r>
                    </a:p>
                  </a:txBody>
                  <a:tcPr/>
                </a:tc>
                <a:extLst>
                  <a:ext uri="{0D108BD9-81ED-4DB2-BD59-A6C34878D82A}">
                    <a16:rowId xmlns:a16="http://schemas.microsoft.com/office/drawing/2014/main" val="1280599076"/>
                  </a:ext>
                </a:extLst>
              </a:tr>
              <a:tr h="370840">
                <a:tc>
                  <a:txBody>
                    <a:bodyPr/>
                    <a:lstStyle/>
                    <a:p>
                      <a:r>
                        <a:rPr lang="en-US"/>
                        <a:t>History of PONV and/or Motion Sickness</a:t>
                      </a:r>
                    </a:p>
                  </a:txBody>
                  <a:tcPr/>
                </a:tc>
                <a:tc>
                  <a:txBody>
                    <a:bodyPr/>
                    <a:lstStyle/>
                    <a:p>
                      <a:r>
                        <a:rPr lang="en-US"/>
                        <a:t>1</a:t>
                      </a:r>
                    </a:p>
                  </a:txBody>
                  <a:tcPr/>
                </a:tc>
                <a:extLst>
                  <a:ext uri="{0D108BD9-81ED-4DB2-BD59-A6C34878D82A}">
                    <a16:rowId xmlns:a16="http://schemas.microsoft.com/office/drawing/2014/main" val="3737346344"/>
                  </a:ext>
                </a:extLst>
              </a:tr>
              <a:tr h="370840">
                <a:tc>
                  <a:txBody>
                    <a:bodyPr/>
                    <a:lstStyle/>
                    <a:p>
                      <a:r>
                        <a:rPr lang="en-US"/>
                        <a:t>Postoperative Opioids</a:t>
                      </a:r>
                    </a:p>
                  </a:txBody>
                  <a:tcPr/>
                </a:tc>
                <a:tc>
                  <a:txBody>
                    <a:bodyPr/>
                    <a:lstStyle/>
                    <a:p>
                      <a:r>
                        <a:rPr lang="en-US"/>
                        <a:t>1</a:t>
                      </a:r>
                    </a:p>
                  </a:txBody>
                  <a:tcPr/>
                </a:tc>
                <a:extLst>
                  <a:ext uri="{0D108BD9-81ED-4DB2-BD59-A6C34878D82A}">
                    <a16:rowId xmlns:a16="http://schemas.microsoft.com/office/drawing/2014/main" val="2638121909"/>
                  </a:ext>
                </a:extLst>
              </a:tr>
              <a:tr h="370840">
                <a:tc>
                  <a:txBody>
                    <a:bodyPr/>
                    <a:lstStyle/>
                    <a:p>
                      <a:r>
                        <a:rPr lang="en-US"/>
                        <a:t>Sum of Points</a:t>
                      </a:r>
                    </a:p>
                  </a:txBody>
                  <a:tcPr/>
                </a:tc>
                <a:tc>
                  <a:txBody>
                    <a:bodyPr/>
                    <a:lstStyle/>
                    <a:p>
                      <a:r>
                        <a:rPr lang="en-US"/>
                        <a:t>0-4</a:t>
                      </a:r>
                    </a:p>
                  </a:txBody>
                  <a:tcPr/>
                </a:tc>
                <a:extLst>
                  <a:ext uri="{0D108BD9-81ED-4DB2-BD59-A6C34878D82A}">
                    <a16:rowId xmlns:a16="http://schemas.microsoft.com/office/drawing/2014/main" val="2695117685"/>
                  </a:ext>
                </a:extLst>
              </a:tr>
            </a:tbl>
          </a:graphicData>
        </a:graphic>
      </p:graphicFrame>
      <p:sp>
        <p:nvSpPr>
          <p:cNvPr id="6" name="Rectangle 1">
            <a:extLst>
              <a:ext uri="{FF2B5EF4-FFF2-40B4-BE49-F238E27FC236}">
                <a16:creationId xmlns:a16="http://schemas.microsoft.com/office/drawing/2014/main" id="{48E73CEE-0301-4F19-88A8-F4FCBE0BFFA1}"/>
              </a:ext>
            </a:extLst>
          </p:cNvPr>
          <p:cNvSpPr>
            <a:spLocks noChangeArrowheads="1"/>
          </p:cNvSpPr>
          <p:nvPr/>
        </p:nvSpPr>
        <p:spPr bwMode="auto">
          <a:xfrm>
            <a:off x="5930790" y="151292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2">
            <a:extLst>
              <a:ext uri="{FF2B5EF4-FFF2-40B4-BE49-F238E27FC236}">
                <a16:creationId xmlns:a16="http://schemas.microsoft.com/office/drawing/2014/main" id="{6F47D16E-B4EF-46C5-B76C-625D5B34DA43}"/>
              </a:ext>
            </a:extLst>
          </p:cNvPr>
          <p:cNvSpPr>
            <a:spLocks noChangeArrowheads="1"/>
          </p:cNvSpPr>
          <p:nvPr/>
        </p:nvSpPr>
        <p:spPr bwMode="auto">
          <a:xfrm>
            <a:off x="8422018" y="188273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EC3BE327-7212-4221-88A4-8E4F94804C7C}"/>
              </a:ext>
            </a:extLst>
          </p:cNvPr>
          <p:cNvSpPr txBox="1"/>
          <p:nvPr/>
        </p:nvSpPr>
        <p:spPr>
          <a:xfrm>
            <a:off x="1527168" y="2349051"/>
            <a:ext cx="3806832" cy="369332"/>
          </a:xfrm>
          <a:prstGeom prst="rect">
            <a:avLst/>
          </a:prstGeom>
          <a:noFill/>
        </p:spPr>
        <p:txBody>
          <a:bodyPr wrap="square" rtlCol="0">
            <a:spAutoFit/>
          </a:bodyPr>
          <a:lstStyle/>
          <a:p>
            <a:r>
              <a:rPr lang="en-US" b="1" err="1"/>
              <a:t>Apfel</a:t>
            </a:r>
            <a:r>
              <a:rPr lang="en-US" b="1"/>
              <a:t> Simplified Risk Score for PONV</a:t>
            </a:r>
            <a:r>
              <a:rPr lang="en-US" b="1" baseline="30000"/>
              <a:t>6</a:t>
            </a:r>
          </a:p>
        </p:txBody>
      </p:sp>
      <p:sp>
        <p:nvSpPr>
          <p:cNvPr id="16" name="Rectangle 3">
            <a:extLst>
              <a:ext uri="{FF2B5EF4-FFF2-40B4-BE49-F238E27FC236}">
                <a16:creationId xmlns:a16="http://schemas.microsoft.com/office/drawing/2014/main" id="{5751E5AD-6162-47C2-8E65-B1585A0BFA93}"/>
              </a:ext>
            </a:extLst>
          </p:cNvPr>
          <p:cNvSpPr>
            <a:spLocks noChangeArrowheads="1"/>
          </p:cNvSpPr>
          <p:nvPr/>
        </p:nvSpPr>
        <p:spPr bwMode="auto">
          <a:xfrm>
            <a:off x="8153639" y="18711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7" name="Table 7">
            <a:extLst>
              <a:ext uri="{FF2B5EF4-FFF2-40B4-BE49-F238E27FC236}">
                <a16:creationId xmlns:a16="http://schemas.microsoft.com/office/drawing/2014/main" id="{B2368ADF-6090-4542-97C9-5BC7DCCA3750}"/>
              </a:ext>
            </a:extLst>
          </p:cNvPr>
          <p:cNvGraphicFramePr>
            <a:graphicFrameLocks/>
          </p:cNvGraphicFramePr>
          <p:nvPr>
            <p:extLst>
              <p:ext uri="{D42A27DB-BD31-4B8C-83A1-F6EECF244321}">
                <p14:modId xmlns:p14="http://schemas.microsoft.com/office/powerpoint/2010/main" val="3936153860"/>
              </p:ext>
            </p:extLst>
          </p:nvPr>
        </p:nvGraphicFramePr>
        <p:xfrm>
          <a:off x="5854463" y="2048734"/>
          <a:ext cx="4598352" cy="3265942"/>
        </p:xfrm>
        <a:graphic>
          <a:graphicData uri="http://schemas.openxmlformats.org/drawingml/2006/table">
            <a:tbl>
              <a:tblPr firstRow="1" bandRow="1">
                <a:tableStyleId>{5C22544A-7EE6-4342-B048-85BDC9FD1C3A}</a:tableStyleId>
              </a:tblPr>
              <a:tblGrid>
                <a:gridCol w="2610933">
                  <a:extLst>
                    <a:ext uri="{9D8B030D-6E8A-4147-A177-3AD203B41FA5}">
                      <a16:colId xmlns:a16="http://schemas.microsoft.com/office/drawing/2014/main" val="3119663542"/>
                    </a:ext>
                  </a:extLst>
                </a:gridCol>
                <a:gridCol w="1987419">
                  <a:extLst>
                    <a:ext uri="{9D8B030D-6E8A-4147-A177-3AD203B41FA5}">
                      <a16:colId xmlns:a16="http://schemas.microsoft.com/office/drawing/2014/main" val="3243059822"/>
                    </a:ext>
                  </a:extLst>
                </a:gridCol>
              </a:tblGrid>
              <a:tr h="1173202">
                <a:tc>
                  <a:txBody>
                    <a:bodyPr/>
                    <a:lstStyle/>
                    <a:p>
                      <a:r>
                        <a:rPr lang="en-US" sz="2800"/>
                        <a:t>Total number </a:t>
                      </a:r>
                    </a:p>
                    <a:p>
                      <a:r>
                        <a:rPr lang="en-US" sz="2800"/>
                        <a:t>of Risk Factors</a:t>
                      </a:r>
                    </a:p>
                  </a:txBody>
                  <a:tcPr marL="167640" marR="167640" marT="83820" marB="83820"/>
                </a:tc>
                <a:tc>
                  <a:txBody>
                    <a:bodyPr/>
                    <a:lstStyle/>
                    <a:p>
                      <a:r>
                        <a:rPr lang="en-US" sz="2800"/>
                        <a:t>Risk Category</a:t>
                      </a:r>
                    </a:p>
                  </a:txBody>
                  <a:tcPr marL="167640" marR="167640" marT="83820" marB="83820"/>
                </a:tc>
                <a:extLst>
                  <a:ext uri="{0D108BD9-81ED-4DB2-BD59-A6C34878D82A}">
                    <a16:rowId xmlns:a16="http://schemas.microsoft.com/office/drawing/2014/main" val="1778619179"/>
                  </a:ext>
                </a:extLst>
              </a:tr>
              <a:tr h="697580">
                <a:tc>
                  <a:txBody>
                    <a:bodyPr/>
                    <a:lstStyle/>
                    <a:p>
                      <a:r>
                        <a:rPr lang="en-US" sz="2800"/>
                        <a:t>0-1</a:t>
                      </a:r>
                    </a:p>
                  </a:txBody>
                  <a:tcPr marL="167640" marR="167640" marT="83820" marB="83820"/>
                </a:tc>
                <a:tc>
                  <a:txBody>
                    <a:bodyPr/>
                    <a:lstStyle/>
                    <a:p>
                      <a:r>
                        <a:rPr lang="en-US" sz="2800"/>
                        <a:t>Low</a:t>
                      </a:r>
                    </a:p>
                  </a:txBody>
                  <a:tcPr marL="167640" marR="167640" marT="83820" marB="83820"/>
                </a:tc>
                <a:extLst>
                  <a:ext uri="{0D108BD9-81ED-4DB2-BD59-A6C34878D82A}">
                    <a16:rowId xmlns:a16="http://schemas.microsoft.com/office/drawing/2014/main" val="3027996738"/>
                  </a:ext>
                </a:extLst>
              </a:tr>
              <a:tr h="697580">
                <a:tc>
                  <a:txBody>
                    <a:bodyPr/>
                    <a:lstStyle/>
                    <a:p>
                      <a:r>
                        <a:rPr lang="en-US" sz="2800"/>
                        <a:t>2</a:t>
                      </a:r>
                    </a:p>
                  </a:txBody>
                  <a:tcPr marL="167640" marR="167640" marT="83820" marB="83820"/>
                </a:tc>
                <a:tc>
                  <a:txBody>
                    <a:bodyPr/>
                    <a:lstStyle/>
                    <a:p>
                      <a:r>
                        <a:rPr lang="en-US" sz="2800"/>
                        <a:t>Medium</a:t>
                      </a:r>
                    </a:p>
                  </a:txBody>
                  <a:tcPr marL="167640" marR="167640" marT="83820" marB="83820"/>
                </a:tc>
                <a:extLst>
                  <a:ext uri="{0D108BD9-81ED-4DB2-BD59-A6C34878D82A}">
                    <a16:rowId xmlns:a16="http://schemas.microsoft.com/office/drawing/2014/main" val="2454778209"/>
                  </a:ext>
                </a:extLst>
              </a:tr>
              <a:tr h="697580">
                <a:tc>
                  <a:txBody>
                    <a:bodyPr/>
                    <a:lstStyle/>
                    <a:p>
                      <a:r>
                        <a:rPr lang="en-US" sz="2800"/>
                        <a:t>3 or more</a:t>
                      </a:r>
                    </a:p>
                  </a:txBody>
                  <a:tcPr marL="167640" marR="167640" marT="83820" marB="83820"/>
                </a:tc>
                <a:tc>
                  <a:txBody>
                    <a:bodyPr/>
                    <a:lstStyle/>
                    <a:p>
                      <a:r>
                        <a:rPr lang="en-US" sz="2800"/>
                        <a:t>High</a:t>
                      </a:r>
                    </a:p>
                  </a:txBody>
                  <a:tcPr marL="167640" marR="167640" marT="83820" marB="83820"/>
                </a:tc>
                <a:extLst>
                  <a:ext uri="{0D108BD9-81ED-4DB2-BD59-A6C34878D82A}">
                    <a16:rowId xmlns:a16="http://schemas.microsoft.com/office/drawing/2014/main" val="843193829"/>
                  </a:ext>
                </a:extLst>
              </a:tr>
            </a:tbl>
          </a:graphicData>
        </a:graphic>
      </p:graphicFrame>
      <p:sp>
        <p:nvSpPr>
          <p:cNvPr id="18" name="TextBox 17">
            <a:extLst>
              <a:ext uri="{FF2B5EF4-FFF2-40B4-BE49-F238E27FC236}">
                <a16:creationId xmlns:a16="http://schemas.microsoft.com/office/drawing/2014/main" id="{214BA378-9AC0-48EA-92E1-7EE9682C17D5}"/>
              </a:ext>
            </a:extLst>
          </p:cNvPr>
          <p:cNvSpPr txBox="1"/>
          <p:nvPr/>
        </p:nvSpPr>
        <p:spPr>
          <a:xfrm>
            <a:off x="1694603" y="1463015"/>
            <a:ext cx="8472374" cy="369332"/>
          </a:xfrm>
          <a:prstGeom prst="rect">
            <a:avLst/>
          </a:prstGeom>
          <a:noFill/>
          <a:ln>
            <a:solidFill>
              <a:srgbClr val="0E2C42"/>
            </a:solidFill>
          </a:ln>
        </p:spPr>
        <p:txBody>
          <a:bodyPr wrap="square" rtlCol="0">
            <a:spAutoFit/>
          </a:bodyPr>
          <a:lstStyle/>
          <a:p>
            <a:r>
              <a:rPr lang="en-US"/>
              <a:t>PONV prevention and treatment are recommended to be based upon determined risk. </a:t>
            </a:r>
            <a:r>
              <a:rPr lang="en-US" baseline="30000"/>
              <a:t>1</a:t>
            </a:r>
          </a:p>
        </p:txBody>
      </p:sp>
      <p:sp>
        <p:nvSpPr>
          <p:cNvPr id="8" name="TextBox 7">
            <a:extLst>
              <a:ext uri="{FF2B5EF4-FFF2-40B4-BE49-F238E27FC236}">
                <a16:creationId xmlns:a16="http://schemas.microsoft.com/office/drawing/2014/main" id="{C0685AF0-3AE8-4FAD-AD6A-BBDF22012E0F}"/>
              </a:ext>
            </a:extLst>
          </p:cNvPr>
          <p:cNvSpPr txBox="1"/>
          <p:nvPr/>
        </p:nvSpPr>
        <p:spPr>
          <a:xfrm>
            <a:off x="5854463" y="5314676"/>
            <a:ext cx="4312514" cy="584775"/>
          </a:xfrm>
          <a:prstGeom prst="rect">
            <a:avLst/>
          </a:prstGeom>
          <a:noFill/>
        </p:spPr>
        <p:txBody>
          <a:bodyPr wrap="square" rtlCol="0">
            <a:spAutoFit/>
          </a:bodyPr>
          <a:lstStyle/>
          <a:p>
            <a:r>
              <a:rPr lang="en-US" sz="1600" i="1"/>
              <a:t>Risk categories per the American Society for Enhanced Recovery &amp; SAMBA </a:t>
            </a:r>
          </a:p>
        </p:txBody>
      </p:sp>
    </p:spTree>
    <p:extLst>
      <p:ext uri="{BB962C8B-B14F-4D97-AF65-F5344CB8AC3E}">
        <p14:creationId xmlns:p14="http://schemas.microsoft.com/office/powerpoint/2010/main" val="1221744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2CB124-DB29-4C91-87D6-7832ED724957}"/>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B436FF8E-B9DE-4174-B4CA-102045D350A1}"/>
              </a:ext>
            </a:extLst>
          </p:cNvPr>
          <p:cNvSpPr>
            <a:spLocks noGrp="1"/>
          </p:cNvSpPr>
          <p:nvPr>
            <p:ph type="sldNum" sz="quarter" idx="12"/>
          </p:nvPr>
        </p:nvSpPr>
        <p:spPr/>
        <p:txBody>
          <a:bodyPr/>
          <a:lstStyle/>
          <a:p>
            <a:fld id="{3A98EE3D-8CD1-4C3F-BD1C-C98C9596463C}" type="slidenum">
              <a:rPr lang="en-US" smtClean="0"/>
              <a:t>60</a:t>
            </a:fld>
            <a:endParaRPr lang="en-US"/>
          </a:p>
        </p:txBody>
      </p:sp>
      <p:sp>
        <p:nvSpPr>
          <p:cNvPr id="5" name="Title 4">
            <a:extLst>
              <a:ext uri="{FF2B5EF4-FFF2-40B4-BE49-F238E27FC236}">
                <a16:creationId xmlns:a16="http://schemas.microsoft.com/office/drawing/2014/main" id="{79F61116-7EEF-49F5-A74B-8DF570AE9AA1}"/>
              </a:ext>
            </a:extLst>
          </p:cNvPr>
          <p:cNvSpPr>
            <a:spLocks noGrp="1"/>
          </p:cNvSpPr>
          <p:nvPr>
            <p:ph type="title"/>
          </p:nvPr>
        </p:nvSpPr>
        <p:spPr/>
        <p:txBody>
          <a:bodyPr/>
          <a:lstStyle/>
          <a:p>
            <a:r>
              <a:rPr lang="en-US"/>
              <a:t>References</a:t>
            </a:r>
          </a:p>
        </p:txBody>
      </p:sp>
      <p:sp>
        <p:nvSpPr>
          <p:cNvPr id="6" name="Content Placeholder 5">
            <a:extLst>
              <a:ext uri="{FF2B5EF4-FFF2-40B4-BE49-F238E27FC236}">
                <a16:creationId xmlns:a16="http://schemas.microsoft.com/office/drawing/2014/main" id="{F358D915-1076-4998-94FA-05DC3F939FA9}"/>
              </a:ext>
            </a:extLst>
          </p:cNvPr>
          <p:cNvSpPr>
            <a:spLocks noGrp="1"/>
          </p:cNvSpPr>
          <p:nvPr>
            <p:ph sz="half" idx="1"/>
          </p:nvPr>
        </p:nvSpPr>
        <p:spPr>
          <a:xfrm>
            <a:off x="563046" y="1473712"/>
            <a:ext cx="10905457" cy="4323405"/>
          </a:xfrm>
        </p:spPr>
        <p:txBody>
          <a:bodyPr>
            <a:noAutofit/>
          </a:bodyPr>
          <a:lstStyle/>
          <a:p>
            <a:pPr marL="457200" indent="-457200">
              <a:lnSpc>
                <a:spcPct val="80000"/>
              </a:lnSpc>
              <a:buFont typeface="+mj-lt"/>
              <a:buAutoNum type="arabicPeriod" startAt="22"/>
            </a:pPr>
            <a:r>
              <a:rPr lang="en-US" sz="1000" err="1"/>
              <a:t>Diemunsch</a:t>
            </a:r>
            <a:r>
              <a:rPr lang="en-US" sz="1000"/>
              <a:t> P, </a:t>
            </a:r>
            <a:r>
              <a:rPr lang="en-US" sz="1000" err="1"/>
              <a:t>Conseiller</a:t>
            </a:r>
            <a:r>
              <a:rPr lang="en-US" sz="1000"/>
              <a:t> C, </a:t>
            </a:r>
            <a:r>
              <a:rPr lang="en-US" sz="1000" err="1"/>
              <a:t>Clyti</a:t>
            </a:r>
            <a:r>
              <a:rPr lang="en-US" sz="1000"/>
              <a:t> N, Mamet JP: Ondansetron compared with metoclopramide in the treatment of established postoperative nausea and vomiting. The French Ondansetron Study Group. Br J </a:t>
            </a:r>
            <a:r>
              <a:rPr lang="en-US" sz="1000" err="1"/>
              <a:t>Anaesth</a:t>
            </a:r>
            <a:r>
              <a:rPr lang="en-US" sz="1000"/>
              <a:t> 1997; 79:322–6</a:t>
            </a:r>
          </a:p>
          <a:p>
            <a:pPr marL="457200" indent="-457200">
              <a:lnSpc>
                <a:spcPct val="80000"/>
              </a:lnSpc>
              <a:buFont typeface="+mj-lt"/>
              <a:buAutoNum type="arabicPeriod" startAt="22"/>
            </a:pPr>
            <a:r>
              <a:rPr lang="en-US" sz="1000" b="0" i="0">
                <a:solidFill>
                  <a:srgbClr val="212121"/>
                </a:solidFill>
                <a:effectLst/>
                <a:latin typeface="BlinkMacSystemFont"/>
              </a:rPr>
              <a:t>Tran LH, </a:t>
            </a:r>
            <a:r>
              <a:rPr lang="en-US" sz="1000" b="0" i="0" err="1">
                <a:solidFill>
                  <a:srgbClr val="212121"/>
                </a:solidFill>
                <a:effectLst/>
                <a:latin typeface="BlinkMacSystemFont"/>
              </a:rPr>
              <a:t>Cudny</a:t>
            </a:r>
            <a:r>
              <a:rPr lang="en-US" sz="1000" b="0" i="0">
                <a:solidFill>
                  <a:srgbClr val="212121"/>
                </a:solidFill>
                <a:effectLst/>
                <a:latin typeface="BlinkMacSystemFont"/>
              </a:rPr>
              <a:t> M, Ngo D, Patel S, Lam MY. </a:t>
            </a:r>
            <a:r>
              <a:rPr lang="en-US" sz="1000" b="0" i="0" err="1">
                <a:solidFill>
                  <a:srgbClr val="212121"/>
                </a:solidFill>
                <a:effectLst/>
                <a:latin typeface="BlinkMacSystemFont"/>
              </a:rPr>
              <a:t>Fosaprepitant</a:t>
            </a:r>
            <a:r>
              <a:rPr lang="en-US" sz="1000" b="0" i="0">
                <a:solidFill>
                  <a:srgbClr val="212121"/>
                </a:solidFill>
                <a:effectLst/>
                <a:latin typeface="BlinkMacSystemFont"/>
              </a:rPr>
              <a:t> for the Treatment of Refractory Postoperative Nausea and Vomiting. </a:t>
            </a:r>
            <a:r>
              <a:rPr lang="en-US" sz="1000" b="0" i="1">
                <a:solidFill>
                  <a:srgbClr val="212121"/>
                </a:solidFill>
                <a:effectLst/>
                <a:latin typeface="BlinkMacSystemFont"/>
              </a:rPr>
              <a:t>Hosp Pharm</a:t>
            </a:r>
            <a:r>
              <a:rPr lang="en-US" sz="1000" b="0" i="0">
                <a:solidFill>
                  <a:srgbClr val="212121"/>
                </a:solidFill>
                <a:effectLst/>
                <a:latin typeface="BlinkMacSystemFont"/>
              </a:rPr>
              <a:t>. 2015;50(3):221-223. doi:10.1310/hpj5003-221</a:t>
            </a:r>
          </a:p>
          <a:p>
            <a:pPr marL="457200" indent="-457200">
              <a:lnSpc>
                <a:spcPct val="80000"/>
              </a:lnSpc>
              <a:buFont typeface="+mj-lt"/>
              <a:buAutoNum type="arabicPeriod" startAt="22"/>
            </a:pPr>
            <a:r>
              <a:rPr lang="en-US" sz="1000" err="1"/>
              <a:t>Kranke</a:t>
            </a:r>
            <a:r>
              <a:rPr lang="en-US" sz="1000"/>
              <a:t> P, Thompson JP, Dalby PL, Eberhart LH, </a:t>
            </a:r>
            <a:r>
              <a:rPr lang="en-US" sz="1000" err="1"/>
              <a:t>Novikova</a:t>
            </a:r>
            <a:r>
              <a:rPr lang="en-US" sz="1000"/>
              <a:t> E, Johnson BM, Russ SF, Noble R, </a:t>
            </a:r>
            <a:r>
              <a:rPr lang="en-US" sz="1000" err="1"/>
              <a:t>Brigandi</a:t>
            </a:r>
            <a:r>
              <a:rPr lang="en-US" sz="1000"/>
              <a:t> RA: Comparison of </a:t>
            </a:r>
            <a:r>
              <a:rPr lang="en-US" sz="1000" err="1"/>
              <a:t>vestipitant</a:t>
            </a:r>
            <a:r>
              <a:rPr lang="en-US" sz="1000"/>
              <a:t> with ondansetron for the treatment of breakthrough postoperative nausea and vomiting after failed prophylaxis with ondansetron. Br J </a:t>
            </a:r>
            <a:r>
              <a:rPr lang="en-US" sz="1000" err="1"/>
              <a:t>Anaesth</a:t>
            </a:r>
            <a:r>
              <a:rPr lang="en-US" sz="1000"/>
              <a:t> 2015; 114:423–9</a:t>
            </a:r>
          </a:p>
          <a:p>
            <a:pPr marL="457200" indent="-457200">
              <a:lnSpc>
                <a:spcPct val="80000"/>
              </a:lnSpc>
              <a:buFont typeface="+mj-lt"/>
              <a:buAutoNum type="arabicPeriod" startAt="22"/>
            </a:pPr>
            <a:r>
              <a:rPr lang="en-US" sz="1000" err="1"/>
              <a:t>Czarnetzki</a:t>
            </a:r>
            <a:r>
              <a:rPr lang="en-US" sz="1000"/>
              <a:t> C, Albrecht E, </a:t>
            </a:r>
            <a:r>
              <a:rPr lang="en-US" sz="1000" err="1"/>
              <a:t>Desmeules</a:t>
            </a:r>
            <a:r>
              <a:rPr lang="en-US" sz="1000"/>
              <a:t> J, Kern C, </a:t>
            </a:r>
            <a:r>
              <a:rPr lang="en-US" sz="1000" err="1"/>
              <a:t>Corpataux</a:t>
            </a:r>
            <a:r>
              <a:rPr lang="en-US" sz="1000"/>
              <a:t> J-B, Gander S, </a:t>
            </a:r>
            <a:r>
              <a:rPr lang="en-US" sz="1000" err="1"/>
              <a:t>Kuijk</a:t>
            </a:r>
            <a:r>
              <a:rPr lang="en-US" sz="1000"/>
              <a:t> SMJ van, </a:t>
            </a:r>
            <a:r>
              <a:rPr lang="en-US" sz="1000" err="1"/>
              <a:t>Tramèr</a:t>
            </a:r>
            <a:r>
              <a:rPr lang="en-US" sz="1000"/>
              <a:t> MR: Dexamethasone for the treatment of established postoperative nausea and vomiting: A </a:t>
            </a:r>
            <a:r>
              <a:rPr lang="en-US" sz="1000" err="1"/>
              <a:t>randomised</a:t>
            </a:r>
            <a:r>
              <a:rPr lang="en-US" sz="1000"/>
              <a:t> dose finding trial. </a:t>
            </a:r>
            <a:r>
              <a:rPr lang="en-US" sz="1000" err="1"/>
              <a:t>Eur</a:t>
            </a:r>
            <a:r>
              <a:rPr lang="en-US" sz="1000"/>
              <a:t> J </a:t>
            </a:r>
            <a:r>
              <a:rPr lang="en-US" sz="1000" err="1"/>
              <a:t>Anaesthesiol</a:t>
            </a:r>
            <a:r>
              <a:rPr lang="en-US" sz="1000"/>
              <a:t> 2022; 39:549–57</a:t>
            </a:r>
          </a:p>
          <a:p>
            <a:pPr marL="457200" indent="-457200">
              <a:lnSpc>
                <a:spcPct val="80000"/>
              </a:lnSpc>
              <a:buFont typeface="+mj-lt"/>
              <a:buAutoNum type="arabicPeriod" startAt="22"/>
            </a:pPr>
            <a:r>
              <a:rPr lang="en-US" sz="1000"/>
              <a:t>Habib AS, Gan TJ: The effectiveness of rescue antiemetics after failure of prophylaxis with ondansetron or </a:t>
            </a:r>
            <a:r>
              <a:rPr lang="en-US" sz="1000" err="1"/>
              <a:t>droperidol</a:t>
            </a:r>
            <a:r>
              <a:rPr lang="en-US" sz="1000"/>
              <a:t>: a preliminary report. J Clin </a:t>
            </a:r>
            <a:r>
              <a:rPr lang="en-US" sz="1000" err="1"/>
              <a:t>Anesth</a:t>
            </a:r>
            <a:r>
              <a:rPr lang="en-US" sz="1000"/>
              <a:t> 2005; 17:62–5</a:t>
            </a:r>
          </a:p>
          <a:p>
            <a:pPr marL="457200" indent="-457200">
              <a:lnSpc>
                <a:spcPct val="80000"/>
              </a:lnSpc>
              <a:buFont typeface="+mj-lt"/>
              <a:buAutoNum type="arabicPeriod" startAt="22"/>
            </a:pPr>
            <a:r>
              <a:rPr lang="en-US" sz="1000"/>
              <a:t>Habib AS, </a:t>
            </a:r>
            <a:r>
              <a:rPr lang="en-US" sz="1000" err="1"/>
              <a:t>Reuveni</a:t>
            </a:r>
            <a:r>
              <a:rPr lang="en-US" sz="1000"/>
              <a:t> J, Taguchi A, White WD, Gan TJ: A comparison of ondansetron with promethazine for treating postoperative nausea and vomiting in patients who received prophylaxis with ondansetron: a retrospective database analysis. </a:t>
            </a:r>
            <a:r>
              <a:rPr lang="en-US" sz="1000" err="1"/>
              <a:t>Anesth</a:t>
            </a:r>
            <a:r>
              <a:rPr lang="en-US" sz="1000"/>
              <a:t> </a:t>
            </a:r>
            <a:r>
              <a:rPr lang="en-US" sz="1000" err="1"/>
              <a:t>Analg</a:t>
            </a:r>
            <a:r>
              <a:rPr lang="en-US" sz="1000"/>
              <a:t> 2007; 104:548–51</a:t>
            </a:r>
          </a:p>
          <a:p>
            <a:pPr marL="457200" indent="-457200">
              <a:lnSpc>
                <a:spcPct val="80000"/>
              </a:lnSpc>
              <a:buFont typeface="+mj-lt"/>
              <a:buAutoNum type="arabicPeriod" startAt="22"/>
            </a:pPr>
            <a:r>
              <a:rPr lang="en-US" sz="1000"/>
              <a:t>Deitrick CL, Mick DJ, </a:t>
            </a:r>
            <a:r>
              <a:rPr lang="en-US" sz="1000" err="1"/>
              <a:t>Lauffer</a:t>
            </a:r>
            <a:r>
              <a:rPr lang="en-US" sz="1000"/>
              <a:t> V, </a:t>
            </a:r>
            <a:r>
              <a:rPr lang="en-US" sz="1000" err="1"/>
              <a:t>Prostka</a:t>
            </a:r>
            <a:r>
              <a:rPr lang="en-US" sz="1000"/>
              <a:t> E, Nowak D, Ingersoll G: A comparison of two differing doses of promethazine for the treatment of postoperative nausea and vomiting. J </a:t>
            </a:r>
            <a:r>
              <a:rPr lang="en-US" sz="1000" err="1"/>
              <a:t>Perianesth</a:t>
            </a:r>
            <a:r>
              <a:rPr lang="en-US" sz="1000"/>
              <a:t> </a:t>
            </a:r>
            <a:r>
              <a:rPr lang="en-US" sz="1000" err="1"/>
              <a:t>Nurs</a:t>
            </a:r>
            <a:r>
              <a:rPr lang="en-US" sz="1000"/>
              <a:t> 2015; 30:5–13</a:t>
            </a:r>
          </a:p>
          <a:p>
            <a:pPr marL="457200" indent="-457200">
              <a:lnSpc>
                <a:spcPct val="80000"/>
              </a:lnSpc>
              <a:buFont typeface="+mj-lt"/>
              <a:buAutoNum type="arabicPeriod" startAt="22"/>
            </a:pPr>
            <a:r>
              <a:rPr lang="en-US" sz="1000" err="1"/>
              <a:t>Jabalameli</a:t>
            </a:r>
            <a:r>
              <a:rPr lang="en-US" sz="1000"/>
              <a:t> M, </a:t>
            </a:r>
            <a:r>
              <a:rPr lang="en-US" sz="1000" err="1"/>
              <a:t>Honarmand</a:t>
            </a:r>
            <a:r>
              <a:rPr lang="en-US" sz="1000"/>
              <a:t> A, </a:t>
            </a:r>
            <a:r>
              <a:rPr lang="en-US" sz="1000" err="1"/>
              <a:t>Safavi</a:t>
            </a:r>
            <a:r>
              <a:rPr lang="en-US" sz="1000"/>
              <a:t> M, </a:t>
            </a:r>
            <a:r>
              <a:rPr lang="en-US" sz="1000" err="1"/>
              <a:t>Chitsaz</a:t>
            </a:r>
            <a:r>
              <a:rPr lang="en-US" sz="1000"/>
              <a:t> M: Treatment of postoperative nausea and vomiting after spinal anesthesia for cesarean delivery: A randomized, double-blinded comparison of midazolam, ondansetron, and a combination. Adv Biomed Res 2012; 1:2</a:t>
            </a:r>
          </a:p>
          <a:p>
            <a:pPr marL="457200" indent="-457200">
              <a:lnSpc>
                <a:spcPct val="80000"/>
              </a:lnSpc>
              <a:buFont typeface="+mj-lt"/>
              <a:buAutoNum type="arabicPeriod" startAt="22"/>
            </a:pPr>
            <a:r>
              <a:rPr lang="en-US" sz="1000" err="1"/>
              <a:t>Rüsch</a:t>
            </a:r>
            <a:r>
              <a:rPr lang="en-US" sz="1000"/>
              <a:t> D, Arndt C, Martin H, </a:t>
            </a:r>
            <a:r>
              <a:rPr lang="en-US" sz="1000" err="1"/>
              <a:t>Kranke</a:t>
            </a:r>
            <a:r>
              <a:rPr lang="en-US" sz="1000"/>
              <a:t> P: The addition of dexamethasone to </a:t>
            </a:r>
            <a:r>
              <a:rPr lang="en-US" sz="1000" err="1"/>
              <a:t>dolasetron</a:t>
            </a:r>
            <a:r>
              <a:rPr lang="en-US" sz="1000"/>
              <a:t> or haloperidol for treatment of established postoperative nausea and vomiting. </a:t>
            </a:r>
            <a:r>
              <a:rPr lang="en-US" sz="1000" err="1"/>
              <a:t>Anaesthesia</a:t>
            </a:r>
            <a:r>
              <a:rPr lang="en-US" sz="1000"/>
              <a:t> 2007; 62:810–7 </a:t>
            </a:r>
          </a:p>
          <a:p>
            <a:pPr marL="457200" indent="-457200">
              <a:lnSpc>
                <a:spcPct val="80000"/>
              </a:lnSpc>
              <a:buFont typeface="+mj-lt"/>
              <a:buAutoNum type="arabicPeriod" startAt="22"/>
            </a:pPr>
            <a:r>
              <a:rPr lang="en-US" sz="1000"/>
              <a:t>Cho E, Kim D-H, Shin S, Kim SH, Oh YJ, Choi YS: Efficacy of Palonosetron-Dexamethasone Combination Versus Palonosetron Alone for Preventing Nausea and Vomiting Related to Opioid-Based Analgesia: A Prospective, Randomized, Double-blind Trial. Int J Med Sci 2018; 15:961–8</a:t>
            </a:r>
          </a:p>
          <a:p>
            <a:pPr marL="457200" indent="-457200">
              <a:lnSpc>
                <a:spcPct val="80000"/>
              </a:lnSpc>
              <a:buFont typeface="+mj-lt"/>
              <a:buAutoNum type="arabicPeriod" startAt="22"/>
            </a:pPr>
            <a:r>
              <a:rPr lang="en-US" sz="1000" err="1"/>
              <a:t>Awad</a:t>
            </a:r>
            <a:r>
              <a:rPr lang="en-US" sz="1000"/>
              <a:t> S, </a:t>
            </a:r>
            <a:r>
              <a:rPr lang="en-US" sz="1000" err="1"/>
              <a:t>Varadhan</a:t>
            </a:r>
            <a:r>
              <a:rPr lang="en-US" sz="1000"/>
              <a:t> KK, </a:t>
            </a:r>
            <a:r>
              <a:rPr lang="en-US" sz="1000" err="1"/>
              <a:t>Ljungqvist</a:t>
            </a:r>
            <a:r>
              <a:rPr lang="en-US" sz="1000"/>
              <a:t> O, Lobo DN: A meta-analysis of </a:t>
            </a:r>
            <a:r>
              <a:rPr lang="en-US" sz="1000" err="1"/>
              <a:t>randomised</a:t>
            </a:r>
            <a:r>
              <a:rPr lang="en-US" sz="1000"/>
              <a:t> controlled trials on preoperative oral carbohydrate treatment in elective surgery. Clin </a:t>
            </a:r>
            <a:r>
              <a:rPr lang="en-US" sz="1000" err="1"/>
              <a:t>Nutr</a:t>
            </a:r>
            <a:r>
              <a:rPr lang="en-US" sz="1000"/>
              <a:t> 2013; 32:34–44</a:t>
            </a:r>
          </a:p>
          <a:p>
            <a:pPr marL="457200" indent="-457200">
              <a:lnSpc>
                <a:spcPct val="80000"/>
              </a:lnSpc>
              <a:buFont typeface="+mj-lt"/>
              <a:buAutoNum type="arabicPeriod" startAt="22"/>
            </a:pPr>
            <a:r>
              <a:rPr lang="en-US" sz="1000"/>
              <a:t>Hines S, Steels E, Chang A, Gibbons K: Aromatherapy for treatment of postoperative nausea and vomiting. Cochrane Database Syst Rev 2018; 3:CD007598</a:t>
            </a:r>
          </a:p>
        </p:txBody>
      </p:sp>
    </p:spTree>
    <p:extLst>
      <p:ext uri="{BB962C8B-B14F-4D97-AF65-F5344CB8AC3E}">
        <p14:creationId xmlns:p14="http://schemas.microsoft.com/office/powerpoint/2010/main" val="42653424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2CB124-DB29-4C91-87D6-7832ED724957}"/>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B436FF8E-B9DE-4174-B4CA-102045D350A1}"/>
              </a:ext>
            </a:extLst>
          </p:cNvPr>
          <p:cNvSpPr>
            <a:spLocks noGrp="1"/>
          </p:cNvSpPr>
          <p:nvPr>
            <p:ph type="sldNum" sz="quarter" idx="12"/>
          </p:nvPr>
        </p:nvSpPr>
        <p:spPr/>
        <p:txBody>
          <a:bodyPr/>
          <a:lstStyle/>
          <a:p>
            <a:fld id="{3A98EE3D-8CD1-4C3F-BD1C-C98C9596463C}" type="slidenum">
              <a:rPr lang="en-US" smtClean="0"/>
              <a:t>61</a:t>
            </a:fld>
            <a:endParaRPr lang="en-US"/>
          </a:p>
        </p:txBody>
      </p:sp>
      <p:sp>
        <p:nvSpPr>
          <p:cNvPr id="5" name="Title 4">
            <a:extLst>
              <a:ext uri="{FF2B5EF4-FFF2-40B4-BE49-F238E27FC236}">
                <a16:creationId xmlns:a16="http://schemas.microsoft.com/office/drawing/2014/main" id="{79F61116-7EEF-49F5-A74B-8DF570AE9AA1}"/>
              </a:ext>
            </a:extLst>
          </p:cNvPr>
          <p:cNvSpPr>
            <a:spLocks noGrp="1"/>
          </p:cNvSpPr>
          <p:nvPr>
            <p:ph type="title"/>
          </p:nvPr>
        </p:nvSpPr>
        <p:spPr/>
        <p:txBody>
          <a:bodyPr/>
          <a:lstStyle/>
          <a:p>
            <a:r>
              <a:rPr lang="en-US"/>
              <a:t>References</a:t>
            </a:r>
          </a:p>
        </p:txBody>
      </p:sp>
      <p:sp>
        <p:nvSpPr>
          <p:cNvPr id="6" name="Content Placeholder 5">
            <a:extLst>
              <a:ext uri="{FF2B5EF4-FFF2-40B4-BE49-F238E27FC236}">
                <a16:creationId xmlns:a16="http://schemas.microsoft.com/office/drawing/2014/main" id="{F358D915-1076-4998-94FA-05DC3F939FA9}"/>
              </a:ext>
            </a:extLst>
          </p:cNvPr>
          <p:cNvSpPr>
            <a:spLocks noGrp="1"/>
          </p:cNvSpPr>
          <p:nvPr>
            <p:ph sz="half" idx="1"/>
          </p:nvPr>
        </p:nvSpPr>
        <p:spPr>
          <a:xfrm>
            <a:off x="563046" y="1473713"/>
            <a:ext cx="10905457" cy="4261262"/>
          </a:xfrm>
        </p:spPr>
        <p:txBody>
          <a:bodyPr>
            <a:normAutofit lnSpcReduction="10000"/>
          </a:bodyPr>
          <a:lstStyle/>
          <a:p>
            <a:pPr marL="457200" indent="-457200">
              <a:lnSpc>
                <a:spcPct val="80000"/>
              </a:lnSpc>
              <a:buFont typeface="+mj-lt"/>
              <a:buAutoNum type="arabicPeriod" startAt="34"/>
            </a:pPr>
            <a:r>
              <a:rPr lang="en-US" sz="1000" err="1"/>
              <a:t>Maghami</a:t>
            </a:r>
            <a:r>
              <a:rPr lang="en-US" sz="1000"/>
              <a:t> M, </a:t>
            </a:r>
            <a:r>
              <a:rPr lang="en-US" sz="1000" err="1"/>
              <a:t>Afazel</a:t>
            </a:r>
            <a:r>
              <a:rPr lang="en-US" sz="1000"/>
              <a:t> MR, Azizi-</a:t>
            </a:r>
            <a:r>
              <a:rPr lang="en-US" sz="1000" err="1"/>
              <a:t>Fini</a:t>
            </a:r>
            <a:r>
              <a:rPr lang="en-US" sz="1000"/>
              <a:t> I, </a:t>
            </a:r>
            <a:r>
              <a:rPr lang="en-US" sz="1000" err="1"/>
              <a:t>Maghami</a:t>
            </a:r>
            <a:r>
              <a:rPr lang="en-US" sz="1000"/>
              <a:t> M: The effect of aromatherapy with peppermint essential oil on nausea and vomiting after cardiac surgery: A randomized clinical trial. Complement </a:t>
            </a:r>
            <a:r>
              <a:rPr lang="en-US" sz="1000" err="1"/>
              <a:t>Ther</a:t>
            </a:r>
            <a:r>
              <a:rPr lang="en-US" sz="1000"/>
              <a:t> Clin </a:t>
            </a:r>
            <a:r>
              <a:rPr lang="en-US" sz="1000" err="1"/>
              <a:t>Pract</a:t>
            </a:r>
            <a:r>
              <a:rPr lang="en-US" sz="1000"/>
              <a:t> 2020; 40:101199</a:t>
            </a:r>
          </a:p>
          <a:p>
            <a:pPr marL="457200" indent="-457200">
              <a:lnSpc>
                <a:spcPct val="80000"/>
              </a:lnSpc>
              <a:buFont typeface="+mj-lt"/>
              <a:buAutoNum type="arabicPeriod" startAt="34"/>
            </a:pPr>
            <a:r>
              <a:rPr lang="en-US" sz="1000" err="1"/>
              <a:t>Stoicea</a:t>
            </a:r>
            <a:r>
              <a:rPr lang="en-US" sz="1000"/>
              <a:t> N, Gan TJ, Joseph N, Uribe A, Pandya J, </a:t>
            </a:r>
            <a:r>
              <a:rPr lang="en-US" sz="1000" err="1"/>
              <a:t>Dalal</a:t>
            </a:r>
            <a:r>
              <a:rPr lang="en-US" sz="1000"/>
              <a:t> R, </a:t>
            </a:r>
            <a:r>
              <a:rPr lang="en-US" sz="1000" err="1"/>
              <a:t>Bergese</a:t>
            </a:r>
            <a:r>
              <a:rPr lang="en-US" sz="1000"/>
              <a:t> SD: Alternative Therapies for the Prevention of Postoperative Nausea and Vomiting. Front Med 2015; 2:87</a:t>
            </a:r>
          </a:p>
          <a:p>
            <a:pPr marL="457200" indent="-457200">
              <a:lnSpc>
                <a:spcPct val="80000"/>
              </a:lnSpc>
              <a:buFont typeface="+mj-lt"/>
              <a:buAutoNum type="arabicPeriod" startAt="34"/>
            </a:pPr>
            <a:r>
              <a:rPr lang="en-US" sz="1000"/>
              <a:t>Lee A, Chan SKC, Fan LTY: Stimulation of the wrist acupuncture point PC6 for preventing postoperative nausea and vomiting. Cochrane Database Syst Rev 2015:CD003281</a:t>
            </a:r>
          </a:p>
          <a:p>
            <a:pPr marL="457200" indent="-457200">
              <a:lnSpc>
                <a:spcPct val="80000"/>
              </a:lnSpc>
              <a:buFont typeface="+mj-lt"/>
              <a:buAutoNum type="arabicPeriod" startAt="34"/>
            </a:pPr>
            <a:r>
              <a:rPr lang="en-US" sz="1000"/>
              <a:t>Agarwal A, Bose N, Gaur A, Singh U, Gupta MK, Singh D: Acupressure and ondansetron for postoperative nausea and vomiting after laparoscopic cholecystectomy. Can J </a:t>
            </a:r>
            <a:r>
              <a:rPr lang="en-US" sz="1000" err="1"/>
              <a:t>Anaesth</a:t>
            </a:r>
            <a:r>
              <a:rPr lang="en-US" sz="1000"/>
              <a:t> 2002; 49:554–60</a:t>
            </a:r>
          </a:p>
          <a:p>
            <a:pPr marL="457200" indent="-457200">
              <a:lnSpc>
                <a:spcPct val="80000"/>
              </a:lnSpc>
              <a:buFont typeface="+mj-lt"/>
              <a:buAutoNum type="arabicPeriod" startAt="34"/>
            </a:pPr>
            <a:r>
              <a:rPr lang="en-US" sz="1000"/>
              <a:t>Chen J, Tu Q, Miao S, Zhou Z, Hu S: Transcutaneous electrical acupoint stimulation for preventing postoperative nausea and vomiting after general anesthesia: A meta-analysis of randomized controlled trials. Int J Surg 2020; 73:57–64</a:t>
            </a:r>
          </a:p>
          <a:p>
            <a:pPr marL="457200" indent="-457200">
              <a:lnSpc>
                <a:spcPct val="80000"/>
              </a:lnSpc>
              <a:buFont typeface="+mj-lt"/>
              <a:buAutoNum type="arabicPeriod" startAt="34"/>
            </a:pPr>
            <a:r>
              <a:rPr lang="en-US" sz="1000"/>
              <a:t>Kurdi MS, </a:t>
            </a:r>
            <a:r>
              <a:rPr lang="en-US" sz="1000" err="1"/>
              <a:t>Gasti</a:t>
            </a:r>
            <a:r>
              <a:rPr lang="en-US" sz="1000"/>
              <a:t> V: Intraoperative Meditation Music as an Adjunct to Subarachnoid Block for the Improvement of Postoperative Outcomes Following Cesarean Section: A Randomized Placebo-controlled Comparative Study. </a:t>
            </a:r>
            <a:r>
              <a:rPr lang="en-US" sz="1000" err="1"/>
              <a:t>Anesth</a:t>
            </a:r>
            <a:r>
              <a:rPr lang="en-US" sz="1000"/>
              <a:t> Essays Res 2018; 12:618–24</a:t>
            </a:r>
          </a:p>
          <a:p>
            <a:pPr marL="457200" indent="-457200">
              <a:lnSpc>
                <a:spcPct val="80000"/>
              </a:lnSpc>
              <a:buFont typeface="+mj-lt"/>
              <a:buAutoNum type="arabicPeriod" startAt="34"/>
            </a:pPr>
            <a:r>
              <a:rPr lang="en-US" sz="1000"/>
              <a:t>Nilsson U, Rawal N, </a:t>
            </a:r>
            <a:r>
              <a:rPr lang="en-US" sz="1000" err="1"/>
              <a:t>Uneståhl</a:t>
            </a:r>
            <a:r>
              <a:rPr lang="en-US" sz="1000"/>
              <a:t> LE, Zetterberg C, </a:t>
            </a:r>
            <a:r>
              <a:rPr lang="en-US" sz="1000" err="1"/>
              <a:t>Unosson</a:t>
            </a:r>
            <a:r>
              <a:rPr lang="en-US" sz="1000"/>
              <a:t> M: Improved recovery after music and therapeutic suggestions during general </a:t>
            </a:r>
            <a:r>
              <a:rPr lang="en-US" sz="1000" err="1"/>
              <a:t>anaesthesia</a:t>
            </a:r>
            <a:r>
              <a:rPr lang="en-US" sz="1000"/>
              <a:t>: a double-blind </a:t>
            </a:r>
            <a:r>
              <a:rPr lang="en-US" sz="1000" err="1"/>
              <a:t>randomised</a:t>
            </a:r>
            <a:r>
              <a:rPr lang="en-US" sz="1000"/>
              <a:t> controlled trial. Acta </a:t>
            </a:r>
            <a:r>
              <a:rPr lang="en-US" sz="1000" err="1"/>
              <a:t>Anaesthesiol</a:t>
            </a:r>
            <a:r>
              <a:rPr lang="en-US" sz="1000"/>
              <a:t> </a:t>
            </a:r>
            <a:r>
              <a:rPr lang="en-US" sz="1000" err="1"/>
              <a:t>Scand</a:t>
            </a:r>
            <a:r>
              <a:rPr lang="en-US" sz="1000"/>
              <a:t> 2001; 45:812–7</a:t>
            </a:r>
          </a:p>
          <a:p>
            <a:pPr marL="457200" indent="-457200">
              <a:lnSpc>
                <a:spcPct val="80000"/>
              </a:lnSpc>
              <a:buFont typeface="+mj-lt"/>
              <a:buAutoNum type="arabicPeriod" startAt="34"/>
            </a:pPr>
            <a:r>
              <a:rPr lang="en-US" sz="1000" err="1"/>
              <a:t>Beiranvand</a:t>
            </a:r>
            <a:r>
              <a:rPr lang="en-US" sz="1000"/>
              <a:t> S, </a:t>
            </a:r>
            <a:r>
              <a:rPr lang="en-US" sz="1000" err="1"/>
              <a:t>Alvani</a:t>
            </a:r>
            <a:r>
              <a:rPr lang="en-US" sz="1000"/>
              <a:t> M, </a:t>
            </a:r>
            <a:r>
              <a:rPr lang="en-US" sz="1000" err="1"/>
              <a:t>Sorori</a:t>
            </a:r>
            <a:r>
              <a:rPr lang="en-US" sz="1000"/>
              <a:t> MM: The Effect of Ginger on Postoperative Nausea and Vomiting Among Patients Undergoing Upper and Lower Limb Surgery: A Randomized Controlled Trial. J </a:t>
            </a:r>
            <a:r>
              <a:rPr lang="en-US" sz="1000" err="1"/>
              <a:t>Perianesth</a:t>
            </a:r>
            <a:r>
              <a:rPr lang="en-US" sz="1000"/>
              <a:t> </a:t>
            </a:r>
            <a:r>
              <a:rPr lang="en-US" sz="1000" err="1"/>
              <a:t>Nurs</a:t>
            </a:r>
            <a:r>
              <a:rPr lang="en-US" sz="1000"/>
              <a:t> 2022; 37:365–8</a:t>
            </a:r>
          </a:p>
          <a:p>
            <a:pPr marL="457200" indent="-457200">
              <a:lnSpc>
                <a:spcPct val="80000"/>
              </a:lnSpc>
              <a:buFont typeface="+mj-lt"/>
              <a:buAutoNum type="arabicPeriod" startAt="34"/>
            </a:pPr>
            <a:r>
              <a:rPr lang="en-US" sz="1000" err="1"/>
              <a:t>Tóth</a:t>
            </a:r>
            <a:r>
              <a:rPr lang="en-US" sz="1000"/>
              <a:t> B, Lantos T, </a:t>
            </a:r>
            <a:r>
              <a:rPr lang="en-US" sz="1000" err="1"/>
              <a:t>Hegyi</a:t>
            </a:r>
            <a:r>
              <a:rPr lang="en-US" sz="1000"/>
              <a:t> P, Viola R, </a:t>
            </a:r>
            <a:r>
              <a:rPr lang="en-US" sz="1000" err="1"/>
              <a:t>Vasas</a:t>
            </a:r>
            <a:r>
              <a:rPr lang="en-US" sz="1000"/>
              <a:t> A, </a:t>
            </a:r>
            <a:r>
              <a:rPr lang="en-US" sz="1000" err="1"/>
              <a:t>Benkő</a:t>
            </a:r>
            <a:r>
              <a:rPr lang="en-US" sz="1000"/>
              <a:t> R, </a:t>
            </a:r>
            <a:r>
              <a:rPr lang="en-US" sz="1000" err="1"/>
              <a:t>Gyöngyi</a:t>
            </a:r>
            <a:r>
              <a:rPr lang="en-US" sz="1000"/>
              <a:t> Z, </a:t>
            </a:r>
            <a:r>
              <a:rPr lang="en-US" sz="1000" err="1"/>
              <a:t>Vincze</a:t>
            </a:r>
            <a:r>
              <a:rPr lang="en-US" sz="1000"/>
              <a:t> Á, </a:t>
            </a:r>
            <a:r>
              <a:rPr lang="en-US" sz="1000" err="1"/>
              <a:t>Csécsei</a:t>
            </a:r>
            <a:r>
              <a:rPr lang="en-US" sz="1000"/>
              <a:t> P, </a:t>
            </a:r>
            <a:r>
              <a:rPr lang="en-US" sz="1000" err="1"/>
              <a:t>Mikó</a:t>
            </a:r>
            <a:r>
              <a:rPr lang="en-US" sz="1000"/>
              <a:t> A, </a:t>
            </a:r>
            <a:r>
              <a:rPr lang="en-US" sz="1000" err="1"/>
              <a:t>Hegyi</a:t>
            </a:r>
            <a:r>
              <a:rPr lang="en-US" sz="1000"/>
              <a:t> D, </a:t>
            </a:r>
            <a:r>
              <a:rPr lang="en-US" sz="1000" err="1"/>
              <a:t>Szentesi</a:t>
            </a:r>
            <a:r>
              <a:rPr lang="en-US" sz="1000"/>
              <a:t> A, </a:t>
            </a:r>
            <a:r>
              <a:rPr lang="en-US" sz="1000" err="1"/>
              <a:t>Matuz</a:t>
            </a:r>
            <a:r>
              <a:rPr lang="en-US" sz="1000"/>
              <a:t> M, </a:t>
            </a:r>
            <a:r>
              <a:rPr lang="en-US" sz="1000" err="1"/>
              <a:t>Csupor</a:t>
            </a:r>
            <a:r>
              <a:rPr lang="en-US" sz="1000"/>
              <a:t> D: Ginger (Zingiber officinale): An alternative for the prevention of postoperative nausea and vomiting. A meta-analysis. Phytomedicine 2018; 50:8–18</a:t>
            </a:r>
          </a:p>
          <a:p>
            <a:pPr marL="457200" indent="-457200">
              <a:lnSpc>
                <a:spcPct val="80000"/>
              </a:lnSpc>
              <a:buFont typeface="+mj-lt"/>
              <a:buAutoNum type="arabicPeriod" startAt="34"/>
            </a:pPr>
            <a:r>
              <a:rPr lang="en-US" sz="1000" err="1"/>
              <a:t>Darvall</a:t>
            </a:r>
            <a:r>
              <a:rPr lang="en-US" sz="1000"/>
              <a:t> JN, Simmons SW, Leslie K: Acceptability of chewing gum for postoperative nausea and vomiting prevention in high risk patients: a pilot study. </a:t>
            </a:r>
            <a:r>
              <a:rPr lang="en-US" sz="1000" err="1"/>
              <a:t>Anaesth</a:t>
            </a:r>
            <a:r>
              <a:rPr lang="en-US" sz="1000"/>
              <a:t> Intensive Care 2011; 39:515–6</a:t>
            </a:r>
          </a:p>
          <a:p>
            <a:pPr marL="457200" indent="-457200">
              <a:lnSpc>
                <a:spcPct val="80000"/>
              </a:lnSpc>
              <a:buFont typeface="+mj-lt"/>
              <a:buAutoNum type="arabicPeriod" startAt="34"/>
            </a:pPr>
            <a:r>
              <a:rPr lang="en-US" sz="1000" err="1"/>
              <a:t>Darvall</a:t>
            </a:r>
            <a:r>
              <a:rPr lang="en-US" sz="1000"/>
              <a:t> J, </a:t>
            </a:r>
            <a:r>
              <a:rPr lang="en-US" sz="1000" err="1"/>
              <a:t>Ungern</a:t>
            </a:r>
            <a:r>
              <a:rPr lang="en-US" sz="1000"/>
              <a:t>-Sternberg BS von, </a:t>
            </a:r>
            <a:r>
              <a:rPr lang="en-US" sz="1000" err="1"/>
              <a:t>Braat</a:t>
            </a:r>
            <a:r>
              <a:rPr lang="en-US" sz="1000"/>
              <a:t> S, Story D, Davidson A, Allen M, Tran-</a:t>
            </a:r>
            <a:r>
              <a:rPr lang="en-US" sz="1000" err="1"/>
              <a:t>Duy</a:t>
            </a:r>
            <a:r>
              <a:rPr lang="en-US" sz="1000"/>
              <a:t> A, Middleton D, Leslie K: Chewing gum to treat postoperative nausea and emesis in female patients (CHEWY): rationale and design for a </a:t>
            </a:r>
            <a:r>
              <a:rPr lang="en-US" sz="1000" err="1"/>
              <a:t>multicentre</a:t>
            </a:r>
            <a:r>
              <a:rPr lang="en-US" sz="1000"/>
              <a:t> </a:t>
            </a:r>
            <a:r>
              <a:rPr lang="en-US" sz="1000" err="1"/>
              <a:t>randomised</a:t>
            </a:r>
            <a:r>
              <a:rPr lang="en-US" sz="1000"/>
              <a:t> trial. BMJ Open 2019; 9:e027505</a:t>
            </a:r>
          </a:p>
          <a:p>
            <a:pPr marL="457200" indent="-457200">
              <a:lnSpc>
                <a:spcPct val="80000"/>
              </a:lnSpc>
              <a:buFont typeface="+mj-lt"/>
              <a:buAutoNum type="arabicPeriod" startAt="34"/>
            </a:pPr>
            <a:r>
              <a:rPr lang="en-US" sz="1000" b="0" i="0" u="none" strike="noStrike" err="1">
                <a:solidFill>
                  <a:srgbClr val="404040"/>
                </a:solidFill>
                <a:effectLst/>
                <a:latin typeface="Calibri" panose="020F0502020204030204" pitchFamily="34" charset="0"/>
              </a:rPr>
              <a:t>Apfel</a:t>
            </a:r>
            <a:r>
              <a:rPr lang="en-US" sz="1000" b="0" i="0" u="none" strike="noStrike">
                <a:solidFill>
                  <a:srgbClr val="404040"/>
                </a:solidFill>
                <a:effectLst/>
                <a:latin typeface="Calibri" panose="020F0502020204030204" pitchFamily="34" charset="0"/>
              </a:rPr>
              <a:t> CC, Philip BK, </a:t>
            </a:r>
            <a:r>
              <a:rPr lang="en-US" sz="1000" b="0" i="0" u="none" strike="noStrike" err="1">
                <a:solidFill>
                  <a:srgbClr val="404040"/>
                </a:solidFill>
                <a:effectLst/>
                <a:latin typeface="Calibri" panose="020F0502020204030204" pitchFamily="34" charset="0"/>
              </a:rPr>
              <a:t>Cakmakkaya</a:t>
            </a:r>
            <a:r>
              <a:rPr lang="en-US" sz="1000" b="0" i="0" u="none" strike="noStrike">
                <a:solidFill>
                  <a:srgbClr val="404040"/>
                </a:solidFill>
                <a:effectLst/>
                <a:latin typeface="Calibri" panose="020F0502020204030204" pitchFamily="34" charset="0"/>
              </a:rPr>
              <a:t> OS, Shilling A, Shi Y-Y, Leslie JB, Allard M, </a:t>
            </a:r>
            <a:r>
              <a:rPr lang="en-US" sz="1000" b="0" i="0" u="none" strike="noStrike" err="1">
                <a:solidFill>
                  <a:srgbClr val="404040"/>
                </a:solidFill>
                <a:effectLst/>
                <a:latin typeface="Calibri" panose="020F0502020204030204" pitchFamily="34" charset="0"/>
              </a:rPr>
              <a:t>Turan</a:t>
            </a:r>
            <a:r>
              <a:rPr lang="en-US" sz="1000" b="0" i="0" u="none" strike="noStrike">
                <a:solidFill>
                  <a:srgbClr val="404040"/>
                </a:solidFill>
                <a:effectLst/>
                <a:latin typeface="Calibri" panose="020F0502020204030204" pitchFamily="34" charset="0"/>
              </a:rPr>
              <a:t> A, Windle P, Odom-</a:t>
            </a:r>
            <a:r>
              <a:rPr lang="en-US" sz="1000" b="0" i="0" u="none" strike="noStrike" err="1">
                <a:solidFill>
                  <a:srgbClr val="404040"/>
                </a:solidFill>
                <a:effectLst/>
                <a:latin typeface="Calibri" panose="020F0502020204030204" pitchFamily="34" charset="0"/>
              </a:rPr>
              <a:t>Forren</a:t>
            </a:r>
            <a:r>
              <a:rPr lang="en-US" sz="1000" b="0" i="0" u="none" strike="noStrike">
                <a:solidFill>
                  <a:srgbClr val="404040"/>
                </a:solidFill>
                <a:effectLst/>
                <a:latin typeface="Calibri" panose="020F0502020204030204" pitchFamily="34" charset="0"/>
              </a:rPr>
              <a:t> J, Hooper VD, Radke OC, Ruiz J, Kovac A: Who is at risk for </a:t>
            </a:r>
            <a:r>
              <a:rPr lang="en-US" sz="1000" b="0" i="0" u="none" strike="noStrike" err="1">
                <a:solidFill>
                  <a:srgbClr val="404040"/>
                </a:solidFill>
                <a:effectLst/>
                <a:latin typeface="Calibri" panose="020F0502020204030204" pitchFamily="34" charset="0"/>
              </a:rPr>
              <a:t>postdischarge</a:t>
            </a:r>
            <a:r>
              <a:rPr lang="en-US" sz="1000" b="0" i="0" u="none" strike="noStrike">
                <a:solidFill>
                  <a:srgbClr val="404040"/>
                </a:solidFill>
                <a:effectLst/>
                <a:latin typeface="Calibri" panose="020F0502020204030204" pitchFamily="34" charset="0"/>
              </a:rPr>
              <a:t> nausea and vomiting after ambulatory surgery? Anesthesiology 2012; 117:475–86</a:t>
            </a:r>
          </a:p>
          <a:p>
            <a:pPr marL="0" indent="0">
              <a:lnSpc>
                <a:spcPct val="80000"/>
              </a:lnSpc>
              <a:buNone/>
            </a:pPr>
            <a:endParaRPr lang="en-US" sz="1000"/>
          </a:p>
        </p:txBody>
      </p:sp>
    </p:spTree>
    <p:extLst>
      <p:ext uri="{BB962C8B-B14F-4D97-AF65-F5344CB8AC3E}">
        <p14:creationId xmlns:p14="http://schemas.microsoft.com/office/powerpoint/2010/main" val="31169063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2CB124-DB29-4C91-87D6-7832ED724957}"/>
              </a:ext>
            </a:extLst>
          </p:cNvPr>
          <p:cNvSpPr>
            <a:spLocks noGrp="1"/>
          </p:cNvSpPr>
          <p:nvPr>
            <p:ph type="ftr" sz="quarter" idx="11"/>
          </p:nvPr>
        </p:nvSpPr>
        <p:spPr/>
        <p:txBody>
          <a:bodyPr/>
          <a:lstStyle/>
          <a:p>
            <a:r>
              <a:rPr lang="en-US" err="1"/>
              <a:t>Ponv</a:t>
            </a:r>
            <a:r>
              <a:rPr lang="en-US"/>
              <a:t> toolkit</a:t>
            </a:r>
          </a:p>
        </p:txBody>
      </p:sp>
      <p:sp>
        <p:nvSpPr>
          <p:cNvPr id="3" name="Slide Number Placeholder 2">
            <a:extLst>
              <a:ext uri="{FF2B5EF4-FFF2-40B4-BE49-F238E27FC236}">
                <a16:creationId xmlns:a16="http://schemas.microsoft.com/office/drawing/2014/main" id="{B436FF8E-B9DE-4174-B4CA-102045D350A1}"/>
              </a:ext>
            </a:extLst>
          </p:cNvPr>
          <p:cNvSpPr>
            <a:spLocks noGrp="1"/>
          </p:cNvSpPr>
          <p:nvPr>
            <p:ph type="sldNum" sz="quarter" idx="12"/>
          </p:nvPr>
        </p:nvSpPr>
        <p:spPr/>
        <p:txBody>
          <a:bodyPr/>
          <a:lstStyle/>
          <a:p>
            <a:fld id="{3A98EE3D-8CD1-4C3F-BD1C-C98C9596463C}" type="slidenum">
              <a:rPr lang="en-US" smtClean="0"/>
              <a:t>62</a:t>
            </a:fld>
            <a:endParaRPr lang="en-US"/>
          </a:p>
        </p:txBody>
      </p:sp>
      <p:sp>
        <p:nvSpPr>
          <p:cNvPr id="5" name="Title 4">
            <a:extLst>
              <a:ext uri="{FF2B5EF4-FFF2-40B4-BE49-F238E27FC236}">
                <a16:creationId xmlns:a16="http://schemas.microsoft.com/office/drawing/2014/main" id="{79F61116-7EEF-49F5-A74B-8DF570AE9AA1}"/>
              </a:ext>
            </a:extLst>
          </p:cNvPr>
          <p:cNvSpPr>
            <a:spLocks noGrp="1"/>
          </p:cNvSpPr>
          <p:nvPr>
            <p:ph type="title"/>
          </p:nvPr>
        </p:nvSpPr>
        <p:spPr/>
        <p:txBody>
          <a:bodyPr/>
          <a:lstStyle/>
          <a:p>
            <a:r>
              <a:rPr lang="en-US"/>
              <a:t>References</a:t>
            </a:r>
          </a:p>
        </p:txBody>
      </p:sp>
      <p:sp>
        <p:nvSpPr>
          <p:cNvPr id="6" name="Content Placeholder 5">
            <a:extLst>
              <a:ext uri="{FF2B5EF4-FFF2-40B4-BE49-F238E27FC236}">
                <a16:creationId xmlns:a16="http://schemas.microsoft.com/office/drawing/2014/main" id="{F358D915-1076-4998-94FA-05DC3F939FA9}"/>
              </a:ext>
            </a:extLst>
          </p:cNvPr>
          <p:cNvSpPr>
            <a:spLocks noGrp="1"/>
          </p:cNvSpPr>
          <p:nvPr>
            <p:ph sz="half" idx="1"/>
          </p:nvPr>
        </p:nvSpPr>
        <p:spPr>
          <a:xfrm>
            <a:off x="563046" y="1473713"/>
            <a:ext cx="10905457" cy="4261262"/>
          </a:xfrm>
        </p:spPr>
        <p:txBody>
          <a:bodyPr>
            <a:normAutofit/>
          </a:bodyPr>
          <a:lstStyle/>
          <a:p>
            <a:pPr marL="457200" indent="-457200">
              <a:lnSpc>
                <a:spcPct val="80000"/>
              </a:lnSpc>
              <a:buFont typeface="+mj-lt"/>
              <a:buAutoNum type="arabicPeriod" startAt="46"/>
            </a:pPr>
            <a:r>
              <a:rPr lang="en-US" sz="1000" b="0" i="0" u="none" strike="noStrike" err="1">
                <a:solidFill>
                  <a:srgbClr val="404040"/>
                </a:solidFill>
                <a:effectLst/>
                <a:latin typeface="Calibri" panose="020F0502020204030204" pitchFamily="34" charset="0"/>
              </a:rPr>
              <a:t>Koivuranta</a:t>
            </a:r>
            <a:r>
              <a:rPr lang="en-US" sz="1000" b="0" i="0" u="none" strike="noStrike">
                <a:solidFill>
                  <a:srgbClr val="404040"/>
                </a:solidFill>
                <a:effectLst/>
                <a:latin typeface="Calibri" panose="020F0502020204030204" pitchFamily="34" charset="0"/>
              </a:rPr>
              <a:t> M, </a:t>
            </a:r>
            <a:r>
              <a:rPr lang="en-US" sz="1000" b="0" i="0" u="none" strike="noStrike" err="1">
                <a:solidFill>
                  <a:srgbClr val="404040"/>
                </a:solidFill>
                <a:effectLst/>
                <a:latin typeface="Calibri" panose="020F0502020204030204" pitchFamily="34" charset="0"/>
              </a:rPr>
              <a:t>Läärä</a:t>
            </a:r>
            <a:r>
              <a:rPr lang="en-US" sz="1000" b="0" i="0" u="none" strike="noStrike">
                <a:solidFill>
                  <a:srgbClr val="404040"/>
                </a:solidFill>
                <a:effectLst/>
                <a:latin typeface="Calibri" panose="020F0502020204030204" pitchFamily="34" charset="0"/>
              </a:rPr>
              <a:t> E, </a:t>
            </a:r>
            <a:r>
              <a:rPr lang="en-US" sz="1000" b="0" i="0" u="none" strike="noStrike" err="1">
                <a:solidFill>
                  <a:srgbClr val="404040"/>
                </a:solidFill>
                <a:effectLst/>
                <a:latin typeface="Calibri" panose="020F0502020204030204" pitchFamily="34" charset="0"/>
              </a:rPr>
              <a:t>Snåre</a:t>
            </a:r>
            <a:r>
              <a:rPr lang="en-US" sz="1000" b="0" i="0" u="none" strike="noStrike">
                <a:solidFill>
                  <a:srgbClr val="404040"/>
                </a:solidFill>
                <a:effectLst/>
                <a:latin typeface="Calibri" panose="020F0502020204030204" pitchFamily="34" charset="0"/>
              </a:rPr>
              <a:t> L, </a:t>
            </a:r>
            <a:r>
              <a:rPr lang="en-US" sz="1000" b="0" i="0" u="none" strike="noStrike" err="1">
                <a:solidFill>
                  <a:srgbClr val="404040"/>
                </a:solidFill>
                <a:effectLst/>
                <a:latin typeface="Calibri" panose="020F0502020204030204" pitchFamily="34" charset="0"/>
              </a:rPr>
              <a:t>Alahuhta</a:t>
            </a:r>
            <a:r>
              <a:rPr lang="en-US" sz="1000" b="0" i="0" u="none" strike="noStrike">
                <a:solidFill>
                  <a:srgbClr val="404040"/>
                </a:solidFill>
                <a:effectLst/>
                <a:latin typeface="Calibri" panose="020F0502020204030204" pitchFamily="34" charset="0"/>
              </a:rPr>
              <a:t> S: A survey of postoperative nausea and vomiting. </a:t>
            </a:r>
            <a:r>
              <a:rPr lang="en-US" sz="1000" b="0" i="0" u="none" strike="noStrike" err="1">
                <a:solidFill>
                  <a:srgbClr val="404040"/>
                </a:solidFill>
                <a:effectLst/>
                <a:latin typeface="Calibri" panose="020F0502020204030204" pitchFamily="34" charset="0"/>
              </a:rPr>
              <a:t>Anaesthesia</a:t>
            </a:r>
            <a:r>
              <a:rPr lang="en-US" sz="1000" b="0" i="0" u="none" strike="noStrike">
                <a:solidFill>
                  <a:srgbClr val="404040"/>
                </a:solidFill>
                <a:effectLst/>
                <a:latin typeface="Calibri" panose="020F0502020204030204" pitchFamily="34" charset="0"/>
              </a:rPr>
              <a:t> 1997; 52:443–9</a:t>
            </a:r>
            <a:endParaRPr lang="en-US" sz="1000"/>
          </a:p>
          <a:p>
            <a:pPr marL="457200" indent="-457200">
              <a:lnSpc>
                <a:spcPct val="80000"/>
              </a:lnSpc>
              <a:buFont typeface="+mj-lt"/>
              <a:buAutoNum type="arabicPeriod" startAt="46"/>
            </a:pPr>
            <a:r>
              <a:rPr lang="en-US" sz="1000" b="0" i="0" u="none" strike="noStrike">
                <a:solidFill>
                  <a:srgbClr val="404040"/>
                </a:solidFill>
                <a:effectLst/>
                <a:latin typeface="Calibri" panose="020F0502020204030204" pitchFamily="34" charset="0"/>
              </a:rPr>
              <a:t>Eberhart LHJ, Morin AM, </a:t>
            </a:r>
            <a:r>
              <a:rPr lang="en-US" sz="1000" b="0" i="0" u="none" strike="noStrike" err="1">
                <a:solidFill>
                  <a:srgbClr val="404040"/>
                </a:solidFill>
                <a:effectLst/>
                <a:latin typeface="Calibri" panose="020F0502020204030204" pitchFamily="34" charset="0"/>
              </a:rPr>
              <a:t>Guber</a:t>
            </a:r>
            <a:r>
              <a:rPr lang="en-US" sz="1000" b="0" i="0" u="none" strike="noStrike">
                <a:solidFill>
                  <a:srgbClr val="404040"/>
                </a:solidFill>
                <a:effectLst/>
                <a:latin typeface="Calibri" panose="020F0502020204030204" pitchFamily="34" charset="0"/>
              </a:rPr>
              <a:t> D, </a:t>
            </a:r>
            <a:r>
              <a:rPr lang="en-US" sz="1000" b="0" i="0" u="none" strike="noStrike" err="1">
                <a:solidFill>
                  <a:srgbClr val="404040"/>
                </a:solidFill>
                <a:effectLst/>
                <a:latin typeface="Calibri" panose="020F0502020204030204" pitchFamily="34" charset="0"/>
              </a:rPr>
              <a:t>Kretz</a:t>
            </a:r>
            <a:r>
              <a:rPr lang="en-US" sz="1000" b="0" i="0" u="none" strike="noStrike">
                <a:solidFill>
                  <a:srgbClr val="404040"/>
                </a:solidFill>
                <a:effectLst/>
                <a:latin typeface="Calibri" panose="020F0502020204030204" pitchFamily="34" charset="0"/>
              </a:rPr>
              <a:t> FJ, </a:t>
            </a:r>
            <a:r>
              <a:rPr lang="en-US" sz="1000" b="0" i="0" u="none" strike="noStrike" err="1">
                <a:solidFill>
                  <a:srgbClr val="404040"/>
                </a:solidFill>
                <a:effectLst/>
                <a:latin typeface="Calibri" panose="020F0502020204030204" pitchFamily="34" charset="0"/>
              </a:rPr>
              <a:t>Schäuffelen</a:t>
            </a:r>
            <a:r>
              <a:rPr lang="en-US" sz="1000" b="0" i="0" u="none" strike="noStrike">
                <a:solidFill>
                  <a:srgbClr val="404040"/>
                </a:solidFill>
                <a:effectLst/>
                <a:latin typeface="Calibri" panose="020F0502020204030204" pitchFamily="34" charset="0"/>
              </a:rPr>
              <a:t> A, </a:t>
            </a:r>
            <a:r>
              <a:rPr lang="en-US" sz="1000" b="0" i="0" u="none" strike="noStrike" err="1">
                <a:solidFill>
                  <a:srgbClr val="404040"/>
                </a:solidFill>
                <a:effectLst/>
                <a:latin typeface="Calibri" panose="020F0502020204030204" pitchFamily="34" charset="0"/>
              </a:rPr>
              <a:t>Treiber</a:t>
            </a:r>
            <a:r>
              <a:rPr lang="en-US" sz="1000" b="0" i="0" u="none" strike="noStrike">
                <a:solidFill>
                  <a:srgbClr val="404040"/>
                </a:solidFill>
                <a:effectLst/>
                <a:latin typeface="Calibri" panose="020F0502020204030204" pitchFamily="34" charset="0"/>
              </a:rPr>
              <a:t> H, Wulf H, </a:t>
            </a:r>
            <a:r>
              <a:rPr lang="en-US" sz="1000" b="0" i="0" u="none" strike="noStrike" err="1">
                <a:solidFill>
                  <a:srgbClr val="404040"/>
                </a:solidFill>
                <a:effectLst/>
                <a:latin typeface="Calibri" panose="020F0502020204030204" pitchFamily="34" charset="0"/>
              </a:rPr>
              <a:t>Geldner</a:t>
            </a:r>
            <a:r>
              <a:rPr lang="en-US" sz="1000" b="0" i="0" u="none" strike="noStrike">
                <a:solidFill>
                  <a:srgbClr val="404040"/>
                </a:solidFill>
                <a:effectLst/>
                <a:latin typeface="Calibri" panose="020F0502020204030204" pitchFamily="34" charset="0"/>
              </a:rPr>
              <a:t> G: Applicability of risk scores for postoperative nausea and vomiting in adults to </a:t>
            </a:r>
            <a:r>
              <a:rPr lang="en-US" sz="1000" b="0" i="0" u="none" strike="noStrike" err="1">
                <a:solidFill>
                  <a:srgbClr val="404040"/>
                </a:solidFill>
                <a:effectLst/>
                <a:latin typeface="Calibri" panose="020F0502020204030204" pitchFamily="34" charset="0"/>
              </a:rPr>
              <a:t>paediatric</a:t>
            </a:r>
            <a:r>
              <a:rPr lang="en-US" sz="1000" b="0" i="0" u="none" strike="noStrike">
                <a:solidFill>
                  <a:srgbClr val="404040"/>
                </a:solidFill>
                <a:effectLst/>
                <a:latin typeface="Calibri" panose="020F0502020204030204" pitchFamily="34" charset="0"/>
              </a:rPr>
              <a:t> patients. Br J </a:t>
            </a:r>
            <a:r>
              <a:rPr lang="en-US" sz="1000" b="0" i="0" u="none" strike="noStrike" err="1">
                <a:solidFill>
                  <a:srgbClr val="404040"/>
                </a:solidFill>
                <a:effectLst/>
                <a:latin typeface="Calibri" panose="020F0502020204030204" pitchFamily="34" charset="0"/>
              </a:rPr>
              <a:t>Anaesth</a:t>
            </a:r>
            <a:r>
              <a:rPr lang="en-US" sz="1000" b="0" i="0" u="none" strike="noStrike">
                <a:solidFill>
                  <a:srgbClr val="404040"/>
                </a:solidFill>
                <a:effectLst/>
                <a:latin typeface="Calibri" panose="020F0502020204030204" pitchFamily="34" charset="0"/>
              </a:rPr>
              <a:t> 2004; 93:386–92</a:t>
            </a:r>
            <a:r>
              <a:rPr lang="en-US" sz="1000" b="0" i="0">
                <a:solidFill>
                  <a:srgbClr val="000000"/>
                </a:solidFill>
                <a:effectLst/>
                <a:latin typeface="Calibri" panose="020F0502020204030204" pitchFamily="34" charset="0"/>
              </a:rPr>
              <a:t>​</a:t>
            </a:r>
          </a:p>
          <a:p>
            <a:pPr marL="457200" indent="-457200">
              <a:lnSpc>
                <a:spcPct val="80000"/>
              </a:lnSpc>
              <a:buFont typeface="+mj-lt"/>
              <a:buAutoNum type="arabicPeriod" startAt="46"/>
            </a:pPr>
            <a:r>
              <a:rPr lang="en-US" sz="1000" b="0" i="0" u="none" strike="noStrike" err="1">
                <a:solidFill>
                  <a:srgbClr val="404040"/>
                </a:solidFill>
                <a:effectLst/>
                <a:latin typeface="Calibri" panose="020F0502020204030204" pitchFamily="34" charset="0"/>
              </a:rPr>
              <a:t>Bourdaud</a:t>
            </a:r>
            <a:r>
              <a:rPr lang="en-US" sz="1000" b="0" i="0" u="none" strike="noStrike">
                <a:solidFill>
                  <a:srgbClr val="404040"/>
                </a:solidFill>
                <a:effectLst/>
                <a:latin typeface="Calibri" panose="020F0502020204030204" pitchFamily="34" charset="0"/>
              </a:rPr>
              <a:t> N, </a:t>
            </a:r>
            <a:r>
              <a:rPr lang="en-US" sz="1000" b="0" i="0" u="none" strike="noStrike" err="1">
                <a:solidFill>
                  <a:srgbClr val="404040"/>
                </a:solidFill>
                <a:effectLst/>
                <a:latin typeface="Calibri" panose="020F0502020204030204" pitchFamily="34" charset="0"/>
              </a:rPr>
              <a:t>Devys</a:t>
            </a:r>
            <a:r>
              <a:rPr lang="en-US" sz="1000" b="0" i="0" u="none" strike="noStrike">
                <a:solidFill>
                  <a:srgbClr val="404040"/>
                </a:solidFill>
                <a:effectLst/>
                <a:latin typeface="Calibri" panose="020F0502020204030204" pitchFamily="34" charset="0"/>
              </a:rPr>
              <a:t> JM, </a:t>
            </a:r>
            <a:r>
              <a:rPr lang="en-US" sz="1000" b="0" i="0" u="none" strike="noStrike" err="1">
                <a:solidFill>
                  <a:srgbClr val="404040"/>
                </a:solidFill>
                <a:effectLst/>
                <a:latin typeface="Calibri" panose="020F0502020204030204" pitchFamily="34" charset="0"/>
              </a:rPr>
              <a:t>Bientz</a:t>
            </a:r>
            <a:r>
              <a:rPr lang="en-US" sz="1000" b="0" i="0" u="none" strike="noStrike">
                <a:solidFill>
                  <a:srgbClr val="404040"/>
                </a:solidFill>
                <a:effectLst/>
                <a:latin typeface="Calibri" panose="020F0502020204030204" pitchFamily="34" charset="0"/>
              </a:rPr>
              <a:t> J, </a:t>
            </a:r>
            <a:r>
              <a:rPr lang="en-US" sz="1000" b="0" i="0" u="none" strike="noStrike" err="1">
                <a:solidFill>
                  <a:srgbClr val="404040"/>
                </a:solidFill>
                <a:effectLst/>
                <a:latin typeface="Calibri" panose="020F0502020204030204" pitchFamily="34" charset="0"/>
              </a:rPr>
              <a:t>Lejus</a:t>
            </a:r>
            <a:r>
              <a:rPr lang="en-US" sz="1000" b="0" i="0" u="none" strike="noStrike">
                <a:solidFill>
                  <a:srgbClr val="404040"/>
                </a:solidFill>
                <a:effectLst/>
                <a:latin typeface="Calibri" panose="020F0502020204030204" pitchFamily="34" charset="0"/>
              </a:rPr>
              <a:t> C, </a:t>
            </a:r>
            <a:r>
              <a:rPr lang="en-US" sz="1000" b="0" i="0" u="none" strike="noStrike" err="1">
                <a:solidFill>
                  <a:srgbClr val="404040"/>
                </a:solidFill>
                <a:effectLst/>
                <a:latin typeface="Calibri" panose="020F0502020204030204" pitchFamily="34" charset="0"/>
              </a:rPr>
              <a:t>Hebrard</a:t>
            </a:r>
            <a:r>
              <a:rPr lang="en-US" sz="1000" b="0" i="0" u="none" strike="noStrike">
                <a:solidFill>
                  <a:srgbClr val="404040"/>
                </a:solidFill>
                <a:effectLst/>
                <a:latin typeface="Calibri" panose="020F0502020204030204" pitchFamily="34" charset="0"/>
              </a:rPr>
              <a:t> A, </a:t>
            </a:r>
            <a:r>
              <a:rPr lang="en-US" sz="1000" b="0" i="0" u="none" strike="noStrike" err="1">
                <a:solidFill>
                  <a:srgbClr val="404040"/>
                </a:solidFill>
                <a:effectLst/>
                <a:latin typeface="Calibri" panose="020F0502020204030204" pitchFamily="34" charset="0"/>
              </a:rPr>
              <a:t>Tirel</a:t>
            </a:r>
            <a:r>
              <a:rPr lang="en-US" sz="1000" b="0" i="0" u="none" strike="noStrike">
                <a:solidFill>
                  <a:srgbClr val="404040"/>
                </a:solidFill>
                <a:effectLst/>
                <a:latin typeface="Calibri" panose="020F0502020204030204" pitchFamily="34" charset="0"/>
              </a:rPr>
              <a:t> O, </a:t>
            </a:r>
            <a:r>
              <a:rPr lang="en-US" sz="1000" b="0" i="0" u="none" strike="noStrike" err="1">
                <a:solidFill>
                  <a:srgbClr val="404040"/>
                </a:solidFill>
                <a:effectLst/>
                <a:latin typeface="Calibri" panose="020F0502020204030204" pitchFamily="34" charset="0"/>
              </a:rPr>
              <a:t>Lecoutre</a:t>
            </a:r>
            <a:r>
              <a:rPr lang="en-US" sz="1000" b="0" i="0" u="none" strike="noStrike">
                <a:solidFill>
                  <a:srgbClr val="404040"/>
                </a:solidFill>
                <a:effectLst/>
                <a:latin typeface="Calibri" panose="020F0502020204030204" pitchFamily="34" charset="0"/>
              </a:rPr>
              <a:t> D, </a:t>
            </a:r>
            <a:r>
              <a:rPr lang="en-US" sz="1000" b="0" i="0" u="none" strike="noStrike" err="1">
                <a:solidFill>
                  <a:srgbClr val="404040"/>
                </a:solidFill>
                <a:effectLst/>
                <a:latin typeface="Calibri" panose="020F0502020204030204" pitchFamily="34" charset="0"/>
              </a:rPr>
              <a:t>Sabourdin</a:t>
            </a:r>
            <a:r>
              <a:rPr lang="en-US" sz="1000" b="0" i="0" u="none" strike="noStrike">
                <a:solidFill>
                  <a:srgbClr val="404040"/>
                </a:solidFill>
                <a:effectLst/>
                <a:latin typeface="Calibri" panose="020F0502020204030204" pitchFamily="34" charset="0"/>
              </a:rPr>
              <a:t> N, </a:t>
            </a:r>
            <a:r>
              <a:rPr lang="en-US" sz="1000" b="0" i="0" u="none" strike="noStrike" err="1">
                <a:solidFill>
                  <a:srgbClr val="404040"/>
                </a:solidFill>
                <a:effectLst/>
                <a:latin typeface="Calibri" panose="020F0502020204030204" pitchFamily="34" charset="0"/>
              </a:rPr>
              <a:t>Nivoche</a:t>
            </a:r>
            <a:r>
              <a:rPr lang="en-US" sz="1000" b="0" i="0" u="none" strike="noStrike">
                <a:solidFill>
                  <a:srgbClr val="404040"/>
                </a:solidFill>
                <a:effectLst/>
                <a:latin typeface="Calibri" panose="020F0502020204030204" pitchFamily="34" charset="0"/>
              </a:rPr>
              <a:t> Y, </a:t>
            </a:r>
            <a:r>
              <a:rPr lang="en-US" sz="1000" b="0" i="0" u="none" strike="noStrike" err="1">
                <a:solidFill>
                  <a:srgbClr val="404040"/>
                </a:solidFill>
                <a:effectLst/>
                <a:latin typeface="Calibri" panose="020F0502020204030204" pitchFamily="34" charset="0"/>
              </a:rPr>
              <a:t>Baujard</a:t>
            </a:r>
            <a:r>
              <a:rPr lang="en-US" sz="1000" b="0" i="0" u="none" strike="noStrike">
                <a:solidFill>
                  <a:srgbClr val="404040"/>
                </a:solidFill>
                <a:effectLst/>
                <a:latin typeface="Calibri" panose="020F0502020204030204" pitchFamily="34" charset="0"/>
              </a:rPr>
              <a:t> C, </a:t>
            </a:r>
            <a:r>
              <a:rPr lang="en-US" sz="1000" b="0" i="0" u="none" strike="noStrike" err="1">
                <a:solidFill>
                  <a:srgbClr val="404040"/>
                </a:solidFill>
                <a:effectLst/>
                <a:latin typeface="Calibri" panose="020F0502020204030204" pitchFamily="34" charset="0"/>
              </a:rPr>
              <a:t>Nikasinovic</a:t>
            </a:r>
            <a:r>
              <a:rPr lang="en-US" sz="1000" b="0" i="0" u="none" strike="noStrike">
                <a:solidFill>
                  <a:srgbClr val="404040"/>
                </a:solidFill>
                <a:effectLst/>
                <a:latin typeface="Calibri" panose="020F0502020204030204" pitchFamily="34" charset="0"/>
              </a:rPr>
              <a:t> L, </a:t>
            </a:r>
            <a:r>
              <a:rPr lang="en-US" sz="1000" b="0" i="0" u="none" strike="noStrike" err="1">
                <a:solidFill>
                  <a:srgbClr val="404040"/>
                </a:solidFill>
                <a:effectLst/>
                <a:latin typeface="Calibri" panose="020F0502020204030204" pitchFamily="34" charset="0"/>
              </a:rPr>
              <a:t>Orliaguet</a:t>
            </a:r>
            <a:r>
              <a:rPr lang="en-US" sz="1000" b="0" i="0" u="none" strike="noStrike">
                <a:solidFill>
                  <a:srgbClr val="404040"/>
                </a:solidFill>
                <a:effectLst/>
                <a:latin typeface="Calibri" panose="020F0502020204030204" pitchFamily="34" charset="0"/>
              </a:rPr>
              <a:t> GA: Development and validation of a risk score to predict the probability of postoperative vomiting in pediatric patients: the VPOP score. </a:t>
            </a:r>
            <a:r>
              <a:rPr lang="en-US" sz="1000" b="0" i="0" u="none" strike="noStrike" err="1">
                <a:solidFill>
                  <a:srgbClr val="404040"/>
                </a:solidFill>
                <a:effectLst/>
                <a:latin typeface="Calibri" panose="020F0502020204030204" pitchFamily="34" charset="0"/>
              </a:rPr>
              <a:t>Paediatr</a:t>
            </a:r>
            <a:r>
              <a:rPr lang="en-US" sz="1000" b="0" i="0" u="none" strike="noStrike">
                <a:solidFill>
                  <a:srgbClr val="404040"/>
                </a:solidFill>
                <a:effectLst/>
                <a:latin typeface="Calibri" panose="020F0502020204030204" pitchFamily="34" charset="0"/>
              </a:rPr>
              <a:t> </a:t>
            </a:r>
            <a:r>
              <a:rPr lang="en-US" sz="1000" b="0" i="0" u="none" strike="noStrike" err="1">
                <a:solidFill>
                  <a:srgbClr val="404040"/>
                </a:solidFill>
                <a:effectLst/>
                <a:latin typeface="Calibri" panose="020F0502020204030204" pitchFamily="34" charset="0"/>
              </a:rPr>
              <a:t>Anaesth</a:t>
            </a:r>
            <a:r>
              <a:rPr lang="en-US" sz="1000" b="0" i="0" u="none" strike="noStrike">
                <a:solidFill>
                  <a:srgbClr val="404040"/>
                </a:solidFill>
                <a:effectLst/>
                <a:latin typeface="Calibri" panose="020F0502020204030204" pitchFamily="34" charset="0"/>
              </a:rPr>
              <a:t> 2014; 24:945–52</a:t>
            </a:r>
            <a:endParaRPr lang="en-US" sz="1000" b="0" i="0">
              <a:solidFill>
                <a:srgbClr val="000000"/>
              </a:solidFill>
              <a:effectLst/>
              <a:latin typeface="Arial" panose="020B0604020202020204" pitchFamily="34" charset="0"/>
            </a:endParaRPr>
          </a:p>
          <a:p>
            <a:pPr marL="0" indent="0">
              <a:lnSpc>
                <a:spcPct val="80000"/>
              </a:lnSpc>
              <a:buNone/>
            </a:pPr>
            <a:endParaRPr lang="en-US" sz="1000"/>
          </a:p>
        </p:txBody>
      </p:sp>
    </p:spTree>
    <p:extLst>
      <p:ext uri="{BB962C8B-B14F-4D97-AF65-F5344CB8AC3E}">
        <p14:creationId xmlns:p14="http://schemas.microsoft.com/office/powerpoint/2010/main" val="3573667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Pregnant person holding stomach">
            <a:extLst>
              <a:ext uri="{FF2B5EF4-FFF2-40B4-BE49-F238E27FC236}">
                <a16:creationId xmlns:a16="http://schemas.microsoft.com/office/drawing/2014/main" id="{6C08AECC-D3E5-13F5-A5EA-FFBA6A93F8B5}"/>
              </a:ext>
            </a:extLst>
          </p:cNvPr>
          <p:cNvPicPr>
            <a:picLocks noGrp="1" noChangeAspect="1"/>
          </p:cNvPicPr>
          <p:nvPr>
            <p:ph type="pic" idx="1"/>
          </p:nvPr>
        </p:nvPicPr>
        <p:blipFill>
          <a:blip r:embed="rId2"/>
          <a:srcRect t="21868" b="21868"/>
          <a:stretch>
            <a:fillRect/>
          </a:stretch>
        </p:blipFill>
        <p:spPr/>
      </p:pic>
      <p:sp>
        <p:nvSpPr>
          <p:cNvPr id="7" name="Title 6">
            <a:extLst>
              <a:ext uri="{FF2B5EF4-FFF2-40B4-BE49-F238E27FC236}">
                <a16:creationId xmlns:a16="http://schemas.microsoft.com/office/drawing/2014/main" id="{3C22EEED-80F8-BC04-6374-C34D15A7CA2F}"/>
              </a:ext>
            </a:extLst>
          </p:cNvPr>
          <p:cNvSpPr>
            <a:spLocks noGrp="1"/>
          </p:cNvSpPr>
          <p:nvPr>
            <p:ph type="title"/>
          </p:nvPr>
        </p:nvSpPr>
        <p:spPr/>
        <p:txBody>
          <a:bodyPr/>
          <a:lstStyle/>
          <a:p>
            <a:r>
              <a:rPr lang="en-US"/>
              <a:t>Treatment Considerations</a:t>
            </a:r>
          </a:p>
        </p:txBody>
      </p:sp>
      <p:sp>
        <p:nvSpPr>
          <p:cNvPr id="9" name="Text Placeholder 8">
            <a:extLst>
              <a:ext uri="{FF2B5EF4-FFF2-40B4-BE49-F238E27FC236}">
                <a16:creationId xmlns:a16="http://schemas.microsoft.com/office/drawing/2014/main" id="{A00092A0-6FE8-4DEB-B261-1268780FC013}"/>
              </a:ext>
            </a:extLst>
          </p:cNvPr>
          <p:cNvSpPr>
            <a:spLocks noGrp="1"/>
          </p:cNvSpPr>
          <p:nvPr>
            <p:ph type="body" sz="half" idx="2"/>
          </p:nvPr>
        </p:nvSpPr>
        <p:spPr/>
        <p:txBody>
          <a:bodyPr/>
          <a:lstStyle/>
          <a:p>
            <a:r>
              <a:rPr lang="en-US"/>
              <a:t>Considerations when managing symptoms of PONV in a variety of patient populations</a:t>
            </a:r>
          </a:p>
        </p:txBody>
      </p:sp>
      <p:sp>
        <p:nvSpPr>
          <p:cNvPr id="2" name="Footer Placeholder 1">
            <a:extLst>
              <a:ext uri="{FF2B5EF4-FFF2-40B4-BE49-F238E27FC236}">
                <a16:creationId xmlns:a16="http://schemas.microsoft.com/office/drawing/2014/main" id="{12D5A5DD-A116-00EE-5800-944F18187B94}"/>
              </a:ext>
            </a:extLst>
          </p:cNvPr>
          <p:cNvSpPr>
            <a:spLocks noGrp="1"/>
          </p:cNvSpPr>
          <p:nvPr>
            <p:ph type="ftr" sz="quarter" idx="11"/>
          </p:nvPr>
        </p:nvSpPr>
        <p:spPr/>
        <p:txBody>
          <a:bodyPr/>
          <a:lstStyle/>
          <a:p>
            <a:r>
              <a:rPr lang="en-US"/>
              <a:t>PONV toolkit</a:t>
            </a:r>
          </a:p>
        </p:txBody>
      </p:sp>
      <p:sp>
        <p:nvSpPr>
          <p:cNvPr id="3" name="Slide Number Placeholder 2">
            <a:extLst>
              <a:ext uri="{FF2B5EF4-FFF2-40B4-BE49-F238E27FC236}">
                <a16:creationId xmlns:a16="http://schemas.microsoft.com/office/drawing/2014/main" id="{4CC7DB0B-55D1-B907-30B8-BA906EBEF897}"/>
              </a:ext>
            </a:extLst>
          </p:cNvPr>
          <p:cNvSpPr>
            <a:spLocks noGrp="1"/>
          </p:cNvSpPr>
          <p:nvPr>
            <p:ph type="sldNum" sz="quarter" idx="12"/>
          </p:nvPr>
        </p:nvSpPr>
        <p:spPr/>
        <p:txBody>
          <a:bodyPr/>
          <a:lstStyle/>
          <a:p>
            <a:fld id="{3A98EE3D-8CD1-4C3F-BD1C-C98C9596463C}" type="slidenum">
              <a:rPr lang="en-US" smtClean="0"/>
              <a:t>7</a:t>
            </a:fld>
            <a:endParaRPr lang="en-US"/>
          </a:p>
        </p:txBody>
      </p:sp>
    </p:spTree>
    <p:extLst>
      <p:ext uri="{BB962C8B-B14F-4D97-AF65-F5344CB8AC3E}">
        <p14:creationId xmlns:p14="http://schemas.microsoft.com/office/powerpoint/2010/main" val="482902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50C08E-255C-4C25-9CD0-352940E18239}"/>
              </a:ext>
            </a:extLst>
          </p:cNvPr>
          <p:cNvSpPr>
            <a:spLocks noGrp="1"/>
          </p:cNvSpPr>
          <p:nvPr>
            <p:ph type="ftr" sz="quarter" idx="11"/>
          </p:nvPr>
        </p:nvSpPr>
        <p:spPr/>
        <p:txBody>
          <a:bodyPr/>
          <a:lstStyle/>
          <a:p>
            <a:r>
              <a:rPr lang="en-US"/>
              <a:t>Ponv toolkit</a:t>
            </a:r>
          </a:p>
        </p:txBody>
      </p:sp>
      <p:sp>
        <p:nvSpPr>
          <p:cNvPr id="3" name="Slide Number Placeholder 2">
            <a:extLst>
              <a:ext uri="{FF2B5EF4-FFF2-40B4-BE49-F238E27FC236}">
                <a16:creationId xmlns:a16="http://schemas.microsoft.com/office/drawing/2014/main" id="{969856D7-76D4-416E-AF4D-B44DBB1B8BC8}"/>
              </a:ext>
            </a:extLst>
          </p:cNvPr>
          <p:cNvSpPr>
            <a:spLocks noGrp="1"/>
          </p:cNvSpPr>
          <p:nvPr>
            <p:ph type="sldNum" sz="quarter" idx="12"/>
          </p:nvPr>
        </p:nvSpPr>
        <p:spPr/>
        <p:txBody>
          <a:bodyPr/>
          <a:lstStyle/>
          <a:p>
            <a:fld id="{3A98EE3D-8CD1-4C3F-BD1C-C98C9596463C}" type="slidenum">
              <a:rPr lang="en-US" smtClean="0"/>
              <a:t>8</a:t>
            </a:fld>
            <a:endParaRPr lang="en-US"/>
          </a:p>
        </p:txBody>
      </p:sp>
      <p:sp>
        <p:nvSpPr>
          <p:cNvPr id="5" name="Title 4">
            <a:extLst>
              <a:ext uri="{FF2B5EF4-FFF2-40B4-BE49-F238E27FC236}">
                <a16:creationId xmlns:a16="http://schemas.microsoft.com/office/drawing/2014/main" id="{B6011F46-3B89-4BFA-B17F-E10AA4FFB077}"/>
              </a:ext>
            </a:extLst>
          </p:cNvPr>
          <p:cNvSpPr>
            <a:spLocks noGrp="1"/>
          </p:cNvSpPr>
          <p:nvPr>
            <p:ph type="title"/>
          </p:nvPr>
        </p:nvSpPr>
        <p:spPr/>
        <p:txBody>
          <a:bodyPr/>
          <a:lstStyle/>
          <a:p>
            <a:r>
              <a:rPr lang="en-US"/>
              <a:t>Considerations</a:t>
            </a:r>
            <a:endParaRPr lang="en-US" baseline="30000"/>
          </a:p>
        </p:txBody>
      </p:sp>
      <p:sp>
        <p:nvSpPr>
          <p:cNvPr id="6" name="Content Placeholder 5">
            <a:extLst>
              <a:ext uri="{FF2B5EF4-FFF2-40B4-BE49-F238E27FC236}">
                <a16:creationId xmlns:a16="http://schemas.microsoft.com/office/drawing/2014/main" id="{B1F63E9C-9F60-4898-87D2-502A469EF0F9}"/>
              </a:ext>
            </a:extLst>
          </p:cNvPr>
          <p:cNvSpPr>
            <a:spLocks noGrp="1"/>
          </p:cNvSpPr>
          <p:nvPr>
            <p:ph sz="half" idx="1"/>
          </p:nvPr>
        </p:nvSpPr>
        <p:spPr/>
        <p:txBody>
          <a:bodyPr/>
          <a:lstStyle/>
          <a:p>
            <a:pPr>
              <a:buFont typeface="Wingdings" panose="05000000000000000000" pitchFamily="2" charset="2"/>
              <a:buChar char="Ø"/>
            </a:pPr>
            <a:r>
              <a:rPr lang="en-US"/>
              <a:t>Widespread antiemetic use may lead to increased healthcare costs, especially if expensive proprietary medications are selected.</a:t>
            </a:r>
            <a:r>
              <a:rPr lang="en-US" baseline="30000"/>
              <a:t> </a:t>
            </a:r>
            <a:endParaRPr lang="en-US"/>
          </a:p>
          <a:p>
            <a:pPr>
              <a:buFont typeface="Wingdings" panose="05000000000000000000" pitchFamily="2" charset="2"/>
              <a:buChar char="Ø"/>
            </a:pPr>
            <a:r>
              <a:rPr lang="en-US"/>
              <a:t>As with any medication administration, there is potential for side effects &amp; adverse drug reactions with antiemetic use. </a:t>
            </a:r>
            <a:r>
              <a:rPr lang="en-US" baseline="30000"/>
              <a:t>4</a:t>
            </a:r>
            <a:endParaRPr lang="en-US"/>
          </a:p>
        </p:txBody>
      </p:sp>
      <p:pic>
        <p:nvPicPr>
          <p:cNvPr id="9" name="Content Placeholder 8" descr="Capsules and pills laid flat in symmetrical cross shape">
            <a:extLst>
              <a:ext uri="{FF2B5EF4-FFF2-40B4-BE49-F238E27FC236}">
                <a16:creationId xmlns:a16="http://schemas.microsoft.com/office/drawing/2014/main" id="{80DA3331-6759-4964-A4AB-9278FE5D4594}"/>
              </a:ext>
            </a:extLst>
          </p:cNvPr>
          <p:cNvPicPr>
            <a:picLocks noGrp="1" noChangeAspect="1"/>
          </p:cNvPicPr>
          <p:nvPr>
            <p:ph sz="half" idx="2"/>
          </p:nvPr>
        </p:nvPicPr>
        <p:blipFill>
          <a:blip r:embed="rId3"/>
          <a:stretch>
            <a:fillRect/>
          </a:stretch>
        </p:blipFill>
        <p:spPr>
          <a:xfrm>
            <a:off x="6499225" y="1935198"/>
            <a:ext cx="4954588" cy="3503542"/>
          </a:xfrm>
        </p:spPr>
      </p:pic>
    </p:spTree>
    <p:extLst>
      <p:ext uri="{BB962C8B-B14F-4D97-AF65-F5344CB8AC3E}">
        <p14:creationId xmlns:p14="http://schemas.microsoft.com/office/powerpoint/2010/main" val="652757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50C08E-255C-4C25-9CD0-352940E18239}"/>
              </a:ext>
            </a:extLst>
          </p:cNvPr>
          <p:cNvSpPr>
            <a:spLocks noGrp="1"/>
          </p:cNvSpPr>
          <p:nvPr>
            <p:ph type="ftr" sz="quarter" idx="11"/>
          </p:nvPr>
        </p:nvSpPr>
        <p:spPr/>
        <p:txBody>
          <a:bodyPr/>
          <a:lstStyle/>
          <a:p>
            <a:r>
              <a:rPr lang="en-US"/>
              <a:t>Ponv toolkit</a:t>
            </a:r>
          </a:p>
        </p:txBody>
      </p:sp>
      <p:sp>
        <p:nvSpPr>
          <p:cNvPr id="3" name="Slide Number Placeholder 2">
            <a:extLst>
              <a:ext uri="{FF2B5EF4-FFF2-40B4-BE49-F238E27FC236}">
                <a16:creationId xmlns:a16="http://schemas.microsoft.com/office/drawing/2014/main" id="{969856D7-76D4-416E-AF4D-B44DBB1B8BC8}"/>
              </a:ext>
            </a:extLst>
          </p:cNvPr>
          <p:cNvSpPr>
            <a:spLocks noGrp="1"/>
          </p:cNvSpPr>
          <p:nvPr>
            <p:ph type="sldNum" sz="quarter" idx="12"/>
          </p:nvPr>
        </p:nvSpPr>
        <p:spPr/>
        <p:txBody>
          <a:bodyPr/>
          <a:lstStyle/>
          <a:p>
            <a:fld id="{3A98EE3D-8CD1-4C3F-BD1C-C98C9596463C}" type="slidenum">
              <a:rPr lang="en-US" smtClean="0"/>
              <a:t>9</a:t>
            </a:fld>
            <a:endParaRPr lang="en-US"/>
          </a:p>
        </p:txBody>
      </p:sp>
      <p:sp>
        <p:nvSpPr>
          <p:cNvPr id="5" name="Title 4">
            <a:extLst>
              <a:ext uri="{FF2B5EF4-FFF2-40B4-BE49-F238E27FC236}">
                <a16:creationId xmlns:a16="http://schemas.microsoft.com/office/drawing/2014/main" id="{B6011F46-3B89-4BFA-B17F-E10AA4FFB077}"/>
              </a:ext>
            </a:extLst>
          </p:cNvPr>
          <p:cNvSpPr>
            <a:spLocks noGrp="1"/>
          </p:cNvSpPr>
          <p:nvPr>
            <p:ph type="title"/>
          </p:nvPr>
        </p:nvSpPr>
        <p:spPr/>
        <p:txBody>
          <a:bodyPr/>
          <a:lstStyle/>
          <a:p>
            <a:r>
              <a:rPr lang="en-US"/>
              <a:t>Treatment Considerations </a:t>
            </a:r>
            <a:endParaRPr lang="en-US" baseline="30000"/>
          </a:p>
        </p:txBody>
      </p:sp>
      <p:sp>
        <p:nvSpPr>
          <p:cNvPr id="6" name="Content Placeholder 5">
            <a:extLst>
              <a:ext uri="{FF2B5EF4-FFF2-40B4-BE49-F238E27FC236}">
                <a16:creationId xmlns:a16="http://schemas.microsoft.com/office/drawing/2014/main" id="{B1F63E9C-9F60-4898-87D2-502A469EF0F9}"/>
              </a:ext>
            </a:extLst>
          </p:cNvPr>
          <p:cNvSpPr>
            <a:spLocks noGrp="1"/>
          </p:cNvSpPr>
          <p:nvPr>
            <p:ph sz="half" idx="1"/>
          </p:nvPr>
        </p:nvSpPr>
        <p:spPr/>
        <p:txBody>
          <a:bodyPr>
            <a:normAutofit fontScale="92500" lnSpcReduction="10000"/>
          </a:bodyPr>
          <a:lstStyle/>
          <a:p>
            <a:pPr>
              <a:buFont typeface="Wingdings" panose="05000000000000000000" pitchFamily="2" charset="2"/>
              <a:buChar char="Ø"/>
            </a:pPr>
            <a:r>
              <a:rPr lang="en-US"/>
              <a:t>If a patient begins to experience PONV, treatment should be immediate to prevent further complications. </a:t>
            </a:r>
            <a:r>
              <a:rPr lang="en-US" baseline="30000"/>
              <a:t>1,4</a:t>
            </a:r>
          </a:p>
          <a:p>
            <a:pPr>
              <a:buFont typeface="Wingdings" panose="05000000000000000000" pitchFamily="2" charset="2"/>
              <a:buChar char="Ø"/>
            </a:pPr>
            <a:endParaRPr lang="en-US"/>
          </a:p>
          <a:p>
            <a:pPr>
              <a:buFont typeface="Wingdings" panose="05000000000000000000" pitchFamily="2" charset="2"/>
              <a:buChar char="Ø"/>
            </a:pPr>
            <a:r>
              <a:rPr lang="en-US"/>
              <a:t>If prophylaxis was given but ineffective resulting in PONV within the immediate postoperative period (&lt;6 hours), the rescue antiemetic should be from a different pharmacologic class than the medication given for prophylaxis. </a:t>
            </a:r>
            <a:r>
              <a:rPr lang="en-US" baseline="30000"/>
              <a:t>1,4</a:t>
            </a:r>
          </a:p>
        </p:txBody>
      </p:sp>
      <p:sp>
        <p:nvSpPr>
          <p:cNvPr id="7" name="Content Placeholder 6">
            <a:extLst>
              <a:ext uri="{FF2B5EF4-FFF2-40B4-BE49-F238E27FC236}">
                <a16:creationId xmlns:a16="http://schemas.microsoft.com/office/drawing/2014/main" id="{B44DCB97-EED1-415A-AA1D-87F37D6DF462}"/>
              </a:ext>
            </a:extLst>
          </p:cNvPr>
          <p:cNvSpPr>
            <a:spLocks noGrp="1"/>
          </p:cNvSpPr>
          <p:nvPr>
            <p:ph sz="half" idx="2"/>
          </p:nvPr>
        </p:nvSpPr>
        <p:spPr/>
        <p:txBody>
          <a:bodyPr>
            <a:normAutofit/>
          </a:bodyPr>
          <a:lstStyle/>
          <a:p>
            <a:pPr>
              <a:buFont typeface="Wingdings" panose="05000000000000000000" pitchFamily="2" charset="2"/>
              <a:buChar char="Ø"/>
            </a:pPr>
            <a:r>
              <a:rPr lang="en-US"/>
              <a:t>If PONV occurs &gt;6 hours after surgery, the same medication given for prophylaxis can be re-dosed. </a:t>
            </a:r>
            <a:r>
              <a:rPr lang="en-US" baseline="30000"/>
              <a:t>1,4</a:t>
            </a:r>
          </a:p>
          <a:p>
            <a:pPr>
              <a:buFont typeface="Wingdings" panose="05000000000000000000" pitchFamily="2" charset="2"/>
              <a:buChar char="Ø"/>
            </a:pPr>
            <a:endParaRPr lang="en-US"/>
          </a:p>
          <a:p>
            <a:pPr>
              <a:buFont typeface="Wingdings" panose="05000000000000000000" pitchFamily="2" charset="2"/>
              <a:buChar char="Ø"/>
            </a:pPr>
            <a:r>
              <a:rPr lang="en-US"/>
              <a:t>If no prophylaxis was given, low-dose 5-HT3 receptor antagonist (ondansetron, </a:t>
            </a:r>
            <a:r>
              <a:rPr lang="en-US" err="1"/>
              <a:t>ramosetron</a:t>
            </a:r>
            <a:r>
              <a:rPr lang="en-US"/>
              <a:t>, or </a:t>
            </a:r>
            <a:r>
              <a:rPr lang="en-US" err="1"/>
              <a:t>tropisetron</a:t>
            </a:r>
            <a:r>
              <a:rPr lang="en-US"/>
              <a:t>) should be administered as the rescue medication. </a:t>
            </a:r>
            <a:r>
              <a:rPr lang="en-US" baseline="30000"/>
              <a:t>1,4,7</a:t>
            </a:r>
          </a:p>
        </p:txBody>
      </p:sp>
    </p:spTree>
    <p:extLst>
      <p:ext uri="{BB962C8B-B14F-4D97-AF65-F5344CB8AC3E}">
        <p14:creationId xmlns:p14="http://schemas.microsoft.com/office/powerpoint/2010/main" val="28809117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84"/>
</p:tagLst>
</file>

<file path=ppt/theme/theme1.xml><?xml version="1.0" encoding="utf-8"?>
<a:theme xmlns:a="http://schemas.openxmlformats.org/drawingml/2006/main" name="RetrospectVTI">
  <a:themeElements>
    <a:clrScheme name="CC_tkit">
      <a:dk1>
        <a:srgbClr val="000000"/>
      </a:dk1>
      <a:lt1>
        <a:srgbClr val="FFFFFF"/>
      </a:lt1>
      <a:dk2>
        <a:srgbClr val="1A4C72"/>
      </a:dk2>
      <a:lt2>
        <a:srgbClr val="D3D3C8"/>
      </a:lt2>
      <a:accent1>
        <a:srgbClr val="0974B4"/>
      </a:accent1>
      <a:accent2>
        <a:srgbClr val="F08519"/>
      </a:accent2>
      <a:accent3>
        <a:srgbClr val="9B2215"/>
      </a:accent3>
      <a:accent4>
        <a:srgbClr val="91B033"/>
      </a:accent4>
      <a:accent5>
        <a:srgbClr val="0974B4"/>
      </a:accent5>
      <a:accent6>
        <a:srgbClr val="1A4C72"/>
      </a:accent6>
      <a:hlink>
        <a:srgbClr val="F08519"/>
      </a:hlink>
      <a:folHlink>
        <a:srgbClr val="92523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11534312_win32_fixed" id="{7DA952F3-BC8E-4B7B-859D-A36E039201B7}" vid="{8E772A5C-93BE-4922-8D82-53E2DDEA5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6A31CF457FBF4A8BE8E4670861BD77" ma:contentTypeVersion="16" ma:contentTypeDescription="Create a new document." ma:contentTypeScope="" ma:versionID="1304781f1022b5da4238dfd8802345c8">
  <xsd:schema xmlns:xsd="http://www.w3.org/2001/XMLSchema" xmlns:xs="http://www.w3.org/2001/XMLSchema" xmlns:p="http://schemas.microsoft.com/office/2006/metadata/properties" xmlns:ns2="64774620-b1c7-4873-b1dc-3a10ae1c553a" xmlns:ns3="02cbc65c-bd4b-4c7d-b37e-60d41c88d9c8" targetNamespace="http://schemas.microsoft.com/office/2006/metadata/properties" ma:root="true" ma:fieldsID="0e630f4c95c35d521b9af77fd31c4254" ns2:_="" ns3:_="">
    <xsd:import namespace="64774620-b1c7-4873-b1dc-3a10ae1c553a"/>
    <xsd:import namespace="02cbc65c-bd4b-4c7d-b37e-60d41c88d9c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774620-b1c7-4873-b1dc-3a10ae1c55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418ee26-5d9c-4ec3-852e-438ad73c390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2cbc65c-bd4b-4c7d-b37e-60d41c88d9c8"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fcde6ac-fcb1-4bfb-b2af-123a3daacf2b}" ma:internalName="TaxCatchAll" ma:showField="CatchAllData" ma:web="02cbc65c-bd4b-4c7d-b37e-60d41c88d9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2cbc65c-bd4b-4c7d-b37e-60d41c88d9c8" xsi:nil="true"/>
    <MediaServiceKeyPoints xmlns="64774620-b1c7-4873-b1dc-3a10ae1c553a" xsi:nil="true"/>
    <lcf76f155ced4ddcb4097134ff3c332f xmlns="64774620-b1c7-4873-b1dc-3a10ae1c553a">
      <Terms xmlns="http://schemas.microsoft.com/office/infopath/2007/PartnerControls"/>
    </lcf76f155ced4ddcb4097134ff3c332f>
    <SharedWithUsers xmlns="02cbc65c-bd4b-4c7d-b37e-60d41c88d9c8">
      <UserInfo>
        <DisplayName>Zittleman, Andrew</DisplayName>
        <AccountId>24</AccountId>
        <AccountType/>
      </UserInfo>
      <UserInfo>
        <DisplayName>Malenfant, Tiffany</DisplayName>
        <AccountId>23</AccountId>
        <AccountType/>
      </UserInfo>
    </SharedWithUsers>
  </documentManagement>
</p:properties>
</file>

<file path=customXml/itemProps1.xml><?xml version="1.0" encoding="utf-8"?>
<ds:datastoreItem xmlns:ds="http://schemas.openxmlformats.org/officeDocument/2006/customXml" ds:itemID="{8B14B1F2-14B2-4C26-A336-1A8CB24567D4}">
  <ds:schemaRefs>
    <ds:schemaRef ds:uri="02cbc65c-bd4b-4c7d-b37e-60d41c88d9c8"/>
    <ds:schemaRef ds:uri="64774620-b1c7-4873-b1dc-3a10ae1c553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5236A05-3599-4152-8DD9-B0D397D93833}">
  <ds:schemaRefs>
    <ds:schemaRef ds:uri="http://schemas.microsoft.com/sharepoint/v3/contenttype/forms"/>
  </ds:schemaRefs>
</ds:datastoreItem>
</file>

<file path=customXml/itemProps3.xml><?xml version="1.0" encoding="utf-8"?>
<ds:datastoreItem xmlns:ds="http://schemas.openxmlformats.org/officeDocument/2006/customXml" ds:itemID="{800ABA88-74E4-4FC0-A26E-0822D1363D5E}">
  <ds:schemaRefs>
    <ds:schemaRef ds:uri="02cbc65c-bd4b-4c7d-b37e-60d41c88d9c8"/>
    <ds:schemaRef ds:uri="64774620-b1c7-4873-b1dc-3a10ae1c553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Classic corporate teach a course slides</Template>
  <Application>Microsoft Office PowerPoint</Application>
  <PresentationFormat>Widescreen</PresentationFormat>
  <Slides>62</Slides>
  <Notes>42</Notes>
  <HiddenSlides>0</HiddenSlide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RetrospectVTI</vt:lpstr>
      <vt:lpstr>Postoperative Nausea &amp; Vomiting QI Toolkit</vt:lpstr>
      <vt:lpstr>PowerPoint Presentation</vt:lpstr>
      <vt:lpstr>Objectives</vt:lpstr>
      <vt:lpstr>Who is at risk?</vt:lpstr>
      <vt:lpstr>Guidelines: PONV Risk Assessment &amp; Management</vt:lpstr>
      <vt:lpstr>PONV Risk Scoring Tools for Adults  </vt:lpstr>
      <vt:lpstr>Treatment Considerations</vt:lpstr>
      <vt:lpstr>Considerations</vt:lpstr>
      <vt:lpstr>Treatment Considerations </vt:lpstr>
      <vt:lpstr>Treatment Considerations </vt:lpstr>
      <vt:lpstr>Treatment algorithm</vt:lpstr>
      <vt:lpstr>Considerations for Older Adults</vt:lpstr>
      <vt:lpstr>Obstetric Considerations</vt:lpstr>
      <vt:lpstr>Recommendations for Cesarean Delivery13</vt:lpstr>
      <vt:lpstr>PONV Treatment: Medications</vt:lpstr>
      <vt:lpstr>Receptor sites involved in PONV Prophylaxis and/or treatment 14</vt:lpstr>
      <vt:lpstr>Serotonin (5-HT3) Receptor Antagonists</vt:lpstr>
      <vt:lpstr>Dopamine Receptor Antagonists: Amisulpride</vt:lpstr>
      <vt:lpstr>Dopamine Receptor Antagonists: Amisulpride</vt:lpstr>
      <vt:lpstr>Dopamine Receptor Antagonists:  Droperidol</vt:lpstr>
      <vt:lpstr>Dopamine Receptor Antagonists: Haloperidol</vt:lpstr>
      <vt:lpstr>Dopamine Receptor Antagonist: Metoclopramide </vt:lpstr>
      <vt:lpstr>NK-1 Receptor Antagonists</vt:lpstr>
      <vt:lpstr>Corticosteroids: Dexamethasone</vt:lpstr>
      <vt:lpstr>Antihistamines: Dimenhydrinate &amp; promethazine</vt:lpstr>
      <vt:lpstr>Antihistamines: Promethazine</vt:lpstr>
      <vt:lpstr>Antihistamines: Promethazine</vt:lpstr>
      <vt:lpstr>Antihistamines: Diphenhydramine</vt:lpstr>
      <vt:lpstr>Anticholinergics: Scopolamine Transdermal Patch</vt:lpstr>
      <vt:lpstr>Gabapentinoids: Gabapentin &amp; pregabalin</vt:lpstr>
      <vt:lpstr>Midazolam</vt:lpstr>
      <vt:lpstr>PONV Treatment: Combination Therapy</vt:lpstr>
      <vt:lpstr>Combination Antiemetics for Treatment</vt:lpstr>
      <vt:lpstr>PONV Treatment: Alternative Therapy</vt:lpstr>
      <vt:lpstr>Carb Loading</vt:lpstr>
      <vt:lpstr>Aromatherapy: Limited evidence to support</vt:lpstr>
      <vt:lpstr>Aromatherapy: Isopropyl alcohol</vt:lpstr>
      <vt:lpstr>Aromatherapy: Peppermint</vt:lpstr>
      <vt:lpstr>Pericardium (PC6) Stimulation –  Acupressure or acupuncture</vt:lpstr>
      <vt:lpstr>PC6 Acupressure</vt:lpstr>
      <vt:lpstr>PC6 Transcutaneous Electrical Acupoint Stimulation (TEAS) </vt:lpstr>
      <vt:lpstr>Music Therapy</vt:lpstr>
      <vt:lpstr>Hypnosis Therapy</vt:lpstr>
      <vt:lpstr>Ginger</vt:lpstr>
      <vt:lpstr>Ginger</vt:lpstr>
      <vt:lpstr>Chewing Gum</vt:lpstr>
      <vt:lpstr>Chewing Gum</vt:lpstr>
      <vt:lpstr>Summary: Recommendations for Treatment of PONV</vt:lpstr>
      <vt:lpstr>Recommendation #1: Assess patient for symptoms of PONV</vt:lpstr>
      <vt:lpstr>Recommendation #2: Identify if prophylaxis was given</vt:lpstr>
      <vt:lpstr>Recommendation #3: Administer treatment* </vt:lpstr>
      <vt:lpstr>Recommendation #4:  Do not re-dose scopolamine patch for treatment of PONV.   </vt:lpstr>
      <vt:lpstr>Recommendations #5:  Assess possible causes, especially for refractory PONV </vt:lpstr>
      <vt:lpstr>Recommendation #6: Consider multi-modal therapy</vt:lpstr>
      <vt:lpstr>Supplemental Information</vt:lpstr>
      <vt:lpstr>Other Risk Scoring Tools for Adults  </vt:lpstr>
      <vt:lpstr>Pediatric PONV Risk Scores</vt:lpstr>
      <vt:lpstr>References</vt:lpstr>
      <vt:lpstr>References</vt:lpstr>
      <vt:lpstr>References</vt:lpstr>
      <vt:lpstr>References</vt:lpstr>
      <vt:lpstr>References</vt:lpstr>
    </vt:vector>
  </TitlesOfParts>
  <Company>Michigan Medicine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Postoperative Nausea &amp; Vomiting QI Toolkit</dc:title>
  <dc:creator>Bailey, Meridith</dc:creator>
  <cp:revision>2</cp:revision>
  <dcterms:created xsi:type="dcterms:W3CDTF">2022-05-25T17:11:53Z</dcterms:created>
  <dcterms:modified xsi:type="dcterms:W3CDTF">2022-07-14T20:08:19Z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0x010100826A31CF457FBF4A8BE8E4670861BD77</vt:lpwstr>
  </property>
  <property fmtid="{D5CDD505-2E9C-101B-9397-08002B2CF9AE}" pid="3" name="MediaServiceImageTags">
    <vt:lpwstr/>
  </property>
</Properties>
</file>