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0" r:id="rId4"/>
    <p:sldMasterId id="2147483757" r:id="rId5"/>
  </p:sldMasterIdLst>
  <p:notesMasterIdLst>
    <p:notesMasterId r:id="rId36"/>
  </p:notesMasterIdLst>
  <p:sldIdLst>
    <p:sldId id="317" r:id="rId6"/>
    <p:sldId id="306" r:id="rId7"/>
    <p:sldId id="269" r:id="rId8"/>
    <p:sldId id="354" r:id="rId9"/>
    <p:sldId id="266" r:id="rId10"/>
    <p:sldId id="346" r:id="rId11"/>
    <p:sldId id="334" r:id="rId12"/>
    <p:sldId id="359" r:id="rId13"/>
    <p:sldId id="309" r:id="rId14"/>
    <p:sldId id="325" r:id="rId15"/>
    <p:sldId id="376" r:id="rId16"/>
    <p:sldId id="338" r:id="rId17"/>
    <p:sldId id="375" r:id="rId18"/>
    <p:sldId id="367" r:id="rId19"/>
    <p:sldId id="343" r:id="rId20"/>
    <p:sldId id="356" r:id="rId21"/>
    <p:sldId id="369" r:id="rId22"/>
    <p:sldId id="328" r:id="rId23"/>
    <p:sldId id="360" r:id="rId24"/>
    <p:sldId id="311" r:id="rId25"/>
    <p:sldId id="312" r:id="rId26"/>
    <p:sldId id="341" r:id="rId27"/>
    <p:sldId id="316" r:id="rId28"/>
    <p:sldId id="347" r:id="rId29"/>
    <p:sldId id="348" r:id="rId30"/>
    <p:sldId id="351" r:id="rId31"/>
    <p:sldId id="350" r:id="rId32"/>
    <p:sldId id="349" r:id="rId33"/>
    <p:sldId id="333" r:id="rId34"/>
    <p:sldId id="361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71EF779-4E9F-4C40-8D2C-04FDE937998C}">
          <p14:sldIdLst>
            <p14:sldId id="317"/>
            <p14:sldId id="306"/>
            <p14:sldId id="269"/>
            <p14:sldId id="354"/>
            <p14:sldId id="266"/>
            <p14:sldId id="346"/>
            <p14:sldId id="334"/>
            <p14:sldId id="359"/>
            <p14:sldId id="309"/>
            <p14:sldId id="325"/>
            <p14:sldId id="376"/>
            <p14:sldId id="338"/>
            <p14:sldId id="375"/>
            <p14:sldId id="367"/>
            <p14:sldId id="343"/>
            <p14:sldId id="356"/>
            <p14:sldId id="369"/>
            <p14:sldId id="328"/>
            <p14:sldId id="360"/>
            <p14:sldId id="311"/>
            <p14:sldId id="312"/>
            <p14:sldId id="341"/>
            <p14:sldId id="316"/>
            <p14:sldId id="347"/>
            <p14:sldId id="348"/>
            <p14:sldId id="351"/>
            <p14:sldId id="350"/>
            <p14:sldId id="349"/>
            <p14:sldId id="333"/>
            <p14:sldId id="36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578D024-F38A-7ECB-A8EE-5D405EA1089A}" name="Addo, Henrietta" initials="" userId="S::addo@med.umich.edu::19650342-adab-4354-97ae-c63a6115d4bb" providerId="AD"/>
  <p188:author id="{74CBAC52-439D-1CBE-7AA1-7E2F4C1BFF45}" name="Wade, Meridith" initials="MW" userId="Wade, Meridith" providerId="None"/>
  <p188:author id="{F99FB485-419C-3499-E9DD-18545FC3B7E1}" name="Barrios, Nicole" initials="NB" userId="Barrios, Nicole" providerId="None"/>
  <p188:author id="{5F559ECD-8535-8ED3-66EF-F3442BE7023B}" name="Buehler, Kate" initials="" userId="S::kjbucrek@med.umich.edu::3d3ba58d-72c8-41a6-9ab3-1422e9662089" providerId="AD"/>
  <p188:author id="{3DD615E0-9D1D-C18F-B8F9-FD33AE8EDC37}" name="Barrios, Nicole" initials="NB" userId="S::nicbarri@med.umich.edu::56ff5865-ce82-4041-981f-c3a69ebcf39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4A7A"/>
    <a:srgbClr val="0663A2"/>
    <a:srgbClr val="E6E6E6"/>
    <a:srgbClr val="B2B2B2"/>
    <a:srgbClr val="FF9900"/>
    <a:srgbClr val="FFFF99"/>
    <a:srgbClr val="CCCCFF"/>
    <a:srgbClr val="C0C0C0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51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heme" Target="theme/theme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4157F8-6C08-468A-9D7C-2CDEB8E21BA8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8064AF2-341E-4B7B-A0E1-FC5DD49EB38B}">
      <dgm:prSet phldrT="[Text]" custT="1"/>
      <dgm:spPr>
        <a:solidFill>
          <a:srgbClr val="002060">
            <a:alpha val="87000"/>
          </a:srgbClr>
        </a:solidFill>
      </dgm:spPr>
      <dgm:t>
        <a:bodyPr/>
        <a:lstStyle/>
        <a:p>
          <a:r>
            <a:rPr lang="en-US" sz="4400"/>
            <a:t>MPOG</a:t>
          </a:r>
        </a:p>
      </dgm:t>
    </dgm:pt>
    <dgm:pt modelId="{4562742C-385D-40E9-898E-461583C70DDA}" type="parTrans" cxnId="{E7D93CC4-548C-41CD-B392-01CC1FD3384A}">
      <dgm:prSet/>
      <dgm:spPr/>
      <dgm:t>
        <a:bodyPr/>
        <a:lstStyle/>
        <a:p>
          <a:endParaRPr lang="en-US"/>
        </a:p>
      </dgm:t>
    </dgm:pt>
    <dgm:pt modelId="{C657A862-C78A-4DC7-8489-886117416D99}" type="sibTrans" cxnId="{E7D93CC4-548C-41CD-B392-01CC1FD3384A}">
      <dgm:prSet/>
      <dgm:spPr/>
      <dgm:t>
        <a:bodyPr/>
        <a:lstStyle/>
        <a:p>
          <a:endParaRPr lang="en-US"/>
        </a:p>
      </dgm:t>
    </dgm:pt>
    <dgm:pt modelId="{4CC21BF5-EF1B-435C-BBDF-324208C4749B}">
      <dgm:prSet phldrT="[Text]" custT="1"/>
      <dgm:spPr>
        <a:solidFill>
          <a:srgbClr val="92D050">
            <a:alpha val="78000"/>
          </a:srgbClr>
        </a:solidFill>
      </dgm:spPr>
      <dgm:t>
        <a:bodyPr/>
        <a:lstStyle/>
        <a:p>
          <a:r>
            <a:rPr lang="en-US" sz="2000"/>
            <a:t>Research</a:t>
          </a:r>
          <a:endParaRPr lang="en-US" sz="1100"/>
        </a:p>
      </dgm:t>
    </dgm:pt>
    <dgm:pt modelId="{2D67C57C-47FB-4D08-BF89-9A1B16931E9E}" type="parTrans" cxnId="{04DDEC0E-7A74-4606-91E2-6C9E81AA0D47}">
      <dgm:prSet/>
      <dgm:spPr/>
      <dgm:t>
        <a:bodyPr/>
        <a:lstStyle/>
        <a:p>
          <a:endParaRPr lang="en-US"/>
        </a:p>
      </dgm:t>
    </dgm:pt>
    <dgm:pt modelId="{8AF16795-DDEE-4E34-968C-BA2E9AC3CE7D}" type="sibTrans" cxnId="{04DDEC0E-7A74-4606-91E2-6C9E81AA0D47}">
      <dgm:prSet/>
      <dgm:spPr/>
      <dgm:t>
        <a:bodyPr/>
        <a:lstStyle/>
        <a:p>
          <a:endParaRPr lang="en-US"/>
        </a:p>
      </dgm:t>
    </dgm:pt>
    <dgm:pt modelId="{7B28550E-2DC7-48C8-8116-D69D06A9A1B2}">
      <dgm:prSet phldrT="[Text]" custT="1"/>
      <dgm:spPr>
        <a:solidFill>
          <a:srgbClr val="2F5597">
            <a:alpha val="50196"/>
          </a:srgbClr>
        </a:solidFill>
      </dgm:spPr>
      <dgm:t>
        <a:bodyPr/>
        <a:lstStyle/>
        <a:p>
          <a:r>
            <a:rPr lang="en-US" sz="1600"/>
            <a:t>BCBSM funded program</a:t>
          </a:r>
        </a:p>
      </dgm:t>
    </dgm:pt>
    <dgm:pt modelId="{E02115BA-0140-4DA6-8AB4-994D7FBE614C}" type="parTrans" cxnId="{1771F17A-86E3-4DD8-8F46-8C6F86CDBFD8}">
      <dgm:prSet/>
      <dgm:spPr/>
      <dgm:t>
        <a:bodyPr/>
        <a:lstStyle/>
        <a:p>
          <a:endParaRPr lang="en-US"/>
        </a:p>
      </dgm:t>
    </dgm:pt>
    <dgm:pt modelId="{CFF21D30-466A-4218-A54B-67FD7F3CE72C}" type="sibTrans" cxnId="{1771F17A-86E3-4DD8-8F46-8C6F86CDBFD8}">
      <dgm:prSet/>
      <dgm:spPr/>
      <dgm:t>
        <a:bodyPr/>
        <a:lstStyle/>
        <a:p>
          <a:endParaRPr lang="en-US"/>
        </a:p>
      </dgm:t>
    </dgm:pt>
    <dgm:pt modelId="{8D8AE522-58C2-46D9-B2DB-524165556C6B}">
      <dgm:prSet phldrT="[Text]" custT="1"/>
      <dgm:spPr>
        <a:solidFill>
          <a:srgbClr val="FF9900">
            <a:alpha val="82000"/>
          </a:srgbClr>
        </a:solidFill>
      </dgm:spPr>
      <dgm:t>
        <a:bodyPr/>
        <a:lstStyle/>
        <a:p>
          <a:r>
            <a:rPr lang="en-US" sz="2000"/>
            <a:t>Quality </a:t>
          </a:r>
        </a:p>
        <a:p>
          <a:r>
            <a:rPr lang="en-US" sz="2000"/>
            <a:t>(MPOG QI)</a:t>
          </a:r>
        </a:p>
      </dgm:t>
    </dgm:pt>
    <dgm:pt modelId="{B971638C-A22F-46D2-A56D-1D47214F2979}" type="parTrans" cxnId="{E8FA2C16-D311-4919-BE93-E634E78C9226}">
      <dgm:prSet/>
      <dgm:spPr/>
      <dgm:t>
        <a:bodyPr/>
        <a:lstStyle/>
        <a:p>
          <a:endParaRPr lang="en-US"/>
        </a:p>
      </dgm:t>
    </dgm:pt>
    <dgm:pt modelId="{DCF01D30-4618-4AA0-A449-027994293787}" type="sibTrans" cxnId="{E8FA2C16-D311-4919-BE93-E634E78C9226}">
      <dgm:prSet/>
      <dgm:spPr/>
      <dgm:t>
        <a:bodyPr/>
        <a:lstStyle/>
        <a:p>
          <a:endParaRPr lang="en-US"/>
        </a:p>
      </dgm:t>
    </dgm:pt>
    <dgm:pt modelId="{1C37B96C-791C-4196-8631-12F954EA86F6}">
      <dgm:prSet phldrT="[Text]"/>
      <dgm:spPr>
        <a:noFill/>
        <a:ln>
          <a:noFill/>
        </a:ln>
      </dgm:spPr>
      <dgm:t>
        <a:bodyPr/>
        <a:lstStyle/>
        <a:p>
          <a:endParaRPr lang="en-US"/>
        </a:p>
      </dgm:t>
    </dgm:pt>
    <dgm:pt modelId="{17162B03-372D-40EB-B629-D672DD8B8E8E}" type="sibTrans" cxnId="{E9B6C8E1-BF45-4615-89F3-FBB399D01A1E}">
      <dgm:prSet/>
      <dgm:spPr/>
      <dgm:t>
        <a:bodyPr/>
        <a:lstStyle/>
        <a:p>
          <a:endParaRPr lang="en-US"/>
        </a:p>
      </dgm:t>
    </dgm:pt>
    <dgm:pt modelId="{B2A646C2-7ED7-4E8D-8AD2-57477AAA68E5}" type="parTrans" cxnId="{E9B6C8E1-BF45-4615-89F3-FBB399D01A1E}">
      <dgm:prSet/>
      <dgm:spPr/>
      <dgm:t>
        <a:bodyPr/>
        <a:lstStyle/>
        <a:p>
          <a:endParaRPr lang="en-US"/>
        </a:p>
      </dgm:t>
    </dgm:pt>
    <dgm:pt modelId="{C5B3A586-F89C-4E44-90B6-A8C6CCFB2A43}" type="pres">
      <dgm:prSet presAssocID="{964157F8-6C08-468A-9D7C-2CDEB8E21BA8}" presName="Name0" presStyleCnt="0">
        <dgm:presLayoutVars>
          <dgm:chMax val="7"/>
          <dgm:resizeHandles val="exact"/>
        </dgm:presLayoutVars>
      </dgm:prSet>
      <dgm:spPr/>
    </dgm:pt>
    <dgm:pt modelId="{C4529177-2F47-4ADD-91CC-CC2E970D4E89}" type="pres">
      <dgm:prSet presAssocID="{964157F8-6C08-468A-9D7C-2CDEB8E21BA8}" presName="comp1" presStyleCnt="0"/>
      <dgm:spPr/>
    </dgm:pt>
    <dgm:pt modelId="{EB0DD34D-97F8-445B-9393-BAD7E58FD115}" type="pres">
      <dgm:prSet presAssocID="{964157F8-6C08-468A-9D7C-2CDEB8E21BA8}" presName="circle1" presStyleLbl="node1" presStyleIdx="0" presStyleCnt="5" custScaleX="150795" custLinFactNeighborX="524" custLinFactNeighborY="-155"/>
      <dgm:spPr/>
    </dgm:pt>
    <dgm:pt modelId="{A5EBAB11-7622-43BD-8C7F-A1DE835AE571}" type="pres">
      <dgm:prSet presAssocID="{964157F8-6C08-468A-9D7C-2CDEB8E21BA8}" presName="c1text" presStyleLbl="node1" presStyleIdx="0" presStyleCnt="5">
        <dgm:presLayoutVars>
          <dgm:bulletEnabled val="1"/>
        </dgm:presLayoutVars>
      </dgm:prSet>
      <dgm:spPr/>
    </dgm:pt>
    <dgm:pt modelId="{FE1051C0-4C7A-40EC-BBC6-2D4F58C5F14E}" type="pres">
      <dgm:prSet presAssocID="{964157F8-6C08-468A-9D7C-2CDEB8E21BA8}" presName="comp2" presStyleCnt="0"/>
      <dgm:spPr/>
    </dgm:pt>
    <dgm:pt modelId="{60657045-765E-4091-B6C5-B7BA3BFB7263}" type="pres">
      <dgm:prSet presAssocID="{964157F8-6C08-468A-9D7C-2CDEB8E21BA8}" presName="circle2" presStyleLbl="node1" presStyleIdx="1" presStyleCnt="5" custScaleX="118097" custScaleY="65350" custLinFactNeighborX="-29245" custLinFactNeighborY="-7039"/>
      <dgm:spPr/>
    </dgm:pt>
    <dgm:pt modelId="{6353777B-B602-4B3D-AC6F-250D81673C54}" type="pres">
      <dgm:prSet presAssocID="{964157F8-6C08-468A-9D7C-2CDEB8E21BA8}" presName="c2text" presStyleLbl="node1" presStyleIdx="1" presStyleCnt="5">
        <dgm:presLayoutVars>
          <dgm:bulletEnabled val="1"/>
        </dgm:presLayoutVars>
      </dgm:prSet>
      <dgm:spPr/>
    </dgm:pt>
    <dgm:pt modelId="{98C8A8B3-43AC-43D8-8164-455F85B8241B}" type="pres">
      <dgm:prSet presAssocID="{964157F8-6C08-468A-9D7C-2CDEB8E21BA8}" presName="comp3" presStyleCnt="0"/>
      <dgm:spPr/>
    </dgm:pt>
    <dgm:pt modelId="{9B4E6D8B-2205-4E42-99C2-612BDCDBC91C}" type="pres">
      <dgm:prSet presAssocID="{964157F8-6C08-468A-9D7C-2CDEB8E21BA8}" presName="circle3" presStyleLbl="node1" presStyleIdx="2" presStyleCnt="5" custScaleX="4553" custScaleY="2736" custLinFactNeighborX="-75054" custLinFactNeighborY="-2650"/>
      <dgm:spPr/>
    </dgm:pt>
    <dgm:pt modelId="{4B5F8D67-1E7F-4210-9FC9-D4F4C27234D9}" type="pres">
      <dgm:prSet presAssocID="{964157F8-6C08-468A-9D7C-2CDEB8E21BA8}" presName="c3text" presStyleLbl="node1" presStyleIdx="2" presStyleCnt="5">
        <dgm:presLayoutVars>
          <dgm:bulletEnabled val="1"/>
        </dgm:presLayoutVars>
      </dgm:prSet>
      <dgm:spPr/>
    </dgm:pt>
    <dgm:pt modelId="{817E452D-A9C7-42FA-A9AA-28F31785022E}" type="pres">
      <dgm:prSet presAssocID="{964157F8-6C08-468A-9D7C-2CDEB8E21BA8}" presName="comp4" presStyleCnt="0"/>
      <dgm:spPr/>
    </dgm:pt>
    <dgm:pt modelId="{CC8BD27C-B01D-40F1-93AF-781E1F46CA65}" type="pres">
      <dgm:prSet presAssocID="{964157F8-6C08-468A-9D7C-2CDEB8E21BA8}" presName="circle4" presStyleLbl="node1" presStyleIdx="3" presStyleCnt="5" custScaleX="182667" custLinFactNeighborX="46515" custLinFactNeighborY="-38354"/>
      <dgm:spPr/>
    </dgm:pt>
    <dgm:pt modelId="{9CB66075-9AAB-416A-A601-EA40BFB78A33}" type="pres">
      <dgm:prSet presAssocID="{964157F8-6C08-468A-9D7C-2CDEB8E21BA8}" presName="c4text" presStyleLbl="node1" presStyleIdx="3" presStyleCnt="5">
        <dgm:presLayoutVars>
          <dgm:bulletEnabled val="1"/>
        </dgm:presLayoutVars>
      </dgm:prSet>
      <dgm:spPr/>
    </dgm:pt>
    <dgm:pt modelId="{06317157-9474-4410-9A0C-F7E3763D38C2}" type="pres">
      <dgm:prSet presAssocID="{964157F8-6C08-468A-9D7C-2CDEB8E21BA8}" presName="comp5" presStyleCnt="0"/>
      <dgm:spPr/>
    </dgm:pt>
    <dgm:pt modelId="{FA9603D7-FA1D-44CC-A3B5-EB3F23EFD8F2}" type="pres">
      <dgm:prSet presAssocID="{964157F8-6C08-468A-9D7C-2CDEB8E21BA8}" presName="circle5" presStyleLbl="node1" presStyleIdx="4" presStyleCnt="5" custScaleX="92369" custScaleY="51978" custLinFactX="18531" custLinFactNeighborX="100000" custLinFactNeighborY="-43756"/>
      <dgm:spPr/>
    </dgm:pt>
    <dgm:pt modelId="{D03398BD-310A-4A3B-B785-2F31483865DE}" type="pres">
      <dgm:prSet presAssocID="{964157F8-6C08-468A-9D7C-2CDEB8E21BA8}" presName="c5text" presStyleLbl="node1" presStyleIdx="4" presStyleCnt="5">
        <dgm:presLayoutVars>
          <dgm:bulletEnabled val="1"/>
        </dgm:presLayoutVars>
      </dgm:prSet>
      <dgm:spPr/>
    </dgm:pt>
  </dgm:ptLst>
  <dgm:cxnLst>
    <dgm:cxn modelId="{EB503902-2E81-4090-B5E5-44E3309E01B7}" type="presOf" srcId="{1C37B96C-791C-4196-8631-12F954EA86F6}" destId="{4B5F8D67-1E7F-4210-9FC9-D4F4C27234D9}" srcOrd="1" destOrd="0" presId="urn:microsoft.com/office/officeart/2005/8/layout/venn2"/>
    <dgm:cxn modelId="{F05FDB0B-0E5F-4685-86F1-AB0A5D40928A}" type="presOf" srcId="{7B28550E-2DC7-48C8-8116-D69D06A9A1B2}" destId="{D03398BD-310A-4A3B-B785-2F31483865DE}" srcOrd="1" destOrd="0" presId="urn:microsoft.com/office/officeart/2005/8/layout/venn2"/>
    <dgm:cxn modelId="{04DDEC0E-7A74-4606-91E2-6C9E81AA0D47}" srcId="{964157F8-6C08-468A-9D7C-2CDEB8E21BA8}" destId="{4CC21BF5-EF1B-435C-BBDF-324208C4749B}" srcOrd="1" destOrd="0" parTransId="{2D67C57C-47FB-4D08-BF89-9A1B16931E9E}" sibTransId="{8AF16795-DDEE-4E34-968C-BA2E9AC3CE7D}"/>
    <dgm:cxn modelId="{E8FA2C16-D311-4919-BE93-E634E78C9226}" srcId="{964157F8-6C08-468A-9D7C-2CDEB8E21BA8}" destId="{8D8AE522-58C2-46D9-B2DB-524165556C6B}" srcOrd="3" destOrd="0" parTransId="{B971638C-A22F-46D2-A56D-1D47214F2979}" sibTransId="{DCF01D30-4618-4AA0-A449-027994293787}"/>
    <dgm:cxn modelId="{41A0F23B-F945-4762-9ADA-D8115DF89232}" type="presOf" srcId="{8D8AE522-58C2-46D9-B2DB-524165556C6B}" destId="{CC8BD27C-B01D-40F1-93AF-781E1F46CA65}" srcOrd="0" destOrd="0" presId="urn:microsoft.com/office/officeart/2005/8/layout/venn2"/>
    <dgm:cxn modelId="{8B665C5E-0B22-4F89-BFC4-38F5C0516D3B}" type="presOf" srcId="{964157F8-6C08-468A-9D7C-2CDEB8E21BA8}" destId="{C5B3A586-F89C-4E44-90B6-A8C6CCFB2A43}" srcOrd="0" destOrd="0" presId="urn:microsoft.com/office/officeart/2005/8/layout/venn2"/>
    <dgm:cxn modelId="{D286DB50-1646-40B8-BBEF-665F052C5C3D}" type="presOf" srcId="{7B28550E-2DC7-48C8-8116-D69D06A9A1B2}" destId="{FA9603D7-FA1D-44CC-A3B5-EB3F23EFD8F2}" srcOrd="0" destOrd="0" presId="urn:microsoft.com/office/officeart/2005/8/layout/venn2"/>
    <dgm:cxn modelId="{29277971-9098-4174-B1AF-E0620482B3FF}" type="presOf" srcId="{4CC21BF5-EF1B-435C-BBDF-324208C4749B}" destId="{6353777B-B602-4B3D-AC6F-250D81673C54}" srcOrd="1" destOrd="0" presId="urn:microsoft.com/office/officeart/2005/8/layout/venn2"/>
    <dgm:cxn modelId="{7C8E035A-3CF9-4B13-813E-3610B643AE3F}" type="presOf" srcId="{F8064AF2-341E-4B7B-A0E1-FC5DD49EB38B}" destId="{A5EBAB11-7622-43BD-8C7F-A1DE835AE571}" srcOrd="1" destOrd="0" presId="urn:microsoft.com/office/officeart/2005/8/layout/venn2"/>
    <dgm:cxn modelId="{1771F17A-86E3-4DD8-8F46-8C6F86CDBFD8}" srcId="{964157F8-6C08-468A-9D7C-2CDEB8E21BA8}" destId="{7B28550E-2DC7-48C8-8116-D69D06A9A1B2}" srcOrd="4" destOrd="0" parTransId="{E02115BA-0140-4DA6-8AB4-994D7FBE614C}" sibTransId="{CFF21D30-466A-4218-A54B-67FD7F3CE72C}"/>
    <dgm:cxn modelId="{66A5F4A6-A54A-4FF2-AAE4-339A34CC134B}" type="presOf" srcId="{8D8AE522-58C2-46D9-B2DB-524165556C6B}" destId="{9CB66075-9AAB-416A-A601-EA40BFB78A33}" srcOrd="1" destOrd="0" presId="urn:microsoft.com/office/officeart/2005/8/layout/venn2"/>
    <dgm:cxn modelId="{E7D93CC4-548C-41CD-B392-01CC1FD3384A}" srcId="{964157F8-6C08-468A-9D7C-2CDEB8E21BA8}" destId="{F8064AF2-341E-4B7B-A0E1-FC5DD49EB38B}" srcOrd="0" destOrd="0" parTransId="{4562742C-385D-40E9-898E-461583C70DDA}" sibTransId="{C657A862-C78A-4DC7-8489-886117416D99}"/>
    <dgm:cxn modelId="{CBEF60C7-801F-4D44-93FC-7AEF2AE81AC0}" type="presOf" srcId="{4CC21BF5-EF1B-435C-BBDF-324208C4749B}" destId="{60657045-765E-4091-B6C5-B7BA3BFB7263}" srcOrd="0" destOrd="0" presId="urn:microsoft.com/office/officeart/2005/8/layout/venn2"/>
    <dgm:cxn modelId="{7DB973CE-2E33-4C0C-9447-AE4B379C7326}" type="presOf" srcId="{1C37B96C-791C-4196-8631-12F954EA86F6}" destId="{9B4E6D8B-2205-4E42-99C2-612BDCDBC91C}" srcOrd="0" destOrd="0" presId="urn:microsoft.com/office/officeart/2005/8/layout/venn2"/>
    <dgm:cxn modelId="{E9B6C8E1-BF45-4615-89F3-FBB399D01A1E}" srcId="{964157F8-6C08-468A-9D7C-2CDEB8E21BA8}" destId="{1C37B96C-791C-4196-8631-12F954EA86F6}" srcOrd="2" destOrd="0" parTransId="{B2A646C2-7ED7-4E8D-8AD2-57477AAA68E5}" sibTransId="{17162B03-372D-40EB-B629-D672DD8B8E8E}"/>
    <dgm:cxn modelId="{A777B0ED-CE00-4B36-8CE9-EE2497B9F6F9}" type="presOf" srcId="{F8064AF2-341E-4B7B-A0E1-FC5DD49EB38B}" destId="{EB0DD34D-97F8-445B-9393-BAD7E58FD115}" srcOrd="0" destOrd="0" presId="urn:microsoft.com/office/officeart/2005/8/layout/venn2"/>
    <dgm:cxn modelId="{5E11CB4E-0F37-4C3F-A212-D01FA6FB6C0C}" type="presParOf" srcId="{C5B3A586-F89C-4E44-90B6-A8C6CCFB2A43}" destId="{C4529177-2F47-4ADD-91CC-CC2E970D4E89}" srcOrd="0" destOrd="0" presId="urn:microsoft.com/office/officeart/2005/8/layout/venn2"/>
    <dgm:cxn modelId="{66CFCBDD-8F58-42C3-926A-4B7E0C4A2FEF}" type="presParOf" srcId="{C4529177-2F47-4ADD-91CC-CC2E970D4E89}" destId="{EB0DD34D-97F8-445B-9393-BAD7E58FD115}" srcOrd="0" destOrd="0" presId="urn:microsoft.com/office/officeart/2005/8/layout/venn2"/>
    <dgm:cxn modelId="{D8A84A02-3CA0-49F9-B0D2-94B098AED879}" type="presParOf" srcId="{C4529177-2F47-4ADD-91CC-CC2E970D4E89}" destId="{A5EBAB11-7622-43BD-8C7F-A1DE835AE571}" srcOrd="1" destOrd="0" presId="urn:microsoft.com/office/officeart/2005/8/layout/venn2"/>
    <dgm:cxn modelId="{C0AD2029-66E9-4587-84C5-47A7B80A1F06}" type="presParOf" srcId="{C5B3A586-F89C-4E44-90B6-A8C6CCFB2A43}" destId="{FE1051C0-4C7A-40EC-BBC6-2D4F58C5F14E}" srcOrd="1" destOrd="0" presId="urn:microsoft.com/office/officeart/2005/8/layout/venn2"/>
    <dgm:cxn modelId="{3CA5C5E3-0096-46FE-B925-86EEC66424E2}" type="presParOf" srcId="{FE1051C0-4C7A-40EC-BBC6-2D4F58C5F14E}" destId="{60657045-765E-4091-B6C5-B7BA3BFB7263}" srcOrd="0" destOrd="0" presId="urn:microsoft.com/office/officeart/2005/8/layout/venn2"/>
    <dgm:cxn modelId="{A72F3164-11DF-4A5E-B13B-8D1039761F2A}" type="presParOf" srcId="{FE1051C0-4C7A-40EC-BBC6-2D4F58C5F14E}" destId="{6353777B-B602-4B3D-AC6F-250D81673C54}" srcOrd="1" destOrd="0" presId="urn:microsoft.com/office/officeart/2005/8/layout/venn2"/>
    <dgm:cxn modelId="{7ED936A7-C619-4FBF-A303-72A9507792FA}" type="presParOf" srcId="{C5B3A586-F89C-4E44-90B6-A8C6CCFB2A43}" destId="{98C8A8B3-43AC-43D8-8164-455F85B8241B}" srcOrd="2" destOrd="0" presId="urn:microsoft.com/office/officeart/2005/8/layout/venn2"/>
    <dgm:cxn modelId="{6BF7033C-6814-4417-8FB1-7121E3349C52}" type="presParOf" srcId="{98C8A8B3-43AC-43D8-8164-455F85B8241B}" destId="{9B4E6D8B-2205-4E42-99C2-612BDCDBC91C}" srcOrd="0" destOrd="0" presId="urn:microsoft.com/office/officeart/2005/8/layout/venn2"/>
    <dgm:cxn modelId="{19C5044A-89D7-409A-A8A7-C048EFD42240}" type="presParOf" srcId="{98C8A8B3-43AC-43D8-8164-455F85B8241B}" destId="{4B5F8D67-1E7F-4210-9FC9-D4F4C27234D9}" srcOrd="1" destOrd="0" presId="urn:microsoft.com/office/officeart/2005/8/layout/venn2"/>
    <dgm:cxn modelId="{773E66FD-E248-4A9F-B757-50C27EC5A903}" type="presParOf" srcId="{C5B3A586-F89C-4E44-90B6-A8C6CCFB2A43}" destId="{817E452D-A9C7-42FA-A9AA-28F31785022E}" srcOrd="3" destOrd="0" presId="urn:microsoft.com/office/officeart/2005/8/layout/venn2"/>
    <dgm:cxn modelId="{9422DEC3-885C-4C18-B65F-588F9A18F4A9}" type="presParOf" srcId="{817E452D-A9C7-42FA-A9AA-28F31785022E}" destId="{CC8BD27C-B01D-40F1-93AF-781E1F46CA65}" srcOrd="0" destOrd="0" presId="urn:microsoft.com/office/officeart/2005/8/layout/venn2"/>
    <dgm:cxn modelId="{84D20BAC-B1CA-46A5-83CC-9FFA71BD38D6}" type="presParOf" srcId="{817E452D-A9C7-42FA-A9AA-28F31785022E}" destId="{9CB66075-9AAB-416A-A601-EA40BFB78A33}" srcOrd="1" destOrd="0" presId="urn:microsoft.com/office/officeart/2005/8/layout/venn2"/>
    <dgm:cxn modelId="{B309AE4F-DDD8-44CC-B184-39D6A78C357D}" type="presParOf" srcId="{C5B3A586-F89C-4E44-90B6-A8C6CCFB2A43}" destId="{06317157-9474-4410-9A0C-F7E3763D38C2}" srcOrd="4" destOrd="0" presId="urn:microsoft.com/office/officeart/2005/8/layout/venn2"/>
    <dgm:cxn modelId="{3446EA10-C55A-4080-A956-5B2CFD06DA29}" type="presParOf" srcId="{06317157-9474-4410-9A0C-F7E3763D38C2}" destId="{FA9603D7-FA1D-44CC-A3B5-EB3F23EFD8F2}" srcOrd="0" destOrd="0" presId="urn:microsoft.com/office/officeart/2005/8/layout/venn2"/>
    <dgm:cxn modelId="{2C46EEDB-A3B0-49B6-BC7D-465D616C099A}" type="presParOf" srcId="{06317157-9474-4410-9A0C-F7E3763D38C2}" destId="{D03398BD-310A-4A3B-B785-2F31483865DE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0DD34D-97F8-445B-9393-BAD7E58FD115}">
      <dsp:nvSpPr>
        <dsp:cNvPr id="0" name=""/>
        <dsp:cNvSpPr/>
      </dsp:nvSpPr>
      <dsp:spPr>
        <a:xfrm>
          <a:off x="1193117" y="0"/>
          <a:ext cx="6523996" cy="4326401"/>
        </a:xfrm>
        <a:prstGeom prst="ellipse">
          <a:avLst/>
        </a:prstGeom>
        <a:solidFill>
          <a:srgbClr val="002060">
            <a:alpha val="87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2928" tIns="312928" rIns="312928" bIns="312928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/>
            <a:t>MPOG</a:t>
          </a:r>
        </a:p>
      </dsp:txBody>
      <dsp:txXfrm>
        <a:off x="3231866" y="216320"/>
        <a:ext cx="2446498" cy="432640"/>
      </dsp:txXfrm>
    </dsp:sp>
    <dsp:sp modelId="{60657045-765E-4091-B6C5-B7BA3BFB7263}">
      <dsp:nvSpPr>
        <dsp:cNvPr id="0" name=""/>
        <dsp:cNvSpPr/>
      </dsp:nvSpPr>
      <dsp:spPr>
        <a:xfrm>
          <a:off x="1185503" y="1027221"/>
          <a:ext cx="4342947" cy="2403207"/>
        </a:xfrm>
        <a:prstGeom prst="ellipse">
          <a:avLst/>
        </a:prstGeom>
        <a:solidFill>
          <a:srgbClr val="92D050">
            <a:alpha val="78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Research</a:t>
          </a:r>
          <a:endParaRPr lang="en-US" sz="1100" kern="1200"/>
        </a:p>
      </dsp:txBody>
      <dsp:txXfrm>
        <a:off x="2420529" y="1165406"/>
        <a:ext cx="1872896" cy="276368"/>
      </dsp:txXfrm>
    </dsp:sp>
    <dsp:sp modelId="{9B4E6D8B-2205-4E42-99C2-612BDCDBC91C}">
      <dsp:nvSpPr>
        <dsp:cNvPr id="0" name=""/>
        <dsp:cNvSpPr/>
      </dsp:nvSpPr>
      <dsp:spPr>
        <a:xfrm>
          <a:off x="2090505" y="2690476"/>
          <a:ext cx="137886" cy="82859"/>
        </a:xfrm>
        <a:prstGeom prst="ellipse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123770" y="2696193"/>
        <a:ext cx="71356" cy="11434"/>
      </dsp:txXfrm>
    </dsp:sp>
    <dsp:sp modelId="{CC8BD27C-B01D-40F1-93AF-781E1F46CA65}">
      <dsp:nvSpPr>
        <dsp:cNvPr id="0" name=""/>
        <dsp:cNvSpPr/>
      </dsp:nvSpPr>
      <dsp:spPr>
        <a:xfrm>
          <a:off x="3365979" y="1034239"/>
          <a:ext cx="4346598" cy="2379520"/>
        </a:xfrm>
        <a:prstGeom prst="ellipse">
          <a:avLst/>
        </a:prstGeom>
        <a:solidFill>
          <a:srgbClr val="FF9900">
            <a:alpha val="82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Quality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(MPOG QI)</a:t>
          </a:r>
        </a:p>
      </dsp:txBody>
      <dsp:txXfrm>
        <a:off x="4365697" y="1248395"/>
        <a:ext cx="2347163" cy="428313"/>
      </dsp:txXfrm>
    </dsp:sp>
    <dsp:sp modelId="{FA9603D7-FA1D-44CC-A3B5-EB3F23EFD8F2}">
      <dsp:nvSpPr>
        <dsp:cNvPr id="0" name=""/>
        <dsp:cNvSpPr/>
      </dsp:nvSpPr>
      <dsp:spPr>
        <a:xfrm>
          <a:off x="5684444" y="2254141"/>
          <a:ext cx="1598501" cy="899510"/>
        </a:xfrm>
        <a:prstGeom prst="ellipse">
          <a:avLst/>
        </a:prstGeom>
        <a:solidFill>
          <a:srgbClr val="2F5597">
            <a:alpha val="50196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BCBSM funded program</a:t>
          </a:r>
        </a:p>
      </dsp:txBody>
      <dsp:txXfrm>
        <a:off x="5918539" y="2479019"/>
        <a:ext cx="1130311" cy="4497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F6333D-01A8-42D4-BE9F-44D5E6A2266C}" type="datetimeFigureOut">
              <a:rPr lang="en-US" smtClean="0"/>
              <a:t>6/15/2026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BAA741-EFE5-41B8-AF74-23C7F79BF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930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AA741-EFE5-41B8-AF74-23C7F79BF13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5576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AA741-EFE5-41B8-AF74-23C7F79BF13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4910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602A2E-5F37-4A03-BB7B-39B444B5442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1554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BAA741-EFE5-41B8-AF74-23C7F79BF13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6980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g13e86de07e6_0_10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5" name="Google Shape;695;g13e86de07e6_0_10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BAA741-EFE5-41B8-AF74-23C7F79BF13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8730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B9E457-5465-4757-A8E9-8C8EE792476E}" type="slidenum">
              <a:rPr lang="en-US" altLang="en-US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2206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g13e86de07e6_0_10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23" name="Google Shape;623;g13e86de07e6_0_100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4" name="Google Shape;624;g13e86de07e6_0_100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20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g13e86de07e6_0_10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7" name="Google Shape;637;g13e86de07e6_0_10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All measures showed improved compliance in the post-implementation phase compared with the pre-implementation phase. Of the 11 process measures, 7 demonstrated statistically significant improvements.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AA741-EFE5-41B8-AF74-23C7F79BF13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1558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AA741-EFE5-41B8-AF74-23C7F79BF13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9712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/>
              <a:t>Academic and community hospital consortium seeking to improve patient care using data</a:t>
            </a:r>
          </a:p>
          <a:p>
            <a:endParaRPr lang="en-US" sz="1200"/>
          </a:p>
          <a:p>
            <a:r>
              <a:rPr lang="en-US" sz="1200"/>
              <a:t>MPOG aggregates inpatient EHR data, and data from other complementary data sources</a:t>
            </a:r>
          </a:p>
          <a:p>
            <a:endParaRPr lang="en-US" sz="1200"/>
          </a:p>
          <a:p>
            <a:r>
              <a:rPr lang="en-US" sz="1200"/>
              <a:t>Formed in 2008, initial mission to develop the processes and technical infrastructure required for multicenter perioperative outcomes research</a:t>
            </a:r>
          </a:p>
          <a:p>
            <a:endParaRPr lang="en-US" sz="1200"/>
          </a:p>
          <a:p>
            <a:r>
              <a:rPr lang="en-US" sz="1200"/>
              <a:t>Has evolved into dual mission of research and quality improvement over last couple of years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AA741-EFE5-41B8-AF74-23C7F79BF13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7466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AA741-EFE5-41B8-AF74-23C7F79BF13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6330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AA741-EFE5-41B8-AF74-23C7F79BF13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9633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AA741-EFE5-41B8-AF74-23C7F79BF13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59752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How we get this large amount of good/diverse data?</a:t>
            </a:r>
          </a:p>
          <a:p>
            <a:r>
              <a:rPr lang="en-US"/>
              <a:t>BCBSM has funded quality improvement in MI via CQIs</a:t>
            </a:r>
          </a:p>
          <a:p>
            <a:r>
              <a:rPr lang="en-US"/>
              <a:t>Anesthesiology CQI is ASPIRE</a:t>
            </a:r>
          </a:p>
          <a:p>
            <a:endParaRPr lang="en-US" altLang="en-US">
              <a:latin typeface="Arial" panose="020B0604020202020204" pitchFamily="34" charset="0"/>
            </a:endParaRPr>
          </a:p>
          <a:p>
            <a:endParaRPr lang="en-US" altLang="en-US">
              <a:latin typeface="Arial" panose="020B0604020202020204" pitchFamily="34" charset="0"/>
            </a:endParaRPr>
          </a:p>
          <a:p>
            <a:r>
              <a:rPr lang="en-US" altLang="en-US">
                <a:latin typeface="Arial" panose="020B0604020202020204" pitchFamily="34" charset="0"/>
              </a:rPr>
              <a:t>One tool that has</a:t>
            </a:r>
            <a:r>
              <a:rPr lang="en-US" altLang="en-US" baseline="0">
                <a:latin typeface="Arial" panose="020B0604020202020204" pitchFamily="34" charset="0"/>
              </a:rPr>
              <a:t> worked well for others are the collaborative quality initiatives.</a:t>
            </a:r>
            <a:endParaRPr lang="en-US" altLang="en-US">
              <a:latin typeface="Arial" panose="020B0604020202020204" pitchFamily="34" charset="0"/>
            </a:endParaRPr>
          </a:p>
          <a:p>
            <a:endParaRPr lang="en-US" altLang="en-US">
              <a:latin typeface="Arial" panose="020B0604020202020204" pitchFamily="34" charset="0"/>
            </a:endParaRPr>
          </a:p>
          <a:p>
            <a:r>
              <a:rPr lang="en-US" altLang="en-US">
                <a:latin typeface="Arial" panose="020B0604020202020204" pitchFamily="34" charset="0"/>
              </a:rPr>
              <a:t>Support continuous quality improvement and the development of best practices for areas of care that are highly technical, rapidly-evolving and associated with scientific uncertainty</a:t>
            </a:r>
          </a:p>
          <a:p>
            <a:endParaRPr lang="en-US" altLang="en-US">
              <a:latin typeface="Arial" panose="020B0604020202020204" pitchFamily="34" charset="0"/>
            </a:endParaRPr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AA741-EFE5-41B8-AF74-23C7F79BF13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86910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AA741-EFE5-41B8-AF74-23C7F79BF13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1558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AA741-EFE5-41B8-AF74-23C7F79BF13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0078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DEF6703F-1AC8-419D-B6E6-67A6A8A57A73}" type="slidenum">
              <a:rPr lang="en-US" altLang="en-US">
                <a:solidFill>
                  <a:prstClr val="black"/>
                </a:solidFill>
              </a:rPr>
              <a:pPr/>
              <a:t>5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6824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AA741-EFE5-41B8-AF74-23C7F79BF13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4341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AA741-EFE5-41B8-AF74-23C7F79BF13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6591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BAA741-EFE5-41B8-AF74-23C7F79BF13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6619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g13e86de07e6_0_9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8" name="Google Shape;608;g13e86de07e6_0_99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 addition to access to dashboards, sites also can opt into sending feedback emails to providers</a:t>
            </a:r>
            <a:endParaRPr/>
          </a:p>
        </p:txBody>
      </p:sp>
      <p:sp>
        <p:nvSpPr>
          <p:cNvPr id="609" name="Google Shape;609;g13e86de07e6_0_99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AA741-EFE5-41B8-AF74-23C7F79BF13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90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B9406-C7B8-47F5-BEA0-26A7F56244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2057400"/>
            <a:ext cx="10972800" cy="646317"/>
          </a:xfrm>
        </p:spPr>
        <p:txBody>
          <a:bodyPr anchor="t"/>
          <a:lstStyle>
            <a:lvl1pPr algn="l">
              <a:defRPr sz="3600"/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4" name="Line 39">
            <a:extLst>
              <a:ext uri="{FF2B5EF4-FFF2-40B4-BE49-F238E27FC236}">
                <a16:creationId xmlns:a16="http://schemas.microsoft.com/office/drawing/2014/main" id="{FE055A90-BB08-4078-911A-83E55D6148C1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" y="6248400"/>
            <a:ext cx="6705600" cy="0"/>
          </a:xfrm>
          <a:prstGeom prst="line">
            <a:avLst/>
          </a:prstGeom>
          <a:noFill/>
          <a:ln w="25400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D645B7-5B24-4B50-B02F-AFF13EEE72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6800" y="5906085"/>
            <a:ext cx="4165600" cy="723316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569471D-3B37-4227-AB75-FC96AF21876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9601" y="4648200"/>
            <a:ext cx="10972799" cy="1524000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/>
            </a:lvl2pPr>
            <a:lvl3pPr marL="682625" indent="0">
              <a:buNone/>
              <a:defRPr/>
            </a:lvl3pPr>
            <a:lvl4pPr marL="1027112" indent="0">
              <a:buNone/>
              <a:defRPr/>
            </a:lvl4pPr>
          </a:lstStyle>
          <a:p>
            <a:pPr lvl="0"/>
            <a:r>
              <a:rPr lang="en-US"/>
              <a:t>First Last Name, MD, PhD</a:t>
            </a:r>
            <a:br>
              <a:rPr lang="en-US"/>
            </a:br>
            <a:r>
              <a:rPr lang="en-US"/>
              <a:t>Position/Title</a:t>
            </a:r>
            <a:br>
              <a:rPr lang="en-US"/>
            </a:br>
            <a:r>
              <a:rPr lang="en-US"/>
              <a:t>Department</a:t>
            </a:r>
            <a:br>
              <a:rPr lang="en-US"/>
            </a:br>
            <a:r>
              <a:rPr lang="en-US"/>
              <a:t>Institution</a:t>
            </a:r>
          </a:p>
        </p:txBody>
      </p:sp>
    </p:spTree>
    <p:extLst>
      <p:ext uri="{BB962C8B-B14F-4D97-AF65-F5344CB8AC3E}">
        <p14:creationId xmlns:p14="http://schemas.microsoft.com/office/powerpoint/2010/main" val="1895878287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Line 39">
            <a:extLst>
              <a:ext uri="{FF2B5EF4-FFF2-40B4-BE49-F238E27FC236}">
                <a16:creationId xmlns:a16="http://schemas.microsoft.com/office/drawing/2014/main" id="{CECA6D0B-F196-46BC-A9F5-6D6317787A4A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" y="6248400"/>
            <a:ext cx="8432801" cy="0"/>
          </a:xfrm>
          <a:prstGeom prst="line">
            <a:avLst/>
          </a:prstGeom>
          <a:noFill/>
          <a:ln w="25400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6522" y="5890518"/>
            <a:ext cx="2385878" cy="715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384015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09617" y="1265238"/>
            <a:ext cx="569358" cy="49466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35567" y="1265238"/>
            <a:ext cx="8070851" cy="49466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Line 39">
            <a:extLst>
              <a:ext uri="{FF2B5EF4-FFF2-40B4-BE49-F238E27FC236}">
                <a16:creationId xmlns:a16="http://schemas.microsoft.com/office/drawing/2014/main" id="{CECA6D0B-F196-46BC-A9F5-6D6317787A4A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" y="6248400"/>
            <a:ext cx="8432801" cy="0"/>
          </a:xfrm>
          <a:prstGeom prst="line">
            <a:avLst/>
          </a:prstGeom>
          <a:noFill/>
          <a:ln w="25400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6522" y="5890518"/>
            <a:ext cx="2385878" cy="715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459357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3667" y="1265239"/>
            <a:ext cx="10993967" cy="4730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35567" y="2176463"/>
            <a:ext cx="9652000" cy="4035425"/>
          </a:xfrm>
        </p:spPr>
        <p:txBody>
          <a:bodyPr/>
          <a:lstStyle/>
          <a:p>
            <a:pPr lvl="0"/>
            <a:r>
              <a:rPr lang="en-US" noProof="0"/>
              <a:t>Click icon to add table</a:t>
            </a:r>
          </a:p>
        </p:txBody>
      </p:sp>
      <p:sp>
        <p:nvSpPr>
          <p:cNvPr id="8" name="Line 39">
            <a:extLst>
              <a:ext uri="{FF2B5EF4-FFF2-40B4-BE49-F238E27FC236}">
                <a16:creationId xmlns:a16="http://schemas.microsoft.com/office/drawing/2014/main" id="{CECA6D0B-F196-46BC-A9F5-6D6317787A4A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" y="6248400"/>
            <a:ext cx="8432801" cy="0"/>
          </a:xfrm>
          <a:prstGeom prst="line">
            <a:avLst/>
          </a:prstGeom>
          <a:noFill/>
          <a:ln w="25400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6522" y="5890518"/>
            <a:ext cx="2385878" cy="715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491260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3667" y="1265239"/>
            <a:ext cx="10993967" cy="4730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35567" y="2176463"/>
            <a:ext cx="4724400" cy="40354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63167" y="2176463"/>
            <a:ext cx="4724400" cy="40354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Line 39">
            <a:extLst>
              <a:ext uri="{FF2B5EF4-FFF2-40B4-BE49-F238E27FC236}">
                <a16:creationId xmlns:a16="http://schemas.microsoft.com/office/drawing/2014/main" id="{CECA6D0B-F196-46BC-A9F5-6D6317787A4A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" y="6248400"/>
            <a:ext cx="8432801" cy="0"/>
          </a:xfrm>
          <a:prstGeom prst="line">
            <a:avLst/>
          </a:prstGeom>
          <a:noFill/>
          <a:ln w="25400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6522" y="5890518"/>
            <a:ext cx="2385878" cy="715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514999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06467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87836-9B35-4CEB-99AE-7AC1AA30EF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98B99F-B172-4374-9DFB-9D2B368613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547976-DD99-443C-A0A7-EEF08B480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A0D9E-DBEA-4B4E-BDE3-BD927E20FB31}" type="datetimeFigureOut">
              <a:rPr lang="en-US" smtClean="0"/>
              <a:t>6/15/2026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E1F553-4103-4F8C-ACAA-2B3A96968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A11E36-36D8-4E3A-B390-C8E2EE90E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CD762-5ADF-40E3-9380-A6967FC77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2478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5776A-3059-48B2-9295-9AC928763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A30E66-4553-48E3-BDFF-CA907843D0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BA29BE-0F24-4F24-AC57-5CAB3C63B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A0D9E-DBEA-4B4E-BDE3-BD927E20FB31}" type="datetimeFigureOut">
              <a:rPr lang="en-US" smtClean="0"/>
              <a:t>6/15/2026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1AF85E-1191-43C1-9271-EE7C55343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FDD2A7-1B32-41D6-9030-EF1876116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CD762-5ADF-40E3-9380-A6967FC77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1560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22501-1EBF-4A1F-BD81-0A06CEC6A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F5AA36-B1B8-4C99-9065-A2943BCFA2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B25C49-3A4F-44E3-94A8-D4DE3FD70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A0D9E-DBEA-4B4E-BDE3-BD927E20FB31}" type="datetimeFigureOut">
              <a:rPr lang="en-US" smtClean="0"/>
              <a:t>6/15/2026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5DE779-22C5-4A18-AD6A-068DC2F3F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5A2CB2-B3FC-47B8-A51C-F72CB9A1E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CD762-5ADF-40E3-9380-A6967FC77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3469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30A65-25C7-4D2D-B0D7-6F1E26FDE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2CE021-982A-4433-AE8A-3CF86E58B9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36394E-582A-4FC2-A864-F49B40A29D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8F2FF3-BC54-4543-BFFD-02F7465C1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A0D9E-DBEA-4B4E-BDE3-BD927E20FB31}" type="datetimeFigureOut">
              <a:rPr lang="en-US" smtClean="0"/>
              <a:t>6/15/2026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4DEEEE-6D98-4712-9A61-5A945C71B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A361F0-24D2-46C0-B7A5-5D74E85C8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CD762-5ADF-40E3-9380-A6967FC77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8577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201BDF-EBC3-4CC4-8495-CD98D0DDA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9A9485-0002-44A1-84A5-EF9A95939B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1E0754-EA0B-4A14-B2F4-69C40ECC42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58231A-3509-4B7A-AB4B-C99E844525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8A3E6E-0BB8-48D6-A1F6-65FE1307CB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BAD5A-46EE-4FF5-B0C7-1AA0D061C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A0D9E-DBEA-4B4E-BDE3-BD927E20FB31}" type="datetimeFigureOut">
              <a:rPr lang="en-US" smtClean="0"/>
              <a:t>6/15/2026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42EDB72-07C2-4535-9E5C-CAE20D276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AA4759B-BC47-4204-BE76-4414BDEBC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CD762-5ADF-40E3-9380-A6967FC77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645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70787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Line 39">
            <a:extLst>
              <a:ext uri="{FF2B5EF4-FFF2-40B4-BE49-F238E27FC236}">
                <a16:creationId xmlns:a16="http://schemas.microsoft.com/office/drawing/2014/main" id="{CECA6D0B-F196-46BC-A9F5-6D6317787A4A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" y="6248400"/>
            <a:ext cx="8432801" cy="0"/>
          </a:xfrm>
          <a:prstGeom prst="line">
            <a:avLst/>
          </a:prstGeom>
          <a:noFill/>
          <a:ln w="25400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grpSp>
        <p:nvGrpSpPr>
          <p:cNvPr id="6" name="Group 5"/>
          <p:cNvGrpSpPr/>
          <p:nvPr/>
        </p:nvGrpSpPr>
        <p:grpSpPr>
          <a:xfrm>
            <a:off x="9124656" y="6044920"/>
            <a:ext cx="2442213" cy="406961"/>
            <a:chOff x="5562600" y="5943600"/>
            <a:chExt cx="3127014" cy="69476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8E11358-3C37-4145-B3E5-8D9540B1131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2600" y="5943600"/>
              <a:ext cx="698137" cy="694765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36939" y="6084422"/>
              <a:ext cx="2352675" cy="4095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77579605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8EB1D-93E3-4B7F-A74F-649E3AE51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1C80BA-C115-4027-95DD-22176FE57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A0D9E-DBEA-4B4E-BDE3-BD927E20FB31}" type="datetimeFigureOut">
              <a:rPr lang="en-US" smtClean="0"/>
              <a:t>6/15/2026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0F3CB0-8042-4DA5-86B3-1AF87933C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1C92C6-22D7-4D6E-908E-C9DB6FBC5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CD762-5ADF-40E3-9380-A6967FC77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5404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EFF0EA-C53C-4811-BE04-6FF33CCA6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A0D9E-DBEA-4B4E-BDE3-BD927E20FB31}" type="datetimeFigureOut">
              <a:rPr lang="en-US" smtClean="0"/>
              <a:t>6/15/2026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60265D-9DC5-490D-9DBE-007BC3123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262C7C-EB51-4E55-B167-D2C219EFF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CD762-5ADF-40E3-9380-A6967FC77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401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11E1F-81DF-4ED0-A305-AF2C0BC52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D9A1FE-58A3-4B69-8A9A-4D77A98535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88A1F6-8200-4F58-98A5-E38F51DC29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B81CD6-CDF2-4E39-966A-972F52C44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A0D9E-DBEA-4B4E-BDE3-BD927E20FB31}" type="datetimeFigureOut">
              <a:rPr lang="en-US" smtClean="0"/>
              <a:t>6/15/2026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9DE06D-E611-430F-8805-5D9829114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C9FDBD-4BD5-459A-94A3-B51650CED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CD762-5ADF-40E3-9380-A6967FC77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6374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CA790-26DA-41F0-A895-6240A03AB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90BD918-2CA2-4AB9-9F33-8D6C5799A7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849DDB-7E9B-41D1-A463-C11ADD7FC6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25705B-2307-46F6-BE16-4D96A3008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A0D9E-DBEA-4B4E-BDE3-BD927E20FB31}" type="datetimeFigureOut">
              <a:rPr lang="en-US" smtClean="0"/>
              <a:t>6/15/2026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820EE6-2F0F-42E8-819F-D7BDF95AF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3969A9-C912-4032-8334-1335E3EA4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CD762-5ADF-40E3-9380-A6967FC77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5948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78CEA-8673-4618-B744-E56DE2E22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0F9429-2199-4463-ACAA-8422928F21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054796-4108-4EF8-9DED-3C30A6480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A0D9E-DBEA-4B4E-BDE3-BD927E20FB31}" type="datetimeFigureOut">
              <a:rPr lang="en-US" smtClean="0"/>
              <a:t>6/15/2026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C41132-B16D-4966-883E-A3E1E55B5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15E3A3-5618-45C3-AD0D-BA0D0D867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CD762-5ADF-40E3-9380-A6967FC77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2183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BF84216-4784-4B36-A6EA-C574DDB51B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C1FBD4-4E0F-4627-94CA-0CCC2A9D5D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940D35-7B4F-4E06-B499-30997BB42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A0D9E-DBEA-4B4E-BDE3-BD927E20FB31}" type="datetimeFigureOut">
              <a:rPr lang="en-US" smtClean="0"/>
              <a:t>6/15/2026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89A9AC-A67C-42FC-B26C-42258B699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37D768-EA8E-4A3F-8767-6F19FF472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CD762-5ADF-40E3-9380-A6967FC77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3015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6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908943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387928"/>
            <a:ext cx="10972801" cy="4730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219200"/>
            <a:ext cx="10972799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Line 39">
            <a:extLst>
              <a:ext uri="{FF2B5EF4-FFF2-40B4-BE49-F238E27FC236}">
                <a16:creationId xmlns:a16="http://schemas.microsoft.com/office/drawing/2014/main" id="{CECA6D0B-F196-46BC-A9F5-6D6317787A4A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" y="6248400"/>
            <a:ext cx="8432801" cy="0"/>
          </a:xfrm>
          <a:prstGeom prst="line">
            <a:avLst/>
          </a:prstGeom>
          <a:noFill/>
          <a:ln w="25400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6522" y="5890518"/>
            <a:ext cx="2385878" cy="715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607389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35567" y="2176463"/>
            <a:ext cx="4724400" cy="4035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63167" y="2176463"/>
            <a:ext cx="4724400" cy="4035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Line 39">
            <a:extLst>
              <a:ext uri="{FF2B5EF4-FFF2-40B4-BE49-F238E27FC236}">
                <a16:creationId xmlns:a16="http://schemas.microsoft.com/office/drawing/2014/main" id="{CECA6D0B-F196-46BC-A9F5-6D6317787A4A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" y="6248400"/>
            <a:ext cx="8432801" cy="0"/>
          </a:xfrm>
          <a:prstGeom prst="line">
            <a:avLst/>
          </a:prstGeom>
          <a:noFill/>
          <a:ln w="25400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6522" y="5890518"/>
            <a:ext cx="2385878" cy="715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02334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40598"/>
            <a:ext cx="10972800" cy="47704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Line 39">
            <a:extLst>
              <a:ext uri="{FF2B5EF4-FFF2-40B4-BE49-F238E27FC236}">
                <a16:creationId xmlns:a16="http://schemas.microsoft.com/office/drawing/2014/main" id="{CECA6D0B-F196-46BC-A9F5-6D6317787A4A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" y="6248400"/>
            <a:ext cx="8432801" cy="0"/>
          </a:xfrm>
          <a:prstGeom prst="line">
            <a:avLst/>
          </a:prstGeom>
          <a:noFill/>
          <a:ln w="25400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6522" y="5890518"/>
            <a:ext cx="2385878" cy="715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660436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Line 39">
            <a:extLst>
              <a:ext uri="{FF2B5EF4-FFF2-40B4-BE49-F238E27FC236}">
                <a16:creationId xmlns:a16="http://schemas.microsoft.com/office/drawing/2014/main" id="{CECA6D0B-F196-46BC-A9F5-6D6317787A4A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" y="6248400"/>
            <a:ext cx="8432801" cy="0"/>
          </a:xfrm>
          <a:prstGeom prst="line">
            <a:avLst/>
          </a:prstGeom>
          <a:noFill/>
          <a:ln w="25400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6522" y="5890518"/>
            <a:ext cx="2385878" cy="715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073582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39">
            <a:extLst>
              <a:ext uri="{FF2B5EF4-FFF2-40B4-BE49-F238E27FC236}">
                <a16:creationId xmlns:a16="http://schemas.microsoft.com/office/drawing/2014/main" id="{CECA6D0B-F196-46BC-A9F5-6D6317787A4A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" y="6248400"/>
            <a:ext cx="8432801" cy="0"/>
          </a:xfrm>
          <a:prstGeom prst="line">
            <a:avLst/>
          </a:prstGeom>
          <a:noFill/>
          <a:ln w="25400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6522" y="5890518"/>
            <a:ext cx="2385878" cy="715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273833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1035005"/>
            <a:ext cx="4011084" cy="40009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Line 39">
            <a:extLst>
              <a:ext uri="{FF2B5EF4-FFF2-40B4-BE49-F238E27FC236}">
                <a16:creationId xmlns:a16="http://schemas.microsoft.com/office/drawing/2014/main" id="{CECA6D0B-F196-46BC-A9F5-6D6317787A4A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" y="6248400"/>
            <a:ext cx="8432801" cy="0"/>
          </a:xfrm>
          <a:prstGeom prst="line">
            <a:avLst/>
          </a:prstGeom>
          <a:noFill/>
          <a:ln w="25400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6522" y="5890518"/>
            <a:ext cx="2385878" cy="715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634883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967243"/>
            <a:ext cx="7315200" cy="40009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Line 39">
            <a:extLst>
              <a:ext uri="{FF2B5EF4-FFF2-40B4-BE49-F238E27FC236}">
                <a16:creationId xmlns:a16="http://schemas.microsoft.com/office/drawing/2014/main" id="{CECA6D0B-F196-46BC-A9F5-6D6317787A4A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" y="6248400"/>
            <a:ext cx="8432801" cy="0"/>
          </a:xfrm>
          <a:prstGeom prst="line">
            <a:avLst/>
          </a:prstGeom>
          <a:noFill/>
          <a:ln w="25400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6522" y="5890518"/>
            <a:ext cx="2385878" cy="715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789493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163235" y="127188"/>
            <a:ext cx="10972800" cy="523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6" tIns="45713" rIns="91426" bIns="45713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163235" y="894177"/>
            <a:ext cx="10972800" cy="4992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6" tIns="45713" rIns="91426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91624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3" r:id="rId2"/>
    <p:sldLayoutId id="2147483742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  <p:sldLayoutId id="2147483753" r:id="rId13"/>
    <p:sldLayoutId id="2147483770" r:id="rId14"/>
  </p:sldLayoutIdLst>
  <p:transition spd="med"/>
  <p:txStyles>
    <p:titleStyle>
      <a:lvl1pPr algn="l" rtl="0" eaLnBrk="1" fontAlgn="base" hangingPunct="1">
        <a:spcBef>
          <a:spcPct val="30000"/>
        </a:spcBef>
        <a:spcAft>
          <a:spcPct val="0"/>
        </a:spcAft>
        <a:defRPr sz="2800">
          <a:solidFill>
            <a:srgbClr val="002060"/>
          </a:solidFill>
          <a:latin typeface="Cambria" panose="02040503050406030204" pitchFamily="18" charset="0"/>
          <a:ea typeface="ＭＳ Ｐゴシック" charset="0"/>
          <a:cs typeface="Cambria" panose="02040503050406030204" pitchFamily="18" charset="0"/>
        </a:defRPr>
      </a:lvl1pPr>
      <a:lvl2pPr algn="l" rtl="0" eaLnBrk="1" fontAlgn="base" hangingPunct="1">
        <a:spcBef>
          <a:spcPct val="30000"/>
        </a:spcBef>
        <a:spcAft>
          <a:spcPct val="0"/>
        </a:spcAft>
        <a:defRPr sz="25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30000"/>
        </a:spcBef>
        <a:spcAft>
          <a:spcPct val="0"/>
        </a:spcAft>
        <a:defRPr sz="25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30000"/>
        </a:spcBef>
        <a:spcAft>
          <a:spcPct val="0"/>
        </a:spcAft>
        <a:defRPr sz="25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30000"/>
        </a:spcBef>
        <a:spcAft>
          <a:spcPct val="0"/>
        </a:spcAft>
        <a:defRPr sz="25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30000"/>
        </a:spcBef>
        <a:spcAft>
          <a:spcPct val="0"/>
        </a:spcAft>
        <a:defRPr sz="25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30000"/>
        </a:spcBef>
        <a:spcAft>
          <a:spcPct val="0"/>
        </a:spcAft>
        <a:defRPr sz="25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30000"/>
        </a:spcBef>
        <a:spcAft>
          <a:spcPct val="0"/>
        </a:spcAft>
        <a:defRPr sz="25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30000"/>
        </a:spcBef>
        <a:spcAft>
          <a:spcPct val="0"/>
        </a:spcAft>
        <a:defRPr sz="2500">
          <a:solidFill>
            <a:schemeClr val="tx2"/>
          </a:solidFill>
          <a:latin typeface="Arial" charset="0"/>
        </a:defRPr>
      </a:lvl9pPr>
    </p:titleStyle>
    <p:bodyStyle>
      <a:lvl1pPr marL="228600" indent="-228600" algn="l" rtl="0" eaLnBrk="1" fontAlgn="base" hangingPunct="1">
        <a:spcBef>
          <a:spcPct val="50000"/>
        </a:spcBef>
        <a:spcAft>
          <a:spcPct val="0"/>
        </a:spcAft>
        <a:buClr>
          <a:srgbClr val="002060"/>
        </a:buClr>
        <a:buSzPct val="100000"/>
        <a:buFont typeface="Arial" pitchFamily="34" charset="0"/>
        <a:buChar char="•"/>
        <a:defRPr sz="2200">
          <a:solidFill>
            <a:srgbClr val="002060"/>
          </a:solidFill>
          <a:latin typeface="Calibri" panose="020F0502020204030204" pitchFamily="34" charset="0"/>
          <a:ea typeface="ＭＳ Ｐゴシック" charset="0"/>
          <a:cs typeface="Calibri" panose="020F0502020204030204" pitchFamily="34" charset="0"/>
        </a:defRPr>
      </a:lvl1pPr>
      <a:lvl2pPr marL="568325" indent="-225425" algn="l" rtl="0" eaLnBrk="1" fontAlgn="base" hangingPunct="1">
        <a:spcBef>
          <a:spcPct val="25000"/>
        </a:spcBef>
        <a:spcAft>
          <a:spcPct val="0"/>
        </a:spcAft>
        <a:buClr>
          <a:srgbClr val="002060"/>
        </a:buClr>
        <a:buSzPct val="100000"/>
        <a:buFont typeface="Arial" pitchFamily="34" charset="0"/>
        <a:buChar char="–"/>
        <a:defRPr>
          <a:solidFill>
            <a:srgbClr val="002060"/>
          </a:solidFill>
          <a:latin typeface="Calibri" panose="020F0502020204030204" pitchFamily="34" charset="0"/>
          <a:ea typeface="ＭＳ Ｐゴシック" charset="-128"/>
          <a:cs typeface="Calibri" panose="020F0502020204030204" pitchFamily="34" charset="0"/>
        </a:defRPr>
      </a:lvl2pPr>
      <a:lvl3pPr marL="863600" indent="-180975" algn="l" rtl="0" eaLnBrk="1" fontAlgn="base" hangingPunct="1">
        <a:spcBef>
          <a:spcPct val="25000"/>
        </a:spcBef>
        <a:spcAft>
          <a:spcPct val="0"/>
        </a:spcAft>
        <a:buClr>
          <a:srgbClr val="002060"/>
        </a:buClr>
        <a:buSzPct val="100000"/>
        <a:buChar char="–"/>
        <a:defRPr>
          <a:solidFill>
            <a:srgbClr val="002060"/>
          </a:solidFill>
          <a:latin typeface="Calibri" panose="020F0502020204030204" pitchFamily="34" charset="0"/>
          <a:ea typeface="ＭＳ Ｐゴシック" charset="-128"/>
          <a:cs typeface="Calibri" panose="020F0502020204030204" pitchFamily="34" charset="0"/>
        </a:defRPr>
      </a:lvl3pPr>
      <a:lvl4pPr marL="1206500" indent="-179388" algn="l" rtl="0" eaLnBrk="1" fontAlgn="base" hangingPunct="1">
        <a:spcBef>
          <a:spcPct val="25000"/>
        </a:spcBef>
        <a:spcAft>
          <a:spcPct val="0"/>
        </a:spcAft>
        <a:buClr>
          <a:srgbClr val="002060"/>
        </a:buClr>
        <a:buSzPct val="100000"/>
        <a:buFont typeface="Arial" pitchFamily="34" charset="0"/>
        <a:buChar char="–"/>
        <a:defRPr>
          <a:solidFill>
            <a:srgbClr val="002060"/>
          </a:solidFill>
          <a:latin typeface="Calibri" panose="020F0502020204030204" pitchFamily="34" charset="0"/>
          <a:ea typeface="ＭＳ Ｐゴシック" charset="-128"/>
          <a:cs typeface="Calibri" panose="020F0502020204030204" pitchFamily="34" charset="0"/>
        </a:defRPr>
      </a:lvl4pPr>
      <a:lvl5pPr marL="1598613" indent="-223838" algn="l" rtl="0" eaLnBrk="1" fontAlgn="base" hangingPunct="1">
        <a:spcBef>
          <a:spcPct val="25000"/>
        </a:spcBef>
        <a:spcAft>
          <a:spcPct val="0"/>
        </a:spcAft>
        <a:buClr>
          <a:schemeClr val="bg2"/>
        </a:buClr>
        <a:buSzPct val="120000"/>
        <a:buFont typeface="Arial" pitchFamily="34" charset="0"/>
        <a:defRPr sz="2000">
          <a:solidFill>
            <a:srgbClr val="002060"/>
          </a:solidFill>
          <a:latin typeface="Calibri" panose="020F0502020204030204" pitchFamily="34" charset="0"/>
          <a:ea typeface="ＭＳ Ｐゴシック" charset="-128"/>
          <a:cs typeface="Calibri" panose="020F0502020204030204" pitchFamily="34" charset="0"/>
        </a:defRPr>
      </a:lvl5pPr>
      <a:lvl6pPr marL="2055813" indent="-223838" algn="l" rtl="0" eaLnBrk="1" fontAlgn="base" hangingPunct="1">
        <a:spcBef>
          <a:spcPct val="25000"/>
        </a:spcBef>
        <a:spcAft>
          <a:spcPct val="0"/>
        </a:spcAft>
        <a:buClr>
          <a:schemeClr val="bg2"/>
        </a:buClr>
        <a:buSzPct val="120000"/>
        <a:buFont typeface="Arial" charset="0"/>
        <a:defRPr sz="2000">
          <a:solidFill>
            <a:schemeClr val="tx2"/>
          </a:solidFill>
          <a:latin typeface="+mn-lt"/>
        </a:defRPr>
      </a:lvl6pPr>
      <a:lvl7pPr marL="2513013" indent="-223838" algn="l" rtl="0" eaLnBrk="1" fontAlgn="base" hangingPunct="1">
        <a:spcBef>
          <a:spcPct val="25000"/>
        </a:spcBef>
        <a:spcAft>
          <a:spcPct val="0"/>
        </a:spcAft>
        <a:buClr>
          <a:schemeClr val="bg2"/>
        </a:buClr>
        <a:buSzPct val="120000"/>
        <a:buFont typeface="Arial" charset="0"/>
        <a:defRPr sz="2000">
          <a:solidFill>
            <a:schemeClr val="tx2"/>
          </a:solidFill>
          <a:latin typeface="+mn-lt"/>
        </a:defRPr>
      </a:lvl7pPr>
      <a:lvl8pPr marL="2970213" indent="-223838" algn="l" rtl="0" eaLnBrk="1" fontAlgn="base" hangingPunct="1">
        <a:spcBef>
          <a:spcPct val="25000"/>
        </a:spcBef>
        <a:spcAft>
          <a:spcPct val="0"/>
        </a:spcAft>
        <a:buClr>
          <a:schemeClr val="bg2"/>
        </a:buClr>
        <a:buSzPct val="120000"/>
        <a:buFont typeface="Arial" charset="0"/>
        <a:defRPr sz="2000">
          <a:solidFill>
            <a:schemeClr val="tx2"/>
          </a:solidFill>
          <a:latin typeface="+mn-lt"/>
        </a:defRPr>
      </a:lvl8pPr>
      <a:lvl9pPr marL="3427413" indent="-223838" algn="l" rtl="0" eaLnBrk="1" fontAlgn="base" hangingPunct="1">
        <a:spcBef>
          <a:spcPct val="25000"/>
        </a:spcBef>
        <a:spcAft>
          <a:spcPct val="0"/>
        </a:spcAft>
        <a:buClr>
          <a:schemeClr val="bg2"/>
        </a:buClr>
        <a:buSzPct val="120000"/>
        <a:buFont typeface="Arial" charset="0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761CC32-5FD5-4C7C-8E0B-F83A7D8BA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37301D-DE4A-4CC5-A74B-54B408BC10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41E215-7624-4259-ADA8-D0B5A68B69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4A0D9E-DBEA-4B4E-BDE3-BD927E20FB31}" type="datetimeFigureOut">
              <a:rPr lang="en-US" smtClean="0"/>
              <a:t>6/15/2026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3A915D-552D-4A63-9EEC-3148DA79BE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47E3DB-7FAD-4B59-93DD-D4A621BA23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CD762-5ADF-40E3-9380-A6967FC77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551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mpog-quality@med.umich.edu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mpog.org/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ncbi.nlm.nih.gov/pmc/articles/PMC6565385/pdf/JOP.18.00521.pdf" TargetMode="External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mpog.org/concept-browser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phenotypes.mpog.org/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mpog.org/general-pcrc-information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pec.mpog.org/Measures/Public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071" y="1687220"/>
            <a:ext cx="11157857" cy="1838495"/>
          </a:xfrm>
        </p:spPr>
        <p:txBody>
          <a:bodyPr>
            <a:noAutofit/>
          </a:bodyPr>
          <a:lstStyle/>
          <a:p>
            <a:pPr algn="ctr"/>
            <a:r>
              <a:rPr lang="en-US" sz="4800" b="1"/>
              <a:t>An Introduction to the Multicenter Perioperative Outcomes Group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517070" y="5306454"/>
            <a:ext cx="10972799" cy="423013"/>
          </a:xfrm>
        </p:spPr>
        <p:txBody>
          <a:bodyPr/>
          <a:lstStyle/>
          <a:p>
            <a:pPr algn="ctr"/>
            <a:r>
              <a:rPr lang="en-US">
                <a:latin typeface="Calibri"/>
                <a:ea typeface="ＭＳ Ｐゴシック"/>
                <a:cs typeface="Calibri"/>
              </a:rPr>
              <a:t>Version: 2026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719686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1" y="276242"/>
            <a:ext cx="10972801" cy="584761"/>
          </a:xfrm>
        </p:spPr>
        <p:txBody>
          <a:bodyPr/>
          <a:lstStyle/>
          <a:p>
            <a:r>
              <a:rPr lang="en-US" sz="3200"/>
              <a:t>Individual Provider Feedback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06482" y="1422960"/>
            <a:ext cx="4436994" cy="4351338"/>
          </a:xfrm>
        </p:spPr>
        <p:txBody>
          <a:bodyPr/>
          <a:lstStyle/>
          <a:p>
            <a:r>
              <a:rPr lang="en-US"/>
              <a:t>Non-punitive</a:t>
            </a:r>
          </a:p>
          <a:p>
            <a:r>
              <a:rPr lang="en-US"/>
              <a:t>Spirit of quality improvement</a:t>
            </a:r>
          </a:p>
          <a:p>
            <a:r>
              <a:rPr lang="en-US"/>
              <a:t>Each hospital/ department chooses measures to focus on</a:t>
            </a:r>
          </a:p>
          <a:p>
            <a:r>
              <a:rPr lang="en-US"/>
              <a:t>Providers compared to peer group within their organization:</a:t>
            </a:r>
          </a:p>
          <a:p>
            <a:pPr lvl="1"/>
            <a:r>
              <a:rPr lang="en-US"/>
              <a:t>CRNAs to CRNAs</a:t>
            </a:r>
          </a:p>
          <a:p>
            <a:pPr lvl="1"/>
            <a:r>
              <a:rPr lang="en-US"/>
              <a:t>Attendings to Attendings</a:t>
            </a:r>
          </a:p>
          <a:p>
            <a:pPr lvl="1"/>
            <a:r>
              <a:rPr lang="en-US"/>
              <a:t>Residents to Residents</a:t>
            </a:r>
          </a:p>
          <a:p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476" y="838199"/>
            <a:ext cx="6982432" cy="5193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6815455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6051" y="2834545"/>
            <a:ext cx="10515600" cy="646317"/>
          </a:xfrm>
        </p:spPr>
        <p:txBody>
          <a:bodyPr/>
          <a:lstStyle/>
          <a:p>
            <a:pPr algn="ctr"/>
            <a:r>
              <a:rPr lang="en-US" sz="3600"/>
              <a:t>Accessing your Individual MPOG Dashboard</a:t>
            </a:r>
          </a:p>
        </p:txBody>
      </p:sp>
    </p:spTree>
    <p:extLst>
      <p:ext uri="{BB962C8B-B14F-4D97-AF65-F5344CB8AC3E}">
        <p14:creationId xmlns:p14="http://schemas.microsoft.com/office/powerpoint/2010/main" val="966401050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2444" y="1174696"/>
            <a:ext cx="10515600" cy="654104"/>
          </a:xfrm>
        </p:spPr>
        <p:txBody>
          <a:bodyPr/>
          <a:lstStyle/>
          <a:p>
            <a:pPr marL="0" indent="0">
              <a:buNone/>
            </a:pPr>
            <a:r>
              <a:rPr lang="en-US" sz="2400"/>
              <a:t>Receive activation email from </a:t>
            </a:r>
            <a:r>
              <a:rPr lang="en-US" sz="2400">
                <a:hlinkClick r:id="rId3"/>
              </a:rPr>
              <a:t>mpog-quality@med.umich.edu</a:t>
            </a:r>
            <a:r>
              <a:rPr lang="en-US" sz="2400"/>
              <a:t> </a:t>
            </a:r>
          </a:p>
          <a:p>
            <a:pPr marL="0" indent="0">
              <a:buNone/>
            </a:pPr>
            <a:endParaRPr lang="en-US" sz="2400"/>
          </a:p>
        </p:txBody>
      </p:sp>
      <p:sp>
        <p:nvSpPr>
          <p:cNvPr id="4" name="Left Arrow 3"/>
          <p:cNvSpPr/>
          <p:nvPr/>
        </p:nvSpPr>
        <p:spPr>
          <a:xfrm>
            <a:off x="8331629" y="4682863"/>
            <a:ext cx="2007030" cy="20922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345809" y="1917003"/>
            <a:ext cx="324876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02060"/>
                </a:solidFill>
                <a:latin typeface="Abadi" panose="020B0604020104020204" pitchFamily="34" charset="0"/>
              </a:rPr>
              <a:t>Click on link to activate account. Link expires in 7 days</a:t>
            </a:r>
          </a:p>
          <a:p>
            <a:endParaRPr lang="en-US" sz="2400">
              <a:solidFill>
                <a:srgbClr val="002060"/>
              </a:solidFill>
              <a:latin typeface="Abadi" panose="020B0604020104020204" pitchFamily="34" charset="0"/>
            </a:endParaRPr>
          </a:p>
          <a:p>
            <a:r>
              <a:rPr lang="en-US" sz="2400">
                <a:solidFill>
                  <a:srgbClr val="002060"/>
                </a:solidFill>
                <a:latin typeface="Abadi" panose="020B0604020104020204" pitchFamily="34" charset="0"/>
              </a:rPr>
              <a:t>Create password &amp; select 3 security questions.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98980" y="390045"/>
            <a:ext cx="10515600" cy="523206"/>
          </a:xfrm>
        </p:spPr>
        <p:txBody>
          <a:bodyPr/>
          <a:lstStyle/>
          <a:p>
            <a:r>
              <a:rPr lang="en-US"/>
              <a:t>MPOG Provider Access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ED89AC1-0DBF-AD7A-23D4-A3A146C5CE2C}"/>
              </a:ext>
            </a:extLst>
          </p:cNvPr>
          <p:cNvGrpSpPr/>
          <p:nvPr/>
        </p:nvGrpSpPr>
        <p:grpSpPr>
          <a:xfrm>
            <a:off x="1304594" y="1828800"/>
            <a:ext cx="6260155" cy="4110037"/>
            <a:chOff x="1304594" y="1828800"/>
            <a:chExt cx="6260155" cy="4110037"/>
          </a:xfrm>
        </p:grpSpPr>
        <p:pic>
          <p:nvPicPr>
            <p:cNvPr id="2" name="Picture 1" descr="image00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4594" y="1828800"/>
              <a:ext cx="6260155" cy="4110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CEA2A41-5144-CF74-1DFC-F1287E5563A7}"/>
                </a:ext>
              </a:extLst>
            </p:cNvPr>
            <p:cNvSpPr/>
            <p:nvPr/>
          </p:nvSpPr>
          <p:spPr bwMode="auto">
            <a:xfrm>
              <a:off x="2085654" y="2044557"/>
              <a:ext cx="2825393" cy="230281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58612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83620-D94A-61FE-F373-0EADBA921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337797"/>
            <a:ext cx="10972801" cy="523206"/>
          </a:xfrm>
        </p:spPr>
        <p:txBody>
          <a:bodyPr/>
          <a:lstStyle/>
          <a:p>
            <a:r>
              <a:rPr lang="en-US"/>
              <a:t>How providers access the MPOG QI Dashboard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BEEABB-CB3F-F287-C434-BBB6193796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002" y="1958242"/>
            <a:ext cx="11410950" cy="11811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1CDC09C-32EF-5B3F-7C0B-432DA5D8A54D}"/>
              </a:ext>
            </a:extLst>
          </p:cNvPr>
          <p:cNvSpPr/>
          <p:nvPr/>
        </p:nvSpPr>
        <p:spPr bwMode="auto">
          <a:xfrm>
            <a:off x="10199076" y="1989503"/>
            <a:ext cx="1312985" cy="473075"/>
          </a:xfrm>
          <a:prstGeom prst="roundRect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F2B16A-AFD3-7D67-3BEF-524317EB856C}"/>
              </a:ext>
            </a:extLst>
          </p:cNvPr>
          <p:cNvSpPr txBox="1"/>
          <p:nvPr/>
        </p:nvSpPr>
        <p:spPr>
          <a:xfrm>
            <a:off x="264680" y="1270080"/>
            <a:ext cx="52363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rgbClr val="002060"/>
                </a:solidFill>
                <a:latin typeface="Abadi" panose="020B0604020104020204" pitchFamily="34" charset="0"/>
              </a:defRPr>
            </a:lvl1pPr>
          </a:lstStyle>
          <a:p>
            <a:r>
              <a:rPr lang="en-US" sz="2000"/>
              <a:t>1) Via the MPOG Website: </a:t>
            </a:r>
            <a:r>
              <a:rPr lang="en-US" sz="2000">
                <a:hlinkClick r:id="rId3"/>
              </a:rPr>
              <a:t>https://mpog.org/</a:t>
            </a:r>
            <a:endParaRPr lang="en-US" sz="2000"/>
          </a:p>
          <a:p>
            <a:r>
              <a:rPr lang="en-US" sz="2000"/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C285EB5-65EF-5D8D-2503-B94E73424DB6}"/>
              </a:ext>
            </a:extLst>
          </p:cNvPr>
          <p:cNvSpPr txBox="1"/>
          <p:nvPr/>
        </p:nvSpPr>
        <p:spPr>
          <a:xfrm>
            <a:off x="328002" y="4517830"/>
            <a:ext cx="5580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002060"/>
                </a:solidFill>
                <a:latin typeface="Abadi" panose="020B0604020104020204" pitchFamily="34" charset="0"/>
              </a:rPr>
              <a:t>2) Via Provider Feedback Emails: </a:t>
            </a:r>
          </a:p>
          <a:p>
            <a:r>
              <a:rPr lang="en-US" sz="2000">
                <a:solidFill>
                  <a:srgbClr val="002060"/>
                </a:solidFill>
                <a:latin typeface="Abadi" panose="020B0604020104020204" pitchFamily="34" charset="0"/>
              </a:rPr>
              <a:t>Click on any measure hyperlink</a:t>
            </a:r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id="{12EB092C-1043-4811-8A75-2E07CB0B25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599" y="3223003"/>
            <a:ext cx="4700709" cy="3496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033C26E-526A-E15B-CE34-7DBC660BD41F}"/>
              </a:ext>
            </a:extLst>
          </p:cNvPr>
          <p:cNvSpPr/>
          <p:nvPr/>
        </p:nvSpPr>
        <p:spPr bwMode="auto">
          <a:xfrm>
            <a:off x="4200768" y="5451231"/>
            <a:ext cx="941755" cy="303389"/>
          </a:xfrm>
          <a:prstGeom prst="roundRect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6680147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92BE5-96EB-25A3-65ED-A2599A687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Provider Dashboard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8B07BD-A5C9-99B8-ED61-CC61EF92C1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435" y="866274"/>
            <a:ext cx="11260269" cy="5012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697062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241640" y="968424"/>
            <a:ext cx="3827684" cy="584761"/>
          </a:xfrm>
        </p:spPr>
        <p:txBody>
          <a:bodyPr/>
          <a:lstStyle/>
          <a:p>
            <a:r>
              <a:rPr lang="en-US" sz="3200" kern="1200">
                <a:ea typeface="Cambria" panose="02040503050406030204" pitchFamily="18" charset="0"/>
                <a:cs typeface="+mn-cs"/>
              </a:rPr>
              <a:t>Measure Overview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7145D0-1336-1335-7DFF-56B7D282FA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4822" y="142385"/>
            <a:ext cx="8227178" cy="574719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D531E39-73F2-B528-4911-3371AAB907AE}"/>
              </a:ext>
            </a:extLst>
          </p:cNvPr>
          <p:cNvSpPr txBox="1"/>
          <p:nvPr/>
        </p:nvSpPr>
        <p:spPr>
          <a:xfrm>
            <a:off x="158513" y="1808019"/>
            <a:ext cx="3827684" cy="33085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rtl="0">
              <a:spcBef>
                <a:spcPts val="0"/>
              </a:spcBef>
              <a:spcAft>
                <a:spcPts val="600"/>
              </a:spcAft>
              <a:buClr>
                <a:srgbClr val="1F3864"/>
              </a:buClr>
              <a:buSzPts val="2400"/>
              <a:buNone/>
            </a:pPr>
            <a:r>
              <a:rPr lang="en-US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Clicking on the measure card will open a measure overview page, which includes</a:t>
            </a:r>
          </a:p>
          <a:p>
            <a:pPr marL="342900" indent="-342900">
              <a:lnSpc>
                <a:spcPct val="90000"/>
              </a:lnSpc>
              <a:buClr>
                <a:srgbClr val="1F3864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Aggregate performance</a:t>
            </a:r>
          </a:p>
          <a:p>
            <a:pPr marL="342900" indent="-342900">
              <a:lnSpc>
                <a:spcPct val="90000"/>
              </a:lnSpc>
              <a:buClr>
                <a:srgbClr val="1F3864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Case List snapshot</a:t>
            </a:r>
          </a:p>
          <a:p>
            <a:pPr marL="342900" indent="-342900">
              <a:lnSpc>
                <a:spcPct val="90000"/>
              </a:lnSpc>
              <a:buClr>
                <a:srgbClr val="1F3864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Performance trend and</a:t>
            </a:r>
          </a:p>
          <a:p>
            <a:pPr marL="342900" indent="-342900">
              <a:lnSpc>
                <a:spcPct val="90000"/>
              </a:lnSpc>
              <a:buClr>
                <a:srgbClr val="1F3864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Benchmarking against your peers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90977925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p80"/>
          <p:cNvSpPr txBox="1"/>
          <p:nvPr/>
        </p:nvSpPr>
        <p:spPr>
          <a:xfrm>
            <a:off x="144316" y="124905"/>
            <a:ext cx="11871300" cy="102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rPr>
              <a:t>By selecting the ‘Case Lists’ tab, all flagged, passed, and excluded will appear for the specific measure.</a:t>
            </a:r>
            <a:endParaRPr sz="190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B1CEBF7-0437-ABFB-74F6-E095A5F8F34A}"/>
              </a:ext>
            </a:extLst>
          </p:cNvPr>
          <p:cNvGrpSpPr/>
          <p:nvPr/>
        </p:nvGrpSpPr>
        <p:grpSpPr>
          <a:xfrm>
            <a:off x="1037033" y="1147005"/>
            <a:ext cx="10085866" cy="4665303"/>
            <a:chOff x="1037033" y="1147005"/>
            <a:chExt cx="10085866" cy="4665303"/>
          </a:xfrm>
        </p:grpSpPr>
        <p:pic>
          <p:nvPicPr>
            <p:cNvPr id="698" name="Google Shape;698;p8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037033" y="1147005"/>
              <a:ext cx="10085866" cy="466530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4B56B46A-E327-D0E8-3A39-3DC2BC360AE3}"/>
                </a:ext>
              </a:extLst>
            </p:cNvPr>
            <p:cNvSpPr/>
            <p:nvPr/>
          </p:nvSpPr>
          <p:spPr bwMode="auto">
            <a:xfrm>
              <a:off x="1263864" y="3017740"/>
              <a:ext cx="162426" cy="174458"/>
            </a:xfrm>
            <a:prstGeom prst="ellipse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8E06901-59E2-9021-04DF-90B83048C6D1}"/>
              </a:ext>
            </a:extLst>
          </p:cNvPr>
          <p:cNvSpPr txBox="1"/>
          <p:nvPr/>
        </p:nvSpPr>
        <p:spPr>
          <a:xfrm>
            <a:off x="178308" y="265387"/>
            <a:ext cx="72330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Case List and Details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EF1C1D-062D-D0F8-5C75-82C2DCBFBD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15" y="1023377"/>
            <a:ext cx="12046569" cy="5569236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35449DC0-1126-F799-AEC8-9C7313941CB1}"/>
              </a:ext>
            </a:extLst>
          </p:cNvPr>
          <p:cNvSpPr/>
          <p:nvPr/>
        </p:nvSpPr>
        <p:spPr bwMode="auto">
          <a:xfrm>
            <a:off x="391026" y="3080085"/>
            <a:ext cx="388291" cy="432042"/>
          </a:xfrm>
          <a:prstGeom prst="ellipse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224049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Title 7"/>
          <p:cNvSpPr txBox="1">
            <a:spLocks/>
          </p:cNvSpPr>
          <p:nvPr/>
        </p:nvSpPr>
        <p:spPr bwMode="auto">
          <a:xfrm>
            <a:off x="99898" y="107349"/>
            <a:ext cx="11974338" cy="776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320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Easy access to actual intraoperative record via MPOG Case Viewer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1C3DA0-6774-F9AA-D3D3-8899D8CE7D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810" y="805943"/>
            <a:ext cx="10824840" cy="5944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8004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5FD97-2CC7-D92D-120D-D65206675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763" y="240686"/>
            <a:ext cx="10972801" cy="646317"/>
          </a:xfrm>
        </p:spPr>
        <p:txBody>
          <a:bodyPr/>
          <a:lstStyle/>
          <a:p>
            <a:r>
              <a:rPr lang="en-US" sz="3600" b="1"/>
              <a:t>Measure Details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61A0A-33A2-16E1-851E-9EA1BB934C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095" y="935506"/>
            <a:ext cx="11495809" cy="646318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The concepts used in the measure are brought to the top above the notes section for easy review</a:t>
            </a:r>
          </a:p>
        </p:txBody>
      </p:sp>
      <p:pic>
        <p:nvPicPr>
          <p:cNvPr id="5131" name="Picture 11">
            <a:extLst>
              <a:ext uri="{FF2B5EF4-FFF2-40B4-BE49-F238E27FC236}">
                <a16:creationId xmlns:a16="http://schemas.microsoft.com/office/drawing/2014/main" id="{3E4F806C-0D28-D6B0-434D-31A91569CB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763" y="4358923"/>
            <a:ext cx="5888180" cy="2388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3" name="Picture 13">
            <a:extLst>
              <a:ext uri="{FF2B5EF4-FFF2-40B4-BE49-F238E27FC236}">
                <a16:creationId xmlns:a16="http://schemas.microsoft.com/office/drawing/2014/main" id="{595D22D5-0B07-64C3-27CF-52BCA492C0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5633" y="1393721"/>
            <a:ext cx="8048271" cy="2772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869BD0D-7B4A-F4E0-613F-F11F542982B3}"/>
              </a:ext>
            </a:extLst>
          </p:cNvPr>
          <p:cNvCxnSpPr>
            <a:cxnSpLocks/>
          </p:cNvCxnSpPr>
          <p:nvPr/>
        </p:nvCxnSpPr>
        <p:spPr bwMode="auto">
          <a:xfrm flipV="1">
            <a:off x="4229100" y="3429000"/>
            <a:ext cx="2088573" cy="12573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601786014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75170" y="138112"/>
            <a:ext cx="10515600" cy="646317"/>
          </a:xfrm>
        </p:spPr>
        <p:txBody>
          <a:bodyPr/>
          <a:lstStyle/>
          <a:p>
            <a:r>
              <a:rPr lang="en-US" sz="3600" b="1"/>
              <a:t>What is MPOG?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563" y="1089847"/>
            <a:ext cx="5252208" cy="4273273"/>
          </a:xfrm>
        </p:spPr>
        <p:txBody>
          <a:bodyPr>
            <a:noAutofit/>
          </a:bodyPr>
          <a:lstStyle/>
          <a:p>
            <a:r>
              <a:rPr lang="en-US" sz="2400"/>
              <a:t>Formed in 2008</a:t>
            </a:r>
          </a:p>
          <a:p>
            <a:r>
              <a:rPr lang="en-US" sz="2400"/>
              <a:t>Academic and community hospital consortium that includes </a:t>
            </a:r>
            <a:r>
              <a:rPr lang="en-US" sz="2400" b="1"/>
              <a:t>150+ hospitals</a:t>
            </a:r>
            <a:r>
              <a:rPr lang="en-US" sz="2400"/>
              <a:t> across the United States, Canada </a:t>
            </a:r>
            <a:r>
              <a:rPr lang="en-US" sz="2000"/>
              <a:t>(1) </a:t>
            </a:r>
            <a:r>
              <a:rPr lang="en-US" sz="2400"/>
              <a:t>and Lebanon </a:t>
            </a:r>
            <a:r>
              <a:rPr lang="en-US" sz="2000"/>
              <a:t>(1) </a:t>
            </a:r>
          </a:p>
          <a:p>
            <a:r>
              <a:rPr lang="en-US" sz="2400"/>
              <a:t>Platform for collaboration for research and QI</a:t>
            </a:r>
          </a:p>
          <a:p>
            <a:r>
              <a:rPr lang="en-US" sz="2400"/>
              <a:t>Data: Perioperative focused EHR data extracted using automated tools</a:t>
            </a:r>
          </a:p>
          <a:p>
            <a:endParaRPr lang="en-US" sz="2400"/>
          </a:p>
        </p:txBody>
      </p:sp>
      <p:pic>
        <p:nvPicPr>
          <p:cNvPr id="2" name="Picture 1" descr="A map of the united states with red dots and a map of the united states&#10;&#10;AI-generated content may be incorrect.">
            <a:extLst>
              <a:ext uri="{FF2B5EF4-FFF2-40B4-BE49-F238E27FC236}">
                <a16:creationId xmlns:a16="http://schemas.microsoft.com/office/drawing/2014/main" id="{7BD3B167-F994-D57F-6A7B-A8E0218D58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5903" y="0"/>
            <a:ext cx="6412737" cy="5640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245083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p71"/>
          <p:cNvSpPr txBox="1">
            <a:spLocks noGrp="1"/>
          </p:cNvSpPr>
          <p:nvPr>
            <p:ph type="title"/>
          </p:nvPr>
        </p:nvSpPr>
        <p:spPr>
          <a:xfrm>
            <a:off x="139003" y="194470"/>
            <a:ext cx="11766300" cy="149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/>
              <a:t>Our goal is to easily enable clinicians to understand why certain cases did not pass a measure</a:t>
            </a:r>
            <a:r>
              <a:rPr lang="en-US" sz="1500"/>
              <a:t>.</a:t>
            </a:r>
            <a:endParaRPr sz="1500"/>
          </a:p>
        </p:txBody>
      </p:sp>
      <p:sp>
        <p:nvSpPr>
          <p:cNvPr id="627" name="Google Shape;627;p71"/>
          <p:cNvSpPr/>
          <p:nvPr/>
        </p:nvSpPr>
        <p:spPr>
          <a:xfrm>
            <a:off x="3834393" y="4197988"/>
            <a:ext cx="325500" cy="483900"/>
          </a:xfrm>
          <a:prstGeom prst="righ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8D0038"/>
              </a:gs>
              <a:gs pos="80000">
                <a:srgbClr val="BA004A"/>
              </a:gs>
              <a:gs pos="100000">
                <a:srgbClr val="BF0049"/>
              </a:gs>
            </a:gsLst>
            <a:lin ang="16200038" scaled="0"/>
          </a:gradFill>
          <a:ln w="9525" cap="flat" cmpd="sng">
            <a:solidFill>
              <a:srgbClr val="A8004C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8" name="Google Shape;628;p71"/>
          <p:cNvSpPr/>
          <p:nvPr/>
        </p:nvSpPr>
        <p:spPr>
          <a:xfrm>
            <a:off x="7890119" y="4197902"/>
            <a:ext cx="325500" cy="483900"/>
          </a:xfrm>
          <a:prstGeom prst="righ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8D0038"/>
              </a:gs>
              <a:gs pos="80000">
                <a:srgbClr val="BA004A"/>
              </a:gs>
              <a:gs pos="100000">
                <a:srgbClr val="BF0049"/>
              </a:gs>
            </a:gsLst>
            <a:lin ang="16200038" scaled="0"/>
          </a:gradFill>
          <a:ln w="9525" cap="flat" cmpd="sng">
            <a:solidFill>
              <a:srgbClr val="A8004C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9" name="Google Shape;629;p71"/>
          <p:cNvSpPr/>
          <p:nvPr/>
        </p:nvSpPr>
        <p:spPr>
          <a:xfrm>
            <a:off x="1618172" y="1953199"/>
            <a:ext cx="968400" cy="9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1500"/>
          </a:p>
        </p:txBody>
      </p:sp>
      <p:sp>
        <p:nvSpPr>
          <p:cNvPr id="630" name="Google Shape;630;p71"/>
          <p:cNvSpPr/>
          <p:nvPr/>
        </p:nvSpPr>
        <p:spPr>
          <a:xfrm>
            <a:off x="9362504" y="1953199"/>
            <a:ext cx="969900" cy="9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1500"/>
          </a:p>
        </p:txBody>
      </p:sp>
      <p:sp>
        <p:nvSpPr>
          <p:cNvPr id="631" name="Google Shape;631;p71"/>
          <p:cNvSpPr/>
          <p:nvPr/>
        </p:nvSpPr>
        <p:spPr>
          <a:xfrm>
            <a:off x="5431600" y="1953199"/>
            <a:ext cx="969900" cy="9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1500"/>
          </a:p>
        </p:txBody>
      </p:sp>
      <p:pic>
        <p:nvPicPr>
          <p:cNvPr id="632" name="Google Shape;632;p7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8205" y="3300985"/>
            <a:ext cx="3143134" cy="22917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B602C61-326D-9D91-8625-2AD67EADF3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6813" y="3300985"/>
            <a:ext cx="3143134" cy="22936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DCD7196-D3D1-9684-4A81-3C2CD7EC57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30182" y="4122086"/>
            <a:ext cx="3763666" cy="4839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9" name="Google Shape;639;p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1572" y="63500"/>
            <a:ext cx="7465728" cy="1977267"/>
          </a:xfrm>
          <a:prstGeom prst="rect">
            <a:avLst/>
          </a:prstGeom>
          <a:noFill/>
          <a:ln>
            <a:noFill/>
          </a:ln>
        </p:spPr>
      </p:pic>
      <p:pic>
        <p:nvPicPr>
          <p:cNvPr id="640" name="Google Shape;640;p7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99106" y="1854100"/>
            <a:ext cx="5006360" cy="4732968"/>
          </a:xfrm>
          <a:prstGeom prst="rect">
            <a:avLst/>
          </a:prstGeom>
          <a:noFill/>
          <a:ln>
            <a:noFill/>
          </a:ln>
        </p:spPr>
      </p:pic>
      <p:sp>
        <p:nvSpPr>
          <p:cNvPr id="641" name="Google Shape;641;p72"/>
          <p:cNvSpPr txBox="1"/>
          <p:nvPr/>
        </p:nvSpPr>
        <p:spPr>
          <a:xfrm>
            <a:off x="204017" y="6388425"/>
            <a:ext cx="31527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McCormick et al., 2019</a:t>
            </a:r>
            <a:endParaRPr sz="19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9B8A25-11D4-4D87-8FF1-DFA69F198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368" y="2043663"/>
            <a:ext cx="6105194" cy="20310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6533481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6714" y="303779"/>
            <a:ext cx="11562588" cy="543713"/>
          </a:xfrm>
        </p:spPr>
        <p:txBody>
          <a:bodyPr>
            <a:noAutofit/>
          </a:bodyPr>
          <a:lstStyle/>
          <a:p>
            <a:r>
              <a:rPr lang="en-US" sz="3600" b="1"/>
              <a:t>MPOG Research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38295" y="1141480"/>
            <a:ext cx="5757705" cy="4869028"/>
          </a:xfrm>
        </p:spPr>
        <p:txBody>
          <a:bodyPr>
            <a:normAutofit/>
          </a:bodyPr>
          <a:lstStyle/>
          <a:p>
            <a:r>
              <a:rPr lang="en-US"/>
              <a:t>Goal is to systematically transform real-world perioperative health data into actionable knowledge </a:t>
            </a:r>
          </a:p>
          <a:p>
            <a:r>
              <a:rPr lang="en-US"/>
              <a:t>Governed by the Perioperative Clinical Research Committee (PCRC)</a:t>
            </a:r>
          </a:p>
          <a:p>
            <a:r>
              <a:rPr lang="en-US"/>
              <a:t>Deep expertise in observational research, with extensive infrastructure for multicenter analyses</a:t>
            </a:r>
          </a:p>
          <a:p>
            <a:r>
              <a:rPr lang="en-US"/>
              <a:t>Clinical trials platform, with MPOG Registry as data platform for multicenter pragmatic clinical trials</a:t>
            </a:r>
          </a:p>
          <a:p>
            <a:pPr marL="0" indent="0">
              <a:buNone/>
            </a:pPr>
            <a:endParaRPr lang="en-US"/>
          </a:p>
        </p:txBody>
      </p:sp>
      <p:pic>
        <p:nvPicPr>
          <p:cNvPr id="7" name="Picture 6" descr="A screenshot of a medical research mission&#10;&#10;Description automatically generated">
            <a:extLst>
              <a:ext uri="{FF2B5EF4-FFF2-40B4-BE49-F238E27FC236}">
                <a16:creationId xmlns:a16="http://schemas.microsoft.com/office/drawing/2014/main" id="{D4E29212-769F-A193-042D-D901575A32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4784" y="131201"/>
            <a:ext cx="5173240" cy="5740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984243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985" y="252207"/>
            <a:ext cx="10972801" cy="646317"/>
          </a:xfrm>
        </p:spPr>
        <p:txBody>
          <a:bodyPr/>
          <a:lstStyle/>
          <a:p>
            <a:r>
              <a:rPr lang="en-US" sz="3600" b="1"/>
              <a:t>What does MPOG Research do?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46773"/>
            <a:ext cx="10972799" cy="4953000"/>
          </a:xfrm>
        </p:spPr>
        <p:txBody>
          <a:bodyPr/>
          <a:lstStyle/>
          <a:p>
            <a:r>
              <a:rPr lang="en-US"/>
              <a:t>Collaboration through monthly PCRC meetings (tele-conference)</a:t>
            </a:r>
          </a:p>
          <a:p>
            <a:r>
              <a:rPr lang="en-US"/>
              <a:t>Annual retreat before ASA</a:t>
            </a:r>
          </a:p>
          <a:p>
            <a:r>
              <a:rPr lang="en-US"/>
              <a:t>High quality data</a:t>
            </a:r>
          </a:p>
          <a:p>
            <a:pPr lvl="1"/>
            <a:r>
              <a:rPr lang="en-US"/>
              <a:t>Complete patient capture </a:t>
            </a:r>
          </a:p>
          <a:p>
            <a:pPr lvl="1"/>
            <a:r>
              <a:rPr lang="en-US"/>
              <a:t>Data granularity</a:t>
            </a:r>
          </a:p>
          <a:p>
            <a:pPr lvl="1"/>
            <a:r>
              <a:rPr lang="en-US"/>
              <a:t>Integrated surgical registries</a:t>
            </a:r>
          </a:p>
          <a:p>
            <a:r>
              <a:rPr lang="en-US"/>
              <a:t>Academic and community hospitals</a:t>
            </a:r>
          </a:p>
          <a:p>
            <a:r>
              <a:rPr lang="en-US"/>
              <a:t>Comprehensive research tools</a:t>
            </a:r>
          </a:p>
          <a:p>
            <a:pPr lvl="1"/>
            <a:r>
              <a:rPr lang="en-US"/>
              <a:t>Use powerful, user-friendly research tools which democratize access to big data; including query design, curation, visualization, and analysis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837849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362641"/>
            <a:ext cx="10972801" cy="646317"/>
          </a:xfrm>
        </p:spPr>
        <p:txBody>
          <a:bodyPr/>
          <a:lstStyle/>
          <a:p>
            <a:r>
              <a:rPr lang="en-US" sz="3600" b="1"/>
              <a:t>Submit a Proposal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Only colleagues from active MPOG sites can submit a research proposal</a:t>
            </a:r>
          </a:p>
          <a:p>
            <a:r>
              <a:rPr lang="en-US"/>
              <a:t>Steps to submit a proposal</a:t>
            </a:r>
          </a:p>
          <a:p>
            <a:pPr marL="685800" lvl="1" indent="-342900">
              <a:buAutoNum type="arabicPeriod"/>
            </a:pPr>
            <a:r>
              <a:rPr lang="en-US"/>
              <a:t>Determine feasibility</a:t>
            </a:r>
          </a:p>
          <a:p>
            <a:pPr marL="685800" lvl="1" indent="-342900">
              <a:buAutoNum type="arabicPeriod"/>
            </a:pPr>
            <a:r>
              <a:rPr lang="en-US"/>
              <a:t>Write research project specific IRB and draft proposal</a:t>
            </a:r>
          </a:p>
          <a:p>
            <a:pPr marL="685800" lvl="1" indent="-342900">
              <a:buAutoNum type="arabicPeriod"/>
            </a:pPr>
            <a:r>
              <a:rPr lang="en-US"/>
              <a:t>Data query specification</a:t>
            </a:r>
          </a:p>
          <a:p>
            <a:pPr marL="685800" lvl="1" indent="-342900">
              <a:buAutoNum type="arabicPeriod"/>
            </a:pPr>
            <a:r>
              <a:rPr lang="en-US"/>
              <a:t>Estimate MPOG cohort sample size / refine inclusion and exclusions</a:t>
            </a:r>
          </a:p>
          <a:p>
            <a:pPr marL="685800" lvl="1" indent="-342900">
              <a:buAutoNum type="arabicPeriod"/>
            </a:pPr>
            <a:r>
              <a:rPr lang="en-US"/>
              <a:t>Institutional PI preview and test data download</a:t>
            </a:r>
          </a:p>
          <a:p>
            <a:pPr marL="685800" lvl="1" indent="-342900">
              <a:buAutoNum type="arabicPeriod"/>
            </a:pPr>
            <a:r>
              <a:rPr lang="en-US"/>
              <a:t>Submit proposal to MPOG Coordinating Center</a:t>
            </a:r>
          </a:p>
          <a:p>
            <a:pPr marL="685800" lvl="1" indent="-342900">
              <a:buAutoNum type="arabicPeriod"/>
            </a:pPr>
            <a:r>
              <a:rPr lang="en-US"/>
              <a:t>PCRC Review</a:t>
            </a:r>
          </a:p>
          <a:p>
            <a:pPr marL="685800" lvl="1" indent="-342900">
              <a:buAutoNum type="arabicPeriod"/>
            </a:pPr>
            <a:r>
              <a:rPr lang="en-US"/>
              <a:t>Inspect and clean data, register study and perform analysis</a:t>
            </a:r>
          </a:p>
          <a:p>
            <a:pPr marL="685800" lvl="1" indent="-342900">
              <a:buAutoNum type="arabicPeriod"/>
            </a:pPr>
            <a:r>
              <a:rPr lang="en-US"/>
              <a:t>Create project manuscript</a:t>
            </a:r>
          </a:p>
        </p:txBody>
      </p:sp>
    </p:spTree>
    <p:extLst>
      <p:ext uri="{BB962C8B-B14F-4D97-AF65-F5344CB8AC3E}">
        <p14:creationId xmlns:p14="http://schemas.microsoft.com/office/powerpoint/2010/main" val="400481110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362641"/>
            <a:ext cx="10972801" cy="646317"/>
          </a:xfrm>
        </p:spPr>
        <p:txBody>
          <a:bodyPr/>
          <a:lstStyle/>
          <a:p>
            <a:r>
              <a:rPr lang="en-US" sz="3600" b="1"/>
              <a:t>MPOG Research Tools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219200"/>
            <a:ext cx="10972801" cy="4953000"/>
          </a:xfrm>
        </p:spPr>
        <p:txBody>
          <a:bodyPr/>
          <a:lstStyle/>
          <a:p>
            <a:r>
              <a:rPr lang="en-US"/>
              <a:t>Access to research tools</a:t>
            </a:r>
          </a:p>
          <a:p>
            <a:pPr lvl="1"/>
            <a:r>
              <a:rPr lang="en-US" sz="2000"/>
              <a:t>MPOG DataDirect</a:t>
            </a:r>
          </a:p>
          <a:p>
            <a:pPr lvl="2"/>
            <a:r>
              <a:rPr lang="en-US" sz="2000"/>
              <a:t>Application that allows users  to create queries using data submitted to MPOG </a:t>
            </a:r>
          </a:p>
          <a:p>
            <a:pPr lvl="2"/>
            <a:r>
              <a:rPr lang="en-US" sz="2000"/>
              <a:t>Contains multiple filters that can easily identify cohort of patients </a:t>
            </a:r>
          </a:p>
          <a:p>
            <a:pPr lvl="2"/>
            <a:r>
              <a:rPr lang="en-US" sz="2000"/>
              <a:t>Identify patient, case, and institutional counts </a:t>
            </a:r>
          </a:p>
          <a:p>
            <a:pPr lvl="1"/>
            <a:r>
              <a:rPr lang="en-US" sz="2000"/>
              <a:t>MPOG </a:t>
            </a:r>
            <a:r>
              <a:rPr lang="en-US" sz="2000">
                <a:hlinkClick r:id="rId3"/>
              </a:rPr>
              <a:t>Concept Browser</a:t>
            </a:r>
            <a:endParaRPr lang="en-US" sz="2000"/>
          </a:p>
          <a:p>
            <a:pPr lvl="2"/>
            <a:r>
              <a:rPr lang="en-US" sz="2000"/>
              <a:t>Complete list of concepts in MPOG registry</a:t>
            </a:r>
          </a:p>
          <a:p>
            <a:pPr lvl="1"/>
            <a:r>
              <a:rPr lang="en-US" sz="2000"/>
              <a:t>MPOG </a:t>
            </a:r>
            <a:r>
              <a:rPr lang="en-US" sz="2000">
                <a:hlinkClick r:id="rId4"/>
              </a:rPr>
              <a:t>Phenotype Browser</a:t>
            </a:r>
            <a:endParaRPr lang="en-US" sz="2000"/>
          </a:p>
          <a:p>
            <a:pPr lvl="2"/>
            <a:r>
              <a:rPr lang="en-US" sz="2000"/>
              <a:t>Sharable, reproducible algorithm (derived from EHR data) precisely defining a patient characteristic or clinical event</a:t>
            </a: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785297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362641"/>
            <a:ext cx="10972801" cy="646317"/>
          </a:xfrm>
        </p:spPr>
        <p:txBody>
          <a:bodyPr/>
          <a:lstStyle/>
          <a:p>
            <a:r>
              <a:rPr lang="en-US" sz="3600" b="1">
                <a:hlinkClick r:id="rId3"/>
              </a:rPr>
              <a:t>Perioperative Clinical Research Committee (PCRC)</a:t>
            </a:r>
            <a:endParaRPr lang="en-US" sz="3600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/>
              <a:t>Meets virtually once a month to review proposals</a:t>
            </a:r>
          </a:p>
          <a:p>
            <a:pPr lvl="1"/>
            <a:r>
              <a:rPr lang="en-US" sz="2400"/>
              <a:t>Benefit from reviewers by journal editors, thought leaders and anesthesiology colleagues during malleable, early design stages of research projects prior to manuscript submission</a:t>
            </a:r>
          </a:p>
          <a:p>
            <a:r>
              <a:rPr lang="en-US" sz="2400"/>
              <a:t>PCRC Moderator Committee</a:t>
            </a:r>
          </a:p>
          <a:p>
            <a:pPr lvl="1"/>
            <a:r>
              <a:rPr lang="en-US" sz="2400"/>
              <a:t>Panel of clinical content and methods experts, serving to enhance the PCRC research review process via invited critiques of research proposals</a:t>
            </a:r>
          </a:p>
        </p:txBody>
      </p:sp>
    </p:spTree>
    <p:extLst>
      <p:ext uri="{BB962C8B-B14F-4D97-AF65-F5344CB8AC3E}">
        <p14:creationId xmlns:p14="http://schemas.microsoft.com/office/powerpoint/2010/main" val="2931355416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14686"/>
            <a:ext cx="10972801" cy="646317"/>
          </a:xfrm>
        </p:spPr>
        <p:txBody>
          <a:bodyPr/>
          <a:lstStyle/>
          <a:p>
            <a:r>
              <a:rPr lang="en-US" sz="3600" b="1"/>
              <a:t>Tips &amp; Tricks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219200"/>
            <a:ext cx="4357035" cy="4953000"/>
          </a:xfrm>
        </p:spPr>
        <p:txBody>
          <a:bodyPr/>
          <a:lstStyle/>
          <a:p>
            <a:r>
              <a:rPr lang="en-US" sz="2000"/>
              <a:t>Videos created by MPOG team describing how to use research tools and processes for high-impact research</a:t>
            </a:r>
          </a:p>
          <a:p>
            <a:pPr marL="685800" lvl="1" indent="-342900">
              <a:buFont typeface="+mj-lt"/>
              <a:buAutoNum type="arabicPeriod"/>
            </a:pPr>
            <a:r>
              <a:rPr lang="en-US"/>
              <a:t>MPOG research process overview</a:t>
            </a:r>
          </a:p>
          <a:p>
            <a:pPr marL="685800" lvl="1" indent="-342900">
              <a:buFont typeface="+mj-lt"/>
              <a:buAutoNum type="arabicPeriod"/>
            </a:pPr>
            <a:r>
              <a:rPr lang="en-US"/>
              <a:t>Developing a research question and answerable with MPOG data</a:t>
            </a:r>
          </a:p>
          <a:p>
            <a:pPr marL="685800" lvl="1" indent="-342900">
              <a:buFont typeface="+mj-lt"/>
              <a:buAutoNum type="arabicPeriod"/>
            </a:pPr>
            <a:r>
              <a:rPr lang="en-US"/>
              <a:t>Using DataDirect for self-serve access</a:t>
            </a:r>
          </a:p>
          <a:p>
            <a:pPr marL="685800" lvl="1" indent="-342900">
              <a:buFont typeface="+mj-lt"/>
              <a:buAutoNum type="arabicPeriod"/>
            </a:pPr>
            <a:r>
              <a:rPr lang="en-US"/>
              <a:t>Developing a research proposal</a:t>
            </a:r>
          </a:p>
          <a:p>
            <a:pPr marL="685800" lvl="1" indent="-342900">
              <a:buFont typeface="+mj-lt"/>
              <a:buAutoNum type="arabicPeriod"/>
            </a:pPr>
            <a:r>
              <a:rPr lang="en-US"/>
              <a:t>Transforming raw data into clinical inferences: Phenotypes</a:t>
            </a:r>
          </a:p>
          <a:p>
            <a:pPr marL="685800" lvl="1" indent="-342900">
              <a:buFont typeface="+mj-lt"/>
              <a:buAutoNum type="arabicPeriod"/>
            </a:pPr>
            <a:r>
              <a:rPr lang="en-US"/>
              <a:t>Inspecting and curating MPOG data</a:t>
            </a:r>
          </a:p>
          <a:p>
            <a:pPr marL="685800" lvl="1" indent="-342900">
              <a:buFont typeface="+mj-lt"/>
              <a:buAutoNum type="arabicPeriod"/>
            </a:pPr>
            <a:r>
              <a:rPr lang="en-US"/>
              <a:t>Big data management</a:t>
            </a:r>
          </a:p>
          <a:p>
            <a:pPr marL="685800" lvl="1" indent="-342900">
              <a:buFont typeface="+mj-lt"/>
              <a:buAutoNum type="arabicPeriod"/>
            </a:pPr>
            <a:r>
              <a:rPr lang="en-US"/>
              <a:t>Statistics for large database research </a:t>
            </a:r>
          </a:p>
        </p:txBody>
      </p:sp>
      <p:pic>
        <p:nvPicPr>
          <p:cNvPr id="6" name="Picture 5" descr="A screenshot of a website&#10;&#10;Description automatically generated">
            <a:extLst>
              <a:ext uri="{FF2B5EF4-FFF2-40B4-BE49-F238E27FC236}">
                <a16:creationId xmlns:a16="http://schemas.microsoft.com/office/drawing/2014/main" id="{7FDBE918-FC75-96D4-0CAA-D7628BFCBB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5887" y="269861"/>
            <a:ext cx="7109503" cy="5399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876474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14686"/>
            <a:ext cx="10972801" cy="646317"/>
          </a:xfrm>
        </p:spPr>
        <p:txBody>
          <a:bodyPr/>
          <a:lstStyle/>
          <a:p>
            <a:r>
              <a:rPr lang="en-US" sz="3600" b="1"/>
              <a:t>What are BCBSM Collaborative Quality Initiatives?</a:t>
            </a:r>
            <a:endParaRPr lang="en-US" sz="36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Organizations that are developed and administered by providers and hospital partners, and funded in part, by BCBS of Michigan</a:t>
            </a:r>
          </a:p>
          <a:p>
            <a:pPr>
              <a:defRPr/>
            </a:pPr>
            <a:r>
              <a:rPr lang="en-US"/>
              <a:t>Support continuous quality improvement and the development of best practices </a:t>
            </a:r>
          </a:p>
          <a:p>
            <a:pPr>
              <a:defRPr/>
            </a:pPr>
            <a:r>
              <a:rPr lang="en-US"/>
              <a:t>Leverage multicenter data registries</a:t>
            </a:r>
          </a:p>
          <a:p>
            <a:pPr>
              <a:defRPr/>
            </a:pPr>
            <a:r>
              <a:rPr lang="en-US"/>
              <a:t>Able to track performance and provide incentives</a:t>
            </a:r>
          </a:p>
          <a:p>
            <a:pPr>
              <a:defRPr/>
            </a:pPr>
            <a:r>
              <a:rPr lang="en-US">
                <a:cs typeface="Arial" charset="0"/>
              </a:rPr>
              <a:t>Focus on reduction of errors, prevention of complications, and improvement of patient outcomes</a:t>
            </a: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740256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86163" y="156644"/>
            <a:ext cx="7631957" cy="584761"/>
          </a:xfrm>
        </p:spPr>
        <p:txBody>
          <a:bodyPr/>
          <a:lstStyle/>
          <a:p>
            <a:pPr eaLnBrk="1" hangingPunct="1"/>
            <a:r>
              <a:rPr lang="en-US" sz="3200"/>
              <a:t>Data included in the MPOG Registry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73521" y="1035132"/>
            <a:ext cx="5374378" cy="4922906"/>
          </a:xfrm>
        </p:spPr>
        <p:txBody>
          <a:bodyPr>
            <a:no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2000"/>
              <a:t>Preop/Intraop/Postop Data: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/>
              <a:t>4 hours prior Anes. Start </a:t>
            </a:r>
            <a:r>
              <a:rPr lang="en-US" sz="2000">
                <a:sym typeface="Wingdings" panose="05000000000000000000" pitchFamily="2" charset="2"/>
              </a:rPr>
              <a:t> 6 hours after Anes. End (limited # of sites)</a:t>
            </a:r>
            <a:endParaRPr lang="en-US" sz="2000"/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/>
              <a:t>Demographic Information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/>
              <a:t>Medications/Infusions/Fluids/Outputs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/>
              <a:t>Physiologic/Laboratory values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/>
              <a:t>Intraoperative events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/>
              <a:t>Line Access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/>
              <a:t>Staff in/out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/>
              <a:t>Billing (CPT and Discharge codes)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/>
              <a:t>Outcome record / Outcome registry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/>
              <a:t>NSQIP, STS</a:t>
            </a:r>
          </a:p>
          <a:p>
            <a:pPr marL="682625" lvl="2" indent="0">
              <a:buNone/>
            </a:pPr>
            <a:endParaRPr lang="en-US" sz="2400"/>
          </a:p>
        </p:txBody>
      </p:sp>
      <p:pic>
        <p:nvPicPr>
          <p:cNvPr id="2" name="Picture 1" descr="A diagram of a medical mission&#10;&#10;AI-generated content may be incorrect.">
            <a:extLst>
              <a:ext uri="{FF2B5EF4-FFF2-40B4-BE49-F238E27FC236}">
                <a16:creationId xmlns:a16="http://schemas.microsoft.com/office/drawing/2014/main" id="{4F6DC5B3-BF0E-A95D-ECE7-CCB8904447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1804" y="1037327"/>
            <a:ext cx="6227732" cy="4689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785584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0500" y="240198"/>
            <a:ext cx="11562588" cy="543713"/>
          </a:xfrm>
        </p:spPr>
        <p:txBody>
          <a:bodyPr>
            <a:noAutofit/>
          </a:bodyPr>
          <a:lstStyle/>
          <a:p>
            <a:r>
              <a:rPr lang="en-US" sz="3600" b="1"/>
              <a:t>ASPIRE is the BCBSM funded CQI for Anesthesiology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38295" y="1132427"/>
            <a:ext cx="6219668" cy="4869028"/>
          </a:xfrm>
        </p:spPr>
        <p:txBody>
          <a:bodyPr>
            <a:normAutofit/>
          </a:bodyPr>
          <a:lstStyle/>
          <a:p>
            <a:r>
              <a:rPr lang="en-US"/>
              <a:t>Anesthesiology quality improvement group</a:t>
            </a:r>
          </a:p>
          <a:p>
            <a:r>
              <a:rPr lang="en-US"/>
              <a:t>Goal is to study unexplained variation in practice and determine best practices for anesthesia providers</a:t>
            </a:r>
          </a:p>
          <a:p>
            <a:r>
              <a:rPr lang="en-US"/>
              <a:t>Established with support of BCBSM and other funding sources</a:t>
            </a:r>
          </a:p>
          <a:p>
            <a:r>
              <a:rPr lang="en-US"/>
              <a:t>Governed by the MPOG Quality Committee which consists of members of each institution.</a:t>
            </a:r>
          </a:p>
          <a:p>
            <a:r>
              <a:rPr lang="en-US"/>
              <a:t>Built on infrastructure of the Multicenter Perioperative Outcomes Group (MPOG)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1698BC3-F51B-F990-C575-504A054F0F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8349" y="1327960"/>
            <a:ext cx="4505657" cy="3522646"/>
          </a:xfrm>
          <a:prstGeom prst="rect">
            <a:avLst/>
          </a:prstGeom>
          <a:ln w="1270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760138398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C58824DE-46DD-9FEB-E5FB-33FBD6170A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40" y="158422"/>
            <a:ext cx="11628720" cy="6541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1184016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1560175"/>
              </p:ext>
            </p:extLst>
          </p:nvPr>
        </p:nvGraphicFramePr>
        <p:xfrm>
          <a:off x="1367516" y="1491342"/>
          <a:ext cx="8864890" cy="43264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1507" name="TextBox 3"/>
          <p:cNvSpPr txBox="1">
            <a:spLocks noChangeArrowheads="1"/>
          </p:cNvSpPr>
          <p:nvPr/>
        </p:nvSpPr>
        <p:spPr bwMode="auto">
          <a:xfrm>
            <a:off x="8763754" y="4728029"/>
            <a:ext cx="229613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>
                <a:solidFill>
                  <a:prstClr val="black"/>
                </a:solidFill>
              </a:rPr>
              <a:t>*Not drawn to scale</a:t>
            </a:r>
          </a:p>
        </p:txBody>
      </p:sp>
      <p:sp>
        <p:nvSpPr>
          <p:cNvPr id="21508" name="Title 5"/>
          <p:cNvSpPr>
            <a:spLocks noGrp="1"/>
          </p:cNvSpPr>
          <p:nvPr>
            <p:ph type="title"/>
          </p:nvPr>
        </p:nvSpPr>
        <p:spPr bwMode="auto">
          <a:xfrm>
            <a:off x="651850" y="201494"/>
            <a:ext cx="10172634" cy="192847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sz="3600" b="1">
                <a:ea typeface="ＭＳ Ｐゴシック" panose="020B0600070205080204" pitchFamily="34" charset="-128"/>
              </a:rPr>
              <a:t>Overlapping mission of QI and Research is the basis of MPOG as a Learning Health System</a:t>
            </a:r>
          </a:p>
        </p:txBody>
      </p:sp>
      <p:pic>
        <p:nvPicPr>
          <p:cNvPr id="1026" name="Picture 2" descr="http://aspirecqi.org/sites/default/files/bcbsm_bcnwebsite.fw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917" y="5374360"/>
            <a:ext cx="1981199" cy="709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0500" y="293439"/>
            <a:ext cx="11562588" cy="543713"/>
          </a:xfrm>
        </p:spPr>
        <p:txBody>
          <a:bodyPr>
            <a:noAutofit/>
          </a:bodyPr>
          <a:lstStyle/>
          <a:p>
            <a:r>
              <a:rPr lang="en-US" sz="3600" b="1"/>
              <a:t>MPOG QI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64398" y="1088445"/>
            <a:ext cx="5757705" cy="4869028"/>
          </a:xfrm>
        </p:spPr>
        <p:txBody>
          <a:bodyPr>
            <a:normAutofit/>
          </a:bodyPr>
          <a:lstStyle/>
          <a:p>
            <a:r>
              <a:rPr lang="en-US"/>
              <a:t>Anesthesiology quality improvement group</a:t>
            </a:r>
          </a:p>
          <a:p>
            <a:r>
              <a:rPr lang="en-US"/>
              <a:t>Goal is to study unexplained variation in practice and determine best practices for anesthesia providers</a:t>
            </a:r>
          </a:p>
          <a:p>
            <a:r>
              <a:rPr lang="en-US"/>
              <a:t>Governed by the MPOG Quality Committee which consists of members of each institution.</a:t>
            </a:r>
          </a:p>
          <a:p>
            <a:r>
              <a:rPr lang="en-US"/>
              <a:t>Built on infrastructure of the Multicenter Perioperative Outcomes Group (MPOG)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93439"/>
            <a:ext cx="5761857" cy="5413099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875865933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040" y="135555"/>
            <a:ext cx="10972801" cy="646317"/>
          </a:xfrm>
        </p:spPr>
        <p:txBody>
          <a:bodyPr/>
          <a:lstStyle/>
          <a:p>
            <a:r>
              <a:rPr lang="en-US" sz="3600" b="1"/>
              <a:t>What Does MPOG QI do?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547" y="1052146"/>
            <a:ext cx="10972799" cy="4953000"/>
          </a:xfrm>
        </p:spPr>
        <p:txBody>
          <a:bodyPr/>
          <a:lstStyle/>
          <a:p>
            <a:r>
              <a:rPr lang="en-US"/>
              <a:t>Collaboration through monthly Quality Committee meetings (tele-conference)</a:t>
            </a:r>
          </a:p>
          <a:p>
            <a:r>
              <a:rPr lang="en-US"/>
              <a:t>In person meetings 3x/year, including annual MPOG Retreat before ASA</a:t>
            </a:r>
          </a:p>
          <a:p>
            <a:r>
              <a:rPr lang="en-US"/>
              <a:t>Builds Quality Measures based on feedback from Quality Committee and Subcommittees and data from MPOG Registry</a:t>
            </a:r>
          </a:p>
          <a:p>
            <a:r>
              <a:rPr lang="en-US"/>
              <a:t>Shares performance data at practice and provider lever through our QI Reporting Tool and Individual Provider Feedback emails</a:t>
            </a:r>
          </a:p>
          <a:p>
            <a:r>
              <a:rPr lang="en-US"/>
              <a:t>Builds Toolkits to help sites implement QI Initiatives related to MPOG QI Measures </a:t>
            </a:r>
          </a:p>
          <a:p>
            <a:r>
              <a:rPr lang="en-US"/>
              <a:t>Partnership with ABA to award MOCA IV credit through provider feedback program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712852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4647A-C234-9DC0-983B-642C8408E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398" y="169986"/>
            <a:ext cx="10972800" cy="646317"/>
          </a:xfrm>
        </p:spPr>
        <p:txBody>
          <a:bodyPr/>
          <a:lstStyle/>
          <a:p>
            <a:r>
              <a:rPr lang="en-US" sz="3600" b="1">
                <a:latin typeface="Cambria"/>
                <a:ea typeface="ＭＳ Ｐゴシック"/>
              </a:rPr>
              <a:t>MPOG </a:t>
            </a:r>
            <a:r>
              <a:rPr lang="en-US" sz="3600" b="1">
                <a:latin typeface="Cambria"/>
                <a:ea typeface="ＭＳ Ｐゴシック"/>
                <a:hlinkClick r:id="rId3"/>
              </a:rPr>
              <a:t>QI Measures</a:t>
            </a:r>
            <a:endParaRPr lang="en-US" sz="3600" b="1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E37070-06DA-1CD4-D34D-4BC9DB6D826D}"/>
              </a:ext>
            </a:extLst>
          </p:cNvPr>
          <p:cNvSpPr txBox="1"/>
          <p:nvPr/>
        </p:nvSpPr>
        <p:spPr>
          <a:xfrm>
            <a:off x="429313" y="4465665"/>
            <a:ext cx="732796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>
                <a:solidFill>
                  <a:srgbClr val="002060"/>
                </a:solidFill>
              </a:rPr>
              <a:t>MPOG has over 70 measures available on the QI measure page.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>
                <a:solidFill>
                  <a:srgbClr val="002060"/>
                </a:solidFill>
              </a:rPr>
              <a:t>The flowchart icon indicates a flowchart is available for that measure.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>
                <a:solidFill>
                  <a:srgbClr val="002060"/>
                </a:solidFill>
              </a:rPr>
              <a:t>Measures that are part of a Toolkit will have a green checkmark on the right column.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>
                <a:solidFill>
                  <a:srgbClr val="002060"/>
                </a:solidFill>
              </a:rPr>
              <a:t>Three measure domains are available for providers who practice in Pediatrics, Cardiac and Obstetrics.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3D6798-6A14-DB3F-421C-D786DEA4DA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009" y="1056027"/>
            <a:ext cx="7594585" cy="3169913"/>
          </a:xfrm>
          <a:prstGeom prst="rect">
            <a:avLst/>
          </a:prstGeom>
          <a:ln w="12700">
            <a:solidFill>
              <a:srgbClr val="002060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BB64E06-C89E-555E-BC8C-04F6F0C171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34271" y="1607304"/>
            <a:ext cx="4459301" cy="3973982"/>
          </a:xfrm>
          <a:prstGeom prst="rect">
            <a:avLst/>
          </a:prstGeom>
          <a:ln w="1270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1172143264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p69"/>
          <p:cNvSpPr/>
          <p:nvPr/>
        </p:nvSpPr>
        <p:spPr>
          <a:xfrm>
            <a:off x="0" y="0"/>
            <a:ext cx="4654500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</a:pPr>
            <a:endParaRPr sz="20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2" name="Google Shape;612;p69"/>
          <p:cNvSpPr txBox="1"/>
          <p:nvPr/>
        </p:nvSpPr>
        <p:spPr>
          <a:xfrm>
            <a:off x="643468" y="623392"/>
            <a:ext cx="3363900" cy="1607100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alibri"/>
              <a:buNone/>
            </a:pPr>
            <a:r>
              <a:rPr lang="en-US" sz="28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Individual Performance Feedback </a:t>
            </a:r>
            <a:r>
              <a:rPr lang="en-US" sz="2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Email</a:t>
            </a:r>
            <a:endParaRPr sz="1500"/>
          </a:p>
        </p:txBody>
      </p:sp>
      <p:sp>
        <p:nvSpPr>
          <p:cNvPr id="613" name="Google Shape;613;p69"/>
          <p:cNvSpPr txBox="1"/>
          <p:nvPr/>
        </p:nvSpPr>
        <p:spPr>
          <a:xfrm>
            <a:off x="643468" y="2638043"/>
            <a:ext cx="3623700" cy="3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413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Automated emails from central MPOG server</a:t>
            </a:r>
            <a:endParaRPr sz="1500"/>
          </a:p>
          <a:p>
            <a:pPr marL="241300" marR="0" lvl="0" indent="-22860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Sent every month to ~11,000 providers across the nation</a:t>
            </a:r>
          </a:p>
          <a:p>
            <a:pPr marL="241300" marR="0" lvl="0" indent="-22860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“Fresh” – last month’s patients</a:t>
            </a:r>
            <a:endParaRPr sz="1500"/>
          </a:p>
          <a:p>
            <a:pPr marL="241300" marR="0" lvl="0" indent="-22860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Easy access to </a:t>
            </a:r>
            <a:r>
              <a:rPr lang="en-US" sz="2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case review</a:t>
            </a:r>
            <a:endParaRPr sz="1500"/>
          </a:p>
          <a:p>
            <a:pPr marL="241300" marR="0" lvl="0" indent="-22860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*MOCA credit available</a:t>
            </a:r>
            <a:endParaRPr sz="20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14" name="Google Shape;614;p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47388" y="85425"/>
            <a:ext cx="5096361" cy="67725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6F259E3-7FB9-85DD-5EFD-D886D781FAF4}"/>
              </a:ext>
            </a:extLst>
          </p:cNvPr>
          <p:cNvSpPr txBox="1"/>
          <p:nvPr/>
        </p:nvSpPr>
        <p:spPr>
          <a:xfrm>
            <a:off x="190500" y="6362700"/>
            <a:ext cx="18192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>
                <a:solidFill>
                  <a:schemeClr val="bg1"/>
                </a:solidFill>
              </a:rPr>
              <a:t>*USA Only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New MPOG Theme">
  <a:themeElements>
    <a:clrScheme name="">
      <a:dk1>
        <a:srgbClr val="000000"/>
      </a:dk1>
      <a:lt1>
        <a:srgbClr val="FFFFFF"/>
      </a:lt1>
      <a:dk2>
        <a:srgbClr val="0768A9"/>
      </a:dk2>
      <a:lt2>
        <a:srgbClr val="016A3A"/>
      </a:lt2>
      <a:accent1>
        <a:srgbClr val="A8034F"/>
      </a:accent1>
      <a:accent2>
        <a:srgbClr val="611759"/>
      </a:accent2>
      <a:accent3>
        <a:srgbClr val="FFFFFF"/>
      </a:accent3>
      <a:accent4>
        <a:srgbClr val="000000"/>
      </a:accent4>
      <a:accent5>
        <a:srgbClr val="D1AAB2"/>
      </a:accent5>
      <a:accent6>
        <a:srgbClr val="571450"/>
      </a:accent6>
      <a:hlink>
        <a:srgbClr val="F27D00"/>
      </a:hlink>
      <a:folHlink>
        <a:srgbClr val="EBB700"/>
      </a:folHlink>
    </a:clrScheme>
    <a:fontScheme name="CC_st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C_std 1">
        <a:dk1>
          <a:srgbClr val="061844"/>
        </a:dk1>
        <a:lt1>
          <a:srgbClr val="FFFFFF"/>
        </a:lt1>
        <a:dk2>
          <a:srgbClr val="474747"/>
        </a:dk2>
        <a:lt2>
          <a:srgbClr val="80A7A5"/>
        </a:lt2>
        <a:accent1>
          <a:srgbClr val="0768A9"/>
        </a:accent1>
        <a:accent2>
          <a:srgbClr val="6EBB1F"/>
        </a:accent2>
        <a:accent3>
          <a:srgbClr val="B1B1B1"/>
        </a:accent3>
        <a:accent4>
          <a:srgbClr val="DADADA"/>
        </a:accent4>
        <a:accent5>
          <a:srgbClr val="AAB9D1"/>
        </a:accent5>
        <a:accent6>
          <a:srgbClr val="63A91B"/>
        </a:accent6>
        <a:hlink>
          <a:srgbClr val="EE014C"/>
        </a:hlink>
        <a:folHlink>
          <a:srgbClr val="FFD1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C_std 2">
        <a:dk1>
          <a:srgbClr val="000000"/>
        </a:dk1>
        <a:lt1>
          <a:srgbClr val="FFFFFF"/>
        </a:lt1>
        <a:dk2>
          <a:srgbClr val="B7D30B"/>
        </a:dk2>
        <a:lt2>
          <a:srgbClr val="084887"/>
        </a:lt2>
        <a:accent1>
          <a:srgbClr val="646464"/>
        </a:accent1>
        <a:accent2>
          <a:srgbClr val="2B85BB"/>
        </a:accent2>
        <a:accent3>
          <a:srgbClr val="FFFFFF"/>
        </a:accent3>
        <a:accent4>
          <a:srgbClr val="000000"/>
        </a:accent4>
        <a:accent5>
          <a:srgbClr val="B8B8B8"/>
        </a:accent5>
        <a:accent6>
          <a:srgbClr val="2678A9"/>
        </a:accent6>
        <a:hlink>
          <a:srgbClr val="FFD600"/>
        </a:hlink>
        <a:folHlink>
          <a:srgbClr val="A7AC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C_std 3">
        <a:dk1>
          <a:srgbClr val="000000"/>
        </a:dk1>
        <a:lt1>
          <a:srgbClr val="000000"/>
        </a:lt1>
        <a:dk2>
          <a:srgbClr val="FFFFFF"/>
        </a:dk2>
        <a:lt2>
          <a:srgbClr val="9B9C70"/>
        </a:lt2>
        <a:accent1>
          <a:srgbClr val="FFA616"/>
        </a:accent1>
        <a:accent2>
          <a:srgbClr val="666666"/>
        </a:accent2>
        <a:accent3>
          <a:srgbClr val="AAAAAA"/>
        </a:accent3>
        <a:accent4>
          <a:srgbClr val="000000"/>
        </a:accent4>
        <a:accent5>
          <a:srgbClr val="FFD0AB"/>
        </a:accent5>
        <a:accent6>
          <a:srgbClr val="5C5C5C"/>
        </a:accent6>
        <a:hlink>
          <a:srgbClr val="BD3826"/>
        </a:hlink>
        <a:folHlink>
          <a:srgbClr val="45637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New MPOG Theme" id="{9B6DE9FE-1C69-4272-8D42-956AB88A6EEF}" vid="{E4DE0C46-0751-464B-918B-DB2BD476331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02cbc65c-bd4b-4c7d-b37e-60d41c88d9c8">
      <UserInfo>
        <DisplayName>Shah, Nirav</DisplayName>
        <AccountId>20</AccountId>
        <AccountType/>
      </UserInfo>
      <UserInfo>
        <DisplayName>Addo, Henrietta</DisplayName>
        <AccountId>262</AccountId>
        <AccountType/>
      </UserInfo>
    </SharedWithUsers>
    <TaxCatchAll xmlns="02cbc65c-bd4b-4c7d-b37e-60d41c88d9c8" xsi:nil="true"/>
    <lcf76f155ced4ddcb4097134ff3c332f xmlns="64774620-b1c7-4873-b1dc-3a10ae1c553a">
      <Terms xmlns="http://schemas.microsoft.com/office/infopath/2007/PartnerControls"/>
    </lcf76f155ced4ddcb4097134ff3c332f>
    <MediaLengthInSeconds xmlns="64774620-b1c7-4873-b1dc-3a10ae1c553a" xsi:nil="true"/>
    <_ip_UnifiedCompliancePolicyUIAction xmlns="http://schemas.microsoft.com/sharepoint/v3" xsi:nil="true"/>
    <_ip_UnifiedCompliancePolicyProperties xmlns="http://schemas.microsoft.com/sharepoint/v3" xsi:nil="true"/>
    <Label xmlns="64774620-b1c7-4873-b1dc-3a10ae1c553a" xsi:nil="true"/>
    <Notes xmlns="64774620-b1c7-4873-b1dc-3a10ae1c553a" xsi:nil="true"/>
    <Year xmlns="64774620-b1c7-4873-b1dc-3a10ae1c553a" xsi:nil="true"/>
    <CQI_x002f_Registry xmlns="64774620-b1c7-4873-b1dc-3a10ae1c553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26A31CF457FBF4A8BE8E4670861BD77" ma:contentTypeVersion="25" ma:contentTypeDescription="Create a new document." ma:contentTypeScope="" ma:versionID="8488de5218a29733c7cca12155430d7d">
  <xsd:schema xmlns:xsd="http://www.w3.org/2001/XMLSchema" xmlns:xs="http://www.w3.org/2001/XMLSchema" xmlns:p="http://schemas.microsoft.com/office/2006/metadata/properties" xmlns:ns1="http://schemas.microsoft.com/sharepoint/v3" xmlns:ns2="64774620-b1c7-4873-b1dc-3a10ae1c553a" xmlns:ns3="02cbc65c-bd4b-4c7d-b37e-60d41c88d9c8" targetNamespace="http://schemas.microsoft.com/office/2006/metadata/properties" ma:root="true" ma:fieldsID="5e281be228066e48a011978ee0b462ff" ns1:_="" ns2:_="" ns3:_="">
    <xsd:import namespace="http://schemas.microsoft.com/sharepoint/v3"/>
    <xsd:import namespace="64774620-b1c7-4873-b1dc-3a10ae1c553a"/>
    <xsd:import namespace="02cbc65c-bd4b-4c7d-b37e-60d41c88d9c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1:_ip_UnifiedCompliancePolicyProperties" minOccurs="0"/>
                <xsd:element ref="ns1:_ip_UnifiedCompliancePolicyUIAction" minOccurs="0"/>
                <xsd:element ref="ns2:Label" minOccurs="0"/>
                <xsd:element ref="ns2:MediaServiceObjectDetectorVersions" minOccurs="0"/>
                <xsd:element ref="ns2:MediaServiceSearchProperties" minOccurs="0"/>
                <xsd:element ref="ns2:Notes" minOccurs="0"/>
                <xsd:element ref="ns2:CQI_x002f_Registry" minOccurs="0"/>
                <xsd:element ref="ns2:Yea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4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5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774620-b1c7-4873-b1dc-3a10ae1c553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3418ee26-5d9c-4ec3-852e-438ad73c390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Label" ma:index="26" nillable="true" ma:displayName="Label" ma:format="Dropdown" ma:internalName="Label">
      <xsd:simpleType>
        <xsd:restriction base="dms:Choice">
          <xsd:enumeration value="Subcommittee"/>
          <xsd:enumeration value="Measure"/>
          <xsd:enumeration value="Process"/>
        </xsd:restriction>
      </xsd:simpleType>
    </xsd:element>
    <xsd:element name="MediaServiceObjectDetectorVersions" ma:index="2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Notes" ma:index="29" nillable="true" ma:displayName="Notes" ma:format="Dropdown" ma:internalName="Notes">
      <xsd:simpleType>
        <xsd:restriction base="dms:Note">
          <xsd:maxLength value="255"/>
        </xsd:restriction>
      </xsd:simpleType>
    </xsd:element>
    <xsd:element name="CQI_x002f_Registry" ma:index="30" nillable="true" ma:displayName="CQI/Registry" ma:format="Dropdown" ma:internalName="CQI_x002f_Registry">
      <xsd:simpleType>
        <xsd:restriction base="dms:Choice">
          <xsd:enumeration value="MBSC"/>
          <xsd:enumeration value="MSQC"/>
          <xsd:enumeration value="MUSIC"/>
        </xsd:restriction>
      </xsd:simpleType>
    </xsd:element>
    <xsd:element name="Year" ma:index="31" nillable="true" ma:displayName="Year" ma:description="Year Survey in Use" ma:format="Dropdown" ma:internalName="Year">
      <xsd:simpleType>
        <xsd:restriction base="dms:Choice">
          <xsd:enumeration value="2024"/>
          <xsd:enumeration value="202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cbc65c-bd4b-4c7d-b37e-60d41c88d9c8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fcde6ac-fcb1-4bfb-b2af-123a3daacf2b}" ma:internalName="TaxCatchAll" ma:showField="CatchAllData" ma:web="02cbc65c-bd4b-4c7d-b37e-60d41c88d9c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C547342-9C13-4CA8-A5B9-E2E7A02DD88B}">
  <ds:schemaRefs>
    <ds:schemaRef ds:uri="http://schemas.microsoft.com/sharepoint/v3"/>
    <ds:schemaRef ds:uri="http://purl.org/dc/elements/1.1/"/>
    <ds:schemaRef ds:uri="02cbc65c-bd4b-4c7d-b37e-60d41c88d9c8"/>
    <ds:schemaRef ds:uri="http://schemas.microsoft.com/office/2006/documentManagement/types"/>
    <ds:schemaRef ds:uri="64774620-b1c7-4873-b1dc-3a10ae1c553a"/>
    <ds:schemaRef ds:uri="http://schemas.microsoft.com/office/2006/metadata/properties"/>
    <ds:schemaRef ds:uri="http://purl.org/dc/dcmitype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4EF75ECB-21D5-4E10-8BF0-7F30FF77BC4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4C1ADE2-82FE-4C49-8D4B-2C48151927C7}">
  <ds:schemaRefs>
    <ds:schemaRef ds:uri="02cbc65c-bd4b-4c7d-b37e-60d41c88d9c8"/>
    <ds:schemaRef ds:uri="64774620-b1c7-4873-b1dc-3a10ae1c553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1306</Words>
  <Application>Microsoft Office PowerPoint</Application>
  <PresentationFormat>Widescreen</PresentationFormat>
  <Paragraphs>191</Paragraphs>
  <Slides>30</Slides>
  <Notes>24</Notes>
  <HiddenSlides>2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New MPOG Theme</vt:lpstr>
      <vt:lpstr>Office Theme</vt:lpstr>
      <vt:lpstr>An Introduction to the Multicenter Perioperative Outcomes Group</vt:lpstr>
      <vt:lpstr>What is MPOG?</vt:lpstr>
      <vt:lpstr>Data included in the MPOG Registry</vt:lpstr>
      <vt:lpstr>PowerPoint Presentation</vt:lpstr>
      <vt:lpstr>Overlapping mission of QI and Research is the basis of MPOG as a Learning Health System</vt:lpstr>
      <vt:lpstr>MPOG QI</vt:lpstr>
      <vt:lpstr>What Does MPOG QI do?</vt:lpstr>
      <vt:lpstr>MPOG QI Measures</vt:lpstr>
      <vt:lpstr>PowerPoint Presentation</vt:lpstr>
      <vt:lpstr>Individual Provider Feedback</vt:lpstr>
      <vt:lpstr>Accessing your Individual MPOG Dashboard</vt:lpstr>
      <vt:lpstr>MPOG Provider Access</vt:lpstr>
      <vt:lpstr>How providers access the MPOG QI Dashboard</vt:lpstr>
      <vt:lpstr>Provider Dashboard</vt:lpstr>
      <vt:lpstr>Measure Overview</vt:lpstr>
      <vt:lpstr>PowerPoint Presentation</vt:lpstr>
      <vt:lpstr>PowerPoint Presentation</vt:lpstr>
      <vt:lpstr>PowerPoint Presentation</vt:lpstr>
      <vt:lpstr>Measure Details</vt:lpstr>
      <vt:lpstr>Our goal is to easily enable clinicians to understand why certain cases did not pass a measure.</vt:lpstr>
      <vt:lpstr>PowerPoint Presentation</vt:lpstr>
      <vt:lpstr>Thank you</vt:lpstr>
      <vt:lpstr>MPOG Research</vt:lpstr>
      <vt:lpstr>What does MPOG Research do?</vt:lpstr>
      <vt:lpstr>Submit a Proposal </vt:lpstr>
      <vt:lpstr>MPOG Research Tools</vt:lpstr>
      <vt:lpstr>Perioperative Clinical Research Committee (PCRC)</vt:lpstr>
      <vt:lpstr>Tips &amp; Tricks</vt:lpstr>
      <vt:lpstr>What are BCBSM Collaborative Quality Initiatives?</vt:lpstr>
      <vt:lpstr>ASPIRE is the BCBSM funded CQI for Anesthesiology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ASPIRE Site Visit - Beaumont</dc:title>
  <dc:creator>Nirav Shah</dc:creator>
  <cp:lastModifiedBy>Calabio, Mei</cp:lastModifiedBy>
  <cp:revision>3</cp:revision>
  <dcterms:created xsi:type="dcterms:W3CDTF">2015-10-30T14:55:04Z</dcterms:created>
  <dcterms:modified xsi:type="dcterms:W3CDTF">2026-06-15T18:20:45Z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0x010100826A31CF457FBF4A8BE8E4670861BD77</vt:lpwstr>
  </property>
  <property fmtid="{D5CDD505-2E9C-101B-9397-08002B2CF9AE}" pid="3" name="Order">
    <vt:r8>8800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ComplianceAssetId">
    <vt:lpwstr/>
  </property>
  <property fmtid="{D5CDD505-2E9C-101B-9397-08002B2CF9AE}" pid="9" name="TemplateUrl">
    <vt:lpwstr/>
  </property>
  <property fmtid="{D5CDD505-2E9C-101B-9397-08002B2CF9AE}" pid="10" name="MediaServiceImageTags">
    <vt:lpwstr/>
  </property>
  <property fmtid="{D5CDD505-2E9C-101B-9397-08002B2CF9AE}" pid="11" name="Group or Team Member Lead">
    <vt:lpwstr>18;#Bailey, Meridith</vt:lpwstr>
  </property>
  <property fmtid="{D5CDD505-2E9C-101B-9397-08002B2CF9AE}" pid="12" name="Importantlinks">
    <vt:lpwstr>, </vt:lpwstr>
  </property>
</Properties>
</file>