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46_AE596880.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3A_D6C9A199.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0"/>
  </p:notesMasterIdLst>
  <p:sldIdLst>
    <p:sldId id="256" r:id="rId5"/>
    <p:sldId id="326" r:id="rId6"/>
    <p:sldId id="295" r:id="rId7"/>
    <p:sldId id="257" r:id="rId8"/>
    <p:sldId id="258" r:id="rId9"/>
    <p:sldId id="259" r:id="rId10"/>
    <p:sldId id="298" r:id="rId11"/>
    <p:sldId id="290" r:id="rId12"/>
    <p:sldId id="304" r:id="rId13"/>
    <p:sldId id="296" r:id="rId14"/>
    <p:sldId id="265" r:id="rId15"/>
    <p:sldId id="297" r:id="rId16"/>
    <p:sldId id="287" r:id="rId17"/>
    <p:sldId id="281" r:id="rId18"/>
    <p:sldId id="274" r:id="rId19"/>
    <p:sldId id="264" r:id="rId20"/>
    <p:sldId id="273" r:id="rId21"/>
    <p:sldId id="282" r:id="rId22"/>
    <p:sldId id="284" r:id="rId23"/>
    <p:sldId id="306" r:id="rId24"/>
    <p:sldId id="285" r:id="rId25"/>
    <p:sldId id="307" r:id="rId26"/>
    <p:sldId id="308" r:id="rId27"/>
    <p:sldId id="315" r:id="rId28"/>
    <p:sldId id="286" r:id="rId29"/>
    <p:sldId id="302" r:id="rId30"/>
    <p:sldId id="312" r:id="rId31"/>
    <p:sldId id="313" r:id="rId32"/>
    <p:sldId id="314" r:id="rId33"/>
    <p:sldId id="293" r:id="rId34"/>
    <p:sldId id="303" r:id="rId35"/>
    <p:sldId id="269" r:id="rId36"/>
    <p:sldId id="299" r:id="rId37"/>
    <p:sldId id="266" r:id="rId38"/>
    <p:sldId id="277" r:id="rId39"/>
    <p:sldId id="294" r:id="rId40"/>
    <p:sldId id="317" r:id="rId41"/>
    <p:sldId id="318" r:id="rId42"/>
    <p:sldId id="319" r:id="rId43"/>
    <p:sldId id="320" r:id="rId44"/>
    <p:sldId id="321" r:id="rId45"/>
    <p:sldId id="322" r:id="rId46"/>
    <p:sldId id="323" r:id="rId47"/>
    <p:sldId id="324" r:id="rId48"/>
    <p:sldId id="32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A551AC-DCB9-4082-A64F-BE893374E1D7}">
          <p14:sldIdLst>
            <p14:sldId id="256"/>
            <p14:sldId id="326"/>
          </p14:sldIdLst>
        </p14:section>
        <p14:section name="Overview" id="{29FEE62B-8BDD-4D36-B2CE-8588AB2EFE53}">
          <p14:sldIdLst>
            <p14:sldId id="295"/>
            <p14:sldId id="257"/>
            <p14:sldId id="258"/>
            <p14:sldId id="259"/>
            <p14:sldId id="298"/>
            <p14:sldId id="290"/>
            <p14:sldId id="304"/>
            <p14:sldId id="296"/>
            <p14:sldId id="265"/>
          </p14:sldIdLst>
        </p14:section>
        <p14:section name="How to Update" id="{49D8FA1C-48EF-4DCE-A1F2-F56BB552088B}">
          <p14:sldIdLst>
            <p14:sldId id="297"/>
            <p14:sldId id="287"/>
            <p14:sldId id="281"/>
            <p14:sldId id="274"/>
            <p14:sldId id="264"/>
            <p14:sldId id="273"/>
            <p14:sldId id="282"/>
            <p14:sldId id="284"/>
          </p14:sldIdLst>
        </p14:section>
        <p14:section name="Bulk Updates" id="{B6F0F01E-CF7C-4AAE-8929-DD80AC9C102B}">
          <p14:sldIdLst>
            <p14:sldId id="306"/>
            <p14:sldId id="285"/>
            <p14:sldId id="307"/>
            <p14:sldId id="308"/>
            <p14:sldId id="315"/>
            <p14:sldId id="286"/>
          </p14:sldIdLst>
        </p14:section>
        <p14:section name="Creating Provider Accounts" id="{128344BB-BB19-4C21-A5B4-208A8D1C819E}">
          <p14:sldIdLst>
            <p14:sldId id="302"/>
            <p14:sldId id="312"/>
            <p14:sldId id="313"/>
            <p14:sldId id="314"/>
            <p14:sldId id="293"/>
            <p14:sldId id="303"/>
            <p14:sldId id="269"/>
          </p14:sldIdLst>
        </p14:section>
        <p14:section name="Managing Feedback Email Recipients" id="{96A05656-E556-4FD8-8938-98C2856C9A97}">
          <p14:sldIdLst>
            <p14:sldId id="299"/>
            <p14:sldId id="266"/>
            <p14:sldId id="277"/>
            <p14:sldId id="294"/>
          </p14:sldIdLst>
        </p14:section>
        <p14:section name="Education View" id="{D6A1436D-B7F9-43DF-A6C8-0F13A479E824}">
          <p14:sldIdLst>
            <p14:sldId id="317"/>
            <p14:sldId id="318"/>
            <p14:sldId id="319"/>
            <p14:sldId id="320"/>
            <p14:sldId id="321"/>
            <p14:sldId id="322"/>
            <p14:sldId id="323"/>
            <p14:sldId id="324"/>
            <p14:sldId id="32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A0B417-FB03-D06C-1E62-3D23660D0C16}" name="Calabio, Mei" initials="MC" userId="S::meilou@med.umich.edu::ce2269b1-d488-46f2-9b24-370a3e4a4716" providerId="AD"/>
  <p188:author id="{74CBAC52-439D-1CBE-7AA1-7E2F4C1BFF45}" name="Wade, Meridith" initials="MW" userId="Wade, Meridith" providerId="None"/>
  <p188:author id="{A771FD78-6124-C62F-FA31-31DEE68B89ED}" name="Wade, Meridith" initials="MW" userId="S::meridith@med.umich.edu::941f0484-1f5f-4ff9-b349-dbc246ab5dd7" providerId="AD"/>
  <p188:author id="{332833B3-D564-6BB3-D8B6-F7EB45BE52BB}" name="Szymanski-Bogart, Brooke" initials="BS" userId="S::bmiszy@med.umich.edu::b51c50d8-d9d6-4cb9-aa63-1b992438d72d" providerId="AD"/>
  <p188:author id="{5F559ECD-8535-8ED3-66EF-F3442BE7023B}" name="Buehler, Kate" initials="" userId="S::kjbucrek@med.umich.edu::3d3ba58d-72c8-41a6-9ab3-1422e9662089" providerId="AD"/>
  <p188:author id="{3DD615E0-9D1D-C18F-B8F9-FD33AE8EDC37}" name="Barrios, Nicole" initials="NB" userId="S::nicbarri@med.umich.edu::56ff5865-ce82-4041-981f-c3a69ebcf3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578969"/>
    <a:srgbClr val="C2304F"/>
    <a:srgbClr val="00B050"/>
    <a:srgbClr val="D2DEEF"/>
    <a:srgbClr val="5B9BD5"/>
    <a:srgbClr val="F7DD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omments/modernComment_13A_D6C9A199.xml><?xml version="1.0" encoding="utf-8"?>
<p188:cmLst xmlns:a="http://schemas.openxmlformats.org/drawingml/2006/main" xmlns:r="http://schemas.openxmlformats.org/officeDocument/2006/relationships" xmlns:p188="http://schemas.microsoft.com/office/powerpoint/2018/8/main">
  <p188:cm id="{86D39F8B-F1B9-436D-BBAD-31344ECD46D1}" authorId="{21A0B417-FB03-D06C-1E62-3D23660D0C16}" status="resolved" created="2025-10-03T19:35:31.753" complete="100000">
    <ac:txMkLst xmlns:ac="http://schemas.microsoft.com/office/drawing/2013/main/command">
      <pc:docMk xmlns:pc="http://schemas.microsoft.com/office/powerpoint/2013/main/command"/>
      <pc:sldMk xmlns:pc="http://schemas.microsoft.com/office/powerpoint/2013/main/command" cId="3603538329" sldId="314"/>
      <ac:spMk id="11" creationId="{CA7B980B-6C5C-D0E4-F760-D994E95E1D45}"/>
      <ac:txMk cp="90" len="1">
        <ac:context len="308" hash="1356471306"/>
      </ac:txMk>
    </ac:txMkLst>
    <p188:pos x="6162675" y="544205"/>
    <p188:txBody>
      <a:bodyPr/>
      <a:lstStyle/>
      <a:p>
        <a:r>
          <a:rPr lang="en-US"/>
          <a:t>[@Wade, Meridith] Need the expiration timeframe.
</a:t>
        </a:r>
      </a:p>
    </p188:txBody>
  </p188:cm>
</p188:cmLst>
</file>

<file path=ppt/comments/modernComment_146_AE596880.xml><?xml version="1.0" encoding="utf-8"?>
<p188:cmLst xmlns:a="http://schemas.openxmlformats.org/drawingml/2006/main" xmlns:r="http://schemas.openxmlformats.org/officeDocument/2006/relationships" xmlns:p188="http://schemas.microsoft.com/office/powerpoint/2018/8/main">
  <p188:cm id="{41220396-51AD-4C4D-A6A8-953E4B73E071}" authorId="{5F559ECD-8535-8ED3-66EF-F3442BE7023B}" status="resolved" created="2026-06-24T13:52:41.943" startDate="2026-06-24T13:52:41.943" dueDate="2026-06-24T13:52:41.943" assignedTo="{21A0B417-FB03-D06C-1E62-3D23660D0C16}" complete="100000" title="@Calabio, Mei Tiffany has started adding a linkable ‘table of contents’ slide to user guides that have multiple sections, as this one does. Can you look at one of the app suite user guides (maybe case viewer) to replicate that concept on this slide?">
    <pc:sldMkLst xmlns:pc="http://schemas.microsoft.com/office/powerpoint/2013/main/command">
      <pc:docMk/>
      <pc:sldMk cId="2925095040" sldId="326"/>
    </pc:sldMkLst>
    <p188:replyLst>
      <p188:reply id="{158CFE20-7C6A-460A-80F5-07BBA72D19A2}" authorId="{21A0B417-FB03-D06C-1E62-3D23660D0C16}" created="2026-06-24T16:12:59.423">
        <p188:txBody>
          <a:bodyPr/>
          <a:lstStyle/>
          <a:p>
            <a:r>
              <a:rPr lang="en-US"/>
              <a:t>[@Buehler, Kate] - let me know if you need me to make changes to this Table of Contents</a:t>
            </a:r>
          </a:p>
        </p188:txBody>
      </p188:reply>
      <p188:reply id="{D3B2DE15-F075-4A4D-BE86-3CDE5BDE301A}" authorId="{5F559ECD-8535-8ED3-66EF-F3442BE7023B}" created="2026-06-24T17:45:51.504">
        <p188:txBody>
          <a:bodyPr/>
          <a:lstStyle/>
          <a:p>
            <a:r>
              <a:rPr lang="en-US"/>
              <a:t>[@Calabio, Mei] looks great. Consolidated the sections a bit so each link takes you to a ‘title’ slide but otherwise, works great!</a:t>
            </a:r>
          </a:p>
        </p188:txBody>
        <p188:extLst>
          <p:ext xmlns:p="http://schemas.openxmlformats.org/presentationml/2006/main" uri="{57CB4572-C831-44C2-8A1C-0ADB6CCDFE69}">
            <p223:reactions xmlns:p223="http://schemas.microsoft.com/office/powerpoint/2022/03/main">
              <p223:rxn type="👍">
                <p223:instance time="2026-06-24T18:00:42.495" authorId="{21A0B417-FB03-D06C-1E62-3D23660D0C16}"/>
              </p223:rxn>
            </p223:reactions>
          </p:ext>
        </p188:extLst>
      </p188:reply>
    </p188:replyLst>
    <p188:txBody>
      <a:bodyPr/>
      <a:lstStyle/>
      <a:p>
        <a:r>
          <a:rPr lang="en-US"/>
          <a:t>[@Calabio, Mei] Tiffany has started adding a linkable ‘table of contents’ slide to user guides that have multiple sections, as this one does. Can you look at one of the app suite user guides (maybe case viewer) to replicate that concept on this slide?</a:t>
        </a:r>
      </a:p>
    </p188:txBody>
    <p188:extLst>
      <p:ext xmlns:p="http://schemas.openxmlformats.org/presentationml/2006/main" uri="{5BB2D875-25FF-4072-B9AC-8F64D62656EB}">
        <p228:taskDetails xmlns:p228="http://schemas.microsoft.com/office/powerpoint/2022/08/main">
          <p228:history>
            <p228:event time="2026-06-24T13:52:41.943" id="{1344F1C8-46E0-4CCC-B881-D7EAB7843590}">
              <p228:atrbtn authorId="{5F559ECD-8535-8ED3-66EF-F3442BE7023B}"/>
              <p228:anchr>
                <p228:comment id="{41220396-51AD-4C4D-A6A8-953E4B73E071}"/>
              </p228:anchr>
              <p228:add/>
            </p228:event>
            <p228:event time="2026-06-24T13:52:41.943" id="{F1589A23-5CD2-47A6-AC3D-76AA6D3859F9}">
              <p228:atrbtn authorId="{5F559ECD-8535-8ED3-66EF-F3442BE7023B}"/>
              <p228:anchr>
                <p228:comment id="{41220396-51AD-4C4D-A6A8-953E4B73E071}"/>
              </p228:anchr>
              <p228:asgn authorId="{21A0B417-FB03-D06C-1E62-3D23660D0C16}"/>
            </p228:event>
            <p228:event time="2026-06-24T13:52:41.943" id="{833E16EE-7458-4ACA-B6CF-DD8AF925C9D7}">
              <p228:atrbtn authorId="{5F559ECD-8535-8ED3-66EF-F3442BE7023B}"/>
              <p228:anchr>
                <p228:comment id="{41220396-51AD-4C4D-A6A8-953E4B73E071}"/>
              </p228:anchr>
              <p228:title val="@Calabio, Mei Tiffany has started adding a linkable ‘table of contents’ slide to user guides that have multiple sections, as this one does. Can you look at one of the app suite user guides (maybe case viewer) to replicate that concept on this slide?"/>
            </p228:event>
            <p228:event time="2026-06-24T13:52:41.943" id="{A93E5E94-E619-4DB0-8B0A-DA0741597A78}">
              <p228:atrbtn authorId="{5F559ECD-8535-8ED3-66EF-F3442BE7023B}"/>
              <p228:anchr>
                <p228:comment id="{41220396-51AD-4C4D-A6A8-953E4B73E071}"/>
              </p228:anchr>
              <p228:date stDt="2026-06-24T13:52:41.943" endDt="2026-06-24T13:52:41.943"/>
            </p228:event>
            <p228:event time="2026-06-24T18:00:53.261" id="{17AA9069-5BF8-4C54-AAFE-E120C86BE1E4}">
              <p228:atrbtn authorId="{21A0B417-FB03-D06C-1E62-3D23660D0C16}"/>
              <p228:anchr>
                <p228:comment id="{00000000-0000-0000-0000-000000000000}"/>
              </p228:anchr>
              <p228:pcntCmplt val="100000"/>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5167E-2996-47B2-BE1F-A6E01751B821}" type="datetimeFigureOut">
              <a:rPr lang="en-US" smtClean="0"/>
              <a:t>6/29/2026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C98F8-14B2-47AB-BE63-0558113D8BEC}" type="slidenum">
              <a:rPr lang="en-US" smtClean="0"/>
              <a:t>‹#›</a:t>
            </a:fld>
            <a:endParaRPr lang="en-US"/>
          </a:p>
        </p:txBody>
      </p:sp>
    </p:spTree>
    <p:extLst>
      <p:ext uri="{BB962C8B-B14F-4D97-AF65-F5344CB8AC3E}">
        <p14:creationId xmlns:p14="http://schemas.microsoft.com/office/powerpoint/2010/main" val="2407918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C98F8-14B2-47AB-BE63-0558113D8BEC}" type="slidenum">
              <a:rPr lang="en-US" smtClean="0"/>
              <a:t>4</a:t>
            </a:fld>
            <a:endParaRPr lang="en-US"/>
          </a:p>
        </p:txBody>
      </p:sp>
    </p:spTree>
    <p:extLst>
      <p:ext uri="{BB962C8B-B14F-4D97-AF65-F5344CB8AC3E}">
        <p14:creationId xmlns:p14="http://schemas.microsoft.com/office/powerpoint/2010/main" val="3969762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27B40-C8E5-6290-006B-F1288025D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9DB1D4-6C55-A76F-B609-A8C7C1428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709457-D3AF-CD54-2779-6359C9E003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0BFAA9E-E75A-B52B-D4FA-17AC5E965DD7}"/>
              </a:ext>
            </a:extLst>
          </p:cNvPr>
          <p:cNvSpPr>
            <a:spLocks noGrp="1"/>
          </p:cNvSpPr>
          <p:nvPr>
            <p:ph type="sldNum" sz="quarter" idx="5"/>
          </p:nvPr>
        </p:nvSpPr>
        <p:spPr/>
        <p:txBody>
          <a:bodyPr/>
          <a:lstStyle/>
          <a:p>
            <a:fld id="{8CCC98F8-14B2-47AB-BE63-0558113D8BEC}" type="slidenum">
              <a:rPr lang="en-US" smtClean="0"/>
              <a:t>18</a:t>
            </a:fld>
            <a:endParaRPr lang="en-US"/>
          </a:p>
        </p:txBody>
      </p:sp>
    </p:spTree>
    <p:extLst>
      <p:ext uri="{BB962C8B-B14F-4D97-AF65-F5344CB8AC3E}">
        <p14:creationId xmlns:p14="http://schemas.microsoft.com/office/powerpoint/2010/main" val="367982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19E58-86A0-72A9-4229-1EC6AF41C9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AC6168-9FD8-5146-42AD-7229AFDE83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41B5AD-4D05-6E0A-C2B4-2546F2D05D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C265F7A-1D29-3967-E9A2-A810432F6ADE}"/>
              </a:ext>
            </a:extLst>
          </p:cNvPr>
          <p:cNvSpPr>
            <a:spLocks noGrp="1"/>
          </p:cNvSpPr>
          <p:nvPr>
            <p:ph type="sldNum" sz="quarter" idx="5"/>
          </p:nvPr>
        </p:nvSpPr>
        <p:spPr/>
        <p:txBody>
          <a:bodyPr/>
          <a:lstStyle/>
          <a:p>
            <a:fld id="{8CCC98F8-14B2-47AB-BE63-0558113D8BEC}" type="slidenum">
              <a:rPr lang="en-US" smtClean="0"/>
              <a:t>19</a:t>
            </a:fld>
            <a:endParaRPr lang="en-US"/>
          </a:p>
        </p:txBody>
      </p:sp>
    </p:spTree>
    <p:extLst>
      <p:ext uri="{BB962C8B-B14F-4D97-AF65-F5344CB8AC3E}">
        <p14:creationId xmlns:p14="http://schemas.microsoft.com/office/powerpoint/2010/main" val="1970669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C98F8-14B2-47AB-BE63-0558113D8BEC}" type="slidenum">
              <a:rPr lang="en-US" smtClean="0"/>
              <a:t>25</a:t>
            </a:fld>
            <a:endParaRPr lang="en-US"/>
          </a:p>
        </p:txBody>
      </p:sp>
    </p:spTree>
    <p:extLst>
      <p:ext uri="{BB962C8B-B14F-4D97-AF65-F5344CB8AC3E}">
        <p14:creationId xmlns:p14="http://schemas.microsoft.com/office/powerpoint/2010/main" val="1168203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C98F8-14B2-47AB-BE63-0558113D8BEC}" type="slidenum">
              <a:rPr lang="en-US" smtClean="0"/>
              <a:t>30</a:t>
            </a:fld>
            <a:endParaRPr lang="en-US"/>
          </a:p>
        </p:txBody>
      </p:sp>
    </p:spTree>
    <p:extLst>
      <p:ext uri="{BB962C8B-B14F-4D97-AF65-F5344CB8AC3E}">
        <p14:creationId xmlns:p14="http://schemas.microsoft.com/office/powerpoint/2010/main" val="2002034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C98F8-14B2-47AB-BE63-0558113D8BEC}" type="slidenum">
              <a:rPr lang="en-US" smtClean="0"/>
              <a:t>35</a:t>
            </a:fld>
            <a:endParaRPr lang="en-US"/>
          </a:p>
        </p:txBody>
      </p:sp>
    </p:spTree>
    <p:extLst>
      <p:ext uri="{BB962C8B-B14F-4D97-AF65-F5344CB8AC3E}">
        <p14:creationId xmlns:p14="http://schemas.microsoft.com/office/powerpoint/2010/main" val="61472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C98F8-14B2-47AB-BE63-0558113D8BEC}" type="slidenum">
              <a:rPr lang="en-US" smtClean="0"/>
              <a:t>6</a:t>
            </a:fld>
            <a:endParaRPr lang="en-US"/>
          </a:p>
        </p:txBody>
      </p:sp>
    </p:spTree>
    <p:extLst>
      <p:ext uri="{BB962C8B-B14F-4D97-AF65-F5344CB8AC3E}">
        <p14:creationId xmlns:p14="http://schemas.microsoft.com/office/powerpoint/2010/main" val="1279443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7C7EB-5069-034C-A6A9-8B550FF418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8D546-5182-3482-ED62-FF3FB9644A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22FDF3-7E22-8D43-8B78-92C716D02B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EA4FAA-4F92-E69F-1DEC-5FC7071212EC}"/>
              </a:ext>
            </a:extLst>
          </p:cNvPr>
          <p:cNvSpPr>
            <a:spLocks noGrp="1"/>
          </p:cNvSpPr>
          <p:nvPr>
            <p:ph type="sldNum" sz="quarter" idx="5"/>
          </p:nvPr>
        </p:nvSpPr>
        <p:spPr/>
        <p:txBody>
          <a:bodyPr/>
          <a:lstStyle/>
          <a:p>
            <a:fld id="{8CCC98F8-14B2-47AB-BE63-0558113D8BEC}" type="slidenum">
              <a:rPr lang="en-US" smtClean="0"/>
              <a:t>8</a:t>
            </a:fld>
            <a:endParaRPr lang="en-US"/>
          </a:p>
        </p:txBody>
      </p:sp>
    </p:spTree>
    <p:extLst>
      <p:ext uri="{BB962C8B-B14F-4D97-AF65-F5344CB8AC3E}">
        <p14:creationId xmlns:p14="http://schemas.microsoft.com/office/powerpoint/2010/main" val="842435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54581-4205-91F9-BE5B-73B1FA30E0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F2DCA4-9963-E94F-A0D9-A34FB7D8FA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35E117-1CE8-53A0-B372-506047C5A4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F2349A-1B84-6992-A5A5-6E69C16D9795}"/>
              </a:ext>
            </a:extLst>
          </p:cNvPr>
          <p:cNvSpPr>
            <a:spLocks noGrp="1"/>
          </p:cNvSpPr>
          <p:nvPr>
            <p:ph type="sldNum" sz="quarter" idx="5"/>
          </p:nvPr>
        </p:nvSpPr>
        <p:spPr/>
        <p:txBody>
          <a:bodyPr/>
          <a:lstStyle/>
          <a:p>
            <a:fld id="{8CCC98F8-14B2-47AB-BE63-0558113D8BEC}" type="slidenum">
              <a:rPr lang="en-US" smtClean="0"/>
              <a:t>9</a:t>
            </a:fld>
            <a:endParaRPr lang="en-US"/>
          </a:p>
        </p:txBody>
      </p:sp>
    </p:spTree>
    <p:extLst>
      <p:ext uri="{BB962C8B-B14F-4D97-AF65-F5344CB8AC3E}">
        <p14:creationId xmlns:p14="http://schemas.microsoft.com/office/powerpoint/2010/main" val="3492375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C98F8-14B2-47AB-BE63-0558113D8BEC}" type="slidenum">
              <a:rPr lang="en-US" smtClean="0"/>
              <a:t>10</a:t>
            </a:fld>
            <a:endParaRPr lang="en-US"/>
          </a:p>
        </p:txBody>
      </p:sp>
    </p:spTree>
    <p:extLst>
      <p:ext uri="{BB962C8B-B14F-4D97-AF65-F5344CB8AC3E}">
        <p14:creationId xmlns:p14="http://schemas.microsoft.com/office/powerpoint/2010/main" val="1918468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2DF17-EBF6-C302-034B-14DC7B403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029CB-7329-C2C3-A6B3-8E38D9AA56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ED1CC0-08A4-81E6-FBD8-807995CFCB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57AB76-2F70-9F33-F11A-12CBF507E4FA}"/>
              </a:ext>
            </a:extLst>
          </p:cNvPr>
          <p:cNvSpPr>
            <a:spLocks noGrp="1"/>
          </p:cNvSpPr>
          <p:nvPr>
            <p:ph type="sldNum" sz="quarter" idx="5"/>
          </p:nvPr>
        </p:nvSpPr>
        <p:spPr/>
        <p:txBody>
          <a:bodyPr/>
          <a:lstStyle/>
          <a:p>
            <a:fld id="{8CCC98F8-14B2-47AB-BE63-0558113D8BEC}" type="slidenum">
              <a:rPr lang="en-US" smtClean="0"/>
              <a:t>13</a:t>
            </a:fld>
            <a:endParaRPr lang="en-US"/>
          </a:p>
        </p:txBody>
      </p:sp>
    </p:spTree>
    <p:extLst>
      <p:ext uri="{BB962C8B-B14F-4D97-AF65-F5344CB8AC3E}">
        <p14:creationId xmlns:p14="http://schemas.microsoft.com/office/powerpoint/2010/main" val="3188722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AD91A-2757-EC9F-684A-06D3C93CA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F4ED98-CAE5-C52B-9290-88C3E577E4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337A6C-98FB-CB62-C8A6-8073F7AB8C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B6A6F9-17BF-F811-B12C-2C2CD8E50777}"/>
              </a:ext>
            </a:extLst>
          </p:cNvPr>
          <p:cNvSpPr>
            <a:spLocks noGrp="1"/>
          </p:cNvSpPr>
          <p:nvPr>
            <p:ph type="sldNum" sz="quarter" idx="5"/>
          </p:nvPr>
        </p:nvSpPr>
        <p:spPr/>
        <p:txBody>
          <a:bodyPr/>
          <a:lstStyle/>
          <a:p>
            <a:fld id="{8CCC98F8-14B2-47AB-BE63-0558113D8BEC}" type="slidenum">
              <a:rPr lang="en-US" smtClean="0"/>
              <a:t>14</a:t>
            </a:fld>
            <a:endParaRPr lang="en-US"/>
          </a:p>
        </p:txBody>
      </p:sp>
    </p:spTree>
    <p:extLst>
      <p:ext uri="{BB962C8B-B14F-4D97-AF65-F5344CB8AC3E}">
        <p14:creationId xmlns:p14="http://schemas.microsoft.com/office/powerpoint/2010/main" val="391839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C98F8-14B2-47AB-BE63-0558113D8BEC}" type="slidenum">
              <a:rPr lang="en-US" smtClean="0"/>
              <a:t>15</a:t>
            </a:fld>
            <a:endParaRPr lang="en-US"/>
          </a:p>
        </p:txBody>
      </p:sp>
    </p:spTree>
    <p:extLst>
      <p:ext uri="{BB962C8B-B14F-4D97-AF65-F5344CB8AC3E}">
        <p14:creationId xmlns:p14="http://schemas.microsoft.com/office/powerpoint/2010/main" val="2905008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t>‘Unknown’ appears in the Mapped Staff Role field for providers when a site uses a single AIMS variable for all anesthesia providers, which maps to the MPOG Staff Role ‘Staff Level – Unable to Determine Anesthesia Provider’, resulting in ‘Unknown’ being displayed in the Mapped Staff Role column.  This can be seen in the Primary Provider phenotype, for a patient from Duke University - see 59eb8001-3f4f-f011-817c-005056ad0e71 as an example (All Staff &gt; </a:t>
            </a:r>
            <a:endParaRPr lang="en-US"/>
          </a:p>
        </p:txBody>
      </p:sp>
      <p:sp>
        <p:nvSpPr>
          <p:cNvPr id="4" name="Slide Number Placeholder 3"/>
          <p:cNvSpPr>
            <a:spLocks noGrp="1"/>
          </p:cNvSpPr>
          <p:nvPr>
            <p:ph type="sldNum" sz="quarter" idx="5"/>
          </p:nvPr>
        </p:nvSpPr>
        <p:spPr/>
        <p:txBody>
          <a:bodyPr/>
          <a:lstStyle/>
          <a:p>
            <a:fld id="{8CCC98F8-14B2-47AB-BE63-0558113D8BEC}" type="slidenum">
              <a:rPr lang="en-US" smtClean="0"/>
              <a:t>16</a:t>
            </a:fld>
            <a:endParaRPr lang="en-US"/>
          </a:p>
        </p:txBody>
      </p:sp>
    </p:spTree>
    <p:extLst>
      <p:ext uri="{BB962C8B-B14F-4D97-AF65-F5344CB8AC3E}">
        <p14:creationId xmlns:p14="http://schemas.microsoft.com/office/powerpoint/2010/main" val="2055888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support@mpog.zendesk.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958" y="2373647"/>
            <a:ext cx="9144000" cy="2387600"/>
          </a:xfrm>
        </p:spPr>
        <p:txBody>
          <a:bodyPr anchor="b"/>
          <a:lstStyle>
            <a:lvl1pPr algn="ctr">
              <a:defRPr sz="6000">
                <a:solidFill>
                  <a:schemeClr val="accent5">
                    <a:lumMod val="50000"/>
                  </a:schemeClr>
                </a:solidFill>
              </a:defRPr>
            </a:lvl1pPr>
          </a:lstStyle>
          <a:p>
            <a:r>
              <a:rPr lang="en-US"/>
              <a:t>Click to edit Master title style</a:t>
            </a:r>
          </a:p>
        </p:txBody>
      </p:sp>
      <p:sp>
        <p:nvSpPr>
          <p:cNvPr id="4" name="Date Placeholder 3"/>
          <p:cNvSpPr>
            <a:spLocks noGrp="1"/>
          </p:cNvSpPr>
          <p:nvPr>
            <p:ph type="dt" sz="half" idx="10"/>
          </p:nvPr>
        </p:nvSpPr>
        <p:spPr/>
        <p:txBody>
          <a:bodyPr/>
          <a:lstStyle/>
          <a:p>
            <a:r>
              <a:rPr lang="en-US"/>
              <a:t>Last Updated: </a:t>
            </a:r>
            <a:fld id="{90FBAD94-44DF-42A5-AC6E-5575337C3286}" type="datetime1">
              <a:rPr lang="en-US" smtClean="0"/>
              <a:pPr/>
              <a:t>6/29/2026</a:t>
            </a:fld>
            <a:endParaRPr lang="en-US"/>
          </a:p>
        </p:txBody>
      </p:sp>
      <p:sp>
        <p:nvSpPr>
          <p:cNvPr id="5" name="Footer Placeholder 4"/>
          <p:cNvSpPr>
            <a:spLocks noGrp="1"/>
          </p:cNvSpPr>
          <p:nvPr>
            <p:ph type="ftr" sz="quarter" idx="11"/>
          </p:nvPr>
        </p:nvSpPr>
        <p:spPr/>
        <p:txBody>
          <a:bodyPr/>
          <a:lstStyle/>
          <a:p>
            <a:r>
              <a:rPr lang="en-US"/>
              <a:t>Contact: support@mpog.zendesk.com</a:t>
            </a:r>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032" y="392877"/>
            <a:ext cx="6278974" cy="1453709"/>
          </a:xfrm>
          <a:prstGeom prst="rect">
            <a:avLst/>
          </a:prstGeom>
        </p:spPr>
      </p:pic>
    </p:spTree>
    <p:extLst>
      <p:ext uri="{BB962C8B-B14F-4D97-AF65-F5344CB8AC3E}">
        <p14:creationId xmlns:p14="http://schemas.microsoft.com/office/powerpoint/2010/main" val="3177841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ADA913-A6D2-4726-90CC-C1E1C62E512D}" type="datetime1">
              <a:rPr lang="en-US" smtClean="0"/>
              <a:t>6/29/2026</a:t>
            </a:fld>
            <a:endParaRPr lang="en-US"/>
          </a:p>
        </p:txBody>
      </p:sp>
      <p:sp>
        <p:nvSpPr>
          <p:cNvPr id="5" name="Footer Placeholder 4"/>
          <p:cNvSpPr>
            <a:spLocks noGrp="1"/>
          </p:cNvSpPr>
          <p:nvPr>
            <p:ph type="ftr" sz="quarter" idx="11"/>
          </p:nvPr>
        </p:nvSpPr>
        <p:spPr/>
        <p:txBody>
          <a:bodyPr/>
          <a:lstStyle/>
          <a:p>
            <a:r>
              <a:rPr lang="en-US"/>
              <a:t>Contact: support@mpog.zendesk.com</a:t>
            </a:r>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363055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935194-37D8-4181-AAFC-C332417A3F26}" type="datetime1">
              <a:rPr lang="en-US" smtClean="0"/>
              <a:t>6/29/2026</a:t>
            </a:fld>
            <a:endParaRPr lang="en-US"/>
          </a:p>
        </p:txBody>
      </p:sp>
      <p:sp>
        <p:nvSpPr>
          <p:cNvPr id="5" name="Footer Placeholder 4"/>
          <p:cNvSpPr>
            <a:spLocks noGrp="1"/>
          </p:cNvSpPr>
          <p:nvPr>
            <p:ph type="ftr" sz="quarter" idx="11"/>
          </p:nvPr>
        </p:nvSpPr>
        <p:spPr/>
        <p:txBody>
          <a:bodyPr/>
          <a:lstStyle/>
          <a:p>
            <a:r>
              <a:rPr lang="en-US"/>
              <a:t>Contact: support@mpog.zendesk.com</a:t>
            </a:r>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06227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50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72696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C131FE-9883-4F05-B5E7-8508081D35D1}" type="datetime1">
              <a:rPr lang="en-US" smtClean="0"/>
              <a:t>6/29/2026</a:t>
            </a:fld>
            <a:endParaRPr lang="en-US"/>
          </a:p>
        </p:txBody>
      </p:sp>
      <p:sp>
        <p:nvSpPr>
          <p:cNvPr id="5" name="Footer Placeholder 4"/>
          <p:cNvSpPr>
            <a:spLocks noGrp="1"/>
          </p:cNvSpPr>
          <p:nvPr>
            <p:ph type="ftr" sz="quarter" idx="11"/>
          </p:nvPr>
        </p:nvSpPr>
        <p:spPr/>
        <p:txBody>
          <a:bodyPr/>
          <a:lstStyle/>
          <a:p>
            <a:r>
              <a:rPr lang="en-US"/>
              <a:t>Contact: support@mpog.zendesk.com</a:t>
            </a:r>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108009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9A9FA6-E1DE-4C4F-9252-0A9B76F8D5DE}" type="datetime1">
              <a:rPr lang="en-US" smtClean="0"/>
              <a:t>6/29/2026</a:t>
            </a:fld>
            <a:endParaRPr lang="en-US"/>
          </a:p>
        </p:txBody>
      </p:sp>
      <p:sp>
        <p:nvSpPr>
          <p:cNvPr id="6" name="Footer Placeholder 5"/>
          <p:cNvSpPr>
            <a:spLocks noGrp="1"/>
          </p:cNvSpPr>
          <p:nvPr>
            <p:ph type="ftr" sz="quarter" idx="11"/>
          </p:nvPr>
        </p:nvSpPr>
        <p:spPr/>
        <p:txBody>
          <a:bodyPr/>
          <a:lstStyle/>
          <a:p>
            <a:r>
              <a:rPr lang="en-US"/>
              <a:t>Contact: support@mpog.zendesk.com</a:t>
            </a:r>
          </a:p>
        </p:txBody>
      </p:sp>
      <p:sp>
        <p:nvSpPr>
          <p:cNvPr id="7" name="Slide Number Placeholder 6"/>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84003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60356B-0CB5-41F4-8082-20488C8E9989}" type="datetime1">
              <a:rPr lang="en-US" smtClean="0"/>
              <a:t>6/29/2026</a:t>
            </a:fld>
            <a:endParaRPr lang="en-US"/>
          </a:p>
        </p:txBody>
      </p:sp>
      <p:sp>
        <p:nvSpPr>
          <p:cNvPr id="8" name="Footer Placeholder 7"/>
          <p:cNvSpPr>
            <a:spLocks noGrp="1"/>
          </p:cNvSpPr>
          <p:nvPr>
            <p:ph type="ftr" sz="quarter" idx="11"/>
          </p:nvPr>
        </p:nvSpPr>
        <p:spPr/>
        <p:txBody>
          <a:bodyPr/>
          <a:lstStyle/>
          <a:p>
            <a:r>
              <a:rPr lang="en-US"/>
              <a:t>Contact: support@mpog.zendesk.com</a:t>
            </a:r>
          </a:p>
        </p:txBody>
      </p:sp>
      <p:sp>
        <p:nvSpPr>
          <p:cNvPr id="9" name="Slide Number Placeholder 8"/>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61218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762BE2-2A95-4B1E-B047-AB8BFD3BAFF5}" type="datetime1">
              <a:rPr lang="en-US" smtClean="0"/>
              <a:t>6/29/2026</a:t>
            </a:fld>
            <a:endParaRPr lang="en-US"/>
          </a:p>
        </p:txBody>
      </p:sp>
      <p:sp>
        <p:nvSpPr>
          <p:cNvPr id="4" name="Footer Placeholder 3"/>
          <p:cNvSpPr>
            <a:spLocks noGrp="1"/>
          </p:cNvSpPr>
          <p:nvPr>
            <p:ph type="ftr" sz="quarter" idx="11"/>
          </p:nvPr>
        </p:nvSpPr>
        <p:spPr/>
        <p:txBody>
          <a:bodyPr/>
          <a:lstStyle/>
          <a:p>
            <a:r>
              <a:rPr lang="en-US"/>
              <a:t>Contact: support@mpog.zendesk.com</a:t>
            </a:r>
          </a:p>
        </p:txBody>
      </p:sp>
      <p:sp>
        <p:nvSpPr>
          <p:cNvPr id="5" name="Slide Number Placeholder 4"/>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258219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C0CB7-6EB0-4793-B093-0CD973C6FC2B}" type="datetime1">
              <a:rPr lang="en-US" smtClean="0"/>
              <a:t>6/29/2026</a:t>
            </a:fld>
            <a:endParaRPr lang="en-US"/>
          </a:p>
        </p:txBody>
      </p:sp>
      <p:sp>
        <p:nvSpPr>
          <p:cNvPr id="3" name="Footer Placeholder 2"/>
          <p:cNvSpPr>
            <a:spLocks noGrp="1"/>
          </p:cNvSpPr>
          <p:nvPr>
            <p:ph type="ftr" sz="quarter" idx="11"/>
          </p:nvPr>
        </p:nvSpPr>
        <p:spPr/>
        <p:txBody>
          <a:bodyPr/>
          <a:lstStyle/>
          <a:p>
            <a:r>
              <a:rPr lang="en-US"/>
              <a:t>Contact: support@mpog.zendesk.com</a:t>
            </a:r>
          </a:p>
        </p:txBody>
      </p:sp>
      <p:sp>
        <p:nvSpPr>
          <p:cNvPr id="4" name="Slide Number Placeholder 3"/>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2651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7979F7-D64D-4EA0-B1FF-F44C71362EFC}" type="datetime1">
              <a:rPr lang="en-US" smtClean="0"/>
              <a:t>6/29/2026</a:t>
            </a:fld>
            <a:endParaRPr lang="en-US"/>
          </a:p>
        </p:txBody>
      </p:sp>
      <p:sp>
        <p:nvSpPr>
          <p:cNvPr id="6" name="Footer Placeholder 5"/>
          <p:cNvSpPr>
            <a:spLocks noGrp="1"/>
          </p:cNvSpPr>
          <p:nvPr>
            <p:ph type="ftr" sz="quarter" idx="11"/>
          </p:nvPr>
        </p:nvSpPr>
        <p:spPr/>
        <p:txBody>
          <a:bodyPr/>
          <a:lstStyle/>
          <a:p>
            <a:r>
              <a:rPr lang="en-US"/>
              <a:t>Contact: support@mpog.zendesk.com</a:t>
            </a:r>
          </a:p>
        </p:txBody>
      </p:sp>
      <p:sp>
        <p:nvSpPr>
          <p:cNvPr id="7" name="Slide Number Placeholder 6"/>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299174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7D52A9-F82A-4735-9798-874454A7DDB9}" type="datetime1">
              <a:rPr lang="en-US" smtClean="0"/>
              <a:t>6/29/2026</a:t>
            </a:fld>
            <a:endParaRPr lang="en-US"/>
          </a:p>
        </p:txBody>
      </p:sp>
      <p:sp>
        <p:nvSpPr>
          <p:cNvPr id="6" name="Footer Placeholder 5"/>
          <p:cNvSpPr>
            <a:spLocks noGrp="1"/>
          </p:cNvSpPr>
          <p:nvPr>
            <p:ph type="ftr" sz="quarter" idx="11"/>
          </p:nvPr>
        </p:nvSpPr>
        <p:spPr/>
        <p:txBody>
          <a:bodyPr/>
          <a:lstStyle/>
          <a:p>
            <a:r>
              <a:rPr lang="en-US"/>
              <a:t>Contact: support@mpog.zendesk.com</a:t>
            </a:r>
          </a:p>
        </p:txBody>
      </p:sp>
      <p:sp>
        <p:nvSpPr>
          <p:cNvPr id="7" name="Slide Number Placeholder 6"/>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895116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mailto:support@mpog.zendesk.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9270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Last Updated: </a:t>
            </a:r>
            <a:fld id="{E5439B8C-2CE3-4BC0-A0C8-71FA97797EB0}" type="datetime1">
              <a:rPr lang="en-US" smtClean="0"/>
              <a:t>6/29/2026</a:t>
            </a:fld>
            <a:endParaRPr lang="en-US"/>
          </a:p>
        </p:txBody>
      </p:sp>
      <p:sp>
        <p:nvSpPr>
          <p:cNvPr id="5" name="Footer Placeholder 4"/>
          <p:cNvSpPr>
            <a:spLocks noGrp="1"/>
          </p:cNvSpPr>
          <p:nvPr>
            <p:ph type="ftr" sz="quarter" idx="3"/>
          </p:nvPr>
        </p:nvSpPr>
        <p:spPr>
          <a:xfrm>
            <a:off x="4022558" y="65066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Contact: </a:t>
            </a:r>
            <a:r>
              <a:rPr lang="en-US" sz="1200" u="sng">
                <a:hlinkClick r:id="rId13"/>
              </a:rPr>
              <a:t>support@mpog.zendesk.com</a:t>
            </a:r>
            <a:endParaRPr lang="en-US"/>
          </a:p>
        </p:txBody>
      </p:sp>
      <p:sp>
        <p:nvSpPr>
          <p:cNvPr id="6" name="Slide Number Placeholder 5"/>
          <p:cNvSpPr>
            <a:spLocks noGrp="1"/>
          </p:cNvSpPr>
          <p:nvPr>
            <p:ph type="sldNum" sz="quarter" idx="4"/>
          </p:nvPr>
        </p:nvSpPr>
        <p:spPr>
          <a:xfrm>
            <a:off x="8610600" y="650666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FBED6-DBA1-4248-B57E-98CCAF2C365A}" type="slidenum">
              <a:rPr lang="en-US" smtClean="0"/>
              <a:t>‹#›</a:t>
            </a:fld>
            <a:endParaRPr lang="en-US"/>
          </a:p>
        </p:txBody>
      </p:sp>
      <p:sp>
        <p:nvSpPr>
          <p:cNvPr id="7" name="Line 39">
            <a:extLst>
              <a:ext uri="{FF2B5EF4-FFF2-40B4-BE49-F238E27FC236}">
                <a16:creationId xmlns:a16="http://schemas.microsoft.com/office/drawing/2014/main" id="{FE055A90-BB08-4078-911A-83E55D6148C1}"/>
              </a:ext>
            </a:extLst>
          </p:cNvPr>
          <p:cNvSpPr>
            <a:spLocks noChangeShapeType="1"/>
          </p:cNvSpPr>
          <p:nvPr userDrawn="1"/>
        </p:nvSpPr>
        <p:spPr bwMode="auto">
          <a:xfrm>
            <a:off x="609600" y="6248400"/>
            <a:ext cx="6705600"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pic>
        <p:nvPicPr>
          <p:cNvPr id="8" name="Picture 7">
            <a:extLst>
              <a:ext uri="{FF2B5EF4-FFF2-40B4-BE49-F238E27FC236}">
                <a16:creationId xmlns:a16="http://schemas.microsoft.com/office/drawing/2014/main" id="{48D645B7-5B24-4B50-B02F-AFF13EEE72A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16800" y="5906085"/>
            <a:ext cx="4165600" cy="723316"/>
          </a:xfrm>
          <a:prstGeom prst="rect">
            <a:avLst/>
          </a:prstGeom>
        </p:spPr>
      </p:pic>
    </p:spTree>
    <p:extLst>
      <p:ext uri="{BB962C8B-B14F-4D97-AF65-F5344CB8AC3E}">
        <p14:creationId xmlns:p14="http://schemas.microsoft.com/office/powerpoint/2010/main" val="150206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xml"/><Relationship Id="rId7" Type="http://schemas.openxmlformats.org/officeDocument/2006/relationships/slide" Target="slide33.xml"/><Relationship Id="rId2" Type="http://schemas.microsoft.com/office/2018/10/relationships/comments" Target="../comments/modernComment_146_AE596880.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20.xml"/><Relationship Id="rId4" Type="http://schemas.openxmlformats.org/officeDocument/2006/relationships/slide" Target="slide12.xml"/><Relationship Id="rId9" Type="http://schemas.openxmlformats.org/officeDocument/2006/relationships/hyperlink" Target="mailto:support@mpog.zendesk.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microsoft.com/office/2018/10/relationships/comments" Target="../comments/modernComment_13A_D6C9A19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mailto:support@mpog.zendesk.com" TargetMode="External"/><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0.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support@mpog.zendesk.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mailto:support@mpog.zendesk.com" TargetMode="Externa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 Id="rId5" Type="http://schemas.openxmlformats.org/officeDocument/2006/relationships/hyperlink" Target="https://appsuite.mpog.org/ProviderContacts/"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mpog.org/wp-content/uploads/2024/12/Getting-Started-Downloading-the-MPOG-Applica.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mailto:support@mpog.zendesk.com"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80266"/>
            <a:ext cx="9144000" cy="1198474"/>
          </a:xfrm>
        </p:spPr>
        <p:txBody>
          <a:bodyPr>
            <a:normAutofit/>
          </a:bodyPr>
          <a:lstStyle/>
          <a:p>
            <a:r>
              <a:rPr lang="en-US"/>
              <a:t>Provider Contacts Tool</a:t>
            </a:r>
          </a:p>
        </p:txBody>
      </p:sp>
    </p:spTree>
    <p:extLst>
      <p:ext uri="{BB962C8B-B14F-4D97-AF65-F5344CB8AC3E}">
        <p14:creationId xmlns:p14="http://schemas.microsoft.com/office/powerpoint/2010/main" val="2654653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54BA0-A76E-C354-F120-CD8D2ACF5A79}"/>
              </a:ext>
            </a:extLst>
          </p:cNvPr>
          <p:cNvSpPr>
            <a:spLocks noGrp="1"/>
          </p:cNvSpPr>
          <p:nvPr>
            <p:ph type="title"/>
          </p:nvPr>
        </p:nvSpPr>
        <p:spPr/>
        <p:txBody>
          <a:bodyPr/>
          <a:lstStyle/>
          <a:p>
            <a:r>
              <a:rPr lang="en-US"/>
              <a:t>Column Definitions</a:t>
            </a:r>
          </a:p>
        </p:txBody>
      </p:sp>
      <p:sp>
        <p:nvSpPr>
          <p:cNvPr id="4" name="Date Placeholder 3">
            <a:extLst>
              <a:ext uri="{FF2B5EF4-FFF2-40B4-BE49-F238E27FC236}">
                <a16:creationId xmlns:a16="http://schemas.microsoft.com/office/drawing/2014/main" id="{08D73607-6224-F603-CBA1-688A06A19376}"/>
              </a:ext>
            </a:extLst>
          </p:cNvPr>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a:extLst>
              <a:ext uri="{FF2B5EF4-FFF2-40B4-BE49-F238E27FC236}">
                <a16:creationId xmlns:a16="http://schemas.microsoft.com/office/drawing/2014/main" id="{8478C315-8636-E5F4-0DD0-D74221486F89}"/>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
        <p:nvSpPr>
          <p:cNvPr id="6" name="Slide Number Placeholder 5">
            <a:extLst>
              <a:ext uri="{FF2B5EF4-FFF2-40B4-BE49-F238E27FC236}">
                <a16:creationId xmlns:a16="http://schemas.microsoft.com/office/drawing/2014/main" id="{FA19939D-1CBE-9BEE-EB05-91A1107D4929}"/>
              </a:ext>
            </a:extLst>
          </p:cNvPr>
          <p:cNvSpPr>
            <a:spLocks noGrp="1"/>
          </p:cNvSpPr>
          <p:nvPr>
            <p:ph type="sldNum" sz="quarter" idx="12"/>
          </p:nvPr>
        </p:nvSpPr>
        <p:spPr/>
        <p:txBody>
          <a:bodyPr/>
          <a:lstStyle/>
          <a:p>
            <a:fld id="{964FBED6-DBA1-4248-B57E-98CCAF2C365A}" type="slidenum">
              <a:rPr lang="en-US" smtClean="0"/>
              <a:t>10</a:t>
            </a:fld>
            <a:endParaRPr lang="en-US"/>
          </a:p>
        </p:txBody>
      </p:sp>
      <p:pic>
        <p:nvPicPr>
          <p:cNvPr id="8" name="Picture 7">
            <a:extLst>
              <a:ext uri="{FF2B5EF4-FFF2-40B4-BE49-F238E27FC236}">
                <a16:creationId xmlns:a16="http://schemas.microsoft.com/office/drawing/2014/main" id="{0DD82EC7-909F-B5E8-CFAD-6C15A6397D9B}"/>
              </a:ext>
            </a:extLst>
          </p:cNvPr>
          <p:cNvPicPr>
            <a:picLocks noChangeAspect="1"/>
          </p:cNvPicPr>
          <p:nvPr/>
        </p:nvPicPr>
        <p:blipFill>
          <a:blip r:embed="rId4"/>
          <a:stretch>
            <a:fillRect/>
          </a:stretch>
        </p:blipFill>
        <p:spPr>
          <a:xfrm>
            <a:off x="565080" y="1567233"/>
            <a:ext cx="11178282" cy="318821"/>
          </a:xfrm>
          <a:prstGeom prst="rect">
            <a:avLst/>
          </a:prstGeom>
          <a:ln w="38100">
            <a:solidFill>
              <a:schemeClr val="accent1"/>
            </a:solidFill>
          </a:ln>
        </p:spPr>
      </p:pic>
      <p:graphicFrame>
        <p:nvGraphicFramePr>
          <p:cNvPr id="9" name="Table 8">
            <a:extLst>
              <a:ext uri="{FF2B5EF4-FFF2-40B4-BE49-F238E27FC236}">
                <a16:creationId xmlns:a16="http://schemas.microsoft.com/office/drawing/2014/main" id="{CB066AAF-BB26-228B-6788-9F37D6309423}"/>
              </a:ext>
            </a:extLst>
          </p:cNvPr>
          <p:cNvGraphicFramePr>
            <a:graphicFrameLocks noGrp="1"/>
          </p:cNvGraphicFramePr>
          <p:nvPr>
            <p:extLst>
              <p:ext uri="{D42A27DB-BD31-4B8C-83A1-F6EECF244321}">
                <p14:modId xmlns:p14="http://schemas.microsoft.com/office/powerpoint/2010/main" val="3351010190"/>
              </p:ext>
            </p:extLst>
          </p:nvPr>
        </p:nvGraphicFramePr>
        <p:xfrm>
          <a:off x="565080" y="2167314"/>
          <a:ext cx="11178282" cy="4650229"/>
        </p:xfrm>
        <a:graphic>
          <a:graphicData uri="http://schemas.openxmlformats.org/drawingml/2006/table">
            <a:tbl>
              <a:tblPr firstRow="1" bandRow="1">
                <a:tableStyleId>{5C22544A-7EE6-4342-B048-85BDC9FD1C3A}</a:tableStyleId>
              </a:tblPr>
              <a:tblGrid>
                <a:gridCol w="4753624">
                  <a:extLst>
                    <a:ext uri="{9D8B030D-6E8A-4147-A177-3AD203B41FA5}">
                      <a16:colId xmlns:a16="http://schemas.microsoft.com/office/drawing/2014/main" val="1574260668"/>
                    </a:ext>
                  </a:extLst>
                </a:gridCol>
                <a:gridCol w="6424658">
                  <a:extLst>
                    <a:ext uri="{9D8B030D-6E8A-4147-A177-3AD203B41FA5}">
                      <a16:colId xmlns:a16="http://schemas.microsoft.com/office/drawing/2014/main" val="2593207797"/>
                    </a:ext>
                  </a:extLst>
                </a:gridCol>
              </a:tblGrid>
              <a:tr h="310936">
                <a:tc>
                  <a:txBody>
                    <a:bodyPr/>
                    <a:lstStyle/>
                    <a:p>
                      <a:r>
                        <a:rPr lang="en-US" sz="1200"/>
                        <a:t>COLUMN</a:t>
                      </a:r>
                    </a:p>
                  </a:txBody>
                  <a:tcPr/>
                </a:tc>
                <a:tc>
                  <a:txBody>
                    <a:bodyPr/>
                    <a:lstStyle/>
                    <a:p>
                      <a:r>
                        <a:rPr lang="en-US" sz="1200"/>
                        <a:t>DEFINITION</a:t>
                      </a:r>
                    </a:p>
                  </a:txBody>
                  <a:tcPr/>
                </a:tc>
                <a:extLst>
                  <a:ext uri="{0D108BD9-81ED-4DB2-BD59-A6C34878D82A}">
                    <a16:rowId xmlns:a16="http://schemas.microsoft.com/office/drawing/2014/main" val="3410446008"/>
                  </a:ext>
                </a:extLst>
              </a:tr>
              <a:tr h="884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Send Feedback?</a:t>
                      </a:r>
                    </a:p>
                  </a:txBody>
                  <a:tcPr/>
                </a:tc>
                <a:tc>
                  <a:txBody>
                    <a:bodyPr/>
                    <a:lstStyle/>
                    <a:p>
                      <a:r>
                        <a:rPr lang="en-US" sz="1200" b="0" i="0" kern="1200">
                          <a:solidFill>
                            <a:schemeClr val="dk1"/>
                          </a:solidFill>
                          <a:effectLst/>
                          <a:latin typeface="+mn-lt"/>
                          <a:ea typeface="+mn-ea"/>
                          <a:cs typeface="+mn-cs"/>
                        </a:rPr>
                        <a:t>Indicates whether the provider is set to receive feedback emails: </a:t>
                      </a:r>
                      <a:br>
                        <a:rPr lang="en-US" sz="1200" b="0"/>
                      </a:br>
                      <a:r>
                        <a:rPr lang="en-US" sz="1200" b="0" i="0" kern="1200">
                          <a:solidFill>
                            <a:schemeClr val="dk1"/>
                          </a:solidFill>
                          <a:effectLst/>
                          <a:latin typeface="+mn-lt"/>
                          <a:ea typeface="+mn-ea"/>
                          <a:cs typeface="+mn-cs"/>
                        </a:rPr>
                        <a:t>• Yes – Feedback emails will be sent </a:t>
                      </a:r>
                      <a:br>
                        <a:rPr lang="en-US" sz="1200" b="0"/>
                      </a:br>
                      <a:r>
                        <a:rPr lang="en-US" sz="1200" b="0" i="0" kern="1200">
                          <a:solidFill>
                            <a:schemeClr val="dk1"/>
                          </a:solidFill>
                          <a:effectLst/>
                          <a:latin typeface="+mn-lt"/>
                          <a:ea typeface="+mn-ea"/>
                          <a:cs typeface="+mn-cs"/>
                        </a:rPr>
                        <a:t>• No – Feedback emails will not be sent</a:t>
                      </a:r>
                    </a:p>
                    <a:p>
                      <a:pPr lvl="0">
                        <a:buNone/>
                      </a:pPr>
                      <a:r>
                        <a:rPr lang="en-US" sz="1200" b="0" i="0" u="none" strike="noStrike" kern="1200" noProof="0">
                          <a:solidFill>
                            <a:schemeClr val="dk1"/>
                          </a:solidFill>
                          <a:effectLst/>
                          <a:latin typeface="Calibri"/>
                        </a:rPr>
                        <a:t>• Archive – Feedback emails will not be sent; Inactive provider instance</a:t>
                      </a:r>
                      <a:endParaRPr lang="en-US"/>
                    </a:p>
                  </a:txBody>
                  <a:tcPr/>
                </a:tc>
                <a:extLst>
                  <a:ext uri="{0D108BD9-81ED-4DB2-BD59-A6C34878D82A}">
                    <a16:rowId xmlns:a16="http://schemas.microsoft.com/office/drawing/2014/main" val="857641513"/>
                  </a:ext>
                </a:extLst>
              </a:tr>
              <a:tr h="3109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Database Instance</a:t>
                      </a:r>
                    </a:p>
                  </a:txBody>
                  <a:tcPr/>
                </a:tc>
                <a:tc>
                  <a:txBody>
                    <a:bodyPr/>
                    <a:lstStyle/>
                    <a:p>
                      <a:r>
                        <a:rPr lang="en-US" sz="1200" b="0" i="0" kern="1200">
                          <a:solidFill>
                            <a:schemeClr val="dk1"/>
                          </a:solidFill>
                          <a:effectLst/>
                          <a:latin typeface="+mn-lt"/>
                          <a:ea typeface="+mn-ea"/>
                          <a:cs typeface="+mn-cs"/>
                        </a:rPr>
                        <a:t>The database where the provider/case information were uploaded from</a:t>
                      </a:r>
                      <a:endParaRPr lang="en-US" sz="1200" b="0"/>
                    </a:p>
                  </a:txBody>
                  <a:tcPr/>
                </a:tc>
                <a:extLst>
                  <a:ext uri="{0D108BD9-81ED-4DB2-BD59-A6C34878D82A}">
                    <a16:rowId xmlns:a16="http://schemas.microsoft.com/office/drawing/2014/main" val="81394968"/>
                  </a:ext>
                </a:extLst>
              </a:tr>
              <a:tr h="3178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Email Groups</a:t>
                      </a:r>
                    </a:p>
                  </a:txBody>
                  <a:tcPr/>
                </a:tc>
                <a:tc>
                  <a:txBody>
                    <a:bodyPr/>
                    <a:lstStyle/>
                    <a:p>
                      <a:r>
                        <a:rPr lang="en-US" sz="1200" b="0" i="0" kern="1200">
                          <a:solidFill>
                            <a:schemeClr val="dk1"/>
                          </a:solidFill>
                          <a:effectLst/>
                          <a:latin typeface="+mn-lt"/>
                          <a:ea typeface="+mn-ea"/>
                          <a:cs typeface="+mn-cs"/>
                        </a:rPr>
                        <a:t>Email distribution groups the provider belongs to</a:t>
                      </a:r>
                      <a:endParaRPr lang="en-US" sz="1200" b="0"/>
                    </a:p>
                  </a:txBody>
                  <a:tcPr/>
                </a:tc>
                <a:extLst>
                  <a:ext uri="{0D108BD9-81ED-4DB2-BD59-A6C34878D82A}">
                    <a16:rowId xmlns:a16="http://schemas.microsoft.com/office/drawing/2014/main" val="3189718763"/>
                  </a:ext>
                </a:extLst>
              </a:tr>
              <a:tr h="4905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AIMS Staff Identifiers</a:t>
                      </a:r>
                    </a:p>
                  </a:txBody>
                  <a:tcPr/>
                </a:tc>
                <a:tc>
                  <a:txBody>
                    <a:bodyPr/>
                    <a:lstStyle/>
                    <a:p>
                      <a:r>
                        <a:rPr lang="en-US" sz="1200" b="0" i="0" kern="1200">
                          <a:solidFill>
                            <a:schemeClr val="dk1"/>
                          </a:solidFill>
                          <a:effectLst/>
                          <a:latin typeface="+mn-lt"/>
                          <a:ea typeface="+mn-ea"/>
                          <a:cs typeface="+mn-cs"/>
                        </a:rPr>
                        <a:t>• AIMS Staff ID – Unique staff identifiers configured by site technical team</a:t>
                      </a:r>
                    </a:p>
                    <a:p>
                      <a:r>
                        <a:rPr lang="en-US" sz="1200" b="0" i="0" kern="1200">
                          <a:solidFill>
                            <a:schemeClr val="dk1"/>
                          </a:solidFill>
                          <a:effectLst/>
                          <a:latin typeface="+mn-lt"/>
                          <a:ea typeface="+mn-ea"/>
                          <a:cs typeface="+mn-cs"/>
                        </a:rPr>
                        <a:t>• NPI – Provider’s </a:t>
                      </a:r>
                      <a:r>
                        <a:rPr lang="en-US" sz="1200"/>
                        <a:t>National Provider Identifier; </a:t>
                      </a:r>
                      <a:r>
                        <a:rPr lang="en-US" sz="1200" b="0" i="0" kern="1200">
                          <a:solidFill>
                            <a:schemeClr val="dk1"/>
                          </a:solidFill>
                          <a:effectLst/>
                          <a:latin typeface="+mn-lt"/>
                          <a:ea typeface="+mn-ea"/>
                          <a:cs typeface="+mn-cs"/>
                        </a:rPr>
                        <a:t>Editable NPI field</a:t>
                      </a:r>
                      <a:endParaRPr lang="en-US" sz="1200" b="0"/>
                    </a:p>
                  </a:txBody>
                  <a:tcPr/>
                </a:tc>
                <a:extLst>
                  <a:ext uri="{0D108BD9-81ED-4DB2-BD59-A6C34878D82A}">
                    <a16:rowId xmlns:a16="http://schemas.microsoft.com/office/drawing/2014/main" val="3141644657"/>
                  </a:ext>
                </a:extLst>
              </a:tr>
              <a:tr h="525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Provider Role</a:t>
                      </a:r>
                    </a:p>
                  </a:txBody>
                  <a:tcPr/>
                </a:tc>
                <a:tc>
                  <a:txBody>
                    <a:bodyPr/>
                    <a:lstStyle/>
                    <a:p>
                      <a:r>
                        <a:rPr lang="en-US" sz="1200" b="0" i="0" kern="1200">
                          <a:solidFill>
                            <a:schemeClr val="dk1"/>
                          </a:solidFill>
                          <a:effectLst/>
                          <a:latin typeface="+mn-lt"/>
                          <a:ea typeface="+mn-ea"/>
                          <a:cs typeface="+mn-cs"/>
                        </a:rPr>
                        <a:t>• Mapped Staff Role – Role derived from case data </a:t>
                      </a:r>
                      <a:br>
                        <a:rPr lang="en-US" sz="1200" b="0"/>
                      </a:br>
                      <a:r>
                        <a:rPr lang="en-US" sz="1200" b="0" i="0" kern="1200">
                          <a:solidFill>
                            <a:schemeClr val="dk1"/>
                          </a:solidFill>
                          <a:effectLst/>
                          <a:latin typeface="+mn-lt"/>
                          <a:ea typeface="+mn-ea"/>
                          <a:cs typeface="+mn-cs"/>
                        </a:rPr>
                        <a:t>• Staff Role – Editable role field; overrides mapped staff role if different</a:t>
                      </a:r>
                      <a:endParaRPr lang="en-US" sz="1200" b="0"/>
                    </a:p>
                  </a:txBody>
                  <a:tcPr/>
                </a:tc>
                <a:extLst>
                  <a:ext uri="{0D108BD9-81ED-4DB2-BD59-A6C34878D82A}">
                    <a16:rowId xmlns:a16="http://schemas.microsoft.com/office/drawing/2014/main" val="1179827928"/>
                  </a:ext>
                </a:extLst>
              </a:tr>
              <a:tr h="739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Case Information</a:t>
                      </a:r>
                    </a:p>
                  </a:txBody>
                  <a:tcPr/>
                </a:tc>
                <a:tc>
                  <a:txBody>
                    <a:bodyPr/>
                    <a:lstStyle/>
                    <a:p>
                      <a:r>
                        <a:rPr lang="en-US" sz="1200" b="0" i="0" kern="1200">
                          <a:solidFill>
                            <a:schemeClr val="dk1"/>
                          </a:solidFill>
                          <a:effectLst/>
                          <a:latin typeface="+mn-lt"/>
                          <a:ea typeface="+mn-ea"/>
                          <a:cs typeface="+mn-cs"/>
                        </a:rPr>
                        <a:t>• First Case – Provider's earliest case uploaded to MPOG</a:t>
                      </a:r>
                      <a:br>
                        <a:rPr lang="en-US" sz="1200" b="0"/>
                      </a:br>
                      <a:r>
                        <a:rPr lang="en-US" sz="1200" b="0" i="0" kern="1200">
                          <a:solidFill>
                            <a:schemeClr val="dk1"/>
                          </a:solidFill>
                          <a:effectLst/>
                          <a:latin typeface="+mn-lt"/>
                          <a:ea typeface="+mn-ea"/>
                          <a:cs typeface="+mn-cs"/>
                        </a:rPr>
                        <a:t>• Last Case – Provider's most recent case uploaded to MPOG </a:t>
                      </a:r>
                      <a:br>
                        <a:rPr lang="en-US" sz="1200" b="0"/>
                      </a:br>
                      <a:r>
                        <a:rPr lang="en-US" sz="1200" b="0" i="0" kern="1200">
                          <a:solidFill>
                            <a:schemeClr val="dk1"/>
                          </a:solidFill>
                          <a:effectLst/>
                          <a:latin typeface="+mn-lt"/>
                          <a:ea typeface="+mn-ea"/>
                          <a:cs typeface="+mn-cs"/>
                        </a:rPr>
                        <a:t>• Case Count – Provider's total cases uploaded to MPOG</a:t>
                      </a:r>
                      <a:endParaRPr lang="en-US" sz="1200" b="0"/>
                    </a:p>
                  </a:txBody>
                  <a:tcPr/>
                </a:tc>
                <a:extLst>
                  <a:ext uri="{0D108BD9-81ED-4DB2-BD59-A6C34878D82A}">
                    <a16:rowId xmlns:a16="http://schemas.microsoft.com/office/drawing/2014/main" val="1973886396"/>
                  </a:ext>
                </a:extLst>
              </a:tr>
              <a:tr h="697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MOCA4</a:t>
                      </a:r>
                    </a:p>
                  </a:txBody>
                  <a:tcPr/>
                </a:tc>
                <a:tc>
                  <a:txBody>
                    <a:bodyPr/>
                    <a:lstStyle/>
                    <a:p>
                      <a:r>
                        <a:rPr lang="en-US" sz="1200" b="0" i="0" kern="1200">
                          <a:solidFill>
                            <a:schemeClr val="dk1"/>
                          </a:solidFill>
                          <a:effectLst/>
                          <a:latin typeface="+mn-lt"/>
                          <a:ea typeface="+mn-ea"/>
                          <a:cs typeface="+mn-cs"/>
                        </a:rPr>
                        <a:t>Indicates the provider’s MOCA Part IV status: </a:t>
                      </a:r>
                      <a:br>
                        <a:rPr lang="en-US" sz="1200" b="0"/>
                      </a:br>
                      <a:r>
                        <a:rPr lang="en-US" sz="1200" b="0" i="0" kern="1200">
                          <a:solidFill>
                            <a:schemeClr val="dk1"/>
                          </a:solidFill>
                          <a:effectLst/>
                          <a:latin typeface="+mn-lt"/>
                          <a:ea typeface="+mn-ea"/>
                          <a:cs typeface="+mn-cs"/>
                        </a:rPr>
                        <a:t>• Yes – Has enrolled in MOCA</a:t>
                      </a:r>
                    </a:p>
                    <a:p>
                      <a:r>
                        <a:rPr lang="en-US" sz="1200" b="0" i="0" kern="1200">
                          <a:solidFill>
                            <a:schemeClr val="dk1"/>
                          </a:solidFill>
                          <a:effectLst/>
                          <a:latin typeface="+mn-lt"/>
                          <a:ea typeface="+mn-ea"/>
                          <a:cs typeface="+mn-cs"/>
                        </a:rPr>
                        <a:t>• No – Has not enrolled in MOCA</a:t>
                      </a:r>
                      <a:endParaRPr lang="en-US" sz="1200" b="0"/>
                    </a:p>
                  </a:txBody>
                  <a:tcPr/>
                </a:tc>
                <a:extLst>
                  <a:ext uri="{0D108BD9-81ED-4DB2-BD59-A6C34878D82A}">
                    <a16:rowId xmlns:a16="http://schemas.microsoft.com/office/drawing/2014/main" val="3304111922"/>
                  </a:ext>
                </a:extLst>
              </a:tr>
              <a:tr h="373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Account Status</a:t>
                      </a:r>
                    </a:p>
                  </a:txBody>
                  <a:tcPr/>
                </a:tc>
                <a:tc>
                  <a:txBody>
                    <a:bodyPr/>
                    <a:lstStyle/>
                    <a:p>
                      <a:r>
                        <a:rPr lang="en-US" sz="1200" b="0" i="0" kern="1200">
                          <a:solidFill>
                            <a:schemeClr val="dk1"/>
                          </a:solidFill>
                          <a:effectLst/>
                          <a:latin typeface="+mn-lt"/>
                          <a:ea typeface="+mn-ea"/>
                          <a:cs typeface="+mn-cs"/>
                        </a:rPr>
                        <a:t>Status of the provider's MPOG account</a:t>
                      </a:r>
                      <a:endParaRPr lang="en-US" sz="1200" b="0"/>
                    </a:p>
                  </a:txBody>
                  <a:tcPr/>
                </a:tc>
                <a:extLst>
                  <a:ext uri="{0D108BD9-81ED-4DB2-BD59-A6C34878D82A}">
                    <a16:rowId xmlns:a16="http://schemas.microsoft.com/office/drawing/2014/main" val="232212724"/>
                  </a:ext>
                </a:extLst>
              </a:tr>
            </a:tbl>
          </a:graphicData>
        </a:graphic>
      </p:graphicFrame>
    </p:spTree>
    <p:extLst>
      <p:ext uri="{BB962C8B-B14F-4D97-AF65-F5344CB8AC3E}">
        <p14:creationId xmlns:p14="http://schemas.microsoft.com/office/powerpoint/2010/main" val="205787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5900"/>
            <a:ext cx="10515600" cy="4685983"/>
          </a:xfrm>
        </p:spPr>
        <p:txBody>
          <a:bodyPr/>
          <a:lstStyle/>
          <a:p>
            <a:r>
              <a:rPr lang="en-US"/>
              <a:t>Information regarding a provider’s MOCA Part IV Status is also available using the Provider Contacts tool by clicking the information icon within the MOCA column</a:t>
            </a:r>
          </a:p>
        </p:txBody>
      </p:sp>
      <p:sp>
        <p:nvSpPr>
          <p:cNvPr id="4" name="Date Placeholder 3"/>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p:cNvSpPr>
            <a:spLocks noGrp="1"/>
          </p:cNvSpPr>
          <p:nvPr>
            <p:ph type="sldNum" sz="quarter" idx="12"/>
          </p:nvPr>
        </p:nvSpPr>
        <p:spPr/>
        <p:txBody>
          <a:bodyPr/>
          <a:lstStyle/>
          <a:p>
            <a:fld id="{964FBED6-DBA1-4248-B57E-98CCAF2C365A}" type="slidenum">
              <a:rPr lang="en-US" smtClean="0"/>
              <a:t>11</a:t>
            </a:fld>
            <a:endParaRPr lang="en-US"/>
          </a:p>
        </p:txBody>
      </p:sp>
      <p:sp>
        <p:nvSpPr>
          <p:cNvPr id="2" name="Title 1">
            <a:extLst>
              <a:ext uri="{FF2B5EF4-FFF2-40B4-BE49-F238E27FC236}">
                <a16:creationId xmlns:a16="http://schemas.microsoft.com/office/drawing/2014/main" id="{0F1891D9-3DC2-48CC-2E70-2362B16109FF}"/>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r>
              <a:rPr lang="en-US"/>
              <a:t>MOCA 4 Status</a:t>
            </a:r>
          </a:p>
        </p:txBody>
      </p:sp>
      <p:grpSp>
        <p:nvGrpSpPr>
          <p:cNvPr id="22" name="Group 21">
            <a:extLst>
              <a:ext uri="{FF2B5EF4-FFF2-40B4-BE49-F238E27FC236}">
                <a16:creationId xmlns:a16="http://schemas.microsoft.com/office/drawing/2014/main" id="{4E32EE52-1E20-8108-E911-241E8FDD4256}"/>
              </a:ext>
            </a:extLst>
          </p:cNvPr>
          <p:cNvGrpSpPr/>
          <p:nvPr/>
        </p:nvGrpSpPr>
        <p:grpSpPr>
          <a:xfrm>
            <a:off x="1919583" y="2621822"/>
            <a:ext cx="8539723" cy="2877713"/>
            <a:chOff x="1919583" y="2621822"/>
            <a:chExt cx="8539723" cy="2877713"/>
          </a:xfrm>
        </p:grpSpPr>
        <p:pic>
          <p:nvPicPr>
            <p:cNvPr id="11" name="Picture 10"/>
            <p:cNvPicPr>
              <a:picLocks noChangeAspect="1"/>
            </p:cNvPicPr>
            <p:nvPr/>
          </p:nvPicPr>
          <p:blipFill>
            <a:blip r:embed="rId3"/>
            <a:stretch>
              <a:fillRect/>
            </a:stretch>
          </p:blipFill>
          <p:spPr>
            <a:xfrm>
              <a:off x="1919583" y="2621822"/>
              <a:ext cx="1685925" cy="2190750"/>
            </a:xfrm>
            <a:prstGeom prst="rect">
              <a:avLst/>
            </a:prstGeom>
            <a:ln w="15875">
              <a:solidFill>
                <a:schemeClr val="tx1"/>
              </a:solidFill>
            </a:ln>
          </p:spPr>
        </p:pic>
        <p:sp>
          <p:nvSpPr>
            <p:cNvPr id="10" name="Rectangle 9">
              <a:extLst>
                <a:ext uri="{FF2B5EF4-FFF2-40B4-BE49-F238E27FC236}">
                  <a16:creationId xmlns:a16="http://schemas.microsoft.com/office/drawing/2014/main" id="{D1165F8D-26A4-4F31-58A8-7CB1DA1682E6}"/>
                </a:ext>
              </a:extLst>
            </p:cNvPr>
            <p:cNvSpPr/>
            <p:nvPr/>
          </p:nvSpPr>
          <p:spPr>
            <a:xfrm>
              <a:off x="2604655" y="3251200"/>
              <a:ext cx="277090" cy="29556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8EF37990-D00B-0E24-0713-9995FC0658AD}"/>
                </a:ext>
              </a:extLst>
            </p:cNvPr>
            <p:cNvCxnSpPr/>
            <p:nvPr/>
          </p:nvCxnSpPr>
          <p:spPr>
            <a:xfrm>
              <a:off x="2955636" y="3410528"/>
              <a:ext cx="1634837" cy="0"/>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69EFD559-D3C7-4E28-26F0-6FAF86C92C7B}"/>
                </a:ext>
              </a:extLst>
            </p:cNvPr>
            <p:cNvPicPr>
              <a:picLocks noChangeAspect="1"/>
            </p:cNvPicPr>
            <p:nvPr/>
          </p:nvPicPr>
          <p:blipFill>
            <a:blip r:embed="rId4"/>
            <a:stretch>
              <a:fillRect/>
            </a:stretch>
          </p:blipFill>
          <p:spPr>
            <a:xfrm>
              <a:off x="4799168" y="2621822"/>
              <a:ext cx="5660138" cy="2877713"/>
            </a:xfrm>
            <a:prstGeom prst="rect">
              <a:avLst/>
            </a:prstGeom>
          </p:spPr>
        </p:pic>
      </p:grpSp>
    </p:spTree>
    <p:extLst>
      <p:ext uri="{BB962C8B-B14F-4D97-AF65-F5344CB8AC3E}">
        <p14:creationId xmlns:p14="http://schemas.microsoft.com/office/powerpoint/2010/main" val="4234476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B1D01-62F7-1926-611D-6E67B4A794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34DBF2-091C-E12E-DDFB-49D4E240944D}"/>
              </a:ext>
            </a:extLst>
          </p:cNvPr>
          <p:cNvSpPr>
            <a:spLocks noGrp="1"/>
          </p:cNvSpPr>
          <p:nvPr>
            <p:ph type="title"/>
          </p:nvPr>
        </p:nvSpPr>
        <p:spPr>
          <a:xfrm>
            <a:off x="838200" y="2167074"/>
            <a:ext cx="10515600" cy="1261926"/>
          </a:xfrm>
        </p:spPr>
        <p:txBody>
          <a:bodyPr>
            <a:normAutofit/>
          </a:bodyPr>
          <a:lstStyle/>
          <a:p>
            <a:pPr algn="ctr"/>
            <a:r>
              <a:rPr lang="en-US" sz="4800"/>
              <a:t>Updating Provider Contact Data</a:t>
            </a:r>
          </a:p>
        </p:txBody>
      </p:sp>
      <p:sp>
        <p:nvSpPr>
          <p:cNvPr id="4" name="Date Placeholder 3">
            <a:extLst>
              <a:ext uri="{FF2B5EF4-FFF2-40B4-BE49-F238E27FC236}">
                <a16:creationId xmlns:a16="http://schemas.microsoft.com/office/drawing/2014/main" id="{AEBA1F31-F947-1EB2-40D0-A7C4BA3FD140}"/>
              </a:ext>
            </a:extLst>
          </p:cNvPr>
          <p:cNvSpPr>
            <a:spLocks noGrp="1"/>
          </p:cNvSpPr>
          <p:nvPr>
            <p:ph type="dt" sz="half" idx="10"/>
          </p:nvPr>
        </p:nvSpPr>
        <p:spPr/>
        <p:txBody>
          <a:bodyPr/>
          <a:lstStyle/>
          <a:p>
            <a:fld id="{BCC131FE-9883-4F05-B5E7-8508081D35D1}" type="datetime1">
              <a:rPr lang="en-US" smtClean="0"/>
              <a:t>6/29/2026</a:t>
            </a:fld>
            <a:endParaRPr lang="en-US"/>
          </a:p>
        </p:txBody>
      </p:sp>
      <p:sp>
        <p:nvSpPr>
          <p:cNvPr id="5" name="Footer Placeholder 4">
            <a:extLst>
              <a:ext uri="{FF2B5EF4-FFF2-40B4-BE49-F238E27FC236}">
                <a16:creationId xmlns:a16="http://schemas.microsoft.com/office/drawing/2014/main" id="{DD972A0D-2A00-C859-C692-14A3BFB74CEA}"/>
              </a:ext>
            </a:extLst>
          </p:cNvPr>
          <p:cNvSpPr>
            <a:spLocks noGrp="1"/>
          </p:cNvSpPr>
          <p:nvPr>
            <p:ph type="ftr" sz="quarter" idx="11"/>
          </p:nvPr>
        </p:nvSpPr>
        <p:spPr/>
        <p:txBody>
          <a:bodyPr/>
          <a:lstStyle/>
          <a:p>
            <a:r>
              <a:rPr lang="en-US"/>
              <a:t>Contact: support@mpog.zendesk.com</a:t>
            </a:r>
          </a:p>
        </p:txBody>
      </p:sp>
      <p:sp>
        <p:nvSpPr>
          <p:cNvPr id="6" name="Slide Number Placeholder 5">
            <a:extLst>
              <a:ext uri="{FF2B5EF4-FFF2-40B4-BE49-F238E27FC236}">
                <a16:creationId xmlns:a16="http://schemas.microsoft.com/office/drawing/2014/main" id="{FA16B475-BDDC-50C2-4F66-909E86D87C61}"/>
              </a:ext>
            </a:extLst>
          </p:cNvPr>
          <p:cNvSpPr>
            <a:spLocks noGrp="1"/>
          </p:cNvSpPr>
          <p:nvPr>
            <p:ph type="sldNum" sz="quarter" idx="12"/>
          </p:nvPr>
        </p:nvSpPr>
        <p:spPr/>
        <p:txBody>
          <a:bodyPr/>
          <a:lstStyle/>
          <a:p>
            <a:fld id="{964FBED6-DBA1-4248-B57E-98CCAF2C365A}" type="slidenum">
              <a:rPr lang="en-US" smtClean="0"/>
              <a:t>12</a:t>
            </a:fld>
            <a:endParaRPr lang="en-US"/>
          </a:p>
        </p:txBody>
      </p:sp>
    </p:spTree>
    <p:extLst>
      <p:ext uri="{BB962C8B-B14F-4D97-AF65-F5344CB8AC3E}">
        <p14:creationId xmlns:p14="http://schemas.microsoft.com/office/powerpoint/2010/main" val="2279294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5287D47-615A-F3BB-2C0B-5E4CD75A0E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605F9-59C1-A402-0C11-68AD971CB7DB}"/>
              </a:ext>
            </a:extLst>
          </p:cNvPr>
          <p:cNvSpPr>
            <a:spLocks noGrp="1"/>
          </p:cNvSpPr>
          <p:nvPr>
            <p:ph type="title"/>
          </p:nvPr>
        </p:nvSpPr>
        <p:spPr>
          <a:xfrm>
            <a:off x="838200" y="365125"/>
            <a:ext cx="10515600" cy="1325563"/>
          </a:xfrm>
        </p:spPr>
        <p:txBody>
          <a:bodyPr anchor="ctr">
            <a:normAutofit/>
          </a:bodyPr>
          <a:lstStyle/>
          <a:p>
            <a:r>
              <a:rPr lang="en-US"/>
              <a:t>Updating Provider Data </a:t>
            </a:r>
          </a:p>
        </p:txBody>
      </p:sp>
      <p:sp>
        <p:nvSpPr>
          <p:cNvPr id="4" name="Date Placeholder 3">
            <a:extLst>
              <a:ext uri="{FF2B5EF4-FFF2-40B4-BE49-F238E27FC236}">
                <a16:creationId xmlns:a16="http://schemas.microsoft.com/office/drawing/2014/main" id="{2679E1FB-D200-EB87-FDF5-D941D1CE8261}"/>
              </a:ext>
            </a:extLst>
          </p:cNvPr>
          <p:cNvSpPr>
            <a:spLocks noGrp="1"/>
          </p:cNvSpPr>
          <p:nvPr>
            <p:ph type="dt" sz="half" idx="10"/>
          </p:nvPr>
        </p:nvSpPr>
        <p:spPr>
          <a:xfrm>
            <a:off x="838200" y="6492708"/>
            <a:ext cx="2743200" cy="365125"/>
          </a:xfrm>
        </p:spPr>
        <p:txBody>
          <a:bodyPr anchor="ctr">
            <a:normAutofit/>
          </a:bodyPr>
          <a:lstStyle/>
          <a:p>
            <a:pPr>
              <a:spcAft>
                <a:spcPts val="600"/>
              </a:spcAft>
            </a:pPr>
            <a:r>
              <a:rPr lang="en-US"/>
              <a:t>Last Updated: </a:t>
            </a:r>
            <a:fld id="{C27868AE-7627-4EB2-BD1B-59C91DC88314}" type="datetime1">
              <a:rPr lang="en-US" smtClean="0"/>
              <a:pPr>
                <a:spcAft>
                  <a:spcPts val="600"/>
                </a:spcAft>
              </a:pPr>
              <a:t>6/29/2026</a:t>
            </a:fld>
            <a:endParaRPr lang="en-US"/>
          </a:p>
        </p:txBody>
      </p:sp>
      <p:sp>
        <p:nvSpPr>
          <p:cNvPr id="5" name="Footer Placeholder 4">
            <a:extLst>
              <a:ext uri="{FF2B5EF4-FFF2-40B4-BE49-F238E27FC236}">
                <a16:creationId xmlns:a16="http://schemas.microsoft.com/office/drawing/2014/main" id="{F729EC08-1499-FFBF-A810-EAC1F4ADD684}"/>
              </a:ext>
            </a:extLst>
          </p:cNvPr>
          <p:cNvSpPr>
            <a:spLocks noGrp="1"/>
          </p:cNvSpPr>
          <p:nvPr>
            <p:ph type="ftr" sz="quarter" idx="11"/>
          </p:nvPr>
        </p:nvSpPr>
        <p:spPr>
          <a:xfrm>
            <a:off x="4022558" y="6506660"/>
            <a:ext cx="4114800" cy="365125"/>
          </a:xfrm>
        </p:spPr>
        <p:txBody>
          <a:bodyPr anchor="ctr">
            <a:normAutofit/>
          </a:bodyPr>
          <a:lstStyle/>
          <a:p>
            <a:pPr>
              <a:spcAft>
                <a:spcPts val="600"/>
              </a:spcAft>
            </a:pPr>
            <a:r>
              <a:rPr lang="en-US"/>
              <a:t>Contact: </a:t>
            </a:r>
            <a:r>
              <a:rPr lang="en-US" u="sng">
                <a:hlinkClick r:id="rId3"/>
              </a:rPr>
              <a:t>support@mpog.zendesk.com</a:t>
            </a:r>
            <a:endParaRPr lang="en-US"/>
          </a:p>
        </p:txBody>
      </p:sp>
      <p:sp>
        <p:nvSpPr>
          <p:cNvPr id="6" name="Slide Number Placeholder 5">
            <a:extLst>
              <a:ext uri="{FF2B5EF4-FFF2-40B4-BE49-F238E27FC236}">
                <a16:creationId xmlns:a16="http://schemas.microsoft.com/office/drawing/2014/main" id="{919D8EB0-6AC1-E105-663F-CD39E4BB3A2A}"/>
              </a:ext>
            </a:extLst>
          </p:cNvPr>
          <p:cNvSpPr>
            <a:spLocks noGrp="1"/>
          </p:cNvSpPr>
          <p:nvPr>
            <p:ph type="sldNum" sz="quarter" idx="12"/>
          </p:nvPr>
        </p:nvSpPr>
        <p:spPr>
          <a:xfrm>
            <a:off x="8610600" y="6506661"/>
            <a:ext cx="2743200" cy="365125"/>
          </a:xfrm>
        </p:spPr>
        <p:txBody>
          <a:bodyPr anchor="ctr">
            <a:normAutofit/>
          </a:bodyPr>
          <a:lstStyle/>
          <a:p>
            <a:pPr>
              <a:spcAft>
                <a:spcPts val="600"/>
              </a:spcAft>
            </a:pPr>
            <a:fld id="{964FBED6-DBA1-4248-B57E-98CCAF2C365A}" type="slidenum">
              <a:rPr lang="en-US" smtClean="0"/>
              <a:pPr>
                <a:spcAft>
                  <a:spcPts val="600"/>
                </a:spcAft>
              </a:pPr>
              <a:t>13</a:t>
            </a:fld>
            <a:endParaRPr lang="en-US"/>
          </a:p>
        </p:txBody>
      </p:sp>
      <p:sp>
        <p:nvSpPr>
          <p:cNvPr id="3" name="TextBox 2">
            <a:extLst>
              <a:ext uri="{FF2B5EF4-FFF2-40B4-BE49-F238E27FC236}">
                <a16:creationId xmlns:a16="http://schemas.microsoft.com/office/drawing/2014/main" id="{13969457-48BD-5E26-94B8-195C6D212AB6}"/>
              </a:ext>
            </a:extLst>
          </p:cNvPr>
          <p:cNvSpPr txBox="1"/>
          <p:nvPr/>
        </p:nvSpPr>
        <p:spPr>
          <a:xfrm>
            <a:off x="838199" y="1390064"/>
            <a:ext cx="11057257" cy="1569660"/>
          </a:xfrm>
          <a:prstGeom prst="rect">
            <a:avLst/>
          </a:prstGeom>
          <a:noFill/>
        </p:spPr>
        <p:txBody>
          <a:bodyPr wrap="square" rtlCol="0">
            <a:spAutoFit/>
          </a:bodyPr>
          <a:lstStyle/>
          <a:p>
            <a:pPr marL="342900" indent="-342900">
              <a:buFont typeface="Arial" panose="020B0604020202020204" pitchFamily="34" charset="0"/>
              <a:buChar char="•"/>
            </a:pPr>
            <a:r>
              <a:rPr lang="en-US" sz="2400">
                <a:solidFill>
                  <a:srgbClr val="203864"/>
                </a:solidFill>
              </a:rPr>
              <a:t>The following columns can be </a:t>
            </a:r>
            <a:r>
              <a:rPr lang="en-US" sz="2400">
                <a:solidFill>
                  <a:srgbClr val="FF0000"/>
                </a:solidFill>
              </a:rPr>
              <a:t>manually updated </a:t>
            </a:r>
            <a:r>
              <a:rPr lang="en-US" sz="2400">
                <a:solidFill>
                  <a:srgbClr val="203864"/>
                </a:solidFill>
              </a:rPr>
              <a:t>directly within the application by simply clicking the data fields in </a:t>
            </a:r>
            <a:r>
              <a:rPr lang="en-US" sz="2400">
                <a:solidFill>
                  <a:schemeClr val="accent1"/>
                </a:solidFill>
              </a:rPr>
              <a:t>‘blue’.</a:t>
            </a:r>
          </a:p>
          <a:p>
            <a:pPr marL="285750" indent="-285750">
              <a:buFont typeface="Arial" panose="020B0604020202020204" pitchFamily="34" charset="0"/>
              <a:buChar char="•"/>
            </a:pPr>
            <a:r>
              <a:rPr lang="en-US" sz="2400">
                <a:solidFill>
                  <a:srgbClr val="203864"/>
                </a:solidFill>
              </a:rPr>
              <a:t>All fields in the blue hyperlink section are required for sending provider feedback email.</a:t>
            </a:r>
          </a:p>
        </p:txBody>
      </p:sp>
      <p:grpSp>
        <p:nvGrpSpPr>
          <p:cNvPr id="13" name="Group 12">
            <a:extLst>
              <a:ext uri="{FF2B5EF4-FFF2-40B4-BE49-F238E27FC236}">
                <a16:creationId xmlns:a16="http://schemas.microsoft.com/office/drawing/2014/main" id="{3821312C-6DDD-3C0E-A79E-8C87CE41678B}"/>
              </a:ext>
            </a:extLst>
          </p:cNvPr>
          <p:cNvGrpSpPr/>
          <p:nvPr/>
        </p:nvGrpSpPr>
        <p:grpSpPr>
          <a:xfrm>
            <a:off x="838198" y="3171224"/>
            <a:ext cx="11057257" cy="3096032"/>
            <a:chOff x="838198" y="3171224"/>
            <a:chExt cx="11057257" cy="3096032"/>
          </a:xfrm>
        </p:grpSpPr>
        <p:grpSp>
          <p:nvGrpSpPr>
            <p:cNvPr id="11" name="Group 10">
              <a:extLst>
                <a:ext uri="{FF2B5EF4-FFF2-40B4-BE49-F238E27FC236}">
                  <a16:creationId xmlns:a16="http://schemas.microsoft.com/office/drawing/2014/main" id="{8CAD2974-DFC5-E220-CB7A-D1BAA3FA33F0}"/>
                </a:ext>
              </a:extLst>
            </p:cNvPr>
            <p:cNvGrpSpPr/>
            <p:nvPr/>
          </p:nvGrpSpPr>
          <p:grpSpPr>
            <a:xfrm>
              <a:off x="838198" y="3171224"/>
              <a:ext cx="11057257" cy="3096032"/>
              <a:chOff x="838200" y="2709430"/>
              <a:chExt cx="11057257" cy="3096032"/>
            </a:xfrm>
          </p:grpSpPr>
          <p:grpSp>
            <p:nvGrpSpPr>
              <p:cNvPr id="8" name="Group 7">
                <a:extLst>
                  <a:ext uri="{FF2B5EF4-FFF2-40B4-BE49-F238E27FC236}">
                    <a16:creationId xmlns:a16="http://schemas.microsoft.com/office/drawing/2014/main" id="{91B48DB5-1BFB-F4AD-C24E-43DF5D142A7A}"/>
                  </a:ext>
                </a:extLst>
              </p:cNvPr>
              <p:cNvGrpSpPr/>
              <p:nvPr/>
            </p:nvGrpSpPr>
            <p:grpSpPr>
              <a:xfrm>
                <a:off x="838200" y="2709430"/>
                <a:ext cx="11057257" cy="3096032"/>
                <a:chOff x="838200" y="2709430"/>
                <a:chExt cx="11057257" cy="3096032"/>
              </a:xfrm>
            </p:grpSpPr>
            <p:pic>
              <p:nvPicPr>
                <p:cNvPr id="10" name="Picture 9" descr="A screenshot of a computer&#10;&#10;AI-generated content may be incorrect.">
                  <a:extLst>
                    <a:ext uri="{FF2B5EF4-FFF2-40B4-BE49-F238E27FC236}">
                      <a16:creationId xmlns:a16="http://schemas.microsoft.com/office/drawing/2014/main" id="{CBBBDB9C-8323-A3F0-475A-EF1F283054EC}"/>
                    </a:ext>
                  </a:extLst>
                </p:cNvPr>
                <p:cNvPicPr>
                  <a:picLocks noChangeAspect="1"/>
                </p:cNvPicPr>
                <p:nvPr/>
              </p:nvPicPr>
              <p:blipFill>
                <a:blip r:embed="rId4"/>
                <a:stretch>
                  <a:fillRect/>
                </a:stretch>
              </p:blipFill>
              <p:spPr>
                <a:xfrm>
                  <a:off x="838200" y="2709430"/>
                  <a:ext cx="11057257" cy="3096032"/>
                </a:xfrm>
                <a:prstGeom prst="rect">
                  <a:avLst/>
                </a:prstGeom>
                <a:noFill/>
              </p:spPr>
            </p:pic>
            <p:sp>
              <p:nvSpPr>
                <p:cNvPr id="7" name="Rectangle 6">
                  <a:extLst>
                    <a:ext uri="{FF2B5EF4-FFF2-40B4-BE49-F238E27FC236}">
                      <a16:creationId xmlns:a16="http://schemas.microsoft.com/office/drawing/2014/main" id="{41348E2F-D10B-2212-990A-C9DF6B39DDA0}"/>
                    </a:ext>
                  </a:extLst>
                </p:cNvPr>
                <p:cNvSpPr/>
                <p:nvPr/>
              </p:nvSpPr>
              <p:spPr>
                <a:xfrm>
                  <a:off x="5086350" y="4068678"/>
                  <a:ext cx="3714750" cy="161774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056C4F81-4C6B-2A51-0004-7845F56ECB5C}"/>
                  </a:ext>
                </a:extLst>
              </p:cNvPr>
              <p:cNvSpPr/>
              <p:nvPr/>
            </p:nvSpPr>
            <p:spPr>
              <a:xfrm>
                <a:off x="5162550" y="4409619"/>
                <a:ext cx="3514725" cy="1181555"/>
              </a:xfrm>
              <a:prstGeom prst="rect">
                <a:avLst/>
              </a:prstGeom>
              <a:solidFill>
                <a:srgbClr val="D2DEEF">
                  <a:alpha val="17000"/>
                </a:srgbClr>
              </a:solidFill>
              <a:ln>
                <a:solidFill>
                  <a:schemeClr val="accent5">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90FA5BAD-F150-A989-6F2B-0CCA675460D7}"/>
                </a:ext>
              </a:extLst>
            </p:cNvPr>
            <p:cNvPicPr>
              <a:picLocks noChangeAspect="1"/>
            </p:cNvPicPr>
            <p:nvPr/>
          </p:nvPicPr>
          <p:blipFill>
            <a:blip r:embed="rId5"/>
            <a:stretch>
              <a:fillRect/>
            </a:stretch>
          </p:blipFill>
          <p:spPr>
            <a:xfrm>
              <a:off x="3425516" y="3809239"/>
              <a:ext cx="896983" cy="314272"/>
            </a:xfrm>
            <a:prstGeom prst="rect">
              <a:avLst/>
            </a:prstGeom>
          </p:spPr>
        </p:pic>
      </p:grpSp>
    </p:spTree>
    <p:extLst>
      <p:ext uri="{BB962C8B-B14F-4D97-AF65-F5344CB8AC3E}">
        <p14:creationId xmlns:p14="http://schemas.microsoft.com/office/powerpoint/2010/main" val="1869614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87272FA-1BFB-6FE0-3DC5-25F81B5A3C5A}"/>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377722F1-F552-3A5C-1AAC-A58E69788CF5}"/>
              </a:ext>
            </a:extLst>
          </p:cNvPr>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a:extLst>
              <a:ext uri="{FF2B5EF4-FFF2-40B4-BE49-F238E27FC236}">
                <a16:creationId xmlns:a16="http://schemas.microsoft.com/office/drawing/2014/main" id="{E8D35F5D-EE8E-9183-40F8-840832F377B2}"/>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
        <p:nvSpPr>
          <p:cNvPr id="6" name="Slide Number Placeholder 5">
            <a:extLst>
              <a:ext uri="{FF2B5EF4-FFF2-40B4-BE49-F238E27FC236}">
                <a16:creationId xmlns:a16="http://schemas.microsoft.com/office/drawing/2014/main" id="{8BF48F21-03C2-70BD-5C4E-B09DFDDD367B}"/>
              </a:ext>
            </a:extLst>
          </p:cNvPr>
          <p:cNvSpPr>
            <a:spLocks noGrp="1"/>
          </p:cNvSpPr>
          <p:nvPr>
            <p:ph type="sldNum" sz="quarter" idx="12"/>
          </p:nvPr>
        </p:nvSpPr>
        <p:spPr/>
        <p:txBody>
          <a:bodyPr/>
          <a:lstStyle/>
          <a:p>
            <a:fld id="{964FBED6-DBA1-4248-B57E-98CCAF2C365A}" type="slidenum">
              <a:rPr lang="en-US" smtClean="0"/>
              <a:t>14</a:t>
            </a:fld>
            <a:endParaRPr lang="en-US"/>
          </a:p>
        </p:txBody>
      </p:sp>
      <p:sp>
        <p:nvSpPr>
          <p:cNvPr id="23" name="TextBox 22">
            <a:extLst>
              <a:ext uri="{FF2B5EF4-FFF2-40B4-BE49-F238E27FC236}">
                <a16:creationId xmlns:a16="http://schemas.microsoft.com/office/drawing/2014/main" id="{910D0F70-ED7C-6CD1-D047-80751003AACC}"/>
              </a:ext>
            </a:extLst>
          </p:cNvPr>
          <p:cNvSpPr txBox="1"/>
          <p:nvPr/>
        </p:nvSpPr>
        <p:spPr>
          <a:xfrm>
            <a:off x="620110" y="1453661"/>
            <a:ext cx="10222524" cy="923330"/>
          </a:xfrm>
          <a:prstGeom prst="rect">
            <a:avLst/>
          </a:prstGeom>
          <a:noFill/>
        </p:spPr>
        <p:txBody>
          <a:bodyPr wrap="square" rtlCol="0">
            <a:spAutoFit/>
          </a:bodyPr>
          <a:lstStyle/>
          <a:p>
            <a:pPr marL="742950" lvl="1" indent="-285750">
              <a:buFont typeface="Arial" panose="020B0604020202020204" pitchFamily="34" charset="0"/>
              <a:buChar char="•"/>
              <a:defRPr/>
            </a:pPr>
            <a:endParaRPr lang="en-US">
              <a:solidFill>
                <a:schemeClr val="dk1"/>
              </a:solidFill>
            </a:endParaRPr>
          </a:p>
          <a:p>
            <a:pPr>
              <a:defRPr/>
            </a:pPr>
            <a:endParaRPr lang="en-US">
              <a:solidFill>
                <a:schemeClr val="dk1"/>
              </a:solidFill>
            </a:endParaRPr>
          </a:p>
          <a:p>
            <a:pPr marL="742950" lvl="1" indent="-285750">
              <a:buFont typeface="Arial" panose="020B0604020202020204" pitchFamily="34" charset="0"/>
              <a:buChar char="•"/>
            </a:pPr>
            <a:endParaRPr lang="en-US"/>
          </a:p>
        </p:txBody>
      </p:sp>
      <p:sp>
        <p:nvSpPr>
          <p:cNvPr id="9" name="Title 1">
            <a:extLst>
              <a:ext uri="{FF2B5EF4-FFF2-40B4-BE49-F238E27FC236}">
                <a16:creationId xmlns:a16="http://schemas.microsoft.com/office/drawing/2014/main" id="{81144E2D-64B0-86DC-DE34-43FE6DD60B18}"/>
              </a:ext>
            </a:extLst>
          </p:cNvPr>
          <p:cNvSpPr>
            <a:spLocks noGrp="1"/>
          </p:cNvSpPr>
          <p:nvPr>
            <p:ph type="title"/>
          </p:nvPr>
        </p:nvSpPr>
        <p:spPr>
          <a:xfrm>
            <a:off x="838200" y="365125"/>
            <a:ext cx="10515600" cy="1325563"/>
          </a:xfrm>
        </p:spPr>
        <p:txBody>
          <a:bodyPr anchor="ctr">
            <a:normAutofit/>
          </a:bodyPr>
          <a:lstStyle/>
          <a:p>
            <a:r>
              <a:rPr lang="en-US"/>
              <a:t>Updating Provider Data </a:t>
            </a:r>
          </a:p>
        </p:txBody>
      </p:sp>
      <p:sp>
        <p:nvSpPr>
          <p:cNvPr id="10" name="TextBox 9">
            <a:extLst>
              <a:ext uri="{FF2B5EF4-FFF2-40B4-BE49-F238E27FC236}">
                <a16:creationId xmlns:a16="http://schemas.microsoft.com/office/drawing/2014/main" id="{040135A7-6329-433B-56DB-E902C17C7456}"/>
              </a:ext>
            </a:extLst>
          </p:cNvPr>
          <p:cNvSpPr txBox="1"/>
          <p:nvPr/>
        </p:nvSpPr>
        <p:spPr>
          <a:xfrm>
            <a:off x="838200" y="1547163"/>
            <a:ext cx="11057257" cy="1200329"/>
          </a:xfrm>
          <a:prstGeom prst="rect">
            <a:avLst/>
          </a:prstGeom>
          <a:noFill/>
        </p:spPr>
        <p:txBody>
          <a:bodyPr wrap="square" lIns="91440" tIns="45720" rIns="91440" bIns="45720" rtlCol="0" anchor="t">
            <a:spAutoFit/>
          </a:bodyPr>
          <a:lstStyle/>
          <a:p>
            <a:r>
              <a:rPr lang="en-US" sz="2400">
                <a:solidFill>
                  <a:srgbClr val="203864"/>
                </a:solidFill>
              </a:rPr>
              <a:t>All other columns (in black) are </a:t>
            </a:r>
            <a:r>
              <a:rPr lang="en-US" sz="2400" u="sng">
                <a:solidFill>
                  <a:srgbClr val="00B050"/>
                </a:solidFill>
              </a:rPr>
              <a:t>automatically populated</a:t>
            </a:r>
            <a:r>
              <a:rPr lang="en-US" sz="2400">
                <a:solidFill>
                  <a:srgbClr val="00B050"/>
                </a:solidFill>
              </a:rPr>
              <a:t> </a:t>
            </a:r>
            <a:r>
              <a:rPr lang="en-US" sz="2400">
                <a:solidFill>
                  <a:srgbClr val="203864"/>
                </a:solidFill>
              </a:rPr>
              <a:t>based on the data submitted to the MPOG Central database. One exception is the ‘Send Feedback’ column which can be </a:t>
            </a:r>
            <a:r>
              <a:rPr lang="en-US" sz="2400" u="dashLong">
                <a:solidFill>
                  <a:srgbClr val="00B050"/>
                </a:solidFill>
              </a:rPr>
              <a:t>managed directly</a:t>
            </a:r>
            <a:r>
              <a:rPr lang="en-US" sz="2400">
                <a:solidFill>
                  <a:srgbClr val="00B050"/>
                </a:solidFill>
              </a:rPr>
              <a:t> </a:t>
            </a:r>
            <a:r>
              <a:rPr lang="en-US" sz="2400">
                <a:solidFill>
                  <a:srgbClr val="203864"/>
                </a:solidFill>
              </a:rPr>
              <a:t>within the application. </a:t>
            </a:r>
          </a:p>
        </p:txBody>
      </p:sp>
      <p:pic>
        <p:nvPicPr>
          <p:cNvPr id="2" name="Picture 1" descr="A screenshot of a computer&#10;&#10;AI-generated content may be incorrect.">
            <a:extLst>
              <a:ext uri="{FF2B5EF4-FFF2-40B4-BE49-F238E27FC236}">
                <a16:creationId xmlns:a16="http://schemas.microsoft.com/office/drawing/2014/main" id="{B35E52B5-3D7D-ED01-83AA-CEADB4226F74}"/>
              </a:ext>
            </a:extLst>
          </p:cNvPr>
          <p:cNvPicPr>
            <a:picLocks noGrp="1" noRot="1" noMove="1" noResize="1" noEditPoints="1" noAdjustHandles="1" noChangeArrowheads="1" noChangeShapeType="1" noCrop="1"/>
          </p:cNvPicPr>
          <p:nvPr/>
        </p:nvPicPr>
        <p:blipFill>
          <a:blip r:embed="rId4"/>
          <a:stretch>
            <a:fillRect/>
          </a:stretch>
        </p:blipFill>
        <p:spPr>
          <a:xfrm>
            <a:off x="838200" y="3026175"/>
            <a:ext cx="11057257" cy="3096032"/>
          </a:xfrm>
          <a:prstGeom prst="rect">
            <a:avLst/>
          </a:prstGeom>
          <a:noFill/>
        </p:spPr>
      </p:pic>
      <p:sp>
        <p:nvSpPr>
          <p:cNvPr id="7" name="Rectangle 6">
            <a:extLst>
              <a:ext uri="{FF2B5EF4-FFF2-40B4-BE49-F238E27FC236}">
                <a16:creationId xmlns:a16="http://schemas.microsoft.com/office/drawing/2014/main" id="{49CC7B63-2153-3F74-AF86-17BA64BA2F9C}"/>
              </a:ext>
            </a:extLst>
          </p:cNvPr>
          <p:cNvSpPr/>
          <p:nvPr/>
        </p:nvSpPr>
        <p:spPr>
          <a:xfrm>
            <a:off x="1931542" y="4366629"/>
            <a:ext cx="3184987" cy="1684849"/>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AAF8D85-EE6A-ED56-A0E5-A80338886C24}"/>
              </a:ext>
            </a:extLst>
          </p:cNvPr>
          <p:cNvSpPr/>
          <p:nvPr/>
        </p:nvSpPr>
        <p:spPr>
          <a:xfrm>
            <a:off x="8784404" y="4366628"/>
            <a:ext cx="3049409" cy="1684849"/>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E1DBA9-BBFF-2219-151E-6C28F9F47E76}"/>
              </a:ext>
            </a:extLst>
          </p:cNvPr>
          <p:cNvSpPr/>
          <p:nvPr/>
        </p:nvSpPr>
        <p:spPr>
          <a:xfrm>
            <a:off x="976045" y="4366628"/>
            <a:ext cx="893853" cy="1684849"/>
          </a:xfrm>
          <a:prstGeom prst="rect">
            <a:avLst/>
          </a:prstGeom>
          <a:noFill/>
          <a:ln w="3810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DFD1B97-A828-805D-3A00-F520D95D6629}"/>
              </a:ext>
            </a:extLst>
          </p:cNvPr>
          <p:cNvPicPr>
            <a:picLocks noChangeAspect="1"/>
          </p:cNvPicPr>
          <p:nvPr/>
        </p:nvPicPr>
        <p:blipFill>
          <a:blip r:embed="rId5"/>
          <a:stretch>
            <a:fillRect/>
          </a:stretch>
        </p:blipFill>
        <p:spPr>
          <a:xfrm>
            <a:off x="3438310" y="3658378"/>
            <a:ext cx="896983" cy="314272"/>
          </a:xfrm>
          <a:prstGeom prst="rect">
            <a:avLst/>
          </a:prstGeom>
        </p:spPr>
      </p:pic>
    </p:spTree>
    <p:extLst>
      <p:ext uri="{BB962C8B-B14F-4D97-AF65-F5344CB8AC3E}">
        <p14:creationId xmlns:p14="http://schemas.microsoft.com/office/powerpoint/2010/main" val="433384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p:cNvSpPr>
            <a:spLocks noGrp="1"/>
          </p:cNvSpPr>
          <p:nvPr>
            <p:ph type="ftr" sz="quarter" idx="11"/>
          </p:nvPr>
        </p:nvSpPr>
        <p:spPr/>
        <p:txBody>
          <a:bodyPr/>
          <a:lstStyle/>
          <a:p>
            <a:r>
              <a:rPr lang="en-US"/>
              <a:t>Contact: </a:t>
            </a:r>
            <a:r>
              <a:rPr lang="en-US" u="sng">
                <a:hlinkClick r:id="rId3"/>
              </a:rPr>
              <a:t>support@mpog.zendesk.com</a:t>
            </a:r>
            <a:endParaRPr lang="en-US"/>
          </a:p>
        </p:txBody>
      </p:sp>
      <p:sp>
        <p:nvSpPr>
          <p:cNvPr id="6" name="Slide Number Placeholder 5"/>
          <p:cNvSpPr>
            <a:spLocks noGrp="1"/>
          </p:cNvSpPr>
          <p:nvPr>
            <p:ph type="sldNum" sz="quarter" idx="12"/>
          </p:nvPr>
        </p:nvSpPr>
        <p:spPr/>
        <p:txBody>
          <a:bodyPr/>
          <a:lstStyle/>
          <a:p>
            <a:fld id="{964FBED6-DBA1-4248-B57E-98CCAF2C365A}" type="slidenum">
              <a:rPr lang="en-US" smtClean="0"/>
              <a:t>15</a:t>
            </a:fld>
            <a:endParaRPr lang="en-US"/>
          </a:p>
        </p:txBody>
      </p:sp>
      <p:sp>
        <p:nvSpPr>
          <p:cNvPr id="10" name="Title 1">
            <a:extLst>
              <a:ext uri="{FF2B5EF4-FFF2-40B4-BE49-F238E27FC236}">
                <a16:creationId xmlns:a16="http://schemas.microsoft.com/office/drawing/2014/main" id="{EC726A73-92EC-0656-7A71-C27B204344E6}"/>
              </a:ext>
            </a:extLst>
          </p:cNvPr>
          <p:cNvSpPr>
            <a:spLocks noGrp="1"/>
          </p:cNvSpPr>
          <p:nvPr>
            <p:ph type="title"/>
          </p:nvPr>
        </p:nvSpPr>
        <p:spPr>
          <a:xfrm>
            <a:off x="422031" y="365125"/>
            <a:ext cx="11183815" cy="1325563"/>
          </a:xfrm>
        </p:spPr>
        <p:txBody>
          <a:bodyPr anchor="ctr">
            <a:normAutofit/>
          </a:bodyPr>
          <a:lstStyle/>
          <a:p>
            <a:r>
              <a:rPr lang="en-US" sz="4000"/>
              <a:t>Assessing Mapped Staff Role &amp; Staff Role Columns</a:t>
            </a:r>
          </a:p>
        </p:txBody>
      </p:sp>
      <p:sp>
        <p:nvSpPr>
          <p:cNvPr id="7" name="Content Placeholder 2"/>
          <p:cNvSpPr txBox="1">
            <a:spLocks/>
          </p:cNvSpPr>
          <p:nvPr/>
        </p:nvSpPr>
        <p:spPr>
          <a:xfrm>
            <a:off x="595679" y="1474839"/>
            <a:ext cx="11183814" cy="46175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a:t>For sites that have a generic sign-in role of ‘Anesthesia Provider’ or ‘Unknown’ in the Mapped Staff Role column, the Staff Role column acts as an ‘override.’  </a:t>
            </a:r>
          </a:p>
          <a:p>
            <a:r>
              <a:rPr lang="en-US" sz="2600"/>
              <a:t>Staff Role can be populated with more granular information regarding the provider’s actual role (i.e., CRNA, attending, resident).</a:t>
            </a:r>
          </a:p>
          <a:p>
            <a:endParaRPr lang="en-US"/>
          </a:p>
        </p:txBody>
      </p:sp>
      <p:pic>
        <p:nvPicPr>
          <p:cNvPr id="12" name="Picture 11">
            <a:extLst>
              <a:ext uri="{FF2B5EF4-FFF2-40B4-BE49-F238E27FC236}">
                <a16:creationId xmlns:a16="http://schemas.microsoft.com/office/drawing/2014/main" id="{755F8DDD-811C-747B-5F2E-DDEB670DD0CA}"/>
              </a:ext>
            </a:extLst>
          </p:cNvPr>
          <p:cNvPicPr>
            <a:picLocks noChangeAspect="1"/>
          </p:cNvPicPr>
          <p:nvPr/>
        </p:nvPicPr>
        <p:blipFill>
          <a:blip r:embed="rId4"/>
          <a:stretch>
            <a:fillRect/>
          </a:stretch>
        </p:blipFill>
        <p:spPr>
          <a:xfrm>
            <a:off x="1553164" y="3278059"/>
            <a:ext cx="8475739" cy="2525246"/>
          </a:xfrm>
          <a:prstGeom prst="rect">
            <a:avLst/>
          </a:prstGeom>
        </p:spPr>
      </p:pic>
    </p:spTree>
    <p:extLst>
      <p:ext uri="{BB962C8B-B14F-4D97-AF65-F5344CB8AC3E}">
        <p14:creationId xmlns:p14="http://schemas.microsoft.com/office/powerpoint/2010/main" val="2594787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p:cNvSpPr>
            <a:spLocks noGrp="1"/>
          </p:cNvSpPr>
          <p:nvPr>
            <p:ph type="ftr" sz="quarter" idx="11"/>
          </p:nvPr>
        </p:nvSpPr>
        <p:spPr/>
        <p:txBody>
          <a:bodyPr/>
          <a:lstStyle/>
          <a:p>
            <a:r>
              <a:rPr lang="en-US"/>
              <a:t>Contact: </a:t>
            </a:r>
            <a:r>
              <a:rPr lang="en-US" u="sng">
                <a:hlinkClick r:id="rId3"/>
              </a:rPr>
              <a:t>support@mpog.zendesk.com</a:t>
            </a:r>
            <a:endParaRPr lang="en-US"/>
          </a:p>
        </p:txBody>
      </p:sp>
      <p:sp>
        <p:nvSpPr>
          <p:cNvPr id="6" name="Slide Number Placeholder 5"/>
          <p:cNvSpPr>
            <a:spLocks noGrp="1"/>
          </p:cNvSpPr>
          <p:nvPr>
            <p:ph type="sldNum" sz="quarter" idx="12"/>
          </p:nvPr>
        </p:nvSpPr>
        <p:spPr/>
        <p:txBody>
          <a:bodyPr/>
          <a:lstStyle/>
          <a:p>
            <a:fld id="{964FBED6-DBA1-4248-B57E-98CCAF2C365A}" type="slidenum">
              <a:rPr lang="en-US" smtClean="0"/>
              <a:t>16</a:t>
            </a:fld>
            <a:endParaRPr lang="en-US"/>
          </a:p>
        </p:txBody>
      </p:sp>
      <p:sp>
        <p:nvSpPr>
          <p:cNvPr id="8" name="Title 1">
            <a:extLst>
              <a:ext uri="{FF2B5EF4-FFF2-40B4-BE49-F238E27FC236}">
                <a16:creationId xmlns:a16="http://schemas.microsoft.com/office/drawing/2014/main" id="{DCC312F0-2BCC-A8EB-DC63-A67F10633B1C}"/>
              </a:ext>
            </a:extLst>
          </p:cNvPr>
          <p:cNvSpPr>
            <a:spLocks noGrp="1"/>
          </p:cNvSpPr>
          <p:nvPr>
            <p:ph type="title"/>
          </p:nvPr>
        </p:nvSpPr>
        <p:spPr>
          <a:xfrm>
            <a:off x="422031" y="365125"/>
            <a:ext cx="11183815" cy="1325563"/>
          </a:xfrm>
        </p:spPr>
        <p:txBody>
          <a:bodyPr anchor="ctr">
            <a:normAutofit/>
          </a:bodyPr>
          <a:lstStyle/>
          <a:p>
            <a:r>
              <a:rPr lang="en-US" sz="4000"/>
              <a:t>Updating Mapped Staff Role &amp; Staff Role Columns</a:t>
            </a:r>
          </a:p>
        </p:txBody>
      </p:sp>
      <p:grpSp>
        <p:nvGrpSpPr>
          <p:cNvPr id="13" name="Group 12">
            <a:extLst>
              <a:ext uri="{FF2B5EF4-FFF2-40B4-BE49-F238E27FC236}">
                <a16:creationId xmlns:a16="http://schemas.microsoft.com/office/drawing/2014/main" id="{E242B012-347E-663B-2256-26FADF86E488}"/>
              </a:ext>
            </a:extLst>
          </p:cNvPr>
          <p:cNvGrpSpPr/>
          <p:nvPr/>
        </p:nvGrpSpPr>
        <p:grpSpPr>
          <a:xfrm>
            <a:off x="182585" y="1561252"/>
            <a:ext cx="6569029" cy="1200329"/>
            <a:chOff x="288260" y="1690689"/>
            <a:chExt cx="6569029" cy="1549219"/>
          </a:xfrm>
        </p:grpSpPr>
        <p:sp>
          <p:nvSpPr>
            <p:cNvPr id="9" name="TextBox 8">
              <a:extLst>
                <a:ext uri="{FF2B5EF4-FFF2-40B4-BE49-F238E27FC236}">
                  <a16:creationId xmlns:a16="http://schemas.microsoft.com/office/drawing/2014/main" id="{065C1BDB-93C2-E9CB-E356-0E383F8D68FD}"/>
                </a:ext>
              </a:extLst>
            </p:cNvPr>
            <p:cNvSpPr txBox="1"/>
            <p:nvPr/>
          </p:nvSpPr>
          <p:spPr>
            <a:xfrm>
              <a:off x="1020723" y="1690689"/>
              <a:ext cx="5836566" cy="1549219"/>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en-US" sz="2400">
                  <a:solidFill>
                    <a:schemeClr val="accent5">
                      <a:lumMod val="50000"/>
                    </a:schemeClr>
                  </a:solidFill>
                </a:rPr>
                <a:t>If </a:t>
              </a:r>
              <a:r>
                <a:rPr lang="en-US" sz="2400" b="1">
                  <a:solidFill>
                    <a:schemeClr val="accent5">
                      <a:lumMod val="50000"/>
                    </a:schemeClr>
                  </a:solidFill>
                </a:rPr>
                <a:t>'Unknown</a:t>
              </a:r>
              <a:r>
                <a:rPr lang="en-US" sz="2400">
                  <a:solidFill>
                    <a:schemeClr val="accent5">
                      <a:lumMod val="50000"/>
                    </a:schemeClr>
                  </a:solidFill>
                </a:rPr>
                <a:t>' appears in the ‘Mapped Staff Role’ column, </a:t>
              </a:r>
              <a:r>
                <a:rPr lang="en-US" sz="2400" b="1">
                  <a:solidFill>
                    <a:schemeClr val="accent5">
                      <a:lumMod val="50000"/>
                    </a:schemeClr>
                  </a:solidFill>
                </a:rPr>
                <a:t>update the ‘Staff Role’ field </a:t>
              </a:r>
              <a:r>
                <a:rPr lang="en-US" sz="2400">
                  <a:solidFill>
                    <a:schemeClr val="accent5">
                      <a:lumMod val="50000"/>
                    </a:schemeClr>
                  </a:solidFill>
                </a:rPr>
                <a:t>with the appropriate role. </a:t>
              </a:r>
            </a:p>
          </p:txBody>
        </p:sp>
        <p:pic>
          <p:nvPicPr>
            <p:cNvPr id="12" name="Graphic 11" descr="Exclamation mark with solid fill">
              <a:extLst>
                <a:ext uri="{FF2B5EF4-FFF2-40B4-BE49-F238E27FC236}">
                  <a16:creationId xmlns:a16="http://schemas.microsoft.com/office/drawing/2014/main" id="{81BD3F01-FACC-0A5E-E478-0BFF1AAA08D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88260" y="1745784"/>
              <a:ext cx="914400" cy="914400"/>
            </a:xfrm>
            <a:prstGeom prst="rect">
              <a:avLst/>
            </a:prstGeom>
          </p:spPr>
        </p:pic>
      </p:grpSp>
      <p:pic>
        <p:nvPicPr>
          <p:cNvPr id="2" name="Picture 1">
            <a:extLst>
              <a:ext uri="{FF2B5EF4-FFF2-40B4-BE49-F238E27FC236}">
                <a16:creationId xmlns:a16="http://schemas.microsoft.com/office/drawing/2014/main" id="{1477D600-1B3F-F5C3-25D4-5B66DAAC41E1}"/>
              </a:ext>
            </a:extLst>
          </p:cNvPr>
          <p:cNvPicPr>
            <a:picLocks noChangeAspect="1"/>
          </p:cNvPicPr>
          <p:nvPr/>
        </p:nvPicPr>
        <p:blipFill>
          <a:blip r:embed="rId5"/>
          <a:stretch>
            <a:fillRect/>
          </a:stretch>
        </p:blipFill>
        <p:spPr>
          <a:xfrm>
            <a:off x="6886382" y="3016625"/>
            <a:ext cx="1114270" cy="1996181"/>
          </a:xfrm>
          <a:prstGeom prst="rect">
            <a:avLst/>
          </a:prstGeom>
        </p:spPr>
      </p:pic>
      <p:sp>
        <p:nvSpPr>
          <p:cNvPr id="3" name="TextBox 2">
            <a:extLst>
              <a:ext uri="{FF2B5EF4-FFF2-40B4-BE49-F238E27FC236}">
                <a16:creationId xmlns:a16="http://schemas.microsoft.com/office/drawing/2014/main" id="{A63CD4AB-B428-6DE3-1DAC-05214BDDAD96}"/>
              </a:ext>
            </a:extLst>
          </p:cNvPr>
          <p:cNvSpPr txBox="1"/>
          <p:nvPr/>
        </p:nvSpPr>
        <p:spPr>
          <a:xfrm>
            <a:off x="838200" y="5064477"/>
            <a:ext cx="9945201" cy="1107996"/>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en-US" sz="2400">
                <a:solidFill>
                  <a:schemeClr val="accent5">
                    <a:lumMod val="50000"/>
                  </a:schemeClr>
                </a:solidFill>
              </a:rPr>
              <a:t>Reach out to your site’s MPOG contact person to update the Staff Role mapping in variable mapping</a:t>
            </a:r>
            <a:r>
              <a:rPr lang="en-US">
                <a:solidFill>
                  <a:schemeClr val="accent5">
                    <a:lumMod val="50000"/>
                  </a:schemeClr>
                </a:solidFill>
              </a:rPr>
              <a:t>.</a:t>
            </a:r>
          </a:p>
          <a:p>
            <a:endParaRPr lang="en-US"/>
          </a:p>
        </p:txBody>
      </p:sp>
      <p:pic>
        <p:nvPicPr>
          <p:cNvPr id="7" name="Picture 6">
            <a:extLst>
              <a:ext uri="{FF2B5EF4-FFF2-40B4-BE49-F238E27FC236}">
                <a16:creationId xmlns:a16="http://schemas.microsoft.com/office/drawing/2014/main" id="{FE79E2F8-C0F0-7902-C4B0-E2C18886551B}"/>
              </a:ext>
            </a:extLst>
          </p:cNvPr>
          <p:cNvPicPr>
            <a:picLocks noChangeAspect="1"/>
          </p:cNvPicPr>
          <p:nvPr/>
        </p:nvPicPr>
        <p:blipFill>
          <a:blip r:embed="rId6"/>
          <a:stretch>
            <a:fillRect/>
          </a:stretch>
        </p:blipFill>
        <p:spPr>
          <a:xfrm>
            <a:off x="6886382" y="1634128"/>
            <a:ext cx="4430853" cy="1244501"/>
          </a:xfrm>
          <a:prstGeom prst="rect">
            <a:avLst/>
          </a:prstGeom>
        </p:spPr>
      </p:pic>
      <p:sp>
        <p:nvSpPr>
          <p:cNvPr id="10" name="TextBox 9">
            <a:extLst>
              <a:ext uri="{FF2B5EF4-FFF2-40B4-BE49-F238E27FC236}">
                <a16:creationId xmlns:a16="http://schemas.microsoft.com/office/drawing/2014/main" id="{E74D3A14-A9A2-043E-2260-ABBC4234A2DA}"/>
              </a:ext>
            </a:extLst>
          </p:cNvPr>
          <p:cNvSpPr txBox="1"/>
          <p:nvPr/>
        </p:nvSpPr>
        <p:spPr>
          <a:xfrm>
            <a:off x="875818" y="3016625"/>
            <a:ext cx="5915025" cy="1477328"/>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en-US" sz="2400">
                <a:solidFill>
                  <a:schemeClr val="accent5">
                    <a:lumMod val="50000"/>
                  </a:schemeClr>
                </a:solidFill>
              </a:rPr>
              <a:t>Correct the ‘Mapped Staff Role’ column by selecting the appropriate role from the Staff Role drop-down menu.</a:t>
            </a:r>
          </a:p>
          <a:p>
            <a:endParaRPr lang="en-US"/>
          </a:p>
        </p:txBody>
      </p:sp>
    </p:spTree>
    <p:extLst>
      <p:ext uri="{BB962C8B-B14F-4D97-AF65-F5344CB8AC3E}">
        <p14:creationId xmlns:p14="http://schemas.microsoft.com/office/powerpoint/2010/main" val="2678315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Sites with a Legacy and IM Instance</a:t>
            </a:r>
          </a:p>
        </p:txBody>
      </p:sp>
      <p:sp>
        <p:nvSpPr>
          <p:cNvPr id="3" name="Content Placeholder 2"/>
          <p:cNvSpPr>
            <a:spLocks noGrp="1"/>
          </p:cNvSpPr>
          <p:nvPr>
            <p:ph idx="1"/>
          </p:nvPr>
        </p:nvSpPr>
        <p:spPr/>
        <p:txBody>
          <a:bodyPr>
            <a:normAutofit/>
          </a:bodyPr>
          <a:lstStyle/>
          <a:p>
            <a:r>
              <a:rPr lang="en-US"/>
              <a:t>Sites who convert from MPOG’s Legacy Production method to  Manager may see 2 AIMS Staff IDs listed for each provider in the Provider Contacts tool. </a:t>
            </a:r>
          </a:p>
          <a:p>
            <a:r>
              <a:rPr lang="en-US"/>
              <a:t>To manage the AIMS Staff IDs affiliated with Import Manager only, select ‘Hide old </a:t>
            </a:r>
            <a:r>
              <a:rPr lang="en-US" err="1"/>
              <a:t>AIMS_Staff_IDs</a:t>
            </a:r>
            <a:r>
              <a:rPr lang="en-US"/>
              <a:t>’ in the dropdown menu seen below.</a:t>
            </a:r>
          </a:p>
          <a:p>
            <a:endParaRPr lang="en-US"/>
          </a:p>
          <a:p>
            <a:endParaRPr lang="en-US"/>
          </a:p>
          <a:p>
            <a:endParaRPr lang="en-US"/>
          </a:p>
          <a:p>
            <a:endParaRPr lang="en-US"/>
          </a:p>
          <a:p>
            <a:pPr marL="0" indent="0">
              <a:buNone/>
            </a:pPr>
            <a:r>
              <a:rPr lang="en-US" i="1">
                <a:solidFill>
                  <a:srgbClr val="FF0000"/>
                </a:solidFill>
              </a:rPr>
              <a:t>NPIs are critical for the Legacy instance to enable linking of provider data over time.</a:t>
            </a:r>
          </a:p>
        </p:txBody>
      </p:sp>
      <p:sp>
        <p:nvSpPr>
          <p:cNvPr id="4" name="Date Placeholder 3"/>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p:cNvSpPr>
            <a:spLocks noGrp="1"/>
          </p:cNvSpPr>
          <p:nvPr>
            <p:ph type="sldNum" sz="quarter" idx="12"/>
          </p:nvPr>
        </p:nvSpPr>
        <p:spPr/>
        <p:txBody>
          <a:bodyPr/>
          <a:lstStyle/>
          <a:p>
            <a:fld id="{964FBED6-DBA1-4248-B57E-98CCAF2C365A}" type="slidenum">
              <a:rPr lang="en-US" smtClean="0"/>
              <a:t>17</a:t>
            </a:fld>
            <a:endParaRPr lang="en-US"/>
          </a:p>
        </p:txBody>
      </p:sp>
      <p:grpSp>
        <p:nvGrpSpPr>
          <p:cNvPr id="10" name="Group 9">
            <a:extLst>
              <a:ext uri="{FF2B5EF4-FFF2-40B4-BE49-F238E27FC236}">
                <a16:creationId xmlns:a16="http://schemas.microsoft.com/office/drawing/2014/main" id="{1902B379-2DED-8779-9020-39691AF2D431}"/>
              </a:ext>
            </a:extLst>
          </p:cNvPr>
          <p:cNvGrpSpPr/>
          <p:nvPr/>
        </p:nvGrpSpPr>
        <p:grpSpPr>
          <a:xfrm>
            <a:off x="3301903" y="3565812"/>
            <a:ext cx="5588194" cy="1277363"/>
            <a:chOff x="3301903" y="3565812"/>
            <a:chExt cx="5588194" cy="1277363"/>
          </a:xfrm>
        </p:grpSpPr>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903" y="3565812"/>
              <a:ext cx="5588194" cy="127736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6140141" y="4217819"/>
              <a:ext cx="1368072" cy="234896"/>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1660900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A5AD2-D01E-0698-46DE-EBC001DBE54C}"/>
            </a:ext>
          </a:extLst>
        </p:cNvPr>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3711F022-D1D6-C26B-8753-076A0D85D98B}"/>
              </a:ext>
            </a:extLst>
          </p:cNvPr>
          <p:cNvGraphicFramePr>
            <a:graphicFrameLocks noGrp="1"/>
          </p:cNvGraphicFramePr>
          <p:nvPr>
            <p:extLst>
              <p:ext uri="{D42A27DB-BD31-4B8C-83A1-F6EECF244321}">
                <p14:modId xmlns:p14="http://schemas.microsoft.com/office/powerpoint/2010/main" val="3905902818"/>
              </p:ext>
            </p:extLst>
          </p:nvPr>
        </p:nvGraphicFramePr>
        <p:xfrm>
          <a:off x="838200" y="3173796"/>
          <a:ext cx="10375231" cy="1737360"/>
        </p:xfrm>
        <a:graphic>
          <a:graphicData uri="http://schemas.openxmlformats.org/drawingml/2006/table">
            <a:tbl>
              <a:tblPr firstRow="1" bandRow="1">
                <a:tableStyleId>{5C22544A-7EE6-4342-B048-85BDC9FD1C3A}</a:tableStyleId>
              </a:tblPr>
              <a:tblGrid>
                <a:gridCol w="4472173">
                  <a:extLst>
                    <a:ext uri="{9D8B030D-6E8A-4147-A177-3AD203B41FA5}">
                      <a16:colId xmlns:a16="http://schemas.microsoft.com/office/drawing/2014/main" val="3610562289"/>
                    </a:ext>
                  </a:extLst>
                </a:gridCol>
                <a:gridCol w="840170">
                  <a:extLst>
                    <a:ext uri="{9D8B030D-6E8A-4147-A177-3AD203B41FA5}">
                      <a16:colId xmlns:a16="http://schemas.microsoft.com/office/drawing/2014/main" val="3555206445"/>
                    </a:ext>
                  </a:extLst>
                </a:gridCol>
                <a:gridCol w="5062888">
                  <a:extLst>
                    <a:ext uri="{9D8B030D-6E8A-4147-A177-3AD203B41FA5}">
                      <a16:colId xmlns:a16="http://schemas.microsoft.com/office/drawing/2014/main" val="3958425912"/>
                    </a:ext>
                  </a:extLst>
                </a:gridCol>
              </a:tblGrid>
              <a:tr h="889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u="none">
                          <a:solidFill>
                            <a:schemeClr val="accent5">
                              <a:lumMod val="50000"/>
                            </a:schemeClr>
                          </a:solidFill>
                        </a:rPr>
                        <a:t>If updating for a few contacts: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solidFill>
                            <a:schemeClr val="accent5">
                              <a:lumMod val="50000"/>
                            </a:schemeClr>
                          </a:solidFill>
                        </a:rPr>
                        <a:t>Direct entry is recommended.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solidFill>
                            <a:schemeClr val="accent5">
                              <a:lumMod val="50000"/>
                            </a:schemeClr>
                          </a:solidFill>
                        </a:rPr>
                        <a:t>Click on the NPI field in the row you need to edit and type the number.</a:t>
                      </a:r>
                    </a:p>
                    <a:p>
                      <a:endParaRPr lang="en-US"/>
                    </a:p>
                  </a:txBody>
                  <a:tcPr>
                    <a:no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accent5">
                              <a:lumMod val="50000"/>
                            </a:schemeClr>
                          </a:solidFill>
                        </a:rPr>
                        <a:t>If updating several contacts: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solidFill>
                            <a:schemeClr val="accent5">
                              <a:lumMod val="50000"/>
                            </a:schemeClr>
                          </a:solidFill>
                        </a:rPr>
                        <a:t>Use the import option by clicking on the Excel/CSV Import button.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solidFill>
                            <a:schemeClr val="accent5">
                              <a:lumMod val="50000"/>
                            </a:schemeClr>
                          </a:solidFill>
                        </a:rPr>
                        <a:t>For more information, please refer to the next section ‘Performing Updates in Bulk.’</a:t>
                      </a:r>
                    </a:p>
                    <a:p>
                      <a:endParaRPr lang="en-US"/>
                    </a:p>
                  </a:txBody>
                  <a:tcPr>
                    <a:noFill/>
                  </a:tcPr>
                </a:tc>
                <a:extLst>
                  <a:ext uri="{0D108BD9-81ED-4DB2-BD59-A6C34878D82A}">
                    <a16:rowId xmlns:a16="http://schemas.microsoft.com/office/drawing/2014/main" val="656035680"/>
                  </a:ext>
                </a:extLst>
              </a:tr>
            </a:tbl>
          </a:graphicData>
        </a:graphic>
      </p:graphicFrame>
      <p:sp>
        <p:nvSpPr>
          <p:cNvPr id="2" name="Title 1">
            <a:extLst>
              <a:ext uri="{FF2B5EF4-FFF2-40B4-BE49-F238E27FC236}">
                <a16:creationId xmlns:a16="http://schemas.microsoft.com/office/drawing/2014/main" id="{A3BDAA3B-94A7-738A-0FB9-38C043BF1E9D}"/>
              </a:ext>
            </a:extLst>
          </p:cNvPr>
          <p:cNvSpPr>
            <a:spLocks noGrp="1"/>
          </p:cNvSpPr>
          <p:nvPr>
            <p:ph type="title"/>
          </p:nvPr>
        </p:nvSpPr>
        <p:spPr>
          <a:xfrm>
            <a:off x="344128" y="206092"/>
            <a:ext cx="11680723" cy="1325563"/>
          </a:xfrm>
        </p:spPr>
        <p:txBody>
          <a:bodyPr>
            <a:normAutofit/>
          </a:bodyPr>
          <a:lstStyle/>
          <a:p>
            <a:r>
              <a:rPr lang="en-US" sz="4000"/>
              <a:t>Entering National Provider Identifier (NPI) numbers</a:t>
            </a:r>
          </a:p>
        </p:txBody>
      </p:sp>
      <p:sp>
        <p:nvSpPr>
          <p:cNvPr id="3" name="Content Placeholder 2">
            <a:extLst>
              <a:ext uri="{FF2B5EF4-FFF2-40B4-BE49-F238E27FC236}">
                <a16:creationId xmlns:a16="http://schemas.microsoft.com/office/drawing/2014/main" id="{75895E77-8D19-B641-802E-41D0BF64E6F4}"/>
              </a:ext>
            </a:extLst>
          </p:cNvPr>
          <p:cNvSpPr>
            <a:spLocks noGrp="1"/>
          </p:cNvSpPr>
          <p:nvPr>
            <p:ph idx="1"/>
          </p:nvPr>
        </p:nvSpPr>
        <p:spPr>
          <a:xfrm>
            <a:off x="1206854" y="1613647"/>
            <a:ext cx="10146946" cy="1008633"/>
          </a:xfrm>
          <a:ln>
            <a:noFill/>
          </a:ln>
        </p:spPr>
        <p:txBody>
          <a:bodyPr>
            <a:normAutofit/>
          </a:bodyPr>
          <a:lstStyle/>
          <a:p>
            <a:pPr marL="0" indent="0">
              <a:buNone/>
            </a:pPr>
            <a:r>
              <a:rPr lang="en-US" sz="2000"/>
              <a:t>NPI numbers allow for </a:t>
            </a:r>
            <a:r>
              <a:rPr lang="en-US" sz="2000" b="1" i="1"/>
              <a:t>linking </a:t>
            </a:r>
            <a:r>
              <a:rPr lang="en-US" sz="2000"/>
              <a:t>provider data across multiple EHR systems within the MPOG database and linking provider data across institutions. This linking ensures accuracy and continuity in tracking and measuring provider performance.</a:t>
            </a:r>
            <a:endParaRPr lang="en-US"/>
          </a:p>
        </p:txBody>
      </p:sp>
      <p:sp>
        <p:nvSpPr>
          <p:cNvPr id="4" name="Date Placeholder 3">
            <a:extLst>
              <a:ext uri="{FF2B5EF4-FFF2-40B4-BE49-F238E27FC236}">
                <a16:creationId xmlns:a16="http://schemas.microsoft.com/office/drawing/2014/main" id="{980FA8D6-8320-AFBB-87B6-E4B729D09326}"/>
              </a:ext>
            </a:extLst>
          </p:cNvPr>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a:extLst>
              <a:ext uri="{FF2B5EF4-FFF2-40B4-BE49-F238E27FC236}">
                <a16:creationId xmlns:a16="http://schemas.microsoft.com/office/drawing/2014/main" id="{44448AC1-B147-74E9-7936-5E88A46E3704}"/>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
        <p:nvSpPr>
          <p:cNvPr id="6" name="Slide Number Placeholder 5">
            <a:extLst>
              <a:ext uri="{FF2B5EF4-FFF2-40B4-BE49-F238E27FC236}">
                <a16:creationId xmlns:a16="http://schemas.microsoft.com/office/drawing/2014/main" id="{BFD8ED82-554D-90A3-26E7-A1FBE39A5753}"/>
              </a:ext>
            </a:extLst>
          </p:cNvPr>
          <p:cNvSpPr>
            <a:spLocks noGrp="1"/>
          </p:cNvSpPr>
          <p:nvPr>
            <p:ph type="sldNum" sz="quarter" idx="12"/>
          </p:nvPr>
        </p:nvSpPr>
        <p:spPr/>
        <p:txBody>
          <a:bodyPr/>
          <a:lstStyle/>
          <a:p>
            <a:fld id="{964FBED6-DBA1-4248-B57E-98CCAF2C365A}" type="slidenum">
              <a:rPr lang="en-US" smtClean="0"/>
              <a:t>18</a:t>
            </a:fld>
            <a:endParaRPr lang="en-US"/>
          </a:p>
        </p:txBody>
      </p:sp>
      <p:sp>
        <p:nvSpPr>
          <p:cNvPr id="8" name="Content Placeholder 2">
            <a:extLst>
              <a:ext uri="{FF2B5EF4-FFF2-40B4-BE49-F238E27FC236}">
                <a16:creationId xmlns:a16="http://schemas.microsoft.com/office/drawing/2014/main" id="{5780A57F-73E1-8155-7075-B37BC5E11947}"/>
              </a:ext>
            </a:extLst>
          </p:cNvPr>
          <p:cNvSpPr txBox="1">
            <a:spLocks/>
          </p:cNvSpPr>
          <p:nvPr/>
        </p:nvSpPr>
        <p:spPr>
          <a:xfrm>
            <a:off x="838200" y="2763232"/>
            <a:ext cx="4513801" cy="748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a:t>How to Enter an NPI Number</a:t>
            </a:r>
            <a:r>
              <a:rPr lang="en-US"/>
              <a:t>:</a:t>
            </a:r>
            <a:endParaRPr lang="en-US" u="sng"/>
          </a:p>
        </p:txBody>
      </p:sp>
      <p:pic>
        <p:nvPicPr>
          <p:cNvPr id="20" name="Picture 19">
            <a:extLst>
              <a:ext uri="{FF2B5EF4-FFF2-40B4-BE49-F238E27FC236}">
                <a16:creationId xmlns:a16="http://schemas.microsoft.com/office/drawing/2014/main" id="{84A0C413-6AFE-B8CE-D41D-F1B436C1A92C}"/>
              </a:ext>
            </a:extLst>
          </p:cNvPr>
          <p:cNvPicPr>
            <a:picLocks noChangeAspect="1"/>
          </p:cNvPicPr>
          <p:nvPr/>
        </p:nvPicPr>
        <p:blipFill>
          <a:blip r:embed="rId4"/>
          <a:stretch>
            <a:fillRect/>
          </a:stretch>
        </p:blipFill>
        <p:spPr>
          <a:xfrm>
            <a:off x="6544575" y="4603755"/>
            <a:ext cx="2512797" cy="1281196"/>
          </a:xfrm>
          <a:prstGeom prst="rect">
            <a:avLst/>
          </a:prstGeom>
        </p:spPr>
      </p:pic>
      <p:pic>
        <p:nvPicPr>
          <p:cNvPr id="24" name="Picture 23">
            <a:extLst>
              <a:ext uri="{FF2B5EF4-FFF2-40B4-BE49-F238E27FC236}">
                <a16:creationId xmlns:a16="http://schemas.microsoft.com/office/drawing/2014/main" id="{AF453AF6-B612-2248-AA28-21CDC540157E}"/>
              </a:ext>
            </a:extLst>
          </p:cNvPr>
          <p:cNvPicPr>
            <a:picLocks noChangeAspect="1"/>
          </p:cNvPicPr>
          <p:nvPr/>
        </p:nvPicPr>
        <p:blipFill>
          <a:blip r:embed="rId5"/>
          <a:stretch>
            <a:fillRect/>
          </a:stretch>
        </p:blipFill>
        <p:spPr>
          <a:xfrm>
            <a:off x="1206854" y="4628373"/>
            <a:ext cx="4000922" cy="1175386"/>
          </a:xfrm>
          <a:prstGeom prst="rect">
            <a:avLst/>
          </a:prstGeom>
        </p:spPr>
      </p:pic>
      <p:pic>
        <p:nvPicPr>
          <p:cNvPr id="26" name="Graphic 25" descr="Exclamation mark with solid fill">
            <a:extLst>
              <a:ext uri="{FF2B5EF4-FFF2-40B4-BE49-F238E27FC236}">
                <a16:creationId xmlns:a16="http://schemas.microsoft.com/office/drawing/2014/main" id="{EFC39B0A-ACEE-A670-FF9E-409CB7B0E85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98988" y="1602131"/>
            <a:ext cx="914400" cy="914400"/>
          </a:xfrm>
          <a:prstGeom prst="rect">
            <a:avLst/>
          </a:prstGeom>
        </p:spPr>
      </p:pic>
    </p:spTree>
    <p:extLst>
      <p:ext uri="{BB962C8B-B14F-4D97-AF65-F5344CB8AC3E}">
        <p14:creationId xmlns:p14="http://schemas.microsoft.com/office/powerpoint/2010/main" val="1696276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12170-B800-9DED-0ECD-6D995C8319FF}"/>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43D34769-1F26-DED1-CC6B-4EB89A566139}"/>
              </a:ext>
            </a:extLst>
          </p:cNvPr>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a:extLst>
              <a:ext uri="{FF2B5EF4-FFF2-40B4-BE49-F238E27FC236}">
                <a16:creationId xmlns:a16="http://schemas.microsoft.com/office/drawing/2014/main" id="{AE37551C-3FD6-55D7-82AD-4EBB91EB8F5B}"/>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
        <p:nvSpPr>
          <p:cNvPr id="6" name="Slide Number Placeholder 5">
            <a:extLst>
              <a:ext uri="{FF2B5EF4-FFF2-40B4-BE49-F238E27FC236}">
                <a16:creationId xmlns:a16="http://schemas.microsoft.com/office/drawing/2014/main" id="{8546FE06-5A20-81D0-DF44-294447BF0EED}"/>
              </a:ext>
            </a:extLst>
          </p:cNvPr>
          <p:cNvSpPr>
            <a:spLocks noGrp="1"/>
          </p:cNvSpPr>
          <p:nvPr>
            <p:ph type="sldNum" sz="quarter" idx="12"/>
          </p:nvPr>
        </p:nvSpPr>
        <p:spPr/>
        <p:txBody>
          <a:bodyPr/>
          <a:lstStyle/>
          <a:p>
            <a:fld id="{964FBED6-DBA1-4248-B57E-98CCAF2C365A}" type="slidenum">
              <a:rPr lang="en-US" smtClean="0"/>
              <a:t>19</a:t>
            </a:fld>
            <a:endParaRPr lang="en-US"/>
          </a:p>
        </p:txBody>
      </p:sp>
      <p:sp>
        <p:nvSpPr>
          <p:cNvPr id="9" name="Content Placeholder 2">
            <a:extLst>
              <a:ext uri="{FF2B5EF4-FFF2-40B4-BE49-F238E27FC236}">
                <a16:creationId xmlns:a16="http://schemas.microsoft.com/office/drawing/2014/main" id="{B26ADD85-04E6-2246-6050-42A1FC18F008}"/>
              </a:ext>
            </a:extLst>
          </p:cNvPr>
          <p:cNvSpPr txBox="1">
            <a:spLocks/>
          </p:cNvSpPr>
          <p:nvPr/>
        </p:nvSpPr>
        <p:spPr>
          <a:xfrm>
            <a:off x="838200" y="1790325"/>
            <a:ext cx="10515600" cy="40308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u="sng"/>
              <a:t>Tips for Populating NPI Data</a:t>
            </a:r>
            <a:endParaRPr lang="en-US" sz="3600"/>
          </a:p>
          <a:p>
            <a:endParaRPr lang="en-US" sz="1600"/>
          </a:p>
          <a:p>
            <a:pPr lvl="1"/>
            <a:r>
              <a:rPr lang="en-US" sz="2400" b="1"/>
              <a:t>Collaborate with the credentialing department </a:t>
            </a:r>
            <a:r>
              <a:rPr lang="en-US" sz="2400"/>
              <a:t>to compile a comprehensive list.</a:t>
            </a:r>
            <a:endParaRPr lang="en-US" sz="2400">
              <a:ea typeface="Calibri"/>
              <a:cs typeface="Calibri"/>
            </a:endParaRPr>
          </a:p>
          <a:p>
            <a:pPr lvl="1"/>
            <a:endParaRPr lang="en-US" sz="2400">
              <a:ea typeface="Calibri"/>
              <a:cs typeface="Calibri"/>
            </a:endParaRPr>
          </a:p>
          <a:p>
            <a:pPr lvl="1"/>
            <a:r>
              <a:rPr lang="en-US" sz="2400" b="1"/>
              <a:t>Partner with the administrative team </a:t>
            </a:r>
            <a:r>
              <a:rPr lang="en-US" sz="2400"/>
              <a:t>from the anesthesiology department to maintain NPIs in Provider Contacts.</a:t>
            </a:r>
            <a:endParaRPr lang="en-US" sz="2400">
              <a:ea typeface="Calibri"/>
              <a:cs typeface="Calibri"/>
            </a:endParaRPr>
          </a:p>
          <a:p>
            <a:pPr lvl="1"/>
            <a:endParaRPr lang="en-US" sz="2400">
              <a:ea typeface="Calibri"/>
              <a:cs typeface="Calibri"/>
            </a:endParaRPr>
          </a:p>
          <a:p>
            <a:pPr lvl="1"/>
            <a:r>
              <a:rPr lang="en-US" sz="2400" b="1"/>
              <a:t>Reach out to your IT department </a:t>
            </a:r>
            <a:r>
              <a:rPr lang="en-US" sz="2400"/>
              <a:t>to query the local provider database for an up-to-date list of anesthesia provider NPIs.</a:t>
            </a:r>
            <a:endParaRPr lang="en-US" sz="2400">
              <a:ea typeface="Calibri"/>
              <a:cs typeface="Calibri"/>
            </a:endParaRPr>
          </a:p>
        </p:txBody>
      </p:sp>
      <p:sp>
        <p:nvSpPr>
          <p:cNvPr id="16" name="Title 1">
            <a:extLst>
              <a:ext uri="{FF2B5EF4-FFF2-40B4-BE49-F238E27FC236}">
                <a16:creationId xmlns:a16="http://schemas.microsoft.com/office/drawing/2014/main" id="{D8C0C557-486D-FC20-6A97-9B5DBF3B15AB}"/>
              </a:ext>
            </a:extLst>
          </p:cNvPr>
          <p:cNvSpPr>
            <a:spLocks noGrp="1"/>
          </p:cNvSpPr>
          <p:nvPr>
            <p:ph type="title"/>
          </p:nvPr>
        </p:nvSpPr>
        <p:spPr>
          <a:xfrm>
            <a:off x="511277" y="129018"/>
            <a:ext cx="11680723" cy="1325563"/>
          </a:xfrm>
        </p:spPr>
        <p:txBody>
          <a:bodyPr>
            <a:normAutofit/>
          </a:bodyPr>
          <a:lstStyle/>
          <a:p>
            <a:r>
              <a:rPr lang="en-US" sz="4000"/>
              <a:t>Tips and Tricks</a:t>
            </a:r>
          </a:p>
        </p:txBody>
      </p:sp>
    </p:spTree>
    <p:extLst>
      <p:ext uri="{BB962C8B-B14F-4D97-AF65-F5344CB8AC3E}">
        <p14:creationId xmlns:p14="http://schemas.microsoft.com/office/powerpoint/2010/main" val="1491098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8445F-8DF4-216E-65E5-831FD506710E}"/>
              </a:ext>
            </a:extLst>
          </p:cNvPr>
          <p:cNvSpPr>
            <a:spLocks noGrp="1"/>
          </p:cNvSpPr>
          <p:nvPr>
            <p:ph type="title"/>
          </p:nvPr>
        </p:nvSpPr>
        <p:spPr/>
        <p:txBody>
          <a:bodyPr/>
          <a:lstStyle/>
          <a:p>
            <a:r>
              <a:rPr lang="en-US">
                <a:ea typeface="Cambria"/>
              </a:rPr>
              <a:t>Provider Contacts Tool – Table of Contents</a:t>
            </a:r>
            <a:endParaRPr lang="en-US"/>
          </a:p>
        </p:txBody>
      </p:sp>
      <p:sp>
        <p:nvSpPr>
          <p:cNvPr id="3" name="Content Placeholder 2">
            <a:extLst>
              <a:ext uri="{FF2B5EF4-FFF2-40B4-BE49-F238E27FC236}">
                <a16:creationId xmlns:a16="http://schemas.microsoft.com/office/drawing/2014/main" id="{1CF92075-8917-2D71-2F72-60A2832BEBA3}"/>
              </a:ext>
            </a:extLst>
          </p:cNvPr>
          <p:cNvSpPr>
            <a:spLocks noGrp="1"/>
          </p:cNvSpPr>
          <p:nvPr>
            <p:ph idx="1"/>
          </p:nvPr>
        </p:nvSpPr>
        <p:spPr/>
        <p:txBody>
          <a:bodyPr vert="horz" lIns="91440" tIns="45720" rIns="91440" bIns="45720" rtlCol="0" anchor="t">
            <a:normAutofit/>
          </a:bodyPr>
          <a:lstStyle/>
          <a:p>
            <a:r>
              <a:rPr lang="en-US">
                <a:ea typeface="+mn-lt"/>
                <a:cs typeface="+mn-lt"/>
                <a:hlinkClick r:id="rId3" action="ppaction://hlinksldjump"/>
              </a:rPr>
              <a:t>Provider Contacts Overview</a:t>
            </a:r>
            <a:endParaRPr lang="en-US">
              <a:ea typeface="+mn-lt"/>
              <a:cs typeface="+mn-lt"/>
            </a:endParaRPr>
          </a:p>
          <a:p>
            <a:r>
              <a:rPr lang="en-US">
                <a:ea typeface="+mn-lt"/>
                <a:cs typeface="+mn-lt"/>
                <a:hlinkClick r:id="rId4" action="ppaction://hlinksldjump"/>
              </a:rPr>
              <a:t>Updating Provider Contact Data</a:t>
            </a:r>
            <a:endParaRPr lang="en-US">
              <a:ea typeface="Calibri"/>
              <a:cs typeface="Calibri"/>
            </a:endParaRPr>
          </a:p>
          <a:p>
            <a:r>
              <a:rPr lang="en-US">
                <a:ea typeface="+mn-lt"/>
                <a:cs typeface="+mn-lt"/>
                <a:hlinkClick r:id="rId5" action="ppaction://hlinksldjump"/>
              </a:rPr>
              <a:t>Performing Updates in Bulk</a:t>
            </a:r>
            <a:r>
              <a:rPr lang="en-US">
                <a:ea typeface="+mn-lt"/>
                <a:cs typeface="+mn-lt"/>
              </a:rPr>
              <a:t> </a:t>
            </a:r>
            <a:endParaRPr lang="en-US">
              <a:ea typeface="Calibri"/>
              <a:cs typeface="Calibri"/>
            </a:endParaRPr>
          </a:p>
          <a:p>
            <a:r>
              <a:rPr lang="en-US">
                <a:ea typeface="+mn-lt"/>
                <a:cs typeface="+mn-lt"/>
                <a:hlinkClick r:id="rId6" action="ppaction://hlinksldjump"/>
              </a:rPr>
              <a:t>Creating Provider Accounts via Provider Contacts Tool</a:t>
            </a:r>
            <a:endParaRPr lang="en-US"/>
          </a:p>
          <a:p>
            <a:r>
              <a:rPr lang="en-US">
                <a:ea typeface="+mn-lt"/>
                <a:cs typeface="+mn-lt"/>
                <a:hlinkClick r:id="rId7" action="ppaction://hlinksldjump"/>
              </a:rPr>
              <a:t>Managing Performance Feedback Email Recipients</a:t>
            </a:r>
            <a:endParaRPr lang="en-US"/>
          </a:p>
          <a:p>
            <a:r>
              <a:rPr lang="en-US">
                <a:ea typeface="+mn-lt"/>
                <a:cs typeface="+mn-lt"/>
                <a:hlinkClick r:id="rId8" action="ppaction://hlinksldjump"/>
              </a:rPr>
              <a:t>Utilizing the Education View</a:t>
            </a:r>
            <a:r>
              <a:rPr lang="en-US">
                <a:ea typeface="+mn-lt"/>
                <a:cs typeface="+mn-lt"/>
              </a:rPr>
              <a:t> </a:t>
            </a:r>
            <a:endParaRPr lang="en-US">
              <a:ea typeface="Calibri"/>
              <a:cs typeface="Calibri"/>
            </a:endParaRPr>
          </a:p>
          <a:p>
            <a:endParaRPr lang="en-US">
              <a:ea typeface="Calibri"/>
              <a:cs typeface="Calibri"/>
            </a:endParaRPr>
          </a:p>
          <a:p>
            <a:endParaRPr lang="en-US">
              <a:ea typeface="Calibri"/>
              <a:cs typeface="Calibri"/>
            </a:endParaRPr>
          </a:p>
        </p:txBody>
      </p:sp>
      <p:sp>
        <p:nvSpPr>
          <p:cNvPr id="4" name="Date Placeholder 3">
            <a:extLst>
              <a:ext uri="{FF2B5EF4-FFF2-40B4-BE49-F238E27FC236}">
                <a16:creationId xmlns:a16="http://schemas.microsoft.com/office/drawing/2014/main" id="{B56A2DAB-10F6-78E5-1D74-EE93C1A40973}"/>
              </a:ext>
            </a:extLst>
          </p:cNvPr>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a:extLst>
              <a:ext uri="{FF2B5EF4-FFF2-40B4-BE49-F238E27FC236}">
                <a16:creationId xmlns:a16="http://schemas.microsoft.com/office/drawing/2014/main" id="{DD519934-BB73-9DF3-5F89-4899842AD891}"/>
              </a:ext>
            </a:extLst>
          </p:cNvPr>
          <p:cNvSpPr>
            <a:spLocks noGrp="1"/>
          </p:cNvSpPr>
          <p:nvPr>
            <p:ph type="ftr" sz="quarter" idx="11"/>
          </p:nvPr>
        </p:nvSpPr>
        <p:spPr/>
        <p:txBody>
          <a:bodyPr/>
          <a:lstStyle/>
          <a:p>
            <a:r>
              <a:rPr lang="en-US"/>
              <a:t>Contact: </a:t>
            </a:r>
            <a:r>
              <a:rPr lang="en-US" u="sng">
                <a:hlinkClick r:id="rId9"/>
              </a:rPr>
              <a:t>support@mpog.zendesk.com</a:t>
            </a:r>
            <a:endParaRPr lang="en-US"/>
          </a:p>
        </p:txBody>
      </p:sp>
      <p:sp>
        <p:nvSpPr>
          <p:cNvPr id="6" name="Slide Number Placeholder 5">
            <a:extLst>
              <a:ext uri="{FF2B5EF4-FFF2-40B4-BE49-F238E27FC236}">
                <a16:creationId xmlns:a16="http://schemas.microsoft.com/office/drawing/2014/main" id="{520C1A13-AC73-26A8-2CD6-F76ED8B72DBA}"/>
              </a:ext>
            </a:extLst>
          </p:cNvPr>
          <p:cNvSpPr>
            <a:spLocks noGrp="1"/>
          </p:cNvSpPr>
          <p:nvPr>
            <p:ph type="sldNum" sz="quarter" idx="12"/>
          </p:nvPr>
        </p:nvSpPr>
        <p:spPr/>
        <p:txBody>
          <a:bodyPr/>
          <a:lstStyle/>
          <a:p>
            <a:fld id="{964FBED6-DBA1-4248-B57E-98CCAF2C365A}" type="slidenum">
              <a:rPr lang="en-US" smtClean="0"/>
              <a:t>2</a:t>
            </a:fld>
            <a:endParaRPr lang="en-US"/>
          </a:p>
        </p:txBody>
      </p:sp>
    </p:spTree>
    <p:extLst>
      <p:ext uri="{BB962C8B-B14F-4D97-AF65-F5344CB8AC3E}">
        <p14:creationId xmlns:p14="http://schemas.microsoft.com/office/powerpoint/2010/main" val="2925095040"/>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B4202-7B2C-9F40-A520-C9628CFED6C0}"/>
              </a:ext>
            </a:extLst>
          </p:cNvPr>
          <p:cNvSpPr>
            <a:spLocks noGrp="1"/>
          </p:cNvSpPr>
          <p:nvPr>
            <p:ph type="title"/>
          </p:nvPr>
        </p:nvSpPr>
        <p:spPr>
          <a:xfrm>
            <a:off x="822158" y="2298427"/>
            <a:ext cx="10515600" cy="1325563"/>
          </a:xfrm>
        </p:spPr>
        <p:txBody>
          <a:bodyPr/>
          <a:lstStyle/>
          <a:p>
            <a:pPr algn="ctr"/>
            <a:r>
              <a:rPr lang="en-US"/>
              <a:t>Performing Updates in Bulk</a:t>
            </a:r>
          </a:p>
        </p:txBody>
      </p:sp>
      <p:sp>
        <p:nvSpPr>
          <p:cNvPr id="3" name="Date Placeholder 2">
            <a:extLst>
              <a:ext uri="{FF2B5EF4-FFF2-40B4-BE49-F238E27FC236}">
                <a16:creationId xmlns:a16="http://schemas.microsoft.com/office/drawing/2014/main" id="{03A42B66-BDDE-F23D-7E0D-2CF25531D963}"/>
              </a:ext>
            </a:extLst>
          </p:cNvPr>
          <p:cNvSpPr>
            <a:spLocks noGrp="1"/>
          </p:cNvSpPr>
          <p:nvPr>
            <p:ph type="dt" sz="half" idx="10"/>
          </p:nvPr>
        </p:nvSpPr>
        <p:spPr/>
        <p:txBody>
          <a:bodyPr/>
          <a:lstStyle/>
          <a:p>
            <a:fld id="{3F762BE2-2A95-4B1E-B047-AB8BFD3BAFF5}" type="datetime1">
              <a:rPr lang="en-US" smtClean="0"/>
              <a:t>6/29/2026</a:t>
            </a:fld>
            <a:endParaRPr lang="en-US"/>
          </a:p>
        </p:txBody>
      </p:sp>
      <p:sp>
        <p:nvSpPr>
          <p:cNvPr id="4" name="Footer Placeholder 3">
            <a:extLst>
              <a:ext uri="{FF2B5EF4-FFF2-40B4-BE49-F238E27FC236}">
                <a16:creationId xmlns:a16="http://schemas.microsoft.com/office/drawing/2014/main" id="{1458047D-ACAD-AD90-DFB2-036170DC7B98}"/>
              </a:ext>
            </a:extLst>
          </p:cNvPr>
          <p:cNvSpPr>
            <a:spLocks noGrp="1"/>
          </p:cNvSpPr>
          <p:nvPr>
            <p:ph type="ftr" sz="quarter" idx="11"/>
          </p:nvPr>
        </p:nvSpPr>
        <p:spPr/>
        <p:txBody>
          <a:bodyPr/>
          <a:lstStyle/>
          <a:p>
            <a:r>
              <a:rPr lang="en-US"/>
              <a:t>Contact: support@mpog.zendesk.com</a:t>
            </a:r>
          </a:p>
        </p:txBody>
      </p:sp>
      <p:sp>
        <p:nvSpPr>
          <p:cNvPr id="5" name="Slide Number Placeholder 4">
            <a:extLst>
              <a:ext uri="{FF2B5EF4-FFF2-40B4-BE49-F238E27FC236}">
                <a16:creationId xmlns:a16="http://schemas.microsoft.com/office/drawing/2014/main" id="{C8C4CD1E-FC13-7987-E51E-0B349EAE328E}"/>
              </a:ext>
            </a:extLst>
          </p:cNvPr>
          <p:cNvSpPr>
            <a:spLocks noGrp="1"/>
          </p:cNvSpPr>
          <p:nvPr>
            <p:ph type="sldNum" sz="quarter" idx="12"/>
          </p:nvPr>
        </p:nvSpPr>
        <p:spPr/>
        <p:txBody>
          <a:bodyPr/>
          <a:lstStyle/>
          <a:p>
            <a:fld id="{964FBED6-DBA1-4248-B57E-98CCAF2C365A}" type="slidenum">
              <a:rPr lang="en-US" smtClean="0"/>
              <a:t>20</a:t>
            </a:fld>
            <a:endParaRPr lang="en-US"/>
          </a:p>
        </p:txBody>
      </p:sp>
    </p:spTree>
    <p:extLst>
      <p:ext uri="{BB962C8B-B14F-4D97-AF65-F5344CB8AC3E}">
        <p14:creationId xmlns:p14="http://schemas.microsoft.com/office/powerpoint/2010/main" val="2800479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7CFB8-566F-3A63-392E-3C2563D9F5C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54B788-A0CE-91A6-D833-F16699DB1199}"/>
              </a:ext>
            </a:extLst>
          </p:cNvPr>
          <p:cNvSpPr>
            <a:spLocks noGrp="1"/>
          </p:cNvSpPr>
          <p:nvPr>
            <p:ph idx="1"/>
          </p:nvPr>
        </p:nvSpPr>
        <p:spPr>
          <a:xfrm>
            <a:off x="983343" y="1523774"/>
            <a:ext cx="10114402" cy="4601386"/>
          </a:xfrm>
        </p:spPr>
        <p:txBody>
          <a:bodyPr vert="horz" lIns="91440" tIns="45720" rIns="91440" bIns="45720" rtlCol="0" anchor="t">
            <a:normAutofit fontScale="55000" lnSpcReduction="20000"/>
          </a:bodyPr>
          <a:lstStyle/>
          <a:p>
            <a:r>
              <a:rPr lang="en-US" sz="3400"/>
              <a:t>To edit or add information for multiple providers at once, we recommend exporting the data.</a:t>
            </a:r>
            <a:endParaRPr lang="en-US"/>
          </a:p>
          <a:p>
            <a:pPr>
              <a:lnSpc>
                <a:spcPct val="120000"/>
              </a:lnSpc>
            </a:pPr>
            <a:r>
              <a:rPr lang="en-US" sz="3400"/>
              <a:t>To</a:t>
            </a:r>
            <a:r>
              <a:rPr lang="en-US" sz="3400" b="1"/>
              <a:t> </a:t>
            </a:r>
            <a:r>
              <a:rPr lang="en-US" sz="3400"/>
              <a:t>export </a:t>
            </a:r>
            <a:r>
              <a:rPr lang="en-US" sz="3500"/>
              <a:t>the provider contacts data for the purposes of updating and re-importing</a:t>
            </a:r>
            <a:r>
              <a:rPr lang="en-US" sz="3400"/>
              <a:t>, click on </a:t>
            </a:r>
            <a:r>
              <a:rPr lang="en-US" sz="3400" b="1"/>
              <a:t>Export</a:t>
            </a:r>
            <a:r>
              <a:rPr lang="en-US" sz="3400"/>
              <a:t>.  Then select </a:t>
            </a:r>
            <a:r>
              <a:rPr lang="en-US" sz="3400">
                <a:solidFill>
                  <a:srgbClr val="203864"/>
                </a:solidFill>
              </a:rPr>
              <a:t>either</a:t>
            </a:r>
            <a:r>
              <a:rPr lang="en-US" sz="3400"/>
              <a:t> ‘</a:t>
            </a:r>
            <a:r>
              <a:rPr lang="en-US" sz="3400" i="1"/>
              <a:t>Excel (Import Template Format)’ </a:t>
            </a:r>
            <a:r>
              <a:rPr lang="en-US" sz="3400"/>
              <a:t>or ‘</a:t>
            </a:r>
            <a:r>
              <a:rPr lang="en-US" sz="3400" i="1"/>
              <a:t>CSV (Import Template Format)’.</a:t>
            </a:r>
            <a:endParaRPr lang="en-US"/>
          </a:p>
          <a:p>
            <a:pPr marL="0" indent="0">
              <a:buNone/>
            </a:pPr>
            <a:endParaRPr lang="en-US" sz="3400"/>
          </a:p>
          <a:p>
            <a:pPr marL="0" indent="0">
              <a:buNone/>
            </a:pPr>
            <a:endParaRPr lang="en-US" sz="3400"/>
          </a:p>
          <a:p>
            <a:pPr marL="0" indent="0">
              <a:buNone/>
            </a:pPr>
            <a:endParaRPr lang="en-US" sz="3400"/>
          </a:p>
          <a:p>
            <a:pPr marL="0" indent="0">
              <a:buNone/>
            </a:pPr>
            <a:endParaRPr lang="en-US" sz="3400"/>
          </a:p>
          <a:p>
            <a:pPr marL="0" indent="0">
              <a:buNone/>
            </a:pPr>
            <a:endParaRPr lang="en-US" sz="3400"/>
          </a:p>
          <a:p>
            <a:pPr marL="0" indent="0">
              <a:buNone/>
            </a:pPr>
            <a:endParaRPr lang="en-US" sz="3400"/>
          </a:p>
          <a:p>
            <a:r>
              <a:rPr lang="en-US" sz="3400"/>
              <a:t>The Export List contains the following columns:</a:t>
            </a:r>
            <a:endParaRPr lang="en-US" sz="3400">
              <a:ea typeface="Calibri"/>
              <a:cs typeface="Calibri"/>
            </a:endParaRPr>
          </a:p>
          <a:p>
            <a:pPr marL="0" indent="0">
              <a:buNone/>
            </a:pPr>
            <a:endParaRPr lang="en-US" sz="3400"/>
          </a:p>
          <a:p>
            <a:pPr marL="0" indent="0">
              <a:buNone/>
            </a:pPr>
            <a:endParaRPr lang="en-US" sz="2000"/>
          </a:p>
          <a:p>
            <a:pPr marL="0" indent="0">
              <a:buNone/>
            </a:pPr>
            <a:endParaRPr lang="en-US" sz="2000"/>
          </a:p>
          <a:p>
            <a:pPr marL="0" indent="0">
              <a:buNone/>
            </a:pPr>
            <a:br>
              <a:rPr lang="en-US" sz="2000" b="1"/>
            </a:br>
            <a:endParaRPr lang="en-US" sz="2000"/>
          </a:p>
        </p:txBody>
      </p:sp>
      <p:sp>
        <p:nvSpPr>
          <p:cNvPr id="4" name="Date Placeholder 3">
            <a:extLst>
              <a:ext uri="{FF2B5EF4-FFF2-40B4-BE49-F238E27FC236}">
                <a16:creationId xmlns:a16="http://schemas.microsoft.com/office/drawing/2014/main" id="{FAE80A6E-C2C9-18CD-34B1-BD321D7F4313}"/>
              </a:ext>
            </a:extLst>
          </p:cNvPr>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a:extLst>
              <a:ext uri="{FF2B5EF4-FFF2-40B4-BE49-F238E27FC236}">
                <a16:creationId xmlns:a16="http://schemas.microsoft.com/office/drawing/2014/main" id="{06B475EE-0B77-22EB-A374-CB9A5F1BC4E1}"/>
              </a:ext>
            </a:extLst>
          </p:cNvPr>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a:extLst>
              <a:ext uri="{FF2B5EF4-FFF2-40B4-BE49-F238E27FC236}">
                <a16:creationId xmlns:a16="http://schemas.microsoft.com/office/drawing/2014/main" id="{B146C5B6-257A-6173-F5BD-011FBFB5AD39}"/>
              </a:ext>
            </a:extLst>
          </p:cNvPr>
          <p:cNvSpPr>
            <a:spLocks noGrp="1"/>
          </p:cNvSpPr>
          <p:nvPr>
            <p:ph type="sldNum" sz="quarter" idx="12"/>
          </p:nvPr>
        </p:nvSpPr>
        <p:spPr/>
        <p:txBody>
          <a:bodyPr/>
          <a:lstStyle/>
          <a:p>
            <a:fld id="{964FBED6-DBA1-4248-B57E-98CCAF2C365A}" type="slidenum">
              <a:rPr lang="en-US" smtClean="0"/>
              <a:t>21</a:t>
            </a:fld>
            <a:endParaRPr lang="en-US"/>
          </a:p>
        </p:txBody>
      </p:sp>
      <p:pic>
        <p:nvPicPr>
          <p:cNvPr id="9" name="Picture 8">
            <a:extLst>
              <a:ext uri="{FF2B5EF4-FFF2-40B4-BE49-F238E27FC236}">
                <a16:creationId xmlns:a16="http://schemas.microsoft.com/office/drawing/2014/main" id="{AD661B02-810D-CB45-C8B8-FBC6169FAA84}"/>
              </a:ext>
            </a:extLst>
          </p:cNvPr>
          <p:cNvPicPr>
            <a:picLocks noChangeAspect="1"/>
          </p:cNvPicPr>
          <p:nvPr/>
        </p:nvPicPr>
        <p:blipFill>
          <a:blip r:embed="rId3"/>
          <a:stretch>
            <a:fillRect/>
          </a:stretch>
        </p:blipFill>
        <p:spPr>
          <a:xfrm>
            <a:off x="1351466" y="4941515"/>
            <a:ext cx="8149586" cy="824888"/>
          </a:xfrm>
          <a:prstGeom prst="rect">
            <a:avLst/>
          </a:prstGeom>
        </p:spPr>
      </p:pic>
      <p:sp>
        <p:nvSpPr>
          <p:cNvPr id="18" name="Title 1">
            <a:extLst>
              <a:ext uri="{FF2B5EF4-FFF2-40B4-BE49-F238E27FC236}">
                <a16:creationId xmlns:a16="http://schemas.microsoft.com/office/drawing/2014/main" id="{25746B7E-57F1-93B9-1012-4B45DC9E3B0F}"/>
              </a:ext>
            </a:extLst>
          </p:cNvPr>
          <p:cNvSpPr>
            <a:spLocks noGrp="1"/>
          </p:cNvSpPr>
          <p:nvPr>
            <p:ph type="title"/>
          </p:nvPr>
        </p:nvSpPr>
        <p:spPr>
          <a:xfrm>
            <a:off x="838200" y="365125"/>
            <a:ext cx="10515600" cy="1325563"/>
          </a:xfrm>
        </p:spPr>
        <p:txBody>
          <a:bodyPr anchor="ctr">
            <a:normAutofit/>
          </a:bodyPr>
          <a:lstStyle/>
          <a:p>
            <a:r>
              <a:rPr lang="en-US"/>
              <a:t>1. Exporting Provider Contact Data</a:t>
            </a:r>
          </a:p>
        </p:txBody>
      </p:sp>
      <p:pic>
        <p:nvPicPr>
          <p:cNvPr id="10" name="Picture 9">
            <a:extLst>
              <a:ext uri="{FF2B5EF4-FFF2-40B4-BE49-F238E27FC236}">
                <a16:creationId xmlns:a16="http://schemas.microsoft.com/office/drawing/2014/main" id="{49A67DB0-9F9F-9F32-2B18-2F29305E7FEF}"/>
              </a:ext>
            </a:extLst>
          </p:cNvPr>
          <p:cNvPicPr>
            <a:picLocks noChangeAspect="1"/>
          </p:cNvPicPr>
          <p:nvPr/>
        </p:nvPicPr>
        <p:blipFill>
          <a:blip r:embed="rId4"/>
          <a:stretch>
            <a:fillRect/>
          </a:stretch>
        </p:blipFill>
        <p:spPr>
          <a:xfrm>
            <a:off x="1351466" y="2595225"/>
            <a:ext cx="4640551" cy="1667549"/>
          </a:xfrm>
          <a:prstGeom prst="rect">
            <a:avLst/>
          </a:prstGeom>
        </p:spPr>
      </p:pic>
    </p:spTree>
    <p:extLst>
      <p:ext uri="{BB962C8B-B14F-4D97-AF65-F5344CB8AC3E}">
        <p14:creationId xmlns:p14="http://schemas.microsoft.com/office/powerpoint/2010/main" val="3035522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DC32-6F7E-BCC1-1AF8-9132F7888EFC}"/>
              </a:ext>
            </a:extLst>
          </p:cNvPr>
          <p:cNvSpPr>
            <a:spLocks noGrp="1"/>
          </p:cNvSpPr>
          <p:nvPr>
            <p:ph type="title"/>
          </p:nvPr>
        </p:nvSpPr>
        <p:spPr>
          <a:xfrm>
            <a:off x="842247" y="118753"/>
            <a:ext cx="10515600" cy="1325563"/>
          </a:xfrm>
        </p:spPr>
        <p:txBody>
          <a:bodyPr/>
          <a:lstStyle/>
          <a:p>
            <a:r>
              <a:rPr lang="en-US"/>
              <a:t>2. Importing Provider Contact Data</a:t>
            </a:r>
          </a:p>
        </p:txBody>
      </p:sp>
      <p:sp>
        <p:nvSpPr>
          <p:cNvPr id="3" name="Content Placeholder 2">
            <a:extLst>
              <a:ext uri="{FF2B5EF4-FFF2-40B4-BE49-F238E27FC236}">
                <a16:creationId xmlns:a16="http://schemas.microsoft.com/office/drawing/2014/main" id="{6CEEC38E-1329-99F7-D368-28F0C3376846}"/>
              </a:ext>
            </a:extLst>
          </p:cNvPr>
          <p:cNvSpPr>
            <a:spLocks noGrp="1"/>
          </p:cNvSpPr>
          <p:nvPr>
            <p:ph idx="1"/>
          </p:nvPr>
        </p:nvSpPr>
        <p:spPr>
          <a:xfrm>
            <a:off x="822157" y="1384663"/>
            <a:ext cx="10655467" cy="4504917"/>
          </a:xfrm>
        </p:spPr>
        <p:txBody>
          <a:bodyPr vert="horz" lIns="91440" tIns="45720" rIns="91440" bIns="45720" rtlCol="0" anchor="t">
            <a:normAutofit fontScale="92500" lnSpcReduction="10000"/>
          </a:bodyPr>
          <a:lstStyle/>
          <a:p>
            <a:r>
              <a:rPr lang="en-US" b="1"/>
              <a:t>Update the spreadsheet </a:t>
            </a:r>
            <a:r>
              <a:rPr lang="en-US"/>
              <a:t>with the required data.  DO NOT ALTER THE COLUMN ORDER or THE FIRST ROW. Save the file to your local drive.</a:t>
            </a:r>
          </a:p>
          <a:p>
            <a:endParaRPr lang="en-US"/>
          </a:p>
          <a:p>
            <a:pPr marL="0" indent="0">
              <a:buNone/>
            </a:pPr>
            <a:endParaRPr lang="en-US"/>
          </a:p>
          <a:p>
            <a:r>
              <a:rPr lang="en-US"/>
              <a:t>Return to provider contacts page and click the </a:t>
            </a:r>
            <a:r>
              <a:rPr lang="en-US" b="1"/>
              <a:t>Excel/CSV Import </a:t>
            </a:r>
            <a:r>
              <a:rPr lang="en-US"/>
              <a:t>button.</a:t>
            </a:r>
          </a:p>
          <a:p>
            <a:pPr marL="0" indent="0">
              <a:buNone/>
            </a:pPr>
            <a:endParaRPr lang="en-US" b="1"/>
          </a:p>
          <a:p>
            <a:pPr marL="0" indent="0">
              <a:buNone/>
            </a:pPr>
            <a:endParaRPr lang="en-US" b="1"/>
          </a:p>
          <a:p>
            <a:endParaRPr lang="en-US" b="1"/>
          </a:p>
          <a:p>
            <a:r>
              <a:rPr lang="en-US"/>
              <a:t>Click the </a:t>
            </a:r>
            <a:r>
              <a:rPr lang="en-US" b="1"/>
              <a:t>Browse </a:t>
            </a:r>
            <a:r>
              <a:rPr lang="en-US"/>
              <a:t>button, then locate and select the saved file on your computer. Click ‘Open’ to proceed.  </a:t>
            </a:r>
            <a:r>
              <a:rPr lang="en-US" b="1"/>
              <a:t>Ensure the file is </a:t>
            </a:r>
            <a:r>
              <a:rPr lang="en-US" b="1" i="1"/>
              <a:t>not open</a:t>
            </a:r>
            <a:r>
              <a:rPr lang="en-US" i="1"/>
              <a:t> </a:t>
            </a:r>
            <a:r>
              <a:rPr lang="en-US"/>
              <a:t>on your desktop before uploading. Files currently in use cannot be loaded into the Provider Contacts Tool.</a:t>
            </a:r>
            <a:br>
              <a:rPr lang="en-US"/>
            </a:br>
            <a:endParaRPr lang="en-US"/>
          </a:p>
          <a:p>
            <a:pPr marL="0" indent="0">
              <a:buNone/>
            </a:pPr>
            <a:endParaRPr lang="en-US"/>
          </a:p>
          <a:p>
            <a:endParaRPr lang="en-US"/>
          </a:p>
        </p:txBody>
      </p:sp>
      <p:sp>
        <p:nvSpPr>
          <p:cNvPr id="4" name="Date Placeholder 3">
            <a:extLst>
              <a:ext uri="{FF2B5EF4-FFF2-40B4-BE49-F238E27FC236}">
                <a16:creationId xmlns:a16="http://schemas.microsoft.com/office/drawing/2014/main" id="{38CC1CC1-0F91-47DD-A034-E511BE685AD6}"/>
              </a:ext>
            </a:extLst>
          </p:cNvPr>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a:extLst>
              <a:ext uri="{FF2B5EF4-FFF2-40B4-BE49-F238E27FC236}">
                <a16:creationId xmlns:a16="http://schemas.microsoft.com/office/drawing/2014/main" id="{2A31A1F9-F7F8-5D7D-255E-1B8213EB613D}"/>
              </a:ext>
            </a:extLst>
          </p:cNvPr>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a:extLst>
              <a:ext uri="{FF2B5EF4-FFF2-40B4-BE49-F238E27FC236}">
                <a16:creationId xmlns:a16="http://schemas.microsoft.com/office/drawing/2014/main" id="{75B21CD5-79F8-54BB-3ADB-73C99E23458A}"/>
              </a:ext>
            </a:extLst>
          </p:cNvPr>
          <p:cNvSpPr>
            <a:spLocks noGrp="1"/>
          </p:cNvSpPr>
          <p:nvPr>
            <p:ph type="sldNum" sz="quarter" idx="12"/>
          </p:nvPr>
        </p:nvSpPr>
        <p:spPr/>
        <p:txBody>
          <a:bodyPr/>
          <a:lstStyle/>
          <a:p>
            <a:fld id="{964FBED6-DBA1-4248-B57E-98CCAF2C365A}" type="slidenum">
              <a:rPr lang="en-US" smtClean="0"/>
              <a:t>22</a:t>
            </a:fld>
            <a:endParaRPr lang="en-US"/>
          </a:p>
        </p:txBody>
      </p:sp>
      <p:pic>
        <p:nvPicPr>
          <p:cNvPr id="8" name="Picture 7">
            <a:extLst>
              <a:ext uri="{FF2B5EF4-FFF2-40B4-BE49-F238E27FC236}">
                <a16:creationId xmlns:a16="http://schemas.microsoft.com/office/drawing/2014/main" id="{33D8E9B2-5D70-5DE0-1D78-E5BB5020A773}"/>
              </a:ext>
            </a:extLst>
          </p:cNvPr>
          <p:cNvPicPr>
            <a:picLocks noChangeAspect="1"/>
          </p:cNvPicPr>
          <p:nvPr/>
        </p:nvPicPr>
        <p:blipFill>
          <a:blip r:embed="rId3"/>
          <a:stretch>
            <a:fillRect/>
          </a:stretch>
        </p:blipFill>
        <p:spPr>
          <a:xfrm>
            <a:off x="1687536" y="3193793"/>
            <a:ext cx="1855987" cy="946309"/>
          </a:xfrm>
          <a:prstGeom prst="rect">
            <a:avLst/>
          </a:prstGeom>
        </p:spPr>
      </p:pic>
      <p:pic>
        <p:nvPicPr>
          <p:cNvPr id="12" name="Picture 11">
            <a:extLst>
              <a:ext uri="{FF2B5EF4-FFF2-40B4-BE49-F238E27FC236}">
                <a16:creationId xmlns:a16="http://schemas.microsoft.com/office/drawing/2014/main" id="{C63AE504-D16D-A52A-754D-04EF5A849E57}"/>
              </a:ext>
            </a:extLst>
          </p:cNvPr>
          <p:cNvPicPr>
            <a:picLocks noChangeAspect="1"/>
          </p:cNvPicPr>
          <p:nvPr/>
        </p:nvPicPr>
        <p:blipFill>
          <a:blip r:embed="rId4"/>
          <a:stretch>
            <a:fillRect/>
          </a:stretch>
        </p:blipFill>
        <p:spPr>
          <a:xfrm>
            <a:off x="1687536" y="5409909"/>
            <a:ext cx="5035732" cy="774259"/>
          </a:xfrm>
          <a:prstGeom prst="rect">
            <a:avLst/>
          </a:prstGeom>
        </p:spPr>
      </p:pic>
      <p:pic>
        <p:nvPicPr>
          <p:cNvPr id="9" name="Picture 8">
            <a:extLst>
              <a:ext uri="{FF2B5EF4-FFF2-40B4-BE49-F238E27FC236}">
                <a16:creationId xmlns:a16="http://schemas.microsoft.com/office/drawing/2014/main" id="{9805E9C7-D662-7027-F9BD-926A27B92800}"/>
              </a:ext>
            </a:extLst>
          </p:cNvPr>
          <p:cNvPicPr>
            <a:picLocks noChangeAspect="1"/>
          </p:cNvPicPr>
          <p:nvPr/>
        </p:nvPicPr>
        <p:blipFill>
          <a:blip r:embed="rId5"/>
          <a:stretch>
            <a:fillRect/>
          </a:stretch>
        </p:blipFill>
        <p:spPr>
          <a:xfrm>
            <a:off x="1687536" y="1961656"/>
            <a:ext cx="5035732" cy="803575"/>
          </a:xfrm>
          <a:prstGeom prst="rect">
            <a:avLst/>
          </a:prstGeom>
          <a:ln w="19050">
            <a:solidFill>
              <a:schemeClr val="tx2"/>
            </a:solidFill>
          </a:ln>
        </p:spPr>
      </p:pic>
    </p:spTree>
    <p:extLst>
      <p:ext uri="{BB962C8B-B14F-4D97-AF65-F5344CB8AC3E}">
        <p14:creationId xmlns:p14="http://schemas.microsoft.com/office/powerpoint/2010/main" val="1975017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7753A-9B8E-0D39-C030-17CD54E72C14}"/>
              </a:ext>
            </a:extLst>
          </p:cNvPr>
          <p:cNvSpPr>
            <a:spLocks noGrp="1"/>
          </p:cNvSpPr>
          <p:nvPr>
            <p:ph idx="1"/>
          </p:nvPr>
        </p:nvSpPr>
        <p:spPr>
          <a:xfrm>
            <a:off x="838200" y="1376413"/>
            <a:ext cx="10938096" cy="1183907"/>
          </a:xfrm>
        </p:spPr>
        <p:txBody>
          <a:bodyPr>
            <a:normAutofit/>
          </a:bodyPr>
          <a:lstStyle/>
          <a:p>
            <a:pPr marL="0" indent="0">
              <a:buNone/>
            </a:pPr>
            <a:r>
              <a:rPr lang="en-US"/>
              <a:t>The Provider Contacts Tool will process the selected file and display any errors encountered during import.  </a:t>
            </a:r>
            <a:r>
              <a:rPr lang="en-US" b="1"/>
              <a:t>Review the errors</a:t>
            </a:r>
            <a:r>
              <a:rPr lang="en-US"/>
              <a:t>, make corrections in the spreadsheet, and re-upload the file. Click </a:t>
            </a:r>
            <a:r>
              <a:rPr lang="en-US" b="1"/>
              <a:t>Submit</a:t>
            </a:r>
            <a:r>
              <a:rPr lang="en-US"/>
              <a:t> to finalize the update.</a:t>
            </a:r>
          </a:p>
          <a:p>
            <a:endParaRPr lang="en-US"/>
          </a:p>
          <a:p>
            <a:pPr marL="0" indent="0">
              <a:buNone/>
            </a:pPr>
            <a:endParaRPr lang="en-US"/>
          </a:p>
          <a:p>
            <a:pPr marL="0" indent="0">
              <a:buNone/>
            </a:pPr>
            <a:endParaRPr lang="en-US"/>
          </a:p>
        </p:txBody>
      </p:sp>
      <p:sp>
        <p:nvSpPr>
          <p:cNvPr id="4" name="Date Placeholder 3">
            <a:extLst>
              <a:ext uri="{FF2B5EF4-FFF2-40B4-BE49-F238E27FC236}">
                <a16:creationId xmlns:a16="http://schemas.microsoft.com/office/drawing/2014/main" id="{4CA74D82-EDD1-E372-75D1-BA23ED1FA227}"/>
              </a:ext>
            </a:extLst>
          </p:cNvPr>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a:extLst>
              <a:ext uri="{FF2B5EF4-FFF2-40B4-BE49-F238E27FC236}">
                <a16:creationId xmlns:a16="http://schemas.microsoft.com/office/drawing/2014/main" id="{8205DD4C-8EB3-764C-FB3B-EBF95F97F0CC}"/>
              </a:ext>
            </a:extLst>
          </p:cNvPr>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a:extLst>
              <a:ext uri="{FF2B5EF4-FFF2-40B4-BE49-F238E27FC236}">
                <a16:creationId xmlns:a16="http://schemas.microsoft.com/office/drawing/2014/main" id="{45A9C923-B2FF-49E7-1ABA-8184D727F8D6}"/>
              </a:ext>
            </a:extLst>
          </p:cNvPr>
          <p:cNvSpPr>
            <a:spLocks noGrp="1"/>
          </p:cNvSpPr>
          <p:nvPr>
            <p:ph type="sldNum" sz="quarter" idx="12"/>
          </p:nvPr>
        </p:nvSpPr>
        <p:spPr/>
        <p:txBody>
          <a:bodyPr/>
          <a:lstStyle/>
          <a:p>
            <a:fld id="{964FBED6-DBA1-4248-B57E-98CCAF2C365A}" type="slidenum">
              <a:rPr lang="en-US" smtClean="0"/>
              <a:t>23</a:t>
            </a:fld>
            <a:endParaRPr lang="en-US"/>
          </a:p>
        </p:txBody>
      </p:sp>
      <p:sp>
        <p:nvSpPr>
          <p:cNvPr id="9" name="Title 1">
            <a:extLst>
              <a:ext uri="{FF2B5EF4-FFF2-40B4-BE49-F238E27FC236}">
                <a16:creationId xmlns:a16="http://schemas.microsoft.com/office/drawing/2014/main" id="{FF2C5391-B64D-AB50-404B-01D61A62F298}"/>
              </a:ext>
            </a:extLst>
          </p:cNvPr>
          <p:cNvSpPr>
            <a:spLocks noGrp="1"/>
          </p:cNvSpPr>
          <p:nvPr>
            <p:ph type="title"/>
          </p:nvPr>
        </p:nvSpPr>
        <p:spPr>
          <a:xfrm>
            <a:off x="842247" y="118753"/>
            <a:ext cx="10515600" cy="1325563"/>
          </a:xfrm>
        </p:spPr>
        <p:txBody>
          <a:bodyPr/>
          <a:lstStyle/>
          <a:p>
            <a:r>
              <a:rPr lang="en-US"/>
              <a:t>2. Importing Provider Contact Data</a:t>
            </a:r>
          </a:p>
        </p:txBody>
      </p:sp>
      <p:sp>
        <p:nvSpPr>
          <p:cNvPr id="12" name="TextBox 11">
            <a:extLst>
              <a:ext uri="{FF2B5EF4-FFF2-40B4-BE49-F238E27FC236}">
                <a16:creationId xmlns:a16="http://schemas.microsoft.com/office/drawing/2014/main" id="{51D0923A-1724-1D39-429B-A69860D7FF1B}"/>
              </a:ext>
            </a:extLst>
          </p:cNvPr>
          <p:cNvSpPr txBox="1"/>
          <p:nvPr/>
        </p:nvSpPr>
        <p:spPr>
          <a:xfrm>
            <a:off x="838200" y="3005019"/>
            <a:ext cx="3990975" cy="2585323"/>
          </a:xfrm>
          <a:prstGeom prst="rect">
            <a:avLst/>
          </a:prstGeom>
          <a:noFill/>
        </p:spPr>
        <p:txBody>
          <a:bodyPr wrap="square" rtlCol="0">
            <a:spAutoFit/>
          </a:bodyPr>
          <a:lstStyle/>
          <a:p>
            <a:r>
              <a:rPr lang="en-US" sz="2400" b="1">
                <a:solidFill>
                  <a:schemeClr val="accent5">
                    <a:lumMod val="50000"/>
                  </a:schemeClr>
                </a:solidFill>
              </a:rPr>
              <a:t>Example Error: </a:t>
            </a:r>
            <a:r>
              <a:rPr lang="en-US" sz="2400">
                <a:solidFill>
                  <a:schemeClr val="accent5">
                    <a:lumMod val="50000"/>
                  </a:schemeClr>
                </a:solidFill>
              </a:rPr>
              <a:t>Duplicate IDs</a:t>
            </a:r>
          </a:p>
          <a:p>
            <a:endParaRPr lang="en-US" sz="2400">
              <a:solidFill>
                <a:schemeClr val="accent5">
                  <a:lumMod val="50000"/>
                </a:schemeClr>
              </a:solidFill>
            </a:endParaRPr>
          </a:p>
          <a:p>
            <a:endParaRPr lang="en-US" sz="2400">
              <a:solidFill>
                <a:schemeClr val="accent5">
                  <a:lumMod val="50000"/>
                </a:schemeClr>
              </a:solidFill>
            </a:endParaRPr>
          </a:p>
          <a:p>
            <a:r>
              <a:rPr lang="en-US" sz="2400" b="1">
                <a:solidFill>
                  <a:schemeClr val="accent5">
                    <a:lumMod val="50000"/>
                  </a:schemeClr>
                </a:solidFill>
              </a:rPr>
              <a:t>How to Fix:</a:t>
            </a:r>
          </a:p>
          <a:p>
            <a:r>
              <a:rPr lang="en-US" sz="2400">
                <a:solidFill>
                  <a:schemeClr val="accent5">
                    <a:lumMod val="50000"/>
                  </a:schemeClr>
                </a:solidFill>
              </a:rPr>
              <a:t>Select and delete one of the rows using the import tool</a:t>
            </a:r>
          </a:p>
          <a:p>
            <a:endParaRPr lang="en-US"/>
          </a:p>
        </p:txBody>
      </p:sp>
      <p:grpSp>
        <p:nvGrpSpPr>
          <p:cNvPr id="17" name="Group 16">
            <a:extLst>
              <a:ext uri="{FF2B5EF4-FFF2-40B4-BE49-F238E27FC236}">
                <a16:creationId xmlns:a16="http://schemas.microsoft.com/office/drawing/2014/main" id="{8F0A507D-D539-0F3C-5706-20A11B5807B6}"/>
              </a:ext>
            </a:extLst>
          </p:cNvPr>
          <p:cNvGrpSpPr/>
          <p:nvPr/>
        </p:nvGrpSpPr>
        <p:grpSpPr>
          <a:xfrm>
            <a:off x="5018003" y="3185184"/>
            <a:ext cx="6858776" cy="2209932"/>
            <a:chOff x="4917520" y="2874982"/>
            <a:chExt cx="6858776" cy="2209932"/>
          </a:xfrm>
        </p:grpSpPr>
        <p:pic>
          <p:nvPicPr>
            <p:cNvPr id="11" name="Picture 10">
              <a:extLst>
                <a:ext uri="{FF2B5EF4-FFF2-40B4-BE49-F238E27FC236}">
                  <a16:creationId xmlns:a16="http://schemas.microsoft.com/office/drawing/2014/main" id="{88FB3986-D936-413E-D156-78AA8B396195}"/>
                </a:ext>
              </a:extLst>
            </p:cNvPr>
            <p:cNvPicPr>
              <a:picLocks noChangeAspect="1"/>
            </p:cNvPicPr>
            <p:nvPr/>
          </p:nvPicPr>
          <p:blipFill>
            <a:blip r:embed="rId3"/>
            <a:stretch>
              <a:fillRect/>
            </a:stretch>
          </p:blipFill>
          <p:spPr>
            <a:xfrm>
              <a:off x="4917520" y="2874982"/>
              <a:ext cx="6858776" cy="2209932"/>
            </a:xfrm>
            <a:prstGeom prst="rect">
              <a:avLst/>
            </a:prstGeom>
            <a:ln>
              <a:solidFill>
                <a:schemeClr val="tx1"/>
              </a:solidFill>
            </a:ln>
          </p:spPr>
        </p:pic>
        <p:cxnSp>
          <p:nvCxnSpPr>
            <p:cNvPr id="14" name="Straight Arrow Connector 13">
              <a:extLst>
                <a:ext uri="{FF2B5EF4-FFF2-40B4-BE49-F238E27FC236}">
                  <a16:creationId xmlns:a16="http://schemas.microsoft.com/office/drawing/2014/main" id="{47554AC6-87EE-9F15-DBDC-F78A2E2A3DEC}"/>
                </a:ext>
              </a:extLst>
            </p:cNvPr>
            <p:cNvCxnSpPr>
              <a:cxnSpLocks/>
            </p:cNvCxnSpPr>
            <p:nvPr/>
          </p:nvCxnSpPr>
          <p:spPr>
            <a:xfrm>
              <a:off x="6699183" y="3291840"/>
              <a:ext cx="327259" cy="2502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 name="Straight Arrow Connector 6">
            <a:extLst>
              <a:ext uri="{FF2B5EF4-FFF2-40B4-BE49-F238E27FC236}">
                <a16:creationId xmlns:a16="http://schemas.microsoft.com/office/drawing/2014/main" id="{3E0CDD49-7931-7D63-EBB2-87B5E03999D9}"/>
              </a:ext>
            </a:extLst>
          </p:cNvPr>
          <p:cNvCxnSpPr/>
          <p:nvPr/>
        </p:nvCxnSpPr>
        <p:spPr>
          <a:xfrm flipV="1">
            <a:off x="4425696" y="4087368"/>
            <a:ext cx="592307"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179489C-0E09-7164-94B0-7451C54888D5}"/>
              </a:ext>
            </a:extLst>
          </p:cNvPr>
          <p:cNvCxnSpPr/>
          <p:nvPr/>
        </p:nvCxnSpPr>
        <p:spPr>
          <a:xfrm>
            <a:off x="4407408" y="4773168"/>
            <a:ext cx="685800" cy="100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706B308-D5BC-1971-8C3C-92CD9512ED81}"/>
              </a:ext>
            </a:extLst>
          </p:cNvPr>
          <p:cNvSpPr/>
          <p:nvPr/>
        </p:nvSpPr>
        <p:spPr>
          <a:xfrm>
            <a:off x="5852160" y="3602042"/>
            <a:ext cx="327259" cy="21593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55B1808-4125-EF03-7E6A-D5C644F5FB4A}"/>
              </a:ext>
            </a:extLst>
          </p:cNvPr>
          <p:cNvPicPr>
            <a:picLocks noChangeAspect="1"/>
          </p:cNvPicPr>
          <p:nvPr/>
        </p:nvPicPr>
        <p:blipFill>
          <a:blip r:embed="rId4"/>
          <a:stretch>
            <a:fillRect/>
          </a:stretch>
        </p:blipFill>
        <p:spPr>
          <a:xfrm>
            <a:off x="5852160" y="3628819"/>
            <a:ext cx="279629" cy="189161"/>
          </a:xfrm>
          <a:prstGeom prst="rect">
            <a:avLst/>
          </a:prstGeom>
        </p:spPr>
      </p:pic>
    </p:spTree>
    <p:extLst>
      <p:ext uri="{BB962C8B-B14F-4D97-AF65-F5344CB8AC3E}">
        <p14:creationId xmlns:p14="http://schemas.microsoft.com/office/powerpoint/2010/main" val="4175821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89870-8C04-646D-354B-9CC102FE2AEC}"/>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FB3BD1FD-5625-8661-E99D-E4B76D73E9EE}"/>
              </a:ext>
            </a:extLst>
          </p:cNvPr>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a:extLst>
              <a:ext uri="{FF2B5EF4-FFF2-40B4-BE49-F238E27FC236}">
                <a16:creationId xmlns:a16="http://schemas.microsoft.com/office/drawing/2014/main" id="{F7439F8D-9341-2DCE-BF92-2779FE83AB1C}"/>
              </a:ext>
            </a:extLst>
          </p:cNvPr>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a:extLst>
              <a:ext uri="{FF2B5EF4-FFF2-40B4-BE49-F238E27FC236}">
                <a16:creationId xmlns:a16="http://schemas.microsoft.com/office/drawing/2014/main" id="{3B9C144E-7B19-4B14-4325-FE6F817DF5B9}"/>
              </a:ext>
            </a:extLst>
          </p:cNvPr>
          <p:cNvSpPr>
            <a:spLocks noGrp="1"/>
          </p:cNvSpPr>
          <p:nvPr>
            <p:ph type="sldNum" sz="quarter" idx="12"/>
          </p:nvPr>
        </p:nvSpPr>
        <p:spPr/>
        <p:txBody>
          <a:bodyPr/>
          <a:lstStyle/>
          <a:p>
            <a:fld id="{964FBED6-DBA1-4248-B57E-98CCAF2C365A}" type="slidenum">
              <a:rPr lang="en-US" smtClean="0"/>
              <a:t>24</a:t>
            </a:fld>
            <a:endParaRPr lang="en-US"/>
          </a:p>
        </p:txBody>
      </p:sp>
      <p:sp>
        <p:nvSpPr>
          <p:cNvPr id="9" name="Title 1">
            <a:extLst>
              <a:ext uri="{FF2B5EF4-FFF2-40B4-BE49-F238E27FC236}">
                <a16:creationId xmlns:a16="http://schemas.microsoft.com/office/drawing/2014/main" id="{7CF05E74-F074-3A8A-AAD5-9D00527149D4}"/>
              </a:ext>
            </a:extLst>
          </p:cNvPr>
          <p:cNvSpPr>
            <a:spLocks noGrp="1"/>
          </p:cNvSpPr>
          <p:nvPr>
            <p:ph type="title"/>
          </p:nvPr>
        </p:nvSpPr>
        <p:spPr>
          <a:xfrm>
            <a:off x="842247" y="118753"/>
            <a:ext cx="10515600" cy="1325563"/>
          </a:xfrm>
        </p:spPr>
        <p:txBody>
          <a:bodyPr/>
          <a:lstStyle/>
          <a:p>
            <a:r>
              <a:rPr lang="en-US"/>
              <a:t>Resolving Potential Errors on Import</a:t>
            </a:r>
          </a:p>
        </p:txBody>
      </p:sp>
      <p:sp>
        <p:nvSpPr>
          <p:cNvPr id="12" name="TextBox 11">
            <a:extLst>
              <a:ext uri="{FF2B5EF4-FFF2-40B4-BE49-F238E27FC236}">
                <a16:creationId xmlns:a16="http://schemas.microsoft.com/office/drawing/2014/main" id="{0B00421E-F284-3756-DF57-9082736F3BAE}"/>
              </a:ext>
            </a:extLst>
          </p:cNvPr>
          <p:cNvSpPr txBox="1"/>
          <p:nvPr/>
        </p:nvSpPr>
        <p:spPr>
          <a:xfrm>
            <a:off x="838200" y="1536174"/>
            <a:ext cx="4248150" cy="3785652"/>
          </a:xfrm>
          <a:prstGeom prst="rect">
            <a:avLst/>
          </a:prstGeom>
          <a:noFill/>
        </p:spPr>
        <p:txBody>
          <a:bodyPr wrap="square" rtlCol="0">
            <a:spAutoFit/>
          </a:bodyPr>
          <a:lstStyle/>
          <a:p>
            <a:r>
              <a:rPr lang="en-US" sz="2400" b="1">
                <a:solidFill>
                  <a:schemeClr val="accent5">
                    <a:lumMod val="50000"/>
                  </a:schemeClr>
                </a:solidFill>
              </a:rPr>
              <a:t>Example Error: </a:t>
            </a:r>
            <a:r>
              <a:rPr lang="en-US" sz="2400">
                <a:solidFill>
                  <a:schemeClr val="accent5">
                    <a:lumMod val="50000"/>
                  </a:schemeClr>
                </a:solidFill>
              </a:rPr>
              <a:t>The number of uploaded rows does not match the rows in the Excel file.</a:t>
            </a:r>
          </a:p>
          <a:p>
            <a:endParaRPr lang="en-US" sz="2400">
              <a:solidFill>
                <a:schemeClr val="accent5">
                  <a:lumMod val="50000"/>
                </a:schemeClr>
              </a:solidFill>
            </a:endParaRPr>
          </a:p>
          <a:p>
            <a:endParaRPr lang="en-US" sz="2400" b="1">
              <a:solidFill>
                <a:schemeClr val="accent5">
                  <a:lumMod val="50000"/>
                </a:schemeClr>
              </a:solidFill>
            </a:endParaRPr>
          </a:p>
          <a:p>
            <a:endParaRPr lang="en-US" sz="2400" b="1">
              <a:solidFill>
                <a:schemeClr val="accent5">
                  <a:lumMod val="50000"/>
                </a:schemeClr>
              </a:solidFill>
            </a:endParaRPr>
          </a:p>
          <a:p>
            <a:r>
              <a:rPr lang="en-US" sz="2400" b="1">
                <a:solidFill>
                  <a:schemeClr val="accent5">
                    <a:lumMod val="50000"/>
                  </a:schemeClr>
                </a:solidFill>
              </a:rPr>
              <a:t>How to Fix:</a:t>
            </a:r>
          </a:p>
          <a:p>
            <a:r>
              <a:rPr lang="en-US" sz="2400">
                <a:solidFill>
                  <a:schemeClr val="accent5">
                    <a:lumMod val="50000"/>
                  </a:schemeClr>
                </a:solidFill>
              </a:rPr>
              <a:t>Ensure the first row of the import file contains the required header and format information.</a:t>
            </a:r>
          </a:p>
        </p:txBody>
      </p:sp>
      <p:grpSp>
        <p:nvGrpSpPr>
          <p:cNvPr id="24" name="Group 23">
            <a:extLst>
              <a:ext uri="{FF2B5EF4-FFF2-40B4-BE49-F238E27FC236}">
                <a16:creationId xmlns:a16="http://schemas.microsoft.com/office/drawing/2014/main" id="{A59DD5D1-2E46-0C7A-3E04-CDFAF80B593C}"/>
              </a:ext>
            </a:extLst>
          </p:cNvPr>
          <p:cNvGrpSpPr/>
          <p:nvPr/>
        </p:nvGrpSpPr>
        <p:grpSpPr>
          <a:xfrm>
            <a:off x="5123941" y="1536174"/>
            <a:ext cx="6595506" cy="2066925"/>
            <a:chOff x="5114925" y="1362075"/>
            <a:chExt cx="6595506" cy="2066925"/>
          </a:xfrm>
        </p:grpSpPr>
        <p:pic>
          <p:nvPicPr>
            <p:cNvPr id="10" name="Picture 9">
              <a:extLst>
                <a:ext uri="{FF2B5EF4-FFF2-40B4-BE49-F238E27FC236}">
                  <a16:creationId xmlns:a16="http://schemas.microsoft.com/office/drawing/2014/main" id="{0C672BDD-0523-34E2-41CE-DD8BC7777DE7}"/>
                </a:ext>
              </a:extLst>
            </p:cNvPr>
            <p:cNvPicPr>
              <a:picLocks noChangeAspect="1"/>
            </p:cNvPicPr>
            <p:nvPr/>
          </p:nvPicPr>
          <p:blipFill>
            <a:blip r:embed="rId3"/>
            <a:stretch>
              <a:fillRect/>
            </a:stretch>
          </p:blipFill>
          <p:spPr>
            <a:xfrm>
              <a:off x="5203219" y="1444316"/>
              <a:ext cx="5868278" cy="673948"/>
            </a:xfrm>
            <a:prstGeom prst="rect">
              <a:avLst/>
            </a:prstGeom>
            <a:ln>
              <a:solidFill>
                <a:schemeClr val="tx1"/>
              </a:solidFill>
            </a:ln>
          </p:spPr>
        </p:pic>
        <p:pic>
          <p:nvPicPr>
            <p:cNvPr id="20" name="Picture 19">
              <a:extLst>
                <a:ext uri="{FF2B5EF4-FFF2-40B4-BE49-F238E27FC236}">
                  <a16:creationId xmlns:a16="http://schemas.microsoft.com/office/drawing/2014/main" id="{7F9F3A51-9F34-6160-A5E6-14024F01374E}"/>
                </a:ext>
              </a:extLst>
            </p:cNvPr>
            <p:cNvPicPr>
              <a:picLocks noChangeAspect="1"/>
            </p:cNvPicPr>
            <p:nvPr/>
          </p:nvPicPr>
          <p:blipFill>
            <a:blip r:embed="rId4"/>
            <a:stretch>
              <a:fillRect/>
            </a:stretch>
          </p:blipFill>
          <p:spPr>
            <a:xfrm>
              <a:off x="5203219" y="2263115"/>
              <a:ext cx="6436951" cy="1100452"/>
            </a:xfrm>
            <a:prstGeom prst="rect">
              <a:avLst/>
            </a:prstGeom>
            <a:ln>
              <a:solidFill>
                <a:schemeClr val="tx1"/>
              </a:solidFill>
            </a:ln>
          </p:spPr>
        </p:pic>
        <p:cxnSp>
          <p:nvCxnSpPr>
            <p:cNvPr id="18" name="Straight Arrow Connector 17">
              <a:extLst>
                <a:ext uri="{FF2B5EF4-FFF2-40B4-BE49-F238E27FC236}">
                  <a16:creationId xmlns:a16="http://schemas.microsoft.com/office/drawing/2014/main" id="{F3735690-3399-25B0-EC8A-500ADD1C65A1}"/>
                </a:ext>
              </a:extLst>
            </p:cNvPr>
            <p:cNvCxnSpPr/>
            <p:nvPr/>
          </p:nvCxnSpPr>
          <p:spPr>
            <a:xfrm>
              <a:off x="5324475" y="1990725"/>
              <a:ext cx="266700" cy="1028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5C2F1C3-1BD7-0037-5FA6-79423F0691BF}"/>
                </a:ext>
              </a:extLst>
            </p:cNvPr>
            <p:cNvSpPr/>
            <p:nvPr/>
          </p:nvSpPr>
          <p:spPr>
            <a:xfrm>
              <a:off x="5114925" y="1362075"/>
              <a:ext cx="6595506" cy="206692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36A902DA-EAB6-5BE8-57E4-A6D8CDF553DE}"/>
              </a:ext>
            </a:extLst>
          </p:cNvPr>
          <p:cNvPicPr>
            <a:picLocks noChangeAspect="1"/>
          </p:cNvPicPr>
          <p:nvPr/>
        </p:nvPicPr>
        <p:blipFill>
          <a:blip r:embed="rId5"/>
          <a:stretch>
            <a:fillRect/>
          </a:stretch>
        </p:blipFill>
        <p:spPr>
          <a:xfrm>
            <a:off x="5600191" y="4331857"/>
            <a:ext cx="6268325" cy="1000265"/>
          </a:xfrm>
          <a:prstGeom prst="rect">
            <a:avLst/>
          </a:prstGeom>
          <a:ln w="19050">
            <a:solidFill>
              <a:schemeClr val="tx2"/>
            </a:solidFill>
          </a:ln>
        </p:spPr>
      </p:pic>
    </p:spTree>
    <p:extLst>
      <p:ext uri="{BB962C8B-B14F-4D97-AF65-F5344CB8AC3E}">
        <p14:creationId xmlns:p14="http://schemas.microsoft.com/office/powerpoint/2010/main" val="3043387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2510-ED2F-0028-B231-C99C8650CAD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67F63D-8D65-7EA9-295E-834A6179EA45}"/>
              </a:ext>
            </a:extLst>
          </p:cNvPr>
          <p:cNvSpPr>
            <a:spLocks noGrp="1"/>
          </p:cNvSpPr>
          <p:nvPr>
            <p:ph idx="1"/>
          </p:nvPr>
        </p:nvSpPr>
        <p:spPr>
          <a:xfrm>
            <a:off x="4900210" y="1867201"/>
            <a:ext cx="6970781" cy="1558225"/>
          </a:xfrm>
        </p:spPr>
        <p:txBody>
          <a:bodyPr vert="horz" lIns="91440" tIns="45720" rIns="91440" bIns="45720" rtlCol="0" anchor="t">
            <a:normAutofit lnSpcReduction="10000"/>
          </a:bodyPr>
          <a:lstStyle/>
          <a:p>
            <a:r>
              <a:rPr lang="en-US" sz="2000"/>
              <a:t>The two ‘(All Columns)’ options will export </a:t>
            </a:r>
            <a:br>
              <a:rPr lang="en-US" sz="2000"/>
            </a:br>
            <a:r>
              <a:rPr lang="en-US" sz="2000" i="1"/>
              <a:t>all columns in the Provider Contacts Tool </a:t>
            </a:r>
            <a:r>
              <a:rPr lang="en-US" sz="2000"/>
              <a:t>and should be used </a:t>
            </a:r>
            <a:r>
              <a:rPr lang="en-US" sz="2000" b="1"/>
              <a:t>for informational purposes only</a:t>
            </a:r>
            <a:r>
              <a:rPr lang="en-US" sz="2000"/>
              <a:t>.</a:t>
            </a:r>
          </a:p>
          <a:p>
            <a:r>
              <a:rPr lang="en-US" sz="2000">
                <a:solidFill>
                  <a:srgbClr val="203864"/>
                </a:solidFill>
              </a:rPr>
              <a:t>EXPORT USE CASE:  Send technical lead a list of the AIMS Staff IDs for them to add provider names.</a:t>
            </a:r>
            <a:r>
              <a:rPr lang="en-US" sz="2000"/>
              <a:t>  </a:t>
            </a:r>
            <a:endParaRPr lang="en-US" sz="2000">
              <a:ea typeface="Calibri"/>
              <a:cs typeface="Calibri"/>
            </a:endParaRPr>
          </a:p>
          <a:p>
            <a:pPr marL="0" indent="0">
              <a:buNone/>
            </a:pPr>
            <a:endParaRPr lang="en-US" sz="2000"/>
          </a:p>
          <a:p>
            <a:pPr marL="0" indent="0">
              <a:buNone/>
            </a:pPr>
            <a:endParaRPr lang="en-US" sz="2000"/>
          </a:p>
          <a:p>
            <a:pPr marL="0" indent="0">
              <a:buNone/>
            </a:pPr>
            <a:endParaRPr lang="en-US" sz="2000"/>
          </a:p>
          <a:p>
            <a:pPr marL="0" indent="0">
              <a:buNone/>
            </a:pPr>
            <a:endParaRPr lang="en-US" sz="2000" b="1"/>
          </a:p>
          <a:p>
            <a:pPr marL="0" indent="0">
              <a:buNone/>
            </a:pPr>
            <a:endParaRPr lang="en-US" sz="2000"/>
          </a:p>
        </p:txBody>
      </p:sp>
      <p:sp>
        <p:nvSpPr>
          <p:cNvPr id="4" name="Date Placeholder 3">
            <a:extLst>
              <a:ext uri="{FF2B5EF4-FFF2-40B4-BE49-F238E27FC236}">
                <a16:creationId xmlns:a16="http://schemas.microsoft.com/office/drawing/2014/main" id="{146381D0-DE4A-08B3-B785-3D677AA36AFF}"/>
              </a:ext>
            </a:extLst>
          </p:cNvPr>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a:extLst>
              <a:ext uri="{FF2B5EF4-FFF2-40B4-BE49-F238E27FC236}">
                <a16:creationId xmlns:a16="http://schemas.microsoft.com/office/drawing/2014/main" id="{DC274166-8F20-BC2A-7490-544170C46578}"/>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
        <p:nvSpPr>
          <p:cNvPr id="6" name="Slide Number Placeholder 5">
            <a:extLst>
              <a:ext uri="{FF2B5EF4-FFF2-40B4-BE49-F238E27FC236}">
                <a16:creationId xmlns:a16="http://schemas.microsoft.com/office/drawing/2014/main" id="{3AB5945B-5349-E754-53D8-6890B6178FB8}"/>
              </a:ext>
            </a:extLst>
          </p:cNvPr>
          <p:cNvSpPr>
            <a:spLocks noGrp="1"/>
          </p:cNvSpPr>
          <p:nvPr>
            <p:ph type="sldNum" sz="quarter" idx="12"/>
          </p:nvPr>
        </p:nvSpPr>
        <p:spPr/>
        <p:txBody>
          <a:bodyPr/>
          <a:lstStyle/>
          <a:p>
            <a:fld id="{964FBED6-DBA1-4248-B57E-98CCAF2C365A}" type="slidenum">
              <a:rPr lang="en-US" smtClean="0"/>
              <a:t>25</a:t>
            </a:fld>
            <a:endParaRPr lang="en-US"/>
          </a:p>
        </p:txBody>
      </p:sp>
      <p:sp>
        <p:nvSpPr>
          <p:cNvPr id="15" name="TextBox 14">
            <a:extLst>
              <a:ext uri="{FF2B5EF4-FFF2-40B4-BE49-F238E27FC236}">
                <a16:creationId xmlns:a16="http://schemas.microsoft.com/office/drawing/2014/main" id="{7BE0EE88-A8FD-BAF7-751A-68D4A4E9611F}"/>
              </a:ext>
            </a:extLst>
          </p:cNvPr>
          <p:cNvSpPr txBox="1"/>
          <p:nvPr/>
        </p:nvSpPr>
        <p:spPr>
          <a:xfrm>
            <a:off x="990600" y="3522869"/>
            <a:ext cx="10126579" cy="954107"/>
          </a:xfrm>
          <a:prstGeom prst="rect">
            <a:avLst/>
          </a:prstGeom>
          <a:noFill/>
        </p:spPr>
        <p:txBody>
          <a:bodyPr wrap="square" rtlCol="0">
            <a:spAutoFit/>
          </a:bodyPr>
          <a:lstStyle/>
          <a:p>
            <a:pPr marL="285750" indent="-285750">
              <a:buFont typeface="Arial" panose="020B0604020202020204" pitchFamily="34" charset="0"/>
              <a:buChar char="•"/>
            </a:pPr>
            <a:r>
              <a:rPr lang="en-US" sz="1900">
                <a:solidFill>
                  <a:schemeClr val="accent5">
                    <a:lumMod val="50000"/>
                  </a:schemeClr>
                </a:solidFill>
              </a:rPr>
              <a:t>The ‘(All Columns)’ format </a:t>
            </a:r>
            <a:r>
              <a:rPr lang="en-US" sz="1900" b="1" u="sng">
                <a:solidFill>
                  <a:schemeClr val="accent5">
                    <a:lumMod val="50000"/>
                  </a:schemeClr>
                </a:solidFill>
              </a:rPr>
              <a:t>will not work</a:t>
            </a:r>
            <a:r>
              <a:rPr lang="en-US" sz="1900">
                <a:solidFill>
                  <a:schemeClr val="accent5">
                    <a:lumMod val="50000"/>
                  </a:schemeClr>
                </a:solidFill>
              </a:rPr>
              <a:t> when trying to import first/last names, emails, and </a:t>
            </a:r>
            <a:br>
              <a:rPr lang="en-US" sz="1900">
                <a:solidFill>
                  <a:schemeClr val="accent5">
                    <a:lumMod val="50000"/>
                  </a:schemeClr>
                </a:solidFill>
              </a:rPr>
            </a:br>
            <a:r>
              <a:rPr lang="en-US" sz="1900">
                <a:solidFill>
                  <a:schemeClr val="accent5">
                    <a:lumMod val="50000"/>
                  </a:schemeClr>
                </a:solidFill>
              </a:rPr>
              <a:t>NPI numbers into the Provider Contacts Tool.  Use either of the (Import Template Format) files.</a:t>
            </a:r>
          </a:p>
          <a:p>
            <a:pPr marL="285750" indent="-285750">
              <a:buFont typeface="Arial" panose="020B0604020202020204" pitchFamily="34" charset="0"/>
              <a:buChar char="•"/>
            </a:pPr>
            <a:endParaRPr lang="en-US"/>
          </a:p>
        </p:txBody>
      </p:sp>
      <p:sp>
        <p:nvSpPr>
          <p:cNvPr id="16" name="TextBox 15">
            <a:extLst>
              <a:ext uri="{FF2B5EF4-FFF2-40B4-BE49-F238E27FC236}">
                <a16:creationId xmlns:a16="http://schemas.microsoft.com/office/drawing/2014/main" id="{E80B74D8-F1B3-A5A3-E8D9-0F94C081D7F8}"/>
              </a:ext>
            </a:extLst>
          </p:cNvPr>
          <p:cNvSpPr txBox="1"/>
          <p:nvPr/>
        </p:nvSpPr>
        <p:spPr>
          <a:xfrm>
            <a:off x="992892" y="1244446"/>
            <a:ext cx="9005236" cy="461665"/>
          </a:xfrm>
          <a:prstGeom prst="rect">
            <a:avLst/>
          </a:prstGeom>
          <a:noFill/>
        </p:spPr>
        <p:txBody>
          <a:bodyPr wrap="square" rtlCol="0">
            <a:spAutoFit/>
          </a:bodyPr>
          <a:lstStyle/>
          <a:p>
            <a:r>
              <a:rPr lang="en-US" sz="2400">
                <a:solidFill>
                  <a:schemeClr val="accent5">
                    <a:lumMod val="50000"/>
                  </a:schemeClr>
                </a:solidFill>
              </a:rPr>
              <a:t>Some Things to Note About Exporting Using ‘All Columns’:</a:t>
            </a:r>
          </a:p>
        </p:txBody>
      </p:sp>
      <p:pic>
        <p:nvPicPr>
          <p:cNvPr id="32" name="Picture 31">
            <a:extLst>
              <a:ext uri="{FF2B5EF4-FFF2-40B4-BE49-F238E27FC236}">
                <a16:creationId xmlns:a16="http://schemas.microsoft.com/office/drawing/2014/main" id="{6B8AE4E5-FFAF-6BE0-A201-E44FB74B15C6}"/>
              </a:ext>
            </a:extLst>
          </p:cNvPr>
          <p:cNvPicPr>
            <a:picLocks noChangeAspect="1"/>
          </p:cNvPicPr>
          <p:nvPr/>
        </p:nvPicPr>
        <p:blipFill>
          <a:blip r:embed="rId4"/>
          <a:stretch>
            <a:fillRect/>
          </a:stretch>
        </p:blipFill>
        <p:spPr>
          <a:xfrm>
            <a:off x="422788" y="4466349"/>
            <a:ext cx="11355555" cy="1309904"/>
          </a:xfrm>
          <a:prstGeom prst="rect">
            <a:avLst/>
          </a:prstGeom>
        </p:spPr>
      </p:pic>
      <p:sp>
        <p:nvSpPr>
          <p:cNvPr id="33" name="Title 1">
            <a:extLst>
              <a:ext uri="{FF2B5EF4-FFF2-40B4-BE49-F238E27FC236}">
                <a16:creationId xmlns:a16="http://schemas.microsoft.com/office/drawing/2014/main" id="{DE7EBD16-64E3-EEF7-B710-02597EF99DF2}"/>
              </a:ext>
            </a:extLst>
          </p:cNvPr>
          <p:cNvSpPr>
            <a:spLocks noGrp="1"/>
          </p:cNvSpPr>
          <p:nvPr>
            <p:ph type="title"/>
          </p:nvPr>
        </p:nvSpPr>
        <p:spPr>
          <a:xfrm>
            <a:off x="827314" y="114754"/>
            <a:ext cx="10515600" cy="1325563"/>
          </a:xfrm>
        </p:spPr>
        <p:txBody>
          <a:bodyPr anchor="ctr">
            <a:normAutofit/>
          </a:bodyPr>
          <a:lstStyle/>
          <a:p>
            <a:r>
              <a:rPr lang="en-US"/>
              <a:t>Tips and Tricks</a:t>
            </a:r>
          </a:p>
        </p:txBody>
      </p:sp>
      <p:pic>
        <p:nvPicPr>
          <p:cNvPr id="2" name="Picture 1">
            <a:extLst>
              <a:ext uri="{FF2B5EF4-FFF2-40B4-BE49-F238E27FC236}">
                <a16:creationId xmlns:a16="http://schemas.microsoft.com/office/drawing/2014/main" id="{2B5893F6-342E-CD72-DCD8-CA80F347C570}"/>
              </a:ext>
            </a:extLst>
          </p:cNvPr>
          <p:cNvPicPr>
            <a:picLocks noChangeAspect="1"/>
          </p:cNvPicPr>
          <p:nvPr/>
        </p:nvPicPr>
        <p:blipFill>
          <a:blip r:embed="rId5"/>
          <a:stretch>
            <a:fillRect/>
          </a:stretch>
        </p:blipFill>
        <p:spPr>
          <a:xfrm>
            <a:off x="1093588" y="1872752"/>
            <a:ext cx="3475444" cy="1248876"/>
          </a:xfrm>
          <a:prstGeom prst="rect">
            <a:avLst/>
          </a:prstGeom>
        </p:spPr>
      </p:pic>
      <p:pic>
        <p:nvPicPr>
          <p:cNvPr id="10" name="Picture 9">
            <a:extLst>
              <a:ext uri="{FF2B5EF4-FFF2-40B4-BE49-F238E27FC236}">
                <a16:creationId xmlns:a16="http://schemas.microsoft.com/office/drawing/2014/main" id="{73749692-2C49-8CEF-D619-1B9AC610BC7C}"/>
              </a:ext>
            </a:extLst>
          </p:cNvPr>
          <p:cNvPicPr>
            <a:picLocks noChangeAspect="1"/>
          </p:cNvPicPr>
          <p:nvPr/>
        </p:nvPicPr>
        <p:blipFill>
          <a:blip r:embed="rId6"/>
          <a:stretch>
            <a:fillRect/>
          </a:stretch>
        </p:blipFill>
        <p:spPr>
          <a:xfrm>
            <a:off x="441089" y="5113421"/>
            <a:ext cx="4486553" cy="715939"/>
          </a:xfrm>
          <a:prstGeom prst="rect">
            <a:avLst/>
          </a:prstGeom>
          <a:ln w="19050">
            <a:solidFill>
              <a:schemeClr val="tx2"/>
            </a:solidFill>
          </a:ln>
        </p:spPr>
      </p:pic>
    </p:spTree>
    <p:extLst>
      <p:ext uri="{BB962C8B-B14F-4D97-AF65-F5344CB8AC3E}">
        <p14:creationId xmlns:p14="http://schemas.microsoft.com/office/powerpoint/2010/main" val="1117237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E495B-7BF7-DD10-A7DC-67A4705F0A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71BC22-D591-88BA-3288-C6521B84F774}"/>
              </a:ext>
            </a:extLst>
          </p:cNvPr>
          <p:cNvSpPr>
            <a:spLocks noGrp="1"/>
          </p:cNvSpPr>
          <p:nvPr>
            <p:ph type="title"/>
          </p:nvPr>
        </p:nvSpPr>
        <p:spPr>
          <a:xfrm>
            <a:off x="838200" y="2167074"/>
            <a:ext cx="10515600" cy="1261926"/>
          </a:xfrm>
        </p:spPr>
        <p:txBody>
          <a:bodyPr>
            <a:normAutofit fontScale="90000"/>
          </a:bodyPr>
          <a:lstStyle/>
          <a:p>
            <a:pPr algn="ctr"/>
            <a:r>
              <a:rPr lang="en-US" sz="4800"/>
              <a:t>Creating Provider Accounts via </a:t>
            </a:r>
            <a:br>
              <a:rPr lang="en-US" sz="4800"/>
            </a:br>
            <a:r>
              <a:rPr lang="en-US" sz="4800"/>
              <a:t>Provider Contacts Tool</a:t>
            </a:r>
          </a:p>
        </p:txBody>
      </p:sp>
      <p:sp>
        <p:nvSpPr>
          <p:cNvPr id="4" name="Date Placeholder 3">
            <a:extLst>
              <a:ext uri="{FF2B5EF4-FFF2-40B4-BE49-F238E27FC236}">
                <a16:creationId xmlns:a16="http://schemas.microsoft.com/office/drawing/2014/main" id="{B83BA3E4-8385-8C64-322B-223211ABA125}"/>
              </a:ext>
            </a:extLst>
          </p:cNvPr>
          <p:cNvSpPr>
            <a:spLocks noGrp="1"/>
          </p:cNvSpPr>
          <p:nvPr>
            <p:ph type="dt" sz="half" idx="10"/>
          </p:nvPr>
        </p:nvSpPr>
        <p:spPr/>
        <p:txBody>
          <a:bodyPr/>
          <a:lstStyle/>
          <a:p>
            <a:fld id="{BCC131FE-9883-4F05-B5E7-8508081D35D1}" type="datetime1">
              <a:rPr lang="en-US" smtClean="0"/>
              <a:t>6/29/2026</a:t>
            </a:fld>
            <a:endParaRPr lang="en-US"/>
          </a:p>
        </p:txBody>
      </p:sp>
      <p:sp>
        <p:nvSpPr>
          <p:cNvPr id="5" name="Footer Placeholder 4">
            <a:extLst>
              <a:ext uri="{FF2B5EF4-FFF2-40B4-BE49-F238E27FC236}">
                <a16:creationId xmlns:a16="http://schemas.microsoft.com/office/drawing/2014/main" id="{D166C769-0C06-F492-3B8A-A31AF79EF0B9}"/>
              </a:ext>
            </a:extLst>
          </p:cNvPr>
          <p:cNvSpPr>
            <a:spLocks noGrp="1"/>
          </p:cNvSpPr>
          <p:nvPr>
            <p:ph type="ftr" sz="quarter" idx="11"/>
          </p:nvPr>
        </p:nvSpPr>
        <p:spPr/>
        <p:txBody>
          <a:bodyPr/>
          <a:lstStyle/>
          <a:p>
            <a:r>
              <a:rPr lang="en-US"/>
              <a:t>Contact: support@mpog.zendesk.com</a:t>
            </a:r>
          </a:p>
        </p:txBody>
      </p:sp>
      <p:sp>
        <p:nvSpPr>
          <p:cNvPr id="6" name="Slide Number Placeholder 5">
            <a:extLst>
              <a:ext uri="{FF2B5EF4-FFF2-40B4-BE49-F238E27FC236}">
                <a16:creationId xmlns:a16="http://schemas.microsoft.com/office/drawing/2014/main" id="{8CB85D95-3D44-02B1-B92F-BD43E15576F2}"/>
              </a:ext>
            </a:extLst>
          </p:cNvPr>
          <p:cNvSpPr>
            <a:spLocks noGrp="1"/>
          </p:cNvSpPr>
          <p:nvPr>
            <p:ph type="sldNum" sz="quarter" idx="12"/>
          </p:nvPr>
        </p:nvSpPr>
        <p:spPr/>
        <p:txBody>
          <a:bodyPr/>
          <a:lstStyle/>
          <a:p>
            <a:fld id="{964FBED6-DBA1-4248-B57E-98CCAF2C365A}" type="slidenum">
              <a:rPr lang="en-US" smtClean="0"/>
              <a:t>26</a:t>
            </a:fld>
            <a:endParaRPr lang="en-US"/>
          </a:p>
        </p:txBody>
      </p:sp>
    </p:spTree>
    <p:extLst>
      <p:ext uri="{BB962C8B-B14F-4D97-AF65-F5344CB8AC3E}">
        <p14:creationId xmlns:p14="http://schemas.microsoft.com/office/powerpoint/2010/main" val="1012871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383C5C4-C06C-EF86-A53A-0AB3A317BD52}"/>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36EE60BC-C0A4-6EE6-EA00-0EDBB6C1F998}"/>
              </a:ext>
            </a:extLst>
          </p:cNvPr>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a:extLst>
              <a:ext uri="{FF2B5EF4-FFF2-40B4-BE49-F238E27FC236}">
                <a16:creationId xmlns:a16="http://schemas.microsoft.com/office/drawing/2014/main" id="{8CEFD4E7-1536-2282-659D-A8F7FEDE5F8C}"/>
              </a:ext>
            </a:extLst>
          </p:cNvPr>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a:extLst>
              <a:ext uri="{FF2B5EF4-FFF2-40B4-BE49-F238E27FC236}">
                <a16:creationId xmlns:a16="http://schemas.microsoft.com/office/drawing/2014/main" id="{49382DEA-5CEA-5D6D-313B-6672400CE078}"/>
              </a:ext>
            </a:extLst>
          </p:cNvPr>
          <p:cNvSpPr>
            <a:spLocks noGrp="1"/>
          </p:cNvSpPr>
          <p:nvPr>
            <p:ph type="sldNum" sz="quarter" idx="12"/>
          </p:nvPr>
        </p:nvSpPr>
        <p:spPr/>
        <p:txBody>
          <a:bodyPr/>
          <a:lstStyle/>
          <a:p>
            <a:fld id="{964FBED6-DBA1-4248-B57E-98CCAF2C365A}" type="slidenum">
              <a:rPr lang="en-US" smtClean="0"/>
              <a:t>27</a:t>
            </a:fld>
            <a:endParaRPr lang="en-US"/>
          </a:p>
        </p:txBody>
      </p:sp>
      <p:sp>
        <p:nvSpPr>
          <p:cNvPr id="3" name="Title 1">
            <a:extLst>
              <a:ext uri="{FF2B5EF4-FFF2-40B4-BE49-F238E27FC236}">
                <a16:creationId xmlns:a16="http://schemas.microsoft.com/office/drawing/2014/main" id="{8D277467-7FC4-CC85-E9F6-7BBA582189DA}"/>
              </a:ext>
            </a:extLst>
          </p:cNvPr>
          <p:cNvSpPr>
            <a:spLocks noGrp="1"/>
          </p:cNvSpPr>
          <p:nvPr>
            <p:ph type="title"/>
          </p:nvPr>
        </p:nvSpPr>
        <p:spPr>
          <a:xfrm>
            <a:off x="838200" y="365125"/>
            <a:ext cx="10515600" cy="1325563"/>
          </a:xfrm>
        </p:spPr>
        <p:txBody>
          <a:bodyPr/>
          <a:lstStyle/>
          <a:p>
            <a:r>
              <a:rPr lang="en-US"/>
              <a:t>Creating an MPOG Provider Account</a:t>
            </a:r>
          </a:p>
        </p:txBody>
      </p:sp>
      <p:sp>
        <p:nvSpPr>
          <p:cNvPr id="35" name="Rectangle 34">
            <a:extLst>
              <a:ext uri="{FF2B5EF4-FFF2-40B4-BE49-F238E27FC236}">
                <a16:creationId xmlns:a16="http://schemas.microsoft.com/office/drawing/2014/main" id="{50E9C316-6E56-9185-8D8A-92656120DF8C}"/>
              </a:ext>
            </a:extLst>
          </p:cNvPr>
          <p:cNvSpPr/>
          <p:nvPr/>
        </p:nvSpPr>
        <p:spPr>
          <a:xfrm>
            <a:off x="838200" y="4826925"/>
            <a:ext cx="7124700" cy="16859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57A3391-EBB6-5BEB-A12D-426319ABA4AF}"/>
              </a:ext>
            </a:extLst>
          </p:cNvPr>
          <p:cNvSpPr txBox="1"/>
          <p:nvPr/>
        </p:nvSpPr>
        <p:spPr>
          <a:xfrm>
            <a:off x="838200" y="1528745"/>
            <a:ext cx="10515600" cy="830997"/>
          </a:xfrm>
          <a:prstGeom prst="rect">
            <a:avLst/>
          </a:prstGeom>
          <a:noFill/>
        </p:spPr>
        <p:txBody>
          <a:bodyPr wrap="square" rtlCol="0">
            <a:spAutoFit/>
          </a:bodyPr>
          <a:lstStyle/>
          <a:p>
            <a:r>
              <a:rPr lang="en-US" sz="2400">
                <a:solidFill>
                  <a:schemeClr val="accent5">
                    <a:lumMod val="50000"/>
                  </a:schemeClr>
                </a:solidFill>
              </a:rPr>
              <a:t>New provider MPOG accounts can be created via the Account Status column in the Provider Contacts Tool.</a:t>
            </a:r>
            <a:endParaRPr lang="en-US"/>
          </a:p>
        </p:txBody>
      </p:sp>
      <p:sp>
        <p:nvSpPr>
          <p:cNvPr id="7" name="TextBox 6">
            <a:extLst>
              <a:ext uri="{FF2B5EF4-FFF2-40B4-BE49-F238E27FC236}">
                <a16:creationId xmlns:a16="http://schemas.microsoft.com/office/drawing/2014/main" id="{13E3F58C-61B9-C6B7-CF7F-846411F09CA0}"/>
              </a:ext>
            </a:extLst>
          </p:cNvPr>
          <p:cNvSpPr txBox="1"/>
          <p:nvPr/>
        </p:nvSpPr>
        <p:spPr>
          <a:xfrm>
            <a:off x="836217" y="2521095"/>
            <a:ext cx="8882448" cy="923330"/>
          </a:xfrm>
          <a:prstGeom prst="rect">
            <a:avLst/>
          </a:prstGeom>
          <a:noFill/>
        </p:spPr>
        <p:txBody>
          <a:bodyPr wrap="square" rtlCol="0">
            <a:spAutoFit/>
          </a:bodyPr>
          <a:lstStyle/>
          <a:p>
            <a:r>
              <a:rPr lang="en-US" b="1">
                <a:solidFill>
                  <a:schemeClr val="accent5">
                    <a:lumMod val="50000"/>
                  </a:schemeClr>
                </a:solidFill>
              </a:rPr>
              <a:t>Step 1 – Initial Account Status</a:t>
            </a:r>
          </a:p>
          <a:p>
            <a:pPr marL="800100" lvl="1" indent="-342900">
              <a:buFont typeface="Arial" panose="020B0604020202020204" pitchFamily="34" charset="0"/>
              <a:buChar char="•"/>
            </a:pPr>
            <a:r>
              <a:rPr lang="en-US">
                <a:solidFill>
                  <a:schemeClr val="accent5">
                    <a:lumMod val="50000"/>
                  </a:schemeClr>
                </a:solidFill>
              </a:rPr>
              <a:t>When a new provider is added, the Account Status will display “No Account".</a:t>
            </a:r>
          </a:p>
          <a:p>
            <a:pPr marL="800100" lvl="1" indent="-342900">
              <a:buFont typeface="Arial" panose="020B0604020202020204" pitchFamily="34" charset="0"/>
              <a:buChar char="•"/>
            </a:pPr>
            <a:r>
              <a:rPr lang="en-US">
                <a:solidFill>
                  <a:schemeClr val="accent5">
                    <a:lumMod val="50000"/>
                  </a:schemeClr>
                </a:solidFill>
              </a:rPr>
              <a:t>Click on ‘No Account’ to begin the activation process.</a:t>
            </a:r>
          </a:p>
        </p:txBody>
      </p:sp>
      <p:pic>
        <p:nvPicPr>
          <p:cNvPr id="13" name="Picture 12">
            <a:extLst>
              <a:ext uri="{FF2B5EF4-FFF2-40B4-BE49-F238E27FC236}">
                <a16:creationId xmlns:a16="http://schemas.microsoft.com/office/drawing/2014/main" id="{F35EBFDE-DFC2-8E54-200F-137908EF6056}"/>
              </a:ext>
            </a:extLst>
          </p:cNvPr>
          <p:cNvPicPr>
            <a:picLocks noChangeAspect="1"/>
          </p:cNvPicPr>
          <p:nvPr/>
        </p:nvPicPr>
        <p:blipFill>
          <a:blip r:embed="rId3"/>
          <a:stretch>
            <a:fillRect/>
          </a:stretch>
        </p:blipFill>
        <p:spPr>
          <a:xfrm>
            <a:off x="5805096" y="4163777"/>
            <a:ext cx="5611008" cy="1781424"/>
          </a:xfrm>
          <a:prstGeom prst="rect">
            <a:avLst/>
          </a:prstGeom>
          <a:ln>
            <a:solidFill>
              <a:schemeClr val="tx1"/>
            </a:solidFill>
          </a:ln>
        </p:spPr>
      </p:pic>
      <p:sp>
        <p:nvSpPr>
          <p:cNvPr id="14" name="TextBox 13">
            <a:extLst>
              <a:ext uri="{FF2B5EF4-FFF2-40B4-BE49-F238E27FC236}">
                <a16:creationId xmlns:a16="http://schemas.microsoft.com/office/drawing/2014/main" id="{426A9370-8E2A-1210-97A3-47866937CC08}"/>
              </a:ext>
            </a:extLst>
          </p:cNvPr>
          <p:cNvSpPr txBox="1"/>
          <p:nvPr/>
        </p:nvSpPr>
        <p:spPr>
          <a:xfrm>
            <a:off x="836217" y="3907385"/>
            <a:ext cx="4794421" cy="2585323"/>
          </a:xfrm>
          <a:prstGeom prst="rect">
            <a:avLst/>
          </a:prstGeom>
          <a:noFill/>
        </p:spPr>
        <p:txBody>
          <a:bodyPr wrap="square" rtlCol="0">
            <a:spAutoFit/>
          </a:bodyPr>
          <a:lstStyle/>
          <a:p>
            <a:r>
              <a:rPr lang="en-US" b="1">
                <a:solidFill>
                  <a:schemeClr val="accent5">
                    <a:lumMod val="50000"/>
                  </a:schemeClr>
                </a:solidFill>
              </a:rPr>
              <a:t>Step 2 – Missing Information Prompt</a:t>
            </a:r>
          </a:p>
          <a:p>
            <a:pPr marL="800100" lvl="1" indent="-342900">
              <a:buFont typeface="Arial" panose="020B0604020202020204" pitchFamily="34" charset="0"/>
              <a:buChar char="•"/>
            </a:pPr>
            <a:r>
              <a:rPr lang="en-US">
                <a:solidFill>
                  <a:schemeClr val="accent5">
                    <a:lumMod val="50000"/>
                  </a:schemeClr>
                </a:solidFill>
              </a:rPr>
              <a:t>If any required fields (First Name, Last Name, or Email) are missing, a pop-up window will appear prompting you to complete the missing information.</a:t>
            </a:r>
          </a:p>
          <a:p>
            <a:pPr marL="800100" lvl="1" indent="-342900">
              <a:buFont typeface="Arial" panose="020B0604020202020204" pitchFamily="34" charset="0"/>
              <a:buChar char="•"/>
            </a:pPr>
            <a:r>
              <a:rPr lang="en-US">
                <a:solidFill>
                  <a:schemeClr val="accent5">
                    <a:lumMod val="50000"/>
                  </a:schemeClr>
                </a:solidFill>
              </a:rPr>
              <a:t>Click OK to close the window.</a:t>
            </a:r>
          </a:p>
          <a:p>
            <a:pPr marL="800100" lvl="1" indent="-342900">
              <a:buFont typeface="Arial" panose="020B0604020202020204" pitchFamily="34" charset="0"/>
              <a:buChar char="•"/>
            </a:pPr>
            <a:r>
              <a:rPr lang="en-US">
                <a:solidFill>
                  <a:schemeClr val="accent5">
                    <a:lumMod val="50000"/>
                  </a:schemeClr>
                </a:solidFill>
              </a:rPr>
              <a:t>Enter the missing details in the Provider Contacts Tool.</a:t>
            </a:r>
          </a:p>
          <a:p>
            <a:endParaRPr lang="en-US"/>
          </a:p>
        </p:txBody>
      </p:sp>
      <p:pic>
        <p:nvPicPr>
          <p:cNvPr id="8" name="Picture 7">
            <a:extLst>
              <a:ext uri="{FF2B5EF4-FFF2-40B4-BE49-F238E27FC236}">
                <a16:creationId xmlns:a16="http://schemas.microsoft.com/office/drawing/2014/main" id="{20FFAFEF-1F8B-F3AF-F18E-AB43BCBADC92}"/>
              </a:ext>
            </a:extLst>
          </p:cNvPr>
          <p:cNvPicPr>
            <a:picLocks noChangeAspect="1"/>
          </p:cNvPicPr>
          <p:nvPr/>
        </p:nvPicPr>
        <p:blipFill>
          <a:blip r:embed="rId4"/>
          <a:stretch>
            <a:fillRect/>
          </a:stretch>
        </p:blipFill>
        <p:spPr>
          <a:xfrm>
            <a:off x="9718665" y="2830117"/>
            <a:ext cx="1247949" cy="428685"/>
          </a:xfrm>
          <a:prstGeom prst="rect">
            <a:avLst/>
          </a:prstGeom>
          <a:ln>
            <a:solidFill>
              <a:schemeClr val="tx1"/>
            </a:solidFill>
          </a:ln>
        </p:spPr>
      </p:pic>
    </p:spTree>
    <p:extLst>
      <p:ext uri="{BB962C8B-B14F-4D97-AF65-F5344CB8AC3E}">
        <p14:creationId xmlns:p14="http://schemas.microsoft.com/office/powerpoint/2010/main" val="551212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D966A4-75A7-3A5F-5912-98671EA83797}"/>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ED79640B-F567-9491-8D40-1DC13C6EC601}"/>
              </a:ext>
            </a:extLst>
          </p:cNvPr>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a:extLst>
              <a:ext uri="{FF2B5EF4-FFF2-40B4-BE49-F238E27FC236}">
                <a16:creationId xmlns:a16="http://schemas.microsoft.com/office/drawing/2014/main" id="{61684F00-2A7C-A60D-3893-7427ECCCDEFB}"/>
              </a:ext>
            </a:extLst>
          </p:cNvPr>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a:extLst>
              <a:ext uri="{FF2B5EF4-FFF2-40B4-BE49-F238E27FC236}">
                <a16:creationId xmlns:a16="http://schemas.microsoft.com/office/drawing/2014/main" id="{B30AD977-AB69-F968-8EAE-78BD03D3A911}"/>
              </a:ext>
            </a:extLst>
          </p:cNvPr>
          <p:cNvSpPr>
            <a:spLocks noGrp="1"/>
          </p:cNvSpPr>
          <p:nvPr>
            <p:ph type="sldNum" sz="quarter" idx="12"/>
          </p:nvPr>
        </p:nvSpPr>
        <p:spPr/>
        <p:txBody>
          <a:bodyPr/>
          <a:lstStyle/>
          <a:p>
            <a:fld id="{964FBED6-DBA1-4248-B57E-98CCAF2C365A}" type="slidenum">
              <a:rPr lang="en-US" smtClean="0"/>
              <a:t>28</a:t>
            </a:fld>
            <a:endParaRPr lang="en-US"/>
          </a:p>
        </p:txBody>
      </p:sp>
      <p:sp>
        <p:nvSpPr>
          <p:cNvPr id="3" name="Title 1">
            <a:extLst>
              <a:ext uri="{FF2B5EF4-FFF2-40B4-BE49-F238E27FC236}">
                <a16:creationId xmlns:a16="http://schemas.microsoft.com/office/drawing/2014/main" id="{DEBBD5EB-6577-53E4-51A9-5EC9222BD85E}"/>
              </a:ext>
            </a:extLst>
          </p:cNvPr>
          <p:cNvSpPr>
            <a:spLocks noGrp="1"/>
          </p:cNvSpPr>
          <p:nvPr>
            <p:ph type="title"/>
          </p:nvPr>
        </p:nvSpPr>
        <p:spPr>
          <a:xfrm>
            <a:off x="838200" y="365125"/>
            <a:ext cx="10515600" cy="1325563"/>
          </a:xfrm>
        </p:spPr>
        <p:txBody>
          <a:bodyPr/>
          <a:lstStyle/>
          <a:p>
            <a:r>
              <a:rPr lang="en-US"/>
              <a:t>Creating an MPOG Provider Account</a:t>
            </a:r>
          </a:p>
        </p:txBody>
      </p:sp>
      <p:sp>
        <p:nvSpPr>
          <p:cNvPr id="35" name="Rectangle 34">
            <a:extLst>
              <a:ext uri="{FF2B5EF4-FFF2-40B4-BE49-F238E27FC236}">
                <a16:creationId xmlns:a16="http://schemas.microsoft.com/office/drawing/2014/main" id="{DACDCD6B-FF1A-B2C8-8B4C-4013DA3E7B7F}"/>
              </a:ext>
            </a:extLst>
          </p:cNvPr>
          <p:cNvSpPr/>
          <p:nvPr/>
        </p:nvSpPr>
        <p:spPr>
          <a:xfrm>
            <a:off x="838200" y="4826925"/>
            <a:ext cx="7124700" cy="16859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E441D48-8678-65B7-31A7-BB2127AACEE0}"/>
              </a:ext>
            </a:extLst>
          </p:cNvPr>
          <p:cNvSpPr txBox="1"/>
          <p:nvPr/>
        </p:nvSpPr>
        <p:spPr>
          <a:xfrm>
            <a:off x="838200" y="1900644"/>
            <a:ext cx="6181725" cy="2031325"/>
          </a:xfrm>
          <a:prstGeom prst="rect">
            <a:avLst/>
          </a:prstGeom>
          <a:noFill/>
        </p:spPr>
        <p:txBody>
          <a:bodyPr wrap="square" rtlCol="0">
            <a:spAutoFit/>
          </a:bodyPr>
          <a:lstStyle/>
          <a:p>
            <a:r>
              <a:rPr lang="en-US" b="1">
                <a:solidFill>
                  <a:schemeClr val="accent5">
                    <a:lumMod val="50000"/>
                  </a:schemeClr>
                </a:solidFill>
              </a:rPr>
              <a:t>Step 3 – Confirm Provider Details</a:t>
            </a:r>
          </a:p>
          <a:p>
            <a:pPr marL="742950" lvl="1" indent="-285750">
              <a:buFont typeface="Arial" panose="020B0604020202020204" pitchFamily="34" charset="0"/>
              <a:buChar char="•"/>
            </a:pPr>
            <a:r>
              <a:rPr lang="en-US">
                <a:solidFill>
                  <a:schemeClr val="accent5">
                    <a:lumMod val="50000"/>
                  </a:schemeClr>
                </a:solidFill>
              </a:rPr>
              <a:t>After updating the provider’s information, click "Account does not exist" again.</a:t>
            </a:r>
          </a:p>
          <a:p>
            <a:pPr marL="742950" lvl="1" indent="-285750">
              <a:buFont typeface="Arial" panose="020B0604020202020204" pitchFamily="34" charset="0"/>
              <a:buChar char="•"/>
            </a:pPr>
            <a:r>
              <a:rPr lang="en-US">
                <a:solidFill>
                  <a:schemeClr val="accent5">
                    <a:lumMod val="50000"/>
                  </a:schemeClr>
                </a:solidFill>
              </a:rPr>
              <a:t>A confirmation pop-up will display the provider’s First Name, Last Name, and User ID (which is the provider’s email address).</a:t>
            </a:r>
          </a:p>
          <a:p>
            <a:pPr marL="742950" lvl="1" indent="-285750">
              <a:buFont typeface="Arial" panose="020B0604020202020204" pitchFamily="34" charset="0"/>
              <a:buChar char="•"/>
            </a:pPr>
            <a:r>
              <a:rPr lang="en-US">
                <a:solidFill>
                  <a:schemeClr val="accent5">
                    <a:lumMod val="50000"/>
                  </a:schemeClr>
                </a:solidFill>
              </a:rPr>
              <a:t>Click OK to proceed.</a:t>
            </a:r>
          </a:p>
        </p:txBody>
      </p:sp>
      <p:pic>
        <p:nvPicPr>
          <p:cNvPr id="10" name="Picture 9">
            <a:extLst>
              <a:ext uri="{FF2B5EF4-FFF2-40B4-BE49-F238E27FC236}">
                <a16:creationId xmlns:a16="http://schemas.microsoft.com/office/drawing/2014/main" id="{AEA0BCCC-62B2-CB46-AAD2-5D3774BEB6CF}"/>
              </a:ext>
            </a:extLst>
          </p:cNvPr>
          <p:cNvPicPr>
            <a:picLocks noChangeAspect="1"/>
          </p:cNvPicPr>
          <p:nvPr/>
        </p:nvPicPr>
        <p:blipFill>
          <a:blip r:embed="rId3"/>
          <a:stretch>
            <a:fillRect/>
          </a:stretch>
        </p:blipFill>
        <p:spPr>
          <a:xfrm>
            <a:off x="7246765" y="2065102"/>
            <a:ext cx="4354685" cy="1943886"/>
          </a:xfrm>
          <a:prstGeom prst="rect">
            <a:avLst/>
          </a:prstGeom>
          <a:ln>
            <a:solidFill>
              <a:schemeClr val="tx1"/>
            </a:solidFill>
          </a:ln>
        </p:spPr>
      </p:pic>
      <p:pic>
        <p:nvPicPr>
          <p:cNvPr id="25" name="Picture 24">
            <a:extLst>
              <a:ext uri="{FF2B5EF4-FFF2-40B4-BE49-F238E27FC236}">
                <a16:creationId xmlns:a16="http://schemas.microsoft.com/office/drawing/2014/main" id="{90BBB2B1-7B03-25B1-E3C2-930EFDFA6DBC}"/>
              </a:ext>
            </a:extLst>
          </p:cNvPr>
          <p:cNvPicPr>
            <a:picLocks noChangeAspect="1"/>
          </p:cNvPicPr>
          <p:nvPr/>
        </p:nvPicPr>
        <p:blipFill>
          <a:blip r:embed="rId4"/>
          <a:stretch>
            <a:fillRect/>
          </a:stretch>
        </p:blipFill>
        <p:spPr>
          <a:xfrm>
            <a:off x="8752323" y="4871579"/>
            <a:ext cx="2849127" cy="619375"/>
          </a:xfrm>
          <a:prstGeom prst="rect">
            <a:avLst/>
          </a:prstGeom>
          <a:ln>
            <a:solidFill>
              <a:schemeClr val="tx1"/>
            </a:solidFill>
          </a:ln>
        </p:spPr>
      </p:pic>
      <p:sp>
        <p:nvSpPr>
          <p:cNvPr id="27" name="TextBox 26">
            <a:extLst>
              <a:ext uri="{FF2B5EF4-FFF2-40B4-BE49-F238E27FC236}">
                <a16:creationId xmlns:a16="http://schemas.microsoft.com/office/drawing/2014/main" id="{027DFAFD-5554-8986-3D99-31B6F14E4AB9}"/>
              </a:ext>
            </a:extLst>
          </p:cNvPr>
          <p:cNvSpPr txBox="1"/>
          <p:nvPr/>
        </p:nvSpPr>
        <p:spPr>
          <a:xfrm>
            <a:off x="838200" y="4452511"/>
            <a:ext cx="7981950" cy="1200329"/>
          </a:xfrm>
          <a:prstGeom prst="rect">
            <a:avLst/>
          </a:prstGeom>
          <a:noFill/>
        </p:spPr>
        <p:txBody>
          <a:bodyPr wrap="square">
            <a:spAutoFit/>
          </a:bodyPr>
          <a:lstStyle/>
          <a:p>
            <a:r>
              <a:rPr lang="en-US" b="1">
                <a:solidFill>
                  <a:schemeClr val="accent5">
                    <a:lumMod val="50000"/>
                  </a:schemeClr>
                </a:solidFill>
              </a:rPr>
              <a:t>Step 4 – Account Status Update</a:t>
            </a:r>
          </a:p>
          <a:p>
            <a:pPr marL="742950" lvl="1" indent="-285750">
              <a:buFont typeface="Arial" panose="020B0604020202020204" pitchFamily="34" charset="0"/>
              <a:buChar char="•"/>
            </a:pPr>
            <a:r>
              <a:rPr lang="en-US">
                <a:solidFill>
                  <a:schemeClr val="accent5">
                    <a:lumMod val="50000"/>
                  </a:schemeClr>
                </a:solidFill>
              </a:rPr>
              <a:t>The Account Status will change to "Not activated", and the cell will briefly turn yellow before fading.</a:t>
            </a:r>
          </a:p>
          <a:p>
            <a:pPr marL="742950" lvl="1" indent="-285750">
              <a:buFont typeface="Arial" panose="020B0604020202020204" pitchFamily="34" charset="0"/>
              <a:buChar char="•"/>
            </a:pPr>
            <a:r>
              <a:rPr lang="en-US">
                <a:solidFill>
                  <a:schemeClr val="accent5">
                    <a:lumMod val="50000"/>
                  </a:schemeClr>
                </a:solidFill>
              </a:rPr>
              <a:t>An activation email is automatically sent in the background.</a:t>
            </a:r>
          </a:p>
        </p:txBody>
      </p:sp>
    </p:spTree>
    <p:extLst>
      <p:ext uri="{BB962C8B-B14F-4D97-AF65-F5344CB8AC3E}">
        <p14:creationId xmlns:p14="http://schemas.microsoft.com/office/powerpoint/2010/main" val="3251823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254BA98-F04A-7852-A3E2-3FD58E0B2EC0}"/>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49D95D33-3452-7D61-023B-BBE4A96C5449}"/>
              </a:ext>
            </a:extLst>
          </p:cNvPr>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a:extLst>
              <a:ext uri="{FF2B5EF4-FFF2-40B4-BE49-F238E27FC236}">
                <a16:creationId xmlns:a16="http://schemas.microsoft.com/office/drawing/2014/main" id="{082EE205-3BFB-50BD-5ACA-A24C99A50BFA}"/>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
        <p:nvSpPr>
          <p:cNvPr id="6" name="Slide Number Placeholder 5">
            <a:extLst>
              <a:ext uri="{FF2B5EF4-FFF2-40B4-BE49-F238E27FC236}">
                <a16:creationId xmlns:a16="http://schemas.microsoft.com/office/drawing/2014/main" id="{7186AEB1-6B18-E1B2-52EB-730AD9A78806}"/>
              </a:ext>
            </a:extLst>
          </p:cNvPr>
          <p:cNvSpPr>
            <a:spLocks noGrp="1"/>
          </p:cNvSpPr>
          <p:nvPr>
            <p:ph type="sldNum" sz="quarter" idx="12"/>
          </p:nvPr>
        </p:nvSpPr>
        <p:spPr/>
        <p:txBody>
          <a:bodyPr/>
          <a:lstStyle/>
          <a:p>
            <a:fld id="{964FBED6-DBA1-4248-B57E-98CCAF2C365A}" type="slidenum">
              <a:rPr lang="en-US" smtClean="0"/>
              <a:t>29</a:t>
            </a:fld>
            <a:endParaRPr lang="en-US"/>
          </a:p>
        </p:txBody>
      </p:sp>
      <p:sp>
        <p:nvSpPr>
          <p:cNvPr id="3" name="Title 1">
            <a:extLst>
              <a:ext uri="{FF2B5EF4-FFF2-40B4-BE49-F238E27FC236}">
                <a16:creationId xmlns:a16="http://schemas.microsoft.com/office/drawing/2014/main" id="{74A8C053-7936-0DC1-1731-454B4C985E06}"/>
              </a:ext>
            </a:extLst>
          </p:cNvPr>
          <p:cNvSpPr>
            <a:spLocks noGrp="1"/>
          </p:cNvSpPr>
          <p:nvPr>
            <p:ph type="title"/>
          </p:nvPr>
        </p:nvSpPr>
        <p:spPr>
          <a:xfrm>
            <a:off x="838200" y="365125"/>
            <a:ext cx="10515600" cy="1325563"/>
          </a:xfrm>
        </p:spPr>
        <p:txBody>
          <a:bodyPr/>
          <a:lstStyle/>
          <a:p>
            <a:r>
              <a:rPr lang="en-US"/>
              <a:t>Creating an MPOG Provider Account</a:t>
            </a:r>
          </a:p>
        </p:txBody>
      </p:sp>
      <p:sp>
        <p:nvSpPr>
          <p:cNvPr id="35" name="Rectangle 34">
            <a:extLst>
              <a:ext uri="{FF2B5EF4-FFF2-40B4-BE49-F238E27FC236}">
                <a16:creationId xmlns:a16="http://schemas.microsoft.com/office/drawing/2014/main" id="{4859E402-0633-4C2B-9958-F83F4A1E9319}"/>
              </a:ext>
            </a:extLst>
          </p:cNvPr>
          <p:cNvSpPr/>
          <p:nvPr/>
        </p:nvSpPr>
        <p:spPr>
          <a:xfrm>
            <a:off x="838200" y="4826925"/>
            <a:ext cx="7124700" cy="16859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A7B980B-6C5C-D0E4-F760-D994E95E1D45}"/>
              </a:ext>
            </a:extLst>
          </p:cNvPr>
          <p:cNvSpPr txBox="1"/>
          <p:nvPr/>
        </p:nvSpPr>
        <p:spPr>
          <a:xfrm>
            <a:off x="838200" y="4656445"/>
            <a:ext cx="8848725" cy="1754326"/>
          </a:xfrm>
          <a:prstGeom prst="rect">
            <a:avLst/>
          </a:prstGeom>
          <a:noFill/>
        </p:spPr>
        <p:txBody>
          <a:bodyPr wrap="square">
            <a:spAutoFit/>
          </a:bodyPr>
          <a:lstStyle/>
          <a:p>
            <a:pPr>
              <a:buNone/>
            </a:pPr>
            <a:r>
              <a:rPr lang="en-US" b="1">
                <a:solidFill>
                  <a:schemeClr val="accent5">
                    <a:lumMod val="50000"/>
                  </a:schemeClr>
                </a:solidFill>
              </a:rPr>
              <a:t>Step 6b – Expired Activation Email</a:t>
            </a:r>
          </a:p>
          <a:p>
            <a:pPr marL="742950" lvl="1" indent="-285750">
              <a:buFont typeface="Arial" panose="020B0604020202020204" pitchFamily="34" charset="0"/>
              <a:buChar char="•"/>
            </a:pPr>
            <a:r>
              <a:rPr lang="en-US">
                <a:solidFill>
                  <a:schemeClr val="accent5">
                    <a:lumMod val="50000"/>
                  </a:schemeClr>
                </a:solidFill>
              </a:rPr>
              <a:t>If the provider does not activate their account within 7 days, the status will change to “Email Expired".</a:t>
            </a:r>
          </a:p>
          <a:p>
            <a:pPr marL="742950" lvl="1" indent="-285750">
              <a:buFont typeface="Arial" panose="020B0604020202020204" pitchFamily="34" charset="0"/>
              <a:buChar char="•"/>
            </a:pPr>
            <a:r>
              <a:rPr lang="en-US">
                <a:solidFill>
                  <a:schemeClr val="accent5">
                    <a:lumMod val="50000"/>
                  </a:schemeClr>
                </a:solidFill>
              </a:rPr>
              <a:t>To resend the activation email, click on “Email Expired" and repeat the activation process. Then number in parentheses is the number of times the email has been sent.</a:t>
            </a:r>
          </a:p>
        </p:txBody>
      </p:sp>
      <p:sp>
        <p:nvSpPr>
          <p:cNvPr id="7" name="TextBox 6">
            <a:extLst>
              <a:ext uri="{FF2B5EF4-FFF2-40B4-BE49-F238E27FC236}">
                <a16:creationId xmlns:a16="http://schemas.microsoft.com/office/drawing/2014/main" id="{9BCEA7F7-3AA2-30C5-6BB6-E654F6B9FB2B}"/>
              </a:ext>
            </a:extLst>
          </p:cNvPr>
          <p:cNvSpPr txBox="1"/>
          <p:nvPr/>
        </p:nvSpPr>
        <p:spPr>
          <a:xfrm>
            <a:off x="838200" y="1861338"/>
            <a:ext cx="8848725" cy="1200329"/>
          </a:xfrm>
          <a:prstGeom prst="rect">
            <a:avLst/>
          </a:prstGeom>
          <a:noFill/>
        </p:spPr>
        <p:txBody>
          <a:bodyPr wrap="square">
            <a:spAutoFit/>
          </a:bodyPr>
          <a:lstStyle/>
          <a:p>
            <a:pPr>
              <a:buNone/>
            </a:pPr>
            <a:r>
              <a:rPr lang="en-US" b="1">
                <a:solidFill>
                  <a:schemeClr val="accent5">
                    <a:lumMod val="50000"/>
                  </a:schemeClr>
                </a:solidFill>
              </a:rPr>
              <a:t>Step 5 – Email Sent Confirmation</a:t>
            </a:r>
          </a:p>
          <a:p>
            <a:pPr marL="742950" lvl="1" indent="-285750">
              <a:buFont typeface="Arial" panose="020B0604020202020204" pitchFamily="34" charset="0"/>
              <a:buChar char="•"/>
            </a:pPr>
            <a:r>
              <a:rPr lang="en-US">
                <a:solidFill>
                  <a:schemeClr val="accent5">
                    <a:lumMod val="50000"/>
                  </a:schemeClr>
                </a:solidFill>
              </a:rPr>
              <a:t>Once the email is successfully sent, the Account Status will automatically update to “Email Sent". Then number in parentheses is the number of times the email has been sent.</a:t>
            </a:r>
          </a:p>
        </p:txBody>
      </p:sp>
      <p:sp>
        <p:nvSpPr>
          <p:cNvPr id="10" name="TextBox 9">
            <a:extLst>
              <a:ext uri="{FF2B5EF4-FFF2-40B4-BE49-F238E27FC236}">
                <a16:creationId xmlns:a16="http://schemas.microsoft.com/office/drawing/2014/main" id="{1F0D90A8-513B-7513-4FF9-C45357E757F3}"/>
              </a:ext>
            </a:extLst>
          </p:cNvPr>
          <p:cNvSpPr txBox="1"/>
          <p:nvPr/>
        </p:nvSpPr>
        <p:spPr>
          <a:xfrm>
            <a:off x="838199" y="3308301"/>
            <a:ext cx="8848725" cy="923330"/>
          </a:xfrm>
          <a:prstGeom prst="rect">
            <a:avLst/>
          </a:prstGeom>
          <a:noFill/>
        </p:spPr>
        <p:txBody>
          <a:bodyPr wrap="square">
            <a:spAutoFit/>
          </a:bodyPr>
          <a:lstStyle/>
          <a:p>
            <a:pPr>
              <a:buNone/>
            </a:pPr>
            <a:r>
              <a:rPr lang="en-US" b="1">
                <a:solidFill>
                  <a:schemeClr val="accent5">
                    <a:lumMod val="50000"/>
                  </a:schemeClr>
                </a:solidFill>
              </a:rPr>
              <a:t>Step 6a – Account Activated</a:t>
            </a:r>
          </a:p>
          <a:p>
            <a:pPr marL="742950" lvl="1" indent="-285750">
              <a:buFont typeface="Arial" panose="020B0604020202020204" pitchFamily="34" charset="0"/>
              <a:buChar char="•"/>
            </a:pPr>
            <a:r>
              <a:rPr lang="en-US">
                <a:solidFill>
                  <a:schemeClr val="accent5">
                    <a:lumMod val="50000"/>
                  </a:schemeClr>
                </a:solidFill>
              </a:rPr>
              <a:t>After the provider activates their account from the email, the Account Status will change to "Activated".</a:t>
            </a:r>
          </a:p>
        </p:txBody>
      </p:sp>
      <p:pic>
        <p:nvPicPr>
          <p:cNvPr id="2" name="Picture 1">
            <a:extLst>
              <a:ext uri="{FF2B5EF4-FFF2-40B4-BE49-F238E27FC236}">
                <a16:creationId xmlns:a16="http://schemas.microsoft.com/office/drawing/2014/main" id="{41546ADE-1CEF-8F78-8496-8C6870DFD8D4}"/>
              </a:ext>
            </a:extLst>
          </p:cNvPr>
          <p:cNvPicPr>
            <a:picLocks noChangeAspect="1"/>
          </p:cNvPicPr>
          <p:nvPr/>
        </p:nvPicPr>
        <p:blipFill>
          <a:blip r:embed="rId4"/>
          <a:stretch>
            <a:fillRect/>
          </a:stretch>
        </p:blipFill>
        <p:spPr>
          <a:xfrm>
            <a:off x="9867900" y="2037213"/>
            <a:ext cx="1038370" cy="571580"/>
          </a:xfrm>
          <a:prstGeom prst="rect">
            <a:avLst/>
          </a:prstGeom>
          <a:ln>
            <a:solidFill>
              <a:schemeClr val="tx1"/>
            </a:solidFill>
          </a:ln>
        </p:spPr>
      </p:pic>
      <p:pic>
        <p:nvPicPr>
          <p:cNvPr id="8" name="Picture 7">
            <a:extLst>
              <a:ext uri="{FF2B5EF4-FFF2-40B4-BE49-F238E27FC236}">
                <a16:creationId xmlns:a16="http://schemas.microsoft.com/office/drawing/2014/main" id="{05BFD53D-79E4-85D7-0EB2-5E0BA3C83946}"/>
              </a:ext>
            </a:extLst>
          </p:cNvPr>
          <p:cNvPicPr>
            <a:picLocks noChangeAspect="1"/>
          </p:cNvPicPr>
          <p:nvPr/>
        </p:nvPicPr>
        <p:blipFill>
          <a:blip r:embed="rId5"/>
          <a:stretch>
            <a:fillRect/>
          </a:stretch>
        </p:blipFill>
        <p:spPr>
          <a:xfrm>
            <a:off x="9867900" y="3538572"/>
            <a:ext cx="987234" cy="500028"/>
          </a:xfrm>
          <a:prstGeom prst="rect">
            <a:avLst/>
          </a:prstGeom>
          <a:ln>
            <a:solidFill>
              <a:schemeClr val="tx1"/>
            </a:solidFill>
          </a:ln>
        </p:spPr>
      </p:pic>
      <p:pic>
        <p:nvPicPr>
          <p:cNvPr id="9" name="Picture 8">
            <a:extLst>
              <a:ext uri="{FF2B5EF4-FFF2-40B4-BE49-F238E27FC236}">
                <a16:creationId xmlns:a16="http://schemas.microsoft.com/office/drawing/2014/main" id="{4164CB54-31B4-3C65-77FA-C5584209FE37}"/>
              </a:ext>
            </a:extLst>
          </p:cNvPr>
          <p:cNvPicPr>
            <a:picLocks noChangeAspect="1"/>
          </p:cNvPicPr>
          <p:nvPr/>
        </p:nvPicPr>
        <p:blipFill>
          <a:blip r:embed="rId6"/>
          <a:stretch>
            <a:fillRect/>
          </a:stretch>
        </p:blipFill>
        <p:spPr>
          <a:xfrm>
            <a:off x="9982200" y="5036029"/>
            <a:ext cx="1171739" cy="552527"/>
          </a:xfrm>
          <a:prstGeom prst="rect">
            <a:avLst/>
          </a:prstGeom>
          <a:ln>
            <a:solidFill>
              <a:schemeClr val="tx1"/>
            </a:solidFill>
          </a:ln>
        </p:spPr>
      </p:pic>
    </p:spTree>
    <p:extLst>
      <p:ext uri="{BB962C8B-B14F-4D97-AF65-F5344CB8AC3E}">
        <p14:creationId xmlns:p14="http://schemas.microsoft.com/office/powerpoint/2010/main" val="3603538329"/>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9BF2A-085C-CD22-C7CF-C641406A6377}"/>
              </a:ext>
            </a:extLst>
          </p:cNvPr>
          <p:cNvSpPr>
            <a:spLocks noGrp="1"/>
          </p:cNvSpPr>
          <p:nvPr>
            <p:ph type="title"/>
          </p:nvPr>
        </p:nvSpPr>
        <p:spPr>
          <a:xfrm>
            <a:off x="838200" y="2167074"/>
            <a:ext cx="10515600" cy="1261926"/>
          </a:xfrm>
        </p:spPr>
        <p:txBody>
          <a:bodyPr>
            <a:normAutofit fontScale="90000"/>
          </a:bodyPr>
          <a:lstStyle/>
          <a:p>
            <a:pPr algn="ctr"/>
            <a:r>
              <a:rPr lang="en-US" sz="4800"/>
              <a:t>Provider Contacts Tool </a:t>
            </a:r>
            <a:br>
              <a:rPr lang="en-US" sz="4800"/>
            </a:br>
            <a:r>
              <a:rPr lang="en-US" sz="4800"/>
              <a:t>Overview</a:t>
            </a:r>
          </a:p>
        </p:txBody>
      </p:sp>
      <p:sp>
        <p:nvSpPr>
          <p:cNvPr id="4" name="Date Placeholder 3">
            <a:extLst>
              <a:ext uri="{FF2B5EF4-FFF2-40B4-BE49-F238E27FC236}">
                <a16:creationId xmlns:a16="http://schemas.microsoft.com/office/drawing/2014/main" id="{8402179D-EED4-5B7A-DC39-4A1BC2513CBB}"/>
              </a:ext>
            </a:extLst>
          </p:cNvPr>
          <p:cNvSpPr>
            <a:spLocks noGrp="1"/>
          </p:cNvSpPr>
          <p:nvPr>
            <p:ph type="dt" sz="half" idx="10"/>
          </p:nvPr>
        </p:nvSpPr>
        <p:spPr/>
        <p:txBody>
          <a:bodyPr/>
          <a:lstStyle/>
          <a:p>
            <a:fld id="{BCC131FE-9883-4F05-B5E7-8508081D35D1}" type="datetime1">
              <a:rPr lang="en-US" smtClean="0"/>
              <a:t>6/29/2026</a:t>
            </a:fld>
            <a:endParaRPr lang="en-US"/>
          </a:p>
        </p:txBody>
      </p:sp>
      <p:sp>
        <p:nvSpPr>
          <p:cNvPr id="5" name="Footer Placeholder 4">
            <a:extLst>
              <a:ext uri="{FF2B5EF4-FFF2-40B4-BE49-F238E27FC236}">
                <a16:creationId xmlns:a16="http://schemas.microsoft.com/office/drawing/2014/main" id="{6C61735A-2923-D5E5-6106-DA5CD11ADCF7}"/>
              </a:ext>
            </a:extLst>
          </p:cNvPr>
          <p:cNvSpPr>
            <a:spLocks noGrp="1"/>
          </p:cNvSpPr>
          <p:nvPr>
            <p:ph type="ftr" sz="quarter" idx="11"/>
          </p:nvPr>
        </p:nvSpPr>
        <p:spPr/>
        <p:txBody>
          <a:bodyPr/>
          <a:lstStyle/>
          <a:p>
            <a:r>
              <a:rPr lang="en-US"/>
              <a:t>Contact: support@mpog.zendesk.com</a:t>
            </a:r>
          </a:p>
        </p:txBody>
      </p:sp>
      <p:sp>
        <p:nvSpPr>
          <p:cNvPr id="6" name="Slide Number Placeholder 5">
            <a:extLst>
              <a:ext uri="{FF2B5EF4-FFF2-40B4-BE49-F238E27FC236}">
                <a16:creationId xmlns:a16="http://schemas.microsoft.com/office/drawing/2014/main" id="{E6F02FC0-E3D8-4C49-AFDE-04B666C6FD98}"/>
              </a:ext>
            </a:extLst>
          </p:cNvPr>
          <p:cNvSpPr>
            <a:spLocks noGrp="1"/>
          </p:cNvSpPr>
          <p:nvPr>
            <p:ph type="sldNum" sz="quarter" idx="12"/>
          </p:nvPr>
        </p:nvSpPr>
        <p:spPr/>
        <p:txBody>
          <a:bodyPr/>
          <a:lstStyle/>
          <a:p>
            <a:fld id="{964FBED6-DBA1-4248-B57E-98CCAF2C365A}" type="slidenum">
              <a:rPr lang="en-US" smtClean="0"/>
              <a:t>3</a:t>
            </a:fld>
            <a:endParaRPr lang="en-US"/>
          </a:p>
        </p:txBody>
      </p:sp>
    </p:spTree>
    <p:extLst>
      <p:ext uri="{BB962C8B-B14F-4D97-AF65-F5344CB8AC3E}">
        <p14:creationId xmlns:p14="http://schemas.microsoft.com/office/powerpoint/2010/main" val="4279716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D20F15B-DC4D-C274-5750-051300F112F1}"/>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60CE5809-4A73-7F26-8896-B73F61A4D1E0}"/>
              </a:ext>
            </a:extLst>
          </p:cNvPr>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a:extLst>
              <a:ext uri="{FF2B5EF4-FFF2-40B4-BE49-F238E27FC236}">
                <a16:creationId xmlns:a16="http://schemas.microsoft.com/office/drawing/2014/main" id="{1D207CDE-F75B-4A51-7671-ED7E04288C2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
        <p:nvSpPr>
          <p:cNvPr id="6" name="Slide Number Placeholder 5">
            <a:extLst>
              <a:ext uri="{FF2B5EF4-FFF2-40B4-BE49-F238E27FC236}">
                <a16:creationId xmlns:a16="http://schemas.microsoft.com/office/drawing/2014/main" id="{77CFBBEE-355B-8199-C493-4BE5BA335119}"/>
              </a:ext>
            </a:extLst>
          </p:cNvPr>
          <p:cNvSpPr>
            <a:spLocks noGrp="1"/>
          </p:cNvSpPr>
          <p:nvPr>
            <p:ph type="sldNum" sz="quarter" idx="12"/>
          </p:nvPr>
        </p:nvSpPr>
        <p:spPr/>
        <p:txBody>
          <a:bodyPr/>
          <a:lstStyle/>
          <a:p>
            <a:fld id="{964FBED6-DBA1-4248-B57E-98CCAF2C365A}" type="slidenum">
              <a:rPr lang="en-US" smtClean="0"/>
              <a:t>30</a:t>
            </a:fld>
            <a:endParaRPr lang="en-US"/>
          </a:p>
        </p:txBody>
      </p:sp>
      <p:sp>
        <p:nvSpPr>
          <p:cNvPr id="3" name="Title 1">
            <a:extLst>
              <a:ext uri="{FF2B5EF4-FFF2-40B4-BE49-F238E27FC236}">
                <a16:creationId xmlns:a16="http://schemas.microsoft.com/office/drawing/2014/main" id="{B9667D4C-5DCB-EF43-8E6B-F3D92131B822}"/>
              </a:ext>
            </a:extLst>
          </p:cNvPr>
          <p:cNvSpPr>
            <a:spLocks noGrp="1"/>
          </p:cNvSpPr>
          <p:nvPr>
            <p:ph type="title"/>
          </p:nvPr>
        </p:nvSpPr>
        <p:spPr>
          <a:xfrm>
            <a:off x="838200" y="365125"/>
            <a:ext cx="10515600" cy="1325563"/>
          </a:xfrm>
        </p:spPr>
        <p:txBody>
          <a:bodyPr/>
          <a:lstStyle/>
          <a:p>
            <a:r>
              <a:rPr lang="en-US"/>
              <a:t>MPOG Account Status</a:t>
            </a:r>
          </a:p>
        </p:txBody>
      </p:sp>
      <p:sp>
        <p:nvSpPr>
          <p:cNvPr id="9" name="TextBox 8">
            <a:extLst>
              <a:ext uri="{FF2B5EF4-FFF2-40B4-BE49-F238E27FC236}">
                <a16:creationId xmlns:a16="http://schemas.microsoft.com/office/drawing/2014/main" id="{78DCE1D7-0970-BC03-5D07-52EEF7A9B684}"/>
              </a:ext>
            </a:extLst>
          </p:cNvPr>
          <p:cNvSpPr txBox="1"/>
          <p:nvPr/>
        </p:nvSpPr>
        <p:spPr>
          <a:xfrm>
            <a:off x="838200" y="1459067"/>
            <a:ext cx="8105774" cy="646331"/>
          </a:xfrm>
          <a:prstGeom prst="rect">
            <a:avLst/>
          </a:prstGeom>
          <a:noFill/>
        </p:spPr>
        <p:txBody>
          <a:bodyPr wrap="square" rtlCol="0">
            <a:spAutoFit/>
          </a:bodyPr>
          <a:lstStyle/>
          <a:p>
            <a:r>
              <a:rPr lang="en-US" sz="2400" u="sng">
                <a:solidFill>
                  <a:schemeClr val="accent5">
                    <a:lumMod val="50000"/>
                  </a:schemeClr>
                </a:solidFill>
              </a:rPr>
              <a:t>The </a:t>
            </a:r>
            <a:r>
              <a:rPr lang="en-US" sz="2400" b="1" u="sng">
                <a:solidFill>
                  <a:schemeClr val="accent5">
                    <a:lumMod val="50000"/>
                  </a:schemeClr>
                </a:solidFill>
              </a:rPr>
              <a:t>Account Status </a:t>
            </a:r>
            <a:r>
              <a:rPr lang="en-US" sz="2400" u="sng">
                <a:solidFill>
                  <a:schemeClr val="accent5">
                    <a:lumMod val="50000"/>
                  </a:schemeClr>
                </a:solidFill>
              </a:rPr>
              <a:t>column</a:t>
            </a:r>
            <a:r>
              <a:rPr lang="en-US" sz="2400">
                <a:solidFill>
                  <a:schemeClr val="accent5">
                    <a:lumMod val="50000"/>
                  </a:schemeClr>
                </a:solidFill>
              </a:rPr>
              <a:t>:</a:t>
            </a:r>
          </a:p>
          <a:p>
            <a:pPr lvl="2"/>
            <a:endParaRPr lang="en-US" sz="1200" i="1">
              <a:solidFill>
                <a:srgbClr val="FF0000"/>
              </a:solidFill>
            </a:endParaRPr>
          </a:p>
        </p:txBody>
      </p:sp>
      <p:graphicFrame>
        <p:nvGraphicFramePr>
          <p:cNvPr id="13" name="Table 12">
            <a:extLst>
              <a:ext uri="{FF2B5EF4-FFF2-40B4-BE49-F238E27FC236}">
                <a16:creationId xmlns:a16="http://schemas.microsoft.com/office/drawing/2014/main" id="{BA4E9E41-C5F6-448F-2B5D-48F84A1DDE02}"/>
              </a:ext>
            </a:extLst>
          </p:cNvPr>
          <p:cNvGraphicFramePr>
            <a:graphicFrameLocks noGrp="1"/>
          </p:cNvGraphicFramePr>
          <p:nvPr>
            <p:extLst>
              <p:ext uri="{D42A27DB-BD31-4B8C-83A1-F6EECF244321}">
                <p14:modId xmlns:p14="http://schemas.microsoft.com/office/powerpoint/2010/main" val="1176534159"/>
              </p:ext>
            </p:extLst>
          </p:nvPr>
        </p:nvGraphicFramePr>
        <p:xfrm>
          <a:off x="838200" y="2035504"/>
          <a:ext cx="10839450" cy="4457205"/>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310362334"/>
                    </a:ext>
                  </a:extLst>
                </a:gridCol>
                <a:gridCol w="1771650">
                  <a:extLst>
                    <a:ext uri="{9D8B030D-6E8A-4147-A177-3AD203B41FA5}">
                      <a16:colId xmlns:a16="http://schemas.microsoft.com/office/drawing/2014/main" val="3967157103"/>
                    </a:ext>
                  </a:extLst>
                </a:gridCol>
                <a:gridCol w="6248400">
                  <a:extLst>
                    <a:ext uri="{9D8B030D-6E8A-4147-A177-3AD203B41FA5}">
                      <a16:colId xmlns:a16="http://schemas.microsoft.com/office/drawing/2014/main" val="2992805247"/>
                    </a:ext>
                  </a:extLst>
                </a:gridCol>
              </a:tblGrid>
              <a:tr h="659617">
                <a:tc>
                  <a:txBody>
                    <a:bodyPr/>
                    <a:lstStyle/>
                    <a:p>
                      <a:r>
                        <a:rPr lang="en-US" sz="2000" i="0">
                          <a:solidFill>
                            <a:schemeClr val="bg2">
                              <a:lumMod val="50000"/>
                            </a:schemeClr>
                          </a:solidFill>
                        </a:rPr>
                        <a:t>No account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i="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buFont typeface="Arial" panose="020B0604020202020204" pitchFamily="34" charset="0"/>
                        <a:buNone/>
                      </a:pPr>
                      <a:r>
                        <a:rPr lang="en-US" sz="2000" kern="1200">
                          <a:solidFill>
                            <a:schemeClr val="accent5">
                              <a:lumMod val="50000"/>
                            </a:schemeClr>
                          </a:solidFill>
                          <a:latin typeface="+mn-lt"/>
                          <a:ea typeface="+mn-ea"/>
                          <a:cs typeface="+mn-cs"/>
                        </a:rPr>
                        <a:t>No account has been created for the provider.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8082624"/>
                  </a:ext>
                </a:extLst>
              </a:tr>
              <a:tr h="859152">
                <a:tc>
                  <a:txBody>
                    <a:bodyPr/>
                    <a:lstStyle/>
                    <a:p>
                      <a:r>
                        <a:rPr lang="en-US" sz="2000" i="0">
                          <a:solidFill>
                            <a:srgbClr val="C2304F"/>
                          </a:solidFill>
                        </a:rPr>
                        <a:t>Not active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i="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kern="1200">
                          <a:solidFill>
                            <a:schemeClr val="accent5">
                              <a:lumMod val="50000"/>
                            </a:schemeClr>
                          </a:solidFill>
                          <a:latin typeface="+mn-lt"/>
                          <a:ea typeface="+mn-ea"/>
                          <a:cs typeface="+mn-cs"/>
                        </a:rPr>
                        <a:t>Activation email has not been sent.  An activation email is automatically sent in the background.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1146763"/>
                  </a:ext>
                </a:extLst>
              </a:tr>
              <a:tr h="1039642">
                <a:tc>
                  <a:txBody>
                    <a:bodyPr/>
                    <a:lstStyle/>
                    <a:p>
                      <a:r>
                        <a:rPr lang="en-US" sz="2000" i="0">
                          <a:solidFill>
                            <a:schemeClr val="accent5">
                              <a:lumMod val="75000"/>
                            </a:schemeClr>
                          </a:solidFill>
                        </a:rPr>
                        <a:t>Email Sent ([# of emails sent so far])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i="0">
                        <a:solidFill>
                          <a:schemeClr val="accent5">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chemeClr val="accent5">
                              <a:lumMod val="50000"/>
                            </a:schemeClr>
                          </a:solidFill>
                          <a:latin typeface="+mn-lt"/>
                          <a:ea typeface="+mn-ea"/>
                          <a:cs typeface="+mn-cs"/>
                        </a:rPr>
                        <a:t>Activation email sent successfully. Provider has yet to click on the activation link to set up their account.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3909124"/>
                  </a:ext>
                </a:extLst>
              </a:tr>
              <a:tr h="859152">
                <a:tc>
                  <a:txBody>
                    <a:bodyPr/>
                    <a:lstStyle/>
                    <a:p>
                      <a:r>
                        <a:rPr lang="en-US" sz="2000" i="0">
                          <a:solidFill>
                            <a:srgbClr val="578969"/>
                          </a:solidFill>
                        </a:rPr>
                        <a:t>Active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i="0">
                        <a:solidFill>
                          <a:srgbClr val="00B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buFont typeface="Arial" panose="020B0604020202020204" pitchFamily="34" charset="0"/>
                        <a:buNone/>
                      </a:pPr>
                      <a:r>
                        <a:rPr lang="en-US" sz="2000" kern="1200">
                          <a:solidFill>
                            <a:schemeClr val="accent5">
                              <a:lumMod val="50000"/>
                            </a:schemeClr>
                          </a:solidFill>
                          <a:latin typeface="+mn-lt"/>
                          <a:ea typeface="+mn-ea"/>
                          <a:cs typeface="+mn-cs"/>
                        </a:rPr>
                        <a:t>Activation email has been sent, and provider has successfully set up their account.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0180330"/>
                  </a:ext>
                </a:extLst>
              </a:tr>
              <a:tr h="1039642">
                <a:tc>
                  <a:txBody>
                    <a:bodyPr/>
                    <a:lstStyle/>
                    <a:p>
                      <a:r>
                        <a:rPr lang="en-US" sz="2000" i="0">
                          <a:solidFill>
                            <a:srgbClr val="C00000"/>
                          </a:solidFill>
                        </a:rPr>
                        <a:t>Email Expired ([# of emails sent so far])</a:t>
                      </a:r>
                      <a:endParaRPr lang="en-US" sz="2000" i="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i="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chemeClr val="accent5">
                              <a:lumMod val="50000"/>
                            </a:schemeClr>
                          </a:solidFill>
                          <a:latin typeface="+mn-lt"/>
                          <a:ea typeface="+mn-ea"/>
                          <a:cs typeface="+mn-cs"/>
                        </a:rPr>
                        <a:t>Activation email expired.  To resend an activation email, click ‘Activation email expired’ and follow prompts.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3991611"/>
                  </a:ext>
                </a:extLst>
              </a:tr>
            </a:tbl>
          </a:graphicData>
        </a:graphic>
      </p:graphicFrame>
      <p:pic>
        <p:nvPicPr>
          <p:cNvPr id="10" name="Picture 9">
            <a:extLst>
              <a:ext uri="{FF2B5EF4-FFF2-40B4-BE49-F238E27FC236}">
                <a16:creationId xmlns:a16="http://schemas.microsoft.com/office/drawing/2014/main" id="{32E678F6-2EA8-78E7-3774-3D433FA60C69}"/>
              </a:ext>
            </a:extLst>
          </p:cNvPr>
          <p:cNvPicPr>
            <a:picLocks noChangeAspect="1"/>
          </p:cNvPicPr>
          <p:nvPr/>
        </p:nvPicPr>
        <p:blipFill>
          <a:blip r:embed="rId4"/>
          <a:stretch>
            <a:fillRect/>
          </a:stretch>
        </p:blipFill>
        <p:spPr>
          <a:xfrm>
            <a:off x="3914606" y="2830668"/>
            <a:ext cx="1092199" cy="457200"/>
          </a:xfrm>
          <a:prstGeom prst="rect">
            <a:avLst/>
          </a:prstGeom>
          <a:ln>
            <a:solidFill>
              <a:schemeClr val="tx1"/>
            </a:solidFill>
          </a:ln>
        </p:spPr>
      </p:pic>
      <p:pic>
        <p:nvPicPr>
          <p:cNvPr id="14" name="Picture 13">
            <a:extLst>
              <a:ext uri="{FF2B5EF4-FFF2-40B4-BE49-F238E27FC236}">
                <a16:creationId xmlns:a16="http://schemas.microsoft.com/office/drawing/2014/main" id="{9D3FFCA4-BEC5-2BF1-5817-99B66BBB598E}"/>
              </a:ext>
            </a:extLst>
          </p:cNvPr>
          <p:cNvPicPr>
            <a:picLocks noChangeAspect="1"/>
          </p:cNvPicPr>
          <p:nvPr/>
        </p:nvPicPr>
        <p:blipFill>
          <a:blip r:embed="rId5"/>
          <a:stretch>
            <a:fillRect/>
          </a:stretch>
        </p:blipFill>
        <p:spPr>
          <a:xfrm>
            <a:off x="3909399" y="2105398"/>
            <a:ext cx="1247949" cy="428685"/>
          </a:xfrm>
          <a:prstGeom prst="rect">
            <a:avLst/>
          </a:prstGeom>
          <a:ln>
            <a:solidFill>
              <a:schemeClr val="tx1"/>
            </a:solidFill>
          </a:ln>
        </p:spPr>
      </p:pic>
      <p:pic>
        <p:nvPicPr>
          <p:cNvPr id="16" name="Picture 15">
            <a:extLst>
              <a:ext uri="{FF2B5EF4-FFF2-40B4-BE49-F238E27FC236}">
                <a16:creationId xmlns:a16="http://schemas.microsoft.com/office/drawing/2014/main" id="{436D35DB-F044-D3CD-FAF0-42C667513886}"/>
              </a:ext>
            </a:extLst>
          </p:cNvPr>
          <p:cNvPicPr>
            <a:picLocks noChangeAspect="1"/>
          </p:cNvPicPr>
          <p:nvPr/>
        </p:nvPicPr>
        <p:blipFill>
          <a:blip r:embed="rId6"/>
          <a:stretch>
            <a:fillRect/>
          </a:stretch>
        </p:blipFill>
        <p:spPr>
          <a:xfrm>
            <a:off x="3909399" y="4535458"/>
            <a:ext cx="733527" cy="371527"/>
          </a:xfrm>
          <a:prstGeom prst="rect">
            <a:avLst/>
          </a:prstGeom>
          <a:ln>
            <a:solidFill>
              <a:schemeClr val="tx1"/>
            </a:solidFill>
          </a:ln>
        </p:spPr>
      </p:pic>
      <p:pic>
        <p:nvPicPr>
          <p:cNvPr id="18" name="Picture 17">
            <a:extLst>
              <a:ext uri="{FF2B5EF4-FFF2-40B4-BE49-F238E27FC236}">
                <a16:creationId xmlns:a16="http://schemas.microsoft.com/office/drawing/2014/main" id="{52609853-4787-DE4B-6965-BF543D2B470E}"/>
              </a:ext>
            </a:extLst>
          </p:cNvPr>
          <p:cNvPicPr>
            <a:picLocks noChangeAspect="1"/>
          </p:cNvPicPr>
          <p:nvPr/>
        </p:nvPicPr>
        <p:blipFill>
          <a:blip r:embed="rId7"/>
          <a:stretch>
            <a:fillRect/>
          </a:stretch>
        </p:blipFill>
        <p:spPr>
          <a:xfrm>
            <a:off x="3909399" y="5423583"/>
            <a:ext cx="1171739" cy="552527"/>
          </a:xfrm>
          <a:prstGeom prst="rect">
            <a:avLst/>
          </a:prstGeom>
          <a:ln>
            <a:solidFill>
              <a:schemeClr val="tx1"/>
            </a:solidFill>
          </a:ln>
        </p:spPr>
      </p:pic>
      <p:pic>
        <p:nvPicPr>
          <p:cNvPr id="20" name="Picture 19">
            <a:extLst>
              <a:ext uri="{FF2B5EF4-FFF2-40B4-BE49-F238E27FC236}">
                <a16:creationId xmlns:a16="http://schemas.microsoft.com/office/drawing/2014/main" id="{67F94E42-C928-9ACA-03A4-F3EC9C84EB10}"/>
              </a:ext>
            </a:extLst>
          </p:cNvPr>
          <p:cNvPicPr>
            <a:picLocks noChangeAspect="1"/>
          </p:cNvPicPr>
          <p:nvPr/>
        </p:nvPicPr>
        <p:blipFill>
          <a:blip r:embed="rId8"/>
          <a:stretch>
            <a:fillRect/>
          </a:stretch>
        </p:blipFill>
        <p:spPr>
          <a:xfrm>
            <a:off x="3909399" y="3673278"/>
            <a:ext cx="1038370" cy="571580"/>
          </a:xfrm>
          <a:prstGeom prst="rect">
            <a:avLst/>
          </a:prstGeom>
          <a:ln>
            <a:solidFill>
              <a:schemeClr val="tx1"/>
            </a:solidFill>
          </a:ln>
        </p:spPr>
      </p:pic>
    </p:spTree>
    <p:extLst>
      <p:ext uri="{BB962C8B-B14F-4D97-AF65-F5344CB8AC3E}">
        <p14:creationId xmlns:p14="http://schemas.microsoft.com/office/powerpoint/2010/main" val="3846199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352CCB1-459E-4018-E93B-B72D89D0BD72}"/>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781847A3-2F7F-AB05-0808-091738325793}"/>
              </a:ext>
            </a:extLst>
          </p:cNvPr>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a:extLst>
              <a:ext uri="{FF2B5EF4-FFF2-40B4-BE49-F238E27FC236}">
                <a16:creationId xmlns:a16="http://schemas.microsoft.com/office/drawing/2014/main" id="{79F5ED25-FB2C-AB30-A9C6-392224DD5BBF}"/>
              </a:ext>
            </a:extLst>
          </p:cNvPr>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a:extLst>
              <a:ext uri="{FF2B5EF4-FFF2-40B4-BE49-F238E27FC236}">
                <a16:creationId xmlns:a16="http://schemas.microsoft.com/office/drawing/2014/main" id="{84B88462-BC18-B2B4-352C-29D69762DBA7}"/>
              </a:ext>
            </a:extLst>
          </p:cNvPr>
          <p:cNvSpPr>
            <a:spLocks noGrp="1"/>
          </p:cNvSpPr>
          <p:nvPr>
            <p:ph type="sldNum" sz="quarter" idx="12"/>
          </p:nvPr>
        </p:nvSpPr>
        <p:spPr/>
        <p:txBody>
          <a:bodyPr/>
          <a:lstStyle/>
          <a:p>
            <a:fld id="{964FBED6-DBA1-4248-B57E-98CCAF2C365A}" type="slidenum">
              <a:rPr lang="en-US" smtClean="0"/>
              <a:t>31</a:t>
            </a:fld>
            <a:endParaRPr lang="en-US"/>
          </a:p>
        </p:txBody>
      </p:sp>
      <p:sp>
        <p:nvSpPr>
          <p:cNvPr id="3" name="Title 1">
            <a:extLst>
              <a:ext uri="{FF2B5EF4-FFF2-40B4-BE49-F238E27FC236}">
                <a16:creationId xmlns:a16="http://schemas.microsoft.com/office/drawing/2014/main" id="{46A202F0-5483-C978-3C99-04B934886BE7}"/>
              </a:ext>
            </a:extLst>
          </p:cNvPr>
          <p:cNvSpPr>
            <a:spLocks noGrp="1"/>
          </p:cNvSpPr>
          <p:nvPr>
            <p:ph type="title"/>
          </p:nvPr>
        </p:nvSpPr>
        <p:spPr>
          <a:xfrm>
            <a:off x="838200" y="365125"/>
            <a:ext cx="10515600" cy="1325563"/>
          </a:xfrm>
        </p:spPr>
        <p:txBody>
          <a:bodyPr/>
          <a:lstStyle/>
          <a:p>
            <a:r>
              <a:rPr lang="en-US"/>
              <a:t>MPOG Account Activation</a:t>
            </a:r>
          </a:p>
        </p:txBody>
      </p:sp>
      <p:sp>
        <p:nvSpPr>
          <p:cNvPr id="9" name="TextBox 8">
            <a:extLst>
              <a:ext uri="{FF2B5EF4-FFF2-40B4-BE49-F238E27FC236}">
                <a16:creationId xmlns:a16="http://schemas.microsoft.com/office/drawing/2014/main" id="{E6024233-C278-622B-4E7B-812189C717E6}"/>
              </a:ext>
            </a:extLst>
          </p:cNvPr>
          <p:cNvSpPr txBox="1"/>
          <p:nvPr/>
        </p:nvSpPr>
        <p:spPr>
          <a:xfrm>
            <a:off x="939022" y="1563113"/>
            <a:ext cx="2729211" cy="2862322"/>
          </a:xfrm>
          <a:prstGeom prst="rect">
            <a:avLst/>
          </a:prstGeom>
          <a:noFill/>
        </p:spPr>
        <p:txBody>
          <a:bodyPr wrap="square" rtlCol="0">
            <a:spAutoFit/>
          </a:bodyPr>
          <a:lstStyle/>
          <a:p>
            <a:r>
              <a:rPr lang="en-US" sz="2400">
                <a:solidFill>
                  <a:schemeClr val="accent5">
                    <a:lumMod val="50000"/>
                  </a:schemeClr>
                </a:solidFill>
              </a:rPr>
              <a:t>Sample Provider Contact Activation Email</a:t>
            </a:r>
          </a:p>
          <a:p>
            <a:endParaRPr lang="en-US" sz="2400">
              <a:solidFill>
                <a:schemeClr val="accent5">
                  <a:lumMod val="50000"/>
                </a:schemeClr>
              </a:solidFill>
            </a:endParaRPr>
          </a:p>
          <a:p>
            <a:r>
              <a:rPr lang="en-US" sz="2400">
                <a:solidFill>
                  <a:schemeClr val="accent5">
                    <a:lumMod val="50000"/>
                  </a:schemeClr>
                </a:solidFill>
              </a:rPr>
              <a:t>The Activation link in each email will expire in 7 days.</a:t>
            </a:r>
          </a:p>
          <a:p>
            <a:pPr lvl="2"/>
            <a:endParaRPr lang="en-US" sz="1200" i="1">
              <a:solidFill>
                <a:srgbClr val="FF0000"/>
              </a:solidFill>
            </a:endParaRPr>
          </a:p>
        </p:txBody>
      </p:sp>
      <p:sp>
        <p:nvSpPr>
          <p:cNvPr id="35" name="Rectangle 34">
            <a:extLst>
              <a:ext uri="{FF2B5EF4-FFF2-40B4-BE49-F238E27FC236}">
                <a16:creationId xmlns:a16="http://schemas.microsoft.com/office/drawing/2014/main" id="{960291E8-79AB-66B7-4C08-F42688B4F65D}"/>
              </a:ext>
            </a:extLst>
          </p:cNvPr>
          <p:cNvSpPr/>
          <p:nvPr/>
        </p:nvSpPr>
        <p:spPr>
          <a:xfrm>
            <a:off x="838200" y="4826925"/>
            <a:ext cx="7124700" cy="16859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70F347C-CF6E-E13E-0BDF-62467810C325}"/>
              </a:ext>
            </a:extLst>
          </p:cNvPr>
          <p:cNvPicPr>
            <a:picLocks noChangeAspect="1"/>
          </p:cNvPicPr>
          <p:nvPr/>
        </p:nvPicPr>
        <p:blipFill>
          <a:blip r:embed="rId3"/>
          <a:stretch>
            <a:fillRect/>
          </a:stretch>
        </p:blipFill>
        <p:spPr>
          <a:xfrm>
            <a:off x="3769055" y="1589631"/>
            <a:ext cx="7831351" cy="4571089"/>
          </a:xfrm>
          <a:prstGeom prst="rect">
            <a:avLst/>
          </a:prstGeom>
        </p:spPr>
      </p:pic>
    </p:spTree>
    <p:extLst>
      <p:ext uri="{BB962C8B-B14F-4D97-AF65-F5344CB8AC3E}">
        <p14:creationId xmlns:p14="http://schemas.microsoft.com/office/powerpoint/2010/main" val="2991250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4225" y="1916720"/>
            <a:ext cx="4606698" cy="4103937"/>
          </a:xfrm>
        </p:spPr>
        <p:txBody>
          <a:bodyPr>
            <a:normAutofit/>
          </a:bodyPr>
          <a:lstStyle/>
          <a:p>
            <a:pPr marL="0" indent="0">
              <a:buNone/>
            </a:pPr>
            <a:r>
              <a:rPr lang="en-US" sz="2600" b="1"/>
              <a:t>Batch Activation</a:t>
            </a:r>
          </a:p>
          <a:p>
            <a:r>
              <a:rPr lang="en-US" sz="2600"/>
              <a:t>Automatically creates an account for providers if one does not already exist </a:t>
            </a:r>
          </a:p>
          <a:p>
            <a:r>
              <a:rPr lang="en-US" sz="2600"/>
              <a:t>Sends an activation email to all providers who have not yet activated their accounts</a:t>
            </a:r>
          </a:p>
        </p:txBody>
      </p:sp>
      <p:sp>
        <p:nvSpPr>
          <p:cNvPr id="4" name="Date Placeholder 3"/>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p:cNvSpPr>
            <a:spLocks noGrp="1"/>
          </p:cNvSpPr>
          <p:nvPr>
            <p:ph type="sldNum" sz="quarter" idx="12"/>
          </p:nvPr>
        </p:nvSpPr>
        <p:spPr/>
        <p:txBody>
          <a:bodyPr/>
          <a:lstStyle/>
          <a:p>
            <a:fld id="{964FBED6-DBA1-4248-B57E-98CCAF2C365A}" type="slidenum">
              <a:rPr lang="en-US" smtClean="0"/>
              <a:t>32</a:t>
            </a:fld>
            <a:endParaRPr lang="en-US"/>
          </a:p>
        </p:txBody>
      </p:sp>
      <p:sp>
        <p:nvSpPr>
          <p:cNvPr id="13" name="Title 1">
            <a:extLst>
              <a:ext uri="{FF2B5EF4-FFF2-40B4-BE49-F238E27FC236}">
                <a16:creationId xmlns:a16="http://schemas.microsoft.com/office/drawing/2014/main" id="{D1E3EB0A-FAD8-7E8F-53D4-FBB47EC314A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r>
              <a:rPr lang="en-US"/>
              <a:t>Create a Batch of Provider MPOG Accounts</a:t>
            </a:r>
          </a:p>
        </p:txBody>
      </p:sp>
      <p:pic>
        <p:nvPicPr>
          <p:cNvPr id="12" name="Picture 11">
            <a:extLst>
              <a:ext uri="{FF2B5EF4-FFF2-40B4-BE49-F238E27FC236}">
                <a16:creationId xmlns:a16="http://schemas.microsoft.com/office/drawing/2014/main" id="{21BC06A1-5E06-6750-8360-59E0A92478F7}"/>
              </a:ext>
            </a:extLst>
          </p:cNvPr>
          <p:cNvPicPr>
            <a:picLocks noChangeAspect="1"/>
          </p:cNvPicPr>
          <p:nvPr/>
        </p:nvPicPr>
        <p:blipFill>
          <a:blip r:embed="rId3"/>
          <a:stretch>
            <a:fillRect/>
          </a:stretch>
        </p:blipFill>
        <p:spPr>
          <a:xfrm>
            <a:off x="451077" y="2437190"/>
            <a:ext cx="6534770" cy="2541678"/>
          </a:xfrm>
          <a:prstGeom prst="rect">
            <a:avLst/>
          </a:prstGeom>
        </p:spPr>
      </p:pic>
    </p:spTree>
    <p:extLst>
      <p:ext uri="{BB962C8B-B14F-4D97-AF65-F5344CB8AC3E}">
        <p14:creationId xmlns:p14="http://schemas.microsoft.com/office/powerpoint/2010/main" val="3698320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76DB6-9CCA-7CAE-D279-4D33C32721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986AB8-1BB8-7A86-2A66-CB151954827D}"/>
              </a:ext>
            </a:extLst>
          </p:cNvPr>
          <p:cNvSpPr>
            <a:spLocks noGrp="1"/>
          </p:cNvSpPr>
          <p:nvPr>
            <p:ph type="title"/>
          </p:nvPr>
        </p:nvSpPr>
        <p:spPr>
          <a:xfrm>
            <a:off x="838200" y="2628629"/>
            <a:ext cx="10515600" cy="1261926"/>
          </a:xfrm>
        </p:spPr>
        <p:txBody>
          <a:bodyPr>
            <a:normAutofit fontScale="90000"/>
          </a:bodyPr>
          <a:lstStyle/>
          <a:p>
            <a:pPr algn="ctr"/>
            <a:r>
              <a:rPr lang="en-US" sz="4800"/>
              <a:t>Managing Performance Feedback Email Recipients</a:t>
            </a:r>
          </a:p>
        </p:txBody>
      </p:sp>
      <p:sp>
        <p:nvSpPr>
          <p:cNvPr id="4" name="Date Placeholder 3">
            <a:extLst>
              <a:ext uri="{FF2B5EF4-FFF2-40B4-BE49-F238E27FC236}">
                <a16:creationId xmlns:a16="http://schemas.microsoft.com/office/drawing/2014/main" id="{ED402D49-C037-B9D7-2B7F-BF7FC752BC3E}"/>
              </a:ext>
            </a:extLst>
          </p:cNvPr>
          <p:cNvSpPr>
            <a:spLocks noGrp="1"/>
          </p:cNvSpPr>
          <p:nvPr>
            <p:ph type="dt" sz="half" idx="10"/>
          </p:nvPr>
        </p:nvSpPr>
        <p:spPr/>
        <p:txBody>
          <a:bodyPr/>
          <a:lstStyle/>
          <a:p>
            <a:fld id="{BCC131FE-9883-4F05-B5E7-8508081D35D1}" type="datetime1">
              <a:rPr lang="en-US" smtClean="0"/>
              <a:t>6/29/2026</a:t>
            </a:fld>
            <a:endParaRPr lang="en-US"/>
          </a:p>
        </p:txBody>
      </p:sp>
      <p:sp>
        <p:nvSpPr>
          <p:cNvPr id="5" name="Footer Placeholder 4">
            <a:extLst>
              <a:ext uri="{FF2B5EF4-FFF2-40B4-BE49-F238E27FC236}">
                <a16:creationId xmlns:a16="http://schemas.microsoft.com/office/drawing/2014/main" id="{E2989B9E-7E81-EBA5-4B3B-7B98259453A0}"/>
              </a:ext>
            </a:extLst>
          </p:cNvPr>
          <p:cNvSpPr>
            <a:spLocks noGrp="1"/>
          </p:cNvSpPr>
          <p:nvPr>
            <p:ph type="ftr" sz="quarter" idx="11"/>
          </p:nvPr>
        </p:nvSpPr>
        <p:spPr/>
        <p:txBody>
          <a:bodyPr/>
          <a:lstStyle/>
          <a:p>
            <a:r>
              <a:rPr lang="en-US"/>
              <a:t>Contact: support@mpog.zendesk.com</a:t>
            </a:r>
          </a:p>
        </p:txBody>
      </p:sp>
      <p:sp>
        <p:nvSpPr>
          <p:cNvPr id="6" name="Slide Number Placeholder 5">
            <a:extLst>
              <a:ext uri="{FF2B5EF4-FFF2-40B4-BE49-F238E27FC236}">
                <a16:creationId xmlns:a16="http://schemas.microsoft.com/office/drawing/2014/main" id="{EC653F3F-6337-45F8-0BB1-E8294EBF06DF}"/>
              </a:ext>
            </a:extLst>
          </p:cNvPr>
          <p:cNvSpPr>
            <a:spLocks noGrp="1"/>
          </p:cNvSpPr>
          <p:nvPr>
            <p:ph type="sldNum" sz="quarter" idx="12"/>
          </p:nvPr>
        </p:nvSpPr>
        <p:spPr/>
        <p:txBody>
          <a:bodyPr/>
          <a:lstStyle/>
          <a:p>
            <a:fld id="{964FBED6-DBA1-4248-B57E-98CCAF2C365A}" type="slidenum">
              <a:rPr lang="en-US" smtClean="0"/>
              <a:t>33</a:t>
            </a:fld>
            <a:endParaRPr lang="en-US"/>
          </a:p>
        </p:txBody>
      </p:sp>
    </p:spTree>
    <p:extLst>
      <p:ext uri="{BB962C8B-B14F-4D97-AF65-F5344CB8AC3E}">
        <p14:creationId xmlns:p14="http://schemas.microsoft.com/office/powerpoint/2010/main" val="1529198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Managing Feedback Email Recipients</a:t>
            </a:r>
          </a:p>
        </p:txBody>
      </p:sp>
      <p:sp>
        <p:nvSpPr>
          <p:cNvPr id="3" name="Content Placeholder 2"/>
          <p:cNvSpPr>
            <a:spLocks noGrp="1"/>
          </p:cNvSpPr>
          <p:nvPr>
            <p:ph idx="1"/>
          </p:nvPr>
        </p:nvSpPr>
        <p:spPr>
          <a:xfrm>
            <a:off x="2458065" y="1581045"/>
            <a:ext cx="9490095" cy="1914792"/>
          </a:xfrm>
        </p:spPr>
        <p:txBody>
          <a:bodyPr>
            <a:normAutofit lnSpcReduction="10000"/>
          </a:bodyPr>
          <a:lstStyle/>
          <a:p>
            <a:r>
              <a:rPr lang="en-US"/>
              <a:t>Each row (provider instance) can have one of three </a:t>
            </a:r>
            <a:r>
              <a:rPr lang="en-US" b="1"/>
              <a:t>‘Send Feedback?’ statuses:</a:t>
            </a:r>
          </a:p>
          <a:p>
            <a:pPr lvl="1"/>
            <a:r>
              <a:rPr lang="en-US" sz="1800"/>
              <a:t>‘Yes’ – I </a:t>
            </a:r>
            <a:r>
              <a:rPr lang="en-US" sz="1800" i="1"/>
              <a:t>want</a:t>
            </a:r>
            <a:r>
              <a:rPr lang="en-US" sz="1800"/>
              <a:t> this provider </a:t>
            </a:r>
            <a:r>
              <a:rPr lang="en-US" sz="1800" i="1"/>
              <a:t>to receive </a:t>
            </a:r>
            <a:r>
              <a:rPr lang="en-US" sz="1800"/>
              <a:t>feedback emails</a:t>
            </a:r>
          </a:p>
          <a:p>
            <a:pPr lvl="1"/>
            <a:r>
              <a:rPr lang="en-US" sz="1800"/>
              <a:t>‘No’  - I </a:t>
            </a:r>
            <a:r>
              <a:rPr lang="en-US" sz="1800" i="1"/>
              <a:t>do not want </a:t>
            </a:r>
            <a:r>
              <a:rPr lang="en-US" sz="1800"/>
              <a:t>this provider to feedback emails</a:t>
            </a:r>
          </a:p>
          <a:p>
            <a:pPr lvl="1"/>
            <a:r>
              <a:rPr lang="en-US" sz="1800"/>
              <a:t>‘Archive’ - this provider instance is inactive or no longer works at my institution and </a:t>
            </a:r>
            <a:r>
              <a:rPr lang="en-US" sz="1800" i="1"/>
              <a:t>should not </a:t>
            </a:r>
            <a:r>
              <a:rPr lang="en-US" sz="1800"/>
              <a:t>receive feedback emails.</a:t>
            </a:r>
          </a:p>
        </p:txBody>
      </p:sp>
      <p:sp>
        <p:nvSpPr>
          <p:cNvPr id="4" name="Date Placeholder 3"/>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p:cNvSpPr>
            <a:spLocks noGrp="1"/>
          </p:cNvSpPr>
          <p:nvPr>
            <p:ph type="sldNum" sz="quarter" idx="12"/>
          </p:nvPr>
        </p:nvSpPr>
        <p:spPr/>
        <p:txBody>
          <a:bodyPr/>
          <a:lstStyle/>
          <a:p>
            <a:fld id="{964FBED6-DBA1-4248-B57E-98CCAF2C365A}" type="slidenum">
              <a:rPr lang="en-US" smtClean="0"/>
              <a:t>34</a:t>
            </a:fld>
            <a:endParaRPr lang="en-US"/>
          </a:p>
        </p:txBody>
      </p:sp>
      <p:pic>
        <p:nvPicPr>
          <p:cNvPr id="8" name="Picture 7">
            <a:extLst>
              <a:ext uri="{FF2B5EF4-FFF2-40B4-BE49-F238E27FC236}">
                <a16:creationId xmlns:a16="http://schemas.microsoft.com/office/drawing/2014/main" id="{E3FD2D58-2927-F521-32AD-8FD9DCD7214F}"/>
              </a:ext>
            </a:extLst>
          </p:cNvPr>
          <p:cNvPicPr>
            <a:picLocks noChangeAspect="1"/>
          </p:cNvPicPr>
          <p:nvPr/>
        </p:nvPicPr>
        <p:blipFill>
          <a:blip r:embed="rId3"/>
          <a:stretch>
            <a:fillRect/>
          </a:stretch>
        </p:blipFill>
        <p:spPr>
          <a:xfrm>
            <a:off x="854242" y="1690688"/>
            <a:ext cx="1439848" cy="1653768"/>
          </a:xfrm>
          <a:prstGeom prst="rect">
            <a:avLst/>
          </a:prstGeom>
        </p:spPr>
      </p:pic>
      <p:pic>
        <p:nvPicPr>
          <p:cNvPr id="10" name="Picture 9">
            <a:extLst>
              <a:ext uri="{FF2B5EF4-FFF2-40B4-BE49-F238E27FC236}">
                <a16:creationId xmlns:a16="http://schemas.microsoft.com/office/drawing/2014/main" id="{A6DF4207-18B4-F12D-52F1-ED89FCE67E36}"/>
              </a:ext>
            </a:extLst>
          </p:cNvPr>
          <p:cNvPicPr>
            <a:picLocks noChangeAspect="1"/>
          </p:cNvPicPr>
          <p:nvPr/>
        </p:nvPicPr>
        <p:blipFill>
          <a:blip r:embed="rId4"/>
          <a:stretch>
            <a:fillRect/>
          </a:stretch>
        </p:blipFill>
        <p:spPr>
          <a:xfrm>
            <a:off x="838200" y="3679359"/>
            <a:ext cx="4283733" cy="1914792"/>
          </a:xfrm>
          <a:prstGeom prst="rect">
            <a:avLst/>
          </a:prstGeom>
        </p:spPr>
      </p:pic>
      <p:sp>
        <p:nvSpPr>
          <p:cNvPr id="11" name="TextBox 10">
            <a:extLst>
              <a:ext uri="{FF2B5EF4-FFF2-40B4-BE49-F238E27FC236}">
                <a16:creationId xmlns:a16="http://schemas.microsoft.com/office/drawing/2014/main" id="{B2BF01CD-4877-8755-3835-6A47685CEF3B}"/>
              </a:ext>
            </a:extLst>
          </p:cNvPr>
          <p:cNvSpPr txBox="1"/>
          <p:nvPr/>
        </p:nvSpPr>
        <p:spPr>
          <a:xfrm>
            <a:off x="5292343" y="3526817"/>
            <a:ext cx="6302476" cy="2215991"/>
          </a:xfrm>
          <a:prstGeom prst="rect">
            <a:avLst/>
          </a:prstGeom>
          <a:noFill/>
        </p:spPr>
        <p:txBody>
          <a:bodyPr wrap="square" rtlCol="0">
            <a:spAutoFit/>
          </a:bodyPr>
          <a:lstStyle/>
          <a:p>
            <a:pPr marL="342900" indent="-342900">
              <a:buFont typeface="Arial" panose="020B0604020202020204" pitchFamily="34" charset="0"/>
              <a:buChar char="•"/>
            </a:pPr>
            <a:r>
              <a:rPr lang="en-US" sz="2400">
                <a:solidFill>
                  <a:schemeClr val="accent5">
                    <a:lumMod val="50000"/>
                  </a:schemeClr>
                </a:solidFill>
              </a:rPr>
              <a:t>To</a:t>
            </a:r>
            <a:r>
              <a:rPr lang="en-US" sz="2400" b="1">
                <a:solidFill>
                  <a:schemeClr val="accent5">
                    <a:lumMod val="50000"/>
                  </a:schemeClr>
                </a:solidFill>
              </a:rPr>
              <a:t> update </a:t>
            </a:r>
            <a:r>
              <a:rPr lang="en-US" sz="2400">
                <a:solidFill>
                  <a:schemeClr val="accent5">
                    <a:lumMod val="50000"/>
                  </a:schemeClr>
                </a:solidFill>
              </a:rPr>
              <a:t>the ‘Send Feedback?’ status for one provider </a:t>
            </a:r>
          </a:p>
          <a:p>
            <a:pPr marL="800100" lvl="1" indent="-342900">
              <a:buFont typeface="Arial" panose="020B0604020202020204" pitchFamily="34" charset="0"/>
              <a:buChar char="•"/>
            </a:pPr>
            <a:r>
              <a:rPr lang="en-US">
                <a:solidFill>
                  <a:schemeClr val="accent5">
                    <a:lumMod val="50000"/>
                  </a:schemeClr>
                </a:solidFill>
              </a:rPr>
              <a:t>Click the checkbox at the start of the provider row.  </a:t>
            </a:r>
          </a:p>
          <a:p>
            <a:pPr marL="800100" lvl="1" indent="-342900">
              <a:buFont typeface="Arial" panose="020B0604020202020204" pitchFamily="34" charset="0"/>
              <a:buChar char="•"/>
            </a:pPr>
            <a:r>
              <a:rPr lang="en-US">
                <a:solidFill>
                  <a:schemeClr val="accent5">
                    <a:lumMod val="50000"/>
                  </a:schemeClr>
                </a:solidFill>
              </a:rPr>
              <a:t>The row will turn green, and </a:t>
            </a:r>
          </a:p>
          <a:p>
            <a:pPr marL="800100" lvl="1" indent="-342900">
              <a:buFont typeface="Arial" panose="020B0604020202020204" pitchFamily="34" charset="0"/>
              <a:buChar char="•"/>
            </a:pPr>
            <a:r>
              <a:rPr lang="en-US">
                <a:solidFill>
                  <a:schemeClr val="accent5">
                    <a:lumMod val="50000"/>
                  </a:schemeClr>
                </a:solidFill>
              </a:rPr>
              <a:t>A prompt appears above the table asking to </a:t>
            </a:r>
            <a:r>
              <a:rPr lang="en-US" i="1">
                <a:solidFill>
                  <a:schemeClr val="accent5">
                    <a:lumMod val="50000"/>
                  </a:schemeClr>
                </a:solidFill>
              </a:rPr>
              <a:t>Change the selected providers’ [Send Feedback?] status</a:t>
            </a:r>
            <a:r>
              <a:rPr lang="en-US">
                <a:solidFill>
                  <a:schemeClr val="accent5">
                    <a:lumMod val="50000"/>
                  </a:schemeClr>
                </a:solidFill>
              </a:rPr>
              <a:t>.  </a:t>
            </a:r>
          </a:p>
          <a:p>
            <a:pPr marL="800100" lvl="1" indent="-342900">
              <a:buFont typeface="Arial" panose="020B0604020202020204" pitchFamily="34" charset="0"/>
              <a:buChar char="•"/>
            </a:pPr>
            <a:r>
              <a:rPr lang="en-US">
                <a:solidFill>
                  <a:schemeClr val="accent5">
                    <a:lumMod val="50000"/>
                  </a:schemeClr>
                </a:solidFill>
              </a:rPr>
              <a:t>Click ‘Yes’, ‘No’, or ‘Archive’.</a:t>
            </a:r>
          </a:p>
        </p:txBody>
      </p:sp>
    </p:spTree>
    <p:extLst>
      <p:ext uri="{BB962C8B-B14F-4D97-AF65-F5344CB8AC3E}">
        <p14:creationId xmlns:p14="http://schemas.microsoft.com/office/powerpoint/2010/main" val="447896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A499174-F5D8-910E-D8F8-0D8CB2202A67}"/>
              </a:ext>
            </a:extLst>
          </p:cNvPr>
          <p:cNvSpPr>
            <a:spLocks noGrp="1"/>
          </p:cNvSpPr>
          <p:nvPr>
            <p:ph type="title"/>
          </p:nvPr>
        </p:nvSpPr>
        <p:spPr>
          <a:xfrm>
            <a:off x="838200" y="365125"/>
            <a:ext cx="10515600" cy="1325563"/>
          </a:xfrm>
        </p:spPr>
        <p:txBody>
          <a:bodyPr/>
          <a:lstStyle/>
          <a:p>
            <a:r>
              <a:rPr lang="en-US"/>
              <a:t>Managing Feedback Email Recipients</a:t>
            </a:r>
          </a:p>
        </p:txBody>
      </p:sp>
      <p:sp>
        <p:nvSpPr>
          <p:cNvPr id="16" name="TextBox 15">
            <a:extLst>
              <a:ext uri="{FF2B5EF4-FFF2-40B4-BE49-F238E27FC236}">
                <a16:creationId xmlns:a16="http://schemas.microsoft.com/office/drawing/2014/main" id="{85F63B57-9451-7CF3-597F-002095768071}"/>
              </a:ext>
            </a:extLst>
          </p:cNvPr>
          <p:cNvSpPr txBox="1"/>
          <p:nvPr/>
        </p:nvSpPr>
        <p:spPr>
          <a:xfrm>
            <a:off x="586377" y="1679584"/>
            <a:ext cx="8366034" cy="2308324"/>
          </a:xfrm>
          <a:prstGeom prst="rect">
            <a:avLst/>
          </a:prstGeom>
          <a:noFill/>
        </p:spPr>
        <p:txBody>
          <a:bodyPr wrap="square" lIns="91440" tIns="45720" rIns="91440" bIns="45720" rtlCol="0" anchor="t">
            <a:spAutoFit/>
          </a:bodyPr>
          <a:lstStyle/>
          <a:p>
            <a:r>
              <a:rPr lang="en-US" sz="2400" b="1">
                <a:solidFill>
                  <a:schemeClr val="accent5">
                    <a:lumMod val="50000"/>
                  </a:schemeClr>
                </a:solidFill>
              </a:rPr>
              <a:t>Updating the ‘Send Feedback?’ status for </a:t>
            </a:r>
            <a:r>
              <a:rPr lang="en-US" sz="2400" b="1" u="sng">
                <a:solidFill>
                  <a:schemeClr val="accent5">
                    <a:lumMod val="50000"/>
                  </a:schemeClr>
                </a:solidFill>
              </a:rPr>
              <a:t>multiple providers</a:t>
            </a:r>
            <a:r>
              <a:rPr lang="en-US" sz="2400" b="1">
                <a:solidFill>
                  <a:schemeClr val="accent5">
                    <a:lumMod val="50000"/>
                  </a:schemeClr>
                </a:solidFill>
              </a:rPr>
              <a:t>: </a:t>
            </a:r>
          </a:p>
          <a:p>
            <a:pPr marL="742950" lvl="1" indent="-285750">
              <a:buFont typeface="Arial" panose="020B0604020202020204" pitchFamily="34" charset="0"/>
              <a:buChar char="•"/>
            </a:pPr>
            <a:endParaRPr lang="en-US" sz="2000">
              <a:solidFill>
                <a:schemeClr val="accent5">
                  <a:lumMod val="50000"/>
                </a:schemeClr>
              </a:solidFill>
            </a:endParaRPr>
          </a:p>
          <a:p>
            <a:pPr lvl="1"/>
            <a:r>
              <a:rPr lang="en-US" sz="2000">
                <a:solidFill>
                  <a:schemeClr val="accent5">
                    <a:lumMod val="50000"/>
                  </a:schemeClr>
                </a:solidFill>
              </a:rPr>
              <a:t>First:</a:t>
            </a:r>
            <a:endParaRPr lang="en-US" sz="2000">
              <a:solidFill>
                <a:schemeClr val="accent5">
                  <a:lumMod val="50000"/>
                </a:schemeClr>
              </a:solidFill>
              <a:ea typeface="Calibri" panose="020F0502020204030204"/>
              <a:cs typeface="Calibri" panose="020F0502020204030204"/>
            </a:endParaRPr>
          </a:p>
          <a:p>
            <a:pPr marL="1200150" lvl="2" indent="-285750">
              <a:buFont typeface="Arial" panose="020B0604020202020204" pitchFamily="34" charset="0"/>
              <a:buChar char="•"/>
            </a:pPr>
            <a:r>
              <a:rPr lang="en-US" sz="2000">
                <a:solidFill>
                  <a:schemeClr val="accent5">
                    <a:lumMod val="50000"/>
                  </a:schemeClr>
                </a:solidFill>
              </a:rPr>
              <a:t>Select </a:t>
            </a:r>
            <a:r>
              <a:rPr lang="en-US" sz="2000" b="1">
                <a:solidFill>
                  <a:schemeClr val="accent5">
                    <a:lumMod val="50000"/>
                  </a:schemeClr>
                </a:solidFill>
              </a:rPr>
              <a:t>all rows </a:t>
            </a:r>
            <a:r>
              <a:rPr lang="en-US" sz="2000">
                <a:solidFill>
                  <a:schemeClr val="accent5">
                    <a:lumMod val="50000"/>
                  </a:schemeClr>
                </a:solidFill>
              </a:rPr>
              <a:t>by clicking the checkbox next to “Send Feedback”, OR</a:t>
            </a:r>
            <a:endParaRPr lang="en-US" sz="2000">
              <a:solidFill>
                <a:schemeClr val="accent5">
                  <a:lumMod val="50000"/>
                </a:schemeClr>
              </a:solidFill>
              <a:ea typeface="Calibri"/>
              <a:cs typeface="Calibri"/>
            </a:endParaRPr>
          </a:p>
          <a:p>
            <a:pPr marL="1200150" lvl="2" indent="-285750">
              <a:buFont typeface="Arial" panose="020B0604020202020204" pitchFamily="34" charset="0"/>
              <a:buChar char="•"/>
            </a:pPr>
            <a:r>
              <a:rPr lang="en-US" sz="2000">
                <a:solidFill>
                  <a:schemeClr val="accent5">
                    <a:lumMod val="50000"/>
                  </a:schemeClr>
                </a:solidFill>
              </a:rPr>
              <a:t>Select </a:t>
            </a:r>
            <a:r>
              <a:rPr lang="en-US" sz="2000" b="1">
                <a:solidFill>
                  <a:schemeClr val="accent5">
                    <a:lumMod val="50000"/>
                  </a:schemeClr>
                </a:solidFill>
              </a:rPr>
              <a:t>multiple rows </a:t>
            </a:r>
            <a:r>
              <a:rPr lang="en-US" sz="2000">
                <a:solidFill>
                  <a:schemeClr val="accent5">
                    <a:lumMod val="50000"/>
                  </a:schemeClr>
                </a:solidFill>
              </a:rPr>
              <a:t>by clicking the checkboxes at the start of selected each provider row</a:t>
            </a:r>
            <a:endParaRPr lang="en-US" sz="2000">
              <a:solidFill>
                <a:schemeClr val="accent5">
                  <a:lumMod val="50000"/>
                </a:schemeClr>
              </a:solidFill>
              <a:ea typeface="Calibri"/>
              <a:cs typeface="Calibri"/>
            </a:endParaRPr>
          </a:p>
        </p:txBody>
      </p:sp>
      <p:sp>
        <p:nvSpPr>
          <p:cNvPr id="4" name="Date Placeholder 3">
            <a:extLst>
              <a:ext uri="{FF2B5EF4-FFF2-40B4-BE49-F238E27FC236}">
                <a16:creationId xmlns:a16="http://schemas.microsoft.com/office/drawing/2014/main" id="{281499BD-DBEA-81DE-87DD-93D295E74A7A}"/>
              </a:ext>
            </a:extLst>
          </p:cNvPr>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a:extLst>
              <a:ext uri="{FF2B5EF4-FFF2-40B4-BE49-F238E27FC236}">
                <a16:creationId xmlns:a16="http://schemas.microsoft.com/office/drawing/2014/main" id="{0B82F298-035D-941F-892C-573805F7068B}"/>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
        <p:nvSpPr>
          <p:cNvPr id="6" name="Slide Number Placeholder 5">
            <a:extLst>
              <a:ext uri="{FF2B5EF4-FFF2-40B4-BE49-F238E27FC236}">
                <a16:creationId xmlns:a16="http://schemas.microsoft.com/office/drawing/2014/main" id="{25D1E450-F0BD-39B7-D91B-BF9EE5450940}"/>
              </a:ext>
            </a:extLst>
          </p:cNvPr>
          <p:cNvSpPr>
            <a:spLocks noGrp="1"/>
          </p:cNvSpPr>
          <p:nvPr>
            <p:ph type="sldNum" sz="quarter" idx="12"/>
          </p:nvPr>
        </p:nvSpPr>
        <p:spPr/>
        <p:txBody>
          <a:bodyPr/>
          <a:lstStyle/>
          <a:p>
            <a:fld id="{964FBED6-DBA1-4248-B57E-98CCAF2C365A}" type="slidenum">
              <a:rPr lang="en-US" smtClean="0"/>
              <a:t>35</a:t>
            </a:fld>
            <a:endParaRPr lang="en-US"/>
          </a:p>
        </p:txBody>
      </p:sp>
      <p:pic>
        <p:nvPicPr>
          <p:cNvPr id="17" name="Picture 16">
            <a:extLst>
              <a:ext uri="{FF2B5EF4-FFF2-40B4-BE49-F238E27FC236}">
                <a16:creationId xmlns:a16="http://schemas.microsoft.com/office/drawing/2014/main" id="{E3B7A46F-8AEB-BC5D-6105-958A2FE5E54D}"/>
              </a:ext>
            </a:extLst>
          </p:cNvPr>
          <p:cNvPicPr>
            <a:picLocks noChangeAspect="1"/>
          </p:cNvPicPr>
          <p:nvPr/>
        </p:nvPicPr>
        <p:blipFill>
          <a:blip r:embed="rId4"/>
          <a:stretch>
            <a:fillRect/>
          </a:stretch>
        </p:blipFill>
        <p:spPr>
          <a:xfrm>
            <a:off x="7668259" y="3914713"/>
            <a:ext cx="4114800" cy="2636262"/>
          </a:xfrm>
          <a:prstGeom prst="rect">
            <a:avLst/>
          </a:prstGeom>
        </p:spPr>
      </p:pic>
      <p:pic>
        <p:nvPicPr>
          <p:cNvPr id="20" name="Picture 19">
            <a:extLst>
              <a:ext uri="{FF2B5EF4-FFF2-40B4-BE49-F238E27FC236}">
                <a16:creationId xmlns:a16="http://schemas.microsoft.com/office/drawing/2014/main" id="{387DB950-2B61-0767-722A-357EED46BD01}"/>
              </a:ext>
            </a:extLst>
          </p:cNvPr>
          <p:cNvPicPr>
            <a:picLocks noChangeAspect="1"/>
          </p:cNvPicPr>
          <p:nvPr/>
        </p:nvPicPr>
        <p:blipFill>
          <a:blip r:embed="rId5"/>
          <a:stretch>
            <a:fillRect/>
          </a:stretch>
        </p:blipFill>
        <p:spPr>
          <a:xfrm>
            <a:off x="9086033" y="1515297"/>
            <a:ext cx="2515870" cy="2082978"/>
          </a:xfrm>
          <a:prstGeom prst="rect">
            <a:avLst/>
          </a:prstGeom>
        </p:spPr>
      </p:pic>
      <p:sp>
        <p:nvSpPr>
          <p:cNvPr id="21" name="TextBox 20">
            <a:extLst>
              <a:ext uri="{FF2B5EF4-FFF2-40B4-BE49-F238E27FC236}">
                <a16:creationId xmlns:a16="http://schemas.microsoft.com/office/drawing/2014/main" id="{C4EB9382-8473-4389-509A-4611DE932126}"/>
              </a:ext>
            </a:extLst>
          </p:cNvPr>
          <p:cNvSpPr txBox="1"/>
          <p:nvPr/>
        </p:nvSpPr>
        <p:spPr>
          <a:xfrm>
            <a:off x="412205" y="4263348"/>
            <a:ext cx="7256802" cy="1938992"/>
          </a:xfrm>
          <a:prstGeom prst="rect">
            <a:avLst/>
          </a:prstGeom>
          <a:noFill/>
        </p:spPr>
        <p:txBody>
          <a:bodyPr wrap="square" lIns="91440" tIns="45720" rIns="91440" bIns="45720" rtlCol="0" anchor="t">
            <a:spAutoFit/>
          </a:bodyPr>
          <a:lstStyle/>
          <a:p>
            <a:pPr lvl="1"/>
            <a:r>
              <a:rPr lang="en-US" sz="2000">
                <a:solidFill>
                  <a:schemeClr val="accent5">
                    <a:lumMod val="50000"/>
                  </a:schemeClr>
                </a:solidFill>
              </a:rPr>
              <a:t>Then:</a:t>
            </a:r>
            <a:endParaRPr lang="en-US">
              <a:solidFill>
                <a:schemeClr val="accent5">
                  <a:lumMod val="50000"/>
                </a:schemeClr>
              </a:solidFill>
            </a:endParaRPr>
          </a:p>
          <a:p>
            <a:pPr marL="1200150" lvl="2" indent="-285750">
              <a:buFont typeface="Arial" panose="020B0604020202020204" pitchFamily="34" charset="0"/>
              <a:buChar char="•"/>
            </a:pPr>
            <a:r>
              <a:rPr lang="en-US" sz="2000">
                <a:solidFill>
                  <a:schemeClr val="accent5">
                    <a:lumMod val="50000"/>
                  </a:schemeClr>
                </a:solidFill>
              </a:rPr>
              <a:t>The selected rows will turn green, and </a:t>
            </a:r>
            <a:endParaRPr lang="en-US" sz="2000">
              <a:solidFill>
                <a:schemeClr val="accent5">
                  <a:lumMod val="50000"/>
                </a:schemeClr>
              </a:solidFill>
              <a:ea typeface="Calibri"/>
              <a:cs typeface="Calibri"/>
            </a:endParaRPr>
          </a:p>
          <a:p>
            <a:pPr marL="1200150" lvl="2" indent="-285750">
              <a:buFont typeface="Arial" panose="020B0604020202020204" pitchFamily="34" charset="0"/>
              <a:buChar char="•"/>
            </a:pPr>
            <a:r>
              <a:rPr lang="en-US" sz="2000">
                <a:solidFill>
                  <a:schemeClr val="accent5">
                    <a:lumMod val="50000"/>
                  </a:schemeClr>
                </a:solidFill>
              </a:rPr>
              <a:t>A prompt appears asking above the table to Change the selected providers’ [Send Feedback?] status.  </a:t>
            </a:r>
            <a:endParaRPr lang="en-US" sz="2000">
              <a:solidFill>
                <a:schemeClr val="accent5">
                  <a:lumMod val="50000"/>
                </a:schemeClr>
              </a:solidFill>
              <a:ea typeface="Calibri"/>
              <a:cs typeface="Calibri"/>
            </a:endParaRPr>
          </a:p>
          <a:p>
            <a:pPr marL="1200150" lvl="2" indent="-285750">
              <a:buFont typeface="Arial" panose="020B0604020202020204" pitchFamily="34" charset="0"/>
              <a:buChar char="•"/>
            </a:pPr>
            <a:r>
              <a:rPr lang="en-US" sz="2000">
                <a:solidFill>
                  <a:schemeClr val="accent5">
                    <a:lumMod val="50000"/>
                  </a:schemeClr>
                </a:solidFill>
              </a:rPr>
              <a:t>Clicking ‘Yes’, ‘No’, or ‘Archive’ applies the same status to all providers in the green rows.</a:t>
            </a:r>
            <a:endParaRPr lang="en-US" sz="2000">
              <a:solidFill>
                <a:schemeClr val="accent5">
                  <a:lumMod val="50000"/>
                </a:schemeClr>
              </a:solidFill>
              <a:ea typeface="Calibri"/>
              <a:cs typeface="Calibri"/>
            </a:endParaRPr>
          </a:p>
        </p:txBody>
      </p:sp>
    </p:spTree>
    <p:extLst>
      <p:ext uri="{BB962C8B-B14F-4D97-AF65-F5344CB8AC3E}">
        <p14:creationId xmlns:p14="http://schemas.microsoft.com/office/powerpoint/2010/main" val="3873906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EBEFA77-75A2-1929-9921-8642ABCDD2AE}"/>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61F5EECA-095C-EAF1-CD9E-E23970C24C5D}"/>
              </a:ext>
            </a:extLst>
          </p:cNvPr>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a:extLst>
              <a:ext uri="{FF2B5EF4-FFF2-40B4-BE49-F238E27FC236}">
                <a16:creationId xmlns:a16="http://schemas.microsoft.com/office/drawing/2014/main" id="{4CE3B436-4A91-B8C1-46BF-46956308866C}"/>
              </a:ext>
            </a:extLst>
          </p:cNvPr>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a:extLst>
              <a:ext uri="{FF2B5EF4-FFF2-40B4-BE49-F238E27FC236}">
                <a16:creationId xmlns:a16="http://schemas.microsoft.com/office/drawing/2014/main" id="{7F7A860A-8514-88FC-B51F-B5D6560E3D35}"/>
              </a:ext>
            </a:extLst>
          </p:cNvPr>
          <p:cNvSpPr>
            <a:spLocks noGrp="1"/>
          </p:cNvSpPr>
          <p:nvPr>
            <p:ph type="sldNum" sz="quarter" idx="12"/>
          </p:nvPr>
        </p:nvSpPr>
        <p:spPr/>
        <p:txBody>
          <a:bodyPr/>
          <a:lstStyle/>
          <a:p>
            <a:fld id="{964FBED6-DBA1-4248-B57E-98CCAF2C365A}" type="slidenum">
              <a:rPr lang="en-US" smtClean="0"/>
              <a:t>36</a:t>
            </a:fld>
            <a:endParaRPr lang="en-US"/>
          </a:p>
        </p:txBody>
      </p:sp>
      <p:sp>
        <p:nvSpPr>
          <p:cNvPr id="3" name="Title 1">
            <a:extLst>
              <a:ext uri="{FF2B5EF4-FFF2-40B4-BE49-F238E27FC236}">
                <a16:creationId xmlns:a16="http://schemas.microsoft.com/office/drawing/2014/main" id="{D5859B22-3B77-1005-0303-73898CBB538E}"/>
              </a:ext>
            </a:extLst>
          </p:cNvPr>
          <p:cNvSpPr>
            <a:spLocks noGrp="1"/>
          </p:cNvSpPr>
          <p:nvPr>
            <p:ph type="title"/>
          </p:nvPr>
        </p:nvSpPr>
        <p:spPr>
          <a:xfrm>
            <a:off x="838200" y="365125"/>
            <a:ext cx="10515600" cy="1325563"/>
          </a:xfrm>
        </p:spPr>
        <p:txBody>
          <a:bodyPr/>
          <a:lstStyle/>
          <a:p>
            <a:r>
              <a:rPr lang="en-US"/>
              <a:t>Managing Feedback Email Recipients</a:t>
            </a:r>
          </a:p>
        </p:txBody>
      </p:sp>
      <p:grpSp>
        <p:nvGrpSpPr>
          <p:cNvPr id="2" name="Group 1">
            <a:extLst>
              <a:ext uri="{FF2B5EF4-FFF2-40B4-BE49-F238E27FC236}">
                <a16:creationId xmlns:a16="http://schemas.microsoft.com/office/drawing/2014/main" id="{E535A2EF-F94F-04E0-7FA6-B17A2C536FE6}"/>
              </a:ext>
            </a:extLst>
          </p:cNvPr>
          <p:cNvGrpSpPr/>
          <p:nvPr/>
        </p:nvGrpSpPr>
        <p:grpSpPr>
          <a:xfrm>
            <a:off x="838200" y="1690688"/>
            <a:ext cx="10104756" cy="4397858"/>
            <a:chOff x="838200" y="1459124"/>
            <a:chExt cx="10104756" cy="4397858"/>
          </a:xfrm>
        </p:grpSpPr>
        <p:sp>
          <p:nvSpPr>
            <p:cNvPr id="9" name="TextBox 8">
              <a:extLst>
                <a:ext uri="{FF2B5EF4-FFF2-40B4-BE49-F238E27FC236}">
                  <a16:creationId xmlns:a16="http://schemas.microsoft.com/office/drawing/2014/main" id="{1C719AF9-2B90-74B7-2A1F-4C9698575AA5}"/>
                </a:ext>
              </a:extLst>
            </p:cNvPr>
            <p:cNvSpPr txBox="1"/>
            <p:nvPr/>
          </p:nvSpPr>
          <p:spPr>
            <a:xfrm>
              <a:off x="838200" y="1459124"/>
              <a:ext cx="10104756" cy="4001095"/>
            </a:xfrm>
            <a:prstGeom prst="rect">
              <a:avLst/>
            </a:prstGeom>
            <a:noFill/>
          </p:spPr>
          <p:txBody>
            <a:bodyPr wrap="square" lIns="91440" tIns="45720" rIns="91440" bIns="45720" rtlCol="0" anchor="t">
              <a:spAutoFit/>
            </a:bodyPr>
            <a:lstStyle/>
            <a:p>
              <a:r>
                <a:rPr lang="en-US" sz="2800">
                  <a:solidFill>
                    <a:schemeClr val="accent5">
                      <a:lumMod val="50000"/>
                    </a:schemeClr>
                  </a:solidFill>
                </a:rPr>
                <a:t>Some things to note about </a:t>
              </a:r>
              <a:r>
                <a:rPr lang="en-US" sz="2800">
                  <a:solidFill>
                    <a:srgbClr val="203864"/>
                  </a:solidFill>
                </a:rPr>
                <a:t>‘Send Feedback?’ Status</a:t>
              </a:r>
              <a:r>
                <a:rPr lang="en-US" sz="2800">
                  <a:solidFill>
                    <a:schemeClr val="accent5">
                      <a:lumMod val="50000"/>
                    </a:schemeClr>
                  </a:solidFill>
                </a:rPr>
                <a:t>:</a:t>
              </a:r>
            </a:p>
            <a:p>
              <a:pPr lvl="2"/>
              <a:endParaRPr lang="en-US" sz="1400" i="1">
                <a:solidFill>
                  <a:srgbClr val="FF0000"/>
                </a:solidFill>
              </a:endParaRPr>
            </a:p>
            <a:p>
              <a:pPr marL="800100" lvl="1" indent="-342900">
                <a:buFont typeface="Arial" panose="020B0604020202020204" pitchFamily="34" charset="0"/>
                <a:buChar char="•"/>
              </a:pPr>
              <a:r>
                <a:rPr lang="en-US" sz="2000">
                  <a:solidFill>
                    <a:srgbClr val="203864"/>
                  </a:solidFill>
                </a:rPr>
                <a:t>Update the ‘Send Feedback?’ Status to reflect the provider’s current status at any time.  </a:t>
              </a:r>
              <a:endParaRPr lang="en-US" sz="2000">
                <a:solidFill>
                  <a:srgbClr val="203864"/>
                </a:solidFill>
                <a:ea typeface="Calibri"/>
                <a:cs typeface="Calibri"/>
              </a:endParaRPr>
            </a:p>
            <a:p>
              <a:pPr marL="1257300" lvl="2" indent="-342900">
                <a:buFont typeface="Arial" panose="020B0604020202020204" pitchFamily="34" charset="0"/>
                <a:buChar char="•"/>
              </a:pPr>
              <a:r>
                <a:rPr lang="en-US" sz="2000">
                  <a:solidFill>
                    <a:srgbClr val="203864"/>
                  </a:solidFill>
                </a:rPr>
                <a:t>If a provider:</a:t>
              </a:r>
              <a:endParaRPr lang="en-US" sz="2000">
                <a:solidFill>
                  <a:srgbClr val="203864"/>
                </a:solidFill>
                <a:ea typeface="Calibri"/>
                <a:cs typeface="Calibri"/>
              </a:endParaRPr>
            </a:p>
            <a:p>
              <a:pPr marL="1657350" lvl="3" indent="-285750">
                <a:buFont typeface="Arial" panose="020B0604020202020204" pitchFamily="34" charset="0"/>
                <a:buChar char="•"/>
              </a:pPr>
              <a:r>
                <a:rPr lang="en-US" sz="2000">
                  <a:solidFill>
                    <a:srgbClr val="203864"/>
                  </a:solidFill>
                </a:rPr>
                <a:t>No longer practices at your institution, change the status from ‘Yes’ </a:t>
              </a:r>
              <a:r>
                <a:rPr lang="en-US" sz="2000">
                  <a:solidFill>
                    <a:srgbClr val="203864"/>
                  </a:solidFill>
                  <a:sym typeface="Wingdings" panose="05000000000000000000" pitchFamily="2" charset="2"/>
                </a:rPr>
                <a:t></a:t>
              </a:r>
              <a:r>
                <a:rPr lang="en-US" sz="2000">
                  <a:solidFill>
                    <a:srgbClr val="203864"/>
                  </a:solidFill>
                </a:rPr>
                <a:t> ‘Archive’. </a:t>
              </a:r>
              <a:endParaRPr lang="en-US" sz="2000">
                <a:solidFill>
                  <a:srgbClr val="203864"/>
                </a:solidFill>
                <a:ea typeface="Calibri"/>
                <a:cs typeface="Calibri"/>
              </a:endParaRPr>
            </a:p>
            <a:p>
              <a:pPr marL="1657350" lvl="3" indent="-285750">
                <a:buFont typeface="Arial" panose="020B0604020202020204" pitchFamily="34" charset="0"/>
                <a:buChar char="•"/>
              </a:pPr>
              <a:r>
                <a:rPr lang="en-US" sz="2000">
                  <a:solidFill>
                    <a:srgbClr val="203864"/>
                  </a:solidFill>
                </a:rPr>
                <a:t>Returns later, change the status back to ‘Yes’.  </a:t>
              </a:r>
              <a:endParaRPr lang="en-US" sz="2000">
                <a:solidFill>
                  <a:srgbClr val="203864"/>
                </a:solidFill>
                <a:ea typeface="Calibri"/>
                <a:cs typeface="Calibri"/>
              </a:endParaRPr>
            </a:p>
            <a:p>
              <a:pPr marL="1657350" lvl="3" indent="-285750">
                <a:buFont typeface="Arial" panose="020B0604020202020204" pitchFamily="34" charset="0"/>
                <a:buChar char="•"/>
              </a:pPr>
              <a:r>
                <a:rPr lang="en-US" sz="2000">
                  <a:solidFill>
                    <a:srgbClr val="203864"/>
                  </a:solidFill>
                </a:rPr>
                <a:t>Does not want to receive emails, change the status to ‘No’.</a:t>
              </a:r>
              <a:endParaRPr lang="en-US" sz="2000">
                <a:solidFill>
                  <a:srgbClr val="203864"/>
                </a:solidFill>
                <a:ea typeface="Calibri"/>
                <a:cs typeface="Calibri"/>
              </a:endParaRPr>
            </a:p>
            <a:p>
              <a:pPr marL="1200150" lvl="2" indent="-285750">
                <a:buFont typeface="Arial" panose="020B0604020202020204" pitchFamily="34" charset="0"/>
                <a:buChar char="•"/>
              </a:pPr>
              <a:endParaRPr lang="en-US" sz="2400">
                <a:solidFill>
                  <a:srgbClr val="203864"/>
                </a:solidFill>
              </a:endParaRPr>
            </a:p>
            <a:p>
              <a:pPr marL="1200150" lvl="2" indent="-285750">
                <a:buFont typeface="Arial" panose="020B0604020202020204" pitchFamily="34" charset="0"/>
                <a:buChar char="•"/>
              </a:pPr>
              <a:endParaRPr lang="en-US" sz="2400">
                <a:solidFill>
                  <a:srgbClr val="203864"/>
                </a:solidFill>
              </a:endParaRPr>
            </a:p>
            <a:p>
              <a:pPr marL="742950" lvl="1" indent="-285750">
                <a:buFont typeface="Arial" panose="020B0604020202020204" pitchFamily="34" charset="0"/>
                <a:buChar char="•"/>
              </a:pPr>
              <a:r>
                <a:rPr lang="en-US" sz="2400">
                  <a:solidFill>
                    <a:srgbClr val="203864"/>
                  </a:solidFill>
                </a:rPr>
                <a:t>Filter the list of providers by Feedback Status:</a:t>
              </a:r>
              <a:endParaRPr lang="en-US" sz="2400">
                <a:solidFill>
                  <a:srgbClr val="203864"/>
                </a:solidFill>
                <a:ea typeface="Calibri"/>
                <a:cs typeface="Calibri"/>
              </a:endParaRPr>
            </a:p>
            <a:p>
              <a:pPr marL="742950" lvl="1" indent="-285750">
                <a:buFont typeface="Arial" panose="020B0604020202020204" pitchFamily="34" charset="0"/>
                <a:buChar char="•"/>
              </a:pPr>
              <a:endParaRPr lang="en-US" sz="2000" b="1">
                <a:solidFill>
                  <a:schemeClr val="accent5">
                    <a:lumMod val="50000"/>
                  </a:schemeClr>
                </a:solidFill>
              </a:endParaRPr>
            </a:p>
            <a:p>
              <a:pPr marL="742950" lvl="1" indent="-285750">
                <a:buFont typeface="Arial" panose="020B0604020202020204" pitchFamily="34" charset="0"/>
                <a:buChar char="•"/>
              </a:pPr>
              <a:endParaRPr lang="en-US" sz="2000">
                <a:solidFill>
                  <a:schemeClr val="accent5">
                    <a:lumMod val="50000"/>
                  </a:schemeClr>
                </a:solidFill>
              </a:endParaRPr>
            </a:p>
          </p:txBody>
        </p:sp>
        <p:pic>
          <p:nvPicPr>
            <p:cNvPr id="10" name="Picture 9">
              <a:extLst>
                <a:ext uri="{FF2B5EF4-FFF2-40B4-BE49-F238E27FC236}">
                  <a16:creationId xmlns:a16="http://schemas.microsoft.com/office/drawing/2014/main" id="{B262284A-DBDE-E636-5811-437BC358E046}"/>
                </a:ext>
              </a:extLst>
            </p:cNvPr>
            <p:cNvPicPr>
              <a:picLocks noChangeAspect="1"/>
            </p:cNvPicPr>
            <p:nvPr/>
          </p:nvPicPr>
          <p:blipFill>
            <a:blip r:embed="rId3"/>
            <a:stretch>
              <a:fillRect/>
            </a:stretch>
          </p:blipFill>
          <p:spPr>
            <a:xfrm>
              <a:off x="7604780" y="4380401"/>
              <a:ext cx="2467319" cy="1476581"/>
            </a:xfrm>
            <a:prstGeom prst="rect">
              <a:avLst/>
            </a:prstGeom>
            <a:ln w="15875">
              <a:solidFill>
                <a:schemeClr val="tx1"/>
              </a:solidFill>
            </a:ln>
          </p:spPr>
        </p:pic>
      </p:grpSp>
    </p:spTree>
    <p:extLst>
      <p:ext uri="{BB962C8B-B14F-4D97-AF65-F5344CB8AC3E}">
        <p14:creationId xmlns:p14="http://schemas.microsoft.com/office/powerpoint/2010/main" val="146740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8BB62-0D22-30B2-1A4B-EC5090B386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FC9662-2D6B-126E-7378-CBC03B7C11F4}"/>
              </a:ext>
            </a:extLst>
          </p:cNvPr>
          <p:cNvSpPr>
            <a:spLocks noGrp="1"/>
          </p:cNvSpPr>
          <p:nvPr>
            <p:ph type="title"/>
          </p:nvPr>
        </p:nvSpPr>
        <p:spPr>
          <a:xfrm>
            <a:off x="838200" y="2628629"/>
            <a:ext cx="10515600" cy="1261926"/>
          </a:xfrm>
        </p:spPr>
        <p:txBody>
          <a:bodyPr>
            <a:normAutofit/>
          </a:bodyPr>
          <a:lstStyle/>
          <a:p>
            <a:pPr algn="ctr"/>
            <a:r>
              <a:rPr lang="en-US" sz="4800"/>
              <a:t>Utilizing the Education View</a:t>
            </a:r>
          </a:p>
        </p:txBody>
      </p:sp>
      <p:sp>
        <p:nvSpPr>
          <p:cNvPr id="4" name="Date Placeholder 3">
            <a:extLst>
              <a:ext uri="{FF2B5EF4-FFF2-40B4-BE49-F238E27FC236}">
                <a16:creationId xmlns:a16="http://schemas.microsoft.com/office/drawing/2014/main" id="{7B5F9BF1-40BF-D8E7-C221-378B02221ECA}"/>
              </a:ext>
            </a:extLst>
          </p:cNvPr>
          <p:cNvSpPr>
            <a:spLocks noGrp="1"/>
          </p:cNvSpPr>
          <p:nvPr>
            <p:ph type="dt" sz="half" idx="10"/>
          </p:nvPr>
        </p:nvSpPr>
        <p:spPr/>
        <p:txBody>
          <a:bodyPr/>
          <a:lstStyle/>
          <a:p>
            <a:fld id="{BCC131FE-9883-4F05-B5E7-8508081D35D1}" type="datetime1">
              <a:rPr lang="en-US" smtClean="0"/>
              <a:t>6/29/2026</a:t>
            </a:fld>
            <a:endParaRPr lang="en-US"/>
          </a:p>
        </p:txBody>
      </p:sp>
      <p:sp>
        <p:nvSpPr>
          <p:cNvPr id="5" name="Footer Placeholder 4">
            <a:extLst>
              <a:ext uri="{FF2B5EF4-FFF2-40B4-BE49-F238E27FC236}">
                <a16:creationId xmlns:a16="http://schemas.microsoft.com/office/drawing/2014/main" id="{0A67078D-01C0-98E4-762D-D021257B00D7}"/>
              </a:ext>
            </a:extLst>
          </p:cNvPr>
          <p:cNvSpPr>
            <a:spLocks noGrp="1"/>
          </p:cNvSpPr>
          <p:nvPr>
            <p:ph type="ftr" sz="quarter" idx="11"/>
          </p:nvPr>
        </p:nvSpPr>
        <p:spPr/>
        <p:txBody>
          <a:bodyPr/>
          <a:lstStyle/>
          <a:p>
            <a:r>
              <a:rPr lang="en-US"/>
              <a:t>Contact: support@mpog.zendesk.com</a:t>
            </a:r>
          </a:p>
        </p:txBody>
      </p:sp>
      <p:sp>
        <p:nvSpPr>
          <p:cNvPr id="6" name="Slide Number Placeholder 5">
            <a:extLst>
              <a:ext uri="{FF2B5EF4-FFF2-40B4-BE49-F238E27FC236}">
                <a16:creationId xmlns:a16="http://schemas.microsoft.com/office/drawing/2014/main" id="{E017D43F-401C-1322-4B20-D4BF21DA8144}"/>
              </a:ext>
            </a:extLst>
          </p:cNvPr>
          <p:cNvSpPr>
            <a:spLocks noGrp="1"/>
          </p:cNvSpPr>
          <p:nvPr>
            <p:ph type="sldNum" sz="quarter" idx="12"/>
          </p:nvPr>
        </p:nvSpPr>
        <p:spPr/>
        <p:txBody>
          <a:bodyPr/>
          <a:lstStyle/>
          <a:p>
            <a:fld id="{964FBED6-DBA1-4248-B57E-98CCAF2C365A}" type="slidenum">
              <a:rPr lang="en-US" smtClean="0"/>
              <a:t>37</a:t>
            </a:fld>
            <a:endParaRPr lang="en-US"/>
          </a:p>
        </p:txBody>
      </p:sp>
    </p:spTree>
    <p:extLst>
      <p:ext uri="{BB962C8B-B14F-4D97-AF65-F5344CB8AC3E}">
        <p14:creationId xmlns:p14="http://schemas.microsoft.com/office/powerpoint/2010/main" val="2082266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E0C0EE-B940-2E41-F26E-43F28C86875A}"/>
              </a:ext>
            </a:extLst>
          </p:cNvPr>
          <p:cNvSpPr>
            <a:spLocks noGrp="1"/>
          </p:cNvSpPr>
          <p:nvPr>
            <p:ph type="title"/>
          </p:nvPr>
        </p:nvSpPr>
        <p:spPr/>
        <p:txBody>
          <a:bodyPr/>
          <a:lstStyle/>
          <a:p>
            <a:r>
              <a:rPr lang="en-US"/>
              <a:t>Education View</a:t>
            </a:r>
          </a:p>
        </p:txBody>
      </p:sp>
      <p:sp>
        <p:nvSpPr>
          <p:cNvPr id="8" name="Content Placeholder 7">
            <a:extLst>
              <a:ext uri="{FF2B5EF4-FFF2-40B4-BE49-F238E27FC236}">
                <a16:creationId xmlns:a16="http://schemas.microsoft.com/office/drawing/2014/main" id="{9841D138-1961-7D5E-2723-38C1D37F32FB}"/>
              </a:ext>
            </a:extLst>
          </p:cNvPr>
          <p:cNvSpPr>
            <a:spLocks noGrp="1"/>
          </p:cNvSpPr>
          <p:nvPr>
            <p:ph idx="1"/>
          </p:nvPr>
        </p:nvSpPr>
        <p:spPr>
          <a:xfrm>
            <a:off x="838200" y="1389888"/>
            <a:ext cx="10515600" cy="4787075"/>
          </a:xfrm>
        </p:spPr>
        <p:txBody>
          <a:bodyPr vert="horz" lIns="91440" tIns="45720" rIns="91440" bIns="45720" rtlCol="0" anchor="t">
            <a:normAutofit/>
          </a:bodyPr>
          <a:lstStyle/>
          <a:p>
            <a:r>
              <a:rPr lang="en-US" sz="2000"/>
              <a:t>The ‘Education’ view can be used to track and manage start dates, graduation dates, and current year for residents and fellows.</a:t>
            </a:r>
          </a:p>
          <a:p>
            <a:r>
              <a:rPr lang="en-US" sz="2000"/>
              <a:t>To change views, select ‘Education’ from the dropdown in the upper left of the screen</a:t>
            </a:r>
          </a:p>
        </p:txBody>
      </p:sp>
      <p:sp>
        <p:nvSpPr>
          <p:cNvPr id="4" name="Date Placeholder 3">
            <a:extLst>
              <a:ext uri="{FF2B5EF4-FFF2-40B4-BE49-F238E27FC236}">
                <a16:creationId xmlns:a16="http://schemas.microsoft.com/office/drawing/2014/main" id="{146425CB-C967-F50A-86F5-E11549449334}"/>
              </a:ext>
            </a:extLst>
          </p:cNvPr>
          <p:cNvSpPr>
            <a:spLocks noGrp="1"/>
          </p:cNvSpPr>
          <p:nvPr>
            <p:ph type="dt" sz="half" idx="10"/>
          </p:nvPr>
        </p:nvSpPr>
        <p:spPr/>
        <p:txBody>
          <a:bodyPr/>
          <a:lstStyle/>
          <a:p>
            <a:fld id="{BCC131FE-9883-4F05-B5E7-8508081D35D1}" type="datetime1">
              <a:rPr lang="en-US" smtClean="0"/>
              <a:t>6/29/2026</a:t>
            </a:fld>
            <a:endParaRPr lang="en-US"/>
          </a:p>
        </p:txBody>
      </p:sp>
      <p:sp>
        <p:nvSpPr>
          <p:cNvPr id="5" name="Footer Placeholder 4">
            <a:extLst>
              <a:ext uri="{FF2B5EF4-FFF2-40B4-BE49-F238E27FC236}">
                <a16:creationId xmlns:a16="http://schemas.microsoft.com/office/drawing/2014/main" id="{A05E4648-9D5E-BA9A-D29C-528B6FD22E27}"/>
              </a:ext>
            </a:extLst>
          </p:cNvPr>
          <p:cNvSpPr>
            <a:spLocks noGrp="1"/>
          </p:cNvSpPr>
          <p:nvPr>
            <p:ph type="ftr" sz="quarter" idx="11"/>
          </p:nvPr>
        </p:nvSpPr>
        <p:spPr/>
        <p:txBody>
          <a:bodyPr/>
          <a:lstStyle/>
          <a:p>
            <a:r>
              <a:rPr lang="en-US"/>
              <a:t>Contact: support@mpog.zendesk.com</a:t>
            </a:r>
          </a:p>
        </p:txBody>
      </p:sp>
      <p:sp>
        <p:nvSpPr>
          <p:cNvPr id="6" name="Slide Number Placeholder 5">
            <a:extLst>
              <a:ext uri="{FF2B5EF4-FFF2-40B4-BE49-F238E27FC236}">
                <a16:creationId xmlns:a16="http://schemas.microsoft.com/office/drawing/2014/main" id="{43D3CCD9-D380-258B-B184-F9953BED123E}"/>
              </a:ext>
            </a:extLst>
          </p:cNvPr>
          <p:cNvSpPr>
            <a:spLocks noGrp="1"/>
          </p:cNvSpPr>
          <p:nvPr>
            <p:ph type="sldNum" sz="quarter" idx="12"/>
          </p:nvPr>
        </p:nvSpPr>
        <p:spPr/>
        <p:txBody>
          <a:bodyPr/>
          <a:lstStyle/>
          <a:p>
            <a:fld id="{964FBED6-DBA1-4248-B57E-98CCAF2C365A}" type="slidenum">
              <a:rPr lang="en-US" smtClean="0"/>
              <a:t>38</a:t>
            </a:fld>
            <a:endParaRPr lang="en-US"/>
          </a:p>
        </p:txBody>
      </p:sp>
      <p:pic>
        <p:nvPicPr>
          <p:cNvPr id="10" name="Picture 9">
            <a:extLst>
              <a:ext uri="{FF2B5EF4-FFF2-40B4-BE49-F238E27FC236}">
                <a16:creationId xmlns:a16="http://schemas.microsoft.com/office/drawing/2014/main" id="{7041BE0D-34A9-9196-FFA4-485F0E90CC73}"/>
              </a:ext>
            </a:extLst>
          </p:cNvPr>
          <p:cNvPicPr>
            <a:picLocks noChangeAspect="1"/>
          </p:cNvPicPr>
          <p:nvPr/>
        </p:nvPicPr>
        <p:blipFill>
          <a:blip r:embed="rId2"/>
          <a:stretch>
            <a:fillRect/>
          </a:stretch>
        </p:blipFill>
        <p:spPr>
          <a:xfrm>
            <a:off x="2375968" y="3102683"/>
            <a:ext cx="7440063" cy="2591162"/>
          </a:xfrm>
          <a:prstGeom prst="rect">
            <a:avLst/>
          </a:prstGeom>
          <a:ln>
            <a:solidFill>
              <a:schemeClr val="tx1"/>
            </a:solidFill>
          </a:ln>
        </p:spPr>
      </p:pic>
      <p:sp>
        <p:nvSpPr>
          <p:cNvPr id="11" name="Rectangle 10">
            <a:extLst>
              <a:ext uri="{FF2B5EF4-FFF2-40B4-BE49-F238E27FC236}">
                <a16:creationId xmlns:a16="http://schemas.microsoft.com/office/drawing/2014/main" id="{D0F81054-3F0B-7D64-3F68-04C6E5D96C54}"/>
              </a:ext>
            </a:extLst>
          </p:cNvPr>
          <p:cNvSpPr/>
          <p:nvPr/>
        </p:nvSpPr>
        <p:spPr>
          <a:xfrm>
            <a:off x="6410425" y="3734602"/>
            <a:ext cx="2200175" cy="147266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529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E149-4BB9-5D26-D351-10B1F1156B8E}"/>
              </a:ext>
            </a:extLst>
          </p:cNvPr>
          <p:cNvSpPr>
            <a:spLocks noGrp="1"/>
          </p:cNvSpPr>
          <p:nvPr>
            <p:ph type="title"/>
          </p:nvPr>
        </p:nvSpPr>
        <p:spPr/>
        <p:txBody>
          <a:bodyPr/>
          <a:lstStyle/>
          <a:p>
            <a:r>
              <a:rPr lang="en-US"/>
              <a:t>Education View</a:t>
            </a:r>
          </a:p>
        </p:txBody>
      </p:sp>
      <p:sp>
        <p:nvSpPr>
          <p:cNvPr id="4" name="Date Placeholder 3">
            <a:extLst>
              <a:ext uri="{FF2B5EF4-FFF2-40B4-BE49-F238E27FC236}">
                <a16:creationId xmlns:a16="http://schemas.microsoft.com/office/drawing/2014/main" id="{D97E2330-9B6E-4F36-3E2F-C021A81AE6BE}"/>
              </a:ext>
            </a:extLst>
          </p:cNvPr>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a:extLst>
              <a:ext uri="{FF2B5EF4-FFF2-40B4-BE49-F238E27FC236}">
                <a16:creationId xmlns:a16="http://schemas.microsoft.com/office/drawing/2014/main" id="{FD3A8452-A883-0A52-1FC2-225136110F2B}"/>
              </a:ext>
            </a:extLst>
          </p:cNvPr>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a:extLst>
              <a:ext uri="{FF2B5EF4-FFF2-40B4-BE49-F238E27FC236}">
                <a16:creationId xmlns:a16="http://schemas.microsoft.com/office/drawing/2014/main" id="{5AFC9F5C-7ED3-F612-977A-CF76DBA7C523}"/>
              </a:ext>
            </a:extLst>
          </p:cNvPr>
          <p:cNvSpPr>
            <a:spLocks noGrp="1"/>
          </p:cNvSpPr>
          <p:nvPr>
            <p:ph type="sldNum" sz="quarter" idx="12"/>
          </p:nvPr>
        </p:nvSpPr>
        <p:spPr/>
        <p:txBody>
          <a:bodyPr/>
          <a:lstStyle/>
          <a:p>
            <a:fld id="{964FBED6-DBA1-4248-B57E-98CCAF2C365A}" type="slidenum">
              <a:rPr lang="en-US" smtClean="0"/>
              <a:t>39</a:t>
            </a:fld>
            <a:endParaRPr lang="en-US"/>
          </a:p>
        </p:txBody>
      </p:sp>
      <p:grpSp>
        <p:nvGrpSpPr>
          <p:cNvPr id="12" name="Group 11">
            <a:extLst>
              <a:ext uri="{FF2B5EF4-FFF2-40B4-BE49-F238E27FC236}">
                <a16:creationId xmlns:a16="http://schemas.microsoft.com/office/drawing/2014/main" id="{6F18D9D1-094F-B91C-42B3-A3342B48339C}"/>
              </a:ext>
            </a:extLst>
          </p:cNvPr>
          <p:cNvGrpSpPr/>
          <p:nvPr/>
        </p:nvGrpSpPr>
        <p:grpSpPr>
          <a:xfrm>
            <a:off x="0" y="2766843"/>
            <a:ext cx="12192000" cy="2635757"/>
            <a:chOff x="0" y="2111121"/>
            <a:chExt cx="12192000" cy="2635757"/>
          </a:xfrm>
        </p:grpSpPr>
        <p:pic>
          <p:nvPicPr>
            <p:cNvPr id="10" name="Picture 9">
              <a:extLst>
                <a:ext uri="{FF2B5EF4-FFF2-40B4-BE49-F238E27FC236}">
                  <a16:creationId xmlns:a16="http://schemas.microsoft.com/office/drawing/2014/main" id="{8B057DEE-7B98-D7AB-710A-5F3B8B11030E}"/>
                </a:ext>
              </a:extLst>
            </p:cNvPr>
            <p:cNvPicPr>
              <a:picLocks noChangeAspect="1"/>
            </p:cNvPicPr>
            <p:nvPr/>
          </p:nvPicPr>
          <p:blipFill>
            <a:blip r:embed="rId3"/>
            <a:stretch>
              <a:fillRect/>
            </a:stretch>
          </p:blipFill>
          <p:spPr>
            <a:xfrm>
              <a:off x="0" y="2111121"/>
              <a:ext cx="12192000" cy="2635757"/>
            </a:xfrm>
            <a:prstGeom prst="rect">
              <a:avLst/>
            </a:prstGeom>
          </p:spPr>
        </p:pic>
        <p:pic>
          <p:nvPicPr>
            <p:cNvPr id="11" name="Picture 10">
              <a:extLst>
                <a:ext uri="{FF2B5EF4-FFF2-40B4-BE49-F238E27FC236}">
                  <a16:creationId xmlns:a16="http://schemas.microsoft.com/office/drawing/2014/main" id="{25230615-DACF-2291-2374-96C1E5C98B99}"/>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rcRect l="24825" t="69081" r="47500" b="5594"/>
            <a:stretch>
              <a:fillRect/>
            </a:stretch>
          </p:blipFill>
          <p:spPr>
            <a:xfrm>
              <a:off x="3026664" y="3931921"/>
              <a:ext cx="3374136" cy="667512"/>
            </a:xfrm>
            <a:prstGeom prst="rect">
              <a:avLst/>
            </a:prstGeom>
          </p:spPr>
        </p:pic>
      </p:grpSp>
      <p:sp>
        <p:nvSpPr>
          <p:cNvPr id="17" name="Left Bracket 16">
            <a:extLst>
              <a:ext uri="{FF2B5EF4-FFF2-40B4-BE49-F238E27FC236}">
                <a16:creationId xmlns:a16="http://schemas.microsoft.com/office/drawing/2014/main" id="{D5C4ECBD-6891-C68D-D96A-AE96F9C4702A}"/>
              </a:ext>
            </a:extLst>
          </p:cNvPr>
          <p:cNvSpPr/>
          <p:nvPr/>
        </p:nvSpPr>
        <p:spPr>
          <a:xfrm rot="5400000">
            <a:off x="3074351" y="1187134"/>
            <a:ext cx="356616" cy="6168266"/>
          </a:xfrm>
          <a:prstGeom prst="leftBracket">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ket 17">
            <a:extLst>
              <a:ext uri="{FF2B5EF4-FFF2-40B4-BE49-F238E27FC236}">
                <a16:creationId xmlns:a16="http://schemas.microsoft.com/office/drawing/2014/main" id="{2279F2EA-AE55-10F0-5F70-00AF5B0D6597}"/>
              </a:ext>
            </a:extLst>
          </p:cNvPr>
          <p:cNvSpPr/>
          <p:nvPr/>
        </p:nvSpPr>
        <p:spPr>
          <a:xfrm rot="5400000">
            <a:off x="9150096" y="1398294"/>
            <a:ext cx="356616" cy="5727192"/>
          </a:xfrm>
          <a:prstGeom prst="leftBracket">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7D923B6D-F175-1D8C-E342-EC88185C9A55}"/>
              </a:ext>
            </a:extLst>
          </p:cNvPr>
          <p:cNvSpPr txBox="1"/>
          <p:nvPr/>
        </p:nvSpPr>
        <p:spPr>
          <a:xfrm>
            <a:off x="1312066" y="1654607"/>
            <a:ext cx="3881185" cy="1200329"/>
          </a:xfrm>
          <a:prstGeom prst="rect">
            <a:avLst/>
          </a:prstGeom>
          <a:noFill/>
          <a:ln w="28575">
            <a:solidFill>
              <a:srgbClr val="7030A0"/>
            </a:solidFill>
          </a:ln>
        </p:spPr>
        <p:txBody>
          <a:bodyPr wrap="square" rtlCol="0">
            <a:spAutoFit/>
          </a:bodyPr>
          <a:lstStyle/>
          <a:p>
            <a:pPr algn="ctr"/>
            <a:r>
              <a:rPr lang="en-US">
                <a:solidFill>
                  <a:srgbClr val="203864"/>
                </a:solidFill>
              </a:rPr>
              <a:t>These columns sync between the ‘Default’ and ‘Education’ views. Any changes to the editable columns will be reflected in both views</a:t>
            </a:r>
          </a:p>
        </p:txBody>
      </p:sp>
      <p:cxnSp>
        <p:nvCxnSpPr>
          <p:cNvPr id="22" name="Straight Connector 21">
            <a:extLst>
              <a:ext uri="{FF2B5EF4-FFF2-40B4-BE49-F238E27FC236}">
                <a16:creationId xmlns:a16="http://schemas.microsoft.com/office/drawing/2014/main" id="{9F94CCDB-EB29-02EA-971F-9C9A87ED6C62}"/>
              </a:ext>
            </a:extLst>
          </p:cNvPr>
          <p:cNvCxnSpPr>
            <a:cxnSpLocks/>
            <a:stCxn id="19" idx="2"/>
            <a:endCxn id="17" idx="1"/>
          </p:cNvCxnSpPr>
          <p:nvPr/>
        </p:nvCxnSpPr>
        <p:spPr>
          <a:xfrm>
            <a:off x="3252659" y="2854936"/>
            <a:ext cx="0" cy="123802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9C982B3-013E-6552-4BB9-2F849DF3A187}"/>
              </a:ext>
            </a:extLst>
          </p:cNvPr>
          <p:cNvSpPr txBox="1"/>
          <p:nvPr/>
        </p:nvSpPr>
        <p:spPr>
          <a:xfrm>
            <a:off x="7387811" y="1643394"/>
            <a:ext cx="3881185" cy="1477328"/>
          </a:xfrm>
          <a:prstGeom prst="rect">
            <a:avLst/>
          </a:prstGeom>
          <a:noFill/>
          <a:ln w="28575">
            <a:solidFill>
              <a:srgbClr val="00B050"/>
            </a:solidFill>
          </a:ln>
        </p:spPr>
        <p:txBody>
          <a:bodyPr wrap="square" rtlCol="0">
            <a:spAutoFit/>
          </a:bodyPr>
          <a:lstStyle/>
          <a:p>
            <a:pPr algn="ctr"/>
            <a:r>
              <a:rPr lang="en-US">
                <a:solidFill>
                  <a:srgbClr val="203864"/>
                </a:solidFill>
              </a:rPr>
              <a:t>These columns are unique to the ‘Education’ view. All columns are editable except for ‘Current Residency Year’ which is calculated based on start dates</a:t>
            </a:r>
          </a:p>
        </p:txBody>
      </p:sp>
      <p:cxnSp>
        <p:nvCxnSpPr>
          <p:cNvPr id="27" name="Straight Connector 26">
            <a:extLst>
              <a:ext uri="{FF2B5EF4-FFF2-40B4-BE49-F238E27FC236}">
                <a16:creationId xmlns:a16="http://schemas.microsoft.com/office/drawing/2014/main" id="{D36643FC-8CE9-063C-D09E-15D4711C2268}"/>
              </a:ext>
            </a:extLst>
          </p:cNvPr>
          <p:cNvCxnSpPr>
            <a:stCxn id="25" idx="2"/>
            <a:endCxn id="18" idx="1"/>
          </p:cNvCxnSpPr>
          <p:nvPr/>
        </p:nvCxnSpPr>
        <p:spPr>
          <a:xfrm>
            <a:off x="9328404" y="3120722"/>
            <a:ext cx="0" cy="96286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A3B55D5-302B-CAF3-C70C-946688845076}"/>
              </a:ext>
            </a:extLst>
          </p:cNvPr>
          <p:cNvSpPr txBox="1"/>
          <p:nvPr/>
        </p:nvSpPr>
        <p:spPr>
          <a:xfrm>
            <a:off x="8167116" y="238634"/>
            <a:ext cx="363016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solidFill>
                  <a:srgbClr val="203864"/>
                </a:solidFill>
              </a:rPr>
              <a:t>Tip: Any of the </a:t>
            </a:r>
            <a:r>
              <a:rPr lang="en-US" b="1">
                <a:solidFill>
                  <a:schemeClr val="accent1"/>
                </a:solidFill>
              </a:rPr>
              <a:t>blue</a:t>
            </a:r>
            <a:r>
              <a:rPr lang="en-US"/>
              <a:t> </a:t>
            </a:r>
            <a:r>
              <a:rPr lang="en-US">
                <a:solidFill>
                  <a:srgbClr val="203864"/>
                </a:solidFill>
              </a:rPr>
              <a:t>text is editable by clicking on the text or editing via the import tool.</a:t>
            </a:r>
          </a:p>
        </p:txBody>
      </p:sp>
    </p:spTree>
    <p:extLst>
      <p:ext uri="{BB962C8B-B14F-4D97-AF65-F5344CB8AC3E}">
        <p14:creationId xmlns:p14="http://schemas.microsoft.com/office/powerpoint/2010/main" val="278347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Provider Contacts Overview</a:t>
            </a:r>
          </a:p>
        </p:txBody>
      </p:sp>
      <p:sp>
        <p:nvSpPr>
          <p:cNvPr id="3" name="Content Placeholder 2"/>
          <p:cNvSpPr>
            <a:spLocks noGrp="1"/>
          </p:cNvSpPr>
          <p:nvPr>
            <p:ph idx="1"/>
          </p:nvPr>
        </p:nvSpPr>
        <p:spPr>
          <a:xfrm>
            <a:off x="836270" y="1704799"/>
            <a:ext cx="10165106" cy="4143551"/>
          </a:xfrm>
        </p:spPr>
        <p:txBody>
          <a:bodyPr vert="horz" lIns="91440" tIns="45720" rIns="91440" bIns="45720" rtlCol="0" anchor="t">
            <a:noAutofit/>
          </a:bodyPr>
          <a:lstStyle/>
          <a:p>
            <a:r>
              <a:rPr lang="en-US" sz="2000">
                <a:ea typeface="+mn-lt"/>
                <a:cs typeface="+mn-lt"/>
              </a:rPr>
              <a:t>Provider Contacts, often referred to as ‘User Management Tool’, allows MPOG sites to manage provider accounts and </a:t>
            </a:r>
            <a:r>
              <a:rPr lang="en-US" sz="2000" b="1">
                <a:ea typeface="+mn-lt"/>
                <a:cs typeface="+mn-lt"/>
              </a:rPr>
              <a:t>update provider information </a:t>
            </a:r>
            <a:r>
              <a:rPr lang="en-US" sz="2000">
                <a:ea typeface="+mn-lt"/>
                <a:cs typeface="+mn-lt"/>
              </a:rPr>
              <a:t>for the purpose of sending feedback emails.</a:t>
            </a:r>
            <a:br>
              <a:rPr lang="en-US" sz="2000">
                <a:ea typeface="+mn-lt"/>
                <a:cs typeface="+mn-lt"/>
              </a:rPr>
            </a:br>
            <a:endParaRPr lang="en-US" sz="2000">
              <a:ea typeface="+mn-lt"/>
              <a:cs typeface="+mn-lt"/>
            </a:endParaRPr>
          </a:p>
          <a:p>
            <a:r>
              <a:rPr lang="en-US" sz="2000">
                <a:effectLst/>
                <a:ea typeface="+mn-lt"/>
                <a:cs typeface="+mn-lt"/>
              </a:rPr>
              <a:t>Displays two different types of views:</a:t>
            </a:r>
          </a:p>
          <a:p>
            <a:pPr lvl="1"/>
            <a:r>
              <a:rPr lang="en-US" sz="1800">
                <a:effectLst/>
                <a:ea typeface="+mn-lt"/>
                <a:cs typeface="+mn-lt"/>
              </a:rPr>
              <a:t>Default View: </a:t>
            </a:r>
            <a:r>
              <a:rPr lang="en-US" sz="1800" b="1">
                <a:effectLst/>
                <a:ea typeface="+mn-lt"/>
                <a:cs typeface="+mn-lt"/>
              </a:rPr>
              <a:t>Provider information based on case data submitted to MPOG </a:t>
            </a:r>
          </a:p>
          <a:p>
            <a:pPr lvl="1"/>
            <a:r>
              <a:rPr lang="en-US" sz="1800">
                <a:ea typeface="+mn-lt"/>
                <a:cs typeface="+mn-lt"/>
              </a:rPr>
              <a:t>Education View:  </a:t>
            </a:r>
            <a:r>
              <a:rPr lang="en-US" sz="1800" b="1">
                <a:ea typeface="+mn-lt"/>
                <a:cs typeface="+mn-lt"/>
                <a:hlinkClick r:id="rId3" action="ppaction://hlinksldjump"/>
              </a:rPr>
              <a:t>R</a:t>
            </a:r>
            <a:r>
              <a:rPr lang="en-US" sz="1800" b="1">
                <a:effectLst/>
                <a:ea typeface="+mn-lt"/>
                <a:cs typeface="+mn-lt"/>
                <a:hlinkClick r:id="rId3" action="ppaction://hlinksldjump"/>
              </a:rPr>
              <a:t>esidency or Fellowship Program Information</a:t>
            </a:r>
            <a:br>
              <a:rPr lang="en-US" sz="1800">
                <a:ea typeface="+mn-lt"/>
                <a:cs typeface="+mn-lt"/>
                <a:hlinkClick r:id="rId3" action="ppaction://hlinksldjump"/>
              </a:rPr>
            </a:br>
            <a:endParaRPr lang="en-US" sz="1800">
              <a:ea typeface="+mn-lt"/>
              <a:cs typeface="+mn-lt"/>
            </a:endParaRPr>
          </a:p>
          <a:p>
            <a:r>
              <a:rPr lang="en-US" sz="2000">
                <a:ea typeface="+mn-lt"/>
                <a:cs typeface="+mn-lt"/>
              </a:rPr>
              <a:t>Generates </a:t>
            </a:r>
            <a:r>
              <a:rPr lang="en-US" sz="2000" b="1">
                <a:ea typeface="+mn-lt"/>
                <a:cs typeface="+mn-lt"/>
              </a:rPr>
              <a:t>individualized</a:t>
            </a:r>
            <a:r>
              <a:rPr lang="en-US" sz="2000">
                <a:ea typeface="+mn-lt"/>
                <a:cs typeface="+mn-lt"/>
              </a:rPr>
              <a:t> </a:t>
            </a:r>
            <a:r>
              <a:rPr lang="en-US" sz="2000" b="1">
                <a:effectLst/>
                <a:ea typeface="+mn-lt"/>
                <a:cs typeface="+mn-lt"/>
              </a:rPr>
              <a:t>provider dashboards</a:t>
            </a:r>
            <a:r>
              <a:rPr lang="en-US" sz="2000">
                <a:effectLst/>
                <a:ea typeface="+mn-lt"/>
                <a:cs typeface="+mn-lt"/>
              </a:rPr>
              <a:t> for the </a:t>
            </a:r>
            <a:r>
              <a:rPr lang="en-US" sz="2000">
                <a:ea typeface="+mn-lt"/>
                <a:cs typeface="+mn-lt"/>
              </a:rPr>
              <a:t>QI Reporting Tool</a:t>
            </a:r>
            <a:br>
              <a:rPr lang="en-US" sz="2000">
                <a:ea typeface="+mn-lt"/>
                <a:cs typeface="+mn-lt"/>
              </a:rPr>
            </a:br>
            <a:endParaRPr lang="en-US" sz="2000">
              <a:ea typeface="+mn-lt"/>
              <a:cs typeface="+mn-lt"/>
            </a:endParaRPr>
          </a:p>
          <a:p>
            <a:r>
              <a:rPr lang="en-US" sz="2000" u="sng">
                <a:ea typeface="+mn-lt"/>
                <a:cs typeface="+mn-lt"/>
              </a:rPr>
              <a:t>NOTE</a:t>
            </a:r>
            <a:r>
              <a:rPr lang="en-US" sz="2000">
                <a:ea typeface="+mn-lt"/>
                <a:cs typeface="+mn-lt"/>
              </a:rPr>
              <a:t>: The Provider Contacts tool cannot be populated until data has been submitted to MPOG Central. Provider information will only become available after a site has successfully transferred their data to the Coordinating Center.</a:t>
            </a:r>
          </a:p>
          <a:p>
            <a:endParaRPr lang="en-US">
              <a:ea typeface="Calibri"/>
              <a:cs typeface="Calibri"/>
            </a:endParaRPr>
          </a:p>
          <a:p>
            <a:endParaRPr lang="en-US"/>
          </a:p>
        </p:txBody>
      </p:sp>
      <p:sp>
        <p:nvSpPr>
          <p:cNvPr id="4" name="Date Placeholder 3"/>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p:cNvSpPr>
            <a:spLocks noGrp="1"/>
          </p:cNvSpPr>
          <p:nvPr>
            <p:ph type="ftr" sz="quarter" idx="11"/>
          </p:nvPr>
        </p:nvSpPr>
        <p:spPr/>
        <p:txBody>
          <a:bodyPr/>
          <a:lstStyle/>
          <a:p>
            <a:r>
              <a:rPr lang="en-US"/>
              <a:t>Contact: </a:t>
            </a:r>
            <a:r>
              <a:rPr lang="en-US" u="sng">
                <a:hlinkClick r:id="rId4"/>
              </a:rPr>
              <a:t>support@mpog.zendesk.com</a:t>
            </a:r>
            <a:endParaRPr lang="en-US"/>
          </a:p>
        </p:txBody>
      </p:sp>
      <p:sp>
        <p:nvSpPr>
          <p:cNvPr id="6" name="Slide Number Placeholder 5"/>
          <p:cNvSpPr>
            <a:spLocks noGrp="1"/>
          </p:cNvSpPr>
          <p:nvPr>
            <p:ph type="sldNum" sz="quarter" idx="12"/>
          </p:nvPr>
        </p:nvSpPr>
        <p:spPr/>
        <p:txBody>
          <a:bodyPr/>
          <a:lstStyle/>
          <a:p>
            <a:fld id="{964FBED6-DBA1-4248-B57E-98CCAF2C365A}" type="slidenum">
              <a:rPr lang="en-US" smtClean="0"/>
              <a:t>4</a:t>
            </a:fld>
            <a:endParaRPr lang="en-US"/>
          </a:p>
        </p:txBody>
      </p:sp>
    </p:spTree>
    <p:extLst>
      <p:ext uri="{BB962C8B-B14F-4D97-AF65-F5344CB8AC3E}">
        <p14:creationId xmlns:p14="http://schemas.microsoft.com/office/powerpoint/2010/main" val="2066628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A69DB-0ED3-A56E-FACC-6A59282CB3D4}"/>
              </a:ext>
            </a:extLst>
          </p:cNvPr>
          <p:cNvSpPr>
            <a:spLocks noGrp="1"/>
          </p:cNvSpPr>
          <p:nvPr>
            <p:ph type="title"/>
          </p:nvPr>
        </p:nvSpPr>
        <p:spPr>
          <a:xfrm>
            <a:off x="870284" y="86472"/>
            <a:ext cx="10515600" cy="1325563"/>
          </a:xfrm>
        </p:spPr>
        <p:txBody>
          <a:bodyPr/>
          <a:lstStyle/>
          <a:p>
            <a:r>
              <a:rPr lang="en-US"/>
              <a:t>Autofill Rules</a:t>
            </a:r>
          </a:p>
        </p:txBody>
      </p:sp>
      <p:sp>
        <p:nvSpPr>
          <p:cNvPr id="3" name="Content Placeholder 2">
            <a:extLst>
              <a:ext uri="{FF2B5EF4-FFF2-40B4-BE49-F238E27FC236}">
                <a16:creationId xmlns:a16="http://schemas.microsoft.com/office/drawing/2014/main" id="{50BA2CBC-9381-FD6A-2E34-FC764C78CB17}"/>
              </a:ext>
            </a:extLst>
          </p:cNvPr>
          <p:cNvSpPr>
            <a:spLocks noGrp="1"/>
          </p:cNvSpPr>
          <p:nvPr>
            <p:ph idx="1"/>
          </p:nvPr>
        </p:nvSpPr>
        <p:spPr>
          <a:xfrm>
            <a:off x="822158" y="1068007"/>
            <a:ext cx="10515600" cy="3884338"/>
          </a:xfrm>
        </p:spPr>
        <p:txBody>
          <a:bodyPr>
            <a:normAutofit/>
          </a:bodyPr>
          <a:lstStyle/>
          <a:p>
            <a:r>
              <a:rPr lang="en-US" sz="1600"/>
              <a:t>After entering a date in either ‘Intern Start Date’ or ‘CA1 Start Date’, the tool will automatically fill in the remaining CA1 Start, CA2 Start, CA3 Start, and Graduation Date if the fields are empty.</a:t>
            </a:r>
          </a:p>
          <a:p>
            <a:r>
              <a:rPr lang="en-US" sz="1600"/>
              <a:t>For residents who start the program as a CA1, the ‘Intern Start Date’ column can be marked ‘N/A’.</a:t>
            </a:r>
          </a:p>
          <a:p>
            <a:r>
              <a:rPr lang="en-US" sz="1600"/>
              <a:t>July 1 is used as the default date for autofill start dates. Users can click on any date to edit after its has been auto-populated.</a:t>
            </a:r>
          </a:p>
          <a:p>
            <a:r>
              <a:rPr lang="en-US" sz="1600"/>
              <a:t>June 30 is used as the default graduation date. Users can click to edit after a field has been auto-populated.</a:t>
            </a:r>
          </a:p>
          <a:p>
            <a:r>
              <a:rPr lang="en-US" sz="1600"/>
              <a:t>Dates entered in CA2 Start, CA3 Start, or Graduation Date prior to entering an ‘Intern Start Date’ or ‘CA1 Start Date’ will </a:t>
            </a:r>
            <a:r>
              <a:rPr lang="en-US" sz="1600" b="1"/>
              <a:t>not</a:t>
            </a:r>
            <a:r>
              <a:rPr lang="en-US" sz="1600"/>
              <a:t> be over-ridden by auto fill.</a:t>
            </a:r>
          </a:p>
        </p:txBody>
      </p:sp>
      <p:sp>
        <p:nvSpPr>
          <p:cNvPr id="4" name="Date Placeholder 3">
            <a:extLst>
              <a:ext uri="{FF2B5EF4-FFF2-40B4-BE49-F238E27FC236}">
                <a16:creationId xmlns:a16="http://schemas.microsoft.com/office/drawing/2014/main" id="{918DEABC-C18A-D7EA-A106-7C3F3F4F24DF}"/>
              </a:ext>
            </a:extLst>
          </p:cNvPr>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a:extLst>
              <a:ext uri="{FF2B5EF4-FFF2-40B4-BE49-F238E27FC236}">
                <a16:creationId xmlns:a16="http://schemas.microsoft.com/office/drawing/2014/main" id="{00C5AD9C-7A37-940D-B5D7-13104A71810D}"/>
              </a:ext>
            </a:extLst>
          </p:cNvPr>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a:extLst>
              <a:ext uri="{FF2B5EF4-FFF2-40B4-BE49-F238E27FC236}">
                <a16:creationId xmlns:a16="http://schemas.microsoft.com/office/drawing/2014/main" id="{FC716F1A-9E25-6E6C-935C-17FA1D269965}"/>
              </a:ext>
            </a:extLst>
          </p:cNvPr>
          <p:cNvSpPr>
            <a:spLocks noGrp="1"/>
          </p:cNvSpPr>
          <p:nvPr>
            <p:ph type="sldNum" sz="quarter" idx="12"/>
          </p:nvPr>
        </p:nvSpPr>
        <p:spPr/>
        <p:txBody>
          <a:bodyPr/>
          <a:lstStyle/>
          <a:p>
            <a:fld id="{964FBED6-DBA1-4248-B57E-98CCAF2C365A}" type="slidenum">
              <a:rPr lang="en-US" smtClean="0"/>
              <a:t>40</a:t>
            </a:fld>
            <a:endParaRPr lang="en-US"/>
          </a:p>
        </p:txBody>
      </p:sp>
      <p:grpSp>
        <p:nvGrpSpPr>
          <p:cNvPr id="11" name="Group 10">
            <a:extLst>
              <a:ext uri="{FF2B5EF4-FFF2-40B4-BE49-F238E27FC236}">
                <a16:creationId xmlns:a16="http://schemas.microsoft.com/office/drawing/2014/main" id="{FB867570-8220-89F4-7C32-DEAEEE7DB97C}"/>
              </a:ext>
            </a:extLst>
          </p:cNvPr>
          <p:cNvGrpSpPr/>
          <p:nvPr/>
        </p:nvGrpSpPr>
        <p:grpSpPr>
          <a:xfrm>
            <a:off x="32084" y="3437217"/>
            <a:ext cx="12192000" cy="2635757"/>
            <a:chOff x="32084" y="3437217"/>
            <a:chExt cx="12192000" cy="2635757"/>
          </a:xfrm>
        </p:grpSpPr>
        <p:grpSp>
          <p:nvGrpSpPr>
            <p:cNvPr id="7" name="Group 6">
              <a:extLst>
                <a:ext uri="{FF2B5EF4-FFF2-40B4-BE49-F238E27FC236}">
                  <a16:creationId xmlns:a16="http://schemas.microsoft.com/office/drawing/2014/main" id="{9B675AEB-BEFC-D31F-7C19-F1F6DE8EBD11}"/>
                </a:ext>
              </a:extLst>
            </p:cNvPr>
            <p:cNvGrpSpPr/>
            <p:nvPr/>
          </p:nvGrpSpPr>
          <p:grpSpPr>
            <a:xfrm>
              <a:off x="32084" y="3437217"/>
              <a:ext cx="12192000" cy="2635757"/>
              <a:chOff x="0" y="2111121"/>
              <a:chExt cx="12192000" cy="2635757"/>
            </a:xfrm>
          </p:grpSpPr>
          <p:pic>
            <p:nvPicPr>
              <p:cNvPr id="8" name="Picture 7">
                <a:extLst>
                  <a:ext uri="{FF2B5EF4-FFF2-40B4-BE49-F238E27FC236}">
                    <a16:creationId xmlns:a16="http://schemas.microsoft.com/office/drawing/2014/main" id="{FC16F8FE-0CAB-7E67-CE91-8FC93F6EBFA3}"/>
                  </a:ext>
                </a:extLst>
              </p:cNvPr>
              <p:cNvPicPr>
                <a:picLocks noChangeAspect="1"/>
              </p:cNvPicPr>
              <p:nvPr/>
            </p:nvPicPr>
            <p:blipFill>
              <a:blip r:embed="rId3"/>
              <a:stretch>
                <a:fillRect/>
              </a:stretch>
            </p:blipFill>
            <p:spPr>
              <a:xfrm>
                <a:off x="0" y="2111121"/>
                <a:ext cx="12192000" cy="2635757"/>
              </a:xfrm>
              <a:prstGeom prst="rect">
                <a:avLst/>
              </a:prstGeom>
            </p:spPr>
          </p:pic>
          <p:pic>
            <p:nvPicPr>
              <p:cNvPr id="9" name="Picture 8">
                <a:extLst>
                  <a:ext uri="{FF2B5EF4-FFF2-40B4-BE49-F238E27FC236}">
                    <a16:creationId xmlns:a16="http://schemas.microsoft.com/office/drawing/2014/main" id="{8EF196E3-8751-9351-04EA-98B8F177479F}"/>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rcRect l="24825" t="69081" r="47500" b="5594"/>
              <a:stretch>
                <a:fillRect/>
              </a:stretch>
            </p:blipFill>
            <p:spPr>
              <a:xfrm>
                <a:off x="3026664" y="3931921"/>
                <a:ext cx="3374136" cy="667512"/>
              </a:xfrm>
              <a:prstGeom prst="rect">
                <a:avLst/>
              </a:prstGeom>
            </p:spPr>
          </p:pic>
        </p:grpSp>
        <p:sp>
          <p:nvSpPr>
            <p:cNvPr id="10" name="Rectangle 9">
              <a:extLst>
                <a:ext uri="{FF2B5EF4-FFF2-40B4-BE49-F238E27FC236}">
                  <a16:creationId xmlns:a16="http://schemas.microsoft.com/office/drawing/2014/main" id="{49D58C1B-8418-73FF-C3CC-2EF748C631D9}"/>
                </a:ext>
              </a:extLst>
            </p:cNvPr>
            <p:cNvSpPr/>
            <p:nvPr/>
          </p:nvSpPr>
          <p:spPr>
            <a:xfrm>
              <a:off x="6432884" y="4780524"/>
              <a:ext cx="5759116" cy="1211013"/>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51088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2991-04C0-434E-3AA5-FE14D9B81E19}"/>
              </a:ext>
            </a:extLst>
          </p:cNvPr>
          <p:cNvSpPr>
            <a:spLocks noGrp="1"/>
          </p:cNvSpPr>
          <p:nvPr>
            <p:ph type="title"/>
          </p:nvPr>
        </p:nvSpPr>
        <p:spPr/>
        <p:txBody>
          <a:bodyPr/>
          <a:lstStyle/>
          <a:p>
            <a:r>
              <a:rPr lang="en-US"/>
              <a:t>Editing Multiple Rows</a:t>
            </a:r>
          </a:p>
        </p:txBody>
      </p:sp>
      <p:sp>
        <p:nvSpPr>
          <p:cNvPr id="3" name="Content Placeholder 2">
            <a:extLst>
              <a:ext uri="{FF2B5EF4-FFF2-40B4-BE49-F238E27FC236}">
                <a16:creationId xmlns:a16="http://schemas.microsoft.com/office/drawing/2014/main" id="{9B1B6C1F-09ED-03D7-0ABF-56DEF75B96A6}"/>
              </a:ext>
            </a:extLst>
          </p:cNvPr>
          <p:cNvSpPr>
            <a:spLocks noGrp="1"/>
          </p:cNvSpPr>
          <p:nvPr>
            <p:ph idx="1"/>
          </p:nvPr>
        </p:nvSpPr>
        <p:spPr/>
        <p:txBody>
          <a:bodyPr/>
          <a:lstStyle/>
          <a:p>
            <a:r>
              <a:rPr lang="en-US"/>
              <a:t>A multi-select function allows users to edit multiple rows at a time.</a:t>
            </a:r>
          </a:p>
          <a:p>
            <a:r>
              <a:rPr lang="en-US"/>
              <a:t>To use, select applicable rows using the check boxes on the left.</a:t>
            </a:r>
          </a:p>
          <a:p>
            <a:r>
              <a:rPr lang="en-US"/>
              <a:t>Use ‘clear dates’ to erase any existing dates if necessary. Multi select editing will not work if the selected rows have mismatched dates in them.</a:t>
            </a:r>
          </a:p>
        </p:txBody>
      </p:sp>
      <p:sp>
        <p:nvSpPr>
          <p:cNvPr id="4" name="Date Placeholder 3">
            <a:extLst>
              <a:ext uri="{FF2B5EF4-FFF2-40B4-BE49-F238E27FC236}">
                <a16:creationId xmlns:a16="http://schemas.microsoft.com/office/drawing/2014/main" id="{D483D9D3-4B2A-7B9D-4A12-ABCD4FFFA50F}"/>
              </a:ext>
            </a:extLst>
          </p:cNvPr>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a:extLst>
              <a:ext uri="{FF2B5EF4-FFF2-40B4-BE49-F238E27FC236}">
                <a16:creationId xmlns:a16="http://schemas.microsoft.com/office/drawing/2014/main" id="{60BB1008-8E30-3968-A123-B20E838B3E87}"/>
              </a:ext>
            </a:extLst>
          </p:cNvPr>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a:extLst>
              <a:ext uri="{FF2B5EF4-FFF2-40B4-BE49-F238E27FC236}">
                <a16:creationId xmlns:a16="http://schemas.microsoft.com/office/drawing/2014/main" id="{796242F5-4072-86AF-FE21-899965670D8F}"/>
              </a:ext>
            </a:extLst>
          </p:cNvPr>
          <p:cNvSpPr>
            <a:spLocks noGrp="1"/>
          </p:cNvSpPr>
          <p:nvPr>
            <p:ph type="sldNum" sz="quarter" idx="12"/>
          </p:nvPr>
        </p:nvSpPr>
        <p:spPr/>
        <p:txBody>
          <a:bodyPr/>
          <a:lstStyle/>
          <a:p>
            <a:fld id="{964FBED6-DBA1-4248-B57E-98CCAF2C365A}" type="slidenum">
              <a:rPr lang="en-US" smtClean="0"/>
              <a:t>41</a:t>
            </a:fld>
            <a:endParaRPr lang="en-US"/>
          </a:p>
        </p:txBody>
      </p:sp>
      <p:grpSp>
        <p:nvGrpSpPr>
          <p:cNvPr id="11" name="Group 10">
            <a:extLst>
              <a:ext uri="{FF2B5EF4-FFF2-40B4-BE49-F238E27FC236}">
                <a16:creationId xmlns:a16="http://schemas.microsoft.com/office/drawing/2014/main" id="{845FE3D1-0482-BAC7-FC4F-41D536CC4298}"/>
              </a:ext>
            </a:extLst>
          </p:cNvPr>
          <p:cNvGrpSpPr/>
          <p:nvPr/>
        </p:nvGrpSpPr>
        <p:grpSpPr>
          <a:xfrm>
            <a:off x="0" y="3621783"/>
            <a:ext cx="12192000" cy="1818003"/>
            <a:chOff x="0" y="3621783"/>
            <a:chExt cx="12192000" cy="1818003"/>
          </a:xfrm>
        </p:grpSpPr>
        <p:pic>
          <p:nvPicPr>
            <p:cNvPr id="8" name="Picture 7">
              <a:extLst>
                <a:ext uri="{FF2B5EF4-FFF2-40B4-BE49-F238E27FC236}">
                  <a16:creationId xmlns:a16="http://schemas.microsoft.com/office/drawing/2014/main" id="{99AD1957-EA59-AD8D-ABCA-32C86CD3DB3D}"/>
                </a:ext>
              </a:extLst>
            </p:cNvPr>
            <p:cNvPicPr>
              <a:picLocks noChangeAspect="1"/>
            </p:cNvPicPr>
            <p:nvPr/>
          </p:nvPicPr>
          <p:blipFill>
            <a:blip r:embed="rId3"/>
            <a:stretch>
              <a:fillRect/>
            </a:stretch>
          </p:blipFill>
          <p:spPr>
            <a:xfrm>
              <a:off x="0" y="3621783"/>
              <a:ext cx="12192000" cy="1804051"/>
            </a:xfrm>
            <a:prstGeom prst="rect">
              <a:avLst/>
            </a:prstGeom>
          </p:spPr>
        </p:pic>
        <p:pic>
          <p:nvPicPr>
            <p:cNvPr id="9" name="Picture 8">
              <a:extLst>
                <a:ext uri="{FF2B5EF4-FFF2-40B4-BE49-F238E27FC236}">
                  <a16:creationId xmlns:a16="http://schemas.microsoft.com/office/drawing/2014/main" id="{3D303673-860C-6413-00CC-17DAB0BF80B9}"/>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rcRect l="24882" r="48043" b="21745"/>
            <a:stretch>
              <a:fillRect/>
            </a:stretch>
          </p:blipFill>
          <p:spPr>
            <a:xfrm>
              <a:off x="3017520" y="3635735"/>
              <a:ext cx="3300984" cy="1411753"/>
            </a:xfrm>
            <a:prstGeom prst="rect">
              <a:avLst/>
            </a:prstGeom>
          </p:spPr>
        </p:pic>
        <p:pic>
          <p:nvPicPr>
            <p:cNvPr id="10" name="Picture 9">
              <a:extLst>
                <a:ext uri="{FF2B5EF4-FFF2-40B4-BE49-F238E27FC236}">
                  <a16:creationId xmlns:a16="http://schemas.microsoft.com/office/drawing/2014/main" id="{9AF3C627-4A82-5D35-3557-1FA57D149179}"/>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rcRect l="24750" t="64569" r="61900"/>
            <a:stretch>
              <a:fillRect/>
            </a:stretch>
          </p:blipFill>
          <p:spPr>
            <a:xfrm>
              <a:off x="3017520" y="4800600"/>
              <a:ext cx="1627632" cy="639186"/>
            </a:xfrm>
            <a:prstGeom prst="rect">
              <a:avLst/>
            </a:prstGeom>
          </p:spPr>
        </p:pic>
      </p:grpSp>
    </p:spTree>
    <p:extLst>
      <p:ext uri="{BB962C8B-B14F-4D97-AF65-F5344CB8AC3E}">
        <p14:creationId xmlns:p14="http://schemas.microsoft.com/office/powerpoint/2010/main" val="3083172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CFC4D-6696-55B8-2EF1-659ED3DDA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45AD6E-94A1-978E-446B-3AC179962F70}"/>
              </a:ext>
            </a:extLst>
          </p:cNvPr>
          <p:cNvSpPr>
            <a:spLocks noGrp="1"/>
          </p:cNvSpPr>
          <p:nvPr>
            <p:ph type="title"/>
          </p:nvPr>
        </p:nvSpPr>
        <p:spPr/>
        <p:txBody>
          <a:bodyPr/>
          <a:lstStyle/>
          <a:p>
            <a:r>
              <a:rPr lang="en-US"/>
              <a:t>Editing Multiple Rows</a:t>
            </a:r>
          </a:p>
        </p:txBody>
      </p:sp>
      <p:sp>
        <p:nvSpPr>
          <p:cNvPr id="3" name="Content Placeholder 2">
            <a:extLst>
              <a:ext uri="{FF2B5EF4-FFF2-40B4-BE49-F238E27FC236}">
                <a16:creationId xmlns:a16="http://schemas.microsoft.com/office/drawing/2014/main" id="{570BDC34-166A-D290-0AAE-22AE160BBE4D}"/>
              </a:ext>
            </a:extLst>
          </p:cNvPr>
          <p:cNvSpPr>
            <a:spLocks noGrp="1"/>
          </p:cNvSpPr>
          <p:nvPr>
            <p:ph sz="half" idx="1"/>
          </p:nvPr>
        </p:nvSpPr>
        <p:spPr>
          <a:xfrm>
            <a:off x="990600" y="1735890"/>
            <a:ext cx="5181600" cy="4351338"/>
          </a:xfrm>
        </p:spPr>
        <p:txBody>
          <a:bodyPr>
            <a:normAutofit/>
          </a:bodyPr>
          <a:lstStyle/>
          <a:p>
            <a:r>
              <a:rPr lang="en-US" sz="2000"/>
              <a:t>Click ‘Edit’ to open a dialogue box and edit multiple rows at a time.</a:t>
            </a:r>
          </a:p>
        </p:txBody>
      </p:sp>
      <p:sp>
        <p:nvSpPr>
          <p:cNvPr id="10" name="Content Placeholder 9">
            <a:extLst>
              <a:ext uri="{FF2B5EF4-FFF2-40B4-BE49-F238E27FC236}">
                <a16:creationId xmlns:a16="http://schemas.microsoft.com/office/drawing/2014/main" id="{FB6F641B-0CE1-D8E7-D476-E78C192D96A2}"/>
              </a:ext>
            </a:extLst>
          </p:cNvPr>
          <p:cNvSpPr>
            <a:spLocks noGrp="1"/>
          </p:cNvSpPr>
          <p:nvPr>
            <p:ph sz="half" idx="2"/>
          </p:nvPr>
        </p:nvSpPr>
        <p:spPr>
          <a:xfrm>
            <a:off x="6172202" y="1344362"/>
            <a:ext cx="5181600" cy="4351338"/>
          </a:xfrm>
        </p:spPr>
        <p:txBody>
          <a:bodyPr>
            <a:normAutofit/>
          </a:bodyPr>
          <a:lstStyle/>
          <a:p>
            <a:r>
              <a:rPr lang="en-US" sz="2000"/>
              <a:t>‘Auto fill’ will be applied when a user enters an ‘Intern Start’ or ‘CA1 Start’ date. Auto filled dates can be edited by clicking the date. Click ‘Update All’ to save changes.</a:t>
            </a:r>
          </a:p>
        </p:txBody>
      </p:sp>
      <p:sp>
        <p:nvSpPr>
          <p:cNvPr id="4" name="Date Placeholder 3">
            <a:extLst>
              <a:ext uri="{FF2B5EF4-FFF2-40B4-BE49-F238E27FC236}">
                <a16:creationId xmlns:a16="http://schemas.microsoft.com/office/drawing/2014/main" id="{608409E3-238E-FCBE-ED16-D32444A46F50}"/>
              </a:ext>
            </a:extLst>
          </p:cNvPr>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a:extLst>
              <a:ext uri="{FF2B5EF4-FFF2-40B4-BE49-F238E27FC236}">
                <a16:creationId xmlns:a16="http://schemas.microsoft.com/office/drawing/2014/main" id="{0B332E1F-6147-3F5F-11F4-7ED31B4509D0}"/>
              </a:ext>
            </a:extLst>
          </p:cNvPr>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a:extLst>
              <a:ext uri="{FF2B5EF4-FFF2-40B4-BE49-F238E27FC236}">
                <a16:creationId xmlns:a16="http://schemas.microsoft.com/office/drawing/2014/main" id="{216F901B-B114-1541-1E5A-F08F388E3EEE}"/>
              </a:ext>
            </a:extLst>
          </p:cNvPr>
          <p:cNvSpPr>
            <a:spLocks noGrp="1"/>
          </p:cNvSpPr>
          <p:nvPr>
            <p:ph type="sldNum" sz="quarter" idx="12"/>
          </p:nvPr>
        </p:nvSpPr>
        <p:spPr/>
        <p:txBody>
          <a:bodyPr/>
          <a:lstStyle/>
          <a:p>
            <a:fld id="{964FBED6-DBA1-4248-B57E-98CCAF2C365A}" type="slidenum">
              <a:rPr lang="en-US" smtClean="0"/>
              <a:t>42</a:t>
            </a:fld>
            <a:endParaRPr lang="en-US"/>
          </a:p>
        </p:txBody>
      </p:sp>
      <p:pic>
        <p:nvPicPr>
          <p:cNvPr id="9" name="Picture 8">
            <a:extLst>
              <a:ext uri="{FF2B5EF4-FFF2-40B4-BE49-F238E27FC236}">
                <a16:creationId xmlns:a16="http://schemas.microsoft.com/office/drawing/2014/main" id="{C8C9E41E-CD30-2449-84E9-9F6AF90C1484}"/>
              </a:ext>
            </a:extLst>
          </p:cNvPr>
          <p:cNvPicPr>
            <a:picLocks noChangeAspect="1"/>
          </p:cNvPicPr>
          <p:nvPr/>
        </p:nvPicPr>
        <p:blipFill>
          <a:blip r:embed="rId3"/>
          <a:stretch>
            <a:fillRect/>
          </a:stretch>
        </p:blipFill>
        <p:spPr>
          <a:xfrm>
            <a:off x="1200475" y="2721828"/>
            <a:ext cx="4457050" cy="3455135"/>
          </a:xfrm>
          <a:prstGeom prst="rect">
            <a:avLst/>
          </a:prstGeom>
        </p:spPr>
      </p:pic>
      <p:pic>
        <p:nvPicPr>
          <p:cNvPr id="12" name="Picture 11">
            <a:extLst>
              <a:ext uri="{FF2B5EF4-FFF2-40B4-BE49-F238E27FC236}">
                <a16:creationId xmlns:a16="http://schemas.microsoft.com/office/drawing/2014/main" id="{EC4C47EA-89B9-6FCE-EEFB-0CA19F707543}"/>
              </a:ext>
            </a:extLst>
          </p:cNvPr>
          <p:cNvPicPr>
            <a:picLocks noChangeAspect="1"/>
          </p:cNvPicPr>
          <p:nvPr/>
        </p:nvPicPr>
        <p:blipFill>
          <a:blip r:embed="rId4"/>
          <a:stretch>
            <a:fillRect/>
          </a:stretch>
        </p:blipFill>
        <p:spPr>
          <a:xfrm>
            <a:off x="6524701" y="2721828"/>
            <a:ext cx="4476598" cy="3475155"/>
          </a:xfrm>
          <a:prstGeom prst="rect">
            <a:avLst/>
          </a:prstGeom>
        </p:spPr>
      </p:pic>
    </p:spTree>
    <p:extLst>
      <p:ext uri="{BB962C8B-B14F-4D97-AF65-F5344CB8AC3E}">
        <p14:creationId xmlns:p14="http://schemas.microsoft.com/office/powerpoint/2010/main" val="160653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7E3EB-1DC9-5E60-91A1-C22F4356CD2E}"/>
              </a:ext>
            </a:extLst>
          </p:cNvPr>
          <p:cNvSpPr>
            <a:spLocks noGrp="1"/>
          </p:cNvSpPr>
          <p:nvPr>
            <p:ph type="title"/>
          </p:nvPr>
        </p:nvSpPr>
        <p:spPr/>
        <p:txBody>
          <a:bodyPr/>
          <a:lstStyle/>
          <a:p>
            <a:r>
              <a:rPr lang="en-US"/>
              <a:t>Batch Editing via Excel</a:t>
            </a:r>
          </a:p>
        </p:txBody>
      </p:sp>
      <p:sp>
        <p:nvSpPr>
          <p:cNvPr id="8" name="Content Placeholder 7">
            <a:extLst>
              <a:ext uri="{FF2B5EF4-FFF2-40B4-BE49-F238E27FC236}">
                <a16:creationId xmlns:a16="http://schemas.microsoft.com/office/drawing/2014/main" id="{376FA608-8E3A-6E54-C9F5-BBB913B3BD29}"/>
              </a:ext>
            </a:extLst>
          </p:cNvPr>
          <p:cNvSpPr>
            <a:spLocks noGrp="1"/>
          </p:cNvSpPr>
          <p:nvPr>
            <p:ph idx="1"/>
          </p:nvPr>
        </p:nvSpPr>
        <p:spPr/>
        <p:txBody>
          <a:bodyPr/>
          <a:lstStyle/>
          <a:p>
            <a:pPr marL="0" indent="0">
              <a:buNone/>
            </a:pPr>
            <a:r>
              <a:rPr lang="en-US"/>
              <a:t>To batch edit for multiple providers in Excel, use the ‘Export’ dropdown and select one of the options listed as ‘Import Template Format’.</a:t>
            </a:r>
          </a:p>
        </p:txBody>
      </p:sp>
      <p:sp>
        <p:nvSpPr>
          <p:cNvPr id="5" name="Date Placeholder 4">
            <a:extLst>
              <a:ext uri="{FF2B5EF4-FFF2-40B4-BE49-F238E27FC236}">
                <a16:creationId xmlns:a16="http://schemas.microsoft.com/office/drawing/2014/main" id="{A82540C7-E2DA-54C2-A49A-E44BC57E0A6C}"/>
              </a:ext>
            </a:extLst>
          </p:cNvPr>
          <p:cNvSpPr>
            <a:spLocks noGrp="1"/>
          </p:cNvSpPr>
          <p:nvPr>
            <p:ph type="dt" sz="half" idx="10"/>
          </p:nvPr>
        </p:nvSpPr>
        <p:spPr/>
        <p:txBody>
          <a:bodyPr/>
          <a:lstStyle/>
          <a:p>
            <a:fld id="{109A9FA6-E1DE-4C4F-9252-0A9B76F8D5DE}" type="datetime1">
              <a:rPr lang="en-US" smtClean="0"/>
              <a:t>6/29/2026</a:t>
            </a:fld>
            <a:endParaRPr lang="en-US"/>
          </a:p>
        </p:txBody>
      </p:sp>
      <p:sp>
        <p:nvSpPr>
          <p:cNvPr id="6" name="Footer Placeholder 5">
            <a:extLst>
              <a:ext uri="{FF2B5EF4-FFF2-40B4-BE49-F238E27FC236}">
                <a16:creationId xmlns:a16="http://schemas.microsoft.com/office/drawing/2014/main" id="{2AF402E4-9C66-57AF-AE22-8D1C635BF0EF}"/>
              </a:ext>
            </a:extLst>
          </p:cNvPr>
          <p:cNvSpPr>
            <a:spLocks noGrp="1"/>
          </p:cNvSpPr>
          <p:nvPr>
            <p:ph type="ftr" sz="quarter" idx="11"/>
          </p:nvPr>
        </p:nvSpPr>
        <p:spPr/>
        <p:txBody>
          <a:bodyPr/>
          <a:lstStyle/>
          <a:p>
            <a:r>
              <a:rPr lang="en-US"/>
              <a:t>Contact: support@mpog.zendesk.com</a:t>
            </a:r>
          </a:p>
        </p:txBody>
      </p:sp>
      <p:sp>
        <p:nvSpPr>
          <p:cNvPr id="7" name="Slide Number Placeholder 6">
            <a:extLst>
              <a:ext uri="{FF2B5EF4-FFF2-40B4-BE49-F238E27FC236}">
                <a16:creationId xmlns:a16="http://schemas.microsoft.com/office/drawing/2014/main" id="{81FCFA9F-AE0B-8D9F-4159-9724C111F45D}"/>
              </a:ext>
            </a:extLst>
          </p:cNvPr>
          <p:cNvSpPr>
            <a:spLocks noGrp="1"/>
          </p:cNvSpPr>
          <p:nvPr>
            <p:ph type="sldNum" sz="quarter" idx="12"/>
          </p:nvPr>
        </p:nvSpPr>
        <p:spPr/>
        <p:txBody>
          <a:bodyPr/>
          <a:lstStyle/>
          <a:p>
            <a:fld id="{964FBED6-DBA1-4248-B57E-98CCAF2C365A}" type="slidenum">
              <a:rPr lang="en-US" smtClean="0"/>
              <a:t>43</a:t>
            </a:fld>
            <a:endParaRPr lang="en-US"/>
          </a:p>
        </p:txBody>
      </p:sp>
      <p:pic>
        <p:nvPicPr>
          <p:cNvPr id="12" name="Picture 11">
            <a:extLst>
              <a:ext uri="{FF2B5EF4-FFF2-40B4-BE49-F238E27FC236}">
                <a16:creationId xmlns:a16="http://schemas.microsoft.com/office/drawing/2014/main" id="{F5F3C160-9AC1-BBCB-2423-B1896DB3D2F1}"/>
              </a:ext>
            </a:extLst>
          </p:cNvPr>
          <p:cNvPicPr>
            <a:picLocks noChangeAspect="1"/>
          </p:cNvPicPr>
          <p:nvPr/>
        </p:nvPicPr>
        <p:blipFill>
          <a:blip r:embed="rId2"/>
          <a:stretch>
            <a:fillRect/>
          </a:stretch>
        </p:blipFill>
        <p:spPr>
          <a:xfrm>
            <a:off x="3800154" y="2703487"/>
            <a:ext cx="4591691" cy="3010320"/>
          </a:xfrm>
          <a:prstGeom prst="rect">
            <a:avLst/>
          </a:prstGeom>
          <a:ln>
            <a:solidFill>
              <a:schemeClr val="tx1"/>
            </a:solidFill>
          </a:ln>
        </p:spPr>
      </p:pic>
    </p:spTree>
    <p:extLst>
      <p:ext uri="{BB962C8B-B14F-4D97-AF65-F5344CB8AC3E}">
        <p14:creationId xmlns:p14="http://schemas.microsoft.com/office/powerpoint/2010/main" val="2990845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7FD96-4580-EDA4-ECE6-226DF04BBD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2874C5-39A9-6FAD-2649-4A4028A753AC}"/>
              </a:ext>
            </a:extLst>
          </p:cNvPr>
          <p:cNvSpPr>
            <a:spLocks noGrp="1"/>
          </p:cNvSpPr>
          <p:nvPr>
            <p:ph type="title"/>
          </p:nvPr>
        </p:nvSpPr>
        <p:spPr>
          <a:xfrm>
            <a:off x="842247" y="118753"/>
            <a:ext cx="10515600" cy="1325563"/>
          </a:xfrm>
        </p:spPr>
        <p:txBody>
          <a:bodyPr/>
          <a:lstStyle/>
          <a:p>
            <a:r>
              <a:rPr lang="en-US"/>
              <a:t>Importing Batch Edits</a:t>
            </a:r>
          </a:p>
        </p:txBody>
      </p:sp>
      <p:sp>
        <p:nvSpPr>
          <p:cNvPr id="3" name="Content Placeholder 2">
            <a:extLst>
              <a:ext uri="{FF2B5EF4-FFF2-40B4-BE49-F238E27FC236}">
                <a16:creationId xmlns:a16="http://schemas.microsoft.com/office/drawing/2014/main" id="{10912A1A-31F7-3FF3-8CE9-4074F44E73C3}"/>
              </a:ext>
            </a:extLst>
          </p:cNvPr>
          <p:cNvSpPr>
            <a:spLocks noGrp="1"/>
          </p:cNvSpPr>
          <p:nvPr>
            <p:ph idx="1"/>
          </p:nvPr>
        </p:nvSpPr>
        <p:spPr>
          <a:xfrm>
            <a:off x="822157" y="1384663"/>
            <a:ext cx="10655467" cy="4504917"/>
          </a:xfrm>
        </p:spPr>
        <p:txBody>
          <a:bodyPr vert="horz" lIns="91440" tIns="45720" rIns="91440" bIns="45720" rtlCol="0" anchor="t">
            <a:normAutofit fontScale="92500" lnSpcReduction="10000"/>
          </a:bodyPr>
          <a:lstStyle/>
          <a:p>
            <a:r>
              <a:rPr lang="en-US" b="1"/>
              <a:t>Update the spreadsheet </a:t>
            </a:r>
            <a:r>
              <a:rPr lang="en-US"/>
              <a:t>with the required data.  DO NOT ALTER THE COLUMN ORDER or THE FIRST ROW. Save the file to your local drive.</a:t>
            </a:r>
          </a:p>
          <a:p>
            <a:endParaRPr lang="en-US"/>
          </a:p>
          <a:p>
            <a:pPr marL="0" indent="0">
              <a:buNone/>
            </a:pPr>
            <a:endParaRPr lang="en-US"/>
          </a:p>
          <a:p>
            <a:r>
              <a:rPr lang="en-US"/>
              <a:t>Return to provider contacts education page and click the </a:t>
            </a:r>
            <a:r>
              <a:rPr lang="en-US" b="1"/>
              <a:t>Excel/CSV Import </a:t>
            </a:r>
            <a:r>
              <a:rPr lang="en-US"/>
              <a:t>button.</a:t>
            </a:r>
          </a:p>
          <a:p>
            <a:pPr marL="0" indent="0">
              <a:buNone/>
            </a:pPr>
            <a:endParaRPr lang="en-US" b="1"/>
          </a:p>
          <a:p>
            <a:pPr marL="0" indent="0">
              <a:buNone/>
            </a:pPr>
            <a:endParaRPr lang="en-US" b="1"/>
          </a:p>
          <a:p>
            <a:endParaRPr lang="en-US" b="1"/>
          </a:p>
          <a:p>
            <a:r>
              <a:rPr lang="en-US"/>
              <a:t>Click the </a:t>
            </a:r>
            <a:r>
              <a:rPr lang="en-US" b="1"/>
              <a:t>Browse </a:t>
            </a:r>
            <a:r>
              <a:rPr lang="en-US"/>
              <a:t>button, then locate and select the saved file on your computer. Click ‘Open’ to proceed.  </a:t>
            </a:r>
            <a:r>
              <a:rPr lang="en-US" b="1"/>
              <a:t>Ensure the file is </a:t>
            </a:r>
            <a:r>
              <a:rPr lang="en-US" b="1" i="1"/>
              <a:t>not open</a:t>
            </a:r>
            <a:r>
              <a:rPr lang="en-US" i="1"/>
              <a:t> </a:t>
            </a:r>
            <a:r>
              <a:rPr lang="en-US"/>
              <a:t>on your desktop before uploading. Files currently in use cannot be loaded into the Provider Contacts Tool.</a:t>
            </a:r>
            <a:br>
              <a:rPr lang="en-US"/>
            </a:br>
            <a:endParaRPr lang="en-US"/>
          </a:p>
          <a:p>
            <a:pPr marL="0" indent="0">
              <a:buNone/>
            </a:pPr>
            <a:endParaRPr lang="en-US"/>
          </a:p>
          <a:p>
            <a:endParaRPr lang="en-US"/>
          </a:p>
        </p:txBody>
      </p:sp>
      <p:sp>
        <p:nvSpPr>
          <p:cNvPr id="4" name="Date Placeholder 3">
            <a:extLst>
              <a:ext uri="{FF2B5EF4-FFF2-40B4-BE49-F238E27FC236}">
                <a16:creationId xmlns:a16="http://schemas.microsoft.com/office/drawing/2014/main" id="{9718E90D-E370-67A9-750B-AF9EA41F13FE}"/>
              </a:ext>
            </a:extLst>
          </p:cNvPr>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a:extLst>
              <a:ext uri="{FF2B5EF4-FFF2-40B4-BE49-F238E27FC236}">
                <a16:creationId xmlns:a16="http://schemas.microsoft.com/office/drawing/2014/main" id="{83154F34-39FB-C2D6-7B0A-BE1EA45214F5}"/>
              </a:ext>
            </a:extLst>
          </p:cNvPr>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a:extLst>
              <a:ext uri="{FF2B5EF4-FFF2-40B4-BE49-F238E27FC236}">
                <a16:creationId xmlns:a16="http://schemas.microsoft.com/office/drawing/2014/main" id="{E15FC81E-81DA-8444-C08F-C6DD0411399E}"/>
              </a:ext>
            </a:extLst>
          </p:cNvPr>
          <p:cNvSpPr>
            <a:spLocks noGrp="1"/>
          </p:cNvSpPr>
          <p:nvPr>
            <p:ph type="sldNum" sz="quarter" idx="12"/>
          </p:nvPr>
        </p:nvSpPr>
        <p:spPr/>
        <p:txBody>
          <a:bodyPr/>
          <a:lstStyle/>
          <a:p>
            <a:fld id="{964FBED6-DBA1-4248-B57E-98CCAF2C365A}" type="slidenum">
              <a:rPr lang="en-US" smtClean="0"/>
              <a:t>44</a:t>
            </a:fld>
            <a:endParaRPr lang="en-US"/>
          </a:p>
        </p:txBody>
      </p:sp>
      <p:pic>
        <p:nvPicPr>
          <p:cNvPr id="12" name="Picture 11">
            <a:extLst>
              <a:ext uri="{FF2B5EF4-FFF2-40B4-BE49-F238E27FC236}">
                <a16:creationId xmlns:a16="http://schemas.microsoft.com/office/drawing/2014/main" id="{F89A1E34-4DD2-E918-8AD8-FD15B1C697DE}"/>
              </a:ext>
            </a:extLst>
          </p:cNvPr>
          <p:cNvPicPr>
            <a:picLocks noChangeAspect="1"/>
          </p:cNvPicPr>
          <p:nvPr/>
        </p:nvPicPr>
        <p:blipFill>
          <a:blip r:embed="rId3"/>
          <a:stretch>
            <a:fillRect/>
          </a:stretch>
        </p:blipFill>
        <p:spPr>
          <a:xfrm>
            <a:off x="1687536" y="5409909"/>
            <a:ext cx="5035732" cy="774259"/>
          </a:xfrm>
          <a:prstGeom prst="rect">
            <a:avLst/>
          </a:prstGeom>
        </p:spPr>
      </p:pic>
      <p:pic>
        <p:nvPicPr>
          <p:cNvPr id="9" name="Picture 8">
            <a:extLst>
              <a:ext uri="{FF2B5EF4-FFF2-40B4-BE49-F238E27FC236}">
                <a16:creationId xmlns:a16="http://schemas.microsoft.com/office/drawing/2014/main" id="{A0D28B0C-5872-0ACF-145A-971614BB5038}"/>
              </a:ext>
            </a:extLst>
          </p:cNvPr>
          <p:cNvPicPr>
            <a:picLocks noChangeAspect="1"/>
          </p:cNvPicPr>
          <p:nvPr/>
        </p:nvPicPr>
        <p:blipFill>
          <a:blip r:embed="rId4"/>
          <a:stretch>
            <a:fillRect/>
          </a:stretch>
        </p:blipFill>
        <p:spPr>
          <a:xfrm>
            <a:off x="3080667" y="3288802"/>
            <a:ext cx="1883782" cy="1085005"/>
          </a:xfrm>
          <a:prstGeom prst="rect">
            <a:avLst/>
          </a:prstGeom>
        </p:spPr>
      </p:pic>
      <p:pic>
        <p:nvPicPr>
          <p:cNvPr id="7" name="Picture 6">
            <a:extLst>
              <a:ext uri="{FF2B5EF4-FFF2-40B4-BE49-F238E27FC236}">
                <a16:creationId xmlns:a16="http://schemas.microsoft.com/office/drawing/2014/main" id="{1BEC4E64-24B1-944C-57E4-207979FDB8CA}"/>
              </a:ext>
            </a:extLst>
          </p:cNvPr>
          <p:cNvPicPr>
            <a:picLocks noChangeAspect="1"/>
          </p:cNvPicPr>
          <p:nvPr/>
        </p:nvPicPr>
        <p:blipFill>
          <a:blip r:embed="rId5"/>
          <a:stretch>
            <a:fillRect/>
          </a:stretch>
        </p:blipFill>
        <p:spPr>
          <a:xfrm>
            <a:off x="1687536" y="1961656"/>
            <a:ext cx="5035732" cy="803575"/>
          </a:xfrm>
          <a:prstGeom prst="rect">
            <a:avLst/>
          </a:prstGeom>
          <a:ln w="19050">
            <a:solidFill>
              <a:schemeClr val="tx2"/>
            </a:solidFill>
          </a:ln>
        </p:spPr>
      </p:pic>
    </p:spTree>
    <p:extLst>
      <p:ext uri="{BB962C8B-B14F-4D97-AF65-F5344CB8AC3E}">
        <p14:creationId xmlns:p14="http://schemas.microsoft.com/office/powerpoint/2010/main" val="1295357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E5C1D-3D39-FF5E-B383-B34BCCEE3A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17AC1B-A150-AA97-A094-A72537A1BE08}"/>
              </a:ext>
            </a:extLst>
          </p:cNvPr>
          <p:cNvSpPr>
            <a:spLocks noGrp="1"/>
          </p:cNvSpPr>
          <p:nvPr>
            <p:ph idx="1"/>
          </p:nvPr>
        </p:nvSpPr>
        <p:spPr>
          <a:xfrm>
            <a:off x="838200" y="1376413"/>
            <a:ext cx="10938096" cy="1183907"/>
          </a:xfrm>
        </p:spPr>
        <p:txBody>
          <a:bodyPr>
            <a:normAutofit/>
          </a:bodyPr>
          <a:lstStyle/>
          <a:p>
            <a:pPr marL="0" indent="0">
              <a:buNone/>
            </a:pPr>
            <a:r>
              <a:rPr lang="en-US"/>
              <a:t>The Provider Contacts Tool will process the selected file and display any errors encountered during import.  </a:t>
            </a:r>
            <a:r>
              <a:rPr lang="en-US" b="1"/>
              <a:t>Review the errors</a:t>
            </a:r>
            <a:r>
              <a:rPr lang="en-US"/>
              <a:t>, make corrections in the spreadsheet, and re-upload the file. Click </a:t>
            </a:r>
            <a:r>
              <a:rPr lang="en-US" b="1"/>
              <a:t>Submit</a:t>
            </a:r>
            <a:r>
              <a:rPr lang="en-US"/>
              <a:t> to finalize the update.</a:t>
            </a:r>
          </a:p>
          <a:p>
            <a:endParaRPr lang="en-US"/>
          </a:p>
          <a:p>
            <a:pPr marL="0" indent="0">
              <a:buNone/>
            </a:pPr>
            <a:endParaRPr lang="en-US"/>
          </a:p>
          <a:p>
            <a:pPr marL="0" indent="0">
              <a:buNone/>
            </a:pPr>
            <a:endParaRPr lang="en-US"/>
          </a:p>
        </p:txBody>
      </p:sp>
      <p:sp>
        <p:nvSpPr>
          <p:cNvPr id="4" name="Date Placeholder 3">
            <a:extLst>
              <a:ext uri="{FF2B5EF4-FFF2-40B4-BE49-F238E27FC236}">
                <a16:creationId xmlns:a16="http://schemas.microsoft.com/office/drawing/2014/main" id="{CB413281-BB46-8941-4EE9-F15B1FA983A6}"/>
              </a:ext>
            </a:extLst>
          </p:cNvPr>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a:extLst>
              <a:ext uri="{FF2B5EF4-FFF2-40B4-BE49-F238E27FC236}">
                <a16:creationId xmlns:a16="http://schemas.microsoft.com/office/drawing/2014/main" id="{CA5CBCB8-62C7-C422-0BC6-61DF43DCEA29}"/>
              </a:ext>
            </a:extLst>
          </p:cNvPr>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a:extLst>
              <a:ext uri="{FF2B5EF4-FFF2-40B4-BE49-F238E27FC236}">
                <a16:creationId xmlns:a16="http://schemas.microsoft.com/office/drawing/2014/main" id="{D33F50D4-E0EF-F4F7-F880-70B9AD7CAB68}"/>
              </a:ext>
            </a:extLst>
          </p:cNvPr>
          <p:cNvSpPr>
            <a:spLocks noGrp="1"/>
          </p:cNvSpPr>
          <p:nvPr>
            <p:ph type="sldNum" sz="quarter" idx="12"/>
          </p:nvPr>
        </p:nvSpPr>
        <p:spPr/>
        <p:txBody>
          <a:bodyPr/>
          <a:lstStyle/>
          <a:p>
            <a:fld id="{964FBED6-DBA1-4248-B57E-98CCAF2C365A}" type="slidenum">
              <a:rPr lang="en-US" smtClean="0"/>
              <a:t>45</a:t>
            </a:fld>
            <a:endParaRPr lang="en-US"/>
          </a:p>
        </p:txBody>
      </p:sp>
      <p:sp>
        <p:nvSpPr>
          <p:cNvPr id="9" name="Title 1">
            <a:extLst>
              <a:ext uri="{FF2B5EF4-FFF2-40B4-BE49-F238E27FC236}">
                <a16:creationId xmlns:a16="http://schemas.microsoft.com/office/drawing/2014/main" id="{9C064CAF-069C-30D6-186C-628FBBCA0E29}"/>
              </a:ext>
            </a:extLst>
          </p:cNvPr>
          <p:cNvSpPr>
            <a:spLocks noGrp="1"/>
          </p:cNvSpPr>
          <p:nvPr>
            <p:ph type="title"/>
          </p:nvPr>
        </p:nvSpPr>
        <p:spPr>
          <a:xfrm>
            <a:off x="842247" y="118753"/>
            <a:ext cx="10515600" cy="1325563"/>
          </a:xfrm>
        </p:spPr>
        <p:txBody>
          <a:bodyPr/>
          <a:lstStyle/>
          <a:p>
            <a:r>
              <a:rPr lang="en-US"/>
              <a:t>Importing Batch Edits</a:t>
            </a:r>
          </a:p>
        </p:txBody>
      </p:sp>
      <p:grpSp>
        <p:nvGrpSpPr>
          <p:cNvPr id="17" name="Group 16">
            <a:extLst>
              <a:ext uri="{FF2B5EF4-FFF2-40B4-BE49-F238E27FC236}">
                <a16:creationId xmlns:a16="http://schemas.microsoft.com/office/drawing/2014/main" id="{98F6FFEE-2743-4E91-951D-8B3605B8C73C}"/>
              </a:ext>
            </a:extLst>
          </p:cNvPr>
          <p:cNvGrpSpPr/>
          <p:nvPr/>
        </p:nvGrpSpPr>
        <p:grpSpPr>
          <a:xfrm>
            <a:off x="5018003" y="3185184"/>
            <a:ext cx="6858776" cy="2209932"/>
            <a:chOff x="4917520" y="2874982"/>
            <a:chExt cx="6858776" cy="2209932"/>
          </a:xfrm>
        </p:grpSpPr>
        <p:pic>
          <p:nvPicPr>
            <p:cNvPr id="11" name="Picture 10">
              <a:extLst>
                <a:ext uri="{FF2B5EF4-FFF2-40B4-BE49-F238E27FC236}">
                  <a16:creationId xmlns:a16="http://schemas.microsoft.com/office/drawing/2014/main" id="{15F9DA22-B769-F482-C4F7-843B28220A10}"/>
                </a:ext>
              </a:extLst>
            </p:cNvPr>
            <p:cNvPicPr>
              <a:picLocks noChangeAspect="1"/>
            </p:cNvPicPr>
            <p:nvPr/>
          </p:nvPicPr>
          <p:blipFill>
            <a:blip r:embed="rId3"/>
            <a:stretch>
              <a:fillRect/>
            </a:stretch>
          </p:blipFill>
          <p:spPr>
            <a:xfrm>
              <a:off x="4917520" y="2874982"/>
              <a:ext cx="6858776" cy="2209932"/>
            </a:xfrm>
            <a:prstGeom prst="rect">
              <a:avLst/>
            </a:prstGeom>
          </p:spPr>
        </p:pic>
        <p:cxnSp>
          <p:nvCxnSpPr>
            <p:cNvPr id="14" name="Straight Arrow Connector 13">
              <a:extLst>
                <a:ext uri="{FF2B5EF4-FFF2-40B4-BE49-F238E27FC236}">
                  <a16:creationId xmlns:a16="http://schemas.microsoft.com/office/drawing/2014/main" id="{85ADD0FD-F2C2-F5CF-1DD9-848E166C3C90}"/>
                </a:ext>
              </a:extLst>
            </p:cNvPr>
            <p:cNvCxnSpPr>
              <a:cxnSpLocks/>
            </p:cNvCxnSpPr>
            <p:nvPr/>
          </p:nvCxnSpPr>
          <p:spPr>
            <a:xfrm>
              <a:off x="6699183" y="3291840"/>
              <a:ext cx="327259" cy="2502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425D3C79-C6F3-AC1E-9FA8-AF3AF69ABB5D}"/>
              </a:ext>
            </a:extLst>
          </p:cNvPr>
          <p:cNvSpPr txBox="1"/>
          <p:nvPr/>
        </p:nvSpPr>
        <p:spPr>
          <a:xfrm>
            <a:off x="838200" y="3005019"/>
            <a:ext cx="3990975" cy="2585323"/>
          </a:xfrm>
          <a:prstGeom prst="rect">
            <a:avLst/>
          </a:prstGeom>
          <a:noFill/>
        </p:spPr>
        <p:txBody>
          <a:bodyPr wrap="square" rtlCol="0">
            <a:spAutoFit/>
          </a:bodyPr>
          <a:lstStyle/>
          <a:p>
            <a:r>
              <a:rPr lang="en-US" sz="2400" b="1">
                <a:solidFill>
                  <a:schemeClr val="accent5">
                    <a:lumMod val="50000"/>
                  </a:schemeClr>
                </a:solidFill>
              </a:rPr>
              <a:t>Example Error: </a:t>
            </a:r>
            <a:r>
              <a:rPr lang="en-US" sz="2400">
                <a:solidFill>
                  <a:schemeClr val="accent5">
                    <a:lumMod val="50000"/>
                  </a:schemeClr>
                </a:solidFill>
              </a:rPr>
              <a:t>Duplicate IDs</a:t>
            </a:r>
          </a:p>
          <a:p>
            <a:endParaRPr lang="en-US" sz="2400">
              <a:solidFill>
                <a:schemeClr val="accent5">
                  <a:lumMod val="50000"/>
                </a:schemeClr>
              </a:solidFill>
            </a:endParaRPr>
          </a:p>
          <a:p>
            <a:endParaRPr lang="en-US" sz="2400">
              <a:solidFill>
                <a:schemeClr val="accent5">
                  <a:lumMod val="50000"/>
                </a:schemeClr>
              </a:solidFill>
            </a:endParaRPr>
          </a:p>
          <a:p>
            <a:r>
              <a:rPr lang="en-US" sz="2400" b="1">
                <a:solidFill>
                  <a:schemeClr val="accent5">
                    <a:lumMod val="50000"/>
                  </a:schemeClr>
                </a:solidFill>
              </a:rPr>
              <a:t>How to Fix:</a:t>
            </a:r>
          </a:p>
          <a:p>
            <a:r>
              <a:rPr lang="en-US" sz="2400">
                <a:solidFill>
                  <a:schemeClr val="accent5">
                    <a:lumMod val="50000"/>
                  </a:schemeClr>
                </a:solidFill>
              </a:rPr>
              <a:t>Select and delete one of the rows using the import tool</a:t>
            </a:r>
          </a:p>
          <a:p>
            <a:endParaRPr lang="en-US"/>
          </a:p>
        </p:txBody>
      </p:sp>
      <p:cxnSp>
        <p:nvCxnSpPr>
          <p:cNvPr id="7" name="Straight Arrow Connector 6">
            <a:extLst>
              <a:ext uri="{FF2B5EF4-FFF2-40B4-BE49-F238E27FC236}">
                <a16:creationId xmlns:a16="http://schemas.microsoft.com/office/drawing/2014/main" id="{6433D207-9176-06ED-51DD-7C40B31CE26A}"/>
              </a:ext>
            </a:extLst>
          </p:cNvPr>
          <p:cNvCxnSpPr/>
          <p:nvPr/>
        </p:nvCxnSpPr>
        <p:spPr>
          <a:xfrm flipV="1">
            <a:off x="4425696" y="4087368"/>
            <a:ext cx="592307"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FB2BEFE-5245-9E67-AD21-A63CF1EAED98}"/>
              </a:ext>
            </a:extLst>
          </p:cNvPr>
          <p:cNvCxnSpPr/>
          <p:nvPr/>
        </p:nvCxnSpPr>
        <p:spPr>
          <a:xfrm>
            <a:off x="4407408" y="4773168"/>
            <a:ext cx="685800" cy="100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2781452-8897-0DF5-3841-C9A1E6AB7CB7}"/>
              </a:ext>
            </a:extLst>
          </p:cNvPr>
          <p:cNvSpPr/>
          <p:nvPr/>
        </p:nvSpPr>
        <p:spPr>
          <a:xfrm>
            <a:off x="5824728" y="3602042"/>
            <a:ext cx="327259" cy="21593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261106E-6D9A-6CF9-6560-0FE0DB22F563}"/>
              </a:ext>
            </a:extLst>
          </p:cNvPr>
          <p:cNvPicPr>
            <a:picLocks noChangeAspect="1"/>
          </p:cNvPicPr>
          <p:nvPr/>
        </p:nvPicPr>
        <p:blipFill>
          <a:blip r:embed="rId4"/>
          <a:stretch>
            <a:fillRect/>
          </a:stretch>
        </p:blipFill>
        <p:spPr>
          <a:xfrm>
            <a:off x="5852160" y="3628819"/>
            <a:ext cx="279629" cy="189161"/>
          </a:xfrm>
          <a:prstGeom prst="rect">
            <a:avLst/>
          </a:prstGeom>
        </p:spPr>
      </p:pic>
    </p:spTree>
    <p:extLst>
      <p:ext uri="{BB962C8B-B14F-4D97-AF65-F5344CB8AC3E}">
        <p14:creationId xmlns:p14="http://schemas.microsoft.com/office/powerpoint/2010/main" val="4026956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Accessing Provider Contacts</a:t>
            </a:r>
          </a:p>
        </p:txBody>
      </p:sp>
      <p:sp>
        <p:nvSpPr>
          <p:cNvPr id="4" name="Date Placeholder 3"/>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p:cNvSpPr>
            <a:spLocks noGrp="1"/>
          </p:cNvSpPr>
          <p:nvPr>
            <p:ph type="sldNum" sz="quarter" idx="12"/>
          </p:nvPr>
        </p:nvSpPr>
        <p:spPr/>
        <p:txBody>
          <a:bodyPr/>
          <a:lstStyle/>
          <a:p>
            <a:fld id="{964FBED6-DBA1-4248-B57E-98CCAF2C365A}" type="slidenum">
              <a:rPr lang="en-US" smtClean="0"/>
              <a:t>5</a:t>
            </a:fld>
            <a:endParaRPr lang="en-US"/>
          </a:p>
        </p:txBody>
      </p:sp>
      <p:pic>
        <p:nvPicPr>
          <p:cNvPr id="27" name="Picture 26">
            <a:extLst>
              <a:ext uri="{FF2B5EF4-FFF2-40B4-BE49-F238E27FC236}">
                <a16:creationId xmlns:a16="http://schemas.microsoft.com/office/drawing/2014/main" id="{BE6196A2-CC8E-B214-5B4A-8832932FB7D9}"/>
              </a:ext>
            </a:extLst>
          </p:cNvPr>
          <p:cNvPicPr>
            <a:picLocks noChangeAspect="1"/>
          </p:cNvPicPr>
          <p:nvPr/>
        </p:nvPicPr>
        <p:blipFill>
          <a:blip r:embed="rId3"/>
          <a:stretch>
            <a:fillRect/>
          </a:stretch>
        </p:blipFill>
        <p:spPr>
          <a:xfrm>
            <a:off x="1479222" y="2817115"/>
            <a:ext cx="3038121" cy="3091289"/>
          </a:xfrm>
          <a:prstGeom prst="rect">
            <a:avLst/>
          </a:prstGeom>
        </p:spPr>
      </p:pic>
      <p:pic>
        <p:nvPicPr>
          <p:cNvPr id="29" name="Picture 28">
            <a:extLst>
              <a:ext uri="{FF2B5EF4-FFF2-40B4-BE49-F238E27FC236}">
                <a16:creationId xmlns:a16="http://schemas.microsoft.com/office/drawing/2014/main" id="{C2FCA095-6C23-3733-8227-91B632147744}"/>
              </a:ext>
            </a:extLst>
          </p:cNvPr>
          <p:cNvPicPr>
            <a:picLocks noChangeAspect="1"/>
          </p:cNvPicPr>
          <p:nvPr/>
        </p:nvPicPr>
        <p:blipFill>
          <a:blip r:embed="rId4"/>
          <a:stretch>
            <a:fillRect/>
          </a:stretch>
        </p:blipFill>
        <p:spPr>
          <a:xfrm>
            <a:off x="5435420" y="2817115"/>
            <a:ext cx="6600873" cy="1956151"/>
          </a:xfrm>
          <a:prstGeom prst="rect">
            <a:avLst/>
          </a:prstGeom>
        </p:spPr>
      </p:pic>
      <p:graphicFrame>
        <p:nvGraphicFramePr>
          <p:cNvPr id="7" name="Table 6">
            <a:extLst>
              <a:ext uri="{FF2B5EF4-FFF2-40B4-BE49-F238E27FC236}">
                <a16:creationId xmlns:a16="http://schemas.microsoft.com/office/drawing/2014/main" id="{A718A001-BF16-881A-6873-C6CBBD06A8D9}"/>
              </a:ext>
            </a:extLst>
          </p:cNvPr>
          <p:cNvGraphicFramePr>
            <a:graphicFrameLocks noGrp="1"/>
          </p:cNvGraphicFramePr>
          <p:nvPr>
            <p:extLst>
              <p:ext uri="{D42A27DB-BD31-4B8C-83A1-F6EECF244321}">
                <p14:modId xmlns:p14="http://schemas.microsoft.com/office/powerpoint/2010/main" val="2154358446"/>
              </p:ext>
            </p:extLst>
          </p:nvPr>
        </p:nvGraphicFramePr>
        <p:xfrm>
          <a:off x="0" y="1802552"/>
          <a:ext cx="12036292" cy="944880"/>
        </p:xfrm>
        <a:graphic>
          <a:graphicData uri="http://schemas.openxmlformats.org/drawingml/2006/table">
            <a:tbl>
              <a:tblPr firstRow="1" bandRow="1">
                <a:tableStyleId>{5C22544A-7EE6-4342-B048-85BDC9FD1C3A}</a:tableStyleId>
              </a:tblPr>
              <a:tblGrid>
                <a:gridCol w="5938886">
                  <a:extLst>
                    <a:ext uri="{9D8B030D-6E8A-4147-A177-3AD203B41FA5}">
                      <a16:colId xmlns:a16="http://schemas.microsoft.com/office/drawing/2014/main" val="970273333"/>
                    </a:ext>
                  </a:extLst>
                </a:gridCol>
                <a:gridCol w="1630837">
                  <a:extLst>
                    <a:ext uri="{9D8B030D-6E8A-4147-A177-3AD203B41FA5}">
                      <a16:colId xmlns:a16="http://schemas.microsoft.com/office/drawing/2014/main" val="2859317083"/>
                    </a:ext>
                  </a:extLst>
                </a:gridCol>
                <a:gridCol w="4466569">
                  <a:extLst>
                    <a:ext uri="{9D8B030D-6E8A-4147-A177-3AD203B41FA5}">
                      <a16:colId xmlns:a16="http://schemas.microsoft.com/office/drawing/2014/main" val="255409124"/>
                    </a:ext>
                  </a:extLst>
                </a:gridCol>
              </a:tblGrid>
              <a:tr h="370840">
                <a:tc>
                  <a:txBody>
                    <a:bodyPr/>
                    <a:lstStyle/>
                    <a:p>
                      <a:pPr algn="ctr"/>
                      <a:r>
                        <a:rPr lang="en-US" sz="2800" b="0">
                          <a:solidFill>
                            <a:srgbClr val="203864"/>
                          </a:solidFill>
                        </a:rPr>
                        <a:t>MPOG Desktop Application </a:t>
                      </a:r>
                    </a:p>
                    <a:p>
                      <a:pPr algn="ctr"/>
                      <a:r>
                        <a:rPr lang="en-US" sz="2800" b="0">
                          <a:solidFill>
                            <a:srgbClr val="203864"/>
                          </a:solidFill>
                        </a:rPr>
                        <a:t>Suite</a:t>
                      </a:r>
                    </a:p>
                  </a:txBody>
                  <a:tcPr>
                    <a:noFill/>
                  </a:tcPr>
                </a:tc>
                <a:tc>
                  <a:txBody>
                    <a:bodyPr/>
                    <a:lstStyle/>
                    <a:p>
                      <a:endParaRPr lang="en-US" sz="2800" b="0">
                        <a:solidFill>
                          <a:srgbClr val="203864"/>
                        </a:solidFill>
                      </a:endParaRPr>
                    </a:p>
                  </a:txBody>
                  <a:tcPr>
                    <a:noFill/>
                  </a:tcPr>
                </a:tc>
                <a:tc>
                  <a:txBody>
                    <a:bodyPr/>
                    <a:lstStyle/>
                    <a:p>
                      <a:pPr algn="l"/>
                      <a:r>
                        <a:rPr lang="en-US" sz="2800" b="0">
                          <a:solidFill>
                            <a:srgbClr val="203864"/>
                          </a:solidFill>
                          <a:hlinkClick r:id="rId5"/>
                        </a:rPr>
                        <a:t>MPOG website</a:t>
                      </a:r>
                      <a:endParaRPr lang="en-US" sz="2800" b="0">
                        <a:solidFill>
                          <a:srgbClr val="203864"/>
                        </a:solidFill>
                      </a:endParaRPr>
                    </a:p>
                  </a:txBody>
                  <a:tcPr>
                    <a:noFill/>
                  </a:tcPr>
                </a:tc>
                <a:extLst>
                  <a:ext uri="{0D108BD9-81ED-4DB2-BD59-A6C34878D82A}">
                    <a16:rowId xmlns:a16="http://schemas.microsoft.com/office/drawing/2014/main" val="2253107012"/>
                  </a:ext>
                </a:extLst>
              </a:tr>
            </a:tbl>
          </a:graphicData>
        </a:graphic>
      </p:graphicFrame>
    </p:spTree>
    <p:extLst>
      <p:ext uri="{BB962C8B-B14F-4D97-AF65-F5344CB8AC3E}">
        <p14:creationId xmlns:p14="http://schemas.microsoft.com/office/powerpoint/2010/main" val="423802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0096"/>
            <a:ext cx="4933335" cy="4127717"/>
          </a:xfrm>
        </p:spPr>
        <p:txBody>
          <a:bodyPr>
            <a:normAutofit/>
          </a:bodyPr>
          <a:lstStyle/>
          <a:p>
            <a:r>
              <a:rPr lang="en-US"/>
              <a:t>On the </a:t>
            </a:r>
            <a:r>
              <a:rPr lang="en-US">
                <a:hlinkClick r:id="rId3"/>
              </a:rPr>
              <a:t>MPOG website</a:t>
            </a:r>
            <a:r>
              <a:rPr lang="en-US"/>
              <a:t>, click on</a:t>
            </a:r>
          </a:p>
          <a:p>
            <a:pPr lvl="1"/>
            <a:r>
              <a:rPr lang="en-US" b="1"/>
              <a:t>Tools</a:t>
            </a:r>
            <a:r>
              <a:rPr lang="en-US"/>
              <a:t> menu &gt; </a:t>
            </a:r>
          </a:p>
          <a:p>
            <a:pPr lvl="1"/>
            <a:r>
              <a:rPr lang="en-US" b="1"/>
              <a:t>Provider Contacts </a:t>
            </a:r>
            <a:r>
              <a:rPr lang="en-US"/>
              <a:t>hyperlink &gt; </a:t>
            </a:r>
          </a:p>
          <a:p>
            <a:pPr lvl="1"/>
            <a:r>
              <a:rPr lang="en-US" b="1"/>
              <a:t>Login to MPOG </a:t>
            </a:r>
            <a:r>
              <a:rPr lang="en-US"/>
              <a:t>window &gt;</a:t>
            </a:r>
          </a:p>
          <a:p>
            <a:pPr lvl="1"/>
            <a:r>
              <a:rPr lang="en-US"/>
              <a:t>Fill in </a:t>
            </a:r>
            <a:r>
              <a:rPr lang="en-US" b="1"/>
              <a:t>Username and Password </a:t>
            </a:r>
            <a:r>
              <a:rPr lang="en-US"/>
              <a:t>&gt;</a:t>
            </a:r>
          </a:p>
          <a:p>
            <a:pPr lvl="1"/>
            <a:r>
              <a:rPr lang="en-US"/>
              <a:t>Click </a:t>
            </a:r>
            <a:r>
              <a:rPr lang="en-US" b="1"/>
              <a:t>Login</a:t>
            </a:r>
            <a:r>
              <a:rPr lang="en-US"/>
              <a:t>.</a:t>
            </a:r>
          </a:p>
          <a:p>
            <a:endParaRPr lang="en-US"/>
          </a:p>
          <a:p>
            <a:r>
              <a:rPr lang="en-US" sz="2000"/>
              <a:t>If your </a:t>
            </a:r>
            <a:r>
              <a:rPr lang="en-US" sz="2000">
                <a:solidFill>
                  <a:srgbClr val="FF0000"/>
                </a:solidFill>
              </a:rPr>
              <a:t>MPOG</a:t>
            </a:r>
            <a:r>
              <a:rPr lang="en-US" sz="2000"/>
              <a:t> username and password do not grant access at this stage, please contact the Coordinating Center at </a:t>
            </a:r>
            <a:r>
              <a:rPr lang="en-US" sz="2000">
                <a:hlinkClick r:id="rId4"/>
              </a:rPr>
              <a:t>support@mpog.zendesk.com</a:t>
            </a:r>
            <a:r>
              <a:rPr lang="en-US" sz="2000"/>
              <a:t> </a:t>
            </a:r>
            <a:br>
              <a:rPr lang="en-US" sz="2000"/>
            </a:br>
            <a:r>
              <a:rPr lang="en-US" sz="2000"/>
              <a:t>to request the necessary permissions.</a:t>
            </a:r>
          </a:p>
          <a:p>
            <a:endParaRPr lang="en-US"/>
          </a:p>
        </p:txBody>
      </p:sp>
      <p:sp>
        <p:nvSpPr>
          <p:cNvPr id="4" name="Date Placeholder 3"/>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p:cNvSpPr>
            <a:spLocks noGrp="1"/>
          </p:cNvSpPr>
          <p:nvPr>
            <p:ph type="ftr" sz="quarter" idx="11"/>
          </p:nvPr>
        </p:nvSpPr>
        <p:spPr/>
        <p:txBody>
          <a:bodyPr/>
          <a:lstStyle/>
          <a:p>
            <a:r>
              <a:rPr lang="en-US"/>
              <a:t>Contact: </a:t>
            </a:r>
            <a:r>
              <a:rPr lang="en-US" u="sng">
                <a:hlinkClick r:id="rId4"/>
              </a:rPr>
              <a:t>support@mpog.zendesk.com</a:t>
            </a:r>
            <a:endParaRPr lang="en-US"/>
          </a:p>
        </p:txBody>
      </p:sp>
      <p:sp>
        <p:nvSpPr>
          <p:cNvPr id="6" name="Slide Number Placeholder 5"/>
          <p:cNvSpPr>
            <a:spLocks noGrp="1"/>
          </p:cNvSpPr>
          <p:nvPr>
            <p:ph type="sldNum" sz="quarter" idx="12"/>
          </p:nvPr>
        </p:nvSpPr>
        <p:spPr/>
        <p:txBody>
          <a:bodyPr/>
          <a:lstStyle/>
          <a:p>
            <a:fld id="{964FBED6-DBA1-4248-B57E-98CCAF2C365A}" type="slidenum">
              <a:rPr lang="en-US" smtClean="0"/>
              <a:t>6</a:t>
            </a:fld>
            <a:endParaRPr lang="en-US"/>
          </a:p>
        </p:txBody>
      </p:sp>
      <p:sp>
        <p:nvSpPr>
          <p:cNvPr id="7" name="Title 1">
            <a:extLst>
              <a:ext uri="{FF2B5EF4-FFF2-40B4-BE49-F238E27FC236}">
                <a16:creationId xmlns:a16="http://schemas.microsoft.com/office/drawing/2014/main" id="{100C44BE-9AE2-80AE-E94E-A6E0966061D3}"/>
              </a:ext>
            </a:extLst>
          </p:cNvPr>
          <p:cNvSpPr>
            <a:spLocks noGrp="1"/>
          </p:cNvSpPr>
          <p:nvPr>
            <p:ph type="title"/>
          </p:nvPr>
        </p:nvSpPr>
        <p:spPr>
          <a:xfrm>
            <a:off x="838200" y="365125"/>
            <a:ext cx="10515600" cy="1325563"/>
          </a:xfrm>
        </p:spPr>
        <p:txBody>
          <a:bodyPr/>
          <a:lstStyle/>
          <a:p>
            <a:r>
              <a:rPr lang="en-US"/>
              <a:t>Accessing Provider Contacts</a:t>
            </a:r>
          </a:p>
        </p:txBody>
      </p:sp>
      <p:grpSp>
        <p:nvGrpSpPr>
          <p:cNvPr id="2" name="Group 1">
            <a:extLst>
              <a:ext uri="{FF2B5EF4-FFF2-40B4-BE49-F238E27FC236}">
                <a16:creationId xmlns:a16="http://schemas.microsoft.com/office/drawing/2014/main" id="{A8F9F59D-D558-F3DF-E7AE-44073886B8EE}"/>
              </a:ext>
            </a:extLst>
          </p:cNvPr>
          <p:cNvGrpSpPr/>
          <p:nvPr/>
        </p:nvGrpSpPr>
        <p:grpSpPr>
          <a:xfrm>
            <a:off x="5960002" y="1690688"/>
            <a:ext cx="5691528" cy="4184259"/>
            <a:chOff x="5579363" y="1690689"/>
            <a:chExt cx="5691528" cy="4184259"/>
          </a:xfrm>
        </p:grpSpPr>
        <p:pic>
          <p:nvPicPr>
            <p:cNvPr id="19" name="Picture 18">
              <a:extLst>
                <a:ext uri="{FF2B5EF4-FFF2-40B4-BE49-F238E27FC236}">
                  <a16:creationId xmlns:a16="http://schemas.microsoft.com/office/drawing/2014/main" id="{E2FDBA0F-E076-1A4E-95E1-CD24C4E76CC9}"/>
                </a:ext>
              </a:extLst>
            </p:cNvPr>
            <p:cNvPicPr>
              <a:picLocks noChangeAspect="1"/>
            </p:cNvPicPr>
            <p:nvPr/>
          </p:nvPicPr>
          <p:blipFill>
            <a:blip r:embed="rId5"/>
            <a:stretch>
              <a:fillRect/>
            </a:stretch>
          </p:blipFill>
          <p:spPr>
            <a:xfrm>
              <a:off x="5579363" y="1690689"/>
              <a:ext cx="2952869" cy="2792822"/>
            </a:xfrm>
            <a:prstGeom prst="rect">
              <a:avLst/>
            </a:prstGeom>
          </p:spPr>
        </p:pic>
        <p:pic>
          <p:nvPicPr>
            <p:cNvPr id="11" name="Picture 10">
              <a:extLst>
                <a:ext uri="{FF2B5EF4-FFF2-40B4-BE49-F238E27FC236}">
                  <a16:creationId xmlns:a16="http://schemas.microsoft.com/office/drawing/2014/main" id="{71616C5A-434D-1019-9216-6CC32DB50FE7}"/>
                </a:ext>
              </a:extLst>
            </p:cNvPr>
            <p:cNvPicPr>
              <a:picLocks noChangeAspect="1"/>
            </p:cNvPicPr>
            <p:nvPr/>
          </p:nvPicPr>
          <p:blipFill>
            <a:blip r:embed="rId6"/>
            <a:stretch>
              <a:fillRect/>
            </a:stretch>
          </p:blipFill>
          <p:spPr>
            <a:xfrm>
              <a:off x="7905281" y="2859786"/>
              <a:ext cx="3365610" cy="3015162"/>
            </a:xfrm>
            <a:prstGeom prst="rect">
              <a:avLst/>
            </a:prstGeom>
          </p:spPr>
        </p:pic>
      </p:grpSp>
    </p:spTree>
    <p:extLst>
      <p:ext uri="{BB962C8B-B14F-4D97-AF65-F5344CB8AC3E}">
        <p14:creationId xmlns:p14="http://schemas.microsoft.com/office/powerpoint/2010/main" val="1471695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1BD40-3F24-EC26-AE7F-6874BCFC1265}"/>
              </a:ext>
            </a:extLst>
          </p:cNvPr>
          <p:cNvSpPr>
            <a:spLocks noGrp="1"/>
          </p:cNvSpPr>
          <p:nvPr>
            <p:ph type="title"/>
          </p:nvPr>
        </p:nvSpPr>
        <p:spPr>
          <a:xfrm>
            <a:off x="838200" y="365125"/>
            <a:ext cx="10839450" cy="1325563"/>
          </a:xfrm>
        </p:spPr>
        <p:txBody>
          <a:bodyPr>
            <a:normAutofit/>
          </a:bodyPr>
          <a:lstStyle/>
          <a:p>
            <a:r>
              <a:rPr lang="en-US" sz="4000"/>
              <a:t>Provider Contacts Tool - Default View</a:t>
            </a:r>
          </a:p>
        </p:txBody>
      </p:sp>
      <p:sp>
        <p:nvSpPr>
          <p:cNvPr id="3" name="Content Placeholder 2">
            <a:extLst>
              <a:ext uri="{FF2B5EF4-FFF2-40B4-BE49-F238E27FC236}">
                <a16:creationId xmlns:a16="http://schemas.microsoft.com/office/drawing/2014/main" id="{6222FAC1-8352-C6AD-1E8B-CC70F255C38E}"/>
              </a:ext>
            </a:extLst>
          </p:cNvPr>
          <p:cNvSpPr>
            <a:spLocks noGrp="1"/>
          </p:cNvSpPr>
          <p:nvPr>
            <p:ph idx="1"/>
          </p:nvPr>
        </p:nvSpPr>
        <p:spPr>
          <a:xfrm>
            <a:off x="838200" y="1561672"/>
            <a:ext cx="10515600" cy="4615291"/>
          </a:xfrm>
        </p:spPr>
        <p:txBody>
          <a:bodyPr>
            <a:normAutofit lnSpcReduction="10000"/>
          </a:bodyPr>
          <a:lstStyle/>
          <a:p>
            <a:r>
              <a:rPr lang="en-US"/>
              <a:t>Displays individual anesthesia provider data using various filtering and display options</a:t>
            </a:r>
          </a:p>
          <a:p>
            <a:pPr lvl="1"/>
            <a:r>
              <a:rPr lang="en-US"/>
              <a:t>Database Instance</a:t>
            </a:r>
          </a:p>
          <a:p>
            <a:pPr lvl="1"/>
            <a:r>
              <a:rPr lang="en-US"/>
              <a:t>Provider Feedback Email Status</a:t>
            </a:r>
          </a:p>
          <a:p>
            <a:pPr lvl="1"/>
            <a:r>
              <a:rPr lang="en-US"/>
              <a:t>Provider Roles: Attending, Resident, Fellow, CAA, CRNA, SRNA</a:t>
            </a:r>
          </a:p>
          <a:p>
            <a:r>
              <a:rPr lang="en-US"/>
              <a:t>Actions Available:</a:t>
            </a:r>
          </a:p>
          <a:p>
            <a:pPr lvl="1"/>
            <a:r>
              <a:rPr lang="en-US"/>
              <a:t>Update provider details (Role, Name, email address, NPI)</a:t>
            </a:r>
          </a:p>
          <a:p>
            <a:pPr lvl="1"/>
            <a:r>
              <a:rPr lang="en-US"/>
              <a:t>Configure which providers receive feedback emails </a:t>
            </a:r>
          </a:p>
          <a:p>
            <a:pPr lvl="1"/>
            <a:r>
              <a:rPr lang="en-US"/>
              <a:t>Import/Export provider data using Excel or CSV</a:t>
            </a:r>
          </a:p>
          <a:p>
            <a:r>
              <a:rPr lang="en-US"/>
              <a:t>Additional individual provider information displayed</a:t>
            </a:r>
          </a:p>
          <a:p>
            <a:pPr lvl="1"/>
            <a:r>
              <a:rPr lang="en-US"/>
              <a:t>MOCA enrollment and status information</a:t>
            </a:r>
          </a:p>
          <a:p>
            <a:pPr lvl="1"/>
            <a:r>
              <a:rPr lang="en-US"/>
              <a:t>First/Last Case Dates</a:t>
            </a:r>
          </a:p>
          <a:p>
            <a:pPr lvl="1"/>
            <a:r>
              <a:rPr lang="en-US"/>
              <a:t>Case Counts</a:t>
            </a:r>
          </a:p>
        </p:txBody>
      </p:sp>
      <p:sp>
        <p:nvSpPr>
          <p:cNvPr id="4" name="Date Placeholder 3">
            <a:extLst>
              <a:ext uri="{FF2B5EF4-FFF2-40B4-BE49-F238E27FC236}">
                <a16:creationId xmlns:a16="http://schemas.microsoft.com/office/drawing/2014/main" id="{967D20D5-A353-3866-5E91-5862F5AF3C9F}"/>
              </a:ext>
            </a:extLst>
          </p:cNvPr>
          <p:cNvSpPr>
            <a:spLocks noGrp="1"/>
          </p:cNvSpPr>
          <p:nvPr>
            <p:ph type="dt" sz="half" idx="10"/>
          </p:nvPr>
        </p:nvSpPr>
        <p:spPr/>
        <p:txBody>
          <a:bodyPr/>
          <a:lstStyle/>
          <a:p>
            <a:r>
              <a:rPr lang="en-US"/>
              <a:t>Last Updated: </a:t>
            </a:r>
            <a:fld id="{C27868AE-7627-4EB2-BD1B-59C91DC88314}" type="datetime1">
              <a:rPr lang="en-US" smtClean="0"/>
              <a:t>6/29/2026</a:t>
            </a:fld>
            <a:endParaRPr lang="en-US"/>
          </a:p>
        </p:txBody>
      </p:sp>
      <p:sp>
        <p:nvSpPr>
          <p:cNvPr id="5" name="Footer Placeholder 4">
            <a:extLst>
              <a:ext uri="{FF2B5EF4-FFF2-40B4-BE49-F238E27FC236}">
                <a16:creationId xmlns:a16="http://schemas.microsoft.com/office/drawing/2014/main" id="{54BC16A7-A5DE-692C-8196-88A176849276}"/>
              </a:ext>
            </a:extLst>
          </p:cNvPr>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a:extLst>
              <a:ext uri="{FF2B5EF4-FFF2-40B4-BE49-F238E27FC236}">
                <a16:creationId xmlns:a16="http://schemas.microsoft.com/office/drawing/2014/main" id="{CFE96E6B-9B8A-A960-71CE-32DFE62B4A5E}"/>
              </a:ext>
            </a:extLst>
          </p:cNvPr>
          <p:cNvSpPr>
            <a:spLocks noGrp="1"/>
          </p:cNvSpPr>
          <p:nvPr>
            <p:ph type="sldNum" sz="quarter" idx="12"/>
          </p:nvPr>
        </p:nvSpPr>
        <p:spPr/>
        <p:txBody>
          <a:bodyPr/>
          <a:lstStyle/>
          <a:p>
            <a:fld id="{964FBED6-DBA1-4248-B57E-98CCAF2C365A}" type="slidenum">
              <a:rPr lang="en-US" smtClean="0"/>
              <a:t>7</a:t>
            </a:fld>
            <a:endParaRPr lang="en-US"/>
          </a:p>
        </p:txBody>
      </p:sp>
    </p:spTree>
    <p:extLst>
      <p:ext uri="{BB962C8B-B14F-4D97-AF65-F5344CB8AC3E}">
        <p14:creationId xmlns:p14="http://schemas.microsoft.com/office/powerpoint/2010/main" val="759351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9AD34C9-91EB-B453-BEFE-29699C50E4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3675A-28F2-A298-A6BD-6E201F40EB1C}"/>
              </a:ext>
            </a:extLst>
          </p:cNvPr>
          <p:cNvSpPr>
            <a:spLocks noGrp="1"/>
          </p:cNvSpPr>
          <p:nvPr>
            <p:ph type="title"/>
          </p:nvPr>
        </p:nvSpPr>
        <p:spPr>
          <a:xfrm>
            <a:off x="838200" y="365125"/>
            <a:ext cx="10515600" cy="1325563"/>
          </a:xfrm>
        </p:spPr>
        <p:txBody>
          <a:bodyPr anchor="ctr">
            <a:normAutofit/>
          </a:bodyPr>
          <a:lstStyle/>
          <a:p>
            <a:r>
              <a:rPr lang="en-US" sz="4000"/>
              <a:t>Provider Contacts Tool – Filters &amp; Functionality</a:t>
            </a:r>
          </a:p>
        </p:txBody>
      </p:sp>
      <p:sp>
        <p:nvSpPr>
          <p:cNvPr id="4" name="Date Placeholder 3">
            <a:extLst>
              <a:ext uri="{FF2B5EF4-FFF2-40B4-BE49-F238E27FC236}">
                <a16:creationId xmlns:a16="http://schemas.microsoft.com/office/drawing/2014/main" id="{5CACFEC4-8A35-98A0-4417-A352D8CBCD47}"/>
              </a:ext>
            </a:extLst>
          </p:cNvPr>
          <p:cNvSpPr>
            <a:spLocks noGrp="1"/>
          </p:cNvSpPr>
          <p:nvPr>
            <p:ph type="dt" sz="half" idx="10"/>
          </p:nvPr>
        </p:nvSpPr>
        <p:spPr>
          <a:xfrm>
            <a:off x="838200" y="6492708"/>
            <a:ext cx="2743200" cy="365125"/>
          </a:xfrm>
        </p:spPr>
        <p:txBody>
          <a:bodyPr anchor="ctr">
            <a:normAutofit/>
          </a:bodyPr>
          <a:lstStyle/>
          <a:p>
            <a:pPr>
              <a:spcAft>
                <a:spcPts val="600"/>
              </a:spcAft>
            </a:pPr>
            <a:r>
              <a:rPr lang="en-US"/>
              <a:t>Last Updated: </a:t>
            </a:r>
            <a:fld id="{C27868AE-7627-4EB2-BD1B-59C91DC88314}" type="datetime1">
              <a:rPr lang="en-US" smtClean="0"/>
              <a:pPr>
                <a:spcAft>
                  <a:spcPts val="600"/>
                </a:spcAft>
              </a:pPr>
              <a:t>6/29/2026</a:t>
            </a:fld>
            <a:endParaRPr lang="en-US"/>
          </a:p>
        </p:txBody>
      </p:sp>
      <p:sp>
        <p:nvSpPr>
          <p:cNvPr id="5" name="Footer Placeholder 4">
            <a:extLst>
              <a:ext uri="{FF2B5EF4-FFF2-40B4-BE49-F238E27FC236}">
                <a16:creationId xmlns:a16="http://schemas.microsoft.com/office/drawing/2014/main" id="{07CC9D15-F7BA-17CE-BD26-096507D63D01}"/>
              </a:ext>
            </a:extLst>
          </p:cNvPr>
          <p:cNvSpPr>
            <a:spLocks noGrp="1"/>
          </p:cNvSpPr>
          <p:nvPr>
            <p:ph type="ftr" sz="quarter" idx="11"/>
          </p:nvPr>
        </p:nvSpPr>
        <p:spPr>
          <a:xfrm>
            <a:off x="4022558" y="6506660"/>
            <a:ext cx="4114800" cy="365125"/>
          </a:xfrm>
        </p:spPr>
        <p:txBody>
          <a:bodyPr anchor="ctr">
            <a:normAutofit/>
          </a:bodyPr>
          <a:lstStyle/>
          <a:p>
            <a:pPr>
              <a:spcAft>
                <a:spcPts val="600"/>
              </a:spcAft>
            </a:pPr>
            <a:r>
              <a:rPr lang="en-US"/>
              <a:t>Contact: </a:t>
            </a:r>
            <a:r>
              <a:rPr lang="en-US" u="sng">
                <a:hlinkClick r:id="rId3"/>
              </a:rPr>
              <a:t>support@mpog.zendesk.com</a:t>
            </a:r>
            <a:endParaRPr lang="en-US"/>
          </a:p>
        </p:txBody>
      </p:sp>
      <p:sp>
        <p:nvSpPr>
          <p:cNvPr id="6" name="Slide Number Placeholder 5">
            <a:extLst>
              <a:ext uri="{FF2B5EF4-FFF2-40B4-BE49-F238E27FC236}">
                <a16:creationId xmlns:a16="http://schemas.microsoft.com/office/drawing/2014/main" id="{F74D228C-7787-14BA-1437-B591BDB0DA56}"/>
              </a:ext>
            </a:extLst>
          </p:cNvPr>
          <p:cNvSpPr>
            <a:spLocks noGrp="1"/>
          </p:cNvSpPr>
          <p:nvPr>
            <p:ph type="sldNum" sz="quarter" idx="12"/>
          </p:nvPr>
        </p:nvSpPr>
        <p:spPr>
          <a:xfrm>
            <a:off x="8610600" y="6506661"/>
            <a:ext cx="2743200" cy="365125"/>
          </a:xfrm>
        </p:spPr>
        <p:txBody>
          <a:bodyPr anchor="ctr">
            <a:normAutofit/>
          </a:bodyPr>
          <a:lstStyle/>
          <a:p>
            <a:pPr>
              <a:spcAft>
                <a:spcPts val="600"/>
              </a:spcAft>
            </a:pPr>
            <a:fld id="{964FBED6-DBA1-4248-B57E-98CCAF2C365A}" type="slidenum">
              <a:rPr lang="en-US" smtClean="0"/>
              <a:pPr>
                <a:spcAft>
                  <a:spcPts val="600"/>
                </a:spcAft>
              </a:pPr>
              <a:t>8</a:t>
            </a:fld>
            <a:endParaRPr lang="en-US"/>
          </a:p>
        </p:txBody>
      </p:sp>
      <p:grpSp>
        <p:nvGrpSpPr>
          <p:cNvPr id="32" name="Group 31">
            <a:extLst>
              <a:ext uri="{FF2B5EF4-FFF2-40B4-BE49-F238E27FC236}">
                <a16:creationId xmlns:a16="http://schemas.microsoft.com/office/drawing/2014/main" id="{091D6E9F-11C9-A6C2-F12C-F292F2F6ED7B}"/>
              </a:ext>
            </a:extLst>
          </p:cNvPr>
          <p:cNvGrpSpPr/>
          <p:nvPr/>
        </p:nvGrpSpPr>
        <p:grpSpPr>
          <a:xfrm>
            <a:off x="144529" y="1690688"/>
            <a:ext cx="12200708" cy="4426219"/>
            <a:chOff x="144529" y="1690688"/>
            <a:chExt cx="12200708" cy="4426219"/>
          </a:xfrm>
        </p:grpSpPr>
        <p:pic>
          <p:nvPicPr>
            <p:cNvPr id="10" name="Picture 9" descr="A screenshot of a computer&#10;&#10;AI-generated content may be incorrect.">
              <a:extLst>
                <a:ext uri="{FF2B5EF4-FFF2-40B4-BE49-F238E27FC236}">
                  <a16:creationId xmlns:a16="http://schemas.microsoft.com/office/drawing/2014/main" id="{7B34DE7A-3A5E-272A-852F-738A0DF3A09F}"/>
                </a:ext>
              </a:extLst>
            </p:cNvPr>
            <p:cNvPicPr>
              <a:picLocks noChangeAspect="1"/>
            </p:cNvPicPr>
            <p:nvPr/>
          </p:nvPicPr>
          <p:blipFill>
            <a:blip r:embed="rId4"/>
            <a:stretch>
              <a:fillRect/>
            </a:stretch>
          </p:blipFill>
          <p:spPr>
            <a:xfrm>
              <a:off x="773723" y="2554142"/>
              <a:ext cx="11057257" cy="3096032"/>
            </a:xfrm>
            <a:prstGeom prst="rect">
              <a:avLst/>
            </a:prstGeom>
            <a:noFill/>
          </p:spPr>
        </p:pic>
        <p:sp>
          <p:nvSpPr>
            <p:cNvPr id="9" name="Callout: Line 8">
              <a:extLst>
                <a:ext uri="{FF2B5EF4-FFF2-40B4-BE49-F238E27FC236}">
                  <a16:creationId xmlns:a16="http://schemas.microsoft.com/office/drawing/2014/main" id="{356CC72F-8FDC-967A-6DFB-E8E7E2552F5A}"/>
                </a:ext>
              </a:extLst>
            </p:cNvPr>
            <p:cNvSpPr>
              <a:spLocks/>
            </p:cNvSpPr>
            <p:nvPr/>
          </p:nvSpPr>
          <p:spPr>
            <a:xfrm>
              <a:off x="871695" y="3599840"/>
              <a:ext cx="1371599" cy="260864"/>
            </a:xfrm>
            <a:prstGeom prst="borderCallout1">
              <a:avLst>
                <a:gd name="adj1" fmla="val -4325"/>
                <a:gd name="adj2" fmla="val 1170"/>
                <a:gd name="adj3" fmla="val 872591"/>
                <a:gd name="adj4" fmla="val -44525"/>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8D4923D-564B-0E35-8D7B-0508EFDE2A22}"/>
                </a:ext>
              </a:extLst>
            </p:cNvPr>
            <p:cNvGrpSpPr>
              <a:grpSpLocks/>
            </p:cNvGrpSpPr>
            <p:nvPr/>
          </p:nvGrpSpPr>
          <p:grpSpPr>
            <a:xfrm>
              <a:off x="4838450" y="2690892"/>
              <a:ext cx="5847804" cy="1169812"/>
              <a:chOff x="4902927" y="2846180"/>
              <a:chExt cx="5847804" cy="1169812"/>
            </a:xfrm>
          </p:grpSpPr>
          <p:sp>
            <p:nvSpPr>
              <p:cNvPr id="12" name="Callout: Line 11">
                <a:extLst>
                  <a:ext uri="{FF2B5EF4-FFF2-40B4-BE49-F238E27FC236}">
                    <a16:creationId xmlns:a16="http://schemas.microsoft.com/office/drawing/2014/main" id="{114A6363-FA5B-80A0-39BC-CAEC6A5C9A44}"/>
                  </a:ext>
                </a:extLst>
              </p:cNvPr>
              <p:cNvSpPr>
                <a:spLocks/>
              </p:cNvSpPr>
              <p:nvPr/>
            </p:nvSpPr>
            <p:spPr>
              <a:xfrm>
                <a:off x="4902927" y="3755128"/>
                <a:ext cx="5847804" cy="260864"/>
              </a:xfrm>
              <a:prstGeom prst="borderCallout1">
                <a:avLst>
                  <a:gd name="adj1" fmla="val -4325"/>
                  <a:gd name="adj2" fmla="val 47633"/>
                  <a:gd name="adj3" fmla="val -215714"/>
                  <a:gd name="adj4" fmla="val 23008"/>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3" name="TextBox 12">
                <a:extLst>
                  <a:ext uri="{FF2B5EF4-FFF2-40B4-BE49-F238E27FC236}">
                    <a16:creationId xmlns:a16="http://schemas.microsoft.com/office/drawing/2014/main" id="{DFB44AB7-22D6-A348-13B0-CABF89FD12CA}"/>
                  </a:ext>
                </a:extLst>
              </p:cNvPr>
              <p:cNvSpPr txBox="1">
                <a:spLocks/>
              </p:cNvSpPr>
              <p:nvPr/>
            </p:nvSpPr>
            <p:spPr>
              <a:xfrm>
                <a:off x="5073605" y="2846180"/>
                <a:ext cx="2586446" cy="415498"/>
              </a:xfrm>
              <a:prstGeom prst="rect">
                <a:avLst/>
              </a:prstGeom>
              <a:noFill/>
            </p:spPr>
            <p:txBody>
              <a:bodyPr wrap="square" rtlCol="0">
                <a:spAutoFit/>
              </a:bodyPr>
              <a:lstStyle/>
              <a:p>
                <a:r>
                  <a:rPr lang="en-US" sz="1050">
                    <a:solidFill>
                      <a:srgbClr val="00B050"/>
                    </a:solidFill>
                  </a:rPr>
                  <a:t>Various Filters to help narrow down to a focused list of providers</a:t>
                </a:r>
              </a:p>
            </p:txBody>
          </p:sp>
        </p:grpSp>
        <p:grpSp>
          <p:nvGrpSpPr>
            <p:cNvPr id="16" name="Group 15">
              <a:extLst>
                <a:ext uri="{FF2B5EF4-FFF2-40B4-BE49-F238E27FC236}">
                  <a16:creationId xmlns:a16="http://schemas.microsoft.com/office/drawing/2014/main" id="{044FD373-E038-30E3-407E-EE9AB83E7419}"/>
                </a:ext>
              </a:extLst>
            </p:cNvPr>
            <p:cNvGrpSpPr>
              <a:grpSpLocks/>
            </p:cNvGrpSpPr>
            <p:nvPr/>
          </p:nvGrpSpPr>
          <p:grpSpPr>
            <a:xfrm>
              <a:off x="144529" y="2017127"/>
              <a:ext cx="3178628" cy="1432934"/>
              <a:chOff x="209006" y="2172415"/>
              <a:chExt cx="3178628" cy="1432934"/>
            </a:xfrm>
          </p:grpSpPr>
          <p:sp>
            <p:nvSpPr>
              <p:cNvPr id="8" name="Callout: Line 7">
                <a:extLst>
                  <a:ext uri="{FF2B5EF4-FFF2-40B4-BE49-F238E27FC236}">
                    <a16:creationId xmlns:a16="http://schemas.microsoft.com/office/drawing/2014/main" id="{7D089F74-3A05-99BB-5EA9-C3A6E26B4C8F}"/>
                  </a:ext>
                </a:extLst>
              </p:cNvPr>
              <p:cNvSpPr>
                <a:spLocks/>
              </p:cNvSpPr>
              <p:nvPr/>
            </p:nvSpPr>
            <p:spPr>
              <a:xfrm>
                <a:off x="1123406" y="3344484"/>
                <a:ext cx="2264228" cy="260865"/>
              </a:xfrm>
              <a:prstGeom prst="borderCallout1">
                <a:avLst>
                  <a:gd name="adj1" fmla="val 6845"/>
                  <a:gd name="adj2" fmla="val 115"/>
                  <a:gd name="adj3" fmla="val -355640"/>
                  <a:gd name="adj4" fmla="val -32364"/>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FF2128D-2425-C13E-08E6-6CB484666BA4}"/>
                  </a:ext>
                </a:extLst>
              </p:cNvPr>
              <p:cNvSpPr txBox="1">
                <a:spLocks/>
              </p:cNvSpPr>
              <p:nvPr/>
            </p:nvSpPr>
            <p:spPr>
              <a:xfrm>
                <a:off x="209006" y="2172415"/>
                <a:ext cx="2671128" cy="246221"/>
              </a:xfrm>
              <a:prstGeom prst="rect">
                <a:avLst/>
              </a:prstGeom>
              <a:noFill/>
              <a:ln w="19050">
                <a:noFill/>
              </a:ln>
            </p:spPr>
            <p:txBody>
              <a:bodyPr wrap="square" rtlCol="0">
                <a:spAutoFit/>
              </a:bodyPr>
              <a:lstStyle/>
              <a:p>
                <a:r>
                  <a:rPr lang="en-US" sz="1000">
                    <a:solidFill>
                      <a:schemeClr val="accent2">
                        <a:lumMod val="75000"/>
                      </a:schemeClr>
                    </a:solidFill>
                  </a:rPr>
                  <a:t>Select your Institution (Database Instance)</a:t>
                </a:r>
              </a:p>
            </p:txBody>
          </p:sp>
        </p:grpSp>
        <p:sp>
          <p:nvSpPr>
            <p:cNvPr id="17" name="TextBox 16">
              <a:extLst>
                <a:ext uri="{FF2B5EF4-FFF2-40B4-BE49-F238E27FC236}">
                  <a16:creationId xmlns:a16="http://schemas.microsoft.com/office/drawing/2014/main" id="{60BDE09C-792B-CA3D-253B-0EF8BC3BD911}"/>
                </a:ext>
              </a:extLst>
            </p:cNvPr>
            <p:cNvSpPr txBox="1">
              <a:spLocks/>
            </p:cNvSpPr>
            <p:nvPr/>
          </p:nvSpPr>
          <p:spPr>
            <a:xfrm>
              <a:off x="144529" y="5870686"/>
              <a:ext cx="2098765" cy="246221"/>
            </a:xfrm>
            <a:prstGeom prst="rect">
              <a:avLst/>
            </a:prstGeom>
            <a:noFill/>
          </p:spPr>
          <p:txBody>
            <a:bodyPr wrap="square" rtlCol="0">
              <a:spAutoFit/>
            </a:bodyPr>
            <a:lstStyle/>
            <a:p>
              <a:r>
                <a:rPr lang="en-US" sz="1000">
                  <a:solidFill>
                    <a:srgbClr val="7030A0"/>
                  </a:solidFill>
                </a:rPr>
                <a:t>Update to see more rows at a time.</a:t>
              </a:r>
            </a:p>
          </p:txBody>
        </p:sp>
        <p:grpSp>
          <p:nvGrpSpPr>
            <p:cNvPr id="19" name="Group 18">
              <a:extLst>
                <a:ext uri="{FF2B5EF4-FFF2-40B4-BE49-F238E27FC236}">
                  <a16:creationId xmlns:a16="http://schemas.microsoft.com/office/drawing/2014/main" id="{6DE0CCAB-A8DC-178E-C07C-2AF5BC77B0AA}"/>
                </a:ext>
              </a:extLst>
            </p:cNvPr>
            <p:cNvGrpSpPr>
              <a:grpSpLocks/>
            </p:cNvGrpSpPr>
            <p:nvPr/>
          </p:nvGrpSpPr>
          <p:grpSpPr>
            <a:xfrm>
              <a:off x="7335631" y="1907307"/>
              <a:ext cx="3333205" cy="1542753"/>
              <a:chOff x="7400108" y="2062595"/>
              <a:chExt cx="3333205" cy="1542753"/>
            </a:xfrm>
          </p:grpSpPr>
          <p:sp>
            <p:nvSpPr>
              <p:cNvPr id="11" name="Callout: Line 10">
                <a:extLst>
                  <a:ext uri="{FF2B5EF4-FFF2-40B4-BE49-F238E27FC236}">
                    <a16:creationId xmlns:a16="http://schemas.microsoft.com/office/drawing/2014/main" id="{15330C1C-2924-1EEA-7155-E10220F5F57A}"/>
                  </a:ext>
                </a:extLst>
              </p:cNvPr>
              <p:cNvSpPr>
                <a:spLocks/>
              </p:cNvSpPr>
              <p:nvPr/>
            </p:nvSpPr>
            <p:spPr>
              <a:xfrm>
                <a:off x="9836330" y="3344484"/>
                <a:ext cx="896983" cy="260864"/>
              </a:xfrm>
              <a:prstGeom prst="borderCallout1">
                <a:avLst>
                  <a:gd name="adj1" fmla="val -4325"/>
                  <a:gd name="adj2" fmla="val 1170"/>
                  <a:gd name="adj3" fmla="val -375955"/>
                  <a:gd name="adj4" fmla="val -102245"/>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99B014A-371A-DA91-BE49-23D354857AFC}"/>
                  </a:ext>
                </a:extLst>
              </p:cNvPr>
              <p:cNvSpPr txBox="1">
                <a:spLocks/>
              </p:cNvSpPr>
              <p:nvPr/>
            </p:nvSpPr>
            <p:spPr>
              <a:xfrm>
                <a:off x="7400108" y="2062595"/>
                <a:ext cx="2895600" cy="400110"/>
              </a:xfrm>
              <a:prstGeom prst="rect">
                <a:avLst/>
              </a:prstGeom>
              <a:noFill/>
            </p:spPr>
            <p:txBody>
              <a:bodyPr wrap="square" rtlCol="0">
                <a:spAutoFit/>
              </a:bodyPr>
              <a:lstStyle/>
              <a:p>
                <a:r>
                  <a:rPr lang="en-US" sz="1000">
                    <a:solidFill>
                      <a:srgbClr val="FF0000"/>
                    </a:solidFill>
                  </a:rPr>
                  <a:t>Upload the excel/csv previously exported to apply the updated provider data</a:t>
                </a:r>
              </a:p>
            </p:txBody>
          </p:sp>
        </p:grpSp>
        <p:pic>
          <p:nvPicPr>
            <p:cNvPr id="7" name="Picture 6">
              <a:extLst>
                <a:ext uri="{FF2B5EF4-FFF2-40B4-BE49-F238E27FC236}">
                  <a16:creationId xmlns:a16="http://schemas.microsoft.com/office/drawing/2014/main" id="{32F29AC0-BC97-4E7E-5CE6-BE4B88B55821}"/>
                </a:ext>
              </a:extLst>
            </p:cNvPr>
            <p:cNvPicPr>
              <a:picLocks noChangeAspect="1"/>
            </p:cNvPicPr>
            <p:nvPr/>
          </p:nvPicPr>
          <p:blipFill>
            <a:blip r:embed="rId5"/>
            <a:stretch>
              <a:fillRect/>
            </a:stretch>
          </p:blipFill>
          <p:spPr>
            <a:xfrm>
              <a:off x="3496736" y="3177167"/>
              <a:ext cx="896983" cy="314272"/>
            </a:xfrm>
            <a:prstGeom prst="rect">
              <a:avLst/>
            </a:prstGeom>
          </p:spPr>
        </p:pic>
        <p:grpSp>
          <p:nvGrpSpPr>
            <p:cNvPr id="20" name="Group 19">
              <a:extLst>
                <a:ext uri="{FF2B5EF4-FFF2-40B4-BE49-F238E27FC236}">
                  <a16:creationId xmlns:a16="http://schemas.microsoft.com/office/drawing/2014/main" id="{CFD705E4-B1BA-DBA7-8EE4-CEB8652AB4F6}"/>
                </a:ext>
              </a:extLst>
            </p:cNvPr>
            <p:cNvGrpSpPr>
              <a:grpSpLocks/>
            </p:cNvGrpSpPr>
            <p:nvPr/>
          </p:nvGrpSpPr>
          <p:grpSpPr>
            <a:xfrm>
              <a:off x="2286611" y="1879087"/>
              <a:ext cx="4175985" cy="1992200"/>
              <a:chOff x="9890535" y="1631038"/>
              <a:chExt cx="4175985" cy="1992200"/>
            </a:xfrm>
          </p:grpSpPr>
          <p:sp>
            <p:nvSpPr>
              <p:cNvPr id="22" name="TextBox 21">
                <a:extLst>
                  <a:ext uri="{FF2B5EF4-FFF2-40B4-BE49-F238E27FC236}">
                    <a16:creationId xmlns:a16="http://schemas.microsoft.com/office/drawing/2014/main" id="{F5FD4367-1169-B540-1E23-002C641B9609}"/>
                  </a:ext>
                </a:extLst>
              </p:cNvPr>
              <p:cNvSpPr txBox="1">
                <a:spLocks/>
              </p:cNvSpPr>
              <p:nvPr/>
            </p:nvSpPr>
            <p:spPr>
              <a:xfrm>
                <a:off x="11632475" y="1631038"/>
                <a:ext cx="2434045" cy="400110"/>
              </a:xfrm>
              <a:prstGeom prst="rect">
                <a:avLst/>
              </a:prstGeom>
              <a:noFill/>
            </p:spPr>
            <p:txBody>
              <a:bodyPr wrap="square" rtlCol="0">
                <a:spAutoFit/>
              </a:bodyPr>
              <a:lstStyle/>
              <a:p>
                <a:r>
                  <a:rPr lang="en-US" sz="1000">
                    <a:solidFill>
                      <a:srgbClr val="FF0000"/>
                    </a:solidFill>
                  </a:rPr>
                  <a:t>Export an excel/csv of your provider data to update/modify provider information</a:t>
                </a:r>
              </a:p>
            </p:txBody>
          </p:sp>
          <p:sp>
            <p:nvSpPr>
              <p:cNvPr id="21" name="Callout: Line 20">
                <a:extLst>
                  <a:ext uri="{FF2B5EF4-FFF2-40B4-BE49-F238E27FC236}">
                    <a16:creationId xmlns:a16="http://schemas.microsoft.com/office/drawing/2014/main" id="{2CE2F000-2B40-13AE-1A6D-D93E68621561}"/>
                  </a:ext>
                </a:extLst>
              </p:cNvPr>
              <p:cNvSpPr>
                <a:spLocks/>
              </p:cNvSpPr>
              <p:nvPr/>
            </p:nvSpPr>
            <p:spPr>
              <a:xfrm>
                <a:off x="9890535" y="3362374"/>
                <a:ext cx="529046" cy="260864"/>
              </a:xfrm>
              <a:prstGeom prst="borderCallout1">
                <a:avLst>
                  <a:gd name="adj1" fmla="val 102502"/>
                  <a:gd name="adj2" fmla="val 102912"/>
                  <a:gd name="adj3" fmla="val -512827"/>
                  <a:gd name="adj4" fmla="val 496893"/>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C2D18CF1-A1A3-324E-3816-3967A90931C4}"/>
                </a:ext>
              </a:extLst>
            </p:cNvPr>
            <p:cNvGrpSpPr>
              <a:grpSpLocks/>
            </p:cNvGrpSpPr>
            <p:nvPr/>
          </p:nvGrpSpPr>
          <p:grpSpPr>
            <a:xfrm>
              <a:off x="10233409" y="1690688"/>
              <a:ext cx="2111828" cy="1759372"/>
              <a:chOff x="9309464" y="1845336"/>
              <a:chExt cx="2111828" cy="1759372"/>
            </a:xfrm>
          </p:grpSpPr>
          <p:sp>
            <p:nvSpPr>
              <p:cNvPr id="24" name="Callout: Line 23">
                <a:extLst>
                  <a:ext uri="{FF2B5EF4-FFF2-40B4-BE49-F238E27FC236}">
                    <a16:creationId xmlns:a16="http://schemas.microsoft.com/office/drawing/2014/main" id="{FEBA58BF-73DB-419A-C358-322A19EC445A}"/>
                  </a:ext>
                </a:extLst>
              </p:cNvPr>
              <p:cNvSpPr>
                <a:spLocks/>
              </p:cNvSpPr>
              <p:nvPr/>
            </p:nvSpPr>
            <p:spPr>
              <a:xfrm>
                <a:off x="9788436" y="3343844"/>
                <a:ext cx="744583" cy="260864"/>
              </a:xfrm>
              <a:prstGeom prst="borderCallout1">
                <a:avLst>
                  <a:gd name="adj1" fmla="val 9028"/>
                  <a:gd name="adj2" fmla="val 98246"/>
                  <a:gd name="adj3" fmla="val -429369"/>
                  <a:gd name="adj4" fmla="val 41655"/>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1497F58-CAD5-AB5C-5A42-0D27C82A8AF8}"/>
                  </a:ext>
                </a:extLst>
              </p:cNvPr>
              <p:cNvSpPr txBox="1">
                <a:spLocks/>
              </p:cNvSpPr>
              <p:nvPr/>
            </p:nvSpPr>
            <p:spPr>
              <a:xfrm>
                <a:off x="9309464" y="1845336"/>
                <a:ext cx="2111828" cy="400110"/>
              </a:xfrm>
              <a:prstGeom prst="rect">
                <a:avLst/>
              </a:prstGeom>
              <a:noFill/>
            </p:spPr>
            <p:txBody>
              <a:bodyPr wrap="square" rtlCol="0">
                <a:spAutoFit/>
              </a:bodyPr>
              <a:lstStyle/>
              <a:p>
                <a:r>
                  <a:rPr lang="en-US" sz="1000">
                    <a:solidFill>
                      <a:schemeClr val="accent4"/>
                    </a:solidFill>
                  </a:rPr>
                  <a:t>Send account activation emails in batch form</a:t>
                </a:r>
              </a:p>
            </p:txBody>
          </p:sp>
        </p:grpSp>
        <p:sp>
          <p:nvSpPr>
            <p:cNvPr id="28" name="Rectangle 27">
              <a:extLst>
                <a:ext uri="{FF2B5EF4-FFF2-40B4-BE49-F238E27FC236}">
                  <a16:creationId xmlns:a16="http://schemas.microsoft.com/office/drawing/2014/main" id="{01ECBC38-FD0A-4633-6893-CEEF30D0F95D}"/>
                </a:ext>
              </a:extLst>
            </p:cNvPr>
            <p:cNvSpPr/>
            <p:nvPr/>
          </p:nvSpPr>
          <p:spPr>
            <a:xfrm>
              <a:off x="3730752" y="3177167"/>
              <a:ext cx="662967" cy="314272"/>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70076E7E-E466-946D-5356-EE59F7C54DF5}"/>
                </a:ext>
              </a:extLst>
            </p:cNvPr>
            <p:cNvCxnSpPr/>
            <p:nvPr/>
          </p:nvCxnSpPr>
          <p:spPr>
            <a:xfrm>
              <a:off x="4393719" y="3328416"/>
              <a:ext cx="26057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E673602-559C-188E-633A-B8B3F72307A3}"/>
                </a:ext>
              </a:extLst>
            </p:cNvPr>
            <p:cNvSpPr txBox="1"/>
            <p:nvPr/>
          </p:nvSpPr>
          <p:spPr>
            <a:xfrm>
              <a:off x="4572871" y="3134248"/>
              <a:ext cx="1645851" cy="400110"/>
            </a:xfrm>
            <a:prstGeom prst="rect">
              <a:avLst/>
            </a:prstGeom>
            <a:noFill/>
          </p:spPr>
          <p:txBody>
            <a:bodyPr wrap="square" rtlCol="0">
              <a:spAutoFit/>
            </a:bodyPr>
            <a:lstStyle/>
            <a:p>
              <a:r>
                <a:rPr lang="en-US" sz="1000">
                  <a:solidFill>
                    <a:schemeClr val="accent1"/>
                  </a:solidFill>
                </a:rPr>
                <a:t>Toggle between ‘Default’ and ‘Education’ Views</a:t>
              </a:r>
            </a:p>
          </p:txBody>
        </p:sp>
      </p:grpSp>
    </p:spTree>
    <p:extLst>
      <p:ext uri="{BB962C8B-B14F-4D97-AF65-F5344CB8AC3E}">
        <p14:creationId xmlns:p14="http://schemas.microsoft.com/office/powerpoint/2010/main" val="3987345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4AE8D63-530C-F401-BDF1-6C7272ECF4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AA462C-E128-0432-02ED-1C8FD8B0EAFE}"/>
              </a:ext>
            </a:extLst>
          </p:cNvPr>
          <p:cNvSpPr>
            <a:spLocks noGrp="1"/>
          </p:cNvSpPr>
          <p:nvPr>
            <p:ph type="title"/>
          </p:nvPr>
        </p:nvSpPr>
        <p:spPr>
          <a:xfrm>
            <a:off x="453218" y="256946"/>
            <a:ext cx="11452269" cy="1325563"/>
          </a:xfrm>
        </p:spPr>
        <p:txBody>
          <a:bodyPr anchor="ctr">
            <a:normAutofit/>
          </a:bodyPr>
          <a:lstStyle/>
          <a:p>
            <a:r>
              <a:rPr lang="en-US"/>
              <a:t>Provider Contacts Tool – Default View Columns</a:t>
            </a:r>
          </a:p>
        </p:txBody>
      </p:sp>
      <p:sp>
        <p:nvSpPr>
          <p:cNvPr id="4" name="Date Placeholder 3">
            <a:extLst>
              <a:ext uri="{FF2B5EF4-FFF2-40B4-BE49-F238E27FC236}">
                <a16:creationId xmlns:a16="http://schemas.microsoft.com/office/drawing/2014/main" id="{7E7EF7FD-5EE3-AC53-A4FB-E64D3D689C71}"/>
              </a:ext>
            </a:extLst>
          </p:cNvPr>
          <p:cNvSpPr>
            <a:spLocks noGrp="1"/>
          </p:cNvSpPr>
          <p:nvPr>
            <p:ph type="dt" sz="half" idx="10"/>
          </p:nvPr>
        </p:nvSpPr>
        <p:spPr>
          <a:xfrm>
            <a:off x="838200" y="6492708"/>
            <a:ext cx="2743200" cy="365125"/>
          </a:xfrm>
        </p:spPr>
        <p:txBody>
          <a:bodyPr anchor="ctr">
            <a:normAutofit/>
          </a:bodyPr>
          <a:lstStyle/>
          <a:p>
            <a:pPr>
              <a:spcAft>
                <a:spcPts val="600"/>
              </a:spcAft>
            </a:pPr>
            <a:r>
              <a:rPr lang="en-US"/>
              <a:t>Last Updated: </a:t>
            </a:r>
            <a:fld id="{C27868AE-7627-4EB2-BD1B-59C91DC88314}" type="datetime1">
              <a:rPr lang="en-US" smtClean="0"/>
              <a:pPr>
                <a:spcAft>
                  <a:spcPts val="600"/>
                </a:spcAft>
              </a:pPr>
              <a:t>6/29/2026</a:t>
            </a:fld>
            <a:endParaRPr lang="en-US"/>
          </a:p>
        </p:txBody>
      </p:sp>
      <p:sp>
        <p:nvSpPr>
          <p:cNvPr id="5" name="Footer Placeholder 4">
            <a:extLst>
              <a:ext uri="{FF2B5EF4-FFF2-40B4-BE49-F238E27FC236}">
                <a16:creationId xmlns:a16="http://schemas.microsoft.com/office/drawing/2014/main" id="{D49C113A-340F-FE8C-2645-16F401D50D0E}"/>
              </a:ext>
            </a:extLst>
          </p:cNvPr>
          <p:cNvSpPr>
            <a:spLocks noGrp="1"/>
          </p:cNvSpPr>
          <p:nvPr>
            <p:ph type="ftr" sz="quarter" idx="11"/>
          </p:nvPr>
        </p:nvSpPr>
        <p:spPr>
          <a:xfrm>
            <a:off x="4022558" y="6506660"/>
            <a:ext cx="4114800" cy="365125"/>
          </a:xfrm>
        </p:spPr>
        <p:txBody>
          <a:bodyPr anchor="ctr">
            <a:normAutofit/>
          </a:bodyPr>
          <a:lstStyle/>
          <a:p>
            <a:pPr>
              <a:spcAft>
                <a:spcPts val="600"/>
              </a:spcAft>
            </a:pPr>
            <a:r>
              <a:rPr lang="en-US"/>
              <a:t>Contact: </a:t>
            </a:r>
            <a:r>
              <a:rPr lang="en-US" u="sng">
                <a:hlinkClick r:id="rId3"/>
              </a:rPr>
              <a:t>support@mpog.zendesk.com</a:t>
            </a:r>
            <a:endParaRPr lang="en-US"/>
          </a:p>
        </p:txBody>
      </p:sp>
      <p:sp>
        <p:nvSpPr>
          <p:cNvPr id="6" name="Slide Number Placeholder 5">
            <a:extLst>
              <a:ext uri="{FF2B5EF4-FFF2-40B4-BE49-F238E27FC236}">
                <a16:creationId xmlns:a16="http://schemas.microsoft.com/office/drawing/2014/main" id="{7B22FBC3-3CFC-27E4-10FB-23A14A326C4E}"/>
              </a:ext>
            </a:extLst>
          </p:cNvPr>
          <p:cNvSpPr>
            <a:spLocks noGrp="1"/>
          </p:cNvSpPr>
          <p:nvPr>
            <p:ph type="sldNum" sz="quarter" idx="12"/>
          </p:nvPr>
        </p:nvSpPr>
        <p:spPr>
          <a:xfrm>
            <a:off x="8610600" y="6506661"/>
            <a:ext cx="2743200" cy="365125"/>
          </a:xfrm>
        </p:spPr>
        <p:txBody>
          <a:bodyPr anchor="ctr">
            <a:normAutofit/>
          </a:bodyPr>
          <a:lstStyle/>
          <a:p>
            <a:pPr>
              <a:spcAft>
                <a:spcPts val="600"/>
              </a:spcAft>
            </a:pPr>
            <a:fld id="{964FBED6-DBA1-4248-B57E-98CCAF2C365A}" type="slidenum">
              <a:rPr lang="en-US" smtClean="0"/>
              <a:pPr>
                <a:spcAft>
                  <a:spcPts val="600"/>
                </a:spcAft>
              </a:pPr>
              <a:t>9</a:t>
            </a:fld>
            <a:endParaRPr lang="en-US"/>
          </a:p>
        </p:txBody>
      </p:sp>
      <p:grpSp>
        <p:nvGrpSpPr>
          <p:cNvPr id="29" name="Group 28">
            <a:extLst>
              <a:ext uri="{FF2B5EF4-FFF2-40B4-BE49-F238E27FC236}">
                <a16:creationId xmlns:a16="http://schemas.microsoft.com/office/drawing/2014/main" id="{93E965DB-724C-7E62-692F-1424E59F8907}"/>
              </a:ext>
            </a:extLst>
          </p:cNvPr>
          <p:cNvGrpSpPr/>
          <p:nvPr/>
        </p:nvGrpSpPr>
        <p:grpSpPr>
          <a:xfrm>
            <a:off x="373683" y="2010862"/>
            <a:ext cx="11368884" cy="3896754"/>
            <a:chOff x="373683" y="2010862"/>
            <a:chExt cx="11368884" cy="3896754"/>
          </a:xfrm>
        </p:grpSpPr>
        <p:grpSp>
          <p:nvGrpSpPr>
            <p:cNvPr id="7" name="Group 6">
              <a:extLst>
                <a:ext uri="{FF2B5EF4-FFF2-40B4-BE49-F238E27FC236}">
                  <a16:creationId xmlns:a16="http://schemas.microsoft.com/office/drawing/2014/main" id="{882C4652-838E-A082-2F89-8E3534050069}"/>
                </a:ext>
              </a:extLst>
            </p:cNvPr>
            <p:cNvGrpSpPr/>
            <p:nvPr/>
          </p:nvGrpSpPr>
          <p:grpSpPr>
            <a:xfrm>
              <a:off x="373683" y="2010862"/>
              <a:ext cx="11368884" cy="3896754"/>
              <a:chOff x="570559" y="2639761"/>
              <a:chExt cx="11368884" cy="3896754"/>
            </a:xfrm>
          </p:grpSpPr>
          <p:pic>
            <p:nvPicPr>
              <p:cNvPr id="10" name="Picture 9" descr="A screenshot of a computer&#10;&#10;AI-generated content may be incorrect.">
                <a:extLst>
                  <a:ext uri="{FF2B5EF4-FFF2-40B4-BE49-F238E27FC236}">
                    <a16:creationId xmlns:a16="http://schemas.microsoft.com/office/drawing/2014/main" id="{7B90BE00-A748-1280-90A0-E0CAA39A6C54}"/>
                  </a:ext>
                </a:extLst>
              </p:cNvPr>
              <p:cNvPicPr>
                <a:picLocks noChangeAspect="1"/>
              </p:cNvPicPr>
              <p:nvPr/>
            </p:nvPicPr>
            <p:blipFill>
              <a:blip r:embed="rId4"/>
              <a:stretch>
                <a:fillRect/>
              </a:stretch>
            </p:blipFill>
            <p:spPr>
              <a:xfrm>
                <a:off x="759823" y="2639761"/>
                <a:ext cx="11057257" cy="3096032"/>
              </a:xfrm>
              <a:prstGeom prst="rect">
                <a:avLst/>
              </a:prstGeom>
              <a:noFill/>
            </p:spPr>
          </p:pic>
          <p:grpSp>
            <p:nvGrpSpPr>
              <p:cNvPr id="3" name="Group 2">
                <a:extLst>
                  <a:ext uri="{FF2B5EF4-FFF2-40B4-BE49-F238E27FC236}">
                    <a16:creationId xmlns:a16="http://schemas.microsoft.com/office/drawing/2014/main" id="{50898D01-0580-643B-D090-E2B046E1CFD2}"/>
                  </a:ext>
                </a:extLst>
              </p:cNvPr>
              <p:cNvGrpSpPr/>
              <p:nvPr/>
            </p:nvGrpSpPr>
            <p:grpSpPr>
              <a:xfrm>
                <a:off x="570559" y="2763269"/>
                <a:ext cx="11368884" cy="3773246"/>
                <a:chOff x="570559" y="2763269"/>
                <a:chExt cx="11368884" cy="3773246"/>
              </a:xfrm>
            </p:grpSpPr>
            <p:sp>
              <p:nvSpPr>
                <p:cNvPr id="9" name="Callout: Line 8">
                  <a:extLst>
                    <a:ext uri="{FF2B5EF4-FFF2-40B4-BE49-F238E27FC236}">
                      <a16:creationId xmlns:a16="http://schemas.microsoft.com/office/drawing/2014/main" id="{ACEA3BF0-8250-7247-86E7-31EB7ABD1A91}"/>
                    </a:ext>
                  </a:extLst>
                </p:cNvPr>
                <p:cNvSpPr>
                  <a:spLocks/>
                </p:cNvSpPr>
                <p:nvPr/>
              </p:nvSpPr>
              <p:spPr>
                <a:xfrm>
                  <a:off x="914399" y="4324013"/>
                  <a:ext cx="883579" cy="1342109"/>
                </a:xfrm>
                <a:prstGeom prst="borderCallout1">
                  <a:avLst>
                    <a:gd name="adj1" fmla="val 99212"/>
                    <a:gd name="adj2" fmla="val 421"/>
                    <a:gd name="adj3" fmla="val 118303"/>
                    <a:gd name="adj4" fmla="val 16711"/>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28E2929-7D37-0248-560E-D6D09F8AEEFD}"/>
                    </a:ext>
                  </a:extLst>
                </p:cNvPr>
                <p:cNvGrpSpPr>
                  <a:grpSpLocks/>
                </p:cNvGrpSpPr>
                <p:nvPr/>
              </p:nvGrpSpPr>
              <p:grpSpPr>
                <a:xfrm>
                  <a:off x="3778276" y="2763269"/>
                  <a:ext cx="2738291" cy="1490232"/>
                  <a:chOff x="-7268510" y="2456444"/>
                  <a:chExt cx="25376036" cy="1559548"/>
                </a:xfrm>
              </p:grpSpPr>
              <p:sp>
                <p:nvSpPr>
                  <p:cNvPr id="12" name="Callout: Line 11">
                    <a:extLst>
                      <a:ext uri="{FF2B5EF4-FFF2-40B4-BE49-F238E27FC236}">
                        <a16:creationId xmlns:a16="http://schemas.microsoft.com/office/drawing/2014/main" id="{BB5FF909-F0CF-A339-F60F-2B03FB31D3D2}"/>
                      </a:ext>
                    </a:extLst>
                  </p:cNvPr>
                  <p:cNvSpPr>
                    <a:spLocks/>
                  </p:cNvSpPr>
                  <p:nvPr/>
                </p:nvSpPr>
                <p:spPr>
                  <a:xfrm>
                    <a:off x="4902927" y="3755128"/>
                    <a:ext cx="5847804" cy="260864"/>
                  </a:xfrm>
                  <a:prstGeom prst="borderCallout1">
                    <a:avLst>
                      <a:gd name="adj1" fmla="val -4325"/>
                      <a:gd name="adj2" fmla="val 416"/>
                      <a:gd name="adj3" fmla="val -343487"/>
                      <a:gd name="adj4" fmla="val 34405"/>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3" name="TextBox 12">
                    <a:extLst>
                      <a:ext uri="{FF2B5EF4-FFF2-40B4-BE49-F238E27FC236}">
                        <a16:creationId xmlns:a16="http://schemas.microsoft.com/office/drawing/2014/main" id="{FCAA5B5C-95DF-FB55-EC05-329C975DEC34}"/>
                      </a:ext>
                    </a:extLst>
                  </p:cNvPr>
                  <p:cNvSpPr txBox="1">
                    <a:spLocks/>
                  </p:cNvSpPr>
                  <p:nvPr/>
                </p:nvSpPr>
                <p:spPr>
                  <a:xfrm>
                    <a:off x="-7268510" y="2456444"/>
                    <a:ext cx="25376036" cy="434824"/>
                  </a:xfrm>
                  <a:prstGeom prst="rect">
                    <a:avLst/>
                  </a:prstGeom>
                  <a:noFill/>
                </p:spPr>
                <p:txBody>
                  <a:bodyPr wrap="square" rtlCol="0">
                    <a:spAutoFit/>
                  </a:bodyPr>
                  <a:lstStyle/>
                  <a:p>
                    <a:pPr algn="ctr"/>
                    <a:r>
                      <a:rPr lang="en-US" sz="1050">
                        <a:solidFill>
                          <a:srgbClr val="00B050"/>
                        </a:solidFill>
                      </a:rPr>
                      <a:t>Provider Roles to select: </a:t>
                    </a:r>
                  </a:p>
                  <a:p>
                    <a:pPr algn="ctr"/>
                    <a:r>
                      <a:rPr lang="en-US" sz="1050">
                        <a:solidFill>
                          <a:srgbClr val="00B050"/>
                        </a:solidFill>
                      </a:rPr>
                      <a:t>Attending, Resident, Fellow, CAA, CRNA, SRNA</a:t>
                    </a:r>
                  </a:p>
                </p:txBody>
              </p:sp>
            </p:grpSp>
            <p:grpSp>
              <p:nvGrpSpPr>
                <p:cNvPr id="16" name="Group 15">
                  <a:extLst>
                    <a:ext uri="{FF2B5EF4-FFF2-40B4-BE49-F238E27FC236}">
                      <a16:creationId xmlns:a16="http://schemas.microsoft.com/office/drawing/2014/main" id="{59CD86A7-4335-0BA8-9BCB-FAC42E5E4D86}"/>
                    </a:ext>
                  </a:extLst>
                </p:cNvPr>
                <p:cNvGrpSpPr>
                  <a:grpSpLocks/>
                </p:cNvGrpSpPr>
                <p:nvPr/>
              </p:nvGrpSpPr>
              <p:grpSpPr>
                <a:xfrm>
                  <a:off x="10370927" y="4324013"/>
                  <a:ext cx="1568516" cy="1957774"/>
                  <a:chOff x="1969333" y="3353144"/>
                  <a:chExt cx="1568516" cy="1957774"/>
                </a:xfrm>
              </p:grpSpPr>
              <p:sp>
                <p:nvSpPr>
                  <p:cNvPr id="8" name="Callout: Line 7">
                    <a:extLst>
                      <a:ext uri="{FF2B5EF4-FFF2-40B4-BE49-F238E27FC236}">
                        <a16:creationId xmlns:a16="http://schemas.microsoft.com/office/drawing/2014/main" id="{AE6B2226-E430-E9BA-5EE4-49A04752DDDB}"/>
                      </a:ext>
                    </a:extLst>
                  </p:cNvPr>
                  <p:cNvSpPr>
                    <a:spLocks/>
                  </p:cNvSpPr>
                  <p:nvPr/>
                </p:nvSpPr>
                <p:spPr>
                  <a:xfrm>
                    <a:off x="2623186" y="3353144"/>
                    <a:ext cx="764447" cy="1333448"/>
                  </a:xfrm>
                  <a:prstGeom prst="borderCallout1">
                    <a:avLst>
                      <a:gd name="adj1" fmla="val 100074"/>
                      <a:gd name="adj2" fmla="val 98227"/>
                      <a:gd name="adj3" fmla="val 125473"/>
                      <a:gd name="adj4" fmla="val 46230"/>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F4AB5B8-FD55-E75A-95E6-754AD4986518}"/>
                      </a:ext>
                    </a:extLst>
                  </p:cNvPr>
                  <p:cNvSpPr txBox="1">
                    <a:spLocks/>
                  </p:cNvSpPr>
                  <p:nvPr/>
                </p:nvSpPr>
                <p:spPr>
                  <a:xfrm>
                    <a:off x="1969333" y="5064697"/>
                    <a:ext cx="1568516" cy="246221"/>
                  </a:xfrm>
                  <a:prstGeom prst="rect">
                    <a:avLst/>
                  </a:prstGeom>
                  <a:noFill/>
                  <a:ln w="19050">
                    <a:noFill/>
                  </a:ln>
                </p:spPr>
                <p:txBody>
                  <a:bodyPr wrap="square" lIns="91440" tIns="45720" rIns="91440" bIns="45720" rtlCol="0" anchor="t">
                    <a:spAutoFit/>
                  </a:bodyPr>
                  <a:lstStyle/>
                  <a:p>
                    <a:pPr algn="ctr"/>
                    <a:r>
                      <a:rPr lang="en-US" sz="1000">
                        <a:solidFill>
                          <a:schemeClr val="accent2">
                            <a:lumMod val="75000"/>
                          </a:schemeClr>
                        </a:solidFill>
                      </a:rPr>
                      <a:t>MPOG Account Status</a:t>
                    </a:r>
                    <a:endParaRPr lang="en-US" sz="1000">
                      <a:solidFill>
                        <a:schemeClr val="accent2">
                          <a:lumMod val="75000"/>
                        </a:schemeClr>
                      </a:solidFill>
                      <a:ea typeface="Calibri"/>
                      <a:cs typeface="Calibri"/>
                    </a:endParaRPr>
                  </a:p>
                </p:txBody>
              </p:sp>
            </p:grpSp>
            <p:sp>
              <p:nvSpPr>
                <p:cNvPr id="17" name="TextBox 16">
                  <a:extLst>
                    <a:ext uri="{FF2B5EF4-FFF2-40B4-BE49-F238E27FC236}">
                      <a16:creationId xmlns:a16="http://schemas.microsoft.com/office/drawing/2014/main" id="{45D2A454-CBED-4B1B-708A-79451B6439E8}"/>
                    </a:ext>
                  </a:extLst>
                </p:cNvPr>
                <p:cNvSpPr txBox="1">
                  <a:spLocks/>
                </p:cNvSpPr>
                <p:nvPr/>
              </p:nvSpPr>
              <p:spPr>
                <a:xfrm>
                  <a:off x="570559" y="5982517"/>
                  <a:ext cx="1227420" cy="553998"/>
                </a:xfrm>
                <a:prstGeom prst="rect">
                  <a:avLst/>
                </a:prstGeom>
                <a:noFill/>
              </p:spPr>
              <p:txBody>
                <a:bodyPr wrap="square" lIns="91440" tIns="45720" rIns="91440" bIns="45720" rtlCol="0" anchor="t">
                  <a:spAutoFit/>
                </a:bodyPr>
                <a:lstStyle/>
                <a:p>
                  <a:pPr algn="ctr"/>
                  <a:r>
                    <a:rPr lang="en-US" sz="1000">
                      <a:solidFill>
                        <a:srgbClr val="7030A0"/>
                      </a:solidFill>
                    </a:rPr>
                    <a:t>Configure which providers receive feedback emails;</a:t>
                  </a:r>
                  <a:endParaRPr lang="en-US"/>
                </a:p>
              </p:txBody>
            </p:sp>
            <p:grpSp>
              <p:nvGrpSpPr>
                <p:cNvPr id="19" name="Group 18">
                  <a:extLst>
                    <a:ext uri="{FF2B5EF4-FFF2-40B4-BE49-F238E27FC236}">
                      <a16:creationId xmlns:a16="http://schemas.microsoft.com/office/drawing/2014/main" id="{3F57F840-C9EA-D61D-B458-8FEB2D97C30A}"/>
                    </a:ext>
                  </a:extLst>
                </p:cNvPr>
                <p:cNvGrpSpPr>
                  <a:grpSpLocks/>
                </p:cNvGrpSpPr>
                <p:nvPr/>
              </p:nvGrpSpPr>
              <p:grpSpPr>
                <a:xfrm>
                  <a:off x="8712485" y="4324013"/>
                  <a:ext cx="2282087" cy="2108731"/>
                  <a:chOff x="8013621" y="3349352"/>
                  <a:chExt cx="2282087" cy="2108731"/>
                </a:xfrm>
              </p:grpSpPr>
              <p:sp>
                <p:nvSpPr>
                  <p:cNvPr id="11" name="Callout: Line 10">
                    <a:extLst>
                      <a:ext uri="{FF2B5EF4-FFF2-40B4-BE49-F238E27FC236}">
                        <a16:creationId xmlns:a16="http://schemas.microsoft.com/office/drawing/2014/main" id="{8808B92B-63DB-FE22-01CC-944758F3B0B8}"/>
                      </a:ext>
                    </a:extLst>
                  </p:cNvPr>
                  <p:cNvSpPr>
                    <a:spLocks/>
                  </p:cNvSpPr>
                  <p:nvPr/>
                </p:nvSpPr>
                <p:spPr>
                  <a:xfrm>
                    <a:off x="9846605" y="3349352"/>
                    <a:ext cx="449103" cy="1342108"/>
                  </a:xfrm>
                  <a:prstGeom prst="borderCallout1">
                    <a:avLst>
                      <a:gd name="adj1" fmla="val 99458"/>
                      <a:gd name="adj2" fmla="val 1170"/>
                      <a:gd name="adj3" fmla="val 128684"/>
                      <a:gd name="adj4" fmla="val -77080"/>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EC383E-2C36-BC6C-4133-46F483BEC349}"/>
                      </a:ext>
                    </a:extLst>
                  </p:cNvPr>
                  <p:cNvSpPr txBox="1">
                    <a:spLocks/>
                  </p:cNvSpPr>
                  <p:nvPr/>
                </p:nvSpPr>
                <p:spPr>
                  <a:xfrm>
                    <a:off x="8013621" y="5057973"/>
                    <a:ext cx="1658442" cy="400110"/>
                  </a:xfrm>
                  <a:prstGeom prst="rect">
                    <a:avLst/>
                  </a:prstGeom>
                  <a:noFill/>
                </p:spPr>
                <p:txBody>
                  <a:bodyPr wrap="square" rtlCol="0">
                    <a:spAutoFit/>
                  </a:bodyPr>
                  <a:lstStyle/>
                  <a:p>
                    <a:pPr algn="ctr"/>
                    <a:r>
                      <a:rPr lang="en-US" sz="1000">
                        <a:solidFill>
                          <a:srgbClr val="FF0000"/>
                        </a:solidFill>
                      </a:rPr>
                      <a:t>MOCA enrollment and status information</a:t>
                    </a:r>
                  </a:p>
                </p:txBody>
              </p:sp>
            </p:grpSp>
            <p:grpSp>
              <p:nvGrpSpPr>
                <p:cNvPr id="20" name="Group 19">
                  <a:extLst>
                    <a:ext uri="{FF2B5EF4-FFF2-40B4-BE49-F238E27FC236}">
                      <a16:creationId xmlns:a16="http://schemas.microsoft.com/office/drawing/2014/main" id="{9777E092-A111-9E15-1C94-19AADE32085E}"/>
                    </a:ext>
                  </a:extLst>
                </p:cNvPr>
                <p:cNvGrpSpPr>
                  <a:grpSpLocks/>
                </p:cNvGrpSpPr>
                <p:nvPr/>
              </p:nvGrpSpPr>
              <p:grpSpPr>
                <a:xfrm>
                  <a:off x="4914655" y="4324012"/>
                  <a:ext cx="3695947" cy="1954841"/>
                  <a:chOff x="12603641" y="3985384"/>
                  <a:chExt cx="3795506" cy="1928423"/>
                </a:xfrm>
              </p:grpSpPr>
              <p:sp>
                <p:nvSpPr>
                  <p:cNvPr id="21" name="Callout: Line 20">
                    <a:extLst>
                      <a:ext uri="{FF2B5EF4-FFF2-40B4-BE49-F238E27FC236}">
                        <a16:creationId xmlns:a16="http://schemas.microsoft.com/office/drawing/2014/main" id="{CFA841CC-985A-1F77-23E4-95FA8E20287F}"/>
                      </a:ext>
                    </a:extLst>
                  </p:cNvPr>
                  <p:cNvSpPr>
                    <a:spLocks/>
                  </p:cNvSpPr>
                  <p:nvPr/>
                </p:nvSpPr>
                <p:spPr>
                  <a:xfrm>
                    <a:off x="12733466" y="3985384"/>
                    <a:ext cx="3665681" cy="1323970"/>
                  </a:xfrm>
                  <a:prstGeom prst="borderCallout1">
                    <a:avLst>
                      <a:gd name="adj1" fmla="val 99423"/>
                      <a:gd name="adj2" fmla="val 203"/>
                      <a:gd name="adj3" fmla="val 126735"/>
                      <a:gd name="adj4" fmla="val 10009"/>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0DB1D73-EE4B-683F-EAD3-7098C10D6B5C}"/>
                      </a:ext>
                    </a:extLst>
                  </p:cNvPr>
                  <p:cNvSpPr txBox="1">
                    <a:spLocks/>
                  </p:cNvSpPr>
                  <p:nvPr/>
                </p:nvSpPr>
                <p:spPr>
                  <a:xfrm>
                    <a:off x="12603641" y="5670914"/>
                    <a:ext cx="2434045" cy="242893"/>
                  </a:xfrm>
                  <a:prstGeom prst="rect">
                    <a:avLst/>
                  </a:prstGeom>
                  <a:noFill/>
                </p:spPr>
                <p:txBody>
                  <a:bodyPr wrap="square" rtlCol="0">
                    <a:spAutoFit/>
                  </a:bodyPr>
                  <a:lstStyle/>
                  <a:p>
                    <a:r>
                      <a:rPr lang="en-US" sz="1000">
                        <a:solidFill>
                          <a:srgbClr val="FF0000"/>
                        </a:solidFill>
                      </a:rPr>
                      <a:t>Can update provider details manually</a:t>
                    </a:r>
                  </a:p>
                </p:txBody>
              </p:sp>
            </p:grpSp>
            <p:grpSp>
              <p:nvGrpSpPr>
                <p:cNvPr id="23" name="Group 22">
                  <a:extLst>
                    <a:ext uri="{FF2B5EF4-FFF2-40B4-BE49-F238E27FC236}">
                      <a16:creationId xmlns:a16="http://schemas.microsoft.com/office/drawing/2014/main" id="{57000E82-3757-22AF-1533-D2C1C382A9FE}"/>
                    </a:ext>
                  </a:extLst>
                </p:cNvPr>
                <p:cNvGrpSpPr>
                  <a:grpSpLocks/>
                </p:cNvGrpSpPr>
                <p:nvPr/>
              </p:nvGrpSpPr>
              <p:grpSpPr>
                <a:xfrm>
                  <a:off x="7395978" y="2904756"/>
                  <a:ext cx="3119283" cy="2761365"/>
                  <a:chOff x="8384202" y="2266619"/>
                  <a:chExt cx="3119283" cy="2761365"/>
                </a:xfrm>
              </p:grpSpPr>
              <p:sp>
                <p:nvSpPr>
                  <p:cNvPr id="24" name="Callout: Line 23">
                    <a:extLst>
                      <a:ext uri="{FF2B5EF4-FFF2-40B4-BE49-F238E27FC236}">
                        <a16:creationId xmlns:a16="http://schemas.microsoft.com/office/drawing/2014/main" id="{A40BE544-1BED-E56C-52A3-DE99819FF778}"/>
                      </a:ext>
                    </a:extLst>
                  </p:cNvPr>
                  <p:cNvSpPr>
                    <a:spLocks/>
                  </p:cNvSpPr>
                  <p:nvPr/>
                </p:nvSpPr>
                <p:spPr>
                  <a:xfrm>
                    <a:off x="9700709" y="3685876"/>
                    <a:ext cx="1802776" cy="1342108"/>
                  </a:xfrm>
                  <a:prstGeom prst="borderCallout1">
                    <a:avLst>
                      <a:gd name="adj1" fmla="val -992"/>
                      <a:gd name="adj2" fmla="val 32"/>
                      <a:gd name="adj3" fmla="val -87941"/>
                      <a:gd name="adj4" fmla="val -17563"/>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789A1C4-D30E-C220-60FE-0E20D7D21F00}"/>
                      </a:ext>
                    </a:extLst>
                  </p:cNvPr>
                  <p:cNvSpPr txBox="1">
                    <a:spLocks/>
                  </p:cNvSpPr>
                  <p:nvPr/>
                </p:nvSpPr>
                <p:spPr>
                  <a:xfrm>
                    <a:off x="8384202" y="2266619"/>
                    <a:ext cx="2098765" cy="246221"/>
                  </a:xfrm>
                  <a:prstGeom prst="rect">
                    <a:avLst/>
                  </a:prstGeom>
                  <a:noFill/>
                </p:spPr>
                <p:txBody>
                  <a:bodyPr wrap="square" lIns="91440" tIns="45720" rIns="91440" bIns="45720" rtlCol="0" anchor="t">
                    <a:spAutoFit/>
                  </a:bodyPr>
                  <a:lstStyle/>
                  <a:p>
                    <a:pPr algn="ctr"/>
                    <a:r>
                      <a:rPr lang="en-US" sz="1000">
                        <a:solidFill>
                          <a:schemeClr val="accent4"/>
                        </a:solidFill>
                      </a:rPr>
                      <a:t>Provider case data</a:t>
                    </a:r>
                    <a:endParaRPr lang="en-US" sz="1000">
                      <a:solidFill>
                        <a:schemeClr val="accent4"/>
                      </a:solidFill>
                      <a:ea typeface="Calibri"/>
                      <a:cs typeface="Calibri"/>
                    </a:endParaRPr>
                  </a:p>
                </p:txBody>
              </p:sp>
            </p:grpSp>
          </p:grpSp>
        </p:grpSp>
        <p:sp>
          <p:nvSpPr>
            <p:cNvPr id="27" name="Callout: Line 26">
              <a:extLst>
                <a:ext uri="{FF2B5EF4-FFF2-40B4-BE49-F238E27FC236}">
                  <a16:creationId xmlns:a16="http://schemas.microsoft.com/office/drawing/2014/main" id="{8C21D300-33EB-364C-0A0B-78F54C20D2D2}"/>
                </a:ext>
              </a:extLst>
            </p:cNvPr>
            <p:cNvSpPr>
              <a:spLocks/>
            </p:cNvSpPr>
            <p:nvPr/>
          </p:nvSpPr>
          <p:spPr>
            <a:xfrm>
              <a:off x="1651859" y="3695114"/>
              <a:ext cx="1122164" cy="1333448"/>
            </a:xfrm>
            <a:prstGeom prst="borderCallout1">
              <a:avLst>
                <a:gd name="adj1" fmla="val 99212"/>
                <a:gd name="adj2" fmla="val 421"/>
                <a:gd name="adj3" fmla="val 126723"/>
                <a:gd name="adj4" fmla="val 23120"/>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0C81DEF-FE85-171B-F41D-EB7C475E33D9}"/>
                </a:ext>
              </a:extLst>
            </p:cNvPr>
            <p:cNvSpPr txBox="1">
              <a:spLocks/>
            </p:cNvSpPr>
            <p:nvPr/>
          </p:nvSpPr>
          <p:spPr>
            <a:xfrm>
              <a:off x="1210683" y="5367433"/>
              <a:ext cx="2098765" cy="246221"/>
            </a:xfrm>
            <a:prstGeom prst="rect">
              <a:avLst/>
            </a:prstGeom>
            <a:noFill/>
            <a:ln>
              <a:noFill/>
            </a:ln>
          </p:spPr>
          <p:txBody>
            <a:bodyPr wrap="square" rtlCol="0">
              <a:spAutoFit/>
            </a:bodyPr>
            <a:lstStyle/>
            <a:p>
              <a:pPr algn="ctr"/>
              <a:r>
                <a:rPr lang="en-US" sz="1000">
                  <a:solidFill>
                    <a:srgbClr val="00B0F0"/>
                  </a:solidFill>
                </a:rPr>
                <a:t>Database Instance</a:t>
              </a:r>
            </a:p>
          </p:txBody>
        </p:sp>
        <p:pic>
          <p:nvPicPr>
            <p:cNvPr id="26" name="Picture 25">
              <a:extLst>
                <a:ext uri="{FF2B5EF4-FFF2-40B4-BE49-F238E27FC236}">
                  <a16:creationId xmlns:a16="http://schemas.microsoft.com/office/drawing/2014/main" id="{29812640-E488-23A7-7A74-19E20A865DF6}"/>
                </a:ext>
              </a:extLst>
            </p:cNvPr>
            <p:cNvPicPr>
              <a:picLocks noChangeAspect="1"/>
            </p:cNvPicPr>
            <p:nvPr/>
          </p:nvPicPr>
          <p:blipFill>
            <a:blip r:embed="rId5"/>
            <a:stretch>
              <a:fillRect/>
            </a:stretch>
          </p:blipFill>
          <p:spPr>
            <a:xfrm>
              <a:off x="3132908" y="2648328"/>
              <a:ext cx="896983" cy="314272"/>
            </a:xfrm>
            <a:prstGeom prst="rect">
              <a:avLst/>
            </a:prstGeom>
          </p:spPr>
        </p:pic>
      </p:grpSp>
    </p:spTree>
    <p:extLst>
      <p:ext uri="{BB962C8B-B14F-4D97-AF65-F5344CB8AC3E}">
        <p14:creationId xmlns:p14="http://schemas.microsoft.com/office/powerpoint/2010/main" val="4064187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ining manual template.potx" id="{7E76D59F-CA52-417C-A6C2-CCBFCB4DC429}" vid="{128AE85F-0E7F-4F3C-A87F-1F1E88BE45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bb2a9a8-e654-4de0-9fb9-bac424ce1e46">
      <UserInfo>
        <DisplayName/>
        <AccountId xsi:nil="true"/>
        <AccountType/>
      </UserInfo>
    </SharedWithUsers>
    <MediaLengthInSeconds xmlns="4f2abbf5-b7d6-458f-bb30-913909cfec39" xsi:nil="true"/>
    <lcf76f155ced4ddcb4097134ff3c332f xmlns="4f2abbf5-b7d6-458f-bb30-913909cfec39">
      <Terms xmlns="http://schemas.microsoft.com/office/infopath/2007/PartnerControls"/>
    </lcf76f155ced4ddcb4097134ff3c332f>
    <TaxCatchAll xmlns="3bb2a9a8-e654-4de0-9fb9-bac424ce1e46"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6F431D26917C4AB9DDD35E2D778668" ma:contentTypeVersion="16" ma:contentTypeDescription="Create a new document." ma:contentTypeScope="" ma:versionID="f31adfc996b81f9a6336bcf59e7e9b54">
  <xsd:schema xmlns:xsd="http://www.w3.org/2001/XMLSchema" xmlns:xs="http://www.w3.org/2001/XMLSchema" xmlns:p="http://schemas.microsoft.com/office/2006/metadata/properties" xmlns:ns1="http://schemas.microsoft.com/sharepoint/v3" xmlns:ns2="4f2abbf5-b7d6-458f-bb30-913909cfec39" xmlns:ns3="3bb2a9a8-e654-4de0-9fb9-bac424ce1e46" targetNamespace="http://schemas.microsoft.com/office/2006/metadata/properties" ma:root="true" ma:fieldsID="7fb1c976b124145d444e48866d568561" ns1:_="" ns2:_="" ns3:_="">
    <xsd:import namespace="http://schemas.microsoft.com/sharepoint/v3"/>
    <xsd:import namespace="4f2abbf5-b7d6-458f-bb30-913909cfec39"/>
    <xsd:import namespace="3bb2a9a8-e654-4de0-9fb9-bac424ce1e4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2abbf5-b7d6-458f-bb30-913909cfec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418ee26-5d9c-4ec3-852e-438ad73c390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b2a9a8-e654-4de0-9fb9-bac424ce1e4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99050eb-8fc0-432c-a654-9ced597922f3}" ma:internalName="TaxCatchAll" ma:showField="CatchAllData" ma:web="3bb2a9a8-e654-4de0-9fb9-bac424ce1e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E8A5B6-30B1-4C62-8368-F3A4FAF5F014}">
  <ds:schemaRefs>
    <ds:schemaRef ds:uri="http://schemas.microsoft.com/sharepoint/v3/contenttype/forms"/>
  </ds:schemaRefs>
</ds:datastoreItem>
</file>

<file path=customXml/itemProps2.xml><?xml version="1.0" encoding="utf-8"?>
<ds:datastoreItem xmlns:ds="http://schemas.openxmlformats.org/officeDocument/2006/customXml" ds:itemID="{D1AAFDAC-401A-4FA8-9B28-FFBCF29F19A4}">
  <ds:schemaRefs>
    <ds:schemaRef ds:uri="http://purl.org/dc/dcmitype/"/>
    <ds:schemaRef ds:uri="http://purl.org/dc/elements/1.1/"/>
    <ds:schemaRef ds:uri="http://www.w3.org/XML/1998/namespace"/>
    <ds:schemaRef ds:uri="http://purl.org/dc/terms/"/>
    <ds:schemaRef ds:uri="http://schemas.microsoft.com/office/2006/documentManagement/types"/>
    <ds:schemaRef ds:uri="4f2abbf5-b7d6-458f-bb30-913909cfec39"/>
    <ds:schemaRef ds:uri="http://schemas.microsoft.com/office/2006/metadata/properties"/>
    <ds:schemaRef ds:uri="http://schemas.microsoft.com/sharepoint/v3"/>
    <ds:schemaRef ds:uri="3bb2a9a8-e654-4de0-9fb9-bac424ce1e46"/>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6EB0BCF0-1197-45DE-BAD2-98039D9EBE2F}">
  <ds:schemaRefs>
    <ds:schemaRef ds:uri="3bb2a9a8-e654-4de0-9fb9-bac424ce1e46"/>
    <ds:schemaRef ds:uri="4f2abbf5-b7d6-458f-bb30-913909cfec3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training manual template</Template>
  <TotalTime>0</TotalTime>
  <Words>3613</Words>
  <Application>Microsoft Office PowerPoint</Application>
  <PresentationFormat>Widescreen</PresentationFormat>
  <Paragraphs>434</Paragraphs>
  <Slides>45</Slides>
  <Notes>14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Provider Contacts Tool</vt:lpstr>
      <vt:lpstr>Provider Contacts Tool – Table of Contents</vt:lpstr>
      <vt:lpstr>Provider Contacts Tool  Overview</vt:lpstr>
      <vt:lpstr>Provider Contacts Overview</vt:lpstr>
      <vt:lpstr>Accessing Provider Contacts</vt:lpstr>
      <vt:lpstr>Accessing Provider Contacts</vt:lpstr>
      <vt:lpstr>Provider Contacts Tool - Default View</vt:lpstr>
      <vt:lpstr>Provider Contacts Tool – Filters &amp; Functionality</vt:lpstr>
      <vt:lpstr>Provider Contacts Tool – Default View Columns</vt:lpstr>
      <vt:lpstr>Column Definitions</vt:lpstr>
      <vt:lpstr>PowerPoint Presentation</vt:lpstr>
      <vt:lpstr>Updating Provider Contact Data</vt:lpstr>
      <vt:lpstr>Updating Provider Data </vt:lpstr>
      <vt:lpstr>Updating Provider Data </vt:lpstr>
      <vt:lpstr>Assessing Mapped Staff Role &amp; Staff Role Columns</vt:lpstr>
      <vt:lpstr>Updating Mapped Staff Role &amp; Staff Role Columns</vt:lpstr>
      <vt:lpstr>Sites with a Legacy and IM Instance</vt:lpstr>
      <vt:lpstr>Entering National Provider Identifier (NPI) numbers</vt:lpstr>
      <vt:lpstr>Tips and Tricks</vt:lpstr>
      <vt:lpstr>Performing Updates in Bulk</vt:lpstr>
      <vt:lpstr>1. Exporting Provider Contact Data</vt:lpstr>
      <vt:lpstr>2. Importing Provider Contact Data</vt:lpstr>
      <vt:lpstr>2. Importing Provider Contact Data</vt:lpstr>
      <vt:lpstr>Resolving Potential Errors on Import</vt:lpstr>
      <vt:lpstr>Tips and Tricks</vt:lpstr>
      <vt:lpstr>Creating Provider Accounts via  Provider Contacts Tool</vt:lpstr>
      <vt:lpstr>Creating an MPOG Provider Account</vt:lpstr>
      <vt:lpstr>Creating an MPOG Provider Account</vt:lpstr>
      <vt:lpstr>Creating an MPOG Provider Account</vt:lpstr>
      <vt:lpstr>MPOG Account Status</vt:lpstr>
      <vt:lpstr>MPOG Account Activation</vt:lpstr>
      <vt:lpstr>PowerPoint Presentation</vt:lpstr>
      <vt:lpstr>Managing Performance Feedback Email Recipients</vt:lpstr>
      <vt:lpstr>Managing Feedback Email Recipients</vt:lpstr>
      <vt:lpstr>Managing Feedback Email Recipients</vt:lpstr>
      <vt:lpstr>Managing Feedback Email Recipients</vt:lpstr>
      <vt:lpstr>Utilizing the Education View</vt:lpstr>
      <vt:lpstr>Education View</vt:lpstr>
      <vt:lpstr>Education View</vt:lpstr>
      <vt:lpstr>Autofill Rules</vt:lpstr>
      <vt:lpstr>Editing Multiple Rows</vt:lpstr>
      <vt:lpstr>Editing Multiple Rows</vt:lpstr>
      <vt:lpstr>Batch Editing via Excel</vt:lpstr>
      <vt:lpstr>Importing Batch Edits</vt:lpstr>
      <vt:lpstr>Importing Batch Edits</vt:lpstr>
    </vt:vector>
  </TitlesOfParts>
  <Company>University of Michigan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Szymanski, Brooke</dc:creator>
  <cp:lastModifiedBy>Szymanski-Bogart, Brooke</cp:lastModifiedBy>
  <cp:revision>3</cp:revision>
  <dcterms:created xsi:type="dcterms:W3CDTF">2019-11-15T17:07:48Z</dcterms:created>
  <dcterms:modified xsi:type="dcterms:W3CDTF">2026-06-29T17:53:01Z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0x010100536F431D26917C4AB9DDD35E2D778668</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Importantlinks">
    <vt:lpwstr>, </vt:lpwstr>
  </property>
  <property fmtid="{D5CDD505-2E9C-101B-9397-08002B2CF9AE}" pid="10" name="MediaServiceImageTags">
    <vt:lpwstr/>
  </property>
</Properties>
</file>