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0"/>
  </p:notesMasterIdLst>
  <p:sldIdLst>
    <p:sldId id="256" r:id="rId5"/>
    <p:sldId id="266" r:id="rId6"/>
    <p:sldId id="267" r:id="rId7"/>
    <p:sldId id="263" r:id="rId8"/>
    <p:sldId id="265" r:id="rId9"/>
    <p:sldId id="264" r:id="rId10"/>
    <p:sldId id="258" r:id="rId11"/>
    <p:sldId id="259" r:id="rId12"/>
    <p:sldId id="268" r:id="rId13"/>
    <p:sldId id="260" r:id="rId14"/>
    <p:sldId id="270" r:id="rId15"/>
    <p:sldId id="261" r:id="rId16"/>
    <p:sldId id="262" r:id="rId17"/>
    <p:sldId id="271" r:id="rId18"/>
    <p:sldId id="272"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8156DA4-1F98-0B84-5607-EE41BD25851F}" name="Malenfant, Tiffany" initials="MT" userId="S::temale@med.umich.edu::b8fb4680-000a-48c2-a59f-923d1237f192" providerId="AD"/>
  <p188:author id="{5F559ECD-8535-8ED3-66EF-F3442BE7023B}" name="Buehler, Kate" initials="BK" userId="S::kjbucrek@med.umich.edu::3d3ba58d-72c8-41a6-9ab3-1422e9662089"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3" d="100"/>
          <a:sy n="93" d="100"/>
        </p:scale>
        <p:origin x="342" y="3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E5167E-2996-47B2-BE1F-A6E01751B821}" type="datetimeFigureOut">
              <a:rPr lang="en-US" smtClean="0"/>
              <a:t>6/24/2026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CC98F8-14B2-47AB-BE63-0558113D8BEC}" type="slidenum">
              <a:rPr lang="en-US" smtClean="0"/>
              <a:t>‹#›</a:t>
            </a:fld>
            <a:endParaRPr lang="en-US"/>
          </a:p>
        </p:txBody>
      </p:sp>
    </p:spTree>
    <p:extLst>
      <p:ext uri="{BB962C8B-B14F-4D97-AF65-F5344CB8AC3E}">
        <p14:creationId xmlns:p14="http://schemas.microsoft.com/office/powerpoint/2010/main" val="24079187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hyperlink" Target="mailto:support@mpog.zendesk.com"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07958" y="2373647"/>
            <a:ext cx="9144000" cy="2387600"/>
          </a:xfrm>
        </p:spPr>
        <p:txBody>
          <a:bodyPr anchor="b"/>
          <a:lstStyle>
            <a:lvl1pPr algn="ctr">
              <a:defRPr sz="6000">
                <a:solidFill>
                  <a:schemeClr val="accent5">
                    <a:lumMod val="50000"/>
                  </a:schemeClr>
                </a:solidFill>
              </a:defRPr>
            </a:lvl1pPr>
          </a:lstStyle>
          <a:p>
            <a:r>
              <a:rPr lang="en-US"/>
              <a:t>Click to edit Master title style</a:t>
            </a:r>
          </a:p>
        </p:txBody>
      </p:sp>
      <p:sp>
        <p:nvSpPr>
          <p:cNvPr id="4" name="Date Placeholder 3"/>
          <p:cNvSpPr>
            <a:spLocks noGrp="1"/>
          </p:cNvSpPr>
          <p:nvPr>
            <p:ph type="dt" sz="half" idx="10"/>
          </p:nvPr>
        </p:nvSpPr>
        <p:spPr/>
        <p:txBody>
          <a:bodyPr/>
          <a:lstStyle/>
          <a:p>
            <a:r>
              <a:rPr lang="en-US"/>
              <a:t>Last Updated: </a:t>
            </a:r>
            <a:fld id="{90FBAD94-44DF-42A5-AC6E-5575337C3286}" type="datetime1">
              <a:rPr lang="en-US" smtClean="0"/>
              <a:pPr/>
              <a:t>6/24/2026</a:t>
            </a:fld>
            <a:endParaRPr lang="en-US"/>
          </a:p>
        </p:txBody>
      </p:sp>
      <p:sp>
        <p:nvSpPr>
          <p:cNvPr id="5" name="Footer Placeholder 4"/>
          <p:cNvSpPr>
            <a:spLocks noGrp="1"/>
          </p:cNvSpPr>
          <p:nvPr>
            <p:ph type="ftr" sz="quarter" idx="11"/>
          </p:nvPr>
        </p:nvSpPr>
        <p:spPr/>
        <p:txBody>
          <a:bodyPr/>
          <a:lstStyle/>
          <a:p>
            <a:r>
              <a:rPr lang="en-US"/>
              <a:t>Contact: support@mpog.zendesk.com</a:t>
            </a:r>
          </a:p>
        </p:txBody>
      </p:sp>
      <p:sp>
        <p:nvSpPr>
          <p:cNvPr id="6" name="Slide Number Placeholder 5"/>
          <p:cNvSpPr>
            <a:spLocks noGrp="1"/>
          </p:cNvSpPr>
          <p:nvPr>
            <p:ph type="sldNum" sz="quarter" idx="12"/>
          </p:nvPr>
        </p:nvSpPr>
        <p:spPr/>
        <p:txBody>
          <a:bodyPr/>
          <a:lstStyle/>
          <a:p>
            <a:fld id="{964FBED6-DBA1-4248-B57E-98CCAF2C365A}" type="slidenum">
              <a:rPr lang="en-US" smtClean="0"/>
              <a:t>‹#›</a:t>
            </a:fld>
            <a:endParaRPr lang="en-US"/>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627032" y="392877"/>
            <a:ext cx="6278974" cy="1453709"/>
          </a:xfrm>
          <a:prstGeom prst="rect">
            <a:avLst/>
          </a:prstGeom>
        </p:spPr>
      </p:pic>
    </p:spTree>
    <p:extLst>
      <p:ext uri="{BB962C8B-B14F-4D97-AF65-F5344CB8AC3E}">
        <p14:creationId xmlns:p14="http://schemas.microsoft.com/office/powerpoint/2010/main" val="3177841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CADA913-A6D2-4726-90CC-C1E1C62E512D}" type="datetime1">
              <a:rPr lang="en-US" smtClean="0"/>
              <a:t>6/24/2026</a:t>
            </a:fld>
            <a:endParaRPr lang="en-US"/>
          </a:p>
        </p:txBody>
      </p:sp>
      <p:sp>
        <p:nvSpPr>
          <p:cNvPr id="5" name="Footer Placeholder 4"/>
          <p:cNvSpPr>
            <a:spLocks noGrp="1"/>
          </p:cNvSpPr>
          <p:nvPr>
            <p:ph type="ftr" sz="quarter" idx="11"/>
          </p:nvPr>
        </p:nvSpPr>
        <p:spPr/>
        <p:txBody>
          <a:bodyPr/>
          <a:lstStyle/>
          <a:p>
            <a:r>
              <a:rPr lang="en-US"/>
              <a:t>Contact: support@mpog.zendesk.com</a:t>
            </a:r>
          </a:p>
        </p:txBody>
      </p:sp>
      <p:sp>
        <p:nvSpPr>
          <p:cNvPr id="6" name="Slide Number Placeholder 5"/>
          <p:cNvSpPr>
            <a:spLocks noGrp="1"/>
          </p:cNvSpPr>
          <p:nvPr>
            <p:ph type="sldNum" sz="quarter" idx="12"/>
          </p:nvPr>
        </p:nvSpPr>
        <p:spPr/>
        <p:txBody>
          <a:bodyPr/>
          <a:lstStyle/>
          <a:p>
            <a:fld id="{964FBED6-DBA1-4248-B57E-98CCAF2C365A}" type="slidenum">
              <a:rPr lang="en-US" smtClean="0"/>
              <a:t>‹#›</a:t>
            </a:fld>
            <a:endParaRPr lang="en-US"/>
          </a:p>
        </p:txBody>
      </p:sp>
    </p:spTree>
    <p:extLst>
      <p:ext uri="{BB962C8B-B14F-4D97-AF65-F5344CB8AC3E}">
        <p14:creationId xmlns:p14="http://schemas.microsoft.com/office/powerpoint/2010/main" val="33630556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D935194-37D8-4181-AAFC-C332417A3F26}" type="datetime1">
              <a:rPr lang="en-US" smtClean="0"/>
              <a:t>6/24/2026</a:t>
            </a:fld>
            <a:endParaRPr lang="en-US"/>
          </a:p>
        </p:txBody>
      </p:sp>
      <p:sp>
        <p:nvSpPr>
          <p:cNvPr id="5" name="Footer Placeholder 4"/>
          <p:cNvSpPr>
            <a:spLocks noGrp="1"/>
          </p:cNvSpPr>
          <p:nvPr>
            <p:ph type="ftr" sz="quarter" idx="11"/>
          </p:nvPr>
        </p:nvSpPr>
        <p:spPr/>
        <p:txBody>
          <a:bodyPr/>
          <a:lstStyle/>
          <a:p>
            <a:r>
              <a:rPr lang="en-US"/>
              <a:t>Contact: support@mpog.zendesk.com</a:t>
            </a:r>
          </a:p>
        </p:txBody>
      </p:sp>
      <p:sp>
        <p:nvSpPr>
          <p:cNvPr id="6" name="Slide Number Placeholder 5"/>
          <p:cNvSpPr>
            <a:spLocks noGrp="1"/>
          </p:cNvSpPr>
          <p:nvPr>
            <p:ph type="sldNum" sz="quarter" idx="12"/>
          </p:nvPr>
        </p:nvSpPr>
        <p:spPr/>
        <p:txBody>
          <a:bodyPr/>
          <a:lstStyle/>
          <a:p>
            <a:fld id="{964FBED6-DBA1-4248-B57E-98CCAF2C365A}" type="slidenum">
              <a:rPr lang="en-US" smtClean="0"/>
              <a:t>‹#›</a:t>
            </a:fld>
            <a:endParaRPr lang="en-US"/>
          </a:p>
        </p:txBody>
      </p:sp>
    </p:spTree>
    <p:extLst>
      <p:ext uri="{BB962C8B-B14F-4D97-AF65-F5344CB8AC3E}">
        <p14:creationId xmlns:p14="http://schemas.microsoft.com/office/powerpoint/2010/main" val="30622716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5">
                    <a:lumMod val="50000"/>
                  </a:schemeClr>
                </a:solidFill>
              </a:defRPr>
            </a:lvl1pPr>
          </a:lstStyle>
          <a:p>
            <a:r>
              <a:rPr lang="en-US"/>
              <a:t>Click to edit Master title style</a:t>
            </a:r>
          </a:p>
        </p:txBody>
      </p:sp>
      <p:sp>
        <p:nvSpPr>
          <p:cNvPr id="3" name="Content Placeholder 2"/>
          <p:cNvSpPr>
            <a:spLocks noGrp="1"/>
          </p:cNvSpPr>
          <p:nvPr>
            <p:ph idx="1"/>
          </p:nvPr>
        </p:nvSpPr>
        <p:spPr/>
        <p:txBody>
          <a:bodyPr/>
          <a:lstStyle>
            <a:lvl1pPr>
              <a:defRPr>
                <a:solidFill>
                  <a:schemeClr val="accent5">
                    <a:lumMod val="50000"/>
                  </a:schemeClr>
                </a:solidFill>
              </a:defRPr>
            </a:lvl1pPr>
            <a:lvl2pPr>
              <a:defRPr>
                <a:solidFill>
                  <a:schemeClr val="accent5">
                    <a:lumMod val="50000"/>
                  </a:schemeClr>
                </a:solidFill>
              </a:defRPr>
            </a:lvl2pPr>
            <a:lvl3pPr>
              <a:defRPr>
                <a:solidFill>
                  <a:schemeClr val="accent5">
                    <a:lumMod val="50000"/>
                  </a:schemeClr>
                </a:solidFill>
              </a:defRPr>
            </a:lvl3pPr>
            <a:lvl4pPr>
              <a:defRPr>
                <a:solidFill>
                  <a:schemeClr val="accent5">
                    <a:lumMod val="50000"/>
                  </a:schemeClr>
                </a:solidFill>
              </a:defRPr>
            </a:lvl4pPr>
            <a:lvl5pPr>
              <a:defRPr>
                <a:solidFill>
                  <a:schemeClr val="accent5">
                    <a:lumMod val="50000"/>
                  </a:schemeClr>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Last Updated: </a:t>
            </a:r>
            <a:fld id="{C27868AE-7627-4EB2-BD1B-59C91DC88314}" type="datetime1">
              <a:rPr lang="en-US" smtClean="0"/>
              <a:t>6/24/2026</a:t>
            </a:fld>
            <a:endParaRPr lang="en-US"/>
          </a:p>
        </p:txBody>
      </p:sp>
      <p:sp>
        <p:nvSpPr>
          <p:cNvPr id="5" name="Footer Placeholder 4"/>
          <p:cNvSpPr>
            <a:spLocks noGrp="1"/>
          </p:cNvSpPr>
          <p:nvPr>
            <p:ph type="ftr" sz="quarter" idx="11"/>
          </p:nvPr>
        </p:nvSpPr>
        <p:spPr/>
        <p:txBody>
          <a:bodyPr/>
          <a:lstStyle/>
          <a:p>
            <a:r>
              <a:rPr lang="en-US"/>
              <a:t>Contact: </a:t>
            </a:r>
            <a:r>
              <a:rPr lang="en-US" u="sng">
                <a:hlinkClick r:id="rId2"/>
              </a:rPr>
              <a:t>support@mpog.zendesk.com</a:t>
            </a:r>
            <a:endParaRPr lang="en-US"/>
          </a:p>
        </p:txBody>
      </p:sp>
      <p:sp>
        <p:nvSpPr>
          <p:cNvPr id="6" name="Slide Number Placeholder 5"/>
          <p:cNvSpPr>
            <a:spLocks noGrp="1"/>
          </p:cNvSpPr>
          <p:nvPr>
            <p:ph type="sldNum" sz="quarter" idx="12"/>
          </p:nvPr>
        </p:nvSpPr>
        <p:spPr/>
        <p:txBody>
          <a:bodyPr/>
          <a:lstStyle/>
          <a:p>
            <a:fld id="{964FBED6-DBA1-4248-B57E-98CCAF2C365A}" type="slidenum">
              <a:rPr lang="en-US" smtClean="0"/>
              <a:t>‹#›</a:t>
            </a:fld>
            <a:endParaRPr lang="en-US"/>
          </a:p>
        </p:txBody>
      </p:sp>
    </p:spTree>
    <p:extLst>
      <p:ext uri="{BB962C8B-B14F-4D97-AF65-F5344CB8AC3E}">
        <p14:creationId xmlns:p14="http://schemas.microsoft.com/office/powerpoint/2010/main" val="3726969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CC131FE-9883-4F05-B5E7-8508081D35D1}" type="datetime1">
              <a:rPr lang="en-US" smtClean="0"/>
              <a:t>6/24/2026</a:t>
            </a:fld>
            <a:endParaRPr lang="en-US"/>
          </a:p>
        </p:txBody>
      </p:sp>
      <p:sp>
        <p:nvSpPr>
          <p:cNvPr id="5" name="Footer Placeholder 4"/>
          <p:cNvSpPr>
            <a:spLocks noGrp="1"/>
          </p:cNvSpPr>
          <p:nvPr>
            <p:ph type="ftr" sz="quarter" idx="11"/>
          </p:nvPr>
        </p:nvSpPr>
        <p:spPr/>
        <p:txBody>
          <a:bodyPr/>
          <a:lstStyle/>
          <a:p>
            <a:r>
              <a:rPr lang="en-US"/>
              <a:t>Contact: support@mpog.zendesk.com</a:t>
            </a:r>
          </a:p>
        </p:txBody>
      </p:sp>
      <p:sp>
        <p:nvSpPr>
          <p:cNvPr id="6" name="Slide Number Placeholder 5"/>
          <p:cNvSpPr>
            <a:spLocks noGrp="1"/>
          </p:cNvSpPr>
          <p:nvPr>
            <p:ph type="sldNum" sz="quarter" idx="12"/>
          </p:nvPr>
        </p:nvSpPr>
        <p:spPr/>
        <p:txBody>
          <a:bodyPr/>
          <a:lstStyle/>
          <a:p>
            <a:fld id="{964FBED6-DBA1-4248-B57E-98CCAF2C365A}" type="slidenum">
              <a:rPr lang="en-US" smtClean="0"/>
              <a:t>‹#›</a:t>
            </a:fld>
            <a:endParaRPr lang="en-US"/>
          </a:p>
        </p:txBody>
      </p:sp>
    </p:spTree>
    <p:extLst>
      <p:ext uri="{BB962C8B-B14F-4D97-AF65-F5344CB8AC3E}">
        <p14:creationId xmlns:p14="http://schemas.microsoft.com/office/powerpoint/2010/main" val="31080099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09A9FA6-E1DE-4C4F-9252-0A9B76F8D5DE}" type="datetime1">
              <a:rPr lang="en-US" smtClean="0"/>
              <a:t>6/24/2026</a:t>
            </a:fld>
            <a:endParaRPr lang="en-US"/>
          </a:p>
        </p:txBody>
      </p:sp>
      <p:sp>
        <p:nvSpPr>
          <p:cNvPr id="6" name="Footer Placeholder 5"/>
          <p:cNvSpPr>
            <a:spLocks noGrp="1"/>
          </p:cNvSpPr>
          <p:nvPr>
            <p:ph type="ftr" sz="quarter" idx="11"/>
          </p:nvPr>
        </p:nvSpPr>
        <p:spPr/>
        <p:txBody>
          <a:bodyPr/>
          <a:lstStyle/>
          <a:p>
            <a:r>
              <a:rPr lang="en-US"/>
              <a:t>Contact: support@mpog.zendesk.com</a:t>
            </a:r>
          </a:p>
        </p:txBody>
      </p:sp>
      <p:sp>
        <p:nvSpPr>
          <p:cNvPr id="7" name="Slide Number Placeholder 6"/>
          <p:cNvSpPr>
            <a:spLocks noGrp="1"/>
          </p:cNvSpPr>
          <p:nvPr>
            <p:ph type="sldNum" sz="quarter" idx="12"/>
          </p:nvPr>
        </p:nvSpPr>
        <p:spPr/>
        <p:txBody>
          <a:bodyPr/>
          <a:lstStyle/>
          <a:p>
            <a:fld id="{964FBED6-DBA1-4248-B57E-98CCAF2C365A}" type="slidenum">
              <a:rPr lang="en-US" smtClean="0"/>
              <a:t>‹#›</a:t>
            </a:fld>
            <a:endParaRPr lang="en-US"/>
          </a:p>
        </p:txBody>
      </p:sp>
    </p:spTree>
    <p:extLst>
      <p:ext uri="{BB962C8B-B14F-4D97-AF65-F5344CB8AC3E}">
        <p14:creationId xmlns:p14="http://schemas.microsoft.com/office/powerpoint/2010/main" val="8400304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560356B-0CB5-41F4-8082-20488C8E9989}" type="datetime1">
              <a:rPr lang="en-US" smtClean="0"/>
              <a:t>6/24/2026</a:t>
            </a:fld>
            <a:endParaRPr lang="en-US"/>
          </a:p>
        </p:txBody>
      </p:sp>
      <p:sp>
        <p:nvSpPr>
          <p:cNvPr id="8" name="Footer Placeholder 7"/>
          <p:cNvSpPr>
            <a:spLocks noGrp="1"/>
          </p:cNvSpPr>
          <p:nvPr>
            <p:ph type="ftr" sz="quarter" idx="11"/>
          </p:nvPr>
        </p:nvSpPr>
        <p:spPr/>
        <p:txBody>
          <a:bodyPr/>
          <a:lstStyle/>
          <a:p>
            <a:r>
              <a:rPr lang="en-US"/>
              <a:t>Contact: support@mpog.zendesk.com</a:t>
            </a:r>
          </a:p>
        </p:txBody>
      </p:sp>
      <p:sp>
        <p:nvSpPr>
          <p:cNvPr id="9" name="Slide Number Placeholder 8"/>
          <p:cNvSpPr>
            <a:spLocks noGrp="1"/>
          </p:cNvSpPr>
          <p:nvPr>
            <p:ph type="sldNum" sz="quarter" idx="12"/>
          </p:nvPr>
        </p:nvSpPr>
        <p:spPr/>
        <p:txBody>
          <a:bodyPr/>
          <a:lstStyle/>
          <a:p>
            <a:fld id="{964FBED6-DBA1-4248-B57E-98CCAF2C365A}" type="slidenum">
              <a:rPr lang="en-US" smtClean="0"/>
              <a:t>‹#›</a:t>
            </a:fld>
            <a:endParaRPr lang="en-US"/>
          </a:p>
        </p:txBody>
      </p:sp>
    </p:spTree>
    <p:extLst>
      <p:ext uri="{BB962C8B-B14F-4D97-AF65-F5344CB8AC3E}">
        <p14:creationId xmlns:p14="http://schemas.microsoft.com/office/powerpoint/2010/main" val="36121835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F762BE2-2A95-4B1E-B047-AB8BFD3BAFF5}" type="datetime1">
              <a:rPr lang="en-US" smtClean="0"/>
              <a:t>6/24/2026</a:t>
            </a:fld>
            <a:endParaRPr lang="en-US"/>
          </a:p>
        </p:txBody>
      </p:sp>
      <p:sp>
        <p:nvSpPr>
          <p:cNvPr id="4" name="Footer Placeholder 3"/>
          <p:cNvSpPr>
            <a:spLocks noGrp="1"/>
          </p:cNvSpPr>
          <p:nvPr>
            <p:ph type="ftr" sz="quarter" idx="11"/>
          </p:nvPr>
        </p:nvSpPr>
        <p:spPr/>
        <p:txBody>
          <a:bodyPr/>
          <a:lstStyle/>
          <a:p>
            <a:r>
              <a:rPr lang="en-US"/>
              <a:t>Contact: support@mpog.zendesk.com</a:t>
            </a:r>
          </a:p>
        </p:txBody>
      </p:sp>
      <p:sp>
        <p:nvSpPr>
          <p:cNvPr id="5" name="Slide Number Placeholder 4"/>
          <p:cNvSpPr>
            <a:spLocks noGrp="1"/>
          </p:cNvSpPr>
          <p:nvPr>
            <p:ph type="sldNum" sz="quarter" idx="12"/>
          </p:nvPr>
        </p:nvSpPr>
        <p:spPr/>
        <p:txBody>
          <a:bodyPr/>
          <a:lstStyle/>
          <a:p>
            <a:fld id="{964FBED6-DBA1-4248-B57E-98CCAF2C365A}" type="slidenum">
              <a:rPr lang="en-US" smtClean="0"/>
              <a:t>‹#›</a:t>
            </a:fld>
            <a:endParaRPr lang="en-US"/>
          </a:p>
        </p:txBody>
      </p:sp>
    </p:spTree>
    <p:extLst>
      <p:ext uri="{BB962C8B-B14F-4D97-AF65-F5344CB8AC3E}">
        <p14:creationId xmlns:p14="http://schemas.microsoft.com/office/powerpoint/2010/main" val="25821983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3C0CB7-6EB0-4793-B093-0CD973C6FC2B}" type="datetime1">
              <a:rPr lang="en-US" smtClean="0"/>
              <a:t>6/24/2026</a:t>
            </a:fld>
            <a:endParaRPr lang="en-US"/>
          </a:p>
        </p:txBody>
      </p:sp>
      <p:sp>
        <p:nvSpPr>
          <p:cNvPr id="3" name="Footer Placeholder 2"/>
          <p:cNvSpPr>
            <a:spLocks noGrp="1"/>
          </p:cNvSpPr>
          <p:nvPr>
            <p:ph type="ftr" sz="quarter" idx="11"/>
          </p:nvPr>
        </p:nvSpPr>
        <p:spPr/>
        <p:txBody>
          <a:bodyPr/>
          <a:lstStyle/>
          <a:p>
            <a:r>
              <a:rPr lang="en-US"/>
              <a:t>Contact: support@mpog.zendesk.com</a:t>
            </a:r>
          </a:p>
        </p:txBody>
      </p:sp>
      <p:sp>
        <p:nvSpPr>
          <p:cNvPr id="4" name="Slide Number Placeholder 3"/>
          <p:cNvSpPr>
            <a:spLocks noGrp="1"/>
          </p:cNvSpPr>
          <p:nvPr>
            <p:ph type="sldNum" sz="quarter" idx="12"/>
          </p:nvPr>
        </p:nvSpPr>
        <p:spPr/>
        <p:txBody>
          <a:bodyPr/>
          <a:lstStyle/>
          <a:p>
            <a:fld id="{964FBED6-DBA1-4248-B57E-98CCAF2C365A}" type="slidenum">
              <a:rPr lang="en-US" smtClean="0"/>
              <a:t>‹#›</a:t>
            </a:fld>
            <a:endParaRPr lang="en-US"/>
          </a:p>
        </p:txBody>
      </p:sp>
    </p:spTree>
    <p:extLst>
      <p:ext uri="{BB962C8B-B14F-4D97-AF65-F5344CB8AC3E}">
        <p14:creationId xmlns:p14="http://schemas.microsoft.com/office/powerpoint/2010/main" val="2651454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57979F7-D64D-4EA0-B1FF-F44C71362EFC}" type="datetime1">
              <a:rPr lang="en-US" smtClean="0"/>
              <a:t>6/24/2026</a:t>
            </a:fld>
            <a:endParaRPr lang="en-US"/>
          </a:p>
        </p:txBody>
      </p:sp>
      <p:sp>
        <p:nvSpPr>
          <p:cNvPr id="6" name="Footer Placeholder 5"/>
          <p:cNvSpPr>
            <a:spLocks noGrp="1"/>
          </p:cNvSpPr>
          <p:nvPr>
            <p:ph type="ftr" sz="quarter" idx="11"/>
          </p:nvPr>
        </p:nvSpPr>
        <p:spPr/>
        <p:txBody>
          <a:bodyPr/>
          <a:lstStyle/>
          <a:p>
            <a:r>
              <a:rPr lang="en-US"/>
              <a:t>Contact: support@mpog.zendesk.com</a:t>
            </a:r>
          </a:p>
        </p:txBody>
      </p:sp>
      <p:sp>
        <p:nvSpPr>
          <p:cNvPr id="7" name="Slide Number Placeholder 6"/>
          <p:cNvSpPr>
            <a:spLocks noGrp="1"/>
          </p:cNvSpPr>
          <p:nvPr>
            <p:ph type="sldNum" sz="quarter" idx="12"/>
          </p:nvPr>
        </p:nvSpPr>
        <p:spPr/>
        <p:txBody>
          <a:bodyPr/>
          <a:lstStyle/>
          <a:p>
            <a:fld id="{964FBED6-DBA1-4248-B57E-98CCAF2C365A}" type="slidenum">
              <a:rPr lang="en-US" smtClean="0"/>
              <a:t>‹#›</a:t>
            </a:fld>
            <a:endParaRPr lang="en-US"/>
          </a:p>
        </p:txBody>
      </p:sp>
    </p:spTree>
    <p:extLst>
      <p:ext uri="{BB962C8B-B14F-4D97-AF65-F5344CB8AC3E}">
        <p14:creationId xmlns:p14="http://schemas.microsoft.com/office/powerpoint/2010/main" val="29917425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17D52A9-F82A-4735-9798-874454A7DDB9}" type="datetime1">
              <a:rPr lang="en-US" smtClean="0"/>
              <a:t>6/24/2026</a:t>
            </a:fld>
            <a:endParaRPr lang="en-US"/>
          </a:p>
        </p:txBody>
      </p:sp>
      <p:sp>
        <p:nvSpPr>
          <p:cNvPr id="6" name="Footer Placeholder 5"/>
          <p:cNvSpPr>
            <a:spLocks noGrp="1"/>
          </p:cNvSpPr>
          <p:nvPr>
            <p:ph type="ftr" sz="quarter" idx="11"/>
          </p:nvPr>
        </p:nvSpPr>
        <p:spPr/>
        <p:txBody>
          <a:bodyPr/>
          <a:lstStyle/>
          <a:p>
            <a:r>
              <a:rPr lang="en-US"/>
              <a:t>Contact: support@mpog.zendesk.com</a:t>
            </a:r>
          </a:p>
        </p:txBody>
      </p:sp>
      <p:sp>
        <p:nvSpPr>
          <p:cNvPr id="7" name="Slide Number Placeholder 6"/>
          <p:cNvSpPr>
            <a:spLocks noGrp="1"/>
          </p:cNvSpPr>
          <p:nvPr>
            <p:ph type="sldNum" sz="quarter" idx="12"/>
          </p:nvPr>
        </p:nvSpPr>
        <p:spPr/>
        <p:txBody>
          <a:bodyPr/>
          <a:lstStyle/>
          <a:p>
            <a:fld id="{964FBED6-DBA1-4248-B57E-98CCAF2C365A}" type="slidenum">
              <a:rPr lang="en-US" smtClean="0"/>
              <a:t>‹#›</a:t>
            </a:fld>
            <a:endParaRPr lang="en-US"/>
          </a:p>
        </p:txBody>
      </p:sp>
    </p:spTree>
    <p:extLst>
      <p:ext uri="{BB962C8B-B14F-4D97-AF65-F5344CB8AC3E}">
        <p14:creationId xmlns:p14="http://schemas.microsoft.com/office/powerpoint/2010/main" val="8951160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hyperlink" Target="mailto:support@mpog.zendesk.com"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492708"/>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Last Updated: </a:t>
            </a:r>
            <a:fld id="{E5439B8C-2CE3-4BC0-A0C8-71FA97797EB0}" type="datetime1">
              <a:rPr lang="en-US" smtClean="0"/>
              <a:t>6/24/2026</a:t>
            </a:fld>
            <a:endParaRPr lang="en-US"/>
          </a:p>
        </p:txBody>
      </p:sp>
      <p:sp>
        <p:nvSpPr>
          <p:cNvPr id="5" name="Footer Placeholder 4"/>
          <p:cNvSpPr>
            <a:spLocks noGrp="1"/>
          </p:cNvSpPr>
          <p:nvPr>
            <p:ph type="ftr" sz="quarter" idx="3"/>
          </p:nvPr>
        </p:nvSpPr>
        <p:spPr>
          <a:xfrm>
            <a:off x="4022558" y="650666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Contact: </a:t>
            </a:r>
            <a:r>
              <a:rPr lang="en-US" sz="1200" u="sng">
                <a:hlinkClick r:id="rId13"/>
              </a:rPr>
              <a:t>support@mpog.zendesk.com</a:t>
            </a:r>
            <a:endParaRPr lang="en-US"/>
          </a:p>
        </p:txBody>
      </p:sp>
      <p:sp>
        <p:nvSpPr>
          <p:cNvPr id="6" name="Slide Number Placeholder 5"/>
          <p:cNvSpPr>
            <a:spLocks noGrp="1"/>
          </p:cNvSpPr>
          <p:nvPr>
            <p:ph type="sldNum" sz="quarter" idx="4"/>
          </p:nvPr>
        </p:nvSpPr>
        <p:spPr>
          <a:xfrm>
            <a:off x="8610600" y="650666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4FBED6-DBA1-4248-B57E-98CCAF2C365A}" type="slidenum">
              <a:rPr lang="en-US" smtClean="0"/>
              <a:t>‹#›</a:t>
            </a:fld>
            <a:endParaRPr lang="en-US"/>
          </a:p>
        </p:txBody>
      </p:sp>
      <p:sp>
        <p:nvSpPr>
          <p:cNvPr id="7" name="Line 39">
            <a:extLst>
              <a:ext uri="{FF2B5EF4-FFF2-40B4-BE49-F238E27FC236}">
                <a16:creationId xmlns:a16="http://schemas.microsoft.com/office/drawing/2014/main" id="{FE055A90-BB08-4078-911A-83E55D6148C1}"/>
              </a:ext>
            </a:extLst>
          </p:cNvPr>
          <p:cNvSpPr>
            <a:spLocks noChangeShapeType="1"/>
          </p:cNvSpPr>
          <p:nvPr userDrawn="1"/>
        </p:nvSpPr>
        <p:spPr bwMode="auto">
          <a:xfrm>
            <a:off x="609600" y="6248400"/>
            <a:ext cx="6705600" cy="0"/>
          </a:xfrm>
          <a:prstGeom prst="line">
            <a:avLst/>
          </a:prstGeom>
          <a:noFill/>
          <a:ln w="25400">
            <a:solidFill>
              <a:srgbClr val="002060"/>
            </a:solidFill>
            <a:round/>
            <a:headEnd/>
            <a:tailEnd/>
          </a:ln>
          <a:extLst>
            <a:ext uri="{909E8E84-426E-40DD-AFC4-6F175D3DCCD1}">
              <a14:hiddenFill xmlns:a14="http://schemas.microsoft.com/office/drawing/2010/main">
                <a:noFill/>
              </a14:hiddenFill>
            </a:ext>
          </a:extLst>
        </p:spPr>
        <p:txBody>
          <a:bodyPr wrap="none" anchor="ctr"/>
          <a:lstStyle/>
          <a:p>
            <a:endParaRPr lang="en-US" sz="1800"/>
          </a:p>
        </p:txBody>
      </p:sp>
      <p:pic>
        <p:nvPicPr>
          <p:cNvPr id="8" name="Picture 7">
            <a:extLst>
              <a:ext uri="{FF2B5EF4-FFF2-40B4-BE49-F238E27FC236}">
                <a16:creationId xmlns:a16="http://schemas.microsoft.com/office/drawing/2014/main" id="{48D645B7-5B24-4B50-B02F-AFF13EEE72A3}"/>
              </a:ext>
            </a:extLst>
          </p:cNvPr>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416800" y="5906085"/>
            <a:ext cx="4165600" cy="723316"/>
          </a:xfrm>
          <a:prstGeom prst="rect">
            <a:avLst/>
          </a:prstGeom>
        </p:spPr>
      </p:pic>
    </p:spTree>
    <p:extLst>
      <p:ext uri="{BB962C8B-B14F-4D97-AF65-F5344CB8AC3E}">
        <p14:creationId xmlns:p14="http://schemas.microsoft.com/office/powerpoint/2010/main" val="1502060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accent5">
              <a:lumMod val="50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5">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5">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5">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5">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5">
              <a:lumMod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support@mpog.zendesk.com" TargetMode="External"/><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hyperlink" Target="mailto:support@mpog.zendesk.com" TargetMode="External"/><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mailto:support@mpog.zendesk.com" TargetMode="External"/><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hyperlink" Target="mailto:support@mpog.zendesk.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slide" Target="slide3.xml"/><Relationship Id="rId1" Type="http://schemas.openxmlformats.org/officeDocument/2006/relationships/slideLayout" Target="../slideLayouts/slideLayout2.xml"/><Relationship Id="rId5" Type="http://schemas.openxmlformats.org/officeDocument/2006/relationships/hyperlink" Target="mailto:support@mpog.zendesk.com" TargetMode="External"/><Relationship Id="rId4" Type="http://schemas.openxmlformats.org/officeDocument/2006/relationships/slide" Target="slide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mailto:support@mpog.zendesk.com"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hyperlink" Target="mailto:support@mpog.zendesk.com" TargetMode="Externa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hyperlink" Target="mailto:support@mpog.zendesk.com"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mailto:support@mpog.zendesk.com" TargetMode="External"/><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hyperlink" Target="mailto:support@mpog.zendesk.com"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98516" y="2373647"/>
            <a:ext cx="11238808" cy="2387600"/>
          </a:xfrm>
        </p:spPr>
        <p:txBody>
          <a:bodyPr>
            <a:normAutofit fontScale="90000"/>
          </a:bodyPr>
          <a:lstStyle/>
          <a:p>
            <a:br>
              <a:rPr lang="en-US"/>
            </a:br>
            <a:br>
              <a:rPr lang="en-US"/>
            </a:br>
            <a:br>
              <a:rPr lang="en-US"/>
            </a:br>
            <a:br>
              <a:rPr lang="en-US"/>
            </a:br>
            <a:r>
              <a:rPr lang="en-US" b="1">
                <a:ea typeface="Cambria"/>
              </a:rPr>
              <a:t>Getting Started:</a:t>
            </a:r>
            <a:br>
              <a:rPr lang="en-US"/>
            </a:br>
            <a:r>
              <a:rPr lang="en-US"/>
              <a:t>Downloading and Accessing the MPOG Application Suite</a:t>
            </a:r>
            <a:endParaRPr lang="en-US" b="1"/>
          </a:p>
        </p:txBody>
      </p:sp>
    </p:spTree>
    <p:extLst>
      <p:ext uri="{BB962C8B-B14F-4D97-AF65-F5344CB8AC3E}">
        <p14:creationId xmlns:p14="http://schemas.microsoft.com/office/powerpoint/2010/main" val="26546533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964FBED6-DBA1-4248-B57E-98CCAF2C365A}" type="slidenum">
              <a:rPr lang="en-US" smtClean="0"/>
              <a:t>10</a:t>
            </a:fld>
            <a:endParaRPr lang="en-US"/>
          </a:p>
        </p:txBody>
      </p:sp>
      <p:sp>
        <p:nvSpPr>
          <p:cNvPr id="2" name="Title 1">
            <a:extLst>
              <a:ext uri="{FF2B5EF4-FFF2-40B4-BE49-F238E27FC236}">
                <a16:creationId xmlns:a16="http://schemas.microsoft.com/office/drawing/2014/main" id="{B1997FF4-37C1-5CD2-6684-DA0E8DA9FC08}"/>
              </a:ext>
            </a:extLst>
          </p:cNvPr>
          <p:cNvSpPr>
            <a:spLocks noGrp="1"/>
          </p:cNvSpPr>
          <p:nvPr>
            <p:ph type="title"/>
          </p:nvPr>
        </p:nvSpPr>
        <p:spPr>
          <a:xfrm>
            <a:off x="838200" y="365125"/>
            <a:ext cx="10515600" cy="1325563"/>
          </a:xfrm>
        </p:spPr>
        <p:txBody>
          <a:bodyPr/>
          <a:lstStyle/>
          <a:p>
            <a:r>
              <a:rPr lang="en-US"/>
              <a:t>MPOG Application Suite: Connection Profile Setup</a:t>
            </a:r>
          </a:p>
        </p:txBody>
      </p:sp>
      <p:sp>
        <p:nvSpPr>
          <p:cNvPr id="3" name="Content Placeholder 2"/>
          <p:cNvSpPr>
            <a:spLocks noGrp="1"/>
          </p:cNvSpPr>
          <p:nvPr>
            <p:ph sz="half" idx="1"/>
          </p:nvPr>
        </p:nvSpPr>
        <p:spPr>
          <a:xfrm>
            <a:off x="898358" y="1853623"/>
            <a:ext cx="5181600" cy="4084190"/>
          </a:xfrm>
        </p:spPr>
        <p:txBody>
          <a:bodyPr>
            <a:normAutofit fontScale="92500" lnSpcReduction="10000"/>
          </a:bodyPr>
          <a:lstStyle/>
          <a:p>
            <a:r>
              <a:rPr lang="en-US" sz="2400"/>
              <a:t>Ask the MPOG technical lead at your site for the server connection information. </a:t>
            </a:r>
          </a:p>
          <a:p>
            <a:pPr lvl="1"/>
            <a:r>
              <a:rPr lang="en-US" sz="2000"/>
              <a:t>This is managed by your site’s technical team. MPOG Central staff does </a:t>
            </a:r>
            <a:r>
              <a:rPr lang="en-US" sz="2000" b="1" u="sng"/>
              <a:t>not</a:t>
            </a:r>
            <a:r>
              <a:rPr lang="en-US" sz="2000"/>
              <a:t> have your site’s server or database information</a:t>
            </a:r>
          </a:p>
          <a:p>
            <a:pPr lvl="1"/>
            <a:r>
              <a:rPr lang="en-US" sz="2000"/>
              <a:t>Fill in the server address in both the top and middle sections of this form.</a:t>
            </a:r>
          </a:p>
          <a:p>
            <a:pPr lvl="1"/>
            <a:r>
              <a:rPr lang="en-US" sz="2000"/>
              <a:t>Update the database name as directed by your technical team </a:t>
            </a:r>
          </a:p>
          <a:p>
            <a:r>
              <a:rPr lang="en-US" sz="2400"/>
              <a:t>In the Config Connection section:</a:t>
            </a:r>
          </a:p>
          <a:p>
            <a:pPr lvl="1"/>
            <a:r>
              <a:rPr lang="en-US" sz="2000"/>
              <a:t>Select ‘Import Manager’ </a:t>
            </a:r>
          </a:p>
          <a:p>
            <a:pPr lvl="1"/>
            <a:r>
              <a:rPr lang="en-US" sz="2000"/>
              <a:t>Verify that the database name is listed as </a:t>
            </a:r>
            <a:r>
              <a:rPr lang="en-US" sz="2000" err="1"/>
              <a:t>MPOG_Import_Manager</a:t>
            </a:r>
            <a:r>
              <a:rPr lang="en-US" sz="2000"/>
              <a:t>. </a:t>
            </a:r>
          </a:p>
          <a:p>
            <a:r>
              <a:rPr lang="en-US" sz="2400"/>
              <a:t>Click ‘OK’</a:t>
            </a:r>
            <a:endParaRPr lang="en-US" sz="2000"/>
          </a:p>
        </p:txBody>
      </p:sp>
      <p:pic>
        <p:nvPicPr>
          <p:cNvPr id="14" name="Picture 13" descr="Screenshot of a software dialog box titled &quot;Edit Connection Profile&quot; for configuring database connections. It contains three sections—Main Connection, Config Connection, and Research Connection—with fields for Server, Database, authentication options, and radio buttons for selecting connection types, highlighted by red boxes around two Server input fields.">
            <a:extLst>
              <a:ext uri="{FF2B5EF4-FFF2-40B4-BE49-F238E27FC236}">
                <a16:creationId xmlns:a16="http://schemas.microsoft.com/office/drawing/2014/main" id="{E253DFB0-ED57-C84A-52FD-FC358F1D78BB}"/>
              </a:ext>
            </a:extLst>
          </p:cNvPr>
          <p:cNvPicPr>
            <a:picLocks noChangeAspect="1"/>
          </p:cNvPicPr>
          <p:nvPr/>
        </p:nvPicPr>
        <p:blipFill>
          <a:blip r:embed="rId2"/>
          <a:stretch>
            <a:fillRect/>
          </a:stretch>
        </p:blipFill>
        <p:spPr>
          <a:xfrm>
            <a:off x="7818740" y="1189357"/>
            <a:ext cx="3107761" cy="4479285"/>
          </a:xfrm>
          <a:prstGeom prst="rect">
            <a:avLst/>
          </a:prstGeom>
          <a:ln>
            <a:solidFill>
              <a:schemeClr val="tx1"/>
            </a:solidFill>
          </a:ln>
        </p:spPr>
      </p:pic>
      <p:sp>
        <p:nvSpPr>
          <p:cNvPr id="4" name="Date Placeholder 3">
            <a:extLst>
              <a:ext uri="{C183D7F6-B498-43B3-948B-1728B52AA6E4}">
                <adec:decorative xmlns:adec="http://schemas.microsoft.com/office/drawing/2017/decorative" val="1"/>
              </a:ext>
            </a:extLst>
          </p:cNvPr>
          <p:cNvSpPr>
            <a:spLocks noGrp="1"/>
          </p:cNvSpPr>
          <p:nvPr>
            <p:ph type="dt" sz="half" idx="10"/>
          </p:nvPr>
        </p:nvSpPr>
        <p:spPr/>
        <p:txBody>
          <a:bodyPr/>
          <a:lstStyle/>
          <a:p>
            <a:r>
              <a:rPr lang="en-US"/>
              <a:t>Last Updated: </a:t>
            </a:r>
            <a:fld id="{C27868AE-7627-4EB2-BD1B-59C91DC88314}" type="datetime1">
              <a:rPr lang="en-US" smtClean="0"/>
              <a:t>6/24/2026</a:t>
            </a:fld>
            <a:endParaRPr lang="en-US"/>
          </a:p>
        </p:txBody>
      </p:sp>
      <p:sp>
        <p:nvSpPr>
          <p:cNvPr id="5" name="Footer Placeholder 4">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Contact: </a:t>
            </a:r>
            <a:r>
              <a:rPr lang="en-US" u="sng">
                <a:hlinkClick r:id="rId3"/>
              </a:rPr>
              <a:t>support@mpog.zendesk.com</a:t>
            </a:r>
            <a:endParaRPr lang="en-US"/>
          </a:p>
        </p:txBody>
      </p:sp>
      <p:cxnSp>
        <p:nvCxnSpPr>
          <p:cNvPr id="16" name="Straight Arrow Connector 15">
            <a:extLst>
              <a:ext uri="{FF2B5EF4-FFF2-40B4-BE49-F238E27FC236}">
                <a16:creationId xmlns:a16="http://schemas.microsoft.com/office/drawing/2014/main" id="{1401A5DD-9B99-7AC7-81B0-91041620D515}"/>
              </a:ext>
              <a:ext uri="{C183D7F6-B498-43B3-948B-1728B52AA6E4}">
                <adec:decorative xmlns:adec="http://schemas.microsoft.com/office/drawing/2017/decorative" val="1"/>
              </a:ext>
            </a:extLst>
          </p:cNvPr>
          <p:cNvCxnSpPr>
            <a:cxnSpLocks/>
          </p:cNvCxnSpPr>
          <p:nvPr/>
        </p:nvCxnSpPr>
        <p:spPr>
          <a:xfrm flipV="1">
            <a:off x="5922075" y="1853623"/>
            <a:ext cx="1896665" cy="1838701"/>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A3DF650A-A409-C7B3-A2C2-0DF0B2A85E4B}"/>
              </a:ext>
              <a:ext uri="{C183D7F6-B498-43B3-948B-1728B52AA6E4}">
                <adec:decorative xmlns:adec="http://schemas.microsoft.com/office/drawing/2017/decorative" val="1"/>
              </a:ext>
            </a:extLst>
          </p:cNvPr>
          <p:cNvCxnSpPr>
            <a:cxnSpLocks/>
          </p:cNvCxnSpPr>
          <p:nvPr/>
        </p:nvCxnSpPr>
        <p:spPr>
          <a:xfrm flipV="1">
            <a:off x="5922075" y="3604429"/>
            <a:ext cx="1896665" cy="87895"/>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323915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830929-24A4-8696-38EC-9FB1288C4F89}"/>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6B03EDB-0E44-8A1D-9F7B-D80C8A838379}"/>
              </a:ext>
            </a:extLst>
          </p:cNvPr>
          <p:cNvSpPr>
            <a:spLocks noGrp="1"/>
          </p:cNvSpPr>
          <p:nvPr>
            <p:ph type="sldNum" sz="quarter" idx="12"/>
          </p:nvPr>
        </p:nvSpPr>
        <p:spPr/>
        <p:txBody>
          <a:bodyPr/>
          <a:lstStyle/>
          <a:p>
            <a:fld id="{964FBED6-DBA1-4248-B57E-98CCAF2C365A}" type="slidenum">
              <a:rPr lang="en-US" smtClean="0"/>
              <a:t>11</a:t>
            </a:fld>
            <a:endParaRPr lang="en-US"/>
          </a:p>
        </p:txBody>
      </p:sp>
      <p:sp>
        <p:nvSpPr>
          <p:cNvPr id="2" name="Title 1">
            <a:extLst>
              <a:ext uri="{FF2B5EF4-FFF2-40B4-BE49-F238E27FC236}">
                <a16:creationId xmlns:a16="http://schemas.microsoft.com/office/drawing/2014/main" id="{646C5B8A-240C-6E1A-4A9C-94947E27B793}"/>
              </a:ext>
            </a:extLst>
          </p:cNvPr>
          <p:cNvSpPr>
            <a:spLocks noGrp="1"/>
          </p:cNvSpPr>
          <p:nvPr>
            <p:ph type="title"/>
          </p:nvPr>
        </p:nvSpPr>
        <p:spPr>
          <a:xfrm>
            <a:off x="838200" y="365125"/>
            <a:ext cx="10515600" cy="1325563"/>
          </a:xfrm>
        </p:spPr>
        <p:txBody>
          <a:bodyPr/>
          <a:lstStyle/>
          <a:p>
            <a:r>
              <a:rPr lang="en-US"/>
              <a:t>MPOG Application Suite: Troubleshooting</a:t>
            </a:r>
          </a:p>
        </p:txBody>
      </p:sp>
      <p:sp>
        <p:nvSpPr>
          <p:cNvPr id="3" name="Content Placeholder 2">
            <a:extLst>
              <a:ext uri="{FF2B5EF4-FFF2-40B4-BE49-F238E27FC236}">
                <a16:creationId xmlns:a16="http://schemas.microsoft.com/office/drawing/2014/main" id="{4F2FEF8A-2E1F-C328-1B75-966B75B06419}"/>
              </a:ext>
            </a:extLst>
          </p:cNvPr>
          <p:cNvSpPr>
            <a:spLocks noGrp="1"/>
          </p:cNvSpPr>
          <p:nvPr>
            <p:ph idx="1"/>
          </p:nvPr>
        </p:nvSpPr>
        <p:spPr>
          <a:xfrm>
            <a:off x="838200" y="1862677"/>
            <a:ext cx="4942868" cy="3588710"/>
          </a:xfrm>
        </p:spPr>
        <p:txBody>
          <a:bodyPr vert="horz" lIns="91440" tIns="45720" rIns="91440" bIns="45720" rtlCol="0" anchor="t">
            <a:normAutofit/>
          </a:bodyPr>
          <a:lstStyle/>
          <a:p>
            <a:r>
              <a:rPr lang="en-US" sz="2400"/>
              <a:t>If you see this screen after filling out the Connection Profile</a:t>
            </a:r>
          </a:p>
          <a:p>
            <a:pPr lvl="1"/>
            <a:r>
              <a:rPr lang="en-US" sz="2000"/>
              <a:t>Click ‘Return to Editor’ and confirm that the connection information was entered correctly.</a:t>
            </a:r>
          </a:p>
          <a:p>
            <a:r>
              <a:rPr lang="en-US" sz="2400"/>
              <a:t>If Connections were entered correctly, contact the MPOG Technical Lead at your site. </a:t>
            </a:r>
          </a:p>
        </p:txBody>
      </p:sp>
      <p:pic>
        <p:nvPicPr>
          <p:cNvPr id="8" name="Picture 7" descr="Screenshot of a connection error alert window displaying three connection statuses: Main Connection, Config Connection, and Research Connection. Main Connection shows a red error box stating server not found, while Config and Research Connections show yellow warnings indicating connections are not set and related applications will be disabled; buttons labeled &quot;Proceed Anyway&quot; and &quot;Return to editor&quot; appear at the bottom.">
            <a:extLst>
              <a:ext uri="{FF2B5EF4-FFF2-40B4-BE49-F238E27FC236}">
                <a16:creationId xmlns:a16="http://schemas.microsoft.com/office/drawing/2014/main" id="{17618261-4452-DEF5-77E9-AA33066728FE}"/>
              </a:ext>
            </a:extLst>
          </p:cNvPr>
          <p:cNvPicPr>
            <a:picLocks noChangeAspect="1"/>
          </p:cNvPicPr>
          <p:nvPr/>
        </p:nvPicPr>
        <p:blipFill>
          <a:blip r:embed="rId2"/>
          <a:stretch>
            <a:fillRect/>
          </a:stretch>
        </p:blipFill>
        <p:spPr>
          <a:xfrm>
            <a:off x="6139166" y="1737447"/>
            <a:ext cx="4942868" cy="3713940"/>
          </a:xfrm>
          <a:prstGeom prst="rect">
            <a:avLst/>
          </a:prstGeom>
          <a:ln>
            <a:solidFill>
              <a:schemeClr val="tx1"/>
            </a:solidFill>
          </a:ln>
        </p:spPr>
      </p:pic>
      <p:sp>
        <p:nvSpPr>
          <p:cNvPr id="4" name="Date Placeholder 3">
            <a:extLst>
              <a:ext uri="{FF2B5EF4-FFF2-40B4-BE49-F238E27FC236}">
                <a16:creationId xmlns:a16="http://schemas.microsoft.com/office/drawing/2014/main" id="{A60A73D5-43A7-6B99-2B97-AA946D7FB894}"/>
              </a:ext>
              <a:ext uri="{C183D7F6-B498-43B3-948B-1728B52AA6E4}">
                <adec:decorative xmlns:adec="http://schemas.microsoft.com/office/drawing/2017/decorative" val="1"/>
              </a:ext>
            </a:extLst>
          </p:cNvPr>
          <p:cNvSpPr>
            <a:spLocks noGrp="1"/>
          </p:cNvSpPr>
          <p:nvPr>
            <p:ph type="dt" sz="half" idx="10"/>
          </p:nvPr>
        </p:nvSpPr>
        <p:spPr/>
        <p:txBody>
          <a:bodyPr/>
          <a:lstStyle/>
          <a:p>
            <a:r>
              <a:rPr lang="en-US"/>
              <a:t>Last Updated: </a:t>
            </a:r>
            <a:fld id="{C27868AE-7627-4EB2-BD1B-59C91DC88314}" type="datetime1">
              <a:rPr lang="en-US" smtClean="0"/>
              <a:t>6/24/2026</a:t>
            </a:fld>
            <a:endParaRPr lang="en-US"/>
          </a:p>
        </p:txBody>
      </p:sp>
      <p:sp>
        <p:nvSpPr>
          <p:cNvPr id="5" name="Footer Placeholder 4">
            <a:extLst>
              <a:ext uri="{FF2B5EF4-FFF2-40B4-BE49-F238E27FC236}">
                <a16:creationId xmlns:a16="http://schemas.microsoft.com/office/drawing/2014/main" id="{B889F084-FFF8-72C8-9298-9C6D20816042}"/>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Contact: </a:t>
            </a:r>
            <a:r>
              <a:rPr lang="en-US" u="sng">
                <a:hlinkClick r:id="rId3"/>
              </a:rPr>
              <a:t>support@mpog.zendesk.com</a:t>
            </a:r>
            <a:endParaRPr lang="en-US"/>
          </a:p>
        </p:txBody>
      </p:sp>
    </p:spTree>
    <p:extLst>
      <p:ext uri="{BB962C8B-B14F-4D97-AF65-F5344CB8AC3E}">
        <p14:creationId xmlns:p14="http://schemas.microsoft.com/office/powerpoint/2010/main" val="6845992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964FBED6-DBA1-4248-B57E-98CCAF2C365A}" type="slidenum">
              <a:rPr lang="en-US" smtClean="0"/>
              <a:t>12</a:t>
            </a:fld>
            <a:endParaRPr lang="en-US"/>
          </a:p>
        </p:txBody>
      </p:sp>
      <p:sp>
        <p:nvSpPr>
          <p:cNvPr id="11" name="Title 1">
            <a:extLst>
              <a:ext uri="{FF2B5EF4-FFF2-40B4-BE49-F238E27FC236}">
                <a16:creationId xmlns:a16="http://schemas.microsoft.com/office/drawing/2014/main" id="{93CEBF9A-1EB4-62A6-C530-E4E07BEFB551}"/>
              </a:ext>
            </a:extLst>
          </p:cNvPr>
          <p:cNvSpPr>
            <a:spLocks noGrp="1"/>
          </p:cNvSpPr>
          <p:nvPr>
            <p:ph type="title"/>
          </p:nvPr>
        </p:nvSpPr>
        <p:spPr>
          <a:xfrm>
            <a:off x="838200" y="365125"/>
            <a:ext cx="10515600" cy="1325563"/>
          </a:xfrm>
        </p:spPr>
        <p:txBody>
          <a:bodyPr/>
          <a:lstStyle/>
          <a:p>
            <a:r>
              <a:rPr lang="en-US"/>
              <a:t>MPOG Application Suite: Connection Access</a:t>
            </a:r>
          </a:p>
        </p:txBody>
      </p:sp>
      <p:sp>
        <p:nvSpPr>
          <p:cNvPr id="9" name="Content Placeholder 8"/>
          <p:cNvSpPr>
            <a:spLocks noGrp="1"/>
          </p:cNvSpPr>
          <p:nvPr>
            <p:ph idx="1"/>
          </p:nvPr>
        </p:nvSpPr>
        <p:spPr>
          <a:xfrm>
            <a:off x="838200" y="1900719"/>
            <a:ext cx="5110537" cy="1107640"/>
          </a:xfrm>
        </p:spPr>
        <p:txBody>
          <a:bodyPr>
            <a:normAutofit/>
          </a:bodyPr>
          <a:lstStyle/>
          <a:p>
            <a:r>
              <a:rPr lang="en-US" sz="2400"/>
              <a:t>The ‘Connection Profile Manager’ form will repopulate as follows. Click “Apply and Restart.”</a:t>
            </a:r>
          </a:p>
          <a:p>
            <a:pPr marL="0" indent="0">
              <a:buNone/>
            </a:pPr>
            <a:endParaRPr lang="en-US" sz="2400"/>
          </a:p>
          <a:p>
            <a:endParaRPr lang="en-US" sz="2400"/>
          </a:p>
        </p:txBody>
      </p:sp>
      <p:pic>
        <p:nvPicPr>
          <p:cNvPr id="4" name="Picture 3" descr="Screenshot of Connection Profile Manager window showing options to manage MPOG application suite database connections. It features a dropdown menu for selecting profiles, buttons for editing, deleting, adding profiles, and a highlighted &quot;Apply and Restart&quot; button which will apply connection profile changes and open that connection.">
            <a:extLst>
              <a:ext uri="{FF2B5EF4-FFF2-40B4-BE49-F238E27FC236}">
                <a16:creationId xmlns:a16="http://schemas.microsoft.com/office/drawing/2014/main" id="{EC1F357A-CF28-78BA-0698-FBB74E8AE17C}"/>
              </a:ext>
            </a:extLst>
          </p:cNvPr>
          <p:cNvPicPr>
            <a:picLocks noChangeAspect="1"/>
          </p:cNvPicPr>
          <p:nvPr/>
        </p:nvPicPr>
        <p:blipFill>
          <a:blip r:embed="rId2"/>
          <a:stretch>
            <a:fillRect/>
          </a:stretch>
        </p:blipFill>
        <p:spPr>
          <a:xfrm>
            <a:off x="6449187" y="1502502"/>
            <a:ext cx="4592864" cy="1505857"/>
          </a:xfrm>
          <a:prstGeom prst="rect">
            <a:avLst/>
          </a:prstGeom>
          <a:ln>
            <a:solidFill>
              <a:schemeClr val="tx1"/>
            </a:solidFill>
          </a:ln>
        </p:spPr>
      </p:pic>
      <p:sp>
        <p:nvSpPr>
          <p:cNvPr id="12" name="TextBox 11">
            <a:extLst>
              <a:ext uri="{FF2B5EF4-FFF2-40B4-BE49-F238E27FC236}">
                <a16:creationId xmlns:a16="http://schemas.microsoft.com/office/drawing/2014/main" id="{113AAAF3-A812-67FD-F717-510A1CD12ED3}"/>
              </a:ext>
            </a:extLst>
          </p:cNvPr>
          <p:cNvSpPr txBox="1"/>
          <p:nvPr/>
        </p:nvSpPr>
        <p:spPr>
          <a:xfrm>
            <a:off x="838200" y="3703251"/>
            <a:ext cx="6094070" cy="1652247"/>
          </a:xfrm>
          <a:prstGeom prst="rect">
            <a:avLst/>
          </a:prstGeom>
          <a:noFill/>
        </p:spPr>
        <p:txBody>
          <a:bodyPr wrap="square">
            <a:sp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0" i="0" u="none" strike="noStrike" kern="1200" cap="none" spc="0" normalizeH="0" baseline="0" noProof="0">
                <a:ln>
                  <a:noFill/>
                </a:ln>
                <a:solidFill>
                  <a:srgbClr val="4472C4">
                    <a:lumMod val="50000"/>
                  </a:srgbClr>
                </a:solidFill>
                <a:effectLst/>
                <a:uLnTx/>
                <a:uFillTx/>
                <a:latin typeface="Calibri" panose="020F0502020204030204"/>
                <a:ea typeface="+mn-ea"/>
                <a:cs typeface="+mn-cs"/>
              </a:rPr>
              <a:t>The MPOG Application should run again and open as follows. </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000" b="0" i="0" u="none" strike="noStrike" kern="1200" cap="none" spc="0" normalizeH="0" baseline="0" noProof="0">
                <a:ln>
                  <a:noFill/>
                </a:ln>
                <a:solidFill>
                  <a:srgbClr val="4472C4">
                    <a:lumMod val="50000"/>
                  </a:srgbClr>
                </a:solidFill>
                <a:effectLst/>
                <a:uLnTx/>
                <a:uFillTx/>
                <a:latin typeface="Calibri" panose="020F0502020204030204"/>
                <a:ea typeface="+mn-ea"/>
                <a:cs typeface="+mn-cs"/>
              </a:rPr>
              <a:t>More tools should have turned blue. If not, contact your site technical team to update your database roles.</a:t>
            </a:r>
          </a:p>
        </p:txBody>
      </p:sp>
      <p:pic>
        <p:nvPicPr>
          <p:cNvPr id="3" name="Picture 2" descr="Screenshot of a software application interface for MPOG (Multicenter Perioperative Outcomes Group) displaying a main menu with 14 blue rectangular buttons labeled with functions such as Case Viewer, Concept Browser, Variable Mapping, and Data Diagnostics, alongside two gray buttons for Research Data Cleaning (disabled) and Batch MRN Lookup. The interface includes a logo at the top left, connection status on the top right, and buttons for Edit Connections and About, indicating a tool designed for managing and analyzing perioperative data.">
            <a:extLst>
              <a:ext uri="{FF2B5EF4-FFF2-40B4-BE49-F238E27FC236}">
                <a16:creationId xmlns:a16="http://schemas.microsoft.com/office/drawing/2014/main" id="{3757A7BC-3117-4B05-8DDB-B6BCAA22D4A1}"/>
              </a:ext>
            </a:extLst>
          </p:cNvPr>
          <p:cNvPicPr>
            <a:picLocks noChangeAspect="1"/>
          </p:cNvPicPr>
          <p:nvPr/>
        </p:nvPicPr>
        <p:blipFill>
          <a:blip r:embed="rId3"/>
          <a:stretch>
            <a:fillRect/>
          </a:stretch>
        </p:blipFill>
        <p:spPr>
          <a:xfrm>
            <a:off x="7472799" y="3215373"/>
            <a:ext cx="2377257" cy="2412871"/>
          </a:xfrm>
          <a:prstGeom prst="rect">
            <a:avLst/>
          </a:prstGeom>
        </p:spPr>
      </p:pic>
      <p:sp>
        <p:nvSpPr>
          <p:cNvPr id="5" name="Date Placeholder 4">
            <a:extLst>
              <a:ext uri="{C183D7F6-B498-43B3-948B-1728B52AA6E4}">
                <adec:decorative xmlns:adec="http://schemas.microsoft.com/office/drawing/2017/decorative" val="1"/>
              </a:ext>
            </a:extLst>
          </p:cNvPr>
          <p:cNvSpPr>
            <a:spLocks noGrp="1"/>
          </p:cNvSpPr>
          <p:nvPr>
            <p:ph type="dt" sz="half" idx="10"/>
          </p:nvPr>
        </p:nvSpPr>
        <p:spPr/>
        <p:txBody>
          <a:bodyPr/>
          <a:lstStyle/>
          <a:p>
            <a:r>
              <a:rPr lang="en-US"/>
              <a:t>Last Updated: </a:t>
            </a:r>
            <a:fld id="{109A9FA6-E1DE-4C4F-9252-0A9B76F8D5DE}" type="datetime1">
              <a:rPr lang="en-US" smtClean="0"/>
              <a:t>6/24/2026</a:t>
            </a:fld>
            <a:endParaRPr lang="en-US"/>
          </a:p>
        </p:txBody>
      </p:sp>
      <p:sp>
        <p:nvSpPr>
          <p:cNvPr id="6" name="Footer Placeholder 5">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Contact: support@mpog.zendesk.com</a:t>
            </a:r>
          </a:p>
        </p:txBody>
      </p:sp>
    </p:spTree>
    <p:extLst>
      <p:ext uri="{BB962C8B-B14F-4D97-AF65-F5344CB8AC3E}">
        <p14:creationId xmlns:p14="http://schemas.microsoft.com/office/powerpoint/2010/main" val="19586732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964FBED6-DBA1-4248-B57E-98CCAF2C365A}" type="slidenum">
              <a:rPr lang="en-US" smtClean="0"/>
              <a:t>13</a:t>
            </a:fld>
            <a:endParaRPr lang="en-US"/>
          </a:p>
        </p:txBody>
      </p:sp>
      <p:sp>
        <p:nvSpPr>
          <p:cNvPr id="2" name="Title 1">
            <a:extLst>
              <a:ext uri="{FF2B5EF4-FFF2-40B4-BE49-F238E27FC236}">
                <a16:creationId xmlns:a16="http://schemas.microsoft.com/office/drawing/2014/main" id="{2F8C4ED2-C716-E5E1-6F39-C7B9A7F19427}"/>
              </a:ext>
            </a:extLst>
          </p:cNvPr>
          <p:cNvSpPr>
            <a:spLocks noGrp="1"/>
          </p:cNvSpPr>
          <p:nvPr>
            <p:ph type="title"/>
          </p:nvPr>
        </p:nvSpPr>
        <p:spPr>
          <a:xfrm>
            <a:off x="838200" y="365125"/>
            <a:ext cx="10515600" cy="1325563"/>
          </a:xfrm>
        </p:spPr>
        <p:txBody>
          <a:bodyPr/>
          <a:lstStyle/>
          <a:p>
            <a:r>
              <a:rPr lang="en-US"/>
              <a:t>MPOG Application Suite: Confirming Access</a:t>
            </a:r>
          </a:p>
        </p:txBody>
      </p:sp>
      <p:sp>
        <p:nvSpPr>
          <p:cNvPr id="3" name="Content Placeholder 2"/>
          <p:cNvSpPr>
            <a:spLocks noGrp="1"/>
          </p:cNvSpPr>
          <p:nvPr>
            <p:ph idx="1"/>
          </p:nvPr>
        </p:nvSpPr>
        <p:spPr>
          <a:xfrm>
            <a:off x="469940" y="1863524"/>
            <a:ext cx="3845206" cy="3288724"/>
          </a:xfrm>
        </p:spPr>
        <p:txBody>
          <a:bodyPr vert="horz" lIns="91440" tIns="45720" rIns="91440" bIns="45720" rtlCol="0" anchor="t">
            <a:normAutofit/>
          </a:bodyPr>
          <a:lstStyle/>
          <a:p>
            <a:r>
              <a:rPr lang="en-US" sz="2400"/>
              <a:t>Click on ‘Variable Mapping’ to test connection. </a:t>
            </a:r>
          </a:p>
          <a:p>
            <a:pPr lvl="1"/>
            <a:r>
              <a:rPr lang="en-US" sz="2000"/>
              <a:t>Choose the Mapping Type: Observation Type</a:t>
            </a:r>
          </a:p>
          <a:p>
            <a:pPr lvl="1"/>
            <a:r>
              <a:rPr lang="en-US" sz="2000"/>
              <a:t>If you see something similar to this, the MPOG Application is ready to go!</a:t>
            </a:r>
          </a:p>
          <a:p>
            <a:pPr marL="457200" lvl="1" indent="0">
              <a:buNone/>
            </a:pPr>
            <a:endParaRPr lang="en-US" sz="2000"/>
          </a:p>
        </p:txBody>
      </p:sp>
      <p:pic>
        <p:nvPicPr>
          <p:cNvPr id="9" name="Picture 8" descr="Screenshot of the MPOG variable mapping interface showing a table with columns for ID, organization, name, times used, mapped name, MPOG ID, and type. Rows are color-coded to indicate mapping status, with green for mapped variables, red for excluded variables, yellow for skipped variables, and white for unmapped variables. ">
            <a:extLst>
              <a:ext uri="{FF2B5EF4-FFF2-40B4-BE49-F238E27FC236}">
                <a16:creationId xmlns:a16="http://schemas.microsoft.com/office/drawing/2014/main" id="{70192D88-E197-90C1-4039-D7F40D007C8B}"/>
              </a:ext>
            </a:extLst>
          </p:cNvPr>
          <p:cNvPicPr>
            <a:picLocks noChangeAspect="1"/>
          </p:cNvPicPr>
          <p:nvPr/>
        </p:nvPicPr>
        <p:blipFill>
          <a:blip r:embed="rId2"/>
          <a:stretch>
            <a:fillRect/>
          </a:stretch>
        </p:blipFill>
        <p:spPr>
          <a:xfrm>
            <a:off x="4552656" y="1690688"/>
            <a:ext cx="7169404" cy="3807459"/>
          </a:xfrm>
          <a:prstGeom prst="rect">
            <a:avLst/>
          </a:prstGeom>
          <a:ln>
            <a:solidFill>
              <a:schemeClr val="tx1"/>
            </a:solidFill>
          </a:ln>
        </p:spPr>
      </p:pic>
      <p:sp>
        <p:nvSpPr>
          <p:cNvPr id="4" name="Date Placeholder 3">
            <a:extLst>
              <a:ext uri="{C183D7F6-B498-43B3-948B-1728B52AA6E4}">
                <adec:decorative xmlns:adec="http://schemas.microsoft.com/office/drawing/2017/decorative" val="1"/>
              </a:ext>
            </a:extLst>
          </p:cNvPr>
          <p:cNvSpPr>
            <a:spLocks noGrp="1"/>
          </p:cNvSpPr>
          <p:nvPr>
            <p:ph type="dt" sz="half" idx="10"/>
          </p:nvPr>
        </p:nvSpPr>
        <p:spPr/>
        <p:txBody>
          <a:bodyPr/>
          <a:lstStyle/>
          <a:p>
            <a:r>
              <a:rPr lang="en-US"/>
              <a:t>Last Updated: </a:t>
            </a:r>
            <a:fld id="{C27868AE-7627-4EB2-BD1B-59C91DC88314}" type="datetime1">
              <a:rPr lang="en-US" smtClean="0"/>
              <a:t>6/24/2026</a:t>
            </a:fld>
            <a:endParaRPr lang="en-US"/>
          </a:p>
        </p:txBody>
      </p:sp>
      <p:sp>
        <p:nvSpPr>
          <p:cNvPr id="5" name="Footer Placeholder 4">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Contact: </a:t>
            </a:r>
            <a:r>
              <a:rPr lang="en-US" u="sng">
                <a:hlinkClick r:id="rId3"/>
              </a:rPr>
              <a:t>support@mpog.zendesk.com</a:t>
            </a:r>
            <a:endParaRPr lang="en-US"/>
          </a:p>
        </p:txBody>
      </p:sp>
    </p:spTree>
    <p:extLst>
      <p:ext uri="{BB962C8B-B14F-4D97-AF65-F5344CB8AC3E}">
        <p14:creationId xmlns:p14="http://schemas.microsoft.com/office/powerpoint/2010/main" val="26788479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A50C3914-EFA9-EB83-8BAD-C16D6FE7A84B}"/>
              </a:ext>
            </a:extLst>
          </p:cNvPr>
          <p:cNvSpPr>
            <a:spLocks noGrp="1"/>
          </p:cNvSpPr>
          <p:nvPr>
            <p:ph type="sldNum" sz="quarter" idx="12"/>
          </p:nvPr>
        </p:nvSpPr>
        <p:spPr/>
        <p:txBody>
          <a:bodyPr/>
          <a:lstStyle/>
          <a:p>
            <a:fld id="{964FBED6-DBA1-4248-B57E-98CCAF2C365A}" type="slidenum">
              <a:rPr lang="en-US" smtClean="0"/>
              <a:t>14</a:t>
            </a:fld>
            <a:endParaRPr lang="en-US"/>
          </a:p>
        </p:txBody>
      </p:sp>
      <p:sp>
        <p:nvSpPr>
          <p:cNvPr id="2" name="Title 1">
            <a:extLst>
              <a:ext uri="{FF2B5EF4-FFF2-40B4-BE49-F238E27FC236}">
                <a16:creationId xmlns:a16="http://schemas.microsoft.com/office/drawing/2014/main" id="{3AD6E9E6-F233-D526-9EBB-EC33570B0F40}"/>
              </a:ext>
            </a:extLst>
          </p:cNvPr>
          <p:cNvSpPr>
            <a:spLocks noGrp="1"/>
          </p:cNvSpPr>
          <p:nvPr>
            <p:ph type="title"/>
          </p:nvPr>
        </p:nvSpPr>
        <p:spPr/>
        <p:txBody>
          <a:bodyPr/>
          <a:lstStyle/>
          <a:p>
            <a:r>
              <a:rPr lang="en-US" dirty="0"/>
              <a:t>MPOG App Suite Upgrades</a:t>
            </a:r>
          </a:p>
        </p:txBody>
      </p:sp>
      <p:sp>
        <p:nvSpPr>
          <p:cNvPr id="4" name="Date Placeholder 3">
            <a:extLst>
              <a:ext uri="{FF2B5EF4-FFF2-40B4-BE49-F238E27FC236}">
                <a16:creationId xmlns:a16="http://schemas.microsoft.com/office/drawing/2014/main" id="{0E2DBDB1-EC1B-1AEF-24CF-5A66AA1A28A7}"/>
              </a:ext>
              <a:ext uri="{C183D7F6-B498-43B3-948B-1728B52AA6E4}">
                <adec:decorative xmlns:adec="http://schemas.microsoft.com/office/drawing/2017/decorative" val="1"/>
              </a:ext>
            </a:extLst>
          </p:cNvPr>
          <p:cNvSpPr>
            <a:spLocks noGrp="1"/>
          </p:cNvSpPr>
          <p:nvPr>
            <p:ph type="dt" sz="half" idx="10"/>
          </p:nvPr>
        </p:nvSpPr>
        <p:spPr/>
        <p:txBody>
          <a:bodyPr/>
          <a:lstStyle/>
          <a:p>
            <a:fld id="{BCC131FE-9883-4F05-B5E7-8508081D35D1}" type="datetime1">
              <a:rPr lang="en-US" smtClean="0"/>
              <a:t>6/24/2026</a:t>
            </a:fld>
            <a:endParaRPr lang="en-US"/>
          </a:p>
        </p:txBody>
      </p:sp>
      <p:sp>
        <p:nvSpPr>
          <p:cNvPr id="5" name="Footer Placeholder 4">
            <a:extLst>
              <a:ext uri="{FF2B5EF4-FFF2-40B4-BE49-F238E27FC236}">
                <a16:creationId xmlns:a16="http://schemas.microsoft.com/office/drawing/2014/main" id="{58ABD238-A27F-0643-9B1A-D71E263011A5}"/>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Contact: support@mpog.zendesk.com</a:t>
            </a:r>
          </a:p>
        </p:txBody>
      </p:sp>
    </p:spTree>
    <p:extLst>
      <p:ext uri="{BB962C8B-B14F-4D97-AF65-F5344CB8AC3E}">
        <p14:creationId xmlns:p14="http://schemas.microsoft.com/office/powerpoint/2010/main" val="33844891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C393DF-46DE-EBEA-F510-2FE1B6782AE6}"/>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CC26A8BD-B6E7-D0B7-8AAB-365A317C5BF8}"/>
              </a:ext>
            </a:extLst>
          </p:cNvPr>
          <p:cNvSpPr>
            <a:spLocks noGrp="1"/>
          </p:cNvSpPr>
          <p:nvPr>
            <p:ph type="sldNum" sz="quarter" idx="12"/>
          </p:nvPr>
        </p:nvSpPr>
        <p:spPr/>
        <p:txBody>
          <a:bodyPr/>
          <a:lstStyle/>
          <a:p>
            <a:fld id="{964FBED6-DBA1-4248-B57E-98CCAF2C365A}" type="slidenum">
              <a:rPr lang="en-US" smtClean="0"/>
              <a:t>15</a:t>
            </a:fld>
            <a:endParaRPr lang="en-US"/>
          </a:p>
        </p:txBody>
      </p:sp>
      <p:sp>
        <p:nvSpPr>
          <p:cNvPr id="2" name="Title 1">
            <a:extLst>
              <a:ext uri="{FF2B5EF4-FFF2-40B4-BE49-F238E27FC236}">
                <a16:creationId xmlns:a16="http://schemas.microsoft.com/office/drawing/2014/main" id="{6248F0E0-73CC-1394-4033-8233D7FE0010}"/>
              </a:ext>
            </a:extLst>
          </p:cNvPr>
          <p:cNvSpPr>
            <a:spLocks noGrp="1"/>
          </p:cNvSpPr>
          <p:nvPr>
            <p:ph type="title"/>
          </p:nvPr>
        </p:nvSpPr>
        <p:spPr>
          <a:xfrm>
            <a:off x="838200" y="365125"/>
            <a:ext cx="10515600" cy="1325563"/>
          </a:xfrm>
        </p:spPr>
        <p:txBody>
          <a:bodyPr/>
          <a:lstStyle/>
          <a:p>
            <a:r>
              <a:rPr lang="en-US" dirty="0"/>
              <a:t>MPOG Application Suite: Upgrades</a:t>
            </a:r>
          </a:p>
        </p:txBody>
      </p:sp>
      <p:sp>
        <p:nvSpPr>
          <p:cNvPr id="3" name="Content Placeholder 2">
            <a:extLst>
              <a:ext uri="{FF2B5EF4-FFF2-40B4-BE49-F238E27FC236}">
                <a16:creationId xmlns:a16="http://schemas.microsoft.com/office/drawing/2014/main" id="{212125B1-9B17-0408-0490-3010096E8824}"/>
              </a:ext>
            </a:extLst>
          </p:cNvPr>
          <p:cNvSpPr>
            <a:spLocks noGrp="1"/>
          </p:cNvSpPr>
          <p:nvPr>
            <p:ph idx="1"/>
          </p:nvPr>
        </p:nvSpPr>
        <p:spPr>
          <a:xfrm>
            <a:off x="469939" y="1690689"/>
            <a:ext cx="11035295" cy="4189250"/>
          </a:xfrm>
        </p:spPr>
        <p:txBody>
          <a:bodyPr vert="horz" lIns="91440" tIns="45720" rIns="91440" bIns="45720" rtlCol="0" anchor="t">
            <a:normAutofit lnSpcReduction="10000"/>
          </a:bodyPr>
          <a:lstStyle/>
          <a:p>
            <a:pPr marL="0" indent="0">
              <a:buNone/>
            </a:pPr>
            <a:r>
              <a:rPr lang="en-US" sz="2400" dirty="0"/>
              <a:t>MPOG releases upgrades to the MPOG App Suite twice per year, typically in the Spring and Fall. Release notes will be posted to our website </a:t>
            </a:r>
          </a:p>
          <a:p>
            <a:pPr marL="0" indent="0">
              <a:buNone/>
            </a:pPr>
            <a:endParaRPr lang="en-US" sz="2400" b="1" u="sng" dirty="0"/>
          </a:p>
          <a:p>
            <a:pPr marL="0" indent="0">
              <a:buNone/>
            </a:pPr>
            <a:r>
              <a:rPr lang="en-US" sz="2400" b="1" u="sng" dirty="0"/>
              <a:t>How to apply the upgrade:</a:t>
            </a:r>
            <a:endParaRPr lang="en-US" sz="2400" dirty="0"/>
          </a:p>
          <a:p>
            <a:pPr lvl="0"/>
            <a:r>
              <a:rPr lang="en-US" sz="2400" dirty="0"/>
              <a:t>The upgrade package will be sent to each site’s IT contact. </a:t>
            </a:r>
          </a:p>
          <a:p>
            <a:pPr lvl="1"/>
            <a:r>
              <a:rPr lang="en-US" sz="2100" dirty="0"/>
              <a:t>For sites using Desktop Virtualization (e.g. Citrix), your IT team will upgrade the App Suite. </a:t>
            </a:r>
          </a:p>
          <a:p>
            <a:pPr lvl="1"/>
            <a:r>
              <a:rPr lang="en-US" sz="2100" dirty="0"/>
              <a:t>For sites where the App Suite is installed on PCs, your IT team will distribute the installer to each individual to download after the database upgrade has been applied. </a:t>
            </a:r>
          </a:p>
          <a:p>
            <a:pPr lvl="2"/>
            <a:r>
              <a:rPr lang="en-US" sz="1900" dirty="0"/>
              <a:t>Once you receive the installer from your IT team, click the link and follow the instructions in the Setup Wizard.</a:t>
            </a:r>
          </a:p>
          <a:p>
            <a:r>
              <a:rPr lang="en-US" sz="2400" dirty="0"/>
              <a:t>After applying the upgrade, please confirm that you are using the current version by clicking ‘About’ in the upper right corner.</a:t>
            </a:r>
            <a:endParaRPr lang="en-US" sz="4700" dirty="0"/>
          </a:p>
          <a:p>
            <a:pPr marL="457200" lvl="1" indent="0">
              <a:buNone/>
            </a:pPr>
            <a:endParaRPr lang="en-US" sz="2000" dirty="0"/>
          </a:p>
        </p:txBody>
      </p:sp>
      <p:sp>
        <p:nvSpPr>
          <p:cNvPr id="4" name="Date Placeholder 3">
            <a:extLst>
              <a:ext uri="{FF2B5EF4-FFF2-40B4-BE49-F238E27FC236}">
                <a16:creationId xmlns:a16="http://schemas.microsoft.com/office/drawing/2014/main" id="{388E7F32-0CCA-2737-E251-D46E27060718}"/>
              </a:ext>
              <a:ext uri="{C183D7F6-B498-43B3-948B-1728B52AA6E4}">
                <adec:decorative xmlns:adec="http://schemas.microsoft.com/office/drawing/2017/decorative" val="1"/>
              </a:ext>
            </a:extLst>
          </p:cNvPr>
          <p:cNvSpPr>
            <a:spLocks noGrp="1"/>
          </p:cNvSpPr>
          <p:nvPr>
            <p:ph type="dt" sz="half" idx="10"/>
          </p:nvPr>
        </p:nvSpPr>
        <p:spPr/>
        <p:txBody>
          <a:bodyPr/>
          <a:lstStyle/>
          <a:p>
            <a:r>
              <a:rPr lang="en-US"/>
              <a:t>Last Updated: </a:t>
            </a:r>
            <a:fld id="{C27868AE-7627-4EB2-BD1B-59C91DC88314}" type="datetime1">
              <a:rPr lang="en-US" smtClean="0"/>
              <a:t>6/24/2026</a:t>
            </a:fld>
            <a:endParaRPr lang="en-US"/>
          </a:p>
        </p:txBody>
      </p:sp>
      <p:sp>
        <p:nvSpPr>
          <p:cNvPr id="5" name="Footer Placeholder 4">
            <a:extLst>
              <a:ext uri="{FF2B5EF4-FFF2-40B4-BE49-F238E27FC236}">
                <a16:creationId xmlns:a16="http://schemas.microsoft.com/office/drawing/2014/main" id="{484904DF-852C-34D6-A5C0-6714D085B330}"/>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dirty="0"/>
              <a:t>Contact: </a:t>
            </a:r>
            <a:r>
              <a:rPr lang="en-US" u="sng" dirty="0">
                <a:hlinkClick r:id="rId2"/>
              </a:rPr>
              <a:t>support@mpog.zendesk.com</a:t>
            </a:r>
            <a:endParaRPr lang="en-US" dirty="0"/>
          </a:p>
        </p:txBody>
      </p:sp>
    </p:spTree>
    <p:extLst>
      <p:ext uri="{BB962C8B-B14F-4D97-AF65-F5344CB8AC3E}">
        <p14:creationId xmlns:p14="http://schemas.microsoft.com/office/powerpoint/2010/main" val="23806733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8D0FB402-2073-76C3-C418-C966C5614ACB}"/>
              </a:ext>
            </a:extLst>
          </p:cNvPr>
          <p:cNvSpPr>
            <a:spLocks noGrp="1"/>
          </p:cNvSpPr>
          <p:nvPr>
            <p:ph type="sldNum" sz="quarter" idx="12"/>
          </p:nvPr>
        </p:nvSpPr>
        <p:spPr/>
        <p:txBody>
          <a:bodyPr/>
          <a:lstStyle/>
          <a:p>
            <a:fld id="{964FBED6-DBA1-4248-B57E-98CCAF2C365A}" type="slidenum">
              <a:rPr lang="en-US" smtClean="0"/>
              <a:t>2</a:t>
            </a:fld>
            <a:endParaRPr lang="en-US"/>
          </a:p>
        </p:txBody>
      </p:sp>
      <p:sp>
        <p:nvSpPr>
          <p:cNvPr id="4" name="Date Placeholder 3">
            <a:extLst>
              <a:ext uri="{FF2B5EF4-FFF2-40B4-BE49-F238E27FC236}">
                <a16:creationId xmlns:a16="http://schemas.microsoft.com/office/drawing/2014/main" id="{4C9180E7-F89B-0CF5-F4F7-912991B7108D}"/>
              </a:ext>
            </a:extLst>
          </p:cNvPr>
          <p:cNvSpPr>
            <a:spLocks noGrp="1"/>
          </p:cNvSpPr>
          <p:nvPr>
            <p:ph type="dt" sz="half" idx="10"/>
          </p:nvPr>
        </p:nvSpPr>
        <p:spPr/>
        <p:txBody>
          <a:bodyPr/>
          <a:lstStyle/>
          <a:p>
            <a:r>
              <a:rPr lang="en-US"/>
              <a:t>Last Updated: </a:t>
            </a:r>
            <a:fld id="{C27868AE-7627-4EB2-BD1B-59C91DC88314}" type="datetime1">
              <a:rPr lang="en-US" smtClean="0"/>
              <a:t>6/24/2026</a:t>
            </a:fld>
            <a:endParaRPr lang="en-US"/>
          </a:p>
        </p:txBody>
      </p:sp>
      <p:sp>
        <p:nvSpPr>
          <p:cNvPr id="2" name="Title 1">
            <a:extLst>
              <a:ext uri="{FF2B5EF4-FFF2-40B4-BE49-F238E27FC236}">
                <a16:creationId xmlns:a16="http://schemas.microsoft.com/office/drawing/2014/main" id="{B8CB44B6-217C-13D5-497D-D3252F4F607B}"/>
              </a:ext>
            </a:extLst>
          </p:cNvPr>
          <p:cNvSpPr>
            <a:spLocks noGrp="1"/>
          </p:cNvSpPr>
          <p:nvPr>
            <p:ph type="title"/>
          </p:nvPr>
        </p:nvSpPr>
        <p:spPr/>
        <p:txBody>
          <a:bodyPr/>
          <a:lstStyle/>
          <a:p>
            <a:r>
              <a:rPr lang="en-US"/>
              <a:t>Contents </a:t>
            </a:r>
          </a:p>
        </p:txBody>
      </p:sp>
      <p:sp>
        <p:nvSpPr>
          <p:cNvPr id="3" name="Content Placeholder 2">
            <a:extLst>
              <a:ext uri="{FF2B5EF4-FFF2-40B4-BE49-F238E27FC236}">
                <a16:creationId xmlns:a16="http://schemas.microsoft.com/office/drawing/2014/main" id="{9CA69638-B434-298D-B11A-DE42112F5AD0}"/>
              </a:ext>
            </a:extLst>
          </p:cNvPr>
          <p:cNvSpPr>
            <a:spLocks noGrp="1"/>
          </p:cNvSpPr>
          <p:nvPr>
            <p:ph idx="1"/>
          </p:nvPr>
        </p:nvSpPr>
        <p:spPr/>
        <p:txBody>
          <a:bodyPr/>
          <a:lstStyle/>
          <a:p>
            <a:r>
              <a:rPr lang="en-US">
                <a:hlinkClick r:id="rId2" action="ppaction://hlinksldjump"/>
              </a:rPr>
              <a:t>Downloading and Installing the MPOG App Suite</a:t>
            </a:r>
            <a:endParaRPr lang="en-US"/>
          </a:p>
          <a:p>
            <a:r>
              <a:rPr lang="en-US">
                <a:hlinkClick r:id="rId3" action="ppaction://hlinksldjump"/>
              </a:rPr>
              <a:t>Connection Setup and Confirming Access</a:t>
            </a:r>
          </a:p>
          <a:p>
            <a:r>
              <a:rPr lang="en-US" dirty="0">
                <a:hlinkClick r:id="rId4" action="ppaction://hlinksldjump"/>
              </a:rPr>
              <a:t>MPOG App Suite Upgrades</a:t>
            </a:r>
            <a:endParaRPr lang="en-US" dirty="0"/>
          </a:p>
        </p:txBody>
      </p:sp>
      <p:sp>
        <p:nvSpPr>
          <p:cNvPr id="5" name="Footer Placeholder 4">
            <a:extLst>
              <a:ext uri="{FF2B5EF4-FFF2-40B4-BE49-F238E27FC236}">
                <a16:creationId xmlns:a16="http://schemas.microsoft.com/office/drawing/2014/main" id="{8816E1D6-F2DF-85F5-6DF1-72BD7C4DF52E}"/>
              </a:ext>
            </a:extLst>
          </p:cNvPr>
          <p:cNvSpPr>
            <a:spLocks noGrp="1"/>
          </p:cNvSpPr>
          <p:nvPr>
            <p:ph type="ftr" sz="quarter" idx="11"/>
          </p:nvPr>
        </p:nvSpPr>
        <p:spPr/>
        <p:txBody>
          <a:bodyPr/>
          <a:lstStyle/>
          <a:p>
            <a:r>
              <a:rPr lang="en-US"/>
              <a:t>Contact: </a:t>
            </a:r>
            <a:r>
              <a:rPr lang="en-US" u="sng">
                <a:hlinkClick r:id="rId5"/>
              </a:rPr>
              <a:t>support@mpog.zendesk.com</a:t>
            </a:r>
            <a:endParaRPr lang="en-US"/>
          </a:p>
        </p:txBody>
      </p:sp>
    </p:spTree>
    <p:extLst>
      <p:ext uri="{BB962C8B-B14F-4D97-AF65-F5344CB8AC3E}">
        <p14:creationId xmlns:p14="http://schemas.microsoft.com/office/powerpoint/2010/main" val="31062453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2C14E98-BFD1-9BA6-9845-6576F304AA0F}"/>
              </a:ext>
            </a:extLst>
          </p:cNvPr>
          <p:cNvSpPr>
            <a:spLocks noGrp="1"/>
          </p:cNvSpPr>
          <p:nvPr>
            <p:ph type="sldNum" sz="quarter" idx="12"/>
          </p:nvPr>
        </p:nvSpPr>
        <p:spPr/>
        <p:txBody>
          <a:bodyPr/>
          <a:lstStyle/>
          <a:p>
            <a:fld id="{964FBED6-DBA1-4248-B57E-98CCAF2C365A}" type="slidenum">
              <a:rPr lang="en-US" smtClean="0"/>
              <a:t>3</a:t>
            </a:fld>
            <a:endParaRPr lang="en-US"/>
          </a:p>
        </p:txBody>
      </p:sp>
      <p:sp>
        <p:nvSpPr>
          <p:cNvPr id="2" name="Title 1">
            <a:extLst>
              <a:ext uri="{FF2B5EF4-FFF2-40B4-BE49-F238E27FC236}">
                <a16:creationId xmlns:a16="http://schemas.microsoft.com/office/drawing/2014/main" id="{57C7C885-5765-C769-9382-A46FCBCC4375}"/>
              </a:ext>
            </a:extLst>
          </p:cNvPr>
          <p:cNvSpPr>
            <a:spLocks noGrp="1"/>
          </p:cNvSpPr>
          <p:nvPr>
            <p:ph type="title"/>
          </p:nvPr>
        </p:nvSpPr>
        <p:spPr/>
        <p:txBody>
          <a:bodyPr/>
          <a:lstStyle/>
          <a:p>
            <a:r>
              <a:rPr lang="en-US"/>
              <a:t>Downloading and Installing the MPOG App Suite</a:t>
            </a:r>
          </a:p>
        </p:txBody>
      </p:sp>
      <p:sp>
        <p:nvSpPr>
          <p:cNvPr id="4" name="Date Placeholder 3">
            <a:extLst>
              <a:ext uri="{FF2B5EF4-FFF2-40B4-BE49-F238E27FC236}">
                <a16:creationId xmlns:a16="http://schemas.microsoft.com/office/drawing/2014/main" id="{7112B709-37D0-65DE-E518-EAC946AD941E}"/>
              </a:ext>
              <a:ext uri="{C183D7F6-B498-43B3-948B-1728B52AA6E4}">
                <adec:decorative xmlns:adec="http://schemas.microsoft.com/office/drawing/2017/decorative" val="1"/>
              </a:ext>
            </a:extLst>
          </p:cNvPr>
          <p:cNvSpPr>
            <a:spLocks noGrp="1"/>
          </p:cNvSpPr>
          <p:nvPr>
            <p:ph type="dt" sz="half" idx="10"/>
          </p:nvPr>
        </p:nvSpPr>
        <p:spPr/>
        <p:txBody>
          <a:bodyPr/>
          <a:lstStyle/>
          <a:p>
            <a:fld id="{BCC131FE-9883-4F05-B5E7-8508081D35D1}" type="datetime1">
              <a:rPr lang="en-US" smtClean="0"/>
              <a:t>6/24/2026</a:t>
            </a:fld>
            <a:endParaRPr lang="en-US"/>
          </a:p>
        </p:txBody>
      </p:sp>
      <p:sp>
        <p:nvSpPr>
          <p:cNvPr id="5" name="Footer Placeholder 4">
            <a:extLst>
              <a:ext uri="{FF2B5EF4-FFF2-40B4-BE49-F238E27FC236}">
                <a16:creationId xmlns:a16="http://schemas.microsoft.com/office/drawing/2014/main" id="{E7C91D0E-735D-3DED-BFBF-118DE7EC8F8C}"/>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Contact: support@mpog.zendesk.com</a:t>
            </a:r>
          </a:p>
        </p:txBody>
      </p:sp>
    </p:spTree>
    <p:extLst>
      <p:ext uri="{BB962C8B-B14F-4D97-AF65-F5344CB8AC3E}">
        <p14:creationId xmlns:p14="http://schemas.microsoft.com/office/powerpoint/2010/main" val="3120318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1FD57415-B114-659A-B69E-6D0F1B741E9D}"/>
              </a:ext>
            </a:extLst>
          </p:cNvPr>
          <p:cNvSpPr>
            <a:spLocks noGrp="1"/>
          </p:cNvSpPr>
          <p:nvPr>
            <p:ph type="sldNum" sz="quarter" idx="12"/>
          </p:nvPr>
        </p:nvSpPr>
        <p:spPr/>
        <p:txBody>
          <a:bodyPr/>
          <a:lstStyle/>
          <a:p>
            <a:fld id="{964FBED6-DBA1-4248-B57E-98CCAF2C365A}" type="slidenum">
              <a:rPr lang="en-US" smtClean="0"/>
              <a:t>4</a:t>
            </a:fld>
            <a:endParaRPr lang="en-US"/>
          </a:p>
        </p:txBody>
      </p:sp>
      <p:sp>
        <p:nvSpPr>
          <p:cNvPr id="2" name="Title 1">
            <a:extLst>
              <a:ext uri="{FF2B5EF4-FFF2-40B4-BE49-F238E27FC236}">
                <a16:creationId xmlns:a16="http://schemas.microsoft.com/office/drawing/2014/main" id="{60F69313-8870-69C3-201B-076FC9440A54}"/>
              </a:ext>
            </a:extLst>
          </p:cNvPr>
          <p:cNvSpPr>
            <a:spLocks noGrp="1"/>
          </p:cNvSpPr>
          <p:nvPr>
            <p:ph type="title"/>
          </p:nvPr>
        </p:nvSpPr>
        <p:spPr/>
        <p:txBody>
          <a:bodyPr/>
          <a:lstStyle/>
          <a:p>
            <a:r>
              <a:rPr lang="en-US"/>
              <a:t>Downloading and Installing the MPOG Application Suite</a:t>
            </a:r>
          </a:p>
        </p:txBody>
      </p:sp>
      <p:sp>
        <p:nvSpPr>
          <p:cNvPr id="3" name="Content Placeholder 2">
            <a:extLst>
              <a:ext uri="{FF2B5EF4-FFF2-40B4-BE49-F238E27FC236}">
                <a16:creationId xmlns:a16="http://schemas.microsoft.com/office/drawing/2014/main" id="{09078023-BA38-BF5A-008F-55A4D5320BC1}"/>
              </a:ext>
            </a:extLst>
          </p:cNvPr>
          <p:cNvSpPr>
            <a:spLocks noGrp="1"/>
          </p:cNvSpPr>
          <p:nvPr>
            <p:ph idx="1"/>
          </p:nvPr>
        </p:nvSpPr>
        <p:spPr>
          <a:xfrm>
            <a:off x="838200" y="1981817"/>
            <a:ext cx="5817243" cy="3893466"/>
          </a:xfrm>
        </p:spPr>
        <p:txBody>
          <a:bodyPr vert="horz" lIns="91440" tIns="45720" rIns="91440" bIns="45720" rtlCol="0" anchor="t">
            <a:normAutofit lnSpcReduction="10000"/>
          </a:bodyPr>
          <a:lstStyle/>
          <a:p>
            <a:pPr marL="0" indent="0">
              <a:buNone/>
            </a:pPr>
            <a:r>
              <a:rPr lang="en-US" sz="2400" b="1" dirty="0"/>
              <a:t>For new installations:</a:t>
            </a:r>
          </a:p>
          <a:p>
            <a:pPr lvl="0"/>
            <a:r>
              <a:rPr lang="en-US" sz="2200" dirty="0"/>
              <a:t>The MPOG App Suite package will be sent to each site’s IT contact. </a:t>
            </a:r>
          </a:p>
          <a:p>
            <a:pPr lvl="1"/>
            <a:r>
              <a:rPr lang="en-US" sz="2000" dirty="0"/>
              <a:t>For sites using Desktop Virtualization (e.g. Citrix), your IT team will install the App Suite. </a:t>
            </a:r>
          </a:p>
          <a:p>
            <a:pPr lvl="1"/>
            <a:r>
              <a:rPr lang="en-US" sz="2000" dirty="0"/>
              <a:t>For sites where the App Suite is installed on PCs, your IT team will distribute the installer to each individual to download to their local computer.</a:t>
            </a:r>
          </a:p>
          <a:p>
            <a:pPr marL="0" indent="0">
              <a:buNone/>
            </a:pPr>
            <a:endParaRPr lang="en-US" sz="2000" dirty="0"/>
          </a:p>
          <a:p>
            <a:pPr marL="0" indent="0">
              <a:buNone/>
            </a:pPr>
            <a:r>
              <a:rPr lang="en-US" sz="2000" dirty="0"/>
              <a:t>Once downloaded, double-click on the installer to run it.</a:t>
            </a:r>
          </a:p>
          <a:p>
            <a:pPr marL="0" indent="0">
              <a:buNone/>
            </a:pP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a:p>
            <a:pPr marL="0" indent="0">
              <a:buNone/>
            </a:pPr>
            <a:endParaRPr lang="en-US" dirty="0"/>
          </a:p>
        </p:txBody>
      </p:sp>
      <p:pic>
        <p:nvPicPr>
          <p:cNvPr id="7" name="Picture 6" descr="Screenshot of MPOG App Suite Setup Wizard showing welcome screen for installation process. Contains instructions about installation steps, copyright warning, and buttons labeled Back, Next, and Cancel at bottom.">
            <a:extLst>
              <a:ext uri="{FF2B5EF4-FFF2-40B4-BE49-F238E27FC236}">
                <a16:creationId xmlns:a16="http://schemas.microsoft.com/office/drawing/2014/main" id="{797FF0A6-551F-2DBC-E00D-41BE04F6A8A2}"/>
              </a:ext>
            </a:extLst>
          </p:cNvPr>
          <p:cNvPicPr>
            <a:picLocks noChangeAspect="1"/>
          </p:cNvPicPr>
          <p:nvPr/>
        </p:nvPicPr>
        <p:blipFill>
          <a:blip r:embed="rId2"/>
          <a:stretch>
            <a:fillRect/>
          </a:stretch>
        </p:blipFill>
        <p:spPr>
          <a:xfrm>
            <a:off x="7380514" y="1560195"/>
            <a:ext cx="4357632" cy="3554730"/>
          </a:xfrm>
          <a:prstGeom prst="rect">
            <a:avLst/>
          </a:prstGeom>
        </p:spPr>
      </p:pic>
      <p:sp>
        <p:nvSpPr>
          <p:cNvPr id="4" name="Date Placeholder 3">
            <a:extLst>
              <a:ext uri="{FF2B5EF4-FFF2-40B4-BE49-F238E27FC236}">
                <a16:creationId xmlns:a16="http://schemas.microsoft.com/office/drawing/2014/main" id="{C2EFA503-7ADB-5FD0-F438-4AF54662A5EA}"/>
              </a:ext>
              <a:ext uri="{C183D7F6-B498-43B3-948B-1728B52AA6E4}">
                <adec:decorative xmlns:adec="http://schemas.microsoft.com/office/drawing/2017/decorative" val="1"/>
              </a:ext>
            </a:extLst>
          </p:cNvPr>
          <p:cNvSpPr>
            <a:spLocks noGrp="1"/>
          </p:cNvSpPr>
          <p:nvPr>
            <p:ph type="dt" sz="half" idx="10"/>
          </p:nvPr>
        </p:nvSpPr>
        <p:spPr/>
        <p:txBody>
          <a:bodyPr/>
          <a:lstStyle/>
          <a:p>
            <a:r>
              <a:rPr lang="en-US"/>
              <a:t>Last Updated: </a:t>
            </a:r>
            <a:fld id="{C27868AE-7627-4EB2-BD1B-59C91DC88314}" type="datetime1">
              <a:rPr lang="en-US" smtClean="0"/>
              <a:t>6/24/2026</a:t>
            </a:fld>
            <a:endParaRPr lang="en-US"/>
          </a:p>
        </p:txBody>
      </p:sp>
      <p:sp>
        <p:nvSpPr>
          <p:cNvPr id="5" name="Footer Placeholder 4">
            <a:extLst>
              <a:ext uri="{FF2B5EF4-FFF2-40B4-BE49-F238E27FC236}">
                <a16:creationId xmlns:a16="http://schemas.microsoft.com/office/drawing/2014/main" id="{FC2F38E6-DE51-53DB-C063-C8FCA843810E}"/>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Contact: </a:t>
            </a:r>
            <a:r>
              <a:rPr lang="en-US" u="sng">
                <a:hlinkClick r:id="rId3"/>
              </a:rPr>
              <a:t>support@mpog.zendesk.com</a:t>
            </a:r>
            <a:endParaRPr lang="en-US"/>
          </a:p>
        </p:txBody>
      </p:sp>
    </p:spTree>
    <p:extLst>
      <p:ext uri="{BB962C8B-B14F-4D97-AF65-F5344CB8AC3E}">
        <p14:creationId xmlns:p14="http://schemas.microsoft.com/office/powerpoint/2010/main" val="39304051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DC431335-04EA-0D02-726E-57D74E342F6C}"/>
              </a:ext>
            </a:extLst>
          </p:cNvPr>
          <p:cNvSpPr>
            <a:spLocks noGrp="1"/>
          </p:cNvSpPr>
          <p:nvPr>
            <p:ph type="sldNum" sz="quarter" idx="12"/>
          </p:nvPr>
        </p:nvSpPr>
        <p:spPr/>
        <p:txBody>
          <a:bodyPr/>
          <a:lstStyle/>
          <a:p>
            <a:fld id="{964FBED6-DBA1-4248-B57E-98CCAF2C365A}" type="slidenum">
              <a:rPr lang="en-US" smtClean="0"/>
              <a:t>5</a:t>
            </a:fld>
            <a:endParaRPr lang="en-US"/>
          </a:p>
        </p:txBody>
      </p:sp>
      <p:sp>
        <p:nvSpPr>
          <p:cNvPr id="2" name="Title 1">
            <a:extLst>
              <a:ext uri="{FF2B5EF4-FFF2-40B4-BE49-F238E27FC236}">
                <a16:creationId xmlns:a16="http://schemas.microsoft.com/office/drawing/2014/main" id="{04EBFE46-04D4-756F-EF3F-6F8DBBABB67F}"/>
              </a:ext>
            </a:extLst>
          </p:cNvPr>
          <p:cNvSpPr>
            <a:spLocks noGrp="1"/>
          </p:cNvSpPr>
          <p:nvPr>
            <p:ph type="title"/>
          </p:nvPr>
        </p:nvSpPr>
        <p:spPr/>
        <p:txBody>
          <a:bodyPr/>
          <a:lstStyle/>
          <a:p>
            <a:r>
              <a:rPr lang="en-US"/>
              <a:t>MPOG Application Suite: Setup Wizard</a:t>
            </a:r>
          </a:p>
        </p:txBody>
      </p:sp>
      <p:sp>
        <p:nvSpPr>
          <p:cNvPr id="3" name="Content Placeholder 2">
            <a:extLst>
              <a:ext uri="{FF2B5EF4-FFF2-40B4-BE49-F238E27FC236}">
                <a16:creationId xmlns:a16="http://schemas.microsoft.com/office/drawing/2014/main" id="{C002712A-BAB0-B52E-DB08-729AB0C01B09}"/>
              </a:ext>
            </a:extLst>
          </p:cNvPr>
          <p:cNvSpPr>
            <a:spLocks noGrp="1"/>
          </p:cNvSpPr>
          <p:nvPr>
            <p:ph idx="1"/>
          </p:nvPr>
        </p:nvSpPr>
        <p:spPr>
          <a:xfrm>
            <a:off x="838200" y="1825625"/>
            <a:ext cx="10515600" cy="1325563"/>
          </a:xfrm>
        </p:spPr>
        <p:txBody>
          <a:bodyPr>
            <a:normAutofit lnSpcReduction="10000"/>
          </a:bodyPr>
          <a:lstStyle/>
          <a:p>
            <a:r>
              <a:rPr lang="en-US"/>
              <a:t>Follow the instructions in the Setup Wizard</a:t>
            </a:r>
          </a:p>
          <a:p>
            <a:r>
              <a:rPr lang="en-US"/>
              <a:t>This will overwrite any other versions of the MPOG App Suite that you have on your desktop</a:t>
            </a:r>
          </a:p>
          <a:p>
            <a:endParaRPr lang="en-US"/>
          </a:p>
        </p:txBody>
      </p:sp>
      <p:pic>
        <p:nvPicPr>
          <p:cNvPr id="7" name="Picture 6" descr="Screenshot of software installation window for MPOG App Suite showing confirmation to start installation. It includes instructions to click &quot;Next&quot; to proceed, with buttons labeled &quot;Back,&quot; &quot;Next,&quot; and &quot;Cancel&quot; at the bottom.&#10;">
            <a:extLst>
              <a:ext uri="{FF2B5EF4-FFF2-40B4-BE49-F238E27FC236}">
                <a16:creationId xmlns:a16="http://schemas.microsoft.com/office/drawing/2014/main" id="{4353F843-1127-F4E0-C2CC-953D74AC7995}"/>
              </a:ext>
            </a:extLst>
          </p:cNvPr>
          <p:cNvPicPr>
            <a:picLocks noChangeAspect="1"/>
          </p:cNvPicPr>
          <p:nvPr/>
        </p:nvPicPr>
        <p:blipFill>
          <a:blip r:embed="rId2"/>
          <a:srcRect l="1028" t="2013" r="1092"/>
          <a:stretch/>
        </p:blipFill>
        <p:spPr>
          <a:xfrm>
            <a:off x="1162049" y="3238358"/>
            <a:ext cx="2953320" cy="2429285"/>
          </a:xfrm>
          <a:prstGeom prst="rect">
            <a:avLst/>
          </a:prstGeom>
        </p:spPr>
      </p:pic>
      <p:pic>
        <p:nvPicPr>
          <p:cNvPr id="8" name="Picture 7" descr="Screenshot of software installation window for MPOG App Suite showing progress bar with no progress made yet. Window includes title, message &quot;MPOG App Suite is being installed,&quot; and buttons for Back, Next (disabled), and Cancel.">
            <a:extLst>
              <a:ext uri="{FF2B5EF4-FFF2-40B4-BE49-F238E27FC236}">
                <a16:creationId xmlns:a16="http://schemas.microsoft.com/office/drawing/2014/main" id="{A099D556-53E9-BFE0-FC92-B7C3DE3D7900}"/>
              </a:ext>
            </a:extLst>
          </p:cNvPr>
          <p:cNvPicPr>
            <a:picLocks noChangeAspect="1"/>
          </p:cNvPicPr>
          <p:nvPr/>
        </p:nvPicPr>
        <p:blipFill>
          <a:blip r:embed="rId3"/>
          <a:srcRect l="1444" t="2974" r="2622" b="2668"/>
          <a:stretch/>
        </p:blipFill>
        <p:spPr>
          <a:xfrm>
            <a:off x="4592443" y="3238358"/>
            <a:ext cx="2986643" cy="2429285"/>
          </a:xfrm>
          <a:prstGeom prst="rect">
            <a:avLst/>
          </a:prstGeom>
        </p:spPr>
      </p:pic>
      <p:pic>
        <p:nvPicPr>
          <p:cNvPr id="9" name="Picture 8" descr="Screenshot of software installation completion window for MPOG App Suite, confirming successful installation and prompting user to click &quot;Close&quot; to exit. Window includes a note advising use of Windows Update for critical .NET Framework updates, with inactive &quot;Back&quot; and &quot;Cancel&quot; buttons and an active &quot;Close&quot; button.">
            <a:extLst>
              <a:ext uri="{FF2B5EF4-FFF2-40B4-BE49-F238E27FC236}">
                <a16:creationId xmlns:a16="http://schemas.microsoft.com/office/drawing/2014/main" id="{082DA7E0-F10B-EC75-0177-AF9EEC5C0929}"/>
              </a:ext>
            </a:extLst>
          </p:cNvPr>
          <p:cNvPicPr>
            <a:picLocks noChangeAspect="1"/>
          </p:cNvPicPr>
          <p:nvPr/>
        </p:nvPicPr>
        <p:blipFill>
          <a:blip r:embed="rId4"/>
          <a:srcRect l="315" t="945" r="2160" b="2349"/>
          <a:stretch/>
        </p:blipFill>
        <p:spPr>
          <a:xfrm>
            <a:off x="8148971" y="3171415"/>
            <a:ext cx="2994786" cy="2429286"/>
          </a:xfrm>
          <a:prstGeom prst="rect">
            <a:avLst/>
          </a:prstGeom>
        </p:spPr>
      </p:pic>
      <p:sp>
        <p:nvSpPr>
          <p:cNvPr id="4" name="Date Placeholder 3">
            <a:extLst>
              <a:ext uri="{FF2B5EF4-FFF2-40B4-BE49-F238E27FC236}">
                <a16:creationId xmlns:a16="http://schemas.microsoft.com/office/drawing/2014/main" id="{A27C549C-5E54-A6B8-AF27-09056B8DB44D}"/>
              </a:ext>
              <a:ext uri="{C183D7F6-B498-43B3-948B-1728B52AA6E4}">
                <adec:decorative xmlns:adec="http://schemas.microsoft.com/office/drawing/2017/decorative" val="1"/>
              </a:ext>
            </a:extLst>
          </p:cNvPr>
          <p:cNvSpPr>
            <a:spLocks noGrp="1"/>
          </p:cNvSpPr>
          <p:nvPr>
            <p:ph type="dt" sz="half" idx="10"/>
          </p:nvPr>
        </p:nvSpPr>
        <p:spPr/>
        <p:txBody>
          <a:bodyPr/>
          <a:lstStyle/>
          <a:p>
            <a:r>
              <a:rPr lang="en-US"/>
              <a:t>Last Updated: </a:t>
            </a:r>
            <a:fld id="{C27868AE-7627-4EB2-BD1B-59C91DC88314}" type="datetime1">
              <a:rPr lang="en-US" smtClean="0"/>
              <a:t>6/24/2026</a:t>
            </a:fld>
            <a:endParaRPr lang="en-US"/>
          </a:p>
        </p:txBody>
      </p:sp>
      <p:sp>
        <p:nvSpPr>
          <p:cNvPr id="5" name="Footer Placeholder 4">
            <a:extLst>
              <a:ext uri="{FF2B5EF4-FFF2-40B4-BE49-F238E27FC236}">
                <a16:creationId xmlns:a16="http://schemas.microsoft.com/office/drawing/2014/main" id="{F2933284-486B-E485-6FA0-C83AF0C2D95D}"/>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Contact: </a:t>
            </a:r>
            <a:r>
              <a:rPr lang="en-US" u="sng">
                <a:hlinkClick r:id="rId5"/>
              </a:rPr>
              <a:t>support@mpog.zendesk.com</a:t>
            </a:r>
            <a:endParaRPr lang="en-US"/>
          </a:p>
        </p:txBody>
      </p:sp>
    </p:spTree>
    <p:extLst>
      <p:ext uri="{BB962C8B-B14F-4D97-AF65-F5344CB8AC3E}">
        <p14:creationId xmlns:p14="http://schemas.microsoft.com/office/powerpoint/2010/main" val="1962192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C19DBCB0-4F79-6415-2128-326C9CD575E7}"/>
              </a:ext>
            </a:extLst>
          </p:cNvPr>
          <p:cNvSpPr>
            <a:spLocks noGrp="1"/>
          </p:cNvSpPr>
          <p:nvPr>
            <p:ph type="sldNum" sz="quarter" idx="12"/>
          </p:nvPr>
        </p:nvSpPr>
        <p:spPr/>
        <p:txBody>
          <a:bodyPr/>
          <a:lstStyle/>
          <a:p>
            <a:fld id="{964FBED6-DBA1-4248-B57E-98CCAF2C365A}" type="slidenum">
              <a:rPr lang="en-US" smtClean="0"/>
              <a:t>6</a:t>
            </a:fld>
            <a:endParaRPr lang="en-US"/>
          </a:p>
        </p:txBody>
      </p:sp>
      <p:sp>
        <p:nvSpPr>
          <p:cNvPr id="2" name="Title 1">
            <a:extLst>
              <a:ext uri="{FF2B5EF4-FFF2-40B4-BE49-F238E27FC236}">
                <a16:creationId xmlns:a16="http://schemas.microsoft.com/office/drawing/2014/main" id="{FF9A6E36-3C3D-39BB-2E9F-5CCEC21B056E}"/>
              </a:ext>
            </a:extLst>
          </p:cNvPr>
          <p:cNvSpPr>
            <a:spLocks noGrp="1"/>
          </p:cNvSpPr>
          <p:nvPr>
            <p:ph type="title"/>
          </p:nvPr>
        </p:nvSpPr>
        <p:spPr/>
        <p:txBody>
          <a:bodyPr/>
          <a:lstStyle/>
          <a:p>
            <a:r>
              <a:rPr lang="en-US"/>
              <a:t>MPOG Application Suite: Installation </a:t>
            </a:r>
          </a:p>
        </p:txBody>
      </p:sp>
      <p:sp>
        <p:nvSpPr>
          <p:cNvPr id="3" name="Content Placeholder 2">
            <a:extLst>
              <a:ext uri="{FF2B5EF4-FFF2-40B4-BE49-F238E27FC236}">
                <a16:creationId xmlns:a16="http://schemas.microsoft.com/office/drawing/2014/main" id="{16E5EB84-8BE5-CA39-B8E5-428533315BE3}"/>
              </a:ext>
            </a:extLst>
          </p:cNvPr>
          <p:cNvSpPr>
            <a:spLocks noGrp="1"/>
          </p:cNvSpPr>
          <p:nvPr>
            <p:ph idx="1"/>
          </p:nvPr>
        </p:nvSpPr>
        <p:spPr>
          <a:xfrm>
            <a:off x="838200" y="1825625"/>
            <a:ext cx="6850224" cy="712092"/>
          </a:xfrm>
        </p:spPr>
        <p:txBody>
          <a:bodyPr vert="horz" lIns="91440" tIns="45720" rIns="91440" bIns="45720" rtlCol="0" anchor="t">
            <a:normAutofit lnSpcReduction="10000"/>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2400"/>
              <a:t>The install process creates an “MPOG App Suite” desktop shortcut. Use this to launch the application.</a:t>
            </a:r>
          </a:p>
        </p:txBody>
      </p:sp>
      <p:pic>
        <p:nvPicPr>
          <p:cNvPr id="7" name="Picture 6" descr="Screenshot of a desktop icon labeled &quot;MPOG App Suite&quot; featuring a hexagonal logo with interconnected shapes in blue, orange, and gray. The icon includes a small arrow indicating it is a shortcut.t.">
            <a:extLst>
              <a:ext uri="{FF2B5EF4-FFF2-40B4-BE49-F238E27FC236}">
                <a16:creationId xmlns:a16="http://schemas.microsoft.com/office/drawing/2014/main" id="{98DA8BC3-B404-4B02-194D-8D6C4A7B75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05681" y="1690688"/>
            <a:ext cx="1076519" cy="1487329"/>
          </a:xfrm>
          <a:prstGeom prst="rect">
            <a:avLst/>
          </a:prstGeom>
        </p:spPr>
      </p:pic>
      <p:sp>
        <p:nvSpPr>
          <p:cNvPr id="13" name="TextBox 12">
            <a:extLst>
              <a:ext uri="{FF2B5EF4-FFF2-40B4-BE49-F238E27FC236}">
                <a16:creationId xmlns:a16="http://schemas.microsoft.com/office/drawing/2014/main" id="{3613C730-6B3B-9D3C-DA69-65C58BA37EBE}"/>
              </a:ext>
            </a:extLst>
          </p:cNvPr>
          <p:cNvSpPr txBox="1"/>
          <p:nvPr/>
        </p:nvSpPr>
        <p:spPr>
          <a:xfrm>
            <a:off x="838200" y="3050435"/>
            <a:ext cx="6097712" cy="757130"/>
          </a:xfrm>
          <a:prstGeom prst="rect">
            <a:avLst/>
          </a:prstGeom>
          <a:noFill/>
        </p:spPr>
        <p:txBody>
          <a:bodyPr wrap="square">
            <a:sp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0" i="0" u="none" strike="noStrike" kern="1200" cap="none" spc="0" normalizeH="0" baseline="0" noProof="0">
                <a:ln>
                  <a:noFill/>
                </a:ln>
                <a:solidFill>
                  <a:srgbClr val="4472C4">
                    <a:lumMod val="50000"/>
                  </a:srgbClr>
                </a:solidFill>
                <a:effectLst/>
                <a:uLnTx/>
                <a:uFillTx/>
                <a:latin typeface="Calibri" panose="020F0502020204030204"/>
                <a:ea typeface="+mn-ea"/>
                <a:cs typeface="+mn-cs"/>
              </a:rPr>
              <a:t>Confirm the version by clicking the ‘About’ button:</a:t>
            </a:r>
          </a:p>
        </p:txBody>
      </p:sp>
      <p:pic>
        <p:nvPicPr>
          <p:cNvPr id="8" name="Picture 7" descr="Screenshot of About window for MPOG Application Suite showing version number 2026.6.9658.37097 and date 6/11/2026. Window includes logo, copyright notice from University of Michigan, checkbox for hardware acceleration, and buttons for opening logs folder and OK.">
            <a:extLst>
              <a:ext uri="{FF2B5EF4-FFF2-40B4-BE49-F238E27FC236}">
                <a16:creationId xmlns:a16="http://schemas.microsoft.com/office/drawing/2014/main" id="{5EF5933F-B69B-42B3-7BD9-A82EA2EAC706}"/>
              </a:ext>
            </a:extLst>
          </p:cNvPr>
          <p:cNvPicPr>
            <a:picLocks noChangeAspect="1"/>
          </p:cNvPicPr>
          <p:nvPr/>
        </p:nvPicPr>
        <p:blipFill>
          <a:blip r:embed="rId3"/>
          <a:stretch>
            <a:fillRect/>
          </a:stretch>
        </p:blipFill>
        <p:spPr>
          <a:xfrm>
            <a:off x="4750112" y="3655541"/>
            <a:ext cx="2659692" cy="2290264"/>
          </a:xfrm>
          <a:prstGeom prst="rect">
            <a:avLst/>
          </a:prstGeom>
        </p:spPr>
      </p:pic>
      <p:sp>
        <p:nvSpPr>
          <p:cNvPr id="4" name="Date Placeholder 3">
            <a:extLst>
              <a:ext uri="{FF2B5EF4-FFF2-40B4-BE49-F238E27FC236}">
                <a16:creationId xmlns:a16="http://schemas.microsoft.com/office/drawing/2014/main" id="{A1B7A502-1A93-423B-3221-05668B35D1FD}"/>
              </a:ext>
              <a:ext uri="{C183D7F6-B498-43B3-948B-1728B52AA6E4}">
                <adec:decorative xmlns:adec="http://schemas.microsoft.com/office/drawing/2017/decorative" val="1"/>
              </a:ext>
            </a:extLst>
          </p:cNvPr>
          <p:cNvSpPr>
            <a:spLocks noGrp="1"/>
          </p:cNvSpPr>
          <p:nvPr>
            <p:ph type="dt" sz="half" idx="10"/>
          </p:nvPr>
        </p:nvSpPr>
        <p:spPr/>
        <p:txBody>
          <a:bodyPr/>
          <a:lstStyle/>
          <a:p>
            <a:r>
              <a:rPr lang="en-US"/>
              <a:t>Last Updated: </a:t>
            </a:r>
            <a:fld id="{C27868AE-7627-4EB2-BD1B-59C91DC88314}" type="datetime1">
              <a:rPr lang="en-US" smtClean="0"/>
              <a:t>6/24/2026</a:t>
            </a:fld>
            <a:endParaRPr lang="en-US"/>
          </a:p>
        </p:txBody>
      </p:sp>
      <p:sp>
        <p:nvSpPr>
          <p:cNvPr id="5" name="Footer Placeholder 4">
            <a:extLst>
              <a:ext uri="{FF2B5EF4-FFF2-40B4-BE49-F238E27FC236}">
                <a16:creationId xmlns:a16="http://schemas.microsoft.com/office/drawing/2014/main" id="{EDF03549-A696-3CC2-E2A3-5153DFFE664D}"/>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Contact: </a:t>
            </a:r>
            <a:r>
              <a:rPr lang="en-US" u="sng">
                <a:hlinkClick r:id="rId4"/>
              </a:rPr>
              <a:t>support@mpog.zendesk.com</a:t>
            </a:r>
            <a:endParaRPr lang="en-US"/>
          </a:p>
        </p:txBody>
      </p:sp>
    </p:spTree>
    <p:extLst>
      <p:ext uri="{BB962C8B-B14F-4D97-AF65-F5344CB8AC3E}">
        <p14:creationId xmlns:p14="http://schemas.microsoft.com/office/powerpoint/2010/main" val="9584336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964FBED6-DBA1-4248-B57E-98CCAF2C365A}" type="slidenum">
              <a:rPr lang="en-US" smtClean="0"/>
              <a:t>7</a:t>
            </a:fld>
            <a:endParaRPr lang="en-US"/>
          </a:p>
        </p:txBody>
      </p:sp>
      <p:sp>
        <p:nvSpPr>
          <p:cNvPr id="2" name="Title 1">
            <a:extLst>
              <a:ext uri="{FF2B5EF4-FFF2-40B4-BE49-F238E27FC236}">
                <a16:creationId xmlns:a16="http://schemas.microsoft.com/office/drawing/2014/main" id="{848A4CD0-0937-E8E5-94F4-21A9C1ACBCAC}"/>
              </a:ext>
            </a:extLst>
          </p:cNvPr>
          <p:cNvSpPr>
            <a:spLocks noGrp="1"/>
          </p:cNvSpPr>
          <p:nvPr>
            <p:ph type="title"/>
          </p:nvPr>
        </p:nvSpPr>
        <p:spPr>
          <a:xfrm>
            <a:off x="838200" y="365125"/>
            <a:ext cx="10515600" cy="1325563"/>
          </a:xfrm>
        </p:spPr>
        <p:txBody>
          <a:bodyPr/>
          <a:lstStyle/>
          <a:p>
            <a:r>
              <a:rPr lang="en-US"/>
              <a:t>MPOG Application Suite: App Menu</a:t>
            </a:r>
          </a:p>
        </p:txBody>
      </p:sp>
      <p:sp>
        <p:nvSpPr>
          <p:cNvPr id="3" name="Content Placeholder 2"/>
          <p:cNvSpPr>
            <a:spLocks noGrp="1"/>
          </p:cNvSpPr>
          <p:nvPr>
            <p:ph idx="1"/>
          </p:nvPr>
        </p:nvSpPr>
        <p:spPr>
          <a:xfrm>
            <a:off x="838200" y="1847321"/>
            <a:ext cx="10515600" cy="859724"/>
          </a:xfrm>
        </p:spPr>
        <p:txBody>
          <a:bodyPr>
            <a:normAutofit/>
          </a:bodyPr>
          <a:lstStyle/>
          <a:p>
            <a:pPr marL="0" indent="0">
              <a:buNone/>
            </a:pPr>
            <a:r>
              <a:rPr lang="en-US" sz="2400"/>
              <a:t>Follow steps to download the suite to your computer. The MPOG Application Suite should automatically open. Some tools may display in gray.</a:t>
            </a:r>
          </a:p>
        </p:txBody>
      </p:sp>
      <p:pic>
        <p:nvPicPr>
          <p:cNvPr id="8" name="Picture 7" descr="Screenshot of a software application interface for MPOG (Multicenter Perioperative Outcomes Group) featuring a grid of labeled buttons for various data management functions such as Case Viewer, Variable Mapping, NSQIP Import, and QI Dashboard. The interface includes a disabled button labeled &quot;Research Data Cleaning&quot; with a note about insufficient rights or missing connection, and options for editing connections and viewing about information.">
            <a:extLst>
              <a:ext uri="{FF2B5EF4-FFF2-40B4-BE49-F238E27FC236}">
                <a16:creationId xmlns:a16="http://schemas.microsoft.com/office/drawing/2014/main" id="{20914B11-3832-429E-B06D-C006C41C26D6}"/>
              </a:ext>
            </a:extLst>
          </p:cNvPr>
          <p:cNvPicPr>
            <a:picLocks noChangeAspect="1"/>
          </p:cNvPicPr>
          <p:nvPr/>
        </p:nvPicPr>
        <p:blipFill>
          <a:blip r:embed="rId2"/>
          <a:stretch>
            <a:fillRect/>
          </a:stretch>
        </p:blipFill>
        <p:spPr>
          <a:xfrm>
            <a:off x="4022558" y="2736680"/>
            <a:ext cx="3261619" cy="3310483"/>
          </a:xfrm>
          <a:prstGeom prst="rect">
            <a:avLst/>
          </a:prstGeom>
        </p:spPr>
      </p:pic>
      <p:sp>
        <p:nvSpPr>
          <p:cNvPr id="4" name="Date Placeholder 3">
            <a:extLst>
              <a:ext uri="{C183D7F6-B498-43B3-948B-1728B52AA6E4}">
                <adec:decorative xmlns:adec="http://schemas.microsoft.com/office/drawing/2017/decorative" val="1"/>
              </a:ext>
            </a:extLst>
          </p:cNvPr>
          <p:cNvSpPr>
            <a:spLocks noGrp="1"/>
          </p:cNvSpPr>
          <p:nvPr>
            <p:ph type="dt" sz="half" idx="10"/>
          </p:nvPr>
        </p:nvSpPr>
        <p:spPr/>
        <p:txBody>
          <a:bodyPr/>
          <a:lstStyle/>
          <a:p>
            <a:r>
              <a:rPr lang="en-US"/>
              <a:t>Last Updated: </a:t>
            </a:r>
            <a:fld id="{C27868AE-7627-4EB2-BD1B-59C91DC88314}" type="datetime1">
              <a:rPr lang="en-US" smtClean="0"/>
              <a:t>6/24/2026</a:t>
            </a:fld>
            <a:endParaRPr lang="en-US"/>
          </a:p>
        </p:txBody>
      </p:sp>
      <p:sp>
        <p:nvSpPr>
          <p:cNvPr id="5" name="Footer Placeholder 4">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Contact: </a:t>
            </a:r>
            <a:r>
              <a:rPr lang="en-US" u="sng">
                <a:hlinkClick r:id="rId3"/>
              </a:rPr>
              <a:t>support@mpog.zendesk.com</a:t>
            </a:r>
            <a:endParaRPr lang="en-US"/>
          </a:p>
        </p:txBody>
      </p:sp>
    </p:spTree>
    <p:extLst>
      <p:ext uri="{BB962C8B-B14F-4D97-AF65-F5344CB8AC3E}">
        <p14:creationId xmlns:p14="http://schemas.microsoft.com/office/powerpoint/2010/main" val="32618694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964FBED6-DBA1-4248-B57E-98CCAF2C365A}" type="slidenum">
              <a:rPr lang="en-US" smtClean="0"/>
              <a:t>8</a:t>
            </a:fld>
            <a:endParaRPr lang="en-US"/>
          </a:p>
        </p:txBody>
      </p:sp>
      <p:sp>
        <p:nvSpPr>
          <p:cNvPr id="8" name="Title 1">
            <a:extLst>
              <a:ext uri="{FF2B5EF4-FFF2-40B4-BE49-F238E27FC236}">
                <a16:creationId xmlns:a16="http://schemas.microsoft.com/office/drawing/2014/main" id="{B6677945-D97C-F75F-7713-8365C8C8A155}"/>
              </a:ext>
            </a:extLst>
          </p:cNvPr>
          <p:cNvSpPr>
            <a:spLocks noGrp="1"/>
          </p:cNvSpPr>
          <p:nvPr>
            <p:ph type="title"/>
          </p:nvPr>
        </p:nvSpPr>
        <p:spPr>
          <a:xfrm>
            <a:off x="838200" y="365125"/>
            <a:ext cx="10515600" cy="1325563"/>
          </a:xfrm>
        </p:spPr>
        <p:txBody>
          <a:bodyPr/>
          <a:lstStyle/>
          <a:p>
            <a:r>
              <a:rPr lang="en-US"/>
              <a:t>MPOG Application Suite: Connection Setup</a:t>
            </a:r>
          </a:p>
        </p:txBody>
      </p:sp>
      <p:sp>
        <p:nvSpPr>
          <p:cNvPr id="3" name="Content Placeholder 2"/>
          <p:cNvSpPr>
            <a:spLocks noGrp="1"/>
          </p:cNvSpPr>
          <p:nvPr>
            <p:ph idx="1"/>
          </p:nvPr>
        </p:nvSpPr>
        <p:spPr>
          <a:xfrm>
            <a:off x="862621" y="2066529"/>
            <a:ext cx="5233737" cy="1005948"/>
          </a:xfrm>
        </p:spPr>
        <p:txBody>
          <a:bodyPr>
            <a:normAutofit lnSpcReduction="10000"/>
          </a:bodyPr>
          <a:lstStyle/>
          <a:p>
            <a:r>
              <a:rPr lang="en-US" sz="2400"/>
              <a:t>Next, set up a connection to your local MPOG database by clicking: ‘Edit Connections’</a:t>
            </a:r>
          </a:p>
        </p:txBody>
      </p:sp>
      <p:pic>
        <p:nvPicPr>
          <p:cNvPr id="15" name="Picture 14" descr="Screenshot of MPOG Application Suite interface showing a toolbar with buttons labeled &quot;Edit Connections&quot; and &quot;About&quot; in the top right corner. The interface includes MPOG logo and text &quot;MULTICENTER PERIOPERATIVE OUTCOMES GROUP&quot; with connection status indicated as &quot;Local.&quot;">
            <a:extLst>
              <a:ext uri="{FF2B5EF4-FFF2-40B4-BE49-F238E27FC236}">
                <a16:creationId xmlns:a16="http://schemas.microsoft.com/office/drawing/2014/main" id="{D8520302-82CE-B631-6D93-C85152237586}"/>
              </a:ext>
            </a:extLst>
          </p:cNvPr>
          <p:cNvPicPr>
            <a:picLocks noChangeAspect="1"/>
          </p:cNvPicPr>
          <p:nvPr/>
        </p:nvPicPr>
        <p:blipFill>
          <a:blip r:embed="rId2"/>
          <a:stretch>
            <a:fillRect/>
          </a:stretch>
        </p:blipFill>
        <p:spPr>
          <a:xfrm>
            <a:off x="6120781" y="1880322"/>
            <a:ext cx="5362492" cy="1403605"/>
          </a:xfrm>
          <a:prstGeom prst="rect">
            <a:avLst/>
          </a:prstGeom>
        </p:spPr>
      </p:pic>
      <p:sp>
        <p:nvSpPr>
          <p:cNvPr id="14" name="TextBox 13">
            <a:extLst>
              <a:ext uri="{FF2B5EF4-FFF2-40B4-BE49-F238E27FC236}">
                <a16:creationId xmlns:a16="http://schemas.microsoft.com/office/drawing/2014/main" id="{7131A860-A022-A01F-7360-71B706828F93}"/>
              </a:ext>
            </a:extLst>
          </p:cNvPr>
          <p:cNvSpPr txBox="1"/>
          <p:nvPr/>
        </p:nvSpPr>
        <p:spPr>
          <a:xfrm>
            <a:off x="813419" y="3853191"/>
            <a:ext cx="5282581" cy="2214965"/>
          </a:xfrm>
          <a:prstGeom prst="rect">
            <a:avLst/>
          </a:prstGeom>
          <a:noFill/>
        </p:spPr>
        <p:txBody>
          <a:bodyPr wrap="square">
            <a:sp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0" i="0" u="none" strike="noStrike" kern="1200" cap="none" spc="0" normalizeH="0" baseline="0" noProof="0">
                <a:ln>
                  <a:noFill/>
                </a:ln>
                <a:solidFill>
                  <a:srgbClr val="4472C4">
                    <a:lumMod val="50000"/>
                  </a:srgbClr>
                </a:solidFill>
                <a:effectLst/>
                <a:uLnTx/>
                <a:uFillTx/>
                <a:latin typeface="Calibri" panose="020F0502020204030204"/>
                <a:ea typeface="+mn-ea"/>
                <a:cs typeface="+mn-cs"/>
              </a:rPr>
              <a:t>Click “Add New” if there are no profiles available for connection. Otherwise, choose the appropriate connection</a:t>
            </a:r>
            <a:r>
              <a:rPr lang="en-US" sz="2400">
                <a:solidFill>
                  <a:srgbClr val="4472C4">
                    <a:lumMod val="50000"/>
                  </a:srgbClr>
                </a:solidFill>
                <a:latin typeface="Calibri" panose="020F0502020204030204"/>
              </a:rPr>
              <a:t>, typically labeled as</a:t>
            </a:r>
            <a:r>
              <a:rPr kumimoji="0" lang="en-US" sz="2400" b="0" i="0" u="none" strike="noStrike" kern="1200" cap="none" spc="0" normalizeH="0" baseline="0" noProof="0">
                <a:ln>
                  <a:noFill/>
                </a:ln>
                <a:solidFill>
                  <a:srgbClr val="4472C4">
                    <a:lumMod val="50000"/>
                  </a:srgbClr>
                </a:solidFill>
                <a:effectLst/>
                <a:uLnTx/>
                <a:uFillTx/>
                <a:latin typeface="Calibri" panose="020F0502020204030204"/>
                <a:ea typeface="+mn-ea"/>
                <a:cs typeface="+mn-cs"/>
              </a:rPr>
              <a:t> ‘Local’ or ‘Hospital Name’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0" i="0" u="none" strike="noStrike" kern="1200" cap="none" spc="0" normalizeH="0" baseline="0" noProof="0">
                <a:ln>
                  <a:noFill/>
                </a:ln>
                <a:solidFill>
                  <a:srgbClr val="4472C4">
                    <a:lumMod val="50000"/>
                  </a:srgbClr>
                </a:solidFill>
                <a:effectLst/>
                <a:uLnTx/>
                <a:uFillTx/>
                <a:latin typeface="Calibri" panose="020F0502020204030204"/>
                <a:ea typeface="+mn-ea"/>
                <a:cs typeface="+mn-cs"/>
              </a:rPr>
              <a:t>Click “Edit Selected”</a:t>
            </a:r>
          </a:p>
        </p:txBody>
      </p:sp>
      <p:pic>
        <p:nvPicPr>
          <p:cNvPr id="17" name="Picture 16" descr="Screenshot of Connection Profile Manager window showing options to manage MPOG application database connections. Buttons include Edit Selected, Delete Selected, Add New (highlighted with red border), Add Existing, Apply and Restart, and Cancel, with Local profile selected.">
            <a:extLst>
              <a:ext uri="{FF2B5EF4-FFF2-40B4-BE49-F238E27FC236}">
                <a16:creationId xmlns:a16="http://schemas.microsoft.com/office/drawing/2014/main" id="{177B99F3-D7B4-E4D0-50A0-0D778B2AFFC0}"/>
              </a:ext>
            </a:extLst>
          </p:cNvPr>
          <p:cNvPicPr>
            <a:picLocks noChangeAspect="1"/>
          </p:cNvPicPr>
          <p:nvPr/>
        </p:nvPicPr>
        <p:blipFill>
          <a:blip r:embed="rId3"/>
          <a:stretch>
            <a:fillRect/>
          </a:stretch>
        </p:blipFill>
        <p:spPr>
          <a:xfrm>
            <a:off x="6120781" y="3853191"/>
            <a:ext cx="5282581" cy="1749199"/>
          </a:xfrm>
          <a:prstGeom prst="rect">
            <a:avLst/>
          </a:prstGeom>
        </p:spPr>
      </p:pic>
      <p:sp>
        <p:nvSpPr>
          <p:cNvPr id="4" name="Date Placeholder 3">
            <a:extLst>
              <a:ext uri="{C183D7F6-B498-43B3-948B-1728B52AA6E4}">
                <adec:decorative xmlns:adec="http://schemas.microsoft.com/office/drawing/2017/decorative" val="1"/>
              </a:ext>
            </a:extLst>
          </p:cNvPr>
          <p:cNvSpPr>
            <a:spLocks noGrp="1"/>
          </p:cNvSpPr>
          <p:nvPr>
            <p:ph type="dt" sz="half" idx="10"/>
          </p:nvPr>
        </p:nvSpPr>
        <p:spPr/>
        <p:txBody>
          <a:bodyPr/>
          <a:lstStyle/>
          <a:p>
            <a:r>
              <a:rPr lang="en-US"/>
              <a:t>Last Updated: </a:t>
            </a:r>
            <a:fld id="{C27868AE-7627-4EB2-BD1B-59C91DC88314}" type="datetime1">
              <a:rPr lang="en-US" smtClean="0"/>
              <a:t>6/24/2026</a:t>
            </a:fld>
            <a:endParaRPr lang="en-US"/>
          </a:p>
        </p:txBody>
      </p:sp>
      <p:sp>
        <p:nvSpPr>
          <p:cNvPr id="5" name="Footer Placeholder 4">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Contact: </a:t>
            </a:r>
            <a:r>
              <a:rPr lang="en-US" u="sng">
                <a:hlinkClick r:id="rId4"/>
              </a:rPr>
              <a:t>support@mpog.zendesk.com</a:t>
            </a:r>
            <a:endParaRPr lang="en-US"/>
          </a:p>
        </p:txBody>
      </p:sp>
    </p:spTree>
    <p:extLst>
      <p:ext uri="{BB962C8B-B14F-4D97-AF65-F5344CB8AC3E}">
        <p14:creationId xmlns:p14="http://schemas.microsoft.com/office/powerpoint/2010/main" val="9141363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45C2211-ACA0-FD0B-0619-BDFB03702424}"/>
              </a:ext>
            </a:extLst>
          </p:cNvPr>
          <p:cNvSpPr>
            <a:spLocks noGrp="1"/>
          </p:cNvSpPr>
          <p:nvPr>
            <p:ph type="sldNum" sz="quarter" idx="12"/>
          </p:nvPr>
        </p:nvSpPr>
        <p:spPr/>
        <p:txBody>
          <a:bodyPr/>
          <a:lstStyle/>
          <a:p>
            <a:fld id="{964FBED6-DBA1-4248-B57E-98CCAF2C365A}" type="slidenum">
              <a:rPr lang="en-US" smtClean="0"/>
              <a:t>9</a:t>
            </a:fld>
            <a:endParaRPr lang="en-US"/>
          </a:p>
        </p:txBody>
      </p:sp>
      <p:sp>
        <p:nvSpPr>
          <p:cNvPr id="2" name="Title 1">
            <a:extLst>
              <a:ext uri="{FF2B5EF4-FFF2-40B4-BE49-F238E27FC236}">
                <a16:creationId xmlns:a16="http://schemas.microsoft.com/office/drawing/2014/main" id="{FF299107-21D9-9960-7B7C-8A7B11FB09E0}"/>
              </a:ext>
            </a:extLst>
          </p:cNvPr>
          <p:cNvSpPr>
            <a:spLocks noGrp="1"/>
          </p:cNvSpPr>
          <p:nvPr>
            <p:ph type="title"/>
          </p:nvPr>
        </p:nvSpPr>
        <p:spPr/>
        <p:txBody>
          <a:bodyPr/>
          <a:lstStyle/>
          <a:p>
            <a:r>
              <a:rPr lang="en-US"/>
              <a:t>Connection Setup and Confirming Access</a:t>
            </a:r>
          </a:p>
        </p:txBody>
      </p:sp>
      <p:sp>
        <p:nvSpPr>
          <p:cNvPr id="4" name="Date Placeholder 3">
            <a:extLst>
              <a:ext uri="{FF2B5EF4-FFF2-40B4-BE49-F238E27FC236}">
                <a16:creationId xmlns:a16="http://schemas.microsoft.com/office/drawing/2014/main" id="{2A69844F-FB6E-AEDD-CA93-D74EB18C09A1}"/>
              </a:ext>
              <a:ext uri="{C183D7F6-B498-43B3-948B-1728B52AA6E4}">
                <adec:decorative xmlns:adec="http://schemas.microsoft.com/office/drawing/2017/decorative" val="1"/>
              </a:ext>
            </a:extLst>
          </p:cNvPr>
          <p:cNvSpPr>
            <a:spLocks noGrp="1"/>
          </p:cNvSpPr>
          <p:nvPr>
            <p:ph type="dt" sz="half" idx="10"/>
          </p:nvPr>
        </p:nvSpPr>
        <p:spPr/>
        <p:txBody>
          <a:bodyPr/>
          <a:lstStyle/>
          <a:p>
            <a:fld id="{BCC131FE-9883-4F05-B5E7-8508081D35D1}" type="datetime1">
              <a:rPr lang="en-US" smtClean="0"/>
              <a:t>6/24/2026</a:t>
            </a:fld>
            <a:endParaRPr lang="en-US"/>
          </a:p>
        </p:txBody>
      </p:sp>
      <p:sp>
        <p:nvSpPr>
          <p:cNvPr id="5" name="Footer Placeholder 4">
            <a:extLst>
              <a:ext uri="{FF2B5EF4-FFF2-40B4-BE49-F238E27FC236}">
                <a16:creationId xmlns:a16="http://schemas.microsoft.com/office/drawing/2014/main" id="{D5941B2F-0CDA-1979-4A19-05F00FF41B87}"/>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Contact: support@mpog.zendesk.com</a:t>
            </a:r>
          </a:p>
        </p:txBody>
      </p:sp>
    </p:spTree>
    <p:extLst>
      <p:ext uri="{BB962C8B-B14F-4D97-AF65-F5344CB8AC3E}">
        <p14:creationId xmlns:p14="http://schemas.microsoft.com/office/powerpoint/2010/main" val="18535805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mbria-Calibri">
      <a:majorFont>
        <a:latin typeface="Cambria" panose="02040503050406030204"/>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73ACDE6D-DDF1-4F60-AD13-954C09BA5450}" vid="{52CC081F-C0C4-40E6-89B3-841657BDE6D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3bb2a9a8-e654-4de0-9fb9-bac424ce1e46">
      <UserInfo>
        <DisplayName/>
        <AccountId xsi:nil="true"/>
        <AccountType/>
      </UserInfo>
    </SharedWithUsers>
    <MediaLengthInSeconds xmlns="4f2abbf5-b7d6-458f-bb30-913909cfec39" xsi:nil="true"/>
    <lcf76f155ced4ddcb4097134ff3c332f xmlns="4f2abbf5-b7d6-458f-bb30-913909cfec39">
      <Terms xmlns="http://schemas.microsoft.com/office/infopath/2007/PartnerControls"/>
    </lcf76f155ced4ddcb4097134ff3c332f>
    <TaxCatchAll xmlns="3bb2a9a8-e654-4de0-9fb9-bac424ce1e46" xsi:nil="true"/>
    <_ip_UnifiedCompliancePolicyUIAction xmlns="http://schemas.microsoft.com/sharepoint/v3" xsi:nil="true"/>
    <_ip_UnifiedCompliancePolicyProperties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36F431D26917C4AB9DDD35E2D778668" ma:contentTypeVersion="16" ma:contentTypeDescription="Create a new document." ma:contentTypeScope="" ma:versionID="f31adfc996b81f9a6336bcf59e7e9b54">
  <xsd:schema xmlns:xsd="http://www.w3.org/2001/XMLSchema" xmlns:xs="http://www.w3.org/2001/XMLSchema" xmlns:p="http://schemas.microsoft.com/office/2006/metadata/properties" xmlns:ns1="http://schemas.microsoft.com/sharepoint/v3" xmlns:ns2="4f2abbf5-b7d6-458f-bb30-913909cfec39" xmlns:ns3="3bb2a9a8-e654-4de0-9fb9-bac424ce1e46" targetNamespace="http://schemas.microsoft.com/office/2006/metadata/properties" ma:root="true" ma:fieldsID="7fb1c976b124145d444e48866d568561" ns1:_="" ns2:_="" ns3:_="">
    <xsd:import namespace="http://schemas.microsoft.com/sharepoint/v3"/>
    <xsd:import namespace="4f2abbf5-b7d6-458f-bb30-913909cfec39"/>
    <xsd:import namespace="3bb2a9a8-e654-4de0-9fb9-bac424ce1e46"/>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DateTaken" minOccurs="0"/>
                <xsd:element ref="ns2:MediaServiceGenerationTime" minOccurs="0"/>
                <xsd:element ref="ns2:MediaServiceEventHashCode" minOccurs="0"/>
                <xsd:element ref="ns2:MediaLengthInSeconds" minOccurs="0"/>
                <xsd:element ref="ns2:MediaServiceSearchProperties" minOccurs="0"/>
                <xsd:element ref="ns2:lcf76f155ced4ddcb4097134ff3c332f" minOccurs="0"/>
                <xsd:element ref="ns3:TaxCatchAll" minOccurs="0"/>
                <xsd:element ref="ns2:MediaServiceOCR"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2" nillable="true" ma:displayName="Unified Compliance Policy Properties" ma:hidden="true" ma:internalName="_ip_UnifiedCompliancePolicyProperties">
      <xsd:simpleType>
        <xsd:restriction base="dms:Note"/>
      </xsd:simpleType>
    </xsd:element>
    <xsd:element name="_ip_UnifiedCompliancePolicyUIAction" ma:index="23"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f2abbf5-b7d6-458f-bb30-913909cfec3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SearchProperties" ma:index="17" nillable="true" ma:displayName="MediaServiceSearchProperties" ma:hidden="true" ma:internalName="MediaServiceSearchProperties" ma:readOnly="true">
      <xsd:simpleType>
        <xsd:restriction base="dms:Note"/>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3418ee26-5d9c-4ec3-852e-438ad73c3900"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bb2a9a8-e654-4de0-9fb9-bac424ce1e46"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499050eb-8fc0-432c-a654-9ced597922f3}" ma:internalName="TaxCatchAll" ma:showField="CatchAllData" ma:web="3bb2a9a8-e654-4de0-9fb9-bac424ce1e4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BA7F61F-43CB-4EE6-82A9-0A0F775A72B4}">
  <ds:schemaRefs>
    <ds:schemaRef ds:uri="http://schemas.microsoft.com/sharepoint/v3/contenttype/forms"/>
  </ds:schemaRefs>
</ds:datastoreItem>
</file>

<file path=customXml/itemProps2.xml><?xml version="1.0" encoding="utf-8"?>
<ds:datastoreItem xmlns:ds="http://schemas.openxmlformats.org/officeDocument/2006/customXml" ds:itemID="{F7E3BB89-03BC-4869-B8C5-5A785398A006}">
  <ds:schemaRefs>
    <ds:schemaRef ds:uri="http://schemas.microsoft.com/office/infopath/2007/PartnerControls"/>
    <ds:schemaRef ds:uri="http://schemas.microsoft.com/office/2006/documentManagement/types"/>
    <ds:schemaRef ds:uri="http://purl.org/dc/terms/"/>
    <ds:schemaRef ds:uri="4f2abbf5-b7d6-458f-bb30-913909cfec39"/>
    <ds:schemaRef ds:uri="http://purl.org/dc/dcmitype/"/>
    <ds:schemaRef ds:uri="http://schemas.openxmlformats.org/package/2006/metadata/core-properties"/>
    <ds:schemaRef ds:uri="http://schemas.microsoft.com/office/2006/metadata/properties"/>
    <ds:schemaRef ds:uri="http://purl.org/dc/elements/1.1/"/>
    <ds:schemaRef ds:uri="3bb2a9a8-e654-4de0-9fb9-bac424ce1e46"/>
    <ds:schemaRef ds:uri="http://schemas.microsoft.com/sharepoint/v3"/>
    <ds:schemaRef ds:uri="http://www.w3.org/XML/1998/namespace"/>
  </ds:schemaRefs>
</ds:datastoreItem>
</file>

<file path=customXml/itemProps3.xml><?xml version="1.0" encoding="utf-8"?>
<ds:datastoreItem xmlns:ds="http://schemas.openxmlformats.org/officeDocument/2006/customXml" ds:itemID="{C5301A14-EC4F-444F-8296-D863AB1DE5B9}">
  <ds:schemaRefs>
    <ds:schemaRef ds:uri="3bb2a9a8-e654-4de0-9fb9-bac424ce1e46"/>
    <ds:schemaRef ds:uri="4f2abbf5-b7d6-458f-bb30-913909cfec3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training manual template</Template>
  <TotalTime>4</TotalTime>
  <Words>866</Words>
  <Application>Microsoft Office PowerPoint</Application>
  <PresentationFormat>Widescreen</PresentationFormat>
  <Paragraphs>101</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    Getting Started: Downloading and Accessing the MPOG Application Suite</vt:lpstr>
      <vt:lpstr>Contents </vt:lpstr>
      <vt:lpstr>Downloading and Installing the MPOG App Suite</vt:lpstr>
      <vt:lpstr>Downloading and Installing the MPOG Application Suite</vt:lpstr>
      <vt:lpstr>MPOG Application Suite: Setup Wizard</vt:lpstr>
      <vt:lpstr>MPOG Application Suite: Installation </vt:lpstr>
      <vt:lpstr>MPOG Application Suite: App Menu</vt:lpstr>
      <vt:lpstr>MPOG Application Suite: Connection Setup</vt:lpstr>
      <vt:lpstr>Connection Setup and Confirming Access</vt:lpstr>
      <vt:lpstr>MPOG Application Suite: Connection Profile Setup</vt:lpstr>
      <vt:lpstr>MPOG Application Suite: Troubleshooting</vt:lpstr>
      <vt:lpstr>MPOG Application Suite: Connection Access</vt:lpstr>
      <vt:lpstr>MPOG Application Suite: Confirming Access</vt:lpstr>
      <vt:lpstr>MPOG App Suite Upgrades</vt:lpstr>
      <vt:lpstr>MPOG Application Suite: Upgrades</vt:lpstr>
    </vt:vector>
  </TitlesOfParts>
  <Company>University of Michigan Health System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Szymanski, Brooke</dc:creator>
  <cp:lastModifiedBy>Malenfant, Tiffany</cp:lastModifiedBy>
  <cp:revision>3</cp:revision>
  <dcterms:created xsi:type="dcterms:W3CDTF">2019-10-25T17:47:45Z</dcterms:created>
  <dcterms:modified xsi:type="dcterms:W3CDTF">2026-06-24T12:25:39Z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0x010100536F431D26917C4AB9DDD35E2D778668</vt:lpwstr>
  </property>
  <property fmtid="{D5CDD505-2E9C-101B-9397-08002B2CF9AE}" pid="3" name="xd_Signature">
    <vt:bool>false</vt:bool>
  </property>
  <property fmtid="{D5CDD505-2E9C-101B-9397-08002B2CF9AE}" pid="4" name="xd_ProgID">
    <vt:lpwstr/>
  </property>
  <property fmtid="{D5CDD505-2E9C-101B-9397-08002B2CF9AE}" pid="5" name="ComplianceAssetId">
    <vt:lpwstr/>
  </property>
  <property fmtid="{D5CDD505-2E9C-101B-9397-08002B2CF9AE}" pid="6" name="TemplateUrl">
    <vt:lpwstr/>
  </property>
  <property fmtid="{D5CDD505-2E9C-101B-9397-08002B2CF9AE}" pid="7" name="_ExtendedDescription">
    <vt:lpwstr/>
  </property>
  <property fmtid="{D5CDD505-2E9C-101B-9397-08002B2CF9AE}" pid="8" name="TriggerFlowInfo">
    <vt:lpwstr/>
  </property>
  <property fmtid="{D5CDD505-2E9C-101B-9397-08002B2CF9AE}" pid="9" name="MediaServiceImageTags">
    <vt:lpwstr/>
  </property>
</Properties>
</file>