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256" r:id="rId5"/>
    <p:sldId id="258" r:id="rId6"/>
    <p:sldId id="257" r:id="rId7"/>
    <p:sldId id="259" r:id="rId8"/>
    <p:sldId id="1057" r:id="rId9"/>
    <p:sldId id="274" r:id="rId10"/>
    <p:sldId id="264" r:id="rId11"/>
    <p:sldId id="265" r:id="rId12"/>
    <p:sldId id="262" r:id="rId13"/>
    <p:sldId id="1056" r:id="rId14"/>
    <p:sldId id="276" r:id="rId15"/>
    <p:sldId id="1055" r:id="rId16"/>
    <p:sldId id="275" r:id="rId17"/>
    <p:sldId id="1058" r:id="rId18"/>
    <p:sldId id="263" r:id="rId19"/>
    <p:sldId id="266" r:id="rId20"/>
    <p:sldId id="1053" r:id="rId21"/>
    <p:sldId id="1061" r:id="rId22"/>
    <p:sldId id="267" r:id="rId23"/>
    <p:sldId id="268" r:id="rId24"/>
    <p:sldId id="1059" r:id="rId25"/>
    <p:sldId id="1054" r:id="rId26"/>
    <p:sldId id="1063" r:id="rId27"/>
    <p:sldId id="270" r:id="rId28"/>
    <p:sldId id="272" r:id="rId29"/>
    <p:sldId id="1062" r:id="rId30"/>
    <p:sldId id="1060"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6B3208-E00D-2420-4488-AF6B52E2F689}" name="Herren, Melanie" initials="MH" userId="S::mherren@med.umich.edu::c3f80ea6-a793-4be9-82c2-88405dae123c" providerId="AD"/>
  <p188:author id="{F8156DA4-1F98-0B84-5607-EE41BD25851F}" name="Malenfant, Tiffany" initials="MT" userId="S::temale@med.umich.edu::b8fb4680-000a-48c2-a59f-923d1237f192" providerId="AD"/>
  <p188:author id="{5F559ECD-8535-8ED3-66EF-F3442BE7023B}" name="Buehler, Kate" initials="BK" userId="S::kjbucrek@med.umich.edu::3d3ba58d-72c8-41a6-9ab3-1422e96620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autoAdjust="0"/>
    <p:restoredTop sz="86441" autoAdjust="0"/>
  </p:normalViewPr>
  <p:slideViewPr>
    <p:cSldViewPr snapToGrid="0">
      <p:cViewPr varScale="1">
        <p:scale>
          <a:sx n="84" d="100"/>
          <a:sy n="84" d="100"/>
        </p:scale>
        <p:origin x="1266" y="300"/>
      </p:cViewPr>
      <p:guideLst/>
    </p:cSldViewPr>
  </p:slideViewPr>
  <p:outlineViewPr>
    <p:cViewPr>
      <p:scale>
        <a:sx n="33" d="100"/>
        <a:sy n="33" d="100"/>
      </p:scale>
      <p:origin x="0" y="-127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5167E-2996-47B2-BE1F-A6E01751B821}" type="datetimeFigureOut">
              <a:rPr lang="en-US" smtClean="0"/>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C98F8-14B2-47AB-BE63-0558113D8BEC}" type="slidenum">
              <a:rPr lang="en-US" smtClean="0"/>
              <a:t>‹#›</a:t>
            </a:fld>
            <a:endParaRPr lang="en-US"/>
          </a:p>
        </p:txBody>
      </p:sp>
    </p:spTree>
    <p:extLst>
      <p:ext uri="{BB962C8B-B14F-4D97-AF65-F5344CB8AC3E}">
        <p14:creationId xmlns:p14="http://schemas.microsoft.com/office/powerpoint/2010/main" val="240791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C98F8-14B2-47AB-BE63-0558113D8BEC}" type="slidenum">
              <a:rPr lang="en-US" smtClean="0"/>
              <a:t>11</a:t>
            </a:fld>
            <a:endParaRPr lang="en-US"/>
          </a:p>
        </p:txBody>
      </p:sp>
    </p:spTree>
    <p:extLst>
      <p:ext uri="{BB962C8B-B14F-4D97-AF65-F5344CB8AC3E}">
        <p14:creationId xmlns:p14="http://schemas.microsoft.com/office/powerpoint/2010/main" val="211912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C98F8-14B2-47AB-BE63-0558113D8BEC}" type="slidenum">
              <a:rPr lang="en-US" smtClean="0"/>
              <a:t>14</a:t>
            </a:fld>
            <a:endParaRPr lang="en-US"/>
          </a:p>
        </p:txBody>
      </p:sp>
    </p:spTree>
    <p:extLst>
      <p:ext uri="{BB962C8B-B14F-4D97-AF65-F5344CB8AC3E}">
        <p14:creationId xmlns:p14="http://schemas.microsoft.com/office/powerpoint/2010/main" val="144071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C98F8-14B2-47AB-BE63-0558113D8BEC}" type="slidenum">
              <a:rPr lang="en-US" smtClean="0"/>
              <a:t>18</a:t>
            </a:fld>
            <a:endParaRPr lang="en-US"/>
          </a:p>
        </p:txBody>
      </p:sp>
    </p:spTree>
    <p:extLst>
      <p:ext uri="{BB962C8B-B14F-4D97-AF65-F5344CB8AC3E}">
        <p14:creationId xmlns:p14="http://schemas.microsoft.com/office/powerpoint/2010/main" val="368008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C98F8-14B2-47AB-BE63-0558113D8BEC}" type="slidenum">
              <a:rPr lang="en-US" smtClean="0"/>
              <a:t>25</a:t>
            </a:fld>
            <a:endParaRPr lang="en-US"/>
          </a:p>
        </p:txBody>
      </p:sp>
    </p:spTree>
    <p:extLst>
      <p:ext uri="{BB962C8B-B14F-4D97-AF65-F5344CB8AC3E}">
        <p14:creationId xmlns:p14="http://schemas.microsoft.com/office/powerpoint/2010/main" val="2604825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958" y="2373647"/>
            <a:ext cx="9144000" cy="2387600"/>
          </a:xfrm>
        </p:spPr>
        <p:txBody>
          <a:bodyPr anchor="b"/>
          <a:lstStyle>
            <a:lvl1pPr algn="ctr">
              <a:defRPr sz="6000">
                <a:solidFill>
                  <a:schemeClr val="accent5">
                    <a:lumMod val="50000"/>
                  </a:schemeClr>
                </a:solidFill>
              </a:defRPr>
            </a:lvl1pPr>
          </a:lstStyle>
          <a:p>
            <a:r>
              <a:rPr lang="en-US"/>
              <a:t>Click to edit Master title style</a:t>
            </a:r>
          </a:p>
        </p:txBody>
      </p:sp>
      <p:sp>
        <p:nvSpPr>
          <p:cNvPr id="4" name="Date Placeholder 3"/>
          <p:cNvSpPr>
            <a:spLocks noGrp="1"/>
          </p:cNvSpPr>
          <p:nvPr>
            <p:ph type="dt" sz="half" idx="10"/>
          </p:nvPr>
        </p:nvSpPr>
        <p:spPr/>
        <p:txBody>
          <a:bodyPr/>
          <a:lstStyle/>
          <a:p>
            <a:r>
              <a:rPr lang="en-US"/>
              <a:t>Last Updated: </a:t>
            </a:r>
            <a:fld id="{90FBAD94-44DF-42A5-AC6E-5575337C3286}" type="datetime1">
              <a:rPr lang="en-US" smtClean="0"/>
              <a:pPr/>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032" y="392877"/>
            <a:ext cx="6278974" cy="1453709"/>
          </a:xfrm>
          <a:prstGeom prst="rect">
            <a:avLst/>
          </a:prstGeom>
        </p:spPr>
      </p:pic>
    </p:spTree>
    <p:extLst>
      <p:ext uri="{BB962C8B-B14F-4D97-AF65-F5344CB8AC3E}">
        <p14:creationId xmlns:p14="http://schemas.microsoft.com/office/powerpoint/2010/main" val="317784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DA913-A6D2-4726-90CC-C1E1C62E512D}"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36305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935194-37D8-4181-AAFC-C332417A3F26}"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0622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72696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10800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4003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0356B-0CB5-41F4-8082-20488C8E9989}" type="datetime1">
              <a:rPr lang="en-US" smtClean="0"/>
              <a:t>6/24/2026</a:t>
            </a:fld>
            <a:endParaRPr lang="en-US"/>
          </a:p>
        </p:txBody>
      </p:sp>
      <p:sp>
        <p:nvSpPr>
          <p:cNvPr id="8" name="Footer Placeholder 7"/>
          <p:cNvSpPr>
            <a:spLocks noGrp="1"/>
          </p:cNvSpPr>
          <p:nvPr>
            <p:ph type="ftr" sz="quarter" idx="11"/>
          </p:nvPr>
        </p:nvSpPr>
        <p:spPr/>
        <p:txBody>
          <a:bodyPr/>
          <a:lstStyle/>
          <a:p>
            <a:r>
              <a:rPr lang="en-US"/>
              <a:t>Contact: support@mpog.zendesk.com</a:t>
            </a:r>
          </a:p>
        </p:txBody>
      </p:sp>
      <p:sp>
        <p:nvSpPr>
          <p:cNvPr id="9" name="Slide Number Placeholder 8"/>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61218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62BE2-2A95-4B1E-B047-AB8BFD3BAFF5}" type="datetime1">
              <a:rPr lang="en-US" smtClean="0"/>
              <a:t>6/24/2026</a:t>
            </a:fld>
            <a:endParaRPr lang="en-US"/>
          </a:p>
        </p:txBody>
      </p:sp>
      <p:sp>
        <p:nvSpPr>
          <p:cNvPr id="4" name="Footer Placeholder 3"/>
          <p:cNvSpPr>
            <a:spLocks noGrp="1"/>
          </p:cNvSpPr>
          <p:nvPr>
            <p:ph type="ftr" sz="quarter" idx="11"/>
          </p:nvPr>
        </p:nvSpPr>
        <p:spPr/>
        <p:txBody>
          <a:bodyPr/>
          <a:lstStyle/>
          <a:p>
            <a:r>
              <a:rPr lang="en-US"/>
              <a:t>Contact: support@mpog.zendesk.com</a:t>
            </a:r>
          </a:p>
        </p:txBody>
      </p:sp>
      <p:sp>
        <p:nvSpPr>
          <p:cNvPr id="5" name="Slide Number Placeholder 4"/>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5821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0CB7-6EB0-4793-B093-0CD973C6FC2B}" type="datetime1">
              <a:rPr lang="en-US" smtClean="0"/>
              <a:t>6/24/2026</a:t>
            </a:fld>
            <a:endParaRPr lang="en-US"/>
          </a:p>
        </p:txBody>
      </p:sp>
      <p:sp>
        <p:nvSpPr>
          <p:cNvPr id="3" name="Footer Placeholder 2"/>
          <p:cNvSpPr>
            <a:spLocks noGrp="1"/>
          </p:cNvSpPr>
          <p:nvPr>
            <p:ph type="ftr" sz="quarter" idx="11"/>
          </p:nvPr>
        </p:nvSpPr>
        <p:spPr/>
        <p:txBody>
          <a:bodyPr/>
          <a:lstStyle/>
          <a:p>
            <a:r>
              <a:rPr lang="en-US"/>
              <a:t>Contact: support@mpog.zendesk.com</a:t>
            </a:r>
          </a:p>
        </p:txBody>
      </p:sp>
      <p:sp>
        <p:nvSpPr>
          <p:cNvPr id="4" name="Slide Number Placeholder 3"/>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651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979F7-D64D-4EA0-B1FF-F44C71362EFC}"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99174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7D52A9-F82A-4735-9798-874454A7DDB9}"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9511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support@mpog.zendesk.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927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Last Updated: </a:t>
            </a:r>
            <a:fld id="{E5439B8C-2CE3-4BC0-A0C8-71FA97797EB0}" type="datetime1">
              <a:rPr lang="en-US" smtClean="0"/>
              <a:t>6/24/2026</a:t>
            </a:fld>
            <a:endParaRPr lang="en-US"/>
          </a:p>
        </p:txBody>
      </p:sp>
      <p:sp>
        <p:nvSpPr>
          <p:cNvPr id="5" name="Footer Placeholder 4"/>
          <p:cNvSpPr>
            <a:spLocks noGrp="1"/>
          </p:cNvSpPr>
          <p:nvPr>
            <p:ph type="ftr" sz="quarter" idx="3"/>
          </p:nvPr>
        </p:nvSpPr>
        <p:spPr>
          <a:xfrm>
            <a:off x="4022558" y="65066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Contact: </a:t>
            </a:r>
            <a:r>
              <a:rPr lang="en-US" sz="1200" u="sng">
                <a:hlinkClick r:id="rId13"/>
              </a:rPr>
              <a:t>support@mpog.zendesk.com</a:t>
            </a:r>
            <a:endParaRPr lang="en-US"/>
          </a:p>
        </p:txBody>
      </p:sp>
      <p:sp>
        <p:nvSpPr>
          <p:cNvPr id="6" name="Slide Number Placeholder 5"/>
          <p:cNvSpPr>
            <a:spLocks noGrp="1"/>
          </p:cNvSpPr>
          <p:nvPr>
            <p:ph type="sldNum" sz="quarter" idx="4"/>
          </p:nvPr>
        </p:nvSpPr>
        <p:spPr>
          <a:xfrm>
            <a:off x="8610600" y="650666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BED6-DBA1-4248-B57E-98CCAF2C365A}" type="slidenum">
              <a:rPr lang="en-US" smtClean="0"/>
              <a:t>‹#›</a:t>
            </a:fld>
            <a:endParaRPr lang="en-US"/>
          </a:p>
        </p:txBody>
      </p:sp>
      <p:sp>
        <p:nvSpPr>
          <p:cNvPr id="7" name="Line 39">
            <a:extLst>
              <a:ext uri="{FF2B5EF4-FFF2-40B4-BE49-F238E27FC236}">
                <a16:creationId xmlns:a16="http://schemas.microsoft.com/office/drawing/2014/main" id="{FE055A90-BB08-4078-911A-83E55D6148C1}"/>
              </a:ext>
            </a:extLst>
          </p:cNvPr>
          <p:cNvSpPr>
            <a:spLocks noChangeShapeType="1"/>
          </p:cNvSpPr>
          <p:nvPr userDrawn="1"/>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8" name="Picture 7">
            <a:extLst>
              <a:ext uri="{FF2B5EF4-FFF2-40B4-BE49-F238E27FC236}">
                <a16:creationId xmlns:a16="http://schemas.microsoft.com/office/drawing/2014/main" id="{48D645B7-5B24-4B50-B02F-AFF13EEE72A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Tree>
    <p:extLst>
      <p:ext uri="{BB962C8B-B14F-4D97-AF65-F5344CB8AC3E}">
        <p14:creationId xmlns:p14="http://schemas.microsoft.com/office/powerpoint/2010/main" val="15020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support@mpog.zendesk.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5.xml"/><Relationship Id="rId7"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4.xml"/><Relationship Id="rId9" Type="http://schemas.openxmlformats.org/officeDocument/2006/relationships/hyperlink" Target="mailto:support@mpog.zendesk.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Data Review:</a:t>
            </a:r>
            <a:br>
              <a:rPr lang="en-US" dirty="0"/>
            </a:br>
            <a:r>
              <a:rPr lang="en-US" dirty="0"/>
              <a:t>Import Manager Assistant</a:t>
            </a:r>
          </a:p>
        </p:txBody>
      </p:sp>
    </p:spTree>
    <p:extLst>
      <p:ext uri="{BB962C8B-B14F-4D97-AF65-F5344CB8AC3E}">
        <p14:creationId xmlns:p14="http://schemas.microsoft.com/office/powerpoint/2010/main" val="265465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41129-F5D5-587A-3544-12F819CDBA3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E32CA2-0ABF-FA22-414D-4AFD4FE7330D}"/>
              </a:ext>
            </a:extLst>
          </p:cNvPr>
          <p:cNvSpPr>
            <a:spLocks noGrp="1"/>
          </p:cNvSpPr>
          <p:nvPr>
            <p:ph type="sldNum" sz="quarter" idx="12"/>
          </p:nvPr>
        </p:nvSpPr>
        <p:spPr/>
        <p:txBody>
          <a:bodyPr/>
          <a:lstStyle/>
          <a:p>
            <a:fld id="{964FBED6-DBA1-4248-B57E-98CCAF2C365A}" type="slidenum">
              <a:rPr lang="en-US" smtClean="0"/>
              <a:t>10</a:t>
            </a:fld>
            <a:endParaRPr lang="en-US"/>
          </a:p>
        </p:txBody>
      </p:sp>
      <p:sp>
        <p:nvSpPr>
          <p:cNvPr id="2" name="Title 1">
            <a:extLst>
              <a:ext uri="{FF2B5EF4-FFF2-40B4-BE49-F238E27FC236}">
                <a16:creationId xmlns:a16="http://schemas.microsoft.com/office/drawing/2014/main" id="{7E813581-EEF8-4224-B392-E4868A95BCE4}"/>
              </a:ext>
            </a:extLst>
          </p:cNvPr>
          <p:cNvSpPr>
            <a:spLocks noGrp="1"/>
          </p:cNvSpPr>
          <p:nvPr>
            <p:ph type="title"/>
          </p:nvPr>
        </p:nvSpPr>
        <p:spPr>
          <a:xfrm>
            <a:off x="628650" y="0"/>
            <a:ext cx="10058400" cy="914400"/>
          </a:xfrm>
        </p:spPr>
        <p:txBody>
          <a:bodyPr/>
          <a:lstStyle/>
          <a:p>
            <a:r>
              <a:rPr lang="en-US" dirty="0"/>
              <a:t>Log Viewer – Consume Log</a:t>
            </a:r>
          </a:p>
        </p:txBody>
      </p:sp>
      <p:sp>
        <p:nvSpPr>
          <p:cNvPr id="3" name="Content Placeholder 2">
            <a:extLst>
              <a:ext uri="{FF2B5EF4-FFF2-40B4-BE49-F238E27FC236}">
                <a16:creationId xmlns:a16="http://schemas.microsoft.com/office/drawing/2014/main" id="{ED51BBB0-C62E-C0E8-3AAA-B453868E09DE}"/>
              </a:ext>
            </a:extLst>
          </p:cNvPr>
          <p:cNvSpPr>
            <a:spLocks noGrp="1"/>
          </p:cNvSpPr>
          <p:nvPr>
            <p:ph idx="1"/>
          </p:nvPr>
        </p:nvSpPr>
        <p:spPr>
          <a:xfrm>
            <a:off x="714375" y="1619250"/>
            <a:ext cx="11172825" cy="1695450"/>
          </a:xfrm>
        </p:spPr>
        <p:txBody>
          <a:bodyPr>
            <a:normAutofit/>
          </a:bodyPr>
          <a:lstStyle/>
          <a:p>
            <a:r>
              <a:rPr lang="en-US" dirty="0"/>
              <a:t>Consume Log</a:t>
            </a:r>
          </a:p>
          <a:p>
            <a:pPr lvl="1"/>
            <a:r>
              <a:rPr lang="en-US" dirty="0"/>
              <a:t>Shows a list of Modules and Target Dates that have been processed, including any with errors</a:t>
            </a:r>
          </a:p>
          <a:p>
            <a:pPr lvl="1"/>
            <a:r>
              <a:rPr lang="en-US" dirty="0"/>
              <a:t>Fixed errors will still appear in the log</a:t>
            </a:r>
          </a:p>
          <a:p>
            <a:pPr lvl="1"/>
            <a:r>
              <a:rPr lang="en-US" dirty="0"/>
              <a:t>New errors may indicate missing data and need attention</a:t>
            </a:r>
          </a:p>
        </p:txBody>
      </p:sp>
      <p:pic>
        <p:nvPicPr>
          <p:cNvPr id="8" name="Picture 7" descr="Screenshot of a software interface showing an Import Manager Assistant window with a Consume Log tab selected. The window displays a table listing details such as Log Entry, Instance, File Name, Start and End times, Module, Target Date, Pull Date, and Error status, highlighting a single entry with specific timestamps and module information.">
            <a:extLst>
              <a:ext uri="{FF2B5EF4-FFF2-40B4-BE49-F238E27FC236}">
                <a16:creationId xmlns:a16="http://schemas.microsoft.com/office/drawing/2014/main" id="{985FA9CE-AF47-EA2A-8BBB-57804380AD7F}"/>
              </a:ext>
            </a:extLst>
          </p:cNvPr>
          <p:cNvPicPr>
            <a:picLocks noChangeAspect="1"/>
          </p:cNvPicPr>
          <p:nvPr/>
        </p:nvPicPr>
        <p:blipFill>
          <a:blip r:embed="rId2"/>
          <a:stretch>
            <a:fillRect/>
          </a:stretch>
        </p:blipFill>
        <p:spPr>
          <a:xfrm>
            <a:off x="470829" y="3715977"/>
            <a:ext cx="11250342" cy="1522773"/>
          </a:xfrm>
          <a:prstGeom prst="rect">
            <a:avLst/>
          </a:prstGeom>
        </p:spPr>
      </p:pic>
      <p:sp>
        <p:nvSpPr>
          <p:cNvPr id="4" name="Date Placeholder 3">
            <a:extLst>
              <a:ext uri="{FF2B5EF4-FFF2-40B4-BE49-F238E27FC236}">
                <a16:creationId xmlns:a16="http://schemas.microsoft.com/office/drawing/2014/main" id="{1C3FDEE4-0328-26B8-42FF-021EBF9874D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04B675EA-5133-A416-7903-193C7389697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28066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11</a:t>
            </a:fld>
            <a:endParaRPr lang="en-US"/>
          </a:p>
        </p:txBody>
      </p:sp>
      <p:sp>
        <p:nvSpPr>
          <p:cNvPr id="9" name="Title 1">
            <a:extLst>
              <a:ext uri="{FF2B5EF4-FFF2-40B4-BE49-F238E27FC236}">
                <a16:creationId xmlns:a16="http://schemas.microsoft.com/office/drawing/2014/main" id="{A92D5AAF-1DFA-B1C7-7AD9-2E11A3051B1B}"/>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Log Viewer – Handoff Log</a:t>
            </a:r>
          </a:p>
        </p:txBody>
      </p:sp>
      <p:sp>
        <p:nvSpPr>
          <p:cNvPr id="3" name="Content Placeholder 2"/>
          <p:cNvSpPr>
            <a:spLocks noGrp="1"/>
          </p:cNvSpPr>
          <p:nvPr>
            <p:ph idx="1"/>
          </p:nvPr>
        </p:nvSpPr>
        <p:spPr>
          <a:xfrm>
            <a:off x="628650" y="1296848"/>
            <a:ext cx="9896474" cy="2092958"/>
          </a:xfrm>
        </p:spPr>
        <p:txBody>
          <a:bodyPr>
            <a:normAutofit/>
          </a:bodyPr>
          <a:lstStyle/>
          <a:p>
            <a:r>
              <a:rPr lang="en-US" dirty="0"/>
              <a:t>Handoff Log</a:t>
            </a:r>
          </a:p>
          <a:p>
            <a:pPr lvl="1"/>
            <a:r>
              <a:rPr lang="en-US" dirty="0"/>
              <a:t>Displays the modules (and corresponding Target Dates) that have been exported to the MPOG_MAS database(s). </a:t>
            </a:r>
          </a:p>
          <a:p>
            <a:pPr lvl="1"/>
            <a:r>
              <a:rPr lang="en-US" dirty="0"/>
              <a:t>Errors that have been resolved will still show in the log, </a:t>
            </a:r>
          </a:p>
          <a:p>
            <a:pPr lvl="1"/>
            <a:r>
              <a:rPr lang="en-US" dirty="0"/>
              <a:t>Any recent errors may indicate missing data and require attention.</a:t>
            </a:r>
          </a:p>
          <a:p>
            <a:pPr marL="457200" lvl="1" indent="0">
              <a:buNone/>
            </a:pPr>
            <a:endParaRPr lang="en-US" dirty="0"/>
          </a:p>
          <a:p>
            <a:endParaRPr lang="en-US" dirty="0"/>
          </a:p>
        </p:txBody>
      </p:sp>
      <p:pic>
        <p:nvPicPr>
          <p:cNvPr id="7" name="Picture 6" descr="Screenshot of Import Manager Assistant software showing a table with columns labeled Log Entry ID, Destination, Database, Module, Target Date, Start, End, and Error. The table highlights entries under Target Date with dates ranging from 1/29/2024 to 5/6/2026, and the interface includes dropdown menus for Target Date Range and checkboxes for Had Error and Execution Date Range.">
            <a:extLst>
              <a:ext uri="{FF2B5EF4-FFF2-40B4-BE49-F238E27FC236}">
                <a16:creationId xmlns:a16="http://schemas.microsoft.com/office/drawing/2014/main" id="{C8CDC0E4-1AE4-A93A-7291-A8F7009B9809}"/>
              </a:ext>
            </a:extLst>
          </p:cNvPr>
          <p:cNvPicPr>
            <a:picLocks noChangeAspect="1"/>
          </p:cNvPicPr>
          <p:nvPr/>
        </p:nvPicPr>
        <p:blipFill>
          <a:blip r:embed="rId3"/>
          <a:stretch>
            <a:fillRect/>
          </a:stretch>
        </p:blipFill>
        <p:spPr>
          <a:xfrm>
            <a:off x="732748" y="3566915"/>
            <a:ext cx="9688277" cy="1381318"/>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150572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46219-6064-D70D-C710-15BFF2DDD0D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26CCC0-2823-E876-4238-13833CC91F23}"/>
              </a:ext>
            </a:extLst>
          </p:cNvPr>
          <p:cNvSpPr>
            <a:spLocks noGrp="1"/>
          </p:cNvSpPr>
          <p:nvPr>
            <p:ph type="sldNum" sz="quarter" idx="12"/>
          </p:nvPr>
        </p:nvSpPr>
        <p:spPr/>
        <p:txBody>
          <a:bodyPr/>
          <a:lstStyle/>
          <a:p>
            <a:fld id="{964FBED6-DBA1-4248-B57E-98CCAF2C365A}" type="slidenum">
              <a:rPr lang="en-US" smtClean="0"/>
              <a:t>12</a:t>
            </a:fld>
            <a:endParaRPr lang="en-US"/>
          </a:p>
        </p:txBody>
      </p:sp>
      <p:sp>
        <p:nvSpPr>
          <p:cNvPr id="9" name="Title 1">
            <a:extLst>
              <a:ext uri="{FF2B5EF4-FFF2-40B4-BE49-F238E27FC236}">
                <a16:creationId xmlns:a16="http://schemas.microsoft.com/office/drawing/2014/main" id="{65F1554E-A8F7-0A5B-CDDC-0C9FA4A3D973}"/>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Log Viewer – Handoff Queue</a:t>
            </a:r>
          </a:p>
        </p:txBody>
      </p:sp>
      <p:sp>
        <p:nvSpPr>
          <p:cNvPr id="3" name="Content Placeholder 2">
            <a:extLst>
              <a:ext uri="{FF2B5EF4-FFF2-40B4-BE49-F238E27FC236}">
                <a16:creationId xmlns:a16="http://schemas.microsoft.com/office/drawing/2014/main" id="{2178CAB6-D2C7-B11C-CC4F-71EC899D9950}"/>
              </a:ext>
            </a:extLst>
          </p:cNvPr>
          <p:cNvSpPr>
            <a:spLocks noGrp="1"/>
          </p:cNvSpPr>
          <p:nvPr>
            <p:ph idx="1"/>
          </p:nvPr>
        </p:nvSpPr>
        <p:spPr>
          <a:xfrm>
            <a:off x="751986" y="1001756"/>
            <a:ext cx="10688027" cy="2885220"/>
          </a:xfrm>
        </p:spPr>
        <p:txBody>
          <a:bodyPr>
            <a:normAutofit/>
          </a:bodyPr>
          <a:lstStyle/>
          <a:p>
            <a:r>
              <a:rPr lang="en-US" dirty="0"/>
              <a:t>Handoff Queue</a:t>
            </a:r>
          </a:p>
          <a:p>
            <a:pPr lvl="1"/>
            <a:r>
              <a:rPr lang="en-US" dirty="0"/>
              <a:t>Displays any modules (and corresponding Target Dates) currently queued to be exported to the MPOG_MAS database(s). </a:t>
            </a:r>
          </a:p>
          <a:p>
            <a:pPr lvl="1"/>
            <a:r>
              <a:rPr lang="en-US" dirty="0"/>
              <a:t>The assigned Priority helps indicate why the item was queued:</a:t>
            </a:r>
          </a:p>
          <a:p>
            <a:pPr lvl="2"/>
            <a:r>
              <a:rPr lang="en-US" sz="1600" dirty="0"/>
              <a:t>Priority 10 = New Data</a:t>
            </a:r>
          </a:p>
          <a:p>
            <a:pPr lvl="2"/>
            <a:r>
              <a:rPr lang="en-US" sz="1600" dirty="0"/>
              <a:t>Priority 20 = Re-Imported Data</a:t>
            </a:r>
          </a:p>
          <a:p>
            <a:pPr lvl="2"/>
            <a:r>
              <a:rPr lang="en-US" sz="1600" dirty="0"/>
              <a:t>Priority 30 = New Mappings</a:t>
            </a:r>
          </a:p>
          <a:p>
            <a:pPr lvl="2"/>
            <a:r>
              <a:rPr lang="en-US" sz="1600" dirty="0"/>
              <a:t>Priority 50 = Missing from MPOG_MAS, Reason Unknown</a:t>
            </a:r>
          </a:p>
          <a:p>
            <a:pPr lvl="2"/>
            <a:r>
              <a:rPr lang="en-US" sz="1600" dirty="0"/>
              <a:t>Priority 60 = Missing from MPOG_MAS, Reason Unknown (Patient Level Data)</a:t>
            </a:r>
          </a:p>
          <a:p>
            <a:pPr lvl="1"/>
            <a:endParaRPr lang="en-US" dirty="0"/>
          </a:p>
          <a:p>
            <a:endParaRPr lang="en-US" dirty="0"/>
          </a:p>
        </p:txBody>
      </p:sp>
      <p:pic>
        <p:nvPicPr>
          <p:cNvPr id="7" name="Picture 6" descr="Screenshot of a software interface showing a &quot;HandOff Queue&quot; tab with a table listing queue entries, target dates, date queued, and priority levels. Priority column highlights values of 30 in red, indicating high priority tasks within a date range filter set from 4/17/2026 to 5/7/2026.">
            <a:extLst>
              <a:ext uri="{FF2B5EF4-FFF2-40B4-BE49-F238E27FC236}">
                <a16:creationId xmlns:a16="http://schemas.microsoft.com/office/drawing/2014/main" id="{34E4591E-A159-016F-710F-0EC9BEEC828E}"/>
              </a:ext>
            </a:extLst>
          </p:cNvPr>
          <p:cNvPicPr>
            <a:picLocks noChangeAspect="1"/>
          </p:cNvPicPr>
          <p:nvPr/>
        </p:nvPicPr>
        <p:blipFill>
          <a:blip r:embed="rId2"/>
          <a:stretch>
            <a:fillRect/>
          </a:stretch>
        </p:blipFill>
        <p:spPr>
          <a:xfrm>
            <a:off x="554409" y="3974332"/>
            <a:ext cx="11083180" cy="1713893"/>
          </a:xfrm>
          <a:prstGeom prst="rect">
            <a:avLst/>
          </a:prstGeom>
        </p:spPr>
      </p:pic>
      <p:sp>
        <p:nvSpPr>
          <p:cNvPr id="4" name="Date Placeholder 3">
            <a:extLst>
              <a:ext uri="{FF2B5EF4-FFF2-40B4-BE49-F238E27FC236}">
                <a16:creationId xmlns:a16="http://schemas.microsoft.com/office/drawing/2014/main" id="{F2464EA0-0F71-01C9-B86B-D89EDE5D1D09}"/>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9D8568CA-8C80-536C-E789-F13F79E6257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70192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13</a:t>
            </a:fld>
            <a:endParaRPr lang="en-US"/>
          </a:p>
        </p:txBody>
      </p:sp>
      <p:sp>
        <p:nvSpPr>
          <p:cNvPr id="10" name="Title 1">
            <a:extLst>
              <a:ext uri="{FF2B5EF4-FFF2-40B4-BE49-F238E27FC236}">
                <a16:creationId xmlns:a16="http://schemas.microsoft.com/office/drawing/2014/main" id="{E1CB115E-0EE9-D220-840D-9FD80C505143}"/>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Log Viewer – Export Logs</a:t>
            </a:r>
          </a:p>
        </p:txBody>
      </p:sp>
      <p:sp>
        <p:nvSpPr>
          <p:cNvPr id="3" name="Content Placeholder 2"/>
          <p:cNvSpPr>
            <a:spLocks noGrp="1"/>
          </p:cNvSpPr>
          <p:nvPr>
            <p:ph idx="1"/>
          </p:nvPr>
        </p:nvSpPr>
        <p:spPr>
          <a:xfrm>
            <a:off x="392905" y="1076325"/>
            <a:ext cx="11694319" cy="2485865"/>
          </a:xfrm>
        </p:spPr>
        <p:txBody>
          <a:bodyPr/>
          <a:lstStyle/>
          <a:p>
            <a:r>
              <a:rPr lang="en-US" dirty="0"/>
              <a:t>The Log Viewer shows only the most recent 10,000 rows from each log</a:t>
            </a:r>
          </a:p>
          <a:p>
            <a:r>
              <a:rPr lang="en-US" dirty="0"/>
              <a:t>Exporting the logs as a spreadsheet removes this limit and includes all rows. </a:t>
            </a:r>
          </a:p>
          <a:p>
            <a:r>
              <a:rPr lang="en-US" dirty="0"/>
              <a:t>To export, click the “Export as a spreadsheet” button at the bottom of the Import Manager Assistant window.</a:t>
            </a:r>
          </a:p>
          <a:p>
            <a:pPr marL="0" indent="0">
              <a:buNone/>
            </a:pPr>
            <a:r>
              <a:rPr lang="en-US" sz="1800" i="1" dirty="0"/>
              <a:t>Please include this log when contacting MPOG support about any errors encountered during the Import/Consume/Handoff processes.</a:t>
            </a:r>
          </a:p>
          <a:p>
            <a:pPr marL="0" indent="0">
              <a:buNone/>
            </a:pPr>
            <a:endParaRPr lang="en-US" dirty="0"/>
          </a:p>
        </p:txBody>
      </p:sp>
      <p:pic>
        <p:nvPicPr>
          <p:cNvPr id="7" name="Picture 6" descr="Screenshot of Import Manager Assistant software interface showing a log viewer tab with a table listing import job details such as log ID, instance, file name, start and end times, error status, file size, and multi-date flag. Table rows are highlighted with alternating white and light gray backgrounds, and a red-bordered button labeled &quot;Export as spreadsheet&quot; is visible below the table.">
            <a:extLst>
              <a:ext uri="{FF2B5EF4-FFF2-40B4-BE49-F238E27FC236}">
                <a16:creationId xmlns:a16="http://schemas.microsoft.com/office/drawing/2014/main" id="{89CCA281-9797-C126-E6F7-7E468C037728}"/>
              </a:ext>
            </a:extLst>
          </p:cNvPr>
          <p:cNvPicPr>
            <a:picLocks noChangeAspect="1"/>
          </p:cNvPicPr>
          <p:nvPr/>
        </p:nvPicPr>
        <p:blipFill>
          <a:blip r:embed="rId2"/>
          <a:stretch>
            <a:fillRect/>
          </a:stretch>
        </p:blipFill>
        <p:spPr>
          <a:xfrm>
            <a:off x="502789" y="3496920"/>
            <a:ext cx="10851011" cy="2107750"/>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17784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E231B-C1C0-61DF-82BC-2AAB18D513E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9689D8-571E-9380-FCA7-7BFAA5580FE3}"/>
              </a:ext>
            </a:extLst>
          </p:cNvPr>
          <p:cNvSpPr>
            <a:spLocks noGrp="1"/>
          </p:cNvSpPr>
          <p:nvPr>
            <p:ph type="sldNum" sz="quarter" idx="12"/>
          </p:nvPr>
        </p:nvSpPr>
        <p:spPr/>
        <p:txBody>
          <a:bodyPr/>
          <a:lstStyle/>
          <a:p>
            <a:fld id="{964FBED6-DBA1-4248-B57E-98CCAF2C365A}" type="slidenum">
              <a:rPr lang="en-US" smtClean="0"/>
              <a:t>14</a:t>
            </a:fld>
            <a:endParaRPr lang="en-US"/>
          </a:p>
        </p:txBody>
      </p:sp>
      <p:sp>
        <p:nvSpPr>
          <p:cNvPr id="7" name="Title 6">
            <a:extLst>
              <a:ext uri="{FF2B5EF4-FFF2-40B4-BE49-F238E27FC236}">
                <a16:creationId xmlns:a16="http://schemas.microsoft.com/office/drawing/2014/main" id="{0EFB3BB2-58B0-FB85-8B42-B93F67C68119}"/>
              </a:ext>
            </a:extLst>
          </p:cNvPr>
          <p:cNvSpPr>
            <a:spLocks noGrp="1"/>
          </p:cNvSpPr>
          <p:nvPr>
            <p:ph type="title"/>
          </p:nvPr>
        </p:nvSpPr>
        <p:spPr/>
        <p:txBody>
          <a:bodyPr/>
          <a:lstStyle/>
          <a:p>
            <a:r>
              <a:rPr lang="en-US" dirty="0"/>
              <a:t>Overview Tab</a:t>
            </a:r>
          </a:p>
        </p:txBody>
      </p:sp>
      <p:pic>
        <p:nvPicPr>
          <p:cNvPr id="9" name="Picture 8" descr="Screenshot of a software interface showing Import Manager Assistant with a navigation menu on the left side. The Overview tab is highlighted with a red border, and tabs for Import Log and Consumer are visible on the right side.">
            <a:extLst>
              <a:ext uri="{FF2B5EF4-FFF2-40B4-BE49-F238E27FC236}">
                <a16:creationId xmlns:a16="http://schemas.microsoft.com/office/drawing/2014/main" id="{BB1908CF-BF55-053D-E507-BD9EFF871ADD}"/>
              </a:ext>
            </a:extLst>
          </p:cNvPr>
          <p:cNvPicPr>
            <a:picLocks noChangeAspect="1"/>
          </p:cNvPicPr>
          <p:nvPr/>
        </p:nvPicPr>
        <p:blipFill>
          <a:blip r:embed="rId3"/>
          <a:stretch>
            <a:fillRect/>
          </a:stretch>
        </p:blipFill>
        <p:spPr>
          <a:xfrm>
            <a:off x="8137358" y="1894337"/>
            <a:ext cx="2530830" cy="3253925"/>
          </a:xfrm>
          <a:prstGeom prst="rect">
            <a:avLst/>
          </a:prstGeom>
        </p:spPr>
      </p:pic>
      <p:sp>
        <p:nvSpPr>
          <p:cNvPr id="4" name="Date Placeholder 3">
            <a:extLst>
              <a:ext uri="{FF2B5EF4-FFF2-40B4-BE49-F238E27FC236}">
                <a16:creationId xmlns:a16="http://schemas.microsoft.com/office/drawing/2014/main" id="{194AE70D-94A3-D278-9785-0292F84F9F9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DD2C32DD-A61B-FEF7-9390-446182D5EF5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119299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15</a:t>
            </a:fld>
            <a:endParaRPr lang="en-US"/>
          </a:p>
        </p:txBody>
      </p:sp>
      <p:sp>
        <p:nvSpPr>
          <p:cNvPr id="7" name="Title 1">
            <a:extLst>
              <a:ext uri="{FF2B5EF4-FFF2-40B4-BE49-F238E27FC236}">
                <a16:creationId xmlns:a16="http://schemas.microsoft.com/office/drawing/2014/main" id="{D6BCE32F-7D8A-8085-0076-5615BD6FFEF6}"/>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Overview Tab - Summary</a:t>
            </a:r>
          </a:p>
        </p:txBody>
      </p:sp>
      <p:sp>
        <p:nvSpPr>
          <p:cNvPr id="3" name="Content Placeholder 2"/>
          <p:cNvSpPr>
            <a:spLocks noGrp="1"/>
          </p:cNvSpPr>
          <p:nvPr>
            <p:ph idx="1"/>
          </p:nvPr>
        </p:nvSpPr>
        <p:spPr>
          <a:xfrm>
            <a:off x="628650" y="1176337"/>
            <a:ext cx="4848226" cy="4233863"/>
          </a:xfrm>
        </p:spPr>
        <p:txBody>
          <a:bodyPr>
            <a:normAutofit/>
          </a:bodyPr>
          <a:lstStyle/>
          <a:p>
            <a:r>
              <a:rPr lang="en-US" dirty="0"/>
              <a:t>Provides a color-coded* grid representing the status of files that were imported.</a:t>
            </a:r>
          </a:p>
          <a:p>
            <a:pPr marL="457200" lvl="1" indent="0">
              <a:buNone/>
            </a:pPr>
            <a:r>
              <a:rPr lang="en-US" dirty="0"/>
              <a:t>*See next slide for color indicators </a:t>
            </a:r>
          </a:p>
          <a:p>
            <a:r>
              <a:rPr lang="en-US" dirty="0"/>
              <a:t>Rows show module status, columns show month and year</a:t>
            </a:r>
          </a:p>
          <a:p>
            <a:pPr lvl="1"/>
            <a:r>
              <a:rPr lang="en-US" dirty="0"/>
              <a:t>Most recent months display on the far right, may need to scroll left to see historical data</a:t>
            </a:r>
          </a:p>
          <a:p>
            <a:r>
              <a:rPr lang="en-US" dirty="0"/>
              <a:t>Each box represents data for one month</a:t>
            </a:r>
          </a:p>
        </p:txBody>
      </p:sp>
      <p:pic>
        <p:nvPicPr>
          <p:cNvPr id="8" name="Picture 7" descr="Screenshot of Import Manager Assistant Overview tab showing a data import status grid for various modules and source systems. Rows are labeled by module names and columns represent different months in MM-YY format. Color-coded cells indicate import status, with solid green for complete, red for errors, yellow for in-progress, and half green half gray for partial data. ">
            <a:extLst>
              <a:ext uri="{FF2B5EF4-FFF2-40B4-BE49-F238E27FC236}">
                <a16:creationId xmlns:a16="http://schemas.microsoft.com/office/drawing/2014/main" id="{9CADA249-D111-2BC6-B32F-EB1F5E1855ED}"/>
              </a:ext>
            </a:extLst>
          </p:cNvPr>
          <p:cNvPicPr>
            <a:picLocks noChangeAspect="1"/>
          </p:cNvPicPr>
          <p:nvPr/>
        </p:nvPicPr>
        <p:blipFill>
          <a:blip r:embed="rId2"/>
          <a:stretch>
            <a:fillRect/>
          </a:stretch>
        </p:blipFill>
        <p:spPr>
          <a:xfrm>
            <a:off x="5657850" y="1433134"/>
            <a:ext cx="6376034" cy="3720268"/>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8134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16</a:t>
            </a:fld>
            <a:endParaRPr lang="en-US"/>
          </a:p>
        </p:txBody>
      </p:sp>
      <p:sp>
        <p:nvSpPr>
          <p:cNvPr id="2" name="Title 1">
            <a:extLst>
              <a:ext uri="{FF2B5EF4-FFF2-40B4-BE49-F238E27FC236}">
                <a16:creationId xmlns:a16="http://schemas.microsoft.com/office/drawing/2014/main" id="{F4E8F3E6-F126-8B67-37AA-4162807107BB}"/>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Overview Tab – Color Indicators</a:t>
            </a:r>
          </a:p>
        </p:txBody>
      </p:sp>
      <p:sp>
        <p:nvSpPr>
          <p:cNvPr id="3" name="Content Placeholder 2"/>
          <p:cNvSpPr>
            <a:spLocks noGrp="1"/>
          </p:cNvSpPr>
          <p:nvPr>
            <p:ph idx="1"/>
          </p:nvPr>
        </p:nvSpPr>
        <p:spPr>
          <a:xfrm>
            <a:off x="838200" y="1138236"/>
            <a:ext cx="6048375" cy="4581525"/>
          </a:xfrm>
        </p:spPr>
        <p:txBody>
          <a:bodyPr>
            <a:normAutofit/>
          </a:bodyPr>
          <a:lstStyle/>
          <a:p>
            <a:pPr marL="0" indent="0">
              <a:buNone/>
            </a:pPr>
            <a:r>
              <a:rPr lang="en-US" sz="2000" dirty="0"/>
              <a:t>The color of each box shows the data status for that month:</a:t>
            </a:r>
          </a:p>
          <a:p>
            <a:r>
              <a:rPr lang="en-US" sz="2000" b="1" dirty="0">
                <a:solidFill>
                  <a:srgbClr val="00B050"/>
                </a:solidFill>
              </a:rPr>
              <a:t>Green: </a:t>
            </a:r>
            <a:r>
              <a:rPr lang="en-US" sz="2000" dirty="0"/>
              <a:t>All data has successfully completed every Import Manager step; every day in the month is fully processed</a:t>
            </a:r>
          </a:p>
          <a:p>
            <a:r>
              <a:rPr lang="en-US" sz="2000" b="1" dirty="0">
                <a:solidFill>
                  <a:srgbClr val="FACC0A"/>
                </a:solidFill>
              </a:rPr>
              <a:t>Yellow: </a:t>
            </a:r>
            <a:r>
              <a:rPr lang="en-US" sz="2000" dirty="0"/>
              <a:t>Data has completed some steps but still has more to finish; no errors, but processing is still underway for one or more days</a:t>
            </a:r>
          </a:p>
          <a:p>
            <a:r>
              <a:rPr lang="en-US" sz="2000" b="1" dirty="0">
                <a:solidFill>
                  <a:srgbClr val="FF0000"/>
                </a:solidFill>
              </a:rPr>
              <a:t>Red: </a:t>
            </a:r>
            <a:r>
              <a:rPr lang="en-US" sz="2000" dirty="0"/>
              <a:t>One or more errors occurred; if any day in the month has an error, the whole month appears red</a:t>
            </a:r>
          </a:p>
          <a:p>
            <a:r>
              <a:rPr lang="en-US" sz="2000" b="1" dirty="0">
                <a:solidFill>
                  <a:schemeClr val="bg1">
                    <a:lumMod val="50000"/>
                  </a:schemeClr>
                </a:solidFill>
              </a:rPr>
              <a:t>Grey: </a:t>
            </a:r>
            <a:r>
              <a:rPr lang="en-US" sz="2000" dirty="0"/>
              <a:t>Data is missing; there are no errors and no active processing, but one or more days have no data</a:t>
            </a:r>
          </a:p>
          <a:p>
            <a:r>
              <a:rPr lang="en-US" sz="2000" b="1" dirty="0">
                <a:solidFill>
                  <a:srgbClr val="00B050"/>
                </a:solidFill>
              </a:rPr>
              <a:t>Green/</a:t>
            </a:r>
            <a:r>
              <a:rPr lang="en-US" sz="2000" b="1" dirty="0">
                <a:solidFill>
                  <a:schemeClr val="bg1">
                    <a:lumMod val="50000"/>
                  </a:schemeClr>
                </a:solidFill>
              </a:rPr>
              <a:t>Grey: </a:t>
            </a:r>
            <a:r>
              <a:rPr lang="en-US" sz="2000" dirty="0"/>
              <a:t>Some data is missing; some days are complete (green) while others are missing (grey)</a:t>
            </a:r>
            <a:endParaRPr lang="en-US" sz="1800" dirty="0"/>
          </a:p>
        </p:txBody>
      </p:sp>
      <p:pic>
        <p:nvPicPr>
          <p:cNvPr id="8" name="Picture 7" descr="Image of the grid showing each box with the colors and the dates across the top.">
            <a:extLst>
              <a:ext uri="{FF2B5EF4-FFF2-40B4-BE49-F238E27FC236}">
                <a16:creationId xmlns:a16="http://schemas.microsoft.com/office/drawing/2014/main" id="{54E1F8B1-B474-BDDD-2827-051E5F26B436}"/>
              </a:ext>
            </a:extLst>
          </p:cNvPr>
          <p:cNvPicPr>
            <a:picLocks noChangeAspect="1"/>
          </p:cNvPicPr>
          <p:nvPr/>
        </p:nvPicPr>
        <p:blipFill>
          <a:blip r:embed="rId2"/>
          <a:srcRect l="48417" t="9502"/>
          <a:stretch>
            <a:fillRect/>
          </a:stretch>
        </p:blipFill>
        <p:spPr>
          <a:xfrm>
            <a:off x="7639050" y="1138236"/>
            <a:ext cx="3971925" cy="4354357"/>
          </a:xfrm>
          <a:prstGeom prst="rect">
            <a:avLst/>
          </a:prstGeom>
          <a:effectLst>
            <a:outerShdw blurRad="50800" dist="38100" dir="5400000" algn="t" rotWithShape="0">
              <a:prstClr val="black">
                <a:alpha val="40000"/>
              </a:prstClr>
            </a:outerShdw>
          </a:effectLst>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87680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EC89BA4-6574-32DD-92AB-C46EE06FF8AB}"/>
              </a:ext>
            </a:extLst>
          </p:cNvPr>
          <p:cNvSpPr>
            <a:spLocks noGrp="1"/>
          </p:cNvSpPr>
          <p:nvPr>
            <p:ph type="sldNum" sz="quarter" idx="12"/>
          </p:nvPr>
        </p:nvSpPr>
        <p:spPr/>
        <p:txBody>
          <a:bodyPr/>
          <a:lstStyle/>
          <a:p>
            <a:fld id="{964FBED6-DBA1-4248-B57E-98CCAF2C365A}" type="slidenum">
              <a:rPr lang="en-US" smtClean="0"/>
              <a:t>17</a:t>
            </a:fld>
            <a:endParaRPr lang="en-US"/>
          </a:p>
        </p:txBody>
      </p:sp>
      <p:sp>
        <p:nvSpPr>
          <p:cNvPr id="9" name="Title 1">
            <a:extLst>
              <a:ext uri="{FF2B5EF4-FFF2-40B4-BE49-F238E27FC236}">
                <a16:creationId xmlns:a16="http://schemas.microsoft.com/office/drawing/2014/main" id="{C4E15815-F69E-9C55-93EA-D9076B704017}"/>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Overview Tab – Old Sources</a:t>
            </a:r>
          </a:p>
        </p:txBody>
      </p:sp>
      <p:sp>
        <p:nvSpPr>
          <p:cNvPr id="3" name="Content Placeholder 2">
            <a:extLst>
              <a:ext uri="{FF2B5EF4-FFF2-40B4-BE49-F238E27FC236}">
                <a16:creationId xmlns:a16="http://schemas.microsoft.com/office/drawing/2014/main" id="{5684E087-7415-AE6C-C71F-960BDBDCED9F}"/>
              </a:ext>
            </a:extLst>
          </p:cNvPr>
          <p:cNvSpPr>
            <a:spLocks noGrp="1"/>
          </p:cNvSpPr>
          <p:nvPr>
            <p:ph idx="1"/>
          </p:nvPr>
        </p:nvSpPr>
        <p:spPr>
          <a:xfrm>
            <a:off x="723900" y="1504943"/>
            <a:ext cx="10629899" cy="3848114"/>
          </a:xfrm>
        </p:spPr>
        <p:txBody>
          <a:bodyPr vert="horz" lIns="91440" tIns="45720" rIns="91440" bIns="45720" rtlCol="0" anchor="t">
            <a:normAutofit lnSpcReduction="10000"/>
          </a:bodyPr>
          <a:lstStyle/>
          <a:p>
            <a:r>
              <a:rPr lang="en-US" sz="2800" dirty="0"/>
              <a:t>When a source stops sending data (for example, due to a change in billing vendor), its boxes will appear gray to show no data for that month</a:t>
            </a:r>
          </a:p>
          <a:p>
            <a:r>
              <a:rPr lang="en-US" sz="2800" dirty="0"/>
              <a:t>The user can click the “Hide Old Sources” checkbox to hide sources that have not submitted data in more than 12 months (</a:t>
            </a:r>
            <a:r>
              <a:rPr lang="en-US" i="1" dirty="0"/>
              <a:t>see next slide for example</a:t>
            </a:r>
            <a:r>
              <a:rPr lang="en-US" sz="2800" dirty="0"/>
              <a:t>)</a:t>
            </a:r>
          </a:p>
          <a:p>
            <a:r>
              <a:rPr lang="en-US" sz="2800" dirty="0"/>
              <a:t>When this option is enabled, any source with no data during this period will be hidden</a:t>
            </a:r>
          </a:p>
          <a:p>
            <a:r>
              <a:rPr lang="en-US" sz="2800" dirty="0"/>
              <a:t>This setting can be turned on or off by the user and is off by default</a:t>
            </a:r>
            <a:endParaRPr lang="en-US" sz="2400" dirty="0"/>
          </a:p>
        </p:txBody>
      </p:sp>
      <p:sp>
        <p:nvSpPr>
          <p:cNvPr id="4" name="Date Placeholder 3">
            <a:extLst>
              <a:ext uri="{FF2B5EF4-FFF2-40B4-BE49-F238E27FC236}">
                <a16:creationId xmlns:a16="http://schemas.microsoft.com/office/drawing/2014/main" id="{5CE96CA2-99DF-A000-CAA6-AE738F1CB80D}"/>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9BA160EA-24AF-5A27-5900-77B2B73E797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Tree>
    <p:extLst>
      <p:ext uri="{BB962C8B-B14F-4D97-AF65-F5344CB8AC3E}">
        <p14:creationId xmlns:p14="http://schemas.microsoft.com/office/powerpoint/2010/main" val="144023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F7534-E60E-8F62-8B61-8032351F0FD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5FFB6A6-F429-BEA4-89EB-CC4AEE33CE90}"/>
              </a:ext>
              <a:ext uri="{C183D7F6-B498-43B3-948B-1728B52AA6E4}">
                <adec:decorative xmlns:adec="http://schemas.microsoft.com/office/drawing/2017/decorative" val="0"/>
              </a:ext>
            </a:extLst>
          </p:cNvPr>
          <p:cNvSpPr>
            <a:spLocks noGrp="1"/>
          </p:cNvSpPr>
          <p:nvPr>
            <p:ph type="sldNum" sz="quarter" idx="12"/>
          </p:nvPr>
        </p:nvSpPr>
        <p:spPr/>
        <p:txBody>
          <a:bodyPr/>
          <a:lstStyle/>
          <a:p>
            <a:fld id="{964FBED6-DBA1-4248-B57E-98CCAF2C365A}" type="slidenum">
              <a:rPr lang="en-US" smtClean="0"/>
              <a:t>18</a:t>
            </a:fld>
            <a:endParaRPr lang="en-US"/>
          </a:p>
        </p:txBody>
      </p:sp>
      <p:sp>
        <p:nvSpPr>
          <p:cNvPr id="9" name="Title 1">
            <a:extLst>
              <a:ext uri="{FF2B5EF4-FFF2-40B4-BE49-F238E27FC236}">
                <a16:creationId xmlns:a16="http://schemas.microsoft.com/office/drawing/2014/main" id="{B9382DFD-B150-7D9E-1FD9-5C75C97542D2}"/>
              </a:ext>
              <a:ext uri="{C183D7F6-B498-43B3-948B-1728B52AA6E4}">
                <adec:decorative xmlns:adec="http://schemas.microsoft.com/office/drawing/2017/decorative" val="0"/>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Overview Tab – Old Sources Visualization</a:t>
            </a:r>
          </a:p>
        </p:txBody>
      </p:sp>
      <p:pic>
        <p:nvPicPr>
          <p:cNvPr id="3" name="Picture 2" descr="A screenshot showing two side-by-side heatmaps comparing module and source system data with &quot;Hide old sources&quot; option toggled off  in the image to the left and on in the image to the right. The heatmaps use green, yellow, and red cells to indicate status or activity, with red highlighting unknown modules and changes in data visibility when old sources are hidden.">
            <a:extLst>
              <a:ext uri="{FF2B5EF4-FFF2-40B4-BE49-F238E27FC236}">
                <a16:creationId xmlns:a16="http://schemas.microsoft.com/office/drawing/2014/main" id="{E5B48192-AB8F-ADA7-E72B-60EBE6A332C4}"/>
              </a:ext>
            </a:extLst>
          </p:cNvPr>
          <p:cNvPicPr>
            <a:picLocks noChangeAspect="1"/>
          </p:cNvPicPr>
          <p:nvPr/>
        </p:nvPicPr>
        <p:blipFill>
          <a:blip r:embed="rId3"/>
          <a:stretch>
            <a:fillRect/>
          </a:stretch>
        </p:blipFill>
        <p:spPr>
          <a:xfrm>
            <a:off x="628650" y="1325880"/>
            <a:ext cx="10585241" cy="4416065"/>
          </a:xfrm>
          <a:prstGeom prst="rect">
            <a:avLst/>
          </a:prstGeom>
        </p:spPr>
      </p:pic>
      <p:sp>
        <p:nvSpPr>
          <p:cNvPr id="4" name="Date Placeholder 3">
            <a:extLst>
              <a:ext uri="{FF2B5EF4-FFF2-40B4-BE49-F238E27FC236}">
                <a16:creationId xmlns:a16="http://schemas.microsoft.com/office/drawing/2014/main" id="{8ABF9846-D119-49DC-E147-AE999399859C}"/>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DD760724-214C-8817-79E6-E121C0541AB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403065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19</a:t>
            </a:fld>
            <a:endParaRPr lang="en-US"/>
          </a:p>
        </p:txBody>
      </p:sp>
      <p:sp>
        <p:nvSpPr>
          <p:cNvPr id="9" name="Title 1">
            <a:extLst>
              <a:ext uri="{FF2B5EF4-FFF2-40B4-BE49-F238E27FC236}">
                <a16:creationId xmlns:a16="http://schemas.microsoft.com/office/drawing/2014/main" id="{10BD67A7-1A5D-27D6-59BB-8EFD7936F4C4}"/>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Overview Tab – Monthly Examination</a:t>
            </a:r>
          </a:p>
        </p:txBody>
      </p:sp>
      <p:sp>
        <p:nvSpPr>
          <p:cNvPr id="3" name="Content Placeholder 2"/>
          <p:cNvSpPr>
            <a:spLocks noGrp="1"/>
          </p:cNvSpPr>
          <p:nvPr>
            <p:ph idx="1"/>
          </p:nvPr>
        </p:nvSpPr>
        <p:spPr>
          <a:xfrm>
            <a:off x="259078" y="1966611"/>
            <a:ext cx="3803483" cy="3126959"/>
          </a:xfrm>
        </p:spPr>
        <p:txBody>
          <a:bodyPr>
            <a:normAutofit/>
          </a:bodyPr>
          <a:lstStyle/>
          <a:p>
            <a:r>
              <a:rPr lang="en-US" dirty="0"/>
              <a:t>Clicking a box in the grid shows that module’s status in the panel at the bottom of the window</a:t>
            </a:r>
          </a:p>
          <a:p>
            <a:r>
              <a:rPr lang="en-US" dirty="0"/>
              <a:t>Each day of the month is displayed and marked with a color-coded status</a:t>
            </a:r>
          </a:p>
        </p:txBody>
      </p:sp>
      <p:pic>
        <p:nvPicPr>
          <p:cNvPr id="7" name="Picture 6" descr="Screenshot of Import Manager Assistant showing a color-coded matrix tracking module status across various source systems, with rows labeled by module names and columns by date in month-year format. A zoomed-in calendar view highlights &quot;MicrobiologyLabs&quot; module in &quot;EpicClarity&quot; for April 2026, indicating complete data in green and incomplete data in gray.">
            <a:extLst>
              <a:ext uri="{FF2B5EF4-FFF2-40B4-BE49-F238E27FC236}">
                <a16:creationId xmlns:a16="http://schemas.microsoft.com/office/drawing/2014/main" id="{5B648B4C-C044-23D8-0DA3-2D2663BF2F89}"/>
              </a:ext>
            </a:extLst>
          </p:cNvPr>
          <p:cNvPicPr>
            <a:picLocks noChangeAspect="1"/>
          </p:cNvPicPr>
          <p:nvPr/>
        </p:nvPicPr>
        <p:blipFill>
          <a:blip r:embed="rId2"/>
          <a:stretch>
            <a:fillRect/>
          </a:stretch>
        </p:blipFill>
        <p:spPr>
          <a:xfrm>
            <a:off x="4671033" y="1168400"/>
            <a:ext cx="7105831" cy="4093703"/>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51431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a:t>
            </a:fld>
            <a:endParaRPr lang="en-US" dirty="0"/>
          </a:p>
        </p:txBody>
      </p:sp>
      <p:sp>
        <p:nvSpPr>
          <p:cNvPr id="4" name="Date Placeholder 3"/>
          <p:cNvSpPr>
            <a:spLocks noGrp="1"/>
          </p:cNvSpPr>
          <p:nvPr>
            <p:ph type="dt" sz="half" idx="10"/>
          </p:nvPr>
        </p:nvSpPr>
        <p:spPr/>
        <p:txBody>
          <a:bodyPr/>
          <a:lstStyle/>
          <a:p>
            <a:r>
              <a:rPr lang="en-US" dirty="0"/>
              <a:t>Last Updated: </a:t>
            </a:r>
            <a:fld id="{C27868AE-7627-4EB2-BD1B-59C91DC88314}" type="datetime1">
              <a:rPr lang="en-US" smtClean="0"/>
              <a:t>6/24/2026</a:t>
            </a:fld>
            <a:endParaRPr lang="en-US" dirty="0"/>
          </a:p>
        </p:txBody>
      </p:sp>
      <p:sp>
        <p:nvSpPr>
          <p:cNvPr id="10" name="Title 1">
            <a:extLst>
              <a:ext uri="{FF2B5EF4-FFF2-40B4-BE49-F238E27FC236}">
                <a16:creationId xmlns:a16="http://schemas.microsoft.com/office/drawing/2014/main" id="{9927C7E4-8128-A92F-BCFC-20EDC83CBFEB}"/>
              </a:ext>
            </a:extLst>
          </p:cNvPr>
          <p:cNvSpPr>
            <a:spLocks noGrp="1"/>
          </p:cNvSpPr>
          <p:nvPr>
            <p:ph type="title"/>
          </p:nvPr>
        </p:nvSpPr>
        <p:spPr>
          <a:xfrm>
            <a:off x="612057" y="0"/>
            <a:ext cx="10058400" cy="914400"/>
          </a:xfrm>
        </p:spPr>
        <p:txBody>
          <a:bodyPr>
            <a:normAutofit/>
          </a:bodyPr>
          <a:lstStyle/>
          <a:p>
            <a:r>
              <a:rPr lang="en-US" dirty="0"/>
              <a:t>Contents</a:t>
            </a:r>
          </a:p>
        </p:txBody>
      </p:sp>
      <p:sp>
        <p:nvSpPr>
          <p:cNvPr id="11" name="Content Placeholder 2">
            <a:extLst>
              <a:ext uri="{FF2B5EF4-FFF2-40B4-BE49-F238E27FC236}">
                <a16:creationId xmlns:a16="http://schemas.microsoft.com/office/drawing/2014/main" id="{0EAE8A63-1F89-A265-2CA5-B442572DD7A9}"/>
              </a:ext>
            </a:extLst>
          </p:cNvPr>
          <p:cNvSpPr txBox="1">
            <a:spLocks/>
          </p:cNvSpPr>
          <p:nvPr/>
        </p:nvSpPr>
        <p:spPr>
          <a:xfrm>
            <a:off x="514783" y="1589220"/>
            <a:ext cx="6133233" cy="3376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ction="ppaction://hlinksldjump"/>
              </a:rPr>
              <a:t>Import Manager Assistant Overview</a:t>
            </a:r>
            <a:endParaRPr lang="en-US" dirty="0"/>
          </a:p>
          <a:p>
            <a:r>
              <a:rPr lang="en-US" dirty="0">
                <a:hlinkClick r:id="rId3" action="ppaction://hlinksldjump"/>
              </a:rPr>
              <a:t>Log Viewer</a:t>
            </a:r>
            <a:endParaRPr lang="en-US" dirty="0"/>
          </a:p>
          <a:p>
            <a:r>
              <a:rPr lang="en-US" dirty="0">
                <a:hlinkClick r:id="rId4" action="ppaction://hlinksldjump"/>
              </a:rPr>
              <a:t>Overview Tab</a:t>
            </a:r>
            <a:endParaRPr lang="en-US" dirty="0"/>
          </a:p>
          <a:p>
            <a:r>
              <a:rPr lang="en-US" dirty="0">
                <a:hlinkClick r:id="rId5" action="ppaction://hlinksldjump"/>
              </a:rPr>
              <a:t>Organizations Tab</a:t>
            </a:r>
            <a:endParaRPr lang="en-US" dirty="0"/>
          </a:p>
          <a:p>
            <a:r>
              <a:rPr lang="en-US" dirty="0">
                <a:hlinkClick r:id="rId6" action="ppaction://hlinksldjump"/>
              </a:rPr>
              <a:t>Check File Columns Tab</a:t>
            </a:r>
            <a:endParaRPr lang="en-US" dirty="0"/>
          </a:p>
          <a:p>
            <a:r>
              <a:rPr lang="en-US" dirty="0">
                <a:hlinkClick r:id="rId6" action="ppaction://hlinksldjump"/>
              </a:rPr>
              <a:t>Parse File Data Tab</a:t>
            </a:r>
            <a:endParaRPr lang="en-US" dirty="0"/>
          </a:p>
          <a:p>
            <a:r>
              <a:rPr lang="en-US" dirty="0">
                <a:hlinkClick r:id="rId7" action="ppaction://hlinksldjump"/>
              </a:rPr>
              <a:t>Handoff Settings Tab</a:t>
            </a:r>
            <a:endParaRPr lang="en-US" dirty="0"/>
          </a:p>
          <a:p>
            <a:endParaRPr lang="en-US" dirty="0"/>
          </a:p>
          <a:p>
            <a:endParaRPr lang="en-US" dirty="0"/>
          </a:p>
        </p:txBody>
      </p:sp>
      <p:sp>
        <p:nvSpPr>
          <p:cNvPr id="3" name="Content Placeholder 2"/>
          <p:cNvSpPr>
            <a:spLocks noGrp="1"/>
          </p:cNvSpPr>
          <p:nvPr>
            <p:ph idx="1"/>
          </p:nvPr>
        </p:nvSpPr>
        <p:spPr>
          <a:xfrm>
            <a:off x="628866" y="5076365"/>
            <a:ext cx="10940424" cy="626660"/>
          </a:xfrm>
        </p:spPr>
        <p:txBody>
          <a:bodyPr>
            <a:normAutofit/>
          </a:bodyPr>
          <a:lstStyle/>
          <a:p>
            <a:pPr marL="0" indent="0" algn="r">
              <a:buNone/>
            </a:pPr>
            <a:r>
              <a:rPr lang="en-US" sz="1600" i="1" dirty="0"/>
              <a:t>*Note: Technical teams supporting the MPOG project should also download the application suite to use IM Assistant.</a:t>
            </a:r>
          </a:p>
        </p:txBody>
      </p:sp>
      <p:pic>
        <p:nvPicPr>
          <p:cNvPr id="13" name="Picture 12" descr="Screenshot of MPOG Application Suite interface showing a control panel with 16 labeled buttons arranged in a 4x4 grid, including options like Case Viewer, Variable Mapping, and Import Manager Assistant highlighted with a red border. The interface features a blue and white color scheme, MPOG logo at top, and connection status indicating Local IM.">
            <a:extLst>
              <a:ext uri="{FF2B5EF4-FFF2-40B4-BE49-F238E27FC236}">
                <a16:creationId xmlns:a16="http://schemas.microsoft.com/office/drawing/2014/main" id="{E73F75B5-1781-7CF1-2488-3D7B48190416}"/>
              </a:ext>
            </a:extLst>
          </p:cNvPr>
          <p:cNvPicPr>
            <a:picLocks noChangeAspect="1"/>
          </p:cNvPicPr>
          <p:nvPr/>
        </p:nvPicPr>
        <p:blipFill>
          <a:blip r:embed="rId8"/>
          <a:stretch>
            <a:fillRect/>
          </a:stretch>
        </p:blipFill>
        <p:spPr>
          <a:xfrm>
            <a:off x="6494484" y="1371723"/>
            <a:ext cx="4232231" cy="3593793"/>
          </a:xfrm>
          <a:prstGeom prst="rect">
            <a:avLst/>
          </a:prstGeom>
        </p:spPr>
      </p:pic>
      <p:sp>
        <p:nvSpPr>
          <p:cNvPr id="5" name="Footer Placeholder 4"/>
          <p:cNvSpPr>
            <a:spLocks noGrp="1"/>
          </p:cNvSpPr>
          <p:nvPr>
            <p:ph type="ftr" sz="quarter" idx="11"/>
          </p:nvPr>
        </p:nvSpPr>
        <p:spPr/>
        <p:txBody>
          <a:bodyPr/>
          <a:lstStyle/>
          <a:p>
            <a:r>
              <a:rPr lang="en-US" dirty="0"/>
              <a:t>Contact: </a:t>
            </a:r>
            <a:r>
              <a:rPr lang="en-US" u="sng" dirty="0">
                <a:hlinkClick r:id="rId9"/>
              </a:rPr>
              <a:t>support@mpog.zendesk.com</a:t>
            </a:r>
            <a:endParaRPr lang="en-US" dirty="0"/>
          </a:p>
        </p:txBody>
      </p:sp>
    </p:spTree>
    <p:extLst>
      <p:ext uri="{BB962C8B-B14F-4D97-AF65-F5344CB8AC3E}">
        <p14:creationId xmlns:p14="http://schemas.microsoft.com/office/powerpoint/2010/main" val="142605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20</a:t>
            </a:fld>
            <a:endParaRPr lang="en-US"/>
          </a:p>
        </p:txBody>
      </p:sp>
      <p:sp>
        <p:nvSpPr>
          <p:cNvPr id="7" name="Title 1">
            <a:extLst>
              <a:ext uri="{FF2B5EF4-FFF2-40B4-BE49-F238E27FC236}">
                <a16:creationId xmlns:a16="http://schemas.microsoft.com/office/drawing/2014/main" id="{D30AE176-531C-2853-ABE3-CD86128DC024}"/>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Overview Tab – Monthly Examination Details</a:t>
            </a:r>
          </a:p>
        </p:txBody>
      </p:sp>
      <p:sp>
        <p:nvSpPr>
          <p:cNvPr id="3" name="Content Placeholder 2"/>
          <p:cNvSpPr>
            <a:spLocks noGrp="1"/>
          </p:cNvSpPr>
          <p:nvPr>
            <p:ph idx="1"/>
          </p:nvPr>
        </p:nvSpPr>
        <p:spPr>
          <a:xfrm>
            <a:off x="628650" y="914400"/>
            <a:ext cx="10791825" cy="2158164"/>
          </a:xfrm>
        </p:spPr>
        <p:txBody>
          <a:bodyPr>
            <a:normAutofit/>
          </a:bodyPr>
          <a:lstStyle/>
          <a:p>
            <a:r>
              <a:rPr lang="en-US" dirty="0"/>
              <a:t>Select a day to see a breakdown by source system</a:t>
            </a:r>
          </a:p>
          <a:p>
            <a:r>
              <a:rPr lang="en-US" dirty="0"/>
              <a:t>The source system shows where the data came from (such as an electronic health record or billing system)</a:t>
            </a:r>
          </a:p>
          <a:p>
            <a:r>
              <a:rPr lang="en-US" dirty="0"/>
              <a:t>You can view more details about any errors that occurred</a:t>
            </a:r>
          </a:p>
          <a:p>
            <a:r>
              <a:rPr lang="en-US" dirty="0"/>
              <a:t>The status column shows where the data is in the transfer process</a:t>
            </a:r>
          </a:p>
        </p:txBody>
      </p:sp>
      <p:pic>
        <p:nvPicPr>
          <p:cNvPr id="8" name="Picture 7" descr="Screenshot of a calendar and status table showing stay observations for April 2026. Calendar highlights April 7 in yellow with a red border, linked to a detailed status row indicating an instance awaiting consume with timestamps for last import, consume, and handoff activities.">
            <a:extLst>
              <a:ext uri="{FF2B5EF4-FFF2-40B4-BE49-F238E27FC236}">
                <a16:creationId xmlns:a16="http://schemas.microsoft.com/office/drawing/2014/main" id="{881ADDFB-CA2C-7F55-58B7-21D69D4BFDCE}"/>
              </a:ext>
            </a:extLst>
          </p:cNvPr>
          <p:cNvPicPr>
            <a:picLocks noChangeAspect="1"/>
          </p:cNvPicPr>
          <p:nvPr/>
        </p:nvPicPr>
        <p:blipFill>
          <a:blip r:embed="rId2"/>
          <a:stretch>
            <a:fillRect/>
          </a:stretch>
        </p:blipFill>
        <p:spPr>
          <a:xfrm>
            <a:off x="1598938" y="3072564"/>
            <a:ext cx="8117824" cy="2680652"/>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238958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B327A-5052-9693-351F-E02701D4634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30535D-A41B-C193-749E-053094E6A746}"/>
              </a:ext>
            </a:extLst>
          </p:cNvPr>
          <p:cNvSpPr>
            <a:spLocks noGrp="1"/>
          </p:cNvSpPr>
          <p:nvPr>
            <p:ph type="sldNum" sz="quarter" idx="12"/>
          </p:nvPr>
        </p:nvSpPr>
        <p:spPr/>
        <p:txBody>
          <a:bodyPr/>
          <a:lstStyle/>
          <a:p>
            <a:fld id="{964FBED6-DBA1-4248-B57E-98CCAF2C365A}" type="slidenum">
              <a:rPr lang="en-US" smtClean="0"/>
              <a:t>21</a:t>
            </a:fld>
            <a:endParaRPr lang="en-US"/>
          </a:p>
        </p:txBody>
      </p:sp>
      <p:sp>
        <p:nvSpPr>
          <p:cNvPr id="7" name="Title 6">
            <a:extLst>
              <a:ext uri="{FF2B5EF4-FFF2-40B4-BE49-F238E27FC236}">
                <a16:creationId xmlns:a16="http://schemas.microsoft.com/office/drawing/2014/main" id="{DAAF814C-F89D-1087-84E4-81C818C47CCC}"/>
              </a:ext>
            </a:extLst>
          </p:cNvPr>
          <p:cNvSpPr>
            <a:spLocks noGrp="1"/>
          </p:cNvSpPr>
          <p:nvPr>
            <p:ph type="title"/>
          </p:nvPr>
        </p:nvSpPr>
        <p:spPr>
          <a:xfrm>
            <a:off x="698500" y="1956946"/>
            <a:ext cx="10515600" cy="3028950"/>
          </a:xfrm>
        </p:spPr>
        <p:txBody>
          <a:bodyPr>
            <a:normAutofit/>
          </a:bodyPr>
          <a:lstStyle/>
          <a:p>
            <a:r>
              <a:rPr lang="en-US" dirty="0"/>
              <a:t>Organizations Tab</a:t>
            </a:r>
          </a:p>
        </p:txBody>
      </p:sp>
      <p:pic>
        <p:nvPicPr>
          <p:cNvPr id="9" name="Picture 8" descr="Screenshot of a software interface showing a menu panel for Import Manager Assistant with options like Overview, Organizations, Check File Columns, Parse File Data, and Handoff Settings. The Organizations option is highlighted with a red border, indicating focus or selection within the module section.">
            <a:extLst>
              <a:ext uri="{FF2B5EF4-FFF2-40B4-BE49-F238E27FC236}">
                <a16:creationId xmlns:a16="http://schemas.microsoft.com/office/drawing/2014/main" id="{DEBCBDA0-4E7F-7BBF-93E2-D56AECE622CB}"/>
              </a:ext>
            </a:extLst>
          </p:cNvPr>
          <p:cNvPicPr>
            <a:picLocks noChangeAspect="1"/>
          </p:cNvPicPr>
          <p:nvPr/>
        </p:nvPicPr>
        <p:blipFill>
          <a:blip r:embed="rId2"/>
          <a:stretch>
            <a:fillRect/>
          </a:stretch>
        </p:blipFill>
        <p:spPr>
          <a:xfrm>
            <a:off x="8495632" y="1956946"/>
            <a:ext cx="2973135" cy="3214609"/>
          </a:xfrm>
          <a:prstGeom prst="rect">
            <a:avLst/>
          </a:prstGeom>
        </p:spPr>
      </p:pic>
      <p:sp>
        <p:nvSpPr>
          <p:cNvPr id="4" name="Date Placeholder 3">
            <a:extLst>
              <a:ext uri="{FF2B5EF4-FFF2-40B4-BE49-F238E27FC236}">
                <a16:creationId xmlns:a16="http://schemas.microsoft.com/office/drawing/2014/main" id="{822D3551-76B8-6E22-6F28-2FE73DA505C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4A6A6BA2-BE33-807B-7837-CCDCF3DE5FF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03252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2683F9-ECBF-B6B9-B57D-23833D10CFE7}"/>
              </a:ext>
            </a:extLst>
          </p:cNvPr>
          <p:cNvSpPr>
            <a:spLocks noGrp="1"/>
          </p:cNvSpPr>
          <p:nvPr>
            <p:ph type="sldNum" sz="quarter" idx="12"/>
          </p:nvPr>
        </p:nvSpPr>
        <p:spPr/>
        <p:txBody>
          <a:bodyPr/>
          <a:lstStyle/>
          <a:p>
            <a:fld id="{964FBED6-DBA1-4248-B57E-98CCAF2C365A}" type="slidenum">
              <a:rPr lang="en-US" smtClean="0"/>
              <a:t>22</a:t>
            </a:fld>
            <a:endParaRPr lang="en-US"/>
          </a:p>
        </p:txBody>
      </p:sp>
      <p:sp>
        <p:nvSpPr>
          <p:cNvPr id="7" name="Title 1">
            <a:extLst>
              <a:ext uri="{FF2B5EF4-FFF2-40B4-BE49-F238E27FC236}">
                <a16:creationId xmlns:a16="http://schemas.microsoft.com/office/drawing/2014/main" id="{132515EB-1851-C30F-CC09-BE6AC71842E0}"/>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Organizations Tab - Summary</a:t>
            </a:r>
          </a:p>
        </p:txBody>
      </p:sp>
      <p:sp>
        <p:nvSpPr>
          <p:cNvPr id="3" name="Content Placeholder 2">
            <a:extLst>
              <a:ext uri="{FF2B5EF4-FFF2-40B4-BE49-F238E27FC236}">
                <a16:creationId xmlns:a16="http://schemas.microsoft.com/office/drawing/2014/main" id="{944B5A58-EC05-AAA8-5EE4-A36EF69CB386}"/>
              </a:ext>
            </a:extLst>
          </p:cNvPr>
          <p:cNvSpPr>
            <a:spLocks noGrp="1"/>
          </p:cNvSpPr>
          <p:nvPr>
            <p:ph idx="1"/>
          </p:nvPr>
        </p:nvSpPr>
        <p:spPr>
          <a:xfrm>
            <a:off x="752475" y="1230648"/>
            <a:ext cx="10277475" cy="1076091"/>
          </a:xfrm>
        </p:spPr>
        <p:txBody>
          <a:bodyPr>
            <a:normAutofit fontScale="92500" lnSpcReduction="10000"/>
          </a:bodyPr>
          <a:lstStyle/>
          <a:p>
            <a:r>
              <a:rPr lang="en-US" dirty="0"/>
              <a:t>Allows sites to monitor for location name updates</a:t>
            </a:r>
          </a:p>
          <a:p>
            <a:r>
              <a:rPr lang="en-US" sz="2400" b="0" i="0" u="none" strike="noStrike" dirty="0">
                <a:solidFill>
                  <a:srgbClr val="002060"/>
                </a:solidFill>
                <a:effectLst/>
                <a:latin typeface="Calibri" panose="020F0502020204030204" pitchFamily="34" charset="0"/>
              </a:rPr>
              <a:t>Provides an overview of which locations are submitting data to MPOG, along with case counts and case dates</a:t>
            </a:r>
            <a:endParaRPr lang="en-US" dirty="0"/>
          </a:p>
          <a:p>
            <a:endParaRPr lang="en-US" dirty="0"/>
          </a:p>
        </p:txBody>
      </p:sp>
      <p:pic>
        <p:nvPicPr>
          <p:cNvPr id="9" name="Picture 8" descr="Screenshot of Import Manager Assistant showing a table under the &quot;Organizations&quot; tab listing healthcare institutions with columns for Instance ID, Organization ID, Database, MPOG Institution ID, Total Cases, Earliest Case, and Latest Case. The table includes entries like University of Michigan Ann Arbor, Brighton Center for Specialty Care, and Vonvoigtlander Women's Hospital, highlighting organizational data for case tracking and management.">
            <a:extLst>
              <a:ext uri="{FF2B5EF4-FFF2-40B4-BE49-F238E27FC236}">
                <a16:creationId xmlns:a16="http://schemas.microsoft.com/office/drawing/2014/main" id="{51219138-D735-6857-6465-5AF713A4C0F1}"/>
              </a:ext>
            </a:extLst>
          </p:cNvPr>
          <p:cNvPicPr>
            <a:picLocks noChangeAspect="1"/>
          </p:cNvPicPr>
          <p:nvPr/>
        </p:nvPicPr>
        <p:blipFill>
          <a:blip r:embed="rId2"/>
          <a:stretch>
            <a:fillRect/>
          </a:stretch>
        </p:blipFill>
        <p:spPr>
          <a:xfrm>
            <a:off x="1588770" y="2421039"/>
            <a:ext cx="9014460" cy="3416952"/>
          </a:xfrm>
          <a:prstGeom prst="rect">
            <a:avLst/>
          </a:prstGeom>
        </p:spPr>
      </p:pic>
      <p:sp>
        <p:nvSpPr>
          <p:cNvPr id="4" name="Date Placeholder 3">
            <a:extLst>
              <a:ext uri="{FF2B5EF4-FFF2-40B4-BE49-F238E27FC236}">
                <a16:creationId xmlns:a16="http://schemas.microsoft.com/office/drawing/2014/main" id="{052B9B10-4523-756B-019C-F0E766B78629}"/>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AD52A041-2BAB-00E7-A793-326F92D6BB5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6329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D7FF9-5B8F-039F-2146-9E22B57E74F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274836-0A6C-ABDD-7C04-F3A9F641182F}"/>
              </a:ext>
            </a:extLst>
          </p:cNvPr>
          <p:cNvSpPr>
            <a:spLocks noGrp="1"/>
          </p:cNvSpPr>
          <p:nvPr>
            <p:ph type="sldNum" sz="quarter" idx="12"/>
          </p:nvPr>
        </p:nvSpPr>
        <p:spPr/>
        <p:txBody>
          <a:bodyPr/>
          <a:lstStyle/>
          <a:p>
            <a:fld id="{964FBED6-DBA1-4248-B57E-98CCAF2C365A}" type="slidenum">
              <a:rPr lang="en-US" smtClean="0"/>
              <a:t>23</a:t>
            </a:fld>
            <a:endParaRPr lang="en-US"/>
          </a:p>
        </p:txBody>
      </p:sp>
      <p:sp>
        <p:nvSpPr>
          <p:cNvPr id="7" name="Title 6">
            <a:extLst>
              <a:ext uri="{FF2B5EF4-FFF2-40B4-BE49-F238E27FC236}">
                <a16:creationId xmlns:a16="http://schemas.microsoft.com/office/drawing/2014/main" id="{0234314C-50DD-9D35-1D48-C1FF570DF67E}"/>
              </a:ext>
            </a:extLst>
          </p:cNvPr>
          <p:cNvSpPr>
            <a:spLocks noGrp="1"/>
          </p:cNvSpPr>
          <p:nvPr>
            <p:ph type="title"/>
          </p:nvPr>
        </p:nvSpPr>
        <p:spPr>
          <a:xfrm>
            <a:off x="698500" y="1956946"/>
            <a:ext cx="7673647" cy="3028950"/>
          </a:xfrm>
        </p:spPr>
        <p:txBody>
          <a:bodyPr>
            <a:normAutofit/>
          </a:bodyPr>
          <a:lstStyle/>
          <a:p>
            <a:r>
              <a:rPr lang="en-US" dirty="0"/>
              <a:t>Check File Columns </a:t>
            </a:r>
            <a:br>
              <a:rPr lang="en-US" dirty="0"/>
            </a:br>
            <a:r>
              <a:rPr lang="en-US" dirty="0"/>
              <a:t>and </a:t>
            </a:r>
            <a:br>
              <a:rPr lang="en-US" dirty="0"/>
            </a:br>
            <a:r>
              <a:rPr lang="en-US" dirty="0"/>
              <a:t>Parse File Data Tabs</a:t>
            </a:r>
          </a:p>
        </p:txBody>
      </p:sp>
      <p:pic>
        <p:nvPicPr>
          <p:cNvPr id="9" name="Picture 8" descr="Screenshot of a software interface showing Import Manager Assistant with a navigation menu on the left. Two options, &quot;Check File Columns&quot; and &quot;Parse File Data,&quot; are highlighted with a red outline, indicating key functions for managing file imports.">
            <a:extLst>
              <a:ext uri="{FF2B5EF4-FFF2-40B4-BE49-F238E27FC236}">
                <a16:creationId xmlns:a16="http://schemas.microsoft.com/office/drawing/2014/main" id="{43E033CA-5608-1DF3-D515-E8C6869E9E4C}"/>
              </a:ext>
            </a:extLst>
          </p:cNvPr>
          <p:cNvPicPr>
            <a:picLocks noChangeAspect="1"/>
          </p:cNvPicPr>
          <p:nvPr/>
        </p:nvPicPr>
        <p:blipFill>
          <a:blip r:embed="rId2"/>
          <a:stretch>
            <a:fillRect/>
          </a:stretch>
        </p:blipFill>
        <p:spPr>
          <a:xfrm>
            <a:off x="8470900" y="1956946"/>
            <a:ext cx="2882900" cy="3102410"/>
          </a:xfrm>
          <a:prstGeom prst="rect">
            <a:avLst/>
          </a:prstGeom>
        </p:spPr>
      </p:pic>
      <p:sp>
        <p:nvSpPr>
          <p:cNvPr id="4" name="Date Placeholder 3">
            <a:extLst>
              <a:ext uri="{FF2B5EF4-FFF2-40B4-BE49-F238E27FC236}">
                <a16:creationId xmlns:a16="http://schemas.microsoft.com/office/drawing/2014/main" id="{C487000C-E4BE-FCAC-79AA-B1E2A91FDC0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7C6BA10D-96B2-A137-70D7-8114A697AF6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815215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24</a:t>
            </a:fld>
            <a:endParaRPr lang="en-US"/>
          </a:p>
        </p:txBody>
      </p:sp>
      <p:sp>
        <p:nvSpPr>
          <p:cNvPr id="3" name="Title 1">
            <a:extLst>
              <a:ext uri="{FF2B5EF4-FFF2-40B4-BE49-F238E27FC236}">
                <a16:creationId xmlns:a16="http://schemas.microsoft.com/office/drawing/2014/main" id="{D8E51115-8BA5-6AB3-1B7C-A661C02FB1E9}"/>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Check File Columns Tab</a:t>
            </a:r>
          </a:p>
        </p:txBody>
      </p:sp>
      <p:sp>
        <p:nvSpPr>
          <p:cNvPr id="9" name="Content Placeholder 2">
            <a:extLst>
              <a:ext uri="{FF2B5EF4-FFF2-40B4-BE49-F238E27FC236}">
                <a16:creationId xmlns:a16="http://schemas.microsoft.com/office/drawing/2014/main" id="{1A1B5129-57B8-B19B-AECF-D8ADBE33C46B}"/>
              </a:ext>
            </a:extLst>
          </p:cNvPr>
          <p:cNvSpPr>
            <a:spLocks noGrp="1"/>
          </p:cNvSpPr>
          <p:nvPr>
            <p:ph idx="1"/>
          </p:nvPr>
        </p:nvSpPr>
        <p:spPr>
          <a:xfrm>
            <a:off x="657225" y="1395195"/>
            <a:ext cx="10597752" cy="956209"/>
          </a:xfrm>
        </p:spPr>
        <p:txBody>
          <a:bodyPr>
            <a:normAutofit/>
          </a:bodyPr>
          <a:lstStyle/>
          <a:p>
            <a:r>
              <a:rPr lang="en-US" dirty="0"/>
              <a:t>Useful for checking which rows in a particular file that may contain too many or too few columns.</a:t>
            </a:r>
          </a:p>
          <a:p>
            <a:endParaRPr lang="en-US" dirty="0"/>
          </a:p>
        </p:txBody>
      </p:sp>
      <p:pic>
        <p:nvPicPr>
          <p:cNvPr id="7" name="Picture 6" descr="Screenshot of a software interface showing a file column check feature in Import Manager Assistant. It displays actual versus expected column counts for two files, with one file having 17 actual columns against 18 expected, and another file having 19 actual columns against 18 expected.">
            <a:extLst>
              <a:ext uri="{FF2B5EF4-FFF2-40B4-BE49-F238E27FC236}">
                <a16:creationId xmlns:a16="http://schemas.microsoft.com/office/drawing/2014/main" id="{6BB80EEB-A086-28CF-3328-BA10B718D938}"/>
              </a:ext>
            </a:extLst>
          </p:cNvPr>
          <p:cNvPicPr>
            <a:picLocks noChangeAspect="1"/>
          </p:cNvPicPr>
          <p:nvPr/>
        </p:nvPicPr>
        <p:blipFill>
          <a:blip r:embed="rId2"/>
          <a:stretch>
            <a:fillRect/>
          </a:stretch>
        </p:blipFill>
        <p:spPr>
          <a:xfrm>
            <a:off x="376345" y="2927288"/>
            <a:ext cx="10675000" cy="2432112"/>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258141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25</a:t>
            </a:fld>
            <a:endParaRPr lang="en-US"/>
          </a:p>
        </p:txBody>
      </p:sp>
      <p:sp>
        <p:nvSpPr>
          <p:cNvPr id="2" name="Title 1">
            <a:extLst>
              <a:ext uri="{FF2B5EF4-FFF2-40B4-BE49-F238E27FC236}">
                <a16:creationId xmlns:a16="http://schemas.microsoft.com/office/drawing/2014/main" id="{55FF111D-8745-58B1-ACD5-62BBEA182726}"/>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Parse File Data Tab</a:t>
            </a:r>
          </a:p>
        </p:txBody>
      </p:sp>
      <p:sp>
        <p:nvSpPr>
          <p:cNvPr id="3" name="Content Placeholder 2">
            <a:extLst>
              <a:ext uri="{FF2B5EF4-FFF2-40B4-BE49-F238E27FC236}">
                <a16:creationId xmlns:a16="http://schemas.microsoft.com/office/drawing/2014/main" id="{49A6556E-5632-472B-8135-E62479F3AEC2}"/>
              </a:ext>
            </a:extLst>
          </p:cNvPr>
          <p:cNvSpPr>
            <a:spLocks noGrp="1"/>
          </p:cNvSpPr>
          <p:nvPr>
            <p:ph idx="1"/>
          </p:nvPr>
        </p:nvSpPr>
        <p:spPr>
          <a:xfrm>
            <a:off x="425901" y="1458622"/>
            <a:ext cx="8615669" cy="914400"/>
          </a:xfrm>
        </p:spPr>
        <p:txBody>
          <a:bodyPr>
            <a:normAutofit fontScale="92500" lnSpcReduction="10000"/>
          </a:bodyPr>
          <a:lstStyle/>
          <a:p>
            <a:pPr marL="0" indent="0">
              <a:buNone/>
            </a:pPr>
            <a:r>
              <a:rPr lang="en-US" sz="2800" dirty="0"/>
              <a:t>Allows the user to see the contents* of an imported file.</a:t>
            </a:r>
          </a:p>
          <a:p>
            <a:pPr marL="0" indent="0">
              <a:buNone/>
            </a:pPr>
            <a:r>
              <a:rPr lang="en-US" sz="1700" i="1" dirty="0"/>
              <a:t>*May need to use scroll bar at bottom of window to view all columns.</a:t>
            </a:r>
            <a:r>
              <a:rPr lang="en-US" sz="2800" dirty="0"/>
              <a:t> </a:t>
            </a:r>
          </a:p>
        </p:txBody>
      </p:sp>
      <p:pic>
        <p:nvPicPr>
          <p:cNvPr id="10" name="Picture 9" descr="Screenshot of a software interface displaying a table labeled &quot;Parse File Data&quot; with columns including Instance,, File Name, Order ID, and Specimen Type. The table lists multiple entries of &quot;ANAEROBIC CULTURE&quot; under Specimen Type, highlighted by red rectangles around two rows, indicating focus or selection within the dataset.">
            <a:extLst>
              <a:ext uri="{FF2B5EF4-FFF2-40B4-BE49-F238E27FC236}">
                <a16:creationId xmlns:a16="http://schemas.microsoft.com/office/drawing/2014/main" id="{70BF6423-7DF9-8403-D5DD-49AC6BEC9962}"/>
              </a:ext>
            </a:extLst>
          </p:cNvPr>
          <p:cNvPicPr>
            <a:picLocks noChangeAspect="1"/>
          </p:cNvPicPr>
          <p:nvPr/>
        </p:nvPicPr>
        <p:blipFill>
          <a:blip r:embed="rId3"/>
          <a:stretch>
            <a:fillRect/>
          </a:stretch>
        </p:blipFill>
        <p:spPr>
          <a:xfrm>
            <a:off x="628650" y="2761719"/>
            <a:ext cx="11100149" cy="2637659"/>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112182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FEBDA-66FC-86DE-C6BC-2687E49AF78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390FCB-411F-F86C-7FC3-FACE60EB57F3}"/>
              </a:ext>
            </a:extLst>
          </p:cNvPr>
          <p:cNvSpPr>
            <a:spLocks noGrp="1"/>
          </p:cNvSpPr>
          <p:nvPr>
            <p:ph type="sldNum" sz="quarter" idx="12"/>
          </p:nvPr>
        </p:nvSpPr>
        <p:spPr/>
        <p:txBody>
          <a:bodyPr/>
          <a:lstStyle/>
          <a:p>
            <a:fld id="{964FBED6-DBA1-4248-B57E-98CCAF2C365A}" type="slidenum">
              <a:rPr lang="en-US" smtClean="0"/>
              <a:t>26</a:t>
            </a:fld>
            <a:endParaRPr lang="en-US"/>
          </a:p>
        </p:txBody>
      </p:sp>
      <p:sp>
        <p:nvSpPr>
          <p:cNvPr id="3" name="Title 1">
            <a:extLst>
              <a:ext uri="{FF2B5EF4-FFF2-40B4-BE49-F238E27FC236}">
                <a16:creationId xmlns:a16="http://schemas.microsoft.com/office/drawing/2014/main" id="{D74EA2CD-CD1C-B509-CB82-E04FB3214622}"/>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Copy/Paste File</a:t>
            </a:r>
          </a:p>
        </p:txBody>
      </p:sp>
      <p:sp>
        <p:nvSpPr>
          <p:cNvPr id="9" name="Content Placeholder 2">
            <a:extLst>
              <a:ext uri="{FF2B5EF4-FFF2-40B4-BE49-F238E27FC236}">
                <a16:creationId xmlns:a16="http://schemas.microsoft.com/office/drawing/2014/main" id="{613C2793-0BFD-E11B-FC66-0BF2059FF7D5}"/>
              </a:ext>
            </a:extLst>
          </p:cNvPr>
          <p:cNvSpPr>
            <a:spLocks noGrp="1"/>
          </p:cNvSpPr>
          <p:nvPr>
            <p:ph idx="1"/>
          </p:nvPr>
        </p:nvSpPr>
        <p:spPr>
          <a:xfrm>
            <a:off x="709306" y="1455943"/>
            <a:ext cx="6381749" cy="2859221"/>
          </a:xfrm>
        </p:spPr>
        <p:txBody>
          <a:bodyPr>
            <a:normAutofit/>
          </a:bodyPr>
          <a:lstStyle/>
          <a:p>
            <a:r>
              <a:rPr lang="en-US" dirty="0"/>
              <a:t>File names can be obtained by copying from the </a:t>
            </a:r>
            <a:r>
              <a:rPr lang="en-US" b="1" dirty="0"/>
              <a:t>Log Viewer </a:t>
            </a:r>
            <a:r>
              <a:rPr lang="en-US" dirty="0"/>
              <a:t>tab. </a:t>
            </a:r>
          </a:p>
          <a:p>
            <a:pPr lvl="1"/>
            <a:r>
              <a:rPr lang="en-US" dirty="0"/>
              <a:t>Right click on any file name and click “Copy”.</a:t>
            </a:r>
          </a:p>
          <a:p>
            <a:r>
              <a:rPr lang="en-US" dirty="0"/>
              <a:t>Paste into the </a:t>
            </a:r>
            <a:r>
              <a:rPr lang="en-US" b="1" dirty="0"/>
              <a:t>File Name </a:t>
            </a:r>
            <a:r>
              <a:rPr lang="en-US" dirty="0"/>
              <a:t>field in appropriate tab</a:t>
            </a:r>
          </a:p>
          <a:p>
            <a:pPr lvl="1"/>
            <a:r>
              <a:rPr lang="en-US" dirty="0"/>
              <a:t>Right click in the field and click “paste”</a:t>
            </a:r>
          </a:p>
          <a:p>
            <a:r>
              <a:rPr lang="en-US" dirty="0"/>
              <a:t>Then click “check columns” or “parse file data”</a:t>
            </a:r>
          </a:p>
          <a:p>
            <a:pPr lvl="1"/>
            <a:endParaRPr lang="en-US" dirty="0"/>
          </a:p>
          <a:p>
            <a:endParaRPr lang="en-US" dirty="0"/>
          </a:p>
        </p:txBody>
      </p:sp>
      <p:pic>
        <p:nvPicPr>
          <p:cNvPr id="19" name="Picture 18" descr="Screenshot of a software interface showing Import Manager Assistant with Log Viewer tab selected. It highlights a log entry with details including Log Entry ID, Instance, File Name, and Start time, along with a context menu displaying &quot;Copy&quot; and shortcut &quot;Ctrl+C&quot; for copying log information.">
            <a:extLst>
              <a:ext uri="{FF2B5EF4-FFF2-40B4-BE49-F238E27FC236}">
                <a16:creationId xmlns:a16="http://schemas.microsoft.com/office/drawing/2014/main" id="{05175282-F7B3-67E3-AE51-562E5C2CCC81}"/>
              </a:ext>
            </a:extLst>
          </p:cNvPr>
          <p:cNvPicPr>
            <a:picLocks noChangeAspect="1"/>
          </p:cNvPicPr>
          <p:nvPr/>
        </p:nvPicPr>
        <p:blipFill>
          <a:blip r:embed="rId2"/>
          <a:stretch>
            <a:fillRect/>
          </a:stretch>
        </p:blipFill>
        <p:spPr>
          <a:xfrm>
            <a:off x="7091055" y="1676818"/>
            <a:ext cx="4713121" cy="1779306"/>
          </a:xfrm>
          <a:prstGeom prst="rect">
            <a:avLst/>
          </a:prstGeom>
        </p:spPr>
      </p:pic>
      <p:pic>
        <p:nvPicPr>
          <p:cNvPr id="21" name="Picture 20" descr="Screenshot of a software interface for an Import Manager Assistant showing options to check and parse file columns. Key elements include a file name input field, buttons labeled &quot;Check Columns&quot; and &quot;Parse File Data,&quot; and a sidebar with options like &quot;Check File Columns&quot; and &quot;Parse File Data,&quot; all highlighted with red rectangles.">
            <a:extLst>
              <a:ext uri="{FF2B5EF4-FFF2-40B4-BE49-F238E27FC236}">
                <a16:creationId xmlns:a16="http://schemas.microsoft.com/office/drawing/2014/main" id="{456EE528-A847-1C47-AD1F-6668159E4E7B}"/>
              </a:ext>
            </a:extLst>
          </p:cNvPr>
          <p:cNvPicPr>
            <a:picLocks noChangeAspect="1"/>
          </p:cNvPicPr>
          <p:nvPr/>
        </p:nvPicPr>
        <p:blipFill>
          <a:blip r:embed="rId3"/>
          <a:stretch>
            <a:fillRect/>
          </a:stretch>
        </p:blipFill>
        <p:spPr>
          <a:xfrm>
            <a:off x="1204656" y="4010042"/>
            <a:ext cx="9782687" cy="1830390"/>
          </a:xfrm>
          <a:prstGeom prst="rect">
            <a:avLst/>
          </a:prstGeom>
        </p:spPr>
      </p:pic>
      <p:sp>
        <p:nvSpPr>
          <p:cNvPr id="4" name="Date Placeholder 3">
            <a:extLst>
              <a:ext uri="{FF2B5EF4-FFF2-40B4-BE49-F238E27FC236}">
                <a16:creationId xmlns:a16="http://schemas.microsoft.com/office/drawing/2014/main" id="{4649DE71-D8C3-F273-62D3-7B00E1954A9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9296371A-3A44-F2A6-9309-B49B7DF721A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415230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6BD6A-A9F9-012C-05EA-FAC3CA33E0B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E2BF2F-2E7B-873A-E412-D12716EE50D7}"/>
              </a:ext>
            </a:extLst>
          </p:cNvPr>
          <p:cNvSpPr>
            <a:spLocks noGrp="1"/>
          </p:cNvSpPr>
          <p:nvPr>
            <p:ph type="sldNum" sz="quarter" idx="12"/>
          </p:nvPr>
        </p:nvSpPr>
        <p:spPr/>
        <p:txBody>
          <a:bodyPr/>
          <a:lstStyle/>
          <a:p>
            <a:fld id="{964FBED6-DBA1-4248-B57E-98CCAF2C365A}" type="slidenum">
              <a:rPr lang="en-US" smtClean="0"/>
              <a:t>27</a:t>
            </a:fld>
            <a:endParaRPr lang="en-US"/>
          </a:p>
        </p:txBody>
      </p:sp>
      <p:sp>
        <p:nvSpPr>
          <p:cNvPr id="7" name="Title 6">
            <a:extLst>
              <a:ext uri="{FF2B5EF4-FFF2-40B4-BE49-F238E27FC236}">
                <a16:creationId xmlns:a16="http://schemas.microsoft.com/office/drawing/2014/main" id="{DBE25313-4CCF-29E5-1E32-11C218F4BD8D}"/>
              </a:ext>
            </a:extLst>
          </p:cNvPr>
          <p:cNvSpPr>
            <a:spLocks noGrp="1"/>
          </p:cNvSpPr>
          <p:nvPr>
            <p:ph type="title"/>
          </p:nvPr>
        </p:nvSpPr>
        <p:spPr>
          <a:xfrm>
            <a:off x="822158" y="2140522"/>
            <a:ext cx="10515600" cy="2852737"/>
          </a:xfrm>
        </p:spPr>
        <p:txBody>
          <a:bodyPr>
            <a:normAutofit/>
          </a:bodyPr>
          <a:lstStyle/>
          <a:p>
            <a:r>
              <a:rPr lang="en-US" dirty="0"/>
              <a:t>Handoff</a:t>
            </a:r>
            <a:br>
              <a:rPr lang="en-US" dirty="0"/>
            </a:br>
            <a:r>
              <a:rPr lang="en-US" dirty="0"/>
              <a:t>Settings Tabs</a:t>
            </a:r>
          </a:p>
        </p:txBody>
      </p:sp>
      <p:pic>
        <p:nvPicPr>
          <p:cNvPr id="9" name="Picture 8" descr="Screenshot of a software interface showing a navigation menu for Import Manager Assistant with tabs like Overview, Organizations, Check File Columns, Parse File Data, and Handoff Settings highlighted in red. The purpose is to display available modules and settings options for managing import processes within the application.">
            <a:extLst>
              <a:ext uri="{FF2B5EF4-FFF2-40B4-BE49-F238E27FC236}">
                <a16:creationId xmlns:a16="http://schemas.microsoft.com/office/drawing/2014/main" id="{9F7E7933-F6E3-8763-9A75-782FF3657CD7}"/>
              </a:ext>
            </a:extLst>
          </p:cNvPr>
          <p:cNvPicPr>
            <a:picLocks noChangeAspect="1"/>
          </p:cNvPicPr>
          <p:nvPr/>
        </p:nvPicPr>
        <p:blipFill>
          <a:blip r:embed="rId2"/>
          <a:stretch>
            <a:fillRect/>
          </a:stretch>
        </p:blipFill>
        <p:spPr>
          <a:xfrm>
            <a:off x="8610600" y="1998527"/>
            <a:ext cx="3077919" cy="2994732"/>
          </a:xfrm>
          <a:prstGeom prst="rect">
            <a:avLst/>
          </a:prstGeom>
        </p:spPr>
      </p:pic>
      <p:sp>
        <p:nvSpPr>
          <p:cNvPr id="4" name="Date Placeholder 3">
            <a:extLst>
              <a:ext uri="{FF2B5EF4-FFF2-40B4-BE49-F238E27FC236}">
                <a16:creationId xmlns:a16="http://schemas.microsoft.com/office/drawing/2014/main" id="{22FD3F18-7545-1B3A-2D5C-9781939D0A2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29BA0E6F-AD55-0AC2-DA9B-7E0265B490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a:t>
            </a:r>
            <a:r>
              <a:rPr lang="en-US" u="sng" dirty="0">
                <a:hlinkClick r:id="rId3"/>
              </a:rPr>
              <a:t>support@mpog.zendesk.com</a:t>
            </a:r>
            <a:endParaRPr lang="en-US" dirty="0"/>
          </a:p>
        </p:txBody>
      </p:sp>
    </p:spTree>
    <p:extLst>
      <p:ext uri="{BB962C8B-B14F-4D97-AF65-F5344CB8AC3E}">
        <p14:creationId xmlns:p14="http://schemas.microsoft.com/office/powerpoint/2010/main" val="294293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28</a:t>
            </a:fld>
            <a:endParaRPr lang="en-US"/>
          </a:p>
        </p:txBody>
      </p:sp>
      <p:sp>
        <p:nvSpPr>
          <p:cNvPr id="2" name="Title 1">
            <a:extLst>
              <a:ext uri="{FF2B5EF4-FFF2-40B4-BE49-F238E27FC236}">
                <a16:creationId xmlns:a16="http://schemas.microsoft.com/office/drawing/2014/main" id="{1383B5DF-613B-9CAD-EBDE-6EB3FC59F063}"/>
              </a:ext>
            </a:extLst>
          </p:cNvPr>
          <p:cNvSpPr txBox="1">
            <a:spLocks noGrp="1"/>
          </p:cNvSpPr>
          <p:nvPr>
            <p:ph type="title" idx="4294967295"/>
          </p:nvPr>
        </p:nvSpPr>
        <p:spPr>
          <a:xfrm>
            <a:off x="628650" y="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Handoff Settings</a:t>
            </a:r>
          </a:p>
        </p:txBody>
      </p:sp>
      <p:sp>
        <p:nvSpPr>
          <p:cNvPr id="11" name="Content Placeholder 2">
            <a:extLst>
              <a:ext uri="{FF2B5EF4-FFF2-40B4-BE49-F238E27FC236}">
                <a16:creationId xmlns:a16="http://schemas.microsoft.com/office/drawing/2014/main" id="{A8A75970-EA2E-E261-7CE7-541C83E7D883}"/>
              </a:ext>
            </a:extLst>
          </p:cNvPr>
          <p:cNvSpPr>
            <a:spLocks noGrp="1"/>
          </p:cNvSpPr>
          <p:nvPr>
            <p:ph idx="1"/>
          </p:nvPr>
        </p:nvSpPr>
        <p:spPr>
          <a:xfrm>
            <a:off x="542924" y="1870151"/>
            <a:ext cx="5672623" cy="3282874"/>
          </a:xfrm>
        </p:spPr>
        <p:txBody>
          <a:bodyPr>
            <a:normAutofit lnSpcReduction="10000"/>
          </a:bodyPr>
          <a:lstStyle/>
          <a:p>
            <a:pPr marL="285750" indent="-285750"/>
            <a:r>
              <a:rPr lang="en-US" sz="2000" dirty="0"/>
              <a:t>Lab linking refers to which labs are included in a given target date.</a:t>
            </a:r>
          </a:p>
          <a:p>
            <a:pPr marL="742950" lvl="1" indent="-285750"/>
            <a:r>
              <a:rPr lang="en-US" dirty="0" err="1"/>
              <a:t>CaseLinked</a:t>
            </a:r>
            <a:r>
              <a:rPr lang="en-US" dirty="0"/>
              <a:t> should be used if all labs for the patients that had a case that day were pulled.</a:t>
            </a:r>
          </a:p>
          <a:p>
            <a:pPr marL="742950" lvl="1" indent="-285750"/>
            <a:r>
              <a:rPr lang="en-US" dirty="0" err="1"/>
              <a:t>DateLinked</a:t>
            </a:r>
            <a:r>
              <a:rPr lang="en-US" dirty="0"/>
              <a:t> should be used if all labs taken that day are included in the file.</a:t>
            </a:r>
          </a:p>
          <a:p>
            <a:pPr marL="285750" indent="-285750"/>
            <a:r>
              <a:rPr lang="en-US" sz="2000" dirty="0"/>
              <a:t>Billing tolerance in minutes adjusts how close timing of a billing code and a case start time can be to be considered a match.</a:t>
            </a:r>
          </a:p>
          <a:p>
            <a:r>
              <a:rPr lang="en-US" sz="2000" dirty="0"/>
              <a:t>Do </a:t>
            </a:r>
            <a:r>
              <a:rPr lang="en-US" sz="2000" b="1" dirty="0"/>
              <a:t>NOT</a:t>
            </a:r>
            <a:r>
              <a:rPr lang="en-US" sz="2000" dirty="0"/>
              <a:t> change these values without consulting MPOG staff</a:t>
            </a:r>
            <a:endParaRPr lang="en-US" sz="3600" dirty="0"/>
          </a:p>
        </p:txBody>
      </p:sp>
      <p:pic>
        <p:nvPicPr>
          <p:cNvPr id="7" name="Picture 6" descr="Screenshot of a software interface showing Import Manager Assistant with a focus on Handoff Settings tab. The tab displays options for Destination Database including CaseLinked and DateLinked, alongside other tabs like Lab Linking and Billing Tolerance in Minutes.">
            <a:extLst>
              <a:ext uri="{FF2B5EF4-FFF2-40B4-BE49-F238E27FC236}">
                <a16:creationId xmlns:a16="http://schemas.microsoft.com/office/drawing/2014/main" id="{A5E9E28B-C8E9-67D1-663C-E53BE98EC1C5}"/>
              </a:ext>
            </a:extLst>
          </p:cNvPr>
          <p:cNvPicPr>
            <a:picLocks noChangeAspect="1"/>
          </p:cNvPicPr>
          <p:nvPr/>
        </p:nvPicPr>
        <p:blipFill>
          <a:blip r:embed="rId2"/>
          <a:stretch>
            <a:fillRect/>
          </a:stretch>
        </p:blipFill>
        <p:spPr>
          <a:xfrm>
            <a:off x="6079958" y="2158008"/>
            <a:ext cx="5686017" cy="2541984"/>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17821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a:t>
            </a:fld>
            <a:endParaRPr lang="en-US" dirty="0"/>
          </a:p>
        </p:txBody>
      </p:sp>
      <p:sp>
        <p:nvSpPr>
          <p:cNvPr id="2" name="Title 1"/>
          <p:cNvSpPr>
            <a:spLocks noGrp="1"/>
          </p:cNvSpPr>
          <p:nvPr>
            <p:ph type="title"/>
          </p:nvPr>
        </p:nvSpPr>
        <p:spPr>
          <a:xfrm>
            <a:off x="612057" y="0"/>
            <a:ext cx="10058400" cy="914400"/>
          </a:xfrm>
        </p:spPr>
        <p:txBody>
          <a:bodyPr>
            <a:normAutofit/>
          </a:bodyPr>
          <a:lstStyle/>
          <a:p>
            <a:r>
              <a:rPr lang="en-US" dirty="0"/>
              <a:t>Import Manager Assistant Overview</a:t>
            </a:r>
          </a:p>
        </p:txBody>
      </p:sp>
      <p:sp>
        <p:nvSpPr>
          <p:cNvPr id="3" name="Content Placeholder 2"/>
          <p:cNvSpPr>
            <a:spLocks noGrp="1"/>
          </p:cNvSpPr>
          <p:nvPr>
            <p:ph idx="1"/>
          </p:nvPr>
        </p:nvSpPr>
        <p:spPr>
          <a:xfrm>
            <a:off x="822158" y="1324753"/>
            <a:ext cx="10515600" cy="734695"/>
          </a:xfrm>
        </p:spPr>
        <p:txBody>
          <a:bodyPr>
            <a:normAutofit lnSpcReduction="10000"/>
          </a:bodyPr>
          <a:lstStyle/>
          <a:p>
            <a:pPr marL="0" indent="0">
              <a:buNone/>
            </a:pPr>
            <a:r>
              <a:rPr lang="en-US" dirty="0"/>
              <a:t>IM Assistant offers clear, organized details about file processing errors and shows their current position within the Import Manager pipeline.</a:t>
            </a:r>
          </a:p>
        </p:txBody>
      </p:sp>
      <p:pic>
        <p:nvPicPr>
          <p:cNvPr id="7" name="Picture 6" descr="Diagram illustrating file pipeline process for anesthesia reporting and billing data flow across servers. Color-coded sections represent existing local servers (gray), new local servers (green), and external servers (red), with labeled steps including extract, import, consume, handoff, and upload between components."/>
          <p:cNvPicPr>
            <a:picLocks noChangeAspect="1"/>
          </p:cNvPicPr>
          <p:nvPr/>
        </p:nvPicPr>
        <p:blipFill>
          <a:blip r:embed="rId2"/>
          <a:stretch>
            <a:fillRect/>
          </a:stretch>
        </p:blipFill>
        <p:spPr>
          <a:xfrm>
            <a:off x="1937999" y="2517725"/>
            <a:ext cx="8316001" cy="2433533"/>
          </a:xfrm>
          <a:prstGeom prst="rect">
            <a:avLst/>
          </a:prstGeom>
          <a:effectLst>
            <a:outerShdw blurRad="50800" dist="38100" dir="5400000" algn="t" rotWithShape="0">
              <a:prstClr val="black">
                <a:alpha val="40000"/>
              </a:prstClr>
            </a:outerShdw>
          </a:effectLst>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Last Updated: </a:t>
            </a:r>
            <a:fld id="{C27868AE-7627-4EB2-BD1B-59C91DC88314}" type="datetime1">
              <a:rPr lang="en-US" smtClean="0"/>
              <a:t>6/24/2026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a:t>
            </a:r>
            <a:r>
              <a:rPr lang="en-US" u="sng" dirty="0">
                <a:hlinkClick r:id="rId3"/>
              </a:rPr>
              <a:t>support@mpog.zendesk.com</a:t>
            </a:r>
            <a:endParaRPr lang="en-US" dirty="0"/>
          </a:p>
        </p:txBody>
      </p:sp>
    </p:spTree>
    <p:extLst>
      <p:ext uri="{BB962C8B-B14F-4D97-AF65-F5344CB8AC3E}">
        <p14:creationId xmlns:p14="http://schemas.microsoft.com/office/powerpoint/2010/main" val="370697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4</a:t>
            </a:fld>
            <a:endParaRPr lang="en-US" dirty="0"/>
          </a:p>
        </p:txBody>
      </p:sp>
      <p:sp>
        <p:nvSpPr>
          <p:cNvPr id="2" name="Title 1"/>
          <p:cNvSpPr>
            <a:spLocks noGrp="1"/>
          </p:cNvSpPr>
          <p:nvPr>
            <p:ph type="title"/>
          </p:nvPr>
        </p:nvSpPr>
        <p:spPr>
          <a:xfrm>
            <a:off x="618779" y="20396"/>
            <a:ext cx="10058400" cy="914400"/>
          </a:xfrm>
        </p:spPr>
        <p:txBody>
          <a:bodyPr/>
          <a:lstStyle/>
          <a:p>
            <a:r>
              <a:rPr lang="en-US" dirty="0"/>
              <a:t>Import Manager Assistant Tabs Summary</a:t>
            </a:r>
          </a:p>
        </p:txBody>
      </p:sp>
      <p:sp>
        <p:nvSpPr>
          <p:cNvPr id="3" name="Content Placeholder 2"/>
          <p:cNvSpPr>
            <a:spLocks noGrp="1"/>
          </p:cNvSpPr>
          <p:nvPr>
            <p:ph idx="1"/>
          </p:nvPr>
        </p:nvSpPr>
        <p:spPr>
          <a:xfrm>
            <a:off x="3507971" y="1351800"/>
            <a:ext cx="8211479" cy="4351338"/>
          </a:xfrm>
        </p:spPr>
        <p:txBody>
          <a:bodyPr>
            <a:normAutofit fontScale="92500" lnSpcReduction="10000"/>
          </a:bodyPr>
          <a:lstStyle/>
          <a:p>
            <a:pPr lvl="0"/>
            <a:r>
              <a:rPr lang="en-US" b="1" i="1" dirty="0"/>
              <a:t>Log Viewer</a:t>
            </a:r>
            <a:r>
              <a:rPr lang="en-US" dirty="0"/>
              <a:t>: This tab displays the various import manager logs and the handoff queue.</a:t>
            </a:r>
          </a:p>
          <a:p>
            <a:pPr lvl="0"/>
            <a:r>
              <a:rPr lang="en-US" b="1" i="1" dirty="0"/>
              <a:t>Overview</a:t>
            </a:r>
            <a:r>
              <a:rPr lang="en-US" dirty="0"/>
              <a:t>: This tab contains a color-coded grid representing the current status of import manager.</a:t>
            </a:r>
          </a:p>
          <a:p>
            <a:pPr lvl="0"/>
            <a:r>
              <a:rPr lang="en-US" b="1" i="1" dirty="0"/>
              <a:t>Organizations</a:t>
            </a:r>
            <a:r>
              <a:rPr lang="en-US" dirty="0"/>
              <a:t>: This tab shows counts and dates to allow sites to view database tables and to monitor name changes of revenue sources</a:t>
            </a:r>
            <a:endParaRPr lang="en-US" b="1" i="1" dirty="0"/>
          </a:p>
          <a:p>
            <a:pPr lvl="0"/>
            <a:r>
              <a:rPr lang="en-US" b="1" i="1" dirty="0"/>
              <a:t>Check File Columns</a:t>
            </a:r>
            <a:r>
              <a:rPr lang="en-US" dirty="0"/>
              <a:t>: This tab enables the user to see which rows in an imported file have the incorrect number of columns.</a:t>
            </a:r>
          </a:p>
          <a:p>
            <a:pPr lvl="0"/>
            <a:r>
              <a:rPr lang="en-US" b="1" i="1" dirty="0"/>
              <a:t>Parse File Data</a:t>
            </a:r>
            <a:r>
              <a:rPr lang="en-US" b="1" dirty="0"/>
              <a:t>: </a:t>
            </a:r>
            <a:r>
              <a:rPr lang="en-US" dirty="0"/>
              <a:t>This tab enables the user to view the contents of an imported file.</a:t>
            </a:r>
          </a:p>
          <a:p>
            <a:pPr lvl="0"/>
            <a:r>
              <a:rPr lang="en-US" b="1" i="1" dirty="0"/>
              <a:t>Handoff Settings</a:t>
            </a:r>
            <a:r>
              <a:rPr lang="en-US" b="1" dirty="0"/>
              <a:t>: </a:t>
            </a:r>
            <a:r>
              <a:rPr lang="en-US" dirty="0"/>
              <a:t>This tab contains the current settings for handoff for this instance.</a:t>
            </a:r>
          </a:p>
          <a:p>
            <a:endParaRPr lang="en-US" dirty="0"/>
          </a:p>
        </p:txBody>
      </p:sp>
      <p:pic>
        <p:nvPicPr>
          <p:cNvPr id="9" name="Picture 8" descr="Image of the side bar view in Import Manager Assistant showing the various tabs to be selected. From top down: log viewer, overview, organizations, check file columns, parse file data, and handoff settings. ">
            <a:extLst>
              <a:ext uri="{FF2B5EF4-FFF2-40B4-BE49-F238E27FC236}">
                <a16:creationId xmlns:a16="http://schemas.microsoft.com/office/drawing/2014/main" id="{67105365-0397-7411-001D-3576F7CA87F3}"/>
              </a:ext>
            </a:extLst>
          </p:cNvPr>
          <p:cNvPicPr>
            <a:picLocks noChangeAspect="1"/>
          </p:cNvPicPr>
          <p:nvPr/>
        </p:nvPicPr>
        <p:blipFill>
          <a:blip r:embed="rId2"/>
          <a:stretch>
            <a:fillRect/>
          </a:stretch>
        </p:blipFill>
        <p:spPr>
          <a:xfrm>
            <a:off x="938133" y="1545955"/>
            <a:ext cx="1862217" cy="3724434"/>
          </a:xfrm>
          <a:prstGeom prst="rect">
            <a:avLst/>
          </a:prstGeom>
          <a:effectLst>
            <a:outerShdw blurRad="50800" dist="38100" dir="5400000" algn="t" rotWithShape="0">
              <a:prstClr val="black">
                <a:alpha val="40000"/>
              </a:prstClr>
            </a:outerShdw>
          </a:effectLst>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Last Updated: </a:t>
            </a:r>
            <a:fld id="{C27868AE-7627-4EB2-BD1B-59C91DC88314}" type="datetime1">
              <a:rPr lang="en-US" smtClean="0"/>
              <a:t>6/24/2026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a:t>
            </a:r>
            <a:r>
              <a:rPr lang="en-US" u="sng" dirty="0">
                <a:hlinkClick r:id="rId3"/>
              </a:rPr>
              <a:t>support@mpog.zendesk.com</a:t>
            </a:r>
            <a:endParaRPr lang="en-US" dirty="0"/>
          </a:p>
        </p:txBody>
      </p:sp>
    </p:spTree>
    <p:extLst>
      <p:ext uri="{BB962C8B-B14F-4D97-AF65-F5344CB8AC3E}">
        <p14:creationId xmlns:p14="http://schemas.microsoft.com/office/powerpoint/2010/main" val="324724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DA2F08-D62A-46E4-1B01-D233D7AB6E3A}"/>
              </a:ext>
            </a:extLst>
          </p:cNvPr>
          <p:cNvSpPr>
            <a:spLocks noGrp="1"/>
          </p:cNvSpPr>
          <p:nvPr>
            <p:ph type="sldNum" sz="quarter" idx="12"/>
          </p:nvPr>
        </p:nvSpPr>
        <p:spPr/>
        <p:txBody>
          <a:bodyPr/>
          <a:lstStyle/>
          <a:p>
            <a:fld id="{964FBED6-DBA1-4248-B57E-98CCAF2C365A}" type="slidenum">
              <a:rPr lang="en-US" smtClean="0"/>
              <a:t>5</a:t>
            </a:fld>
            <a:endParaRPr lang="en-US"/>
          </a:p>
        </p:txBody>
      </p:sp>
      <p:sp>
        <p:nvSpPr>
          <p:cNvPr id="7" name="Title 6">
            <a:extLst>
              <a:ext uri="{FF2B5EF4-FFF2-40B4-BE49-F238E27FC236}">
                <a16:creationId xmlns:a16="http://schemas.microsoft.com/office/drawing/2014/main" id="{E864064F-0CFE-EB7D-A28A-24CDFDE22F12}"/>
              </a:ext>
            </a:extLst>
          </p:cNvPr>
          <p:cNvSpPr>
            <a:spLocks noGrp="1"/>
          </p:cNvSpPr>
          <p:nvPr>
            <p:ph type="title"/>
          </p:nvPr>
        </p:nvSpPr>
        <p:spPr/>
        <p:txBody>
          <a:bodyPr/>
          <a:lstStyle/>
          <a:p>
            <a:r>
              <a:rPr lang="en-US" dirty="0"/>
              <a:t>Log Viewer Tab</a:t>
            </a:r>
          </a:p>
        </p:txBody>
      </p:sp>
      <p:pic>
        <p:nvPicPr>
          <p:cNvPr id="3" name="Picture 2" descr="Screenshot of a software interface showing Import Manager Assistant with a sidebar menu and a main content area. Sidebar includes options like Overview, Organizations, and Log Viewer, which is highlighted with a red border, while the main area displays tabs for Import Log and Consumer Log with column headers Log Entry ID and Instance.">
            <a:extLst>
              <a:ext uri="{FF2B5EF4-FFF2-40B4-BE49-F238E27FC236}">
                <a16:creationId xmlns:a16="http://schemas.microsoft.com/office/drawing/2014/main" id="{B093814F-D3AB-CE42-0B40-42E9457E576E}"/>
              </a:ext>
            </a:extLst>
          </p:cNvPr>
          <p:cNvPicPr>
            <a:picLocks noChangeAspect="1"/>
          </p:cNvPicPr>
          <p:nvPr/>
        </p:nvPicPr>
        <p:blipFill>
          <a:blip r:embed="rId2"/>
          <a:stretch>
            <a:fillRect/>
          </a:stretch>
        </p:blipFill>
        <p:spPr>
          <a:xfrm>
            <a:off x="8137358" y="1778604"/>
            <a:ext cx="2743200" cy="3521676"/>
          </a:xfrm>
          <a:prstGeom prst="rect">
            <a:avLst/>
          </a:prstGeom>
        </p:spPr>
      </p:pic>
      <p:sp>
        <p:nvSpPr>
          <p:cNvPr id="4" name="Date Placeholder 3">
            <a:extLst>
              <a:ext uri="{FF2B5EF4-FFF2-40B4-BE49-F238E27FC236}">
                <a16:creationId xmlns:a16="http://schemas.microsoft.com/office/drawing/2014/main" id="{18E7B901-49DC-301B-B345-FF9CF1AEF67C}"/>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52890F42-6E7D-8EBB-6368-7DC2546ECD0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25062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6</a:t>
            </a:fld>
            <a:endParaRPr lang="en-US" dirty="0"/>
          </a:p>
        </p:txBody>
      </p:sp>
      <p:sp>
        <p:nvSpPr>
          <p:cNvPr id="16" name="Title 1">
            <a:extLst>
              <a:ext uri="{FF2B5EF4-FFF2-40B4-BE49-F238E27FC236}">
                <a16:creationId xmlns:a16="http://schemas.microsoft.com/office/drawing/2014/main" id="{8E1BFDC0-97CA-0041-8DC9-55F237A01484}"/>
              </a:ext>
            </a:extLst>
          </p:cNvPr>
          <p:cNvSpPr>
            <a:spLocks noGrp="1"/>
          </p:cNvSpPr>
          <p:nvPr>
            <p:ph type="title"/>
          </p:nvPr>
        </p:nvSpPr>
        <p:spPr>
          <a:xfrm>
            <a:off x="618779" y="20396"/>
            <a:ext cx="10058400" cy="914400"/>
          </a:xfrm>
        </p:spPr>
        <p:txBody>
          <a:bodyPr/>
          <a:lstStyle/>
          <a:p>
            <a:r>
              <a:rPr lang="en-US" dirty="0"/>
              <a:t>Log Viewer – Filters</a:t>
            </a:r>
          </a:p>
        </p:txBody>
      </p:sp>
      <p:sp>
        <p:nvSpPr>
          <p:cNvPr id="3" name="Content Placeholder 2"/>
          <p:cNvSpPr>
            <a:spLocks noGrp="1"/>
          </p:cNvSpPr>
          <p:nvPr>
            <p:ph idx="1"/>
          </p:nvPr>
        </p:nvSpPr>
        <p:spPr>
          <a:xfrm>
            <a:off x="628650" y="934796"/>
            <a:ext cx="11420475" cy="3901106"/>
          </a:xfrm>
        </p:spPr>
        <p:txBody>
          <a:bodyPr>
            <a:normAutofit/>
          </a:bodyPr>
          <a:lstStyle/>
          <a:p>
            <a:r>
              <a:rPr lang="en-US" sz="2800" dirty="0"/>
              <a:t>The filters at the top of the window allow the user to filter by a variety of criteria:</a:t>
            </a:r>
          </a:p>
          <a:p>
            <a:pPr lvl="1"/>
            <a:r>
              <a:rPr lang="en-US" sz="2400" b="1" i="1" dirty="0"/>
              <a:t>Module</a:t>
            </a:r>
            <a:r>
              <a:rPr lang="en-US" sz="2400" b="1" dirty="0"/>
              <a:t>: </a:t>
            </a:r>
            <a:r>
              <a:rPr lang="en-US" sz="2400" dirty="0"/>
              <a:t>refers to the type of data.</a:t>
            </a:r>
          </a:p>
          <a:p>
            <a:pPr lvl="2"/>
            <a:r>
              <a:rPr lang="en-US" sz="2000" dirty="0"/>
              <a:t>Please see next two slides for definitions of each type of data available.</a:t>
            </a:r>
          </a:p>
          <a:p>
            <a:pPr lvl="1"/>
            <a:r>
              <a:rPr lang="en-US" sz="2400" b="1" i="1" dirty="0"/>
              <a:t>Target date range*</a:t>
            </a:r>
            <a:r>
              <a:rPr lang="en-US" sz="2400" b="1" dirty="0"/>
              <a:t>: </a:t>
            </a:r>
            <a:r>
              <a:rPr lang="en-US" sz="2400" dirty="0"/>
              <a:t>filters the data based on case date of service.</a:t>
            </a:r>
          </a:p>
          <a:p>
            <a:pPr lvl="1"/>
            <a:r>
              <a:rPr lang="en-US" sz="2400" b="1" i="1" dirty="0"/>
              <a:t>Error filtering</a:t>
            </a:r>
            <a:r>
              <a:rPr lang="en-US" sz="2400" b="1" dirty="0"/>
              <a:t>: </a:t>
            </a:r>
            <a:r>
              <a:rPr lang="en-US" sz="2400" dirty="0"/>
              <a:t>allows the user to view log records with or without errors. </a:t>
            </a:r>
          </a:p>
          <a:p>
            <a:pPr lvl="2"/>
            <a:r>
              <a:rPr lang="en-US" sz="2000" dirty="0"/>
              <a:t>Please keep in mind that an error that has occurred may have since been resolved.</a:t>
            </a:r>
          </a:p>
          <a:p>
            <a:pPr lvl="1"/>
            <a:r>
              <a:rPr lang="en-US" sz="2400" b="1" i="1" dirty="0"/>
              <a:t>Execution date range*: </a:t>
            </a:r>
            <a:r>
              <a:rPr lang="en-US" sz="2400" dirty="0"/>
              <a:t>filters the data based on date file processing occurred. Default is set to the previous 30 days. </a:t>
            </a:r>
          </a:p>
          <a:p>
            <a:pPr marL="457200" lvl="1" indent="0">
              <a:buNone/>
            </a:pPr>
            <a:r>
              <a:rPr lang="en-US" sz="1800" i="1" dirty="0"/>
              <a:t>*Spring/Summer 2026 Update: Date filters are now inclusive of dates entered</a:t>
            </a:r>
          </a:p>
        </p:txBody>
      </p:sp>
      <p:pic>
        <p:nvPicPr>
          <p:cNvPr id="15" name="Picture 14" descr="Image of log view screen showing the various filters at the top. Module is a drop down menu. Target Date Range and Execution date ranges have boxes to input the appropriate date ranges. Had error has two check boxes for yes or no.">
            <a:extLst>
              <a:ext uri="{FF2B5EF4-FFF2-40B4-BE49-F238E27FC236}">
                <a16:creationId xmlns:a16="http://schemas.microsoft.com/office/drawing/2014/main" id="{11ACA8D9-36F1-B98D-8C92-01DE59059494}"/>
              </a:ext>
            </a:extLst>
          </p:cNvPr>
          <p:cNvPicPr>
            <a:picLocks noChangeAspect="1"/>
          </p:cNvPicPr>
          <p:nvPr/>
        </p:nvPicPr>
        <p:blipFill>
          <a:blip r:embed="rId2"/>
          <a:stretch>
            <a:fillRect/>
          </a:stretch>
        </p:blipFill>
        <p:spPr>
          <a:xfrm>
            <a:off x="285750" y="4835902"/>
            <a:ext cx="11763375" cy="899880"/>
          </a:xfrm>
          <a:prstGeom prst="rect">
            <a:avLst/>
          </a:prstGeom>
          <a:effectLst>
            <a:outerShdw blurRad="50800" dist="38100" dir="5400000" algn="t" rotWithShape="0">
              <a:prstClr val="black">
                <a:alpha val="40000"/>
              </a:prstClr>
            </a:outerShdw>
          </a:effectLst>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Last Updated: </a:t>
            </a:r>
            <a:fld id="{C27868AE-7627-4EB2-BD1B-59C91DC88314}" type="datetime1">
              <a:rPr lang="en-US" smtClean="0"/>
              <a:t>6/24/2026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a:t>
            </a:r>
            <a:r>
              <a:rPr lang="en-US" u="sng" dirty="0">
                <a:hlinkClick r:id="rId3"/>
              </a:rPr>
              <a:t>support@mpog.zendesk.com</a:t>
            </a:r>
            <a:endParaRPr lang="en-US" dirty="0"/>
          </a:p>
        </p:txBody>
      </p:sp>
    </p:spTree>
    <p:extLst>
      <p:ext uri="{BB962C8B-B14F-4D97-AF65-F5344CB8AC3E}">
        <p14:creationId xmlns:p14="http://schemas.microsoft.com/office/powerpoint/2010/main" val="290220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7</a:t>
            </a:fld>
            <a:endParaRPr lang="en-US" dirty="0"/>
          </a:p>
        </p:txBody>
      </p:sp>
      <p:sp>
        <p:nvSpPr>
          <p:cNvPr id="2" name="Title 1">
            <a:extLst>
              <a:ext uri="{FF2B5EF4-FFF2-40B4-BE49-F238E27FC236}">
                <a16:creationId xmlns:a16="http://schemas.microsoft.com/office/drawing/2014/main" id="{4F8FD88E-6416-49C2-5868-9D8FF84EFD32}"/>
              </a:ext>
            </a:extLst>
          </p:cNvPr>
          <p:cNvSpPr>
            <a:spLocks noGrp="1"/>
          </p:cNvSpPr>
          <p:nvPr>
            <p:ph type="title"/>
          </p:nvPr>
        </p:nvSpPr>
        <p:spPr>
          <a:xfrm>
            <a:off x="618779" y="20396"/>
            <a:ext cx="10058400" cy="914400"/>
          </a:xfrm>
        </p:spPr>
        <p:txBody>
          <a:bodyPr/>
          <a:lstStyle/>
          <a:p>
            <a:r>
              <a:rPr lang="en-US" dirty="0"/>
              <a:t>Log Viewer – Module Definitions</a:t>
            </a:r>
          </a:p>
        </p:txBody>
      </p:sp>
      <p:sp>
        <p:nvSpPr>
          <p:cNvPr id="7" name="Content Placeholder 2">
            <a:extLst>
              <a:ext uri="{FF2B5EF4-FFF2-40B4-BE49-F238E27FC236}">
                <a16:creationId xmlns:a16="http://schemas.microsoft.com/office/drawing/2014/main" id="{AA8823CC-93D1-D5E0-F0F6-CBD2C90F5868}"/>
              </a:ext>
            </a:extLst>
          </p:cNvPr>
          <p:cNvSpPr txBox="1">
            <a:spLocks/>
          </p:cNvSpPr>
          <p:nvPr/>
        </p:nvSpPr>
        <p:spPr>
          <a:xfrm>
            <a:off x="666499" y="1244020"/>
            <a:ext cx="10826917" cy="7276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following tables provide information on each module name and type of data included</a:t>
            </a:r>
          </a:p>
          <a:p>
            <a:pPr marL="0" indent="0">
              <a:buNone/>
            </a:pPr>
            <a:endParaRPr lang="en-US" dirty="0"/>
          </a:p>
        </p:txBody>
      </p:sp>
      <p:graphicFrame>
        <p:nvGraphicFramePr>
          <p:cNvPr id="13" name="Content Placeholder 12" descr="Table with 2 columns: module and data included. First row: cases: date of service, operating room, admission type, surgical service, procedure text, diagnosis text, organizations (used to determine with MPOG_MAS database to use). Second row: diagnoses: hospital discharge diagnosis and professional fee diagnosis codes; third row: hospital mortality, date of death (in hospital only); 4th row: labs - formal labs and point of care labs"/>
          <p:cNvGraphicFramePr>
            <a:graphicFrameLocks noGrp="1"/>
          </p:cNvGraphicFramePr>
          <p:nvPr>
            <p:ph idx="1"/>
            <p:extLst>
              <p:ext uri="{D42A27DB-BD31-4B8C-83A1-F6EECF244321}">
                <p14:modId xmlns:p14="http://schemas.microsoft.com/office/powerpoint/2010/main" val="2178650503"/>
              </p:ext>
            </p:extLst>
          </p:nvPr>
        </p:nvGraphicFramePr>
        <p:xfrm>
          <a:off x="838200" y="2137980"/>
          <a:ext cx="10579849" cy="3474720"/>
        </p:xfrm>
        <a:graphic>
          <a:graphicData uri="http://schemas.openxmlformats.org/drawingml/2006/table">
            <a:tbl>
              <a:tblPr firstRow="1" bandRow="1">
                <a:tableStyleId>{9D7B26C5-4107-4FEC-AEDC-1716B250A1EF}</a:tableStyleId>
              </a:tblPr>
              <a:tblGrid>
                <a:gridCol w="3639524">
                  <a:extLst>
                    <a:ext uri="{9D8B030D-6E8A-4147-A177-3AD203B41FA5}">
                      <a16:colId xmlns:a16="http://schemas.microsoft.com/office/drawing/2014/main" val="1058283083"/>
                    </a:ext>
                  </a:extLst>
                </a:gridCol>
                <a:gridCol w="6940325">
                  <a:extLst>
                    <a:ext uri="{9D8B030D-6E8A-4147-A177-3AD203B41FA5}">
                      <a16:colId xmlns:a16="http://schemas.microsoft.com/office/drawing/2014/main" val="1066794187"/>
                    </a:ext>
                  </a:extLst>
                </a:gridCol>
              </a:tblGrid>
              <a:tr h="317452">
                <a:tc>
                  <a:txBody>
                    <a:bodyPr/>
                    <a:lstStyle/>
                    <a:p>
                      <a:r>
                        <a:rPr lang="en-US" dirty="0"/>
                        <a:t>Module</a:t>
                      </a:r>
                    </a:p>
                  </a:txBody>
                  <a:tcPr/>
                </a:tc>
                <a:tc>
                  <a:txBody>
                    <a:bodyPr/>
                    <a:lstStyle/>
                    <a:p>
                      <a:r>
                        <a:rPr lang="en-US" dirty="0"/>
                        <a:t>Data</a:t>
                      </a:r>
                      <a:r>
                        <a:rPr lang="en-US" baseline="0" dirty="0"/>
                        <a:t> Included</a:t>
                      </a:r>
                      <a:endParaRPr lang="en-US" dirty="0"/>
                    </a:p>
                  </a:txBody>
                  <a:tcPr/>
                </a:tc>
                <a:extLst>
                  <a:ext uri="{0D108BD9-81ED-4DB2-BD59-A6C34878D82A}">
                    <a16:rowId xmlns:a16="http://schemas.microsoft.com/office/drawing/2014/main" val="3079734267"/>
                  </a:ext>
                </a:extLst>
              </a:tr>
              <a:tr h="1745985">
                <a:tc>
                  <a:txBody>
                    <a:bodyPr/>
                    <a:lstStyle/>
                    <a:p>
                      <a:r>
                        <a:rPr lang="en-US" dirty="0"/>
                        <a:t>Cases</a:t>
                      </a:r>
                    </a:p>
                  </a:txBody>
                  <a:tcPr/>
                </a:tc>
                <a:tc>
                  <a:txBody>
                    <a:bodyPr/>
                    <a:lstStyle/>
                    <a:p>
                      <a:r>
                        <a:rPr lang="en-US" dirty="0"/>
                        <a:t>Date of Service</a:t>
                      </a:r>
                    </a:p>
                    <a:p>
                      <a:r>
                        <a:rPr lang="en-US" dirty="0"/>
                        <a:t>Operating Room</a:t>
                      </a:r>
                    </a:p>
                    <a:p>
                      <a:r>
                        <a:rPr lang="en-US" dirty="0"/>
                        <a:t>Admission</a:t>
                      </a:r>
                      <a:r>
                        <a:rPr lang="en-US" baseline="0" dirty="0"/>
                        <a:t> Type</a:t>
                      </a:r>
                    </a:p>
                    <a:p>
                      <a:r>
                        <a:rPr lang="en-US" baseline="0" dirty="0"/>
                        <a:t>Surgical Service</a:t>
                      </a:r>
                    </a:p>
                    <a:p>
                      <a:r>
                        <a:rPr lang="en-US" baseline="0" dirty="0"/>
                        <a:t>Procedure Text</a:t>
                      </a:r>
                    </a:p>
                    <a:p>
                      <a:r>
                        <a:rPr lang="en-US" baseline="0" dirty="0"/>
                        <a:t>Diagnosis Text</a:t>
                      </a:r>
                    </a:p>
                    <a:p>
                      <a:r>
                        <a:rPr lang="en-US" baseline="0" dirty="0"/>
                        <a:t>Organizations (used to determine which MPOG_MAS database to use)</a:t>
                      </a:r>
                      <a:endParaRPr lang="en-US" dirty="0"/>
                    </a:p>
                  </a:txBody>
                  <a:tcPr/>
                </a:tc>
                <a:extLst>
                  <a:ext uri="{0D108BD9-81ED-4DB2-BD59-A6C34878D82A}">
                    <a16:rowId xmlns:a16="http://schemas.microsoft.com/office/drawing/2014/main" val="2490265601"/>
                  </a:ext>
                </a:extLst>
              </a:tr>
              <a:tr h="317452">
                <a:tc>
                  <a:txBody>
                    <a:bodyPr/>
                    <a:lstStyle/>
                    <a:p>
                      <a:r>
                        <a:rPr lang="en-US" dirty="0"/>
                        <a:t>Diagnoses</a:t>
                      </a:r>
                    </a:p>
                  </a:txBody>
                  <a:tcPr/>
                </a:tc>
                <a:tc>
                  <a:txBody>
                    <a:bodyPr/>
                    <a:lstStyle/>
                    <a:p>
                      <a:r>
                        <a:rPr lang="en-US" dirty="0"/>
                        <a:t>Hospital Discharge Diagnosis and Professional Fee Diagnosis Codes</a:t>
                      </a:r>
                    </a:p>
                  </a:txBody>
                  <a:tcPr/>
                </a:tc>
                <a:extLst>
                  <a:ext uri="{0D108BD9-81ED-4DB2-BD59-A6C34878D82A}">
                    <a16:rowId xmlns:a16="http://schemas.microsoft.com/office/drawing/2014/main" val="2373870983"/>
                  </a:ext>
                </a:extLst>
              </a:tr>
              <a:tr h="317452">
                <a:tc>
                  <a:txBody>
                    <a:bodyPr/>
                    <a:lstStyle/>
                    <a:p>
                      <a:r>
                        <a:rPr lang="en-US" dirty="0"/>
                        <a:t>Hospital Mortality</a:t>
                      </a:r>
                    </a:p>
                  </a:txBody>
                  <a:tcPr/>
                </a:tc>
                <a:tc>
                  <a:txBody>
                    <a:bodyPr/>
                    <a:lstStyle/>
                    <a:p>
                      <a:r>
                        <a:rPr lang="en-US" dirty="0"/>
                        <a:t>Date</a:t>
                      </a:r>
                      <a:r>
                        <a:rPr lang="en-US" baseline="0" dirty="0"/>
                        <a:t> of Death (in hospital only)</a:t>
                      </a:r>
                      <a:endParaRPr lang="en-US" dirty="0"/>
                    </a:p>
                  </a:txBody>
                  <a:tcPr/>
                </a:tc>
                <a:extLst>
                  <a:ext uri="{0D108BD9-81ED-4DB2-BD59-A6C34878D82A}">
                    <a16:rowId xmlns:a16="http://schemas.microsoft.com/office/drawing/2014/main" val="2637766403"/>
                  </a:ext>
                </a:extLst>
              </a:tr>
              <a:tr h="317452">
                <a:tc>
                  <a:txBody>
                    <a:bodyPr/>
                    <a:lstStyle/>
                    <a:p>
                      <a:r>
                        <a:rPr lang="en-US" dirty="0"/>
                        <a:t>Labs</a:t>
                      </a:r>
                    </a:p>
                  </a:txBody>
                  <a:tcPr/>
                </a:tc>
                <a:tc>
                  <a:txBody>
                    <a:bodyPr/>
                    <a:lstStyle/>
                    <a:p>
                      <a:r>
                        <a:rPr lang="en-US" dirty="0"/>
                        <a:t>Formal</a:t>
                      </a:r>
                      <a:r>
                        <a:rPr lang="en-US" baseline="0" dirty="0"/>
                        <a:t> Labs and Point-of-care Labs</a:t>
                      </a:r>
                      <a:endParaRPr lang="en-US" dirty="0"/>
                    </a:p>
                  </a:txBody>
                  <a:tcPr/>
                </a:tc>
                <a:extLst>
                  <a:ext uri="{0D108BD9-81ED-4DB2-BD59-A6C34878D82A}">
                    <a16:rowId xmlns:a16="http://schemas.microsoft.com/office/drawing/2014/main" val="929812262"/>
                  </a:ext>
                </a:extLst>
              </a:tr>
            </a:tbl>
          </a:graphicData>
        </a:graphic>
      </p:graphicFrame>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Last Updated: </a:t>
            </a:r>
            <a:fld id="{C27868AE-7627-4EB2-BD1B-59C91DC88314}" type="datetime1">
              <a:rPr lang="en-US" smtClean="0"/>
              <a:t>6/24/2026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a:t>
            </a:r>
            <a:r>
              <a:rPr lang="en-US" u="sng" dirty="0">
                <a:hlinkClick r:id="rId2"/>
              </a:rPr>
              <a:t>support@mpog.zendesk.com</a:t>
            </a:r>
            <a:endParaRPr lang="en-US" dirty="0"/>
          </a:p>
        </p:txBody>
      </p:sp>
    </p:spTree>
    <p:extLst>
      <p:ext uri="{BB962C8B-B14F-4D97-AF65-F5344CB8AC3E}">
        <p14:creationId xmlns:p14="http://schemas.microsoft.com/office/powerpoint/2010/main" val="74545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8</a:t>
            </a:fld>
            <a:endParaRPr lang="en-US" dirty="0"/>
          </a:p>
        </p:txBody>
      </p:sp>
      <p:sp>
        <p:nvSpPr>
          <p:cNvPr id="2" name="Title 1">
            <a:extLst>
              <a:ext uri="{FF2B5EF4-FFF2-40B4-BE49-F238E27FC236}">
                <a16:creationId xmlns:a16="http://schemas.microsoft.com/office/drawing/2014/main" id="{2DED401C-CF3A-C508-B5C8-B9B2232C6773}"/>
              </a:ext>
            </a:extLst>
          </p:cNvPr>
          <p:cNvSpPr>
            <a:spLocks noGrp="1"/>
          </p:cNvSpPr>
          <p:nvPr>
            <p:ph type="title"/>
          </p:nvPr>
        </p:nvSpPr>
        <p:spPr>
          <a:xfrm>
            <a:off x="618779" y="20396"/>
            <a:ext cx="10058400" cy="914400"/>
          </a:xfrm>
        </p:spPr>
        <p:txBody>
          <a:bodyPr>
            <a:normAutofit/>
          </a:bodyPr>
          <a:lstStyle/>
          <a:p>
            <a:r>
              <a:rPr lang="en-US" dirty="0"/>
              <a:t>Log Viewer – Module Definitions, </a:t>
            </a:r>
            <a:r>
              <a:rPr lang="en-US" sz="2800" dirty="0"/>
              <a:t>continued</a:t>
            </a:r>
            <a:endParaRPr lang="en-US" dirty="0"/>
          </a:p>
        </p:txBody>
      </p:sp>
      <p:graphicFrame>
        <p:nvGraphicFramePr>
          <p:cNvPr id="13" name="Content Placeholder 12" descr="Table with two columns: module and data included. First row: patients, patient name, MRN, gender, ethnicity, race; second row: payers - insurance and other payer data; 3rd row: periop Administrations - fluids and medications; 4th row: periop observations - perioperative notes, intraoperative notes, monitor data; 5th row: procedures - professional fee procedure codes, hospital discharge procedure codes; last row: staff tracking - staff sign ins/outs and rolw (e.g. attending)"/>
          <p:cNvGraphicFramePr>
            <a:graphicFrameLocks noGrp="1"/>
          </p:cNvGraphicFramePr>
          <p:nvPr>
            <p:ph idx="1"/>
            <p:extLst>
              <p:ext uri="{D42A27DB-BD31-4B8C-83A1-F6EECF244321}">
                <p14:modId xmlns:p14="http://schemas.microsoft.com/office/powerpoint/2010/main" val="1346405285"/>
              </p:ext>
            </p:extLst>
          </p:nvPr>
        </p:nvGraphicFramePr>
        <p:xfrm>
          <a:off x="736433" y="1088152"/>
          <a:ext cx="10515600" cy="4500880"/>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058283083"/>
                    </a:ext>
                  </a:extLst>
                </a:gridCol>
                <a:gridCol w="5257800">
                  <a:extLst>
                    <a:ext uri="{9D8B030D-6E8A-4147-A177-3AD203B41FA5}">
                      <a16:colId xmlns:a16="http://schemas.microsoft.com/office/drawing/2014/main" val="1066794187"/>
                    </a:ext>
                  </a:extLst>
                </a:gridCol>
              </a:tblGrid>
              <a:tr h="370840">
                <a:tc>
                  <a:txBody>
                    <a:bodyPr/>
                    <a:lstStyle/>
                    <a:p>
                      <a:r>
                        <a:rPr lang="en-US" dirty="0"/>
                        <a:t>Module</a:t>
                      </a:r>
                    </a:p>
                  </a:txBody>
                  <a:tcPr/>
                </a:tc>
                <a:tc>
                  <a:txBody>
                    <a:bodyPr/>
                    <a:lstStyle/>
                    <a:p>
                      <a:r>
                        <a:rPr lang="en-US" dirty="0"/>
                        <a:t>Data</a:t>
                      </a:r>
                      <a:r>
                        <a:rPr lang="en-US" baseline="0" dirty="0"/>
                        <a:t> Included</a:t>
                      </a:r>
                      <a:endParaRPr lang="en-US" dirty="0"/>
                    </a:p>
                  </a:txBody>
                  <a:tcPr/>
                </a:tc>
                <a:extLst>
                  <a:ext uri="{0D108BD9-81ED-4DB2-BD59-A6C34878D82A}">
                    <a16:rowId xmlns:a16="http://schemas.microsoft.com/office/drawing/2014/main" val="3079734267"/>
                  </a:ext>
                </a:extLst>
              </a:tr>
              <a:tr h="370840">
                <a:tc>
                  <a:txBody>
                    <a:bodyPr/>
                    <a:lstStyle/>
                    <a:p>
                      <a:r>
                        <a:rPr lang="en-US" dirty="0"/>
                        <a:t>Patients</a:t>
                      </a:r>
                    </a:p>
                  </a:txBody>
                  <a:tcPr/>
                </a:tc>
                <a:tc>
                  <a:txBody>
                    <a:bodyPr/>
                    <a:lstStyle/>
                    <a:p>
                      <a:r>
                        <a:rPr lang="en-US" dirty="0"/>
                        <a:t>Patient Name</a:t>
                      </a:r>
                    </a:p>
                    <a:p>
                      <a:r>
                        <a:rPr lang="en-US" dirty="0"/>
                        <a:t>MRN</a:t>
                      </a:r>
                    </a:p>
                    <a:p>
                      <a:r>
                        <a:rPr lang="en-US" dirty="0"/>
                        <a:t>Gender</a:t>
                      </a:r>
                    </a:p>
                    <a:p>
                      <a:r>
                        <a:rPr lang="en-US" dirty="0"/>
                        <a:t>Ethnicity</a:t>
                      </a:r>
                    </a:p>
                    <a:p>
                      <a:r>
                        <a:rPr lang="en-US" dirty="0"/>
                        <a:t>Race</a:t>
                      </a:r>
                    </a:p>
                  </a:txBody>
                  <a:tcPr/>
                </a:tc>
                <a:extLst>
                  <a:ext uri="{0D108BD9-81ED-4DB2-BD59-A6C34878D82A}">
                    <a16:rowId xmlns:a16="http://schemas.microsoft.com/office/drawing/2014/main" val="2224912888"/>
                  </a:ext>
                </a:extLst>
              </a:tr>
              <a:tr h="370840">
                <a:tc>
                  <a:txBody>
                    <a:bodyPr/>
                    <a:lstStyle/>
                    <a:p>
                      <a:r>
                        <a:rPr lang="en-US" dirty="0"/>
                        <a:t>Payers</a:t>
                      </a:r>
                    </a:p>
                  </a:txBody>
                  <a:tcPr/>
                </a:tc>
                <a:tc>
                  <a:txBody>
                    <a:bodyPr/>
                    <a:lstStyle/>
                    <a:p>
                      <a:r>
                        <a:rPr lang="en-US" dirty="0"/>
                        <a:t>Insurance and other payer data </a:t>
                      </a:r>
                    </a:p>
                  </a:txBody>
                  <a:tcPr/>
                </a:tc>
                <a:extLst>
                  <a:ext uri="{0D108BD9-81ED-4DB2-BD59-A6C34878D82A}">
                    <a16:rowId xmlns:a16="http://schemas.microsoft.com/office/drawing/2014/main" val="2490265601"/>
                  </a:ext>
                </a:extLst>
              </a:tr>
              <a:tr h="370840">
                <a:tc>
                  <a:txBody>
                    <a:bodyPr/>
                    <a:lstStyle/>
                    <a:p>
                      <a:r>
                        <a:rPr lang="en-US" dirty="0" err="1"/>
                        <a:t>PeriopAdministrations</a:t>
                      </a:r>
                      <a:endParaRPr lang="en-US" dirty="0"/>
                    </a:p>
                  </a:txBody>
                  <a:tcPr/>
                </a:tc>
                <a:tc>
                  <a:txBody>
                    <a:bodyPr/>
                    <a:lstStyle/>
                    <a:p>
                      <a:r>
                        <a:rPr lang="en-US"/>
                        <a:t>Fluids and Medications</a:t>
                      </a:r>
                    </a:p>
                  </a:txBody>
                  <a:tcPr/>
                </a:tc>
                <a:extLst>
                  <a:ext uri="{0D108BD9-81ED-4DB2-BD59-A6C34878D82A}">
                    <a16:rowId xmlns:a16="http://schemas.microsoft.com/office/drawing/2014/main" val="2373870983"/>
                  </a:ext>
                </a:extLst>
              </a:tr>
              <a:tr h="370840">
                <a:tc>
                  <a:txBody>
                    <a:bodyPr/>
                    <a:lstStyle/>
                    <a:p>
                      <a:r>
                        <a:rPr lang="en-US" dirty="0" err="1"/>
                        <a:t>PeriopObservations</a:t>
                      </a:r>
                      <a:endParaRPr lang="en-US" dirty="0"/>
                    </a:p>
                  </a:txBody>
                  <a:tcPr/>
                </a:tc>
                <a:tc>
                  <a:txBody>
                    <a:bodyPr/>
                    <a:lstStyle/>
                    <a:p>
                      <a:r>
                        <a:rPr lang="en-US"/>
                        <a:t>Preoperative Notes</a:t>
                      </a:r>
                    </a:p>
                    <a:p>
                      <a:r>
                        <a:rPr lang="en-US"/>
                        <a:t>Intraoperative</a:t>
                      </a:r>
                      <a:r>
                        <a:rPr lang="en-US" baseline="0"/>
                        <a:t> Notes</a:t>
                      </a:r>
                    </a:p>
                    <a:p>
                      <a:r>
                        <a:rPr lang="en-US" baseline="0"/>
                        <a:t>Monitor Data</a:t>
                      </a:r>
                      <a:endParaRPr lang="en-US"/>
                    </a:p>
                  </a:txBody>
                  <a:tcPr/>
                </a:tc>
                <a:extLst>
                  <a:ext uri="{0D108BD9-81ED-4DB2-BD59-A6C34878D82A}">
                    <a16:rowId xmlns:a16="http://schemas.microsoft.com/office/drawing/2014/main" val="2637766403"/>
                  </a:ext>
                </a:extLst>
              </a:tr>
              <a:tr h="370840">
                <a:tc>
                  <a:txBody>
                    <a:bodyPr/>
                    <a:lstStyle/>
                    <a:p>
                      <a:r>
                        <a:rPr lang="en-US" dirty="0"/>
                        <a:t>Procedures</a:t>
                      </a:r>
                    </a:p>
                  </a:txBody>
                  <a:tcPr/>
                </a:tc>
                <a:tc>
                  <a:txBody>
                    <a:bodyPr/>
                    <a:lstStyle/>
                    <a:p>
                      <a:r>
                        <a:rPr lang="en-US"/>
                        <a:t>Professional Fee Procedure Codes</a:t>
                      </a:r>
                    </a:p>
                    <a:p>
                      <a:r>
                        <a:rPr lang="en-US"/>
                        <a:t>Hospital</a:t>
                      </a:r>
                      <a:r>
                        <a:rPr lang="en-US" baseline="0"/>
                        <a:t> Discharge Procedure Codes</a:t>
                      </a:r>
                      <a:endParaRPr lang="en-US"/>
                    </a:p>
                  </a:txBody>
                  <a:tcPr/>
                </a:tc>
                <a:extLst>
                  <a:ext uri="{0D108BD9-81ED-4DB2-BD59-A6C34878D82A}">
                    <a16:rowId xmlns:a16="http://schemas.microsoft.com/office/drawing/2014/main" val="929812262"/>
                  </a:ext>
                </a:extLst>
              </a:tr>
              <a:tr h="370840">
                <a:tc>
                  <a:txBody>
                    <a:bodyPr/>
                    <a:lstStyle/>
                    <a:p>
                      <a:r>
                        <a:rPr lang="en-US" err="1"/>
                        <a:t>StaffTracking</a:t>
                      </a:r>
                      <a:endParaRPr lang="en-US"/>
                    </a:p>
                  </a:txBody>
                  <a:tcPr/>
                </a:tc>
                <a:tc>
                  <a:txBody>
                    <a:bodyPr/>
                    <a:lstStyle/>
                    <a:p>
                      <a:r>
                        <a:rPr lang="en-US" dirty="0"/>
                        <a:t>Staff sign ins/outs and role (</a:t>
                      </a:r>
                      <a:r>
                        <a:rPr lang="en-US" dirty="0" err="1"/>
                        <a:t>eg</a:t>
                      </a:r>
                      <a:r>
                        <a:rPr lang="en-US" dirty="0"/>
                        <a:t> attending)</a:t>
                      </a:r>
                    </a:p>
                  </a:txBody>
                  <a:tcPr/>
                </a:tc>
                <a:extLst>
                  <a:ext uri="{0D108BD9-81ED-4DB2-BD59-A6C34878D82A}">
                    <a16:rowId xmlns:a16="http://schemas.microsoft.com/office/drawing/2014/main" val="3590447311"/>
                  </a:ext>
                </a:extLst>
              </a:tr>
            </a:tbl>
          </a:graphicData>
        </a:graphic>
      </p:graphicFrame>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Last Updated: </a:t>
            </a:r>
            <a:fld id="{C27868AE-7627-4EB2-BD1B-59C91DC88314}" type="datetime1">
              <a:rPr lang="en-US" smtClean="0"/>
              <a:t>6/24/2026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a:t>
            </a:r>
            <a:r>
              <a:rPr lang="en-US" u="sng" dirty="0">
                <a:hlinkClick r:id="rId2"/>
              </a:rPr>
              <a:t>support@mpog.zendesk.com</a:t>
            </a:r>
            <a:endParaRPr lang="en-US" dirty="0"/>
          </a:p>
        </p:txBody>
      </p:sp>
    </p:spTree>
    <p:extLst>
      <p:ext uri="{BB962C8B-B14F-4D97-AF65-F5344CB8AC3E}">
        <p14:creationId xmlns:p14="http://schemas.microsoft.com/office/powerpoint/2010/main" val="64951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9</a:t>
            </a:fld>
            <a:endParaRPr lang="en-US"/>
          </a:p>
        </p:txBody>
      </p:sp>
      <p:sp>
        <p:nvSpPr>
          <p:cNvPr id="2" name="Title 1"/>
          <p:cNvSpPr>
            <a:spLocks noGrp="1"/>
          </p:cNvSpPr>
          <p:nvPr>
            <p:ph type="title"/>
          </p:nvPr>
        </p:nvSpPr>
        <p:spPr>
          <a:xfrm>
            <a:off x="628650" y="0"/>
            <a:ext cx="10058400" cy="914400"/>
          </a:xfrm>
        </p:spPr>
        <p:txBody>
          <a:bodyPr/>
          <a:lstStyle/>
          <a:p>
            <a:r>
              <a:rPr lang="en-US" dirty="0"/>
              <a:t>Log Viewer – Import Log</a:t>
            </a:r>
          </a:p>
        </p:txBody>
      </p:sp>
      <p:sp>
        <p:nvSpPr>
          <p:cNvPr id="3" name="Content Placeholder 2"/>
          <p:cNvSpPr>
            <a:spLocks noGrp="1"/>
          </p:cNvSpPr>
          <p:nvPr>
            <p:ph idx="1"/>
          </p:nvPr>
        </p:nvSpPr>
        <p:spPr>
          <a:xfrm>
            <a:off x="838200" y="1460016"/>
            <a:ext cx="7562850" cy="1571625"/>
          </a:xfrm>
        </p:spPr>
        <p:txBody>
          <a:bodyPr>
            <a:normAutofit/>
          </a:bodyPr>
          <a:lstStyle/>
          <a:p>
            <a:r>
              <a:rPr lang="en-US" dirty="0"/>
              <a:t>Import Log</a:t>
            </a:r>
          </a:p>
          <a:p>
            <a:pPr lvl="1"/>
            <a:r>
              <a:rPr lang="en-US" dirty="0"/>
              <a:t>Shows a list of all imported files, including any with errors</a:t>
            </a:r>
          </a:p>
          <a:p>
            <a:pPr lvl="1"/>
            <a:r>
              <a:rPr lang="en-US" dirty="0"/>
              <a:t>Files with recent errors may still be in the Import Utility folder</a:t>
            </a:r>
          </a:p>
          <a:p>
            <a:pPr lvl="1"/>
            <a:r>
              <a:rPr lang="en-US" dirty="0"/>
              <a:t>These files will keep retrying until they are fixed or removed</a:t>
            </a:r>
          </a:p>
        </p:txBody>
      </p:sp>
      <p:pic>
        <p:nvPicPr>
          <p:cNvPr id="8" name="Picture 7" descr="Screenshot of Import Manager Assistant software displaying a log entry table with columns for ID, Instance, File Name, Start and End times, Error status, File Size, and MultiCache status. A red circle highlights an &quot;Error&quot; column entry marked as &quot;Error,&quot; indicating a failed import process on 4/27/2026.">
            <a:extLst>
              <a:ext uri="{FF2B5EF4-FFF2-40B4-BE49-F238E27FC236}">
                <a16:creationId xmlns:a16="http://schemas.microsoft.com/office/drawing/2014/main" id="{E2833262-752A-E3D7-70BD-88807A310B48}"/>
              </a:ext>
            </a:extLst>
          </p:cNvPr>
          <p:cNvPicPr>
            <a:picLocks noChangeAspect="1"/>
          </p:cNvPicPr>
          <p:nvPr/>
        </p:nvPicPr>
        <p:blipFill>
          <a:blip r:embed="rId2"/>
          <a:stretch>
            <a:fillRect/>
          </a:stretch>
        </p:blipFill>
        <p:spPr>
          <a:xfrm>
            <a:off x="726666" y="3675044"/>
            <a:ext cx="10738668" cy="1428750"/>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222313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 manual template.potx" id="{7E76D59F-CA52-417C-A6C2-CCBFCB4DC429}" vid="{128AE85F-0E7F-4F3C-A87F-1F1E88BE4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6F431D26917C4AB9DDD35E2D778668" ma:contentTypeVersion="16" ma:contentTypeDescription="Create a new document." ma:contentTypeScope="" ma:versionID="f31adfc996b81f9a6336bcf59e7e9b54">
  <xsd:schema xmlns:xsd="http://www.w3.org/2001/XMLSchema" xmlns:xs="http://www.w3.org/2001/XMLSchema" xmlns:p="http://schemas.microsoft.com/office/2006/metadata/properties" xmlns:ns1="http://schemas.microsoft.com/sharepoint/v3" xmlns:ns2="4f2abbf5-b7d6-458f-bb30-913909cfec39" xmlns:ns3="3bb2a9a8-e654-4de0-9fb9-bac424ce1e46" targetNamespace="http://schemas.microsoft.com/office/2006/metadata/properties" ma:root="true" ma:fieldsID="7fb1c976b124145d444e48866d568561" ns1:_="" ns2:_="" ns3:_="">
    <xsd:import namespace="http://schemas.microsoft.com/sharepoint/v3"/>
    <xsd:import namespace="4f2abbf5-b7d6-458f-bb30-913909cfec39"/>
    <xsd:import namespace="3bb2a9a8-e654-4de0-9fb9-bac424ce1e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2abbf5-b7d6-458f-bb30-913909cfe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2a9a8-e654-4de0-9fb9-bac424ce1e4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99050eb-8fc0-432c-a654-9ced597922f3}" ma:internalName="TaxCatchAll" ma:showField="CatchAllData" ma:web="3bb2a9a8-e654-4de0-9fb9-bac424ce1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bb2a9a8-e654-4de0-9fb9-bac424ce1e46">
      <UserInfo>
        <DisplayName/>
        <AccountId xsi:nil="true"/>
        <AccountType/>
      </UserInfo>
    </SharedWithUsers>
    <MediaLengthInSeconds xmlns="4f2abbf5-b7d6-458f-bb30-913909cfec39" xsi:nil="true"/>
    <lcf76f155ced4ddcb4097134ff3c332f xmlns="4f2abbf5-b7d6-458f-bb30-913909cfec39">
      <Terms xmlns="http://schemas.microsoft.com/office/infopath/2007/PartnerControls"/>
    </lcf76f155ced4ddcb4097134ff3c332f>
    <TaxCatchAll xmlns="3bb2a9a8-e654-4de0-9fb9-bac424ce1e46"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4FB9701-F631-474B-96C0-6A4973226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2abbf5-b7d6-458f-bb30-913909cfec39"/>
    <ds:schemaRef ds:uri="3bb2a9a8-e654-4de0-9fb9-bac424ce1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DE398-615B-4517-B137-72E16D942C6F}">
  <ds:schemaRefs>
    <ds:schemaRef ds:uri="http://schemas.microsoft.com/sharepoint/v3/contenttype/forms"/>
  </ds:schemaRefs>
</ds:datastoreItem>
</file>

<file path=customXml/itemProps3.xml><?xml version="1.0" encoding="utf-8"?>
<ds:datastoreItem xmlns:ds="http://schemas.openxmlformats.org/officeDocument/2006/customXml" ds:itemID="{3D6D928A-6724-409A-A68F-1F584F051016}">
  <ds:schemaRefs>
    <ds:schemaRef ds:uri="http://schemas.microsoft.com/office/2006/documentManagement/types"/>
    <ds:schemaRef ds:uri="http://schemas.microsoft.com/sharepoint/v3"/>
    <ds:schemaRef ds:uri="4f2abbf5-b7d6-458f-bb30-913909cfec39"/>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3bb2a9a8-e654-4de0-9fb9-bac424ce1e4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training manual template</Template>
  <TotalTime>746</TotalTime>
  <Words>1771</Words>
  <Application>Microsoft Office PowerPoint</Application>
  <PresentationFormat>Widescreen</PresentationFormat>
  <Paragraphs>234</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Data Review: Import Manager Assistant</vt:lpstr>
      <vt:lpstr>Contents</vt:lpstr>
      <vt:lpstr>Import Manager Assistant Overview</vt:lpstr>
      <vt:lpstr>Import Manager Assistant Tabs Summary</vt:lpstr>
      <vt:lpstr>Log Viewer Tab</vt:lpstr>
      <vt:lpstr>Log Viewer – Filters</vt:lpstr>
      <vt:lpstr>Log Viewer – Module Definitions</vt:lpstr>
      <vt:lpstr>Log Viewer – Module Definitions, continued</vt:lpstr>
      <vt:lpstr>Log Viewer – Import Log</vt:lpstr>
      <vt:lpstr>Log Viewer – Consume Log</vt:lpstr>
      <vt:lpstr>Log Viewer – Handoff Log</vt:lpstr>
      <vt:lpstr>Log Viewer – Handoff Queue</vt:lpstr>
      <vt:lpstr>Log Viewer – Export Logs</vt:lpstr>
      <vt:lpstr>Overview Tab</vt:lpstr>
      <vt:lpstr>Overview Tab - Summary</vt:lpstr>
      <vt:lpstr>Overview Tab – Color Indicators</vt:lpstr>
      <vt:lpstr>Overview Tab – Old Sources</vt:lpstr>
      <vt:lpstr>Overview Tab – Old Sources Visualization</vt:lpstr>
      <vt:lpstr>Overview Tab – Monthly Examination</vt:lpstr>
      <vt:lpstr>Overview Tab – Monthly Examination Details</vt:lpstr>
      <vt:lpstr>Organizations Tab</vt:lpstr>
      <vt:lpstr>Organizations Tab - Summary</vt:lpstr>
      <vt:lpstr>Check File Columns  and  Parse File Data Tabs</vt:lpstr>
      <vt:lpstr>Check File Columns Tab</vt:lpstr>
      <vt:lpstr>Parse File Data Tab</vt:lpstr>
      <vt:lpstr>Copy/Paste File</vt:lpstr>
      <vt:lpstr>Handoff Settings Tabs</vt:lpstr>
      <vt:lpstr>Handoff Settings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Szymanski, Brooke</dc:creator>
  <cp:lastModifiedBy>Malenfant, Tiffany</cp:lastModifiedBy>
  <cp:revision>8</cp:revision>
  <dcterms:created xsi:type="dcterms:W3CDTF">2019-11-15T18:04:58Z</dcterms:created>
  <dcterms:modified xsi:type="dcterms:W3CDTF">2026-06-24T12:25:47Z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0x010100536F431D26917C4AB9DDD35E2D778668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y fmtid="{D5CDD505-2E9C-101B-9397-08002B2CF9AE}" pid="10" name="Order">
    <vt:r8>545700</vt:r8>
  </property>
</Properties>
</file>