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5"/>
  </p:notesMasterIdLst>
  <p:sldIdLst>
    <p:sldId id="256" r:id="rId5"/>
    <p:sldId id="294" r:id="rId6"/>
    <p:sldId id="259" r:id="rId7"/>
    <p:sldId id="258" r:id="rId8"/>
    <p:sldId id="300" r:id="rId9"/>
    <p:sldId id="260" r:id="rId10"/>
    <p:sldId id="261" r:id="rId11"/>
    <p:sldId id="289" r:id="rId12"/>
    <p:sldId id="285" r:id="rId13"/>
    <p:sldId id="278" r:id="rId14"/>
    <p:sldId id="279" r:id="rId15"/>
    <p:sldId id="281" r:id="rId16"/>
    <p:sldId id="280" r:id="rId17"/>
    <p:sldId id="295" r:id="rId18"/>
    <p:sldId id="262" r:id="rId19"/>
    <p:sldId id="293" r:id="rId20"/>
    <p:sldId id="290" r:id="rId21"/>
    <p:sldId id="265" r:id="rId22"/>
    <p:sldId id="266" r:id="rId23"/>
    <p:sldId id="296" r:id="rId24"/>
    <p:sldId id="273" r:id="rId25"/>
    <p:sldId id="264" r:id="rId26"/>
    <p:sldId id="286" r:id="rId27"/>
    <p:sldId id="274" r:id="rId28"/>
    <p:sldId id="275" r:id="rId29"/>
    <p:sldId id="276" r:id="rId30"/>
    <p:sldId id="277" r:id="rId31"/>
    <p:sldId id="297" r:id="rId32"/>
    <p:sldId id="268" r:id="rId33"/>
    <p:sldId id="291" r:id="rId34"/>
    <p:sldId id="267" r:id="rId35"/>
    <p:sldId id="270" r:id="rId36"/>
    <p:sldId id="271" r:id="rId37"/>
    <p:sldId id="272" r:id="rId38"/>
    <p:sldId id="298" r:id="rId39"/>
    <p:sldId id="287" r:id="rId40"/>
    <p:sldId id="288" r:id="rId41"/>
    <p:sldId id="299" r:id="rId42"/>
    <p:sldId id="284" r:id="rId43"/>
    <p:sldId id="29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156DA4-1F98-0B84-5607-EE41BD25851F}" name="Malenfant, Tiffany" initials="MT" userId="S::temale@med.umich.edu::b8fb4680-000a-48c2-a59f-923d1237f192" providerId="AD"/>
  <p188:author id="{5F559ECD-8535-8ED3-66EF-F3442BE7023B}" name="Buehler, Kathryn" initials="BK" userId="S::kjbucrek@med.umich.edu::3d3ba58d-72c8-41a6-9ab3-1422e96620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lenfant, Tiffany" initials="MT" lastIdx="3" clrIdx="0">
    <p:extLst>
      <p:ext uri="{19B8F6BF-5375-455C-9EA6-DF929625EA0E}">
        <p15:presenceInfo xmlns:p15="http://schemas.microsoft.com/office/powerpoint/2012/main" userId="S::temale@med.umich.edu::b8fb4680-000a-48c2-a59f-923d1237f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34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34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4294967295"/>
          </p:nvPr>
        </p:nvSpPr>
        <p:spPr/>
        <p:txBody>
          <a:bodyPr/>
          <a:lstStyle/>
          <a:p>
            <a:endParaRPr lang="en-US" dirty="0"/>
          </a:p>
        </p:txBody>
      </p:sp>
      <p:sp>
        <p:nvSpPr>
          <p:cNvPr id="4" name="Slide Number Placeholder 3"/>
          <p:cNvSpPr>
            <a:spLocks noGrp="1"/>
          </p:cNvSpPr>
          <p:nvPr>
            <p:ph type="sldNum" sz="quarter" idx="4294967295"/>
          </p:nvPr>
        </p:nvSpPr>
        <p:spPr>
          <a:xfrm>
            <a:off x="3884613" y="8685213"/>
            <a:ext cx="2971800" cy="458787"/>
          </a:xfrm>
          <a:prstGeom prst="rect">
            <a:avLst/>
          </a:prstGeom>
        </p:spPr>
        <p:txBody>
          <a:bodyPr/>
          <a:lstStyle/>
          <a:p>
            <a:fld id="{8CCC98F8-14B2-47AB-BE63-0558113D8BEC}" type="slidenum">
              <a:rPr lang="en-US" smtClean="0"/>
              <a:t>3</a:t>
            </a:fld>
            <a:endParaRPr lang="en-US"/>
          </a:p>
        </p:txBody>
      </p:sp>
    </p:spTree>
    <p:extLst>
      <p:ext uri="{BB962C8B-B14F-4D97-AF65-F5344CB8AC3E}">
        <p14:creationId xmlns:p14="http://schemas.microsoft.com/office/powerpoint/2010/main" val="2562109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958" y="2373647"/>
            <a:ext cx="9144000" cy="2387600"/>
          </a:xfrm>
        </p:spPr>
        <p:txBody>
          <a:bodyPr anchor="b"/>
          <a:lstStyle>
            <a:lvl1pPr algn="ctr">
              <a:defRPr sz="6000">
                <a:solidFill>
                  <a:schemeClr val="accent5">
                    <a:lumMod val="50000"/>
                  </a:schemeClr>
                </a:solidFill>
              </a:defRPr>
            </a:lvl1pPr>
          </a:lstStyle>
          <a:p>
            <a:r>
              <a:rPr lang="en-US"/>
              <a:t>Click to edit Master title style</a:t>
            </a:r>
          </a:p>
        </p:txBody>
      </p:sp>
      <p:sp>
        <p:nvSpPr>
          <p:cNvPr id="4" name="Date Placeholder 3"/>
          <p:cNvSpPr>
            <a:spLocks noGrp="1"/>
          </p:cNvSpPr>
          <p:nvPr>
            <p:ph type="dt" sz="half" idx="10"/>
          </p:nvPr>
        </p:nvSpPr>
        <p:spPr/>
        <p:txBody>
          <a:bodyPr/>
          <a:lstStyle/>
          <a:p>
            <a:r>
              <a:rPr lang="en-US"/>
              <a:t>Last Updated: </a:t>
            </a:r>
            <a:fld id="{90FBAD94-44DF-42A5-AC6E-5575337C3286}" type="datetime1">
              <a:rPr lang="en-US" smtClean="0"/>
              <a:pPr/>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032" y="392877"/>
            <a:ext cx="6278974" cy="1453709"/>
          </a:xfrm>
          <a:prstGeom prst="rect">
            <a:avLst/>
          </a:prstGeom>
        </p:spPr>
      </p:pic>
    </p:spTree>
    <p:extLst>
      <p:ext uri="{BB962C8B-B14F-4D97-AF65-F5344CB8AC3E}">
        <p14:creationId xmlns:p14="http://schemas.microsoft.com/office/powerpoint/2010/main" val="317784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DA913-A6D2-4726-90CC-C1E1C62E512D}"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36305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935194-37D8-4181-AAFC-C332417A3F26}"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06227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72696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10800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84003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0356B-0CB5-41F4-8082-20488C8E9989}" type="datetime1">
              <a:rPr lang="en-US" smtClean="0"/>
              <a:t>6/24/2026</a:t>
            </a:fld>
            <a:endParaRPr lang="en-US"/>
          </a:p>
        </p:txBody>
      </p:sp>
      <p:sp>
        <p:nvSpPr>
          <p:cNvPr id="8" name="Footer Placeholder 7"/>
          <p:cNvSpPr>
            <a:spLocks noGrp="1"/>
          </p:cNvSpPr>
          <p:nvPr>
            <p:ph type="ftr" sz="quarter" idx="11"/>
          </p:nvPr>
        </p:nvSpPr>
        <p:spPr/>
        <p:txBody>
          <a:bodyPr/>
          <a:lstStyle/>
          <a:p>
            <a:r>
              <a:rPr lang="en-US"/>
              <a:t>Contact: support@mpog.zendesk.com</a:t>
            </a:r>
          </a:p>
        </p:txBody>
      </p:sp>
      <p:sp>
        <p:nvSpPr>
          <p:cNvPr id="9" name="Slide Number Placeholder 8"/>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61218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62BE2-2A95-4B1E-B047-AB8BFD3BAFF5}" type="datetime1">
              <a:rPr lang="en-US" smtClean="0"/>
              <a:t>6/24/2026</a:t>
            </a:fld>
            <a:endParaRPr lang="en-US"/>
          </a:p>
        </p:txBody>
      </p:sp>
      <p:sp>
        <p:nvSpPr>
          <p:cNvPr id="4" name="Footer Placeholder 3"/>
          <p:cNvSpPr>
            <a:spLocks noGrp="1"/>
          </p:cNvSpPr>
          <p:nvPr>
            <p:ph type="ftr" sz="quarter" idx="11"/>
          </p:nvPr>
        </p:nvSpPr>
        <p:spPr/>
        <p:txBody>
          <a:bodyPr/>
          <a:lstStyle/>
          <a:p>
            <a:r>
              <a:rPr lang="en-US"/>
              <a:t>Contact: support@mpog.zendesk.com</a:t>
            </a:r>
          </a:p>
        </p:txBody>
      </p:sp>
      <p:sp>
        <p:nvSpPr>
          <p:cNvPr id="5" name="Slide Number Placeholder 4"/>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58219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C0CB7-6EB0-4793-B093-0CD973C6FC2B}" type="datetime1">
              <a:rPr lang="en-US" smtClean="0"/>
              <a:t>6/24/2026</a:t>
            </a:fld>
            <a:endParaRPr lang="en-US"/>
          </a:p>
        </p:txBody>
      </p:sp>
      <p:sp>
        <p:nvSpPr>
          <p:cNvPr id="3" name="Footer Placeholder 2"/>
          <p:cNvSpPr>
            <a:spLocks noGrp="1"/>
          </p:cNvSpPr>
          <p:nvPr>
            <p:ph type="ftr" sz="quarter" idx="11"/>
          </p:nvPr>
        </p:nvSpPr>
        <p:spPr/>
        <p:txBody>
          <a:bodyPr/>
          <a:lstStyle/>
          <a:p>
            <a:r>
              <a:rPr lang="en-US"/>
              <a:t>Contact: support@mpog.zendesk.com</a:t>
            </a:r>
          </a:p>
        </p:txBody>
      </p:sp>
      <p:sp>
        <p:nvSpPr>
          <p:cNvPr id="4" name="Slide Number Placeholder 3"/>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651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7979F7-D64D-4EA0-B1FF-F44C71362EFC}" type="datetime1">
              <a:rPr lang="en-US" smtClean="0"/>
              <a:t>6/24/2026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99174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7D52A9-F82A-4735-9798-874454A7DDB9}" type="datetime1">
              <a:rPr lang="en-US" smtClean="0"/>
              <a:t>6/24/2026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89511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support@mpog.zendesk.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927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Last Updated: </a:t>
            </a:r>
            <a:fld id="{E5439B8C-2CE3-4BC0-A0C8-71FA97797EB0}" type="datetime1">
              <a:rPr lang="en-US" smtClean="0"/>
              <a:t>6/24/2026</a:t>
            </a:fld>
            <a:endParaRPr lang="en-US"/>
          </a:p>
        </p:txBody>
      </p:sp>
      <p:sp>
        <p:nvSpPr>
          <p:cNvPr id="5" name="Footer Placeholder 4"/>
          <p:cNvSpPr>
            <a:spLocks noGrp="1"/>
          </p:cNvSpPr>
          <p:nvPr>
            <p:ph type="ftr" sz="quarter" idx="3"/>
          </p:nvPr>
        </p:nvSpPr>
        <p:spPr>
          <a:xfrm>
            <a:off x="4022558" y="65066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Contact: </a:t>
            </a:r>
            <a:r>
              <a:rPr lang="en-US" sz="1200" u="sng">
                <a:hlinkClick r:id="rId13"/>
              </a:rPr>
              <a:t>support@mpog.zendesk.com</a:t>
            </a:r>
            <a:endParaRPr lang="en-US"/>
          </a:p>
        </p:txBody>
      </p:sp>
      <p:sp>
        <p:nvSpPr>
          <p:cNvPr id="6" name="Slide Number Placeholder 5"/>
          <p:cNvSpPr>
            <a:spLocks noGrp="1"/>
          </p:cNvSpPr>
          <p:nvPr>
            <p:ph type="sldNum" sz="quarter" idx="4"/>
          </p:nvPr>
        </p:nvSpPr>
        <p:spPr>
          <a:xfrm>
            <a:off x="8610600" y="650666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BED6-DBA1-4248-B57E-98CCAF2C365A}" type="slidenum">
              <a:rPr lang="en-US" smtClean="0"/>
              <a:t>‹#›</a:t>
            </a:fld>
            <a:endParaRPr lang="en-US"/>
          </a:p>
        </p:txBody>
      </p:sp>
      <p:sp>
        <p:nvSpPr>
          <p:cNvPr id="7" name="Line 39">
            <a:extLst>
              <a:ext uri="{FF2B5EF4-FFF2-40B4-BE49-F238E27FC236}">
                <a16:creationId xmlns:a16="http://schemas.microsoft.com/office/drawing/2014/main" id="{FE055A90-BB08-4078-911A-83E55D6148C1}"/>
              </a:ext>
            </a:extLst>
          </p:cNvPr>
          <p:cNvSpPr>
            <a:spLocks noChangeShapeType="1"/>
          </p:cNvSpPr>
          <p:nvPr userDrawn="1"/>
        </p:nvSpPr>
        <p:spPr bwMode="auto">
          <a:xfrm>
            <a:off x="609600" y="6248400"/>
            <a:ext cx="67056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8" name="Picture 7">
            <a:extLst>
              <a:ext uri="{FF2B5EF4-FFF2-40B4-BE49-F238E27FC236}">
                <a16:creationId xmlns:a16="http://schemas.microsoft.com/office/drawing/2014/main" id="{48D645B7-5B24-4B50-B02F-AFF13EEE72A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16800" y="5906085"/>
            <a:ext cx="4165600" cy="723316"/>
          </a:xfrm>
          <a:prstGeom prst="rect">
            <a:avLst/>
          </a:prstGeom>
        </p:spPr>
      </p:pic>
    </p:spTree>
    <p:extLst>
      <p:ext uri="{BB962C8B-B14F-4D97-AF65-F5344CB8AC3E}">
        <p14:creationId xmlns:p14="http://schemas.microsoft.com/office/powerpoint/2010/main" val="150206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0.xml"/><Relationship Id="rId4" Type="http://schemas.openxmlformats.org/officeDocument/2006/relationships/slide" Target="slide14.xml"/><Relationship Id="rId9" Type="http://schemas.openxmlformats.org/officeDocument/2006/relationships/hyperlink" Target="mailto:support@mpog.zendesk.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pog.org/mpog-app-suite-troubleshooting/" TargetMode="External"/><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mpog.org/mpog-app-suite-troubleshooting/" TargetMode="External"/><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73647"/>
            <a:ext cx="9144000" cy="2387600"/>
          </a:xfrm>
        </p:spPr>
        <p:txBody>
          <a:bodyPr/>
          <a:lstStyle/>
          <a:p>
            <a:r>
              <a:rPr lang="en-US" b="1"/>
              <a:t>Data Review:</a:t>
            </a:r>
            <a:br>
              <a:rPr lang="en-US"/>
            </a:br>
            <a:r>
              <a:rPr lang="en-US"/>
              <a:t>Data Diagnostics</a:t>
            </a:r>
          </a:p>
        </p:txBody>
      </p:sp>
    </p:spTree>
    <p:extLst>
      <p:ext uri="{BB962C8B-B14F-4D97-AF65-F5344CB8AC3E}">
        <p14:creationId xmlns:p14="http://schemas.microsoft.com/office/powerpoint/2010/main" val="265465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10</a:t>
            </a:fld>
            <a:endParaRPr lang="en-US"/>
          </a:p>
        </p:txBody>
      </p:sp>
      <p:sp>
        <p:nvSpPr>
          <p:cNvPr id="2" name="Title 1"/>
          <p:cNvSpPr>
            <a:spLocks noGrp="1"/>
          </p:cNvSpPr>
          <p:nvPr>
            <p:ph type="title"/>
          </p:nvPr>
        </p:nvSpPr>
        <p:spPr/>
        <p:txBody>
          <a:bodyPr/>
          <a:lstStyle/>
          <a:p>
            <a:r>
              <a:rPr lang="en-US"/>
              <a:t>Data Diagnostics: Priorities</a:t>
            </a:r>
          </a:p>
        </p:txBody>
      </p:sp>
      <p:sp>
        <p:nvSpPr>
          <p:cNvPr id="3" name="Content Placeholder 2"/>
          <p:cNvSpPr>
            <a:spLocks noGrp="1"/>
          </p:cNvSpPr>
          <p:nvPr>
            <p:ph idx="1"/>
          </p:nvPr>
        </p:nvSpPr>
        <p:spPr>
          <a:xfrm>
            <a:off x="822158" y="1472699"/>
            <a:ext cx="10515600" cy="848333"/>
          </a:xfrm>
        </p:spPr>
        <p:txBody>
          <a:bodyPr>
            <a:normAutofit/>
          </a:bodyPr>
          <a:lstStyle/>
          <a:p>
            <a:pPr marL="0" indent="0">
              <a:buNone/>
            </a:pPr>
            <a:r>
              <a:rPr lang="en-US" sz="2000"/>
              <a:t>Diagnostics are labeled by priority type. A definition for each priority type is listed below. These definitions are also available when clicking on the priority type</a:t>
            </a:r>
          </a:p>
        </p:txBody>
      </p:sp>
      <p:grpSp>
        <p:nvGrpSpPr>
          <p:cNvPr id="7" name="Group 6" descr="Screenshot of the MPOG Data Diagnostics detail view showing a diagnostic with the Priority field labeled Medium Priority. The screenshot indicates that selecting the priority type opens its definition."/>
          <p:cNvGrpSpPr>
            <a:grpSpLocks/>
          </p:cNvGrpSpPr>
          <p:nvPr/>
        </p:nvGrpSpPr>
        <p:grpSpPr bwMode="auto">
          <a:xfrm>
            <a:off x="925714" y="2377027"/>
            <a:ext cx="7043862" cy="1899912"/>
            <a:chOff x="2162" y="776"/>
            <a:chExt cx="7093" cy="1935"/>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 y="776"/>
              <a:ext cx="7065" cy="81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4"/>
            <p:cNvSpPr txBox="1">
              <a:spLocks noChangeArrowheads="1"/>
            </p:cNvSpPr>
            <p:nvPr/>
          </p:nvSpPr>
          <p:spPr bwMode="auto">
            <a:xfrm>
              <a:off x="2162" y="1847"/>
              <a:ext cx="2586" cy="864"/>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0805" marR="484505">
                <a:lnSpc>
                  <a:spcPct val="115000"/>
                </a:lnSpc>
                <a:spcBef>
                  <a:spcPts val="330"/>
                </a:spcBef>
                <a:spcAft>
                  <a:spcPts val="1000"/>
                </a:spcAft>
              </a:pPr>
              <a:r>
                <a:rPr lang="en-US" sz="2000">
                  <a:effectLst/>
                  <a:latin typeface="Calibri" panose="020F0502020204030204" pitchFamily="34" charset="0"/>
                  <a:ea typeface="Times New Roman" panose="02020603050405020304" pitchFamily="18" charset="0"/>
                  <a:cs typeface="Times New Roman" panose="02020603050405020304" pitchFamily="18" charset="0"/>
                </a:rPr>
                <a:t>Step 1: Click on </a:t>
              </a:r>
              <a:r>
                <a:rPr lang="en-US" sz="2000">
                  <a:latin typeface="Calibri" panose="020F0502020204030204" pitchFamily="34" charset="0"/>
                  <a:ea typeface="Times New Roman" panose="02020603050405020304" pitchFamily="18" charset="0"/>
                  <a:cs typeface="Times New Roman" panose="02020603050405020304" pitchFamily="18" charset="0"/>
                </a:rPr>
                <a:t>the blue priority level</a:t>
              </a:r>
              <a:r>
                <a:rPr lang="en-US" sz="2000">
                  <a:effectLst/>
                  <a:latin typeface="Calibri" panose="020F0502020204030204" pitchFamily="34" charset="0"/>
                  <a:ea typeface="Times New Roman" panose="02020603050405020304" pitchFamily="18" charset="0"/>
                  <a:cs typeface="Times New Roman" panose="02020603050405020304" pitchFamily="18" charset="0"/>
                </a:rPr>
                <a:t>.</a:t>
              </a:r>
            </a:p>
          </p:txBody>
        </p:sp>
      </p:grpSp>
      <p:grpSp>
        <p:nvGrpSpPr>
          <p:cNvPr id="10" name="Group 9" descr="Screenshot of the MPOG Data Diagnostics detail view showing a diagnostic with the Priority field labeled Medium Priority. The screenshot shows the definition of Medium Priority, which is available after clicking on the blue text."/>
          <p:cNvGrpSpPr>
            <a:grpSpLocks/>
          </p:cNvGrpSpPr>
          <p:nvPr/>
        </p:nvGrpSpPr>
        <p:grpSpPr bwMode="auto">
          <a:xfrm>
            <a:off x="3852366" y="3701700"/>
            <a:ext cx="8036367" cy="2034266"/>
            <a:chOff x="2190" y="2083"/>
            <a:chExt cx="8529" cy="2462"/>
          </a:xfrm>
        </p:grpSpPr>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 y="2083"/>
              <a:ext cx="8265" cy="163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6023" y="3518"/>
              <a:ext cx="4696" cy="10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3" name="Text Box 10"/>
            <p:cNvSpPr txBox="1">
              <a:spLocks noChangeArrowheads="1"/>
            </p:cNvSpPr>
            <p:nvPr/>
          </p:nvSpPr>
          <p:spPr bwMode="auto">
            <a:xfrm>
              <a:off x="6023" y="3518"/>
              <a:ext cx="4696" cy="794"/>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1440" marR="0">
                <a:lnSpc>
                  <a:spcPct val="101000"/>
                </a:lnSpc>
                <a:spcBef>
                  <a:spcPts val="340"/>
                </a:spcBef>
                <a:spcAft>
                  <a:spcPts val="1000"/>
                </a:spcAft>
              </a:pPr>
              <a:r>
                <a:rPr lang="en-US" sz="2000">
                  <a:effectLst/>
                  <a:latin typeface="Calibri" panose="020F0502020204030204" pitchFamily="34" charset="0"/>
                  <a:ea typeface="Times New Roman" panose="02020603050405020304" pitchFamily="18" charset="0"/>
                  <a:cs typeface="Times New Roman" panose="02020603050405020304" pitchFamily="18" charset="0"/>
                </a:rPr>
                <a:t>Step 2: A definition window will present with the priority definition.</a:t>
              </a:r>
            </a:p>
          </p:txBody>
        </p:sp>
      </p:gr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229116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11</a:t>
            </a:fld>
            <a:endParaRPr lang="en-US"/>
          </a:p>
        </p:txBody>
      </p:sp>
      <p:sp>
        <p:nvSpPr>
          <p:cNvPr id="2" name="Title 1"/>
          <p:cNvSpPr>
            <a:spLocks noGrp="1"/>
          </p:cNvSpPr>
          <p:nvPr>
            <p:ph type="title"/>
          </p:nvPr>
        </p:nvSpPr>
        <p:spPr/>
        <p:txBody>
          <a:bodyPr/>
          <a:lstStyle/>
          <a:p>
            <a:r>
              <a:rPr lang="en-US"/>
              <a:t>Priorities: High and Medium</a:t>
            </a:r>
          </a:p>
        </p:txBody>
      </p:sp>
      <p:sp>
        <p:nvSpPr>
          <p:cNvPr id="13" name="Rectangle 12"/>
          <p:cNvSpPr/>
          <p:nvPr/>
        </p:nvSpPr>
        <p:spPr>
          <a:xfrm>
            <a:off x="322702" y="1690688"/>
            <a:ext cx="6255327" cy="3705886"/>
          </a:xfrm>
          <a:prstGeom prst="rect">
            <a:avLst/>
          </a:prstGeom>
        </p:spPr>
        <p:txBody>
          <a:bodyPr wrap="square">
            <a:spAutoFit/>
          </a:bodyPr>
          <a:lstStyle/>
          <a:p>
            <a:pPr marL="1003300" marR="542925" indent="-457200">
              <a:lnSpc>
                <a:spcPct val="115000"/>
              </a:lnSpc>
              <a:spcBef>
                <a:spcPts val="450"/>
              </a:spcBef>
              <a:spcAft>
                <a:spcPts val="1000"/>
              </a:spcAft>
            </a:pPr>
            <a:r>
              <a:rPr lang="en-US">
                <a:solidFill>
                  <a:schemeClr val="accent5">
                    <a:lumMod val="50000"/>
                  </a:schemeClr>
                </a:solidFill>
              </a:rPr>
              <a:t>* </a:t>
            </a:r>
            <a:r>
              <a:rPr lang="en-US" b="1" u="sng">
                <a:solidFill>
                  <a:schemeClr val="accent5">
                    <a:lumMod val="50000"/>
                  </a:schemeClr>
                </a:solidFill>
              </a:rPr>
              <a:t>High Priority: </a:t>
            </a:r>
            <a:r>
              <a:rPr lang="en-US">
                <a:solidFill>
                  <a:schemeClr val="accent5">
                    <a:lumMod val="50000"/>
                  </a:schemeClr>
                </a:solidFill>
              </a:rPr>
              <a:t>High priority diagnostics must be attested to and it is strongly recommended that any detected issues are fixed prior to submission. Failure to pass these diagnostics can severely impact the quality assessment and research capabilities of your institution.</a:t>
            </a:r>
          </a:p>
          <a:p>
            <a:pPr marL="1003300" marR="746125" indent="-457200">
              <a:lnSpc>
                <a:spcPct val="115000"/>
              </a:lnSpc>
              <a:spcBef>
                <a:spcPts val="0"/>
              </a:spcBef>
              <a:spcAft>
                <a:spcPts val="1000"/>
              </a:spcAft>
            </a:pPr>
            <a:r>
              <a:rPr lang="en-US">
                <a:solidFill>
                  <a:schemeClr val="accent5">
                    <a:lumMod val="50000"/>
                  </a:schemeClr>
                </a:solidFill>
              </a:rPr>
              <a:t>*</a:t>
            </a:r>
            <a:r>
              <a:rPr lang="en-US" b="1" u="sng">
                <a:solidFill>
                  <a:schemeClr val="accent5">
                    <a:lumMod val="50000"/>
                  </a:schemeClr>
                </a:solidFill>
              </a:rPr>
              <a:t>Medium Priority: </a:t>
            </a:r>
            <a:r>
              <a:rPr lang="en-US">
                <a:solidFill>
                  <a:schemeClr val="accent5">
                    <a:lumMod val="50000"/>
                  </a:schemeClr>
                </a:solidFill>
              </a:rPr>
              <a:t>Medium priority diagnostics must be attested to and generally should pass. Failure to pass these diagnostics is acceptable but usually not recommended if otherwise possible.</a:t>
            </a:r>
          </a:p>
        </p:txBody>
      </p:sp>
      <p:pic>
        <p:nvPicPr>
          <p:cNvPr id="7" name="Picture 6" descr="Screenshot of a software interface titled &quot;MPOG Data Diagnostics&quot; showing diagnostic filters and results for medical data quality. The interface includes priority checkboxes, result filters, and a list of diagnostic categories with status indicators. The list highlights six modules with priority labels and icons: three high priority modules and three low priority modules marked with check icons in green,">
            <a:extLst>
              <a:ext uri="{FF2B5EF4-FFF2-40B4-BE49-F238E27FC236}">
                <a16:creationId xmlns:a16="http://schemas.microsoft.com/office/drawing/2014/main" id="{B31F9D02-D4F7-D77B-2A74-8D860310533F}"/>
              </a:ext>
            </a:extLst>
          </p:cNvPr>
          <p:cNvPicPr>
            <a:picLocks noChangeAspect="1"/>
          </p:cNvPicPr>
          <p:nvPr/>
        </p:nvPicPr>
        <p:blipFill>
          <a:blip r:embed="rId2"/>
          <a:stretch>
            <a:fillRect/>
          </a:stretch>
        </p:blipFill>
        <p:spPr>
          <a:xfrm>
            <a:off x="8610600" y="1027906"/>
            <a:ext cx="2556189" cy="4699000"/>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62951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12</a:t>
            </a:fld>
            <a:endParaRPr lang="en-US"/>
          </a:p>
        </p:txBody>
      </p:sp>
      <p:sp>
        <p:nvSpPr>
          <p:cNvPr id="2" name="Title 1"/>
          <p:cNvSpPr>
            <a:spLocks noGrp="1"/>
          </p:cNvSpPr>
          <p:nvPr>
            <p:ph type="title"/>
          </p:nvPr>
        </p:nvSpPr>
        <p:spPr/>
        <p:txBody>
          <a:bodyPr/>
          <a:lstStyle/>
          <a:p>
            <a:r>
              <a:rPr lang="en-US"/>
              <a:t>Priorities: Low and Extraneous</a:t>
            </a:r>
          </a:p>
        </p:txBody>
      </p:sp>
      <p:sp>
        <p:nvSpPr>
          <p:cNvPr id="13" name="Rectangle 12"/>
          <p:cNvSpPr/>
          <p:nvPr/>
        </p:nvSpPr>
        <p:spPr>
          <a:xfrm>
            <a:off x="533400" y="1806847"/>
            <a:ext cx="6096000" cy="3707938"/>
          </a:xfrm>
          <a:prstGeom prst="rect">
            <a:avLst/>
          </a:prstGeom>
        </p:spPr>
        <p:txBody>
          <a:bodyPr>
            <a:spAutoFit/>
          </a:bodyPr>
          <a:lstStyle/>
          <a:p>
            <a:pPr marL="584200">
              <a:lnSpc>
                <a:spcPct val="115000"/>
              </a:lnSpc>
              <a:spcAft>
                <a:spcPts val="1000"/>
              </a:spcAft>
            </a:pPr>
            <a:r>
              <a:rPr lang="en-US" b="1">
                <a:solidFill>
                  <a:schemeClr val="accent5">
                    <a:lumMod val="50000"/>
                  </a:schemeClr>
                </a:solidFill>
              </a:rPr>
              <a:t>*</a:t>
            </a:r>
            <a:r>
              <a:rPr lang="en-US" b="1" u="sng">
                <a:solidFill>
                  <a:schemeClr val="accent5">
                    <a:lumMod val="50000"/>
                  </a:schemeClr>
                </a:solidFill>
              </a:rPr>
              <a:t>Low Priority</a:t>
            </a:r>
            <a:r>
              <a:rPr lang="en-US">
                <a:solidFill>
                  <a:schemeClr val="accent5">
                    <a:lumMod val="50000"/>
                  </a:schemeClr>
                </a:solidFill>
              </a:rPr>
              <a:t>: Low priority diagnostics apply to areas of the MPOG database with relatively limited impact.</a:t>
            </a:r>
          </a:p>
          <a:p>
            <a:pPr marL="1003300" marR="690880" indent="-419100">
              <a:lnSpc>
                <a:spcPct val="115000"/>
              </a:lnSpc>
              <a:spcBef>
                <a:spcPts val="450"/>
              </a:spcBef>
              <a:spcAft>
                <a:spcPts val="1000"/>
              </a:spcAft>
            </a:pPr>
            <a:r>
              <a:rPr lang="en-US" b="1">
                <a:solidFill>
                  <a:schemeClr val="accent5">
                    <a:lumMod val="50000"/>
                  </a:schemeClr>
                </a:solidFill>
              </a:rPr>
              <a:t>*</a:t>
            </a:r>
            <a:r>
              <a:rPr lang="en-US" b="1" u="sng">
                <a:solidFill>
                  <a:schemeClr val="accent5">
                    <a:lumMod val="50000"/>
                  </a:schemeClr>
                </a:solidFill>
              </a:rPr>
              <a:t>Extraneous Priority</a:t>
            </a:r>
            <a:r>
              <a:rPr lang="en-US">
                <a:solidFill>
                  <a:schemeClr val="accent5">
                    <a:lumMod val="50000"/>
                  </a:schemeClr>
                </a:solidFill>
              </a:rPr>
              <a:t>: Extraneous diagnostics are intended solely as supplemental information. Review of these items is optional, and they are hidden by default.</a:t>
            </a:r>
          </a:p>
          <a:p>
            <a:pPr marL="321945">
              <a:lnSpc>
                <a:spcPct val="115000"/>
              </a:lnSpc>
              <a:spcAft>
                <a:spcPts val="1000"/>
              </a:spcAft>
              <a:tabLst>
                <a:tab pos="322580" algn="l"/>
              </a:tabLst>
            </a:pPr>
            <a:endParaRPr lang="en-US">
              <a:solidFill>
                <a:srgbClr val="203864"/>
              </a:solidFill>
              <a:latin typeface="Calibri" panose="020F0502020204030204" pitchFamily="34" charset="0"/>
            </a:endParaRPr>
          </a:p>
          <a:p>
            <a:pPr marL="321945">
              <a:lnSpc>
                <a:spcPct val="115000"/>
              </a:lnSpc>
              <a:spcAft>
                <a:spcPts val="1000"/>
              </a:spcAft>
              <a:tabLst>
                <a:tab pos="322580" algn="l"/>
              </a:tabLst>
            </a:pPr>
            <a:r>
              <a:rPr lang="en-US">
                <a:solidFill>
                  <a:srgbClr val="203864"/>
                </a:solidFill>
                <a:latin typeface="Calibri" panose="020F0502020204030204" pitchFamily="34" charset="0"/>
              </a:rPr>
              <a:t>The priority classification </a:t>
            </a:r>
            <a:r>
              <a:rPr lang="en-US">
                <a:solidFill>
                  <a:schemeClr val="accent5">
                    <a:lumMod val="50000"/>
                  </a:schemeClr>
                </a:solidFill>
              </a:rPr>
              <a:t>for each diagnostic can be readily viewed on the right side of the corresponding diagnostic entry.</a:t>
            </a:r>
          </a:p>
        </p:txBody>
      </p:sp>
      <p:pic>
        <p:nvPicPr>
          <p:cNvPr id="10" name="Picture 9" descr="Screenshot of a software interface titled &quot;MPOG Data Diagnostics&quot; showing diagnostic filters and results for medical data quality. The interface includes priority checkboxes, result filters, and a list of diagnostic categories with status indicators. The list highlights six modules with priority labels and icons: three low priority modules and two extraneous marked with check icons in green, one extraneous module marked with an x icon in red.">
            <a:extLst>
              <a:ext uri="{FF2B5EF4-FFF2-40B4-BE49-F238E27FC236}">
                <a16:creationId xmlns:a16="http://schemas.microsoft.com/office/drawing/2014/main" id="{E3553D56-9E23-2888-5413-42A8EB986289}"/>
              </a:ext>
            </a:extLst>
          </p:cNvPr>
          <p:cNvPicPr>
            <a:picLocks noChangeAspect="1"/>
          </p:cNvPicPr>
          <p:nvPr/>
        </p:nvPicPr>
        <p:blipFill>
          <a:blip r:embed="rId2"/>
          <a:stretch>
            <a:fillRect/>
          </a:stretch>
        </p:blipFill>
        <p:spPr>
          <a:xfrm>
            <a:off x="8495828" y="1063462"/>
            <a:ext cx="2581326" cy="4731075"/>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2348286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13</a:t>
            </a:fld>
            <a:endParaRPr lang="en-US"/>
          </a:p>
        </p:txBody>
      </p:sp>
      <p:sp>
        <p:nvSpPr>
          <p:cNvPr id="2" name="Title 1"/>
          <p:cNvSpPr>
            <a:spLocks noGrp="1"/>
          </p:cNvSpPr>
          <p:nvPr>
            <p:ph type="title"/>
          </p:nvPr>
        </p:nvSpPr>
        <p:spPr/>
        <p:txBody>
          <a:bodyPr/>
          <a:lstStyle/>
          <a:p>
            <a:r>
              <a:rPr lang="en-US"/>
              <a:t>Filtering Diagnostics</a:t>
            </a:r>
          </a:p>
        </p:txBody>
      </p:sp>
      <p:sp>
        <p:nvSpPr>
          <p:cNvPr id="3" name="Content Placeholder 2"/>
          <p:cNvSpPr>
            <a:spLocks noGrp="1"/>
          </p:cNvSpPr>
          <p:nvPr>
            <p:ph idx="1"/>
          </p:nvPr>
        </p:nvSpPr>
        <p:spPr>
          <a:xfrm>
            <a:off x="838200" y="1825625"/>
            <a:ext cx="10515600" cy="2150474"/>
          </a:xfrm>
        </p:spPr>
        <p:txBody>
          <a:bodyPr>
            <a:normAutofit lnSpcReduction="10000"/>
          </a:bodyPr>
          <a:lstStyle/>
          <a:p>
            <a:r>
              <a:rPr lang="en-US"/>
              <a:t>Filters can be applied by Priority or by Result. Filtering allows the user to limit the number of diagnostics listed and improve the selection process for tailored and purposeful review of the data.</a:t>
            </a:r>
          </a:p>
          <a:p>
            <a:r>
              <a:rPr lang="en-US"/>
              <a:t>Data Diagnostics is configured by default to display all High, Medium, and Low priority diagnostics, along with all results. During your review, you may select or deselect any Priority or Result categories as needed.</a:t>
            </a:r>
          </a:p>
          <a:p>
            <a:endParaRPr lang="en-US"/>
          </a:p>
          <a:p>
            <a:endParaRPr lang="en-US"/>
          </a:p>
        </p:txBody>
      </p:sp>
      <p:pic>
        <p:nvPicPr>
          <p:cNvPr id="9" name="Picture 8" descr="Screenshot of a diagnostic filter panel showing test results categorized by priority and result. Priority section includes High (63), Medium (18), Low (7), and unchecked Extraneous (30); result section lists Failed (1), Warning (3), Passed (51), and N/A (33) with checkboxes indicating active filters.">
            <a:extLst>
              <a:ext uri="{FF2B5EF4-FFF2-40B4-BE49-F238E27FC236}">
                <a16:creationId xmlns:a16="http://schemas.microsoft.com/office/drawing/2014/main" id="{5223A8E2-396A-47F8-9CF6-598F070BB33A}"/>
              </a:ext>
            </a:extLst>
          </p:cNvPr>
          <p:cNvPicPr>
            <a:picLocks noChangeAspect="1"/>
          </p:cNvPicPr>
          <p:nvPr/>
        </p:nvPicPr>
        <p:blipFill>
          <a:blip r:embed="rId2"/>
          <a:stretch>
            <a:fillRect/>
          </a:stretch>
        </p:blipFill>
        <p:spPr>
          <a:xfrm>
            <a:off x="3717048" y="4111036"/>
            <a:ext cx="4028259" cy="2057511"/>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94252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8E08-6589-D935-1A98-F7E24DBA09D2}"/>
              </a:ext>
            </a:extLst>
          </p:cNvPr>
          <p:cNvSpPr>
            <a:spLocks noGrp="1"/>
          </p:cNvSpPr>
          <p:nvPr>
            <p:ph type="title"/>
          </p:nvPr>
        </p:nvSpPr>
        <p:spPr/>
        <p:txBody>
          <a:bodyPr/>
          <a:lstStyle/>
          <a:p>
            <a:r>
              <a:rPr lang="en-US"/>
              <a:t>Data Diagnostics Interpretation</a:t>
            </a:r>
          </a:p>
        </p:txBody>
      </p:sp>
      <p:sp>
        <p:nvSpPr>
          <p:cNvPr id="4" name="Date Placeholder 3">
            <a:extLst>
              <a:ext uri="{FF2B5EF4-FFF2-40B4-BE49-F238E27FC236}">
                <a16:creationId xmlns:a16="http://schemas.microsoft.com/office/drawing/2014/main" id="{938450E9-9B29-7056-2AFC-2DD3ECCA9B2D}"/>
              </a:ext>
            </a:extLst>
          </p:cNvPr>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a:extLst>
              <a:ext uri="{FF2B5EF4-FFF2-40B4-BE49-F238E27FC236}">
                <a16:creationId xmlns:a16="http://schemas.microsoft.com/office/drawing/2014/main" id="{893942E5-815D-1D80-72A4-4F0D36DB37AF}"/>
              </a:ext>
            </a:extLst>
          </p:cNvPr>
          <p:cNvSpPr>
            <a:spLocks noGrp="1"/>
          </p:cNvSpPr>
          <p:nvPr>
            <p:ph type="ftr" sz="quarter" idx="11"/>
          </p:nvPr>
        </p:nvSpPr>
        <p:spPr/>
        <p:txBody>
          <a:bodyPr/>
          <a:lstStyle/>
          <a:p>
            <a:r>
              <a:rPr lang="en-US"/>
              <a:t>Contact: support@mpog.zendesk.com</a:t>
            </a:r>
          </a:p>
        </p:txBody>
      </p:sp>
      <p:sp>
        <p:nvSpPr>
          <p:cNvPr id="6" name="Slide Number Placeholder 5">
            <a:extLst>
              <a:ext uri="{FF2B5EF4-FFF2-40B4-BE49-F238E27FC236}">
                <a16:creationId xmlns:a16="http://schemas.microsoft.com/office/drawing/2014/main" id="{89433A9B-E971-83DF-835B-74E1F1657AC6}"/>
              </a:ext>
            </a:extLst>
          </p:cNvPr>
          <p:cNvSpPr>
            <a:spLocks noGrp="1"/>
          </p:cNvSpPr>
          <p:nvPr>
            <p:ph type="sldNum" sz="quarter" idx="12"/>
          </p:nvPr>
        </p:nvSpPr>
        <p:spPr/>
        <p:txBody>
          <a:bodyPr/>
          <a:lstStyle/>
          <a:p>
            <a:fld id="{964FBED6-DBA1-4248-B57E-98CCAF2C365A}" type="slidenum">
              <a:rPr lang="en-US" smtClean="0"/>
              <a:t>14</a:t>
            </a:fld>
            <a:endParaRPr lang="en-US"/>
          </a:p>
        </p:txBody>
      </p:sp>
    </p:spTree>
    <p:extLst>
      <p:ext uri="{BB962C8B-B14F-4D97-AF65-F5344CB8AC3E}">
        <p14:creationId xmlns:p14="http://schemas.microsoft.com/office/powerpoint/2010/main" val="1701551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15</a:t>
            </a:fld>
            <a:endParaRPr lang="en-US"/>
          </a:p>
        </p:txBody>
      </p:sp>
      <p:sp>
        <p:nvSpPr>
          <p:cNvPr id="2" name="Title 1">
            <a:extLst>
              <a:ext uri="{FF2B5EF4-FFF2-40B4-BE49-F238E27FC236}">
                <a16:creationId xmlns:a16="http://schemas.microsoft.com/office/drawing/2014/main" id="{EDBE0BB9-1E18-F8E5-498F-0CC53B54B6AD}"/>
              </a:ext>
            </a:extLst>
          </p:cNvPr>
          <p:cNvSpPr>
            <a:spLocks noGrp="1"/>
          </p:cNvSpPr>
          <p:nvPr>
            <p:ph type="title"/>
          </p:nvPr>
        </p:nvSpPr>
        <p:spPr>
          <a:xfrm>
            <a:off x="838200" y="365125"/>
            <a:ext cx="10515600" cy="1325563"/>
          </a:xfrm>
        </p:spPr>
        <p:txBody>
          <a:bodyPr/>
          <a:lstStyle/>
          <a:p>
            <a:r>
              <a:rPr lang="en-US"/>
              <a:t>Interpreting Diagnostics</a:t>
            </a:r>
          </a:p>
        </p:txBody>
      </p:sp>
      <p:pic>
        <p:nvPicPr>
          <p:cNvPr id="8" name="Picture 7" descr="Screenshot of a diagnostic dashboard showing a line graph tracking percentage of cases with any fluid recording from 2005 to 2025, with color-coded zones for acceptable, borderline, and poor performance. The graph shows steady improvement reaching above 90% in recent years. Left panel lists different diagnostic categories with priority labels. ">
            <a:extLst>
              <a:ext uri="{FF2B5EF4-FFF2-40B4-BE49-F238E27FC236}">
                <a16:creationId xmlns:a16="http://schemas.microsoft.com/office/drawing/2014/main" id="{46F08A90-7939-639F-8425-7383D2EE8300}"/>
              </a:ext>
            </a:extLst>
          </p:cNvPr>
          <p:cNvPicPr>
            <a:picLocks noChangeAspect="1"/>
          </p:cNvPicPr>
          <p:nvPr/>
        </p:nvPicPr>
        <p:blipFill>
          <a:blip r:embed="rId2"/>
          <a:stretch>
            <a:fillRect/>
          </a:stretch>
        </p:blipFill>
        <p:spPr>
          <a:xfrm>
            <a:off x="838200" y="1570771"/>
            <a:ext cx="6490447" cy="4336102"/>
          </a:xfrm>
          <a:prstGeom prst="rect">
            <a:avLst/>
          </a:prstGeom>
        </p:spPr>
      </p:pic>
      <p:sp>
        <p:nvSpPr>
          <p:cNvPr id="7" name="TextBox 6">
            <a:extLst>
              <a:ext uri="{FF2B5EF4-FFF2-40B4-BE49-F238E27FC236}">
                <a16:creationId xmlns:a16="http://schemas.microsoft.com/office/drawing/2014/main" id="{22F9B68B-A775-B1E7-0B63-35B5CABABE93}"/>
              </a:ext>
            </a:extLst>
          </p:cNvPr>
          <p:cNvSpPr txBox="1"/>
          <p:nvPr/>
        </p:nvSpPr>
        <p:spPr>
          <a:xfrm>
            <a:off x="7578645" y="1690688"/>
            <a:ext cx="437708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203864"/>
                </a:solidFill>
                <a:cs typeface="Arial"/>
              </a:rPr>
              <a:t>Click on the name of the Data Diagnostic in the left column to display the graphical results on the right.</a:t>
            </a:r>
          </a:p>
          <a:p>
            <a:pPr marL="285750" indent="-285750">
              <a:buFont typeface="Arial"/>
              <a:buChar char="•"/>
            </a:pPr>
            <a:r>
              <a:rPr lang="en-US">
                <a:solidFill>
                  <a:srgbClr val="203864"/>
                </a:solidFill>
                <a:cs typeface="Arial"/>
              </a:rPr>
              <a:t>The graph for 'Cases with Fluids' displays the percentage of cases with fluid inputs and outputs recorded, sorted by month.</a:t>
            </a: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96068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A27929-3E8E-00F3-D80C-4892D88737A1}"/>
              </a:ext>
            </a:extLst>
          </p:cNvPr>
          <p:cNvSpPr>
            <a:spLocks noGrp="1"/>
          </p:cNvSpPr>
          <p:nvPr>
            <p:ph type="sldNum" sz="quarter" idx="12"/>
          </p:nvPr>
        </p:nvSpPr>
        <p:spPr/>
        <p:txBody>
          <a:bodyPr/>
          <a:lstStyle/>
          <a:p>
            <a:fld id="{964FBED6-DBA1-4248-B57E-98CCAF2C365A}" type="slidenum">
              <a:rPr lang="en-US" smtClean="0"/>
              <a:t>16</a:t>
            </a:fld>
            <a:endParaRPr lang="en-US"/>
          </a:p>
        </p:txBody>
      </p:sp>
      <p:sp>
        <p:nvSpPr>
          <p:cNvPr id="2" name="Title 1">
            <a:extLst>
              <a:ext uri="{FF2B5EF4-FFF2-40B4-BE49-F238E27FC236}">
                <a16:creationId xmlns:a16="http://schemas.microsoft.com/office/drawing/2014/main" id="{D25365EE-C0E8-D8DD-E5B0-9DF49E0750C8}"/>
              </a:ext>
            </a:extLst>
          </p:cNvPr>
          <p:cNvSpPr>
            <a:spLocks noGrp="1"/>
          </p:cNvSpPr>
          <p:nvPr>
            <p:ph type="title"/>
          </p:nvPr>
        </p:nvSpPr>
        <p:spPr/>
        <p:txBody>
          <a:bodyPr/>
          <a:lstStyle/>
          <a:p>
            <a:r>
              <a:rPr lang="en-US"/>
              <a:t>Interpreting Diagnostics: Graph</a:t>
            </a:r>
          </a:p>
        </p:txBody>
      </p:sp>
      <p:sp>
        <p:nvSpPr>
          <p:cNvPr id="3" name="Content Placeholder 2">
            <a:extLst>
              <a:ext uri="{FF2B5EF4-FFF2-40B4-BE49-F238E27FC236}">
                <a16:creationId xmlns:a16="http://schemas.microsoft.com/office/drawing/2014/main" id="{82A4BAB3-4FD9-3DAA-E370-49CC13C6064C}"/>
              </a:ext>
            </a:extLst>
          </p:cNvPr>
          <p:cNvSpPr>
            <a:spLocks noGrp="1"/>
          </p:cNvSpPr>
          <p:nvPr>
            <p:ph idx="1"/>
          </p:nvPr>
        </p:nvSpPr>
        <p:spPr>
          <a:xfrm>
            <a:off x="838200" y="1825625"/>
            <a:ext cx="5257800" cy="4351338"/>
          </a:xfrm>
        </p:spPr>
        <p:txBody>
          <a:bodyPr>
            <a:normAutofit fontScale="85000" lnSpcReduction="20000"/>
          </a:bodyPr>
          <a:lstStyle/>
          <a:p>
            <a:pPr marL="285750" indent="-285750">
              <a:buFont typeface="Arial"/>
              <a:buChar char="•"/>
            </a:pPr>
            <a:r>
              <a:rPr lang="en-US">
                <a:solidFill>
                  <a:srgbClr val="203864"/>
                </a:solidFill>
                <a:cs typeface="Arial"/>
              </a:rPr>
              <a:t>The graph shows a snapshot of the data at the time the Diagnostic was last executed. See date and time indicated below the graph as ‘Diagnostic Executed On.’ The data may have updated since the diagnostic last refreshed and may no longer reflect the current state.</a:t>
            </a:r>
          </a:p>
          <a:p>
            <a:pPr marL="285750" indent="-285750">
              <a:buFont typeface="Arial"/>
              <a:buChar char="•"/>
            </a:pPr>
            <a:r>
              <a:rPr lang="en-US">
                <a:solidFill>
                  <a:srgbClr val="203864"/>
                </a:solidFill>
                <a:ea typeface="Calibri" panose="020F0502020204030204"/>
                <a:cs typeface="Arial"/>
              </a:rPr>
              <a:t>To view the current data, click on the dot representing the month you would like to review, then click on ‘Open case list for selected month’.</a:t>
            </a:r>
          </a:p>
          <a:p>
            <a:pPr marL="742950" lvl="1" indent="-285750">
              <a:buFont typeface="Arial"/>
              <a:buChar char="•"/>
            </a:pPr>
            <a:r>
              <a:rPr lang="en-US">
                <a:solidFill>
                  <a:srgbClr val="203864"/>
                </a:solidFill>
                <a:ea typeface="Calibri" panose="020F0502020204030204"/>
                <a:cs typeface="Arial"/>
              </a:rPr>
              <a:t>The current number of total cases and cases passing the diagnostic are at the top of the screen. Use these counts to determine the current percentage.</a:t>
            </a:r>
          </a:p>
          <a:p>
            <a:pPr marL="742950" lvl="1" indent="-285750">
              <a:buFont typeface="Arial"/>
              <a:buChar char="•"/>
            </a:pPr>
            <a:r>
              <a:rPr lang="en-US">
                <a:solidFill>
                  <a:srgbClr val="203864"/>
                </a:solidFill>
                <a:ea typeface="Calibri" panose="020F0502020204030204"/>
                <a:cs typeface="Arial"/>
              </a:rPr>
              <a:t>In this example, the graph shows 48.3%, but the case list shows 50.8%</a:t>
            </a:r>
          </a:p>
          <a:p>
            <a:pPr marL="1200150" lvl="2" indent="-285750">
              <a:buFont typeface="Arial"/>
              <a:buChar char="•"/>
            </a:pPr>
            <a:r>
              <a:rPr lang="en-US">
                <a:solidFill>
                  <a:srgbClr val="203864"/>
                </a:solidFill>
                <a:ea typeface="Calibri" panose="020F0502020204030204"/>
                <a:cs typeface="Arial"/>
              </a:rPr>
              <a:t>1161/2284=0.508</a:t>
            </a:r>
          </a:p>
          <a:p>
            <a:pPr marL="1200150" lvl="2" indent="-285750">
              <a:buFont typeface="Arial"/>
              <a:buChar char="•"/>
            </a:pPr>
            <a:r>
              <a:rPr lang="en-US">
                <a:solidFill>
                  <a:srgbClr val="203864"/>
                </a:solidFill>
                <a:ea typeface="Calibri" panose="020F0502020204030204"/>
                <a:cs typeface="Arial"/>
              </a:rPr>
              <a:t>0.508 x 100 = 50.8%</a:t>
            </a:r>
            <a:endParaRPr lang="en-US"/>
          </a:p>
        </p:txBody>
      </p:sp>
      <p:pic>
        <p:nvPicPr>
          <p:cNvPr id="14" name="Picture 13" descr="Line graph showing percentage of cases with Preop Bolus Medications from July 2023 to June 2026, with values fluctuating around 50% before dropping to 43.9% in June 2026. Graph features a blue background, black data points connected by a line, and a highlighted data label for June 2026, with a note indicating data priority as Medium and a timestamp of June 12, 2026.">
            <a:extLst>
              <a:ext uri="{FF2B5EF4-FFF2-40B4-BE49-F238E27FC236}">
                <a16:creationId xmlns:a16="http://schemas.microsoft.com/office/drawing/2014/main" id="{223BAF76-17F9-9D8F-766C-F92A2413AE6D}"/>
              </a:ext>
            </a:extLst>
          </p:cNvPr>
          <p:cNvPicPr>
            <a:picLocks noChangeAspect="1"/>
          </p:cNvPicPr>
          <p:nvPr/>
        </p:nvPicPr>
        <p:blipFill>
          <a:blip r:embed="rId2"/>
          <a:stretch>
            <a:fillRect/>
          </a:stretch>
        </p:blipFill>
        <p:spPr>
          <a:xfrm>
            <a:off x="6060909" y="1376219"/>
            <a:ext cx="5643412" cy="4348904"/>
          </a:xfrm>
          <a:prstGeom prst="rect">
            <a:avLst/>
          </a:prstGeom>
        </p:spPr>
      </p:pic>
      <p:pic>
        <p:nvPicPr>
          <p:cNvPr id="16" name="Picture 15" descr="Screenshot of Data Diagnostics case list titled &quot;Percentage of Cases with Preop Bolus Medications,&quot; showing data on 2,284 cases with 1,161 meeting diagnostic criteria. The table includes columns for Procedure, Case Date, and Location, highlighting case selection details for preoperative medication analysis.">
            <a:extLst>
              <a:ext uri="{FF2B5EF4-FFF2-40B4-BE49-F238E27FC236}">
                <a16:creationId xmlns:a16="http://schemas.microsoft.com/office/drawing/2014/main" id="{E00358ED-A030-006D-D750-76BD90910089}"/>
              </a:ext>
            </a:extLst>
          </p:cNvPr>
          <p:cNvPicPr>
            <a:picLocks noChangeAspect="1"/>
          </p:cNvPicPr>
          <p:nvPr/>
        </p:nvPicPr>
        <p:blipFill>
          <a:blip r:embed="rId3"/>
          <a:stretch>
            <a:fillRect/>
          </a:stretch>
        </p:blipFill>
        <p:spPr>
          <a:xfrm>
            <a:off x="6278638" y="3897588"/>
            <a:ext cx="5578323" cy="960203"/>
          </a:xfrm>
          <a:prstGeom prst="rect">
            <a:avLst/>
          </a:prstGeom>
        </p:spPr>
      </p:pic>
      <p:sp>
        <p:nvSpPr>
          <p:cNvPr id="5" name="Footer Placeholder 4">
            <a:extLst>
              <a:ext uri="{FF2B5EF4-FFF2-40B4-BE49-F238E27FC236}">
                <a16:creationId xmlns:a16="http://schemas.microsoft.com/office/drawing/2014/main" id="{A742464C-E09C-FF4D-7764-45CAE9B4255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
        <p:nvSpPr>
          <p:cNvPr id="4" name="Date Placeholder 3">
            <a:extLst>
              <a:ext uri="{FF2B5EF4-FFF2-40B4-BE49-F238E27FC236}">
                <a16:creationId xmlns:a16="http://schemas.microsoft.com/office/drawing/2014/main" id="{F9B0B60D-6035-DFFB-39D3-63D147777332}"/>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Tree>
    <p:extLst>
      <p:ext uri="{BB962C8B-B14F-4D97-AF65-F5344CB8AC3E}">
        <p14:creationId xmlns:p14="http://schemas.microsoft.com/office/powerpoint/2010/main" val="1457079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0491C89-84EC-7BE2-2F74-5CC6414EED95}"/>
              </a:ext>
            </a:extLst>
          </p:cNvPr>
          <p:cNvSpPr>
            <a:spLocks noGrp="1"/>
          </p:cNvSpPr>
          <p:nvPr>
            <p:ph type="sldNum" sz="quarter" idx="12"/>
          </p:nvPr>
        </p:nvSpPr>
        <p:spPr/>
        <p:txBody>
          <a:bodyPr/>
          <a:lstStyle/>
          <a:p>
            <a:fld id="{964FBED6-DBA1-4248-B57E-98CCAF2C365A}" type="slidenum">
              <a:rPr lang="en-US" smtClean="0"/>
              <a:t>17</a:t>
            </a:fld>
            <a:endParaRPr lang="en-US"/>
          </a:p>
        </p:txBody>
      </p:sp>
      <p:sp>
        <p:nvSpPr>
          <p:cNvPr id="2" name="Title 1">
            <a:extLst>
              <a:ext uri="{FF2B5EF4-FFF2-40B4-BE49-F238E27FC236}">
                <a16:creationId xmlns:a16="http://schemas.microsoft.com/office/drawing/2014/main" id="{7AA6E629-15AE-3128-8EF2-31ACDD2EFBA6}"/>
              </a:ext>
            </a:extLst>
          </p:cNvPr>
          <p:cNvSpPr>
            <a:spLocks noGrp="1"/>
          </p:cNvSpPr>
          <p:nvPr>
            <p:ph type="title"/>
          </p:nvPr>
        </p:nvSpPr>
        <p:spPr/>
        <p:txBody>
          <a:bodyPr/>
          <a:lstStyle/>
          <a:p>
            <a:r>
              <a:rPr lang="en-US"/>
              <a:t>Interpreting Diagnostics: Thresholds</a:t>
            </a:r>
          </a:p>
        </p:txBody>
      </p:sp>
      <p:sp>
        <p:nvSpPr>
          <p:cNvPr id="3" name="Content Placeholder 2">
            <a:extLst>
              <a:ext uri="{FF2B5EF4-FFF2-40B4-BE49-F238E27FC236}">
                <a16:creationId xmlns:a16="http://schemas.microsoft.com/office/drawing/2014/main" id="{5131997B-5175-62E5-D047-64D024A97481}"/>
              </a:ext>
            </a:extLst>
          </p:cNvPr>
          <p:cNvSpPr>
            <a:spLocks noGrp="1"/>
          </p:cNvSpPr>
          <p:nvPr>
            <p:ph idx="1"/>
          </p:nvPr>
        </p:nvSpPr>
        <p:spPr>
          <a:xfrm>
            <a:off x="838200" y="1690688"/>
            <a:ext cx="4319427" cy="4486275"/>
          </a:xfrm>
        </p:spPr>
        <p:txBody>
          <a:bodyPr>
            <a:normAutofit fontScale="85000" lnSpcReduction="10000"/>
          </a:bodyPr>
          <a:lstStyle/>
          <a:p>
            <a:r>
              <a:rPr lang="en-US" sz="1900"/>
              <a:t>Thresholds assigned to the diagnostics reflect standard practices used across numerous sites.</a:t>
            </a:r>
            <a:endParaRPr lang="en-US" sz="1900">
              <a:cs typeface="Calibri"/>
            </a:endParaRPr>
          </a:p>
          <a:p>
            <a:pPr lvl="1"/>
            <a:r>
              <a:rPr lang="en-US" sz="1600"/>
              <a:t>Green = Acceptable </a:t>
            </a:r>
          </a:p>
          <a:p>
            <a:pPr lvl="1"/>
            <a:r>
              <a:rPr lang="en-US" sz="1600"/>
              <a:t>Yellow = Borderline </a:t>
            </a:r>
          </a:p>
          <a:p>
            <a:pPr lvl="1"/>
            <a:r>
              <a:rPr lang="en-US" sz="1600"/>
              <a:t>Red = Poor (Non-standard)</a:t>
            </a:r>
          </a:p>
          <a:p>
            <a:pPr lvl="1"/>
            <a:r>
              <a:rPr lang="en-US" sz="1600"/>
              <a:t>Blue = No Threshold </a:t>
            </a:r>
          </a:p>
          <a:p>
            <a:r>
              <a:rPr lang="en-US" sz="1900"/>
              <a:t>The graph indicates where each individual month falls within the threshold range.</a:t>
            </a:r>
          </a:p>
          <a:p>
            <a:r>
              <a:rPr lang="en-US" sz="1900"/>
              <a:t>The diagnostics list indicates where the full set of data falls within the threshold range.</a:t>
            </a:r>
          </a:p>
          <a:p>
            <a:pPr lvl="1"/>
            <a:r>
              <a:rPr lang="en-US" sz="1600"/>
              <a:t>If any month falls within the Borderline or Poor range, the diagnostic list will display that color consistently, even if more recent data falls within the Acceptable range.</a:t>
            </a:r>
          </a:p>
          <a:p>
            <a:r>
              <a:rPr lang="en-US" sz="1900"/>
              <a:t>MPOG reviews diagnostic thresholds every two years, or more frequently as needed. Thresholds may be updated during one of the biannual MPOG App Suite upgrades (Spring and Fall).</a:t>
            </a:r>
          </a:p>
        </p:txBody>
      </p:sp>
      <p:pic>
        <p:nvPicPr>
          <p:cNvPr id="8" name="Picture 7" descr="Line graph displays percentage of inpatient cases with documented blood loss from January 2005 to January 2025, showing a general increase from around 30% to above 50% with fluctuations and a slight decline after 2020. Background color-coded zones indicate performance levels: red (poor), yellow (borderline), and green (acceptable), with data points marked and a legend identifying priority levels and result categories on the left panel.">
            <a:extLst>
              <a:ext uri="{FF2B5EF4-FFF2-40B4-BE49-F238E27FC236}">
                <a16:creationId xmlns:a16="http://schemas.microsoft.com/office/drawing/2014/main" id="{D42A0B47-716F-CF55-8E28-A6A992385BBA}"/>
              </a:ext>
            </a:extLst>
          </p:cNvPr>
          <p:cNvPicPr>
            <a:picLocks noChangeAspect="1"/>
          </p:cNvPicPr>
          <p:nvPr/>
        </p:nvPicPr>
        <p:blipFill>
          <a:blip r:embed="rId2"/>
          <a:stretch>
            <a:fillRect/>
          </a:stretch>
        </p:blipFill>
        <p:spPr>
          <a:xfrm>
            <a:off x="6079958" y="1690688"/>
            <a:ext cx="5644969" cy="3678148"/>
          </a:xfrm>
          <a:prstGeom prst="rect">
            <a:avLst/>
          </a:prstGeom>
        </p:spPr>
      </p:pic>
      <p:sp>
        <p:nvSpPr>
          <p:cNvPr id="4" name="Date Placeholder 3">
            <a:extLst>
              <a:ext uri="{FF2B5EF4-FFF2-40B4-BE49-F238E27FC236}">
                <a16:creationId xmlns:a16="http://schemas.microsoft.com/office/drawing/2014/main" id="{B2C5FF75-06D1-34C3-D5A9-0FFE9A4DA5EA}"/>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FB1D41BF-714E-213F-8D81-6512DED9454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985760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18</a:t>
            </a:fld>
            <a:endParaRPr lang="en-US"/>
          </a:p>
        </p:txBody>
      </p:sp>
      <p:sp>
        <p:nvSpPr>
          <p:cNvPr id="8" name="Title 1">
            <a:extLst>
              <a:ext uri="{FF2B5EF4-FFF2-40B4-BE49-F238E27FC236}">
                <a16:creationId xmlns:a16="http://schemas.microsoft.com/office/drawing/2014/main" id="{9B398C79-0517-C938-386B-EBC182CC3BBD}"/>
              </a:ext>
            </a:extLst>
          </p:cNvPr>
          <p:cNvSpPr>
            <a:spLocks noGrp="1"/>
          </p:cNvSpPr>
          <p:nvPr>
            <p:ph type="title"/>
          </p:nvPr>
        </p:nvSpPr>
        <p:spPr>
          <a:xfrm>
            <a:off x="838200" y="365125"/>
            <a:ext cx="10515600" cy="1325563"/>
          </a:xfrm>
        </p:spPr>
        <p:txBody>
          <a:bodyPr/>
          <a:lstStyle/>
          <a:p>
            <a:r>
              <a:rPr lang="en-US"/>
              <a:t>Interpreting Diagnostics: Last Update</a:t>
            </a:r>
          </a:p>
        </p:txBody>
      </p:sp>
      <p:sp>
        <p:nvSpPr>
          <p:cNvPr id="3" name="Content Placeholder 2"/>
          <p:cNvSpPr>
            <a:spLocks noGrp="1"/>
          </p:cNvSpPr>
          <p:nvPr>
            <p:ph idx="1"/>
          </p:nvPr>
        </p:nvSpPr>
        <p:spPr>
          <a:xfrm>
            <a:off x="838200" y="1753121"/>
            <a:ext cx="10515600" cy="749502"/>
          </a:xfrm>
        </p:spPr>
        <p:txBody>
          <a:bodyPr>
            <a:normAutofit lnSpcReduction="10000"/>
          </a:bodyPr>
          <a:lstStyle/>
          <a:p>
            <a:pPr marL="0" indent="0">
              <a:buNone/>
            </a:pPr>
            <a:r>
              <a:rPr lang="en-US"/>
              <a:t>To understand when the Diagnostic was last updated, view the ‘Diagnostic Executed On: MM/DD/YYYY’ date listed beneath the graph.</a:t>
            </a:r>
          </a:p>
          <a:p>
            <a:endParaRPr lang="en-US"/>
          </a:p>
        </p:txBody>
      </p:sp>
      <p:pic>
        <p:nvPicPr>
          <p:cNvPr id="7" name="Picture 6" descr="Screenshot of a data dashboard showing a line graph titled &quot;Percentage of Cases with Hospital Discharge Procedure Codes&quot; from 2004 to 2011, with no visible data points or trends on the graph. Highlighted with a red rectangle is the date that the diagnostic was last executed, or refreshed. The dashboard includes sections labeled Description, Attestation, and SQL Query (Advanced Users). ">
            <a:extLst>
              <a:ext uri="{FF2B5EF4-FFF2-40B4-BE49-F238E27FC236}">
                <a16:creationId xmlns:a16="http://schemas.microsoft.com/office/drawing/2014/main" id="{E52ADD5E-CD48-F85F-C979-9DE7BC311143}"/>
              </a:ext>
            </a:extLst>
          </p:cNvPr>
          <p:cNvPicPr>
            <a:picLocks noChangeAspect="1"/>
          </p:cNvPicPr>
          <p:nvPr/>
        </p:nvPicPr>
        <p:blipFill>
          <a:blip r:embed="rId2"/>
          <a:stretch>
            <a:fillRect/>
          </a:stretch>
        </p:blipFill>
        <p:spPr>
          <a:xfrm>
            <a:off x="1394756" y="2689412"/>
            <a:ext cx="7860371" cy="2867005"/>
          </a:xfrm>
          <a:prstGeom prst="rect">
            <a:avLst/>
          </a:prstGeom>
        </p:spPr>
      </p:pic>
      <p:sp>
        <p:nvSpPr>
          <p:cNvPr id="11" name="TextBox 10">
            <a:extLst>
              <a:ext uri="{FF2B5EF4-FFF2-40B4-BE49-F238E27FC236}">
                <a16:creationId xmlns:a16="http://schemas.microsoft.com/office/drawing/2014/main" id="{73C1C25D-E626-FE9C-D8FA-BCAC94232A88}"/>
              </a:ext>
            </a:extLst>
          </p:cNvPr>
          <p:cNvSpPr txBox="1"/>
          <p:nvPr/>
        </p:nvSpPr>
        <p:spPr>
          <a:xfrm>
            <a:off x="6247544" y="3107251"/>
            <a:ext cx="4549700" cy="1477328"/>
          </a:xfrm>
          <a:prstGeom prst="rect">
            <a:avLst/>
          </a:prstGeom>
          <a:solidFill>
            <a:schemeClr val="bg1"/>
          </a:solidFill>
          <a:ln w="28575">
            <a:solidFill>
              <a:srgbClr val="FF0000"/>
            </a:solidFill>
          </a:ln>
        </p:spPr>
        <p:txBody>
          <a:bodyPr wrap="square" rtlCol="0">
            <a:spAutoFit/>
          </a:bodyPr>
          <a:lstStyle/>
          <a:p>
            <a:r>
              <a:rPr lang="en-US"/>
              <a:t>Data Diagnostics are typically scheduled to be Executed (or Refreshed) daily, but it may be scheduled to run on a different cadence. Contact your technical support team if the diagnostic is not refreshing regularly.</a:t>
            </a: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32009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19</a:t>
            </a:fld>
            <a:endParaRPr lang="en-US"/>
          </a:p>
        </p:txBody>
      </p:sp>
      <p:sp>
        <p:nvSpPr>
          <p:cNvPr id="2" name="Title 1">
            <a:extLst>
              <a:ext uri="{FF2B5EF4-FFF2-40B4-BE49-F238E27FC236}">
                <a16:creationId xmlns:a16="http://schemas.microsoft.com/office/drawing/2014/main" id="{B6D52945-480F-353B-B417-ABA15EDAE216}"/>
              </a:ext>
            </a:extLst>
          </p:cNvPr>
          <p:cNvSpPr>
            <a:spLocks noGrp="1"/>
          </p:cNvSpPr>
          <p:nvPr>
            <p:ph type="title"/>
          </p:nvPr>
        </p:nvSpPr>
        <p:spPr>
          <a:xfrm>
            <a:off x="838200" y="365125"/>
            <a:ext cx="10515600" cy="1325563"/>
          </a:xfrm>
        </p:spPr>
        <p:txBody>
          <a:bodyPr/>
          <a:lstStyle/>
          <a:p>
            <a:r>
              <a:rPr lang="en-US"/>
              <a:t>Interpreting Diagnostics: Description</a:t>
            </a:r>
          </a:p>
        </p:txBody>
      </p:sp>
      <p:sp>
        <p:nvSpPr>
          <p:cNvPr id="3" name="Content Placeholder 2"/>
          <p:cNvSpPr>
            <a:spLocks noGrp="1"/>
          </p:cNvSpPr>
          <p:nvPr>
            <p:ph idx="1"/>
          </p:nvPr>
        </p:nvSpPr>
        <p:spPr>
          <a:xfrm>
            <a:off x="838200" y="1663072"/>
            <a:ext cx="10515600" cy="1714591"/>
          </a:xfrm>
        </p:spPr>
        <p:txBody>
          <a:bodyPr>
            <a:normAutofit fontScale="77500" lnSpcReduction="20000"/>
          </a:bodyPr>
          <a:lstStyle/>
          <a:p>
            <a:r>
              <a:rPr lang="en-US"/>
              <a:t>To seek further clarification for the diagnostic selected, click on the “Description” header beneath the graph. </a:t>
            </a:r>
          </a:p>
          <a:p>
            <a:r>
              <a:rPr lang="en-US"/>
              <a:t>Clicking on the Description will expand the box to display the definition of the Data Diagnostic shown, along with where to look if the graph is inaccurate. </a:t>
            </a:r>
          </a:p>
          <a:p>
            <a:pPr lvl="1"/>
            <a:r>
              <a:rPr lang="en-US"/>
              <a:t>Most diagnostics also include the MPOG Concept IDs that impact that diagnostic. Variable Mapping updates can affect the diagnostic performance.</a:t>
            </a:r>
          </a:p>
          <a:p>
            <a:pPr lvl="1"/>
            <a:r>
              <a:rPr lang="en-US"/>
              <a:t>Diagnostics that do not include a list of MPOG Concepts are not impacted by Variable Mapping. </a:t>
            </a:r>
          </a:p>
          <a:p>
            <a:endParaRPr lang="en-US"/>
          </a:p>
        </p:txBody>
      </p:sp>
      <p:grpSp>
        <p:nvGrpSpPr>
          <p:cNvPr id="7" name="Group 6" descr="Screenshot of a diagnostic report interface showing &quot;Percentage of Cases with a LMA Note&quot; with a high priority status and diagnostic execution date of October 30, 2019. The description section indicates a list of LMA Notes concepts used and prompts checking the extract and variable mapping if the percentage is low, with an option to open a case list for the selected month."/>
          <p:cNvGrpSpPr/>
          <p:nvPr/>
        </p:nvGrpSpPr>
        <p:grpSpPr>
          <a:xfrm>
            <a:off x="543910" y="4115149"/>
            <a:ext cx="5257800" cy="1524784"/>
            <a:chOff x="0" y="0"/>
            <a:chExt cx="5390515" cy="174752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90515" cy="1747520"/>
            </a:xfrm>
            <a:prstGeom prst="rect">
              <a:avLst/>
            </a:prstGeom>
          </p:spPr>
        </p:pic>
        <p:sp>
          <p:nvSpPr>
            <p:cNvPr id="9" name="Freeform 8"/>
            <p:cNvSpPr>
              <a:spLocks/>
            </p:cNvSpPr>
            <p:nvPr/>
          </p:nvSpPr>
          <p:spPr bwMode="auto">
            <a:xfrm>
              <a:off x="79513" y="453225"/>
              <a:ext cx="581025" cy="161925"/>
            </a:xfrm>
            <a:custGeom>
              <a:avLst/>
              <a:gdLst>
                <a:gd name="T0" fmla="+- 0 1873 1830"/>
                <a:gd name="T1" fmla="*/ T0 w 915"/>
                <a:gd name="T2" fmla="+- 0 1567 1567"/>
                <a:gd name="T3" fmla="*/ 1567 h 255"/>
                <a:gd name="T4" fmla="+- 0 1856 1830"/>
                <a:gd name="T5" fmla="*/ T4 w 915"/>
                <a:gd name="T6" fmla="+- 0 1570 1567"/>
                <a:gd name="T7" fmla="*/ 1570 h 255"/>
                <a:gd name="T8" fmla="+- 0 1842 1830"/>
                <a:gd name="T9" fmla="*/ T8 w 915"/>
                <a:gd name="T10" fmla="+- 0 1580 1567"/>
                <a:gd name="T11" fmla="*/ 1580 h 255"/>
                <a:gd name="T12" fmla="+- 0 1833 1830"/>
                <a:gd name="T13" fmla="*/ T12 w 915"/>
                <a:gd name="T14" fmla="+- 0 1593 1567"/>
                <a:gd name="T15" fmla="*/ 1593 h 255"/>
                <a:gd name="T16" fmla="+- 0 1830 1830"/>
                <a:gd name="T17" fmla="*/ T16 w 915"/>
                <a:gd name="T18" fmla="+- 0 1610 1567"/>
                <a:gd name="T19" fmla="*/ 1610 h 255"/>
                <a:gd name="T20" fmla="+- 0 1830 1830"/>
                <a:gd name="T21" fmla="*/ T20 w 915"/>
                <a:gd name="T22" fmla="+- 0 1780 1567"/>
                <a:gd name="T23" fmla="*/ 1780 h 255"/>
                <a:gd name="T24" fmla="+- 0 1833 1830"/>
                <a:gd name="T25" fmla="*/ T24 w 915"/>
                <a:gd name="T26" fmla="+- 0 1796 1567"/>
                <a:gd name="T27" fmla="*/ 1796 h 255"/>
                <a:gd name="T28" fmla="+- 0 1842 1830"/>
                <a:gd name="T29" fmla="*/ T28 w 915"/>
                <a:gd name="T30" fmla="+- 0 1810 1567"/>
                <a:gd name="T31" fmla="*/ 1810 h 255"/>
                <a:gd name="T32" fmla="+- 0 1856 1830"/>
                <a:gd name="T33" fmla="*/ T32 w 915"/>
                <a:gd name="T34" fmla="+- 0 1819 1567"/>
                <a:gd name="T35" fmla="*/ 1819 h 255"/>
                <a:gd name="T36" fmla="+- 0 1873 1830"/>
                <a:gd name="T37" fmla="*/ T36 w 915"/>
                <a:gd name="T38" fmla="+- 0 1822 1567"/>
                <a:gd name="T39" fmla="*/ 1822 h 255"/>
                <a:gd name="T40" fmla="+- 0 2703 1830"/>
                <a:gd name="T41" fmla="*/ T40 w 915"/>
                <a:gd name="T42" fmla="+- 0 1822 1567"/>
                <a:gd name="T43" fmla="*/ 1822 h 255"/>
                <a:gd name="T44" fmla="+- 0 2719 1830"/>
                <a:gd name="T45" fmla="*/ T44 w 915"/>
                <a:gd name="T46" fmla="+- 0 1819 1567"/>
                <a:gd name="T47" fmla="*/ 1819 h 255"/>
                <a:gd name="T48" fmla="+- 0 2733 1830"/>
                <a:gd name="T49" fmla="*/ T48 w 915"/>
                <a:gd name="T50" fmla="+- 0 1810 1567"/>
                <a:gd name="T51" fmla="*/ 1810 h 255"/>
                <a:gd name="T52" fmla="+- 0 2742 1830"/>
                <a:gd name="T53" fmla="*/ T52 w 915"/>
                <a:gd name="T54" fmla="+- 0 1796 1567"/>
                <a:gd name="T55" fmla="*/ 1796 h 255"/>
                <a:gd name="T56" fmla="+- 0 2745 1830"/>
                <a:gd name="T57" fmla="*/ T56 w 915"/>
                <a:gd name="T58" fmla="+- 0 1780 1567"/>
                <a:gd name="T59" fmla="*/ 1780 h 255"/>
                <a:gd name="T60" fmla="+- 0 2745 1830"/>
                <a:gd name="T61" fmla="*/ T60 w 915"/>
                <a:gd name="T62" fmla="+- 0 1610 1567"/>
                <a:gd name="T63" fmla="*/ 1610 h 255"/>
                <a:gd name="T64" fmla="+- 0 2742 1830"/>
                <a:gd name="T65" fmla="*/ T64 w 915"/>
                <a:gd name="T66" fmla="+- 0 1593 1567"/>
                <a:gd name="T67" fmla="*/ 1593 h 255"/>
                <a:gd name="T68" fmla="+- 0 2733 1830"/>
                <a:gd name="T69" fmla="*/ T68 w 915"/>
                <a:gd name="T70" fmla="+- 0 1580 1567"/>
                <a:gd name="T71" fmla="*/ 1580 h 255"/>
                <a:gd name="T72" fmla="+- 0 2719 1830"/>
                <a:gd name="T73" fmla="*/ T72 w 915"/>
                <a:gd name="T74" fmla="+- 0 1570 1567"/>
                <a:gd name="T75" fmla="*/ 1570 h 255"/>
                <a:gd name="T76" fmla="+- 0 2703 1830"/>
                <a:gd name="T77" fmla="*/ T76 w 915"/>
                <a:gd name="T78" fmla="+- 0 1567 1567"/>
                <a:gd name="T79" fmla="*/ 1567 h 255"/>
                <a:gd name="T80" fmla="+- 0 1873 1830"/>
                <a:gd name="T81" fmla="*/ T80 w 915"/>
                <a:gd name="T82" fmla="+- 0 1567 1567"/>
                <a:gd name="T83" fmla="*/ 1567 h 2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15" h="255">
                  <a:moveTo>
                    <a:pt x="43" y="0"/>
                  </a:moveTo>
                  <a:lnTo>
                    <a:pt x="26" y="3"/>
                  </a:lnTo>
                  <a:lnTo>
                    <a:pt x="12" y="13"/>
                  </a:lnTo>
                  <a:lnTo>
                    <a:pt x="3" y="26"/>
                  </a:lnTo>
                  <a:lnTo>
                    <a:pt x="0" y="43"/>
                  </a:lnTo>
                  <a:lnTo>
                    <a:pt x="0" y="213"/>
                  </a:lnTo>
                  <a:lnTo>
                    <a:pt x="3" y="229"/>
                  </a:lnTo>
                  <a:lnTo>
                    <a:pt x="12" y="243"/>
                  </a:lnTo>
                  <a:lnTo>
                    <a:pt x="26" y="252"/>
                  </a:lnTo>
                  <a:lnTo>
                    <a:pt x="43" y="255"/>
                  </a:lnTo>
                  <a:lnTo>
                    <a:pt x="873" y="255"/>
                  </a:lnTo>
                  <a:lnTo>
                    <a:pt x="889" y="252"/>
                  </a:lnTo>
                  <a:lnTo>
                    <a:pt x="903" y="243"/>
                  </a:lnTo>
                  <a:lnTo>
                    <a:pt x="912" y="229"/>
                  </a:lnTo>
                  <a:lnTo>
                    <a:pt x="915" y="213"/>
                  </a:lnTo>
                  <a:lnTo>
                    <a:pt x="915" y="43"/>
                  </a:lnTo>
                  <a:lnTo>
                    <a:pt x="912" y="26"/>
                  </a:lnTo>
                  <a:lnTo>
                    <a:pt x="903" y="13"/>
                  </a:lnTo>
                  <a:lnTo>
                    <a:pt x="889" y="3"/>
                  </a:lnTo>
                  <a:lnTo>
                    <a:pt x="873" y="0"/>
                  </a:lnTo>
                  <a:lnTo>
                    <a:pt x="43"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pic>
        <p:nvPicPr>
          <p:cNvPr id="14" name="Picture 13" descr="Screenshot of a diagnostic report interface showing &quot;Percentage of Cases with Hospital Discharge Diagnosis Codes&quot; with a high priority status and diagnostic execution date of June 9, 2026. The description section indicates no concepts used and prompts checking the extract if the percentage is low, with an option to open a case list for the selected month.">
            <a:extLst>
              <a:ext uri="{FF2B5EF4-FFF2-40B4-BE49-F238E27FC236}">
                <a16:creationId xmlns:a16="http://schemas.microsoft.com/office/drawing/2014/main" id="{C10DC94A-9042-FC47-3A9E-1D75CC9520D3}"/>
              </a:ext>
            </a:extLst>
          </p:cNvPr>
          <p:cNvPicPr>
            <a:picLocks noChangeAspect="1"/>
          </p:cNvPicPr>
          <p:nvPr/>
        </p:nvPicPr>
        <p:blipFill>
          <a:blip r:embed="rId3"/>
          <a:stretch>
            <a:fillRect/>
          </a:stretch>
        </p:blipFill>
        <p:spPr>
          <a:xfrm>
            <a:off x="6390292" y="4244390"/>
            <a:ext cx="5427237" cy="1213988"/>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14496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C5749D-339D-144C-2CE8-9267FE0E9D8F}"/>
              </a:ext>
            </a:extLst>
          </p:cNvPr>
          <p:cNvSpPr>
            <a:spLocks noGrp="1"/>
          </p:cNvSpPr>
          <p:nvPr>
            <p:ph type="sldNum" sz="quarter" idx="12"/>
          </p:nvPr>
        </p:nvSpPr>
        <p:spPr/>
        <p:txBody>
          <a:bodyPr/>
          <a:lstStyle/>
          <a:p>
            <a:fld id="{964FBED6-DBA1-4248-B57E-98CCAF2C365A}" type="slidenum">
              <a:rPr lang="en-US" smtClean="0"/>
              <a:t>2</a:t>
            </a:fld>
            <a:endParaRPr lang="en-US"/>
          </a:p>
        </p:txBody>
      </p:sp>
      <p:sp>
        <p:nvSpPr>
          <p:cNvPr id="4" name="Date Placeholder 3">
            <a:extLst>
              <a:ext uri="{FF2B5EF4-FFF2-40B4-BE49-F238E27FC236}">
                <a16:creationId xmlns:a16="http://schemas.microsoft.com/office/drawing/2014/main" id="{D47AEBE3-4355-B412-D3D5-71FACAE66373}"/>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2" name="Title 1">
            <a:extLst>
              <a:ext uri="{FF2B5EF4-FFF2-40B4-BE49-F238E27FC236}">
                <a16:creationId xmlns:a16="http://schemas.microsoft.com/office/drawing/2014/main" id="{0F1DEE9A-8FD3-15BB-3A7F-060EFEEEDE8B}"/>
              </a:ext>
            </a:extLst>
          </p:cNvPr>
          <p:cNvSpPr>
            <a:spLocks noGrp="1"/>
          </p:cNvSpPr>
          <p:nvPr>
            <p:ph type="title"/>
          </p:nvPr>
        </p:nvSpPr>
        <p:spPr/>
        <p:txBody>
          <a:bodyPr/>
          <a:lstStyle/>
          <a:p>
            <a:r>
              <a:rPr lang="en-US"/>
              <a:t>Data Diagnostics Table of Contents</a:t>
            </a:r>
          </a:p>
        </p:txBody>
      </p:sp>
      <p:sp>
        <p:nvSpPr>
          <p:cNvPr id="3" name="Content Placeholder 2">
            <a:extLst>
              <a:ext uri="{FF2B5EF4-FFF2-40B4-BE49-F238E27FC236}">
                <a16:creationId xmlns:a16="http://schemas.microsoft.com/office/drawing/2014/main" id="{010B0760-66FF-5DE2-76D7-8E63418D25C8}"/>
              </a:ext>
            </a:extLst>
          </p:cNvPr>
          <p:cNvSpPr>
            <a:spLocks noGrp="1"/>
          </p:cNvSpPr>
          <p:nvPr>
            <p:ph idx="1"/>
          </p:nvPr>
        </p:nvSpPr>
        <p:spPr/>
        <p:txBody>
          <a:bodyPr/>
          <a:lstStyle/>
          <a:p>
            <a:r>
              <a:rPr lang="en-US">
                <a:hlinkClick r:id="rId2" action="ppaction://hlinksldjump"/>
              </a:rPr>
              <a:t>Data Diagnostics Overview and Requirements</a:t>
            </a:r>
            <a:endParaRPr lang="en-US"/>
          </a:p>
          <a:p>
            <a:r>
              <a:rPr lang="en-US">
                <a:hlinkClick r:id="rId3" action="ppaction://hlinksldjump"/>
              </a:rPr>
              <a:t>Accessing Data Diagnostics and Basic Functions</a:t>
            </a:r>
            <a:endParaRPr lang="en-US"/>
          </a:p>
          <a:p>
            <a:r>
              <a:rPr lang="en-US">
                <a:hlinkClick r:id="rId4" action="ppaction://hlinksldjump"/>
              </a:rPr>
              <a:t>Data Diagnostics Interpretation</a:t>
            </a:r>
            <a:endParaRPr lang="en-US"/>
          </a:p>
          <a:p>
            <a:r>
              <a:rPr lang="en-US">
                <a:hlinkClick r:id="rId5" action="ppaction://hlinksldjump"/>
              </a:rPr>
              <a:t>Data Diagnostics Investigation</a:t>
            </a:r>
            <a:endParaRPr lang="en-US"/>
          </a:p>
          <a:p>
            <a:r>
              <a:rPr lang="en-US">
                <a:hlinkClick r:id="rId6" action="ppaction://hlinksldjump"/>
              </a:rPr>
              <a:t>Attestation</a:t>
            </a:r>
            <a:endParaRPr lang="en-US"/>
          </a:p>
          <a:p>
            <a:r>
              <a:rPr lang="en-US">
                <a:hlinkClick r:id="rId7" action="ppaction://hlinksldjump"/>
              </a:rPr>
              <a:t>Special Considerations: Billing</a:t>
            </a:r>
            <a:endParaRPr lang="en-US"/>
          </a:p>
          <a:p>
            <a:r>
              <a:rPr lang="en-US">
                <a:hlinkClick r:id="rId8" action="ppaction://hlinksldjump"/>
              </a:rPr>
              <a:t>Additional Tools</a:t>
            </a:r>
            <a:endParaRPr lang="en-US"/>
          </a:p>
          <a:p>
            <a:endParaRPr lang="en-US"/>
          </a:p>
          <a:p>
            <a:endParaRPr lang="en-US"/>
          </a:p>
        </p:txBody>
      </p:sp>
      <p:sp>
        <p:nvSpPr>
          <p:cNvPr id="5" name="Footer Placeholder 4">
            <a:extLst>
              <a:ext uri="{FF2B5EF4-FFF2-40B4-BE49-F238E27FC236}">
                <a16:creationId xmlns:a16="http://schemas.microsoft.com/office/drawing/2014/main" id="{C818DE49-9880-7046-E22A-663E665DA946}"/>
              </a:ext>
            </a:extLst>
          </p:cNvPr>
          <p:cNvSpPr>
            <a:spLocks noGrp="1"/>
          </p:cNvSpPr>
          <p:nvPr>
            <p:ph type="ftr" sz="quarter" idx="11"/>
          </p:nvPr>
        </p:nvSpPr>
        <p:spPr/>
        <p:txBody>
          <a:bodyPr/>
          <a:lstStyle/>
          <a:p>
            <a:r>
              <a:rPr lang="en-US"/>
              <a:t>Contact: </a:t>
            </a:r>
            <a:r>
              <a:rPr lang="en-US" u="sng">
                <a:hlinkClick r:id="rId9"/>
              </a:rPr>
              <a:t>support@mpog.zendesk.com</a:t>
            </a:r>
            <a:endParaRPr lang="en-US"/>
          </a:p>
        </p:txBody>
      </p:sp>
    </p:spTree>
    <p:extLst>
      <p:ext uri="{BB962C8B-B14F-4D97-AF65-F5344CB8AC3E}">
        <p14:creationId xmlns:p14="http://schemas.microsoft.com/office/powerpoint/2010/main" val="3834900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4735-CD59-BDEB-2753-71F17E8BCEAF}"/>
              </a:ext>
            </a:extLst>
          </p:cNvPr>
          <p:cNvSpPr>
            <a:spLocks noGrp="1"/>
          </p:cNvSpPr>
          <p:nvPr>
            <p:ph type="title"/>
          </p:nvPr>
        </p:nvSpPr>
        <p:spPr/>
        <p:txBody>
          <a:bodyPr/>
          <a:lstStyle/>
          <a:p>
            <a:r>
              <a:rPr lang="en-US"/>
              <a:t>Data Diagnostics Investigation</a:t>
            </a:r>
          </a:p>
        </p:txBody>
      </p:sp>
      <p:sp>
        <p:nvSpPr>
          <p:cNvPr id="4" name="Date Placeholder 3">
            <a:extLst>
              <a:ext uri="{FF2B5EF4-FFF2-40B4-BE49-F238E27FC236}">
                <a16:creationId xmlns:a16="http://schemas.microsoft.com/office/drawing/2014/main" id="{6AE53720-0AED-0879-D129-CBF3711153E7}"/>
              </a:ext>
            </a:extLst>
          </p:cNvPr>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a:extLst>
              <a:ext uri="{FF2B5EF4-FFF2-40B4-BE49-F238E27FC236}">
                <a16:creationId xmlns:a16="http://schemas.microsoft.com/office/drawing/2014/main" id="{EA384CBF-640C-D976-E29D-0E2A3C00DA39}"/>
              </a:ext>
            </a:extLst>
          </p:cNvPr>
          <p:cNvSpPr>
            <a:spLocks noGrp="1"/>
          </p:cNvSpPr>
          <p:nvPr>
            <p:ph type="ftr" sz="quarter" idx="11"/>
          </p:nvPr>
        </p:nvSpPr>
        <p:spPr/>
        <p:txBody>
          <a:bodyPr/>
          <a:lstStyle/>
          <a:p>
            <a:r>
              <a:rPr lang="en-US"/>
              <a:t>Contact: support@mpog.zendesk.com</a:t>
            </a:r>
          </a:p>
        </p:txBody>
      </p:sp>
      <p:sp>
        <p:nvSpPr>
          <p:cNvPr id="6" name="Slide Number Placeholder 5">
            <a:extLst>
              <a:ext uri="{FF2B5EF4-FFF2-40B4-BE49-F238E27FC236}">
                <a16:creationId xmlns:a16="http://schemas.microsoft.com/office/drawing/2014/main" id="{DFCEF6B2-AB1E-B18D-474B-56FEB9FD02AB}"/>
              </a:ext>
            </a:extLst>
          </p:cNvPr>
          <p:cNvSpPr>
            <a:spLocks noGrp="1"/>
          </p:cNvSpPr>
          <p:nvPr>
            <p:ph type="sldNum" sz="quarter" idx="12"/>
          </p:nvPr>
        </p:nvSpPr>
        <p:spPr/>
        <p:txBody>
          <a:bodyPr/>
          <a:lstStyle/>
          <a:p>
            <a:fld id="{964FBED6-DBA1-4248-B57E-98CCAF2C365A}" type="slidenum">
              <a:rPr lang="en-US" smtClean="0"/>
              <a:t>20</a:t>
            </a:fld>
            <a:endParaRPr lang="en-US"/>
          </a:p>
        </p:txBody>
      </p:sp>
    </p:spTree>
    <p:extLst>
      <p:ext uri="{BB962C8B-B14F-4D97-AF65-F5344CB8AC3E}">
        <p14:creationId xmlns:p14="http://schemas.microsoft.com/office/powerpoint/2010/main" val="1362613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21</a:t>
            </a:fld>
            <a:endParaRPr lang="en-US"/>
          </a:p>
        </p:txBody>
      </p:sp>
      <p:sp>
        <p:nvSpPr>
          <p:cNvPr id="2" name="Title 1"/>
          <p:cNvSpPr>
            <a:spLocks noGrp="1"/>
          </p:cNvSpPr>
          <p:nvPr>
            <p:ph type="title"/>
          </p:nvPr>
        </p:nvSpPr>
        <p:spPr/>
        <p:txBody>
          <a:bodyPr/>
          <a:lstStyle/>
          <a:p>
            <a:r>
              <a:rPr lang="en-US"/>
              <a:t>When to Investigate</a:t>
            </a:r>
          </a:p>
        </p:txBody>
      </p:sp>
      <p:sp>
        <p:nvSpPr>
          <p:cNvPr id="3" name="Content Placeholder 2"/>
          <p:cNvSpPr>
            <a:spLocks noGrp="1"/>
          </p:cNvSpPr>
          <p:nvPr>
            <p:ph idx="1"/>
          </p:nvPr>
        </p:nvSpPr>
        <p:spPr>
          <a:xfrm>
            <a:off x="838201" y="1825625"/>
            <a:ext cx="5916567" cy="4351338"/>
          </a:xfrm>
        </p:spPr>
        <p:txBody>
          <a:bodyPr vert="horz" lIns="91440" tIns="45720" rIns="91440" bIns="45720" rtlCol="0" anchor="t">
            <a:normAutofit lnSpcReduction="10000"/>
          </a:bodyPr>
          <a:lstStyle/>
          <a:p>
            <a:r>
              <a:rPr lang="en-US" sz="1800"/>
              <a:t>When data is not accurately represented (gaps in the data or values are higher or lower than expected), further investigation is needed.</a:t>
            </a:r>
            <a:endParaRPr lang="en-US" sz="1800">
              <a:cs typeface="Calibri"/>
            </a:endParaRPr>
          </a:p>
          <a:p>
            <a:r>
              <a:rPr lang="en-US" sz="1800"/>
              <a:t>Gaps in data will require help from your site’s technical support team to troubleshoot the cause of the gap</a:t>
            </a:r>
          </a:p>
          <a:p>
            <a:r>
              <a:rPr lang="en-US" sz="1800"/>
              <a:t>Investigation and drilldown should occur when values are higher or lower than expected, or when some months dip or peak into another threshold range.</a:t>
            </a:r>
          </a:p>
          <a:p>
            <a:pPr marL="285750" indent="-285750">
              <a:buFont typeface="Arial"/>
              <a:buChar char="•"/>
            </a:pPr>
            <a:r>
              <a:rPr lang="en-US" sz="1800">
                <a:solidFill>
                  <a:srgbClr val="203864"/>
                </a:solidFill>
                <a:cs typeface="Arial"/>
              </a:rPr>
              <a:t>The data should be in the green area. The months that dip into the yellow (or red) areas should be reviewed for accuracy.</a:t>
            </a:r>
          </a:p>
          <a:p>
            <a:pPr marL="285750" indent="-285750">
              <a:buFont typeface="Arial"/>
              <a:buChar char="•"/>
            </a:pPr>
            <a:r>
              <a:rPr lang="en-US" sz="1800">
                <a:solidFill>
                  <a:srgbClr val="203864"/>
                </a:solidFill>
                <a:cs typeface="Arial"/>
              </a:rPr>
              <a:t>The lower scores could be related to a practice change, new variables that need to be mapped (see Module: Getting Started – Variable Mapping), or consume/handoff errors (see Module: Data Review – IM assistant).</a:t>
            </a:r>
            <a:endParaRPr lang="en-US" sz="1800">
              <a:solidFill>
                <a:srgbClr val="203864"/>
              </a:solidFill>
              <a:ea typeface="Calibri"/>
              <a:cs typeface="Arial"/>
            </a:endParaRPr>
          </a:p>
          <a:p>
            <a:endParaRPr lang="en-US" sz="1800"/>
          </a:p>
        </p:txBody>
      </p:sp>
      <p:pic>
        <p:nvPicPr>
          <p:cNvPr id="9" name="Picture 8" descr="Chart, line chart with red box and red arrow showing a gap in data.">
            <a:extLst>
              <a:ext uri="{FF2B5EF4-FFF2-40B4-BE49-F238E27FC236}">
                <a16:creationId xmlns:a16="http://schemas.microsoft.com/office/drawing/2014/main" id="{D9CDB45A-61AB-7FFB-7D1F-C886B8B535F5}"/>
              </a:ext>
            </a:extLst>
          </p:cNvPr>
          <p:cNvPicPr>
            <a:picLocks noChangeAspect="1"/>
          </p:cNvPicPr>
          <p:nvPr/>
        </p:nvPicPr>
        <p:blipFill>
          <a:blip r:embed="rId2"/>
          <a:stretch>
            <a:fillRect/>
          </a:stretch>
        </p:blipFill>
        <p:spPr>
          <a:xfrm>
            <a:off x="7546171" y="1391100"/>
            <a:ext cx="3581900" cy="1771897"/>
          </a:xfrm>
          <a:prstGeom prst="rect">
            <a:avLst/>
          </a:prstGeom>
        </p:spPr>
      </p:pic>
      <p:pic>
        <p:nvPicPr>
          <p:cNvPr id="8" name="Picture 8" descr="Chart, line chart showing dips in data.">
            <a:extLst>
              <a:ext uri="{FF2B5EF4-FFF2-40B4-BE49-F238E27FC236}">
                <a16:creationId xmlns:a16="http://schemas.microsoft.com/office/drawing/2014/main" id="{4CBA6345-428D-19BD-4DFC-4458563C8695}"/>
              </a:ext>
            </a:extLst>
          </p:cNvPr>
          <p:cNvPicPr>
            <a:picLocks noChangeAspect="1"/>
          </p:cNvPicPr>
          <p:nvPr/>
        </p:nvPicPr>
        <p:blipFill>
          <a:blip r:embed="rId3"/>
          <a:stretch>
            <a:fillRect/>
          </a:stretch>
        </p:blipFill>
        <p:spPr>
          <a:xfrm>
            <a:off x="6980497" y="3327846"/>
            <a:ext cx="4713248" cy="1974204"/>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298052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22</a:t>
            </a:fld>
            <a:endParaRPr lang="en-US"/>
          </a:p>
        </p:txBody>
      </p:sp>
      <p:sp>
        <p:nvSpPr>
          <p:cNvPr id="2" name="Title 1">
            <a:extLst>
              <a:ext uri="{FF2B5EF4-FFF2-40B4-BE49-F238E27FC236}">
                <a16:creationId xmlns:a16="http://schemas.microsoft.com/office/drawing/2014/main" id="{8E98ECD8-5BD3-B400-14AA-E549B74EF29D}"/>
              </a:ext>
            </a:extLst>
          </p:cNvPr>
          <p:cNvSpPr>
            <a:spLocks noGrp="1"/>
          </p:cNvSpPr>
          <p:nvPr>
            <p:ph type="title"/>
          </p:nvPr>
        </p:nvSpPr>
        <p:spPr>
          <a:xfrm>
            <a:off x="838200" y="365125"/>
            <a:ext cx="10515600" cy="1325563"/>
          </a:xfrm>
        </p:spPr>
        <p:txBody>
          <a:bodyPr/>
          <a:lstStyle/>
          <a:p>
            <a:r>
              <a:rPr lang="en-US"/>
              <a:t>Investigating Diagnostics</a:t>
            </a:r>
          </a:p>
        </p:txBody>
      </p:sp>
      <p:sp>
        <p:nvSpPr>
          <p:cNvPr id="3" name="Content Placeholder 2">
            <a:extLst>
              <a:ext uri="{FF2B5EF4-FFF2-40B4-BE49-F238E27FC236}">
                <a16:creationId xmlns:a16="http://schemas.microsoft.com/office/drawing/2014/main" id="{08507A25-0CB1-77C7-8D71-5A1C4E8B0E6E}"/>
              </a:ext>
            </a:extLst>
          </p:cNvPr>
          <p:cNvSpPr>
            <a:spLocks noGrp="1"/>
          </p:cNvSpPr>
          <p:nvPr>
            <p:ph idx="1"/>
          </p:nvPr>
        </p:nvSpPr>
        <p:spPr>
          <a:xfrm>
            <a:off x="7658100" y="2088515"/>
            <a:ext cx="4271010" cy="2460625"/>
          </a:xfrm>
        </p:spPr>
        <p:txBody>
          <a:bodyPr vert="horz" lIns="91440" tIns="45720" rIns="91440" bIns="45720" rtlCol="0" anchor="t">
            <a:normAutofit/>
          </a:bodyPr>
          <a:lstStyle/>
          <a:p>
            <a:pPr marL="0" indent="0">
              <a:buNone/>
            </a:pPr>
            <a:r>
              <a:rPr lang="en-US" sz="1800"/>
              <a:t>According to the diagnostic shown, this site has Intraop Physiologic Observations in the database for 95-100% of cases through November 2021 at which point the number of cases with intraop physiologic observations decreases. This example shows that further investigation is needed prior to attesting to the accuracy of the data.</a:t>
            </a:r>
          </a:p>
          <a:p>
            <a:endParaRPr lang="en-US" sz="1800"/>
          </a:p>
        </p:txBody>
      </p:sp>
      <p:pic>
        <p:nvPicPr>
          <p:cNvPr id="10" name="Picture 9" descr="Screenshot of a diagnostic dashboard displaying a line graph tracking percentage of cases with any intraoperative physiologic orders from 2006 to 2020, with a sharp decline below 90% around 2019. The interface includes filters by priority and result, a color-coded legend indicating acceptable, borderline, and poor performance zones, and a list of high-priority diagnostic categories on the left panel.">
            <a:extLst>
              <a:ext uri="{FF2B5EF4-FFF2-40B4-BE49-F238E27FC236}">
                <a16:creationId xmlns:a16="http://schemas.microsoft.com/office/drawing/2014/main" id="{3057335E-4996-7698-014C-6DC040635025}"/>
              </a:ext>
            </a:extLst>
          </p:cNvPr>
          <p:cNvPicPr>
            <a:picLocks noChangeAspect="1"/>
          </p:cNvPicPr>
          <p:nvPr/>
        </p:nvPicPr>
        <p:blipFill>
          <a:blip r:embed="rId2"/>
          <a:stretch>
            <a:fillRect/>
          </a:stretch>
        </p:blipFill>
        <p:spPr>
          <a:xfrm>
            <a:off x="783441" y="1543576"/>
            <a:ext cx="6478234" cy="4392144"/>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07994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23</a:t>
            </a:fld>
            <a:endParaRPr lang="en-US"/>
          </a:p>
        </p:txBody>
      </p:sp>
      <p:sp>
        <p:nvSpPr>
          <p:cNvPr id="2" name="Title 1"/>
          <p:cNvSpPr>
            <a:spLocks noGrp="1"/>
          </p:cNvSpPr>
          <p:nvPr>
            <p:ph type="title"/>
          </p:nvPr>
        </p:nvSpPr>
        <p:spPr/>
        <p:txBody>
          <a:bodyPr/>
          <a:lstStyle/>
          <a:p>
            <a:r>
              <a:rPr lang="en-US"/>
              <a:t>COVID-19 Adjustments</a:t>
            </a:r>
          </a:p>
        </p:txBody>
      </p:sp>
      <p:sp>
        <p:nvSpPr>
          <p:cNvPr id="3" name="Content Placeholder 2"/>
          <p:cNvSpPr>
            <a:spLocks noGrp="1"/>
          </p:cNvSpPr>
          <p:nvPr>
            <p:ph idx="1"/>
          </p:nvPr>
        </p:nvSpPr>
        <p:spPr>
          <a:xfrm>
            <a:off x="838200" y="1825625"/>
            <a:ext cx="10515600" cy="1603375"/>
          </a:xfrm>
        </p:spPr>
        <p:txBody>
          <a:bodyPr>
            <a:normAutofit/>
          </a:bodyPr>
          <a:lstStyle/>
          <a:p>
            <a:r>
              <a:rPr lang="en-US"/>
              <a:t>For some diagnostics, the months of March/April/May 2020 are now excluded from diagnostic pass/fail consideration due to COVID-19’s impact on case volume and will not impact the threshold color in the Diagnostics list.</a:t>
            </a:r>
          </a:p>
          <a:p>
            <a:r>
              <a:rPr lang="en-US"/>
              <a:t>These months will appear as red data points on the graph</a:t>
            </a:r>
          </a:p>
        </p:txBody>
      </p:sp>
      <p:pic>
        <p:nvPicPr>
          <p:cNvPr id="7" name="Picture 6" descr="Line graph showing percentage of outpatient cases with an LMA note from October 2019 to July 2020, highlighting a sharp decline below 0% in April 2020 followed by a recovery above 10%. Graph includes color-coded background zones labeled &quot;Borderline&quot; in yellow and &quot;Poor&quot; in red, with data points marked in black and three notable points in red, which indicates the months that are excluded from diagnostic pass or fail consideration due to COVID-19's impact on case volume during those months."/>
          <p:cNvPicPr>
            <a:picLocks noChangeAspect="1"/>
          </p:cNvPicPr>
          <p:nvPr/>
        </p:nvPicPr>
        <p:blipFill>
          <a:blip r:embed="rId2"/>
          <a:stretch>
            <a:fillRect/>
          </a:stretch>
        </p:blipFill>
        <p:spPr>
          <a:xfrm>
            <a:off x="3123942" y="3953674"/>
            <a:ext cx="5944115" cy="1755800"/>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839437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24</a:t>
            </a:fld>
            <a:endParaRPr lang="en-US"/>
          </a:p>
        </p:txBody>
      </p:sp>
      <p:sp>
        <p:nvSpPr>
          <p:cNvPr id="2" name="Title 1"/>
          <p:cNvSpPr>
            <a:spLocks noGrp="1"/>
          </p:cNvSpPr>
          <p:nvPr>
            <p:ph type="title"/>
          </p:nvPr>
        </p:nvSpPr>
        <p:spPr/>
        <p:txBody>
          <a:bodyPr/>
          <a:lstStyle/>
          <a:p>
            <a:r>
              <a:rPr lang="en-US"/>
              <a:t>Diagnostics Investigation</a:t>
            </a:r>
          </a:p>
        </p:txBody>
      </p:sp>
      <p:sp>
        <p:nvSpPr>
          <p:cNvPr id="3" name="Content Placeholder 2"/>
          <p:cNvSpPr>
            <a:spLocks noGrp="1"/>
          </p:cNvSpPr>
          <p:nvPr>
            <p:ph idx="1"/>
          </p:nvPr>
        </p:nvSpPr>
        <p:spPr/>
        <p:txBody>
          <a:bodyPr/>
          <a:lstStyle/>
          <a:p>
            <a:r>
              <a:rPr lang="en-US"/>
              <a:t>If the data is below the threshold, with data in the ‘Borderline’ or ‘Poor (Non-standard)’ areas of the graph, please verify the accuracy of the data. </a:t>
            </a:r>
          </a:p>
          <a:p>
            <a:pPr lvl="1"/>
            <a:r>
              <a:rPr lang="en-US"/>
              <a:t>Follow the instructions in the next 3 slides to determine if the data is accurate.</a:t>
            </a:r>
          </a:p>
          <a:p>
            <a:pPr lvl="1"/>
            <a:r>
              <a:rPr lang="en-US"/>
              <a:t>For additional help, see the Data Diagnostics Troubleshooting tools on our website, </a:t>
            </a:r>
            <a:r>
              <a:rPr lang="en-US">
                <a:hlinkClick r:id="rId2"/>
              </a:rPr>
              <a:t>https://mpog.org/mpog-app-suite-troubleshooting/</a:t>
            </a:r>
            <a:r>
              <a:rPr lang="en-US"/>
              <a:t> </a:t>
            </a:r>
          </a:p>
          <a:p>
            <a:pPr lvl="1"/>
            <a:endParaRPr lang="en-US">
              <a:highlight>
                <a:srgbClr val="FFFF00"/>
              </a:highlight>
            </a:endParaRPr>
          </a:p>
          <a:p>
            <a:endParaRPr lang="en-US"/>
          </a:p>
          <a:p>
            <a:endParaRPr lang="en-US"/>
          </a:p>
          <a:p>
            <a:endParaRPr lang="en-US"/>
          </a:p>
          <a:p>
            <a:r>
              <a:rPr lang="en-US"/>
              <a:t>If the data is not accurate, investigate further with the site technical team to identify if extract or mapping issues exist.</a:t>
            </a:r>
          </a:p>
        </p:txBody>
      </p:sp>
      <p:pic>
        <p:nvPicPr>
          <p:cNvPr id="8" name="Picture 7" descr="Screenshot of the Data Diagnostics troubleshooting tools on the MPOG website titled &quot;Data Diagnostics Troubleshooting&quot; with blue text indicating an additional link labeled &quot;Data Diagnostics Data Flow.&quot; The layout includes a bold heading and a small colorful icon next to the main title.">
            <a:extLst>
              <a:ext uri="{FF2B5EF4-FFF2-40B4-BE49-F238E27FC236}">
                <a16:creationId xmlns:a16="http://schemas.microsoft.com/office/drawing/2014/main" id="{DE53FDFC-A3C9-72E5-617A-6E13939EFF74}"/>
              </a:ext>
            </a:extLst>
          </p:cNvPr>
          <p:cNvPicPr>
            <a:picLocks noChangeAspect="1"/>
          </p:cNvPicPr>
          <p:nvPr/>
        </p:nvPicPr>
        <p:blipFill>
          <a:blip r:embed="rId3"/>
          <a:stretch>
            <a:fillRect/>
          </a:stretch>
        </p:blipFill>
        <p:spPr>
          <a:xfrm>
            <a:off x="3981500" y="3674758"/>
            <a:ext cx="4229001" cy="1219248"/>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405511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25</a:t>
            </a:fld>
            <a:endParaRPr lang="en-US"/>
          </a:p>
        </p:txBody>
      </p:sp>
      <p:sp>
        <p:nvSpPr>
          <p:cNvPr id="8" name="Title 1">
            <a:extLst>
              <a:ext uri="{FF2B5EF4-FFF2-40B4-BE49-F238E27FC236}">
                <a16:creationId xmlns:a16="http://schemas.microsoft.com/office/drawing/2014/main" id="{BBB9B5FA-F6FB-91F5-45F0-A9C3C158F2A9}"/>
              </a:ext>
            </a:extLst>
          </p:cNvPr>
          <p:cNvSpPr>
            <a:spLocks noGrp="1"/>
          </p:cNvSpPr>
          <p:nvPr>
            <p:ph type="title"/>
          </p:nvPr>
        </p:nvSpPr>
        <p:spPr>
          <a:xfrm>
            <a:off x="838200" y="365125"/>
            <a:ext cx="10515600" cy="1325563"/>
          </a:xfrm>
        </p:spPr>
        <p:txBody>
          <a:bodyPr/>
          <a:lstStyle/>
          <a:p>
            <a:r>
              <a:rPr lang="en-US"/>
              <a:t>Diagnostics Investigation: Drilldown</a:t>
            </a:r>
          </a:p>
        </p:txBody>
      </p:sp>
      <p:sp>
        <p:nvSpPr>
          <p:cNvPr id="3" name="Content Placeholder 2"/>
          <p:cNvSpPr>
            <a:spLocks noGrp="1"/>
          </p:cNvSpPr>
          <p:nvPr>
            <p:ph idx="1"/>
          </p:nvPr>
        </p:nvSpPr>
        <p:spPr>
          <a:xfrm>
            <a:off x="7170974" y="1962363"/>
            <a:ext cx="4552308" cy="2291137"/>
          </a:xfrm>
        </p:spPr>
        <p:txBody>
          <a:bodyPr>
            <a:normAutofit/>
          </a:bodyPr>
          <a:lstStyle/>
          <a:p>
            <a:pPr marL="0" lvl="0" indent="0">
              <a:buNone/>
            </a:pPr>
            <a:r>
              <a:rPr lang="en-US"/>
              <a:t>Click on the data point associated with the time period in question and select ‘Open case list for selected month’ to display a list of cases for that time period.</a:t>
            </a:r>
          </a:p>
        </p:txBody>
      </p:sp>
      <p:pic>
        <p:nvPicPr>
          <p:cNvPr id="21" name="Picture 20" descr="Line chart displays percentage of cases with any intraoperative physiologic observations from January 2016 to January 2022, with color-coded zones for acceptable, borderline, and poor performance. Red arrows and text boxes provide instructions to click on a data point and then select &quot;Open case list for selected month,&quot; highlighting a notable drop below 90% around December 2021.">
            <a:extLst>
              <a:ext uri="{FF2B5EF4-FFF2-40B4-BE49-F238E27FC236}">
                <a16:creationId xmlns:a16="http://schemas.microsoft.com/office/drawing/2014/main" id="{59351371-8DBB-2A50-AEFB-F0CF2CB57F09}"/>
              </a:ext>
            </a:extLst>
          </p:cNvPr>
          <p:cNvPicPr>
            <a:picLocks noChangeAspect="1"/>
          </p:cNvPicPr>
          <p:nvPr/>
        </p:nvPicPr>
        <p:blipFill>
          <a:blip r:embed="rId2"/>
          <a:stretch>
            <a:fillRect/>
          </a:stretch>
        </p:blipFill>
        <p:spPr>
          <a:xfrm>
            <a:off x="674458" y="1473518"/>
            <a:ext cx="6274982" cy="4571772"/>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590343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26</a:t>
            </a:fld>
            <a:endParaRPr lang="en-US"/>
          </a:p>
        </p:txBody>
      </p:sp>
      <p:sp>
        <p:nvSpPr>
          <p:cNvPr id="13" name="Title 1">
            <a:extLst>
              <a:ext uri="{FF2B5EF4-FFF2-40B4-BE49-F238E27FC236}">
                <a16:creationId xmlns:a16="http://schemas.microsoft.com/office/drawing/2014/main" id="{0E29308D-42E8-7038-BD98-0E445C43793C}"/>
              </a:ext>
            </a:extLst>
          </p:cNvPr>
          <p:cNvSpPr>
            <a:spLocks noGrp="1"/>
          </p:cNvSpPr>
          <p:nvPr>
            <p:ph type="title"/>
          </p:nvPr>
        </p:nvSpPr>
        <p:spPr>
          <a:xfrm>
            <a:off x="838200" y="365125"/>
            <a:ext cx="10515600" cy="1325563"/>
          </a:xfrm>
        </p:spPr>
        <p:txBody>
          <a:bodyPr/>
          <a:lstStyle/>
          <a:p>
            <a:r>
              <a:rPr lang="en-US"/>
              <a:t>Diagnostics Investigation: Case List</a:t>
            </a:r>
          </a:p>
        </p:txBody>
      </p:sp>
      <p:sp>
        <p:nvSpPr>
          <p:cNvPr id="3" name="Content Placeholder 2"/>
          <p:cNvSpPr>
            <a:spLocks noGrp="1"/>
          </p:cNvSpPr>
          <p:nvPr>
            <p:ph idx="1"/>
          </p:nvPr>
        </p:nvSpPr>
        <p:spPr>
          <a:xfrm>
            <a:off x="611171" y="2086197"/>
            <a:ext cx="3946133" cy="3584270"/>
          </a:xfrm>
        </p:spPr>
        <p:txBody>
          <a:bodyPr vert="horz" lIns="91440" tIns="45720" rIns="91440" bIns="45720" rtlCol="0" anchor="t">
            <a:normAutofit/>
          </a:bodyPr>
          <a:lstStyle/>
          <a:p>
            <a:r>
              <a:rPr lang="en-US" sz="2000"/>
              <a:t>A case list will open showing a random sampling of cases from the selected month</a:t>
            </a:r>
            <a:endParaRPr lang="en-US" sz="2000">
              <a:ea typeface="Calibri"/>
              <a:cs typeface="Calibri"/>
            </a:endParaRPr>
          </a:p>
          <a:p>
            <a:r>
              <a:rPr lang="en-US" sz="2000"/>
              <a:t>Open cases as needed in case viewer for further investigation</a:t>
            </a:r>
          </a:p>
          <a:p>
            <a:r>
              <a:rPr lang="en-US" sz="2000">
                <a:ea typeface="Calibri" panose="020F0502020204030204"/>
                <a:cs typeface="Calibri" panose="020F0502020204030204"/>
              </a:rPr>
              <a:t>Clicking on the column names will allow you to sort based on Procedure, date, location, and Pass diagnostic Yes/No</a:t>
            </a:r>
          </a:p>
          <a:p>
            <a:pPr lvl="1"/>
            <a:r>
              <a:rPr lang="en-US" sz="1600">
                <a:ea typeface="Calibri" panose="020F0502020204030204"/>
                <a:cs typeface="Calibri" panose="020F0502020204030204"/>
              </a:rPr>
              <a:t>Hold Shift key and click on a column name to sort by multiple columns</a:t>
            </a:r>
          </a:p>
          <a:p>
            <a:endParaRPr lang="en-US" sz="2000">
              <a:ea typeface="Calibri" panose="020F0502020204030204"/>
              <a:cs typeface="Calibri" panose="020F0502020204030204"/>
            </a:endParaRPr>
          </a:p>
        </p:txBody>
      </p:sp>
      <p:pic>
        <p:nvPicPr>
          <p:cNvPr id="14" name="Picture 13" descr="Screenshot of the data diagnostics case list showing a table listing medical procedures with columns for case details and dates, used for reviewing intraoperative physiologic cases. Red-bordered callouts highlight steps to review a case: first, highlight a row, this example is labeled &quot;COVID 19 ICU Care,&quot; then select the &quot;Open Case&quot; button or double-click to open the case in Case Viewer.">
            <a:extLst>
              <a:ext uri="{FF2B5EF4-FFF2-40B4-BE49-F238E27FC236}">
                <a16:creationId xmlns:a16="http://schemas.microsoft.com/office/drawing/2014/main" id="{79FA0251-9514-BEB7-3142-1C4F4F4DBA5E}"/>
              </a:ext>
            </a:extLst>
          </p:cNvPr>
          <p:cNvPicPr>
            <a:picLocks noChangeAspect="1"/>
          </p:cNvPicPr>
          <p:nvPr/>
        </p:nvPicPr>
        <p:blipFill>
          <a:blip r:embed="rId2"/>
          <a:stretch>
            <a:fillRect/>
          </a:stretch>
        </p:blipFill>
        <p:spPr>
          <a:xfrm>
            <a:off x="5067101" y="1610677"/>
            <a:ext cx="6749332" cy="3979779"/>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81820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27</a:t>
            </a:fld>
            <a:endParaRPr lang="en-US"/>
          </a:p>
        </p:txBody>
      </p:sp>
      <p:sp>
        <p:nvSpPr>
          <p:cNvPr id="2" name="Title 1">
            <a:extLst>
              <a:ext uri="{FF2B5EF4-FFF2-40B4-BE49-F238E27FC236}">
                <a16:creationId xmlns:a16="http://schemas.microsoft.com/office/drawing/2014/main" id="{7B93B3C5-A9E1-DF36-392B-FA38D5880362}"/>
              </a:ext>
            </a:extLst>
          </p:cNvPr>
          <p:cNvSpPr>
            <a:spLocks noGrp="1"/>
          </p:cNvSpPr>
          <p:nvPr>
            <p:ph type="title"/>
          </p:nvPr>
        </p:nvSpPr>
        <p:spPr>
          <a:xfrm>
            <a:off x="838200" y="365125"/>
            <a:ext cx="10515600" cy="1325563"/>
          </a:xfrm>
        </p:spPr>
        <p:txBody>
          <a:bodyPr/>
          <a:lstStyle/>
          <a:p>
            <a:r>
              <a:rPr lang="en-US"/>
              <a:t>Diagnostics Investigation: Sorting Case List</a:t>
            </a:r>
          </a:p>
        </p:txBody>
      </p:sp>
      <p:sp>
        <p:nvSpPr>
          <p:cNvPr id="3" name="Content Placeholder 2"/>
          <p:cNvSpPr>
            <a:spLocks noGrp="1"/>
          </p:cNvSpPr>
          <p:nvPr>
            <p:ph idx="1"/>
          </p:nvPr>
        </p:nvSpPr>
        <p:spPr>
          <a:xfrm>
            <a:off x="838200" y="1690688"/>
            <a:ext cx="5033963" cy="4386344"/>
          </a:xfrm>
        </p:spPr>
        <p:txBody>
          <a:bodyPr vert="horz" lIns="91440" tIns="45720" rIns="91440" bIns="45720" rtlCol="0" anchor="t">
            <a:normAutofit fontScale="92500"/>
          </a:bodyPr>
          <a:lstStyle/>
          <a:p>
            <a:r>
              <a:rPr lang="en-US" sz="2200"/>
              <a:t>The Case Date column allows users to quickly see any trends to missing data by date on which the cases occurred</a:t>
            </a:r>
            <a:endParaRPr lang="en-US" sz="2200">
              <a:cs typeface="Calibri"/>
            </a:endParaRPr>
          </a:p>
          <a:p>
            <a:r>
              <a:rPr lang="en-US" sz="2200">
                <a:cs typeface="Calibri"/>
              </a:rPr>
              <a:t>The Location column allows users to quickly see any trends in specific rooms based on Location Mapping (see Module: Getting Started – Location Mapping).</a:t>
            </a:r>
          </a:p>
          <a:p>
            <a:r>
              <a:rPr lang="en-US" sz="2200"/>
              <a:t>By reviewing individual cases, it may be possible to determine if a mapping issue exists. Compare the data in MPOG Case Viewer to the EHR documentation.</a:t>
            </a:r>
          </a:p>
          <a:p>
            <a:r>
              <a:rPr lang="en-US" sz="2200"/>
              <a:t>Contact your MPOG contact for guidance regarding next steps to improve data quality. </a:t>
            </a:r>
          </a:p>
          <a:p>
            <a:endParaRPr lang="en-US"/>
          </a:p>
        </p:txBody>
      </p:sp>
      <p:pic>
        <p:nvPicPr>
          <p:cNvPr id="7" name="Picture 8" descr="Table displaying percentage of cases with intraoperative physiologic observations across various medical procedures. Rows list procedures with color-coded cells indicating observation presence, while columns for Date and Location are highlighted but contain no data.">
            <a:extLst>
              <a:ext uri="{FF2B5EF4-FFF2-40B4-BE49-F238E27FC236}">
                <a16:creationId xmlns:a16="http://schemas.microsoft.com/office/drawing/2014/main" id="{D51E1792-48FA-D51B-5006-5BD4F7F3538F}"/>
              </a:ext>
            </a:extLst>
          </p:cNvPr>
          <p:cNvPicPr>
            <a:picLocks noChangeAspect="1"/>
          </p:cNvPicPr>
          <p:nvPr/>
        </p:nvPicPr>
        <p:blipFill>
          <a:blip r:embed="rId2"/>
          <a:stretch>
            <a:fillRect/>
          </a:stretch>
        </p:blipFill>
        <p:spPr>
          <a:xfrm>
            <a:off x="6319839" y="1448470"/>
            <a:ext cx="5326855" cy="4250778"/>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427387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59E8F-82FF-EA1E-556A-7EAAB04E7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FB6F6-00B6-517E-5C87-990177371F17}"/>
              </a:ext>
            </a:extLst>
          </p:cNvPr>
          <p:cNvSpPr>
            <a:spLocks noGrp="1"/>
          </p:cNvSpPr>
          <p:nvPr>
            <p:ph type="title"/>
          </p:nvPr>
        </p:nvSpPr>
        <p:spPr/>
        <p:txBody>
          <a:bodyPr/>
          <a:lstStyle/>
          <a:p>
            <a:r>
              <a:rPr lang="en-US"/>
              <a:t>Attestation</a:t>
            </a:r>
          </a:p>
        </p:txBody>
      </p:sp>
      <p:sp>
        <p:nvSpPr>
          <p:cNvPr id="4" name="Date Placeholder 3">
            <a:extLst>
              <a:ext uri="{FF2B5EF4-FFF2-40B4-BE49-F238E27FC236}">
                <a16:creationId xmlns:a16="http://schemas.microsoft.com/office/drawing/2014/main" id="{B7FA1EB6-C08F-8B33-FD75-522B758610AE}"/>
              </a:ext>
            </a:extLst>
          </p:cNvPr>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a:extLst>
              <a:ext uri="{FF2B5EF4-FFF2-40B4-BE49-F238E27FC236}">
                <a16:creationId xmlns:a16="http://schemas.microsoft.com/office/drawing/2014/main" id="{FAFB1746-3040-AA71-F305-270AFC2A394D}"/>
              </a:ext>
            </a:extLst>
          </p:cNvPr>
          <p:cNvSpPr>
            <a:spLocks noGrp="1"/>
          </p:cNvSpPr>
          <p:nvPr>
            <p:ph type="ftr" sz="quarter" idx="11"/>
          </p:nvPr>
        </p:nvSpPr>
        <p:spPr/>
        <p:txBody>
          <a:bodyPr/>
          <a:lstStyle/>
          <a:p>
            <a:r>
              <a:rPr lang="en-US"/>
              <a:t>Contact: support@mpog.zendesk.com</a:t>
            </a:r>
          </a:p>
        </p:txBody>
      </p:sp>
      <p:sp>
        <p:nvSpPr>
          <p:cNvPr id="6" name="Slide Number Placeholder 5">
            <a:extLst>
              <a:ext uri="{FF2B5EF4-FFF2-40B4-BE49-F238E27FC236}">
                <a16:creationId xmlns:a16="http://schemas.microsoft.com/office/drawing/2014/main" id="{C5050A54-6339-A051-5FC8-270A1552CCB8}"/>
              </a:ext>
            </a:extLst>
          </p:cNvPr>
          <p:cNvSpPr>
            <a:spLocks noGrp="1"/>
          </p:cNvSpPr>
          <p:nvPr>
            <p:ph type="sldNum" sz="quarter" idx="12"/>
          </p:nvPr>
        </p:nvSpPr>
        <p:spPr/>
        <p:txBody>
          <a:bodyPr/>
          <a:lstStyle/>
          <a:p>
            <a:fld id="{964FBED6-DBA1-4248-B57E-98CCAF2C365A}" type="slidenum">
              <a:rPr lang="en-US" smtClean="0"/>
              <a:t>28</a:t>
            </a:fld>
            <a:endParaRPr lang="en-US"/>
          </a:p>
        </p:txBody>
      </p:sp>
    </p:spTree>
    <p:extLst>
      <p:ext uri="{BB962C8B-B14F-4D97-AF65-F5344CB8AC3E}">
        <p14:creationId xmlns:p14="http://schemas.microsoft.com/office/powerpoint/2010/main" val="732777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29</a:t>
            </a:fld>
            <a:endParaRPr lang="en-US"/>
          </a:p>
        </p:txBody>
      </p:sp>
      <p:sp>
        <p:nvSpPr>
          <p:cNvPr id="2" name="Title 1"/>
          <p:cNvSpPr>
            <a:spLocks noGrp="1"/>
          </p:cNvSpPr>
          <p:nvPr>
            <p:ph type="title"/>
          </p:nvPr>
        </p:nvSpPr>
        <p:spPr/>
        <p:txBody>
          <a:bodyPr/>
          <a:lstStyle/>
          <a:p>
            <a:r>
              <a:rPr lang="en-US"/>
              <a:t>Attesting Diagnostics</a:t>
            </a:r>
          </a:p>
        </p:txBody>
      </p:sp>
      <p:sp>
        <p:nvSpPr>
          <p:cNvPr id="3" name="Content Placeholder 2"/>
          <p:cNvSpPr>
            <a:spLocks noGrp="1"/>
          </p:cNvSpPr>
          <p:nvPr>
            <p:ph idx="1"/>
          </p:nvPr>
        </p:nvSpPr>
        <p:spPr/>
        <p:txBody>
          <a:bodyPr vert="horz" lIns="91440" tIns="45720" rIns="91440" bIns="45720" rtlCol="0" anchor="t">
            <a:normAutofit/>
          </a:bodyPr>
          <a:lstStyle/>
          <a:p>
            <a:r>
              <a:rPr lang="en-US"/>
              <a:t>In the Attestation section, the site Anesthesia Clinical Quality Reviewer (ACQR) or Quality Champion can review the diagnostic and determine if the data accurately represents the documentation present at the site (either in the EHR or billing software). </a:t>
            </a:r>
          </a:p>
          <a:p>
            <a:r>
              <a:rPr lang="en-US"/>
              <a:t>Attestation is important to verify that the diagnostic reflects your organization’s case mix, population, practice, and distribution.</a:t>
            </a:r>
          </a:p>
          <a:p>
            <a:r>
              <a:rPr lang="en-US">
                <a:ea typeface="Calibri"/>
                <a:cs typeface="Calibri"/>
              </a:rPr>
              <a:t>The Attestation section is below the graph after the </a:t>
            </a:r>
            <a:r>
              <a:rPr lang="en-US"/>
              <a:t>Description section. Click on the dropdown arrow next to ‘Attestation’ to open.</a:t>
            </a:r>
          </a:p>
          <a:p>
            <a:endParaRPr lang="en-US">
              <a:ea typeface="Calibri"/>
              <a:cs typeface="Calibri"/>
            </a:endParaRPr>
          </a:p>
          <a:p>
            <a:endParaRPr lang="en-US">
              <a:highlight>
                <a:srgbClr val="FFFF00"/>
              </a:highlight>
              <a:cs typeface="Calibri"/>
            </a:endParaRPr>
          </a:p>
          <a:p>
            <a:endParaRPr lang="en-US">
              <a:cs typeface="Calibri" panose="020F0502020204030204"/>
            </a:endParaRP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Tree>
    <p:extLst>
      <p:ext uri="{BB962C8B-B14F-4D97-AF65-F5344CB8AC3E}">
        <p14:creationId xmlns:p14="http://schemas.microsoft.com/office/powerpoint/2010/main" val="327017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3</a:t>
            </a:fld>
            <a:endParaRPr lang="en-US"/>
          </a:p>
        </p:txBody>
      </p:sp>
      <p:sp>
        <p:nvSpPr>
          <p:cNvPr id="2" name="Title 1"/>
          <p:cNvSpPr>
            <a:spLocks noGrp="1"/>
          </p:cNvSpPr>
          <p:nvPr>
            <p:ph type="title"/>
          </p:nvPr>
        </p:nvSpPr>
        <p:spPr/>
        <p:txBody>
          <a:bodyPr/>
          <a:lstStyle/>
          <a:p>
            <a:r>
              <a:rPr lang="en-US"/>
              <a:t>Data Diagnostics Overview</a:t>
            </a:r>
          </a:p>
        </p:txBody>
      </p:sp>
      <p:sp>
        <p:nvSpPr>
          <p:cNvPr id="3" name="Content Placeholder 2"/>
          <p:cNvSpPr>
            <a:spLocks noGrp="1"/>
          </p:cNvSpPr>
          <p:nvPr>
            <p:ph idx="1"/>
          </p:nvPr>
        </p:nvSpPr>
        <p:spPr/>
        <p:txBody>
          <a:bodyPr vert="horz" lIns="91440" tIns="45720" rIns="91440" bIns="45720" rtlCol="0" anchor="t">
            <a:normAutofit/>
          </a:bodyPr>
          <a:lstStyle/>
          <a:p>
            <a:r>
              <a:rPr lang="en-US"/>
              <a:t>MPOG sites may contribute information from various sections of an EHR: preoperative, intraoperative, and postoperative notes and physiologic data, demographic information, laboratory values, and procedure codes. </a:t>
            </a:r>
          </a:p>
          <a:p>
            <a:r>
              <a:rPr lang="en-US"/>
              <a:t>Two separate strategies are employed to improve data quality and ensure data accuracy.</a:t>
            </a:r>
          </a:p>
          <a:p>
            <a:pPr lvl="1"/>
            <a:r>
              <a:rPr lang="en-US"/>
              <a:t> First, data diagnostics are used by technical and clinical staff to detect systematic errors with data extraction, transformation, or mappings. Diagnostic visualizations represent specific pass/failure thresholds to determine compliance at a macro level. </a:t>
            </a:r>
          </a:p>
          <a:p>
            <a:pPr lvl="1"/>
            <a:r>
              <a:rPr lang="en-US"/>
              <a:t>Second, clinicians at each site are required to manually validate between 5 and 10 cases per month to ensure that the data that have been extracted into MPOG matches the original EHR information utilizing the Case Validator utility (see Module: Data Review -  Case Validation)</a:t>
            </a:r>
            <a:endParaRPr lang="en-US">
              <a:cs typeface="Calibri"/>
            </a:endParaRPr>
          </a:p>
          <a:p>
            <a:endParaRPr lang="en-US"/>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4207702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2525E08-460F-4B09-7EB1-CA9090AC4FBD}"/>
              </a:ext>
            </a:extLst>
          </p:cNvPr>
          <p:cNvSpPr>
            <a:spLocks noGrp="1"/>
          </p:cNvSpPr>
          <p:nvPr>
            <p:ph type="sldNum" sz="quarter" idx="12"/>
          </p:nvPr>
        </p:nvSpPr>
        <p:spPr/>
        <p:txBody>
          <a:bodyPr/>
          <a:lstStyle/>
          <a:p>
            <a:fld id="{964FBED6-DBA1-4248-B57E-98CCAF2C365A}" type="slidenum">
              <a:rPr lang="en-US" smtClean="0"/>
              <a:t>30</a:t>
            </a:fld>
            <a:endParaRPr lang="en-US"/>
          </a:p>
        </p:txBody>
      </p:sp>
      <p:sp>
        <p:nvSpPr>
          <p:cNvPr id="2" name="Title 1">
            <a:extLst>
              <a:ext uri="{FF2B5EF4-FFF2-40B4-BE49-F238E27FC236}">
                <a16:creationId xmlns:a16="http://schemas.microsoft.com/office/drawing/2014/main" id="{B08B90C9-F329-29C1-596E-C392CEF5BF99}"/>
              </a:ext>
            </a:extLst>
          </p:cNvPr>
          <p:cNvSpPr>
            <a:spLocks noGrp="1"/>
          </p:cNvSpPr>
          <p:nvPr>
            <p:ph type="title"/>
          </p:nvPr>
        </p:nvSpPr>
        <p:spPr/>
        <p:txBody>
          <a:bodyPr/>
          <a:lstStyle/>
          <a:p>
            <a:r>
              <a:rPr lang="en-US"/>
              <a:t>Attestation Requirements</a:t>
            </a:r>
          </a:p>
        </p:txBody>
      </p:sp>
      <p:sp>
        <p:nvSpPr>
          <p:cNvPr id="3" name="Content Placeholder 2">
            <a:extLst>
              <a:ext uri="{FF2B5EF4-FFF2-40B4-BE49-F238E27FC236}">
                <a16:creationId xmlns:a16="http://schemas.microsoft.com/office/drawing/2014/main" id="{D84BB52E-29C7-6879-9C6C-8F2BCD55E643}"/>
              </a:ext>
            </a:extLst>
          </p:cNvPr>
          <p:cNvSpPr>
            <a:spLocks noGrp="1"/>
          </p:cNvSpPr>
          <p:nvPr>
            <p:ph idx="1"/>
          </p:nvPr>
        </p:nvSpPr>
        <p:spPr/>
        <p:txBody>
          <a:bodyPr/>
          <a:lstStyle/>
          <a:p>
            <a:r>
              <a:rPr lang="en-US">
                <a:ea typeface="Calibri"/>
                <a:cs typeface="Calibri"/>
              </a:rPr>
              <a:t>You can attest to the accuracy of your data multiple times throughout the month, but </a:t>
            </a:r>
            <a:r>
              <a:rPr lang="en-US" b="1">
                <a:ea typeface="Calibri"/>
                <a:cs typeface="Calibri"/>
              </a:rPr>
              <a:t>Attestation is required to be completed at least once per month prior to upload to MPOG Central.</a:t>
            </a:r>
            <a:r>
              <a:rPr lang="en-US">
                <a:ea typeface="Calibri"/>
                <a:cs typeface="Calibri"/>
              </a:rPr>
              <a:t> </a:t>
            </a:r>
          </a:p>
          <a:p>
            <a:r>
              <a:rPr lang="en-US"/>
              <a:t>Attestation should be completed either by the ACQR (Michigan Sites) or by a Clinical Provider (e.g., Anesthesiologist, CRNA, Resident, CAA).</a:t>
            </a:r>
          </a:p>
          <a:p>
            <a:r>
              <a:rPr lang="en-US"/>
              <a:t>Minimal Monthly Diagnostics to Attest:</a:t>
            </a:r>
          </a:p>
          <a:p>
            <a:pPr lvl="1"/>
            <a:r>
              <a:rPr lang="en-US"/>
              <a:t>All diagnostics assigned to High Priority, Medium Priority, and Low Priority </a:t>
            </a:r>
          </a:p>
          <a:p>
            <a:pPr lvl="1"/>
            <a:r>
              <a:rPr lang="en-US"/>
              <a:t>Diagnostics under the Location: All</a:t>
            </a:r>
          </a:p>
          <a:p>
            <a:pPr lvl="2"/>
            <a:r>
              <a:rPr lang="en-US"/>
              <a:t>You can attest diagnostics for individual locations as needed to track data issues at those sites</a:t>
            </a:r>
          </a:p>
          <a:p>
            <a:r>
              <a:rPr lang="en-US"/>
              <a:t>Extraneous Diagnostics should be attested at least once per quarter, but it can be completed more often as needed.</a:t>
            </a:r>
          </a:p>
        </p:txBody>
      </p:sp>
      <p:sp>
        <p:nvSpPr>
          <p:cNvPr id="4" name="Date Placeholder 3">
            <a:extLst>
              <a:ext uri="{FF2B5EF4-FFF2-40B4-BE49-F238E27FC236}">
                <a16:creationId xmlns:a16="http://schemas.microsoft.com/office/drawing/2014/main" id="{461A68F8-D466-76B6-EA95-B27C7254D931}"/>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D1BAD319-2C81-19C5-0AD7-4D7C7F86445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Tree>
    <p:extLst>
      <p:ext uri="{BB962C8B-B14F-4D97-AF65-F5344CB8AC3E}">
        <p14:creationId xmlns:p14="http://schemas.microsoft.com/office/powerpoint/2010/main" val="1330200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31</a:t>
            </a:fld>
            <a:endParaRPr lang="en-US"/>
          </a:p>
        </p:txBody>
      </p:sp>
      <p:sp>
        <p:nvSpPr>
          <p:cNvPr id="2" name="Title 1"/>
          <p:cNvSpPr>
            <a:spLocks noGrp="1"/>
          </p:cNvSpPr>
          <p:nvPr>
            <p:ph type="title"/>
          </p:nvPr>
        </p:nvSpPr>
        <p:spPr/>
        <p:txBody>
          <a:bodyPr/>
          <a:lstStyle/>
          <a:p>
            <a:r>
              <a:rPr lang="en-US"/>
              <a:t>Completing Attestation</a:t>
            </a:r>
          </a:p>
        </p:txBody>
      </p:sp>
      <p:sp>
        <p:nvSpPr>
          <p:cNvPr id="3" name="Content Placeholder 2"/>
          <p:cNvSpPr>
            <a:spLocks noGrp="1"/>
          </p:cNvSpPr>
          <p:nvPr>
            <p:ph idx="1"/>
          </p:nvPr>
        </p:nvSpPr>
        <p:spPr>
          <a:xfrm>
            <a:off x="838199" y="1555423"/>
            <a:ext cx="4966699" cy="4629620"/>
          </a:xfrm>
        </p:spPr>
        <p:txBody>
          <a:bodyPr>
            <a:normAutofit fontScale="92500" lnSpcReduction="10000"/>
          </a:bodyPr>
          <a:lstStyle/>
          <a:p>
            <a:r>
              <a:rPr lang="en-US" sz="2200"/>
              <a:t>There are 3 options for attesting. Click the box next to the attestation selection that most represents the analysis conducted on the Data Diagnostic under review. </a:t>
            </a:r>
          </a:p>
          <a:p>
            <a:pPr lvl="1"/>
            <a:r>
              <a:rPr lang="en-US" sz="1700"/>
              <a:t>Data Accurately Represented – choose this if the graph accurately represents the data at your site. This is determined through investigation and drilldown.</a:t>
            </a:r>
          </a:p>
          <a:p>
            <a:pPr lvl="1"/>
            <a:r>
              <a:rPr lang="en-US" sz="1700"/>
              <a:t>Data Not Accurately represented – choose this if investigation and drilldown showed that there was an issue with the data (e.g., missing data or variable mapping updates required)</a:t>
            </a:r>
          </a:p>
          <a:p>
            <a:pPr lvl="1"/>
            <a:r>
              <a:rPr lang="en-US" sz="1700"/>
              <a:t>Not Contributing Data – choose this only if your site is not contributing data for that specific diagnostic. (e.g., Anesthesia Assistants)</a:t>
            </a:r>
          </a:p>
          <a:p>
            <a:r>
              <a:rPr lang="en-US" sz="2200"/>
              <a:t>Comments can be added to the middle section as needed. Comments are not transferred to MPOG Central. MPOG Staff do not see comments.</a:t>
            </a:r>
          </a:p>
        </p:txBody>
      </p:sp>
      <p:pic>
        <p:nvPicPr>
          <p:cNvPr id="11" name="Picture 10" descr="Screenshot of the data diagnostics interface showing attestation options for data accuracy related to fluid measurement mapping. The section includes three checkboxes for attestation status, a comment box, and a scrollable list of previous attestations with dates and consistent &quot;Data Accurately Represented&quot; status.">
            <a:extLst>
              <a:ext uri="{FF2B5EF4-FFF2-40B4-BE49-F238E27FC236}">
                <a16:creationId xmlns:a16="http://schemas.microsoft.com/office/drawing/2014/main" id="{F7A98543-4871-9133-32BC-16F90B612D3C}"/>
              </a:ext>
            </a:extLst>
          </p:cNvPr>
          <p:cNvPicPr>
            <a:picLocks noChangeAspect="1"/>
          </p:cNvPicPr>
          <p:nvPr/>
        </p:nvPicPr>
        <p:blipFill>
          <a:blip r:embed="rId2"/>
          <a:stretch>
            <a:fillRect/>
          </a:stretch>
        </p:blipFill>
        <p:spPr>
          <a:xfrm>
            <a:off x="5987067" y="2649272"/>
            <a:ext cx="5247066" cy="2889961"/>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072542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32</a:t>
            </a:fld>
            <a:endParaRPr lang="en-US"/>
          </a:p>
        </p:txBody>
      </p:sp>
      <p:sp>
        <p:nvSpPr>
          <p:cNvPr id="2" name="Title 1"/>
          <p:cNvSpPr>
            <a:spLocks noGrp="1"/>
          </p:cNvSpPr>
          <p:nvPr>
            <p:ph type="title"/>
          </p:nvPr>
        </p:nvSpPr>
        <p:spPr/>
        <p:txBody>
          <a:bodyPr/>
          <a:lstStyle/>
          <a:p>
            <a:r>
              <a:rPr lang="en-US"/>
              <a:t>Example Attestation</a:t>
            </a:r>
          </a:p>
        </p:txBody>
      </p:sp>
      <p:sp>
        <p:nvSpPr>
          <p:cNvPr id="3" name="Content Placeholder 2"/>
          <p:cNvSpPr>
            <a:spLocks noGrp="1"/>
          </p:cNvSpPr>
          <p:nvPr>
            <p:ph idx="1"/>
          </p:nvPr>
        </p:nvSpPr>
        <p:spPr>
          <a:xfrm>
            <a:off x="838200" y="1604075"/>
            <a:ext cx="10515600" cy="1601462"/>
          </a:xfrm>
        </p:spPr>
        <p:txBody>
          <a:bodyPr vert="horz" lIns="91440" tIns="45720" rIns="91440" bIns="45720" rtlCol="0" anchor="t">
            <a:normAutofit/>
          </a:bodyPr>
          <a:lstStyle/>
          <a:p>
            <a:pPr marL="0" indent="0">
              <a:buNone/>
            </a:pPr>
            <a:r>
              <a:rPr lang="en-US"/>
              <a:t>In this example, investigation found that the dip in data is accurate. “Data Accurately Represented” would be chosen since the data reflects the documentation for the cases that have been loaded to date. </a:t>
            </a:r>
          </a:p>
        </p:txBody>
      </p:sp>
      <p:pic>
        <p:nvPicPr>
          <p:cNvPr id="8" name="Picture 15" descr="Line graph showing percentage of cases with any intraoperative physiologic observations from January 2016 to January 2022, with data points mostly in green &quot;Acceptable&quot; zone above 95%, a brief dip into red &quot;Poor&quot; zone around early 2020, and a downward trend near the end of the timeline approaching 90%. The graph includes color-coded zones labeled Acceptable (green), Borderline (yellow), and Poor (red), highlighting overall high performance with a notable drop during early 2020.">
            <a:extLst>
              <a:ext uri="{FF2B5EF4-FFF2-40B4-BE49-F238E27FC236}">
                <a16:creationId xmlns:a16="http://schemas.microsoft.com/office/drawing/2014/main" id="{9D0A3CE6-A4D7-615F-999B-5379635E9724}"/>
              </a:ext>
            </a:extLst>
          </p:cNvPr>
          <p:cNvPicPr>
            <a:picLocks noChangeAspect="1"/>
          </p:cNvPicPr>
          <p:nvPr/>
        </p:nvPicPr>
        <p:blipFill>
          <a:blip r:embed="rId2"/>
          <a:stretch>
            <a:fillRect/>
          </a:stretch>
        </p:blipFill>
        <p:spPr>
          <a:xfrm>
            <a:off x="1372783" y="2745660"/>
            <a:ext cx="4417234" cy="3397654"/>
          </a:xfrm>
          <a:prstGeom prst="rect">
            <a:avLst/>
          </a:prstGeom>
        </p:spPr>
      </p:pic>
      <p:pic>
        <p:nvPicPr>
          <p:cNvPr id="7" name="image8.jpeg" descr="Screenshot of an attestation form displaying three checkbox options for data accuracy: &quot;Data Accurately Represented,&quot; &quot;Data Not Accurately Represented,&quot; and &quot;Not Contributing Data,&quot; with the first option checked. A comment section is partially present but empty."/>
          <p:cNvPicPr/>
          <p:nvPr/>
        </p:nvPicPr>
        <p:blipFill>
          <a:blip r:embed="rId3" cstate="print"/>
          <a:srcRect r="64392"/>
          <a:stretch>
            <a:fillRect/>
          </a:stretch>
        </p:blipFill>
        <p:spPr>
          <a:xfrm>
            <a:off x="7360044" y="3205537"/>
            <a:ext cx="2743200" cy="1942565"/>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2378702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33</a:t>
            </a:fld>
            <a:endParaRPr lang="en-US"/>
          </a:p>
        </p:txBody>
      </p:sp>
      <p:sp>
        <p:nvSpPr>
          <p:cNvPr id="2" name="Title 1"/>
          <p:cNvSpPr>
            <a:spLocks noGrp="1"/>
          </p:cNvSpPr>
          <p:nvPr>
            <p:ph type="title"/>
          </p:nvPr>
        </p:nvSpPr>
        <p:spPr/>
        <p:txBody>
          <a:bodyPr/>
          <a:lstStyle/>
          <a:p>
            <a:r>
              <a:rPr lang="en-US"/>
              <a:t>Previous Attestations</a:t>
            </a:r>
          </a:p>
        </p:txBody>
      </p:sp>
      <p:sp>
        <p:nvSpPr>
          <p:cNvPr id="3" name="Content Placeholder 2"/>
          <p:cNvSpPr>
            <a:spLocks noGrp="1"/>
          </p:cNvSpPr>
          <p:nvPr>
            <p:ph idx="1"/>
          </p:nvPr>
        </p:nvSpPr>
        <p:spPr>
          <a:xfrm>
            <a:off x="838200" y="1825625"/>
            <a:ext cx="5007796" cy="4351338"/>
          </a:xfrm>
        </p:spPr>
        <p:txBody>
          <a:bodyPr>
            <a:normAutofit/>
          </a:bodyPr>
          <a:lstStyle/>
          <a:p>
            <a:r>
              <a:rPr lang="en-US"/>
              <a:t>When the Data Diagnostic application is updated (typically scheduled to run overnight), the current attestation will move to the ‘Previous Attestation’ box on right side of the screen with an associated date. </a:t>
            </a:r>
          </a:p>
          <a:p>
            <a:r>
              <a:rPr lang="en-US"/>
              <a:t>To view diagnostic graphs from a previous attestation, double-click on the row of the attestation to review and a new window will display with the previous graph</a:t>
            </a: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pic>
        <p:nvPicPr>
          <p:cNvPr id="12" name="Picture 11" descr="Line chart showing percentage of cases with hospital discharge procedure codes from July 2023 to July 2026, with data mostly near 100% except for two significant drops around January and July 2025 reaching approximately 50%. Chart includes a blue background, black data points connected by lines, a shaded gray area for projected data after January 2026, and a legend indicating priority as low and diagnostic execution date as June 12, 2026.">
            <a:extLst>
              <a:ext uri="{FF2B5EF4-FFF2-40B4-BE49-F238E27FC236}">
                <a16:creationId xmlns:a16="http://schemas.microsoft.com/office/drawing/2014/main" id="{E7A1D9E0-4B5A-6D8B-C07B-FC8AF19D1082}"/>
              </a:ext>
            </a:extLst>
          </p:cNvPr>
          <p:cNvPicPr>
            <a:picLocks noChangeAspect="1"/>
          </p:cNvPicPr>
          <p:nvPr/>
        </p:nvPicPr>
        <p:blipFill>
          <a:blip r:embed="rId3"/>
          <a:stretch>
            <a:fillRect/>
          </a:stretch>
        </p:blipFill>
        <p:spPr>
          <a:xfrm>
            <a:off x="6241220" y="1323991"/>
            <a:ext cx="5112580" cy="4210018"/>
          </a:xfrm>
          <a:prstGeom prst="rect">
            <a:avLst/>
          </a:prstGeom>
        </p:spPr>
      </p:pic>
    </p:spTree>
    <p:extLst>
      <p:ext uri="{BB962C8B-B14F-4D97-AF65-F5344CB8AC3E}">
        <p14:creationId xmlns:p14="http://schemas.microsoft.com/office/powerpoint/2010/main" val="944211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34</a:t>
            </a:fld>
            <a:endParaRPr lang="en-US"/>
          </a:p>
        </p:txBody>
      </p:sp>
      <p:sp>
        <p:nvSpPr>
          <p:cNvPr id="2" name="Title 1">
            <a:extLst>
              <a:ext uri="{FF2B5EF4-FFF2-40B4-BE49-F238E27FC236}">
                <a16:creationId xmlns:a16="http://schemas.microsoft.com/office/drawing/2014/main" id="{C72997B8-AD2A-E7AF-613A-A96A8BB9B507}"/>
              </a:ext>
            </a:extLst>
          </p:cNvPr>
          <p:cNvSpPr>
            <a:spLocks noGrp="1"/>
          </p:cNvSpPr>
          <p:nvPr>
            <p:ph type="title"/>
          </p:nvPr>
        </p:nvSpPr>
        <p:spPr>
          <a:xfrm>
            <a:off x="838200" y="365125"/>
            <a:ext cx="10515600" cy="1325563"/>
          </a:xfrm>
        </p:spPr>
        <p:txBody>
          <a:bodyPr/>
          <a:lstStyle/>
          <a:p>
            <a:r>
              <a:rPr lang="en-US"/>
              <a:t>Viewing Previous Attestations</a:t>
            </a:r>
          </a:p>
        </p:txBody>
      </p:sp>
      <p:sp>
        <p:nvSpPr>
          <p:cNvPr id="3" name="Content Placeholder 2"/>
          <p:cNvSpPr>
            <a:spLocks noGrp="1"/>
          </p:cNvSpPr>
          <p:nvPr>
            <p:ph idx="1"/>
          </p:nvPr>
        </p:nvSpPr>
        <p:spPr>
          <a:xfrm>
            <a:off x="734280" y="1799392"/>
            <a:ext cx="4701988" cy="3683079"/>
          </a:xfrm>
        </p:spPr>
        <p:txBody>
          <a:bodyPr>
            <a:normAutofit fontScale="92500" lnSpcReduction="20000"/>
          </a:bodyPr>
          <a:lstStyle/>
          <a:p>
            <a:r>
              <a:rPr lang="en-US"/>
              <a:t>Previous attestation graph will display in a new window</a:t>
            </a:r>
          </a:p>
          <a:p>
            <a:r>
              <a:rPr lang="en-US"/>
              <a:t>The graph is a snapshot of how it looked at the time of the last attestation.</a:t>
            </a:r>
          </a:p>
          <a:p>
            <a:r>
              <a:rPr lang="en-US"/>
              <a:t>The name of the diagnostic is displayed below the graph</a:t>
            </a:r>
          </a:p>
          <a:p>
            <a:r>
              <a:rPr lang="en-US"/>
              <a:t>The previous attestation selection and any comments are displayed below the diagnostic name.</a:t>
            </a:r>
          </a:p>
          <a:p>
            <a:pPr lvl="1"/>
            <a:r>
              <a:rPr lang="en-US"/>
              <a:t>Comments are not visible to MPOG Central.</a:t>
            </a: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pic>
        <p:nvPicPr>
          <p:cNvPr id="12" name="Picture 11" descr="Line graph displays percentage of cases with hospital discharge procedure codes from July 2023 to July 2026, showing a decline from about 85% to below 10%. Graph uses black line with circular markers on a light blue background, highlighting sharp drops around January 2025 and January 2026. Below the title of the graph shows the previous attestation of Data not accurately represented with a comment pending MPOG app upgrade.">
            <a:extLst>
              <a:ext uri="{FF2B5EF4-FFF2-40B4-BE49-F238E27FC236}">
                <a16:creationId xmlns:a16="http://schemas.microsoft.com/office/drawing/2014/main" id="{958ADC97-1A6F-E13A-2BAE-E57BA24490BC}"/>
              </a:ext>
            </a:extLst>
          </p:cNvPr>
          <p:cNvPicPr>
            <a:picLocks noChangeAspect="1"/>
          </p:cNvPicPr>
          <p:nvPr/>
        </p:nvPicPr>
        <p:blipFill>
          <a:blip r:embed="rId3"/>
          <a:stretch>
            <a:fillRect/>
          </a:stretch>
        </p:blipFill>
        <p:spPr>
          <a:xfrm>
            <a:off x="5766481" y="1509988"/>
            <a:ext cx="6120720" cy="3838024"/>
          </a:xfrm>
          <a:prstGeom prst="rect">
            <a:avLst/>
          </a:prstGeom>
        </p:spPr>
      </p:pic>
    </p:spTree>
    <p:extLst>
      <p:ext uri="{BB962C8B-B14F-4D97-AF65-F5344CB8AC3E}">
        <p14:creationId xmlns:p14="http://schemas.microsoft.com/office/powerpoint/2010/main" val="3570802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923F9-1285-7877-07A3-33E200A26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28503-BFA7-E3C1-4876-1C3813E74596}"/>
              </a:ext>
            </a:extLst>
          </p:cNvPr>
          <p:cNvSpPr>
            <a:spLocks noGrp="1"/>
          </p:cNvSpPr>
          <p:nvPr>
            <p:ph type="title"/>
          </p:nvPr>
        </p:nvSpPr>
        <p:spPr/>
        <p:txBody>
          <a:bodyPr/>
          <a:lstStyle/>
          <a:p>
            <a:r>
              <a:rPr lang="en-US"/>
              <a:t>Special Considerations: Billing</a:t>
            </a:r>
          </a:p>
        </p:txBody>
      </p:sp>
      <p:sp>
        <p:nvSpPr>
          <p:cNvPr id="4" name="Date Placeholder 3">
            <a:extLst>
              <a:ext uri="{FF2B5EF4-FFF2-40B4-BE49-F238E27FC236}">
                <a16:creationId xmlns:a16="http://schemas.microsoft.com/office/drawing/2014/main" id="{728FAEB9-4E87-D5A7-925E-1EA16B43494E}"/>
              </a:ext>
            </a:extLst>
          </p:cNvPr>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a:extLst>
              <a:ext uri="{FF2B5EF4-FFF2-40B4-BE49-F238E27FC236}">
                <a16:creationId xmlns:a16="http://schemas.microsoft.com/office/drawing/2014/main" id="{FA880BE6-F8A0-9F2E-7FBA-A61524524FCA}"/>
              </a:ext>
            </a:extLst>
          </p:cNvPr>
          <p:cNvSpPr>
            <a:spLocks noGrp="1"/>
          </p:cNvSpPr>
          <p:nvPr>
            <p:ph type="ftr" sz="quarter" idx="11"/>
          </p:nvPr>
        </p:nvSpPr>
        <p:spPr/>
        <p:txBody>
          <a:bodyPr/>
          <a:lstStyle/>
          <a:p>
            <a:r>
              <a:rPr lang="en-US"/>
              <a:t>Contact: support@mpog.zendesk.com</a:t>
            </a:r>
          </a:p>
        </p:txBody>
      </p:sp>
      <p:sp>
        <p:nvSpPr>
          <p:cNvPr id="6" name="Slide Number Placeholder 5">
            <a:extLst>
              <a:ext uri="{FF2B5EF4-FFF2-40B4-BE49-F238E27FC236}">
                <a16:creationId xmlns:a16="http://schemas.microsoft.com/office/drawing/2014/main" id="{FE7D1A13-8D58-101E-502A-6696265DC93C}"/>
              </a:ext>
            </a:extLst>
          </p:cNvPr>
          <p:cNvSpPr>
            <a:spLocks noGrp="1"/>
          </p:cNvSpPr>
          <p:nvPr>
            <p:ph type="sldNum" sz="quarter" idx="12"/>
          </p:nvPr>
        </p:nvSpPr>
        <p:spPr/>
        <p:txBody>
          <a:bodyPr/>
          <a:lstStyle/>
          <a:p>
            <a:fld id="{964FBED6-DBA1-4248-B57E-98CCAF2C365A}" type="slidenum">
              <a:rPr lang="en-US" smtClean="0"/>
              <a:t>35</a:t>
            </a:fld>
            <a:endParaRPr lang="en-US"/>
          </a:p>
        </p:txBody>
      </p:sp>
    </p:spTree>
    <p:extLst>
      <p:ext uri="{BB962C8B-B14F-4D97-AF65-F5344CB8AC3E}">
        <p14:creationId xmlns:p14="http://schemas.microsoft.com/office/powerpoint/2010/main" val="1511211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DC858E-8376-6BE4-381B-6A54A6D56701}"/>
              </a:ext>
            </a:extLst>
          </p:cNvPr>
          <p:cNvSpPr>
            <a:spLocks noGrp="1"/>
          </p:cNvSpPr>
          <p:nvPr>
            <p:ph type="sldNum" sz="quarter" idx="12"/>
          </p:nvPr>
        </p:nvSpPr>
        <p:spPr/>
        <p:txBody>
          <a:bodyPr/>
          <a:lstStyle/>
          <a:p>
            <a:fld id="{964FBED6-DBA1-4248-B57E-98CCAF2C365A}" type="slidenum">
              <a:rPr lang="en-US" smtClean="0"/>
              <a:t>36</a:t>
            </a:fld>
            <a:endParaRPr lang="en-US"/>
          </a:p>
        </p:txBody>
      </p:sp>
      <p:sp>
        <p:nvSpPr>
          <p:cNvPr id="2" name="Title 1">
            <a:extLst>
              <a:ext uri="{FF2B5EF4-FFF2-40B4-BE49-F238E27FC236}">
                <a16:creationId xmlns:a16="http://schemas.microsoft.com/office/drawing/2014/main" id="{0D967BA8-BFF7-A2A2-DFAD-58EC9E9858E9}"/>
              </a:ext>
            </a:extLst>
          </p:cNvPr>
          <p:cNvSpPr>
            <a:spLocks noGrp="1"/>
          </p:cNvSpPr>
          <p:nvPr>
            <p:ph type="title"/>
          </p:nvPr>
        </p:nvSpPr>
        <p:spPr/>
        <p:txBody>
          <a:bodyPr/>
          <a:lstStyle/>
          <a:p>
            <a:r>
              <a:rPr lang="en-US">
                <a:ea typeface="Cambria"/>
              </a:rPr>
              <a:t>Billing Diagnostics</a:t>
            </a:r>
            <a:endParaRPr lang="en-US"/>
          </a:p>
        </p:txBody>
      </p:sp>
      <p:graphicFrame>
        <p:nvGraphicFramePr>
          <p:cNvPr id="7" name="Table 7">
            <a:extLst>
              <a:ext uri="{FF2B5EF4-FFF2-40B4-BE49-F238E27FC236}">
                <a16:creationId xmlns:a16="http://schemas.microsoft.com/office/drawing/2014/main" id="{8EE2510F-0E86-EB4A-FD60-19E068DB0CF1}"/>
              </a:ext>
            </a:extLst>
          </p:cNvPr>
          <p:cNvGraphicFramePr>
            <a:graphicFrameLocks noGrp="1"/>
          </p:cNvGraphicFramePr>
          <p:nvPr>
            <p:ph idx="1"/>
            <p:extLst>
              <p:ext uri="{D42A27DB-BD31-4B8C-83A1-F6EECF244321}">
                <p14:modId xmlns:p14="http://schemas.microsoft.com/office/powerpoint/2010/main" val="4290192942"/>
              </p:ext>
            </p:extLst>
          </p:nvPr>
        </p:nvGraphicFramePr>
        <p:xfrm>
          <a:off x="838200" y="2505982"/>
          <a:ext cx="10515600" cy="1854200"/>
        </p:xfrm>
        <a:graphic>
          <a:graphicData uri="http://schemas.openxmlformats.org/drawingml/2006/table">
            <a:tbl>
              <a:tblPr firstRow="1" bandRow="1">
                <a:tableStyleId>{C083E6E3-FA7D-4D7B-A595-EF9225AFEA82}</a:tableStyleId>
              </a:tblPr>
              <a:tblGrid>
                <a:gridCol w="3505200">
                  <a:extLst>
                    <a:ext uri="{9D8B030D-6E8A-4147-A177-3AD203B41FA5}">
                      <a16:colId xmlns:a16="http://schemas.microsoft.com/office/drawing/2014/main" val="1306886658"/>
                    </a:ext>
                  </a:extLst>
                </a:gridCol>
                <a:gridCol w="3505200">
                  <a:extLst>
                    <a:ext uri="{9D8B030D-6E8A-4147-A177-3AD203B41FA5}">
                      <a16:colId xmlns:a16="http://schemas.microsoft.com/office/drawing/2014/main" val="3357127499"/>
                    </a:ext>
                  </a:extLst>
                </a:gridCol>
                <a:gridCol w="3505200">
                  <a:extLst>
                    <a:ext uri="{9D8B030D-6E8A-4147-A177-3AD203B41FA5}">
                      <a16:colId xmlns:a16="http://schemas.microsoft.com/office/drawing/2014/main" val="3171091796"/>
                    </a:ext>
                  </a:extLst>
                </a:gridCol>
              </a:tblGrid>
              <a:tr h="370840">
                <a:tc>
                  <a:txBody>
                    <a:bodyPr/>
                    <a:lstStyle/>
                    <a:p>
                      <a:r>
                        <a:rPr lang="en-US"/>
                        <a:t>Required Billing Diagnostics</a:t>
                      </a:r>
                    </a:p>
                  </a:txBody>
                  <a:tcPr/>
                </a:tc>
                <a:tc>
                  <a:txBody>
                    <a:bodyPr/>
                    <a:lstStyle/>
                    <a:p>
                      <a:r>
                        <a:rPr lang="en-US"/>
                        <a:t>Optional Billing Diagnostics</a:t>
                      </a:r>
                    </a:p>
                  </a:txBody>
                  <a:tcPr/>
                </a:tc>
                <a:tc>
                  <a:txBody>
                    <a:bodyPr/>
                    <a:lstStyle/>
                    <a:p>
                      <a:r>
                        <a:rPr lang="en-US"/>
                        <a:t>Epic Sites Only</a:t>
                      </a:r>
                    </a:p>
                  </a:txBody>
                  <a:tcPr/>
                </a:tc>
                <a:extLst>
                  <a:ext uri="{0D108BD9-81ED-4DB2-BD59-A6C34878D82A}">
                    <a16:rowId xmlns:a16="http://schemas.microsoft.com/office/drawing/2014/main" val="1196029395"/>
                  </a:ext>
                </a:extLst>
              </a:tr>
              <a:tr h="370840">
                <a:tc>
                  <a:txBody>
                    <a:bodyPr/>
                    <a:lstStyle/>
                    <a:p>
                      <a:r>
                        <a:rPr lang="en-US"/>
                        <a:t>Pro Fee Procedures Anesthesia</a:t>
                      </a:r>
                    </a:p>
                  </a:txBody>
                  <a:tcPr/>
                </a:tc>
                <a:tc>
                  <a:txBody>
                    <a:bodyPr/>
                    <a:lstStyle/>
                    <a:p>
                      <a:r>
                        <a:rPr lang="en-US"/>
                        <a:t>Discharge Procedure Codes</a:t>
                      </a:r>
                    </a:p>
                  </a:txBody>
                  <a:tcPr/>
                </a:tc>
                <a:tc>
                  <a:txBody>
                    <a:bodyPr/>
                    <a:lstStyle/>
                    <a:p>
                      <a:r>
                        <a:rPr lang="en-US"/>
                        <a:t>Cases with PMH Code (ICD-9/10)</a:t>
                      </a:r>
                    </a:p>
                  </a:txBody>
                  <a:tcPr/>
                </a:tc>
                <a:extLst>
                  <a:ext uri="{0D108BD9-81ED-4DB2-BD59-A6C34878D82A}">
                    <a16:rowId xmlns:a16="http://schemas.microsoft.com/office/drawing/2014/main" val="2426154476"/>
                  </a:ext>
                </a:extLst>
              </a:tr>
              <a:tr h="370840">
                <a:tc>
                  <a:txBody>
                    <a:bodyPr/>
                    <a:lstStyle/>
                    <a:p>
                      <a:r>
                        <a:rPr lang="en-US"/>
                        <a:t>Pro Fee Procedures Surgical</a:t>
                      </a:r>
                    </a:p>
                  </a:txBody>
                  <a:tcPr/>
                </a:tc>
                <a:tc>
                  <a:txBody>
                    <a:bodyPr/>
                    <a:lstStyle/>
                    <a:p>
                      <a:r>
                        <a:rPr lang="en-US"/>
                        <a:t>Hospital Discharge Procedures</a:t>
                      </a:r>
                    </a:p>
                  </a:txBody>
                  <a:tcPr/>
                </a:tc>
                <a:tc>
                  <a:txBody>
                    <a:bodyPr/>
                    <a:lstStyle/>
                    <a:p>
                      <a:endParaRPr lang="en-US"/>
                    </a:p>
                  </a:txBody>
                  <a:tcPr/>
                </a:tc>
                <a:extLst>
                  <a:ext uri="{0D108BD9-81ED-4DB2-BD59-A6C34878D82A}">
                    <a16:rowId xmlns:a16="http://schemas.microsoft.com/office/drawing/2014/main" val="2016973395"/>
                  </a:ext>
                </a:extLst>
              </a:tr>
              <a:tr h="370840">
                <a:tc>
                  <a:txBody>
                    <a:bodyPr/>
                    <a:lstStyle/>
                    <a:p>
                      <a:r>
                        <a:rPr lang="en-US"/>
                        <a:t>Pro Fee Procedures</a:t>
                      </a:r>
                    </a:p>
                  </a:txBody>
                  <a:tcPr/>
                </a:tc>
                <a:tc>
                  <a:txBody>
                    <a:bodyPr/>
                    <a:lstStyle/>
                    <a:p>
                      <a:r>
                        <a:rPr lang="en-US"/>
                        <a:t>Pro Fee </a:t>
                      </a:r>
                      <a:r>
                        <a:rPr lang="en-US" sz="1800" b="0" u="none" strike="noStrike" noProof="0"/>
                        <a:t>Diagnoses</a:t>
                      </a:r>
                      <a:endParaRPr lang="en-US"/>
                    </a:p>
                  </a:txBody>
                  <a:tcPr/>
                </a:tc>
                <a:tc>
                  <a:txBody>
                    <a:bodyPr/>
                    <a:lstStyle/>
                    <a:p>
                      <a:endParaRPr lang="en-US"/>
                    </a:p>
                  </a:txBody>
                  <a:tcPr/>
                </a:tc>
                <a:extLst>
                  <a:ext uri="{0D108BD9-81ED-4DB2-BD59-A6C34878D82A}">
                    <a16:rowId xmlns:a16="http://schemas.microsoft.com/office/drawing/2014/main" val="2352042733"/>
                  </a:ext>
                </a:extLst>
              </a:tr>
              <a:tr h="370840">
                <a:tc>
                  <a:txBody>
                    <a:bodyPr/>
                    <a:lstStyle/>
                    <a:p>
                      <a:r>
                        <a:rPr lang="en-US"/>
                        <a:t>Hospital Discharge Diagnoses</a:t>
                      </a:r>
                    </a:p>
                  </a:txBody>
                  <a:tcPr/>
                </a:tc>
                <a:tc>
                  <a:txBody>
                    <a:bodyPr/>
                    <a:lstStyle/>
                    <a:p>
                      <a:r>
                        <a:rPr lang="en-US"/>
                        <a:t>Hospital Discharge Multi-Day</a:t>
                      </a:r>
                    </a:p>
                  </a:txBody>
                  <a:tcPr/>
                </a:tc>
                <a:tc>
                  <a:txBody>
                    <a:bodyPr/>
                    <a:lstStyle/>
                    <a:p>
                      <a:endParaRPr lang="en-US"/>
                    </a:p>
                  </a:txBody>
                  <a:tcPr/>
                </a:tc>
                <a:extLst>
                  <a:ext uri="{0D108BD9-81ED-4DB2-BD59-A6C34878D82A}">
                    <a16:rowId xmlns:a16="http://schemas.microsoft.com/office/drawing/2014/main" val="1872726136"/>
                  </a:ext>
                </a:extLst>
              </a:tr>
            </a:tbl>
          </a:graphicData>
        </a:graphic>
      </p:graphicFrame>
      <p:sp>
        <p:nvSpPr>
          <p:cNvPr id="4" name="Date Placeholder 3">
            <a:extLst>
              <a:ext uri="{FF2B5EF4-FFF2-40B4-BE49-F238E27FC236}">
                <a16:creationId xmlns:a16="http://schemas.microsoft.com/office/drawing/2014/main" id="{924D80A2-00CD-1BF2-AEF5-A828D04C7357}"/>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CCE4B621-8CC7-20C3-B1A1-8D88160AFA3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Tree>
    <p:extLst>
      <p:ext uri="{BB962C8B-B14F-4D97-AF65-F5344CB8AC3E}">
        <p14:creationId xmlns:p14="http://schemas.microsoft.com/office/powerpoint/2010/main" val="355521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09701A2-DC4A-A707-863C-36622745AD5F}"/>
              </a:ext>
            </a:extLst>
          </p:cNvPr>
          <p:cNvSpPr>
            <a:spLocks noGrp="1"/>
          </p:cNvSpPr>
          <p:nvPr>
            <p:ph type="sldNum" sz="quarter" idx="12"/>
          </p:nvPr>
        </p:nvSpPr>
        <p:spPr/>
        <p:txBody>
          <a:bodyPr/>
          <a:lstStyle/>
          <a:p>
            <a:fld id="{964FBED6-DBA1-4248-B57E-98CCAF2C365A}" type="slidenum">
              <a:rPr lang="en-US" smtClean="0"/>
              <a:t>37</a:t>
            </a:fld>
            <a:endParaRPr lang="en-US"/>
          </a:p>
        </p:txBody>
      </p:sp>
      <p:sp>
        <p:nvSpPr>
          <p:cNvPr id="2" name="Title 1">
            <a:extLst>
              <a:ext uri="{FF2B5EF4-FFF2-40B4-BE49-F238E27FC236}">
                <a16:creationId xmlns:a16="http://schemas.microsoft.com/office/drawing/2014/main" id="{DC2D9AB2-9D0A-BB8B-57A9-ABB14F025544}"/>
              </a:ext>
            </a:extLst>
          </p:cNvPr>
          <p:cNvSpPr>
            <a:spLocks noGrp="1"/>
          </p:cNvSpPr>
          <p:nvPr>
            <p:ph type="title"/>
          </p:nvPr>
        </p:nvSpPr>
        <p:spPr/>
        <p:txBody>
          <a:bodyPr/>
          <a:lstStyle/>
          <a:p>
            <a:r>
              <a:rPr lang="en-US">
                <a:ea typeface="Cambria"/>
              </a:rPr>
              <a:t>Billing Diagnostics: Grace Period </a:t>
            </a:r>
            <a:endParaRPr lang="en-US"/>
          </a:p>
        </p:txBody>
      </p:sp>
      <p:sp>
        <p:nvSpPr>
          <p:cNvPr id="3" name="Content Placeholder 2">
            <a:extLst>
              <a:ext uri="{FF2B5EF4-FFF2-40B4-BE49-F238E27FC236}">
                <a16:creationId xmlns:a16="http://schemas.microsoft.com/office/drawing/2014/main" id="{70C14508-26A2-90E8-79D0-B79C5B3121AD}"/>
              </a:ext>
            </a:extLst>
          </p:cNvPr>
          <p:cNvSpPr>
            <a:spLocks noGrp="1"/>
          </p:cNvSpPr>
          <p:nvPr>
            <p:ph idx="1"/>
          </p:nvPr>
        </p:nvSpPr>
        <p:spPr>
          <a:xfrm>
            <a:off x="7566102" y="1690687"/>
            <a:ext cx="4043190" cy="3910129"/>
          </a:xfrm>
        </p:spPr>
        <p:txBody>
          <a:bodyPr vert="horz" lIns="91440" tIns="45720" rIns="91440" bIns="45720" rtlCol="0" anchor="t">
            <a:normAutofit lnSpcReduction="10000"/>
          </a:bodyPr>
          <a:lstStyle/>
          <a:p>
            <a:r>
              <a:rPr lang="en-US">
                <a:cs typeface="Calibri"/>
              </a:rPr>
              <a:t>Since there can be a delay in completing billing, we allow a 3-month grace period for the billing diagnostics. </a:t>
            </a:r>
          </a:p>
          <a:p>
            <a:r>
              <a:rPr lang="en-US">
                <a:cs typeface="Calibri"/>
              </a:rPr>
              <a:t>The gray section to the right of the graph represents the 3-month delay period</a:t>
            </a:r>
          </a:p>
          <a:p>
            <a:r>
              <a:rPr lang="en-US">
                <a:cs typeface="Calibri"/>
              </a:rPr>
              <a:t>Dips into the yellow or red areas are expected during this time frame, but should be investigated</a:t>
            </a:r>
          </a:p>
          <a:p>
            <a:pPr marL="0" indent="0">
              <a:buNone/>
            </a:pPr>
            <a:endParaRPr lang="en-US">
              <a:cs typeface="Calibri"/>
            </a:endParaRPr>
          </a:p>
        </p:txBody>
      </p:sp>
      <p:pic>
        <p:nvPicPr>
          <p:cNvPr id="10" name="Picture 9" descr="Line graph displays percentage of cases with professional fee anesthesia codes from 2004 to 2022, segmented by quality categories: Poor (red), Borderline (yellow), and Acceptable (green). Data points show a declining trend from above 80% in early years to near 0% by 2022, with a sharp drop after 2020. Data points in the red box show some points in the gray area, which indicates the billing grace period. Screenshot also includes filters for priority levels and billing categories on the left panel.">
            <a:extLst>
              <a:ext uri="{FF2B5EF4-FFF2-40B4-BE49-F238E27FC236}">
                <a16:creationId xmlns:a16="http://schemas.microsoft.com/office/drawing/2014/main" id="{67DD383A-E049-293E-B07C-C590E0FC9DBD}"/>
              </a:ext>
            </a:extLst>
          </p:cNvPr>
          <p:cNvPicPr>
            <a:picLocks noChangeAspect="1"/>
          </p:cNvPicPr>
          <p:nvPr/>
        </p:nvPicPr>
        <p:blipFill>
          <a:blip r:embed="rId2"/>
          <a:stretch>
            <a:fillRect/>
          </a:stretch>
        </p:blipFill>
        <p:spPr>
          <a:xfrm>
            <a:off x="582708" y="1698559"/>
            <a:ext cx="6403720" cy="4260905"/>
          </a:xfrm>
          <a:prstGeom prst="rect">
            <a:avLst/>
          </a:prstGeom>
        </p:spPr>
      </p:pic>
      <p:sp>
        <p:nvSpPr>
          <p:cNvPr id="4" name="Date Placeholder 3">
            <a:extLst>
              <a:ext uri="{FF2B5EF4-FFF2-40B4-BE49-F238E27FC236}">
                <a16:creationId xmlns:a16="http://schemas.microsoft.com/office/drawing/2014/main" id="{5F4009C2-E21C-52E1-7262-7793F02EC3CE}"/>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9FD90E7C-10C9-5494-115F-0C27906AF7B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790094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56C5C-020C-8EF9-1828-1FC3C13A0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587F5-DFC4-2258-ACEA-DD3869778183}"/>
              </a:ext>
            </a:extLst>
          </p:cNvPr>
          <p:cNvSpPr>
            <a:spLocks noGrp="1"/>
          </p:cNvSpPr>
          <p:nvPr>
            <p:ph type="title"/>
          </p:nvPr>
        </p:nvSpPr>
        <p:spPr/>
        <p:txBody>
          <a:bodyPr/>
          <a:lstStyle/>
          <a:p>
            <a:r>
              <a:rPr lang="en-US"/>
              <a:t>Additional Tools</a:t>
            </a:r>
          </a:p>
        </p:txBody>
      </p:sp>
      <p:sp>
        <p:nvSpPr>
          <p:cNvPr id="4" name="Date Placeholder 3">
            <a:extLst>
              <a:ext uri="{FF2B5EF4-FFF2-40B4-BE49-F238E27FC236}">
                <a16:creationId xmlns:a16="http://schemas.microsoft.com/office/drawing/2014/main" id="{BEF8C68D-76A3-45E6-EF03-A460B2B5B7FE}"/>
              </a:ext>
            </a:extLst>
          </p:cNvPr>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a:extLst>
              <a:ext uri="{FF2B5EF4-FFF2-40B4-BE49-F238E27FC236}">
                <a16:creationId xmlns:a16="http://schemas.microsoft.com/office/drawing/2014/main" id="{93377BC3-790D-1B94-B1FE-98CE13ECE97B}"/>
              </a:ext>
            </a:extLst>
          </p:cNvPr>
          <p:cNvSpPr>
            <a:spLocks noGrp="1"/>
          </p:cNvSpPr>
          <p:nvPr>
            <p:ph type="ftr" sz="quarter" idx="11"/>
          </p:nvPr>
        </p:nvSpPr>
        <p:spPr/>
        <p:txBody>
          <a:bodyPr/>
          <a:lstStyle/>
          <a:p>
            <a:r>
              <a:rPr lang="en-US"/>
              <a:t>Contact: support@mpog.zendesk.com</a:t>
            </a:r>
          </a:p>
        </p:txBody>
      </p:sp>
      <p:sp>
        <p:nvSpPr>
          <p:cNvPr id="6" name="Slide Number Placeholder 5">
            <a:extLst>
              <a:ext uri="{FF2B5EF4-FFF2-40B4-BE49-F238E27FC236}">
                <a16:creationId xmlns:a16="http://schemas.microsoft.com/office/drawing/2014/main" id="{7103FDC4-49C1-9115-E64A-BE8B9C90E318}"/>
              </a:ext>
            </a:extLst>
          </p:cNvPr>
          <p:cNvSpPr>
            <a:spLocks noGrp="1"/>
          </p:cNvSpPr>
          <p:nvPr>
            <p:ph type="sldNum" sz="quarter" idx="12"/>
          </p:nvPr>
        </p:nvSpPr>
        <p:spPr/>
        <p:txBody>
          <a:bodyPr/>
          <a:lstStyle/>
          <a:p>
            <a:fld id="{964FBED6-DBA1-4248-B57E-98CCAF2C365A}" type="slidenum">
              <a:rPr lang="en-US" smtClean="0"/>
              <a:t>38</a:t>
            </a:fld>
            <a:endParaRPr lang="en-US"/>
          </a:p>
        </p:txBody>
      </p:sp>
    </p:spTree>
    <p:extLst>
      <p:ext uri="{BB962C8B-B14F-4D97-AF65-F5344CB8AC3E}">
        <p14:creationId xmlns:p14="http://schemas.microsoft.com/office/powerpoint/2010/main" val="2189314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39</a:t>
            </a:fld>
            <a:endParaRPr lang="en-US"/>
          </a:p>
        </p:txBody>
      </p:sp>
      <p:sp>
        <p:nvSpPr>
          <p:cNvPr id="2" name="Title 1"/>
          <p:cNvSpPr>
            <a:spLocks noGrp="1"/>
          </p:cNvSpPr>
          <p:nvPr>
            <p:ph type="title"/>
          </p:nvPr>
        </p:nvSpPr>
        <p:spPr/>
        <p:txBody>
          <a:bodyPr/>
          <a:lstStyle/>
          <a:p>
            <a:r>
              <a:rPr lang="en-US"/>
              <a:t>Exporting Diagnostics</a:t>
            </a:r>
          </a:p>
        </p:txBody>
      </p:sp>
      <p:sp>
        <p:nvSpPr>
          <p:cNvPr id="3" name="Content Placeholder 2"/>
          <p:cNvSpPr>
            <a:spLocks noGrp="1"/>
          </p:cNvSpPr>
          <p:nvPr>
            <p:ph idx="1"/>
          </p:nvPr>
        </p:nvSpPr>
        <p:spPr>
          <a:xfrm>
            <a:off x="838200" y="1825625"/>
            <a:ext cx="6669505" cy="4351338"/>
          </a:xfrm>
        </p:spPr>
        <p:txBody>
          <a:bodyPr vert="horz" lIns="91440" tIns="45720" rIns="91440" bIns="45720" rtlCol="0" anchor="t">
            <a:normAutofit/>
          </a:bodyPr>
          <a:lstStyle/>
          <a:p>
            <a:r>
              <a:rPr lang="en-US"/>
              <a:t>Click on the “Export Results” button at the bottom of the Diagnostic listings</a:t>
            </a:r>
          </a:p>
          <a:p>
            <a:r>
              <a:rPr lang="en-US"/>
              <a:t>Will export ALL diagnostics at once</a:t>
            </a:r>
          </a:p>
          <a:p>
            <a:r>
              <a:rPr lang="en-US"/>
              <a:t>Save file to a location you an easily retrieve from</a:t>
            </a:r>
          </a:p>
          <a:p>
            <a:r>
              <a:rPr lang="en-US"/>
              <a:t>If the Coordinating Center requests a copy of recent Diagnostics, simply attach the file to an email and send to your contact person at the Coordinating Center. This report does not contain PHI and can be sent through email.</a:t>
            </a:r>
          </a:p>
          <a:p>
            <a:pPr lvl="1"/>
            <a:r>
              <a:rPr lang="en-US"/>
              <a:t>This is helpful when comparing local diagnostics to MPOG Central Diagnostics</a:t>
            </a:r>
          </a:p>
          <a:p>
            <a:pPr lvl="1"/>
            <a:endParaRPr lang="en-US"/>
          </a:p>
          <a:p>
            <a:endParaRPr lang="en-US"/>
          </a:p>
        </p:txBody>
      </p:sp>
      <p:pic>
        <p:nvPicPr>
          <p:cNvPr id="13" name="Picture 12" descr="Screenshot of a diagnostic tool interface for MPOG Data Diagnostics showing filters for institution, location, and module, with checkboxes for priority levels and result types. The main section lists high priority issues in red boxes, such as Pro Fee Procedures Anesthesia Billing and Hospital Mortality Patients, with an &quot;Export Results&quot; button highlighted at the bottom.">
            <a:extLst>
              <a:ext uri="{FF2B5EF4-FFF2-40B4-BE49-F238E27FC236}">
                <a16:creationId xmlns:a16="http://schemas.microsoft.com/office/drawing/2014/main" id="{EBD9277C-52FD-4BE2-DF02-B840CD1251EE}"/>
              </a:ext>
            </a:extLst>
          </p:cNvPr>
          <p:cNvPicPr>
            <a:picLocks noChangeAspect="1"/>
          </p:cNvPicPr>
          <p:nvPr/>
        </p:nvPicPr>
        <p:blipFill>
          <a:blip r:embed="rId2"/>
          <a:stretch>
            <a:fillRect/>
          </a:stretch>
        </p:blipFill>
        <p:spPr>
          <a:xfrm>
            <a:off x="8137358" y="523488"/>
            <a:ext cx="3082468" cy="5228779"/>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40285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4</a:t>
            </a:fld>
            <a:endParaRPr lang="en-US"/>
          </a:p>
        </p:txBody>
      </p:sp>
      <p:sp>
        <p:nvSpPr>
          <p:cNvPr id="2" name="Title 1"/>
          <p:cNvSpPr>
            <a:spLocks noGrp="1"/>
          </p:cNvSpPr>
          <p:nvPr>
            <p:ph type="title"/>
          </p:nvPr>
        </p:nvSpPr>
        <p:spPr/>
        <p:txBody>
          <a:bodyPr/>
          <a:lstStyle/>
          <a:p>
            <a:r>
              <a:rPr lang="en-US"/>
              <a:t>Data Diagnostics Requirements</a:t>
            </a:r>
          </a:p>
        </p:txBody>
      </p:sp>
      <p:sp>
        <p:nvSpPr>
          <p:cNvPr id="3" name="Content Placeholder 2"/>
          <p:cNvSpPr>
            <a:spLocks noGrp="1"/>
          </p:cNvSpPr>
          <p:nvPr>
            <p:ph idx="1"/>
          </p:nvPr>
        </p:nvSpPr>
        <p:spPr/>
        <p:txBody>
          <a:bodyPr/>
          <a:lstStyle/>
          <a:p>
            <a:r>
              <a:rPr lang="en-US"/>
              <a:t>Data Diagnostic review and attestation are </a:t>
            </a:r>
            <a:r>
              <a:rPr lang="en-US" b="1"/>
              <a:t>required</a:t>
            </a:r>
            <a:r>
              <a:rPr lang="en-US"/>
              <a:t> for </a:t>
            </a:r>
            <a:r>
              <a:rPr lang="en-US" b="1"/>
              <a:t>all sites before uploading</a:t>
            </a:r>
            <a:r>
              <a:rPr lang="en-US"/>
              <a:t> to the Central MPOG database.</a:t>
            </a:r>
          </a:p>
          <a:p>
            <a:r>
              <a:rPr lang="en-US"/>
              <a:t> All </a:t>
            </a:r>
            <a:r>
              <a:rPr lang="en-US" b="1"/>
              <a:t>funded</a:t>
            </a:r>
            <a:r>
              <a:rPr lang="en-US"/>
              <a:t> sites are required to conduct this attestation process on a </a:t>
            </a:r>
            <a:r>
              <a:rPr lang="en-US" b="1"/>
              <a:t>monthly</a:t>
            </a:r>
            <a:r>
              <a:rPr lang="en-US"/>
              <a:t> basis.</a:t>
            </a:r>
          </a:p>
          <a:p>
            <a:r>
              <a:rPr lang="en-US" b="1"/>
              <a:t>Non-funded sites </a:t>
            </a:r>
            <a:r>
              <a:rPr lang="en-US"/>
              <a:t>are required to </a:t>
            </a:r>
            <a:r>
              <a:rPr lang="en-US" b="1"/>
              <a:t>complete before each upload </a:t>
            </a:r>
            <a:r>
              <a:rPr lang="en-US"/>
              <a:t>to MPOG Central. If submission is on a monthly basis, then attestation should also occur on a monthly basis.</a:t>
            </a:r>
          </a:p>
          <a:p>
            <a:endParaRPr lang="en-US"/>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Tree>
    <p:extLst>
      <p:ext uri="{BB962C8B-B14F-4D97-AF65-F5344CB8AC3E}">
        <p14:creationId xmlns:p14="http://schemas.microsoft.com/office/powerpoint/2010/main" val="491262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90C3C8-74B0-69C3-3423-516601D6B76E}"/>
              </a:ext>
            </a:extLst>
          </p:cNvPr>
          <p:cNvSpPr>
            <a:spLocks noGrp="1"/>
          </p:cNvSpPr>
          <p:nvPr>
            <p:ph type="sldNum" sz="quarter" idx="12"/>
          </p:nvPr>
        </p:nvSpPr>
        <p:spPr/>
        <p:txBody>
          <a:bodyPr/>
          <a:lstStyle/>
          <a:p>
            <a:fld id="{964FBED6-DBA1-4248-B57E-98CCAF2C365A}" type="slidenum">
              <a:rPr lang="en-US" smtClean="0"/>
              <a:t>40</a:t>
            </a:fld>
            <a:endParaRPr lang="en-US"/>
          </a:p>
        </p:txBody>
      </p:sp>
      <p:sp>
        <p:nvSpPr>
          <p:cNvPr id="2" name="Title 1">
            <a:extLst>
              <a:ext uri="{FF2B5EF4-FFF2-40B4-BE49-F238E27FC236}">
                <a16:creationId xmlns:a16="http://schemas.microsoft.com/office/drawing/2014/main" id="{9571CBF6-B1D9-9E76-A25B-75618B9EAC91}"/>
              </a:ext>
            </a:extLst>
          </p:cNvPr>
          <p:cNvSpPr>
            <a:spLocks noGrp="1"/>
          </p:cNvSpPr>
          <p:nvPr>
            <p:ph type="title"/>
          </p:nvPr>
        </p:nvSpPr>
        <p:spPr/>
        <p:txBody>
          <a:bodyPr/>
          <a:lstStyle/>
          <a:p>
            <a:r>
              <a:rPr lang="en-US"/>
              <a:t>Additional Resources</a:t>
            </a:r>
          </a:p>
        </p:txBody>
      </p:sp>
      <p:sp>
        <p:nvSpPr>
          <p:cNvPr id="3" name="Content Placeholder 2">
            <a:extLst>
              <a:ext uri="{FF2B5EF4-FFF2-40B4-BE49-F238E27FC236}">
                <a16:creationId xmlns:a16="http://schemas.microsoft.com/office/drawing/2014/main" id="{7EE5C5D0-FEB9-AF48-18A2-B9CFD8CE2E15}"/>
              </a:ext>
            </a:extLst>
          </p:cNvPr>
          <p:cNvSpPr>
            <a:spLocks noGrp="1"/>
          </p:cNvSpPr>
          <p:nvPr>
            <p:ph idx="1"/>
          </p:nvPr>
        </p:nvSpPr>
        <p:spPr>
          <a:xfrm>
            <a:off x="838200" y="2548972"/>
            <a:ext cx="4606380" cy="1760056"/>
          </a:xfrm>
        </p:spPr>
        <p:txBody>
          <a:bodyPr/>
          <a:lstStyle/>
          <a:p>
            <a:pPr marL="112713" lvl="1" indent="0">
              <a:buNone/>
            </a:pPr>
            <a:r>
              <a:rPr lang="en-US"/>
              <a:t>For additional help, see the Frequently Asked Questions and Troubleshooting tools on our website, </a:t>
            </a:r>
            <a:r>
              <a:rPr lang="en-US">
                <a:hlinkClick r:id="rId2"/>
              </a:rPr>
              <a:t>https://mpog.org/mpog-app-suite-troubleshooting/</a:t>
            </a:r>
            <a:r>
              <a:rPr lang="en-US"/>
              <a:t> </a:t>
            </a:r>
          </a:p>
          <a:p>
            <a:pPr lvl="1"/>
            <a:endParaRPr lang="en-US">
              <a:highlight>
                <a:srgbClr val="FFFF00"/>
              </a:highlight>
            </a:endParaRPr>
          </a:p>
          <a:p>
            <a:endParaRPr lang="en-US"/>
          </a:p>
          <a:p>
            <a:endParaRPr lang="en-US"/>
          </a:p>
          <a:p>
            <a:endParaRPr lang="en-US"/>
          </a:p>
        </p:txBody>
      </p:sp>
      <p:pic>
        <p:nvPicPr>
          <p:cNvPr id="8" name="Picture 7" descr="Screenshot of the MPOG troubleshooting website page displaying the MPOG App Suite with sections for Frequently Asked Questions and Troubleshooting. It lists tools like MPOG App Suite FAQ, CPT Code Prediction Tool, Privacy Preserving Record Linkage, and troubleshooting options for Data Diagnostics and Case Validation, with additional links indicated by icons and blue text.">
            <a:extLst>
              <a:ext uri="{FF2B5EF4-FFF2-40B4-BE49-F238E27FC236}">
                <a16:creationId xmlns:a16="http://schemas.microsoft.com/office/drawing/2014/main" id="{50DB9869-A2F8-A893-4220-C36BB44CC270}"/>
              </a:ext>
            </a:extLst>
          </p:cNvPr>
          <p:cNvPicPr>
            <a:picLocks noChangeAspect="1"/>
          </p:cNvPicPr>
          <p:nvPr/>
        </p:nvPicPr>
        <p:blipFill>
          <a:blip r:embed="rId3"/>
          <a:stretch>
            <a:fillRect/>
          </a:stretch>
        </p:blipFill>
        <p:spPr>
          <a:xfrm>
            <a:off x="5444580" y="1700377"/>
            <a:ext cx="6231063" cy="3825689"/>
          </a:xfrm>
          <a:prstGeom prst="rect">
            <a:avLst/>
          </a:prstGeom>
        </p:spPr>
      </p:pic>
      <p:sp>
        <p:nvSpPr>
          <p:cNvPr id="4" name="Date Placeholder 3">
            <a:extLst>
              <a:ext uri="{FF2B5EF4-FFF2-40B4-BE49-F238E27FC236}">
                <a16:creationId xmlns:a16="http://schemas.microsoft.com/office/drawing/2014/main" id="{D844B8A2-46F4-8C42-F88C-2B0EC84AF82A}"/>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61024525-0083-210F-E9E3-39F8E52D22D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93411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DD7B8-8502-50F2-C67C-7548B6706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F058C-00BA-3F3E-F3B3-A2F55B021BD2}"/>
              </a:ext>
            </a:extLst>
          </p:cNvPr>
          <p:cNvSpPr>
            <a:spLocks noGrp="1"/>
          </p:cNvSpPr>
          <p:nvPr>
            <p:ph type="title"/>
          </p:nvPr>
        </p:nvSpPr>
        <p:spPr/>
        <p:txBody>
          <a:bodyPr/>
          <a:lstStyle/>
          <a:p>
            <a:r>
              <a:rPr lang="en-US"/>
              <a:t>Accessing Data Diagnostics and Basic Functions</a:t>
            </a:r>
          </a:p>
        </p:txBody>
      </p:sp>
      <p:sp>
        <p:nvSpPr>
          <p:cNvPr id="4" name="Date Placeholder 3">
            <a:extLst>
              <a:ext uri="{FF2B5EF4-FFF2-40B4-BE49-F238E27FC236}">
                <a16:creationId xmlns:a16="http://schemas.microsoft.com/office/drawing/2014/main" id="{B30F403E-9D95-9D78-8071-7C76CCE27927}"/>
              </a:ext>
            </a:extLst>
          </p:cNvPr>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a:extLst>
              <a:ext uri="{FF2B5EF4-FFF2-40B4-BE49-F238E27FC236}">
                <a16:creationId xmlns:a16="http://schemas.microsoft.com/office/drawing/2014/main" id="{E51ACC18-7731-638E-0D2D-9C786EE597A5}"/>
              </a:ext>
            </a:extLst>
          </p:cNvPr>
          <p:cNvSpPr>
            <a:spLocks noGrp="1"/>
          </p:cNvSpPr>
          <p:nvPr>
            <p:ph type="ftr" sz="quarter" idx="11"/>
          </p:nvPr>
        </p:nvSpPr>
        <p:spPr/>
        <p:txBody>
          <a:bodyPr/>
          <a:lstStyle/>
          <a:p>
            <a:r>
              <a:rPr lang="en-US"/>
              <a:t>Contact: support@mpog.zendesk.com</a:t>
            </a:r>
          </a:p>
        </p:txBody>
      </p:sp>
      <p:sp>
        <p:nvSpPr>
          <p:cNvPr id="6" name="Slide Number Placeholder 5">
            <a:extLst>
              <a:ext uri="{FF2B5EF4-FFF2-40B4-BE49-F238E27FC236}">
                <a16:creationId xmlns:a16="http://schemas.microsoft.com/office/drawing/2014/main" id="{034A98C2-87D4-BC34-BD26-1BAFAF37EFDA}"/>
              </a:ext>
            </a:extLst>
          </p:cNvPr>
          <p:cNvSpPr>
            <a:spLocks noGrp="1"/>
          </p:cNvSpPr>
          <p:nvPr>
            <p:ph type="sldNum" sz="quarter" idx="12"/>
          </p:nvPr>
        </p:nvSpPr>
        <p:spPr/>
        <p:txBody>
          <a:bodyPr/>
          <a:lstStyle/>
          <a:p>
            <a:fld id="{964FBED6-DBA1-4248-B57E-98CCAF2C365A}" type="slidenum">
              <a:rPr lang="en-US" smtClean="0"/>
              <a:t>5</a:t>
            </a:fld>
            <a:endParaRPr lang="en-US"/>
          </a:p>
        </p:txBody>
      </p:sp>
    </p:spTree>
    <p:extLst>
      <p:ext uri="{BB962C8B-B14F-4D97-AF65-F5344CB8AC3E}">
        <p14:creationId xmlns:p14="http://schemas.microsoft.com/office/powerpoint/2010/main" val="265763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6</a:t>
            </a:fld>
            <a:endParaRPr lang="en-US"/>
          </a:p>
        </p:txBody>
      </p:sp>
      <p:sp>
        <p:nvSpPr>
          <p:cNvPr id="2" name="Title 1"/>
          <p:cNvSpPr>
            <a:spLocks noGrp="1"/>
          </p:cNvSpPr>
          <p:nvPr>
            <p:ph type="title"/>
          </p:nvPr>
        </p:nvSpPr>
        <p:spPr/>
        <p:txBody>
          <a:bodyPr/>
          <a:lstStyle/>
          <a:p>
            <a:r>
              <a:rPr lang="en-US"/>
              <a:t>Accessing Data Diagnostics</a:t>
            </a:r>
          </a:p>
        </p:txBody>
      </p:sp>
      <p:pic>
        <p:nvPicPr>
          <p:cNvPr id="7" name="Picture 6" descr="Screenshot of MPOG Application Suite interface showing a menu with 14 blue rectangular buttons arranged in a grid, each labeled with different MPOG Tools. Data Diagnostics is highlighted with a red border, and is the focus of this document. The top right corner includes buttons for Edit Connections and About, with a disabled gray button.">
            <a:extLst>
              <a:ext uri="{FF2B5EF4-FFF2-40B4-BE49-F238E27FC236}">
                <a16:creationId xmlns:a16="http://schemas.microsoft.com/office/drawing/2014/main" id="{40FFE1E9-C5BE-1874-69D1-9601D112AC8B}"/>
              </a:ext>
            </a:extLst>
          </p:cNvPr>
          <p:cNvPicPr>
            <a:picLocks noChangeAspect="1"/>
          </p:cNvPicPr>
          <p:nvPr/>
        </p:nvPicPr>
        <p:blipFill>
          <a:blip r:embed="rId2"/>
          <a:stretch>
            <a:fillRect/>
          </a:stretch>
        </p:blipFill>
        <p:spPr>
          <a:xfrm>
            <a:off x="3909707" y="1473219"/>
            <a:ext cx="4372585" cy="4277322"/>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14685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7</a:t>
            </a:fld>
            <a:endParaRPr lang="en-US"/>
          </a:p>
        </p:txBody>
      </p:sp>
      <p:sp>
        <p:nvSpPr>
          <p:cNvPr id="7" name="Title 1">
            <a:extLst>
              <a:ext uri="{FF2B5EF4-FFF2-40B4-BE49-F238E27FC236}">
                <a16:creationId xmlns:a16="http://schemas.microsoft.com/office/drawing/2014/main" id="{19965F8A-D2AB-11E9-0597-A2CB67C70BF6}"/>
              </a:ext>
            </a:extLst>
          </p:cNvPr>
          <p:cNvSpPr>
            <a:spLocks noGrp="1"/>
          </p:cNvSpPr>
          <p:nvPr>
            <p:ph type="title"/>
          </p:nvPr>
        </p:nvSpPr>
        <p:spPr>
          <a:xfrm>
            <a:off x="838200" y="365125"/>
            <a:ext cx="10515600" cy="1325563"/>
          </a:xfrm>
        </p:spPr>
        <p:txBody>
          <a:bodyPr/>
          <a:lstStyle/>
          <a:p>
            <a:r>
              <a:rPr lang="en-US"/>
              <a:t>Data Diagnostics: Basics</a:t>
            </a:r>
          </a:p>
        </p:txBody>
      </p:sp>
      <p:sp>
        <p:nvSpPr>
          <p:cNvPr id="3" name="Content Placeholder 2"/>
          <p:cNvSpPr>
            <a:spLocks noGrp="1"/>
          </p:cNvSpPr>
          <p:nvPr>
            <p:ph idx="1"/>
          </p:nvPr>
        </p:nvSpPr>
        <p:spPr>
          <a:xfrm>
            <a:off x="838200" y="1734671"/>
            <a:ext cx="4985084" cy="4256226"/>
          </a:xfrm>
        </p:spPr>
        <p:txBody>
          <a:bodyPr>
            <a:normAutofit fontScale="92500" lnSpcReduction="20000"/>
          </a:bodyPr>
          <a:lstStyle/>
          <a:p>
            <a:r>
              <a:rPr lang="en-US"/>
              <a:t>Your institution/site should be defaulted in the top field. </a:t>
            </a:r>
          </a:p>
          <a:p>
            <a:r>
              <a:rPr lang="en-US"/>
              <a:t>The Location filter is defaulted to (All). This filter allows you to view location specific results down to the unit level as specified in Location Mapping.</a:t>
            </a:r>
          </a:p>
          <a:p>
            <a:r>
              <a:rPr lang="en-US"/>
              <a:t>Some diagnostics cannot be filtered by location</a:t>
            </a:r>
          </a:p>
          <a:p>
            <a:pPr lvl="1"/>
            <a:r>
              <a:rPr lang="en-US"/>
              <a:t>Case to Patient Ratio</a:t>
            </a:r>
          </a:p>
          <a:p>
            <a:pPr lvl="1"/>
            <a:r>
              <a:rPr lang="en-US"/>
              <a:t>Cases per Month</a:t>
            </a:r>
          </a:p>
          <a:p>
            <a:pPr lvl="1"/>
            <a:r>
              <a:rPr lang="en-US"/>
              <a:t>Formal Lab Count</a:t>
            </a:r>
          </a:p>
          <a:p>
            <a:pPr lvl="1"/>
            <a:r>
              <a:rPr lang="en-US"/>
              <a:t>POC Lab Count</a:t>
            </a:r>
          </a:p>
          <a:p>
            <a:pPr lvl="1"/>
            <a:r>
              <a:rPr lang="en-US"/>
              <a:t>Patient Gender Ratio</a:t>
            </a:r>
          </a:p>
          <a:p>
            <a:pPr lvl="1"/>
            <a:r>
              <a:rPr lang="en-US"/>
              <a:t>Peds Cases per Month</a:t>
            </a:r>
          </a:p>
          <a:p>
            <a:endParaRPr lang="en-US"/>
          </a:p>
        </p:txBody>
      </p:sp>
      <p:pic>
        <p:nvPicPr>
          <p:cNvPr id="10" name="Picture 9" descr="Screenshot of a software interface for MPOG Data Diagnostics showing a dropdown menu listing various University of Michigan Health locations for filtering diagnostics. Annotations in blue handwriting guide users to filter diagnostics using settings and to click on a diagnostic for detailed results.">
            <a:extLst>
              <a:ext uri="{FF2B5EF4-FFF2-40B4-BE49-F238E27FC236}">
                <a16:creationId xmlns:a16="http://schemas.microsoft.com/office/drawing/2014/main" id="{9854E174-87A5-7D10-945A-CFC6213ABC78}"/>
              </a:ext>
            </a:extLst>
          </p:cNvPr>
          <p:cNvPicPr>
            <a:picLocks noChangeAspect="1"/>
          </p:cNvPicPr>
          <p:nvPr/>
        </p:nvPicPr>
        <p:blipFill>
          <a:blip r:embed="rId2"/>
          <a:stretch>
            <a:fillRect/>
          </a:stretch>
        </p:blipFill>
        <p:spPr>
          <a:xfrm>
            <a:off x="6096000" y="1989795"/>
            <a:ext cx="5450349" cy="3075602"/>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9501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C22AC-8CEB-D270-014D-3698148AE08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D242692-3EC4-9C00-9E15-DA35B352770B}"/>
              </a:ext>
            </a:extLst>
          </p:cNvPr>
          <p:cNvSpPr>
            <a:spLocks noGrp="1"/>
          </p:cNvSpPr>
          <p:nvPr>
            <p:ph type="sldNum" sz="quarter" idx="12"/>
          </p:nvPr>
        </p:nvSpPr>
        <p:spPr/>
        <p:txBody>
          <a:bodyPr/>
          <a:lstStyle/>
          <a:p>
            <a:fld id="{964FBED6-DBA1-4248-B57E-98CCAF2C365A}" type="slidenum">
              <a:rPr lang="en-US" smtClean="0"/>
              <a:t>8</a:t>
            </a:fld>
            <a:endParaRPr lang="en-US"/>
          </a:p>
        </p:txBody>
      </p:sp>
      <p:sp>
        <p:nvSpPr>
          <p:cNvPr id="2" name="Title 1">
            <a:extLst>
              <a:ext uri="{FF2B5EF4-FFF2-40B4-BE49-F238E27FC236}">
                <a16:creationId xmlns:a16="http://schemas.microsoft.com/office/drawing/2014/main" id="{7A3A93E8-F5D3-CAEF-2E6A-FDB08E2F6FCA}"/>
              </a:ext>
            </a:extLst>
          </p:cNvPr>
          <p:cNvSpPr>
            <a:spLocks noGrp="1"/>
          </p:cNvSpPr>
          <p:nvPr>
            <p:ph type="title"/>
          </p:nvPr>
        </p:nvSpPr>
        <p:spPr>
          <a:xfrm>
            <a:off x="838200" y="365125"/>
            <a:ext cx="10515600" cy="1325563"/>
          </a:xfrm>
        </p:spPr>
        <p:txBody>
          <a:bodyPr/>
          <a:lstStyle/>
          <a:p>
            <a:r>
              <a:rPr lang="en-US"/>
              <a:t>Data Diagnostics: Selections</a:t>
            </a:r>
          </a:p>
        </p:txBody>
      </p:sp>
      <p:sp>
        <p:nvSpPr>
          <p:cNvPr id="3" name="Content Placeholder 2">
            <a:extLst>
              <a:ext uri="{FF2B5EF4-FFF2-40B4-BE49-F238E27FC236}">
                <a16:creationId xmlns:a16="http://schemas.microsoft.com/office/drawing/2014/main" id="{58E9A90B-06BF-0AE8-ED8F-8168603AC6B5}"/>
              </a:ext>
            </a:extLst>
          </p:cNvPr>
          <p:cNvSpPr>
            <a:spLocks noGrp="1"/>
          </p:cNvSpPr>
          <p:nvPr>
            <p:ph idx="1"/>
          </p:nvPr>
        </p:nvSpPr>
        <p:spPr>
          <a:xfrm>
            <a:off x="279739" y="1856154"/>
            <a:ext cx="4114800" cy="4287791"/>
          </a:xfrm>
        </p:spPr>
        <p:txBody>
          <a:bodyPr>
            <a:normAutofit lnSpcReduction="10000"/>
          </a:bodyPr>
          <a:lstStyle/>
          <a:p>
            <a:r>
              <a:rPr lang="en-US" sz="2000"/>
              <a:t>Institution: This is defaulted to your institution and cannot be changed</a:t>
            </a:r>
          </a:p>
          <a:p>
            <a:r>
              <a:rPr lang="en-US" sz="2000"/>
              <a:t>Location: This is based on Location Mapping and allows the user to drilldown on specific locations within the institution</a:t>
            </a:r>
          </a:p>
          <a:p>
            <a:r>
              <a:rPr lang="en-US" sz="2000"/>
              <a:t>Module: Select a module to filter the diagnostic list to accommodate the type of data to review. </a:t>
            </a:r>
          </a:p>
          <a:p>
            <a:r>
              <a:rPr lang="en-US" sz="2000"/>
              <a:t>If planning to review all data diagnostics for the monthly attestation process, click “(All)” from the dropdown menu for both Location and Module.</a:t>
            </a:r>
          </a:p>
        </p:txBody>
      </p:sp>
      <p:pic>
        <p:nvPicPr>
          <p:cNvPr id="8" name="Picture 7" descr="Screenshot of a software interface for MPOG Data Diagnostics showing filter options for Institution, Location, Module, and Priority with a dropdown menu expanded under Module. Blue handwritten annotations guide users to filter diagnostics list using settings and to click on diagnostics to view results.">
            <a:extLst>
              <a:ext uri="{FF2B5EF4-FFF2-40B4-BE49-F238E27FC236}">
                <a16:creationId xmlns:a16="http://schemas.microsoft.com/office/drawing/2014/main" id="{956EAC96-0E7C-5B83-9C20-A9D88A6FAAA1}"/>
              </a:ext>
            </a:extLst>
          </p:cNvPr>
          <p:cNvPicPr>
            <a:picLocks noChangeAspect="1"/>
          </p:cNvPicPr>
          <p:nvPr/>
        </p:nvPicPr>
        <p:blipFill>
          <a:blip r:embed="rId2"/>
          <a:stretch>
            <a:fillRect/>
          </a:stretch>
        </p:blipFill>
        <p:spPr>
          <a:xfrm>
            <a:off x="4654516" y="1856155"/>
            <a:ext cx="6113929" cy="3145689"/>
          </a:xfrm>
          <a:prstGeom prst="rect">
            <a:avLst/>
          </a:prstGeom>
        </p:spPr>
      </p:pic>
      <p:sp>
        <p:nvSpPr>
          <p:cNvPr id="4" name="Date Placeholder 3">
            <a:extLst>
              <a:ext uri="{FF2B5EF4-FFF2-40B4-BE49-F238E27FC236}">
                <a16:creationId xmlns:a16="http://schemas.microsoft.com/office/drawing/2014/main" id="{BEBA81A9-0F2A-2A2C-AD48-BE7DA3C48E1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849C123D-43E1-2CC8-3CEE-DD768B835CD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74459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9</a:t>
            </a:fld>
            <a:endParaRPr lang="en-US"/>
          </a:p>
        </p:txBody>
      </p:sp>
      <p:sp>
        <p:nvSpPr>
          <p:cNvPr id="2" name="Title 1"/>
          <p:cNvSpPr>
            <a:spLocks noGrp="1"/>
          </p:cNvSpPr>
          <p:nvPr>
            <p:ph type="title"/>
          </p:nvPr>
        </p:nvSpPr>
        <p:spPr/>
        <p:txBody>
          <a:bodyPr/>
          <a:lstStyle/>
          <a:p>
            <a:r>
              <a:rPr lang="en-US"/>
              <a:t>Diagnostic Search</a:t>
            </a:r>
          </a:p>
        </p:txBody>
      </p:sp>
      <p:sp>
        <p:nvSpPr>
          <p:cNvPr id="3" name="Content Placeholder 2"/>
          <p:cNvSpPr>
            <a:spLocks noGrp="1"/>
          </p:cNvSpPr>
          <p:nvPr>
            <p:ph idx="1"/>
          </p:nvPr>
        </p:nvSpPr>
        <p:spPr>
          <a:xfrm>
            <a:off x="838200" y="1825625"/>
            <a:ext cx="4214247" cy="4351338"/>
          </a:xfrm>
        </p:spPr>
        <p:txBody>
          <a:bodyPr/>
          <a:lstStyle/>
          <a:p>
            <a:r>
              <a:rPr lang="en-US"/>
              <a:t>If searching for a specific diagnostic, a free text search is available on the left-hand side</a:t>
            </a:r>
          </a:p>
        </p:txBody>
      </p:sp>
      <p:pic>
        <p:nvPicPr>
          <p:cNvPr id="10" name="Picture 9" descr="Screenshot of MPOG data diagnostics tool highlighting the diagnostic search bar with a red rectangle. It also shows filtered results by priority and result categories. Two highlighted billing items labeled &quot;Pro Fee Procedures Anesthesia&quot; and &quot;Pro Fee Procedures Surgical&quot; display with priority levels.">
            <a:extLst>
              <a:ext uri="{FF2B5EF4-FFF2-40B4-BE49-F238E27FC236}">
                <a16:creationId xmlns:a16="http://schemas.microsoft.com/office/drawing/2014/main" id="{381BF108-1E35-29C0-1B85-B43146210F1E}"/>
              </a:ext>
            </a:extLst>
          </p:cNvPr>
          <p:cNvPicPr>
            <a:picLocks noChangeAspect="1"/>
          </p:cNvPicPr>
          <p:nvPr/>
        </p:nvPicPr>
        <p:blipFill>
          <a:blip r:embed="rId2"/>
          <a:stretch>
            <a:fillRect/>
          </a:stretch>
        </p:blipFill>
        <p:spPr>
          <a:xfrm>
            <a:off x="6953018" y="2020385"/>
            <a:ext cx="3315163" cy="2324424"/>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05748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 manual template.potx" id="{7E76D59F-CA52-417C-A6C2-CCBFCB4DC429}" vid="{128AE85F-0E7F-4F3C-A87F-1F1E88BE45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bb2a9a8-e654-4de0-9fb9-bac424ce1e46">
      <UserInfo>
        <DisplayName/>
        <AccountId xsi:nil="true"/>
        <AccountType/>
      </UserInfo>
    </SharedWithUsers>
    <MediaLengthInSeconds xmlns="4f2abbf5-b7d6-458f-bb30-913909cfec39" xsi:nil="true"/>
    <_ip_UnifiedCompliancePolicyUIAction xmlns="http://schemas.microsoft.com/sharepoint/v3" xsi:nil="true"/>
    <lcf76f155ced4ddcb4097134ff3c332f xmlns="4f2abbf5-b7d6-458f-bb30-913909cfec39">
      <Terms xmlns="http://schemas.microsoft.com/office/infopath/2007/PartnerControls"/>
    </lcf76f155ced4ddcb4097134ff3c332f>
    <TaxCatchAll xmlns="3bb2a9a8-e654-4de0-9fb9-bac424ce1e46"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6F431D26917C4AB9DDD35E2D778668" ma:contentTypeVersion="16" ma:contentTypeDescription="Create a new document." ma:contentTypeScope="" ma:versionID="f31adfc996b81f9a6336bcf59e7e9b54">
  <xsd:schema xmlns:xsd="http://www.w3.org/2001/XMLSchema" xmlns:xs="http://www.w3.org/2001/XMLSchema" xmlns:p="http://schemas.microsoft.com/office/2006/metadata/properties" xmlns:ns1="http://schemas.microsoft.com/sharepoint/v3" xmlns:ns2="4f2abbf5-b7d6-458f-bb30-913909cfec39" xmlns:ns3="3bb2a9a8-e654-4de0-9fb9-bac424ce1e46" targetNamespace="http://schemas.microsoft.com/office/2006/metadata/properties" ma:root="true" ma:fieldsID="7fb1c976b124145d444e48866d568561" ns1:_="" ns2:_="" ns3:_="">
    <xsd:import namespace="http://schemas.microsoft.com/sharepoint/v3"/>
    <xsd:import namespace="4f2abbf5-b7d6-458f-bb30-913909cfec39"/>
    <xsd:import namespace="3bb2a9a8-e654-4de0-9fb9-bac424ce1e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2abbf5-b7d6-458f-bb30-913909cfe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18ee26-5d9c-4ec3-852e-438ad73c390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b2a9a8-e654-4de0-9fb9-bac424ce1e4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99050eb-8fc0-432c-a654-9ced597922f3}" ma:internalName="TaxCatchAll" ma:showField="CatchAllData" ma:web="3bb2a9a8-e654-4de0-9fb9-bac424ce1e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632E0F-CF51-4451-9389-2D1E1C2B70D5}">
  <ds:schemaRefs>
    <ds:schemaRef ds:uri="http://schemas.microsoft.com/office/2006/documentManagement/types"/>
    <ds:schemaRef ds:uri="http://purl.org/dc/dcmitype/"/>
    <ds:schemaRef ds:uri="http://purl.org/dc/elements/1.1/"/>
    <ds:schemaRef ds:uri="http://purl.org/dc/terms/"/>
    <ds:schemaRef ds:uri="http://schemas.microsoft.com/sharepoint/v3"/>
    <ds:schemaRef ds:uri="http://www.w3.org/XML/1998/namespace"/>
    <ds:schemaRef ds:uri="4f2abbf5-b7d6-458f-bb30-913909cfec39"/>
    <ds:schemaRef ds:uri="http://schemas.microsoft.com/office/infopath/2007/PartnerControls"/>
    <ds:schemaRef ds:uri="http://schemas.openxmlformats.org/package/2006/metadata/core-properties"/>
    <ds:schemaRef ds:uri="3bb2a9a8-e654-4de0-9fb9-bac424ce1e46"/>
    <ds:schemaRef ds:uri="http://schemas.microsoft.com/office/2006/metadata/properties"/>
  </ds:schemaRefs>
</ds:datastoreItem>
</file>

<file path=customXml/itemProps2.xml><?xml version="1.0" encoding="utf-8"?>
<ds:datastoreItem xmlns:ds="http://schemas.openxmlformats.org/officeDocument/2006/customXml" ds:itemID="{A2F9DC31-F551-4E1E-8EFB-147946AFBF51}">
  <ds:schemaRefs>
    <ds:schemaRef ds:uri="3bb2a9a8-e654-4de0-9fb9-bac424ce1e46"/>
    <ds:schemaRef ds:uri="4f2abbf5-b7d6-458f-bb30-913909cfec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E80D3D-5DB3-4560-B14F-92C3874C3C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manual template</Template>
  <TotalTime>226</TotalTime>
  <Words>3014</Words>
  <Application>Microsoft Office PowerPoint</Application>
  <PresentationFormat>Widescreen</PresentationFormat>
  <Paragraphs>292</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Data Review: Data Diagnostics</vt:lpstr>
      <vt:lpstr>Data Diagnostics Table of Contents</vt:lpstr>
      <vt:lpstr>Data Diagnostics Overview</vt:lpstr>
      <vt:lpstr>Data Diagnostics Requirements</vt:lpstr>
      <vt:lpstr>Accessing Data Diagnostics and Basic Functions</vt:lpstr>
      <vt:lpstr>Accessing Data Diagnostics</vt:lpstr>
      <vt:lpstr>Data Diagnostics: Basics</vt:lpstr>
      <vt:lpstr>Data Diagnostics: Selections</vt:lpstr>
      <vt:lpstr>Diagnostic Search</vt:lpstr>
      <vt:lpstr>Data Diagnostics: Priorities</vt:lpstr>
      <vt:lpstr>Priorities: High and Medium</vt:lpstr>
      <vt:lpstr>Priorities: Low and Extraneous</vt:lpstr>
      <vt:lpstr>Filtering Diagnostics</vt:lpstr>
      <vt:lpstr>Data Diagnostics Interpretation</vt:lpstr>
      <vt:lpstr>Interpreting Diagnostics</vt:lpstr>
      <vt:lpstr>Interpreting Diagnostics: Graph</vt:lpstr>
      <vt:lpstr>Interpreting Diagnostics: Thresholds</vt:lpstr>
      <vt:lpstr>Interpreting Diagnostics: Last Update</vt:lpstr>
      <vt:lpstr>Interpreting Diagnostics: Description</vt:lpstr>
      <vt:lpstr>Data Diagnostics Investigation</vt:lpstr>
      <vt:lpstr>When to Investigate</vt:lpstr>
      <vt:lpstr>Investigating Diagnostics</vt:lpstr>
      <vt:lpstr>COVID-19 Adjustments</vt:lpstr>
      <vt:lpstr>Diagnostics Investigation</vt:lpstr>
      <vt:lpstr>Diagnostics Investigation: Drilldown</vt:lpstr>
      <vt:lpstr>Diagnostics Investigation: Case List</vt:lpstr>
      <vt:lpstr>Diagnostics Investigation: Sorting Case List</vt:lpstr>
      <vt:lpstr>Attestation</vt:lpstr>
      <vt:lpstr>Attesting Diagnostics</vt:lpstr>
      <vt:lpstr>Attestation Requirements</vt:lpstr>
      <vt:lpstr>Completing Attestation</vt:lpstr>
      <vt:lpstr>Example Attestation</vt:lpstr>
      <vt:lpstr>Previous Attestations</vt:lpstr>
      <vt:lpstr>Viewing Previous Attestations</vt:lpstr>
      <vt:lpstr>Special Considerations: Billing</vt:lpstr>
      <vt:lpstr>Billing Diagnostics</vt:lpstr>
      <vt:lpstr>Billing Diagnostics: Grace Period </vt:lpstr>
      <vt:lpstr>Additional Tools</vt:lpstr>
      <vt:lpstr>Exporting Diagnostics</vt:lpstr>
      <vt:lpstr>Additional Resources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Szymanski, Brooke</dc:creator>
  <cp:lastModifiedBy>Malenfant, Tiffany</cp:lastModifiedBy>
  <cp:revision>3</cp:revision>
  <dcterms:created xsi:type="dcterms:W3CDTF">2019-11-14T19:00:54Z</dcterms:created>
  <dcterms:modified xsi:type="dcterms:W3CDTF">2026-06-24T12:25:54Z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0x010100536F431D26917C4AB9DDD35E2D778668</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Importantlinks">
    <vt:lpwstr>, </vt:lpwstr>
  </property>
  <property fmtid="{D5CDD505-2E9C-101B-9397-08002B2CF9AE}" pid="10" name="MediaServiceImageTags">
    <vt:lpwstr/>
  </property>
</Properties>
</file>