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70"/>
  </p:notesMasterIdLst>
  <p:sldIdLst>
    <p:sldId id="256" r:id="rId5"/>
    <p:sldId id="324" r:id="rId6"/>
    <p:sldId id="257" r:id="rId7"/>
    <p:sldId id="325" r:id="rId8"/>
    <p:sldId id="323" r:id="rId9"/>
    <p:sldId id="258" r:id="rId10"/>
    <p:sldId id="263" r:id="rId11"/>
    <p:sldId id="260" r:id="rId12"/>
    <p:sldId id="261" r:id="rId13"/>
    <p:sldId id="265" r:id="rId14"/>
    <p:sldId id="310" r:id="rId15"/>
    <p:sldId id="266" r:id="rId16"/>
    <p:sldId id="326" r:id="rId17"/>
    <p:sldId id="297" r:id="rId18"/>
    <p:sldId id="269" r:id="rId19"/>
    <p:sldId id="333" r:id="rId20"/>
    <p:sldId id="268" r:id="rId21"/>
    <p:sldId id="302" r:id="rId22"/>
    <p:sldId id="271" r:id="rId23"/>
    <p:sldId id="304" r:id="rId24"/>
    <p:sldId id="335" r:id="rId25"/>
    <p:sldId id="275" r:id="rId26"/>
    <p:sldId id="277" r:id="rId27"/>
    <p:sldId id="276" r:id="rId28"/>
    <p:sldId id="272" r:id="rId29"/>
    <p:sldId id="273" r:id="rId30"/>
    <p:sldId id="283" r:id="rId31"/>
    <p:sldId id="336" r:id="rId32"/>
    <p:sldId id="278" r:id="rId33"/>
    <p:sldId id="279" r:id="rId34"/>
    <p:sldId id="337" r:id="rId35"/>
    <p:sldId id="282" r:id="rId36"/>
    <p:sldId id="307" r:id="rId37"/>
    <p:sldId id="316" r:id="rId38"/>
    <p:sldId id="308" r:id="rId39"/>
    <p:sldId id="305" r:id="rId40"/>
    <p:sldId id="285" r:id="rId41"/>
    <p:sldId id="317" r:id="rId42"/>
    <p:sldId id="327" r:id="rId43"/>
    <p:sldId id="287" r:id="rId44"/>
    <p:sldId id="306" r:id="rId45"/>
    <p:sldId id="314" r:id="rId46"/>
    <p:sldId id="299" r:id="rId47"/>
    <p:sldId id="313" r:id="rId48"/>
    <p:sldId id="300" r:id="rId49"/>
    <p:sldId id="309" r:id="rId50"/>
    <p:sldId id="328" r:id="rId51"/>
    <p:sldId id="338" r:id="rId52"/>
    <p:sldId id="339" r:id="rId53"/>
    <p:sldId id="341" r:id="rId54"/>
    <p:sldId id="340" r:id="rId55"/>
    <p:sldId id="321" r:id="rId56"/>
    <p:sldId id="343" r:id="rId57"/>
    <p:sldId id="331" r:id="rId58"/>
    <p:sldId id="290" r:id="rId59"/>
    <p:sldId id="291" r:id="rId60"/>
    <p:sldId id="332" r:id="rId61"/>
    <p:sldId id="292" r:id="rId62"/>
    <p:sldId id="293" r:id="rId63"/>
    <p:sldId id="294" r:id="rId64"/>
    <p:sldId id="318" r:id="rId65"/>
    <p:sldId id="319" r:id="rId66"/>
    <p:sldId id="342" r:id="rId67"/>
    <p:sldId id="295" r:id="rId68"/>
    <p:sldId id="296"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6B3208-E00D-2420-4488-AF6B52E2F689}" name="Herren, Melanie" initials="MH" userId="S::mherren@med.umich.edu::c3f80ea6-a793-4be9-82c2-88405dae123c" providerId="AD"/>
  <p188:author id="{F8156DA4-1F98-0B84-5607-EE41BD25851F}" name="Malenfant, Tiffany" initials="MT" userId="S::temale@med.umich.edu::b8fb4680-000a-48c2-a59f-923d1237f192" providerId="AD"/>
  <p188:author id="{5F559ECD-8535-8ED3-66EF-F3442BE7023B}" name="Buehler, Kate" initials="BK" userId="S::kjbucrek@med.umich.edu::3d3ba58d-72c8-41a6-9ab3-1422e966208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uehler, Kathryn" initials="BK" lastIdx="10" clrIdx="0">
    <p:extLst>
      <p:ext uri="{19B8F6BF-5375-455C-9EA6-DF929625EA0E}">
        <p15:presenceInfo xmlns:p15="http://schemas.microsoft.com/office/powerpoint/2012/main" userId="S::kjbucrek@med.umich.edu::3d3ba58d-72c8-41a6-9ab3-1422e9662089" providerId="AD"/>
      </p:ext>
    </p:extLst>
  </p:cmAuthor>
  <p:cmAuthor id="2" name="Malenfant, Tiffany" initials="MT" lastIdx="12" clrIdx="1">
    <p:extLst>
      <p:ext uri="{19B8F6BF-5375-455C-9EA6-DF929625EA0E}">
        <p15:presenceInfo xmlns:p15="http://schemas.microsoft.com/office/powerpoint/2012/main" userId="S::temale@med.umich.edu::b8fb4680-000a-48c2-a59f-923d1237f1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33F1"/>
    <a:srgbClr val="F0EA00"/>
    <a:srgbClr val="FFF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73" autoAdjust="0"/>
  </p:normalViewPr>
  <p:slideViewPr>
    <p:cSldViewPr snapToGrid="0">
      <p:cViewPr varScale="1">
        <p:scale>
          <a:sx n="84" d="100"/>
          <a:sy n="84" d="100"/>
        </p:scale>
        <p:origin x="120" y="46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8/10/relationships/authors" Target="authors.xml"/><Relationship Id="rId7" Type="http://schemas.openxmlformats.org/officeDocument/2006/relationships/slide" Target="slides/slide3.xml"/><Relationship Id="rId7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E5167E-2996-47B2-BE1F-A6E01751B821}" type="datetimeFigureOut">
              <a:rPr lang="en-US" smtClean="0"/>
              <a:t>6/24/2026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C98F8-14B2-47AB-BE63-0558113D8BEC}" type="slidenum">
              <a:rPr lang="en-US" smtClean="0"/>
              <a:t>‹#›</a:t>
            </a:fld>
            <a:endParaRPr lang="en-US"/>
          </a:p>
        </p:txBody>
      </p:sp>
    </p:spTree>
    <p:extLst>
      <p:ext uri="{BB962C8B-B14F-4D97-AF65-F5344CB8AC3E}">
        <p14:creationId xmlns:p14="http://schemas.microsoft.com/office/powerpoint/2010/main" val="2407918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C98F8-14B2-47AB-BE63-0558113D8BEC}" type="slidenum">
              <a:rPr lang="en-US" smtClean="0"/>
              <a:t>10</a:t>
            </a:fld>
            <a:endParaRPr lang="en-US"/>
          </a:p>
        </p:txBody>
      </p:sp>
    </p:spTree>
    <p:extLst>
      <p:ext uri="{BB962C8B-B14F-4D97-AF65-F5344CB8AC3E}">
        <p14:creationId xmlns:p14="http://schemas.microsoft.com/office/powerpoint/2010/main" val="3063824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C98F8-14B2-47AB-BE63-0558113D8BEC}" type="slidenum">
              <a:rPr lang="en-US" smtClean="0"/>
              <a:t>24</a:t>
            </a:fld>
            <a:endParaRPr lang="en-US"/>
          </a:p>
        </p:txBody>
      </p:sp>
    </p:spTree>
    <p:extLst>
      <p:ext uri="{BB962C8B-B14F-4D97-AF65-F5344CB8AC3E}">
        <p14:creationId xmlns:p14="http://schemas.microsoft.com/office/powerpoint/2010/main" val="838954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C98F8-14B2-47AB-BE63-0558113D8BEC}" type="slidenum">
              <a:rPr lang="en-US" smtClean="0"/>
              <a:t>38</a:t>
            </a:fld>
            <a:endParaRPr lang="en-US"/>
          </a:p>
        </p:txBody>
      </p:sp>
    </p:spTree>
    <p:extLst>
      <p:ext uri="{BB962C8B-B14F-4D97-AF65-F5344CB8AC3E}">
        <p14:creationId xmlns:p14="http://schemas.microsoft.com/office/powerpoint/2010/main" val="6882534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mailto:support@mpog.zendesk.com"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958" y="2373647"/>
            <a:ext cx="9144000" cy="2387600"/>
          </a:xfrm>
        </p:spPr>
        <p:txBody>
          <a:bodyPr anchor="b"/>
          <a:lstStyle>
            <a:lvl1pPr algn="ctr">
              <a:defRPr sz="6000">
                <a:solidFill>
                  <a:schemeClr val="accent5">
                    <a:lumMod val="50000"/>
                  </a:schemeClr>
                </a:solidFill>
              </a:defRPr>
            </a:lvl1pPr>
          </a:lstStyle>
          <a:p>
            <a:r>
              <a:rPr lang="en-US"/>
              <a:t>Click to edit Master title style</a:t>
            </a:r>
          </a:p>
        </p:txBody>
      </p:sp>
      <p:sp>
        <p:nvSpPr>
          <p:cNvPr id="4" name="Date Placeholder 3"/>
          <p:cNvSpPr>
            <a:spLocks noGrp="1"/>
          </p:cNvSpPr>
          <p:nvPr>
            <p:ph type="dt" sz="half" idx="10"/>
          </p:nvPr>
        </p:nvSpPr>
        <p:spPr/>
        <p:txBody>
          <a:bodyPr/>
          <a:lstStyle/>
          <a:p>
            <a:r>
              <a:rPr lang="en-US"/>
              <a:t>Last Updated: </a:t>
            </a:r>
            <a:fld id="{90FBAD94-44DF-42A5-AC6E-5575337C3286}" type="datetime1">
              <a:rPr lang="en-US" smtClean="0"/>
              <a:pPr/>
              <a:t>6/24/2026</a:t>
            </a:fld>
            <a:endParaRPr lang="en-US"/>
          </a:p>
        </p:txBody>
      </p:sp>
      <p:sp>
        <p:nvSpPr>
          <p:cNvPr id="5" name="Footer Placeholder 4"/>
          <p:cNvSpPr>
            <a:spLocks noGrp="1"/>
          </p:cNvSpPr>
          <p:nvPr>
            <p:ph type="ftr" sz="quarter" idx="11"/>
          </p:nvPr>
        </p:nvSpPr>
        <p:spPr/>
        <p:txBody>
          <a:bodyPr/>
          <a:lstStyle/>
          <a:p>
            <a:r>
              <a:rPr lang="en-US"/>
              <a:t>Contact: support@mpog.zendesk.com</a:t>
            </a:r>
          </a:p>
        </p:txBody>
      </p:sp>
      <p:sp>
        <p:nvSpPr>
          <p:cNvPr id="6" name="Slide Number Placeholder 5"/>
          <p:cNvSpPr>
            <a:spLocks noGrp="1"/>
          </p:cNvSpPr>
          <p:nvPr>
            <p:ph type="sldNum" sz="quarter" idx="12"/>
          </p:nvPr>
        </p:nvSpPr>
        <p:spPr/>
        <p:txBody>
          <a:bodyPr/>
          <a:lstStyle/>
          <a:p>
            <a:fld id="{964FBED6-DBA1-4248-B57E-98CCAF2C365A}"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032" y="392877"/>
            <a:ext cx="6278974" cy="1453709"/>
          </a:xfrm>
          <a:prstGeom prst="rect">
            <a:avLst/>
          </a:prstGeom>
        </p:spPr>
      </p:pic>
    </p:spTree>
    <p:extLst>
      <p:ext uri="{BB962C8B-B14F-4D97-AF65-F5344CB8AC3E}">
        <p14:creationId xmlns:p14="http://schemas.microsoft.com/office/powerpoint/2010/main" val="3177841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ADA913-A6D2-4726-90CC-C1E1C62E512D}" type="datetime1">
              <a:rPr lang="en-US" smtClean="0"/>
              <a:t>6/24/2026</a:t>
            </a:fld>
            <a:endParaRPr lang="en-US"/>
          </a:p>
        </p:txBody>
      </p:sp>
      <p:sp>
        <p:nvSpPr>
          <p:cNvPr id="5" name="Footer Placeholder 4"/>
          <p:cNvSpPr>
            <a:spLocks noGrp="1"/>
          </p:cNvSpPr>
          <p:nvPr>
            <p:ph type="ftr" sz="quarter" idx="11"/>
          </p:nvPr>
        </p:nvSpPr>
        <p:spPr/>
        <p:txBody>
          <a:bodyPr/>
          <a:lstStyle/>
          <a:p>
            <a:r>
              <a:rPr lang="en-US"/>
              <a:t>Contact: support@mpog.zendesk.com</a:t>
            </a:r>
          </a:p>
        </p:txBody>
      </p:sp>
      <p:sp>
        <p:nvSpPr>
          <p:cNvPr id="6" name="Slide Number Placeholder 5"/>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3363055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935194-37D8-4181-AAFC-C332417A3F26}" type="datetime1">
              <a:rPr lang="en-US" smtClean="0"/>
              <a:t>6/24/2026</a:t>
            </a:fld>
            <a:endParaRPr lang="en-US"/>
          </a:p>
        </p:txBody>
      </p:sp>
      <p:sp>
        <p:nvSpPr>
          <p:cNvPr id="5" name="Footer Placeholder 4"/>
          <p:cNvSpPr>
            <a:spLocks noGrp="1"/>
          </p:cNvSpPr>
          <p:nvPr>
            <p:ph type="ftr" sz="quarter" idx="11"/>
          </p:nvPr>
        </p:nvSpPr>
        <p:spPr/>
        <p:txBody>
          <a:bodyPr/>
          <a:lstStyle/>
          <a:p>
            <a:r>
              <a:rPr lang="en-US"/>
              <a:t>Contact: support@mpog.zendesk.com</a:t>
            </a:r>
          </a:p>
        </p:txBody>
      </p:sp>
      <p:sp>
        <p:nvSpPr>
          <p:cNvPr id="6" name="Slide Number Placeholder 5"/>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306227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lumMod val="50000"/>
                  </a:schemeClr>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p:cNvSpPr>
            <a:spLocks noGrp="1"/>
          </p:cNvSpPr>
          <p:nvPr>
            <p:ph type="ftr" sz="quarter" idx="11"/>
          </p:nvPr>
        </p:nvSpPr>
        <p:spPr/>
        <p:txBody>
          <a:bodyPr/>
          <a:lstStyle/>
          <a:p>
            <a:r>
              <a:rPr lang="en-US"/>
              <a:t>Contact: </a:t>
            </a:r>
            <a:r>
              <a:rPr lang="en-US" u="sng">
                <a:hlinkClick r:id="rId2"/>
              </a:rPr>
              <a:t>support@mpog.zendesk.com</a:t>
            </a:r>
            <a:endParaRPr lang="en-US"/>
          </a:p>
        </p:txBody>
      </p:sp>
      <p:sp>
        <p:nvSpPr>
          <p:cNvPr id="6" name="Slide Number Placeholder 5"/>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3726969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C131FE-9883-4F05-B5E7-8508081D35D1}" type="datetime1">
              <a:rPr lang="en-US" smtClean="0"/>
              <a:t>6/24/2026</a:t>
            </a:fld>
            <a:endParaRPr lang="en-US"/>
          </a:p>
        </p:txBody>
      </p:sp>
      <p:sp>
        <p:nvSpPr>
          <p:cNvPr id="5" name="Footer Placeholder 4"/>
          <p:cNvSpPr>
            <a:spLocks noGrp="1"/>
          </p:cNvSpPr>
          <p:nvPr>
            <p:ph type="ftr" sz="quarter" idx="11"/>
          </p:nvPr>
        </p:nvSpPr>
        <p:spPr/>
        <p:txBody>
          <a:bodyPr/>
          <a:lstStyle/>
          <a:p>
            <a:r>
              <a:rPr lang="en-US"/>
              <a:t>Contact: support@mpog.zendesk.com</a:t>
            </a:r>
          </a:p>
        </p:txBody>
      </p:sp>
      <p:sp>
        <p:nvSpPr>
          <p:cNvPr id="6" name="Slide Number Placeholder 5"/>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3108009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p:cNvSpPr>
            <a:spLocks noGrp="1"/>
          </p:cNvSpPr>
          <p:nvPr>
            <p:ph type="ftr" sz="quarter" idx="11"/>
          </p:nvPr>
        </p:nvSpPr>
        <p:spPr/>
        <p:txBody>
          <a:bodyPr/>
          <a:lstStyle/>
          <a:p>
            <a:r>
              <a:rPr lang="en-US"/>
              <a:t>Contact: support@mpog.zendesk.com</a:t>
            </a:r>
          </a:p>
        </p:txBody>
      </p:sp>
      <p:sp>
        <p:nvSpPr>
          <p:cNvPr id="7" name="Slide Number Placeholder 6"/>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840030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60356B-0CB5-41F4-8082-20488C8E9989}" type="datetime1">
              <a:rPr lang="en-US" smtClean="0"/>
              <a:t>6/24/2026</a:t>
            </a:fld>
            <a:endParaRPr lang="en-US"/>
          </a:p>
        </p:txBody>
      </p:sp>
      <p:sp>
        <p:nvSpPr>
          <p:cNvPr id="8" name="Footer Placeholder 7"/>
          <p:cNvSpPr>
            <a:spLocks noGrp="1"/>
          </p:cNvSpPr>
          <p:nvPr>
            <p:ph type="ftr" sz="quarter" idx="11"/>
          </p:nvPr>
        </p:nvSpPr>
        <p:spPr/>
        <p:txBody>
          <a:bodyPr/>
          <a:lstStyle/>
          <a:p>
            <a:r>
              <a:rPr lang="en-US"/>
              <a:t>Contact: support@mpog.zendesk.com</a:t>
            </a:r>
          </a:p>
        </p:txBody>
      </p:sp>
      <p:sp>
        <p:nvSpPr>
          <p:cNvPr id="9" name="Slide Number Placeholder 8"/>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3612183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762BE2-2A95-4B1E-B047-AB8BFD3BAFF5}" type="datetime1">
              <a:rPr lang="en-US" smtClean="0"/>
              <a:t>6/24/2026</a:t>
            </a:fld>
            <a:endParaRPr lang="en-US"/>
          </a:p>
        </p:txBody>
      </p:sp>
      <p:sp>
        <p:nvSpPr>
          <p:cNvPr id="4" name="Footer Placeholder 3"/>
          <p:cNvSpPr>
            <a:spLocks noGrp="1"/>
          </p:cNvSpPr>
          <p:nvPr>
            <p:ph type="ftr" sz="quarter" idx="11"/>
          </p:nvPr>
        </p:nvSpPr>
        <p:spPr/>
        <p:txBody>
          <a:bodyPr/>
          <a:lstStyle/>
          <a:p>
            <a:r>
              <a:rPr lang="en-US"/>
              <a:t>Contact: support@mpog.zendesk.com</a:t>
            </a:r>
          </a:p>
        </p:txBody>
      </p:sp>
      <p:sp>
        <p:nvSpPr>
          <p:cNvPr id="5" name="Slide Number Placeholder 4"/>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2582198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C0CB7-6EB0-4793-B093-0CD973C6FC2B}" type="datetime1">
              <a:rPr lang="en-US" smtClean="0"/>
              <a:t>6/24/2026</a:t>
            </a:fld>
            <a:endParaRPr lang="en-US"/>
          </a:p>
        </p:txBody>
      </p:sp>
      <p:sp>
        <p:nvSpPr>
          <p:cNvPr id="3" name="Footer Placeholder 2"/>
          <p:cNvSpPr>
            <a:spLocks noGrp="1"/>
          </p:cNvSpPr>
          <p:nvPr>
            <p:ph type="ftr" sz="quarter" idx="11"/>
          </p:nvPr>
        </p:nvSpPr>
        <p:spPr/>
        <p:txBody>
          <a:bodyPr/>
          <a:lstStyle/>
          <a:p>
            <a:r>
              <a:rPr lang="en-US"/>
              <a:t>Contact: support@mpog.zendesk.com</a:t>
            </a:r>
          </a:p>
        </p:txBody>
      </p:sp>
      <p:sp>
        <p:nvSpPr>
          <p:cNvPr id="4" name="Slide Number Placeholder 3"/>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26514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7979F7-D64D-4EA0-B1FF-F44C71362EFC}" type="datetime1">
              <a:rPr lang="en-US" smtClean="0"/>
              <a:t>6/24/2026</a:t>
            </a:fld>
            <a:endParaRPr lang="en-US"/>
          </a:p>
        </p:txBody>
      </p:sp>
      <p:sp>
        <p:nvSpPr>
          <p:cNvPr id="6" name="Footer Placeholder 5"/>
          <p:cNvSpPr>
            <a:spLocks noGrp="1"/>
          </p:cNvSpPr>
          <p:nvPr>
            <p:ph type="ftr" sz="quarter" idx="11"/>
          </p:nvPr>
        </p:nvSpPr>
        <p:spPr/>
        <p:txBody>
          <a:bodyPr/>
          <a:lstStyle/>
          <a:p>
            <a:r>
              <a:rPr lang="en-US"/>
              <a:t>Contact: support@mpog.zendesk.com</a:t>
            </a:r>
          </a:p>
        </p:txBody>
      </p:sp>
      <p:sp>
        <p:nvSpPr>
          <p:cNvPr id="7" name="Slide Number Placeholder 6"/>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299174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7D52A9-F82A-4735-9798-874454A7DDB9}" type="datetime1">
              <a:rPr lang="en-US" smtClean="0"/>
              <a:t>6/24/2026</a:t>
            </a:fld>
            <a:endParaRPr lang="en-US"/>
          </a:p>
        </p:txBody>
      </p:sp>
      <p:sp>
        <p:nvSpPr>
          <p:cNvPr id="6" name="Footer Placeholder 5"/>
          <p:cNvSpPr>
            <a:spLocks noGrp="1"/>
          </p:cNvSpPr>
          <p:nvPr>
            <p:ph type="ftr" sz="quarter" idx="11"/>
          </p:nvPr>
        </p:nvSpPr>
        <p:spPr/>
        <p:txBody>
          <a:bodyPr/>
          <a:lstStyle/>
          <a:p>
            <a:r>
              <a:rPr lang="en-US"/>
              <a:t>Contact: support@mpog.zendesk.com</a:t>
            </a:r>
          </a:p>
        </p:txBody>
      </p:sp>
      <p:sp>
        <p:nvSpPr>
          <p:cNvPr id="7" name="Slide Number Placeholder 6"/>
          <p:cNvSpPr>
            <a:spLocks noGrp="1"/>
          </p:cNvSpPr>
          <p:nvPr>
            <p:ph type="sldNum" sz="quarter" idx="12"/>
          </p:nvPr>
        </p:nvSpPr>
        <p:spPr/>
        <p:txBody>
          <a:bodyPr/>
          <a:lstStyle/>
          <a:p>
            <a:fld id="{964FBED6-DBA1-4248-B57E-98CCAF2C365A}" type="slidenum">
              <a:rPr lang="en-US" smtClean="0"/>
              <a:t>‹#›</a:t>
            </a:fld>
            <a:endParaRPr lang="en-US"/>
          </a:p>
        </p:txBody>
      </p:sp>
    </p:spTree>
    <p:extLst>
      <p:ext uri="{BB962C8B-B14F-4D97-AF65-F5344CB8AC3E}">
        <p14:creationId xmlns:p14="http://schemas.microsoft.com/office/powerpoint/2010/main" val="895116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mailto:support@mpog.zendesk.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9270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Last Updated: </a:t>
            </a:r>
            <a:fld id="{E5439B8C-2CE3-4BC0-A0C8-71FA97797EB0}" type="datetime1">
              <a:rPr lang="en-US" smtClean="0"/>
              <a:t>6/24/2026</a:t>
            </a:fld>
            <a:endParaRPr lang="en-US"/>
          </a:p>
        </p:txBody>
      </p:sp>
      <p:sp>
        <p:nvSpPr>
          <p:cNvPr id="5" name="Footer Placeholder 4"/>
          <p:cNvSpPr>
            <a:spLocks noGrp="1"/>
          </p:cNvSpPr>
          <p:nvPr>
            <p:ph type="ftr" sz="quarter" idx="3"/>
          </p:nvPr>
        </p:nvSpPr>
        <p:spPr>
          <a:xfrm>
            <a:off x="4022558" y="65066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Contact: </a:t>
            </a:r>
            <a:r>
              <a:rPr lang="en-US" sz="1200" u="sng">
                <a:hlinkClick r:id="rId13"/>
              </a:rPr>
              <a:t>support@mpog.zendesk.com</a:t>
            </a:r>
            <a:endParaRPr lang="en-US"/>
          </a:p>
        </p:txBody>
      </p:sp>
      <p:sp>
        <p:nvSpPr>
          <p:cNvPr id="6" name="Slide Number Placeholder 5"/>
          <p:cNvSpPr>
            <a:spLocks noGrp="1"/>
          </p:cNvSpPr>
          <p:nvPr>
            <p:ph type="sldNum" sz="quarter" idx="4"/>
          </p:nvPr>
        </p:nvSpPr>
        <p:spPr>
          <a:xfrm>
            <a:off x="8610600" y="650666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FBED6-DBA1-4248-B57E-98CCAF2C365A}" type="slidenum">
              <a:rPr lang="en-US" smtClean="0"/>
              <a:t>‹#›</a:t>
            </a:fld>
            <a:endParaRPr lang="en-US"/>
          </a:p>
        </p:txBody>
      </p:sp>
      <p:sp>
        <p:nvSpPr>
          <p:cNvPr id="7" name="Line 39">
            <a:extLst>
              <a:ext uri="{FF2B5EF4-FFF2-40B4-BE49-F238E27FC236}">
                <a16:creationId xmlns:a16="http://schemas.microsoft.com/office/drawing/2014/main" id="{FE055A90-BB08-4078-911A-83E55D6148C1}"/>
              </a:ext>
            </a:extLst>
          </p:cNvPr>
          <p:cNvSpPr>
            <a:spLocks noChangeShapeType="1"/>
          </p:cNvSpPr>
          <p:nvPr userDrawn="1"/>
        </p:nvSpPr>
        <p:spPr bwMode="auto">
          <a:xfrm>
            <a:off x="609600" y="6248400"/>
            <a:ext cx="6705600"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pic>
        <p:nvPicPr>
          <p:cNvPr id="8" name="Picture 7">
            <a:extLst>
              <a:ext uri="{FF2B5EF4-FFF2-40B4-BE49-F238E27FC236}">
                <a16:creationId xmlns:a16="http://schemas.microsoft.com/office/drawing/2014/main" id="{48D645B7-5B24-4B50-B02F-AFF13EEE72A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416800" y="5906085"/>
            <a:ext cx="4165600" cy="723316"/>
          </a:xfrm>
          <a:prstGeom prst="rect">
            <a:avLst/>
          </a:prstGeom>
        </p:spPr>
      </p:pic>
    </p:spTree>
    <p:extLst>
      <p:ext uri="{BB962C8B-B14F-4D97-AF65-F5344CB8AC3E}">
        <p14:creationId xmlns:p14="http://schemas.microsoft.com/office/powerpoint/2010/main" val="150206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support@mpog.zendesk.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hyperlink" Target="mailto:support@mpog.zendesk.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slide" Target="slide56.xml"/><Relationship Id="rId3" Type="http://schemas.openxmlformats.org/officeDocument/2006/relationships/slide" Target="slide5.xml"/><Relationship Id="rId7" Type="http://schemas.openxmlformats.org/officeDocument/2006/relationships/slide" Target="slide53.xml"/><Relationship Id="rId12" Type="http://schemas.openxmlformats.org/officeDocument/2006/relationships/hyperlink" Target="mailto:support@mpog.zendesk.com" TargetMode="Externa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47.xml"/><Relationship Id="rId11" Type="http://schemas.openxmlformats.org/officeDocument/2006/relationships/image" Target="../media/image3.png"/><Relationship Id="rId5" Type="http://schemas.openxmlformats.org/officeDocument/2006/relationships/slide" Target="slide39.xml"/><Relationship Id="rId10" Type="http://schemas.openxmlformats.org/officeDocument/2006/relationships/slide" Target="slide57.xml"/><Relationship Id="rId4" Type="http://schemas.openxmlformats.org/officeDocument/2006/relationships/slide" Target="slide13.xml"/><Relationship Id="rId9" Type="http://schemas.openxmlformats.org/officeDocument/2006/relationships/slide" Target="slide54.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s://mpog.org/surgicalregistries/" TargetMode="Externa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support@mpog.zendesk.com" TargetMode="Externa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hyperlink" Target="mailto:support@mpog.zendesk.com"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5729" y="3549680"/>
            <a:ext cx="9144000" cy="991352"/>
          </a:xfrm>
        </p:spPr>
        <p:txBody>
          <a:bodyPr>
            <a:noAutofit/>
          </a:bodyPr>
          <a:lstStyle/>
          <a:p>
            <a:r>
              <a:rPr lang="en-US" b="1" dirty="0"/>
              <a:t>Data Review:</a:t>
            </a:r>
            <a:br>
              <a:rPr lang="en-US" dirty="0"/>
            </a:br>
            <a:r>
              <a:rPr lang="en-US" dirty="0"/>
              <a:t>Case Viewer</a:t>
            </a:r>
          </a:p>
        </p:txBody>
      </p:sp>
    </p:spTree>
    <p:extLst>
      <p:ext uri="{BB962C8B-B14F-4D97-AF65-F5344CB8AC3E}">
        <p14:creationId xmlns:p14="http://schemas.microsoft.com/office/powerpoint/2010/main" val="2654653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10</a:t>
            </a:fld>
            <a:endParaRPr lang="en-US"/>
          </a:p>
        </p:txBody>
      </p:sp>
      <p:sp>
        <p:nvSpPr>
          <p:cNvPr id="16" name="Title 6">
            <a:extLst>
              <a:ext uri="{FF2B5EF4-FFF2-40B4-BE49-F238E27FC236}">
                <a16:creationId xmlns:a16="http://schemas.microsoft.com/office/drawing/2014/main" id="{8588E464-E920-2322-6054-C25E03E597CC}"/>
              </a:ext>
            </a:extLst>
          </p:cNvPr>
          <p:cNvSpPr>
            <a:spLocks noGrp="1"/>
          </p:cNvSpPr>
          <p:nvPr>
            <p:ph type="title"/>
          </p:nvPr>
        </p:nvSpPr>
        <p:spPr>
          <a:xfrm>
            <a:off x="636069" y="371341"/>
            <a:ext cx="10058400" cy="914400"/>
          </a:xfrm>
        </p:spPr>
        <p:txBody>
          <a:bodyPr/>
          <a:lstStyle/>
          <a:p>
            <a:r>
              <a:rPr lang="en-US" dirty="0"/>
              <a:t>Applying Filters – Example</a:t>
            </a:r>
          </a:p>
        </p:txBody>
      </p:sp>
      <p:sp>
        <p:nvSpPr>
          <p:cNvPr id="10" name="Content Placeholder 8">
            <a:extLst>
              <a:ext uri="{FF2B5EF4-FFF2-40B4-BE49-F238E27FC236}">
                <a16:creationId xmlns:a16="http://schemas.microsoft.com/office/drawing/2014/main" id="{98312814-0DB1-BAF9-7ED4-3357F9D0DD3A}"/>
              </a:ext>
            </a:extLst>
          </p:cNvPr>
          <p:cNvSpPr txBox="1">
            <a:spLocks/>
          </p:cNvSpPr>
          <p:nvPr/>
        </p:nvSpPr>
        <p:spPr>
          <a:xfrm>
            <a:off x="7165864" y="1448142"/>
            <a:ext cx="4791073" cy="42291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dirty="0"/>
              <a:t>Example: to find a General Surgery case from May click “Primary Surgical Service” and choose General from the dropdown box. </a:t>
            </a:r>
          </a:p>
          <a:p>
            <a:pPr marL="342900" indent="-342900"/>
            <a:r>
              <a:rPr lang="en-US" dirty="0"/>
              <a:t>Next, filter down to May cases by clicking “Surgery Date Range” and specifying 5/1/2026 to 5/31/2026. </a:t>
            </a:r>
          </a:p>
          <a:p>
            <a:pPr marL="342900" indent="-342900"/>
            <a:r>
              <a:rPr lang="en-US" dirty="0"/>
              <a:t>Click ‘Search’</a:t>
            </a:r>
          </a:p>
          <a:p>
            <a:pPr marL="342900" indent="-342900"/>
            <a:r>
              <a:rPr lang="en-US" dirty="0"/>
              <a:t>General Surgery cases in May will display in the Search Results Pane on the Right</a:t>
            </a:r>
          </a:p>
          <a:p>
            <a:pPr marL="285750" indent="-285750"/>
            <a:endParaRPr lang="en-US" dirty="0"/>
          </a:p>
          <a:p>
            <a:pPr marL="0" indent="0">
              <a:buFont typeface="Arial" panose="020B0604020202020204" pitchFamily="34" charset="0"/>
              <a:buNone/>
            </a:pPr>
            <a:endParaRPr lang="en-US" dirty="0"/>
          </a:p>
        </p:txBody>
      </p:sp>
      <p:pic>
        <p:nvPicPr>
          <p:cNvPr id="13" name="Picture 12" descr="Screenshot of the MPOG Case Viewer case search interface showing filters for Primary Surgical Service set to &quot;General&quot; and Surgery Date Range from May 1 to May 30, 2026. Search results on the right list multiple cases with case times and service type &quot;General,&quot; highlighting cases occurring on May 1, 2026, at various times.">
            <a:extLst>
              <a:ext uri="{FF2B5EF4-FFF2-40B4-BE49-F238E27FC236}">
                <a16:creationId xmlns:a16="http://schemas.microsoft.com/office/drawing/2014/main" id="{9FFEB83C-E18F-3216-B2AF-180BFD5A2D6F}"/>
              </a:ext>
            </a:extLst>
          </p:cNvPr>
          <p:cNvPicPr>
            <a:picLocks noChangeAspect="1"/>
          </p:cNvPicPr>
          <p:nvPr/>
        </p:nvPicPr>
        <p:blipFill>
          <a:blip r:embed="rId3"/>
          <a:stretch>
            <a:fillRect/>
          </a:stretch>
        </p:blipFill>
        <p:spPr>
          <a:xfrm>
            <a:off x="636069" y="1772945"/>
            <a:ext cx="6529795" cy="3904297"/>
          </a:xfrm>
          <a:prstGeom prst="rect">
            <a:avLst/>
          </a:prstGeom>
        </p:spPr>
      </p:pic>
      <p:sp>
        <p:nvSpPr>
          <p:cNvPr id="2" name="TextBox 1">
            <a:extLst>
              <a:ext uri="{FF2B5EF4-FFF2-40B4-BE49-F238E27FC236}">
                <a16:creationId xmlns:a16="http://schemas.microsoft.com/office/drawing/2014/main" id="{073C9E0F-D1BC-773C-8903-FF2CC756DD55}"/>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4"/>
              </a:rPr>
              <a:t>support@mpog.zendesk.com</a:t>
            </a:r>
            <a:endParaRPr lang="en-US"/>
          </a:p>
        </p:txBody>
      </p:sp>
    </p:spTree>
    <p:extLst>
      <p:ext uri="{BB962C8B-B14F-4D97-AF65-F5344CB8AC3E}">
        <p14:creationId xmlns:p14="http://schemas.microsoft.com/office/powerpoint/2010/main" val="2601414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11</a:t>
            </a:fld>
            <a:endParaRPr lang="en-US"/>
          </a:p>
        </p:txBody>
      </p:sp>
      <p:sp>
        <p:nvSpPr>
          <p:cNvPr id="11" name="Title 6">
            <a:extLst>
              <a:ext uri="{FF2B5EF4-FFF2-40B4-BE49-F238E27FC236}">
                <a16:creationId xmlns:a16="http://schemas.microsoft.com/office/drawing/2014/main" id="{69AB4092-B3EA-8943-1DB4-B7FB1A872D24}"/>
              </a:ext>
            </a:extLst>
          </p:cNvPr>
          <p:cNvSpPr>
            <a:spLocks noGrp="1"/>
          </p:cNvSpPr>
          <p:nvPr>
            <p:ph type="title"/>
          </p:nvPr>
        </p:nvSpPr>
        <p:spPr>
          <a:xfrm>
            <a:off x="628652" y="312472"/>
            <a:ext cx="10058400" cy="914400"/>
          </a:xfrm>
        </p:spPr>
        <p:txBody>
          <a:bodyPr>
            <a:normAutofit/>
          </a:bodyPr>
          <a:lstStyle/>
          <a:p>
            <a:r>
              <a:rPr lang="en-US" dirty="0"/>
              <a:t>Search By Concepts</a:t>
            </a:r>
          </a:p>
        </p:txBody>
      </p:sp>
      <p:sp>
        <p:nvSpPr>
          <p:cNvPr id="9" name="TextBox 8"/>
          <p:cNvSpPr txBox="1"/>
          <p:nvPr/>
        </p:nvSpPr>
        <p:spPr>
          <a:xfrm>
            <a:off x="838200" y="2117655"/>
            <a:ext cx="5257800" cy="3416320"/>
          </a:xfrm>
          <a:prstGeom prst="rect">
            <a:avLst/>
          </a:prstGeom>
          <a:noFill/>
          <a:ln w="38100">
            <a:noFill/>
          </a:ln>
        </p:spPr>
        <p:txBody>
          <a:bodyPr wrap="square" rtlCol="0">
            <a:spAutoFit/>
          </a:bodyPr>
          <a:lstStyle/>
          <a:p>
            <a:pPr marL="285750" indent="-285750">
              <a:buFont typeface="Arial" panose="020B0604020202020204" pitchFamily="34" charset="0"/>
              <a:buChar char="•"/>
            </a:pPr>
            <a:r>
              <a:rPr lang="en-US" sz="2400" dirty="0">
                <a:solidFill>
                  <a:schemeClr val="accent5">
                    <a:lumMod val="50000"/>
                  </a:schemeClr>
                </a:solidFill>
              </a:rPr>
              <a:t>“MPOG Concept ID” filter* allows for finding cases based on one or multiple concepts being present on the case</a:t>
            </a:r>
          </a:p>
          <a:p>
            <a:pPr marL="285750" indent="-285750">
              <a:buFont typeface="Arial" panose="020B0604020202020204" pitchFamily="34" charset="0"/>
              <a:buChar char="•"/>
            </a:pPr>
            <a:endParaRPr lang="en-US" sz="2400" dirty="0">
              <a:solidFill>
                <a:schemeClr val="accent5">
                  <a:lumMod val="50000"/>
                </a:schemeClr>
              </a:solidFill>
            </a:endParaRPr>
          </a:p>
          <a:p>
            <a:pPr marL="285750" indent="-285750">
              <a:buFont typeface="Arial" panose="020B0604020202020204" pitchFamily="34" charset="0"/>
              <a:buChar char="•"/>
            </a:pPr>
            <a:r>
              <a:rPr lang="en-US" sz="2400" dirty="0">
                <a:solidFill>
                  <a:schemeClr val="accent5">
                    <a:lumMod val="50000"/>
                  </a:schemeClr>
                </a:solidFill>
              </a:rPr>
              <a:t>To search by multiple concept IDs, use a comma between IDs</a:t>
            </a:r>
          </a:p>
          <a:p>
            <a:pPr marL="285750" indent="-285750">
              <a:buFont typeface="Arial" panose="020B0604020202020204" pitchFamily="34" charset="0"/>
              <a:buChar char="•"/>
            </a:pPr>
            <a:endParaRPr lang="en-US" sz="2400" dirty="0">
              <a:solidFill>
                <a:schemeClr val="accent5">
                  <a:lumMod val="50000"/>
                </a:schemeClr>
              </a:solidFill>
            </a:endParaRPr>
          </a:p>
          <a:p>
            <a:pPr algn="r"/>
            <a:r>
              <a:rPr lang="en-US" sz="1600" i="1" dirty="0">
                <a:solidFill>
                  <a:schemeClr val="accent5">
                    <a:lumMod val="50000"/>
                  </a:schemeClr>
                </a:solidFill>
              </a:rPr>
              <a:t>*To avoid search time-out errors, it is suggested to add additional filters (like date, and surgical service) when searching by concept IDs</a:t>
            </a:r>
          </a:p>
        </p:txBody>
      </p:sp>
      <p:grpSp>
        <p:nvGrpSpPr>
          <p:cNvPr id="7" name="Group 6" descr="“Browse for Cases” screen showing MPOG Concept ID filter populated with multiple IDs and a warning that searching by Concept ID alone may be slow, with additional filters for surgical service and date range below">
            <a:extLst>
              <a:ext uri="{FF2B5EF4-FFF2-40B4-BE49-F238E27FC236}">
                <a16:creationId xmlns:a16="http://schemas.microsoft.com/office/drawing/2014/main" id="{E80D6EA6-A976-7A6E-4C54-4E867D3ED992}"/>
              </a:ext>
            </a:extLst>
          </p:cNvPr>
          <p:cNvGrpSpPr/>
          <p:nvPr/>
        </p:nvGrpSpPr>
        <p:grpSpPr>
          <a:xfrm>
            <a:off x="6534149" y="1226871"/>
            <a:ext cx="5029199" cy="4354737"/>
            <a:chOff x="437360" y="350014"/>
            <a:chExt cx="5658640" cy="5287113"/>
          </a:xfrm>
        </p:grpSpPr>
        <p:pic>
          <p:nvPicPr>
            <p:cNvPr id="3" name="Picture 2">
              <a:extLst>
                <a:ext uri="{FF2B5EF4-FFF2-40B4-BE49-F238E27FC236}">
                  <a16:creationId xmlns:a16="http://schemas.microsoft.com/office/drawing/2014/main" id="{C5FB707E-ECDC-FBB5-D14E-251A4ACFCC70}"/>
                </a:ext>
              </a:extLst>
            </p:cNvPr>
            <p:cNvPicPr>
              <a:picLocks noChangeAspect="1"/>
            </p:cNvPicPr>
            <p:nvPr/>
          </p:nvPicPr>
          <p:blipFill>
            <a:blip r:embed="rId2"/>
            <a:stretch>
              <a:fillRect/>
            </a:stretch>
          </p:blipFill>
          <p:spPr>
            <a:xfrm>
              <a:off x="437360" y="350014"/>
              <a:ext cx="5658640" cy="5287113"/>
            </a:xfrm>
            <a:prstGeom prst="rect">
              <a:avLst/>
            </a:prstGeom>
            <a:effectLst>
              <a:outerShdw blurRad="50800" dist="38100" dir="5400000" algn="t" rotWithShape="0">
                <a:prstClr val="black">
                  <a:alpha val="40000"/>
                </a:prstClr>
              </a:outerShdw>
            </a:effectLst>
          </p:spPr>
        </p:pic>
        <p:sp>
          <p:nvSpPr>
            <p:cNvPr id="10" name="Rectangle 9"/>
            <p:cNvSpPr/>
            <p:nvPr/>
          </p:nvSpPr>
          <p:spPr>
            <a:xfrm>
              <a:off x="630079" y="2785627"/>
              <a:ext cx="5004367" cy="7911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58ECE54D-E4FB-8E25-1873-75B87D71343E}"/>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867068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12</a:t>
            </a:fld>
            <a:endParaRPr lang="en-US"/>
          </a:p>
        </p:txBody>
      </p:sp>
      <p:sp>
        <p:nvSpPr>
          <p:cNvPr id="2" name="Title 1"/>
          <p:cNvSpPr>
            <a:spLocks noGrp="1"/>
          </p:cNvSpPr>
          <p:nvPr>
            <p:ph type="title"/>
          </p:nvPr>
        </p:nvSpPr>
        <p:spPr>
          <a:xfrm>
            <a:off x="659916" y="338006"/>
            <a:ext cx="10058400" cy="914400"/>
          </a:xfrm>
        </p:spPr>
        <p:txBody>
          <a:bodyPr/>
          <a:lstStyle/>
          <a:p>
            <a:r>
              <a:rPr lang="en-US" dirty="0"/>
              <a:t>Opening a Case</a:t>
            </a:r>
          </a:p>
        </p:txBody>
      </p:sp>
      <p:sp>
        <p:nvSpPr>
          <p:cNvPr id="7" name="Content Placeholder 6"/>
          <p:cNvSpPr>
            <a:spLocks noGrp="1"/>
          </p:cNvSpPr>
          <p:nvPr>
            <p:ph sz="half" idx="1"/>
          </p:nvPr>
        </p:nvSpPr>
        <p:spPr>
          <a:xfrm>
            <a:off x="659916" y="2228551"/>
            <a:ext cx="5881824" cy="2763792"/>
          </a:xfrm>
        </p:spPr>
        <p:txBody>
          <a:bodyPr>
            <a:normAutofit/>
          </a:bodyPr>
          <a:lstStyle/>
          <a:p>
            <a:r>
              <a:rPr lang="en-US" dirty="0"/>
              <a:t>Double click on a case in the Search Results pane to open. </a:t>
            </a:r>
          </a:p>
          <a:p>
            <a:pPr lvl="1"/>
            <a:r>
              <a:rPr lang="en-US" dirty="0"/>
              <a:t>Or right click </a:t>
            </a:r>
            <a:r>
              <a:rPr lang="en-US" dirty="0">
                <a:sym typeface="Wingdings" panose="05000000000000000000" pitchFamily="2" charset="2"/>
              </a:rPr>
              <a:t> Open in new tab</a:t>
            </a:r>
            <a:endParaRPr lang="en-US" dirty="0"/>
          </a:p>
          <a:p>
            <a:r>
              <a:rPr lang="en-US" dirty="0"/>
              <a:t>Case viewer will open to the “Chart” Tab. </a:t>
            </a:r>
          </a:p>
        </p:txBody>
      </p:sp>
      <p:pic>
        <p:nvPicPr>
          <p:cNvPr id="26" name="Picture 25" descr="Screenshot showing a search results table with columns for case time and service, listing multiple entries dated May 01, 2026, with times ranging from 07:19 to 13:00, all labeled as &quot;General.&quot; A highlighted row at 07:29 is selected with a cursor icon, accompanied by a diagram of a computer mouse indicating a double-click action on the left button.">
            <a:extLst>
              <a:ext uri="{FF2B5EF4-FFF2-40B4-BE49-F238E27FC236}">
                <a16:creationId xmlns:a16="http://schemas.microsoft.com/office/drawing/2014/main" id="{5A503733-3AB6-29CF-A1F9-D1B949F8F240}"/>
              </a:ext>
            </a:extLst>
          </p:cNvPr>
          <p:cNvPicPr>
            <a:picLocks noChangeAspect="1"/>
          </p:cNvPicPr>
          <p:nvPr/>
        </p:nvPicPr>
        <p:blipFill>
          <a:blip r:embed="rId2"/>
          <a:stretch>
            <a:fillRect/>
          </a:stretch>
        </p:blipFill>
        <p:spPr>
          <a:xfrm>
            <a:off x="7173663" y="642890"/>
            <a:ext cx="3305888" cy="2516422"/>
          </a:xfrm>
          <a:prstGeom prst="rect">
            <a:avLst/>
          </a:prstGeom>
        </p:spPr>
      </p:pic>
      <p:pic>
        <p:nvPicPr>
          <p:cNvPr id="28" name="Picture 27" descr="Diagram showing a computer mouse with a right-click menu open, highlighting the &quot;Open in new tab&quot; option. Next to the mouse is a search results table listing case times and services, all labeled &quot;General,&quot; with dates and times from May 1, 2026.">
            <a:extLst>
              <a:ext uri="{FF2B5EF4-FFF2-40B4-BE49-F238E27FC236}">
                <a16:creationId xmlns:a16="http://schemas.microsoft.com/office/drawing/2014/main" id="{9C4048E9-26B8-C6F3-219F-A30B506FE859}"/>
              </a:ext>
            </a:extLst>
          </p:cNvPr>
          <p:cNvPicPr>
            <a:picLocks noChangeAspect="1"/>
          </p:cNvPicPr>
          <p:nvPr/>
        </p:nvPicPr>
        <p:blipFill>
          <a:blip r:embed="rId3"/>
          <a:stretch>
            <a:fillRect/>
          </a:stretch>
        </p:blipFill>
        <p:spPr>
          <a:xfrm>
            <a:off x="7818077" y="3429000"/>
            <a:ext cx="4114800" cy="2412124"/>
          </a:xfrm>
          <a:prstGeom prst="rect">
            <a:avLst/>
          </a:prstGeom>
        </p:spPr>
      </p:pic>
      <p:sp>
        <p:nvSpPr>
          <p:cNvPr id="8" name="TextBox 7">
            <a:extLst>
              <a:ext uri="{FF2B5EF4-FFF2-40B4-BE49-F238E27FC236}">
                <a16:creationId xmlns:a16="http://schemas.microsoft.com/office/drawing/2014/main" id="{CA0480E4-D407-CD69-0DA7-223FE528C0F9}"/>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4"/>
              </a:rPr>
              <a:t>support@mpog.zendesk.com</a:t>
            </a:r>
            <a:endParaRPr lang="en-US"/>
          </a:p>
        </p:txBody>
      </p:sp>
    </p:spTree>
    <p:extLst>
      <p:ext uri="{BB962C8B-B14F-4D97-AF65-F5344CB8AC3E}">
        <p14:creationId xmlns:p14="http://schemas.microsoft.com/office/powerpoint/2010/main" val="352871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E9588-54EE-185E-65E0-D5DA312AD655}"/>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816FD14-DB1C-17B0-D6A2-F78C75D262EF}"/>
              </a:ext>
            </a:extLst>
          </p:cNvPr>
          <p:cNvSpPr>
            <a:spLocks noGrp="1"/>
          </p:cNvSpPr>
          <p:nvPr>
            <p:ph type="sldNum" sz="quarter" idx="12"/>
          </p:nvPr>
        </p:nvSpPr>
        <p:spPr/>
        <p:txBody>
          <a:bodyPr/>
          <a:lstStyle/>
          <a:p>
            <a:fld id="{964FBED6-DBA1-4248-B57E-98CCAF2C365A}" type="slidenum">
              <a:rPr lang="en-US" smtClean="0"/>
              <a:t>13</a:t>
            </a:fld>
            <a:endParaRPr lang="en-US"/>
          </a:p>
        </p:txBody>
      </p:sp>
      <p:sp>
        <p:nvSpPr>
          <p:cNvPr id="7" name="Title 6">
            <a:extLst>
              <a:ext uri="{FF2B5EF4-FFF2-40B4-BE49-F238E27FC236}">
                <a16:creationId xmlns:a16="http://schemas.microsoft.com/office/drawing/2014/main" id="{630D931F-AB50-C124-6682-00D38B12FBBA}"/>
              </a:ext>
            </a:extLst>
          </p:cNvPr>
          <p:cNvSpPr>
            <a:spLocks noGrp="1"/>
          </p:cNvSpPr>
          <p:nvPr>
            <p:ph type="title"/>
          </p:nvPr>
        </p:nvSpPr>
        <p:spPr/>
        <p:txBody>
          <a:bodyPr/>
          <a:lstStyle/>
          <a:p>
            <a:r>
              <a:rPr lang="en-US" dirty="0"/>
              <a:t>Chart View</a:t>
            </a:r>
          </a:p>
        </p:txBody>
      </p:sp>
      <p:grpSp>
        <p:nvGrpSpPr>
          <p:cNvPr id="8" name="Group 7" descr="Left navigation menu with the “Chart” tab highlighted and outlined in red, indicating the focus of the next group of slides.">
            <a:extLst>
              <a:ext uri="{FF2B5EF4-FFF2-40B4-BE49-F238E27FC236}">
                <a16:creationId xmlns:a16="http://schemas.microsoft.com/office/drawing/2014/main" id="{785EC850-FF48-1887-D95C-F93E49CE0BB0}"/>
              </a:ext>
            </a:extLst>
          </p:cNvPr>
          <p:cNvGrpSpPr/>
          <p:nvPr/>
        </p:nvGrpSpPr>
        <p:grpSpPr>
          <a:xfrm>
            <a:off x="8801099" y="695325"/>
            <a:ext cx="1876425" cy="4575395"/>
            <a:chOff x="8915400" y="1107595"/>
            <a:chExt cx="1514475" cy="3915475"/>
          </a:xfrm>
          <a:effectLst>
            <a:outerShdw blurRad="50800" dist="38100" dir="5400000" algn="t" rotWithShape="0">
              <a:prstClr val="black">
                <a:alpha val="40000"/>
              </a:prstClr>
            </a:outerShdw>
          </a:effectLst>
        </p:grpSpPr>
        <p:pic>
          <p:nvPicPr>
            <p:cNvPr id="3" name="Picture 2">
              <a:extLst>
                <a:ext uri="{FF2B5EF4-FFF2-40B4-BE49-F238E27FC236}">
                  <a16:creationId xmlns:a16="http://schemas.microsoft.com/office/drawing/2014/main" id="{0680C909-7712-1891-0807-BBE97C26A095}"/>
                </a:ext>
              </a:extLst>
            </p:cNvPr>
            <p:cNvPicPr>
              <a:picLocks noChangeAspect="1"/>
            </p:cNvPicPr>
            <p:nvPr/>
          </p:nvPicPr>
          <p:blipFill>
            <a:blip r:embed="rId2"/>
            <a:stretch>
              <a:fillRect/>
            </a:stretch>
          </p:blipFill>
          <p:spPr>
            <a:xfrm>
              <a:off x="8966835" y="1107595"/>
              <a:ext cx="1463040" cy="3915475"/>
            </a:xfrm>
            <a:prstGeom prst="rect">
              <a:avLst/>
            </a:prstGeom>
          </p:spPr>
        </p:pic>
        <p:sp>
          <p:nvSpPr>
            <p:cNvPr id="11" name="Rectangle: Rounded Corners 10">
              <a:extLst>
                <a:ext uri="{FF2B5EF4-FFF2-40B4-BE49-F238E27FC236}">
                  <a16:creationId xmlns:a16="http://schemas.microsoft.com/office/drawing/2014/main" id="{05BDBB21-04A9-2271-6228-6625DDBF3D50}"/>
                </a:ext>
              </a:extLst>
            </p:cNvPr>
            <p:cNvSpPr/>
            <p:nvPr/>
          </p:nvSpPr>
          <p:spPr>
            <a:xfrm>
              <a:off x="8915400" y="2019300"/>
              <a:ext cx="1514475" cy="466725"/>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Date Placeholder 3">
            <a:extLst>
              <a:ext uri="{FF2B5EF4-FFF2-40B4-BE49-F238E27FC236}">
                <a16:creationId xmlns:a16="http://schemas.microsoft.com/office/drawing/2014/main" id="{8B759292-092A-DC81-459B-83E167194857}"/>
              </a:ex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FF2B5EF4-FFF2-40B4-BE49-F238E27FC236}">
                <a16:creationId xmlns:a16="http://schemas.microsoft.com/office/drawing/2014/main" id="{3DFAB152-C4AE-8CBD-4917-BFB0AE89923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1510848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64FBED6-DBA1-4248-B57E-98CCAF2C365A}" type="slidenum">
              <a:rPr lang="en-US" smtClean="0"/>
              <a:t>14</a:t>
            </a:fld>
            <a:endParaRPr lang="en-US"/>
          </a:p>
        </p:txBody>
      </p:sp>
      <p:sp>
        <p:nvSpPr>
          <p:cNvPr id="9" name="Title 1">
            <a:extLst>
              <a:ext uri="{FF2B5EF4-FFF2-40B4-BE49-F238E27FC236}">
                <a16:creationId xmlns:a16="http://schemas.microsoft.com/office/drawing/2014/main" id="{F64E1795-A749-D0E9-3D9A-61A8978D7FD3}"/>
              </a:ext>
            </a:extLst>
          </p:cNvPr>
          <p:cNvSpPr>
            <a:spLocks noGrp="1"/>
          </p:cNvSpPr>
          <p:nvPr>
            <p:ph type="title"/>
          </p:nvPr>
        </p:nvSpPr>
        <p:spPr>
          <a:xfrm>
            <a:off x="647700" y="342861"/>
            <a:ext cx="10058400" cy="914400"/>
          </a:xfrm>
        </p:spPr>
        <p:txBody>
          <a:bodyPr/>
          <a:lstStyle/>
          <a:p>
            <a:r>
              <a:rPr lang="en-US" dirty="0"/>
              <a:t>Chart View - Navigation</a:t>
            </a:r>
          </a:p>
        </p:txBody>
      </p:sp>
      <p:sp>
        <p:nvSpPr>
          <p:cNvPr id="18" name="Content Placeholder 2">
            <a:extLst>
              <a:ext uri="{FF2B5EF4-FFF2-40B4-BE49-F238E27FC236}">
                <a16:creationId xmlns:a16="http://schemas.microsoft.com/office/drawing/2014/main" id="{3A38690F-DFB3-DE3B-FADE-66F0CB206C47}"/>
              </a:ext>
            </a:extLst>
          </p:cNvPr>
          <p:cNvSpPr txBox="1">
            <a:spLocks/>
          </p:cNvSpPr>
          <p:nvPr/>
        </p:nvSpPr>
        <p:spPr>
          <a:xfrm>
            <a:off x="5084444" y="3198165"/>
            <a:ext cx="6467475" cy="13313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To return to the case list generated in the previous step, click “Case Search” in the upper left-hand corner at any time while the case is open</a:t>
            </a:r>
          </a:p>
        </p:txBody>
      </p:sp>
      <p:pic>
        <p:nvPicPr>
          <p:cNvPr id="8" name="Picture 7" descr="Screenshot of the Case Viewer vertical navigation menu for case management. Menu options include Case Search, Chart, Record Search, Demographics, Location Timeline, Billing, H &amp; P, Outcomes, Labs, Microbiology, Table View, and Preferences, with &quot;Case Search&quot; highlighted by a red box and arrow.">
            <a:extLst>
              <a:ext uri="{FF2B5EF4-FFF2-40B4-BE49-F238E27FC236}">
                <a16:creationId xmlns:a16="http://schemas.microsoft.com/office/drawing/2014/main" id="{7C1B9B9C-1603-6523-B8CD-DAB670444EA5}"/>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2071673" y="1555101"/>
            <a:ext cx="2801848" cy="4617446"/>
          </a:xfrm>
          <a:prstGeom prst="rect">
            <a:avLst/>
          </a:prstGeom>
        </p:spPr>
      </p:pic>
      <p:sp>
        <p:nvSpPr>
          <p:cNvPr id="10" name="TextBox 9">
            <a:extLst>
              <a:ext uri="{FF2B5EF4-FFF2-40B4-BE49-F238E27FC236}">
                <a16:creationId xmlns:a16="http://schemas.microsoft.com/office/drawing/2014/main" id="{A6F8E0D2-A96A-882C-3411-F97699B37FF4}"/>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Tree>
    <p:extLst>
      <p:ext uri="{BB962C8B-B14F-4D97-AF65-F5344CB8AC3E}">
        <p14:creationId xmlns:p14="http://schemas.microsoft.com/office/powerpoint/2010/main" val="2463150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64FBED6-DBA1-4248-B57E-98CCAF2C365A}" type="slidenum">
              <a:rPr lang="en-US" dirty="0" smtClean="0"/>
              <a:t>15</a:t>
            </a:fld>
            <a:endParaRPr lang="en-US"/>
          </a:p>
        </p:txBody>
      </p:sp>
      <p:sp>
        <p:nvSpPr>
          <p:cNvPr id="9" name="Title 1">
            <a:extLst>
              <a:ext uri="{FF2B5EF4-FFF2-40B4-BE49-F238E27FC236}">
                <a16:creationId xmlns:a16="http://schemas.microsoft.com/office/drawing/2014/main" id="{02163CCF-2C6E-E52C-32F4-7505BC943E38}"/>
              </a:ext>
            </a:extLst>
          </p:cNvPr>
          <p:cNvSpPr>
            <a:spLocks noGrp="1"/>
          </p:cNvSpPr>
          <p:nvPr>
            <p:ph type="title"/>
          </p:nvPr>
        </p:nvSpPr>
        <p:spPr>
          <a:xfrm>
            <a:off x="647700" y="293356"/>
            <a:ext cx="10058400" cy="914400"/>
          </a:xfrm>
        </p:spPr>
        <p:txBody>
          <a:bodyPr/>
          <a:lstStyle/>
          <a:p>
            <a:r>
              <a:rPr lang="en-US" dirty="0"/>
              <a:t>Chart View – Menu Navigation</a:t>
            </a:r>
          </a:p>
        </p:txBody>
      </p:sp>
      <p:sp>
        <p:nvSpPr>
          <p:cNvPr id="15" name="Content Placeholder 2">
            <a:extLst>
              <a:ext uri="{FF2B5EF4-FFF2-40B4-BE49-F238E27FC236}">
                <a16:creationId xmlns:a16="http://schemas.microsoft.com/office/drawing/2014/main" id="{64652468-DC92-4B6F-E8F5-0017E895FEF0}"/>
              </a:ext>
            </a:extLst>
          </p:cNvPr>
          <p:cNvSpPr txBox="1">
            <a:spLocks/>
          </p:cNvSpPr>
          <p:nvPr/>
        </p:nvSpPr>
        <p:spPr>
          <a:xfrm>
            <a:off x="3377714" y="1421026"/>
            <a:ext cx="8480910" cy="705735"/>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The left side pane allows users to toggle between different views:</a:t>
            </a:r>
          </a:p>
        </p:txBody>
      </p:sp>
      <p:sp>
        <p:nvSpPr>
          <p:cNvPr id="14" name="Content Placeholder 2">
            <a:extLst>
              <a:ext uri="{FF2B5EF4-FFF2-40B4-BE49-F238E27FC236}">
                <a16:creationId xmlns:a16="http://schemas.microsoft.com/office/drawing/2014/main" id="{210AF967-56CF-0904-9DED-18738EA3BE87}"/>
              </a:ext>
            </a:extLst>
          </p:cNvPr>
          <p:cNvSpPr>
            <a:spLocks noGrp="1"/>
          </p:cNvSpPr>
          <p:nvPr>
            <p:ph sz="half" idx="1"/>
          </p:nvPr>
        </p:nvSpPr>
        <p:spPr>
          <a:xfrm>
            <a:off x="4222507" y="2125017"/>
            <a:ext cx="6791325" cy="1862936"/>
          </a:xfrm>
        </p:spPr>
        <p:txBody>
          <a:bodyPr numCol="2">
            <a:normAutofit/>
          </a:bodyPr>
          <a:lstStyle/>
          <a:p>
            <a:r>
              <a:rPr lang="en-US" dirty="0"/>
              <a:t>Chart</a:t>
            </a:r>
          </a:p>
          <a:p>
            <a:r>
              <a:rPr lang="en-US" dirty="0"/>
              <a:t>Record Search</a:t>
            </a:r>
          </a:p>
          <a:p>
            <a:r>
              <a:rPr lang="en-US" dirty="0"/>
              <a:t>Administrative</a:t>
            </a:r>
          </a:p>
          <a:p>
            <a:r>
              <a:rPr lang="en-US" dirty="0"/>
              <a:t>Billing</a:t>
            </a:r>
          </a:p>
          <a:p>
            <a:r>
              <a:rPr lang="en-US" dirty="0"/>
              <a:t>H&amp;P</a:t>
            </a:r>
          </a:p>
          <a:p>
            <a:r>
              <a:rPr lang="en-US" dirty="0"/>
              <a:t>Outcomes</a:t>
            </a:r>
          </a:p>
          <a:p>
            <a:r>
              <a:rPr lang="en-US" dirty="0"/>
              <a:t>Labs </a:t>
            </a:r>
          </a:p>
          <a:p>
            <a:r>
              <a:rPr lang="en-US" dirty="0"/>
              <a:t>Microbiology</a:t>
            </a:r>
          </a:p>
        </p:txBody>
      </p:sp>
      <p:sp>
        <p:nvSpPr>
          <p:cNvPr id="16" name="Content Placeholder 2">
            <a:extLst>
              <a:ext uri="{FF2B5EF4-FFF2-40B4-BE49-F238E27FC236}">
                <a16:creationId xmlns:a16="http://schemas.microsoft.com/office/drawing/2014/main" id="{B7159413-19C1-5BC6-6A81-7CD8A108413F}"/>
              </a:ext>
            </a:extLst>
          </p:cNvPr>
          <p:cNvSpPr txBox="1">
            <a:spLocks/>
          </p:cNvSpPr>
          <p:nvPr/>
        </p:nvSpPr>
        <p:spPr>
          <a:xfrm>
            <a:off x="3797592" y="4177968"/>
            <a:ext cx="6791325" cy="346017"/>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i="1" dirty="0"/>
              <a:t>*Current view is highlighted in a lighter blue with white arrow indicator</a:t>
            </a:r>
          </a:p>
        </p:txBody>
      </p:sp>
      <p:sp>
        <p:nvSpPr>
          <p:cNvPr id="17" name="Content Placeholder 2">
            <a:extLst>
              <a:ext uri="{FF2B5EF4-FFF2-40B4-BE49-F238E27FC236}">
                <a16:creationId xmlns:a16="http://schemas.microsoft.com/office/drawing/2014/main" id="{BF33C6FD-F888-8CC8-B275-6B7112800A38}"/>
              </a:ext>
            </a:extLst>
          </p:cNvPr>
          <p:cNvSpPr txBox="1">
            <a:spLocks/>
          </p:cNvSpPr>
          <p:nvPr/>
        </p:nvSpPr>
        <p:spPr>
          <a:xfrm>
            <a:off x="3377714" y="4827994"/>
            <a:ext cx="8480910" cy="7545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Use the small arrow to collapse the blue panel and save space on smaller screens.</a:t>
            </a:r>
          </a:p>
        </p:txBody>
      </p:sp>
      <p:grpSp>
        <p:nvGrpSpPr>
          <p:cNvPr id="3" name="Group 2" descr="Left navigation menu outlined in red, with arrows pointing to small chevron icons that expand or collapse menu sections; one chevron near the “Chart” area and another near “H &amp; P” indicate interactive controls for showing or hiding additional panel content.">
            <a:extLst>
              <a:ext uri="{FF2B5EF4-FFF2-40B4-BE49-F238E27FC236}">
                <a16:creationId xmlns:a16="http://schemas.microsoft.com/office/drawing/2014/main" id="{F755EFB6-7E09-4DDB-A254-E9F8CB8F22CC}"/>
              </a:ext>
            </a:extLst>
          </p:cNvPr>
          <p:cNvGrpSpPr/>
          <p:nvPr/>
        </p:nvGrpSpPr>
        <p:grpSpPr>
          <a:xfrm>
            <a:off x="1178168" y="1417022"/>
            <a:ext cx="2619424" cy="4554591"/>
            <a:chOff x="1218849" y="1062534"/>
            <a:chExt cx="2619424" cy="4554591"/>
          </a:xfrm>
        </p:grpSpPr>
        <p:grpSp>
          <p:nvGrpSpPr>
            <p:cNvPr id="22" name="Group 21">
              <a:extLst>
                <a:ext uri="{FF2B5EF4-FFF2-40B4-BE49-F238E27FC236}">
                  <a16:creationId xmlns:a16="http://schemas.microsoft.com/office/drawing/2014/main" id="{C162F1BC-64B5-9F48-A446-B2BF3A88A03B}"/>
                </a:ext>
              </a:extLst>
            </p:cNvPr>
            <p:cNvGrpSpPr/>
            <p:nvPr/>
          </p:nvGrpSpPr>
          <p:grpSpPr>
            <a:xfrm>
              <a:off x="1218849" y="1062534"/>
              <a:ext cx="1981902" cy="4554591"/>
              <a:chOff x="1218849" y="1062534"/>
              <a:chExt cx="1981902" cy="4554591"/>
            </a:xfrm>
          </p:grpSpPr>
          <p:pic>
            <p:nvPicPr>
              <p:cNvPr id="13" name="Picture 12">
                <a:extLst>
                  <a:ext uri="{FF2B5EF4-FFF2-40B4-BE49-F238E27FC236}">
                    <a16:creationId xmlns:a16="http://schemas.microsoft.com/office/drawing/2014/main" id="{936291E2-DC97-B592-9B6C-2DEEBC257612}"/>
                  </a:ext>
                </a:extLst>
              </p:cNvPr>
              <p:cNvPicPr>
                <a:picLocks noChangeAspect="1"/>
              </p:cNvPicPr>
              <p:nvPr/>
            </p:nvPicPr>
            <p:blipFill>
              <a:blip r:embed="rId2"/>
              <a:stretch>
                <a:fillRect/>
              </a:stretch>
            </p:blipFill>
            <p:spPr>
              <a:xfrm>
                <a:off x="1218849" y="1062534"/>
                <a:ext cx="1981902" cy="4494050"/>
              </a:xfrm>
              <a:prstGeom prst="rect">
                <a:avLst/>
              </a:prstGeom>
              <a:effectLst>
                <a:outerShdw blurRad="50800" dist="38100" dir="5400000" algn="t" rotWithShape="0">
                  <a:prstClr val="black">
                    <a:alpha val="40000"/>
                  </a:prstClr>
                </a:outerShdw>
              </a:effectLst>
            </p:spPr>
          </p:pic>
          <p:sp>
            <p:nvSpPr>
              <p:cNvPr id="2" name="Rounded Rectangle 1"/>
              <p:cNvSpPr/>
              <p:nvPr/>
            </p:nvSpPr>
            <p:spPr>
              <a:xfrm>
                <a:off x="1218849" y="1935000"/>
                <a:ext cx="1206717" cy="36821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
                <a:extLst>
                  <a:ext uri="{FF2B5EF4-FFF2-40B4-BE49-F238E27FC236}">
                    <a16:creationId xmlns:a16="http://schemas.microsoft.com/office/drawing/2014/main" id="{BF2D0AB9-36FF-1CB6-0120-E538FE5A9AE7}"/>
                  </a:ext>
                </a:extLst>
              </p:cNvPr>
              <p:cNvSpPr/>
              <p:nvPr/>
            </p:nvSpPr>
            <p:spPr>
              <a:xfrm>
                <a:off x="2162174" y="3429000"/>
                <a:ext cx="263392" cy="2571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
                <a:extLst>
                  <a:ext uri="{FF2B5EF4-FFF2-40B4-BE49-F238E27FC236}">
                    <a16:creationId xmlns:a16="http://schemas.microsoft.com/office/drawing/2014/main" id="{F53AECB8-3350-E65B-5876-C04BFEF0BE14}"/>
                  </a:ext>
                </a:extLst>
              </p:cNvPr>
              <p:cNvSpPr/>
              <p:nvPr/>
            </p:nvSpPr>
            <p:spPr>
              <a:xfrm>
                <a:off x="2162174" y="2159001"/>
                <a:ext cx="263392" cy="30519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 name="Straight Arrow Connector 24">
              <a:extLst>
                <a:ext uri="{FF2B5EF4-FFF2-40B4-BE49-F238E27FC236}">
                  <a16:creationId xmlns:a16="http://schemas.microsoft.com/office/drawing/2014/main" id="{8C1A76D5-5799-67B3-4864-AA5FAC6755AB}"/>
                </a:ext>
              </a:extLst>
            </p:cNvPr>
            <p:cNvCxnSpPr>
              <a:cxnSpLocks/>
              <a:stCxn id="17" idx="1"/>
              <a:endCxn id="18" idx="3"/>
            </p:cNvCxnSpPr>
            <p:nvPr/>
          </p:nvCxnSpPr>
          <p:spPr>
            <a:xfrm flipH="1" flipV="1">
              <a:off x="2425566" y="3557588"/>
              <a:ext cx="992829" cy="12931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1E3B208-8C5F-7C62-CF15-7F2F3ADFD7E8}"/>
                </a:ext>
              </a:extLst>
            </p:cNvPr>
            <p:cNvCxnSpPr>
              <a:cxnSpLocks/>
              <a:stCxn id="16" idx="1"/>
              <a:endCxn id="21" idx="3"/>
            </p:cNvCxnSpPr>
            <p:nvPr/>
          </p:nvCxnSpPr>
          <p:spPr>
            <a:xfrm flipH="1" flipV="1">
              <a:off x="2425566" y="2311598"/>
              <a:ext cx="1412707" cy="16848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22329FCD-6CB9-BE03-F3C2-C20D38496638}"/>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Tree>
    <p:extLst>
      <p:ext uri="{BB962C8B-B14F-4D97-AF65-F5344CB8AC3E}">
        <p14:creationId xmlns:p14="http://schemas.microsoft.com/office/powerpoint/2010/main" val="1925059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C54E61-E818-92A2-EFFD-BC61CC41CF4D}"/>
              </a:ext>
            </a:extLst>
          </p:cNvPr>
          <p:cNvSpPr>
            <a:spLocks noGrp="1"/>
          </p:cNvSpPr>
          <p:nvPr>
            <p:ph type="sldNum" sz="quarter" idx="12"/>
          </p:nvPr>
        </p:nvSpPr>
        <p:spPr/>
        <p:txBody>
          <a:bodyPr/>
          <a:lstStyle/>
          <a:p>
            <a:fld id="{964FBED6-DBA1-4248-B57E-98CCAF2C365A}" type="slidenum">
              <a:rPr lang="en-US" smtClean="0"/>
              <a:t>16</a:t>
            </a:fld>
            <a:endParaRPr lang="en-US"/>
          </a:p>
        </p:txBody>
      </p:sp>
      <p:sp>
        <p:nvSpPr>
          <p:cNvPr id="10" name="Title 1">
            <a:extLst>
              <a:ext uri="{FF2B5EF4-FFF2-40B4-BE49-F238E27FC236}">
                <a16:creationId xmlns:a16="http://schemas.microsoft.com/office/drawing/2014/main" id="{2092C543-C7CE-5EDC-92B3-A6631467A954}"/>
              </a:ext>
            </a:extLst>
          </p:cNvPr>
          <p:cNvSpPr>
            <a:spLocks noGrp="1"/>
          </p:cNvSpPr>
          <p:nvPr>
            <p:ph type="title"/>
          </p:nvPr>
        </p:nvSpPr>
        <p:spPr>
          <a:xfrm>
            <a:off x="647700" y="369873"/>
            <a:ext cx="10058400" cy="914400"/>
          </a:xfrm>
        </p:spPr>
        <p:txBody>
          <a:bodyPr/>
          <a:lstStyle/>
          <a:p>
            <a:r>
              <a:rPr lang="en-US" dirty="0"/>
              <a:t>Chart View – Components</a:t>
            </a:r>
          </a:p>
        </p:txBody>
      </p:sp>
      <p:sp>
        <p:nvSpPr>
          <p:cNvPr id="12" name="Content Placeholder 2">
            <a:extLst>
              <a:ext uri="{FF2B5EF4-FFF2-40B4-BE49-F238E27FC236}">
                <a16:creationId xmlns:a16="http://schemas.microsoft.com/office/drawing/2014/main" id="{F41C8A35-AD36-3118-1CF6-2DE0C5B426B5}"/>
              </a:ext>
            </a:extLst>
          </p:cNvPr>
          <p:cNvSpPr txBox="1">
            <a:spLocks/>
          </p:cNvSpPr>
          <p:nvPr/>
        </p:nvSpPr>
        <p:spPr>
          <a:xfrm>
            <a:off x="647700" y="1323102"/>
            <a:ext cx="10801351" cy="4687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main chart view has 4 parts (explained in detail on following slides) :</a:t>
            </a:r>
          </a:p>
        </p:txBody>
      </p:sp>
      <p:pic>
        <p:nvPicPr>
          <p:cNvPr id="8" name="Picture 7" descr="Screenshot of the Chart View interface displaying a physiologic graph tracking multiple vital signs over time,  with color-coded lines and labeled axes. The interface also includes a detailed procedure section on the left, a demographic banner at the top right, and a notes view listing timestamps, mapped actions, and values related to patient care events.">
            <a:extLst>
              <a:ext uri="{FF2B5EF4-FFF2-40B4-BE49-F238E27FC236}">
                <a16:creationId xmlns:a16="http://schemas.microsoft.com/office/drawing/2014/main" id="{418722A2-AF08-4AE0-4F32-11BF7AEA5E5A}"/>
              </a:ext>
            </a:extLst>
          </p:cNvPr>
          <p:cNvPicPr>
            <a:picLocks noChangeAspect="1"/>
          </p:cNvPicPr>
          <p:nvPr/>
        </p:nvPicPr>
        <p:blipFill>
          <a:blip r:embed="rId2"/>
          <a:stretch>
            <a:fillRect/>
          </a:stretch>
        </p:blipFill>
        <p:spPr>
          <a:xfrm>
            <a:off x="1704362" y="1869806"/>
            <a:ext cx="8783276" cy="3848637"/>
          </a:xfrm>
          <a:prstGeom prst="rect">
            <a:avLst/>
          </a:prstGeom>
          <a:ln>
            <a:solidFill>
              <a:schemeClr val="tx1"/>
            </a:solidFill>
          </a:ln>
        </p:spPr>
      </p:pic>
      <p:sp>
        <p:nvSpPr>
          <p:cNvPr id="17" name="TextBox 16">
            <a:extLst>
              <a:ext uri="{FF2B5EF4-FFF2-40B4-BE49-F238E27FC236}">
                <a16:creationId xmlns:a16="http://schemas.microsoft.com/office/drawing/2014/main" id="{F949D831-6210-BEDE-E528-B7244A5D119A}"/>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
        <p:nvSpPr>
          <p:cNvPr id="5" name="Date Placeholder 4">
            <a:extLst>
              <a:ext uri="{FF2B5EF4-FFF2-40B4-BE49-F238E27FC236}">
                <a16:creationId xmlns:a16="http://schemas.microsoft.com/office/drawing/2014/main" id="{B2481E25-9400-C2D2-804A-3B10A11CEE1E}"/>
              </a:ex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FF2B5EF4-FFF2-40B4-BE49-F238E27FC236}">
                <a16:creationId xmlns:a16="http://schemas.microsoft.com/office/drawing/2014/main" id="{07FD8AFA-1AAF-7A70-B588-25455070A25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Tree>
    <p:extLst>
      <p:ext uri="{BB962C8B-B14F-4D97-AF65-F5344CB8AC3E}">
        <p14:creationId xmlns:p14="http://schemas.microsoft.com/office/powerpoint/2010/main" val="2932410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64FBED6-DBA1-4248-B57E-98CCAF2C365A}" type="slidenum">
              <a:rPr lang="en-US" dirty="0" smtClean="0"/>
              <a:t>17</a:t>
            </a:fld>
            <a:endParaRPr lang="en-US"/>
          </a:p>
        </p:txBody>
      </p:sp>
      <p:sp>
        <p:nvSpPr>
          <p:cNvPr id="12" name="Title 1">
            <a:extLst>
              <a:ext uri="{FF2B5EF4-FFF2-40B4-BE49-F238E27FC236}">
                <a16:creationId xmlns:a16="http://schemas.microsoft.com/office/drawing/2014/main" id="{ED6DD7B7-52EC-0C40-7302-B7D0D794DF2B}"/>
              </a:ext>
            </a:extLst>
          </p:cNvPr>
          <p:cNvSpPr>
            <a:spLocks noGrp="1"/>
          </p:cNvSpPr>
          <p:nvPr>
            <p:ph type="title"/>
          </p:nvPr>
        </p:nvSpPr>
        <p:spPr>
          <a:xfrm>
            <a:off x="647700" y="312472"/>
            <a:ext cx="10058400" cy="914400"/>
          </a:xfrm>
        </p:spPr>
        <p:txBody>
          <a:bodyPr/>
          <a:lstStyle/>
          <a:p>
            <a:r>
              <a:rPr lang="en-US" dirty="0"/>
              <a:t>Chart View – Demographic Banner</a:t>
            </a:r>
          </a:p>
        </p:txBody>
      </p:sp>
      <p:pic>
        <p:nvPicPr>
          <p:cNvPr id="3" name="Picture 2" descr="MPOG Case Viewer screen with the top patient and case information panel outlined in red, displaying fields such as Case ID, Institution, Time, Procedure, Patient IDs, Age/Sex/Race, Height/Weight, ASA Class, Surgical Service, Admission status, and Room Name.">
            <a:extLst>
              <a:ext uri="{FF2B5EF4-FFF2-40B4-BE49-F238E27FC236}">
                <a16:creationId xmlns:a16="http://schemas.microsoft.com/office/drawing/2014/main" id="{28A657DE-45A5-0B05-999B-03819D289ADF}"/>
              </a:ext>
            </a:extLst>
          </p:cNvPr>
          <p:cNvPicPr>
            <a:picLocks noChangeAspect="1"/>
          </p:cNvPicPr>
          <p:nvPr/>
        </p:nvPicPr>
        <p:blipFill>
          <a:blip r:embed="rId2"/>
          <a:stretch>
            <a:fillRect/>
          </a:stretch>
        </p:blipFill>
        <p:spPr>
          <a:xfrm>
            <a:off x="1435410" y="1364946"/>
            <a:ext cx="9440592" cy="2353003"/>
          </a:xfrm>
          <a:prstGeom prst="rect">
            <a:avLst/>
          </a:prstGeom>
        </p:spPr>
      </p:pic>
      <p:sp>
        <p:nvSpPr>
          <p:cNvPr id="15" name="Content Placeholder 6">
            <a:extLst>
              <a:ext uri="{FF2B5EF4-FFF2-40B4-BE49-F238E27FC236}">
                <a16:creationId xmlns:a16="http://schemas.microsoft.com/office/drawing/2014/main" id="{7257FD1E-D2C8-BBE2-EC89-4AFC230617C9}"/>
              </a:ext>
            </a:extLst>
          </p:cNvPr>
          <p:cNvSpPr>
            <a:spLocks noGrp="1"/>
          </p:cNvSpPr>
          <p:nvPr>
            <p:ph sz="half" idx="1"/>
          </p:nvPr>
        </p:nvSpPr>
        <p:spPr>
          <a:xfrm>
            <a:off x="289459" y="3829320"/>
            <a:ext cx="11353799" cy="385238"/>
          </a:xfrm>
        </p:spPr>
        <p:txBody>
          <a:bodyPr numCol="1">
            <a:normAutofit/>
          </a:bodyPr>
          <a:lstStyle/>
          <a:p>
            <a:pPr marL="0" lvl="0" indent="0">
              <a:buNone/>
            </a:pPr>
            <a:r>
              <a:rPr lang="en-US" sz="2000" dirty="0"/>
              <a:t>The white header at the top of the screen provides basic demographic information:</a:t>
            </a:r>
            <a:endParaRPr lang="en-US" sz="1800" dirty="0"/>
          </a:p>
        </p:txBody>
      </p:sp>
      <p:sp>
        <p:nvSpPr>
          <p:cNvPr id="18" name="Content Placeholder 6">
            <a:extLst>
              <a:ext uri="{FF2B5EF4-FFF2-40B4-BE49-F238E27FC236}">
                <a16:creationId xmlns:a16="http://schemas.microsoft.com/office/drawing/2014/main" id="{5FC0E85B-17D1-0469-F691-4554ACF53693}"/>
              </a:ext>
            </a:extLst>
          </p:cNvPr>
          <p:cNvSpPr txBox="1">
            <a:spLocks/>
          </p:cNvSpPr>
          <p:nvPr/>
        </p:nvSpPr>
        <p:spPr>
          <a:xfrm>
            <a:off x="289458" y="4308577"/>
            <a:ext cx="11732496" cy="1536606"/>
          </a:xfrm>
          <a:prstGeom prst="rect">
            <a:avLst/>
          </a:prstGeom>
        </p:spPr>
        <p:txBody>
          <a:bodyPr vert="horz" lIns="91440" tIns="45720" rIns="91440" bIns="45720" numCol="3"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MPOG Case ID</a:t>
            </a:r>
          </a:p>
          <a:p>
            <a:pPr lvl="1"/>
            <a:r>
              <a:rPr lang="en-US" dirty="0"/>
              <a:t>Institution</a:t>
            </a:r>
          </a:p>
          <a:p>
            <a:pPr lvl="1"/>
            <a:r>
              <a:rPr lang="en-US" dirty="0"/>
              <a:t>Procedure</a:t>
            </a:r>
          </a:p>
          <a:p>
            <a:pPr lvl="1"/>
            <a:r>
              <a:rPr lang="en-US" dirty="0"/>
              <a:t>Patient IDs (Patient Name and MRN)</a:t>
            </a:r>
          </a:p>
          <a:p>
            <a:pPr lvl="1"/>
            <a:r>
              <a:rPr lang="en-US" dirty="0"/>
              <a:t>Patient demographics (Age/Sex/Race)</a:t>
            </a:r>
          </a:p>
          <a:p>
            <a:pPr lvl="1"/>
            <a:r>
              <a:rPr lang="en-US" dirty="0"/>
              <a:t>Height/Weight</a:t>
            </a:r>
          </a:p>
          <a:p>
            <a:pPr lvl="1"/>
            <a:r>
              <a:rPr lang="en-US" dirty="0"/>
              <a:t>ASA Class</a:t>
            </a:r>
          </a:p>
          <a:p>
            <a:pPr lvl="1"/>
            <a:r>
              <a:rPr lang="en-US" dirty="0"/>
              <a:t>Emergent Status</a:t>
            </a:r>
          </a:p>
          <a:p>
            <a:pPr lvl="1"/>
            <a:r>
              <a:rPr lang="en-US" dirty="0"/>
              <a:t>Surgical Service</a:t>
            </a:r>
          </a:p>
          <a:p>
            <a:pPr lvl="1"/>
            <a:r>
              <a:rPr lang="en-US" dirty="0"/>
              <a:t>Admission Status</a:t>
            </a:r>
          </a:p>
          <a:p>
            <a:pPr lvl="1"/>
            <a:r>
              <a:rPr lang="en-US" dirty="0"/>
              <a:t>Room Name</a:t>
            </a:r>
          </a:p>
          <a:p>
            <a:pPr lvl="1"/>
            <a:r>
              <a:rPr lang="en-US" dirty="0"/>
              <a:t>Date of Death (if known)</a:t>
            </a:r>
          </a:p>
        </p:txBody>
      </p:sp>
      <p:sp>
        <p:nvSpPr>
          <p:cNvPr id="23" name="TextBox 22">
            <a:extLst>
              <a:ext uri="{FF2B5EF4-FFF2-40B4-BE49-F238E27FC236}">
                <a16:creationId xmlns:a16="http://schemas.microsoft.com/office/drawing/2014/main" id="{A11E94A7-6C78-1267-24DD-B0C1769B57D6}"/>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dirty="0"/>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Contact: support@mpog.zendesk.com</a:t>
            </a:r>
          </a:p>
        </p:txBody>
      </p:sp>
    </p:spTree>
    <p:extLst>
      <p:ext uri="{BB962C8B-B14F-4D97-AF65-F5344CB8AC3E}">
        <p14:creationId xmlns:p14="http://schemas.microsoft.com/office/powerpoint/2010/main" val="1020830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64FBED6-DBA1-4248-B57E-98CCAF2C365A}" type="slidenum">
              <a:rPr lang="en-US" dirty="0" smtClean="0"/>
              <a:t>18</a:t>
            </a:fld>
            <a:endParaRPr lang="en-US"/>
          </a:p>
        </p:txBody>
      </p:sp>
      <p:sp>
        <p:nvSpPr>
          <p:cNvPr id="2" name="Title 1"/>
          <p:cNvSpPr>
            <a:spLocks noGrp="1"/>
          </p:cNvSpPr>
          <p:nvPr>
            <p:ph type="title"/>
          </p:nvPr>
        </p:nvSpPr>
        <p:spPr>
          <a:xfrm>
            <a:off x="647700" y="312472"/>
            <a:ext cx="10058400" cy="914400"/>
          </a:xfrm>
        </p:spPr>
        <p:txBody>
          <a:bodyPr>
            <a:normAutofit/>
          </a:bodyPr>
          <a:lstStyle/>
          <a:p>
            <a:r>
              <a:rPr lang="en-US" dirty="0"/>
              <a:t>Chart View – Banner Navigation</a:t>
            </a:r>
          </a:p>
        </p:txBody>
      </p:sp>
      <p:sp>
        <p:nvSpPr>
          <p:cNvPr id="3" name="Content Placeholder 2"/>
          <p:cNvSpPr>
            <a:spLocks noGrp="1"/>
          </p:cNvSpPr>
          <p:nvPr>
            <p:ph sz="half" idx="1"/>
          </p:nvPr>
        </p:nvSpPr>
        <p:spPr>
          <a:xfrm>
            <a:off x="657225" y="1183802"/>
            <a:ext cx="11106150" cy="1964915"/>
          </a:xfrm>
        </p:spPr>
        <p:txBody>
          <a:bodyPr>
            <a:normAutofit/>
          </a:bodyPr>
          <a:lstStyle/>
          <a:p>
            <a:r>
              <a:rPr lang="en-US" dirty="0"/>
              <a:t>MRN and MPOG Case IDs can be copied using the ‘Copy’ button to the right of each number</a:t>
            </a:r>
          </a:p>
          <a:p>
            <a:r>
              <a:rPr lang="en-US" dirty="0"/>
              <a:t>New tabs can be opened by clicking the ‘+’ (plus) sign at the top of the banner</a:t>
            </a:r>
          </a:p>
          <a:p>
            <a:pPr lvl="1"/>
            <a:r>
              <a:rPr lang="en-US" dirty="0"/>
              <a:t>Up to 4 tabs can be open at a time</a:t>
            </a:r>
          </a:p>
          <a:p>
            <a:pPr lvl="1"/>
            <a:r>
              <a:rPr lang="en-US" dirty="0"/>
              <a:t>Each tab will show the age and sex of the patient if a case is opened</a:t>
            </a:r>
          </a:p>
        </p:txBody>
      </p:sp>
      <p:pic>
        <p:nvPicPr>
          <p:cNvPr id="9" name="Picture 8" descr="Top tab bar showing multiple case tabs labeled “No case loaded,” with a plus (+) button outlined in red indicating the option to open a new case tab.">
            <a:extLst>
              <a:ext uri="{FF2B5EF4-FFF2-40B4-BE49-F238E27FC236}">
                <a16:creationId xmlns:a16="http://schemas.microsoft.com/office/drawing/2014/main" id="{96ADACEC-D07A-6B11-B00A-6D7F4D15D5D8}"/>
              </a:ext>
            </a:extLst>
          </p:cNvPr>
          <p:cNvPicPr>
            <a:picLocks noChangeAspect="1"/>
          </p:cNvPicPr>
          <p:nvPr/>
        </p:nvPicPr>
        <p:blipFill>
          <a:blip r:embed="rId2"/>
          <a:stretch>
            <a:fillRect/>
          </a:stretch>
        </p:blipFill>
        <p:spPr>
          <a:xfrm>
            <a:off x="4425230" y="3222046"/>
            <a:ext cx="3575770" cy="1061895"/>
          </a:xfrm>
          <a:prstGeom prst="rect">
            <a:avLst/>
          </a:prstGeom>
        </p:spPr>
      </p:pic>
      <p:pic>
        <p:nvPicPr>
          <p:cNvPr id="13" name="Picture 12" descr="Top section of MPOG Case Viewer with tab row and case details, where the entire tab bar and the “Case ID” and “Patient IDs” fields are outlined in red; each field includes a “Copy” link for copying values.">
            <a:extLst>
              <a:ext uri="{FF2B5EF4-FFF2-40B4-BE49-F238E27FC236}">
                <a16:creationId xmlns:a16="http://schemas.microsoft.com/office/drawing/2014/main" id="{C5570AC6-A55C-548E-803D-7E65F45B0924}"/>
              </a:ext>
            </a:extLst>
          </p:cNvPr>
          <p:cNvPicPr>
            <a:picLocks noChangeAspect="1"/>
          </p:cNvPicPr>
          <p:nvPr/>
        </p:nvPicPr>
        <p:blipFill>
          <a:blip r:embed="rId3"/>
          <a:stretch>
            <a:fillRect/>
          </a:stretch>
        </p:blipFill>
        <p:spPr>
          <a:xfrm>
            <a:off x="1282120" y="4465998"/>
            <a:ext cx="9627760" cy="1365392"/>
          </a:xfrm>
          <a:prstGeom prst="rect">
            <a:avLst/>
          </a:prstGeom>
        </p:spPr>
      </p:pic>
      <p:sp>
        <p:nvSpPr>
          <p:cNvPr id="26" name="TextBox 25">
            <a:extLst>
              <a:ext uri="{FF2B5EF4-FFF2-40B4-BE49-F238E27FC236}">
                <a16:creationId xmlns:a16="http://schemas.microsoft.com/office/drawing/2014/main" id="{163C79FE-5AD2-02D6-AF36-BB44629CA21F}"/>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Tree>
    <p:extLst>
      <p:ext uri="{BB962C8B-B14F-4D97-AF65-F5344CB8AC3E}">
        <p14:creationId xmlns:p14="http://schemas.microsoft.com/office/powerpoint/2010/main" val="1472338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64FBED6-DBA1-4248-B57E-98CCAF2C365A}" type="slidenum">
              <a:rPr lang="en-US" smtClean="0"/>
              <a:t>19</a:t>
            </a:fld>
            <a:endParaRPr lang="en-US"/>
          </a:p>
        </p:txBody>
      </p:sp>
      <p:sp>
        <p:nvSpPr>
          <p:cNvPr id="10" name="Title 1">
            <a:extLst>
              <a:ext uri="{FF2B5EF4-FFF2-40B4-BE49-F238E27FC236}">
                <a16:creationId xmlns:a16="http://schemas.microsoft.com/office/drawing/2014/main" id="{02248228-DFFE-4853-3684-FF0541B88F0E}"/>
              </a:ext>
            </a:extLst>
          </p:cNvPr>
          <p:cNvSpPr>
            <a:spLocks noGrp="1"/>
          </p:cNvSpPr>
          <p:nvPr>
            <p:ph type="title"/>
          </p:nvPr>
        </p:nvSpPr>
        <p:spPr>
          <a:xfrm>
            <a:off x="647700" y="362644"/>
            <a:ext cx="10058400" cy="914400"/>
          </a:xfrm>
        </p:spPr>
        <p:txBody>
          <a:bodyPr>
            <a:normAutofit/>
          </a:bodyPr>
          <a:lstStyle/>
          <a:p>
            <a:r>
              <a:rPr lang="en-US" dirty="0"/>
              <a:t>Chart View – Physiologic Graph</a:t>
            </a:r>
          </a:p>
        </p:txBody>
      </p:sp>
      <p:pic>
        <p:nvPicPr>
          <p:cNvPr id="4" name="Picture 3" descr="MPOG Case Viewer main chart area outlined in red, displaying multiple vital sign trends over time (including blood pressure, pulse rate, oxygen saturation, and CO2), with selectable data series on the left and anesthesia, in-room, bypass, and surgery timelines shown below the graph.">
            <a:extLst>
              <a:ext uri="{FF2B5EF4-FFF2-40B4-BE49-F238E27FC236}">
                <a16:creationId xmlns:a16="http://schemas.microsoft.com/office/drawing/2014/main" id="{77DF2C8D-A2E0-5834-3930-7001AAD9D93F}"/>
              </a:ext>
            </a:extLst>
          </p:cNvPr>
          <p:cNvPicPr>
            <a:picLocks noChangeAspect="1"/>
          </p:cNvPicPr>
          <p:nvPr/>
        </p:nvPicPr>
        <p:blipFill>
          <a:blip r:embed="rId2"/>
          <a:stretch>
            <a:fillRect/>
          </a:stretch>
        </p:blipFill>
        <p:spPr>
          <a:xfrm>
            <a:off x="647700" y="1277044"/>
            <a:ext cx="9286647" cy="4243716"/>
          </a:xfrm>
          <a:prstGeom prst="rect">
            <a:avLst/>
          </a:prstGeom>
        </p:spPr>
      </p:pic>
      <p:sp>
        <p:nvSpPr>
          <p:cNvPr id="23" name="TextBox 22"/>
          <p:cNvSpPr txBox="1"/>
          <p:nvPr/>
        </p:nvSpPr>
        <p:spPr>
          <a:xfrm>
            <a:off x="4022558" y="4310102"/>
            <a:ext cx="7886700" cy="1477328"/>
          </a:xfrm>
          <a:prstGeom prst="rect">
            <a:avLst/>
          </a:prstGeom>
          <a:solidFill>
            <a:schemeClr val="bg1"/>
          </a:solidFill>
          <a:ln w="28575">
            <a:solidFill>
              <a:srgbClr val="FF0000"/>
            </a:solidFill>
          </a:ln>
        </p:spPr>
        <p:txBody>
          <a:bodyPr wrap="square" rtlCol="0">
            <a:spAutoFit/>
          </a:bodyPr>
          <a:lstStyle/>
          <a:p>
            <a:pPr marL="285750" indent="-285750">
              <a:buFont typeface="Arial" panose="020B0604020202020204" pitchFamily="34" charset="0"/>
              <a:buChar char="•"/>
            </a:pPr>
            <a:r>
              <a:rPr lang="en-US" dirty="0"/>
              <a:t>The top of chart view shows physiologic data in a graphical format</a:t>
            </a:r>
          </a:p>
          <a:p>
            <a:pPr marL="285750" indent="-285750">
              <a:buFont typeface="Arial" panose="020B0604020202020204" pitchFamily="34" charset="0"/>
              <a:buChar char="•"/>
            </a:pPr>
            <a:r>
              <a:rPr lang="en-US" dirty="0"/>
              <a:t>A legend is available to the left</a:t>
            </a:r>
          </a:p>
          <a:p>
            <a:pPr marL="742950" lvl="1" indent="-285750">
              <a:buFont typeface="Arial" panose="020B0604020202020204" pitchFamily="34" charset="0"/>
              <a:buChar char="•"/>
            </a:pPr>
            <a:r>
              <a:rPr lang="en-US" dirty="0"/>
              <a:t>Data lines can be toggled off or on by selecting the checkbox next to the measure</a:t>
            </a:r>
          </a:p>
          <a:p>
            <a:pPr marL="285750" indent="-285750">
              <a:buFont typeface="Arial" panose="020B0604020202020204" pitchFamily="34" charset="0"/>
              <a:buChar char="•"/>
            </a:pPr>
            <a:r>
              <a:rPr lang="en-US" dirty="0"/>
              <a:t>This section is fixed, so the graph stays at the top as you scroll through the data.</a:t>
            </a:r>
          </a:p>
        </p:txBody>
      </p:sp>
      <p:sp>
        <p:nvSpPr>
          <p:cNvPr id="14" name="TextBox 13">
            <a:extLst>
              <a:ext uri="{FF2B5EF4-FFF2-40B4-BE49-F238E27FC236}">
                <a16:creationId xmlns:a16="http://schemas.microsoft.com/office/drawing/2014/main" id="{80DFE0CF-D294-087B-6C8F-EA89D2D8A46A}"/>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Tree>
    <p:extLst>
      <p:ext uri="{BB962C8B-B14F-4D97-AF65-F5344CB8AC3E}">
        <p14:creationId xmlns:p14="http://schemas.microsoft.com/office/powerpoint/2010/main" val="3409516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E7E1A47-36FB-4141-9BFA-2A5DA9E89726}"/>
              </a:ext>
            </a:extLst>
          </p:cNvPr>
          <p:cNvSpPr>
            <a:spLocks noGrp="1"/>
          </p:cNvSpPr>
          <p:nvPr>
            <p:ph type="sldNum" sz="quarter" idx="12"/>
          </p:nvPr>
        </p:nvSpPr>
        <p:spPr/>
        <p:txBody>
          <a:bodyPr/>
          <a:lstStyle/>
          <a:p>
            <a:fld id="{964FBED6-DBA1-4248-B57E-98CCAF2C365A}" type="slidenum">
              <a:rPr lang="en-US" smtClean="0"/>
              <a:t>2</a:t>
            </a:fld>
            <a:endParaRPr lang="en-US"/>
          </a:p>
        </p:txBody>
      </p:sp>
      <p:sp>
        <p:nvSpPr>
          <p:cNvPr id="2" name="Title 1">
            <a:extLst>
              <a:ext uri="{FF2B5EF4-FFF2-40B4-BE49-F238E27FC236}">
                <a16:creationId xmlns:a16="http://schemas.microsoft.com/office/drawing/2014/main" id="{4BAFD4D0-12A3-1507-27E0-1209E2D4064A}"/>
              </a:ext>
            </a:extLst>
          </p:cNvPr>
          <p:cNvSpPr>
            <a:spLocks noGrp="1"/>
          </p:cNvSpPr>
          <p:nvPr>
            <p:ph type="title"/>
          </p:nvPr>
        </p:nvSpPr>
        <p:spPr>
          <a:xfrm>
            <a:off x="647700" y="361231"/>
            <a:ext cx="10058400" cy="914400"/>
          </a:xfrm>
        </p:spPr>
        <p:txBody>
          <a:bodyPr/>
          <a:lstStyle/>
          <a:p>
            <a:r>
              <a:rPr lang="en-US" dirty="0"/>
              <a:t>Case Viewer – Table of Contents</a:t>
            </a:r>
          </a:p>
        </p:txBody>
      </p:sp>
      <p:sp>
        <p:nvSpPr>
          <p:cNvPr id="4" name="Date Placeholder 3">
            <a:extLst>
              <a:ext uri="{FF2B5EF4-FFF2-40B4-BE49-F238E27FC236}">
                <a16:creationId xmlns:a16="http://schemas.microsoft.com/office/drawing/2014/main" id="{0D781243-1B1B-2B37-E243-D43090356E3C}"/>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15" name="TextBox 14">
            <a:extLst>
              <a:ext uri="{FF2B5EF4-FFF2-40B4-BE49-F238E27FC236}">
                <a16:creationId xmlns:a16="http://schemas.microsoft.com/office/drawing/2014/main" id="{B6BF0443-3581-6BE2-3BE9-097386898054}"/>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
        <p:nvSpPr>
          <p:cNvPr id="3" name="Content Placeholder 2">
            <a:extLst>
              <a:ext uri="{FF2B5EF4-FFF2-40B4-BE49-F238E27FC236}">
                <a16:creationId xmlns:a16="http://schemas.microsoft.com/office/drawing/2014/main" id="{F7E24C86-8598-E445-49F1-139AD9525EBE}"/>
              </a:ext>
            </a:extLst>
          </p:cNvPr>
          <p:cNvSpPr>
            <a:spLocks noGrp="1"/>
          </p:cNvSpPr>
          <p:nvPr>
            <p:ph idx="1"/>
          </p:nvPr>
        </p:nvSpPr>
        <p:spPr>
          <a:xfrm>
            <a:off x="838200" y="1882700"/>
            <a:ext cx="5972175" cy="3699669"/>
          </a:xfrm>
        </p:spPr>
        <p:txBody>
          <a:bodyPr>
            <a:normAutofit fontScale="92500" lnSpcReduction="10000"/>
          </a:bodyPr>
          <a:lstStyle/>
          <a:p>
            <a:r>
              <a:rPr lang="en-US" dirty="0">
                <a:hlinkClick r:id="rId2" action="ppaction://hlinksldjump"/>
              </a:rPr>
              <a:t>Case Viewer Overview</a:t>
            </a:r>
            <a:endParaRPr lang="en-US" dirty="0">
              <a:hlinkClick r:id="rId3" action="ppaction://hlinksldjump"/>
            </a:endParaRPr>
          </a:p>
          <a:p>
            <a:r>
              <a:rPr lang="en-US" dirty="0">
                <a:hlinkClick r:id="rId3" action="ppaction://hlinksldjump"/>
              </a:rPr>
              <a:t>Case Search</a:t>
            </a:r>
            <a:endParaRPr lang="en-US" dirty="0"/>
          </a:p>
          <a:p>
            <a:r>
              <a:rPr lang="en-US" dirty="0">
                <a:hlinkClick r:id="rId4" action="ppaction://hlinksldjump"/>
              </a:rPr>
              <a:t>Chart View</a:t>
            </a:r>
            <a:endParaRPr lang="en-US" dirty="0"/>
          </a:p>
          <a:p>
            <a:r>
              <a:rPr lang="en-US" dirty="0">
                <a:hlinkClick r:id="rId5" action="ppaction://hlinksldjump"/>
              </a:rPr>
              <a:t>Record Search</a:t>
            </a:r>
            <a:endParaRPr lang="en-US" dirty="0"/>
          </a:p>
          <a:p>
            <a:r>
              <a:rPr lang="en-US" dirty="0">
                <a:hlinkClick r:id="rId6" action="ppaction://hlinksldjump"/>
              </a:rPr>
              <a:t>Demographics</a:t>
            </a:r>
            <a:endParaRPr lang="en-US" dirty="0"/>
          </a:p>
          <a:p>
            <a:r>
              <a:rPr lang="en-US" dirty="0">
                <a:hlinkClick r:id="rId7" action="ppaction://hlinksldjump"/>
              </a:rPr>
              <a:t>Location Timeline</a:t>
            </a:r>
            <a:endParaRPr lang="en-US" dirty="0"/>
          </a:p>
          <a:p>
            <a:r>
              <a:rPr lang="en-US" dirty="0">
                <a:hlinkClick r:id="rId8" action="ppaction://hlinksldjump"/>
              </a:rPr>
              <a:t>Billing</a:t>
            </a:r>
            <a:endParaRPr lang="en-US" dirty="0"/>
          </a:p>
          <a:p>
            <a:r>
              <a:rPr lang="en-US" dirty="0">
                <a:hlinkClick r:id="rId9" action="ppaction://hlinksldjump"/>
              </a:rPr>
              <a:t>H&amp;P &amp; Outcomes</a:t>
            </a:r>
            <a:endParaRPr lang="en-US" dirty="0"/>
          </a:p>
          <a:p>
            <a:r>
              <a:rPr lang="en-US" dirty="0">
                <a:hlinkClick r:id="rId10" action="ppaction://hlinksldjump"/>
              </a:rPr>
              <a:t>Labs &amp; Microbiology</a:t>
            </a:r>
            <a:endParaRPr lang="en-US" dirty="0"/>
          </a:p>
        </p:txBody>
      </p:sp>
      <p:pic>
        <p:nvPicPr>
          <p:cNvPr id="12" name="Picture 11" descr="MPOG Case Viewer interface with a vertical blue navigation menu on the left. The menu includes “Fast Case Lookup” at the top, followed by a highlighted “Case Search” tab with a pointer arrow indicating selection. Below are additional menu options listed in white text: “Chart,” “Record Search,” “Demographics,” “Location Timeline,” “Billing,” “H &amp; P,” “Outcomes,” “Labs,” and “Microbiology.”">
            <a:extLst>
              <a:ext uri="{FF2B5EF4-FFF2-40B4-BE49-F238E27FC236}">
                <a16:creationId xmlns:a16="http://schemas.microsoft.com/office/drawing/2014/main" id="{FC74929F-47E0-486A-1459-2A924D83AE33}"/>
              </a:ext>
            </a:extLst>
          </p:cNvPr>
          <p:cNvPicPr>
            <a:picLocks noChangeAspect="1"/>
          </p:cNvPicPr>
          <p:nvPr/>
        </p:nvPicPr>
        <p:blipFill>
          <a:blip r:embed="rId11"/>
          <a:stretch>
            <a:fillRect/>
          </a:stretch>
        </p:blipFill>
        <p:spPr>
          <a:xfrm>
            <a:off x="8011493" y="1293607"/>
            <a:ext cx="1463040" cy="4270785"/>
          </a:xfrm>
          <a:prstGeom prst="rect">
            <a:avLst/>
          </a:prstGeom>
        </p:spPr>
      </p:pic>
      <p:sp>
        <p:nvSpPr>
          <p:cNvPr id="5" name="Footer Placeholder 4">
            <a:extLst>
              <a:ext uri="{FF2B5EF4-FFF2-40B4-BE49-F238E27FC236}">
                <a16:creationId xmlns:a16="http://schemas.microsoft.com/office/drawing/2014/main" id="{941CF33D-13F0-ADBA-A855-3ADCF630AC2C}"/>
              </a:ext>
            </a:extLst>
          </p:cNvPr>
          <p:cNvSpPr>
            <a:spLocks noGrp="1"/>
          </p:cNvSpPr>
          <p:nvPr>
            <p:ph type="ftr" sz="quarter" idx="11"/>
          </p:nvPr>
        </p:nvSpPr>
        <p:spPr/>
        <p:txBody>
          <a:bodyPr/>
          <a:lstStyle/>
          <a:p>
            <a:r>
              <a:rPr lang="en-US"/>
              <a:t>Contact: </a:t>
            </a:r>
            <a:r>
              <a:rPr lang="en-US" u="sng">
                <a:hlinkClick r:id="rId12"/>
              </a:rPr>
              <a:t>support@mpog.zendesk.com</a:t>
            </a:r>
            <a:endParaRPr lang="en-US"/>
          </a:p>
        </p:txBody>
      </p:sp>
    </p:spTree>
    <p:extLst>
      <p:ext uri="{BB962C8B-B14F-4D97-AF65-F5344CB8AC3E}">
        <p14:creationId xmlns:p14="http://schemas.microsoft.com/office/powerpoint/2010/main" val="3414624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64FBED6-DBA1-4248-B57E-98CCAF2C365A}" type="slidenum">
              <a:rPr lang="en-US" smtClean="0"/>
              <a:t>20</a:t>
            </a:fld>
            <a:endParaRPr lang="en-US"/>
          </a:p>
        </p:txBody>
      </p:sp>
      <p:sp>
        <p:nvSpPr>
          <p:cNvPr id="32" name="Title 1">
            <a:extLst>
              <a:ext uri="{FF2B5EF4-FFF2-40B4-BE49-F238E27FC236}">
                <a16:creationId xmlns:a16="http://schemas.microsoft.com/office/drawing/2014/main" id="{BBDA062A-2D65-2B03-E203-0C4537962F24}"/>
              </a:ext>
            </a:extLst>
          </p:cNvPr>
          <p:cNvSpPr>
            <a:spLocks noGrp="1"/>
          </p:cNvSpPr>
          <p:nvPr>
            <p:ph type="title"/>
          </p:nvPr>
        </p:nvSpPr>
        <p:spPr>
          <a:xfrm>
            <a:off x="647700" y="376108"/>
            <a:ext cx="10058400" cy="914400"/>
          </a:xfrm>
        </p:spPr>
        <p:txBody>
          <a:bodyPr>
            <a:normAutofit/>
          </a:bodyPr>
          <a:lstStyle/>
          <a:p>
            <a:r>
              <a:rPr lang="en-US" dirty="0"/>
              <a:t>Chart View – Graph Reference Line</a:t>
            </a:r>
          </a:p>
        </p:txBody>
      </p:sp>
      <p:sp>
        <p:nvSpPr>
          <p:cNvPr id="3" name="Content Placeholder 2"/>
          <p:cNvSpPr>
            <a:spLocks noGrp="1"/>
          </p:cNvSpPr>
          <p:nvPr>
            <p:ph sz="half" idx="1"/>
          </p:nvPr>
        </p:nvSpPr>
        <p:spPr>
          <a:xfrm>
            <a:off x="928437" y="1528036"/>
            <a:ext cx="10303042" cy="1238417"/>
          </a:xfrm>
        </p:spPr>
        <p:txBody>
          <a:bodyPr>
            <a:normAutofit/>
          </a:bodyPr>
          <a:lstStyle/>
          <a:p>
            <a:r>
              <a:rPr lang="en-US" dirty="0"/>
              <a:t>Choosing “Show Reference Line” from legend on the left adds an adjustable horizontal line across the grid </a:t>
            </a:r>
          </a:p>
          <a:p>
            <a:pPr lvl="1"/>
            <a:r>
              <a:rPr lang="en-US" dirty="0"/>
              <a:t>Adjust by placing mouse pointer over line, clicking, and then moving up or down</a:t>
            </a:r>
          </a:p>
        </p:txBody>
      </p:sp>
      <p:pic>
        <p:nvPicPr>
          <p:cNvPr id="9" name="Picture 8" descr="“Show Reference Line” checkbox outlined in red within the chart legend, with a drag icon and mouse graphic indicating click-and-drag interaction to adjust the horizontal reference line; a red-outlined inset shows the line being moved on the chart, updating the displayed value (for example, from 80 to 124).">
            <a:extLst>
              <a:ext uri="{FF2B5EF4-FFF2-40B4-BE49-F238E27FC236}">
                <a16:creationId xmlns:a16="http://schemas.microsoft.com/office/drawing/2014/main" id="{CC82D81A-8673-B7BF-9A60-1F21D36FBE42}"/>
              </a:ext>
            </a:extLst>
          </p:cNvPr>
          <p:cNvPicPr>
            <a:picLocks noChangeAspect="1"/>
          </p:cNvPicPr>
          <p:nvPr/>
        </p:nvPicPr>
        <p:blipFill>
          <a:blip r:embed="rId2"/>
          <a:stretch>
            <a:fillRect/>
          </a:stretch>
        </p:blipFill>
        <p:spPr>
          <a:xfrm>
            <a:off x="1640951" y="2877824"/>
            <a:ext cx="8697539" cy="2934109"/>
          </a:xfrm>
          <a:prstGeom prst="rect">
            <a:avLst/>
          </a:prstGeom>
        </p:spPr>
      </p:pic>
      <p:sp>
        <p:nvSpPr>
          <p:cNvPr id="44" name="TextBox 43">
            <a:extLst>
              <a:ext uri="{FF2B5EF4-FFF2-40B4-BE49-F238E27FC236}">
                <a16:creationId xmlns:a16="http://schemas.microsoft.com/office/drawing/2014/main" id="{DC4296AA-03C4-24F4-764D-C8CB8A073EB1}"/>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Tree>
    <p:extLst>
      <p:ext uri="{BB962C8B-B14F-4D97-AF65-F5344CB8AC3E}">
        <p14:creationId xmlns:p14="http://schemas.microsoft.com/office/powerpoint/2010/main" val="2438542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DD48081-9309-0780-9717-1A5D936FD4B4}"/>
              </a:ext>
            </a:extLst>
          </p:cNvPr>
          <p:cNvSpPr>
            <a:spLocks noGrp="1"/>
          </p:cNvSpPr>
          <p:nvPr>
            <p:ph type="sldNum" sz="quarter" idx="12"/>
          </p:nvPr>
        </p:nvSpPr>
        <p:spPr/>
        <p:txBody>
          <a:bodyPr/>
          <a:lstStyle/>
          <a:p>
            <a:fld id="{964FBED6-DBA1-4248-B57E-98CCAF2C365A}" type="slidenum">
              <a:rPr lang="en-US" smtClean="0"/>
              <a:t>21</a:t>
            </a:fld>
            <a:endParaRPr lang="en-US"/>
          </a:p>
        </p:txBody>
      </p:sp>
      <p:sp>
        <p:nvSpPr>
          <p:cNvPr id="14" name="Title 1">
            <a:extLst>
              <a:ext uri="{FF2B5EF4-FFF2-40B4-BE49-F238E27FC236}">
                <a16:creationId xmlns:a16="http://schemas.microsoft.com/office/drawing/2014/main" id="{E9459059-B614-9AAD-A083-E22F0F3731A5}"/>
              </a:ext>
            </a:extLst>
          </p:cNvPr>
          <p:cNvSpPr txBox="1">
            <a:spLocks noGrp="1"/>
          </p:cNvSpPr>
          <p:nvPr>
            <p:ph type="title" idx="4294967295"/>
          </p:nvPr>
        </p:nvSpPr>
        <p:spPr>
          <a:xfrm>
            <a:off x="647700" y="331941"/>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Chart View – Zoom In/Out</a:t>
            </a:r>
          </a:p>
        </p:txBody>
      </p:sp>
      <p:sp>
        <p:nvSpPr>
          <p:cNvPr id="20" name="Content Placeholder 2">
            <a:extLst>
              <a:ext uri="{FF2B5EF4-FFF2-40B4-BE49-F238E27FC236}">
                <a16:creationId xmlns:a16="http://schemas.microsoft.com/office/drawing/2014/main" id="{9E50470F-F45D-8310-6850-C418A784A1B7}"/>
              </a:ext>
            </a:extLst>
          </p:cNvPr>
          <p:cNvSpPr>
            <a:spLocks noGrp="1"/>
          </p:cNvSpPr>
          <p:nvPr>
            <p:ph sz="half" idx="1"/>
          </p:nvPr>
        </p:nvSpPr>
        <p:spPr>
          <a:xfrm>
            <a:off x="734656" y="1246341"/>
            <a:ext cx="5876924" cy="1583862"/>
          </a:xfrm>
        </p:spPr>
        <p:txBody>
          <a:bodyPr>
            <a:normAutofit fontScale="62500" lnSpcReduction="20000"/>
          </a:bodyPr>
          <a:lstStyle/>
          <a:p>
            <a:pPr marL="0" indent="0">
              <a:buNone/>
            </a:pPr>
            <a:r>
              <a:rPr lang="en-US" sz="3200" dirty="0"/>
              <a:t>Zoom In:</a:t>
            </a:r>
          </a:p>
          <a:p>
            <a:r>
              <a:rPr lang="en-US" sz="2900" dirty="0"/>
              <a:t>Either use the zoom in button on the top right of the graph, or</a:t>
            </a:r>
          </a:p>
          <a:p>
            <a:r>
              <a:rPr lang="en-US" sz="2900" dirty="0"/>
              <a:t>Click and drag mouse of specific time frame to zoom in on </a:t>
            </a:r>
          </a:p>
          <a:p>
            <a:r>
              <a:rPr lang="en-US" sz="2900" dirty="0"/>
              <a:t>Can zoom to 30-, 15-, 10-, 5-, 2-, or 1-minute increments </a:t>
            </a:r>
          </a:p>
        </p:txBody>
      </p:sp>
      <p:sp>
        <p:nvSpPr>
          <p:cNvPr id="34" name="Content Placeholder 2">
            <a:extLst>
              <a:ext uri="{FF2B5EF4-FFF2-40B4-BE49-F238E27FC236}">
                <a16:creationId xmlns:a16="http://schemas.microsoft.com/office/drawing/2014/main" id="{F4D31CBD-81CA-7854-E22C-4187CDDE6360}"/>
              </a:ext>
            </a:extLst>
          </p:cNvPr>
          <p:cNvSpPr txBox="1">
            <a:spLocks/>
          </p:cNvSpPr>
          <p:nvPr/>
        </p:nvSpPr>
        <p:spPr>
          <a:xfrm>
            <a:off x="6758861" y="1246341"/>
            <a:ext cx="5175964" cy="15838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Zoom Out:</a:t>
            </a:r>
          </a:p>
          <a:p>
            <a:pPr lvl="1"/>
            <a:r>
              <a:rPr lang="en-US" sz="1800" dirty="0"/>
              <a:t>Either use the zoom out button (for incremental), or </a:t>
            </a:r>
          </a:p>
          <a:p>
            <a:pPr lvl="1"/>
            <a:r>
              <a:rPr lang="en-US" sz="1800" dirty="0"/>
              <a:t>Zoom reset button (returns to default view)</a:t>
            </a:r>
          </a:p>
        </p:txBody>
      </p:sp>
      <p:pic>
        <p:nvPicPr>
          <p:cNvPr id="4" name="Picture 3" descr="Chart view with zoom controls (“Zoom Reset,” “Zoom Out,” and “Zoom In”) outlined in red, showing a click-and-drag selection over a highlighted time range; a red-outlined inset displays the zoomed-in section of the chart for closer detail.">
            <a:extLst>
              <a:ext uri="{FF2B5EF4-FFF2-40B4-BE49-F238E27FC236}">
                <a16:creationId xmlns:a16="http://schemas.microsoft.com/office/drawing/2014/main" id="{38998E8A-DCF8-C638-08BF-881321524D00}"/>
              </a:ext>
            </a:extLst>
          </p:cNvPr>
          <p:cNvPicPr>
            <a:picLocks noChangeAspect="1"/>
          </p:cNvPicPr>
          <p:nvPr/>
        </p:nvPicPr>
        <p:blipFill>
          <a:blip r:embed="rId2"/>
          <a:stretch>
            <a:fillRect/>
          </a:stretch>
        </p:blipFill>
        <p:spPr>
          <a:xfrm>
            <a:off x="1531924" y="2941574"/>
            <a:ext cx="9288171" cy="2819794"/>
          </a:xfrm>
          <a:prstGeom prst="rect">
            <a:avLst/>
          </a:prstGeom>
        </p:spPr>
      </p:pic>
      <p:sp>
        <p:nvSpPr>
          <p:cNvPr id="30" name="TextBox 29">
            <a:extLst>
              <a:ext uri="{FF2B5EF4-FFF2-40B4-BE49-F238E27FC236}">
                <a16:creationId xmlns:a16="http://schemas.microsoft.com/office/drawing/2014/main" id="{58CCB20B-652D-0B10-3CF9-DD2DF5DD9C05}"/>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
        <p:nvSpPr>
          <p:cNvPr id="5" name="Date Placeholder 4">
            <a:extLst>
              <a:ext uri="{FF2B5EF4-FFF2-40B4-BE49-F238E27FC236}">
                <a16:creationId xmlns:a16="http://schemas.microsoft.com/office/drawing/2014/main" id="{9E2AC970-76A7-569A-7D34-89AE3491082D}"/>
              </a:ex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FF2B5EF4-FFF2-40B4-BE49-F238E27FC236}">
                <a16:creationId xmlns:a16="http://schemas.microsoft.com/office/drawing/2014/main" id="{8E0603D4-AD00-0B31-6BE1-95FA232663D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Contact: support@mpog.zendesk.com</a:t>
            </a:r>
          </a:p>
        </p:txBody>
      </p:sp>
    </p:spTree>
    <p:extLst>
      <p:ext uri="{BB962C8B-B14F-4D97-AF65-F5344CB8AC3E}">
        <p14:creationId xmlns:p14="http://schemas.microsoft.com/office/powerpoint/2010/main" val="2012229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64FBED6-DBA1-4248-B57E-98CCAF2C365A}" type="slidenum">
              <a:rPr lang="en-US" smtClean="0"/>
              <a:t>22</a:t>
            </a:fld>
            <a:endParaRPr lang="en-US"/>
          </a:p>
        </p:txBody>
      </p:sp>
      <p:sp>
        <p:nvSpPr>
          <p:cNvPr id="8" name="Title 1">
            <a:extLst>
              <a:ext uri="{FF2B5EF4-FFF2-40B4-BE49-F238E27FC236}">
                <a16:creationId xmlns:a16="http://schemas.microsoft.com/office/drawing/2014/main" id="{B9B16C9A-89D2-9A79-47D3-D1FD1ED5C8C1}"/>
              </a:ext>
            </a:extLst>
          </p:cNvPr>
          <p:cNvSpPr txBox="1">
            <a:spLocks noGrp="1"/>
          </p:cNvSpPr>
          <p:nvPr>
            <p:ph type="title" idx="4294967295"/>
          </p:nvPr>
        </p:nvSpPr>
        <p:spPr>
          <a:xfrm>
            <a:off x="544830" y="322054"/>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Chart View – Zoom In/Out, </a:t>
            </a:r>
            <a:r>
              <a:rPr kumimoji="0" lang="en-US" sz="2400" b="0" i="0" u="none" strike="noStrike" kern="1200" cap="none" spc="0" normalizeH="0" baseline="0" noProof="0" dirty="0">
                <a:ln>
                  <a:noFill/>
                </a:ln>
                <a:solidFill>
                  <a:schemeClr val="accent5">
                    <a:lumMod val="50000"/>
                  </a:schemeClr>
                </a:solidFill>
                <a:effectLst/>
                <a:uLnTx/>
                <a:uFillTx/>
                <a:latin typeface="+mj-lt"/>
                <a:ea typeface="+mj-ea"/>
                <a:cs typeface="+mj-cs"/>
              </a:rPr>
              <a:t>continued</a:t>
            </a:r>
            <a:endPar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endParaRPr>
          </a:p>
        </p:txBody>
      </p:sp>
      <p:sp>
        <p:nvSpPr>
          <p:cNvPr id="14" name="Content Placeholder 2">
            <a:extLst>
              <a:ext uri="{FF2B5EF4-FFF2-40B4-BE49-F238E27FC236}">
                <a16:creationId xmlns:a16="http://schemas.microsoft.com/office/drawing/2014/main" id="{F40CB688-F0D4-6CE1-47A2-7399FCF821A6}"/>
              </a:ext>
            </a:extLst>
          </p:cNvPr>
          <p:cNvSpPr>
            <a:spLocks noGrp="1"/>
          </p:cNvSpPr>
          <p:nvPr>
            <p:ph sz="half" idx="1"/>
          </p:nvPr>
        </p:nvSpPr>
        <p:spPr>
          <a:xfrm>
            <a:off x="5932170" y="1487212"/>
            <a:ext cx="5905499" cy="687417"/>
          </a:xfrm>
        </p:spPr>
        <p:txBody>
          <a:bodyPr>
            <a:normAutofit fontScale="92500" lnSpcReduction="10000"/>
          </a:bodyPr>
          <a:lstStyle/>
          <a:p>
            <a:pPr marL="0" indent="0">
              <a:buNone/>
            </a:pPr>
            <a:r>
              <a:rPr lang="en-US" dirty="0"/>
              <a:t>Chart data aligns with the timeline shown at the top and will automatically adjust with zoom in/out</a:t>
            </a:r>
            <a:endParaRPr lang="en-US" dirty="0">
              <a:cs typeface="Calibri"/>
            </a:endParaRPr>
          </a:p>
        </p:txBody>
      </p:sp>
      <p:pic>
        <p:nvPicPr>
          <p:cNvPr id="4" name="Picture 3" descr="Side-by-side chart views with a zoomed-in panel outlined in red, showing detailed vital sign trends and medication administrations; a red rectangle highlights medication events on the timeline (such as doses and units), with an arrow indicating how the zoomed view provides a closer look at the selected time range and corresponding medication data.">
            <a:extLst>
              <a:ext uri="{FF2B5EF4-FFF2-40B4-BE49-F238E27FC236}">
                <a16:creationId xmlns:a16="http://schemas.microsoft.com/office/drawing/2014/main" id="{4F988B8D-F76B-6A9B-A166-46EE6F02B108}"/>
              </a:ext>
            </a:extLst>
          </p:cNvPr>
          <p:cNvPicPr>
            <a:picLocks noChangeAspect="1"/>
          </p:cNvPicPr>
          <p:nvPr/>
        </p:nvPicPr>
        <p:blipFill>
          <a:blip r:embed="rId2"/>
          <a:stretch>
            <a:fillRect/>
          </a:stretch>
        </p:blipFill>
        <p:spPr>
          <a:xfrm>
            <a:off x="661037" y="2174629"/>
            <a:ext cx="8511540" cy="3607772"/>
          </a:xfrm>
          <a:prstGeom prst="rect">
            <a:avLst/>
          </a:prstGeom>
        </p:spPr>
      </p:pic>
      <p:sp>
        <p:nvSpPr>
          <p:cNvPr id="27" name="TextBox 26">
            <a:extLst>
              <a:ext uri="{FF2B5EF4-FFF2-40B4-BE49-F238E27FC236}">
                <a16:creationId xmlns:a16="http://schemas.microsoft.com/office/drawing/2014/main" id="{C41FF46F-40E4-6447-D7F6-39660F707107}"/>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Tree>
    <p:extLst>
      <p:ext uri="{BB962C8B-B14F-4D97-AF65-F5344CB8AC3E}">
        <p14:creationId xmlns:p14="http://schemas.microsoft.com/office/powerpoint/2010/main" val="3520286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64FBED6-DBA1-4248-B57E-98CCAF2C365A}" type="slidenum">
              <a:rPr lang="en-US" smtClean="0"/>
              <a:t>23</a:t>
            </a:fld>
            <a:endParaRPr lang="en-US"/>
          </a:p>
        </p:txBody>
      </p:sp>
      <p:sp>
        <p:nvSpPr>
          <p:cNvPr id="13" name="Title 1">
            <a:extLst>
              <a:ext uri="{FF2B5EF4-FFF2-40B4-BE49-F238E27FC236}">
                <a16:creationId xmlns:a16="http://schemas.microsoft.com/office/drawing/2014/main" id="{C92F8019-4507-9F3B-6A63-31818D6EB90B}"/>
              </a:ext>
            </a:extLst>
          </p:cNvPr>
          <p:cNvSpPr txBox="1">
            <a:spLocks noGrp="1"/>
          </p:cNvSpPr>
          <p:nvPr>
            <p:ph type="title" idx="4294967295"/>
          </p:nvPr>
        </p:nvSpPr>
        <p:spPr>
          <a:xfrm>
            <a:off x="605790" y="358932"/>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Chart View – Zoom In – additional</a:t>
            </a:r>
          </a:p>
        </p:txBody>
      </p:sp>
      <p:sp>
        <p:nvSpPr>
          <p:cNvPr id="14" name="TextBox 13"/>
          <p:cNvSpPr txBox="1"/>
          <p:nvPr/>
        </p:nvSpPr>
        <p:spPr>
          <a:xfrm>
            <a:off x="2476501" y="1345122"/>
            <a:ext cx="6991349" cy="830997"/>
          </a:xfrm>
          <a:prstGeom prst="rect">
            <a:avLst/>
          </a:prstGeom>
          <a:noFill/>
        </p:spPr>
        <p:txBody>
          <a:bodyPr wrap="square" rtlCol="0">
            <a:spAutoFit/>
          </a:bodyPr>
          <a:lstStyle/>
          <a:p>
            <a:pPr algn="ctr"/>
            <a:r>
              <a:rPr lang="en-US" sz="2400" dirty="0"/>
              <a:t>Tick marks on the flowsheet let users know that more information is available if you zoom in. </a:t>
            </a:r>
          </a:p>
        </p:txBody>
      </p:sp>
      <p:grpSp>
        <p:nvGrpSpPr>
          <p:cNvPr id="8" name="Group 7" descr="Chart view showing vital sign trends over time with a corresponding data table below; a red box highlights a selected point in the table, with an arrow pointing to a zoomed-in chart on the right that displays more detailed values for the selected time range.">
            <a:extLst>
              <a:ext uri="{FF2B5EF4-FFF2-40B4-BE49-F238E27FC236}">
                <a16:creationId xmlns:a16="http://schemas.microsoft.com/office/drawing/2014/main" id="{0C339337-9248-9F1C-8E9E-B28281C52D4B}"/>
              </a:ext>
            </a:extLst>
          </p:cNvPr>
          <p:cNvGrpSpPr/>
          <p:nvPr/>
        </p:nvGrpSpPr>
        <p:grpSpPr>
          <a:xfrm>
            <a:off x="981642" y="2094978"/>
            <a:ext cx="10372158" cy="3508895"/>
            <a:chOff x="909921" y="1760621"/>
            <a:chExt cx="10372158" cy="3508895"/>
          </a:xfrm>
        </p:grpSpPr>
        <p:sp>
          <p:nvSpPr>
            <p:cNvPr id="2" name="Right Arrow 1"/>
            <p:cNvSpPr/>
            <p:nvPr/>
          </p:nvSpPr>
          <p:spPr>
            <a:xfrm>
              <a:off x="5433004" y="4867231"/>
              <a:ext cx="896144" cy="2899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06F19254-F0B7-8AE6-E79A-B5302D15DE70}"/>
                </a:ext>
              </a:extLst>
            </p:cNvPr>
            <p:cNvGrpSpPr/>
            <p:nvPr/>
          </p:nvGrpSpPr>
          <p:grpSpPr>
            <a:xfrm>
              <a:off x="909921" y="1760621"/>
              <a:ext cx="4372393" cy="3508895"/>
              <a:chOff x="909921" y="1760621"/>
              <a:chExt cx="4372393" cy="3508895"/>
            </a:xfrm>
          </p:grpSpPr>
          <p:pic>
            <p:nvPicPr>
              <p:cNvPr id="16" name="Picture 15">
                <a:extLst>
                  <a:ext uri="{FF2B5EF4-FFF2-40B4-BE49-F238E27FC236}">
                    <a16:creationId xmlns:a16="http://schemas.microsoft.com/office/drawing/2014/main" id="{964816EC-8098-6184-B975-E0189332AE6E}"/>
                  </a:ext>
                </a:extLst>
              </p:cNvPr>
              <p:cNvPicPr>
                <a:picLocks noChangeAspect="1"/>
              </p:cNvPicPr>
              <p:nvPr/>
            </p:nvPicPr>
            <p:blipFill>
              <a:blip r:embed="rId2"/>
              <a:stretch>
                <a:fillRect/>
              </a:stretch>
            </p:blipFill>
            <p:spPr>
              <a:xfrm>
                <a:off x="909921" y="2735199"/>
                <a:ext cx="4372393" cy="2534317"/>
              </a:xfrm>
              <a:prstGeom prst="rect">
                <a:avLst/>
              </a:prstGeom>
            </p:spPr>
          </p:pic>
          <p:sp>
            <p:nvSpPr>
              <p:cNvPr id="19" name="Rounded Rectangle 1">
                <a:extLst>
                  <a:ext uri="{FF2B5EF4-FFF2-40B4-BE49-F238E27FC236}">
                    <a16:creationId xmlns:a16="http://schemas.microsoft.com/office/drawing/2014/main" id="{B2EE8525-E5E3-1528-FBAC-7A35873D61A9}"/>
                  </a:ext>
                </a:extLst>
              </p:cNvPr>
              <p:cNvSpPr/>
              <p:nvPr/>
            </p:nvSpPr>
            <p:spPr>
              <a:xfrm>
                <a:off x="1884240" y="4839080"/>
                <a:ext cx="438150" cy="39571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DCB7A69D-4ACA-7515-56DE-977A960CDC53}"/>
                  </a:ext>
                </a:extLst>
              </p:cNvPr>
              <p:cNvCxnSpPr>
                <a:cxnSpLocks/>
                <a:stCxn id="14" idx="1"/>
              </p:cNvCxnSpPr>
              <p:nvPr/>
            </p:nvCxnSpPr>
            <p:spPr>
              <a:xfrm flipH="1">
                <a:off x="2093790" y="1760621"/>
                <a:ext cx="382711" cy="30784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24" name="Picture 23">
              <a:extLst>
                <a:ext uri="{FF2B5EF4-FFF2-40B4-BE49-F238E27FC236}">
                  <a16:creationId xmlns:a16="http://schemas.microsoft.com/office/drawing/2014/main" id="{5ACF6F92-DDF5-39FF-4DF4-0CF851458838}"/>
                </a:ext>
              </a:extLst>
            </p:cNvPr>
            <p:cNvPicPr>
              <a:picLocks noChangeAspect="1"/>
            </p:cNvPicPr>
            <p:nvPr/>
          </p:nvPicPr>
          <p:blipFill>
            <a:blip r:embed="rId3"/>
            <a:stretch>
              <a:fillRect/>
            </a:stretch>
          </p:blipFill>
          <p:spPr>
            <a:xfrm>
              <a:off x="6481299" y="2702988"/>
              <a:ext cx="4800780" cy="2566527"/>
            </a:xfrm>
            <a:prstGeom prst="rect">
              <a:avLst/>
            </a:prstGeom>
          </p:spPr>
        </p:pic>
      </p:gr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
        <p:nvSpPr>
          <p:cNvPr id="3" name="TextBox 2">
            <a:extLst>
              <a:ext uri="{FF2B5EF4-FFF2-40B4-BE49-F238E27FC236}">
                <a16:creationId xmlns:a16="http://schemas.microsoft.com/office/drawing/2014/main" id="{DBA42A7D-00A7-9B3D-3FE9-DCA33F89F590}"/>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Tree>
    <p:extLst>
      <p:ext uri="{BB962C8B-B14F-4D97-AF65-F5344CB8AC3E}">
        <p14:creationId xmlns:p14="http://schemas.microsoft.com/office/powerpoint/2010/main" val="2696585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64FBED6-DBA1-4248-B57E-98CCAF2C365A}" type="slidenum">
              <a:rPr lang="en-US" smtClean="0"/>
              <a:t>24</a:t>
            </a:fld>
            <a:endParaRPr lang="en-US"/>
          </a:p>
        </p:txBody>
      </p:sp>
      <p:sp>
        <p:nvSpPr>
          <p:cNvPr id="21" name="Title 1">
            <a:extLst>
              <a:ext uri="{FF2B5EF4-FFF2-40B4-BE49-F238E27FC236}">
                <a16:creationId xmlns:a16="http://schemas.microsoft.com/office/drawing/2014/main" id="{DB3715F8-57AC-B051-CE19-6ED2BF82ECC6}"/>
              </a:ext>
            </a:extLst>
          </p:cNvPr>
          <p:cNvSpPr txBox="1">
            <a:spLocks noGrp="1"/>
          </p:cNvSpPr>
          <p:nvPr>
            <p:ph type="title" idx="4294967295"/>
          </p:nvPr>
        </p:nvSpPr>
        <p:spPr>
          <a:xfrm>
            <a:off x="734969" y="296786"/>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Chart View – Scrolling</a:t>
            </a:r>
          </a:p>
        </p:txBody>
      </p:sp>
      <p:sp>
        <p:nvSpPr>
          <p:cNvPr id="20" name="Content Placeholder 2">
            <a:extLst>
              <a:ext uri="{FF2B5EF4-FFF2-40B4-BE49-F238E27FC236}">
                <a16:creationId xmlns:a16="http://schemas.microsoft.com/office/drawing/2014/main" id="{8717AF70-739F-CDD4-26C0-1E5B7E489230}"/>
              </a:ext>
            </a:extLst>
          </p:cNvPr>
          <p:cNvSpPr>
            <a:spLocks noGrp="1"/>
          </p:cNvSpPr>
          <p:nvPr>
            <p:ph sz="half" idx="1"/>
          </p:nvPr>
        </p:nvSpPr>
        <p:spPr>
          <a:xfrm>
            <a:off x="7983729" y="1054155"/>
            <a:ext cx="3914774" cy="1424185"/>
          </a:xfrm>
        </p:spPr>
        <p:txBody>
          <a:bodyPr>
            <a:normAutofit/>
          </a:bodyPr>
          <a:lstStyle/>
          <a:p>
            <a:pPr marL="0" indent="0" algn="ctr">
              <a:lnSpc>
                <a:spcPct val="115000"/>
              </a:lnSpc>
              <a:spcAft>
                <a:spcPts val="1000"/>
              </a:spcAft>
              <a:buNone/>
            </a:pPr>
            <a:r>
              <a:rPr lang="en-US" dirty="0">
                <a:ea typeface="Times New Roman" panose="02020603050405020304" pitchFamily="18" charset="0"/>
                <a:cs typeface="Times New Roman"/>
              </a:rPr>
              <a:t>Click and hold the mouse wheel, then drag left or right to scroll through the timeline.</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3" name="Group 2" descr="MPOG Case Viewer chart with a click-and-drag cursor icon (shown with a red burst) indicating horizontal navigation across the timeline; a mouse icon highlights the drag action. A red-outlined inset shows the resulting view after dragging, with the chart shifted to display a later time range, including updated vital sign trends and medication events.">
            <a:extLst>
              <a:ext uri="{FF2B5EF4-FFF2-40B4-BE49-F238E27FC236}">
                <a16:creationId xmlns:a16="http://schemas.microsoft.com/office/drawing/2014/main" id="{5A781905-84F2-C9F3-A1FD-FD94A2C54C88}"/>
              </a:ext>
            </a:extLst>
          </p:cNvPr>
          <p:cNvGrpSpPr/>
          <p:nvPr/>
        </p:nvGrpSpPr>
        <p:grpSpPr>
          <a:xfrm>
            <a:off x="894548" y="1330559"/>
            <a:ext cx="9046568" cy="4641054"/>
            <a:chOff x="874672" y="963330"/>
            <a:chExt cx="10095466" cy="5216193"/>
          </a:xfrm>
        </p:grpSpPr>
        <p:grpSp>
          <p:nvGrpSpPr>
            <p:cNvPr id="2" name="Group 1">
              <a:extLst>
                <a:ext uri="{FF2B5EF4-FFF2-40B4-BE49-F238E27FC236}">
                  <a16:creationId xmlns:a16="http://schemas.microsoft.com/office/drawing/2014/main" id="{3C004665-A1D5-6024-75B6-93207DF8266E}"/>
                </a:ext>
              </a:extLst>
            </p:cNvPr>
            <p:cNvGrpSpPr/>
            <p:nvPr/>
          </p:nvGrpSpPr>
          <p:grpSpPr>
            <a:xfrm>
              <a:off x="874672" y="963330"/>
              <a:ext cx="10095466" cy="5216193"/>
              <a:chOff x="874672" y="963330"/>
              <a:chExt cx="10095466" cy="5216193"/>
            </a:xfrm>
          </p:grpSpPr>
          <p:pic>
            <p:nvPicPr>
              <p:cNvPr id="10" name="Picture 9">
                <a:extLst>
                  <a:ext uri="{FF2B5EF4-FFF2-40B4-BE49-F238E27FC236}">
                    <a16:creationId xmlns:a16="http://schemas.microsoft.com/office/drawing/2014/main" id="{375BC7E2-09ED-A1BF-04DA-F744DC0C4076}"/>
                  </a:ext>
                </a:extLst>
              </p:cNvPr>
              <p:cNvPicPr>
                <a:picLocks noChangeAspect="1"/>
              </p:cNvPicPr>
              <p:nvPr/>
            </p:nvPicPr>
            <p:blipFill>
              <a:blip r:embed="rId3"/>
              <a:srcRect l="6631" b="4268"/>
              <a:stretch>
                <a:fillRect/>
              </a:stretch>
            </p:blipFill>
            <p:spPr>
              <a:xfrm>
                <a:off x="874672" y="963330"/>
                <a:ext cx="7402553" cy="3574261"/>
              </a:xfrm>
              <a:prstGeom prst="rect">
                <a:avLst/>
              </a:prstGeom>
              <a:effectLst>
                <a:outerShdw blurRad="50800" dist="38100" dir="5400000" algn="t" rotWithShape="0">
                  <a:prstClr val="black">
                    <a:alpha val="40000"/>
                  </a:prstClr>
                </a:outerShdw>
              </a:effectLst>
            </p:spPr>
          </p:pic>
          <p:pic>
            <p:nvPicPr>
              <p:cNvPr id="18" name="Picture 17">
                <a:extLst>
                  <a:ext uri="{FF2B5EF4-FFF2-40B4-BE49-F238E27FC236}">
                    <a16:creationId xmlns:a16="http://schemas.microsoft.com/office/drawing/2014/main" id="{DF57D14E-FF5C-8248-1799-A0C329AAAE3E}"/>
                  </a:ext>
                </a:extLst>
              </p:cNvPr>
              <p:cNvPicPr>
                <a:picLocks noChangeAspect="1"/>
              </p:cNvPicPr>
              <p:nvPr/>
            </p:nvPicPr>
            <p:blipFill>
              <a:blip r:embed="rId4"/>
              <a:srcRect b="11785"/>
              <a:stretch>
                <a:fillRect/>
              </a:stretch>
            </p:blipFill>
            <p:spPr>
              <a:xfrm>
                <a:off x="4648200" y="2769764"/>
                <a:ext cx="6321938" cy="3124906"/>
              </a:xfrm>
              <a:prstGeom prst="rect">
                <a:avLst/>
              </a:prstGeom>
              <a:ln w="28575">
                <a:solidFill>
                  <a:srgbClr val="FF0000"/>
                </a:solidFill>
              </a:ln>
              <a:effectLst>
                <a:outerShdw blurRad="50800" dist="38100" dir="5400000" algn="t" rotWithShape="0">
                  <a:prstClr val="black">
                    <a:alpha val="40000"/>
                  </a:prstClr>
                </a:outerShdw>
              </a:effectLst>
            </p:spPr>
          </p:pic>
          <p:grpSp>
            <p:nvGrpSpPr>
              <p:cNvPr id="19" name="Group 18">
                <a:extLst>
                  <a:ext uri="{FF2B5EF4-FFF2-40B4-BE49-F238E27FC236}">
                    <a16:creationId xmlns:a16="http://schemas.microsoft.com/office/drawing/2014/main" id="{60204B9E-8E89-0BD7-8FAF-8E86F3C46ED4}"/>
                  </a:ext>
                </a:extLst>
              </p:cNvPr>
              <p:cNvGrpSpPr/>
              <p:nvPr/>
            </p:nvGrpSpPr>
            <p:grpSpPr>
              <a:xfrm>
                <a:off x="1331866" y="4383786"/>
                <a:ext cx="1246841" cy="1795737"/>
                <a:chOff x="10201964" y="3949323"/>
                <a:chExt cx="1246841" cy="1795737"/>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01964" y="3949323"/>
                  <a:ext cx="1246841" cy="1795737"/>
                </a:xfrm>
                <a:prstGeom prst="rect">
                  <a:avLst/>
                </a:prstGeom>
                <a:ln w="28575">
                  <a:solidFill>
                    <a:srgbClr val="FF0000"/>
                  </a:solidFill>
                </a:ln>
              </p:spPr>
            </p:pic>
            <p:sp>
              <p:nvSpPr>
                <p:cNvPr id="31" name="12-Point Star 30"/>
                <p:cNvSpPr/>
                <p:nvPr/>
              </p:nvSpPr>
              <p:spPr>
                <a:xfrm flipH="1">
                  <a:off x="10587509" y="4049424"/>
                  <a:ext cx="475749" cy="483136"/>
                </a:xfrm>
                <a:prstGeom prst="star12">
                  <a:avLst/>
                </a:prstGeom>
                <a:solidFill>
                  <a:srgbClr val="FF0000">
                    <a:alpha val="25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1" name="Group 10"/>
              <p:cNvGrpSpPr/>
              <p:nvPr/>
            </p:nvGrpSpPr>
            <p:grpSpPr>
              <a:xfrm>
                <a:off x="3949789" y="1704975"/>
                <a:ext cx="698411" cy="633610"/>
                <a:chOff x="-92263" y="481505"/>
                <a:chExt cx="465615" cy="437566"/>
              </a:xfrm>
            </p:grpSpPr>
            <p:sp>
              <p:nvSpPr>
                <p:cNvPr id="15" name="Explosion 1 14"/>
                <p:cNvSpPr/>
                <p:nvPr/>
              </p:nvSpPr>
              <p:spPr>
                <a:xfrm>
                  <a:off x="-92263" y="481505"/>
                  <a:ext cx="465615" cy="437566"/>
                </a:xfrm>
                <a:prstGeom prst="irregularSeal1">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647" y="617080"/>
                  <a:ext cx="111161" cy="166417"/>
                </a:xfrm>
                <a:prstGeom prst="rect">
                  <a:avLst/>
                </a:prstGeom>
              </p:spPr>
            </p:pic>
          </p:grpSp>
          <p:sp>
            <p:nvSpPr>
              <p:cNvPr id="32" name="Left-Right Arrow 31"/>
              <p:cNvSpPr/>
              <p:nvPr/>
            </p:nvSpPr>
            <p:spPr>
              <a:xfrm>
                <a:off x="4758248" y="1863207"/>
                <a:ext cx="698411" cy="246219"/>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cxnSp>
          <p:nvCxnSpPr>
            <p:cNvPr id="25" name="Straight Arrow Connector 24">
              <a:extLst>
                <a:ext uri="{FF2B5EF4-FFF2-40B4-BE49-F238E27FC236}">
                  <a16:creationId xmlns:a16="http://schemas.microsoft.com/office/drawing/2014/main" id="{124D79F5-8E06-2B8B-1510-90142B2E76DE}"/>
                </a:ext>
              </a:extLst>
            </p:cNvPr>
            <p:cNvCxnSpPr>
              <a:cxnSpLocks/>
            </p:cNvCxnSpPr>
            <p:nvPr/>
          </p:nvCxnSpPr>
          <p:spPr>
            <a:xfrm>
              <a:off x="7247773" y="1345579"/>
              <a:ext cx="657977" cy="15976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BC821A26-D52C-DABB-7E7D-60AAC7C2F841}"/>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Tree>
    <p:extLst>
      <p:ext uri="{BB962C8B-B14F-4D97-AF65-F5344CB8AC3E}">
        <p14:creationId xmlns:p14="http://schemas.microsoft.com/office/powerpoint/2010/main" val="4269395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64FBED6-DBA1-4248-B57E-98CCAF2C365A}" type="slidenum">
              <a:rPr lang="en-US" smtClean="0"/>
              <a:t>25</a:t>
            </a:fld>
            <a:endParaRPr lang="en-US"/>
          </a:p>
        </p:txBody>
      </p:sp>
      <p:sp>
        <p:nvSpPr>
          <p:cNvPr id="11" name="Title 1">
            <a:extLst>
              <a:ext uri="{FF2B5EF4-FFF2-40B4-BE49-F238E27FC236}">
                <a16:creationId xmlns:a16="http://schemas.microsoft.com/office/drawing/2014/main" id="{4E88A512-0D2B-C0BF-B656-47BE4E47B70E}"/>
              </a:ext>
            </a:extLst>
          </p:cNvPr>
          <p:cNvSpPr txBox="1">
            <a:spLocks noGrp="1"/>
          </p:cNvSpPr>
          <p:nvPr>
            <p:ph type="title" idx="4294967295"/>
          </p:nvPr>
        </p:nvSpPr>
        <p:spPr>
          <a:xfrm>
            <a:off x="647699" y="309045"/>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Chart View – Times and Staff</a:t>
            </a:r>
          </a:p>
        </p:txBody>
      </p:sp>
      <p:sp>
        <p:nvSpPr>
          <p:cNvPr id="12" name="Content Placeholder 2">
            <a:extLst>
              <a:ext uri="{FF2B5EF4-FFF2-40B4-BE49-F238E27FC236}">
                <a16:creationId xmlns:a16="http://schemas.microsoft.com/office/drawing/2014/main" id="{2FEACF53-7A32-7B88-86F5-76C16DAD7565}"/>
              </a:ext>
            </a:extLst>
          </p:cNvPr>
          <p:cNvSpPr>
            <a:spLocks noGrp="1"/>
          </p:cNvSpPr>
          <p:nvPr>
            <p:ph sz="half" idx="1"/>
          </p:nvPr>
        </p:nvSpPr>
        <p:spPr>
          <a:xfrm>
            <a:off x="647699" y="4240834"/>
            <a:ext cx="11249025" cy="700621"/>
          </a:xfrm>
        </p:spPr>
        <p:txBody>
          <a:bodyPr>
            <a:normAutofit lnSpcReduction="10000"/>
          </a:bodyPr>
          <a:lstStyle/>
          <a:p>
            <a:pPr marL="0" indent="0">
              <a:buNone/>
            </a:pPr>
            <a:r>
              <a:rPr lang="en-US" dirty="0"/>
              <a:t>Directly under the graph, also fixed in place, is a timeline representation of key times in the case:</a:t>
            </a:r>
            <a:endParaRPr lang="en-US" sz="2800" dirty="0"/>
          </a:p>
        </p:txBody>
      </p:sp>
      <p:sp>
        <p:nvSpPr>
          <p:cNvPr id="19" name="Content Placeholder 2">
            <a:extLst>
              <a:ext uri="{FF2B5EF4-FFF2-40B4-BE49-F238E27FC236}">
                <a16:creationId xmlns:a16="http://schemas.microsoft.com/office/drawing/2014/main" id="{2BD04371-D6FB-6E6E-4916-0D80708D179C}"/>
              </a:ext>
            </a:extLst>
          </p:cNvPr>
          <p:cNvSpPr txBox="1">
            <a:spLocks/>
          </p:cNvSpPr>
          <p:nvPr/>
        </p:nvSpPr>
        <p:spPr>
          <a:xfrm>
            <a:off x="1738310" y="4892546"/>
            <a:ext cx="10086975" cy="1051776"/>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dirty="0"/>
              <a:t>Anesthesia Start to End</a:t>
            </a:r>
          </a:p>
          <a:p>
            <a:pPr marL="285750" indent="-285750"/>
            <a:r>
              <a:rPr lang="en-US" dirty="0"/>
              <a:t>In room to out of rom</a:t>
            </a:r>
          </a:p>
          <a:p>
            <a:pPr marL="285750" indent="-285750"/>
            <a:r>
              <a:rPr lang="en-US" dirty="0"/>
              <a:t>Length of surgery</a:t>
            </a:r>
          </a:p>
          <a:p>
            <a:pPr marL="285750" indent="-285750"/>
            <a:r>
              <a:rPr lang="en-US" dirty="0"/>
              <a:t>Staff sign in/out times</a:t>
            </a:r>
          </a:p>
        </p:txBody>
      </p:sp>
      <p:pic>
        <p:nvPicPr>
          <p:cNvPr id="18" name="Picture 17" descr="Staff timeline section showing roles and involvement over time, including Anesthesia, In Room, Bypass, and Surgery phases, followed by “All Staff” entries such as Perfusionist, Anesthesia Attending, Anesthesia Resident, Circulator Nurse, First Assistant, Physician Assistant, Scrub, and Surgical Attending, each represented by horizontal bars indicating duration and overlap of participation.">
            <a:extLst>
              <a:ext uri="{FF2B5EF4-FFF2-40B4-BE49-F238E27FC236}">
                <a16:creationId xmlns:a16="http://schemas.microsoft.com/office/drawing/2014/main" id="{09696863-BEB6-E1AE-63B4-834631CA4021}"/>
              </a:ext>
            </a:extLst>
          </p:cNvPr>
          <p:cNvPicPr>
            <a:picLocks noChangeAspect="1"/>
          </p:cNvPicPr>
          <p:nvPr/>
        </p:nvPicPr>
        <p:blipFill>
          <a:blip r:embed="rId2"/>
          <a:stretch>
            <a:fillRect/>
          </a:stretch>
        </p:blipFill>
        <p:spPr>
          <a:xfrm>
            <a:off x="2497579" y="1563041"/>
            <a:ext cx="7196842" cy="2439722"/>
          </a:xfrm>
          <a:prstGeom prst="rect">
            <a:avLst/>
          </a:prstGeom>
          <a:effectLst>
            <a:outerShdw blurRad="50800" dist="38100" dir="5400000" algn="t" rotWithShape="0">
              <a:prstClr val="black">
                <a:alpha val="40000"/>
              </a:prstClr>
            </a:outerShdw>
          </a:effectLst>
        </p:spPr>
      </p:pic>
      <p:sp>
        <p:nvSpPr>
          <p:cNvPr id="4" name="TextBox 3">
            <a:extLst>
              <a:ext uri="{FF2B5EF4-FFF2-40B4-BE49-F238E27FC236}">
                <a16:creationId xmlns:a16="http://schemas.microsoft.com/office/drawing/2014/main" id="{525D2552-A92B-15FA-C556-F0D7163D2403}"/>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Tree>
    <p:extLst>
      <p:ext uri="{BB962C8B-B14F-4D97-AF65-F5344CB8AC3E}">
        <p14:creationId xmlns:p14="http://schemas.microsoft.com/office/powerpoint/2010/main" val="823096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64FBED6-DBA1-4248-B57E-98CCAF2C365A}" type="slidenum">
              <a:rPr lang="en-US" smtClean="0"/>
              <a:t>26</a:t>
            </a:fld>
            <a:endParaRPr lang="en-US"/>
          </a:p>
        </p:txBody>
      </p:sp>
      <p:sp>
        <p:nvSpPr>
          <p:cNvPr id="15" name="Title 1">
            <a:extLst>
              <a:ext uri="{FF2B5EF4-FFF2-40B4-BE49-F238E27FC236}">
                <a16:creationId xmlns:a16="http://schemas.microsoft.com/office/drawing/2014/main" id="{6E68E88A-B0BB-AA61-DC1A-6B1784F2BEBB}"/>
              </a:ext>
            </a:extLst>
          </p:cNvPr>
          <p:cNvSpPr txBox="1">
            <a:spLocks noGrp="1"/>
          </p:cNvSpPr>
          <p:nvPr>
            <p:ph type="title" idx="4294967295"/>
          </p:nvPr>
        </p:nvSpPr>
        <p:spPr>
          <a:xfrm>
            <a:off x="647700" y="337523"/>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Chart View – Main Chart Menu</a:t>
            </a:r>
          </a:p>
        </p:txBody>
      </p:sp>
      <p:sp>
        <p:nvSpPr>
          <p:cNvPr id="10" name="Content Placeholder 2">
            <a:extLst>
              <a:ext uri="{FF2B5EF4-FFF2-40B4-BE49-F238E27FC236}">
                <a16:creationId xmlns:a16="http://schemas.microsoft.com/office/drawing/2014/main" id="{D04F1065-2114-7C88-CA8A-E1A55EFBAA49}"/>
              </a:ext>
            </a:extLst>
          </p:cNvPr>
          <p:cNvSpPr>
            <a:spLocks noGrp="1"/>
          </p:cNvSpPr>
          <p:nvPr>
            <p:ph sz="half" idx="1"/>
          </p:nvPr>
        </p:nvSpPr>
        <p:spPr>
          <a:xfrm>
            <a:off x="3581400" y="1377442"/>
            <a:ext cx="8362950" cy="901494"/>
          </a:xfrm>
        </p:spPr>
        <p:txBody>
          <a:bodyPr>
            <a:normAutofit/>
          </a:bodyPr>
          <a:lstStyle/>
          <a:p>
            <a:r>
              <a:rPr lang="en-US" dirty="0"/>
              <a:t>The grey column to the left divides the case into the following sections:</a:t>
            </a:r>
          </a:p>
        </p:txBody>
      </p:sp>
      <p:sp>
        <p:nvSpPr>
          <p:cNvPr id="11" name="Content Placeholder 2">
            <a:extLst>
              <a:ext uri="{FF2B5EF4-FFF2-40B4-BE49-F238E27FC236}">
                <a16:creationId xmlns:a16="http://schemas.microsoft.com/office/drawing/2014/main" id="{65432A0D-9F8A-279E-B078-664958D489D0}"/>
              </a:ext>
            </a:extLst>
          </p:cNvPr>
          <p:cNvSpPr txBox="1">
            <a:spLocks/>
          </p:cNvSpPr>
          <p:nvPr/>
        </p:nvSpPr>
        <p:spPr>
          <a:xfrm>
            <a:off x="4022558" y="2246588"/>
            <a:ext cx="7788442" cy="1980476"/>
          </a:xfrm>
          <a:prstGeom prst="rect">
            <a:avLst/>
          </a:prstGeom>
        </p:spPr>
        <p:txBody>
          <a:bodyPr vert="horz" lIns="91440" tIns="45720" rIns="91440" bIns="45720" numCol="2"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dirty="0"/>
              <a:t>Meds – separated by route</a:t>
            </a:r>
          </a:p>
          <a:p>
            <a:pPr marL="742950" lvl="1" indent="-285750"/>
            <a:r>
              <a:rPr lang="en-US" sz="2100" dirty="0"/>
              <a:t> (IV, IM, SQ, PO, Transdermal, Infusion, Epidural, etc.)</a:t>
            </a:r>
          </a:p>
          <a:p>
            <a:pPr marL="285750" indent="-285750"/>
            <a:r>
              <a:rPr lang="en-US" dirty="0"/>
              <a:t>Inputs</a:t>
            </a:r>
          </a:p>
          <a:p>
            <a:pPr marL="285750" indent="-285750"/>
            <a:r>
              <a:rPr lang="en-US" dirty="0"/>
              <a:t>Outputs</a:t>
            </a:r>
          </a:p>
          <a:p>
            <a:pPr marL="285750" indent="-285750"/>
            <a:r>
              <a:rPr lang="en-US" dirty="0"/>
              <a:t>Physiologic </a:t>
            </a:r>
          </a:p>
          <a:p>
            <a:pPr marL="285750" indent="-285750"/>
            <a:r>
              <a:rPr lang="en-US" dirty="0"/>
              <a:t>Ventilator</a:t>
            </a:r>
          </a:p>
          <a:p>
            <a:pPr marL="285750" indent="-285750"/>
            <a:r>
              <a:rPr lang="en-US" dirty="0"/>
              <a:t>Flowsheet</a:t>
            </a:r>
          </a:p>
          <a:p>
            <a:pPr marL="285750" indent="-285750"/>
            <a:r>
              <a:rPr lang="en-US" dirty="0"/>
              <a:t>Notes</a:t>
            </a:r>
          </a:p>
          <a:p>
            <a:pPr marL="285750" indent="-285750"/>
            <a:r>
              <a:rPr lang="en-US" dirty="0"/>
              <a:t>Labs</a:t>
            </a:r>
          </a:p>
          <a:p>
            <a:pPr marL="0" indent="0">
              <a:buNone/>
            </a:pPr>
            <a:r>
              <a:rPr lang="en-US" sz="1900" i="1" dirty="0"/>
              <a:t>*Additional sections may appear depending on case (ex. perfusion in cardiac cases). </a:t>
            </a:r>
            <a:r>
              <a:rPr lang="en-US" sz="2000" i="1" dirty="0"/>
              <a:t>Main Chart, Times and All Staff display for all cases.</a:t>
            </a:r>
          </a:p>
        </p:txBody>
      </p:sp>
      <p:sp>
        <p:nvSpPr>
          <p:cNvPr id="14" name="Content Placeholder 2">
            <a:extLst>
              <a:ext uri="{FF2B5EF4-FFF2-40B4-BE49-F238E27FC236}">
                <a16:creationId xmlns:a16="http://schemas.microsoft.com/office/drawing/2014/main" id="{816FD7A3-A753-7341-C580-EBCB62B80AAC}"/>
              </a:ext>
            </a:extLst>
          </p:cNvPr>
          <p:cNvSpPr txBox="1">
            <a:spLocks/>
          </p:cNvSpPr>
          <p:nvPr/>
        </p:nvSpPr>
        <p:spPr>
          <a:xfrm>
            <a:off x="3581400" y="4395283"/>
            <a:ext cx="8362950" cy="14435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Each section can be expanded or collapsed by clicking the [+] or [-] next to section title</a:t>
            </a:r>
          </a:p>
          <a:p>
            <a:pPr lvl="1"/>
            <a:r>
              <a:rPr lang="en-US" dirty="0"/>
              <a:t>Can also select “expand all” or “collapse all” as needed from the top</a:t>
            </a:r>
          </a:p>
        </p:txBody>
      </p:sp>
      <p:grpSp>
        <p:nvGrpSpPr>
          <p:cNvPr id="3" name="Group 2" descr="Two versions of the left navigation panel showing expandable sections with plus (+) icons. The first panel includes detailed medication categories (IV, Local, PO, Topical, Transdermal, Unknown) and additional sections like Infusion Meds and Inputs, while the second panel shows a simplified list with categories such as Meds IV, SQ, Local, Infusion Inputs, and Outputs. Both panels include “Collapse All” and “Expand All” options at the top.">
            <a:extLst>
              <a:ext uri="{FF2B5EF4-FFF2-40B4-BE49-F238E27FC236}">
                <a16:creationId xmlns:a16="http://schemas.microsoft.com/office/drawing/2014/main" id="{9C74491E-986F-60A5-AB8C-CA80B2753B48}"/>
              </a:ext>
            </a:extLst>
          </p:cNvPr>
          <p:cNvGrpSpPr/>
          <p:nvPr/>
        </p:nvGrpSpPr>
        <p:grpSpPr>
          <a:xfrm>
            <a:off x="647701" y="1474470"/>
            <a:ext cx="2312670" cy="4622253"/>
            <a:chOff x="647700" y="914400"/>
            <a:chExt cx="2603635" cy="5182323"/>
          </a:xfrm>
        </p:grpSpPr>
        <p:pic>
          <p:nvPicPr>
            <p:cNvPr id="13" name="Picture 12">
              <a:extLst>
                <a:ext uri="{FF2B5EF4-FFF2-40B4-BE49-F238E27FC236}">
                  <a16:creationId xmlns:a16="http://schemas.microsoft.com/office/drawing/2014/main" id="{9735E362-1130-3A54-1E2F-739333D27A67}"/>
                </a:ext>
              </a:extLst>
            </p:cNvPr>
            <p:cNvPicPr>
              <a:picLocks noChangeAspect="1"/>
            </p:cNvPicPr>
            <p:nvPr/>
          </p:nvPicPr>
          <p:blipFill>
            <a:blip r:embed="rId2"/>
            <a:stretch>
              <a:fillRect/>
            </a:stretch>
          </p:blipFill>
          <p:spPr>
            <a:xfrm>
              <a:off x="647700" y="914400"/>
              <a:ext cx="1409897" cy="5182323"/>
            </a:xfrm>
            <a:prstGeom prst="rect">
              <a:avLst/>
            </a:prstGeom>
            <a:effectLst>
              <a:outerShdw blurRad="50800" dist="38100" dir="5400000" algn="t" rotWithShape="0">
                <a:prstClr val="black">
                  <a:alpha val="40000"/>
                </a:prstClr>
              </a:outerShdw>
            </a:effectLst>
          </p:spPr>
        </p:pic>
        <p:pic>
          <p:nvPicPr>
            <p:cNvPr id="19" name="Picture 18">
              <a:extLst>
                <a:ext uri="{FF2B5EF4-FFF2-40B4-BE49-F238E27FC236}">
                  <a16:creationId xmlns:a16="http://schemas.microsoft.com/office/drawing/2014/main" id="{8ADD9832-D89F-5B8E-1B38-DEBDB65C74BF}"/>
                </a:ext>
              </a:extLst>
            </p:cNvPr>
            <p:cNvPicPr>
              <a:picLocks noChangeAspect="1"/>
            </p:cNvPicPr>
            <p:nvPr/>
          </p:nvPicPr>
          <p:blipFill>
            <a:blip r:embed="rId3"/>
            <a:stretch>
              <a:fillRect/>
            </a:stretch>
          </p:blipFill>
          <p:spPr>
            <a:xfrm>
              <a:off x="1746175" y="2724402"/>
              <a:ext cx="1505160" cy="3372321"/>
            </a:xfrm>
            <a:prstGeom prst="rect">
              <a:avLst/>
            </a:prstGeom>
            <a:effectLst>
              <a:outerShdw blurRad="50800" dist="38100" dir="5400000" algn="t" rotWithShape="0">
                <a:prstClr val="black">
                  <a:alpha val="40000"/>
                </a:prstClr>
              </a:outerShdw>
            </a:effectLst>
          </p:spPr>
        </p:pic>
      </p:grpSp>
      <p:sp>
        <p:nvSpPr>
          <p:cNvPr id="17" name="TextBox 16">
            <a:extLst>
              <a:ext uri="{FF2B5EF4-FFF2-40B4-BE49-F238E27FC236}">
                <a16:creationId xmlns:a16="http://schemas.microsoft.com/office/drawing/2014/main" id="{2CBDC3BD-BDE4-AAA7-6858-EF8FC8808099}"/>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Tree>
    <p:extLst>
      <p:ext uri="{BB962C8B-B14F-4D97-AF65-F5344CB8AC3E}">
        <p14:creationId xmlns:p14="http://schemas.microsoft.com/office/powerpoint/2010/main" val="4276253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64FBED6-DBA1-4248-B57E-98CCAF2C365A}" type="slidenum">
              <a:rPr lang="en-US" smtClean="0"/>
              <a:t>27</a:t>
            </a:fld>
            <a:endParaRPr lang="en-US"/>
          </a:p>
        </p:txBody>
      </p:sp>
      <p:sp>
        <p:nvSpPr>
          <p:cNvPr id="11" name="Title 1">
            <a:extLst>
              <a:ext uri="{FF2B5EF4-FFF2-40B4-BE49-F238E27FC236}">
                <a16:creationId xmlns:a16="http://schemas.microsoft.com/office/drawing/2014/main" id="{6DFF3A15-30C4-16E2-EFD4-8A128600519B}"/>
              </a:ext>
            </a:extLst>
          </p:cNvPr>
          <p:cNvSpPr txBox="1">
            <a:spLocks noGrp="1"/>
          </p:cNvSpPr>
          <p:nvPr>
            <p:ph type="title" idx="4294967295"/>
          </p:nvPr>
        </p:nvSpPr>
        <p:spPr>
          <a:xfrm>
            <a:off x="647700" y="320926"/>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Chart View – Adding Sections</a:t>
            </a:r>
          </a:p>
        </p:txBody>
      </p:sp>
      <p:sp>
        <p:nvSpPr>
          <p:cNvPr id="26" name="Content Placeholder 2">
            <a:extLst>
              <a:ext uri="{FF2B5EF4-FFF2-40B4-BE49-F238E27FC236}">
                <a16:creationId xmlns:a16="http://schemas.microsoft.com/office/drawing/2014/main" id="{FF04F598-647E-5BDB-687C-7BF4B7D31EB1}"/>
              </a:ext>
            </a:extLst>
          </p:cNvPr>
          <p:cNvSpPr>
            <a:spLocks noGrp="1"/>
          </p:cNvSpPr>
          <p:nvPr>
            <p:ph sz="half" idx="1"/>
          </p:nvPr>
        </p:nvSpPr>
        <p:spPr>
          <a:xfrm>
            <a:off x="1012331" y="1699469"/>
            <a:ext cx="5721844" cy="3663106"/>
          </a:xfrm>
          <a:ln w="28575">
            <a:noFill/>
          </a:ln>
        </p:spPr>
        <p:txBody>
          <a:bodyPr>
            <a:normAutofit/>
          </a:bodyPr>
          <a:lstStyle/>
          <a:p>
            <a:pPr marL="0" indent="0">
              <a:buNone/>
            </a:pPr>
            <a:r>
              <a:rPr lang="en-US" dirty="0"/>
              <a:t>Sections Menu:</a:t>
            </a:r>
          </a:p>
          <a:p>
            <a:r>
              <a:rPr lang="en-US" dirty="0"/>
              <a:t>Upper right-hand corner of main chart graph</a:t>
            </a:r>
          </a:p>
          <a:p>
            <a:r>
              <a:rPr lang="en-US" dirty="0"/>
              <a:t>Add and remove sections from the body of the chart as needed</a:t>
            </a:r>
          </a:p>
          <a:p>
            <a:r>
              <a:rPr lang="en-US" dirty="0"/>
              <a:t>See next page for MPOG measure related sections</a:t>
            </a:r>
          </a:p>
        </p:txBody>
      </p:sp>
      <p:grpSp>
        <p:nvGrpSpPr>
          <p:cNvPr id="2" name="Group 1" descr="MPOG Case Viewer interface with the “Sections” panel open on the right (outlined in red), showing selectable categories such as NMB, PAIN, PONV, airway sections, and medication groups. A red box highlights medication section options (“Meds - IV,” “Meds - SQ,” and “Meds - Local”), with a left-pointing arrow indicating how these selections control which medication categories appear in the left navigation panel.">
            <a:extLst>
              <a:ext uri="{FF2B5EF4-FFF2-40B4-BE49-F238E27FC236}">
                <a16:creationId xmlns:a16="http://schemas.microsoft.com/office/drawing/2014/main" id="{A8E78F6D-864F-A4A4-4C2E-AEEAABE13A93}"/>
              </a:ext>
            </a:extLst>
          </p:cNvPr>
          <p:cNvGrpSpPr/>
          <p:nvPr/>
        </p:nvGrpSpPr>
        <p:grpSpPr>
          <a:xfrm>
            <a:off x="7784839" y="1062990"/>
            <a:ext cx="2921262" cy="4437173"/>
            <a:chOff x="7784838" y="537638"/>
            <a:chExt cx="3401675" cy="4962525"/>
          </a:xfrm>
        </p:grpSpPr>
        <p:pic>
          <p:nvPicPr>
            <p:cNvPr id="22" name="Picture 21">
              <a:extLst>
                <a:ext uri="{FF2B5EF4-FFF2-40B4-BE49-F238E27FC236}">
                  <a16:creationId xmlns:a16="http://schemas.microsoft.com/office/drawing/2014/main" id="{C2D51EF0-2FE1-D52E-097C-2AEB2E8A790E}"/>
                </a:ext>
              </a:extLst>
            </p:cNvPr>
            <p:cNvPicPr>
              <a:picLocks noChangeAspect="1"/>
            </p:cNvPicPr>
            <p:nvPr/>
          </p:nvPicPr>
          <p:blipFill>
            <a:blip r:embed="rId2"/>
            <a:stretch>
              <a:fillRect/>
            </a:stretch>
          </p:blipFill>
          <p:spPr>
            <a:xfrm>
              <a:off x="7784838" y="537638"/>
              <a:ext cx="3394831" cy="4962525"/>
            </a:xfrm>
            <a:prstGeom prst="rect">
              <a:avLst/>
            </a:prstGeom>
            <a:effectLst>
              <a:outerShdw blurRad="50800" dist="38100" dir="5400000" algn="t" rotWithShape="0">
                <a:prstClr val="black">
                  <a:alpha val="40000"/>
                </a:prstClr>
              </a:outerShdw>
            </a:effectLst>
          </p:spPr>
        </p:pic>
        <p:sp>
          <p:nvSpPr>
            <p:cNvPr id="16" name="Rounded Rectangle 31">
              <a:extLst>
                <a:ext uri="{FF2B5EF4-FFF2-40B4-BE49-F238E27FC236}">
                  <a16:creationId xmlns:a16="http://schemas.microsoft.com/office/drawing/2014/main" id="{975C4C65-CF5A-8E7A-1E20-BEFA13F8EF7A}"/>
                </a:ext>
              </a:extLst>
            </p:cNvPr>
            <p:cNvSpPr/>
            <p:nvPr/>
          </p:nvSpPr>
          <p:spPr>
            <a:xfrm>
              <a:off x="10772775" y="538275"/>
              <a:ext cx="413738" cy="1496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ounded Rectangle 31">
              <a:extLst>
                <a:ext uri="{FF2B5EF4-FFF2-40B4-BE49-F238E27FC236}">
                  <a16:creationId xmlns:a16="http://schemas.microsoft.com/office/drawing/2014/main" id="{37C7412C-DD02-9B17-6F0D-A13E0DF06AA7}"/>
                </a:ext>
              </a:extLst>
            </p:cNvPr>
            <p:cNvSpPr/>
            <p:nvPr/>
          </p:nvSpPr>
          <p:spPr>
            <a:xfrm>
              <a:off x="10487025" y="2426136"/>
              <a:ext cx="699488" cy="44037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8" name="Straight Arrow Connector 17">
              <a:extLst>
                <a:ext uri="{FF2B5EF4-FFF2-40B4-BE49-F238E27FC236}">
                  <a16:creationId xmlns:a16="http://schemas.microsoft.com/office/drawing/2014/main" id="{94F34ECE-22AF-0E27-9E2D-8FE5345BC4E7}"/>
                </a:ext>
              </a:extLst>
            </p:cNvPr>
            <p:cNvCxnSpPr>
              <a:cxnSpLocks/>
              <a:stCxn id="17" idx="1"/>
            </p:cNvCxnSpPr>
            <p:nvPr/>
          </p:nvCxnSpPr>
          <p:spPr>
            <a:xfrm flipH="1">
              <a:off x="8458200" y="2646323"/>
              <a:ext cx="2028825" cy="1565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17AD5020-C6E3-5F93-EE5F-FB0F81065DB7}"/>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Tree>
    <p:extLst>
      <p:ext uri="{BB962C8B-B14F-4D97-AF65-F5344CB8AC3E}">
        <p14:creationId xmlns:p14="http://schemas.microsoft.com/office/powerpoint/2010/main" val="746812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E0928-CD8D-0EC6-598D-0BDD8D05F70F}"/>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AE44144-6CCB-B5BD-E99F-D42FF557C3DF}"/>
              </a:ext>
            </a:extLst>
          </p:cNvPr>
          <p:cNvSpPr>
            <a:spLocks noGrp="1"/>
          </p:cNvSpPr>
          <p:nvPr>
            <p:ph type="sldNum" sz="quarter" idx="12"/>
          </p:nvPr>
        </p:nvSpPr>
        <p:spPr/>
        <p:txBody>
          <a:bodyPr/>
          <a:lstStyle/>
          <a:p>
            <a:fld id="{964FBED6-DBA1-4248-B57E-98CCAF2C365A}" type="slidenum">
              <a:rPr lang="en-US" smtClean="0"/>
              <a:t>28</a:t>
            </a:fld>
            <a:endParaRPr lang="en-US"/>
          </a:p>
        </p:txBody>
      </p:sp>
      <p:sp>
        <p:nvSpPr>
          <p:cNvPr id="11" name="Title 1">
            <a:extLst>
              <a:ext uri="{FF2B5EF4-FFF2-40B4-BE49-F238E27FC236}">
                <a16:creationId xmlns:a16="http://schemas.microsoft.com/office/drawing/2014/main" id="{42422AE8-9C55-3462-35A2-E540A442A2D0}"/>
              </a:ext>
            </a:extLst>
          </p:cNvPr>
          <p:cNvSpPr txBox="1">
            <a:spLocks noGrp="1"/>
          </p:cNvSpPr>
          <p:nvPr>
            <p:ph type="title" idx="4294967295"/>
          </p:nvPr>
        </p:nvSpPr>
        <p:spPr>
          <a:xfrm>
            <a:off x="647700" y="346203"/>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Chart View – Sections Menu</a:t>
            </a:r>
          </a:p>
        </p:txBody>
      </p:sp>
      <p:sp>
        <p:nvSpPr>
          <p:cNvPr id="3" name="Content Placeholder 2">
            <a:extLst>
              <a:ext uri="{FF2B5EF4-FFF2-40B4-BE49-F238E27FC236}">
                <a16:creationId xmlns:a16="http://schemas.microsoft.com/office/drawing/2014/main" id="{A48A4E33-4C6E-BBF4-C247-2D47D8D8CCE0}"/>
              </a:ext>
            </a:extLst>
          </p:cNvPr>
          <p:cNvSpPr>
            <a:spLocks noGrp="1"/>
          </p:cNvSpPr>
          <p:nvPr>
            <p:ph sz="half" idx="1"/>
          </p:nvPr>
        </p:nvSpPr>
        <p:spPr>
          <a:xfrm>
            <a:off x="7067550" y="1255466"/>
            <a:ext cx="4788597" cy="4021384"/>
          </a:xfrm>
        </p:spPr>
        <p:txBody>
          <a:bodyPr>
            <a:normAutofit/>
          </a:bodyPr>
          <a:lstStyle/>
          <a:p>
            <a:pPr marL="342900" indent="-342900">
              <a:lnSpc>
                <a:spcPct val="115000"/>
              </a:lnSpc>
              <a:spcAft>
                <a:spcPts val="1000"/>
              </a:spcAft>
            </a:pPr>
            <a:r>
              <a:rPr lang="en-US" dirty="0">
                <a:solidFill>
                  <a:srgbClr val="002060"/>
                </a:solidFill>
              </a:rPr>
              <a:t>Selecting an MPOG measure‑related section adds a new chart section that includes all relevant concepts for the selected measure category.  </a:t>
            </a:r>
          </a:p>
          <a:p>
            <a:pPr marL="342900" indent="-342900">
              <a:lnSpc>
                <a:spcPct val="115000"/>
              </a:lnSpc>
              <a:spcAft>
                <a:spcPts val="1000"/>
              </a:spcAft>
            </a:pPr>
            <a:r>
              <a:rPr lang="en-US" dirty="0">
                <a:solidFill>
                  <a:srgbClr val="002060"/>
                </a:solidFill>
                <a:ea typeface="Times New Roman" panose="02020603050405020304" pitchFamily="18" charset="0"/>
                <a:cs typeface="Times New Roman" panose="02020603050405020304" pitchFamily="18" charset="0"/>
              </a:rPr>
              <a:t>For example, the PAIN section summarizes PAIN relevant information. </a:t>
            </a:r>
            <a:endParaRPr lang="en-US" dirty="0"/>
          </a:p>
        </p:txBody>
      </p:sp>
      <p:pic>
        <p:nvPicPr>
          <p:cNvPr id="12" name="Picture 11" descr="Screenshot of a software interface showing a dropdown menu labeled &quot;Sections&quot; with multiple medical categories such as ABX, AKI, and PAIN. The interface includes collapsible sections for medication types under &quot;Meds - IV,&quot; &quot;Meds - SQ,&quot; and &quot;Meds - PO,&quot; with checkboxes indicating selected options and a timeline view displaying medication administration events.">
            <a:extLst>
              <a:ext uri="{FF2B5EF4-FFF2-40B4-BE49-F238E27FC236}">
                <a16:creationId xmlns:a16="http://schemas.microsoft.com/office/drawing/2014/main" id="{88CD096C-BF6C-120B-D58A-9B15ED157E18}"/>
              </a:ext>
            </a:extLst>
          </p:cNvPr>
          <p:cNvPicPr>
            <a:picLocks noChangeAspect="1"/>
          </p:cNvPicPr>
          <p:nvPr/>
        </p:nvPicPr>
        <p:blipFill>
          <a:blip r:embed="rId2"/>
          <a:stretch>
            <a:fillRect/>
          </a:stretch>
        </p:blipFill>
        <p:spPr>
          <a:xfrm>
            <a:off x="510133" y="1451707"/>
            <a:ext cx="5973009" cy="4505954"/>
          </a:xfrm>
          <a:prstGeom prst="rect">
            <a:avLst/>
          </a:prstGeom>
        </p:spPr>
      </p:pic>
      <p:sp>
        <p:nvSpPr>
          <p:cNvPr id="4" name="TextBox 3">
            <a:extLst>
              <a:ext uri="{FF2B5EF4-FFF2-40B4-BE49-F238E27FC236}">
                <a16:creationId xmlns:a16="http://schemas.microsoft.com/office/drawing/2014/main" id="{38D37B8E-CB1A-82FF-9940-87731B2B91CF}"/>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
        <p:nvSpPr>
          <p:cNvPr id="5" name="Date Placeholder 4">
            <a:extLst>
              <a:ext uri="{FF2B5EF4-FFF2-40B4-BE49-F238E27FC236}">
                <a16:creationId xmlns:a16="http://schemas.microsoft.com/office/drawing/2014/main" id="{A73C47B7-D1EB-9A42-35A5-40D523A5D832}"/>
              </a:ex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FF2B5EF4-FFF2-40B4-BE49-F238E27FC236}">
                <a16:creationId xmlns:a16="http://schemas.microsoft.com/office/drawing/2014/main" id="{CE54B6C5-7D40-88EE-8A7F-DED3ADEBBCA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Tree>
    <p:extLst>
      <p:ext uri="{BB962C8B-B14F-4D97-AF65-F5344CB8AC3E}">
        <p14:creationId xmlns:p14="http://schemas.microsoft.com/office/powerpoint/2010/main" val="3630968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64FBED6-DBA1-4248-B57E-98CCAF2C365A}" type="slidenum">
              <a:rPr lang="en-US" smtClean="0"/>
              <a:t>29</a:t>
            </a:fld>
            <a:endParaRPr lang="en-US"/>
          </a:p>
        </p:txBody>
      </p:sp>
      <p:sp>
        <p:nvSpPr>
          <p:cNvPr id="18" name="Title 1">
            <a:extLst>
              <a:ext uri="{FF2B5EF4-FFF2-40B4-BE49-F238E27FC236}">
                <a16:creationId xmlns:a16="http://schemas.microsoft.com/office/drawing/2014/main" id="{8883E028-089A-B057-B8C4-F02A7804AEE2}"/>
              </a:ext>
            </a:extLst>
          </p:cNvPr>
          <p:cNvSpPr txBox="1">
            <a:spLocks noGrp="1"/>
          </p:cNvSpPr>
          <p:nvPr>
            <p:ph type="title" idx="4294967295"/>
          </p:nvPr>
        </p:nvSpPr>
        <p:spPr>
          <a:xfrm>
            <a:off x="647700" y="351826"/>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Chart View – Section Headers</a:t>
            </a:r>
          </a:p>
        </p:txBody>
      </p:sp>
      <p:sp>
        <p:nvSpPr>
          <p:cNvPr id="25" name="Content Placeholder 2">
            <a:extLst>
              <a:ext uri="{FF2B5EF4-FFF2-40B4-BE49-F238E27FC236}">
                <a16:creationId xmlns:a16="http://schemas.microsoft.com/office/drawing/2014/main" id="{2A4635C5-ABB9-09C4-38A3-7E5924C390AE}"/>
              </a:ext>
            </a:extLst>
          </p:cNvPr>
          <p:cNvSpPr>
            <a:spLocks noGrp="1"/>
          </p:cNvSpPr>
          <p:nvPr>
            <p:ph sz="half" idx="1"/>
          </p:nvPr>
        </p:nvSpPr>
        <p:spPr>
          <a:xfrm>
            <a:off x="7912981" y="1666711"/>
            <a:ext cx="3837966" cy="3110586"/>
          </a:xfrm>
        </p:spPr>
        <p:txBody>
          <a:bodyPr>
            <a:normAutofit/>
          </a:bodyPr>
          <a:lstStyle/>
          <a:p>
            <a:r>
              <a:rPr lang="en-US" dirty="0">
                <a:ea typeface="Times New Roman" panose="02020603050405020304" pitchFamily="18" charset="0"/>
              </a:rPr>
              <a:t>Any of the section headers that are blue can be clicked and the information will be displayed in the yellow notes box on the right</a:t>
            </a:r>
          </a:p>
          <a:p>
            <a:r>
              <a:rPr lang="en-US" dirty="0"/>
              <a:t>Clicking the header will sort the column as needed</a:t>
            </a:r>
          </a:p>
        </p:txBody>
      </p:sp>
      <p:grpSp>
        <p:nvGrpSpPr>
          <p:cNvPr id="2" name="Group 1" descr="MPOG Case Viewer screen showing a selected row labeled “BP Sys Cuff” outlined in red, with an arrow pointing to the “Multiple Values” table on the right. The table displays columns for Time, Mapped As (blue clickable links), Value, and Original Variable. The “Value” column header is outlined in red to demonstrate that headers can be clicked to sort the column, and a vertical arrow indicates the reordered list of numeric values after sorting.">
            <a:extLst>
              <a:ext uri="{FF2B5EF4-FFF2-40B4-BE49-F238E27FC236}">
                <a16:creationId xmlns:a16="http://schemas.microsoft.com/office/drawing/2014/main" id="{56CF2C84-11DB-71A6-5E98-A8600C2F8AFE}"/>
              </a:ext>
            </a:extLst>
          </p:cNvPr>
          <p:cNvGrpSpPr/>
          <p:nvPr/>
        </p:nvGrpSpPr>
        <p:grpSpPr>
          <a:xfrm>
            <a:off x="689957" y="1908810"/>
            <a:ext cx="6579524" cy="4083342"/>
            <a:chOff x="707858" y="1066800"/>
            <a:chExt cx="7373261" cy="4591148"/>
          </a:xfrm>
        </p:grpSpPr>
        <p:grpSp>
          <p:nvGrpSpPr>
            <p:cNvPr id="24" name="Group 23">
              <a:extLst>
                <a:ext uri="{FF2B5EF4-FFF2-40B4-BE49-F238E27FC236}">
                  <a16:creationId xmlns:a16="http://schemas.microsoft.com/office/drawing/2014/main" id="{1B46E32F-322A-2028-A40E-87E37B5A2FFE}"/>
                </a:ext>
              </a:extLst>
            </p:cNvPr>
            <p:cNvGrpSpPr/>
            <p:nvPr/>
          </p:nvGrpSpPr>
          <p:grpSpPr>
            <a:xfrm>
              <a:off x="707858" y="1066800"/>
              <a:ext cx="6190233" cy="3497420"/>
              <a:chOff x="4384423" y="1226980"/>
              <a:chExt cx="7263635" cy="4075152"/>
            </a:xfrm>
            <a:effectLst>
              <a:outerShdw blurRad="50800" dist="38100" dir="5400000" algn="t" rotWithShape="0">
                <a:prstClr val="black">
                  <a:alpha val="40000"/>
                </a:prstClr>
              </a:outerShdw>
            </a:effectLst>
          </p:grpSpPr>
          <p:pic>
            <p:nvPicPr>
              <p:cNvPr id="22" name="Picture 21">
                <a:extLst>
                  <a:ext uri="{FF2B5EF4-FFF2-40B4-BE49-F238E27FC236}">
                    <a16:creationId xmlns:a16="http://schemas.microsoft.com/office/drawing/2014/main" id="{6117E2FF-E94A-52A9-0524-469B6EDB9FAF}"/>
                  </a:ext>
                </a:extLst>
              </p:cNvPr>
              <p:cNvPicPr>
                <a:picLocks noChangeAspect="1"/>
              </p:cNvPicPr>
              <p:nvPr/>
            </p:nvPicPr>
            <p:blipFill>
              <a:blip r:embed="rId2"/>
              <a:stretch>
                <a:fillRect/>
              </a:stretch>
            </p:blipFill>
            <p:spPr>
              <a:xfrm>
                <a:off x="4384423" y="1226980"/>
                <a:ext cx="7263635" cy="4075152"/>
              </a:xfrm>
              <a:prstGeom prst="rect">
                <a:avLst/>
              </a:prstGeom>
            </p:spPr>
          </p:pic>
          <p:sp>
            <p:nvSpPr>
              <p:cNvPr id="32" name="Rounded Rectangle 31"/>
              <p:cNvSpPr/>
              <p:nvPr/>
            </p:nvSpPr>
            <p:spPr>
              <a:xfrm>
                <a:off x="4940372" y="4607877"/>
                <a:ext cx="560776" cy="1892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5" name="Straight Arrow Connector 14"/>
              <p:cNvCxnSpPr>
                <a:cxnSpLocks/>
              </p:cNvCxnSpPr>
              <p:nvPr/>
            </p:nvCxnSpPr>
            <p:spPr>
              <a:xfrm flipV="1">
                <a:off x="5493719" y="2118928"/>
                <a:ext cx="2905487" cy="259604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27" name="Picture 26">
              <a:extLst>
                <a:ext uri="{FF2B5EF4-FFF2-40B4-BE49-F238E27FC236}">
                  <a16:creationId xmlns:a16="http://schemas.microsoft.com/office/drawing/2014/main" id="{B3D8641B-AFBC-CE47-04C3-852B6FB1295E}"/>
                </a:ext>
              </a:extLst>
            </p:cNvPr>
            <p:cNvPicPr>
              <a:picLocks noChangeAspect="1"/>
            </p:cNvPicPr>
            <p:nvPr/>
          </p:nvPicPr>
          <p:blipFill>
            <a:blip r:embed="rId3"/>
            <a:stretch>
              <a:fillRect/>
            </a:stretch>
          </p:blipFill>
          <p:spPr>
            <a:xfrm>
              <a:off x="4762500" y="2926080"/>
              <a:ext cx="3318619" cy="2731868"/>
            </a:xfrm>
            <a:prstGeom prst="rect">
              <a:avLst/>
            </a:prstGeom>
            <a:effectLst>
              <a:outerShdw blurRad="50800" dist="38100" dir="5400000" algn="t" rotWithShape="0">
                <a:prstClr val="black">
                  <a:alpha val="40000"/>
                </a:prstClr>
              </a:outerShdw>
            </a:effectLst>
          </p:spPr>
        </p:pic>
        <p:sp>
          <p:nvSpPr>
            <p:cNvPr id="28" name="Rectangle 27">
              <a:extLst>
                <a:ext uri="{FF2B5EF4-FFF2-40B4-BE49-F238E27FC236}">
                  <a16:creationId xmlns:a16="http://schemas.microsoft.com/office/drawing/2014/main" id="{5B1BA201-5A5A-BFF6-688A-EFB557AA4E46}"/>
                </a:ext>
              </a:extLst>
            </p:cNvPr>
            <p:cNvSpPr/>
            <p:nvPr/>
          </p:nvSpPr>
          <p:spPr>
            <a:xfrm>
              <a:off x="5324475" y="1287654"/>
              <a:ext cx="472038" cy="1474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E35F2409-32D9-14E0-94BB-C7118155D16C}"/>
                </a:ext>
              </a:extLst>
            </p:cNvPr>
            <p:cNvCxnSpPr>
              <a:cxnSpLocks/>
              <a:stCxn id="28" idx="2"/>
            </p:cNvCxnSpPr>
            <p:nvPr/>
          </p:nvCxnSpPr>
          <p:spPr>
            <a:xfrm>
              <a:off x="5560494" y="1435100"/>
              <a:ext cx="622592" cy="14909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8C33A5C-A6C0-0F9B-2675-808FA50F69B4}"/>
                </a:ext>
              </a:extLst>
            </p:cNvPr>
            <p:cNvCxnSpPr>
              <a:cxnSpLocks/>
            </p:cNvCxnSpPr>
            <p:nvPr/>
          </p:nvCxnSpPr>
          <p:spPr>
            <a:xfrm>
              <a:off x="6430517" y="3429000"/>
              <a:ext cx="0" cy="20486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A89D24A1-18A4-399E-E59E-480019676223}"/>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Tree>
    <p:extLst>
      <p:ext uri="{BB962C8B-B14F-4D97-AF65-F5344CB8AC3E}">
        <p14:creationId xmlns:p14="http://schemas.microsoft.com/office/powerpoint/2010/main" val="3737350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3</a:t>
            </a:fld>
            <a:endParaRPr lang="en-US"/>
          </a:p>
        </p:txBody>
      </p:sp>
      <p:sp>
        <p:nvSpPr>
          <p:cNvPr id="2" name="Title 1"/>
          <p:cNvSpPr>
            <a:spLocks noGrp="1"/>
          </p:cNvSpPr>
          <p:nvPr>
            <p:ph type="title"/>
          </p:nvPr>
        </p:nvSpPr>
        <p:spPr>
          <a:xfrm>
            <a:off x="647700" y="378955"/>
            <a:ext cx="10058400" cy="914400"/>
          </a:xfrm>
        </p:spPr>
        <p:txBody>
          <a:bodyPr/>
          <a:lstStyle/>
          <a:p>
            <a:r>
              <a:rPr lang="en-US" dirty="0"/>
              <a:t>Case Viewer Overview</a:t>
            </a:r>
          </a:p>
        </p:txBody>
      </p:sp>
      <p:sp>
        <p:nvSpPr>
          <p:cNvPr id="3" name="Content Placeholder 2"/>
          <p:cNvSpPr>
            <a:spLocks noGrp="1"/>
          </p:cNvSpPr>
          <p:nvPr>
            <p:ph idx="1"/>
          </p:nvPr>
        </p:nvSpPr>
        <p:spPr>
          <a:xfrm>
            <a:off x="838200" y="1473814"/>
            <a:ext cx="10515600" cy="1229157"/>
          </a:xfrm>
        </p:spPr>
        <p:txBody>
          <a:bodyPr/>
          <a:lstStyle/>
          <a:p>
            <a:pPr marL="0" indent="0">
              <a:buNone/>
            </a:pPr>
            <a:r>
              <a:rPr lang="en-US" dirty="0"/>
              <a:t>The MPOG Case Viewer application displays individual case data in a standardized way, similar to an anesthesia information management system (AIMS) but agnostic to the electronic health record used by the participating site.</a:t>
            </a:r>
          </a:p>
          <a:p>
            <a:endParaRPr lang="en-US" dirty="0"/>
          </a:p>
        </p:txBody>
      </p:sp>
      <p:pic>
        <p:nvPicPr>
          <p:cNvPr id="13" name="Picture 12" descr="Screenshot of MPOG Application Suite interface showing a menu with multiple blue buttons for different functions related to perioperative outcomes data management. The &quot;Case Viewer&quot; button is highlighted in red, indicating it is selected or emphasized, while other buttons include options like &quot;Concept Browser,&quot; &quot;Variable Mapping,&quot; and &quot;Data Diagnostics.&quot;">
            <a:extLst>
              <a:ext uri="{FF2B5EF4-FFF2-40B4-BE49-F238E27FC236}">
                <a16:creationId xmlns:a16="http://schemas.microsoft.com/office/drawing/2014/main" id="{BAE05CD1-FBDD-73DB-EE60-F510B3E25FF7}"/>
              </a:ext>
            </a:extLst>
          </p:cNvPr>
          <p:cNvPicPr>
            <a:picLocks noChangeAspect="1"/>
          </p:cNvPicPr>
          <p:nvPr/>
        </p:nvPicPr>
        <p:blipFill>
          <a:blip r:embed="rId2"/>
          <a:stretch>
            <a:fillRect/>
          </a:stretch>
        </p:blipFill>
        <p:spPr>
          <a:xfrm>
            <a:off x="4266350" y="2626628"/>
            <a:ext cx="3372665" cy="3545919"/>
          </a:xfrm>
          <a:prstGeom prst="rect">
            <a:avLst/>
          </a:prstGeom>
        </p:spPr>
      </p:pic>
      <p:sp>
        <p:nvSpPr>
          <p:cNvPr id="12" name="TextBox 11">
            <a:extLst>
              <a:ext uri="{FF2B5EF4-FFF2-40B4-BE49-F238E27FC236}">
                <a16:creationId xmlns:a16="http://schemas.microsoft.com/office/drawing/2014/main" id="{767353B0-76F5-AE4D-EA48-B10C48CA3F6E}"/>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Last Updated: </a:t>
            </a:r>
            <a:fld id="{C27868AE-7627-4EB2-BD1B-59C91DC88314}" type="datetime1">
              <a:rPr lang="en-US" smtClean="0"/>
              <a:t>6/24/2026</a:t>
            </a:fld>
            <a:endParaRPr lang="en-US"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532797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64FBED6-DBA1-4248-B57E-98CCAF2C365A}" type="slidenum">
              <a:rPr lang="en-US" smtClean="0"/>
              <a:t>30</a:t>
            </a:fld>
            <a:endParaRPr lang="en-US"/>
          </a:p>
        </p:txBody>
      </p:sp>
      <p:sp>
        <p:nvSpPr>
          <p:cNvPr id="2" name="Title 1">
            <a:extLst>
              <a:ext uri="{FF2B5EF4-FFF2-40B4-BE49-F238E27FC236}">
                <a16:creationId xmlns:a16="http://schemas.microsoft.com/office/drawing/2014/main" id="{2527E930-870A-8149-A9C2-67AB5B016655}"/>
              </a:ext>
            </a:extLst>
          </p:cNvPr>
          <p:cNvSpPr txBox="1">
            <a:spLocks noGrp="1"/>
          </p:cNvSpPr>
          <p:nvPr>
            <p:ph type="title" idx="4294967295"/>
          </p:nvPr>
        </p:nvSpPr>
        <p:spPr>
          <a:xfrm>
            <a:off x="647700" y="346419"/>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Chart View – Additional Information</a:t>
            </a:r>
          </a:p>
        </p:txBody>
      </p:sp>
      <p:sp>
        <p:nvSpPr>
          <p:cNvPr id="3" name="Content Placeholder 2"/>
          <p:cNvSpPr>
            <a:spLocks noGrp="1"/>
          </p:cNvSpPr>
          <p:nvPr>
            <p:ph sz="half" idx="1"/>
          </p:nvPr>
        </p:nvSpPr>
        <p:spPr>
          <a:xfrm>
            <a:off x="647700" y="1795564"/>
            <a:ext cx="4800600" cy="4026863"/>
          </a:xfrm>
        </p:spPr>
        <p:txBody>
          <a:bodyPr>
            <a:normAutofit fontScale="92500" lnSpcReduction="10000"/>
          </a:bodyPr>
          <a:lstStyle/>
          <a:p>
            <a:r>
              <a:rPr lang="en-US" dirty="0"/>
              <a:t>Clicking any blue link brings up more information</a:t>
            </a:r>
          </a:p>
          <a:p>
            <a:r>
              <a:rPr lang="en-US" dirty="0"/>
              <a:t>Allows for further drill down of the information</a:t>
            </a:r>
          </a:p>
          <a:p>
            <a:r>
              <a:rPr lang="en-US" dirty="0"/>
              <a:t>When applicable, you can view the note’s entered time to compare it with the observed time.</a:t>
            </a:r>
          </a:p>
          <a:p>
            <a:pPr lvl="1"/>
            <a:r>
              <a:rPr lang="en-US" dirty="0"/>
              <a:t>Observed Time: Time when the event/note occurred</a:t>
            </a:r>
          </a:p>
          <a:p>
            <a:pPr lvl="2"/>
            <a:r>
              <a:rPr lang="en-US" dirty="0"/>
              <a:t>An * (asterisk) indicates no observed time was documented</a:t>
            </a:r>
          </a:p>
          <a:p>
            <a:pPr lvl="1"/>
            <a:r>
              <a:rPr lang="en-US" dirty="0"/>
              <a:t>Entered Time: Time when the information was documented in the electronic health record</a:t>
            </a:r>
          </a:p>
          <a:p>
            <a:endParaRPr lang="en-US" dirty="0"/>
          </a:p>
        </p:txBody>
      </p:sp>
      <p:grpSp>
        <p:nvGrpSpPr>
          <p:cNvPr id="8" name="Group 7" descr="“Multiple Values” table with blue clickable links showing entries such as “NPQ Status” and “Peripheral IV placed.” A time entry with an asterisk (Jan 14, 2026 16:04*) is highlighted, indicating no observed time recorded. An arrow points to an “Intraop Note” detail panel (outlined in red) that opens when a link is clicked, displaying additional information including Concept, Value, and both Observed Time (when the event occurred) and Entered Time (when the data was entered into the EMR), allowing comparison between the two timestamps.">
            <a:extLst>
              <a:ext uri="{FF2B5EF4-FFF2-40B4-BE49-F238E27FC236}">
                <a16:creationId xmlns:a16="http://schemas.microsoft.com/office/drawing/2014/main" id="{921292C5-7F95-1AB5-2C38-6D3A36C810B5}"/>
              </a:ext>
            </a:extLst>
          </p:cNvPr>
          <p:cNvGrpSpPr/>
          <p:nvPr/>
        </p:nvGrpSpPr>
        <p:grpSpPr>
          <a:xfrm>
            <a:off x="6872695" y="1463040"/>
            <a:ext cx="4114800" cy="4276756"/>
            <a:chOff x="6335485" y="923669"/>
            <a:chExt cx="5120370" cy="4701827"/>
          </a:xfrm>
        </p:grpSpPr>
        <p:grpSp>
          <p:nvGrpSpPr>
            <p:cNvPr id="32" name="Group 31">
              <a:extLst>
                <a:ext uri="{FF2B5EF4-FFF2-40B4-BE49-F238E27FC236}">
                  <a16:creationId xmlns:a16="http://schemas.microsoft.com/office/drawing/2014/main" id="{B87E426E-0086-C898-C6FA-E12B97355449}"/>
                </a:ext>
              </a:extLst>
            </p:cNvPr>
            <p:cNvGrpSpPr/>
            <p:nvPr/>
          </p:nvGrpSpPr>
          <p:grpSpPr>
            <a:xfrm>
              <a:off x="6335485" y="923669"/>
              <a:ext cx="3788381" cy="2985409"/>
              <a:chOff x="6335485" y="923669"/>
              <a:chExt cx="3788381" cy="2985409"/>
            </a:xfrm>
          </p:grpSpPr>
          <p:pic>
            <p:nvPicPr>
              <p:cNvPr id="10" name="Picture 9">
                <a:extLst>
                  <a:ext uri="{FF2B5EF4-FFF2-40B4-BE49-F238E27FC236}">
                    <a16:creationId xmlns:a16="http://schemas.microsoft.com/office/drawing/2014/main" id="{2BB5F42E-2C9C-0E8D-E673-796A0A8F76EF}"/>
                  </a:ext>
                </a:extLst>
              </p:cNvPr>
              <p:cNvPicPr>
                <a:picLocks noChangeAspect="1"/>
              </p:cNvPicPr>
              <p:nvPr/>
            </p:nvPicPr>
            <p:blipFill>
              <a:blip r:embed="rId2"/>
              <a:stretch>
                <a:fillRect/>
              </a:stretch>
            </p:blipFill>
            <p:spPr>
              <a:xfrm>
                <a:off x="6335485" y="923669"/>
                <a:ext cx="3788381" cy="2985409"/>
              </a:xfrm>
              <a:prstGeom prst="rect">
                <a:avLst/>
              </a:prstGeom>
              <a:effectLst>
                <a:outerShdw blurRad="50800" dist="38100" dir="5400000" algn="t" rotWithShape="0">
                  <a:prstClr val="black">
                    <a:alpha val="40000"/>
                  </a:prstClr>
                </a:outerShdw>
              </a:effectLst>
            </p:spPr>
          </p:pic>
          <p:sp>
            <p:nvSpPr>
              <p:cNvPr id="30" name="Rounded Rectangle 31">
                <a:extLst>
                  <a:ext uri="{FF2B5EF4-FFF2-40B4-BE49-F238E27FC236}">
                    <a16:creationId xmlns:a16="http://schemas.microsoft.com/office/drawing/2014/main" id="{B44F65F9-A821-DE14-28E3-7FBCB2553E9C}"/>
                  </a:ext>
                </a:extLst>
              </p:cNvPr>
              <p:cNvSpPr/>
              <p:nvPr/>
            </p:nvSpPr>
            <p:spPr>
              <a:xfrm>
                <a:off x="6583681" y="1368310"/>
                <a:ext cx="807448" cy="32387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cxnSp>
          <p:nvCxnSpPr>
            <p:cNvPr id="13" name="Straight Arrow Connector 12">
              <a:extLst>
                <a:ext uri="{FF2B5EF4-FFF2-40B4-BE49-F238E27FC236}">
                  <a16:creationId xmlns:a16="http://schemas.microsoft.com/office/drawing/2014/main" id="{82E4C78D-7D7F-E37A-C57D-8071F6A0947A}"/>
                </a:ext>
              </a:extLst>
            </p:cNvPr>
            <p:cNvCxnSpPr>
              <a:cxnSpLocks/>
              <a:endCxn id="12" idx="0"/>
            </p:cNvCxnSpPr>
            <p:nvPr/>
          </p:nvCxnSpPr>
          <p:spPr>
            <a:xfrm>
              <a:off x="8041412" y="2416373"/>
              <a:ext cx="1357043" cy="7685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E36E2B1D-9B20-281D-19FD-C6F3B01C1B84}"/>
                </a:ext>
              </a:extLst>
            </p:cNvPr>
            <p:cNvGrpSpPr/>
            <p:nvPr/>
          </p:nvGrpSpPr>
          <p:grpSpPr>
            <a:xfrm>
              <a:off x="7341055" y="3184891"/>
              <a:ext cx="4114800" cy="2440605"/>
              <a:chOff x="7487075" y="3347924"/>
              <a:chExt cx="4114800" cy="2440605"/>
            </a:xfrm>
          </p:grpSpPr>
          <p:pic>
            <p:nvPicPr>
              <p:cNvPr id="12" name="Picture 11">
                <a:extLst>
                  <a:ext uri="{FF2B5EF4-FFF2-40B4-BE49-F238E27FC236}">
                    <a16:creationId xmlns:a16="http://schemas.microsoft.com/office/drawing/2014/main" id="{34728A18-8792-4257-8412-7B6F707F38C1}"/>
                  </a:ext>
                </a:extLst>
              </p:cNvPr>
              <p:cNvPicPr>
                <a:picLocks noChangeAspect="1"/>
              </p:cNvPicPr>
              <p:nvPr/>
            </p:nvPicPr>
            <p:blipFill>
              <a:blip r:embed="rId3"/>
              <a:stretch>
                <a:fillRect/>
              </a:stretch>
            </p:blipFill>
            <p:spPr>
              <a:xfrm>
                <a:off x="7487075" y="3347924"/>
                <a:ext cx="4114800" cy="2440605"/>
              </a:xfrm>
              <a:prstGeom prst="rect">
                <a:avLst/>
              </a:prstGeom>
              <a:ln w="28575">
                <a:solidFill>
                  <a:srgbClr val="FF0000"/>
                </a:solidFill>
              </a:ln>
              <a:effectLst>
                <a:outerShdw blurRad="50800" dist="38100" dir="5400000" algn="t" rotWithShape="0">
                  <a:prstClr val="black">
                    <a:alpha val="40000"/>
                  </a:prstClr>
                </a:outerShdw>
              </a:effectLst>
            </p:spPr>
          </p:pic>
          <p:sp>
            <p:nvSpPr>
              <p:cNvPr id="25" name="Rounded Rectangle 31">
                <a:extLst>
                  <a:ext uri="{FF2B5EF4-FFF2-40B4-BE49-F238E27FC236}">
                    <a16:creationId xmlns:a16="http://schemas.microsoft.com/office/drawing/2014/main" id="{54B3CF42-AFE6-0E06-7266-3934E605E64C}"/>
                  </a:ext>
                </a:extLst>
              </p:cNvPr>
              <p:cNvSpPr/>
              <p:nvPr/>
            </p:nvSpPr>
            <p:spPr>
              <a:xfrm>
                <a:off x="7487075" y="4338926"/>
                <a:ext cx="1706355" cy="59287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4" name="TextBox 3">
            <a:extLst>
              <a:ext uri="{FF2B5EF4-FFF2-40B4-BE49-F238E27FC236}">
                <a16:creationId xmlns:a16="http://schemas.microsoft.com/office/drawing/2014/main" id="{3406C63E-D812-C598-1733-F3227FA718E7}"/>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Tree>
    <p:extLst>
      <p:ext uri="{BB962C8B-B14F-4D97-AF65-F5344CB8AC3E}">
        <p14:creationId xmlns:p14="http://schemas.microsoft.com/office/powerpoint/2010/main" val="3235562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60DD5-30D9-CB24-E882-20C14196C488}"/>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D9645D7-B716-5DAB-BBDD-6906F3C54C0B}"/>
              </a:ext>
            </a:extLst>
          </p:cNvPr>
          <p:cNvSpPr>
            <a:spLocks noGrp="1"/>
          </p:cNvSpPr>
          <p:nvPr>
            <p:ph type="sldNum" sz="quarter" idx="12"/>
          </p:nvPr>
        </p:nvSpPr>
        <p:spPr/>
        <p:txBody>
          <a:bodyPr/>
          <a:lstStyle/>
          <a:p>
            <a:fld id="{964FBED6-DBA1-4248-B57E-98CCAF2C365A}" type="slidenum">
              <a:rPr lang="en-US" smtClean="0"/>
              <a:t>31</a:t>
            </a:fld>
            <a:endParaRPr lang="en-US"/>
          </a:p>
        </p:txBody>
      </p:sp>
      <p:sp>
        <p:nvSpPr>
          <p:cNvPr id="2" name="Title 1">
            <a:extLst>
              <a:ext uri="{FF2B5EF4-FFF2-40B4-BE49-F238E27FC236}">
                <a16:creationId xmlns:a16="http://schemas.microsoft.com/office/drawing/2014/main" id="{C2F33D9F-B492-C12D-6338-1614F8BF6568}"/>
              </a:ext>
            </a:extLst>
          </p:cNvPr>
          <p:cNvSpPr txBox="1">
            <a:spLocks noGrp="1"/>
          </p:cNvSpPr>
          <p:nvPr>
            <p:ph type="title" idx="4294967295"/>
          </p:nvPr>
        </p:nvSpPr>
        <p:spPr>
          <a:xfrm>
            <a:off x="647700" y="351107"/>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Chart View – Variable Mapping Check</a:t>
            </a:r>
          </a:p>
        </p:txBody>
      </p:sp>
      <p:sp>
        <p:nvSpPr>
          <p:cNvPr id="8" name="Content Placeholder 2">
            <a:extLst>
              <a:ext uri="{FF2B5EF4-FFF2-40B4-BE49-F238E27FC236}">
                <a16:creationId xmlns:a16="http://schemas.microsoft.com/office/drawing/2014/main" id="{BFAC1EDF-2291-9A98-241A-9BC519056FFF}"/>
              </a:ext>
            </a:extLst>
          </p:cNvPr>
          <p:cNvSpPr txBox="1">
            <a:spLocks/>
          </p:cNvSpPr>
          <p:nvPr/>
        </p:nvSpPr>
        <p:spPr>
          <a:xfrm>
            <a:off x="1038712" y="2014417"/>
            <a:ext cx="5041246" cy="23966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Users can also see what the original AIMS variable is and what MPOG concept it is mapped to</a:t>
            </a:r>
          </a:p>
          <a:p>
            <a:r>
              <a:rPr lang="en-US" dirty="0"/>
              <a:t>This is useful for determining incorrect mappings</a:t>
            </a:r>
          </a:p>
        </p:txBody>
      </p:sp>
      <p:grpSp>
        <p:nvGrpSpPr>
          <p:cNvPr id="3" name="Group 2" descr="“Multiple Values” table with blue clickable entries (such as “Anesthesia Start”) and a selected row highlighted. An arrow points to an “Intraop Note” detail panel (outlined in red) that opens after clicking the link, showing fields including Concept, Value, Observed Time, Entered Time, and Value Code. A red box highlights the “Variable Mappings” section at the bottom, displaying MPOG Concept details and the corresponding AIMS Variable, demonstrating additional drill-down information available from the selected entry.">
            <a:extLst>
              <a:ext uri="{FF2B5EF4-FFF2-40B4-BE49-F238E27FC236}">
                <a16:creationId xmlns:a16="http://schemas.microsoft.com/office/drawing/2014/main" id="{EA586BC4-A19D-C4B3-2D56-C9E7C3FB7087}"/>
              </a:ext>
            </a:extLst>
          </p:cNvPr>
          <p:cNvGrpSpPr/>
          <p:nvPr/>
        </p:nvGrpSpPr>
        <p:grpSpPr>
          <a:xfrm>
            <a:off x="5875545" y="1265507"/>
            <a:ext cx="5154405" cy="4492244"/>
            <a:chOff x="5875545" y="931824"/>
            <a:chExt cx="5685235" cy="4825927"/>
          </a:xfrm>
        </p:grpSpPr>
        <p:pic>
          <p:nvPicPr>
            <p:cNvPr id="10" name="Picture 9">
              <a:extLst>
                <a:ext uri="{FF2B5EF4-FFF2-40B4-BE49-F238E27FC236}">
                  <a16:creationId xmlns:a16="http://schemas.microsoft.com/office/drawing/2014/main" id="{C43B2A46-A11B-DD4C-0DF4-E9F86C2EDD56}"/>
                </a:ext>
              </a:extLst>
            </p:cNvPr>
            <p:cNvPicPr>
              <a:picLocks noChangeAspect="1"/>
            </p:cNvPicPr>
            <p:nvPr/>
          </p:nvPicPr>
          <p:blipFill>
            <a:blip r:embed="rId2"/>
            <a:stretch>
              <a:fillRect/>
            </a:stretch>
          </p:blipFill>
          <p:spPr>
            <a:xfrm>
              <a:off x="7772399" y="931824"/>
              <a:ext cx="3788381" cy="2985409"/>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B94987A1-3F69-E319-BE59-6D5756321EFB}"/>
                </a:ext>
              </a:extLst>
            </p:cNvPr>
            <p:cNvPicPr>
              <a:picLocks noChangeAspect="1"/>
            </p:cNvPicPr>
            <p:nvPr/>
          </p:nvPicPr>
          <p:blipFill>
            <a:blip r:embed="rId3"/>
            <a:stretch>
              <a:fillRect/>
            </a:stretch>
          </p:blipFill>
          <p:spPr>
            <a:xfrm>
              <a:off x="5875545" y="3317146"/>
              <a:ext cx="4114800" cy="2440605"/>
            </a:xfrm>
            <a:prstGeom prst="rect">
              <a:avLst/>
            </a:prstGeom>
            <a:ln w="28575">
              <a:solidFill>
                <a:srgbClr val="FF0000"/>
              </a:solidFill>
            </a:ln>
            <a:effectLst>
              <a:outerShdw blurRad="50800" dist="38100" dir="5400000" algn="t" rotWithShape="0">
                <a:prstClr val="black">
                  <a:alpha val="40000"/>
                </a:prstClr>
              </a:outerShdw>
            </a:effectLst>
          </p:spPr>
        </p:pic>
        <p:cxnSp>
          <p:nvCxnSpPr>
            <p:cNvPr id="13" name="Straight Arrow Connector 12">
              <a:extLst>
                <a:ext uri="{FF2B5EF4-FFF2-40B4-BE49-F238E27FC236}">
                  <a16:creationId xmlns:a16="http://schemas.microsoft.com/office/drawing/2014/main" id="{2A7B381A-AD5D-5C6F-5A38-99F09E138B32}"/>
                </a:ext>
              </a:extLst>
            </p:cNvPr>
            <p:cNvCxnSpPr>
              <a:cxnSpLocks/>
              <a:endCxn id="12" idx="0"/>
            </p:cNvCxnSpPr>
            <p:nvPr/>
          </p:nvCxnSpPr>
          <p:spPr>
            <a:xfrm flipH="1">
              <a:off x="7932945" y="2457450"/>
              <a:ext cx="877680" cy="8596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31">
              <a:extLst>
                <a:ext uri="{FF2B5EF4-FFF2-40B4-BE49-F238E27FC236}">
                  <a16:creationId xmlns:a16="http://schemas.microsoft.com/office/drawing/2014/main" id="{A993186E-70A7-8E46-71D0-5B1669205C60}"/>
                </a:ext>
              </a:extLst>
            </p:cNvPr>
            <p:cNvSpPr/>
            <p:nvPr/>
          </p:nvSpPr>
          <p:spPr>
            <a:xfrm>
              <a:off x="5875545" y="5086350"/>
              <a:ext cx="3630405" cy="66652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4" name="TextBox 3">
            <a:extLst>
              <a:ext uri="{FF2B5EF4-FFF2-40B4-BE49-F238E27FC236}">
                <a16:creationId xmlns:a16="http://schemas.microsoft.com/office/drawing/2014/main" id="{6D16AEFC-8156-3E48-8FE2-8178B36AACA7}"/>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
        <p:nvSpPr>
          <p:cNvPr id="5" name="Date Placeholder 4">
            <a:extLst>
              <a:ext uri="{FF2B5EF4-FFF2-40B4-BE49-F238E27FC236}">
                <a16:creationId xmlns:a16="http://schemas.microsoft.com/office/drawing/2014/main" id="{B995D169-86D2-A4EC-C3B1-46B9D5CCE00C}"/>
              </a:ex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FF2B5EF4-FFF2-40B4-BE49-F238E27FC236}">
                <a16:creationId xmlns:a16="http://schemas.microsoft.com/office/drawing/2014/main" id="{144991DF-8C73-0850-B2A9-D277102EE2E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Tree>
    <p:extLst>
      <p:ext uri="{BB962C8B-B14F-4D97-AF65-F5344CB8AC3E}">
        <p14:creationId xmlns:p14="http://schemas.microsoft.com/office/powerpoint/2010/main" val="2441972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64FBED6-DBA1-4248-B57E-98CCAF2C365A}" type="slidenum">
              <a:rPr lang="en-US" smtClean="0"/>
              <a:t>32</a:t>
            </a:fld>
            <a:endParaRPr lang="en-US"/>
          </a:p>
        </p:txBody>
      </p:sp>
      <p:sp>
        <p:nvSpPr>
          <p:cNvPr id="12" name="Title 1">
            <a:extLst>
              <a:ext uri="{FF2B5EF4-FFF2-40B4-BE49-F238E27FC236}">
                <a16:creationId xmlns:a16="http://schemas.microsoft.com/office/drawing/2014/main" id="{9D1B8B3C-F0CE-3BC7-A643-7210B6E01740}"/>
              </a:ext>
            </a:extLst>
          </p:cNvPr>
          <p:cNvSpPr txBox="1">
            <a:spLocks noGrp="1"/>
          </p:cNvSpPr>
          <p:nvPr>
            <p:ph type="title" idx="4294967295"/>
          </p:nvPr>
        </p:nvSpPr>
        <p:spPr>
          <a:xfrm>
            <a:off x="647700" y="366990"/>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Chart View – Notes View</a:t>
            </a:r>
          </a:p>
        </p:txBody>
      </p:sp>
      <p:sp>
        <p:nvSpPr>
          <p:cNvPr id="3" name="Content Placeholder 2"/>
          <p:cNvSpPr>
            <a:spLocks noGrp="1"/>
          </p:cNvSpPr>
          <p:nvPr>
            <p:ph sz="half" idx="1"/>
          </p:nvPr>
        </p:nvSpPr>
        <p:spPr>
          <a:xfrm>
            <a:off x="657225" y="1816235"/>
            <a:ext cx="3374858" cy="3570515"/>
          </a:xfrm>
        </p:spPr>
        <p:txBody>
          <a:bodyPr>
            <a:normAutofit lnSpcReduction="10000"/>
          </a:bodyPr>
          <a:lstStyle/>
          <a:p>
            <a:r>
              <a:rPr lang="en-US" dirty="0"/>
              <a:t>Notes view helps you see entries in order by time, similar to EMR systems</a:t>
            </a:r>
          </a:p>
          <a:p>
            <a:r>
              <a:rPr lang="en-US" dirty="0"/>
              <a:t>Also available in the body of the flowsheet</a:t>
            </a:r>
          </a:p>
          <a:p>
            <a:r>
              <a:rPr lang="en-US" dirty="0"/>
              <a:t>Can be accessed by clicking “Notes” in the top right corner above the graph</a:t>
            </a:r>
          </a:p>
        </p:txBody>
      </p:sp>
      <p:grpSp>
        <p:nvGrpSpPr>
          <p:cNvPr id="2" name="Group 1" descr="MPOG Case Viewer screen highlighting the “Notes” option in the top-right corner (outlined in red), with a red arrow pointing to the Notes section in the chart. The Notes view displays time-ordered entries similar to an EMR, with corresponding details shown in the “Multiple Values” panel on the right, demonstrating how selecting “Notes” organizes and reveals chronological case information also available within the flowsheet.">
            <a:extLst>
              <a:ext uri="{FF2B5EF4-FFF2-40B4-BE49-F238E27FC236}">
                <a16:creationId xmlns:a16="http://schemas.microsoft.com/office/drawing/2014/main" id="{678C5991-3790-8C2E-3067-06D0C7EF5949}"/>
              </a:ext>
            </a:extLst>
          </p:cNvPr>
          <p:cNvGrpSpPr/>
          <p:nvPr/>
        </p:nvGrpSpPr>
        <p:grpSpPr>
          <a:xfrm>
            <a:off x="4603836" y="1600200"/>
            <a:ext cx="7067044" cy="4002586"/>
            <a:chOff x="4122926" y="1137142"/>
            <a:chExt cx="7764937" cy="4465644"/>
          </a:xfrm>
          <a:effectLst>
            <a:outerShdw blurRad="50800" dist="38100" dir="5400000" algn="t" rotWithShape="0">
              <a:prstClr val="black">
                <a:alpha val="40000"/>
              </a:prstClr>
            </a:outerShdw>
          </a:effectLst>
        </p:grpSpPr>
        <p:pic>
          <p:nvPicPr>
            <p:cNvPr id="10" name="Picture 9">
              <a:extLst>
                <a:ext uri="{FF2B5EF4-FFF2-40B4-BE49-F238E27FC236}">
                  <a16:creationId xmlns:a16="http://schemas.microsoft.com/office/drawing/2014/main" id="{64083EC6-26BD-8A33-BC71-6B1AE2A7D4B9}"/>
                </a:ext>
              </a:extLst>
            </p:cNvPr>
            <p:cNvPicPr>
              <a:picLocks noChangeAspect="1"/>
            </p:cNvPicPr>
            <p:nvPr/>
          </p:nvPicPr>
          <p:blipFill>
            <a:blip r:embed="rId2"/>
            <a:stretch>
              <a:fillRect/>
            </a:stretch>
          </p:blipFill>
          <p:spPr>
            <a:xfrm>
              <a:off x="4122926" y="1137142"/>
              <a:ext cx="7764937" cy="4465644"/>
            </a:xfrm>
            <a:prstGeom prst="rect">
              <a:avLst/>
            </a:prstGeom>
          </p:spPr>
        </p:pic>
        <p:cxnSp>
          <p:nvCxnSpPr>
            <p:cNvPr id="13" name="Straight Arrow Connector 12">
              <a:extLst>
                <a:ext uri="{FF2B5EF4-FFF2-40B4-BE49-F238E27FC236}">
                  <a16:creationId xmlns:a16="http://schemas.microsoft.com/office/drawing/2014/main" id="{19E63927-30C6-C90A-C75C-0BD52C16F4E8}"/>
                </a:ext>
              </a:extLst>
            </p:cNvPr>
            <p:cNvCxnSpPr>
              <a:cxnSpLocks/>
            </p:cNvCxnSpPr>
            <p:nvPr/>
          </p:nvCxnSpPr>
          <p:spPr>
            <a:xfrm flipH="1">
              <a:off x="4762500" y="2542903"/>
              <a:ext cx="4224746" cy="13324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31">
              <a:extLst>
                <a:ext uri="{FF2B5EF4-FFF2-40B4-BE49-F238E27FC236}">
                  <a16:creationId xmlns:a16="http://schemas.microsoft.com/office/drawing/2014/main" id="{7C5F7AAF-CDA0-38EE-FBDD-96EF216E9B65}"/>
                </a:ext>
              </a:extLst>
            </p:cNvPr>
            <p:cNvSpPr/>
            <p:nvPr/>
          </p:nvSpPr>
          <p:spPr>
            <a:xfrm>
              <a:off x="8610600" y="1161415"/>
              <a:ext cx="518704" cy="15008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8" name="TextBox 7">
            <a:extLst>
              <a:ext uri="{FF2B5EF4-FFF2-40B4-BE49-F238E27FC236}">
                <a16:creationId xmlns:a16="http://schemas.microsoft.com/office/drawing/2014/main" id="{B200A6C0-6CCD-78F0-1E11-CDA2104AF2F4}"/>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Tree>
    <p:extLst>
      <p:ext uri="{BB962C8B-B14F-4D97-AF65-F5344CB8AC3E}">
        <p14:creationId xmlns:p14="http://schemas.microsoft.com/office/powerpoint/2010/main" val="3744352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64FBED6-DBA1-4248-B57E-98CCAF2C365A}" type="slidenum">
              <a:rPr lang="en-US" smtClean="0"/>
              <a:t>33</a:t>
            </a:fld>
            <a:endParaRPr lang="en-US"/>
          </a:p>
        </p:txBody>
      </p:sp>
      <p:sp>
        <p:nvSpPr>
          <p:cNvPr id="8" name="Title 1">
            <a:extLst>
              <a:ext uri="{FF2B5EF4-FFF2-40B4-BE49-F238E27FC236}">
                <a16:creationId xmlns:a16="http://schemas.microsoft.com/office/drawing/2014/main" id="{E6B1BD27-EF75-45FF-8FCB-D3BC69852029}"/>
              </a:ext>
            </a:extLst>
          </p:cNvPr>
          <p:cNvSpPr txBox="1">
            <a:spLocks noGrp="1"/>
          </p:cNvSpPr>
          <p:nvPr>
            <p:ph type="title" idx="4294967295"/>
          </p:nvPr>
        </p:nvSpPr>
        <p:spPr>
          <a:xfrm>
            <a:off x="651510" y="330857"/>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Chart View – Parent Notes</a:t>
            </a:r>
          </a:p>
        </p:txBody>
      </p:sp>
      <p:sp>
        <p:nvSpPr>
          <p:cNvPr id="3" name="Content Placeholder 2"/>
          <p:cNvSpPr>
            <a:spLocks noGrp="1"/>
          </p:cNvSpPr>
          <p:nvPr>
            <p:ph sz="half" idx="1"/>
          </p:nvPr>
        </p:nvSpPr>
        <p:spPr>
          <a:xfrm>
            <a:off x="838200" y="1374433"/>
            <a:ext cx="10054389" cy="1366815"/>
          </a:xfrm>
        </p:spPr>
        <p:txBody>
          <a:bodyPr/>
          <a:lstStyle/>
          <a:p>
            <a:r>
              <a:rPr lang="en-US" dirty="0"/>
              <a:t>Bolded “parent” notes have associated “child” detail notes. Clicking on a bolded note will give the additional details as well</a:t>
            </a:r>
          </a:p>
          <a:p>
            <a:r>
              <a:rPr lang="en-US" dirty="0"/>
              <a:t>The original variable as well as the value are displayed in the note details</a:t>
            </a:r>
          </a:p>
        </p:txBody>
      </p:sp>
      <p:grpSp>
        <p:nvGrpSpPr>
          <p:cNvPr id="9" name="Group 8" descr="“Multiple Values” table with the bold blue clickable entry “Intubation Tube” highlighted in red. An arrow points to an “Intraop Note” detail panel that opens after selection, displaying Concept (Intubation Tube Note), Value (8.0 mm single-lumen cuffed endotracheal tube taped at 24 cm), and Observed Time. A red box highlights the “Details” section, listing additional mapped concepts such as Endotracheal Tube Type, Size, and Secured measurements, along with corresponding original variables and values, demonstrating expanded drill-down information from the selected note.">
            <a:extLst>
              <a:ext uri="{FF2B5EF4-FFF2-40B4-BE49-F238E27FC236}">
                <a16:creationId xmlns:a16="http://schemas.microsoft.com/office/drawing/2014/main" id="{F7AE10F2-D75A-842E-B28E-0DD23C617B4D}"/>
              </a:ext>
            </a:extLst>
          </p:cNvPr>
          <p:cNvGrpSpPr/>
          <p:nvPr/>
        </p:nvGrpSpPr>
        <p:grpSpPr>
          <a:xfrm>
            <a:off x="1245698" y="2836134"/>
            <a:ext cx="9700604" cy="2873778"/>
            <a:chOff x="1015021" y="2362954"/>
            <a:chExt cx="10494506" cy="3276884"/>
          </a:xfrm>
        </p:grpSpPr>
        <p:pic>
          <p:nvPicPr>
            <p:cNvPr id="17" name="Picture 16">
              <a:extLst>
                <a:ext uri="{FF2B5EF4-FFF2-40B4-BE49-F238E27FC236}">
                  <a16:creationId xmlns:a16="http://schemas.microsoft.com/office/drawing/2014/main" id="{77D2CD78-5E69-4A91-A8B3-01C215CA086C}"/>
                </a:ext>
              </a:extLst>
            </p:cNvPr>
            <p:cNvPicPr>
              <a:picLocks noChangeAspect="1"/>
            </p:cNvPicPr>
            <p:nvPr/>
          </p:nvPicPr>
          <p:blipFill rotWithShape="1">
            <a:blip r:embed="rId2"/>
            <a:srcRect l="5175"/>
            <a:stretch/>
          </p:blipFill>
          <p:spPr>
            <a:xfrm>
              <a:off x="1015021" y="3817579"/>
              <a:ext cx="4747671" cy="1562235"/>
            </a:xfrm>
            <a:prstGeom prst="rect">
              <a:avLst/>
            </a:prstGeom>
            <a:effectLst>
              <a:outerShdw blurRad="50800" dist="38100" dir="5400000" algn="t" rotWithShape="0">
                <a:prstClr val="black">
                  <a:alpha val="40000"/>
                </a:prstClr>
              </a:outerShdw>
            </a:effectLst>
          </p:spPr>
        </p:pic>
        <p:pic>
          <p:nvPicPr>
            <p:cNvPr id="4" name="Picture 3">
              <a:extLst>
                <a:ext uri="{FF2B5EF4-FFF2-40B4-BE49-F238E27FC236}">
                  <a16:creationId xmlns:a16="http://schemas.microsoft.com/office/drawing/2014/main" id="{110C7FF4-0416-4321-A72D-F8546896883A}"/>
                </a:ext>
              </a:extLst>
            </p:cNvPr>
            <p:cNvPicPr>
              <a:picLocks noChangeAspect="1"/>
            </p:cNvPicPr>
            <p:nvPr/>
          </p:nvPicPr>
          <p:blipFill>
            <a:blip r:embed="rId3"/>
            <a:stretch>
              <a:fillRect/>
            </a:stretch>
          </p:blipFill>
          <p:spPr>
            <a:xfrm>
              <a:off x="6737397" y="2362954"/>
              <a:ext cx="4747671" cy="3276884"/>
            </a:xfrm>
            <a:prstGeom prst="rect">
              <a:avLst/>
            </a:prstGeom>
            <a:effectLst>
              <a:outerShdw blurRad="50800" dist="38100" dir="5400000" algn="t" rotWithShape="0">
                <a:prstClr val="black">
                  <a:alpha val="40000"/>
                </a:prstClr>
              </a:outerShdw>
            </a:effectLst>
          </p:spPr>
        </p:pic>
        <p:sp>
          <p:nvSpPr>
            <p:cNvPr id="10" name="Rounded Rectangle 9"/>
            <p:cNvSpPr/>
            <p:nvPr/>
          </p:nvSpPr>
          <p:spPr>
            <a:xfrm>
              <a:off x="1715705" y="4377038"/>
              <a:ext cx="1283369" cy="2874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cxnSpLocks/>
              <a:stCxn id="10" idx="3"/>
            </p:cNvCxnSpPr>
            <p:nvPr/>
          </p:nvCxnSpPr>
          <p:spPr>
            <a:xfrm flipV="1">
              <a:off x="2999074" y="3037248"/>
              <a:ext cx="3776195" cy="148352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a:stCxn id="10" idx="3"/>
              <a:endCxn id="18" idx="1"/>
            </p:cNvCxnSpPr>
            <p:nvPr/>
          </p:nvCxnSpPr>
          <p:spPr>
            <a:xfrm>
              <a:off x="2999074" y="4520770"/>
              <a:ext cx="3713866" cy="1170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6712940" y="3927933"/>
              <a:ext cx="4796587" cy="141972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7450C880-B28F-6BBB-5D2B-AF0316C274D4}"/>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Tree>
    <p:extLst>
      <p:ext uri="{BB962C8B-B14F-4D97-AF65-F5344CB8AC3E}">
        <p14:creationId xmlns:p14="http://schemas.microsoft.com/office/powerpoint/2010/main" val="2502490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FD1ABF6-0483-5944-4EC7-8059EA8AA10B}"/>
              </a:ext>
            </a:extLst>
          </p:cNvPr>
          <p:cNvSpPr>
            <a:spLocks noGrp="1"/>
          </p:cNvSpPr>
          <p:nvPr>
            <p:ph type="sldNum" sz="quarter" idx="12"/>
          </p:nvPr>
        </p:nvSpPr>
        <p:spPr/>
        <p:txBody>
          <a:bodyPr/>
          <a:lstStyle/>
          <a:p>
            <a:fld id="{964FBED6-DBA1-4248-B57E-98CCAF2C365A}" type="slidenum">
              <a:rPr lang="en-US" smtClean="0"/>
              <a:t>34</a:t>
            </a:fld>
            <a:endParaRPr lang="en-US"/>
          </a:p>
        </p:txBody>
      </p:sp>
      <p:sp>
        <p:nvSpPr>
          <p:cNvPr id="8" name="Title 1">
            <a:extLst>
              <a:ext uri="{FF2B5EF4-FFF2-40B4-BE49-F238E27FC236}">
                <a16:creationId xmlns:a16="http://schemas.microsoft.com/office/drawing/2014/main" id="{A449E27D-5384-BDEF-E6A7-626BA9661120}"/>
              </a:ext>
            </a:extLst>
          </p:cNvPr>
          <p:cNvSpPr txBox="1">
            <a:spLocks noGrp="1"/>
          </p:cNvSpPr>
          <p:nvPr>
            <p:ph type="title" idx="4294967295"/>
          </p:nvPr>
        </p:nvSpPr>
        <p:spPr>
          <a:xfrm>
            <a:off x="647700" y="349227"/>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Chart View – Notes View Navigation</a:t>
            </a:r>
          </a:p>
        </p:txBody>
      </p:sp>
      <p:sp>
        <p:nvSpPr>
          <p:cNvPr id="3" name="Content Placeholder 2">
            <a:extLst>
              <a:ext uri="{FF2B5EF4-FFF2-40B4-BE49-F238E27FC236}">
                <a16:creationId xmlns:a16="http://schemas.microsoft.com/office/drawing/2014/main" id="{96DB18F8-9EC6-E316-332A-EE4000C77EFC}"/>
              </a:ext>
            </a:extLst>
          </p:cNvPr>
          <p:cNvSpPr>
            <a:spLocks noGrp="1"/>
          </p:cNvSpPr>
          <p:nvPr>
            <p:ph sz="half" idx="1"/>
          </p:nvPr>
        </p:nvSpPr>
        <p:spPr>
          <a:xfrm>
            <a:off x="647700" y="1615817"/>
            <a:ext cx="5181600" cy="2511743"/>
          </a:xfrm>
        </p:spPr>
        <p:txBody>
          <a:bodyPr/>
          <a:lstStyle/>
          <a:p>
            <a:pPr marL="0" indent="0">
              <a:buNone/>
            </a:pPr>
            <a:r>
              <a:rPr lang="en-US" dirty="0"/>
              <a:t>Navigating through notes</a:t>
            </a:r>
          </a:p>
          <a:p>
            <a:pPr lvl="1" fontAlgn="base"/>
            <a:r>
              <a:rPr lang="en-US" sz="1800" b="0" i="0" u="none" strike="noStrike" dirty="0">
                <a:solidFill>
                  <a:srgbClr val="002060"/>
                </a:solidFill>
                <a:effectLst/>
                <a:latin typeface="Calibri" panose="020F0502020204030204" pitchFamily="34" charset="0"/>
              </a:rPr>
              <a:t>‘Back’ – Return to previous list or Parent Note </a:t>
            </a:r>
            <a:r>
              <a:rPr lang="en-US" sz="1800" b="0" i="0" dirty="0">
                <a:solidFill>
                  <a:srgbClr val="002060"/>
                </a:solidFill>
                <a:effectLst/>
                <a:latin typeface="Calibri" panose="020F0502020204030204" pitchFamily="34" charset="0"/>
              </a:rPr>
              <a:t>​</a:t>
            </a:r>
            <a:endParaRPr lang="en-US" sz="1800" b="0" i="0" dirty="0">
              <a:solidFill>
                <a:srgbClr val="000000"/>
              </a:solidFill>
              <a:effectLst/>
              <a:latin typeface="Arial" panose="020B0604020202020204" pitchFamily="34" charset="0"/>
            </a:endParaRPr>
          </a:p>
          <a:p>
            <a:pPr lvl="1" fontAlgn="base"/>
            <a:r>
              <a:rPr lang="en-US" sz="1800" b="0" i="0" u="none" strike="noStrike" dirty="0">
                <a:solidFill>
                  <a:srgbClr val="002060"/>
                </a:solidFill>
                <a:effectLst/>
                <a:latin typeface="Calibri" panose="020F0502020204030204" pitchFamily="34" charset="0"/>
              </a:rPr>
              <a:t>‘Prev’ – Go to the previous note in the list </a:t>
            </a:r>
            <a:r>
              <a:rPr lang="en-US" sz="1800" b="0" i="0" dirty="0">
                <a:solidFill>
                  <a:srgbClr val="002060"/>
                </a:solidFill>
                <a:effectLst/>
                <a:latin typeface="Calibri" panose="020F0502020204030204" pitchFamily="34" charset="0"/>
              </a:rPr>
              <a:t>​</a:t>
            </a:r>
            <a:endParaRPr lang="en-US" sz="1800" b="0" i="0" dirty="0">
              <a:solidFill>
                <a:srgbClr val="000000"/>
              </a:solidFill>
              <a:effectLst/>
              <a:latin typeface="Arial" panose="020B0604020202020204" pitchFamily="34" charset="0"/>
            </a:endParaRPr>
          </a:p>
          <a:p>
            <a:pPr lvl="1" fontAlgn="base"/>
            <a:r>
              <a:rPr lang="en-US" sz="1800" b="0" i="0" u="none" strike="noStrike" dirty="0">
                <a:solidFill>
                  <a:srgbClr val="002060"/>
                </a:solidFill>
                <a:effectLst/>
                <a:latin typeface="Calibri" panose="020F0502020204030204" pitchFamily="34" charset="0"/>
              </a:rPr>
              <a:t>‘Next’ – Go to the next note in the list</a:t>
            </a:r>
            <a:endParaRPr lang="en-US" sz="1800" b="0" i="0" dirty="0">
              <a:solidFill>
                <a:srgbClr val="000000"/>
              </a:solidFill>
              <a:effectLst/>
              <a:latin typeface="Arial" panose="020B0604020202020204" pitchFamily="34" charset="0"/>
            </a:endParaRPr>
          </a:p>
          <a:p>
            <a:pPr marL="0" indent="0">
              <a:buNone/>
            </a:pPr>
            <a:endParaRPr lang="en-US" dirty="0"/>
          </a:p>
        </p:txBody>
      </p:sp>
      <p:grpSp>
        <p:nvGrpSpPr>
          <p:cNvPr id="11" name="Group 10" descr="“Intraop Note” detail panel showing navigation links “Back,” “Prev,” and “Next” (outlined in red), indicating the ability to move between entries. Below, fields display Concept (Airway Type), Value (Airway-airway interventions), and Observed Time.">
            <a:extLst>
              <a:ext uri="{FF2B5EF4-FFF2-40B4-BE49-F238E27FC236}">
                <a16:creationId xmlns:a16="http://schemas.microsoft.com/office/drawing/2014/main" id="{0C77392C-F250-3487-F153-0A24073CB16E}"/>
              </a:ext>
            </a:extLst>
          </p:cNvPr>
          <p:cNvGrpSpPr/>
          <p:nvPr/>
        </p:nvGrpSpPr>
        <p:grpSpPr>
          <a:xfrm>
            <a:off x="2209800" y="3335250"/>
            <a:ext cx="7772400" cy="2244287"/>
            <a:chOff x="2209800" y="2766256"/>
            <a:chExt cx="7772400" cy="2244287"/>
          </a:xfrm>
        </p:grpSpPr>
        <p:pic>
          <p:nvPicPr>
            <p:cNvPr id="4" name="Picture 3">
              <a:extLst>
                <a:ext uri="{FF2B5EF4-FFF2-40B4-BE49-F238E27FC236}">
                  <a16:creationId xmlns:a16="http://schemas.microsoft.com/office/drawing/2014/main" id="{034E9D01-8DEB-0A42-12FA-A850B3E0DA63}"/>
                </a:ext>
              </a:extLst>
            </p:cNvPr>
            <p:cNvPicPr>
              <a:picLocks noChangeAspect="1"/>
            </p:cNvPicPr>
            <p:nvPr/>
          </p:nvPicPr>
          <p:blipFill>
            <a:blip r:embed="rId2"/>
            <a:stretch>
              <a:fillRect/>
            </a:stretch>
          </p:blipFill>
          <p:spPr>
            <a:xfrm>
              <a:off x="2217876" y="2766256"/>
              <a:ext cx="7764324" cy="2244287"/>
            </a:xfrm>
            <a:prstGeom prst="rect">
              <a:avLst/>
            </a:prstGeom>
            <a:effectLst>
              <a:outerShdw blurRad="50800" dist="38100" dir="5400000" algn="t" rotWithShape="0">
                <a:prstClr val="black">
                  <a:alpha val="40000"/>
                </a:prstClr>
              </a:outerShdw>
            </a:effectLst>
          </p:spPr>
        </p:pic>
        <p:sp>
          <p:nvSpPr>
            <p:cNvPr id="9" name="Rounded Rectangle 17">
              <a:extLst>
                <a:ext uri="{FF2B5EF4-FFF2-40B4-BE49-F238E27FC236}">
                  <a16:creationId xmlns:a16="http://schemas.microsoft.com/office/drawing/2014/main" id="{FA8FA224-F233-8B68-2D42-5CBD9AC78CA0}"/>
                </a:ext>
              </a:extLst>
            </p:cNvPr>
            <p:cNvSpPr/>
            <p:nvPr/>
          </p:nvSpPr>
          <p:spPr>
            <a:xfrm>
              <a:off x="2209800" y="3195309"/>
              <a:ext cx="1613263" cy="33735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683C71DF-D5D6-CEC6-0FE1-0863DB381C6F}"/>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
        <p:nvSpPr>
          <p:cNvPr id="5" name="Date Placeholder 4">
            <a:extLst>
              <a:ext uri="{FF2B5EF4-FFF2-40B4-BE49-F238E27FC236}">
                <a16:creationId xmlns:a16="http://schemas.microsoft.com/office/drawing/2014/main" id="{7761BCDA-73E5-548B-DB39-1B5AB93DC6A0}"/>
              </a:ex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FF2B5EF4-FFF2-40B4-BE49-F238E27FC236}">
                <a16:creationId xmlns:a16="http://schemas.microsoft.com/office/drawing/2014/main" id="{744E2449-7D9D-E880-0C5F-8195DD56BA6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Tree>
    <p:extLst>
      <p:ext uri="{BB962C8B-B14F-4D97-AF65-F5344CB8AC3E}">
        <p14:creationId xmlns:p14="http://schemas.microsoft.com/office/powerpoint/2010/main" val="4003712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64FBED6-DBA1-4248-B57E-98CCAF2C365A}" type="slidenum">
              <a:rPr lang="en-US" smtClean="0"/>
              <a:t>35</a:t>
            </a:fld>
            <a:endParaRPr lang="en-US"/>
          </a:p>
        </p:txBody>
      </p:sp>
      <p:sp>
        <p:nvSpPr>
          <p:cNvPr id="11" name="Title 1">
            <a:extLst>
              <a:ext uri="{FF2B5EF4-FFF2-40B4-BE49-F238E27FC236}">
                <a16:creationId xmlns:a16="http://schemas.microsoft.com/office/drawing/2014/main" id="{7D6CF07D-8508-FB9B-6602-925209D20336}"/>
              </a:ext>
            </a:extLst>
          </p:cNvPr>
          <p:cNvSpPr txBox="1">
            <a:spLocks noGrp="1"/>
          </p:cNvSpPr>
          <p:nvPr>
            <p:ph type="title" idx="4294967295"/>
          </p:nvPr>
        </p:nvSpPr>
        <p:spPr>
          <a:xfrm>
            <a:off x="647700" y="354581"/>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Chart View – Opening Multiple Sections</a:t>
            </a:r>
          </a:p>
        </p:txBody>
      </p:sp>
      <p:sp>
        <p:nvSpPr>
          <p:cNvPr id="3" name="Content Placeholder 2"/>
          <p:cNvSpPr>
            <a:spLocks noGrp="1"/>
          </p:cNvSpPr>
          <p:nvPr>
            <p:ph sz="half" idx="1"/>
          </p:nvPr>
        </p:nvSpPr>
        <p:spPr>
          <a:xfrm>
            <a:off x="7907546" y="3013965"/>
            <a:ext cx="3768305" cy="1747712"/>
          </a:xfrm>
        </p:spPr>
        <p:txBody>
          <a:bodyPr/>
          <a:lstStyle/>
          <a:p>
            <a:pPr marL="0" indent="0">
              <a:buNone/>
            </a:pPr>
            <a:r>
              <a:rPr lang="en-US" dirty="0"/>
              <a:t>Holding down ‘Shift’ and selecting multiple headers will open those headers together in the notes pane</a:t>
            </a:r>
          </a:p>
        </p:txBody>
      </p:sp>
      <p:grpSp>
        <p:nvGrpSpPr>
          <p:cNvPr id="4" name="Group 3" descr="MPOG Case Viewer chart showing medication administration rows with “EPINEPHRINE,” “NOREPINEPHRINE,” and “PHENYLEPHRINE” highlighted in red on the left. Two red arrows point to the “Multiple Values” panel on the right, where corresponding time-stamped entries for these medications are listed with columns for Time, Mapped As (blue clickable medication names), Value (dose), and Original Variable, demonstrating how selecting multiple rows displays detailed data.">
            <a:extLst>
              <a:ext uri="{FF2B5EF4-FFF2-40B4-BE49-F238E27FC236}">
                <a16:creationId xmlns:a16="http://schemas.microsoft.com/office/drawing/2014/main" id="{6B030BFE-5ECC-A7A9-377D-F373582256AA}"/>
              </a:ext>
            </a:extLst>
          </p:cNvPr>
          <p:cNvGrpSpPr/>
          <p:nvPr/>
        </p:nvGrpSpPr>
        <p:grpSpPr>
          <a:xfrm>
            <a:off x="838200" y="1929910"/>
            <a:ext cx="6715434" cy="3748080"/>
            <a:chOff x="193730" y="832629"/>
            <a:chExt cx="7833683" cy="4412735"/>
          </a:xfrm>
          <a:effectLst>
            <a:outerShdw blurRad="50800" dist="38100" dir="5400000" algn="t" rotWithShape="0">
              <a:prstClr val="black">
                <a:alpha val="40000"/>
              </a:prstClr>
            </a:outerShdw>
          </a:effectLst>
        </p:grpSpPr>
        <p:pic>
          <p:nvPicPr>
            <p:cNvPr id="8" name="Picture 7"/>
            <p:cNvPicPr>
              <a:picLocks noChangeAspect="1"/>
            </p:cNvPicPr>
            <p:nvPr/>
          </p:nvPicPr>
          <p:blipFill>
            <a:blip r:embed="rId2"/>
            <a:stretch>
              <a:fillRect/>
            </a:stretch>
          </p:blipFill>
          <p:spPr>
            <a:xfrm>
              <a:off x="193730" y="832629"/>
              <a:ext cx="7833683" cy="4412735"/>
            </a:xfrm>
            <a:prstGeom prst="rect">
              <a:avLst/>
            </a:prstGeom>
          </p:spPr>
        </p:pic>
        <p:sp>
          <p:nvSpPr>
            <p:cNvPr id="9" name="Rounded Rectangle 8"/>
            <p:cNvSpPr/>
            <p:nvPr/>
          </p:nvSpPr>
          <p:spPr>
            <a:xfrm>
              <a:off x="1026543" y="3554083"/>
              <a:ext cx="724619" cy="2242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101305" y="4166559"/>
              <a:ext cx="724619" cy="40544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1751162" y="1992702"/>
              <a:ext cx="3545457" cy="16562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825924" y="1992702"/>
              <a:ext cx="3470695" cy="23765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819F31E1-DCB4-7C39-6BA5-EA6BE7333B51}"/>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Tree>
    <p:extLst>
      <p:ext uri="{BB962C8B-B14F-4D97-AF65-F5344CB8AC3E}">
        <p14:creationId xmlns:p14="http://schemas.microsoft.com/office/powerpoint/2010/main" val="1228252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64FBED6-DBA1-4248-B57E-98CCAF2C365A}" type="slidenum">
              <a:rPr lang="en-US" smtClean="0"/>
              <a:t>36</a:t>
            </a:fld>
            <a:endParaRPr lang="en-US"/>
          </a:p>
        </p:txBody>
      </p:sp>
      <p:sp>
        <p:nvSpPr>
          <p:cNvPr id="4" name="Title 1">
            <a:extLst>
              <a:ext uri="{FF2B5EF4-FFF2-40B4-BE49-F238E27FC236}">
                <a16:creationId xmlns:a16="http://schemas.microsoft.com/office/drawing/2014/main" id="{9D0F0470-C78F-0E9C-4274-C687197BC0D2}"/>
              </a:ext>
            </a:extLst>
          </p:cNvPr>
          <p:cNvSpPr txBox="1">
            <a:spLocks noGrp="1"/>
          </p:cNvSpPr>
          <p:nvPr>
            <p:ph type="title" idx="4294967295"/>
          </p:nvPr>
        </p:nvSpPr>
        <p:spPr>
          <a:xfrm>
            <a:off x="565785" y="361349"/>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Chart View – Copy/Paste Notes</a:t>
            </a:r>
          </a:p>
        </p:txBody>
      </p:sp>
      <p:sp>
        <p:nvSpPr>
          <p:cNvPr id="3" name="Content Placeholder 2"/>
          <p:cNvSpPr>
            <a:spLocks noGrp="1"/>
          </p:cNvSpPr>
          <p:nvPr>
            <p:ph sz="half" idx="1"/>
          </p:nvPr>
        </p:nvSpPr>
        <p:spPr>
          <a:xfrm>
            <a:off x="1051016" y="1351500"/>
            <a:ext cx="8070796" cy="2049803"/>
          </a:xfrm>
        </p:spPr>
        <p:txBody>
          <a:bodyPr>
            <a:normAutofit/>
          </a:bodyPr>
          <a:lstStyle/>
          <a:p>
            <a:r>
              <a:rPr lang="en-US" sz="2800" dirty="0"/>
              <a:t>Data can be copied out of the notes view and pasted into Excel for purposes of chart review</a:t>
            </a:r>
          </a:p>
          <a:p>
            <a:pPr lvl="1"/>
            <a:r>
              <a:rPr lang="en-US" sz="2400" dirty="0"/>
              <a:t>Highlight desired rows</a:t>
            </a:r>
          </a:p>
          <a:p>
            <a:pPr lvl="1"/>
            <a:r>
              <a:rPr lang="en-US" sz="2400" dirty="0"/>
              <a:t>Use Ctrl + C to copy</a:t>
            </a:r>
          </a:p>
          <a:p>
            <a:pPr lvl="1"/>
            <a:r>
              <a:rPr lang="en-US" sz="2400" dirty="0"/>
              <a:t>Use Ctrl + V to paste in Excel</a:t>
            </a:r>
          </a:p>
        </p:txBody>
      </p:sp>
      <p:grpSp>
        <p:nvGrpSpPr>
          <p:cNvPr id="12" name="Group 11" descr="“Multiple Values” table with several rows highlighted in blue, showing time-stamped entries for “EKG Pulse Rate” with corresponding values and original variables. A red arrow points to an Excel spreadsheet on the right, where the same data has been pasted into columns (Time, Mapped As, Value, Original Variable), demonstrating selecting data in the application and copying it into Excel for further use">
            <a:extLst>
              <a:ext uri="{FF2B5EF4-FFF2-40B4-BE49-F238E27FC236}">
                <a16:creationId xmlns:a16="http://schemas.microsoft.com/office/drawing/2014/main" id="{3850818F-4407-7639-25B7-A5D8CFECCEA4}"/>
              </a:ext>
            </a:extLst>
          </p:cNvPr>
          <p:cNvGrpSpPr/>
          <p:nvPr/>
        </p:nvGrpSpPr>
        <p:grpSpPr>
          <a:xfrm>
            <a:off x="2025142" y="2633123"/>
            <a:ext cx="8921532" cy="3173733"/>
            <a:chOff x="2061069" y="2373073"/>
            <a:chExt cx="8921532" cy="3173733"/>
          </a:xfrm>
        </p:grpSpPr>
        <p:pic>
          <p:nvPicPr>
            <p:cNvPr id="8" name="Picture 7"/>
            <p:cNvPicPr>
              <a:picLocks noChangeAspect="1"/>
            </p:cNvPicPr>
            <p:nvPr/>
          </p:nvPicPr>
          <p:blipFill>
            <a:blip r:embed="rId2"/>
            <a:srcRect t="7094"/>
            <a:stretch>
              <a:fillRect/>
            </a:stretch>
          </p:blipFill>
          <p:spPr>
            <a:xfrm>
              <a:off x="2061069" y="3252624"/>
              <a:ext cx="4668641" cy="2099562"/>
            </a:xfrm>
            <a:prstGeom prst="rect">
              <a:avLst/>
            </a:prstGeom>
            <a:effectLst>
              <a:outerShdw blurRad="50800" dist="38100" dir="5400000" algn="t" rotWithShape="0">
                <a:prstClr val="black">
                  <a:alpha val="40000"/>
                </a:prstClr>
              </a:outerShdw>
            </a:effectLst>
          </p:spPr>
        </p:pic>
        <p:pic>
          <p:nvPicPr>
            <p:cNvPr id="9" name="Picture 8"/>
            <p:cNvPicPr>
              <a:picLocks noChangeAspect="1"/>
            </p:cNvPicPr>
            <p:nvPr/>
          </p:nvPicPr>
          <p:blipFill>
            <a:blip r:embed="rId3"/>
            <a:stretch>
              <a:fillRect/>
            </a:stretch>
          </p:blipFill>
          <p:spPr>
            <a:xfrm>
              <a:off x="8331339" y="2373073"/>
              <a:ext cx="2651262" cy="3173733"/>
            </a:xfrm>
            <a:prstGeom prst="rect">
              <a:avLst/>
            </a:prstGeom>
            <a:effectLst>
              <a:outerShdw blurRad="50800" dist="38100" dir="5400000" algn="t" rotWithShape="0">
                <a:prstClr val="black">
                  <a:alpha val="40000"/>
                </a:prstClr>
              </a:outerShdw>
            </a:effectLst>
          </p:spPr>
        </p:pic>
        <p:cxnSp>
          <p:nvCxnSpPr>
            <p:cNvPr id="11" name="Straight Arrow Connector 10"/>
            <p:cNvCxnSpPr/>
            <p:nvPr/>
          </p:nvCxnSpPr>
          <p:spPr>
            <a:xfrm>
              <a:off x="7070558" y="4207156"/>
              <a:ext cx="10668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F4E2DA9B-5303-AD74-A2BF-D239DD6B8A17}"/>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Tree>
    <p:extLst>
      <p:ext uri="{BB962C8B-B14F-4D97-AF65-F5344CB8AC3E}">
        <p14:creationId xmlns:p14="http://schemas.microsoft.com/office/powerpoint/2010/main" val="3202065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64FBED6-DBA1-4248-B57E-98CCAF2C365A}" type="slidenum">
              <a:rPr lang="en-US" smtClean="0"/>
              <a:t>37</a:t>
            </a:fld>
            <a:endParaRPr lang="en-US"/>
          </a:p>
        </p:txBody>
      </p:sp>
      <p:sp>
        <p:nvSpPr>
          <p:cNvPr id="11" name="Title 1">
            <a:extLst>
              <a:ext uri="{FF2B5EF4-FFF2-40B4-BE49-F238E27FC236}">
                <a16:creationId xmlns:a16="http://schemas.microsoft.com/office/drawing/2014/main" id="{E7CCE5A9-7C03-8117-D056-F58D025020D7}"/>
              </a:ext>
            </a:extLst>
          </p:cNvPr>
          <p:cNvSpPr txBox="1">
            <a:spLocks noGrp="1"/>
          </p:cNvSpPr>
          <p:nvPr>
            <p:ph type="title" idx="4294967295"/>
          </p:nvPr>
        </p:nvSpPr>
        <p:spPr>
          <a:xfrm>
            <a:off x="661009" y="375098"/>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Chart View – Preset View</a:t>
            </a:r>
          </a:p>
        </p:txBody>
      </p:sp>
      <p:sp>
        <p:nvSpPr>
          <p:cNvPr id="3" name="Content Placeholder 2"/>
          <p:cNvSpPr>
            <a:spLocks noGrp="1"/>
          </p:cNvSpPr>
          <p:nvPr>
            <p:ph sz="half" idx="1"/>
          </p:nvPr>
        </p:nvSpPr>
        <p:spPr>
          <a:xfrm>
            <a:off x="922020" y="4638317"/>
            <a:ext cx="10979331" cy="1297793"/>
          </a:xfrm>
        </p:spPr>
        <p:txBody>
          <a:bodyPr>
            <a:normAutofit fontScale="85000" lnSpcReduction="10000"/>
          </a:bodyPr>
          <a:lstStyle/>
          <a:p>
            <a:r>
              <a:rPr lang="en-US" dirty="0"/>
              <a:t>The “Preset” menu in the upper right corner shows users preset views of the chart based on their choice. </a:t>
            </a:r>
          </a:p>
          <a:p>
            <a:r>
              <a:rPr lang="en-US" dirty="0">
                <a:ea typeface="Times New Roman" panose="02020603050405020304" pitchFamily="18" charset="0"/>
              </a:rPr>
              <a:t>For example, choosing “Surgery Duration” zooms the chart to show the times between surgery start and end. Users can see the rest of the chart by zooming in or out or clicking and dragging as usual.</a:t>
            </a:r>
            <a:endParaRPr lang="en-US" dirty="0"/>
          </a:p>
          <a:p>
            <a:endParaRPr lang="en-US" dirty="0"/>
          </a:p>
          <a:p>
            <a:endParaRPr lang="en-US" dirty="0"/>
          </a:p>
        </p:txBody>
      </p:sp>
      <p:grpSp>
        <p:nvGrpSpPr>
          <p:cNvPr id="2" name="Group 1" descr="MPOG Case Viewer chart with the entire timeline area outlined in red, showing vital signs and case phases. A red arrow points from the “Presets” menu (top right), where “Surgery” is selected, to the timeline below highlighting the “Surgery” phase bar, demonstrating how choosing a preset updates the chart to focus on a specific phase of the case.">
            <a:extLst>
              <a:ext uri="{FF2B5EF4-FFF2-40B4-BE49-F238E27FC236}">
                <a16:creationId xmlns:a16="http://schemas.microsoft.com/office/drawing/2014/main" id="{149EE5BD-0FAB-7784-2EA1-E43EB3B032F0}"/>
              </a:ext>
            </a:extLst>
          </p:cNvPr>
          <p:cNvGrpSpPr/>
          <p:nvPr/>
        </p:nvGrpSpPr>
        <p:grpSpPr>
          <a:xfrm>
            <a:off x="1666329" y="1188720"/>
            <a:ext cx="9203602" cy="3275693"/>
            <a:chOff x="2203269" y="914401"/>
            <a:chExt cx="9490713" cy="3376109"/>
          </a:xfrm>
        </p:grpSpPr>
        <p:pic>
          <p:nvPicPr>
            <p:cNvPr id="16" name="Picture 15">
              <a:extLst>
                <a:ext uri="{FF2B5EF4-FFF2-40B4-BE49-F238E27FC236}">
                  <a16:creationId xmlns:a16="http://schemas.microsoft.com/office/drawing/2014/main" id="{6D4C5644-F39E-B412-07BB-DA2A7DA30573}"/>
                </a:ext>
              </a:extLst>
            </p:cNvPr>
            <p:cNvPicPr>
              <a:picLocks noChangeAspect="1"/>
            </p:cNvPicPr>
            <p:nvPr/>
          </p:nvPicPr>
          <p:blipFill>
            <a:blip r:embed="rId2"/>
            <a:stretch>
              <a:fillRect/>
            </a:stretch>
          </p:blipFill>
          <p:spPr>
            <a:xfrm>
              <a:off x="5225143" y="914401"/>
              <a:ext cx="6468839" cy="1200727"/>
            </a:xfrm>
            <a:prstGeom prst="rect">
              <a:avLst/>
            </a:prstGeom>
          </p:spPr>
        </p:pic>
        <p:pic>
          <p:nvPicPr>
            <p:cNvPr id="13" name="Picture 12">
              <a:extLst>
                <a:ext uri="{FF2B5EF4-FFF2-40B4-BE49-F238E27FC236}">
                  <a16:creationId xmlns:a16="http://schemas.microsoft.com/office/drawing/2014/main" id="{06925A2C-F0B8-B642-D570-9FBCF0D33EA3}"/>
                </a:ext>
              </a:extLst>
            </p:cNvPr>
            <p:cNvPicPr>
              <a:picLocks noChangeAspect="1"/>
            </p:cNvPicPr>
            <p:nvPr/>
          </p:nvPicPr>
          <p:blipFill>
            <a:blip r:embed="rId3" cstate="print">
              <a:extLst>
                <a:ext uri="{28A0092B-C50C-407E-A947-70E740481C1C}">
                  <a14:useLocalDpi xmlns:a14="http://schemas.microsoft.com/office/drawing/2010/main" val="0"/>
                </a:ext>
              </a:extLst>
            </a:blip>
            <a:srcRect b="48653"/>
            <a:stretch>
              <a:fillRect/>
            </a:stretch>
          </p:blipFill>
          <p:spPr>
            <a:xfrm>
              <a:off x="2203269" y="1825430"/>
              <a:ext cx="8624276" cy="2465080"/>
            </a:xfrm>
            <a:prstGeom prst="rect">
              <a:avLst/>
            </a:prstGeom>
            <a:ln w="19050">
              <a:solidFill>
                <a:srgbClr val="FF0000"/>
              </a:solidFill>
            </a:ln>
            <a:effectLst>
              <a:outerShdw blurRad="50800" dist="38100" dir="5400000" algn="t" rotWithShape="0">
                <a:prstClr val="black">
                  <a:alpha val="40000"/>
                </a:prstClr>
              </a:outerShdw>
            </a:effectLst>
          </p:spPr>
        </p:pic>
        <p:sp>
          <p:nvSpPr>
            <p:cNvPr id="17" name="Rounded Rectangle 8">
              <a:extLst>
                <a:ext uri="{FF2B5EF4-FFF2-40B4-BE49-F238E27FC236}">
                  <a16:creationId xmlns:a16="http://schemas.microsoft.com/office/drawing/2014/main" id="{78A2A834-D099-826B-A0EB-CDC2AA58B6D2}"/>
                </a:ext>
              </a:extLst>
            </p:cNvPr>
            <p:cNvSpPr/>
            <p:nvPr/>
          </p:nvSpPr>
          <p:spPr>
            <a:xfrm>
              <a:off x="10635170" y="1514764"/>
              <a:ext cx="621180" cy="19050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9D6728A0-1C3C-160E-DDC4-E97DD4592750}"/>
                </a:ext>
              </a:extLst>
            </p:cNvPr>
            <p:cNvCxnSpPr>
              <a:cxnSpLocks/>
              <a:stCxn id="17" idx="1"/>
            </p:cNvCxnSpPr>
            <p:nvPr/>
          </p:nvCxnSpPr>
          <p:spPr>
            <a:xfrm flipH="1">
              <a:off x="4022558" y="1610016"/>
              <a:ext cx="6612612" cy="9415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188FE21D-0253-5450-829E-E1F87C7B1514}"/>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Tree>
    <p:extLst>
      <p:ext uri="{BB962C8B-B14F-4D97-AF65-F5344CB8AC3E}">
        <p14:creationId xmlns:p14="http://schemas.microsoft.com/office/powerpoint/2010/main" val="36535302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C55F64-EC45-1529-FF1F-084901B0D64F}"/>
              </a:ext>
            </a:extLst>
          </p:cNvPr>
          <p:cNvSpPr>
            <a:spLocks noGrp="1"/>
          </p:cNvSpPr>
          <p:nvPr>
            <p:ph type="sldNum" sz="quarter" idx="12"/>
          </p:nvPr>
        </p:nvSpPr>
        <p:spPr/>
        <p:txBody>
          <a:bodyPr/>
          <a:lstStyle/>
          <a:p>
            <a:fld id="{964FBED6-DBA1-4248-B57E-98CCAF2C365A}" type="slidenum">
              <a:rPr lang="en-US" smtClean="0"/>
              <a:t>38</a:t>
            </a:fld>
            <a:endParaRPr lang="en-US"/>
          </a:p>
        </p:txBody>
      </p:sp>
      <p:sp>
        <p:nvSpPr>
          <p:cNvPr id="7" name="Title 1">
            <a:extLst>
              <a:ext uri="{FF2B5EF4-FFF2-40B4-BE49-F238E27FC236}">
                <a16:creationId xmlns:a16="http://schemas.microsoft.com/office/drawing/2014/main" id="{899FBB56-54F2-59DF-20C1-D5998A02A21D}"/>
              </a:ext>
            </a:extLst>
          </p:cNvPr>
          <p:cNvSpPr txBox="1">
            <a:spLocks noGrp="1"/>
          </p:cNvSpPr>
          <p:nvPr>
            <p:ph type="title" idx="4294967295"/>
          </p:nvPr>
        </p:nvSpPr>
        <p:spPr>
          <a:xfrm>
            <a:off x="527685" y="331931"/>
            <a:ext cx="9357853" cy="685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5">
                    <a:lumMod val="50000"/>
                  </a:schemeClr>
                </a:solidFill>
                <a:effectLst/>
                <a:uLnTx/>
                <a:uFillTx/>
                <a:latin typeface="+mj-lt"/>
                <a:ea typeface="+mj-ea"/>
                <a:cs typeface="+mj-cs"/>
              </a:rPr>
              <a:t>Infusion vs. Non-Infusion Administrations</a:t>
            </a:r>
          </a:p>
        </p:txBody>
      </p:sp>
      <p:sp>
        <p:nvSpPr>
          <p:cNvPr id="5" name="TextBox 4">
            <a:extLst>
              <a:ext uri="{FF2B5EF4-FFF2-40B4-BE49-F238E27FC236}">
                <a16:creationId xmlns:a16="http://schemas.microsoft.com/office/drawing/2014/main" id="{436559EB-56A4-5E82-CEF6-229DB0E2C19A}"/>
              </a:ext>
            </a:extLst>
          </p:cNvPr>
          <p:cNvSpPr txBox="1"/>
          <p:nvPr/>
        </p:nvSpPr>
        <p:spPr>
          <a:xfrm>
            <a:off x="301625" y="925525"/>
            <a:ext cx="6559549" cy="5313506"/>
          </a:xfrm>
          <a:prstGeom prst="rect">
            <a:avLst/>
          </a:prstGeom>
          <a:noFill/>
        </p:spPr>
        <p:txBody>
          <a:bodyPr wrap="square" rtlCol="0">
            <a:spAutoFit/>
          </a:bodyPr>
          <a:lstStyle/>
          <a:p>
            <a:pPr marL="742950" marR="0" lvl="1" indent="-285750">
              <a:lnSpc>
                <a:spcPct val="115000"/>
              </a:lnSpc>
              <a:spcBef>
                <a:spcPts val="0"/>
              </a:spcBef>
              <a:spcAft>
                <a:spcPts val="1200"/>
              </a:spcAft>
              <a:buFont typeface="Arial" panose="020B0604020202020204" pitchFamily="34" charset="0"/>
              <a:buChar char="•"/>
            </a:pPr>
            <a:r>
              <a:rPr lang="en-US" dirty="0">
                <a:solidFill>
                  <a:schemeClr val="accent5">
                    <a:lumMod val="50000"/>
                  </a:schemeClr>
                </a:solidFill>
                <a:effectLst/>
                <a:ea typeface="Arial" panose="020B0604020202020204" pitchFamily="34" charset="0"/>
              </a:rPr>
              <a:t>If an end time is not populated, infusion dose will continue until the start time of the next administration for the same medication. </a:t>
            </a:r>
          </a:p>
          <a:p>
            <a:pPr marL="742950" marR="0" lvl="1" indent="-285750">
              <a:lnSpc>
                <a:spcPct val="115000"/>
              </a:lnSpc>
              <a:spcBef>
                <a:spcPts val="0"/>
              </a:spcBef>
              <a:spcAft>
                <a:spcPts val="1200"/>
              </a:spcAft>
              <a:buFont typeface="Arial" panose="020B0604020202020204" pitchFamily="34" charset="0"/>
              <a:buChar char="•"/>
            </a:pPr>
            <a:r>
              <a:rPr lang="en-US" dirty="0">
                <a:solidFill>
                  <a:schemeClr val="accent5">
                    <a:lumMod val="50000"/>
                  </a:schemeClr>
                </a:solidFill>
                <a:effectLst/>
                <a:ea typeface="Arial" panose="020B0604020202020204" pitchFamily="34" charset="0"/>
              </a:rPr>
              <a:t>If an end time is not populated and there is not an additional administration, the infusion will continue until anesthesia end time. </a:t>
            </a:r>
          </a:p>
          <a:p>
            <a:pPr marL="742950" marR="0" lvl="1" indent="-285750">
              <a:lnSpc>
                <a:spcPct val="115000"/>
              </a:lnSpc>
              <a:spcBef>
                <a:spcPts val="0"/>
              </a:spcBef>
              <a:spcAft>
                <a:spcPts val="0"/>
              </a:spcAft>
              <a:buFont typeface="Arial" panose="020B0604020202020204" pitchFamily="34" charset="0"/>
              <a:buChar char="•"/>
            </a:pPr>
            <a:r>
              <a:rPr lang="en-US" dirty="0">
                <a:solidFill>
                  <a:schemeClr val="accent5">
                    <a:lumMod val="50000"/>
                  </a:schemeClr>
                </a:solidFill>
                <a:effectLst/>
                <a:ea typeface="Arial" panose="020B0604020202020204" pitchFamily="34" charset="0"/>
              </a:rPr>
              <a:t>If the infusion start time is after anesthesia end and there is no documented infusion end time, it will default to 5 minutes later.</a:t>
            </a:r>
          </a:p>
          <a:p>
            <a:pPr marR="0" lvl="1">
              <a:lnSpc>
                <a:spcPct val="115000"/>
              </a:lnSpc>
              <a:spcBef>
                <a:spcPts val="0"/>
              </a:spcBef>
              <a:spcAft>
                <a:spcPts val="0"/>
              </a:spcAft>
            </a:pPr>
            <a:endParaRPr lang="en-US" dirty="0">
              <a:solidFill>
                <a:schemeClr val="accent5">
                  <a:lumMod val="50000"/>
                </a:schemeClr>
              </a:solidFill>
              <a:ea typeface="Arial" panose="020B0604020202020204" pitchFamily="34" charset="0"/>
            </a:endParaRPr>
          </a:p>
          <a:p>
            <a:pPr marR="0" lvl="1">
              <a:lnSpc>
                <a:spcPct val="115000"/>
              </a:lnSpc>
              <a:spcBef>
                <a:spcPts val="0"/>
              </a:spcBef>
              <a:spcAft>
                <a:spcPts val="0"/>
              </a:spcAft>
            </a:pPr>
            <a:r>
              <a:rPr lang="en-US" dirty="0">
                <a:solidFill>
                  <a:schemeClr val="accent5">
                    <a:lumMod val="50000"/>
                  </a:schemeClr>
                </a:solidFill>
                <a:ea typeface="Arial" panose="020B0604020202020204" pitchFamily="34" charset="0"/>
              </a:rPr>
              <a:t>Definitions:</a:t>
            </a:r>
          </a:p>
          <a:p>
            <a:pPr marL="742950" marR="0" lvl="1" indent="-285750">
              <a:lnSpc>
                <a:spcPct val="115000"/>
              </a:lnSpc>
              <a:spcBef>
                <a:spcPts val="0"/>
              </a:spcBef>
              <a:spcAft>
                <a:spcPts val="1200"/>
              </a:spcAft>
              <a:buFont typeface="Arial" panose="020B0604020202020204" pitchFamily="34" charset="0"/>
              <a:buChar char="•"/>
            </a:pPr>
            <a:r>
              <a:rPr lang="en-US" b="1" dirty="0">
                <a:solidFill>
                  <a:schemeClr val="accent5">
                    <a:lumMod val="50000"/>
                  </a:schemeClr>
                </a:solidFill>
                <a:effectLst/>
                <a:ea typeface="Arial" panose="020B0604020202020204" pitchFamily="34" charset="0"/>
              </a:rPr>
              <a:t>Infusion</a:t>
            </a:r>
            <a:r>
              <a:rPr lang="en-US" dirty="0">
                <a:solidFill>
                  <a:schemeClr val="accent5">
                    <a:lumMod val="50000"/>
                  </a:schemeClr>
                </a:solidFill>
                <a:effectLst/>
                <a:ea typeface="Arial" panose="020B0604020202020204" pitchFamily="34" charset="0"/>
              </a:rPr>
              <a:t>: If the administered unit is mapped to a concept that is over time (i.e., mcg/kg/min). </a:t>
            </a:r>
          </a:p>
          <a:p>
            <a:pPr marL="742950" marR="0" lvl="1" indent="-285750">
              <a:lnSpc>
                <a:spcPct val="115000"/>
              </a:lnSpc>
              <a:spcBef>
                <a:spcPts val="0"/>
              </a:spcBef>
              <a:spcAft>
                <a:spcPts val="0"/>
              </a:spcAft>
              <a:buFont typeface="Arial" panose="020B0604020202020204" pitchFamily="34" charset="0"/>
              <a:buChar char="•"/>
            </a:pPr>
            <a:r>
              <a:rPr lang="en-US" b="1" dirty="0">
                <a:solidFill>
                  <a:schemeClr val="accent5">
                    <a:lumMod val="50000"/>
                  </a:schemeClr>
                </a:solidFill>
                <a:effectLst/>
                <a:ea typeface="Arial" panose="020B0604020202020204" pitchFamily="34" charset="0"/>
              </a:rPr>
              <a:t>Bolus</a:t>
            </a:r>
            <a:r>
              <a:rPr lang="en-US" dirty="0">
                <a:solidFill>
                  <a:schemeClr val="accent5">
                    <a:lumMod val="50000"/>
                  </a:schemeClr>
                </a:solidFill>
                <a:effectLst/>
                <a:ea typeface="Arial" panose="020B0604020202020204" pitchFamily="34" charset="0"/>
              </a:rPr>
              <a:t>: If the administered unit is mapped to a concept that is not over time (i.e., mcg)</a:t>
            </a:r>
          </a:p>
        </p:txBody>
      </p:sp>
      <p:grpSp>
        <p:nvGrpSpPr>
          <p:cNvPr id="9" name="Group 8" descr="Two tables showing anesthesia timeline and infusion data. The top table displays “INSULIN REGULAR” infusions with a rate change at 14:06:00, increasing from 2 units/hour to 4 units/hour, with the shared transition time highlighted. The bottom table shows key case events with “Anesthesia Start” at 08:27:00 and “Anesthesia End” at 16:00:00, illustrating how the infusion timing aligns within the overall anesthesia period.">
            <a:extLst>
              <a:ext uri="{FF2B5EF4-FFF2-40B4-BE49-F238E27FC236}">
                <a16:creationId xmlns:a16="http://schemas.microsoft.com/office/drawing/2014/main" id="{F53BAC48-80D6-10D1-2EF0-FF8D8D1D1683}"/>
              </a:ext>
            </a:extLst>
          </p:cNvPr>
          <p:cNvGrpSpPr/>
          <p:nvPr/>
        </p:nvGrpSpPr>
        <p:grpSpPr>
          <a:xfrm>
            <a:off x="6900582" y="1240473"/>
            <a:ext cx="4163006" cy="1869235"/>
            <a:chOff x="6900582" y="987136"/>
            <a:chExt cx="4163006" cy="1869235"/>
          </a:xfrm>
        </p:grpSpPr>
        <p:pic>
          <p:nvPicPr>
            <p:cNvPr id="32" name="Picture 31">
              <a:extLst>
                <a:ext uri="{FF2B5EF4-FFF2-40B4-BE49-F238E27FC236}">
                  <a16:creationId xmlns:a16="http://schemas.microsoft.com/office/drawing/2014/main" id="{E608269F-B560-4392-307F-4CC1289DFCF3}"/>
                </a:ext>
              </a:extLst>
            </p:cNvPr>
            <p:cNvPicPr>
              <a:picLocks noChangeAspect="1"/>
            </p:cNvPicPr>
            <p:nvPr/>
          </p:nvPicPr>
          <p:blipFill>
            <a:blip r:embed="rId3"/>
            <a:stretch>
              <a:fillRect/>
            </a:stretch>
          </p:blipFill>
          <p:spPr>
            <a:xfrm>
              <a:off x="6900582" y="987136"/>
              <a:ext cx="4163005" cy="828791"/>
            </a:xfrm>
            <a:prstGeom prst="rect">
              <a:avLst/>
            </a:prstGeom>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AFBA17BA-5545-580C-59E8-7C617FFB3730}"/>
                </a:ext>
              </a:extLst>
            </p:cNvPr>
            <p:cNvPicPr>
              <a:picLocks noChangeAspect="1"/>
            </p:cNvPicPr>
            <p:nvPr/>
          </p:nvPicPr>
          <p:blipFill>
            <a:blip r:embed="rId4"/>
            <a:stretch>
              <a:fillRect/>
            </a:stretch>
          </p:blipFill>
          <p:spPr>
            <a:xfrm>
              <a:off x="6900583" y="1990723"/>
              <a:ext cx="4163005" cy="865648"/>
            </a:xfrm>
            <a:prstGeom prst="rect">
              <a:avLst/>
            </a:prstGeom>
            <a:effectLst>
              <a:outerShdw blurRad="50800" dist="38100" dir="2700000" algn="tl" rotWithShape="0">
                <a:prstClr val="black">
                  <a:alpha val="40000"/>
                </a:prstClr>
              </a:outerShdw>
            </a:effectLst>
          </p:spPr>
        </p:pic>
      </p:grpSp>
      <p:pic>
        <p:nvPicPr>
          <p:cNvPr id="40" name="Picture 39" descr="Table showing “PROPOFOL” administration data with columns for Time, End Time, Mapped As, and Value. Early entries show bolus doses of 50,000 mcg (one highlighted), followed by infusion entries with rates of 100 mcg/kg/min (highlighted) and 125 mcg/kg/min">
            <a:extLst>
              <a:ext uri="{FF2B5EF4-FFF2-40B4-BE49-F238E27FC236}">
                <a16:creationId xmlns:a16="http://schemas.microsoft.com/office/drawing/2014/main" id="{0F26E7C0-406C-A8AB-564F-D47AF23C8C73}"/>
              </a:ext>
            </a:extLst>
          </p:cNvPr>
          <p:cNvPicPr>
            <a:picLocks noChangeAspect="1"/>
          </p:cNvPicPr>
          <p:nvPr/>
        </p:nvPicPr>
        <p:blipFill>
          <a:blip r:embed="rId5"/>
          <a:stretch>
            <a:fillRect/>
          </a:stretch>
        </p:blipFill>
        <p:spPr>
          <a:xfrm>
            <a:off x="6900582" y="4336089"/>
            <a:ext cx="4163006" cy="1371791"/>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4A17833D-5A55-9F14-ABEF-F5292BD2DB37}"/>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
        <p:nvSpPr>
          <p:cNvPr id="2" name="Date Placeholder 1">
            <a:extLst>
              <a:ext uri="{FF2B5EF4-FFF2-40B4-BE49-F238E27FC236}">
                <a16:creationId xmlns:a16="http://schemas.microsoft.com/office/drawing/2014/main" id="{75A7862F-0E7D-E387-35DD-7E76D4A8C666}"/>
              </a:ext>
              <a:ext uri="{C183D7F6-B498-43B3-948B-1728B52AA6E4}">
                <adec:decorative xmlns:adec="http://schemas.microsoft.com/office/drawing/2017/decorative" val="1"/>
              </a:ext>
            </a:extLst>
          </p:cNvPr>
          <p:cNvSpPr>
            <a:spLocks noGrp="1"/>
          </p:cNvSpPr>
          <p:nvPr>
            <p:ph type="dt" sz="half" idx="10"/>
          </p:nvPr>
        </p:nvSpPr>
        <p:spPr/>
        <p:txBody>
          <a:bodyPr/>
          <a:lstStyle/>
          <a:p>
            <a:fld id="{1C3C0CB7-6EB0-4793-B093-0CD973C6FC2B}" type="datetime1">
              <a:rPr lang="en-US" smtClean="0"/>
              <a:t>6/24/2026</a:t>
            </a:fld>
            <a:endParaRPr lang="en-US"/>
          </a:p>
        </p:txBody>
      </p:sp>
      <p:sp>
        <p:nvSpPr>
          <p:cNvPr id="3" name="Footer Placeholder 2">
            <a:extLst>
              <a:ext uri="{FF2B5EF4-FFF2-40B4-BE49-F238E27FC236}">
                <a16:creationId xmlns:a16="http://schemas.microsoft.com/office/drawing/2014/main" id="{90086F2A-79F0-D7DA-78D8-65036DED5FF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Contact: support@mpog.zendesk.com</a:t>
            </a:r>
          </a:p>
        </p:txBody>
      </p:sp>
    </p:spTree>
    <p:extLst>
      <p:ext uri="{BB962C8B-B14F-4D97-AF65-F5344CB8AC3E}">
        <p14:creationId xmlns:p14="http://schemas.microsoft.com/office/powerpoint/2010/main" val="9074637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9488B-ADF2-432B-02CE-AF0B87A54E94}"/>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535D056-6A49-9698-4528-DE01CBC086A0}"/>
              </a:ext>
            </a:extLst>
          </p:cNvPr>
          <p:cNvSpPr>
            <a:spLocks noGrp="1"/>
          </p:cNvSpPr>
          <p:nvPr>
            <p:ph type="sldNum" sz="quarter" idx="12"/>
          </p:nvPr>
        </p:nvSpPr>
        <p:spPr/>
        <p:txBody>
          <a:bodyPr/>
          <a:lstStyle/>
          <a:p>
            <a:fld id="{964FBED6-DBA1-4248-B57E-98CCAF2C365A}" type="slidenum">
              <a:rPr lang="en-US" smtClean="0"/>
              <a:t>39</a:t>
            </a:fld>
            <a:endParaRPr lang="en-US"/>
          </a:p>
        </p:txBody>
      </p:sp>
      <p:sp>
        <p:nvSpPr>
          <p:cNvPr id="7" name="Title 6">
            <a:extLst>
              <a:ext uri="{FF2B5EF4-FFF2-40B4-BE49-F238E27FC236}">
                <a16:creationId xmlns:a16="http://schemas.microsoft.com/office/drawing/2014/main" id="{B4188578-5F77-30FE-37FC-AB2131FB2F0E}"/>
              </a:ext>
            </a:extLst>
          </p:cNvPr>
          <p:cNvSpPr>
            <a:spLocks noGrp="1"/>
          </p:cNvSpPr>
          <p:nvPr>
            <p:ph type="title"/>
          </p:nvPr>
        </p:nvSpPr>
        <p:spPr/>
        <p:txBody>
          <a:bodyPr/>
          <a:lstStyle/>
          <a:p>
            <a:r>
              <a:rPr lang="en-US" dirty="0"/>
              <a:t>Record Search Tab</a:t>
            </a:r>
          </a:p>
        </p:txBody>
      </p:sp>
      <p:grpSp>
        <p:nvGrpSpPr>
          <p:cNvPr id="9" name="Group 8" descr="Left navigation menu with the “Record Search” tab highlighted and outlined in red, indicating the focus of the next group of slides.">
            <a:extLst>
              <a:ext uri="{FF2B5EF4-FFF2-40B4-BE49-F238E27FC236}">
                <a16:creationId xmlns:a16="http://schemas.microsoft.com/office/drawing/2014/main" id="{D5996FE4-49B1-46DF-9CFB-6A56F7FCBEB1}"/>
              </a:ext>
            </a:extLst>
          </p:cNvPr>
          <p:cNvGrpSpPr/>
          <p:nvPr/>
        </p:nvGrpSpPr>
        <p:grpSpPr>
          <a:xfrm>
            <a:off x="8772525" y="723900"/>
            <a:ext cx="1743075" cy="4505851"/>
            <a:chOff x="8838247" y="1313968"/>
            <a:chExt cx="1514475" cy="3915783"/>
          </a:xfrm>
          <a:effectLst>
            <a:outerShdw blurRad="50800" dist="38100" dir="5400000" algn="t" rotWithShape="0">
              <a:prstClr val="black">
                <a:alpha val="40000"/>
              </a:prstClr>
            </a:outerShdw>
          </a:effectLst>
        </p:grpSpPr>
        <p:pic>
          <p:nvPicPr>
            <p:cNvPr id="8" name="Picture 7">
              <a:extLst>
                <a:ext uri="{FF2B5EF4-FFF2-40B4-BE49-F238E27FC236}">
                  <a16:creationId xmlns:a16="http://schemas.microsoft.com/office/drawing/2014/main" id="{5C796D3B-6F02-EC37-5210-E08583C9B8B2}"/>
                </a:ext>
              </a:extLst>
            </p:cNvPr>
            <p:cNvPicPr>
              <a:picLocks noChangeAspect="1"/>
            </p:cNvPicPr>
            <p:nvPr/>
          </p:nvPicPr>
          <p:blipFill>
            <a:blip r:embed="rId2"/>
            <a:stretch>
              <a:fillRect/>
            </a:stretch>
          </p:blipFill>
          <p:spPr>
            <a:xfrm>
              <a:off x="8889682" y="1313968"/>
              <a:ext cx="1463040" cy="3915783"/>
            </a:xfrm>
            <a:prstGeom prst="rect">
              <a:avLst/>
            </a:prstGeom>
          </p:spPr>
        </p:pic>
        <p:sp>
          <p:nvSpPr>
            <p:cNvPr id="11" name="Rectangle: Rounded Corners 10">
              <a:extLst>
                <a:ext uri="{FF2B5EF4-FFF2-40B4-BE49-F238E27FC236}">
                  <a16:creationId xmlns:a16="http://schemas.microsoft.com/office/drawing/2014/main" id="{E75C857A-D665-BC55-6A95-025FD5B72DF6}"/>
                </a:ext>
              </a:extLst>
            </p:cNvPr>
            <p:cNvSpPr/>
            <p:nvPr/>
          </p:nvSpPr>
          <p:spPr>
            <a:xfrm>
              <a:off x="8838247" y="2600325"/>
              <a:ext cx="1514475" cy="466725"/>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Date Placeholder 3">
            <a:extLst>
              <a:ext uri="{FF2B5EF4-FFF2-40B4-BE49-F238E27FC236}">
                <a16:creationId xmlns:a16="http://schemas.microsoft.com/office/drawing/2014/main" id="{54465E14-A7F6-CEC1-03F8-BD077F485C6E}"/>
              </a:ex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FF2B5EF4-FFF2-40B4-BE49-F238E27FC236}">
                <a16:creationId xmlns:a16="http://schemas.microsoft.com/office/drawing/2014/main" id="{57A4E4CC-8DDC-F32B-C753-676FDF3F8CB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3546252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96556F2-981B-1865-BCCA-D1AA7EC916A6}"/>
              </a:ext>
            </a:extLst>
          </p:cNvPr>
          <p:cNvSpPr>
            <a:spLocks noGrp="1"/>
          </p:cNvSpPr>
          <p:nvPr>
            <p:ph type="sldNum" sz="quarter" idx="12"/>
          </p:nvPr>
        </p:nvSpPr>
        <p:spPr/>
        <p:txBody>
          <a:bodyPr/>
          <a:lstStyle/>
          <a:p>
            <a:fld id="{964FBED6-DBA1-4248-B57E-98CCAF2C365A}" type="slidenum">
              <a:rPr lang="en-US" smtClean="0"/>
              <a:t>4</a:t>
            </a:fld>
            <a:endParaRPr lang="en-US"/>
          </a:p>
        </p:txBody>
      </p:sp>
      <p:sp>
        <p:nvSpPr>
          <p:cNvPr id="7" name="Title 6">
            <a:extLst>
              <a:ext uri="{FF2B5EF4-FFF2-40B4-BE49-F238E27FC236}">
                <a16:creationId xmlns:a16="http://schemas.microsoft.com/office/drawing/2014/main" id="{D2FF96D0-237E-3B05-FA6B-995912EF1AEF}"/>
              </a:ext>
            </a:extLst>
          </p:cNvPr>
          <p:cNvSpPr>
            <a:spLocks noGrp="1"/>
          </p:cNvSpPr>
          <p:nvPr>
            <p:ph type="title"/>
          </p:nvPr>
        </p:nvSpPr>
        <p:spPr/>
        <p:txBody>
          <a:bodyPr/>
          <a:lstStyle/>
          <a:p>
            <a:r>
              <a:rPr lang="en-US" dirty="0"/>
              <a:t>Case Search</a:t>
            </a:r>
          </a:p>
        </p:txBody>
      </p:sp>
      <p:grpSp>
        <p:nvGrpSpPr>
          <p:cNvPr id="12" name="Group 11" descr="Left navigation menu with the “Case Search” tab highlighted and outlined in red, indicating the focus of the next group of slides.">
            <a:extLst>
              <a:ext uri="{FF2B5EF4-FFF2-40B4-BE49-F238E27FC236}">
                <a16:creationId xmlns:a16="http://schemas.microsoft.com/office/drawing/2014/main" id="{B2A7A269-9D15-3A32-E378-E21BFB407A48}"/>
              </a:ext>
            </a:extLst>
          </p:cNvPr>
          <p:cNvGrpSpPr/>
          <p:nvPr/>
        </p:nvGrpSpPr>
        <p:grpSpPr>
          <a:xfrm>
            <a:off x="8803957" y="687614"/>
            <a:ext cx="1514475" cy="4551679"/>
            <a:chOff x="8889682" y="982889"/>
            <a:chExt cx="1514475" cy="4551679"/>
          </a:xfrm>
          <a:effectLst>
            <a:outerShdw blurRad="50800" dist="38100" dir="5400000" algn="t" rotWithShape="0">
              <a:prstClr val="black">
                <a:alpha val="40000"/>
              </a:prstClr>
            </a:outerShdw>
          </a:effectLst>
        </p:grpSpPr>
        <p:pic>
          <p:nvPicPr>
            <p:cNvPr id="10" name="Picture 9">
              <a:extLst>
                <a:ext uri="{FF2B5EF4-FFF2-40B4-BE49-F238E27FC236}">
                  <a16:creationId xmlns:a16="http://schemas.microsoft.com/office/drawing/2014/main" id="{FC45258B-DE50-77DE-0D97-25A83356DAE9}"/>
                </a:ext>
              </a:extLst>
            </p:cNvPr>
            <p:cNvPicPr>
              <a:picLocks noChangeAspect="1"/>
            </p:cNvPicPr>
            <p:nvPr/>
          </p:nvPicPr>
          <p:blipFill>
            <a:blip r:embed="rId2"/>
            <a:stretch>
              <a:fillRect/>
            </a:stretch>
          </p:blipFill>
          <p:spPr>
            <a:xfrm>
              <a:off x="8941117" y="982889"/>
              <a:ext cx="1463040" cy="4551679"/>
            </a:xfrm>
            <a:prstGeom prst="rect">
              <a:avLst/>
            </a:prstGeom>
          </p:spPr>
        </p:pic>
        <p:sp>
          <p:nvSpPr>
            <p:cNvPr id="11" name="Rectangle: Rounded Corners 10">
              <a:extLst>
                <a:ext uri="{FF2B5EF4-FFF2-40B4-BE49-F238E27FC236}">
                  <a16:creationId xmlns:a16="http://schemas.microsoft.com/office/drawing/2014/main" id="{CAAD14F2-7192-EFA1-1220-4EB0AAC18BB6}"/>
                </a:ext>
              </a:extLst>
            </p:cNvPr>
            <p:cNvSpPr/>
            <p:nvPr/>
          </p:nvSpPr>
          <p:spPr>
            <a:xfrm>
              <a:off x="8889682" y="1971675"/>
              <a:ext cx="1514475" cy="466725"/>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Date Placeholder 3">
            <a:extLst>
              <a:ext uri="{FF2B5EF4-FFF2-40B4-BE49-F238E27FC236}">
                <a16:creationId xmlns:a16="http://schemas.microsoft.com/office/drawing/2014/main" id="{E025DED0-9C63-57CC-B5FB-05900F84F6ED}"/>
              </a:ex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FF2B5EF4-FFF2-40B4-BE49-F238E27FC236}">
                <a16:creationId xmlns:a16="http://schemas.microsoft.com/office/drawing/2014/main" id="{3D578D50-1CBF-BCA1-53E4-0C9065F8E3B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40890799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64FBED6-DBA1-4248-B57E-98CCAF2C365A}" type="slidenum">
              <a:rPr lang="en-US" smtClean="0"/>
              <a:t>40</a:t>
            </a:fld>
            <a:endParaRPr lang="en-US"/>
          </a:p>
        </p:txBody>
      </p:sp>
      <p:sp>
        <p:nvSpPr>
          <p:cNvPr id="8" name="Title 1">
            <a:extLst>
              <a:ext uri="{FF2B5EF4-FFF2-40B4-BE49-F238E27FC236}">
                <a16:creationId xmlns:a16="http://schemas.microsoft.com/office/drawing/2014/main" id="{A69B5C1B-10E5-E77B-0B06-28B895D4999F}"/>
              </a:ext>
            </a:extLst>
          </p:cNvPr>
          <p:cNvSpPr txBox="1">
            <a:spLocks noGrp="1"/>
          </p:cNvSpPr>
          <p:nvPr>
            <p:ph type="title" idx="4294967295"/>
          </p:nvPr>
        </p:nvSpPr>
        <p:spPr>
          <a:xfrm>
            <a:off x="647700" y="336706"/>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Record Search</a:t>
            </a:r>
          </a:p>
        </p:txBody>
      </p:sp>
      <p:sp>
        <p:nvSpPr>
          <p:cNvPr id="3" name="Content Placeholder 2"/>
          <p:cNvSpPr>
            <a:spLocks noGrp="1"/>
          </p:cNvSpPr>
          <p:nvPr>
            <p:ph sz="half" idx="1"/>
          </p:nvPr>
        </p:nvSpPr>
        <p:spPr>
          <a:xfrm>
            <a:off x="750570" y="1612569"/>
            <a:ext cx="4609699" cy="4359044"/>
          </a:xfrm>
        </p:spPr>
        <p:txBody>
          <a:bodyPr>
            <a:noAutofit/>
          </a:bodyPr>
          <a:lstStyle/>
          <a:p>
            <a:r>
              <a:rPr lang="en-US" sz="2000" dirty="0"/>
              <a:t>Utilize Record Search to look at information relevant to a chart evaluation in one location</a:t>
            </a:r>
          </a:p>
          <a:p>
            <a:r>
              <a:rPr lang="en-US" sz="2000" dirty="0"/>
              <a:t>Search relevant information, including by MPOG Concept ID (exact match required for Concept ID) and original variable ID/name</a:t>
            </a:r>
          </a:p>
          <a:p>
            <a:pPr lvl="1"/>
            <a:r>
              <a:rPr lang="en-US" sz="1600" dirty="0"/>
              <a:t>Use “</a:t>
            </a:r>
            <a:r>
              <a:rPr lang="en-US" sz="1600" dirty="0" err="1"/>
              <a:t>mpog</a:t>
            </a:r>
            <a:r>
              <a:rPr lang="en-US" sz="1600" dirty="0"/>
              <a:t>:” in front of a keyword in order to only consider the MPOG concept ID or name (e.g., mpog:50002)</a:t>
            </a:r>
          </a:p>
          <a:p>
            <a:pPr lvl="1"/>
            <a:r>
              <a:rPr lang="en-US" sz="1600" dirty="0"/>
              <a:t>Use “aims:” in front of a keyword in order to only consider the original variable ID or name (e.g., aims:Flo-5)</a:t>
            </a:r>
          </a:p>
          <a:p>
            <a:pPr lvl="1"/>
            <a:r>
              <a:rPr lang="en-US" sz="1600" dirty="0"/>
              <a:t>Use “value:” in front of a keyword in order to only consider the value of the record (e.g., </a:t>
            </a:r>
            <a:r>
              <a:rPr lang="en-US" sz="1600" dirty="0" err="1"/>
              <a:t>value:yes</a:t>
            </a:r>
            <a:r>
              <a:rPr lang="en-US" sz="1600" dirty="0"/>
              <a:t>)</a:t>
            </a:r>
          </a:p>
          <a:p>
            <a:pPr marL="0" indent="0">
              <a:buNone/>
            </a:pPr>
            <a:endParaRPr lang="en-US" sz="2000" dirty="0"/>
          </a:p>
        </p:txBody>
      </p:sp>
      <p:pic>
        <p:nvPicPr>
          <p:cNvPr id="22" name="Picture 21" descr="Record Search screen with a search box at the top containing a query string, above a time-ordered list of events including anesthesia start">
            <a:extLst>
              <a:ext uri="{FF2B5EF4-FFF2-40B4-BE49-F238E27FC236}">
                <a16:creationId xmlns:a16="http://schemas.microsoft.com/office/drawing/2014/main" id="{4E1B4838-B110-BF47-9341-E5DD0686848B}"/>
              </a:ext>
            </a:extLst>
          </p:cNvPr>
          <p:cNvPicPr>
            <a:picLocks noChangeAspect="1"/>
          </p:cNvPicPr>
          <p:nvPr/>
        </p:nvPicPr>
        <p:blipFill>
          <a:blip r:embed="rId2"/>
          <a:stretch>
            <a:fillRect/>
          </a:stretch>
        </p:blipFill>
        <p:spPr>
          <a:xfrm>
            <a:off x="5871496" y="1591423"/>
            <a:ext cx="5782278" cy="4015471"/>
          </a:xfrm>
          <a:prstGeom prst="rect">
            <a:avLst/>
          </a:prstGeom>
          <a:effectLst>
            <a:outerShdw blurRad="50800" dist="38100" dir="5400000" algn="t" rotWithShape="0">
              <a:prstClr val="black">
                <a:alpha val="40000"/>
              </a:prstClr>
            </a:outerShdw>
          </a:effectLst>
        </p:spPr>
      </p:pic>
      <p:sp>
        <p:nvSpPr>
          <p:cNvPr id="4" name="TextBox 3">
            <a:extLst>
              <a:ext uri="{FF2B5EF4-FFF2-40B4-BE49-F238E27FC236}">
                <a16:creationId xmlns:a16="http://schemas.microsoft.com/office/drawing/2014/main" id="{C537CC8A-1516-D0CD-FDFD-9E25102194E9}"/>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Tree>
    <p:extLst>
      <p:ext uri="{BB962C8B-B14F-4D97-AF65-F5344CB8AC3E}">
        <p14:creationId xmlns:p14="http://schemas.microsoft.com/office/powerpoint/2010/main" val="17974914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64FBED6-DBA1-4248-B57E-98CCAF2C365A}" type="slidenum">
              <a:rPr lang="en-US" smtClean="0"/>
              <a:t>41</a:t>
            </a:fld>
            <a:endParaRPr lang="en-US"/>
          </a:p>
        </p:txBody>
      </p:sp>
      <p:sp>
        <p:nvSpPr>
          <p:cNvPr id="12" name="Title 1">
            <a:extLst>
              <a:ext uri="{FF2B5EF4-FFF2-40B4-BE49-F238E27FC236}">
                <a16:creationId xmlns:a16="http://schemas.microsoft.com/office/drawing/2014/main" id="{835FF017-A7ED-0F8B-2E47-8BA288FEAF8C}"/>
              </a:ext>
            </a:extLst>
          </p:cNvPr>
          <p:cNvSpPr txBox="1">
            <a:spLocks noGrp="1"/>
          </p:cNvSpPr>
          <p:nvPr>
            <p:ph type="title" idx="4294967295"/>
          </p:nvPr>
        </p:nvSpPr>
        <p:spPr>
          <a:xfrm>
            <a:off x="647700" y="346762"/>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Record Search - Searching</a:t>
            </a:r>
          </a:p>
        </p:txBody>
      </p:sp>
      <p:sp>
        <p:nvSpPr>
          <p:cNvPr id="3" name="Content Placeholder 2"/>
          <p:cNvSpPr>
            <a:spLocks noGrp="1"/>
          </p:cNvSpPr>
          <p:nvPr>
            <p:ph sz="half" idx="1"/>
          </p:nvPr>
        </p:nvSpPr>
        <p:spPr>
          <a:xfrm>
            <a:off x="782052" y="1536868"/>
            <a:ext cx="10647947" cy="1454986"/>
          </a:xfrm>
        </p:spPr>
        <p:txBody>
          <a:bodyPr vert="horz" lIns="91440" tIns="45720" rIns="91440" bIns="45720" rtlCol="0" anchor="t">
            <a:normAutofit fontScale="70000" lnSpcReduction="20000"/>
          </a:bodyPr>
          <a:lstStyle/>
          <a:p>
            <a:r>
              <a:rPr lang="en-US" dirty="0"/>
              <a:t>Search for multiple terms/variables at the same time using either a comma (,) or a pipe ‘|’ symbol between variables</a:t>
            </a:r>
          </a:p>
          <a:p>
            <a:pPr lvl="1"/>
            <a:r>
              <a:rPr lang="en-US" dirty="0"/>
              <a:t>Hint: | is found on the same key as \, use ‘Shift’ to type |</a:t>
            </a:r>
          </a:p>
          <a:p>
            <a:r>
              <a:rPr lang="en-US" dirty="0"/>
              <a:t>Ex: 50002 | 50003 | Propofol | lactated ringers </a:t>
            </a:r>
          </a:p>
          <a:p>
            <a:pPr lvl="1"/>
            <a:r>
              <a:rPr lang="en-US" dirty="0"/>
              <a:t>This will pull in everything mapped to those two concept IDs and everything including the words ‘propofol’ and ‘lactated ringers’</a:t>
            </a:r>
          </a:p>
          <a:p>
            <a:r>
              <a:rPr lang="en-US" dirty="0"/>
              <a:t>CTRL + Z or clicking on the ‘X’ in the search box will undo searches in record search</a:t>
            </a:r>
          </a:p>
        </p:txBody>
      </p:sp>
      <p:pic>
        <p:nvPicPr>
          <p:cNvPr id="9" name="Picture 8" descr="Screenshot of the case viewer record search interface showing anesthesia timeline during surgery on November 30, 2013. Timeline uses color-coded bars for events: blue for anesthesia start and patient in room, red for propofol doses with amounts, and purple for lactated ringers with volumes, highlighting precise timing and dosage details.">
            <a:extLst>
              <a:ext uri="{FF2B5EF4-FFF2-40B4-BE49-F238E27FC236}">
                <a16:creationId xmlns:a16="http://schemas.microsoft.com/office/drawing/2014/main" id="{4186C63C-B58E-B933-D18B-F37019A5FF09}"/>
              </a:ext>
            </a:extLst>
          </p:cNvPr>
          <p:cNvPicPr>
            <a:picLocks noChangeAspect="1"/>
          </p:cNvPicPr>
          <p:nvPr/>
        </p:nvPicPr>
        <p:blipFill>
          <a:blip r:embed="rId2"/>
          <a:stretch>
            <a:fillRect/>
          </a:stretch>
        </p:blipFill>
        <p:spPr>
          <a:xfrm>
            <a:off x="2633179" y="3106155"/>
            <a:ext cx="6925642" cy="2720688"/>
          </a:xfrm>
          <a:prstGeom prst="rect">
            <a:avLst/>
          </a:prstGeom>
          <a:effectLst>
            <a:outerShdw blurRad="50800" dist="38100" dir="5400000" algn="t" rotWithShape="0">
              <a:prstClr val="black">
                <a:alpha val="40000"/>
              </a:prstClr>
            </a:outerShdw>
          </a:effectLst>
        </p:spPr>
      </p:pic>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
        <p:nvSpPr>
          <p:cNvPr id="4" name="TextBox 3">
            <a:extLst>
              <a:ext uri="{FF2B5EF4-FFF2-40B4-BE49-F238E27FC236}">
                <a16:creationId xmlns:a16="http://schemas.microsoft.com/office/drawing/2014/main" id="{CF2B7468-F98F-2742-9A1E-9FC068B20D86}"/>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Tree>
    <p:extLst>
      <p:ext uri="{BB962C8B-B14F-4D97-AF65-F5344CB8AC3E}">
        <p14:creationId xmlns:p14="http://schemas.microsoft.com/office/powerpoint/2010/main" val="23198967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CE10C7-BDA2-4E52-8987-79129D2878D2}"/>
              </a:ext>
            </a:extLst>
          </p:cNvPr>
          <p:cNvSpPr>
            <a:spLocks noGrp="1"/>
          </p:cNvSpPr>
          <p:nvPr>
            <p:ph type="sldNum" sz="quarter" idx="12"/>
          </p:nvPr>
        </p:nvSpPr>
        <p:spPr/>
        <p:txBody>
          <a:bodyPr/>
          <a:lstStyle/>
          <a:p>
            <a:fld id="{964FBED6-DBA1-4248-B57E-98CCAF2C365A}" type="slidenum">
              <a:rPr lang="en-US" smtClean="0"/>
              <a:t>42</a:t>
            </a:fld>
            <a:endParaRPr lang="en-US"/>
          </a:p>
        </p:txBody>
      </p:sp>
      <p:sp>
        <p:nvSpPr>
          <p:cNvPr id="8" name="Title 1">
            <a:extLst>
              <a:ext uri="{FF2B5EF4-FFF2-40B4-BE49-F238E27FC236}">
                <a16:creationId xmlns:a16="http://schemas.microsoft.com/office/drawing/2014/main" id="{1D4635B1-A471-CD32-2CEC-62791D795526}"/>
              </a:ext>
            </a:extLst>
          </p:cNvPr>
          <p:cNvSpPr txBox="1">
            <a:spLocks noGrp="1"/>
          </p:cNvSpPr>
          <p:nvPr>
            <p:ph type="title" idx="4294967295"/>
          </p:nvPr>
        </p:nvSpPr>
        <p:spPr>
          <a:xfrm>
            <a:off x="647700" y="312472"/>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Record Search - Presets</a:t>
            </a:r>
          </a:p>
        </p:txBody>
      </p:sp>
      <p:sp>
        <p:nvSpPr>
          <p:cNvPr id="6" name="TextBox 5">
            <a:extLst>
              <a:ext uri="{FF2B5EF4-FFF2-40B4-BE49-F238E27FC236}">
                <a16:creationId xmlns:a16="http://schemas.microsoft.com/office/drawing/2014/main" id="{9AE1DC30-EC79-4279-9213-14F8D3798057}"/>
              </a:ext>
            </a:extLst>
          </p:cNvPr>
          <p:cNvSpPr txBox="1"/>
          <p:nvPr/>
        </p:nvSpPr>
        <p:spPr>
          <a:xfrm>
            <a:off x="503147" y="1754847"/>
            <a:ext cx="3519411" cy="3108543"/>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accent5">
                    <a:lumMod val="50000"/>
                  </a:schemeClr>
                </a:solidFill>
              </a:rPr>
              <a:t>Presets will auto populate the search area with all MPOG concepts related to chosen preset</a:t>
            </a:r>
          </a:p>
          <a:p>
            <a:pPr marL="285750" indent="-285750">
              <a:buFont typeface="Arial" panose="020B0604020202020204" pitchFamily="34" charset="0"/>
              <a:buChar char="•"/>
            </a:pPr>
            <a:r>
              <a:rPr lang="en-US" sz="2400" dirty="0">
                <a:solidFill>
                  <a:schemeClr val="accent5">
                    <a:lumMod val="50000"/>
                  </a:schemeClr>
                </a:solidFill>
              </a:rPr>
              <a:t>Presets represent MPOG measures</a:t>
            </a:r>
          </a:p>
          <a:p>
            <a:endParaRPr lang="en-US" sz="2800" dirty="0">
              <a:solidFill>
                <a:schemeClr val="accent5">
                  <a:lumMod val="50000"/>
                </a:schemeClr>
              </a:solidFill>
            </a:endParaRPr>
          </a:p>
        </p:txBody>
      </p:sp>
      <p:pic>
        <p:nvPicPr>
          <p:cNvPr id="9" name="Picture 8" descr="Screenshot of the Case Viewer Record Search interface showing a list of preset search options including PAIN, PONV, and GLU highlighted in a red box. The search box contains a long string of MPOG concept IDs corresponding to the selected preset, illustrating how the presets use MPOG concepts.">
            <a:extLst>
              <a:ext uri="{FF2B5EF4-FFF2-40B4-BE49-F238E27FC236}">
                <a16:creationId xmlns:a16="http://schemas.microsoft.com/office/drawing/2014/main" id="{34B51679-8149-9899-B7FF-50B6F8F43E57}"/>
              </a:ext>
            </a:extLst>
          </p:cNvPr>
          <p:cNvPicPr>
            <a:picLocks noChangeAspect="1"/>
          </p:cNvPicPr>
          <p:nvPr/>
        </p:nvPicPr>
        <p:blipFill>
          <a:blip r:embed="rId2"/>
          <a:stretch>
            <a:fillRect/>
          </a:stretch>
        </p:blipFill>
        <p:spPr>
          <a:xfrm>
            <a:off x="4022558" y="1689379"/>
            <a:ext cx="7917978" cy="4132031"/>
          </a:xfrm>
          <a:prstGeom prst="rect">
            <a:avLst/>
          </a:prstGeom>
        </p:spPr>
      </p:pic>
      <p:sp>
        <p:nvSpPr>
          <p:cNvPr id="2" name="Date Placeholder 1">
            <a:extLst>
              <a:ext uri="{FF2B5EF4-FFF2-40B4-BE49-F238E27FC236}">
                <a16:creationId xmlns:a16="http://schemas.microsoft.com/office/drawing/2014/main" id="{0AA716FD-10ED-49E3-B868-AECB1AA0B7EB}"/>
              </a:ext>
              <a:ext uri="{C183D7F6-B498-43B3-948B-1728B52AA6E4}">
                <adec:decorative xmlns:adec="http://schemas.microsoft.com/office/drawing/2017/decorative" val="1"/>
              </a:ext>
            </a:extLst>
          </p:cNvPr>
          <p:cNvSpPr>
            <a:spLocks noGrp="1"/>
          </p:cNvSpPr>
          <p:nvPr>
            <p:ph type="dt" sz="half" idx="10"/>
          </p:nvPr>
        </p:nvSpPr>
        <p:spPr/>
        <p:txBody>
          <a:bodyPr/>
          <a:lstStyle/>
          <a:p>
            <a:fld id="{1C3C0CB7-6EB0-4793-B093-0CD973C6FC2B}" type="datetime1">
              <a:rPr lang="en-US" smtClean="0"/>
              <a:t>6/24/2026</a:t>
            </a:fld>
            <a:endParaRPr lang="en-US"/>
          </a:p>
        </p:txBody>
      </p:sp>
      <p:sp>
        <p:nvSpPr>
          <p:cNvPr id="3" name="Footer Placeholder 2">
            <a:extLst>
              <a:ext uri="{FF2B5EF4-FFF2-40B4-BE49-F238E27FC236}">
                <a16:creationId xmlns:a16="http://schemas.microsoft.com/office/drawing/2014/main" id="{34E7B5C9-A492-4BB4-9007-82FF9D3AB93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
        <p:nvSpPr>
          <p:cNvPr id="7" name="TextBox 6">
            <a:extLst>
              <a:ext uri="{FF2B5EF4-FFF2-40B4-BE49-F238E27FC236}">
                <a16:creationId xmlns:a16="http://schemas.microsoft.com/office/drawing/2014/main" id="{FDD132DB-1B26-C193-BA87-1257A79CB8ED}"/>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Tree>
    <p:extLst>
      <p:ext uri="{BB962C8B-B14F-4D97-AF65-F5344CB8AC3E}">
        <p14:creationId xmlns:p14="http://schemas.microsoft.com/office/powerpoint/2010/main" val="7690332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64FBED6-DBA1-4248-B57E-98CCAF2C365A}" type="slidenum">
              <a:rPr lang="en-US" smtClean="0"/>
              <a:t>43</a:t>
            </a:fld>
            <a:endParaRPr lang="en-US"/>
          </a:p>
        </p:txBody>
      </p:sp>
      <p:sp>
        <p:nvSpPr>
          <p:cNvPr id="15" name="Title 1">
            <a:extLst>
              <a:ext uri="{FF2B5EF4-FFF2-40B4-BE49-F238E27FC236}">
                <a16:creationId xmlns:a16="http://schemas.microsoft.com/office/drawing/2014/main" id="{7E0F42B4-B97E-015B-E43C-77F6D6FE6F60}"/>
              </a:ext>
            </a:extLst>
          </p:cNvPr>
          <p:cNvSpPr txBox="1">
            <a:spLocks noGrp="1"/>
          </p:cNvSpPr>
          <p:nvPr>
            <p:ph type="title" idx="4294967295"/>
          </p:nvPr>
        </p:nvSpPr>
        <p:spPr>
          <a:xfrm>
            <a:off x="654819" y="334399"/>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Record Search – Saving Search</a:t>
            </a:r>
          </a:p>
        </p:txBody>
      </p:sp>
      <p:sp>
        <p:nvSpPr>
          <p:cNvPr id="3" name="Content Placeholder 2"/>
          <p:cNvSpPr>
            <a:spLocks noGrp="1"/>
          </p:cNvSpPr>
          <p:nvPr>
            <p:ph sz="half" idx="1"/>
          </p:nvPr>
        </p:nvSpPr>
        <p:spPr>
          <a:xfrm>
            <a:off x="865142" y="1292506"/>
            <a:ext cx="7272216" cy="2252154"/>
          </a:xfrm>
        </p:spPr>
        <p:txBody>
          <a:bodyPr>
            <a:noAutofit/>
          </a:bodyPr>
          <a:lstStyle/>
          <a:p>
            <a:r>
              <a:rPr lang="en-US" sz="2000" dirty="0"/>
              <a:t>Temporarily save search results together in the “Shopping cart” to the right using the “+”</a:t>
            </a:r>
          </a:p>
          <a:p>
            <a:r>
              <a:rPr lang="en-US" sz="2000" dirty="0"/>
              <a:t>Remove information from the shopping  cart using the “X”</a:t>
            </a:r>
          </a:p>
          <a:p>
            <a:pPr lvl="1"/>
            <a:r>
              <a:rPr lang="en-US" sz="1600" dirty="0"/>
              <a:t>Ctrl + Click or Shift + Click allows for multi-select and the ability to add more than one row of information into the “Shopping Cart”</a:t>
            </a:r>
          </a:p>
          <a:p>
            <a:r>
              <a:rPr lang="en-US" sz="2000" dirty="0"/>
              <a:t>Search will remain open and “saved” as you scroll through multiple cases (if loaded)</a:t>
            </a:r>
          </a:p>
        </p:txBody>
      </p:sp>
      <p:pic>
        <p:nvPicPr>
          <p:cNvPr id="8" name="Picture 7" descr="Screenshot of a user interface panel showing navigation controls with a highlighted red hexagon around the number &quot;1&quot; and adjacent numbers &quot;4&quot; and a right arrow. Panel includes clickable text options &quot;Table View&quot; and &quot;Preferences&quot; on a dark blue background.&#10;">
            <a:extLst>
              <a:ext uri="{FF2B5EF4-FFF2-40B4-BE49-F238E27FC236}">
                <a16:creationId xmlns:a16="http://schemas.microsoft.com/office/drawing/2014/main" id="{630D4128-F368-00BA-3BBD-C829CE77703B}"/>
              </a:ext>
            </a:extLst>
          </p:cNvPr>
          <p:cNvPicPr>
            <a:picLocks noChangeAspect="1"/>
          </p:cNvPicPr>
          <p:nvPr/>
        </p:nvPicPr>
        <p:blipFill>
          <a:blip r:embed="rId2"/>
          <a:stretch>
            <a:fillRect/>
          </a:stretch>
        </p:blipFill>
        <p:spPr>
          <a:xfrm>
            <a:off x="7960852" y="1037240"/>
            <a:ext cx="3576329" cy="2102448"/>
          </a:xfrm>
          <a:prstGeom prst="rect">
            <a:avLst/>
          </a:prstGeom>
        </p:spPr>
      </p:pic>
      <p:pic>
        <p:nvPicPr>
          <p:cNvPr id="9" name="Picture 8" descr="Screenshot of a timeline displaying administration of anesthesia drugs during surgery on November 30, 2013. Timeline includes color-coded bars for medications in red - Fentanyl and Propofol, and Anesthesia Start/End times (blue), with dosages and timestamps clearly labeled, highlighting multiple Fentanyl doses and anesthesia duration.">
            <a:extLst>
              <a:ext uri="{FF2B5EF4-FFF2-40B4-BE49-F238E27FC236}">
                <a16:creationId xmlns:a16="http://schemas.microsoft.com/office/drawing/2014/main" id="{5FE5DC1E-D813-938B-768C-5506A4AAEB7D}"/>
              </a:ext>
            </a:extLst>
          </p:cNvPr>
          <p:cNvPicPr>
            <a:picLocks noChangeAspect="1"/>
          </p:cNvPicPr>
          <p:nvPr/>
        </p:nvPicPr>
        <p:blipFill>
          <a:blip r:embed="rId3"/>
          <a:stretch>
            <a:fillRect/>
          </a:stretch>
        </p:blipFill>
        <p:spPr>
          <a:xfrm>
            <a:off x="1198044" y="3673177"/>
            <a:ext cx="10199329" cy="1891060"/>
          </a:xfrm>
          <a:prstGeom prst="rect">
            <a:avLst/>
          </a:prstGeom>
          <a:effectLst>
            <a:outerShdw blurRad="50800" dist="38100" dir="5400000" algn="t" rotWithShape="0">
              <a:prstClr val="black">
                <a:alpha val="40000"/>
              </a:prstClr>
            </a:outerShdw>
          </a:effectLst>
        </p:spPr>
      </p:pic>
      <p:sp>
        <p:nvSpPr>
          <p:cNvPr id="10" name="TextBox 9" descr="Black arrow is pointing to the results from the current search. ">
            <a:extLst>
              <a:ext uri="{FF2B5EF4-FFF2-40B4-BE49-F238E27FC236}">
                <a16:creationId xmlns:a16="http://schemas.microsoft.com/office/drawing/2014/main" id="{D33715D9-1287-240A-56C8-CAD26C18EE38}"/>
              </a:ext>
            </a:extLst>
          </p:cNvPr>
          <p:cNvSpPr txBox="1"/>
          <p:nvPr/>
        </p:nvSpPr>
        <p:spPr>
          <a:xfrm>
            <a:off x="2399788" y="5715855"/>
            <a:ext cx="3096137" cy="369332"/>
          </a:xfrm>
          <a:prstGeom prst="rect">
            <a:avLst/>
          </a:prstGeom>
          <a:noFill/>
        </p:spPr>
        <p:txBody>
          <a:bodyPr wrap="square" rtlCol="0">
            <a:spAutoFit/>
          </a:bodyPr>
          <a:lstStyle/>
          <a:p>
            <a:r>
              <a:rPr lang="en-US" dirty="0"/>
              <a:t>Results from current search</a:t>
            </a:r>
          </a:p>
        </p:txBody>
      </p:sp>
      <p:sp>
        <p:nvSpPr>
          <p:cNvPr id="12" name="TextBox 11" descr="Black arrow points to the 'shopping cart' or saved items from previous searches. ">
            <a:extLst>
              <a:ext uri="{FF2B5EF4-FFF2-40B4-BE49-F238E27FC236}">
                <a16:creationId xmlns:a16="http://schemas.microsoft.com/office/drawing/2014/main" id="{25F92C6C-F04F-55E0-BEDC-DB90D13A84E8}"/>
              </a:ext>
            </a:extLst>
          </p:cNvPr>
          <p:cNvSpPr txBox="1"/>
          <p:nvPr/>
        </p:nvSpPr>
        <p:spPr>
          <a:xfrm>
            <a:off x="7617082" y="3664565"/>
            <a:ext cx="3096137" cy="646331"/>
          </a:xfrm>
          <a:prstGeom prst="rect">
            <a:avLst/>
          </a:prstGeom>
          <a:noFill/>
        </p:spPr>
        <p:txBody>
          <a:bodyPr wrap="square" rtlCol="0">
            <a:spAutoFit/>
          </a:bodyPr>
          <a:lstStyle/>
          <a:p>
            <a:r>
              <a:rPr lang="en-US" dirty="0"/>
              <a:t>“Shopping cart” saves results from previous searches</a:t>
            </a:r>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cxnSp>
        <p:nvCxnSpPr>
          <p:cNvPr id="14" name="Straight Arrow Connector 13">
            <a:extLst>
              <a:ext uri="{FF2B5EF4-FFF2-40B4-BE49-F238E27FC236}">
                <a16:creationId xmlns:a16="http://schemas.microsoft.com/office/drawing/2014/main" id="{8D376237-6535-F459-E16F-7B9E790BC77B}"/>
              </a:ext>
              <a:ext uri="{C183D7F6-B498-43B3-948B-1728B52AA6E4}">
                <adec:decorative xmlns:adec="http://schemas.microsoft.com/office/drawing/2017/decorative" val="1"/>
              </a:ext>
            </a:extLst>
          </p:cNvPr>
          <p:cNvCxnSpPr>
            <a:cxnSpLocks/>
          </p:cNvCxnSpPr>
          <p:nvPr/>
        </p:nvCxnSpPr>
        <p:spPr>
          <a:xfrm>
            <a:off x="9031404" y="4302283"/>
            <a:ext cx="0" cy="450748"/>
          </a:xfrm>
          <a:prstGeom prst="straightConnector1">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87BE482D-10E5-0DFC-E18D-271435468482}"/>
              </a:ext>
              <a:ext uri="{C183D7F6-B498-43B3-948B-1728B52AA6E4}">
                <adec:decorative xmlns:adec="http://schemas.microsoft.com/office/drawing/2017/decorative" val="1"/>
              </a:ext>
            </a:extLst>
          </p:cNvPr>
          <p:cNvCxnSpPr>
            <a:cxnSpLocks/>
          </p:cNvCxnSpPr>
          <p:nvPr/>
        </p:nvCxnSpPr>
        <p:spPr>
          <a:xfrm flipV="1">
            <a:off x="3577991" y="5258936"/>
            <a:ext cx="0" cy="456919"/>
          </a:xfrm>
          <a:prstGeom prst="straightConnector1">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 name="TextBox 3">
            <a:extLst>
              <a:ext uri="{FF2B5EF4-FFF2-40B4-BE49-F238E27FC236}">
                <a16:creationId xmlns:a16="http://schemas.microsoft.com/office/drawing/2014/main" id="{269A9D84-09C3-C33E-F9A7-F0D350088C70}"/>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Tree>
    <p:extLst>
      <p:ext uri="{BB962C8B-B14F-4D97-AF65-F5344CB8AC3E}">
        <p14:creationId xmlns:p14="http://schemas.microsoft.com/office/powerpoint/2010/main" val="2665280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64FBED6-DBA1-4248-B57E-98CCAF2C365A}" type="slidenum">
              <a:rPr lang="en-US" smtClean="0"/>
              <a:t>44</a:t>
            </a:fld>
            <a:endParaRPr lang="en-US"/>
          </a:p>
        </p:txBody>
      </p:sp>
      <p:sp>
        <p:nvSpPr>
          <p:cNvPr id="4" name="Title 1">
            <a:extLst>
              <a:ext uri="{FF2B5EF4-FFF2-40B4-BE49-F238E27FC236}">
                <a16:creationId xmlns:a16="http://schemas.microsoft.com/office/drawing/2014/main" id="{50A5BE3A-71C7-EFF9-58E5-084828049909}"/>
              </a:ext>
            </a:extLst>
          </p:cNvPr>
          <p:cNvSpPr txBox="1">
            <a:spLocks noGrp="1"/>
          </p:cNvSpPr>
          <p:nvPr>
            <p:ph type="title" idx="4294967295"/>
          </p:nvPr>
        </p:nvSpPr>
        <p:spPr>
          <a:xfrm>
            <a:off x="647700" y="382331"/>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Record Search – Jump to Surgery</a:t>
            </a:r>
          </a:p>
        </p:txBody>
      </p:sp>
      <p:sp>
        <p:nvSpPr>
          <p:cNvPr id="9" name="Content Placeholder 8"/>
          <p:cNvSpPr>
            <a:spLocks noGrp="1"/>
          </p:cNvSpPr>
          <p:nvPr>
            <p:ph idx="1"/>
          </p:nvPr>
        </p:nvSpPr>
        <p:spPr>
          <a:xfrm>
            <a:off x="1046797" y="2215803"/>
            <a:ext cx="3316605" cy="2539077"/>
          </a:xfrm>
        </p:spPr>
        <p:txBody>
          <a:bodyPr>
            <a:normAutofit/>
          </a:bodyPr>
          <a:lstStyle/>
          <a:p>
            <a:pPr marL="0" indent="0">
              <a:buNone/>
            </a:pPr>
            <a:r>
              <a:rPr lang="en-US" dirty="0"/>
              <a:t>If a case is showing multiple search results from before the surgery date, choose “Jump to Surgery” to quickly scroll down to the day of the case</a:t>
            </a:r>
          </a:p>
        </p:txBody>
      </p:sp>
      <p:pic>
        <p:nvPicPr>
          <p:cNvPr id="18" name="Picture 17" descr="Screenshot of a medical timeline interface showing glucose serum levels in mg/dL with dates and time stamps, highlighting a &quot;Jump to surgery&quot; feature linking data from February 19, 2007, to July 1, 2014, surgery day. The timeline uses color-coded bars with numeric glucose values and includes labels for patient location and lab tests, emphasizing glucose trends before surgery.">
            <a:extLst>
              <a:ext uri="{FF2B5EF4-FFF2-40B4-BE49-F238E27FC236}">
                <a16:creationId xmlns:a16="http://schemas.microsoft.com/office/drawing/2014/main" id="{B7F0E194-8652-8E14-4EAF-E915619001AC}"/>
              </a:ext>
            </a:extLst>
          </p:cNvPr>
          <p:cNvPicPr>
            <a:picLocks noChangeAspect="1"/>
          </p:cNvPicPr>
          <p:nvPr/>
        </p:nvPicPr>
        <p:blipFill>
          <a:blip r:embed="rId2"/>
          <a:stretch>
            <a:fillRect/>
          </a:stretch>
        </p:blipFill>
        <p:spPr>
          <a:xfrm>
            <a:off x="4363402" y="1539567"/>
            <a:ext cx="7222024" cy="4267058"/>
          </a:xfrm>
          <a:prstGeom prst="rect">
            <a:avLst/>
          </a:prstGeom>
        </p:spPr>
      </p:pic>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
        <p:nvSpPr>
          <p:cNvPr id="2" name="TextBox 1">
            <a:extLst>
              <a:ext uri="{FF2B5EF4-FFF2-40B4-BE49-F238E27FC236}">
                <a16:creationId xmlns:a16="http://schemas.microsoft.com/office/drawing/2014/main" id="{CE360284-2643-9AB7-A623-C29F45495762}"/>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Tree>
    <p:extLst>
      <p:ext uri="{BB962C8B-B14F-4D97-AF65-F5344CB8AC3E}">
        <p14:creationId xmlns:p14="http://schemas.microsoft.com/office/powerpoint/2010/main" val="21614288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64FBED6-DBA1-4248-B57E-98CCAF2C365A}" type="slidenum">
              <a:rPr lang="en-US" smtClean="0"/>
              <a:t>45</a:t>
            </a:fld>
            <a:endParaRPr lang="en-US"/>
          </a:p>
        </p:txBody>
      </p:sp>
      <p:sp>
        <p:nvSpPr>
          <p:cNvPr id="13" name="Title 1">
            <a:extLst>
              <a:ext uri="{FF2B5EF4-FFF2-40B4-BE49-F238E27FC236}">
                <a16:creationId xmlns:a16="http://schemas.microsoft.com/office/drawing/2014/main" id="{11E0E711-7F2F-5601-24E9-C662CAAFC0F4}"/>
              </a:ext>
            </a:extLst>
          </p:cNvPr>
          <p:cNvSpPr txBox="1">
            <a:spLocks noGrp="1"/>
          </p:cNvSpPr>
          <p:nvPr>
            <p:ph type="title" idx="4294967295"/>
          </p:nvPr>
        </p:nvSpPr>
        <p:spPr>
          <a:xfrm>
            <a:off x="647700" y="346762"/>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Record Search – Copy/Paste</a:t>
            </a:r>
          </a:p>
        </p:txBody>
      </p:sp>
      <p:sp>
        <p:nvSpPr>
          <p:cNvPr id="3" name="Content Placeholder 2"/>
          <p:cNvSpPr>
            <a:spLocks noGrp="1"/>
          </p:cNvSpPr>
          <p:nvPr>
            <p:ph sz="half" idx="1"/>
          </p:nvPr>
        </p:nvSpPr>
        <p:spPr>
          <a:xfrm>
            <a:off x="762692" y="1848873"/>
            <a:ext cx="10666615" cy="1516091"/>
          </a:xfrm>
        </p:spPr>
        <p:txBody>
          <a:bodyPr>
            <a:noAutofit/>
          </a:bodyPr>
          <a:lstStyle/>
          <a:p>
            <a:r>
              <a:rPr lang="en-US" sz="2000" dirty="0"/>
              <a:t>Users can copy and paste select information from the Shopping Cart into an Excel file if needed</a:t>
            </a:r>
          </a:p>
          <a:p>
            <a:r>
              <a:rPr lang="en-US" sz="2000" dirty="0"/>
              <a:t>Select the desired rows and use Ctrl + C to copy information</a:t>
            </a:r>
          </a:p>
          <a:p>
            <a:r>
              <a:rPr lang="en-US" sz="2000" dirty="0"/>
              <a:t>In an Excel spreadsheet, Paste the information</a:t>
            </a:r>
          </a:p>
        </p:txBody>
      </p:sp>
      <p:pic>
        <p:nvPicPr>
          <p:cNvPr id="8" name="Picture 7" descr="Screenshot of Case Viewer Record Search showing three doses of fentanyl given on December 1, 2019, at 09:18, 09:40, and 10:34. Each dose is highlighted in orange with corresponding amounts of 50 mcg, 25 mcg, and 25 mcg, respectively, indicating timing and dosage details."/>
          <p:cNvPicPr>
            <a:picLocks noChangeAspect="1"/>
          </p:cNvPicPr>
          <p:nvPr/>
        </p:nvPicPr>
        <p:blipFill>
          <a:blip r:embed="rId2"/>
          <a:stretch>
            <a:fillRect/>
          </a:stretch>
        </p:blipFill>
        <p:spPr>
          <a:xfrm>
            <a:off x="647700" y="4016909"/>
            <a:ext cx="5943600" cy="1171575"/>
          </a:xfrm>
          <a:prstGeom prst="rect">
            <a:avLst/>
          </a:prstGeom>
          <a:effectLst>
            <a:outerShdw blurRad="50800" dist="38100" dir="5400000" algn="t" rotWithShape="0">
              <a:prstClr val="black">
                <a:alpha val="40000"/>
              </a:prstClr>
            </a:outerShdw>
          </a:effectLst>
        </p:spPr>
      </p:pic>
      <p:pic>
        <p:nvPicPr>
          <p:cNvPr id="9" name="Picture 8" descr="Screenshot of a spreadsheet showing three entries with dates and times in column A, the drug name &quot;FENTANYL&quot; in column B, and dosages in micrograms (mcg) in column C. Dosages listed are 50 mcg, 25 mcg, and 25 mcg, recorded on December 1, 2019, at different times."/>
          <p:cNvPicPr>
            <a:picLocks noChangeAspect="1"/>
          </p:cNvPicPr>
          <p:nvPr/>
        </p:nvPicPr>
        <p:blipFill>
          <a:blip r:embed="rId3"/>
          <a:stretch>
            <a:fillRect/>
          </a:stretch>
        </p:blipFill>
        <p:spPr>
          <a:xfrm>
            <a:off x="7262362" y="4002621"/>
            <a:ext cx="3181350" cy="1200150"/>
          </a:xfrm>
          <a:prstGeom prst="rect">
            <a:avLst/>
          </a:prstGeom>
          <a:effectLst>
            <a:outerShdw blurRad="50800" dist="38100" dir="5400000" algn="t" rotWithShape="0">
              <a:prstClr val="black">
                <a:alpha val="40000"/>
              </a:prstClr>
            </a:outerShdw>
          </a:effectLst>
        </p:spPr>
      </p:pic>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
        <p:nvSpPr>
          <p:cNvPr id="4" name="TextBox 3">
            <a:extLst>
              <a:ext uri="{FF2B5EF4-FFF2-40B4-BE49-F238E27FC236}">
                <a16:creationId xmlns:a16="http://schemas.microsoft.com/office/drawing/2014/main" id="{EF16C0DF-E409-3203-30C8-2D5385613825}"/>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Tree>
    <p:extLst>
      <p:ext uri="{BB962C8B-B14F-4D97-AF65-F5344CB8AC3E}">
        <p14:creationId xmlns:p14="http://schemas.microsoft.com/office/powerpoint/2010/main" val="11563023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64FBED6-DBA1-4248-B57E-98CCAF2C365A}" type="slidenum">
              <a:rPr lang="en-US" smtClean="0"/>
              <a:t>46</a:t>
            </a:fld>
            <a:endParaRPr lang="en-US"/>
          </a:p>
        </p:txBody>
      </p:sp>
      <p:sp>
        <p:nvSpPr>
          <p:cNvPr id="9" name="Title 1">
            <a:extLst>
              <a:ext uri="{FF2B5EF4-FFF2-40B4-BE49-F238E27FC236}">
                <a16:creationId xmlns:a16="http://schemas.microsoft.com/office/drawing/2014/main" id="{15AE4E75-0F96-29C7-4C88-E527A03286EC}"/>
              </a:ext>
            </a:extLst>
          </p:cNvPr>
          <p:cNvSpPr txBox="1">
            <a:spLocks noGrp="1"/>
          </p:cNvSpPr>
          <p:nvPr>
            <p:ph type="title" idx="4294967295"/>
          </p:nvPr>
        </p:nvSpPr>
        <p:spPr>
          <a:xfrm>
            <a:off x="647700" y="355833"/>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Record Search – Search String Examples</a:t>
            </a:r>
          </a:p>
        </p:txBody>
      </p:sp>
      <p:sp>
        <p:nvSpPr>
          <p:cNvPr id="3" name="Content Placeholder 2"/>
          <p:cNvSpPr>
            <a:spLocks noGrp="1"/>
          </p:cNvSpPr>
          <p:nvPr>
            <p:ph sz="half" idx="1"/>
          </p:nvPr>
        </p:nvSpPr>
        <p:spPr>
          <a:xfrm>
            <a:off x="822158" y="1403325"/>
            <a:ext cx="10515600" cy="4614409"/>
          </a:xfrm>
        </p:spPr>
        <p:txBody>
          <a:bodyPr vert="horz" lIns="91440" tIns="45720" rIns="91440" bIns="45720" rtlCol="0" anchor="t">
            <a:normAutofit fontScale="92500" lnSpcReduction="20000"/>
          </a:bodyPr>
          <a:lstStyle/>
          <a:p>
            <a:r>
              <a:rPr lang="en-US" dirty="0"/>
              <a:t>Example search strings for flagged case review. Copy and paste into “Record Search.” This information can also be found under 'Presets' in the Chart Section. Presets are updated during the MPOG Suite Upgrades. If you are reviewing data and the preset doesn't exist, you can reach out to the Coordinating Center for the search string to use.</a:t>
            </a:r>
            <a:endParaRPr lang="en-US" dirty="0">
              <a:ea typeface="Calibri"/>
              <a:cs typeface="Calibri"/>
            </a:endParaRPr>
          </a:p>
          <a:p>
            <a:endParaRPr lang="en-US" dirty="0"/>
          </a:p>
          <a:p>
            <a:r>
              <a:rPr lang="en-US" dirty="0"/>
              <a:t>Glucose Measures:</a:t>
            </a:r>
            <a:endParaRPr lang="en-US" dirty="0">
              <a:ea typeface="Calibri"/>
              <a:cs typeface="Calibri"/>
            </a:endParaRPr>
          </a:p>
          <a:p>
            <a:pPr marL="514350" indent="0">
              <a:spcBef>
                <a:spcPts val="0"/>
              </a:spcBef>
              <a:buNone/>
            </a:pPr>
            <a:r>
              <a:rPr lang="en-US" sz="1800" dirty="0">
                <a:solidFill>
                  <a:schemeClr val="accent6">
                    <a:lumMod val="50000"/>
                  </a:schemeClr>
                </a:solidFill>
              </a:rPr>
              <a:t>Glucose, insulin, anesthesia start, anesthesia End, dextrose, diabetes, 10796, 10797, 3426, 3361, 3362, 3405, 5003, 5036, 10152, 10153, 10229, 10230, 10231, 10232, 10233, 10460, 10461, 10462, 10465, 10466, 10467, 10468, 10469, 10470, 10471, 10530, 10539, 10548, 10558, 10559, 10588, 10594, 10602, 10659, 10752, 50012, 50304, 6008, 50301, 50443, 50011, 50069, 50110, 50211, 10788, 50016</a:t>
            </a:r>
            <a:endParaRPr lang="en-US" sz="1800" dirty="0">
              <a:solidFill>
                <a:schemeClr val="accent6">
                  <a:lumMod val="50000"/>
                </a:schemeClr>
              </a:solidFill>
              <a:cs typeface="Calibri"/>
            </a:endParaRPr>
          </a:p>
          <a:p>
            <a:pPr marL="0" indent="0">
              <a:buNone/>
            </a:pPr>
            <a:endParaRPr lang="en-US" sz="1200" dirty="0">
              <a:solidFill>
                <a:schemeClr val="bg1"/>
              </a:solidFill>
              <a:ea typeface="Calibri" panose="020F0502020204030204"/>
              <a:cs typeface="Calibri" panose="020F0502020204030204"/>
            </a:endParaRPr>
          </a:p>
          <a:p>
            <a:pPr>
              <a:lnSpc>
                <a:spcPct val="110000"/>
              </a:lnSpc>
              <a:spcBef>
                <a:spcPts val="0"/>
              </a:spcBef>
            </a:pPr>
            <a:r>
              <a:rPr lang="en-US" dirty="0"/>
              <a:t>Transfusion Measures:</a:t>
            </a:r>
            <a:endParaRPr lang="en-US" dirty="0">
              <a:solidFill>
                <a:srgbClr val="203864"/>
              </a:solidFill>
              <a:ea typeface="Calibri"/>
              <a:cs typeface="Calibri"/>
            </a:endParaRPr>
          </a:p>
          <a:p>
            <a:pPr marL="514350" indent="0">
              <a:lnSpc>
                <a:spcPct val="110000"/>
              </a:lnSpc>
              <a:spcBef>
                <a:spcPts val="0"/>
              </a:spcBef>
              <a:buNone/>
            </a:pPr>
            <a:r>
              <a:rPr lang="en-US" sz="1800" dirty="0">
                <a:solidFill>
                  <a:schemeClr val="accent6">
                    <a:lumMod val="50000"/>
                  </a:schemeClr>
                </a:solidFill>
              </a:rPr>
              <a:t>anesthesia start | anesthesia end | HCT | hematocrit | hemoglobin | HGB | Red blood cells | Estimated blood loss | Saline 0.9% | lactated ringers | albumin | platelets | phenylephrine | ephedrine | epinephrine| 3415 \ 3435 | 3440 | 3450 | 5005 |5006 | 5038 | 5080 | 5081 | 10489 | 10490 | 10492 | 10493 | 10494 | 10496 | 10499 | 10616 | 10617 | 10618 | 10658 | 10660 | 10661 | 10017 | 10018 | 10557 | 10454 | 10456 | 10457 | 10354 | 10176 | 10326 | 10175 | 10445 | 10145 | 3502 | 3504 | 3505 | 3510</a:t>
            </a:r>
            <a:endParaRPr lang="en-US" sz="1800" dirty="0">
              <a:solidFill>
                <a:schemeClr val="accent6">
                  <a:lumMod val="50000"/>
                </a:schemeClr>
              </a:solidFill>
              <a:ea typeface="Calibri"/>
              <a:cs typeface="Calibri"/>
            </a:endParaRPr>
          </a:p>
          <a:p>
            <a:endParaRPr lang="en-US"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
        <p:nvSpPr>
          <p:cNvPr id="4" name="TextBox 3">
            <a:extLst>
              <a:ext uri="{FF2B5EF4-FFF2-40B4-BE49-F238E27FC236}">
                <a16:creationId xmlns:a16="http://schemas.microsoft.com/office/drawing/2014/main" id="{AF363C4C-E2D7-FEED-3778-CC98D1F6F3EF}"/>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Tree>
    <p:extLst>
      <p:ext uri="{BB962C8B-B14F-4D97-AF65-F5344CB8AC3E}">
        <p14:creationId xmlns:p14="http://schemas.microsoft.com/office/powerpoint/2010/main" val="5700838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B5BA4-8D4E-D00B-5A96-BB64B8C1A603}"/>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4A74E-A406-DD2E-1C02-E76D38249808}"/>
              </a:ext>
            </a:extLst>
          </p:cNvPr>
          <p:cNvSpPr>
            <a:spLocks noGrp="1"/>
          </p:cNvSpPr>
          <p:nvPr>
            <p:ph type="sldNum" sz="quarter" idx="12"/>
          </p:nvPr>
        </p:nvSpPr>
        <p:spPr/>
        <p:txBody>
          <a:bodyPr/>
          <a:lstStyle/>
          <a:p>
            <a:fld id="{964FBED6-DBA1-4248-B57E-98CCAF2C365A}" type="slidenum">
              <a:rPr lang="en-US" smtClean="0"/>
              <a:t>47</a:t>
            </a:fld>
            <a:endParaRPr lang="en-US"/>
          </a:p>
        </p:txBody>
      </p:sp>
      <p:sp>
        <p:nvSpPr>
          <p:cNvPr id="7" name="Title 6">
            <a:extLst>
              <a:ext uri="{FF2B5EF4-FFF2-40B4-BE49-F238E27FC236}">
                <a16:creationId xmlns:a16="http://schemas.microsoft.com/office/drawing/2014/main" id="{5CEC5885-3956-B843-4712-12E35D4A5FC9}"/>
              </a:ext>
            </a:extLst>
          </p:cNvPr>
          <p:cNvSpPr>
            <a:spLocks noGrp="1"/>
          </p:cNvSpPr>
          <p:nvPr>
            <p:ph type="title"/>
          </p:nvPr>
        </p:nvSpPr>
        <p:spPr/>
        <p:txBody>
          <a:bodyPr/>
          <a:lstStyle/>
          <a:p>
            <a:r>
              <a:rPr lang="en-US" dirty="0"/>
              <a:t>Demographics,</a:t>
            </a:r>
            <a:br>
              <a:rPr lang="en-US" dirty="0"/>
            </a:br>
            <a:r>
              <a:rPr lang="en-US" dirty="0"/>
              <a:t>Location Timeline,</a:t>
            </a:r>
            <a:br>
              <a:rPr lang="en-US" dirty="0"/>
            </a:br>
            <a:r>
              <a:rPr lang="en-US" dirty="0"/>
              <a:t>and Billing</a:t>
            </a:r>
          </a:p>
        </p:txBody>
      </p:sp>
      <p:pic>
        <p:nvPicPr>
          <p:cNvPr id="8" name="Picture 7" descr="Left navigation menu with the “Demographics,&quot; &quot;Location timeline,&quot; and &quot;Billing” tabs highlighted and outlined in red, indicating the focus of the next group of slides.">
            <a:extLst>
              <a:ext uri="{FF2B5EF4-FFF2-40B4-BE49-F238E27FC236}">
                <a16:creationId xmlns:a16="http://schemas.microsoft.com/office/drawing/2014/main" id="{30942C7B-6104-4C9E-EB53-AAFB9D7FBA3C}"/>
              </a:ext>
            </a:extLst>
          </p:cNvPr>
          <p:cNvPicPr>
            <a:picLocks noChangeAspect="1"/>
          </p:cNvPicPr>
          <p:nvPr/>
        </p:nvPicPr>
        <p:blipFill>
          <a:blip r:embed="rId2"/>
          <a:stretch>
            <a:fillRect/>
          </a:stretch>
        </p:blipFill>
        <p:spPr>
          <a:xfrm>
            <a:off x="8940630" y="603570"/>
            <a:ext cx="1754892" cy="4930998"/>
          </a:xfrm>
          <a:prstGeom prst="rect">
            <a:avLst/>
          </a:prstGeom>
        </p:spPr>
      </p:pic>
      <p:sp>
        <p:nvSpPr>
          <p:cNvPr id="4" name="Date Placeholder 3">
            <a:extLst>
              <a:ext uri="{FF2B5EF4-FFF2-40B4-BE49-F238E27FC236}">
                <a16:creationId xmlns:a16="http://schemas.microsoft.com/office/drawing/2014/main" id="{6F62C404-7050-43D3-E3E9-11FB2B8F3355}"/>
              </a:ex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FF2B5EF4-FFF2-40B4-BE49-F238E27FC236}">
                <a16:creationId xmlns:a16="http://schemas.microsoft.com/office/drawing/2014/main" id="{70796B40-71C0-F16B-59B5-8F3082AB6BF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11098091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2D7B4-829F-A2C6-7165-696A6CAB11E6}"/>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0EE0359-EC23-FB8D-2B47-E40092DB903C}"/>
              </a:ext>
            </a:extLst>
          </p:cNvPr>
          <p:cNvSpPr>
            <a:spLocks noGrp="1"/>
          </p:cNvSpPr>
          <p:nvPr>
            <p:ph type="sldNum" sz="quarter" idx="12"/>
          </p:nvPr>
        </p:nvSpPr>
        <p:spPr/>
        <p:txBody>
          <a:bodyPr/>
          <a:lstStyle/>
          <a:p>
            <a:fld id="{964FBED6-DBA1-4248-B57E-98CCAF2C365A}" type="slidenum">
              <a:rPr lang="en-US" smtClean="0"/>
              <a:t>48</a:t>
            </a:fld>
            <a:endParaRPr lang="en-US"/>
          </a:p>
        </p:txBody>
      </p:sp>
      <p:sp>
        <p:nvSpPr>
          <p:cNvPr id="9" name="Title 1">
            <a:extLst>
              <a:ext uri="{FF2B5EF4-FFF2-40B4-BE49-F238E27FC236}">
                <a16:creationId xmlns:a16="http://schemas.microsoft.com/office/drawing/2014/main" id="{F82CB008-1B63-5C3B-CEFA-FE83772365D5}"/>
              </a:ext>
            </a:extLst>
          </p:cNvPr>
          <p:cNvSpPr txBox="1">
            <a:spLocks noGrp="1"/>
          </p:cNvSpPr>
          <p:nvPr>
            <p:ph type="title" idx="4294967295"/>
          </p:nvPr>
        </p:nvSpPr>
        <p:spPr>
          <a:xfrm>
            <a:off x="647700" y="312472"/>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Demographics</a:t>
            </a:r>
          </a:p>
        </p:txBody>
      </p:sp>
      <p:sp>
        <p:nvSpPr>
          <p:cNvPr id="3" name="Content Placeholder 2">
            <a:extLst>
              <a:ext uri="{FF2B5EF4-FFF2-40B4-BE49-F238E27FC236}">
                <a16:creationId xmlns:a16="http://schemas.microsoft.com/office/drawing/2014/main" id="{7BA95010-1F2F-8512-C0F5-664B3CDFCC92}"/>
              </a:ext>
            </a:extLst>
          </p:cNvPr>
          <p:cNvSpPr>
            <a:spLocks noGrp="1"/>
          </p:cNvSpPr>
          <p:nvPr>
            <p:ph sz="half" idx="1"/>
          </p:nvPr>
        </p:nvSpPr>
        <p:spPr>
          <a:xfrm>
            <a:off x="647700" y="1416233"/>
            <a:ext cx="11007228" cy="1662407"/>
          </a:xfrm>
        </p:spPr>
        <p:txBody>
          <a:bodyPr vert="horz" lIns="91440" tIns="45720" rIns="91440" bIns="45720" rtlCol="0" anchor="t">
            <a:normAutofit/>
          </a:bodyPr>
          <a:lstStyle/>
          <a:p>
            <a:r>
              <a:rPr lang="en-US" sz="2800" dirty="0"/>
              <a:t>Demographics tab includes patient specific information including date of birth, diagnosis, and surgical service.</a:t>
            </a:r>
          </a:p>
          <a:p>
            <a:r>
              <a:rPr lang="en-US" sz="2200" dirty="0"/>
              <a:t>If your site does not contribute Patient Attributes data, that section will show as ‘No Data Found’</a:t>
            </a:r>
          </a:p>
        </p:txBody>
      </p:sp>
      <p:pic>
        <p:nvPicPr>
          <p:cNvPr id="18" name="Picture 17" descr="Screenshot of the demographics tab in case viewer, divided into two sections: Demographics and Patient Attributes. Demographics section lists fields like MPOG Patient ID, Diagnosis, AIMS Patient ID, Case ID, Encounter ID, Admission Type, Surgical Service, Scheduled Time, and Date of Birth, while Patient Attributes section includes Gender Identity, Legal Sex, Sex at Birth, Sexual Orientation, Ethnic Group, and Race.">
            <a:extLst>
              <a:ext uri="{FF2B5EF4-FFF2-40B4-BE49-F238E27FC236}">
                <a16:creationId xmlns:a16="http://schemas.microsoft.com/office/drawing/2014/main" id="{3D1D5C28-1D6D-2641-C320-202C797D7198}"/>
              </a:ext>
            </a:extLst>
          </p:cNvPr>
          <p:cNvPicPr>
            <a:picLocks noChangeAspect="1"/>
          </p:cNvPicPr>
          <p:nvPr/>
        </p:nvPicPr>
        <p:blipFill>
          <a:blip r:embed="rId2"/>
          <a:stretch>
            <a:fillRect/>
          </a:stretch>
        </p:blipFill>
        <p:spPr>
          <a:xfrm>
            <a:off x="1481141" y="3078640"/>
            <a:ext cx="9359395" cy="2556750"/>
          </a:xfrm>
          <a:prstGeom prst="rect">
            <a:avLst/>
          </a:prstGeom>
          <a:effectLst>
            <a:outerShdw blurRad="50800" dist="38100" dir="5400000" algn="t" rotWithShape="0">
              <a:prstClr val="black">
                <a:alpha val="40000"/>
              </a:prstClr>
            </a:outerShdw>
          </a:effectLst>
        </p:spPr>
      </p:pic>
      <p:sp>
        <p:nvSpPr>
          <p:cNvPr id="5" name="Date Placeholder 4">
            <a:extLst>
              <a:ext uri="{FF2B5EF4-FFF2-40B4-BE49-F238E27FC236}">
                <a16:creationId xmlns:a16="http://schemas.microsoft.com/office/drawing/2014/main" id="{B4385FEC-64AD-59C0-6CF1-59023B8B6B79}"/>
              </a:ex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FF2B5EF4-FFF2-40B4-BE49-F238E27FC236}">
                <a16:creationId xmlns:a16="http://schemas.microsoft.com/office/drawing/2014/main" id="{5410778E-832A-632C-F845-CB8D766CA6F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
        <p:nvSpPr>
          <p:cNvPr id="4" name="TextBox 3">
            <a:extLst>
              <a:ext uri="{FF2B5EF4-FFF2-40B4-BE49-F238E27FC236}">
                <a16:creationId xmlns:a16="http://schemas.microsoft.com/office/drawing/2014/main" id="{0BB37E86-2401-7559-6149-F15B45B97FC8}"/>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Tree>
    <p:extLst>
      <p:ext uri="{BB962C8B-B14F-4D97-AF65-F5344CB8AC3E}">
        <p14:creationId xmlns:p14="http://schemas.microsoft.com/office/powerpoint/2010/main" val="2874076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2D4E4CF-FEF3-4450-F78C-9CCB26E7E275}"/>
              </a:ext>
            </a:extLst>
          </p:cNvPr>
          <p:cNvSpPr>
            <a:spLocks noGrp="1"/>
          </p:cNvSpPr>
          <p:nvPr>
            <p:ph type="sldNum" sz="quarter" idx="12"/>
          </p:nvPr>
        </p:nvSpPr>
        <p:spPr/>
        <p:txBody>
          <a:bodyPr/>
          <a:lstStyle/>
          <a:p>
            <a:fld id="{964FBED6-DBA1-4248-B57E-98CCAF2C365A}" type="slidenum">
              <a:rPr lang="en-US" smtClean="0"/>
              <a:t>49</a:t>
            </a:fld>
            <a:endParaRPr lang="en-US"/>
          </a:p>
        </p:txBody>
      </p:sp>
      <p:sp>
        <p:nvSpPr>
          <p:cNvPr id="8" name="Title 1">
            <a:extLst>
              <a:ext uri="{FF2B5EF4-FFF2-40B4-BE49-F238E27FC236}">
                <a16:creationId xmlns:a16="http://schemas.microsoft.com/office/drawing/2014/main" id="{369765F6-702E-3C22-DBAC-6072938CB5E7}"/>
              </a:ext>
            </a:extLst>
          </p:cNvPr>
          <p:cNvSpPr txBox="1">
            <a:spLocks noGrp="1"/>
          </p:cNvSpPr>
          <p:nvPr>
            <p:ph type="title" idx="4294967295"/>
          </p:nvPr>
        </p:nvSpPr>
        <p:spPr>
          <a:xfrm>
            <a:off x="647700" y="364947"/>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Location Timeline – General</a:t>
            </a:r>
          </a:p>
        </p:txBody>
      </p:sp>
      <p:sp>
        <p:nvSpPr>
          <p:cNvPr id="11" name="Content Placeholder 2">
            <a:extLst>
              <a:ext uri="{FF2B5EF4-FFF2-40B4-BE49-F238E27FC236}">
                <a16:creationId xmlns:a16="http://schemas.microsoft.com/office/drawing/2014/main" id="{32862938-992E-4890-8B53-9612091915AE}"/>
              </a:ext>
            </a:extLst>
          </p:cNvPr>
          <p:cNvSpPr txBox="1">
            <a:spLocks/>
          </p:cNvSpPr>
          <p:nvPr/>
        </p:nvSpPr>
        <p:spPr>
          <a:xfrm>
            <a:off x="7529222" y="1628519"/>
            <a:ext cx="4397828" cy="407258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 those sites submitting ADT data information: the location timeline displays the location of the patient on a given date/time and is grouped by each admission</a:t>
            </a:r>
          </a:p>
          <a:p>
            <a:r>
              <a:rPr lang="en-US" dirty="0"/>
              <a:t>Location details shows the hospital system hierarchy as completed by location mapping</a:t>
            </a:r>
          </a:p>
          <a:p>
            <a:r>
              <a:rPr lang="en-US" dirty="0"/>
              <a:t>A star indicates the admission associated with current case</a:t>
            </a:r>
          </a:p>
          <a:p>
            <a:endParaRPr lang="en-US" dirty="0"/>
          </a:p>
        </p:txBody>
      </p:sp>
      <p:pic>
        <p:nvPicPr>
          <p:cNvPr id="3" name="Picture 2" descr="Screenshot of the location timeline interface showing ADT locations and details for laparoscopic umbilical hernia repair cases. The list includes multiple hospital outpatient and admission entries with unknown levels of care, highlighting a selected procedure entry in red, and location tags indicating acute care hospital and mixed-use operating room.">
            <a:extLst>
              <a:ext uri="{FF2B5EF4-FFF2-40B4-BE49-F238E27FC236}">
                <a16:creationId xmlns:a16="http://schemas.microsoft.com/office/drawing/2014/main" id="{6CC4180A-C6C5-FA3D-692C-FDF3B799E72D}"/>
              </a:ext>
            </a:extLst>
          </p:cNvPr>
          <p:cNvPicPr>
            <a:picLocks noChangeAspect="1"/>
          </p:cNvPicPr>
          <p:nvPr/>
        </p:nvPicPr>
        <p:blipFill>
          <a:blip r:embed="rId2"/>
          <a:stretch>
            <a:fillRect/>
          </a:stretch>
        </p:blipFill>
        <p:spPr>
          <a:xfrm>
            <a:off x="515893" y="1331544"/>
            <a:ext cx="7013329" cy="4847979"/>
          </a:xfrm>
          <a:prstGeom prst="rect">
            <a:avLst/>
          </a:prstGeom>
        </p:spPr>
      </p:pic>
      <p:sp>
        <p:nvSpPr>
          <p:cNvPr id="5" name="Date Placeholder 4">
            <a:extLst>
              <a:ext uri="{FF2B5EF4-FFF2-40B4-BE49-F238E27FC236}">
                <a16:creationId xmlns:a16="http://schemas.microsoft.com/office/drawing/2014/main" id="{48DFF643-9122-ECE1-CE68-21066B0BD905}"/>
              </a:ex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FF2B5EF4-FFF2-40B4-BE49-F238E27FC236}">
                <a16:creationId xmlns:a16="http://schemas.microsoft.com/office/drawing/2014/main" id="{A4271099-8794-48A6-30E1-575AF415580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
        <p:nvSpPr>
          <p:cNvPr id="18" name="TextBox 17">
            <a:extLst>
              <a:ext uri="{FF2B5EF4-FFF2-40B4-BE49-F238E27FC236}">
                <a16:creationId xmlns:a16="http://schemas.microsoft.com/office/drawing/2014/main" id="{F913C47B-31FC-0AE5-2707-941880780048}"/>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Tree>
    <p:extLst>
      <p:ext uri="{BB962C8B-B14F-4D97-AF65-F5344CB8AC3E}">
        <p14:creationId xmlns:p14="http://schemas.microsoft.com/office/powerpoint/2010/main" val="1857449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4DD30-5936-6C5D-A8FA-CA670911452E}"/>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AEB9430-6042-D2E2-E7A7-4F0F7EF2EA83}"/>
              </a:ext>
            </a:extLst>
          </p:cNvPr>
          <p:cNvSpPr>
            <a:spLocks noGrp="1"/>
          </p:cNvSpPr>
          <p:nvPr>
            <p:ph type="sldNum" sz="quarter" idx="12"/>
          </p:nvPr>
        </p:nvSpPr>
        <p:spPr/>
        <p:txBody>
          <a:bodyPr/>
          <a:lstStyle/>
          <a:p>
            <a:fld id="{964FBED6-DBA1-4248-B57E-98CCAF2C365A}" type="slidenum">
              <a:rPr lang="en-US" smtClean="0"/>
              <a:t>5</a:t>
            </a:fld>
            <a:endParaRPr lang="en-US"/>
          </a:p>
        </p:txBody>
      </p:sp>
      <p:sp>
        <p:nvSpPr>
          <p:cNvPr id="21" name="Title 1">
            <a:extLst>
              <a:ext uri="{FF2B5EF4-FFF2-40B4-BE49-F238E27FC236}">
                <a16:creationId xmlns:a16="http://schemas.microsoft.com/office/drawing/2014/main" id="{98CB958F-7F15-96C8-C970-8DB8391D04EE}"/>
              </a:ext>
            </a:extLst>
          </p:cNvPr>
          <p:cNvSpPr>
            <a:spLocks noGrp="1"/>
          </p:cNvSpPr>
          <p:nvPr>
            <p:ph type="title"/>
          </p:nvPr>
        </p:nvSpPr>
        <p:spPr>
          <a:xfrm>
            <a:off x="533400" y="354904"/>
            <a:ext cx="10058400" cy="914400"/>
          </a:xfrm>
        </p:spPr>
        <p:txBody>
          <a:bodyPr/>
          <a:lstStyle/>
          <a:p>
            <a:r>
              <a:rPr lang="en-US" dirty="0"/>
              <a:t>Case Search Page</a:t>
            </a:r>
          </a:p>
        </p:txBody>
      </p:sp>
      <p:sp>
        <p:nvSpPr>
          <p:cNvPr id="19" name="TextBox 18">
            <a:extLst>
              <a:ext uri="{FF2B5EF4-FFF2-40B4-BE49-F238E27FC236}">
                <a16:creationId xmlns:a16="http://schemas.microsoft.com/office/drawing/2014/main" id="{D8DBDDC5-E35B-8049-1955-430F7434FD6A}"/>
              </a:ext>
            </a:extLst>
          </p:cNvPr>
          <p:cNvSpPr txBox="1"/>
          <p:nvPr/>
        </p:nvSpPr>
        <p:spPr>
          <a:xfrm>
            <a:off x="6096000" y="1145935"/>
            <a:ext cx="5339729" cy="4154984"/>
          </a:xfrm>
          <a:prstGeom prst="rect">
            <a:avLst/>
          </a:prstGeom>
          <a:noFill/>
          <a:ln>
            <a:noFill/>
          </a:ln>
        </p:spPr>
        <p:txBody>
          <a:bodyPr wrap="square" rtlCol="0">
            <a:spAutoFit/>
          </a:bodyPr>
          <a:lstStyle/>
          <a:p>
            <a:pPr marL="285750" indent="-285750">
              <a:buFont typeface="Arial" panose="020B0604020202020204" pitchFamily="34" charset="0"/>
              <a:buChar char="•"/>
            </a:pPr>
            <a:r>
              <a:rPr lang="en-US" sz="2400" dirty="0">
                <a:solidFill>
                  <a:schemeClr val="accent5">
                    <a:lumMod val="50000"/>
                  </a:schemeClr>
                </a:solidFill>
              </a:rPr>
              <a:t>Default page Case Viewer opens to is the case search page</a:t>
            </a:r>
          </a:p>
          <a:p>
            <a:pPr marL="285750" indent="-285750">
              <a:buFont typeface="Arial" panose="020B0604020202020204" pitchFamily="34" charset="0"/>
              <a:buChar char="•"/>
            </a:pPr>
            <a:endParaRPr lang="en-US" sz="2400" dirty="0">
              <a:solidFill>
                <a:schemeClr val="accent5">
                  <a:lumMod val="50000"/>
                </a:schemeClr>
              </a:solidFill>
            </a:endParaRPr>
          </a:p>
          <a:p>
            <a:pPr marL="285750" indent="-285750">
              <a:buFont typeface="Arial" panose="020B0604020202020204" pitchFamily="34" charset="0"/>
              <a:buChar char="•"/>
            </a:pPr>
            <a:r>
              <a:rPr lang="en-US" sz="2400" dirty="0">
                <a:solidFill>
                  <a:schemeClr val="accent5">
                    <a:lumMod val="50000"/>
                  </a:schemeClr>
                </a:solidFill>
              </a:rPr>
              <a:t>Tabs on left menu will be gray and unable to open until case is opened either through the “fast case lookup” or the full search functions</a:t>
            </a:r>
          </a:p>
          <a:p>
            <a:pPr marL="285750" indent="-285750">
              <a:buFont typeface="Arial" panose="020B0604020202020204" pitchFamily="34" charset="0"/>
              <a:buChar char="•"/>
            </a:pPr>
            <a:endParaRPr lang="en-US" sz="2400" dirty="0">
              <a:solidFill>
                <a:schemeClr val="accent5">
                  <a:lumMod val="50000"/>
                </a:schemeClr>
              </a:solidFill>
            </a:endParaRPr>
          </a:p>
          <a:p>
            <a:pPr marL="285750" indent="-285750">
              <a:buFont typeface="Arial" panose="020B0604020202020204" pitchFamily="34" charset="0"/>
              <a:buChar char="•"/>
            </a:pPr>
            <a:r>
              <a:rPr lang="en-US" sz="2400" dirty="0">
                <a:solidFill>
                  <a:schemeClr val="accent5">
                    <a:lumMod val="50000"/>
                  </a:schemeClr>
                </a:solidFill>
              </a:rPr>
              <a:t>To open a specific case, search by MPOG Patient ID, MPOG Case ID, AIMS Case ID, or MRN in either location</a:t>
            </a:r>
          </a:p>
        </p:txBody>
      </p:sp>
      <p:grpSp>
        <p:nvGrpSpPr>
          <p:cNvPr id="7" name="Group 6" descr="MPOG Case Viewer interface displaying the “Case Search” screen with a left-side navigation menu and a main content area. At the top, a tab labeled “No case loaded” is visible. In the main panel, the heading “Find a Patient/Case” appears above a search field labeled “Enter patient ID / case ID / MRN,” highlighted by red arrows pointing to the input area. Below, a “Browse for Cases” section lists filter options such as Age, Sex (Sex Assigned at Birth or Legal Sex), CPT Code, ICD Code, Institution, Location, MPOG Concept ID, and Surgery Date Range, with a “Search” button beneath. Additional sections include “Filter Shortcuts” with links grouped by Case Type, Patient Age, Date of Surgery, and Recently Opened, and an “Enter Case List” box for pasting case IDs with an adjacent “Import” link.">
            <a:extLst>
              <a:ext uri="{FF2B5EF4-FFF2-40B4-BE49-F238E27FC236}">
                <a16:creationId xmlns:a16="http://schemas.microsoft.com/office/drawing/2014/main" id="{BA2A1927-D8EE-0B2D-771C-D51969934286}"/>
              </a:ext>
            </a:extLst>
          </p:cNvPr>
          <p:cNvGrpSpPr/>
          <p:nvPr/>
        </p:nvGrpSpPr>
        <p:grpSpPr>
          <a:xfrm>
            <a:off x="1089660" y="1401642"/>
            <a:ext cx="4587240" cy="4416102"/>
            <a:chOff x="892629" y="831778"/>
            <a:chExt cx="5203371" cy="5241674"/>
          </a:xfrm>
        </p:grpSpPr>
        <p:pic>
          <p:nvPicPr>
            <p:cNvPr id="3" name="Picture 2">
              <a:extLst>
                <a:ext uri="{FF2B5EF4-FFF2-40B4-BE49-F238E27FC236}">
                  <a16:creationId xmlns:a16="http://schemas.microsoft.com/office/drawing/2014/main" id="{C175F92C-8DE9-9285-C498-796A25165DAE}"/>
                </a:ext>
              </a:extLst>
            </p:cNvPr>
            <p:cNvPicPr>
              <a:picLocks noChangeAspect="1"/>
            </p:cNvPicPr>
            <p:nvPr/>
          </p:nvPicPr>
          <p:blipFill>
            <a:blip r:embed="rId2"/>
            <a:stretch>
              <a:fillRect/>
            </a:stretch>
          </p:blipFill>
          <p:spPr>
            <a:xfrm>
              <a:off x="892629" y="831778"/>
              <a:ext cx="4723063" cy="5241674"/>
            </a:xfrm>
            <a:prstGeom prst="rect">
              <a:avLst/>
            </a:prstGeom>
            <a:effectLst>
              <a:outerShdw blurRad="50800" dist="38100" dir="5400000" algn="t" rotWithShape="0">
                <a:prstClr val="black">
                  <a:alpha val="40000"/>
                </a:prstClr>
              </a:outerShdw>
            </a:effectLst>
          </p:spPr>
        </p:pic>
        <p:cxnSp>
          <p:nvCxnSpPr>
            <p:cNvPr id="12" name="Straight Arrow Connector 11">
              <a:extLst>
                <a:ext uri="{FF2B5EF4-FFF2-40B4-BE49-F238E27FC236}">
                  <a16:creationId xmlns:a16="http://schemas.microsoft.com/office/drawing/2014/main" id="{8C0E90E4-46E5-466F-5E96-4CE37407CB79}"/>
                </a:ext>
              </a:extLst>
            </p:cNvPr>
            <p:cNvCxnSpPr>
              <a:cxnSpLocks/>
              <a:stCxn id="19" idx="1"/>
            </p:cNvCxnSpPr>
            <p:nvPr/>
          </p:nvCxnSpPr>
          <p:spPr>
            <a:xfrm flipH="1" flipV="1">
              <a:off x="1504950" y="1145935"/>
              <a:ext cx="4591050" cy="207749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8A5AD36-6A66-4D14-9422-725B6BFF0414}"/>
                </a:ext>
              </a:extLst>
            </p:cNvPr>
            <p:cNvCxnSpPr>
              <a:cxnSpLocks/>
              <a:stCxn id="19" idx="1"/>
            </p:cNvCxnSpPr>
            <p:nvPr/>
          </p:nvCxnSpPr>
          <p:spPr>
            <a:xfrm flipH="1" flipV="1">
              <a:off x="3086100" y="1285875"/>
              <a:ext cx="3009900" cy="193755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D44444B7-41E9-E8E9-F93B-BDB821D3D193}"/>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
        <p:nvSpPr>
          <p:cNvPr id="4" name="Date Placeholder 3">
            <a:extLst>
              <a:ext uri="{FF2B5EF4-FFF2-40B4-BE49-F238E27FC236}">
                <a16:creationId xmlns:a16="http://schemas.microsoft.com/office/drawing/2014/main" id="{7AAA9E54-1656-C585-320E-0B6D66B098E2}"/>
              </a:ex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FF2B5EF4-FFF2-40B4-BE49-F238E27FC236}">
                <a16:creationId xmlns:a16="http://schemas.microsoft.com/office/drawing/2014/main" id="{8663871B-4B42-1412-2954-E79E2C3966BD}"/>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3509435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37CE7-4534-B506-B8A9-620A0B549B05}"/>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8A0D83B-ECAD-4092-31DA-F6DDA1318947}"/>
              </a:ext>
            </a:extLst>
          </p:cNvPr>
          <p:cNvSpPr>
            <a:spLocks noGrp="1"/>
          </p:cNvSpPr>
          <p:nvPr>
            <p:ph type="sldNum" sz="quarter" idx="12"/>
          </p:nvPr>
        </p:nvSpPr>
        <p:spPr/>
        <p:txBody>
          <a:bodyPr/>
          <a:lstStyle/>
          <a:p>
            <a:fld id="{964FBED6-DBA1-4248-B57E-98CCAF2C365A}" type="slidenum">
              <a:rPr lang="en-US" smtClean="0"/>
              <a:t>50</a:t>
            </a:fld>
            <a:endParaRPr lang="en-US"/>
          </a:p>
        </p:txBody>
      </p:sp>
      <p:sp>
        <p:nvSpPr>
          <p:cNvPr id="8" name="Title 1">
            <a:extLst>
              <a:ext uri="{FF2B5EF4-FFF2-40B4-BE49-F238E27FC236}">
                <a16:creationId xmlns:a16="http://schemas.microsoft.com/office/drawing/2014/main" id="{1F795248-01C9-E00E-AEDC-76DEF23A7BFE}"/>
              </a:ext>
            </a:extLst>
          </p:cNvPr>
          <p:cNvSpPr txBox="1">
            <a:spLocks noGrp="1"/>
          </p:cNvSpPr>
          <p:nvPr>
            <p:ph type="title" idx="4294967295"/>
          </p:nvPr>
        </p:nvSpPr>
        <p:spPr>
          <a:xfrm>
            <a:off x="621030" y="317213"/>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Location Timeline – Expanding Views</a:t>
            </a:r>
          </a:p>
        </p:txBody>
      </p:sp>
      <p:sp>
        <p:nvSpPr>
          <p:cNvPr id="11" name="Content Placeholder 2">
            <a:extLst>
              <a:ext uri="{FF2B5EF4-FFF2-40B4-BE49-F238E27FC236}">
                <a16:creationId xmlns:a16="http://schemas.microsoft.com/office/drawing/2014/main" id="{D285E790-626F-93F6-D2CC-F51D50309380}"/>
              </a:ext>
            </a:extLst>
          </p:cNvPr>
          <p:cNvSpPr txBox="1">
            <a:spLocks/>
          </p:cNvSpPr>
          <p:nvPr/>
        </p:nvSpPr>
        <p:spPr>
          <a:xfrm>
            <a:off x="6859634" y="1916429"/>
            <a:ext cx="5042262" cy="337300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Expanding the row will reveal the patient’s movements during that admission</a:t>
            </a:r>
          </a:p>
          <a:p>
            <a:r>
              <a:rPr lang="en-US" dirty="0"/>
              <a:t>Any procedures will be linked out and will display the associated MPOG case ID. Clicking on the link will open the case in an additional tab within Case Viewer.</a:t>
            </a:r>
          </a:p>
        </p:txBody>
      </p:sp>
      <p:pic>
        <p:nvPicPr>
          <p:cNvPr id="10" name="Picture 9" descr="Table displaying ADT locations with columns for Date/Time, Concept, Department, and Level of Care. Entries include admissions, discharges, hospital outpatient visits, transfers, procedures, and cases from July to September, with color-coded labels for different concepts and care levels such as Unknown, General Care, and Inpatient.">
            <a:extLst>
              <a:ext uri="{FF2B5EF4-FFF2-40B4-BE49-F238E27FC236}">
                <a16:creationId xmlns:a16="http://schemas.microsoft.com/office/drawing/2014/main" id="{889815B5-7FCC-526F-4FA8-26F5DB331859}"/>
              </a:ext>
            </a:extLst>
          </p:cNvPr>
          <p:cNvPicPr>
            <a:picLocks noChangeAspect="1"/>
          </p:cNvPicPr>
          <p:nvPr/>
        </p:nvPicPr>
        <p:blipFill>
          <a:blip r:embed="rId2"/>
          <a:stretch>
            <a:fillRect/>
          </a:stretch>
        </p:blipFill>
        <p:spPr>
          <a:xfrm>
            <a:off x="647700" y="1690266"/>
            <a:ext cx="5810965" cy="3912257"/>
          </a:xfrm>
          <a:prstGeom prst="rect">
            <a:avLst/>
          </a:prstGeom>
          <a:effectLst>
            <a:outerShdw blurRad="50800" dist="38100" dir="5400000" algn="t" rotWithShape="0">
              <a:prstClr val="black">
                <a:alpha val="40000"/>
              </a:prstClr>
            </a:outerShdw>
          </a:effectLst>
        </p:spPr>
      </p:pic>
      <p:sp>
        <p:nvSpPr>
          <p:cNvPr id="5" name="Date Placeholder 4">
            <a:extLst>
              <a:ext uri="{FF2B5EF4-FFF2-40B4-BE49-F238E27FC236}">
                <a16:creationId xmlns:a16="http://schemas.microsoft.com/office/drawing/2014/main" id="{31EFD5E8-F3EC-DB92-89E8-2FD7A6018F86}"/>
              </a:ex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FF2B5EF4-FFF2-40B4-BE49-F238E27FC236}">
                <a16:creationId xmlns:a16="http://schemas.microsoft.com/office/drawing/2014/main" id="{BA523777-88E9-795E-9B83-D21D79E8F67D}"/>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
        <p:nvSpPr>
          <p:cNvPr id="13" name="TextBox 12">
            <a:extLst>
              <a:ext uri="{FF2B5EF4-FFF2-40B4-BE49-F238E27FC236}">
                <a16:creationId xmlns:a16="http://schemas.microsoft.com/office/drawing/2014/main" id="{8EAE837B-87CF-EE5C-B236-FE4981DDA312}"/>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Tree>
    <p:extLst>
      <p:ext uri="{BB962C8B-B14F-4D97-AF65-F5344CB8AC3E}">
        <p14:creationId xmlns:p14="http://schemas.microsoft.com/office/powerpoint/2010/main" val="15313326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4604D-F9D5-953F-EF08-B4ED3F2AE19F}"/>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F05D41C-B9FD-DEAD-40D4-EDF574BCC179}"/>
              </a:ext>
            </a:extLst>
          </p:cNvPr>
          <p:cNvSpPr>
            <a:spLocks noGrp="1"/>
          </p:cNvSpPr>
          <p:nvPr>
            <p:ph type="sldNum" sz="quarter" idx="12"/>
          </p:nvPr>
        </p:nvSpPr>
        <p:spPr/>
        <p:txBody>
          <a:bodyPr/>
          <a:lstStyle/>
          <a:p>
            <a:fld id="{964FBED6-DBA1-4248-B57E-98CCAF2C365A}" type="slidenum">
              <a:rPr lang="en-US" smtClean="0"/>
              <a:t>51</a:t>
            </a:fld>
            <a:endParaRPr lang="en-US"/>
          </a:p>
        </p:txBody>
      </p:sp>
      <p:sp>
        <p:nvSpPr>
          <p:cNvPr id="8" name="Title 1">
            <a:extLst>
              <a:ext uri="{FF2B5EF4-FFF2-40B4-BE49-F238E27FC236}">
                <a16:creationId xmlns:a16="http://schemas.microsoft.com/office/drawing/2014/main" id="{06B3D172-61CF-5554-5A09-629F1BC0593F}"/>
              </a:ext>
            </a:extLst>
          </p:cNvPr>
          <p:cNvSpPr txBox="1">
            <a:spLocks noGrp="1"/>
          </p:cNvSpPr>
          <p:nvPr>
            <p:ph type="title" idx="4294967295"/>
          </p:nvPr>
        </p:nvSpPr>
        <p:spPr>
          <a:xfrm>
            <a:off x="647700" y="387006"/>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Location Timeline – Jumping to New Case</a:t>
            </a:r>
          </a:p>
        </p:txBody>
      </p:sp>
      <p:sp>
        <p:nvSpPr>
          <p:cNvPr id="11" name="Content Placeholder 2">
            <a:extLst>
              <a:ext uri="{FF2B5EF4-FFF2-40B4-BE49-F238E27FC236}">
                <a16:creationId xmlns:a16="http://schemas.microsoft.com/office/drawing/2014/main" id="{6F54E8D2-5395-60BE-E9DE-0B27F19702EE}"/>
              </a:ext>
            </a:extLst>
          </p:cNvPr>
          <p:cNvSpPr txBox="1">
            <a:spLocks/>
          </p:cNvSpPr>
          <p:nvPr/>
        </p:nvSpPr>
        <p:spPr>
          <a:xfrm>
            <a:off x="314884" y="1504670"/>
            <a:ext cx="11530147" cy="103069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If patient has multiple procedures, can select desired procedure from drop down</a:t>
            </a:r>
          </a:p>
          <a:p>
            <a:r>
              <a:rPr lang="en-US" dirty="0"/>
              <a:t>This will expand corresponding row</a:t>
            </a:r>
          </a:p>
        </p:txBody>
      </p:sp>
      <p:pic>
        <p:nvPicPr>
          <p:cNvPr id="3" name="Picture 2" descr="Screenshot of the location timeline interface displaying a table with columns for day, category, department, and event details, focusing on hospital department data. A red arrow highlights a dropdown menu selection and a zoomed-in section showing the ability to jump to a different procedure for the same patient. ">
            <a:extLst>
              <a:ext uri="{FF2B5EF4-FFF2-40B4-BE49-F238E27FC236}">
                <a16:creationId xmlns:a16="http://schemas.microsoft.com/office/drawing/2014/main" id="{26E2961C-1334-07F5-7F4D-5286AE56E9BA}"/>
              </a:ext>
            </a:extLst>
          </p:cNvPr>
          <p:cNvPicPr>
            <a:picLocks noChangeAspect="1"/>
          </p:cNvPicPr>
          <p:nvPr/>
        </p:nvPicPr>
        <p:blipFill>
          <a:blip r:embed="rId2"/>
          <a:stretch>
            <a:fillRect/>
          </a:stretch>
        </p:blipFill>
        <p:spPr>
          <a:xfrm>
            <a:off x="1707356" y="2668708"/>
            <a:ext cx="8777288" cy="3189263"/>
          </a:xfrm>
          <a:prstGeom prst="rect">
            <a:avLst/>
          </a:prstGeom>
        </p:spPr>
      </p:pic>
      <p:sp>
        <p:nvSpPr>
          <p:cNvPr id="5" name="Date Placeholder 4">
            <a:extLst>
              <a:ext uri="{FF2B5EF4-FFF2-40B4-BE49-F238E27FC236}">
                <a16:creationId xmlns:a16="http://schemas.microsoft.com/office/drawing/2014/main" id="{C2BAB749-BA9D-1A9A-E235-E6FA4A6A0184}"/>
              </a:ex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FF2B5EF4-FFF2-40B4-BE49-F238E27FC236}">
                <a16:creationId xmlns:a16="http://schemas.microsoft.com/office/drawing/2014/main" id="{BE668305-5C39-2449-D818-5E8020D0081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
        <p:nvSpPr>
          <p:cNvPr id="27" name="TextBox 26">
            <a:extLst>
              <a:ext uri="{FF2B5EF4-FFF2-40B4-BE49-F238E27FC236}">
                <a16:creationId xmlns:a16="http://schemas.microsoft.com/office/drawing/2014/main" id="{8642BA7D-476D-E84B-8F57-859F5BBFE608}"/>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Tree>
    <p:extLst>
      <p:ext uri="{BB962C8B-B14F-4D97-AF65-F5344CB8AC3E}">
        <p14:creationId xmlns:p14="http://schemas.microsoft.com/office/powerpoint/2010/main" val="10550428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7ACB0-A581-7ABA-DF33-BCA3029B2B69}"/>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7442E10-2C20-61B9-E915-4828BE0A94EC}"/>
              </a:ext>
            </a:extLst>
          </p:cNvPr>
          <p:cNvSpPr>
            <a:spLocks noGrp="1"/>
          </p:cNvSpPr>
          <p:nvPr>
            <p:ph type="sldNum" sz="quarter" idx="12"/>
          </p:nvPr>
        </p:nvSpPr>
        <p:spPr/>
        <p:txBody>
          <a:bodyPr/>
          <a:lstStyle/>
          <a:p>
            <a:fld id="{964FBED6-DBA1-4248-B57E-98CCAF2C365A}" type="slidenum">
              <a:rPr lang="en-US" smtClean="0"/>
              <a:t>52</a:t>
            </a:fld>
            <a:endParaRPr lang="en-US"/>
          </a:p>
        </p:txBody>
      </p:sp>
      <p:sp>
        <p:nvSpPr>
          <p:cNvPr id="18" name="Title 1">
            <a:extLst>
              <a:ext uri="{FF2B5EF4-FFF2-40B4-BE49-F238E27FC236}">
                <a16:creationId xmlns:a16="http://schemas.microsoft.com/office/drawing/2014/main" id="{62D1C1C0-D04F-C1C4-8CB9-35E7A91C85E1}"/>
              </a:ext>
            </a:extLst>
          </p:cNvPr>
          <p:cNvSpPr txBox="1">
            <a:spLocks noGrp="1"/>
          </p:cNvSpPr>
          <p:nvPr>
            <p:ph type="title" idx="4294967295"/>
          </p:nvPr>
        </p:nvSpPr>
        <p:spPr>
          <a:xfrm>
            <a:off x="647700" y="350633"/>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Billing</a:t>
            </a:r>
          </a:p>
        </p:txBody>
      </p:sp>
      <p:pic>
        <p:nvPicPr>
          <p:cNvPr id="11" name="Picture 10" descr="Screenshot of the billing tab within case viewer displaying two sections: Professional Fee Billing and Hospital Discharge Billing. Each section lists procedure and diagnosis codes, descriptions, types, case linkage status, start and end times, and presence on admit, with notable entries showing unspecified professional fees and hospital discharge codes with corresponding timestamps.">
            <a:extLst>
              <a:ext uri="{FF2B5EF4-FFF2-40B4-BE49-F238E27FC236}">
                <a16:creationId xmlns:a16="http://schemas.microsoft.com/office/drawing/2014/main" id="{2CB2F823-9E8D-03DF-D844-F26FC973BA6D}"/>
              </a:ext>
            </a:extLst>
          </p:cNvPr>
          <p:cNvPicPr>
            <a:picLocks noChangeAspect="1"/>
          </p:cNvPicPr>
          <p:nvPr/>
        </p:nvPicPr>
        <p:blipFill>
          <a:blip r:embed="rId2"/>
          <a:stretch>
            <a:fillRect/>
          </a:stretch>
        </p:blipFill>
        <p:spPr>
          <a:xfrm>
            <a:off x="357188" y="1680209"/>
            <a:ext cx="8127340" cy="4154243"/>
          </a:xfrm>
          <a:prstGeom prst="rect">
            <a:avLst/>
          </a:prstGeom>
          <a:effectLst>
            <a:outerShdw blurRad="50800" dist="38100" dir="5400000" algn="t" rotWithShape="0">
              <a:prstClr val="black">
                <a:alpha val="40000"/>
              </a:prstClr>
            </a:outerShdw>
          </a:effectLst>
        </p:spPr>
      </p:pic>
      <p:sp>
        <p:nvSpPr>
          <p:cNvPr id="3" name="TextBox 2">
            <a:extLst>
              <a:ext uri="{FF2B5EF4-FFF2-40B4-BE49-F238E27FC236}">
                <a16:creationId xmlns:a16="http://schemas.microsoft.com/office/drawing/2014/main" id="{24505439-CBF3-0FD6-EAF1-00A426F164B6}"/>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
        <p:nvSpPr>
          <p:cNvPr id="5" name="Date Placeholder 4">
            <a:extLst>
              <a:ext uri="{FF2B5EF4-FFF2-40B4-BE49-F238E27FC236}">
                <a16:creationId xmlns:a16="http://schemas.microsoft.com/office/drawing/2014/main" id="{2BB12DF9-E77F-2A8A-DB89-55D6F5303CE1}"/>
              </a:ex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FF2B5EF4-FFF2-40B4-BE49-F238E27FC236}">
                <a16:creationId xmlns:a16="http://schemas.microsoft.com/office/drawing/2014/main" id="{4B6826C9-01BD-40C1-F68A-76EB857264F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
        <p:nvSpPr>
          <p:cNvPr id="12" name="Content Placeholder 2">
            <a:extLst>
              <a:ext uri="{FF2B5EF4-FFF2-40B4-BE49-F238E27FC236}">
                <a16:creationId xmlns:a16="http://schemas.microsoft.com/office/drawing/2014/main" id="{6AB1DEAD-1612-50D8-FF1E-6077ED881647}"/>
              </a:ext>
              <a:ext uri="{C183D7F6-B498-43B3-948B-1728B52AA6E4}">
                <adec:decorative xmlns:adec="http://schemas.microsoft.com/office/drawing/2017/decorative" val="1"/>
              </a:ext>
            </a:extLst>
          </p:cNvPr>
          <p:cNvSpPr txBox="1">
            <a:spLocks/>
          </p:cNvSpPr>
          <p:nvPr/>
        </p:nvSpPr>
        <p:spPr>
          <a:xfrm>
            <a:off x="7919107" y="2016160"/>
            <a:ext cx="3966468" cy="3482340"/>
          </a:xfrm>
          <a:prstGeom prst="rect">
            <a:avLst/>
          </a:prstGeom>
          <a:solidFill>
            <a:srgbClr val="FFFFFF"/>
          </a:solidFill>
          <a:ln w="19050">
            <a:solidFill>
              <a:srgbClr val="FF0000"/>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Billing data displays all professional fee and facility billing codes submitted for the patient. Codes associated with other cases may be present in the billing tab. Refer to the ‘Case-Linked?’ column to determine if the code was associated with the current case.</a:t>
            </a:r>
          </a:p>
        </p:txBody>
      </p:sp>
    </p:spTree>
    <p:extLst>
      <p:ext uri="{BB962C8B-B14F-4D97-AF65-F5344CB8AC3E}">
        <p14:creationId xmlns:p14="http://schemas.microsoft.com/office/powerpoint/2010/main" val="828177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15859-4A6A-FAF5-A510-F8337C0F2476}"/>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0C9AB98-4CED-3829-8370-9A3FD1F55F59}"/>
              </a:ext>
            </a:extLst>
          </p:cNvPr>
          <p:cNvSpPr>
            <a:spLocks noGrp="1"/>
          </p:cNvSpPr>
          <p:nvPr>
            <p:ph type="sldNum" sz="quarter" idx="12"/>
          </p:nvPr>
        </p:nvSpPr>
        <p:spPr/>
        <p:txBody>
          <a:bodyPr/>
          <a:lstStyle/>
          <a:p>
            <a:fld id="{964FBED6-DBA1-4248-B57E-98CCAF2C365A}" type="slidenum">
              <a:rPr lang="en-US" smtClean="0"/>
              <a:t>53</a:t>
            </a:fld>
            <a:endParaRPr lang="en-US"/>
          </a:p>
        </p:txBody>
      </p:sp>
      <p:sp>
        <p:nvSpPr>
          <p:cNvPr id="4" name="Title 1">
            <a:extLst>
              <a:ext uri="{FF2B5EF4-FFF2-40B4-BE49-F238E27FC236}">
                <a16:creationId xmlns:a16="http://schemas.microsoft.com/office/drawing/2014/main" id="{B93CDE5F-0662-EB31-D5EE-49FB6D27813E}"/>
              </a:ext>
            </a:extLst>
          </p:cNvPr>
          <p:cNvSpPr txBox="1">
            <a:spLocks noGrp="1"/>
          </p:cNvSpPr>
          <p:nvPr>
            <p:ph type="title" idx="4294967295"/>
          </p:nvPr>
        </p:nvSpPr>
        <p:spPr>
          <a:xfrm>
            <a:off x="647700" y="345052"/>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Billing - Columns</a:t>
            </a:r>
          </a:p>
        </p:txBody>
      </p:sp>
      <p:sp>
        <p:nvSpPr>
          <p:cNvPr id="3" name="Content Placeholder 2">
            <a:extLst>
              <a:ext uri="{FF2B5EF4-FFF2-40B4-BE49-F238E27FC236}">
                <a16:creationId xmlns:a16="http://schemas.microsoft.com/office/drawing/2014/main" id="{2BEDB156-3699-29B6-580C-2DCE5A84211D}"/>
              </a:ext>
            </a:extLst>
          </p:cNvPr>
          <p:cNvSpPr>
            <a:spLocks noGrp="1"/>
          </p:cNvSpPr>
          <p:nvPr>
            <p:ph sz="half" idx="1"/>
          </p:nvPr>
        </p:nvSpPr>
        <p:spPr>
          <a:xfrm>
            <a:off x="657221" y="3879912"/>
            <a:ext cx="11193879" cy="2362100"/>
          </a:xfrm>
        </p:spPr>
        <p:txBody>
          <a:bodyPr>
            <a:normAutofit fontScale="92500" lnSpcReduction="10000"/>
          </a:bodyPr>
          <a:lstStyle/>
          <a:p>
            <a:r>
              <a:rPr lang="en-US" dirty="0"/>
              <a:t>The billing section shows all billing codes that have been associated with the patient, including all encounters other than the procedure.</a:t>
            </a:r>
          </a:p>
          <a:p>
            <a:r>
              <a:rPr lang="en-US" dirty="0"/>
              <a:t>The Professional Fee Billing and the Hospital Discharge Billing sections include a description of what the codes are.</a:t>
            </a:r>
          </a:p>
          <a:p>
            <a:r>
              <a:rPr lang="en-US" dirty="0"/>
              <a:t>The Case-Linked column flags the billing codes that are linked to the case that you are viewing.</a:t>
            </a:r>
          </a:p>
          <a:p>
            <a:r>
              <a:rPr lang="en-US" dirty="0"/>
              <a:t>The Diagnosis Codes Sections also have a column that flags diagnoses that were present on admission.</a:t>
            </a:r>
          </a:p>
        </p:txBody>
      </p:sp>
      <p:pic>
        <p:nvPicPr>
          <p:cNvPr id="9" name="Picture 8" descr="Table displaying professional fee billing details with columns for procedure codes, descriptions, types, case linkage, start and end times, and admission presence. Key elements include predicted CPT algorithm and unspecified professional fee types, consistent case linkage marked &quot;Yes,&quot; and admission presence mostly indicated as &quot;Yes,&quot; with dates ranging from December 31, 2025, to January 13, 2026.">
            <a:extLst>
              <a:ext uri="{FF2B5EF4-FFF2-40B4-BE49-F238E27FC236}">
                <a16:creationId xmlns:a16="http://schemas.microsoft.com/office/drawing/2014/main" id="{D9309ABE-8C09-A1A2-C74D-98F264878340}"/>
              </a:ext>
            </a:extLst>
          </p:cNvPr>
          <p:cNvPicPr>
            <a:picLocks noChangeAspect="1"/>
          </p:cNvPicPr>
          <p:nvPr/>
        </p:nvPicPr>
        <p:blipFill>
          <a:blip r:embed="rId2"/>
          <a:stretch>
            <a:fillRect/>
          </a:stretch>
        </p:blipFill>
        <p:spPr>
          <a:xfrm>
            <a:off x="2126320" y="1188773"/>
            <a:ext cx="8255683" cy="2623402"/>
          </a:xfrm>
          <a:prstGeom prst="rect">
            <a:avLst/>
          </a:prstGeom>
        </p:spPr>
      </p:pic>
      <p:sp>
        <p:nvSpPr>
          <p:cNvPr id="5" name="Date Placeholder 4">
            <a:extLst>
              <a:ext uri="{FF2B5EF4-FFF2-40B4-BE49-F238E27FC236}">
                <a16:creationId xmlns:a16="http://schemas.microsoft.com/office/drawing/2014/main" id="{60474AED-AE8F-8630-9388-9B07E077CFCB}"/>
              </a:ex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FF2B5EF4-FFF2-40B4-BE49-F238E27FC236}">
                <a16:creationId xmlns:a16="http://schemas.microsoft.com/office/drawing/2014/main" id="{52239ED9-B032-AB66-40B1-67B0AF8BB6C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
        <p:nvSpPr>
          <p:cNvPr id="2" name="TextBox 1">
            <a:extLst>
              <a:ext uri="{FF2B5EF4-FFF2-40B4-BE49-F238E27FC236}">
                <a16:creationId xmlns:a16="http://schemas.microsoft.com/office/drawing/2014/main" id="{C3C14A19-2A3A-0B7A-B6D8-F732DE9E9ED1}"/>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Tree>
    <p:extLst>
      <p:ext uri="{BB962C8B-B14F-4D97-AF65-F5344CB8AC3E}">
        <p14:creationId xmlns:p14="http://schemas.microsoft.com/office/powerpoint/2010/main" val="16049006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C7F9B-6D6E-92E3-9379-F43AF07B2884}"/>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0A1802E-C24C-B698-B0CA-B90A0E9577E9}"/>
              </a:ext>
            </a:extLst>
          </p:cNvPr>
          <p:cNvSpPr>
            <a:spLocks noGrp="1"/>
          </p:cNvSpPr>
          <p:nvPr>
            <p:ph type="sldNum" sz="quarter" idx="12"/>
          </p:nvPr>
        </p:nvSpPr>
        <p:spPr/>
        <p:txBody>
          <a:bodyPr/>
          <a:lstStyle/>
          <a:p>
            <a:fld id="{964FBED6-DBA1-4248-B57E-98CCAF2C365A}" type="slidenum">
              <a:rPr lang="en-US" smtClean="0"/>
              <a:t>54</a:t>
            </a:fld>
            <a:endParaRPr lang="en-US"/>
          </a:p>
        </p:txBody>
      </p:sp>
      <p:sp>
        <p:nvSpPr>
          <p:cNvPr id="7" name="Title 6">
            <a:extLst>
              <a:ext uri="{FF2B5EF4-FFF2-40B4-BE49-F238E27FC236}">
                <a16:creationId xmlns:a16="http://schemas.microsoft.com/office/drawing/2014/main" id="{6708AA7A-5976-4B94-A02C-0261861AA5B4}"/>
              </a:ext>
            </a:extLst>
          </p:cNvPr>
          <p:cNvSpPr>
            <a:spLocks noGrp="1"/>
          </p:cNvSpPr>
          <p:nvPr>
            <p:ph type="title"/>
          </p:nvPr>
        </p:nvSpPr>
        <p:spPr/>
        <p:txBody>
          <a:bodyPr/>
          <a:lstStyle/>
          <a:p>
            <a:r>
              <a:rPr lang="en-US" dirty="0"/>
              <a:t>H &amp; P and</a:t>
            </a:r>
            <a:br>
              <a:rPr lang="en-US" dirty="0"/>
            </a:br>
            <a:r>
              <a:rPr lang="en-US" dirty="0"/>
              <a:t>Outcomes</a:t>
            </a:r>
          </a:p>
        </p:txBody>
      </p:sp>
      <p:pic>
        <p:nvPicPr>
          <p:cNvPr id="8" name="Picture 7" descr="Left navigation menu with the “H&amp;P,&quot; and &quot;Outcomes” tabs highlighted and outlined in red, indicating the focus of the next group of slides.">
            <a:extLst>
              <a:ext uri="{FF2B5EF4-FFF2-40B4-BE49-F238E27FC236}">
                <a16:creationId xmlns:a16="http://schemas.microsoft.com/office/drawing/2014/main" id="{359CEB6D-3F64-E0D4-7821-E0F71ACCA27E}"/>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8341962" y="602475"/>
            <a:ext cx="2044685" cy="5067262"/>
          </a:xfrm>
          <a:prstGeom prst="rect">
            <a:avLst/>
          </a:prstGeom>
        </p:spPr>
      </p:pic>
      <p:sp>
        <p:nvSpPr>
          <p:cNvPr id="4" name="Date Placeholder 3">
            <a:extLst>
              <a:ext uri="{FF2B5EF4-FFF2-40B4-BE49-F238E27FC236}">
                <a16:creationId xmlns:a16="http://schemas.microsoft.com/office/drawing/2014/main" id="{1CB349D6-46F5-47B1-8A28-F51851A2F486}"/>
              </a:ex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FF2B5EF4-FFF2-40B4-BE49-F238E27FC236}">
                <a16:creationId xmlns:a16="http://schemas.microsoft.com/office/drawing/2014/main" id="{17E47223-152E-AAD0-EE2F-8D8EFD0D745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15887160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64FBED6-DBA1-4248-B57E-98CCAF2C365A}" type="slidenum">
              <a:rPr lang="en-US" smtClean="0"/>
              <a:t>55</a:t>
            </a:fld>
            <a:endParaRPr lang="en-US"/>
          </a:p>
        </p:txBody>
      </p:sp>
      <p:sp>
        <p:nvSpPr>
          <p:cNvPr id="17" name="Title 1">
            <a:extLst>
              <a:ext uri="{FF2B5EF4-FFF2-40B4-BE49-F238E27FC236}">
                <a16:creationId xmlns:a16="http://schemas.microsoft.com/office/drawing/2014/main" id="{4B81C4BD-CB18-38DE-7044-A7470BB24AD0}"/>
              </a:ext>
            </a:extLst>
          </p:cNvPr>
          <p:cNvSpPr txBox="1">
            <a:spLocks noGrp="1"/>
          </p:cNvSpPr>
          <p:nvPr>
            <p:ph type="title" idx="4294967295"/>
          </p:nvPr>
        </p:nvSpPr>
        <p:spPr>
          <a:xfrm>
            <a:off x="647700" y="338764"/>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History and Physical</a:t>
            </a:r>
          </a:p>
        </p:txBody>
      </p:sp>
      <p:sp>
        <p:nvSpPr>
          <p:cNvPr id="19" name="Content Placeholder 2">
            <a:extLst>
              <a:ext uri="{FF2B5EF4-FFF2-40B4-BE49-F238E27FC236}">
                <a16:creationId xmlns:a16="http://schemas.microsoft.com/office/drawing/2014/main" id="{EBCB740E-B105-A6AD-5037-41517A388DBD}"/>
              </a:ext>
            </a:extLst>
          </p:cNvPr>
          <p:cNvSpPr txBox="1">
            <a:spLocks/>
          </p:cNvSpPr>
          <p:nvPr/>
        </p:nvSpPr>
        <p:spPr>
          <a:xfrm>
            <a:off x="8195591" y="1469239"/>
            <a:ext cx="3586100" cy="2417403"/>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ea typeface="Times New Roman" panose="02020603050405020304" pitchFamily="18" charset="0"/>
              </a:rPr>
              <a:t>The H&amp;P View shows perioperative assessment data. </a:t>
            </a:r>
          </a:p>
          <a:p>
            <a:r>
              <a:rPr lang="en-US" dirty="0">
                <a:ea typeface="Times New Roman" panose="02020603050405020304" pitchFamily="18" charset="0"/>
              </a:rPr>
              <a:t>Similar to Chart view, any blue text can be clicked to show more information in the right yellow pane</a:t>
            </a:r>
          </a:p>
        </p:txBody>
      </p:sp>
      <p:pic>
        <p:nvPicPr>
          <p:cNvPr id="4" name="Picture 3" descr="Screenshot of the H&amp;P tab displaying sections for History, Medications, and Review of Systems. History section includes family, past medical, surgical, and social history with clickable links for specific diagnoses and comments; Medications section lists current drugs with details; Review of Systems section shows no data found.">
            <a:extLst>
              <a:ext uri="{FF2B5EF4-FFF2-40B4-BE49-F238E27FC236}">
                <a16:creationId xmlns:a16="http://schemas.microsoft.com/office/drawing/2014/main" id="{434857E4-C01D-4BF2-A033-DF03CFE137C1}"/>
              </a:ext>
            </a:extLst>
          </p:cNvPr>
          <p:cNvPicPr>
            <a:picLocks noChangeAspect="1"/>
          </p:cNvPicPr>
          <p:nvPr/>
        </p:nvPicPr>
        <p:blipFill>
          <a:blip r:embed="rId2"/>
          <a:stretch>
            <a:fillRect/>
          </a:stretch>
        </p:blipFill>
        <p:spPr>
          <a:xfrm>
            <a:off x="417929" y="1234096"/>
            <a:ext cx="7467542" cy="4695925"/>
          </a:xfrm>
          <a:prstGeom prst="rect">
            <a:avLst/>
          </a:prstGeom>
          <a:effectLst>
            <a:outerShdw blurRad="50800" dist="38100" dir="5400000" algn="t" rotWithShape="0">
              <a:prstClr val="black">
                <a:alpha val="40000"/>
              </a:prstClr>
            </a:outerShdw>
          </a:effectLst>
        </p:spPr>
      </p:pic>
      <p:sp>
        <p:nvSpPr>
          <p:cNvPr id="3" name="TextBox 2" descr="Red arrow points to the MPOG Concept">
            <a:extLst>
              <a:ext uri="{FF2B5EF4-FFF2-40B4-BE49-F238E27FC236}">
                <a16:creationId xmlns:a16="http://schemas.microsoft.com/office/drawing/2014/main" id="{8E2CE991-D44B-43F0-BC62-9498F75FB83F}"/>
              </a:ext>
            </a:extLst>
          </p:cNvPr>
          <p:cNvSpPr txBox="1"/>
          <p:nvPr/>
        </p:nvSpPr>
        <p:spPr>
          <a:xfrm>
            <a:off x="1642957" y="3886642"/>
            <a:ext cx="1016728" cy="646331"/>
          </a:xfrm>
          <a:prstGeom prst="rect">
            <a:avLst/>
          </a:prstGeom>
          <a:solidFill>
            <a:srgbClr val="FFFFFF"/>
          </a:solidFill>
          <a:ln w="28575">
            <a:solidFill>
              <a:srgbClr val="FF0000"/>
            </a:solidFill>
          </a:ln>
        </p:spPr>
        <p:txBody>
          <a:bodyPr wrap="square" rtlCol="0">
            <a:spAutoFit/>
          </a:bodyPr>
          <a:lstStyle/>
          <a:p>
            <a:r>
              <a:rPr lang="en-US" dirty="0"/>
              <a:t>MPOG concept</a:t>
            </a:r>
          </a:p>
        </p:txBody>
      </p:sp>
      <p:sp>
        <p:nvSpPr>
          <p:cNvPr id="8" name="TextBox 7" descr="Red arrow points to the variable value.">
            <a:extLst>
              <a:ext uri="{FF2B5EF4-FFF2-40B4-BE49-F238E27FC236}">
                <a16:creationId xmlns:a16="http://schemas.microsoft.com/office/drawing/2014/main" id="{46B5D73B-C81E-4D22-93D4-DF0C7CE926DF}"/>
              </a:ext>
            </a:extLst>
          </p:cNvPr>
          <p:cNvSpPr txBox="1"/>
          <p:nvPr/>
        </p:nvSpPr>
        <p:spPr>
          <a:xfrm>
            <a:off x="3520919" y="4348307"/>
            <a:ext cx="727587" cy="369332"/>
          </a:xfrm>
          <a:prstGeom prst="rect">
            <a:avLst/>
          </a:prstGeom>
          <a:solidFill>
            <a:srgbClr val="FFFFFF"/>
          </a:solidFill>
          <a:ln w="28575">
            <a:solidFill>
              <a:srgbClr val="FF0000"/>
            </a:solidFill>
          </a:ln>
        </p:spPr>
        <p:txBody>
          <a:bodyPr wrap="square" rtlCol="0">
            <a:spAutoFit/>
          </a:bodyPr>
          <a:lstStyle/>
          <a:p>
            <a:r>
              <a:rPr lang="en-US" dirty="0"/>
              <a:t>Value</a:t>
            </a:r>
          </a:p>
        </p:txBody>
      </p:sp>
      <p:sp>
        <p:nvSpPr>
          <p:cNvPr id="11" name="TextBox 10" descr="Red Arrow points to the AIMS description">
            <a:extLst>
              <a:ext uri="{FF2B5EF4-FFF2-40B4-BE49-F238E27FC236}">
                <a16:creationId xmlns:a16="http://schemas.microsoft.com/office/drawing/2014/main" id="{CF6F2A74-C2E3-4E6D-825E-D4320F9A0339}"/>
              </a:ext>
            </a:extLst>
          </p:cNvPr>
          <p:cNvSpPr txBox="1"/>
          <p:nvPr/>
        </p:nvSpPr>
        <p:spPr>
          <a:xfrm>
            <a:off x="6419323" y="4332508"/>
            <a:ext cx="1264510" cy="646331"/>
          </a:xfrm>
          <a:prstGeom prst="rect">
            <a:avLst/>
          </a:prstGeom>
          <a:solidFill>
            <a:srgbClr val="FFFFFF"/>
          </a:solidFill>
          <a:ln w="28575">
            <a:solidFill>
              <a:srgbClr val="FF0000"/>
            </a:solidFill>
          </a:ln>
        </p:spPr>
        <p:txBody>
          <a:bodyPr wrap="square" rtlCol="0">
            <a:spAutoFit/>
          </a:bodyPr>
          <a:lstStyle/>
          <a:p>
            <a:r>
              <a:rPr lang="en-US" dirty="0"/>
              <a:t>AIMS description</a:t>
            </a:r>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cxnSp>
        <p:nvCxnSpPr>
          <p:cNvPr id="13" name="Straight Arrow Connector 12">
            <a:extLst>
              <a:ext uri="{FF2B5EF4-FFF2-40B4-BE49-F238E27FC236}">
                <a16:creationId xmlns:a16="http://schemas.microsoft.com/office/drawing/2014/main" id="{80D0B614-8874-4EE0-B7E8-07A94C2C268B}"/>
              </a:ext>
              <a:ext uri="{C183D7F6-B498-43B3-948B-1728B52AA6E4}">
                <adec:decorative xmlns:adec="http://schemas.microsoft.com/office/drawing/2017/decorative" val="1"/>
              </a:ext>
            </a:extLst>
          </p:cNvPr>
          <p:cNvCxnSpPr>
            <a:cxnSpLocks/>
            <a:stCxn id="8" idx="0"/>
          </p:cNvCxnSpPr>
          <p:nvPr/>
        </p:nvCxnSpPr>
        <p:spPr>
          <a:xfrm flipH="1" flipV="1">
            <a:off x="3520919" y="2210323"/>
            <a:ext cx="363794" cy="213798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559D928-6F3E-4B4F-8576-BF1856F4B14D}"/>
              </a:ext>
              <a:ext uri="{C183D7F6-B498-43B3-948B-1728B52AA6E4}">
                <adec:decorative xmlns:adec="http://schemas.microsoft.com/office/drawing/2017/decorative" val="1"/>
              </a:ext>
            </a:extLst>
          </p:cNvPr>
          <p:cNvCxnSpPr>
            <a:cxnSpLocks/>
            <a:stCxn id="3" idx="0"/>
          </p:cNvCxnSpPr>
          <p:nvPr/>
        </p:nvCxnSpPr>
        <p:spPr>
          <a:xfrm flipV="1">
            <a:off x="2151321" y="1941312"/>
            <a:ext cx="0" cy="194533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92CFE07-6449-44B3-8E31-37C4E051D05F}"/>
              </a:ext>
              <a:ext uri="{C183D7F6-B498-43B3-948B-1728B52AA6E4}">
                <adec:decorative xmlns:adec="http://schemas.microsoft.com/office/drawing/2017/decorative" val="1"/>
              </a:ext>
            </a:extLst>
          </p:cNvPr>
          <p:cNvCxnSpPr>
            <a:cxnSpLocks/>
            <a:stCxn id="11" idx="0"/>
          </p:cNvCxnSpPr>
          <p:nvPr/>
        </p:nvCxnSpPr>
        <p:spPr>
          <a:xfrm flipV="1">
            <a:off x="7051578" y="2434590"/>
            <a:ext cx="0" cy="189791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7FC7FD3-1171-73D3-8F64-7F75F74A0D28}"/>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Tree>
    <p:extLst>
      <p:ext uri="{BB962C8B-B14F-4D97-AF65-F5344CB8AC3E}">
        <p14:creationId xmlns:p14="http://schemas.microsoft.com/office/powerpoint/2010/main" val="2099515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64FBED6-DBA1-4248-B57E-98CCAF2C365A}" type="slidenum">
              <a:rPr lang="en-US" smtClean="0"/>
              <a:t>56</a:t>
            </a:fld>
            <a:endParaRPr lang="en-US"/>
          </a:p>
        </p:txBody>
      </p:sp>
      <p:sp>
        <p:nvSpPr>
          <p:cNvPr id="11" name="Title 1">
            <a:extLst>
              <a:ext uri="{FF2B5EF4-FFF2-40B4-BE49-F238E27FC236}">
                <a16:creationId xmlns:a16="http://schemas.microsoft.com/office/drawing/2014/main" id="{78B80413-1972-D858-AC52-26277BC328D1}"/>
              </a:ext>
            </a:extLst>
          </p:cNvPr>
          <p:cNvSpPr txBox="1">
            <a:spLocks noGrp="1"/>
          </p:cNvSpPr>
          <p:nvPr>
            <p:ph type="title" idx="4294967295"/>
          </p:nvPr>
        </p:nvSpPr>
        <p:spPr>
          <a:xfrm>
            <a:off x="640080" y="312472"/>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Outcomes</a:t>
            </a:r>
          </a:p>
        </p:txBody>
      </p:sp>
      <p:sp>
        <p:nvSpPr>
          <p:cNvPr id="3" name="Content Placeholder 2"/>
          <p:cNvSpPr>
            <a:spLocks noGrp="1"/>
          </p:cNvSpPr>
          <p:nvPr>
            <p:ph sz="half" idx="1"/>
          </p:nvPr>
        </p:nvSpPr>
        <p:spPr>
          <a:xfrm>
            <a:off x="647700" y="1340433"/>
            <a:ext cx="4184904" cy="5005710"/>
          </a:xfrm>
        </p:spPr>
        <p:txBody>
          <a:bodyPr>
            <a:normAutofit lnSpcReduction="10000"/>
          </a:bodyPr>
          <a:lstStyle/>
          <a:p>
            <a:pPr marL="0" indent="0">
              <a:buNone/>
            </a:pPr>
            <a:r>
              <a:rPr lang="en-US" dirty="0"/>
              <a:t>The Outcomes view shows documented outcomes and mortality if available. The blue text in this view also remains clickable to reveal more information in the yellow right pane. </a:t>
            </a:r>
          </a:p>
          <a:p>
            <a:r>
              <a:rPr lang="en-US" sz="2000" dirty="0"/>
              <a:t>Most cases will show ‘No Data Found’ for Registry Data. You will only see data here if your site submits this data to MPOG and it is one of the sampled cases from that registry.</a:t>
            </a:r>
          </a:p>
          <a:p>
            <a:r>
              <a:rPr lang="en-US" sz="2000" dirty="0"/>
              <a:t>More information can be found on our website at </a:t>
            </a:r>
            <a:r>
              <a:rPr lang="en-US" sz="2000" dirty="0">
                <a:hlinkClick r:id="rId2"/>
              </a:rPr>
              <a:t>https://mpog.org/surgicalregistries/</a:t>
            </a:r>
            <a:r>
              <a:rPr lang="en-US" sz="2000" dirty="0"/>
              <a:t> </a:t>
            </a:r>
          </a:p>
          <a:p>
            <a:endParaRPr lang="en-US" dirty="0"/>
          </a:p>
        </p:txBody>
      </p:sp>
      <p:pic>
        <p:nvPicPr>
          <p:cNvPr id="14" name="Picture 13" descr="Screenshot of the outcomes tab summarizing documented outcomes, mortality, and surgical registry integration data. Documented outcomes section highlights documentation of nausea/vomiting interventions, while mortality and registries sections indicate no data found.">
            <a:extLst>
              <a:ext uri="{FF2B5EF4-FFF2-40B4-BE49-F238E27FC236}">
                <a16:creationId xmlns:a16="http://schemas.microsoft.com/office/drawing/2014/main" id="{C956DA3B-8ABE-366A-C06C-7E8C1CC4A6C8}"/>
              </a:ext>
            </a:extLst>
          </p:cNvPr>
          <p:cNvPicPr>
            <a:picLocks noChangeAspect="1"/>
          </p:cNvPicPr>
          <p:nvPr/>
        </p:nvPicPr>
        <p:blipFill>
          <a:blip r:embed="rId3"/>
          <a:stretch>
            <a:fillRect/>
          </a:stretch>
        </p:blipFill>
        <p:spPr>
          <a:xfrm>
            <a:off x="4832604" y="1640272"/>
            <a:ext cx="6881013" cy="3577456"/>
          </a:xfrm>
          <a:prstGeom prst="rect">
            <a:avLst/>
          </a:prstGeom>
          <a:effectLst>
            <a:outerShdw blurRad="50800" dist="38100" dir="5400000" algn="t" rotWithShape="0">
              <a:prstClr val="black">
                <a:alpha val="40000"/>
              </a:prstClr>
            </a:outerShdw>
          </a:effectLst>
        </p:spPr>
      </p:pic>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
        <p:nvSpPr>
          <p:cNvPr id="4" name="TextBox 3">
            <a:extLst>
              <a:ext uri="{FF2B5EF4-FFF2-40B4-BE49-F238E27FC236}">
                <a16:creationId xmlns:a16="http://schemas.microsoft.com/office/drawing/2014/main" id="{0311921B-FB8C-B43B-075C-3678223BC9C9}"/>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Tree>
    <p:extLst>
      <p:ext uri="{BB962C8B-B14F-4D97-AF65-F5344CB8AC3E}">
        <p14:creationId xmlns:p14="http://schemas.microsoft.com/office/powerpoint/2010/main" val="41446180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D9702-B96A-E74D-7E17-9C162FAF6374}"/>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CDD480B-6A56-6EF7-C5E5-9D4A9E3451DA}"/>
              </a:ext>
            </a:extLst>
          </p:cNvPr>
          <p:cNvSpPr>
            <a:spLocks noGrp="1"/>
          </p:cNvSpPr>
          <p:nvPr>
            <p:ph type="sldNum" sz="quarter" idx="12"/>
          </p:nvPr>
        </p:nvSpPr>
        <p:spPr/>
        <p:txBody>
          <a:bodyPr/>
          <a:lstStyle/>
          <a:p>
            <a:fld id="{964FBED6-DBA1-4248-B57E-98CCAF2C365A}" type="slidenum">
              <a:rPr lang="en-US" smtClean="0"/>
              <a:t>57</a:t>
            </a:fld>
            <a:endParaRPr lang="en-US"/>
          </a:p>
        </p:txBody>
      </p:sp>
      <p:sp>
        <p:nvSpPr>
          <p:cNvPr id="7" name="Title 6">
            <a:extLst>
              <a:ext uri="{FF2B5EF4-FFF2-40B4-BE49-F238E27FC236}">
                <a16:creationId xmlns:a16="http://schemas.microsoft.com/office/drawing/2014/main" id="{EAEA8134-E194-7B96-D06E-252F4772FF11}"/>
              </a:ext>
            </a:extLst>
          </p:cNvPr>
          <p:cNvSpPr>
            <a:spLocks noGrp="1"/>
          </p:cNvSpPr>
          <p:nvPr>
            <p:ph type="title"/>
          </p:nvPr>
        </p:nvSpPr>
        <p:spPr/>
        <p:txBody>
          <a:bodyPr/>
          <a:lstStyle/>
          <a:p>
            <a:r>
              <a:rPr lang="en-US" dirty="0"/>
              <a:t>Labs and</a:t>
            </a:r>
            <a:br>
              <a:rPr lang="en-US" dirty="0"/>
            </a:br>
            <a:r>
              <a:rPr lang="en-US" dirty="0"/>
              <a:t>Microbiology</a:t>
            </a:r>
          </a:p>
        </p:txBody>
      </p:sp>
      <p:grpSp>
        <p:nvGrpSpPr>
          <p:cNvPr id="9" name="Group 8" descr="Left navigation menu with the “Labs,&quot;  and &quot;Microbiology” tabs highlighted and outlined in red, indicating the focus of the next group of slides.">
            <a:extLst>
              <a:ext uri="{FF2B5EF4-FFF2-40B4-BE49-F238E27FC236}">
                <a16:creationId xmlns:a16="http://schemas.microsoft.com/office/drawing/2014/main" id="{F20F4365-8B05-D0A5-B617-ED2DD7B08F01}"/>
              </a:ext>
            </a:extLst>
          </p:cNvPr>
          <p:cNvGrpSpPr/>
          <p:nvPr/>
        </p:nvGrpSpPr>
        <p:grpSpPr>
          <a:xfrm>
            <a:off x="8810625" y="657225"/>
            <a:ext cx="1676400" cy="4596749"/>
            <a:chOff x="8863964" y="1355982"/>
            <a:chExt cx="1514475" cy="4235736"/>
          </a:xfrm>
          <a:effectLst>
            <a:outerShdw blurRad="50800" dist="38100" dir="5400000" algn="t" rotWithShape="0">
              <a:prstClr val="black">
                <a:alpha val="40000"/>
              </a:prstClr>
            </a:outerShdw>
          </a:effectLst>
        </p:grpSpPr>
        <p:pic>
          <p:nvPicPr>
            <p:cNvPr id="8" name="Picture 7">
              <a:extLst>
                <a:ext uri="{FF2B5EF4-FFF2-40B4-BE49-F238E27FC236}">
                  <a16:creationId xmlns:a16="http://schemas.microsoft.com/office/drawing/2014/main" id="{14A401E3-5936-3DE9-9B26-C29616F57D27}"/>
                </a:ext>
              </a:extLst>
            </p:cNvPr>
            <p:cNvPicPr>
              <a:picLocks noChangeAspect="1"/>
            </p:cNvPicPr>
            <p:nvPr/>
          </p:nvPicPr>
          <p:blipFill>
            <a:blip r:embed="rId2"/>
            <a:stretch>
              <a:fillRect/>
            </a:stretch>
          </p:blipFill>
          <p:spPr>
            <a:xfrm>
              <a:off x="8915399" y="1355982"/>
              <a:ext cx="1463040" cy="4235736"/>
            </a:xfrm>
            <a:prstGeom prst="rect">
              <a:avLst/>
            </a:prstGeom>
          </p:spPr>
        </p:pic>
        <p:sp>
          <p:nvSpPr>
            <p:cNvPr id="11" name="Rectangle: Rounded Corners 10">
              <a:extLst>
                <a:ext uri="{FF2B5EF4-FFF2-40B4-BE49-F238E27FC236}">
                  <a16:creationId xmlns:a16="http://schemas.microsoft.com/office/drawing/2014/main" id="{DAB9158D-3426-162F-30E9-A9EBD0B28F22}"/>
                </a:ext>
              </a:extLst>
            </p:cNvPr>
            <p:cNvSpPr/>
            <p:nvPr/>
          </p:nvSpPr>
          <p:spPr>
            <a:xfrm>
              <a:off x="8863964" y="4807895"/>
              <a:ext cx="1514475" cy="713774"/>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Date Placeholder 3">
            <a:extLst>
              <a:ext uri="{FF2B5EF4-FFF2-40B4-BE49-F238E27FC236}">
                <a16:creationId xmlns:a16="http://schemas.microsoft.com/office/drawing/2014/main" id="{118AA454-143E-E05D-FD15-BE67456672E8}"/>
              </a:ex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FF2B5EF4-FFF2-40B4-BE49-F238E27FC236}">
                <a16:creationId xmlns:a16="http://schemas.microsoft.com/office/drawing/2014/main" id="{6E79AF56-714F-5CB7-878A-B234F21A770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23947688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64FBED6-DBA1-4248-B57E-98CCAF2C365A}" type="slidenum">
              <a:rPr lang="en-US" smtClean="0"/>
              <a:t>58</a:t>
            </a:fld>
            <a:endParaRPr lang="en-US"/>
          </a:p>
        </p:txBody>
      </p:sp>
      <p:sp>
        <p:nvSpPr>
          <p:cNvPr id="13" name="Title 1">
            <a:extLst>
              <a:ext uri="{FF2B5EF4-FFF2-40B4-BE49-F238E27FC236}">
                <a16:creationId xmlns:a16="http://schemas.microsoft.com/office/drawing/2014/main" id="{1286FBDD-8C8D-EFC0-E9F8-B06A082767D8}"/>
              </a:ext>
            </a:extLst>
          </p:cNvPr>
          <p:cNvSpPr txBox="1">
            <a:spLocks noGrp="1"/>
          </p:cNvSpPr>
          <p:nvPr>
            <p:ph type="title" idx="4294967295"/>
          </p:nvPr>
        </p:nvSpPr>
        <p:spPr>
          <a:xfrm>
            <a:off x="647700" y="366171"/>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Labs</a:t>
            </a:r>
          </a:p>
        </p:txBody>
      </p:sp>
      <p:sp>
        <p:nvSpPr>
          <p:cNvPr id="15" name="Content Placeholder 2">
            <a:extLst>
              <a:ext uri="{FF2B5EF4-FFF2-40B4-BE49-F238E27FC236}">
                <a16:creationId xmlns:a16="http://schemas.microsoft.com/office/drawing/2014/main" id="{EE0C59F2-0517-971D-B58A-C156FF62F33C}"/>
              </a:ext>
            </a:extLst>
          </p:cNvPr>
          <p:cNvSpPr txBox="1">
            <a:spLocks/>
          </p:cNvSpPr>
          <p:nvPr/>
        </p:nvSpPr>
        <p:spPr>
          <a:xfrm>
            <a:off x="425490" y="1834986"/>
            <a:ext cx="3880691" cy="41366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Shows labs in clinical groupings and chronological order</a:t>
            </a:r>
          </a:p>
          <a:p>
            <a:r>
              <a:rPr lang="en-US" dirty="0"/>
              <a:t>Info is also available in chart view</a:t>
            </a:r>
          </a:p>
          <a:p>
            <a:r>
              <a:rPr lang="en-US" dirty="0"/>
              <a:t>Blue shading across the top shows the day of surgery</a:t>
            </a:r>
          </a:p>
        </p:txBody>
      </p:sp>
      <p:pic>
        <p:nvPicPr>
          <p:cNvPr id="4" name="Picture 3" descr="Screenshot of a medical lab results table showing blood bank, blood gas, cardiac, and chemistry test categories with specific biomarkers listed in blue text. Data columns display test values at multiple time points on January 1, 2026, with notable measurements including glucose, hemoglobin, potassium, cholesterol, and liver enzymes, highlighting trends and changes over time.">
            <a:extLst>
              <a:ext uri="{FF2B5EF4-FFF2-40B4-BE49-F238E27FC236}">
                <a16:creationId xmlns:a16="http://schemas.microsoft.com/office/drawing/2014/main" id="{76177FA2-8E43-88DD-AB36-1125DC1FFE5F}"/>
              </a:ext>
            </a:extLst>
          </p:cNvPr>
          <p:cNvPicPr>
            <a:picLocks noChangeAspect="1"/>
          </p:cNvPicPr>
          <p:nvPr/>
        </p:nvPicPr>
        <p:blipFill>
          <a:blip r:embed="rId2"/>
          <a:stretch>
            <a:fillRect/>
          </a:stretch>
        </p:blipFill>
        <p:spPr>
          <a:xfrm>
            <a:off x="4762500" y="1503313"/>
            <a:ext cx="7004010" cy="4267196"/>
          </a:xfrm>
          <a:prstGeom prst="rect">
            <a:avLst/>
          </a:prstGeom>
        </p:spPr>
      </p:pic>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
        <p:nvSpPr>
          <p:cNvPr id="3" name="TextBox 2">
            <a:extLst>
              <a:ext uri="{FF2B5EF4-FFF2-40B4-BE49-F238E27FC236}">
                <a16:creationId xmlns:a16="http://schemas.microsoft.com/office/drawing/2014/main" id="{6D779B9D-C57E-DC68-B8B2-F59FDAB3F173}"/>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Tree>
    <p:extLst>
      <p:ext uri="{BB962C8B-B14F-4D97-AF65-F5344CB8AC3E}">
        <p14:creationId xmlns:p14="http://schemas.microsoft.com/office/powerpoint/2010/main" val="13051750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64FBED6-DBA1-4248-B57E-98CCAF2C365A}" type="slidenum">
              <a:rPr lang="en-US" smtClean="0"/>
              <a:t>59</a:t>
            </a:fld>
            <a:endParaRPr lang="en-US"/>
          </a:p>
        </p:txBody>
      </p:sp>
      <p:sp>
        <p:nvSpPr>
          <p:cNvPr id="3" name="Title 1">
            <a:extLst>
              <a:ext uri="{FF2B5EF4-FFF2-40B4-BE49-F238E27FC236}">
                <a16:creationId xmlns:a16="http://schemas.microsoft.com/office/drawing/2014/main" id="{48D9684F-AF1C-8B6F-9ABC-E1834959C17F}"/>
              </a:ext>
            </a:extLst>
          </p:cNvPr>
          <p:cNvSpPr txBox="1">
            <a:spLocks noGrp="1"/>
          </p:cNvSpPr>
          <p:nvPr>
            <p:ph type="title" idx="4294967295"/>
          </p:nvPr>
        </p:nvSpPr>
        <p:spPr>
          <a:xfrm>
            <a:off x="647700" y="352271"/>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Labs – Expanding View</a:t>
            </a:r>
          </a:p>
        </p:txBody>
      </p:sp>
      <p:sp>
        <p:nvSpPr>
          <p:cNvPr id="18" name="Content Placeholder 2">
            <a:extLst>
              <a:ext uri="{FF2B5EF4-FFF2-40B4-BE49-F238E27FC236}">
                <a16:creationId xmlns:a16="http://schemas.microsoft.com/office/drawing/2014/main" id="{A8E33D0F-9BBA-7A8A-D356-29D4BF56C850}"/>
              </a:ext>
            </a:extLst>
          </p:cNvPr>
          <p:cNvSpPr txBox="1">
            <a:spLocks/>
          </p:cNvSpPr>
          <p:nvPr/>
        </p:nvSpPr>
        <p:spPr>
          <a:xfrm>
            <a:off x="390274" y="1302189"/>
            <a:ext cx="11379367" cy="1042070"/>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265" marR="0">
              <a:lnSpc>
                <a:spcPct val="115000"/>
              </a:lnSpc>
              <a:spcBef>
                <a:spcPts val="0"/>
              </a:spcBef>
              <a:spcAft>
                <a:spcPts val="1000"/>
              </a:spcAft>
            </a:pPr>
            <a:r>
              <a:rPr lang="en-US" dirty="0">
                <a:ea typeface="Times New Roman" panose="02020603050405020304" pitchFamily="18" charset="0"/>
                <a:cs typeface="Times New Roman" panose="02020603050405020304" pitchFamily="18" charset="0"/>
              </a:rPr>
              <a:t>Clicking on the lab name on the right will show all labs in that category in the right-hand yellow pane. </a:t>
            </a:r>
          </a:p>
          <a:p>
            <a:pPr marL="88265" marR="0">
              <a:lnSpc>
                <a:spcPct val="115000"/>
              </a:lnSpc>
              <a:spcBef>
                <a:spcPts val="0"/>
              </a:spcBef>
              <a:spcAft>
                <a:spcPts val="1000"/>
              </a:spcAft>
            </a:pPr>
            <a:r>
              <a:rPr lang="en-US" dirty="0">
                <a:ea typeface="Times New Roman" panose="02020603050405020304" pitchFamily="18" charset="0"/>
                <a:cs typeface="Times New Roman" panose="02020603050405020304" pitchFamily="18" charset="0"/>
              </a:rPr>
              <a:t>Clicking a lab value itself will give more information about that lab value.</a:t>
            </a:r>
          </a:p>
        </p:txBody>
      </p:sp>
      <p:pic>
        <p:nvPicPr>
          <p:cNvPr id="8" name="Picture 7" descr="Screenshot of the lab results tab showing various blood and cardiac parameters with corresponding values and timestamps. The table highlights glucose results highlighted in a red box, with a red arrow pointing to the yellow box that indicates additional glucose readings from 136 to 144 between December 26, 2015, and January 2, 2016.">
            <a:extLst>
              <a:ext uri="{FF2B5EF4-FFF2-40B4-BE49-F238E27FC236}">
                <a16:creationId xmlns:a16="http://schemas.microsoft.com/office/drawing/2014/main" id="{F858ECB6-587E-354D-49D8-C4D08505453F}"/>
              </a:ext>
            </a:extLst>
          </p:cNvPr>
          <p:cNvPicPr>
            <a:picLocks noChangeAspect="1"/>
          </p:cNvPicPr>
          <p:nvPr/>
        </p:nvPicPr>
        <p:blipFill>
          <a:blip r:embed="rId2"/>
          <a:stretch>
            <a:fillRect/>
          </a:stretch>
        </p:blipFill>
        <p:spPr>
          <a:xfrm>
            <a:off x="1803895" y="2344259"/>
            <a:ext cx="8584209" cy="3446941"/>
          </a:xfrm>
          <a:prstGeom prst="rect">
            <a:avLst/>
          </a:prstGeom>
        </p:spPr>
      </p:pic>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
        <p:nvSpPr>
          <p:cNvPr id="2" name="TextBox 1">
            <a:extLst>
              <a:ext uri="{FF2B5EF4-FFF2-40B4-BE49-F238E27FC236}">
                <a16:creationId xmlns:a16="http://schemas.microsoft.com/office/drawing/2014/main" id="{EDAD596A-9DE9-55F5-7CC9-93FF308E5D57}"/>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Tree>
    <p:extLst>
      <p:ext uri="{BB962C8B-B14F-4D97-AF65-F5344CB8AC3E}">
        <p14:creationId xmlns:p14="http://schemas.microsoft.com/office/powerpoint/2010/main" val="4075984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6</a:t>
            </a:fld>
            <a:endParaRPr lang="en-US"/>
          </a:p>
        </p:txBody>
      </p:sp>
      <p:sp>
        <p:nvSpPr>
          <p:cNvPr id="22" name="Title 1">
            <a:extLst>
              <a:ext uri="{FF2B5EF4-FFF2-40B4-BE49-F238E27FC236}">
                <a16:creationId xmlns:a16="http://schemas.microsoft.com/office/drawing/2014/main" id="{3A4B88A0-7C97-10A8-EA1B-E1A34FCE0C97}"/>
              </a:ext>
            </a:extLst>
          </p:cNvPr>
          <p:cNvSpPr>
            <a:spLocks noGrp="1"/>
          </p:cNvSpPr>
          <p:nvPr>
            <p:ph type="title"/>
          </p:nvPr>
        </p:nvSpPr>
        <p:spPr>
          <a:xfrm>
            <a:off x="567690" y="345451"/>
            <a:ext cx="10058400" cy="914400"/>
          </a:xfrm>
        </p:spPr>
        <p:txBody>
          <a:bodyPr/>
          <a:lstStyle/>
          <a:p>
            <a:r>
              <a:rPr lang="en-US" dirty="0"/>
              <a:t>Case Search Page – Applying Filters</a:t>
            </a:r>
          </a:p>
        </p:txBody>
      </p:sp>
      <p:sp>
        <p:nvSpPr>
          <p:cNvPr id="15" name="TextBox 14"/>
          <p:cNvSpPr txBox="1"/>
          <p:nvPr/>
        </p:nvSpPr>
        <p:spPr>
          <a:xfrm>
            <a:off x="6374909" y="1462284"/>
            <a:ext cx="5070690" cy="4401205"/>
          </a:xfrm>
          <a:prstGeom prst="rect">
            <a:avLst/>
          </a:prstGeom>
          <a:noFill/>
          <a:ln>
            <a:noFill/>
          </a:ln>
        </p:spPr>
        <p:txBody>
          <a:bodyPr wrap="square" rtlCol="0">
            <a:spAutoFit/>
          </a:bodyPr>
          <a:lstStyle/>
          <a:p>
            <a:pPr marL="285750" indent="-285750">
              <a:buFont typeface="Arial" panose="020B0604020202020204" pitchFamily="34" charset="0"/>
              <a:buChar char="•"/>
            </a:pPr>
            <a:r>
              <a:rPr lang="en-US" sz="2000" dirty="0">
                <a:solidFill>
                  <a:schemeClr val="accent5">
                    <a:lumMod val="50000"/>
                  </a:schemeClr>
                </a:solidFill>
              </a:rPr>
              <a:t>Option to browse for cases by using one or more filters listed under “browse for cases”</a:t>
            </a:r>
          </a:p>
          <a:p>
            <a:endParaRPr lang="en-US" sz="2000" dirty="0">
              <a:solidFill>
                <a:schemeClr val="accent5">
                  <a:lumMod val="50000"/>
                </a:schemeClr>
              </a:solidFill>
            </a:endParaRPr>
          </a:p>
          <a:p>
            <a:pPr marL="285750" indent="-285750">
              <a:buFont typeface="Arial" panose="020B0604020202020204" pitchFamily="34" charset="0"/>
              <a:buChar char="•"/>
            </a:pPr>
            <a:endParaRPr lang="en-US" sz="2000" dirty="0">
              <a:solidFill>
                <a:schemeClr val="accent5">
                  <a:lumMod val="50000"/>
                </a:schemeClr>
              </a:solidFill>
            </a:endParaRPr>
          </a:p>
          <a:p>
            <a:pPr marL="285750" indent="-285750">
              <a:buFont typeface="Arial" panose="020B0604020202020204" pitchFamily="34" charset="0"/>
              <a:buChar char="•"/>
            </a:pPr>
            <a:endParaRPr lang="en-US" sz="2000" dirty="0">
              <a:solidFill>
                <a:schemeClr val="accent5">
                  <a:lumMod val="50000"/>
                </a:schemeClr>
              </a:solidFill>
            </a:endParaRPr>
          </a:p>
          <a:p>
            <a:pPr marL="285750" indent="-285750">
              <a:buFont typeface="Arial" panose="020B0604020202020204" pitchFamily="34" charset="0"/>
              <a:buChar char="•"/>
            </a:pPr>
            <a:r>
              <a:rPr lang="en-US" sz="2000" dirty="0">
                <a:solidFill>
                  <a:schemeClr val="accent5">
                    <a:lumMod val="50000"/>
                  </a:schemeClr>
                </a:solidFill>
              </a:rPr>
              <a:t>Filter short cuts are available as quick links to apply specific filters as needed</a:t>
            </a:r>
          </a:p>
          <a:p>
            <a:pPr marL="285750" indent="-285750">
              <a:buFont typeface="Arial" panose="020B0604020202020204" pitchFamily="34" charset="0"/>
              <a:buChar char="•"/>
            </a:pPr>
            <a:endParaRPr lang="en-US" sz="2000" dirty="0">
              <a:solidFill>
                <a:schemeClr val="accent5">
                  <a:lumMod val="50000"/>
                </a:schemeClr>
              </a:solidFill>
            </a:endParaRPr>
          </a:p>
          <a:p>
            <a:pPr marL="285750" indent="-285750">
              <a:buFont typeface="Arial" panose="020B0604020202020204" pitchFamily="34" charset="0"/>
              <a:buChar char="•"/>
            </a:pPr>
            <a:endParaRPr lang="en-US" sz="2000" dirty="0">
              <a:solidFill>
                <a:schemeClr val="accent5">
                  <a:lumMod val="50000"/>
                </a:schemeClr>
              </a:solidFill>
            </a:endParaRPr>
          </a:p>
          <a:p>
            <a:pPr marL="285750" indent="-285750">
              <a:buFont typeface="Arial" panose="020B0604020202020204" pitchFamily="34" charset="0"/>
              <a:buChar char="•"/>
            </a:pPr>
            <a:r>
              <a:rPr lang="en-US" sz="2000" dirty="0">
                <a:solidFill>
                  <a:schemeClr val="accent5">
                    <a:lumMod val="50000"/>
                  </a:schemeClr>
                </a:solidFill>
              </a:rPr>
              <a:t>Copy/paste a list of MPOG case IDs here if interested in viewing multiple specific cases from a list; click “import” when ready to view the cases</a:t>
            </a:r>
          </a:p>
          <a:p>
            <a:pPr marL="285750" indent="-285750">
              <a:buFont typeface="Arial" panose="020B0604020202020204" pitchFamily="34" charset="0"/>
              <a:buChar char="•"/>
            </a:pPr>
            <a:endParaRPr lang="en-US" sz="2000" dirty="0">
              <a:solidFill>
                <a:schemeClr val="accent5">
                  <a:lumMod val="50000"/>
                </a:schemeClr>
              </a:solidFill>
            </a:endParaRPr>
          </a:p>
        </p:txBody>
      </p:sp>
      <p:grpSp>
        <p:nvGrpSpPr>
          <p:cNvPr id="8" name="Group 7" descr="MPOG Case Viewer “Case Search” screen with red brackets and arrows highlighting the “Browse for Cases” filter list, “Filter Shortcuts” options, and the “Enter Case List” input box.">
            <a:extLst>
              <a:ext uri="{FF2B5EF4-FFF2-40B4-BE49-F238E27FC236}">
                <a16:creationId xmlns:a16="http://schemas.microsoft.com/office/drawing/2014/main" id="{B6EE43C6-4ACF-26B5-E3FD-4155953358E3}"/>
              </a:ext>
            </a:extLst>
          </p:cNvPr>
          <p:cNvGrpSpPr/>
          <p:nvPr/>
        </p:nvGrpSpPr>
        <p:grpSpPr>
          <a:xfrm>
            <a:off x="1144089" y="1314264"/>
            <a:ext cx="5203371" cy="4798051"/>
            <a:chOff x="892629" y="831778"/>
            <a:chExt cx="5683681" cy="5241674"/>
          </a:xfrm>
        </p:grpSpPr>
        <p:pic>
          <p:nvPicPr>
            <p:cNvPr id="3" name="Picture 2">
              <a:extLst>
                <a:ext uri="{FF2B5EF4-FFF2-40B4-BE49-F238E27FC236}">
                  <a16:creationId xmlns:a16="http://schemas.microsoft.com/office/drawing/2014/main" id="{5B15F10D-916D-0BB5-E114-FD1FB8DC12FF}"/>
                </a:ext>
              </a:extLst>
            </p:cNvPr>
            <p:cNvPicPr>
              <a:picLocks noChangeAspect="1"/>
            </p:cNvPicPr>
            <p:nvPr/>
          </p:nvPicPr>
          <p:blipFill>
            <a:blip r:embed="rId2"/>
            <a:stretch>
              <a:fillRect/>
            </a:stretch>
          </p:blipFill>
          <p:spPr>
            <a:xfrm>
              <a:off x="892629" y="831778"/>
              <a:ext cx="4723063" cy="5241674"/>
            </a:xfrm>
            <a:prstGeom prst="rect">
              <a:avLst/>
            </a:prstGeom>
            <a:effectLst>
              <a:outerShdw blurRad="50800" dist="38100" dir="5400000" algn="t" rotWithShape="0">
                <a:prstClr val="black">
                  <a:alpha val="40000"/>
                </a:prstClr>
              </a:outerShdw>
            </a:effectLst>
          </p:spPr>
        </p:pic>
        <p:cxnSp>
          <p:nvCxnSpPr>
            <p:cNvPr id="17" name="Straight Arrow Connector 16"/>
            <p:cNvCxnSpPr>
              <a:cxnSpLocks/>
              <a:endCxn id="18" idx="1"/>
            </p:cNvCxnSpPr>
            <p:nvPr/>
          </p:nvCxnSpPr>
          <p:spPr>
            <a:xfrm flipH="1">
              <a:off x="4308308" y="1421483"/>
              <a:ext cx="2268002" cy="11740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flipH="1">
              <a:off x="3581400" y="4758216"/>
              <a:ext cx="2994910" cy="69257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ight Brace 17">
              <a:extLst>
                <a:ext uri="{FF2B5EF4-FFF2-40B4-BE49-F238E27FC236}">
                  <a16:creationId xmlns:a16="http://schemas.microsoft.com/office/drawing/2014/main" id="{3DD3F181-2874-88AC-3A0C-4CB1D269FB36}"/>
                </a:ext>
              </a:extLst>
            </p:cNvPr>
            <p:cNvSpPr/>
            <p:nvPr/>
          </p:nvSpPr>
          <p:spPr>
            <a:xfrm>
              <a:off x="3317708" y="1619250"/>
              <a:ext cx="990600" cy="1952626"/>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1114FF34-E33D-62F5-5661-628464F402CC}"/>
                </a:ext>
              </a:extLst>
            </p:cNvPr>
            <p:cNvCxnSpPr>
              <a:cxnSpLocks/>
              <a:endCxn id="33" idx="1"/>
            </p:cNvCxnSpPr>
            <p:nvPr/>
          </p:nvCxnSpPr>
          <p:spPr>
            <a:xfrm flipH="1">
              <a:off x="5410009" y="3651430"/>
              <a:ext cx="1166301" cy="62077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Right Brace 32">
              <a:extLst>
                <a:ext uri="{FF2B5EF4-FFF2-40B4-BE49-F238E27FC236}">
                  <a16:creationId xmlns:a16="http://schemas.microsoft.com/office/drawing/2014/main" id="{E97D6F25-7DC7-2543-100B-3E475752B176}"/>
                </a:ext>
              </a:extLst>
            </p:cNvPr>
            <p:cNvSpPr/>
            <p:nvPr/>
          </p:nvSpPr>
          <p:spPr>
            <a:xfrm>
              <a:off x="4419409" y="3781903"/>
              <a:ext cx="990600" cy="980597"/>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 name="TextBox 6">
            <a:extLst>
              <a:ext uri="{FF2B5EF4-FFF2-40B4-BE49-F238E27FC236}">
                <a16:creationId xmlns:a16="http://schemas.microsoft.com/office/drawing/2014/main" id="{1A9F910A-5EF0-0F08-E46A-CB6E8462C81B}"/>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30911517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64FBED6-DBA1-4248-B57E-98CCAF2C365A}" type="slidenum">
              <a:rPr lang="en-US" smtClean="0"/>
              <a:t>60</a:t>
            </a:fld>
            <a:endParaRPr lang="en-US"/>
          </a:p>
        </p:txBody>
      </p:sp>
      <p:sp>
        <p:nvSpPr>
          <p:cNvPr id="4" name="Title 1">
            <a:extLst>
              <a:ext uri="{FF2B5EF4-FFF2-40B4-BE49-F238E27FC236}">
                <a16:creationId xmlns:a16="http://schemas.microsoft.com/office/drawing/2014/main" id="{D08AF5C0-83F4-04E8-0B4B-E9BE5E5CA52A}"/>
              </a:ext>
            </a:extLst>
          </p:cNvPr>
          <p:cNvSpPr txBox="1">
            <a:spLocks noGrp="1"/>
          </p:cNvSpPr>
          <p:nvPr>
            <p:ph type="title" idx="4294967295"/>
          </p:nvPr>
        </p:nvSpPr>
        <p:spPr>
          <a:xfrm>
            <a:off x="647700" y="322120"/>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Labs – Details</a:t>
            </a:r>
          </a:p>
        </p:txBody>
      </p:sp>
      <p:sp>
        <p:nvSpPr>
          <p:cNvPr id="2" name="Rectangle 1">
            <a:extLst>
              <a:ext uri="{C183D7F6-B498-43B3-948B-1728B52AA6E4}">
                <adec:decorative xmlns:adec="http://schemas.microsoft.com/office/drawing/2017/decorative" val="0"/>
              </a:ext>
            </a:extLst>
          </p:cNvPr>
          <p:cNvSpPr/>
          <p:nvPr/>
        </p:nvSpPr>
        <p:spPr>
          <a:xfrm>
            <a:off x="1122745" y="1143535"/>
            <a:ext cx="9413810" cy="461665"/>
          </a:xfrm>
          <a:prstGeom prst="rect">
            <a:avLst/>
          </a:prstGeom>
        </p:spPr>
        <p:txBody>
          <a:bodyPr wrap="square">
            <a:spAutoFit/>
          </a:bodyPr>
          <a:lstStyle/>
          <a:p>
            <a:r>
              <a:rPr lang="en-US" sz="2400" dirty="0">
                <a:solidFill>
                  <a:srgbClr val="002060"/>
                </a:solidFill>
              </a:rPr>
              <a:t>Clicking a value brings up more information</a:t>
            </a:r>
          </a:p>
        </p:txBody>
      </p:sp>
      <p:pic>
        <p:nvPicPr>
          <p:cNvPr id="13" name="Picture 12" descr="Screenshot of the labs tab showing various blood chemistry and coagulation test results with reference ranges and patient values. A highlighted creatinine value of 90 with a red arrow indicates clicking on the value will provide additional information related to the result.">
            <a:extLst>
              <a:ext uri="{FF2B5EF4-FFF2-40B4-BE49-F238E27FC236}">
                <a16:creationId xmlns:a16="http://schemas.microsoft.com/office/drawing/2014/main" id="{6FB9184D-A9CF-B1EC-4ACB-3FBA4F4A20C4}"/>
              </a:ext>
            </a:extLst>
          </p:cNvPr>
          <p:cNvPicPr>
            <a:picLocks noChangeAspect="1"/>
          </p:cNvPicPr>
          <p:nvPr/>
        </p:nvPicPr>
        <p:blipFill>
          <a:blip r:embed="rId2"/>
          <a:stretch>
            <a:fillRect/>
          </a:stretch>
        </p:blipFill>
        <p:spPr>
          <a:xfrm>
            <a:off x="1014971" y="1836032"/>
            <a:ext cx="10129974" cy="3987918"/>
          </a:xfrm>
          <a:prstGeom prst="rect">
            <a:avLst/>
          </a:prstGeom>
        </p:spPr>
      </p:pic>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
        <p:nvSpPr>
          <p:cNvPr id="3" name="TextBox 2">
            <a:extLst>
              <a:ext uri="{FF2B5EF4-FFF2-40B4-BE49-F238E27FC236}">
                <a16:creationId xmlns:a16="http://schemas.microsoft.com/office/drawing/2014/main" id="{30258254-29A3-E98C-0483-5E84622BF15E}"/>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Tree>
    <p:extLst>
      <p:ext uri="{BB962C8B-B14F-4D97-AF65-F5344CB8AC3E}">
        <p14:creationId xmlns:p14="http://schemas.microsoft.com/office/powerpoint/2010/main" val="41808579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B0B50F2-3F8B-1ECF-AA59-B7F48D537A70}"/>
              </a:ext>
            </a:extLst>
          </p:cNvPr>
          <p:cNvSpPr>
            <a:spLocks noGrp="1"/>
          </p:cNvSpPr>
          <p:nvPr>
            <p:ph type="sldNum" sz="quarter" idx="12"/>
          </p:nvPr>
        </p:nvSpPr>
        <p:spPr>
          <a:xfrm>
            <a:off x="8610600" y="6506661"/>
            <a:ext cx="2743200" cy="365125"/>
          </a:xfrm>
        </p:spPr>
        <p:txBody>
          <a:bodyPr anchor="ctr">
            <a:normAutofit/>
          </a:bodyPr>
          <a:lstStyle/>
          <a:p>
            <a:pPr>
              <a:spcAft>
                <a:spcPts val="600"/>
              </a:spcAft>
            </a:pPr>
            <a:fld id="{964FBED6-DBA1-4248-B57E-98CCAF2C365A}" type="slidenum">
              <a:rPr lang="en-US" smtClean="0"/>
              <a:pPr>
                <a:spcAft>
                  <a:spcPts val="600"/>
                </a:spcAft>
              </a:pPr>
              <a:t>61</a:t>
            </a:fld>
            <a:endParaRPr lang="en-US"/>
          </a:p>
        </p:txBody>
      </p:sp>
      <p:sp>
        <p:nvSpPr>
          <p:cNvPr id="10" name="Title 1">
            <a:extLst>
              <a:ext uri="{FF2B5EF4-FFF2-40B4-BE49-F238E27FC236}">
                <a16:creationId xmlns:a16="http://schemas.microsoft.com/office/drawing/2014/main" id="{C22A2810-A7C0-2776-A807-704DEA0F64DF}"/>
              </a:ext>
            </a:extLst>
          </p:cNvPr>
          <p:cNvSpPr txBox="1">
            <a:spLocks noGrp="1"/>
          </p:cNvSpPr>
          <p:nvPr>
            <p:ph type="title" idx="4294967295"/>
          </p:nvPr>
        </p:nvSpPr>
        <p:spPr>
          <a:xfrm>
            <a:off x="647700" y="317804"/>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Microbiology</a:t>
            </a:r>
          </a:p>
        </p:txBody>
      </p:sp>
      <p:sp>
        <p:nvSpPr>
          <p:cNvPr id="3" name="Content Placeholder 2">
            <a:extLst>
              <a:ext uri="{FF2B5EF4-FFF2-40B4-BE49-F238E27FC236}">
                <a16:creationId xmlns:a16="http://schemas.microsoft.com/office/drawing/2014/main" id="{2737D27E-5535-19A7-2D9A-47B858FF2707}"/>
              </a:ext>
            </a:extLst>
          </p:cNvPr>
          <p:cNvSpPr>
            <a:spLocks noGrp="1"/>
          </p:cNvSpPr>
          <p:nvPr>
            <p:ph sz="half" idx="2"/>
          </p:nvPr>
        </p:nvSpPr>
        <p:spPr>
          <a:xfrm>
            <a:off x="838200" y="1454651"/>
            <a:ext cx="5181600" cy="1755775"/>
          </a:xfrm>
        </p:spPr>
        <p:txBody>
          <a:bodyPr>
            <a:normAutofit/>
          </a:bodyPr>
          <a:lstStyle/>
          <a:p>
            <a:pPr marL="0" indent="0">
              <a:buNone/>
            </a:pPr>
            <a:r>
              <a:rPr lang="en-US" b="0" i="0" dirty="0">
                <a:effectLst/>
              </a:rPr>
              <a:t>Adding microbiology lab data is currently optional for participation with MPOG and requires a supplemental extract to include. </a:t>
            </a:r>
          </a:p>
        </p:txBody>
      </p:sp>
      <p:sp>
        <p:nvSpPr>
          <p:cNvPr id="24" name="TextBox 23">
            <a:extLst>
              <a:ext uri="{FF2B5EF4-FFF2-40B4-BE49-F238E27FC236}">
                <a16:creationId xmlns:a16="http://schemas.microsoft.com/office/drawing/2014/main" id="{F322A0A2-3AEC-B536-F179-C52935837E33}"/>
              </a:ext>
            </a:extLst>
          </p:cNvPr>
          <p:cNvSpPr txBox="1"/>
          <p:nvPr/>
        </p:nvSpPr>
        <p:spPr>
          <a:xfrm>
            <a:off x="6505575" y="1467545"/>
            <a:ext cx="5143500" cy="1477328"/>
          </a:xfrm>
          <a:prstGeom prst="rect">
            <a:avLst/>
          </a:prstGeom>
          <a:noFill/>
        </p:spPr>
        <p:txBody>
          <a:bodyPr wrap="square" rtlCol="0">
            <a:spAutoFit/>
          </a:bodyPr>
          <a:lstStyle/>
          <a:p>
            <a:r>
              <a:rPr lang="en-US" sz="2400" dirty="0">
                <a:solidFill>
                  <a:schemeClr val="accent5">
                    <a:lumMod val="50000"/>
                  </a:schemeClr>
                </a:solidFill>
              </a:rPr>
              <a:t>If your site does not extract this data, you will not see microbiology values in Case Viewer.</a:t>
            </a:r>
          </a:p>
          <a:p>
            <a:endParaRPr lang="en-US" dirty="0"/>
          </a:p>
        </p:txBody>
      </p:sp>
      <p:pic>
        <p:nvPicPr>
          <p:cNvPr id="23" name="Picture 22" descr="Screenshot of the microbiology tab, with patient details such as case ID, institution, procedure, patient demographics, and surgical service listed at the top. The layout includes a blue sidebar with navigation options and a white main panel with labeled columns for procedure type, component type, specimen, collection time, result time, result, and result comments, but no data entries are present.">
            <a:extLst>
              <a:ext uri="{FF2B5EF4-FFF2-40B4-BE49-F238E27FC236}">
                <a16:creationId xmlns:a16="http://schemas.microsoft.com/office/drawing/2014/main" id="{5A352E9A-2197-AF6D-346A-AAE003BC440F}"/>
              </a:ext>
            </a:extLst>
          </p:cNvPr>
          <p:cNvPicPr>
            <a:picLocks noChangeAspect="1"/>
          </p:cNvPicPr>
          <p:nvPr/>
        </p:nvPicPr>
        <p:blipFill>
          <a:blip r:embed="rId2"/>
          <a:stretch>
            <a:fillRect/>
          </a:stretch>
        </p:blipFill>
        <p:spPr>
          <a:xfrm>
            <a:off x="261123" y="3000177"/>
            <a:ext cx="11669754" cy="2838846"/>
          </a:xfrm>
          <a:prstGeom prst="rect">
            <a:avLst/>
          </a:prstGeom>
        </p:spPr>
      </p:pic>
      <p:sp>
        <p:nvSpPr>
          <p:cNvPr id="4" name="Date Placeholder 3">
            <a:extLst>
              <a:ext uri="{FF2B5EF4-FFF2-40B4-BE49-F238E27FC236}">
                <a16:creationId xmlns:a16="http://schemas.microsoft.com/office/drawing/2014/main" id="{578AE55E-DC5A-504E-54DF-CD03BE68FC3F}"/>
              </a:ext>
              <a:ext uri="{C183D7F6-B498-43B3-948B-1728B52AA6E4}">
                <adec:decorative xmlns:adec="http://schemas.microsoft.com/office/drawing/2017/decorative" val="1"/>
              </a:ext>
            </a:extLst>
          </p:cNvPr>
          <p:cNvSpPr>
            <a:spLocks noGrp="1"/>
          </p:cNvSpPr>
          <p:nvPr>
            <p:ph type="dt" sz="half" idx="10"/>
          </p:nvPr>
        </p:nvSpPr>
        <p:spPr>
          <a:xfrm>
            <a:off x="838200" y="6492708"/>
            <a:ext cx="2743200" cy="365125"/>
          </a:xfrm>
        </p:spPr>
        <p:txBody>
          <a:bodyPr anchor="ctr">
            <a:normAutofit/>
          </a:bodyPr>
          <a:lstStyle/>
          <a:p>
            <a:pPr>
              <a:spcAft>
                <a:spcPts val="600"/>
              </a:spcAft>
            </a:pPr>
            <a:r>
              <a:rPr lang="en-US"/>
              <a:t>Last Updated: </a:t>
            </a:r>
            <a:fld id="{C27868AE-7627-4EB2-BD1B-59C91DC88314}" type="datetime1">
              <a:rPr lang="en-US" smtClean="0"/>
              <a:pPr>
                <a:spcAft>
                  <a:spcPts val="600"/>
                </a:spcAft>
              </a:pPr>
              <a:t>6/24/2026</a:t>
            </a:fld>
            <a:endParaRPr lang="en-US"/>
          </a:p>
        </p:txBody>
      </p:sp>
      <p:sp>
        <p:nvSpPr>
          <p:cNvPr id="5" name="Footer Placeholder 4">
            <a:extLst>
              <a:ext uri="{FF2B5EF4-FFF2-40B4-BE49-F238E27FC236}">
                <a16:creationId xmlns:a16="http://schemas.microsoft.com/office/drawing/2014/main" id="{5ECC5F85-8D22-6C07-B450-0F1862C7380F}"/>
              </a:ext>
              <a:ext uri="{C183D7F6-B498-43B3-948B-1728B52AA6E4}">
                <adec:decorative xmlns:adec="http://schemas.microsoft.com/office/drawing/2017/decorative" val="1"/>
              </a:ext>
            </a:extLst>
          </p:cNvPr>
          <p:cNvSpPr>
            <a:spLocks noGrp="1"/>
          </p:cNvSpPr>
          <p:nvPr>
            <p:ph type="ftr" sz="quarter" idx="11"/>
          </p:nvPr>
        </p:nvSpPr>
        <p:spPr>
          <a:xfrm>
            <a:off x="4022558" y="6506660"/>
            <a:ext cx="4114800" cy="365125"/>
          </a:xfrm>
        </p:spPr>
        <p:txBody>
          <a:bodyPr anchor="ctr">
            <a:normAutofit/>
          </a:bodyPr>
          <a:lstStyle/>
          <a:p>
            <a:pPr>
              <a:spcAft>
                <a:spcPts val="600"/>
              </a:spcAft>
            </a:pPr>
            <a:r>
              <a:rPr lang="en-US"/>
              <a:t>Contact: </a:t>
            </a:r>
            <a:r>
              <a:rPr lang="en-US" u="sng">
                <a:hlinkClick r:id="rId3"/>
              </a:rPr>
              <a:t>support@mpog.zendesk.com</a:t>
            </a:r>
            <a:endParaRPr lang="en-US"/>
          </a:p>
        </p:txBody>
      </p:sp>
      <p:sp>
        <p:nvSpPr>
          <p:cNvPr id="7" name="TextBox 6">
            <a:extLst>
              <a:ext uri="{FF2B5EF4-FFF2-40B4-BE49-F238E27FC236}">
                <a16:creationId xmlns:a16="http://schemas.microsoft.com/office/drawing/2014/main" id="{D573BFC2-CD73-7587-87A7-4B9CDF7888A3}"/>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Tree>
    <p:extLst>
      <p:ext uri="{BB962C8B-B14F-4D97-AF65-F5344CB8AC3E}">
        <p14:creationId xmlns:p14="http://schemas.microsoft.com/office/powerpoint/2010/main" val="3502910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91E6112-0515-13B9-B686-8190D47BF338}"/>
              </a:ext>
            </a:extLst>
          </p:cNvPr>
          <p:cNvSpPr>
            <a:spLocks noGrp="1"/>
          </p:cNvSpPr>
          <p:nvPr>
            <p:ph type="sldNum" sz="quarter" idx="12"/>
          </p:nvPr>
        </p:nvSpPr>
        <p:spPr/>
        <p:txBody>
          <a:bodyPr/>
          <a:lstStyle/>
          <a:p>
            <a:fld id="{964FBED6-DBA1-4248-B57E-98CCAF2C365A}" type="slidenum">
              <a:rPr lang="en-US" smtClean="0"/>
              <a:t>62</a:t>
            </a:fld>
            <a:endParaRPr lang="en-US"/>
          </a:p>
        </p:txBody>
      </p:sp>
      <p:sp>
        <p:nvSpPr>
          <p:cNvPr id="9" name="Title 1">
            <a:extLst>
              <a:ext uri="{FF2B5EF4-FFF2-40B4-BE49-F238E27FC236}">
                <a16:creationId xmlns:a16="http://schemas.microsoft.com/office/drawing/2014/main" id="{D8CA17E6-7AEA-F897-83F6-333FA819E097}"/>
              </a:ext>
            </a:extLst>
          </p:cNvPr>
          <p:cNvSpPr txBox="1">
            <a:spLocks noGrp="1"/>
          </p:cNvSpPr>
          <p:nvPr>
            <p:ph type="title" idx="4294967295"/>
          </p:nvPr>
        </p:nvSpPr>
        <p:spPr>
          <a:xfrm>
            <a:off x="545469" y="312472"/>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Microbiology – More Details</a:t>
            </a:r>
          </a:p>
        </p:txBody>
      </p:sp>
      <p:pic>
        <p:nvPicPr>
          <p:cNvPr id="7" name="Picture 6" descr="Screenshot of a laboratory test results table displaying various parameters such as procedure type, component type, specimen, collection time, result time, and result comments. A red arrow highlights a row indicating a negative result for no organism growth and a note stating &quot;Susceptibility testing not performed,&quot; with a true value under &quot;Has Susceptibility Results.&quot;">
            <a:extLst>
              <a:ext uri="{FF2B5EF4-FFF2-40B4-BE49-F238E27FC236}">
                <a16:creationId xmlns:a16="http://schemas.microsoft.com/office/drawing/2014/main" id="{B21997ED-A285-ACB2-372C-E7EBF13CB9CD}"/>
              </a:ext>
            </a:extLst>
          </p:cNvPr>
          <p:cNvPicPr>
            <a:picLocks noChangeAspect="1"/>
          </p:cNvPicPr>
          <p:nvPr/>
        </p:nvPicPr>
        <p:blipFill>
          <a:blip r:embed="rId2"/>
          <a:stretch>
            <a:fillRect/>
          </a:stretch>
        </p:blipFill>
        <p:spPr>
          <a:xfrm>
            <a:off x="441862" y="2366025"/>
            <a:ext cx="11308275" cy="1861006"/>
          </a:xfrm>
          <a:prstGeom prst="rect">
            <a:avLst/>
          </a:prstGeom>
        </p:spPr>
      </p:pic>
      <p:sp>
        <p:nvSpPr>
          <p:cNvPr id="13" name="Content Placeholder 2">
            <a:extLst>
              <a:ext uri="{FF2B5EF4-FFF2-40B4-BE49-F238E27FC236}">
                <a16:creationId xmlns:a16="http://schemas.microsoft.com/office/drawing/2014/main" id="{02931571-58D0-B474-A40D-F3D56B77443D}"/>
              </a:ext>
            </a:extLst>
          </p:cNvPr>
          <p:cNvSpPr txBox="1">
            <a:spLocks/>
          </p:cNvSpPr>
          <p:nvPr/>
        </p:nvSpPr>
        <p:spPr>
          <a:xfrm>
            <a:off x="768980" y="4452773"/>
            <a:ext cx="9834889" cy="9140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If ‘Has Susceptibility Results’ is True, click on the row to see more details</a:t>
            </a:r>
          </a:p>
        </p:txBody>
      </p:sp>
      <p:sp>
        <p:nvSpPr>
          <p:cNvPr id="4" name="Date Placeholder 3">
            <a:extLst>
              <a:ext uri="{FF2B5EF4-FFF2-40B4-BE49-F238E27FC236}">
                <a16:creationId xmlns:a16="http://schemas.microsoft.com/office/drawing/2014/main" id="{7AC15117-9D2E-B176-D737-58594E829D64}"/>
              </a:ex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FF2B5EF4-FFF2-40B4-BE49-F238E27FC236}">
                <a16:creationId xmlns:a16="http://schemas.microsoft.com/office/drawing/2014/main" id="{265D16AF-C25F-409E-3660-BEB3CB52F6D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
        <p:nvSpPr>
          <p:cNvPr id="3" name="TextBox 2">
            <a:extLst>
              <a:ext uri="{FF2B5EF4-FFF2-40B4-BE49-F238E27FC236}">
                <a16:creationId xmlns:a16="http://schemas.microsoft.com/office/drawing/2014/main" id="{06927DBF-5089-B33B-F4E6-5720E0C8264C}"/>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Tree>
    <p:extLst>
      <p:ext uri="{BB962C8B-B14F-4D97-AF65-F5344CB8AC3E}">
        <p14:creationId xmlns:p14="http://schemas.microsoft.com/office/powerpoint/2010/main" val="3346343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7C6EE-F1BB-C9A4-9190-A8D410AB577A}"/>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2CC0B79-4EA8-25E2-D08F-BFB021A7D7F6}"/>
              </a:ext>
            </a:extLst>
          </p:cNvPr>
          <p:cNvSpPr>
            <a:spLocks noGrp="1"/>
          </p:cNvSpPr>
          <p:nvPr>
            <p:ph type="sldNum" sz="quarter" idx="12"/>
          </p:nvPr>
        </p:nvSpPr>
        <p:spPr/>
        <p:txBody>
          <a:bodyPr/>
          <a:lstStyle/>
          <a:p>
            <a:fld id="{964FBED6-DBA1-4248-B57E-98CCAF2C365A}" type="slidenum">
              <a:rPr lang="en-US" smtClean="0"/>
              <a:t>63</a:t>
            </a:fld>
            <a:endParaRPr lang="en-US"/>
          </a:p>
        </p:txBody>
      </p:sp>
      <p:sp>
        <p:nvSpPr>
          <p:cNvPr id="7" name="Title 6">
            <a:extLst>
              <a:ext uri="{FF2B5EF4-FFF2-40B4-BE49-F238E27FC236}">
                <a16:creationId xmlns:a16="http://schemas.microsoft.com/office/drawing/2014/main" id="{3B1FD74A-030C-7284-04CE-25246F243E54}"/>
              </a:ext>
            </a:extLst>
          </p:cNvPr>
          <p:cNvSpPr>
            <a:spLocks noGrp="1"/>
          </p:cNvSpPr>
          <p:nvPr>
            <p:ph type="title"/>
          </p:nvPr>
        </p:nvSpPr>
        <p:spPr/>
        <p:txBody>
          <a:bodyPr/>
          <a:lstStyle/>
          <a:p>
            <a:r>
              <a:rPr lang="en-US" dirty="0"/>
              <a:t>Table View</a:t>
            </a:r>
            <a:br>
              <a:rPr lang="en-US" dirty="0"/>
            </a:br>
            <a:r>
              <a:rPr lang="en-US" dirty="0"/>
              <a:t>and</a:t>
            </a:r>
            <a:br>
              <a:rPr lang="en-US" dirty="0"/>
            </a:br>
            <a:r>
              <a:rPr lang="en-US" dirty="0"/>
              <a:t>Preferences</a:t>
            </a:r>
          </a:p>
        </p:txBody>
      </p:sp>
      <p:pic>
        <p:nvPicPr>
          <p:cNvPr id="3" name="Picture 2" descr="Left navigation menu with the “Table View,&quot; and &quot;Preferences” tabs highlighted and outlined in red, indicating the focus of the next group of slides.">
            <a:extLst>
              <a:ext uri="{FF2B5EF4-FFF2-40B4-BE49-F238E27FC236}">
                <a16:creationId xmlns:a16="http://schemas.microsoft.com/office/drawing/2014/main" id="{22A8EC58-2EE8-9DCB-D989-65B02C1A8010}"/>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8137358" y="588625"/>
            <a:ext cx="1676400" cy="5051554"/>
          </a:xfrm>
          <a:prstGeom prst="rect">
            <a:avLst/>
          </a:prstGeom>
        </p:spPr>
      </p:pic>
      <p:sp>
        <p:nvSpPr>
          <p:cNvPr id="4" name="Date Placeholder 3">
            <a:extLst>
              <a:ext uri="{FF2B5EF4-FFF2-40B4-BE49-F238E27FC236}">
                <a16:creationId xmlns:a16="http://schemas.microsoft.com/office/drawing/2014/main" id="{83A48151-F0A8-957A-4D45-690779A7AC38}"/>
              </a:ex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FF2B5EF4-FFF2-40B4-BE49-F238E27FC236}">
                <a16:creationId xmlns:a16="http://schemas.microsoft.com/office/drawing/2014/main" id="{A10979C2-0EE4-7CA2-3450-986D86D8AA2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41655387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64FBED6-DBA1-4248-B57E-98CCAF2C365A}" type="slidenum">
              <a:rPr lang="en-US" smtClean="0"/>
              <a:t>64</a:t>
            </a:fld>
            <a:endParaRPr lang="en-US"/>
          </a:p>
        </p:txBody>
      </p:sp>
      <p:sp>
        <p:nvSpPr>
          <p:cNvPr id="10" name="Title 1">
            <a:extLst>
              <a:ext uri="{FF2B5EF4-FFF2-40B4-BE49-F238E27FC236}">
                <a16:creationId xmlns:a16="http://schemas.microsoft.com/office/drawing/2014/main" id="{C18A7B01-1639-3566-7888-773D2A5C639A}"/>
              </a:ext>
            </a:extLst>
          </p:cNvPr>
          <p:cNvSpPr txBox="1">
            <a:spLocks noGrp="1"/>
          </p:cNvSpPr>
          <p:nvPr>
            <p:ph type="title" idx="4294967295"/>
          </p:nvPr>
        </p:nvSpPr>
        <p:spPr>
          <a:xfrm>
            <a:off x="647700" y="357686"/>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Table View</a:t>
            </a:r>
          </a:p>
        </p:txBody>
      </p:sp>
      <p:sp>
        <p:nvSpPr>
          <p:cNvPr id="9" name="Content Placeholder 2">
            <a:extLst>
              <a:ext uri="{FF2B5EF4-FFF2-40B4-BE49-F238E27FC236}">
                <a16:creationId xmlns:a16="http://schemas.microsoft.com/office/drawing/2014/main" id="{CD0A2082-DE2B-7BDD-65ED-290A40D321FB}"/>
              </a:ext>
            </a:extLst>
          </p:cNvPr>
          <p:cNvSpPr>
            <a:spLocks noGrp="1"/>
          </p:cNvSpPr>
          <p:nvPr>
            <p:ph sz="half" idx="1"/>
          </p:nvPr>
        </p:nvSpPr>
        <p:spPr>
          <a:xfrm>
            <a:off x="533400" y="1558478"/>
            <a:ext cx="3489158" cy="4614069"/>
          </a:xfrm>
        </p:spPr>
        <p:txBody>
          <a:bodyPr>
            <a:normAutofit fontScale="92500"/>
          </a:bodyPr>
          <a:lstStyle/>
          <a:p>
            <a:r>
              <a:rPr lang="en-US" dirty="0">
                <a:solidFill>
                  <a:srgbClr val="002060"/>
                </a:solidFill>
                <a:ea typeface="Times New Roman" panose="02020603050405020304" pitchFamily="18" charset="0"/>
              </a:rPr>
              <a:t>Displays all data submitted to MPOG central that was documented for a particular case regardless of if it was mapped to an MPOG concept or not. </a:t>
            </a:r>
          </a:p>
          <a:p>
            <a:r>
              <a:rPr lang="en-US" dirty="0">
                <a:solidFill>
                  <a:srgbClr val="002060"/>
                </a:solidFill>
                <a:ea typeface="Times New Roman" panose="02020603050405020304" pitchFamily="18" charset="0"/>
              </a:rPr>
              <a:t>The dropdown menu allows to view data in specific storage tables. </a:t>
            </a:r>
          </a:p>
          <a:p>
            <a:r>
              <a:rPr lang="en-US" dirty="0">
                <a:solidFill>
                  <a:srgbClr val="002060"/>
                </a:solidFill>
              </a:rPr>
              <a:t>The search bar below the drop down allows for text search of the information in table view</a:t>
            </a:r>
          </a:p>
        </p:txBody>
      </p:sp>
      <p:pic>
        <p:nvPicPr>
          <p:cNvPr id="4" name="Picture 3" descr="Screenshot of a software interface displaying a dropdown menu for selecting database tables related to medical records, with &quot;AIMS_IntraopMedications&quot; highlighted. The table in the background shows columns with IDs and codes, indicating data organization for medication and procedure tracking.">
            <a:extLst>
              <a:ext uri="{FF2B5EF4-FFF2-40B4-BE49-F238E27FC236}">
                <a16:creationId xmlns:a16="http://schemas.microsoft.com/office/drawing/2014/main" id="{FDE61569-49D6-8BC0-742C-CAB5416E648C}"/>
              </a:ext>
            </a:extLst>
          </p:cNvPr>
          <p:cNvPicPr>
            <a:picLocks noChangeAspect="1"/>
          </p:cNvPicPr>
          <p:nvPr/>
        </p:nvPicPr>
        <p:blipFill>
          <a:blip r:embed="rId2"/>
          <a:stretch>
            <a:fillRect/>
          </a:stretch>
        </p:blipFill>
        <p:spPr>
          <a:xfrm>
            <a:off x="4232002" y="1487183"/>
            <a:ext cx="7552247" cy="4223951"/>
          </a:xfrm>
          <a:prstGeom prst="rect">
            <a:avLst/>
          </a:prstGeom>
        </p:spPr>
      </p:pic>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
        <p:nvSpPr>
          <p:cNvPr id="3" name="TextBox 2">
            <a:extLst>
              <a:ext uri="{FF2B5EF4-FFF2-40B4-BE49-F238E27FC236}">
                <a16:creationId xmlns:a16="http://schemas.microsoft.com/office/drawing/2014/main" id="{AA11E374-32E7-7E47-559B-BD1F5434269B}"/>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Tree>
    <p:extLst>
      <p:ext uri="{BB962C8B-B14F-4D97-AF65-F5344CB8AC3E}">
        <p14:creationId xmlns:p14="http://schemas.microsoft.com/office/powerpoint/2010/main" val="41437362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64FBED6-DBA1-4248-B57E-98CCAF2C365A}" type="slidenum">
              <a:rPr lang="en-US" smtClean="0"/>
              <a:t>65</a:t>
            </a:fld>
            <a:endParaRPr lang="en-US"/>
          </a:p>
        </p:txBody>
      </p:sp>
      <p:sp>
        <p:nvSpPr>
          <p:cNvPr id="10" name="Title 1">
            <a:extLst>
              <a:ext uri="{FF2B5EF4-FFF2-40B4-BE49-F238E27FC236}">
                <a16:creationId xmlns:a16="http://schemas.microsoft.com/office/drawing/2014/main" id="{4127C4A1-400B-44BF-9EA7-64474CA4692A}"/>
              </a:ext>
            </a:extLst>
          </p:cNvPr>
          <p:cNvSpPr txBox="1">
            <a:spLocks noGrp="1"/>
          </p:cNvSpPr>
          <p:nvPr>
            <p:ph type="title" idx="4294967295"/>
          </p:nvPr>
        </p:nvSpPr>
        <p:spPr>
          <a:xfrm>
            <a:off x="647700" y="340760"/>
            <a:ext cx="10058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5">
                    <a:lumMod val="50000"/>
                  </a:schemeClr>
                </a:solidFill>
                <a:effectLst/>
                <a:uLnTx/>
                <a:uFillTx/>
                <a:latin typeface="+mj-lt"/>
                <a:ea typeface="+mj-ea"/>
                <a:cs typeface="+mj-cs"/>
              </a:rPr>
              <a:t>Preferences</a:t>
            </a:r>
          </a:p>
        </p:txBody>
      </p:sp>
      <p:sp>
        <p:nvSpPr>
          <p:cNvPr id="3" name="Content Placeholder 2"/>
          <p:cNvSpPr>
            <a:spLocks noGrp="1"/>
          </p:cNvSpPr>
          <p:nvPr>
            <p:ph sz="half" idx="1"/>
          </p:nvPr>
        </p:nvSpPr>
        <p:spPr>
          <a:xfrm>
            <a:off x="838200" y="1828185"/>
            <a:ext cx="5181600" cy="4351338"/>
          </a:xfrm>
        </p:spPr>
        <p:txBody>
          <a:bodyPr/>
          <a:lstStyle/>
          <a:p>
            <a:r>
              <a:rPr lang="en-US" dirty="0"/>
              <a:t>The preferences option on the bottom of the left pane lets users turn on/off PHI viewing and deleted record information</a:t>
            </a:r>
          </a:p>
          <a:p>
            <a:r>
              <a:rPr lang="en-US" dirty="0"/>
              <a:t>Values marked as ‘Artifact’ are not shown when the option to not show Deleted data is selected</a:t>
            </a:r>
          </a:p>
        </p:txBody>
      </p:sp>
      <p:pic>
        <p:nvPicPr>
          <p:cNvPr id="15" name="Picture 14" descr="Screenshot of a medical software interface showing a navigation menu on the left with options like Record Search, Demographics, and Labs, and a preferences panel on the right containing checkboxes for displaying patient identifiers and deleted records. The preferences panel includes a checked box for showing patient identifiers and an unchecked box for showing deleted records, with an Apply link next to it.">
            <a:extLst>
              <a:ext uri="{FF2B5EF4-FFF2-40B4-BE49-F238E27FC236}">
                <a16:creationId xmlns:a16="http://schemas.microsoft.com/office/drawing/2014/main" id="{7AC1AE18-0312-C807-A05A-4AB6AF9A3907}"/>
              </a:ext>
            </a:extLst>
          </p:cNvPr>
          <p:cNvPicPr>
            <a:picLocks noChangeAspect="1"/>
          </p:cNvPicPr>
          <p:nvPr/>
        </p:nvPicPr>
        <p:blipFill>
          <a:blip r:embed="rId2"/>
          <a:stretch>
            <a:fillRect/>
          </a:stretch>
        </p:blipFill>
        <p:spPr>
          <a:xfrm>
            <a:off x="6638622" y="1833340"/>
            <a:ext cx="4344006" cy="3191320"/>
          </a:xfrm>
          <a:prstGeom prst="rect">
            <a:avLst/>
          </a:prstGeom>
          <a:effectLst>
            <a:outerShdw blurRad="50800" dist="38100" dir="5400000" algn="t" rotWithShape="0">
              <a:prstClr val="black">
                <a:alpha val="40000"/>
              </a:prstClr>
            </a:outerShdw>
          </a:effectLst>
        </p:spPr>
      </p:pic>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109A9FA6-E1DE-4C4F-9252-0A9B76F8D5DE}" type="datetime1">
              <a:rPr lang="en-US" smtClean="0"/>
              <a:t>6/24/2026</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support@mpog.zendesk.com</a:t>
            </a:r>
          </a:p>
        </p:txBody>
      </p:sp>
      <p:sp>
        <p:nvSpPr>
          <p:cNvPr id="9" name="TextBox 8">
            <a:extLst>
              <a:ext uri="{FF2B5EF4-FFF2-40B4-BE49-F238E27FC236}">
                <a16:creationId xmlns:a16="http://schemas.microsoft.com/office/drawing/2014/main" id="{36EACD01-2B15-ED37-E620-35FD629D727C}"/>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Tree>
    <p:extLst>
      <p:ext uri="{BB962C8B-B14F-4D97-AF65-F5344CB8AC3E}">
        <p14:creationId xmlns:p14="http://schemas.microsoft.com/office/powerpoint/2010/main" val="3060696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7</a:t>
            </a:fld>
            <a:endParaRPr lang="en-US"/>
          </a:p>
        </p:txBody>
      </p:sp>
      <p:sp>
        <p:nvSpPr>
          <p:cNvPr id="2" name="Title 1"/>
          <p:cNvSpPr>
            <a:spLocks noGrp="1"/>
          </p:cNvSpPr>
          <p:nvPr>
            <p:ph type="title"/>
          </p:nvPr>
        </p:nvSpPr>
        <p:spPr>
          <a:xfrm>
            <a:off x="647700" y="371935"/>
            <a:ext cx="10058400" cy="914400"/>
          </a:xfrm>
        </p:spPr>
        <p:txBody>
          <a:bodyPr/>
          <a:lstStyle/>
          <a:p>
            <a:r>
              <a:rPr lang="en-US" dirty="0"/>
              <a:t>Using the Case List</a:t>
            </a:r>
          </a:p>
        </p:txBody>
      </p:sp>
      <p:sp>
        <p:nvSpPr>
          <p:cNvPr id="3" name="Content Placeholder 2"/>
          <p:cNvSpPr>
            <a:spLocks noGrp="1"/>
          </p:cNvSpPr>
          <p:nvPr>
            <p:ph idx="1"/>
          </p:nvPr>
        </p:nvSpPr>
        <p:spPr>
          <a:xfrm>
            <a:off x="838200" y="1761100"/>
            <a:ext cx="6867525" cy="3796030"/>
          </a:xfrm>
        </p:spPr>
        <p:txBody>
          <a:bodyPr>
            <a:normAutofit/>
          </a:bodyPr>
          <a:lstStyle/>
          <a:p>
            <a:r>
              <a:rPr lang="en-US" dirty="0"/>
              <a:t>When using the case list to view multiple cases: </a:t>
            </a:r>
          </a:p>
          <a:p>
            <a:pPr lvl="1"/>
            <a:r>
              <a:rPr lang="en-US" dirty="0"/>
              <a:t>Arrows appear along the bottom of the left-hand column to scroll between cases. </a:t>
            </a:r>
          </a:p>
          <a:p>
            <a:pPr lvl="1"/>
            <a:r>
              <a:rPr lang="en-US" dirty="0"/>
              <a:t>If a case number is known (ex: you want to go to case 50 of 100), use the text field to input that number and go to the desired case. </a:t>
            </a:r>
          </a:p>
          <a:p>
            <a:r>
              <a:rPr lang="en-US" dirty="0"/>
              <a:t>When scrolling through cases using this feature, any ‘Sections’ opened in the case view (see ‘Sections’ slide) will remain open for each case</a:t>
            </a:r>
          </a:p>
        </p:txBody>
      </p:sp>
      <p:grpSp>
        <p:nvGrpSpPr>
          <p:cNvPr id="9" name="Group 8" descr="Pagination control showing left and right arrows with page indicator “1 / 4,” where the “1” is highlighted with a red outline; “Table View” and “Preferences” options appear below.">
            <a:extLst>
              <a:ext uri="{FF2B5EF4-FFF2-40B4-BE49-F238E27FC236}">
                <a16:creationId xmlns:a16="http://schemas.microsoft.com/office/drawing/2014/main" id="{FA2E4903-70C1-2520-ADF4-ED7250A6EA63}"/>
              </a:ext>
            </a:extLst>
          </p:cNvPr>
          <p:cNvGrpSpPr/>
          <p:nvPr/>
        </p:nvGrpSpPr>
        <p:grpSpPr>
          <a:xfrm>
            <a:off x="8454190" y="1825625"/>
            <a:ext cx="2497985" cy="2766899"/>
            <a:chOff x="8454190" y="1825625"/>
            <a:chExt cx="2497985" cy="2766899"/>
          </a:xfrm>
        </p:grpSpPr>
        <p:pic>
          <p:nvPicPr>
            <p:cNvPr id="10" name="Picture 9"/>
            <p:cNvPicPr/>
            <p:nvPr/>
          </p:nvPicPr>
          <p:blipFill rotWithShape="1">
            <a:blip r:embed="rId2">
              <a:extLst>
                <a:ext uri="{28A0092B-C50C-407E-A947-70E740481C1C}">
                  <a14:useLocalDpi xmlns:a14="http://schemas.microsoft.com/office/drawing/2010/main" val="0"/>
                </a:ext>
              </a:extLst>
            </a:blip>
            <a:srcRect l="341" t="78319" r="1"/>
            <a:stretch/>
          </p:blipFill>
          <p:spPr>
            <a:xfrm>
              <a:off x="8454190" y="1825625"/>
              <a:ext cx="2497985" cy="2766899"/>
            </a:xfrm>
            <a:prstGeom prst="rect">
              <a:avLst/>
            </a:prstGeom>
            <a:effectLst>
              <a:outerShdw blurRad="50800" dist="38100" dir="5400000" algn="t" rotWithShape="0">
                <a:prstClr val="black">
                  <a:alpha val="40000"/>
                </a:prstClr>
              </a:outerShdw>
            </a:effectLst>
          </p:spPr>
        </p:pic>
        <p:sp>
          <p:nvSpPr>
            <p:cNvPr id="8" name="Rectangle: Rounded Corners 7">
              <a:extLst>
                <a:ext uri="{FF2B5EF4-FFF2-40B4-BE49-F238E27FC236}">
                  <a16:creationId xmlns:a16="http://schemas.microsoft.com/office/drawing/2014/main" id="{C42179A9-8FF3-8D5A-1DD8-D090CD11AE6F}"/>
                </a:ext>
              </a:extLst>
            </p:cNvPr>
            <p:cNvSpPr/>
            <p:nvPr/>
          </p:nvSpPr>
          <p:spPr>
            <a:xfrm>
              <a:off x="8743950" y="2686050"/>
              <a:ext cx="514350" cy="333375"/>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B652F6F4-21BF-85C3-B3FD-7F5590636120}"/>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3615799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8</a:t>
            </a:fld>
            <a:endParaRPr lang="en-US"/>
          </a:p>
        </p:txBody>
      </p:sp>
      <p:sp>
        <p:nvSpPr>
          <p:cNvPr id="7" name="Title 6"/>
          <p:cNvSpPr>
            <a:spLocks noGrp="1"/>
          </p:cNvSpPr>
          <p:nvPr>
            <p:ph type="title"/>
          </p:nvPr>
        </p:nvSpPr>
        <p:spPr>
          <a:xfrm>
            <a:off x="593689" y="0"/>
            <a:ext cx="10058400" cy="914400"/>
          </a:xfrm>
        </p:spPr>
        <p:txBody>
          <a:bodyPr>
            <a:normAutofit/>
          </a:bodyPr>
          <a:lstStyle/>
          <a:p>
            <a:r>
              <a:rPr lang="en-US" dirty="0"/>
              <a:t>Search by Filter – Definitions</a:t>
            </a:r>
          </a:p>
        </p:txBody>
      </p:sp>
      <p:sp>
        <p:nvSpPr>
          <p:cNvPr id="9" name="Content Placeholder 8"/>
          <p:cNvSpPr>
            <a:spLocks noGrp="1"/>
          </p:cNvSpPr>
          <p:nvPr>
            <p:ph sz="half" idx="2"/>
          </p:nvPr>
        </p:nvSpPr>
        <p:spPr>
          <a:xfrm>
            <a:off x="4993986" y="794908"/>
            <a:ext cx="6604325" cy="5138914"/>
          </a:xfrm>
        </p:spPr>
        <p:txBody>
          <a:bodyPr vert="horz" lIns="91440" tIns="45720" rIns="91440" bIns="45720" rtlCol="0" anchor="t">
            <a:noAutofit/>
          </a:bodyPr>
          <a:lstStyle/>
          <a:p>
            <a:pPr>
              <a:lnSpc>
                <a:spcPct val="100000"/>
              </a:lnSpc>
              <a:spcBef>
                <a:spcPts val="600"/>
              </a:spcBef>
            </a:pPr>
            <a:r>
              <a:rPr lang="en-US" sz="1200" b="1" dirty="0"/>
              <a:t>Age </a:t>
            </a:r>
            <a:r>
              <a:rPr lang="en-US" sz="1200" dirty="0"/>
              <a:t>– Search for cases by specific age ranges</a:t>
            </a:r>
          </a:p>
          <a:p>
            <a:pPr>
              <a:lnSpc>
                <a:spcPct val="100000"/>
              </a:lnSpc>
              <a:spcBef>
                <a:spcPts val="600"/>
              </a:spcBef>
            </a:pPr>
            <a:r>
              <a:rPr lang="en-US" sz="1200" b="1" dirty="0">
                <a:cs typeface="Calibri"/>
              </a:rPr>
              <a:t>Sex (Sex Assigned at Birth or Legal Sex) </a:t>
            </a:r>
            <a:r>
              <a:rPr lang="en-US" sz="1200" dirty="0">
                <a:cs typeface="Calibri"/>
              </a:rPr>
              <a:t>– Search for cases by gender, based on Variable Mapping. This will only result cases if you are submitting Patient Attributes data (optional data type).</a:t>
            </a:r>
          </a:p>
          <a:p>
            <a:pPr>
              <a:lnSpc>
                <a:spcPct val="100000"/>
              </a:lnSpc>
              <a:spcBef>
                <a:spcPts val="600"/>
              </a:spcBef>
            </a:pPr>
            <a:r>
              <a:rPr lang="en-US" sz="1200" b="1" dirty="0"/>
              <a:t>CPT code </a:t>
            </a:r>
            <a:r>
              <a:rPr lang="en-US" sz="1200" dirty="0"/>
              <a:t>– Search for cases that include a specific CPT code.</a:t>
            </a:r>
          </a:p>
          <a:p>
            <a:pPr>
              <a:lnSpc>
                <a:spcPct val="100000"/>
              </a:lnSpc>
              <a:spcBef>
                <a:spcPts val="600"/>
              </a:spcBef>
            </a:pPr>
            <a:r>
              <a:rPr lang="en-US" sz="1200" b="1" dirty="0"/>
              <a:t>ICD code </a:t>
            </a:r>
            <a:r>
              <a:rPr lang="en-US" sz="1200" dirty="0"/>
              <a:t>– Search for cases that include a specific ICD code</a:t>
            </a:r>
          </a:p>
          <a:p>
            <a:pPr>
              <a:lnSpc>
                <a:spcPct val="100000"/>
              </a:lnSpc>
              <a:spcBef>
                <a:spcPts val="600"/>
              </a:spcBef>
            </a:pPr>
            <a:r>
              <a:rPr lang="en-US" sz="1200" b="1" dirty="0"/>
              <a:t>MPOG Concept ID </a:t>
            </a:r>
            <a:r>
              <a:rPr lang="en-US" sz="1200" dirty="0"/>
              <a:t>– Lists all cases that have a specific MPOG concept documented.</a:t>
            </a:r>
          </a:p>
          <a:p>
            <a:pPr lvl="1">
              <a:lnSpc>
                <a:spcPct val="100000"/>
              </a:lnSpc>
              <a:spcBef>
                <a:spcPts val="600"/>
              </a:spcBef>
            </a:pPr>
            <a:r>
              <a:rPr lang="en-US" sz="1200" dirty="0"/>
              <a:t>Without other filters, searching by MPOG Concept ID may take awhile. Consider adding a date range filter.</a:t>
            </a:r>
            <a:endParaRPr lang="en-US" sz="1200" dirty="0">
              <a:cs typeface="Calibri"/>
            </a:endParaRPr>
          </a:p>
          <a:p>
            <a:pPr>
              <a:lnSpc>
                <a:spcPct val="100000"/>
              </a:lnSpc>
              <a:spcBef>
                <a:spcPts val="600"/>
              </a:spcBef>
            </a:pPr>
            <a:r>
              <a:rPr lang="en-US" sz="1200" b="1" dirty="0">
                <a:highlight>
                  <a:srgbClr val="FFFFFF"/>
                </a:highlight>
              </a:rPr>
              <a:t>Location </a:t>
            </a:r>
            <a:r>
              <a:rPr lang="en-US" sz="1200" dirty="0">
                <a:highlight>
                  <a:srgbClr val="FFFFFF"/>
                </a:highlight>
              </a:rPr>
              <a:t>–</a:t>
            </a:r>
            <a:r>
              <a:rPr lang="en-US" sz="1200" b="1" dirty="0">
                <a:highlight>
                  <a:srgbClr val="FFFFFF"/>
                </a:highlight>
              </a:rPr>
              <a:t> </a:t>
            </a:r>
            <a:r>
              <a:rPr lang="en-US" sz="1200" dirty="0">
                <a:highlight>
                  <a:srgbClr val="FFFFFF"/>
                </a:highlight>
              </a:rPr>
              <a:t>Allows users to search for procedures done at a specific location at their site based on Location Mapping (Module: Getting Started: Location Mapping)</a:t>
            </a:r>
            <a:endParaRPr lang="en-US" sz="1200" b="1" dirty="0">
              <a:highlight>
                <a:srgbClr val="FFFFFF"/>
              </a:highlight>
              <a:cs typeface="Calibri"/>
            </a:endParaRPr>
          </a:p>
          <a:p>
            <a:pPr>
              <a:lnSpc>
                <a:spcPct val="100000"/>
              </a:lnSpc>
              <a:spcBef>
                <a:spcPts val="600"/>
              </a:spcBef>
            </a:pPr>
            <a:r>
              <a:rPr lang="en-US" sz="1200" b="1" dirty="0">
                <a:cs typeface="Calibri"/>
              </a:rPr>
              <a:t>Location Tag </a:t>
            </a:r>
            <a:r>
              <a:rPr lang="en-US" sz="1200" dirty="0">
                <a:cs typeface="Calibri"/>
              </a:rPr>
              <a:t>– Allows users to search by tags applied in Location Mapping</a:t>
            </a:r>
            <a:endParaRPr lang="en-US" sz="1200" dirty="0"/>
          </a:p>
          <a:p>
            <a:pPr>
              <a:lnSpc>
                <a:spcPct val="100000"/>
              </a:lnSpc>
              <a:spcBef>
                <a:spcPts val="600"/>
              </a:spcBef>
            </a:pPr>
            <a:r>
              <a:rPr lang="en-US" sz="1200" b="1" dirty="0"/>
              <a:t>Opened Date Range - </a:t>
            </a:r>
            <a:r>
              <a:rPr lang="en-US" sz="1200" dirty="0"/>
              <a:t>This will generate a list of cases that the user previously opened during that time period. </a:t>
            </a:r>
          </a:p>
          <a:p>
            <a:pPr>
              <a:lnSpc>
                <a:spcPct val="100000"/>
              </a:lnSpc>
              <a:spcBef>
                <a:spcPts val="600"/>
              </a:spcBef>
            </a:pPr>
            <a:r>
              <a:rPr lang="en-US" sz="1200" b="1" dirty="0"/>
              <a:t>Primary Surgical Service </a:t>
            </a:r>
            <a:r>
              <a:rPr lang="en-US" sz="1200" dirty="0"/>
              <a:t>– Allows users to search by the primary surgical service associated with each case</a:t>
            </a:r>
          </a:p>
          <a:p>
            <a:pPr>
              <a:lnSpc>
                <a:spcPct val="100000"/>
              </a:lnSpc>
              <a:spcBef>
                <a:spcPts val="600"/>
              </a:spcBef>
            </a:pPr>
            <a:r>
              <a:rPr lang="en-US" sz="1200" b="1" dirty="0"/>
              <a:t>Procedure Text </a:t>
            </a:r>
            <a:r>
              <a:rPr lang="en-US" sz="1200" dirty="0"/>
              <a:t>– Searches for matches in the Procedure Text field associated with a case (e.g., CABG)</a:t>
            </a:r>
          </a:p>
          <a:p>
            <a:pPr>
              <a:lnSpc>
                <a:spcPct val="100000"/>
              </a:lnSpc>
              <a:spcBef>
                <a:spcPts val="600"/>
              </a:spcBef>
            </a:pPr>
            <a:r>
              <a:rPr lang="en-US" sz="1200" b="1" dirty="0"/>
              <a:t>Registry Data </a:t>
            </a:r>
            <a:r>
              <a:rPr lang="en-US" sz="1200" dirty="0"/>
              <a:t>– Lists all cases that include data from MSQC, NSQIP, STS Adult Cardiac, STS Congenital Heart and STS General Thoracic</a:t>
            </a:r>
          </a:p>
          <a:p>
            <a:pPr>
              <a:lnSpc>
                <a:spcPct val="100000"/>
              </a:lnSpc>
              <a:spcBef>
                <a:spcPts val="600"/>
              </a:spcBef>
            </a:pPr>
            <a:r>
              <a:rPr lang="en-US" sz="1200" b="1" dirty="0">
                <a:highlight>
                  <a:srgbClr val="FFFFFF"/>
                </a:highlight>
              </a:rPr>
              <a:t>Room Name </a:t>
            </a:r>
            <a:r>
              <a:rPr lang="en-US" sz="1200" dirty="0">
                <a:highlight>
                  <a:srgbClr val="FFFFFF"/>
                </a:highlight>
              </a:rPr>
              <a:t>– Allows user to search for cases based on room (based on room names in Location Mapping)</a:t>
            </a:r>
          </a:p>
          <a:p>
            <a:pPr>
              <a:lnSpc>
                <a:spcPct val="100000"/>
              </a:lnSpc>
              <a:spcBef>
                <a:spcPts val="600"/>
              </a:spcBef>
            </a:pPr>
            <a:r>
              <a:rPr lang="en-US" sz="1200" b="1" dirty="0"/>
              <a:t>Surgery Date Range </a:t>
            </a:r>
            <a:r>
              <a:rPr lang="en-US" sz="1200" dirty="0"/>
              <a:t>– Search for cases that occurred between specific dates.</a:t>
            </a:r>
          </a:p>
        </p:txBody>
      </p:sp>
      <p:pic>
        <p:nvPicPr>
          <p:cNvPr id="8" name="Picture 7" descr="“Browse for Cases” section listing filter options such as Age, Sex, CPT Code, ICD Code, Institution, Location, and Surgery Date Range, with a Search button below and “Filter Shortcuts” links grouped by case type, patient age, date of surgery, and recently opened cases.">
            <a:extLst>
              <a:ext uri="{FF2B5EF4-FFF2-40B4-BE49-F238E27FC236}">
                <a16:creationId xmlns:a16="http://schemas.microsoft.com/office/drawing/2014/main" id="{B495EE0D-EB27-24B7-1804-2B462EA57A9F}"/>
              </a:ext>
            </a:extLst>
          </p:cNvPr>
          <p:cNvPicPr>
            <a:picLocks noChangeAspect="1"/>
          </p:cNvPicPr>
          <p:nvPr/>
        </p:nvPicPr>
        <p:blipFill>
          <a:blip r:embed="rId2"/>
          <a:stretch>
            <a:fillRect/>
          </a:stretch>
        </p:blipFill>
        <p:spPr>
          <a:xfrm>
            <a:off x="562741" y="1600569"/>
            <a:ext cx="4284718" cy="4219921"/>
          </a:xfrm>
          <a:prstGeom prst="rect">
            <a:avLst/>
          </a:prstGeom>
          <a:effectLst>
            <a:outerShdw blurRad="50800" dist="38100" dir="5400000" algn="t" rotWithShape="0">
              <a:prstClr val="black">
                <a:alpha val="40000"/>
              </a:prstClr>
            </a:outerShdw>
          </a:effectLst>
        </p:spPr>
      </p:pic>
      <p:sp>
        <p:nvSpPr>
          <p:cNvPr id="3" name="TextBox 2">
            <a:extLst>
              <a:ext uri="{FF2B5EF4-FFF2-40B4-BE49-F238E27FC236}">
                <a16:creationId xmlns:a16="http://schemas.microsoft.com/office/drawing/2014/main" id="{70BF0CA6-7DBE-1D00-CD29-10B65C4A99D4}"/>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a:xfrm>
            <a:off x="806116" y="6506659"/>
            <a:ext cx="2743200" cy="365125"/>
          </a:xfrm>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3"/>
              </a:rPr>
              <a:t>support@mpog.zendesk.com</a:t>
            </a:r>
            <a:endParaRPr lang="en-US"/>
          </a:p>
        </p:txBody>
      </p:sp>
    </p:spTree>
    <p:extLst>
      <p:ext uri="{BB962C8B-B14F-4D97-AF65-F5344CB8AC3E}">
        <p14:creationId xmlns:p14="http://schemas.microsoft.com/office/powerpoint/2010/main" val="473894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4FBED6-DBA1-4248-B57E-98CCAF2C365A}" type="slidenum">
              <a:rPr lang="en-US" smtClean="0"/>
              <a:t>9</a:t>
            </a:fld>
            <a:endParaRPr lang="en-US"/>
          </a:p>
        </p:txBody>
      </p:sp>
      <p:sp>
        <p:nvSpPr>
          <p:cNvPr id="7" name="Title 6"/>
          <p:cNvSpPr>
            <a:spLocks noGrp="1"/>
          </p:cNvSpPr>
          <p:nvPr>
            <p:ph type="title"/>
          </p:nvPr>
        </p:nvSpPr>
        <p:spPr>
          <a:xfrm>
            <a:off x="647700" y="337513"/>
            <a:ext cx="10058400" cy="914400"/>
          </a:xfrm>
        </p:spPr>
        <p:txBody>
          <a:bodyPr/>
          <a:lstStyle/>
          <a:p>
            <a:r>
              <a:rPr lang="en-US" dirty="0"/>
              <a:t>Applying Search Filters</a:t>
            </a:r>
          </a:p>
        </p:txBody>
      </p:sp>
      <p:sp>
        <p:nvSpPr>
          <p:cNvPr id="9" name="Content Placeholder 8"/>
          <p:cNvSpPr>
            <a:spLocks noGrp="1"/>
          </p:cNvSpPr>
          <p:nvPr>
            <p:ph sz="half" idx="2"/>
          </p:nvPr>
        </p:nvSpPr>
        <p:spPr>
          <a:xfrm>
            <a:off x="7229475" y="1899623"/>
            <a:ext cx="3905250" cy="3101002"/>
          </a:xfrm>
        </p:spPr>
        <p:txBody>
          <a:bodyPr>
            <a:normAutofit/>
          </a:bodyPr>
          <a:lstStyle/>
          <a:p>
            <a:r>
              <a:rPr lang="en-US" dirty="0"/>
              <a:t>Multiple filters may be applied at a time to narrow down a case list. </a:t>
            </a:r>
          </a:p>
          <a:p>
            <a:r>
              <a:rPr lang="en-US" dirty="0"/>
              <a:t>Click “Search” when appropriate filters have been applied</a:t>
            </a:r>
          </a:p>
        </p:txBody>
      </p:sp>
      <p:grpSp>
        <p:nvGrpSpPr>
          <p:cNvPr id="14" name="Group 13" descr="“Browse for Cases” screen with multiple filters applied (age range, sex, MPOG Concept ID, service, and date range), a warning message about using Concept ID alone, and a cursor clicking the “Search” button, with a mouse icon shown for emphasis.">
            <a:extLst>
              <a:ext uri="{FF2B5EF4-FFF2-40B4-BE49-F238E27FC236}">
                <a16:creationId xmlns:a16="http://schemas.microsoft.com/office/drawing/2014/main" id="{B1BB56A4-4FEE-5BB7-440C-4809AA2DB27F}"/>
              </a:ext>
            </a:extLst>
          </p:cNvPr>
          <p:cNvGrpSpPr/>
          <p:nvPr/>
        </p:nvGrpSpPr>
        <p:grpSpPr>
          <a:xfrm>
            <a:off x="810831" y="1645920"/>
            <a:ext cx="5669979" cy="4243991"/>
            <a:chOff x="810831" y="1305014"/>
            <a:chExt cx="6145017" cy="4584897"/>
          </a:xfrm>
        </p:grpSpPr>
        <p:pic>
          <p:nvPicPr>
            <p:cNvPr id="3" name="Picture 2">
              <a:extLst>
                <a:ext uri="{FF2B5EF4-FFF2-40B4-BE49-F238E27FC236}">
                  <a16:creationId xmlns:a16="http://schemas.microsoft.com/office/drawing/2014/main" id="{7475EA29-75F2-D958-5A09-C3637E8206CC}"/>
                </a:ext>
              </a:extLst>
            </p:cNvPr>
            <p:cNvPicPr>
              <a:picLocks noChangeAspect="1"/>
            </p:cNvPicPr>
            <p:nvPr/>
          </p:nvPicPr>
          <p:blipFill>
            <a:blip r:embed="rId2"/>
            <a:stretch>
              <a:fillRect/>
            </a:stretch>
          </p:blipFill>
          <p:spPr>
            <a:xfrm>
              <a:off x="1982040" y="1305014"/>
              <a:ext cx="4973808" cy="4238939"/>
            </a:xfrm>
            <a:prstGeom prst="rect">
              <a:avLst/>
            </a:prstGeom>
            <a:effectLst>
              <a:outerShdw blurRad="50800" dist="38100" dir="5400000" algn="t" rotWithShape="0">
                <a:prstClr val="black">
                  <a:alpha val="40000"/>
                </a:prstClr>
              </a:outerShdw>
            </a:effectLst>
          </p:spPr>
        </p:pic>
        <p:pic>
          <p:nvPicPr>
            <p:cNvPr id="10" name="Picture 9">
              <a:extLst>
                <a:ext uri="{FF2B5EF4-FFF2-40B4-BE49-F238E27FC236}">
                  <a16:creationId xmlns:a16="http://schemas.microsoft.com/office/drawing/2014/main" id="{6D67FC5A-3322-2BA4-AE92-2C01F76064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831" y="4492473"/>
              <a:ext cx="897582" cy="1397438"/>
            </a:xfrm>
            <a:prstGeom prst="rect">
              <a:avLst/>
            </a:prstGeom>
            <a:ln w="28575">
              <a:solidFill>
                <a:srgbClr val="FF0000"/>
              </a:solidFill>
            </a:ln>
          </p:spPr>
        </p:pic>
        <p:grpSp>
          <p:nvGrpSpPr>
            <p:cNvPr id="13" name="Group 12">
              <a:extLst>
                <a:ext uri="{FF2B5EF4-FFF2-40B4-BE49-F238E27FC236}">
                  <a16:creationId xmlns:a16="http://schemas.microsoft.com/office/drawing/2014/main" id="{A5E9520B-1681-076B-FBC6-ABB68856BECC}"/>
                </a:ext>
              </a:extLst>
            </p:cNvPr>
            <p:cNvGrpSpPr/>
            <p:nvPr/>
          </p:nvGrpSpPr>
          <p:grpSpPr>
            <a:xfrm>
              <a:off x="2804233" y="4931915"/>
              <a:ext cx="675705" cy="621071"/>
              <a:chOff x="2191320" y="4455754"/>
              <a:chExt cx="942232" cy="894501"/>
            </a:xfrm>
          </p:grpSpPr>
          <p:sp>
            <p:nvSpPr>
              <p:cNvPr id="11" name="Explosion 1 15">
                <a:extLst>
                  <a:ext uri="{FF2B5EF4-FFF2-40B4-BE49-F238E27FC236}">
                    <a16:creationId xmlns:a16="http://schemas.microsoft.com/office/drawing/2014/main" id="{93EB79F9-5074-A3C8-973D-8B921B16CAEF}"/>
                  </a:ext>
                </a:extLst>
              </p:cNvPr>
              <p:cNvSpPr/>
              <p:nvPr/>
            </p:nvSpPr>
            <p:spPr>
              <a:xfrm>
                <a:off x="2191320" y="4455754"/>
                <a:ext cx="942232" cy="894501"/>
              </a:xfrm>
              <a:prstGeom prst="irregularSeal1">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2" name="Picture 11">
                <a:extLst>
                  <a:ext uri="{FF2B5EF4-FFF2-40B4-BE49-F238E27FC236}">
                    <a16:creationId xmlns:a16="http://schemas.microsoft.com/office/drawing/2014/main" id="{F018AFC9-E064-2C99-45B7-9C0321B801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1143" y="4715934"/>
                <a:ext cx="219736" cy="332316"/>
              </a:xfrm>
              <a:prstGeom prst="rect">
                <a:avLst/>
              </a:prstGeom>
            </p:spPr>
          </p:pic>
        </p:grpSp>
      </p:grpSp>
      <p:sp>
        <p:nvSpPr>
          <p:cNvPr id="8" name="TextBox 7">
            <a:extLst>
              <a:ext uri="{FF2B5EF4-FFF2-40B4-BE49-F238E27FC236}">
                <a16:creationId xmlns:a16="http://schemas.microsoft.com/office/drawing/2014/main" id="{98C5ABCC-BDF0-215A-3EA6-D3809C4D9399}"/>
              </a:ext>
              <a:ext uri="{C183D7F6-B498-43B3-948B-1728B52AA6E4}">
                <adec:decorative xmlns:adec="http://schemas.microsoft.com/office/drawing/2017/decorative" val="1"/>
              </a:ext>
            </a:extLst>
          </p:cNvPr>
          <p:cNvSpPr txBox="1"/>
          <p:nvPr/>
        </p:nvSpPr>
        <p:spPr>
          <a:xfrm>
            <a:off x="647700" y="6283918"/>
            <a:ext cx="4114800" cy="261610"/>
          </a:xfrm>
          <a:prstGeom prst="rect">
            <a:avLst/>
          </a:prstGeom>
          <a:noFill/>
        </p:spPr>
        <p:txBody>
          <a:bodyPr wrap="square">
            <a:spAutoFit/>
          </a:bodyPr>
          <a:lstStyle/>
          <a:p>
            <a:r>
              <a:rPr lang="en-US" sz="1100" i="1" dirty="0">
                <a:solidFill>
                  <a:schemeClr val="accent5">
                    <a:lumMod val="50000"/>
                  </a:schemeClr>
                </a:solidFill>
              </a:rPr>
              <a:t>*PHI has been removed for the purposes of this guide. </a:t>
            </a:r>
            <a:endParaRPr lang="en-US" sz="1100" dirty="0">
              <a:solidFill>
                <a:schemeClr val="accent5">
                  <a:lumMod val="50000"/>
                </a:schemeClr>
              </a:solidFill>
            </a:endParaRPr>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a:t>Last Updated: </a:t>
            </a:r>
            <a:fld id="{C27868AE-7627-4EB2-BD1B-59C91DC88314}" type="datetime1">
              <a:rPr lang="en-US" smtClean="0"/>
              <a:t>6/24/2026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Contact: </a:t>
            </a:r>
            <a:r>
              <a:rPr lang="en-US" u="sng">
                <a:hlinkClick r:id="rId5"/>
              </a:rPr>
              <a:t>support@mpog.zendesk.com</a:t>
            </a:r>
            <a:endParaRPr lang="en-US"/>
          </a:p>
        </p:txBody>
      </p:sp>
    </p:spTree>
    <p:extLst>
      <p:ext uri="{BB962C8B-B14F-4D97-AF65-F5344CB8AC3E}">
        <p14:creationId xmlns:p14="http://schemas.microsoft.com/office/powerpoint/2010/main" val="24455872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ining manual template.potx" id="{7E76D59F-CA52-417C-A6C2-CCBFCB4DC429}" vid="{128AE85F-0E7F-4F3C-A87F-1F1E88BE45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bb2a9a8-e654-4de0-9fb9-bac424ce1e46">
      <UserInfo>
        <DisplayName/>
        <AccountId xsi:nil="true"/>
        <AccountType/>
      </UserInfo>
    </SharedWithUsers>
    <MediaLengthInSeconds xmlns="4f2abbf5-b7d6-458f-bb30-913909cfec39" xsi:nil="true"/>
    <lcf76f155ced4ddcb4097134ff3c332f xmlns="4f2abbf5-b7d6-458f-bb30-913909cfec39">
      <Terms xmlns="http://schemas.microsoft.com/office/infopath/2007/PartnerControls"/>
    </lcf76f155ced4ddcb4097134ff3c332f>
    <TaxCatchAll xmlns="3bb2a9a8-e654-4de0-9fb9-bac424ce1e46" xsi:nil="true"/>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36F431D26917C4AB9DDD35E2D778668" ma:contentTypeVersion="16" ma:contentTypeDescription="Create a new document." ma:contentTypeScope="" ma:versionID="f31adfc996b81f9a6336bcf59e7e9b54">
  <xsd:schema xmlns:xsd="http://www.w3.org/2001/XMLSchema" xmlns:xs="http://www.w3.org/2001/XMLSchema" xmlns:p="http://schemas.microsoft.com/office/2006/metadata/properties" xmlns:ns1="http://schemas.microsoft.com/sharepoint/v3" xmlns:ns2="4f2abbf5-b7d6-458f-bb30-913909cfec39" xmlns:ns3="3bb2a9a8-e654-4de0-9fb9-bac424ce1e46" targetNamespace="http://schemas.microsoft.com/office/2006/metadata/properties" ma:root="true" ma:fieldsID="7fb1c976b124145d444e48866d568561" ns1:_="" ns2:_="" ns3:_="">
    <xsd:import namespace="http://schemas.microsoft.com/sharepoint/v3"/>
    <xsd:import namespace="4f2abbf5-b7d6-458f-bb30-913909cfec39"/>
    <xsd:import namespace="3bb2a9a8-e654-4de0-9fb9-bac424ce1e4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3:TaxCatchAll" minOccurs="0"/>
                <xsd:element ref="ns2:MediaServiceOCR"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2abbf5-b7d6-458f-bb30-913909cfec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418ee26-5d9c-4ec3-852e-438ad73c390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b2a9a8-e654-4de0-9fb9-bac424ce1e4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499050eb-8fc0-432c-a654-9ced597922f3}" ma:internalName="TaxCatchAll" ma:showField="CatchAllData" ma:web="3bb2a9a8-e654-4de0-9fb9-bac424ce1e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9C232F-DA57-4EA6-A4E3-29FD55D45513}">
  <ds:schemaRefs>
    <ds:schemaRef ds:uri="http://schemas.microsoft.com/office/infopath/2007/PartnerControls"/>
    <ds:schemaRef ds:uri="http://purl.org/dc/elements/1.1/"/>
    <ds:schemaRef ds:uri="http://purl.org/dc/terms/"/>
    <ds:schemaRef ds:uri="http://www.w3.org/XML/1998/namespace"/>
    <ds:schemaRef ds:uri="http://schemas.microsoft.com/office/2006/documentManagement/types"/>
    <ds:schemaRef ds:uri="http://schemas.openxmlformats.org/package/2006/metadata/core-properties"/>
    <ds:schemaRef ds:uri="http://purl.org/dc/dcmitype/"/>
    <ds:schemaRef ds:uri="3bb2a9a8-e654-4de0-9fb9-bac424ce1e46"/>
    <ds:schemaRef ds:uri="4f2abbf5-b7d6-458f-bb30-913909cfec39"/>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77DC32E0-466C-459D-822B-EF413457B2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2abbf5-b7d6-458f-bb30-913909cfec39"/>
    <ds:schemaRef ds:uri="3bb2a9a8-e654-4de0-9fb9-bac424ce1e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39FCF2-F77B-4B5E-B1ED-C6287599E5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training manual template</Template>
  <TotalTime>1712</TotalTime>
  <Words>4882</Words>
  <Application>Microsoft Office PowerPoint</Application>
  <PresentationFormat>Widescreen</PresentationFormat>
  <Paragraphs>540</Paragraphs>
  <Slides>65</Slides>
  <Notes>3</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Data Review: Case Viewer</vt:lpstr>
      <vt:lpstr>Case Viewer – Table of Contents</vt:lpstr>
      <vt:lpstr>Case Viewer Overview</vt:lpstr>
      <vt:lpstr>Case Search</vt:lpstr>
      <vt:lpstr>Case Search Page</vt:lpstr>
      <vt:lpstr>Case Search Page – Applying Filters</vt:lpstr>
      <vt:lpstr>Using the Case List</vt:lpstr>
      <vt:lpstr>Search by Filter – Definitions</vt:lpstr>
      <vt:lpstr>Applying Search Filters</vt:lpstr>
      <vt:lpstr>Applying Filters – Example</vt:lpstr>
      <vt:lpstr>Search By Concepts</vt:lpstr>
      <vt:lpstr>Opening a Case</vt:lpstr>
      <vt:lpstr>Chart View</vt:lpstr>
      <vt:lpstr>Chart View - Navigation</vt:lpstr>
      <vt:lpstr>Chart View – Menu Navigation</vt:lpstr>
      <vt:lpstr>Chart View – Components</vt:lpstr>
      <vt:lpstr>Chart View – Demographic Banner</vt:lpstr>
      <vt:lpstr>Chart View – Banner Navigation</vt:lpstr>
      <vt:lpstr>Chart View – Physiologic Graph</vt:lpstr>
      <vt:lpstr>Chart View – Graph Reference Line</vt:lpstr>
      <vt:lpstr>Chart View – Zoom In/Out</vt:lpstr>
      <vt:lpstr>Chart View – Zoom In/Out, continued</vt:lpstr>
      <vt:lpstr>Chart View – Zoom In – additional</vt:lpstr>
      <vt:lpstr>Chart View – Scrolling</vt:lpstr>
      <vt:lpstr>Chart View – Times and Staff</vt:lpstr>
      <vt:lpstr>Chart View – Main Chart Menu</vt:lpstr>
      <vt:lpstr>Chart View – Adding Sections</vt:lpstr>
      <vt:lpstr>Chart View – Sections Menu</vt:lpstr>
      <vt:lpstr>Chart View – Section Headers</vt:lpstr>
      <vt:lpstr>Chart View – Additional Information</vt:lpstr>
      <vt:lpstr>Chart View – Variable Mapping Check</vt:lpstr>
      <vt:lpstr>Chart View – Notes View</vt:lpstr>
      <vt:lpstr>Chart View – Parent Notes</vt:lpstr>
      <vt:lpstr>Chart View – Notes View Navigation</vt:lpstr>
      <vt:lpstr>Chart View – Opening Multiple Sections</vt:lpstr>
      <vt:lpstr>Chart View – Copy/Paste Notes</vt:lpstr>
      <vt:lpstr>Chart View – Preset View</vt:lpstr>
      <vt:lpstr>Infusion vs. Non-Infusion Administrations</vt:lpstr>
      <vt:lpstr>Record Search Tab</vt:lpstr>
      <vt:lpstr>Record Search</vt:lpstr>
      <vt:lpstr>Record Search - Searching</vt:lpstr>
      <vt:lpstr>Record Search - Presets</vt:lpstr>
      <vt:lpstr>Record Search – Saving Search</vt:lpstr>
      <vt:lpstr>Record Search – Jump to Surgery</vt:lpstr>
      <vt:lpstr>Record Search – Copy/Paste</vt:lpstr>
      <vt:lpstr>Record Search – Search String Examples</vt:lpstr>
      <vt:lpstr>Demographics, Location Timeline, and Billing</vt:lpstr>
      <vt:lpstr>Demographics</vt:lpstr>
      <vt:lpstr>Location Timeline – General</vt:lpstr>
      <vt:lpstr>Location Timeline – Expanding Views</vt:lpstr>
      <vt:lpstr>Location Timeline – Jumping to New Case</vt:lpstr>
      <vt:lpstr>Billing</vt:lpstr>
      <vt:lpstr>Billing - Columns</vt:lpstr>
      <vt:lpstr>H &amp; P and Outcomes</vt:lpstr>
      <vt:lpstr>History and Physical</vt:lpstr>
      <vt:lpstr>Outcomes</vt:lpstr>
      <vt:lpstr>Labs and Microbiology</vt:lpstr>
      <vt:lpstr>Labs</vt:lpstr>
      <vt:lpstr>Labs – Expanding View</vt:lpstr>
      <vt:lpstr>Labs – Details</vt:lpstr>
      <vt:lpstr>Microbiology</vt:lpstr>
      <vt:lpstr>Microbiology – More Details</vt:lpstr>
      <vt:lpstr>Table View and Preferences</vt:lpstr>
      <vt:lpstr>Table View</vt:lpstr>
      <vt:lpstr>Preferences</vt:lpstr>
    </vt:vector>
  </TitlesOfParts>
  <Company>University of Michigan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Szymanski, Brooke</dc:creator>
  <cp:lastModifiedBy>Malenfant, Tiffany</cp:lastModifiedBy>
  <cp:revision>3</cp:revision>
  <dcterms:created xsi:type="dcterms:W3CDTF">2019-11-11T15:31:31Z</dcterms:created>
  <dcterms:modified xsi:type="dcterms:W3CDTF">2026-06-24T12:26:02Z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0x010100536F431D26917C4AB9DDD35E2D778668</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Importantlinks">
    <vt:lpwstr>, </vt:lpwstr>
  </property>
  <property fmtid="{D5CDD505-2E9C-101B-9397-08002B2CF9AE}" pid="10" name="MediaServiceImageTags">
    <vt:lpwstr/>
  </property>
  <property fmtid="{D5CDD505-2E9C-101B-9397-08002B2CF9AE}" pid="11" name="Order">
    <vt:r8>545800</vt:r8>
  </property>
  <property fmtid="{D5CDD505-2E9C-101B-9397-08002B2CF9AE}" pid="12" name="Group or Team Member Lead">
    <vt:lpwstr>34;#Malenfant, Tiffany</vt:lpwstr>
  </property>
</Properties>
</file>