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1" r:id="rId3"/>
    <p:sldMasterId id="2147483673" r:id="rId4"/>
    <p:sldMasterId id="2147483675" r:id="rId5"/>
    <p:sldMasterId id="2147483677" r:id="rId6"/>
    <p:sldMasterId id="2147483679" r:id="rId7"/>
    <p:sldMasterId id="2147483681" r:id="rId8"/>
    <p:sldMasterId id="2147483683" r:id="rId9"/>
  </p:sldMasterIdLst>
  <p:notesMasterIdLst>
    <p:notesMasterId r:id="rId37"/>
  </p:notesMasterIdLst>
  <p:sldIdLst>
    <p:sldId id="268" r:id="rId10"/>
    <p:sldId id="269" r:id="rId11"/>
    <p:sldId id="270" r:id="rId12"/>
    <p:sldId id="271" r:id="rId13"/>
    <p:sldId id="272" r:id="rId14"/>
    <p:sldId id="273" r:id="rId15"/>
    <p:sldId id="274" r:id="rId16"/>
    <p:sldId id="275" r:id="rId17"/>
    <p:sldId id="276" r:id="rId18"/>
    <p:sldId id="278" r:id="rId19"/>
    <p:sldId id="279" r:id="rId20"/>
    <p:sldId id="307" r:id="rId21"/>
    <p:sldId id="308" r:id="rId22"/>
    <p:sldId id="309" r:id="rId23"/>
    <p:sldId id="310" r:id="rId24"/>
    <p:sldId id="303" r:id="rId25"/>
    <p:sldId id="286" r:id="rId26"/>
    <p:sldId id="292" r:id="rId27"/>
    <p:sldId id="291" r:id="rId28"/>
    <p:sldId id="294" r:id="rId29"/>
    <p:sldId id="293" r:id="rId30"/>
    <p:sldId id="297" r:id="rId31"/>
    <p:sldId id="298" r:id="rId32"/>
    <p:sldId id="299" r:id="rId33"/>
    <p:sldId id="300" r:id="rId34"/>
    <p:sldId id="301" r:id="rId35"/>
    <p:sldId id="2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729" autoAdjust="0"/>
  </p:normalViewPr>
  <p:slideViewPr>
    <p:cSldViewPr snapToGrid="0">
      <p:cViewPr varScale="1">
        <p:scale>
          <a:sx n="72" d="100"/>
          <a:sy n="72" d="100"/>
        </p:scale>
        <p:origin x="1056" y="53"/>
      </p:cViewPr>
      <p:guideLst/>
    </p:cSldViewPr>
  </p:slideViewPr>
  <p:notesTextViewPr>
    <p:cViewPr>
      <p:scale>
        <a:sx n="1" d="1"/>
        <a:sy n="1" d="1"/>
      </p:scale>
      <p:origin x="0" y="0"/>
    </p:cViewPr>
  </p:notesTextViewPr>
  <p:sorterViewPr>
    <p:cViewPr>
      <p:scale>
        <a:sx n="100" d="100"/>
        <a:sy n="100" d="100"/>
      </p:scale>
      <p:origin x="0" y="-138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3E97A-3E12-4C2D-AB89-90F5CFBCDF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28B6E91-A561-43D7-99B3-20FE27990619}">
      <dgm:prSet phldrT="[Text]"/>
      <dgm:spPr/>
      <dgm:t>
        <a:bodyPr/>
        <a:lstStyle/>
        <a:p>
          <a:r>
            <a:rPr lang="en-US" dirty="0"/>
            <a:t>Practice level</a:t>
          </a:r>
        </a:p>
      </dgm:t>
    </dgm:pt>
    <dgm:pt modelId="{37F2958F-0EF2-43C3-8A57-455C8A4884EA}" type="parTrans" cxnId="{2622DBAC-B944-4915-8E59-7A9ED0C06324}">
      <dgm:prSet/>
      <dgm:spPr/>
      <dgm:t>
        <a:bodyPr/>
        <a:lstStyle/>
        <a:p>
          <a:endParaRPr lang="en-US"/>
        </a:p>
      </dgm:t>
    </dgm:pt>
    <dgm:pt modelId="{6A0CA05E-9D36-4A08-8A67-279F4D19D9EF}" type="sibTrans" cxnId="{2622DBAC-B944-4915-8E59-7A9ED0C06324}">
      <dgm:prSet/>
      <dgm:spPr/>
      <dgm:t>
        <a:bodyPr/>
        <a:lstStyle/>
        <a:p>
          <a:endParaRPr lang="en-US"/>
        </a:p>
      </dgm:t>
    </dgm:pt>
    <dgm:pt modelId="{201F6113-A76D-40A0-885A-0BE8312A0FC8}">
      <dgm:prSet phldrT="[Text]"/>
      <dgm:spPr/>
      <dgm:t>
        <a:bodyPr/>
        <a:lstStyle/>
        <a:p>
          <a:r>
            <a:rPr lang="en-US" dirty="0"/>
            <a:t>Evaluates care provided directly by the practice</a:t>
          </a:r>
        </a:p>
      </dgm:t>
    </dgm:pt>
    <dgm:pt modelId="{DA0544E7-EF99-4385-A47F-9365F8E491B4}" type="parTrans" cxnId="{D25345EC-6741-4709-944E-FE84AF3E567F}">
      <dgm:prSet/>
      <dgm:spPr/>
      <dgm:t>
        <a:bodyPr/>
        <a:lstStyle/>
        <a:p>
          <a:endParaRPr lang="en-US"/>
        </a:p>
      </dgm:t>
    </dgm:pt>
    <dgm:pt modelId="{E1AFECB7-440E-486A-8DF7-3DFE8FE553C2}" type="sibTrans" cxnId="{D25345EC-6741-4709-944E-FE84AF3E567F}">
      <dgm:prSet/>
      <dgm:spPr/>
      <dgm:t>
        <a:bodyPr/>
        <a:lstStyle/>
        <a:p>
          <a:endParaRPr lang="en-US"/>
        </a:p>
      </dgm:t>
    </dgm:pt>
    <dgm:pt modelId="{8AD9FA98-23CA-4DA2-8413-4794F5C0A726}">
      <dgm:prSet phldrT="[Text]"/>
      <dgm:spPr/>
      <dgm:t>
        <a:bodyPr/>
        <a:lstStyle/>
        <a:p>
          <a:r>
            <a:rPr lang="en-US" dirty="0"/>
            <a:t>Population level</a:t>
          </a:r>
        </a:p>
      </dgm:t>
    </dgm:pt>
    <dgm:pt modelId="{9E0F75EF-300A-4DD3-99CA-5BFBFA77866D}" type="parTrans" cxnId="{38B16D33-F984-47AD-ABE2-9FACEE6B56B2}">
      <dgm:prSet/>
      <dgm:spPr/>
      <dgm:t>
        <a:bodyPr/>
        <a:lstStyle/>
        <a:p>
          <a:endParaRPr lang="en-US"/>
        </a:p>
      </dgm:t>
    </dgm:pt>
    <dgm:pt modelId="{70419471-A02C-4342-87E1-165805A342CA}" type="sibTrans" cxnId="{38B16D33-F984-47AD-ABE2-9FACEE6B56B2}">
      <dgm:prSet/>
      <dgm:spPr/>
      <dgm:t>
        <a:bodyPr/>
        <a:lstStyle/>
        <a:p>
          <a:endParaRPr lang="en-US"/>
        </a:p>
      </dgm:t>
    </dgm:pt>
    <dgm:pt modelId="{00588E18-639E-4711-88EE-C0BF255FE136}">
      <dgm:prSet phldrT="[Text]"/>
      <dgm:spPr/>
      <dgm:t>
        <a:bodyPr/>
        <a:lstStyle/>
        <a:p>
          <a:r>
            <a:rPr lang="en-US" dirty="0"/>
            <a:t>Evaluates care provided to shared populations treated by the practice</a:t>
          </a:r>
        </a:p>
      </dgm:t>
    </dgm:pt>
    <dgm:pt modelId="{66AB7A33-A6BF-4181-841D-F01215025E93}" type="parTrans" cxnId="{CFC909EE-31DF-4067-B84F-DDFFFA73DEC0}">
      <dgm:prSet/>
      <dgm:spPr/>
      <dgm:t>
        <a:bodyPr/>
        <a:lstStyle/>
        <a:p>
          <a:endParaRPr lang="en-US"/>
        </a:p>
      </dgm:t>
    </dgm:pt>
    <dgm:pt modelId="{E8DF1306-8E86-4DF0-82B6-8DCD31257562}" type="sibTrans" cxnId="{CFC909EE-31DF-4067-B84F-DDFFFA73DEC0}">
      <dgm:prSet/>
      <dgm:spPr/>
      <dgm:t>
        <a:bodyPr/>
        <a:lstStyle/>
        <a:p>
          <a:endParaRPr lang="en-US"/>
        </a:p>
      </dgm:t>
    </dgm:pt>
    <dgm:pt modelId="{96981C5E-8F54-4C98-924A-962682E4049B}">
      <dgm:prSet/>
      <dgm:spPr/>
      <dgm:t>
        <a:bodyPr/>
        <a:lstStyle/>
        <a:p>
          <a:r>
            <a:rPr lang="en-US" dirty="0"/>
            <a:t>Calculated at </a:t>
          </a:r>
          <a:r>
            <a:rPr lang="en-US" dirty="0" smtClean="0"/>
            <a:t>PO </a:t>
          </a:r>
          <a:r>
            <a:rPr lang="en-US" dirty="0"/>
            <a:t>level and weighted at the practice level based on shared populations </a:t>
          </a:r>
        </a:p>
      </dgm:t>
    </dgm:pt>
    <dgm:pt modelId="{F771669E-1862-4BF6-9383-0C9064E555EB}" type="parTrans" cxnId="{E1DA7072-452E-4936-B6EA-D84C8B434A58}">
      <dgm:prSet/>
      <dgm:spPr/>
      <dgm:t>
        <a:bodyPr/>
        <a:lstStyle/>
        <a:p>
          <a:endParaRPr lang="en-US"/>
        </a:p>
      </dgm:t>
    </dgm:pt>
    <dgm:pt modelId="{151E44D2-A0E1-4B9F-B26F-1F925252C3B4}" type="sibTrans" cxnId="{E1DA7072-452E-4936-B6EA-D84C8B434A58}">
      <dgm:prSet/>
      <dgm:spPr/>
      <dgm:t>
        <a:bodyPr/>
        <a:lstStyle/>
        <a:p>
          <a:endParaRPr lang="en-US"/>
        </a:p>
      </dgm:t>
    </dgm:pt>
    <dgm:pt modelId="{902DC4D6-B86B-4D0B-A110-10734EAAE3AB}">
      <dgm:prSet phldrT="[Text]"/>
      <dgm:spPr/>
      <dgm:t>
        <a:bodyPr/>
        <a:lstStyle/>
        <a:p>
          <a:r>
            <a:rPr lang="en-US" dirty="0"/>
            <a:t>Rarely used in specialist VBR methodology</a:t>
          </a:r>
        </a:p>
      </dgm:t>
    </dgm:pt>
    <dgm:pt modelId="{819CD37B-BECD-45B3-A073-052AC5EDFB0E}" type="parTrans" cxnId="{F20E0241-7939-4B2F-8657-58CEDB6AD967}">
      <dgm:prSet/>
      <dgm:spPr/>
      <dgm:t>
        <a:bodyPr/>
        <a:lstStyle/>
        <a:p>
          <a:endParaRPr lang="en-US"/>
        </a:p>
      </dgm:t>
    </dgm:pt>
    <dgm:pt modelId="{BA5178B2-6CDC-4F14-88E3-99ACFC5271F0}" type="sibTrans" cxnId="{F20E0241-7939-4B2F-8657-58CEDB6AD967}">
      <dgm:prSet/>
      <dgm:spPr/>
      <dgm:t>
        <a:bodyPr/>
        <a:lstStyle/>
        <a:p>
          <a:endParaRPr lang="en-US"/>
        </a:p>
      </dgm:t>
    </dgm:pt>
    <dgm:pt modelId="{90E7ECBD-E3A5-4F50-8A2B-04E92A9FAB2F}">
      <dgm:prSet/>
      <dgm:spPr/>
      <dgm:t>
        <a:bodyPr/>
        <a:lstStyle/>
        <a:p>
          <a:r>
            <a:rPr lang="en-US" b="1" dirty="0">
              <a:solidFill>
                <a:srgbClr val="FF0000"/>
              </a:solidFill>
            </a:rPr>
            <a:t>Most commonly used in specialist VBR methodology</a:t>
          </a:r>
        </a:p>
      </dgm:t>
    </dgm:pt>
    <dgm:pt modelId="{F39BFF31-9101-4C07-91F9-7ECAFCFD6BC9}" type="parTrans" cxnId="{CD12F61A-43E9-4B51-9580-7AEDED8B20E0}">
      <dgm:prSet/>
      <dgm:spPr/>
      <dgm:t>
        <a:bodyPr/>
        <a:lstStyle/>
        <a:p>
          <a:endParaRPr lang="en-US"/>
        </a:p>
      </dgm:t>
    </dgm:pt>
    <dgm:pt modelId="{A0AE18D6-A1C3-4ABC-AE20-A8CBB07914CE}" type="sibTrans" cxnId="{CD12F61A-43E9-4B51-9580-7AEDED8B20E0}">
      <dgm:prSet/>
      <dgm:spPr/>
      <dgm:t>
        <a:bodyPr/>
        <a:lstStyle/>
        <a:p>
          <a:endParaRPr lang="en-US"/>
        </a:p>
      </dgm:t>
    </dgm:pt>
    <dgm:pt modelId="{7AACDF79-12EF-4584-BE7C-1A687ADE47FB}" type="pres">
      <dgm:prSet presAssocID="{7AB3E97A-3E12-4C2D-AB89-90F5CFBCDFCF}" presName="linear" presStyleCnt="0">
        <dgm:presLayoutVars>
          <dgm:animLvl val="lvl"/>
          <dgm:resizeHandles val="exact"/>
        </dgm:presLayoutVars>
      </dgm:prSet>
      <dgm:spPr/>
      <dgm:t>
        <a:bodyPr/>
        <a:lstStyle/>
        <a:p>
          <a:endParaRPr lang="en-US"/>
        </a:p>
      </dgm:t>
    </dgm:pt>
    <dgm:pt modelId="{7EBC39FE-1A4C-4025-9BB6-BDD64C2C3D9B}" type="pres">
      <dgm:prSet presAssocID="{228B6E91-A561-43D7-99B3-20FE27990619}" presName="parentText" presStyleLbl="node1" presStyleIdx="0" presStyleCnt="2">
        <dgm:presLayoutVars>
          <dgm:chMax val="0"/>
          <dgm:bulletEnabled val="1"/>
        </dgm:presLayoutVars>
      </dgm:prSet>
      <dgm:spPr/>
      <dgm:t>
        <a:bodyPr/>
        <a:lstStyle/>
        <a:p>
          <a:endParaRPr lang="en-US"/>
        </a:p>
      </dgm:t>
    </dgm:pt>
    <dgm:pt modelId="{E27CF787-F1E1-498B-A2BA-9A7CCE03CCF4}" type="pres">
      <dgm:prSet presAssocID="{228B6E91-A561-43D7-99B3-20FE27990619}" presName="childText" presStyleLbl="revTx" presStyleIdx="0" presStyleCnt="2">
        <dgm:presLayoutVars>
          <dgm:bulletEnabled val="1"/>
        </dgm:presLayoutVars>
      </dgm:prSet>
      <dgm:spPr/>
      <dgm:t>
        <a:bodyPr/>
        <a:lstStyle/>
        <a:p>
          <a:endParaRPr lang="en-US"/>
        </a:p>
      </dgm:t>
    </dgm:pt>
    <dgm:pt modelId="{9E137299-DA92-48CA-AB7F-B72593C18683}" type="pres">
      <dgm:prSet presAssocID="{8AD9FA98-23CA-4DA2-8413-4794F5C0A726}" presName="parentText" presStyleLbl="node1" presStyleIdx="1" presStyleCnt="2">
        <dgm:presLayoutVars>
          <dgm:chMax val="0"/>
          <dgm:bulletEnabled val="1"/>
        </dgm:presLayoutVars>
      </dgm:prSet>
      <dgm:spPr/>
      <dgm:t>
        <a:bodyPr/>
        <a:lstStyle/>
        <a:p>
          <a:endParaRPr lang="en-US"/>
        </a:p>
      </dgm:t>
    </dgm:pt>
    <dgm:pt modelId="{2AE14994-3468-4D75-ACA7-10E3071801E7}" type="pres">
      <dgm:prSet presAssocID="{8AD9FA98-23CA-4DA2-8413-4794F5C0A726}" presName="childText" presStyleLbl="revTx" presStyleIdx="1" presStyleCnt="2">
        <dgm:presLayoutVars>
          <dgm:bulletEnabled val="1"/>
        </dgm:presLayoutVars>
      </dgm:prSet>
      <dgm:spPr/>
      <dgm:t>
        <a:bodyPr/>
        <a:lstStyle/>
        <a:p>
          <a:endParaRPr lang="en-US"/>
        </a:p>
      </dgm:t>
    </dgm:pt>
  </dgm:ptLst>
  <dgm:cxnLst>
    <dgm:cxn modelId="{3C8B419C-C160-494D-9BE0-A28BE5ECFDA9}" type="presOf" srcId="{902DC4D6-B86B-4D0B-A110-10734EAAE3AB}" destId="{E27CF787-F1E1-498B-A2BA-9A7CCE03CCF4}" srcOrd="0" destOrd="1" presId="urn:microsoft.com/office/officeart/2005/8/layout/vList2"/>
    <dgm:cxn modelId="{D25345EC-6741-4709-944E-FE84AF3E567F}" srcId="{228B6E91-A561-43D7-99B3-20FE27990619}" destId="{201F6113-A76D-40A0-885A-0BE8312A0FC8}" srcOrd="0" destOrd="0" parTransId="{DA0544E7-EF99-4385-A47F-9365F8E491B4}" sibTransId="{E1AFECB7-440E-486A-8DF7-3DFE8FE553C2}"/>
    <dgm:cxn modelId="{0D4BE5E2-FD2D-485E-859B-1C67CE47FDAF}" type="presOf" srcId="{228B6E91-A561-43D7-99B3-20FE27990619}" destId="{7EBC39FE-1A4C-4025-9BB6-BDD64C2C3D9B}" srcOrd="0" destOrd="0" presId="urn:microsoft.com/office/officeart/2005/8/layout/vList2"/>
    <dgm:cxn modelId="{2622DBAC-B944-4915-8E59-7A9ED0C06324}" srcId="{7AB3E97A-3E12-4C2D-AB89-90F5CFBCDFCF}" destId="{228B6E91-A561-43D7-99B3-20FE27990619}" srcOrd="0" destOrd="0" parTransId="{37F2958F-0EF2-43C3-8A57-455C8A4884EA}" sibTransId="{6A0CA05E-9D36-4A08-8A67-279F4D19D9EF}"/>
    <dgm:cxn modelId="{8481271D-3F20-486A-B478-DF3E6DD9E7EC}" type="presOf" srcId="{8AD9FA98-23CA-4DA2-8413-4794F5C0A726}" destId="{9E137299-DA92-48CA-AB7F-B72593C18683}" srcOrd="0" destOrd="0" presId="urn:microsoft.com/office/officeart/2005/8/layout/vList2"/>
    <dgm:cxn modelId="{FF7860CA-D048-4B60-951F-ED38A491EED0}" type="presOf" srcId="{00588E18-639E-4711-88EE-C0BF255FE136}" destId="{2AE14994-3468-4D75-ACA7-10E3071801E7}" srcOrd="0" destOrd="0" presId="urn:microsoft.com/office/officeart/2005/8/layout/vList2"/>
    <dgm:cxn modelId="{E1DA7072-452E-4936-B6EA-D84C8B434A58}" srcId="{8AD9FA98-23CA-4DA2-8413-4794F5C0A726}" destId="{96981C5E-8F54-4C98-924A-962682E4049B}" srcOrd="1" destOrd="0" parTransId="{F771669E-1862-4BF6-9383-0C9064E555EB}" sibTransId="{151E44D2-A0E1-4B9F-B26F-1F925252C3B4}"/>
    <dgm:cxn modelId="{CD12F61A-43E9-4B51-9580-7AEDED8B20E0}" srcId="{8AD9FA98-23CA-4DA2-8413-4794F5C0A726}" destId="{90E7ECBD-E3A5-4F50-8A2B-04E92A9FAB2F}" srcOrd="2" destOrd="0" parTransId="{F39BFF31-9101-4C07-91F9-7ECAFCFD6BC9}" sibTransId="{A0AE18D6-A1C3-4ABC-AE20-A8CBB07914CE}"/>
    <dgm:cxn modelId="{F20E0241-7939-4B2F-8657-58CEDB6AD967}" srcId="{228B6E91-A561-43D7-99B3-20FE27990619}" destId="{902DC4D6-B86B-4D0B-A110-10734EAAE3AB}" srcOrd="1" destOrd="0" parTransId="{819CD37B-BECD-45B3-A073-052AC5EDFB0E}" sibTransId="{BA5178B2-6CDC-4F14-88E3-99ACFC5271F0}"/>
    <dgm:cxn modelId="{38B16D33-F984-47AD-ABE2-9FACEE6B56B2}" srcId="{7AB3E97A-3E12-4C2D-AB89-90F5CFBCDFCF}" destId="{8AD9FA98-23CA-4DA2-8413-4794F5C0A726}" srcOrd="1" destOrd="0" parTransId="{9E0F75EF-300A-4DD3-99CA-5BFBFA77866D}" sibTransId="{70419471-A02C-4342-87E1-165805A342CA}"/>
    <dgm:cxn modelId="{275F5055-4C74-418B-A12E-6845E8BEB4D3}" type="presOf" srcId="{7AB3E97A-3E12-4C2D-AB89-90F5CFBCDFCF}" destId="{7AACDF79-12EF-4584-BE7C-1A687ADE47FB}" srcOrd="0" destOrd="0" presId="urn:microsoft.com/office/officeart/2005/8/layout/vList2"/>
    <dgm:cxn modelId="{E82889D5-85AF-454B-ADCB-B48DFFECB955}" type="presOf" srcId="{96981C5E-8F54-4C98-924A-962682E4049B}" destId="{2AE14994-3468-4D75-ACA7-10E3071801E7}" srcOrd="0" destOrd="1" presId="urn:microsoft.com/office/officeart/2005/8/layout/vList2"/>
    <dgm:cxn modelId="{B9EDDB7F-C624-418C-9931-BBD2530DF4AC}" type="presOf" srcId="{90E7ECBD-E3A5-4F50-8A2B-04E92A9FAB2F}" destId="{2AE14994-3468-4D75-ACA7-10E3071801E7}" srcOrd="0" destOrd="2" presId="urn:microsoft.com/office/officeart/2005/8/layout/vList2"/>
    <dgm:cxn modelId="{B5468A9A-8426-442C-87D1-15D90E8F6FBE}" type="presOf" srcId="{201F6113-A76D-40A0-885A-0BE8312A0FC8}" destId="{E27CF787-F1E1-498B-A2BA-9A7CCE03CCF4}" srcOrd="0" destOrd="0" presId="urn:microsoft.com/office/officeart/2005/8/layout/vList2"/>
    <dgm:cxn modelId="{CFC909EE-31DF-4067-B84F-DDFFFA73DEC0}" srcId="{8AD9FA98-23CA-4DA2-8413-4794F5C0A726}" destId="{00588E18-639E-4711-88EE-C0BF255FE136}" srcOrd="0" destOrd="0" parTransId="{66AB7A33-A6BF-4181-841D-F01215025E93}" sibTransId="{E8DF1306-8E86-4DF0-82B6-8DCD31257562}"/>
    <dgm:cxn modelId="{5DB211A7-CF5D-41E4-BA79-6CF42A449C44}" type="presParOf" srcId="{7AACDF79-12EF-4584-BE7C-1A687ADE47FB}" destId="{7EBC39FE-1A4C-4025-9BB6-BDD64C2C3D9B}" srcOrd="0" destOrd="0" presId="urn:microsoft.com/office/officeart/2005/8/layout/vList2"/>
    <dgm:cxn modelId="{19D73165-DD1D-431A-9B21-BB60D4F53E94}" type="presParOf" srcId="{7AACDF79-12EF-4584-BE7C-1A687ADE47FB}" destId="{E27CF787-F1E1-498B-A2BA-9A7CCE03CCF4}" srcOrd="1" destOrd="0" presId="urn:microsoft.com/office/officeart/2005/8/layout/vList2"/>
    <dgm:cxn modelId="{42642F94-47CD-4C5A-9A15-5B64F5812B86}" type="presParOf" srcId="{7AACDF79-12EF-4584-BE7C-1A687ADE47FB}" destId="{9E137299-DA92-48CA-AB7F-B72593C18683}" srcOrd="2" destOrd="0" presId="urn:microsoft.com/office/officeart/2005/8/layout/vList2"/>
    <dgm:cxn modelId="{7CCAB925-ED5D-4127-BB76-1D51053C727C}" type="presParOf" srcId="{7AACDF79-12EF-4584-BE7C-1A687ADE47FB}" destId="{2AE14994-3468-4D75-ACA7-10E3071801E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1BB16-AD06-4665-AFAF-DC11EB77012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0254EE51-FD03-4984-AC09-885ED198EE86}">
      <dgm:prSet phldrT="[Text]"/>
      <dgm:spPr/>
      <dgm:t>
        <a:bodyPr/>
        <a:lstStyle/>
        <a:p>
          <a:r>
            <a:rPr lang="en-US" b="1" dirty="0" smtClean="0">
              <a:latin typeface="+mj-lt"/>
            </a:rPr>
            <a:t>BCBSM Value Partnerships</a:t>
          </a:r>
          <a:endParaRPr lang="en-US" dirty="0"/>
        </a:p>
      </dgm:t>
    </dgm:pt>
    <dgm:pt modelId="{0717651D-2F14-4173-8690-6417D2625916}" type="parTrans" cxnId="{9BD0B513-3CE7-45A3-BA07-2DA3853777FD}">
      <dgm:prSet/>
      <dgm:spPr/>
      <dgm:t>
        <a:bodyPr/>
        <a:lstStyle/>
        <a:p>
          <a:endParaRPr lang="en-US"/>
        </a:p>
      </dgm:t>
    </dgm:pt>
    <dgm:pt modelId="{75DD7CD4-1DC9-4C82-9090-777AAF00E8A1}" type="sibTrans" cxnId="{9BD0B513-3CE7-45A3-BA07-2DA3853777FD}">
      <dgm:prSet/>
      <dgm:spPr/>
      <dgm:t>
        <a:bodyPr/>
        <a:lstStyle/>
        <a:p>
          <a:endParaRPr lang="en-US"/>
        </a:p>
      </dgm:t>
    </dgm:pt>
    <dgm:pt modelId="{1C3DAF11-C451-4E66-B04E-772162454057}">
      <dgm:prSet phldrT="[Text]"/>
      <dgm:spPr/>
      <dgm:t>
        <a:bodyPr/>
        <a:lstStyle/>
        <a:p>
          <a:pPr>
            <a:spcBef>
              <a:spcPts val="600"/>
            </a:spcBef>
            <a:spcAft>
              <a:spcPts val="600"/>
            </a:spcAft>
          </a:pPr>
          <a:r>
            <a:rPr lang="en-US" dirty="0" smtClean="0">
              <a:latin typeface="+mj-lt"/>
            </a:rPr>
            <a:t>Notifies the PGIP POs quarterly (July, Oct, Jan, Apr) of physicians not enrolled in PGIP</a:t>
          </a:r>
          <a:endParaRPr lang="en-US" dirty="0"/>
        </a:p>
      </dgm:t>
    </dgm:pt>
    <dgm:pt modelId="{C0067EAD-E0E7-4EA3-BEA9-A905676D404A}" type="parTrans" cxnId="{8491E22A-D9A9-449E-AE01-82B44A5EAD2D}">
      <dgm:prSet/>
      <dgm:spPr/>
      <dgm:t>
        <a:bodyPr/>
        <a:lstStyle/>
        <a:p>
          <a:endParaRPr lang="en-US"/>
        </a:p>
      </dgm:t>
    </dgm:pt>
    <dgm:pt modelId="{13C780AB-3464-4FC3-ABCD-A0D1693676A4}" type="sibTrans" cxnId="{8491E22A-D9A9-449E-AE01-82B44A5EAD2D}">
      <dgm:prSet/>
      <dgm:spPr/>
      <dgm:t>
        <a:bodyPr/>
        <a:lstStyle/>
        <a:p>
          <a:endParaRPr lang="en-US"/>
        </a:p>
      </dgm:t>
    </dgm:pt>
    <dgm:pt modelId="{3832EA2B-CBEF-4AE2-8439-5FBC81195B3C}">
      <dgm:prSet phldrT="[Text]"/>
      <dgm:spPr/>
      <dgm:t>
        <a:bodyPr/>
        <a:lstStyle/>
        <a:p>
          <a:pPr>
            <a:spcBef>
              <a:spcPts val="600"/>
            </a:spcBef>
            <a:spcAft>
              <a:spcPts val="600"/>
            </a:spcAft>
          </a:pPr>
          <a:r>
            <a:rPr lang="en-US" dirty="0" smtClean="0">
              <a:latin typeface="+mj-lt"/>
            </a:rPr>
            <a:t>Notifies POs on who’s participating in CQIs to support PO nomination of the physician for specialist VBR</a:t>
          </a:r>
          <a:endParaRPr lang="en-US" dirty="0"/>
        </a:p>
      </dgm:t>
    </dgm:pt>
    <dgm:pt modelId="{B86CD5D5-DCA2-4E13-9BC5-CABA1A69E1F1}" type="parTrans" cxnId="{5159BAAC-DBDA-46A2-A557-83EA44925132}">
      <dgm:prSet/>
      <dgm:spPr/>
      <dgm:t>
        <a:bodyPr/>
        <a:lstStyle/>
        <a:p>
          <a:endParaRPr lang="en-US"/>
        </a:p>
      </dgm:t>
    </dgm:pt>
    <dgm:pt modelId="{9D928634-9E90-41F0-904C-69FF4DFB9460}" type="sibTrans" cxnId="{5159BAAC-DBDA-46A2-A557-83EA44925132}">
      <dgm:prSet/>
      <dgm:spPr/>
      <dgm:t>
        <a:bodyPr/>
        <a:lstStyle/>
        <a:p>
          <a:endParaRPr lang="en-US"/>
        </a:p>
      </dgm:t>
    </dgm:pt>
    <dgm:pt modelId="{97846D90-2B3E-4AAD-8250-9801CC89490E}">
      <dgm:prSet phldrT="[Text]"/>
      <dgm:spPr/>
      <dgm:t>
        <a:bodyPr/>
        <a:lstStyle/>
        <a:p>
          <a:r>
            <a:rPr lang="en-US" b="1" dirty="0" smtClean="0">
              <a:latin typeface="+mj-lt"/>
            </a:rPr>
            <a:t>PGIP Physician Organization (PO)</a:t>
          </a:r>
          <a:endParaRPr lang="en-US" dirty="0"/>
        </a:p>
      </dgm:t>
    </dgm:pt>
    <dgm:pt modelId="{70D7F74D-E9D7-4AD2-8231-6D7669037861}" type="parTrans" cxnId="{2EF1F28C-C2B3-4EAD-ADA8-906B2018AA23}">
      <dgm:prSet/>
      <dgm:spPr/>
      <dgm:t>
        <a:bodyPr/>
        <a:lstStyle/>
        <a:p>
          <a:endParaRPr lang="en-US"/>
        </a:p>
      </dgm:t>
    </dgm:pt>
    <dgm:pt modelId="{9CDEB570-615D-4285-8E7C-17A6568E71BE}" type="sibTrans" cxnId="{2EF1F28C-C2B3-4EAD-ADA8-906B2018AA23}">
      <dgm:prSet/>
      <dgm:spPr/>
      <dgm:t>
        <a:bodyPr/>
        <a:lstStyle/>
        <a:p>
          <a:endParaRPr lang="en-US"/>
        </a:p>
      </dgm:t>
    </dgm:pt>
    <dgm:pt modelId="{B6E02683-695D-4877-B98E-A7470EB867C2}">
      <dgm:prSet phldrT="[Text]"/>
      <dgm:spPr/>
      <dgm:t>
        <a:bodyPr/>
        <a:lstStyle/>
        <a:p>
          <a:pPr>
            <a:spcBef>
              <a:spcPts val="600"/>
            </a:spcBef>
            <a:spcAft>
              <a:spcPts val="600"/>
            </a:spcAft>
          </a:pPr>
          <a:r>
            <a:rPr lang="en-US" dirty="0" smtClean="0">
              <a:latin typeface="+mj-lt"/>
            </a:rPr>
            <a:t>Responsible for enrolling the physician in PGIP</a:t>
          </a:r>
          <a:endParaRPr lang="en-US" dirty="0"/>
        </a:p>
      </dgm:t>
    </dgm:pt>
    <dgm:pt modelId="{BBFA73AB-2F75-4669-B3D1-5E22008CD57C}" type="parTrans" cxnId="{4D0752B3-7ACF-475E-8799-8C0B8FFA2496}">
      <dgm:prSet/>
      <dgm:spPr/>
      <dgm:t>
        <a:bodyPr/>
        <a:lstStyle/>
        <a:p>
          <a:endParaRPr lang="en-US"/>
        </a:p>
      </dgm:t>
    </dgm:pt>
    <dgm:pt modelId="{F3D4E83E-FC06-48CC-B9F0-3F91E599B368}" type="sibTrans" cxnId="{4D0752B3-7ACF-475E-8799-8C0B8FFA2496}">
      <dgm:prSet/>
      <dgm:spPr/>
      <dgm:t>
        <a:bodyPr/>
        <a:lstStyle/>
        <a:p>
          <a:endParaRPr lang="en-US"/>
        </a:p>
      </dgm:t>
    </dgm:pt>
    <dgm:pt modelId="{92CD6F76-7DFB-427B-BD38-BD5E129D7410}">
      <dgm:prSet phldrT="[Text]"/>
      <dgm:spPr/>
      <dgm:t>
        <a:bodyPr/>
        <a:lstStyle/>
        <a:p>
          <a:pPr>
            <a:spcBef>
              <a:spcPts val="600"/>
            </a:spcBef>
            <a:spcAft>
              <a:spcPts val="600"/>
            </a:spcAft>
          </a:pPr>
          <a:r>
            <a:rPr lang="en-US" dirty="0" smtClean="0">
              <a:latin typeface="+mj-lt"/>
            </a:rPr>
            <a:t>May communicate to the physician(s) regarding interest in enrolling them in the PO</a:t>
          </a:r>
          <a:endParaRPr lang="en-US" dirty="0"/>
        </a:p>
      </dgm:t>
    </dgm:pt>
    <dgm:pt modelId="{3E97C4C5-1AC3-44AB-A41E-A60A64E7C86D}" type="parTrans" cxnId="{09C393A1-5342-4104-9066-B65C630B9A73}">
      <dgm:prSet/>
      <dgm:spPr/>
      <dgm:t>
        <a:bodyPr/>
        <a:lstStyle/>
        <a:p>
          <a:endParaRPr lang="en-US"/>
        </a:p>
      </dgm:t>
    </dgm:pt>
    <dgm:pt modelId="{5CA958D1-1366-4DF1-8F5F-5C02A96F56F7}" type="sibTrans" cxnId="{09C393A1-5342-4104-9066-B65C630B9A73}">
      <dgm:prSet/>
      <dgm:spPr/>
      <dgm:t>
        <a:bodyPr/>
        <a:lstStyle/>
        <a:p>
          <a:endParaRPr lang="en-US"/>
        </a:p>
      </dgm:t>
    </dgm:pt>
    <dgm:pt modelId="{B756DC83-7137-48E9-B398-D0D790E6E58F}">
      <dgm:prSet phldrT="[Text]"/>
      <dgm:spPr/>
      <dgm:t>
        <a:bodyPr/>
        <a:lstStyle/>
        <a:p>
          <a:r>
            <a:rPr lang="en-US" b="1" dirty="0" smtClean="0">
              <a:latin typeface="+mj-lt"/>
            </a:rPr>
            <a:t>CQI Coordinating Center</a:t>
          </a:r>
          <a:endParaRPr lang="en-US" dirty="0"/>
        </a:p>
      </dgm:t>
    </dgm:pt>
    <dgm:pt modelId="{90661226-F78F-4D05-9CF0-E884D74DE568}" type="parTrans" cxnId="{4DB2061E-D4D5-469B-96F9-043E5B6FD5BD}">
      <dgm:prSet/>
      <dgm:spPr/>
      <dgm:t>
        <a:bodyPr/>
        <a:lstStyle/>
        <a:p>
          <a:endParaRPr lang="en-US"/>
        </a:p>
      </dgm:t>
    </dgm:pt>
    <dgm:pt modelId="{5BA4D1D7-6725-4135-B550-D2B9BC76B793}" type="sibTrans" cxnId="{4DB2061E-D4D5-469B-96F9-043E5B6FD5BD}">
      <dgm:prSet/>
      <dgm:spPr/>
      <dgm:t>
        <a:bodyPr/>
        <a:lstStyle/>
        <a:p>
          <a:endParaRPr lang="en-US"/>
        </a:p>
      </dgm:t>
    </dgm:pt>
    <dgm:pt modelId="{A6A11AE3-3BC7-4FB1-B6B6-D60CF73957F2}">
      <dgm:prSet phldrT="[Text]"/>
      <dgm:spPr/>
      <dgm:t>
        <a:bodyPr/>
        <a:lstStyle/>
        <a:p>
          <a:pPr>
            <a:spcBef>
              <a:spcPts val="600"/>
            </a:spcBef>
            <a:spcAft>
              <a:spcPts val="600"/>
            </a:spcAft>
          </a:pPr>
          <a:r>
            <a:rPr lang="en-US" dirty="0" smtClean="0">
              <a:latin typeface="+mj-lt"/>
            </a:rPr>
            <a:t>Aware of who’s in and not in PGIP and may be able to notify the physician or physician champion of  Non-PGIP enrolled physicians</a:t>
          </a:r>
          <a:endParaRPr lang="en-US" dirty="0"/>
        </a:p>
      </dgm:t>
    </dgm:pt>
    <dgm:pt modelId="{BC988A21-3524-4868-9B7A-D211D3A3C8F0}" type="parTrans" cxnId="{DDF1FDE8-8717-4906-8926-3A3CEBE37FAC}">
      <dgm:prSet/>
      <dgm:spPr/>
      <dgm:t>
        <a:bodyPr/>
        <a:lstStyle/>
        <a:p>
          <a:endParaRPr lang="en-US"/>
        </a:p>
      </dgm:t>
    </dgm:pt>
    <dgm:pt modelId="{ED88CD82-C8D9-497B-BA49-8D47B6ABF014}" type="sibTrans" cxnId="{DDF1FDE8-8717-4906-8926-3A3CEBE37FAC}">
      <dgm:prSet/>
      <dgm:spPr/>
      <dgm:t>
        <a:bodyPr/>
        <a:lstStyle/>
        <a:p>
          <a:endParaRPr lang="en-US"/>
        </a:p>
      </dgm:t>
    </dgm:pt>
    <dgm:pt modelId="{BAE108A5-5CF3-4698-BB2A-7FAA53FE522B}">
      <dgm:prSet phldrT="[Text]"/>
      <dgm:spPr/>
      <dgm:t>
        <a:bodyPr/>
        <a:lstStyle/>
        <a:p>
          <a:r>
            <a:rPr lang="en-US" b="1" dirty="0" smtClean="0">
              <a:latin typeface="+mj-lt"/>
            </a:rPr>
            <a:t>CQI Physician Champions or Engaged Physicians	</a:t>
          </a:r>
          <a:endParaRPr lang="en-US" dirty="0"/>
        </a:p>
      </dgm:t>
    </dgm:pt>
    <dgm:pt modelId="{A60D9FBD-BA30-4F7C-87A2-6128D4F5570D}" type="parTrans" cxnId="{49D98676-A8E8-41C8-BFE4-DC6AD3D8227D}">
      <dgm:prSet/>
      <dgm:spPr/>
      <dgm:t>
        <a:bodyPr/>
        <a:lstStyle/>
        <a:p>
          <a:endParaRPr lang="en-US"/>
        </a:p>
      </dgm:t>
    </dgm:pt>
    <dgm:pt modelId="{3FE5F8CB-02B1-414F-AF8E-D0C2B2E07F00}" type="sibTrans" cxnId="{49D98676-A8E8-41C8-BFE4-DC6AD3D8227D}">
      <dgm:prSet/>
      <dgm:spPr/>
      <dgm:t>
        <a:bodyPr/>
        <a:lstStyle/>
        <a:p>
          <a:endParaRPr lang="en-US"/>
        </a:p>
      </dgm:t>
    </dgm:pt>
    <dgm:pt modelId="{9EE692B4-08A9-419C-A3C0-B5C6B461D780}">
      <dgm:prSet phldrT="[Text]"/>
      <dgm:spPr/>
      <dgm:t>
        <a:bodyPr/>
        <a:lstStyle/>
        <a:p>
          <a:pPr>
            <a:spcBef>
              <a:spcPts val="600"/>
            </a:spcBef>
            <a:spcAft>
              <a:spcPts val="600"/>
            </a:spcAft>
          </a:pPr>
          <a:r>
            <a:rPr lang="en-US" dirty="0" smtClean="0">
              <a:latin typeface="+mj-lt"/>
            </a:rPr>
            <a:t>Nominates physicians  within the PO for Specialist VBR</a:t>
          </a:r>
          <a:endParaRPr lang="en-US" dirty="0"/>
        </a:p>
      </dgm:t>
    </dgm:pt>
    <dgm:pt modelId="{56EB5725-50CF-471E-8DF3-90A4A76F143A}" type="parTrans" cxnId="{B4AC0298-26F9-4662-9F64-2BEF8A7FD909}">
      <dgm:prSet/>
      <dgm:spPr/>
      <dgm:t>
        <a:bodyPr/>
        <a:lstStyle/>
        <a:p>
          <a:endParaRPr lang="en-US"/>
        </a:p>
      </dgm:t>
    </dgm:pt>
    <dgm:pt modelId="{D29E28C0-C796-4EBB-93D9-4615735122EF}" type="sibTrans" cxnId="{B4AC0298-26F9-4662-9F64-2BEF8A7FD909}">
      <dgm:prSet/>
      <dgm:spPr/>
      <dgm:t>
        <a:bodyPr/>
        <a:lstStyle/>
        <a:p>
          <a:endParaRPr lang="en-US"/>
        </a:p>
      </dgm:t>
    </dgm:pt>
    <dgm:pt modelId="{58A84071-2639-4EBD-9EC0-58B644061AAE}">
      <dgm:prSet/>
      <dgm:spPr/>
      <dgm:t>
        <a:bodyPr/>
        <a:lstStyle/>
        <a:p>
          <a:pPr>
            <a:spcBef>
              <a:spcPts val="600"/>
            </a:spcBef>
            <a:spcAft>
              <a:spcPts val="600"/>
            </a:spcAft>
          </a:pPr>
          <a:r>
            <a:rPr lang="en-US" smtClean="0">
              <a:latin typeface="+mj-lt"/>
            </a:rPr>
            <a:t>Notify any affiliated physicians participating in the CQI that are non-enrolled in PGIP</a:t>
          </a:r>
          <a:endParaRPr lang="en-US"/>
        </a:p>
      </dgm:t>
    </dgm:pt>
    <dgm:pt modelId="{94F696AE-4262-498D-86AE-36A9AA0D4145}" type="parTrans" cxnId="{143BE9AD-59B8-454A-AA6E-2EA65D343E51}">
      <dgm:prSet/>
      <dgm:spPr/>
      <dgm:t>
        <a:bodyPr/>
        <a:lstStyle/>
        <a:p>
          <a:endParaRPr lang="en-US"/>
        </a:p>
      </dgm:t>
    </dgm:pt>
    <dgm:pt modelId="{70B9475C-AF27-48EE-8CA5-2F47CB83E5B4}" type="sibTrans" cxnId="{143BE9AD-59B8-454A-AA6E-2EA65D343E51}">
      <dgm:prSet/>
      <dgm:spPr/>
      <dgm:t>
        <a:bodyPr/>
        <a:lstStyle/>
        <a:p>
          <a:endParaRPr lang="en-US"/>
        </a:p>
      </dgm:t>
    </dgm:pt>
    <dgm:pt modelId="{7BBF021A-711B-4AD7-B05C-6CB91DC1CC78}">
      <dgm:prSet/>
      <dgm:spPr/>
      <dgm:t>
        <a:bodyPr/>
        <a:lstStyle/>
        <a:p>
          <a:pPr>
            <a:spcBef>
              <a:spcPts val="600"/>
            </a:spcBef>
            <a:spcAft>
              <a:spcPts val="600"/>
            </a:spcAft>
          </a:pPr>
          <a:r>
            <a:rPr lang="en-US" dirty="0" smtClean="0">
              <a:latin typeface="+mj-lt"/>
            </a:rPr>
            <a:t>Those physicians not enrolled in PGIP may inform their colleagues to enroll in their affiliated PO</a:t>
          </a:r>
          <a:endParaRPr lang="en-US" dirty="0">
            <a:latin typeface="+mj-lt"/>
          </a:endParaRPr>
        </a:p>
      </dgm:t>
    </dgm:pt>
    <dgm:pt modelId="{C19C41AA-4A57-4E39-8660-0E8B9909B887}" type="parTrans" cxnId="{0B2C458B-FA7C-442E-9779-91EF31BA2767}">
      <dgm:prSet/>
      <dgm:spPr/>
      <dgm:t>
        <a:bodyPr/>
        <a:lstStyle/>
        <a:p>
          <a:endParaRPr lang="en-US"/>
        </a:p>
      </dgm:t>
    </dgm:pt>
    <dgm:pt modelId="{BC1BCAD6-4495-4B39-A8C3-F1DA06AECFEB}" type="sibTrans" cxnId="{0B2C458B-FA7C-442E-9779-91EF31BA2767}">
      <dgm:prSet/>
      <dgm:spPr/>
      <dgm:t>
        <a:bodyPr/>
        <a:lstStyle/>
        <a:p>
          <a:endParaRPr lang="en-US"/>
        </a:p>
      </dgm:t>
    </dgm:pt>
    <dgm:pt modelId="{516D6D7F-A3E2-456C-A7C6-48CCD776F282}" type="pres">
      <dgm:prSet presAssocID="{9731BB16-AD06-4665-AFAF-DC11EB770122}" presName="Name0" presStyleCnt="0">
        <dgm:presLayoutVars>
          <dgm:dir/>
          <dgm:animLvl val="lvl"/>
          <dgm:resizeHandles val="exact"/>
        </dgm:presLayoutVars>
      </dgm:prSet>
      <dgm:spPr/>
      <dgm:t>
        <a:bodyPr/>
        <a:lstStyle/>
        <a:p>
          <a:endParaRPr lang="en-US"/>
        </a:p>
      </dgm:t>
    </dgm:pt>
    <dgm:pt modelId="{51095633-EE38-4D98-9987-87A24C434058}" type="pres">
      <dgm:prSet presAssocID="{0254EE51-FD03-4984-AC09-885ED198EE86}" presName="composite" presStyleCnt="0"/>
      <dgm:spPr/>
    </dgm:pt>
    <dgm:pt modelId="{5751EF70-9AC3-4465-AD89-AF6C7D149A98}" type="pres">
      <dgm:prSet presAssocID="{0254EE51-FD03-4984-AC09-885ED198EE86}" presName="parTx" presStyleLbl="alignNode1" presStyleIdx="0" presStyleCnt="4">
        <dgm:presLayoutVars>
          <dgm:chMax val="0"/>
          <dgm:chPref val="0"/>
          <dgm:bulletEnabled val="1"/>
        </dgm:presLayoutVars>
      </dgm:prSet>
      <dgm:spPr/>
      <dgm:t>
        <a:bodyPr/>
        <a:lstStyle/>
        <a:p>
          <a:endParaRPr lang="en-US"/>
        </a:p>
      </dgm:t>
    </dgm:pt>
    <dgm:pt modelId="{1E7A67BE-AE25-4E67-8FA2-98AEBB6078C0}" type="pres">
      <dgm:prSet presAssocID="{0254EE51-FD03-4984-AC09-885ED198EE86}" presName="desTx" presStyleLbl="alignAccFollowNode1" presStyleIdx="0" presStyleCnt="4">
        <dgm:presLayoutVars>
          <dgm:bulletEnabled val="1"/>
        </dgm:presLayoutVars>
      </dgm:prSet>
      <dgm:spPr/>
      <dgm:t>
        <a:bodyPr/>
        <a:lstStyle/>
        <a:p>
          <a:endParaRPr lang="en-US"/>
        </a:p>
      </dgm:t>
    </dgm:pt>
    <dgm:pt modelId="{C6E9BF44-5F01-4558-A35B-8E548EA2E2AD}" type="pres">
      <dgm:prSet presAssocID="{75DD7CD4-1DC9-4C82-9090-777AAF00E8A1}" presName="space" presStyleCnt="0"/>
      <dgm:spPr/>
    </dgm:pt>
    <dgm:pt modelId="{34EEFB2F-2C80-4713-8516-CF65BC35D438}" type="pres">
      <dgm:prSet presAssocID="{97846D90-2B3E-4AAD-8250-9801CC89490E}" presName="composite" presStyleCnt="0"/>
      <dgm:spPr/>
    </dgm:pt>
    <dgm:pt modelId="{B25C7E04-583E-4CD7-BE7E-137E702F7B4A}" type="pres">
      <dgm:prSet presAssocID="{97846D90-2B3E-4AAD-8250-9801CC89490E}" presName="parTx" presStyleLbl="alignNode1" presStyleIdx="1" presStyleCnt="4">
        <dgm:presLayoutVars>
          <dgm:chMax val="0"/>
          <dgm:chPref val="0"/>
          <dgm:bulletEnabled val="1"/>
        </dgm:presLayoutVars>
      </dgm:prSet>
      <dgm:spPr/>
      <dgm:t>
        <a:bodyPr/>
        <a:lstStyle/>
        <a:p>
          <a:endParaRPr lang="en-US"/>
        </a:p>
      </dgm:t>
    </dgm:pt>
    <dgm:pt modelId="{3C2096B4-A7B8-4E6B-B8E8-042555DB440E}" type="pres">
      <dgm:prSet presAssocID="{97846D90-2B3E-4AAD-8250-9801CC89490E}" presName="desTx" presStyleLbl="alignAccFollowNode1" presStyleIdx="1" presStyleCnt="4">
        <dgm:presLayoutVars>
          <dgm:bulletEnabled val="1"/>
        </dgm:presLayoutVars>
      </dgm:prSet>
      <dgm:spPr/>
      <dgm:t>
        <a:bodyPr/>
        <a:lstStyle/>
        <a:p>
          <a:endParaRPr lang="en-US"/>
        </a:p>
      </dgm:t>
    </dgm:pt>
    <dgm:pt modelId="{BF54EA33-CB24-457D-8DDF-9560FFE08581}" type="pres">
      <dgm:prSet presAssocID="{9CDEB570-615D-4285-8E7C-17A6568E71BE}" presName="space" presStyleCnt="0"/>
      <dgm:spPr/>
    </dgm:pt>
    <dgm:pt modelId="{7ECC6352-7598-460B-944A-4C83DDCAC7C5}" type="pres">
      <dgm:prSet presAssocID="{B756DC83-7137-48E9-B398-D0D790E6E58F}" presName="composite" presStyleCnt="0"/>
      <dgm:spPr/>
    </dgm:pt>
    <dgm:pt modelId="{95D87F76-7602-44FF-BE6C-A1656196F376}" type="pres">
      <dgm:prSet presAssocID="{B756DC83-7137-48E9-B398-D0D790E6E58F}" presName="parTx" presStyleLbl="alignNode1" presStyleIdx="2" presStyleCnt="4">
        <dgm:presLayoutVars>
          <dgm:chMax val="0"/>
          <dgm:chPref val="0"/>
          <dgm:bulletEnabled val="1"/>
        </dgm:presLayoutVars>
      </dgm:prSet>
      <dgm:spPr/>
      <dgm:t>
        <a:bodyPr/>
        <a:lstStyle/>
        <a:p>
          <a:endParaRPr lang="en-US"/>
        </a:p>
      </dgm:t>
    </dgm:pt>
    <dgm:pt modelId="{26DFBB36-FF71-4FE1-B787-D23CE10162C1}" type="pres">
      <dgm:prSet presAssocID="{B756DC83-7137-48E9-B398-D0D790E6E58F}" presName="desTx" presStyleLbl="alignAccFollowNode1" presStyleIdx="2" presStyleCnt="4">
        <dgm:presLayoutVars>
          <dgm:bulletEnabled val="1"/>
        </dgm:presLayoutVars>
      </dgm:prSet>
      <dgm:spPr/>
      <dgm:t>
        <a:bodyPr/>
        <a:lstStyle/>
        <a:p>
          <a:endParaRPr lang="en-US"/>
        </a:p>
      </dgm:t>
    </dgm:pt>
    <dgm:pt modelId="{35054690-0A64-40DC-84FC-0E3AB651DD7B}" type="pres">
      <dgm:prSet presAssocID="{5BA4D1D7-6725-4135-B550-D2B9BC76B793}" presName="space" presStyleCnt="0"/>
      <dgm:spPr/>
    </dgm:pt>
    <dgm:pt modelId="{87CBB848-DA39-497D-86CE-E8A09D6BCB27}" type="pres">
      <dgm:prSet presAssocID="{BAE108A5-5CF3-4698-BB2A-7FAA53FE522B}" presName="composite" presStyleCnt="0"/>
      <dgm:spPr/>
    </dgm:pt>
    <dgm:pt modelId="{347E05C9-CBC0-49D4-96B7-82EF4050E527}" type="pres">
      <dgm:prSet presAssocID="{BAE108A5-5CF3-4698-BB2A-7FAA53FE522B}" presName="parTx" presStyleLbl="alignNode1" presStyleIdx="3" presStyleCnt="4">
        <dgm:presLayoutVars>
          <dgm:chMax val="0"/>
          <dgm:chPref val="0"/>
          <dgm:bulletEnabled val="1"/>
        </dgm:presLayoutVars>
      </dgm:prSet>
      <dgm:spPr/>
      <dgm:t>
        <a:bodyPr/>
        <a:lstStyle/>
        <a:p>
          <a:endParaRPr lang="en-US"/>
        </a:p>
      </dgm:t>
    </dgm:pt>
    <dgm:pt modelId="{FE67475D-04C2-4FA7-A012-0808F16B7513}" type="pres">
      <dgm:prSet presAssocID="{BAE108A5-5CF3-4698-BB2A-7FAA53FE522B}" presName="desTx" presStyleLbl="alignAccFollowNode1" presStyleIdx="3" presStyleCnt="4">
        <dgm:presLayoutVars>
          <dgm:bulletEnabled val="1"/>
        </dgm:presLayoutVars>
      </dgm:prSet>
      <dgm:spPr/>
      <dgm:t>
        <a:bodyPr/>
        <a:lstStyle/>
        <a:p>
          <a:endParaRPr lang="en-US"/>
        </a:p>
      </dgm:t>
    </dgm:pt>
  </dgm:ptLst>
  <dgm:cxnLst>
    <dgm:cxn modelId="{5159BAAC-DBDA-46A2-A557-83EA44925132}" srcId="{0254EE51-FD03-4984-AC09-885ED198EE86}" destId="{3832EA2B-CBEF-4AE2-8439-5FBC81195B3C}" srcOrd="1" destOrd="0" parTransId="{B86CD5D5-DCA2-4E13-9BC5-CABA1A69E1F1}" sibTransId="{9D928634-9E90-41F0-904C-69FF4DFB9460}"/>
    <dgm:cxn modelId="{04496AF6-28AB-4B05-B75A-E6E31D7BF4B1}" type="presOf" srcId="{1C3DAF11-C451-4E66-B04E-772162454057}" destId="{1E7A67BE-AE25-4E67-8FA2-98AEBB6078C0}" srcOrd="0" destOrd="0" presId="urn:microsoft.com/office/officeart/2005/8/layout/hList1"/>
    <dgm:cxn modelId="{D3AFCD0C-61EE-4654-8442-A819C07ED5E3}" type="presOf" srcId="{A6A11AE3-3BC7-4FB1-B6B6-D60CF73957F2}" destId="{26DFBB36-FF71-4FE1-B787-D23CE10162C1}" srcOrd="0" destOrd="0" presId="urn:microsoft.com/office/officeart/2005/8/layout/hList1"/>
    <dgm:cxn modelId="{597AD750-49E4-4C5D-B1CE-264980E64BE0}" type="presOf" srcId="{B6E02683-695D-4877-B98E-A7470EB867C2}" destId="{3C2096B4-A7B8-4E6B-B8E8-042555DB440E}" srcOrd="0" destOrd="0" presId="urn:microsoft.com/office/officeart/2005/8/layout/hList1"/>
    <dgm:cxn modelId="{DDF1FDE8-8717-4906-8926-3A3CEBE37FAC}" srcId="{B756DC83-7137-48E9-B398-D0D790E6E58F}" destId="{A6A11AE3-3BC7-4FB1-B6B6-D60CF73957F2}" srcOrd="0" destOrd="0" parTransId="{BC988A21-3524-4868-9B7A-D211D3A3C8F0}" sibTransId="{ED88CD82-C8D9-497B-BA49-8D47B6ABF014}"/>
    <dgm:cxn modelId="{965C34A9-1D93-4E8E-8E5A-99AAA2B159C8}" type="presOf" srcId="{B756DC83-7137-48E9-B398-D0D790E6E58F}" destId="{95D87F76-7602-44FF-BE6C-A1656196F376}" srcOrd="0" destOrd="0" presId="urn:microsoft.com/office/officeart/2005/8/layout/hList1"/>
    <dgm:cxn modelId="{2EF1F28C-C2B3-4EAD-ADA8-906B2018AA23}" srcId="{9731BB16-AD06-4665-AFAF-DC11EB770122}" destId="{97846D90-2B3E-4AAD-8250-9801CC89490E}" srcOrd="1" destOrd="0" parTransId="{70D7F74D-E9D7-4AD2-8231-6D7669037861}" sibTransId="{9CDEB570-615D-4285-8E7C-17A6568E71BE}"/>
    <dgm:cxn modelId="{9BD0B513-3CE7-45A3-BA07-2DA3853777FD}" srcId="{9731BB16-AD06-4665-AFAF-DC11EB770122}" destId="{0254EE51-FD03-4984-AC09-885ED198EE86}" srcOrd="0" destOrd="0" parTransId="{0717651D-2F14-4173-8690-6417D2625916}" sibTransId="{75DD7CD4-1DC9-4C82-9090-777AAF00E8A1}"/>
    <dgm:cxn modelId="{4D0752B3-7ACF-475E-8799-8C0B8FFA2496}" srcId="{97846D90-2B3E-4AAD-8250-9801CC89490E}" destId="{B6E02683-695D-4877-B98E-A7470EB867C2}" srcOrd="0" destOrd="0" parTransId="{BBFA73AB-2F75-4669-B3D1-5E22008CD57C}" sibTransId="{F3D4E83E-FC06-48CC-B9F0-3F91E599B368}"/>
    <dgm:cxn modelId="{143BE9AD-59B8-454A-AA6E-2EA65D343E51}" srcId="{BAE108A5-5CF3-4698-BB2A-7FAA53FE522B}" destId="{58A84071-2639-4EBD-9EC0-58B644061AAE}" srcOrd="0" destOrd="0" parTransId="{94F696AE-4262-498D-86AE-36A9AA0D4145}" sibTransId="{70B9475C-AF27-48EE-8CA5-2F47CB83E5B4}"/>
    <dgm:cxn modelId="{AB3277FA-6106-4947-9704-D1A85C55CEC3}" type="presOf" srcId="{7BBF021A-711B-4AD7-B05C-6CB91DC1CC78}" destId="{FE67475D-04C2-4FA7-A012-0808F16B7513}" srcOrd="0" destOrd="1" presId="urn:microsoft.com/office/officeart/2005/8/layout/hList1"/>
    <dgm:cxn modelId="{6872AD3D-4788-4F8F-9EB8-8BFC92717159}" type="presOf" srcId="{BAE108A5-5CF3-4698-BB2A-7FAA53FE522B}" destId="{347E05C9-CBC0-49D4-96B7-82EF4050E527}" srcOrd="0" destOrd="0" presId="urn:microsoft.com/office/officeart/2005/8/layout/hList1"/>
    <dgm:cxn modelId="{8491E22A-D9A9-449E-AE01-82B44A5EAD2D}" srcId="{0254EE51-FD03-4984-AC09-885ED198EE86}" destId="{1C3DAF11-C451-4E66-B04E-772162454057}" srcOrd="0" destOrd="0" parTransId="{C0067EAD-E0E7-4EA3-BEA9-A905676D404A}" sibTransId="{13C780AB-3464-4FC3-ABCD-A0D1693676A4}"/>
    <dgm:cxn modelId="{F51409D7-B69E-4D5B-BC81-B0D740A87CAD}" type="presOf" srcId="{92CD6F76-7DFB-427B-BD38-BD5E129D7410}" destId="{3C2096B4-A7B8-4E6B-B8E8-042555DB440E}" srcOrd="0" destOrd="1" presId="urn:microsoft.com/office/officeart/2005/8/layout/hList1"/>
    <dgm:cxn modelId="{7F159456-FAB2-4267-BB8C-228843207612}" type="presOf" srcId="{0254EE51-FD03-4984-AC09-885ED198EE86}" destId="{5751EF70-9AC3-4465-AD89-AF6C7D149A98}" srcOrd="0" destOrd="0" presId="urn:microsoft.com/office/officeart/2005/8/layout/hList1"/>
    <dgm:cxn modelId="{4DB2061E-D4D5-469B-96F9-043E5B6FD5BD}" srcId="{9731BB16-AD06-4665-AFAF-DC11EB770122}" destId="{B756DC83-7137-48E9-B398-D0D790E6E58F}" srcOrd="2" destOrd="0" parTransId="{90661226-F78F-4D05-9CF0-E884D74DE568}" sibTransId="{5BA4D1D7-6725-4135-B550-D2B9BC76B793}"/>
    <dgm:cxn modelId="{3328533F-43EB-4C63-9F6F-93EE46333F46}" type="presOf" srcId="{97846D90-2B3E-4AAD-8250-9801CC89490E}" destId="{B25C7E04-583E-4CD7-BE7E-137E702F7B4A}" srcOrd="0" destOrd="0" presId="urn:microsoft.com/office/officeart/2005/8/layout/hList1"/>
    <dgm:cxn modelId="{195AACE1-0770-4968-A95E-CB240FCAAD30}" type="presOf" srcId="{3832EA2B-CBEF-4AE2-8439-5FBC81195B3C}" destId="{1E7A67BE-AE25-4E67-8FA2-98AEBB6078C0}" srcOrd="0" destOrd="1" presId="urn:microsoft.com/office/officeart/2005/8/layout/hList1"/>
    <dgm:cxn modelId="{26AAFCC2-E96E-4135-A846-B5BED3537F69}" type="presOf" srcId="{58A84071-2639-4EBD-9EC0-58B644061AAE}" destId="{FE67475D-04C2-4FA7-A012-0808F16B7513}" srcOrd="0" destOrd="0" presId="urn:microsoft.com/office/officeart/2005/8/layout/hList1"/>
    <dgm:cxn modelId="{0B2C458B-FA7C-442E-9779-91EF31BA2767}" srcId="{BAE108A5-5CF3-4698-BB2A-7FAA53FE522B}" destId="{7BBF021A-711B-4AD7-B05C-6CB91DC1CC78}" srcOrd="1" destOrd="0" parTransId="{C19C41AA-4A57-4E39-8660-0E8B9909B887}" sibTransId="{BC1BCAD6-4495-4B39-A8C3-F1DA06AECFEB}"/>
    <dgm:cxn modelId="{49D98676-A8E8-41C8-BFE4-DC6AD3D8227D}" srcId="{9731BB16-AD06-4665-AFAF-DC11EB770122}" destId="{BAE108A5-5CF3-4698-BB2A-7FAA53FE522B}" srcOrd="3" destOrd="0" parTransId="{A60D9FBD-BA30-4F7C-87A2-6128D4F5570D}" sibTransId="{3FE5F8CB-02B1-414F-AF8E-D0C2B2E07F00}"/>
    <dgm:cxn modelId="{DF2142DE-8D63-469E-9BB0-E6C6CCA873D6}" type="presOf" srcId="{9EE692B4-08A9-419C-A3C0-B5C6B461D780}" destId="{3C2096B4-A7B8-4E6B-B8E8-042555DB440E}" srcOrd="0" destOrd="2" presId="urn:microsoft.com/office/officeart/2005/8/layout/hList1"/>
    <dgm:cxn modelId="{B4AC0298-26F9-4662-9F64-2BEF8A7FD909}" srcId="{97846D90-2B3E-4AAD-8250-9801CC89490E}" destId="{9EE692B4-08A9-419C-A3C0-B5C6B461D780}" srcOrd="2" destOrd="0" parTransId="{56EB5725-50CF-471E-8DF3-90A4A76F143A}" sibTransId="{D29E28C0-C796-4EBB-93D9-4615735122EF}"/>
    <dgm:cxn modelId="{09C393A1-5342-4104-9066-B65C630B9A73}" srcId="{97846D90-2B3E-4AAD-8250-9801CC89490E}" destId="{92CD6F76-7DFB-427B-BD38-BD5E129D7410}" srcOrd="1" destOrd="0" parTransId="{3E97C4C5-1AC3-44AB-A41E-A60A64E7C86D}" sibTransId="{5CA958D1-1366-4DF1-8F5F-5C02A96F56F7}"/>
    <dgm:cxn modelId="{4436E4D4-F112-4950-B210-03443FB4CCF5}" type="presOf" srcId="{9731BB16-AD06-4665-AFAF-DC11EB770122}" destId="{516D6D7F-A3E2-456C-A7C6-48CCD776F282}" srcOrd="0" destOrd="0" presId="urn:microsoft.com/office/officeart/2005/8/layout/hList1"/>
    <dgm:cxn modelId="{47E26B3E-58B7-439B-B514-60C76A94CEF8}" type="presParOf" srcId="{516D6D7F-A3E2-456C-A7C6-48CCD776F282}" destId="{51095633-EE38-4D98-9987-87A24C434058}" srcOrd="0" destOrd="0" presId="urn:microsoft.com/office/officeart/2005/8/layout/hList1"/>
    <dgm:cxn modelId="{A9163708-F8EA-4095-8D1B-111374B34EE5}" type="presParOf" srcId="{51095633-EE38-4D98-9987-87A24C434058}" destId="{5751EF70-9AC3-4465-AD89-AF6C7D149A98}" srcOrd="0" destOrd="0" presId="urn:microsoft.com/office/officeart/2005/8/layout/hList1"/>
    <dgm:cxn modelId="{F35B322B-C0ED-4BD7-8FFF-C9D59A80B1AB}" type="presParOf" srcId="{51095633-EE38-4D98-9987-87A24C434058}" destId="{1E7A67BE-AE25-4E67-8FA2-98AEBB6078C0}" srcOrd="1" destOrd="0" presId="urn:microsoft.com/office/officeart/2005/8/layout/hList1"/>
    <dgm:cxn modelId="{0689EC26-9B6F-4DCA-BD13-5E037FC58718}" type="presParOf" srcId="{516D6D7F-A3E2-456C-A7C6-48CCD776F282}" destId="{C6E9BF44-5F01-4558-A35B-8E548EA2E2AD}" srcOrd="1" destOrd="0" presId="urn:microsoft.com/office/officeart/2005/8/layout/hList1"/>
    <dgm:cxn modelId="{7051E0D2-F912-44B4-8BEF-6DE0F571796C}" type="presParOf" srcId="{516D6D7F-A3E2-456C-A7C6-48CCD776F282}" destId="{34EEFB2F-2C80-4713-8516-CF65BC35D438}" srcOrd="2" destOrd="0" presId="urn:microsoft.com/office/officeart/2005/8/layout/hList1"/>
    <dgm:cxn modelId="{11530C82-75CC-4762-B0A2-B7DE86493BAB}" type="presParOf" srcId="{34EEFB2F-2C80-4713-8516-CF65BC35D438}" destId="{B25C7E04-583E-4CD7-BE7E-137E702F7B4A}" srcOrd="0" destOrd="0" presId="urn:microsoft.com/office/officeart/2005/8/layout/hList1"/>
    <dgm:cxn modelId="{C6551639-8541-42F7-A3F3-F0974B101906}" type="presParOf" srcId="{34EEFB2F-2C80-4713-8516-CF65BC35D438}" destId="{3C2096B4-A7B8-4E6B-B8E8-042555DB440E}" srcOrd="1" destOrd="0" presId="urn:microsoft.com/office/officeart/2005/8/layout/hList1"/>
    <dgm:cxn modelId="{91035747-CD2C-4E40-A355-9B3DAEDA824B}" type="presParOf" srcId="{516D6D7F-A3E2-456C-A7C6-48CCD776F282}" destId="{BF54EA33-CB24-457D-8DDF-9560FFE08581}" srcOrd="3" destOrd="0" presId="urn:microsoft.com/office/officeart/2005/8/layout/hList1"/>
    <dgm:cxn modelId="{F5D86EA5-D011-4627-8D77-B443F5594C98}" type="presParOf" srcId="{516D6D7F-A3E2-456C-A7C6-48CCD776F282}" destId="{7ECC6352-7598-460B-944A-4C83DDCAC7C5}" srcOrd="4" destOrd="0" presId="urn:microsoft.com/office/officeart/2005/8/layout/hList1"/>
    <dgm:cxn modelId="{7EF12001-09CE-4177-B62C-F8AC0527606F}" type="presParOf" srcId="{7ECC6352-7598-460B-944A-4C83DDCAC7C5}" destId="{95D87F76-7602-44FF-BE6C-A1656196F376}" srcOrd="0" destOrd="0" presId="urn:microsoft.com/office/officeart/2005/8/layout/hList1"/>
    <dgm:cxn modelId="{68B9908A-B2C5-4D9B-A4BE-CCFCF7C40E98}" type="presParOf" srcId="{7ECC6352-7598-460B-944A-4C83DDCAC7C5}" destId="{26DFBB36-FF71-4FE1-B787-D23CE10162C1}" srcOrd="1" destOrd="0" presId="urn:microsoft.com/office/officeart/2005/8/layout/hList1"/>
    <dgm:cxn modelId="{5FE87253-10F2-4C63-AF3C-AB7F9B925AD0}" type="presParOf" srcId="{516D6D7F-A3E2-456C-A7C6-48CCD776F282}" destId="{35054690-0A64-40DC-84FC-0E3AB651DD7B}" srcOrd="5" destOrd="0" presId="urn:microsoft.com/office/officeart/2005/8/layout/hList1"/>
    <dgm:cxn modelId="{4713C2BB-D22F-43E8-892E-4E3D25582065}" type="presParOf" srcId="{516D6D7F-A3E2-456C-A7C6-48CCD776F282}" destId="{87CBB848-DA39-497D-86CE-E8A09D6BCB27}" srcOrd="6" destOrd="0" presId="urn:microsoft.com/office/officeart/2005/8/layout/hList1"/>
    <dgm:cxn modelId="{BC251AD1-FD23-43D1-8EE8-12C090AD0D2A}" type="presParOf" srcId="{87CBB848-DA39-497D-86CE-E8A09D6BCB27}" destId="{347E05C9-CBC0-49D4-96B7-82EF4050E527}" srcOrd="0" destOrd="0" presId="urn:microsoft.com/office/officeart/2005/8/layout/hList1"/>
    <dgm:cxn modelId="{E7AAE0C5-9003-481B-BF0D-0EB7E3DC39AD}" type="presParOf" srcId="{87CBB848-DA39-497D-86CE-E8A09D6BCB27}" destId="{FE67475D-04C2-4FA7-A012-0808F16B751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C39FE-1A4C-4025-9BB6-BDD64C2C3D9B}">
      <dsp:nvSpPr>
        <dsp:cNvPr id="0" name=""/>
        <dsp:cNvSpPr/>
      </dsp:nvSpPr>
      <dsp:spPr>
        <a:xfrm>
          <a:off x="0" y="59628"/>
          <a:ext cx="11493757"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Practice level</a:t>
          </a:r>
        </a:p>
      </dsp:txBody>
      <dsp:txXfrm>
        <a:off x="42151" y="101779"/>
        <a:ext cx="11409455" cy="779158"/>
      </dsp:txXfrm>
    </dsp:sp>
    <dsp:sp modelId="{E27CF787-F1E1-498B-A2BA-9A7CCE03CCF4}">
      <dsp:nvSpPr>
        <dsp:cNvPr id="0" name=""/>
        <dsp:cNvSpPr/>
      </dsp:nvSpPr>
      <dsp:spPr>
        <a:xfrm>
          <a:off x="0" y="923088"/>
          <a:ext cx="11493757"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92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Evaluates care provided directly by the practice</a:t>
          </a:r>
        </a:p>
        <a:p>
          <a:pPr marL="285750" lvl="1" indent="-285750" algn="l" defTabSz="1244600">
            <a:lnSpc>
              <a:spcPct val="90000"/>
            </a:lnSpc>
            <a:spcBef>
              <a:spcPct val="0"/>
            </a:spcBef>
            <a:spcAft>
              <a:spcPct val="20000"/>
            </a:spcAft>
            <a:buChar char="••"/>
          </a:pPr>
          <a:r>
            <a:rPr lang="en-US" sz="2800" kern="1200" dirty="0"/>
            <a:t>Rarely used in specialist VBR methodology</a:t>
          </a:r>
        </a:p>
      </dsp:txBody>
      <dsp:txXfrm>
        <a:off x="0" y="923088"/>
        <a:ext cx="11493757" cy="968760"/>
      </dsp:txXfrm>
    </dsp:sp>
    <dsp:sp modelId="{9E137299-DA92-48CA-AB7F-B72593C18683}">
      <dsp:nvSpPr>
        <dsp:cNvPr id="0" name=""/>
        <dsp:cNvSpPr/>
      </dsp:nvSpPr>
      <dsp:spPr>
        <a:xfrm>
          <a:off x="0" y="1891848"/>
          <a:ext cx="11493757"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Population level</a:t>
          </a:r>
        </a:p>
      </dsp:txBody>
      <dsp:txXfrm>
        <a:off x="42151" y="1933999"/>
        <a:ext cx="11409455" cy="779158"/>
      </dsp:txXfrm>
    </dsp:sp>
    <dsp:sp modelId="{2AE14994-3468-4D75-ACA7-10E3071801E7}">
      <dsp:nvSpPr>
        <dsp:cNvPr id="0" name=""/>
        <dsp:cNvSpPr/>
      </dsp:nvSpPr>
      <dsp:spPr>
        <a:xfrm>
          <a:off x="0" y="2755308"/>
          <a:ext cx="11493757"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92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Evaluates care provided to shared populations treated by the practice</a:t>
          </a:r>
        </a:p>
        <a:p>
          <a:pPr marL="285750" lvl="1" indent="-285750" algn="l" defTabSz="1244600">
            <a:lnSpc>
              <a:spcPct val="90000"/>
            </a:lnSpc>
            <a:spcBef>
              <a:spcPct val="0"/>
            </a:spcBef>
            <a:spcAft>
              <a:spcPct val="20000"/>
            </a:spcAft>
            <a:buChar char="••"/>
          </a:pPr>
          <a:r>
            <a:rPr lang="en-US" sz="2800" kern="1200" dirty="0"/>
            <a:t>Calculated at </a:t>
          </a:r>
          <a:r>
            <a:rPr lang="en-US" sz="2800" kern="1200" dirty="0" smtClean="0"/>
            <a:t>PO </a:t>
          </a:r>
          <a:r>
            <a:rPr lang="en-US" sz="2800" kern="1200" dirty="0"/>
            <a:t>level and weighted at the practice level based on shared populations </a:t>
          </a:r>
        </a:p>
        <a:p>
          <a:pPr marL="285750" lvl="1" indent="-285750" algn="l" defTabSz="1244600">
            <a:lnSpc>
              <a:spcPct val="90000"/>
            </a:lnSpc>
            <a:spcBef>
              <a:spcPct val="0"/>
            </a:spcBef>
            <a:spcAft>
              <a:spcPct val="20000"/>
            </a:spcAft>
            <a:buChar char="••"/>
          </a:pPr>
          <a:r>
            <a:rPr lang="en-US" sz="2800" b="1" kern="1200" dirty="0">
              <a:solidFill>
                <a:srgbClr val="FF0000"/>
              </a:solidFill>
            </a:rPr>
            <a:t>Most commonly used in specialist VBR methodology</a:t>
          </a:r>
        </a:p>
      </dsp:txBody>
      <dsp:txXfrm>
        <a:off x="0" y="2755308"/>
        <a:ext cx="11493757" cy="186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1EF70-9AC3-4465-AD89-AF6C7D149A98}">
      <dsp:nvSpPr>
        <dsp:cNvPr id="0" name=""/>
        <dsp:cNvSpPr/>
      </dsp:nvSpPr>
      <dsp:spPr>
        <a:xfrm>
          <a:off x="4255" y="556304"/>
          <a:ext cx="2558818" cy="9518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BCBSM Value Partnerships</a:t>
          </a:r>
          <a:endParaRPr lang="en-US" sz="1900" kern="1200" dirty="0"/>
        </a:p>
      </dsp:txBody>
      <dsp:txXfrm>
        <a:off x="4255" y="556304"/>
        <a:ext cx="2558818" cy="951892"/>
      </dsp:txXfrm>
    </dsp:sp>
    <dsp:sp modelId="{1E7A67BE-AE25-4E67-8FA2-98AEBB6078C0}">
      <dsp:nvSpPr>
        <dsp:cNvPr id="0" name=""/>
        <dsp:cNvSpPr/>
      </dsp:nvSpPr>
      <dsp:spPr>
        <a:xfrm>
          <a:off x="4255" y="1508196"/>
          <a:ext cx="2558818" cy="338844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kern="1200" dirty="0" smtClean="0">
              <a:latin typeface="+mj-lt"/>
            </a:rPr>
            <a:t>Notifies the PGIP POs quarterly (July, Oct, Jan, Apr) of physicians not enrolled in PGIP</a:t>
          </a:r>
          <a:endParaRPr lang="en-US" sz="1900" kern="1200" dirty="0"/>
        </a:p>
        <a:p>
          <a:pPr marL="171450" lvl="1" indent="-171450" algn="l" defTabSz="844550">
            <a:lnSpc>
              <a:spcPct val="90000"/>
            </a:lnSpc>
            <a:spcBef>
              <a:spcPct val="0"/>
            </a:spcBef>
            <a:spcAft>
              <a:spcPts val="600"/>
            </a:spcAft>
            <a:buChar char="••"/>
          </a:pPr>
          <a:r>
            <a:rPr lang="en-US" sz="1900" kern="1200" dirty="0" smtClean="0">
              <a:latin typeface="+mj-lt"/>
            </a:rPr>
            <a:t>Notifies POs on who’s participating in CQIs to support PO nomination of the physician for specialist VBR</a:t>
          </a:r>
          <a:endParaRPr lang="en-US" sz="1900" kern="1200" dirty="0"/>
        </a:p>
      </dsp:txBody>
      <dsp:txXfrm>
        <a:off x="4255" y="1508196"/>
        <a:ext cx="2558818" cy="3388445"/>
      </dsp:txXfrm>
    </dsp:sp>
    <dsp:sp modelId="{B25C7E04-583E-4CD7-BE7E-137E702F7B4A}">
      <dsp:nvSpPr>
        <dsp:cNvPr id="0" name=""/>
        <dsp:cNvSpPr/>
      </dsp:nvSpPr>
      <dsp:spPr>
        <a:xfrm>
          <a:off x="2921308" y="556304"/>
          <a:ext cx="2558818" cy="951892"/>
        </a:xfrm>
        <a:prstGeom prst="rect">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PGIP Physician Organization (PO)</a:t>
          </a:r>
          <a:endParaRPr lang="en-US" sz="1900" kern="1200" dirty="0"/>
        </a:p>
      </dsp:txBody>
      <dsp:txXfrm>
        <a:off x="2921308" y="556304"/>
        <a:ext cx="2558818" cy="951892"/>
      </dsp:txXfrm>
    </dsp:sp>
    <dsp:sp modelId="{3C2096B4-A7B8-4E6B-B8E8-042555DB440E}">
      <dsp:nvSpPr>
        <dsp:cNvPr id="0" name=""/>
        <dsp:cNvSpPr/>
      </dsp:nvSpPr>
      <dsp:spPr>
        <a:xfrm>
          <a:off x="2921308" y="1508196"/>
          <a:ext cx="2558818" cy="3388445"/>
        </a:xfrm>
        <a:prstGeom prst="rect">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kern="1200" dirty="0" smtClean="0">
              <a:latin typeface="+mj-lt"/>
            </a:rPr>
            <a:t>Responsible for enrolling the physician in PGIP</a:t>
          </a:r>
          <a:endParaRPr lang="en-US" sz="1900" kern="1200" dirty="0"/>
        </a:p>
        <a:p>
          <a:pPr marL="171450" lvl="1" indent="-171450" algn="l" defTabSz="844550">
            <a:lnSpc>
              <a:spcPct val="90000"/>
            </a:lnSpc>
            <a:spcBef>
              <a:spcPct val="0"/>
            </a:spcBef>
            <a:spcAft>
              <a:spcPts val="600"/>
            </a:spcAft>
            <a:buChar char="••"/>
          </a:pPr>
          <a:r>
            <a:rPr lang="en-US" sz="1900" kern="1200" dirty="0" smtClean="0">
              <a:latin typeface="+mj-lt"/>
            </a:rPr>
            <a:t>May communicate to the physician(s) regarding interest in enrolling them in the PO</a:t>
          </a:r>
          <a:endParaRPr lang="en-US" sz="1900" kern="1200" dirty="0"/>
        </a:p>
        <a:p>
          <a:pPr marL="171450" lvl="1" indent="-171450" algn="l" defTabSz="844550">
            <a:lnSpc>
              <a:spcPct val="90000"/>
            </a:lnSpc>
            <a:spcBef>
              <a:spcPct val="0"/>
            </a:spcBef>
            <a:spcAft>
              <a:spcPts val="600"/>
            </a:spcAft>
            <a:buChar char="••"/>
          </a:pPr>
          <a:r>
            <a:rPr lang="en-US" sz="1900" kern="1200" dirty="0" smtClean="0">
              <a:latin typeface="+mj-lt"/>
            </a:rPr>
            <a:t>Nominates physicians  within the PO for Specialist VBR</a:t>
          </a:r>
          <a:endParaRPr lang="en-US" sz="1900" kern="1200" dirty="0"/>
        </a:p>
      </dsp:txBody>
      <dsp:txXfrm>
        <a:off x="2921308" y="1508196"/>
        <a:ext cx="2558818" cy="3388445"/>
      </dsp:txXfrm>
    </dsp:sp>
    <dsp:sp modelId="{95D87F76-7602-44FF-BE6C-A1656196F376}">
      <dsp:nvSpPr>
        <dsp:cNvPr id="0" name=""/>
        <dsp:cNvSpPr/>
      </dsp:nvSpPr>
      <dsp:spPr>
        <a:xfrm>
          <a:off x="5838361" y="556304"/>
          <a:ext cx="2558818" cy="951892"/>
        </a:xfrm>
        <a:prstGeom prst="rect">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CQI Coordinating Center</a:t>
          </a:r>
          <a:endParaRPr lang="en-US" sz="1900" kern="1200" dirty="0"/>
        </a:p>
      </dsp:txBody>
      <dsp:txXfrm>
        <a:off x="5838361" y="556304"/>
        <a:ext cx="2558818" cy="951892"/>
      </dsp:txXfrm>
    </dsp:sp>
    <dsp:sp modelId="{26DFBB36-FF71-4FE1-B787-D23CE10162C1}">
      <dsp:nvSpPr>
        <dsp:cNvPr id="0" name=""/>
        <dsp:cNvSpPr/>
      </dsp:nvSpPr>
      <dsp:spPr>
        <a:xfrm>
          <a:off x="5838361" y="1508196"/>
          <a:ext cx="2558818" cy="3388445"/>
        </a:xfrm>
        <a:prstGeom prst="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kern="1200" dirty="0" smtClean="0">
              <a:latin typeface="+mj-lt"/>
            </a:rPr>
            <a:t>Aware of who’s in and not in PGIP and may be able to notify the physician or physician champion of  Non-PGIP enrolled physicians</a:t>
          </a:r>
          <a:endParaRPr lang="en-US" sz="1900" kern="1200" dirty="0"/>
        </a:p>
      </dsp:txBody>
      <dsp:txXfrm>
        <a:off x="5838361" y="1508196"/>
        <a:ext cx="2558818" cy="3388445"/>
      </dsp:txXfrm>
    </dsp:sp>
    <dsp:sp modelId="{347E05C9-CBC0-49D4-96B7-82EF4050E527}">
      <dsp:nvSpPr>
        <dsp:cNvPr id="0" name=""/>
        <dsp:cNvSpPr/>
      </dsp:nvSpPr>
      <dsp:spPr>
        <a:xfrm>
          <a:off x="8755414" y="556304"/>
          <a:ext cx="2558818" cy="951892"/>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CQI Physician Champions or Engaged Physicians	</a:t>
          </a:r>
          <a:endParaRPr lang="en-US" sz="1900" kern="1200" dirty="0"/>
        </a:p>
      </dsp:txBody>
      <dsp:txXfrm>
        <a:off x="8755414" y="556304"/>
        <a:ext cx="2558818" cy="951892"/>
      </dsp:txXfrm>
    </dsp:sp>
    <dsp:sp modelId="{FE67475D-04C2-4FA7-A012-0808F16B7513}">
      <dsp:nvSpPr>
        <dsp:cNvPr id="0" name=""/>
        <dsp:cNvSpPr/>
      </dsp:nvSpPr>
      <dsp:spPr>
        <a:xfrm>
          <a:off x="8755414" y="1508196"/>
          <a:ext cx="2558818" cy="3388445"/>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kern="1200" smtClean="0">
              <a:latin typeface="+mj-lt"/>
            </a:rPr>
            <a:t>Notify any affiliated physicians participating in the CQI that are non-enrolled in PGIP</a:t>
          </a:r>
          <a:endParaRPr lang="en-US" sz="1900" kern="1200"/>
        </a:p>
        <a:p>
          <a:pPr marL="171450" lvl="1" indent="-171450" algn="l" defTabSz="844550">
            <a:lnSpc>
              <a:spcPct val="90000"/>
            </a:lnSpc>
            <a:spcBef>
              <a:spcPct val="0"/>
            </a:spcBef>
            <a:spcAft>
              <a:spcPts val="600"/>
            </a:spcAft>
            <a:buChar char="••"/>
          </a:pPr>
          <a:r>
            <a:rPr lang="en-US" sz="1900" kern="1200" dirty="0" smtClean="0">
              <a:latin typeface="+mj-lt"/>
            </a:rPr>
            <a:t>Those physicians not enrolled in PGIP may inform their colleagues to enroll in their affiliated PO</a:t>
          </a:r>
          <a:endParaRPr lang="en-US" sz="1900" kern="1200" dirty="0">
            <a:latin typeface="+mj-lt"/>
          </a:endParaRPr>
        </a:p>
      </dsp:txBody>
      <dsp:txXfrm>
        <a:off x="8755414" y="1508196"/>
        <a:ext cx="2558818" cy="33884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1CBAB-4FDD-41AC-B737-291791B5609D}" type="datetimeFigureOut">
              <a:rPr lang="en-US" smtClean="0"/>
              <a:t>7/23/2017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03174-647A-4406-B8D8-56E89C2C2225}" type="slidenum">
              <a:rPr lang="en-US" smtClean="0"/>
              <a:t>‹#›</a:t>
            </a:fld>
            <a:endParaRPr lang="en-US"/>
          </a:p>
        </p:txBody>
      </p:sp>
    </p:spTree>
    <p:extLst>
      <p:ext uri="{BB962C8B-B14F-4D97-AF65-F5344CB8AC3E}">
        <p14:creationId xmlns:p14="http://schemas.microsoft.com/office/powerpoint/2010/main" val="197667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Applies to virtually</a:t>
            </a:r>
            <a:r>
              <a:rPr lang="en-US" baseline="0" dirty="0" smtClean="0"/>
              <a:t> all codes except </a:t>
            </a:r>
            <a:r>
              <a:rPr lang="en-US" dirty="0"/>
              <a:t>those for ambulance service, durable medical equipment, prosthetics and orthotics, anesthesia, immunizations, hearing, vision, lab, dental and most injections</a:t>
            </a:r>
          </a:p>
        </p:txBody>
      </p:sp>
      <p:sp>
        <p:nvSpPr>
          <p:cNvPr id="4" name="Slide Number Placeholder 3"/>
          <p:cNvSpPr>
            <a:spLocks noGrp="1"/>
          </p:cNvSpPr>
          <p:nvPr>
            <p:ph type="sldNum" sz="quarter" idx="10"/>
          </p:nvPr>
        </p:nvSpPr>
        <p:spPr/>
        <p:txBody>
          <a:bodyPr/>
          <a:lstStyle/>
          <a:p>
            <a:fld id="{133B5EE4-59D8-4649-9D0B-0C3294C3E13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3563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Correlation word map from procedure text data from individual cases submitted to ASPIRE</a:t>
            </a:r>
            <a:endParaRPr lang="en-US" dirty="0"/>
          </a:p>
        </p:txBody>
      </p:sp>
      <p:sp>
        <p:nvSpPr>
          <p:cNvPr id="4" name="Slide Number Placeholder 3"/>
          <p:cNvSpPr>
            <a:spLocks noGrp="1"/>
          </p:cNvSpPr>
          <p:nvPr>
            <p:ph type="sldNum" sz="quarter" idx="10"/>
          </p:nvPr>
        </p:nvSpPr>
        <p:spPr/>
        <p:txBody>
          <a:bodyPr/>
          <a:lstStyle/>
          <a:p>
            <a:fld id="{9D9236D5-9D3C-4648-8398-6FD73BE63DC9}" type="slidenum">
              <a:rPr lang="en-US" smtClean="0"/>
              <a:t>23</a:t>
            </a:fld>
            <a:endParaRPr lang="en-US"/>
          </a:p>
        </p:txBody>
      </p:sp>
    </p:spTree>
    <p:extLst>
      <p:ext uri="{BB962C8B-B14F-4D97-AF65-F5344CB8AC3E}">
        <p14:creationId xmlns:p14="http://schemas.microsoft.com/office/powerpoint/2010/main" val="1243908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is sensitivity, or true positive rate: [</a:t>
            </a:r>
            <a:r>
              <a:rPr lang="en-US" dirty="0" err="1" smtClean="0"/>
              <a:t>tp</a:t>
            </a:r>
            <a:r>
              <a:rPr lang="en-US" dirty="0" smtClean="0"/>
              <a:t> / (</a:t>
            </a:r>
            <a:r>
              <a:rPr lang="en-US" dirty="0" err="1" smtClean="0"/>
              <a:t>tp+fn</a:t>
            </a:r>
            <a:r>
              <a:rPr lang="en-US" dirty="0" smtClean="0"/>
              <a:t>)]</a:t>
            </a:r>
          </a:p>
          <a:p>
            <a:r>
              <a:rPr lang="en-US" dirty="0" smtClean="0"/>
              <a:t>Precision</a:t>
            </a:r>
            <a:r>
              <a:rPr lang="en-US" baseline="0" dirty="0" smtClean="0"/>
              <a:t> is  positive predictive value (PPV): [</a:t>
            </a:r>
            <a:r>
              <a:rPr lang="en-US" baseline="0" dirty="0" err="1" smtClean="0"/>
              <a:t>tp</a:t>
            </a:r>
            <a:r>
              <a:rPr lang="en-US" baseline="0" dirty="0" smtClean="0"/>
              <a:t> / (</a:t>
            </a:r>
            <a:r>
              <a:rPr lang="en-US" baseline="0" dirty="0" err="1" smtClean="0"/>
              <a:t>tp+fp</a:t>
            </a:r>
            <a:r>
              <a:rPr lang="en-US" baseline="0" dirty="0" smtClean="0"/>
              <a:t>)]</a:t>
            </a:r>
          </a:p>
          <a:p>
            <a:r>
              <a:rPr lang="en-US" baseline="0" dirty="0" smtClean="0"/>
              <a:t>Accuracy is (</a:t>
            </a:r>
            <a:r>
              <a:rPr lang="en-US" baseline="0" dirty="0" err="1" smtClean="0"/>
              <a:t>tp+tn</a:t>
            </a:r>
            <a:r>
              <a:rPr lang="en-US" baseline="0" dirty="0" smtClean="0"/>
              <a:t>)/(</a:t>
            </a:r>
            <a:r>
              <a:rPr lang="en-US" baseline="0" dirty="0" err="1" smtClean="0"/>
              <a:t>tp+tn+fp+fn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D9236D5-9D3C-4648-8398-6FD73BE63DC9}" type="slidenum">
              <a:rPr lang="en-US" smtClean="0"/>
              <a:t>24</a:t>
            </a:fld>
            <a:endParaRPr lang="en-US"/>
          </a:p>
        </p:txBody>
      </p:sp>
    </p:spTree>
    <p:extLst>
      <p:ext uri="{BB962C8B-B14F-4D97-AF65-F5344CB8AC3E}">
        <p14:creationId xmlns:p14="http://schemas.microsoft.com/office/powerpoint/2010/main" val="195446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03174-647A-4406-B8D8-56E89C2C2225}" type="slidenum">
              <a:rPr lang="en-US" smtClean="0"/>
              <a:t>4</a:t>
            </a:fld>
            <a:endParaRPr lang="en-US"/>
          </a:p>
        </p:txBody>
      </p:sp>
    </p:spTree>
    <p:extLst>
      <p:ext uri="{BB962C8B-B14F-4D97-AF65-F5344CB8AC3E}">
        <p14:creationId xmlns:p14="http://schemas.microsoft.com/office/powerpoint/2010/main" val="344439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B5EE4-59D8-4649-9D0B-0C3294C3E13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3104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03174-647A-4406-B8D8-56E89C2C2225}" type="slidenum">
              <a:rPr lang="en-US" smtClean="0"/>
              <a:t>6</a:t>
            </a:fld>
            <a:endParaRPr lang="en-US"/>
          </a:p>
        </p:txBody>
      </p:sp>
    </p:spTree>
    <p:extLst>
      <p:ext uri="{BB962C8B-B14F-4D97-AF65-F5344CB8AC3E}">
        <p14:creationId xmlns:p14="http://schemas.microsoft.com/office/powerpoint/2010/main" val="191537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03174-647A-4406-B8D8-56E89C2C2225}" type="slidenum">
              <a:rPr lang="en-US" smtClean="0"/>
              <a:t>8</a:t>
            </a:fld>
            <a:endParaRPr lang="en-US"/>
          </a:p>
        </p:txBody>
      </p:sp>
    </p:spTree>
    <p:extLst>
      <p:ext uri="{BB962C8B-B14F-4D97-AF65-F5344CB8AC3E}">
        <p14:creationId xmlns:p14="http://schemas.microsoft.com/office/powerpoint/2010/main" val="245676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03174-647A-4406-B8D8-56E89C2C2225}" type="slidenum">
              <a:rPr lang="en-US" smtClean="0"/>
              <a:t>10</a:t>
            </a:fld>
            <a:endParaRPr lang="en-US"/>
          </a:p>
        </p:txBody>
      </p:sp>
    </p:spTree>
    <p:extLst>
      <p:ext uri="{BB962C8B-B14F-4D97-AF65-F5344CB8AC3E}">
        <p14:creationId xmlns:p14="http://schemas.microsoft.com/office/powerpoint/2010/main" val="187362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Netflix - List of suggestions, and</a:t>
            </a:r>
            <a:r>
              <a:rPr lang="en-US" baseline="0" dirty="0" smtClean="0"/>
              <a:t> from searches, created original Netflix content.  House of Cards and Kevin Spacey – political drama</a:t>
            </a:r>
          </a:p>
          <a:p>
            <a:pPr marL="228600" indent="-228600">
              <a:buAutoNum type="arabicPeriod"/>
            </a:pPr>
            <a:r>
              <a:rPr lang="en-US" baseline="0" dirty="0" smtClean="0"/>
              <a:t>Google – self-driving cars, mapping</a:t>
            </a:r>
          </a:p>
          <a:p>
            <a:pPr marL="228600" indent="-228600">
              <a:buAutoNum type="arabicPeriod"/>
            </a:pPr>
            <a:r>
              <a:rPr lang="en-US" baseline="0" dirty="0" smtClean="0"/>
              <a:t>Uber</a:t>
            </a: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D9236D5-9D3C-4648-8398-6FD73BE63DC9}" type="slidenum">
              <a:rPr lang="en-US" smtClean="0"/>
              <a:t>19</a:t>
            </a:fld>
            <a:endParaRPr lang="en-US"/>
          </a:p>
        </p:txBody>
      </p:sp>
    </p:spTree>
    <p:extLst>
      <p:ext uri="{BB962C8B-B14F-4D97-AF65-F5344CB8AC3E}">
        <p14:creationId xmlns:p14="http://schemas.microsoft.com/office/powerpoint/2010/main" val="210412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a:t>
            </a:r>
            <a:r>
              <a:rPr lang="en-US" baseline="0" dirty="0" smtClean="0"/>
              <a:t> training models were developed, requiring thousands of iterations of human drivers where the machines recorded their actions to build the foundation for models.</a:t>
            </a:r>
          </a:p>
          <a:p>
            <a:r>
              <a:rPr lang="en-US" baseline="0" dirty="0" smtClean="0"/>
              <a:t>Models are built through these iterations to make decision cut-offs.  The more samples you have for training the more accurate you can make your model (ML Learning Curve)</a:t>
            </a:r>
            <a:endParaRPr lang="en-US" dirty="0" smtClean="0"/>
          </a:p>
          <a:p>
            <a:endParaRPr lang="en-US" dirty="0" smtClean="0"/>
          </a:p>
          <a:p>
            <a:endParaRPr lang="en-US" dirty="0" smtClean="0"/>
          </a:p>
          <a:p>
            <a:endParaRPr lang="en-US" dirty="0" smtClean="0"/>
          </a:p>
          <a:p>
            <a:r>
              <a:rPr lang="en-US" dirty="0" smtClean="0"/>
              <a:t>Sensors fixed to the cars to capture,</a:t>
            </a:r>
            <a:r>
              <a:rPr lang="en-US" baseline="0" dirty="0" smtClean="0"/>
              <a:t> record, and interpret information from their surroundings.</a:t>
            </a:r>
          </a:p>
          <a:p>
            <a:r>
              <a:rPr lang="en-US" sz="1200" b="1" i="0" kern="1200" dirty="0" smtClean="0">
                <a:solidFill>
                  <a:schemeClr val="tx1"/>
                </a:solidFill>
                <a:effectLst/>
                <a:latin typeface="+mn-lt"/>
                <a:ea typeface="+mn-ea"/>
                <a:cs typeface="+mn-cs"/>
              </a:rPr>
              <a:t>LIDAR</a:t>
            </a:r>
            <a:r>
              <a:rPr lang="en-US" sz="1200" b="0" i="0" kern="1200" dirty="0" smtClean="0">
                <a:solidFill>
                  <a:schemeClr val="tx1"/>
                </a:solidFill>
                <a:effectLst/>
                <a:latin typeface="+mn-lt"/>
                <a:ea typeface="+mn-ea"/>
                <a:cs typeface="+mn-cs"/>
              </a:rPr>
              <a:t>, which stands for Light Detection and Ranging, is a remote sensing method that uses light in the form of a pulsed laser to measure ranges (variable distances) to the Earth.</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236D5-9D3C-4648-8398-6FD73BE63DC9}" type="slidenum">
              <a:rPr lang="en-US" smtClean="0"/>
              <a:t>20</a:t>
            </a:fld>
            <a:endParaRPr lang="en-US"/>
          </a:p>
        </p:txBody>
      </p:sp>
    </p:spTree>
    <p:extLst>
      <p:ext uri="{BB962C8B-B14F-4D97-AF65-F5344CB8AC3E}">
        <p14:creationId xmlns:p14="http://schemas.microsoft.com/office/powerpoint/2010/main" val="301182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example: self-driving cars</a:t>
            </a:r>
            <a:endParaRPr lang="en-US" dirty="0"/>
          </a:p>
        </p:txBody>
      </p:sp>
      <p:sp>
        <p:nvSpPr>
          <p:cNvPr id="4" name="Slide Number Placeholder 3"/>
          <p:cNvSpPr>
            <a:spLocks noGrp="1"/>
          </p:cNvSpPr>
          <p:nvPr>
            <p:ph type="sldNum" sz="quarter" idx="10"/>
          </p:nvPr>
        </p:nvSpPr>
        <p:spPr/>
        <p:txBody>
          <a:bodyPr/>
          <a:lstStyle/>
          <a:p>
            <a:fld id="{9D9236D5-9D3C-4648-8398-6FD73BE63DC9}" type="slidenum">
              <a:rPr lang="en-US" smtClean="0"/>
              <a:t>21</a:t>
            </a:fld>
            <a:endParaRPr lang="en-US"/>
          </a:p>
        </p:txBody>
      </p:sp>
    </p:spTree>
    <p:extLst>
      <p:ext uri="{BB962C8B-B14F-4D97-AF65-F5344CB8AC3E}">
        <p14:creationId xmlns:p14="http://schemas.microsoft.com/office/powerpoint/2010/main" val="352352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31D4C1-6204-49B8-86F9-4950F41BA297}"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BD2F7-2041-41F6-BF07-05F04B687C22}" type="slidenum">
              <a:rPr lang="en-US" smtClean="0"/>
              <a:t>‹#›</a:t>
            </a:fld>
            <a:endParaRPr lang="en-US"/>
          </a:p>
        </p:txBody>
      </p:sp>
    </p:spTree>
    <p:extLst>
      <p:ext uri="{BB962C8B-B14F-4D97-AF65-F5344CB8AC3E}">
        <p14:creationId xmlns:p14="http://schemas.microsoft.com/office/powerpoint/2010/main" val="160590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375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1375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F3CFB337-988C-4CE3-BBAE-C7F068B4C178}" type="datetime1">
              <a:rPr lang="en-US" smtClean="0">
                <a:solidFill>
                  <a:prstClr val="black"/>
                </a:solidFill>
                <a:ea typeface="MS PGothic" pitchFamily="34" charset="-128"/>
              </a:rPr>
              <a:pPr defTabSz="457200" fontAlgn="base">
                <a:spcBef>
                  <a:spcPct val="0"/>
                </a:spcBef>
                <a:spcAft>
                  <a:spcPct val="0"/>
                </a:spcAft>
                <a:defRPr/>
              </a:pPr>
              <a:t>7/23/2017</a:t>
            </a:fld>
            <a:endParaRPr lang="en-US" dirty="0">
              <a:solidFill>
                <a:prstClr val="black"/>
              </a:solidFill>
              <a:ea typeface="MS PGothic" pitchFamily="34" charset="-128"/>
            </a:endParaRPr>
          </a:p>
        </p:txBody>
      </p:sp>
      <p:sp>
        <p:nvSpPr>
          <p:cNvPr id="6" name="Footer Placeholder 5"/>
          <p:cNvSpPr>
            <a:spLocks noGrp="1"/>
          </p:cNvSpPr>
          <p:nvPr>
            <p:ph type="ftr" sz="quarter" idx="11"/>
          </p:nvPr>
        </p:nvSpPr>
        <p:spPr>
          <a:xfrm>
            <a:off x="8225367" y="6356351"/>
            <a:ext cx="3860800" cy="365125"/>
          </a:xfrm>
          <a:prstGeom prst="rect">
            <a:avLst/>
          </a:prstGeom>
        </p:spPr>
        <p:txBody>
          <a:bodyPr/>
          <a:lstStyle>
            <a:lvl1pPr algn="r" fontAlgn="auto">
              <a:spcBef>
                <a:spcPts val="0"/>
              </a:spcBef>
              <a:spcAft>
                <a:spcPts val="0"/>
              </a:spcAft>
              <a:defRPr>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7C88D8-7C50-4C76-BDFC-E7F400F3B2A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6228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BAD580E3-878B-4F2B-9A0B-3EF6C676AD88}" type="datetime1">
              <a:rPr lang="en-US" smtClean="0">
                <a:solidFill>
                  <a:prstClr val="black"/>
                </a:solidFill>
                <a:ea typeface="MS PGothic" pitchFamily="34" charset="-128"/>
              </a:rPr>
              <a:pPr defTabSz="457200" fontAlgn="base">
                <a:spcBef>
                  <a:spcPct val="0"/>
                </a:spcBef>
                <a:spcAft>
                  <a:spcPct val="0"/>
                </a:spcAft>
                <a:defRPr/>
              </a:pPr>
              <a:t>7/23/2017</a:t>
            </a:fld>
            <a:endParaRPr lang="en-US" dirty="0">
              <a:solidFill>
                <a:prstClr val="black"/>
              </a:solidFill>
              <a:ea typeface="MS PGothic" pitchFamily="34" charset="-128"/>
            </a:endParaRPr>
          </a:p>
        </p:txBody>
      </p:sp>
      <p:sp>
        <p:nvSpPr>
          <p:cNvPr id="4" name="Footer Placeholder 3"/>
          <p:cNvSpPr>
            <a:spLocks noGrp="1"/>
          </p:cNvSpPr>
          <p:nvPr>
            <p:ph type="ftr" sz="quarter" idx="11"/>
          </p:nvPr>
        </p:nvSpPr>
        <p:spPr>
          <a:xfrm>
            <a:off x="8189384" y="6356351"/>
            <a:ext cx="3860800" cy="365125"/>
          </a:xfrm>
          <a:prstGeom prst="rect">
            <a:avLst/>
          </a:prstGeom>
        </p:spPr>
        <p:txBody>
          <a:bodyPr/>
          <a:lstStyle>
            <a:lvl1pPr algn="r" fontAlgn="auto">
              <a:spcBef>
                <a:spcPts val="0"/>
              </a:spcBef>
              <a:spcAft>
                <a:spcPts val="0"/>
              </a:spcAft>
              <a:defRPr>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3EA38104-A663-4F84-9C09-DA5984E54E8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3570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4092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A519EA73-4A93-41A0-A015-864C9E673A1C}" type="datetime1">
              <a:rPr lang="en-US" smtClean="0">
                <a:solidFill>
                  <a:prstClr val="black"/>
                </a:solidFill>
                <a:ea typeface="MS PGothic" pitchFamily="34" charset="-128"/>
              </a:rPr>
              <a:pPr defTabSz="457200" fontAlgn="base">
                <a:spcBef>
                  <a:spcPct val="0"/>
                </a:spcBef>
                <a:spcAft>
                  <a:spcPct val="0"/>
                </a:spcAft>
                <a:defRPr/>
              </a:pPr>
              <a:t>7/23/2017</a:t>
            </a:fld>
            <a:endParaRPr lang="en-US" dirty="0">
              <a:solidFill>
                <a:prstClr val="black"/>
              </a:solidFill>
              <a:ea typeface="MS PGothic" pitchFamily="34" charset="-128"/>
            </a:endParaRPr>
          </a:p>
        </p:txBody>
      </p:sp>
      <p:sp>
        <p:nvSpPr>
          <p:cNvPr id="5" name="Footer Placeholder 4"/>
          <p:cNvSpPr>
            <a:spLocks noGrp="1"/>
          </p:cNvSpPr>
          <p:nvPr>
            <p:ph type="ftr" sz="quarter" idx="11"/>
          </p:nvPr>
        </p:nvSpPr>
        <p:spPr>
          <a:xfrm>
            <a:off x="8163984" y="6356351"/>
            <a:ext cx="3860800" cy="365125"/>
          </a:xfrm>
          <a:prstGeom prst="rect">
            <a:avLst/>
          </a:prstGeom>
        </p:spPr>
        <p:txBody>
          <a:bodyPr/>
          <a:lstStyle>
            <a:lvl1pPr algn="r" fontAlgn="auto">
              <a:spcBef>
                <a:spcPts val="0"/>
              </a:spcBef>
              <a:spcAft>
                <a:spcPts val="0"/>
              </a:spcAft>
              <a:defRPr>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23F7EFC-7464-464A-AF0F-848A4394CFB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48107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4092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A519EA73-4A93-41A0-A015-864C9E673A1C}" type="datetime1">
              <a:rPr lang="en-US" smtClean="0">
                <a:solidFill>
                  <a:prstClr val="black"/>
                </a:solidFill>
                <a:ea typeface="MS PGothic" pitchFamily="34" charset="-128"/>
              </a:rPr>
              <a:pPr defTabSz="457200" fontAlgn="base">
                <a:spcBef>
                  <a:spcPct val="0"/>
                </a:spcBef>
                <a:spcAft>
                  <a:spcPct val="0"/>
                </a:spcAft>
                <a:defRPr/>
              </a:pPr>
              <a:t>7/23/2017</a:t>
            </a:fld>
            <a:endParaRPr lang="en-US" dirty="0">
              <a:solidFill>
                <a:prstClr val="black"/>
              </a:solidFill>
              <a:ea typeface="MS PGothic" pitchFamily="34" charset="-128"/>
            </a:endParaRPr>
          </a:p>
        </p:txBody>
      </p:sp>
      <p:sp>
        <p:nvSpPr>
          <p:cNvPr id="5" name="Footer Placeholder 4"/>
          <p:cNvSpPr>
            <a:spLocks noGrp="1"/>
          </p:cNvSpPr>
          <p:nvPr>
            <p:ph type="ftr" sz="quarter" idx="11"/>
          </p:nvPr>
        </p:nvSpPr>
        <p:spPr>
          <a:xfrm>
            <a:off x="8163984" y="6356351"/>
            <a:ext cx="3860800" cy="365125"/>
          </a:xfrm>
          <a:prstGeom prst="rect">
            <a:avLst/>
          </a:prstGeom>
        </p:spPr>
        <p:txBody>
          <a:bodyPr/>
          <a:lstStyle>
            <a:lvl1pPr algn="r" fontAlgn="auto">
              <a:spcBef>
                <a:spcPts val="0"/>
              </a:spcBef>
              <a:spcAft>
                <a:spcPts val="0"/>
              </a:spcAft>
              <a:defRPr>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23F7EFC-7464-464A-AF0F-848A4394CFB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7033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4092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A519EA73-4A93-41A0-A015-864C9E673A1C}" type="datetime1">
              <a:rPr lang="en-US" smtClean="0">
                <a:solidFill>
                  <a:prstClr val="black"/>
                </a:solidFill>
                <a:ea typeface="MS PGothic" pitchFamily="34" charset="-128"/>
              </a:rPr>
              <a:pPr defTabSz="457200" fontAlgn="base">
                <a:spcBef>
                  <a:spcPct val="0"/>
                </a:spcBef>
                <a:spcAft>
                  <a:spcPct val="0"/>
                </a:spcAft>
                <a:defRPr/>
              </a:pPr>
              <a:t>7/23/2017</a:t>
            </a:fld>
            <a:endParaRPr lang="en-US" dirty="0">
              <a:solidFill>
                <a:prstClr val="black"/>
              </a:solidFill>
              <a:ea typeface="MS PGothic" pitchFamily="34" charset="-128"/>
            </a:endParaRPr>
          </a:p>
        </p:txBody>
      </p:sp>
      <p:sp>
        <p:nvSpPr>
          <p:cNvPr id="5" name="Footer Placeholder 4"/>
          <p:cNvSpPr>
            <a:spLocks noGrp="1"/>
          </p:cNvSpPr>
          <p:nvPr>
            <p:ph type="ftr" sz="quarter" idx="11"/>
          </p:nvPr>
        </p:nvSpPr>
        <p:spPr>
          <a:xfrm>
            <a:off x="8163984" y="6356351"/>
            <a:ext cx="3860800" cy="365125"/>
          </a:xfrm>
          <a:prstGeom prst="rect">
            <a:avLst/>
          </a:prstGeom>
        </p:spPr>
        <p:txBody>
          <a:bodyPr/>
          <a:lstStyle>
            <a:lvl1pPr algn="r" fontAlgn="auto">
              <a:spcBef>
                <a:spcPts val="0"/>
              </a:spcBef>
              <a:spcAft>
                <a:spcPts val="0"/>
              </a:spcAft>
              <a:defRPr>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23F7EFC-7464-464A-AF0F-848A4394CFB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0008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1D4C1-6204-49B8-86F9-4950F41BA297}"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BD2F7-2041-41F6-BF07-05F04B687C22}" type="slidenum">
              <a:rPr lang="en-US" smtClean="0"/>
              <a:t>‹#›</a:t>
            </a:fld>
            <a:endParaRPr lang="en-US"/>
          </a:p>
        </p:txBody>
      </p:sp>
    </p:spTree>
    <p:extLst>
      <p:ext uri="{BB962C8B-B14F-4D97-AF65-F5344CB8AC3E}">
        <p14:creationId xmlns:p14="http://schemas.microsoft.com/office/powerpoint/2010/main" val="173922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31D4C1-6204-49B8-86F9-4950F41BA297}" type="datetimeFigureOut">
              <a:rPr lang="en-US" smtClean="0"/>
              <a:t>7/23/2017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6BD2F7-2041-41F6-BF07-05F04B687C22}" type="slidenum">
              <a:rPr lang="en-US" smtClean="0"/>
              <a:t>‹#›</a:t>
            </a:fld>
            <a:endParaRPr lang="en-US"/>
          </a:p>
        </p:txBody>
      </p:sp>
    </p:spTree>
    <p:extLst>
      <p:ext uri="{BB962C8B-B14F-4D97-AF65-F5344CB8AC3E}">
        <p14:creationId xmlns:p14="http://schemas.microsoft.com/office/powerpoint/2010/main" val="339251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1D4C1-6204-49B8-86F9-4950F41BA297}" type="datetimeFigureOut">
              <a:rPr lang="en-US" smtClean="0"/>
              <a:t>7/23/2017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6BD2F7-2041-41F6-BF07-05F04B687C22}" type="slidenum">
              <a:rPr lang="en-US" smtClean="0"/>
              <a:t>‹#›</a:t>
            </a:fld>
            <a:endParaRPr lang="en-US"/>
          </a:p>
        </p:txBody>
      </p:sp>
    </p:spTree>
    <p:extLst>
      <p:ext uri="{BB962C8B-B14F-4D97-AF65-F5344CB8AC3E}">
        <p14:creationId xmlns:p14="http://schemas.microsoft.com/office/powerpoint/2010/main" val="377667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1D4C1-6204-49B8-86F9-4950F41BA297}" type="datetimeFigureOut">
              <a:rPr lang="en-US" smtClean="0"/>
              <a:t>7/23/2017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6BD2F7-2041-41F6-BF07-05F04B687C22}" type="slidenum">
              <a:rPr lang="en-US" smtClean="0"/>
              <a:t>‹#›</a:t>
            </a:fld>
            <a:endParaRPr lang="en-US"/>
          </a:p>
        </p:txBody>
      </p:sp>
    </p:spTree>
    <p:extLst>
      <p:ext uri="{BB962C8B-B14F-4D97-AF65-F5344CB8AC3E}">
        <p14:creationId xmlns:p14="http://schemas.microsoft.com/office/powerpoint/2010/main" val="289303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1D4C1-6204-49B8-86F9-4950F41BA297}" type="datetimeFigureOut">
              <a:rPr lang="en-US" smtClean="0"/>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BD2F7-2041-41F6-BF07-05F04B687C22}" type="slidenum">
              <a:rPr lang="en-US" smtClean="0"/>
              <a:t>‹#›</a:t>
            </a:fld>
            <a:endParaRPr lang="en-US"/>
          </a:p>
        </p:txBody>
      </p:sp>
    </p:spTree>
    <p:extLst>
      <p:ext uri="{BB962C8B-B14F-4D97-AF65-F5344CB8AC3E}">
        <p14:creationId xmlns:p14="http://schemas.microsoft.com/office/powerpoint/2010/main" val="243724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A7AC7DF2-75DF-4110-816F-D0D2FD91C27B}" type="datetime1">
              <a:rPr lang="en-US" smtClean="0">
                <a:solidFill>
                  <a:prstClr val="black"/>
                </a:solidFill>
                <a:ea typeface="MS PGothic" pitchFamily="34" charset="-128"/>
              </a:rPr>
              <a:pPr defTabSz="457200" fontAlgn="base">
                <a:spcBef>
                  <a:spcPct val="0"/>
                </a:spcBef>
                <a:spcAft>
                  <a:spcPct val="0"/>
                </a:spcAft>
                <a:defRPr/>
              </a:pPr>
              <a:t>7/23/2017</a:t>
            </a:fld>
            <a:endParaRPr lang="en-US" dirty="0">
              <a:solidFill>
                <a:prstClr val="black"/>
              </a:solidFill>
              <a:ea typeface="MS PGothic" pitchFamily="34" charset="-128"/>
            </a:endParaRPr>
          </a:p>
        </p:txBody>
      </p:sp>
      <p:sp>
        <p:nvSpPr>
          <p:cNvPr id="5" name="Footer Placeholder 4"/>
          <p:cNvSpPr>
            <a:spLocks noGrp="1"/>
          </p:cNvSpPr>
          <p:nvPr>
            <p:ph type="ftr" sz="quarter" idx="11"/>
          </p:nvPr>
        </p:nvSpPr>
        <p:spPr>
          <a:xfrm>
            <a:off x="8121651" y="6356351"/>
            <a:ext cx="3860800" cy="365125"/>
          </a:xfrm>
          <a:prstGeom prst="rect">
            <a:avLst/>
          </a:prstGeom>
        </p:spPr>
        <p:txBody>
          <a:bodyPr/>
          <a:lstStyle>
            <a:lvl1pPr algn="r" fontAlgn="auto">
              <a:spcBef>
                <a:spcPts val="0"/>
              </a:spcBef>
              <a:spcAft>
                <a:spcPts val="0"/>
              </a:spcAft>
              <a:defRPr>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9E2677D-33D0-42F9-AC45-7945F7344E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3052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BAD580E3-878B-4F2B-9A0B-3EF6C676AD88}" type="datetime1">
              <a:rPr lang="en-US" smtClean="0">
                <a:solidFill>
                  <a:prstClr val="black"/>
                </a:solidFill>
                <a:ea typeface="MS PGothic" pitchFamily="34" charset="-128"/>
              </a:rPr>
              <a:pPr defTabSz="457200" fontAlgn="base">
                <a:spcBef>
                  <a:spcPct val="0"/>
                </a:spcBef>
                <a:spcAft>
                  <a:spcPct val="0"/>
                </a:spcAft>
                <a:defRPr/>
              </a:pPr>
              <a:t>7/23/2017</a:t>
            </a:fld>
            <a:endParaRPr lang="en-US" dirty="0">
              <a:solidFill>
                <a:prstClr val="black"/>
              </a:solidFill>
              <a:ea typeface="MS PGothic" pitchFamily="34" charset="-128"/>
            </a:endParaRPr>
          </a:p>
        </p:txBody>
      </p:sp>
      <p:sp>
        <p:nvSpPr>
          <p:cNvPr id="4" name="Footer Placeholder 3"/>
          <p:cNvSpPr>
            <a:spLocks noGrp="1"/>
          </p:cNvSpPr>
          <p:nvPr>
            <p:ph type="ftr" sz="quarter" idx="11"/>
          </p:nvPr>
        </p:nvSpPr>
        <p:spPr>
          <a:xfrm>
            <a:off x="8189384" y="6356351"/>
            <a:ext cx="3860800" cy="365125"/>
          </a:xfrm>
          <a:prstGeom prst="rect">
            <a:avLst/>
          </a:prstGeom>
        </p:spPr>
        <p:txBody>
          <a:bodyPr/>
          <a:lstStyle>
            <a:lvl1pPr algn="r" fontAlgn="auto">
              <a:spcBef>
                <a:spcPts val="0"/>
              </a:spcBef>
              <a:spcAft>
                <a:spcPts val="0"/>
              </a:spcAft>
              <a:defRPr>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3EA38104-A663-4F84-9C09-DA5984E54E8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03204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4092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A519EA73-4A93-41A0-A015-864C9E673A1C}" type="datetime1">
              <a:rPr lang="en-US" smtClean="0">
                <a:solidFill>
                  <a:prstClr val="black"/>
                </a:solidFill>
                <a:ea typeface="MS PGothic" pitchFamily="34" charset="-128"/>
              </a:rPr>
              <a:pPr defTabSz="457200" fontAlgn="base">
                <a:spcBef>
                  <a:spcPct val="0"/>
                </a:spcBef>
                <a:spcAft>
                  <a:spcPct val="0"/>
                </a:spcAft>
                <a:defRPr/>
              </a:pPr>
              <a:t>7/23/2017</a:t>
            </a:fld>
            <a:endParaRPr lang="en-US" dirty="0">
              <a:solidFill>
                <a:prstClr val="black"/>
              </a:solidFill>
              <a:ea typeface="MS PGothic" pitchFamily="34" charset="-128"/>
            </a:endParaRPr>
          </a:p>
        </p:txBody>
      </p:sp>
      <p:sp>
        <p:nvSpPr>
          <p:cNvPr id="5" name="Footer Placeholder 4"/>
          <p:cNvSpPr>
            <a:spLocks noGrp="1"/>
          </p:cNvSpPr>
          <p:nvPr>
            <p:ph type="ftr" sz="quarter" idx="11"/>
          </p:nvPr>
        </p:nvSpPr>
        <p:spPr>
          <a:xfrm>
            <a:off x="8163984" y="6356351"/>
            <a:ext cx="3860800" cy="365125"/>
          </a:xfrm>
          <a:prstGeom prst="rect">
            <a:avLst/>
          </a:prstGeom>
        </p:spPr>
        <p:txBody>
          <a:bodyPr/>
          <a:lstStyle>
            <a:lvl1pPr algn="r" fontAlgn="auto">
              <a:spcBef>
                <a:spcPts val="0"/>
              </a:spcBef>
              <a:spcAft>
                <a:spcPts val="0"/>
              </a:spcAft>
              <a:defRPr>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23F7EFC-7464-464A-AF0F-848A4394CFB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8376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1D4C1-6204-49B8-86F9-4950F41BA297}" type="datetimeFigureOut">
              <a:rPr lang="en-US" smtClean="0"/>
              <a:t>7/23/2017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BD2F7-2041-41F6-BF07-05F04B687C22}" type="slidenum">
              <a:rPr lang="en-US" smtClean="0"/>
              <a:t>‹#›</a:t>
            </a:fld>
            <a:endParaRPr lang="en-US"/>
          </a:p>
        </p:txBody>
      </p:sp>
      <p:pic>
        <p:nvPicPr>
          <p:cNvPr id="8" name="Picture 7"/>
          <p:cNvPicPr>
            <a:picLocks noChangeAspect="1"/>
          </p:cNvPicPr>
          <p:nvPr/>
        </p:nvPicPr>
        <p:blipFill>
          <a:blip r:embed="rId8"/>
          <a:stretch>
            <a:fillRect/>
          </a:stretch>
        </p:blipFill>
        <p:spPr>
          <a:xfrm>
            <a:off x="11273819" y="5995988"/>
            <a:ext cx="829128" cy="725487"/>
          </a:xfrm>
          <a:prstGeom prst="rect">
            <a:avLst/>
          </a:prstGeom>
        </p:spPr>
      </p:pic>
    </p:spTree>
    <p:extLst>
      <p:ext uri="{BB962C8B-B14F-4D97-AF65-F5344CB8AC3E}">
        <p14:creationId xmlns:p14="http://schemas.microsoft.com/office/powerpoint/2010/main" val="289860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053969_VP_Template_Footer_Combo_Updated.jpg"/>
          <p:cNvPicPr>
            <a:picLocks noChangeAspect="1"/>
          </p:cNvPicPr>
          <p:nvPr userDrawn="1"/>
        </p:nvPicPr>
        <p:blipFill>
          <a:blip r:embed="rId3" cstate="print"/>
          <a:srcRect/>
          <a:stretch>
            <a:fillRect/>
          </a:stretch>
        </p:blipFill>
        <p:spPr bwMode="auto">
          <a:xfrm>
            <a:off x="0" y="6086476"/>
            <a:ext cx="12192000" cy="771525"/>
          </a:xfrm>
          <a:prstGeom prst="rect">
            <a:avLst/>
          </a:prstGeom>
          <a:noFill/>
          <a:ln w="9525">
            <a:noFill/>
            <a:miter lim="800000"/>
            <a:headEnd/>
            <a:tailEnd/>
          </a:ln>
        </p:spPr>
      </p:pic>
      <p:sp>
        <p:nvSpPr>
          <p:cNvPr id="1027" name="Title Placeholder 1"/>
          <p:cNvSpPr>
            <a:spLocks noGrp="1"/>
          </p:cNvSpPr>
          <p:nvPr>
            <p:ph type="title"/>
          </p:nvPr>
        </p:nvSpPr>
        <p:spPr bwMode="auto">
          <a:xfrm>
            <a:off x="315384" y="241300"/>
            <a:ext cx="11571816" cy="469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315384" y="998539"/>
            <a:ext cx="11571816" cy="4613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4517" y="6570663"/>
            <a:ext cx="607483" cy="228600"/>
          </a:xfrm>
          <a:prstGeom prst="rect">
            <a:avLst/>
          </a:prstGeom>
        </p:spPr>
        <p:txBody>
          <a:bodyPr vert="horz" wrap="square" lIns="91440" tIns="45720" rIns="91440" bIns="45720" numCol="1" anchor="ctr" anchorCtr="0" compatLnSpc="1">
            <a:prstTxWarp prst="textNoShape">
              <a:avLst/>
            </a:prstTxWarp>
          </a:bodyPr>
          <a:lstStyle>
            <a:lvl1pPr algn="ctr">
              <a:defRPr sz="800" b="1">
                <a:solidFill>
                  <a:schemeClr val="bg1"/>
                </a:solidFill>
                <a:latin typeface="Arial" pitchFamily="34" charset="0"/>
                <a:cs typeface="Arial" pitchFamily="34" charset="0"/>
              </a:defRPr>
            </a:lvl1pPr>
          </a:lstStyle>
          <a:p>
            <a:pPr defTabSz="457200" fontAlgn="base">
              <a:spcBef>
                <a:spcPct val="0"/>
              </a:spcBef>
              <a:spcAft>
                <a:spcPct val="0"/>
              </a:spcAft>
              <a:defRPr/>
            </a:pPr>
            <a:fld id="{8D934E2A-6581-47B9-BA45-93619D9222AE}" type="slidenum">
              <a:rPr lang="en-US" smtClean="0">
                <a:solidFill>
                  <a:prstClr val="white"/>
                </a:solidFill>
                <a:ea typeface="MS PGothic" pitchFamily="34" charset="-128"/>
              </a:rPr>
              <a:pPr defTabSz="457200" fontAlgn="base">
                <a:spcBef>
                  <a:spcPct val="0"/>
                </a:spcBef>
                <a:spcAft>
                  <a:spcPct val="0"/>
                </a:spcAft>
                <a:defRPr/>
              </a:pPr>
              <a:t>‹#›</a:t>
            </a:fld>
            <a:endParaRPr lang="en-US" dirty="0">
              <a:solidFill>
                <a:prstClr val="white"/>
              </a:solidFill>
              <a:ea typeface="MS PGothic" pitchFamily="34" charset="-128"/>
            </a:endParaRPr>
          </a:p>
        </p:txBody>
      </p:sp>
    </p:spTree>
    <p:extLst>
      <p:ext uri="{BB962C8B-B14F-4D97-AF65-F5344CB8AC3E}">
        <p14:creationId xmlns:p14="http://schemas.microsoft.com/office/powerpoint/2010/main" val="3392646790"/>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457200" rtl="0" eaLnBrk="0" fontAlgn="base" hangingPunct="0">
        <a:spcBef>
          <a:spcPct val="0"/>
        </a:spcBef>
        <a:spcAft>
          <a:spcPct val="0"/>
        </a:spcAft>
        <a:defRPr sz="2800" b="1" kern="1200">
          <a:solidFill>
            <a:srgbClr val="19B3E5"/>
          </a:solidFill>
          <a:latin typeface="Arial"/>
          <a:ea typeface="MS PGothic" pitchFamily="34" charset="-128"/>
          <a:cs typeface="Arial"/>
        </a:defRPr>
      </a:lvl1pPr>
      <a:lvl2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2pPr>
      <a:lvl3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3pPr>
      <a:lvl4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4pPr>
      <a:lvl5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5pPr>
      <a:lvl6pPr marL="457200" algn="ctr" defTabSz="457200" rtl="0" fontAlgn="base">
        <a:spcBef>
          <a:spcPct val="0"/>
        </a:spcBef>
        <a:spcAft>
          <a:spcPct val="0"/>
        </a:spcAft>
        <a:defRPr sz="2800" b="1">
          <a:solidFill>
            <a:srgbClr val="19B3E5"/>
          </a:solidFill>
          <a:latin typeface="Arial" charset="0"/>
          <a:ea typeface="ＭＳ Ｐゴシック" charset="0"/>
        </a:defRPr>
      </a:lvl6pPr>
      <a:lvl7pPr marL="914400" algn="ctr" defTabSz="457200" rtl="0" fontAlgn="base">
        <a:spcBef>
          <a:spcPct val="0"/>
        </a:spcBef>
        <a:spcAft>
          <a:spcPct val="0"/>
        </a:spcAft>
        <a:defRPr sz="2800" b="1">
          <a:solidFill>
            <a:srgbClr val="19B3E5"/>
          </a:solidFill>
          <a:latin typeface="Arial" charset="0"/>
          <a:ea typeface="ＭＳ Ｐゴシック" charset="0"/>
        </a:defRPr>
      </a:lvl7pPr>
      <a:lvl8pPr marL="1371600" algn="ctr" defTabSz="457200" rtl="0" fontAlgn="base">
        <a:spcBef>
          <a:spcPct val="0"/>
        </a:spcBef>
        <a:spcAft>
          <a:spcPct val="0"/>
        </a:spcAft>
        <a:defRPr sz="2800" b="1">
          <a:solidFill>
            <a:srgbClr val="19B3E5"/>
          </a:solidFill>
          <a:latin typeface="Arial" charset="0"/>
          <a:ea typeface="ＭＳ Ｐゴシック" charset="0"/>
        </a:defRPr>
      </a:lvl8pPr>
      <a:lvl9pPr marL="1828800" algn="ctr" defTabSz="457200" rtl="0" fontAlgn="base">
        <a:spcBef>
          <a:spcPct val="0"/>
        </a:spcBef>
        <a:spcAft>
          <a:spcPct val="0"/>
        </a:spcAft>
        <a:defRPr sz="2800" b="1">
          <a:solidFill>
            <a:srgbClr val="19B3E5"/>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053969_VP_Template_Footer_Combo_Updated.jpg"/>
          <p:cNvPicPr>
            <a:picLocks noChangeAspect="1"/>
          </p:cNvPicPr>
          <p:nvPr userDrawn="1"/>
        </p:nvPicPr>
        <p:blipFill>
          <a:blip r:embed="rId3" cstate="print"/>
          <a:srcRect/>
          <a:stretch>
            <a:fillRect/>
          </a:stretch>
        </p:blipFill>
        <p:spPr bwMode="auto">
          <a:xfrm>
            <a:off x="0" y="6086476"/>
            <a:ext cx="12192000" cy="771525"/>
          </a:xfrm>
          <a:prstGeom prst="rect">
            <a:avLst/>
          </a:prstGeom>
          <a:noFill/>
          <a:ln w="9525">
            <a:noFill/>
            <a:miter lim="800000"/>
            <a:headEnd/>
            <a:tailEnd/>
          </a:ln>
        </p:spPr>
      </p:pic>
      <p:sp>
        <p:nvSpPr>
          <p:cNvPr id="1027" name="Title Placeholder 1"/>
          <p:cNvSpPr>
            <a:spLocks noGrp="1"/>
          </p:cNvSpPr>
          <p:nvPr>
            <p:ph type="title"/>
          </p:nvPr>
        </p:nvSpPr>
        <p:spPr bwMode="auto">
          <a:xfrm>
            <a:off x="315384" y="241300"/>
            <a:ext cx="11571816" cy="469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315384" y="998539"/>
            <a:ext cx="11571816" cy="4613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4517" y="6570663"/>
            <a:ext cx="607483" cy="228600"/>
          </a:xfrm>
          <a:prstGeom prst="rect">
            <a:avLst/>
          </a:prstGeom>
        </p:spPr>
        <p:txBody>
          <a:bodyPr vert="horz" wrap="square" lIns="91440" tIns="45720" rIns="91440" bIns="45720" numCol="1" anchor="ctr" anchorCtr="0" compatLnSpc="1">
            <a:prstTxWarp prst="textNoShape">
              <a:avLst/>
            </a:prstTxWarp>
          </a:bodyPr>
          <a:lstStyle>
            <a:lvl1pPr algn="ctr">
              <a:defRPr sz="800" b="1">
                <a:solidFill>
                  <a:schemeClr val="bg1"/>
                </a:solidFill>
                <a:latin typeface="Arial" pitchFamily="34" charset="0"/>
                <a:cs typeface="Arial" pitchFamily="34" charset="0"/>
              </a:defRPr>
            </a:lvl1pPr>
          </a:lstStyle>
          <a:p>
            <a:pPr defTabSz="457200" fontAlgn="base">
              <a:spcBef>
                <a:spcPct val="0"/>
              </a:spcBef>
              <a:spcAft>
                <a:spcPct val="0"/>
              </a:spcAft>
              <a:defRPr/>
            </a:pPr>
            <a:fld id="{8D934E2A-6581-47B9-BA45-93619D9222AE}" type="slidenum">
              <a:rPr lang="en-US" smtClean="0">
                <a:solidFill>
                  <a:prstClr val="white"/>
                </a:solidFill>
                <a:ea typeface="MS PGothic" pitchFamily="34" charset="-128"/>
              </a:rPr>
              <a:pPr defTabSz="457200" fontAlgn="base">
                <a:spcBef>
                  <a:spcPct val="0"/>
                </a:spcBef>
                <a:spcAft>
                  <a:spcPct val="0"/>
                </a:spcAft>
                <a:defRPr/>
              </a:pPr>
              <a:t>‹#›</a:t>
            </a:fld>
            <a:endParaRPr lang="en-US" dirty="0">
              <a:solidFill>
                <a:prstClr val="white"/>
              </a:solidFill>
              <a:ea typeface="MS PGothic" pitchFamily="34" charset="-128"/>
            </a:endParaRPr>
          </a:p>
        </p:txBody>
      </p:sp>
    </p:spTree>
    <p:extLst>
      <p:ext uri="{BB962C8B-B14F-4D97-AF65-F5344CB8AC3E}">
        <p14:creationId xmlns:p14="http://schemas.microsoft.com/office/powerpoint/2010/main" val="2137010762"/>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457200" rtl="0" eaLnBrk="0" fontAlgn="base" hangingPunct="0">
        <a:spcBef>
          <a:spcPct val="0"/>
        </a:spcBef>
        <a:spcAft>
          <a:spcPct val="0"/>
        </a:spcAft>
        <a:defRPr sz="2800" b="1" kern="1200">
          <a:solidFill>
            <a:srgbClr val="19B3E5"/>
          </a:solidFill>
          <a:latin typeface="Arial"/>
          <a:ea typeface="MS PGothic" pitchFamily="34" charset="-128"/>
          <a:cs typeface="Arial"/>
        </a:defRPr>
      </a:lvl1pPr>
      <a:lvl2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2pPr>
      <a:lvl3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3pPr>
      <a:lvl4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4pPr>
      <a:lvl5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5pPr>
      <a:lvl6pPr marL="457200" algn="ctr" defTabSz="457200" rtl="0" fontAlgn="base">
        <a:spcBef>
          <a:spcPct val="0"/>
        </a:spcBef>
        <a:spcAft>
          <a:spcPct val="0"/>
        </a:spcAft>
        <a:defRPr sz="2800" b="1">
          <a:solidFill>
            <a:srgbClr val="19B3E5"/>
          </a:solidFill>
          <a:latin typeface="Arial" charset="0"/>
          <a:ea typeface="ＭＳ Ｐゴシック" charset="0"/>
        </a:defRPr>
      </a:lvl6pPr>
      <a:lvl7pPr marL="914400" algn="ctr" defTabSz="457200" rtl="0" fontAlgn="base">
        <a:spcBef>
          <a:spcPct val="0"/>
        </a:spcBef>
        <a:spcAft>
          <a:spcPct val="0"/>
        </a:spcAft>
        <a:defRPr sz="2800" b="1">
          <a:solidFill>
            <a:srgbClr val="19B3E5"/>
          </a:solidFill>
          <a:latin typeface="Arial" charset="0"/>
          <a:ea typeface="ＭＳ Ｐゴシック" charset="0"/>
        </a:defRPr>
      </a:lvl7pPr>
      <a:lvl8pPr marL="1371600" algn="ctr" defTabSz="457200" rtl="0" fontAlgn="base">
        <a:spcBef>
          <a:spcPct val="0"/>
        </a:spcBef>
        <a:spcAft>
          <a:spcPct val="0"/>
        </a:spcAft>
        <a:defRPr sz="2800" b="1">
          <a:solidFill>
            <a:srgbClr val="19B3E5"/>
          </a:solidFill>
          <a:latin typeface="Arial" charset="0"/>
          <a:ea typeface="ＭＳ Ｐゴシック" charset="0"/>
        </a:defRPr>
      </a:lvl8pPr>
      <a:lvl9pPr marL="1828800" algn="ctr" defTabSz="457200" rtl="0" fontAlgn="base">
        <a:spcBef>
          <a:spcPct val="0"/>
        </a:spcBef>
        <a:spcAft>
          <a:spcPct val="0"/>
        </a:spcAft>
        <a:defRPr sz="2800" b="1">
          <a:solidFill>
            <a:srgbClr val="19B3E5"/>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053969_VP_Template_Footer_Combo_Updated.jpg"/>
          <p:cNvPicPr>
            <a:picLocks noChangeAspect="1"/>
          </p:cNvPicPr>
          <p:nvPr userDrawn="1"/>
        </p:nvPicPr>
        <p:blipFill>
          <a:blip r:embed="rId3" cstate="print"/>
          <a:srcRect/>
          <a:stretch>
            <a:fillRect/>
          </a:stretch>
        </p:blipFill>
        <p:spPr bwMode="auto">
          <a:xfrm>
            <a:off x="0" y="6086476"/>
            <a:ext cx="12192000" cy="771525"/>
          </a:xfrm>
          <a:prstGeom prst="rect">
            <a:avLst/>
          </a:prstGeom>
          <a:noFill/>
          <a:ln w="9525">
            <a:noFill/>
            <a:miter lim="800000"/>
            <a:headEnd/>
            <a:tailEnd/>
          </a:ln>
        </p:spPr>
      </p:pic>
      <p:sp>
        <p:nvSpPr>
          <p:cNvPr id="1027" name="Title Placeholder 1"/>
          <p:cNvSpPr>
            <a:spLocks noGrp="1"/>
          </p:cNvSpPr>
          <p:nvPr>
            <p:ph type="title"/>
          </p:nvPr>
        </p:nvSpPr>
        <p:spPr bwMode="auto">
          <a:xfrm>
            <a:off x="315384" y="241300"/>
            <a:ext cx="11571816" cy="469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315384" y="998539"/>
            <a:ext cx="11571816" cy="4613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4517" y="6570663"/>
            <a:ext cx="607483" cy="228600"/>
          </a:xfrm>
          <a:prstGeom prst="rect">
            <a:avLst/>
          </a:prstGeom>
        </p:spPr>
        <p:txBody>
          <a:bodyPr vert="horz" wrap="square" lIns="91440" tIns="45720" rIns="91440" bIns="45720" numCol="1" anchor="ctr" anchorCtr="0" compatLnSpc="1">
            <a:prstTxWarp prst="textNoShape">
              <a:avLst/>
            </a:prstTxWarp>
          </a:bodyPr>
          <a:lstStyle>
            <a:lvl1pPr algn="ctr">
              <a:defRPr sz="800" b="1">
                <a:solidFill>
                  <a:schemeClr val="bg1"/>
                </a:solidFill>
                <a:latin typeface="Arial" pitchFamily="34" charset="0"/>
                <a:cs typeface="Arial" pitchFamily="34" charset="0"/>
              </a:defRPr>
            </a:lvl1pPr>
          </a:lstStyle>
          <a:p>
            <a:pPr defTabSz="457200" fontAlgn="base">
              <a:spcBef>
                <a:spcPct val="0"/>
              </a:spcBef>
              <a:spcAft>
                <a:spcPct val="0"/>
              </a:spcAft>
              <a:defRPr/>
            </a:pPr>
            <a:fld id="{8D934E2A-6581-47B9-BA45-93619D9222AE}" type="slidenum">
              <a:rPr lang="en-US" smtClean="0">
                <a:solidFill>
                  <a:prstClr val="white"/>
                </a:solidFill>
                <a:ea typeface="MS PGothic" pitchFamily="34" charset="-128"/>
              </a:rPr>
              <a:pPr defTabSz="457200" fontAlgn="base">
                <a:spcBef>
                  <a:spcPct val="0"/>
                </a:spcBef>
                <a:spcAft>
                  <a:spcPct val="0"/>
                </a:spcAft>
                <a:defRPr/>
              </a:pPr>
              <a:t>‹#›</a:t>
            </a:fld>
            <a:endParaRPr lang="en-US" dirty="0">
              <a:solidFill>
                <a:prstClr val="white"/>
              </a:solidFill>
              <a:ea typeface="MS PGothic" pitchFamily="34" charset="-128"/>
            </a:endParaRPr>
          </a:p>
        </p:txBody>
      </p:sp>
    </p:spTree>
    <p:extLst>
      <p:ext uri="{BB962C8B-B14F-4D97-AF65-F5344CB8AC3E}">
        <p14:creationId xmlns:p14="http://schemas.microsoft.com/office/powerpoint/2010/main" val="1293694747"/>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457200" rtl="0" eaLnBrk="0" fontAlgn="base" hangingPunct="0">
        <a:spcBef>
          <a:spcPct val="0"/>
        </a:spcBef>
        <a:spcAft>
          <a:spcPct val="0"/>
        </a:spcAft>
        <a:defRPr sz="2800" b="1" kern="1200">
          <a:solidFill>
            <a:srgbClr val="19B3E5"/>
          </a:solidFill>
          <a:latin typeface="Arial"/>
          <a:ea typeface="MS PGothic" pitchFamily="34" charset="-128"/>
          <a:cs typeface="Arial"/>
        </a:defRPr>
      </a:lvl1pPr>
      <a:lvl2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2pPr>
      <a:lvl3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3pPr>
      <a:lvl4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4pPr>
      <a:lvl5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5pPr>
      <a:lvl6pPr marL="457200" algn="ctr" defTabSz="457200" rtl="0" fontAlgn="base">
        <a:spcBef>
          <a:spcPct val="0"/>
        </a:spcBef>
        <a:spcAft>
          <a:spcPct val="0"/>
        </a:spcAft>
        <a:defRPr sz="2800" b="1">
          <a:solidFill>
            <a:srgbClr val="19B3E5"/>
          </a:solidFill>
          <a:latin typeface="Arial" charset="0"/>
          <a:ea typeface="ＭＳ Ｐゴシック" charset="0"/>
        </a:defRPr>
      </a:lvl6pPr>
      <a:lvl7pPr marL="914400" algn="ctr" defTabSz="457200" rtl="0" fontAlgn="base">
        <a:spcBef>
          <a:spcPct val="0"/>
        </a:spcBef>
        <a:spcAft>
          <a:spcPct val="0"/>
        </a:spcAft>
        <a:defRPr sz="2800" b="1">
          <a:solidFill>
            <a:srgbClr val="19B3E5"/>
          </a:solidFill>
          <a:latin typeface="Arial" charset="0"/>
          <a:ea typeface="ＭＳ Ｐゴシック" charset="0"/>
        </a:defRPr>
      </a:lvl7pPr>
      <a:lvl8pPr marL="1371600" algn="ctr" defTabSz="457200" rtl="0" fontAlgn="base">
        <a:spcBef>
          <a:spcPct val="0"/>
        </a:spcBef>
        <a:spcAft>
          <a:spcPct val="0"/>
        </a:spcAft>
        <a:defRPr sz="2800" b="1">
          <a:solidFill>
            <a:srgbClr val="19B3E5"/>
          </a:solidFill>
          <a:latin typeface="Arial" charset="0"/>
          <a:ea typeface="ＭＳ Ｐゴシック" charset="0"/>
        </a:defRPr>
      </a:lvl8pPr>
      <a:lvl9pPr marL="1828800" algn="ctr" defTabSz="457200" rtl="0" fontAlgn="base">
        <a:spcBef>
          <a:spcPct val="0"/>
        </a:spcBef>
        <a:spcAft>
          <a:spcPct val="0"/>
        </a:spcAft>
        <a:defRPr sz="2800" b="1">
          <a:solidFill>
            <a:srgbClr val="19B3E5"/>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053969_VP_Template_Footer_Combo_Updated.jpg"/>
          <p:cNvPicPr>
            <a:picLocks noChangeAspect="1"/>
          </p:cNvPicPr>
          <p:nvPr userDrawn="1"/>
        </p:nvPicPr>
        <p:blipFill>
          <a:blip r:embed="rId3" cstate="print"/>
          <a:srcRect/>
          <a:stretch>
            <a:fillRect/>
          </a:stretch>
        </p:blipFill>
        <p:spPr bwMode="auto">
          <a:xfrm>
            <a:off x="0" y="6086476"/>
            <a:ext cx="12192000" cy="771525"/>
          </a:xfrm>
          <a:prstGeom prst="rect">
            <a:avLst/>
          </a:prstGeom>
          <a:noFill/>
          <a:ln w="9525">
            <a:noFill/>
            <a:miter lim="800000"/>
            <a:headEnd/>
            <a:tailEnd/>
          </a:ln>
        </p:spPr>
      </p:pic>
      <p:sp>
        <p:nvSpPr>
          <p:cNvPr id="1027" name="Title Placeholder 1"/>
          <p:cNvSpPr>
            <a:spLocks noGrp="1"/>
          </p:cNvSpPr>
          <p:nvPr>
            <p:ph type="title"/>
          </p:nvPr>
        </p:nvSpPr>
        <p:spPr bwMode="auto">
          <a:xfrm>
            <a:off x="315384" y="241300"/>
            <a:ext cx="11571816" cy="469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315384" y="998539"/>
            <a:ext cx="11571816" cy="4613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4517" y="6570663"/>
            <a:ext cx="607483" cy="228600"/>
          </a:xfrm>
          <a:prstGeom prst="rect">
            <a:avLst/>
          </a:prstGeom>
        </p:spPr>
        <p:txBody>
          <a:bodyPr vert="horz" wrap="square" lIns="91440" tIns="45720" rIns="91440" bIns="45720" numCol="1" anchor="ctr" anchorCtr="0" compatLnSpc="1">
            <a:prstTxWarp prst="textNoShape">
              <a:avLst/>
            </a:prstTxWarp>
          </a:bodyPr>
          <a:lstStyle>
            <a:lvl1pPr algn="ctr">
              <a:defRPr sz="800" b="1">
                <a:solidFill>
                  <a:schemeClr val="bg1"/>
                </a:solidFill>
                <a:latin typeface="Arial" pitchFamily="34" charset="0"/>
                <a:cs typeface="Arial" pitchFamily="34" charset="0"/>
              </a:defRPr>
            </a:lvl1pPr>
          </a:lstStyle>
          <a:p>
            <a:pPr defTabSz="457200" fontAlgn="base">
              <a:spcBef>
                <a:spcPct val="0"/>
              </a:spcBef>
              <a:spcAft>
                <a:spcPct val="0"/>
              </a:spcAft>
              <a:defRPr/>
            </a:pPr>
            <a:fld id="{8D934E2A-6581-47B9-BA45-93619D9222AE}" type="slidenum">
              <a:rPr lang="en-US" smtClean="0">
                <a:solidFill>
                  <a:prstClr val="white"/>
                </a:solidFill>
                <a:ea typeface="MS PGothic" pitchFamily="34" charset="-128"/>
              </a:rPr>
              <a:pPr defTabSz="457200" fontAlgn="base">
                <a:spcBef>
                  <a:spcPct val="0"/>
                </a:spcBef>
                <a:spcAft>
                  <a:spcPct val="0"/>
                </a:spcAft>
                <a:defRPr/>
              </a:pPr>
              <a:t>‹#›</a:t>
            </a:fld>
            <a:endParaRPr lang="en-US" dirty="0">
              <a:solidFill>
                <a:prstClr val="white"/>
              </a:solidFill>
              <a:ea typeface="MS PGothic" pitchFamily="34" charset="-128"/>
            </a:endParaRPr>
          </a:p>
        </p:txBody>
      </p:sp>
    </p:spTree>
    <p:extLst>
      <p:ext uri="{BB962C8B-B14F-4D97-AF65-F5344CB8AC3E}">
        <p14:creationId xmlns:p14="http://schemas.microsoft.com/office/powerpoint/2010/main" val="366935027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defTabSz="457200" rtl="0" eaLnBrk="0" fontAlgn="base" hangingPunct="0">
        <a:spcBef>
          <a:spcPct val="0"/>
        </a:spcBef>
        <a:spcAft>
          <a:spcPct val="0"/>
        </a:spcAft>
        <a:defRPr sz="2800" b="1" kern="1200">
          <a:solidFill>
            <a:srgbClr val="19B3E5"/>
          </a:solidFill>
          <a:latin typeface="Arial"/>
          <a:ea typeface="MS PGothic" pitchFamily="34" charset="-128"/>
          <a:cs typeface="Arial"/>
        </a:defRPr>
      </a:lvl1pPr>
      <a:lvl2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2pPr>
      <a:lvl3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3pPr>
      <a:lvl4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4pPr>
      <a:lvl5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5pPr>
      <a:lvl6pPr marL="457200" algn="ctr" defTabSz="457200" rtl="0" fontAlgn="base">
        <a:spcBef>
          <a:spcPct val="0"/>
        </a:spcBef>
        <a:spcAft>
          <a:spcPct val="0"/>
        </a:spcAft>
        <a:defRPr sz="2800" b="1">
          <a:solidFill>
            <a:srgbClr val="19B3E5"/>
          </a:solidFill>
          <a:latin typeface="Arial" charset="0"/>
          <a:ea typeface="ＭＳ Ｐゴシック" charset="0"/>
        </a:defRPr>
      </a:lvl6pPr>
      <a:lvl7pPr marL="914400" algn="ctr" defTabSz="457200" rtl="0" fontAlgn="base">
        <a:spcBef>
          <a:spcPct val="0"/>
        </a:spcBef>
        <a:spcAft>
          <a:spcPct val="0"/>
        </a:spcAft>
        <a:defRPr sz="2800" b="1">
          <a:solidFill>
            <a:srgbClr val="19B3E5"/>
          </a:solidFill>
          <a:latin typeface="Arial" charset="0"/>
          <a:ea typeface="ＭＳ Ｐゴシック" charset="0"/>
        </a:defRPr>
      </a:lvl7pPr>
      <a:lvl8pPr marL="1371600" algn="ctr" defTabSz="457200" rtl="0" fontAlgn="base">
        <a:spcBef>
          <a:spcPct val="0"/>
        </a:spcBef>
        <a:spcAft>
          <a:spcPct val="0"/>
        </a:spcAft>
        <a:defRPr sz="2800" b="1">
          <a:solidFill>
            <a:srgbClr val="19B3E5"/>
          </a:solidFill>
          <a:latin typeface="Arial" charset="0"/>
          <a:ea typeface="ＭＳ Ｐゴシック" charset="0"/>
        </a:defRPr>
      </a:lvl8pPr>
      <a:lvl9pPr marL="1828800" algn="ctr" defTabSz="457200" rtl="0" fontAlgn="base">
        <a:spcBef>
          <a:spcPct val="0"/>
        </a:spcBef>
        <a:spcAft>
          <a:spcPct val="0"/>
        </a:spcAft>
        <a:defRPr sz="2800" b="1">
          <a:solidFill>
            <a:srgbClr val="19B3E5"/>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053969_VP_Template_Footer_Combo_Updated.jpg"/>
          <p:cNvPicPr>
            <a:picLocks noChangeAspect="1"/>
          </p:cNvPicPr>
          <p:nvPr userDrawn="1"/>
        </p:nvPicPr>
        <p:blipFill>
          <a:blip r:embed="rId3" cstate="print"/>
          <a:srcRect/>
          <a:stretch>
            <a:fillRect/>
          </a:stretch>
        </p:blipFill>
        <p:spPr bwMode="auto">
          <a:xfrm>
            <a:off x="0" y="6086476"/>
            <a:ext cx="12192000" cy="771525"/>
          </a:xfrm>
          <a:prstGeom prst="rect">
            <a:avLst/>
          </a:prstGeom>
          <a:noFill/>
          <a:ln w="9525">
            <a:noFill/>
            <a:miter lim="800000"/>
            <a:headEnd/>
            <a:tailEnd/>
          </a:ln>
        </p:spPr>
      </p:pic>
      <p:sp>
        <p:nvSpPr>
          <p:cNvPr id="1027" name="Title Placeholder 1"/>
          <p:cNvSpPr>
            <a:spLocks noGrp="1"/>
          </p:cNvSpPr>
          <p:nvPr>
            <p:ph type="title"/>
          </p:nvPr>
        </p:nvSpPr>
        <p:spPr bwMode="auto">
          <a:xfrm>
            <a:off x="315384" y="241300"/>
            <a:ext cx="11571816" cy="469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315384" y="998539"/>
            <a:ext cx="11571816" cy="4613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4517" y="6570663"/>
            <a:ext cx="607483" cy="228600"/>
          </a:xfrm>
          <a:prstGeom prst="rect">
            <a:avLst/>
          </a:prstGeom>
        </p:spPr>
        <p:txBody>
          <a:bodyPr vert="horz" wrap="square" lIns="91440" tIns="45720" rIns="91440" bIns="45720" numCol="1" anchor="ctr" anchorCtr="0" compatLnSpc="1">
            <a:prstTxWarp prst="textNoShape">
              <a:avLst/>
            </a:prstTxWarp>
          </a:bodyPr>
          <a:lstStyle>
            <a:lvl1pPr algn="ctr">
              <a:defRPr sz="800" b="1">
                <a:solidFill>
                  <a:schemeClr val="bg1"/>
                </a:solidFill>
                <a:latin typeface="Arial" pitchFamily="34" charset="0"/>
                <a:cs typeface="Arial" pitchFamily="34" charset="0"/>
              </a:defRPr>
            </a:lvl1pPr>
          </a:lstStyle>
          <a:p>
            <a:pPr defTabSz="457200" fontAlgn="base">
              <a:spcBef>
                <a:spcPct val="0"/>
              </a:spcBef>
              <a:spcAft>
                <a:spcPct val="0"/>
              </a:spcAft>
              <a:defRPr/>
            </a:pPr>
            <a:fld id="{8D934E2A-6581-47B9-BA45-93619D9222AE}" type="slidenum">
              <a:rPr lang="en-US" smtClean="0">
                <a:solidFill>
                  <a:prstClr val="white"/>
                </a:solidFill>
                <a:ea typeface="MS PGothic" pitchFamily="34" charset="-128"/>
              </a:rPr>
              <a:pPr defTabSz="457200" fontAlgn="base">
                <a:spcBef>
                  <a:spcPct val="0"/>
                </a:spcBef>
                <a:spcAft>
                  <a:spcPct val="0"/>
                </a:spcAft>
                <a:defRPr/>
              </a:pPr>
              <a:t>‹#›</a:t>
            </a:fld>
            <a:endParaRPr lang="en-US" dirty="0">
              <a:solidFill>
                <a:prstClr val="white"/>
              </a:solidFill>
              <a:ea typeface="MS PGothic" pitchFamily="34" charset="-128"/>
            </a:endParaRPr>
          </a:p>
        </p:txBody>
      </p:sp>
    </p:spTree>
    <p:extLst>
      <p:ext uri="{BB962C8B-B14F-4D97-AF65-F5344CB8AC3E}">
        <p14:creationId xmlns:p14="http://schemas.microsoft.com/office/powerpoint/2010/main" val="2176588322"/>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ctr" defTabSz="457200" rtl="0" eaLnBrk="0" fontAlgn="base" hangingPunct="0">
        <a:spcBef>
          <a:spcPct val="0"/>
        </a:spcBef>
        <a:spcAft>
          <a:spcPct val="0"/>
        </a:spcAft>
        <a:defRPr sz="2800" b="1" kern="1200">
          <a:solidFill>
            <a:srgbClr val="19B3E5"/>
          </a:solidFill>
          <a:latin typeface="Arial"/>
          <a:ea typeface="MS PGothic" pitchFamily="34" charset="-128"/>
          <a:cs typeface="Arial"/>
        </a:defRPr>
      </a:lvl1pPr>
      <a:lvl2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2pPr>
      <a:lvl3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3pPr>
      <a:lvl4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4pPr>
      <a:lvl5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5pPr>
      <a:lvl6pPr marL="457200" algn="ctr" defTabSz="457200" rtl="0" fontAlgn="base">
        <a:spcBef>
          <a:spcPct val="0"/>
        </a:spcBef>
        <a:spcAft>
          <a:spcPct val="0"/>
        </a:spcAft>
        <a:defRPr sz="2800" b="1">
          <a:solidFill>
            <a:srgbClr val="19B3E5"/>
          </a:solidFill>
          <a:latin typeface="Arial" charset="0"/>
          <a:ea typeface="ＭＳ Ｐゴシック" charset="0"/>
        </a:defRPr>
      </a:lvl6pPr>
      <a:lvl7pPr marL="914400" algn="ctr" defTabSz="457200" rtl="0" fontAlgn="base">
        <a:spcBef>
          <a:spcPct val="0"/>
        </a:spcBef>
        <a:spcAft>
          <a:spcPct val="0"/>
        </a:spcAft>
        <a:defRPr sz="2800" b="1">
          <a:solidFill>
            <a:srgbClr val="19B3E5"/>
          </a:solidFill>
          <a:latin typeface="Arial" charset="0"/>
          <a:ea typeface="ＭＳ Ｐゴシック" charset="0"/>
        </a:defRPr>
      </a:lvl7pPr>
      <a:lvl8pPr marL="1371600" algn="ctr" defTabSz="457200" rtl="0" fontAlgn="base">
        <a:spcBef>
          <a:spcPct val="0"/>
        </a:spcBef>
        <a:spcAft>
          <a:spcPct val="0"/>
        </a:spcAft>
        <a:defRPr sz="2800" b="1">
          <a:solidFill>
            <a:srgbClr val="19B3E5"/>
          </a:solidFill>
          <a:latin typeface="Arial" charset="0"/>
          <a:ea typeface="ＭＳ Ｐゴシック" charset="0"/>
        </a:defRPr>
      </a:lvl8pPr>
      <a:lvl9pPr marL="1828800" algn="ctr" defTabSz="457200" rtl="0" fontAlgn="base">
        <a:spcBef>
          <a:spcPct val="0"/>
        </a:spcBef>
        <a:spcAft>
          <a:spcPct val="0"/>
        </a:spcAft>
        <a:defRPr sz="2800" b="1">
          <a:solidFill>
            <a:srgbClr val="19B3E5"/>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053969_VP_Template_Footer_Combo_Updated.jpg"/>
          <p:cNvPicPr>
            <a:picLocks noChangeAspect="1"/>
          </p:cNvPicPr>
          <p:nvPr userDrawn="1"/>
        </p:nvPicPr>
        <p:blipFill>
          <a:blip r:embed="rId3" cstate="print"/>
          <a:srcRect/>
          <a:stretch>
            <a:fillRect/>
          </a:stretch>
        </p:blipFill>
        <p:spPr bwMode="auto">
          <a:xfrm>
            <a:off x="0" y="6086476"/>
            <a:ext cx="12192000" cy="771525"/>
          </a:xfrm>
          <a:prstGeom prst="rect">
            <a:avLst/>
          </a:prstGeom>
          <a:noFill/>
          <a:ln w="9525">
            <a:noFill/>
            <a:miter lim="800000"/>
            <a:headEnd/>
            <a:tailEnd/>
          </a:ln>
        </p:spPr>
      </p:pic>
      <p:sp>
        <p:nvSpPr>
          <p:cNvPr id="1027" name="Title Placeholder 1"/>
          <p:cNvSpPr>
            <a:spLocks noGrp="1"/>
          </p:cNvSpPr>
          <p:nvPr>
            <p:ph type="title"/>
          </p:nvPr>
        </p:nvSpPr>
        <p:spPr bwMode="auto">
          <a:xfrm>
            <a:off x="315384" y="241300"/>
            <a:ext cx="11571816" cy="469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315384" y="998539"/>
            <a:ext cx="11571816" cy="4613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4517" y="6570663"/>
            <a:ext cx="607483" cy="228600"/>
          </a:xfrm>
          <a:prstGeom prst="rect">
            <a:avLst/>
          </a:prstGeom>
        </p:spPr>
        <p:txBody>
          <a:bodyPr vert="horz" wrap="square" lIns="91440" tIns="45720" rIns="91440" bIns="45720" numCol="1" anchor="ctr" anchorCtr="0" compatLnSpc="1">
            <a:prstTxWarp prst="textNoShape">
              <a:avLst/>
            </a:prstTxWarp>
          </a:bodyPr>
          <a:lstStyle>
            <a:lvl1pPr algn="ctr">
              <a:defRPr sz="800" b="1">
                <a:solidFill>
                  <a:schemeClr val="bg1"/>
                </a:solidFill>
                <a:latin typeface="Arial" pitchFamily="34" charset="0"/>
                <a:cs typeface="Arial" pitchFamily="34" charset="0"/>
              </a:defRPr>
            </a:lvl1pPr>
          </a:lstStyle>
          <a:p>
            <a:pPr defTabSz="457200" fontAlgn="base">
              <a:spcBef>
                <a:spcPct val="0"/>
              </a:spcBef>
              <a:spcAft>
                <a:spcPct val="0"/>
              </a:spcAft>
              <a:defRPr/>
            </a:pPr>
            <a:fld id="{8D934E2A-6581-47B9-BA45-93619D9222AE}" type="slidenum">
              <a:rPr lang="en-US" smtClean="0">
                <a:solidFill>
                  <a:prstClr val="white"/>
                </a:solidFill>
                <a:ea typeface="MS PGothic" pitchFamily="34" charset="-128"/>
              </a:rPr>
              <a:pPr defTabSz="457200" fontAlgn="base">
                <a:spcBef>
                  <a:spcPct val="0"/>
                </a:spcBef>
                <a:spcAft>
                  <a:spcPct val="0"/>
                </a:spcAft>
                <a:defRPr/>
              </a:pPr>
              <a:t>‹#›</a:t>
            </a:fld>
            <a:endParaRPr lang="en-US" dirty="0">
              <a:solidFill>
                <a:prstClr val="white"/>
              </a:solidFill>
              <a:ea typeface="MS PGothic" pitchFamily="34" charset="-128"/>
            </a:endParaRPr>
          </a:p>
        </p:txBody>
      </p:sp>
    </p:spTree>
    <p:extLst>
      <p:ext uri="{BB962C8B-B14F-4D97-AF65-F5344CB8AC3E}">
        <p14:creationId xmlns:p14="http://schemas.microsoft.com/office/powerpoint/2010/main" val="2548463854"/>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457200" rtl="0" eaLnBrk="0" fontAlgn="base" hangingPunct="0">
        <a:spcBef>
          <a:spcPct val="0"/>
        </a:spcBef>
        <a:spcAft>
          <a:spcPct val="0"/>
        </a:spcAft>
        <a:defRPr sz="2800" b="1" kern="1200">
          <a:solidFill>
            <a:srgbClr val="19B3E5"/>
          </a:solidFill>
          <a:latin typeface="Arial"/>
          <a:ea typeface="MS PGothic" pitchFamily="34" charset="-128"/>
          <a:cs typeface="Arial"/>
        </a:defRPr>
      </a:lvl1pPr>
      <a:lvl2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2pPr>
      <a:lvl3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3pPr>
      <a:lvl4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4pPr>
      <a:lvl5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5pPr>
      <a:lvl6pPr marL="457200" algn="ctr" defTabSz="457200" rtl="0" fontAlgn="base">
        <a:spcBef>
          <a:spcPct val="0"/>
        </a:spcBef>
        <a:spcAft>
          <a:spcPct val="0"/>
        </a:spcAft>
        <a:defRPr sz="2800" b="1">
          <a:solidFill>
            <a:srgbClr val="19B3E5"/>
          </a:solidFill>
          <a:latin typeface="Arial" charset="0"/>
          <a:ea typeface="ＭＳ Ｐゴシック" charset="0"/>
        </a:defRPr>
      </a:lvl6pPr>
      <a:lvl7pPr marL="914400" algn="ctr" defTabSz="457200" rtl="0" fontAlgn="base">
        <a:spcBef>
          <a:spcPct val="0"/>
        </a:spcBef>
        <a:spcAft>
          <a:spcPct val="0"/>
        </a:spcAft>
        <a:defRPr sz="2800" b="1">
          <a:solidFill>
            <a:srgbClr val="19B3E5"/>
          </a:solidFill>
          <a:latin typeface="Arial" charset="0"/>
          <a:ea typeface="ＭＳ Ｐゴシック" charset="0"/>
        </a:defRPr>
      </a:lvl7pPr>
      <a:lvl8pPr marL="1371600" algn="ctr" defTabSz="457200" rtl="0" fontAlgn="base">
        <a:spcBef>
          <a:spcPct val="0"/>
        </a:spcBef>
        <a:spcAft>
          <a:spcPct val="0"/>
        </a:spcAft>
        <a:defRPr sz="2800" b="1">
          <a:solidFill>
            <a:srgbClr val="19B3E5"/>
          </a:solidFill>
          <a:latin typeface="Arial" charset="0"/>
          <a:ea typeface="ＭＳ Ｐゴシック" charset="0"/>
        </a:defRPr>
      </a:lvl8pPr>
      <a:lvl9pPr marL="1828800" algn="ctr" defTabSz="457200" rtl="0" fontAlgn="base">
        <a:spcBef>
          <a:spcPct val="0"/>
        </a:spcBef>
        <a:spcAft>
          <a:spcPct val="0"/>
        </a:spcAft>
        <a:defRPr sz="2800" b="1">
          <a:solidFill>
            <a:srgbClr val="19B3E5"/>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053969_VP_Template_Footer_Combo_Updated.jpg"/>
          <p:cNvPicPr>
            <a:picLocks noChangeAspect="1"/>
          </p:cNvPicPr>
          <p:nvPr userDrawn="1"/>
        </p:nvPicPr>
        <p:blipFill>
          <a:blip r:embed="rId3" cstate="print"/>
          <a:srcRect/>
          <a:stretch>
            <a:fillRect/>
          </a:stretch>
        </p:blipFill>
        <p:spPr bwMode="auto">
          <a:xfrm>
            <a:off x="0" y="6086476"/>
            <a:ext cx="12192000" cy="771525"/>
          </a:xfrm>
          <a:prstGeom prst="rect">
            <a:avLst/>
          </a:prstGeom>
          <a:noFill/>
          <a:ln w="9525">
            <a:noFill/>
            <a:miter lim="800000"/>
            <a:headEnd/>
            <a:tailEnd/>
          </a:ln>
        </p:spPr>
      </p:pic>
      <p:sp>
        <p:nvSpPr>
          <p:cNvPr id="1027" name="Title Placeholder 1"/>
          <p:cNvSpPr>
            <a:spLocks noGrp="1"/>
          </p:cNvSpPr>
          <p:nvPr>
            <p:ph type="title"/>
          </p:nvPr>
        </p:nvSpPr>
        <p:spPr bwMode="auto">
          <a:xfrm>
            <a:off x="315384" y="241300"/>
            <a:ext cx="11571816" cy="469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315384" y="998539"/>
            <a:ext cx="11571816" cy="4613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4517" y="6570663"/>
            <a:ext cx="607483" cy="228600"/>
          </a:xfrm>
          <a:prstGeom prst="rect">
            <a:avLst/>
          </a:prstGeom>
        </p:spPr>
        <p:txBody>
          <a:bodyPr vert="horz" wrap="square" lIns="91440" tIns="45720" rIns="91440" bIns="45720" numCol="1" anchor="ctr" anchorCtr="0" compatLnSpc="1">
            <a:prstTxWarp prst="textNoShape">
              <a:avLst/>
            </a:prstTxWarp>
          </a:bodyPr>
          <a:lstStyle>
            <a:lvl1pPr algn="ctr">
              <a:defRPr sz="800" b="1">
                <a:solidFill>
                  <a:schemeClr val="bg1"/>
                </a:solidFill>
                <a:latin typeface="Arial" pitchFamily="34" charset="0"/>
                <a:cs typeface="Arial" pitchFamily="34" charset="0"/>
              </a:defRPr>
            </a:lvl1pPr>
          </a:lstStyle>
          <a:p>
            <a:pPr defTabSz="457200" fontAlgn="base">
              <a:spcBef>
                <a:spcPct val="0"/>
              </a:spcBef>
              <a:spcAft>
                <a:spcPct val="0"/>
              </a:spcAft>
              <a:defRPr/>
            </a:pPr>
            <a:fld id="{8D934E2A-6581-47B9-BA45-93619D9222AE}" type="slidenum">
              <a:rPr lang="en-US" smtClean="0">
                <a:solidFill>
                  <a:prstClr val="white"/>
                </a:solidFill>
                <a:ea typeface="MS PGothic" pitchFamily="34" charset="-128"/>
              </a:rPr>
              <a:pPr defTabSz="457200" fontAlgn="base">
                <a:spcBef>
                  <a:spcPct val="0"/>
                </a:spcBef>
                <a:spcAft>
                  <a:spcPct val="0"/>
                </a:spcAft>
                <a:defRPr/>
              </a:pPr>
              <a:t>‹#›</a:t>
            </a:fld>
            <a:endParaRPr lang="en-US" dirty="0">
              <a:solidFill>
                <a:prstClr val="white"/>
              </a:solidFill>
              <a:ea typeface="MS PGothic" pitchFamily="34" charset="-128"/>
            </a:endParaRPr>
          </a:p>
        </p:txBody>
      </p:sp>
    </p:spTree>
    <p:extLst>
      <p:ext uri="{BB962C8B-B14F-4D97-AF65-F5344CB8AC3E}">
        <p14:creationId xmlns:p14="http://schemas.microsoft.com/office/powerpoint/2010/main" val="437950942"/>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457200" rtl="0" eaLnBrk="0" fontAlgn="base" hangingPunct="0">
        <a:spcBef>
          <a:spcPct val="0"/>
        </a:spcBef>
        <a:spcAft>
          <a:spcPct val="0"/>
        </a:spcAft>
        <a:defRPr sz="2800" b="1" kern="1200">
          <a:solidFill>
            <a:srgbClr val="19B3E5"/>
          </a:solidFill>
          <a:latin typeface="Arial"/>
          <a:ea typeface="MS PGothic" pitchFamily="34" charset="-128"/>
          <a:cs typeface="Arial"/>
        </a:defRPr>
      </a:lvl1pPr>
      <a:lvl2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2pPr>
      <a:lvl3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3pPr>
      <a:lvl4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4pPr>
      <a:lvl5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5pPr>
      <a:lvl6pPr marL="457200" algn="ctr" defTabSz="457200" rtl="0" fontAlgn="base">
        <a:spcBef>
          <a:spcPct val="0"/>
        </a:spcBef>
        <a:spcAft>
          <a:spcPct val="0"/>
        </a:spcAft>
        <a:defRPr sz="2800" b="1">
          <a:solidFill>
            <a:srgbClr val="19B3E5"/>
          </a:solidFill>
          <a:latin typeface="Arial" charset="0"/>
          <a:ea typeface="ＭＳ Ｐゴシック" charset="0"/>
        </a:defRPr>
      </a:lvl6pPr>
      <a:lvl7pPr marL="914400" algn="ctr" defTabSz="457200" rtl="0" fontAlgn="base">
        <a:spcBef>
          <a:spcPct val="0"/>
        </a:spcBef>
        <a:spcAft>
          <a:spcPct val="0"/>
        </a:spcAft>
        <a:defRPr sz="2800" b="1">
          <a:solidFill>
            <a:srgbClr val="19B3E5"/>
          </a:solidFill>
          <a:latin typeface="Arial" charset="0"/>
          <a:ea typeface="ＭＳ Ｐゴシック" charset="0"/>
        </a:defRPr>
      </a:lvl7pPr>
      <a:lvl8pPr marL="1371600" algn="ctr" defTabSz="457200" rtl="0" fontAlgn="base">
        <a:spcBef>
          <a:spcPct val="0"/>
        </a:spcBef>
        <a:spcAft>
          <a:spcPct val="0"/>
        </a:spcAft>
        <a:defRPr sz="2800" b="1">
          <a:solidFill>
            <a:srgbClr val="19B3E5"/>
          </a:solidFill>
          <a:latin typeface="Arial" charset="0"/>
          <a:ea typeface="ＭＳ Ｐゴシック" charset="0"/>
        </a:defRPr>
      </a:lvl8pPr>
      <a:lvl9pPr marL="1828800" algn="ctr" defTabSz="457200" rtl="0" fontAlgn="base">
        <a:spcBef>
          <a:spcPct val="0"/>
        </a:spcBef>
        <a:spcAft>
          <a:spcPct val="0"/>
        </a:spcAft>
        <a:defRPr sz="2800" b="1">
          <a:solidFill>
            <a:srgbClr val="19B3E5"/>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053969_VP_Template_Footer_Combo_Updated.jpg"/>
          <p:cNvPicPr>
            <a:picLocks noChangeAspect="1"/>
          </p:cNvPicPr>
          <p:nvPr userDrawn="1"/>
        </p:nvPicPr>
        <p:blipFill>
          <a:blip r:embed="rId3" cstate="print"/>
          <a:srcRect/>
          <a:stretch>
            <a:fillRect/>
          </a:stretch>
        </p:blipFill>
        <p:spPr bwMode="auto">
          <a:xfrm>
            <a:off x="0" y="6086476"/>
            <a:ext cx="12192000" cy="771525"/>
          </a:xfrm>
          <a:prstGeom prst="rect">
            <a:avLst/>
          </a:prstGeom>
          <a:noFill/>
          <a:ln w="9525">
            <a:noFill/>
            <a:miter lim="800000"/>
            <a:headEnd/>
            <a:tailEnd/>
          </a:ln>
        </p:spPr>
      </p:pic>
      <p:sp>
        <p:nvSpPr>
          <p:cNvPr id="1027" name="Title Placeholder 1"/>
          <p:cNvSpPr>
            <a:spLocks noGrp="1"/>
          </p:cNvSpPr>
          <p:nvPr>
            <p:ph type="title"/>
          </p:nvPr>
        </p:nvSpPr>
        <p:spPr bwMode="auto">
          <a:xfrm>
            <a:off x="315384" y="241300"/>
            <a:ext cx="11571816" cy="469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315384" y="998539"/>
            <a:ext cx="11571816" cy="4613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4517" y="6570663"/>
            <a:ext cx="607483" cy="228600"/>
          </a:xfrm>
          <a:prstGeom prst="rect">
            <a:avLst/>
          </a:prstGeom>
        </p:spPr>
        <p:txBody>
          <a:bodyPr vert="horz" wrap="square" lIns="91440" tIns="45720" rIns="91440" bIns="45720" numCol="1" anchor="ctr" anchorCtr="0" compatLnSpc="1">
            <a:prstTxWarp prst="textNoShape">
              <a:avLst/>
            </a:prstTxWarp>
          </a:bodyPr>
          <a:lstStyle>
            <a:lvl1pPr algn="ctr">
              <a:defRPr sz="800" b="1">
                <a:solidFill>
                  <a:schemeClr val="bg1"/>
                </a:solidFill>
                <a:latin typeface="Arial" pitchFamily="34" charset="0"/>
                <a:cs typeface="Arial" pitchFamily="34" charset="0"/>
              </a:defRPr>
            </a:lvl1pPr>
          </a:lstStyle>
          <a:p>
            <a:pPr defTabSz="457200" fontAlgn="base">
              <a:spcBef>
                <a:spcPct val="0"/>
              </a:spcBef>
              <a:spcAft>
                <a:spcPct val="0"/>
              </a:spcAft>
              <a:defRPr/>
            </a:pPr>
            <a:fld id="{8D934E2A-6581-47B9-BA45-93619D9222AE}" type="slidenum">
              <a:rPr lang="en-US" smtClean="0">
                <a:solidFill>
                  <a:prstClr val="white"/>
                </a:solidFill>
                <a:ea typeface="MS PGothic" pitchFamily="34" charset="-128"/>
              </a:rPr>
              <a:pPr defTabSz="457200" fontAlgn="base">
                <a:spcBef>
                  <a:spcPct val="0"/>
                </a:spcBef>
                <a:spcAft>
                  <a:spcPct val="0"/>
                </a:spcAft>
                <a:defRPr/>
              </a:pPr>
              <a:t>‹#›</a:t>
            </a:fld>
            <a:endParaRPr lang="en-US" dirty="0">
              <a:solidFill>
                <a:prstClr val="white"/>
              </a:solidFill>
              <a:ea typeface="MS PGothic" pitchFamily="34" charset="-128"/>
            </a:endParaRPr>
          </a:p>
        </p:txBody>
      </p:sp>
    </p:spTree>
    <p:extLst>
      <p:ext uri="{BB962C8B-B14F-4D97-AF65-F5344CB8AC3E}">
        <p14:creationId xmlns:p14="http://schemas.microsoft.com/office/powerpoint/2010/main" val="3798818561"/>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ctr" defTabSz="457200" rtl="0" eaLnBrk="0" fontAlgn="base" hangingPunct="0">
        <a:spcBef>
          <a:spcPct val="0"/>
        </a:spcBef>
        <a:spcAft>
          <a:spcPct val="0"/>
        </a:spcAft>
        <a:defRPr sz="2800" b="1" kern="1200">
          <a:solidFill>
            <a:srgbClr val="19B3E5"/>
          </a:solidFill>
          <a:latin typeface="Arial"/>
          <a:ea typeface="MS PGothic" pitchFamily="34" charset="-128"/>
          <a:cs typeface="Arial"/>
        </a:defRPr>
      </a:lvl1pPr>
      <a:lvl2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2pPr>
      <a:lvl3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3pPr>
      <a:lvl4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4pPr>
      <a:lvl5pPr algn="ctr" defTabSz="457200" rtl="0" eaLnBrk="0" fontAlgn="base" hangingPunct="0">
        <a:spcBef>
          <a:spcPct val="0"/>
        </a:spcBef>
        <a:spcAft>
          <a:spcPct val="0"/>
        </a:spcAft>
        <a:defRPr sz="2800" b="1">
          <a:solidFill>
            <a:srgbClr val="19B3E5"/>
          </a:solidFill>
          <a:latin typeface="Arial" charset="0"/>
          <a:ea typeface="MS PGothic" pitchFamily="34" charset="-128"/>
          <a:cs typeface="Arial" charset="0"/>
        </a:defRPr>
      </a:lvl5pPr>
      <a:lvl6pPr marL="457200" algn="ctr" defTabSz="457200" rtl="0" fontAlgn="base">
        <a:spcBef>
          <a:spcPct val="0"/>
        </a:spcBef>
        <a:spcAft>
          <a:spcPct val="0"/>
        </a:spcAft>
        <a:defRPr sz="2800" b="1">
          <a:solidFill>
            <a:srgbClr val="19B3E5"/>
          </a:solidFill>
          <a:latin typeface="Arial" charset="0"/>
          <a:ea typeface="ＭＳ Ｐゴシック" charset="0"/>
        </a:defRPr>
      </a:lvl6pPr>
      <a:lvl7pPr marL="914400" algn="ctr" defTabSz="457200" rtl="0" fontAlgn="base">
        <a:spcBef>
          <a:spcPct val="0"/>
        </a:spcBef>
        <a:spcAft>
          <a:spcPct val="0"/>
        </a:spcAft>
        <a:defRPr sz="2800" b="1">
          <a:solidFill>
            <a:srgbClr val="19B3E5"/>
          </a:solidFill>
          <a:latin typeface="Arial" charset="0"/>
          <a:ea typeface="ＭＳ Ｐゴシック" charset="0"/>
        </a:defRPr>
      </a:lvl7pPr>
      <a:lvl8pPr marL="1371600" algn="ctr" defTabSz="457200" rtl="0" fontAlgn="base">
        <a:spcBef>
          <a:spcPct val="0"/>
        </a:spcBef>
        <a:spcAft>
          <a:spcPct val="0"/>
        </a:spcAft>
        <a:defRPr sz="2800" b="1">
          <a:solidFill>
            <a:srgbClr val="19B3E5"/>
          </a:solidFill>
          <a:latin typeface="Arial" charset="0"/>
          <a:ea typeface="ＭＳ Ｐゴシック" charset="0"/>
        </a:defRPr>
      </a:lvl8pPr>
      <a:lvl9pPr marL="1828800" algn="ctr" defTabSz="457200" rtl="0" fontAlgn="base">
        <a:spcBef>
          <a:spcPct val="0"/>
        </a:spcBef>
        <a:spcAft>
          <a:spcPct val="0"/>
        </a:spcAft>
        <a:defRPr sz="2800" b="1">
          <a:solidFill>
            <a:srgbClr val="19B3E5"/>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03" y="214517"/>
            <a:ext cx="10515600" cy="1325563"/>
          </a:xfrm>
        </p:spPr>
        <p:txBody>
          <a:bodyPr/>
          <a:lstStyle/>
          <a:p>
            <a:r>
              <a:rPr lang="en-US" dirty="0" smtClean="0"/>
              <a:t>Almost there….</a:t>
            </a:r>
            <a:endParaRPr lang="en-US" dirty="0"/>
          </a:p>
        </p:txBody>
      </p:sp>
      <p:sp>
        <p:nvSpPr>
          <p:cNvPr id="3" name="Title 1"/>
          <p:cNvSpPr txBox="1">
            <a:spLocks/>
          </p:cNvSpPr>
          <p:nvPr/>
        </p:nvSpPr>
        <p:spPr>
          <a:xfrm>
            <a:off x="1184238" y="26690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ASPIRE Updates and Wrap up</a:t>
            </a:r>
            <a:endParaRPr lang="en-US" dirty="0"/>
          </a:p>
        </p:txBody>
      </p:sp>
    </p:spTree>
    <p:extLst>
      <p:ext uri="{BB962C8B-B14F-4D97-AF65-F5344CB8AC3E}">
        <p14:creationId xmlns:p14="http://schemas.microsoft.com/office/powerpoint/2010/main" val="327220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450" y="253613"/>
            <a:ext cx="10515600" cy="1325563"/>
          </a:xfrm>
        </p:spPr>
        <p:txBody>
          <a:bodyPr/>
          <a:lstStyle/>
          <a:p>
            <a:r>
              <a:rPr lang="en-US" dirty="0" smtClean="0"/>
              <a:t>What we talked about last year….</a:t>
            </a:r>
            <a:endParaRPr lang="en-US" dirty="0"/>
          </a:p>
        </p:txBody>
      </p:sp>
      <p:pic>
        <p:nvPicPr>
          <p:cNvPr id="5" name="Picture 4"/>
          <p:cNvPicPr>
            <a:picLocks noChangeAspect="1"/>
          </p:cNvPicPr>
          <p:nvPr/>
        </p:nvPicPr>
        <p:blipFill>
          <a:blip r:embed="rId3"/>
          <a:stretch>
            <a:fillRect/>
          </a:stretch>
        </p:blipFill>
        <p:spPr>
          <a:xfrm>
            <a:off x="881937" y="1579176"/>
            <a:ext cx="10229850" cy="4181475"/>
          </a:xfrm>
          <a:prstGeom prst="rect">
            <a:avLst/>
          </a:prstGeom>
          <a:solidFill>
            <a:schemeClr val="accent2">
              <a:alpha val="78000"/>
            </a:schemeClr>
          </a:solidFill>
          <a:ln w="57150">
            <a:solidFill>
              <a:srgbClr val="C00000"/>
            </a:solidFill>
          </a:ln>
        </p:spPr>
      </p:pic>
    </p:spTree>
    <p:extLst>
      <p:ext uri="{BB962C8B-B14F-4D97-AF65-F5344CB8AC3E}">
        <p14:creationId xmlns:p14="http://schemas.microsoft.com/office/powerpoint/2010/main" val="255672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28" y="153252"/>
            <a:ext cx="11528503" cy="1325563"/>
          </a:xfrm>
        </p:spPr>
        <p:txBody>
          <a:bodyPr/>
          <a:lstStyle/>
          <a:p>
            <a:r>
              <a:rPr lang="en-US" dirty="0" smtClean="0"/>
              <a:t>What we have done and what we’re working on….</a:t>
            </a:r>
            <a:endParaRPr lang="en-US" dirty="0"/>
          </a:p>
        </p:txBody>
      </p:sp>
      <p:sp>
        <p:nvSpPr>
          <p:cNvPr id="3" name="Content Placeholder 2"/>
          <p:cNvSpPr>
            <a:spLocks noGrp="1"/>
          </p:cNvSpPr>
          <p:nvPr>
            <p:ph idx="1"/>
          </p:nvPr>
        </p:nvSpPr>
        <p:spPr>
          <a:xfrm>
            <a:off x="280639" y="1669507"/>
            <a:ext cx="11160512" cy="4351338"/>
          </a:xfrm>
        </p:spPr>
        <p:txBody>
          <a:bodyPr>
            <a:normAutofit fontScale="92500" lnSpcReduction="10000"/>
          </a:bodyPr>
          <a:lstStyle/>
          <a:p>
            <a:r>
              <a:rPr lang="en-US" dirty="0"/>
              <a:t>Integration with other CQIs (MVC, MARCQI, MSQC</a:t>
            </a:r>
            <a:r>
              <a:rPr lang="en-US" dirty="0" smtClean="0"/>
              <a:t>…) – </a:t>
            </a:r>
            <a:r>
              <a:rPr lang="en-US" b="1" dirty="0" smtClean="0">
                <a:solidFill>
                  <a:srgbClr val="FF0000"/>
                </a:solidFill>
              </a:rPr>
              <a:t>yes</a:t>
            </a:r>
            <a:endParaRPr lang="en-US" dirty="0" smtClean="0"/>
          </a:p>
          <a:p>
            <a:pPr lvl="1"/>
            <a:r>
              <a:rPr lang="en-US" dirty="0" smtClean="0"/>
              <a:t>MVC, MSQC</a:t>
            </a:r>
            <a:endParaRPr lang="en-US" dirty="0"/>
          </a:p>
          <a:p>
            <a:r>
              <a:rPr lang="en-US" dirty="0"/>
              <a:t>Less total effort adding </a:t>
            </a:r>
            <a:r>
              <a:rPr lang="en-US" dirty="0" smtClean="0"/>
              <a:t>sites – </a:t>
            </a:r>
            <a:r>
              <a:rPr lang="en-US" b="1" dirty="0" smtClean="0">
                <a:solidFill>
                  <a:srgbClr val="FF0000"/>
                </a:solidFill>
              </a:rPr>
              <a:t>yes</a:t>
            </a:r>
            <a:endParaRPr lang="en-US" dirty="0"/>
          </a:p>
          <a:p>
            <a:pPr lvl="1"/>
            <a:r>
              <a:rPr lang="en-US" dirty="0" smtClean="0"/>
              <a:t> </a:t>
            </a:r>
            <a:r>
              <a:rPr lang="en-US" dirty="0"/>
              <a:t>N</a:t>
            </a:r>
            <a:r>
              <a:rPr lang="en-US" dirty="0" smtClean="0"/>
              <a:t>ew Epic extract (“</a:t>
            </a:r>
            <a:r>
              <a:rPr lang="en-US" dirty="0" err="1" smtClean="0"/>
              <a:t>flatfile</a:t>
            </a:r>
            <a:r>
              <a:rPr lang="en-US" dirty="0" smtClean="0"/>
              <a:t>”)</a:t>
            </a:r>
            <a:endParaRPr lang="en-US" dirty="0"/>
          </a:p>
          <a:p>
            <a:r>
              <a:rPr lang="en-US" dirty="0"/>
              <a:t>More effort working with existing sites on programs, measures, data </a:t>
            </a:r>
            <a:r>
              <a:rPr lang="en-US" dirty="0" smtClean="0"/>
              <a:t>quality – </a:t>
            </a:r>
            <a:r>
              <a:rPr lang="en-US" b="1" dirty="0" smtClean="0">
                <a:solidFill>
                  <a:srgbClr val="FF0000"/>
                </a:solidFill>
              </a:rPr>
              <a:t>maybe</a:t>
            </a:r>
            <a:endParaRPr lang="en-US" dirty="0" smtClean="0"/>
          </a:p>
          <a:p>
            <a:pPr lvl="1"/>
            <a:r>
              <a:rPr lang="en-US" dirty="0" smtClean="0"/>
              <a:t>ARC toolkit released,  no education modules, pace of new measure release slower</a:t>
            </a:r>
            <a:endParaRPr lang="en-US" dirty="0"/>
          </a:p>
          <a:p>
            <a:r>
              <a:rPr lang="en-US" dirty="0"/>
              <a:t>More effort improving Application </a:t>
            </a:r>
            <a:r>
              <a:rPr lang="en-US" dirty="0" smtClean="0"/>
              <a:t>Suite – </a:t>
            </a:r>
            <a:r>
              <a:rPr lang="en-US" b="1" dirty="0" smtClean="0">
                <a:solidFill>
                  <a:srgbClr val="FF0000"/>
                </a:solidFill>
              </a:rPr>
              <a:t>yes</a:t>
            </a:r>
            <a:endParaRPr lang="en-US" dirty="0"/>
          </a:p>
          <a:p>
            <a:pPr lvl="1"/>
            <a:r>
              <a:rPr lang="en-US" dirty="0"/>
              <a:t>U</a:t>
            </a:r>
            <a:r>
              <a:rPr lang="en-US" dirty="0" smtClean="0"/>
              <a:t>pdated Case Viewer, Data Diagnostics, Variable Mapping, Location Mapping, NSQIP/STS Import, Transfer, Case by Case Validation</a:t>
            </a:r>
            <a:endParaRPr lang="en-US" dirty="0"/>
          </a:p>
          <a:p>
            <a:r>
              <a:rPr lang="en-US" dirty="0"/>
              <a:t>Patient-centered iOS </a:t>
            </a:r>
            <a:r>
              <a:rPr lang="en-US" dirty="0" smtClean="0"/>
              <a:t>application - </a:t>
            </a:r>
            <a:r>
              <a:rPr lang="en-US" b="1" dirty="0" smtClean="0">
                <a:solidFill>
                  <a:srgbClr val="FF0000"/>
                </a:solidFill>
              </a:rPr>
              <a:t>yes</a:t>
            </a:r>
            <a:endParaRPr lang="en-US" b="1" dirty="0">
              <a:solidFill>
                <a:srgbClr val="FF0000"/>
              </a:solidFill>
            </a:endParaRPr>
          </a:p>
        </p:txBody>
      </p:sp>
    </p:spTree>
    <p:extLst>
      <p:ext uri="{BB962C8B-B14F-4D97-AF65-F5344CB8AC3E}">
        <p14:creationId xmlns:p14="http://schemas.microsoft.com/office/powerpoint/2010/main" val="345029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7200" b="1" dirty="0" smtClean="0"/>
              <a:t>Why should we PROSPER?</a:t>
            </a:r>
            <a:endParaRPr lang="en-US" sz="7200" b="1" dirty="0"/>
          </a:p>
        </p:txBody>
      </p:sp>
      <p:sp>
        <p:nvSpPr>
          <p:cNvPr id="6" name="Content Placeholder 5"/>
          <p:cNvSpPr>
            <a:spLocks noGrp="1"/>
          </p:cNvSpPr>
          <p:nvPr>
            <p:ph idx="1"/>
          </p:nvPr>
        </p:nvSpPr>
        <p:spPr>
          <a:xfrm>
            <a:off x="431800" y="1626327"/>
            <a:ext cx="10515600" cy="4931228"/>
          </a:xfrm>
        </p:spPr>
        <p:txBody>
          <a:bodyPr>
            <a:normAutofit lnSpcReduction="10000"/>
          </a:bodyPr>
          <a:lstStyle/>
          <a:p>
            <a:r>
              <a:rPr lang="en-US" dirty="0" smtClean="0"/>
              <a:t>We have a good understanding of medical “outcomes” – complications that we as providers believe are not the ideal result</a:t>
            </a:r>
          </a:p>
          <a:p>
            <a:pPr lvl="1"/>
            <a:r>
              <a:rPr lang="en-US" dirty="0" smtClean="0"/>
              <a:t>Working to integrate data from registries, labs, administrative data to improve reporting to you</a:t>
            </a:r>
          </a:p>
          <a:p>
            <a:r>
              <a:rPr lang="en-US" dirty="0" smtClean="0"/>
              <a:t>We still don’t understand daily patient postop experience or baseline</a:t>
            </a:r>
          </a:p>
          <a:p>
            <a:r>
              <a:rPr lang="en-US" dirty="0" smtClean="0"/>
              <a:t>Surgeons doing decent job of collecting procedure-specific patient reporting outcomes</a:t>
            </a:r>
            <a:endParaRPr lang="en-US" dirty="0"/>
          </a:p>
          <a:p>
            <a:r>
              <a:rPr lang="en-US" dirty="0" smtClean="0"/>
              <a:t>Anesthesia providers must understand overall patient experience across procedure – patient report outcomes (PROs)</a:t>
            </a:r>
          </a:p>
          <a:p>
            <a:r>
              <a:rPr lang="en-US" dirty="0" smtClean="0"/>
              <a:t>Long term, PROs may serve as </a:t>
            </a:r>
            <a:endParaRPr lang="en-US" dirty="0"/>
          </a:p>
          <a:p>
            <a:pPr lvl="1"/>
            <a:r>
              <a:rPr lang="en-US" dirty="0" smtClean="0"/>
              <a:t>quality measures (pain, </a:t>
            </a:r>
            <a:r>
              <a:rPr lang="en-US" dirty="0" err="1" smtClean="0"/>
              <a:t>etc</a:t>
            </a:r>
            <a:r>
              <a:rPr lang="en-US" dirty="0" smtClean="0"/>
              <a:t>) or </a:t>
            </a:r>
          </a:p>
          <a:p>
            <a:pPr lvl="1"/>
            <a:r>
              <a:rPr lang="en-US" dirty="0" smtClean="0"/>
              <a:t>ways to assess impact of existing process of care metrics</a:t>
            </a:r>
          </a:p>
        </p:txBody>
      </p:sp>
    </p:spTree>
    <p:extLst>
      <p:ext uri="{BB962C8B-B14F-4D97-AF65-F5344CB8AC3E}">
        <p14:creationId xmlns:p14="http://schemas.microsoft.com/office/powerpoint/2010/main" val="3049498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9600" b="1" dirty="0" smtClean="0"/>
              <a:t>PROSPER</a:t>
            </a:r>
            <a:endParaRPr lang="en-US" sz="9600" b="1" dirty="0"/>
          </a:p>
        </p:txBody>
      </p:sp>
      <p:sp>
        <p:nvSpPr>
          <p:cNvPr id="6" name="Content Placeholder 5"/>
          <p:cNvSpPr>
            <a:spLocks noGrp="1"/>
          </p:cNvSpPr>
          <p:nvPr>
            <p:ph idx="1"/>
          </p:nvPr>
        </p:nvSpPr>
        <p:spPr>
          <a:xfrm>
            <a:off x="431800" y="1854653"/>
            <a:ext cx="10515600" cy="4389393"/>
          </a:xfrm>
        </p:spPr>
        <p:txBody>
          <a:bodyPr>
            <a:normAutofit fontScale="92500" lnSpcReduction="10000"/>
          </a:bodyPr>
          <a:lstStyle/>
          <a:p>
            <a:r>
              <a:rPr lang="en-US" dirty="0" smtClean="0"/>
              <a:t>An application that collects active survey data and passive data (from smart devices) from patients</a:t>
            </a:r>
          </a:p>
          <a:p>
            <a:r>
              <a:rPr lang="en-US" dirty="0" smtClean="0"/>
              <a:t>Initial use will be to understand how this type of data correlates with perioperative care processes</a:t>
            </a:r>
          </a:p>
          <a:p>
            <a:r>
              <a:rPr lang="en-US" dirty="0" smtClean="0"/>
              <a:t>Will use combination of NIH PROMIS measures and passive data collection</a:t>
            </a:r>
          </a:p>
          <a:p>
            <a:r>
              <a:rPr lang="en-US" dirty="0" smtClean="0"/>
              <a:t>Collect preoperative baseline data and postoperative data</a:t>
            </a:r>
          </a:p>
          <a:p>
            <a:pPr lvl="1"/>
            <a:r>
              <a:rPr lang="en-US" dirty="0" smtClean="0"/>
              <a:t>Episodic active </a:t>
            </a:r>
            <a:r>
              <a:rPr lang="en-US" dirty="0" err="1" smtClean="0"/>
              <a:t>survery</a:t>
            </a:r>
            <a:r>
              <a:rPr lang="en-US" dirty="0" smtClean="0"/>
              <a:t> data</a:t>
            </a:r>
          </a:p>
          <a:p>
            <a:pPr lvl="1"/>
            <a:r>
              <a:rPr lang="en-US" dirty="0" smtClean="0"/>
              <a:t>“Continuous” passive activity, heart rate, and location data</a:t>
            </a:r>
          </a:p>
          <a:p>
            <a:r>
              <a:rPr lang="en-US" dirty="0" err="1" smtClean="0"/>
              <a:t>ResearchKit</a:t>
            </a:r>
            <a:r>
              <a:rPr lang="en-US" dirty="0" smtClean="0"/>
              <a:t> application building upon experience from hundreds of patients using the Framingham Heart Study iOS application developed by </a:t>
            </a:r>
            <a:r>
              <a:rPr lang="en-US" dirty="0" err="1" smtClean="0"/>
              <a:t>CareEvolution</a:t>
            </a:r>
            <a:r>
              <a:rPr lang="en-US" dirty="0" smtClean="0"/>
              <a:t> (our Galileo analytics vendor)</a:t>
            </a:r>
            <a:endParaRPr lang="en-US" dirty="0"/>
          </a:p>
        </p:txBody>
      </p:sp>
    </p:spTree>
    <p:extLst>
      <p:ext uri="{BB962C8B-B14F-4D97-AF65-F5344CB8AC3E}">
        <p14:creationId xmlns:p14="http://schemas.microsoft.com/office/powerpoint/2010/main" val="1550991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m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284" y="4144551"/>
            <a:ext cx="4063638" cy="25682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799" y="195911"/>
            <a:ext cx="11657703" cy="1200329"/>
          </a:xfrm>
          <a:prstGeom prst="rect">
            <a:avLst/>
          </a:prstGeom>
        </p:spPr>
        <p:txBody>
          <a:bodyPr wrap="square">
            <a:spAutoFit/>
          </a:bodyPr>
          <a:lstStyle/>
          <a:p>
            <a:r>
              <a:rPr lang="en-US" sz="2400" dirty="0">
                <a:solidFill>
                  <a:srgbClr val="535353"/>
                </a:solidFill>
                <a:latin typeface="open sans"/>
              </a:rPr>
              <a:t>PROMIS</a:t>
            </a:r>
            <a:r>
              <a:rPr lang="en-US" sz="2400" baseline="30000" dirty="0">
                <a:solidFill>
                  <a:srgbClr val="535353"/>
                </a:solidFill>
                <a:latin typeface="open sans"/>
              </a:rPr>
              <a:t>®</a:t>
            </a:r>
            <a:r>
              <a:rPr lang="en-US" sz="2400" dirty="0">
                <a:solidFill>
                  <a:srgbClr val="535353"/>
                </a:solidFill>
                <a:latin typeface="open sans"/>
              </a:rPr>
              <a:t> (Patient-Reported Outcomes Measurement Information System) is a set of person-centered measures that evaluates and monitors physical, mental, and social health in adults and children</a:t>
            </a:r>
            <a:r>
              <a:rPr lang="en-US" sz="2400" dirty="0" smtClean="0">
                <a:solidFill>
                  <a:srgbClr val="535353"/>
                </a:solidFill>
                <a:latin typeface="open sans"/>
              </a:rPr>
              <a:t>.</a:t>
            </a:r>
            <a:endParaRPr lang="en-US" sz="2400" b="0" i="0" dirty="0">
              <a:solidFill>
                <a:srgbClr val="535353"/>
              </a:solidFill>
              <a:effectLst/>
              <a:latin typeface="open sans"/>
            </a:endParaRPr>
          </a:p>
        </p:txBody>
      </p:sp>
      <p:sp>
        <p:nvSpPr>
          <p:cNvPr id="5" name="Rectangle 4"/>
          <p:cNvSpPr/>
          <p:nvPr/>
        </p:nvSpPr>
        <p:spPr>
          <a:xfrm>
            <a:off x="304799" y="1613263"/>
            <a:ext cx="11743766" cy="2246769"/>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333333"/>
                </a:solidFill>
                <a:latin typeface="open sans"/>
              </a:rPr>
              <a:t>Developed and validated with state-of-the-science methods to be psychometrically sound and to transform how life domains are measured</a:t>
            </a:r>
          </a:p>
          <a:p>
            <a:pPr marL="342900" indent="-342900">
              <a:buFont typeface="Arial" panose="020B0604020202020204" pitchFamily="34" charset="0"/>
              <a:buChar char="•"/>
            </a:pPr>
            <a:r>
              <a:rPr lang="en-US" sz="2000" dirty="0">
                <a:solidFill>
                  <a:srgbClr val="333333"/>
                </a:solidFill>
                <a:latin typeface="open sans"/>
              </a:rPr>
              <a:t>Designed to enhance communication between clinicians and patients in diverse research and clinical settings</a:t>
            </a:r>
          </a:p>
          <a:p>
            <a:pPr marL="342900" indent="-342900">
              <a:buFont typeface="Arial" panose="020B0604020202020204" pitchFamily="34" charset="0"/>
              <a:buChar char="•"/>
            </a:pPr>
            <a:r>
              <a:rPr lang="en-US" sz="2000" dirty="0">
                <a:solidFill>
                  <a:srgbClr val="333333"/>
                </a:solidFill>
                <a:latin typeface="open sans"/>
              </a:rPr>
              <a:t>Created to be relevant across all conditions for the assessment of symptoms and functions</a:t>
            </a:r>
          </a:p>
          <a:p>
            <a:pPr marL="342900" indent="-342900">
              <a:buFont typeface="Arial" panose="020B0604020202020204" pitchFamily="34" charset="0"/>
              <a:buChar char="•"/>
            </a:pPr>
            <a:r>
              <a:rPr lang="en-US" sz="2000" dirty="0">
                <a:solidFill>
                  <a:srgbClr val="333333"/>
                </a:solidFill>
                <a:latin typeface="open sans"/>
              </a:rPr>
              <a:t>Available in multiple formats and easily integrated into diverse data collection tools</a:t>
            </a:r>
            <a:r>
              <a:rPr lang="en-US" sz="2000" dirty="0" smtClean="0">
                <a:solidFill>
                  <a:srgbClr val="333333"/>
                </a:solidFill>
                <a:latin typeface="open sans"/>
              </a:rPr>
              <a:t>.</a:t>
            </a:r>
            <a:endParaRPr lang="en-US" sz="2000" dirty="0">
              <a:solidFill>
                <a:srgbClr val="333333"/>
              </a:solidFill>
              <a:latin typeface="open sans"/>
            </a:endParaRPr>
          </a:p>
          <a:p>
            <a:pPr marL="342900" indent="-342900">
              <a:buFont typeface="Arial" panose="020B0604020202020204" pitchFamily="34" charset="0"/>
              <a:buChar char="•"/>
            </a:pPr>
            <a:r>
              <a:rPr lang="en-US" sz="2000" dirty="0">
                <a:solidFill>
                  <a:srgbClr val="333333"/>
                </a:solidFill>
                <a:latin typeface="open sans"/>
              </a:rPr>
              <a:t>Translations available in Spanish and many other languages</a:t>
            </a:r>
            <a:endParaRPr lang="en-US" sz="2000" b="0" i="0" dirty="0">
              <a:solidFill>
                <a:srgbClr val="333333"/>
              </a:solidFill>
              <a:effectLst/>
              <a:latin typeface="open sans"/>
            </a:endParaRPr>
          </a:p>
        </p:txBody>
      </p:sp>
      <p:sp>
        <p:nvSpPr>
          <p:cNvPr id="6" name="Rectangle 5"/>
          <p:cNvSpPr/>
          <p:nvPr/>
        </p:nvSpPr>
        <p:spPr>
          <a:xfrm>
            <a:off x="8059455" y="4144551"/>
            <a:ext cx="3903047" cy="523220"/>
          </a:xfrm>
          <a:prstGeom prst="rect">
            <a:avLst/>
          </a:prstGeom>
        </p:spPr>
        <p:txBody>
          <a:bodyPr wrap="square">
            <a:spAutoFit/>
          </a:bodyPr>
          <a:lstStyle/>
          <a:p>
            <a:r>
              <a:rPr lang="en-US" sz="1400" dirty="0"/>
              <a:t>http://www.healthmeasures.net/explore-measurement-systems/promis</a:t>
            </a:r>
          </a:p>
        </p:txBody>
      </p:sp>
    </p:spTree>
    <p:extLst>
      <p:ext uri="{BB962C8B-B14F-4D97-AF65-F5344CB8AC3E}">
        <p14:creationId xmlns:p14="http://schemas.microsoft.com/office/powerpoint/2010/main" val="363349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02" y="214518"/>
            <a:ext cx="10515600" cy="979581"/>
          </a:xfrm>
        </p:spPr>
        <p:txBody>
          <a:bodyPr/>
          <a:lstStyle/>
          <a:p>
            <a:r>
              <a:rPr lang="en-US" dirty="0" smtClean="0"/>
              <a:t>Our plan</a:t>
            </a:r>
            <a:endParaRPr lang="en-US" dirty="0"/>
          </a:p>
        </p:txBody>
      </p:sp>
      <p:sp>
        <p:nvSpPr>
          <p:cNvPr id="3" name="Content Placeholder 2"/>
          <p:cNvSpPr>
            <a:spLocks noGrp="1"/>
          </p:cNvSpPr>
          <p:nvPr>
            <p:ph idx="1"/>
          </p:nvPr>
        </p:nvSpPr>
        <p:spPr>
          <a:xfrm>
            <a:off x="461683" y="1621231"/>
            <a:ext cx="10515600" cy="4351338"/>
          </a:xfrm>
        </p:spPr>
        <p:txBody>
          <a:bodyPr>
            <a:normAutofit lnSpcReduction="10000"/>
          </a:bodyPr>
          <a:lstStyle/>
          <a:p>
            <a:r>
              <a:rPr lang="en-US" dirty="0" smtClean="0"/>
              <a:t>Pilot enrollment and </a:t>
            </a:r>
            <a:r>
              <a:rPr lang="en-US" dirty="0"/>
              <a:t>data integration </a:t>
            </a:r>
            <a:r>
              <a:rPr lang="en-US" dirty="0" smtClean="0"/>
              <a:t>with UM patients</a:t>
            </a:r>
            <a:endParaRPr lang="en-US" dirty="0"/>
          </a:p>
          <a:p>
            <a:pPr lvl="1"/>
            <a:r>
              <a:rPr lang="en-US" dirty="0"/>
              <a:t>Expand to </a:t>
            </a:r>
            <a:r>
              <a:rPr lang="en-US"/>
              <a:t>interested </a:t>
            </a:r>
            <a:r>
              <a:rPr lang="en-US" smtClean="0"/>
              <a:t>ASPIRE sites</a:t>
            </a:r>
            <a:r>
              <a:rPr lang="en-US" dirty="0"/>
              <a:t>, work with you to implement process to allow patients to download application</a:t>
            </a:r>
          </a:p>
          <a:p>
            <a:pPr lvl="1"/>
            <a:r>
              <a:rPr lang="en-US" dirty="0"/>
              <a:t>Centralized UM </a:t>
            </a:r>
            <a:r>
              <a:rPr lang="en-US" dirty="0" smtClean="0"/>
              <a:t>IRB (just like all online </a:t>
            </a:r>
            <a:r>
              <a:rPr lang="en-US" dirty="0" err="1" smtClean="0"/>
              <a:t>ResearchKit</a:t>
            </a:r>
            <a:r>
              <a:rPr lang="en-US" dirty="0" smtClean="0"/>
              <a:t> apps), </a:t>
            </a:r>
            <a:r>
              <a:rPr lang="en-US" dirty="0"/>
              <a:t>explicit patient consent</a:t>
            </a:r>
          </a:p>
          <a:p>
            <a:pPr lvl="1"/>
            <a:r>
              <a:rPr lang="en-US" dirty="0" smtClean="0"/>
              <a:t>Track </a:t>
            </a:r>
            <a:r>
              <a:rPr lang="en-US" dirty="0"/>
              <a:t>active and passive data collected from smart device</a:t>
            </a:r>
          </a:p>
          <a:p>
            <a:pPr lvl="1"/>
            <a:r>
              <a:rPr lang="en-US" dirty="0"/>
              <a:t>Link to surgical procedure/episode </a:t>
            </a:r>
            <a:r>
              <a:rPr lang="en-US" dirty="0" smtClean="0"/>
              <a:t>using central MPOG </a:t>
            </a:r>
            <a:r>
              <a:rPr lang="en-US" dirty="0"/>
              <a:t>EHR data</a:t>
            </a:r>
          </a:p>
          <a:p>
            <a:pPr lvl="1"/>
            <a:r>
              <a:rPr lang="en-US" dirty="0"/>
              <a:t>Develop analytics and feedback for the patient AND each participating site and research teams </a:t>
            </a:r>
            <a:endParaRPr lang="en-US" dirty="0" smtClean="0"/>
          </a:p>
          <a:p>
            <a:r>
              <a:rPr lang="en-US" dirty="0" smtClean="0"/>
              <a:t>Do not interfere with existing care management/clinical applications</a:t>
            </a:r>
          </a:p>
          <a:p>
            <a:pPr lvl="1"/>
            <a:r>
              <a:rPr lang="en-US" dirty="0" smtClean="0"/>
              <a:t>Will not recommend clinical decisions or actions (NPO status, </a:t>
            </a:r>
            <a:r>
              <a:rPr lang="en-US" dirty="0" err="1" smtClean="0"/>
              <a:t>etc</a:t>
            </a:r>
            <a:r>
              <a:rPr lang="en-US" dirty="0" smtClean="0"/>
              <a:t>)</a:t>
            </a:r>
          </a:p>
          <a:p>
            <a:pPr lvl="1"/>
            <a:r>
              <a:rPr lang="en-US" dirty="0" smtClean="0"/>
              <a:t>Continue with your mobile Health strategy</a:t>
            </a:r>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val="2734994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22" y="742326"/>
            <a:ext cx="10515600" cy="1325563"/>
          </a:xfrm>
        </p:spPr>
        <p:txBody>
          <a:bodyPr>
            <a:normAutofit/>
          </a:bodyPr>
          <a:lstStyle/>
          <a:p>
            <a:pPr algn="ctr"/>
            <a:r>
              <a:rPr lang="en-US" sz="7200" b="1" dirty="0" smtClean="0"/>
              <a:t>PROSPER Demo</a:t>
            </a:r>
            <a:endParaRPr lang="en-US" sz="7200" b="1" dirty="0"/>
          </a:p>
        </p:txBody>
      </p:sp>
    </p:spTree>
    <p:extLst>
      <p:ext uri="{BB962C8B-B14F-4D97-AF65-F5344CB8AC3E}">
        <p14:creationId xmlns:p14="http://schemas.microsoft.com/office/powerpoint/2010/main" val="69773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93003"/>
            <a:ext cx="10515600" cy="958065"/>
          </a:xfrm>
        </p:spPr>
        <p:txBody>
          <a:bodyPr/>
          <a:lstStyle/>
          <a:p>
            <a:r>
              <a:rPr lang="en-US" dirty="0" smtClean="0"/>
              <a:t>Measure Timeliness Analysis</a:t>
            </a:r>
            <a:endParaRPr lang="en-US" dirty="0"/>
          </a:p>
        </p:txBody>
      </p:sp>
      <p:sp>
        <p:nvSpPr>
          <p:cNvPr id="3" name="Content Placeholder 2"/>
          <p:cNvSpPr>
            <a:spLocks noGrp="1"/>
          </p:cNvSpPr>
          <p:nvPr>
            <p:ph idx="1"/>
          </p:nvPr>
        </p:nvSpPr>
        <p:spPr>
          <a:xfrm>
            <a:off x="344713" y="1361167"/>
            <a:ext cx="11281229" cy="2818947"/>
          </a:xfrm>
        </p:spPr>
        <p:txBody>
          <a:bodyPr>
            <a:normAutofit/>
          </a:bodyPr>
          <a:lstStyle/>
          <a:p>
            <a:r>
              <a:rPr lang="en-US" dirty="0" smtClean="0"/>
              <a:t>Questions from </a:t>
            </a:r>
            <a:r>
              <a:rPr lang="en-US" dirty="0"/>
              <a:t>sites – should we delay reporting of some/all measures because measure performance is </a:t>
            </a:r>
            <a:r>
              <a:rPr lang="en-US" dirty="0" smtClean="0"/>
              <a:t>changing due to submissions of billing codes</a:t>
            </a:r>
            <a:endParaRPr lang="en-US" dirty="0"/>
          </a:p>
          <a:p>
            <a:r>
              <a:rPr lang="en-US" dirty="0" smtClean="0"/>
              <a:t>Goal</a:t>
            </a:r>
            <a:r>
              <a:rPr lang="en-US" dirty="0"/>
              <a:t>: to decide if we should delay reporting of measure </a:t>
            </a:r>
            <a:r>
              <a:rPr lang="en-US" dirty="0" smtClean="0"/>
              <a:t>performance</a:t>
            </a:r>
          </a:p>
          <a:p>
            <a:r>
              <a:rPr lang="en-US" dirty="0" smtClean="0"/>
              <a:t>Methodology – We picked a month (March 2017) and compared results with and without billing code exclusions</a:t>
            </a:r>
            <a:endParaRPr lang="en-US" dirty="0"/>
          </a:p>
        </p:txBody>
      </p:sp>
      <p:sp>
        <p:nvSpPr>
          <p:cNvPr id="4" name="Rectangle 3"/>
          <p:cNvSpPr/>
          <p:nvPr/>
        </p:nvSpPr>
        <p:spPr>
          <a:xfrm>
            <a:off x="250374" y="4542971"/>
            <a:ext cx="1970312" cy="14224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NMB 01</a:t>
            </a:r>
          </a:p>
          <a:p>
            <a:pPr algn="ctr"/>
            <a:r>
              <a:rPr lang="en-US" sz="2000" dirty="0" smtClean="0">
                <a:solidFill>
                  <a:schemeClr val="tx1"/>
                </a:solidFill>
              </a:rPr>
              <a:t>-.05% to .13%</a:t>
            </a:r>
            <a:endParaRPr lang="en-US" sz="2000" dirty="0">
              <a:solidFill>
                <a:schemeClr val="tx1"/>
              </a:solidFill>
            </a:endParaRPr>
          </a:p>
        </p:txBody>
      </p:sp>
      <p:sp>
        <p:nvSpPr>
          <p:cNvPr id="5" name="Rectangle 4"/>
          <p:cNvSpPr/>
          <p:nvPr/>
        </p:nvSpPr>
        <p:spPr>
          <a:xfrm>
            <a:off x="2714174" y="4557486"/>
            <a:ext cx="1970312" cy="14224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GLU 01</a:t>
            </a:r>
          </a:p>
          <a:p>
            <a:pPr algn="ctr"/>
            <a:r>
              <a:rPr lang="en-US" sz="2000" dirty="0" smtClean="0">
                <a:solidFill>
                  <a:schemeClr val="tx1"/>
                </a:solidFill>
              </a:rPr>
              <a:t>No Change</a:t>
            </a:r>
            <a:endParaRPr lang="en-US" sz="2000" dirty="0">
              <a:solidFill>
                <a:schemeClr val="tx1"/>
              </a:solidFill>
            </a:endParaRPr>
          </a:p>
        </p:txBody>
      </p:sp>
      <p:sp>
        <p:nvSpPr>
          <p:cNvPr id="6" name="Rectangle 5"/>
          <p:cNvSpPr/>
          <p:nvPr/>
        </p:nvSpPr>
        <p:spPr>
          <a:xfrm>
            <a:off x="5177974" y="4542971"/>
            <a:ext cx="1970312" cy="14224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BP 01</a:t>
            </a:r>
          </a:p>
          <a:p>
            <a:pPr algn="ctr"/>
            <a:r>
              <a:rPr lang="en-US" sz="2000" dirty="0" smtClean="0">
                <a:solidFill>
                  <a:schemeClr val="tx1"/>
                </a:solidFill>
              </a:rPr>
              <a:t>0% to 1.21%</a:t>
            </a:r>
            <a:endParaRPr lang="en-US" sz="2000" dirty="0">
              <a:solidFill>
                <a:schemeClr val="tx1"/>
              </a:solidFill>
            </a:endParaRPr>
          </a:p>
        </p:txBody>
      </p:sp>
      <p:sp>
        <p:nvSpPr>
          <p:cNvPr id="7" name="Rectangle 6"/>
          <p:cNvSpPr/>
          <p:nvPr/>
        </p:nvSpPr>
        <p:spPr>
          <a:xfrm>
            <a:off x="7641774" y="4542971"/>
            <a:ext cx="1970312" cy="14224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Temp 01</a:t>
            </a:r>
          </a:p>
          <a:p>
            <a:pPr algn="ctr"/>
            <a:r>
              <a:rPr lang="en-US" sz="2000" dirty="0" smtClean="0">
                <a:solidFill>
                  <a:schemeClr val="tx1"/>
                </a:solidFill>
              </a:rPr>
              <a:t>-.37% to 15.72%</a:t>
            </a:r>
            <a:endParaRPr lang="en-US" sz="2000" dirty="0">
              <a:solidFill>
                <a:schemeClr val="tx1"/>
              </a:solidFill>
            </a:endParaRPr>
          </a:p>
        </p:txBody>
      </p:sp>
      <p:sp>
        <p:nvSpPr>
          <p:cNvPr id="8" name="Rectangle 7"/>
          <p:cNvSpPr/>
          <p:nvPr/>
        </p:nvSpPr>
        <p:spPr>
          <a:xfrm>
            <a:off x="10105574" y="4542971"/>
            <a:ext cx="1970312" cy="14224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AKI 01</a:t>
            </a:r>
          </a:p>
          <a:p>
            <a:pPr algn="ctr"/>
            <a:r>
              <a:rPr lang="en-US" sz="2000" dirty="0" smtClean="0">
                <a:solidFill>
                  <a:schemeClr val="tx1"/>
                </a:solidFill>
              </a:rPr>
              <a:t>-.66% to 1.38%</a:t>
            </a:r>
          </a:p>
        </p:txBody>
      </p:sp>
    </p:spTree>
    <p:extLst>
      <p:ext uri="{BB962C8B-B14F-4D97-AF65-F5344CB8AC3E}">
        <p14:creationId xmlns:p14="http://schemas.microsoft.com/office/powerpoint/2010/main" val="721647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57" y="139214"/>
            <a:ext cx="10515600" cy="1325563"/>
          </a:xfrm>
        </p:spPr>
        <p:txBody>
          <a:bodyPr/>
          <a:lstStyle/>
          <a:p>
            <a:r>
              <a:rPr lang="en-US" dirty="0"/>
              <a:t>CPT Prediction </a:t>
            </a:r>
            <a:r>
              <a:rPr lang="en-US" dirty="0" smtClean="0"/>
              <a:t>Tool: An Example of Machine Learning in Anesthesiology</a:t>
            </a:r>
            <a:endParaRPr lang="en-US" dirty="0"/>
          </a:p>
        </p:txBody>
      </p:sp>
      <p:sp>
        <p:nvSpPr>
          <p:cNvPr id="3" name="Content Placeholder 2"/>
          <p:cNvSpPr>
            <a:spLocks noGrp="1"/>
          </p:cNvSpPr>
          <p:nvPr>
            <p:ph idx="1"/>
          </p:nvPr>
        </p:nvSpPr>
        <p:spPr>
          <a:xfrm>
            <a:off x="386378" y="1631987"/>
            <a:ext cx="10515600" cy="2240765"/>
          </a:xfrm>
        </p:spPr>
        <p:txBody>
          <a:bodyPr/>
          <a:lstStyle/>
          <a:p>
            <a:r>
              <a:rPr lang="en-US" dirty="0" smtClean="0"/>
              <a:t>There are several opportunities to implement ML in ASPIRE</a:t>
            </a:r>
          </a:p>
          <a:p>
            <a:r>
              <a:rPr lang="en-US" dirty="0" smtClean="0"/>
              <a:t>One example: Assigning CPT codes to submitted data automatically</a:t>
            </a:r>
          </a:p>
          <a:p>
            <a:r>
              <a:rPr lang="en-US" dirty="0" smtClean="0"/>
              <a:t>Overcomes the time gap in the process of assigning CPT to cases </a:t>
            </a:r>
          </a:p>
          <a:p>
            <a:r>
              <a:rPr lang="en-US" dirty="0"/>
              <a:t>S</a:t>
            </a:r>
            <a:r>
              <a:rPr lang="en-US" dirty="0" smtClean="0"/>
              <a:t>treamline the process of excluding/including cases in ASPIRE </a:t>
            </a:r>
            <a:endParaRPr lang="en-US" dirty="0"/>
          </a:p>
        </p:txBody>
      </p:sp>
      <p:sp>
        <p:nvSpPr>
          <p:cNvPr id="4" name="Rectangle 3"/>
          <p:cNvSpPr/>
          <p:nvPr/>
        </p:nvSpPr>
        <p:spPr>
          <a:xfrm>
            <a:off x="386378" y="5594901"/>
            <a:ext cx="10790817" cy="923330"/>
          </a:xfrm>
          <a:prstGeom prst="rect">
            <a:avLst/>
          </a:prstGeom>
        </p:spPr>
        <p:txBody>
          <a:bodyPr wrap="square">
            <a:spAutoFit/>
          </a:bodyPr>
          <a:lstStyle/>
          <a:p>
            <a:r>
              <a:rPr lang="en-US" b="1" dirty="0" smtClean="0">
                <a:solidFill>
                  <a:srgbClr val="333333"/>
                </a:solidFill>
                <a:latin typeface="avenir-light"/>
              </a:rPr>
              <a:t>Definition</a:t>
            </a:r>
            <a:r>
              <a:rPr lang="en-US" dirty="0" smtClean="0">
                <a:solidFill>
                  <a:srgbClr val="333333"/>
                </a:solidFill>
                <a:latin typeface="avenir-light"/>
              </a:rPr>
              <a:t>: Machine </a:t>
            </a:r>
            <a:r>
              <a:rPr lang="en-US" dirty="0">
                <a:solidFill>
                  <a:srgbClr val="333333"/>
                </a:solidFill>
                <a:latin typeface="avenir-light"/>
              </a:rPr>
              <a:t>learning is a method of data analysis that automates analytical model building. Using algorithms that iteratively learn from data, machine learning allows computers to find hidden insights without being explicitly programmed where to look.</a:t>
            </a:r>
            <a:endParaRPr lang="en-US" dirty="0"/>
          </a:p>
        </p:txBody>
      </p:sp>
    </p:spTree>
    <p:extLst>
      <p:ext uri="{BB962C8B-B14F-4D97-AF65-F5344CB8AC3E}">
        <p14:creationId xmlns:p14="http://schemas.microsoft.com/office/powerpoint/2010/main" val="1063614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netfl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96" y="989704"/>
            <a:ext cx="6607149" cy="37165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28196" y="149973"/>
            <a:ext cx="10515600" cy="839731"/>
          </a:xfrm>
        </p:spPr>
        <p:txBody>
          <a:bodyPr/>
          <a:lstStyle/>
          <a:p>
            <a:r>
              <a:rPr lang="en-US" dirty="0" smtClean="0"/>
              <a:t>Machine learning </a:t>
            </a:r>
            <a:r>
              <a:rPr lang="en-US" dirty="0"/>
              <a:t>e</a:t>
            </a:r>
            <a:r>
              <a:rPr lang="en-US" dirty="0" smtClean="0"/>
              <a:t>xamples in everyday life:</a:t>
            </a:r>
            <a:endParaRPr lang="en-US" dirty="0"/>
          </a:p>
        </p:txBody>
      </p:sp>
      <p:pic>
        <p:nvPicPr>
          <p:cNvPr id="8196" name="Picture 4" descr="Image result for goog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83826" y="3668358"/>
            <a:ext cx="6793094" cy="308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17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lumMod val="75000"/>
                  </a:schemeClr>
                </a:solidFill>
              </a:rPr>
              <a:t>Blue Cross Blue Shield of Michigan – </a:t>
            </a:r>
            <a:br>
              <a:rPr lang="en-US" dirty="0">
                <a:solidFill>
                  <a:schemeClr val="tx2">
                    <a:lumMod val="75000"/>
                  </a:schemeClr>
                </a:solidFill>
              </a:rPr>
            </a:br>
            <a:r>
              <a:rPr lang="en-US" dirty="0" smtClean="0">
                <a:solidFill>
                  <a:schemeClr val="tx2">
                    <a:lumMod val="75000"/>
                  </a:schemeClr>
                </a:solidFill>
              </a:rPr>
              <a:t>Potential Value </a:t>
            </a:r>
            <a:r>
              <a:rPr lang="en-US" dirty="0">
                <a:solidFill>
                  <a:schemeClr val="tx2">
                    <a:lumMod val="75000"/>
                  </a:schemeClr>
                </a:solidFill>
              </a:rPr>
              <a:t>Based Reimbursement Opportunity</a:t>
            </a:r>
          </a:p>
        </p:txBody>
      </p:sp>
      <p:sp>
        <p:nvSpPr>
          <p:cNvPr id="4" name="Slide Number Placeholder 3"/>
          <p:cNvSpPr>
            <a:spLocks noGrp="1"/>
          </p:cNvSpPr>
          <p:nvPr>
            <p:ph type="sldNum" sz="quarter" idx="12"/>
          </p:nvPr>
        </p:nvSpPr>
        <p:spPr/>
        <p:txBody>
          <a:bodyPr/>
          <a:lstStyle/>
          <a:p>
            <a:pPr>
              <a:defRPr/>
            </a:pPr>
            <a:fld id="{B9E2677D-33D0-42F9-AC45-7945F7344E4C}" type="slidenum">
              <a:rPr lang="en-US" smtClean="0">
                <a:solidFill>
                  <a:prstClr val="white"/>
                </a:solidFill>
              </a:rPr>
              <a:pPr>
                <a:defRPr/>
              </a:pPr>
              <a:t>2</a:t>
            </a:fld>
            <a:endParaRPr lang="en-US" dirty="0">
              <a:solidFill>
                <a:prstClr val="white"/>
              </a:solidFill>
            </a:endParaRPr>
          </a:p>
        </p:txBody>
      </p:sp>
    </p:spTree>
    <p:extLst>
      <p:ext uri="{BB962C8B-B14F-4D97-AF65-F5344CB8AC3E}">
        <p14:creationId xmlns:p14="http://schemas.microsoft.com/office/powerpoint/2010/main" val="82184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83" y="106941"/>
            <a:ext cx="10515600" cy="861247"/>
          </a:xfrm>
        </p:spPr>
        <p:txBody>
          <a:bodyPr/>
          <a:lstStyle/>
          <a:p>
            <a:r>
              <a:rPr lang="en-US" dirty="0" smtClean="0"/>
              <a:t>Self-driving Cars</a:t>
            </a:r>
            <a:endParaRPr lang="en-US" dirty="0"/>
          </a:p>
        </p:txBody>
      </p:sp>
      <p:pic>
        <p:nvPicPr>
          <p:cNvPr id="4" name="Picture 3"/>
          <p:cNvPicPr>
            <a:picLocks noChangeAspect="1"/>
          </p:cNvPicPr>
          <p:nvPr/>
        </p:nvPicPr>
        <p:blipFill rotWithShape="1">
          <a:blip r:embed="rId3"/>
          <a:srcRect t="12410" b="3539"/>
          <a:stretch/>
        </p:blipFill>
        <p:spPr>
          <a:xfrm>
            <a:off x="0" y="0"/>
            <a:ext cx="12248534" cy="6858000"/>
          </a:xfrm>
          <a:prstGeom prst="rect">
            <a:avLst/>
          </a:prstGeom>
        </p:spPr>
      </p:pic>
    </p:spTree>
    <p:extLst>
      <p:ext uri="{BB962C8B-B14F-4D97-AF65-F5344CB8AC3E}">
        <p14:creationId xmlns:p14="http://schemas.microsoft.com/office/powerpoint/2010/main" val="3734081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26" y="182246"/>
            <a:ext cx="10515600" cy="936550"/>
          </a:xfrm>
        </p:spPr>
        <p:txBody>
          <a:bodyPr/>
          <a:lstStyle/>
          <a:p>
            <a:r>
              <a:rPr lang="en-US" dirty="0" smtClean="0"/>
              <a:t>Typical Machine Learning Process</a:t>
            </a:r>
            <a:endParaRPr lang="en-US" dirty="0"/>
          </a:p>
        </p:txBody>
      </p:sp>
      <p:pic>
        <p:nvPicPr>
          <p:cNvPr id="2050" name="Picture 2" descr="Image result for iterative improvement machine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4" y="1690688"/>
            <a:ext cx="12126611" cy="396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62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972"/>
            <a:ext cx="12059322" cy="979581"/>
          </a:xfrm>
        </p:spPr>
        <p:txBody>
          <a:bodyPr/>
          <a:lstStyle/>
          <a:p>
            <a:r>
              <a:rPr lang="en-US" dirty="0"/>
              <a:t>Assigning CPT codes to submitted data automatically</a:t>
            </a:r>
          </a:p>
        </p:txBody>
      </p:sp>
      <p:sp>
        <p:nvSpPr>
          <p:cNvPr id="3" name="Content Placeholder 2"/>
          <p:cNvSpPr>
            <a:spLocks noGrp="1"/>
          </p:cNvSpPr>
          <p:nvPr>
            <p:ph idx="1"/>
          </p:nvPr>
        </p:nvSpPr>
        <p:spPr>
          <a:xfrm>
            <a:off x="246529" y="1593869"/>
            <a:ext cx="10515600" cy="4351338"/>
          </a:xfrm>
        </p:spPr>
        <p:txBody>
          <a:bodyPr/>
          <a:lstStyle/>
          <a:p>
            <a:r>
              <a:rPr lang="en-US" dirty="0" smtClean="0"/>
              <a:t>Site inputs: Gender, age, procedure text, case duration, assigned anesthesia CPT values</a:t>
            </a:r>
          </a:p>
          <a:p>
            <a:r>
              <a:rPr lang="en-US" dirty="0" smtClean="0"/>
              <a:t>Find correlations in assignment - build model from these correlations</a:t>
            </a:r>
          </a:p>
          <a:p>
            <a:r>
              <a:rPr lang="en-US" dirty="0" smtClean="0"/>
              <a:t>Test and train model</a:t>
            </a:r>
          </a:p>
          <a:p>
            <a:r>
              <a:rPr lang="en-US" dirty="0" smtClean="0"/>
              <a:t>Improve model over time with new data</a:t>
            </a:r>
          </a:p>
          <a:p>
            <a:r>
              <a:rPr lang="en-US" dirty="0" smtClean="0"/>
              <a:t>End result: real-time initial CPT assignment</a:t>
            </a:r>
          </a:p>
        </p:txBody>
      </p:sp>
    </p:spTree>
    <p:extLst>
      <p:ext uri="{BB962C8B-B14F-4D97-AF65-F5344CB8AC3E}">
        <p14:creationId xmlns:p14="http://schemas.microsoft.com/office/powerpoint/2010/main" val="2906768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7285" y="146958"/>
            <a:ext cx="10572780" cy="6680213"/>
          </a:xfrm>
        </p:spPr>
      </p:pic>
    </p:spTree>
    <p:extLst>
      <p:ext uri="{BB962C8B-B14F-4D97-AF65-F5344CB8AC3E}">
        <p14:creationId xmlns:p14="http://schemas.microsoft.com/office/powerpoint/2010/main" val="3294851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1430001" cy="6858000"/>
          </a:xfrm>
          <a:prstGeom prst="rect">
            <a:avLst/>
          </a:prstGeom>
        </p:spPr>
      </p:pic>
    </p:spTree>
    <p:extLst>
      <p:ext uri="{BB962C8B-B14F-4D97-AF65-F5344CB8AC3E}">
        <p14:creationId xmlns:p14="http://schemas.microsoft.com/office/powerpoint/2010/main" val="3599460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752497"/>
            <a:ext cx="12192000" cy="5110419"/>
          </a:xfrm>
          <a:prstGeom prst="rect">
            <a:avLst/>
          </a:prstGeom>
        </p:spPr>
      </p:pic>
    </p:spTree>
    <p:extLst>
      <p:ext uri="{BB962C8B-B14F-4D97-AF65-F5344CB8AC3E}">
        <p14:creationId xmlns:p14="http://schemas.microsoft.com/office/powerpoint/2010/main" val="1578221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76551"/>
            <a:ext cx="8934450" cy="4086225"/>
          </a:xfrm>
          <a:prstGeom prst="rect">
            <a:avLst/>
          </a:prstGeom>
        </p:spPr>
      </p:pic>
      <p:pic>
        <p:nvPicPr>
          <p:cNvPr id="5" name="Picture 4"/>
          <p:cNvPicPr>
            <a:picLocks noChangeAspect="1"/>
          </p:cNvPicPr>
          <p:nvPr/>
        </p:nvPicPr>
        <p:blipFill>
          <a:blip r:embed="rId3"/>
          <a:stretch>
            <a:fillRect/>
          </a:stretch>
        </p:blipFill>
        <p:spPr>
          <a:xfrm>
            <a:off x="2072330" y="1352016"/>
            <a:ext cx="6041156" cy="5391910"/>
          </a:xfrm>
          <a:prstGeom prst="rect">
            <a:avLst/>
          </a:prstGeom>
          <a:ln w="28575">
            <a:solidFill>
              <a:schemeClr val="tx1"/>
            </a:solidFill>
          </a:ln>
        </p:spPr>
      </p:pic>
      <p:pic>
        <p:nvPicPr>
          <p:cNvPr id="6" name="Picture 5"/>
          <p:cNvPicPr>
            <a:picLocks noChangeAspect="1"/>
          </p:cNvPicPr>
          <p:nvPr/>
        </p:nvPicPr>
        <p:blipFill>
          <a:blip r:embed="rId4"/>
          <a:stretch>
            <a:fillRect/>
          </a:stretch>
        </p:blipFill>
        <p:spPr>
          <a:xfrm>
            <a:off x="7803996" y="1929506"/>
            <a:ext cx="4276578" cy="4928494"/>
          </a:xfrm>
          <a:prstGeom prst="rect">
            <a:avLst/>
          </a:prstGeom>
        </p:spPr>
      </p:pic>
      <p:sp>
        <p:nvSpPr>
          <p:cNvPr id="2" name="Left-Right Arrow 1"/>
          <p:cNvSpPr/>
          <p:nvPr/>
        </p:nvSpPr>
        <p:spPr>
          <a:xfrm>
            <a:off x="685800" y="152400"/>
            <a:ext cx="10744200" cy="875766"/>
          </a:xfrm>
          <a:prstGeom prst="lef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cxnSp>
        <p:nvCxnSpPr>
          <p:cNvPr id="7" name="Straight Connector 6"/>
          <p:cNvCxnSpPr/>
          <p:nvPr/>
        </p:nvCxnSpPr>
        <p:spPr>
          <a:xfrm flipH="1">
            <a:off x="5676900" y="167561"/>
            <a:ext cx="19050" cy="875766"/>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40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76" y="195005"/>
            <a:ext cx="10515600" cy="1017107"/>
          </a:xfrm>
        </p:spPr>
        <p:txBody>
          <a:bodyPr/>
          <a:lstStyle/>
          <a:p>
            <a:r>
              <a:rPr lang="en-US" dirty="0" smtClean="0"/>
              <a:t>Wrap-up</a:t>
            </a:r>
            <a:endParaRPr lang="en-US" dirty="0"/>
          </a:p>
        </p:txBody>
      </p:sp>
      <p:sp>
        <p:nvSpPr>
          <p:cNvPr id="3" name="Content Placeholder 2"/>
          <p:cNvSpPr>
            <a:spLocks noGrp="1"/>
          </p:cNvSpPr>
          <p:nvPr>
            <p:ph idx="1"/>
          </p:nvPr>
        </p:nvSpPr>
        <p:spPr>
          <a:xfrm>
            <a:off x="434162" y="1634239"/>
            <a:ext cx="10515600" cy="1746914"/>
          </a:xfrm>
        </p:spPr>
        <p:txBody>
          <a:bodyPr>
            <a:normAutofit fontScale="92500" lnSpcReduction="10000"/>
          </a:bodyPr>
          <a:lstStyle/>
          <a:p>
            <a:r>
              <a:rPr lang="en-US" dirty="0" smtClean="0"/>
              <a:t>Plan is to continue one ASPIRE only meeting/ year (plus 2 others)</a:t>
            </a:r>
          </a:p>
          <a:p>
            <a:r>
              <a:rPr lang="en-US" dirty="0" smtClean="0"/>
              <a:t>Meeting location and times – Lansing work?</a:t>
            </a:r>
          </a:p>
          <a:p>
            <a:r>
              <a:rPr lang="en-US" dirty="0" smtClean="0"/>
              <a:t>Combined meeting with other CQIs?</a:t>
            </a:r>
          </a:p>
          <a:p>
            <a:r>
              <a:rPr lang="en-US" dirty="0" smtClean="0"/>
              <a:t>Content?</a:t>
            </a:r>
          </a:p>
        </p:txBody>
      </p:sp>
      <p:sp>
        <p:nvSpPr>
          <p:cNvPr id="4" name="Title 1"/>
          <p:cNvSpPr txBox="1">
            <a:spLocks/>
          </p:cNvSpPr>
          <p:nvPr/>
        </p:nvSpPr>
        <p:spPr>
          <a:xfrm>
            <a:off x="668078" y="5493562"/>
            <a:ext cx="10515600" cy="10171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Thank you!</a:t>
            </a:r>
            <a:endParaRPr lang="en-US" dirty="0"/>
          </a:p>
        </p:txBody>
      </p:sp>
    </p:spTree>
    <p:extLst>
      <p:ext uri="{BB962C8B-B14F-4D97-AF65-F5344CB8AC3E}">
        <p14:creationId xmlns:p14="http://schemas.microsoft.com/office/powerpoint/2010/main" val="3175173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0538" y="228600"/>
            <a:ext cx="8678862" cy="685800"/>
          </a:xfrm>
        </p:spPr>
        <p:txBody>
          <a:bodyPr/>
          <a:lstStyle/>
          <a:p>
            <a:r>
              <a:rPr lang="en-US" dirty="0">
                <a:solidFill>
                  <a:schemeClr val="tx2">
                    <a:lumMod val="75000"/>
                  </a:schemeClr>
                </a:solidFill>
              </a:rPr>
              <a:t>Current Specialist VBR Opportunity</a:t>
            </a:r>
          </a:p>
        </p:txBody>
      </p:sp>
      <p:graphicFrame>
        <p:nvGraphicFramePr>
          <p:cNvPr id="4" name="Table 3"/>
          <p:cNvGraphicFramePr>
            <a:graphicFrameLocks noGrp="1"/>
          </p:cNvGraphicFramePr>
          <p:nvPr>
            <p:extLst>
              <p:ext uri="{D42A27DB-BD31-4B8C-83A1-F6EECF244321}">
                <p14:modId xmlns:p14="http://schemas.microsoft.com/office/powerpoint/2010/main" val="3325745373"/>
              </p:ext>
            </p:extLst>
          </p:nvPr>
        </p:nvGraphicFramePr>
        <p:xfrm>
          <a:off x="215590" y="914400"/>
          <a:ext cx="4724400" cy="3352803"/>
        </p:xfrm>
        <a:graphic>
          <a:graphicData uri="http://schemas.openxmlformats.org/drawingml/2006/table">
            <a:tbl>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95120">
                <a:tc>
                  <a:txBody>
                    <a:bodyPr/>
                    <a:lstStyle/>
                    <a:p>
                      <a:pPr algn="ctr" fontAlgn="b"/>
                      <a:endParaRPr lang="en-US" sz="1050" b="0" i="0" u="none" strike="noStrike" dirty="0">
                        <a:solidFill>
                          <a:srgbClr val="000000"/>
                        </a:solidFill>
                        <a:latin typeface="Calibri"/>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latin typeface="Calibri"/>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latin typeface="Calibri"/>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latin typeface="Calibri"/>
                      </a:endParaRPr>
                    </a:p>
                  </a:txBody>
                  <a:tcPr marL="7620" marR="7620" marT="7620" marB="0" anchor="ctr">
                    <a:lnL>
                      <a:noFill/>
                    </a:lnL>
                    <a:lnR>
                      <a:noFill/>
                    </a:lnR>
                    <a:lnT>
                      <a:noFill/>
                    </a:lnT>
                    <a:lnB>
                      <a:noFill/>
                    </a:lnB>
                  </a:tcPr>
                </a:tc>
                <a:extLst>
                  <a:ext uri="{0D108BD9-81ED-4DB2-BD59-A6C34878D82A}">
                    <a16:rowId xmlns:a16="http://schemas.microsoft.com/office/drawing/2014/main" val="10000"/>
                  </a:ext>
                </a:extLst>
              </a:tr>
              <a:tr h="431912">
                <a:tc gridSpan="3">
                  <a:txBody>
                    <a:bodyPr/>
                    <a:lstStyle/>
                    <a:p>
                      <a:pPr algn="ctr" fontAlgn="b"/>
                      <a:r>
                        <a:rPr lang="en-US" sz="1400" b="1" i="0" u="none" strike="noStrike" dirty="0">
                          <a:solidFill>
                            <a:srgbClr val="000000"/>
                          </a:solidFill>
                          <a:latin typeface="Calibri"/>
                        </a:rPr>
                        <a:t>Standard BCBSM Value-Based Reimbursement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a:txBody>
                    <a:bodyPr/>
                    <a:lstStyle/>
                    <a:p>
                      <a:pPr algn="ctr" fontAlgn="b"/>
                      <a:endParaRPr lang="en-US" sz="1600" b="0" i="0" u="none" strike="noStrike" dirty="0">
                        <a:solidFill>
                          <a:srgbClr val="000000"/>
                        </a:solidFill>
                        <a:latin typeface="Calibri"/>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509">
                <a:tc>
                  <a:txBody>
                    <a:bodyPr/>
                    <a:lstStyle/>
                    <a:p>
                      <a:pPr algn="ctr" fontAlgn="b"/>
                      <a:r>
                        <a:rPr lang="en-US" sz="1600" b="1" i="0" u="none" strike="noStrike" dirty="0">
                          <a:solidFill>
                            <a:srgbClr val="000000"/>
                          </a:solidFill>
                          <a:latin typeface="Calibri"/>
                        </a:rPr>
                        <a:t>Ranked in top third of practices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1600" b="1" i="0" u="none" strike="noStrike" dirty="0">
                          <a:solidFill>
                            <a:srgbClr val="000000"/>
                          </a:solidFill>
                          <a:latin typeface="Calibri"/>
                        </a:rPr>
                        <a:t>Ranked in second third of practices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1600" b="1" i="0" u="none" strike="noStrike" dirty="0">
                          <a:solidFill>
                            <a:srgbClr val="000000"/>
                          </a:solidFill>
                          <a:latin typeface="Calibri"/>
                        </a:rPr>
                        <a:t>Ranked in bottom third of practices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1600" b="1" i="0" u="none" strike="noStrike" dirty="0">
                          <a:solidFill>
                            <a:srgbClr val="000000"/>
                          </a:solidFill>
                          <a:latin typeface="Calibri"/>
                        </a:rPr>
                        <a:t>Percent of Standard Fee Schedule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val="10002"/>
                  </a:ext>
                </a:extLst>
              </a:tr>
              <a:tr h="319714">
                <a:tc>
                  <a:txBody>
                    <a:bodyPr/>
                    <a:lstStyle/>
                    <a:p>
                      <a:pPr algn="ctr" fontAlgn="b"/>
                      <a:r>
                        <a:rPr lang="en-US" sz="16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latin typeface="Calibri"/>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319714">
                <a:tc>
                  <a:txBody>
                    <a:bodyPr/>
                    <a:lstStyle/>
                    <a:p>
                      <a:pPr algn="ctr" fontAlgn="b"/>
                      <a:r>
                        <a:rPr lang="en-US" sz="16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latin typeface="Calibri"/>
                        </a:rPr>
                        <a:t>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319714">
                <a:tc>
                  <a:txBody>
                    <a:bodyPr/>
                    <a:lstStyle/>
                    <a:p>
                      <a:pPr algn="ctr" fontAlgn="b"/>
                      <a:r>
                        <a:rPr lang="en-US" sz="16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latin typeface="Calibri"/>
                        </a:rPr>
                        <a:t>110%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295120">
                <a:tc>
                  <a:txBody>
                    <a:bodyPr/>
                    <a:lstStyle/>
                    <a:p>
                      <a:pPr algn="ctr" fontAlgn="b"/>
                      <a:endParaRPr lang="en-US" sz="1050" b="0" i="0" u="none" strike="noStrike" dirty="0">
                        <a:solidFill>
                          <a:srgbClr val="000000"/>
                        </a:solidFill>
                        <a:latin typeface="Calibri"/>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50" b="0" i="0" u="none" strike="noStrike" dirty="0">
                        <a:solidFill>
                          <a:srgbClr val="000000"/>
                        </a:solidFill>
                        <a:latin typeface="Calibri"/>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50" b="0" i="0" u="none" strike="noStrike" dirty="0">
                        <a:solidFill>
                          <a:srgbClr val="000000"/>
                        </a:solidFill>
                        <a:latin typeface="Calibri"/>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50" b="0" i="0" u="none" strike="noStrike" dirty="0">
                        <a:solidFill>
                          <a:srgbClr val="000000"/>
                        </a:solidFill>
                        <a:latin typeface="Calibri"/>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bl>
          </a:graphicData>
        </a:graphic>
      </p:graphicFrame>
      <p:sp>
        <p:nvSpPr>
          <p:cNvPr id="2" name="TextBox 1"/>
          <p:cNvSpPr txBox="1"/>
          <p:nvPr/>
        </p:nvSpPr>
        <p:spPr>
          <a:xfrm>
            <a:off x="5456663" y="1099971"/>
            <a:ext cx="6419386" cy="4196020"/>
          </a:xfrm>
          <a:prstGeom prst="rect">
            <a:avLst/>
          </a:prstGeom>
          <a:noFill/>
        </p:spPr>
        <p:txBody>
          <a:bodyPr wrap="square" rtlCol="0">
            <a:spAutoFit/>
          </a:bodyPr>
          <a:lstStyle/>
          <a:p>
            <a:pPr marL="285750" indent="-285750">
              <a:spcBef>
                <a:spcPts val="400"/>
              </a:spcBef>
              <a:spcAft>
                <a:spcPts val="400"/>
              </a:spcAft>
              <a:buFont typeface="Arial" panose="020B0604020202020204" pitchFamily="34" charset="0"/>
              <a:buChar char="•"/>
            </a:pPr>
            <a:r>
              <a:rPr lang="en-US" sz="2400" b="1" dirty="0">
                <a:solidFill>
                  <a:srgbClr val="4F81BD">
                    <a:lumMod val="50000"/>
                  </a:srgbClr>
                </a:solidFill>
              </a:rPr>
              <a:t>Current BCBSM Specialist Value-based Reimbursement Model</a:t>
            </a:r>
          </a:p>
          <a:p>
            <a:pPr marL="285750" indent="-285750">
              <a:spcBef>
                <a:spcPts val="400"/>
              </a:spcBef>
              <a:spcAft>
                <a:spcPts val="400"/>
              </a:spcAft>
              <a:buFont typeface="Arial" panose="020B0604020202020204" pitchFamily="34" charset="0"/>
              <a:buChar char="•"/>
            </a:pPr>
            <a:r>
              <a:rPr lang="en-US" sz="2400" b="1" dirty="0">
                <a:solidFill>
                  <a:srgbClr val="4F81BD">
                    <a:lumMod val="50000"/>
                  </a:srgbClr>
                </a:solidFill>
              </a:rPr>
              <a:t>VBR applies to all professional relative value unit (RVU) based procedure codes and the anesthesia time and base codes*</a:t>
            </a:r>
          </a:p>
          <a:p>
            <a:pPr marL="285750" indent="-285750">
              <a:spcBef>
                <a:spcPts val="400"/>
              </a:spcBef>
              <a:spcAft>
                <a:spcPts val="400"/>
              </a:spcAft>
              <a:buFont typeface="Arial" panose="020B0604020202020204" pitchFamily="34" charset="0"/>
              <a:buChar char="•"/>
            </a:pPr>
            <a:r>
              <a:rPr lang="en-US" sz="2400" b="1" dirty="0">
                <a:solidFill>
                  <a:srgbClr val="4F81BD">
                    <a:lumMod val="50000"/>
                  </a:srgbClr>
                </a:solidFill>
              </a:rPr>
              <a:t>VBR applies to commercial claims only</a:t>
            </a:r>
          </a:p>
          <a:p>
            <a:pPr marL="285750" indent="-285750">
              <a:spcBef>
                <a:spcPts val="400"/>
              </a:spcBef>
              <a:spcAft>
                <a:spcPts val="400"/>
              </a:spcAft>
              <a:buFont typeface="Arial" panose="020B0604020202020204" pitchFamily="34" charset="0"/>
              <a:buChar char="•"/>
            </a:pPr>
            <a:r>
              <a:rPr lang="en-US" sz="2400" b="1" dirty="0">
                <a:solidFill>
                  <a:srgbClr val="4F81BD">
                    <a:lumMod val="50000"/>
                  </a:srgbClr>
                </a:solidFill>
              </a:rPr>
              <a:t>Specialists must be enrolled in PGIP to be eligible (must be in PGIP 1 year prior to receiving the VBR)</a:t>
            </a:r>
          </a:p>
          <a:p>
            <a:pPr marL="285750" indent="-285750">
              <a:spcBef>
                <a:spcPts val="400"/>
              </a:spcBef>
              <a:spcAft>
                <a:spcPts val="400"/>
              </a:spcAft>
              <a:buFont typeface="Arial" panose="020B0604020202020204" pitchFamily="34" charset="0"/>
              <a:buChar char="•"/>
            </a:pPr>
            <a:r>
              <a:rPr lang="en-US" sz="2400" b="1" dirty="0">
                <a:solidFill>
                  <a:srgbClr val="4F81BD">
                    <a:lumMod val="50000"/>
                  </a:srgbClr>
                </a:solidFill>
              </a:rPr>
              <a:t>Based on population health metrics</a:t>
            </a:r>
          </a:p>
        </p:txBody>
      </p:sp>
      <p:graphicFrame>
        <p:nvGraphicFramePr>
          <p:cNvPr id="6" name="Content Placeholder 3"/>
          <p:cNvGraphicFramePr>
            <a:graphicFrameLocks/>
          </p:cNvGraphicFramePr>
          <p:nvPr>
            <p:extLst>
              <p:ext uri="{D42A27DB-BD31-4B8C-83A1-F6EECF244321}">
                <p14:modId xmlns:p14="http://schemas.microsoft.com/office/powerpoint/2010/main" val="1441140864"/>
              </p:ext>
            </p:extLst>
          </p:nvPr>
        </p:nvGraphicFramePr>
        <p:xfrm>
          <a:off x="224883" y="4474376"/>
          <a:ext cx="4715107" cy="1280124"/>
        </p:xfrm>
        <a:graphic>
          <a:graphicData uri="http://schemas.openxmlformats.org/drawingml/2006/table">
            <a:tbl>
              <a:tblPr firstRow="1" bandRow="1">
                <a:tableStyleId>{69012ECD-51FC-41F1-AA8D-1B2483CD663E}</a:tableStyleId>
              </a:tblPr>
              <a:tblGrid>
                <a:gridCol w="2290194">
                  <a:extLst>
                    <a:ext uri="{9D8B030D-6E8A-4147-A177-3AD203B41FA5}">
                      <a16:colId xmlns:a16="http://schemas.microsoft.com/office/drawing/2014/main" val="20000"/>
                    </a:ext>
                  </a:extLst>
                </a:gridCol>
                <a:gridCol w="2424913">
                  <a:extLst>
                    <a:ext uri="{9D8B030D-6E8A-4147-A177-3AD203B41FA5}">
                      <a16:colId xmlns:a16="http://schemas.microsoft.com/office/drawing/2014/main" val="20001"/>
                    </a:ext>
                  </a:extLst>
                </a:gridCol>
              </a:tblGrid>
              <a:tr h="454094">
                <a:tc>
                  <a:txBody>
                    <a:bodyPr/>
                    <a:lstStyle/>
                    <a:p>
                      <a:pPr algn="ctr">
                        <a:spcAft>
                          <a:spcPts val="1800"/>
                        </a:spcAft>
                      </a:pPr>
                      <a:r>
                        <a:rPr lang="en-US" sz="1600" dirty="0">
                          <a:solidFill>
                            <a:schemeClr val="tx1"/>
                          </a:solidFill>
                          <a:latin typeface="+mn-lt"/>
                          <a:cs typeface="Arial"/>
                        </a:rPr>
                        <a:t>Measurement Period for Specialist VBR</a:t>
                      </a:r>
                      <a:endParaRPr lang="en-US" sz="1600" baseline="0" dirty="0">
                        <a:solidFill>
                          <a:schemeClr val="tx1"/>
                        </a:solidFill>
                        <a:latin typeface="+mn-lt"/>
                        <a:cs typeface="Arial"/>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spcAft>
                          <a:spcPts val="1800"/>
                        </a:spcAft>
                      </a:pPr>
                      <a:r>
                        <a:rPr lang="en-US" sz="1600" dirty="0">
                          <a:solidFill>
                            <a:schemeClr val="tx1"/>
                          </a:solidFill>
                          <a:latin typeface="+mn-lt"/>
                          <a:cs typeface="Arial"/>
                        </a:rPr>
                        <a:t>Reimbursement Period</a:t>
                      </a:r>
                      <a:br>
                        <a:rPr lang="en-US" sz="1600" dirty="0">
                          <a:solidFill>
                            <a:schemeClr val="tx1"/>
                          </a:solidFill>
                          <a:latin typeface="+mn-lt"/>
                          <a:cs typeface="Arial"/>
                        </a:rPr>
                      </a:br>
                      <a:r>
                        <a:rPr lang="en-US" sz="1400" dirty="0">
                          <a:solidFill>
                            <a:schemeClr val="tx1"/>
                          </a:solidFill>
                          <a:latin typeface="+mn-lt"/>
                          <a:cs typeface="Arial"/>
                        </a:rPr>
                        <a:t>(applicable</a:t>
                      </a:r>
                      <a:r>
                        <a:rPr lang="en-US" sz="1400" baseline="0" dirty="0">
                          <a:solidFill>
                            <a:schemeClr val="tx1"/>
                          </a:solidFill>
                          <a:latin typeface="+mn-lt"/>
                          <a:cs typeface="Arial"/>
                        </a:rPr>
                        <a:t> to claims for the</a:t>
                      </a:r>
                      <a:br>
                        <a:rPr lang="en-US" sz="1400" baseline="0" dirty="0">
                          <a:solidFill>
                            <a:schemeClr val="tx1"/>
                          </a:solidFill>
                          <a:latin typeface="+mn-lt"/>
                          <a:cs typeface="Arial"/>
                        </a:rPr>
                      </a:br>
                      <a:r>
                        <a:rPr lang="en-US" sz="1400" baseline="0" dirty="0">
                          <a:solidFill>
                            <a:schemeClr val="tx1"/>
                          </a:solidFill>
                          <a:latin typeface="+mn-lt"/>
                          <a:cs typeface="Arial"/>
                        </a:rPr>
                        <a:t>dates of service below)</a:t>
                      </a:r>
                      <a:endParaRPr lang="en-US" sz="1400" dirty="0">
                        <a:solidFill>
                          <a:schemeClr val="tx1"/>
                        </a:solidFill>
                        <a:latin typeface="+mn-lt"/>
                        <a:cs typeface="Arial"/>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460306">
                <a:tc>
                  <a:txBody>
                    <a:bodyPr/>
                    <a:lstStyle/>
                    <a:p>
                      <a:pPr algn="ctr">
                        <a:spcAft>
                          <a:spcPts val="1800"/>
                        </a:spcAft>
                      </a:pPr>
                      <a:r>
                        <a:rPr lang="en-US" sz="1400" dirty="0">
                          <a:solidFill>
                            <a:schemeClr val="tx1"/>
                          </a:solidFill>
                          <a:latin typeface="+mn-lt"/>
                          <a:cs typeface="Arial"/>
                        </a:rPr>
                        <a:t>July</a:t>
                      </a:r>
                      <a:r>
                        <a:rPr lang="en-US" sz="1400" baseline="0" dirty="0">
                          <a:solidFill>
                            <a:schemeClr val="tx1"/>
                          </a:solidFill>
                          <a:latin typeface="+mn-lt"/>
                          <a:cs typeface="Arial"/>
                        </a:rPr>
                        <a:t> 1</a:t>
                      </a:r>
                      <a:r>
                        <a:rPr lang="en-US" sz="1400" dirty="0">
                          <a:solidFill>
                            <a:schemeClr val="tx1"/>
                          </a:solidFill>
                          <a:latin typeface="+mn-lt"/>
                          <a:cs typeface="Arial"/>
                        </a:rPr>
                        <a:t>, 2016 –</a:t>
                      </a:r>
                      <a:r>
                        <a:rPr lang="en-US" sz="1400" baseline="0" dirty="0">
                          <a:solidFill>
                            <a:schemeClr val="tx1"/>
                          </a:solidFill>
                          <a:latin typeface="+mn-lt"/>
                          <a:cs typeface="Arial"/>
                        </a:rPr>
                        <a:t> June 30</a:t>
                      </a:r>
                      <a:r>
                        <a:rPr lang="en-US" sz="1400" dirty="0">
                          <a:solidFill>
                            <a:schemeClr val="tx1"/>
                          </a:solidFill>
                          <a:latin typeface="+mn-lt"/>
                          <a:cs typeface="Arial"/>
                        </a:rPr>
                        <a:t>, 2017</a:t>
                      </a:r>
                    </a:p>
                  </a:txBody>
                  <a:tcPr marL="91433" marR="9143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1800"/>
                        </a:spcAft>
                      </a:pPr>
                      <a:r>
                        <a:rPr lang="en-US" sz="1400" dirty="0">
                          <a:solidFill>
                            <a:schemeClr val="tx1"/>
                          </a:solidFill>
                          <a:latin typeface="+mn-lt"/>
                          <a:cs typeface="Arial"/>
                        </a:rPr>
                        <a:t>March</a:t>
                      </a:r>
                      <a:r>
                        <a:rPr lang="en-US" sz="1400" baseline="0" dirty="0">
                          <a:solidFill>
                            <a:schemeClr val="tx1"/>
                          </a:solidFill>
                          <a:latin typeface="+mn-lt"/>
                          <a:cs typeface="Arial"/>
                        </a:rPr>
                        <a:t> </a:t>
                      </a:r>
                      <a:r>
                        <a:rPr lang="en-US" sz="1400" dirty="0">
                          <a:solidFill>
                            <a:schemeClr val="tx1"/>
                          </a:solidFill>
                          <a:latin typeface="+mn-lt"/>
                          <a:cs typeface="Arial"/>
                        </a:rPr>
                        <a:t>1, 2018 – February 28, 2019</a:t>
                      </a:r>
                    </a:p>
                  </a:txBody>
                  <a:tcPr marL="91433" marR="9143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6804860" y="5400557"/>
            <a:ext cx="3535280" cy="707886"/>
          </a:xfrm>
          <a:prstGeom prst="rect">
            <a:avLst/>
          </a:prstGeom>
        </p:spPr>
        <p:txBody>
          <a:bodyPr wrap="square">
            <a:spAutoFit/>
          </a:bodyPr>
          <a:lstStyle/>
          <a:p>
            <a:r>
              <a:rPr lang="en-US" sz="1000" dirty="0">
                <a:solidFill>
                  <a:prstClr val="black"/>
                </a:solidFill>
              </a:rPr>
              <a:t>*Applies to virtually all codes except those for ambulance service, durable medical equipment, prosthetics and orthotics, anesthesia, immunizations, hearing, vision, lab, dental and most injections</a:t>
            </a:r>
          </a:p>
        </p:txBody>
      </p:sp>
    </p:spTree>
    <p:extLst>
      <p:ext uri="{BB962C8B-B14F-4D97-AF65-F5344CB8AC3E}">
        <p14:creationId xmlns:p14="http://schemas.microsoft.com/office/powerpoint/2010/main" val="49035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83" y="241300"/>
            <a:ext cx="11761387" cy="469900"/>
          </a:xfrm>
        </p:spPr>
        <p:txBody>
          <a:bodyPr/>
          <a:lstStyle/>
          <a:p>
            <a:r>
              <a:rPr lang="en-US" sz="3200" dirty="0">
                <a:solidFill>
                  <a:schemeClr val="tx2">
                    <a:lumMod val="75000"/>
                  </a:schemeClr>
                </a:solidFill>
              </a:rPr>
              <a:t>Types of </a:t>
            </a:r>
            <a:r>
              <a:rPr lang="en-US" sz="3200" dirty="0" smtClean="0">
                <a:solidFill>
                  <a:schemeClr val="tx2">
                    <a:lumMod val="75000"/>
                  </a:schemeClr>
                </a:solidFill>
              </a:rPr>
              <a:t>Metrics Used </a:t>
            </a:r>
            <a:r>
              <a:rPr lang="en-US" sz="3200" dirty="0">
                <a:solidFill>
                  <a:schemeClr val="tx2">
                    <a:lumMod val="75000"/>
                  </a:schemeClr>
                </a:solidFill>
              </a:rPr>
              <a:t>in Current Specialist VBR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7222282"/>
              </p:ext>
            </p:extLst>
          </p:nvPr>
        </p:nvGraphicFramePr>
        <p:xfrm>
          <a:off x="315383" y="1098396"/>
          <a:ext cx="11493757" cy="4677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A1E5B231-D2B4-429A-9C75-17461F63EC25}"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3669350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570" y="218998"/>
            <a:ext cx="11571816" cy="469900"/>
          </a:xfrm>
        </p:spPr>
        <p:txBody>
          <a:bodyPr/>
          <a:lstStyle/>
          <a:p>
            <a:r>
              <a:rPr lang="en-US" i="1" dirty="0">
                <a:solidFill>
                  <a:schemeClr val="accent1">
                    <a:lumMod val="50000"/>
                  </a:schemeClr>
                </a:solidFill>
              </a:rPr>
              <a:t>Potential</a:t>
            </a:r>
            <a:r>
              <a:rPr lang="en-US" dirty="0">
                <a:solidFill>
                  <a:schemeClr val="accent1">
                    <a:lumMod val="50000"/>
                  </a:schemeClr>
                </a:solidFill>
              </a:rPr>
              <a:t> CQI VBR Opportunity Being Evaluated for 2018/2019</a:t>
            </a:r>
          </a:p>
        </p:txBody>
      </p:sp>
      <p:sp>
        <p:nvSpPr>
          <p:cNvPr id="7" name="Content Placeholder 6"/>
          <p:cNvSpPr>
            <a:spLocks noGrp="1"/>
          </p:cNvSpPr>
          <p:nvPr>
            <p:ph sz="half" idx="2"/>
          </p:nvPr>
        </p:nvSpPr>
        <p:spPr>
          <a:xfrm>
            <a:off x="5798634" y="1009187"/>
            <a:ext cx="6110868" cy="4767145"/>
          </a:xfrm>
        </p:spPr>
        <p:txBody>
          <a:bodyPr/>
          <a:lstStyle/>
          <a:p>
            <a:pPr marL="285750" indent="-285750" defTabSz="914400" eaLnBrk="1" hangingPunct="1">
              <a:spcBef>
                <a:spcPts val="400"/>
              </a:spcBef>
              <a:spcAft>
                <a:spcPts val="400"/>
              </a:spcAft>
              <a:buFont typeface="Arial" panose="020B0604020202020204" pitchFamily="34" charset="0"/>
              <a:buChar char="•"/>
            </a:pPr>
            <a:r>
              <a:rPr lang="en-US" sz="2200" b="1" dirty="0">
                <a:solidFill>
                  <a:schemeClr val="accent1">
                    <a:lumMod val="50000"/>
                  </a:schemeClr>
                </a:solidFill>
                <a:latin typeface="+mj-lt"/>
                <a:ea typeface="+mn-ea"/>
                <a:cs typeface="+mn-cs"/>
              </a:rPr>
              <a:t>Would complement, not replace, the Specialist VBR </a:t>
            </a:r>
          </a:p>
          <a:p>
            <a:pPr marL="285750" indent="-285750" defTabSz="914400" eaLnBrk="1" hangingPunct="1">
              <a:spcBef>
                <a:spcPts val="400"/>
              </a:spcBef>
              <a:spcAft>
                <a:spcPts val="400"/>
              </a:spcAft>
              <a:buFont typeface="Arial" panose="020B0604020202020204" pitchFamily="34" charset="0"/>
              <a:buChar char="•"/>
            </a:pPr>
            <a:r>
              <a:rPr lang="en-US" sz="2200" b="1" dirty="0">
                <a:solidFill>
                  <a:schemeClr val="accent1">
                    <a:lumMod val="50000"/>
                  </a:schemeClr>
                </a:solidFill>
                <a:latin typeface="+mj-lt"/>
                <a:ea typeface="+mn-ea"/>
                <a:cs typeface="+mn-cs"/>
              </a:rPr>
              <a:t>Performance measures, targets and methodology designed by the Coordinating Center </a:t>
            </a:r>
          </a:p>
          <a:p>
            <a:pPr marL="285750" indent="-285750" defTabSz="914400" eaLnBrk="1" hangingPunct="1">
              <a:spcBef>
                <a:spcPts val="400"/>
              </a:spcBef>
              <a:spcAft>
                <a:spcPts val="400"/>
              </a:spcAft>
              <a:buFont typeface="Arial" panose="020B0604020202020204" pitchFamily="34" charset="0"/>
              <a:buChar char="•"/>
            </a:pPr>
            <a:r>
              <a:rPr lang="en-US" sz="2200" b="1" dirty="0">
                <a:solidFill>
                  <a:schemeClr val="accent1">
                    <a:lumMod val="50000"/>
                  </a:schemeClr>
                </a:solidFill>
                <a:latin typeface="+mj-lt"/>
                <a:ea typeface="+mn-ea"/>
                <a:cs typeface="+mn-cs"/>
              </a:rPr>
              <a:t>Utilize CQI registry data</a:t>
            </a:r>
          </a:p>
          <a:p>
            <a:pPr marL="285750" indent="-285750" defTabSz="914400" eaLnBrk="1" hangingPunct="1">
              <a:spcBef>
                <a:spcPts val="400"/>
              </a:spcBef>
              <a:spcAft>
                <a:spcPts val="400"/>
              </a:spcAft>
              <a:buFont typeface="Arial" panose="020B0604020202020204" pitchFamily="34" charset="0"/>
              <a:buChar char="•"/>
            </a:pPr>
            <a:r>
              <a:rPr lang="en-US" sz="2200" b="1" dirty="0">
                <a:solidFill>
                  <a:schemeClr val="accent1">
                    <a:lumMod val="50000"/>
                  </a:schemeClr>
                </a:solidFill>
                <a:latin typeface="+mj-lt"/>
                <a:ea typeface="+mn-ea"/>
                <a:cs typeface="+mn-cs"/>
              </a:rPr>
              <a:t>Eligible physicians would receive an additional 3% increase over the standard fee schedule (no PO nomination, similar to specialist VBR)</a:t>
            </a:r>
          </a:p>
          <a:p>
            <a:pPr marL="285750" indent="-285750" defTabSz="914400" eaLnBrk="1" hangingPunct="1">
              <a:spcBef>
                <a:spcPts val="400"/>
              </a:spcBef>
              <a:spcAft>
                <a:spcPts val="400"/>
              </a:spcAft>
              <a:buFont typeface="Arial" panose="020B0604020202020204" pitchFamily="34" charset="0"/>
              <a:buChar char="•"/>
            </a:pPr>
            <a:r>
              <a:rPr lang="en-US" sz="2200" b="1" dirty="0">
                <a:solidFill>
                  <a:schemeClr val="accent1">
                    <a:lumMod val="50000"/>
                  </a:schemeClr>
                </a:solidFill>
                <a:latin typeface="+mj-lt"/>
                <a:ea typeface="+mn-ea"/>
                <a:cs typeface="+mn-cs"/>
              </a:rPr>
              <a:t>Currently being proposed by BCBSM CQI administration for a 2018 VBR</a:t>
            </a:r>
          </a:p>
          <a:p>
            <a:pPr marL="285750" indent="-285750" defTabSz="914400" eaLnBrk="1" hangingPunct="1">
              <a:spcBef>
                <a:spcPts val="400"/>
              </a:spcBef>
              <a:spcAft>
                <a:spcPts val="400"/>
              </a:spcAft>
              <a:buFont typeface="Arial" panose="020B0604020202020204" pitchFamily="34" charset="0"/>
              <a:buChar char="•"/>
            </a:pPr>
            <a:r>
              <a:rPr lang="en-US" sz="2200" b="1" dirty="0">
                <a:solidFill>
                  <a:schemeClr val="accent1">
                    <a:lumMod val="50000"/>
                  </a:schemeClr>
                </a:solidFill>
                <a:latin typeface="+mj-lt"/>
                <a:ea typeface="+mn-ea"/>
                <a:cs typeface="+mn-cs"/>
              </a:rPr>
              <a:t>RVU – based PPO commercial claims only – similar to Specialist VBR</a:t>
            </a:r>
          </a:p>
        </p:txBody>
      </p:sp>
      <p:graphicFrame>
        <p:nvGraphicFramePr>
          <p:cNvPr id="4" name="Table 3"/>
          <p:cNvGraphicFramePr>
            <a:graphicFrameLocks noGrp="1"/>
          </p:cNvGraphicFramePr>
          <p:nvPr>
            <p:extLst>
              <p:ext uri="{D42A27DB-BD31-4B8C-83A1-F6EECF244321}">
                <p14:modId xmlns:p14="http://schemas.microsoft.com/office/powerpoint/2010/main" val="2234372072"/>
              </p:ext>
            </p:extLst>
          </p:nvPr>
        </p:nvGraphicFramePr>
        <p:xfrm>
          <a:off x="181570" y="1009187"/>
          <a:ext cx="5283315" cy="4419599"/>
        </p:xfrm>
        <a:graphic>
          <a:graphicData uri="http://schemas.openxmlformats.org/drawingml/2006/table">
            <a:tbl>
              <a:tblPr/>
              <a:tblGrid>
                <a:gridCol w="1056663">
                  <a:extLst>
                    <a:ext uri="{9D8B030D-6E8A-4147-A177-3AD203B41FA5}">
                      <a16:colId xmlns:a16="http://schemas.microsoft.com/office/drawing/2014/main" val="20000"/>
                    </a:ext>
                  </a:extLst>
                </a:gridCol>
                <a:gridCol w="1056663">
                  <a:extLst>
                    <a:ext uri="{9D8B030D-6E8A-4147-A177-3AD203B41FA5}">
                      <a16:colId xmlns:a16="http://schemas.microsoft.com/office/drawing/2014/main" val="20001"/>
                    </a:ext>
                  </a:extLst>
                </a:gridCol>
                <a:gridCol w="1056663">
                  <a:extLst>
                    <a:ext uri="{9D8B030D-6E8A-4147-A177-3AD203B41FA5}">
                      <a16:colId xmlns:a16="http://schemas.microsoft.com/office/drawing/2014/main" val="20002"/>
                    </a:ext>
                  </a:extLst>
                </a:gridCol>
                <a:gridCol w="1056663">
                  <a:extLst>
                    <a:ext uri="{9D8B030D-6E8A-4147-A177-3AD203B41FA5}">
                      <a16:colId xmlns:a16="http://schemas.microsoft.com/office/drawing/2014/main" val="20003"/>
                    </a:ext>
                  </a:extLst>
                </a:gridCol>
                <a:gridCol w="1056663">
                  <a:extLst>
                    <a:ext uri="{9D8B030D-6E8A-4147-A177-3AD203B41FA5}">
                      <a16:colId xmlns:a16="http://schemas.microsoft.com/office/drawing/2014/main" val="20004"/>
                    </a:ext>
                  </a:extLst>
                </a:gridCol>
              </a:tblGrid>
              <a:tr h="499972">
                <a:tc gridSpan="3">
                  <a:txBody>
                    <a:bodyPr/>
                    <a:lstStyle/>
                    <a:p>
                      <a:pPr algn="ctr" fontAlgn="b"/>
                      <a:r>
                        <a:rPr lang="en-US" sz="1400" b="1" i="0" u="none" strike="noStrike" dirty="0">
                          <a:solidFill>
                            <a:srgbClr val="000000"/>
                          </a:solidFill>
                          <a:latin typeface="Calibri"/>
                        </a:rPr>
                        <a:t>Standard BCBSM Value-Based Reimbursement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a:txBody>
                    <a:bodyPr/>
                    <a:lstStyle/>
                    <a:p>
                      <a:pPr algn="ctr" fontAlgn="b"/>
                      <a:r>
                        <a:rPr lang="en-US" sz="1400" b="1" i="0" u="none" strike="noStrike" dirty="0">
                          <a:solidFill>
                            <a:srgbClr val="000000"/>
                          </a:solidFill>
                          <a:latin typeface="Calibri"/>
                        </a:rPr>
                        <a:t>New CQI VBR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4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1185004">
                <a:tc>
                  <a:txBody>
                    <a:bodyPr/>
                    <a:lstStyle/>
                    <a:p>
                      <a:pPr algn="ctr" fontAlgn="b"/>
                      <a:r>
                        <a:rPr lang="en-US" sz="1600" b="1" i="0" u="none" strike="noStrike" dirty="0">
                          <a:solidFill>
                            <a:srgbClr val="000000"/>
                          </a:solidFill>
                          <a:latin typeface="Calibri"/>
                        </a:rPr>
                        <a:t>Ranked in top third of practices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1600" b="1" i="0" u="none" strike="noStrike" dirty="0">
                          <a:solidFill>
                            <a:srgbClr val="000000"/>
                          </a:solidFill>
                          <a:latin typeface="Calibri"/>
                        </a:rPr>
                        <a:t>Ranked in second third of practices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1600" b="1" i="0" u="none" strike="noStrike" dirty="0">
                          <a:solidFill>
                            <a:srgbClr val="000000"/>
                          </a:solidFill>
                          <a:latin typeface="Calibri"/>
                        </a:rPr>
                        <a:t>Ranked in bottom third of practices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1600" b="1" i="0" u="none" strike="noStrike" dirty="0">
                          <a:solidFill>
                            <a:srgbClr val="000000"/>
                          </a:solidFill>
                          <a:latin typeface="Calibri"/>
                        </a:rPr>
                        <a:t>CQI Participants that met target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1" i="0" u="none" strike="noStrike" dirty="0">
                          <a:solidFill>
                            <a:srgbClr val="000000"/>
                          </a:solidFill>
                          <a:latin typeface="Calibri"/>
                        </a:rPr>
                        <a:t>Percent of Standard Fee Schedule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val="10001"/>
                  </a:ext>
                </a:extLst>
              </a:tr>
              <a:tr h="395001">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rgbClr val="000000"/>
                          </a:solidFill>
                          <a:latin typeface="Calibri"/>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395001">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rgbClr val="000000"/>
                          </a:solidFill>
                          <a:latin typeface="Calibri"/>
                        </a:rPr>
                        <a:t>103%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95001">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rgbClr val="000000"/>
                          </a:solidFill>
                          <a:latin typeface="Calibri"/>
                        </a:rPr>
                        <a:t>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395001">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rgbClr val="000000"/>
                          </a:solidFill>
                          <a:latin typeface="Calibri"/>
                        </a:rPr>
                        <a:t>108%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395001">
                <a:tc>
                  <a:txBody>
                    <a:bodyPr/>
                    <a:lstStyle/>
                    <a:p>
                      <a:pPr algn="ctr" fontAlgn="b"/>
                      <a:r>
                        <a:rPr lang="en-US" sz="18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rgbClr val="000000"/>
                          </a:solidFill>
                          <a:latin typeface="Calibri"/>
                        </a:rPr>
                        <a:t>110%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395001">
                <a:tc>
                  <a:txBody>
                    <a:bodyPr/>
                    <a:lstStyle/>
                    <a:p>
                      <a:pPr algn="ctr" fontAlgn="b"/>
                      <a:r>
                        <a:rPr lang="en-US" sz="18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0" i="0" u="none" strike="noStrike" dirty="0">
                          <a:solidFill>
                            <a:srgbClr val="000000"/>
                          </a:solidFill>
                          <a:latin typeface="Calibri"/>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rgbClr val="000000"/>
                          </a:solidFill>
                          <a:latin typeface="Calibri"/>
                        </a:rPr>
                        <a:t>113%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364617">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7793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420" y="228600"/>
            <a:ext cx="12013580" cy="685800"/>
          </a:xfrm>
        </p:spPr>
        <p:txBody>
          <a:bodyPr/>
          <a:lstStyle/>
          <a:p>
            <a:r>
              <a:rPr lang="en-US" dirty="0">
                <a:solidFill>
                  <a:schemeClr val="tx2">
                    <a:lumMod val="75000"/>
                  </a:schemeClr>
                </a:solidFill>
              </a:rPr>
              <a:t>Eligibility for Specialist VBR </a:t>
            </a:r>
            <a:r>
              <a:rPr lang="en-US" dirty="0" smtClean="0">
                <a:solidFill>
                  <a:schemeClr val="tx2">
                    <a:lumMod val="75000"/>
                  </a:schemeClr>
                </a:solidFill>
              </a:rPr>
              <a:t>(</a:t>
            </a:r>
            <a:r>
              <a:rPr lang="en-US" dirty="0">
                <a:solidFill>
                  <a:schemeClr val="tx2">
                    <a:lumMod val="75000"/>
                  </a:schemeClr>
                </a:solidFill>
              </a:rPr>
              <a:t>or </a:t>
            </a:r>
            <a:r>
              <a:rPr lang="en-US" dirty="0" smtClean="0">
                <a:solidFill>
                  <a:schemeClr val="tx2">
                    <a:lumMod val="75000"/>
                  </a:schemeClr>
                </a:solidFill>
              </a:rPr>
              <a:t>any </a:t>
            </a:r>
            <a:r>
              <a:rPr lang="en-US" dirty="0">
                <a:solidFill>
                  <a:schemeClr val="tx2">
                    <a:lumMod val="75000"/>
                  </a:schemeClr>
                </a:solidFill>
              </a:rPr>
              <a:t>potential BCBSM VBR) </a:t>
            </a:r>
          </a:p>
        </p:txBody>
      </p:sp>
      <p:sp>
        <p:nvSpPr>
          <p:cNvPr id="2" name="TextBox 1"/>
          <p:cNvSpPr txBox="1"/>
          <p:nvPr/>
        </p:nvSpPr>
        <p:spPr>
          <a:xfrm>
            <a:off x="288073" y="1059365"/>
            <a:ext cx="11465311" cy="4770537"/>
          </a:xfrm>
          <a:prstGeom prst="rect">
            <a:avLst/>
          </a:prstGeom>
          <a:noFill/>
        </p:spPr>
        <p:txBody>
          <a:bodyPr wrap="square" rtlCol="0">
            <a:spAutoFit/>
          </a:bodyPr>
          <a:lstStyle/>
          <a:p>
            <a:pPr marL="285750" indent="-285750">
              <a:spcBef>
                <a:spcPts val="400"/>
              </a:spcBef>
              <a:spcAft>
                <a:spcPts val="400"/>
              </a:spcAft>
              <a:buFont typeface="Arial" panose="020B0604020202020204" pitchFamily="34" charset="0"/>
              <a:buChar char="•"/>
            </a:pPr>
            <a:r>
              <a:rPr lang="en-US" sz="2400" dirty="0">
                <a:solidFill>
                  <a:prstClr val="black"/>
                </a:solidFill>
              </a:rPr>
              <a:t>To be eligible for a Specialist VBR, a physician:</a:t>
            </a:r>
          </a:p>
          <a:p>
            <a:pPr marL="742950" lvl="1" indent="-285750">
              <a:spcBef>
                <a:spcPts val="400"/>
              </a:spcBef>
              <a:spcAft>
                <a:spcPts val="400"/>
              </a:spcAft>
              <a:buFont typeface="Arial" panose="020B0604020202020204" pitchFamily="34" charset="0"/>
              <a:buChar char="•"/>
            </a:pPr>
            <a:r>
              <a:rPr lang="en-US" sz="2400" b="1" dirty="0">
                <a:solidFill>
                  <a:srgbClr val="C00000"/>
                </a:solidFill>
              </a:rPr>
              <a:t>Must be enrolled in Blue Cross Blue Shield of Michigan’s PGIP program through one of the affiliated PGIP physician organization (PO</a:t>
            </a:r>
            <a:r>
              <a:rPr lang="en-US" sz="2400" dirty="0">
                <a:solidFill>
                  <a:prstClr val="black"/>
                </a:solidFill>
              </a:rPr>
              <a:t>)</a:t>
            </a:r>
          </a:p>
          <a:p>
            <a:pPr marL="742950" lvl="1" indent="-285750">
              <a:spcBef>
                <a:spcPts val="400"/>
              </a:spcBef>
              <a:spcAft>
                <a:spcPts val="400"/>
              </a:spcAft>
              <a:buFont typeface="Arial" panose="020B0604020202020204" pitchFamily="34" charset="0"/>
              <a:buChar char="•"/>
            </a:pPr>
            <a:r>
              <a:rPr lang="en-US" sz="2400" dirty="0">
                <a:solidFill>
                  <a:prstClr val="black"/>
                </a:solidFill>
              </a:rPr>
              <a:t>Must be enrolled in a PGIP PO </a:t>
            </a:r>
            <a:r>
              <a:rPr lang="en-US" sz="2400" u="sng" dirty="0">
                <a:solidFill>
                  <a:prstClr val="black"/>
                </a:solidFill>
              </a:rPr>
              <a:t>at least one year prior</a:t>
            </a:r>
            <a:r>
              <a:rPr lang="en-US" sz="2400" dirty="0">
                <a:solidFill>
                  <a:prstClr val="black"/>
                </a:solidFill>
              </a:rPr>
              <a:t> -</a:t>
            </a:r>
          </a:p>
          <a:p>
            <a:pPr marL="1200150" lvl="2" indent="-285750">
              <a:spcBef>
                <a:spcPts val="400"/>
              </a:spcBef>
              <a:spcAft>
                <a:spcPts val="400"/>
              </a:spcAft>
              <a:buFont typeface="Arial" panose="020B0604020202020204" pitchFamily="34" charset="0"/>
              <a:buChar char="•"/>
            </a:pPr>
            <a:r>
              <a:rPr lang="en-US" sz="2400" dirty="0">
                <a:solidFill>
                  <a:prstClr val="black"/>
                </a:solidFill>
              </a:rPr>
              <a:t>2018 VBR - If not on the January ‘17 and July ’17 PGIP physician lists, then the physician is NOT eligible for any 2018 VBR</a:t>
            </a:r>
          </a:p>
          <a:p>
            <a:pPr marL="1200150" lvl="2" indent="-285750">
              <a:spcBef>
                <a:spcPts val="400"/>
              </a:spcBef>
              <a:spcAft>
                <a:spcPts val="400"/>
              </a:spcAft>
              <a:buFont typeface="Arial" panose="020B0604020202020204" pitchFamily="34" charset="0"/>
              <a:buChar char="•"/>
            </a:pPr>
            <a:r>
              <a:rPr lang="en-US" sz="2400" dirty="0">
                <a:solidFill>
                  <a:prstClr val="black"/>
                </a:solidFill>
              </a:rPr>
              <a:t>2019 VBR – the physician must be enrolled in a PGIP PO by first week of January 2018</a:t>
            </a:r>
          </a:p>
          <a:p>
            <a:pPr marL="742950" lvl="1" indent="-285750">
              <a:spcBef>
                <a:spcPts val="400"/>
              </a:spcBef>
              <a:spcAft>
                <a:spcPts val="400"/>
              </a:spcAft>
              <a:buFont typeface="Arial" panose="020B0604020202020204" pitchFamily="34" charset="0"/>
              <a:buChar char="•"/>
            </a:pPr>
            <a:r>
              <a:rPr lang="en-US" sz="2400" dirty="0">
                <a:solidFill>
                  <a:prstClr val="black"/>
                </a:solidFill>
              </a:rPr>
              <a:t>Must be nominated by their affiliated PGIP PO annually (for Specialist VBR) –</a:t>
            </a:r>
          </a:p>
          <a:p>
            <a:pPr marL="1200150" lvl="2" indent="-285750">
              <a:spcBef>
                <a:spcPts val="400"/>
              </a:spcBef>
              <a:spcAft>
                <a:spcPts val="400"/>
              </a:spcAft>
              <a:buFont typeface="Arial" panose="020B0604020202020204" pitchFamily="34" charset="0"/>
              <a:buChar char="•"/>
            </a:pPr>
            <a:r>
              <a:rPr lang="en-US" sz="2400" dirty="0">
                <a:solidFill>
                  <a:prstClr val="black"/>
                </a:solidFill>
              </a:rPr>
              <a:t>Nomination does not necessarily mean you will receive VBR (bottom third of physicians will not receive Specialist VBR)</a:t>
            </a:r>
          </a:p>
        </p:txBody>
      </p:sp>
    </p:spTree>
    <p:extLst>
      <p:ext uri="{BB962C8B-B14F-4D97-AF65-F5344CB8AC3E}">
        <p14:creationId xmlns:p14="http://schemas.microsoft.com/office/powerpoint/2010/main" val="2256451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80" y="280936"/>
            <a:ext cx="11686478" cy="469900"/>
          </a:xfrm>
        </p:spPr>
        <p:txBody>
          <a:bodyPr/>
          <a:lstStyle/>
          <a:p>
            <a:r>
              <a:rPr lang="en-US" dirty="0">
                <a:solidFill>
                  <a:schemeClr val="tx2">
                    <a:lumMod val="75000"/>
                  </a:schemeClr>
                </a:solidFill>
              </a:rPr>
              <a:t>Specialist VBR results for </a:t>
            </a:r>
            <a:r>
              <a:rPr lang="en-US" dirty="0" smtClean="0">
                <a:solidFill>
                  <a:schemeClr val="tx2">
                    <a:lumMod val="75000"/>
                  </a:schemeClr>
                </a:solidFill>
              </a:rPr>
              <a:t>ASPIRE CQI </a:t>
            </a:r>
            <a:r>
              <a:rPr lang="en-US" dirty="0">
                <a:solidFill>
                  <a:schemeClr val="tx2">
                    <a:lumMod val="75000"/>
                  </a:schemeClr>
                </a:solidFill>
              </a:rPr>
              <a:t>Participating physicians</a:t>
            </a:r>
          </a:p>
        </p:txBody>
      </p:sp>
      <p:sp>
        <p:nvSpPr>
          <p:cNvPr id="4" name="Content Placeholder 3"/>
          <p:cNvSpPr>
            <a:spLocks noGrp="1"/>
          </p:cNvSpPr>
          <p:nvPr>
            <p:ph idx="1"/>
          </p:nvPr>
        </p:nvSpPr>
        <p:spPr>
          <a:xfrm>
            <a:off x="22832" y="1187606"/>
            <a:ext cx="12044374" cy="4176131"/>
          </a:xfrm>
        </p:spPr>
        <p:txBody>
          <a:bodyPr/>
          <a:lstStyle/>
          <a:p>
            <a:pPr>
              <a:spcBef>
                <a:spcPts val="600"/>
              </a:spcBef>
              <a:spcAft>
                <a:spcPts val="600"/>
              </a:spcAft>
            </a:pPr>
            <a:r>
              <a:rPr lang="en-US" sz="3200" dirty="0">
                <a:latin typeface="+mj-lt"/>
              </a:rPr>
              <a:t>Number of physicians contributing data to the CQI - </a:t>
            </a:r>
            <a:r>
              <a:rPr lang="en-US" sz="3200" dirty="0" smtClean="0">
                <a:latin typeface="+mj-lt"/>
              </a:rPr>
              <a:t>437</a:t>
            </a:r>
            <a:endParaRPr lang="en-US" sz="3200" dirty="0">
              <a:latin typeface="+mj-lt"/>
            </a:endParaRPr>
          </a:p>
          <a:p>
            <a:pPr>
              <a:spcBef>
                <a:spcPts val="600"/>
              </a:spcBef>
              <a:spcAft>
                <a:spcPts val="600"/>
              </a:spcAft>
            </a:pPr>
            <a:r>
              <a:rPr lang="en-US" sz="3200" dirty="0">
                <a:latin typeface="+mj-lt"/>
              </a:rPr>
              <a:t>Number of CQI physicians that are in a PGIP PO (as of July 2017) - </a:t>
            </a:r>
            <a:r>
              <a:rPr lang="en-US" sz="3200" dirty="0" smtClean="0">
                <a:latin typeface="+mj-lt"/>
              </a:rPr>
              <a:t>335</a:t>
            </a:r>
            <a:endParaRPr lang="en-US" sz="3200" dirty="0">
              <a:latin typeface="+mj-lt"/>
            </a:endParaRPr>
          </a:p>
          <a:p>
            <a:pPr>
              <a:spcBef>
                <a:spcPts val="600"/>
              </a:spcBef>
              <a:spcAft>
                <a:spcPts val="600"/>
              </a:spcAft>
            </a:pPr>
            <a:r>
              <a:rPr lang="en-US" sz="3200" dirty="0">
                <a:latin typeface="+mj-lt"/>
              </a:rPr>
              <a:t>Number of physicians that are NOT currently in a PGIP PO (as of July 2017) - </a:t>
            </a:r>
            <a:r>
              <a:rPr lang="en-US" sz="3200" dirty="0" smtClean="0">
                <a:latin typeface="+mj-lt"/>
              </a:rPr>
              <a:t>102</a:t>
            </a:r>
            <a:endParaRPr lang="en-US" sz="3200" dirty="0">
              <a:latin typeface="+mj-lt"/>
            </a:endParaRPr>
          </a:p>
          <a:p>
            <a:pPr>
              <a:spcBef>
                <a:spcPts val="600"/>
              </a:spcBef>
              <a:spcAft>
                <a:spcPts val="600"/>
              </a:spcAft>
            </a:pPr>
            <a:r>
              <a:rPr lang="en-US" sz="3200" dirty="0">
                <a:latin typeface="+mj-lt"/>
              </a:rPr>
              <a:t>Number of physicians that are currently receiving Specialist VBR - </a:t>
            </a:r>
            <a:r>
              <a:rPr lang="en-US" sz="3200" dirty="0" smtClean="0">
                <a:latin typeface="+mj-lt"/>
              </a:rPr>
              <a:t>286</a:t>
            </a:r>
            <a:endParaRPr lang="en-US" sz="3200" dirty="0">
              <a:latin typeface="+mj-lt"/>
            </a:endParaRPr>
          </a:p>
          <a:p>
            <a:pPr>
              <a:spcBef>
                <a:spcPts val="600"/>
              </a:spcBef>
              <a:spcAft>
                <a:spcPts val="600"/>
              </a:spcAft>
            </a:pPr>
            <a:endParaRPr lang="en-US" sz="3200" dirty="0">
              <a:latin typeface="+mj-lt"/>
            </a:endParaRPr>
          </a:p>
        </p:txBody>
      </p:sp>
      <p:sp>
        <p:nvSpPr>
          <p:cNvPr id="3" name="Slide Number Placeholder 2"/>
          <p:cNvSpPr>
            <a:spLocks noGrp="1"/>
          </p:cNvSpPr>
          <p:nvPr>
            <p:ph type="sldNum" sz="quarter" idx="12"/>
          </p:nvPr>
        </p:nvSpPr>
        <p:spPr/>
        <p:txBody>
          <a:bodyPr/>
          <a:lstStyle/>
          <a:p>
            <a:pPr>
              <a:defRPr/>
            </a:pPr>
            <a:fld id="{3EA38104-A663-4F84-9C09-DA5984E54E8D}" type="slidenum">
              <a:rPr lang="en-US" smtClean="0">
                <a:solidFill>
                  <a:prstClr val="white"/>
                </a:solidFill>
              </a:rPr>
              <a:pPr>
                <a:defRPr/>
              </a:pPr>
              <a:t>7</a:t>
            </a:fld>
            <a:endParaRPr lang="en-US" dirty="0">
              <a:solidFill>
                <a:prstClr val="white"/>
              </a:solidFill>
            </a:endParaRPr>
          </a:p>
        </p:txBody>
      </p:sp>
      <p:sp>
        <p:nvSpPr>
          <p:cNvPr id="5" name="TextBox 4"/>
          <p:cNvSpPr txBox="1"/>
          <p:nvPr/>
        </p:nvSpPr>
        <p:spPr>
          <a:xfrm>
            <a:off x="1966754" y="5562600"/>
            <a:ext cx="8524257" cy="369332"/>
          </a:xfrm>
          <a:prstGeom prst="rect">
            <a:avLst/>
          </a:prstGeom>
          <a:noFill/>
        </p:spPr>
        <p:txBody>
          <a:bodyPr wrap="none" rtlCol="0">
            <a:spAutoFit/>
          </a:bodyPr>
          <a:lstStyle/>
          <a:p>
            <a:r>
              <a:rPr lang="en-US" b="1" dirty="0">
                <a:solidFill>
                  <a:srgbClr val="C00000"/>
                </a:solidFill>
              </a:rPr>
              <a:t>A list of PGIP Physician Organizations will be made available by the Coordinating Center</a:t>
            </a:r>
          </a:p>
        </p:txBody>
      </p:sp>
    </p:spTree>
    <p:extLst>
      <p:ext uri="{BB962C8B-B14F-4D97-AF65-F5344CB8AC3E}">
        <p14:creationId xmlns:p14="http://schemas.microsoft.com/office/powerpoint/2010/main" val="1756949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56" y="312544"/>
            <a:ext cx="11775688" cy="469900"/>
          </a:xfrm>
        </p:spPr>
        <p:txBody>
          <a:bodyPr/>
          <a:lstStyle/>
          <a:p>
            <a:r>
              <a:rPr lang="en-US" dirty="0">
                <a:solidFill>
                  <a:schemeClr val="tx2">
                    <a:lumMod val="75000"/>
                  </a:schemeClr>
                </a:solidFill>
              </a:rPr>
              <a:t>PGIP Enrollment of Specialists </a:t>
            </a:r>
            <a:r>
              <a:rPr lang="en-US" dirty="0" smtClean="0">
                <a:solidFill>
                  <a:schemeClr val="tx2">
                    <a:lumMod val="75000"/>
                  </a:schemeClr>
                </a:solidFill>
              </a:rPr>
              <a:t/>
            </a:r>
            <a:br>
              <a:rPr lang="en-US" dirty="0" smtClean="0">
                <a:solidFill>
                  <a:schemeClr val="tx2">
                    <a:lumMod val="75000"/>
                  </a:schemeClr>
                </a:solidFill>
              </a:rPr>
            </a:br>
            <a:r>
              <a:rPr lang="en-US" dirty="0" smtClean="0">
                <a:solidFill>
                  <a:schemeClr val="tx2">
                    <a:lumMod val="75000"/>
                  </a:schemeClr>
                </a:solidFill>
              </a:rPr>
              <a:t>Participating </a:t>
            </a:r>
            <a:r>
              <a:rPr lang="en-US" dirty="0">
                <a:solidFill>
                  <a:schemeClr val="tx2">
                    <a:lumMod val="75000"/>
                  </a:schemeClr>
                </a:solidFill>
              </a:rPr>
              <a:t>in CQIs – Who’s Involved</a:t>
            </a:r>
          </a:p>
        </p:txBody>
      </p:sp>
      <p:sp>
        <p:nvSpPr>
          <p:cNvPr id="3" name="Slide Number Placeholder 2"/>
          <p:cNvSpPr>
            <a:spLocks noGrp="1"/>
          </p:cNvSpPr>
          <p:nvPr>
            <p:ph type="sldNum" sz="quarter" idx="12"/>
          </p:nvPr>
        </p:nvSpPr>
        <p:spPr/>
        <p:txBody>
          <a:bodyPr/>
          <a:lstStyle/>
          <a:p>
            <a:pPr>
              <a:defRPr/>
            </a:pPr>
            <a:fld id="{3EA38104-A663-4F84-9C09-DA5984E54E8D}" type="slidenum">
              <a:rPr lang="en-US" smtClean="0">
                <a:solidFill>
                  <a:prstClr val="white"/>
                </a:solidFill>
              </a:rPr>
              <a:pPr>
                <a:defRPr/>
              </a:pPr>
              <a:t>8</a:t>
            </a:fld>
            <a:endParaRPr lang="en-US" dirty="0">
              <a:solidFill>
                <a:prstClr val="white"/>
              </a:solidFill>
            </a:endParaRPr>
          </a:p>
        </p:txBody>
      </p:sp>
      <p:graphicFrame>
        <p:nvGraphicFramePr>
          <p:cNvPr id="6" name="Diagram 5"/>
          <p:cNvGraphicFramePr/>
          <p:nvPr>
            <p:extLst>
              <p:ext uri="{D42A27DB-BD31-4B8C-83A1-F6EECF244321}">
                <p14:modId xmlns:p14="http://schemas.microsoft.com/office/powerpoint/2010/main" val="3215374641"/>
              </p:ext>
            </p:extLst>
          </p:nvPr>
        </p:nvGraphicFramePr>
        <p:xfrm>
          <a:off x="434897" y="782444"/>
          <a:ext cx="11318488" cy="5452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44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569" y="134124"/>
            <a:ext cx="8145462" cy="469900"/>
          </a:xfrm>
        </p:spPr>
        <p:txBody>
          <a:bodyPr/>
          <a:lstStyle/>
          <a:p>
            <a:r>
              <a:rPr lang="en-US" dirty="0">
                <a:solidFill>
                  <a:schemeClr val="tx2">
                    <a:lumMod val="75000"/>
                  </a:schemeClr>
                </a:solidFill>
              </a:rPr>
              <a:t>Next Steps Towards PGIP Enrollment</a:t>
            </a:r>
          </a:p>
        </p:txBody>
      </p:sp>
      <p:sp>
        <p:nvSpPr>
          <p:cNvPr id="4" name="Content Placeholder 3"/>
          <p:cNvSpPr>
            <a:spLocks noGrp="1"/>
          </p:cNvSpPr>
          <p:nvPr>
            <p:ph idx="1"/>
          </p:nvPr>
        </p:nvSpPr>
        <p:spPr>
          <a:xfrm>
            <a:off x="307692" y="776869"/>
            <a:ext cx="11329639" cy="4151970"/>
          </a:xfrm>
        </p:spPr>
        <p:txBody>
          <a:bodyPr/>
          <a:lstStyle/>
          <a:p>
            <a:pPr>
              <a:spcBef>
                <a:spcPts val="600"/>
              </a:spcBef>
              <a:spcAft>
                <a:spcPts val="600"/>
              </a:spcAft>
            </a:pPr>
            <a:r>
              <a:rPr lang="en-US" sz="3200" dirty="0"/>
              <a:t>If a physician is not in PGIP currently – </a:t>
            </a:r>
          </a:p>
          <a:p>
            <a:pPr lvl="1">
              <a:spcBef>
                <a:spcPts val="600"/>
              </a:spcBef>
              <a:spcAft>
                <a:spcPts val="600"/>
              </a:spcAft>
            </a:pPr>
            <a:r>
              <a:rPr lang="en-US" sz="3200" dirty="0"/>
              <a:t>Need to be enrolled by the first week in January 2018 to be eligible for 2019 VBR</a:t>
            </a:r>
          </a:p>
          <a:p>
            <a:pPr lvl="1">
              <a:spcBef>
                <a:spcPts val="600"/>
              </a:spcBef>
              <a:spcAft>
                <a:spcPts val="600"/>
              </a:spcAft>
            </a:pPr>
            <a:r>
              <a:rPr lang="en-US" sz="3200" dirty="0"/>
              <a:t>POs have been notified by BCBSM Value Partnerships of physicians not in PGIP as of July 2017</a:t>
            </a:r>
          </a:p>
          <a:p>
            <a:pPr>
              <a:spcBef>
                <a:spcPts val="600"/>
              </a:spcBef>
              <a:spcAft>
                <a:spcPts val="600"/>
              </a:spcAft>
            </a:pPr>
            <a:r>
              <a:rPr lang="en-US" sz="3200" dirty="0"/>
              <a:t>A list of POs’ contact information will be made available to the Coordinating Center to assist PGIP enrollment</a:t>
            </a:r>
          </a:p>
          <a:p>
            <a:pPr lvl="1">
              <a:spcBef>
                <a:spcPts val="600"/>
              </a:spcBef>
              <a:spcAft>
                <a:spcPts val="600"/>
              </a:spcAft>
            </a:pPr>
            <a:endParaRPr lang="en-US" sz="3200" dirty="0"/>
          </a:p>
          <a:p>
            <a:pPr>
              <a:spcBef>
                <a:spcPts val="600"/>
              </a:spcBef>
              <a:spcAft>
                <a:spcPts val="600"/>
              </a:spcAft>
            </a:pPr>
            <a:endParaRPr lang="en-US" sz="3200" dirty="0"/>
          </a:p>
        </p:txBody>
      </p:sp>
      <p:sp>
        <p:nvSpPr>
          <p:cNvPr id="3" name="Slide Number Placeholder 2"/>
          <p:cNvSpPr>
            <a:spLocks noGrp="1"/>
          </p:cNvSpPr>
          <p:nvPr>
            <p:ph type="sldNum" sz="quarter" idx="12"/>
          </p:nvPr>
        </p:nvSpPr>
        <p:spPr/>
        <p:txBody>
          <a:bodyPr/>
          <a:lstStyle/>
          <a:p>
            <a:pPr>
              <a:defRPr/>
            </a:pPr>
            <a:fld id="{3EA38104-A663-4F84-9C09-DA5984E54E8D}" type="slidenum">
              <a:rPr lang="en-US" smtClean="0">
                <a:solidFill>
                  <a:prstClr val="white"/>
                </a:solidFill>
              </a:rPr>
              <a:pPr>
                <a:defRPr/>
              </a:pPr>
              <a:t>9</a:t>
            </a:fld>
            <a:endParaRPr lang="en-US" dirty="0">
              <a:solidFill>
                <a:prstClr val="white"/>
              </a:solidFill>
            </a:endParaRPr>
          </a:p>
        </p:txBody>
      </p:sp>
      <p:sp>
        <p:nvSpPr>
          <p:cNvPr id="6" name="TextBox 5"/>
          <p:cNvSpPr txBox="1"/>
          <p:nvPr/>
        </p:nvSpPr>
        <p:spPr>
          <a:xfrm>
            <a:off x="2306445" y="4928839"/>
            <a:ext cx="7332135" cy="523220"/>
          </a:xfrm>
          <a:prstGeom prst="rect">
            <a:avLst/>
          </a:prstGeom>
          <a:noFill/>
        </p:spPr>
        <p:txBody>
          <a:bodyPr wrap="none" rtlCol="0">
            <a:spAutoFit/>
            <a:scene3d>
              <a:camera prst="isometricOffAxis1Right"/>
              <a:lightRig rig="threePt" dir="t"/>
            </a:scene3d>
          </a:bodyPr>
          <a:lstStyle/>
          <a:p>
            <a:r>
              <a:rPr lang="en-US" sz="2800" dirty="0">
                <a:ln w="0"/>
                <a:solidFill>
                  <a:srgbClr val="4F81BD"/>
                </a:solidFill>
                <a:effectLst>
                  <a:outerShdw blurRad="38100" dist="25400" dir="5400000" algn="ctr" rotWithShape="0">
                    <a:srgbClr val="6E747A">
                      <a:alpha val="43000"/>
                    </a:srgbClr>
                  </a:outerShdw>
                </a:effectLst>
              </a:rPr>
              <a:t>No PGIP Enrollment = No Specialist VBR Eligibility</a:t>
            </a:r>
          </a:p>
        </p:txBody>
      </p:sp>
    </p:spTree>
    <p:extLst>
      <p:ext uri="{BB962C8B-B14F-4D97-AF65-F5344CB8AC3E}">
        <p14:creationId xmlns:p14="http://schemas.microsoft.com/office/powerpoint/2010/main" val="3230018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POG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OG Theme" id="{4C9B225A-16BC-4D0A-8878-B4E5C250D342}" vid="{E55EE39E-624F-4EAA-9ABB-CF3D8FA1CB3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MPOG Theme</Template>
  <TotalTime>1189</TotalTime>
  <Words>1751</Words>
  <Application>Microsoft Office PowerPoint</Application>
  <PresentationFormat>Widescreen</PresentationFormat>
  <Paragraphs>230</Paragraphs>
  <Slides>27</Slides>
  <Notes>11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27</vt:i4>
      </vt:variant>
    </vt:vector>
  </HeadingPairs>
  <TitlesOfParts>
    <vt:vector size="43" baseType="lpstr">
      <vt:lpstr>MS PGothic</vt:lpstr>
      <vt:lpstr>MS PGothic</vt:lpstr>
      <vt:lpstr>Arial</vt:lpstr>
      <vt:lpstr>avenir-light</vt:lpstr>
      <vt:lpstr>Calibri</vt:lpstr>
      <vt:lpstr>Calibri Light</vt:lpstr>
      <vt:lpstr>open sans</vt:lpstr>
      <vt:lpstr>MPOG Theme</vt:lpstr>
      <vt:lpstr>1_Office Theme</vt:lpstr>
      <vt:lpstr>2_Office Theme</vt:lpstr>
      <vt:lpstr>3_Office Theme</vt:lpstr>
      <vt:lpstr>4_Office Theme</vt:lpstr>
      <vt:lpstr>5_Office Theme</vt:lpstr>
      <vt:lpstr>6_Office Theme</vt:lpstr>
      <vt:lpstr>7_Office Theme</vt:lpstr>
      <vt:lpstr>8_Office Theme</vt:lpstr>
      <vt:lpstr>Almost there….</vt:lpstr>
      <vt:lpstr>Blue Cross Blue Shield of Michigan –  Potential Value Based Reimbursement Opportunity</vt:lpstr>
      <vt:lpstr>Current Specialist VBR Opportunity</vt:lpstr>
      <vt:lpstr>Types of Metrics Used in Current Specialist VBR</vt:lpstr>
      <vt:lpstr>Potential CQI VBR Opportunity Being Evaluated for 2018/2019</vt:lpstr>
      <vt:lpstr>Eligibility for Specialist VBR (or any potential BCBSM VBR) </vt:lpstr>
      <vt:lpstr>Specialist VBR results for ASPIRE CQI Participating physicians</vt:lpstr>
      <vt:lpstr>PGIP Enrollment of Specialists  Participating in CQIs – Who’s Involved</vt:lpstr>
      <vt:lpstr>Next Steps Towards PGIP Enrollment</vt:lpstr>
      <vt:lpstr>What we talked about last year….</vt:lpstr>
      <vt:lpstr>What we have done and what we’re working on….</vt:lpstr>
      <vt:lpstr>Why should we PROSPER?</vt:lpstr>
      <vt:lpstr>PROSPER</vt:lpstr>
      <vt:lpstr>PowerPoint Presentation</vt:lpstr>
      <vt:lpstr>Our plan</vt:lpstr>
      <vt:lpstr>PROSPER Demo</vt:lpstr>
      <vt:lpstr>Measure Timeliness Analysis</vt:lpstr>
      <vt:lpstr>CPT Prediction Tool: An Example of Machine Learning in Anesthesiology</vt:lpstr>
      <vt:lpstr>Machine learning examples in everyday life:</vt:lpstr>
      <vt:lpstr>Self-driving Cars</vt:lpstr>
      <vt:lpstr>Typical Machine Learning Process</vt:lpstr>
      <vt:lpstr>Assigning CPT codes to submitted data automatically</vt:lpstr>
      <vt:lpstr>PowerPoint Presentation</vt:lpstr>
      <vt:lpstr>PowerPoint Presentation</vt:lpstr>
      <vt:lpstr>PowerPoint Presentation</vt:lpstr>
      <vt:lpstr>PowerPoint Presentation</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ASPIRE Collaborative Meeting</dc:title>
  <dc:creator>Nirav Shah</dc:creator>
  <cp:lastModifiedBy>Lacca, Tory (Victoria)</cp:lastModifiedBy>
  <cp:revision>40</cp:revision>
  <dcterms:created xsi:type="dcterms:W3CDTF">2017-07-18T15:28:40Z</dcterms:created>
  <dcterms:modified xsi:type="dcterms:W3CDTF">2017-07-23T15:58:34Z</dcterms:modified>
</cp:coreProperties>
</file>