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75" r:id="rId3"/>
    <p:sldId id="280" r:id="rId4"/>
    <p:sldId id="258" r:id="rId5"/>
    <p:sldId id="262" r:id="rId6"/>
    <p:sldId id="260" r:id="rId7"/>
    <p:sldId id="259" r:id="rId8"/>
    <p:sldId id="277" r:id="rId9"/>
    <p:sldId id="261" r:id="rId10"/>
    <p:sldId id="274" r:id="rId11"/>
    <p:sldId id="263" r:id="rId12"/>
    <p:sldId id="264" r:id="rId13"/>
    <p:sldId id="276" r:id="rId14"/>
    <p:sldId id="265" r:id="rId15"/>
    <p:sldId id="267" r:id="rId16"/>
    <p:sldId id="266" r:id="rId17"/>
    <p:sldId id="272" r:id="rId18"/>
    <p:sldId id="269" r:id="rId19"/>
    <p:sldId id="279" r:id="rId20"/>
    <p:sldId id="273" r:id="rId21"/>
    <p:sldId id="268" r:id="rId22"/>
    <p:sldId id="271" r:id="rId23"/>
    <p:sldId id="278" r:id="rId24"/>
  </p:sldIdLst>
  <p:sldSz cx="12192000" cy="6858000"/>
  <p:notesSz cx="7007225" cy="9293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3" autoAdjust="0"/>
    <p:restoredTop sz="93970" autoAdjust="0"/>
  </p:normalViewPr>
  <p:slideViewPr>
    <p:cSldViewPr snapToGrid="0">
      <p:cViewPr varScale="1">
        <p:scale>
          <a:sx n="79" d="100"/>
          <a:sy n="79" d="100"/>
        </p:scale>
        <p:origin x="355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2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cat>
            <c:strRef>
              <c:f>Sheet1!$A$1:$A$2</c:f>
              <c:strCache>
                <c:ptCount val="2"/>
                <c:pt idx="0">
                  <c:v>Improvement Activities</c:v>
                </c:pt>
                <c:pt idx="1">
                  <c:v>Quality</c:v>
                </c:pt>
              </c:strCache>
            </c:strRef>
          </c:cat>
          <c:val>
            <c:numRef>
              <c:f>Sheet1!$B$1:$B$2</c:f>
              <c:numCache>
                <c:formatCode>0%</c:formatCode>
                <c:ptCount val="2"/>
                <c:pt idx="0">
                  <c:v>0.15</c:v>
                </c:pt>
                <c:pt idx="1">
                  <c:v>0.85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CA-41B2-BD8C-36E2DBF64B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0.32469</cdr:x>
      <cdr:y>0.59897</cdr:y>
    </cdr:from>
    <cdr:to>
      <cdr:x>0.64312</cdr:x>
      <cdr:y>0.87868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11923" y="1794858"/>
          <a:ext cx="1384703" cy="8381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400" b="1" dirty="0" smtClean="0">
              <a:solidFill>
                <a:schemeClr val="bg1"/>
              </a:solidFill>
            </a:rPr>
            <a:t>QUALITY</a:t>
          </a:r>
        </a:p>
        <a:p xmlns:a="http://schemas.openxmlformats.org/drawingml/2006/main">
          <a:pPr algn="ctr"/>
          <a:r>
            <a:rPr lang="en-US" sz="2400" b="1" dirty="0" smtClean="0">
              <a:solidFill>
                <a:schemeClr val="bg1"/>
              </a:solidFill>
            </a:rPr>
            <a:t>85%</a:t>
          </a:r>
          <a:endParaRPr lang="en-US" sz="24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0.47032</cdr:x>
      <cdr:y>0.08088</cdr:y>
    </cdr:from>
    <cdr:to>
      <cdr:x>0.73634</cdr:x>
      <cdr:y>0.36397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45187" y="242371"/>
          <a:ext cx="1156771" cy="8482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400" b="1" dirty="0" smtClean="0">
              <a:solidFill>
                <a:schemeClr val="bg1"/>
              </a:solidFill>
            </a:rPr>
            <a:t>IA </a:t>
          </a:r>
        </a:p>
        <a:p xmlns:a="http://schemas.openxmlformats.org/drawingml/2006/main">
          <a:pPr algn="ctr"/>
          <a:r>
            <a:rPr lang="en-US" sz="2400" b="1" dirty="0" smtClean="0">
              <a:solidFill>
                <a:schemeClr val="bg1"/>
              </a:solidFill>
            </a:rPr>
            <a:t>15%</a:t>
          </a:r>
          <a:endParaRPr lang="en-US" sz="2400" b="1" dirty="0">
            <a:solidFill>
              <a:schemeClr val="bg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099" cy="466566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8540" y="0"/>
            <a:ext cx="3037099" cy="466566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r">
              <a:defRPr sz="1200"/>
            </a:lvl1pPr>
          </a:lstStyle>
          <a:p>
            <a:fld id="{BF066C7D-8FF5-4AB3-B9BC-68A34CF86F3D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6660"/>
            <a:ext cx="3037099" cy="466566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8540" y="8826660"/>
            <a:ext cx="3037099" cy="466566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r">
              <a:defRPr sz="1200"/>
            </a:lvl1pPr>
          </a:lstStyle>
          <a:p>
            <a:fld id="{7D71DA69-007F-49D9-A51B-680FEF2A5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358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6464" cy="464661"/>
          </a:xfrm>
          <a:prstGeom prst="rect">
            <a:avLst/>
          </a:prstGeom>
        </p:spPr>
        <p:txBody>
          <a:bodyPr vert="horz" lIns="93140" tIns="46570" rIns="93140" bIns="4657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9140" y="0"/>
            <a:ext cx="3036464" cy="464661"/>
          </a:xfrm>
          <a:prstGeom prst="rect">
            <a:avLst/>
          </a:prstGeom>
        </p:spPr>
        <p:txBody>
          <a:bodyPr vert="horz" lIns="93140" tIns="46570" rIns="93140" bIns="46570" rtlCol="0"/>
          <a:lstStyle>
            <a:lvl1pPr algn="r">
              <a:defRPr sz="1200"/>
            </a:lvl1pPr>
          </a:lstStyle>
          <a:p>
            <a:fld id="{3A3E3A55-8689-4BFF-B2B7-A9E8E2D8C443}" type="datetimeFigureOut">
              <a:rPr lang="en-US" smtClean="0"/>
              <a:t>7/21/2017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4425" cy="3484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40" tIns="46570" rIns="93140" bIns="4657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723" y="4414282"/>
            <a:ext cx="5605780" cy="4181951"/>
          </a:xfrm>
          <a:prstGeom prst="rect">
            <a:avLst/>
          </a:prstGeom>
        </p:spPr>
        <p:txBody>
          <a:bodyPr vert="horz" lIns="93140" tIns="46570" rIns="93140" bIns="4657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6951"/>
            <a:ext cx="3036464" cy="464661"/>
          </a:xfrm>
          <a:prstGeom prst="rect">
            <a:avLst/>
          </a:prstGeom>
        </p:spPr>
        <p:txBody>
          <a:bodyPr vert="horz" lIns="93140" tIns="46570" rIns="93140" bIns="4657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9140" y="8826951"/>
            <a:ext cx="3036464" cy="464661"/>
          </a:xfrm>
          <a:prstGeom prst="rect">
            <a:avLst/>
          </a:prstGeom>
        </p:spPr>
        <p:txBody>
          <a:bodyPr vert="horz" lIns="93140" tIns="46570" rIns="93140" bIns="46570" rtlCol="0" anchor="b"/>
          <a:lstStyle>
            <a:lvl1pPr algn="r">
              <a:defRPr sz="1200"/>
            </a:lvl1pPr>
          </a:lstStyle>
          <a:p>
            <a:fld id="{67D78963-EB90-46D7-AC80-6DF126F0B2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394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4425" cy="3484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78963-EB90-46D7-AC80-6DF126F0B29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7960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78963-EB90-46D7-AC80-6DF126F0B29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3495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78963-EB90-46D7-AC80-6DF126F0B29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6752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78963-EB90-46D7-AC80-6DF126F0B29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9530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78963-EB90-46D7-AC80-6DF126F0B29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025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78963-EB90-46D7-AC80-6DF126F0B29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8624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78963-EB90-46D7-AC80-6DF126F0B29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4596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78963-EB90-46D7-AC80-6DF126F0B29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3045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64633-07DC-4101-BCE2-C8ABB4A5159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714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78963-EB90-46D7-AC80-6DF126F0B29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278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78963-EB90-46D7-AC80-6DF126F0B29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004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1952D-73C2-48D7-8AD1-D7DAED2CD82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552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78963-EB90-46D7-AC80-6DF126F0B29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37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78963-EB90-46D7-AC80-6DF126F0B29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185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78963-EB90-46D7-AC80-6DF126F0B29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414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78963-EB90-46D7-AC80-6DF126F0B29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6955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78963-EB90-46D7-AC80-6DF126F0B29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927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DB9C7-017E-4FDE-9A56-16CD91534FB9}" type="datetimeFigureOut">
              <a:rPr lang="en-US" smtClean="0"/>
              <a:t>7/21/2017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1325E-0756-404A-9CA9-0F8F6839D59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2" descr="https://www.aspirecqi.org/sites/default/files/WebLogoRevised11-3-14.fw__0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49" y="30164"/>
            <a:ext cx="108585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DB9C7-017E-4FDE-9A56-16CD91534FB9}" type="datetimeFigureOut">
              <a:rPr lang="en-US" smtClean="0"/>
              <a:t>7/21/2017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1325E-0756-404A-9CA9-0F8F6839D59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DB9C7-017E-4FDE-9A56-16CD91534FB9}" type="datetimeFigureOut">
              <a:rPr lang="en-US" smtClean="0"/>
              <a:t>7/21/2017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1325E-0756-404A-9CA9-0F8F6839D59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DB9C7-017E-4FDE-9A56-16CD91534FB9}" type="datetimeFigureOut">
              <a:rPr lang="en-US" smtClean="0"/>
              <a:t>7/21/2017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1325E-0756-404A-9CA9-0F8F6839D59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2" descr="https://www.aspirecqi.org/sites/default/files/WebLogoRevised11-3-14.fw__0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767" y="6354344"/>
            <a:ext cx="2175665" cy="45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DB9C7-017E-4FDE-9A56-16CD91534FB9}" type="datetimeFigureOut">
              <a:rPr lang="en-US" smtClean="0"/>
              <a:t>7/21/2017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1325E-0756-404A-9CA9-0F8F6839D59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DB9C7-017E-4FDE-9A56-16CD91534FB9}" type="datetimeFigureOut">
              <a:rPr lang="en-US" smtClean="0"/>
              <a:t>7/21/2017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1325E-0756-404A-9CA9-0F8F6839D59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DB9C7-017E-4FDE-9A56-16CD91534FB9}" type="datetimeFigureOut">
              <a:rPr lang="en-US" smtClean="0"/>
              <a:t>7/21/2017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1325E-0756-404A-9CA9-0F8F6839D59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DB9C7-017E-4FDE-9A56-16CD91534FB9}" type="datetimeFigureOut">
              <a:rPr lang="en-US" smtClean="0"/>
              <a:t>7/21/2017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1325E-0756-404A-9CA9-0F8F6839D59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DB9C7-017E-4FDE-9A56-16CD91534FB9}" type="datetimeFigureOut">
              <a:rPr lang="en-US" smtClean="0"/>
              <a:t>7/21/2017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1325E-0756-404A-9CA9-0F8F6839D59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2" descr="https://www.aspirecqi.org/sites/default/files/WebLogoRevised11-3-14.fw__0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767" y="6354344"/>
            <a:ext cx="2175665" cy="45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DB9C7-017E-4FDE-9A56-16CD91534FB9}" type="datetimeFigureOut">
              <a:rPr lang="en-US" smtClean="0"/>
              <a:t>7/21/2017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1325E-0756-404A-9CA9-0F8F6839D59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DB9C7-017E-4FDE-9A56-16CD91534FB9}" type="datetimeFigureOut">
              <a:rPr lang="en-US" smtClean="0"/>
              <a:t>7/21/2017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D1325E-0756-404A-9CA9-0F8F6839D59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4DD1325E-0756-404A-9CA9-0F8F6839D59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4DDB9C7-017E-4FDE-9A56-16CD91534FB9}" type="datetimeFigureOut">
              <a:rPr lang="en-US" smtClean="0"/>
              <a:t>7/21/2017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kjbucrek@med.umich.ed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kjbucrek@med.umich.edu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qpp.cms.gov/mips/improvement-activitie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6204" y="2839736"/>
            <a:ext cx="8165288" cy="234906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Quality Payment Program </a:t>
            </a:r>
            <a:br>
              <a:rPr lang="en-US" dirty="0" smtClean="0"/>
            </a:br>
            <a:r>
              <a:rPr lang="en-US" dirty="0" smtClean="0"/>
              <a:t>Updates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94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Activities related </a:t>
            </a:r>
            <a:r>
              <a:rPr lang="en-US" dirty="0"/>
              <a:t>to </a:t>
            </a:r>
            <a:r>
              <a:rPr lang="en-US" dirty="0" smtClean="0"/>
              <a:t>ASPIRE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925830" lvl="1" indent="-514350">
              <a:buFont typeface="+mj-lt"/>
              <a:buAutoNum type="arabicPeriod"/>
            </a:pPr>
            <a:r>
              <a:rPr lang="en-US" sz="2800" dirty="0" smtClean="0"/>
              <a:t>IA_BE_8</a:t>
            </a:r>
            <a:r>
              <a:rPr lang="en-US" sz="2800" dirty="0"/>
              <a:t>: Participation in a QCDR, that promotes collaborative learning network opportunities that are interactive (Medium)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sz="2800" dirty="0"/>
              <a:t>IA_PSPA_7: Use of QCDR data for ongoing practice assessment and improvements (Medium)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sz="2800" dirty="0"/>
              <a:t>IA_PM_7: Use of QCDR for feedback reports that incorporate population health (High)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sz="2800" dirty="0"/>
              <a:t>IA_CC_6: Use of QCDR to promote standard practices, tools and processes in practice for improvement in care coordination (Medium)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sz="2800" dirty="0"/>
              <a:t>IA_BE_2: Use of QCDR to support clinical decision making (Medium)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05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QCDR To-Do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QCDR Agreements distributed – please review, sign, and submit</a:t>
            </a:r>
          </a:p>
          <a:p>
            <a:r>
              <a:rPr lang="en-US" sz="3200" dirty="0" smtClean="0"/>
              <a:t>Select Improvement Activities relevant to your site’s practice</a:t>
            </a:r>
          </a:p>
          <a:p>
            <a:r>
              <a:rPr lang="en-US" sz="3200" dirty="0" smtClean="0"/>
              <a:t>Educate Providers regarding chosen activities</a:t>
            </a:r>
          </a:p>
          <a:p>
            <a:r>
              <a:rPr lang="en-US" sz="3200" dirty="0" smtClean="0"/>
              <a:t>For individual reporting sites: Complete consents</a:t>
            </a:r>
            <a:endParaRPr lang="en-US" sz="3200" dirty="0"/>
          </a:p>
          <a:p>
            <a:r>
              <a:rPr lang="en-US" sz="3200" dirty="0" smtClean="0"/>
              <a:t>Contact Katie Buehler (</a:t>
            </a:r>
            <a:r>
              <a:rPr lang="en-US" sz="3200" dirty="0" smtClean="0">
                <a:hlinkClick r:id="rId3"/>
              </a:rPr>
              <a:t>kjbucrek@med.umich.edu</a:t>
            </a:r>
            <a:r>
              <a:rPr lang="en-US" sz="3200" dirty="0" smtClean="0"/>
              <a:t>) with questions</a:t>
            </a:r>
            <a:endParaRPr lang="en-US" sz="3200" dirty="0"/>
          </a:p>
        </p:txBody>
      </p:sp>
      <p:pic>
        <p:nvPicPr>
          <p:cNvPr id="8194" name="Picture 2" descr="C:\Users\kjbucrek\AppData\Local\Microsoft\Windows\Temporary Internet Files\Content.IE5\PFR3EXFE\checklist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303" y="203198"/>
            <a:ext cx="2174994" cy="163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64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7390" y="2309247"/>
            <a:ext cx="91052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ASPIRE Dashboard</a:t>
            </a:r>
          </a:p>
          <a:p>
            <a:pPr algn="ctr"/>
            <a:r>
              <a:rPr lang="en-US" sz="66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Modifications</a:t>
            </a:r>
            <a:endParaRPr lang="en-US" sz="66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9373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Reduce time dedicated to failed case review for Quality Champions and ACQRs </a:t>
            </a:r>
          </a:p>
          <a:p>
            <a:endParaRPr lang="en-US" sz="2800" dirty="0"/>
          </a:p>
          <a:p>
            <a:r>
              <a:rPr lang="en-US" sz="2800" dirty="0" smtClean="0"/>
              <a:t>Identify potential quality improvement opportunities</a:t>
            </a:r>
          </a:p>
          <a:p>
            <a:endParaRPr lang="en-US" sz="2800" dirty="0"/>
          </a:p>
          <a:p>
            <a:r>
              <a:rPr lang="en-US" sz="2800" dirty="0" smtClean="0"/>
              <a:t>Standardize how performance scores are calculated across measures (per case)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83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7" y="49304"/>
            <a:ext cx="11975262" cy="6714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Brace 6"/>
          <p:cNvSpPr/>
          <p:nvPr/>
        </p:nvSpPr>
        <p:spPr>
          <a:xfrm rot="10800000">
            <a:off x="54650" y="690281"/>
            <a:ext cx="413239" cy="6073587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68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88325" y="1238702"/>
            <a:ext cx="287508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New Format: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NMB 01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NMB 02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GLU 01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GLU 02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BP 01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PUL 01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TEMP 03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3564933" y="1238702"/>
            <a:ext cx="287508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‘Old’ Format: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BP 02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TRAN 01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TRAN 02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MED 01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FLUID 01- NC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FLUID 01- 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TEMP 01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TEMP 02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CARD 01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AKI 01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TOC 02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19808" y="184637"/>
            <a:ext cx="495886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New Navigation Bar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809" y="558983"/>
            <a:ext cx="3073214" cy="5630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451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1" y="260456"/>
            <a:ext cx="12038051" cy="556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79021" y="537882"/>
            <a:ext cx="5748901" cy="4213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850834" y="831668"/>
            <a:ext cx="2492566" cy="4406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016087" y="2379860"/>
            <a:ext cx="4938628" cy="181778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434388" y="1326345"/>
            <a:ext cx="1520327" cy="95846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02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Providers Tab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5" y="1944694"/>
            <a:ext cx="11915890" cy="430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48752" y="1559859"/>
            <a:ext cx="1057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Role</a:t>
            </a:r>
            <a:endParaRPr lang="en-US" sz="2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80329" y="1190527"/>
            <a:ext cx="10578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% Passed</a:t>
            </a:r>
            <a:endParaRPr lang="en-US" sz="2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46375" y="1190526"/>
            <a:ext cx="10578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Cases Passed</a:t>
            </a:r>
            <a:endParaRPr lang="en-US" sz="2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12421" y="1194155"/>
            <a:ext cx="10578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Cases Failed</a:t>
            </a:r>
            <a:endParaRPr lang="en-US" sz="2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88823" y="1194155"/>
            <a:ext cx="16315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Cases Included</a:t>
            </a:r>
            <a:endParaRPr lang="en-US" sz="2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23176" y="1349529"/>
            <a:ext cx="1568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Institution Fails (%)</a:t>
            </a:r>
            <a:endParaRPr lang="en-US" sz="1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8588" y="1559858"/>
            <a:ext cx="1299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Provider</a:t>
            </a:r>
            <a:endParaRPr lang="en-US" sz="2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02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4494882"/>
            <a:ext cx="10803875" cy="1905918"/>
          </a:xfrm>
        </p:spPr>
        <p:txBody>
          <a:bodyPr>
            <a:normAutofit fontScale="55000" lnSpcReduction="20000"/>
          </a:bodyPr>
          <a:lstStyle/>
          <a:p>
            <a:pPr marL="114300" indent="0">
              <a:buNone/>
            </a:pPr>
            <a:r>
              <a:rPr lang="en-US" sz="4600" dirty="0" smtClean="0"/>
              <a:t>Institution view: </a:t>
            </a:r>
          </a:p>
          <a:p>
            <a:pPr lvl="1"/>
            <a:r>
              <a:rPr lang="en-US" sz="4600" dirty="0" smtClean="0"/>
              <a:t>Only one row per case: Can view all providers attributed on the same row</a:t>
            </a:r>
          </a:p>
          <a:p>
            <a:pPr lvl="1"/>
            <a:r>
              <a:rPr lang="en-US" sz="4600" dirty="0" smtClean="0"/>
              <a:t>Click on ‘Link to Case’ to open case in Web Case Viewer</a:t>
            </a:r>
          </a:p>
          <a:p>
            <a:pPr lvl="1"/>
            <a:r>
              <a:rPr lang="en-US" sz="4600" dirty="0"/>
              <a:t>Click on row to view passed/failed/exclusion details</a:t>
            </a:r>
            <a:endParaRPr lang="en-US" sz="4600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08" y="1352034"/>
            <a:ext cx="11516674" cy="3142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992736" y="1773715"/>
            <a:ext cx="3641075" cy="715089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Result Reason listed for Passed/Failed/Excluded Cases</a:t>
            </a:r>
            <a:endParaRPr lang="en-US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10510092" y="2488804"/>
            <a:ext cx="495759" cy="91540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75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60683" y="4272678"/>
            <a:ext cx="8563785" cy="203132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b="1" u="sng" dirty="0" smtClean="0"/>
              <a:t>All Lists include the same elements: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Link to Details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MPOG Case 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Date of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Operating Room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Procedure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Attending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CRNA/Resident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Result Reason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517246" y="259660"/>
            <a:ext cx="8791576" cy="3806517"/>
            <a:chOff x="1601600" y="2818402"/>
            <a:chExt cx="8791576" cy="3806517"/>
          </a:xfrm>
        </p:grpSpPr>
        <p:pic>
          <p:nvPicPr>
            <p:cNvPr id="3077" name="Picture 5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03"/>
            <a:stretch/>
          </p:blipFill>
          <p:spPr bwMode="auto">
            <a:xfrm>
              <a:off x="1745037" y="2818402"/>
              <a:ext cx="8474728" cy="1247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1600" y="4208920"/>
              <a:ext cx="8791576" cy="1296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2283" y="5505171"/>
              <a:ext cx="8626539" cy="1119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7255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Payment Program Status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08" y="1246093"/>
            <a:ext cx="9347111" cy="5244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506" y="1607903"/>
            <a:ext cx="70294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89" y="4071633"/>
            <a:ext cx="71342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616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08" y="517368"/>
            <a:ext cx="11788688" cy="536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eft Brace 8"/>
          <p:cNvSpPr/>
          <p:nvPr/>
        </p:nvSpPr>
        <p:spPr>
          <a:xfrm>
            <a:off x="969484" y="2546092"/>
            <a:ext cx="705079" cy="1288974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49408" y="2729604"/>
            <a:ext cx="1553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Exclusions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4" name="Left Brace 13"/>
          <p:cNvSpPr/>
          <p:nvPr/>
        </p:nvSpPr>
        <p:spPr>
          <a:xfrm>
            <a:off x="997707" y="4408907"/>
            <a:ext cx="705079" cy="1366092"/>
          </a:xfrm>
          <a:prstGeom prst="leftBrac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30091" y="4992469"/>
            <a:ext cx="1200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Case Details</a:t>
            </a:r>
            <a:endParaRPr lang="en-US" b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30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Provider Feedback Email Schedule</a:t>
            </a:r>
            <a:endParaRPr lang="en-US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609600" y="1600200"/>
            <a:ext cx="10160000" cy="442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5"/>
                </a:solidFill>
              </a:rPr>
              <a:t>Dashboard conversion to occur next week (July 26)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 smtClean="0">
                <a:solidFill>
                  <a:schemeClr val="accent5"/>
                </a:solidFill>
              </a:rPr>
              <a:t>July provider feedback emails to be delayed one week to July 31</a:t>
            </a:r>
            <a:r>
              <a:rPr lang="en-US" u="sng" baseline="30000" dirty="0" smtClean="0">
                <a:solidFill>
                  <a:schemeClr val="accent5"/>
                </a:solidFill>
              </a:rPr>
              <a:t>st</a:t>
            </a:r>
            <a:endParaRPr lang="en-US" u="sng" dirty="0" smtClean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accent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5"/>
                </a:solidFill>
              </a:rPr>
              <a:t>Remaining Measures will be converted to new format by September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accent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5"/>
                </a:solidFill>
              </a:rPr>
              <a:t>Emails will include links to passed/failed/excluded lists once all measures converted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5"/>
                </a:solidFill>
              </a:rPr>
              <a:t>Coordinating Center will notify QI Champions and ACQRs when emails will ‘link’ to passed and excluded case lists (in addition to failed lists)</a:t>
            </a:r>
            <a:endParaRPr lang="en-US" dirty="0">
              <a:solidFill>
                <a:schemeClr val="accent5"/>
              </a:solidFill>
            </a:endParaRPr>
          </a:p>
          <a:p>
            <a:pPr indent="-342900"/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78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23365" y="3527611"/>
            <a:ext cx="43299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Contact Information:</a:t>
            </a:r>
          </a:p>
          <a:p>
            <a:endParaRPr lang="en-US" dirty="0" smtClean="0"/>
          </a:p>
          <a:p>
            <a:r>
              <a:rPr lang="en-US" dirty="0" smtClean="0"/>
              <a:t>Katie Buehler, MS, RN</a:t>
            </a:r>
          </a:p>
          <a:p>
            <a:r>
              <a:rPr lang="en-US" dirty="0" smtClean="0">
                <a:hlinkClick r:id="rId3"/>
              </a:rPr>
              <a:t>kjbucrek@med.umich.edu</a:t>
            </a:r>
            <a:endParaRPr lang="en-US" dirty="0" smtClean="0"/>
          </a:p>
          <a:p>
            <a:r>
              <a:rPr lang="en-US" dirty="0" smtClean="0"/>
              <a:t>734-936-7525</a:t>
            </a:r>
          </a:p>
        </p:txBody>
      </p:sp>
      <p:pic>
        <p:nvPicPr>
          <p:cNvPr id="1026" name="Picture 2" descr="C:\Users\kjbucrek\AppData\Local\Microsoft\Windows\Temporary Internet Files\Content.IE5\M1IM7XHZ\10582_bigstock-Questions-8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811" y="1233768"/>
            <a:ext cx="4331447" cy="324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84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LUNCH TIME!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42900"/>
            <a:r>
              <a:rPr lang="en-US" sz="3200" dirty="0"/>
              <a:t>Walk to the back of the Auditorium- Lunch will be served directly outside the Auditorium on the second floor.</a:t>
            </a:r>
          </a:p>
          <a:p>
            <a:pPr indent="-342900"/>
            <a:endParaRPr lang="en-US" sz="3200" dirty="0"/>
          </a:p>
          <a:p>
            <a:pPr indent="-342900"/>
            <a:r>
              <a:rPr lang="en-US" sz="3200" dirty="0"/>
              <a:t>Return around </a:t>
            </a:r>
            <a:r>
              <a:rPr lang="en-US" sz="3200" dirty="0" smtClean="0"/>
              <a:t>12:25pm</a:t>
            </a:r>
            <a:endParaRPr lang="en-US" sz="3200" dirty="0"/>
          </a:p>
          <a:p>
            <a:pPr indent="-342900"/>
            <a:endParaRPr lang="en-US" sz="3200" dirty="0"/>
          </a:p>
          <a:p>
            <a:pPr indent="-342900"/>
            <a:r>
              <a:rPr lang="en-US" sz="3200" dirty="0"/>
              <a:t>Afternoon session will begin at 1230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18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this mean for MACRA?</a:t>
            </a:r>
            <a:endParaRPr lang="en-US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609600" y="1600200"/>
            <a:ext cx="10174014" cy="565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Medicare Access and CHIP Reauthorization Act of 2015 (MACRA) separate </a:t>
            </a:r>
            <a:r>
              <a:rPr lang="en-US" sz="3200" dirty="0" smtClean="0"/>
              <a:t>from </a:t>
            </a:r>
            <a:r>
              <a:rPr lang="en-US" sz="3200" dirty="0" smtClean="0"/>
              <a:t>ACA</a:t>
            </a:r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Bipartisan support when approved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Remains in effect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Updates will continue…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5983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MACRA &amp; the Quality Payment Program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sz="2800" dirty="0"/>
              <a:t>Medicare Access and CHIP Reauthorization Act (MACRA) of </a:t>
            </a:r>
            <a:r>
              <a:rPr lang="en-US" sz="2800" dirty="0" smtClean="0"/>
              <a:t>2015:</a:t>
            </a:r>
          </a:p>
          <a:p>
            <a:endParaRPr lang="en-US" sz="2800" dirty="0" smtClean="0"/>
          </a:p>
          <a:p>
            <a:r>
              <a:rPr lang="en-US" sz="2800" dirty="0" smtClean="0"/>
              <a:t>Ends </a:t>
            </a:r>
            <a:r>
              <a:rPr lang="en-US" sz="2800" dirty="0"/>
              <a:t>the Sustainable Growth Rate (SGR) formula for determining Medicare payments for health care </a:t>
            </a:r>
            <a:r>
              <a:rPr lang="en-US" sz="2800" dirty="0" smtClean="0"/>
              <a:t>providers’ </a:t>
            </a:r>
            <a:r>
              <a:rPr lang="en-US" sz="2800" dirty="0"/>
              <a:t>services.</a:t>
            </a:r>
          </a:p>
          <a:p>
            <a:pPr lvl="1"/>
            <a:endParaRPr lang="en-US" sz="2800" dirty="0" smtClean="0"/>
          </a:p>
          <a:p>
            <a:r>
              <a:rPr lang="en-US" sz="2800" dirty="0" smtClean="0"/>
              <a:t>2017 </a:t>
            </a:r>
            <a:r>
              <a:rPr lang="en-US" sz="2800" dirty="0"/>
              <a:t>performance will dictate payment adjustments in 2019</a:t>
            </a:r>
          </a:p>
          <a:p>
            <a:pPr marL="457200" lvl="1" indent="0">
              <a:buNone/>
            </a:pPr>
            <a:r>
              <a:rPr lang="en-US" sz="2800" dirty="0"/>
              <a:t>Penalties up to -4%; incentives up to </a:t>
            </a:r>
            <a:r>
              <a:rPr lang="en-US" sz="2800" dirty="0" smtClean="0"/>
              <a:t>+4</a:t>
            </a:r>
            <a:r>
              <a:rPr lang="en-US" sz="2800" dirty="0"/>
              <a:t>%. </a:t>
            </a:r>
            <a:r>
              <a:rPr lang="en-US" sz="2800" i="1" dirty="0"/>
              <a:t>(+3x upward adjustment possible)</a:t>
            </a:r>
            <a:endParaRPr lang="en-US" sz="2800" dirty="0"/>
          </a:p>
          <a:p>
            <a:pPr marL="457200" lvl="1" indent="0">
              <a:buNone/>
            </a:pPr>
            <a:endParaRPr lang="en-US" sz="2800" dirty="0"/>
          </a:p>
          <a:p>
            <a:r>
              <a:rPr lang="en-US" sz="2800" dirty="0"/>
              <a:t>2 pathways: MIPS &amp; Advanced Alternative Payment Models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56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Alternative Payment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341166" cy="4800600"/>
          </a:xfrm>
        </p:spPr>
        <p:txBody>
          <a:bodyPr/>
          <a:lstStyle/>
          <a:p>
            <a:pPr marL="114300" lvl="1" indent="0">
              <a:buClr>
                <a:schemeClr val="accent1"/>
              </a:buClr>
              <a:buNone/>
            </a:pPr>
            <a:r>
              <a:rPr lang="en-US" sz="2200" dirty="0"/>
              <a:t>Providers &amp; hospitals are rewarded for improving quality of care while reducing Medicare costs</a:t>
            </a:r>
          </a:p>
          <a:p>
            <a:pPr lvl="1"/>
            <a:r>
              <a:rPr lang="en-US" dirty="0" smtClean="0"/>
              <a:t>Next Generation Accountable Care Organizations (ACOs)</a:t>
            </a:r>
          </a:p>
          <a:p>
            <a:pPr lvl="1"/>
            <a:r>
              <a:rPr lang="en-US" dirty="0" smtClean="0"/>
              <a:t>Shared Savings Program Track 2 &amp; 3</a:t>
            </a:r>
          </a:p>
          <a:p>
            <a:pPr lvl="1"/>
            <a:r>
              <a:rPr lang="en-US" dirty="0" smtClean="0"/>
              <a:t>Minority of sites across ASPIRE</a:t>
            </a:r>
          </a:p>
          <a:p>
            <a:r>
              <a:rPr lang="en-US" sz="2000" dirty="0" smtClean="0"/>
              <a:t>Quality data is required to be submitted throug</a:t>
            </a:r>
            <a:r>
              <a:rPr lang="en-US" dirty="0" smtClean="0"/>
              <a:t>h the Advanced APM </a:t>
            </a: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98" y="3469611"/>
            <a:ext cx="10625768" cy="2907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68588" y="6463225"/>
            <a:ext cx="32059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Graphic </a:t>
            </a:r>
            <a:r>
              <a:rPr lang="en-US" sz="1000" b="1" dirty="0"/>
              <a:t>courtesy of: </a:t>
            </a:r>
            <a:r>
              <a:rPr lang="en-US" sz="1000" dirty="0"/>
              <a:t>https://qpp.cms.gov/</a:t>
            </a:r>
          </a:p>
        </p:txBody>
      </p:sp>
    </p:spTree>
    <p:extLst>
      <p:ext uri="{BB962C8B-B14F-4D97-AF65-F5344CB8AC3E}">
        <p14:creationId xmlns:p14="http://schemas.microsoft.com/office/powerpoint/2010/main" val="109957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103" y="305764"/>
            <a:ext cx="10515600" cy="77121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Merit-Based Incentive Payment Program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7457" y="4105475"/>
            <a:ext cx="1054659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MIPS replaces PQRS, Meaningful Use, EHR Incentive Program, and VM.</a:t>
            </a:r>
          </a:p>
          <a:p>
            <a:endParaRPr lang="en-US" sz="2800" dirty="0"/>
          </a:p>
          <a:p>
            <a:r>
              <a:rPr lang="en-US" dirty="0" smtClean="0"/>
              <a:t>*ASPIRE reports for ‘Quality’ and ‘Improvement Activity’ components of MIPS. Group practice or individual reporting options available.</a:t>
            </a:r>
          </a:p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619932" y="2045776"/>
            <a:ext cx="2278251" cy="14490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QUALITY*</a:t>
            </a:r>
          </a:p>
          <a:p>
            <a:pPr algn="ctr"/>
            <a:r>
              <a:rPr lang="en-US" sz="1600" b="1" dirty="0" smtClean="0"/>
              <a:t>6 measures</a:t>
            </a:r>
          </a:p>
          <a:p>
            <a:pPr algn="ctr"/>
            <a:r>
              <a:rPr lang="en-US" sz="1600" b="1" dirty="0" smtClean="0"/>
              <a:t>1 outcome measure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655802" y="2045776"/>
            <a:ext cx="2278251" cy="14490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Resource Use</a:t>
            </a:r>
          </a:p>
          <a:p>
            <a:pPr algn="ctr"/>
            <a:r>
              <a:rPr lang="en-US" sz="2400" b="1" dirty="0" smtClean="0"/>
              <a:t>(Cost)</a:t>
            </a:r>
            <a:endParaRPr lang="en-US" sz="24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5809281" y="2045776"/>
            <a:ext cx="2278251" cy="14490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/>
              <a:t>Clinical Practice Improvement Activities (CPIA)*</a:t>
            </a:r>
            <a:endParaRPr lang="en-US" sz="22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3153904" y="2045776"/>
            <a:ext cx="2278251" cy="14490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Advancing Care Information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435530" y="1561834"/>
            <a:ext cx="647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85%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940" y="1565329"/>
            <a:ext cx="674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(0%)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581726" y="1565329"/>
            <a:ext cx="733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(15%)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465587" y="1581283"/>
            <a:ext cx="658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(0%)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35241" y="1105829"/>
            <a:ext cx="6291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For anesthesia providers: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42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Category Reporting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388125"/>
            <a:ext cx="6837803" cy="5289017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Report </a:t>
            </a:r>
            <a:r>
              <a:rPr lang="en-US" sz="2800" dirty="0"/>
              <a:t>data for 6 measures including 1 outcome measure</a:t>
            </a:r>
          </a:p>
          <a:p>
            <a:endParaRPr lang="en-US" sz="2800" dirty="0" smtClean="0"/>
          </a:p>
          <a:p>
            <a:r>
              <a:rPr lang="en-US" sz="2800" dirty="0" smtClean="0"/>
              <a:t>13 available measures for QCDR reporting through ASPIRE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45837" y="6307810"/>
            <a:ext cx="2611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*Outcome Measure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407331"/>
              </p:ext>
            </p:extLst>
          </p:nvPr>
        </p:nvGraphicFramePr>
        <p:xfrm>
          <a:off x="6917898" y="1837765"/>
          <a:ext cx="4637607" cy="3364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6658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ASPIRE QCDR Quality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4446494" cy="4800600"/>
          </a:xfrm>
        </p:spPr>
        <p:txBody>
          <a:bodyPr>
            <a:normAutofit/>
          </a:bodyPr>
          <a:lstStyle/>
          <a:p>
            <a:pPr marL="411480" lvl="1" indent="0">
              <a:buNone/>
            </a:pPr>
            <a:r>
              <a:rPr lang="en-US" sz="2800" dirty="0"/>
              <a:t>MIPS measures (3)</a:t>
            </a:r>
          </a:p>
          <a:p>
            <a:pPr lvl="2"/>
            <a:r>
              <a:rPr lang="en-US" sz="2400" dirty="0"/>
              <a:t>MIPS 424 (Perioperative Temperature Management)*</a:t>
            </a:r>
          </a:p>
          <a:p>
            <a:pPr lvl="2"/>
            <a:r>
              <a:rPr lang="en-US" sz="2400" dirty="0"/>
              <a:t>MIPS 426 (Post-anesthetic Transfer of Care: PACU)</a:t>
            </a:r>
          </a:p>
          <a:p>
            <a:pPr lvl="2"/>
            <a:r>
              <a:rPr lang="en-US" sz="2400" dirty="0"/>
              <a:t>MIPS 430 (Prevention of PONV)</a:t>
            </a:r>
          </a:p>
          <a:p>
            <a:pPr lvl="1"/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800165" y="1649506"/>
            <a:ext cx="50292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>
              <a:spcBef>
                <a:spcPct val="20000"/>
              </a:spcBef>
            </a:pPr>
            <a:r>
              <a:rPr lang="en-US" sz="2400" dirty="0"/>
              <a:t>ASPIRE Measures (10)</a:t>
            </a:r>
          </a:p>
          <a:p>
            <a:pPr marL="971550" lvl="2" indent="-2286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/>
              <a:t>NMB 01</a:t>
            </a:r>
          </a:p>
          <a:p>
            <a:pPr marL="971550" lvl="2" indent="-2286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/>
              <a:t>NMB 02</a:t>
            </a:r>
          </a:p>
          <a:p>
            <a:pPr marL="971550" lvl="2" indent="-2286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/>
              <a:t>GLU 01</a:t>
            </a:r>
          </a:p>
          <a:p>
            <a:pPr marL="971550" lvl="2" indent="-2286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/>
              <a:t>PUL 01</a:t>
            </a:r>
          </a:p>
          <a:p>
            <a:pPr marL="971550" lvl="2" indent="-2286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/>
              <a:t>TEMP 02</a:t>
            </a:r>
          </a:p>
          <a:p>
            <a:pPr marL="971550" lvl="2" indent="-2286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/>
              <a:t>TRAN 02*</a:t>
            </a:r>
          </a:p>
          <a:p>
            <a:pPr marL="971550" lvl="2" indent="-2286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/>
              <a:t>BP 01</a:t>
            </a:r>
          </a:p>
          <a:p>
            <a:pPr marL="971550" lvl="2" indent="-2286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/>
              <a:t>CARD 01*</a:t>
            </a:r>
          </a:p>
          <a:p>
            <a:pPr marL="971550" lvl="2" indent="-2286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/>
              <a:t>AKI 01*</a:t>
            </a:r>
          </a:p>
          <a:p>
            <a:pPr marL="971550" lvl="2" indent="-2286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/>
              <a:t>MED 01*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40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1138" y="1266940"/>
            <a:ext cx="4439798" cy="5034708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Anesthesia providers are required to attest to 2 medium-weighted or 1 high-weighted activity</a:t>
            </a:r>
          </a:p>
          <a:p>
            <a:endParaRPr lang="en-US" dirty="0" smtClean="0"/>
          </a:p>
          <a:p>
            <a:r>
              <a:rPr lang="en-US" dirty="0" smtClean="0"/>
              <a:t>List of improvement activities available on CMS QPP website: </a:t>
            </a:r>
            <a:r>
              <a:rPr lang="en-US" u="sng" dirty="0">
                <a:hlinkClick r:id="rId3"/>
              </a:rPr>
              <a:t>https://</a:t>
            </a:r>
            <a:r>
              <a:rPr lang="en-US" u="sng" dirty="0" smtClean="0">
                <a:hlinkClick r:id="rId3"/>
              </a:rPr>
              <a:t>qpp.cms.gov/mips/improvement-activities</a:t>
            </a:r>
            <a:endParaRPr lang="en-US" u="sng" dirty="0" smtClean="0"/>
          </a:p>
          <a:p>
            <a:endParaRPr lang="en-US" u="sng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393"/>
          <a:stretch/>
        </p:blipFill>
        <p:spPr bwMode="auto">
          <a:xfrm>
            <a:off x="719084" y="1391225"/>
            <a:ext cx="5897574" cy="4249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68588" y="6463225"/>
            <a:ext cx="32059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Graphic </a:t>
            </a:r>
            <a:r>
              <a:rPr lang="en-US" sz="1000" b="1" dirty="0"/>
              <a:t>courtesy of: </a:t>
            </a:r>
            <a:r>
              <a:rPr lang="en-US" sz="1000" dirty="0"/>
              <a:t>https://qpp.cms.gov/</a:t>
            </a:r>
          </a:p>
        </p:txBody>
      </p:sp>
    </p:spTree>
    <p:extLst>
      <p:ext uri="{BB962C8B-B14F-4D97-AF65-F5344CB8AC3E}">
        <p14:creationId xmlns:p14="http://schemas.microsoft.com/office/powerpoint/2010/main" val="53464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Custom 2">
      <a:dk1>
        <a:srgbClr val="4273B5"/>
      </a:dk1>
      <a:lt1>
        <a:sysClr val="window" lastClr="FFFFFF"/>
      </a:lt1>
      <a:dk2>
        <a:srgbClr val="4273B5"/>
      </a:dk2>
      <a:lt2>
        <a:srgbClr val="FFFFFF"/>
      </a:lt2>
      <a:accent1>
        <a:srgbClr val="7C9FCF"/>
      </a:accent1>
      <a:accent2>
        <a:srgbClr val="DA1F28"/>
      </a:accent2>
      <a:accent3>
        <a:srgbClr val="39639D"/>
      </a:accent3>
      <a:accent4>
        <a:srgbClr val="A8BFDF"/>
      </a:accent4>
      <a:accent5>
        <a:srgbClr val="474B78"/>
      </a:accent5>
      <a:accent6>
        <a:srgbClr val="A5A5A5"/>
      </a:accent6>
      <a:hlink>
        <a:srgbClr val="7C9FCF"/>
      </a:hlink>
      <a:folHlink>
        <a:srgbClr val="A8BFDF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2414</TotalTime>
  <Words>757</Words>
  <Application>Microsoft Office PowerPoint</Application>
  <PresentationFormat>Widescreen</PresentationFormat>
  <Paragraphs>188</Paragraphs>
  <Slides>23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Cambria</vt:lpstr>
      <vt:lpstr>Adjacency</vt:lpstr>
      <vt:lpstr>  Quality Payment Program  Updates</vt:lpstr>
      <vt:lpstr>Quality Payment Program Status</vt:lpstr>
      <vt:lpstr>What does this mean for MACRA?</vt:lpstr>
      <vt:lpstr>MACRA &amp; the Quality Payment Program </vt:lpstr>
      <vt:lpstr>Advanced Alternative Payment Models</vt:lpstr>
      <vt:lpstr>Merit-Based Incentive Payment Program </vt:lpstr>
      <vt:lpstr>Quality Category Reporting</vt:lpstr>
      <vt:lpstr>ASPIRE QCDR Quality Measures</vt:lpstr>
      <vt:lpstr>Improvement Activities</vt:lpstr>
      <vt:lpstr>Activities related to ASPIRE</vt:lpstr>
      <vt:lpstr>QCDR To-Do List</vt:lpstr>
      <vt:lpstr>PowerPoint Presentation</vt:lpstr>
      <vt:lpstr>Objectives</vt:lpstr>
      <vt:lpstr>PowerPoint Presentation</vt:lpstr>
      <vt:lpstr>PowerPoint Presentation</vt:lpstr>
      <vt:lpstr>PowerPoint Presentation</vt:lpstr>
      <vt:lpstr>Providers Tab</vt:lpstr>
      <vt:lpstr>Case Lists</vt:lpstr>
      <vt:lpstr>PowerPoint Presentation</vt:lpstr>
      <vt:lpstr>PowerPoint Presentation</vt:lpstr>
      <vt:lpstr>Provider Feedback Email Schedule</vt:lpstr>
      <vt:lpstr>Questions?</vt:lpstr>
      <vt:lpstr>LUNCH TIME!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ASPIRE Quality Committee</dc:title>
  <dc:creator>Buehler, Kathryn</dc:creator>
  <cp:lastModifiedBy>Lacca, Tory (Victoria)</cp:lastModifiedBy>
  <cp:revision>146</cp:revision>
  <cp:lastPrinted>2017-07-14T12:44:22Z</cp:lastPrinted>
  <dcterms:created xsi:type="dcterms:W3CDTF">2017-02-26T14:32:39Z</dcterms:created>
  <dcterms:modified xsi:type="dcterms:W3CDTF">2017-07-21T11:57:08Z</dcterms:modified>
</cp:coreProperties>
</file>