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76" r:id="rId23"/>
    <p:sldId id="277" r:id="rId24"/>
    <p:sldId id="278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0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0254D-DAC4-4DE3-946A-BCAAB7AFE8A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2A2E-5F37-4A03-BB7B-39B444B54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1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9E457-5465-4757-A8E9-8C8EE792476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2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E8D7FA-4BF9-4F8F-98AF-D6A3D2A9C29E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0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75F3B-A191-4ABD-A9E9-6FAB93DBF8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2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1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7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4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3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D4C1-6204-49B8-86F9-4950F41BA297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D2F7-2041-41F6-BF07-05F04B687C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23919" y="6099229"/>
            <a:ext cx="829128" cy="725487"/>
          </a:xfrm>
          <a:prstGeom prst="rect">
            <a:avLst/>
          </a:prstGeom>
        </p:spPr>
      </p:pic>
      <p:pic>
        <p:nvPicPr>
          <p:cNvPr id="9" name="Shape 65"/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7483" y="6114502"/>
            <a:ext cx="2266025" cy="692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6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3" y="2724380"/>
            <a:ext cx="11487705" cy="1034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Quarterly Meeting – </a:t>
            </a:r>
            <a:r>
              <a:rPr lang="en-US" smtClean="0"/>
              <a:t>Breakfast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648" y="3740912"/>
            <a:ext cx="9697374" cy="14138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Kalamazoo, Michigan</a:t>
            </a:r>
          </a:p>
          <a:p>
            <a:r>
              <a:rPr lang="en-US" sz="3200" dirty="0" smtClean="0"/>
              <a:t>June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2016</a:t>
            </a:r>
            <a:endParaRPr lang="en-US" sz="3200" dirty="0"/>
          </a:p>
        </p:txBody>
      </p:sp>
      <p:pic>
        <p:nvPicPr>
          <p:cNvPr id="4" name="Shape 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0"/>
            <a:ext cx="11777472" cy="270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26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614"/>
            <a:ext cx="11437560" cy="543438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5448" y="157861"/>
            <a:ext cx="10515600" cy="866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Pul</a:t>
            </a:r>
            <a:r>
              <a:rPr lang="en-US" dirty="0" smtClean="0"/>
              <a:t> 01 Case Viewer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itle 7"/>
          <p:cNvSpPr>
            <a:spLocks noGrp="1"/>
          </p:cNvSpPr>
          <p:nvPr>
            <p:ph type="title"/>
          </p:nvPr>
        </p:nvSpPr>
        <p:spPr bwMode="auto">
          <a:xfrm>
            <a:off x="98680" y="89417"/>
            <a:ext cx="11386184" cy="60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Each measure has a specific case viewer template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8464" y="1071822"/>
            <a:ext cx="8923337" cy="4754049"/>
            <a:chOff x="1668464" y="1071822"/>
            <a:chExt cx="8923337" cy="47540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39" b="17183"/>
            <a:stretch>
              <a:fillRect/>
            </a:stretch>
          </p:blipFill>
          <p:spPr bwMode="auto">
            <a:xfrm>
              <a:off x="2471313" y="1071822"/>
              <a:ext cx="3387725" cy="140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668464" y="2619121"/>
              <a:ext cx="8923337" cy="3206750"/>
              <a:chOff x="144463" y="2079625"/>
              <a:chExt cx="8923337" cy="32067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63" y="2079625"/>
                <a:ext cx="8923337" cy="3206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3821723" y="2512453"/>
                <a:ext cx="5112728" cy="723116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"/>
          <a:stretch>
            <a:fillRect/>
          </a:stretch>
        </p:blipFill>
        <p:spPr bwMode="auto">
          <a:xfrm>
            <a:off x="6372353" y="1767428"/>
            <a:ext cx="4144962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211098" y="2860664"/>
            <a:ext cx="2079205" cy="12724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11098" y="5335195"/>
            <a:ext cx="2079205" cy="12724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7" y="121186"/>
            <a:ext cx="10515600" cy="1325563"/>
          </a:xfrm>
        </p:spPr>
        <p:txBody>
          <a:bodyPr/>
          <a:lstStyle/>
          <a:p>
            <a:r>
              <a:rPr lang="en-US" dirty="0" smtClean="0"/>
              <a:t>Feedback from Cohort 1 sites on emails?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4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05" y="265973"/>
            <a:ext cx="10515600" cy="978933"/>
          </a:xfrm>
        </p:spPr>
        <p:txBody>
          <a:bodyPr/>
          <a:lstStyle/>
          <a:p>
            <a:r>
              <a:rPr lang="en-US" dirty="0" smtClean="0"/>
              <a:t>Site Visits -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05" y="1244906"/>
            <a:ext cx="11247303" cy="4233651"/>
          </a:xfrm>
        </p:spPr>
        <p:txBody>
          <a:bodyPr/>
          <a:lstStyle/>
          <a:p>
            <a:r>
              <a:rPr lang="en-US" dirty="0" smtClean="0"/>
              <a:t>University of Michigan – March 2015</a:t>
            </a:r>
          </a:p>
          <a:p>
            <a:r>
              <a:rPr lang="en-US" dirty="0" smtClean="0"/>
              <a:t>St. Joseph Ann Arbor, Chelsea, Livingston – January 2016</a:t>
            </a:r>
          </a:p>
          <a:p>
            <a:r>
              <a:rPr lang="en-US" dirty="0" smtClean="0"/>
              <a:t>Beaumont Dearborn and Taylor – January 2016</a:t>
            </a:r>
          </a:p>
          <a:p>
            <a:r>
              <a:rPr lang="en-US" dirty="0" smtClean="0"/>
              <a:t>Beaumont Royal Oak and Troy – January 2016</a:t>
            </a:r>
          </a:p>
          <a:p>
            <a:r>
              <a:rPr lang="en-US" dirty="0" smtClean="0"/>
              <a:t>Mercy Muskegon –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7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04" y="144788"/>
            <a:ext cx="10515600" cy="1325563"/>
          </a:xfrm>
        </p:spPr>
        <p:txBody>
          <a:bodyPr/>
          <a:lstStyle/>
          <a:p>
            <a:r>
              <a:rPr lang="en-US" dirty="0" smtClean="0"/>
              <a:t>Site visits to be planned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56" y="1470351"/>
            <a:ext cx="10515600" cy="3211818"/>
          </a:xfrm>
        </p:spPr>
        <p:txBody>
          <a:bodyPr/>
          <a:lstStyle/>
          <a:p>
            <a:r>
              <a:rPr lang="en-US" dirty="0" smtClean="0"/>
              <a:t>Beaumont – Farmington Hills</a:t>
            </a:r>
          </a:p>
          <a:p>
            <a:r>
              <a:rPr lang="en-US" dirty="0" smtClean="0"/>
              <a:t>St. Joseph – Oakland</a:t>
            </a:r>
          </a:p>
          <a:p>
            <a:r>
              <a:rPr lang="en-US" dirty="0" smtClean="0"/>
              <a:t>St. Mary Mercy – Livonia</a:t>
            </a:r>
          </a:p>
          <a:p>
            <a:r>
              <a:rPr lang="en-US" dirty="0" smtClean="0"/>
              <a:t>Bronson – Kalamazoo/Battle Creek</a:t>
            </a:r>
          </a:p>
          <a:p>
            <a:r>
              <a:rPr lang="en-US" dirty="0" smtClean="0"/>
              <a:t>Holland Hospital </a:t>
            </a:r>
            <a:r>
              <a:rPr lang="en-US" dirty="0" smtClean="0"/>
              <a:t>– Holland</a:t>
            </a:r>
          </a:p>
          <a:p>
            <a:r>
              <a:rPr lang="en-US" smtClean="0"/>
              <a:t>Sparrow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9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39" y="178306"/>
            <a:ext cx="10515600" cy="102197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Provider Contact Application – Katie Buehler, RN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1424" y="1349940"/>
            <a:ext cx="10515600" cy="1844952"/>
          </a:xfrm>
        </p:spPr>
        <p:txBody>
          <a:bodyPr/>
          <a:lstStyle/>
          <a:p>
            <a:r>
              <a:rPr lang="en-US" dirty="0" smtClean="0"/>
              <a:t>Also known as the ‘User Management Tool’</a:t>
            </a:r>
          </a:p>
          <a:p>
            <a:r>
              <a:rPr lang="en-US" dirty="0" smtClean="0"/>
              <a:t>Access granted to each Quality Champion and ACQR</a:t>
            </a:r>
          </a:p>
          <a:p>
            <a:r>
              <a:rPr lang="en-US" dirty="0" smtClean="0"/>
              <a:t>Provider information previously sent to ASPIRE already uploaded</a:t>
            </a:r>
          </a:p>
        </p:txBody>
      </p:sp>
    </p:spTree>
    <p:extLst>
      <p:ext uri="{BB962C8B-B14F-4D97-AF65-F5344CB8AC3E}">
        <p14:creationId xmlns:p14="http://schemas.microsoft.com/office/powerpoint/2010/main" val="14667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73"/>
            <a:ext cx="10515600" cy="952231"/>
          </a:xfrm>
        </p:spPr>
        <p:txBody>
          <a:bodyPr/>
          <a:lstStyle/>
          <a:p>
            <a:r>
              <a:rPr lang="en-US" dirty="0"/>
              <a:t>Provider Contact Application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" y="920758"/>
            <a:ext cx="9025615" cy="593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10011905" y="3068665"/>
            <a:ext cx="666427" cy="35103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11383" y="3127730"/>
            <a:ext cx="1449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ASPIRE provides information in these columns. </a:t>
            </a:r>
            <a:r>
              <a:rPr lang="en-US" b="1" dirty="0" smtClean="0"/>
              <a:t>Export option available for future updates. </a:t>
            </a:r>
            <a:endParaRPr lang="en-US" b="1" dirty="0"/>
          </a:p>
        </p:txBody>
      </p:sp>
      <p:sp>
        <p:nvSpPr>
          <p:cNvPr id="6" name="Left Arrow 5"/>
          <p:cNvSpPr/>
          <p:nvPr/>
        </p:nvSpPr>
        <p:spPr>
          <a:xfrm>
            <a:off x="3699804" y="2890200"/>
            <a:ext cx="6479782" cy="260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9" y="97429"/>
            <a:ext cx="10515600" cy="1083967"/>
          </a:xfrm>
        </p:spPr>
        <p:txBody>
          <a:bodyPr/>
          <a:lstStyle/>
          <a:p>
            <a:r>
              <a:rPr lang="en-US" dirty="0"/>
              <a:t>Provider </a:t>
            </a:r>
            <a:r>
              <a:rPr lang="en-US" dirty="0" smtClean="0"/>
              <a:t>Contacts </a:t>
            </a:r>
            <a:r>
              <a:rPr lang="en-US" dirty="0"/>
              <a:t>Application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2" y="1458479"/>
            <a:ext cx="10515600" cy="403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 rot="5400000">
            <a:off x="7384941" y="2272438"/>
            <a:ext cx="763293" cy="62264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282" y="5873857"/>
            <a:ext cx="64162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Site populates these columns using AIMS Case ID as identifier.</a:t>
            </a:r>
          </a:p>
          <a:p>
            <a:r>
              <a:rPr lang="en-US" b="1" dirty="0" smtClean="0"/>
              <a:t>*Mark those providers who should no longer receive feedback as inactive (Active: No).</a:t>
            </a:r>
            <a:endParaRPr lang="en-US" b="1" dirty="0"/>
          </a:p>
        </p:txBody>
      </p:sp>
      <p:sp>
        <p:nvSpPr>
          <p:cNvPr id="7" name="Up Arrow 6"/>
          <p:cNvSpPr/>
          <p:nvPr/>
        </p:nvSpPr>
        <p:spPr>
          <a:xfrm>
            <a:off x="10701579" y="5013702"/>
            <a:ext cx="255722" cy="1487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509288" y="1565329"/>
            <a:ext cx="3487119" cy="185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74557" y="1565328"/>
            <a:ext cx="52384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Template available for import. </a:t>
            </a:r>
          </a:p>
        </p:txBody>
      </p:sp>
    </p:spTree>
    <p:extLst>
      <p:ext uri="{BB962C8B-B14F-4D97-AF65-F5344CB8AC3E}">
        <p14:creationId xmlns:p14="http://schemas.microsoft.com/office/powerpoint/2010/main" val="9627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2" y="111737"/>
            <a:ext cx="10515600" cy="1076217"/>
          </a:xfrm>
        </p:spPr>
        <p:txBody>
          <a:bodyPr/>
          <a:lstStyle/>
          <a:p>
            <a:r>
              <a:rPr lang="en-US" dirty="0" smtClean="0"/>
              <a:t>Tips for Successful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58" y="1356475"/>
            <a:ext cx="10515600" cy="47433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Technical team to identify </a:t>
            </a:r>
            <a:r>
              <a:rPr lang="en-US" dirty="0" smtClean="0"/>
              <a:t>provider </a:t>
            </a:r>
            <a:r>
              <a:rPr lang="en-US" dirty="0"/>
              <a:t>AIMS Staff </a:t>
            </a:r>
            <a:r>
              <a:rPr lang="en-US" dirty="0" smtClean="0"/>
              <a:t>ID.</a:t>
            </a:r>
            <a:endParaRPr lang="en-US" dirty="0"/>
          </a:p>
          <a:p>
            <a:r>
              <a:rPr lang="en-US" dirty="0"/>
              <a:t>ACQR or Quality Champion to </a:t>
            </a:r>
            <a:r>
              <a:rPr lang="en-US" dirty="0" smtClean="0"/>
              <a:t>populate using template:</a:t>
            </a:r>
            <a:endParaRPr lang="en-US" dirty="0"/>
          </a:p>
          <a:p>
            <a:pPr lvl="2"/>
            <a:r>
              <a:rPr lang="en-US" dirty="0"/>
              <a:t>First Name</a:t>
            </a:r>
          </a:p>
          <a:p>
            <a:pPr lvl="2"/>
            <a:r>
              <a:rPr lang="en-US" dirty="0"/>
              <a:t>Last Name</a:t>
            </a:r>
          </a:p>
          <a:p>
            <a:pPr lvl="2"/>
            <a:r>
              <a:rPr lang="en-US" dirty="0"/>
              <a:t>Email Address</a:t>
            </a:r>
          </a:p>
          <a:p>
            <a:pPr lvl="2"/>
            <a:r>
              <a:rPr lang="en-US" dirty="0"/>
              <a:t>NPI</a:t>
            </a:r>
          </a:p>
          <a:p>
            <a:pPr lvl="2"/>
            <a:r>
              <a:rPr lang="en-US" dirty="0"/>
              <a:t>TIN </a:t>
            </a:r>
            <a:r>
              <a:rPr lang="en-US" b="1" dirty="0"/>
              <a:t>(Required for QCDR sites only</a:t>
            </a:r>
            <a:r>
              <a:rPr lang="en-US" b="1" dirty="0" smtClean="0"/>
              <a:t>.)</a:t>
            </a:r>
          </a:p>
          <a:p>
            <a:r>
              <a:rPr lang="en-US" dirty="0" smtClean="0"/>
              <a:t>Template now allows for ‘null’ cells. </a:t>
            </a:r>
          </a:p>
          <a:p>
            <a:r>
              <a:rPr lang="en-US" dirty="0" smtClean="0"/>
              <a:t>All columns must be populated to show as complete </a:t>
            </a:r>
          </a:p>
          <a:p>
            <a:pPr marL="457200" lvl="1" indent="0">
              <a:buNone/>
            </a:pPr>
            <a:r>
              <a:rPr lang="en-US" dirty="0" smtClean="0"/>
              <a:t>(Exception: TIN for non-QCDR sites).</a:t>
            </a:r>
          </a:p>
          <a:p>
            <a:r>
              <a:rPr lang="en-US" dirty="0" smtClean="0"/>
              <a:t>Continue to update at least quarterly. </a:t>
            </a:r>
          </a:p>
          <a:p>
            <a:r>
              <a:rPr lang="en-US" dirty="0" smtClean="0"/>
              <a:t>‘Provider Contacts’ button on the MPOG suite: Coming soon!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0" y="166821"/>
            <a:ext cx="11776114" cy="132556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Education Module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Updates - </a:t>
            </a:r>
            <a:r>
              <a:rPr lang="en-US" dirty="0"/>
              <a:t>Jamie Osborne, 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76" y="149238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Former PPAI group currently completing the first module for the NMB measure</a:t>
            </a:r>
          </a:p>
          <a:p>
            <a:r>
              <a:rPr lang="en-US" dirty="0" smtClean="0"/>
              <a:t>Current members: </a:t>
            </a:r>
          </a:p>
          <a:p>
            <a:pPr lvl="1"/>
            <a:r>
              <a:rPr lang="en-US" dirty="0" smtClean="0"/>
              <a:t>Lead: Dr. Leslie Jameson, University of Colorado</a:t>
            </a:r>
          </a:p>
          <a:p>
            <a:pPr lvl="1"/>
            <a:r>
              <a:rPr lang="en-US" dirty="0" smtClean="0"/>
              <a:t>Dr. Jaime Hyman, Mount Sinai</a:t>
            </a:r>
          </a:p>
          <a:p>
            <a:pPr lvl="1"/>
            <a:r>
              <a:rPr lang="en-US" dirty="0" smtClean="0"/>
              <a:t>Dr. Francine Yudkowitz, Mount Sinai</a:t>
            </a:r>
          </a:p>
          <a:p>
            <a:pPr lvl="1"/>
            <a:r>
              <a:rPr lang="en-US" dirty="0" smtClean="0"/>
              <a:t>Dr. Dawn Dillman, Oregon Health &amp; Science University </a:t>
            </a:r>
          </a:p>
          <a:p>
            <a:pPr lvl="1"/>
            <a:r>
              <a:rPr lang="en-US" dirty="0" smtClean="0"/>
              <a:t>Dr. Mohammed Minhaj, University of Chicago</a:t>
            </a:r>
          </a:p>
          <a:p>
            <a:pPr lvl="1"/>
            <a:r>
              <a:rPr lang="en-US" dirty="0" smtClean="0"/>
              <a:t>Dr. Tim Dubovoy, University of Michigan, ASPIRE QI Champion </a:t>
            </a:r>
          </a:p>
          <a:p>
            <a:r>
              <a:rPr lang="en-US" dirty="0" smtClean="0"/>
              <a:t>More ASPIRE membership is encouraged, needed. If interested, please contact Jaime Osborne jsulek@med.umich.edu or Katie Buehler kjbucrek@med.umich.edu</a:t>
            </a:r>
          </a:p>
        </p:txBody>
      </p:sp>
    </p:spTree>
    <p:extLst>
      <p:ext uri="{BB962C8B-B14F-4D97-AF65-F5344CB8AC3E}">
        <p14:creationId xmlns:p14="http://schemas.microsoft.com/office/powerpoint/2010/main" val="31866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95" y="223083"/>
            <a:ext cx="10515600" cy="104642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237" y="149715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Executive board notes/ </a:t>
            </a:r>
            <a:r>
              <a:rPr lang="en-US" dirty="0" smtClean="0"/>
              <a:t>membership</a:t>
            </a:r>
          </a:p>
          <a:p>
            <a:r>
              <a:rPr lang="en-US" dirty="0" smtClean="0"/>
              <a:t>Provider </a:t>
            </a:r>
            <a:r>
              <a:rPr lang="en-US" dirty="0"/>
              <a:t>email </a:t>
            </a:r>
            <a:r>
              <a:rPr lang="en-US" dirty="0" smtClean="0"/>
              <a:t>update</a:t>
            </a:r>
          </a:p>
          <a:p>
            <a:r>
              <a:rPr lang="en-US" dirty="0" smtClean="0"/>
              <a:t>Site </a:t>
            </a:r>
            <a:r>
              <a:rPr lang="en-US" dirty="0"/>
              <a:t>visits discussion</a:t>
            </a:r>
          </a:p>
          <a:p>
            <a:r>
              <a:rPr lang="en-US" dirty="0" smtClean="0"/>
              <a:t>Provider Contacts tool – Katie Buehler, RN</a:t>
            </a:r>
            <a:endParaRPr lang="en-US" dirty="0"/>
          </a:p>
          <a:p>
            <a:r>
              <a:rPr lang="en-US" dirty="0" smtClean="0"/>
              <a:t>Education Module – Jamie Osborne, RN</a:t>
            </a:r>
          </a:p>
          <a:p>
            <a:r>
              <a:rPr lang="en-US" dirty="0"/>
              <a:t>IARS </a:t>
            </a:r>
            <a:r>
              <a:rPr lang="en-US" dirty="0" smtClean="0"/>
              <a:t>update</a:t>
            </a:r>
          </a:p>
          <a:p>
            <a:r>
              <a:rPr lang="en-US" dirty="0" smtClean="0"/>
              <a:t>Cohort </a:t>
            </a:r>
            <a:r>
              <a:rPr lang="en-US" dirty="0"/>
              <a:t>3 </a:t>
            </a:r>
            <a:r>
              <a:rPr lang="en-US" dirty="0" smtClean="0"/>
              <a:t>planning</a:t>
            </a:r>
          </a:p>
          <a:p>
            <a:r>
              <a:rPr lang="en-US" dirty="0" smtClean="0"/>
              <a:t>Site QI projects – a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9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0" y="174764"/>
            <a:ext cx="10515600" cy="84980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Plan for </a:t>
            </a: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odule roll-out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1561220"/>
            <a:ext cx="46812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Will be adding section to curriculum tab on our website</a:t>
            </a:r>
          </a:p>
          <a:p>
            <a:r>
              <a:rPr lang="en-US" dirty="0" smtClean="0"/>
              <a:t>Publicly accessible within the month</a:t>
            </a:r>
          </a:p>
          <a:p>
            <a:r>
              <a:rPr lang="en-US" dirty="0" smtClean="0"/>
              <a:t>Available for staff distribution as part of plan for performance improvement for measures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42" y="1404104"/>
            <a:ext cx="7038975" cy="46655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420993" y="2433636"/>
            <a:ext cx="828675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65224" y="2324099"/>
            <a:ext cx="3274132" cy="5095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04" y="155805"/>
            <a:ext cx="10515600" cy="912832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Education Module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24" y="1252748"/>
            <a:ext cx="11632893" cy="4351338"/>
          </a:xfrm>
        </p:spPr>
        <p:txBody>
          <a:bodyPr/>
          <a:lstStyle/>
          <a:p>
            <a:r>
              <a:rPr lang="en-US" dirty="0" smtClean="0"/>
              <a:t>First version of modules will be PowerPoint and Word </a:t>
            </a:r>
            <a:r>
              <a:rPr lang="en-US" dirty="0"/>
              <a:t>D</a:t>
            </a:r>
            <a:r>
              <a:rPr lang="en-US" dirty="0" smtClean="0"/>
              <a:t>oc including an educational activity. </a:t>
            </a:r>
          </a:p>
          <a:p>
            <a:pPr lvl="1"/>
            <a:r>
              <a:rPr lang="en-US" dirty="0" smtClean="0"/>
              <a:t>Example: the NMB Module contains an additional </a:t>
            </a:r>
            <a:r>
              <a:rPr lang="en-US" dirty="0" err="1" smtClean="0"/>
              <a:t>Suggamadex</a:t>
            </a:r>
            <a:r>
              <a:rPr lang="en-US" dirty="0" smtClean="0"/>
              <a:t> educational activity. </a:t>
            </a:r>
          </a:p>
          <a:p>
            <a:pPr lvl="1"/>
            <a:r>
              <a:rPr lang="en-US" dirty="0" smtClean="0"/>
              <a:t>Entire NMB </a:t>
            </a:r>
            <a:r>
              <a:rPr lang="en-US" dirty="0"/>
              <a:t>M</a:t>
            </a:r>
            <a:r>
              <a:rPr lang="en-US" dirty="0" smtClean="0"/>
              <a:t>odule is about 50-60 slides and 20-30 pages (Module approx. 2-3 hours for provider to complete)</a:t>
            </a:r>
          </a:p>
          <a:p>
            <a:r>
              <a:rPr lang="en-US" dirty="0" smtClean="0"/>
              <a:t>Future versions will have formatting to enable MOCA </a:t>
            </a:r>
            <a:r>
              <a:rPr lang="en-US" dirty="0"/>
              <a:t>P</a:t>
            </a:r>
            <a:r>
              <a:rPr lang="en-US" dirty="0" smtClean="0"/>
              <a:t>art </a:t>
            </a:r>
            <a:r>
              <a:rPr lang="en-US" dirty="0"/>
              <a:t>I</a:t>
            </a:r>
            <a:r>
              <a:rPr lang="en-US" dirty="0" smtClean="0"/>
              <a:t>V and CME credit</a:t>
            </a:r>
          </a:p>
          <a:p>
            <a:pPr lvl="1"/>
            <a:r>
              <a:rPr lang="en-US" dirty="0" smtClean="0"/>
              <a:t>More information to follow in the Fall/Winter 2016/2017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50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43" y="151529"/>
            <a:ext cx="10515600" cy="1009759"/>
          </a:xfrm>
        </p:spPr>
        <p:txBody>
          <a:bodyPr/>
          <a:lstStyle/>
          <a:p>
            <a:r>
              <a:rPr lang="en-US" dirty="0" smtClean="0"/>
              <a:t>Measure Update – </a:t>
            </a:r>
            <a:r>
              <a:rPr lang="en-US" dirty="0" err="1" smtClean="0"/>
              <a:t>Pul</a:t>
            </a:r>
            <a:r>
              <a:rPr lang="en-US" dirty="0" smtClean="0"/>
              <a:t> 01 – IARS Panel on LPV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69" y="1172305"/>
            <a:ext cx="10515600" cy="48463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Extensive </a:t>
            </a:r>
            <a:r>
              <a:rPr lang="en-US" dirty="0"/>
              <a:t>research (both basic science and clinical) has been performed examining the relationship between lung ventilation parameters and outcomes (e.g. ARDS, hospital stay, mortality). 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increased PEEP (&gt;5 cm H2O) and decreased tidal volumes (&lt;6-10 mL/kg IBW) have been investigated individually, demonstrating associations with improved outcomes.  </a:t>
            </a:r>
            <a:endParaRPr lang="en-US" dirty="0" smtClean="0"/>
          </a:p>
          <a:p>
            <a:r>
              <a:rPr lang="en-US" dirty="0" smtClean="0"/>
              <a:t>Bender </a:t>
            </a:r>
            <a:r>
              <a:rPr lang="en-US" dirty="0"/>
              <a:t>et al. demonstrated using MPOG data from 2008 to 2012, a reduction in tidal volume and an increased use of PEEP &gt;= 5 cm H2O.  However, to date, there is no consensus on which level of tidal volume and PEEP – when assessed together rather than in isolation – constitutes optimal LPV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Furthermore</a:t>
            </a:r>
            <a:r>
              <a:rPr lang="en-US" dirty="0"/>
              <a:t>, the effect of driving pressure (plateau pressure – PEEP) has been largely uninvestigated until recently.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panel focused on presenting recent research in the field, which suggests that perhaps the key to LPV is driving pressure, rather than tidal volume or PEEP. </a:t>
            </a:r>
          </a:p>
        </p:txBody>
      </p:sp>
    </p:spTree>
    <p:extLst>
      <p:ext uri="{BB962C8B-B14F-4D97-AF65-F5344CB8AC3E}">
        <p14:creationId xmlns:p14="http://schemas.microsoft.com/office/powerpoint/2010/main" val="25340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18" y="152061"/>
            <a:ext cx="10515600" cy="913259"/>
          </a:xfrm>
        </p:spPr>
        <p:txBody>
          <a:bodyPr/>
          <a:lstStyle/>
          <a:p>
            <a:r>
              <a:rPr lang="en-US" dirty="0" smtClean="0"/>
              <a:t>Cohort 3 planning – Limited sites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518" y="1150923"/>
            <a:ext cx="10515600" cy="1246048"/>
          </a:xfrm>
        </p:spPr>
        <p:txBody>
          <a:bodyPr/>
          <a:lstStyle/>
          <a:p>
            <a:r>
              <a:rPr lang="en-US" dirty="0" smtClean="0"/>
              <a:t>Henry Ford Hospital – Detroit and West Bloomfield</a:t>
            </a:r>
          </a:p>
          <a:p>
            <a:r>
              <a:rPr lang="en-US" dirty="0" smtClean="0"/>
              <a:t>Beaumont - Grosse Pointe</a:t>
            </a:r>
            <a:endParaRPr lang="en-US" dirty="0"/>
          </a:p>
        </p:txBody>
      </p:sp>
      <p:pic>
        <p:nvPicPr>
          <p:cNvPr id="4098" name="Picture 2" descr="Henry Ford Health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b="22559"/>
          <a:stretch/>
        </p:blipFill>
        <p:spPr bwMode="auto">
          <a:xfrm>
            <a:off x="1788111" y="2747317"/>
            <a:ext cx="3067336" cy="13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eaumont Health (Formerly Beaumont Health Syste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59" y="3067535"/>
            <a:ext cx="3552133" cy="5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77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09" y="107674"/>
            <a:ext cx="10515600" cy="1108568"/>
          </a:xfrm>
        </p:spPr>
        <p:txBody>
          <a:bodyPr/>
          <a:lstStyle/>
          <a:p>
            <a:r>
              <a:rPr lang="en-US" dirty="0"/>
              <a:t>Site QI projects – a </a:t>
            </a:r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41" y="1319598"/>
            <a:ext cx="11155532" cy="4291089"/>
          </a:xfrm>
        </p:spPr>
        <p:txBody>
          <a:bodyPr/>
          <a:lstStyle/>
          <a:p>
            <a:r>
              <a:rPr lang="en-US" dirty="0" smtClean="0"/>
              <a:t>UMHS</a:t>
            </a:r>
          </a:p>
          <a:p>
            <a:pPr lvl="1"/>
            <a:r>
              <a:rPr lang="en-US" dirty="0" smtClean="0"/>
              <a:t>Handovers</a:t>
            </a:r>
          </a:p>
          <a:p>
            <a:pPr lvl="1"/>
            <a:r>
              <a:rPr lang="en-US" dirty="0" smtClean="0"/>
              <a:t>Various enhanced recovery protocols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ntibiotic timing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8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Meet again at 12:45…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9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7/7c/Kalamazo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r="3811"/>
          <a:stretch/>
        </p:blipFill>
        <p:spPr bwMode="auto">
          <a:xfrm>
            <a:off x="0" y="994299"/>
            <a:ext cx="12204448" cy="5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475" y="125428"/>
            <a:ext cx="10515600" cy="780095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0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64" y="178695"/>
            <a:ext cx="10515600" cy="1010914"/>
          </a:xfrm>
        </p:spPr>
        <p:txBody>
          <a:bodyPr/>
          <a:lstStyle/>
          <a:p>
            <a:r>
              <a:rPr lang="en-US" dirty="0" smtClean="0"/>
              <a:t>MPOG Executive Board Meeting – May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07" y="1328475"/>
            <a:ext cx="10515600" cy="4351338"/>
          </a:xfrm>
        </p:spPr>
        <p:txBody>
          <a:bodyPr/>
          <a:lstStyle/>
          <a:p>
            <a:r>
              <a:rPr lang="en-US" dirty="0" smtClean="0"/>
              <a:t>New Board Members</a:t>
            </a:r>
          </a:p>
          <a:p>
            <a:pPr lvl="1"/>
            <a:r>
              <a:rPr lang="en-US" dirty="0" smtClean="0"/>
              <a:t>Timothy Cahill, MD  - St. Joseph Mercy</a:t>
            </a:r>
          </a:p>
          <a:p>
            <a:pPr lvl="1"/>
            <a:r>
              <a:rPr lang="en-US" dirty="0" smtClean="0"/>
              <a:t>Robert Craft, MD – University of Tennessee</a:t>
            </a:r>
          </a:p>
          <a:p>
            <a:pPr lvl="1"/>
            <a:r>
              <a:rPr lang="en-US" dirty="0" smtClean="0"/>
              <a:t>Hugh C. Hemmings, MD, PhD – Weill Cornell</a:t>
            </a:r>
          </a:p>
          <a:p>
            <a:pPr lvl="1"/>
            <a:r>
              <a:rPr lang="en-US" dirty="0" smtClean="0"/>
              <a:t>Jeffrey Kirsch, MD – Oregon Health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6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62" y="154458"/>
            <a:ext cx="11924073" cy="9398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Provider Email </a:t>
            </a:r>
            <a:r>
              <a:rPr lang="en-US" sz="3600" dirty="0"/>
              <a:t>Update - All Cohort 1 sites receiving </a:t>
            </a:r>
            <a:r>
              <a:rPr lang="en-US" sz="3600" dirty="0" smtClean="0"/>
              <a:t>emails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83284"/>
              </p:ext>
            </p:extLst>
          </p:nvPr>
        </p:nvGraphicFramePr>
        <p:xfrm>
          <a:off x="260430" y="1094352"/>
          <a:ext cx="11608481" cy="4556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8640"/>
                <a:gridCol w="3499841"/>
              </a:tblGrid>
              <a:tr h="749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Institution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Earliest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Email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4955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Michigan Health System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July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885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Trinity - St. Joseph Mercy Ann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Arbor, Chelsea, Livingston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November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955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Beaumont Royal Oak and Troy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January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955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Trinity - Mercy Health Muskegon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April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955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Beaumont Dearborn and Taylor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April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20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" y="116551"/>
            <a:ext cx="10515600" cy="1099602"/>
          </a:xfrm>
        </p:spPr>
        <p:txBody>
          <a:bodyPr/>
          <a:lstStyle/>
          <a:p>
            <a:r>
              <a:rPr lang="en-US" dirty="0" smtClean="0"/>
              <a:t>When will the randomization 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35" y="1341529"/>
            <a:ext cx="10515600" cy="4351338"/>
          </a:xfrm>
        </p:spPr>
        <p:txBody>
          <a:bodyPr/>
          <a:lstStyle/>
          <a:p>
            <a:r>
              <a:rPr lang="en-US" dirty="0" smtClean="0"/>
              <a:t>Approximately 6 months after each site starting receiving the current slate of measures in Galileo (</a:t>
            </a:r>
            <a:r>
              <a:rPr lang="en-US" dirty="0" err="1" smtClean="0"/>
              <a:t>ie</a:t>
            </a:r>
            <a:r>
              <a:rPr lang="en-US" dirty="0" smtClean="0"/>
              <a:t> not including Temp or AKI)</a:t>
            </a:r>
          </a:p>
          <a:p>
            <a:r>
              <a:rPr lang="en-US" dirty="0" smtClean="0"/>
              <a:t>Statistical experts analyzing data to confirm adequate numbers</a:t>
            </a:r>
          </a:p>
          <a:p>
            <a:r>
              <a:rPr lang="en-US" dirty="0" smtClean="0"/>
              <a:t>Will be able to inform sites in next couple of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7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22" y="189292"/>
            <a:ext cx="11366965" cy="6164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Cohort 2 Reminder: Individual Performance e-mail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11" y="2143642"/>
            <a:ext cx="7239000" cy="39147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13035" y="1324872"/>
            <a:ext cx="7257005" cy="5076825"/>
            <a:chOff x="4413035" y="1324872"/>
            <a:chExt cx="7257005" cy="5076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7265" y="1324872"/>
              <a:ext cx="6962775" cy="507682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4413035" y="4999621"/>
              <a:ext cx="1805354" cy="9144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>
            <a:fillRect/>
          </a:stretch>
        </p:blipFill>
        <p:spPr bwMode="auto">
          <a:xfrm>
            <a:off x="385297" y="1143000"/>
            <a:ext cx="11667340" cy="355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76" y="3084979"/>
            <a:ext cx="2611198" cy="3029065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806584">
            <a:off x="2889251" y="4014281"/>
            <a:ext cx="1908175" cy="47942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45723" y="3591445"/>
            <a:ext cx="1805354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" y="124968"/>
            <a:ext cx="881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alibri Light" panose="020F0302020204030204"/>
              </a:rPr>
              <a:t>Single click from email to list of failures</a:t>
            </a:r>
            <a:endParaRPr lang="en-US" sz="36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1820" b="16225"/>
          <a:stretch>
            <a:fillRect/>
          </a:stretch>
        </p:blipFill>
        <p:spPr bwMode="auto">
          <a:xfrm>
            <a:off x="0" y="1883664"/>
            <a:ext cx="12168330" cy="36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itle 7"/>
          <p:cNvSpPr txBox="1">
            <a:spLocks/>
          </p:cNvSpPr>
          <p:nvPr/>
        </p:nvSpPr>
        <p:spPr bwMode="auto">
          <a:xfrm>
            <a:off x="99898" y="107348"/>
            <a:ext cx="11773218" cy="79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dirty="0" smtClean="0">
                <a:solidFill>
                  <a:prstClr val="black"/>
                </a:solidFill>
                <a:latin typeface="Calibri Light" panose="020F0302020204030204"/>
              </a:rPr>
              <a:t>Easy access to actual intraoperative record of failure</a:t>
            </a:r>
            <a:endParaRPr lang="en-US" altLang="en-US" sz="4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OG UMH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POG UMHS Theme" id="{798836E5-7141-4AA9-8096-0652D1DA6EF0}" vid="{34BD2F3F-0795-4397-BC00-26855BA48D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MPOG UMHS Theme</Template>
  <TotalTime>417</TotalTime>
  <Words>768</Words>
  <Application>Microsoft Office PowerPoint</Application>
  <PresentationFormat>Custom</PresentationFormat>
  <Paragraphs>117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MPOG UMHS Theme</vt:lpstr>
      <vt:lpstr>Quarterly Meeting – Breakfast Session</vt:lpstr>
      <vt:lpstr>Agenda</vt:lpstr>
      <vt:lpstr>Welcome!</vt:lpstr>
      <vt:lpstr>MPOG Executive Board Meeting – May 2016</vt:lpstr>
      <vt:lpstr>Provider Email Update - All Cohort 1 sites receiving emails</vt:lpstr>
      <vt:lpstr>When will the randomization end?</vt:lpstr>
      <vt:lpstr>Cohort 2 Reminder: Individual Performance e-mail</vt:lpstr>
      <vt:lpstr>PowerPoint Presentation</vt:lpstr>
      <vt:lpstr>PowerPoint Presentation</vt:lpstr>
      <vt:lpstr>PowerPoint Presentation</vt:lpstr>
      <vt:lpstr>Each measure has a specific case viewer template</vt:lpstr>
      <vt:lpstr>Feedback from Cohort 1 sites on emails?</vt:lpstr>
      <vt:lpstr>Site Visits - completed</vt:lpstr>
      <vt:lpstr>Site visits to be planned</vt:lpstr>
      <vt:lpstr>Provider Contact Application – Katie Buehler, RN</vt:lpstr>
      <vt:lpstr>Provider Contact Application</vt:lpstr>
      <vt:lpstr>Provider Contacts Application</vt:lpstr>
      <vt:lpstr>Tips for Successful Upload</vt:lpstr>
      <vt:lpstr>Education Module Updates - Jamie Osborne, RN</vt:lpstr>
      <vt:lpstr>Plan for module roll-out</vt:lpstr>
      <vt:lpstr>Education Module Updates</vt:lpstr>
      <vt:lpstr>Measure Update – Pul 01 – IARS Panel on LPV</vt:lpstr>
      <vt:lpstr>Cohort 3 planning – Limited sites</vt:lpstr>
      <vt:lpstr>Site QI projects – a survey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ASPIRE Quarterly Meeting - Kalamazoo</dc:title>
  <dc:creator>Nirav Shah</dc:creator>
  <cp:lastModifiedBy>Lacca, Victoria</cp:lastModifiedBy>
  <cp:revision>21</cp:revision>
  <dcterms:created xsi:type="dcterms:W3CDTF">2016-06-07T14:59:48Z</dcterms:created>
  <dcterms:modified xsi:type="dcterms:W3CDTF">2016-06-13T19:12:56Z</dcterms:modified>
</cp:coreProperties>
</file>