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4"/>
  </p:sldMasterIdLst>
  <p:notesMasterIdLst>
    <p:notesMasterId r:id="rId37"/>
  </p:notesMasterIdLst>
  <p:sldIdLst>
    <p:sldId id="256" r:id="rId5"/>
    <p:sldId id="257" r:id="rId6"/>
    <p:sldId id="258" r:id="rId7"/>
    <p:sldId id="259" r:id="rId8"/>
    <p:sldId id="292" r:id="rId9"/>
    <p:sldId id="260" r:id="rId10"/>
    <p:sldId id="261" r:id="rId11"/>
    <p:sldId id="262" r:id="rId12"/>
    <p:sldId id="263" r:id="rId13"/>
    <p:sldId id="267" r:id="rId14"/>
    <p:sldId id="264" r:id="rId15"/>
    <p:sldId id="265" r:id="rId16"/>
    <p:sldId id="266" r:id="rId17"/>
    <p:sldId id="291" r:id="rId18"/>
    <p:sldId id="268" r:id="rId19"/>
    <p:sldId id="269" r:id="rId20"/>
    <p:sldId id="270" r:id="rId21"/>
    <p:sldId id="271" r:id="rId22"/>
    <p:sldId id="272" r:id="rId23"/>
    <p:sldId id="275" r:id="rId24"/>
    <p:sldId id="273" r:id="rId25"/>
    <p:sldId id="274" r:id="rId26"/>
    <p:sldId id="276" r:id="rId27"/>
    <p:sldId id="294" r:id="rId28"/>
    <p:sldId id="295" r:id="rId29"/>
    <p:sldId id="277" r:id="rId30"/>
    <p:sldId id="293" r:id="rId31"/>
    <p:sldId id="280" r:id="rId32"/>
    <p:sldId id="296" r:id="rId33"/>
    <p:sldId id="278" r:id="rId34"/>
    <p:sldId id="279" r:id="rId35"/>
    <p:sldId id="290" r:id="rId36"/>
  </p:sldIdLst>
  <p:sldSz cx="9144000" cy="5143500" type="screen16x9"/>
  <p:notesSz cx="6858000" cy="9144000"/>
  <p:embeddedFontLst>
    <p:embeddedFont>
      <p:font typeface="Cambria" panose="02040503050406030204" pitchFamily="18" charset="0"/>
      <p:regular r:id="rId38"/>
      <p:bold r:id="rId39"/>
      <p:italic r:id="rId40"/>
      <p:boldItalic r:id="rId41"/>
    </p:embeddedFont>
    <p:embeddedFont>
      <p:font typeface="Roboto" panose="02000000000000000000" pitchFamily="2" charset="0"/>
      <p:regular r:id="rId42"/>
      <p:bold r:id="rId43"/>
      <p:italic r:id="rId44"/>
      <p:boldItalic r:id="rId45"/>
    </p:embeddedFont>
    <p:embeddedFont>
      <p:font typeface="Wingdings 2" panose="05020102010507070707" pitchFamily="18" charset="2"/>
      <p:regular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E8D34132-2988-4FE4-84A5-88AD6DC38EBE}">
          <p14:sldIdLst>
            <p14:sldId id="256"/>
            <p14:sldId id="257"/>
            <p14:sldId id="258"/>
            <p14:sldId id="259"/>
            <p14:sldId id="292"/>
            <p14:sldId id="260"/>
            <p14:sldId id="261"/>
            <p14:sldId id="262"/>
            <p14:sldId id="263"/>
            <p14:sldId id="267"/>
            <p14:sldId id="264"/>
            <p14:sldId id="265"/>
            <p14:sldId id="266"/>
            <p14:sldId id="291"/>
            <p14:sldId id="268"/>
            <p14:sldId id="269"/>
            <p14:sldId id="270"/>
            <p14:sldId id="271"/>
            <p14:sldId id="272"/>
            <p14:sldId id="275"/>
            <p14:sldId id="273"/>
            <p14:sldId id="274"/>
            <p14:sldId id="276"/>
            <p14:sldId id="294"/>
            <p14:sldId id="295"/>
            <p14:sldId id="277"/>
            <p14:sldId id="293"/>
            <p14:sldId id="280"/>
            <p14:sldId id="296"/>
            <p14:sldId id="278"/>
            <p14:sldId id="279"/>
            <p14:sldId id="29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753C66-B35D-9E61-E07E-B1616260A622}" name="Smiatacz, Frances Guida" initials="FS" userId="S::smiatafr@med.umich.edu::b15948b2-84e2-4dfb-b292-612c95991f1e" providerId="AD"/>
  <p188:author id="{15250881-D6DD-4C5F-0E16-9BDE3BFFD380}" name="Janda, Allison" initials="" userId="S::ajanda@med.umich.edu::829743a6-bfd9-4a12-8cfc-bf8f301f238b" providerId="AD"/>
  <p188:author id="{F99FB485-419C-3499-E9DD-18545FC3B7E1}" name="Barrios, Nicole" initials="NB" userId="Barrios, Nicole" providerId="None"/>
  <p188:author id="{5F559ECD-8535-8ED3-66EF-F3442BE7023B}" name="Buehler, Kate" initials="" userId="S::kjbucrek@med.umich.edu::3d3ba58d-72c8-41a6-9ab3-1422e9662089" providerId="AD"/>
  <p188:author id="{3DD615E0-9D1D-C18F-B8F9-FD33AE8EDC37}" name="Barrios, Nicole" initials="BN" userId="S::nicbarri@med.umich.edu::56ff5865-ce82-4041-981f-c3a69ebcf39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uehler, Kathryn" initials="BK" lastIdx="5" clrIdx="0">
    <p:extLst>
      <p:ext uri="{19B8F6BF-5375-455C-9EA6-DF929625EA0E}">
        <p15:presenceInfo xmlns:p15="http://schemas.microsoft.com/office/powerpoint/2012/main" userId="S-1-5-21-151606367-2082624055-312552118-274101" providerId="AD"/>
      </p:ext>
    </p:extLst>
  </p:cmAuthor>
  <p:cmAuthor id="2" name="Mathis, Michael" initials="MM" lastIdx="3" clrIdx="1">
    <p:extLst>
      <p:ext uri="{19B8F6BF-5375-455C-9EA6-DF929625EA0E}">
        <p15:presenceInfo xmlns:p15="http://schemas.microsoft.com/office/powerpoint/2012/main" userId="S-1-5-21-151606367-2082624055-312552118-110345" providerId="AD"/>
      </p:ext>
    </p:extLst>
  </p:cmAuthor>
  <p:cmAuthor id="3" name="Janda, Allison" initials="JA" lastIdx="9" clrIdx="2">
    <p:extLst>
      <p:ext uri="{19B8F6BF-5375-455C-9EA6-DF929625EA0E}">
        <p15:presenceInfo xmlns:p15="http://schemas.microsoft.com/office/powerpoint/2012/main" userId="S-1-5-21-151606367-2082624055-312552118-3183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CBFF23-3A02-4683-9FE4-257495D5DA6C}">
  <a:tblStyle styleId="{C8CBFF23-3A02-4683-9FE4-257495D5DA6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31" autoAdjust="0"/>
  </p:normalViewPr>
  <p:slideViewPr>
    <p:cSldViewPr snapToGrid="0">
      <p:cViewPr>
        <p:scale>
          <a:sx n="170" d="100"/>
          <a:sy n="170" d="100"/>
        </p:scale>
        <p:origin x="728"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6.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30945C-85F2-4D27-A1AC-2F50956B279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AC7F93E-0F2D-41DB-B195-B622A303F84E}">
      <dgm:prSet/>
      <dgm:spPr/>
      <dgm:t>
        <a:bodyPr/>
        <a:lstStyle/>
        <a:p>
          <a:r>
            <a:rPr lang="en-US" baseline="0" dirty="0">
              <a:solidFill>
                <a:schemeClr val="accent6">
                  <a:lumMod val="50000"/>
                </a:schemeClr>
              </a:solidFill>
            </a:rPr>
            <a:t>Discuss incidence and impact of cardiac surgery-associated acute kidney injury (CSA-AKI) &amp; Chronic Kidney Disease in patients undergoing cardiac surgery</a:t>
          </a:r>
          <a:endParaRPr lang="en-US" dirty="0">
            <a:solidFill>
              <a:schemeClr val="accent6">
                <a:lumMod val="50000"/>
              </a:schemeClr>
            </a:solidFill>
          </a:endParaRPr>
        </a:p>
      </dgm:t>
    </dgm:pt>
    <dgm:pt modelId="{846BAE11-4A4A-49FC-A89D-06AA6AE175DD}" type="parTrans" cxnId="{7D9BF42E-4635-4026-BA63-CDC6E443E73E}">
      <dgm:prSet/>
      <dgm:spPr/>
      <dgm:t>
        <a:bodyPr/>
        <a:lstStyle/>
        <a:p>
          <a:endParaRPr lang="en-US"/>
        </a:p>
      </dgm:t>
    </dgm:pt>
    <dgm:pt modelId="{035752DD-99CA-469F-9C4C-B7C0E71A2470}" type="sibTrans" cxnId="{7D9BF42E-4635-4026-BA63-CDC6E443E73E}">
      <dgm:prSet/>
      <dgm:spPr/>
      <dgm:t>
        <a:bodyPr/>
        <a:lstStyle/>
        <a:p>
          <a:endParaRPr lang="en-US"/>
        </a:p>
      </dgm:t>
    </dgm:pt>
    <dgm:pt modelId="{6559DCCB-2AD3-494F-B4B8-BFC72E81A947}">
      <dgm:prSet/>
      <dgm:spPr>
        <a:solidFill>
          <a:schemeClr val="accent4">
            <a:lumMod val="60000"/>
            <a:lumOff val="40000"/>
          </a:schemeClr>
        </a:solidFill>
      </dgm:spPr>
      <dgm:t>
        <a:bodyPr/>
        <a:lstStyle/>
        <a:p>
          <a:r>
            <a:rPr lang="en-US" baseline="0" dirty="0">
              <a:solidFill>
                <a:schemeClr val="accent6">
                  <a:lumMod val="50000"/>
                </a:schemeClr>
              </a:solidFill>
            </a:rPr>
            <a:t>Review general guidelines based on the recommendations from the Society of Thoracic Surgeons/Cardiovascular Anesthesiologists Practice Guidelines</a:t>
          </a:r>
          <a:endParaRPr lang="en-US" dirty="0">
            <a:solidFill>
              <a:schemeClr val="accent6">
                <a:lumMod val="50000"/>
              </a:schemeClr>
            </a:solidFill>
          </a:endParaRPr>
        </a:p>
      </dgm:t>
    </dgm:pt>
    <dgm:pt modelId="{7955B74F-303A-4F50-B22F-57C178D26D62}" type="parTrans" cxnId="{F9B66EB9-5404-4B2B-AA89-6480D7E5F220}">
      <dgm:prSet/>
      <dgm:spPr/>
      <dgm:t>
        <a:bodyPr/>
        <a:lstStyle/>
        <a:p>
          <a:endParaRPr lang="en-US"/>
        </a:p>
      </dgm:t>
    </dgm:pt>
    <dgm:pt modelId="{310DE593-0359-4009-A7F5-DCEA49231963}" type="sibTrans" cxnId="{F9B66EB9-5404-4B2B-AA89-6480D7E5F220}">
      <dgm:prSet/>
      <dgm:spPr/>
      <dgm:t>
        <a:bodyPr/>
        <a:lstStyle/>
        <a:p>
          <a:endParaRPr lang="en-US"/>
        </a:p>
      </dgm:t>
    </dgm:pt>
    <dgm:pt modelId="{1FD45B9D-268A-418F-A583-6E9F9EC6E83B}">
      <dgm:prSet/>
      <dgm:spPr/>
      <dgm:t>
        <a:bodyPr/>
        <a:lstStyle/>
        <a:p>
          <a:r>
            <a:rPr lang="en-US" baseline="0" dirty="0">
              <a:solidFill>
                <a:schemeClr val="accent6">
                  <a:lumMod val="50000"/>
                </a:schemeClr>
              </a:solidFill>
            </a:rPr>
            <a:t>Review the pathophysiology related to cardiac surgery and risk for developing AKI</a:t>
          </a:r>
          <a:endParaRPr lang="en-US" dirty="0">
            <a:solidFill>
              <a:schemeClr val="accent6">
                <a:lumMod val="50000"/>
              </a:schemeClr>
            </a:solidFill>
          </a:endParaRPr>
        </a:p>
      </dgm:t>
    </dgm:pt>
    <dgm:pt modelId="{FE700D94-A244-42E4-B6FB-F6C73715402E}" type="parTrans" cxnId="{8FE4E73B-A133-442B-8D7D-6C857B8E1E9F}">
      <dgm:prSet/>
      <dgm:spPr/>
      <dgm:t>
        <a:bodyPr/>
        <a:lstStyle/>
        <a:p>
          <a:endParaRPr lang="en-US"/>
        </a:p>
      </dgm:t>
    </dgm:pt>
    <dgm:pt modelId="{908DB577-8C69-40EC-83B9-B338E934E2A6}" type="sibTrans" cxnId="{8FE4E73B-A133-442B-8D7D-6C857B8E1E9F}">
      <dgm:prSet/>
      <dgm:spPr/>
      <dgm:t>
        <a:bodyPr/>
        <a:lstStyle/>
        <a:p>
          <a:endParaRPr lang="en-US"/>
        </a:p>
      </dgm:t>
    </dgm:pt>
    <dgm:pt modelId="{6EA73246-2A22-4520-B25C-BA53D267C321}">
      <dgm:prSet/>
      <dgm:spPr/>
      <dgm:t>
        <a:bodyPr/>
        <a:lstStyle/>
        <a:p>
          <a:r>
            <a:rPr lang="en-US" baseline="0" dirty="0">
              <a:solidFill>
                <a:schemeClr val="accent6">
                  <a:lumMod val="50000"/>
                </a:schemeClr>
              </a:solidFill>
            </a:rPr>
            <a:t>Summarize recommendations supported by the literature for recognizing and preventing CSA-AKI</a:t>
          </a:r>
          <a:endParaRPr lang="en-US" dirty="0">
            <a:solidFill>
              <a:schemeClr val="accent6">
                <a:lumMod val="50000"/>
              </a:schemeClr>
            </a:solidFill>
          </a:endParaRPr>
        </a:p>
      </dgm:t>
    </dgm:pt>
    <dgm:pt modelId="{004B6C30-C1B3-470B-AB1E-994BFDC31831}" type="parTrans" cxnId="{27566B6A-D6DD-4E02-9EF4-D1FB230957F8}">
      <dgm:prSet/>
      <dgm:spPr/>
      <dgm:t>
        <a:bodyPr/>
        <a:lstStyle/>
        <a:p>
          <a:endParaRPr lang="en-US"/>
        </a:p>
      </dgm:t>
    </dgm:pt>
    <dgm:pt modelId="{55B46C62-B84C-4713-A695-F8AFA3DF2CE0}" type="sibTrans" cxnId="{27566B6A-D6DD-4E02-9EF4-D1FB230957F8}">
      <dgm:prSet/>
      <dgm:spPr/>
      <dgm:t>
        <a:bodyPr/>
        <a:lstStyle/>
        <a:p>
          <a:endParaRPr lang="en-US"/>
        </a:p>
      </dgm:t>
    </dgm:pt>
    <dgm:pt modelId="{EE917776-4922-4CB4-9742-BEBDAC212AC4}" type="pres">
      <dgm:prSet presAssocID="{FC30945C-85F2-4D27-A1AC-2F50956B2797}" presName="root" presStyleCnt="0">
        <dgm:presLayoutVars>
          <dgm:dir/>
          <dgm:resizeHandles val="exact"/>
        </dgm:presLayoutVars>
      </dgm:prSet>
      <dgm:spPr/>
    </dgm:pt>
    <dgm:pt modelId="{D759F474-39C1-4352-B6C5-3E9F5735CBDC}" type="pres">
      <dgm:prSet presAssocID="{BAC7F93E-0F2D-41DB-B195-B622A303F84E}" presName="compNode" presStyleCnt="0"/>
      <dgm:spPr/>
    </dgm:pt>
    <dgm:pt modelId="{638F177C-48FF-458A-8546-D8369F4766AC}" type="pres">
      <dgm:prSet presAssocID="{BAC7F93E-0F2D-41DB-B195-B622A303F84E}" presName="bgRect" presStyleLbl="bgShp" presStyleIdx="0" presStyleCnt="4" custLinFactNeighborX="964" custLinFactNeighborY="910"/>
      <dgm:spPr>
        <a:solidFill>
          <a:schemeClr val="accent2">
            <a:lumMod val="60000"/>
            <a:lumOff val="40000"/>
          </a:schemeClr>
        </a:solidFill>
      </dgm:spPr>
    </dgm:pt>
    <dgm:pt modelId="{24FCD2EE-4A4A-44C9-B384-C181F4ABC604}" type="pres">
      <dgm:prSet presAssocID="{BAC7F93E-0F2D-41DB-B195-B622A303F84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idney"/>
        </a:ext>
      </dgm:extLst>
    </dgm:pt>
    <dgm:pt modelId="{398B1068-5249-4B10-9E3B-5A1C56AB8517}" type="pres">
      <dgm:prSet presAssocID="{BAC7F93E-0F2D-41DB-B195-B622A303F84E}" presName="spaceRect" presStyleCnt="0"/>
      <dgm:spPr/>
    </dgm:pt>
    <dgm:pt modelId="{8B9AC12A-7A20-4CF4-9932-31BB34FF4E89}" type="pres">
      <dgm:prSet presAssocID="{BAC7F93E-0F2D-41DB-B195-B622A303F84E}" presName="parTx" presStyleLbl="revTx" presStyleIdx="0" presStyleCnt="4">
        <dgm:presLayoutVars>
          <dgm:chMax val="0"/>
          <dgm:chPref val="0"/>
        </dgm:presLayoutVars>
      </dgm:prSet>
      <dgm:spPr/>
    </dgm:pt>
    <dgm:pt modelId="{B8431F62-4BA3-40E9-A592-BB6C1F07F002}" type="pres">
      <dgm:prSet presAssocID="{035752DD-99CA-469F-9C4C-B7C0E71A2470}" presName="sibTrans" presStyleCnt="0"/>
      <dgm:spPr/>
    </dgm:pt>
    <dgm:pt modelId="{E4C02FD4-1031-4D7A-82E0-099570622EB0}" type="pres">
      <dgm:prSet presAssocID="{6559DCCB-2AD3-494F-B4B8-BFC72E81A947}" presName="compNode" presStyleCnt="0"/>
      <dgm:spPr/>
    </dgm:pt>
    <dgm:pt modelId="{AA75A30C-2806-41E7-ADC2-B782382D5EF7}" type="pres">
      <dgm:prSet presAssocID="{6559DCCB-2AD3-494F-B4B8-BFC72E81A947}" presName="bgRect" presStyleLbl="bgShp" presStyleIdx="1" presStyleCnt="4"/>
      <dgm:spPr>
        <a:solidFill>
          <a:schemeClr val="accent4">
            <a:lumMod val="60000"/>
            <a:lumOff val="40000"/>
          </a:schemeClr>
        </a:solidFill>
      </dgm:spPr>
    </dgm:pt>
    <dgm:pt modelId="{70BFD000-D0B9-4C0C-AD3F-F84C64027668}" type="pres">
      <dgm:prSet presAssocID="{6559DCCB-2AD3-494F-B4B8-BFC72E81A94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4A2F408A-5DD0-413A-ADB6-B7FF7C218B63}" type="pres">
      <dgm:prSet presAssocID="{6559DCCB-2AD3-494F-B4B8-BFC72E81A947}" presName="spaceRect" presStyleCnt="0"/>
      <dgm:spPr/>
    </dgm:pt>
    <dgm:pt modelId="{CDCCC83B-1BEA-4409-8A1A-4846A4A0F1AD}" type="pres">
      <dgm:prSet presAssocID="{6559DCCB-2AD3-494F-B4B8-BFC72E81A947}" presName="parTx" presStyleLbl="revTx" presStyleIdx="1" presStyleCnt="4">
        <dgm:presLayoutVars>
          <dgm:chMax val="0"/>
          <dgm:chPref val="0"/>
        </dgm:presLayoutVars>
      </dgm:prSet>
      <dgm:spPr/>
    </dgm:pt>
    <dgm:pt modelId="{E02BDD88-04C1-430C-B346-6C3DB7386212}" type="pres">
      <dgm:prSet presAssocID="{310DE593-0359-4009-A7F5-DCEA49231963}" presName="sibTrans" presStyleCnt="0"/>
      <dgm:spPr/>
    </dgm:pt>
    <dgm:pt modelId="{1DE3F1B2-5123-4518-BFDD-8377362FFCF1}" type="pres">
      <dgm:prSet presAssocID="{1FD45B9D-268A-418F-A583-6E9F9EC6E83B}" presName="compNode" presStyleCnt="0"/>
      <dgm:spPr/>
    </dgm:pt>
    <dgm:pt modelId="{5A22EACF-B623-4006-813F-7C7D5F30B2A3}" type="pres">
      <dgm:prSet presAssocID="{1FD45B9D-268A-418F-A583-6E9F9EC6E83B}" presName="bgRect" presStyleLbl="bgShp" presStyleIdx="2" presStyleCnt="4"/>
      <dgm:spPr>
        <a:solidFill>
          <a:schemeClr val="accent2">
            <a:lumMod val="60000"/>
            <a:lumOff val="40000"/>
          </a:schemeClr>
        </a:solidFill>
      </dgm:spPr>
    </dgm:pt>
    <dgm:pt modelId="{FDD4300E-5BCA-4A76-B4A3-81A7018746A0}" type="pres">
      <dgm:prSet presAssocID="{1FD45B9D-268A-418F-A583-6E9F9EC6E83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rt Organ"/>
        </a:ext>
      </dgm:extLst>
    </dgm:pt>
    <dgm:pt modelId="{BE611E1C-ABDA-4476-B007-2F6D18A4E2EB}" type="pres">
      <dgm:prSet presAssocID="{1FD45B9D-268A-418F-A583-6E9F9EC6E83B}" presName="spaceRect" presStyleCnt="0"/>
      <dgm:spPr/>
    </dgm:pt>
    <dgm:pt modelId="{C1819505-402D-424A-B4D0-629436A6F443}" type="pres">
      <dgm:prSet presAssocID="{1FD45B9D-268A-418F-A583-6E9F9EC6E83B}" presName="parTx" presStyleLbl="revTx" presStyleIdx="2" presStyleCnt="4">
        <dgm:presLayoutVars>
          <dgm:chMax val="0"/>
          <dgm:chPref val="0"/>
        </dgm:presLayoutVars>
      </dgm:prSet>
      <dgm:spPr/>
    </dgm:pt>
    <dgm:pt modelId="{3B933FD6-DA65-4579-8951-92223F9EF4D8}" type="pres">
      <dgm:prSet presAssocID="{908DB577-8C69-40EC-83B9-B338E934E2A6}" presName="sibTrans" presStyleCnt="0"/>
      <dgm:spPr/>
    </dgm:pt>
    <dgm:pt modelId="{D74C28AF-7433-4204-AD33-EF36223C68E7}" type="pres">
      <dgm:prSet presAssocID="{6EA73246-2A22-4520-B25C-BA53D267C321}" presName="compNode" presStyleCnt="0"/>
      <dgm:spPr/>
    </dgm:pt>
    <dgm:pt modelId="{A5BF081E-C292-40CA-BF65-373A0455E12A}" type="pres">
      <dgm:prSet presAssocID="{6EA73246-2A22-4520-B25C-BA53D267C321}" presName="bgRect" presStyleLbl="bgShp" presStyleIdx="3" presStyleCnt="4"/>
      <dgm:spPr>
        <a:solidFill>
          <a:schemeClr val="accent4">
            <a:lumMod val="60000"/>
            <a:lumOff val="40000"/>
          </a:schemeClr>
        </a:solidFill>
      </dgm:spPr>
    </dgm:pt>
    <dgm:pt modelId="{900898BE-CBD5-458F-ACC1-72EAE20378A7}" type="pres">
      <dgm:prSet presAssocID="{6EA73246-2A22-4520-B25C-BA53D267C32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67007B53-0D91-43E3-8D33-B68204F68B39}" type="pres">
      <dgm:prSet presAssocID="{6EA73246-2A22-4520-B25C-BA53D267C321}" presName="spaceRect" presStyleCnt="0"/>
      <dgm:spPr/>
    </dgm:pt>
    <dgm:pt modelId="{04604F4F-669F-4B5C-948D-F59E6C2C1B15}" type="pres">
      <dgm:prSet presAssocID="{6EA73246-2A22-4520-B25C-BA53D267C321}" presName="parTx" presStyleLbl="revTx" presStyleIdx="3" presStyleCnt="4">
        <dgm:presLayoutVars>
          <dgm:chMax val="0"/>
          <dgm:chPref val="0"/>
        </dgm:presLayoutVars>
      </dgm:prSet>
      <dgm:spPr/>
    </dgm:pt>
  </dgm:ptLst>
  <dgm:cxnLst>
    <dgm:cxn modelId="{74C8072D-40C0-4EF0-8BBF-B90797507DE0}" type="presOf" srcId="{1FD45B9D-268A-418F-A583-6E9F9EC6E83B}" destId="{C1819505-402D-424A-B4D0-629436A6F443}" srcOrd="0" destOrd="0" presId="urn:microsoft.com/office/officeart/2018/2/layout/IconVerticalSolidList"/>
    <dgm:cxn modelId="{7D9BF42E-4635-4026-BA63-CDC6E443E73E}" srcId="{FC30945C-85F2-4D27-A1AC-2F50956B2797}" destId="{BAC7F93E-0F2D-41DB-B195-B622A303F84E}" srcOrd="0" destOrd="0" parTransId="{846BAE11-4A4A-49FC-A89D-06AA6AE175DD}" sibTransId="{035752DD-99CA-469F-9C4C-B7C0E71A2470}"/>
    <dgm:cxn modelId="{06B63A38-F424-4087-BE14-0B54D82F9DEC}" type="presOf" srcId="{6EA73246-2A22-4520-B25C-BA53D267C321}" destId="{04604F4F-669F-4B5C-948D-F59E6C2C1B15}" srcOrd="0" destOrd="0" presId="urn:microsoft.com/office/officeart/2018/2/layout/IconVerticalSolidList"/>
    <dgm:cxn modelId="{8FE4E73B-A133-442B-8D7D-6C857B8E1E9F}" srcId="{FC30945C-85F2-4D27-A1AC-2F50956B2797}" destId="{1FD45B9D-268A-418F-A583-6E9F9EC6E83B}" srcOrd="2" destOrd="0" parTransId="{FE700D94-A244-42E4-B6FB-F6C73715402E}" sibTransId="{908DB577-8C69-40EC-83B9-B338E934E2A6}"/>
    <dgm:cxn modelId="{27566B6A-D6DD-4E02-9EF4-D1FB230957F8}" srcId="{FC30945C-85F2-4D27-A1AC-2F50956B2797}" destId="{6EA73246-2A22-4520-B25C-BA53D267C321}" srcOrd="3" destOrd="0" parTransId="{004B6C30-C1B3-470B-AB1E-994BFDC31831}" sibTransId="{55B46C62-B84C-4713-A695-F8AFA3DF2CE0}"/>
    <dgm:cxn modelId="{AC97D159-1487-4F58-B5E6-4FCABAAD2C4F}" type="presOf" srcId="{BAC7F93E-0F2D-41DB-B195-B622A303F84E}" destId="{8B9AC12A-7A20-4CF4-9932-31BB34FF4E89}" srcOrd="0" destOrd="0" presId="urn:microsoft.com/office/officeart/2018/2/layout/IconVerticalSolidList"/>
    <dgm:cxn modelId="{C5D448A0-1180-4F12-B139-57A3F8671F4F}" type="presOf" srcId="{6559DCCB-2AD3-494F-B4B8-BFC72E81A947}" destId="{CDCCC83B-1BEA-4409-8A1A-4846A4A0F1AD}" srcOrd="0" destOrd="0" presId="urn:microsoft.com/office/officeart/2018/2/layout/IconVerticalSolidList"/>
    <dgm:cxn modelId="{F9B66EB9-5404-4B2B-AA89-6480D7E5F220}" srcId="{FC30945C-85F2-4D27-A1AC-2F50956B2797}" destId="{6559DCCB-2AD3-494F-B4B8-BFC72E81A947}" srcOrd="1" destOrd="0" parTransId="{7955B74F-303A-4F50-B22F-57C178D26D62}" sibTransId="{310DE593-0359-4009-A7F5-DCEA49231963}"/>
    <dgm:cxn modelId="{A58D59C5-CA43-4719-93A4-E12F90BBF9BE}" type="presOf" srcId="{FC30945C-85F2-4D27-A1AC-2F50956B2797}" destId="{EE917776-4922-4CB4-9742-BEBDAC212AC4}" srcOrd="0" destOrd="0" presId="urn:microsoft.com/office/officeart/2018/2/layout/IconVerticalSolidList"/>
    <dgm:cxn modelId="{D3705DCF-B076-4BC5-B6B9-10287BFCA41D}" type="presParOf" srcId="{EE917776-4922-4CB4-9742-BEBDAC212AC4}" destId="{D759F474-39C1-4352-B6C5-3E9F5735CBDC}" srcOrd="0" destOrd="0" presId="urn:microsoft.com/office/officeart/2018/2/layout/IconVerticalSolidList"/>
    <dgm:cxn modelId="{046F5F6E-599B-473D-ABE4-46FE73DA96EA}" type="presParOf" srcId="{D759F474-39C1-4352-B6C5-3E9F5735CBDC}" destId="{638F177C-48FF-458A-8546-D8369F4766AC}" srcOrd="0" destOrd="0" presId="urn:microsoft.com/office/officeart/2018/2/layout/IconVerticalSolidList"/>
    <dgm:cxn modelId="{B8C0102C-FECA-4FCD-91E7-E8E0C9432682}" type="presParOf" srcId="{D759F474-39C1-4352-B6C5-3E9F5735CBDC}" destId="{24FCD2EE-4A4A-44C9-B384-C181F4ABC604}" srcOrd="1" destOrd="0" presId="urn:microsoft.com/office/officeart/2018/2/layout/IconVerticalSolidList"/>
    <dgm:cxn modelId="{D09C58E2-8819-49E7-8CBA-A04BCC1A0E4E}" type="presParOf" srcId="{D759F474-39C1-4352-B6C5-3E9F5735CBDC}" destId="{398B1068-5249-4B10-9E3B-5A1C56AB8517}" srcOrd="2" destOrd="0" presId="urn:microsoft.com/office/officeart/2018/2/layout/IconVerticalSolidList"/>
    <dgm:cxn modelId="{34C1CEE5-959E-4868-B8A5-F549D04C289E}" type="presParOf" srcId="{D759F474-39C1-4352-B6C5-3E9F5735CBDC}" destId="{8B9AC12A-7A20-4CF4-9932-31BB34FF4E89}" srcOrd="3" destOrd="0" presId="urn:microsoft.com/office/officeart/2018/2/layout/IconVerticalSolidList"/>
    <dgm:cxn modelId="{80A173F8-9B3A-4DD3-8709-7EBDE8682579}" type="presParOf" srcId="{EE917776-4922-4CB4-9742-BEBDAC212AC4}" destId="{B8431F62-4BA3-40E9-A592-BB6C1F07F002}" srcOrd="1" destOrd="0" presId="urn:microsoft.com/office/officeart/2018/2/layout/IconVerticalSolidList"/>
    <dgm:cxn modelId="{E8A9880E-7FDC-4E02-9D45-914CA123222D}" type="presParOf" srcId="{EE917776-4922-4CB4-9742-BEBDAC212AC4}" destId="{E4C02FD4-1031-4D7A-82E0-099570622EB0}" srcOrd="2" destOrd="0" presId="urn:microsoft.com/office/officeart/2018/2/layout/IconVerticalSolidList"/>
    <dgm:cxn modelId="{4C290CEC-E5D8-45E0-AEB3-58726069AE59}" type="presParOf" srcId="{E4C02FD4-1031-4D7A-82E0-099570622EB0}" destId="{AA75A30C-2806-41E7-ADC2-B782382D5EF7}" srcOrd="0" destOrd="0" presId="urn:microsoft.com/office/officeart/2018/2/layout/IconVerticalSolidList"/>
    <dgm:cxn modelId="{DF207811-2275-4EEE-AFD3-C5313CCAC91D}" type="presParOf" srcId="{E4C02FD4-1031-4D7A-82E0-099570622EB0}" destId="{70BFD000-D0B9-4C0C-AD3F-F84C64027668}" srcOrd="1" destOrd="0" presId="urn:microsoft.com/office/officeart/2018/2/layout/IconVerticalSolidList"/>
    <dgm:cxn modelId="{DBFE94E8-B20C-453C-BA68-E358F4D5ED60}" type="presParOf" srcId="{E4C02FD4-1031-4D7A-82E0-099570622EB0}" destId="{4A2F408A-5DD0-413A-ADB6-B7FF7C218B63}" srcOrd="2" destOrd="0" presId="urn:microsoft.com/office/officeart/2018/2/layout/IconVerticalSolidList"/>
    <dgm:cxn modelId="{D960C4B4-2E60-48B7-B9B7-A7EF08C8FF17}" type="presParOf" srcId="{E4C02FD4-1031-4D7A-82E0-099570622EB0}" destId="{CDCCC83B-1BEA-4409-8A1A-4846A4A0F1AD}" srcOrd="3" destOrd="0" presId="urn:microsoft.com/office/officeart/2018/2/layout/IconVerticalSolidList"/>
    <dgm:cxn modelId="{EC454A56-7018-4378-98AE-B5B17F4C09C0}" type="presParOf" srcId="{EE917776-4922-4CB4-9742-BEBDAC212AC4}" destId="{E02BDD88-04C1-430C-B346-6C3DB7386212}" srcOrd="3" destOrd="0" presId="urn:microsoft.com/office/officeart/2018/2/layout/IconVerticalSolidList"/>
    <dgm:cxn modelId="{0E85F015-12A1-4AE2-9229-D2B0E4DCAFC2}" type="presParOf" srcId="{EE917776-4922-4CB4-9742-BEBDAC212AC4}" destId="{1DE3F1B2-5123-4518-BFDD-8377362FFCF1}" srcOrd="4" destOrd="0" presId="urn:microsoft.com/office/officeart/2018/2/layout/IconVerticalSolidList"/>
    <dgm:cxn modelId="{6649DEA1-6488-43BD-AA4D-B0FE11A004DD}" type="presParOf" srcId="{1DE3F1B2-5123-4518-BFDD-8377362FFCF1}" destId="{5A22EACF-B623-4006-813F-7C7D5F30B2A3}" srcOrd="0" destOrd="0" presId="urn:microsoft.com/office/officeart/2018/2/layout/IconVerticalSolidList"/>
    <dgm:cxn modelId="{F3424693-8541-4FB3-BA87-9379B93F2F6D}" type="presParOf" srcId="{1DE3F1B2-5123-4518-BFDD-8377362FFCF1}" destId="{FDD4300E-5BCA-4A76-B4A3-81A7018746A0}" srcOrd="1" destOrd="0" presId="urn:microsoft.com/office/officeart/2018/2/layout/IconVerticalSolidList"/>
    <dgm:cxn modelId="{300E0215-98B4-4918-8DD9-5B18F5057DE6}" type="presParOf" srcId="{1DE3F1B2-5123-4518-BFDD-8377362FFCF1}" destId="{BE611E1C-ABDA-4476-B007-2F6D18A4E2EB}" srcOrd="2" destOrd="0" presId="urn:microsoft.com/office/officeart/2018/2/layout/IconVerticalSolidList"/>
    <dgm:cxn modelId="{8B89E1C4-5F2C-47AA-A8AF-AD3A22735CE5}" type="presParOf" srcId="{1DE3F1B2-5123-4518-BFDD-8377362FFCF1}" destId="{C1819505-402D-424A-B4D0-629436A6F443}" srcOrd="3" destOrd="0" presId="urn:microsoft.com/office/officeart/2018/2/layout/IconVerticalSolidList"/>
    <dgm:cxn modelId="{99A8D925-037F-40B6-858F-D966C08E1FA7}" type="presParOf" srcId="{EE917776-4922-4CB4-9742-BEBDAC212AC4}" destId="{3B933FD6-DA65-4579-8951-92223F9EF4D8}" srcOrd="5" destOrd="0" presId="urn:microsoft.com/office/officeart/2018/2/layout/IconVerticalSolidList"/>
    <dgm:cxn modelId="{4975E261-251E-4329-8A3C-AC8E50BF826C}" type="presParOf" srcId="{EE917776-4922-4CB4-9742-BEBDAC212AC4}" destId="{D74C28AF-7433-4204-AD33-EF36223C68E7}" srcOrd="6" destOrd="0" presId="urn:microsoft.com/office/officeart/2018/2/layout/IconVerticalSolidList"/>
    <dgm:cxn modelId="{8ED7FDCF-19B7-498A-89CD-A0FB711E1C68}" type="presParOf" srcId="{D74C28AF-7433-4204-AD33-EF36223C68E7}" destId="{A5BF081E-C292-40CA-BF65-373A0455E12A}" srcOrd="0" destOrd="0" presId="urn:microsoft.com/office/officeart/2018/2/layout/IconVerticalSolidList"/>
    <dgm:cxn modelId="{5EEFD2FD-FAB3-4E1D-8F4A-3D35F3B602C6}" type="presParOf" srcId="{D74C28AF-7433-4204-AD33-EF36223C68E7}" destId="{900898BE-CBD5-458F-ACC1-72EAE20378A7}" srcOrd="1" destOrd="0" presId="urn:microsoft.com/office/officeart/2018/2/layout/IconVerticalSolidList"/>
    <dgm:cxn modelId="{3E0CE5A8-FA50-4F84-B399-584315DE841D}" type="presParOf" srcId="{D74C28AF-7433-4204-AD33-EF36223C68E7}" destId="{67007B53-0D91-43E3-8D33-B68204F68B39}" srcOrd="2" destOrd="0" presId="urn:microsoft.com/office/officeart/2018/2/layout/IconVerticalSolidList"/>
    <dgm:cxn modelId="{CEA80847-7908-4982-9BA8-E84D920ACFBA}" type="presParOf" srcId="{D74C28AF-7433-4204-AD33-EF36223C68E7}" destId="{04604F4F-669F-4B5C-948D-F59E6C2C1B1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711FE0-6011-4D4D-8D29-62C176852C2E}"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0516346D-03C5-4335-AEE4-774C4E619F7B}">
      <dgm:prSet custT="1"/>
      <dgm:spPr/>
      <dgm:t>
        <a:bodyPr/>
        <a:lstStyle/>
        <a:p>
          <a:pPr>
            <a:lnSpc>
              <a:spcPct val="100000"/>
            </a:lnSpc>
            <a:defRPr b="1"/>
          </a:pPr>
          <a:r>
            <a:rPr lang="en-US" sz="1400" dirty="0">
              <a:solidFill>
                <a:srgbClr val="002060"/>
              </a:solidFill>
            </a:rPr>
            <a:t>Volatile anesthetics may protect against AKI </a:t>
          </a:r>
          <a:r>
            <a:rPr lang="en-US" sz="1400" baseline="30000" dirty="0">
              <a:solidFill>
                <a:srgbClr val="002060"/>
              </a:solidFill>
            </a:rPr>
            <a:t>1,2</a:t>
          </a:r>
          <a:endParaRPr lang="en-US" sz="1400" dirty="0">
            <a:solidFill>
              <a:srgbClr val="002060"/>
            </a:solidFill>
          </a:endParaRPr>
        </a:p>
      </dgm:t>
    </dgm:pt>
    <dgm:pt modelId="{CB810178-FE7A-4A74-9E71-FD06BF1E961F}" type="parTrans" cxnId="{18F81ED2-8B93-44AC-89A4-0D99A29E219D}">
      <dgm:prSet/>
      <dgm:spPr/>
      <dgm:t>
        <a:bodyPr/>
        <a:lstStyle/>
        <a:p>
          <a:endParaRPr lang="en-US"/>
        </a:p>
      </dgm:t>
    </dgm:pt>
    <dgm:pt modelId="{D16BCC6B-C273-4369-A276-107F0E270E3F}" type="sibTrans" cxnId="{18F81ED2-8B93-44AC-89A4-0D99A29E219D}">
      <dgm:prSet/>
      <dgm:spPr/>
      <dgm:t>
        <a:bodyPr/>
        <a:lstStyle/>
        <a:p>
          <a:endParaRPr lang="en-US"/>
        </a:p>
      </dgm:t>
    </dgm:pt>
    <dgm:pt modelId="{29813945-D047-4B24-9907-FF51424039CF}">
      <dgm:prSet custT="1"/>
      <dgm:spPr/>
      <dgm:t>
        <a:bodyPr/>
        <a:lstStyle/>
        <a:p>
          <a:pPr>
            <a:lnSpc>
              <a:spcPct val="100000"/>
            </a:lnSpc>
          </a:pPr>
          <a:r>
            <a:rPr lang="en-US" sz="1400" dirty="0">
              <a:solidFill>
                <a:srgbClr val="002060"/>
              </a:solidFill>
            </a:rPr>
            <a:t>A meta-analysis of 10 trials with 1600 patients found that volatile anesthetics significantly reduced AKI incidence compared with control data (relative risk: 0.65; 95% CI, 0.43-0.97; P=0.04) </a:t>
          </a:r>
          <a:r>
            <a:rPr lang="en-US" sz="1400" baseline="30000" dirty="0">
              <a:solidFill>
                <a:srgbClr val="002060"/>
              </a:solidFill>
            </a:rPr>
            <a:t>1</a:t>
          </a:r>
          <a:endParaRPr lang="en-US" sz="1400" dirty="0">
            <a:solidFill>
              <a:srgbClr val="002060"/>
            </a:solidFill>
          </a:endParaRPr>
        </a:p>
      </dgm:t>
    </dgm:pt>
    <dgm:pt modelId="{6DA38C72-3F8B-4B7B-A197-FEF26A3FFEB2}" type="parTrans" cxnId="{75976B6B-BB6B-4C39-B304-A888296483A8}">
      <dgm:prSet/>
      <dgm:spPr/>
      <dgm:t>
        <a:bodyPr/>
        <a:lstStyle/>
        <a:p>
          <a:endParaRPr lang="en-US"/>
        </a:p>
      </dgm:t>
    </dgm:pt>
    <dgm:pt modelId="{347BB567-BDC0-404E-802A-C0CECC7F88C0}" type="sibTrans" cxnId="{75976B6B-BB6B-4C39-B304-A888296483A8}">
      <dgm:prSet/>
      <dgm:spPr/>
      <dgm:t>
        <a:bodyPr/>
        <a:lstStyle/>
        <a:p>
          <a:endParaRPr lang="en-US"/>
        </a:p>
      </dgm:t>
    </dgm:pt>
    <dgm:pt modelId="{FC6FAC9C-C3BE-479F-BB08-F6615807B69D}">
      <dgm:prSet custT="1"/>
      <dgm:spPr/>
      <dgm:t>
        <a:bodyPr/>
        <a:lstStyle/>
        <a:p>
          <a:pPr>
            <a:lnSpc>
              <a:spcPct val="100000"/>
            </a:lnSpc>
            <a:defRPr b="1"/>
          </a:pPr>
          <a:r>
            <a:rPr lang="en-US" sz="1400" dirty="0">
              <a:solidFill>
                <a:srgbClr val="002060"/>
              </a:solidFill>
            </a:rPr>
            <a:t>Remote Ischemic Preconditioning </a:t>
          </a:r>
          <a:r>
            <a:rPr lang="en-US" sz="1400" baseline="30000" dirty="0">
              <a:solidFill>
                <a:srgbClr val="002060"/>
              </a:solidFill>
            </a:rPr>
            <a:t>3-5</a:t>
          </a:r>
          <a:endParaRPr lang="en-US" sz="1400" dirty="0">
            <a:solidFill>
              <a:srgbClr val="002060"/>
            </a:solidFill>
          </a:endParaRPr>
        </a:p>
      </dgm:t>
    </dgm:pt>
    <dgm:pt modelId="{4A3C6843-5B3B-4EDC-8695-106D80E642C5}" type="parTrans" cxnId="{2D510A5F-C043-4471-9822-E53CE853DB1B}">
      <dgm:prSet/>
      <dgm:spPr/>
      <dgm:t>
        <a:bodyPr/>
        <a:lstStyle/>
        <a:p>
          <a:endParaRPr lang="en-US"/>
        </a:p>
      </dgm:t>
    </dgm:pt>
    <dgm:pt modelId="{9256F14A-F0F4-478B-81CD-FA7903ADB00B}" type="sibTrans" cxnId="{2D510A5F-C043-4471-9822-E53CE853DB1B}">
      <dgm:prSet/>
      <dgm:spPr/>
      <dgm:t>
        <a:bodyPr/>
        <a:lstStyle/>
        <a:p>
          <a:endParaRPr lang="en-US"/>
        </a:p>
      </dgm:t>
    </dgm:pt>
    <dgm:pt modelId="{E092C927-B44C-46BF-82BE-1ED186A4EE48}">
      <dgm:prSet custT="1"/>
      <dgm:spPr/>
      <dgm:t>
        <a:bodyPr/>
        <a:lstStyle/>
        <a:p>
          <a:pPr>
            <a:lnSpc>
              <a:spcPct val="100000"/>
            </a:lnSpc>
          </a:pPr>
          <a:r>
            <a:rPr lang="en-US" sz="1400" dirty="0">
              <a:solidFill>
                <a:srgbClr val="002060"/>
              </a:solidFill>
            </a:rPr>
            <a:t>Application of controlled ischemia to remote tissues or organs to create a protective adaptive response in distant organs </a:t>
          </a:r>
        </a:p>
      </dgm:t>
    </dgm:pt>
    <dgm:pt modelId="{1ABFF762-537D-4A65-A5EC-0D1960E1FC50}" type="parTrans" cxnId="{0EE127FA-9BC8-4C54-9662-517CA9C85132}">
      <dgm:prSet/>
      <dgm:spPr/>
      <dgm:t>
        <a:bodyPr/>
        <a:lstStyle/>
        <a:p>
          <a:endParaRPr lang="en-US"/>
        </a:p>
      </dgm:t>
    </dgm:pt>
    <dgm:pt modelId="{FCA4E58D-9BCA-4B56-8EF4-6A7E299DF345}" type="sibTrans" cxnId="{0EE127FA-9BC8-4C54-9662-517CA9C85132}">
      <dgm:prSet/>
      <dgm:spPr/>
      <dgm:t>
        <a:bodyPr/>
        <a:lstStyle/>
        <a:p>
          <a:endParaRPr lang="en-US"/>
        </a:p>
      </dgm:t>
    </dgm:pt>
    <dgm:pt modelId="{7A849B6C-7E4D-4D82-87CD-186B40CE0D25}">
      <dgm:prSet custT="1"/>
      <dgm:spPr/>
      <dgm:t>
        <a:bodyPr/>
        <a:lstStyle/>
        <a:p>
          <a:pPr>
            <a:lnSpc>
              <a:spcPct val="100000"/>
            </a:lnSpc>
          </a:pPr>
          <a:r>
            <a:rPr lang="en-US" sz="1400" dirty="0">
              <a:solidFill>
                <a:srgbClr val="002060"/>
              </a:solidFill>
            </a:rPr>
            <a:t>Mixed results in studies -&gt; differing protocols, patient populations, and study design</a:t>
          </a:r>
        </a:p>
      </dgm:t>
    </dgm:pt>
    <dgm:pt modelId="{C705862F-9835-4896-9C70-53249CB0D210}" type="parTrans" cxnId="{700C564A-D0F6-4891-BC55-E7E1C3ED0DF3}">
      <dgm:prSet/>
      <dgm:spPr/>
      <dgm:t>
        <a:bodyPr/>
        <a:lstStyle/>
        <a:p>
          <a:endParaRPr lang="en-US"/>
        </a:p>
      </dgm:t>
    </dgm:pt>
    <dgm:pt modelId="{BBA254D8-E4AD-48E3-AA4D-FB749966C417}" type="sibTrans" cxnId="{700C564A-D0F6-4891-BC55-E7E1C3ED0DF3}">
      <dgm:prSet/>
      <dgm:spPr/>
      <dgm:t>
        <a:bodyPr/>
        <a:lstStyle/>
        <a:p>
          <a:endParaRPr lang="en-US"/>
        </a:p>
      </dgm:t>
    </dgm:pt>
    <dgm:pt modelId="{C02113C2-82CF-442B-B730-16F0EA6C0C97}">
      <dgm:prSet custT="1"/>
      <dgm:spPr/>
      <dgm:t>
        <a:bodyPr/>
        <a:lstStyle/>
        <a:p>
          <a:r>
            <a:rPr lang="en-US" sz="1400" dirty="0">
              <a:solidFill>
                <a:srgbClr val="002060"/>
              </a:solidFill>
            </a:rPr>
            <a:t>Further investigation needed before adopting into practice </a:t>
          </a:r>
        </a:p>
      </dgm:t>
    </dgm:pt>
    <dgm:pt modelId="{94BE4A85-75CD-4B23-AC2E-44F94C1EA925}" type="parTrans" cxnId="{21547874-131A-4B30-B9BA-93CD971B3520}">
      <dgm:prSet/>
      <dgm:spPr/>
      <dgm:t>
        <a:bodyPr/>
        <a:lstStyle/>
        <a:p>
          <a:endParaRPr lang="en-US"/>
        </a:p>
      </dgm:t>
    </dgm:pt>
    <dgm:pt modelId="{B5563EDA-E849-4970-8E73-18B73AFB49A0}" type="sibTrans" cxnId="{21547874-131A-4B30-B9BA-93CD971B3520}">
      <dgm:prSet/>
      <dgm:spPr/>
      <dgm:t>
        <a:bodyPr/>
        <a:lstStyle/>
        <a:p>
          <a:endParaRPr lang="en-US"/>
        </a:p>
      </dgm:t>
    </dgm:pt>
    <dgm:pt modelId="{095E66EF-22F4-4D22-858F-53ED1C99D5F7}" type="pres">
      <dgm:prSet presAssocID="{68711FE0-6011-4D4D-8D29-62C176852C2E}" presName="root" presStyleCnt="0">
        <dgm:presLayoutVars>
          <dgm:dir/>
          <dgm:resizeHandles val="exact"/>
        </dgm:presLayoutVars>
      </dgm:prSet>
      <dgm:spPr/>
    </dgm:pt>
    <dgm:pt modelId="{9BB393BD-DD53-4B1C-ACCE-B1D1E14FB0D8}" type="pres">
      <dgm:prSet presAssocID="{0516346D-03C5-4335-AEE4-774C4E619F7B}" presName="compNode" presStyleCnt="0"/>
      <dgm:spPr/>
    </dgm:pt>
    <dgm:pt modelId="{158D10BE-5823-450D-9209-E816E0519525}" type="pres">
      <dgm:prSet presAssocID="{0516346D-03C5-4335-AEE4-774C4E619F7B}" presName="iconRect" presStyleLbl="node1" presStyleIdx="0" presStyleCnt="2" custScaleX="51797" custScaleY="53007" custLinFactNeighborX="-50787" custLinFactNeighborY="-7447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idney"/>
        </a:ext>
      </dgm:extLst>
    </dgm:pt>
    <dgm:pt modelId="{27015081-F379-4BC0-8A98-92A9C91A58BA}" type="pres">
      <dgm:prSet presAssocID="{0516346D-03C5-4335-AEE4-774C4E619F7B}" presName="iconSpace" presStyleCnt="0"/>
      <dgm:spPr/>
    </dgm:pt>
    <dgm:pt modelId="{0B786750-0533-4747-A1D5-182EBD40F7E1}" type="pres">
      <dgm:prSet presAssocID="{0516346D-03C5-4335-AEE4-774C4E619F7B}" presName="parTx" presStyleLbl="revTx" presStyleIdx="0" presStyleCnt="4" custScaleX="93467" custLinFactY="-100000" custLinFactNeighborX="6333" custLinFactNeighborY="-117555">
        <dgm:presLayoutVars>
          <dgm:chMax val="0"/>
          <dgm:chPref val="0"/>
        </dgm:presLayoutVars>
      </dgm:prSet>
      <dgm:spPr/>
    </dgm:pt>
    <dgm:pt modelId="{967A5D2D-4648-436F-BFF6-3C167089193D}" type="pres">
      <dgm:prSet presAssocID="{0516346D-03C5-4335-AEE4-774C4E619F7B}" presName="txSpace" presStyleCnt="0"/>
      <dgm:spPr/>
    </dgm:pt>
    <dgm:pt modelId="{D44EBC5E-0050-49D1-8182-086F959F5B0D}" type="pres">
      <dgm:prSet presAssocID="{0516346D-03C5-4335-AEE4-774C4E619F7B}" presName="desTx" presStyleLbl="revTx" presStyleIdx="1" presStyleCnt="4" custScaleX="104820" custScaleY="270974" custLinFactY="-19109" custLinFactNeighborX="4800" custLinFactNeighborY="-100000">
        <dgm:presLayoutVars/>
      </dgm:prSet>
      <dgm:spPr/>
    </dgm:pt>
    <dgm:pt modelId="{AA187E81-DB32-43AE-84CA-D9D9B2DE2A28}" type="pres">
      <dgm:prSet presAssocID="{D16BCC6B-C273-4369-A276-107F0E270E3F}" presName="sibTrans" presStyleCnt="0"/>
      <dgm:spPr/>
    </dgm:pt>
    <dgm:pt modelId="{296D4B44-4C36-4F60-B52B-D0D4CB6D3026}" type="pres">
      <dgm:prSet presAssocID="{FC6FAC9C-C3BE-479F-BB08-F6615807B69D}" presName="compNode" presStyleCnt="0"/>
      <dgm:spPr/>
    </dgm:pt>
    <dgm:pt modelId="{B6A2B876-18F9-412B-B18E-816538B8CE95}" type="pres">
      <dgm:prSet presAssocID="{FC6FAC9C-C3BE-479F-BB08-F6615807B69D}" presName="iconRect" presStyleLbl="node1" presStyleIdx="1" presStyleCnt="2" custScaleX="60147" custScaleY="62848" custLinFactX="-16970" custLinFactY="-8976" custLinFactNeighborX="-100000" custLinFactNeighborY="-1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rain"/>
        </a:ext>
      </dgm:extLst>
    </dgm:pt>
    <dgm:pt modelId="{52D79603-9BC0-4A3A-AAD4-25F319484C7C}" type="pres">
      <dgm:prSet presAssocID="{FC6FAC9C-C3BE-479F-BB08-F6615807B69D}" presName="iconSpace" presStyleCnt="0"/>
      <dgm:spPr/>
    </dgm:pt>
    <dgm:pt modelId="{26E37175-E08E-438E-8F8B-B61E2F40BC0D}" type="pres">
      <dgm:prSet presAssocID="{FC6FAC9C-C3BE-479F-BB08-F6615807B69D}" presName="parTx" presStyleLbl="revTx" presStyleIdx="2" presStyleCnt="4" custScaleX="114259" custScaleY="80453" custLinFactY="-102728" custLinFactNeighborX="5432" custLinFactNeighborY="-200000">
        <dgm:presLayoutVars>
          <dgm:chMax val="0"/>
          <dgm:chPref val="0"/>
        </dgm:presLayoutVars>
      </dgm:prSet>
      <dgm:spPr/>
    </dgm:pt>
    <dgm:pt modelId="{CA698947-8914-41D2-93A9-8D7C3A2F8B4C}" type="pres">
      <dgm:prSet presAssocID="{FC6FAC9C-C3BE-479F-BB08-F6615807B69D}" presName="txSpace" presStyleCnt="0"/>
      <dgm:spPr/>
    </dgm:pt>
    <dgm:pt modelId="{89405683-9B97-4B00-B79D-A2F3FCC6459B}" type="pres">
      <dgm:prSet presAssocID="{FC6FAC9C-C3BE-479F-BB08-F6615807B69D}" presName="desTx" presStyleLbl="revTx" presStyleIdx="3" presStyleCnt="4" custScaleX="118860" custScaleY="188247" custLinFactY="-82427" custLinFactNeighborX="-3261" custLinFactNeighborY="-100000">
        <dgm:presLayoutVars/>
      </dgm:prSet>
      <dgm:spPr/>
    </dgm:pt>
  </dgm:ptLst>
  <dgm:cxnLst>
    <dgm:cxn modelId="{F0493B26-0F47-40C1-A087-220FDDC56509}" type="presOf" srcId="{7A849B6C-7E4D-4D82-87CD-186B40CE0D25}" destId="{89405683-9B97-4B00-B79D-A2F3FCC6459B}" srcOrd="0" destOrd="1" presId="urn:microsoft.com/office/officeart/2018/2/layout/IconLabelDescriptionList"/>
    <dgm:cxn modelId="{986D9226-16C4-4701-84A0-C9F8C6691F50}" type="presOf" srcId="{FC6FAC9C-C3BE-479F-BB08-F6615807B69D}" destId="{26E37175-E08E-438E-8F8B-B61E2F40BC0D}" srcOrd="0" destOrd="0" presId="urn:microsoft.com/office/officeart/2018/2/layout/IconLabelDescriptionList"/>
    <dgm:cxn modelId="{CA49D83B-15B0-412B-87C5-D5034B6F8E8F}" type="presOf" srcId="{0516346D-03C5-4335-AEE4-774C4E619F7B}" destId="{0B786750-0533-4747-A1D5-182EBD40F7E1}" srcOrd="0" destOrd="0" presId="urn:microsoft.com/office/officeart/2018/2/layout/IconLabelDescriptionList"/>
    <dgm:cxn modelId="{4BFAD65D-E75B-4A2E-95FB-AB600398B302}" type="presOf" srcId="{C02113C2-82CF-442B-B730-16F0EA6C0C97}" destId="{89405683-9B97-4B00-B79D-A2F3FCC6459B}" srcOrd="0" destOrd="2" presId="urn:microsoft.com/office/officeart/2018/2/layout/IconLabelDescriptionList"/>
    <dgm:cxn modelId="{2D510A5F-C043-4471-9822-E53CE853DB1B}" srcId="{68711FE0-6011-4D4D-8D29-62C176852C2E}" destId="{FC6FAC9C-C3BE-479F-BB08-F6615807B69D}" srcOrd="1" destOrd="0" parTransId="{4A3C6843-5B3B-4EDC-8695-106D80E642C5}" sibTransId="{9256F14A-F0F4-478B-81CD-FA7903ADB00B}"/>
    <dgm:cxn modelId="{FAAED942-A78C-43CA-8DC5-8D529C7B8543}" type="presOf" srcId="{E092C927-B44C-46BF-82BE-1ED186A4EE48}" destId="{89405683-9B97-4B00-B79D-A2F3FCC6459B}" srcOrd="0" destOrd="0" presId="urn:microsoft.com/office/officeart/2018/2/layout/IconLabelDescriptionList"/>
    <dgm:cxn modelId="{700C564A-D0F6-4891-BC55-E7E1C3ED0DF3}" srcId="{FC6FAC9C-C3BE-479F-BB08-F6615807B69D}" destId="{7A849B6C-7E4D-4D82-87CD-186B40CE0D25}" srcOrd="1" destOrd="0" parTransId="{C705862F-9835-4896-9C70-53249CB0D210}" sibTransId="{BBA254D8-E4AD-48E3-AA4D-FB749966C417}"/>
    <dgm:cxn modelId="{75976B6B-BB6B-4C39-B304-A888296483A8}" srcId="{0516346D-03C5-4335-AEE4-774C4E619F7B}" destId="{29813945-D047-4B24-9907-FF51424039CF}" srcOrd="0" destOrd="0" parTransId="{6DA38C72-3F8B-4B7B-A197-FEF26A3FFEB2}" sibTransId="{347BB567-BDC0-404E-802A-C0CECC7F88C0}"/>
    <dgm:cxn modelId="{21547874-131A-4B30-B9BA-93CD971B3520}" srcId="{7A849B6C-7E4D-4D82-87CD-186B40CE0D25}" destId="{C02113C2-82CF-442B-B730-16F0EA6C0C97}" srcOrd="0" destOrd="0" parTransId="{94BE4A85-75CD-4B23-AC2E-44F94C1EA925}" sibTransId="{B5563EDA-E849-4970-8E73-18B73AFB49A0}"/>
    <dgm:cxn modelId="{B55E438E-96C9-4F8B-B3D5-736452543162}" type="presOf" srcId="{29813945-D047-4B24-9907-FF51424039CF}" destId="{D44EBC5E-0050-49D1-8182-086F959F5B0D}" srcOrd="0" destOrd="0" presId="urn:microsoft.com/office/officeart/2018/2/layout/IconLabelDescriptionList"/>
    <dgm:cxn modelId="{17CBEECC-2234-4F1D-8D84-7AC58AA84666}" type="presOf" srcId="{68711FE0-6011-4D4D-8D29-62C176852C2E}" destId="{095E66EF-22F4-4D22-858F-53ED1C99D5F7}" srcOrd="0" destOrd="0" presId="urn:microsoft.com/office/officeart/2018/2/layout/IconLabelDescriptionList"/>
    <dgm:cxn modelId="{18F81ED2-8B93-44AC-89A4-0D99A29E219D}" srcId="{68711FE0-6011-4D4D-8D29-62C176852C2E}" destId="{0516346D-03C5-4335-AEE4-774C4E619F7B}" srcOrd="0" destOrd="0" parTransId="{CB810178-FE7A-4A74-9E71-FD06BF1E961F}" sibTransId="{D16BCC6B-C273-4369-A276-107F0E270E3F}"/>
    <dgm:cxn modelId="{0EE127FA-9BC8-4C54-9662-517CA9C85132}" srcId="{FC6FAC9C-C3BE-479F-BB08-F6615807B69D}" destId="{E092C927-B44C-46BF-82BE-1ED186A4EE48}" srcOrd="0" destOrd="0" parTransId="{1ABFF762-537D-4A65-A5EC-0D1960E1FC50}" sibTransId="{FCA4E58D-9BCA-4B56-8EF4-6A7E299DF345}"/>
    <dgm:cxn modelId="{B6E06642-1445-4DEE-BAF2-564FB6C37B17}" type="presParOf" srcId="{095E66EF-22F4-4D22-858F-53ED1C99D5F7}" destId="{9BB393BD-DD53-4B1C-ACCE-B1D1E14FB0D8}" srcOrd="0" destOrd="0" presId="urn:microsoft.com/office/officeart/2018/2/layout/IconLabelDescriptionList"/>
    <dgm:cxn modelId="{5D3E9C71-7851-492B-A3D9-7B02EA6471C0}" type="presParOf" srcId="{9BB393BD-DD53-4B1C-ACCE-B1D1E14FB0D8}" destId="{158D10BE-5823-450D-9209-E816E0519525}" srcOrd="0" destOrd="0" presId="urn:microsoft.com/office/officeart/2018/2/layout/IconLabelDescriptionList"/>
    <dgm:cxn modelId="{4EDC1B4F-290A-4F4B-85CA-ACB0869ED744}" type="presParOf" srcId="{9BB393BD-DD53-4B1C-ACCE-B1D1E14FB0D8}" destId="{27015081-F379-4BC0-8A98-92A9C91A58BA}" srcOrd="1" destOrd="0" presId="urn:microsoft.com/office/officeart/2018/2/layout/IconLabelDescriptionList"/>
    <dgm:cxn modelId="{6D7025B8-1548-40C8-84DD-8B9E62228C0A}" type="presParOf" srcId="{9BB393BD-DD53-4B1C-ACCE-B1D1E14FB0D8}" destId="{0B786750-0533-4747-A1D5-182EBD40F7E1}" srcOrd="2" destOrd="0" presId="urn:microsoft.com/office/officeart/2018/2/layout/IconLabelDescriptionList"/>
    <dgm:cxn modelId="{399ED66D-E7E3-47CB-83FE-61EF2335E1B3}" type="presParOf" srcId="{9BB393BD-DD53-4B1C-ACCE-B1D1E14FB0D8}" destId="{967A5D2D-4648-436F-BFF6-3C167089193D}" srcOrd="3" destOrd="0" presId="urn:microsoft.com/office/officeart/2018/2/layout/IconLabelDescriptionList"/>
    <dgm:cxn modelId="{BB0946EA-48E8-4DC4-9AE9-FBFB9EED552B}" type="presParOf" srcId="{9BB393BD-DD53-4B1C-ACCE-B1D1E14FB0D8}" destId="{D44EBC5E-0050-49D1-8182-086F959F5B0D}" srcOrd="4" destOrd="0" presId="urn:microsoft.com/office/officeart/2018/2/layout/IconLabelDescriptionList"/>
    <dgm:cxn modelId="{5018B2FE-DDD2-41E6-AA76-7501C762AEDD}" type="presParOf" srcId="{095E66EF-22F4-4D22-858F-53ED1C99D5F7}" destId="{AA187E81-DB32-43AE-84CA-D9D9B2DE2A28}" srcOrd="1" destOrd="0" presId="urn:microsoft.com/office/officeart/2018/2/layout/IconLabelDescriptionList"/>
    <dgm:cxn modelId="{58BE7725-A6C9-4ACC-AD22-B4AD51D4AA96}" type="presParOf" srcId="{095E66EF-22F4-4D22-858F-53ED1C99D5F7}" destId="{296D4B44-4C36-4F60-B52B-D0D4CB6D3026}" srcOrd="2" destOrd="0" presId="urn:microsoft.com/office/officeart/2018/2/layout/IconLabelDescriptionList"/>
    <dgm:cxn modelId="{5BFF3D93-658C-4005-9D21-D5B109DF1AE7}" type="presParOf" srcId="{296D4B44-4C36-4F60-B52B-D0D4CB6D3026}" destId="{B6A2B876-18F9-412B-B18E-816538B8CE95}" srcOrd="0" destOrd="0" presId="urn:microsoft.com/office/officeart/2018/2/layout/IconLabelDescriptionList"/>
    <dgm:cxn modelId="{B7D2AEDA-757F-48F8-9E52-02B9E105B66A}" type="presParOf" srcId="{296D4B44-4C36-4F60-B52B-D0D4CB6D3026}" destId="{52D79603-9BC0-4A3A-AAD4-25F319484C7C}" srcOrd="1" destOrd="0" presId="urn:microsoft.com/office/officeart/2018/2/layout/IconLabelDescriptionList"/>
    <dgm:cxn modelId="{26B61E11-2188-4722-9EA3-D61937FFC265}" type="presParOf" srcId="{296D4B44-4C36-4F60-B52B-D0D4CB6D3026}" destId="{26E37175-E08E-438E-8F8B-B61E2F40BC0D}" srcOrd="2" destOrd="0" presId="urn:microsoft.com/office/officeart/2018/2/layout/IconLabelDescriptionList"/>
    <dgm:cxn modelId="{38D26AF6-942B-4714-B0B6-22CC65B451AE}" type="presParOf" srcId="{296D4B44-4C36-4F60-B52B-D0D4CB6D3026}" destId="{CA698947-8914-41D2-93A9-8D7C3A2F8B4C}" srcOrd="3" destOrd="0" presId="urn:microsoft.com/office/officeart/2018/2/layout/IconLabelDescriptionList"/>
    <dgm:cxn modelId="{1F677FF8-F22F-414B-B6CD-C5A16FE6CC07}" type="presParOf" srcId="{296D4B44-4C36-4F60-B52B-D0D4CB6D3026}" destId="{89405683-9B97-4B00-B79D-A2F3FCC6459B}"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F177C-48FF-458A-8546-D8369F4766AC}">
      <dsp:nvSpPr>
        <dsp:cNvPr id="0" name=""/>
        <dsp:cNvSpPr/>
      </dsp:nvSpPr>
      <dsp:spPr>
        <a:xfrm>
          <a:off x="0" y="8118"/>
          <a:ext cx="7014219" cy="733197"/>
        </a:xfrm>
        <a:prstGeom prst="roundRect">
          <a:avLst>
            <a:gd name="adj" fmla="val 10000"/>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24FCD2EE-4A4A-44C9-B384-C181F4ABC604}">
      <dsp:nvSpPr>
        <dsp:cNvPr id="0" name=""/>
        <dsp:cNvSpPr/>
      </dsp:nvSpPr>
      <dsp:spPr>
        <a:xfrm>
          <a:off x="221792" y="166416"/>
          <a:ext cx="403258" cy="4032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9AC12A-7A20-4CF4-9932-31BB34FF4E89}">
      <dsp:nvSpPr>
        <dsp:cNvPr id="0" name=""/>
        <dsp:cNvSpPr/>
      </dsp:nvSpPr>
      <dsp:spPr>
        <a:xfrm>
          <a:off x="846843" y="1446"/>
          <a:ext cx="6167375" cy="733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597" tIns="77597" rIns="77597" bIns="77597" numCol="1" spcCol="1270" anchor="ctr" anchorCtr="0">
          <a:noAutofit/>
        </a:bodyPr>
        <a:lstStyle/>
        <a:p>
          <a:pPr marL="0" lvl="0" indent="0" algn="l" defTabSz="622300">
            <a:lnSpc>
              <a:spcPct val="90000"/>
            </a:lnSpc>
            <a:spcBef>
              <a:spcPct val="0"/>
            </a:spcBef>
            <a:spcAft>
              <a:spcPct val="35000"/>
            </a:spcAft>
            <a:buNone/>
          </a:pPr>
          <a:r>
            <a:rPr lang="en-US" sz="1400" kern="1200" baseline="0" dirty="0">
              <a:solidFill>
                <a:schemeClr val="accent6">
                  <a:lumMod val="50000"/>
                </a:schemeClr>
              </a:solidFill>
            </a:rPr>
            <a:t>Discuss incidence and impact of cardiac surgery-associated acute kidney injury (CSA-AKI) &amp; Chronic Kidney Disease in patients undergoing cardiac surgery</a:t>
          </a:r>
          <a:endParaRPr lang="en-US" sz="1400" kern="1200" dirty="0">
            <a:solidFill>
              <a:schemeClr val="accent6">
                <a:lumMod val="50000"/>
              </a:schemeClr>
            </a:solidFill>
          </a:endParaRPr>
        </a:p>
      </dsp:txBody>
      <dsp:txXfrm>
        <a:off x="846843" y="1446"/>
        <a:ext cx="6167375" cy="733197"/>
      </dsp:txXfrm>
    </dsp:sp>
    <dsp:sp modelId="{AA75A30C-2806-41E7-ADC2-B782382D5EF7}">
      <dsp:nvSpPr>
        <dsp:cNvPr id="0" name=""/>
        <dsp:cNvSpPr/>
      </dsp:nvSpPr>
      <dsp:spPr>
        <a:xfrm>
          <a:off x="0" y="917943"/>
          <a:ext cx="7014219" cy="733197"/>
        </a:xfrm>
        <a:prstGeom prst="roundRect">
          <a:avLst>
            <a:gd name="adj" fmla="val 1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dsp:style>
    </dsp:sp>
    <dsp:sp modelId="{70BFD000-D0B9-4C0C-AD3F-F84C64027668}">
      <dsp:nvSpPr>
        <dsp:cNvPr id="0" name=""/>
        <dsp:cNvSpPr/>
      </dsp:nvSpPr>
      <dsp:spPr>
        <a:xfrm>
          <a:off x="221792" y="1082912"/>
          <a:ext cx="403258" cy="4032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CCC83B-1BEA-4409-8A1A-4846A4A0F1AD}">
      <dsp:nvSpPr>
        <dsp:cNvPr id="0" name=""/>
        <dsp:cNvSpPr/>
      </dsp:nvSpPr>
      <dsp:spPr>
        <a:xfrm>
          <a:off x="846843" y="917943"/>
          <a:ext cx="6167375" cy="733197"/>
        </a:xfrm>
        <a:prstGeom prst="rect">
          <a:avLst/>
        </a:prstGeom>
        <a:solidFill>
          <a:schemeClr val="accent4">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7597" tIns="77597" rIns="77597" bIns="77597" numCol="1" spcCol="1270" anchor="ctr" anchorCtr="0">
          <a:noAutofit/>
        </a:bodyPr>
        <a:lstStyle/>
        <a:p>
          <a:pPr marL="0" lvl="0" indent="0" algn="l" defTabSz="622300">
            <a:lnSpc>
              <a:spcPct val="90000"/>
            </a:lnSpc>
            <a:spcBef>
              <a:spcPct val="0"/>
            </a:spcBef>
            <a:spcAft>
              <a:spcPct val="35000"/>
            </a:spcAft>
            <a:buNone/>
          </a:pPr>
          <a:r>
            <a:rPr lang="en-US" sz="1400" kern="1200" baseline="0" dirty="0">
              <a:solidFill>
                <a:schemeClr val="accent6">
                  <a:lumMod val="50000"/>
                </a:schemeClr>
              </a:solidFill>
            </a:rPr>
            <a:t>Review general guidelines based on the recommendations from the Society of Thoracic Surgeons/Cardiovascular Anesthesiologists Practice Guidelines</a:t>
          </a:r>
          <a:endParaRPr lang="en-US" sz="1400" kern="1200" dirty="0">
            <a:solidFill>
              <a:schemeClr val="accent6">
                <a:lumMod val="50000"/>
              </a:schemeClr>
            </a:solidFill>
          </a:endParaRPr>
        </a:p>
      </dsp:txBody>
      <dsp:txXfrm>
        <a:off x="846843" y="917943"/>
        <a:ext cx="6167375" cy="733197"/>
      </dsp:txXfrm>
    </dsp:sp>
    <dsp:sp modelId="{5A22EACF-B623-4006-813F-7C7D5F30B2A3}">
      <dsp:nvSpPr>
        <dsp:cNvPr id="0" name=""/>
        <dsp:cNvSpPr/>
      </dsp:nvSpPr>
      <dsp:spPr>
        <a:xfrm>
          <a:off x="0" y="1834440"/>
          <a:ext cx="7014219" cy="733197"/>
        </a:xfrm>
        <a:prstGeom prst="roundRect">
          <a:avLst>
            <a:gd name="adj" fmla="val 10000"/>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FDD4300E-5BCA-4A76-B4A3-81A7018746A0}">
      <dsp:nvSpPr>
        <dsp:cNvPr id="0" name=""/>
        <dsp:cNvSpPr/>
      </dsp:nvSpPr>
      <dsp:spPr>
        <a:xfrm>
          <a:off x="221792" y="1999409"/>
          <a:ext cx="403258" cy="4032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819505-402D-424A-B4D0-629436A6F443}">
      <dsp:nvSpPr>
        <dsp:cNvPr id="0" name=""/>
        <dsp:cNvSpPr/>
      </dsp:nvSpPr>
      <dsp:spPr>
        <a:xfrm>
          <a:off x="846843" y="1834440"/>
          <a:ext cx="6167375" cy="733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597" tIns="77597" rIns="77597" bIns="77597" numCol="1" spcCol="1270" anchor="ctr" anchorCtr="0">
          <a:noAutofit/>
        </a:bodyPr>
        <a:lstStyle/>
        <a:p>
          <a:pPr marL="0" lvl="0" indent="0" algn="l" defTabSz="622300">
            <a:lnSpc>
              <a:spcPct val="90000"/>
            </a:lnSpc>
            <a:spcBef>
              <a:spcPct val="0"/>
            </a:spcBef>
            <a:spcAft>
              <a:spcPct val="35000"/>
            </a:spcAft>
            <a:buNone/>
          </a:pPr>
          <a:r>
            <a:rPr lang="en-US" sz="1400" kern="1200" baseline="0" dirty="0">
              <a:solidFill>
                <a:schemeClr val="accent6">
                  <a:lumMod val="50000"/>
                </a:schemeClr>
              </a:solidFill>
            </a:rPr>
            <a:t>Review the pathophysiology related to cardiac surgery and risk for developing AKI</a:t>
          </a:r>
          <a:endParaRPr lang="en-US" sz="1400" kern="1200" dirty="0">
            <a:solidFill>
              <a:schemeClr val="accent6">
                <a:lumMod val="50000"/>
              </a:schemeClr>
            </a:solidFill>
          </a:endParaRPr>
        </a:p>
      </dsp:txBody>
      <dsp:txXfrm>
        <a:off x="846843" y="1834440"/>
        <a:ext cx="6167375" cy="733197"/>
      </dsp:txXfrm>
    </dsp:sp>
    <dsp:sp modelId="{A5BF081E-C292-40CA-BF65-373A0455E12A}">
      <dsp:nvSpPr>
        <dsp:cNvPr id="0" name=""/>
        <dsp:cNvSpPr/>
      </dsp:nvSpPr>
      <dsp:spPr>
        <a:xfrm>
          <a:off x="0" y="2750936"/>
          <a:ext cx="7014219" cy="733197"/>
        </a:xfrm>
        <a:prstGeom prst="roundRect">
          <a:avLst>
            <a:gd name="adj" fmla="val 1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dsp:style>
    </dsp:sp>
    <dsp:sp modelId="{900898BE-CBD5-458F-ACC1-72EAE20378A7}">
      <dsp:nvSpPr>
        <dsp:cNvPr id="0" name=""/>
        <dsp:cNvSpPr/>
      </dsp:nvSpPr>
      <dsp:spPr>
        <a:xfrm>
          <a:off x="221792" y="2915906"/>
          <a:ext cx="403258" cy="40325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604F4F-669F-4B5C-948D-F59E6C2C1B15}">
      <dsp:nvSpPr>
        <dsp:cNvPr id="0" name=""/>
        <dsp:cNvSpPr/>
      </dsp:nvSpPr>
      <dsp:spPr>
        <a:xfrm>
          <a:off x="846843" y="2750936"/>
          <a:ext cx="6167375" cy="733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597" tIns="77597" rIns="77597" bIns="77597" numCol="1" spcCol="1270" anchor="ctr" anchorCtr="0">
          <a:noAutofit/>
        </a:bodyPr>
        <a:lstStyle/>
        <a:p>
          <a:pPr marL="0" lvl="0" indent="0" algn="l" defTabSz="622300">
            <a:lnSpc>
              <a:spcPct val="90000"/>
            </a:lnSpc>
            <a:spcBef>
              <a:spcPct val="0"/>
            </a:spcBef>
            <a:spcAft>
              <a:spcPct val="35000"/>
            </a:spcAft>
            <a:buNone/>
          </a:pPr>
          <a:r>
            <a:rPr lang="en-US" sz="1400" kern="1200" baseline="0" dirty="0">
              <a:solidFill>
                <a:schemeClr val="accent6">
                  <a:lumMod val="50000"/>
                </a:schemeClr>
              </a:solidFill>
            </a:rPr>
            <a:t>Summarize recommendations supported by the literature for recognizing and preventing CSA-AKI</a:t>
          </a:r>
          <a:endParaRPr lang="en-US" sz="1400" kern="1200" dirty="0">
            <a:solidFill>
              <a:schemeClr val="accent6">
                <a:lumMod val="50000"/>
              </a:schemeClr>
            </a:solidFill>
          </a:endParaRPr>
        </a:p>
      </dsp:txBody>
      <dsp:txXfrm>
        <a:off x="846843" y="2750936"/>
        <a:ext cx="6167375" cy="7331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D10BE-5823-450D-9209-E816E0519525}">
      <dsp:nvSpPr>
        <dsp:cNvPr id="0" name=""/>
        <dsp:cNvSpPr/>
      </dsp:nvSpPr>
      <dsp:spPr>
        <a:xfrm>
          <a:off x="0" y="249078"/>
          <a:ext cx="323655" cy="3389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786750-0533-4747-A1D5-182EBD40F7E1}">
      <dsp:nvSpPr>
        <dsp:cNvPr id="0" name=""/>
        <dsp:cNvSpPr/>
      </dsp:nvSpPr>
      <dsp:spPr>
        <a:xfrm>
          <a:off x="397064" y="169931"/>
          <a:ext cx="3011081" cy="516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solidFill>
                <a:srgbClr val="002060"/>
              </a:solidFill>
            </a:rPr>
            <a:t>Volatile anesthetics may protect against AKI </a:t>
          </a:r>
          <a:r>
            <a:rPr lang="en-US" sz="1400" kern="1200" baseline="30000" dirty="0">
              <a:solidFill>
                <a:srgbClr val="002060"/>
              </a:solidFill>
            </a:rPr>
            <a:t>1,2</a:t>
          </a:r>
          <a:endParaRPr lang="en-US" sz="1400" kern="1200" dirty="0">
            <a:solidFill>
              <a:srgbClr val="002060"/>
            </a:solidFill>
          </a:endParaRPr>
        </a:p>
      </dsp:txBody>
      <dsp:txXfrm>
        <a:off x="397064" y="169931"/>
        <a:ext cx="3011081" cy="516502"/>
      </dsp:txXfrm>
    </dsp:sp>
    <dsp:sp modelId="{D44EBC5E-0050-49D1-8182-086F959F5B0D}">
      <dsp:nvSpPr>
        <dsp:cNvPr id="0" name=""/>
        <dsp:cNvSpPr/>
      </dsp:nvSpPr>
      <dsp:spPr>
        <a:xfrm>
          <a:off x="170108" y="953440"/>
          <a:ext cx="3609322" cy="1183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kern="1200" dirty="0">
              <a:solidFill>
                <a:srgbClr val="002060"/>
              </a:solidFill>
            </a:rPr>
            <a:t>A meta-analysis of 10 trials with 1600 patients found that volatile anesthetics significantly reduced AKI incidence compared with control data (relative risk: 0.65; 95% CI, 0.43-0.97; P=0.04) </a:t>
          </a:r>
          <a:r>
            <a:rPr lang="en-US" sz="1400" kern="1200" baseline="30000" dirty="0">
              <a:solidFill>
                <a:srgbClr val="002060"/>
              </a:solidFill>
            </a:rPr>
            <a:t>1</a:t>
          </a:r>
          <a:endParaRPr lang="en-US" sz="1400" kern="1200" dirty="0">
            <a:solidFill>
              <a:srgbClr val="002060"/>
            </a:solidFill>
          </a:endParaRPr>
        </a:p>
      </dsp:txBody>
      <dsp:txXfrm>
        <a:off x="170108" y="953440"/>
        <a:ext cx="3609322" cy="1183346"/>
      </dsp:txXfrm>
    </dsp:sp>
    <dsp:sp modelId="{B6A2B876-18F9-412B-B18E-816538B8CE95}">
      <dsp:nvSpPr>
        <dsp:cNvPr id="0" name=""/>
        <dsp:cNvSpPr/>
      </dsp:nvSpPr>
      <dsp:spPr>
        <a:xfrm>
          <a:off x="3935064" y="153298"/>
          <a:ext cx="375830" cy="4018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E37175-E08E-438E-8F8B-B61E2F40BC0D}">
      <dsp:nvSpPr>
        <dsp:cNvPr id="0" name=""/>
        <dsp:cNvSpPr/>
      </dsp:nvSpPr>
      <dsp:spPr>
        <a:xfrm>
          <a:off x="4379992" y="231396"/>
          <a:ext cx="3934340" cy="334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solidFill>
                <a:srgbClr val="002060"/>
              </a:solidFill>
            </a:rPr>
            <a:t>Remote Ischemic Preconditioning </a:t>
          </a:r>
          <a:r>
            <a:rPr lang="en-US" sz="1400" kern="1200" baseline="30000" dirty="0">
              <a:solidFill>
                <a:srgbClr val="002060"/>
              </a:solidFill>
            </a:rPr>
            <a:t>3-5</a:t>
          </a:r>
          <a:endParaRPr lang="en-US" sz="1400" kern="1200" dirty="0">
            <a:solidFill>
              <a:srgbClr val="002060"/>
            </a:solidFill>
          </a:endParaRPr>
        </a:p>
      </dsp:txBody>
      <dsp:txXfrm>
        <a:off x="4379992" y="231396"/>
        <a:ext cx="3934340" cy="334642"/>
      </dsp:txXfrm>
    </dsp:sp>
    <dsp:sp modelId="{89405683-9B97-4B00-B79D-A2F3FCC6459B}">
      <dsp:nvSpPr>
        <dsp:cNvPr id="0" name=""/>
        <dsp:cNvSpPr/>
      </dsp:nvSpPr>
      <dsp:spPr>
        <a:xfrm>
          <a:off x="4104448" y="913336"/>
          <a:ext cx="4092769" cy="822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kern="1200" dirty="0">
              <a:solidFill>
                <a:srgbClr val="002060"/>
              </a:solidFill>
            </a:rPr>
            <a:t>Application of controlled ischemia to remote tissues or organs to create a protective adaptive response in distant organs </a:t>
          </a:r>
        </a:p>
        <a:p>
          <a:pPr marL="0" lvl="0" indent="0" algn="l" defTabSz="622300">
            <a:lnSpc>
              <a:spcPct val="100000"/>
            </a:lnSpc>
            <a:spcBef>
              <a:spcPct val="0"/>
            </a:spcBef>
            <a:spcAft>
              <a:spcPct val="35000"/>
            </a:spcAft>
            <a:buNone/>
          </a:pPr>
          <a:r>
            <a:rPr lang="en-US" sz="1400" kern="1200" dirty="0">
              <a:solidFill>
                <a:srgbClr val="002060"/>
              </a:solidFill>
            </a:rPr>
            <a:t>Mixed results in studies -&gt; differing protocols, patient populations, and study design</a:t>
          </a:r>
        </a:p>
        <a:p>
          <a:pPr marL="114300" lvl="1" indent="-114300" algn="l" defTabSz="622300">
            <a:lnSpc>
              <a:spcPct val="90000"/>
            </a:lnSpc>
            <a:spcBef>
              <a:spcPct val="0"/>
            </a:spcBef>
            <a:spcAft>
              <a:spcPct val="15000"/>
            </a:spcAft>
            <a:buChar char="•"/>
          </a:pPr>
          <a:r>
            <a:rPr lang="en-US" sz="1400" kern="1200" dirty="0">
              <a:solidFill>
                <a:srgbClr val="002060"/>
              </a:solidFill>
            </a:rPr>
            <a:t>Further investigation needed before adopting into practice </a:t>
          </a:r>
        </a:p>
      </dsp:txBody>
      <dsp:txXfrm>
        <a:off x="4104448" y="913336"/>
        <a:ext cx="4092769" cy="82207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da3893230_1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da3893230_1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7da3893230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7da3893230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0000FF"/>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7300ea148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7300ea148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84bf25043d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84bf25043d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84bf25043d_1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84bf25043d_1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84bf25043d_3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84bf25043d_3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4bf25043d_3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84bf25043d_3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84bf25043d_3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84bf25043d_3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indent="-342900">
              <a:spcBef>
                <a:spcPts val="700"/>
              </a:spcBef>
              <a:buClr>
                <a:srgbClr val="002060"/>
              </a:buClr>
              <a:buFont typeface="+mj-lt"/>
              <a:buAutoNum type="arabicPeriod"/>
            </a:pPr>
            <a:r>
              <a:rPr kumimoji="0" lang="en-US" sz="11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Brown, J; Baker, R.; Hammon, J. et al. </a:t>
            </a:r>
            <a:r>
              <a:rPr kumimoji="0" lang="en-US" sz="1100" b="0" i="1"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The Society of Thoracic Surgeons/Society of Cardiovascular Anesthesiologists/American Society for Extracorporeal Technology</a:t>
            </a:r>
            <a:r>
              <a:rPr kumimoji="0" lang="en-US" sz="11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Clinical Practice Guidelines for the Prevention of Adult Cardiac Surgery–Associated Acute Kidney Injury. Anesthesia &amp; Analgesia 136(1):p 176-184, January 2023. | DOI: 10.1213/ANE.0000000000006286 </a:t>
            </a:r>
            <a:endParaRPr lang="en-US" sz="11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84bf25043d_3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84bf25043d_3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 in order…</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7300ea148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7300ea148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References are in order 1-4, can rearrange superscript when approved</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84bf25043d_3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84bf25043d_3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8aae1e1ad1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8aae1e1ad1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84bf25043d_3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84bf25043d_3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7804de1ed1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7804de1ed1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 Osawa EA, Rhodes A, Landoni G, Galas FRBG, Fukushima JT, Park CHL, Almeida JP, Nakamura RE, Strabelli TMV, Pileggi B, Leme AC, Fominskiy E, Sakr Y, Lima M, Franco RA, Chan RPC, Piccioni MA, Mendes P, Menezes SR, Bruno T, Gaiotto FA, Lisboa LA, Dallan LAO, Hueb AC, Pomerantzeff PM, Kalil Filho R, Jatene FB, Auler Junior JOC, Hajjar LA: Effect of Perioperative Goal-Directed Hemodynamic Resuscitation Therapy on Outcomes Following Cardiac Surgery: A Randomized Clinical Trial and Systematic Review. Crit Care Med 2016; 44:724–33</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7da3893230_1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7da3893230_1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69900" lvl="0" indent="-342900" algn="l" rtl="0">
              <a:lnSpc>
                <a:spcPct val="115000"/>
              </a:lnSpc>
              <a:spcBef>
                <a:spcPts val="1200"/>
              </a:spcBef>
              <a:spcAft>
                <a:spcPts val="0"/>
              </a:spcAft>
              <a:buClr>
                <a:srgbClr val="002060"/>
              </a:buClr>
              <a:buSzPct val="70000"/>
              <a:buFont typeface="+mj-lt"/>
              <a:buAutoNum type="arabicPeriod"/>
            </a:pPr>
            <a:r>
              <a:rPr lang="en-US" sz="16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Optimized hemodynamics:</a:t>
            </a:r>
          </a:p>
          <a:p>
            <a:pPr marL="939800" lvl="1" indent="-342900" algn="l" rtl="0">
              <a:lnSpc>
                <a:spcPct val="115000"/>
              </a:lnSpc>
              <a:spcBef>
                <a:spcPts val="0"/>
              </a:spcBef>
              <a:spcAft>
                <a:spcPts val="0"/>
              </a:spcAft>
              <a:buClr>
                <a:srgbClr val="002060"/>
              </a:buClr>
              <a:buSzPct val="70000"/>
              <a:buFont typeface="Arial" panose="020B0604020202020204" pitchFamily="34" charset="0"/>
              <a:buChar char="•"/>
            </a:pPr>
            <a:r>
              <a:rPr lang="en-US" sz="16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Dobutamine or epinephrine for cardiac index &lt;3.0</a:t>
            </a:r>
          </a:p>
          <a:p>
            <a:pPr marL="939800" lvl="1" indent="-342900" algn="l" rtl="0">
              <a:spcBef>
                <a:spcPts val="0"/>
              </a:spcBef>
              <a:spcAft>
                <a:spcPts val="0"/>
              </a:spcAft>
              <a:buClr>
                <a:srgbClr val="002060"/>
              </a:buClr>
              <a:buSzPct val="70000"/>
              <a:buFont typeface="Arial" panose="020B0604020202020204" pitchFamily="34" charset="0"/>
              <a:buChar char="•"/>
            </a:pPr>
            <a:r>
              <a:rPr lang="en-US" sz="16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Norepinephrine for MAP &lt;65</a:t>
            </a:r>
          </a:p>
          <a:p>
            <a:pPr marL="1257300" lvl="0" indent="-342900" algn="l" rtl="0">
              <a:spcBef>
                <a:spcPts val="0"/>
              </a:spcBef>
              <a:spcAft>
                <a:spcPts val="0"/>
              </a:spcAft>
              <a:buClr>
                <a:schemeClr val="dk1"/>
              </a:buClr>
              <a:buSzPct val="70000"/>
              <a:buFont typeface="+mj-lt"/>
              <a:buAutoNum type="arabicPeriod"/>
            </a:pPr>
            <a:endParaRPr lang="en-US" sz="7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endParaRPr>
          </a:p>
          <a:p>
            <a:pPr marL="469900" lvl="0" indent="-342900" algn="l" rtl="0">
              <a:spcBef>
                <a:spcPts val="0"/>
              </a:spcBef>
              <a:spcAft>
                <a:spcPts val="0"/>
              </a:spcAft>
              <a:buClr>
                <a:srgbClr val="002060"/>
              </a:buClr>
              <a:buSzPct val="70000"/>
              <a:buFont typeface="+mj-lt"/>
              <a:buAutoNum type="arabicPeriod"/>
            </a:pPr>
            <a:r>
              <a:rPr lang="en-US" sz="16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Avoided hyperglycemia</a:t>
            </a:r>
          </a:p>
          <a:p>
            <a:pPr marL="1257300" lvl="0" indent="-342900" algn="l" rtl="0">
              <a:spcBef>
                <a:spcPts val="0"/>
              </a:spcBef>
              <a:spcAft>
                <a:spcPts val="0"/>
              </a:spcAft>
              <a:buClr>
                <a:schemeClr val="dk1"/>
              </a:buClr>
              <a:buSzPct val="70000"/>
              <a:buFont typeface="+mj-lt"/>
              <a:buAutoNum type="arabicPeriod"/>
            </a:pPr>
            <a:endParaRPr lang="en-US" sz="7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endParaRPr>
          </a:p>
          <a:p>
            <a:pPr marL="469900" lvl="0" indent="-342900" algn="l" rtl="0">
              <a:spcBef>
                <a:spcPts val="0"/>
              </a:spcBef>
              <a:spcAft>
                <a:spcPts val="0"/>
              </a:spcAft>
              <a:buClr>
                <a:srgbClr val="002060"/>
              </a:buClr>
              <a:buSzPct val="70000"/>
              <a:buFont typeface="+mj-lt"/>
              <a:buAutoNum type="arabicPeriod"/>
            </a:pPr>
            <a:r>
              <a:rPr lang="en-US" sz="16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Held </a:t>
            </a:r>
            <a:r>
              <a:rPr lang="en-US" sz="1600" dirty="0" err="1">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ACEi</a:t>
            </a:r>
            <a:r>
              <a:rPr lang="en-US" sz="1600" dirty="0">
                <a:solidFill>
                  <a:srgbClr val="002060"/>
                </a:solidFill>
                <a:latin typeface="Calibri" panose="020F0502020204030204" pitchFamily="34" charset="0"/>
                <a:ea typeface="Calibri" panose="020F0502020204030204" pitchFamily="34" charset="0"/>
                <a:cs typeface="Calibri" panose="020F0502020204030204" pitchFamily="34" charset="0"/>
                <a:sym typeface="Calibri"/>
              </a:rPr>
              <a:t>/ARB for 48 hours after surgery</a:t>
            </a:r>
          </a:p>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4bf25043d_3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84bf25043d_3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838908a585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838908a585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838908a58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838908a58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84bf25043d_3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84bf25043d_3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84bf25043d_3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84bf25043d_3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014624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aae1e1ad1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8aae1e1ad1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300ea148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7300ea148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10966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838908a58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838908a58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7300ea148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7300ea148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38908a58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838908a58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7300ea1483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7300ea1483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569214"/>
            <a:ext cx="7063740" cy="3031236"/>
          </a:xfrm>
        </p:spPr>
        <p:txBody>
          <a:bodyPr anchor="b">
            <a:normAutofit/>
          </a:bodyPr>
          <a:lstStyle>
            <a:lvl1pPr algn="l">
              <a:lnSpc>
                <a:spcPct val="85000"/>
              </a:lnSpc>
              <a:defRPr sz="540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946404" y="3600450"/>
            <a:ext cx="7063740" cy="1268730"/>
          </a:xfrm>
        </p:spPr>
        <p:txBody>
          <a:bodyPr>
            <a:normAutofit/>
          </a:bodyPr>
          <a:lstStyle>
            <a:lvl1pPr marL="0" indent="0" algn="l">
              <a:buNone/>
              <a:defRPr sz="1650" baseline="0">
                <a:solidFill>
                  <a:schemeClr val="tx1">
                    <a:lumMod val="75000"/>
                  </a:schemeClr>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smtClean="0"/>
              <a:t>12/12/2024</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smtClean="0"/>
              <a:pPr/>
              <a:t>‹#›</a:t>
            </a:fld>
            <a:endParaRPr lang="en-US"/>
          </a:p>
        </p:txBody>
      </p:sp>
      <p:sp>
        <p:nvSpPr>
          <p:cNvPr id="7" name="Rectangle 6"/>
          <p:cNvSpPr/>
          <p:nvPr/>
        </p:nvSpPr>
        <p:spPr>
          <a:xfrm>
            <a:off x="0" y="0"/>
            <a:ext cx="3429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38877781"/>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33E54A-A8CA-48C1-9504-691B58049D29}"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108101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285750"/>
            <a:ext cx="1857375" cy="4423172"/>
          </a:xfrm>
        </p:spPr>
        <p:txBody>
          <a:bodyPr vert="eaVert"/>
          <a:lstStyle>
            <a:lvl1pPr>
              <a:defRPr>
                <a:solidFill>
                  <a:srgbClr val="002060"/>
                </a:solidFill>
              </a:defRPr>
            </a:lvl1pPr>
          </a:lstStyle>
          <a:p>
            <a:r>
              <a:rPr lang="en-US"/>
              <a:t>Click to edit Master title style</a:t>
            </a:r>
          </a:p>
        </p:txBody>
      </p:sp>
      <p:sp>
        <p:nvSpPr>
          <p:cNvPr id="3" name="Vertical Text Placeholder 2"/>
          <p:cNvSpPr>
            <a:spLocks noGrp="1"/>
          </p:cNvSpPr>
          <p:nvPr>
            <p:ph type="body" orient="vert" idx="1"/>
          </p:nvPr>
        </p:nvSpPr>
        <p:spPr>
          <a:xfrm>
            <a:off x="571500" y="285750"/>
            <a:ext cx="5800725" cy="4423172"/>
          </a:xfrm>
        </p:spPr>
        <p:txBody>
          <a:bodyPr vert="eaVert"/>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F6C806-BBF7-471C-9527-881CE2266695}"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920071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457200" y="1543050"/>
            <a:ext cx="8229600" cy="484800"/>
          </a:xfrm>
          <a:prstGeom prst="rect">
            <a:avLst/>
          </a:prstGeom>
          <a:noFill/>
          <a:ln>
            <a:noFill/>
          </a:ln>
        </p:spPr>
        <p:txBody>
          <a:bodyPr spcFirstLastPara="1" wrap="square" lIns="68575" tIns="34275" rIns="68575" bIns="34275" anchor="t" anchorCtr="0">
            <a:noAutofit/>
          </a:bodyPr>
          <a:lstStyle>
            <a:lvl1pPr lvl="0" algn="l">
              <a:spcBef>
                <a:spcPts val="800"/>
              </a:spcBef>
              <a:spcAft>
                <a:spcPts val="0"/>
              </a:spcAft>
              <a:buSzPts val="1100"/>
              <a:buNone/>
              <a:defRPr sz="2700"/>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dirty="0"/>
          </a:p>
        </p:txBody>
      </p:sp>
      <p:sp>
        <p:nvSpPr>
          <p:cNvPr id="12" name="Google Shape;12;p2"/>
          <p:cNvSpPr txBox="1">
            <a:spLocks noGrp="1"/>
          </p:cNvSpPr>
          <p:nvPr>
            <p:ph type="body" idx="1"/>
          </p:nvPr>
        </p:nvSpPr>
        <p:spPr>
          <a:xfrm>
            <a:off x="457201" y="3486150"/>
            <a:ext cx="8229600" cy="1143000"/>
          </a:xfrm>
          <a:prstGeom prst="rect">
            <a:avLst/>
          </a:prstGeom>
          <a:noFill/>
          <a:ln>
            <a:noFill/>
          </a:ln>
        </p:spPr>
        <p:txBody>
          <a:bodyPr spcFirstLastPara="1" wrap="square" lIns="68575" tIns="34275" rIns="68575" bIns="34275" anchor="t" anchorCtr="0">
            <a:noAutofit/>
          </a:bodyPr>
          <a:lstStyle>
            <a:lvl1pPr marL="457200" lvl="0" indent="-228600" algn="l">
              <a:spcBef>
                <a:spcPts val="700"/>
              </a:spcBef>
              <a:spcAft>
                <a:spcPts val="0"/>
              </a:spcAft>
              <a:buSzPts val="1400"/>
              <a:buNone/>
              <a:defRPr sz="1400"/>
            </a:lvl1pPr>
            <a:lvl2pPr marL="914400" lvl="1" indent="-228600" algn="l">
              <a:spcBef>
                <a:spcPts val="300"/>
              </a:spcBef>
              <a:spcAft>
                <a:spcPts val="0"/>
              </a:spcAft>
              <a:buSzPts val="1400"/>
              <a:buNone/>
              <a:defRPr/>
            </a:lvl2pPr>
            <a:lvl3pPr marL="1371600" lvl="2" indent="-228600" algn="l">
              <a:spcBef>
                <a:spcPts val="300"/>
              </a:spcBef>
              <a:spcAft>
                <a:spcPts val="0"/>
              </a:spcAft>
              <a:buSzPts val="1400"/>
              <a:buFont typeface="Calibri"/>
              <a:buNone/>
              <a:defRPr/>
            </a:lvl3pPr>
            <a:lvl4pPr marL="1828800" lvl="3" indent="-228600" algn="l">
              <a:spcBef>
                <a:spcPts val="300"/>
              </a:spcBef>
              <a:spcAft>
                <a:spcPts val="0"/>
              </a:spcAft>
              <a:buSzPts val="1400"/>
              <a:buNone/>
              <a:defRPr/>
            </a:lvl4pPr>
            <a:lvl5pPr marL="2286000" lvl="4" indent="-228600" algn="l">
              <a:spcBef>
                <a:spcPts val="300"/>
              </a:spcBef>
              <a:spcAft>
                <a:spcPts val="0"/>
              </a:spcAft>
              <a:buSzPts val="1100"/>
              <a:buNone/>
              <a:defRPr/>
            </a:lvl5pPr>
            <a:lvl6pPr marL="2743200" lvl="5" indent="-228600" algn="l">
              <a:spcBef>
                <a:spcPts val="300"/>
              </a:spcBef>
              <a:spcAft>
                <a:spcPts val="0"/>
              </a:spcAft>
              <a:buSzPts val="1100"/>
              <a:buNone/>
              <a:defRPr/>
            </a:lvl6pPr>
            <a:lvl7pPr marL="3200400" lvl="6" indent="-228600" algn="l">
              <a:spcBef>
                <a:spcPts val="300"/>
              </a:spcBef>
              <a:spcAft>
                <a:spcPts val="0"/>
              </a:spcAft>
              <a:buSzPts val="1100"/>
              <a:buNone/>
              <a:defRPr/>
            </a:lvl7pPr>
            <a:lvl8pPr marL="3657600" lvl="7" indent="-228600" algn="l">
              <a:spcBef>
                <a:spcPts val="300"/>
              </a:spcBef>
              <a:spcAft>
                <a:spcPts val="0"/>
              </a:spcAft>
              <a:buSzPts val="1100"/>
              <a:buNone/>
              <a:defRPr/>
            </a:lvl8pPr>
            <a:lvl9pPr marL="4114800" lvl="8" indent="-228600" algn="l">
              <a:spcBef>
                <a:spcPts val="300"/>
              </a:spcBef>
              <a:spcAft>
                <a:spcPts val="0"/>
              </a:spcAft>
              <a:buSzPts val="1100"/>
              <a:buNone/>
              <a:defRPr/>
            </a:lvl9pPr>
          </a:lstStyle>
          <a:p>
            <a:endParaRPr/>
          </a:p>
        </p:txBody>
      </p:sp>
    </p:spTree>
    <p:extLst>
      <p:ext uri="{BB962C8B-B14F-4D97-AF65-F5344CB8AC3E}">
        <p14:creationId xmlns:p14="http://schemas.microsoft.com/office/powerpoint/2010/main" val="795808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solidFill>
                  <a:srgbClr val="002060"/>
                </a:solidFill>
              </a:defRPr>
            </a:lvl1pPr>
          </a:lstStyle>
          <a:p>
            <a:r>
              <a:rPr lang="en-US"/>
              <a:t>Click to edit Master title style</a:t>
            </a:r>
          </a:p>
        </p:txBody>
      </p:sp>
      <p:sp>
        <p:nvSpPr>
          <p:cNvPr id="3" name="Content Placeholder 2"/>
          <p:cNvSpPr>
            <a:spLocks noGrp="1"/>
          </p:cNvSpPr>
          <p:nvPr>
            <p:ph idx="1"/>
          </p:nvPr>
        </p:nvSpPr>
        <p:spPr>
          <a:xfrm>
            <a:off x="946404" y="1371601"/>
            <a:ext cx="6446520" cy="2584450"/>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C94063-DF36-4330-A365-08DA1FA5B7D6}"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537820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569214"/>
            <a:ext cx="7063740" cy="3031236"/>
          </a:xfrm>
        </p:spPr>
        <p:txBody>
          <a:bodyPr anchor="b">
            <a:normAutofit/>
          </a:bodyPr>
          <a:lstStyle>
            <a:lvl1pPr>
              <a:lnSpc>
                <a:spcPct val="85000"/>
              </a:lnSpc>
              <a:defRPr sz="5400" b="0">
                <a:solidFill>
                  <a:srgbClr val="002060"/>
                </a:solidFill>
              </a:defRPr>
            </a:lvl1pPr>
          </a:lstStyle>
          <a:p>
            <a:r>
              <a:rPr lang="en-US"/>
              <a:t>Click to edit Master title style</a:t>
            </a:r>
          </a:p>
        </p:txBody>
      </p:sp>
      <p:sp>
        <p:nvSpPr>
          <p:cNvPr id="3" name="Text Placeholder 2"/>
          <p:cNvSpPr>
            <a:spLocks noGrp="1"/>
          </p:cNvSpPr>
          <p:nvPr>
            <p:ph type="body" idx="1"/>
          </p:nvPr>
        </p:nvSpPr>
        <p:spPr>
          <a:xfrm>
            <a:off x="946404" y="3600450"/>
            <a:ext cx="7063740" cy="1268730"/>
          </a:xfrm>
        </p:spPr>
        <p:txBody>
          <a:bodyPr anchor="t">
            <a:normAutofit/>
          </a:bodyPr>
          <a:lstStyle>
            <a:lvl1pPr marL="0" indent="0">
              <a:buNone/>
              <a:defRPr sz="16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
        <p:nvSpPr>
          <p:cNvPr id="7" name="Rectangle 6"/>
          <p:cNvSpPr/>
          <p:nvPr/>
        </p:nvSpPr>
        <p:spPr>
          <a:xfrm>
            <a:off x="0" y="0"/>
            <a:ext cx="3429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3424668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solidFill>
                  <a:srgbClr val="002060"/>
                </a:solidFill>
              </a:defRPr>
            </a:lvl1pPr>
          </a:lstStyle>
          <a:p>
            <a:r>
              <a:rPr lang="en-US"/>
              <a:t>Click to edit Master title style</a:t>
            </a:r>
          </a:p>
        </p:txBody>
      </p:sp>
      <p:sp>
        <p:nvSpPr>
          <p:cNvPr id="3" name="Content Placeholder 2"/>
          <p:cNvSpPr>
            <a:spLocks noGrp="1"/>
          </p:cNvSpPr>
          <p:nvPr>
            <p:ph sz="half" idx="1"/>
          </p:nvPr>
        </p:nvSpPr>
        <p:spPr>
          <a:xfrm>
            <a:off x="946404" y="1371600"/>
            <a:ext cx="3360420" cy="3263503"/>
          </a:xfrm>
        </p:spPr>
        <p:txBody>
          <a:bodyPr/>
          <a:lstStyle>
            <a:lvl1pPr>
              <a:defRPr sz="1350">
                <a:solidFill>
                  <a:srgbClr val="002060"/>
                </a:solidFill>
              </a:defRPr>
            </a:lvl1pPr>
            <a:lvl2pPr>
              <a:defRPr sz="1200">
                <a:solidFill>
                  <a:srgbClr val="002060"/>
                </a:solidFill>
              </a:defRPr>
            </a:lvl2pPr>
            <a:lvl3pPr>
              <a:defRPr sz="1050">
                <a:solidFill>
                  <a:srgbClr val="002060"/>
                </a:solidFill>
              </a:defRPr>
            </a:lvl3pPr>
            <a:lvl4pPr>
              <a:defRPr sz="1050">
                <a:solidFill>
                  <a:srgbClr val="002060"/>
                </a:solidFill>
              </a:defRPr>
            </a:lvl4pPr>
            <a:lvl5pPr>
              <a:defRPr sz="1050">
                <a:solidFill>
                  <a:srgbClr val="002060"/>
                </a:solidFill>
              </a:defRPr>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4860" y="1371600"/>
            <a:ext cx="3360420" cy="3263503"/>
          </a:xfrm>
        </p:spPr>
        <p:txBody>
          <a:bodyPr/>
          <a:lstStyle>
            <a:lvl1pPr>
              <a:defRPr sz="1350">
                <a:solidFill>
                  <a:srgbClr val="002060"/>
                </a:solidFill>
              </a:defRPr>
            </a:lvl1pPr>
            <a:lvl2pPr>
              <a:defRPr sz="1200">
                <a:solidFill>
                  <a:srgbClr val="002060"/>
                </a:solidFill>
              </a:defRPr>
            </a:lvl2pPr>
            <a:lvl3pPr>
              <a:defRPr sz="1050">
                <a:solidFill>
                  <a:srgbClr val="002060"/>
                </a:solidFill>
              </a:defRPr>
            </a:lvl3pPr>
            <a:lvl4pPr>
              <a:defRPr sz="1050">
                <a:solidFill>
                  <a:srgbClr val="002060"/>
                </a:solidFill>
              </a:defRPr>
            </a:lvl4pPr>
            <a:lvl5pPr>
              <a:defRPr sz="1050">
                <a:solidFill>
                  <a:srgbClr val="002060"/>
                </a:solidFill>
              </a:defRPr>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CFA4AC-08CC-42CE-BD01-C191750A04EC}"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12117723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lvl1pPr>
              <a:defRPr sz="2700">
                <a:solidFill>
                  <a:srgbClr val="002060"/>
                </a:solidFill>
              </a:defRPr>
            </a:lvl1pPr>
          </a:lstStyle>
          <a:p>
            <a:r>
              <a:rPr lang="en-US"/>
              <a:t>Click to edit Master title style</a:t>
            </a:r>
          </a:p>
        </p:txBody>
      </p:sp>
      <p:sp>
        <p:nvSpPr>
          <p:cNvPr id="3" name="Text Placeholder 2"/>
          <p:cNvSpPr>
            <a:spLocks noGrp="1"/>
          </p:cNvSpPr>
          <p:nvPr>
            <p:ph type="body" idx="1"/>
          </p:nvPr>
        </p:nvSpPr>
        <p:spPr>
          <a:xfrm>
            <a:off x="946404" y="1285241"/>
            <a:ext cx="3360420" cy="548640"/>
          </a:xfrm>
        </p:spPr>
        <p:txBody>
          <a:bodyPr anchor="b">
            <a:normAutofit/>
          </a:bodyPr>
          <a:lstStyle>
            <a:lvl1pPr marL="0" indent="0">
              <a:spcBef>
                <a:spcPts val="0"/>
              </a:spcBef>
              <a:buNone/>
              <a:defRPr sz="1500" b="0">
                <a:solidFill>
                  <a:srgbClr val="00206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46404" y="1880662"/>
            <a:ext cx="3360420" cy="2748488"/>
          </a:xfrm>
        </p:spPr>
        <p:txBody>
          <a:bodyPr/>
          <a:lstStyle>
            <a:lvl1pPr>
              <a:defRPr sz="1350">
                <a:solidFill>
                  <a:srgbClr val="002060"/>
                </a:solidFill>
              </a:defRPr>
            </a:lvl1pPr>
            <a:lvl2pPr>
              <a:defRPr sz="1200">
                <a:solidFill>
                  <a:srgbClr val="002060"/>
                </a:solidFill>
              </a:defRPr>
            </a:lvl2pPr>
            <a:lvl3pPr>
              <a:defRPr sz="1050">
                <a:solidFill>
                  <a:srgbClr val="002060"/>
                </a:solidFill>
              </a:defRPr>
            </a:lvl3pPr>
            <a:lvl4pPr>
              <a:defRPr sz="1050">
                <a:solidFill>
                  <a:srgbClr val="002060"/>
                </a:solidFill>
              </a:defRPr>
            </a:lvl4pPr>
            <a:lvl5pPr>
              <a:defRPr sz="1050">
                <a:solidFill>
                  <a:srgbClr val="002060"/>
                </a:solidFill>
              </a:defRPr>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594860" y="1285241"/>
            <a:ext cx="3360420" cy="548640"/>
          </a:xfrm>
        </p:spPr>
        <p:txBody>
          <a:bodyPr anchor="b">
            <a:normAutofit/>
          </a:bodyPr>
          <a:lstStyle>
            <a:lvl1pPr marL="0" indent="0">
              <a:lnSpc>
                <a:spcPct val="95000"/>
              </a:lnSpc>
              <a:spcBef>
                <a:spcPts val="0"/>
              </a:spcBef>
              <a:buNone/>
              <a:defRPr lang="en-US" sz="1500" b="0" kern="1200" dirty="0">
                <a:solidFill>
                  <a:srgbClr val="002060"/>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500"/>
              </a:spcBef>
              <a:buFontTx/>
              <a:buNone/>
            </a:pPr>
            <a:r>
              <a:rPr lang="en-US"/>
              <a:t>Click to edit Master text styles</a:t>
            </a:r>
          </a:p>
        </p:txBody>
      </p:sp>
      <p:sp>
        <p:nvSpPr>
          <p:cNvPr id="6" name="Content Placeholder 5"/>
          <p:cNvSpPr>
            <a:spLocks noGrp="1"/>
          </p:cNvSpPr>
          <p:nvPr>
            <p:ph sz="quarter" idx="4"/>
          </p:nvPr>
        </p:nvSpPr>
        <p:spPr>
          <a:xfrm>
            <a:off x="4594860" y="1880662"/>
            <a:ext cx="3360420" cy="2748488"/>
          </a:xfrm>
        </p:spPr>
        <p:txBody>
          <a:bodyPr/>
          <a:lstStyle>
            <a:lvl1pPr>
              <a:defRPr sz="1350">
                <a:solidFill>
                  <a:srgbClr val="002060"/>
                </a:solidFill>
              </a:defRPr>
            </a:lvl1pPr>
            <a:lvl2pPr>
              <a:defRPr sz="1200">
                <a:solidFill>
                  <a:srgbClr val="002060"/>
                </a:solidFill>
              </a:defRPr>
            </a:lvl2pPr>
            <a:lvl3pPr>
              <a:defRPr sz="1050">
                <a:solidFill>
                  <a:srgbClr val="002060"/>
                </a:solidFill>
              </a:defRPr>
            </a:lvl3pPr>
            <a:lvl4pPr>
              <a:defRPr sz="1050">
                <a:solidFill>
                  <a:srgbClr val="002060"/>
                </a:solidFill>
              </a:defRPr>
            </a:lvl4pPr>
            <a:lvl5pPr>
              <a:defRPr sz="1050">
                <a:solidFill>
                  <a:srgbClr val="002060"/>
                </a:solidFill>
              </a:defRPr>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A7A723-92A7-435B-B681-F25B092FEFEB}" type="datetimeFigureOut">
              <a:rPr lang="en-US" smtClean="0"/>
              <a:t>12/12/2024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128913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509375" y="209003"/>
            <a:ext cx="7269480" cy="676821"/>
          </a:xfrm>
        </p:spPr>
        <p:txBody>
          <a:bodyPr>
            <a:normAutofit/>
          </a:bodyPr>
          <a:lstStyle>
            <a:lvl1pPr>
              <a:defRPr sz="2700">
                <a:solidFill>
                  <a:srgbClr val="002060"/>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4F170639-886C-4FCF-9EAB-ABB5DA3F3F4A}" type="datetimeFigureOut">
              <a:rPr lang="en-US" smtClean="0"/>
              <a:t>12/12/2024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899152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6D5E80-EA35-5342-A60A-159228951F6F}" type="datetimeFigureOut">
              <a:rPr lang="en-US" smtClean="0"/>
              <a:t>12/12/2024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625C13-5E8C-1B44-8654-763367180337}" type="slidenum">
              <a:rPr lang="en-US" smtClean="0"/>
              <a:t>‹#›</a:t>
            </a:fld>
            <a:endParaRPr lang="en-US"/>
          </a:p>
        </p:txBody>
      </p:sp>
    </p:spTree>
    <p:extLst>
      <p:ext uri="{BB962C8B-B14F-4D97-AF65-F5344CB8AC3E}">
        <p14:creationId xmlns:p14="http://schemas.microsoft.com/office/powerpoint/2010/main" val="96700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342900"/>
            <a:ext cx="2400300" cy="1200148"/>
          </a:xfrm>
        </p:spPr>
        <p:txBody>
          <a:bodyPr anchor="b">
            <a:normAutofit/>
          </a:bodyPr>
          <a:lstStyle>
            <a:lvl1pPr>
              <a:defRPr sz="2400" b="0" baseline="0">
                <a:solidFill>
                  <a:srgbClr val="002060"/>
                </a:solidFill>
              </a:defRPr>
            </a:lvl1pPr>
          </a:lstStyle>
          <a:p>
            <a:r>
              <a:rPr lang="en-US"/>
              <a:t>Click to edit Master title style</a:t>
            </a:r>
          </a:p>
        </p:txBody>
      </p:sp>
      <p:sp>
        <p:nvSpPr>
          <p:cNvPr id="3" name="Content Placeholder 2"/>
          <p:cNvSpPr>
            <a:spLocks noGrp="1"/>
          </p:cNvSpPr>
          <p:nvPr>
            <p:ph idx="1"/>
          </p:nvPr>
        </p:nvSpPr>
        <p:spPr>
          <a:xfrm>
            <a:off x="3378200" y="514350"/>
            <a:ext cx="4559300" cy="4114800"/>
          </a:xfrm>
        </p:spPr>
        <p:txBody>
          <a:bodyPr/>
          <a:lstStyle>
            <a:lvl1pPr>
              <a:defRPr sz="1500">
                <a:solidFill>
                  <a:srgbClr val="002060"/>
                </a:solidFill>
              </a:defRPr>
            </a:lvl1pPr>
            <a:lvl2pPr>
              <a:defRPr sz="1350">
                <a:solidFill>
                  <a:srgbClr val="002060"/>
                </a:solidFill>
              </a:defRPr>
            </a:lvl2pPr>
            <a:lvl3pPr>
              <a:defRPr sz="1200">
                <a:solidFill>
                  <a:srgbClr val="002060"/>
                </a:solidFill>
              </a:defRPr>
            </a:lvl3pPr>
            <a:lvl4pPr>
              <a:defRPr sz="1050">
                <a:solidFill>
                  <a:srgbClr val="002060"/>
                </a:solidFill>
              </a:defRPr>
            </a:lvl4pPr>
            <a:lvl5pPr>
              <a:defRPr sz="1050">
                <a:solidFill>
                  <a:srgbClr val="002060"/>
                </a:solidFill>
              </a:defRPr>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936" y="1574801"/>
            <a:ext cx="2400300" cy="2857501"/>
          </a:xfrm>
        </p:spPr>
        <p:txBody>
          <a:bodyPr>
            <a:normAutofit/>
          </a:bodyPr>
          <a:lstStyle>
            <a:lvl1pPr marL="0" indent="0">
              <a:lnSpc>
                <a:spcPct val="114000"/>
              </a:lnSpc>
              <a:spcBef>
                <a:spcPts val="600"/>
              </a:spcBef>
              <a:buNone/>
              <a:defRPr sz="975">
                <a:solidFill>
                  <a:srgbClr val="002060"/>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079527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29050"/>
            <a:ext cx="8469630" cy="131445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3943350"/>
            <a:ext cx="7486650" cy="685800"/>
          </a:xfrm>
        </p:spPr>
        <p:txBody>
          <a:bodyPr anchor="b">
            <a:normAutofit/>
          </a:bodyPr>
          <a:lstStyle>
            <a:lvl1pPr>
              <a:defRPr sz="2100"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0" y="1"/>
            <a:ext cx="8469630" cy="3846692"/>
          </a:xfrm>
          <a:solidFill>
            <a:schemeClr val="accent1"/>
          </a:solidFill>
        </p:spPr>
        <p:txBody>
          <a:bodyPr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85800" y="4581442"/>
            <a:ext cx="7486650" cy="447758"/>
          </a:xfrm>
        </p:spPr>
        <p:txBody>
          <a:bodyPr>
            <a:normAutofit/>
          </a:bodyPr>
          <a:lstStyle>
            <a:lvl1pPr marL="0" indent="0">
              <a:lnSpc>
                <a:spcPct val="100000"/>
              </a:lnSpc>
              <a:spcBef>
                <a:spcPts val="600"/>
              </a:spcBef>
              <a:buNone/>
              <a:defRPr sz="975">
                <a:solidFill>
                  <a:schemeClr val="bg1">
                    <a:lumMod val="8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26981672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69630" y="0"/>
            <a:ext cx="685800" cy="51435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274320"/>
            <a:ext cx="7269480" cy="99417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946404" y="1371600"/>
            <a:ext cx="6446520" cy="32635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16200000">
            <a:off x="8098157" y="748903"/>
            <a:ext cx="1428749" cy="273844"/>
          </a:xfrm>
          <a:prstGeom prst="rect">
            <a:avLst/>
          </a:prstGeom>
        </p:spPr>
        <p:txBody>
          <a:bodyPr vert="horz" lIns="91440" tIns="45720" rIns="91440" bIns="45720" rtlCol="0" anchor="ctr"/>
          <a:lstStyle>
            <a:lvl1pPr algn="r">
              <a:defRPr sz="788" b="0">
                <a:solidFill>
                  <a:schemeClr val="tx2">
                    <a:lumMod val="20000"/>
                    <a:lumOff val="80000"/>
                  </a:schemeClr>
                </a:solidFill>
              </a:defRPr>
            </a:lvl1pPr>
          </a:lstStyle>
          <a:p>
            <a:fld id="{0E59FD0C-5451-4CA0-86AF-E70AE3279989}" type="datetimeFigureOut">
              <a:rPr lang="en-US" smtClean="0"/>
              <a:t>12/12/2024</a:t>
            </a:fld>
            <a:endParaRPr lang="en-US"/>
          </a:p>
        </p:txBody>
      </p:sp>
      <p:sp>
        <p:nvSpPr>
          <p:cNvPr id="5" name="Footer Placeholder 4"/>
          <p:cNvSpPr>
            <a:spLocks noGrp="1"/>
          </p:cNvSpPr>
          <p:nvPr>
            <p:ph type="ftr" sz="quarter" idx="3"/>
          </p:nvPr>
        </p:nvSpPr>
        <p:spPr>
          <a:xfrm rot="16200000">
            <a:off x="7469506" y="3034903"/>
            <a:ext cx="2686050" cy="273844"/>
          </a:xfrm>
          <a:prstGeom prst="rect">
            <a:avLst/>
          </a:prstGeom>
        </p:spPr>
        <p:txBody>
          <a:bodyPr vert="horz" lIns="91440" tIns="45720" rIns="91440" bIns="45720" rtlCol="0" anchor="ctr"/>
          <a:lstStyle>
            <a:lvl1pPr algn="l">
              <a:defRPr sz="788">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8469630" y="4629150"/>
            <a:ext cx="685800" cy="445294"/>
          </a:xfrm>
          <a:prstGeom prst="rect">
            <a:avLst/>
          </a:prstGeom>
        </p:spPr>
        <p:txBody>
          <a:bodyPr vert="horz" lIns="45720" tIns="45720" rIns="45720" bIns="45720" rtlCol="0" anchor="ctr">
            <a:normAutofit/>
          </a:bodyPr>
          <a:lstStyle>
            <a:lvl1pPr algn="ctr">
              <a:defRPr sz="2700">
                <a:solidFill>
                  <a:schemeClr val="tx2">
                    <a:lumMod val="60000"/>
                    <a:lumOff val="40000"/>
                  </a:schemeClr>
                </a:solidFill>
              </a:defRPr>
            </a:lvl1pPr>
          </a:lstStyle>
          <a:p>
            <a:fld id="{4FAB73BC-B049-4115-A692-8D63A059BFB8}" type="slidenum">
              <a:rPr lang="en-US" smtClean="0"/>
              <a:pPr/>
              <a:t>‹#›</a:t>
            </a:fld>
            <a:endParaRPr lang="en-US"/>
          </a:p>
        </p:txBody>
      </p:sp>
      <p:grpSp>
        <p:nvGrpSpPr>
          <p:cNvPr id="8" name="Group 7">
            <a:extLst>
              <a:ext uri="{FF2B5EF4-FFF2-40B4-BE49-F238E27FC236}">
                <a16:creationId xmlns:a16="http://schemas.microsoft.com/office/drawing/2014/main" id="{16D9F153-278E-E795-4EA7-A89015388493}"/>
              </a:ext>
            </a:extLst>
          </p:cNvPr>
          <p:cNvGrpSpPr/>
          <p:nvPr userDrawn="1"/>
        </p:nvGrpSpPr>
        <p:grpSpPr>
          <a:xfrm>
            <a:off x="946404" y="4594285"/>
            <a:ext cx="7306920" cy="355316"/>
            <a:chOff x="448574" y="6125712"/>
            <a:chExt cx="10555857" cy="473755"/>
          </a:xfrm>
        </p:grpSpPr>
        <p:sp>
          <p:nvSpPr>
            <p:cNvPr id="9" name="Line 39">
              <a:extLst>
                <a:ext uri="{FF2B5EF4-FFF2-40B4-BE49-F238E27FC236}">
                  <a16:creationId xmlns:a16="http://schemas.microsoft.com/office/drawing/2014/main" id="{CBA8AF5E-126D-7D82-EDB1-D8D24E9EB62C}"/>
                </a:ext>
              </a:extLst>
            </p:cNvPr>
            <p:cNvSpPr>
              <a:spLocks noChangeShapeType="1"/>
            </p:cNvSpPr>
            <p:nvPr userDrawn="1"/>
          </p:nvSpPr>
          <p:spPr bwMode="auto">
            <a:xfrm flipV="1">
              <a:off x="448574" y="6366294"/>
              <a:ext cx="7827487" cy="13547"/>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pic>
          <p:nvPicPr>
            <p:cNvPr id="10" name="Picture 9">
              <a:extLst>
                <a:ext uri="{FF2B5EF4-FFF2-40B4-BE49-F238E27FC236}">
                  <a16:creationId xmlns:a16="http://schemas.microsoft.com/office/drawing/2014/main" id="{F49C2A0E-910F-714D-92FC-B24EFAD93F1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276061" y="6125712"/>
              <a:ext cx="2728370" cy="473755"/>
            </a:xfrm>
            <a:prstGeom prst="rect">
              <a:avLst/>
            </a:prstGeom>
          </p:spPr>
        </p:pic>
      </p:grpSp>
      <p:pic>
        <p:nvPicPr>
          <p:cNvPr id="11" name="Picture 10">
            <a:extLst>
              <a:ext uri="{FF2B5EF4-FFF2-40B4-BE49-F238E27FC236}">
                <a16:creationId xmlns:a16="http://schemas.microsoft.com/office/drawing/2014/main" id="{0A1962AF-7D80-FC5D-32CA-01907F7E61E9}"/>
              </a:ext>
            </a:extLst>
          </p:cNvPr>
          <p:cNvPicPr>
            <a:picLocks noChangeAspect="1"/>
          </p:cNvPicPr>
          <p:nvPr userDrawn="1"/>
        </p:nvPicPr>
        <p:blipFill>
          <a:blip r:embed="rId15"/>
          <a:stretch>
            <a:fillRect/>
          </a:stretch>
        </p:blipFill>
        <p:spPr>
          <a:xfrm>
            <a:off x="86004" y="4246713"/>
            <a:ext cx="1018120" cy="1091279"/>
          </a:xfrm>
          <a:prstGeom prst="rect">
            <a:avLst/>
          </a:prstGeom>
        </p:spPr>
      </p:pic>
    </p:spTree>
    <p:extLst>
      <p:ext uri="{BB962C8B-B14F-4D97-AF65-F5344CB8AC3E}">
        <p14:creationId xmlns:p14="http://schemas.microsoft.com/office/powerpoint/2010/main" val="44052431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hf sldNum="0" hdr="0" ftr="0" dt="0"/>
  <p:txStyles>
    <p:titleStyle>
      <a:lvl1pPr algn="l" defTabSz="685800" rtl="0" eaLnBrk="1" latinLnBrk="0" hangingPunct="1">
        <a:lnSpc>
          <a:spcPct val="90000"/>
        </a:lnSpc>
        <a:spcBef>
          <a:spcPct val="0"/>
        </a:spcBef>
        <a:buNone/>
        <a:defRPr sz="3300" kern="1200" spc="-38" baseline="0">
          <a:solidFill>
            <a:srgbClr val="002060"/>
          </a:solidFill>
          <a:latin typeface="+mj-lt"/>
          <a:ea typeface="+mj-ea"/>
          <a:cs typeface="+mj-cs"/>
        </a:defRPr>
      </a:lvl1pPr>
    </p:titleStyle>
    <p:bodyStyle>
      <a:lvl1pPr marL="137160" indent="-137160" algn="l" defTabSz="685800" rtl="0" eaLnBrk="1" latinLnBrk="0" hangingPunct="1">
        <a:lnSpc>
          <a:spcPct val="95000"/>
        </a:lnSpc>
        <a:spcBef>
          <a:spcPts val="1050"/>
        </a:spcBef>
        <a:spcAft>
          <a:spcPts val="150"/>
        </a:spcAft>
        <a:buClr>
          <a:schemeClr val="accent1"/>
        </a:buClr>
        <a:buSzPct val="80000"/>
        <a:buFont typeface="Arial" pitchFamily="34" charset="0"/>
        <a:buChar char="•"/>
        <a:defRPr sz="1350" kern="1200" spc="8" baseline="0">
          <a:solidFill>
            <a:srgbClr val="002060"/>
          </a:solidFill>
          <a:latin typeface="+mn-lt"/>
          <a:ea typeface="+mn-ea"/>
          <a:cs typeface="+mn-cs"/>
        </a:defRPr>
      </a:lvl1pPr>
      <a:lvl2pPr marL="34290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200" kern="1200">
          <a:solidFill>
            <a:srgbClr val="002060"/>
          </a:solidFill>
          <a:latin typeface="+mn-lt"/>
          <a:ea typeface="+mn-ea"/>
          <a:cs typeface="+mn-cs"/>
        </a:defRPr>
      </a:lvl2pPr>
      <a:lvl3pPr marL="54864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rgbClr val="002060"/>
          </a:solidFill>
          <a:latin typeface="+mn-lt"/>
          <a:ea typeface="+mn-ea"/>
          <a:cs typeface="+mn-cs"/>
        </a:defRPr>
      </a:lvl3pPr>
      <a:lvl4pPr marL="75438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rgbClr val="002060"/>
          </a:solidFill>
          <a:latin typeface="+mn-lt"/>
          <a:ea typeface="+mn-ea"/>
          <a:cs typeface="+mn-cs"/>
        </a:defRPr>
      </a:lvl4pPr>
      <a:lvl5pPr marL="96012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rgbClr val="002060"/>
          </a:solidFill>
          <a:latin typeface="+mn-lt"/>
          <a:ea typeface="+mn-ea"/>
          <a:cs typeface="+mn-cs"/>
        </a:defRPr>
      </a:lvl5pPr>
      <a:lvl6pPr marL="1200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6pPr>
      <a:lvl7pPr marL="1425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7pPr>
      <a:lvl8pPr marL="1650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8pPr>
      <a:lvl9pPr marL="1875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097/ALN.000000000000473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sciencedirect.com/science/article/pii/S0022522319322457"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doi.org/10.1016/j.jtcvs.2019.10.034"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mpog.org/files/quality/toolkit/aki/aki-injury-overview.ppt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mpog.org/files/quality/toolkit/aki/aki-adult-surgical-recommendations.pptx" TargetMode="External"/><Relationship Id="rId5" Type="http://schemas.openxmlformats.org/officeDocument/2006/relationships/hyperlink" Target="https://mpog.org/files/quality/toolkit/aki/aki-obstetrics.pptx" TargetMode="External"/><Relationship Id="rId4" Type="http://schemas.openxmlformats.org/officeDocument/2006/relationships/hyperlink" Target="https://mpog.org/files/quality/toolkit/aki/aki-pediatrics.pptx"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097/ALN.000000000000473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oi.org/10.1097/ALN.000000000000473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677075" y="1355250"/>
            <a:ext cx="7203617" cy="24330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US" sz="4800" dirty="0">
                <a:latin typeface="+mn-lt"/>
              </a:rPr>
              <a:t>Avoiding Kidney Injury: Cardiac Surgery</a:t>
            </a:r>
            <a:br>
              <a:rPr lang="en-US" sz="4800" dirty="0">
                <a:latin typeface="+mn-lt"/>
              </a:rPr>
            </a:br>
            <a:br>
              <a:rPr lang="en-US" sz="4800" dirty="0">
                <a:latin typeface="+mn-lt"/>
              </a:rPr>
            </a:br>
            <a:endParaRPr lang="en-US" sz="4800" dirty="0">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82"/>
        <p:cNvGrpSpPr/>
        <p:nvPr/>
      </p:nvGrpSpPr>
      <p:grpSpPr>
        <a:xfrm>
          <a:off x="0" y="0"/>
          <a:ext cx="0" cy="0"/>
          <a:chOff x="0" y="0"/>
          <a:chExt cx="0" cy="0"/>
        </a:xfrm>
      </p:grpSpPr>
      <p:graphicFrame>
        <p:nvGraphicFramePr>
          <p:cNvPr id="187" name="Google Shape;187;p30"/>
          <p:cNvGraphicFramePr/>
          <p:nvPr>
            <p:extLst>
              <p:ext uri="{D42A27DB-BD31-4B8C-83A1-F6EECF244321}">
                <p14:modId xmlns:p14="http://schemas.microsoft.com/office/powerpoint/2010/main" val="2904401577"/>
              </p:ext>
            </p:extLst>
          </p:nvPr>
        </p:nvGraphicFramePr>
        <p:xfrm>
          <a:off x="611372" y="871871"/>
          <a:ext cx="7857461" cy="3545618"/>
        </p:xfrm>
        <a:graphic>
          <a:graphicData uri="http://schemas.openxmlformats.org/drawingml/2006/table">
            <a:tbl>
              <a:tblPr>
                <a:noFill/>
                <a:tableStyleId>{C8CBFF23-3A02-4683-9FE4-257495D5DA6C}</a:tableStyleId>
              </a:tblPr>
              <a:tblGrid>
                <a:gridCol w="2152562">
                  <a:extLst>
                    <a:ext uri="{9D8B030D-6E8A-4147-A177-3AD203B41FA5}">
                      <a16:colId xmlns:a16="http://schemas.microsoft.com/office/drawing/2014/main" val="20000"/>
                    </a:ext>
                  </a:extLst>
                </a:gridCol>
                <a:gridCol w="738734">
                  <a:extLst>
                    <a:ext uri="{9D8B030D-6E8A-4147-A177-3AD203B41FA5}">
                      <a16:colId xmlns:a16="http://schemas.microsoft.com/office/drawing/2014/main" val="20001"/>
                    </a:ext>
                  </a:extLst>
                </a:gridCol>
                <a:gridCol w="2060284">
                  <a:extLst>
                    <a:ext uri="{9D8B030D-6E8A-4147-A177-3AD203B41FA5}">
                      <a16:colId xmlns:a16="http://schemas.microsoft.com/office/drawing/2014/main" val="20002"/>
                    </a:ext>
                  </a:extLst>
                </a:gridCol>
                <a:gridCol w="860677">
                  <a:extLst>
                    <a:ext uri="{9D8B030D-6E8A-4147-A177-3AD203B41FA5}">
                      <a16:colId xmlns:a16="http://schemas.microsoft.com/office/drawing/2014/main" val="20003"/>
                    </a:ext>
                  </a:extLst>
                </a:gridCol>
                <a:gridCol w="2045204">
                  <a:extLst>
                    <a:ext uri="{9D8B030D-6E8A-4147-A177-3AD203B41FA5}">
                      <a16:colId xmlns:a16="http://schemas.microsoft.com/office/drawing/2014/main" val="20004"/>
                    </a:ext>
                  </a:extLst>
                </a:gridCol>
              </a:tblGrid>
              <a:tr h="441056">
                <a:tc>
                  <a:txBody>
                    <a:bodyPr/>
                    <a:lstStyle/>
                    <a:p>
                      <a:pPr marL="0" lvl="0" indent="0" algn="l" rtl="0">
                        <a:spcBef>
                          <a:spcPts val="0"/>
                        </a:spcBef>
                        <a:spcAft>
                          <a:spcPts val="0"/>
                        </a:spcAft>
                        <a:buNone/>
                      </a:pPr>
                      <a:r>
                        <a:rPr lang="en" sz="1400" dirty="0">
                          <a:solidFill>
                            <a:srgbClr val="FFFFFF"/>
                          </a:solidFill>
                          <a:latin typeface="+mn-lt"/>
                          <a:ea typeface="Cambria" panose="02040503050406030204" pitchFamily="18" charset="0"/>
                        </a:rPr>
                        <a:t>Preop</a:t>
                      </a:r>
                      <a:endParaRPr sz="1200" dirty="0">
                        <a:solidFill>
                          <a:srgbClr val="FFFFFF"/>
                        </a:solidFill>
                        <a:latin typeface="+mn-lt"/>
                        <a:ea typeface="Cambria" panose="02040503050406030204" pitchFamily="18" charset="0"/>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674EA7"/>
                    </a:solidFill>
                  </a:tcPr>
                </a:tc>
                <a:tc>
                  <a:txBody>
                    <a:bodyPr/>
                    <a:lstStyle/>
                    <a:p>
                      <a:pPr marL="0" lvl="0" indent="0" algn="l" rtl="0">
                        <a:spcBef>
                          <a:spcPts val="0"/>
                        </a:spcBef>
                        <a:spcAft>
                          <a:spcPts val="0"/>
                        </a:spcAft>
                        <a:buNone/>
                      </a:pPr>
                      <a:endParaRPr dirty="0">
                        <a:solidFill>
                          <a:srgbClr val="FFFFFF"/>
                        </a:solidFill>
                        <a:latin typeface="+mn-lt"/>
                        <a:ea typeface="Cambria" panose="02040503050406030204" pitchFamily="18" charset="0"/>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400" dirty="0">
                          <a:solidFill>
                            <a:srgbClr val="FFFFFF"/>
                          </a:solidFill>
                          <a:latin typeface="+mn-lt"/>
                          <a:ea typeface="Cambria" panose="02040503050406030204" pitchFamily="18" charset="0"/>
                        </a:rPr>
                        <a:t>Intraop</a:t>
                      </a:r>
                      <a:endParaRPr dirty="0">
                        <a:solidFill>
                          <a:srgbClr val="FFFFFF"/>
                        </a:solidFill>
                        <a:latin typeface="+mn-lt"/>
                        <a:ea typeface="Cambria" panose="02040503050406030204" pitchFamily="18" charset="0"/>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674EA7"/>
                    </a:solidFill>
                  </a:tcPr>
                </a:tc>
                <a:tc>
                  <a:txBody>
                    <a:bodyPr/>
                    <a:lstStyle/>
                    <a:p>
                      <a:pPr marL="0" lvl="0" indent="0" algn="l" rtl="0">
                        <a:spcBef>
                          <a:spcPts val="0"/>
                        </a:spcBef>
                        <a:spcAft>
                          <a:spcPts val="0"/>
                        </a:spcAft>
                        <a:buNone/>
                      </a:pPr>
                      <a:endParaRPr>
                        <a:solidFill>
                          <a:srgbClr val="FFFFFF"/>
                        </a:solidFill>
                        <a:latin typeface="+mn-lt"/>
                        <a:ea typeface="Cambria" panose="02040503050406030204" pitchFamily="18" charset="0"/>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400" b="0" dirty="0">
                          <a:solidFill>
                            <a:srgbClr val="FFFFFF"/>
                          </a:solidFill>
                          <a:latin typeface="+mn-lt"/>
                          <a:ea typeface="Cambria" panose="02040503050406030204" pitchFamily="18" charset="0"/>
                        </a:rPr>
                        <a:t>Postop</a:t>
                      </a:r>
                      <a:endParaRPr sz="1200" b="0" dirty="0">
                        <a:solidFill>
                          <a:srgbClr val="FFFFFF"/>
                        </a:solidFill>
                        <a:latin typeface="+mn-lt"/>
                        <a:ea typeface="Cambria" panose="02040503050406030204" pitchFamily="18" charset="0"/>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674EA7"/>
                    </a:solidFill>
                  </a:tcPr>
                </a:tc>
                <a:extLst>
                  <a:ext uri="{0D108BD9-81ED-4DB2-BD59-A6C34878D82A}">
                    <a16:rowId xmlns:a16="http://schemas.microsoft.com/office/drawing/2014/main" val="10000"/>
                  </a:ext>
                </a:extLst>
              </a:tr>
              <a:tr h="3104562">
                <a:tc>
                  <a:txBody>
                    <a:bodyPr/>
                    <a:lstStyle/>
                    <a:p>
                      <a:pPr marL="0" lvl="0" indent="0" algn="l" rtl="0">
                        <a:spcBef>
                          <a:spcPts val="300"/>
                        </a:spcBef>
                        <a:spcAft>
                          <a:spcPts val="0"/>
                        </a:spcAft>
                        <a:buNone/>
                      </a:pPr>
                      <a:r>
                        <a:rPr lang="en" sz="1200" dirty="0">
                          <a:solidFill>
                            <a:srgbClr val="002060"/>
                          </a:solidFill>
                          <a:latin typeface="+mn-lt"/>
                          <a:ea typeface="Cambria" panose="02040503050406030204" pitchFamily="18" charset="0"/>
                          <a:cs typeface="Calibri"/>
                          <a:sym typeface="Calibri"/>
                        </a:rPr>
                        <a:t>Advanced Age</a:t>
                      </a:r>
                      <a:endParaRPr sz="1200" dirty="0">
                        <a:solidFill>
                          <a:srgbClr val="002060"/>
                        </a:solidFill>
                        <a:latin typeface="+mn-lt"/>
                        <a:ea typeface="Cambria" panose="02040503050406030204" pitchFamily="18" charset="0"/>
                        <a:cs typeface="Calibri"/>
                        <a:sym typeface="Calibri"/>
                      </a:endParaRPr>
                    </a:p>
                    <a:p>
                      <a:pPr marL="0" lvl="0" indent="0" algn="l" rtl="0">
                        <a:spcBef>
                          <a:spcPts val="300"/>
                        </a:spcBef>
                        <a:spcAft>
                          <a:spcPts val="0"/>
                        </a:spcAft>
                        <a:buNone/>
                      </a:pPr>
                      <a:r>
                        <a:rPr lang="en" sz="1200" dirty="0">
                          <a:solidFill>
                            <a:srgbClr val="002060"/>
                          </a:solidFill>
                          <a:latin typeface="+mn-lt"/>
                          <a:ea typeface="Cambria" panose="02040503050406030204" pitchFamily="18" charset="0"/>
                          <a:cs typeface="Calibri"/>
                          <a:sym typeface="Calibri"/>
                        </a:rPr>
                        <a:t>Female</a:t>
                      </a:r>
                      <a:endParaRPr sz="1200" dirty="0">
                        <a:solidFill>
                          <a:srgbClr val="002060"/>
                        </a:solidFill>
                        <a:latin typeface="+mn-lt"/>
                        <a:ea typeface="Cambria" panose="02040503050406030204" pitchFamily="18" charset="0"/>
                        <a:cs typeface="Calibri"/>
                        <a:sym typeface="Calibri"/>
                      </a:endParaRPr>
                    </a:p>
                    <a:p>
                      <a:pPr marL="0" lvl="0" indent="0" algn="l" rtl="0">
                        <a:spcBef>
                          <a:spcPts val="300"/>
                        </a:spcBef>
                        <a:spcAft>
                          <a:spcPts val="0"/>
                        </a:spcAft>
                        <a:buNone/>
                      </a:pPr>
                      <a:r>
                        <a:rPr lang="en" sz="1200" dirty="0">
                          <a:solidFill>
                            <a:srgbClr val="002060"/>
                          </a:solidFill>
                          <a:latin typeface="+mn-lt"/>
                          <a:ea typeface="Cambria" panose="02040503050406030204" pitchFamily="18" charset="0"/>
                          <a:cs typeface="Calibri"/>
                          <a:sym typeface="Calibri"/>
                        </a:rPr>
                        <a:t>Hypertension</a:t>
                      </a:r>
                      <a:endParaRPr sz="1200" dirty="0">
                        <a:solidFill>
                          <a:srgbClr val="002060"/>
                        </a:solidFill>
                        <a:latin typeface="+mn-lt"/>
                        <a:ea typeface="Cambria" panose="02040503050406030204" pitchFamily="18" charset="0"/>
                        <a:cs typeface="Calibri"/>
                        <a:sym typeface="Calibri"/>
                      </a:endParaRPr>
                    </a:p>
                    <a:p>
                      <a:pPr marL="0" lvl="0" indent="0" algn="l" rtl="0">
                        <a:spcBef>
                          <a:spcPts val="300"/>
                        </a:spcBef>
                        <a:spcAft>
                          <a:spcPts val="0"/>
                        </a:spcAft>
                        <a:buNone/>
                      </a:pPr>
                      <a:r>
                        <a:rPr lang="en" sz="1200" dirty="0">
                          <a:solidFill>
                            <a:srgbClr val="002060"/>
                          </a:solidFill>
                          <a:latin typeface="+mn-lt"/>
                          <a:ea typeface="Cambria" panose="02040503050406030204" pitchFamily="18" charset="0"/>
                          <a:cs typeface="Calibri"/>
                          <a:sym typeface="Calibri"/>
                        </a:rPr>
                        <a:t>Hyperlipidemia</a:t>
                      </a:r>
                      <a:endParaRPr sz="1200" dirty="0">
                        <a:solidFill>
                          <a:srgbClr val="002060"/>
                        </a:solidFill>
                        <a:latin typeface="+mn-lt"/>
                        <a:ea typeface="Cambria" panose="02040503050406030204" pitchFamily="18" charset="0"/>
                        <a:cs typeface="Calibri"/>
                        <a:sym typeface="Calibri"/>
                      </a:endParaRPr>
                    </a:p>
                    <a:p>
                      <a:pPr marL="0" lvl="0" indent="0" algn="l" rtl="0">
                        <a:spcBef>
                          <a:spcPts val="300"/>
                        </a:spcBef>
                        <a:spcAft>
                          <a:spcPts val="0"/>
                        </a:spcAft>
                        <a:buNone/>
                      </a:pPr>
                      <a:r>
                        <a:rPr lang="en" sz="1200" dirty="0">
                          <a:solidFill>
                            <a:srgbClr val="002060"/>
                          </a:solidFill>
                          <a:latin typeface="+mn-lt"/>
                          <a:ea typeface="Cambria" panose="02040503050406030204" pitchFamily="18" charset="0"/>
                          <a:cs typeface="Calibri"/>
                          <a:sym typeface="Calibri"/>
                        </a:rPr>
                        <a:t>Chronic Kidney Disease</a:t>
                      </a:r>
                      <a:endParaRPr sz="1200" dirty="0">
                        <a:solidFill>
                          <a:srgbClr val="002060"/>
                        </a:solidFill>
                        <a:latin typeface="+mn-lt"/>
                        <a:ea typeface="Cambria" panose="02040503050406030204" pitchFamily="18" charset="0"/>
                        <a:cs typeface="Calibri"/>
                        <a:sym typeface="Calibri"/>
                      </a:endParaRPr>
                    </a:p>
                    <a:p>
                      <a:pPr marL="0" lvl="0" indent="0" algn="l" rtl="0">
                        <a:spcBef>
                          <a:spcPts val="300"/>
                        </a:spcBef>
                        <a:spcAft>
                          <a:spcPts val="0"/>
                        </a:spcAft>
                        <a:buNone/>
                      </a:pPr>
                      <a:r>
                        <a:rPr lang="en" sz="1200" dirty="0">
                          <a:solidFill>
                            <a:srgbClr val="002060"/>
                          </a:solidFill>
                          <a:latin typeface="+mn-lt"/>
                          <a:ea typeface="Cambria" panose="02040503050406030204" pitchFamily="18" charset="0"/>
                          <a:cs typeface="Calibri"/>
                          <a:sym typeface="Calibri"/>
                        </a:rPr>
                        <a:t>Liver Disease</a:t>
                      </a:r>
                      <a:endParaRPr sz="1200" dirty="0">
                        <a:solidFill>
                          <a:srgbClr val="002060"/>
                        </a:solidFill>
                        <a:latin typeface="+mn-lt"/>
                        <a:ea typeface="Cambria" panose="02040503050406030204" pitchFamily="18" charset="0"/>
                        <a:cs typeface="Calibri"/>
                        <a:sym typeface="Calibri"/>
                      </a:endParaRPr>
                    </a:p>
                    <a:p>
                      <a:pPr marL="0" lvl="0" indent="0" algn="l" rtl="0">
                        <a:spcBef>
                          <a:spcPts val="300"/>
                        </a:spcBef>
                        <a:spcAft>
                          <a:spcPts val="0"/>
                        </a:spcAft>
                        <a:buNone/>
                      </a:pPr>
                      <a:r>
                        <a:rPr lang="en" sz="1200" dirty="0">
                          <a:solidFill>
                            <a:srgbClr val="002060"/>
                          </a:solidFill>
                          <a:latin typeface="+mn-lt"/>
                          <a:ea typeface="Cambria" panose="02040503050406030204" pitchFamily="18" charset="0"/>
                          <a:cs typeface="Calibri"/>
                          <a:sym typeface="Calibri"/>
                        </a:rPr>
                        <a:t>Peripheral Vascular Disease</a:t>
                      </a:r>
                      <a:endParaRPr sz="1200" dirty="0">
                        <a:solidFill>
                          <a:srgbClr val="002060"/>
                        </a:solidFill>
                        <a:latin typeface="+mn-lt"/>
                        <a:ea typeface="Cambria" panose="02040503050406030204" pitchFamily="18" charset="0"/>
                        <a:cs typeface="Calibri"/>
                        <a:sym typeface="Calibri"/>
                      </a:endParaRPr>
                    </a:p>
                    <a:p>
                      <a:pPr marL="0" lvl="0" indent="0" algn="l" rtl="0">
                        <a:spcBef>
                          <a:spcPts val="300"/>
                        </a:spcBef>
                        <a:spcAft>
                          <a:spcPts val="0"/>
                        </a:spcAft>
                        <a:buNone/>
                      </a:pPr>
                      <a:r>
                        <a:rPr lang="en" sz="1200" dirty="0">
                          <a:solidFill>
                            <a:srgbClr val="002060"/>
                          </a:solidFill>
                          <a:latin typeface="+mn-lt"/>
                          <a:ea typeface="Cambria" panose="02040503050406030204" pitchFamily="18" charset="0"/>
                          <a:cs typeface="Calibri"/>
                          <a:sym typeface="Calibri"/>
                        </a:rPr>
                        <a:t>Previous Stroke</a:t>
                      </a:r>
                      <a:endParaRPr sz="1200" dirty="0">
                        <a:solidFill>
                          <a:srgbClr val="002060"/>
                        </a:solidFill>
                        <a:latin typeface="+mn-lt"/>
                        <a:ea typeface="Cambria" panose="02040503050406030204" pitchFamily="18" charset="0"/>
                        <a:cs typeface="Calibri"/>
                        <a:sym typeface="Calibri"/>
                      </a:endParaRPr>
                    </a:p>
                    <a:p>
                      <a:pPr marL="0" lvl="0" indent="0" algn="l" rtl="0">
                        <a:spcBef>
                          <a:spcPts val="300"/>
                        </a:spcBef>
                        <a:spcAft>
                          <a:spcPts val="0"/>
                        </a:spcAft>
                        <a:buNone/>
                      </a:pPr>
                      <a:r>
                        <a:rPr lang="en" sz="1200" dirty="0">
                          <a:solidFill>
                            <a:srgbClr val="002060"/>
                          </a:solidFill>
                          <a:latin typeface="+mn-lt"/>
                          <a:ea typeface="Cambria" panose="02040503050406030204" pitchFamily="18" charset="0"/>
                          <a:cs typeface="Calibri"/>
                          <a:sym typeface="Calibri"/>
                        </a:rPr>
                        <a:t>Smoking hx</a:t>
                      </a:r>
                      <a:endParaRPr sz="1200" dirty="0">
                        <a:solidFill>
                          <a:srgbClr val="002060"/>
                        </a:solidFill>
                        <a:latin typeface="+mn-lt"/>
                        <a:ea typeface="Cambria" panose="02040503050406030204" pitchFamily="18" charset="0"/>
                        <a:cs typeface="Calibri"/>
                        <a:sym typeface="Calibri"/>
                      </a:endParaRPr>
                    </a:p>
                    <a:p>
                      <a:pPr marL="0" lvl="0" indent="0" algn="l" rtl="0">
                        <a:spcBef>
                          <a:spcPts val="300"/>
                        </a:spcBef>
                        <a:spcAft>
                          <a:spcPts val="0"/>
                        </a:spcAft>
                        <a:buNone/>
                      </a:pPr>
                      <a:r>
                        <a:rPr lang="en" sz="1200" dirty="0">
                          <a:solidFill>
                            <a:srgbClr val="002060"/>
                          </a:solidFill>
                          <a:latin typeface="+mn-lt"/>
                          <a:ea typeface="Cambria" panose="02040503050406030204" pitchFamily="18" charset="0"/>
                          <a:cs typeface="Calibri"/>
                          <a:sym typeface="Calibri"/>
                        </a:rPr>
                        <a:t>Diabetes</a:t>
                      </a:r>
                      <a:endParaRPr sz="1200" dirty="0">
                        <a:solidFill>
                          <a:srgbClr val="002060"/>
                        </a:solidFill>
                        <a:latin typeface="+mn-lt"/>
                        <a:ea typeface="Cambria" panose="02040503050406030204" pitchFamily="18" charset="0"/>
                        <a:cs typeface="Calibri"/>
                        <a:sym typeface="Calibri"/>
                      </a:endParaRPr>
                    </a:p>
                    <a:p>
                      <a:pPr marL="0" lvl="0" indent="0" algn="l" rtl="0">
                        <a:spcBef>
                          <a:spcPts val="300"/>
                        </a:spcBef>
                        <a:spcAft>
                          <a:spcPts val="0"/>
                        </a:spcAft>
                        <a:buNone/>
                      </a:pPr>
                      <a:r>
                        <a:rPr lang="en" sz="1200" dirty="0">
                          <a:solidFill>
                            <a:srgbClr val="002060"/>
                          </a:solidFill>
                          <a:latin typeface="+mn-lt"/>
                          <a:ea typeface="Cambria" panose="02040503050406030204" pitchFamily="18" charset="0"/>
                          <a:cs typeface="Calibri"/>
                          <a:sym typeface="Calibri"/>
                        </a:rPr>
                        <a:t>Anemia</a:t>
                      </a:r>
                      <a:endParaRPr sz="1200" dirty="0">
                        <a:solidFill>
                          <a:srgbClr val="002060"/>
                        </a:solidFill>
                        <a:latin typeface="+mn-lt"/>
                        <a:ea typeface="Cambria" panose="02040503050406030204" pitchFamily="18" charset="0"/>
                        <a:cs typeface="Calibri"/>
                        <a:sym typeface="Calibri"/>
                      </a:endParaRPr>
                    </a:p>
                    <a:p>
                      <a:pPr marL="457200" lvl="0" indent="0" algn="l" rtl="0">
                        <a:spcBef>
                          <a:spcPts val="0"/>
                        </a:spcBef>
                        <a:spcAft>
                          <a:spcPts val="0"/>
                        </a:spcAft>
                        <a:buNone/>
                      </a:pPr>
                      <a:endParaRPr sz="1200" dirty="0">
                        <a:latin typeface="+mn-lt"/>
                        <a:ea typeface="Cambria" panose="02040503050406030204" pitchFamily="18" charset="0"/>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lvl="0" indent="0" algn="l" rtl="0">
                        <a:spcBef>
                          <a:spcPts val="300"/>
                        </a:spcBef>
                        <a:spcAft>
                          <a:spcPts val="0"/>
                        </a:spcAft>
                        <a:buNone/>
                      </a:pPr>
                      <a:endParaRPr sz="1200" dirty="0">
                        <a:solidFill>
                          <a:srgbClr val="002060"/>
                        </a:solidFill>
                        <a:latin typeface="+mn-lt"/>
                        <a:ea typeface="Cambria" panose="02040503050406030204" pitchFamily="18" charset="0"/>
                        <a:cs typeface="Calibri"/>
                        <a:sym typeface="Calibri"/>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lvl="0" indent="0" algn="l" rtl="0">
                        <a:spcBef>
                          <a:spcPts val="300"/>
                        </a:spcBef>
                        <a:spcAft>
                          <a:spcPts val="0"/>
                        </a:spcAft>
                        <a:buNone/>
                      </a:pPr>
                      <a:r>
                        <a:rPr lang="en" sz="1200" dirty="0">
                          <a:solidFill>
                            <a:srgbClr val="002060"/>
                          </a:solidFill>
                          <a:latin typeface="+mn-lt"/>
                          <a:ea typeface="Cambria" panose="02040503050406030204" pitchFamily="18" charset="0"/>
                          <a:cs typeface="Calibri"/>
                          <a:sym typeface="Calibri"/>
                        </a:rPr>
                        <a:t>Complex surgery</a:t>
                      </a:r>
                      <a:endParaRPr sz="1200" dirty="0">
                        <a:solidFill>
                          <a:srgbClr val="002060"/>
                        </a:solidFill>
                        <a:latin typeface="+mn-lt"/>
                        <a:ea typeface="Cambria" panose="02040503050406030204" pitchFamily="18" charset="0"/>
                        <a:cs typeface="Calibri"/>
                        <a:sym typeface="Calibri"/>
                      </a:endParaRPr>
                    </a:p>
                    <a:p>
                      <a:pPr marL="0" lvl="0" indent="0" algn="l" rtl="0">
                        <a:spcBef>
                          <a:spcPts val="300"/>
                        </a:spcBef>
                        <a:spcAft>
                          <a:spcPts val="0"/>
                        </a:spcAft>
                        <a:buNone/>
                      </a:pPr>
                      <a:r>
                        <a:rPr lang="en" sz="1200" dirty="0">
                          <a:solidFill>
                            <a:srgbClr val="002060"/>
                          </a:solidFill>
                          <a:latin typeface="+mn-lt"/>
                          <a:ea typeface="Cambria" panose="02040503050406030204" pitchFamily="18" charset="0"/>
                          <a:cs typeface="Calibri"/>
                          <a:sym typeface="Calibri"/>
                        </a:rPr>
                        <a:t>Cardiopulmonary bypass</a:t>
                      </a:r>
                      <a:endParaRPr sz="1200" dirty="0">
                        <a:solidFill>
                          <a:srgbClr val="002060"/>
                        </a:solidFill>
                        <a:latin typeface="+mn-lt"/>
                        <a:ea typeface="Cambria" panose="02040503050406030204" pitchFamily="18" charset="0"/>
                        <a:cs typeface="Calibri"/>
                        <a:sym typeface="Calibri"/>
                      </a:endParaRPr>
                    </a:p>
                    <a:p>
                      <a:pPr marL="0" lvl="0" indent="0" algn="l" rtl="0">
                        <a:spcBef>
                          <a:spcPts val="300"/>
                        </a:spcBef>
                        <a:spcAft>
                          <a:spcPts val="0"/>
                        </a:spcAft>
                        <a:buNone/>
                      </a:pPr>
                      <a:r>
                        <a:rPr lang="en" sz="1200" dirty="0">
                          <a:solidFill>
                            <a:srgbClr val="002060"/>
                          </a:solidFill>
                          <a:latin typeface="+mn-lt"/>
                          <a:ea typeface="Cambria" panose="02040503050406030204" pitchFamily="18" charset="0"/>
                          <a:cs typeface="Calibri"/>
                          <a:sym typeface="Calibri"/>
                        </a:rPr>
                        <a:t>Low HCT in CPB</a:t>
                      </a:r>
                      <a:endParaRPr sz="1200" dirty="0">
                        <a:solidFill>
                          <a:srgbClr val="002060"/>
                        </a:solidFill>
                        <a:latin typeface="+mn-lt"/>
                        <a:ea typeface="Cambria" panose="02040503050406030204" pitchFamily="18" charset="0"/>
                        <a:cs typeface="Calibri"/>
                        <a:sym typeface="Calibri"/>
                      </a:endParaRPr>
                    </a:p>
                    <a:p>
                      <a:pPr marL="0" lvl="0" indent="0" algn="l" rtl="0">
                        <a:spcBef>
                          <a:spcPts val="300"/>
                        </a:spcBef>
                        <a:spcAft>
                          <a:spcPts val="0"/>
                        </a:spcAft>
                        <a:buNone/>
                      </a:pPr>
                      <a:r>
                        <a:rPr lang="en" sz="1200" dirty="0">
                          <a:solidFill>
                            <a:srgbClr val="002060"/>
                          </a:solidFill>
                          <a:latin typeface="+mn-lt"/>
                          <a:ea typeface="Cambria" panose="02040503050406030204" pitchFamily="18" charset="0"/>
                          <a:cs typeface="Calibri"/>
                          <a:sym typeface="Calibri"/>
                        </a:rPr>
                        <a:t>Aortic cross clamp time*</a:t>
                      </a:r>
                      <a:endParaRPr sz="1200" dirty="0">
                        <a:solidFill>
                          <a:srgbClr val="002060"/>
                        </a:solidFill>
                        <a:latin typeface="+mn-lt"/>
                        <a:ea typeface="Cambria" panose="02040503050406030204" pitchFamily="18" charset="0"/>
                        <a:cs typeface="Calibri"/>
                        <a:sym typeface="Calibri"/>
                      </a:endParaRPr>
                    </a:p>
                    <a:p>
                      <a:pPr marL="0" lvl="0" indent="0" algn="l" rtl="0">
                        <a:spcBef>
                          <a:spcPts val="300"/>
                        </a:spcBef>
                        <a:spcAft>
                          <a:spcPts val="0"/>
                        </a:spcAft>
                        <a:buNone/>
                      </a:pPr>
                      <a:r>
                        <a:rPr lang="en" sz="1200" dirty="0">
                          <a:solidFill>
                            <a:srgbClr val="002060"/>
                          </a:solidFill>
                          <a:latin typeface="+mn-lt"/>
                          <a:ea typeface="Cambria" panose="02040503050406030204" pitchFamily="18" charset="0"/>
                          <a:cs typeface="Calibri"/>
                          <a:sym typeface="Calibri"/>
                        </a:rPr>
                        <a:t>Hypoperfusion</a:t>
                      </a:r>
                      <a:endParaRPr sz="1200" dirty="0">
                        <a:solidFill>
                          <a:srgbClr val="002060"/>
                        </a:solidFill>
                        <a:latin typeface="+mn-lt"/>
                        <a:ea typeface="Cambria" panose="02040503050406030204" pitchFamily="18" charset="0"/>
                        <a:cs typeface="Calibri"/>
                        <a:sym typeface="Calibri"/>
                      </a:endParaRPr>
                    </a:p>
                    <a:p>
                      <a:pPr marL="0" lvl="0" indent="0" algn="l" rtl="0">
                        <a:spcBef>
                          <a:spcPts val="300"/>
                        </a:spcBef>
                        <a:spcAft>
                          <a:spcPts val="0"/>
                        </a:spcAft>
                        <a:buNone/>
                      </a:pPr>
                      <a:r>
                        <a:rPr lang="en" sz="1200" dirty="0">
                          <a:solidFill>
                            <a:srgbClr val="002060"/>
                          </a:solidFill>
                          <a:latin typeface="+mn-lt"/>
                          <a:ea typeface="Cambria" panose="02040503050406030204" pitchFamily="18" charset="0"/>
                          <a:cs typeface="Calibri"/>
                          <a:sym typeface="Calibri"/>
                        </a:rPr>
                        <a:t>Hypovolemia</a:t>
                      </a:r>
                      <a:endParaRPr sz="1200" dirty="0">
                        <a:solidFill>
                          <a:srgbClr val="002060"/>
                        </a:solidFill>
                        <a:latin typeface="+mn-lt"/>
                        <a:ea typeface="Cambria" panose="02040503050406030204" pitchFamily="18" charset="0"/>
                        <a:cs typeface="Calibri"/>
                        <a:sym typeface="Calibri"/>
                      </a:endParaRPr>
                    </a:p>
                    <a:p>
                      <a:pPr marL="0" lvl="0" indent="0" algn="l" rtl="0">
                        <a:spcBef>
                          <a:spcPts val="300"/>
                        </a:spcBef>
                        <a:spcAft>
                          <a:spcPts val="0"/>
                        </a:spcAft>
                        <a:buNone/>
                      </a:pPr>
                      <a:r>
                        <a:rPr lang="en" sz="1200" dirty="0">
                          <a:solidFill>
                            <a:srgbClr val="002060"/>
                          </a:solidFill>
                          <a:latin typeface="+mn-lt"/>
                          <a:ea typeface="Cambria" panose="02040503050406030204" pitchFamily="18" charset="0"/>
                          <a:cs typeface="Calibri"/>
                          <a:sym typeface="Calibri"/>
                        </a:rPr>
                        <a:t>Venous congestion</a:t>
                      </a:r>
                      <a:endParaRPr sz="1200" dirty="0">
                        <a:solidFill>
                          <a:srgbClr val="002060"/>
                        </a:solidFill>
                        <a:latin typeface="+mn-lt"/>
                        <a:ea typeface="Cambria" panose="02040503050406030204" pitchFamily="18" charset="0"/>
                        <a:cs typeface="Calibri"/>
                        <a:sym typeface="Calibri"/>
                      </a:endParaRPr>
                    </a:p>
                    <a:p>
                      <a:pPr marL="0" lvl="0" indent="0" algn="l" rtl="0">
                        <a:spcBef>
                          <a:spcPts val="300"/>
                        </a:spcBef>
                        <a:spcAft>
                          <a:spcPts val="0"/>
                        </a:spcAft>
                        <a:buNone/>
                      </a:pPr>
                      <a:r>
                        <a:rPr lang="en" sz="1200" dirty="0">
                          <a:solidFill>
                            <a:srgbClr val="002060"/>
                          </a:solidFill>
                          <a:latin typeface="+mn-lt"/>
                          <a:ea typeface="Cambria" panose="02040503050406030204" pitchFamily="18" charset="0"/>
                          <a:cs typeface="Calibri"/>
                          <a:sym typeface="Calibri"/>
                        </a:rPr>
                        <a:t>Emboli</a:t>
                      </a:r>
                      <a:endParaRPr sz="1200" dirty="0">
                        <a:solidFill>
                          <a:srgbClr val="002060"/>
                        </a:solidFill>
                        <a:latin typeface="+mn-lt"/>
                        <a:ea typeface="Cambria" panose="02040503050406030204" pitchFamily="18" charset="0"/>
                        <a:cs typeface="Calibri"/>
                        <a:sym typeface="Calibri"/>
                      </a:endParaRPr>
                    </a:p>
                    <a:p>
                      <a:pPr marL="0" lvl="0" indent="0" algn="l" rtl="0">
                        <a:spcBef>
                          <a:spcPts val="300"/>
                        </a:spcBef>
                        <a:spcAft>
                          <a:spcPts val="0"/>
                        </a:spcAft>
                        <a:buNone/>
                      </a:pPr>
                      <a:r>
                        <a:rPr lang="en" sz="1200" dirty="0">
                          <a:solidFill>
                            <a:srgbClr val="002060"/>
                          </a:solidFill>
                          <a:latin typeface="+mn-lt"/>
                          <a:ea typeface="Cambria" panose="02040503050406030204" pitchFamily="18" charset="0"/>
                          <a:cs typeface="Calibri"/>
                          <a:sym typeface="Calibri"/>
                        </a:rPr>
                        <a:t>Inotropes Exposure</a:t>
                      </a:r>
                      <a:endParaRPr sz="1200" dirty="0">
                        <a:solidFill>
                          <a:srgbClr val="002060"/>
                        </a:solidFill>
                        <a:latin typeface="+mn-lt"/>
                        <a:ea typeface="Cambria" panose="02040503050406030204" pitchFamily="18" charset="0"/>
                        <a:cs typeface="Calibri"/>
                        <a:sym typeface="Calibri"/>
                      </a:endParaRPr>
                    </a:p>
                    <a:p>
                      <a:pPr marL="0" lvl="0" indent="0" algn="l" rtl="0">
                        <a:spcBef>
                          <a:spcPts val="0"/>
                        </a:spcBef>
                        <a:spcAft>
                          <a:spcPts val="0"/>
                        </a:spcAft>
                        <a:buNone/>
                      </a:pPr>
                      <a:endParaRPr dirty="0">
                        <a:latin typeface="+mn-lt"/>
                        <a:ea typeface="Cambria" panose="02040503050406030204" pitchFamily="18" charset="0"/>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lvl="0" indent="0" algn="l" rtl="0">
                        <a:spcBef>
                          <a:spcPts val="300"/>
                        </a:spcBef>
                        <a:spcAft>
                          <a:spcPts val="0"/>
                        </a:spcAft>
                        <a:buNone/>
                      </a:pPr>
                      <a:endParaRPr sz="1200" dirty="0">
                        <a:solidFill>
                          <a:srgbClr val="002060"/>
                        </a:solidFill>
                        <a:latin typeface="+mn-lt"/>
                        <a:ea typeface="Cambria" panose="02040503050406030204" pitchFamily="18" charset="0"/>
                        <a:cs typeface="Calibri"/>
                        <a:sym typeface="Calibri"/>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tc>
                  <a:txBody>
                    <a:bodyPr/>
                    <a:lstStyle/>
                    <a:p>
                      <a:pPr marL="0" lvl="0" indent="0" algn="l" rtl="0">
                        <a:spcBef>
                          <a:spcPts val="300"/>
                        </a:spcBef>
                        <a:spcAft>
                          <a:spcPts val="0"/>
                        </a:spcAft>
                        <a:buNone/>
                      </a:pPr>
                      <a:r>
                        <a:rPr lang="en" sz="1200" dirty="0">
                          <a:solidFill>
                            <a:srgbClr val="002060"/>
                          </a:solidFill>
                          <a:latin typeface="+mn-lt"/>
                          <a:ea typeface="Cambria" panose="02040503050406030204" pitchFamily="18" charset="0"/>
                          <a:cs typeface="Calibri"/>
                          <a:sym typeface="Calibri"/>
                        </a:rPr>
                        <a:t>Vasopressor exposure</a:t>
                      </a:r>
                      <a:endParaRPr sz="1200" dirty="0">
                        <a:solidFill>
                          <a:srgbClr val="002060"/>
                        </a:solidFill>
                        <a:latin typeface="+mn-lt"/>
                        <a:ea typeface="Cambria" panose="02040503050406030204" pitchFamily="18" charset="0"/>
                        <a:cs typeface="Calibri"/>
                        <a:sym typeface="Calibri"/>
                      </a:endParaRPr>
                    </a:p>
                    <a:p>
                      <a:pPr marL="0" lvl="0" indent="0" algn="l" rtl="0">
                        <a:spcBef>
                          <a:spcPts val="300"/>
                        </a:spcBef>
                        <a:spcAft>
                          <a:spcPts val="0"/>
                        </a:spcAft>
                        <a:buNone/>
                      </a:pPr>
                      <a:r>
                        <a:rPr lang="en" sz="1200" dirty="0">
                          <a:solidFill>
                            <a:srgbClr val="002060"/>
                          </a:solidFill>
                          <a:latin typeface="+mn-lt"/>
                          <a:ea typeface="Cambria" panose="02040503050406030204" pitchFamily="18" charset="0"/>
                          <a:cs typeface="Calibri"/>
                          <a:sym typeface="Calibri"/>
                        </a:rPr>
                        <a:t>Inotrope exposure</a:t>
                      </a:r>
                      <a:endParaRPr sz="1200" dirty="0">
                        <a:solidFill>
                          <a:srgbClr val="002060"/>
                        </a:solidFill>
                        <a:latin typeface="+mn-lt"/>
                        <a:ea typeface="Cambria" panose="02040503050406030204" pitchFamily="18" charset="0"/>
                        <a:cs typeface="Calibri"/>
                        <a:sym typeface="Calibri"/>
                      </a:endParaRPr>
                    </a:p>
                    <a:p>
                      <a:pPr marL="0" lvl="0" indent="0" algn="l" rtl="0">
                        <a:spcBef>
                          <a:spcPts val="300"/>
                        </a:spcBef>
                        <a:spcAft>
                          <a:spcPts val="0"/>
                        </a:spcAft>
                        <a:buNone/>
                      </a:pPr>
                      <a:r>
                        <a:rPr lang="en" sz="1200" dirty="0">
                          <a:solidFill>
                            <a:srgbClr val="002060"/>
                          </a:solidFill>
                          <a:latin typeface="+mn-lt"/>
                          <a:ea typeface="Cambria" panose="02040503050406030204" pitchFamily="18" charset="0"/>
                          <a:cs typeface="Calibri"/>
                          <a:sym typeface="Calibri"/>
                        </a:rPr>
                        <a:t>Blood transfusion</a:t>
                      </a:r>
                      <a:endParaRPr sz="1200" dirty="0">
                        <a:solidFill>
                          <a:srgbClr val="002060"/>
                        </a:solidFill>
                        <a:latin typeface="+mn-lt"/>
                        <a:ea typeface="Cambria" panose="02040503050406030204" pitchFamily="18" charset="0"/>
                        <a:cs typeface="Calibri"/>
                        <a:sym typeface="Calibri"/>
                      </a:endParaRPr>
                    </a:p>
                    <a:p>
                      <a:pPr marL="0" lvl="0" indent="0" algn="l" rtl="0">
                        <a:spcBef>
                          <a:spcPts val="300"/>
                        </a:spcBef>
                        <a:spcAft>
                          <a:spcPts val="0"/>
                        </a:spcAft>
                        <a:buNone/>
                      </a:pPr>
                      <a:r>
                        <a:rPr lang="en" sz="1200" dirty="0">
                          <a:solidFill>
                            <a:srgbClr val="002060"/>
                          </a:solidFill>
                          <a:latin typeface="+mn-lt"/>
                          <a:ea typeface="Cambria" panose="02040503050406030204" pitchFamily="18" charset="0"/>
                          <a:cs typeface="Calibri"/>
                          <a:sym typeface="Calibri"/>
                        </a:rPr>
                        <a:t>Anemia</a:t>
                      </a:r>
                      <a:endParaRPr sz="1200" dirty="0">
                        <a:solidFill>
                          <a:srgbClr val="002060"/>
                        </a:solidFill>
                        <a:latin typeface="+mn-lt"/>
                        <a:ea typeface="Cambria" panose="02040503050406030204" pitchFamily="18" charset="0"/>
                        <a:cs typeface="Calibri"/>
                        <a:sym typeface="Calibri"/>
                      </a:endParaRPr>
                    </a:p>
                    <a:p>
                      <a:pPr marL="0" lvl="0" indent="0" algn="l" rtl="0">
                        <a:spcBef>
                          <a:spcPts val="300"/>
                        </a:spcBef>
                        <a:spcAft>
                          <a:spcPts val="0"/>
                        </a:spcAft>
                        <a:buNone/>
                      </a:pPr>
                      <a:r>
                        <a:rPr lang="en" sz="1200" dirty="0">
                          <a:solidFill>
                            <a:srgbClr val="002060"/>
                          </a:solidFill>
                          <a:latin typeface="+mn-lt"/>
                          <a:ea typeface="Cambria" panose="02040503050406030204" pitchFamily="18" charset="0"/>
                          <a:cs typeface="Calibri"/>
                          <a:sym typeface="Calibri"/>
                        </a:rPr>
                        <a:t>Hypovolemia</a:t>
                      </a:r>
                      <a:endParaRPr sz="1200" dirty="0">
                        <a:solidFill>
                          <a:srgbClr val="002060"/>
                        </a:solidFill>
                        <a:latin typeface="+mn-lt"/>
                        <a:ea typeface="Cambria" panose="02040503050406030204" pitchFamily="18" charset="0"/>
                        <a:cs typeface="Calibri"/>
                        <a:sym typeface="Calibri"/>
                      </a:endParaRPr>
                    </a:p>
                    <a:p>
                      <a:pPr marL="0" lvl="0" indent="0" algn="l" rtl="0">
                        <a:spcBef>
                          <a:spcPts val="300"/>
                        </a:spcBef>
                        <a:spcAft>
                          <a:spcPts val="0"/>
                        </a:spcAft>
                        <a:buNone/>
                      </a:pPr>
                      <a:r>
                        <a:rPr lang="en" sz="1200" dirty="0">
                          <a:solidFill>
                            <a:srgbClr val="002060"/>
                          </a:solidFill>
                          <a:latin typeface="+mn-lt"/>
                          <a:ea typeface="Cambria" panose="02040503050406030204" pitchFamily="18" charset="0"/>
                          <a:cs typeface="Calibri"/>
                          <a:sym typeface="Calibri"/>
                        </a:rPr>
                        <a:t>Venous congestion</a:t>
                      </a:r>
                      <a:endParaRPr sz="1200" dirty="0">
                        <a:solidFill>
                          <a:srgbClr val="002060"/>
                        </a:solidFill>
                        <a:latin typeface="+mn-lt"/>
                        <a:ea typeface="Cambria" panose="02040503050406030204" pitchFamily="18" charset="0"/>
                        <a:cs typeface="Calibri"/>
                        <a:sym typeface="Calibri"/>
                      </a:endParaRPr>
                    </a:p>
                    <a:p>
                      <a:pPr marL="0" lvl="0" indent="0" algn="l" rtl="0">
                        <a:spcBef>
                          <a:spcPts val="300"/>
                        </a:spcBef>
                        <a:spcAft>
                          <a:spcPts val="0"/>
                        </a:spcAft>
                        <a:buNone/>
                      </a:pPr>
                      <a:r>
                        <a:rPr lang="en" sz="1200" dirty="0">
                          <a:solidFill>
                            <a:srgbClr val="002060"/>
                          </a:solidFill>
                          <a:latin typeface="+mn-lt"/>
                          <a:ea typeface="Cambria" panose="02040503050406030204" pitchFamily="18" charset="0"/>
                          <a:cs typeface="Calibri"/>
                          <a:sym typeface="Calibri"/>
                        </a:rPr>
                        <a:t>Cardiogenic shock</a:t>
                      </a:r>
                      <a:endParaRPr sz="1200" dirty="0">
                        <a:solidFill>
                          <a:srgbClr val="002060"/>
                        </a:solidFill>
                        <a:latin typeface="+mn-lt"/>
                        <a:ea typeface="Cambria" panose="02040503050406030204" pitchFamily="18" charset="0"/>
                        <a:cs typeface="Calibri"/>
                        <a:sym typeface="Calibri"/>
                      </a:endParaRPr>
                    </a:p>
                    <a:p>
                      <a:pPr marL="0" lvl="0" indent="0" algn="l" rtl="0">
                        <a:spcBef>
                          <a:spcPts val="0"/>
                        </a:spcBef>
                        <a:spcAft>
                          <a:spcPts val="0"/>
                        </a:spcAft>
                        <a:buNone/>
                      </a:pPr>
                      <a:endParaRPr dirty="0">
                        <a:latin typeface="+mn-lt"/>
                        <a:ea typeface="Cambria" panose="02040503050406030204" pitchFamily="18" charset="0"/>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3" name="Google Shape;183;p30"/>
          <p:cNvSpPr txBox="1">
            <a:spLocks noGrp="1"/>
          </p:cNvSpPr>
          <p:nvPr>
            <p:ph type="title"/>
          </p:nvPr>
        </p:nvSpPr>
        <p:spPr>
          <a:xfrm>
            <a:off x="457200" y="287096"/>
            <a:ext cx="8229600" cy="450252"/>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sz="2800" dirty="0">
                <a:latin typeface="Cambria" panose="02040503050406030204" pitchFamily="18" charset="0"/>
                <a:ea typeface="Cambria" panose="02040503050406030204" pitchFamily="18" charset="0"/>
                <a:cs typeface="Calibri" panose="020F0502020204030204" pitchFamily="34" charset="0"/>
              </a:rPr>
              <a:t>CSA-AKI Risk Factors </a:t>
            </a:r>
            <a:r>
              <a:rPr lang="en" sz="2800" baseline="30000" dirty="0">
                <a:latin typeface="Cambria" panose="02040503050406030204" pitchFamily="18" charset="0"/>
                <a:ea typeface="Cambria" panose="02040503050406030204" pitchFamily="18" charset="0"/>
                <a:cs typeface="Calibri" panose="020F0502020204030204" pitchFamily="34" charset="0"/>
              </a:rPr>
              <a:t>1</a:t>
            </a:r>
            <a:endParaRPr sz="2800" baseline="30000" dirty="0">
              <a:latin typeface="Cambria" panose="02040503050406030204" pitchFamily="18" charset="0"/>
              <a:ea typeface="Cambria" panose="02040503050406030204" pitchFamily="18" charset="0"/>
              <a:cs typeface="Calibri" panose="020F0502020204030204" pitchFamily="34" charset="0"/>
            </a:endParaRPr>
          </a:p>
        </p:txBody>
      </p:sp>
      <p:pic>
        <p:nvPicPr>
          <p:cNvPr id="188" name="Google Shape;188;p30"/>
          <p:cNvPicPr preferRelativeResize="0"/>
          <p:nvPr/>
        </p:nvPicPr>
        <p:blipFill>
          <a:blip r:embed="rId3">
            <a:alphaModFix/>
          </a:blip>
          <a:stretch>
            <a:fillRect/>
          </a:stretch>
        </p:blipFill>
        <p:spPr>
          <a:xfrm>
            <a:off x="216725" y="4078325"/>
            <a:ext cx="1232349" cy="1232349"/>
          </a:xfrm>
          <a:prstGeom prst="rect">
            <a:avLst/>
          </a:prstGeom>
          <a:noFill/>
          <a:ln>
            <a:noFill/>
          </a:ln>
        </p:spPr>
      </p:pic>
      <p:sp>
        <p:nvSpPr>
          <p:cNvPr id="189" name="Google Shape;189;p30"/>
          <p:cNvSpPr txBox="1"/>
          <p:nvPr/>
        </p:nvSpPr>
        <p:spPr>
          <a:xfrm>
            <a:off x="1843721" y="3674262"/>
            <a:ext cx="6951000" cy="63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dirty="0">
                <a:solidFill>
                  <a:srgbClr val="002060"/>
                </a:solidFill>
                <a:latin typeface="+mn-lt"/>
                <a:ea typeface="Calibri"/>
                <a:cs typeface="Calibri"/>
                <a:sym typeface="Calibri"/>
              </a:rPr>
              <a:t>* Cardiopulmonary bypass lasting 3 hours or longer was associated with a nearly fourfold elevated risk in renal dysfunction (unadjusted relative risk, 3.7 [CI, 2.8 to 4.9]) compared with cardiopulmonary bypass lasting less than 2 hours. </a:t>
            </a:r>
            <a:r>
              <a:rPr lang="en" sz="1100" baseline="30000" dirty="0">
                <a:solidFill>
                  <a:srgbClr val="002060"/>
                </a:solidFill>
                <a:latin typeface="+mn-lt"/>
                <a:ea typeface="Calibri"/>
                <a:cs typeface="Calibri"/>
                <a:sym typeface="Calibri"/>
              </a:rPr>
              <a:t>2</a:t>
            </a:r>
            <a:endParaRPr sz="1100" baseline="30000" dirty="0">
              <a:solidFill>
                <a:srgbClr val="002060"/>
              </a:solidFill>
              <a:latin typeface="+mn-lt"/>
              <a:ea typeface="Calibri"/>
              <a:cs typeface="Calibri"/>
              <a:sym typeface="Calibri"/>
            </a:endParaRPr>
          </a:p>
        </p:txBody>
      </p:sp>
      <p:sp>
        <p:nvSpPr>
          <p:cNvPr id="2" name="TextBox 1">
            <a:extLst>
              <a:ext uri="{FF2B5EF4-FFF2-40B4-BE49-F238E27FC236}">
                <a16:creationId xmlns:a16="http://schemas.microsoft.com/office/drawing/2014/main" id="{0C227C0A-13E4-F7C9-4223-9F0EB518EF26}"/>
              </a:ext>
            </a:extLst>
          </p:cNvPr>
          <p:cNvSpPr txBox="1"/>
          <p:nvPr/>
        </p:nvSpPr>
        <p:spPr>
          <a:xfrm>
            <a:off x="1357057" y="4461728"/>
            <a:ext cx="7203794" cy="584775"/>
          </a:xfrm>
          <a:prstGeom prst="rect">
            <a:avLst/>
          </a:prstGeom>
          <a:noFill/>
        </p:spPr>
        <p:txBody>
          <a:bodyPr wrap="square" rtlCol="0">
            <a:spAutoFit/>
          </a:bodyPr>
          <a:lstStyle/>
          <a:p>
            <a:pPr>
              <a:buClr>
                <a:srgbClr val="002060"/>
              </a:buClr>
            </a:pPr>
            <a:r>
              <a:rPr lang="en-US" sz="800" b="1" dirty="0">
                <a:solidFill>
                  <a:srgbClr val="002060"/>
                </a:solidFill>
                <a:latin typeface="Calibri" panose="020F0502020204030204" pitchFamily="34" charset="0"/>
                <a:ea typeface="Calibri" panose="020F0502020204030204" pitchFamily="34" charset="0"/>
                <a:cs typeface="Calibri" panose="020F0502020204030204" pitchFamily="34" charset="0"/>
              </a:rPr>
              <a:t>References:</a:t>
            </a:r>
          </a:p>
          <a:p>
            <a:pPr marL="228600" indent="-228600">
              <a:buClr>
                <a:srgbClr val="002060"/>
              </a:buClr>
              <a:buFont typeface="+mj-lt"/>
              <a:buAutoNum type="arabicPeriod"/>
            </a:pPr>
            <a:r>
              <a:rPr lang="en-US" sz="800" dirty="0" err="1">
                <a:solidFill>
                  <a:srgbClr val="002060"/>
                </a:solidFill>
                <a:latin typeface="Calibri" panose="020F0502020204030204" pitchFamily="34" charset="0"/>
                <a:ea typeface="Calibri" panose="020F0502020204030204" pitchFamily="34" charset="0"/>
                <a:cs typeface="Calibri" panose="020F0502020204030204" pitchFamily="34" charset="0"/>
              </a:rPr>
              <a:t>Romagnoli</a:t>
            </a:r>
            <a:r>
              <a:rPr lang="en-US" sz="800" dirty="0">
                <a:solidFill>
                  <a:srgbClr val="002060"/>
                </a:solidFill>
                <a:latin typeface="Calibri" panose="020F0502020204030204" pitchFamily="34" charset="0"/>
                <a:ea typeface="Calibri" panose="020F0502020204030204" pitchFamily="34" charset="0"/>
                <a:cs typeface="Calibri" panose="020F0502020204030204" pitchFamily="34" charset="0"/>
              </a:rPr>
              <a:t>, S., Ricci, Z., </a:t>
            </a:r>
            <a:r>
              <a:rPr lang="en-US" sz="800" dirty="0" err="1">
                <a:solidFill>
                  <a:srgbClr val="002060"/>
                </a:solidFill>
                <a:latin typeface="Calibri" panose="020F0502020204030204" pitchFamily="34" charset="0"/>
                <a:ea typeface="Calibri" panose="020F0502020204030204" pitchFamily="34" charset="0"/>
                <a:cs typeface="Calibri" panose="020F0502020204030204" pitchFamily="34" charset="0"/>
              </a:rPr>
              <a:t>Ronco</a:t>
            </a:r>
            <a:r>
              <a:rPr lang="en-US" sz="800" dirty="0">
                <a:solidFill>
                  <a:srgbClr val="002060"/>
                </a:solidFill>
                <a:latin typeface="Calibri" panose="020F0502020204030204" pitchFamily="34" charset="0"/>
                <a:ea typeface="Calibri" panose="020F0502020204030204" pitchFamily="34" charset="0"/>
                <a:cs typeface="Calibri" panose="020F0502020204030204" pitchFamily="34" charset="0"/>
              </a:rPr>
              <a:t>, C.: Perioperative Acute Kidney Injury: Prevention, Early Recognition, and Supportive Measures. Nephron 2018; 140:105–10</a:t>
            </a:r>
          </a:p>
          <a:p>
            <a:pPr marL="228600" indent="-228600">
              <a:buClr>
                <a:srgbClr val="002060"/>
              </a:buClr>
              <a:buFont typeface="+mj-lt"/>
              <a:buAutoNum type="arabicPeriod"/>
            </a:pPr>
            <a:r>
              <a:rPr lang="en-US" sz="800" dirty="0" err="1">
                <a:solidFill>
                  <a:srgbClr val="002060"/>
                </a:solidFill>
                <a:latin typeface="Calibri" panose="020F0502020204030204" pitchFamily="34" charset="0"/>
                <a:ea typeface="Calibri" panose="020F0502020204030204" pitchFamily="34" charset="0"/>
                <a:cs typeface="Calibri" panose="020F0502020204030204" pitchFamily="34" charset="0"/>
              </a:rPr>
              <a:t>Mangano</a:t>
            </a:r>
            <a:r>
              <a:rPr lang="en-US" sz="800" dirty="0">
                <a:solidFill>
                  <a:srgbClr val="002060"/>
                </a:solidFill>
                <a:latin typeface="Calibri" panose="020F0502020204030204" pitchFamily="34" charset="0"/>
                <a:ea typeface="Calibri" panose="020F0502020204030204" pitchFamily="34" charset="0"/>
                <a:cs typeface="Calibri" panose="020F0502020204030204" pitchFamily="34" charset="0"/>
              </a:rPr>
              <a:t>, C., </a:t>
            </a:r>
            <a:r>
              <a:rPr lang="en-US" sz="800" dirty="0" err="1">
                <a:solidFill>
                  <a:srgbClr val="002060"/>
                </a:solidFill>
                <a:latin typeface="Calibri" panose="020F0502020204030204" pitchFamily="34" charset="0"/>
                <a:ea typeface="Calibri" panose="020F0502020204030204" pitchFamily="34" charset="0"/>
                <a:cs typeface="Calibri" panose="020F0502020204030204" pitchFamily="34" charset="0"/>
              </a:rPr>
              <a:t>Diamondstone</a:t>
            </a:r>
            <a:r>
              <a:rPr lang="en-US" sz="800" dirty="0">
                <a:solidFill>
                  <a:srgbClr val="002060"/>
                </a:solidFill>
                <a:latin typeface="Calibri" panose="020F0502020204030204" pitchFamily="34" charset="0"/>
                <a:ea typeface="Calibri" panose="020F0502020204030204" pitchFamily="34" charset="0"/>
                <a:cs typeface="Calibri" panose="020F0502020204030204" pitchFamily="34" charset="0"/>
              </a:rPr>
              <a:t>, L., </a:t>
            </a:r>
            <a:r>
              <a:rPr lang="en-US" sz="800" dirty="0" err="1">
                <a:solidFill>
                  <a:srgbClr val="002060"/>
                </a:solidFill>
                <a:latin typeface="Calibri" panose="020F0502020204030204" pitchFamily="34" charset="0"/>
                <a:ea typeface="Calibri" panose="020F0502020204030204" pitchFamily="34" charset="0"/>
                <a:cs typeface="Calibri" panose="020F0502020204030204" pitchFamily="34" charset="0"/>
              </a:rPr>
              <a:t>Mangano</a:t>
            </a:r>
            <a:r>
              <a:rPr lang="en-US" sz="800" dirty="0">
                <a:solidFill>
                  <a:srgbClr val="002060"/>
                </a:solidFill>
                <a:latin typeface="Calibri" panose="020F0502020204030204" pitchFamily="34" charset="0"/>
                <a:ea typeface="Calibri" panose="020F0502020204030204" pitchFamily="34" charset="0"/>
                <a:cs typeface="Calibri" panose="020F0502020204030204" pitchFamily="34" charset="0"/>
              </a:rPr>
              <a:t>, D. et al: Renal dysfunction after myocardial revascularization: risk factors, adverse outcomes, and hospital resource utilization. The Multicenter Study of Perioperative Ischemia Research Group. Ann Intern Med 1998; 128:194–203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7"/>
          <p:cNvSpPr txBox="1">
            <a:spLocks noGrp="1"/>
          </p:cNvSpPr>
          <p:nvPr>
            <p:ph type="title"/>
          </p:nvPr>
        </p:nvSpPr>
        <p:spPr>
          <a:xfrm>
            <a:off x="280887" y="134592"/>
            <a:ext cx="8229600" cy="575853"/>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sz="2800" dirty="0">
                <a:latin typeface="Cambria" panose="02040503050406030204" pitchFamily="18" charset="0"/>
                <a:ea typeface="Cambria" panose="02040503050406030204" pitchFamily="18" charset="0"/>
                <a:cs typeface="Calibri" panose="020F0502020204030204" pitchFamily="34" charset="0"/>
              </a:rPr>
              <a:t>Incidence of CKD after Cardiac Surgery</a:t>
            </a:r>
            <a:endParaRPr sz="2800" dirty="0">
              <a:latin typeface="Cambria" panose="02040503050406030204" pitchFamily="18" charset="0"/>
              <a:ea typeface="Cambria" panose="02040503050406030204" pitchFamily="18" charset="0"/>
              <a:cs typeface="Calibri" panose="020F0502020204030204" pitchFamily="34" charset="0"/>
            </a:endParaRPr>
          </a:p>
        </p:txBody>
      </p:sp>
      <p:sp>
        <p:nvSpPr>
          <p:cNvPr id="154" name="Google Shape;154;p27"/>
          <p:cNvSpPr txBox="1">
            <a:spLocks noGrp="1"/>
          </p:cNvSpPr>
          <p:nvPr>
            <p:ph idx="1"/>
          </p:nvPr>
        </p:nvSpPr>
        <p:spPr>
          <a:xfrm>
            <a:off x="370400" y="881653"/>
            <a:ext cx="8229600" cy="3206455"/>
          </a:xfrm>
          <a:prstGeom prst="rect">
            <a:avLst/>
          </a:prstGeom>
        </p:spPr>
        <p:txBody>
          <a:bodyPr spcFirstLastPara="1" wrap="square" lIns="68575" tIns="34275" rIns="68575" bIns="34275" anchor="t" anchorCtr="0">
            <a:noAutofit/>
          </a:bodyPr>
          <a:lstStyle/>
          <a:p>
            <a:pPr marL="0" lvl="0" indent="0" algn="l" rtl="0">
              <a:spcBef>
                <a:spcPts val="700"/>
              </a:spcBef>
              <a:spcAft>
                <a:spcPts val="0"/>
              </a:spcAft>
              <a:buNone/>
            </a:pPr>
            <a:r>
              <a:rPr lang="en" sz="1900" dirty="0">
                <a:ea typeface="Cambria" panose="02040503050406030204" pitchFamily="18" charset="0"/>
              </a:rPr>
              <a:t>In a review of 29,388 cardiac surgery patients using the VASQIP registry: </a:t>
            </a:r>
            <a:r>
              <a:rPr lang="en" sz="1900" baseline="30000" dirty="0">
                <a:ea typeface="Cambria" panose="02040503050406030204" pitchFamily="18" charset="0"/>
              </a:rPr>
              <a:t>1</a:t>
            </a:r>
            <a:endParaRPr sz="1900" baseline="30000" dirty="0">
              <a:ea typeface="Cambria" panose="02040503050406030204" pitchFamily="18" charset="0"/>
            </a:endParaRPr>
          </a:p>
          <a:p>
            <a:pPr marL="457200" lvl="0" indent="-336550" algn="l" rtl="0">
              <a:spcBef>
                <a:spcPts val="700"/>
              </a:spcBef>
              <a:spcAft>
                <a:spcPts val="0"/>
              </a:spcAft>
              <a:buSzPts val="1700"/>
              <a:buChar char="•"/>
            </a:pPr>
            <a:r>
              <a:rPr lang="en" sz="1700" dirty="0">
                <a:ea typeface="Cambria" panose="02040503050406030204" pitchFamily="18" charset="0"/>
              </a:rPr>
              <a:t>31% (9125) patients had CKD at time of surgery</a:t>
            </a:r>
            <a:endParaRPr sz="1700" dirty="0">
              <a:ea typeface="Cambria" panose="02040503050406030204" pitchFamily="18" charset="0"/>
            </a:endParaRPr>
          </a:p>
          <a:p>
            <a:pPr marL="457200" lvl="0" indent="-336550" algn="l" rtl="0">
              <a:spcBef>
                <a:spcPts val="0"/>
              </a:spcBef>
              <a:spcAft>
                <a:spcPts val="0"/>
              </a:spcAft>
              <a:buSzPts val="1700"/>
              <a:buChar char="•"/>
            </a:pPr>
            <a:r>
              <a:rPr lang="en" sz="1700" dirty="0">
                <a:ea typeface="Cambria" panose="02040503050406030204" pitchFamily="18" charset="0"/>
              </a:rPr>
              <a:t>CKD defined as average eGFR &lt;60mL/min/1.73m</a:t>
            </a:r>
            <a:r>
              <a:rPr lang="en" sz="1700" baseline="30000" dirty="0">
                <a:ea typeface="Cambria" panose="02040503050406030204" pitchFamily="18" charset="0"/>
              </a:rPr>
              <a:t>2 </a:t>
            </a:r>
            <a:r>
              <a:rPr lang="en" sz="1700" dirty="0">
                <a:ea typeface="Cambria" panose="02040503050406030204" pitchFamily="18" charset="0"/>
              </a:rPr>
              <a:t>for at least 3 months</a:t>
            </a:r>
            <a:endParaRPr sz="1700" dirty="0">
              <a:ea typeface="Cambria" panose="02040503050406030204" pitchFamily="18" charset="0"/>
            </a:endParaRPr>
          </a:p>
          <a:p>
            <a:pPr marL="457200" lvl="0" indent="-336550" algn="l" rtl="0">
              <a:spcBef>
                <a:spcPts val="0"/>
              </a:spcBef>
              <a:spcAft>
                <a:spcPts val="0"/>
              </a:spcAft>
              <a:buSzPts val="1700"/>
              <a:buChar char="•"/>
            </a:pPr>
            <a:r>
              <a:rPr lang="en" sz="1700" dirty="0">
                <a:ea typeface="Cambria" panose="02040503050406030204" pitchFamily="18" charset="0"/>
              </a:rPr>
              <a:t>In remaining 20,263 patients without CKD at baseline:</a:t>
            </a:r>
            <a:endParaRPr sz="1700" dirty="0">
              <a:ea typeface="Cambria" panose="02040503050406030204" pitchFamily="18" charset="0"/>
            </a:endParaRPr>
          </a:p>
          <a:p>
            <a:pPr marL="863600" lvl="1" indent="-285750">
              <a:spcBef>
                <a:spcPts val="0"/>
              </a:spcBef>
              <a:spcAft>
                <a:spcPts val="0"/>
              </a:spcAft>
              <a:buSzPts val="1700"/>
              <a:buFont typeface="Courier New" panose="02070309020205020404" pitchFamily="49" charset="0"/>
              <a:buChar char="o"/>
            </a:pPr>
            <a:r>
              <a:rPr lang="en" sz="1500" dirty="0">
                <a:ea typeface="Cambria" panose="02040503050406030204" pitchFamily="18" charset="0"/>
              </a:rPr>
              <a:t>25% of patients with NO increase in postop creatinine developed CKD </a:t>
            </a:r>
            <a:endParaRPr sz="1500" dirty="0">
              <a:ea typeface="Cambria" panose="02040503050406030204" pitchFamily="18" charset="0"/>
            </a:endParaRPr>
          </a:p>
          <a:p>
            <a:pPr marL="863600" lvl="1" indent="-285750">
              <a:spcBef>
                <a:spcPts val="0"/>
              </a:spcBef>
              <a:spcAft>
                <a:spcPts val="0"/>
              </a:spcAft>
              <a:buSzPts val="1700"/>
              <a:buFont typeface="Courier New" panose="02070309020205020404" pitchFamily="49" charset="0"/>
              <a:buChar char="o"/>
            </a:pPr>
            <a:r>
              <a:rPr lang="en" sz="1500" dirty="0">
                <a:ea typeface="Cambria" panose="02040503050406030204" pitchFamily="18" charset="0"/>
              </a:rPr>
              <a:t>33% of patients with an increase of 1-24% in postop creatinine developed CKD</a:t>
            </a:r>
            <a:endParaRPr sz="1500" dirty="0">
              <a:ea typeface="Cambria" panose="02040503050406030204" pitchFamily="18" charset="0"/>
            </a:endParaRPr>
          </a:p>
          <a:p>
            <a:pPr marL="863600" lvl="1" indent="-285750">
              <a:spcBef>
                <a:spcPts val="0"/>
              </a:spcBef>
              <a:spcAft>
                <a:spcPts val="0"/>
              </a:spcAft>
              <a:buSzPts val="1700"/>
              <a:buFont typeface="Courier New" panose="02070309020205020404" pitchFamily="49" charset="0"/>
              <a:buChar char="o"/>
            </a:pPr>
            <a:r>
              <a:rPr lang="en" sz="1500" dirty="0">
                <a:ea typeface="Cambria" panose="02040503050406030204" pitchFamily="18" charset="0"/>
              </a:rPr>
              <a:t>44% of patients with an increase of 25-49% in postop creatinine developed CKD</a:t>
            </a:r>
            <a:endParaRPr sz="1500" dirty="0">
              <a:ea typeface="Cambria" panose="02040503050406030204" pitchFamily="18" charset="0"/>
            </a:endParaRPr>
          </a:p>
          <a:p>
            <a:pPr marL="863600" lvl="1" indent="-285750">
              <a:spcBef>
                <a:spcPts val="0"/>
              </a:spcBef>
              <a:spcAft>
                <a:spcPts val="0"/>
              </a:spcAft>
              <a:buSzPts val="1700"/>
              <a:buFont typeface="Courier New" panose="02070309020205020404" pitchFamily="49" charset="0"/>
              <a:buChar char="o"/>
            </a:pPr>
            <a:r>
              <a:rPr lang="en" sz="1500" dirty="0">
                <a:ea typeface="Cambria" panose="02040503050406030204" pitchFamily="18" charset="0"/>
              </a:rPr>
              <a:t>51% of patients with an increase of 50-99% in postop creatinine developed CKD</a:t>
            </a:r>
            <a:endParaRPr sz="1500" dirty="0">
              <a:ea typeface="Cambria" panose="02040503050406030204" pitchFamily="18" charset="0"/>
            </a:endParaRPr>
          </a:p>
          <a:p>
            <a:pPr marL="863600" lvl="1" indent="-285750">
              <a:spcBef>
                <a:spcPts val="0"/>
              </a:spcBef>
              <a:spcAft>
                <a:spcPts val="0"/>
              </a:spcAft>
              <a:buSzPts val="1700"/>
              <a:buFont typeface="Courier New" panose="02070309020205020404" pitchFamily="49" charset="0"/>
              <a:buChar char="o"/>
            </a:pPr>
            <a:r>
              <a:rPr lang="en" sz="1500" dirty="0">
                <a:ea typeface="Cambria" panose="02040503050406030204" pitchFamily="18" charset="0"/>
              </a:rPr>
              <a:t>53% of patients with an increase of ≥100% in postop creatinine </a:t>
            </a:r>
            <a:r>
              <a:rPr lang="en" sz="1500" dirty="0"/>
              <a:t>developed CKD</a:t>
            </a:r>
            <a:endParaRPr sz="1500" dirty="0"/>
          </a:p>
        </p:txBody>
      </p:sp>
      <p:sp>
        <p:nvSpPr>
          <p:cNvPr id="2" name="TextBox 1">
            <a:extLst>
              <a:ext uri="{FF2B5EF4-FFF2-40B4-BE49-F238E27FC236}">
                <a16:creationId xmlns:a16="http://schemas.microsoft.com/office/drawing/2014/main" id="{3331CF87-1423-9095-BBA8-8C6F004BD845}"/>
              </a:ext>
            </a:extLst>
          </p:cNvPr>
          <p:cNvSpPr txBox="1"/>
          <p:nvPr/>
        </p:nvSpPr>
        <p:spPr>
          <a:xfrm>
            <a:off x="853598" y="4259316"/>
            <a:ext cx="6738199" cy="461665"/>
          </a:xfrm>
          <a:prstGeom prst="rect">
            <a:avLst/>
          </a:prstGeom>
          <a:noFill/>
        </p:spPr>
        <p:txBody>
          <a:bodyPr wrap="square" rtlCol="0">
            <a:spAutoFit/>
          </a:bodyPr>
          <a:lstStyle/>
          <a:p>
            <a:pPr>
              <a:buClr>
                <a:srgbClr val="002060"/>
              </a:buClr>
            </a:pPr>
            <a:r>
              <a:rPr lang="en-US" sz="800" b="1" kern="100" dirty="0">
                <a:solidFill>
                  <a:srgbClr val="002060"/>
                </a:solidFill>
                <a:latin typeface="Calibri" panose="020F0502020204030204" pitchFamily="34" charset="0"/>
                <a:ea typeface="Calibri" panose="020F0502020204030204" pitchFamily="34" charset="0"/>
                <a:cs typeface="Calibri" panose="020F0502020204030204" pitchFamily="34" charset="0"/>
              </a:rPr>
              <a:t>Reference:</a:t>
            </a:r>
          </a:p>
          <a:p>
            <a:pPr marL="228600" indent="-228600">
              <a:buClr>
                <a:srgbClr val="002060"/>
              </a:buClr>
              <a:buFont typeface="+mj-lt"/>
              <a:buAutoNum type="arabicPeriod"/>
            </a:pPr>
            <a:r>
              <a:rPr lang="en-US" sz="8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Ishani</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 Nelson D, Clothier B, </a:t>
            </a:r>
            <a:r>
              <a:rPr lang="en-US" sz="8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Schult</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T, Nugent S, Greer N, </a:t>
            </a:r>
            <a:r>
              <a:rPr lang="en-US" sz="8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Slinin</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Y, </a:t>
            </a:r>
            <a:r>
              <a:rPr lang="en-US" sz="8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Ensrud</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KE: The magnitude of acute serum creatinine increase after cardiac surgery and the risk of chronic kidney disease, progression of kidney disease, and death. Arch Intern Med 2011; 171:226–33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8"/>
          <p:cNvSpPr txBox="1">
            <a:spLocks noGrp="1"/>
          </p:cNvSpPr>
          <p:nvPr>
            <p:ph type="title"/>
          </p:nvPr>
        </p:nvSpPr>
        <p:spPr>
          <a:xfrm>
            <a:off x="335764" y="97748"/>
            <a:ext cx="8229600" cy="582278"/>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sz="2800" dirty="0">
                <a:latin typeface="Cambria" panose="02040503050406030204" pitchFamily="18" charset="0"/>
                <a:ea typeface="Cambria" panose="02040503050406030204" pitchFamily="18" charset="0"/>
              </a:rPr>
              <a:t>Considerations for Preventing CSA-AKI </a:t>
            </a:r>
            <a:r>
              <a:rPr lang="en" sz="2800" baseline="30000" dirty="0">
                <a:latin typeface="Cambria" panose="02040503050406030204" pitchFamily="18" charset="0"/>
                <a:ea typeface="Cambria" panose="02040503050406030204" pitchFamily="18" charset="0"/>
              </a:rPr>
              <a:t>1, 2</a:t>
            </a:r>
            <a:endParaRPr sz="2800" baseline="30000" dirty="0">
              <a:latin typeface="Cambria" panose="02040503050406030204" pitchFamily="18" charset="0"/>
              <a:ea typeface="Cambria" panose="02040503050406030204" pitchFamily="18" charset="0"/>
            </a:endParaRPr>
          </a:p>
        </p:txBody>
      </p:sp>
      <p:grpSp>
        <p:nvGrpSpPr>
          <p:cNvPr id="161" name="Google Shape;161;p28"/>
          <p:cNvGrpSpPr>
            <a:grpSpLocks/>
          </p:cNvGrpSpPr>
          <p:nvPr/>
        </p:nvGrpSpPr>
        <p:grpSpPr>
          <a:xfrm>
            <a:off x="5606475" y="852605"/>
            <a:ext cx="2893976" cy="3075576"/>
            <a:chOff x="5713420" y="1018279"/>
            <a:chExt cx="3550626" cy="3219406"/>
          </a:xfrm>
        </p:grpSpPr>
        <p:sp>
          <p:nvSpPr>
            <p:cNvPr id="162" name="Google Shape;162;p28"/>
            <p:cNvSpPr>
              <a:spLocks/>
            </p:cNvSpPr>
            <p:nvPr/>
          </p:nvSpPr>
          <p:spPr>
            <a:xfrm>
              <a:off x="5713420" y="1018279"/>
              <a:ext cx="3504791" cy="666886"/>
            </a:xfrm>
            <a:prstGeom prst="chevron">
              <a:avLst>
                <a:gd name="adj" fmla="val 50000"/>
              </a:avLst>
            </a:prstGeom>
            <a:solidFill>
              <a:srgbClr val="D8382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Cambria" panose="02040503050406030204" pitchFamily="18" charset="0"/>
                  <a:ea typeface="Cambria" panose="02040503050406030204" pitchFamily="18" charset="0"/>
                  <a:cs typeface="Roboto"/>
                  <a:sym typeface="Roboto"/>
                </a:rPr>
                <a:t>Postop</a:t>
              </a:r>
              <a:endParaRPr dirty="0">
                <a:solidFill>
                  <a:srgbClr val="FFFFFF"/>
                </a:solidFill>
                <a:latin typeface="Cambria" panose="02040503050406030204" pitchFamily="18" charset="0"/>
                <a:ea typeface="Cambria" panose="02040503050406030204" pitchFamily="18" charset="0"/>
                <a:cs typeface="Roboto"/>
                <a:sym typeface="Roboto"/>
              </a:endParaRPr>
            </a:p>
          </p:txBody>
        </p:sp>
        <p:sp>
          <p:nvSpPr>
            <p:cNvPr id="163" name="Google Shape;163;p28"/>
            <p:cNvSpPr txBox="1">
              <a:spLocks/>
            </p:cNvSpPr>
            <p:nvPr/>
          </p:nvSpPr>
          <p:spPr>
            <a:xfrm>
              <a:off x="5894976" y="1621985"/>
              <a:ext cx="3369070" cy="26157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rgbClr val="002060"/>
                </a:buClr>
                <a:buSzPts val="1300"/>
                <a:buFont typeface="Arial" panose="020B0604020202020204" pitchFamily="34" charset="0"/>
                <a:buChar char="•"/>
              </a:pPr>
              <a:r>
                <a:rPr lang="en" sz="1200" dirty="0">
                  <a:solidFill>
                    <a:srgbClr val="002060"/>
                  </a:solidFill>
                  <a:latin typeface="+mn-lt"/>
                  <a:ea typeface="Cambria" panose="02040503050406030204" pitchFamily="18" charset="0"/>
                  <a:cs typeface="Calibri"/>
                  <a:sym typeface="Calibri"/>
                </a:rPr>
                <a:t>Avoid dopamine</a:t>
              </a:r>
              <a:endParaRPr sz="500" dirty="0">
                <a:solidFill>
                  <a:srgbClr val="002060"/>
                </a:solidFill>
                <a:latin typeface="+mn-lt"/>
                <a:ea typeface="Cambria" panose="02040503050406030204" pitchFamily="18" charset="0"/>
                <a:cs typeface="Calibri"/>
                <a:sym typeface="Calibri"/>
              </a:endParaRPr>
            </a:p>
            <a:p>
              <a:pPr marL="457200" lvl="0" indent="-311150" algn="l" rtl="0">
                <a:lnSpc>
                  <a:spcPct val="115000"/>
                </a:lnSpc>
                <a:spcBef>
                  <a:spcPts val="0"/>
                </a:spcBef>
                <a:spcAft>
                  <a:spcPts val="0"/>
                </a:spcAft>
                <a:buClr>
                  <a:srgbClr val="002060"/>
                </a:buClr>
                <a:buSzPts val="1300"/>
                <a:buFont typeface="Arial" panose="020B0604020202020204" pitchFamily="34" charset="0"/>
                <a:buChar char="•"/>
              </a:pPr>
              <a:r>
                <a:rPr lang="en" sz="1200" dirty="0">
                  <a:solidFill>
                    <a:srgbClr val="002060"/>
                  </a:solidFill>
                  <a:latin typeface="+mn-lt"/>
                  <a:ea typeface="Cambria" panose="02040503050406030204" pitchFamily="18" charset="0"/>
                  <a:cs typeface="Calibri"/>
                  <a:sym typeface="Calibri"/>
                </a:rPr>
                <a:t>Discontinue ACEIs &amp; ARBs for the first 48 hours after surgery</a:t>
              </a:r>
              <a:endParaRPr lang="en-US" sz="500" dirty="0">
                <a:solidFill>
                  <a:srgbClr val="002060"/>
                </a:solidFill>
                <a:latin typeface="+mn-lt"/>
                <a:ea typeface="Cambria" panose="02040503050406030204" pitchFamily="18" charset="0"/>
                <a:cs typeface="Calibri"/>
                <a:sym typeface="Calibri"/>
              </a:endParaRPr>
            </a:p>
            <a:p>
              <a:pPr marL="457200" lvl="0" indent="-311150" algn="l" rtl="0">
                <a:lnSpc>
                  <a:spcPct val="115000"/>
                </a:lnSpc>
                <a:spcBef>
                  <a:spcPts val="0"/>
                </a:spcBef>
                <a:spcAft>
                  <a:spcPts val="0"/>
                </a:spcAft>
                <a:buClr>
                  <a:srgbClr val="002060"/>
                </a:buClr>
                <a:buSzPts val="1300"/>
                <a:buFont typeface="Arial" panose="020B0604020202020204" pitchFamily="34" charset="0"/>
                <a:buChar char="•"/>
              </a:pPr>
              <a:r>
                <a:rPr lang="en" sz="1200" dirty="0">
                  <a:solidFill>
                    <a:srgbClr val="002060"/>
                  </a:solidFill>
                  <a:latin typeface="+mn-lt"/>
                  <a:ea typeface="Cambria" panose="02040503050406030204" pitchFamily="18" charset="0"/>
                  <a:cs typeface="Calibri"/>
                  <a:sym typeface="Calibri"/>
                </a:rPr>
                <a:t>Monitor sCr and urine output </a:t>
              </a:r>
              <a:endParaRPr sz="500" dirty="0">
                <a:solidFill>
                  <a:srgbClr val="002060"/>
                </a:solidFill>
                <a:latin typeface="+mn-lt"/>
                <a:ea typeface="Cambria" panose="02040503050406030204" pitchFamily="18" charset="0"/>
                <a:cs typeface="Calibri"/>
                <a:sym typeface="Calibri"/>
              </a:endParaRPr>
            </a:p>
            <a:p>
              <a:pPr marL="457200" lvl="0" indent="-311150" algn="l" rtl="0">
                <a:lnSpc>
                  <a:spcPct val="115000"/>
                </a:lnSpc>
                <a:spcBef>
                  <a:spcPts val="0"/>
                </a:spcBef>
                <a:spcAft>
                  <a:spcPts val="0"/>
                </a:spcAft>
                <a:buClr>
                  <a:srgbClr val="002060"/>
                </a:buClr>
                <a:buSzPts val="1300"/>
                <a:buFont typeface="Arial" panose="020B0604020202020204" pitchFamily="34" charset="0"/>
                <a:buChar char="•"/>
              </a:pPr>
              <a:r>
                <a:rPr lang="en" sz="1200" dirty="0">
                  <a:solidFill>
                    <a:srgbClr val="002060"/>
                  </a:solidFill>
                  <a:latin typeface="+mn-lt"/>
                  <a:ea typeface="Cambria" panose="02040503050406030204" pitchFamily="18" charset="0"/>
                  <a:cs typeface="Calibri"/>
                  <a:sym typeface="Calibri"/>
                </a:rPr>
                <a:t>Maintain normoglycemia</a:t>
              </a:r>
              <a:endParaRPr sz="500" dirty="0">
                <a:solidFill>
                  <a:srgbClr val="002060"/>
                </a:solidFill>
                <a:latin typeface="+mn-lt"/>
                <a:ea typeface="Cambria" panose="02040503050406030204" pitchFamily="18" charset="0"/>
                <a:cs typeface="Calibri"/>
                <a:sym typeface="Calibri"/>
              </a:endParaRPr>
            </a:p>
            <a:p>
              <a:pPr marL="457200" lvl="0" indent="-311150" algn="l" rtl="0">
                <a:lnSpc>
                  <a:spcPct val="115000"/>
                </a:lnSpc>
                <a:spcBef>
                  <a:spcPts val="0"/>
                </a:spcBef>
                <a:spcAft>
                  <a:spcPts val="0"/>
                </a:spcAft>
                <a:buClr>
                  <a:srgbClr val="002060"/>
                </a:buClr>
                <a:buSzPts val="1300"/>
                <a:buFont typeface="Arial" panose="020B0604020202020204" pitchFamily="34" charset="0"/>
                <a:buChar char="•"/>
              </a:pPr>
              <a:r>
                <a:rPr lang="en" sz="1200" dirty="0">
                  <a:solidFill>
                    <a:srgbClr val="002060"/>
                  </a:solidFill>
                  <a:latin typeface="+mn-lt"/>
                  <a:ea typeface="Cambria" panose="02040503050406030204" pitchFamily="18" charset="0"/>
                  <a:cs typeface="Calibri"/>
                  <a:sym typeface="Calibri"/>
                </a:rPr>
                <a:t>Avoid radiocontrast agents</a:t>
              </a:r>
              <a:endParaRPr sz="1200" dirty="0">
                <a:solidFill>
                  <a:srgbClr val="002060"/>
                </a:solidFill>
                <a:latin typeface="+mn-lt"/>
                <a:ea typeface="Cambria" panose="02040503050406030204" pitchFamily="18" charset="0"/>
                <a:cs typeface="Calibri"/>
                <a:sym typeface="Calibri"/>
              </a:endParaRPr>
            </a:p>
            <a:p>
              <a:pPr marL="457200" lvl="0" indent="0" algn="l" rtl="0">
                <a:lnSpc>
                  <a:spcPct val="115000"/>
                </a:lnSpc>
                <a:spcBef>
                  <a:spcPts val="0"/>
                </a:spcBef>
                <a:spcAft>
                  <a:spcPts val="0"/>
                </a:spcAft>
                <a:buNone/>
              </a:pPr>
              <a:endParaRPr sz="1200" dirty="0">
                <a:latin typeface="Roboto"/>
                <a:ea typeface="Roboto"/>
                <a:cs typeface="Roboto"/>
                <a:sym typeface="Roboto"/>
              </a:endParaRPr>
            </a:p>
          </p:txBody>
        </p:sp>
      </p:grpSp>
      <p:grpSp>
        <p:nvGrpSpPr>
          <p:cNvPr id="3" name="Group 2">
            <a:extLst>
              <a:ext uri="{FF2B5EF4-FFF2-40B4-BE49-F238E27FC236}">
                <a16:creationId xmlns:a16="http://schemas.microsoft.com/office/drawing/2014/main" id="{FFC5CCD0-0EC9-5743-2E84-60864E144C14}"/>
              </a:ext>
            </a:extLst>
          </p:cNvPr>
          <p:cNvGrpSpPr/>
          <p:nvPr/>
        </p:nvGrpSpPr>
        <p:grpSpPr>
          <a:xfrm>
            <a:off x="87800" y="852605"/>
            <a:ext cx="6256220" cy="3386091"/>
            <a:chOff x="-217502" y="732274"/>
            <a:chExt cx="6525493" cy="3641554"/>
          </a:xfrm>
        </p:grpSpPr>
        <p:grpSp>
          <p:nvGrpSpPr>
            <p:cNvPr id="164" name="Google Shape;164;p28"/>
            <p:cNvGrpSpPr>
              <a:grpSpLocks/>
            </p:cNvGrpSpPr>
            <p:nvPr/>
          </p:nvGrpSpPr>
          <p:grpSpPr>
            <a:xfrm>
              <a:off x="-217502" y="732274"/>
              <a:ext cx="3643429" cy="3285655"/>
              <a:chOff x="-142733" y="1126989"/>
              <a:chExt cx="3724964" cy="3211152"/>
            </a:xfrm>
          </p:grpSpPr>
          <p:sp>
            <p:nvSpPr>
              <p:cNvPr id="165" name="Google Shape;165;p28"/>
              <p:cNvSpPr>
                <a:spLocks/>
              </p:cNvSpPr>
              <p:nvPr/>
            </p:nvSpPr>
            <p:spPr>
              <a:xfrm>
                <a:off x="35331" y="1126989"/>
                <a:ext cx="3546900" cy="669000"/>
              </a:xfrm>
              <a:prstGeom prst="homePlate">
                <a:avLst>
                  <a:gd name="adj" fmla="val 50000"/>
                </a:avLst>
              </a:prstGeom>
              <a:solidFill>
                <a:srgbClr val="80201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Cambria" panose="02040503050406030204" pitchFamily="18" charset="0"/>
                    <a:ea typeface="Cambria" panose="02040503050406030204" pitchFamily="18" charset="0"/>
                    <a:cs typeface="Roboto"/>
                    <a:sym typeface="Roboto"/>
                  </a:rPr>
                  <a:t>Preop</a:t>
                </a:r>
                <a:endParaRPr dirty="0">
                  <a:solidFill>
                    <a:srgbClr val="FFFFFF"/>
                  </a:solidFill>
                  <a:latin typeface="Cambria" panose="02040503050406030204" pitchFamily="18" charset="0"/>
                  <a:ea typeface="Cambria" panose="02040503050406030204" pitchFamily="18" charset="0"/>
                  <a:cs typeface="Roboto"/>
                  <a:sym typeface="Roboto"/>
                </a:endParaRPr>
              </a:p>
            </p:txBody>
          </p:sp>
          <p:sp>
            <p:nvSpPr>
              <p:cNvPr id="166" name="Google Shape;166;p28"/>
              <p:cNvSpPr txBox="1">
                <a:spLocks/>
              </p:cNvSpPr>
              <p:nvPr/>
            </p:nvSpPr>
            <p:spPr>
              <a:xfrm>
                <a:off x="-142733" y="1722441"/>
                <a:ext cx="3058956" cy="2615700"/>
              </a:xfrm>
              <a:prstGeom prst="rect">
                <a:avLst/>
              </a:prstGeom>
              <a:noFill/>
              <a:ln>
                <a:noFill/>
              </a:ln>
            </p:spPr>
            <p:txBody>
              <a:bodyPr spcFirstLastPara="1" wrap="square" lIns="91425" tIns="91425" rIns="91425" bIns="91425" anchor="t" anchorCtr="0">
                <a:noAutofit/>
              </a:bodyPr>
              <a:lstStyle/>
              <a:p>
                <a:pPr marL="457200" lvl="0" indent="-311150" algn="l" rtl="0">
                  <a:spcBef>
                    <a:spcPts val="0"/>
                  </a:spcBef>
                  <a:spcAft>
                    <a:spcPts val="0"/>
                  </a:spcAft>
                  <a:buClr>
                    <a:srgbClr val="002060"/>
                  </a:buClr>
                  <a:buSzPts val="1300"/>
                  <a:buFont typeface="Arial" panose="020B0604020202020204" pitchFamily="34" charset="0"/>
                  <a:buChar char="•"/>
                </a:pPr>
                <a:r>
                  <a:rPr lang="en" sz="1200" dirty="0">
                    <a:solidFill>
                      <a:srgbClr val="002060"/>
                    </a:solidFill>
                    <a:latin typeface="+mn-lt"/>
                    <a:ea typeface="Cambria" panose="02040503050406030204" pitchFamily="18" charset="0"/>
                    <a:cs typeface="Calibri"/>
                    <a:sym typeface="Calibri"/>
                  </a:rPr>
                  <a:t>Assess Risk Factors</a:t>
                </a:r>
                <a:endParaRPr sz="500" dirty="0">
                  <a:solidFill>
                    <a:srgbClr val="002060"/>
                  </a:solidFill>
                  <a:latin typeface="+mn-lt"/>
                  <a:ea typeface="Cambria" panose="02040503050406030204" pitchFamily="18" charset="0"/>
                  <a:cs typeface="Calibri"/>
                  <a:sym typeface="Calibri"/>
                </a:endParaRPr>
              </a:p>
              <a:p>
                <a:pPr marL="457200" lvl="0" indent="-311150" algn="l" rtl="0">
                  <a:spcBef>
                    <a:spcPts val="0"/>
                  </a:spcBef>
                  <a:spcAft>
                    <a:spcPts val="0"/>
                  </a:spcAft>
                  <a:buClr>
                    <a:srgbClr val="002060"/>
                  </a:buClr>
                  <a:buSzPts val="1300"/>
                  <a:buFont typeface="Arial" panose="020B0604020202020204" pitchFamily="34" charset="0"/>
                  <a:buChar char="•"/>
                </a:pPr>
                <a:r>
                  <a:rPr lang="en" sz="1200" dirty="0">
                    <a:solidFill>
                      <a:srgbClr val="002060"/>
                    </a:solidFill>
                    <a:latin typeface="+mn-lt"/>
                    <a:ea typeface="Cambria" panose="02040503050406030204" pitchFamily="18" charset="0"/>
                    <a:cs typeface="Calibri"/>
                    <a:sym typeface="Calibri"/>
                  </a:rPr>
                  <a:t>Statin initiation: not supported</a:t>
                </a:r>
                <a:endParaRPr sz="500" dirty="0">
                  <a:solidFill>
                    <a:srgbClr val="002060"/>
                  </a:solidFill>
                  <a:latin typeface="+mn-lt"/>
                  <a:ea typeface="Cambria" panose="02040503050406030204" pitchFamily="18" charset="0"/>
                  <a:cs typeface="Calibri"/>
                  <a:sym typeface="Calibri"/>
                </a:endParaRPr>
              </a:p>
              <a:p>
                <a:pPr marL="457200" lvl="0" indent="-311150" algn="l" rtl="0">
                  <a:spcBef>
                    <a:spcPts val="0"/>
                  </a:spcBef>
                  <a:spcAft>
                    <a:spcPts val="0"/>
                  </a:spcAft>
                  <a:buClr>
                    <a:srgbClr val="002060"/>
                  </a:buClr>
                  <a:buSzPts val="1300"/>
                  <a:buFont typeface="Arial" panose="020B0604020202020204" pitchFamily="34" charset="0"/>
                  <a:buChar char="•"/>
                </a:pPr>
                <a:r>
                  <a:rPr lang="en" sz="1200" dirty="0">
                    <a:solidFill>
                      <a:srgbClr val="002060"/>
                    </a:solidFill>
                    <a:latin typeface="+mn-lt"/>
                    <a:ea typeface="Cambria" panose="02040503050406030204" pitchFamily="18" charset="0"/>
                    <a:cs typeface="Calibri"/>
                    <a:sym typeface="Calibri"/>
                  </a:rPr>
                  <a:t>Maintain normoglycemia</a:t>
                </a:r>
                <a:endParaRPr sz="500" dirty="0">
                  <a:solidFill>
                    <a:srgbClr val="002060"/>
                  </a:solidFill>
                  <a:latin typeface="+mn-lt"/>
                  <a:ea typeface="Cambria" panose="02040503050406030204" pitchFamily="18" charset="0"/>
                  <a:cs typeface="Calibri"/>
                  <a:sym typeface="Calibri"/>
                </a:endParaRPr>
              </a:p>
              <a:p>
                <a:pPr marL="457200" lvl="0" indent="-311150" algn="l" rtl="0">
                  <a:spcBef>
                    <a:spcPts val="0"/>
                  </a:spcBef>
                  <a:spcAft>
                    <a:spcPts val="0"/>
                  </a:spcAft>
                  <a:buClr>
                    <a:srgbClr val="002060"/>
                  </a:buClr>
                  <a:buSzPts val="1300"/>
                  <a:buFont typeface="Arial" panose="020B0604020202020204" pitchFamily="34" charset="0"/>
                  <a:buChar char="•"/>
                </a:pPr>
                <a:r>
                  <a:rPr lang="en" sz="1200" dirty="0">
                    <a:solidFill>
                      <a:srgbClr val="002060"/>
                    </a:solidFill>
                    <a:latin typeface="+mn-lt"/>
                    <a:ea typeface="Cambria" panose="02040503050406030204" pitchFamily="18" charset="0"/>
                    <a:cs typeface="Calibri"/>
                    <a:sym typeface="Calibri"/>
                  </a:rPr>
                  <a:t>Hold ACE inhibitors &amp; Angiotensin Receptor Blockers (ARB)</a:t>
                </a:r>
                <a:endParaRPr lang="en" sz="500" dirty="0">
                  <a:solidFill>
                    <a:srgbClr val="002060"/>
                  </a:solidFill>
                  <a:latin typeface="+mn-lt"/>
                  <a:ea typeface="Cambria" panose="02040503050406030204" pitchFamily="18" charset="0"/>
                  <a:cs typeface="Calibri"/>
                  <a:sym typeface="Calibri"/>
                </a:endParaRPr>
              </a:p>
              <a:p>
                <a:pPr marL="457200" lvl="0" indent="-311150" algn="l" rtl="0">
                  <a:spcBef>
                    <a:spcPts val="0"/>
                  </a:spcBef>
                  <a:spcAft>
                    <a:spcPts val="0"/>
                  </a:spcAft>
                  <a:buClr>
                    <a:srgbClr val="002060"/>
                  </a:buClr>
                  <a:buSzPts val="1300"/>
                  <a:buFont typeface="Arial" panose="020B0604020202020204" pitchFamily="34" charset="0"/>
                  <a:buChar char="•"/>
                </a:pPr>
                <a:r>
                  <a:rPr lang="en-US" sz="1200" b="0" i="0" dirty="0">
                    <a:solidFill>
                      <a:srgbClr val="002060"/>
                    </a:solidFill>
                    <a:effectLst/>
                    <a:latin typeface="+mn-lt"/>
                  </a:rPr>
                  <a:t>Treat anemia before elective cardiac surgery</a:t>
                </a:r>
                <a:endParaRPr dirty="0">
                  <a:solidFill>
                    <a:srgbClr val="002060"/>
                  </a:solidFill>
                  <a:latin typeface="+mn-lt"/>
                  <a:ea typeface="Cambria" panose="02040503050406030204" pitchFamily="18" charset="0"/>
                  <a:cs typeface="Calibri"/>
                  <a:sym typeface="Calibri"/>
                </a:endParaRPr>
              </a:p>
            </p:txBody>
          </p:sp>
        </p:grpSp>
        <p:grpSp>
          <p:nvGrpSpPr>
            <p:cNvPr id="167" name="Google Shape;167;p28"/>
            <p:cNvGrpSpPr>
              <a:grpSpLocks/>
            </p:cNvGrpSpPr>
            <p:nvPr/>
          </p:nvGrpSpPr>
          <p:grpSpPr>
            <a:xfrm>
              <a:off x="2701053" y="732276"/>
              <a:ext cx="3606938" cy="3641552"/>
              <a:chOff x="2469577" y="1030712"/>
              <a:chExt cx="3519449" cy="3145055"/>
            </a:xfrm>
          </p:grpSpPr>
          <p:sp>
            <p:nvSpPr>
              <p:cNvPr id="168" name="Google Shape;168;p28"/>
              <p:cNvSpPr>
                <a:spLocks/>
              </p:cNvSpPr>
              <p:nvPr/>
            </p:nvSpPr>
            <p:spPr>
              <a:xfrm>
                <a:off x="2763508" y="1030712"/>
                <a:ext cx="3225518" cy="591885"/>
              </a:xfrm>
              <a:prstGeom prst="chevron">
                <a:avLst>
                  <a:gd name="adj" fmla="val 50000"/>
                </a:avLst>
              </a:prstGeom>
              <a:solidFill>
                <a:srgbClr val="B02C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Cambria" panose="02040503050406030204" pitchFamily="18" charset="0"/>
                    <a:ea typeface="Cambria" panose="02040503050406030204" pitchFamily="18" charset="0"/>
                    <a:cs typeface="Roboto"/>
                    <a:sym typeface="Roboto"/>
                  </a:rPr>
                  <a:t>Intraop</a:t>
                </a:r>
                <a:endParaRPr dirty="0">
                  <a:solidFill>
                    <a:srgbClr val="FFFFFF"/>
                  </a:solidFill>
                  <a:latin typeface="Cambria" panose="02040503050406030204" pitchFamily="18" charset="0"/>
                  <a:ea typeface="Cambria" panose="02040503050406030204" pitchFamily="18" charset="0"/>
                  <a:cs typeface="Roboto"/>
                  <a:sym typeface="Roboto"/>
                </a:endParaRPr>
              </a:p>
            </p:txBody>
          </p:sp>
          <p:sp>
            <p:nvSpPr>
              <p:cNvPr id="169" name="Google Shape;169;p28"/>
              <p:cNvSpPr txBox="1">
                <a:spLocks/>
              </p:cNvSpPr>
              <p:nvPr/>
            </p:nvSpPr>
            <p:spPr>
              <a:xfrm>
                <a:off x="2469577" y="1560067"/>
                <a:ext cx="2919425" cy="2615700"/>
              </a:xfrm>
              <a:prstGeom prst="rect">
                <a:avLst/>
              </a:prstGeom>
              <a:noFill/>
              <a:ln>
                <a:noFill/>
              </a:ln>
            </p:spPr>
            <p:txBody>
              <a:bodyPr spcFirstLastPara="1" wrap="square" lIns="91425" tIns="91425" rIns="91425" bIns="91425" anchor="t" anchorCtr="0">
                <a:noAutofit/>
              </a:bodyPr>
              <a:lstStyle/>
              <a:p>
                <a:pPr marL="457200" lvl="0" indent="-311150" algn="l" rtl="0">
                  <a:spcBef>
                    <a:spcPts val="0"/>
                  </a:spcBef>
                  <a:spcAft>
                    <a:spcPts val="0"/>
                  </a:spcAft>
                  <a:buClr>
                    <a:srgbClr val="002060"/>
                  </a:buClr>
                  <a:buSzPts val="1300"/>
                  <a:buFont typeface="Arial" panose="020B0604020202020204" pitchFamily="34" charset="0"/>
                  <a:buChar char="•"/>
                </a:pPr>
                <a:r>
                  <a:rPr lang="en" sz="1200" dirty="0">
                    <a:solidFill>
                      <a:srgbClr val="002060"/>
                    </a:solidFill>
                    <a:latin typeface="+mn-lt"/>
                    <a:ea typeface="Cambria" panose="02040503050406030204" pitchFamily="18" charset="0"/>
                    <a:cs typeface="Calibri"/>
                    <a:sym typeface="Calibri"/>
                  </a:rPr>
                  <a:t>Maintain Normoglycemia</a:t>
                </a:r>
                <a:endParaRPr sz="500" dirty="0">
                  <a:solidFill>
                    <a:srgbClr val="002060"/>
                  </a:solidFill>
                  <a:latin typeface="+mn-lt"/>
                  <a:ea typeface="Cambria" panose="02040503050406030204" pitchFamily="18" charset="0"/>
                  <a:cs typeface="Calibri"/>
                  <a:sym typeface="Calibri"/>
                </a:endParaRPr>
              </a:p>
              <a:p>
                <a:pPr marL="457200" lvl="0" indent="-311150" algn="l" rtl="0">
                  <a:spcBef>
                    <a:spcPts val="0"/>
                  </a:spcBef>
                  <a:spcAft>
                    <a:spcPts val="0"/>
                  </a:spcAft>
                  <a:buClr>
                    <a:srgbClr val="002060"/>
                  </a:buClr>
                  <a:buSzPts val="1300"/>
                  <a:buFont typeface="Arial" panose="020B0604020202020204" pitchFamily="34" charset="0"/>
                  <a:buChar char="•"/>
                </a:pPr>
                <a:r>
                  <a:rPr lang="en" sz="1200" dirty="0">
                    <a:solidFill>
                      <a:srgbClr val="002060"/>
                    </a:solidFill>
                    <a:latin typeface="+mn-lt"/>
                    <a:ea typeface="Cambria" panose="02040503050406030204" pitchFamily="18" charset="0"/>
                    <a:cs typeface="Calibri"/>
                    <a:sym typeface="Calibri"/>
                  </a:rPr>
                  <a:t>Avoid hydoxyethyl starch</a:t>
                </a:r>
                <a:endParaRPr sz="500" dirty="0">
                  <a:solidFill>
                    <a:srgbClr val="002060"/>
                  </a:solidFill>
                  <a:latin typeface="+mn-lt"/>
                  <a:ea typeface="Cambria" panose="02040503050406030204" pitchFamily="18" charset="0"/>
                  <a:cs typeface="Calibri"/>
                  <a:sym typeface="Calibri"/>
                </a:endParaRPr>
              </a:p>
              <a:p>
                <a:pPr marL="457200" lvl="0" indent="-311150" algn="l" rtl="0">
                  <a:spcBef>
                    <a:spcPts val="0"/>
                  </a:spcBef>
                  <a:spcAft>
                    <a:spcPts val="0"/>
                  </a:spcAft>
                  <a:buClr>
                    <a:srgbClr val="002060"/>
                  </a:buClr>
                  <a:buSzPts val="1300"/>
                  <a:buFont typeface="Arial" panose="020B0604020202020204" pitchFamily="34" charset="0"/>
                  <a:buChar char="•"/>
                </a:pPr>
                <a:r>
                  <a:rPr lang="en" sz="1200" dirty="0">
                    <a:solidFill>
                      <a:srgbClr val="002060"/>
                    </a:solidFill>
                    <a:latin typeface="+mn-lt"/>
                    <a:ea typeface="Cambria" panose="02040503050406030204" pitchFamily="18" charset="0"/>
                    <a:cs typeface="Calibri"/>
                    <a:sym typeface="Calibri"/>
                  </a:rPr>
                  <a:t>Use balanced crystalloid solutions to replace fluid losses</a:t>
                </a:r>
                <a:endParaRPr sz="500" dirty="0">
                  <a:solidFill>
                    <a:srgbClr val="002060"/>
                  </a:solidFill>
                  <a:latin typeface="+mn-lt"/>
                  <a:ea typeface="Cambria" panose="02040503050406030204" pitchFamily="18" charset="0"/>
                  <a:cs typeface="Calibri"/>
                  <a:sym typeface="Calibri"/>
                </a:endParaRPr>
              </a:p>
              <a:p>
                <a:pPr marL="457200" lvl="0" indent="-311150" algn="l" rtl="0">
                  <a:spcBef>
                    <a:spcPts val="0"/>
                  </a:spcBef>
                  <a:spcAft>
                    <a:spcPts val="0"/>
                  </a:spcAft>
                  <a:buClr>
                    <a:srgbClr val="002060"/>
                  </a:buClr>
                  <a:buSzPts val="1300"/>
                  <a:buFont typeface="Arial" panose="020B0604020202020204" pitchFamily="34" charset="0"/>
                  <a:buChar char="•"/>
                </a:pPr>
                <a:r>
                  <a:rPr lang="en" sz="1200" dirty="0">
                    <a:solidFill>
                      <a:srgbClr val="002060"/>
                    </a:solidFill>
                    <a:latin typeface="+mn-lt"/>
                    <a:ea typeface="Cambria" panose="02040503050406030204" pitchFamily="18" charset="0"/>
                    <a:cs typeface="Calibri"/>
                    <a:sym typeface="Calibri"/>
                  </a:rPr>
                  <a:t>Avoid hyperthermic perfusion during CPB- rewarming to &gt; 37 C associated with higher incidence of CSA-AKI </a:t>
                </a:r>
                <a:endParaRPr sz="500" dirty="0">
                  <a:solidFill>
                    <a:srgbClr val="002060"/>
                  </a:solidFill>
                  <a:latin typeface="+mn-lt"/>
                  <a:ea typeface="Cambria" panose="02040503050406030204" pitchFamily="18" charset="0"/>
                  <a:cs typeface="Calibri"/>
                  <a:sym typeface="Calibri"/>
                </a:endParaRPr>
              </a:p>
              <a:p>
                <a:pPr marL="457200" lvl="0" indent="-311150" algn="l" rtl="0">
                  <a:spcBef>
                    <a:spcPts val="0"/>
                  </a:spcBef>
                  <a:spcAft>
                    <a:spcPts val="0"/>
                  </a:spcAft>
                  <a:buClr>
                    <a:srgbClr val="002060"/>
                  </a:buClr>
                  <a:buSzPts val="1300"/>
                  <a:buFont typeface="Arial" panose="020B0604020202020204" pitchFamily="34" charset="0"/>
                  <a:buChar char="•"/>
                </a:pPr>
                <a:r>
                  <a:rPr lang="en" sz="1200" dirty="0">
                    <a:solidFill>
                      <a:srgbClr val="002060"/>
                    </a:solidFill>
                    <a:latin typeface="+mn-lt"/>
                    <a:ea typeface="Cambria" panose="02040503050406030204" pitchFamily="18" charset="0"/>
                    <a:cs typeface="Calibri"/>
                    <a:sym typeface="Calibri"/>
                  </a:rPr>
                  <a:t>Avoid significant hemodilution during CPB &amp; limit blood transfusions</a:t>
                </a:r>
                <a:endParaRPr sz="1200" dirty="0">
                  <a:solidFill>
                    <a:srgbClr val="002060"/>
                  </a:solidFill>
                  <a:latin typeface="+mn-lt"/>
                  <a:ea typeface="Cambria" panose="02040503050406030204" pitchFamily="18" charset="0"/>
                  <a:cs typeface="Calibri"/>
                  <a:sym typeface="Calibri"/>
                </a:endParaRPr>
              </a:p>
            </p:txBody>
          </p:sp>
        </p:grpSp>
      </p:grpSp>
      <p:sp>
        <p:nvSpPr>
          <p:cNvPr id="2" name="TextBox 1">
            <a:extLst>
              <a:ext uri="{FF2B5EF4-FFF2-40B4-BE49-F238E27FC236}">
                <a16:creationId xmlns:a16="http://schemas.microsoft.com/office/drawing/2014/main" id="{F6444D9F-003C-BC22-CE96-8C1AA90DB418}"/>
              </a:ext>
            </a:extLst>
          </p:cNvPr>
          <p:cNvSpPr txBox="1"/>
          <p:nvPr/>
        </p:nvSpPr>
        <p:spPr>
          <a:xfrm>
            <a:off x="861183" y="4046727"/>
            <a:ext cx="7421633" cy="707886"/>
          </a:xfrm>
          <a:prstGeom prst="rect">
            <a:avLst/>
          </a:prstGeom>
          <a:noFill/>
        </p:spPr>
        <p:txBody>
          <a:bodyPr wrap="square" rtlCol="0">
            <a:spAutoFit/>
          </a:bodyPr>
          <a:lstStyle/>
          <a:p>
            <a:pPr>
              <a:buClr>
                <a:srgbClr val="002060"/>
              </a:buClr>
            </a:pPr>
            <a:r>
              <a:rPr lang="en-US" sz="800" b="1" dirty="0">
                <a:solidFill>
                  <a:srgbClr val="002060"/>
                </a:solidFill>
                <a:latin typeface="Calibri" panose="020F0502020204030204" pitchFamily="34" charset="0"/>
                <a:ea typeface="Calibri" panose="020F0502020204030204" pitchFamily="34" charset="0"/>
                <a:cs typeface="Calibri" panose="020F0502020204030204" pitchFamily="34" charset="0"/>
              </a:rPr>
              <a:t>References:</a:t>
            </a:r>
          </a:p>
          <a:p>
            <a:pPr marL="228600" indent="-228600">
              <a:buClr>
                <a:srgbClr val="002060"/>
              </a:buClr>
              <a:buFont typeface="+mj-lt"/>
              <a:buAutoNum type="arabicPeriod"/>
            </a:pPr>
            <a:r>
              <a:rPr lang="en-US" sz="800" b="0" i="0" dirty="0">
                <a:solidFill>
                  <a:srgbClr val="00206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Cheruku,S., Raphael, J., Javier N, Fox, A.  Acute Kidney Injury after Cardiac Surgery: Prediction, Prevention, and Management. </a:t>
            </a:r>
            <a:r>
              <a:rPr lang="en-US" sz="800" b="0" i="1" dirty="0">
                <a:solidFill>
                  <a:srgbClr val="00206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Anesthesiology</a:t>
            </a:r>
            <a:r>
              <a:rPr lang="en-US" sz="800" b="0" i="0" dirty="0">
                <a:solidFill>
                  <a:srgbClr val="00206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2023; 139:880–898 </a:t>
            </a:r>
            <a:r>
              <a:rPr lang="en-US" sz="800" b="0" i="0" dirty="0" err="1">
                <a:solidFill>
                  <a:srgbClr val="00206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doi</a:t>
            </a:r>
            <a:r>
              <a:rPr lang="en-US" sz="800" b="0" i="0" dirty="0">
                <a:solidFill>
                  <a:srgbClr val="00206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800" b="0" i="0" u="none" strike="noStrike" dirty="0">
                <a:solidFill>
                  <a:srgbClr val="002060"/>
                </a:solidFill>
                <a:effectLst/>
                <a:highlight>
                  <a:srgbClr val="FFFFFF"/>
                </a:highligh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https://doi.org/10.1097/ALN.0000000000004734</a:t>
            </a:r>
            <a:endPar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buClr>
                <a:srgbClr val="002060"/>
              </a:buClr>
              <a:buFont typeface="+mj-lt"/>
              <a:buAutoNum type="arabicPeriod"/>
            </a:pP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Nadim, M., </a:t>
            </a:r>
            <a:r>
              <a:rPr lang="en-US" sz="8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Bihorac</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 Kellum, J. et al: Cardiac and Vascular Surgery-Associated Acute Kidney Injury: The 20th International Consensus Conference of the ADQI (Acute Disease Quality Initiative) Group. J Am Heart Assoc 2018; 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9"/>
          <p:cNvSpPr txBox="1">
            <a:spLocks noGrp="1"/>
          </p:cNvSpPr>
          <p:nvPr>
            <p:ph type="title"/>
          </p:nvPr>
        </p:nvSpPr>
        <p:spPr>
          <a:xfrm>
            <a:off x="476125" y="90123"/>
            <a:ext cx="7269480" cy="676821"/>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sz="2800" dirty="0">
                <a:latin typeface="Cambria" panose="02040503050406030204" pitchFamily="18" charset="0"/>
                <a:ea typeface="Cambria" panose="02040503050406030204" pitchFamily="18" charset="0"/>
              </a:rPr>
              <a:t>Preoperative Considerations</a:t>
            </a:r>
            <a:endParaRPr sz="2800" dirty="0">
              <a:latin typeface="Cambria" panose="02040503050406030204" pitchFamily="18" charset="0"/>
              <a:ea typeface="Cambria" panose="02040503050406030204" pitchFamily="18" charset="0"/>
            </a:endParaRPr>
          </a:p>
        </p:txBody>
      </p:sp>
      <p:sp>
        <p:nvSpPr>
          <p:cNvPr id="176" name="Google Shape;176;p29"/>
          <p:cNvSpPr txBox="1">
            <a:spLocks noGrp="1"/>
          </p:cNvSpPr>
          <p:nvPr>
            <p:ph idx="4294967295"/>
          </p:nvPr>
        </p:nvSpPr>
        <p:spPr>
          <a:xfrm>
            <a:off x="476126" y="1008021"/>
            <a:ext cx="7553450" cy="2649288"/>
          </a:xfrm>
          <a:prstGeom prst="rect">
            <a:avLst/>
          </a:prstGeom>
        </p:spPr>
        <p:txBody>
          <a:bodyPr spcFirstLastPara="1" wrap="square" lIns="68575" tIns="34275" rIns="68575" bIns="34275" anchor="t" anchorCtr="0">
            <a:noAutofit/>
          </a:bodyPr>
          <a:lstStyle/>
          <a:p>
            <a:pPr marL="508000" lvl="0" indent="-342900" algn="l" rtl="0">
              <a:spcBef>
                <a:spcPts val="300"/>
              </a:spcBef>
              <a:spcAft>
                <a:spcPts val="0"/>
              </a:spcAft>
              <a:buSzPct val="90000"/>
              <a:buFont typeface="+mj-lt"/>
              <a:buAutoNum type="arabicPeriod"/>
            </a:pPr>
            <a:r>
              <a:rPr lang="en" sz="1800" b="1" dirty="0">
                <a:ea typeface="Cambria" panose="02040503050406030204" pitchFamily="18" charset="0"/>
              </a:rPr>
              <a:t>Assess risk factors</a:t>
            </a:r>
            <a:endParaRPr sz="1800" b="1" dirty="0">
              <a:ea typeface="Cambria" panose="02040503050406030204" pitchFamily="18" charset="0"/>
            </a:endParaRPr>
          </a:p>
          <a:p>
            <a:pPr marL="508000" lvl="0" indent="-342900" algn="l" rtl="0">
              <a:spcBef>
                <a:spcPts val="0"/>
              </a:spcBef>
              <a:spcAft>
                <a:spcPts val="0"/>
              </a:spcAft>
              <a:buSzPct val="90000"/>
              <a:buFont typeface="+mj-lt"/>
              <a:buAutoNum type="arabicPeriod"/>
            </a:pPr>
            <a:r>
              <a:rPr lang="en" sz="1800" b="1" dirty="0">
                <a:ea typeface="Cambria" panose="02040503050406030204" pitchFamily="18" charset="0"/>
              </a:rPr>
              <a:t>Determine baseline kidney function </a:t>
            </a:r>
          </a:p>
          <a:p>
            <a:pPr marL="508000" lvl="0" indent="-342900" algn="l" rtl="0">
              <a:spcBef>
                <a:spcPts val="0"/>
              </a:spcBef>
              <a:spcAft>
                <a:spcPts val="0"/>
              </a:spcAft>
              <a:buSzPct val="90000"/>
              <a:buFont typeface="+mj-lt"/>
              <a:buAutoNum type="arabicPeriod"/>
            </a:pPr>
            <a:r>
              <a:rPr lang="en" sz="1800" b="1" dirty="0">
                <a:ea typeface="Cambria" panose="02040503050406030204" pitchFamily="18" charset="0"/>
              </a:rPr>
              <a:t>Assess for anemia</a:t>
            </a:r>
            <a:endParaRPr sz="1800" b="1" dirty="0">
              <a:ea typeface="Cambria" panose="02040503050406030204" pitchFamily="18" charset="0"/>
            </a:endParaRPr>
          </a:p>
          <a:p>
            <a:pPr marL="508000" lvl="0" indent="-342900" algn="l" rtl="0">
              <a:spcBef>
                <a:spcPts val="0"/>
              </a:spcBef>
              <a:spcAft>
                <a:spcPts val="0"/>
              </a:spcAft>
              <a:buSzPct val="90000"/>
              <a:buFont typeface="+mj-lt"/>
              <a:buAutoNum type="arabicPeriod"/>
            </a:pPr>
            <a:r>
              <a:rPr lang="en" sz="1800" b="1" dirty="0">
                <a:ea typeface="Cambria" panose="02040503050406030204" pitchFamily="18" charset="0"/>
              </a:rPr>
              <a:t>Assess for albuminuria</a:t>
            </a:r>
            <a:endParaRPr sz="1800" b="1" dirty="0">
              <a:ea typeface="Cambria" panose="02040503050406030204" pitchFamily="18" charset="0"/>
            </a:endParaRPr>
          </a:p>
          <a:p>
            <a:pPr marL="508000" lvl="0" indent="-342900" algn="l" rtl="0">
              <a:spcBef>
                <a:spcPts val="0"/>
              </a:spcBef>
              <a:spcAft>
                <a:spcPts val="0"/>
              </a:spcAft>
              <a:buSzPct val="90000"/>
              <a:buFont typeface="+mj-lt"/>
              <a:buAutoNum type="arabicPeriod"/>
            </a:pPr>
            <a:r>
              <a:rPr lang="en" sz="1800" b="1" dirty="0">
                <a:ea typeface="Cambria" panose="02040503050406030204" pitchFamily="18" charset="0"/>
              </a:rPr>
              <a:t>Statin initiation</a:t>
            </a:r>
            <a:r>
              <a:rPr lang="en" sz="1800" dirty="0">
                <a:ea typeface="Cambria" panose="02040503050406030204" pitchFamily="18" charset="0"/>
              </a:rPr>
              <a:t>: </a:t>
            </a:r>
            <a:r>
              <a:rPr lang="en" sz="1600" dirty="0">
                <a:ea typeface="Cambria" panose="02040503050406030204" pitchFamily="18" charset="0"/>
              </a:rPr>
              <a:t>Not proven to reduce risk of AKI</a:t>
            </a:r>
            <a:r>
              <a:rPr lang="en" sz="1600" baseline="30000" dirty="0">
                <a:ea typeface="Cambria" panose="02040503050406030204" pitchFamily="18" charset="0"/>
              </a:rPr>
              <a:t>1-3</a:t>
            </a:r>
            <a:endParaRPr sz="1600" baseline="30000" dirty="0">
              <a:ea typeface="Cambria" panose="02040503050406030204" pitchFamily="18" charset="0"/>
            </a:endParaRPr>
          </a:p>
          <a:p>
            <a:pPr marL="977900" lvl="1" indent="-342900" algn="l" rtl="0">
              <a:spcBef>
                <a:spcPts val="0"/>
              </a:spcBef>
              <a:spcAft>
                <a:spcPts val="0"/>
              </a:spcAft>
              <a:buSzPct val="70000"/>
              <a:buFont typeface="+mj-lt"/>
              <a:buAutoNum type="arabicPeriod"/>
            </a:pPr>
            <a:r>
              <a:rPr lang="en" sz="1600" dirty="0">
                <a:ea typeface="Cambria" panose="02040503050406030204" pitchFamily="18" charset="0"/>
              </a:rPr>
              <a:t>High-dose atorvastatin did not reduce AKI overall after cardiac surgery </a:t>
            </a:r>
            <a:r>
              <a:rPr lang="en" sz="1600" baseline="30000" dirty="0">
                <a:ea typeface="Cambria" panose="02040503050406030204" pitchFamily="18" charset="0"/>
              </a:rPr>
              <a:t>4</a:t>
            </a:r>
            <a:endParaRPr sz="1600" baseline="30000" dirty="0">
              <a:ea typeface="Cambria" panose="02040503050406030204" pitchFamily="18" charset="0"/>
            </a:endParaRPr>
          </a:p>
          <a:p>
            <a:pPr marL="977900" lvl="1" indent="-342900" algn="l" rtl="0">
              <a:spcBef>
                <a:spcPts val="0"/>
              </a:spcBef>
              <a:spcAft>
                <a:spcPts val="0"/>
              </a:spcAft>
              <a:buSzPct val="70000"/>
              <a:buFont typeface="+mj-lt"/>
              <a:buAutoNum type="arabicPeriod"/>
            </a:pPr>
            <a:r>
              <a:rPr lang="en" sz="1600" dirty="0">
                <a:ea typeface="Cambria" panose="02040503050406030204" pitchFamily="18" charset="0"/>
              </a:rPr>
              <a:t>Preop treatment with a statin was not associated with postop AKI, RRT, or mortality </a:t>
            </a:r>
            <a:r>
              <a:rPr lang="en" sz="1600" baseline="30000" dirty="0">
                <a:ea typeface="Cambria" panose="02040503050406030204" pitchFamily="18" charset="0"/>
              </a:rPr>
              <a:t>4</a:t>
            </a:r>
            <a:endParaRPr sz="1600" baseline="30000" dirty="0">
              <a:ea typeface="Cambria" panose="02040503050406030204" pitchFamily="18" charset="0"/>
            </a:endParaRPr>
          </a:p>
          <a:p>
            <a:pPr marL="0" lvl="0" indent="0" algn="l" rtl="0">
              <a:spcBef>
                <a:spcPts val="300"/>
              </a:spcBef>
              <a:spcAft>
                <a:spcPts val="0"/>
              </a:spcAft>
              <a:buNone/>
            </a:pPr>
            <a:endParaRPr sz="1600" dirty="0">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D3BEA017-B944-D34B-C05D-5C3D7620D116}"/>
              </a:ext>
            </a:extLst>
          </p:cNvPr>
          <p:cNvSpPr txBox="1"/>
          <p:nvPr/>
        </p:nvSpPr>
        <p:spPr>
          <a:xfrm>
            <a:off x="949604" y="3657309"/>
            <a:ext cx="7213321" cy="1184940"/>
          </a:xfrm>
          <a:prstGeom prst="rect">
            <a:avLst/>
          </a:prstGeom>
          <a:noFill/>
        </p:spPr>
        <p:txBody>
          <a:bodyPr wrap="square" rtlCol="0">
            <a:spAutoFit/>
          </a:bodyPr>
          <a:lstStyle/>
          <a:p>
            <a:pPr>
              <a:buClr>
                <a:srgbClr val="002060"/>
              </a:buClr>
            </a:pPr>
            <a:r>
              <a:rPr lang="en-US" sz="700" b="1" dirty="0">
                <a:solidFill>
                  <a:srgbClr val="002060"/>
                </a:solidFill>
                <a:latin typeface="Calibri" panose="020F0502020204030204" pitchFamily="34" charset="0"/>
                <a:ea typeface="Calibri" panose="020F0502020204030204" pitchFamily="34" charset="0"/>
                <a:cs typeface="Calibri" panose="020F0502020204030204" pitchFamily="34" charset="0"/>
              </a:rPr>
              <a:t>References</a:t>
            </a:r>
          </a:p>
          <a:p>
            <a:pPr marL="228600" indent="-228600">
              <a:buClr>
                <a:srgbClr val="002060"/>
              </a:buClr>
              <a:buFont typeface="+mj-lt"/>
              <a:buAutoNum type="arabicPeriod"/>
            </a:pP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Nadim, M., </a:t>
            </a:r>
            <a:r>
              <a:rPr lang="en-US" sz="7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Bihorac</a:t>
            </a: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 </a:t>
            </a:r>
            <a:r>
              <a:rPr lang="en-US" sz="7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Koyner</a:t>
            </a: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J.</a:t>
            </a:r>
            <a:r>
              <a:rPr lang="en-US" sz="700" kern="1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Kellum J. Et al.: Cardiac and Vascular Surgery-Associated Acute Kidney Injury: The 20th International Consensus Conference of the ADQI (Acute Disease Quality Initiative) Group. J Am Heart Assoc 2018; 7</a:t>
            </a:r>
          </a:p>
          <a:p>
            <a:pPr marL="228600" indent="-228600">
              <a:buClr>
                <a:srgbClr val="002060"/>
              </a:buClr>
              <a:buFont typeface="+mj-lt"/>
              <a:buAutoNum type="arabicPeriod"/>
            </a:pP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Joannidis M, Druml W, Forni LG, Schetz M Et al.: Prevention of acute kidney injury and protection of renal function in the intensive care unit: update 2017 : Expert opinion of the Working Group on Prevention, AKI section, European Society of Intensive Care Medicine. Intensive Care Med 2017; 43:730–49</a:t>
            </a:r>
          </a:p>
          <a:p>
            <a:pPr marL="228600" indent="-228600">
              <a:buClr>
                <a:srgbClr val="002060"/>
              </a:buClr>
              <a:buFont typeface="+mj-lt"/>
              <a:buAutoNum type="arabicPeriod"/>
            </a:pP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Rao, S., Shenoy, M., Gopalakrishnan, M., Kiran, B.: Applicability of the Cleveland clinic scoring system for the risk prediction of acute kidney injury after cardiac surgery in a South Asian cohort. Indian Heart J 2018; 70:533–7</a:t>
            </a:r>
          </a:p>
          <a:p>
            <a:pPr marL="228600" indent="-228600">
              <a:buClr>
                <a:srgbClr val="002060"/>
              </a:buClr>
              <a:buFont typeface="+mj-lt"/>
              <a:buAutoNum type="arabicPeriod"/>
            </a:pP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Billings FT 4th, Hendricks PA, </a:t>
            </a:r>
            <a:r>
              <a:rPr lang="en-US" sz="7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Schildcrout</a:t>
            </a: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JS, Shi Y, </a:t>
            </a:r>
            <a:r>
              <a:rPr lang="en-US" sz="7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Petracek</a:t>
            </a: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MR, Byrne JG, Brown NJ: High-Dose Perioperative Atorvastatin and Acute Kidney Injury Following Cardiac Surgery: A Randomized Clinical Trial. JAMA 2016; 315:877–88</a:t>
            </a:r>
          </a:p>
          <a:p>
            <a:pPr marL="228600" indent="-228600">
              <a:buFont typeface="+mj-lt"/>
              <a:buAutoNum type="arabicPeriod"/>
            </a:pPr>
            <a:endParaRPr lang="en-US" sz="800" kern="100" dirty="0">
              <a:effectLst/>
              <a:latin typeface="+mn-lt"/>
              <a:ea typeface="Aptos" panose="020B000402020202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83446-7B0B-F0A7-11BD-9E4CA6350776}"/>
              </a:ext>
            </a:extLst>
          </p:cNvPr>
          <p:cNvSpPr>
            <a:spLocks noGrp="1"/>
          </p:cNvSpPr>
          <p:nvPr>
            <p:ph type="title"/>
          </p:nvPr>
        </p:nvSpPr>
        <p:spPr>
          <a:xfrm>
            <a:off x="381691" y="127013"/>
            <a:ext cx="8229600" cy="631246"/>
          </a:xfrm>
        </p:spPr>
        <p:txBody>
          <a:bodyPr>
            <a:normAutofit/>
          </a:bodyPr>
          <a:lstStyle/>
          <a:p>
            <a:r>
              <a:rPr kumimoji="0" lang="en" sz="28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Cambria"/>
              </a:rPr>
              <a:t>Preoperative Considerations continued </a:t>
            </a:r>
            <a:endParaRPr lang="en-US" sz="1800" dirty="0">
              <a:latin typeface="Cambria" panose="02040503050406030204" pitchFamily="18" charset="0"/>
              <a:ea typeface="Cambria" panose="02040503050406030204" pitchFamily="18" charset="0"/>
            </a:endParaRPr>
          </a:p>
        </p:txBody>
      </p:sp>
      <p:sp useBgFill="1">
        <p:nvSpPr>
          <p:cNvPr id="3" name="Text Placeholder 2">
            <a:extLst>
              <a:ext uri="{FF2B5EF4-FFF2-40B4-BE49-F238E27FC236}">
                <a16:creationId xmlns:a16="http://schemas.microsoft.com/office/drawing/2014/main" id="{F2A23A56-ACF5-E076-7C62-2BC8EED9ED36}"/>
              </a:ext>
            </a:extLst>
          </p:cNvPr>
          <p:cNvSpPr>
            <a:spLocks noGrp="1"/>
          </p:cNvSpPr>
          <p:nvPr>
            <p:ph idx="1"/>
          </p:nvPr>
        </p:nvSpPr>
        <p:spPr>
          <a:xfrm>
            <a:off x="950977" y="4021540"/>
            <a:ext cx="7520026" cy="1121960"/>
          </a:xfrm>
        </p:spPr>
        <p:txBody>
          <a:bodyPr>
            <a:normAutofit fontScale="92500"/>
          </a:bodyPr>
          <a:lstStyle/>
          <a:p>
            <a:pPr marL="0" marR="0" lvl="0" indent="0" algn="l" defTabSz="914400" rtl="0" eaLnBrk="1" fontAlgn="auto" latinLnBrk="0" hangingPunct="1">
              <a:lnSpc>
                <a:spcPct val="120000"/>
              </a:lnSpc>
              <a:spcBef>
                <a:spcPts val="0"/>
              </a:spcBef>
              <a:spcAft>
                <a:spcPts val="0"/>
              </a:spcAft>
              <a:buClr>
                <a:srgbClr val="002060"/>
              </a:buClr>
              <a:buSzPct val="100000"/>
              <a:buNone/>
              <a:tabLst/>
              <a:defRPr/>
            </a:pPr>
            <a:r>
              <a:rPr kumimoji="0" lang="en-US" sz="700" b="1" i="0" u="none" strike="noStrike" kern="100" cap="none" spc="0" noProof="0" dirty="0">
                <a:ln>
                  <a:noFill/>
                </a:ln>
                <a:effectLst/>
                <a:uLnTx/>
                <a:uFillTx/>
                <a:latin typeface="Calibri" panose="020F0502020204030204" pitchFamily="34" charset="0"/>
                <a:ea typeface="Calibri" panose="020F0502020204030204" pitchFamily="34" charset="0"/>
                <a:cs typeface="Calibri" panose="020F0502020204030204" pitchFamily="34" charset="0"/>
                <a:sym typeface="Arial"/>
              </a:rPr>
              <a:t>References</a:t>
            </a:r>
            <a:r>
              <a:rPr kumimoji="0" lang="en-US" sz="700" b="0" i="0" u="none" strike="noStrike" kern="100" cap="none" spc="0" noProof="0" dirty="0">
                <a:ln>
                  <a:noFill/>
                </a:ln>
                <a:effectLst/>
                <a:uLnTx/>
                <a:uFillTx/>
                <a:latin typeface="Calibri" panose="020F0502020204030204" pitchFamily="34" charset="0"/>
                <a:ea typeface="Calibri" panose="020F0502020204030204" pitchFamily="34" charset="0"/>
                <a:cs typeface="Calibri" panose="020F0502020204030204" pitchFamily="34" charset="0"/>
                <a:sym typeface="Arial"/>
              </a:rPr>
              <a:t>:</a:t>
            </a:r>
            <a:endParaRPr lang="en-US" sz="700" kern="100" dirty="0">
              <a:latin typeface="Calibri" panose="020F0502020204030204" pitchFamily="34" charset="0"/>
              <a:ea typeface="Calibri" panose="020F0502020204030204" pitchFamily="34" charset="0"/>
              <a:cs typeface="Calibri" panose="020F0502020204030204" pitchFamily="34" charset="0"/>
              <a:sym typeface="Arial"/>
            </a:endParaRPr>
          </a:p>
          <a:p>
            <a:pPr marL="228600" indent="-228600">
              <a:lnSpc>
                <a:spcPct val="120000"/>
              </a:lnSpc>
              <a:spcBef>
                <a:spcPts val="0"/>
              </a:spcBef>
              <a:spcAft>
                <a:spcPts val="0"/>
              </a:spcAft>
              <a:buClr>
                <a:srgbClr val="002060"/>
              </a:buClr>
              <a:buSzPct val="100000"/>
              <a:buFont typeface="+mj-lt"/>
              <a:buAutoNum type="arabicPeriod"/>
              <a:defRPr/>
            </a:pPr>
            <a:r>
              <a:rPr kumimoji="0" lang="en-US" sz="700" b="0" i="0" u="none" strike="noStrike" kern="100" cap="none" spc="8"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Nadim, M., Forni, L., Kellum, J.. Et al: Cardiac and Vascular Surgery-Associated Acute Kidney Injury: The 20th International Consensus Conference of the ADQI (Acute Disease Quality Initiative) Group. J Am Heart Assoc 2018; </a:t>
            </a:r>
          </a:p>
          <a:p>
            <a:pPr marL="228600" indent="-228600">
              <a:lnSpc>
                <a:spcPct val="120000"/>
              </a:lnSpc>
              <a:spcBef>
                <a:spcPts val="0"/>
              </a:spcBef>
              <a:spcAft>
                <a:spcPts val="0"/>
              </a:spcAft>
              <a:buClr>
                <a:srgbClr val="002060"/>
              </a:buClr>
              <a:buSzPct val="100000"/>
              <a:buFont typeface="+mj-lt"/>
              <a:buAutoNum type="arabicPeriod"/>
              <a:defRPr/>
            </a:pPr>
            <a:r>
              <a:rPr kumimoji="0" lang="en-US" sz="700" b="0" i="0" u="none" strike="noStrike" kern="100" cap="none" spc="8"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Joannidis, M., Druml, W., Schetz, M. Et al: Prevention of acute kidney injury and protection of renal function in the intensive care unit: update 2017 : Expert opinion of the Working Group on Prevention, AKI section, European Society of Intensive Care Medicine. Intensive Care Med 2017; 43:730–49</a:t>
            </a:r>
          </a:p>
          <a:p>
            <a:pPr marL="228600" indent="-228600">
              <a:lnSpc>
                <a:spcPct val="120000"/>
              </a:lnSpc>
              <a:spcBef>
                <a:spcPts val="0"/>
              </a:spcBef>
              <a:spcAft>
                <a:spcPts val="0"/>
              </a:spcAft>
              <a:buClr>
                <a:srgbClr val="002060"/>
              </a:buClr>
              <a:buSzPct val="100000"/>
              <a:buFont typeface="+mj-lt"/>
              <a:buAutoNum type="arabicPeriod"/>
              <a:defRPr/>
            </a:pPr>
            <a:r>
              <a:rPr kumimoji="0" lang="en-US" sz="700" b="0" i="0" u="none" strike="noStrike" kern="100" cap="none" spc="8"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Rao, S., Shenoy, P,. Kiran, A. Et al: Applicability of the Cleveland clinic scoring system for the risk prediction of acute kidney injury after cardiac surgery in a South Asian cohort. Indian Heart J 2018; 70:533–7</a:t>
            </a:r>
          </a:p>
          <a:p>
            <a:pPr marL="228600" indent="-228600">
              <a:lnSpc>
                <a:spcPct val="120000"/>
              </a:lnSpc>
              <a:spcBef>
                <a:spcPts val="0"/>
              </a:spcBef>
              <a:spcAft>
                <a:spcPts val="0"/>
              </a:spcAft>
              <a:buClr>
                <a:srgbClr val="002060"/>
              </a:buClr>
              <a:buSzPct val="100000"/>
              <a:buFont typeface="+mj-lt"/>
              <a:buAutoNum type="arabicPeriod"/>
              <a:defRPr/>
            </a:pPr>
            <a:r>
              <a:rPr kumimoji="0" lang="en-US" sz="700" b="0" i="0" u="none" strike="noStrike" kern="100" cap="none" spc="0" noProof="0" dirty="0">
                <a:ln>
                  <a:noFill/>
                </a:ln>
                <a:effectLst/>
                <a:uLnTx/>
                <a:uFillTx/>
                <a:latin typeface="Calibri" panose="020F0502020204030204" pitchFamily="34" charset="0"/>
                <a:ea typeface="Calibri" panose="020F0502020204030204" pitchFamily="34" charset="0"/>
                <a:cs typeface="Calibri" panose="020F0502020204030204" pitchFamily="34" charset="0"/>
                <a:sym typeface="Arial"/>
              </a:rPr>
              <a:t>Coca, S., Garg, A., Parikh, C.. Et al. TRIBE-AKI Consortium: Preoperative angiotensin-converting enzyme inhibitors and angiotensin receptor blocker use and acute kidney injury in patients undergoing cardiac surgery. Nephrol Dial Transplant 2013; 28:2787–99</a:t>
            </a:r>
          </a:p>
          <a:p>
            <a:pPr marL="228600" indent="-228600" defTabSz="914400">
              <a:lnSpc>
                <a:spcPct val="120000"/>
              </a:lnSpc>
              <a:spcBef>
                <a:spcPts val="0"/>
              </a:spcBef>
              <a:spcAft>
                <a:spcPts val="0"/>
              </a:spcAft>
              <a:buClr>
                <a:srgbClr val="002060"/>
              </a:buClr>
              <a:buSzPct val="100000"/>
              <a:buFont typeface="+mj-lt"/>
              <a:buAutoNum type="arabicPeriod"/>
              <a:defRPr/>
            </a:pPr>
            <a:r>
              <a:rPr kumimoji="0" lang="en-US" sz="700" b="0" i="0" u="none" strike="noStrike" kern="100" cap="none" spc="0" noProof="0" dirty="0">
                <a:ln>
                  <a:noFill/>
                </a:ln>
                <a:effectLst/>
                <a:uLnTx/>
                <a:uFillTx/>
                <a:latin typeface="Calibri" panose="020F0502020204030204" pitchFamily="34" charset="0"/>
                <a:ea typeface="Calibri" panose="020F0502020204030204" pitchFamily="34" charset="0"/>
                <a:cs typeface="Calibri" panose="020F0502020204030204" pitchFamily="34" charset="0"/>
                <a:sym typeface="Arial"/>
              </a:rPr>
              <a:t>Yacoub R, Patel N, Arora, P. Et al.: Acute kidney injury and death associated with renin angiotensin system blockade in cardiothoracic surgery: a meta-analysis of observational studies. Am J Kidney Dis 2013; 62:1077–86</a:t>
            </a:r>
          </a:p>
        </p:txBody>
      </p:sp>
      <p:sp>
        <p:nvSpPr>
          <p:cNvPr id="6" name="TextBox 5">
            <a:extLst>
              <a:ext uri="{FF2B5EF4-FFF2-40B4-BE49-F238E27FC236}">
                <a16:creationId xmlns:a16="http://schemas.microsoft.com/office/drawing/2014/main" id="{AD816893-AFFB-FBF0-CD8B-B73D24357DE5}"/>
              </a:ext>
            </a:extLst>
          </p:cNvPr>
          <p:cNvSpPr txBox="1"/>
          <p:nvPr/>
        </p:nvSpPr>
        <p:spPr>
          <a:xfrm>
            <a:off x="495849" y="1044192"/>
            <a:ext cx="8036451" cy="2462213"/>
          </a:xfrm>
          <a:prstGeom prst="rect">
            <a:avLst/>
          </a:prstGeom>
          <a:noFill/>
        </p:spPr>
        <p:txBody>
          <a:bodyPr wrap="square">
            <a:spAutoFit/>
          </a:bodyPr>
          <a:lstStyle/>
          <a:p>
            <a:pPr marL="622300" marR="0" lvl="0" indent="-457200" algn="l" defTabSz="914400" rtl="0" eaLnBrk="1" fontAlgn="auto" latinLnBrk="0" hangingPunct="1">
              <a:lnSpc>
                <a:spcPct val="100000"/>
              </a:lnSpc>
              <a:spcBef>
                <a:spcPts val="0"/>
              </a:spcBef>
              <a:spcAft>
                <a:spcPts val="0"/>
              </a:spcAft>
              <a:buClr>
                <a:srgbClr val="002060"/>
              </a:buClr>
              <a:buSzPct val="100000"/>
              <a:buFont typeface="+mj-lt"/>
              <a:buAutoNum type="arabicPeriod" startAt="6"/>
              <a:tabLst/>
              <a:defRPr/>
            </a:pPr>
            <a:r>
              <a:rPr kumimoji="0" lang="en-US" sz="2000" i="0" u="none" strike="noStrike" kern="0" cap="none" spc="0" normalizeH="0" baseline="0" noProof="0" dirty="0">
                <a:ln>
                  <a:noFill/>
                </a:ln>
                <a:solidFill>
                  <a:srgbClr val="002060"/>
                </a:solidFill>
                <a:effectLst/>
                <a:uLnTx/>
                <a:uFillTx/>
                <a:latin typeface="+mn-lt"/>
                <a:cs typeface="Arial"/>
                <a:sym typeface="Arial"/>
              </a:rPr>
              <a:t>Maintain Normoglycemia</a:t>
            </a:r>
          </a:p>
          <a:p>
            <a:pPr marL="393700" marR="0" lvl="0" indent="-228600" algn="l" defTabSz="914400" rtl="0" eaLnBrk="1" fontAlgn="auto" latinLnBrk="0" hangingPunct="1">
              <a:lnSpc>
                <a:spcPct val="100000"/>
              </a:lnSpc>
              <a:spcBef>
                <a:spcPts val="0"/>
              </a:spcBef>
              <a:spcAft>
                <a:spcPts val="0"/>
              </a:spcAft>
              <a:buClr>
                <a:srgbClr val="002060"/>
              </a:buClr>
              <a:buSzPct val="100000"/>
              <a:buFont typeface="+mj-lt"/>
              <a:buAutoNum type="arabicPeriod" startAt="6"/>
              <a:tabLst/>
              <a:defRPr/>
            </a:pPr>
            <a:endParaRPr kumimoji="0" lang="en-US" sz="600" b="0" i="0" u="none" strike="noStrike" kern="0" cap="none" spc="0" normalizeH="0" baseline="0" noProof="0" dirty="0">
              <a:ln>
                <a:noFill/>
              </a:ln>
              <a:solidFill>
                <a:srgbClr val="002060"/>
              </a:solidFill>
              <a:effectLst/>
              <a:uLnTx/>
              <a:uFillTx/>
              <a:latin typeface="+mn-lt"/>
              <a:cs typeface="Arial"/>
              <a:sym typeface="Arial"/>
            </a:endParaRPr>
          </a:p>
          <a:p>
            <a:pPr marL="622300" marR="0" lvl="0" indent="-457200" algn="l" defTabSz="914400" rtl="0" eaLnBrk="1" fontAlgn="auto" latinLnBrk="0" hangingPunct="1">
              <a:lnSpc>
                <a:spcPct val="100000"/>
              </a:lnSpc>
              <a:spcBef>
                <a:spcPts val="0"/>
              </a:spcBef>
              <a:spcAft>
                <a:spcPts val="0"/>
              </a:spcAft>
              <a:buClr>
                <a:srgbClr val="002060"/>
              </a:buClr>
              <a:buSzPct val="100000"/>
              <a:buFont typeface="+mj-lt"/>
              <a:buAutoNum type="arabicPeriod" startAt="6"/>
              <a:tabLst/>
              <a:defRPr/>
            </a:pPr>
            <a:r>
              <a:rPr kumimoji="0" lang="en-US" sz="2000" i="0" u="none" strike="noStrike" kern="0" cap="none" spc="0" normalizeH="0" baseline="0" noProof="0" dirty="0">
                <a:ln>
                  <a:noFill/>
                </a:ln>
                <a:solidFill>
                  <a:srgbClr val="002060"/>
                </a:solidFill>
                <a:effectLst/>
                <a:uLnTx/>
                <a:uFillTx/>
                <a:latin typeface="+mn-lt"/>
                <a:cs typeface="Arial"/>
                <a:sym typeface="Arial"/>
              </a:rPr>
              <a:t>Hold ACE inhibitors and ARBs </a:t>
            </a:r>
            <a:r>
              <a:rPr kumimoji="0" lang="en-US" sz="1800" i="0" u="none" strike="noStrike" kern="0" cap="none" spc="0" normalizeH="0" baseline="30000" noProof="0" dirty="0">
                <a:ln>
                  <a:noFill/>
                </a:ln>
                <a:solidFill>
                  <a:srgbClr val="002060"/>
                </a:solidFill>
                <a:effectLst/>
                <a:uLnTx/>
                <a:uFillTx/>
                <a:latin typeface="+mn-lt"/>
                <a:cs typeface="Arial"/>
                <a:sym typeface="Arial"/>
              </a:rPr>
              <a:t>1-3</a:t>
            </a:r>
          </a:p>
          <a:p>
            <a:pPr marL="965200" marR="0" lvl="1" indent="-34290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Char char="•"/>
              <a:tabLst/>
              <a:defRPr/>
            </a:pPr>
            <a:r>
              <a:rPr kumimoji="0" lang="en-US" sz="1800" b="0" i="0" u="none" strike="noStrike" kern="0" cap="none" spc="0" normalizeH="0" baseline="0" noProof="0" dirty="0">
                <a:ln>
                  <a:noFill/>
                </a:ln>
                <a:solidFill>
                  <a:srgbClr val="002060"/>
                </a:solidFill>
                <a:effectLst/>
                <a:uLnTx/>
                <a:uFillTx/>
                <a:latin typeface="+mn-lt"/>
                <a:cs typeface="Arial"/>
                <a:sym typeface="Arial"/>
              </a:rPr>
              <a:t>TRIBE-AKI study found increase in AKI in patients receiving ACEIs and ARBs (no ACEIs or ARBs: 31% incidence compared to 34% in held ACEIs/ARBs vs. 42% incidence with continued ACEIs/ARBs) </a:t>
            </a:r>
            <a:r>
              <a:rPr lang="en-US" sz="1800" baseline="30000" dirty="0">
                <a:solidFill>
                  <a:srgbClr val="002060"/>
                </a:solidFill>
                <a:latin typeface="+mn-lt"/>
              </a:rPr>
              <a:t>4</a:t>
            </a:r>
            <a:endParaRPr kumimoji="0" lang="en-US" sz="1800" b="0" i="0" u="none" strike="noStrike" kern="0" cap="none" spc="0" normalizeH="0" baseline="30000" noProof="0" dirty="0">
              <a:ln>
                <a:noFill/>
              </a:ln>
              <a:solidFill>
                <a:srgbClr val="002060"/>
              </a:solidFill>
              <a:effectLst/>
              <a:uLnTx/>
              <a:uFillTx/>
              <a:latin typeface="+mn-lt"/>
              <a:cs typeface="Arial"/>
              <a:sym typeface="Arial"/>
            </a:endParaRPr>
          </a:p>
          <a:p>
            <a:pPr marL="965200" marR="0" lvl="1" indent="-34290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Char char="•"/>
              <a:tabLst/>
              <a:defRPr/>
            </a:pPr>
            <a:r>
              <a:rPr kumimoji="0" lang="en-US" sz="1800" b="0" i="0" u="none" strike="noStrike" kern="0" cap="none" spc="0" normalizeH="0" baseline="0" noProof="0" dirty="0">
                <a:ln>
                  <a:noFill/>
                </a:ln>
                <a:solidFill>
                  <a:srgbClr val="002060"/>
                </a:solidFill>
                <a:effectLst/>
                <a:uLnTx/>
                <a:uFillTx/>
                <a:latin typeface="+mn-lt"/>
                <a:cs typeface="Arial"/>
                <a:sym typeface="Arial"/>
              </a:rPr>
              <a:t>Large meta-analysis (29 studies) found preop use of ACE/ARB until day of surgery increased odds of developing AKI </a:t>
            </a:r>
            <a:r>
              <a:rPr lang="en-US" sz="1800" baseline="30000" dirty="0">
                <a:solidFill>
                  <a:srgbClr val="002060"/>
                </a:solidFill>
                <a:latin typeface="+mn-lt"/>
              </a:rPr>
              <a:t>5</a:t>
            </a:r>
            <a:endParaRPr kumimoji="0" lang="en-US" sz="1800" b="0" i="0" u="none" strike="noStrike" kern="0" cap="none" spc="0" normalizeH="0" baseline="30000" noProof="0" dirty="0">
              <a:ln>
                <a:noFill/>
              </a:ln>
              <a:solidFill>
                <a:srgbClr val="002060"/>
              </a:solidFill>
              <a:effectLst/>
              <a:uLnTx/>
              <a:uFillTx/>
              <a:latin typeface="+mn-lt"/>
              <a:cs typeface="Arial"/>
              <a:sym typeface="Arial"/>
            </a:endParaRPr>
          </a:p>
        </p:txBody>
      </p:sp>
    </p:spTree>
    <p:extLst>
      <p:ext uri="{BB962C8B-B14F-4D97-AF65-F5344CB8AC3E}">
        <p14:creationId xmlns:p14="http://schemas.microsoft.com/office/powerpoint/2010/main" val="3089155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p:nvPr>
        </p:nvSpPr>
        <p:spPr>
          <a:xfrm>
            <a:off x="488861" y="239062"/>
            <a:ext cx="7269480" cy="550794"/>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sz="2800" dirty="0">
                <a:latin typeface="Cambria" panose="02040503050406030204" pitchFamily="18" charset="0"/>
                <a:ea typeface="Cambria" panose="02040503050406030204" pitchFamily="18" charset="0"/>
              </a:rPr>
              <a:t>Intraoperative Considerations</a:t>
            </a:r>
            <a:endParaRPr sz="2800" dirty="0">
              <a:latin typeface="Cambria" panose="02040503050406030204" pitchFamily="18" charset="0"/>
              <a:ea typeface="Cambria" panose="02040503050406030204" pitchFamily="18" charset="0"/>
            </a:endParaRPr>
          </a:p>
        </p:txBody>
      </p:sp>
      <p:sp>
        <p:nvSpPr>
          <p:cNvPr id="195" name="Google Shape;195;p31"/>
          <p:cNvSpPr txBox="1">
            <a:spLocks noGrp="1"/>
          </p:cNvSpPr>
          <p:nvPr>
            <p:ph idx="1"/>
          </p:nvPr>
        </p:nvSpPr>
        <p:spPr>
          <a:xfrm>
            <a:off x="707171" y="1127053"/>
            <a:ext cx="7127408" cy="2584450"/>
          </a:xfrm>
          <a:prstGeom prst="rect">
            <a:avLst/>
          </a:prstGeom>
        </p:spPr>
        <p:txBody>
          <a:bodyPr spcFirstLastPara="1" wrap="square" lIns="68575" tIns="34275" rIns="68575" bIns="34275" anchor="t" anchorCtr="0">
            <a:noAutofit/>
          </a:bodyPr>
          <a:lstStyle/>
          <a:p>
            <a:pPr marL="571500" indent="-457200">
              <a:spcBef>
                <a:spcPts val="0"/>
              </a:spcBef>
              <a:buSzPct val="75000"/>
              <a:buFont typeface="+mj-lt"/>
              <a:buAutoNum type="arabicPeriod"/>
            </a:pPr>
            <a:r>
              <a:rPr lang="en" sz="2100" dirty="0"/>
              <a:t>Maintain </a:t>
            </a:r>
            <a:r>
              <a:rPr lang="en-US" sz="2100" dirty="0"/>
              <a:t>normoglycemia</a:t>
            </a:r>
            <a:endParaRPr sz="1200" dirty="0"/>
          </a:p>
          <a:p>
            <a:pPr marL="342900" indent="-228600">
              <a:spcBef>
                <a:spcPts val="0"/>
              </a:spcBef>
              <a:buSzPct val="75000"/>
              <a:buFont typeface="+mj-lt"/>
              <a:buAutoNum type="arabicPeriod"/>
            </a:pPr>
            <a:endParaRPr lang="en" sz="800" dirty="0"/>
          </a:p>
          <a:p>
            <a:pPr marL="571500" indent="-457200">
              <a:spcBef>
                <a:spcPts val="0"/>
              </a:spcBef>
              <a:buSzPct val="75000"/>
              <a:buFont typeface="+mj-lt"/>
              <a:buAutoNum type="arabicPeriod"/>
            </a:pPr>
            <a:r>
              <a:rPr lang="en" sz="2100" dirty="0"/>
              <a:t>Avoid hydroxyethyl starch</a:t>
            </a:r>
            <a:endParaRPr sz="2100" dirty="0"/>
          </a:p>
          <a:p>
            <a:pPr marL="685800" indent="-228600">
              <a:spcBef>
                <a:spcPts val="0"/>
              </a:spcBef>
              <a:buSzPct val="75000"/>
              <a:buFont typeface="+mj-lt"/>
              <a:buAutoNum type="arabicPeriod"/>
            </a:pPr>
            <a:endParaRPr sz="800" dirty="0"/>
          </a:p>
          <a:p>
            <a:pPr marL="571500" indent="-457200">
              <a:spcBef>
                <a:spcPts val="0"/>
              </a:spcBef>
              <a:buSzPct val="75000"/>
              <a:buFont typeface="+mj-lt"/>
              <a:buAutoNum type="arabicPeriod"/>
            </a:pPr>
            <a:r>
              <a:rPr lang="en" sz="2100" dirty="0"/>
              <a:t>Use balanced crystalloid solutions &amp; vasopressors to maintain hemodynamics</a:t>
            </a:r>
            <a:endParaRPr sz="2100" dirty="0"/>
          </a:p>
          <a:p>
            <a:pPr marL="685800" indent="-228600">
              <a:spcBef>
                <a:spcPts val="0"/>
              </a:spcBef>
              <a:buSzPct val="75000"/>
              <a:buFont typeface="+mj-lt"/>
              <a:buAutoNum type="arabicPeriod"/>
            </a:pPr>
            <a:endParaRPr sz="800" dirty="0"/>
          </a:p>
          <a:p>
            <a:pPr marL="571500" indent="-457200">
              <a:spcBef>
                <a:spcPts val="0"/>
              </a:spcBef>
              <a:buSzPct val="75000"/>
              <a:buFont typeface="+mj-lt"/>
              <a:buAutoNum type="arabicPeriod"/>
            </a:pPr>
            <a:r>
              <a:rPr lang="en" sz="2100" dirty="0"/>
              <a:t>Avoid hyperthermic perfusion during CPB</a:t>
            </a:r>
            <a:endParaRPr sz="2100" dirty="0"/>
          </a:p>
          <a:p>
            <a:pPr marL="685800" indent="-228600">
              <a:spcBef>
                <a:spcPts val="0"/>
              </a:spcBef>
              <a:buSzPct val="75000"/>
              <a:buFont typeface="+mj-lt"/>
              <a:buAutoNum type="arabicPeriod"/>
            </a:pPr>
            <a:endParaRPr sz="800" dirty="0"/>
          </a:p>
          <a:p>
            <a:pPr marL="571500" indent="-457200">
              <a:spcBef>
                <a:spcPts val="0"/>
              </a:spcBef>
              <a:buSzPct val="75000"/>
              <a:buFont typeface="+mj-lt"/>
              <a:buAutoNum type="arabicPeriod"/>
            </a:pPr>
            <a:r>
              <a:rPr lang="en" sz="2100" dirty="0"/>
              <a:t>Avoid significant hemodilution during CPB</a:t>
            </a:r>
            <a:endParaRPr sz="2100" dirty="0"/>
          </a:p>
          <a:p>
            <a:pPr marL="685800" indent="-228600">
              <a:spcBef>
                <a:spcPts val="0"/>
              </a:spcBef>
              <a:buSzPct val="75000"/>
              <a:buFont typeface="+mj-lt"/>
              <a:buAutoNum type="arabicPeriod"/>
            </a:pPr>
            <a:endParaRPr sz="800" dirty="0"/>
          </a:p>
          <a:p>
            <a:pPr marL="552450" indent="-457200">
              <a:spcBef>
                <a:spcPts val="0"/>
              </a:spcBef>
              <a:buSzPct val="75000"/>
              <a:buFont typeface="+mj-lt"/>
              <a:buAutoNum type="arabicPeriod"/>
            </a:pPr>
            <a:r>
              <a:rPr lang="en" sz="2100" dirty="0"/>
              <a:t>Limit blood transfusions</a:t>
            </a:r>
            <a:endParaRPr sz="2100" dirty="0"/>
          </a:p>
          <a:p>
            <a:pPr marL="457200" lvl="0" indent="0" algn="l" rtl="0">
              <a:spcBef>
                <a:spcPts val="700"/>
              </a:spcBef>
              <a:spcAft>
                <a:spcPts val="0"/>
              </a:spcAft>
              <a:buNone/>
            </a:pPr>
            <a:endParaRPr dirty="0"/>
          </a:p>
        </p:txBody>
      </p:sp>
      <p:sp useBgFill="1">
        <p:nvSpPr>
          <p:cNvPr id="2" name="TextBox 1">
            <a:extLst>
              <a:ext uri="{FF2B5EF4-FFF2-40B4-BE49-F238E27FC236}">
                <a16:creationId xmlns:a16="http://schemas.microsoft.com/office/drawing/2014/main" id="{F447FC3A-E223-AAEA-EE36-206BC3BB3882}"/>
              </a:ext>
            </a:extLst>
          </p:cNvPr>
          <p:cNvSpPr txBox="1"/>
          <p:nvPr/>
        </p:nvSpPr>
        <p:spPr>
          <a:xfrm flipH="1">
            <a:off x="945125" y="4272064"/>
            <a:ext cx="7391401" cy="846386"/>
          </a:xfrm>
          <a:prstGeom prst="rect">
            <a:avLst/>
          </a:prstGeom>
        </p:spPr>
        <p:txBody>
          <a:bodyPr wrap="square" rtlCol="0">
            <a:spAutoFit/>
          </a:bodyPr>
          <a:lstStyle/>
          <a:p>
            <a:pPr marL="0" marR="0">
              <a:spcBef>
                <a:spcPts val="0"/>
              </a:spcBef>
            </a:pPr>
            <a:r>
              <a:rPr lang="en-US" sz="700" b="1"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References</a:t>
            </a:r>
          </a:p>
          <a:p>
            <a:pPr marL="228600" marR="0" indent="-228600">
              <a:spcBef>
                <a:spcPts val="0"/>
              </a:spcBef>
              <a:buClr>
                <a:srgbClr val="002060"/>
              </a:buClr>
              <a:buFont typeface="+mj-lt"/>
              <a:buAutoNum type="arabicPeriod"/>
            </a:pPr>
            <a:r>
              <a:rPr lang="en-US" sz="7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Fiaccadori</a:t>
            </a: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E, </a:t>
            </a:r>
            <a:r>
              <a:rPr lang="en-US" sz="7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Sabatino</a:t>
            </a: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 Morabito S, </a:t>
            </a:r>
            <a:r>
              <a:rPr lang="en-US" sz="7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Bozzoli</a:t>
            </a: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L, </a:t>
            </a:r>
            <a:r>
              <a:rPr lang="en-US" sz="7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Donadio</a:t>
            </a: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C, Maggiore U, </a:t>
            </a:r>
            <a:r>
              <a:rPr lang="en-US" sz="7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Regolisti</a:t>
            </a: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G: Hyper/hypoglycemia and acute kidney injury in critically ill patients. Clin </a:t>
            </a:r>
            <a:r>
              <a:rPr lang="en-US" sz="7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Nutr</a:t>
            </a: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2016; 35:317–21</a:t>
            </a:r>
          </a:p>
          <a:p>
            <a:pPr marL="228600" marR="0" indent="-228600">
              <a:spcBef>
                <a:spcPts val="0"/>
              </a:spcBef>
              <a:buClr>
                <a:srgbClr val="002060"/>
              </a:buClr>
              <a:buFont typeface="+mj-lt"/>
              <a:buAutoNum type="arabicPeriod"/>
            </a:pP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Moorthy V, Sim MA, Liu W, Chew STH, Ti LK: Risk factors and impact of postoperative hyperglycemia in nondiabetic patients after cardiac surgery: A prospective study. Medicine 2019; 98:e15911</a:t>
            </a:r>
          </a:p>
          <a:p>
            <a:pPr marL="228600" marR="0" indent="-228600">
              <a:spcBef>
                <a:spcPts val="0"/>
              </a:spcBef>
              <a:buClr>
                <a:srgbClr val="002060"/>
              </a:buClr>
              <a:buFont typeface="+mj-lt"/>
              <a:buAutoNum type="arabicPeriod"/>
            </a:pPr>
            <a:r>
              <a:rPr lang="en-US" sz="7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Gumus</a:t>
            </a: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F, </a:t>
            </a:r>
            <a:r>
              <a:rPr lang="en-US" sz="7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Polat</a:t>
            </a: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a:t>
            </a:r>
            <a:r>
              <a:rPr lang="en-US" sz="700" kern="100"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7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Alagol</a:t>
            </a: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 et al: Use of a lower cut-off value for HbA1c to predict postoperative renal complication risk in patients undergoing coronary artery bypass grafting. J </a:t>
            </a:r>
            <a:r>
              <a:rPr lang="en-US" sz="7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Cardiothorac</a:t>
            </a: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7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Vasc</a:t>
            </a: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7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Anesth</a:t>
            </a: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2013; 27:1167–73</a:t>
            </a:r>
          </a:p>
          <a:p>
            <a:pPr marL="228600" marR="0" indent="-228600">
              <a:spcBef>
                <a:spcPts val="0"/>
              </a:spcBef>
              <a:buClr>
                <a:srgbClr val="002060"/>
              </a:buClr>
              <a:buFont typeface="+mj-lt"/>
              <a:buAutoNum type="arabicPeriod"/>
            </a:pP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Bansal B, Carvalho P, Mehta Y, Yadav J, Sharma P, </a:t>
            </a:r>
            <a:r>
              <a:rPr lang="en-US" sz="7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Mithal</a:t>
            </a: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 </a:t>
            </a:r>
            <a:r>
              <a:rPr lang="en-US" sz="7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Trehan</a:t>
            </a: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N: Prognostic significance of glycemic variability after cardiac surgery. J Diabetes Complications 2016; 30:613–7</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272144" y="237036"/>
            <a:ext cx="7269480" cy="518897"/>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sz="2800" dirty="0">
                <a:latin typeface="Cambria" panose="02040503050406030204" pitchFamily="18" charset="0"/>
                <a:ea typeface="Cambria" panose="02040503050406030204" pitchFamily="18" charset="0"/>
                <a:cs typeface="Calibri" panose="020F0502020204030204" pitchFamily="34" charset="0"/>
              </a:rPr>
              <a:t>Intraoperative Considerations:</a:t>
            </a:r>
            <a:endParaRPr sz="2800" dirty="0">
              <a:latin typeface="Cambria" panose="02040503050406030204" pitchFamily="18" charset="0"/>
              <a:ea typeface="Cambria" panose="02040503050406030204" pitchFamily="18" charset="0"/>
              <a:cs typeface="Calibri" panose="020F0502020204030204" pitchFamily="34" charset="0"/>
            </a:endParaRPr>
          </a:p>
        </p:txBody>
      </p:sp>
      <p:sp>
        <p:nvSpPr>
          <p:cNvPr id="202" name="Google Shape;202;p32"/>
          <p:cNvSpPr txBox="1">
            <a:spLocks noGrp="1"/>
          </p:cNvSpPr>
          <p:nvPr>
            <p:ph idx="1"/>
          </p:nvPr>
        </p:nvSpPr>
        <p:spPr>
          <a:xfrm>
            <a:off x="272144" y="871436"/>
            <a:ext cx="8134438" cy="3169622"/>
          </a:xfrm>
          <a:prstGeom prst="rect">
            <a:avLst/>
          </a:prstGeom>
        </p:spPr>
        <p:txBody>
          <a:bodyPr spcFirstLastPara="1" wrap="square" lIns="68575" tIns="34275" rIns="68575" bIns="34275" anchor="t" anchorCtr="0">
            <a:noAutofit/>
          </a:bodyPr>
          <a:lstStyle/>
          <a:p>
            <a:pPr marL="457200" lvl="0" indent="-336550" algn="l" rtl="0">
              <a:spcBef>
                <a:spcPts val="300"/>
              </a:spcBef>
              <a:spcAft>
                <a:spcPts val="0"/>
              </a:spcAft>
              <a:buSzPts val="1700"/>
              <a:buAutoNum type="arabicPeriod"/>
            </a:pPr>
            <a:r>
              <a:rPr lang="en" b="1" dirty="0"/>
              <a:t>Maintain </a:t>
            </a:r>
            <a:r>
              <a:rPr lang="en-US" b="1" dirty="0"/>
              <a:t>normoglycemia</a:t>
            </a:r>
            <a:endParaRPr b="1" dirty="0"/>
          </a:p>
          <a:p>
            <a:pPr marL="914400" lvl="0" indent="-323850" algn="l" rtl="0">
              <a:spcBef>
                <a:spcPts val="300"/>
              </a:spcBef>
              <a:spcAft>
                <a:spcPts val="0"/>
              </a:spcAft>
              <a:buSzPts val="1500"/>
              <a:buChar char="•"/>
            </a:pPr>
            <a:r>
              <a:rPr lang="en" sz="1500" dirty="0"/>
              <a:t>AKI may further complicate glycemic control as it is associated with insulin resistance and reduced renal clearance of insulin </a:t>
            </a:r>
            <a:r>
              <a:rPr lang="en" sz="1500" baseline="30000" dirty="0"/>
              <a:t>1</a:t>
            </a:r>
            <a:endParaRPr sz="1500" baseline="30000" dirty="0"/>
          </a:p>
          <a:p>
            <a:pPr marL="914400" lvl="0" indent="0" algn="l" rtl="0">
              <a:spcBef>
                <a:spcPts val="0"/>
              </a:spcBef>
              <a:spcAft>
                <a:spcPts val="0"/>
              </a:spcAft>
              <a:buNone/>
            </a:pPr>
            <a:endParaRPr sz="800" dirty="0"/>
          </a:p>
          <a:p>
            <a:pPr marL="914400" lvl="0" indent="-323850" algn="l" rtl="0">
              <a:spcBef>
                <a:spcPts val="300"/>
              </a:spcBef>
              <a:spcAft>
                <a:spcPts val="0"/>
              </a:spcAft>
              <a:buSzPts val="1500"/>
              <a:buChar char="•"/>
            </a:pPr>
            <a:r>
              <a:rPr lang="en" sz="1500" dirty="0"/>
              <a:t>Aortic cross-clamp time and blood transfusion as independent risk factors of postoperative hyperglycemia after cardiac surgery in non-diabetics </a:t>
            </a:r>
            <a:r>
              <a:rPr lang="en" sz="1500" baseline="30000" dirty="0"/>
              <a:t>2</a:t>
            </a:r>
            <a:endParaRPr sz="1500" baseline="30000" dirty="0"/>
          </a:p>
          <a:p>
            <a:pPr marL="457200" lvl="0" indent="0" algn="l" rtl="0">
              <a:spcBef>
                <a:spcPts val="0"/>
              </a:spcBef>
              <a:spcAft>
                <a:spcPts val="0"/>
              </a:spcAft>
              <a:buNone/>
            </a:pPr>
            <a:endParaRPr sz="800" dirty="0"/>
          </a:p>
          <a:p>
            <a:pPr marL="914400" marR="0" lvl="0" indent="-323850" algn="l" rtl="0">
              <a:lnSpc>
                <a:spcPct val="100000"/>
              </a:lnSpc>
              <a:spcBef>
                <a:spcPts val="300"/>
              </a:spcBef>
              <a:spcAft>
                <a:spcPts val="0"/>
              </a:spcAft>
              <a:buSzPts val="1500"/>
              <a:buChar char="•"/>
            </a:pPr>
            <a:r>
              <a:rPr lang="en" sz="1500" dirty="0"/>
              <a:t>In a study of 510 patients undergoing cardiovascular surgery and found the incidence of AKI to be higher in patients with high HbA1c levels preoperatively; </a:t>
            </a:r>
            <a:r>
              <a:rPr lang="en" sz="1500" dirty="0">
                <a:solidFill>
                  <a:srgbClr val="FF0000"/>
                </a:solidFill>
              </a:rPr>
              <a:t>Every 1% increase over 6% in HgA1c levels increased the risk of renal complications by 24% </a:t>
            </a:r>
            <a:r>
              <a:rPr lang="en" sz="1500" baseline="30000" dirty="0">
                <a:solidFill>
                  <a:schemeClr val="tx1"/>
                </a:solidFill>
              </a:rPr>
              <a:t>3</a:t>
            </a:r>
            <a:endParaRPr sz="1500" baseline="30000" dirty="0">
              <a:solidFill>
                <a:schemeClr val="tx1"/>
              </a:solidFill>
            </a:endParaRPr>
          </a:p>
          <a:p>
            <a:pPr marL="914400" marR="0" lvl="0" indent="0" algn="l" rtl="0">
              <a:lnSpc>
                <a:spcPct val="100000"/>
              </a:lnSpc>
              <a:spcBef>
                <a:spcPts val="300"/>
              </a:spcBef>
              <a:spcAft>
                <a:spcPts val="0"/>
              </a:spcAft>
              <a:buNone/>
            </a:pPr>
            <a:endParaRPr sz="800" dirty="0"/>
          </a:p>
          <a:p>
            <a:pPr marL="914400" marR="0" lvl="0" indent="-323850" algn="l" rtl="0">
              <a:lnSpc>
                <a:spcPct val="100000"/>
              </a:lnSpc>
              <a:spcBef>
                <a:spcPts val="300"/>
              </a:spcBef>
              <a:spcAft>
                <a:spcPts val="0"/>
              </a:spcAft>
              <a:buSzPts val="1500"/>
              <a:buChar char="•"/>
            </a:pPr>
            <a:r>
              <a:rPr lang="en" sz="1500" dirty="0"/>
              <a:t>Glycemic variability, a standard deviation of all POC-BG readings, is associated with increased postoperative LOS-ICU, rise in creatinine, and AKI </a:t>
            </a:r>
            <a:r>
              <a:rPr lang="en" sz="1500" baseline="30000" dirty="0"/>
              <a:t>4</a:t>
            </a:r>
            <a:endParaRPr sz="1500" baseline="30000" dirty="0"/>
          </a:p>
        </p:txBody>
      </p:sp>
      <p:sp useBgFill="1">
        <p:nvSpPr>
          <p:cNvPr id="2" name="TextBox 1">
            <a:extLst>
              <a:ext uri="{FF2B5EF4-FFF2-40B4-BE49-F238E27FC236}">
                <a16:creationId xmlns:a16="http://schemas.microsoft.com/office/drawing/2014/main" id="{D3ACB34F-5FCE-223D-2F88-BBEBC6A03602}"/>
              </a:ext>
            </a:extLst>
          </p:cNvPr>
          <p:cNvSpPr txBox="1"/>
          <p:nvPr/>
        </p:nvSpPr>
        <p:spPr>
          <a:xfrm flipH="1">
            <a:off x="945125" y="4272064"/>
            <a:ext cx="7391401" cy="846386"/>
          </a:xfrm>
          <a:prstGeom prst="rect">
            <a:avLst/>
          </a:prstGeom>
        </p:spPr>
        <p:txBody>
          <a:bodyPr wrap="square" rtlCol="0">
            <a:spAutoFit/>
          </a:bodyPr>
          <a:lstStyle/>
          <a:p>
            <a:pPr marL="0" marR="0">
              <a:spcBef>
                <a:spcPts val="0"/>
              </a:spcBef>
            </a:pPr>
            <a:r>
              <a:rPr lang="en-US" sz="700" b="1"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References</a:t>
            </a:r>
          </a:p>
          <a:p>
            <a:pPr marL="228600" marR="0" indent="-228600">
              <a:spcBef>
                <a:spcPts val="0"/>
              </a:spcBef>
              <a:buClr>
                <a:srgbClr val="002060"/>
              </a:buClr>
              <a:buFont typeface="+mj-lt"/>
              <a:buAutoNum type="arabicPeriod"/>
            </a:pPr>
            <a:r>
              <a:rPr lang="en-US" sz="7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Fiaccadori</a:t>
            </a: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E, </a:t>
            </a:r>
            <a:r>
              <a:rPr lang="en-US" sz="7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Sabatino</a:t>
            </a: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 Morabito S, </a:t>
            </a:r>
            <a:r>
              <a:rPr lang="en-US" sz="7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Bozzoli</a:t>
            </a: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L, </a:t>
            </a:r>
            <a:r>
              <a:rPr lang="en-US" sz="7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Donadio</a:t>
            </a: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C, Maggiore U, </a:t>
            </a:r>
            <a:r>
              <a:rPr lang="en-US" sz="7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Regolisti</a:t>
            </a: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G: Hyper/hypoglycemia and acute kidney injury in critically ill patients. Clin </a:t>
            </a:r>
            <a:r>
              <a:rPr lang="en-US" sz="7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Nutr</a:t>
            </a: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2016; 35:317–21</a:t>
            </a:r>
          </a:p>
          <a:p>
            <a:pPr marL="228600" marR="0" indent="-228600">
              <a:spcBef>
                <a:spcPts val="0"/>
              </a:spcBef>
              <a:buClr>
                <a:srgbClr val="002060"/>
              </a:buClr>
              <a:buFont typeface="+mj-lt"/>
              <a:buAutoNum type="arabicPeriod"/>
            </a:pP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Moorthy V, Sim MA, Liu W, Chew STH, Ti LK: Risk factors and impact of postoperative hyperglycemia in nondiabetic patients after cardiac surgery: A prospective study. Medicine 2019; 98:e15911</a:t>
            </a:r>
          </a:p>
          <a:p>
            <a:pPr marL="228600" marR="0" indent="-228600">
              <a:spcBef>
                <a:spcPts val="0"/>
              </a:spcBef>
              <a:buClr>
                <a:srgbClr val="002060"/>
              </a:buClr>
              <a:buFont typeface="+mj-lt"/>
              <a:buAutoNum type="arabicPeriod"/>
            </a:pPr>
            <a:r>
              <a:rPr lang="en-US" sz="7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Gumus</a:t>
            </a: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F, </a:t>
            </a:r>
            <a:r>
              <a:rPr lang="en-US" sz="7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Polat</a:t>
            </a: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a:t>
            </a:r>
            <a:r>
              <a:rPr lang="en-US" sz="700" kern="100"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7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Alagol</a:t>
            </a: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 et al: Use of a lower cut-off value for HbA1c to predict postoperative renal complication risk in patients undergoing coronary artery bypass grafting. J </a:t>
            </a:r>
            <a:r>
              <a:rPr lang="en-US" sz="7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Cardiothorac</a:t>
            </a: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7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Vasc</a:t>
            </a: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7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Anesth</a:t>
            </a: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2013; 27:1167–73</a:t>
            </a:r>
          </a:p>
          <a:p>
            <a:pPr marL="228600" marR="0" indent="-228600">
              <a:spcBef>
                <a:spcPts val="0"/>
              </a:spcBef>
              <a:buClr>
                <a:srgbClr val="002060"/>
              </a:buClr>
              <a:buFont typeface="+mj-lt"/>
              <a:buAutoNum type="arabicPeriod"/>
            </a:pP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Bansal B, Carvalho P, Mehta Y, Yadav J, Sharma P, </a:t>
            </a:r>
            <a:r>
              <a:rPr lang="en-US" sz="7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Mithal</a:t>
            </a: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 </a:t>
            </a:r>
            <a:r>
              <a:rPr lang="en-US" sz="7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Trehan</a:t>
            </a: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N: Prognostic significance of glycemic variability after cardiac surgery. J Diabetes Complications 2016; 30:613–7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3"/>
          <p:cNvSpPr txBox="1">
            <a:spLocks noGrp="1"/>
          </p:cNvSpPr>
          <p:nvPr>
            <p:ph type="title"/>
          </p:nvPr>
        </p:nvSpPr>
        <p:spPr>
          <a:xfrm>
            <a:off x="299018" y="162232"/>
            <a:ext cx="7269480" cy="572705"/>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sz="2800" dirty="0">
                <a:latin typeface="Cambria" panose="02040503050406030204" pitchFamily="18" charset="0"/>
                <a:ea typeface="Cambria" panose="02040503050406030204" pitchFamily="18" charset="0"/>
                <a:cs typeface="Calibri" panose="020F0502020204030204" pitchFamily="34" charset="0"/>
              </a:rPr>
              <a:t>Intraoperative Considerations:</a:t>
            </a:r>
            <a:endParaRPr sz="2800" dirty="0">
              <a:latin typeface="Cambria" panose="02040503050406030204" pitchFamily="18" charset="0"/>
              <a:ea typeface="Cambria" panose="02040503050406030204" pitchFamily="18" charset="0"/>
              <a:cs typeface="Calibri" panose="020F0502020204030204" pitchFamily="34" charset="0"/>
            </a:endParaRPr>
          </a:p>
        </p:txBody>
      </p:sp>
      <p:sp>
        <p:nvSpPr>
          <p:cNvPr id="209" name="Google Shape;209;p33"/>
          <p:cNvSpPr txBox="1">
            <a:spLocks noGrp="1"/>
          </p:cNvSpPr>
          <p:nvPr>
            <p:ph idx="1"/>
          </p:nvPr>
        </p:nvSpPr>
        <p:spPr>
          <a:xfrm>
            <a:off x="299018" y="844731"/>
            <a:ext cx="8151808" cy="3302725"/>
          </a:xfrm>
          <a:prstGeom prst="rect">
            <a:avLst/>
          </a:prstGeom>
        </p:spPr>
        <p:txBody>
          <a:bodyPr spcFirstLastPara="1" wrap="square" lIns="68575" tIns="34275" rIns="68575" bIns="34275" anchor="t" anchorCtr="0">
            <a:noAutofit/>
          </a:bodyPr>
          <a:lstStyle/>
          <a:p>
            <a:pPr marL="482600" lvl="0" indent="-342900" algn="l" rtl="0">
              <a:spcBef>
                <a:spcPts val="700"/>
              </a:spcBef>
              <a:spcAft>
                <a:spcPts val="0"/>
              </a:spcAft>
              <a:buSzPts val="1400"/>
              <a:buFont typeface="+mj-lt"/>
              <a:buAutoNum type="arabicPeriod"/>
            </a:pPr>
            <a:r>
              <a:rPr lang="en" sz="1600" b="1" dirty="0"/>
              <a:t>Maintain normoglycemia (continued)</a:t>
            </a:r>
            <a:endParaRPr sz="1600" b="1" dirty="0"/>
          </a:p>
          <a:p>
            <a:pPr marL="914400" lvl="0" indent="-323850" algn="l" rtl="0">
              <a:spcBef>
                <a:spcPts val="0"/>
              </a:spcBef>
              <a:spcAft>
                <a:spcPts val="0"/>
              </a:spcAft>
              <a:buSzPts val="1500"/>
              <a:buChar char="•"/>
            </a:pPr>
            <a:r>
              <a:rPr lang="en" sz="1400" dirty="0"/>
              <a:t>In a randomized controlled trial, moderate glucose control defined as 127-179 mg/dl was found to be preferable to tight control ≤ 126 in patients undergoing CABG </a:t>
            </a:r>
            <a:r>
              <a:rPr lang="en" sz="1400" baseline="30000" dirty="0"/>
              <a:t>1</a:t>
            </a:r>
            <a:endParaRPr sz="1400" baseline="30000" dirty="0"/>
          </a:p>
          <a:p>
            <a:pPr marL="914400" lvl="0" indent="-323850" algn="l" rtl="0">
              <a:spcBef>
                <a:spcPts val="700"/>
              </a:spcBef>
              <a:spcAft>
                <a:spcPts val="0"/>
              </a:spcAft>
              <a:buSzPts val="1500"/>
              <a:buChar char="•"/>
            </a:pPr>
            <a:r>
              <a:rPr lang="en" sz="1400" dirty="0"/>
              <a:t>Incidence of AKI was higher in patients with time-weighted average intraop glucose of  &gt;150mg/dl (8%) as compared to patients with blood glucose 110-150 mg/dl (3%) </a:t>
            </a:r>
            <a:r>
              <a:rPr lang="en" sz="1400" baseline="30000" dirty="0"/>
              <a:t>2</a:t>
            </a:r>
            <a:endParaRPr sz="1400" baseline="30000" dirty="0"/>
          </a:p>
          <a:p>
            <a:pPr marL="914400" lvl="0" indent="-323850" algn="l" rtl="0">
              <a:spcBef>
                <a:spcPts val="700"/>
              </a:spcBef>
              <a:spcAft>
                <a:spcPts val="0"/>
              </a:spcAft>
              <a:buSzPts val="1500"/>
              <a:buChar char="•"/>
            </a:pPr>
            <a:r>
              <a:rPr lang="en" sz="1400" dirty="0"/>
              <a:t>KDIGO - recommends maintaining blood glucose between 110 - 149 mg/dL in critically ill patients </a:t>
            </a:r>
            <a:r>
              <a:rPr lang="en" sz="1400" baseline="30000" dirty="0"/>
              <a:t>3,4</a:t>
            </a:r>
            <a:endParaRPr sz="1400" baseline="30000" dirty="0"/>
          </a:p>
          <a:p>
            <a:pPr marL="914400" lvl="0" indent="-323850" algn="l" rtl="0">
              <a:spcBef>
                <a:spcPts val="700"/>
              </a:spcBef>
              <a:spcAft>
                <a:spcPts val="0"/>
              </a:spcAft>
              <a:buSzPts val="1500"/>
              <a:buChar char="•"/>
            </a:pPr>
            <a:r>
              <a:rPr lang="en" sz="1400" dirty="0"/>
              <a:t>Tight glucose control (&lt;150mg/dl) is seen as </a:t>
            </a:r>
            <a:r>
              <a:rPr lang="en" sz="1400" i="1" dirty="0">
                <a:solidFill>
                  <a:srgbClr val="FF0000"/>
                </a:solidFill>
              </a:rPr>
              <a:t>controversial </a:t>
            </a:r>
            <a:r>
              <a:rPr lang="en" sz="1400" dirty="0"/>
              <a:t>as risks of hypoglycemia are significant: NICE-SUGAR meta-analysis </a:t>
            </a:r>
            <a:r>
              <a:rPr lang="en" sz="1400" baseline="30000" dirty="0"/>
              <a:t>4</a:t>
            </a:r>
            <a:endParaRPr sz="1400" baseline="30000" dirty="0"/>
          </a:p>
          <a:p>
            <a:pPr marL="914400" lvl="0" indent="-323850" algn="l" rtl="0">
              <a:spcBef>
                <a:spcPts val="700"/>
              </a:spcBef>
              <a:spcAft>
                <a:spcPts val="0"/>
              </a:spcAft>
              <a:buSzPts val="1500"/>
              <a:buChar char="•"/>
            </a:pPr>
            <a:r>
              <a:rPr lang="en" sz="1400" dirty="0"/>
              <a:t>Society of Thoracic Surgeons (STS) Practice Guidelines recommend </a:t>
            </a:r>
            <a:r>
              <a:rPr lang="en" sz="1400" b="1" u="sng" dirty="0"/>
              <a:t>maintaining serum glucose levels ≤ 180 mg/dL for at least 24 hours after cardiac surgery</a:t>
            </a:r>
            <a:r>
              <a:rPr lang="en" sz="1400" baseline="30000" dirty="0"/>
              <a:t> 5</a:t>
            </a:r>
            <a:endParaRPr sz="1400" baseline="30000" dirty="0"/>
          </a:p>
        </p:txBody>
      </p:sp>
      <p:sp>
        <p:nvSpPr>
          <p:cNvPr id="2" name="TextBox 1">
            <a:extLst>
              <a:ext uri="{FF2B5EF4-FFF2-40B4-BE49-F238E27FC236}">
                <a16:creationId xmlns:a16="http://schemas.microsoft.com/office/drawing/2014/main" id="{362FE922-5172-AE9A-84FF-02D2CE6B4D7F}"/>
              </a:ext>
            </a:extLst>
          </p:cNvPr>
          <p:cNvSpPr txBox="1"/>
          <p:nvPr/>
        </p:nvSpPr>
        <p:spPr>
          <a:xfrm>
            <a:off x="946208" y="3966481"/>
            <a:ext cx="7388168" cy="1169551"/>
          </a:xfrm>
          <a:prstGeom prst="rect">
            <a:avLst/>
          </a:prstGeom>
          <a:solidFill>
            <a:schemeClr val="bg1"/>
          </a:solidFill>
        </p:spPr>
        <p:txBody>
          <a:bodyPr wrap="square" rtlCol="0">
            <a:spAutoFit/>
          </a:bodyPr>
          <a:lstStyle/>
          <a:p>
            <a:r>
              <a:rPr lang="en-US" sz="700" b="1" dirty="0">
                <a:solidFill>
                  <a:srgbClr val="002060"/>
                </a:solidFill>
                <a:latin typeface="Calibri" panose="020F0502020204030204" pitchFamily="34" charset="0"/>
                <a:ea typeface="Calibri" panose="020F0502020204030204" pitchFamily="34" charset="0"/>
                <a:cs typeface="Calibri" panose="020F0502020204030204" pitchFamily="34" charset="0"/>
              </a:rPr>
              <a:t>References:</a:t>
            </a:r>
          </a:p>
          <a:p>
            <a:pPr marL="228600" indent="-228600">
              <a:buClr>
                <a:srgbClr val="002060"/>
              </a:buClr>
              <a:buFont typeface="+mj-lt"/>
              <a:buAutoNum type="arabicPeriod"/>
            </a:pPr>
            <a:r>
              <a:rPr lang="en-US" sz="700" dirty="0" err="1">
                <a:solidFill>
                  <a:srgbClr val="002060"/>
                </a:solidFill>
                <a:latin typeface="Calibri" panose="020F0502020204030204" pitchFamily="34" charset="0"/>
                <a:ea typeface="Calibri" panose="020F0502020204030204" pitchFamily="34" charset="0"/>
                <a:cs typeface="Calibri" panose="020F0502020204030204" pitchFamily="34" charset="0"/>
              </a:rPr>
              <a:t>Bhamidipati</a:t>
            </a:r>
            <a:r>
              <a:rPr lang="en-US" sz="700" dirty="0">
                <a:solidFill>
                  <a:srgbClr val="002060"/>
                </a:solidFill>
                <a:latin typeface="Calibri" panose="020F0502020204030204" pitchFamily="34" charset="0"/>
                <a:ea typeface="Calibri" panose="020F0502020204030204" pitchFamily="34" charset="0"/>
                <a:cs typeface="Calibri" panose="020F0502020204030204" pitchFamily="34" charset="0"/>
              </a:rPr>
              <a:t>, C., </a:t>
            </a:r>
            <a:r>
              <a:rPr lang="en-US" sz="700" dirty="0" err="1">
                <a:solidFill>
                  <a:srgbClr val="002060"/>
                </a:solidFill>
                <a:latin typeface="Calibri" panose="020F0502020204030204" pitchFamily="34" charset="0"/>
                <a:ea typeface="Calibri" panose="020F0502020204030204" pitchFamily="34" charset="0"/>
                <a:cs typeface="Calibri" panose="020F0502020204030204" pitchFamily="34" charset="0"/>
              </a:rPr>
              <a:t>LaPar</a:t>
            </a:r>
            <a:r>
              <a:rPr lang="en-US" sz="700" dirty="0">
                <a:solidFill>
                  <a:srgbClr val="002060"/>
                </a:solidFill>
                <a:latin typeface="Calibri" panose="020F0502020204030204" pitchFamily="34" charset="0"/>
                <a:ea typeface="Calibri" panose="020F0502020204030204" pitchFamily="34" charset="0"/>
                <a:cs typeface="Calibri" panose="020F0502020204030204" pitchFamily="34" charset="0"/>
              </a:rPr>
              <a:t>, D., </a:t>
            </a:r>
            <a:r>
              <a:rPr lang="en-US" sz="700" dirty="0" err="1">
                <a:solidFill>
                  <a:srgbClr val="002060"/>
                </a:solidFill>
                <a:latin typeface="Calibri" panose="020F0502020204030204" pitchFamily="34" charset="0"/>
                <a:ea typeface="Calibri" panose="020F0502020204030204" pitchFamily="34" charset="0"/>
                <a:cs typeface="Calibri" panose="020F0502020204030204" pitchFamily="34" charset="0"/>
              </a:rPr>
              <a:t>Ailawadi</a:t>
            </a:r>
            <a:r>
              <a:rPr lang="en-US" sz="700" dirty="0">
                <a:solidFill>
                  <a:srgbClr val="002060"/>
                </a:solidFill>
                <a:latin typeface="Calibri" panose="020F0502020204030204" pitchFamily="34" charset="0"/>
                <a:ea typeface="Calibri" panose="020F0502020204030204" pitchFamily="34" charset="0"/>
                <a:cs typeface="Calibri" panose="020F0502020204030204" pitchFamily="34" charset="0"/>
              </a:rPr>
              <a:t>, G. et al.: Superiority of moderate control of hyperglycemia to tight control in patients undergoing coronary artery bypass grafting. J </a:t>
            </a:r>
            <a:r>
              <a:rPr lang="en-US" sz="700" dirty="0" err="1">
                <a:solidFill>
                  <a:srgbClr val="002060"/>
                </a:solidFill>
                <a:latin typeface="Calibri" panose="020F0502020204030204" pitchFamily="34" charset="0"/>
                <a:ea typeface="Calibri" panose="020F0502020204030204" pitchFamily="34" charset="0"/>
                <a:cs typeface="Calibri" panose="020F0502020204030204" pitchFamily="34" charset="0"/>
              </a:rPr>
              <a:t>Thorac</a:t>
            </a:r>
            <a:r>
              <a:rPr lang="en-US" sz="700" dirty="0">
                <a:solidFill>
                  <a:srgbClr val="002060"/>
                </a:solidFill>
                <a:latin typeface="Calibri" panose="020F0502020204030204" pitchFamily="34" charset="0"/>
                <a:ea typeface="Calibri" panose="020F0502020204030204" pitchFamily="34" charset="0"/>
                <a:cs typeface="Calibri" panose="020F0502020204030204" pitchFamily="34" charset="0"/>
              </a:rPr>
              <a:t> Cardiovasc Surg 2011; 141:543–51</a:t>
            </a:r>
          </a:p>
          <a:p>
            <a:pPr marL="228600" indent="-228600">
              <a:buClr>
                <a:srgbClr val="002060"/>
              </a:buClr>
              <a:buFont typeface="+mj-lt"/>
              <a:buAutoNum type="arabicPeriod"/>
            </a:pPr>
            <a:r>
              <a:rPr lang="en-US" sz="700" dirty="0">
                <a:solidFill>
                  <a:srgbClr val="002060"/>
                </a:solidFill>
                <a:latin typeface="Calibri" panose="020F0502020204030204" pitchFamily="34" charset="0"/>
                <a:ea typeface="Calibri" panose="020F0502020204030204" pitchFamily="34" charset="0"/>
                <a:cs typeface="Calibri" panose="020F0502020204030204" pitchFamily="34" charset="0"/>
              </a:rPr>
              <a:t>Song, J., Shim, J., Yoo, K., Kwak, Y. et al.: Impact of intraoperative </a:t>
            </a:r>
            <a:r>
              <a:rPr lang="en-US" sz="700" dirty="0" err="1">
                <a:solidFill>
                  <a:srgbClr val="002060"/>
                </a:solidFill>
                <a:latin typeface="Calibri" panose="020F0502020204030204" pitchFamily="34" charset="0"/>
                <a:ea typeface="Calibri" panose="020F0502020204030204" pitchFamily="34" charset="0"/>
                <a:cs typeface="Calibri" panose="020F0502020204030204" pitchFamily="34" charset="0"/>
              </a:rPr>
              <a:t>hyperglycaemia</a:t>
            </a:r>
            <a:r>
              <a:rPr lang="en-US" sz="700" dirty="0">
                <a:solidFill>
                  <a:srgbClr val="002060"/>
                </a:solidFill>
                <a:latin typeface="Calibri" panose="020F0502020204030204" pitchFamily="34" charset="0"/>
                <a:ea typeface="Calibri" panose="020F0502020204030204" pitchFamily="34" charset="0"/>
                <a:cs typeface="Calibri" panose="020F0502020204030204" pitchFamily="34" charset="0"/>
              </a:rPr>
              <a:t> on renal dysfunction after off-pump coronary artery bypass. Interact Cardiovasc </a:t>
            </a:r>
            <a:r>
              <a:rPr lang="en-US" sz="700" dirty="0" err="1">
                <a:solidFill>
                  <a:srgbClr val="002060"/>
                </a:solidFill>
                <a:latin typeface="Calibri" panose="020F0502020204030204" pitchFamily="34" charset="0"/>
                <a:ea typeface="Calibri" panose="020F0502020204030204" pitchFamily="34" charset="0"/>
                <a:cs typeface="Calibri" panose="020F0502020204030204" pitchFamily="34" charset="0"/>
              </a:rPr>
              <a:t>Thorac</a:t>
            </a:r>
            <a:r>
              <a:rPr lang="en-US" sz="700" dirty="0">
                <a:solidFill>
                  <a:srgbClr val="002060"/>
                </a:solidFill>
                <a:latin typeface="Calibri" panose="020F0502020204030204" pitchFamily="34" charset="0"/>
                <a:ea typeface="Calibri" panose="020F0502020204030204" pitchFamily="34" charset="0"/>
                <a:cs typeface="Calibri" panose="020F0502020204030204" pitchFamily="34" charset="0"/>
              </a:rPr>
              <a:t> Surg 2013; 17:473–8 </a:t>
            </a:r>
          </a:p>
          <a:p>
            <a:pPr marL="228600" indent="-228600">
              <a:buClr>
                <a:srgbClr val="002060"/>
              </a:buClr>
              <a:buFont typeface="+mj-lt"/>
              <a:buAutoNum type="arabicPeriod"/>
            </a:pPr>
            <a:r>
              <a:rPr lang="en-US" sz="700" dirty="0">
                <a:solidFill>
                  <a:srgbClr val="002060"/>
                </a:solidFill>
                <a:latin typeface="Calibri" panose="020F0502020204030204" pitchFamily="34" charset="0"/>
                <a:ea typeface="Calibri" panose="020F0502020204030204" pitchFamily="34" charset="0"/>
                <a:cs typeface="Calibri" panose="020F0502020204030204" pitchFamily="34" charset="0"/>
              </a:rPr>
              <a:t>KDIGO. “KDIGO 2012 Clinical Practice Guideline for the Evaluation and Management of Chronic Kidney Disease.” https://kdigo.org/wp-content/uploads/2017/02/KDIGO_2012_CKD_GL.pdf.</a:t>
            </a:r>
          </a:p>
          <a:p>
            <a:pPr marL="228600" indent="-228600">
              <a:buClr>
                <a:srgbClr val="002060"/>
              </a:buClr>
              <a:buFont typeface="+mj-lt"/>
              <a:buAutoNum type="arabicPeriod"/>
            </a:pPr>
            <a:r>
              <a:rPr kumimoji="0" lang="en-US" sz="7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Brown, J; Baker, R.; Hammon, J. et al. </a:t>
            </a:r>
            <a:r>
              <a:rPr kumimoji="0" lang="en-US" sz="700" b="0" i="1"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The Society of Thoracic Surgeons/Society of Cardiovascular Anesthesiologists/American Society for Extracorporeal Technology</a:t>
            </a:r>
            <a:r>
              <a:rPr kumimoji="0" lang="en-US" sz="7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Clinical Practice Guidelines for the Prevention of Adult Cardiac Surgery–Associated Acute Kidney Injury. Anesthesia &amp; Analgesia 136(1):p 176-184, January 2023. | DOI: 10.1213/ANE.0000000000006286 </a:t>
            </a:r>
            <a:endParaRPr lang="en-US" sz="7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28600" indent="-228600">
              <a:buClr>
                <a:srgbClr val="002060"/>
              </a:buClr>
              <a:buFont typeface="+mj-lt"/>
              <a:buAutoNum type="arabicPeriod"/>
            </a:pPr>
            <a:r>
              <a:rPr lang="en-US" sz="700" dirty="0">
                <a:solidFill>
                  <a:srgbClr val="002060"/>
                </a:solidFill>
                <a:latin typeface="Calibri" panose="020F0502020204030204" pitchFamily="34" charset="0"/>
                <a:ea typeface="Calibri" panose="020F0502020204030204" pitchFamily="34" charset="0"/>
                <a:cs typeface="Calibri" panose="020F0502020204030204" pitchFamily="34" charset="0"/>
              </a:rPr>
              <a:t>NICE-SUGAR Study Investigators, </a:t>
            </a:r>
            <a:r>
              <a:rPr lang="en-US" sz="700" dirty="0" err="1">
                <a:solidFill>
                  <a:srgbClr val="002060"/>
                </a:solidFill>
                <a:latin typeface="Calibri" panose="020F0502020204030204" pitchFamily="34" charset="0"/>
                <a:ea typeface="Calibri" panose="020F0502020204030204" pitchFamily="34" charset="0"/>
                <a:cs typeface="Calibri" panose="020F0502020204030204" pitchFamily="34" charset="0"/>
              </a:rPr>
              <a:t>Finfer</a:t>
            </a:r>
            <a:r>
              <a:rPr lang="en-US" sz="700" dirty="0">
                <a:solidFill>
                  <a:srgbClr val="002060"/>
                </a:solidFill>
                <a:latin typeface="Calibri" panose="020F0502020204030204" pitchFamily="34" charset="0"/>
                <a:ea typeface="Calibri" panose="020F0502020204030204" pitchFamily="34" charset="0"/>
                <a:cs typeface="Calibri" panose="020F0502020204030204" pitchFamily="34" charset="0"/>
              </a:rPr>
              <a:t> S, </a:t>
            </a:r>
            <a:r>
              <a:rPr lang="en-US" sz="700" dirty="0" err="1">
                <a:solidFill>
                  <a:srgbClr val="002060"/>
                </a:solidFill>
                <a:latin typeface="Calibri" panose="020F0502020204030204" pitchFamily="34" charset="0"/>
                <a:ea typeface="Calibri" panose="020F0502020204030204" pitchFamily="34" charset="0"/>
                <a:cs typeface="Calibri" panose="020F0502020204030204" pitchFamily="34" charset="0"/>
              </a:rPr>
              <a:t>Chittock</a:t>
            </a:r>
            <a:r>
              <a:rPr lang="en-US" sz="700" dirty="0">
                <a:solidFill>
                  <a:srgbClr val="002060"/>
                </a:solidFill>
                <a:latin typeface="Calibri" panose="020F0502020204030204" pitchFamily="34" charset="0"/>
                <a:ea typeface="Calibri" panose="020F0502020204030204" pitchFamily="34" charset="0"/>
                <a:cs typeface="Calibri" panose="020F0502020204030204" pitchFamily="34" charset="0"/>
              </a:rPr>
              <a:t> DR, </a:t>
            </a:r>
            <a:r>
              <a:rPr lang="en-US" sz="700" dirty="0" err="1">
                <a:solidFill>
                  <a:srgbClr val="002060"/>
                </a:solidFill>
                <a:latin typeface="Calibri" panose="020F0502020204030204" pitchFamily="34" charset="0"/>
                <a:ea typeface="Calibri" panose="020F0502020204030204" pitchFamily="34" charset="0"/>
                <a:cs typeface="Calibri" panose="020F0502020204030204" pitchFamily="34" charset="0"/>
              </a:rPr>
              <a:t>Ronco</a:t>
            </a:r>
            <a:r>
              <a:rPr lang="en-US" sz="700" dirty="0">
                <a:solidFill>
                  <a:srgbClr val="002060"/>
                </a:solidFill>
                <a:latin typeface="Calibri" panose="020F0502020204030204" pitchFamily="34" charset="0"/>
                <a:ea typeface="Calibri" panose="020F0502020204030204" pitchFamily="34" charset="0"/>
                <a:cs typeface="Calibri" panose="020F0502020204030204" pitchFamily="34" charset="0"/>
              </a:rPr>
              <a:t>, J. et al.: Intensive versus conventional glucose control in critically ill patients. N Engl J Med 2009; 360:1283–97</a:t>
            </a:r>
          </a:p>
          <a:p>
            <a:pPr marL="228600" indent="-228600">
              <a:buClr>
                <a:srgbClr val="002060"/>
              </a:buClr>
              <a:buFont typeface="+mj-lt"/>
              <a:buAutoNum type="arabicPeriod"/>
            </a:pPr>
            <a:r>
              <a:rPr lang="en-US" sz="700" dirty="0">
                <a:solidFill>
                  <a:srgbClr val="002060"/>
                </a:solidFill>
                <a:latin typeface="Calibri" panose="020F0502020204030204" pitchFamily="34" charset="0"/>
                <a:ea typeface="Calibri" panose="020F0502020204030204" pitchFamily="34" charset="0"/>
                <a:cs typeface="Calibri" panose="020F0502020204030204" pitchFamily="34" charset="0"/>
              </a:rPr>
              <a:t>Lazar, H., McDonnell, M., </a:t>
            </a:r>
            <a:r>
              <a:rPr lang="en-US" sz="700" dirty="0" err="1">
                <a:solidFill>
                  <a:srgbClr val="002060"/>
                </a:solidFill>
                <a:latin typeface="Calibri" panose="020F0502020204030204" pitchFamily="34" charset="0"/>
                <a:ea typeface="Calibri" panose="020F0502020204030204" pitchFamily="34" charset="0"/>
                <a:cs typeface="Calibri" panose="020F0502020204030204" pitchFamily="34" charset="0"/>
              </a:rPr>
              <a:t>Shemin</a:t>
            </a:r>
            <a:r>
              <a:rPr lang="en-US" sz="700" dirty="0">
                <a:solidFill>
                  <a:srgbClr val="002060"/>
                </a:solidFill>
                <a:latin typeface="Calibri" panose="020F0502020204030204" pitchFamily="34" charset="0"/>
                <a:ea typeface="Calibri" panose="020F0502020204030204" pitchFamily="34" charset="0"/>
                <a:cs typeface="Calibri" panose="020F0502020204030204" pitchFamily="34" charset="0"/>
              </a:rPr>
              <a:t>, R. et al., Society of Thoracic Surgeons Blood Glucose Guideline Task Force: The Society of Thoracic Surgeons practice guideline series: Blood glucose management during adult cardiac surgery. Ann </a:t>
            </a:r>
            <a:r>
              <a:rPr lang="en-US" sz="700" dirty="0" err="1">
                <a:solidFill>
                  <a:srgbClr val="002060"/>
                </a:solidFill>
                <a:latin typeface="Calibri" panose="020F0502020204030204" pitchFamily="34" charset="0"/>
                <a:ea typeface="Calibri" panose="020F0502020204030204" pitchFamily="34" charset="0"/>
                <a:cs typeface="Calibri" panose="020F0502020204030204" pitchFamily="34" charset="0"/>
              </a:rPr>
              <a:t>Thorac</a:t>
            </a:r>
            <a:r>
              <a:rPr lang="en-US" sz="700" dirty="0">
                <a:solidFill>
                  <a:srgbClr val="002060"/>
                </a:solidFill>
                <a:latin typeface="Calibri" panose="020F0502020204030204" pitchFamily="34" charset="0"/>
                <a:ea typeface="Calibri" panose="020F0502020204030204" pitchFamily="34" charset="0"/>
                <a:cs typeface="Calibri" panose="020F0502020204030204" pitchFamily="34" charset="0"/>
              </a:rPr>
              <a:t> Surg 2009; 87:663–9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4"/>
          <p:cNvSpPr txBox="1">
            <a:spLocks noGrp="1"/>
          </p:cNvSpPr>
          <p:nvPr>
            <p:ph type="title"/>
          </p:nvPr>
        </p:nvSpPr>
        <p:spPr>
          <a:xfrm>
            <a:off x="317778" y="174171"/>
            <a:ext cx="7269480" cy="586657"/>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sz="2800" dirty="0">
                <a:latin typeface="Cambria" panose="02040503050406030204" pitchFamily="18" charset="0"/>
                <a:ea typeface="Cambria" panose="02040503050406030204" pitchFamily="18" charset="0"/>
                <a:cs typeface="Calibri" panose="020F0502020204030204" pitchFamily="34" charset="0"/>
              </a:rPr>
              <a:t>Intraoperative Considerations:</a:t>
            </a:r>
            <a:endParaRPr sz="2800" dirty="0">
              <a:latin typeface="Cambria" panose="02040503050406030204" pitchFamily="18" charset="0"/>
              <a:ea typeface="Cambria" panose="02040503050406030204" pitchFamily="18" charset="0"/>
              <a:cs typeface="Calibri" panose="020F0502020204030204" pitchFamily="34" charset="0"/>
            </a:endParaRPr>
          </a:p>
        </p:txBody>
      </p:sp>
      <p:sp>
        <p:nvSpPr>
          <p:cNvPr id="216" name="Google Shape;216;p34"/>
          <p:cNvSpPr txBox="1">
            <a:spLocks noGrp="1"/>
          </p:cNvSpPr>
          <p:nvPr>
            <p:ph idx="1"/>
          </p:nvPr>
        </p:nvSpPr>
        <p:spPr>
          <a:xfrm>
            <a:off x="425458" y="995048"/>
            <a:ext cx="6202484" cy="2923912"/>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AutoNum type="arabicPeriod" startAt="2"/>
            </a:pPr>
            <a:r>
              <a:rPr lang="en" sz="1600" b="1" dirty="0"/>
              <a:t>Hydroxyethyl Starch (HES) studies show mixed results</a:t>
            </a:r>
            <a:endParaRPr sz="1600" b="1" dirty="0"/>
          </a:p>
          <a:p>
            <a:pPr marL="914400" lvl="0" indent="-317500" algn="l" rtl="0">
              <a:spcBef>
                <a:spcPts val="0"/>
              </a:spcBef>
              <a:spcAft>
                <a:spcPts val="0"/>
              </a:spcAft>
              <a:buSzPts val="1400"/>
              <a:buChar char="•"/>
            </a:pPr>
            <a:r>
              <a:rPr lang="en" sz="1400" dirty="0"/>
              <a:t>Hydroxyethyl starch-containing solutions may increase AKI occurrence</a:t>
            </a:r>
            <a:endParaRPr sz="1400" dirty="0"/>
          </a:p>
          <a:p>
            <a:pPr marL="1371600" lvl="1" indent="-330200" algn="l" rtl="0">
              <a:spcBef>
                <a:spcPts val="0"/>
              </a:spcBef>
              <a:spcAft>
                <a:spcPts val="0"/>
              </a:spcAft>
              <a:buSzPts val="1600"/>
              <a:buFont typeface="Courier New" panose="02070309020205020404" pitchFamily="49" charset="0"/>
              <a:buChar char="o"/>
            </a:pPr>
            <a:r>
              <a:rPr lang="en" dirty="0"/>
              <a:t>Scandinavian Starch for Severe Sepsis/Septic Shock (6S) Trial </a:t>
            </a:r>
            <a:r>
              <a:rPr lang="en" baseline="30000" dirty="0"/>
              <a:t>1</a:t>
            </a:r>
            <a:endParaRPr dirty="0"/>
          </a:p>
          <a:p>
            <a:pPr marL="0" lvl="0" indent="0" algn="l" rtl="0">
              <a:spcBef>
                <a:spcPts val="0"/>
              </a:spcBef>
              <a:spcAft>
                <a:spcPts val="0"/>
              </a:spcAft>
              <a:buClr>
                <a:schemeClr val="dk1"/>
              </a:buClr>
              <a:buSzPts val="1100"/>
              <a:buFont typeface="Arial"/>
              <a:buNone/>
            </a:pPr>
            <a:endParaRPr sz="800" dirty="0"/>
          </a:p>
          <a:p>
            <a:pPr marL="914400" lvl="0" indent="-317500" algn="l" rtl="0">
              <a:spcBef>
                <a:spcPts val="700"/>
              </a:spcBef>
              <a:spcAft>
                <a:spcPts val="0"/>
              </a:spcAft>
              <a:buSzPts val="1400"/>
              <a:buChar char="•"/>
            </a:pPr>
            <a:r>
              <a:rPr lang="en" sz="1400" dirty="0"/>
              <a:t>Crystalloid versus Hydroxyethyl Starch Trial (CHEST) published in 2012 initially found an increased need for renal replacement therapy in patients receiving HES vs. crystalloids; later analysis (2016) did not find this to be true- </a:t>
            </a:r>
            <a:r>
              <a:rPr lang="en" sz="1400" b="1" dirty="0"/>
              <a:t>no difference in patient outcomes </a:t>
            </a:r>
            <a:r>
              <a:rPr lang="en" sz="1400" baseline="30000" dirty="0"/>
              <a:t>2</a:t>
            </a:r>
            <a:endParaRPr sz="1400" baseline="30000" dirty="0"/>
          </a:p>
          <a:p>
            <a:pPr marL="0" lvl="0" indent="0" algn="l" rtl="0">
              <a:spcBef>
                <a:spcPts val="700"/>
              </a:spcBef>
              <a:spcAft>
                <a:spcPts val="0"/>
              </a:spcAft>
              <a:buNone/>
            </a:pPr>
            <a:endParaRPr sz="800" dirty="0"/>
          </a:p>
          <a:p>
            <a:pPr marL="914400" lvl="0" indent="-317500" algn="l" rtl="0">
              <a:spcBef>
                <a:spcPts val="300"/>
              </a:spcBef>
              <a:spcAft>
                <a:spcPts val="0"/>
              </a:spcAft>
              <a:buSzPts val="1400"/>
              <a:buChar char="•"/>
            </a:pPr>
            <a:r>
              <a:rPr lang="en" sz="1400" dirty="0"/>
              <a:t>Need for further research, should be used cautiously </a:t>
            </a:r>
            <a:endParaRPr sz="1400" dirty="0"/>
          </a:p>
        </p:txBody>
      </p:sp>
      <p:grpSp>
        <p:nvGrpSpPr>
          <p:cNvPr id="3" name="Group 2">
            <a:extLst>
              <a:ext uri="{FF2B5EF4-FFF2-40B4-BE49-F238E27FC236}">
                <a16:creationId xmlns:a16="http://schemas.microsoft.com/office/drawing/2014/main" id="{CC405EBD-F407-7CC6-7A44-DEE2F474CC6A}"/>
              </a:ext>
            </a:extLst>
          </p:cNvPr>
          <p:cNvGrpSpPr/>
          <p:nvPr/>
        </p:nvGrpSpPr>
        <p:grpSpPr>
          <a:xfrm>
            <a:off x="6718633" y="871896"/>
            <a:ext cx="2322363" cy="2350246"/>
            <a:chOff x="6652343" y="1594488"/>
            <a:chExt cx="2322363" cy="2350246"/>
          </a:xfrm>
          <a:solidFill>
            <a:srgbClr val="FF0000"/>
          </a:solidFill>
        </p:grpSpPr>
        <p:pic>
          <p:nvPicPr>
            <p:cNvPr id="218" name="Google Shape;218;p34"/>
            <p:cNvPicPr preferRelativeResize="0"/>
            <p:nvPr/>
          </p:nvPicPr>
          <p:blipFill>
            <a:blip r:embed="rId3">
              <a:alphaModFix/>
            </a:blip>
            <a:stretch>
              <a:fillRect/>
            </a:stretch>
          </p:blipFill>
          <p:spPr>
            <a:xfrm>
              <a:off x="6652343" y="1594488"/>
              <a:ext cx="2322363" cy="2350246"/>
            </a:xfrm>
            <a:prstGeom prst="rect">
              <a:avLst/>
            </a:prstGeom>
            <a:grpFill/>
            <a:ln w="12700">
              <a:solidFill>
                <a:schemeClr val="tx1"/>
              </a:solidFill>
            </a:ln>
          </p:spPr>
        </p:pic>
        <p:sp>
          <p:nvSpPr>
            <p:cNvPr id="219" name="Google Shape;219;p34"/>
            <p:cNvSpPr/>
            <p:nvPr/>
          </p:nvSpPr>
          <p:spPr>
            <a:xfrm>
              <a:off x="6833725" y="1884475"/>
              <a:ext cx="1959600" cy="1815600"/>
            </a:xfrm>
            <a:prstGeom prst="noSmoking">
              <a:avLst>
                <a:gd name="adj" fmla="val 18750"/>
              </a:avLst>
            </a:prstGeom>
            <a:grpFill/>
            <a:ln w="127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0F9728A6-41A4-687E-9B94-250B0D60CD14}"/>
              </a:ext>
            </a:extLst>
          </p:cNvPr>
          <p:cNvSpPr txBox="1"/>
          <p:nvPr/>
        </p:nvSpPr>
        <p:spPr>
          <a:xfrm>
            <a:off x="896305" y="4153180"/>
            <a:ext cx="7639163" cy="584775"/>
          </a:xfrm>
          <a:prstGeom prst="rect">
            <a:avLst/>
          </a:prstGeom>
          <a:noFill/>
        </p:spPr>
        <p:txBody>
          <a:bodyPr wrap="square" rtlCol="0">
            <a:spAutoFit/>
          </a:bodyPr>
          <a:lstStyle/>
          <a:p>
            <a:r>
              <a:rPr lang="en-US" sz="800" b="1" dirty="0">
                <a:solidFill>
                  <a:srgbClr val="002060"/>
                </a:solidFill>
                <a:latin typeface="Calibri" panose="020F0502020204030204" pitchFamily="34" charset="0"/>
                <a:ea typeface="Calibri" panose="020F0502020204030204" pitchFamily="34" charset="0"/>
                <a:cs typeface="Calibri" panose="020F0502020204030204" pitchFamily="34" charset="0"/>
              </a:rPr>
              <a:t>References</a:t>
            </a:r>
          </a:p>
          <a:p>
            <a:pPr marL="228600" indent="-228600">
              <a:buClr>
                <a:srgbClr val="002060"/>
              </a:buClr>
              <a:buFont typeface="+mj-lt"/>
              <a:buAutoNum type="arabicPeriod"/>
            </a:pPr>
            <a:r>
              <a:rPr lang="en-US" sz="800" dirty="0" err="1">
                <a:solidFill>
                  <a:srgbClr val="002060"/>
                </a:solidFill>
                <a:latin typeface="Calibri" panose="020F0502020204030204" pitchFamily="34" charset="0"/>
                <a:ea typeface="Calibri" panose="020F0502020204030204" pitchFamily="34" charset="0"/>
                <a:cs typeface="Calibri" panose="020F0502020204030204" pitchFamily="34" charset="0"/>
              </a:rPr>
              <a:t>Perner</a:t>
            </a:r>
            <a:r>
              <a:rPr lang="en-US" sz="800" dirty="0">
                <a:solidFill>
                  <a:srgbClr val="002060"/>
                </a:solidFill>
                <a:latin typeface="Calibri" panose="020F0502020204030204" pitchFamily="34" charset="0"/>
                <a:ea typeface="Calibri" panose="020F0502020204030204" pitchFamily="34" charset="0"/>
                <a:cs typeface="Calibri" panose="020F0502020204030204" pitchFamily="34" charset="0"/>
              </a:rPr>
              <a:t>, A., </a:t>
            </a:r>
            <a:r>
              <a:rPr lang="en-US" sz="800" dirty="0" err="1">
                <a:solidFill>
                  <a:srgbClr val="002060"/>
                </a:solidFill>
                <a:latin typeface="Calibri" panose="020F0502020204030204" pitchFamily="34" charset="0"/>
                <a:ea typeface="Calibri" panose="020F0502020204030204" pitchFamily="34" charset="0"/>
                <a:cs typeface="Calibri" panose="020F0502020204030204" pitchFamily="34" charset="0"/>
              </a:rPr>
              <a:t>Haase</a:t>
            </a:r>
            <a:r>
              <a:rPr lang="en-US" sz="800" dirty="0">
                <a:solidFill>
                  <a:srgbClr val="002060"/>
                </a:solidFill>
                <a:latin typeface="Calibri" panose="020F0502020204030204" pitchFamily="34" charset="0"/>
                <a:ea typeface="Calibri" panose="020F0502020204030204" pitchFamily="34" charset="0"/>
                <a:cs typeface="Calibri" panose="020F0502020204030204" pitchFamily="34" charset="0"/>
              </a:rPr>
              <a:t>, N., </a:t>
            </a:r>
            <a:r>
              <a:rPr lang="en-US" sz="800" dirty="0" err="1">
                <a:solidFill>
                  <a:srgbClr val="002060"/>
                </a:solidFill>
                <a:latin typeface="Calibri" panose="020F0502020204030204" pitchFamily="34" charset="0"/>
                <a:ea typeface="Calibri" panose="020F0502020204030204" pitchFamily="34" charset="0"/>
                <a:cs typeface="Calibri" panose="020F0502020204030204" pitchFamily="34" charset="0"/>
              </a:rPr>
              <a:t>Guttormsen</a:t>
            </a:r>
            <a:r>
              <a:rPr lang="en-US" sz="800" dirty="0">
                <a:solidFill>
                  <a:srgbClr val="002060"/>
                </a:solidFill>
                <a:latin typeface="Calibri" panose="020F0502020204030204" pitchFamily="34" charset="0"/>
                <a:ea typeface="Calibri" panose="020F0502020204030204" pitchFamily="34" charset="0"/>
                <a:cs typeface="Calibri" panose="020F0502020204030204" pitchFamily="34" charset="0"/>
              </a:rPr>
              <a:t>, A.,  </a:t>
            </a:r>
            <a:r>
              <a:rPr lang="en-US" sz="800" dirty="0" err="1">
                <a:solidFill>
                  <a:srgbClr val="002060"/>
                </a:solidFill>
                <a:latin typeface="Calibri" panose="020F0502020204030204" pitchFamily="34" charset="0"/>
                <a:ea typeface="Calibri" panose="020F0502020204030204" pitchFamily="34" charset="0"/>
                <a:cs typeface="Calibri" panose="020F0502020204030204" pitchFamily="34" charset="0"/>
              </a:rPr>
              <a:t>Møller</a:t>
            </a:r>
            <a:r>
              <a:rPr lang="en-US" sz="800" dirty="0">
                <a:solidFill>
                  <a:srgbClr val="002060"/>
                </a:solidFill>
                <a:latin typeface="Calibri" panose="020F0502020204030204" pitchFamily="34" charset="0"/>
                <a:ea typeface="Calibri" panose="020F0502020204030204" pitchFamily="34" charset="0"/>
                <a:cs typeface="Calibri" panose="020F0502020204030204" pitchFamily="34" charset="0"/>
              </a:rPr>
              <a:t>, T. et al.: Hydroxyethyl starch 130/0.42 versus Ringer’s acetate in severe sepsis. N Engl J Med 2012; 367:124–34</a:t>
            </a:r>
          </a:p>
          <a:p>
            <a:pPr marL="228600" indent="-228600">
              <a:buClr>
                <a:srgbClr val="002060"/>
              </a:buClr>
              <a:buFont typeface="+mj-lt"/>
              <a:buAutoNum type="arabicPeriod"/>
            </a:pPr>
            <a:r>
              <a:rPr lang="en-US" sz="800" dirty="0" err="1">
                <a:solidFill>
                  <a:srgbClr val="002060"/>
                </a:solidFill>
                <a:latin typeface="Calibri" panose="020F0502020204030204" pitchFamily="34" charset="0"/>
                <a:ea typeface="Calibri" panose="020F0502020204030204" pitchFamily="34" charset="0"/>
                <a:cs typeface="Calibri" panose="020F0502020204030204" pitchFamily="34" charset="0"/>
              </a:rPr>
              <a:t>Myburgh</a:t>
            </a:r>
            <a:r>
              <a:rPr lang="en-US" sz="800" dirty="0">
                <a:solidFill>
                  <a:srgbClr val="002060"/>
                </a:solidFill>
                <a:latin typeface="Calibri" panose="020F0502020204030204" pitchFamily="34" charset="0"/>
                <a:ea typeface="Calibri" panose="020F0502020204030204" pitchFamily="34" charset="0"/>
                <a:cs typeface="Calibri" panose="020F0502020204030204" pitchFamily="34" charset="0"/>
              </a:rPr>
              <a:t> J., </a:t>
            </a:r>
            <a:r>
              <a:rPr lang="en-US" sz="800" dirty="0" err="1">
                <a:solidFill>
                  <a:srgbClr val="002060"/>
                </a:solidFill>
                <a:latin typeface="Calibri" panose="020F0502020204030204" pitchFamily="34" charset="0"/>
                <a:ea typeface="Calibri" panose="020F0502020204030204" pitchFamily="34" charset="0"/>
                <a:cs typeface="Calibri" panose="020F0502020204030204" pitchFamily="34" charset="0"/>
              </a:rPr>
              <a:t>Finfer</a:t>
            </a:r>
            <a:r>
              <a:rPr lang="en-US" sz="800" dirty="0">
                <a:solidFill>
                  <a:srgbClr val="002060"/>
                </a:solidFill>
                <a:latin typeface="Calibri" panose="020F0502020204030204" pitchFamily="34" charset="0"/>
                <a:ea typeface="Calibri" panose="020F0502020204030204" pitchFamily="34" charset="0"/>
                <a:cs typeface="Calibri" panose="020F0502020204030204" pitchFamily="34" charset="0"/>
              </a:rPr>
              <a:t> S, Taylor C., Webb SAR, CHEST Investigators, Australian and New Zealand Intensive Care Society Clinical Trials Group: Hydroxyethyl starch or saline for fluid resuscitation in intensive care. N Engl J Med 2012; 367:1901–11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Google Shape;224;p35"/>
          <p:cNvSpPr txBox="1">
            <a:spLocks noGrp="1"/>
          </p:cNvSpPr>
          <p:nvPr>
            <p:ph type="title"/>
          </p:nvPr>
        </p:nvSpPr>
        <p:spPr>
          <a:xfrm>
            <a:off x="313185" y="164156"/>
            <a:ext cx="7269480" cy="584421"/>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sz="2800" dirty="0">
                <a:latin typeface="Cambria" panose="02040503050406030204" pitchFamily="18" charset="0"/>
                <a:ea typeface="Cambria" panose="02040503050406030204" pitchFamily="18" charset="0"/>
                <a:cs typeface="Calibri" panose="020F0502020204030204" pitchFamily="34" charset="0"/>
              </a:rPr>
              <a:t>Intraoperative Considerations: </a:t>
            </a:r>
            <a:endParaRPr sz="2800" dirty="0">
              <a:latin typeface="Cambria" panose="02040503050406030204" pitchFamily="18" charset="0"/>
              <a:ea typeface="Cambria" panose="02040503050406030204" pitchFamily="18" charset="0"/>
              <a:cs typeface="Calibri" panose="020F0502020204030204" pitchFamily="34" charset="0"/>
            </a:endParaRPr>
          </a:p>
        </p:txBody>
      </p:sp>
      <p:sp>
        <p:nvSpPr>
          <p:cNvPr id="225" name="Google Shape;225;p35"/>
          <p:cNvSpPr txBox="1">
            <a:spLocks noGrp="1"/>
          </p:cNvSpPr>
          <p:nvPr>
            <p:ph idx="1"/>
          </p:nvPr>
        </p:nvSpPr>
        <p:spPr>
          <a:xfrm>
            <a:off x="457200" y="864681"/>
            <a:ext cx="8229600" cy="3094375"/>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AutoNum type="arabicPeriod" startAt="3"/>
            </a:pPr>
            <a:r>
              <a:rPr lang="en" sz="1600" b="1" dirty="0"/>
              <a:t>Use Vasopressors &amp; crystalloids to maintain hemodynamic stability:</a:t>
            </a:r>
            <a:endParaRPr sz="1600" b="1" dirty="0"/>
          </a:p>
          <a:p>
            <a:pPr marL="914400" lvl="1" indent="-330200" algn="l" rtl="0">
              <a:spcBef>
                <a:spcPts val="0"/>
              </a:spcBef>
              <a:spcAft>
                <a:spcPts val="0"/>
              </a:spcAft>
              <a:buSzPct val="65000"/>
              <a:buFont typeface="Arial" panose="020B0604020202020204" pitchFamily="34" charset="0"/>
              <a:buChar char="•"/>
            </a:pPr>
            <a:r>
              <a:rPr lang="en" sz="1400" dirty="0"/>
              <a:t>Either norepinephrine or vasopressin can be used for hemodynamic support in the patient post-cardiac surgery </a:t>
            </a:r>
            <a:r>
              <a:rPr lang="en" sz="1400" baseline="30000" dirty="0"/>
              <a:t>1</a:t>
            </a:r>
            <a:endParaRPr sz="1400" dirty="0"/>
          </a:p>
          <a:p>
            <a:pPr marL="914400" lvl="1" indent="-330200" algn="l" rtl="0">
              <a:spcBef>
                <a:spcPts val="0"/>
              </a:spcBef>
              <a:spcAft>
                <a:spcPts val="0"/>
              </a:spcAft>
              <a:buSzPct val="65000"/>
              <a:buFont typeface="Arial" panose="020B0604020202020204" pitchFamily="34" charset="0"/>
              <a:buChar char="•"/>
            </a:pPr>
            <a:r>
              <a:rPr lang="en" sz="1400" dirty="0"/>
              <a:t>European Society of Intensive Care Medicine recommendations: </a:t>
            </a:r>
            <a:r>
              <a:rPr lang="en" sz="1400" baseline="30000" dirty="0"/>
              <a:t>11</a:t>
            </a:r>
            <a:endParaRPr sz="1400" baseline="30000" dirty="0"/>
          </a:p>
          <a:p>
            <a:pPr lvl="2" algn="l" rtl="0">
              <a:spcBef>
                <a:spcPts val="0"/>
              </a:spcBef>
              <a:spcAft>
                <a:spcPts val="0"/>
              </a:spcAft>
              <a:buSzPct val="65000"/>
              <a:buFont typeface="Wingdings" panose="05000000000000000000" pitchFamily="2" charset="2"/>
              <a:buChar char="§"/>
            </a:pPr>
            <a:r>
              <a:rPr lang="en-US" sz="1100" dirty="0"/>
              <a:t>Norepinephrine recommended as first-choice vasopressor to protect kidney function </a:t>
            </a:r>
            <a:r>
              <a:rPr lang="en-US" sz="1400" dirty="0"/>
              <a:t>(Grade 1B evidence)</a:t>
            </a:r>
          </a:p>
          <a:p>
            <a:pPr marL="1371600" lvl="2" indent="-304800" algn="l" rtl="0">
              <a:spcBef>
                <a:spcPts val="300"/>
              </a:spcBef>
              <a:spcAft>
                <a:spcPts val="0"/>
              </a:spcAft>
              <a:buSzPct val="65000"/>
              <a:buFont typeface="Wingdings" panose="05000000000000000000" pitchFamily="2" charset="2"/>
              <a:buChar char="§"/>
            </a:pPr>
            <a:r>
              <a:rPr lang="en" sz="1100" dirty="0"/>
              <a:t>Suggest vasopressin in patients with vasoplegic shock after cardiac surgery </a:t>
            </a:r>
            <a:r>
              <a:rPr lang="en" sz="1400" dirty="0"/>
              <a:t>(Grade 2C evidence)</a:t>
            </a:r>
            <a:endParaRPr sz="1400" dirty="0"/>
          </a:p>
          <a:p>
            <a:pPr marL="1371600" lvl="2" indent="-304800" algn="l" rtl="0">
              <a:spcBef>
                <a:spcPts val="0"/>
              </a:spcBef>
              <a:spcAft>
                <a:spcPts val="0"/>
              </a:spcAft>
              <a:buSzPct val="65000"/>
              <a:buFont typeface="Wingdings" panose="05000000000000000000" pitchFamily="2" charset="2"/>
              <a:buChar char="§"/>
            </a:pPr>
            <a:r>
              <a:rPr lang="en" sz="1100" dirty="0"/>
              <a:t>Controlled fluid resuscitation in volume depletion, while avoiding volume overload using balanced crystalloids </a:t>
            </a:r>
            <a:r>
              <a:rPr lang="en" sz="1400" dirty="0"/>
              <a:t>(Grade 1C/2C)</a:t>
            </a:r>
            <a:endParaRPr sz="1400" dirty="0"/>
          </a:p>
          <a:p>
            <a:pPr marL="869950" lvl="1" indent="-285750">
              <a:spcBef>
                <a:spcPts val="0"/>
              </a:spcBef>
              <a:spcAft>
                <a:spcPts val="0"/>
              </a:spcAft>
              <a:buSzPct val="65000"/>
            </a:pPr>
            <a:r>
              <a:rPr lang="en" sz="1400" dirty="0"/>
              <a:t>American Heart Association - Cardiac and Vascular Surgery- Associated Acute Kidney Injury Consensus Guidelines recommend:</a:t>
            </a:r>
            <a:r>
              <a:rPr lang="en" sz="1400" baseline="30000" dirty="0"/>
              <a:t>10</a:t>
            </a:r>
            <a:endParaRPr sz="1400" baseline="30000" dirty="0"/>
          </a:p>
          <a:p>
            <a:pPr marL="1371600" lvl="2" indent="-311150" algn="l" rtl="0">
              <a:spcBef>
                <a:spcPts val="0"/>
              </a:spcBef>
              <a:spcAft>
                <a:spcPts val="0"/>
              </a:spcAft>
              <a:buSzPct val="65000"/>
              <a:buFont typeface="Wingdings" panose="05000000000000000000" pitchFamily="2" charset="2"/>
              <a:buChar char="§"/>
            </a:pPr>
            <a:r>
              <a:rPr lang="en" sz="1100" dirty="0"/>
              <a:t>Use of balanced crystalloid solutions guided by measures of fluid responsiveness </a:t>
            </a:r>
            <a:r>
              <a:rPr lang="en" sz="1400" dirty="0"/>
              <a:t>(Grade 1B)</a:t>
            </a:r>
          </a:p>
          <a:p>
            <a:pPr lvl="3" indent="-311150">
              <a:spcBef>
                <a:spcPts val="0"/>
              </a:spcBef>
              <a:buSzPct val="65000"/>
              <a:buFont typeface="Wingdings" panose="05000000000000000000" pitchFamily="2" charset="2"/>
              <a:buChar char="§"/>
            </a:pPr>
            <a:r>
              <a:rPr lang="en-US" sz="1250" dirty="0"/>
              <a:t>In adult cardiac surgery with CPB, fenoldopam may be reasonable to reduce the risk of CSA-AKI, as long as hypotension is avoided</a:t>
            </a:r>
            <a:r>
              <a:rPr lang="en-US" sz="1250" baseline="30000" dirty="0"/>
              <a:t>4</a:t>
            </a:r>
          </a:p>
          <a:p>
            <a:pPr lvl="1" indent="-311150">
              <a:spcBef>
                <a:spcPts val="0"/>
              </a:spcBef>
              <a:buSzPct val="65000"/>
              <a:buFont typeface="Wingdings" panose="05000000000000000000" pitchFamily="2" charset="2"/>
              <a:buChar char="§"/>
            </a:pPr>
            <a:endParaRPr dirty="0"/>
          </a:p>
        </p:txBody>
      </p:sp>
      <p:pic>
        <p:nvPicPr>
          <p:cNvPr id="226" name="Google Shape;226;p35"/>
          <p:cNvPicPr preferRelativeResize="0"/>
          <p:nvPr/>
        </p:nvPicPr>
        <p:blipFill>
          <a:blip r:embed="rId3">
            <a:alphaModFix/>
          </a:blip>
          <a:stretch>
            <a:fillRect/>
          </a:stretch>
        </p:blipFill>
        <p:spPr>
          <a:xfrm>
            <a:off x="-83489" y="3959056"/>
            <a:ext cx="1232349" cy="1232349"/>
          </a:xfrm>
          <a:prstGeom prst="rect">
            <a:avLst/>
          </a:prstGeom>
          <a:noFill/>
          <a:ln>
            <a:noFill/>
          </a:ln>
        </p:spPr>
      </p:pic>
      <p:sp>
        <p:nvSpPr>
          <p:cNvPr id="3" name="TextBox 2">
            <a:extLst>
              <a:ext uri="{FF2B5EF4-FFF2-40B4-BE49-F238E27FC236}">
                <a16:creationId xmlns:a16="http://schemas.microsoft.com/office/drawing/2014/main" id="{73032783-E338-C7CC-BC8F-8E59CB1EB6FA}"/>
              </a:ext>
            </a:extLst>
          </p:cNvPr>
          <p:cNvSpPr txBox="1"/>
          <p:nvPr/>
        </p:nvSpPr>
        <p:spPr>
          <a:xfrm>
            <a:off x="900894" y="3959056"/>
            <a:ext cx="8033873" cy="1077218"/>
          </a:xfrm>
          <a:prstGeom prst="rect">
            <a:avLst/>
          </a:prstGeom>
          <a:noFill/>
        </p:spPr>
        <p:txBody>
          <a:bodyPr wrap="square" lIns="91440" tIns="45720" rIns="91440" bIns="45720" anchor="t">
            <a:spAutoFit/>
          </a:bodyPr>
          <a:lstStyle/>
          <a:p>
            <a:pPr marR="0" lvl="0" algn="l" defTabSz="914400" rtl="0" eaLnBrk="1" fontAlgn="auto" latinLnBrk="0" hangingPunct="1">
              <a:lnSpc>
                <a:spcPct val="100000"/>
              </a:lnSpc>
              <a:spcBef>
                <a:spcPts val="0"/>
              </a:spcBef>
              <a:spcAft>
                <a:spcPts val="0"/>
              </a:spcAft>
              <a:buClr>
                <a:srgbClr val="002060"/>
              </a:buClr>
              <a:buSzTx/>
              <a:tabLst/>
              <a:defRPr/>
            </a:pPr>
            <a:r>
              <a:rPr kumimoji="0" lang="en-US" sz="800" b="1"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References:</a:t>
            </a:r>
            <a:endParaRPr lang="en-US" sz="800" b="1" kern="100" dirty="0">
              <a:solidFill>
                <a:srgbClr val="002060"/>
              </a:solidFill>
              <a:latin typeface="Calibri" panose="020F0502020204030204" pitchFamily="34" charset="0"/>
              <a:ea typeface="Calibri" panose="020F0502020204030204" pitchFamily="34" charset="0"/>
              <a:cs typeface="Calibri" panose="020F0502020204030204" pitchFamily="34" charset="0"/>
              <a:sym typeface="Arial"/>
            </a:endParaRPr>
          </a:p>
          <a:p>
            <a:pPr marL="228600" marR="0" indent="-228600">
              <a:spcBef>
                <a:spcPts val="0"/>
              </a:spcBef>
              <a:buClr>
                <a:srgbClr val="002060"/>
              </a:buClr>
              <a:buFont typeface="+mj-lt"/>
              <a:buAutoNum type="arabicPeriod"/>
            </a:pP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Thiele, R., Isbell, J., Rosner, M. et al.: AKI associated with cardiac surgery. Clin J Am Soc Nephrol 2015; 10:500–14</a:t>
            </a:r>
          </a:p>
          <a:p>
            <a:pPr marL="228600" marR="0" indent="-228600">
              <a:spcBef>
                <a:spcPts val="0"/>
              </a:spcBef>
              <a:buClr>
                <a:srgbClr val="002060"/>
              </a:buClr>
              <a:buFont typeface="+mj-lt"/>
              <a:buAutoNum type="arabicPeriod"/>
            </a:pP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Nadim, M., Forni, L., Kellum JA et al.: Cardiac and Vascular Surgery-Associated Acute Kidney Injury: The 20th International Consensus Conference of the ADQI (Acute Disease Quality Initiative) Group. J Am Heart Assoc 2018; 7</a:t>
            </a:r>
          </a:p>
          <a:p>
            <a:pPr marL="228600" marR="0" indent="-228600">
              <a:spcBef>
                <a:spcPts val="0"/>
              </a:spcBef>
              <a:buClr>
                <a:srgbClr val="002060"/>
              </a:buClr>
              <a:buFont typeface="+mj-lt"/>
              <a:buAutoNum type="arabicPeriod"/>
            </a:pP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Joannidis, M., Druml, W., Schetz, M. et al.: Prevention of acute kidney injury and protection of renal function in the intensive care unit: update 2017 : Expert opinion of the Working Group on Prevention, AKI section, European Society of Intensive Care Medicine. Intensive Care Med 2017; 43:730–49</a:t>
            </a:r>
          </a:p>
          <a:p>
            <a:pPr marL="228600" marR="0" indent="-228600">
              <a:spcBef>
                <a:spcPts val="0"/>
              </a:spcBef>
              <a:buClr>
                <a:srgbClr val="002060"/>
              </a:buClr>
              <a:buFont typeface="+mj-lt"/>
              <a:buAutoNum type="arabicPeriod"/>
            </a:pPr>
            <a:r>
              <a:rPr kumimoji="0" lang="en-US" sz="8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Brown, J; Baker, R.; Hammon, J. et al. </a:t>
            </a:r>
            <a:r>
              <a:rPr kumimoji="0" lang="en-US" sz="800" b="0" i="1"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The Society of Thoracic Surgeons/Society of Cardiovascular Anesthesiologists/American Society for Extracorporeal Technology</a:t>
            </a:r>
            <a:r>
              <a:rPr kumimoji="0" lang="en-US" sz="8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Clinical Practice Guidelines for the Prevention of Adult Cardiac Surgery–Associated Acute Kidney Injury. Anesthesia &amp; Analgesia 136(1):p 176-184, January 2023. | DOI: 10.1213/ANE.0000000000006286 </a:t>
            </a:r>
            <a:endParaRPr lang="en-US" sz="8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556514" y="162377"/>
            <a:ext cx="7269480" cy="577611"/>
          </a:xfrm>
          <a:prstGeom prst="rect">
            <a:avLst/>
          </a:prstGeom>
        </p:spPr>
        <p:txBody>
          <a:bodyPr spcFirstLastPara="1" lIns="68575" tIns="34275" rIns="68575" bIns="34275" anchorCtr="0">
            <a:normAutofit/>
          </a:bodyPr>
          <a:lstStyle/>
          <a:p>
            <a:pPr marL="0" lvl="0" indent="0" rtl="0">
              <a:spcBef>
                <a:spcPts val="400"/>
              </a:spcBef>
              <a:spcAft>
                <a:spcPts val="0"/>
              </a:spcAft>
              <a:buNone/>
            </a:pPr>
            <a:r>
              <a:rPr lang="en-US" sz="2800" dirty="0">
                <a:latin typeface="Cambria" panose="02040503050406030204" pitchFamily="18" charset="0"/>
                <a:ea typeface="Cambria" panose="02040503050406030204" pitchFamily="18" charset="0"/>
                <a:cs typeface="Calibri" panose="020F0502020204030204" pitchFamily="34" charset="0"/>
              </a:rPr>
              <a:t>Objectives</a:t>
            </a:r>
            <a:endParaRPr lang="en-US" sz="3600" dirty="0">
              <a:latin typeface="Cambria" panose="02040503050406030204" pitchFamily="18" charset="0"/>
              <a:ea typeface="Cambria" panose="02040503050406030204" pitchFamily="18" charset="0"/>
              <a:cs typeface="Calibri" panose="020F0502020204030204" pitchFamily="34" charset="0"/>
            </a:endParaRPr>
          </a:p>
        </p:txBody>
      </p:sp>
      <p:graphicFrame>
        <p:nvGraphicFramePr>
          <p:cNvPr id="105" name="Google Shape;103;p20">
            <a:extLst>
              <a:ext uri="{FF2B5EF4-FFF2-40B4-BE49-F238E27FC236}">
                <a16:creationId xmlns:a16="http://schemas.microsoft.com/office/drawing/2014/main" id="{E4909ECF-E67E-D7D8-2B89-5C40F3589F97}"/>
              </a:ext>
            </a:extLst>
          </p:cNvPr>
          <p:cNvGraphicFramePr>
            <a:graphicFrameLocks noGrp="1"/>
          </p:cNvGraphicFramePr>
          <p:nvPr>
            <p:ph idx="1"/>
            <p:extLst>
              <p:ext uri="{D42A27DB-BD31-4B8C-83A1-F6EECF244321}">
                <p14:modId xmlns:p14="http://schemas.microsoft.com/office/powerpoint/2010/main" val="25181790"/>
              </p:ext>
            </p:extLst>
          </p:nvPr>
        </p:nvGraphicFramePr>
        <p:xfrm>
          <a:off x="903807" y="917930"/>
          <a:ext cx="7014219" cy="3485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8" name="Google Shape;248;p38"/>
          <p:cNvPicPr preferRelativeResize="0"/>
          <p:nvPr/>
        </p:nvPicPr>
        <p:blipFill>
          <a:blip r:embed="rId3">
            <a:alphaModFix/>
          </a:blip>
          <a:stretch>
            <a:fillRect/>
          </a:stretch>
        </p:blipFill>
        <p:spPr>
          <a:xfrm>
            <a:off x="6244046" y="794698"/>
            <a:ext cx="2812868" cy="2377384"/>
          </a:xfrm>
          <a:prstGeom prst="rect">
            <a:avLst/>
          </a:prstGeom>
          <a:noFill/>
          <a:ln w="12700">
            <a:solidFill>
              <a:srgbClr val="002060"/>
            </a:solidFill>
          </a:ln>
        </p:spPr>
      </p:pic>
      <p:sp>
        <p:nvSpPr>
          <p:cNvPr id="245" name="Google Shape;245;p38"/>
          <p:cNvSpPr txBox="1">
            <a:spLocks noGrp="1"/>
          </p:cNvSpPr>
          <p:nvPr>
            <p:ph type="title"/>
          </p:nvPr>
        </p:nvSpPr>
        <p:spPr>
          <a:xfrm>
            <a:off x="301707" y="288970"/>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sz="2800" dirty="0">
                <a:latin typeface="Cambria" panose="02040503050406030204" pitchFamily="18" charset="0"/>
                <a:ea typeface="Cambria" panose="02040503050406030204" pitchFamily="18" charset="0"/>
              </a:rPr>
              <a:t>Intraoperative Considerations</a:t>
            </a:r>
            <a:endParaRPr sz="2800" dirty="0">
              <a:latin typeface="Cambria" panose="02040503050406030204" pitchFamily="18" charset="0"/>
              <a:ea typeface="Cambria" panose="02040503050406030204" pitchFamily="18" charset="0"/>
            </a:endParaRPr>
          </a:p>
        </p:txBody>
      </p:sp>
      <p:sp>
        <p:nvSpPr>
          <p:cNvPr id="246" name="Google Shape;246;p38"/>
          <p:cNvSpPr txBox="1">
            <a:spLocks noGrp="1"/>
          </p:cNvSpPr>
          <p:nvPr>
            <p:ph idx="1"/>
          </p:nvPr>
        </p:nvSpPr>
        <p:spPr>
          <a:xfrm>
            <a:off x="301707" y="794698"/>
            <a:ext cx="5855253" cy="2958695"/>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AutoNum type="arabicPeriod" startAt="4"/>
            </a:pPr>
            <a:r>
              <a:rPr lang="en" b="1" dirty="0"/>
              <a:t>Avoid periods of hyperthermic perfusion</a:t>
            </a:r>
            <a:endParaRPr b="1" dirty="0"/>
          </a:p>
          <a:p>
            <a:pPr marL="914400" lvl="1" indent="-317500" algn="l" rtl="0">
              <a:spcBef>
                <a:spcPts val="0"/>
              </a:spcBef>
              <a:spcAft>
                <a:spcPts val="0"/>
              </a:spcAft>
              <a:buSzPts val="1400"/>
              <a:buFont typeface="Arial" panose="020B0604020202020204" pitchFamily="34" charset="0"/>
              <a:buChar char="•"/>
            </a:pPr>
            <a:r>
              <a:rPr lang="en" dirty="0"/>
              <a:t>CABG patients re-warmed on CPB to 37℃ had a higher incidence of renal dysfunction (17%) as compared to patients re-warmed to 34℃ (9%); n=223 </a:t>
            </a:r>
            <a:r>
              <a:rPr lang="en" baseline="30000" dirty="0"/>
              <a:t>1</a:t>
            </a:r>
            <a:endParaRPr baseline="30000" dirty="0"/>
          </a:p>
          <a:p>
            <a:pPr marL="457200" lvl="0" indent="-317500" algn="l" rtl="0">
              <a:spcBef>
                <a:spcPts val="700"/>
              </a:spcBef>
              <a:spcAft>
                <a:spcPts val="0"/>
              </a:spcAft>
              <a:buSzPts val="1400"/>
              <a:buAutoNum type="arabicPeriod" startAt="5"/>
            </a:pPr>
            <a:r>
              <a:rPr lang="en" b="1" dirty="0"/>
              <a:t>Avoid significant hemodilution</a:t>
            </a:r>
            <a:endParaRPr b="1" dirty="0"/>
          </a:p>
          <a:p>
            <a:pPr marL="768350" lvl="1" indent="-171450" algn="l" rtl="0">
              <a:spcBef>
                <a:spcPts val="0"/>
              </a:spcBef>
              <a:spcAft>
                <a:spcPts val="0"/>
              </a:spcAft>
              <a:buSzPts val="1400"/>
              <a:buFont typeface="Arial" panose="020B0604020202020204" pitchFamily="34" charset="0"/>
              <a:buChar char="•"/>
            </a:pPr>
            <a:r>
              <a:rPr lang="en" dirty="0"/>
              <a:t>Hemodilution during CPB is an independent risk factor for AKI in </a:t>
            </a:r>
          </a:p>
          <a:p>
            <a:pPr marL="596900" lvl="1" indent="0" algn="l" rtl="0">
              <a:spcBef>
                <a:spcPts val="0"/>
              </a:spcBef>
              <a:spcAft>
                <a:spcPts val="0"/>
              </a:spcAft>
              <a:buSzPts val="1400"/>
              <a:buNone/>
            </a:pPr>
            <a:r>
              <a:rPr lang="en" dirty="0"/>
              <a:t>adult cardiac surgery </a:t>
            </a:r>
            <a:r>
              <a:rPr lang="en" baseline="30000" dirty="0"/>
              <a:t>2</a:t>
            </a:r>
            <a:endParaRPr baseline="30000" dirty="0"/>
          </a:p>
          <a:p>
            <a:pPr marL="768350" lvl="1" indent="-171450" algn="l" rtl="0">
              <a:spcBef>
                <a:spcPts val="0"/>
              </a:spcBef>
              <a:spcAft>
                <a:spcPts val="0"/>
              </a:spcAft>
              <a:buSzPts val="1400"/>
              <a:buFont typeface="Arial" panose="020B0604020202020204" pitchFamily="34" charset="0"/>
              <a:buChar char="•"/>
            </a:pPr>
            <a:r>
              <a:rPr lang="en" dirty="0"/>
              <a:t>In a retrospective analysis of 16,790 cardiac surgery patients, relative </a:t>
            </a:r>
          </a:p>
          <a:p>
            <a:pPr marL="596900" lvl="1" indent="0" algn="l" rtl="0">
              <a:spcBef>
                <a:spcPts val="0"/>
              </a:spcBef>
              <a:spcAft>
                <a:spcPts val="0"/>
              </a:spcAft>
              <a:buSzPts val="1400"/>
              <a:buNone/>
            </a:pPr>
            <a:r>
              <a:rPr lang="en" dirty="0"/>
              <a:t>risk of AKI increased by 7% for every percentage point decrease in nadir HCT during CPB </a:t>
            </a:r>
            <a:r>
              <a:rPr lang="en" baseline="30000" dirty="0"/>
              <a:t>3</a:t>
            </a:r>
            <a:endParaRPr baseline="30000" dirty="0"/>
          </a:p>
          <a:p>
            <a:pPr marL="457200" lvl="0" indent="-317500" algn="l" rtl="0">
              <a:spcBef>
                <a:spcPts val="700"/>
              </a:spcBef>
              <a:spcAft>
                <a:spcPts val="0"/>
              </a:spcAft>
              <a:buSzPts val="1400"/>
              <a:buAutoNum type="arabicPeriod" startAt="6"/>
            </a:pPr>
            <a:r>
              <a:rPr lang="en" b="1" dirty="0"/>
              <a:t>Limit blood transfusions</a:t>
            </a:r>
            <a:endParaRPr b="1" dirty="0"/>
          </a:p>
          <a:p>
            <a:pPr marL="768350" lvl="1" indent="-171450" algn="l" rtl="0">
              <a:spcBef>
                <a:spcPts val="0"/>
              </a:spcBef>
              <a:spcAft>
                <a:spcPts val="0"/>
              </a:spcAft>
              <a:buSzPts val="1400"/>
              <a:buFont typeface="Arial" panose="020B0604020202020204" pitchFamily="34" charset="0"/>
              <a:buChar char="•"/>
            </a:pPr>
            <a:r>
              <a:rPr lang="en" dirty="0"/>
              <a:t>Transfusion of ≥ 2 units of packed red blood cells has been associated with higher incidence of AKI</a:t>
            </a:r>
            <a:r>
              <a:rPr lang="en" baseline="30000" dirty="0"/>
              <a:t>4</a:t>
            </a:r>
            <a:endParaRPr baseline="30000" dirty="0"/>
          </a:p>
          <a:p>
            <a:pPr marL="768350" lvl="1" indent="-171450" algn="l" rtl="0">
              <a:spcBef>
                <a:spcPts val="0"/>
              </a:spcBef>
              <a:spcAft>
                <a:spcPts val="0"/>
              </a:spcAft>
              <a:buSzPts val="1400"/>
              <a:buFont typeface="Arial" panose="020B0604020202020204" pitchFamily="34" charset="0"/>
              <a:buChar char="•"/>
            </a:pPr>
            <a:r>
              <a:rPr lang="en" dirty="0"/>
              <a:t>In 2 different RCTs, patients were randomized to liberal (Hg&lt;9.5) or restrictive (Hb&lt;7.5) groups intraoperatively and postoperatively and there was no difference in postop AKI. </a:t>
            </a:r>
            <a:r>
              <a:rPr lang="en" baseline="30000" dirty="0"/>
              <a:t>5-6</a:t>
            </a:r>
          </a:p>
          <a:p>
            <a:pPr marL="596900" lvl="1" indent="0" algn="l" rtl="0">
              <a:spcBef>
                <a:spcPts val="0"/>
              </a:spcBef>
              <a:spcAft>
                <a:spcPts val="0"/>
              </a:spcAft>
              <a:buSzPts val="1400"/>
              <a:buNone/>
            </a:pPr>
            <a:endParaRPr lang="en" baseline="30000" dirty="0"/>
          </a:p>
        </p:txBody>
      </p:sp>
      <p:sp>
        <p:nvSpPr>
          <p:cNvPr id="3" name="TextBox 2">
            <a:extLst>
              <a:ext uri="{FF2B5EF4-FFF2-40B4-BE49-F238E27FC236}">
                <a16:creationId xmlns:a16="http://schemas.microsoft.com/office/drawing/2014/main" id="{5268AA8F-B698-9851-7796-9F86E3A8D405}"/>
              </a:ext>
            </a:extLst>
          </p:cNvPr>
          <p:cNvSpPr txBox="1"/>
          <p:nvPr/>
        </p:nvSpPr>
        <p:spPr>
          <a:xfrm>
            <a:off x="942589" y="4081671"/>
            <a:ext cx="7431964" cy="1061829"/>
          </a:xfrm>
          <a:prstGeom prst="rect">
            <a:avLst/>
          </a:prstGeom>
          <a:solidFill>
            <a:schemeClr val="bg1"/>
          </a:solid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SzTx/>
              <a:buNone/>
              <a:tabLst/>
              <a:defRPr/>
            </a:pPr>
            <a:r>
              <a:rPr kumimoji="0" lang="en-US" sz="700" b="1" i="0" u="none" strike="noStrike" kern="100" cap="none" spc="0" normalizeH="0" baseline="0" noProof="0" dirty="0">
                <a:ln>
                  <a:noFill/>
                </a:ln>
                <a:solidFill>
                  <a:srgbClr val="002060"/>
                </a:solidFill>
                <a:effectLst/>
                <a:uLnTx/>
                <a:uFillTx/>
                <a:latin typeface="Calibri"/>
                <a:ea typeface="Aptos" panose="020B0004020202020204" pitchFamily="34" charset="0"/>
                <a:cs typeface="Times New Roman"/>
                <a:sym typeface="Arial"/>
              </a:rPr>
              <a:t>References</a:t>
            </a:r>
            <a:endParaRPr lang="en-US" sz="700" b="1" i="0" u="none" strike="noStrike" kern="100" cap="none" spc="0" normalizeH="0" baseline="0" noProof="0" dirty="0">
              <a:ln>
                <a:noFill/>
              </a:ln>
              <a:solidFill>
                <a:srgbClr val="002060"/>
              </a:solidFill>
              <a:effectLst/>
              <a:uLnTx/>
              <a:uFillTx/>
              <a:latin typeface="Calibri"/>
              <a:ea typeface="Aptos" panose="020B0004020202020204" pitchFamily="34" charset="0"/>
              <a:cs typeface="Times New Roman"/>
            </a:endParaRPr>
          </a:p>
          <a:p>
            <a:pPr marL="228600" indent="-228600">
              <a:buClr>
                <a:srgbClr val="002060"/>
              </a:buClr>
              <a:buAutoNum type="arabicPeriod"/>
              <a:defRPr/>
            </a:pPr>
            <a:r>
              <a:rPr lang="en-US" sz="700" kern="100" dirty="0" err="1">
                <a:solidFill>
                  <a:srgbClr val="002060"/>
                </a:solidFill>
                <a:latin typeface="Calibri"/>
                <a:ea typeface="Aptos" panose="020B0004020202020204" pitchFamily="34" charset="0"/>
              </a:rPr>
              <a:t>Boodhwani</a:t>
            </a:r>
            <a:r>
              <a:rPr lang="en-US" sz="700" kern="100" dirty="0">
                <a:solidFill>
                  <a:srgbClr val="002060"/>
                </a:solidFill>
                <a:latin typeface="Calibri"/>
                <a:ea typeface="Aptos" panose="020B0004020202020204" pitchFamily="34" charset="0"/>
              </a:rPr>
              <a:t> M, Rubens, F., </a:t>
            </a:r>
            <a:r>
              <a:rPr lang="en-US" sz="700" kern="100" dirty="0" err="1">
                <a:solidFill>
                  <a:srgbClr val="002060"/>
                </a:solidFill>
                <a:latin typeface="Calibri"/>
                <a:ea typeface="Aptos" panose="020B0004020202020204" pitchFamily="34" charset="0"/>
              </a:rPr>
              <a:t>Wozny</a:t>
            </a:r>
            <a:r>
              <a:rPr lang="en-US" sz="700" kern="100" dirty="0">
                <a:solidFill>
                  <a:srgbClr val="002060"/>
                </a:solidFill>
                <a:latin typeface="Calibri"/>
                <a:ea typeface="Aptos" panose="020B0004020202020204" pitchFamily="34" charset="0"/>
              </a:rPr>
              <a:t>, D., Nathan, H.,: Effects of mild hypothermia and rewarming on renal function after coronary artery bypass grafting. Ann </a:t>
            </a:r>
            <a:r>
              <a:rPr lang="en-US" sz="700" kern="100" dirty="0" err="1">
                <a:solidFill>
                  <a:srgbClr val="002060"/>
                </a:solidFill>
                <a:latin typeface="Calibri"/>
                <a:ea typeface="Aptos" panose="020B0004020202020204" pitchFamily="34" charset="0"/>
              </a:rPr>
              <a:t>Thorac</a:t>
            </a:r>
            <a:r>
              <a:rPr lang="en-US" sz="700" kern="100" dirty="0">
                <a:solidFill>
                  <a:srgbClr val="002060"/>
                </a:solidFill>
                <a:latin typeface="Calibri"/>
                <a:ea typeface="Aptos" panose="020B0004020202020204" pitchFamily="34" charset="0"/>
              </a:rPr>
              <a:t> Surg 2009; 87:489–95</a:t>
            </a:r>
          </a:p>
          <a:p>
            <a:pPr marL="228600" indent="-228600">
              <a:buClr>
                <a:srgbClr val="002060"/>
              </a:buClr>
              <a:buAutoNum type="arabicPeriod"/>
              <a:defRPr/>
            </a:pPr>
            <a:r>
              <a:rPr lang="en-US" sz="700" kern="100" dirty="0" err="1">
                <a:solidFill>
                  <a:srgbClr val="002060"/>
                </a:solidFill>
                <a:latin typeface="Calibri"/>
                <a:ea typeface="Aptos" panose="020B0004020202020204" pitchFamily="34" charset="0"/>
              </a:rPr>
              <a:t>Karkouti</a:t>
            </a:r>
            <a:r>
              <a:rPr lang="en-US" sz="700" kern="100" dirty="0">
                <a:solidFill>
                  <a:srgbClr val="002060"/>
                </a:solidFill>
                <a:latin typeface="Calibri"/>
                <a:ea typeface="Aptos" panose="020B0004020202020204" pitchFamily="34" charset="0"/>
              </a:rPr>
              <a:t>, K., Beattie, W., David, T. et al: Hemodilution during cardiopulmonary bypass is an independent risk factor for acute renal failure in adult cardiac surgery. J </a:t>
            </a:r>
            <a:r>
              <a:rPr lang="en-US" sz="700" kern="100" dirty="0" err="1">
                <a:solidFill>
                  <a:srgbClr val="002060"/>
                </a:solidFill>
                <a:latin typeface="Calibri"/>
                <a:ea typeface="Aptos" panose="020B0004020202020204" pitchFamily="34" charset="0"/>
              </a:rPr>
              <a:t>Thorac</a:t>
            </a:r>
            <a:r>
              <a:rPr lang="en-US" sz="700" kern="100" dirty="0">
                <a:solidFill>
                  <a:srgbClr val="002060"/>
                </a:solidFill>
                <a:latin typeface="Calibri"/>
                <a:ea typeface="Aptos" panose="020B0004020202020204" pitchFamily="34" charset="0"/>
              </a:rPr>
              <a:t> Cardiovasc Surg 2005; 129:391–400</a:t>
            </a:r>
          </a:p>
          <a:p>
            <a:pPr marL="228600" indent="-228600">
              <a:buClr>
                <a:srgbClr val="002060"/>
              </a:buClr>
              <a:buAutoNum type="arabicPeriod"/>
              <a:defRPr/>
            </a:pPr>
            <a:r>
              <a:rPr lang="en-US" sz="700" kern="100" dirty="0" err="1">
                <a:solidFill>
                  <a:srgbClr val="002060"/>
                </a:solidFill>
                <a:latin typeface="Calibri"/>
                <a:ea typeface="Aptos" panose="020B0004020202020204" pitchFamily="34" charset="0"/>
              </a:rPr>
              <a:t>Ranucci</a:t>
            </a:r>
            <a:r>
              <a:rPr lang="en-US" sz="700" kern="100" dirty="0">
                <a:solidFill>
                  <a:srgbClr val="002060"/>
                </a:solidFill>
                <a:latin typeface="Calibri"/>
                <a:ea typeface="Aptos" panose="020B0004020202020204" pitchFamily="34" charset="0"/>
              </a:rPr>
              <a:t>, M., </a:t>
            </a:r>
            <a:r>
              <a:rPr lang="en-US" sz="700" kern="100" dirty="0" err="1">
                <a:solidFill>
                  <a:srgbClr val="002060"/>
                </a:solidFill>
                <a:latin typeface="Calibri"/>
                <a:ea typeface="Aptos" panose="020B0004020202020204" pitchFamily="34" charset="0"/>
              </a:rPr>
              <a:t>Aloisio</a:t>
            </a:r>
            <a:r>
              <a:rPr lang="en-US" sz="700" kern="100" dirty="0">
                <a:solidFill>
                  <a:srgbClr val="002060"/>
                </a:solidFill>
                <a:latin typeface="Calibri"/>
                <a:ea typeface="Aptos" panose="020B0004020202020204" pitchFamily="34" charset="0"/>
              </a:rPr>
              <a:t> T., </a:t>
            </a:r>
            <a:r>
              <a:rPr lang="en-US" sz="700" kern="100" dirty="0" err="1">
                <a:solidFill>
                  <a:srgbClr val="002060"/>
                </a:solidFill>
                <a:latin typeface="Calibri"/>
                <a:ea typeface="Aptos" panose="020B0004020202020204" pitchFamily="34" charset="0"/>
              </a:rPr>
              <a:t>Frigiola</a:t>
            </a:r>
            <a:r>
              <a:rPr lang="en-US" sz="700" kern="100" dirty="0">
                <a:solidFill>
                  <a:srgbClr val="002060"/>
                </a:solidFill>
                <a:latin typeface="Calibri"/>
                <a:ea typeface="Aptos" panose="020B0004020202020204" pitchFamily="34" charset="0"/>
              </a:rPr>
              <a:t>, A. et al. Surgical and Clinical Outcome </a:t>
            </a:r>
            <a:r>
              <a:rPr lang="en-US" sz="700" kern="100" dirty="0" err="1">
                <a:solidFill>
                  <a:srgbClr val="002060"/>
                </a:solidFill>
                <a:latin typeface="Calibri"/>
                <a:ea typeface="Aptos" panose="020B0004020202020204" pitchFamily="34" charset="0"/>
              </a:rPr>
              <a:t>REsearch</a:t>
            </a:r>
            <a:r>
              <a:rPr lang="en-US" sz="700" kern="100" dirty="0">
                <a:solidFill>
                  <a:srgbClr val="002060"/>
                </a:solidFill>
                <a:latin typeface="Calibri"/>
                <a:ea typeface="Aptos" panose="020B0004020202020204" pitchFamily="34" charset="0"/>
              </a:rPr>
              <a:t> (SCORE) Group: Acute Kidney Injury and Hemodilution During Cardiopulmonary Bypass: A Changing Scenario. Ann </a:t>
            </a:r>
            <a:r>
              <a:rPr lang="en-US" sz="700" kern="100" dirty="0" err="1">
                <a:solidFill>
                  <a:srgbClr val="002060"/>
                </a:solidFill>
                <a:latin typeface="Calibri"/>
                <a:ea typeface="Aptos" panose="020B0004020202020204" pitchFamily="34" charset="0"/>
              </a:rPr>
              <a:t>Thorac</a:t>
            </a:r>
            <a:r>
              <a:rPr lang="en-US" sz="700" kern="100" dirty="0">
                <a:solidFill>
                  <a:srgbClr val="002060"/>
                </a:solidFill>
                <a:latin typeface="Calibri"/>
                <a:ea typeface="Aptos" panose="020B0004020202020204" pitchFamily="34" charset="0"/>
              </a:rPr>
              <a:t> Surg 2015; 100:95–100</a:t>
            </a:r>
          </a:p>
          <a:p>
            <a:pPr marL="228600" indent="-228600">
              <a:buClr>
                <a:srgbClr val="002060"/>
              </a:buClr>
              <a:buAutoNum type="arabicPeriod"/>
              <a:defRPr/>
            </a:pPr>
            <a:r>
              <a:rPr lang="en-US" sz="700" kern="100" dirty="0">
                <a:solidFill>
                  <a:srgbClr val="002060"/>
                </a:solidFill>
                <a:latin typeface="Calibri"/>
                <a:ea typeface="Aptos" panose="020B0004020202020204" pitchFamily="34" charset="0"/>
              </a:rPr>
              <a:t>Khan, U., Coca, S., Hong K., </a:t>
            </a:r>
            <a:r>
              <a:rPr lang="en-US" sz="700" kern="100" dirty="0" err="1">
                <a:solidFill>
                  <a:srgbClr val="002060"/>
                </a:solidFill>
                <a:latin typeface="Calibri"/>
                <a:ea typeface="Aptos" panose="020B0004020202020204" pitchFamily="34" charset="0"/>
              </a:rPr>
              <a:t>Quantz</a:t>
            </a:r>
            <a:r>
              <a:rPr lang="en-US" sz="700" kern="100" dirty="0">
                <a:solidFill>
                  <a:srgbClr val="002060"/>
                </a:solidFill>
                <a:latin typeface="Calibri"/>
                <a:ea typeface="Aptos" panose="020B0004020202020204" pitchFamily="34" charset="0"/>
              </a:rPr>
              <a:t>, M. et al. Parikh CR: Blood transfusions are associated with urinary biomarkers of kidney injury in cardiac surgery. J </a:t>
            </a:r>
            <a:r>
              <a:rPr lang="en-US" sz="700" kern="100" dirty="0" err="1">
                <a:solidFill>
                  <a:srgbClr val="002060"/>
                </a:solidFill>
                <a:latin typeface="Calibri"/>
                <a:ea typeface="Aptos" panose="020B0004020202020204" pitchFamily="34" charset="0"/>
              </a:rPr>
              <a:t>Thorac</a:t>
            </a:r>
            <a:r>
              <a:rPr lang="en-US" sz="700" kern="100" dirty="0">
                <a:solidFill>
                  <a:srgbClr val="002060"/>
                </a:solidFill>
                <a:latin typeface="Calibri"/>
                <a:ea typeface="Aptos" panose="020B0004020202020204" pitchFamily="34" charset="0"/>
              </a:rPr>
              <a:t> Cardiovasc Surg 2014; 148:726–32</a:t>
            </a:r>
          </a:p>
          <a:p>
            <a:pPr marL="228600" indent="-228600">
              <a:buClr>
                <a:srgbClr val="002060"/>
              </a:buClr>
              <a:buAutoNum type="arabicPeriod"/>
              <a:defRPr/>
            </a:pPr>
            <a:r>
              <a:rPr lang="en-US" sz="700" kern="100" dirty="0">
                <a:solidFill>
                  <a:srgbClr val="002060"/>
                </a:solidFill>
                <a:latin typeface="Calibri"/>
                <a:ea typeface="Aptos" panose="020B0004020202020204" pitchFamily="34" charset="0"/>
              </a:rPr>
              <a:t>Mazer, C., Whitlock, R., </a:t>
            </a:r>
            <a:r>
              <a:rPr lang="en-US" sz="700" kern="100" dirty="0" err="1">
                <a:solidFill>
                  <a:srgbClr val="002060"/>
                </a:solidFill>
                <a:latin typeface="Calibri"/>
                <a:ea typeface="Aptos" panose="020B0004020202020204" pitchFamily="34" charset="0"/>
              </a:rPr>
              <a:t>Jüni</a:t>
            </a:r>
            <a:r>
              <a:rPr lang="en-US" sz="700" kern="100" dirty="0">
                <a:solidFill>
                  <a:srgbClr val="002060"/>
                </a:solidFill>
                <a:latin typeface="Calibri"/>
                <a:ea typeface="Aptos" panose="020B0004020202020204" pitchFamily="34" charset="0"/>
              </a:rPr>
              <a:t> P. et al.: Restrictive or Liberal Red-Cell Transfusion for Cardiac Surgery. N Engl J Med 2017; 377:2133–44</a:t>
            </a:r>
          </a:p>
          <a:p>
            <a:pPr marL="228600" indent="-228600">
              <a:buClr>
                <a:srgbClr val="002060"/>
              </a:buClr>
              <a:buAutoNum type="arabicPeriod"/>
              <a:defRPr/>
            </a:pPr>
            <a:r>
              <a:rPr lang="en-US" sz="700" kern="100" dirty="0">
                <a:solidFill>
                  <a:srgbClr val="002060"/>
                </a:solidFill>
                <a:latin typeface="Calibri"/>
                <a:ea typeface="Aptos" panose="020B0004020202020204" pitchFamily="34" charset="0"/>
              </a:rPr>
              <a:t>Murphy, G., Pike, K., Rogers, C., Reeves, B. et al TITRe2 Investigators: Liberal or restrictive transfusion after cardiac surgery. N Engl J Med 2015; 372:997–1008</a:t>
            </a:r>
            <a:endParaRPr lang="en-US" sz="700" kern="100" dirty="0">
              <a:solidFill>
                <a:srgbClr val="002060"/>
              </a:solidFill>
              <a:latin typeface="Calibri"/>
              <a:ea typeface="Aptos" panose="020B0004020202020204" pitchFamily="34"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6"/>
          <p:cNvSpPr txBox="1">
            <a:spLocks noGrp="1"/>
          </p:cNvSpPr>
          <p:nvPr>
            <p:ph type="title"/>
          </p:nvPr>
        </p:nvSpPr>
        <p:spPr>
          <a:xfrm>
            <a:off x="287868" y="202892"/>
            <a:ext cx="8229600" cy="511979"/>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sz="2800" dirty="0">
                <a:latin typeface="Cambria" panose="02040503050406030204" pitchFamily="18" charset="0"/>
                <a:ea typeface="Cambria" panose="02040503050406030204" pitchFamily="18" charset="0"/>
                <a:cs typeface="Calibri" panose="020F0502020204030204" pitchFamily="34" charset="0"/>
              </a:rPr>
              <a:t>Goal-Directed Perfusion Trial (GIFT)</a:t>
            </a:r>
            <a:r>
              <a:rPr lang="en" sz="2800" baseline="30000" dirty="0">
                <a:latin typeface="Cambria" panose="02040503050406030204" pitchFamily="18" charset="0"/>
                <a:ea typeface="Cambria" panose="02040503050406030204" pitchFamily="18" charset="0"/>
                <a:cs typeface="Calibri" panose="020F0502020204030204" pitchFamily="34" charset="0"/>
              </a:rPr>
              <a:t>1</a:t>
            </a:r>
            <a:endParaRPr sz="2800" baseline="30000" dirty="0">
              <a:latin typeface="Cambria" panose="02040503050406030204" pitchFamily="18" charset="0"/>
              <a:ea typeface="Cambria" panose="02040503050406030204" pitchFamily="18" charset="0"/>
              <a:cs typeface="Calibri" panose="020F0502020204030204" pitchFamily="34" charset="0"/>
            </a:endParaRPr>
          </a:p>
        </p:txBody>
      </p:sp>
      <p:sp>
        <p:nvSpPr>
          <p:cNvPr id="232" name="Google Shape;232;p36"/>
          <p:cNvSpPr txBox="1">
            <a:spLocks noGrp="1"/>
          </p:cNvSpPr>
          <p:nvPr>
            <p:ph idx="1"/>
          </p:nvPr>
        </p:nvSpPr>
        <p:spPr>
          <a:xfrm>
            <a:off x="398981" y="714871"/>
            <a:ext cx="7944919" cy="3775861"/>
          </a:xfrm>
          <a:prstGeom prst="rect">
            <a:avLst/>
          </a:prstGeom>
        </p:spPr>
        <p:txBody>
          <a:bodyPr spcFirstLastPara="1" wrap="square" lIns="68575" tIns="34275" rIns="68575" bIns="34275" anchor="t" anchorCtr="0">
            <a:noAutofit/>
          </a:bodyPr>
          <a:lstStyle/>
          <a:p>
            <a:pPr marL="457200" lvl="0" indent="-292100" algn="l" rtl="0">
              <a:spcBef>
                <a:spcPts val="700"/>
              </a:spcBef>
              <a:spcAft>
                <a:spcPts val="0"/>
              </a:spcAft>
              <a:buSzPts val="1000"/>
              <a:buChar char="●"/>
            </a:pPr>
            <a:r>
              <a:rPr lang="en" sz="1600" dirty="0">
                <a:ea typeface="Cambria" panose="02040503050406030204" pitchFamily="18" charset="0"/>
              </a:rPr>
              <a:t>Multicenter RCT conducted at nine institutions in Europe, Australia, New Zealand, and the United States</a:t>
            </a:r>
            <a:endParaRPr sz="1600" dirty="0">
              <a:ea typeface="Cambria" panose="02040503050406030204" pitchFamily="18" charset="0"/>
            </a:endParaRPr>
          </a:p>
          <a:p>
            <a:pPr marL="457200" lvl="0" indent="0" algn="l" rtl="0">
              <a:spcBef>
                <a:spcPts val="0"/>
              </a:spcBef>
              <a:spcAft>
                <a:spcPts val="0"/>
              </a:spcAft>
              <a:buNone/>
            </a:pPr>
            <a:endParaRPr sz="800" dirty="0">
              <a:ea typeface="Cambria" panose="02040503050406030204" pitchFamily="18" charset="0"/>
            </a:endParaRPr>
          </a:p>
          <a:p>
            <a:pPr marL="457200" lvl="0" indent="-292100" algn="l" rtl="0">
              <a:spcBef>
                <a:spcPts val="700"/>
              </a:spcBef>
              <a:spcAft>
                <a:spcPts val="0"/>
              </a:spcAft>
              <a:buSzPts val="1000"/>
              <a:buChar char="●"/>
            </a:pPr>
            <a:r>
              <a:rPr lang="en" sz="1600" dirty="0">
                <a:ea typeface="Cambria" panose="02040503050406030204" pitchFamily="18" charset="0"/>
              </a:rPr>
              <a:t>350 cardiac surgery patients with cardiopulmonary bypass ≥ 90 minutes</a:t>
            </a:r>
            <a:endParaRPr sz="1600" dirty="0">
              <a:ea typeface="Cambria" panose="02040503050406030204" pitchFamily="18" charset="0"/>
            </a:endParaRPr>
          </a:p>
          <a:p>
            <a:pPr marL="914400" lvl="1" indent="-311150" algn="l" rtl="0">
              <a:spcBef>
                <a:spcPts val="0"/>
              </a:spcBef>
              <a:spcAft>
                <a:spcPts val="0"/>
              </a:spcAft>
              <a:buSzPts val="1300"/>
              <a:buFont typeface="Arial" panose="020B0604020202020204" pitchFamily="34" charset="0"/>
              <a:buChar char="•"/>
            </a:pPr>
            <a:r>
              <a:rPr lang="en" sz="1600" u="sng" dirty="0">
                <a:ea typeface="Cambria" panose="02040503050406030204" pitchFamily="18" charset="0"/>
              </a:rPr>
              <a:t>Intervention group</a:t>
            </a:r>
            <a:r>
              <a:rPr lang="en" sz="1600" dirty="0">
                <a:ea typeface="Cambria" panose="02040503050406030204" pitchFamily="18" charset="0"/>
              </a:rPr>
              <a:t>: Maintain DO</a:t>
            </a:r>
            <a:r>
              <a:rPr lang="en" sz="1600" baseline="-25000" dirty="0">
                <a:ea typeface="Cambria" panose="02040503050406030204" pitchFamily="18" charset="0"/>
              </a:rPr>
              <a:t>2</a:t>
            </a:r>
            <a:r>
              <a:rPr lang="en" sz="1600" dirty="0">
                <a:ea typeface="Cambria" panose="02040503050406030204" pitchFamily="18" charset="0"/>
              </a:rPr>
              <a:t> value ≥ 280mL・min</a:t>
            </a:r>
            <a:r>
              <a:rPr lang="en" sz="1600" baseline="30000" dirty="0">
                <a:ea typeface="Cambria" panose="02040503050406030204" pitchFamily="18" charset="0"/>
              </a:rPr>
              <a:t>-1</a:t>
            </a:r>
            <a:r>
              <a:rPr lang="en" sz="1600" dirty="0">
                <a:ea typeface="Cambria" panose="02040503050406030204" pitchFamily="18" charset="0"/>
              </a:rPr>
              <a:t>・m</a:t>
            </a:r>
            <a:r>
              <a:rPr lang="en" sz="1600" baseline="30000" dirty="0">
                <a:ea typeface="Cambria" panose="02040503050406030204" pitchFamily="18" charset="0"/>
              </a:rPr>
              <a:t>-2 </a:t>
            </a:r>
            <a:r>
              <a:rPr lang="en" sz="1600" dirty="0">
                <a:ea typeface="Cambria" panose="02040503050406030204" pitchFamily="18" charset="0"/>
              </a:rPr>
              <a:t>during CPB; Adjust arterial pump flow based on Hct value to maintain DO</a:t>
            </a:r>
            <a:r>
              <a:rPr lang="en" sz="1600" baseline="-25000" dirty="0">
                <a:ea typeface="Cambria" panose="02040503050406030204" pitchFamily="18" charset="0"/>
              </a:rPr>
              <a:t>2</a:t>
            </a:r>
            <a:r>
              <a:rPr lang="en" sz="1600" dirty="0">
                <a:ea typeface="Cambria" panose="02040503050406030204" pitchFamily="18" charset="0"/>
              </a:rPr>
              <a:t>; Transfuse 1U PRBC if SvO</a:t>
            </a:r>
            <a:r>
              <a:rPr lang="en" sz="1600" baseline="-25000" dirty="0">
                <a:ea typeface="Cambria" panose="02040503050406030204" pitchFamily="18" charset="0"/>
              </a:rPr>
              <a:t>2</a:t>
            </a:r>
            <a:r>
              <a:rPr lang="en" sz="1600" dirty="0">
                <a:ea typeface="Cambria" panose="02040503050406030204" pitchFamily="18" charset="0"/>
              </a:rPr>
              <a:t> &lt;68% and/or the oxygen extraction rate was &gt;40%</a:t>
            </a:r>
            <a:endParaRPr sz="1600" dirty="0">
              <a:ea typeface="Cambria" panose="02040503050406030204" pitchFamily="18" charset="0"/>
            </a:endParaRPr>
          </a:p>
          <a:p>
            <a:pPr marL="914400" lvl="1" indent="-311150" algn="l" rtl="0">
              <a:spcBef>
                <a:spcPts val="0"/>
              </a:spcBef>
              <a:spcAft>
                <a:spcPts val="0"/>
              </a:spcAft>
              <a:buSzPts val="1300"/>
              <a:buFont typeface="Arial" panose="020B0604020202020204" pitchFamily="34" charset="0"/>
              <a:buChar char="•"/>
            </a:pPr>
            <a:r>
              <a:rPr lang="en" sz="1600" u="sng" dirty="0">
                <a:ea typeface="Cambria" panose="02040503050406030204" pitchFamily="18" charset="0"/>
              </a:rPr>
              <a:t>Control group</a:t>
            </a:r>
            <a:r>
              <a:rPr lang="en" sz="1600" dirty="0">
                <a:ea typeface="Cambria" panose="02040503050406030204" pitchFamily="18" charset="0"/>
              </a:rPr>
              <a:t>: Arterial pump flow based on body surface area and temp, target value of 2.4L・min</a:t>
            </a:r>
            <a:r>
              <a:rPr lang="en" sz="1600" baseline="30000" dirty="0">
                <a:ea typeface="Cambria" panose="02040503050406030204" pitchFamily="18" charset="0"/>
              </a:rPr>
              <a:t>-1</a:t>
            </a:r>
            <a:r>
              <a:rPr lang="en" sz="1600" dirty="0">
                <a:ea typeface="Cambria" panose="02040503050406030204" pitchFamily="18" charset="0"/>
              </a:rPr>
              <a:t>・m</a:t>
            </a:r>
            <a:r>
              <a:rPr lang="en" sz="1600" baseline="30000" dirty="0">
                <a:ea typeface="Cambria" panose="02040503050406030204" pitchFamily="18" charset="0"/>
              </a:rPr>
              <a:t>-2</a:t>
            </a:r>
            <a:r>
              <a:rPr lang="en" sz="1600" dirty="0">
                <a:ea typeface="Cambria" panose="02040503050406030204" pitchFamily="18" charset="0"/>
              </a:rPr>
              <a:t> at normothermia. Transfusion trigger based on Hct value alone.</a:t>
            </a:r>
            <a:endParaRPr sz="1600" dirty="0">
              <a:ea typeface="Cambria" panose="02040503050406030204" pitchFamily="18" charset="0"/>
            </a:endParaRPr>
          </a:p>
          <a:p>
            <a:pPr marL="457200" lvl="0" indent="0" algn="l" rtl="0">
              <a:spcBef>
                <a:spcPts val="0"/>
              </a:spcBef>
              <a:spcAft>
                <a:spcPts val="0"/>
              </a:spcAft>
              <a:buNone/>
            </a:pPr>
            <a:endParaRPr sz="800" dirty="0">
              <a:ea typeface="Cambria" panose="02040503050406030204" pitchFamily="18" charset="0"/>
            </a:endParaRPr>
          </a:p>
          <a:p>
            <a:pPr marL="457200" lvl="0" indent="-292100" algn="l" rtl="0">
              <a:spcBef>
                <a:spcPts val="700"/>
              </a:spcBef>
              <a:spcAft>
                <a:spcPts val="0"/>
              </a:spcAft>
              <a:buSzPts val="1000"/>
              <a:buChar char="●"/>
            </a:pPr>
            <a:r>
              <a:rPr lang="en" sz="1600" dirty="0">
                <a:ea typeface="Cambria" panose="02040503050406030204" pitchFamily="18" charset="0"/>
              </a:rPr>
              <a:t>Lower incidence of AKIN Stage 1 AKI in GDP group; same incidence for stage 2 &amp; 3</a:t>
            </a:r>
          </a:p>
        </p:txBody>
      </p:sp>
      <p:sp>
        <p:nvSpPr>
          <p:cNvPr id="2" name="TextBox 1">
            <a:extLst>
              <a:ext uri="{FF2B5EF4-FFF2-40B4-BE49-F238E27FC236}">
                <a16:creationId xmlns:a16="http://schemas.microsoft.com/office/drawing/2014/main" id="{CF4C7D3B-EF93-D15F-8D94-BA2D97896536}"/>
              </a:ext>
            </a:extLst>
          </p:cNvPr>
          <p:cNvSpPr txBox="1"/>
          <p:nvPr/>
        </p:nvSpPr>
        <p:spPr>
          <a:xfrm>
            <a:off x="884769" y="4244648"/>
            <a:ext cx="7240056" cy="695960"/>
          </a:xfrm>
          <a:prstGeom prst="rect">
            <a:avLst/>
          </a:prstGeom>
          <a:noFill/>
        </p:spPr>
        <p:txBody>
          <a:bodyPr wrap="square" lIns="91440" tIns="45720" rIns="91440" bIns="45720" anchor="t">
            <a:spAutoFit/>
          </a:bodyPr>
          <a:lstStyle/>
          <a:p>
            <a:pPr marR="0" lvl="0" algn="l" defTabSz="914400" rtl="0" eaLnBrk="1" fontAlgn="auto" latinLnBrk="0" hangingPunct="1">
              <a:lnSpc>
                <a:spcPct val="100000"/>
              </a:lnSpc>
              <a:spcBef>
                <a:spcPts val="0"/>
              </a:spcBef>
              <a:spcAft>
                <a:spcPts val="0"/>
              </a:spcAft>
              <a:buClr>
                <a:srgbClr val="002060"/>
              </a:buClr>
              <a:buSzTx/>
              <a:tabLst/>
              <a:defRPr/>
            </a:pPr>
            <a:r>
              <a:rPr kumimoji="0" lang="en-US" sz="800" b="1"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References</a:t>
            </a:r>
            <a:endParaRPr lang="en-US" sz="800" b="1"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28600" marR="0" indent="-228600">
              <a:lnSpc>
                <a:spcPct val="107000"/>
              </a:lnSpc>
              <a:spcBef>
                <a:spcPts val="0"/>
              </a:spcBef>
              <a:spcAft>
                <a:spcPts val="800"/>
              </a:spcAft>
              <a:buClr>
                <a:srgbClr val="002060"/>
              </a:buClr>
              <a:buFont typeface="+mj-lt"/>
              <a:buAutoNum type="arabicPeriod"/>
            </a:pPr>
            <a:r>
              <a:rPr lang="en-US" sz="8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Ranucci</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M, Johnson I, </a:t>
            </a:r>
            <a:r>
              <a:rPr lang="en-US" sz="8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Pistuddi</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V. et al.: Goal-directed perfusion to reduce acute kidney injury: A randomized trial. J </a:t>
            </a:r>
            <a:r>
              <a:rPr lang="en-US" sz="8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Thorac</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Cardiovasc Surg 2018; 156:1918–27.e2</a:t>
            </a:r>
            <a:endParaRPr lang="en-US" sz="800" kern="100" dirty="0">
              <a:solidFill>
                <a:srgbClr val="002060"/>
              </a:solidFill>
              <a:latin typeface="Calibri"/>
              <a:ea typeface="Aptos" panose="020B0004020202020204" pitchFamily="34" charset="0"/>
              <a:cs typeface="Times New Roman" panose="02020603050405020304" pitchFamily="18" charset="0"/>
            </a:endParaRPr>
          </a:p>
          <a:p>
            <a:pPr>
              <a:defRPr/>
            </a:pPr>
            <a:endParaRPr lang="en-US" sz="800" kern="100" dirty="0">
              <a:solidFill>
                <a:srgbClr val="002060"/>
              </a:solidFill>
              <a:latin typeface="Calibri"/>
              <a:ea typeface="Aptos" panose="020B0004020202020204" pitchFamily="34" charset="0"/>
              <a:cs typeface="Times New Roman" panose="02020603050405020304" pitchFamily="18" charset="0"/>
            </a:endParaRPr>
          </a:p>
          <a:p>
            <a:pPr marL="228600" indent="-228600">
              <a:buAutoNum type="arabicPeriod"/>
              <a:defRPr/>
            </a:pPr>
            <a:endParaRPr lang="en-US" sz="800" kern="100" dirty="0">
              <a:solidFill>
                <a:srgbClr val="002060"/>
              </a:solidFill>
              <a:latin typeface="Calibri"/>
              <a:ea typeface="Aptos" panose="020B000402020202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237"/>
        <p:cNvGrpSpPr/>
        <p:nvPr/>
      </p:nvGrpSpPr>
      <p:grpSpPr>
        <a:xfrm>
          <a:off x="0" y="0"/>
          <a:ext cx="0" cy="0"/>
          <a:chOff x="0" y="0"/>
          <a:chExt cx="0" cy="0"/>
        </a:xfrm>
      </p:grpSpPr>
      <p:sp>
        <p:nvSpPr>
          <p:cNvPr id="238" name="Google Shape;238;p37"/>
          <p:cNvSpPr txBox="1">
            <a:spLocks noGrp="1"/>
          </p:cNvSpPr>
          <p:nvPr>
            <p:ph type="title"/>
          </p:nvPr>
        </p:nvSpPr>
        <p:spPr>
          <a:xfrm>
            <a:off x="291706" y="141751"/>
            <a:ext cx="7269480" cy="567925"/>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sz="2800" dirty="0">
                <a:latin typeface="Cambria" panose="02040503050406030204" pitchFamily="18" charset="0"/>
                <a:ea typeface="Cambria" panose="02040503050406030204" pitchFamily="18" charset="0"/>
                <a:cs typeface="Calibri" panose="020F0502020204030204" pitchFamily="34" charset="0"/>
              </a:rPr>
              <a:t>Goal Directed Resuscitation in Cardiac Surgery </a:t>
            </a:r>
            <a:r>
              <a:rPr lang="en" sz="2800" baseline="30000" dirty="0">
                <a:latin typeface="Cambria" panose="02040503050406030204" pitchFamily="18" charset="0"/>
                <a:ea typeface="Cambria" panose="02040503050406030204" pitchFamily="18" charset="0"/>
                <a:cs typeface="Calibri" panose="020F0502020204030204" pitchFamily="34" charset="0"/>
              </a:rPr>
              <a:t>1</a:t>
            </a:r>
            <a:endParaRPr sz="2800" baseline="30000" dirty="0">
              <a:latin typeface="Cambria" panose="02040503050406030204" pitchFamily="18" charset="0"/>
              <a:ea typeface="Cambria" panose="02040503050406030204" pitchFamily="18" charset="0"/>
              <a:cs typeface="Calibri" panose="020F0502020204030204" pitchFamily="34" charset="0"/>
            </a:endParaRPr>
          </a:p>
        </p:txBody>
      </p:sp>
      <p:sp useBgFill="1">
        <p:nvSpPr>
          <p:cNvPr id="239" name="Google Shape;239;p37"/>
          <p:cNvSpPr txBox="1">
            <a:spLocks noGrp="1"/>
          </p:cNvSpPr>
          <p:nvPr>
            <p:ph idx="1"/>
          </p:nvPr>
        </p:nvSpPr>
        <p:spPr>
          <a:xfrm>
            <a:off x="548881" y="865071"/>
            <a:ext cx="5019300" cy="3673200"/>
          </a:xfrm>
          <a:prstGeom prst="rect">
            <a:avLst/>
          </a:prstGeom>
        </p:spPr>
        <p:txBody>
          <a:bodyPr spcFirstLastPara="1" wrap="square" lIns="68575" tIns="34275" rIns="68575" bIns="34275" anchor="t" anchorCtr="0">
            <a:noAutofit/>
          </a:bodyPr>
          <a:lstStyle/>
          <a:p>
            <a:pPr marL="0" lvl="0" indent="0" algn="l" rtl="0">
              <a:spcBef>
                <a:spcPts val="700"/>
              </a:spcBef>
              <a:spcAft>
                <a:spcPts val="0"/>
              </a:spcAft>
              <a:buNone/>
            </a:pPr>
            <a:r>
              <a:rPr lang="en" sz="1600" dirty="0"/>
              <a:t>126 cardiac surgery patients undergoing CABG or valve surgery were randomized to two groups:</a:t>
            </a:r>
            <a:endParaRPr sz="1600" dirty="0"/>
          </a:p>
          <a:p>
            <a:pPr marL="457200" lvl="0" indent="-317500" algn="l" rtl="0">
              <a:spcBef>
                <a:spcPts val="700"/>
              </a:spcBef>
              <a:spcAft>
                <a:spcPts val="0"/>
              </a:spcAft>
              <a:buSzPts val="1400"/>
              <a:buChar char="•"/>
            </a:pPr>
            <a:r>
              <a:rPr lang="en" sz="1400" dirty="0"/>
              <a:t>Control group: 64 patients receiving usual care</a:t>
            </a:r>
            <a:endParaRPr sz="1400" dirty="0"/>
          </a:p>
          <a:p>
            <a:pPr marL="457200" lvl="0" indent="-317500" algn="l" rtl="0">
              <a:spcBef>
                <a:spcPts val="0"/>
              </a:spcBef>
              <a:spcAft>
                <a:spcPts val="0"/>
              </a:spcAft>
              <a:buSzPts val="1400"/>
              <a:buChar char="•"/>
            </a:pPr>
            <a:r>
              <a:rPr lang="en" sz="1400" dirty="0"/>
              <a:t>Goal directed therapy group: 62 patients receiving protocol-based care  </a:t>
            </a:r>
            <a:r>
              <a:rPr lang="en" sz="1600" dirty="0"/>
              <a:t>(see graphic)</a:t>
            </a:r>
            <a:endParaRPr sz="1600" dirty="0"/>
          </a:p>
          <a:p>
            <a:pPr marL="0" lvl="0" indent="0" algn="l" rtl="0">
              <a:spcBef>
                <a:spcPts val="700"/>
              </a:spcBef>
              <a:spcAft>
                <a:spcPts val="0"/>
              </a:spcAft>
              <a:buNone/>
            </a:pPr>
            <a:endParaRPr sz="900" dirty="0"/>
          </a:p>
          <a:p>
            <a:pPr marL="0" lvl="0" indent="0" algn="l" rtl="0">
              <a:spcBef>
                <a:spcPts val="700"/>
              </a:spcBef>
              <a:spcAft>
                <a:spcPts val="0"/>
              </a:spcAft>
              <a:buClr>
                <a:schemeClr val="dk1"/>
              </a:buClr>
              <a:buSzPts val="1100"/>
              <a:buFont typeface="Arial"/>
              <a:buNone/>
            </a:pPr>
            <a:r>
              <a:rPr lang="en" sz="1600" dirty="0"/>
              <a:t>Outcomes</a:t>
            </a:r>
            <a:r>
              <a:rPr lang="en" sz="1400" dirty="0"/>
              <a:t>:</a:t>
            </a:r>
            <a:endParaRPr sz="1400" dirty="0"/>
          </a:p>
          <a:p>
            <a:pPr marL="457200" lvl="0" indent="-311150" algn="l" rtl="0">
              <a:spcBef>
                <a:spcPts val="700"/>
              </a:spcBef>
              <a:spcAft>
                <a:spcPts val="0"/>
              </a:spcAft>
              <a:buSzPts val="1300"/>
              <a:buFont typeface="Calibri"/>
              <a:buChar char="•"/>
            </a:pPr>
            <a:r>
              <a:rPr lang="en" sz="1400" dirty="0"/>
              <a:t>30-day mortality and major complications reduced in the GDT group (27% compared to 45% in the control) p=0.037</a:t>
            </a:r>
            <a:endParaRPr sz="1400" dirty="0"/>
          </a:p>
          <a:p>
            <a:pPr marL="457200" lvl="0" indent="-317500" algn="l" rtl="0">
              <a:spcBef>
                <a:spcPts val="0"/>
              </a:spcBef>
              <a:spcAft>
                <a:spcPts val="0"/>
              </a:spcAft>
              <a:buSzPts val="1400"/>
              <a:buChar char="•"/>
            </a:pPr>
            <a:r>
              <a:rPr lang="en" sz="1400" dirty="0"/>
              <a:t>However, no significant difference in AKI requiring dialysis or hemofiltration</a:t>
            </a:r>
            <a:endParaRPr sz="1400" dirty="0"/>
          </a:p>
          <a:p>
            <a:pPr marL="0" lvl="0" indent="0" algn="l" rtl="0">
              <a:spcBef>
                <a:spcPts val="700"/>
              </a:spcBef>
              <a:spcAft>
                <a:spcPts val="0"/>
              </a:spcAft>
              <a:buNone/>
            </a:pPr>
            <a:endParaRPr dirty="0"/>
          </a:p>
          <a:p>
            <a:pPr marL="0" lvl="0" indent="0" algn="l" rtl="0">
              <a:spcBef>
                <a:spcPts val="700"/>
              </a:spcBef>
              <a:spcAft>
                <a:spcPts val="0"/>
              </a:spcAft>
              <a:buNone/>
            </a:pPr>
            <a:endParaRPr dirty="0"/>
          </a:p>
        </p:txBody>
      </p:sp>
      <p:pic>
        <p:nvPicPr>
          <p:cNvPr id="240" name="Google Shape;240;p37"/>
          <p:cNvPicPr preferRelativeResize="0"/>
          <p:nvPr/>
        </p:nvPicPr>
        <p:blipFill>
          <a:blip r:embed="rId3">
            <a:alphaModFix/>
          </a:blip>
          <a:stretch>
            <a:fillRect/>
          </a:stretch>
        </p:blipFill>
        <p:spPr>
          <a:xfrm>
            <a:off x="5800725" y="783037"/>
            <a:ext cx="3045050" cy="3673200"/>
          </a:xfrm>
          <a:prstGeom prst="rect">
            <a:avLst/>
          </a:prstGeom>
          <a:noFill/>
          <a:ln w="12700">
            <a:solidFill>
              <a:schemeClr val="tx1"/>
            </a:solidFill>
          </a:ln>
        </p:spPr>
      </p:pic>
      <p:pic>
        <p:nvPicPr>
          <p:cNvPr id="5" name="Google Shape;97;p19"/>
          <p:cNvPicPr preferRelativeResize="0"/>
          <p:nvPr/>
        </p:nvPicPr>
        <p:blipFill>
          <a:blip r:embed="rId4">
            <a:alphaModFix/>
          </a:blip>
          <a:stretch>
            <a:fillRect/>
          </a:stretch>
        </p:blipFill>
        <p:spPr>
          <a:xfrm>
            <a:off x="-67293" y="4050616"/>
            <a:ext cx="1232349" cy="1232349"/>
          </a:xfrm>
          <a:prstGeom prst="rect">
            <a:avLst/>
          </a:prstGeom>
          <a:noFill/>
          <a:ln>
            <a:noFill/>
          </a:ln>
        </p:spPr>
      </p:pic>
      <p:sp>
        <p:nvSpPr>
          <p:cNvPr id="2" name="TextBox 1">
            <a:extLst>
              <a:ext uri="{FF2B5EF4-FFF2-40B4-BE49-F238E27FC236}">
                <a16:creationId xmlns:a16="http://schemas.microsoft.com/office/drawing/2014/main" id="{292E36DF-2AB3-DF66-26BA-4105D71C84F9}"/>
              </a:ext>
            </a:extLst>
          </p:cNvPr>
          <p:cNvSpPr txBox="1"/>
          <p:nvPr/>
        </p:nvSpPr>
        <p:spPr>
          <a:xfrm>
            <a:off x="993098" y="4529598"/>
            <a:ext cx="7350801" cy="471989"/>
          </a:xfrm>
          <a:prstGeom prst="rect">
            <a:avLst/>
          </a:prstGeom>
          <a:noFill/>
        </p:spPr>
        <p:txBody>
          <a:bodyPr wrap="square" lIns="91440" tIns="45720" rIns="91440" bIns="45720" anchor="t">
            <a:spAutoFit/>
          </a:bodyPr>
          <a:lstStyle/>
          <a:p>
            <a:pPr marR="0" lvl="0" algn="l" defTabSz="914400" rtl="0" eaLnBrk="1" fontAlgn="auto" latinLnBrk="0" hangingPunct="1">
              <a:lnSpc>
                <a:spcPct val="100000"/>
              </a:lnSpc>
              <a:spcBef>
                <a:spcPts val="0"/>
              </a:spcBef>
              <a:spcAft>
                <a:spcPts val="0"/>
              </a:spcAft>
              <a:buClr>
                <a:srgbClr val="002060"/>
              </a:buClr>
              <a:buSzTx/>
              <a:tabLst/>
              <a:defRPr/>
            </a:pPr>
            <a:r>
              <a:rPr kumimoji="0" lang="en-US" sz="800" b="1"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Reference</a:t>
            </a:r>
            <a:endParaRPr lang="en-US" sz="800" b="1"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28600" marR="0" indent="-228600">
              <a:lnSpc>
                <a:spcPct val="107000"/>
              </a:lnSpc>
              <a:spcBef>
                <a:spcPts val="0"/>
              </a:spcBef>
              <a:spcAft>
                <a:spcPts val="800"/>
              </a:spcAft>
              <a:buClr>
                <a:srgbClr val="002060"/>
              </a:buClr>
              <a:buFont typeface="+mj-lt"/>
              <a:buAutoNum type="arabicPeriod"/>
            </a:pPr>
            <a:r>
              <a:rPr lang="en-US" sz="8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Osawa</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E., Rhodes, A</a:t>
            </a:r>
            <a:r>
              <a:rPr lang="en-US" sz="800" kern="100"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Hajjar, L. et al: Effect of Perioperative Goal-Directed Hemodynamic Resuscitation Therapy on Outcomes Following Cardiac Surgery: A Randomized Clinical Trial and Systematic Review. Crit Care Med 2016; 44:724–33</a:t>
            </a:r>
            <a:endParaRPr lang="en-US" sz="800" kern="100" dirty="0">
              <a:solidFill>
                <a:srgbClr val="002060"/>
              </a:solidFill>
              <a:latin typeface="+mj-lt"/>
              <a:ea typeface="Aptos" panose="020B0004020202020204" pitchFamily="34"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643245" y="264083"/>
            <a:ext cx="8229600" cy="538817"/>
          </a:xfrm>
          <a:prstGeom prst="rect">
            <a:avLst/>
          </a:prstGeom>
        </p:spPr>
        <p:txBody>
          <a:bodyPr spcFirstLastPara="1" wrap="square" lIns="68575" tIns="34275" rIns="68575" bIns="34275" anchor="b" anchorCtr="0">
            <a:noAutofit/>
          </a:bodyPr>
          <a:lstStyle/>
          <a:p>
            <a:pPr marL="0" lvl="0" indent="0" algn="l" rtl="0">
              <a:spcBef>
                <a:spcPts val="700"/>
              </a:spcBef>
              <a:spcAft>
                <a:spcPts val="0"/>
              </a:spcAft>
              <a:buClr>
                <a:schemeClr val="dk1"/>
              </a:buClr>
              <a:buSzPts val="1100"/>
              <a:buFont typeface="Arial"/>
              <a:buNone/>
            </a:pPr>
            <a:r>
              <a:rPr lang="en" sz="2800" dirty="0">
                <a:latin typeface="Cambria" panose="02040503050406030204" pitchFamily="18" charset="0"/>
                <a:ea typeface="Cambria" panose="02040503050406030204" pitchFamily="18" charset="0"/>
                <a:cs typeface="Calibri"/>
                <a:sym typeface="Calibri"/>
              </a:rPr>
              <a:t>PrevAKI Study </a:t>
            </a:r>
            <a:r>
              <a:rPr lang="en" sz="2800" baseline="30000" dirty="0">
                <a:latin typeface="Cambria" panose="02040503050406030204" pitchFamily="18" charset="0"/>
                <a:ea typeface="Cambria" panose="02040503050406030204" pitchFamily="18" charset="0"/>
                <a:cs typeface="Calibri"/>
                <a:sym typeface="Calibri"/>
              </a:rPr>
              <a:t>1</a:t>
            </a:r>
            <a:r>
              <a:rPr lang="en" sz="2800" dirty="0">
                <a:latin typeface="Cambria" panose="02040503050406030204" pitchFamily="18" charset="0"/>
                <a:ea typeface="Cambria" panose="02040503050406030204" pitchFamily="18" charset="0"/>
                <a:cs typeface="Calibri"/>
                <a:sym typeface="Calibri"/>
              </a:rPr>
              <a:t> </a:t>
            </a:r>
            <a:endParaRPr sz="2800" dirty="0">
              <a:latin typeface="Cambria" panose="02040503050406030204" pitchFamily="18" charset="0"/>
              <a:ea typeface="Cambria" panose="02040503050406030204" pitchFamily="18" charset="0"/>
            </a:endParaRPr>
          </a:p>
        </p:txBody>
      </p:sp>
      <p:sp>
        <p:nvSpPr>
          <p:cNvPr id="256" name="Google Shape;256;p39"/>
          <p:cNvSpPr txBox="1">
            <a:spLocks noGrp="1"/>
          </p:cNvSpPr>
          <p:nvPr>
            <p:ph idx="1"/>
          </p:nvPr>
        </p:nvSpPr>
        <p:spPr>
          <a:xfrm>
            <a:off x="488450" y="2770425"/>
            <a:ext cx="4524000" cy="1232400"/>
          </a:xfrm>
          <a:prstGeom prst="rect">
            <a:avLst/>
          </a:prstGeom>
        </p:spPr>
        <p:txBody>
          <a:bodyPr spcFirstLastPara="1" wrap="square" lIns="68575" tIns="34275" rIns="68575" bIns="34275" anchor="t" anchorCtr="0">
            <a:noAutofit/>
          </a:bodyPr>
          <a:lstStyle/>
          <a:p>
            <a:pPr marL="0" lvl="0" indent="0" algn="l" rtl="0">
              <a:lnSpc>
                <a:spcPct val="115000"/>
              </a:lnSpc>
              <a:spcBef>
                <a:spcPts val="1200"/>
              </a:spcBef>
              <a:spcAft>
                <a:spcPts val="0"/>
              </a:spcAft>
              <a:buNone/>
            </a:pPr>
            <a:endParaRPr dirty="0"/>
          </a:p>
          <a:p>
            <a:pPr marL="0" lvl="0" indent="0" algn="l" rtl="0">
              <a:spcBef>
                <a:spcPts val="1200"/>
              </a:spcBef>
              <a:spcAft>
                <a:spcPts val="0"/>
              </a:spcAft>
              <a:buNone/>
            </a:pPr>
            <a:endParaRPr dirty="0"/>
          </a:p>
        </p:txBody>
      </p:sp>
      <p:pic>
        <p:nvPicPr>
          <p:cNvPr id="254" name="Google Shape;254;p39"/>
          <p:cNvPicPr preferRelativeResize="0"/>
          <p:nvPr/>
        </p:nvPicPr>
        <p:blipFill>
          <a:blip r:embed="rId3">
            <a:alphaModFix/>
          </a:blip>
          <a:stretch>
            <a:fillRect/>
          </a:stretch>
        </p:blipFill>
        <p:spPr>
          <a:xfrm>
            <a:off x="-127725" y="4064269"/>
            <a:ext cx="1232349" cy="1232349"/>
          </a:xfrm>
          <a:prstGeom prst="rect">
            <a:avLst/>
          </a:prstGeom>
          <a:noFill/>
          <a:ln>
            <a:noFill/>
          </a:ln>
        </p:spPr>
      </p:pic>
      <p:pic>
        <p:nvPicPr>
          <p:cNvPr id="255" name="Google Shape;255;p39"/>
          <p:cNvPicPr preferRelativeResize="0"/>
          <p:nvPr/>
        </p:nvPicPr>
        <p:blipFill>
          <a:blip r:embed="rId4">
            <a:alphaModFix/>
          </a:blip>
          <a:stretch>
            <a:fillRect/>
          </a:stretch>
        </p:blipFill>
        <p:spPr>
          <a:xfrm>
            <a:off x="5012450" y="386823"/>
            <a:ext cx="3970010" cy="1205245"/>
          </a:xfrm>
          <a:prstGeom prst="rect">
            <a:avLst/>
          </a:prstGeom>
          <a:noFill/>
          <a:ln>
            <a:solidFill>
              <a:schemeClr val="tx1"/>
            </a:solidFill>
          </a:ln>
        </p:spPr>
      </p:pic>
      <p:sp>
        <p:nvSpPr>
          <p:cNvPr id="257" name="Google Shape;257;p39"/>
          <p:cNvSpPr txBox="1"/>
          <p:nvPr/>
        </p:nvSpPr>
        <p:spPr>
          <a:xfrm>
            <a:off x="249865" y="836205"/>
            <a:ext cx="4056321" cy="1332837"/>
          </a:xfrm>
          <a:prstGeom prst="rect">
            <a:avLst/>
          </a:prstGeom>
          <a:noFill/>
          <a:ln>
            <a:noFill/>
          </a:ln>
        </p:spPr>
        <p:txBody>
          <a:bodyPr spcFirstLastPara="1" wrap="square" lIns="91425" tIns="91425" rIns="91425" bIns="91425" anchor="t" anchorCtr="0">
            <a:noAutofit/>
          </a:bodyPr>
          <a:lstStyle/>
          <a:p>
            <a:pPr marL="285750" lvl="0" indent="-285750" algn="l" rtl="0">
              <a:lnSpc>
                <a:spcPct val="115000"/>
              </a:lnSpc>
              <a:spcBef>
                <a:spcPts val="1200"/>
              </a:spcBef>
              <a:spcAft>
                <a:spcPts val="0"/>
              </a:spcAft>
              <a:buFont typeface="Arial" panose="020B0604020202020204" pitchFamily="34" charset="0"/>
              <a:buChar char="•"/>
            </a:pPr>
            <a:r>
              <a:rPr lang="en-US" sz="1600" dirty="0">
                <a:solidFill>
                  <a:srgbClr val="002060"/>
                </a:solidFill>
                <a:latin typeface="Calibri" panose="020F0502020204030204" pitchFamily="34" charset="0"/>
                <a:ea typeface="Calibri" panose="020F0502020204030204" pitchFamily="34" charset="0"/>
                <a:cs typeface="Calibri" panose="020F0502020204030204" pitchFamily="34" charset="0"/>
              </a:rPr>
              <a:t>Cardiac surgery, n = 276</a:t>
            </a:r>
          </a:p>
          <a:p>
            <a:pPr marL="285750" lvl="0" indent="-285750" algn="l" rtl="0">
              <a:lnSpc>
                <a:spcPct val="115000"/>
              </a:lnSpc>
              <a:spcBef>
                <a:spcPts val="1200"/>
              </a:spcBef>
              <a:spcAft>
                <a:spcPts val="0"/>
              </a:spcAft>
              <a:buFont typeface="Arial" panose="020B0604020202020204" pitchFamily="34" charset="0"/>
              <a:buChar char="•"/>
            </a:pPr>
            <a:r>
              <a:rPr lang="en-US" sz="1600" dirty="0">
                <a:solidFill>
                  <a:srgbClr val="002060"/>
                </a:solidFill>
                <a:latin typeface="Calibri" panose="020F0502020204030204" pitchFamily="34" charset="0"/>
                <a:ea typeface="Calibri" panose="020F0502020204030204" pitchFamily="34" charset="0"/>
                <a:cs typeface="Calibri" panose="020F0502020204030204" pitchFamily="34" charset="0"/>
              </a:rPr>
              <a:t>Successfully reduced AKI in cardiac population through 3 primary interventions:</a:t>
            </a:r>
          </a:p>
          <a:p>
            <a:pPr marL="285750" lvl="2" indent="-285750">
              <a:lnSpc>
                <a:spcPct val="115000"/>
              </a:lnSpc>
              <a:spcBef>
                <a:spcPts val="1200"/>
              </a:spcBef>
              <a:buFont typeface="Arial" panose="020B0604020202020204" pitchFamily="34" charset="0"/>
              <a:buChar char="•"/>
            </a:pPr>
            <a:endParaRPr dirty="0">
              <a:latin typeface="Calibri"/>
              <a:ea typeface="Calibri"/>
              <a:cs typeface="Calibri"/>
              <a:sym typeface="Calibri"/>
            </a:endParaRPr>
          </a:p>
        </p:txBody>
      </p:sp>
      <p:pic>
        <p:nvPicPr>
          <p:cNvPr id="2" name="Picture 1">
            <a:extLst>
              <a:ext uri="{FF2B5EF4-FFF2-40B4-BE49-F238E27FC236}">
                <a16:creationId xmlns:a16="http://schemas.microsoft.com/office/drawing/2014/main" id="{8C4CE2A5-AA2B-C68E-36FF-9FFF770F97F7}"/>
              </a:ext>
            </a:extLst>
          </p:cNvPr>
          <p:cNvPicPr>
            <a:picLocks noChangeAspect="1"/>
          </p:cNvPicPr>
          <p:nvPr/>
        </p:nvPicPr>
        <p:blipFill>
          <a:blip r:embed="rId5"/>
          <a:stretch>
            <a:fillRect/>
          </a:stretch>
        </p:blipFill>
        <p:spPr>
          <a:xfrm>
            <a:off x="4710223" y="1862205"/>
            <a:ext cx="4272237" cy="2162599"/>
          </a:xfrm>
          <a:prstGeom prst="rect">
            <a:avLst/>
          </a:prstGeom>
          <a:ln>
            <a:solidFill>
              <a:schemeClr val="tx1">
                <a:lumMod val="75000"/>
                <a:lumOff val="25000"/>
              </a:schemeClr>
            </a:solidFill>
          </a:ln>
        </p:spPr>
      </p:pic>
      <p:sp>
        <p:nvSpPr>
          <p:cNvPr id="3" name="TextBox 2">
            <a:extLst>
              <a:ext uri="{FF2B5EF4-FFF2-40B4-BE49-F238E27FC236}">
                <a16:creationId xmlns:a16="http://schemas.microsoft.com/office/drawing/2014/main" id="{60CD9101-7BAD-68E1-CB1B-1D9652183CBE}"/>
              </a:ext>
            </a:extLst>
          </p:cNvPr>
          <p:cNvSpPr txBox="1"/>
          <p:nvPr/>
        </p:nvSpPr>
        <p:spPr>
          <a:xfrm>
            <a:off x="944795" y="4543099"/>
            <a:ext cx="7549116" cy="473078"/>
          </a:xfrm>
          <a:prstGeom prst="rect">
            <a:avLst/>
          </a:prstGeom>
          <a:noFill/>
        </p:spPr>
        <p:txBody>
          <a:bodyPr wrap="square" lIns="91440" tIns="45720" rIns="91440" bIns="45720" anchor="t">
            <a:spAutoFit/>
          </a:bodyPr>
          <a:lstStyle/>
          <a:p>
            <a:pPr marR="0" lvl="0" algn="l" defTabSz="914400" rtl="0" eaLnBrk="1" fontAlgn="auto" latinLnBrk="0" hangingPunct="1">
              <a:lnSpc>
                <a:spcPct val="100000"/>
              </a:lnSpc>
              <a:spcBef>
                <a:spcPts val="0"/>
              </a:spcBef>
              <a:spcAft>
                <a:spcPts val="0"/>
              </a:spcAft>
              <a:buClr>
                <a:srgbClr val="002060"/>
              </a:buClr>
              <a:buSzTx/>
              <a:tabLst/>
              <a:defRPr/>
            </a:pPr>
            <a:r>
              <a:rPr kumimoji="0" lang="en-US" sz="800" b="1"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References</a:t>
            </a:r>
            <a:endParaRPr lang="en-US" sz="800" b="1"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28600" marR="0" indent="-228600">
              <a:lnSpc>
                <a:spcPct val="107000"/>
              </a:lnSpc>
              <a:spcBef>
                <a:spcPts val="0"/>
              </a:spcBef>
              <a:spcAft>
                <a:spcPts val="800"/>
              </a:spcAft>
              <a:buClr>
                <a:srgbClr val="002060"/>
              </a:buClr>
              <a:buFont typeface="+mj-lt"/>
              <a:buAutoNum type="arabicPeriod"/>
            </a:pPr>
            <a:r>
              <a:rPr lang="en-US" sz="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Meersch</a:t>
            </a:r>
            <a:r>
              <a:rPr lang="en-US" sz="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M, Schmidt C, Hoffmeier A, Van </a:t>
            </a:r>
            <a:r>
              <a:rPr lang="en-US" sz="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Aken</a:t>
            </a:r>
            <a:r>
              <a:rPr lang="en-US" sz="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H, </a:t>
            </a:r>
            <a:r>
              <a:rPr lang="en-US" sz="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Wempe</a:t>
            </a:r>
            <a:r>
              <a:rPr lang="en-US" sz="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C, </a:t>
            </a:r>
            <a:r>
              <a:rPr lang="en-US" sz="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Gerss</a:t>
            </a:r>
            <a:r>
              <a:rPr lang="en-US" sz="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J, </a:t>
            </a:r>
            <a:r>
              <a:rPr lang="en-US" sz="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Zarbock</a:t>
            </a:r>
            <a:r>
              <a:rPr lang="en-US" sz="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 Prevention of cardiac surgery-associated AKI by implementing the KDIGO guidelines in high risk patients identified by biomarkers: the </a:t>
            </a:r>
            <a:r>
              <a:rPr lang="en-US" sz="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PrevAKI</a:t>
            </a:r>
            <a:r>
              <a:rPr lang="en-US" sz="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randomized controlled trial. Intensive Care Med 2017; 43:1551–61</a:t>
            </a:r>
            <a:endParaRPr lang="en-US" sz="800" kern="1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DDEBFD7-EA68-EA81-E336-D8C410273912}"/>
              </a:ext>
            </a:extLst>
          </p:cNvPr>
          <p:cNvSpPr txBox="1"/>
          <p:nvPr/>
        </p:nvSpPr>
        <p:spPr>
          <a:xfrm>
            <a:off x="638896" y="2282553"/>
            <a:ext cx="3667290" cy="1666610"/>
          </a:xfrm>
          <a:prstGeom prst="rect">
            <a:avLst/>
          </a:prstGeom>
          <a:noFill/>
        </p:spPr>
        <p:txBody>
          <a:bodyPr wrap="square">
            <a:spAutoFit/>
          </a:bodyPr>
          <a:lstStyle/>
          <a:p>
            <a:pPr marL="469900" marR="0" lvl="3" indent="-342900" algn="l" defTabSz="914400" rtl="0" eaLnBrk="1" fontAlgn="auto" latinLnBrk="0" hangingPunct="1">
              <a:lnSpc>
                <a:spcPct val="115000"/>
              </a:lnSpc>
              <a:spcBef>
                <a:spcPts val="1200"/>
              </a:spcBef>
              <a:spcAft>
                <a:spcPts val="0"/>
              </a:spcAft>
              <a:buClr>
                <a:srgbClr val="002060"/>
              </a:buClr>
              <a:buSzPct val="70000"/>
              <a:buFont typeface="+mj-lt"/>
              <a:buAutoNum type="arabicPeriod"/>
              <a:tabLst/>
              <a:defRPr/>
            </a:pPr>
            <a:r>
              <a:rPr kumimoji="0" lang="en-US" sz="14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Optimized hemodynamics:</a:t>
            </a:r>
          </a:p>
          <a:p>
            <a:pPr marL="939800" marR="0" lvl="4" indent="-342900" algn="l" defTabSz="914400" rtl="0" eaLnBrk="1" fontAlgn="auto" latinLnBrk="0" hangingPunct="1">
              <a:lnSpc>
                <a:spcPct val="115000"/>
              </a:lnSpc>
              <a:spcBef>
                <a:spcPts val="0"/>
              </a:spcBef>
              <a:spcAft>
                <a:spcPts val="0"/>
              </a:spcAft>
              <a:buClr>
                <a:srgbClr val="002060"/>
              </a:buClr>
              <a:buSzPct val="70000"/>
              <a:buFont typeface="Arial" panose="020B0604020202020204" pitchFamily="34" charset="0"/>
              <a:buChar char="•"/>
              <a:tabLst/>
              <a:defRPr/>
            </a:pPr>
            <a:r>
              <a:rPr kumimoji="0" lang="en-US" sz="14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Dobutamine or epinephrine for cardiac index &lt;3.0</a:t>
            </a:r>
          </a:p>
          <a:p>
            <a:pPr marL="939800" marR="0" lvl="4" indent="-342900" algn="l" defTabSz="914400" rtl="0" eaLnBrk="1" fontAlgn="auto" latinLnBrk="0" hangingPunct="1">
              <a:lnSpc>
                <a:spcPct val="100000"/>
              </a:lnSpc>
              <a:spcBef>
                <a:spcPts val="0"/>
              </a:spcBef>
              <a:spcAft>
                <a:spcPts val="0"/>
              </a:spcAft>
              <a:buClr>
                <a:srgbClr val="002060"/>
              </a:buClr>
              <a:buSzPct val="70000"/>
              <a:buFont typeface="Arial" panose="020B0604020202020204" pitchFamily="34" charset="0"/>
              <a:buChar char="•"/>
              <a:tabLst/>
              <a:defRPr/>
            </a:pPr>
            <a:r>
              <a:rPr kumimoji="0" lang="en-US" sz="14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Norepinephrine for MAP &lt;65</a:t>
            </a:r>
          </a:p>
          <a:p>
            <a:pPr marL="1257300" marR="0" lvl="3" indent="-342900" algn="l" defTabSz="914400" rtl="0" eaLnBrk="1" fontAlgn="auto" latinLnBrk="0" hangingPunct="1">
              <a:lnSpc>
                <a:spcPct val="100000"/>
              </a:lnSpc>
              <a:spcBef>
                <a:spcPts val="0"/>
              </a:spcBef>
              <a:spcAft>
                <a:spcPts val="0"/>
              </a:spcAft>
              <a:buClr>
                <a:prstClr val="black"/>
              </a:buClr>
              <a:buSzPct val="70000"/>
              <a:buFont typeface="+mj-lt"/>
              <a:buAutoNum type="arabicPeriod"/>
              <a:tabLst/>
              <a:defRPr/>
            </a:pPr>
            <a:endParaRPr kumimoji="0" lang="en-US" sz="6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marL="469900" marR="0" lvl="3" indent="-342900" algn="l" defTabSz="914400" rtl="0" eaLnBrk="1" fontAlgn="auto" latinLnBrk="0" hangingPunct="1">
              <a:lnSpc>
                <a:spcPct val="100000"/>
              </a:lnSpc>
              <a:spcBef>
                <a:spcPts val="0"/>
              </a:spcBef>
              <a:spcAft>
                <a:spcPts val="0"/>
              </a:spcAft>
              <a:buClr>
                <a:srgbClr val="002060"/>
              </a:buClr>
              <a:buSzPct val="70000"/>
              <a:buFont typeface="+mj-lt"/>
              <a:buAutoNum type="arabicPeriod"/>
              <a:tabLst/>
              <a:defRPr/>
            </a:pPr>
            <a:r>
              <a:rPr kumimoji="0" lang="en-US" sz="14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Avoided hyperglycemia</a:t>
            </a:r>
          </a:p>
          <a:p>
            <a:pPr marL="1257300" marR="0" lvl="3" indent="-342900" algn="l" defTabSz="914400" rtl="0" eaLnBrk="1" fontAlgn="auto" latinLnBrk="0" hangingPunct="1">
              <a:lnSpc>
                <a:spcPct val="100000"/>
              </a:lnSpc>
              <a:spcBef>
                <a:spcPts val="0"/>
              </a:spcBef>
              <a:spcAft>
                <a:spcPts val="0"/>
              </a:spcAft>
              <a:buClr>
                <a:prstClr val="black"/>
              </a:buClr>
              <a:buSzPct val="70000"/>
              <a:buFont typeface="+mj-lt"/>
              <a:buAutoNum type="arabicPeriod"/>
              <a:tabLst/>
              <a:defRPr/>
            </a:pPr>
            <a:endParaRPr kumimoji="0" lang="en-US" sz="6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marL="469900" marR="0" lvl="3" indent="-342900" algn="l" defTabSz="914400" rtl="0" eaLnBrk="1" fontAlgn="auto" latinLnBrk="0" hangingPunct="1">
              <a:lnSpc>
                <a:spcPct val="100000"/>
              </a:lnSpc>
              <a:spcBef>
                <a:spcPts val="0"/>
              </a:spcBef>
              <a:spcAft>
                <a:spcPts val="0"/>
              </a:spcAft>
              <a:buClr>
                <a:srgbClr val="002060"/>
              </a:buClr>
              <a:buSzPct val="70000"/>
              <a:buFont typeface="+mj-lt"/>
              <a:buAutoNum type="arabicPeriod"/>
              <a:tabLst/>
              <a:defRPr/>
            </a:pPr>
            <a:r>
              <a:rPr kumimoji="0" lang="en-US" sz="14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Held </a:t>
            </a:r>
            <a:r>
              <a:rPr kumimoji="0" lang="en-US" sz="1400" b="0" i="0" u="none" strike="noStrike" kern="0" cap="none" spc="0" normalizeH="0" baseline="0" noProof="0" dirty="0" err="1">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ACEi</a:t>
            </a:r>
            <a:r>
              <a:rPr kumimoji="0" lang="en-US" sz="14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/ARB for 48 hours after surgery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CECDB-DD0C-77FC-B12A-D9629443AA06}"/>
              </a:ext>
            </a:extLst>
          </p:cNvPr>
          <p:cNvSpPr>
            <a:spLocks noGrp="1"/>
          </p:cNvSpPr>
          <p:nvPr>
            <p:ph type="title"/>
          </p:nvPr>
        </p:nvSpPr>
        <p:spPr>
          <a:xfrm>
            <a:off x="457200" y="417444"/>
            <a:ext cx="8229600" cy="354900"/>
          </a:xfrm>
        </p:spPr>
        <p:txBody>
          <a:bodyPr>
            <a:normAutofit fontScale="90000"/>
          </a:bodyPr>
          <a:lstStyle/>
          <a:p>
            <a:r>
              <a:rPr lang="en-US" sz="2800">
                <a:latin typeface="+mn-lt"/>
              </a:rPr>
              <a:t>Urinary Biomarker Study</a:t>
            </a:r>
          </a:p>
        </p:txBody>
      </p:sp>
      <p:sp>
        <p:nvSpPr>
          <p:cNvPr id="3" name="Text Placeholder 2">
            <a:extLst>
              <a:ext uri="{FF2B5EF4-FFF2-40B4-BE49-F238E27FC236}">
                <a16:creationId xmlns:a16="http://schemas.microsoft.com/office/drawing/2014/main" id="{DAB8E18F-772B-436A-C31C-DF33176BE2A5}"/>
              </a:ext>
            </a:extLst>
          </p:cNvPr>
          <p:cNvSpPr>
            <a:spLocks noGrp="1"/>
          </p:cNvSpPr>
          <p:nvPr>
            <p:ph idx="1"/>
          </p:nvPr>
        </p:nvSpPr>
        <p:spPr>
          <a:xfrm>
            <a:off x="276360" y="1210337"/>
            <a:ext cx="3597814" cy="2369682"/>
          </a:xfrm>
        </p:spPr>
        <p:txBody>
          <a:bodyPr/>
          <a:lstStyle/>
          <a:p>
            <a:r>
              <a:rPr lang="en-US" sz="1200" dirty="0"/>
              <a:t>N= 412</a:t>
            </a:r>
          </a:p>
          <a:p>
            <a:r>
              <a:rPr lang="en-US" sz="1200" dirty="0"/>
              <a:t>Retrospective study using the STS Adult Cardiac Database. Patients on dialysis preoperatively and those with a serum creatinine level &gt;2.0 mg/dL were excluded. Measurement of UBs was implemented into routine clinical practice at that site in July 2017.</a:t>
            </a:r>
          </a:p>
          <a:p>
            <a:r>
              <a:rPr lang="en-US" sz="1200" dirty="0"/>
              <a:t>Study demonstrated relative risk reduction of 89% for stage 2/3 CSA-AKI.</a:t>
            </a:r>
          </a:p>
        </p:txBody>
      </p:sp>
      <p:pic>
        <p:nvPicPr>
          <p:cNvPr id="11" name="Picture 10">
            <a:hlinkClick r:id="rId2"/>
            <a:extLst>
              <a:ext uri="{FF2B5EF4-FFF2-40B4-BE49-F238E27FC236}">
                <a16:creationId xmlns:a16="http://schemas.microsoft.com/office/drawing/2014/main" id="{1B853B6D-D530-262D-572E-5B70760A0784}"/>
              </a:ext>
            </a:extLst>
          </p:cNvPr>
          <p:cNvPicPr>
            <a:picLocks noChangeAspect="1"/>
          </p:cNvPicPr>
          <p:nvPr/>
        </p:nvPicPr>
        <p:blipFill>
          <a:blip r:embed="rId3"/>
          <a:stretch>
            <a:fillRect/>
          </a:stretch>
        </p:blipFill>
        <p:spPr>
          <a:xfrm>
            <a:off x="4493415" y="289557"/>
            <a:ext cx="4549149" cy="1637969"/>
          </a:xfrm>
          <a:prstGeom prst="rect">
            <a:avLst/>
          </a:prstGeom>
          <a:ln>
            <a:solidFill>
              <a:schemeClr val="accent4">
                <a:lumMod val="85000"/>
                <a:lumOff val="15000"/>
              </a:schemeClr>
            </a:solidFill>
          </a:ln>
        </p:spPr>
      </p:pic>
      <p:sp>
        <p:nvSpPr>
          <p:cNvPr id="15" name="TextBox 14">
            <a:extLst>
              <a:ext uri="{FF2B5EF4-FFF2-40B4-BE49-F238E27FC236}">
                <a16:creationId xmlns:a16="http://schemas.microsoft.com/office/drawing/2014/main" id="{1429725F-69E6-D29B-5AEA-91D25AFF677B}"/>
              </a:ext>
            </a:extLst>
          </p:cNvPr>
          <p:cNvSpPr txBox="1"/>
          <p:nvPr/>
        </p:nvSpPr>
        <p:spPr>
          <a:xfrm>
            <a:off x="878455" y="4141281"/>
            <a:ext cx="6599582" cy="584775"/>
          </a:xfrm>
          <a:prstGeom prst="rect">
            <a:avLst/>
          </a:prstGeom>
          <a:noFill/>
        </p:spPr>
        <p:txBody>
          <a:bodyPr wrap="square">
            <a:spAutoFit/>
          </a:bodyPr>
          <a:lstStyle/>
          <a:p>
            <a:r>
              <a:rPr lang="en-US" sz="800" dirty="0">
                <a:solidFill>
                  <a:srgbClr val="002060"/>
                </a:solidFill>
                <a:latin typeface="Calibri" panose="020F0502020204030204" pitchFamily="34" charset="0"/>
                <a:ea typeface="Calibri" panose="020F0502020204030204" pitchFamily="34" charset="0"/>
                <a:cs typeface="Calibri" panose="020F0502020204030204" pitchFamily="34" charset="0"/>
              </a:rPr>
              <a:t>Reference</a:t>
            </a:r>
          </a:p>
          <a:p>
            <a:pPr marL="228600" indent="-228600">
              <a:buFont typeface="+mj-lt"/>
              <a:buAutoNum type="arabicPeriod"/>
            </a:pPr>
            <a:r>
              <a:rPr lang="en-US" sz="800" dirty="0">
                <a:solidFill>
                  <a:srgbClr val="002060"/>
                </a:solidFill>
                <a:latin typeface="Calibri" panose="020F0502020204030204" pitchFamily="34" charset="0"/>
                <a:ea typeface="Calibri" panose="020F0502020204030204" pitchFamily="34" charset="0"/>
                <a:cs typeface="Calibri" panose="020F0502020204030204" pitchFamily="34" charset="0"/>
              </a:rPr>
              <a:t>Engelman, D., </a:t>
            </a:r>
            <a:r>
              <a:rPr lang="en-US" sz="800" dirty="0" err="1">
                <a:solidFill>
                  <a:srgbClr val="002060"/>
                </a:solidFill>
                <a:latin typeface="Calibri" panose="020F0502020204030204" pitchFamily="34" charset="0"/>
                <a:ea typeface="Calibri" panose="020F0502020204030204" pitchFamily="34" charset="0"/>
                <a:cs typeface="Calibri" panose="020F0502020204030204" pitchFamily="34" charset="0"/>
              </a:rPr>
              <a:t>Crisafi</a:t>
            </a:r>
            <a:r>
              <a:rPr lang="en-US" sz="800" dirty="0">
                <a:solidFill>
                  <a:srgbClr val="002060"/>
                </a:solidFill>
                <a:latin typeface="Calibri" panose="020F0502020204030204" pitchFamily="34" charset="0"/>
                <a:ea typeface="Calibri" panose="020F0502020204030204" pitchFamily="34" charset="0"/>
                <a:cs typeface="Calibri" panose="020F0502020204030204" pitchFamily="34" charset="0"/>
              </a:rPr>
              <a:t>, C., Germain, M., Greco, B., Nathanson, B., Engelman, R., Schwann, T. Using urinary biomarkers to reduce acute kidney injury following cardiac surgery, </a:t>
            </a:r>
            <a:r>
              <a:rPr lang="en-US" sz="800" i="1" dirty="0">
                <a:solidFill>
                  <a:srgbClr val="002060"/>
                </a:solidFill>
                <a:latin typeface="Calibri" panose="020F0502020204030204" pitchFamily="34" charset="0"/>
                <a:ea typeface="Calibri" panose="020F0502020204030204" pitchFamily="34" charset="0"/>
                <a:cs typeface="Calibri" panose="020F0502020204030204" pitchFamily="34" charset="0"/>
              </a:rPr>
              <a:t>The Journal of Thoracic and Cardiovascular Surgery</a:t>
            </a:r>
            <a:r>
              <a:rPr lang="en-US" sz="800" dirty="0">
                <a:solidFill>
                  <a:srgbClr val="002060"/>
                </a:solidFill>
                <a:latin typeface="Calibri" panose="020F0502020204030204" pitchFamily="34" charset="0"/>
                <a:ea typeface="Calibri" panose="020F0502020204030204" pitchFamily="34" charset="0"/>
                <a:cs typeface="Calibri" panose="020F0502020204030204" pitchFamily="34" charset="0"/>
              </a:rPr>
              <a:t>, Volume 160, Issue 5, 2020, Pages 1235-1246.e2, ISSN 0022-5223, </a:t>
            </a:r>
            <a:r>
              <a:rPr lang="en-US" sz="800" dirty="0">
                <a:solidFill>
                  <a:srgbClr val="002060"/>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https://doi.org/10.1016/j.jtcvs.2019.10.034</a:t>
            </a:r>
            <a:r>
              <a:rPr lang="en-US" sz="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p>
        </p:txBody>
      </p:sp>
      <p:pic>
        <p:nvPicPr>
          <p:cNvPr id="17" name="Picture 16">
            <a:extLst>
              <a:ext uri="{FF2B5EF4-FFF2-40B4-BE49-F238E27FC236}">
                <a16:creationId xmlns:a16="http://schemas.microsoft.com/office/drawing/2014/main" id="{5893F8E3-8F2B-3E87-03DC-5F200D38C719}"/>
              </a:ext>
            </a:extLst>
          </p:cNvPr>
          <p:cNvPicPr>
            <a:picLocks noChangeAspect="1"/>
          </p:cNvPicPr>
          <p:nvPr/>
        </p:nvPicPr>
        <p:blipFill>
          <a:blip r:embed="rId5"/>
          <a:stretch>
            <a:fillRect/>
          </a:stretch>
        </p:blipFill>
        <p:spPr>
          <a:xfrm>
            <a:off x="3915694" y="2054766"/>
            <a:ext cx="4951946" cy="1959274"/>
          </a:xfrm>
          <a:prstGeom prst="rect">
            <a:avLst/>
          </a:prstGeom>
        </p:spPr>
      </p:pic>
    </p:spTree>
    <p:extLst>
      <p:ext uri="{BB962C8B-B14F-4D97-AF65-F5344CB8AC3E}">
        <p14:creationId xmlns:p14="http://schemas.microsoft.com/office/powerpoint/2010/main" val="1972911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20EA-DA45-0734-48E8-EDFCF81FF65A}"/>
              </a:ext>
            </a:extLst>
          </p:cNvPr>
          <p:cNvSpPr>
            <a:spLocks noGrp="1"/>
          </p:cNvSpPr>
          <p:nvPr>
            <p:ph type="title"/>
          </p:nvPr>
        </p:nvSpPr>
        <p:spPr>
          <a:xfrm>
            <a:off x="276226" y="323129"/>
            <a:ext cx="8229600" cy="452501"/>
          </a:xfrm>
        </p:spPr>
        <p:txBody>
          <a:bodyPr>
            <a:normAutofit fontScale="90000"/>
          </a:bodyPr>
          <a:lstStyle/>
          <a:p>
            <a:r>
              <a:rPr lang="en-US" sz="2800" dirty="0">
                <a:latin typeface="+mn-lt"/>
                <a:cs typeface="Browallia New" panose="020B0502040204020203" pitchFamily="34" charset="-34"/>
              </a:rPr>
              <a:t>Minimally Invasive Extracorporeal Circulation (</a:t>
            </a:r>
            <a:r>
              <a:rPr lang="en-US" sz="2800" dirty="0" err="1">
                <a:latin typeface="+mn-lt"/>
                <a:cs typeface="Browallia New" panose="020B0502040204020203" pitchFamily="34" charset="-34"/>
              </a:rPr>
              <a:t>MiECC</a:t>
            </a:r>
            <a:r>
              <a:rPr lang="en-US" sz="2800" dirty="0">
                <a:latin typeface="+mn-lt"/>
                <a:cs typeface="Browallia New" panose="020B0502040204020203" pitchFamily="34" charset="-34"/>
              </a:rPr>
              <a:t>)</a:t>
            </a:r>
          </a:p>
        </p:txBody>
      </p:sp>
      <p:sp>
        <p:nvSpPr>
          <p:cNvPr id="3" name="Text Placeholder 2">
            <a:extLst>
              <a:ext uri="{FF2B5EF4-FFF2-40B4-BE49-F238E27FC236}">
                <a16:creationId xmlns:a16="http://schemas.microsoft.com/office/drawing/2014/main" id="{A6CB587D-EEF4-3D8A-9AA3-CFE762BD6AAA}"/>
              </a:ext>
            </a:extLst>
          </p:cNvPr>
          <p:cNvSpPr>
            <a:spLocks noGrp="1"/>
          </p:cNvSpPr>
          <p:nvPr>
            <p:ph idx="1"/>
          </p:nvPr>
        </p:nvSpPr>
        <p:spPr>
          <a:xfrm>
            <a:off x="457201" y="1071153"/>
            <a:ext cx="7667896" cy="3522967"/>
          </a:xfrm>
        </p:spPr>
        <p:txBody>
          <a:bodyPr/>
          <a:lstStyle/>
          <a:p>
            <a:r>
              <a:rPr lang="en-US" sz="1600" dirty="0" err="1"/>
              <a:t>MiECC</a:t>
            </a:r>
            <a:r>
              <a:rPr lang="en-US" sz="1600" dirty="0"/>
              <a:t> has been proposed as an alternative approach to performing cardiac surgery using standard cardiopulmonary bypass. </a:t>
            </a:r>
            <a:r>
              <a:rPr lang="en-US" sz="1600" baseline="30000" dirty="0"/>
              <a:t>1</a:t>
            </a:r>
          </a:p>
          <a:p>
            <a:r>
              <a:rPr lang="en-US" sz="1600" dirty="0"/>
              <a:t>A recent meta-analysis reported </a:t>
            </a:r>
            <a:r>
              <a:rPr lang="en-US" sz="1600" dirty="0" err="1"/>
              <a:t>MiECC</a:t>
            </a:r>
            <a:r>
              <a:rPr lang="en-US" sz="1600" dirty="0"/>
              <a:t> reduced the odds of CSA-AKI by &gt;50% comparted with conventional CPB. </a:t>
            </a:r>
            <a:r>
              <a:rPr lang="en-US" sz="1600" baseline="30000" dirty="0"/>
              <a:t>1</a:t>
            </a:r>
          </a:p>
          <a:p>
            <a:pPr>
              <a:lnSpc>
                <a:spcPct val="100000"/>
              </a:lnSpc>
              <a:spcBef>
                <a:spcPts val="0"/>
              </a:spcBef>
              <a:spcAft>
                <a:spcPts val="0"/>
              </a:spcAft>
            </a:pPr>
            <a:endParaRPr lang="en-US" sz="1600" dirty="0"/>
          </a:p>
          <a:p>
            <a:pPr>
              <a:lnSpc>
                <a:spcPct val="100000"/>
              </a:lnSpc>
              <a:spcBef>
                <a:spcPts val="0"/>
              </a:spcBef>
              <a:spcAft>
                <a:spcPts val="0"/>
              </a:spcAft>
            </a:pPr>
            <a:r>
              <a:rPr lang="en-US" sz="1600" dirty="0"/>
              <a:t>Recommendation from the STS and the SCA/ American Society for Extracorporeal Technology Clinical Practice Guidelines for the Prevention of Adult Cardiac Surgery-Associated Acute Kidney Injury: </a:t>
            </a:r>
            <a:r>
              <a:rPr lang="en-US" sz="1600" dirty="0">
                <a:effectLst/>
              </a:rPr>
              <a:t> </a:t>
            </a:r>
          </a:p>
          <a:p>
            <a:pPr lvl="1"/>
            <a:r>
              <a:rPr lang="en-US" sz="1500" i="1" dirty="0">
                <a:effectLst/>
              </a:rPr>
              <a:t>In adult cardiac surgery with CPB, it might be reasonable to use minimally invasive extracorporeal circulation (</a:t>
            </a:r>
            <a:r>
              <a:rPr lang="en-US" sz="1500" i="1" dirty="0" err="1">
                <a:effectLst/>
              </a:rPr>
              <a:t>MiECC</a:t>
            </a:r>
            <a:r>
              <a:rPr lang="en-US" sz="1500" i="1" dirty="0">
                <a:effectLst/>
              </a:rPr>
              <a:t>) techniques to reduce the risk of CSA-AKI. (Class of Recommendation: IIB, Level of Evidence: B-R) </a:t>
            </a:r>
            <a:endParaRPr lang="en-US" i="1" dirty="0"/>
          </a:p>
        </p:txBody>
      </p:sp>
      <p:sp>
        <p:nvSpPr>
          <p:cNvPr id="7" name="TextBox 6">
            <a:extLst>
              <a:ext uri="{FF2B5EF4-FFF2-40B4-BE49-F238E27FC236}">
                <a16:creationId xmlns:a16="http://schemas.microsoft.com/office/drawing/2014/main" id="{03E9F4A1-5DCD-3583-CCCA-D847136891DF}"/>
              </a:ext>
            </a:extLst>
          </p:cNvPr>
          <p:cNvSpPr txBox="1"/>
          <p:nvPr/>
        </p:nvSpPr>
        <p:spPr>
          <a:xfrm>
            <a:off x="913738" y="4142957"/>
            <a:ext cx="7038975" cy="584775"/>
          </a:xfrm>
          <a:prstGeom prst="rect">
            <a:avLst/>
          </a:prstGeom>
          <a:noFill/>
        </p:spPr>
        <p:txBody>
          <a:bodyPr wrap="square">
            <a:spAutoFit/>
          </a:bodyPr>
          <a:lstStyle/>
          <a:p>
            <a:pPr marR="0" lvl="0" algn="l" defTabSz="914400" rtl="0" eaLnBrk="1" fontAlgn="auto" latinLnBrk="0" hangingPunct="1">
              <a:lnSpc>
                <a:spcPct val="100000"/>
              </a:lnSpc>
              <a:spcAft>
                <a:spcPts val="0"/>
              </a:spcAft>
              <a:buClr>
                <a:srgbClr val="002060"/>
              </a:buClr>
              <a:buSzTx/>
              <a:tabLst/>
              <a:defRPr/>
            </a:pPr>
            <a:r>
              <a:rPr kumimoji="0" lang="en-US" sz="800" b="1"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Reference</a:t>
            </a:r>
          </a:p>
          <a:p>
            <a:pPr marL="228600" marR="0" lvl="0" indent="-228600" algn="l" defTabSz="914400" rtl="0" eaLnBrk="1" fontAlgn="auto" latinLnBrk="0" hangingPunct="1">
              <a:lnSpc>
                <a:spcPct val="100000"/>
              </a:lnSpc>
              <a:spcAft>
                <a:spcPts val="0"/>
              </a:spcAft>
              <a:buClr>
                <a:srgbClr val="002060"/>
              </a:buClr>
              <a:buSzTx/>
              <a:buFont typeface="+mj-lt"/>
              <a:buAutoNum type="arabicPeriod"/>
              <a:tabLst/>
              <a:defRPr/>
            </a:pPr>
            <a:r>
              <a:rPr kumimoji="0" lang="en-US" sz="8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Brown, J; Baker, R.; Hammon, J. et al. </a:t>
            </a:r>
            <a:r>
              <a:rPr kumimoji="0" lang="en-US" sz="800" b="0" i="1"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The Society of Thoracic Surgeons/Society of Cardiovascular Anesthesiologists/American Society for Extracorporeal Technology</a:t>
            </a:r>
            <a:r>
              <a:rPr kumimoji="0" lang="en-US" sz="8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Clinical Practice Guidelines for the Prevention of Adult Cardiac Surgery–Associated Acute Kidney Injury. Anesthesia &amp; Analgesia 136(1):p 176-184, January 2023. | DOI: 10.1213/ANE.0000000000006286 </a:t>
            </a:r>
          </a:p>
        </p:txBody>
      </p:sp>
    </p:spTree>
    <p:extLst>
      <p:ext uri="{BB962C8B-B14F-4D97-AF65-F5344CB8AC3E}">
        <p14:creationId xmlns:p14="http://schemas.microsoft.com/office/powerpoint/2010/main" val="4216574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261"/>
        <p:cNvGrpSpPr/>
        <p:nvPr/>
      </p:nvGrpSpPr>
      <p:grpSpPr>
        <a:xfrm>
          <a:off x="0" y="0"/>
          <a:ext cx="0" cy="0"/>
          <a:chOff x="0" y="0"/>
          <a:chExt cx="0" cy="0"/>
        </a:xfrm>
      </p:grpSpPr>
      <p:sp>
        <p:nvSpPr>
          <p:cNvPr id="262" name="Google Shape;262;p40"/>
          <p:cNvSpPr txBox="1">
            <a:spLocks noGrp="1"/>
          </p:cNvSpPr>
          <p:nvPr>
            <p:ph type="title"/>
          </p:nvPr>
        </p:nvSpPr>
        <p:spPr>
          <a:xfrm>
            <a:off x="386301" y="259348"/>
            <a:ext cx="8229600" cy="383099"/>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sz="2800" dirty="0">
                <a:latin typeface="Calibri" panose="020F0502020204030204" pitchFamily="34" charset="0"/>
                <a:ea typeface="Calibri" panose="020F0502020204030204" pitchFamily="34" charset="0"/>
                <a:cs typeface="Calibri" panose="020F0502020204030204" pitchFamily="34" charset="0"/>
              </a:rPr>
              <a:t>Postoperative Considerations</a:t>
            </a:r>
            <a:endParaRPr sz="2800" dirty="0">
              <a:latin typeface="Calibri" panose="020F0502020204030204" pitchFamily="34" charset="0"/>
              <a:ea typeface="Calibri" panose="020F0502020204030204" pitchFamily="34" charset="0"/>
              <a:cs typeface="Calibri" panose="020F0502020204030204" pitchFamily="34" charset="0"/>
            </a:endParaRPr>
          </a:p>
        </p:txBody>
      </p:sp>
      <p:sp>
        <p:nvSpPr>
          <p:cNvPr id="263" name="Google Shape;263;p40"/>
          <p:cNvSpPr txBox="1">
            <a:spLocks noGrp="1"/>
          </p:cNvSpPr>
          <p:nvPr>
            <p:ph idx="1"/>
          </p:nvPr>
        </p:nvSpPr>
        <p:spPr>
          <a:xfrm>
            <a:off x="528099" y="642447"/>
            <a:ext cx="7954641" cy="3273560"/>
          </a:xfrm>
          <a:prstGeom prst="rect">
            <a:avLst/>
          </a:prstGeom>
        </p:spPr>
        <p:txBody>
          <a:bodyPr spcFirstLastPara="1" wrap="square" lIns="68575" tIns="34275" rIns="68575" bIns="34275" anchor="t" anchorCtr="0">
            <a:noAutofit/>
          </a:bodyPr>
          <a:lstStyle/>
          <a:p>
            <a:pPr marL="457200" marR="0" lvl="0" indent="-342900" algn="l" rtl="0">
              <a:lnSpc>
                <a:spcPct val="100000"/>
              </a:lnSpc>
              <a:spcBef>
                <a:spcPts val="300"/>
              </a:spcBef>
              <a:spcAft>
                <a:spcPts val="0"/>
              </a:spcAft>
              <a:buSzPts val="1800"/>
              <a:buAutoNum type="arabicPeriod"/>
            </a:pPr>
            <a:r>
              <a:rPr lang="en-US" sz="1600" b="1" dirty="0"/>
              <a:t>Avoid low-dose dopamine to treat/prevent AKI</a:t>
            </a:r>
          </a:p>
          <a:p>
            <a:pPr marL="857250" lvl="1" indent="-285750">
              <a:spcBef>
                <a:spcPts val="0"/>
              </a:spcBef>
              <a:buSzPts val="1800"/>
            </a:pPr>
            <a:r>
              <a:rPr lang="en-US" sz="1200" dirty="0"/>
              <a:t>In a meta-analysis of 58 studies examining dopamine use, 24 studies included outcomes: low-dose dopamine was not associated with the prevention of acute renal failure </a:t>
            </a:r>
            <a:r>
              <a:rPr lang="en-US" sz="1200" baseline="30000" dirty="0"/>
              <a:t>1</a:t>
            </a:r>
          </a:p>
          <a:p>
            <a:pPr marL="857250" lvl="1" indent="-285750">
              <a:spcBef>
                <a:spcPts val="0"/>
              </a:spcBef>
              <a:buSzPts val="1800"/>
            </a:pPr>
            <a:r>
              <a:rPr lang="en-US" sz="1200" dirty="0"/>
              <a:t>A second meta-analysis of 61 studies established similar findings: low-dose dopamine increased urine output but did not prevent renal dysfunction </a:t>
            </a:r>
            <a:r>
              <a:rPr lang="en-US" sz="1200" baseline="30000" dirty="0"/>
              <a:t>2</a:t>
            </a:r>
          </a:p>
          <a:p>
            <a:pPr marL="685800" marR="0" lvl="0" indent="-228600" algn="l" rtl="0">
              <a:lnSpc>
                <a:spcPct val="100000"/>
              </a:lnSpc>
              <a:spcBef>
                <a:spcPts val="0"/>
              </a:spcBef>
              <a:spcAft>
                <a:spcPts val="0"/>
              </a:spcAft>
              <a:buFont typeface="+mj-lt"/>
              <a:buAutoNum type="arabicPeriod"/>
            </a:pPr>
            <a:endParaRPr lang="en-US" sz="1100" dirty="0"/>
          </a:p>
          <a:p>
            <a:pPr marL="457200" marR="0" lvl="0" indent="-342900" algn="l" rtl="0">
              <a:lnSpc>
                <a:spcPct val="100000"/>
              </a:lnSpc>
              <a:spcBef>
                <a:spcPts val="300"/>
              </a:spcBef>
              <a:spcAft>
                <a:spcPts val="0"/>
              </a:spcAft>
              <a:buSzPts val="1800"/>
              <a:buAutoNum type="arabicPeriod"/>
            </a:pPr>
            <a:r>
              <a:rPr lang="en-US" sz="1600" b="1" dirty="0"/>
              <a:t>Monitor sCr and urine output for early detection of AKI</a:t>
            </a:r>
            <a:r>
              <a:rPr lang="en-US" sz="1600" b="1" baseline="30000" dirty="0"/>
              <a:t>3</a:t>
            </a:r>
          </a:p>
          <a:p>
            <a:pPr marL="685800" marR="0" lvl="0" indent="-228600" algn="l" rtl="0">
              <a:lnSpc>
                <a:spcPct val="100000"/>
              </a:lnSpc>
              <a:spcBef>
                <a:spcPts val="0"/>
              </a:spcBef>
              <a:spcAft>
                <a:spcPts val="0"/>
              </a:spcAft>
              <a:buFont typeface="+mj-lt"/>
              <a:buAutoNum type="arabicPeriod"/>
            </a:pPr>
            <a:endParaRPr lang="en-US" sz="1100" b="1" dirty="0"/>
          </a:p>
          <a:p>
            <a:pPr marL="457200" marR="0" lvl="0" indent="-342900" algn="l" rtl="0">
              <a:lnSpc>
                <a:spcPct val="100000"/>
              </a:lnSpc>
              <a:spcBef>
                <a:spcPts val="300"/>
              </a:spcBef>
              <a:spcAft>
                <a:spcPts val="0"/>
              </a:spcAft>
              <a:buSzPts val="1800"/>
              <a:buAutoNum type="arabicPeriod"/>
            </a:pPr>
            <a:r>
              <a:rPr lang="en-US" sz="1600" b="1" dirty="0"/>
              <a:t>Maintain blood glucose</a:t>
            </a:r>
          </a:p>
          <a:p>
            <a:pPr marL="857250" lvl="1" indent="-285750">
              <a:buSzPts val="1800"/>
            </a:pPr>
            <a:r>
              <a:rPr lang="en-US" sz="1200" dirty="0"/>
              <a:t>Society of Thoracic Surgeons (STS) Practice Guidelines recommend maintaining serum glucose levels ≤ 180 mg/dL for at least 24 hours after cardiac surgery</a:t>
            </a:r>
            <a:r>
              <a:rPr lang="en-US" sz="1200" baseline="30000" dirty="0"/>
              <a:t> 4</a:t>
            </a:r>
            <a:endParaRPr lang="en-US" dirty="0"/>
          </a:p>
          <a:p>
            <a:pPr marL="685800" marR="0" lvl="0" indent="-228600" algn="l" rtl="0">
              <a:lnSpc>
                <a:spcPct val="100000"/>
              </a:lnSpc>
              <a:spcBef>
                <a:spcPts val="0"/>
              </a:spcBef>
              <a:spcAft>
                <a:spcPts val="0"/>
              </a:spcAft>
              <a:buFont typeface="+mj-lt"/>
              <a:buAutoNum type="arabicPeriod"/>
            </a:pPr>
            <a:endParaRPr lang="en-US" sz="1100" dirty="0"/>
          </a:p>
          <a:p>
            <a:pPr marL="457200" marR="0" lvl="0" indent="-342900" algn="l" rtl="0">
              <a:lnSpc>
                <a:spcPct val="100000"/>
              </a:lnSpc>
              <a:spcBef>
                <a:spcPts val="300"/>
              </a:spcBef>
              <a:spcAft>
                <a:spcPts val="0"/>
              </a:spcAft>
              <a:buSzPts val="1800"/>
              <a:buAutoNum type="arabicPeriod"/>
            </a:pPr>
            <a:r>
              <a:rPr lang="en-US" sz="1600" b="1" dirty="0"/>
              <a:t>Avoid radiocontrast agents</a:t>
            </a:r>
          </a:p>
          <a:p>
            <a:pPr marL="914400" marR="0" lvl="1" indent="-342900" algn="l" rtl="0">
              <a:lnSpc>
                <a:spcPct val="100000"/>
              </a:lnSpc>
              <a:spcBef>
                <a:spcPts val="0"/>
              </a:spcBef>
              <a:spcAft>
                <a:spcPts val="0"/>
              </a:spcAft>
              <a:buSzPts val="1800"/>
              <a:buFont typeface="Arial" panose="020B0604020202020204" pitchFamily="34" charset="0"/>
              <a:buChar char="•"/>
            </a:pPr>
            <a:r>
              <a:rPr lang="en-US" sz="1200" dirty="0"/>
              <a:t>Contrast dose &gt; 240 mg/kg resulted in greater incidence of CSA-AKI for patients who underwent cardiac catheterization ≤7 days before cardiac surgery than those &gt; 7 days before cardiac surgery (39% vs. 29%, p = 0.025) </a:t>
            </a:r>
            <a:r>
              <a:rPr lang="en-US" sz="1200" baseline="30000" dirty="0"/>
              <a:t>5</a:t>
            </a:r>
          </a:p>
        </p:txBody>
      </p:sp>
      <p:pic>
        <p:nvPicPr>
          <p:cNvPr id="264" name="Google Shape;264;p40"/>
          <p:cNvPicPr preferRelativeResize="0"/>
          <p:nvPr/>
        </p:nvPicPr>
        <p:blipFill>
          <a:blip r:embed="rId3">
            <a:alphaModFix/>
          </a:blip>
          <a:stretch>
            <a:fillRect/>
          </a:stretch>
        </p:blipFill>
        <p:spPr>
          <a:xfrm>
            <a:off x="-88075" y="4036959"/>
            <a:ext cx="1232349" cy="1232349"/>
          </a:xfrm>
          <a:prstGeom prst="rect">
            <a:avLst/>
          </a:prstGeom>
          <a:noFill/>
          <a:ln>
            <a:noFill/>
          </a:ln>
        </p:spPr>
      </p:pic>
      <p:sp>
        <p:nvSpPr>
          <p:cNvPr id="4" name="TextBox 3">
            <a:extLst>
              <a:ext uri="{FF2B5EF4-FFF2-40B4-BE49-F238E27FC236}">
                <a16:creationId xmlns:a16="http://schemas.microsoft.com/office/drawing/2014/main" id="{720B01CB-7BD4-D146-867B-816CE64D4F75}"/>
              </a:ext>
            </a:extLst>
          </p:cNvPr>
          <p:cNvSpPr txBox="1"/>
          <p:nvPr/>
        </p:nvSpPr>
        <p:spPr>
          <a:xfrm>
            <a:off x="1004619" y="4090955"/>
            <a:ext cx="7954640" cy="954107"/>
          </a:xfrm>
          <a:prstGeom prst="rect">
            <a:avLst/>
          </a:prstGeom>
          <a:noFill/>
        </p:spPr>
        <p:txBody>
          <a:bodyPr wrap="square">
            <a:spAutoFit/>
          </a:bodyPr>
          <a:lstStyle/>
          <a:p>
            <a:pPr>
              <a:buClr>
                <a:srgbClr val="002060"/>
              </a:buClr>
            </a:pPr>
            <a:r>
              <a:rPr lang="en-US" sz="700" b="1" dirty="0">
                <a:solidFill>
                  <a:srgbClr val="002060"/>
                </a:solidFill>
                <a:latin typeface="Calibri" panose="020F0502020204030204" pitchFamily="34" charset="0"/>
                <a:ea typeface="Calibri" panose="020F0502020204030204" pitchFamily="34" charset="0"/>
                <a:cs typeface="Calibri" panose="020F0502020204030204" pitchFamily="34" charset="0"/>
              </a:rPr>
              <a:t>Reference</a:t>
            </a:r>
          </a:p>
          <a:p>
            <a:pPr marL="228600" indent="-228600">
              <a:buClr>
                <a:srgbClr val="002060"/>
              </a:buClr>
              <a:buFont typeface="+mj-lt"/>
              <a:buAutoNum type="arabicPeriod"/>
            </a:pPr>
            <a:r>
              <a:rPr lang="en-US" sz="7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Kellum, J., Decker, J. et al: Use of dopamine in acute renal failure: a meta-analysis. Crit Care Med 2001; 29:1526–31</a:t>
            </a:r>
          </a:p>
          <a:p>
            <a:pPr marL="228600" indent="-228600">
              <a:buClr>
                <a:srgbClr val="002060"/>
              </a:buClr>
              <a:buFont typeface="+mj-lt"/>
              <a:buAutoNum type="arabicPeriod"/>
            </a:pPr>
            <a:r>
              <a:rPr lang="en-US" sz="7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Friedrich, J, Adhikari, N., </a:t>
            </a:r>
            <a:r>
              <a:rPr lang="en-US" sz="7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Herridge</a:t>
            </a:r>
            <a:r>
              <a:rPr lang="en-US" sz="7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M., </a:t>
            </a:r>
            <a:r>
              <a:rPr lang="en-US" sz="7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Beyene</a:t>
            </a:r>
            <a:r>
              <a:rPr lang="en-US" sz="7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J.: Meta-analysis: low-dose dopamine increases urine output but does not prevent renal dysfunction or death. Ann Intern Med 2005; 142:510–24</a:t>
            </a:r>
          </a:p>
          <a:p>
            <a:pPr marL="228600" indent="-228600">
              <a:buClr>
                <a:srgbClr val="002060"/>
              </a:buClr>
              <a:buFont typeface="+mj-lt"/>
              <a:buAutoNum type="arabicPeriod"/>
            </a:pP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Nadim, M., Forni, L., Kellum, J. et al: Cardiac and Vascular Surgery-Associated Acute Kidney Injury: The 20th International Consensus Conference of the ADQI (Acute Disease Quality Initiative) Group. J Am Heart Assoc 2018; 7</a:t>
            </a:r>
          </a:p>
          <a:p>
            <a:pPr marL="228600" indent="-228600">
              <a:buClr>
                <a:srgbClr val="002060"/>
              </a:buClr>
              <a:buFont typeface="+mj-lt"/>
              <a:buAutoNum type="arabicPeriod"/>
            </a:pPr>
            <a:r>
              <a:rPr lang="en-US" sz="7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Lazar, H</a:t>
            </a:r>
            <a:r>
              <a:rPr lang="en-US" sz="700"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en-US" sz="7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McDonnell, M., </a:t>
            </a:r>
            <a:r>
              <a:rPr lang="en-US" sz="7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Shemin</a:t>
            </a:r>
            <a:r>
              <a:rPr lang="en-US" sz="7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R. et al. Society of Thoracic Surgeons Blood Glucose Guideline Task Force: The Society of Thoracic Surgeons practice guideline series: Blood glucose management during adult cardiac surgery. Ann </a:t>
            </a:r>
            <a:r>
              <a:rPr lang="en-US" sz="7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Thorac</a:t>
            </a:r>
            <a:r>
              <a:rPr lang="en-US" sz="7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Surg 2009; 87:663–9 </a:t>
            </a:r>
            <a:endPar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buClr>
                <a:srgbClr val="002060"/>
              </a:buClr>
              <a:buFont typeface="+mj-lt"/>
              <a:buAutoNum type="arabicPeriod"/>
            </a:pPr>
            <a:r>
              <a:rPr lang="en-US" sz="7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Jiang W, Yu J, Teng, J. et al. : Impact of cardiac catheterization timing and contrast media dose on acute kidney injury after cardiac surgery. BMC Cardiovasc </a:t>
            </a:r>
            <a:r>
              <a:rPr lang="en-US" sz="7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Disord</a:t>
            </a:r>
            <a:r>
              <a:rPr lang="en-US" sz="7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2018; 18:191</a:t>
            </a:r>
            <a:endParaRPr lang="en-US" sz="70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5EF02-23A7-87B0-F8B6-456808E1BD56}"/>
              </a:ext>
            </a:extLst>
          </p:cNvPr>
          <p:cNvSpPr>
            <a:spLocks noGrp="1"/>
          </p:cNvSpPr>
          <p:nvPr>
            <p:ph type="title"/>
          </p:nvPr>
        </p:nvSpPr>
        <p:spPr>
          <a:xfrm>
            <a:off x="357188" y="334434"/>
            <a:ext cx="8229600" cy="890693"/>
          </a:xfrm>
        </p:spPr>
        <p:txBody>
          <a:bodyPr>
            <a:normAutofit/>
          </a:bodyPr>
          <a:lstStyle/>
          <a:p>
            <a:r>
              <a:rPr lang="en-US" sz="2400" dirty="0">
                <a:latin typeface="+mn-lt"/>
              </a:rPr>
              <a:t>Dopamine infusion nor mannitol are recommended to prevent AKI in Cardiac Surgery</a:t>
            </a:r>
          </a:p>
        </p:txBody>
      </p:sp>
      <p:sp>
        <p:nvSpPr>
          <p:cNvPr id="3" name="Text Placeholder 2">
            <a:extLst>
              <a:ext uri="{FF2B5EF4-FFF2-40B4-BE49-F238E27FC236}">
                <a16:creationId xmlns:a16="http://schemas.microsoft.com/office/drawing/2014/main" id="{F047A002-70FC-D497-7BD9-93A8C4DFA2CA}"/>
              </a:ext>
            </a:extLst>
          </p:cNvPr>
          <p:cNvSpPr>
            <a:spLocks noGrp="1"/>
          </p:cNvSpPr>
          <p:nvPr>
            <p:ph idx="1"/>
          </p:nvPr>
        </p:nvSpPr>
        <p:spPr>
          <a:xfrm>
            <a:off x="457201" y="1391918"/>
            <a:ext cx="7743824" cy="2526455"/>
          </a:xfrm>
        </p:spPr>
        <p:txBody>
          <a:bodyPr/>
          <a:lstStyle/>
          <a:p>
            <a:pPr marL="205740" lvl="1" indent="0">
              <a:buNone/>
            </a:pPr>
            <a:r>
              <a:rPr lang="en-US" sz="1800" b="1" dirty="0"/>
              <a:t>Per STS/Cardiovascular Anesthesiologist Practice Guidelines:</a:t>
            </a:r>
          </a:p>
          <a:p>
            <a:pPr lvl="1"/>
            <a:r>
              <a:rPr lang="en-US" sz="1600" dirty="0"/>
              <a:t> In adult cardiac surgery patients with CBP, dopamine infusion during bypass and in the postoperative period is </a:t>
            </a:r>
            <a:r>
              <a:rPr lang="en-US" sz="1600" u="sng" dirty="0"/>
              <a:t>not recommended</a:t>
            </a:r>
            <a:r>
              <a:rPr lang="en-US" sz="1600" dirty="0"/>
              <a:t> to reduce the risk of CSA-AKI. (Class of recommendation III: No benefit, Level of Evidence: A). </a:t>
            </a:r>
            <a:r>
              <a:rPr lang="en-US" sz="1600" baseline="30000" dirty="0"/>
              <a:t>1</a:t>
            </a:r>
          </a:p>
          <a:p>
            <a:pPr lvl="1"/>
            <a:endParaRPr lang="en-US" sz="1000" baseline="30000" dirty="0"/>
          </a:p>
          <a:p>
            <a:pPr lvl="1"/>
            <a:r>
              <a:rPr lang="en-US" sz="1600" dirty="0"/>
              <a:t>In adult cardiac surgery patients with CBP, mannitol is </a:t>
            </a:r>
            <a:r>
              <a:rPr lang="en-US" sz="1600" u="sng" dirty="0"/>
              <a:t>not recommended</a:t>
            </a:r>
            <a:r>
              <a:rPr lang="en-US" sz="1600" dirty="0"/>
              <a:t> to reduce the risk of CSA-AKI.  (Class of recommendation III: No Benefit, Level of Evidence, B-R). </a:t>
            </a:r>
            <a:r>
              <a:rPr lang="en-US" sz="1600" baseline="30000" dirty="0"/>
              <a:t>1</a:t>
            </a:r>
          </a:p>
        </p:txBody>
      </p:sp>
      <p:sp>
        <p:nvSpPr>
          <p:cNvPr id="4" name="TextBox 3">
            <a:extLst>
              <a:ext uri="{FF2B5EF4-FFF2-40B4-BE49-F238E27FC236}">
                <a16:creationId xmlns:a16="http://schemas.microsoft.com/office/drawing/2014/main" id="{D835965C-421F-2787-8761-BB076D1FA48E}"/>
              </a:ext>
            </a:extLst>
          </p:cNvPr>
          <p:cNvSpPr txBox="1"/>
          <p:nvPr/>
        </p:nvSpPr>
        <p:spPr>
          <a:xfrm>
            <a:off x="876301" y="4043900"/>
            <a:ext cx="7191374" cy="674544"/>
          </a:xfrm>
          <a:prstGeom prst="rect">
            <a:avLst/>
          </a:prstGeom>
          <a:noFill/>
        </p:spPr>
        <p:txBody>
          <a:bodyPr wrap="square">
            <a:spAutoFit/>
          </a:bodyPr>
          <a:lstStyle/>
          <a:p>
            <a:pPr>
              <a:buClr>
                <a:srgbClr val="002060"/>
              </a:buClr>
            </a:pPr>
            <a:r>
              <a:rPr lang="en-US" sz="800" b="1" dirty="0">
                <a:solidFill>
                  <a:srgbClr val="002060"/>
                </a:solidFill>
                <a:latin typeface="Calibri" panose="020F0502020204030204" pitchFamily="34" charset="0"/>
                <a:ea typeface="Calibri" panose="020F0502020204030204" pitchFamily="34" charset="0"/>
                <a:cs typeface="Calibri" panose="020F0502020204030204" pitchFamily="34" charset="0"/>
              </a:rPr>
              <a:t>Reference</a:t>
            </a:r>
          </a:p>
          <a:p>
            <a:pPr marL="228600" indent="-228600">
              <a:spcBef>
                <a:spcPts val="700"/>
              </a:spcBef>
              <a:buClr>
                <a:srgbClr val="002060"/>
              </a:buClr>
              <a:buFont typeface="+mj-lt"/>
              <a:buAutoNum type="arabicPeriod"/>
            </a:pPr>
            <a:r>
              <a:rPr kumimoji="0" lang="en-US" sz="8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Brown, J; Baker, R.; Hammon, J. et al. </a:t>
            </a:r>
            <a:r>
              <a:rPr kumimoji="0" lang="en-US" sz="800" b="0" i="1"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The Society of Thoracic Surgeons/Society of Cardiovascular Anesthesiologists/American Society for Extracorporeal Technology</a:t>
            </a:r>
            <a:r>
              <a:rPr kumimoji="0" lang="en-US" sz="8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Clinical Practice Guidelines for the Prevention of Adult Cardiac Surgery–Associated Acute Kidney Injury. Anesthesia &amp; Analgesia 136(1):p 176-184, January 2023. | DOI: 10.1213/ANE.0000000000006286 </a:t>
            </a:r>
            <a:endParaRPr lang="en-US" sz="8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4256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3"/>
        <p:cNvGrpSpPr/>
        <p:nvPr/>
      </p:nvGrpSpPr>
      <p:grpSpPr>
        <a:xfrm>
          <a:off x="0" y="0"/>
          <a:ext cx="0" cy="0"/>
          <a:chOff x="0" y="0"/>
          <a:chExt cx="0" cy="0"/>
        </a:xfrm>
      </p:grpSpPr>
      <p:sp>
        <p:nvSpPr>
          <p:cNvPr id="300" name="Rectangle 299">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2" name="Rectangle 301">
            <a:extLst>
              <a:ext uri="{FF2B5EF4-FFF2-40B4-BE49-F238E27FC236}">
                <a16:creationId xmlns:a16="http://schemas.microsoft.com/office/drawing/2014/main" id="{B298ECBA-3258-45DF-8FD4-7581736BC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433"/>
            <a:ext cx="342900" cy="51435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ectangle 303">
            <a:extLst>
              <a:ext uri="{FF2B5EF4-FFF2-40B4-BE49-F238E27FC236}">
                <a16:creationId xmlns:a16="http://schemas.microsoft.com/office/drawing/2014/main" id="{B62BF453-BD82-4B90-9FE7-517031338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0"/>
            <a:ext cx="8126730" cy="51435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4" name="Google Shape;284;p43"/>
          <p:cNvSpPr txBox="1">
            <a:spLocks noGrp="1"/>
          </p:cNvSpPr>
          <p:nvPr>
            <p:ph type="title" idx="4294967295"/>
          </p:nvPr>
        </p:nvSpPr>
        <p:spPr>
          <a:xfrm>
            <a:off x="6349179" y="1375954"/>
            <a:ext cx="2662488" cy="1837508"/>
          </a:xfrm>
          <a:prstGeom prst="rect">
            <a:avLst/>
          </a:prstGeom>
        </p:spPr>
        <p:txBody>
          <a:bodyPr spcFirstLastPara="1" vert="horz" lIns="91440" tIns="45720" rIns="91440" bIns="45720" rtlCol="0" anchor="b" anchorCtr="0">
            <a:normAutofit/>
          </a:bodyPr>
          <a:lstStyle/>
          <a:p>
            <a:pPr marL="0" lvl="0" indent="0" defTabSz="914400">
              <a:lnSpc>
                <a:spcPct val="85000"/>
              </a:lnSpc>
              <a:spcAft>
                <a:spcPts val="0"/>
              </a:spcAft>
            </a:pPr>
            <a:r>
              <a:rPr lang="en-US" sz="2400" spc="-50" dirty="0">
                <a:solidFill>
                  <a:srgbClr val="FFFFFF"/>
                </a:solidFill>
              </a:rPr>
              <a:t>Summary  of Considerations for preventing AKI after Cardiac Surgery</a:t>
            </a:r>
          </a:p>
        </p:txBody>
      </p:sp>
      <p:sp useBgFill="1">
        <p:nvSpPr>
          <p:cNvPr id="306" name="Rectangle 305">
            <a:extLst>
              <a:ext uri="{FF2B5EF4-FFF2-40B4-BE49-F238E27FC236}">
                <a16:creationId xmlns:a16="http://schemas.microsoft.com/office/drawing/2014/main" id="{072366D3-9B5C-42E1-9906-77FF6BB55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212" y="0"/>
            <a:ext cx="5670755"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6" name="Google Shape;286;p43"/>
          <p:cNvPicPr preferRelativeResize="0"/>
          <p:nvPr/>
        </p:nvPicPr>
        <p:blipFill rotWithShape="1">
          <a:blip r:embed="rId3"/>
          <a:srcRect l="5181" r="25791" b="-2"/>
          <a:stretch/>
        </p:blipFill>
        <p:spPr>
          <a:xfrm>
            <a:off x="884937" y="363474"/>
            <a:ext cx="4579305" cy="4411686"/>
          </a:xfrm>
          <a:prstGeom prst="rect">
            <a:avLst/>
          </a:prstGeom>
          <a:noFill/>
        </p:spPr>
      </p:pic>
      <p:sp>
        <p:nvSpPr>
          <p:cNvPr id="311" name="Rectangle 310">
            <a:extLst>
              <a:ext uri="{FF2B5EF4-FFF2-40B4-BE49-F238E27FC236}">
                <a16:creationId xmlns:a16="http://schemas.microsoft.com/office/drawing/2014/main" id="{121F5E60-4E89-4B16-A245-12BD99359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74370" cy="51435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B298ECBA-3258-45DF-8FD4-7581736BC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433"/>
            <a:ext cx="342900" cy="51435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62BF453-BD82-4B90-9FE7-517031338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0"/>
            <a:ext cx="8126730" cy="51435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E739AA9A-FC3B-BF72-8D33-07F955BE2A36}"/>
              </a:ext>
            </a:extLst>
          </p:cNvPr>
          <p:cNvSpPr>
            <a:spLocks noGrp="1"/>
          </p:cNvSpPr>
          <p:nvPr>
            <p:ph type="title" idx="4294967295"/>
          </p:nvPr>
        </p:nvSpPr>
        <p:spPr>
          <a:xfrm>
            <a:off x="6238567" y="569214"/>
            <a:ext cx="2101646" cy="3031236"/>
          </a:xfrm>
        </p:spPr>
        <p:txBody>
          <a:bodyPr vert="horz" lIns="91440" tIns="45720" rIns="91440" bIns="45720" rtlCol="0" anchor="b">
            <a:normAutofit/>
          </a:bodyPr>
          <a:lstStyle/>
          <a:p>
            <a:pPr defTabSz="914400">
              <a:lnSpc>
                <a:spcPct val="85000"/>
              </a:lnSpc>
            </a:pPr>
            <a:r>
              <a:rPr lang="en-US" spc="-50">
                <a:solidFill>
                  <a:srgbClr val="FFFFFF"/>
                </a:solidFill>
              </a:rPr>
              <a:t>More research needed</a:t>
            </a:r>
          </a:p>
        </p:txBody>
      </p:sp>
      <p:sp useBgFill="1">
        <p:nvSpPr>
          <p:cNvPr id="17" name="Rectangle 16">
            <a:extLst>
              <a:ext uri="{FF2B5EF4-FFF2-40B4-BE49-F238E27FC236}">
                <a16:creationId xmlns:a16="http://schemas.microsoft.com/office/drawing/2014/main" id="{072366D3-9B5C-42E1-9906-77FF6BB55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212" y="0"/>
            <a:ext cx="5670755"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hand holding a magnifying glass&#10;&#10;Description automatically generated">
            <a:extLst>
              <a:ext uri="{FF2B5EF4-FFF2-40B4-BE49-F238E27FC236}">
                <a16:creationId xmlns:a16="http://schemas.microsoft.com/office/drawing/2014/main" id="{9467BBC0-2FD7-BDBA-82A3-BEFF86851A15}"/>
              </a:ext>
            </a:extLst>
          </p:cNvPr>
          <p:cNvPicPr>
            <a:picLocks noChangeAspect="1"/>
          </p:cNvPicPr>
          <p:nvPr/>
        </p:nvPicPr>
        <p:blipFill>
          <a:blip r:embed="rId2"/>
          <a:stretch>
            <a:fillRect/>
          </a:stretch>
        </p:blipFill>
        <p:spPr>
          <a:xfrm>
            <a:off x="693281" y="992722"/>
            <a:ext cx="4962617" cy="3153190"/>
          </a:xfrm>
          <a:prstGeom prst="rect">
            <a:avLst/>
          </a:prstGeom>
        </p:spPr>
      </p:pic>
      <p:sp>
        <p:nvSpPr>
          <p:cNvPr id="19" name="Rectangle 18">
            <a:extLst>
              <a:ext uri="{FF2B5EF4-FFF2-40B4-BE49-F238E27FC236}">
                <a16:creationId xmlns:a16="http://schemas.microsoft.com/office/drawing/2014/main" id="{121F5E60-4E89-4B16-A245-12BD99359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74370" cy="51435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9428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457200" y="203200"/>
            <a:ext cx="8229600" cy="682436"/>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sz="2800" dirty="0">
                <a:latin typeface="Cambria" panose="02040503050406030204" pitchFamily="18" charset="0"/>
                <a:ea typeface="Cambria" panose="02040503050406030204" pitchFamily="18" charset="0"/>
                <a:cs typeface="Calibri" panose="020F0502020204030204" pitchFamily="34" charset="0"/>
              </a:rPr>
              <a:t>Additional Resources</a:t>
            </a:r>
            <a:endParaRPr sz="2800" dirty="0">
              <a:latin typeface="Cambria" panose="02040503050406030204" pitchFamily="18" charset="0"/>
              <a:ea typeface="Cambria" panose="02040503050406030204" pitchFamily="18" charset="0"/>
              <a:cs typeface="Calibri" panose="020F0502020204030204" pitchFamily="34" charset="0"/>
            </a:endParaRPr>
          </a:p>
        </p:txBody>
      </p:sp>
      <p:sp>
        <p:nvSpPr>
          <p:cNvPr id="109" name="Google Shape;109;p21"/>
          <p:cNvSpPr txBox="1">
            <a:spLocks noGrp="1"/>
          </p:cNvSpPr>
          <p:nvPr>
            <p:ph idx="1"/>
          </p:nvPr>
        </p:nvSpPr>
        <p:spPr>
          <a:xfrm>
            <a:off x="552450" y="996580"/>
            <a:ext cx="7505700" cy="3714900"/>
          </a:xfrm>
          <a:prstGeom prst="rect">
            <a:avLst/>
          </a:prstGeom>
        </p:spPr>
        <p:txBody>
          <a:bodyPr spcFirstLastPara="1" wrap="square" lIns="68575" tIns="34275" rIns="68575" bIns="34275" anchor="t" anchorCtr="0">
            <a:noAutofit/>
          </a:bodyPr>
          <a:lstStyle/>
          <a:p>
            <a:pPr>
              <a:lnSpc>
                <a:spcPct val="100000"/>
              </a:lnSpc>
              <a:spcBef>
                <a:spcPts val="0"/>
              </a:spcBef>
              <a:spcAft>
                <a:spcPts val="0"/>
              </a:spcAft>
              <a:buSzPts val="1400"/>
            </a:pPr>
            <a:r>
              <a:rPr lang="en" sz="1800" dirty="0">
                <a:ea typeface="Cambria" panose="02040503050406030204" pitchFamily="18" charset="0"/>
              </a:rPr>
              <a:t>For a more in-depth overview of kidney disease, including staging definitions, please reference: </a:t>
            </a:r>
            <a:r>
              <a:rPr lang="en" sz="1800" dirty="0">
                <a:ea typeface="Cambria" panose="02040503050406030204" pitchFamily="18" charset="0"/>
                <a:hlinkClick r:id="rId3">
                  <a:extLst>
                    <a:ext uri="{A12FA001-AC4F-418D-AE19-62706E023703}">
                      <ahyp:hlinkClr xmlns:ahyp="http://schemas.microsoft.com/office/drawing/2018/hyperlinkcolor" val="tx"/>
                    </a:ext>
                  </a:extLst>
                </a:hlinkClick>
              </a:rPr>
              <a:t>MPOG Avoiding Kidney Injury - Overview, Pathophysiology, Definitions  </a:t>
            </a:r>
          </a:p>
          <a:p>
            <a:pPr marL="0" lvl="0" indent="0" algn="l" rtl="0">
              <a:lnSpc>
                <a:spcPct val="100000"/>
              </a:lnSpc>
              <a:spcBef>
                <a:spcPts val="0"/>
              </a:spcBef>
              <a:spcAft>
                <a:spcPts val="0"/>
              </a:spcAft>
              <a:buSzPts val="1400"/>
              <a:buFont typeface="Arial" panose="020B0604020202020204" pitchFamily="34" charset="0"/>
              <a:buChar char="•"/>
            </a:pPr>
            <a:endParaRPr lang="en" sz="1000" dirty="0">
              <a:ea typeface="Cambria" panose="02040503050406030204" pitchFamily="18" charset="0"/>
              <a:hlinkClick r:id="rId3">
                <a:extLst>
                  <a:ext uri="{A12FA001-AC4F-418D-AE19-62706E023703}">
                    <ahyp:hlinkClr xmlns:ahyp="http://schemas.microsoft.com/office/drawing/2018/hyperlinkcolor" val="tx"/>
                  </a:ext>
                </a:extLst>
              </a:hlinkClick>
            </a:endParaRPr>
          </a:p>
          <a:p>
            <a:pPr>
              <a:lnSpc>
                <a:spcPct val="100000"/>
              </a:lnSpc>
              <a:spcBef>
                <a:spcPts val="0"/>
              </a:spcBef>
              <a:spcAft>
                <a:spcPts val="0"/>
              </a:spcAft>
              <a:buSzPts val="1400"/>
            </a:pPr>
            <a:r>
              <a:rPr lang="en-US" sz="1800" dirty="0">
                <a:ea typeface="Cambria" panose="02040503050406030204" pitchFamily="18" charset="0"/>
                <a:hlinkClick r:id="rId3">
                  <a:extLst>
                    <a:ext uri="{A12FA001-AC4F-418D-AE19-62706E023703}">
                      <ahyp:hlinkClr xmlns:ahyp="http://schemas.microsoft.com/office/drawing/2018/hyperlinkcolor" val="tx"/>
                    </a:ext>
                  </a:extLst>
                </a:hlinkClick>
              </a:rPr>
              <a:t>A</a:t>
            </a:r>
            <a:r>
              <a:rPr lang="en" sz="1800" dirty="0">
                <a:ea typeface="Cambria" panose="02040503050406030204" pitchFamily="18" charset="0"/>
                <a:hlinkClick r:id="rId3">
                  <a:extLst>
                    <a:ext uri="{A12FA001-AC4F-418D-AE19-62706E023703}">
                      <ahyp:hlinkClr xmlns:ahyp="http://schemas.microsoft.com/office/drawing/2018/hyperlinkcolor" val="tx"/>
                    </a:ext>
                  </a:extLst>
                </a:hlinkClick>
              </a:rPr>
              <a:t>KI-02 </a:t>
            </a:r>
            <a:endParaRPr sz="1800" dirty="0">
              <a:ea typeface="Cambria" panose="02040503050406030204" pitchFamily="18" charset="0"/>
            </a:endParaRPr>
          </a:p>
          <a:p>
            <a:pPr marL="0" lvl="0" indent="0" algn="l" rtl="0">
              <a:lnSpc>
                <a:spcPct val="100000"/>
              </a:lnSpc>
              <a:spcBef>
                <a:spcPts val="0"/>
              </a:spcBef>
              <a:spcAft>
                <a:spcPts val="0"/>
              </a:spcAft>
              <a:buSzPts val="1400"/>
              <a:buFont typeface="Arial" panose="020B0604020202020204" pitchFamily="34" charset="0"/>
              <a:buChar char="•"/>
            </a:pPr>
            <a:endParaRPr lang="en" sz="700" dirty="0">
              <a:ea typeface="Cambria" panose="02040503050406030204" pitchFamily="18" charset="0"/>
            </a:endParaRPr>
          </a:p>
          <a:p>
            <a:pPr marL="0" lvl="0" indent="0" algn="l" rtl="0">
              <a:lnSpc>
                <a:spcPct val="100000"/>
              </a:lnSpc>
              <a:spcBef>
                <a:spcPts val="0"/>
              </a:spcBef>
              <a:spcAft>
                <a:spcPts val="0"/>
              </a:spcAft>
              <a:buSzPts val="1400"/>
              <a:buFont typeface="Arial" panose="020B0604020202020204" pitchFamily="34" charset="0"/>
              <a:buChar char="•"/>
            </a:pPr>
            <a:endParaRPr lang="en" sz="1000" dirty="0">
              <a:ea typeface="Cambria" panose="02040503050406030204" pitchFamily="18" charset="0"/>
            </a:endParaRPr>
          </a:p>
          <a:p>
            <a:pPr>
              <a:lnSpc>
                <a:spcPct val="100000"/>
              </a:lnSpc>
              <a:spcBef>
                <a:spcPts val="0"/>
              </a:spcBef>
              <a:spcAft>
                <a:spcPts val="0"/>
              </a:spcAft>
              <a:buSzPts val="1400"/>
            </a:pPr>
            <a:r>
              <a:rPr lang="en" sz="1800" dirty="0">
                <a:ea typeface="Cambria" panose="02040503050406030204" pitchFamily="18" charset="0"/>
              </a:rPr>
              <a:t>For other specialty specific recommendations, reference the following sections of the toolkit:</a:t>
            </a:r>
            <a:endParaRPr sz="1800" dirty="0">
              <a:ea typeface="Cambria" panose="02040503050406030204" pitchFamily="18" charset="0"/>
            </a:endParaRPr>
          </a:p>
          <a:p>
            <a:pPr marL="205740" lvl="4" indent="0">
              <a:lnSpc>
                <a:spcPct val="100000"/>
              </a:lnSpc>
              <a:spcBef>
                <a:spcPts val="0"/>
              </a:spcBef>
              <a:spcAft>
                <a:spcPts val="0"/>
              </a:spcAft>
              <a:buFont typeface="Arial" panose="020B0604020202020204" pitchFamily="34" charset="0"/>
              <a:buChar char="•"/>
            </a:pPr>
            <a:r>
              <a:rPr lang="en" sz="1400" dirty="0">
                <a:ea typeface="Cambria" panose="02040503050406030204" pitchFamily="18" charset="0"/>
                <a:hlinkClick r:id="rId4">
                  <a:extLst>
                    <a:ext uri="{A12FA001-AC4F-418D-AE19-62706E023703}">
                      <ahyp:hlinkClr xmlns:ahyp="http://schemas.microsoft.com/office/drawing/2018/hyperlinkcolor" val="tx"/>
                    </a:ext>
                  </a:extLst>
                </a:hlinkClick>
              </a:rPr>
              <a:t>Avoiding Kidney Injury - Pediatrics</a:t>
            </a:r>
            <a:endParaRPr sz="1400" dirty="0">
              <a:ea typeface="Cambria" panose="02040503050406030204" pitchFamily="18" charset="0"/>
            </a:endParaRPr>
          </a:p>
          <a:p>
            <a:pPr marL="205740" lvl="4" indent="0">
              <a:lnSpc>
                <a:spcPct val="100000"/>
              </a:lnSpc>
              <a:spcBef>
                <a:spcPts val="0"/>
              </a:spcBef>
              <a:spcAft>
                <a:spcPts val="0"/>
              </a:spcAft>
              <a:buFont typeface="Arial" panose="020B0604020202020204" pitchFamily="34" charset="0"/>
              <a:buChar char="•"/>
            </a:pPr>
            <a:r>
              <a:rPr lang="en" sz="1400" dirty="0">
                <a:ea typeface="Cambria" panose="02040503050406030204" pitchFamily="18" charset="0"/>
                <a:hlinkClick r:id="rId5">
                  <a:extLst>
                    <a:ext uri="{A12FA001-AC4F-418D-AE19-62706E023703}">
                      <ahyp:hlinkClr xmlns:ahyp="http://schemas.microsoft.com/office/drawing/2018/hyperlinkcolor" val="tx"/>
                    </a:ext>
                  </a:extLst>
                </a:hlinkClick>
              </a:rPr>
              <a:t>Avoiding Kidney Injury - Obstetrics</a:t>
            </a:r>
            <a:endParaRPr sz="1400" dirty="0">
              <a:ea typeface="Cambria" panose="02040503050406030204" pitchFamily="18" charset="0"/>
            </a:endParaRPr>
          </a:p>
          <a:p>
            <a:pPr marL="205740" lvl="4" indent="0">
              <a:lnSpc>
                <a:spcPct val="100000"/>
              </a:lnSpc>
              <a:spcBef>
                <a:spcPts val="0"/>
              </a:spcBef>
              <a:spcAft>
                <a:spcPts val="0"/>
              </a:spcAft>
              <a:buFont typeface="Arial" panose="020B0604020202020204" pitchFamily="34" charset="0"/>
              <a:buChar char="•"/>
            </a:pPr>
            <a:r>
              <a:rPr lang="en" sz="1400" dirty="0">
                <a:ea typeface="Cambria" panose="02040503050406030204" pitchFamily="18" charset="0"/>
                <a:hlinkClick r:id="rId6">
                  <a:extLst>
                    <a:ext uri="{A12FA001-AC4F-418D-AE19-62706E023703}">
                      <ahyp:hlinkClr xmlns:ahyp="http://schemas.microsoft.com/office/drawing/2018/hyperlinkcolor" val="tx"/>
                    </a:ext>
                  </a:extLst>
                </a:hlinkClick>
              </a:rPr>
              <a:t>Avoiding Kidney Injury - Recommendations for Adult Surgical Patients</a:t>
            </a:r>
            <a:endParaRPr sz="1400" dirty="0">
              <a:ea typeface="Cambria" panose="02040503050406030204" pitchFamily="18" charset="0"/>
            </a:endParaRPr>
          </a:p>
          <a:p>
            <a:pPr marL="948690" lvl="2" indent="-285750">
              <a:spcBef>
                <a:spcPts val="700"/>
              </a:spcBef>
              <a:buSzPts val="1100"/>
              <a:buFont typeface="Arial" panose="020B0604020202020204" pitchFamily="34" charset="0"/>
              <a:buChar char="•"/>
            </a:pPr>
            <a:endParaRPr sz="1200" dirty="0">
              <a:ea typeface="Cambria" panose="02040503050406030204" pitchFamily="18" charset="0"/>
            </a:endParaRPr>
          </a:p>
          <a:p>
            <a:pPr marL="0" lvl="0" indent="0" algn="l" rtl="0">
              <a:spcBef>
                <a:spcPts val="700"/>
              </a:spcBef>
              <a:spcAft>
                <a:spcPts val="0"/>
              </a:spcAft>
              <a:buNone/>
            </a:pPr>
            <a:endParaRPr dirty="0">
              <a:latin typeface="Cambria" panose="02040503050406030204" pitchFamily="18" charset="0"/>
              <a:ea typeface="Cambria" panose="020405030504060302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1"/>
          <p:cNvSpPr txBox="1">
            <a:spLocks noGrp="1"/>
          </p:cNvSpPr>
          <p:nvPr>
            <p:ph type="title"/>
          </p:nvPr>
        </p:nvSpPr>
        <p:spPr>
          <a:xfrm>
            <a:off x="457201" y="204561"/>
            <a:ext cx="7269480" cy="577856"/>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sz="2800" dirty="0">
                <a:latin typeface="Cambria" panose="02040503050406030204" pitchFamily="18" charset="0"/>
                <a:ea typeface="Cambria" panose="02040503050406030204" pitchFamily="18" charset="0"/>
              </a:rPr>
              <a:t>Interventions requiring more research	</a:t>
            </a:r>
            <a:endParaRPr sz="2800" dirty="0">
              <a:latin typeface="Cambria" panose="02040503050406030204" pitchFamily="18" charset="0"/>
              <a:ea typeface="Cambria" panose="02040503050406030204" pitchFamily="18" charset="0"/>
            </a:endParaRPr>
          </a:p>
        </p:txBody>
      </p:sp>
      <p:sp>
        <p:nvSpPr>
          <p:cNvPr id="270" name="Google Shape;270;p41"/>
          <p:cNvSpPr txBox="1">
            <a:spLocks noGrp="1"/>
          </p:cNvSpPr>
          <p:nvPr>
            <p:ph idx="1"/>
          </p:nvPr>
        </p:nvSpPr>
        <p:spPr>
          <a:xfrm>
            <a:off x="457201" y="997884"/>
            <a:ext cx="7576220" cy="3103907"/>
          </a:xfrm>
          <a:prstGeom prst="rect">
            <a:avLst/>
          </a:prstGeom>
        </p:spPr>
        <p:txBody>
          <a:bodyPr spcFirstLastPara="1" wrap="square" lIns="68575" tIns="34275" rIns="68575" bIns="34275" anchor="t" anchorCtr="0">
            <a:noAutofit/>
          </a:bodyPr>
          <a:lstStyle/>
          <a:p>
            <a:pPr marL="139700" lvl="0" indent="0" algn="l" rtl="0">
              <a:spcBef>
                <a:spcPts val="700"/>
              </a:spcBef>
              <a:spcAft>
                <a:spcPts val="0"/>
              </a:spcAft>
              <a:buSzPts val="1400"/>
              <a:buNone/>
            </a:pPr>
            <a:r>
              <a:rPr lang="en" sz="2000" dirty="0"/>
              <a:t>Beta-blockers may lead to decreased risk of renal dysfunction after cardiac surgery</a:t>
            </a:r>
            <a:endParaRPr sz="2000" dirty="0"/>
          </a:p>
          <a:p>
            <a:pPr marL="882650" lvl="1" indent="-285750">
              <a:spcBef>
                <a:spcPts val="0"/>
              </a:spcBef>
              <a:spcAft>
                <a:spcPts val="0"/>
              </a:spcAft>
              <a:buSzPct val="100000"/>
            </a:pPr>
            <a:r>
              <a:rPr lang="en" sz="1800" dirty="0"/>
              <a:t>Preop beta-blocker use was not associated with postop AKI </a:t>
            </a:r>
            <a:r>
              <a:rPr lang="en" sz="1800" baseline="30000" dirty="0"/>
              <a:t>1</a:t>
            </a:r>
            <a:endParaRPr sz="1800" baseline="30000" dirty="0"/>
          </a:p>
          <a:p>
            <a:pPr marL="882650" lvl="1" indent="-285750">
              <a:spcBef>
                <a:spcPts val="0"/>
              </a:spcBef>
              <a:spcAft>
                <a:spcPts val="0"/>
              </a:spcAft>
              <a:buSzPct val="100000"/>
            </a:pPr>
            <a:r>
              <a:rPr lang="en" sz="1800" dirty="0"/>
              <a:t>In a large North American observational analysis (629,877 patients), preoperative beta-blocker therapy was associated with a slightly lower risk of renal failure in patients undergoing CABG (3% vs. 4%) </a:t>
            </a:r>
            <a:r>
              <a:rPr lang="en" sz="1800" baseline="30000" dirty="0"/>
              <a:t>2</a:t>
            </a:r>
          </a:p>
          <a:p>
            <a:pPr marL="914400" lvl="1" indent="-317500" algn="l" rtl="0">
              <a:spcBef>
                <a:spcPts val="0"/>
              </a:spcBef>
              <a:spcAft>
                <a:spcPts val="0"/>
              </a:spcAft>
              <a:buSzPts val="1400"/>
              <a:buChar char="–"/>
            </a:pPr>
            <a:endParaRPr baseline="30000" dirty="0"/>
          </a:p>
        </p:txBody>
      </p:sp>
      <p:sp>
        <p:nvSpPr>
          <p:cNvPr id="2" name="TextBox 1">
            <a:extLst>
              <a:ext uri="{FF2B5EF4-FFF2-40B4-BE49-F238E27FC236}">
                <a16:creationId xmlns:a16="http://schemas.microsoft.com/office/drawing/2014/main" id="{A75E0D7C-6469-02F1-0564-ACA0591ACBF8}"/>
              </a:ext>
            </a:extLst>
          </p:cNvPr>
          <p:cNvSpPr txBox="1"/>
          <p:nvPr/>
        </p:nvSpPr>
        <p:spPr>
          <a:xfrm>
            <a:off x="914942" y="4233515"/>
            <a:ext cx="7314115" cy="769441"/>
          </a:xfrm>
          <a:prstGeom prst="rect">
            <a:avLst/>
          </a:prstGeom>
          <a:noFill/>
        </p:spPr>
        <p:txBody>
          <a:bodyPr wrap="square">
            <a:spAutoFit/>
          </a:bodyPr>
          <a:lstStyle/>
          <a:p>
            <a:pPr>
              <a:buClr>
                <a:srgbClr val="002060"/>
              </a:buClr>
            </a:pPr>
            <a:r>
              <a:rPr lang="en-US" sz="700" b="1" dirty="0">
                <a:solidFill>
                  <a:srgbClr val="002060"/>
                </a:solidFill>
                <a:latin typeface="Calibri" panose="020F0502020204030204" pitchFamily="34" charset="0"/>
                <a:ea typeface="Calibri" panose="020F0502020204030204" pitchFamily="34" charset="0"/>
                <a:cs typeface="Calibri" panose="020F0502020204030204" pitchFamily="34" charset="0"/>
              </a:rPr>
              <a:t>Reference</a:t>
            </a:r>
          </a:p>
          <a:p>
            <a:pPr marL="228600" indent="-228600">
              <a:buClr>
                <a:srgbClr val="002060"/>
              </a:buClr>
              <a:buFont typeface="+mj-lt"/>
              <a:buAutoNum type="arabicPeriod"/>
            </a:pP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O’Neal J., Billings, F., Shaw A. et al: Effect of Preoperative Beta-Blocker Use on Outcomes Following Cardiac Surgery. Am J </a:t>
            </a:r>
            <a:r>
              <a:rPr lang="en-US" sz="7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Cardiol</a:t>
            </a: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2017; 120:1293–7</a:t>
            </a:r>
          </a:p>
          <a:p>
            <a:pPr marL="228600" indent="-228600">
              <a:buClr>
                <a:srgbClr val="002060"/>
              </a:buClr>
              <a:buFont typeface="+mj-lt"/>
              <a:buAutoNum type="arabicPeriod"/>
            </a:pPr>
            <a:r>
              <a:rPr lang="en-US" sz="7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Ferguson, T. Jr, Coombs, L., Peterson, E. Society of Thoracic Surgeons National Adult Cardiac Surgery Database: Preoperative beta-blocker use and mortality and morbidity following CABG surgery in North America. JAMA 2002; 287:2221–7</a:t>
            </a:r>
          </a:p>
          <a:p>
            <a:pPr marL="228600" indent="-228600">
              <a:buClr>
                <a:srgbClr val="002060"/>
              </a:buClr>
              <a:buFont typeface="+mj-lt"/>
              <a:buAutoNum type="arabicPeriod"/>
            </a:pPr>
            <a:endPar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buFont typeface="+mj-lt"/>
              <a:buAutoNum type="arabicPeriod"/>
            </a:pPr>
            <a:endParaRPr lang="en-US" sz="800" dirty="0">
              <a:latin typeface="+mj-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275"/>
        <p:cNvGrpSpPr/>
        <p:nvPr/>
      </p:nvGrpSpPr>
      <p:grpSpPr>
        <a:xfrm>
          <a:off x="0" y="0"/>
          <a:ext cx="0" cy="0"/>
          <a:chOff x="0" y="0"/>
          <a:chExt cx="0" cy="0"/>
        </a:xfrm>
      </p:grpSpPr>
      <p:sp>
        <p:nvSpPr>
          <p:cNvPr id="276" name="Google Shape;276;p42"/>
          <p:cNvSpPr txBox="1">
            <a:spLocks noGrp="1"/>
          </p:cNvSpPr>
          <p:nvPr>
            <p:ph type="title"/>
          </p:nvPr>
        </p:nvSpPr>
        <p:spPr>
          <a:xfrm>
            <a:off x="514244" y="195026"/>
            <a:ext cx="6868526" cy="573172"/>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sz="2800" dirty="0">
                <a:latin typeface="Cambria" panose="02040503050406030204" pitchFamily="18" charset="0"/>
                <a:ea typeface="Cambria" panose="02040503050406030204" pitchFamily="18" charset="0"/>
                <a:cs typeface="Calibri" panose="020F0502020204030204" pitchFamily="34" charset="0"/>
              </a:rPr>
              <a:t>Interventions requiring more research</a:t>
            </a:r>
            <a:endParaRPr sz="2800" dirty="0">
              <a:latin typeface="Cambria" panose="02040503050406030204" pitchFamily="18" charset="0"/>
              <a:ea typeface="Cambria" panose="02040503050406030204" pitchFamily="18" charset="0"/>
              <a:cs typeface="Calibri" panose="020F0502020204030204" pitchFamily="34" charset="0"/>
            </a:endParaRPr>
          </a:p>
        </p:txBody>
      </p:sp>
      <p:graphicFrame>
        <p:nvGraphicFramePr>
          <p:cNvPr id="285" name="Google Shape;277;p42">
            <a:extLst>
              <a:ext uri="{FF2B5EF4-FFF2-40B4-BE49-F238E27FC236}">
                <a16:creationId xmlns:a16="http://schemas.microsoft.com/office/drawing/2014/main" id="{EA7A093A-5051-E0F9-FD4C-F7DBED4BF192}"/>
              </a:ext>
            </a:extLst>
          </p:cNvPr>
          <p:cNvGraphicFramePr>
            <a:graphicFrameLocks noGrp="1"/>
          </p:cNvGraphicFramePr>
          <p:nvPr>
            <p:ph idx="1"/>
            <p:extLst>
              <p:ext uri="{D42A27DB-BD31-4B8C-83A1-F6EECF244321}">
                <p14:modId xmlns:p14="http://schemas.microsoft.com/office/powerpoint/2010/main" val="3329674370"/>
              </p:ext>
            </p:extLst>
          </p:nvPr>
        </p:nvGraphicFramePr>
        <p:xfrm>
          <a:off x="603714" y="835277"/>
          <a:ext cx="8314333" cy="3382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79" name="Google Shape;279;p42"/>
          <p:cNvPicPr preferRelativeResize="0"/>
          <p:nvPr/>
        </p:nvPicPr>
        <p:blipFill>
          <a:blip r:embed="rId8">
            <a:alphaModFix/>
          </a:blip>
          <a:stretch>
            <a:fillRect/>
          </a:stretch>
        </p:blipFill>
        <p:spPr>
          <a:xfrm>
            <a:off x="-101930" y="3974416"/>
            <a:ext cx="1232349" cy="1232349"/>
          </a:xfrm>
          <a:prstGeom prst="rect">
            <a:avLst/>
          </a:prstGeom>
          <a:noFill/>
          <a:ln>
            <a:noFill/>
          </a:ln>
        </p:spPr>
      </p:pic>
      <p:sp>
        <p:nvSpPr>
          <p:cNvPr id="2" name="TextBox 1">
            <a:extLst>
              <a:ext uri="{FF2B5EF4-FFF2-40B4-BE49-F238E27FC236}">
                <a16:creationId xmlns:a16="http://schemas.microsoft.com/office/drawing/2014/main" id="{64EF1B23-A7F7-667C-390E-802BD31EA540}"/>
              </a:ext>
            </a:extLst>
          </p:cNvPr>
          <p:cNvSpPr txBox="1"/>
          <p:nvPr/>
        </p:nvSpPr>
        <p:spPr>
          <a:xfrm>
            <a:off x="930654" y="3973949"/>
            <a:ext cx="7777759" cy="1169551"/>
          </a:xfrm>
          <a:prstGeom prst="rect">
            <a:avLst/>
          </a:prstGeom>
          <a:noFill/>
        </p:spPr>
        <p:txBody>
          <a:bodyPr wrap="square">
            <a:spAutoFit/>
          </a:bodyPr>
          <a:lstStyle/>
          <a:p>
            <a:pPr>
              <a:buClr>
                <a:srgbClr val="002060"/>
              </a:buClr>
            </a:pPr>
            <a:r>
              <a:rPr lang="en-US" sz="700" b="1" dirty="0">
                <a:solidFill>
                  <a:srgbClr val="002060"/>
                </a:solidFill>
                <a:latin typeface="+mj-lt"/>
              </a:rPr>
              <a:t>References:</a:t>
            </a:r>
          </a:p>
          <a:p>
            <a:pPr marL="228600" marR="0" indent="-228600">
              <a:buClr>
                <a:srgbClr val="002060"/>
              </a:buClr>
              <a:buFont typeface="+mj-lt"/>
              <a:buAutoNum type="arabicPeriod"/>
            </a:pPr>
            <a:r>
              <a:rPr lang="en-US" sz="700" dirty="0">
                <a:solidFill>
                  <a:srgbClr val="002060"/>
                </a:solidFill>
                <a:effectLst/>
                <a:latin typeface="+mj-lt"/>
                <a:ea typeface="Aptos" panose="020B0004020202020204" pitchFamily="34" charset="0"/>
                <a:cs typeface="Times New Roman" panose="02020603050405020304" pitchFamily="18" charset="0"/>
              </a:rPr>
              <a:t>Cai , J., Xu, R</a:t>
            </a:r>
            <a:r>
              <a:rPr lang="en-US" sz="700" dirty="0">
                <a:solidFill>
                  <a:srgbClr val="002060"/>
                </a:solidFill>
                <a:latin typeface="+mj-lt"/>
                <a:ea typeface="Aptos" panose="020B0004020202020204" pitchFamily="34" charset="0"/>
                <a:cs typeface="Times New Roman" panose="02020603050405020304" pitchFamily="18" charset="0"/>
              </a:rPr>
              <a:t>., </a:t>
            </a:r>
            <a:r>
              <a:rPr lang="en-US" sz="700" dirty="0">
                <a:solidFill>
                  <a:srgbClr val="002060"/>
                </a:solidFill>
                <a:effectLst/>
                <a:latin typeface="+mj-lt"/>
                <a:ea typeface="Aptos" panose="020B0004020202020204" pitchFamily="34" charset="0"/>
                <a:cs typeface="Times New Roman" panose="02020603050405020304" pitchFamily="18" charset="0"/>
              </a:rPr>
              <a:t>Ding, X</a:t>
            </a:r>
            <a:r>
              <a:rPr lang="en-US" sz="700" dirty="0">
                <a:solidFill>
                  <a:srgbClr val="002060"/>
                </a:solidFill>
                <a:latin typeface="+mj-lt"/>
                <a:ea typeface="Aptos" panose="020B0004020202020204" pitchFamily="34" charset="0"/>
                <a:cs typeface="Times New Roman" panose="02020603050405020304" pitchFamily="18" charset="0"/>
              </a:rPr>
              <a:t>. et al</a:t>
            </a:r>
            <a:r>
              <a:rPr lang="en-US" sz="700" dirty="0">
                <a:solidFill>
                  <a:srgbClr val="002060"/>
                </a:solidFill>
                <a:effectLst/>
                <a:latin typeface="+mj-lt"/>
                <a:ea typeface="Aptos" panose="020B0004020202020204" pitchFamily="34" charset="0"/>
                <a:cs typeface="Times New Roman" panose="02020603050405020304" pitchFamily="18" charset="0"/>
              </a:rPr>
              <a:t>: Volatile anesthetics in preventing acute kidney injury after cardiac surgery: a systematic review and meta-analysis. J </a:t>
            </a:r>
            <a:r>
              <a:rPr lang="en-US" sz="700" dirty="0" err="1">
                <a:solidFill>
                  <a:srgbClr val="002060"/>
                </a:solidFill>
                <a:effectLst/>
                <a:latin typeface="+mj-lt"/>
                <a:ea typeface="Aptos" panose="020B0004020202020204" pitchFamily="34" charset="0"/>
                <a:cs typeface="Times New Roman" panose="02020603050405020304" pitchFamily="18" charset="0"/>
              </a:rPr>
              <a:t>Thorac</a:t>
            </a:r>
            <a:r>
              <a:rPr lang="en-US" sz="700" dirty="0">
                <a:solidFill>
                  <a:srgbClr val="002060"/>
                </a:solidFill>
                <a:effectLst/>
                <a:latin typeface="+mj-lt"/>
                <a:ea typeface="Aptos" panose="020B0004020202020204" pitchFamily="34" charset="0"/>
                <a:cs typeface="Times New Roman" panose="02020603050405020304" pitchFamily="18" charset="0"/>
              </a:rPr>
              <a:t> Cardiovasc Surg 2014; 148:3127–36</a:t>
            </a:r>
          </a:p>
          <a:p>
            <a:pPr marL="228600" marR="0" indent="-228600">
              <a:spcAft>
                <a:spcPts val="0"/>
              </a:spcAft>
              <a:buClr>
                <a:srgbClr val="002060"/>
              </a:buClr>
              <a:buFont typeface="+mj-lt"/>
              <a:buAutoNum type="arabicPeriod"/>
            </a:pPr>
            <a:r>
              <a:rPr lang="en-US" sz="700" dirty="0">
                <a:solidFill>
                  <a:srgbClr val="002060"/>
                </a:solidFill>
                <a:effectLst/>
                <a:latin typeface="+mj-lt"/>
                <a:ea typeface="Aptos" panose="020B0004020202020204" pitchFamily="34" charset="0"/>
                <a:cs typeface="Times New Roman" panose="02020603050405020304" pitchFamily="18" charset="0"/>
              </a:rPr>
              <a:t>Yoo, Y., Shim, J., Kwak Y. et al: Anesthetics influence the incidence of acute kidney injury following valvular heart surgery. Kidney Int 2014; 86:414–22</a:t>
            </a:r>
          </a:p>
          <a:p>
            <a:pPr marL="228600" marR="0" indent="-228600">
              <a:spcAft>
                <a:spcPts val="0"/>
              </a:spcAft>
              <a:buClr>
                <a:srgbClr val="002060"/>
              </a:buClr>
              <a:buFont typeface="+mj-lt"/>
              <a:buAutoNum type="arabicPeriod"/>
            </a:pPr>
            <a:r>
              <a:rPr lang="en-US" sz="700" dirty="0" err="1">
                <a:solidFill>
                  <a:srgbClr val="002060"/>
                </a:solidFill>
                <a:effectLst/>
                <a:latin typeface="+mj-lt"/>
                <a:ea typeface="Aptos" panose="020B0004020202020204" pitchFamily="34" charset="0"/>
                <a:cs typeface="Times New Roman" panose="02020603050405020304" pitchFamily="18" charset="0"/>
              </a:rPr>
              <a:t>Zarbock</a:t>
            </a:r>
            <a:r>
              <a:rPr lang="en-US" sz="700" dirty="0">
                <a:solidFill>
                  <a:srgbClr val="002060"/>
                </a:solidFill>
                <a:effectLst/>
                <a:latin typeface="+mj-lt"/>
                <a:ea typeface="Aptos" panose="020B0004020202020204" pitchFamily="34" charset="0"/>
                <a:cs typeface="Times New Roman" panose="02020603050405020304" pitchFamily="18" charset="0"/>
              </a:rPr>
              <a:t>, A., Kellum, J., </a:t>
            </a:r>
            <a:r>
              <a:rPr lang="en-US" sz="700" dirty="0" err="1">
                <a:solidFill>
                  <a:srgbClr val="002060"/>
                </a:solidFill>
                <a:effectLst/>
                <a:latin typeface="+mj-lt"/>
                <a:ea typeface="Aptos" panose="020B0004020202020204" pitchFamily="34" charset="0"/>
                <a:cs typeface="Times New Roman" panose="02020603050405020304" pitchFamily="18" charset="0"/>
              </a:rPr>
              <a:t>Meersch</a:t>
            </a:r>
            <a:r>
              <a:rPr lang="en-US" sz="700" dirty="0">
                <a:solidFill>
                  <a:srgbClr val="002060"/>
                </a:solidFill>
                <a:effectLst/>
                <a:latin typeface="+mj-lt"/>
                <a:ea typeface="Aptos" panose="020B0004020202020204" pitchFamily="34" charset="0"/>
                <a:cs typeface="Times New Roman" panose="02020603050405020304" pitchFamily="18" charset="0"/>
              </a:rPr>
              <a:t>, M.. et al: Long-term Effects of Remote Ischemic Preconditioning on Kidney Function in High-risk Cardiac Surgery Patients: Follow-up Results from the Renal RIP Trial. Anesthesiology 2017; 126:787–98</a:t>
            </a:r>
            <a:endParaRPr lang="en-US" sz="700" dirty="0">
              <a:solidFill>
                <a:srgbClr val="002060"/>
              </a:solidFill>
              <a:latin typeface="+mj-lt"/>
              <a:ea typeface="Aptos" panose="020B0004020202020204" pitchFamily="34" charset="0"/>
              <a:cs typeface="Times New Roman" panose="02020603050405020304" pitchFamily="18" charset="0"/>
            </a:endParaRPr>
          </a:p>
          <a:p>
            <a:pPr marL="228600" indent="-228600">
              <a:buClr>
                <a:srgbClr val="002060"/>
              </a:buClr>
              <a:buFont typeface="+mj-lt"/>
              <a:buAutoNum type="arabicPeriod"/>
            </a:pPr>
            <a:r>
              <a:rPr lang="en-US" sz="700" kern="100" dirty="0">
                <a:solidFill>
                  <a:srgbClr val="002060"/>
                </a:solidFill>
                <a:effectLst/>
                <a:latin typeface="+mj-lt"/>
                <a:ea typeface="Aptos" panose="020B0004020202020204" pitchFamily="34" charset="0"/>
                <a:cs typeface="Times New Roman" panose="02020603050405020304" pitchFamily="18" charset="0"/>
              </a:rPr>
              <a:t>Pierce, B., Bole, I,, Patel, V., Brown, D. et al: Clinical Outcomes of Remote Ischemic Preconditioning Prior to Cardiac Surgery: A Meta-Analysis of Randomized Controlled Trials. J Am Heart Assoc 2017; 6</a:t>
            </a:r>
          </a:p>
          <a:p>
            <a:pPr marL="228600" marR="0" indent="-228600">
              <a:spcAft>
                <a:spcPts val="0"/>
              </a:spcAft>
              <a:buClr>
                <a:srgbClr val="002060"/>
              </a:buClr>
              <a:buFont typeface="+mj-lt"/>
              <a:buAutoNum type="arabicPeriod"/>
            </a:pPr>
            <a:r>
              <a:rPr lang="en-US" sz="700" dirty="0">
                <a:solidFill>
                  <a:srgbClr val="002060"/>
                </a:solidFill>
                <a:effectLst/>
                <a:latin typeface="+mj-lt"/>
                <a:ea typeface="Aptos" panose="020B0004020202020204" pitchFamily="34" charset="0"/>
                <a:cs typeface="Times New Roman" panose="02020603050405020304" pitchFamily="18" charset="0"/>
              </a:rPr>
              <a:t>Murphy, N, Vijayan, A, Conlon, N. et al: Remote ischemic preconditioning does not affect the incidence of acute kidney injury after elective abdominal aortic aneurysm repair. J </a:t>
            </a:r>
            <a:r>
              <a:rPr lang="en-US" sz="700" dirty="0" err="1">
                <a:solidFill>
                  <a:srgbClr val="002060"/>
                </a:solidFill>
                <a:effectLst/>
                <a:latin typeface="+mj-lt"/>
                <a:ea typeface="Aptos" panose="020B0004020202020204" pitchFamily="34" charset="0"/>
                <a:cs typeface="Times New Roman" panose="02020603050405020304" pitchFamily="18" charset="0"/>
              </a:rPr>
              <a:t>Cardiothorac</a:t>
            </a:r>
            <a:r>
              <a:rPr lang="en-US" sz="700" dirty="0">
                <a:solidFill>
                  <a:srgbClr val="002060"/>
                </a:solidFill>
                <a:effectLst/>
                <a:latin typeface="+mj-lt"/>
                <a:ea typeface="Aptos" panose="020B0004020202020204" pitchFamily="34" charset="0"/>
                <a:cs typeface="Times New Roman" panose="02020603050405020304" pitchFamily="18" charset="0"/>
              </a:rPr>
              <a:t> </a:t>
            </a:r>
            <a:r>
              <a:rPr lang="en-US" sz="700" dirty="0" err="1">
                <a:solidFill>
                  <a:srgbClr val="002060"/>
                </a:solidFill>
                <a:effectLst/>
                <a:latin typeface="+mj-lt"/>
                <a:ea typeface="Aptos" panose="020B0004020202020204" pitchFamily="34" charset="0"/>
                <a:cs typeface="Times New Roman" panose="02020603050405020304" pitchFamily="18" charset="0"/>
              </a:rPr>
              <a:t>Vasc</a:t>
            </a:r>
            <a:r>
              <a:rPr lang="en-US" sz="700" dirty="0">
                <a:solidFill>
                  <a:srgbClr val="002060"/>
                </a:solidFill>
                <a:effectLst/>
                <a:latin typeface="+mj-lt"/>
                <a:ea typeface="Aptos" panose="020B0004020202020204" pitchFamily="34" charset="0"/>
                <a:cs typeface="Times New Roman" panose="02020603050405020304" pitchFamily="18" charset="0"/>
              </a:rPr>
              <a:t> </a:t>
            </a:r>
            <a:r>
              <a:rPr lang="en-US" sz="700" dirty="0" err="1">
                <a:solidFill>
                  <a:srgbClr val="002060"/>
                </a:solidFill>
                <a:effectLst/>
                <a:latin typeface="+mj-lt"/>
                <a:ea typeface="Aptos" panose="020B0004020202020204" pitchFamily="34" charset="0"/>
                <a:cs typeface="Times New Roman" panose="02020603050405020304" pitchFamily="18" charset="0"/>
              </a:rPr>
              <a:t>Anesth</a:t>
            </a:r>
            <a:r>
              <a:rPr lang="en-US" sz="700" dirty="0">
                <a:solidFill>
                  <a:srgbClr val="002060"/>
                </a:solidFill>
                <a:effectLst/>
                <a:latin typeface="+mj-lt"/>
                <a:ea typeface="Aptos" panose="020B0004020202020204" pitchFamily="34" charset="0"/>
                <a:cs typeface="Times New Roman" panose="02020603050405020304" pitchFamily="18" charset="0"/>
              </a:rPr>
              <a:t> 2014; 28:1285–92</a:t>
            </a:r>
            <a:endParaRPr lang="en-US" sz="700" dirty="0">
              <a:solidFill>
                <a:srgbClr val="002060"/>
              </a:solidFill>
              <a:latin typeface="+mj-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2"/>
          <p:cNvSpPr txBox="1">
            <a:spLocks noGrp="1"/>
          </p:cNvSpPr>
          <p:nvPr>
            <p:ph type="title"/>
          </p:nvPr>
        </p:nvSpPr>
        <p:spPr>
          <a:xfrm>
            <a:off x="353920" y="222253"/>
            <a:ext cx="7269480" cy="54226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sz="2800" dirty="0">
                <a:latin typeface="Cambria" panose="02040503050406030204" pitchFamily="18" charset="0"/>
                <a:ea typeface="Cambria" panose="02040503050406030204" pitchFamily="18" charset="0"/>
                <a:cs typeface="Calibri" panose="020F0502020204030204" pitchFamily="34" charset="0"/>
              </a:rPr>
              <a:t>Interventions requiring more research</a:t>
            </a:r>
            <a:endParaRPr sz="2800" dirty="0">
              <a:latin typeface="Cambria" panose="02040503050406030204" pitchFamily="18" charset="0"/>
              <a:ea typeface="Cambria" panose="02040503050406030204" pitchFamily="18" charset="0"/>
              <a:cs typeface="Calibri" panose="020F0502020204030204" pitchFamily="34" charset="0"/>
            </a:endParaRPr>
          </a:p>
        </p:txBody>
      </p:sp>
      <p:sp>
        <p:nvSpPr>
          <p:cNvPr id="277" name="Google Shape;277;p42"/>
          <p:cNvSpPr txBox="1">
            <a:spLocks noGrp="1"/>
          </p:cNvSpPr>
          <p:nvPr>
            <p:ph idx="1"/>
          </p:nvPr>
        </p:nvSpPr>
        <p:spPr>
          <a:xfrm>
            <a:off x="470879" y="836208"/>
            <a:ext cx="7829637" cy="3184302"/>
          </a:xfrm>
          <a:prstGeom prst="rect">
            <a:avLst/>
          </a:prstGeom>
        </p:spPr>
        <p:txBody>
          <a:bodyPr spcFirstLastPara="1" wrap="square" lIns="68575" tIns="34275" rIns="68575" bIns="34275" anchor="t" anchorCtr="0">
            <a:noAutofit/>
          </a:bodyPr>
          <a:lstStyle/>
          <a:p>
            <a:pPr marL="0" lvl="0" indent="0">
              <a:buNone/>
            </a:pPr>
            <a:r>
              <a:rPr lang="en-US" sz="1800" dirty="0"/>
              <a:t>Alpha-2 agonists</a:t>
            </a:r>
            <a:endParaRPr lang="en-US" sz="1800" baseline="30000" dirty="0"/>
          </a:p>
          <a:p>
            <a:pPr lvl="1" indent="-336550">
              <a:spcBef>
                <a:spcPts val="0"/>
              </a:spcBef>
              <a:buSzPts val="1700"/>
            </a:pPr>
            <a:r>
              <a:rPr lang="en-US" sz="1600" dirty="0"/>
              <a:t>A study in pediatric patients undergoing congenital cardiac surgery showed that dexmedetomidine was associated with lower instances of acute kidney injury </a:t>
            </a:r>
            <a:r>
              <a:rPr lang="en-US" sz="1600" baseline="30000" dirty="0"/>
              <a:t>1</a:t>
            </a:r>
          </a:p>
          <a:p>
            <a:pPr lvl="1" indent="-336550">
              <a:spcBef>
                <a:spcPts val="0"/>
              </a:spcBef>
              <a:buSzPts val="1700"/>
            </a:pPr>
            <a:r>
              <a:rPr lang="en-US" sz="1600" dirty="0"/>
              <a:t>A meta-analysis stated that dexmedetomidine may be promising as an agent to prevent postoperative renal dysfunction after cardiac surgery </a:t>
            </a:r>
            <a:r>
              <a:rPr lang="en-US" sz="1600" baseline="30000" dirty="0"/>
              <a:t>2</a:t>
            </a:r>
          </a:p>
          <a:p>
            <a:pPr lvl="1" indent="-336550">
              <a:spcBef>
                <a:spcPts val="0"/>
              </a:spcBef>
              <a:buSzPts val="1700"/>
            </a:pPr>
            <a:endParaRPr lang="en-US" sz="1800" baseline="30000" dirty="0"/>
          </a:p>
          <a:p>
            <a:pPr marL="0" indent="0">
              <a:spcBef>
                <a:spcPts val="0"/>
              </a:spcBef>
              <a:buSzPts val="1700"/>
              <a:buNone/>
            </a:pPr>
            <a:r>
              <a:rPr lang="en-US" sz="1800" dirty="0"/>
              <a:t>Intraoperative FiO2</a:t>
            </a:r>
          </a:p>
          <a:p>
            <a:pPr lvl="1" indent="-336550">
              <a:spcBef>
                <a:spcPts val="0"/>
              </a:spcBef>
              <a:buSzPts val="1700"/>
            </a:pPr>
            <a:r>
              <a:rPr lang="en-US" sz="1600" dirty="0"/>
              <a:t>The ROCS trial is examining the impact of hyperoxia on end organ injury during cardiac surgery </a:t>
            </a:r>
            <a:r>
              <a:rPr lang="en-US" sz="1600" baseline="30000" dirty="0"/>
              <a:t>3</a:t>
            </a:r>
          </a:p>
          <a:p>
            <a:pPr lvl="1" indent="-336550">
              <a:spcBef>
                <a:spcPts val="0"/>
              </a:spcBef>
              <a:buSzPts val="1700"/>
            </a:pPr>
            <a:r>
              <a:rPr lang="en-US" sz="1600" dirty="0"/>
              <a:t>A sub-analysis of an ongoing RCT did not find a significant increase in AKI with intraoperative hyperoxia during</a:t>
            </a:r>
            <a:r>
              <a:rPr lang="en-US" sz="1600" b="1" dirty="0"/>
              <a:t> non-cardiac </a:t>
            </a:r>
            <a:r>
              <a:rPr lang="en-US" sz="1600" dirty="0"/>
              <a:t>surgery </a:t>
            </a:r>
            <a:r>
              <a:rPr lang="en-US" sz="1600" baseline="30000" dirty="0"/>
              <a:t>4</a:t>
            </a:r>
            <a:endParaRPr lang="en-US" sz="1600" dirty="0"/>
          </a:p>
        </p:txBody>
      </p:sp>
      <p:sp>
        <p:nvSpPr>
          <p:cNvPr id="2" name="TextBox 1">
            <a:extLst>
              <a:ext uri="{FF2B5EF4-FFF2-40B4-BE49-F238E27FC236}">
                <a16:creationId xmlns:a16="http://schemas.microsoft.com/office/drawing/2014/main" id="{BE138845-683E-52AF-830C-6359D2C76EB6}"/>
              </a:ext>
            </a:extLst>
          </p:cNvPr>
          <p:cNvSpPr txBox="1"/>
          <p:nvPr/>
        </p:nvSpPr>
        <p:spPr>
          <a:xfrm>
            <a:off x="946404" y="4163901"/>
            <a:ext cx="7499921" cy="954107"/>
          </a:xfrm>
          <a:prstGeom prst="rect">
            <a:avLst/>
          </a:prstGeom>
          <a:solidFill>
            <a:schemeClr val="bg1"/>
          </a:solidFill>
        </p:spPr>
        <p:txBody>
          <a:bodyPr wrap="square">
            <a:spAutoFit/>
          </a:bodyPr>
          <a:lstStyle/>
          <a:p>
            <a:pPr>
              <a:buClr>
                <a:srgbClr val="002060"/>
              </a:buClr>
            </a:pPr>
            <a:r>
              <a:rPr lang="en-US" sz="800" b="1" dirty="0">
                <a:solidFill>
                  <a:srgbClr val="002060"/>
                </a:solidFill>
                <a:latin typeface="Calibri" panose="020F0502020204030204" pitchFamily="34" charset="0"/>
                <a:ea typeface="Calibri" panose="020F0502020204030204" pitchFamily="34" charset="0"/>
                <a:cs typeface="Calibri" panose="020F0502020204030204" pitchFamily="34" charset="0"/>
              </a:rPr>
              <a:t>Reference</a:t>
            </a:r>
          </a:p>
          <a:p>
            <a:pPr marL="228600" marR="0" indent="-228600">
              <a:buClr>
                <a:srgbClr val="002060"/>
              </a:buClr>
              <a:buFont typeface="+mj-lt"/>
              <a:buAutoNum type="arabicPeriod"/>
            </a:pPr>
            <a:r>
              <a:rPr lang="en-US" sz="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Kwiatkowski, D., Axelrod, D., Tesoro, T., </a:t>
            </a:r>
            <a:r>
              <a:rPr lang="en-US" sz="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Krawczeski</a:t>
            </a:r>
            <a:r>
              <a:rPr lang="en-US" sz="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C.. Dexmedetomidine Is Associated With Lower Incidence of Acute Kidney Injury After Congenital Heart Surgery. </a:t>
            </a:r>
            <a:r>
              <a:rPr lang="en-US" sz="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Pediatr</a:t>
            </a:r>
            <a:r>
              <a:rPr lang="en-US" sz="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Crit Care Med. 2016;17(2):128-134.</a:t>
            </a:r>
          </a:p>
          <a:p>
            <a:pPr marL="228600" marR="0" indent="-228600">
              <a:buClr>
                <a:srgbClr val="002060"/>
              </a:buClr>
              <a:buFont typeface="+mj-lt"/>
              <a:buAutoNum type="arabicPeriod"/>
            </a:pPr>
            <a:r>
              <a:rPr lang="en-US" sz="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Shi, R., Tie, H. Dexmedetomidine as a promising prevention strategy for cardiac surgery-associated acute kidney injury: a meta-analysis. Crit Care 21, 198 (2017).</a:t>
            </a:r>
            <a:endParaRPr lang="en-US" sz="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28600" marR="0" indent="-228600">
              <a:buClr>
                <a:srgbClr val="002060"/>
              </a:buClr>
              <a:buFont typeface="+mj-lt"/>
              <a:buAutoNum type="arabicPeriod"/>
            </a:pPr>
            <a:r>
              <a:rPr lang="en-US" sz="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Lopez , M., Pretorius M, Shotwell, M., et al. The Risk of Oxygen during Cardiac Surgery (ROCS) trial: study protocol for a randomized clinical trial. Trials. 2017;18(1):295. </a:t>
            </a:r>
          </a:p>
          <a:p>
            <a:pPr marL="228600" indent="-228600">
              <a:buClr>
                <a:srgbClr val="002060"/>
              </a:buClr>
              <a:buFont typeface="+mj-lt"/>
              <a:buAutoNum type="arabicPeriod"/>
            </a:pPr>
            <a:r>
              <a:rPr lang="en-US" sz="8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Ruetzler</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K, Cohen B, Leung S, et al. Supplemental Intraoperative Oxygen Does Not Promote Acute Kidney Injury or Cardiovascular Complications After Noncardiac Surgery: </a:t>
            </a:r>
            <a:r>
              <a:rPr lang="en-US" sz="8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Subanalysis</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of an Alternating Intervention Trial. </a:t>
            </a:r>
            <a:r>
              <a:rPr lang="en-US" sz="8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Anesth</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8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Analg</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2020;130(4):933-940.</a:t>
            </a:r>
          </a:p>
        </p:txBody>
      </p:sp>
    </p:spTree>
    <p:extLst>
      <p:ext uri="{BB962C8B-B14F-4D97-AF65-F5344CB8AC3E}">
        <p14:creationId xmlns:p14="http://schemas.microsoft.com/office/powerpoint/2010/main" val="1590953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337584" y="146305"/>
            <a:ext cx="8229600" cy="70898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sz="2800" dirty="0">
                <a:latin typeface="Cambria" panose="02040503050406030204" pitchFamily="18" charset="0"/>
                <a:ea typeface="Cambria" panose="02040503050406030204" pitchFamily="18" charset="0"/>
              </a:rPr>
              <a:t>Incidence of Cardiac Surgery - Acute Kidney Injury</a:t>
            </a:r>
            <a:endParaRPr sz="2800" dirty="0">
              <a:latin typeface="Cambria" panose="02040503050406030204" pitchFamily="18" charset="0"/>
              <a:ea typeface="Cambria" panose="02040503050406030204" pitchFamily="18" charset="0"/>
            </a:endParaRPr>
          </a:p>
        </p:txBody>
      </p:sp>
      <p:sp>
        <p:nvSpPr>
          <p:cNvPr id="115" name="Google Shape;115;p22"/>
          <p:cNvSpPr txBox="1">
            <a:spLocks noGrp="1"/>
          </p:cNvSpPr>
          <p:nvPr>
            <p:ph idx="1"/>
          </p:nvPr>
        </p:nvSpPr>
        <p:spPr>
          <a:xfrm>
            <a:off x="337584" y="1032222"/>
            <a:ext cx="8102244" cy="3054209"/>
          </a:xfrm>
          <a:prstGeom prst="rect">
            <a:avLst/>
          </a:prstGeom>
          <a:noFill/>
        </p:spPr>
        <p:txBody>
          <a:bodyPr spcFirstLastPara="1" wrap="square" lIns="68575" tIns="34275" rIns="68575" bIns="34275" anchor="t" anchorCtr="0">
            <a:noAutofit/>
          </a:bodyPr>
          <a:lstStyle/>
          <a:p>
            <a:pPr marL="139700" lvl="0" indent="0" algn="l" rtl="0">
              <a:spcBef>
                <a:spcPts val="700"/>
              </a:spcBef>
              <a:spcAft>
                <a:spcPts val="0"/>
              </a:spcAft>
              <a:buSzPts val="1400"/>
              <a:buNone/>
            </a:pPr>
            <a:r>
              <a:rPr lang="en" sz="1600" dirty="0">
                <a:ea typeface="Cambria" panose="02040503050406030204" pitchFamily="18" charset="0"/>
              </a:rPr>
              <a:t>Acute kidney injury (AKI) is a common complication after cardiac surgery and occurs in 20-30% of pateints </a:t>
            </a:r>
            <a:r>
              <a:rPr lang="en" sz="1600" baseline="30000" dirty="0">
                <a:ea typeface="Cambria" panose="02040503050406030204" pitchFamily="18" charset="0"/>
              </a:rPr>
              <a:t>1</a:t>
            </a:r>
          </a:p>
          <a:p>
            <a:pPr marL="139700" lvl="0" indent="0" algn="l" rtl="0">
              <a:spcBef>
                <a:spcPts val="700"/>
              </a:spcBef>
              <a:spcAft>
                <a:spcPts val="0"/>
              </a:spcAft>
              <a:buSzPts val="1400"/>
              <a:buNone/>
            </a:pPr>
            <a:r>
              <a:rPr lang="en-US" sz="1600" b="0" i="0" dirty="0">
                <a:effectLst/>
                <a:highlight>
                  <a:srgbClr val="FFFFFF"/>
                </a:highlight>
                <a:ea typeface="Cambria" panose="02040503050406030204" pitchFamily="18" charset="0"/>
              </a:rPr>
              <a:t>The Society of Thoracic Surgeons defines AKI as a 3-fold increase in serum creatinine, creatinine more than 4 mg/dL, or initiation of dialysis after cardiac surgery. </a:t>
            </a:r>
            <a:r>
              <a:rPr lang="en-US" sz="1600" b="0" i="0" baseline="30000" dirty="0">
                <a:effectLst/>
                <a:highlight>
                  <a:srgbClr val="FFFFFF"/>
                </a:highlight>
                <a:ea typeface="Cambria" panose="02040503050406030204" pitchFamily="18" charset="0"/>
              </a:rPr>
              <a:t>1</a:t>
            </a:r>
            <a:endParaRPr sz="1600" baseline="30000" dirty="0">
              <a:ea typeface="Cambria" panose="02040503050406030204" pitchFamily="18" charset="0"/>
            </a:endParaRPr>
          </a:p>
          <a:p>
            <a:pPr lvl="1" algn="l" rtl="0">
              <a:spcBef>
                <a:spcPts val="0"/>
              </a:spcBef>
              <a:spcAft>
                <a:spcPts val="0"/>
              </a:spcAft>
              <a:buSzPts val="1400"/>
              <a:buFont typeface="Arial" panose="020B0604020202020204" pitchFamily="34" charset="0"/>
              <a:buChar char="•"/>
            </a:pPr>
            <a:endParaRPr lang="en" sz="1600" dirty="0">
              <a:ea typeface="Cambria" panose="02040503050406030204" pitchFamily="18" charset="0"/>
            </a:endParaRPr>
          </a:p>
          <a:p>
            <a:pPr lvl="1" algn="l" rtl="0">
              <a:spcBef>
                <a:spcPts val="0"/>
              </a:spcBef>
              <a:spcAft>
                <a:spcPts val="0"/>
              </a:spcAft>
              <a:buSzPts val="1400"/>
              <a:buFont typeface="Arial" panose="020B0604020202020204" pitchFamily="34" charset="0"/>
              <a:buChar char="•"/>
            </a:pPr>
            <a:r>
              <a:rPr lang="en" sz="1400" b="1" u="sng" dirty="0">
                <a:ea typeface="Cambria" panose="02040503050406030204" pitchFamily="18" charset="0"/>
              </a:rPr>
              <a:t>28%</a:t>
            </a:r>
            <a:r>
              <a:rPr lang="en" sz="1400" dirty="0">
                <a:ea typeface="Cambria" panose="02040503050406030204" pitchFamily="18" charset="0"/>
              </a:rPr>
              <a:t> (287/1030) patients: 2013 single-center registry, AKIN criteria </a:t>
            </a:r>
            <a:r>
              <a:rPr lang="en" sz="1400" baseline="30000" dirty="0">
                <a:ea typeface="Cambria" panose="02040503050406030204" pitchFamily="18" charset="0"/>
              </a:rPr>
              <a:t>2</a:t>
            </a:r>
            <a:endParaRPr sz="1400" baseline="30000" dirty="0">
              <a:ea typeface="Cambria" panose="02040503050406030204" pitchFamily="18" charset="0"/>
            </a:endParaRPr>
          </a:p>
          <a:p>
            <a:pPr lvl="1">
              <a:spcBef>
                <a:spcPts val="0"/>
              </a:spcBef>
              <a:buFont typeface="Arial" panose="020B0604020202020204" pitchFamily="34" charset="0"/>
              <a:buChar char="•"/>
            </a:pPr>
            <a:r>
              <a:rPr lang="en" sz="1400" b="1" u="sng" dirty="0">
                <a:ea typeface="Cambria" panose="02040503050406030204" pitchFamily="18" charset="0"/>
              </a:rPr>
              <a:t>36%</a:t>
            </a:r>
            <a:r>
              <a:rPr lang="en" sz="1400" dirty="0">
                <a:ea typeface="Cambria" panose="02040503050406030204" pitchFamily="18" charset="0"/>
              </a:rPr>
              <a:t> (819/2,284) patients: 2018 single-center prospective cohort study, KDIGO criteria </a:t>
            </a:r>
            <a:r>
              <a:rPr lang="en" sz="1400" baseline="30000" dirty="0">
                <a:ea typeface="Cambria" panose="02040503050406030204" pitchFamily="18" charset="0"/>
              </a:rPr>
              <a:t>3</a:t>
            </a:r>
            <a:endParaRPr sz="1400" baseline="30000" dirty="0">
              <a:ea typeface="Cambria" panose="02040503050406030204" pitchFamily="18" charset="0"/>
            </a:endParaRPr>
          </a:p>
          <a:p>
            <a:pPr lvl="1" algn="l" rtl="0">
              <a:spcBef>
                <a:spcPts val="0"/>
              </a:spcBef>
              <a:spcAft>
                <a:spcPts val="0"/>
              </a:spcAft>
              <a:buSzPts val="1400"/>
              <a:buFont typeface="Arial" panose="020B0604020202020204" pitchFamily="34" charset="0"/>
              <a:buChar char="•"/>
            </a:pPr>
            <a:r>
              <a:rPr lang="en" sz="1400" b="1" u="sng" dirty="0">
                <a:ea typeface="Cambria" panose="02040503050406030204" pitchFamily="18" charset="0"/>
              </a:rPr>
              <a:t>36%</a:t>
            </a:r>
            <a:r>
              <a:rPr lang="en" sz="1400" dirty="0">
                <a:ea typeface="Cambria" panose="02040503050406030204" pitchFamily="18" charset="0"/>
              </a:rPr>
              <a:t> (931/2,575) patients: 2017 single-center retrospective analysis, KDIGO criteria</a:t>
            </a:r>
            <a:r>
              <a:rPr lang="en" sz="1400" baseline="30000" dirty="0">
                <a:ea typeface="Cambria" panose="02040503050406030204" pitchFamily="18" charset="0"/>
              </a:rPr>
              <a:t> 4</a:t>
            </a:r>
            <a:endParaRPr sz="1400" baseline="30000" dirty="0">
              <a:ea typeface="Cambria" panose="02040503050406030204" pitchFamily="18" charset="0"/>
            </a:endParaRPr>
          </a:p>
          <a:p>
            <a:pPr lvl="1" algn="l" rtl="0">
              <a:spcBef>
                <a:spcPts val="0"/>
              </a:spcBef>
              <a:spcAft>
                <a:spcPts val="0"/>
              </a:spcAft>
              <a:buSzPts val="1400"/>
              <a:buFont typeface="Arial" panose="020B0604020202020204" pitchFamily="34" charset="0"/>
              <a:buChar char="•"/>
            </a:pPr>
            <a:r>
              <a:rPr lang="en" sz="1400" b="1" u="sng" dirty="0">
                <a:ea typeface="Cambria" panose="02040503050406030204" pitchFamily="18" charset="0"/>
              </a:rPr>
              <a:t>50%</a:t>
            </a:r>
            <a:r>
              <a:rPr lang="en" sz="1400" dirty="0">
                <a:ea typeface="Cambria" panose="02040503050406030204" pitchFamily="18" charset="0"/>
              </a:rPr>
              <a:t> (221/443) patients: 2015 single-center retrospective study, RIFLE definition </a:t>
            </a:r>
            <a:r>
              <a:rPr lang="en" sz="1400" baseline="30000" dirty="0">
                <a:ea typeface="Cambria" panose="02040503050406030204" pitchFamily="18" charset="0"/>
              </a:rPr>
              <a:t>5</a:t>
            </a:r>
            <a:endParaRPr sz="1400" baseline="30000" dirty="0">
              <a:ea typeface="Cambria" panose="02040503050406030204" pitchFamily="18" charset="0"/>
            </a:endParaRPr>
          </a:p>
          <a:p>
            <a:pPr lvl="0" indent="0" algn="l" rtl="0">
              <a:spcBef>
                <a:spcPts val="0"/>
              </a:spcBef>
              <a:spcAft>
                <a:spcPts val="0"/>
              </a:spcAft>
              <a:buNone/>
            </a:pPr>
            <a:endParaRPr sz="1200" dirty="0">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FED92D45-10F0-5B85-52C3-359A320D0D5C}"/>
              </a:ext>
            </a:extLst>
          </p:cNvPr>
          <p:cNvSpPr txBox="1"/>
          <p:nvPr/>
        </p:nvSpPr>
        <p:spPr>
          <a:xfrm>
            <a:off x="942800" y="4081671"/>
            <a:ext cx="7498941" cy="1061829"/>
          </a:xfrm>
          <a:prstGeom prst="rect">
            <a:avLst/>
          </a:prstGeom>
          <a:solidFill>
            <a:schemeClr val="bg1"/>
          </a:solidFill>
        </p:spPr>
        <p:txBody>
          <a:bodyPr wrap="square" rtlCol="0">
            <a:spAutoFit/>
          </a:bodyPr>
          <a:lstStyle/>
          <a:p>
            <a:pPr marR="0" lvl="0" algn="l" defTabSz="914400" rtl="0" eaLnBrk="1" fontAlgn="auto" latinLnBrk="0" hangingPunct="1">
              <a:lnSpc>
                <a:spcPct val="100000"/>
              </a:lnSpc>
              <a:spcAft>
                <a:spcPts val="0"/>
              </a:spcAft>
              <a:buClr>
                <a:srgbClr val="002060"/>
              </a:buClr>
              <a:buSzPct val="100000"/>
              <a:tabLst/>
              <a:defRPr/>
            </a:pPr>
            <a:r>
              <a:rPr kumimoji="0" lang="en-US" sz="700" b="1"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References</a:t>
            </a:r>
            <a:r>
              <a:rPr kumimoji="0" lang="en-US" sz="7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t>
            </a:r>
          </a:p>
          <a:p>
            <a:pPr marL="228600" marR="0" lvl="0" indent="-228600" algn="l" defTabSz="914400" rtl="0" eaLnBrk="1" fontAlgn="auto" latinLnBrk="0" hangingPunct="1">
              <a:lnSpc>
                <a:spcPct val="100000"/>
              </a:lnSpc>
              <a:spcAft>
                <a:spcPts val="0"/>
              </a:spcAft>
              <a:buClr>
                <a:srgbClr val="002060"/>
              </a:buClr>
              <a:buSzPct val="100000"/>
              <a:buFont typeface="+mj-lt"/>
              <a:buAutoNum type="arabicPeriod"/>
              <a:tabLst/>
              <a:defRPr/>
            </a:pPr>
            <a:r>
              <a:rPr lang="en-US" sz="700" b="0" i="0" dirty="0">
                <a:solidFill>
                  <a:srgbClr val="00206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Cheruku,S., Raphael, J., Javier N, Fox, A.  Acute Kidney Injury after Cardiac Surgery: Prediction, Prevention, and Management. </a:t>
            </a:r>
            <a:r>
              <a:rPr lang="en-US" sz="700" b="0" i="1" dirty="0">
                <a:solidFill>
                  <a:srgbClr val="00206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Anesthesiology</a:t>
            </a:r>
            <a:r>
              <a:rPr lang="en-US" sz="700" b="0" i="0" dirty="0">
                <a:solidFill>
                  <a:srgbClr val="00206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2023; 139:880–898 </a:t>
            </a:r>
            <a:r>
              <a:rPr lang="en-US" sz="700" b="0" i="0" dirty="0" err="1">
                <a:solidFill>
                  <a:srgbClr val="00206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doi</a:t>
            </a:r>
            <a:r>
              <a:rPr lang="en-US" sz="700" b="0" i="0" dirty="0">
                <a:solidFill>
                  <a:srgbClr val="00206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700" b="0" i="0" u="none" strike="noStrike" dirty="0">
                <a:solidFill>
                  <a:srgbClr val="002060"/>
                </a:solidFill>
                <a:effectLst/>
                <a:highlight>
                  <a:srgbClr val="FFFFFF"/>
                </a:highligh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https://doi.org/10.1097/ALN.0000000000004734</a:t>
            </a:r>
            <a:endParaRPr lang="en-US" sz="700" b="0" i="0" u="none" strike="noStrike" dirty="0">
              <a:solidFill>
                <a:srgbClr val="002060"/>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100000"/>
              </a:lnSpc>
              <a:spcAft>
                <a:spcPts val="0"/>
              </a:spcAft>
              <a:buClr>
                <a:srgbClr val="002060"/>
              </a:buClr>
              <a:buSzPct val="100000"/>
              <a:buFont typeface="+mj-lt"/>
              <a:buAutoNum type="arabicPeriod"/>
              <a:tabLst/>
              <a:defRPr/>
            </a:pPr>
            <a:r>
              <a:rPr lang="en-US" sz="700" dirty="0">
                <a:solidFill>
                  <a:srgbClr val="002060"/>
                </a:solidFill>
                <a:highlight>
                  <a:srgbClr val="FFFFFF"/>
                </a:highlight>
                <a:latin typeface="Calibri" panose="020F0502020204030204" pitchFamily="34" charset="0"/>
                <a:ea typeface="Calibri" panose="020F0502020204030204" pitchFamily="34" charset="0"/>
                <a:cs typeface="Calibri" panose="020F0502020204030204" pitchFamily="34" charset="0"/>
              </a:rPr>
              <a:t>Hansen MK, </a:t>
            </a:r>
            <a:r>
              <a:rPr lang="en-US" sz="700" dirty="0" err="1">
                <a:solidFill>
                  <a:srgbClr val="002060"/>
                </a:solidFill>
                <a:highlight>
                  <a:srgbClr val="FFFFFF"/>
                </a:highlight>
                <a:latin typeface="Calibri" panose="020F0502020204030204" pitchFamily="34" charset="0"/>
                <a:ea typeface="Calibri" panose="020F0502020204030204" pitchFamily="34" charset="0"/>
                <a:cs typeface="Calibri" panose="020F0502020204030204" pitchFamily="34" charset="0"/>
              </a:rPr>
              <a:t>Gammelager</a:t>
            </a:r>
            <a:r>
              <a:rPr lang="en-US" sz="700" dirty="0">
                <a:solidFill>
                  <a:srgbClr val="002060"/>
                </a:solidFill>
                <a:highlight>
                  <a:srgbClr val="FFFFFF"/>
                </a:highlight>
                <a:latin typeface="Calibri" panose="020F0502020204030204" pitchFamily="34" charset="0"/>
                <a:ea typeface="Calibri" panose="020F0502020204030204" pitchFamily="34" charset="0"/>
                <a:cs typeface="Calibri" panose="020F0502020204030204" pitchFamily="34" charset="0"/>
              </a:rPr>
              <a:t> H, Mikkelsen MM, Christiansen, CF. Et al.: Post-operative acute kidney injury and five-year risk of death, myocardial infarction, and stroke among elective cardiac surgical patients: a cohort study. Crit Care 2013; 17:R292</a:t>
            </a:r>
          </a:p>
          <a:p>
            <a:pPr marL="228600" marR="0" lvl="0" indent="-228600" algn="l" defTabSz="914400" rtl="0" eaLnBrk="1" fontAlgn="auto" latinLnBrk="0" hangingPunct="1">
              <a:lnSpc>
                <a:spcPct val="100000"/>
              </a:lnSpc>
              <a:spcAft>
                <a:spcPts val="0"/>
              </a:spcAft>
              <a:buClr>
                <a:srgbClr val="002060"/>
              </a:buClr>
              <a:buSzPct val="100000"/>
              <a:buFont typeface="+mj-lt"/>
              <a:buAutoNum type="arabicPeriod"/>
              <a:tabLst/>
              <a:defRPr/>
            </a:pPr>
            <a:r>
              <a:rPr lang="en-US" sz="700" dirty="0">
                <a:solidFill>
                  <a:srgbClr val="002060"/>
                </a:solidFill>
                <a:highlight>
                  <a:srgbClr val="FFFFFF"/>
                </a:highlight>
                <a:latin typeface="Calibri" panose="020F0502020204030204" pitchFamily="34" charset="0"/>
                <a:ea typeface="Calibri" panose="020F0502020204030204" pitchFamily="34" charset="0"/>
                <a:cs typeface="Calibri" panose="020F0502020204030204" pitchFamily="34" charset="0"/>
              </a:rPr>
              <a:t>Howitt SH, Grant SW, McCollum, C. Et al.: The KDIGO acute kidney injury guidelines for cardiac surgery patients in critical care: a validation study. BMC Nephrol 2018; 19:149</a:t>
            </a:r>
          </a:p>
          <a:p>
            <a:pPr marL="228600" marR="0" lvl="0" indent="-228600" algn="l" defTabSz="914400" rtl="0" eaLnBrk="1" fontAlgn="auto" latinLnBrk="0" hangingPunct="1">
              <a:lnSpc>
                <a:spcPct val="100000"/>
              </a:lnSpc>
              <a:spcAft>
                <a:spcPts val="0"/>
              </a:spcAft>
              <a:buClr>
                <a:srgbClr val="002060"/>
              </a:buClr>
              <a:buSzPct val="100000"/>
              <a:buFont typeface="+mj-lt"/>
              <a:buAutoNum type="arabicPeriod"/>
              <a:tabLst/>
              <a:defRPr/>
            </a:pPr>
            <a:r>
              <a:rPr lang="en-US" sz="700" dirty="0">
                <a:solidFill>
                  <a:srgbClr val="002060"/>
                </a:solidFill>
                <a:highlight>
                  <a:srgbClr val="FFFFFF"/>
                </a:highlight>
                <a:latin typeface="Calibri" panose="020F0502020204030204" pitchFamily="34" charset="0"/>
                <a:ea typeface="Calibri" panose="020F0502020204030204" pitchFamily="34" charset="0"/>
                <a:cs typeface="Calibri" panose="020F0502020204030204" pitchFamily="34" charset="0"/>
              </a:rPr>
              <a:t>Xie X, Wan X, Cao, C. Et al.: Reassessment of Acute Kidney Injury after Cardiac Surgery: A Retrospective Study. Intern Med 2017; 56:275–82</a:t>
            </a:r>
          </a:p>
          <a:p>
            <a:pPr marL="228600" marR="0" lvl="0" indent="-228600" algn="l" defTabSz="914400" rtl="0" eaLnBrk="1" fontAlgn="auto" latinLnBrk="0" hangingPunct="1">
              <a:lnSpc>
                <a:spcPct val="100000"/>
              </a:lnSpc>
              <a:spcAft>
                <a:spcPts val="0"/>
              </a:spcAft>
              <a:buClr>
                <a:srgbClr val="002060"/>
              </a:buClr>
              <a:buSzPct val="100000"/>
              <a:buFont typeface="+mj-lt"/>
              <a:buAutoNum type="arabicPeriod"/>
              <a:tabLst/>
              <a:defRPr/>
            </a:pPr>
            <a:r>
              <a:rPr lang="en-US" sz="700" dirty="0" err="1">
                <a:solidFill>
                  <a:srgbClr val="002060"/>
                </a:solidFill>
                <a:highlight>
                  <a:srgbClr val="FFFFFF"/>
                </a:highlight>
                <a:latin typeface="Calibri" panose="020F0502020204030204" pitchFamily="34" charset="0"/>
                <a:ea typeface="Calibri" panose="020F0502020204030204" pitchFamily="34" charset="0"/>
                <a:cs typeface="Calibri" panose="020F0502020204030204" pitchFamily="34" charset="0"/>
              </a:rPr>
              <a:t>Lagny</a:t>
            </a:r>
            <a:r>
              <a:rPr lang="en-US" sz="700" dirty="0">
                <a:solidFill>
                  <a:srgbClr val="002060"/>
                </a:solidFill>
                <a:highlight>
                  <a:srgbClr val="FFFFFF"/>
                </a:highlight>
                <a:latin typeface="Calibri" panose="020F0502020204030204" pitchFamily="34" charset="0"/>
                <a:ea typeface="Calibri" panose="020F0502020204030204" pitchFamily="34" charset="0"/>
                <a:cs typeface="Calibri" panose="020F0502020204030204" pitchFamily="34" charset="0"/>
              </a:rPr>
              <a:t> M-G, </a:t>
            </a:r>
            <a:r>
              <a:rPr lang="en-US" sz="700" dirty="0" err="1">
                <a:solidFill>
                  <a:srgbClr val="002060"/>
                </a:solidFill>
                <a:highlight>
                  <a:srgbClr val="FFFFFF"/>
                </a:highlight>
                <a:latin typeface="Calibri" panose="020F0502020204030204" pitchFamily="34" charset="0"/>
                <a:ea typeface="Calibri" panose="020F0502020204030204" pitchFamily="34" charset="0"/>
                <a:cs typeface="Calibri" panose="020F0502020204030204" pitchFamily="34" charset="0"/>
              </a:rPr>
              <a:t>Jouret</a:t>
            </a:r>
            <a:r>
              <a:rPr lang="en-US" sz="700" dirty="0">
                <a:solidFill>
                  <a:srgbClr val="002060"/>
                </a:solidFill>
                <a:highlight>
                  <a:srgbClr val="FFFFFF"/>
                </a:highlight>
                <a:latin typeface="Calibri" panose="020F0502020204030204" pitchFamily="34" charset="0"/>
                <a:ea typeface="Calibri" panose="020F0502020204030204" pitchFamily="34" charset="0"/>
                <a:cs typeface="Calibri" panose="020F0502020204030204" pitchFamily="34" charset="0"/>
              </a:rPr>
              <a:t> F, Koch J-N, </a:t>
            </a:r>
            <a:r>
              <a:rPr lang="en-US" sz="700" dirty="0" err="1">
                <a:solidFill>
                  <a:srgbClr val="002060"/>
                </a:solidFill>
                <a:highlight>
                  <a:srgbClr val="FFFFFF"/>
                </a:highlight>
                <a:latin typeface="Calibri" panose="020F0502020204030204" pitchFamily="34" charset="0"/>
                <a:ea typeface="Calibri" panose="020F0502020204030204" pitchFamily="34" charset="0"/>
                <a:cs typeface="Calibri" panose="020F0502020204030204" pitchFamily="34" charset="0"/>
              </a:rPr>
              <a:t>Blaffart</a:t>
            </a:r>
            <a:r>
              <a:rPr lang="en-US" sz="700" dirty="0">
                <a:solidFill>
                  <a:srgbClr val="002060"/>
                </a:solidFill>
                <a:highlight>
                  <a:srgbClr val="FFFFFF"/>
                </a:highlight>
                <a:latin typeface="Calibri" panose="020F0502020204030204" pitchFamily="34" charset="0"/>
                <a:ea typeface="Calibri" panose="020F0502020204030204" pitchFamily="34" charset="0"/>
                <a:cs typeface="Calibri" panose="020F0502020204030204" pitchFamily="34" charset="0"/>
              </a:rPr>
              <a:t> F, </a:t>
            </a:r>
            <a:r>
              <a:rPr lang="en-US" sz="700" dirty="0" err="1">
                <a:solidFill>
                  <a:srgbClr val="002060"/>
                </a:solidFill>
                <a:highlight>
                  <a:srgbClr val="FFFFFF"/>
                </a:highlight>
                <a:latin typeface="Calibri" panose="020F0502020204030204" pitchFamily="34" charset="0"/>
                <a:ea typeface="Calibri" panose="020F0502020204030204" pitchFamily="34" charset="0"/>
                <a:cs typeface="Calibri" panose="020F0502020204030204" pitchFamily="34" charset="0"/>
              </a:rPr>
              <a:t>Donneau</a:t>
            </a:r>
            <a:r>
              <a:rPr lang="en-US" sz="700" dirty="0">
                <a:solidFill>
                  <a:srgbClr val="002060"/>
                </a:solidFill>
                <a:highlight>
                  <a:srgbClr val="FFFFFF"/>
                </a:highlight>
                <a:latin typeface="Calibri" panose="020F0502020204030204" pitchFamily="34" charset="0"/>
                <a:ea typeface="Calibri" panose="020F0502020204030204" pitchFamily="34" charset="0"/>
                <a:cs typeface="Calibri" panose="020F0502020204030204" pitchFamily="34" charset="0"/>
              </a:rPr>
              <a:t> A-F, Albert A, Roediger L, </a:t>
            </a:r>
            <a:r>
              <a:rPr lang="en-US" sz="700" dirty="0" err="1">
                <a:solidFill>
                  <a:srgbClr val="002060"/>
                </a:solidFill>
                <a:highlight>
                  <a:srgbClr val="FFFFFF"/>
                </a:highlight>
                <a:latin typeface="Calibri" panose="020F0502020204030204" pitchFamily="34" charset="0"/>
                <a:ea typeface="Calibri" panose="020F0502020204030204" pitchFamily="34" charset="0"/>
                <a:cs typeface="Calibri" panose="020F0502020204030204" pitchFamily="34" charset="0"/>
              </a:rPr>
              <a:t>Krzesinski</a:t>
            </a:r>
            <a:r>
              <a:rPr lang="en-US" sz="700" dirty="0">
                <a:solidFill>
                  <a:srgbClr val="002060"/>
                </a:solidFill>
                <a:highlight>
                  <a:srgbClr val="FFFFFF"/>
                </a:highlight>
                <a:latin typeface="Calibri" panose="020F0502020204030204" pitchFamily="34" charset="0"/>
                <a:ea typeface="Calibri" panose="020F0502020204030204" pitchFamily="34" charset="0"/>
                <a:cs typeface="Calibri" panose="020F0502020204030204" pitchFamily="34" charset="0"/>
              </a:rPr>
              <a:t> J-M, </a:t>
            </a:r>
            <a:r>
              <a:rPr lang="en-US" sz="700" dirty="0" err="1">
                <a:solidFill>
                  <a:srgbClr val="002060"/>
                </a:solidFill>
                <a:highlight>
                  <a:srgbClr val="FFFFFF"/>
                </a:highlight>
                <a:latin typeface="Calibri" panose="020F0502020204030204" pitchFamily="34" charset="0"/>
                <a:ea typeface="Calibri" panose="020F0502020204030204" pitchFamily="34" charset="0"/>
                <a:cs typeface="Calibri" panose="020F0502020204030204" pitchFamily="34" charset="0"/>
              </a:rPr>
              <a:t>Defraigne</a:t>
            </a:r>
            <a:r>
              <a:rPr lang="en-US" sz="700" dirty="0">
                <a:solidFill>
                  <a:srgbClr val="002060"/>
                </a:solidFill>
                <a:highlight>
                  <a:srgbClr val="FFFFFF"/>
                </a:highlight>
                <a:latin typeface="Calibri" panose="020F0502020204030204" pitchFamily="34" charset="0"/>
                <a:ea typeface="Calibri" panose="020F0502020204030204" pitchFamily="34" charset="0"/>
                <a:cs typeface="Calibri" panose="020F0502020204030204" pitchFamily="34" charset="0"/>
              </a:rPr>
              <a:t> J-O: Incidence and outcomes of acute kidney injury after cardiac surgery using either criteria of the RIFLE classification. BMC Nephrol 2015; 16:76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D9F5F-456C-9C72-DAB6-D87AE223758F}"/>
              </a:ext>
            </a:extLst>
          </p:cNvPr>
          <p:cNvSpPr>
            <a:spLocks noGrp="1"/>
          </p:cNvSpPr>
          <p:nvPr>
            <p:ph type="title"/>
          </p:nvPr>
        </p:nvSpPr>
        <p:spPr>
          <a:xfrm>
            <a:off x="457200" y="259566"/>
            <a:ext cx="8229600" cy="492539"/>
          </a:xfrm>
        </p:spPr>
        <p:txBody>
          <a:bodyPr/>
          <a:lstStyle/>
          <a:p>
            <a:r>
              <a:rPr kumimoji="0" lang="en" sz="28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Cambria"/>
              </a:rPr>
              <a:t>Incidence of Cardiac Surgery - Acute Kidney Injury</a:t>
            </a:r>
            <a:endParaRPr lang="en-US" dirty="0">
              <a:latin typeface="Cambria" panose="02040503050406030204" pitchFamily="18" charset="0"/>
              <a:ea typeface="Cambria" panose="02040503050406030204" pitchFamily="18" charset="0"/>
            </a:endParaRPr>
          </a:p>
        </p:txBody>
      </p:sp>
      <p:sp>
        <p:nvSpPr>
          <p:cNvPr id="3" name="Text Placeholder 2">
            <a:extLst>
              <a:ext uri="{FF2B5EF4-FFF2-40B4-BE49-F238E27FC236}">
                <a16:creationId xmlns:a16="http://schemas.microsoft.com/office/drawing/2014/main" id="{A9A066E0-276E-3876-248D-A5956562419E}"/>
              </a:ext>
            </a:extLst>
          </p:cNvPr>
          <p:cNvSpPr>
            <a:spLocks noGrp="1"/>
          </p:cNvSpPr>
          <p:nvPr>
            <p:ph idx="1"/>
          </p:nvPr>
        </p:nvSpPr>
        <p:spPr>
          <a:xfrm>
            <a:off x="942976" y="4574501"/>
            <a:ext cx="7505700" cy="492539"/>
          </a:xfrm>
          <a:solidFill>
            <a:schemeClr val="bg1"/>
          </a:solidFill>
        </p:spPr>
        <p:txBody>
          <a:bodyPr/>
          <a:lstStyle/>
          <a:p>
            <a:pPr marL="139700" indent="0">
              <a:lnSpc>
                <a:spcPct val="100000"/>
              </a:lnSpc>
              <a:spcBef>
                <a:spcPts val="0"/>
              </a:spcBef>
              <a:buNone/>
            </a:pPr>
            <a:r>
              <a:rPr lang="en-US" sz="800" b="1" i="0" dirty="0">
                <a:effectLst/>
                <a:highlight>
                  <a:srgbClr val="FFFFFF"/>
                </a:highlight>
                <a:latin typeface="+mn-lt"/>
              </a:rPr>
              <a:t>References</a:t>
            </a:r>
          </a:p>
          <a:p>
            <a:pPr marL="368300" indent="-228600">
              <a:lnSpc>
                <a:spcPct val="100000"/>
              </a:lnSpc>
              <a:spcBef>
                <a:spcPts val="0"/>
              </a:spcBef>
              <a:buSzPct val="90000"/>
              <a:buFont typeface="+mj-lt"/>
              <a:buAutoNum type="arabicPeriod"/>
            </a:pPr>
            <a:r>
              <a:rPr lang="en-US" sz="800" b="0" i="0" dirty="0">
                <a:effectLst/>
                <a:highlight>
                  <a:srgbClr val="FFFFFF"/>
                </a:highlight>
                <a:latin typeface="Calibri" panose="020F0502020204030204" pitchFamily="34" charset="0"/>
              </a:rPr>
              <a:t>Cheruku,S., Raphael, J., Javier N, Fox, A.  Acute Kidney Injury after Cardiac Surgery: Prediction, Prevention, and Management.  </a:t>
            </a:r>
            <a:r>
              <a:rPr lang="en-US" sz="800" b="0" i="1" dirty="0">
                <a:effectLst/>
                <a:highlight>
                  <a:srgbClr val="FFFFFF"/>
                </a:highlight>
                <a:latin typeface="Calibri" panose="020F0502020204030204" pitchFamily="34" charset="0"/>
              </a:rPr>
              <a:t>Anesthesiology</a:t>
            </a:r>
            <a:r>
              <a:rPr lang="en-US" sz="800" b="0" i="0" dirty="0">
                <a:effectLst/>
                <a:highlight>
                  <a:srgbClr val="FFFFFF"/>
                </a:highlight>
                <a:latin typeface="Calibri" panose="020F0502020204030204" pitchFamily="34" charset="0"/>
              </a:rPr>
              <a:t> 2023; 139:880–898 </a:t>
            </a:r>
            <a:r>
              <a:rPr lang="en-US" sz="800" b="0" i="0" dirty="0" err="1">
                <a:effectLst/>
                <a:highlight>
                  <a:srgbClr val="FFFFFF"/>
                </a:highlight>
                <a:latin typeface="Calibri" panose="020F0502020204030204" pitchFamily="34" charset="0"/>
              </a:rPr>
              <a:t>doi</a:t>
            </a:r>
            <a:r>
              <a:rPr lang="en-US" sz="800" b="0" i="0" dirty="0">
                <a:effectLst/>
                <a:highlight>
                  <a:srgbClr val="FFFFFF"/>
                </a:highlight>
                <a:latin typeface="Calibri" panose="020F0502020204030204" pitchFamily="34" charset="0"/>
              </a:rPr>
              <a:t>: </a:t>
            </a:r>
            <a:r>
              <a:rPr lang="en-US" sz="800" b="0" i="0" u="none" strike="noStrike" dirty="0">
                <a:effectLst/>
                <a:highlight>
                  <a:srgbClr val="FFFFFF"/>
                </a:highlight>
                <a:latin typeface="Calibri" panose="020F0502020204030204" pitchFamily="34" charset="0"/>
                <a:hlinkClick r:id="rId3">
                  <a:extLst>
                    <a:ext uri="{A12FA001-AC4F-418D-AE19-62706E023703}">
                      <ahyp:hlinkClr xmlns:ahyp="http://schemas.microsoft.com/office/drawing/2018/hyperlinkcolor" val="tx"/>
                    </a:ext>
                  </a:extLst>
                </a:hlinkClick>
              </a:rPr>
              <a:t>https://doi.org/10.1097/ALN.0000000000004734</a:t>
            </a:r>
            <a:endParaRPr lang="en-US" sz="800" dirty="0">
              <a:latin typeface="Calibri" panose="020F0502020204030204" pitchFamily="34" charset="0"/>
            </a:endParaRPr>
          </a:p>
        </p:txBody>
      </p:sp>
      <p:pic>
        <p:nvPicPr>
          <p:cNvPr id="5" name="Picture 4">
            <a:extLst>
              <a:ext uri="{FF2B5EF4-FFF2-40B4-BE49-F238E27FC236}">
                <a16:creationId xmlns:a16="http://schemas.microsoft.com/office/drawing/2014/main" id="{AB71C372-5C36-E8AE-D982-8B60AB4D1CBE}"/>
              </a:ext>
            </a:extLst>
          </p:cNvPr>
          <p:cNvPicPr>
            <a:picLocks noChangeAspect="1"/>
          </p:cNvPicPr>
          <p:nvPr/>
        </p:nvPicPr>
        <p:blipFill>
          <a:blip r:embed="rId4"/>
          <a:stretch>
            <a:fillRect/>
          </a:stretch>
        </p:blipFill>
        <p:spPr>
          <a:xfrm>
            <a:off x="1203458" y="815268"/>
            <a:ext cx="6309486" cy="3680532"/>
          </a:xfrm>
          <a:prstGeom prst="rect">
            <a:avLst/>
          </a:prstGeom>
          <a:ln w="12700">
            <a:solidFill>
              <a:schemeClr val="bg2">
                <a:lumMod val="50000"/>
              </a:schemeClr>
            </a:solidFill>
          </a:ln>
        </p:spPr>
      </p:pic>
    </p:spTree>
    <p:extLst>
      <p:ext uri="{BB962C8B-B14F-4D97-AF65-F5344CB8AC3E}">
        <p14:creationId xmlns:p14="http://schemas.microsoft.com/office/powerpoint/2010/main" val="997210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23"/>
          <p:cNvSpPr txBox="1">
            <a:spLocks noGrp="1"/>
          </p:cNvSpPr>
          <p:nvPr>
            <p:ph type="title" idx="4294967295"/>
          </p:nvPr>
        </p:nvSpPr>
        <p:spPr>
          <a:xfrm>
            <a:off x="318052" y="141045"/>
            <a:ext cx="7269163" cy="676275"/>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sz="2800" dirty="0">
                <a:latin typeface="Cambria" panose="02040503050406030204" pitchFamily="18" charset="0"/>
                <a:ea typeface="Cambria" panose="02040503050406030204" pitchFamily="18" charset="0"/>
                <a:cs typeface="Calibri" panose="020F0502020204030204" pitchFamily="34" charset="0"/>
              </a:rPr>
              <a:t>Impact of CSA-AKI </a:t>
            </a:r>
            <a:endParaRPr sz="2800" dirty="0">
              <a:latin typeface="Cambria" panose="02040503050406030204" pitchFamily="18" charset="0"/>
              <a:ea typeface="Cambria" panose="02040503050406030204" pitchFamily="18" charset="0"/>
              <a:cs typeface="Calibri" panose="020F0502020204030204" pitchFamily="34" charset="0"/>
            </a:endParaRPr>
          </a:p>
        </p:txBody>
      </p:sp>
      <p:sp>
        <p:nvSpPr>
          <p:cNvPr id="122" name="Google Shape;122;p23"/>
          <p:cNvSpPr txBox="1">
            <a:spLocks noGrp="1"/>
          </p:cNvSpPr>
          <p:nvPr>
            <p:ph idx="4294967295"/>
          </p:nvPr>
        </p:nvSpPr>
        <p:spPr>
          <a:xfrm>
            <a:off x="158047" y="956440"/>
            <a:ext cx="8229600" cy="3303587"/>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Char char="•"/>
            </a:pPr>
            <a:r>
              <a:rPr lang="en" sz="1400" dirty="0">
                <a:ea typeface="Cambria" panose="02040503050406030204" pitchFamily="18" charset="0"/>
              </a:rPr>
              <a:t>2-5% of cardiac surgery patients require renal replacement therapy postoperatively.</a:t>
            </a:r>
            <a:r>
              <a:rPr lang="en" sz="1400" baseline="30000" dirty="0">
                <a:ea typeface="Cambria" panose="02040503050406030204" pitchFamily="18" charset="0"/>
              </a:rPr>
              <a:t>1</a:t>
            </a:r>
            <a:endParaRPr sz="1400" baseline="30000" dirty="0">
              <a:ea typeface="Cambria" panose="02040503050406030204" pitchFamily="18" charset="0"/>
            </a:endParaRPr>
          </a:p>
          <a:p>
            <a:pPr marL="457200" lvl="0" indent="0" algn="l" rtl="0">
              <a:spcBef>
                <a:spcPts val="0"/>
              </a:spcBef>
              <a:spcAft>
                <a:spcPts val="0"/>
              </a:spcAft>
              <a:buNone/>
            </a:pPr>
            <a:endParaRPr sz="1050" dirty="0">
              <a:ea typeface="Cambria" panose="02040503050406030204" pitchFamily="18" charset="0"/>
            </a:endParaRPr>
          </a:p>
          <a:p>
            <a:pPr marL="457200" lvl="0" indent="-317500" algn="l" rtl="0">
              <a:spcBef>
                <a:spcPts val="700"/>
              </a:spcBef>
              <a:spcAft>
                <a:spcPts val="0"/>
              </a:spcAft>
              <a:buSzPts val="1400"/>
              <a:buChar char="•"/>
            </a:pPr>
            <a:r>
              <a:rPr lang="en" sz="1400" dirty="0">
                <a:ea typeface="Cambria" panose="02040503050406030204" pitchFamily="18" charset="0"/>
              </a:rPr>
              <a:t>Five-year risk of death was 27% among cardiac surgery patients with AKI compared to 12.1% in patients without AKI.</a:t>
            </a:r>
            <a:r>
              <a:rPr lang="en" sz="1400" baseline="30000" dirty="0">
                <a:ea typeface="Cambria" panose="02040503050406030204" pitchFamily="18" charset="0"/>
              </a:rPr>
              <a:t>2</a:t>
            </a:r>
            <a:endParaRPr sz="1400" baseline="30000" dirty="0">
              <a:ea typeface="Cambria" panose="02040503050406030204" pitchFamily="18" charset="0"/>
            </a:endParaRPr>
          </a:p>
          <a:p>
            <a:pPr marL="457200" lvl="0" indent="0" algn="l" rtl="0">
              <a:spcBef>
                <a:spcPts val="700"/>
              </a:spcBef>
              <a:spcAft>
                <a:spcPts val="0"/>
              </a:spcAft>
              <a:buNone/>
            </a:pPr>
            <a:endParaRPr sz="900" dirty="0">
              <a:ea typeface="Cambria" panose="02040503050406030204" pitchFamily="18" charset="0"/>
            </a:endParaRPr>
          </a:p>
          <a:p>
            <a:pPr marL="457200" lvl="0" indent="-317500" algn="l" rtl="0">
              <a:spcBef>
                <a:spcPts val="700"/>
              </a:spcBef>
              <a:spcAft>
                <a:spcPts val="0"/>
              </a:spcAft>
              <a:buSzPts val="1400"/>
              <a:buChar char="•"/>
            </a:pPr>
            <a:r>
              <a:rPr lang="en" sz="1400" dirty="0">
                <a:ea typeface="Cambria" panose="02040503050406030204" pitchFamily="18" charset="0"/>
              </a:rPr>
              <a:t>In a study of valve and valve+CABG operations, postoperative renal injury of AKI stage 1 or higher found to be associated with an increase in long-term mortality (HR: 2.27 for valve; HR: 1.65 for valve+CABG; HR: 1.56 for CABG).</a:t>
            </a:r>
            <a:r>
              <a:rPr lang="en" sz="1400" baseline="30000" dirty="0">
                <a:ea typeface="Cambria" panose="02040503050406030204" pitchFamily="18" charset="0"/>
              </a:rPr>
              <a:t>3</a:t>
            </a:r>
            <a:endParaRPr sz="1400" baseline="30000" dirty="0">
              <a:ea typeface="Cambria" panose="02040503050406030204" pitchFamily="18" charset="0"/>
            </a:endParaRPr>
          </a:p>
          <a:p>
            <a:pPr marL="0" lvl="0" indent="0" algn="l" rtl="0">
              <a:spcBef>
                <a:spcPts val="0"/>
              </a:spcBef>
              <a:spcAft>
                <a:spcPts val="0"/>
              </a:spcAft>
              <a:buNone/>
            </a:pPr>
            <a:endParaRPr sz="1000" dirty="0">
              <a:ea typeface="Cambria" panose="02040503050406030204" pitchFamily="18" charset="0"/>
            </a:endParaRPr>
          </a:p>
          <a:p>
            <a:pPr marL="457200" lvl="0" indent="-317500" algn="l" rtl="0">
              <a:spcBef>
                <a:spcPts val="0"/>
              </a:spcBef>
              <a:spcAft>
                <a:spcPts val="0"/>
              </a:spcAft>
              <a:buSzPts val="1400"/>
              <a:buChar char="•"/>
            </a:pPr>
            <a:r>
              <a:rPr lang="en" sz="1400" dirty="0">
                <a:ea typeface="Cambria" panose="02040503050406030204" pitchFamily="18" charset="0"/>
              </a:rPr>
              <a:t>Further, an increase in creatinine by only 10% during the first week after valve operation is associated with an increased risk for long-term mortality</a:t>
            </a:r>
            <a:r>
              <a:rPr lang="en" sz="1400" baseline="30000" dirty="0">
                <a:ea typeface="Cambria" panose="02040503050406030204" pitchFamily="18" charset="0"/>
              </a:rPr>
              <a:t>3</a:t>
            </a:r>
            <a:endParaRPr sz="1400" baseline="30000" dirty="0">
              <a:ea typeface="Cambria" panose="02040503050406030204" pitchFamily="18" charset="0"/>
            </a:endParaRPr>
          </a:p>
        </p:txBody>
      </p:sp>
      <p:sp>
        <p:nvSpPr>
          <p:cNvPr id="2" name="TextBox 1">
            <a:extLst>
              <a:ext uri="{FF2B5EF4-FFF2-40B4-BE49-F238E27FC236}">
                <a16:creationId xmlns:a16="http://schemas.microsoft.com/office/drawing/2014/main" id="{1CA8CCE1-1222-C0D8-2417-C58B02F70E89}"/>
              </a:ext>
            </a:extLst>
          </p:cNvPr>
          <p:cNvSpPr txBox="1"/>
          <p:nvPr/>
        </p:nvSpPr>
        <p:spPr>
          <a:xfrm>
            <a:off x="894668" y="3782973"/>
            <a:ext cx="7354664" cy="954107"/>
          </a:xfrm>
          <a:prstGeom prst="rect">
            <a:avLst/>
          </a:prstGeom>
          <a:noFill/>
        </p:spPr>
        <p:txBody>
          <a:bodyPr wrap="square" rtlCol="0">
            <a:spAutoFit/>
          </a:bodyPr>
          <a:lstStyle/>
          <a:p>
            <a:pPr>
              <a:buClr>
                <a:srgbClr val="002060"/>
              </a:buClr>
            </a:pPr>
            <a:r>
              <a:rPr lang="en-US" sz="8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References:</a:t>
            </a:r>
          </a:p>
          <a:p>
            <a:pPr marL="228600" indent="-228600">
              <a:buClr>
                <a:srgbClr val="002060"/>
              </a:buClr>
              <a:buFont typeface="+mj-lt"/>
              <a:buAutoNum type="arabicPeriod"/>
            </a:pPr>
            <a:r>
              <a:rPr lang="en-US" sz="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Howitt SH, Grant SW, </a:t>
            </a:r>
            <a:r>
              <a:rPr lang="en-US" sz="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Caiado</a:t>
            </a:r>
            <a:r>
              <a:rPr lang="en-US" sz="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C, Carlson E, Kwon D, </a:t>
            </a:r>
            <a:r>
              <a:rPr lang="en-US" sz="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Dimarakis</a:t>
            </a:r>
            <a:r>
              <a:rPr lang="en-US" sz="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I, </a:t>
            </a:r>
            <a:r>
              <a:rPr lang="en-US" sz="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Malagon</a:t>
            </a:r>
            <a:r>
              <a:rPr lang="en-US" sz="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I, McCollum C: The KDIGO acute kidney injury guidelines for cardiac surgery patients in critical care: a validation study. BMC Nephrol 2018; 19:149</a:t>
            </a:r>
          </a:p>
          <a:p>
            <a:pPr marL="228600" indent="-228600">
              <a:buClr>
                <a:srgbClr val="002060"/>
              </a:buClr>
              <a:buFont typeface="+mj-lt"/>
              <a:buAutoNum type="arabicPeriod"/>
            </a:pPr>
            <a:r>
              <a:rPr lang="en-US" sz="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Hansen MK, </a:t>
            </a:r>
            <a:r>
              <a:rPr lang="en-US" sz="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Gammelager</a:t>
            </a:r>
            <a:r>
              <a:rPr lang="en-US" sz="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H, Mikkelsen MM, </a:t>
            </a:r>
            <a:r>
              <a:rPr lang="en-US" sz="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Hjortdal</a:t>
            </a:r>
            <a:r>
              <a:rPr lang="en-US" sz="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VE, Layton JB, Johnsen SP, Christiansen CF: Post-operative acute kidney injury and five-year risk of death, myocardial infarction, and stroke among elective cardiac surgical patients: a cohort study. Crit Care 2013; 17:R292</a:t>
            </a:r>
          </a:p>
          <a:p>
            <a:pPr marL="228600" indent="-228600">
              <a:buClr>
                <a:srgbClr val="002060"/>
              </a:buClr>
              <a:buFont typeface="+mj-lt"/>
              <a:buAutoNum type="arabicPeriod"/>
            </a:pP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Bouma HR, </a:t>
            </a:r>
            <a:r>
              <a:rPr lang="en-US" sz="8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Mungroop</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HE, </a:t>
            </a:r>
            <a:r>
              <a:rPr lang="en-US" sz="8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Geus</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AF de, Huisman DD, </a:t>
            </a:r>
            <a:r>
              <a:rPr lang="en-US" sz="8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Nijsten</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MWN, </a:t>
            </a:r>
            <a:r>
              <a:rPr lang="en-US" sz="8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Mariani</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MA, </a:t>
            </a:r>
            <a:r>
              <a:rPr lang="en-US" sz="8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Scheeren</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TWL, </a:t>
            </a:r>
            <a:r>
              <a:rPr lang="en-US" sz="8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Burgerhof</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JGM, Henning RH, </a:t>
            </a:r>
            <a:r>
              <a:rPr lang="en-US" sz="8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Epema</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AH: Acute Kidney Injury Classification Underestimates Long-Term Mortality After Cardiac Valve Operations. Ann </a:t>
            </a:r>
            <a:r>
              <a:rPr lang="en-US" sz="8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Thorac</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Surg 2018; 106:92–8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268941" y="296113"/>
            <a:ext cx="8229600" cy="463683"/>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sz="2800" dirty="0">
                <a:latin typeface="Cambria" panose="02040503050406030204" pitchFamily="18" charset="0"/>
                <a:ea typeface="Cambria" panose="02040503050406030204" pitchFamily="18" charset="0"/>
                <a:cs typeface="Calibri" panose="020F0502020204030204" pitchFamily="34" charset="0"/>
              </a:rPr>
              <a:t>Impact of CSA-AKI </a:t>
            </a:r>
            <a:endParaRPr sz="2800" dirty="0">
              <a:latin typeface="Cambria" panose="02040503050406030204" pitchFamily="18" charset="0"/>
              <a:ea typeface="Cambria" panose="02040503050406030204" pitchFamily="18" charset="0"/>
              <a:cs typeface="Calibri" panose="020F0502020204030204" pitchFamily="34" charset="0"/>
            </a:endParaRPr>
          </a:p>
        </p:txBody>
      </p:sp>
      <p:pic>
        <p:nvPicPr>
          <p:cNvPr id="130" name="Google Shape;130;p24"/>
          <p:cNvPicPr preferRelativeResize="0"/>
          <p:nvPr/>
        </p:nvPicPr>
        <p:blipFill>
          <a:blip r:embed="rId3">
            <a:alphaModFix/>
          </a:blip>
          <a:stretch>
            <a:fillRect/>
          </a:stretch>
        </p:blipFill>
        <p:spPr>
          <a:xfrm>
            <a:off x="350301" y="1114708"/>
            <a:ext cx="3571125" cy="2733392"/>
          </a:xfrm>
          <a:prstGeom prst="rect">
            <a:avLst/>
          </a:prstGeom>
          <a:noFill/>
          <a:ln w="12700">
            <a:solidFill>
              <a:srgbClr val="002060"/>
            </a:solidFill>
          </a:ln>
        </p:spPr>
      </p:pic>
      <p:pic>
        <p:nvPicPr>
          <p:cNvPr id="131" name="Google Shape;131;p24"/>
          <p:cNvPicPr preferRelativeResize="0"/>
          <p:nvPr/>
        </p:nvPicPr>
        <p:blipFill>
          <a:blip r:embed="rId4">
            <a:alphaModFix/>
          </a:blip>
          <a:stretch>
            <a:fillRect/>
          </a:stretch>
        </p:blipFill>
        <p:spPr>
          <a:xfrm>
            <a:off x="4222807" y="975541"/>
            <a:ext cx="4045884" cy="2428263"/>
          </a:xfrm>
          <a:prstGeom prst="rect">
            <a:avLst/>
          </a:prstGeom>
          <a:noFill/>
          <a:ln w="12700">
            <a:solidFill>
              <a:srgbClr val="002060"/>
            </a:solidFill>
          </a:ln>
        </p:spPr>
      </p:pic>
      <p:sp>
        <p:nvSpPr>
          <p:cNvPr id="132" name="Google Shape;132;p24"/>
          <p:cNvSpPr/>
          <p:nvPr/>
        </p:nvSpPr>
        <p:spPr>
          <a:xfrm>
            <a:off x="4222807" y="1529928"/>
            <a:ext cx="3379134" cy="243658"/>
          </a:xfrm>
          <a:prstGeom prst="roundRect">
            <a:avLst>
              <a:gd name="adj" fmla="val 16667"/>
            </a:avLst>
          </a:prstGeom>
          <a:no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4"/>
          <p:cNvSpPr txBox="1"/>
          <p:nvPr/>
        </p:nvSpPr>
        <p:spPr>
          <a:xfrm>
            <a:off x="884100" y="4028792"/>
            <a:ext cx="7614441" cy="86766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rgbClr val="C00000"/>
                </a:solidFill>
                <a:latin typeface="+mn-lt"/>
                <a:ea typeface="Calibri"/>
                <a:cs typeface="Calibri"/>
                <a:sym typeface="Calibri"/>
              </a:rPr>
              <a:t>Cardiac surgery patients who developed Stage 1 AKI also experienced increased hospital mortality, post-op complications, &amp; longer length of stay. </a:t>
            </a:r>
            <a:r>
              <a:rPr lang="en" b="1" baseline="30000" dirty="0">
                <a:solidFill>
                  <a:srgbClr val="C00000"/>
                </a:solidFill>
                <a:latin typeface="+mn-lt"/>
                <a:ea typeface="Calibri"/>
                <a:cs typeface="Calibri"/>
                <a:sym typeface="Calibri"/>
              </a:rPr>
              <a:t>1</a:t>
            </a:r>
            <a:endParaRPr sz="1100" b="1" baseline="30000" dirty="0">
              <a:solidFill>
                <a:srgbClr val="C00000"/>
              </a:solidFill>
              <a:latin typeface="+mn-lt"/>
              <a:ea typeface="Calibri"/>
              <a:cs typeface="Calibri"/>
              <a:sym typeface="Calibri"/>
            </a:endParaRPr>
          </a:p>
        </p:txBody>
      </p:sp>
      <p:sp>
        <p:nvSpPr>
          <p:cNvPr id="2" name="TextBox 1">
            <a:extLst>
              <a:ext uri="{FF2B5EF4-FFF2-40B4-BE49-F238E27FC236}">
                <a16:creationId xmlns:a16="http://schemas.microsoft.com/office/drawing/2014/main" id="{44F46024-5E50-05C0-48D6-2A0B592BCFD3}"/>
              </a:ext>
            </a:extLst>
          </p:cNvPr>
          <p:cNvSpPr txBox="1"/>
          <p:nvPr/>
        </p:nvSpPr>
        <p:spPr>
          <a:xfrm>
            <a:off x="792594" y="4798924"/>
            <a:ext cx="7036956" cy="553998"/>
          </a:xfrm>
          <a:prstGeom prst="rect">
            <a:avLst/>
          </a:prstGeom>
          <a:noFill/>
        </p:spPr>
        <p:txBody>
          <a:bodyPr wrap="square" rtlCol="0">
            <a:spAutoFit/>
          </a:bodyPr>
          <a:lstStyle/>
          <a:p>
            <a:r>
              <a:rPr lang="en-US" sz="800" b="1" dirty="0">
                <a:solidFill>
                  <a:srgbClr val="002060"/>
                </a:solidFill>
                <a:latin typeface="Calibri" panose="020F0502020204030204" pitchFamily="34" charset="0"/>
                <a:ea typeface="Calibri" panose="020F0502020204030204" pitchFamily="34" charset="0"/>
                <a:cs typeface="Calibri" panose="020F0502020204030204" pitchFamily="34" charset="0"/>
              </a:rPr>
              <a:t>Reference:</a:t>
            </a:r>
          </a:p>
          <a:p>
            <a:pPr marL="228600" indent="-228600">
              <a:buFont typeface="+mj-lt"/>
              <a:buAutoNum type="arabicPeriod"/>
            </a:pPr>
            <a:r>
              <a:rPr lang="en-US" sz="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Elmistekawy</a:t>
            </a:r>
            <a:r>
              <a:rPr lang="en-US" sz="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E., McDonald, B., </a:t>
            </a:r>
            <a:r>
              <a:rPr lang="en-US" sz="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Boodhwani</a:t>
            </a:r>
            <a:r>
              <a:rPr lang="en-US" sz="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M. et al: Clinical impact of mild acute kidney injury after cardiac surgery. Ann </a:t>
            </a:r>
            <a:r>
              <a:rPr lang="en-US" sz="8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Thorac</a:t>
            </a:r>
            <a:r>
              <a:rPr lang="en-US" sz="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Surg 2014; 98:815–22</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457200" y="442531"/>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sz="2800" dirty="0">
                <a:latin typeface="Cambria" panose="02040503050406030204" pitchFamily="18" charset="0"/>
                <a:ea typeface="Cambria" panose="02040503050406030204" pitchFamily="18" charset="0"/>
              </a:rPr>
              <a:t>Impact of CSA-AKI </a:t>
            </a:r>
            <a:endParaRPr sz="2800" dirty="0">
              <a:latin typeface="Cambria" panose="02040503050406030204" pitchFamily="18" charset="0"/>
              <a:ea typeface="Cambria" panose="02040503050406030204" pitchFamily="18" charset="0"/>
            </a:endParaRPr>
          </a:p>
        </p:txBody>
      </p:sp>
      <p:sp>
        <p:nvSpPr>
          <p:cNvPr id="139" name="Google Shape;139;p25"/>
          <p:cNvSpPr txBox="1">
            <a:spLocks noGrp="1"/>
          </p:cNvSpPr>
          <p:nvPr>
            <p:ph idx="1"/>
          </p:nvPr>
        </p:nvSpPr>
        <p:spPr>
          <a:xfrm>
            <a:off x="389614" y="993796"/>
            <a:ext cx="8026598" cy="3276053"/>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Char char="•"/>
            </a:pPr>
            <a:r>
              <a:rPr lang="en" sz="1800" dirty="0"/>
              <a:t>Mortality rates among cardiovascular patients requiring postoperative renal replacement therapy are between 40-70% </a:t>
            </a:r>
            <a:r>
              <a:rPr lang="en" sz="1800" baseline="30000" dirty="0"/>
              <a:t>1</a:t>
            </a:r>
            <a:endParaRPr sz="1800" baseline="30000" dirty="0"/>
          </a:p>
          <a:p>
            <a:pPr marL="457200" lvl="0" indent="0" algn="l" rtl="0">
              <a:spcBef>
                <a:spcPts val="700"/>
              </a:spcBef>
              <a:spcAft>
                <a:spcPts val="0"/>
              </a:spcAft>
              <a:buNone/>
            </a:pPr>
            <a:endParaRPr sz="800" dirty="0"/>
          </a:p>
          <a:p>
            <a:pPr marL="457200" lvl="0" indent="-317500" algn="l" rtl="0">
              <a:spcBef>
                <a:spcPts val="700"/>
              </a:spcBef>
              <a:spcAft>
                <a:spcPts val="0"/>
              </a:spcAft>
              <a:buSzPts val="1400"/>
              <a:buChar char="•"/>
            </a:pPr>
            <a:r>
              <a:rPr lang="en" sz="1800" dirty="0"/>
              <a:t>In a review of cases for 1,078,036 patients undergoing CABG, valve-replacement surgery or both from the Nationwide Inpatient Sample from 2008-2011 (United States only) </a:t>
            </a:r>
            <a:r>
              <a:rPr lang="en" sz="1800" baseline="30000" dirty="0"/>
              <a:t>2</a:t>
            </a:r>
            <a:endParaRPr sz="1800" baseline="30000" dirty="0"/>
          </a:p>
          <a:p>
            <a:pPr marL="882650" lvl="1" indent="-285750">
              <a:spcBef>
                <a:spcPts val="0"/>
              </a:spcBef>
              <a:spcAft>
                <a:spcPts val="0"/>
              </a:spcAft>
              <a:buSzPts val="1400"/>
            </a:pPr>
            <a:r>
              <a:rPr lang="en" sz="1600" dirty="0"/>
              <a:t>1 in every 10 patients developed AKI after cardiac operation</a:t>
            </a:r>
            <a:endParaRPr sz="1600" dirty="0"/>
          </a:p>
          <a:p>
            <a:pPr marL="882650" lvl="1" indent="-285750">
              <a:spcBef>
                <a:spcPts val="0"/>
              </a:spcBef>
              <a:spcAft>
                <a:spcPts val="0"/>
              </a:spcAft>
              <a:buSzPts val="1400"/>
            </a:pPr>
            <a:r>
              <a:rPr lang="en" sz="1600" dirty="0"/>
              <a:t>10-fold greater in-hospital mortality</a:t>
            </a:r>
            <a:endParaRPr sz="1600" dirty="0"/>
          </a:p>
          <a:p>
            <a:pPr marL="882650" lvl="1" indent="-285750">
              <a:spcBef>
                <a:spcPts val="0"/>
              </a:spcBef>
              <a:spcAft>
                <a:spcPts val="0"/>
              </a:spcAft>
              <a:buSzPts val="1400"/>
            </a:pPr>
            <a:r>
              <a:rPr lang="en" sz="1600" dirty="0"/>
              <a:t>Twofold greater length of stay</a:t>
            </a:r>
            <a:endParaRPr sz="1600" dirty="0"/>
          </a:p>
          <a:p>
            <a:pPr marL="882650" lvl="1" indent="-285750">
              <a:spcBef>
                <a:spcPts val="0"/>
              </a:spcBef>
              <a:spcAft>
                <a:spcPts val="0"/>
              </a:spcAft>
              <a:buSzPts val="1400"/>
            </a:pPr>
            <a:r>
              <a:rPr lang="en" sz="1600" dirty="0"/>
              <a:t>On average, $36,453 greater index hospitalization costs</a:t>
            </a:r>
            <a:endParaRPr sz="1600" dirty="0"/>
          </a:p>
          <a:p>
            <a:pPr marL="457200" lvl="0" indent="0" algn="l" rtl="0">
              <a:spcBef>
                <a:spcPts val="700"/>
              </a:spcBef>
              <a:spcAft>
                <a:spcPts val="0"/>
              </a:spcAft>
              <a:buNone/>
            </a:pPr>
            <a:endParaRPr dirty="0">
              <a:solidFill>
                <a:srgbClr val="FF0000"/>
              </a:solidFill>
            </a:endParaRPr>
          </a:p>
        </p:txBody>
      </p:sp>
      <p:sp>
        <p:nvSpPr>
          <p:cNvPr id="2" name="TextBox 1">
            <a:extLst>
              <a:ext uri="{FF2B5EF4-FFF2-40B4-BE49-F238E27FC236}">
                <a16:creationId xmlns:a16="http://schemas.microsoft.com/office/drawing/2014/main" id="{4AC21835-EE68-1DC9-CA7E-B8BA2FFC4AED}"/>
              </a:ext>
            </a:extLst>
          </p:cNvPr>
          <p:cNvSpPr txBox="1"/>
          <p:nvPr/>
        </p:nvSpPr>
        <p:spPr>
          <a:xfrm>
            <a:off x="877186" y="4059662"/>
            <a:ext cx="6987779" cy="923330"/>
          </a:xfrm>
          <a:prstGeom prst="rect">
            <a:avLst/>
          </a:prstGeom>
          <a:noFill/>
        </p:spPr>
        <p:txBody>
          <a:bodyPr wrap="square" rtlCol="0">
            <a:spAutoFit/>
          </a:bodyPr>
          <a:lstStyle/>
          <a:p>
            <a:r>
              <a:rPr lang="en-US" sz="800" b="1" dirty="0">
                <a:solidFill>
                  <a:srgbClr val="002060"/>
                </a:solidFill>
                <a:latin typeface="Calibri" panose="020F0502020204030204" pitchFamily="34" charset="0"/>
                <a:ea typeface="Calibri" panose="020F0502020204030204" pitchFamily="34" charset="0"/>
                <a:cs typeface="Calibri" panose="020F0502020204030204" pitchFamily="34" charset="0"/>
              </a:rPr>
              <a:t>References:</a:t>
            </a:r>
          </a:p>
          <a:p>
            <a:pPr marL="228600" indent="-228600">
              <a:buClr>
                <a:srgbClr val="002060"/>
              </a:buClr>
              <a:buFont typeface="+mj-lt"/>
              <a:buAutoNum type="arabicPeriod"/>
            </a:pPr>
            <a:r>
              <a:rPr lang="en-US" sz="8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Ishani</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 Nelson D, Clothier B, </a:t>
            </a:r>
            <a:r>
              <a:rPr lang="en-US" sz="8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Schult</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T, Nugent S, Greer N, </a:t>
            </a:r>
            <a:r>
              <a:rPr lang="en-US" sz="8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Slinin</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Y, </a:t>
            </a:r>
            <a:r>
              <a:rPr lang="en-US" sz="8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Ensrud</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KE: The magnitude of acute serum creatinine increase after cardiac surgery and the risk of chronic kidney disease, progression of kidney disease, and death. Arch Intern Med 2011; 171:226–33</a:t>
            </a:r>
          </a:p>
          <a:p>
            <a:pPr marL="228600" indent="-228600">
              <a:buClr>
                <a:srgbClr val="002060"/>
              </a:buClr>
              <a:buFont typeface="+mj-lt"/>
              <a:buAutoNum type="arabicPeriod"/>
            </a:pPr>
            <a:r>
              <a:rPr lang="en-US" sz="8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Alshaikh</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HN, Katz NM, </a:t>
            </a:r>
            <a:r>
              <a:rPr lang="en-US" sz="8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Gani</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F, Nagarajan N, Canner JK, </a:t>
            </a:r>
            <a:r>
              <a:rPr lang="en-US" sz="8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Kacker</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S, Najjar PA, Higgins RS, Schneider EB: Financial Impact of Acute Kidney Injury After Cardiac Operations in the United States. Ann </a:t>
            </a:r>
            <a:r>
              <a:rPr lang="en-US" sz="8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Thorac</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Surg 2018; 105:469–75</a:t>
            </a:r>
          </a:p>
          <a:p>
            <a:endParaRPr lang="en-US" dirty="0">
              <a:solidFill>
                <a:srgbClr val="00206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6"/>
          <p:cNvSpPr txBox="1">
            <a:spLocks noGrp="1"/>
          </p:cNvSpPr>
          <p:nvPr>
            <p:ph type="title"/>
          </p:nvPr>
        </p:nvSpPr>
        <p:spPr>
          <a:xfrm>
            <a:off x="354286" y="154372"/>
            <a:ext cx="7225306" cy="886064"/>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sz="2800" dirty="0">
                <a:latin typeface="Cambria" panose="02040503050406030204" pitchFamily="18" charset="0"/>
                <a:ea typeface="Cambria" panose="02040503050406030204" pitchFamily="18" charset="0"/>
                <a:cs typeface="Calibri" panose="020F0502020204030204" pitchFamily="34" charset="0"/>
              </a:rPr>
              <a:t>Pathophysiology of AKI related to Cardiopulmonary bypass and Cardiac Surgery</a:t>
            </a:r>
            <a:endParaRPr sz="2800" dirty="0">
              <a:latin typeface="Cambria" panose="02040503050406030204" pitchFamily="18" charset="0"/>
              <a:ea typeface="Cambria" panose="02040503050406030204" pitchFamily="18" charset="0"/>
              <a:cs typeface="Calibri" panose="020F0502020204030204" pitchFamily="34" charset="0"/>
            </a:endParaRPr>
          </a:p>
        </p:txBody>
      </p:sp>
      <p:pic>
        <p:nvPicPr>
          <p:cNvPr id="147" name="Google Shape;147;p26"/>
          <p:cNvPicPr preferRelativeResize="0"/>
          <p:nvPr/>
        </p:nvPicPr>
        <p:blipFill rotWithShape="1">
          <a:blip r:embed="rId3">
            <a:alphaModFix/>
          </a:blip>
          <a:srcRect l="2045" t="2824" r="2876" b="2843"/>
          <a:stretch/>
        </p:blipFill>
        <p:spPr>
          <a:xfrm>
            <a:off x="668016" y="1201621"/>
            <a:ext cx="3215364" cy="2946030"/>
          </a:xfrm>
          <a:prstGeom prst="rect">
            <a:avLst/>
          </a:prstGeom>
          <a:noFill/>
          <a:ln w="12700">
            <a:solidFill>
              <a:srgbClr val="002060"/>
            </a:solidFill>
          </a:ln>
          <a:effectLst/>
        </p:spPr>
      </p:pic>
      <p:sp>
        <p:nvSpPr>
          <p:cNvPr id="148" name="Google Shape;148;p26"/>
          <p:cNvSpPr txBox="1"/>
          <p:nvPr/>
        </p:nvSpPr>
        <p:spPr>
          <a:xfrm>
            <a:off x="4320192" y="1189404"/>
            <a:ext cx="4155792" cy="276469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rgbClr val="002060"/>
                </a:solidFill>
                <a:latin typeface="+mn-lt"/>
                <a:ea typeface="Cambria" panose="02040503050406030204" pitchFamily="18" charset="0"/>
                <a:cs typeface="Calibri"/>
                <a:sym typeface="Calibri"/>
              </a:rPr>
              <a:t>Variables associated with cardiac surgery &amp; cardiopulmonary bypass that can contribute to acute kidney injury</a:t>
            </a:r>
            <a:r>
              <a:rPr lang="en" sz="1600" baseline="30000" dirty="0">
                <a:solidFill>
                  <a:srgbClr val="002060"/>
                </a:solidFill>
                <a:latin typeface="+mn-lt"/>
                <a:ea typeface="Cambria" panose="02040503050406030204" pitchFamily="18" charset="0"/>
                <a:cs typeface="Calibri"/>
                <a:sym typeface="Calibri"/>
              </a:rPr>
              <a:t> 1 </a:t>
            </a:r>
            <a:r>
              <a:rPr lang="en" sz="1600" dirty="0">
                <a:solidFill>
                  <a:srgbClr val="002060"/>
                </a:solidFill>
                <a:latin typeface="+mn-lt"/>
                <a:ea typeface="Cambria" panose="02040503050406030204" pitchFamily="18" charset="0"/>
                <a:cs typeface="Calibri"/>
                <a:sym typeface="Calibri"/>
              </a:rPr>
              <a:t>:</a:t>
            </a:r>
            <a:endParaRPr sz="1600" dirty="0">
              <a:solidFill>
                <a:srgbClr val="002060"/>
              </a:solidFill>
              <a:latin typeface="+mn-lt"/>
              <a:ea typeface="Cambria" panose="02040503050406030204" pitchFamily="18" charset="0"/>
              <a:cs typeface="Calibri"/>
              <a:sym typeface="Calibri"/>
            </a:endParaRPr>
          </a:p>
          <a:p>
            <a:pPr marL="457200" lvl="0" indent="-317500" algn="l" rtl="0">
              <a:spcBef>
                <a:spcPts val="0"/>
              </a:spcBef>
              <a:spcAft>
                <a:spcPts val="0"/>
              </a:spcAft>
              <a:buClr>
                <a:srgbClr val="002060"/>
              </a:buClr>
              <a:buSzPts val="1400"/>
              <a:buFont typeface="Calibri"/>
              <a:buChar char="-"/>
            </a:pPr>
            <a:r>
              <a:rPr lang="en" dirty="0">
                <a:solidFill>
                  <a:srgbClr val="002060"/>
                </a:solidFill>
                <a:latin typeface="+mn-lt"/>
                <a:ea typeface="Cambria" panose="02040503050406030204" pitchFamily="18" charset="0"/>
                <a:cs typeface="Calibri"/>
                <a:sym typeface="Calibri"/>
              </a:rPr>
              <a:t>Nonpulsatile blood flow </a:t>
            </a:r>
            <a:endParaRPr dirty="0">
              <a:solidFill>
                <a:srgbClr val="002060"/>
              </a:solidFill>
              <a:latin typeface="+mn-lt"/>
              <a:ea typeface="Cambria" panose="02040503050406030204" pitchFamily="18" charset="0"/>
              <a:cs typeface="Calibri"/>
              <a:sym typeface="Calibri"/>
            </a:endParaRPr>
          </a:p>
          <a:p>
            <a:pPr marL="457200" lvl="0" indent="-317500" algn="l" rtl="0">
              <a:spcBef>
                <a:spcPts val="0"/>
              </a:spcBef>
              <a:spcAft>
                <a:spcPts val="0"/>
              </a:spcAft>
              <a:buClr>
                <a:srgbClr val="002060"/>
              </a:buClr>
              <a:buSzPts val="1400"/>
              <a:buFont typeface="Calibri"/>
              <a:buChar char="-"/>
            </a:pPr>
            <a:r>
              <a:rPr lang="en" dirty="0">
                <a:solidFill>
                  <a:srgbClr val="002060"/>
                </a:solidFill>
                <a:latin typeface="+mn-lt"/>
                <a:ea typeface="Cambria" panose="02040503050406030204" pitchFamily="18" charset="0"/>
                <a:cs typeface="Calibri"/>
                <a:sym typeface="Calibri"/>
              </a:rPr>
              <a:t>Hemodilution</a:t>
            </a:r>
            <a:endParaRPr dirty="0">
              <a:solidFill>
                <a:srgbClr val="002060"/>
              </a:solidFill>
              <a:latin typeface="+mn-lt"/>
              <a:ea typeface="Cambria" panose="02040503050406030204" pitchFamily="18" charset="0"/>
              <a:cs typeface="Calibri"/>
              <a:sym typeface="Calibri"/>
            </a:endParaRPr>
          </a:p>
          <a:p>
            <a:pPr marL="457200" lvl="0" indent="-317500" algn="l" rtl="0">
              <a:spcBef>
                <a:spcPts val="0"/>
              </a:spcBef>
              <a:spcAft>
                <a:spcPts val="0"/>
              </a:spcAft>
              <a:buClr>
                <a:srgbClr val="002060"/>
              </a:buClr>
              <a:buSzPts val="1400"/>
              <a:buFont typeface="Calibri"/>
              <a:buChar char="-"/>
            </a:pPr>
            <a:r>
              <a:rPr lang="en" dirty="0">
                <a:solidFill>
                  <a:srgbClr val="002060"/>
                </a:solidFill>
                <a:latin typeface="+mn-lt"/>
                <a:ea typeface="Cambria" panose="02040503050406030204" pitchFamily="18" charset="0"/>
                <a:cs typeface="Calibri"/>
                <a:sym typeface="Calibri"/>
              </a:rPr>
              <a:t>Transfusion load</a:t>
            </a:r>
            <a:endParaRPr dirty="0">
              <a:solidFill>
                <a:srgbClr val="002060"/>
              </a:solidFill>
              <a:latin typeface="+mn-lt"/>
              <a:ea typeface="Cambria" panose="02040503050406030204" pitchFamily="18" charset="0"/>
              <a:cs typeface="Calibri"/>
              <a:sym typeface="Calibri"/>
            </a:endParaRPr>
          </a:p>
          <a:p>
            <a:pPr marL="457200" lvl="0" indent="-317500" algn="l" rtl="0">
              <a:spcBef>
                <a:spcPts val="0"/>
              </a:spcBef>
              <a:spcAft>
                <a:spcPts val="0"/>
              </a:spcAft>
              <a:buClr>
                <a:srgbClr val="002060"/>
              </a:buClr>
              <a:buSzPts val="1400"/>
              <a:buFont typeface="Calibri"/>
              <a:buChar char="-"/>
            </a:pPr>
            <a:r>
              <a:rPr lang="en" dirty="0">
                <a:solidFill>
                  <a:srgbClr val="002060"/>
                </a:solidFill>
                <a:latin typeface="+mn-lt"/>
                <a:ea typeface="Cambria" panose="02040503050406030204" pitchFamily="18" charset="0"/>
                <a:cs typeface="Calibri"/>
                <a:sym typeface="Calibri"/>
              </a:rPr>
              <a:t>Release of free hemoglobin &amp; free iron from hemolysis</a:t>
            </a:r>
            <a:endParaRPr dirty="0">
              <a:solidFill>
                <a:srgbClr val="002060"/>
              </a:solidFill>
              <a:latin typeface="+mn-lt"/>
              <a:ea typeface="Cambria" panose="02040503050406030204" pitchFamily="18" charset="0"/>
              <a:cs typeface="Calibri"/>
              <a:sym typeface="Calibri"/>
            </a:endParaRPr>
          </a:p>
          <a:p>
            <a:pPr marL="457200" lvl="0" indent="-317500" algn="l" rtl="0">
              <a:spcBef>
                <a:spcPts val="0"/>
              </a:spcBef>
              <a:spcAft>
                <a:spcPts val="0"/>
              </a:spcAft>
              <a:buClr>
                <a:srgbClr val="002060"/>
              </a:buClr>
              <a:buSzPts val="1400"/>
              <a:buFont typeface="Calibri"/>
              <a:buChar char="-"/>
            </a:pPr>
            <a:r>
              <a:rPr lang="en" dirty="0">
                <a:solidFill>
                  <a:srgbClr val="002060"/>
                </a:solidFill>
                <a:latin typeface="+mn-lt"/>
                <a:ea typeface="Cambria" panose="02040503050406030204" pitchFamily="18" charset="0"/>
                <a:cs typeface="Calibri"/>
                <a:sym typeface="Calibri"/>
              </a:rPr>
              <a:t>Prolonged hypothermia</a:t>
            </a:r>
            <a:endParaRPr dirty="0">
              <a:solidFill>
                <a:srgbClr val="002060"/>
              </a:solidFill>
              <a:latin typeface="+mn-lt"/>
              <a:ea typeface="Cambria" panose="02040503050406030204" pitchFamily="18" charset="0"/>
              <a:cs typeface="Calibri"/>
              <a:sym typeface="Calibri"/>
            </a:endParaRPr>
          </a:p>
          <a:p>
            <a:pPr marL="457200" lvl="0" indent="-317500" algn="l" rtl="0">
              <a:spcBef>
                <a:spcPts val="0"/>
              </a:spcBef>
              <a:spcAft>
                <a:spcPts val="0"/>
              </a:spcAft>
              <a:buClr>
                <a:srgbClr val="002060"/>
              </a:buClr>
              <a:buSzPts val="1400"/>
              <a:buFont typeface="Calibri"/>
              <a:buChar char="-"/>
            </a:pPr>
            <a:r>
              <a:rPr lang="en" dirty="0">
                <a:solidFill>
                  <a:srgbClr val="002060"/>
                </a:solidFill>
                <a:latin typeface="+mn-lt"/>
                <a:ea typeface="Cambria" panose="02040503050406030204" pitchFamily="18" charset="0"/>
                <a:cs typeface="Calibri"/>
                <a:sym typeface="Calibri"/>
              </a:rPr>
              <a:t>Inflammatory response</a:t>
            </a:r>
            <a:endParaRPr dirty="0">
              <a:solidFill>
                <a:srgbClr val="002060"/>
              </a:solidFill>
              <a:latin typeface="+mn-lt"/>
              <a:ea typeface="Cambria" panose="02040503050406030204" pitchFamily="18" charset="0"/>
              <a:cs typeface="Calibri"/>
              <a:sym typeface="Calibri"/>
            </a:endParaRPr>
          </a:p>
          <a:p>
            <a:pPr marL="457200" lvl="0" indent="-317500" algn="l" rtl="0">
              <a:spcBef>
                <a:spcPts val="0"/>
              </a:spcBef>
              <a:spcAft>
                <a:spcPts val="0"/>
              </a:spcAft>
              <a:buClr>
                <a:srgbClr val="002060"/>
              </a:buClr>
              <a:buSzPts val="1400"/>
              <a:buFont typeface="Calibri"/>
              <a:buChar char="-"/>
            </a:pPr>
            <a:r>
              <a:rPr lang="en" dirty="0">
                <a:solidFill>
                  <a:srgbClr val="002060"/>
                </a:solidFill>
                <a:latin typeface="+mn-lt"/>
                <a:ea typeface="Cambria" panose="02040503050406030204" pitchFamily="18" charset="0"/>
                <a:cs typeface="Calibri"/>
                <a:sym typeface="Calibri"/>
              </a:rPr>
              <a:t>Venous congestion</a:t>
            </a:r>
          </a:p>
          <a:p>
            <a:pPr marL="457200" lvl="0" indent="-317500" algn="l" rtl="0">
              <a:spcBef>
                <a:spcPts val="0"/>
              </a:spcBef>
              <a:spcAft>
                <a:spcPts val="0"/>
              </a:spcAft>
              <a:buClr>
                <a:srgbClr val="002060"/>
              </a:buClr>
              <a:buSzPts val="1400"/>
              <a:buFont typeface="Calibri"/>
              <a:buChar char="-"/>
            </a:pPr>
            <a:r>
              <a:rPr lang="en" dirty="0">
                <a:solidFill>
                  <a:srgbClr val="002060"/>
                </a:solidFill>
                <a:latin typeface="+mn-lt"/>
                <a:ea typeface="Cambria" panose="02040503050406030204" pitchFamily="18" charset="0"/>
                <a:cs typeface="Calibri"/>
                <a:sym typeface="Calibri"/>
              </a:rPr>
              <a:t>Emboli</a:t>
            </a:r>
          </a:p>
          <a:p>
            <a:pPr marL="457200" lvl="0" indent="-317500" algn="l" rtl="0">
              <a:spcBef>
                <a:spcPts val="0"/>
              </a:spcBef>
              <a:spcAft>
                <a:spcPts val="0"/>
              </a:spcAft>
              <a:buClr>
                <a:srgbClr val="002060"/>
              </a:buClr>
              <a:buSzPts val="1400"/>
              <a:buFont typeface="Calibri"/>
              <a:buChar char="-"/>
            </a:pPr>
            <a:r>
              <a:rPr lang="en" dirty="0">
                <a:solidFill>
                  <a:srgbClr val="002060"/>
                </a:solidFill>
                <a:latin typeface="+mn-lt"/>
                <a:ea typeface="Cambria" panose="02040503050406030204" pitchFamily="18" charset="0"/>
                <a:cs typeface="Calibri"/>
                <a:sym typeface="Calibri"/>
              </a:rPr>
              <a:t>Hypotension</a:t>
            </a:r>
          </a:p>
          <a:p>
            <a:pPr marL="457200" lvl="0" indent="-317500" algn="l" rtl="0">
              <a:spcBef>
                <a:spcPts val="0"/>
              </a:spcBef>
              <a:spcAft>
                <a:spcPts val="0"/>
              </a:spcAft>
              <a:buClr>
                <a:srgbClr val="002060"/>
              </a:buClr>
              <a:buSzPts val="1400"/>
              <a:buFont typeface="Calibri"/>
              <a:buChar char="-"/>
            </a:pPr>
            <a:r>
              <a:rPr lang="en" dirty="0">
                <a:solidFill>
                  <a:srgbClr val="002060"/>
                </a:solidFill>
                <a:latin typeface="+mn-lt"/>
                <a:ea typeface="Cambria" panose="02040503050406030204" pitchFamily="18" charset="0"/>
                <a:cs typeface="Calibri"/>
                <a:sym typeface="Calibri"/>
              </a:rPr>
              <a:t>Ischemia and reperfusion</a:t>
            </a:r>
            <a:endParaRPr dirty="0">
              <a:solidFill>
                <a:srgbClr val="002060"/>
              </a:solidFill>
              <a:latin typeface="+mn-lt"/>
              <a:ea typeface="Cambria" panose="02040503050406030204" pitchFamily="18" charset="0"/>
              <a:cs typeface="Calibri"/>
              <a:sym typeface="Calibri"/>
            </a:endParaRPr>
          </a:p>
        </p:txBody>
      </p:sp>
      <p:sp>
        <p:nvSpPr>
          <p:cNvPr id="2" name="TextBox 1">
            <a:extLst>
              <a:ext uri="{FF2B5EF4-FFF2-40B4-BE49-F238E27FC236}">
                <a16:creationId xmlns:a16="http://schemas.microsoft.com/office/drawing/2014/main" id="{02005819-3116-CDDC-5333-745B90E8BF4A}"/>
              </a:ext>
            </a:extLst>
          </p:cNvPr>
          <p:cNvSpPr txBox="1"/>
          <p:nvPr/>
        </p:nvSpPr>
        <p:spPr>
          <a:xfrm>
            <a:off x="853774" y="4308836"/>
            <a:ext cx="6725818" cy="461665"/>
          </a:xfrm>
          <a:prstGeom prst="rect">
            <a:avLst/>
          </a:prstGeom>
          <a:noFill/>
        </p:spPr>
        <p:txBody>
          <a:bodyPr wrap="square" rtlCol="0">
            <a:spAutoFit/>
          </a:bodyPr>
          <a:lstStyle/>
          <a:p>
            <a:r>
              <a:rPr lang="en-US" sz="800" b="1" dirty="0">
                <a:solidFill>
                  <a:srgbClr val="002060"/>
                </a:solidFill>
                <a:latin typeface="Calibri" panose="020F0502020204030204" pitchFamily="34" charset="0"/>
                <a:ea typeface="Calibri" panose="020F0502020204030204" pitchFamily="34" charset="0"/>
                <a:cs typeface="Calibri" panose="020F0502020204030204" pitchFamily="34" charset="0"/>
              </a:rPr>
              <a:t>Reference</a:t>
            </a:r>
          </a:p>
          <a:p>
            <a:pPr marL="228600" indent="-228600">
              <a:buClr>
                <a:srgbClr val="002060"/>
              </a:buClr>
              <a:buFont typeface="+mj-lt"/>
              <a:buAutoNum type="arabicPeriod"/>
            </a:pP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Nadim, M., F. LG, </a:t>
            </a:r>
            <a:r>
              <a:rPr lang="en-US" sz="800" kern="10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Bihorac</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a:t>
            </a:r>
            <a:r>
              <a:rPr lang="en-US" sz="800" kern="1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8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Kellum, J. et al: Cardiac and Vascular Surgery-Associated Acute Kidney Injury: The 20th International Consensus Conference of the ADQI (Acute Disease Quality Initiative) Group. J Am Heart Assoc 2018; 7</a:t>
            </a:r>
          </a:p>
        </p:txBody>
      </p:sp>
    </p:spTree>
  </p:cSld>
  <p:clrMapOvr>
    <a:masterClrMapping/>
  </p:clrMapOvr>
</p:sld>
</file>

<file path=ppt/theme/theme1.xml><?xml version="1.0" encoding="utf-8"?>
<a:theme xmlns:a="http://schemas.openxmlformats.org/drawingml/2006/main" name="View">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99924B4111064C96C52F5F67702A1F" ma:contentTypeVersion="20" ma:contentTypeDescription="Create a new document." ma:contentTypeScope="" ma:versionID="141805999401da62cca4cc255500486d">
  <xsd:schema xmlns:xsd="http://www.w3.org/2001/XMLSchema" xmlns:xs="http://www.w3.org/2001/XMLSchema" xmlns:p="http://schemas.microsoft.com/office/2006/metadata/properties" xmlns:ns1="http://schemas.microsoft.com/sharepoint/v3" xmlns:ns3="0bcddd64-04e4-4e95-9f3d-ada1cd00fecb" xmlns:ns4="23ba6852-193c-4f89-8cad-006b9834eb54" targetNamespace="http://schemas.microsoft.com/office/2006/metadata/properties" ma:root="true" ma:fieldsID="943aa1d89527a81378cc0be123defa2a" ns1:_="" ns3:_="" ns4:_="">
    <xsd:import namespace="http://schemas.microsoft.com/sharepoint/v3"/>
    <xsd:import namespace="0bcddd64-04e4-4e95-9f3d-ada1cd00fecb"/>
    <xsd:import namespace="23ba6852-193c-4f89-8cad-006b9834eb5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_activity" minOccurs="0"/>
                <xsd:element ref="ns1:_ip_UnifiedCompliancePolicyProperties" minOccurs="0"/>
                <xsd:element ref="ns1:_ip_UnifiedCompliancePolicyUIAction"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cddd64-04e4-4e95-9f3d-ada1cd00fe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ba6852-193c-4f89-8cad-006b9834eb5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23ba6852-193c-4f89-8cad-006b9834eb54">
      <UserInfo>
        <DisplayName/>
        <AccountId xsi:nil="true"/>
        <AccountType/>
      </UserInfo>
    </SharedWithUsers>
    <MediaLengthInSeconds xmlns="0bcddd64-04e4-4e95-9f3d-ada1cd00fecb" xsi:nil="true"/>
    <_activity xmlns="0bcddd64-04e4-4e95-9f3d-ada1cd00fecb" xsi:nil="true"/>
  </documentManagement>
</p:properties>
</file>

<file path=customXml/itemProps1.xml><?xml version="1.0" encoding="utf-8"?>
<ds:datastoreItem xmlns:ds="http://schemas.openxmlformats.org/officeDocument/2006/customXml" ds:itemID="{FC5C42F3-0E82-4B9E-8408-30CBD067FED3}">
  <ds:schemaRefs>
    <ds:schemaRef ds:uri="http://schemas.microsoft.com/sharepoint/v3/contenttype/forms"/>
  </ds:schemaRefs>
</ds:datastoreItem>
</file>

<file path=customXml/itemProps2.xml><?xml version="1.0" encoding="utf-8"?>
<ds:datastoreItem xmlns:ds="http://schemas.openxmlformats.org/officeDocument/2006/customXml" ds:itemID="{8544F2BD-E2FC-48CB-A821-3FFA967291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bcddd64-04e4-4e95-9f3d-ada1cd00fecb"/>
    <ds:schemaRef ds:uri="23ba6852-193c-4f89-8cad-006b9834eb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F66DD6-5A41-44D1-B90A-341987CA3E1B}">
  <ds:schemaRefs>
    <ds:schemaRef ds:uri="http://www.w3.org/XML/1998/namespace"/>
    <ds:schemaRef ds:uri="http://purl.org/dc/terms/"/>
    <ds:schemaRef ds:uri="http://purl.org/dc/elements/1.1/"/>
    <ds:schemaRef ds:uri="http://schemas.microsoft.com/sharepoint/v3"/>
    <ds:schemaRef ds:uri="http://purl.org/dc/dcmitype/"/>
    <ds:schemaRef ds:uri="0bcddd64-04e4-4e95-9f3d-ada1cd00fecb"/>
    <ds:schemaRef ds:uri="http://schemas.microsoft.com/office/2006/documentManagement/types"/>
    <ds:schemaRef ds:uri="http://schemas.openxmlformats.org/package/2006/metadata/core-properties"/>
    <ds:schemaRef ds:uri="23ba6852-193c-4f89-8cad-006b9834eb54"/>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1629</TotalTime>
  <Words>6136</Words>
  <Application>Microsoft Office PowerPoint</Application>
  <PresentationFormat>On-screen Show (16:9)</PresentationFormat>
  <Paragraphs>374</Paragraphs>
  <Slides>32</Slides>
  <Notes>27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View</vt:lpstr>
      <vt:lpstr>Avoiding Kidney Injury: Cardiac Surgery  </vt:lpstr>
      <vt:lpstr>Objectives</vt:lpstr>
      <vt:lpstr>Additional Resources</vt:lpstr>
      <vt:lpstr>Incidence of Cardiac Surgery - Acute Kidney Injury</vt:lpstr>
      <vt:lpstr>Incidence of Cardiac Surgery - Acute Kidney Injury</vt:lpstr>
      <vt:lpstr>Impact of CSA-AKI </vt:lpstr>
      <vt:lpstr>Impact of CSA-AKI </vt:lpstr>
      <vt:lpstr>Impact of CSA-AKI </vt:lpstr>
      <vt:lpstr>Pathophysiology of AKI related to Cardiopulmonary bypass and Cardiac Surgery</vt:lpstr>
      <vt:lpstr>CSA-AKI Risk Factors 1</vt:lpstr>
      <vt:lpstr>Incidence of CKD after Cardiac Surgery</vt:lpstr>
      <vt:lpstr>Considerations for Preventing CSA-AKI 1, 2</vt:lpstr>
      <vt:lpstr>Preoperative Considerations</vt:lpstr>
      <vt:lpstr>Preoperative Considerations continued </vt:lpstr>
      <vt:lpstr>Intraoperative Considerations</vt:lpstr>
      <vt:lpstr>Intraoperative Considerations:</vt:lpstr>
      <vt:lpstr>Intraoperative Considerations:</vt:lpstr>
      <vt:lpstr>Intraoperative Considerations:</vt:lpstr>
      <vt:lpstr>Intraoperative Considerations: </vt:lpstr>
      <vt:lpstr>Intraoperative Considerations</vt:lpstr>
      <vt:lpstr>Goal-Directed Perfusion Trial (GIFT)1</vt:lpstr>
      <vt:lpstr>Goal Directed Resuscitation in Cardiac Surgery 1</vt:lpstr>
      <vt:lpstr>PrevAKI Study 1 </vt:lpstr>
      <vt:lpstr>Urinary Biomarker Study</vt:lpstr>
      <vt:lpstr>Minimally Invasive Extracorporeal Circulation (MiECC)</vt:lpstr>
      <vt:lpstr>Postoperative Considerations</vt:lpstr>
      <vt:lpstr>Dopamine infusion nor mannitol are recommended to prevent AKI in Cardiac Surgery</vt:lpstr>
      <vt:lpstr>Summary  of Considerations for preventing AKI after Cardiac Surgery</vt:lpstr>
      <vt:lpstr>More research needed</vt:lpstr>
      <vt:lpstr>Interventions requiring more research </vt:lpstr>
      <vt:lpstr>Interventions requiring more research</vt:lpstr>
      <vt:lpstr>Interventions requiring more research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AKI in Cardiac Surgery</dc:title>
  <dc:creator>Buehler, Kathryn</dc:creator>
  <cp:lastModifiedBy>Barrios, Nicole</cp:lastModifiedBy>
  <cp:revision>22</cp:revision>
  <dcterms:modified xsi:type="dcterms:W3CDTF">2024-12-12T18:35:15Z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0x010100B099924B4111064C96C52F5F67702A1F</vt:lpwstr>
  </property>
  <property fmtid="{D5CDD505-2E9C-101B-9397-08002B2CF9AE}" pid="3" name="Order">
    <vt:r8>284700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