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24_D2A17BBB.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55"/>
  </p:notesMasterIdLst>
  <p:sldIdLst>
    <p:sldId id="547" r:id="rId5"/>
    <p:sldId id="599" r:id="rId6"/>
    <p:sldId id="536" r:id="rId7"/>
    <p:sldId id="309" r:id="rId8"/>
    <p:sldId id="565" r:id="rId9"/>
    <p:sldId id="537" r:id="rId10"/>
    <p:sldId id="528" r:id="rId11"/>
    <p:sldId id="573" r:id="rId12"/>
    <p:sldId id="406" r:id="rId13"/>
    <p:sldId id="425" r:id="rId14"/>
    <p:sldId id="335" r:id="rId15"/>
    <p:sldId id="336" r:id="rId16"/>
    <p:sldId id="538" r:id="rId17"/>
    <p:sldId id="567" r:id="rId18"/>
    <p:sldId id="574" r:id="rId19"/>
    <p:sldId id="541" r:id="rId20"/>
    <p:sldId id="542" r:id="rId21"/>
    <p:sldId id="557" r:id="rId22"/>
    <p:sldId id="534" r:id="rId23"/>
    <p:sldId id="544" r:id="rId24"/>
    <p:sldId id="549" r:id="rId25"/>
    <p:sldId id="548" r:id="rId26"/>
    <p:sldId id="413" r:id="rId27"/>
    <p:sldId id="577" r:id="rId28"/>
    <p:sldId id="576" r:id="rId29"/>
    <p:sldId id="596" r:id="rId30"/>
    <p:sldId id="597" r:id="rId31"/>
    <p:sldId id="598" r:id="rId32"/>
    <p:sldId id="550" r:id="rId33"/>
    <p:sldId id="546" r:id="rId34"/>
    <p:sldId id="551" r:id="rId35"/>
    <p:sldId id="592" r:id="rId36"/>
    <p:sldId id="594" r:id="rId37"/>
    <p:sldId id="530" r:id="rId38"/>
    <p:sldId id="556" r:id="rId39"/>
    <p:sldId id="558" r:id="rId40"/>
    <p:sldId id="421" r:id="rId41"/>
    <p:sldId id="422" r:id="rId42"/>
    <p:sldId id="427" r:id="rId43"/>
    <p:sldId id="579" r:id="rId44"/>
    <p:sldId id="587" r:id="rId45"/>
    <p:sldId id="588" r:id="rId46"/>
    <p:sldId id="559" r:id="rId47"/>
    <p:sldId id="430" r:id="rId48"/>
    <p:sldId id="581" r:id="rId49"/>
    <p:sldId id="562" r:id="rId50"/>
    <p:sldId id="424" r:id="rId51"/>
    <p:sldId id="585" r:id="rId52"/>
    <p:sldId id="527" r:id="rId53"/>
    <p:sldId id="43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E01E3D-9ED5-4D19-851A-1B924DAC0387}">
          <p14:sldIdLst>
            <p14:sldId id="547"/>
            <p14:sldId id="599"/>
            <p14:sldId id="536"/>
            <p14:sldId id="309"/>
            <p14:sldId id="565"/>
          </p14:sldIdLst>
        </p14:section>
        <p14:section name="Introduction- Section I" id="{55EE6AC6-F3CC-48A1-9ED7-4C4B0C054EC4}">
          <p14:sldIdLst>
            <p14:sldId id="537"/>
            <p14:sldId id="528"/>
            <p14:sldId id="573"/>
            <p14:sldId id="406"/>
            <p14:sldId id="425"/>
            <p14:sldId id="335"/>
            <p14:sldId id="336"/>
          </p14:sldIdLst>
        </p14:section>
        <p14:section name="OB Hemorrhage Defined" id="{FCD05F22-781C-44C3-A1F5-0E889818B5B1}">
          <p14:sldIdLst>
            <p14:sldId id="538"/>
            <p14:sldId id="567"/>
            <p14:sldId id="574"/>
            <p14:sldId id="541"/>
            <p14:sldId id="542"/>
            <p14:sldId id="557"/>
          </p14:sldIdLst>
        </p14:section>
        <p14:section name="Section 3-Management of OB Hemorrhage" id="{A61D4796-2DF4-453E-8FB9-52BCAC752B53}">
          <p14:sldIdLst>
            <p14:sldId id="534"/>
            <p14:sldId id="544"/>
            <p14:sldId id="549"/>
            <p14:sldId id="548"/>
            <p14:sldId id="413"/>
            <p14:sldId id="577"/>
            <p14:sldId id="576"/>
            <p14:sldId id="596"/>
            <p14:sldId id="597"/>
            <p14:sldId id="598"/>
            <p14:sldId id="550"/>
            <p14:sldId id="546"/>
            <p14:sldId id="551"/>
            <p14:sldId id="592"/>
            <p14:sldId id="594"/>
            <p14:sldId id="530"/>
            <p14:sldId id="556"/>
            <p14:sldId id="558"/>
            <p14:sldId id="421"/>
            <p14:sldId id="422"/>
            <p14:sldId id="427"/>
            <p14:sldId id="579"/>
            <p14:sldId id="587"/>
            <p14:sldId id="588"/>
            <p14:sldId id="559"/>
            <p14:sldId id="430"/>
            <p14:sldId id="581"/>
          </p14:sldIdLst>
        </p14:section>
        <p14:section name="Additional Recommendations" id="{7192621D-A1A2-4E61-B0B7-D79DA58F0DDF}">
          <p14:sldIdLst>
            <p14:sldId id="562"/>
            <p14:sldId id="424"/>
            <p14:sldId id="585"/>
            <p14:sldId id="527"/>
            <p14:sldId id="4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78D024-F38A-7ECB-A8EE-5D405EA1089A}" name="Addo, Henrietta" initials="" userId="S::addo@med.umich.edu::19650342-adab-4354-97ae-c63a6115d4bb" providerId="AD"/>
  <p188:author id="{38D17C5B-FE50-A672-070E-9CDA2C096313}" name="Klumpner, Thomas" initials="KT" userId="S::klumpner@med.umich.edu::28ac1a0b-774d-4b74-8f71-90f0eb187bcd" providerId="AD"/>
  <p188:author id="{0292EE8A-9A13-4F28-CD7B-854B849AC413}" name="Shah, Nirav" initials="SN" userId="S::nirshah@med.umich.edu::be0b5255-39f1-4222-a4e2-a8aa9d212aef" providerId="AD"/>
  <p188:author id="{CE6EC3A7-E942-2AC7-453D-FFA2E8CA8984}" name="kfinch1@hfhs.org" initials="kf" userId="S::urn:spo:guest#kfinch1@hfhs.org::" providerId="AD"/>
  <p188:author id="{5F559ECD-8535-8ED3-66EF-F3442BE7023B}" name="Buehler, Kate" initials="BK" userId="S::kjbucrek@med.umich.edu::3d3ba58d-72c8-41a6-9ab3-1422e9662089" providerId="AD"/>
  <p188:author id="{3DD615E0-9D1D-C18F-B8F9-FD33AE8EDC37}" name="Barrios, Nicole" initials="BN" userId="S::nicbarri@med.umich.edu::56ff5865-ce82-4041-981f-c3a69ebcf3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DF3FD"/>
    <a:srgbClr val="DFE9F5"/>
    <a:srgbClr val="7677A6"/>
    <a:srgbClr val="6B88A2"/>
    <a:srgbClr val="629DD1"/>
    <a:srgbClr val="C0D8ED"/>
    <a:srgbClr val="FFFBEF"/>
    <a:srgbClr val="E6E1EB"/>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19312-9CB2-4D0A-B688-7275AB5B33F0}" v="2" dt="2024-11-08T15:13:38.123"/>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66" autoAdjust="0"/>
  </p:normalViewPr>
  <p:slideViewPr>
    <p:cSldViewPr snapToGrid="0">
      <p:cViewPr varScale="1">
        <p:scale>
          <a:sx n="85" d="100"/>
          <a:sy n="85" d="100"/>
        </p:scale>
        <p:origin x="15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umhealth-my.sharepoint.com/personal/nicbarri_med_umich_edu/Documents/Desktop/MPOG/OB/Pregnancy-related%20mortality%20ratio%20in%20the%20United%20States_%201987-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86613606717963E-2"/>
          <c:y val="0.14918290904736867"/>
          <c:w val="0.85511615709018118"/>
          <c:h val="0.70614011879599126"/>
        </c:manualLayout>
      </c:layout>
      <c:lineChart>
        <c:grouping val="stacked"/>
        <c:varyColors val="0"/>
        <c:ser>
          <c:idx val="0"/>
          <c:order val="0"/>
          <c:tx>
            <c:strRef>
              <c:f>'[Pregnancy-related mortality ratio in the United States_ 1987-2020.xlsx]Pregnancy-related mortality rat'!$B$1</c:f>
              <c:strCache>
                <c:ptCount val="1"/>
                <c:pt idx="0">
                  <c:v>Mortality Ratio</c:v>
                </c:pt>
              </c:strCache>
            </c:strRef>
          </c:tx>
          <c:spPr>
            <a:ln w="28575" cap="rnd">
              <a:solidFill>
                <a:schemeClr val="accent1"/>
              </a:solidFill>
              <a:round/>
            </a:ln>
            <a:effectLst/>
          </c:spPr>
          <c:marker>
            <c:symbol val="none"/>
          </c:marker>
          <c:cat>
            <c:numRef>
              <c:f>'[Pregnancy-related mortality ratio in the United States_ 1987-2020.xlsx]Pregnancy-related mortality rat'!$A$2:$A$35</c:f>
              <c:numCache>
                <c:formatCode>General</c:formatCode>
                <c:ptCount val="3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numCache>
            </c:numRef>
          </c:cat>
          <c:val>
            <c:numRef>
              <c:f>'[Pregnancy-related mortality ratio in the United States_ 1987-2020.xlsx]Pregnancy-related mortality rat'!$B$2:$B$35</c:f>
              <c:numCache>
                <c:formatCode>General</c:formatCode>
                <c:ptCount val="34"/>
                <c:pt idx="0">
                  <c:v>7.2</c:v>
                </c:pt>
                <c:pt idx="1">
                  <c:v>9.4</c:v>
                </c:pt>
                <c:pt idx="2">
                  <c:v>9.8000000000000007</c:v>
                </c:pt>
                <c:pt idx="3">
                  <c:v>10</c:v>
                </c:pt>
                <c:pt idx="4">
                  <c:v>10.3</c:v>
                </c:pt>
                <c:pt idx="5">
                  <c:v>10.8</c:v>
                </c:pt>
                <c:pt idx="6">
                  <c:v>11.1</c:v>
                </c:pt>
                <c:pt idx="7">
                  <c:v>12.9</c:v>
                </c:pt>
                <c:pt idx="8">
                  <c:v>11.3</c:v>
                </c:pt>
                <c:pt idx="9">
                  <c:v>11.3</c:v>
                </c:pt>
                <c:pt idx="10">
                  <c:v>12.9</c:v>
                </c:pt>
                <c:pt idx="11">
                  <c:v>12</c:v>
                </c:pt>
                <c:pt idx="12">
                  <c:v>13.2</c:v>
                </c:pt>
                <c:pt idx="13">
                  <c:v>14.5</c:v>
                </c:pt>
                <c:pt idx="14">
                  <c:v>14.7</c:v>
                </c:pt>
                <c:pt idx="15">
                  <c:v>14.1</c:v>
                </c:pt>
                <c:pt idx="16">
                  <c:v>16.8</c:v>
                </c:pt>
                <c:pt idx="17">
                  <c:v>15.2</c:v>
                </c:pt>
                <c:pt idx="18">
                  <c:v>15.4</c:v>
                </c:pt>
                <c:pt idx="19">
                  <c:v>15.7</c:v>
                </c:pt>
                <c:pt idx="20">
                  <c:v>14.5</c:v>
                </c:pt>
                <c:pt idx="21">
                  <c:v>15.5</c:v>
                </c:pt>
                <c:pt idx="22">
                  <c:v>17.8</c:v>
                </c:pt>
                <c:pt idx="23">
                  <c:v>16.7</c:v>
                </c:pt>
                <c:pt idx="24">
                  <c:v>17.8</c:v>
                </c:pt>
                <c:pt idx="25">
                  <c:v>15.9</c:v>
                </c:pt>
                <c:pt idx="26">
                  <c:v>17.3</c:v>
                </c:pt>
                <c:pt idx="27">
                  <c:v>18</c:v>
                </c:pt>
                <c:pt idx="28">
                  <c:v>17.2</c:v>
                </c:pt>
                <c:pt idx="29">
                  <c:v>16.899999999999999</c:v>
                </c:pt>
                <c:pt idx="30">
                  <c:v>17.2</c:v>
                </c:pt>
                <c:pt idx="31">
                  <c:v>17.3</c:v>
                </c:pt>
                <c:pt idx="32">
                  <c:v>17.600000000000001</c:v>
                </c:pt>
                <c:pt idx="33">
                  <c:v>24.9</c:v>
                </c:pt>
              </c:numCache>
            </c:numRef>
          </c:val>
          <c:smooth val="0"/>
          <c:extLst>
            <c:ext xmlns:c16="http://schemas.microsoft.com/office/drawing/2014/chart" uri="{C3380CC4-5D6E-409C-BE32-E72D297353CC}">
              <c16:uniqueId val="{00000000-F624-41D8-83D3-98B8DD752BBC}"/>
            </c:ext>
          </c:extLst>
        </c:ser>
        <c:dLbls>
          <c:showLegendKey val="0"/>
          <c:showVal val="0"/>
          <c:showCatName val="0"/>
          <c:showSerName val="0"/>
          <c:showPercent val="0"/>
          <c:showBubbleSize val="0"/>
        </c:dLbls>
        <c:smooth val="0"/>
        <c:axId val="1276618655"/>
        <c:axId val="1276624415"/>
      </c:lineChart>
      <c:catAx>
        <c:axId val="127661865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solidFill>
                      <a:schemeClr val="tx1">
                        <a:lumMod val="95000"/>
                        <a:lumOff val="5000"/>
                      </a:schemeClr>
                    </a:solidFill>
                  </a:rPr>
                  <a:t>*Per 1,000 live births</a:t>
                </a:r>
              </a:p>
            </c:rich>
          </c:tx>
          <c:layout>
            <c:manualLayout>
              <c:xMode val="edge"/>
              <c:yMode val="edge"/>
              <c:x val="0.17628115695864169"/>
              <c:y val="0.3169574992711984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276624415"/>
        <c:crosses val="autoZero"/>
        <c:auto val="1"/>
        <c:lblAlgn val="ctr"/>
        <c:lblOffset val="100"/>
        <c:tickLblSkip val="3"/>
        <c:noMultiLvlLbl val="0"/>
      </c:catAx>
      <c:valAx>
        <c:axId val="1276624415"/>
        <c:scaling>
          <c:orientation val="minMax"/>
        </c:scaling>
        <c:delete val="0"/>
        <c:axPos val="l"/>
        <c:majorGridlines>
          <c:spPr>
            <a:ln w="12700"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a:solidFill>
                      <a:schemeClr val="tx1"/>
                    </a:solidFill>
                  </a:rPr>
                  <a:t>Pregnancy-Related Mortality Ratio</a:t>
                </a:r>
              </a:p>
            </c:rich>
          </c:tx>
          <c:layout>
            <c:manualLayout>
              <c:xMode val="edge"/>
              <c:yMode val="edge"/>
              <c:x val="1.0890191129893706E-2"/>
              <c:y val="0.18491354873223217"/>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27661865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legendEntry>
      <c:layout>
        <c:manualLayout>
          <c:xMode val="edge"/>
          <c:yMode val="edge"/>
          <c:x val="0.68856887787008847"/>
          <c:y val="0.74199786218229191"/>
          <c:w val="0.17977873228463129"/>
          <c:h val="0.10993864734955985"/>
        </c:manualLayout>
      </c:layout>
      <c:overlay val="0"/>
      <c:spPr>
        <a:noFill/>
        <a:ln>
          <a:solidFill>
            <a:schemeClr val="bg1">
              <a:lumMod val="8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9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4_D2A17BBB.xml><?xml version="1.0" encoding="utf-8"?>
<p188:cmLst xmlns:a="http://schemas.openxmlformats.org/drawingml/2006/main" xmlns:r="http://schemas.openxmlformats.org/officeDocument/2006/relationships" xmlns:p188="http://schemas.microsoft.com/office/powerpoint/2018/8/main">
  <p188:cm id="{A9BBB79B-F45D-47F7-B772-323361C13368}" authorId="{38D17C5B-FE50-A672-070E-9CDA2C096313}" status="resolved" created="2024-10-01T14:41:57.614" complete="100000">
    <ac:deMkLst xmlns:ac="http://schemas.microsoft.com/office/drawing/2013/main/command">
      <pc:docMk xmlns:pc="http://schemas.microsoft.com/office/powerpoint/2013/main/command"/>
      <pc:sldMk xmlns:pc="http://schemas.microsoft.com/office/powerpoint/2013/main/command" cId="3533798331" sldId="548"/>
      <ac:graphicFrameMk id="7" creationId="{3D1F703E-7EFE-4024-52E4-38724B28093A}"/>
    </ac:deMkLst>
    <p188:txBody>
      <a:bodyPr/>
      <a:lstStyle/>
      <a:p>
        <a:r>
          <a:rPr lang="en-US"/>
          <a:t>In upon admission, "Coagulation disorders and anemia assess. Risk stratification performed. Blood bank notified as indicated as soon as possible for....."</a:t>
        </a:r>
      </a:p>
    </p188:txBody>
  </p188:cm>
  <p188:cm id="{5417CFBA-58CA-4D72-9A5D-B22CB87B6F8A}" authorId="{CE6EC3A7-E942-2AC7-453D-FFA2E8CA8984}" status="resolved" created="2024-10-07T20:12:35.948" complete="100000">
    <pc:sldMkLst xmlns:pc="http://schemas.microsoft.com/office/powerpoint/2013/main/command">
      <pc:docMk/>
      <pc:sldMk cId="3533798331" sldId="548"/>
    </pc:sldMkLst>
    <p188:replyLst>
      <p188:reply id="{1B448A60-30C6-4601-9C44-969A280156DE}" authorId="{3DD615E0-9D1D-C18F-B8F9-FD33AE8EDC37}" created="2024-10-07T22:05:54.462">
        <p188:txBody>
          <a:bodyPr/>
          <a:lstStyle/>
          <a:p>
            <a:r>
              <a:rPr lang="en-US"/>
              <a:t>Interesting- I can ask Brandon but my guess would be that each hospital would do it a bit differently</a:t>
            </a:r>
          </a:p>
        </p188:txBody>
      </p188:reply>
      <p188:reply id="{EF08D1B6-5228-468F-8D22-E587E10F9226}" authorId="{3DD615E0-9D1D-C18F-B8F9-FD33AE8EDC37}" created="2024-10-08T20:40:24.320">
        <p188:txBody>
          <a:bodyPr/>
          <a:lstStyle/>
          <a:p>
            <a:r>
              <a:rPr lang="en-US"/>
              <a:t>@togioka@ohsu.edu does your hospital use IR rooms for precretas and incretas? [@Klumpner, Thomas] how about MM?</a:t>
            </a:r>
          </a:p>
        </p188:txBody>
      </p188:reply>
      <p188:reply id="{B36C128D-BB87-4CAD-8A94-1A770BAF0A25}" authorId="{38D17C5B-FE50-A672-070E-9CDA2C096313}" created="2024-10-08T20:44:35.404">
        <p188:txBody>
          <a:bodyPr/>
          <a:lstStyle/>
          <a:p>
            <a:r>
              <a:rPr lang="en-US"/>
              <a:t>At MM, we use REBOA -- balloon in aorta instead of IR placement of balloons in iliac arteries. REBOA is placed under u/s guidance in a regular OR, so we don't use our IR suites for PAS cases </a:t>
            </a:r>
          </a:p>
        </p188:txBody>
      </p188:reply>
    </p188:replyLst>
    <p188:txBody>
      <a:bodyPr/>
      <a:lstStyle/>
      <a:p>
        <a:r>
          <a:rPr lang="en-US"/>
          <a:t>Do all hospitals do deliveries in IR suites for percretas and incretas?  There are some hospitals that may schedule these in an IR suite and have a surgical team in the room with full set up for hyst.   I think  IR has some coiling procedures they can do if the bleeding gets out of control quickly.</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76BFF-AE3D-46F2-B39D-AD1080BCB12A}"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41547067-8954-4F93-85D6-21668C0FE0DA}">
      <dgm:prSet phldrT="[Text]" custT="1"/>
      <dgm:spPr>
        <a:solidFill>
          <a:schemeClr val="accent1">
            <a:lumMod val="20000"/>
            <a:lumOff val="80000"/>
          </a:schemeClr>
        </a:solidFill>
      </dgm:spPr>
      <dgm:t>
        <a:bodyPr/>
        <a:lstStyle/>
        <a:p>
          <a:r>
            <a:rPr lang="en-US" sz="1400" b="0" dirty="0">
              <a:solidFill>
                <a:srgbClr val="002060"/>
              </a:solidFill>
            </a:rPr>
            <a:t>Provide an overview of obstetric (OB) hemorrhage</a:t>
          </a:r>
        </a:p>
      </dgm:t>
    </dgm:pt>
    <dgm:pt modelId="{5C4D5E56-9611-4947-9B0F-95F76C3D531B}" type="parTrans" cxnId="{F0AAB40E-34E7-40A4-962B-08A08C5D0CDB}">
      <dgm:prSet/>
      <dgm:spPr/>
      <dgm:t>
        <a:bodyPr/>
        <a:lstStyle/>
        <a:p>
          <a:endParaRPr lang="en-US"/>
        </a:p>
      </dgm:t>
    </dgm:pt>
    <dgm:pt modelId="{08D45EDC-CCED-44BA-9FEE-655935590540}" type="sibTrans" cxnId="{F0AAB40E-34E7-40A4-962B-08A08C5D0CDB}">
      <dgm:prSet/>
      <dgm:spPr/>
      <dgm:t>
        <a:bodyPr/>
        <a:lstStyle/>
        <a:p>
          <a:endParaRPr lang="en-US"/>
        </a:p>
      </dgm:t>
    </dgm:pt>
    <dgm:pt modelId="{5FFCA335-EA83-4627-9682-3BA4B372EDD2}">
      <dgm:prSet phldrT="[Text]" custT="1"/>
      <dgm:spPr>
        <a:solidFill>
          <a:schemeClr val="accent1">
            <a:lumMod val="20000"/>
            <a:lumOff val="80000"/>
          </a:schemeClr>
        </a:solidFill>
      </dgm:spPr>
      <dgm:t>
        <a:bodyPr/>
        <a:lstStyle/>
        <a:p>
          <a:pPr>
            <a:buNone/>
          </a:pPr>
          <a:r>
            <a:rPr lang="en-US" sz="1300" b="0" dirty="0">
              <a:solidFill>
                <a:srgbClr val="002060"/>
              </a:solidFill>
            </a:rPr>
            <a:t>Explain the primary causes and risk factors associated with obstetric hemorrhage</a:t>
          </a:r>
        </a:p>
      </dgm:t>
    </dgm:pt>
    <dgm:pt modelId="{5B298A26-8985-43F9-95BD-B58D521E8B58}" type="parTrans" cxnId="{7560529F-22D8-483F-84AA-5D8F5BCF97FC}">
      <dgm:prSet/>
      <dgm:spPr/>
      <dgm:t>
        <a:bodyPr/>
        <a:lstStyle/>
        <a:p>
          <a:endParaRPr lang="en-US"/>
        </a:p>
      </dgm:t>
    </dgm:pt>
    <dgm:pt modelId="{D7FCE6DA-98A7-4108-8C2E-87B4A01E706E}" type="sibTrans" cxnId="{7560529F-22D8-483F-84AA-5D8F5BCF97FC}">
      <dgm:prSet/>
      <dgm:spPr/>
      <dgm:t>
        <a:bodyPr/>
        <a:lstStyle/>
        <a:p>
          <a:endParaRPr lang="en-US"/>
        </a:p>
      </dgm:t>
    </dgm:pt>
    <dgm:pt modelId="{CDD976B2-7CA8-4477-B338-0487E6829601}">
      <dgm:prSet phldrT="[Text]" custT="1"/>
      <dgm:spPr>
        <a:solidFill>
          <a:schemeClr val="accent1">
            <a:lumMod val="20000"/>
            <a:lumOff val="80000"/>
          </a:schemeClr>
        </a:solidFill>
      </dgm:spPr>
      <dgm:t>
        <a:bodyPr/>
        <a:lstStyle/>
        <a:p>
          <a:pPr>
            <a:buNone/>
          </a:pPr>
          <a:r>
            <a:rPr lang="en-US" sz="1300" b="0" dirty="0">
              <a:solidFill>
                <a:srgbClr val="002060"/>
              </a:solidFill>
            </a:rPr>
            <a:t>Discuss risks and outcomes associated with transfusion in the obstetric population </a:t>
          </a:r>
        </a:p>
      </dgm:t>
    </dgm:pt>
    <dgm:pt modelId="{705562F9-3ED2-42BB-B0C1-41A17E444845}" type="parTrans" cxnId="{90C9D596-97C7-486E-9752-4C7E898201C9}">
      <dgm:prSet/>
      <dgm:spPr/>
      <dgm:t>
        <a:bodyPr/>
        <a:lstStyle/>
        <a:p>
          <a:endParaRPr lang="en-US"/>
        </a:p>
      </dgm:t>
    </dgm:pt>
    <dgm:pt modelId="{46703A8F-308B-437B-B685-7AF42956E177}" type="sibTrans" cxnId="{90C9D596-97C7-486E-9752-4C7E898201C9}">
      <dgm:prSet/>
      <dgm:spPr/>
      <dgm:t>
        <a:bodyPr/>
        <a:lstStyle/>
        <a:p>
          <a:endParaRPr lang="en-US"/>
        </a:p>
      </dgm:t>
    </dgm:pt>
    <dgm:pt modelId="{F3517BCC-5074-492B-935E-A178F316B720}">
      <dgm:prSet phldrT="[Text]" custT="1"/>
      <dgm:spPr>
        <a:solidFill>
          <a:schemeClr val="accent1">
            <a:lumMod val="20000"/>
            <a:lumOff val="80000"/>
          </a:schemeClr>
        </a:solidFill>
      </dgm:spPr>
      <dgm:t>
        <a:bodyPr/>
        <a:lstStyle/>
        <a:p>
          <a:pPr>
            <a:buNone/>
          </a:pPr>
          <a:r>
            <a:rPr lang="en-US" sz="1300" b="0" dirty="0">
              <a:solidFill>
                <a:srgbClr val="002060"/>
              </a:solidFill>
            </a:rPr>
            <a:t>Share general recommendations when caring for the OB hemorrhage patient based on the American College of Obstetricians and Gynecologists (ACOG) guidelines</a:t>
          </a:r>
        </a:p>
      </dgm:t>
    </dgm:pt>
    <dgm:pt modelId="{E89DD749-17CC-4A70-AAE3-F1938FE3FA09}" type="parTrans" cxnId="{CEAA0830-5DB5-4B87-90E0-0B4EBF7EED13}">
      <dgm:prSet/>
      <dgm:spPr/>
      <dgm:t>
        <a:bodyPr/>
        <a:lstStyle/>
        <a:p>
          <a:endParaRPr lang="en-US"/>
        </a:p>
      </dgm:t>
    </dgm:pt>
    <dgm:pt modelId="{482CE92E-AA3A-42DE-AE51-37A8266DC33A}" type="sibTrans" cxnId="{CEAA0830-5DB5-4B87-90E0-0B4EBF7EED13}">
      <dgm:prSet/>
      <dgm:spPr/>
      <dgm:t>
        <a:bodyPr/>
        <a:lstStyle/>
        <a:p>
          <a:endParaRPr lang="en-US"/>
        </a:p>
      </dgm:t>
    </dgm:pt>
    <dgm:pt modelId="{6D5811FE-6475-4744-A796-CD601B27B9DA}">
      <dgm:prSet phldrT="[Text]" custT="1"/>
      <dgm:spPr>
        <a:solidFill>
          <a:schemeClr val="accent1">
            <a:lumMod val="20000"/>
            <a:lumOff val="80000"/>
          </a:schemeClr>
        </a:solidFill>
      </dgm:spPr>
      <dgm:t>
        <a:bodyPr/>
        <a:lstStyle/>
        <a:p>
          <a:pPr>
            <a:buNone/>
          </a:pPr>
          <a:r>
            <a:rPr lang="en-US" sz="1300" b="0" dirty="0">
              <a:solidFill>
                <a:srgbClr val="002060"/>
              </a:solidFill>
            </a:rPr>
            <a:t>Discuss methods for evaluating and monitoring practices within the healthcare setting to ensure continuous improvement</a:t>
          </a:r>
        </a:p>
      </dgm:t>
    </dgm:pt>
    <dgm:pt modelId="{58FE22D5-A31F-4A4E-A77E-6715BD7875F6}" type="parTrans" cxnId="{1F9C6213-F31C-4DDA-A959-F8C1ECB2AD6F}">
      <dgm:prSet/>
      <dgm:spPr/>
      <dgm:t>
        <a:bodyPr/>
        <a:lstStyle/>
        <a:p>
          <a:endParaRPr lang="en-US"/>
        </a:p>
      </dgm:t>
    </dgm:pt>
    <dgm:pt modelId="{F7CD666B-DFB3-477D-9F1E-54322A93067D}" type="sibTrans" cxnId="{1F9C6213-F31C-4DDA-A959-F8C1ECB2AD6F}">
      <dgm:prSet/>
      <dgm:spPr/>
      <dgm:t>
        <a:bodyPr/>
        <a:lstStyle/>
        <a:p>
          <a:endParaRPr lang="en-US"/>
        </a:p>
      </dgm:t>
    </dgm:pt>
    <dgm:pt modelId="{BAE35688-F13A-413E-8727-E93AE43BB9DF}">
      <dgm:prSet phldrT="[Text]" custT="1"/>
      <dgm:spPr>
        <a:solidFill>
          <a:schemeClr val="accent1">
            <a:lumMod val="20000"/>
            <a:lumOff val="80000"/>
          </a:schemeClr>
        </a:solidFill>
      </dgm:spPr>
      <dgm:t>
        <a:bodyPr/>
        <a:lstStyle/>
        <a:p>
          <a:pPr>
            <a:buNone/>
          </a:pPr>
          <a:r>
            <a:rPr lang="en-US" sz="1300" b="0" dirty="0">
              <a:solidFill>
                <a:srgbClr val="002060"/>
              </a:solidFill>
            </a:rPr>
            <a:t>Describe MPOG QI measures in this domain</a:t>
          </a:r>
        </a:p>
      </dgm:t>
    </dgm:pt>
    <dgm:pt modelId="{A0D130BD-2FC6-4E1B-830D-9202809FB329}" type="parTrans" cxnId="{3FACE85C-4D7F-4898-8844-C67784D047F5}">
      <dgm:prSet/>
      <dgm:spPr/>
      <dgm:t>
        <a:bodyPr/>
        <a:lstStyle/>
        <a:p>
          <a:endParaRPr lang="en-US"/>
        </a:p>
      </dgm:t>
    </dgm:pt>
    <dgm:pt modelId="{63D849B8-D0A2-4735-BC49-3932F3532224}" type="sibTrans" cxnId="{3FACE85C-4D7F-4898-8844-C67784D047F5}">
      <dgm:prSet/>
      <dgm:spPr/>
      <dgm:t>
        <a:bodyPr/>
        <a:lstStyle/>
        <a:p>
          <a:endParaRPr lang="en-US"/>
        </a:p>
      </dgm:t>
    </dgm:pt>
    <dgm:pt modelId="{EDDD3441-F72B-46B0-924F-24DCC61ECE58}">
      <dgm:prSet phldrT="[Text]" custT="1"/>
      <dgm:spPr>
        <a:solidFill>
          <a:schemeClr val="accent1">
            <a:lumMod val="20000"/>
            <a:lumOff val="80000"/>
          </a:schemeClr>
        </a:solidFill>
        <a:ln>
          <a:solidFill>
            <a:srgbClr val="000000"/>
          </a:solidFill>
        </a:ln>
      </dgm:spPr>
      <dgm:t>
        <a:bodyPr/>
        <a:lstStyle/>
        <a:p>
          <a:pPr>
            <a:buClrTx/>
            <a:buSzTx/>
            <a:buFontTx/>
            <a:buNone/>
          </a:pPr>
          <a:r>
            <a:rPr lang="en-US" sz="1300" b="0" dirty="0">
              <a:solidFill>
                <a:srgbClr val="002060"/>
              </a:solidFill>
            </a:rPr>
            <a:t>Review massive transfusion</a:t>
          </a:r>
          <a:r>
            <a:rPr lang="en-US" sz="1300" b="0" spc="10" dirty="0">
              <a:solidFill>
                <a:srgbClr val="002060"/>
              </a:solidFill>
            </a:rPr>
            <a:t> </a:t>
          </a:r>
          <a:r>
            <a:rPr lang="en-US" sz="1300" b="0" dirty="0">
              <a:solidFill>
                <a:srgbClr val="002060"/>
              </a:solidFill>
            </a:rPr>
            <a:t>/ OB hemorrhage protocols</a:t>
          </a:r>
        </a:p>
      </dgm:t>
    </dgm:pt>
    <dgm:pt modelId="{0A50954F-EED3-470D-906A-B9F31EF591D1}" type="parTrans" cxnId="{D561F6C6-86BE-4B59-BB78-7F287DDAA50E}">
      <dgm:prSet/>
      <dgm:spPr/>
      <dgm:t>
        <a:bodyPr/>
        <a:lstStyle/>
        <a:p>
          <a:endParaRPr lang="en-US"/>
        </a:p>
      </dgm:t>
    </dgm:pt>
    <dgm:pt modelId="{D20E3242-C7C7-4020-BDD2-CCFCE0C7E19C}" type="sibTrans" cxnId="{D561F6C6-86BE-4B59-BB78-7F287DDAA50E}">
      <dgm:prSet/>
      <dgm:spPr/>
      <dgm:t>
        <a:bodyPr/>
        <a:lstStyle/>
        <a:p>
          <a:endParaRPr lang="en-US"/>
        </a:p>
      </dgm:t>
    </dgm:pt>
    <dgm:pt modelId="{27865A20-C7F8-47B0-A2AC-891FA5FFCDD5}" type="pres">
      <dgm:prSet presAssocID="{A1B76BFF-AE3D-46F2-B39D-AD1080BCB12A}" presName="linear" presStyleCnt="0">
        <dgm:presLayoutVars>
          <dgm:dir/>
          <dgm:resizeHandles val="exact"/>
        </dgm:presLayoutVars>
      </dgm:prSet>
      <dgm:spPr/>
    </dgm:pt>
    <dgm:pt modelId="{9909997B-6EBC-4261-80A5-FB48FCE711F3}" type="pres">
      <dgm:prSet presAssocID="{41547067-8954-4F93-85D6-21668C0FE0DA}" presName="comp" presStyleCnt="0"/>
      <dgm:spPr/>
    </dgm:pt>
    <dgm:pt modelId="{AE1DF24C-0DE9-4850-B143-49CE670F7A95}" type="pres">
      <dgm:prSet presAssocID="{41547067-8954-4F93-85D6-21668C0FE0DA}" presName="box" presStyleLbl="node1" presStyleIdx="0" presStyleCnt="7" custLinFactNeighborX="-813" custLinFactNeighborY="-3268"/>
      <dgm:spPr/>
    </dgm:pt>
    <dgm:pt modelId="{CADB3A1D-7A61-4571-948A-283F895F4FF7}" type="pres">
      <dgm:prSet presAssocID="{41547067-8954-4F93-85D6-21668C0FE0DA}" presName="img" presStyleLbl="fgImgPlace1" presStyleIdx="0" presStyleCnt="7" custScaleX="28312" custScaleY="10254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4000" b="-4000"/>
          </a:stretch>
        </a:blipFill>
        <a:ln>
          <a:noFill/>
        </a:ln>
      </dgm:spPr>
      <dgm:extLst>
        <a:ext uri="{E40237B7-FDA0-4F09-8148-C483321AD2D9}">
          <dgm14:cNvPr xmlns:dgm14="http://schemas.microsoft.com/office/drawing/2010/diagram" id="0" name="" descr="Remote learning language with solid fill"/>
        </a:ext>
      </dgm:extLst>
    </dgm:pt>
    <dgm:pt modelId="{C0C667DC-0491-47CC-BE76-BA8BCEF0BA31}" type="pres">
      <dgm:prSet presAssocID="{41547067-8954-4F93-85D6-21668C0FE0DA}" presName="text" presStyleLbl="node1" presStyleIdx="0" presStyleCnt="7">
        <dgm:presLayoutVars>
          <dgm:bulletEnabled val="1"/>
        </dgm:presLayoutVars>
      </dgm:prSet>
      <dgm:spPr/>
    </dgm:pt>
    <dgm:pt modelId="{9EE9672C-A922-4D25-8330-B6A8CCA7B308}" type="pres">
      <dgm:prSet presAssocID="{08D45EDC-CCED-44BA-9FEE-655935590540}" presName="spacer" presStyleCnt="0"/>
      <dgm:spPr/>
    </dgm:pt>
    <dgm:pt modelId="{04011298-B5BD-43C8-933A-7DFB8A9AFD9D}" type="pres">
      <dgm:prSet presAssocID="{5FFCA335-EA83-4627-9682-3BA4B372EDD2}" presName="comp" presStyleCnt="0"/>
      <dgm:spPr/>
    </dgm:pt>
    <dgm:pt modelId="{F1903A15-CA58-416A-8D5D-C36B5BBFBEB6}" type="pres">
      <dgm:prSet presAssocID="{5FFCA335-EA83-4627-9682-3BA4B372EDD2}" presName="box" presStyleLbl="node1" presStyleIdx="1" presStyleCnt="7" custLinFactNeighborY="1123"/>
      <dgm:spPr/>
    </dgm:pt>
    <dgm:pt modelId="{FEEE2A1D-1778-4FE1-90F7-90E11B0A3CB4}" type="pres">
      <dgm:prSet presAssocID="{5FFCA335-EA83-4627-9682-3BA4B372EDD2}" presName="img" presStyleLbl="fgImgPlace1" presStyleIdx="1" presStyleCnt="7" custScaleX="26251" custScaleY="103271" custLinFactNeighborY="463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gnant lady with solid fill"/>
        </a:ext>
      </dgm:extLst>
    </dgm:pt>
    <dgm:pt modelId="{864444A4-39D2-4A41-B4D9-F678C2221979}" type="pres">
      <dgm:prSet presAssocID="{5FFCA335-EA83-4627-9682-3BA4B372EDD2}" presName="text" presStyleLbl="node1" presStyleIdx="1" presStyleCnt="7">
        <dgm:presLayoutVars>
          <dgm:bulletEnabled val="1"/>
        </dgm:presLayoutVars>
      </dgm:prSet>
      <dgm:spPr/>
    </dgm:pt>
    <dgm:pt modelId="{4731A040-09BB-435F-A856-3E7ECFC31486}" type="pres">
      <dgm:prSet presAssocID="{D7FCE6DA-98A7-4108-8C2E-87B4A01E706E}" presName="spacer" presStyleCnt="0"/>
      <dgm:spPr/>
    </dgm:pt>
    <dgm:pt modelId="{7EFB5A4E-1EE5-47D9-9CBD-24E915C87825}" type="pres">
      <dgm:prSet presAssocID="{CDD976B2-7CA8-4477-B338-0487E6829601}" presName="comp" presStyleCnt="0"/>
      <dgm:spPr/>
    </dgm:pt>
    <dgm:pt modelId="{5F52B353-866F-4C2C-A54C-45437C7BD967}" type="pres">
      <dgm:prSet presAssocID="{CDD976B2-7CA8-4477-B338-0487E6829601}" presName="box" presStyleLbl="node1" presStyleIdx="2" presStyleCnt="7"/>
      <dgm:spPr/>
    </dgm:pt>
    <dgm:pt modelId="{4281CD39-1E5B-4E7D-A502-5CCAB4694E28}" type="pres">
      <dgm:prSet presAssocID="{CDD976B2-7CA8-4477-B338-0487E6829601}" presName="img" presStyleLbl="fgImgPlace1" presStyleIdx="2" presStyleCnt="7" custScaleX="21088" custScaleY="77356"/>
      <dgm:spPr>
        <a:blipFill>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a:noFill/>
        </a:ln>
      </dgm:spPr>
      <dgm:extLst>
        <a:ext uri="{E40237B7-FDA0-4F09-8148-C483321AD2D9}">
          <dgm14:cNvPr xmlns:dgm14="http://schemas.microsoft.com/office/drawing/2010/diagram" id="0" name="" descr="Checklist with solid fill"/>
        </a:ext>
      </dgm:extLst>
    </dgm:pt>
    <dgm:pt modelId="{B0FC32F1-9044-4989-BD56-4F57AD2A76F1}" type="pres">
      <dgm:prSet presAssocID="{CDD976B2-7CA8-4477-B338-0487E6829601}" presName="text" presStyleLbl="node1" presStyleIdx="2" presStyleCnt="7">
        <dgm:presLayoutVars>
          <dgm:bulletEnabled val="1"/>
        </dgm:presLayoutVars>
      </dgm:prSet>
      <dgm:spPr/>
    </dgm:pt>
    <dgm:pt modelId="{050D26F7-B421-43C6-BFA8-7DBDCA94CBF9}" type="pres">
      <dgm:prSet presAssocID="{46703A8F-308B-437B-B685-7AF42956E177}" presName="spacer" presStyleCnt="0"/>
      <dgm:spPr/>
    </dgm:pt>
    <dgm:pt modelId="{944DB063-E3AA-46FE-93EF-03FA43BF244F}" type="pres">
      <dgm:prSet presAssocID="{F3517BCC-5074-492B-935E-A178F316B720}" presName="comp" presStyleCnt="0"/>
      <dgm:spPr/>
    </dgm:pt>
    <dgm:pt modelId="{2E796CCC-C741-4F16-9391-573320D6DD63}" type="pres">
      <dgm:prSet presAssocID="{F3517BCC-5074-492B-935E-A178F316B720}" presName="box" presStyleLbl="node1" presStyleIdx="3" presStyleCnt="7"/>
      <dgm:spPr/>
    </dgm:pt>
    <dgm:pt modelId="{212BEF9A-B41C-4F72-A7E8-EFCFBE5511EF}" type="pres">
      <dgm:prSet presAssocID="{F3517BCC-5074-492B-935E-A178F316B720}" presName="img" presStyleLbl="fgImgPlace1" presStyleIdx="3" presStyleCnt="7" custScaleX="27684" custScaleY="111158" custLinFactNeighborX="1074" custLinFactNeighborY="-2807"/>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a:noFill/>
        </a:ln>
      </dgm:spPr>
      <dgm:extLst>
        <a:ext uri="{E40237B7-FDA0-4F09-8148-C483321AD2D9}">
          <dgm14:cNvPr xmlns:dgm14="http://schemas.microsoft.com/office/drawing/2010/diagram" id="0" name="" descr="IV with solid fill"/>
        </a:ext>
      </dgm:extLst>
    </dgm:pt>
    <dgm:pt modelId="{C7D41DDD-0ED2-42E7-8215-65D4FD9E24A7}" type="pres">
      <dgm:prSet presAssocID="{F3517BCC-5074-492B-935E-A178F316B720}" presName="text" presStyleLbl="node1" presStyleIdx="3" presStyleCnt="7">
        <dgm:presLayoutVars>
          <dgm:bulletEnabled val="1"/>
        </dgm:presLayoutVars>
      </dgm:prSet>
      <dgm:spPr/>
    </dgm:pt>
    <dgm:pt modelId="{016C2435-0B30-416D-A60A-4CDEA6F0927C}" type="pres">
      <dgm:prSet presAssocID="{482CE92E-AA3A-42DE-AE51-37A8266DC33A}" presName="spacer" presStyleCnt="0"/>
      <dgm:spPr/>
    </dgm:pt>
    <dgm:pt modelId="{478CFBDC-D4E2-42DA-9234-75F92E12F1D0}" type="pres">
      <dgm:prSet presAssocID="{EDDD3441-F72B-46B0-924F-24DCC61ECE58}" presName="comp" presStyleCnt="0"/>
      <dgm:spPr/>
    </dgm:pt>
    <dgm:pt modelId="{2C16CC1A-19E8-40DF-9706-243875B30F61}" type="pres">
      <dgm:prSet presAssocID="{EDDD3441-F72B-46B0-924F-24DCC61ECE58}" presName="box" presStyleLbl="node1" presStyleIdx="4" presStyleCnt="7"/>
      <dgm:spPr/>
    </dgm:pt>
    <dgm:pt modelId="{E3057636-8ED0-4CFE-9B43-635924F468EF}" type="pres">
      <dgm:prSet presAssocID="{EDDD3441-F72B-46B0-924F-24DCC61ECE58}" presName="img" presStyleLbl="fgImgPlace1" presStyleIdx="4" presStyleCnt="7" custScaleX="27683" custScaleY="85238"/>
      <dgm:spPr>
        <a:blipFill>
          <a:blip xmlns:r="http://schemas.openxmlformats.org/officeDocument/2006/relationships" r:embed="rId9">
            <a:extLst>
              <a:ext uri="{96DAC541-7B7A-43D3-8B79-37D633B846F1}">
                <asvg:svgBlip xmlns:asvg="http://schemas.microsoft.com/office/drawing/2016/SVG/main" r:embed="rId10"/>
              </a:ext>
            </a:extLst>
          </a:blip>
          <a:stretch>
            <a:fillRect t="-14000" b="-14000"/>
          </a:stretch>
        </a:blipFill>
        <a:ln>
          <a:noFill/>
        </a:ln>
        <a:effectLst/>
      </dgm:spPr>
      <dgm:extLst>
        <a:ext uri="{E40237B7-FDA0-4F09-8148-C483321AD2D9}">
          <dgm14:cNvPr xmlns:dgm14="http://schemas.microsoft.com/office/drawing/2010/diagram" id="0" name="" descr="Needle outline"/>
        </a:ext>
      </dgm:extLst>
    </dgm:pt>
    <dgm:pt modelId="{68295F8D-C6FB-479E-97D8-0A779F856CFC}" type="pres">
      <dgm:prSet presAssocID="{EDDD3441-F72B-46B0-924F-24DCC61ECE58}" presName="text" presStyleLbl="node1" presStyleIdx="4" presStyleCnt="7">
        <dgm:presLayoutVars>
          <dgm:bulletEnabled val="1"/>
        </dgm:presLayoutVars>
      </dgm:prSet>
      <dgm:spPr/>
    </dgm:pt>
    <dgm:pt modelId="{F9C5A275-A5FF-4705-A5D3-EA2F849C2356}" type="pres">
      <dgm:prSet presAssocID="{D20E3242-C7C7-4020-BDD2-CCFCE0C7E19C}" presName="spacer" presStyleCnt="0"/>
      <dgm:spPr/>
    </dgm:pt>
    <dgm:pt modelId="{EEF0CA67-0836-426C-9164-90F88199F0AE}" type="pres">
      <dgm:prSet presAssocID="{6D5811FE-6475-4744-A796-CD601B27B9DA}" presName="comp" presStyleCnt="0"/>
      <dgm:spPr/>
    </dgm:pt>
    <dgm:pt modelId="{BE27D619-C340-4893-857B-F184883989BB}" type="pres">
      <dgm:prSet presAssocID="{6D5811FE-6475-4744-A796-CD601B27B9DA}" presName="box" presStyleLbl="node1" presStyleIdx="5" presStyleCnt="7"/>
      <dgm:spPr/>
    </dgm:pt>
    <dgm:pt modelId="{9FE5192B-D1D2-4D32-B643-F495EE015AB2}" type="pres">
      <dgm:prSet presAssocID="{6D5811FE-6475-4744-A796-CD601B27B9DA}" presName="img" presStyleLbl="fgImgPlace1" presStyleIdx="5" presStyleCnt="7" custScaleX="26145" custScaleY="8572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D0C41753-F88A-454E-992F-E5B14CE999A0}" type="pres">
      <dgm:prSet presAssocID="{6D5811FE-6475-4744-A796-CD601B27B9DA}" presName="text" presStyleLbl="node1" presStyleIdx="5" presStyleCnt="7">
        <dgm:presLayoutVars>
          <dgm:bulletEnabled val="1"/>
        </dgm:presLayoutVars>
      </dgm:prSet>
      <dgm:spPr/>
    </dgm:pt>
    <dgm:pt modelId="{B5C23991-351A-4C7D-8562-562C4660C335}" type="pres">
      <dgm:prSet presAssocID="{F7CD666B-DFB3-477D-9F1E-54322A93067D}" presName="spacer" presStyleCnt="0"/>
      <dgm:spPr/>
    </dgm:pt>
    <dgm:pt modelId="{53C1F2ED-4AD7-4E98-BC8C-93D6C269FB15}" type="pres">
      <dgm:prSet presAssocID="{BAE35688-F13A-413E-8727-E93AE43BB9DF}" presName="comp" presStyleCnt="0"/>
      <dgm:spPr/>
    </dgm:pt>
    <dgm:pt modelId="{94D74FCC-F8AC-409B-AB01-BBBA0E7D14EC}" type="pres">
      <dgm:prSet presAssocID="{BAE35688-F13A-413E-8727-E93AE43BB9DF}" presName="box" presStyleLbl="node1" presStyleIdx="6" presStyleCnt="7"/>
      <dgm:spPr/>
    </dgm:pt>
    <dgm:pt modelId="{CCD8661A-AA08-45F1-907F-F47BDA5CB0A9}" type="pres">
      <dgm:prSet presAssocID="{BAE35688-F13A-413E-8727-E93AE43BB9DF}" presName="img" presStyleLbl="fgImgPlace1" presStyleIdx="6" presStyleCnt="7" custScaleX="23255" custScaleY="68615"/>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t="-3000" b="-3000"/>
          </a:stretch>
        </a:blipFill>
        <a:ln>
          <a:noFill/>
        </a:ln>
      </dgm:spPr>
      <dgm:extLst>
        <a:ext uri="{E40237B7-FDA0-4F09-8148-C483321AD2D9}">
          <dgm14:cNvPr xmlns:dgm14="http://schemas.microsoft.com/office/drawing/2010/diagram" id="0" name="" descr="Ruler outline"/>
        </a:ext>
      </dgm:extLst>
    </dgm:pt>
    <dgm:pt modelId="{F5A182C4-2807-42CA-AD78-BB9F1A739FC2}" type="pres">
      <dgm:prSet presAssocID="{BAE35688-F13A-413E-8727-E93AE43BB9DF}" presName="text" presStyleLbl="node1" presStyleIdx="6" presStyleCnt="7">
        <dgm:presLayoutVars>
          <dgm:bulletEnabled val="1"/>
        </dgm:presLayoutVars>
      </dgm:prSet>
      <dgm:spPr/>
    </dgm:pt>
  </dgm:ptLst>
  <dgm:cxnLst>
    <dgm:cxn modelId="{01A65306-391A-4035-A559-C7A7293EC450}" type="presOf" srcId="{6D5811FE-6475-4744-A796-CD601B27B9DA}" destId="{D0C41753-F88A-454E-992F-E5B14CE999A0}" srcOrd="1" destOrd="0" presId="urn:microsoft.com/office/officeart/2005/8/layout/vList4"/>
    <dgm:cxn modelId="{A7130D0A-ED80-4254-9851-B467537F6C2B}" type="presOf" srcId="{CDD976B2-7CA8-4477-B338-0487E6829601}" destId="{5F52B353-866F-4C2C-A54C-45437C7BD967}" srcOrd="0" destOrd="0" presId="urn:microsoft.com/office/officeart/2005/8/layout/vList4"/>
    <dgm:cxn modelId="{F0AAB40E-34E7-40A4-962B-08A08C5D0CDB}" srcId="{A1B76BFF-AE3D-46F2-B39D-AD1080BCB12A}" destId="{41547067-8954-4F93-85D6-21668C0FE0DA}" srcOrd="0" destOrd="0" parTransId="{5C4D5E56-9611-4947-9B0F-95F76C3D531B}" sibTransId="{08D45EDC-CCED-44BA-9FEE-655935590540}"/>
    <dgm:cxn modelId="{1F9C6213-F31C-4DDA-A959-F8C1ECB2AD6F}" srcId="{A1B76BFF-AE3D-46F2-B39D-AD1080BCB12A}" destId="{6D5811FE-6475-4744-A796-CD601B27B9DA}" srcOrd="5" destOrd="0" parTransId="{58FE22D5-A31F-4A4E-A77E-6715BD7875F6}" sibTransId="{F7CD666B-DFB3-477D-9F1E-54322A93067D}"/>
    <dgm:cxn modelId="{6A058E18-0747-4035-9229-7B5B4D3A79E4}" type="presOf" srcId="{41547067-8954-4F93-85D6-21668C0FE0DA}" destId="{AE1DF24C-0DE9-4850-B143-49CE670F7A95}" srcOrd="0" destOrd="0" presId="urn:microsoft.com/office/officeart/2005/8/layout/vList4"/>
    <dgm:cxn modelId="{D49D631B-6C37-46B0-8586-29363F8E44F8}" type="presOf" srcId="{BAE35688-F13A-413E-8727-E93AE43BB9DF}" destId="{F5A182C4-2807-42CA-AD78-BB9F1A739FC2}" srcOrd="1" destOrd="0" presId="urn:microsoft.com/office/officeart/2005/8/layout/vList4"/>
    <dgm:cxn modelId="{3E387B24-6FA5-4DFA-82C9-A7C06CB35306}" type="presOf" srcId="{BAE35688-F13A-413E-8727-E93AE43BB9DF}" destId="{94D74FCC-F8AC-409B-AB01-BBBA0E7D14EC}" srcOrd="0" destOrd="0" presId="urn:microsoft.com/office/officeart/2005/8/layout/vList4"/>
    <dgm:cxn modelId="{5E36272D-D05C-4A21-8DB8-657584B3425E}" type="presOf" srcId="{A1B76BFF-AE3D-46F2-B39D-AD1080BCB12A}" destId="{27865A20-C7F8-47B0-A2AC-891FA5FFCDD5}" srcOrd="0" destOrd="0" presId="urn:microsoft.com/office/officeart/2005/8/layout/vList4"/>
    <dgm:cxn modelId="{CEAA0830-5DB5-4B87-90E0-0B4EBF7EED13}" srcId="{A1B76BFF-AE3D-46F2-B39D-AD1080BCB12A}" destId="{F3517BCC-5074-492B-935E-A178F316B720}" srcOrd="3" destOrd="0" parTransId="{E89DD749-17CC-4A70-AAE3-F1938FE3FA09}" sibTransId="{482CE92E-AA3A-42DE-AE51-37A8266DC33A}"/>
    <dgm:cxn modelId="{3FACE85C-4D7F-4898-8844-C67784D047F5}" srcId="{A1B76BFF-AE3D-46F2-B39D-AD1080BCB12A}" destId="{BAE35688-F13A-413E-8727-E93AE43BB9DF}" srcOrd="6" destOrd="0" parTransId="{A0D130BD-2FC6-4E1B-830D-9202809FB329}" sibTransId="{63D849B8-D0A2-4735-BC49-3932F3532224}"/>
    <dgm:cxn modelId="{3C4C2741-73B1-409E-9F38-0811103AC5D1}" type="presOf" srcId="{5FFCA335-EA83-4627-9682-3BA4B372EDD2}" destId="{F1903A15-CA58-416A-8D5D-C36B5BBFBEB6}" srcOrd="0" destOrd="0" presId="urn:microsoft.com/office/officeart/2005/8/layout/vList4"/>
    <dgm:cxn modelId="{81501549-A4CE-40BF-AB87-69D1EB3FFC86}" type="presOf" srcId="{CDD976B2-7CA8-4477-B338-0487E6829601}" destId="{B0FC32F1-9044-4989-BD56-4F57AD2A76F1}" srcOrd="1" destOrd="0" presId="urn:microsoft.com/office/officeart/2005/8/layout/vList4"/>
    <dgm:cxn modelId="{25EDCE91-B786-4A6D-82C2-B768C59BDAC4}" type="presOf" srcId="{F3517BCC-5074-492B-935E-A178F316B720}" destId="{C7D41DDD-0ED2-42E7-8215-65D4FD9E24A7}" srcOrd="1" destOrd="0" presId="urn:microsoft.com/office/officeart/2005/8/layout/vList4"/>
    <dgm:cxn modelId="{90C9D596-97C7-486E-9752-4C7E898201C9}" srcId="{A1B76BFF-AE3D-46F2-B39D-AD1080BCB12A}" destId="{CDD976B2-7CA8-4477-B338-0487E6829601}" srcOrd="2" destOrd="0" parTransId="{705562F9-3ED2-42BB-B0C1-41A17E444845}" sibTransId="{46703A8F-308B-437B-B685-7AF42956E177}"/>
    <dgm:cxn modelId="{7560529F-22D8-483F-84AA-5D8F5BCF97FC}" srcId="{A1B76BFF-AE3D-46F2-B39D-AD1080BCB12A}" destId="{5FFCA335-EA83-4627-9682-3BA4B372EDD2}" srcOrd="1" destOrd="0" parTransId="{5B298A26-8985-43F9-95BD-B58D521E8B58}" sibTransId="{D7FCE6DA-98A7-4108-8C2E-87B4A01E706E}"/>
    <dgm:cxn modelId="{18CFC7A0-370F-4C94-BC1C-387141E29500}" type="presOf" srcId="{6D5811FE-6475-4744-A796-CD601B27B9DA}" destId="{BE27D619-C340-4893-857B-F184883989BB}" srcOrd="0" destOrd="0" presId="urn:microsoft.com/office/officeart/2005/8/layout/vList4"/>
    <dgm:cxn modelId="{BD0FD3A5-8982-452B-A51A-08DA02F8F512}" type="presOf" srcId="{41547067-8954-4F93-85D6-21668C0FE0DA}" destId="{C0C667DC-0491-47CC-BE76-BA8BCEF0BA31}" srcOrd="1" destOrd="0" presId="urn:microsoft.com/office/officeart/2005/8/layout/vList4"/>
    <dgm:cxn modelId="{D561F6C6-86BE-4B59-BB78-7F287DDAA50E}" srcId="{A1B76BFF-AE3D-46F2-B39D-AD1080BCB12A}" destId="{EDDD3441-F72B-46B0-924F-24DCC61ECE58}" srcOrd="4" destOrd="0" parTransId="{0A50954F-EED3-470D-906A-B9F31EF591D1}" sibTransId="{D20E3242-C7C7-4020-BDD2-CCFCE0C7E19C}"/>
    <dgm:cxn modelId="{DF5645CD-E5FF-4445-B746-FCA59B5DD26D}" type="presOf" srcId="{EDDD3441-F72B-46B0-924F-24DCC61ECE58}" destId="{2C16CC1A-19E8-40DF-9706-243875B30F61}" srcOrd="0" destOrd="0" presId="urn:microsoft.com/office/officeart/2005/8/layout/vList4"/>
    <dgm:cxn modelId="{E75CFEE6-AE12-4951-9EA7-3EC57207C627}" type="presOf" srcId="{5FFCA335-EA83-4627-9682-3BA4B372EDD2}" destId="{864444A4-39D2-4A41-B4D9-F678C2221979}" srcOrd="1" destOrd="0" presId="urn:microsoft.com/office/officeart/2005/8/layout/vList4"/>
    <dgm:cxn modelId="{601A1CF5-A6FE-47D2-AE75-A740B8962D14}" type="presOf" srcId="{EDDD3441-F72B-46B0-924F-24DCC61ECE58}" destId="{68295F8D-C6FB-479E-97D8-0A779F856CFC}" srcOrd="1" destOrd="0" presId="urn:microsoft.com/office/officeart/2005/8/layout/vList4"/>
    <dgm:cxn modelId="{3CD6F1FD-2E7F-4441-A0D9-C4A658619361}" type="presOf" srcId="{F3517BCC-5074-492B-935E-A178F316B720}" destId="{2E796CCC-C741-4F16-9391-573320D6DD63}" srcOrd="0" destOrd="0" presId="urn:microsoft.com/office/officeart/2005/8/layout/vList4"/>
    <dgm:cxn modelId="{86B426E8-3812-4343-A20A-0CB4DDA9C4D7}" type="presParOf" srcId="{27865A20-C7F8-47B0-A2AC-891FA5FFCDD5}" destId="{9909997B-6EBC-4261-80A5-FB48FCE711F3}" srcOrd="0" destOrd="0" presId="urn:microsoft.com/office/officeart/2005/8/layout/vList4"/>
    <dgm:cxn modelId="{F9E937F7-26ED-450D-AD2B-AF8166F92C66}" type="presParOf" srcId="{9909997B-6EBC-4261-80A5-FB48FCE711F3}" destId="{AE1DF24C-0DE9-4850-B143-49CE670F7A95}" srcOrd="0" destOrd="0" presId="urn:microsoft.com/office/officeart/2005/8/layout/vList4"/>
    <dgm:cxn modelId="{7C0CFACD-D4B5-4B87-9E1B-CCE644DACD37}" type="presParOf" srcId="{9909997B-6EBC-4261-80A5-FB48FCE711F3}" destId="{CADB3A1D-7A61-4571-948A-283F895F4FF7}" srcOrd="1" destOrd="0" presId="urn:microsoft.com/office/officeart/2005/8/layout/vList4"/>
    <dgm:cxn modelId="{B955F4F2-9037-422E-A835-EC678667E518}" type="presParOf" srcId="{9909997B-6EBC-4261-80A5-FB48FCE711F3}" destId="{C0C667DC-0491-47CC-BE76-BA8BCEF0BA31}" srcOrd="2" destOrd="0" presId="urn:microsoft.com/office/officeart/2005/8/layout/vList4"/>
    <dgm:cxn modelId="{327F1DD8-89D0-424F-9015-9B25A5EF1014}" type="presParOf" srcId="{27865A20-C7F8-47B0-A2AC-891FA5FFCDD5}" destId="{9EE9672C-A922-4D25-8330-B6A8CCA7B308}" srcOrd="1" destOrd="0" presId="urn:microsoft.com/office/officeart/2005/8/layout/vList4"/>
    <dgm:cxn modelId="{ECEEEAFB-8DE6-42AB-BA2C-97FB3A282162}" type="presParOf" srcId="{27865A20-C7F8-47B0-A2AC-891FA5FFCDD5}" destId="{04011298-B5BD-43C8-933A-7DFB8A9AFD9D}" srcOrd="2" destOrd="0" presId="urn:microsoft.com/office/officeart/2005/8/layout/vList4"/>
    <dgm:cxn modelId="{41D2421D-8557-4A40-B332-B8EE4C8269B4}" type="presParOf" srcId="{04011298-B5BD-43C8-933A-7DFB8A9AFD9D}" destId="{F1903A15-CA58-416A-8D5D-C36B5BBFBEB6}" srcOrd="0" destOrd="0" presId="urn:microsoft.com/office/officeart/2005/8/layout/vList4"/>
    <dgm:cxn modelId="{6C52EC81-D23D-41EB-B8B8-6C2E86FF7F86}" type="presParOf" srcId="{04011298-B5BD-43C8-933A-7DFB8A9AFD9D}" destId="{FEEE2A1D-1778-4FE1-90F7-90E11B0A3CB4}" srcOrd="1" destOrd="0" presId="urn:microsoft.com/office/officeart/2005/8/layout/vList4"/>
    <dgm:cxn modelId="{1558182E-81E9-42F0-A3EE-B08447FEDD8C}" type="presParOf" srcId="{04011298-B5BD-43C8-933A-7DFB8A9AFD9D}" destId="{864444A4-39D2-4A41-B4D9-F678C2221979}" srcOrd="2" destOrd="0" presId="urn:microsoft.com/office/officeart/2005/8/layout/vList4"/>
    <dgm:cxn modelId="{8F70B09D-F207-4BFF-A19D-5540C60D186E}" type="presParOf" srcId="{27865A20-C7F8-47B0-A2AC-891FA5FFCDD5}" destId="{4731A040-09BB-435F-A856-3E7ECFC31486}" srcOrd="3" destOrd="0" presId="urn:microsoft.com/office/officeart/2005/8/layout/vList4"/>
    <dgm:cxn modelId="{BD7DB6F9-D9A5-40C8-AE91-5998128751E5}" type="presParOf" srcId="{27865A20-C7F8-47B0-A2AC-891FA5FFCDD5}" destId="{7EFB5A4E-1EE5-47D9-9CBD-24E915C87825}" srcOrd="4" destOrd="0" presId="urn:microsoft.com/office/officeart/2005/8/layout/vList4"/>
    <dgm:cxn modelId="{B82E2C31-67C3-4F3F-87C6-33405615FB5C}" type="presParOf" srcId="{7EFB5A4E-1EE5-47D9-9CBD-24E915C87825}" destId="{5F52B353-866F-4C2C-A54C-45437C7BD967}" srcOrd="0" destOrd="0" presId="urn:microsoft.com/office/officeart/2005/8/layout/vList4"/>
    <dgm:cxn modelId="{2A3ED85C-1020-4F57-8B26-17E744D97FEC}" type="presParOf" srcId="{7EFB5A4E-1EE5-47D9-9CBD-24E915C87825}" destId="{4281CD39-1E5B-4E7D-A502-5CCAB4694E28}" srcOrd="1" destOrd="0" presId="urn:microsoft.com/office/officeart/2005/8/layout/vList4"/>
    <dgm:cxn modelId="{35EDB5B2-9621-4B91-AF6D-FA2E436D1CF6}" type="presParOf" srcId="{7EFB5A4E-1EE5-47D9-9CBD-24E915C87825}" destId="{B0FC32F1-9044-4989-BD56-4F57AD2A76F1}" srcOrd="2" destOrd="0" presId="urn:microsoft.com/office/officeart/2005/8/layout/vList4"/>
    <dgm:cxn modelId="{8383CEE7-9257-48D1-98DE-3CD2A054B743}" type="presParOf" srcId="{27865A20-C7F8-47B0-A2AC-891FA5FFCDD5}" destId="{050D26F7-B421-43C6-BFA8-7DBDCA94CBF9}" srcOrd="5" destOrd="0" presId="urn:microsoft.com/office/officeart/2005/8/layout/vList4"/>
    <dgm:cxn modelId="{CC237D63-D0C0-45C2-9830-2B6565DE823F}" type="presParOf" srcId="{27865A20-C7F8-47B0-A2AC-891FA5FFCDD5}" destId="{944DB063-E3AA-46FE-93EF-03FA43BF244F}" srcOrd="6" destOrd="0" presId="urn:microsoft.com/office/officeart/2005/8/layout/vList4"/>
    <dgm:cxn modelId="{E4394403-E211-4B39-A07F-794CFA4DEDD6}" type="presParOf" srcId="{944DB063-E3AA-46FE-93EF-03FA43BF244F}" destId="{2E796CCC-C741-4F16-9391-573320D6DD63}" srcOrd="0" destOrd="0" presId="urn:microsoft.com/office/officeart/2005/8/layout/vList4"/>
    <dgm:cxn modelId="{D364B5E7-1F07-4EFB-8F48-B845CF65F104}" type="presParOf" srcId="{944DB063-E3AA-46FE-93EF-03FA43BF244F}" destId="{212BEF9A-B41C-4F72-A7E8-EFCFBE5511EF}" srcOrd="1" destOrd="0" presId="urn:microsoft.com/office/officeart/2005/8/layout/vList4"/>
    <dgm:cxn modelId="{EB9B7BD8-BF90-44B6-937B-6CEF8B8EEAA0}" type="presParOf" srcId="{944DB063-E3AA-46FE-93EF-03FA43BF244F}" destId="{C7D41DDD-0ED2-42E7-8215-65D4FD9E24A7}" srcOrd="2" destOrd="0" presId="urn:microsoft.com/office/officeart/2005/8/layout/vList4"/>
    <dgm:cxn modelId="{ED5C42C7-E508-4A8C-AD22-299853236F58}" type="presParOf" srcId="{27865A20-C7F8-47B0-A2AC-891FA5FFCDD5}" destId="{016C2435-0B30-416D-A60A-4CDEA6F0927C}" srcOrd="7" destOrd="0" presId="urn:microsoft.com/office/officeart/2005/8/layout/vList4"/>
    <dgm:cxn modelId="{C3181718-727E-459B-8F3B-CAAC3F70FD7E}" type="presParOf" srcId="{27865A20-C7F8-47B0-A2AC-891FA5FFCDD5}" destId="{478CFBDC-D4E2-42DA-9234-75F92E12F1D0}" srcOrd="8" destOrd="0" presId="urn:microsoft.com/office/officeart/2005/8/layout/vList4"/>
    <dgm:cxn modelId="{0FBA0B16-1D05-4FA1-B9DB-C218ED234DAB}" type="presParOf" srcId="{478CFBDC-D4E2-42DA-9234-75F92E12F1D0}" destId="{2C16CC1A-19E8-40DF-9706-243875B30F61}" srcOrd="0" destOrd="0" presId="urn:microsoft.com/office/officeart/2005/8/layout/vList4"/>
    <dgm:cxn modelId="{D42D0FA5-69DA-4219-B548-84D4C5EE2D16}" type="presParOf" srcId="{478CFBDC-D4E2-42DA-9234-75F92E12F1D0}" destId="{E3057636-8ED0-4CFE-9B43-635924F468EF}" srcOrd="1" destOrd="0" presId="urn:microsoft.com/office/officeart/2005/8/layout/vList4"/>
    <dgm:cxn modelId="{7C0EEB5E-BC2E-4F44-B2E6-11DDB6A479C9}" type="presParOf" srcId="{478CFBDC-D4E2-42DA-9234-75F92E12F1D0}" destId="{68295F8D-C6FB-479E-97D8-0A779F856CFC}" srcOrd="2" destOrd="0" presId="urn:microsoft.com/office/officeart/2005/8/layout/vList4"/>
    <dgm:cxn modelId="{C44AEBA2-3136-43CF-9AD2-7DCB587F74C3}" type="presParOf" srcId="{27865A20-C7F8-47B0-A2AC-891FA5FFCDD5}" destId="{F9C5A275-A5FF-4705-A5D3-EA2F849C2356}" srcOrd="9" destOrd="0" presId="urn:microsoft.com/office/officeart/2005/8/layout/vList4"/>
    <dgm:cxn modelId="{F436EE9B-A794-408D-898B-3CECEC514CD1}" type="presParOf" srcId="{27865A20-C7F8-47B0-A2AC-891FA5FFCDD5}" destId="{EEF0CA67-0836-426C-9164-90F88199F0AE}" srcOrd="10" destOrd="0" presId="urn:microsoft.com/office/officeart/2005/8/layout/vList4"/>
    <dgm:cxn modelId="{57C85E42-A11E-4F87-8FE0-8F4B06F05D75}" type="presParOf" srcId="{EEF0CA67-0836-426C-9164-90F88199F0AE}" destId="{BE27D619-C340-4893-857B-F184883989BB}" srcOrd="0" destOrd="0" presId="urn:microsoft.com/office/officeart/2005/8/layout/vList4"/>
    <dgm:cxn modelId="{A368D0F9-37DD-4E97-BC4F-25D9619A7125}" type="presParOf" srcId="{EEF0CA67-0836-426C-9164-90F88199F0AE}" destId="{9FE5192B-D1D2-4D32-B643-F495EE015AB2}" srcOrd="1" destOrd="0" presId="urn:microsoft.com/office/officeart/2005/8/layout/vList4"/>
    <dgm:cxn modelId="{2721656B-DD9A-4227-9799-091593C236CF}" type="presParOf" srcId="{EEF0CA67-0836-426C-9164-90F88199F0AE}" destId="{D0C41753-F88A-454E-992F-E5B14CE999A0}" srcOrd="2" destOrd="0" presId="urn:microsoft.com/office/officeart/2005/8/layout/vList4"/>
    <dgm:cxn modelId="{5CF6CE75-0400-4218-8EE3-B4CE91240E43}" type="presParOf" srcId="{27865A20-C7F8-47B0-A2AC-891FA5FFCDD5}" destId="{B5C23991-351A-4C7D-8562-562C4660C335}" srcOrd="11" destOrd="0" presId="urn:microsoft.com/office/officeart/2005/8/layout/vList4"/>
    <dgm:cxn modelId="{F4CAD82F-7F95-4335-ABCA-B953DB1ECF75}" type="presParOf" srcId="{27865A20-C7F8-47B0-A2AC-891FA5FFCDD5}" destId="{53C1F2ED-4AD7-4E98-BC8C-93D6C269FB15}" srcOrd="12" destOrd="0" presId="urn:microsoft.com/office/officeart/2005/8/layout/vList4"/>
    <dgm:cxn modelId="{133CCE51-7A40-46AB-93F5-2E71F0B24B32}" type="presParOf" srcId="{53C1F2ED-4AD7-4E98-BC8C-93D6C269FB15}" destId="{94D74FCC-F8AC-409B-AB01-BBBA0E7D14EC}" srcOrd="0" destOrd="0" presId="urn:microsoft.com/office/officeart/2005/8/layout/vList4"/>
    <dgm:cxn modelId="{68287487-8A7D-4D76-A995-0E7330FBD1AC}" type="presParOf" srcId="{53C1F2ED-4AD7-4E98-BC8C-93D6C269FB15}" destId="{CCD8661A-AA08-45F1-907F-F47BDA5CB0A9}" srcOrd="1" destOrd="0" presId="urn:microsoft.com/office/officeart/2005/8/layout/vList4"/>
    <dgm:cxn modelId="{D086FBC2-C773-4C03-B0A7-E6154B4CBF6C}" type="presParOf" srcId="{53C1F2ED-4AD7-4E98-BC8C-93D6C269FB15}" destId="{F5A182C4-2807-42CA-AD78-BB9F1A739FC2}" srcOrd="2" destOrd="0" presId="urn:microsoft.com/office/officeart/2005/8/layout/vList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CC2B70F-B9B5-456D-998C-C4B9D1269778}"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F6A14664-5564-49A2-A753-E059CC614822}">
      <dgm:prSet custT="1"/>
      <dgm:spPr>
        <a:solidFill>
          <a:schemeClr val="accent4">
            <a:lumMod val="20000"/>
            <a:lumOff val="80000"/>
          </a:schemeClr>
        </a:solidFill>
      </dgm:spPr>
      <dgm:t>
        <a:bodyPr/>
        <a:lstStyle/>
        <a:p>
          <a:r>
            <a:rPr lang="en-US" sz="2000">
              <a:solidFill>
                <a:srgbClr val="002060"/>
              </a:solidFill>
              <a:latin typeface="+mn-lt"/>
              <a:ea typeface="Calibri" panose="020F0502020204030204" pitchFamily="34" charset="0"/>
              <a:cs typeface="Calibri" panose="020F0502020204030204" pitchFamily="34" charset="0"/>
            </a:rPr>
            <a:t>The prevalence of PPH in the United States is currently at 11% and is on the rise.</a:t>
          </a:r>
          <a:r>
            <a:rPr lang="en-US" sz="2000" baseline="30000">
              <a:solidFill>
                <a:srgbClr val="002060"/>
              </a:solidFill>
              <a:latin typeface="+mn-lt"/>
              <a:ea typeface="Calibri" panose="020F0502020204030204" pitchFamily="34" charset="0"/>
              <a:cs typeface="Calibri" panose="020F0502020204030204" pitchFamily="34" charset="0"/>
            </a:rPr>
            <a:t>1</a:t>
          </a:r>
        </a:p>
      </dgm:t>
    </dgm:pt>
    <dgm:pt modelId="{70FDC908-FDC9-4ABC-8D49-C0CEC374CB0D}" type="parTrans" cxnId="{5A0B5065-572B-4351-B8D4-85BD2D6A0325}">
      <dgm:prSet/>
      <dgm:spPr/>
      <dgm:t>
        <a:bodyPr/>
        <a:lstStyle/>
        <a:p>
          <a:endParaRPr lang="en-US"/>
        </a:p>
      </dgm:t>
    </dgm:pt>
    <dgm:pt modelId="{4909F019-8AA8-471B-8357-111BCCCF093B}" type="sibTrans" cxnId="{5A0B5065-572B-4351-B8D4-85BD2D6A0325}">
      <dgm:prSet/>
      <dgm:spPr/>
      <dgm:t>
        <a:bodyPr/>
        <a:lstStyle/>
        <a:p>
          <a:endParaRPr lang="en-US"/>
        </a:p>
      </dgm:t>
    </dgm:pt>
    <dgm:pt modelId="{FF44B3F0-923C-4336-9E58-03044727D08C}">
      <dgm:prSet custT="1"/>
      <dgm:spPr>
        <a:solidFill>
          <a:schemeClr val="accent4">
            <a:lumMod val="20000"/>
            <a:lumOff val="80000"/>
          </a:schemeClr>
        </a:solidFill>
      </dgm:spPr>
      <dgm:t>
        <a:bodyPr/>
        <a:lstStyle/>
        <a:p>
          <a:r>
            <a:rPr lang="en-US" sz="2000">
              <a:solidFill>
                <a:srgbClr val="002060"/>
              </a:solidFill>
              <a:latin typeface="+mn-lt"/>
              <a:ea typeface="Calibri" panose="020F0502020204030204" pitchFamily="34" charset="0"/>
              <a:cs typeface="Calibri" panose="020F0502020204030204" pitchFamily="34" charset="0"/>
            </a:rPr>
            <a:t>Approximately 14 million women experience PPH annually, resulting in approximately 70,000 maternal deaths (globally).</a:t>
          </a:r>
          <a:r>
            <a:rPr lang="en-US" sz="2000" baseline="30000">
              <a:solidFill>
                <a:srgbClr val="002060"/>
              </a:solidFill>
              <a:latin typeface="+mn-lt"/>
              <a:ea typeface="Calibri" panose="020F0502020204030204" pitchFamily="34" charset="0"/>
              <a:cs typeface="Calibri" panose="020F0502020204030204" pitchFamily="34" charset="0"/>
            </a:rPr>
            <a:t>1</a:t>
          </a:r>
        </a:p>
      </dgm:t>
    </dgm:pt>
    <dgm:pt modelId="{86F679FE-A768-4C67-9423-F2622211DB9F}" type="parTrans" cxnId="{7D2E1BD5-0BA0-4ED4-8820-0466FA988969}">
      <dgm:prSet/>
      <dgm:spPr/>
      <dgm:t>
        <a:bodyPr/>
        <a:lstStyle/>
        <a:p>
          <a:endParaRPr lang="en-US"/>
        </a:p>
      </dgm:t>
    </dgm:pt>
    <dgm:pt modelId="{75E4A537-CF3F-4062-85B0-5CAE3B04E2D4}" type="sibTrans" cxnId="{7D2E1BD5-0BA0-4ED4-8820-0466FA988969}">
      <dgm:prSet/>
      <dgm:spPr/>
      <dgm:t>
        <a:bodyPr/>
        <a:lstStyle/>
        <a:p>
          <a:endParaRPr lang="en-US"/>
        </a:p>
      </dgm:t>
    </dgm:pt>
    <dgm:pt modelId="{600A027F-D94A-4B2D-84AF-EE300214475B}">
      <dgm:prSet custT="1"/>
      <dgm:spPr>
        <a:solidFill>
          <a:schemeClr val="accent1">
            <a:lumMod val="20000"/>
            <a:lumOff val="80000"/>
          </a:schemeClr>
        </a:solidFill>
      </dgm:spPr>
      <dgm:t>
        <a:bodyPr/>
        <a:lstStyle/>
        <a:p>
          <a:r>
            <a:rPr lang="en-US" sz="2000">
              <a:solidFill>
                <a:srgbClr val="002060"/>
              </a:solidFill>
              <a:latin typeface="+mn-lt"/>
              <a:ea typeface="Calibri" panose="020F0502020204030204" pitchFamily="34" charset="0"/>
              <a:cs typeface="Calibri" panose="020F0502020204030204" pitchFamily="34" charset="0"/>
            </a:rPr>
            <a:t>According to the World Health Organization (WHO), many survivors are often left with lifelong reproductive disability.</a:t>
          </a:r>
          <a:r>
            <a:rPr lang="en-US" sz="2000" baseline="30000">
              <a:solidFill>
                <a:srgbClr val="002060"/>
              </a:solidFill>
              <a:latin typeface="+mn-lt"/>
              <a:ea typeface="Calibri" panose="020F0502020204030204" pitchFamily="34" charset="0"/>
              <a:cs typeface="Calibri" panose="020F0502020204030204" pitchFamily="34" charset="0"/>
            </a:rPr>
            <a:t>2</a:t>
          </a:r>
          <a:endParaRPr lang="en-US" sz="2400" baseline="30000">
            <a:solidFill>
              <a:srgbClr val="002060"/>
            </a:solidFill>
            <a:latin typeface="+mn-lt"/>
          </a:endParaRPr>
        </a:p>
      </dgm:t>
    </dgm:pt>
    <dgm:pt modelId="{82FBCDEB-47EE-48C8-9762-AC20C8DAA31C}" type="parTrans" cxnId="{2A9E1F0A-E346-4F05-A74B-C9A968ED9C54}">
      <dgm:prSet/>
      <dgm:spPr/>
      <dgm:t>
        <a:bodyPr/>
        <a:lstStyle/>
        <a:p>
          <a:endParaRPr lang="en-US"/>
        </a:p>
      </dgm:t>
    </dgm:pt>
    <dgm:pt modelId="{C24C3F33-5126-4321-AEB7-7459497FDBFE}" type="sibTrans" cxnId="{2A9E1F0A-E346-4F05-A74B-C9A968ED9C54}">
      <dgm:prSet/>
      <dgm:spPr/>
      <dgm:t>
        <a:bodyPr/>
        <a:lstStyle/>
        <a:p>
          <a:endParaRPr lang="en-US"/>
        </a:p>
      </dgm:t>
    </dgm:pt>
    <dgm:pt modelId="{97BCCCEF-0E7C-4BA9-9E58-1A74D4602DEE}">
      <dgm:prSet custT="1"/>
      <dgm:spPr>
        <a:solidFill>
          <a:schemeClr val="accent1">
            <a:lumMod val="20000"/>
            <a:lumOff val="80000"/>
          </a:schemeClr>
        </a:solidFill>
      </dgm:spPr>
      <dgm:t>
        <a:bodyPr/>
        <a:lstStyle/>
        <a:p>
          <a:r>
            <a:rPr lang="en-US" sz="2000">
              <a:solidFill>
                <a:srgbClr val="002060"/>
              </a:solidFill>
              <a:latin typeface="+mn-lt"/>
              <a:ea typeface="Calibri" panose="020F0502020204030204" pitchFamily="34" charset="0"/>
              <a:cs typeface="Calibri" panose="020F0502020204030204" pitchFamily="34" charset="0"/>
            </a:rPr>
            <a:t>Uterine atony is the primary cause of PPH and accounts for 70-80% of all hemorrhages.</a:t>
          </a:r>
          <a:r>
            <a:rPr lang="en-US" sz="2000" baseline="30000">
              <a:solidFill>
                <a:srgbClr val="002060"/>
              </a:solidFill>
              <a:latin typeface="+mn-lt"/>
              <a:ea typeface="Calibri" panose="020F0502020204030204" pitchFamily="34" charset="0"/>
              <a:cs typeface="Calibri" panose="020F0502020204030204" pitchFamily="34" charset="0"/>
            </a:rPr>
            <a:t>1</a:t>
          </a:r>
        </a:p>
      </dgm:t>
    </dgm:pt>
    <dgm:pt modelId="{20EE3663-4973-4A90-8B3B-616936CD7013}" type="parTrans" cxnId="{1C3EE18D-2E7B-41A8-BB45-CB2642AC56DF}">
      <dgm:prSet/>
      <dgm:spPr/>
      <dgm:t>
        <a:bodyPr/>
        <a:lstStyle/>
        <a:p>
          <a:endParaRPr lang="en-US"/>
        </a:p>
      </dgm:t>
    </dgm:pt>
    <dgm:pt modelId="{2F530D4B-0E5D-4FA9-8E23-3DC3F81379EE}" type="sibTrans" cxnId="{1C3EE18D-2E7B-41A8-BB45-CB2642AC56DF}">
      <dgm:prSet/>
      <dgm:spPr/>
      <dgm:t>
        <a:bodyPr/>
        <a:lstStyle/>
        <a:p>
          <a:endParaRPr lang="en-US"/>
        </a:p>
      </dgm:t>
    </dgm:pt>
    <dgm:pt modelId="{6F13461B-1398-49B1-8573-42E678B36495}" type="pres">
      <dgm:prSet presAssocID="{5CC2B70F-B9B5-456D-998C-C4B9D1269778}" presName="linear" presStyleCnt="0">
        <dgm:presLayoutVars>
          <dgm:animLvl val="lvl"/>
          <dgm:resizeHandles val="exact"/>
        </dgm:presLayoutVars>
      </dgm:prSet>
      <dgm:spPr/>
    </dgm:pt>
    <dgm:pt modelId="{7D470968-F33B-4E8C-86B8-A97D0C146D73}" type="pres">
      <dgm:prSet presAssocID="{F6A14664-5564-49A2-A753-E059CC614822}" presName="parentText" presStyleLbl="node1" presStyleIdx="0" presStyleCnt="4" custScaleY="81342">
        <dgm:presLayoutVars>
          <dgm:chMax val="0"/>
          <dgm:bulletEnabled val="1"/>
        </dgm:presLayoutVars>
      </dgm:prSet>
      <dgm:spPr/>
    </dgm:pt>
    <dgm:pt modelId="{45CF8CD4-0475-44E7-BE69-68B84FEECAFC}" type="pres">
      <dgm:prSet presAssocID="{4909F019-8AA8-471B-8357-111BCCCF093B}" presName="spacer" presStyleCnt="0"/>
      <dgm:spPr/>
    </dgm:pt>
    <dgm:pt modelId="{C85486F6-124D-4989-879E-A8548629B22E}" type="pres">
      <dgm:prSet presAssocID="{97BCCCEF-0E7C-4BA9-9E58-1A74D4602DEE}" presName="parentText" presStyleLbl="node1" presStyleIdx="1" presStyleCnt="4">
        <dgm:presLayoutVars>
          <dgm:chMax val="0"/>
          <dgm:bulletEnabled val="1"/>
        </dgm:presLayoutVars>
      </dgm:prSet>
      <dgm:spPr/>
    </dgm:pt>
    <dgm:pt modelId="{92577D59-F6DB-4A4D-A16C-878BD93EACFC}" type="pres">
      <dgm:prSet presAssocID="{2F530D4B-0E5D-4FA9-8E23-3DC3F81379EE}" presName="spacer" presStyleCnt="0"/>
      <dgm:spPr/>
    </dgm:pt>
    <dgm:pt modelId="{0E95FA62-AEC7-4B29-8DAD-55627D13C6CE}" type="pres">
      <dgm:prSet presAssocID="{FF44B3F0-923C-4336-9E58-03044727D08C}" presName="parentText" presStyleLbl="node1" presStyleIdx="2" presStyleCnt="4" custScaleY="81529" custLinFactNeighborY="-16282">
        <dgm:presLayoutVars>
          <dgm:chMax val="0"/>
          <dgm:bulletEnabled val="1"/>
        </dgm:presLayoutVars>
      </dgm:prSet>
      <dgm:spPr/>
    </dgm:pt>
    <dgm:pt modelId="{8EE64C4E-5E53-442E-97B5-E3CEF7F2AD3A}" type="pres">
      <dgm:prSet presAssocID="{75E4A537-CF3F-4062-85B0-5CAE3B04E2D4}" presName="spacer" presStyleCnt="0"/>
      <dgm:spPr/>
    </dgm:pt>
    <dgm:pt modelId="{2951E3E3-BDB9-4A8A-97E7-18E5F413C41F}" type="pres">
      <dgm:prSet presAssocID="{600A027F-D94A-4B2D-84AF-EE300214475B}" presName="parentText" presStyleLbl="node1" presStyleIdx="3" presStyleCnt="4" custScaleY="79275" custLinFactNeighborX="-635" custLinFactNeighborY="-40317">
        <dgm:presLayoutVars>
          <dgm:chMax val="0"/>
          <dgm:bulletEnabled val="1"/>
        </dgm:presLayoutVars>
      </dgm:prSet>
      <dgm:spPr/>
    </dgm:pt>
  </dgm:ptLst>
  <dgm:cxnLst>
    <dgm:cxn modelId="{2A9E1F0A-E346-4F05-A74B-C9A968ED9C54}" srcId="{5CC2B70F-B9B5-456D-998C-C4B9D1269778}" destId="{600A027F-D94A-4B2D-84AF-EE300214475B}" srcOrd="3" destOrd="0" parTransId="{82FBCDEB-47EE-48C8-9762-AC20C8DAA31C}" sibTransId="{C24C3F33-5126-4321-AEB7-7459497FDBFE}"/>
    <dgm:cxn modelId="{D6FCBF19-CD23-42AF-98A9-BA12A7EC2882}" type="presOf" srcId="{F6A14664-5564-49A2-A753-E059CC614822}" destId="{7D470968-F33B-4E8C-86B8-A97D0C146D73}" srcOrd="0" destOrd="0" presId="urn:microsoft.com/office/officeart/2005/8/layout/vList2"/>
    <dgm:cxn modelId="{5A0B5065-572B-4351-B8D4-85BD2D6A0325}" srcId="{5CC2B70F-B9B5-456D-998C-C4B9D1269778}" destId="{F6A14664-5564-49A2-A753-E059CC614822}" srcOrd="0" destOrd="0" parTransId="{70FDC908-FDC9-4ABC-8D49-C0CEC374CB0D}" sibTransId="{4909F019-8AA8-471B-8357-111BCCCF093B}"/>
    <dgm:cxn modelId="{99C1A586-715E-40A9-B09C-14F10D088981}" type="presOf" srcId="{97BCCCEF-0E7C-4BA9-9E58-1A74D4602DEE}" destId="{C85486F6-124D-4989-879E-A8548629B22E}" srcOrd="0" destOrd="0" presId="urn:microsoft.com/office/officeart/2005/8/layout/vList2"/>
    <dgm:cxn modelId="{1C3EE18D-2E7B-41A8-BB45-CB2642AC56DF}" srcId="{5CC2B70F-B9B5-456D-998C-C4B9D1269778}" destId="{97BCCCEF-0E7C-4BA9-9E58-1A74D4602DEE}" srcOrd="1" destOrd="0" parTransId="{20EE3663-4973-4A90-8B3B-616936CD7013}" sibTransId="{2F530D4B-0E5D-4FA9-8E23-3DC3F81379EE}"/>
    <dgm:cxn modelId="{30BE7B9A-6D23-45C4-A2F5-6C730A5FB132}" type="presOf" srcId="{5CC2B70F-B9B5-456D-998C-C4B9D1269778}" destId="{6F13461B-1398-49B1-8573-42E678B36495}" srcOrd="0" destOrd="0" presId="urn:microsoft.com/office/officeart/2005/8/layout/vList2"/>
    <dgm:cxn modelId="{9FF02CC2-C893-4E8F-83ED-BCBF6A73E376}" type="presOf" srcId="{FF44B3F0-923C-4336-9E58-03044727D08C}" destId="{0E95FA62-AEC7-4B29-8DAD-55627D13C6CE}" srcOrd="0" destOrd="0" presId="urn:microsoft.com/office/officeart/2005/8/layout/vList2"/>
    <dgm:cxn modelId="{7D2E1BD5-0BA0-4ED4-8820-0466FA988969}" srcId="{5CC2B70F-B9B5-456D-998C-C4B9D1269778}" destId="{FF44B3F0-923C-4336-9E58-03044727D08C}" srcOrd="2" destOrd="0" parTransId="{86F679FE-A768-4C67-9423-F2622211DB9F}" sibTransId="{75E4A537-CF3F-4062-85B0-5CAE3B04E2D4}"/>
    <dgm:cxn modelId="{21EAF9DC-9493-40FA-ABB4-46532DB932DF}" type="presOf" srcId="{600A027F-D94A-4B2D-84AF-EE300214475B}" destId="{2951E3E3-BDB9-4A8A-97E7-18E5F413C41F}" srcOrd="0" destOrd="0" presId="urn:microsoft.com/office/officeart/2005/8/layout/vList2"/>
    <dgm:cxn modelId="{BE84A5F9-BDD9-498C-87EF-C13451004541}" type="presParOf" srcId="{6F13461B-1398-49B1-8573-42E678B36495}" destId="{7D470968-F33B-4E8C-86B8-A97D0C146D73}" srcOrd="0" destOrd="0" presId="urn:microsoft.com/office/officeart/2005/8/layout/vList2"/>
    <dgm:cxn modelId="{88E6B4A7-03E7-4F12-84BE-41198D2D4CE9}" type="presParOf" srcId="{6F13461B-1398-49B1-8573-42E678B36495}" destId="{45CF8CD4-0475-44E7-BE69-68B84FEECAFC}" srcOrd="1" destOrd="0" presId="urn:microsoft.com/office/officeart/2005/8/layout/vList2"/>
    <dgm:cxn modelId="{F00B8EC1-3F13-4E80-AE3C-7D9E1797B232}" type="presParOf" srcId="{6F13461B-1398-49B1-8573-42E678B36495}" destId="{C85486F6-124D-4989-879E-A8548629B22E}" srcOrd="2" destOrd="0" presId="urn:microsoft.com/office/officeart/2005/8/layout/vList2"/>
    <dgm:cxn modelId="{83CDAC87-5B38-4B5D-BDDB-492C7EF27822}" type="presParOf" srcId="{6F13461B-1398-49B1-8573-42E678B36495}" destId="{92577D59-F6DB-4A4D-A16C-878BD93EACFC}" srcOrd="3" destOrd="0" presId="urn:microsoft.com/office/officeart/2005/8/layout/vList2"/>
    <dgm:cxn modelId="{E785739A-4760-4839-9BF3-8A15C77C0614}" type="presParOf" srcId="{6F13461B-1398-49B1-8573-42E678B36495}" destId="{0E95FA62-AEC7-4B29-8DAD-55627D13C6CE}" srcOrd="4" destOrd="0" presId="urn:microsoft.com/office/officeart/2005/8/layout/vList2"/>
    <dgm:cxn modelId="{5914EB91-9DE1-463D-B370-2FD114D557C9}" type="presParOf" srcId="{6F13461B-1398-49B1-8573-42E678B36495}" destId="{8EE64C4E-5E53-442E-97B5-E3CEF7F2AD3A}" srcOrd="5" destOrd="0" presId="urn:microsoft.com/office/officeart/2005/8/layout/vList2"/>
    <dgm:cxn modelId="{A6114657-8C47-4EB7-9B3E-977BF45B941B}" type="presParOf" srcId="{6F13461B-1398-49B1-8573-42E678B36495}" destId="{2951E3E3-BDB9-4A8A-97E7-18E5F413C4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404E6-ADB3-4482-A26F-62AAD17530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3CFC97-9708-4C17-B451-9704F14E6710}">
      <dgm:prSet custT="1"/>
      <dgm:spPr/>
      <dgm:t>
        <a:bodyPr/>
        <a:lstStyle/>
        <a:p>
          <a:r>
            <a:rPr lang="en-US" sz="1800" b="1"/>
            <a:t>Antepartum hemorrhage (APH) - </a:t>
          </a:r>
          <a:r>
            <a:rPr lang="en-US" sz="1800"/>
            <a:t>before delivery</a:t>
          </a:r>
          <a:r>
            <a:rPr lang="en-US" sz="1800" baseline="30000"/>
            <a:t>1</a:t>
          </a:r>
        </a:p>
      </dgm:t>
    </dgm:pt>
    <dgm:pt modelId="{1BB53638-43DD-40E6-988A-A9B78A3D209D}" type="parTrans" cxnId="{523FD0B8-0AB9-4F10-BDF5-0F6E56B697EB}">
      <dgm:prSet/>
      <dgm:spPr/>
      <dgm:t>
        <a:bodyPr/>
        <a:lstStyle/>
        <a:p>
          <a:endParaRPr lang="en-US"/>
        </a:p>
      </dgm:t>
    </dgm:pt>
    <dgm:pt modelId="{3894A7F2-DEE2-4820-A51E-99C3FDAC86B9}" type="sibTrans" cxnId="{523FD0B8-0AB9-4F10-BDF5-0F6E56B697EB}">
      <dgm:prSet/>
      <dgm:spPr/>
      <dgm:t>
        <a:bodyPr/>
        <a:lstStyle/>
        <a:p>
          <a:endParaRPr lang="en-US"/>
        </a:p>
      </dgm:t>
    </dgm:pt>
    <dgm:pt modelId="{4BE07E17-8541-42C1-896D-6B2D0011B12F}">
      <dgm:prSet custT="1"/>
      <dgm:spPr/>
      <dgm:t>
        <a:bodyPr/>
        <a:lstStyle/>
        <a:p>
          <a:r>
            <a:rPr lang="en-US" sz="1800" b="1"/>
            <a:t>Postpartum hemorrhage (PPH) - </a:t>
          </a:r>
          <a:r>
            <a:rPr lang="en-US" sz="1800"/>
            <a:t>after delivery</a:t>
          </a:r>
          <a:r>
            <a:rPr lang="en-US" sz="1800" baseline="30000"/>
            <a:t>2</a:t>
          </a:r>
        </a:p>
      </dgm:t>
    </dgm:pt>
    <dgm:pt modelId="{4E1BA792-CDC2-4B47-9D61-F9B2D875C996}" type="parTrans" cxnId="{2622982B-0252-4040-BEFB-C0D64A10B677}">
      <dgm:prSet/>
      <dgm:spPr/>
      <dgm:t>
        <a:bodyPr/>
        <a:lstStyle/>
        <a:p>
          <a:endParaRPr lang="en-US"/>
        </a:p>
      </dgm:t>
    </dgm:pt>
    <dgm:pt modelId="{A43288A3-29FD-404E-8F25-E7D19AE04061}" type="sibTrans" cxnId="{2622982B-0252-4040-BEFB-C0D64A10B677}">
      <dgm:prSet/>
      <dgm:spPr/>
      <dgm:t>
        <a:bodyPr/>
        <a:lstStyle/>
        <a:p>
          <a:endParaRPr lang="en-US"/>
        </a:p>
      </dgm:t>
    </dgm:pt>
    <dgm:pt modelId="{3BD7CFA5-540B-4CA6-AE41-2E4F7D8AD0A1}">
      <dgm:prSet custT="1"/>
      <dgm:spPr/>
      <dgm:t>
        <a:bodyPr/>
        <a:lstStyle/>
        <a:p>
          <a:pPr>
            <a:buClr>
              <a:schemeClr val="accent1"/>
            </a:buClr>
          </a:pPr>
          <a:r>
            <a:rPr lang="en-US" sz="1400">
              <a:solidFill>
                <a:srgbClr val="002060"/>
              </a:solidFill>
            </a:rPr>
            <a:t>Primary vs. Secondary</a:t>
          </a:r>
        </a:p>
      </dgm:t>
    </dgm:pt>
    <dgm:pt modelId="{4D034DCA-60F6-44C8-AA33-05284CDBA6EC}" type="parTrans" cxnId="{7A761E9F-A872-491F-9E5E-481140C9EC0A}">
      <dgm:prSet/>
      <dgm:spPr/>
      <dgm:t>
        <a:bodyPr/>
        <a:lstStyle/>
        <a:p>
          <a:endParaRPr lang="en-US"/>
        </a:p>
      </dgm:t>
    </dgm:pt>
    <dgm:pt modelId="{B5143DFB-94CD-4A47-86AD-523D808C9D12}" type="sibTrans" cxnId="{7A761E9F-A872-491F-9E5E-481140C9EC0A}">
      <dgm:prSet/>
      <dgm:spPr/>
      <dgm:t>
        <a:bodyPr/>
        <a:lstStyle/>
        <a:p>
          <a:endParaRPr lang="en-US"/>
        </a:p>
      </dgm:t>
    </dgm:pt>
    <dgm:pt modelId="{C20B6918-C87C-425B-93E4-C4AF846F4AC0}">
      <dgm:prSet custT="1"/>
      <dgm:spPr/>
      <dgm:t>
        <a:bodyPr/>
        <a:lstStyle/>
        <a:p>
          <a:pPr>
            <a:buClr>
              <a:schemeClr val="accent1"/>
            </a:buClr>
          </a:pPr>
          <a:r>
            <a:rPr lang="en-US" sz="1400">
              <a:solidFill>
                <a:srgbClr val="002060"/>
              </a:solidFill>
            </a:rPr>
            <a:t>Severe vs. Life-threatening</a:t>
          </a:r>
        </a:p>
      </dgm:t>
    </dgm:pt>
    <dgm:pt modelId="{ED9B050F-19A1-45F9-9CC0-8681D4F308D0}" type="parTrans" cxnId="{7B5137D3-B067-4EF9-98CA-72349318B27A}">
      <dgm:prSet/>
      <dgm:spPr/>
      <dgm:t>
        <a:bodyPr/>
        <a:lstStyle/>
        <a:p>
          <a:endParaRPr lang="en-US"/>
        </a:p>
      </dgm:t>
    </dgm:pt>
    <dgm:pt modelId="{DB2E361D-49F1-4313-989C-72A54D43E492}" type="sibTrans" cxnId="{7B5137D3-B067-4EF9-98CA-72349318B27A}">
      <dgm:prSet/>
      <dgm:spPr/>
      <dgm:t>
        <a:bodyPr/>
        <a:lstStyle/>
        <a:p>
          <a:endParaRPr lang="en-US"/>
        </a:p>
      </dgm:t>
    </dgm:pt>
    <dgm:pt modelId="{A5C7E0E1-AC16-42A6-9421-3407C7FDEFBF}" type="pres">
      <dgm:prSet presAssocID="{6CC404E6-ADB3-4482-A26F-62AAD17530C1}" presName="linear" presStyleCnt="0">
        <dgm:presLayoutVars>
          <dgm:dir/>
          <dgm:animLvl val="lvl"/>
          <dgm:resizeHandles val="exact"/>
        </dgm:presLayoutVars>
      </dgm:prSet>
      <dgm:spPr/>
    </dgm:pt>
    <dgm:pt modelId="{8A5D7733-872B-45FD-9B5D-1ACD7A407330}" type="pres">
      <dgm:prSet presAssocID="{5B3CFC97-9708-4C17-B451-9704F14E6710}" presName="parentLin" presStyleCnt="0"/>
      <dgm:spPr/>
    </dgm:pt>
    <dgm:pt modelId="{0AAD5897-183D-4590-86B4-6E7A810B2DC8}" type="pres">
      <dgm:prSet presAssocID="{5B3CFC97-9708-4C17-B451-9704F14E6710}" presName="parentLeftMargin" presStyleLbl="node1" presStyleIdx="0" presStyleCnt="2"/>
      <dgm:spPr/>
    </dgm:pt>
    <dgm:pt modelId="{14078FA5-6152-4238-A685-28CFD2084394}" type="pres">
      <dgm:prSet presAssocID="{5B3CFC97-9708-4C17-B451-9704F14E6710}" presName="parentText" presStyleLbl="node1" presStyleIdx="0" presStyleCnt="2" custScaleX="109112" custScaleY="136552" custLinFactNeighborX="-9059" custLinFactNeighborY="-4610">
        <dgm:presLayoutVars>
          <dgm:chMax val="0"/>
          <dgm:bulletEnabled val="1"/>
        </dgm:presLayoutVars>
      </dgm:prSet>
      <dgm:spPr/>
    </dgm:pt>
    <dgm:pt modelId="{2C796F64-4C43-4969-8F6F-C418F236FB2E}" type="pres">
      <dgm:prSet presAssocID="{5B3CFC97-9708-4C17-B451-9704F14E6710}" presName="negativeSpace" presStyleCnt="0"/>
      <dgm:spPr/>
    </dgm:pt>
    <dgm:pt modelId="{F488456F-C589-4DE0-A3ED-A3F4046B2494}" type="pres">
      <dgm:prSet presAssocID="{5B3CFC97-9708-4C17-B451-9704F14E6710}" presName="childText" presStyleLbl="conFgAcc1" presStyleIdx="0" presStyleCnt="2">
        <dgm:presLayoutVars>
          <dgm:bulletEnabled val="1"/>
        </dgm:presLayoutVars>
      </dgm:prSet>
      <dgm:spPr/>
    </dgm:pt>
    <dgm:pt modelId="{18087F21-2D50-4E70-A881-F86724785318}" type="pres">
      <dgm:prSet presAssocID="{3894A7F2-DEE2-4820-A51E-99C3FDAC86B9}" presName="spaceBetweenRectangles" presStyleCnt="0"/>
      <dgm:spPr/>
    </dgm:pt>
    <dgm:pt modelId="{E25EE711-B4D2-4E2D-A897-77A7B631286B}" type="pres">
      <dgm:prSet presAssocID="{4BE07E17-8541-42C1-896D-6B2D0011B12F}" presName="parentLin" presStyleCnt="0"/>
      <dgm:spPr/>
    </dgm:pt>
    <dgm:pt modelId="{8BA9A279-F3C6-42F3-B876-814B794A9CC9}" type="pres">
      <dgm:prSet presAssocID="{4BE07E17-8541-42C1-896D-6B2D0011B12F}" presName="parentLeftMargin" presStyleLbl="node1" presStyleIdx="0" presStyleCnt="2"/>
      <dgm:spPr/>
    </dgm:pt>
    <dgm:pt modelId="{CF890EFD-6DD0-4540-8337-2B1F0C62AA30}" type="pres">
      <dgm:prSet presAssocID="{4BE07E17-8541-42C1-896D-6B2D0011B12F}" presName="parentText" presStyleLbl="node1" presStyleIdx="1" presStyleCnt="2" custScaleX="108335" custScaleY="140380" custLinFactNeighborX="-5629" custLinFactNeighborY="-12634">
        <dgm:presLayoutVars>
          <dgm:chMax val="0"/>
          <dgm:bulletEnabled val="1"/>
        </dgm:presLayoutVars>
      </dgm:prSet>
      <dgm:spPr/>
    </dgm:pt>
    <dgm:pt modelId="{DFDBF5D5-B7DC-47C1-AEF2-F9B734E8B8F5}" type="pres">
      <dgm:prSet presAssocID="{4BE07E17-8541-42C1-896D-6B2D0011B12F}" presName="negativeSpace" presStyleCnt="0"/>
      <dgm:spPr/>
    </dgm:pt>
    <dgm:pt modelId="{77B07F86-FC1C-4DCC-B780-E65D6683906A}" type="pres">
      <dgm:prSet presAssocID="{4BE07E17-8541-42C1-896D-6B2D0011B12F}" presName="childText" presStyleLbl="conFgAcc1" presStyleIdx="1" presStyleCnt="2" custLinFactNeighborX="1103" custLinFactNeighborY="-1714">
        <dgm:presLayoutVars>
          <dgm:bulletEnabled val="1"/>
        </dgm:presLayoutVars>
      </dgm:prSet>
      <dgm:spPr/>
    </dgm:pt>
  </dgm:ptLst>
  <dgm:cxnLst>
    <dgm:cxn modelId="{2622982B-0252-4040-BEFB-C0D64A10B677}" srcId="{6CC404E6-ADB3-4482-A26F-62AAD17530C1}" destId="{4BE07E17-8541-42C1-896D-6B2D0011B12F}" srcOrd="1" destOrd="0" parTransId="{4E1BA792-CDC2-4B47-9D61-F9B2D875C996}" sibTransId="{A43288A3-29FD-404E-8F25-E7D19AE04061}"/>
    <dgm:cxn modelId="{79CFD44F-6BAB-467D-9A54-7468B8596A52}" type="presOf" srcId="{6CC404E6-ADB3-4482-A26F-62AAD17530C1}" destId="{A5C7E0E1-AC16-42A6-9421-3407C7FDEFBF}" srcOrd="0" destOrd="0" presId="urn:microsoft.com/office/officeart/2005/8/layout/list1"/>
    <dgm:cxn modelId="{2B791B93-01CB-41CB-A6C8-0A6E28F35146}" type="presOf" srcId="{4BE07E17-8541-42C1-896D-6B2D0011B12F}" destId="{8BA9A279-F3C6-42F3-B876-814B794A9CC9}" srcOrd="0" destOrd="0" presId="urn:microsoft.com/office/officeart/2005/8/layout/list1"/>
    <dgm:cxn modelId="{7A761E9F-A872-491F-9E5E-481140C9EC0A}" srcId="{4BE07E17-8541-42C1-896D-6B2D0011B12F}" destId="{3BD7CFA5-540B-4CA6-AE41-2E4F7D8AD0A1}" srcOrd="0" destOrd="0" parTransId="{4D034DCA-60F6-44C8-AA33-05284CDBA6EC}" sibTransId="{B5143DFB-94CD-4A47-86AD-523D808C9D12}"/>
    <dgm:cxn modelId="{AAF572AD-AAAF-4F4F-9659-D3C36CFF6052}" type="presOf" srcId="{5B3CFC97-9708-4C17-B451-9704F14E6710}" destId="{14078FA5-6152-4238-A685-28CFD2084394}" srcOrd="1" destOrd="0" presId="urn:microsoft.com/office/officeart/2005/8/layout/list1"/>
    <dgm:cxn modelId="{969A9EAD-47E2-4C3E-A51E-396E1832BDAF}" type="presOf" srcId="{5B3CFC97-9708-4C17-B451-9704F14E6710}" destId="{0AAD5897-183D-4590-86B4-6E7A810B2DC8}" srcOrd="0" destOrd="0" presId="urn:microsoft.com/office/officeart/2005/8/layout/list1"/>
    <dgm:cxn modelId="{523FD0B8-0AB9-4F10-BDF5-0F6E56B697EB}" srcId="{6CC404E6-ADB3-4482-A26F-62AAD17530C1}" destId="{5B3CFC97-9708-4C17-B451-9704F14E6710}" srcOrd="0" destOrd="0" parTransId="{1BB53638-43DD-40E6-988A-A9B78A3D209D}" sibTransId="{3894A7F2-DEE2-4820-A51E-99C3FDAC86B9}"/>
    <dgm:cxn modelId="{7B5137D3-B067-4EF9-98CA-72349318B27A}" srcId="{4BE07E17-8541-42C1-896D-6B2D0011B12F}" destId="{C20B6918-C87C-425B-93E4-C4AF846F4AC0}" srcOrd="1" destOrd="0" parTransId="{ED9B050F-19A1-45F9-9CC0-8681D4F308D0}" sibTransId="{DB2E361D-49F1-4313-989C-72A54D43E492}"/>
    <dgm:cxn modelId="{A128C1D5-1B55-442F-8062-B85979C70B4B}" type="presOf" srcId="{4BE07E17-8541-42C1-896D-6B2D0011B12F}" destId="{CF890EFD-6DD0-4540-8337-2B1F0C62AA30}" srcOrd="1" destOrd="0" presId="urn:microsoft.com/office/officeart/2005/8/layout/list1"/>
    <dgm:cxn modelId="{3C81DFF2-13CD-4B56-8952-630ED6D61DFD}" type="presOf" srcId="{C20B6918-C87C-425B-93E4-C4AF846F4AC0}" destId="{77B07F86-FC1C-4DCC-B780-E65D6683906A}" srcOrd="0" destOrd="1" presId="urn:microsoft.com/office/officeart/2005/8/layout/list1"/>
    <dgm:cxn modelId="{BAAE1CF3-A37F-48EF-9ECC-0BCDF420115C}" type="presOf" srcId="{3BD7CFA5-540B-4CA6-AE41-2E4F7D8AD0A1}" destId="{77B07F86-FC1C-4DCC-B780-E65D6683906A}" srcOrd="0" destOrd="0" presId="urn:microsoft.com/office/officeart/2005/8/layout/list1"/>
    <dgm:cxn modelId="{A408BEAB-268F-4FB9-BC61-912866305DF8}" type="presParOf" srcId="{A5C7E0E1-AC16-42A6-9421-3407C7FDEFBF}" destId="{8A5D7733-872B-45FD-9B5D-1ACD7A407330}" srcOrd="0" destOrd="0" presId="urn:microsoft.com/office/officeart/2005/8/layout/list1"/>
    <dgm:cxn modelId="{D3B89CE9-1EE0-47B4-800A-019DA5659E1B}" type="presParOf" srcId="{8A5D7733-872B-45FD-9B5D-1ACD7A407330}" destId="{0AAD5897-183D-4590-86B4-6E7A810B2DC8}" srcOrd="0" destOrd="0" presId="urn:microsoft.com/office/officeart/2005/8/layout/list1"/>
    <dgm:cxn modelId="{7FB8AB61-E35A-4706-BCDC-D0CD2652B9CA}" type="presParOf" srcId="{8A5D7733-872B-45FD-9B5D-1ACD7A407330}" destId="{14078FA5-6152-4238-A685-28CFD2084394}" srcOrd="1" destOrd="0" presId="urn:microsoft.com/office/officeart/2005/8/layout/list1"/>
    <dgm:cxn modelId="{88ABAD6E-11CD-4731-BFB8-58948FAA6B03}" type="presParOf" srcId="{A5C7E0E1-AC16-42A6-9421-3407C7FDEFBF}" destId="{2C796F64-4C43-4969-8F6F-C418F236FB2E}" srcOrd="1" destOrd="0" presId="urn:microsoft.com/office/officeart/2005/8/layout/list1"/>
    <dgm:cxn modelId="{F9DEC837-64A7-45E6-8A1B-62116E97EB78}" type="presParOf" srcId="{A5C7E0E1-AC16-42A6-9421-3407C7FDEFBF}" destId="{F488456F-C589-4DE0-A3ED-A3F4046B2494}" srcOrd="2" destOrd="0" presId="urn:microsoft.com/office/officeart/2005/8/layout/list1"/>
    <dgm:cxn modelId="{AA016F67-0EBD-410F-B6E1-766663BFEA45}" type="presParOf" srcId="{A5C7E0E1-AC16-42A6-9421-3407C7FDEFBF}" destId="{18087F21-2D50-4E70-A881-F86724785318}" srcOrd="3" destOrd="0" presId="urn:microsoft.com/office/officeart/2005/8/layout/list1"/>
    <dgm:cxn modelId="{6A01AC47-63D1-40AA-9F28-D9D1807943C1}" type="presParOf" srcId="{A5C7E0E1-AC16-42A6-9421-3407C7FDEFBF}" destId="{E25EE711-B4D2-4E2D-A897-77A7B631286B}" srcOrd="4" destOrd="0" presId="urn:microsoft.com/office/officeart/2005/8/layout/list1"/>
    <dgm:cxn modelId="{199B2FF6-FE4F-4244-9C27-FD226CD79718}" type="presParOf" srcId="{E25EE711-B4D2-4E2D-A897-77A7B631286B}" destId="{8BA9A279-F3C6-42F3-B876-814B794A9CC9}" srcOrd="0" destOrd="0" presId="urn:microsoft.com/office/officeart/2005/8/layout/list1"/>
    <dgm:cxn modelId="{01B02D9C-BD5A-4AFC-A99F-BD520EEE174D}" type="presParOf" srcId="{E25EE711-B4D2-4E2D-A897-77A7B631286B}" destId="{CF890EFD-6DD0-4540-8337-2B1F0C62AA30}" srcOrd="1" destOrd="0" presId="urn:microsoft.com/office/officeart/2005/8/layout/list1"/>
    <dgm:cxn modelId="{2E9F0995-2251-4865-9757-EE242154E709}" type="presParOf" srcId="{A5C7E0E1-AC16-42A6-9421-3407C7FDEFBF}" destId="{DFDBF5D5-B7DC-47C1-AEF2-F9B734E8B8F5}" srcOrd="5" destOrd="0" presId="urn:microsoft.com/office/officeart/2005/8/layout/list1"/>
    <dgm:cxn modelId="{8ED78463-669D-4419-83BC-EE5A90825214}" type="presParOf" srcId="{A5C7E0E1-AC16-42A6-9421-3407C7FDEFBF}" destId="{77B07F86-FC1C-4DCC-B780-E65D6683906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4EC4F-7D37-4D6C-B49D-2BC725544D6B}" type="doc">
      <dgm:prSet loTypeId="urn:microsoft.com/office/officeart/2016/7/layout/LinearArrowProcessNumbered" loCatId="process" qsTypeId="urn:microsoft.com/office/officeart/2005/8/quickstyle/simple2" qsCatId="simple" csTypeId="urn:microsoft.com/office/officeart/2005/8/colors/colorful5" csCatId="colorful" phldr="1"/>
      <dgm:spPr/>
      <dgm:t>
        <a:bodyPr/>
        <a:lstStyle/>
        <a:p>
          <a:endParaRPr lang="en-US"/>
        </a:p>
      </dgm:t>
    </dgm:pt>
    <dgm:pt modelId="{C3670408-98D1-425B-8304-2D36980232B1}">
      <dgm:prSet custT="1"/>
      <dgm:spPr/>
      <dgm:t>
        <a:bodyPr/>
        <a:lstStyle/>
        <a:p>
          <a:r>
            <a:rPr lang="en-US" sz="1400" b="1" baseline="0"/>
            <a:t>Stage 1: </a:t>
          </a:r>
        </a:p>
        <a:p>
          <a:r>
            <a:rPr lang="en-US" sz="1400" baseline="0"/>
            <a:t>Blood Loss &gt; 500 mL vaginal or &gt; 1000 mL cesarean with normal labs and vitals </a:t>
          </a:r>
          <a:r>
            <a:rPr lang="en-US" sz="1400" baseline="30000"/>
            <a:t>1,2</a:t>
          </a:r>
        </a:p>
      </dgm:t>
    </dgm:pt>
    <dgm:pt modelId="{CB97B35D-AD36-417A-96FA-9E894B2B33D8}" type="parTrans" cxnId="{FD735757-41B2-4909-8A06-0955D368DD02}">
      <dgm:prSet/>
      <dgm:spPr/>
      <dgm:t>
        <a:bodyPr/>
        <a:lstStyle/>
        <a:p>
          <a:endParaRPr lang="en-US" sz="2000"/>
        </a:p>
      </dgm:t>
    </dgm:pt>
    <dgm:pt modelId="{5026D6AE-4510-4858-9648-D96224642FEA}" type="sibTrans" cxnId="{FD735757-41B2-4909-8A06-0955D368DD02}">
      <dgm:prSet phldrT="1" phldr="0" custT="1"/>
      <dgm:spPr/>
      <dgm:t>
        <a:bodyPr/>
        <a:lstStyle/>
        <a:p>
          <a:r>
            <a:rPr lang="en-US" sz="4800"/>
            <a:t>1</a:t>
          </a:r>
        </a:p>
      </dgm:t>
    </dgm:pt>
    <dgm:pt modelId="{26D4F6CE-85BA-445D-A538-49B30F90D2F0}">
      <dgm:prSet custT="1"/>
      <dgm:spPr/>
      <dgm:t>
        <a:bodyPr/>
        <a:lstStyle/>
        <a:p>
          <a:r>
            <a:rPr lang="en-US" sz="1400" b="1" baseline="0"/>
            <a:t>Stage 2: </a:t>
          </a:r>
        </a:p>
        <a:p>
          <a:r>
            <a:rPr lang="en-US" sz="1400" baseline="0"/>
            <a:t>Continued bleeding (up to 1500 mL </a:t>
          </a:r>
          <a:r>
            <a:rPr lang="en-US" sz="1400" i="1" baseline="0"/>
            <a:t>or</a:t>
          </a:r>
          <a:r>
            <a:rPr lang="en-US" sz="1400" baseline="0"/>
            <a:t> &gt; 2 uterotonics) with normal labs and vitals</a:t>
          </a:r>
          <a:r>
            <a:rPr lang="en-US" sz="1400" baseline="30000"/>
            <a:t>1</a:t>
          </a:r>
        </a:p>
      </dgm:t>
    </dgm:pt>
    <dgm:pt modelId="{571E4EFE-15D7-40E2-9E7F-482D5FBDCA47}" type="parTrans" cxnId="{161CBACD-89E8-481B-ACAE-EB517E1F72E9}">
      <dgm:prSet/>
      <dgm:spPr/>
      <dgm:t>
        <a:bodyPr/>
        <a:lstStyle/>
        <a:p>
          <a:endParaRPr lang="en-US" sz="2000"/>
        </a:p>
      </dgm:t>
    </dgm:pt>
    <dgm:pt modelId="{65E97E25-0ECF-4E38-8523-96EEB1AAFCD1}" type="sibTrans" cxnId="{161CBACD-89E8-481B-ACAE-EB517E1F72E9}">
      <dgm:prSet phldrT="2" phldr="0" custT="1"/>
      <dgm:spPr/>
      <dgm:t>
        <a:bodyPr/>
        <a:lstStyle/>
        <a:p>
          <a:r>
            <a:rPr lang="en-US" sz="4800"/>
            <a:t>2</a:t>
          </a:r>
        </a:p>
      </dgm:t>
    </dgm:pt>
    <dgm:pt modelId="{4C2696E0-F127-477E-A30C-934EE3A3089A}">
      <dgm:prSet custT="1"/>
      <dgm:spPr/>
      <dgm:t>
        <a:bodyPr/>
        <a:lstStyle/>
        <a:p>
          <a:r>
            <a:rPr lang="en-US" sz="1350" b="1" baseline="0"/>
            <a:t>Stage 3: </a:t>
          </a:r>
        </a:p>
        <a:p>
          <a:r>
            <a:rPr lang="en-US" sz="1350" baseline="0"/>
            <a:t>Continued bleeding EBL &gt;1500 mL </a:t>
          </a:r>
          <a:r>
            <a:rPr lang="en-US" sz="1350" i="1" baseline="0"/>
            <a:t>or</a:t>
          </a:r>
          <a:r>
            <a:rPr lang="en-US" sz="1350" baseline="0"/>
            <a:t> &gt; 2 RBCs administered </a:t>
          </a:r>
          <a:r>
            <a:rPr lang="en-US" sz="1350" i="1" baseline="0"/>
            <a:t>or</a:t>
          </a:r>
          <a:r>
            <a:rPr lang="en-US" sz="1350" baseline="0"/>
            <a:t> risk for occult bleeding coagulopathy </a:t>
          </a:r>
          <a:r>
            <a:rPr lang="en-US" sz="1350" i="1" baseline="0"/>
            <a:t>or</a:t>
          </a:r>
          <a:r>
            <a:rPr lang="en-US" sz="1350" baseline="0"/>
            <a:t> abnormal vitals/labs/oliguria</a:t>
          </a:r>
          <a:r>
            <a:rPr lang="en-US" sz="1350" baseline="30000"/>
            <a:t>1</a:t>
          </a:r>
        </a:p>
      </dgm:t>
    </dgm:pt>
    <dgm:pt modelId="{E3E69322-7AD3-40D6-AA20-4EF9FC521E47}" type="parTrans" cxnId="{1CA75A29-A513-4616-B03C-798A7626B57F}">
      <dgm:prSet/>
      <dgm:spPr/>
      <dgm:t>
        <a:bodyPr/>
        <a:lstStyle/>
        <a:p>
          <a:endParaRPr lang="en-US" sz="2000"/>
        </a:p>
      </dgm:t>
    </dgm:pt>
    <dgm:pt modelId="{739BC119-8210-4821-8DF6-3347FEBB2021}" type="sibTrans" cxnId="{1CA75A29-A513-4616-B03C-798A7626B57F}">
      <dgm:prSet phldrT="3" phldr="0" custT="1"/>
      <dgm:spPr/>
      <dgm:t>
        <a:bodyPr/>
        <a:lstStyle/>
        <a:p>
          <a:r>
            <a:rPr lang="en-US" sz="4800"/>
            <a:t>3</a:t>
          </a:r>
        </a:p>
      </dgm:t>
    </dgm:pt>
    <dgm:pt modelId="{FA0E901C-3020-4944-9EFB-855C9DEC2246}">
      <dgm:prSet custT="1"/>
      <dgm:spPr/>
      <dgm:t>
        <a:bodyPr/>
        <a:lstStyle/>
        <a:p>
          <a:r>
            <a:rPr lang="en-US" sz="1400" b="1" baseline="0"/>
            <a:t>Stage 4: </a:t>
          </a:r>
        </a:p>
        <a:p>
          <a:r>
            <a:rPr lang="en-US" sz="1400" baseline="0"/>
            <a:t>Cardiovascular collapse (massive hemorrhage, profound hypovolemic shock)</a:t>
          </a:r>
          <a:r>
            <a:rPr lang="en-US" sz="1400" baseline="30000"/>
            <a:t>1</a:t>
          </a:r>
        </a:p>
      </dgm:t>
    </dgm:pt>
    <dgm:pt modelId="{AA12142D-9CA5-4DB6-935D-835C7F6C7ED3}" type="parTrans" cxnId="{28C1538A-807D-4DA1-BF4A-9D8EBC88CF6D}">
      <dgm:prSet/>
      <dgm:spPr/>
      <dgm:t>
        <a:bodyPr/>
        <a:lstStyle/>
        <a:p>
          <a:endParaRPr lang="en-US" sz="2000"/>
        </a:p>
      </dgm:t>
    </dgm:pt>
    <dgm:pt modelId="{CDAA59CE-F8E3-4A5D-8BE9-C7946B0687B8}" type="sibTrans" cxnId="{28C1538A-807D-4DA1-BF4A-9D8EBC88CF6D}">
      <dgm:prSet phldrT="4" phldr="0" custT="1"/>
      <dgm:spPr/>
      <dgm:t>
        <a:bodyPr/>
        <a:lstStyle/>
        <a:p>
          <a:r>
            <a:rPr lang="en-US" sz="4800"/>
            <a:t>4</a:t>
          </a:r>
        </a:p>
      </dgm:t>
    </dgm:pt>
    <dgm:pt modelId="{8A4A3120-9C26-45DC-99EF-89378DCBF514}" type="pres">
      <dgm:prSet presAssocID="{3164EC4F-7D37-4D6C-B49D-2BC725544D6B}" presName="linearFlow" presStyleCnt="0">
        <dgm:presLayoutVars>
          <dgm:dir/>
          <dgm:animLvl val="lvl"/>
          <dgm:resizeHandles val="exact"/>
        </dgm:presLayoutVars>
      </dgm:prSet>
      <dgm:spPr/>
    </dgm:pt>
    <dgm:pt modelId="{88C9C05F-5762-4F74-AB71-A262DFAF90C1}" type="pres">
      <dgm:prSet presAssocID="{C3670408-98D1-425B-8304-2D36980232B1}" presName="compositeNode" presStyleCnt="0"/>
      <dgm:spPr/>
    </dgm:pt>
    <dgm:pt modelId="{DF9C7664-B75C-4AA5-957A-5F07D8E5EEAC}" type="pres">
      <dgm:prSet presAssocID="{C3670408-98D1-425B-8304-2D36980232B1}" presName="parTx" presStyleLbl="node1" presStyleIdx="0" presStyleCnt="0">
        <dgm:presLayoutVars>
          <dgm:chMax val="0"/>
          <dgm:chPref val="0"/>
          <dgm:bulletEnabled val="1"/>
        </dgm:presLayoutVars>
      </dgm:prSet>
      <dgm:spPr/>
    </dgm:pt>
    <dgm:pt modelId="{BBAC40C5-01F2-4137-A519-8EFEAA9109C1}" type="pres">
      <dgm:prSet presAssocID="{C3670408-98D1-425B-8304-2D36980232B1}" presName="parSh" presStyleCnt="0"/>
      <dgm:spPr/>
    </dgm:pt>
    <dgm:pt modelId="{9174C492-C342-463A-8D52-24B0A99A06D7}" type="pres">
      <dgm:prSet presAssocID="{C3670408-98D1-425B-8304-2D36980232B1}" presName="lineNode" presStyleLbl="alignAccFollowNode1" presStyleIdx="0" presStyleCnt="12"/>
      <dgm:spPr/>
    </dgm:pt>
    <dgm:pt modelId="{36AD0EE4-4907-4B42-AD47-9460BC49EC02}" type="pres">
      <dgm:prSet presAssocID="{C3670408-98D1-425B-8304-2D36980232B1}" presName="lineArrowNode" presStyleLbl="alignAccFollowNode1" presStyleIdx="1" presStyleCnt="12"/>
      <dgm:spPr/>
    </dgm:pt>
    <dgm:pt modelId="{D0CE8368-D619-4FFF-8E93-84236DF1746D}" type="pres">
      <dgm:prSet presAssocID="{5026D6AE-4510-4858-9648-D96224642FEA}" presName="sibTransNodeCircle" presStyleLbl="alignNode1" presStyleIdx="0" presStyleCnt="4">
        <dgm:presLayoutVars>
          <dgm:chMax val="0"/>
          <dgm:bulletEnabled/>
        </dgm:presLayoutVars>
      </dgm:prSet>
      <dgm:spPr/>
    </dgm:pt>
    <dgm:pt modelId="{DCF0CF44-03FD-4B18-B07B-937AF0D8559D}" type="pres">
      <dgm:prSet presAssocID="{5026D6AE-4510-4858-9648-D96224642FEA}" presName="spacerBetweenCircleAndCallout" presStyleCnt="0">
        <dgm:presLayoutVars/>
      </dgm:prSet>
      <dgm:spPr/>
    </dgm:pt>
    <dgm:pt modelId="{B4D9E538-E1C7-44C9-BBEE-319F5F72E77F}" type="pres">
      <dgm:prSet presAssocID="{C3670408-98D1-425B-8304-2D36980232B1}" presName="nodeText" presStyleLbl="alignAccFollowNode1" presStyleIdx="2" presStyleCnt="12">
        <dgm:presLayoutVars>
          <dgm:bulletEnabled val="1"/>
        </dgm:presLayoutVars>
      </dgm:prSet>
      <dgm:spPr/>
    </dgm:pt>
    <dgm:pt modelId="{28D1D39E-9BE3-4FFD-878D-DCD15F8ECD65}" type="pres">
      <dgm:prSet presAssocID="{5026D6AE-4510-4858-9648-D96224642FEA}" presName="sibTransComposite" presStyleCnt="0"/>
      <dgm:spPr/>
    </dgm:pt>
    <dgm:pt modelId="{FEB35CA9-2251-43EC-AE37-F176CF680455}" type="pres">
      <dgm:prSet presAssocID="{26D4F6CE-85BA-445D-A538-49B30F90D2F0}" presName="compositeNode" presStyleCnt="0"/>
      <dgm:spPr/>
    </dgm:pt>
    <dgm:pt modelId="{69F5EC88-9CB0-4249-B4FA-E8B2DF404D50}" type="pres">
      <dgm:prSet presAssocID="{26D4F6CE-85BA-445D-A538-49B30F90D2F0}" presName="parTx" presStyleLbl="node1" presStyleIdx="0" presStyleCnt="0">
        <dgm:presLayoutVars>
          <dgm:chMax val="0"/>
          <dgm:chPref val="0"/>
          <dgm:bulletEnabled val="1"/>
        </dgm:presLayoutVars>
      </dgm:prSet>
      <dgm:spPr/>
    </dgm:pt>
    <dgm:pt modelId="{C313B872-1C7B-405C-BB34-9A42DFB74D5C}" type="pres">
      <dgm:prSet presAssocID="{26D4F6CE-85BA-445D-A538-49B30F90D2F0}" presName="parSh" presStyleCnt="0"/>
      <dgm:spPr/>
    </dgm:pt>
    <dgm:pt modelId="{63C395F5-0989-4176-9258-5E19F8C31024}" type="pres">
      <dgm:prSet presAssocID="{26D4F6CE-85BA-445D-A538-49B30F90D2F0}" presName="lineNode" presStyleLbl="alignAccFollowNode1" presStyleIdx="3" presStyleCnt="12"/>
      <dgm:spPr/>
    </dgm:pt>
    <dgm:pt modelId="{D42B62BC-D9C7-4157-9F8E-D7A5F84673D3}" type="pres">
      <dgm:prSet presAssocID="{26D4F6CE-85BA-445D-A538-49B30F90D2F0}" presName="lineArrowNode" presStyleLbl="alignAccFollowNode1" presStyleIdx="4" presStyleCnt="12"/>
      <dgm:spPr/>
    </dgm:pt>
    <dgm:pt modelId="{82B1E04D-F5F6-41BF-B18F-F35A98A7A2A7}" type="pres">
      <dgm:prSet presAssocID="{65E97E25-0ECF-4E38-8523-96EEB1AAFCD1}" presName="sibTransNodeCircle" presStyleLbl="alignNode1" presStyleIdx="1" presStyleCnt="4">
        <dgm:presLayoutVars>
          <dgm:chMax val="0"/>
          <dgm:bulletEnabled/>
        </dgm:presLayoutVars>
      </dgm:prSet>
      <dgm:spPr/>
    </dgm:pt>
    <dgm:pt modelId="{D9E2DE3B-FAAE-4F20-8696-07F7E9A44A07}" type="pres">
      <dgm:prSet presAssocID="{65E97E25-0ECF-4E38-8523-96EEB1AAFCD1}" presName="spacerBetweenCircleAndCallout" presStyleCnt="0">
        <dgm:presLayoutVars/>
      </dgm:prSet>
      <dgm:spPr/>
    </dgm:pt>
    <dgm:pt modelId="{F4ECF55E-6C50-459B-96FD-A4AD6D8FC8FE}" type="pres">
      <dgm:prSet presAssocID="{26D4F6CE-85BA-445D-A538-49B30F90D2F0}" presName="nodeText" presStyleLbl="alignAccFollowNode1" presStyleIdx="5" presStyleCnt="12">
        <dgm:presLayoutVars>
          <dgm:bulletEnabled val="1"/>
        </dgm:presLayoutVars>
      </dgm:prSet>
      <dgm:spPr/>
    </dgm:pt>
    <dgm:pt modelId="{7CB1BF07-0A94-4005-8C55-E06EEF9BDAEA}" type="pres">
      <dgm:prSet presAssocID="{65E97E25-0ECF-4E38-8523-96EEB1AAFCD1}" presName="sibTransComposite" presStyleCnt="0"/>
      <dgm:spPr/>
    </dgm:pt>
    <dgm:pt modelId="{0048F2E1-7085-413B-8448-25FC32262905}" type="pres">
      <dgm:prSet presAssocID="{4C2696E0-F127-477E-A30C-934EE3A3089A}" presName="compositeNode" presStyleCnt="0"/>
      <dgm:spPr/>
    </dgm:pt>
    <dgm:pt modelId="{D80DA6C5-27DB-4212-83FE-E592D9DECC47}" type="pres">
      <dgm:prSet presAssocID="{4C2696E0-F127-477E-A30C-934EE3A3089A}" presName="parTx" presStyleLbl="node1" presStyleIdx="0" presStyleCnt="0">
        <dgm:presLayoutVars>
          <dgm:chMax val="0"/>
          <dgm:chPref val="0"/>
          <dgm:bulletEnabled val="1"/>
        </dgm:presLayoutVars>
      </dgm:prSet>
      <dgm:spPr/>
    </dgm:pt>
    <dgm:pt modelId="{4F814A16-DB85-4EB1-86C5-1B5AF579EE1C}" type="pres">
      <dgm:prSet presAssocID="{4C2696E0-F127-477E-A30C-934EE3A3089A}" presName="parSh" presStyleCnt="0"/>
      <dgm:spPr/>
    </dgm:pt>
    <dgm:pt modelId="{73A446EA-0FEC-4FD8-9981-D33677B2EA6D}" type="pres">
      <dgm:prSet presAssocID="{4C2696E0-F127-477E-A30C-934EE3A3089A}" presName="lineNode" presStyleLbl="alignAccFollowNode1" presStyleIdx="6" presStyleCnt="12"/>
      <dgm:spPr/>
    </dgm:pt>
    <dgm:pt modelId="{23F15E42-8C90-4B43-BCB5-031546473E45}" type="pres">
      <dgm:prSet presAssocID="{4C2696E0-F127-477E-A30C-934EE3A3089A}" presName="lineArrowNode" presStyleLbl="alignAccFollowNode1" presStyleIdx="7" presStyleCnt="12"/>
      <dgm:spPr/>
    </dgm:pt>
    <dgm:pt modelId="{F66443AD-A74F-4E5F-A25B-8BD515E5B34B}" type="pres">
      <dgm:prSet presAssocID="{739BC119-8210-4821-8DF6-3347FEBB2021}" presName="sibTransNodeCircle" presStyleLbl="alignNode1" presStyleIdx="2" presStyleCnt="4">
        <dgm:presLayoutVars>
          <dgm:chMax val="0"/>
          <dgm:bulletEnabled/>
        </dgm:presLayoutVars>
      </dgm:prSet>
      <dgm:spPr/>
    </dgm:pt>
    <dgm:pt modelId="{34A856BC-2DA8-4440-80EC-ADC9DC93F5D1}" type="pres">
      <dgm:prSet presAssocID="{739BC119-8210-4821-8DF6-3347FEBB2021}" presName="spacerBetweenCircleAndCallout" presStyleCnt="0">
        <dgm:presLayoutVars/>
      </dgm:prSet>
      <dgm:spPr/>
    </dgm:pt>
    <dgm:pt modelId="{FD5D6E3C-7BF8-4DC4-B3DB-2B10555E5730}" type="pres">
      <dgm:prSet presAssocID="{4C2696E0-F127-477E-A30C-934EE3A3089A}" presName="nodeText" presStyleLbl="alignAccFollowNode1" presStyleIdx="8" presStyleCnt="12" custScaleX="104988" custScaleY="100000">
        <dgm:presLayoutVars>
          <dgm:bulletEnabled val="1"/>
        </dgm:presLayoutVars>
      </dgm:prSet>
      <dgm:spPr/>
    </dgm:pt>
    <dgm:pt modelId="{1FF923FA-2B82-492E-B3E5-C7E14FE0A1E5}" type="pres">
      <dgm:prSet presAssocID="{739BC119-8210-4821-8DF6-3347FEBB2021}" presName="sibTransComposite" presStyleCnt="0"/>
      <dgm:spPr/>
    </dgm:pt>
    <dgm:pt modelId="{4203836A-3DFA-4857-9E78-EDCE909567D1}" type="pres">
      <dgm:prSet presAssocID="{FA0E901C-3020-4944-9EFB-855C9DEC2246}" presName="compositeNode" presStyleCnt="0"/>
      <dgm:spPr/>
    </dgm:pt>
    <dgm:pt modelId="{85B7F144-1849-4679-8464-7C7637027866}" type="pres">
      <dgm:prSet presAssocID="{FA0E901C-3020-4944-9EFB-855C9DEC2246}" presName="parTx" presStyleLbl="node1" presStyleIdx="0" presStyleCnt="0">
        <dgm:presLayoutVars>
          <dgm:chMax val="0"/>
          <dgm:chPref val="0"/>
          <dgm:bulletEnabled val="1"/>
        </dgm:presLayoutVars>
      </dgm:prSet>
      <dgm:spPr/>
    </dgm:pt>
    <dgm:pt modelId="{6D2CEFD8-D61D-410D-9A2E-4488D8BE1F83}" type="pres">
      <dgm:prSet presAssocID="{FA0E901C-3020-4944-9EFB-855C9DEC2246}" presName="parSh" presStyleCnt="0"/>
      <dgm:spPr/>
    </dgm:pt>
    <dgm:pt modelId="{9020C3DB-A40B-4952-9C29-13C402FEE13A}" type="pres">
      <dgm:prSet presAssocID="{FA0E901C-3020-4944-9EFB-855C9DEC2246}" presName="lineNode" presStyleLbl="alignAccFollowNode1" presStyleIdx="9" presStyleCnt="12"/>
      <dgm:spPr/>
    </dgm:pt>
    <dgm:pt modelId="{890E75A0-0619-40C1-B85B-A937BA750661}" type="pres">
      <dgm:prSet presAssocID="{FA0E901C-3020-4944-9EFB-855C9DEC2246}" presName="lineArrowNode" presStyleLbl="alignAccFollowNode1" presStyleIdx="10" presStyleCnt="12"/>
      <dgm:spPr/>
    </dgm:pt>
    <dgm:pt modelId="{3DB8E7ED-CD96-46AC-85AA-E893236FF72C}" type="pres">
      <dgm:prSet presAssocID="{CDAA59CE-F8E3-4A5D-8BE9-C7946B0687B8}" presName="sibTransNodeCircle" presStyleLbl="alignNode1" presStyleIdx="3" presStyleCnt="4">
        <dgm:presLayoutVars>
          <dgm:chMax val="0"/>
          <dgm:bulletEnabled/>
        </dgm:presLayoutVars>
      </dgm:prSet>
      <dgm:spPr/>
    </dgm:pt>
    <dgm:pt modelId="{48BA8C17-5787-4FE1-8D53-D9CE14C01816}" type="pres">
      <dgm:prSet presAssocID="{CDAA59CE-F8E3-4A5D-8BE9-C7946B0687B8}" presName="spacerBetweenCircleAndCallout" presStyleCnt="0">
        <dgm:presLayoutVars/>
      </dgm:prSet>
      <dgm:spPr/>
    </dgm:pt>
    <dgm:pt modelId="{FE350827-AD8C-4B05-A08E-8E759E04CD0C}" type="pres">
      <dgm:prSet presAssocID="{FA0E901C-3020-4944-9EFB-855C9DEC2246}" presName="nodeText" presStyleLbl="alignAccFollowNode1" presStyleIdx="11" presStyleCnt="12" custScaleX="100000" custScaleY="100000" custLinFactNeighborX="679" custLinFactNeighborY="541">
        <dgm:presLayoutVars>
          <dgm:bulletEnabled val="1"/>
        </dgm:presLayoutVars>
      </dgm:prSet>
      <dgm:spPr/>
    </dgm:pt>
  </dgm:ptLst>
  <dgm:cxnLst>
    <dgm:cxn modelId="{BB7E760C-0636-49B3-BD47-F05F258171FC}" type="presOf" srcId="{FA0E901C-3020-4944-9EFB-855C9DEC2246}" destId="{FE350827-AD8C-4B05-A08E-8E759E04CD0C}" srcOrd="0" destOrd="0" presId="urn:microsoft.com/office/officeart/2016/7/layout/LinearArrowProcessNumbered"/>
    <dgm:cxn modelId="{1CA75A29-A513-4616-B03C-798A7626B57F}" srcId="{3164EC4F-7D37-4D6C-B49D-2BC725544D6B}" destId="{4C2696E0-F127-477E-A30C-934EE3A3089A}" srcOrd="2" destOrd="0" parTransId="{E3E69322-7AD3-40D6-AA20-4EF9FC521E47}" sibTransId="{739BC119-8210-4821-8DF6-3347FEBB2021}"/>
    <dgm:cxn modelId="{74CCB63F-CC9C-47C4-A23A-0CF3E645FE1C}" type="presOf" srcId="{4C2696E0-F127-477E-A30C-934EE3A3089A}" destId="{FD5D6E3C-7BF8-4DC4-B3DB-2B10555E5730}" srcOrd="0" destOrd="0" presId="urn:microsoft.com/office/officeart/2016/7/layout/LinearArrowProcessNumbered"/>
    <dgm:cxn modelId="{BA664242-991C-4CFC-B85C-EF3F0EBD8AD7}" type="presOf" srcId="{739BC119-8210-4821-8DF6-3347FEBB2021}" destId="{F66443AD-A74F-4E5F-A25B-8BD515E5B34B}" srcOrd="0" destOrd="0" presId="urn:microsoft.com/office/officeart/2016/7/layout/LinearArrowProcessNumbered"/>
    <dgm:cxn modelId="{FD735757-41B2-4909-8A06-0955D368DD02}" srcId="{3164EC4F-7D37-4D6C-B49D-2BC725544D6B}" destId="{C3670408-98D1-425B-8304-2D36980232B1}" srcOrd="0" destOrd="0" parTransId="{CB97B35D-AD36-417A-96FA-9E894B2B33D8}" sibTransId="{5026D6AE-4510-4858-9648-D96224642FEA}"/>
    <dgm:cxn modelId="{2C61EF78-D3D9-48E0-ACF4-7C10BE54D549}" type="presOf" srcId="{65E97E25-0ECF-4E38-8523-96EEB1AAFCD1}" destId="{82B1E04D-F5F6-41BF-B18F-F35A98A7A2A7}" srcOrd="0" destOrd="0" presId="urn:microsoft.com/office/officeart/2016/7/layout/LinearArrowProcessNumbered"/>
    <dgm:cxn modelId="{28C1538A-807D-4DA1-BF4A-9D8EBC88CF6D}" srcId="{3164EC4F-7D37-4D6C-B49D-2BC725544D6B}" destId="{FA0E901C-3020-4944-9EFB-855C9DEC2246}" srcOrd="3" destOrd="0" parTransId="{AA12142D-9CA5-4DB6-935D-835C7F6C7ED3}" sibTransId="{CDAA59CE-F8E3-4A5D-8BE9-C7946B0687B8}"/>
    <dgm:cxn modelId="{DEF2B8B8-0D0E-42BA-9302-EFD7AB7923BF}" type="presOf" srcId="{5026D6AE-4510-4858-9648-D96224642FEA}" destId="{D0CE8368-D619-4FFF-8E93-84236DF1746D}" srcOrd="0" destOrd="0" presId="urn:microsoft.com/office/officeart/2016/7/layout/LinearArrowProcessNumbered"/>
    <dgm:cxn modelId="{161CBACD-89E8-481B-ACAE-EB517E1F72E9}" srcId="{3164EC4F-7D37-4D6C-B49D-2BC725544D6B}" destId="{26D4F6CE-85BA-445D-A538-49B30F90D2F0}" srcOrd="1" destOrd="0" parTransId="{571E4EFE-15D7-40E2-9E7F-482D5FBDCA47}" sibTransId="{65E97E25-0ECF-4E38-8523-96EEB1AAFCD1}"/>
    <dgm:cxn modelId="{906592D5-DD93-4C93-8FF9-AA0A071B6791}" type="presOf" srcId="{CDAA59CE-F8E3-4A5D-8BE9-C7946B0687B8}" destId="{3DB8E7ED-CD96-46AC-85AA-E893236FF72C}" srcOrd="0" destOrd="0" presId="urn:microsoft.com/office/officeart/2016/7/layout/LinearArrowProcessNumbered"/>
    <dgm:cxn modelId="{014EF3DE-E744-41B4-A0E4-FA0046091F5A}" type="presOf" srcId="{C3670408-98D1-425B-8304-2D36980232B1}" destId="{B4D9E538-E1C7-44C9-BBEE-319F5F72E77F}" srcOrd="0" destOrd="0" presId="urn:microsoft.com/office/officeart/2016/7/layout/LinearArrowProcessNumbered"/>
    <dgm:cxn modelId="{B6D972E8-83D8-4819-A823-3055D156AD80}" type="presOf" srcId="{26D4F6CE-85BA-445D-A538-49B30F90D2F0}" destId="{F4ECF55E-6C50-459B-96FD-A4AD6D8FC8FE}" srcOrd="0" destOrd="0" presId="urn:microsoft.com/office/officeart/2016/7/layout/LinearArrowProcessNumbered"/>
    <dgm:cxn modelId="{071AB9FC-94F6-403A-AA23-373FC0FD5320}" type="presOf" srcId="{3164EC4F-7D37-4D6C-B49D-2BC725544D6B}" destId="{8A4A3120-9C26-45DC-99EF-89378DCBF514}" srcOrd="0" destOrd="0" presId="urn:microsoft.com/office/officeart/2016/7/layout/LinearArrowProcessNumbered"/>
    <dgm:cxn modelId="{2BC696CE-5170-4460-86AF-1B5C2032C58F}" type="presParOf" srcId="{8A4A3120-9C26-45DC-99EF-89378DCBF514}" destId="{88C9C05F-5762-4F74-AB71-A262DFAF90C1}" srcOrd="0" destOrd="0" presId="urn:microsoft.com/office/officeart/2016/7/layout/LinearArrowProcessNumbered"/>
    <dgm:cxn modelId="{C9CA822D-CB1B-44E8-8048-ABA98983B6AE}" type="presParOf" srcId="{88C9C05F-5762-4F74-AB71-A262DFAF90C1}" destId="{DF9C7664-B75C-4AA5-957A-5F07D8E5EEAC}" srcOrd="0" destOrd="0" presId="urn:microsoft.com/office/officeart/2016/7/layout/LinearArrowProcessNumbered"/>
    <dgm:cxn modelId="{B0CCCC1B-5F48-4A2E-8DD2-B368A5BDD558}" type="presParOf" srcId="{88C9C05F-5762-4F74-AB71-A262DFAF90C1}" destId="{BBAC40C5-01F2-4137-A519-8EFEAA9109C1}" srcOrd="1" destOrd="0" presId="urn:microsoft.com/office/officeart/2016/7/layout/LinearArrowProcessNumbered"/>
    <dgm:cxn modelId="{DF87099F-079D-4FA3-AF00-6A5A4A52D8F8}" type="presParOf" srcId="{BBAC40C5-01F2-4137-A519-8EFEAA9109C1}" destId="{9174C492-C342-463A-8D52-24B0A99A06D7}" srcOrd="0" destOrd="0" presId="urn:microsoft.com/office/officeart/2016/7/layout/LinearArrowProcessNumbered"/>
    <dgm:cxn modelId="{99046F79-E917-4A16-A2A0-07CBF2287E4F}" type="presParOf" srcId="{BBAC40C5-01F2-4137-A519-8EFEAA9109C1}" destId="{36AD0EE4-4907-4B42-AD47-9460BC49EC02}" srcOrd="1" destOrd="0" presId="urn:microsoft.com/office/officeart/2016/7/layout/LinearArrowProcessNumbered"/>
    <dgm:cxn modelId="{082CE7A0-F3BA-4311-9A5F-5C43CF2383F2}" type="presParOf" srcId="{BBAC40C5-01F2-4137-A519-8EFEAA9109C1}" destId="{D0CE8368-D619-4FFF-8E93-84236DF1746D}" srcOrd="2" destOrd="0" presId="urn:microsoft.com/office/officeart/2016/7/layout/LinearArrowProcessNumbered"/>
    <dgm:cxn modelId="{64C8CD06-CA64-462E-A995-EE95BC885D70}" type="presParOf" srcId="{BBAC40C5-01F2-4137-A519-8EFEAA9109C1}" destId="{DCF0CF44-03FD-4B18-B07B-937AF0D8559D}" srcOrd="3" destOrd="0" presId="urn:microsoft.com/office/officeart/2016/7/layout/LinearArrowProcessNumbered"/>
    <dgm:cxn modelId="{E8174AA2-7568-4466-9490-C64A43CB7C17}" type="presParOf" srcId="{88C9C05F-5762-4F74-AB71-A262DFAF90C1}" destId="{B4D9E538-E1C7-44C9-BBEE-319F5F72E77F}" srcOrd="2" destOrd="0" presId="urn:microsoft.com/office/officeart/2016/7/layout/LinearArrowProcessNumbered"/>
    <dgm:cxn modelId="{5623C4AF-BAEE-4564-B68E-8CDECD79EF8C}" type="presParOf" srcId="{8A4A3120-9C26-45DC-99EF-89378DCBF514}" destId="{28D1D39E-9BE3-4FFD-878D-DCD15F8ECD65}" srcOrd="1" destOrd="0" presId="urn:microsoft.com/office/officeart/2016/7/layout/LinearArrowProcessNumbered"/>
    <dgm:cxn modelId="{DC9E986F-A784-4F52-AFFB-EC3F28C06EDC}" type="presParOf" srcId="{8A4A3120-9C26-45DC-99EF-89378DCBF514}" destId="{FEB35CA9-2251-43EC-AE37-F176CF680455}" srcOrd="2" destOrd="0" presId="urn:microsoft.com/office/officeart/2016/7/layout/LinearArrowProcessNumbered"/>
    <dgm:cxn modelId="{9C3C1F20-C385-4154-9CEA-72A8FF6F3897}" type="presParOf" srcId="{FEB35CA9-2251-43EC-AE37-F176CF680455}" destId="{69F5EC88-9CB0-4249-B4FA-E8B2DF404D50}" srcOrd="0" destOrd="0" presId="urn:microsoft.com/office/officeart/2016/7/layout/LinearArrowProcessNumbered"/>
    <dgm:cxn modelId="{6B9C6699-A24C-4153-AAD0-2CDA49742B43}" type="presParOf" srcId="{FEB35CA9-2251-43EC-AE37-F176CF680455}" destId="{C313B872-1C7B-405C-BB34-9A42DFB74D5C}" srcOrd="1" destOrd="0" presId="urn:microsoft.com/office/officeart/2016/7/layout/LinearArrowProcessNumbered"/>
    <dgm:cxn modelId="{D560F528-63A2-4424-9765-74147E796269}" type="presParOf" srcId="{C313B872-1C7B-405C-BB34-9A42DFB74D5C}" destId="{63C395F5-0989-4176-9258-5E19F8C31024}" srcOrd="0" destOrd="0" presId="urn:microsoft.com/office/officeart/2016/7/layout/LinearArrowProcessNumbered"/>
    <dgm:cxn modelId="{9A9FED86-855C-4FAC-A909-D1EFA7CE7EFE}" type="presParOf" srcId="{C313B872-1C7B-405C-BB34-9A42DFB74D5C}" destId="{D42B62BC-D9C7-4157-9F8E-D7A5F84673D3}" srcOrd="1" destOrd="0" presId="urn:microsoft.com/office/officeart/2016/7/layout/LinearArrowProcessNumbered"/>
    <dgm:cxn modelId="{069C2EBF-627C-4547-8E81-1D883CD76BB1}" type="presParOf" srcId="{C313B872-1C7B-405C-BB34-9A42DFB74D5C}" destId="{82B1E04D-F5F6-41BF-B18F-F35A98A7A2A7}" srcOrd="2" destOrd="0" presId="urn:microsoft.com/office/officeart/2016/7/layout/LinearArrowProcessNumbered"/>
    <dgm:cxn modelId="{F374902F-A615-4EF2-A0E8-3D31D3C5218D}" type="presParOf" srcId="{C313B872-1C7B-405C-BB34-9A42DFB74D5C}" destId="{D9E2DE3B-FAAE-4F20-8696-07F7E9A44A07}" srcOrd="3" destOrd="0" presId="urn:microsoft.com/office/officeart/2016/7/layout/LinearArrowProcessNumbered"/>
    <dgm:cxn modelId="{1B35D662-3EF7-445A-89F6-879A59D9E270}" type="presParOf" srcId="{FEB35CA9-2251-43EC-AE37-F176CF680455}" destId="{F4ECF55E-6C50-459B-96FD-A4AD6D8FC8FE}" srcOrd="2" destOrd="0" presId="urn:microsoft.com/office/officeart/2016/7/layout/LinearArrowProcessNumbered"/>
    <dgm:cxn modelId="{8B1408FD-E887-41DD-B881-4167AF0C50A7}" type="presParOf" srcId="{8A4A3120-9C26-45DC-99EF-89378DCBF514}" destId="{7CB1BF07-0A94-4005-8C55-E06EEF9BDAEA}" srcOrd="3" destOrd="0" presId="urn:microsoft.com/office/officeart/2016/7/layout/LinearArrowProcessNumbered"/>
    <dgm:cxn modelId="{D5DE901E-F818-4D0D-8194-87EA119A2B35}" type="presParOf" srcId="{8A4A3120-9C26-45DC-99EF-89378DCBF514}" destId="{0048F2E1-7085-413B-8448-25FC32262905}" srcOrd="4" destOrd="0" presId="urn:microsoft.com/office/officeart/2016/7/layout/LinearArrowProcessNumbered"/>
    <dgm:cxn modelId="{E61A583F-EAEA-4A6A-BAA9-1D9E8A5FB21C}" type="presParOf" srcId="{0048F2E1-7085-413B-8448-25FC32262905}" destId="{D80DA6C5-27DB-4212-83FE-E592D9DECC47}" srcOrd="0" destOrd="0" presId="urn:microsoft.com/office/officeart/2016/7/layout/LinearArrowProcessNumbered"/>
    <dgm:cxn modelId="{9A7EEF30-330E-47EC-AAF1-F68B222FFA0D}" type="presParOf" srcId="{0048F2E1-7085-413B-8448-25FC32262905}" destId="{4F814A16-DB85-4EB1-86C5-1B5AF579EE1C}" srcOrd="1" destOrd="0" presId="urn:microsoft.com/office/officeart/2016/7/layout/LinearArrowProcessNumbered"/>
    <dgm:cxn modelId="{CF44606C-9962-4314-A3D8-C7333457460C}" type="presParOf" srcId="{4F814A16-DB85-4EB1-86C5-1B5AF579EE1C}" destId="{73A446EA-0FEC-4FD8-9981-D33677B2EA6D}" srcOrd="0" destOrd="0" presId="urn:microsoft.com/office/officeart/2016/7/layout/LinearArrowProcessNumbered"/>
    <dgm:cxn modelId="{9476EFAC-A0E7-4099-8E75-CB77337A2D65}" type="presParOf" srcId="{4F814A16-DB85-4EB1-86C5-1B5AF579EE1C}" destId="{23F15E42-8C90-4B43-BCB5-031546473E45}" srcOrd="1" destOrd="0" presId="urn:microsoft.com/office/officeart/2016/7/layout/LinearArrowProcessNumbered"/>
    <dgm:cxn modelId="{46F0423E-B01B-4508-9A73-B640CE6BD92F}" type="presParOf" srcId="{4F814A16-DB85-4EB1-86C5-1B5AF579EE1C}" destId="{F66443AD-A74F-4E5F-A25B-8BD515E5B34B}" srcOrd="2" destOrd="0" presId="urn:microsoft.com/office/officeart/2016/7/layout/LinearArrowProcessNumbered"/>
    <dgm:cxn modelId="{A443D0BD-04E7-4BD3-ABD8-5D7DB80D60E9}" type="presParOf" srcId="{4F814A16-DB85-4EB1-86C5-1B5AF579EE1C}" destId="{34A856BC-2DA8-4440-80EC-ADC9DC93F5D1}" srcOrd="3" destOrd="0" presId="urn:microsoft.com/office/officeart/2016/7/layout/LinearArrowProcessNumbered"/>
    <dgm:cxn modelId="{B6A5969D-3A52-4357-A240-279BC8502F6C}" type="presParOf" srcId="{0048F2E1-7085-413B-8448-25FC32262905}" destId="{FD5D6E3C-7BF8-4DC4-B3DB-2B10555E5730}" srcOrd="2" destOrd="0" presId="urn:microsoft.com/office/officeart/2016/7/layout/LinearArrowProcessNumbered"/>
    <dgm:cxn modelId="{C0729577-D9CB-4A7F-8712-EABC954539A5}" type="presParOf" srcId="{8A4A3120-9C26-45DC-99EF-89378DCBF514}" destId="{1FF923FA-2B82-492E-B3E5-C7E14FE0A1E5}" srcOrd="5" destOrd="0" presId="urn:microsoft.com/office/officeart/2016/7/layout/LinearArrowProcessNumbered"/>
    <dgm:cxn modelId="{3B685002-D98C-481C-80F0-823AE2AE93CA}" type="presParOf" srcId="{8A4A3120-9C26-45DC-99EF-89378DCBF514}" destId="{4203836A-3DFA-4857-9E78-EDCE909567D1}" srcOrd="6" destOrd="0" presId="urn:microsoft.com/office/officeart/2016/7/layout/LinearArrowProcessNumbered"/>
    <dgm:cxn modelId="{67295A67-8A04-4134-ACE2-7827ECCED53E}" type="presParOf" srcId="{4203836A-3DFA-4857-9E78-EDCE909567D1}" destId="{85B7F144-1849-4679-8464-7C7637027866}" srcOrd="0" destOrd="0" presId="urn:microsoft.com/office/officeart/2016/7/layout/LinearArrowProcessNumbered"/>
    <dgm:cxn modelId="{4A923414-397E-4C3D-95AC-3C73B752B9F4}" type="presParOf" srcId="{4203836A-3DFA-4857-9E78-EDCE909567D1}" destId="{6D2CEFD8-D61D-410D-9A2E-4488D8BE1F83}" srcOrd="1" destOrd="0" presId="urn:microsoft.com/office/officeart/2016/7/layout/LinearArrowProcessNumbered"/>
    <dgm:cxn modelId="{9FEEA025-6833-4A01-A179-41678FB55054}" type="presParOf" srcId="{6D2CEFD8-D61D-410D-9A2E-4488D8BE1F83}" destId="{9020C3DB-A40B-4952-9C29-13C402FEE13A}" srcOrd="0" destOrd="0" presId="urn:microsoft.com/office/officeart/2016/7/layout/LinearArrowProcessNumbered"/>
    <dgm:cxn modelId="{B14AF906-E5EB-44A3-B6BB-CB811A4FE4F0}" type="presParOf" srcId="{6D2CEFD8-D61D-410D-9A2E-4488D8BE1F83}" destId="{890E75A0-0619-40C1-B85B-A937BA750661}" srcOrd="1" destOrd="0" presId="urn:microsoft.com/office/officeart/2016/7/layout/LinearArrowProcessNumbered"/>
    <dgm:cxn modelId="{4466F3AE-9432-4685-BAE4-4D52D2B0690B}" type="presParOf" srcId="{6D2CEFD8-D61D-410D-9A2E-4488D8BE1F83}" destId="{3DB8E7ED-CD96-46AC-85AA-E893236FF72C}" srcOrd="2" destOrd="0" presId="urn:microsoft.com/office/officeart/2016/7/layout/LinearArrowProcessNumbered"/>
    <dgm:cxn modelId="{8BF4F4BB-ECD6-447E-9E4E-9F657B2B1C0B}" type="presParOf" srcId="{6D2CEFD8-D61D-410D-9A2E-4488D8BE1F83}" destId="{48BA8C17-5787-4FE1-8D53-D9CE14C01816}" srcOrd="3" destOrd="0" presId="urn:microsoft.com/office/officeart/2016/7/layout/LinearArrowProcessNumbered"/>
    <dgm:cxn modelId="{03B89A24-889E-4BEC-BD35-68B58B838137}" type="presParOf" srcId="{4203836A-3DFA-4857-9E78-EDCE909567D1}" destId="{FE350827-AD8C-4B05-A08E-8E759E04CD0C}"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A534A3-8DFC-4D4A-86DF-791DE1836230}" type="doc">
      <dgm:prSet loTypeId="urn:microsoft.com/office/officeart/2016/7/layout/HorizontalActionList" loCatId="List" qsTypeId="urn:microsoft.com/office/officeart/2005/8/quickstyle/simple2" qsCatId="simple" csTypeId="urn:microsoft.com/office/officeart/2005/8/colors/colorful5" csCatId="colorful" phldr="1"/>
      <dgm:spPr/>
      <dgm:t>
        <a:bodyPr/>
        <a:lstStyle/>
        <a:p>
          <a:endParaRPr lang="en-US"/>
        </a:p>
      </dgm:t>
    </dgm:pt>
    <dgm:pt modelId="{0156ED43-A673-4ABD-BB1F-FF5877C1FB6D}">
      <dgm:prSet phldrT="[Text]" custT="1"/>
      <dgm:spPr/>
      <dgm:t>
        <a:bodyPr/>
        <a:lstStyle/>
        <a:p>
          <a:pPr>
            <a:spcAft>
              <a:spcPts val="600"/>
            </a:spcAft>
          </a:pPr>
          <a:r>
            <a:rPr lang="en-US" sz="2400"/>
            <a:t>Antepartum</a:t>
          </a:r>
          <a:endParaRPr lang="en-US" sz="3000"/>
        </a:p>
      </dgm:t>
    </dgm:pt>
    <dgm:pt modelId="{F2A47EAA-6583-4216-99E2-594BFE78953D}" type="parTrans" cxnId="{758CE951-E013-41F9-B891-2B198D2EF195}">
      <dgm:prSet/>
      <dgm:spPr/>
      <dgm:t>
        <a:bodyPr/>
        <a:lstStyle/>
        <a:p>
          <a:endParaRPr lang="en-US"/>
        </a:p>
      </dgm:t>
    </dgm:pt>
    <dgm:pt modelId="{D52D3E83-D378-4672-9A6D-DBB253CAA861}" type="sibTrans" cxnId="{758CE951-E013-41F9-B891-2B198D2EF195}">
      <dgm:prSet/>
      <dgm:spPr/>
      <dgm:t>
        <a:bodyPr/>
        <a:lstStyle/>
        <a:p>
          <a:endParaRPr lang="en-US"/>
        </a:p>
      </dgm:t>
    </dgm:pt>
    <dgm:pt modelId="{FB8F4002-EE58-433C-98C2-83F081165394}">
      <dgm:prSet phldrT="[Text]" custT="1"/>
      <dgm:spPr/>
      <dgm:t>
        <a:bodyPr/>
        <a:lstStyle/>
        <a:p>
          <a:pPr>
            <a:lnSpc>
              <a:spcPct val="100000"/>
            </a:lnSpc>
            <a:spcAft>
              <a:spcPts val="600"/>
            </a:spcAft>
          </a:pPr>
          <a:r>
            <a:rPr lang="en-US" sz="2400"/>
            <a:t>Upon Admission</a:t>
          </a:r>
        </a:p>
      </dgm:t>
    </dgm:pt>
    <dgm:pt modelId="{16DAD873-7AB7-4014-A16C-17C4763D72F8}" type="parTrans" cxnId="{87E20403-0DF9-4922-9663-B6E0C2FE1C2E}">
      <dgm:prSet/>
      <dgm:spPr/>
      <dgm:t>
        <a:bodyPr/>
        <a:lstStyle/>
        <a:p>
          <a:endParaRPr lang="en-US"/>
        </a:p>
      </dgm:t>
    </dgm:pt>
    <dgm:pt modelId="{C845194F-A7AD-4E6C-964B-ECFB4722F9FA}" type="sibTrans" cxnId="{87E20403-0DF9-4922-9663-B6E0C2FE1C2E}">
      <dgm:prSet/>
      <dgm:spPr/>
      <dgm:t>
        <a:bodyPr/>
        <a:lstStyle/>
        <a:p>
          <a:endParaRPr lang="en-US"/>
        </a:p>
      </dgm:t>
    </dgm:pt>
    <dgm:pt modelId="{AABE35ED-7232-4729-BE9B-033B9EB86B7E}">
      <dgm:prSet phldrT="[Text]" custT="1"/>
      <dgm:spPr/>
      <dgm:t>
        <a:bodyPr/>
        <a:lstStyle/>
        <a:p>
          <a:pPr>
            <a:buNone/>
          </a:pPr>
          <a:r>
            <a:rPr lang="en-US" sz="1400" b="0">
              <a:effectLst/>
              <a:latin typeface="+mn-lt"/>
              <a:ea typeface="Calibri" panose="020F0502020204030204" pitchFamily="34" charset="0"/>
              <a:cs typeface="Calibri"/>
            </a:rPr>
            <a:t>+ Coagulation disorders and anemia assessed. Risk stratification performed. Blood </a:t>
          </a:r>
          <a:r>
            <a:rPr lang="en-US" sz="1400" b="0">
              <a:latin typeface="+mn-lt"/>
              <a:ea typeface="Calibri" panose="020F0502020204030204" pitchFamily="34" charset="0"/>
              <a:cs typeface="Calibri"/>
            </a:rPr>
            <a:t>b</a:t>
          </a:r>
          <a:r>
            <a:rPr lang="en-US" sz="1400" b="0">
              <a:effectLst/>
              <a:latin typeface="+mn-lt"/>
              <a:ea typeface="Calibri" panose="020F0502020204030204" pitchFamily="34" charset="0"/>
              <a:cs typeface="Calibri"/>
            </a:rPr>
            <a:t>ank notified as indicated for scheduled or unscheduled birth.</a:t>
          </a:r>
          <a:r>
            <a:rPr lang="en-US" sz="1400" b="0" baseline="30000">
              <a:effectLst/>
              <a:latin typeface="+mn-lt"/>
              <a:ea typeface="Calibri" panose="020F0502020204030204" pitchFamily="34" charset="0"/>
              <a:cs typeface="Calibri"/>
            </a:rPr>
            <a:t>3</a:t>
          </a:r>
          <a:endParaRPr lang="en-US" sz="1400" b="0" baseline="30000">
            <a:latin typeface="+mn-lt"/>
            <a:cs typeface="Calibri"/>
          </a:endParaRPr>
        </a:p>
      </dgm:t>
    </dgm:pt>
    <dgm:pt modelId="{52E84B44-C1BD-4953-8622-9C6F89A1340E}" type="parTrans" cxnId="{55F68261-9AC0-40DC-AC36-53B9B1D641E0}">
      <dgm:prSet/>
      <dgm:spPr/>
      <dgm:t>
        <a:bodyPr/>
        <a:lstStyle/>
        <a:p>
          <a:endParaRPr lang="en-US"/>
        </a:p>
      </dgm:t>
    </dgm:pt>
    <dgm:pt modelId="{82C9CE96-E497-4C7A-8112-74BE081C1742}" type="sibTrans" cxnId="{55F68261-9AC0-40DC-AC36-53B9B1D641E0}">
      <dgm:prSet/>
      <dgm:spPr/>
      <dgm:t>
        <a:bodyPr/>
        <a:lstStyle/>
        <a:p>
          <a:endParaRPr lang="en-US"/>
        </a:p>
      </dgm:t>
    </dgm:pt>
    <dgm:pt modelId="{C7132A85-04D1-417A-8CDC-A62331DF1A9C}">
      <dgm:prSet phldrT="[Text]" custT="1"/>
      <dgm:spPr/>
      <dgm:t>
        <a:bodyPr/>
        <a:lstStyle/>
        <a:p>
          <a:r>
            <a:rPr lang="en-US" sz="2400"/>
            <a:t>Postpartum</a:t>
          </a:r>
        </a:p>
      </dgm:t>
    </dgm:pt>
    <dgm:pt modelId="{DF015D2D-8082-4FCA-9928-7E2C194D90BA}" type="parTrans" cxnId="{27A6AE5A-BFB3-41B8-B933-B27C7A6E2191}">
      <dgm:prSet/>
      <dgm:spPr/>
      <dgm:t>
        <a:bodyPr/>
        <a:lstStyle/>
        <a:p>
          <a:endParaRPr lang="en-US"/>
        </a:p>
      </dgm:t>
    </dgm:pt>
    <dgm:pt modelId="{14A84BE2-DD85-4E80-AE18-27184C82C06F}" type="sibTrans" cxnId="{27A6AE5A-BFB3-41B8-B933-B27C7A6E2191}">
      <dgm:prSet/>
      <dgm:spPr/>
      <dgm:t>
        <a:bodyPr/>
        <a:lstStyle/>
        <a:p>
          <a:endParaRPr lang="en-US"/>
        </a:p>
      </dgm:t>
    </dgm:pt>
    <dgm:pt modelId="{0AB807B9-9630-464F-A176-437AE27353DA}">
      <dgm:prSet phldrT="[Text]" custT="1"/>
      <dgm:spPr/>
      <dgm:t>
        <a:bodyPr/>
        <a:lstStyle/>
        <a:p>
          <a:r>
            <a:rPr lang="en-US" sz="1400" b="0"/>
            <a:t>+ Uterine atony assessed: will feel soft, boggy, non-contracted.</a:t>
          </a:r>
          <a:r>
            <a:rPr lang="en-US" sz="1400" b="0" baseline="30000"/>
            <a:t>6-7</a:t>
          </a:r>
        </a:p>
        <a:p>
          <a:endParaRPr lang="en-US" sz="1400" b="0" baseline="30000">
            <a:latin typeface="+mn-lt"/>
            <a:cs typeface="Calibri"/>
          </a:endParaRPr>
        </a:p>
      </dgm:t>
    </dgm:pt>
    <dgm:pt modelId="{3C02A3A7-6DA9-483D-8834-45EA66105E0D}" type="parTrans" cxnId="{8E426DCF-6D23-4D15-8A64-55C92AE9595A}">
      <dgm:prSet/>
      <dgm:spPr/>
      <dgm:t>
        <a:bodyPr/>
        <a:lstStyle/>
        <a:p>
          <a:endParaRPr lang="en-US"/>
        </a:p>
      </dgm:t>
    </dgm:pt>
    <dgm:pt modelId="{DF4ABC37-38E9-48F4-9EAC-ED68AA56BD42}" type="sibTrans" cxnId="{8E426DCF-6D23-4D15-8A64-55C92AE9595A}">
      <dgm:prSet/>
      <dgm:spPr/>
      <dgm:t>
        <a:bodyPr/>
        <a:lstStyle/>
        <a:p>
          <a:endParaRPr lang="en-US"/>
        </a:p>
      </dgm:t>
    </dgm:pt>
    <dgm:pt modelId="{3A857752-7262-4947-8705-C35299C7115C}">
      <dgm:prSet phldrT="[Text]" custT="1"/>
      <dgm:spPr/>
      <dgm:t>
        <a:bodyPr/>
        <a:lstStyle/>
        <a:p>
          <a:pPr rtl="0">
            <a:buFont typeface="Arial" panose="020B0604020202020204" pitchFamily="34" charset="0"/>
            <a:buNone/>
          </a:pPr>
          <a:r>
            <a:rPr lang="en-US" sz="1400" b="0"/>
            <a:t>+ </a:t>
          </a:r>
          <a:r>
            <a:rPr lang="en-US" sz="1400" b="0">
              <a:latin typeface="Century Schoolbook" panose="02040604050505020304"/>
            </a:rPr>
            <a:t>Imaging</a:t>
          </a:r>
          <a:r>
            <a:rPr lang="en-US" sz="1400" b="0"/>
            <a:t> </a:t>
          </a:r>
          <a:r>
            <a:rPr lang="en-US" sz="1400" b="0">
              <a:latin typeface="Century Schoolbook" panose="02040604050505020304"/>
            </a:rPr>
            <a:t>reviewed </a:t>
          </a:r>
          <a:r>
            <a:rPr lang="en-US" sz="1400" b="0"/>
            <a:t>to assess patient for placenta previa, accreta, increta, or precreta.</a:t>
          </a:r>
          <a:r>
            <a:rPr lang="en-US" sz="1400" b="0" baseline="30000"/>
            <a:t>1</a:t>
          </a:r>
        </a:p>
      </dgm:t>
    </dgm:pt>
    <dgm:pt modelId="{F7148F1C-1EA9-4505-B6A5-F2D099FE69CF}" type="parTrans" cxnId="{082774A6-E276-47C1-A540-0AE8A314DFCD}">
      <dgm:prSet/>
      <dgm:spPr/>
      <dgm:t>
        <a:bodyPr/>
        <a:lstStyle/>
        <a:p>
          <a:endParaRPr lang="en-US"/>
        </a:p>
      </dgm:t>
    </dgm:pt>
    <dgm:pt modelId="{DEE0ACF1-D5EA-4468-875E-C84B981D5A72}" type="sibTrans" cxnId="{082774A6-E276-47C1-A540-0AE8A314DFCD}">
      <dgm:prSet/>
      <dgm:spPr/>
      <dgm:t>
        <a:bodyPr/>
        <a:lstStyle/>
        <a:p>
          <a:endParaRPr lang="en-US"/>
        </a:p>
      </dgm:t>
    </dgm:pt>
    <dgm:pt modelId="{B7252AB2-876F-4611-A4C5-9DA04E93EABB}">
      <dgm:prSet phldrT="[Text]" custT="1"/>
      <dgm:spPr/>
      <dgm:t>
        <a:bodyPr/>
        <a:lstStyle/>
        <a:p>
          <a:pPr rtl="0">
            <a:buNone/>
          </a:pPr>
          <a:r>
            <a:rPr lang="en-US" sz="1400" b="0"/>
            <a:t>+ Plan </a:t>
          </a:r>
          <a:r>
            <a:rPr lang="en-US" sz="1400" b="0">
              <a:latin typeface="Century Schoolbook" panose="02040604050505020304"/>
            </a:rPr>
            <a:t>developed to</a:t>
          </a:r>
          <a:r>
            <a:rPr lang="en-US" sz="1400" b="0"/>
            <a:t> admit patient to higher lever of care if placenta accreta spectrum disorders are identified.</a:t>
          </a:r>
          <a:r>
            <a:rPr lang="en-US" sz="1400" b="0" baseline="30000"/>
            <a:t>1</a:t>
          </a:r>
        </a:p>
      </dgm:t>
    </dgm:pt>
    <dgm:pt modelId="{74C5D277-2DD1-4901-8C6E-3B7ACFBD8481}" type="parTrans" cxnId="{D21E3E40-4472-4178-9A03-D0B58B4981B3}">
      <dgm:prSet/>
      <dgm:spPr/>
      <dgm:t>
        <a:bodyPr/>
        <a:lstStyle/>
        <a:p>
          <a:endParaRPr lang="en-US"/>
        </a:p>
      </dgm:t>
    </dgm:pt>
    <dgm:pt modelId="{1C7B4C77-7A11-47A9-9DDE-1746A98FECF5}" type="sibTrans" cxnId="{D21E3E40-4472-4178-9A03-D0B58B4981B3}">
      <dgm:prSet/>
      <dgm:spPr/>
      <dgm:t>
        <a:bodyPr/>
        <a:lstStyle/>
        <a:p>
          <a:endParaRPr lang="en-US"/>
        </a:p>
      </dgm:t>
    </dgm:pt>
    <dgm:pt modelId="{222FA6EF-D1AD-47AB-BD4E-6C39A0015318}">
      <dgm:prSet phldrT="[Text]" custT="1"/>
      <dgm:spPr/>
      <dgm:t>
        <a:bodyPr/>
        <a:lstStyle/>
        <a:p>
          <a:pPr rtl="0">
            <a:buNone/>
          </a:pPr>
          <a:r>
            <a:rPr lang="en-US" sz="1400" b="0" baseline="0"/>
            <a:t>+ </a:t>
          </a:r>
          <a:r>
            <a:rPr lang="en-US" sz="1400" b="0" baseline="0">
              <a:latin typeface="Century Schoolbook" panose="02040604050505020304"/>
            </a:rPr>
            <a:t>Anemia assessed and treated as appropriate</a:t>
          </a:r>
          <a:r>
            <a:rPr lang="en-US" sz="1400" b="0" baseline="0"/>
            <a:t>.</a:t>
          </a:r>
          <a:r>
            <a:rPr lang="en-US" sz="1400" b="0" baseline="30000"/>
            <a:t>2-5</a:t>
          </a:r>
        </a:p>
      </dgm:t>
    </dgm:pt>
    <dgm:pt modelId="{E97F6988-16E8-452A-8116-638F1717407C}" type="parTrans" cxnId="{1E0C94F3-0422-48D3-9F6E-5C3C61AD39A1}">
      <dgm:prSet/>
      <dgm:spPr/>
      <dgm:t>
        <a:bodyPr/>
        <a:lstStyle/>
        <a:p>
          <a:endParaRPr lang="en-US"/>
        </a:p>
      </dgm:t>
    </dgm:pt>
    <dgm:pt modelId="{4DE4A6C1-F11F-4901-A373-10A363DFDEFE}" type="sibTrans" cxnId="{1E0C94F3-0422-48D3-9F6E-5C3C61AD39A1}">
      <dgm:prSet/>
      <dgm:spPr/>
      <dgm:t>
        <a:bodyPr/>
        <a:lstStyle/>
        <a:p>
          <a:endParaRPr lang="en-US"/>
        </a:p>
      </dgm:t>
    </dgm:pt>
    <dgm:pt modelId="{2688FF3C-56A7-43CC-94CD-9D8DA0C533F6}">
      <dgm:prSet phldrT="[Text]" custT="1"/>
      <dgm:spPr/>
      <dgm:t>
        <a:bodyPr/>
        <a:lstStyle/>
        <a:p>
          <a:pPr>
            <a:buNone/>
          </a:pPr>
          <a:r>
            <a:rPr lang="en-US" sz="1400" b="0">
              <a:latin typeface="+mn-lt"/>
            </a:rPr>
            <a:t>+ </a:t>
          </a:r>
          <a:r>
            <a:rPr lang="en-US" sz="1400" b="0"/>
            <a:t>Multidisciplinary consultation for patients with hematologic disorders for delivery and anesthetic planning.</a:t>
          </a:r>
          <a:endParaRPr lang="en-US" sz="1400" b="0" baseline="30000">
            <a:latin typeface="+mn-lt"/>
          </a:endParaRPr>
        </a:p>
      </dgm:t>
    </dgm:pt>
    <dgm:pt modelId="{0A2DC8DA-BE30-48F1-9961-2E7D32E840D9}" type="parTrans" cxnId="{DC86E8CF-31E9-4EB2-8A7F-CFCD5C17A8EF}">
      <dgm:prSet/>
      <dgm:spPr/>
      <dgm:t>
        <a:bodyPr/>
        <a:lstStyle/>
        <a:p>
          <a:endParaRPr lang="en-US"/>
        </a:p>
      </dgm:t>
    </dgm:pt>
    <dgm:pt modelId="{80EFEC21-B0A6-44B4-87F9-09F54B0E80E8}" type="sibTrans" cxnId="{DC86E8CF-31E9-4EB2-8A7F-CFCD5C17A8EF}">
      <dgm:prSet/>
      <dgm:spPr/>
      <dgm:t>
        <a:bodyPr/>
        <a:lstStyle/>
        <a:p>
          <a:endParaRPr lang="en-US"/>
        </a:p>
      </dgm:t>
    </dgm:pt>
    <dgm:pt modelId="{DF240E64-162A-40FF-96A1-C8AF5E83567D}">
      <dgm:prSet phldrT="[Text]" custT="1"/>
      <dgm:spPr/>
      <dgm:t>
        <a:bodyPr/>
        <a:lstStyle/>
        <a:p>
          <a:pPr>
            <a:buNone/>
          </a:pPr>
          <a:endParaRPr lang="en-US" sz="1400" b="0" baseline="30000"/>
        </a:p>
      </dgm:t>
    </dgm:pt>
    <dgm:pt modelId="{08A4937B-2341-4745-804B-E939C768921A}" type="parTrans" cxnId="{ECB5E85D-C593-471E-976E-C37FCBE7B324}">
      <dgm:prSet/>
      <dgm:spPr/>
      <dgm:t>
        <a:bodyPr/>
        <a:lstStyle/>
        <a:p>
          <a:endParaRPr lang="en-US"/>
        </a:p>
      </dgm:t>
    </dgm:pt>
    <dgm:pt modelId="{DEE230C8-AE05-4C6E-A9B7-F43E63BEFA0F}" type="sibTrans" cxnId="{ECB5E85D-C593-471E-976E-C37FCBE7B324}">
      <dgm:prSet/>
      <dgm:spPr/>
      <dgm:t>
        <a:bodyPr/>
        <a:lstStyle/>
        <a:p>
          <a:endParaRPr lang="en-US"/>
        </a:p>
      </dgm:t>
    </dgm:pt>
    <dgm:pt modelId="{30788949-A36D-49C7-A9A2-60525AF0E28E}">
      <dgm:prSet phldrT="[Text]" custT="1"/>
      <dgm:spPr/>
      <dgm:t>
        <a:bodyPr/>
        <a:lstStyle/>
        <a:p>
          <a:pPr>
            <a:buNone/>
          </a:pPr>
          <a:endParaRPr lang="en-US" sz="1400" b="0" baseline="30000"/>
        </a:p>
      </dgm:t>
    </dgm:pt>
    <dgm:pt modelId="{B745E929-FE97-4900-9F4D-6F5B48C71B80}" type="parTrans" cxnId="{B32A4E0D-7DBA-499F-9C15-0783094D9B97}">
      <dgm:prSet/>
      <dgm:spPr/>
      <dgm:t>
        <a:bodyPr/>
        <a:lstStyle/>
        <a:p>
          <a:endParaRPr lang="en-US"/>
        </a:p>
      </dgm:t>
    </dgm:pt>
    <dgm:pt modelId="{B2F10AF9-C432-46B3-A8A6-3B68DC787D63}" type="sibTrans" cxnId="{B32A4E0D-7DBA-499F-9C15-0783094D9B97}">
      <dgm:prSet/>
      <dgm:spPr/>
      <dgm:t>
        <a:bodyPr/>
        <a:lstStyle/>
        <a:p>
          <a:endParaRPr lang="en-US"/>
        </a:p>
      </dgm:t>
    </dgm:pt>
    <dgm:pt modelId="{09C8F699-41A4-4CC2-B034-489C803ACA18}">
      <dgm:prSet phldrT="[Text]" custT="1"/>
      <dgm:spPr/>
      <dgm:t>
        <a:bodyPr/>
        <a:lstStyle/>
        <a:p>
          <a:pPr>
            <a:buNone/>
          </a:pPr>
          <a:endParaRPr lang="en-US" sz="1400" b="0" baseline="30000">
            <a:latin typeface="+mn-lt"/>
          </a:endParaRPr>
        </a:p>
      </dgm:t>
    </dgm:pt>
    <dgm:pt modelId="{0045DE49-9030-41F1-9FF8-10947091A786}" type="parTrans" cxnId="{43BAD170-DA8B-4232-A269-167660722241}">
      <dgm:prSet/>
      <dgm:spPr/>
      <dgm:t>
        <a:bodyPr/>
        <a:lstStyle/>
        <a:p>
          <a:endParaRPr lang="en-US"/>
        </a:p>
      </dgm:t>
    </dgm:pt>
    <dgm:pt modelId="{3CF75A9A-32A1-4730-AAAA-2198DF85FD02}" type="sibTrans" cxnId="{43BAD170-DA8B-4232-A269-167660722241}">
      <dgm:prSet/>
      <dgm:spPr/>
      <dgm:t>
        <a:bodyPr/>
        <a:lstStyle/>
        <a:p>
          <a:endParaRPr lang="en-US"/>
        </a:p>
      </dgm:t>
    </dgm:pt>
    <dgm:pt modelId="{31835D76-A662-4016-B2D3-766395F95CAE}">
      <dgm:prSet phldrT="[Text]" custT="1"/>
      <dgm:spPr/>
      <dgm:t>
        <a:bodyPr/>
        <a:lstStyle/>
        <a:p>
          <a:r>
            <a:rPr lang="en-US" sz="1400" b="0" baseline="0"/>
            <a:t>+ Genital lacerations or retained placenta assessed which may be source of bleeding.</a:t>
          </a:r>
          <a:r>
            <a:rPr lang="en-US" sz="1400" b="0" baseline="30000"/>
            <a:t>7</a:t>
          </a:r>
          <a:endParaRPr lang="en-US" sz="1400" b="0" baseline="30000">
            <a:latin typeface="+mn-lt"/>
            <a:cs typeface="Calibri"/>
          </a:endParaRPr>
        </a:p>
      </dgm:t>
    </dgm:pt>
    <dgm:pt modelId="{0F6435C5-C8EF-47C4-829F-DFF4C9288A76}" type="parTrans" cxnId="{22F8C4BC-660B-45A5-84D4-C6E6A8598C09}">
      <dgm:prSet/>
      <dgm:spPr/>
      <dgm:t>
        <a:bodyPr/>
        <a:lstStyle/>
        <a:p>
          <a:endParaRPr lang="en-US"/>
        </a:p>
      </dgm:t>
    </dgm:pt>
    <dgm:pt modelId="{E1211B66-4832-44A4-B764-A928C87B562F}" type="sibTrans" cxnId="{22F8C4BC-660B-45A5-84D4-C6E6A8598C09}">
      <dgm:prSet/>
      <dgm:spPr/>
      <dgm:t>
        <a:bodyPr/>
        <a:lstStyle/>
        <a:p>
          <a:endParaRPr lang="en-US"/>
        </a:p>
      </dgm:t>
    </dgm:pt>
    <dgm:pt modelId="{E9EFA0DE-57A4-430A-9B58-49AA866C3959}">
      <dgm:prSet phldrT="[Text]" custT="1"/>
      <dgm:spPr/>
      <dgm:t>
        <a:bodyPr/>
        <a:lstStyle/>
        <a:p>
          <a:r>
            <a:rPr lang="en-US" sz="1400" b="0" baseline="30000"/>
            <a:t>+ </a:t>
          </a:r>
          <a:r>
            <a:rPr lang="en-US" sz="1400" b="0"/>
            <a:t>Ongoing surveillance after hemostasis is achieved to </a:t>
          </a:r>
          <a:r>
            <a:rPr lang="en-US" sz="1400"/>
            <a:t>identify worsening/delayed PPH.</a:t>
          </a:r>
          <a:r>
            <a:rPr lang="en-US" sz="1400" baseline="30000"/>
            <a:t>1</a:t>
          </a:r>
          <a:endParaRPr lang="en-US" sz="1400" baseline="30000">
            <a:latin typeface="+mn-lt"/>
            <a:cs typeface="Calibri"/>
          </a:endParaRPr>
        </a:p>
      </dgm:t>
    </dgm:pt>
    <dgm:pt modelId="{38F00B4A-933A-450A-9735-3851A8C7B47C}" type="parTrans" cxnId="{29EC8C87-9F14-4692-9EAC-32F0A3606B80}">
      <dgm:prSet/>
      <dgm:spPr/>
      <dgm:t>
        <a:bodyPr/>
        <a:lstStyle/>
        <a:p>
          <a:endParaRPr lang="en-US"/>
        </a:p>
      </dgm:t>
    </dgm:pt>
    <dgm:pt modelId="{74066D9C-6157-4010-89A0-A9569E722A48}" type="sibTrans" cxnId="{29EC8C87-9F14-4692-9EAC-32F0A3606B80}">
      <dgm:prSet/>
      <dgm:spPr/>
      <dgm:t>
        <a:bodyPr/>
        <a:lstStyle/>
        <a:p>
          <a:endParaRPr lang="en-US"/>
        </a:p>
      </dgm:t>
    </dgm:pt>
    <dgm:pt modelId="{D909A794-B25B-4C64-AB3C-4FCF7405FDA1}">
      <dgm:prSet phldrT="[Text]" custT="1"/>
      <dgm:spPr/>
      <dgm:t>
        <a:bodyPr/>
        <a:lstStyle/>
        <a:p>
          <a:endParaRPr lang="en-US" sz="1400" b="0" baseline="30000">
            <a:latin typeface="+mn-lt"/>
            <a:cs typeface="Calibri"/>
          </a:endParaRPr>
        </a:p>
      </dgm:t>
    </dgm:pt>
    <dgm:pt modelId="{59A72BAA-DD89-4962-8A22-93697ACC61C1}" type="parTrans" cxnId="{71A47B4C-57C0-4557-A338-6B74534C7BB3}">
      <dgm:prSet/>
      <dgm:spPr/>
      <dgm:t>
        <a:bodyPr/>
        <a:lstStyle/>
        <a:p>
          <a:endParaRPr lang="en-US"/>
        </a:p>
      </dgm:t>
    </dgm:pt>
    <dgm:pt modelId="{196DB92E-E400-4A5D-BEC1-DD417BB8E4CE}" type="sibTrans" cxnId="{71A47B4C-57C0-4557-A338-6B74534C7BB3}">
      <dgm:prSet/>
      <dgm:spPr/>
      <dgm:t>
        <a:bodyPr/>
        <a:lstStyle/>
        <a:p>
          <a:endParaRPr lang="en-US"/>
        </a:p>
      </dgm:t>
    </dgm:pt>
    <dgm:pt modelId="{83D0D292-099F-439F-B291-FB5A977D19FD}" type="pres">
      <dgm:prSet presAssocID="{5BA534A3-8DFC-4D4A-86DF-791DE1836230}" presName="Name0" presStyleCnt="0">
        <dgm:presLayoutVars>
          <dgm:dir/>
          <dgm:animLvl val="lvl"/>
          <dgm:resizeHandles val="exact"/>
        </dgm:presLayoutVars>
      </dgm:prSet>
      <dgm:spPr/>
    </dgm:pt>
    <dgm:pt modelId="{5E141E8A-50D1-40A3-8996-B02D4732A77F}" type="pres">
      <dgm:prSet presAssocID="{0156ED43-A673-4ABD-BB1F-FF5877C1FB6D}" presName="composite" presStyleCnt="0"/>
      <dgm:spPr/>
    </dgm:pt>
    <dgm:pt modelId="{B24D191E-9642-4DAB-8D4A-480924FF27B8}" type="pres">
      <dgm:prSet presAssocID="{0156ED43-A673-4ABD-BB1F-FF5877C1FB6D}" presName="parTx" presStyleLbl="alignNode1" presStyleIdx="0" presStyleCnt="3" custLinFactNeighborX="-345">
        <dgm:presLayoutVars>
          <dgm:chMax val="0"/>
          <dgm:chPref val="0"/>
        </dgm:presLayoutVars>
      </dgm:prSet>
      <dgm:spPr/>
    </dgm:pt>
    <dgm:pt modelId="{1DC52586-7409-42BB-8326-7471D7803D6E}" type="pres">
      <dgm:prSet presAssocID="{0156ED43-A673-4ABD-BB1F-FF5877C1FB6D}" presName="desTx" presStyleLbl="alignAccFollowNode1" presStyleIdx="0" presStyleCnt="3">
        <dgm:presLayoutVars/>
      </dgm:prSet>
      <dgm:spPr/>
    </dgm:pt>
    <dgm:pt modelId="{43908B51-94A8-4AF3-BE6D-542FE582A5BB}" type="pres">
      <dgm:prSet presAssocID="{D52D3E83-D378-4672-9A6D-DBB253CAA861}" presName="space" presStyleCnt="0"/>
      <dgm:spPr/>
    </dgm:pt>
    <dgm:pt modelId="{38C30745-5991-436A-9123-A36DC637A828}" type="pres">
      <dgm:prSet presAssocID="{FB8F4002-EE58-433C-98C2-83F081165394}" presName="composite" presStyleCnt="0"/>
      <dgm:spPr/>
    </dgm:pt>
    <dgm:pt modelId="{3293D641-A125-4863-BEFC-CC17F9DE5099}" type="pres">
      <dgm:prSet presAssocID="{FB8F4002-EE58-433C-98C2-83F081165394}" presName="parTx" presStyleLbl="alignNode1" presStyleIdx="1" presStyleCnt="3" custScaleY="100000">
        <dgm:presLayoutVars>
          <dgm:chMax val="0"/>
          <dgm:chPref val="0"/>
        </dgm:presLayoutVars>
      </dgm:prSet>
      <dgm:spPr/>
    </dgm:pt>
    <dgm:pt modelId="{8F33F4E6-972D-4727-A959-635F9270DD5E}" type="pres">
      <dgm:prSet presAssocID="{FB8F4002-EE58-433C-98C2-83F081165394}" presName="desTx" presStyleLbl="alignAccFollowNode1" presStyleIdx="1" presStyleCnt="3">
        <dgm:presLayoutVars/>
      </dgm:prSet>
      <dgm:spPr/>
    </dgm:pt>
    <dgm:pt modelId="{202C9C05-9FAA-44EC-89BF-85E51BFDAFE3}" type="pres">
      <dgm:prSet presAssocID="{C845194F-A7AD-4E6C-964B-ECFB4722F9FA}" presName="space" presStyleCnt="0"/>
      <dgm:spPr/>
    </dgm:pt>
    <dgm:pt modelId="{D1853FCF-A028-40C2-B79F-4CEBDD113E99}" type="pres">
      <dgm:prSet presAssocID="{C7132A85-04D1-417A-8CDC-A62331DF1A9C}" presName="composite" presStyleCnt="0"/>
      <dgm:spPr/>
    </dgm:pt>
    <dgm:pt modelId="{8D1DF7FB-A3ED-486E-B503-662F274C828A}" type="pres">
      <dgm:prSet presAssocID="{C7132A85-04D1-417A-8CDC-A62331DF1A9C}" presName="parTx" presStyleLbl="alignNode1" presStyleIdx="2" presStyleCnt="3">
        <dgm:presLayoutVars>
          <dgm:chMax val="0"/>
          <dgm:chPref val="0"/>
        </dgm:presLayoutVars>
      </dgm:prSet>
      <dgm:spPr/>
    </dgm:pt>
    <dgm:pt modelId="{8FF8C8F6-0CB4-463E-8184-239828AB322A}" type="pres">
      <dgm:prSet presAssocID="{C7132A85-04D1-417A-8CDC-A62331DF1A9C}" presName="desTx" presStyleLbl="alignAccFollowNode1" presStyleIdx="2" presStyleCnt="3" custLinFactNeighborX="1329" custLinFactNeighborY="-564">
        <dgm:presLayoutVars/>
      </dgm:prSet>
      <dgm:spPr/>
    </dgm:pt>
  </dgm:ptLst>
  <dgm:cxnLst>
    <dgm:cxn modelId="{87E20403-0DF9-4922-9663-B6E0C2FE1C2E}" srcId="{5BA534A3-8DFC-4D4A-86DF-791DE1836230}" destId="{FB8F4002-EE58-433C-98C2-83F081165394}" srcOrd="1" destOrd="0" parTransId="{16DAD873-7AB7-4014-A16C-17C4763D72F8}" sibTransId="{C845194F-A7AD-4E6C-964B-ECFB4722F9FA}"/>
    <dgm:cxn modelId="{B32A4E0D-7DBA-499F-9C15-0783094D9B97}" srcId="{0156ED43-A673-4ABD-BB1F-FF5877C1FB6D}" destId="{30788949-A36D-49C7-A9A2-60525AF0E28E}" srcOrd="3" destOrd="0" parTransId="{B745E929-FE97-4900-9F4D-6F5B48C71B80}" sibTransId="{B2F10AF9-C432-46B3-A8A6-3B68DC787D63}"/>
    <dgm:cxn modelId="{8AE7E40D-817E-471C-B2B1-8E43168880B2}" type="presOf" srcId="{31835D76-A662-4016-B2D3-766395F95CAE}" destId="{8FF8C8F6-0CB4-463E-8184-239828AB322A}" srcOrd="0" destOrd="1" presId="urn:microsoft.com/office/officeart/2016/7/layout/HorizontalActionList"/>
    <dgm:cxn modelId="{3DFB231B-681D-4808-B7D1-09A9E2ED9C61}" type="presOf" srcId="{C7132A85-04D1-417A-8CDC-A62331DF1A9C}" destId="{8D1DF7FB-A3ED-486E-B503-662F274C828A}" srcOrd="0" destOrd="0" presId="urn:microsoft.com/office/officeart/2016/7/layout/HorizontalActionList"/>
    <dgm:cxn modelId="{94A45F1C-C29B-49DB-96A1-4657C6A37A73}" type="presOf" srcId="{5BA534A3-8DFC-4D4A-86DF-791DE1836230}" destId="{83D0D292-099F-439F-B291-FB5A977D19FD}" srcOrd="0" destOrd="0" presId="urn:microsoft.com/office/officeart/2016/7/layout/HorizontalActionList"/>
    <dgm:cxn modelId="{FBC1963E-C9B2-4245-A0B8-38BFE5C1014D}" type="presOf" srcId="{DF240E64-162A-40FF-96A1-C8AF5E83567D}" destId="{1DC52586-7409-42BB-8326-7471D7803D6E}" srcOrd="0" destOrd="1" presId="urn:microsoft.com/office/officeart/2016/7/layout/HorizontalActionList"/>
    <dgm:cxn modelId="{31ADA93E-6E42-49C3-8C42-E8AE80D204E2}" type="presOf" srcId="{B7252AB2-876F-4611-A4C5-9DA04E93EABB}" destId="{1DC52586-7409-42BB-8326-7471D7803D6E}" srcOrd="0" destOrd="2" presId="urn:microsoft.com/office/officeart/2016/7/layout/HorizontalActionList"/>
    <dgm:cxn modelId="{D21E3E40-4472-4178-9A03-D0B58B4981B3}" srcId="{0156ED43-A673-4ABD-BB1F-FF5877C1FB6D}" destId="{B7252AB2-876F-4611-A4C5-9DA04E93EABB}" srcOrd="2" destOrd="0" parTransId="{74C5D277-2DD1-4901-8C6E-3B7ACFBD8481}" sibTransId="{1C7B4C77-7A11-47A9-9DDE-1746A98FECF5}"/>
    <dgm:cxn modelId="{AD14A440-A817-46EA-BDEB-A0377D34AAF6}" type="presOf" srcId="{222FA6EF-D1AD-47AB-BD4E-6C39A0015318}" destId="{1DC52586-7409-42BB-8326-7471D7803D6E}" srcOrd="0" destOrd="4" presId="urn:microsoft.com/office/officeart/2016/7/layout/HorizontalActionList"/>
    <dgm:cxn modelId="{ECB5E85D-C593-471E-976E-C37FCBE7B324}" srcId="{0156ED43-A673-4ABD-BB1F-FF5877C1FB6D}" destId="{DF240E64-162A-40FF-96A1-C8AF5E83567D}" srcOrd="1" destOrd="0" parTransId="{08A4937B-2341-4745-804B-E939C768921A}" sibTransId="{DEE230C8-AE05-4C6E-A9B7-F43E63BEFA0F}"/>
    <dgm:cxn modelId="{55F68261-9AC0-40DC-AC36-53B9B1D641E0}" srcId="{FB8F4002-EE58-433C-98C2-83F081165394}" destId="{AABE35ED-7232-4729-BE9B-033B9EB86B7E}" srcOrd="0" destOrd="0" parTransId="{52E84B44-C1BD-4953-8622-9C6F89A1340E}" sibTransId="{82C9CE96-E497-4C7A-8112-74BE081C1742}"/>
    <dgm:cxn modelId="{2BFC7A42-0E09-498C-AC6D-206959B5E4FD}" type="presOf" srcId="{30788949-A36D-49C7-A9A2-60525AF0E28E}" destId="{1DC52586-7409-42BB-8326-7471D7803D6E}" srcOrd="0" destOrd="3" presId="urn:microsoft.com/office/officeart/2016/7/layout/HorizontalActionList"/>
    <dgm:cxn modelId="{1AC78863-1313-4FD6-9F6D-7886014B148D}" type="presOf" srcId="{FB8F4002-EE58-433C-98C2-83F081165394}" destId="{3293D641-A125-4863-BEFC-CC17F9DE5099}" srcOrd="0" destOrd="0" presId="urn:microsoft.com/office/officeart/2016/7/layout/HorizontalActionList"/>
    <dgm:cxn modelId="{FF1D0E6A-5EAD-4D6D-880E-F616B6D6D1F8}" type="presOf" srcId="{2688FF3C-56A7-43CC-94CD-9D8DA0C533F6}" destId="{8F33F4E6-972D-4727-A959-635F9270DD5E}" srcOrd="0" destOrd="2" presId="urn:microsoft.com/office/officeart/2016/7/layout/HorizontalActionList"/>
    <dgm:cxn modelId="{71A47B4C-57C0-4557-A338-6B74534C7BB3}" srcId="{C7132A85-04D1-417A-8CDC-A62331DF1A9C}" destId="{D909A794-B25B-4C64-AB3C-4FCF7405FDA1}" srcOrd="2" destOrd="0" parTransId="{59A72BAA-DD89-4962-8A22-93697ACC61C1}" sibTransId="{196DB92E-E400-4A5D-BEC1-DD417BB8E4CE}"/>
    <dgm:cxn modelId="{43BAD170-DA8B-4232-A269-167660722241}" srcId="{FB8F4002-EE58-433C-98C2-83F081165394}" destId="{09C8F699-41A4-4CC2-B034-489C803ACA18}" srcOrd="1" destOrd="0" parTransId="{0045DE49-9030-41F1-9FF8-10947091A786}" sibTransId="{3CF75A9A-32A1-4730-AAAA-2198DF85FD02}"/>
    <dgm:cxn modelId="{758CE951-E013-41F9-B891-2B198D2EF195}" srcId="{5BA534A3-8DFC-4D4A-86DF-791DE1836230}" destId="{0156ED43-A673-4ABD-BB1F-FF5877C1FB6D}" srcOrd="0" destOrd="0" parTransId="{F2A47EAA-6583-4216-99E2-594BFE78953D}" sibTransId="{D52D3E83-D378-4672-9A6D-DBB253CAA861}"/>
    <dgm:cxn modelId="{27A6AE5A-BFB3-41B8-B933-B27C7A6E2191}" srcId="{5BA534A3-8DFC-4D4A-86DF-791DE1836230}" destId="{C7132A85-04D1-417A-8CDC-A62331DF1A9C}" srcOrd="2" destOrd="0" parTransId="{DF015D2D-8082-4FCA-9928-7E2C194D90BA}" sibTransId="{14A84BE2-DD85-4E80-AE18-27184C82C06F}"/>
    <dgm:cxn modelId="{AD224783-1156-46F4-863C-3E6D8B78243A}" type="presOf" srcId="{AABE35ED-7232-4729-BE9B-033B9EB86B7E}" destId="{8F33F4E6-972D-4727-A959-635F9270DD5E}" srcOrd="0" destOrd="0" presId="urn:microsoft.com/office/officeart/2016/7/layout/HorizontalActionList"/>
    <dgm:cxn modelId="{29EC8C87-9F14-4692-9EAC-32F0A3606B80}" srcId="{C7132A85-04D1-417A-8CDC-A62331DF1A9C}" destId="{E9EFA0DE-57A4-430A-9B58-49AA866C3959}" srcOrd="3" destOrd="0" parTransId="{38F00B4A-933A-450A-9735-3851A8C7B47C}" sibTransId="{74066D9C-6157-4010-89A0-A9569E722A48}"/>
    <dgm:cxn modelId="{26679891-FAE0-4D17-8B26-F59C4A555B5E}" type="presOf" srcId="{E9EFA0DE-57A4-430A-9B58-49AA866C3959}" destId="{8FF8C8F6-0CB4-463E-8184-239828AB322A}" srcOrd="0" destOrd="3" presId="urn:microsoft.com/office/officeart/2016/7/layout/HorizontalActionList"/>
    <dgm:cxn modelId="{9CA73994-8755-4A50-BEC5-516135428B25}" type="presOf" srcId="{3A857752-7262-4947-8705-C35299C7115C}" destId="{1DC52586-7409-42BB-8326-7471D7803D6E}" srcOrd="0" destOrd="0" presId="urn:microsoft.com/office/officeart/2016/7/layout/HorizontalActionList"/>
    <dgm:cxn modelId="{082774A6-E276-47C1-A540-0AE8A314DFCD}" srcId="{0156ED43-A673-4ABD-BB1F-FF5877C1FB6D}" destId="{3A857752-7262-4947-8705-C35299C7115C}" srcOrd="0" destOrd="0" parTransId="{F7148F1C-1EA9-4505-B6A5-F2D099FE69CF}" sibTransId="{DEE0ACF1-D5EA-4468-875E-C84B981D5A72}"/>
    <dgm:cxn modelId="{98FA4BB3-DF13-4FE1-A51D-FE254D942D7A}" type="presOf" srcId="{D909A794-B25B-4C64-AB3C-4FCF7405FDA1}" destId="{8FF8C8F6-0CB4-463E-8184-239828AB322A}" srcOrd="0" destOrd="2" presId="urn:microsoft.com/office/officeart/2016/7/layout/HorizontalActionList"/>
    <dgm:cxn modelId="{22F8C4BC-660B-45A5-84D4-C6E6A8598C09}" srcId="{C7132A85-04D1-417A-8CDC-A62331DF1A9C}" destId="{31835D76-A662-4016-B2D3-766395F95CAE}" srcOrd="1" destOrd="0" parTransId="{0F6435C5-C8EF-47C4-829F-DFF4C9288A76}" sibTransId="{E1211B66-4832-44A4-B764-A928C87B562F}"/>
    <dgm:cxn modelId="{4897CBC1-463A-4A68-B65A-BE0AEDE501F8}" type="presOf" srcId="{0156ED43-A673-4ABD-BB1F-FF5877C1FB6D}" destId="{B24D191E-9642-4DAB-8D4A-480924FF27B8}" srcOrd="0" destOrd="0" presId="urn:microsoft.com/office/officeart/2016/7/layout/HorizontalActionList"/>
    <dgm:cxn modelId="{8E426DCF-6D23-4D15-8A64-55C92AE9595A}" srcId="{C7132A85-04D1-417A-8CDC-A62331DF1A9C}" destId="{0AB807B9-9630-464F-A176-437AE27353DA}" srcOrd="0" destOrd="0" parTransId="{3C02A3A7-6DA9-483D-8834-45EA66105E0D}" sibTransId="{DF4ABC37-38E9-48F4-9EAC-ED68AA56BD42}"/>
    <dgm:cxn modelId="{DC86E8CF-31E9-4EB2-8A7F-CFCD5C17A8EF}" srcId="{FB8F4002-EE58-433C-98C2-83F081165394}" destId="{2688FF3C-56A7-43CC-94CD-9D8DA0C533F6}" srcOrd="2" destOrd="0" parTransId="{0A2DC8DA-BE30-48F1-9961-2E7D32E840D9}" sibTransId="{80EFEC21-B0A6-44B4-87F9-09F54B0E80E8}"/>
    <dgm:cxn modelId="{72E4BEE2-30C7-4F96-8148-29AAA1685AEE}" type="presOf" srcId="{0AB807B9-9630-464F-A176-437AE27353DA}" destId="{8FF8C8F6-0CB4-463E-8184-239828AB322A}" srcOrd="0" destOrd="0" presId="urn:microsoft.com/office/officeart/2016/7/layout/HorizontalActionList"/>
    <dgm:cxn modelId="{1E0C94F3-0422-48D3-9F6E-5C3C61AD39A1}" srcId="{0156ED43-A673-4ABD-BB1F-FF5877C1FB6D}" destId="{222FA6EF-D1AD-47AB-BD4E-6C39A0015318}" srcOrd="4" destOrd="0" parTransId="{E97F6988-16E8-452A-8116-638F1717407C}" sibTransId="{4DE4A6C1-F11F-4901-A373-10A363DFDEFE}"/>
    <dgm:cxn modelId="{894C7BF4-774A-4BBD-92C4-1042831EE1BC}" type="presOf" srcId="{09C8F699-41A4-4CC2-B034-489C803ACA18}" destId="{8F33F4E6-972D-4727-A959-635F9270DD5E}" srcOrd="0" destOrd="1" presId="urn:microsoft.com/office/officeart/2016/7/layout/HorizontalActionList"/>
    <dgm:cxn modelId="{3BE84A65-2F7E-4C6A-AE00-A7573407CCCB}" type="presParOf" srcId="{83D0D292-099F-439F-B291-FB5A977D19FD}" destId="{5E141E8A-50D1-40A3-8996-B02D4732A77F}" srcOrd="0" destOrd="0" presId="urn:microsoft.com/office/officeart/2016/7/layout/HorizontalActionList"/>
    <dgm:cxn modelId="{8DA24B20-1564-4D6B-ACF4-B0A772974844}" type="presParOf" srcId="{5E141E8A-50D1-40A3-8996-B02D4732A77F}" destId="{B24D191E-9642-4DAB-8D4A-480924FF27B8}" srcOrd="0" destOrd="0" presId="urn:microsoft.com/office/officeart/2016/7/layout/HorizontalActionList"/>
    <dgm:cxn modelId="{30FB5E87-DAE8-4114-B9ED-7BBDD5B5AA83}" type="presParOf" srcId="{5E141E8A-50D1-40A3-8996-B02D4732A77F}" destId="{1DC52586-7409-42BB-8326-7471D7803D6E}" srcOrd="1" destOrd="0" presId="urn:microsoft.com/office/officeart/2016/7/layout/HorizontalActionList"/>
    <dgm:cxn modelId="{FA6AAA9C-C7BD-453E-8778-871DB8E5D2D4}" type="presParOf" srcId="{83D0D292-099F-439F-B291-FB5A977D19FD}" destId="{43908B51-94A8-4AF3-BE6D-542FE582A5BB}" srcOrd="1" destOrd="0" presId="urn:microsoft.com/office/officeart/2016/7/layout/HorizontalActionList"/>
    <dgm:cxn modelId="{C682C3AB-182F-4326-B3BC-C56CAB56B923}" type="presParOf" srcId="{83D0D292-099F-439F-B291-FB5A977D19FD}" destId="{38C30745-5991-436A-9123-A36DC637A828}" srcOrd="2" destOrd="0" presId="urn:microsoft.com/office/officeart/2016/7/layout/HorizontalActionList"/>
    <dgm:cxn modelId="{88F88251-610E-4E36-8C09-1F31AF635BD7}" type="presParOf" srcId="{38C30745-5991-436A-9123-A36DC637A828}" destId="{3293D641-A125-4863-BEFC-CC17F9DE5099}" srcOrd="0" destOrd="0" presId="urn:microsoft.com/office/officeart/2016/7/layout/HorizontalActionList"/>
    <dgm:cxn modelId="{C8304CBF-EC5F-45EB-89D3-BBBA75583240}" type="presParOf" srcId="{38C30745-5991-436A-9123-A36DC637A828}" destId="{8F33F4E6-972D-4727-A959-635F9270DD5E}" srcOrd="1" destOrd="0" presId="urn:microsoft.com/office/officeart/2016/7/layout/HorizontalActionList"/>
    <dgm:cxn modelId="{537B656D-7171-495B-9F6C-ACABCAB56200}" type="presParOf" srcId="{83D0D292-099F-439F-B291-FB5A977D19FD}" destId="{202C9C05-9FAA-44EC-89BF-85E51BFDAFE3}" srcOrd="3" destOrd="0" presId="urn:microsoft.com/office/officeart/2016/7/layout/HorizontalActionList"/>
    <dgm:cxn modelId="{8CCB1510-F7AB-4A42-B093-110ACBF349BB}" type="presParOf" srcId="{83D0D292-099F-439F-B291-FB5A977D19FD}" destId="{D1853FCF-A028-40C2-B79F-4CEBDD113E99}" srcOrd="4" destOrd="0" presId="urn:microsoft.com/office/officeart/2016/7/layout/HorizontalActionList"/>
    <dgm:cxn modelId="{B659EAD3-3A84-4013-9FB4-480F91F9D10B}" type="presParOf" srcId="{D1853FCF-A028-40C2-B79F-4CEBDD113E99}" destId="{8D1DF7FB-A3ED-486E-B503-662F274C828A}" srcOrd="0" destOrd="0" presId="urn:microsoft.com/office/officeart/2016/7/layout/HorizontalActionList"/>
    <dgm:cxn modelId="{91CFC59B-C6F2-4F4E-B3FE-633C7017C55F}" type="presParOf" srcId="{D1853FCF-A028-40C2-B79F-4CEBDD113E99}" destId="{8FF8C8F6-0CB4-463E-8184-239828AB322A}"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E7CBD4-0A11-4175-B5A6-1BCF21160E8A}" type="doc">
      <dgm:prSet loTypeId="urn:microsoft.com/office/officeart/2005/8/layout/lProcess1" loCatId="process" qsTypeId="urn:microsoft.com/office/officeart/2005/8/quickstyle/simple5" qsCatId="simple" csTypeId="urn:microsoft.com/office/officeart/2005/8/colors/colorful1" csCatId="colorful" phldr="1"/>
      <dgm:spPr/>
      <dgm:t>
        <a:bodyPr/>
        <a:lstStyle/>
        <a:p>
          <a:endParaRPr lang="en-US"/>
        </a:p>
      </dgm:t>
    </dgm:pt>
    <dgm:pt modelId="{BED667DF-C5B9-4C65-978B-77600E515764}">
      <dgm:prSet custT="1"/>
      <dgm:spPr>
        <a:solidFill>
          <a:schemeClr val="accent5">
            <a:lumMod val="20000"/>
            <a:lumOff val="80000"/>
          </a:schemeClr>
        </a:solidFill>
        <a:ln>
          <a:solidFill>
            <a:srgbClr val="002060"/>
          </a:solidFill>
        </a:ln>
      </dgm:spPr>
      <dgm:t>
        <a:bodyPr/>
        <a:lstStyle/>
        <a:p>
          <a:r>
            <a:rPr lang="en-US" sz="1400">
              <a:solidFill>
                <a:srgbClr val="002060"/>
              </a:solidFill>
            </a:rPr>
            <a:t>Association of Women’s Health, Obstetric and Neonatal Nurses  (AWHONN)</a:t>
          </a:r>
          <a:r>
            <a:rPr lang="en-US" sz="1400" baseline="30000">
              <a:solidFill>
                <a:srgbClr val="002060"/>
              </a:solidFill>
            </a:rPr>
            <a:t>2                                                                                                                                              </a:t>
          </a:r>
        </a:p>
      </dgm:t>
    </dgm:pt>
    <dgm:pt modelId="{B930C35B-D054-4E6A-BEC5-D7DCFA51C610}" type="parTrans" cxnId="{C5FCF059-B929-4C06-8501-79FB3EE57B91}">
      <dgm:prSet/>
      <dgm:spPr/>
      <dgm:t>
        <a:bodyPr/>
        <a:lstStyle/>
        <a:p>
          <a:endParaRPr lang="en-US"/>
        </a:p>
      </dgm:t>
    </dgm:pt>
    <dgm:pt modelId="{FCC7C9B4-8BF2-4998-A120-E36ED97C2EA4}" type="sibTrans" cxnId="{C5FCF059-B929-4C06-8501-79FB3EE57B91}">
      <dgm:prSet phldrT="02" phldr="0"/>
      <dgm:spPr>
        <a:effectLst/>
      </dgm:spPr>
      <dgm:t>
        <a:bodyPr/>
        <a:lstStyle/>
        <a:p>
          <a:endParaRPr lang="en-US"/>
        </a:p>
      </dgm:t>
    </dgm:pt>
    <dgm:pt modelId="{EF3C58CD-56D5-4222-AD63-DCDE85FE65B0}">
      <dgm:prSet custT="1"/>
      <dgm:spPr>
        <a:solidFill>
          <a:schemeClr val="accent2">
            <a:lumMod val="20000"/>
            <a:lumOff val="80000"/>
          </a:schemeClr>
        </a:solidFill>
        <a:ln w="12700">
          <a:solidFill>
            <a:srgbClr val="002060"/>
          </a:solidFill>
        </a:ln>
      </dgm:spPr>
      <dgm:t>
        <a:bodyPr/>
        <a:lstStyle/>
        <a:p>
          <a:r>
            <a:rPr lang="en-US" sz="1400">
              <a:solidFill>
                <a:srgbClr val="002060"/>
              </a:solidFill>
            </a:rPr>
            <a:t>American College of Obstetricians and Gynecologists Safe Motherhood Initiative</a:t>
          </a:r>
          <a:r>
            <a:rPr lang="en-US" sz="1400" baseline="30000">
              <a:solidFill>
                <a:srgbClr val="002060"/>
              </a:solidFill>
            </a:rPr>
            <a:t>3     </a:t>
          </a:r>
        </a:p>
      </dgm:t>
    </dgm:pt>
    <dgm:pt modelId="{D239CCCE-F67B-4313-AF6A-EFDD76B2D83F}" type="parTrans" cxnId="{F7BAECA0-63F2-4A37-AD06-AD1F69F4A3C6}">
      <dgm:prSet/>
      <dgm:spPr/>
      <dgm:t>
        <a:bodyPr/>
        <a:lstStyle/>
        <a:p>
          <a:endParaRPr lang="en-US"/>
        </a:p>
      </dgm:t>
    </dgm:pt>
    <dgm:pt modelId="{99B6AB82-146B-4F73-9672-8E796EC19A3B}" type="sibTrans" cxnId="{F7BAECA0-63F2-4A37-AD06-AD1F69F4A3C6}">
      <dgm:prSet phldrT="03" phldr="0"/>
      <dgm:spPr>
        <a:solidFill>
          <a:srgbClr val="002060"/>
        </a:solidFill>
        <a:effectLst/>
      </dgm:spPr>
      <dgm:t>
        <a:bodyPr/>
        <a:lstStyle/>
        <a:p>
          <a:endParaRPr lang="en-US"/>
        </a:p>
      </dgm:t>
    </dgm:pt>
    <dgm:pt modelId="{F9795D94-39E4-4A7D-8AA7-D9F0830153E8}">
      <dgm:prSet custT="1"/>
      <dgm:spPr>
        <a:solidFill>
          <a:schemeClr val="accent2">
            <a:lumMod val="20000"/>
            <a:lumOff val="80000"/>
          </a:schemeClr>
        </a:solidFill>
        <a:ln>
          <a:solidFill>
            <a:srgbClr val="002060"/>
          </a:solidFill>
        </a:ln>
      </dgm:spPr>
      <dgm:t>
        <a:bodyPr/>
        <a:lstStyle/>
        <a:p>
          <a:r>
            <a:rPr lang="en-US" sz="1400">
              <a:solidFill>
                <a:srgbClr val="002060"/>
              </a:solidFill>
            </a:rPr>
            <a:t>California Maternal Quality Care Collaborative</a:t>
          </a:r>
          <a:r>
            <a:rPr lang="en-US" sz="1400" baseline="30000">
              <a:solidFill>
                <a:srgbClr val="002060"/>
              </a:solidFill>
            </a:rPr>
            <a:t>1                                    </a:t>
          </a:r>
        </a:p>
      </dgm:t>
    </dgm:pt>
    <dgm:pt modelId="{3B25C584-5477-4EC1-AD35-981D5623F5F3}" type="sibTrans" cxnId="{A88E1EE4-948D-4511-B2FA-FD69706F8330}">
      <dgm:prSet phldrT="01" phldr="0"/>
      <dgm:spPr>
        <a:solidFill>
          <a:schemeClr val="accent5">
            <a:lumMod val="20000"/>
            <a:lumOff val="80000"/>
          </a:schemeClr>
        </a:solidFill>
        <a:effectLst/>
      </dgm:spPr>
      <dgm:t>
        <a:bodyPr/>
        <a:lstStyle/>
        <a:p>
          <a:endParaRPr lang="en-US"/>
        </a:p>
      </dgm:t>
    </dgm:pt>
    <dgm:pt modelId="{C507BEB1-53E9-49D0-8923-38E9CF64D485}" type="parTrans" cxnId="{A88E1EE4-948D-4511-B2FA-FD69706F8330}">
      <dgm:prSet/>
      <dgm:spPr/>
      <dgm:t>
        <a:bodyPr/>
        <a:lstStyle/>
        <a:p>
          <a:endParaRPr lang="en-US"/>
        </a:p>
      </dgm:t>
    </dgm:pt>
    <dgm:pt modelId="{E9DDC15B-75D5-476E-9C5C-048CD323B5D0}" type="pres">
      <dgm:prSet presAssocID="{52E7CBD4-0A11-4175-B5A6-1BCF21160E8A}" presName="Name0" presStyleCnt="0">
        <dgm:presLayoutVars>
          <dgm:dir/>
          <dgm:animLvl val="lvl"/>
          <dgm:resizeHandles val="exact"/>
        </dgm:presLayoutVars>
      </dgm:prSet>
      <dgm:spPr/>
    </dgm:pt>
    <dgm:pt modelId="{FF7189E7-665A-4C9F-917D-D61324F39FEC}" type="pres">
      <dgm:prSet presAssocID="{F9795D94-39E4-4A7D-8AA7-D9F0830153E8}" presName="vertFlow" presStyleCnt="0"/>
      <dgm:spPr/>
    </dgm:pt>
    <dgm:pt modelId="{FECCEA42-7E4F-4CC8-AEF6-14E4AAE906A8}" type="pres">
      <dgm:prSet presAssocID="{F9795D94-39E4-4A7D-8AA7-D9F0830153E8}" presName="header" presStyleLbl="node1" presStyleIdx="0" presStyleCnt="3" custScaleX="95718" custScaleY="132753" custLinFactNeighborX="7870" custLinFactNeighborY="-22442"/>
      <dgm:spPr/>
    </dgm:pt>
    <dgm:pt modelId="{84389BB4-A2A3-46F8-9C18-8C360E21FA71}" type="pres">
      <dgm:prSet presAssocID="{F9795D94-39E4-4A7D-8AA7-D9F0830153E8}" presName="hSp" presStyleCnt="0"/>
      <dgm:spPr/>
    </dgm:pt>
    <dgm:pt modelId="{81D63731-3122-44B3-B1DD-F05376B3122B}" type="pres">
      <dgm:prSet presAssocID="{BED667DF-C5B9-4C65-978B-77600E515764}" presName="vertFlow" presStyleCnt="0"/>
      <dgm:spPr/>
    </dgm:pt>
    <dgm:pt modelId="{F8ADF3F6-68A5-4FF4-9C81-734277B03504}" type="pres">
      <dgm:prSet presAssocID="{BED667DF-C5B9-4C65-978B-77600E515764}" presName="header" presStyleLbl="node1" presStyleIdx="1" presStyleCnt="3" custScaleX="101934" custScaleY="135321" custLinFactNeighborX="576" custLinFactNeighborY="-24674"/>
      <dgm:spPr/>
    </dgm:pt>
    <dgm:pt modelId="{BB9AF283-352C-4248-BE84-D86B01A6B6CB}" type="pres">
      <dgm:prSet presAssocID="{BED667DF-C5B9-4C65-978B-77600E515764}" presName="hSp" presStyleCnt="0"/>
      <dgm:spPr/>
    </dgm:pt>
    <dgm:pt modelId="{25FFACF3-7D2C-49E6-AB58-E8851D771319}" type="pres">
      <dgm:prSet presAssocID="{EF3C58CD-56D5-4222-AD63-DCDE85FE65B0}" presName="vertFlow" presStyleCnt="0"/>
      <dgm:spPr/>
    </dgm:pt>
    <dgm:pt modelId="{B993BAA3-7956-40A3-8A2A-BE4AD408DFE4}" type="pres">
      <dgm:prSet presAssocID="{EF3C58CD-56D5-4222-AD63-DCDE85FE65B0}" presName="header" presStyleLbl="node1" presStyleIdx="2" presStyleCnt="3" custScaleX="99275" custScaleY="138888" custLinFactNeighborX="-3707" custLinFactNeighborY="-26888"/>
      <dgm:spPr/>
    </dgm:pt>
  </dgm:ptLst>
  <dgm:cxnLst>
    <dgm:cxn modelId="{97B4C43E-25F0-4A3E-8678-8A0C63B68870}" type="presOf" srcId="{BED667DF-C5B9-4C65-978B-77600E515764}" destId="{F8ADF3F6-68A5-4FF4-9C81-734277B03504}" srcOrd="0" destOrd="0" presId="urn:microsoft.com/office/officeart/2005/8/layout/lProcess1"/>
    <dgm:cxn modelId="{80BE8551-1B23-4FE7-AC54-58411D7340D6}" type="presOf" srcId="{52E7CBD4-0A11-4175-B5A6-1BCF21160E8A}" destId="{E9DDC15B-75D5-476E-9C5C-048CD323B5D0}" srcOrd="0" destOrd="0" presId="urn:microsoft.com/office/officeart/2005/8/layout/lProcess1"/>
    <dgm:cxn modelId="{C5FCF059-B929-4C06-8501-79FB3EE57B91}" srcId="{52E7CBD4-0A11-4175-B5A6-1BCF21160E8A}" destId="{BED667DF-C5B9-4C65-978B-77600E515764}" srcOrd="1" destOrd="0" parTransId="{B930C35B-D054-4E6A-BEC5-D7DCFA51C610}" sibTransId="{FCC7C9B4-8BF2-4998-A120-E36ED97C2EA4}"/>
    <dgm:cxn modelId="{F7BAECA0-63F2-4A37-AD06-AD1F69F4A3C6}" srcId="{52E7CBD4-0A11-4175-B5A6-1BCF21160E8A}" destId="{EF3C58CD-56D5-4222-AD63-DCDE85FE65B0}" srcOrd="2" destOrd="0" parTransId="{D239CCCE-F67B-4313-AF6A-EFDD76B2D83F}" sibTransId="{99B6AB82-146B-4F73-9672-8E796EC19A3B}"/>
    <dgm:cxn modelId="{953B44AF-CDEA-4BDB-A454-4AFF77837087}" type="presOf" srcId="{EF3C58CD-56D5-4222-AD63-DCDE85FE65B0}" destId="{B993BAA3-7956-40A3-8A2A-BE4AD408DFE4}" srcOrd="0" destOrd="0" presId="urn:microsoft.com/office/officeart/2005/8/layout/lProcess1"/>
    <dgm:cxn modelId="{0978D0D8-3CC7-4F9E-B7C2-97B9C301FDFA}" type="presOf" srcId="{F9795D94-39E4-4A7D-8AA7-D9F0830153E8}" destId="{FECCEA42-7E4F-4CC8-AEF6-14E4AAE906A8}" srcOrd="0" destOrd="0" presId="urn:microsoft.com/office/officeart/2005/8/layout/lProcess1"/>
    <dgm:cxn modelId="{A88E1EE4-948D-4511-B2FA-FD69706F8330}" srcId="{52E7CBD4-0A11-4175-B5A6-1BCF21160E8A}" destId="{F9795D94-39E4-4A7D-8AA7-D9F0830153E8}" srcOrd="0" destOrd="0" parTransId="{C507BEB1-53E9-49D0-8923-38E9CF64D485}" sibTransId="{3B25C584-5477-4EC1-AD35-981D5623F5F3}"/>
    <dgm:cxn modelId="{D64031FF-0EBE-4C83-9B23-10DDBD731700}" type="presParOf" srcId="{E9DDC15B-75D5-476E-9C5C-048CD323B5D0}" destId="{FF7189E7-665A-4C9F-917D-D61324F39FEC}" srcOrd="0" destOrd="0" presId="urn:microsoft.com/office/officeart/2005/8/layout/lProcess1"/>
    <dgm:cxn modelId="{CAA7C4F3-055C-4C89-B44D-B08B2DCC7DE8}" type="presParOf" srcId="{FF7189E7-665A-4C9F-917D-D61324F39FEC}" destId="{FECCEA42-7E4F-4CC8-AEF6-14E4AAE906A8}" srcOrd="0" destOrd="0" presId="urn:microsoft.com/office/officeart/2005/8/layout/lProcess1"/>
    <dgm:cxn modelId="{5B146F7A-B1E9-4DA2-9861-76C94FE800E2}" type="presParOf" srcId="{E9DDC15B-75D5-476E-9C5C-048CD323B5D0}" destId="{84389BB4-A2A3-46F8-9C18-8C360E21FA71}" srcOrd="1" destOrd="0" presId="urn:microsoft.com/office/officeart/2005/8/layout/lProcess1"/>
    <dgm:cxn modelId="{52AB6CF4-8091-44F1-9B22-E682C29448A2}" type="presParOf" srcId="{E9DDC15B-75D5-476E-9C5C-048CD323B5D0}" destId="{81D63731-3122-44B3-B1DD-F05376B3122B}" srcOrd="2" destOrd="0" presId="urn:microsoft.com/office/officeart/2005/8/layout/lProcess1"/>
    <dgm:cxn modelId="{2D595FE3-785B-4141-95F9-C0EE62B534D9}" type="presParOf" srcId="{81D63731-3122-44B3-B1DD-F05376B3122B}" destId="{F8ADF3F6-68A5-4FF4-9C81-734277B03504}" srcOrd="0" destOrd="0" presId="urn:microsoft.com/office/officeart/2005/8/layout/lProcess1"/>
    <dgm:cxn modelId="{144CF507-BD58-4E90-BC12-768608CD0F39}" type="presParOf" srcId="{E9DDC15B-75D5-476E-9C5C-048CD323B5D0}" destId="{BB9AF283-352C-4248-BE84-D86B01A6B6CB}" srcOrd="3" destOrd="0" presId="urn:microsoft.com/office/officeart/2005/8/layout/lProcess1"/>
    <dgm:cxn modelId="{7ABE5B9F-D9DB-4D95-AAB5-72DCD8C0C06D}" type="presParOf" srcId="{E9DDC15B-75D5-476E-9C5C-048CD323B5D0}" destId="{25FFACF3-7D2C-49E6-AB58-E8851D771319}" srcOrd="4" destOrd="0" presId="urn:microsoft.com/office/officeart/2005/8/layout/lProcess1"/>
    <dgm:cxn modelId="{91DD54A8-3912-436F-9B6D-26D40DA053ED}" type="presParOf" srcId="{25FFACF3-7D2C-49E6-AB58-E8851D771319}" destId="{B993BAA3-7956-40A3-8A2A-BE4AD408DFE4}" srcOrd="0" destOrd="0" presId="urn:microsoft.com/office/officeart/2005/8/layout/lProcess1"/>
  </dgm:cxnLst>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F24C-0DE9-4850-B143-49CE670F7A95}">
      <dsp:nvSpPr>
        <dsp:cNvPr id="0" name=""/>
        <dsp:cNvSpPr/>
      </dsp:nvSpPr>
      <dsp:spPr>
        <a:xfrm>
          <a:off x="0" y="0"/>
          <a:ext cx="9151449" cy="583006"/>
        </a:xfrm>
        <a:prstGeom prst="roundRect">
          <a:avLst>
            <a:gd name="adj" fmla="val 10000"/>
          </a:avLst>
        </a:prstGeom>
        <a:solidFill>
          <a:schemeClr val="accent1">
            <a:lumMod val="20000"/>
            <a:lumOff val="8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rgbClr val="002060"/>
              </a:solidFill>
            </a:rPr>
            <a:t>Provide an overview of obstetric (OB) hemorrhage</a:t>
          </a:r>
        </a:p>
      </dsp:txBody>
      <dsp:txXfrm>
        <a:off x="1888590" y="0"/>
        <a:ext cx="7262858" cy="583006"/>
      </dsp:txXfrm>
    </dsp:sp>
    <dsp:sp modelId="{CADB3A1D-7A61-4571-948A-283F895F4FF7}">
      <dsp:nvSpPr>
        <dsp:cNvPr id="0" name=""/>
        <dsp:cNvSpPr/>
      </dsp:nvSpPr>
      <dsp:spPr>
        <a:xfrm>
          <a:off x="714349" y="52372"/>
          <a:ext cx="518191" cy="478261"/>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4000" b="-4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F1903A15-CA58-416A-8D5D-C36B5BBFBEB6}">
      <dsp:nvSpPr>
        <dsp:cNvPr id="0" name=""/>
        <dsp:cNvSpPr/>
      </dsp:nvSpPr>
      <dsp:spPr>
        <a:xfrm>
          <a:off x="0" y="647854"/>
          <a:ext cx="9151449" cy="583006"/>
        </a:xfrm>
        <a:prstGeom prst="roundRect">
          <a:avLst>
            <a:gd name="adj" fmla="val 10000"/>
          </a:avLst>
        </a:prstGeom>
        <a:solidFill>
          <a:schemeClr val="accent1">
            <a:lumMod val="20000"/>
            <a:lumOff val="8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002060"/>
              </a:solidFill>
            </a:rPr>
            <a:t>Explain the primary causes and risk factors associated with obstetric hemorrhage</a:t>
          </a:r>
        </a:p>
      </dsp:txBody>
      <dsp:txXfrm>
        <a:off x="1888590" y="647854"/>
        <a:ext cx="7262858" cy="583006"/>
      </dsp:txXfrm>
    </dsp:sp>
    <dsp:sp modelId="{FEEE2A1D-1778-4FE1-90F7-90E11B0A3CB4}">
      <dsp:nvSpPr>
        <dsp:cNvPr id="0" name=""/>
        <dsp:cNvSpPr/>
      </dsp:nvSpPr>
      <dsp:spPr>
        <a:xfrm>
          <a:off x="733210" y="713588"/>
          <a:ext cx="480469" cy="481661"/>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5F52B353-866F-4C2C-A54C-45437C7BD967}">
      <dsp:nvSpPr>
        <dsp:cNvPr id="0" name=""/>
        <dsp:cNvSpPr/>
      </dsp:nvSpPr>
      <dsp:spPr>
        <a:xfrm>
          <a:off x="0" y="1282613"/>
          <a:ext cx="9151449" cy="583006"/>
        </a:xfrm>
        <a:prstGeom prst="roundRect">
          <a:avLst>
            <a:gd name="adj" fmla="val 10000"/>
          </a:avLst>
        </a:prstGeom>
        <a:solidFill>
          <a:schemeClr val="accent1">
            <a:lumMod val="20000"/>
            <a:lumOff val="8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002060"/>
              </a:solidFill>
            </a:rPr>
            <a:t>Discuss risks and outcomes associated with transfusion in the obstetric population </a:t>
          </a:r>
        </a:p>
      </dsp:txBody>
      <dsp:txXfrm>
        <a:off x="1888590" y="1282613"/>
        <a:ext cx="7262858" cy="583006"/>
      </dsp:txXfrm>
    </dsp:sp>
    <dsp:sp modelId="{4281CD39-1E5B-4E7D-A502-5CCAB4694E28}">
      <dsp:nvSpPr>
        <dsp:cNvPr id="0" name=""/>
        <dsp:cNvSpPr/>
      </dsp:nvSpPr>
      <dsp:spPr>
        <a:xfrm>
          <a:off x="780459" y="1393720"/>
          <a:ext cx="385971" cy="360792"/>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2E796CCC-C741-4F16-9391-573320D6DD63}">
      <dsp:nvSpPr>
        <dsp:cNvPr id="0" name=""/>
        <dsp:cNvSpPr/>
      </dsp:nvSpPr>
      <dsp:spPr>
        <a:xfrm>
          <a:off x="0" y="1923920"/>
          <a:ext cx="9151449" cy="583006"/>
        </a:xfrm>
        <a:prstGeom prst="roundRect">
          <a:avLst>
            <a:gd name="adj" fmla="val 10000"/>
          </a:avLst>
        </a:prstGeom>
        <a:solidFill>
          <a:schemeClr val="accent1">
            <a:lumMod val="20000"/>
            <a:lumOff val="8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002060"/>
              </a:solidFill>
            </a:rPr>
            <a:t>Share general recommendations when caring for the OB hemorrhage patient based on the American College of Obstetricians and Gynecologists (ACOG) guidelines</a:t>
          </a:r>
        </a:p>
      </dsp:txBody>
      <dsp:txXfrm>
        <a:off x="1888590" y="1923920"/>
        <a:ext cx="7262858" cy="583006"/>
      </dsp:txXfrm>
    </dsp:sp>
    <dsp:sp modelId="{212BEF9A-B41C-4F72-A7E8-EFCFBE5511EF}">
      <dsp:nvSpPr>
        <dsp:cNvPr id="0" name=""/>
        <dsp:cNvSpPr/>
      </dsp:nvSpPr>
      <dsp:spPr>
        <a:xfrm>
          <a:off x="739754" y="1943108"/>
          <a:ext cx="506697" cy="518446"/>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2C16CC1A-19E8-40DF-9706-243875B30F61}">
      <dsp:nvSpPr>
        <dsp:cNvPr id="0" name=""/>
        <dsp:cNvSpPr/>
      </dsp:nvSpPr>
      <dsp:spPr>
        <a:xfrm>
          <a:off x="0" y="2565227"/>
          <a:ext cx="9151449" cy="583006"/>
        </a:xfrm>
        <a:prstGeom prst="roundRect">
          <a:avLst>
            <a:gd name="adj" fmla="val 10000"/>
          </a:avLst>
        </a:prstGeom>
        <a:solidFill>
          <a:schemeClr val="accent1">
            <a:lumMod val="20000"/>
            <a:lumOff val="80000"/>
          </a:schemeClr>
        </a:solidFill>
        <a:ln w="1397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ClrTx/>
            <a:buSzTx/>
            <a:buFontTx/>
            <a:buNone/>
          </a:pPr>
          <a:r>
            <a:rPr lang="en-US" sz="1300" b="0" kern="1200" dirty="0">
              <a:solidFill>
                <a:srgbClr val="002060"/>
              </a:solidFill>
            </a:rPr>
            <a:t>Review massive transfusion</a:t>
          </a:r>
          <a:r>
            <a:rPr lang="en-US" sz="1300" b="0" kern="1200" spc="10" dirty="0">
              <a:solidFill>
                <a:srgbClr val="002060"/>
              </a:solidFill>
            </a:rPr>
            <a:t> </a:t>
          </a:r>
          <a:r>
            <a:rPr lang="en-US" sz="1300" b="0" kern="1200" dirty="0">
              <a:solidFill>
                <a:srgbClr val="002060"/>
              </a:solidFill>
            </a:rPr>
            <a:t>/ OB hemorrhage protocols</a:t>
          </a:r>
        </a:p>
      </dsp:txBody>
      <dsp:txXfrm>
        <a:off x="1888590" y="2565227"/>
        <a:ext cx="7262858" cy="583006"/>
      </dsp:txXfrm>
    </dsp:sp>
    <dsp:sp modelId="{E3057636-8ED0-4CFE-9B43-635924F468EF}">
      <dsp:nvSpPr>
        <dsp:cNvPr id="0" name=""/>
        <dsp:cNvSpPr/>
      </dsp:nvSpPr>
      <dsp:spPr>
        <a:xfrm>
          <a:off x="720105" y="2657953"/>
          <a:ext cx="506679" cy="397554"/>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tretch>
            <a:fillRect t="-14000" b="-14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BE27D619-C340-4893-857B-F184883989BB}">
      <dsp:nvSpPr>
        <dsp:cNvPr id="0" name=""/>
        <dsp:cNvSpPr/>
      </dsp:nvSpPr>
      <dsp:spPr>
        <a:xfrm>
          <a:off x="0" y="3206534"/>
          <a:ext cx="9151449" cy="583006"/>
        </a:xfrm>
        <a:prstGeom prst="roundRect">
          <a:avLst>
            <a:gd name="adj" fmla="val 10000"/>
          </a:avLst>
        </a:prstGeom>
        <a:solidFill>
          <a:schemeClr val="accent1">
            <a:lumMod val="20000"/>
            <a:lumOff val="8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002060"/>
              </a:solidFill>
            </a:rPr>
            <a:t>Discuss methods for evaluating and monitoring practices within the healthcare setting to ensure continuous improvement</a:t>
          </a:r>
        </a:p>
      </dsp:txBody>
      <dsp:txXfrm>
        <a:off x="1888590" y="3206534"/>
        <a:ext cx="7262858" cy="583006"/>
      </dsp:txXfrm>
    </dsp:sp>
    <dsp:sp modelId="{9FE5192B-D1D2-4D32-B643-F495EE015AB2}">
      <dsp:nvSpPr>
        <dsp:cNvPr id="0" name=""/>
        <dsp:cNvSpPr/>
      </dsp:nvSpPr>
      <dsp:spPr>
        <a:xfrm>
          <a:off x="734180" y="3298117"/>
          <a:ext cx="478529" cy="399839"/>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94D74FCC-F8AC-409B-AB01-BBBA0E7D14EC}">
      <dsp:nvSpPr>
        <dsp:cNvPr id="0" name=""/>
        <dsp:cNvSpPr/>
      </dsp:nvSpPr>
      <dsp:spPr>
        <a:xfrm>
          <a:off x="0" y="3847841"/>
          <a:ext cx="9151449" cy="583006"/>
        </a:xfrm>
        <a:prstGeom prst="roundRect">
          <a:avLst>
            <a:gd name="adj" fmla="val 10000"/>
          </a:avLst>
        </a:prstGeom>
        <a:solidFill>
          <a:schemeClr val="accent1">
            <a:lumMod val="20000"/>
            <a:lumOff val="8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002060"/>
              </a:solidFill>
            </a:rPr>
            <a:t>Describe MPOG QI measures in this domain</a:t>
          </a:r>
        </a:p>
      </dsp:txBody>
      <dsp:txXfrm>
        <a:off x="1888590" y="3847841"/>
        <a:ext cx="7262858" cy="583006"/>
      </dsp:txXfrm>
    </dsp:sp>
    <dsp:sp modelId="{CCD8661A-AA08-45F1-907F-F47BDA5CB0A9}">
      <dsp:nvSpPr>
        <dsp:cNvPr id="0" name=""/>
        <dsp:cNvSpPr/>
      </dsp:nvSpPr>
      <dsp:spPr>
        <a:xfrm>
          <a:off x="760628" y="3979332"/>
          <a:ext cx="425633" cy="320023"/>
        </a:xfrm>
        <a:prstGeom prst="roundRect">
          <a:avLst>
            <a:gd name="adj" fmla="val 10000"/>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t="-3000" b="-3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70968-F33B-4E8C-86B8-A97D0C146D73}">
      <dsp:nvSpPr>
        <dsp:cNvPr id="0" name=""/>
        <dsp:cNvSpPr/>
      </dsp:nvSpPr>
      <dsp:spPr>
        <a:xfrm>
          <a:off x="0" y="16601"/>
          <a:ext cx="9552590" cy="867951"/>
        </a:xfrm>
        <a:prstGeom prst="roundRect">
          <a:avLst/>
        </a:prstGeom>
        <a:solidFill>
          <a:schemeClr val="accent4">
            <a:lumMod val="20000"/>
            <a:lumOff val="8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2060"/>
              </a:solidFill>
              <a:latin typeface="+mn-lt"/>
              <a:ea typeface="Calibri" panose="020F0502020204030204" pitchFamily="34" charset="0"/>
              <a:cs typeface="Calibri" panose="020F0502020204030204" pitchFamily="34" charset="0"/>
            </a:rPr>
            <a:t>The prevalence of PPH in the United States is currently at 11% and is on the rise.</a:t>
          </a:r>
          <a:r>
            <a:rPr lang="en-US" sz="2000" kern="1200" baseline="30000">
              <a:solidFill>
                <a:srgbClr val="002060"/>
              </a:solidFill>
              <a:latin typeface="+mn-lt"/>
              <a:ea typeface="Calibri" panose="020F0502020204030204" pitchFamily="34" charset="0"/>
              <a:cs typeface="Calibri" panose="020F0502020204030204" pitchFamily="34" charset="0"/>
            </a:rPr>
            <a:t>1</a:t>
          </a:r>
        </a:p>
      </dsp:txBody>
      <dsp:txXfrm>
        <a:off x="42370" y="58971"/>
        <a:ext cx="9467850" cy="783211"/>
      </dsp:txXfrm>
    </dsp:sp>
    <dsp:sp modelId="{C85486F6-124D-4989-879E-A8548629B22E}">
      <dsp:nvSpPr>
        <dsp:cNvPr id="0" name=""/>
        <dsp:cNvSpPr/>
      </dsp:nvSpPr>
      <dsp:spPr>
        <a:xfrm>
          <a:off x="0" y="1048713"/>
          <a:ext cx="9552590" cy="1067040"/>
        </a:xfrm>
        <a:prstGeom prst="roundRect">
          <a:avLst/>
        </a:prstGeom>
        <a:solidFill>
          <a:schemeClr val="accent1">
            <a:lumMod val="20000"/>
            <a:lumOff val="8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2060"/>
              </a:solidFill>
              <a:latin typeface="+mn-lt"/>
              <a:ea typeface="Calibri" panose="020F0502020204030204" pitchFamily="34" charset="0"/>
              <a:cs typeface="Calibri" panose="020F0502020204030204" pitchFamily="34" charset="0"/>
            </a:rPr>
            <a:t>Uterine atony is the primary cause of PPH and accounts for 70-80% of all hemorrhages.</a:t>
          </a:r>
          <a:r>
            <a:rPr lang="en-US" sz="2000" kern="1200" baseline="30000">
              <a:solidFill>
                <a:srgbClr val="002060"/>
              </a:solidFill>
              <a:latin typeface="+mn-lt"/>
              <a:ea typeface="Calibri" panose="020F0502020204030204" pitchFamily="34" charset="0"/>
              <a:cs typeface="Calibri" panose="020F0502020204030204" pitchFamily="34" charset="0"/>
            </a:rPr>
            <a:t>1</a:t>
          </a:r>
        </a:p>
      </dsp:txBody>
      <dsp:txXfrm>
        <a:off x="52089" y="1100802"/>
        <a:ext cx="9448412" cy="962862"/>
      </dsp:txXfrm>
    </dsp:sp>
    <dsp:sp modelId="{0E95FA62-AEC7-4B29-8DAD-55627D13C6CE}">
      <dsp:nvSpPr>
        <dsp:cNvPr id="0" name=""/>
        <dsp:cNvSpPr/>
      </dsp:nvSpPr>
      <dsp:spPr>
        <a:xfrm>
          <a:off x="0" y="2253184"/>
          <a:ext cx="9552590" cy="869947"/>
        </a:xfrm>
        <a:prstGeom prst="roundRect">
          <a:avLst/>
        </a:prstGeom>
        <a:solidFill>
          <a:schemeClr val="accent4">
            <a:lumMod val="20000"/>
            <a:lumOff val="8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2060"/>
              </a:solidFill>
              <a:latin typeface="+mn-lt"/>
              <a:ea typeface="Calibri" panose="020F0502020204030204" pitchFamily="34" charset="0"/>
              <a:cs typeface="Calibri" panose="020F0502020204030204" pitchFamily="34" charset="0"/>
            </a:rPr>
            <a:t>Approximately 14 million women experience PPH annually, resulting in approximately 70,000 maternal deaths (globally).</a:t>
          </a:r>
          <a:r>
            <a:rPr lang="en-US" sz="2000" kern="1200" baseline="30000">
              <a:solidFill>
                <a:srgbClr val="002060"/>
              </a:solidFill>
              <a:latin typeface="+mn-lt"/>
              <a:ea typeface="Calibri" panose="020F0502020204030204" pitchFamily="34" charset="0"/>
              <a:cs typeface="Calibri" panose="020F0502020204030204" pitchFamily="34" charset="0"/>
            </a:rPr>
            <a:t>1</a:t>
          </a:r>
        </a:p>
      </dsp:txBody>
      <dsp:txXfrm>
        <a:off x="42467" y="2295651"/>
        <a:ext cx="9467656" cy="785013"/>
      </dsp:txXfrm>
    </dsp:sp>
    <dsp:sp modelId="{2951E3E3-BDB9-4A8A-97E7-18E5F413C41F}">
      <dsp:nvSpPr>
        <dsp:cNvPr id="0" name=""/>
        <dsp:cNvSpPr/>
      </dsp:nvSpPr>
      <dsp:spPr>
        <a:xfrm>
          <a:off x="0" y="3247835"/>
          <a:ext cx="9552590" cy="845895"/>
        </a:xfrm>
        <a:prstGeom prst="roundRect">
          <a:avLst/>
        </a:prstGeom>
        <a:solidFill>
          <a:schemeClr val="accent1">
            <a:lumMod val="20000"/>
            <a:lumOff val="8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2060"/>
              </a:solidFill>
              <a:latin typeface="+mn-lt"/>
              <a:ea typeface="Calibri" panose="020F0502020204030204" pitchFamily="34" charset="0"/>
              <a:cs typeface="Calibri" panose="020F0502020204030204" pitchFamily="34" charset="0"/>
            </a:rPr>
            <a:t>According to the World Health Organization (WHO), many survivors are often left with lifelong reproductive disability.</a:t>
          </a:r>
          <a:r>
            <a:rPr lang="en-US" sz="2000" kern="1200" baseline="30000">
              <a:solidFill>
                <a:srgbClr val="002060"/>
              </a:solidFill>
              <a:latin typeface="+mn-lt"/>
              <a:ea typeface="Calibri" panose="020F0502020204030204" pitchFamily="34" charset="0"/>
              <a:cs typeface="Calibri" panose="020F0502020204030204" pitchFamily="34" charset="0"/>
            </a:rPr>
            <a:t>2</a:t>
          </a:r>
          <a:endParaRPr lang="en-US" sz="2400" kern="1200" baseline="30000">
            <a:solidFill>
              <a:srgbClr val="002060"/>
            </a:solidFill>
            <a:latin typeface="+mn-lt"/>
          </a:endParaRPr>
        </a:p>
      </dsp:txBody>
      <dsp:txXfrm>
        <a:off x="41293" y="3289128"/>
        <a:ext cx="9470004" cy="763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8456F-C589-4DE0-A3ED-A3F4046B2494}">
      <dsp:nvSpPr>
        <dsp:cNvPr id="0" name=""/>
        <dsp:cNvSpPr/>
      </dsp:nvSpPr>
      <dsp:spPr>
        <a:xfrm>
          <a:off x="0" y="689896"/>
          <a:ext cx="5962599" cy="6552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8FA5-6152-4238-A685-28CFD2084394}">
      <dsp:nvSpPr>
        <dsp:cNvPr id="0" name=""/>
        <dsp:cNvSpPr/>
      </dsp:nvSpPr>
      <dsp:spPr>
        <a:xfrm>
          <a:off x="271122" y="0"/>
          <a:ext cx="4554138" cy="104806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60" tIns="0" rIns="157760" bIns="0" numCol="1" spcCol="1270" anchor="ctr" anchorCtr="0">
          <a:noAutofit/>
        </a:bodyPr>
        <a:lstStyle/>
        <a:p>
          <a:pPr marL="0" lvl="0" indent="0" algn="l" defTabSz="800100">
            <a:lnSpc>
              <a:spcPct val="90000"/>
            </a:lnSpc>
            <a:spcBef>
              <a:spcPct val="0"/>
            </a:spcBef>
            <a:spcAft>
              <a:spcPct val="35000"/>
            </a:spcAft>
            <a:buNone/>
          </a:pPr>
          <a:r>
            <a:rPr lang="en-US" sz="1800" b="1" kern="1200"/>
            <a:t>Antepartum hemorrhage (APH) - </a:t>
          </a:r>
          <a:r>
            <a:rPr lang="en-US" sz="1800" kern="1200"/>
            <a:t>before delivery</a:t>
          </a:r>
          <a:r>
            <a:rPr lang="en-US" sz="1800" kern="1200" baseline="30000"/>
            <a:t>1</a:t>
          </a:r>
        </a:p>
      </dsp:txBody>
      <dsp:txXfrm>
        <a:off x="322284" y="51162"/>
        <a:ext cx="4451814" cy="945739"/>
      </dsp:txXfrm>
    </dsp:sp>
    <dsp:sp modelId="{77B07F86-FC1C-4DCC-B780-E65D6683906A}">
      <dsp:nvSpPr>
        <dsp:cNvPr id="0" name=""/>
        <dsp:cNvSpPr/>
      </dsp:nvSpPr>
      <dsp:spPr>
        <a:xfrm>
          <a:off x="0" y="2172603"/>
          <a:ext cx="5962599" cy="10647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764" tIns="541528" rIns="462764" bIns="99568" numCol="1" spcCol="1270" anchor="t" anchorCtr="0">
          <a:noAutofit/>
        </a:bodyPr>
        <a:lstStyle/>
        <a:p>
          <a:pPr marL="114300" lvl="1" indent="-114300" algn="l" defTabSz="622300">
            <a:lnSpc>
              <a:spcPct val="90000"/>
            </a:lnSpc>
            <a:spcBef>
              <a:spcPct val="0"/>
            </a:spcBef>
            <a:spcAft>
              <a:spcPct val="15000"/>
            </a:spcAft>
            <a:buClr>
              <a:schemeClr val="accent1"/>
            </a:buClr>
            <a:buChar char="•"/>
          </a:pPr>
          <a:r>
            <a:rPr lang="en-US" sz="1400" kern="1200">
              <a:solidFill>
                <a:srgbClr val="002060"/>
              </a:solidFill>
            </a:rPr>
            <a:t>Primary vs. Secondary</a:t>
          </a:r>
        </a:p>
        <a:p>
          <a:pPr marL="114300" lvl="1" indent="-114300" algn="l" defTabSz="622300">
            <a:lnSpc>
              <a:spcPct val="90000"/>
            </a:lnSpc>
            <a:spcBef>
              <a:spcPct val="0"/>
            </a:spcBef>
            <a:spcAft>
              <a:spcPct val="15000"/>
            </a:spcAft>
            <a:buClr>
              <a:schemeClr val="accent1"/>
            </a:buClr>
            <a:buChar char="•"/>
          </a:pPr>
          <a:r>
            <a:rPr lang="en-US" sz="1400" kern="1200">
              <a:solidFill>
                <a:srgbClr val="002060"/>
              </a:solidFill>
            </a:rPr>
            <a:t>Severe vs. Life-threatening</a:t>
          </a:r>
        </a:p>
      </dsp:txBody>
      <dsp:txXfrm>
        <a:off x="0" y="2172603"/>
        <a:ext cx="5962599" cy="1064700"/>
      </dsp:txXfrm>
    </dsp:sp>
    <dsp:sp modelId="{CF890EFD-6DD0-4540-8337-2B1F0C62AA30}">
      <dsp:nvSpPr>
        <dsp:cNvPr id="0" name=""/>
        <dsp:cNvSpPr/>
      </dsp:nvSpPr>
      <dsp:spPr>
        <a:xfrm>
          <a:off x="281348" y="1388527"/>
          <a:ext cx="4521707" cy="107744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60" tIns="0" rIns="157760" bIns="0" numCol="1" spcCol="1270" anchor="ctr" anchorCtr="0">
          <a:noAutofit/>
        </a:bodyPr>
        <a:lstStyle/>
        <a:p>
          <a:pPr marL="0" lvl="0" indent="0" algn="l" defTabSz="800100">
            <a:lnSpc>
              <a:spcPct val="90000"/>
            </a:lnSpc>
            <a:spcBef>
              <a:spcPct val="0"/>
            </a:spcBef>
            <a:spcAft>
              <a:spcPct val="35000"/>
            </a:spcAft>
            <a:buNone/>
          </a:pPr>
          <a:r>
            <a:rPr lang="en-US" sz="1800" b="1" kern="1200"/>
            <a:t>Postpartum hemorrhage (PPH) - </a:t>
          </a:r>
          <a:r>
            <a:rPr lang="en-US" sz="1800" kern="1200"/>
            <a:t>after delivery</a:t>
          </a:r>
          <a:r>
            <a:rPr lang="en-US" sz="1800" kern="1200" baseline="30000"/>
            <a:t>2</a:t>
          </a:r>
        </a:p>
      </dsp:txBody>
      <dsp:txXfrm>
        <a:off x="333944" y="1441123"/>
        <a:ext cx="4416515" cy="972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4C492-C342-463A-8D52-24B0A99A06D7}">
      <dsp:nvSpPr>
        <dsp:cNvPr id="0" name=""/>
        <dsp:cNvSpPr/>
      </dsp:nvSpPr>
      <dsp:spPr>
        <a:xfrm>
          <a:off x="1310892" y="1447632"/>
          <a:ext cx="1043431" cy="71"/>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AD0EE4-4907-4B42-AD47-9460BC49EC02}">
      <dsp:nvSpPr>
        <dsp:cNvPr id="0" name=""/>
        <dsp:cNvSpPr/>
      </dsp:nvSpPr>
      <dsp:spPr>
        <a:xfrm>
          <a:off x="2416930" y="1359931"/>
          <a:ext cx="119994" cy="225555"/>
        </a:xfrm>
        <a:prstGeom prst="chevron">
          <a:avLst>
            <a:gd name="adj" fmla="val 90000"/>
          </a:avLst>
        </a:prstGeom>
        <a:solidFill>
          <a:schemeClr val="accent5">
            <a:tint val="40000"/>
            <a:alpha val="90000"/>
            <a:hueOff val="529824"/>
            <a:satOff val="-1659"/>
            <a:lumOff val="110"/>
            <a:alphaOff val="0"/>
          </a:schemeClr>
        </a:solidFill>
        <a:ln w="13970" cap="flat" cmpd="sng" algn="ctr">
          <a:solidFill>
            <a:schemeClr val="accent5">
              <a:tint val="40000"/>
              <a:alpha val="90000"/>
              <a:hueOff val="529824"/>
              <a:satOff val="-1659"/>
              <a:lumOff val="110"/>
              <a:alphaOff val="0"/>
            </a:schemeClr>
          </a:solidFill>
          <a:prstDash val="solid"/>
        </a:ln>
        <a:effectLst/>
      </dsp:spPr>
      <dsp:style>
        <a:lnRef idx="2">
          <a:scrgbClr r="0" g="0" b="0"/>
        </a:lnRef>
        <a:fillRef idx="1">
          <a:scrgbClr r="0" g="0" b="0"/>
        </a:fillRef>
        <a:effectRef idx="0">
          <a:scrgbClr r="0" g="0" b="0"/>
        </a:effectRef>
        <a:fontRef idx="minor"/>
      </dsp:style>
    </dsp:sp>
    <dsp:sp modelId="{D0CE8368-D619-4FFF-8E93-84236DF1746D}">
      <dsp:nvSpPr>
        <dsp:cNvPr id="0" name=""/>
        <dsp:cNvSpPr/>
      </dsp:nvSpPr>
      <dsp:spPr>
        <a:xfrm>
          <a:off x="636590" y="903794"/>
          <a:ext cx="1087746" cy="1087746"/>
        </a:xfrm>
        <a:prstGeom prst="ellipse">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2211" tIns="42211" rIns="42211" bIns="42211"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5887" y="1063091"/>
        <a:ext cx="769152" cy="769152"/>
      </dsp:txXfrm>
    </dsp:sp>
    <dsp:sp modelId="{B4D9E538-E1C7-44C9-BBEE-319F5F72E77F}">
      <dsp:nvSpPr>
        <dsp:cNvPr id="0" name=""/>
        <dsp:cNvSpPr/>
      </dsp:nvSpPr>
      <dsp:spPr>
        <a:xfrm>
          <a:off x="6603" y="2157138"/>
          <a:ext cx="2347721" cy="1965600"/>
        </a:xfrm>
        <a:prstGeom prst="upArrowCallout">
          <a:avLst>
            <a:gd name="adj1" fmla="val 50000"/>
            <a:gd name="adj2" fmla="val 20000"/>
            <a:gd name="adj3" fmla="val 20000"/>
            <a:gd name="adj4" fmla="val 100000"/>
          </a:avLst>
        </a:prstGeom>
        <a:solidFill>
          <a:schemeClr val="accent5">
            <a:tint val="40000"/>
            <a:alpha val="90000"/>
            <a:hueOff val="1059648"/>
            <a:satOff val="-3317"/>
            <a:lumOff val="220"/>
            <a:alphaOff val="0"/>
          </a:schemeClr>
        </a:solidFill>
        <a:ln w="13970" cap="flat" cmpd="sng" algn="ctr">
          <a:solidFill>
            <a:schemeClr val="accent5">
              <a:tint val="40000"/>
              <a:alpha val="90000"/>
              <a:hueOff val="1059648"/>
              <a:satOff val="-3317"/>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5191" tIns="165100" rIns="185191" bIns="165100" numCol="1" spcCol="1270" anchor="t" anchorCtr="0">
          <a:noAutofit/>
        </a:bodyPr>
        <a:lstStyle/>
        <a:p>
          <a:pPr marL="0" lvl="0" indent="0" algn="l" defTabSz="622300">
            <a:lnSpc>
              <a:spcPct val="90000"/>
            </a:lnSpc>
            <a:spcBef>
              <a:spcPct val="0"/>
            </a:spcBef>
            <a:spcAft>
              <a:spcPct val="35000"/>
            </a:spcAft>
            <a:buNone/>
          </a:pPr>
          <a:r>
            <a:rPr lang="en-US" sz="1400" b="1" kern="1200" baseline="0"/>
            <a:t>Stage 1: </a:t>
          </a:r>
        </a:p>
        <a:p>
          <a:pPr marL="0" lvl="0" indent="0" algn="l" defTabSz="622300">
            <a:lnSpc>
              <a:spcPct val="90000"/>
            </a:lnSpc>
            <a:spcBef>
              <a:spcPct val="0"/>
            </a:spcBef>
            <a:spcAft>
              <a:spcPct val="35000"/>
            </a:spcAft>
            <a:buNone/>
          </a:pPr>
          <a:r>
            <a:rPr lang="en-US" sz="1400" kern="1200" baseline="0"/>
            <a:t>Blood Loss &gt; 500 mL vaginal or &gt; 1000 mL cesarean with normal labs and vitals </a:t>
          </a:r>
          <a:r>
            <a:rPr lang="en-US" sz="1400" kern="1200" baseline="30000"/>
            <a:t>1,2</a:t>
          </a:r>
        </a:p>
      </dsp:txBody>
      <dsp:txXfrm>
        <a:off x="6603" y="2550258"/>
        <a:ext cx="2347721" cy="1572480"/>
      </dsp:txXfrm>
    </dsp:sp>
    <dsp:sp modelId="{63C395F5-0989-4176-9258-5E19F8C31024}">
      <dsp:nvSpPr>
        <dsp:cNvPr id="0" name=""/>
        <dsp:cNvSpPr/>
      </dsp:nvSpPr>
      <dsp:spPr>
        <a:xfrm>
          <a:off x="2615182" y="1447600"/>
          <a:ext cx="2347721" cy="71"/>
        </a:xfrm>
        <a:prstGeom prst="rect">
          <a:avLst/>
        </a:prstGeom>
        <a:solidFill>
          <a:schemeClr val="accent5">
            <a:tint val="40000"/>
            <a:alpha val="90000"/>
            <a:hueOff val="1589472"/>
            <a:satOff val="-4976"/>
            <a:lumOff val="330"/>
            <a:alphaOff val="0"/>
          </a:schemeClr>
        </a:solidFill>
        <a:ln w="13970" cap="flat" cmpd="sng" algn="ctr">
          <a:solidFill>
            <a:schemeClr val="accent5">
              <a:tint val="40000"/>
              <a:alpha val="90000"/>
              <a:hueOff val="1589472"/>
              <a:satOff val="-4976"/>
              <a:lumOff val="330"/>
              <a:alphaOff val="0"/>
            </a:schemeClr>
          </a:solidFill>
          <a:prstDash val="solid"/>
        </a:ln>
        <a:effectLst/>
      </dsp:spPr>
      <dsp:style>
        <a:lnRef idx="2">
          <a:scrgbClr r="0" g="0" b="0"/>
        </a:lnRef>
        <a:fillRef idx="1">
          <a:scrgbClr r="0" g="0" b="0"/>
        </a:fillRef>
        <a:effectRef idx="0">
          <a:scrgbClr r="0" g="0" b="0"/>
        </a:effectRef>
        <a:fontRef idx="minor"/>
      </dsp:style>
    </dsp:sp>
    <dsp:sp modelId="{D42B62BC-D9C7-4157-9F8E-D7A5F84673D3}">
      <dsp:nvSpPr>
        <dsp:cNvPr id="0" name=""/>
        <dsp:cNvSpPr/>
      </dsp:nvSpPr>
      <dsp:spPr>
        <a:xfrm>
          <a:off x="5025509" y="1359902"/>
          <a:ext cx="119994" cy="225595"/>
        </a:xfrm>
        <a:prstGeom prst="chevron">
          <a:avLst>
            <a:gd name="adj" fmla="val 90000"/>
          </a:avLst>
        </a:prstGeom>
        <a:solidFill>
          <a:schemeClr val="accent5">
            <a:tint val="40000"/>
            <a:alpha val="90000"/>
            <a:hueOff val="2119296"/>
            <a:satOff val="-6634"/>
            <a:lumOff val="440"/>
            <a:alphaOff val="0"/>
          </a:schemeClr>
        </a:solidFill>
        <a:ln w="13970" cap="flat" cmpd="sng" algn="ctr">
          <a:solidFill>
            <a:schemeClr val="accent5">
              <a:tint val="40000"/>
              <a:alpha val="90000"/>
              <a:hueOff val="2119296"/>
              <a:satOff val="-6634"/>
              <a:lumOff val="440"/>
              <a:alphaOff val="0"/>
            </a:schemeClr>
          </a:solidFill>
          <a:prstDash val="solid"/>
        </a:ln>
        <a:effectLst/>
      </dsp:spPr>
      <dsp:style>
        <a:lnRef idx="2">
          <a:scrgbClr r="0" g="0" b="0"/>
        </a:lnRef>
        <a:fillRef idx="1">
          <a:scrgbClr r="0" g="0" b="0"/>
        </a:fillRef>
        <a:effectRef idx="0">
          <a:scrgbClr r="0" g="0" b="0"/>
        </a:effectRef>
        <a:fontRef idx="minor"/>
      </dsp:style>
    </dsp:sp>
    <dsp:sp modelId="{82B1E04D-F5F6-41BF-B18F-F35A98A7A2A7}">
      <dsp:nvSpPr>
        <dsp:cNvPr id="0" name=""/>
        <dsp:cNvSpPr/>
      </dsp:nvSpPr>
      <dsp:spPr>
        <a:xfrm>
          <a:off x="3245169" y="903763"/>
          <a:ext cx="1087746" cy="1087746"/>
        </a:xfrm>
        <a:prstGeom prst="ellipse">
          <a:avLst/>
        </a:prstGeom>
        <a:solidFill>
          <a:schemeClr val="accent5">
            <a:hueOff val="2003568"/>
            <a:satOff val="-8793"/>
            <a:lumOff val="2614"/>
            <a:alphaOff val="0"/>
          </a:schemeClr>
        </a:solidFill>
        <a:ln w="13970" cap="flat" cmpd="sng" algn="ctr">
          <a:solidFill>
            <a:schemeClr val="accent5">
              <a:hueOff val="2003568"/>
              <a:satOff val="-8793"/>
              <a:lumOff val="261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2211" tIns="42211" rIns="42211" bIns="42211"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04466" y="1063060"/>
        <a:ext cx="769152" cy="769152"/>
      </dsp:txXfrm>
    </dsp:sp>
    <dsp:sp modelId="{F4ECF55E-6C50-459B-96FD-A4AD6D8FC8FE}">
      <dsp:nvSpPr>
        <dsp:cNvPr id="0" name=""/>
        <dsp:cNvSpPr/>
      </dsp:nvSpPr>
      <dsp:spPr>
        <a:xfrm>
          <a:off x="2615182" y="2157104"/>
          <a:ext cx="2347721" cy="1965600"/>
        </a:xfrm>
        <a:prstGeom prst="upArrowCallout">
          <a:avLst>
            <a:gd name="adj1" fmla="val 50000"/>
            <a:gd name="adj2" fmla="val 20000"/>
            <a:gd name="adj3" fmla="val 20000"/>
            <a:gd name="adj4" fmla="val 100000"/>
          </a:avLst>
        </a:prstGeom>
        <a:solidFill>
          <a:schemeClr val="accent5">
            <a:tint val="40000"/>
            <a:alpha val="90000"/>
            <a:hueOff val="2649120"/>
            <a:satOff val="-8293"/>
            <a:lumOff val="550"/>
            <a:alphaOff val="0"/>
          </a:schemeClr>
        </a:solidFill>
        <a:ln w="13970" cap="flat" cmpd="sng" algn="ctr">
          <a:solidFill>
            <a:schemeClr val="accent5">
              <a:tint val="40000"/>
              <a:alpha val="90000"/>
              <a:hueOff val="2649120"/>
              <a:satOff val="-8293"/>
              <a:lumOff val="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5191" tIns="165100" rIns="185191" bIns="165100" numCol="1" spcCol="1270" anchor="t" anchorCtr="0">
          <a:noAutofit/>
        </a:bodyPr>
        <a:lstStyle/>
        <a:p>
          <a:pPr marL="0" lvl="0" indent="0" algn="l" defTabSz="622300">
            <a:lnSpc>
              <a:spcPct val="90000"/>
            </a:lnSpc>
            <a:spcBef>
              <a:spcPct val="0"/>
            </a:spcBef>
            <a:spcAft>
              <a:spcPct val="35000"/>
            </a:spcAft>
            <a:buNone/>
          </a:pPr>
          <a:r>
            <a:rPr lang="en-US" sz="1400" b="1" kern="1200" baseline="0"/>
            <a:t>Stage 2: </a:t>
          </a:r>
        </a:p>
        <a:p>
          <a:pPr marL="0" lvl="0" indent="0" algn="l" defTabSz="622300">
            <a:lnSpc>
              <a:spcPct val="90000"/>
            </a:lnSpc>
            <a:spcBef>
              <a:spcPct val="0"/>
            </a:spcBef>
            <a:spcAft>
              <a:spcPct val="35000"/>
            </a:spcAft>
            <a:buNone/>
          </a:pPr>
          <a:r>
            <a:rPr lang="en-US" sz="1400" kern="1200" baseline="0"/>
            <a:t>Continued bleeding (up to 1500 mL </a:t>
          </a:r>
          <a:r>
            <a:rPr lang="en-US" sz="1400" i="1" kern="1200" baseline="0"/>
            <a:t>or</a:t>
          </a:r>
          <a:r>
            <a:rPr lang="en-US" sz="1400" kern="1200" baseline="0"/>
            <a:t> &gt; 2 uterotonics) with normal labs and vitals</a:t>
          </a:r>
          <a:r>
            <a:rPr lang="en-US" sz="1400" kern="1200" baseline="30000"/>
            <a:t>1</a:t>
          </a:r>
        </a:p>
      </dsp:txBody>
      <dsp:txXfrm>
        <a:off x="2615182" y="2550224"/>
        <a:ext cx="2347721" cy="1572480"/>
      </dsp:txXfrm>
    </dsp:sp>
    <dsp:sp modelId="{73A446EA-0FEC-4FD8-9981-D33677B2EA6D}">
      <dsp:nvSpPr>
        <dsp:cNvPr id="0" name=""/>
        <dsp:cNvSpPr/>
      </dsp:nvSpPr>
      <dsp:spPr>
        <a:xfrm>
          <a:off x="5282313" y="1447614"/>
          <a:ext cx="2347721" cy="72"/>
        </a:xfrm>
        <a:prstGeom prst="rect">
          <a:avLst/>
        </a:prstGeom>
        <a:solidFill>
          <a:schemeClr val="accent5">
            <a:tint val="40000"/>
            <a:alpha val="90000"/>
            <a:hueOff val="3178944"/>
            <a:satOff val="-9951"/>
            <a:lumOff val="659"/>
            <a:alphaOff val="0"/>
          </a:schemeClr>
        </a:solidFill>
        <a:ln w="13970" cap="flat" cmpd="sng" algn="ctr">
          <a:solidFill>
            <a:schemeClr val="accent5">
              <a:tint val="40000"/>
              <a:alpha val="90000"/>
              <a:hueOff val="3178944"/>
              <a:satOff val="-9951"/>
              <a:lumOff val="659"/>
              <a:alphaOff val="0"/>
            </a:schemeClr>
          </a:solidFill>
          <a:prstDash val="solid"/>
        </a:ln>
        <a:effectLst/>
      </dsp:spPr>
      <dsp:style>
        <a:lnRef idx="2">
          <a:scrgbClr r="0" g="0" b="0"/>
        </a:lnRef>
        <a:fillRef idx="1">
          <a:scrgbClr r="0" g="0" b="0"/>
        </a:fillRef>
        <a:effectRef idx="0">
          <a:scrgbClr r="0" g="0" b="0"/>
        </a:effectRef>
        <a:fontRef idx="minor"/>
      </dsp:style>
    </dsp:sp>
    <dsp:sp modelId="{23F15E42-8C90-4B43-BCB5-031546473E45}">
      <dsp:nvSpPr>
        <dsp:cNvPr id="0" name=""/>
        <dsp:cNvSpPr/>
      </dsp:nvSpPr>
      <dsp:spPr>
        <a:xfrm>
          <a:off x="7692640" y="1359914"/>
          <a:ext cx="119994" cy="225607"/>
        </a:xfrm>
        <a:prstGeom prst="chevron">
          <a:avLst>
            <a:gd name="adj" fmla="val 90000"/>
          </a:avLst>
        </a:prstGeom>
        <a:solidFill>
          <a:schemeClr val="accent5">
            <a:tint val="40000"/>
            <a:alpha val="90000"/>
            <a:hueOff val="3708768"/>
            <a:satOff val="-11610"/>
            <a:lumOff val="769"/>
            <a:alphaOff val="0"/>
          </a:schemeClr>
        </a:solidFill>
        <a:ln w="13970" cap="flat" cmpd="sng" algn="ctr">
          <a:solidFill>
            <a:schemeClr val="accent5">
              <a:tint val="40000"/>
              <a:alpha val="90000"/>
              <a:hueOff val="3708768"/>
              <a:satOff val="-11610"/>
              <a:lumOff val="769"/>
              <a:alphaOff val="0"/>
            </a:schemeClr>
          </a:solidFill>
          <a:prstDash val="solid"/>
        </a:ln>
        <a:effectLst/>
      </dsp:spPr>
      <dsp:style>
        <a:lnRef idx="2">
          <a:scrgbClr r="0" g="0" b="0"/>
        </a:lnRef>
        <a:fillRef idx="1">
          <a:scrgbClr r="0" g="0" b="0"/>
        </a:fillRef>
        <a:effectRef idx="0">
          <a:scrgbClr r="0" g="0" b="0"/>
        </a:effectRef>
        <a:fontRef idx="minor"/>
      </dsp:style>
    </dsp:sp>
    <dsp:sp modelId="{F66443AD-A74F-4E5F-A25B-8BD515E5B34B}">
      <dsp:nvSpPr>
        <dsp:cNvPr id="0" name=""/>
        <dsp:cNvSpPr/>
      </dsp:nvSpPr>
      <dsp:spPr>
        <a:xfrm>
          <a:off x="5912300" y="903777"/>
          <a:ext cx="1087746" cy="1087746"/>
        </a:xfrm>
        <a:prstGeom prst="ellipse">
          <a:avLst/>
        </a:prstGeom>
        <a:solidFill>
          <a:schemeClr val="accent5">
            <a:hueOff val="4007135"/>
            <a:satOff val="-17587"/>
            <a:lumOff val="5229"/>
            <a:alphaOff val="0"/>
          </a:schemeClr>
        </a:solidFill>
        <a:ln w="13970" cap="flat" cmpd="sng" algn="ctr">
          <a:solidFill>
            <a:schemeClr val="accent5">
              <a:hueOff val="4007135"/>
              <a:satOff val="-17587"/>
              <a:lumOff val="522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2211" tIns="42211" rIns="42211" bIns="42211"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71597" y="1063074"/>
        <a:ext cx="769152" cy="769152"/>
      </dsp:txXfrm>
    </dsp:sp>
    <dsp:sp modelId="{FD5D6E3C-7BF8-4DC4-B3DB-2B10555E5730}">
      <dsp:nvSpPr>
        <dsp:cNvPr id="0" name=""/>
        <dsp:cNvSpPr/>
      </dsp:nvSpPr>
      <dsp:spPr>
        <a:xfrm>
          <a:off x="5223761" y="2157138"/>
          <a:ext cx="2464825" cy="1965600"/>
        </a:xfrm>
        <a:prstGeom prst="upArrowCallout">
          <a:avLst>
            <a:gd name="adj1" fmla="val 50000"/>
            <a:gd name="adj2" fmla="val 20000"/>
            <a:gd name="adj3" fmla="val 20000"/>
            <a:gd name="adj4" fmla="val 100000"/>
          </a:avLst>
        </a:prstGeom>
        <a:solidFill>
          <a:schemeClr val="accent5">
            <a:tint val="40000"/>
            <a:alpha val="90000"/>
            <a:hueOff val="4238592"/>
            <a:satOff val="-13268"/>
            <a:lumOff val="879"/>
            <a:alphaOff val="0"/>
          </a:schemeClr>
        </a:solidFill>
        <a:ln w="13970" cap="flat" cmpd="sng" algn="ctr">
          <a:solidFill>
            <a:schemeClr val="accent5">
              <a:tint val="40000"/>
              <a:alpha val="90000"/>
              <a:hueOff val="4238592"/>
              <a:satOff val="-13268"/>
              <a:lumOff val="8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5191" tIns="165100" rIns="185191" bIns="165100" numCol="1" spcCol="1270" anchor="t" anchorCtr="0">
          <a:noAutofit/>
        </a:bodyPr>
        <a:lstStyle/>
        <a:p>
          <a:pPr marL="0" lvl="0" indent="0" algn="l" defTabSz="600075">
            <a:lnSpc>
              <a:spcPct val="90000"/>
            </a:lnSpc>
            <a:spcBef>
              <a:spcPct val="0"/>
            </a:spcBef>
            <a:spcAft>
              <a:spcPct val="35000"/>
            </a:spcAft>
            <a:buNone/>
          </a:pPr>
          <a:r>
            <a:rPr lang="en-US" sz="1350" b="1" kern="1200" baseline="0"/>
            <a:t>Stage 3: </a:t>
          </a:r>
        </a:p>
        <a:p>
          <a:pPr marL="0" lvl="0" indent="0" algn="l" defTabSz="600075">
            <a:lnSpc>
              <a:spcPct val="90000"/>
            </a:lnSpc>
            <a:spcBef>
              <a:spcPct val="0"/>
            </a:spcBef>
            <a:spcAft>
              <a:spcPct val="35000"/>
            </a:spcAft>
            <a:buNone/>
          </a:pPr>
          <a:r>
            <a:rPr lang="en-US" sz="1350" kern="1200" baseline="0"/>
            <a:t>Continued bleeding EBL &gt;1500 mL </a:t>
          </a:r>
          <a:r>
            <a:rPr lang="en-US" sz="1350" i="1" kern="1200" baseline="0"/>
            <a:t>or</a:t>
          </a:r>
          <a:r>
            <a:rPr lang="en-US" sz="1350" kern="1200" baseline="0"/>
            <a:t> &gt; 2 RBCs administered </a:t>
          </a:r>
          <a:r>
            <a:rPr lang="en-US" sz="1350" i="1" kern="1200" baseline="0"/>
            <a:t>or</a:t>
          </a:r>
          <a:r>
            <a:rPr lang="en-US" sz="1350" kern="1200" baseline="0"/>
            <a:t> risk for occult bleeding coagulopathy </a:t>
          </a:r>
          <a:r>
            <a:rPr lang="en-US" sz="1350" i="1" kern="1200" baseline="0"/>
            <a:t>or</a:t>
          </a:r>
          <a:r>
            <a:rPr lang="en-US" sz="1350" kern="1200" baseline="0"/>
            <a:t> abnormal vitals/labs/oliguria</a:t>
          </a:r>
          <a:r>
            <a:rPr lang="en-US" sz="1350" kern="1200" baseline="30000"/>
            <a:t>1</a:t>
          </a:r>
        </a:p>
      </dsp:txBody>
      <dsp:txXfrm>
        <a:off x="5223761" y="2550258"/>
        <a:ext cx="2464825" cy="1572480"/>
      </dsp:txXfrm>
    </dsp:sp>
    <dsp:sp modelId="{9020C3DB-A40B-4952-9C29-13C402FEE13A}">
      <dsp:nvSpPr>
        <dsp:cNvPr id="0" name=""/>
        <dsp:cNvSpPr/>
      </dsp:nvSpPr>
      <dsp:spPr>
        <a:xfrm>
          <a:off x="7890892" y="1447614"/>
          <a:ext cx="1173860" cy="72"/>
        </a:xfrm>
        <a:prstGeom prst="rect">
          <a:avLst/>
        </a:prstGeom>
        <a:solidFill>
          <a:schemeClr val="accent5">
            <a:tint val="40000"/>
            <a:alpha val="90000"/>
            <a:hueOff val="4768416"/>
            <a:satOff val="-14927"/>
            <a:lumOff val="989"/>
            <a:alphaOff val="0"/>
          </a:schemeClr>
        </a:solidFill>
        <a:ln w="13970" cap="flat" cmpd="sng" algn="ctr">
          <a:solidFill>
            <a:schemeClr val="accent5">
              <a:tint val="40000"/>
              <a:alpha val="90000"/>
              <a:hueOff val="4768416"/>
              <a:satOff val="-14927"/>
              <a:lumOff val="989"/>
              <a:alphaOff val="0"/>
            </a:schemeClr>
          </a:solidFill>
          <a:prstDash val="solid"/>
        </a:ln>
        <a:effectLst/>
      </dsp:spPr>
      <dsp:style>
        <a:lnRef idx="2">
          <a:scrgbClr r="0" g="0" b="0"/>
        </a:lnRef>
        <a:fillRef idx="1">
          <a:scrgbClr r="0" g="0" b="0"/>
        </a:fillRef>
        <a:effectRef idx="0">
          <a:scrgbClr r="0" g="0" b="0"/>
        </a:effectRef>
        <a:fontRef idx="minor"/>
      </dsp:style>
    </dsp:sp>
    <dsp:sp modelId="{3DB8E7ED-CD96-46AC-85AA-E893236FF72C}">
      <dsp:nvSpPr>
        <dsp:cNvPr id="0" name=""/>
        <dsp:cNvSpPr/>
      </dsp:nvSpPr>
      <dsp:spPr>
        <a:xfrm>
          <a:off x="8520880" y="903777"/>
          <a:ext cx="1087746" cy="1087746"/>
        </a:xfrm>
        <a:prstGeom prst="ellipse">
          <a:avLst/>
        </a:prstGeom>
        <a:solidFill>
          <a:schemeClr val="accent5">
            <a:hueOff val="6010703"/>
            <a:satOff val="-26380"/>
            <a:lumOff val="7843"/>
            <a:alphaOff val="0"/>
          </a:schemeClr>
        </a:solidFill>
        <a:ln w="1397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2211" tIns="42211" rIns="42211" bIns="42211"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680177" y="1063074"/>
        <a:ext cx="769152" cy="769152"/>
      </dsp:txXfrm>
    </dsp:sp>
    <dsp:sp modelId="{FE350827-AD8C-4B05-A08E-8E759E04CD0C}">
      <dsp:nvSpPr>
        <dsp:cNvPr id="0" name=""/>
        <dsp:cNvSpPr/>
      </dsp:nvSpPr>
      <dsp:spPr>
        <a:xfrm>
          <a:off x="7906833" y="2167772"/>
          <a:ext cx="2347721" cy="1965600"/>
        </a:xfrm>
        <a:prstGeom prst="upArrowCallout">
          <a:avLst>
            <a:gd name="adj1" fmla="val 50000"/>
            <a:gd name="adj2" fmla="val 20000"/>
            <a:gd name="adj3" fmla="val 20000"/>
            <a:gd name="adj4" fmla="val 100000"/>
          </a:avLst>
        </a:prstGeom>
        <a:solidFill>
          <a:schemeClr val="accent5">
            <a:tint val="40000"/>
            <a:alpha val="90000"/>
            <a:hueOff val="5828064"/>
            <a:satOff val="-18244"/>
            <a:lumOff val="1209"/>
            <a:alphaOff val="0"/>
          </a:schemeClr>
        </a:solidFill>
        <a:ln w="13970" cap="flat" cmpd="sng" algn="ctr">
          <a:solidFill>
            <a:schemeClr val="accent5">
              <a:tint val="40000"/>
              <a:alpha val="90000"/>
              <a:hueOff val="5828064"/>
              <a:satOff val="-18244"/>
              <a:lumOff val="1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5191" tIns="165100" rIns="185191" bIns="165100" numCol="1" spcCol="1270" anchor="t" anchorCtr="0">
          <a:noAutofit/>
        </a:bodyPr>
        <a:lstStyle/>
        <a:p>
          <a:pPr marL="0" lvl="0" indent="0" algn="l" defTabSz="622300">
            <a:lnSpc>
              <a:spcPct val="90000"/>
            </a:lnSpc>
            <a:spcBef>
              <a:spcPct val="0"/>
            </a:spcBef>
            <a:spcAft>
              <a:spcPct val="35000"/>
            </a:spcAft>
            <a:buNone/>
          </a:pPr>
          <a:r>
            <a:rPr lang="en-US" sz="1400" b="1" kern="1200" baseline="0"/>
            <a:t>Stage 4: </a:t>
          </a:r>
        </a:p>
        <a:p>
          <a:pPr marL="0" lvl="0" indent="0" algn="l" defTabSz="622300">
            <a:lnSpc>
              <a:spcPct val="90000"/>
            </a:lnSpc>
            <a:spcBef>
              <a:spcPct val="0"/>
            </a:spcBef>
            <a:spcAft>
              <a:spcPct val="35000"/>
            </a:spcAft>
            <a:buNone/>
          </a:pPr>
          <a:r>
            <a:rPr lang="en-US" sz="1400" kern="1200" baseline="0"/>
            <a:t>Cardiovascular collapse (massive hemorrhage, profound hypovolemic shock)</a:t>
          </a:r>
          <a:r>
            <a:rPr lang="en-US" sz="1400" kern="1200" baseline="30000"/>
            <a:t>1</a:t>
          </a:r>
        </a:p>
      </dsp:txBody>
      <dsp:txXfrm>
        <a:off x="7906833" y="2560892"/>
        <a:ext cx="2347721" cy="157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D191E-9642-4DAB-8D4A-480924FF27B8}">
      <dsp:nvSpPr>
        <dsp:cNvPr id="0" name=""/>
        <dsp:cNvSpPr/>
      </dsp:nvSpPr>
      <dsp:spPr>
        <a:xfrm>
          <a:off x="6" y="0"/>
          <a:ext cx="3482632" cy="1044789"/>
        </a:xfrm>
        <a:prstGeom prst="rect">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75205" tIns="275205" rIns="275205" bIns="275205" numCol="1" spcCol="1270" anchor="ctr" anchorCtr="0">
          <a:noAutofit/>
        </a:bodyPr>
        <a:lstStyle/>
        <a:p>
          <a:pPr marL="0" lvl="0" indent="0" algn="ctr" defTabSz="1066800">
            <a:lnSpc>
              <a:spcPct val="90000"/>
            </a:lnSpc>
            <a:spcBef>
              <a:spcPct val="0"/>
            </a:spcBef>
            <a:spcAft>
              <a:spcPts val="600"/>
            </a:spcAft>
            <a:buNone/>
          </a:pPr>
          <a:r>
            <a:rPr lang="en-US" sz="2400" kern="1200"/>
            <a:t>Antepartum</a:t>
          </a:r>
          <a:endParaRPr lang="en-US" sz="3000" kern="1200"/>
        </a:p>
      </dsp:txBody>
      <dsp:txXfrm>
        <a:off x="6" y="0"/>
        <a:ext cx="3482632" cy="1044789"/>
      </dsp:txXfrm>
    </dsp:sp>
    <dsp:sp modelId="{1DC52586-7409-42BB-8326-7471D7803D6E}">
      <dsp:nvSpPr>
        <dsp:cNvPr id="0" name=""/>
        <dsp:cNvSpPr/>
      </dsp:nvSpPr>
      <dsp:spPr>
        <a:xfrm>
          <a:off x="12021" y="1044789"/>
          <a:ext cx="3482632" cy="2977478"/>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4007" tIns="344007" rIns="344007" bIns="344007" numCol="1" spcCol="1270" anchor="t" anchorCtr="0">
          <a:noAutofit/>
        </a:bodyPr>
        <a:lstStyle/>
        <a:p>
          <a:pPr marL="0" lvl="0" indent="0" algn="l" defTabSz="622300" rtl="0">
            <a:lnSpc>
              <a:spcPct val="90000"/>
            </a:lnSpc>
            <a:spcBef>
              <a:spcPct val="0"/>
            </a:spcBef>
            <a:spcAft>
              <a:spcPct val="35000"/>
            </a:spcAft>
            <a:buFont typeface="Arial" panose="020B0604020202020204" pitchFamily="34" charset="0"/>
            <a:buNone/>
          </a:pPr>
          <a:r>
            <a:rPr lang="en-US" sz="1400" b="0" kern="1200"/>
            <a:t>+ </a:t>
          </a:r>
          <a:r>
            <a:rPr lang="en-US" sz="1400" b="0" kern="1200">
              <a:latin typeface="Century Schoolbook" panose="02040604050505020304"/>
            </a:rPr>
            <a:t>Imaging</a:t>
          </a:r>
          <a:r>
            <a:rPr lang="en-US" sz="1400" b="0" kern="1200"/>
            <a:t> </a:t>
          </a:r>
          <a:r>
            <a:rPr lang="en-US" sz="1400" b="0" kern="1200">
              <a:latin typeface="Century Schoolbook" panose="02040604050505020304"/>
            </a:rPr>
            <a:t>reviewed </a:t>
          </a:r>
          <a:r>
            <a:rPr lang="en-US" sz="1400" b="0" kern="1200"/>
            <a:t>to assess patient for placenta previa, accreta, increta, or precreta.</a:t>
          </a:r>
          <a:r>
            <a:rPr lang="en-US" sz="1400" b="0" kern="1200" baseline="30000"/>
            <a:t>1</a:t>
          </a:r>
        </a:p>
        <a:p>
          <a:pPr marL="0" lvl="0" indent="0" algn="l" defTabSz="622300">
            <a:lnSpc>
              <a:spcPct val="90000"/>
            </a:lnSpc>
            <a:spcBef>
              <a:spcPct val="0"/>
            </a:spcBef>
            <a:spcAft>
              <a:spcPct val="35000"/>
            </a:spcAft>
            <a:buNone/>
          </a:pPr>
          <a:endParaRPr lang="en-US" sz="1400" b="0" kern="1200" baseline="30000"/>
        </a:p>
        <a:p>
          <a:pPr marL="0" lvl="0" indent="0" algn="l" defTabSz="622300" rtl="0">
            <a:lnSpc>
              <a:spcPct val="90000"/>
            </a:lnSpc>
            <a:spcBef>
              <a:spcPct val="0"/>
            </a:spcBef>
            <a:spcAft>
              <a:spcPct val="35000"/>
            </a:spcAft>
            <a:buNone/>
          </a:pPr>
          <a:r>
            <a:rPr lang="en-US" sz="1400" b="0" kern="1200"/>
            <a:t>+ Plan </a:t>
          </a:r>
          <a:r>
            <a:rPr lang="en-US" sz="1400" b="0" kern="1200">
              <a:latin typeface="Century Schoolbook" panose="02040604050505020304"/>
            </a:rPr>
            <a:t>developed to</a:t>
          </a:r>
          <a:r>
            <a:rPr lang="en-US" sz="1400" b="0" kern="1200"/>
            <a:t> admit patient to higher lever of care if placenta accreta spectrum disorders are identified.</a:t>
          </a:r>
          <a:r>
            <a:rPr lang="en-US" sz="1400" b="0" kern="1200" baseline="30000"/>
            <a:t>1</a:t>
          </a:r>
        </a:p>
        <a:p>
          <a:pPr marL="0" lvl="0" indent="0" algn="l" defTabSz="622300">
            <a:lnSpc>
              <a:spcPct val="90000"/>
            </a:lnSpc>
            <a:spcBef>
              <a:spcPct val="0"/>
            </a:spcBef>
            <a:spcAft>
              <a:spcPct val="35000"/>
            </a:spcAft>
            <a:buNone/>
          </a:pPr>
          <a:endParaRPr lang="en-US" sz="1400" b="0" kern="1200" baseline="30000"/>
        </a:p>
        <a:p>
          <a:pPr marL="0" lvl="0" indent="0" algn="l" defTabSz="622300" rtl="0">
            <a:lnSpc>
              <a:spcPct val="90000"/>
            </a:lnSpc>
            <a:spcBef>
              <a:spcPct val="0"/>
            </a:spcBef>
            <a:spcAft>
              <a:spcPct val="35000"/>
            </a:spcAft>
            <a:buNone/>
          </a:pPr>
          <a:r>
            <a:rPr lang="en-US" sz="1400" b="0" kern="1200" baseline="0"/>
            <a:t>+ </a:t>
          </a:r>
          <a:r>
            <a:rPr lang="en-US" sz="1400" b="0" kern="1200" baseline="0">
              <a:latin typeface="Century Schoolbook" panose="02040604050505020304"/>
            </a:rPr>
            <a:t>Anemia assessed and treated as appropriate</a:t>
          </a:r>
          <a:r>
            <a:rPr lang="en-US" sz="1400" b="0" kern="1200" baseline="0"/>
            <a:t>.</a:t>
          </a:r>
          <a:r>
            <a:rPr lang="en-US" sz="1400" b="0" kern="1200" baseline="30000"/>
            <a:t>2-5</a:t>
          </a:r>
        </a:p>
      </dsp:txBody>
      <dsp:txXfrm>
        <a:off x="12021" y="1044789"/>
        <a:ext cx="3482632" cy="2977478"/>
      </dsp:txXfrm>
    </dsp:sp>
    <dsp:sp modelId="{3293D641-A125-4863-BEFC-CC17F9DE5099}">
      <dsp:nvSpPr>
        <dsp:cNvPr id="0" name=""/>
        <dsp:cNvSpPr/>
      </dsp:nvSpPr>
      <dsp:spPr>
        <a:xfrm>
          <a:off x="3602548" y="0"/>
          <a:ext cx="3482632" cy="1044789"/>
        </a:xfrm>
        <a:prstGeom prst="rect">
          <a:avLst/>
        </a:prstGeom>
        <a:solidFill>
          <a:schemeClr val="accent5">
            <a:hueOff val="3005351"/>
            <a:satOff val="-13190"/>
            <a:lumOff val="3921"/>
            <a:alphaOff val="0"/>
          </a:schemeClr>
        </a:solidFill>
        <a:ln w="13970" cap="flat" cmpd="sng" algn="ctr">
          <a:solidFill>
            <a:schemeClr val="accent5">
              <a:hueOff val="3005351"/>
              <a:satOff val="-13190"/>
              <a:lumOff val="392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75205" tIns="275205" rIns="275205" bIns="275205" numCol="1" spcCol="1270" anchor="ctr" anchorCtr="0">
          <a:noAutofit/>
        </a:bodyPr>
        <a:lstStyle/>
        <a:p>
          <a:pPr marL="0" lvl="0" indent="0" algn="ctr" defTabSz="1066800">
            <a:lnSpc>
              <a:spcPct val="100000"/>
            </a:lnSpc>
            <a:spcBef>
              <a:spcPct val="0"/>
            </a:spcBef>
            <a:spcAft>
              <a:spcPts val="600"/>
            </a:spcAft>
            <a:buNone/>
          </a:pPr>
          <a:r>
            <a:rPr lang="en-US" sz="2400" kern="1200"/>
            <a:t>Upon Admission</a:t>
          </a:r>
        </a:p>
      </dsp:txBody>
      <dsp:txXfrm>
        <a:off x="3602548" y="0"/>
        <a:ext cx="3482632" cy="1044789"/>
      </dsp:txXfrm>
    </dsp:sp>
    <dsp:sp modelId="{8F33F4E6-972D-4727-A959-635F9270DD5E}">
      <dsp:nvSpPr>
        <dsp:cNvPr id="0" name=""/>
        <dsp:cNvSpPr/>
      </dsp:nvSpPr>
      <dsp:spPr>
        <a:xfrm>
          <a:off x="3602548" y="1044789"/>
          <a:ext cx="3482632" cy="2977478"/>
        </a:xfrm>
        <a:prstGeom prst="rect">
          <a:avLst/>
        </a:prstGeom>
        <a:solidFill>
          <a:schemeClr val="accent5">
            <a:tint val="40000"/>
            <a:alpha val="90000"/>
            <a:hueOff val="2914032"/>
            <a:satOff val="-9122"/>
            <a:lumOff val="604"/>
            <a:alphaOff val="0"/>
          </a:schemeClr>
        </a:solidFill>
        <a:ln w="13970" cap="flat" cmpd="sng" algn="ctr">
          <a:solidFill>
            <a:schemeClr val="accent5">
              <a:tint val="40000"/>
              <a:alpha val="90000"/>
              <a:hueOff val="2914032"/>
              <a:satOff val="-9122"/>
              <a:lumOff val="6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4007" tIns="344007" rIns="344007" bIns="344007" numCol="1" spcCol="1270" anchor="t" anchorCtr="0">
          <a:noAutofit/>
        </a:bodyPr>
        <a:lstStyle/>
        <a:p>
          <a:pPr marL="0" lvl="0" indent="0" algn="l" defTabSz="622300">
            <a:lnSpc>
              <a:spcPct val="90000"/>
            </a:lnSpc>
            <a:spcBef>
              <a:spcPct val="0"/>
            </a:spcBef>
            <a:spcAft>
              <a:spcPct val="35000"/>
            </a:spcAft>
            <a:buNone/>
          </a:pPr>
          <a:r>
            <a:rPr lang="en-US" sz="1400" b="0" kern="1200">
              <a:effectLst/>
              <a:latin typeface="+mn-lt"/>
              <a:ea typeface="Calibri" panose="020F0502020204030204" pitchFamily="34" charset="0"/>
              <a:cs typeface="Calibri"/>
            </a:rPr>
            <a:t>+ Coagulation disorders and anemia assessed. Risk stratification performed. Blood </a:t>
          </a:r>
          <a:r>
            <a:rPr lang="en-US" sz="1400" b="0" kern="1200">
              <a:latin typeface="+mn-lt"/>
              <a:ea typeface="Calibri" panose="020F0502020204030204" pitchFamily="34" charset="0"/>
              <a:cs typeface="Calibri"/>
            </a:rPr>
            <a:t>b</a:t>
          </a:r>
          <a:r>
            <a:rPr lang="en-US" sz="1400" b="0" kern="1200">
              <a:effectLst/>
              <a:latin typeface="+mn-lt"/>
              <a:ea typeface="Calibri" panose="020F0502020204030204" pitchFamily="34" charset="0"/>
              <a:cs typeface="Calibri"/>
            </a:rPr>
            <a:t>ank notified as indicated for scheduled or unscheduled birth.</a:t>
          </a:r>
          <a:r>
            <a:rPr lang="en-US" sz="1400" b="0" kern="1200" baseline="30000">
              <a:effectLst/>
              <a:latin typeface="+mn-lt"/>
              <a:ea typeface="Calibri" panose="020F0502020204030204" pitchFamily="34" charset="0"/>
              <a:cs typeface="Calibri"/>
            </a:rPr>
            <a:t>3</a:t>
          </a:r>
          <a:endParaRPr lang="en-US" sz="1400" b="0" kern="1200" baseline="30000">
            <a:latin typeface="+mn-lt"/>
            <a:cs typeface="Calibri"/>
          </a:endParaRPr>
        </a:p>
        <a:p>
          <a:pPr marL="0" lvl="0" indent="0" algn="l" defTabSz="622300">
            <a:lnSpc>
              <a:spcPct val="90000"/>
            </a:lnSpc>
            <a:spcBef>
              <a:spcPct val="0"/>
            </a:spcBef>
            <a:spcAft>
              <a:spcPct val="35000"/>
            </a:spcAft>
            <a:buNone/>
          </a:pPr>
          <a:endParaRPr lang="en-US" sz="1400" b="0" kern="1200" baseline="30000">
            <a:latin typeface="+mn-lt"/>
          </a:endParaRPr>
        </a:p>
        <a:p>
          <a:pPr marL="0" lvl="0" indent="0" algn="l" defTabSz="622300">
            <a:lnSpc>
              <a:spcPct val="90000"/>
            </a:lnSpc>
            <a:spcBef>
              <a:spcPct val="0"/>
            </a:spcBef>
            <a:spcAft>
              <a:spcPct val="35000"/>
            </a:spcAft>
            <a:buNone/>
          </a:pPr>
          <a:r>
            <a:rPr lang="en-US" sz="1400" b="0" kern="1200">
              <a:latin typeface="+mn-lt"/>
            </a:rPr>
            <a:t>+ </a:t>
          </a:r>
          <a:r>
            <a:rPr lang="en-US" sz="1400" b="0" kern="1200"/>
            <a:t>Multidisciplinary consultation for patients with hematologic disorders for delivery and anesthetic planning.</a:t>
          </a:r>
          <a:endParaRPr lang="en-US" sz="1400" b="0" kern="1200" baseline="30000">
            <a:latin typeface="+mn-lt"/>
          </a:endParaRPr>
        </a:p>
      </dsp:txBody>
      <dsp:txXfrm>
        <a:off x="3602548" y="1044789"/>
        <a:ext cx="3482632" cy="2977478"/>
      </dsp:txXfrm>
    </dsp:sp>
    <dsp:sp modelId="{8D1DF7FB-A3ED-486E-B503-662F274C828A}">
      <dsp:nvSpPr>
        <dsp:cNvPr id="0" name=""/>
        <dsp:cNvSpPr/>
      </dsp:nvSpPr>
      <dsp:spPr>
        <a:xfrm>
          <a:off x="7193075" y="0"/>
          <a:ext cx="3482632" cy="1044789"/>
        </a:xfrm>
        <a:prstGeom prst="rect">
          <a:avLst/>
        </a:prstGeom>
        <a:solidFill>
          <a:schemeClr val="accent5">
            <a:hueOff val="6010703"/>
            <a:satOff val="-26380"/>
            <a:lumOff val="7843"/>
            <a:alphaOff val="0"/>
          </a:schemeClr>
        </a:solidFill>
        <a:ln w="1397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75205" tIns="275205" rIns="275205" bIns="275205" numCol="1" spcCol="1270" anchor="ctr" anchorCtr="0">
          <a:noAutofit/>
        </a:bodyPr>
        <a:lstStyle/>
        <a:p>
          <a:pPr marL="0" lvl="0" indent="0" algn="ctr" defTabSz="1066800">
            <a:lnSpc>
              <a:spcPct val="90000"/>
            </a:lnSpc>
            <a:spcBef>
              <a:spcPct val="0"/>
            </a:spcBef>
            <a:spcAft>
              <a:spcPct val="35000"/>
            </a:spcAft>
            <a:buNone/>
          </a:pPr>
          <a:r>
            <a:rPr lang="en-US" sz="2400" kern="1200"/>
            <a:t>Postpartum</a:t>
          </a:r>
        </a:p>
      </dsp:txBody>
      <dsp:txXfrm>
        <a:off x="7193075" y="0"/>
        <a:ext cx="3482632" cy="1044789"/>
      </dsp:txXfrm>
    </dsp:sp>
    <dsp:sp modelId="{8FF8C8F6-0CB4-463E-8184-239828AB322A}">
      <dsp:nvSpPr>
        <dsp:cNvPr id="0" name=""/>
        <dsp:cNvSpPr/>
      </dsp:nvSpPr>
      <dsp:spPr>
        <a:xfrm>
          <a:off x="7205097" y="1027996"/>
          <a:ext cx="3482632" cy="2977478"/>
        </a:xfrm>
        <a:prstGeom prst="rect">
          <a:avLst/>
        </a:prstGeom>
        <a:solidFill>
          <a:schemeClr val="accent5">
            <a:tint val="40000"/>
            <a:alpha val="90000"/>
            <a:hueOff val="5828064"/>
            <a:satOff val="-18244"/>
            <a:lumOff val="1209"/>
            <a:alphaOff val="0"/>
          </a:schemeClr>
        </a:solidFill>
        <a:ln w="13970" cap="flat" cmpd="sng" algn="ctr">
          <a:solidFill>
            <a:schemeClr val="accent5">
              <a:tint val="40000"/>
              <a:alpha val="90000"/>
              <a:hueOff val="5828064"/>
              <a:satOff val="-18244"/>
              <a:lumOff val="1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4007" tIns="344007" rIns="344007" bIns="344007" numCol="1" spcCol="1270" anchor="t" anchorCtr="0">
          <a:noAutofit/>
        </a:bodyPr>
        <a:lstStyle/>
        <a:p>
          <a:pPr marL="0" lvl="0" indent="0" algn="l" defTabSz="622300">
            <a:lnSpc>
              <a:spcPct val="90000"/>
            </a:lnSpc>
            <a:spcBef>
              <a:spcPct val="0"/>
            </a:spcBef>
            <a:spcAft>
              <a:spcPct val="35000"/>
            </a:spcAft>
            <a:buNone/>
          </a:pPr>
          <a:r>
            <a:rPr lang="en-US" sz="1400" b="0" kern="1200"/>
            <a:t>+ Uterine atony assessed: will feel soft, boggy, non-contracted.</a:t>
          </a:r>
          <a:r>
            <a:rPr lang="en-US" sz="1400" b="0" kern="1200" baseline="30000"/>
            <a:t>6-7</a:t>
          </a:r>
        </a:p>
        <a:p>
          <a:pPr marL="0" lvl="0" indent="0" algn="l" defTabSz="622300">
            <a:lnSpc>
              <a:spcPct val="90000"/>
            </a:lnSpc>
            <a:spcBef>
              <a:spcPct val="0"/>
            </a:spcBef>
            <a:spcAft>
              <a:spcPct val="35000"/>
            </a:spcAft>
            <a:buNone/>
          </a:pPr>
          <a:endParaRPr lang="en-US" sz="1400" b="0" kern="1200" baseline="30000">
            <a:latin typeface="+mn-lt"/>
            <a:cs typeface="Calibri"/>
          </a:endParaRPr>
        </a:p>
        <a:p>
          <a:pPr marL="0" lvl="0" indent="0" algn="l" defTabSz="622300">
            <a:lnSpc>
              <a:spcPct val="90000"/>
            </a:lnSpc>
            <a:spcBef>
              <a:spcPct val="0"/>
            </a:spcBef>
            <a:spcAft>
              <a:spcPct val="35000"/>
            </a:spcAft>
            <a:buNone/>
          </a:pPr>
          <a:r>
            <a:rPr lang="en-US" sz="1400" b="0" kern="1200" baseline="0"/>
            <a:t>+ Genital lacerations or retained placenta assessed which may be source of bleeding.</a:t>
          </a:r>
          <a:r>
            <a:rPr lang="en-US" sz="1400" b="0" kern="1200" baseline="30000"/>
            <a:t>7</a:t>
          </a:r>
          <a:endParaRPr lang="en-US" sz="1400" b="0" kern="1200" baseline="30000">
            <a:latin typeface="+mn-lt"/>
            <a:cs typeface="Calibri"/>
          </a:endParaRPr>
        </a:p>
        <a:p>
          <a:pPr marL="0" lvl="0" indent="0" algn="l" defTabSz="622300">
            <a:lnSpc>
              <a:spcPct val="90000"/>
            </a:lnSpc>
            <a:spcBef>
              <a:spcPct val="0"/>
            </a:spcBef>
            <a:spcAft>
              <a:spcPct val="35000"/>
            </a:spcAft>
            <a:buNone/>
          </a:pPr>
          <a:endParaRPr lang="en-US" sz="1400" b="0" kern="1200" baseline="30000">
            <a:latin typeface="+mn-lt"/>
            <a:cs typeface="Calibri"/>
          </a:endParaRPr>
        </a:p>
        <a:p>
          <a:pPr marL="0" lvl="0" indent="0" algn="l" defTabSz="622300">
            <a:lnSpc>
              <a:spcPct val="90000"/>
            </a:lnSpc>
            <a:spcBef>
              <a:spcPct val="0"/>
            </a:spcBef>
            <a:spcAft>
              <a:spcPct val="35000"/>
            </a:spcAft>
            <a:buNone/>
          </a:pPr>
          <a:r>
            <a:rPr lang="en-US" sz="1400" b="0" kern="1200" baseline="30000"/>
            <a:t>+ </a:t>
          </a:r>
          <a:r>
            <a:rPr lang="en-US" sz="1400" b="0" kern="1200"/>
            <a:t>Ongoing surveillance after hemostasis is achieved to </a:t>
          </a:r>
          <a:r>
            <a:rPr lang="en-US" sz="1400" kern="1200"/>
            <a:t>identify worsening/delayed PPH.</a:t>
          </a:r>
          <a:r>
            <a:rPr lang="en-US" sz="1400" kern="1200" baseline="30000"/>
            <a:t>1</a:t>
          </a:r>
          <a:endParaRPr lang="en-US" sz="1400" kern="1200" baseline="30000">
            <a:latin typeface="+mn-lt"/>
            <a:cs typeface="Calibri"/>
          </a:endParaRPr>
        </a:p>
      </dsp:txBody>
      <dsp:txXfrm>
        <a:off x="7205097" y="1027996"/>
        <a:ext cx="3482632" cy="2977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EA42-7E4F-4CC8-AEF6-14E4AAE906A8}">
      <dsp:nvSpPr>
        <dsp:cNvPr id="0" name=""/>
        <dsp:cNvSpPr/>
      </dsp:nvSpPr>
      <dsp:spPr>
        <a:xfrm>
          <a:off x="255781" y="47921"/>
          <a:ext cx="3052475" cy="1058383"/>
        </a:xfrm>
        <a:prstGeom prst="roundRect">
          <a:avLst>
            <a:gd name="adj" fmla="val 10000"/>
          </a:avLst>
        </a:prstGeom>
        <a:solidFill>
          <a:schemeClr val="accent2">
            <a:lumMod val="20000"/>
            <a:lumOff val="80000"/>
          </a:schemeClr>
        </a:solidFill>
        <a:ln>
          <a:solidFill>
            <a:srgbClr val="002060"/>
          </a:solid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2">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rPr>
            <a:t>California Maternal Quality Care Collaborative</a:t>
          </a:r>
          <a:r>
            <a:rPr lang="en-US" sz="1400" kern="1200" baseline="30000">
              <a:solidFill>
                <a:srgbClr val="002060"/>
              </a:solidFill>
            </a:rPr>
            <a:t>1                                    </a:t>
          </a:r>
        </a:p>
      </dsp:txBody>
      <dsp:txXfrm>
        <a:off x="286780" y="78920"/>
        <a:ext cx="2990477" cy="996385"/>
      </dsp:txXfrm>
    </dsp:sp>
    <dsp:sp modelId="{F8ADF3F6-68A5-4FF4-9C81-734277B03504}">
      <dsp:nvSpPr>
        <dsp:cNvPr id="0" name=""/>
        <dsp:cNvSpPr/>
      </dsp:nvSpPr>
      <dsp:spPr>
        <a:xfrm>
          <a:off x="3522112" y="30126"/>
          <a:ext cx="3250705" cy="1078856"/>
        </a:xfrm>
        <a:prstGeom prst="roundRect">
          <a:avLst>
            <a:gd name="adj" fmla="val 10000"/>
          </a:avLst>
        </a:prstGeom>
        <a:solidFill>
          <a:schemeClr val="accent5">
            <a:lumMod val="20000"/>
            <a:lumOff val="80000"/>
          </a:schemeClr>
        </a:solidFill>
        <a:ln>
          <a:solidFill>
            <a:srgbClr val="002060"/>
          </a:solid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rPr>
            <a:t>Association of Women’s Health, Obstetric and Neonatal Nurses  (AWHONN)</a:t>
          </a:r>
          <a:r>
            <a:rPr lang="en-US" sz="1400" kern="1200" baseline="30000">
              <a:solidFill>
                <a:srgbClr val="002060"/>
              </a:solidFill>
            </a:rPr>
            <a:t>2                                                                                                                                              </a:t>
          </a:r>
        </a:p>
      </dsp:txBody>
      <dsp:txXfrm>
        <a:off x="3553711" y="61725"/>
        <a:ext cx="3187507" cy="1015658"/>
      </dsp:txXfrm>
    </dsp:sp>
    <dsp:sp modelId="{B993BAA3-7956-40A3-8A2A-BE4AD408DFE4}">
      <dsp:nvSpPr>
        <dsp:cNvPr id="0" name=""/>
        <dsp:cNvSpPr/>
      </dsp:nvSpPr>
      <dsp:spPr>
        <a:xfrm>
          <a:off x="7082695" y="12475"/>
          <a:ext cx="3165908" cy="1107294"/>
        </a:xfrm>
        <a:prstGeom prst="roundRect">
          <a:avLst>
            <a:gd name="adj" fmla="val 10000"/>
          </a:avLst>
        </a:prstGeom>
        <a:solidFill>
          <a:schemeClr val="accent2">
            <a:lumMod val="20000"/>
            <a:lumOff val="80000"/>
          </a:schemeClr>
        </a:solidFill>
        <a:ln w="12700">
          <a:solidFill>
            <a:srgbClr val="002060"/>
          </a:solid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4">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rPr>
            <a:t>American College of Obstetricians and Gynecologists Safe Motherhood Initiative</a:t>
          </a:r>
          <a:r>
            <a:rPr lang="en-US" sz="1400" kern="1200" baseline="30000">
              <a:solidFill>
                <a:srgbClr val="002060"/>
              </a:solidFill>
            </a:rPr>
            <a:t>3     </a:t>
          </a:r>
        </a:p>
      </dsp:txBody>
      <dsp:txXfrm>
        <a:off x="7115127" y="44907"/>
        <a:ext cx="3101044" cy="104243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9958B-1760-426C-84D2-6CD27A606A7F}"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25AFF-95DC-4728-885E-DB6193B8D3F2}" type="slidenum">
              <a:rPr lang="en-US" smtClean="0"/>
              <a:t>‹#›</a:t>
            </a:fld>
            <a:endParaRPr lang="en-US"/>
          </a:p>
        </p:txBody>
      </p:sp>
    </p:spTree>
    <p:extLst>
      <p:ext uri="{BB962C8B-B14F-4D97-AF65-F5344CB8AC3E}">
        <p14:creationId xmlns:p14="http://schemas.microsoft.com/office/powerpoint/2010/main" val="196936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cls.org/improving-obstetric-patient-safety-with-better-massive-transfusion-protocols/" TargetMode="External"/><Relationship Id="rId7" Type="http://schemas.openxmlformats.org/officeDocument/2006/relationships/hyperlink" Target="https://www.ncbi.nlm.nih.gov/books/NBK499988/"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cbi.nlm.nih.gov/books/NBK493238/" TargetMode="External"/><Relationship Id="rId5" Type="http://schemas.openxmlformats.org/officeDocument/2006/relationships/hyperlink" Target="https://doi.org/10.5694/mja2.50308" TargetMode="External"/><Relationship Id="rId4" Type="http://schemas.openxmlformats.org/officeDocument/2006/relationships/hyperlink" Target="https://ods.od.nih.gov/factsheets/Iron-HealthProfessiona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earher/index.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saferbirth.org/aim-resources/aim-cornerstones/urgent-maternal-warning-signs-2/" TargetMode="External"/><Relationship Id="rId4" Type="http://schemas.openxmlformats.org/officeDocument/2006/relationships/hyperlink" Target="https://www.awhonn.org/education/hospital-products/post-birth-warning-signs-education-progra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earher/index.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saferbirth.org/aim-resources/aim-cornerstones/urgent-maternal-warning-signs-2/" TargetMode="External"/><Relationship Id="rId4" Type="http://schemas.openxmlformats.org/officeDocument/2006/relationships/hyperlink" Target="https://www.awhonn.org/education/hospital-products/post-birth-warning-signs-education-program/"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aferbirth.org/wp-content/uploads/FINAL_AIM_OERRK.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1</a:t>
            </a:fld>
            <a:endParaRPr lang="en-US"/>
          </a:p>
        </p:txBody>
      </p:sp>
    </p:spTree>
    <p:extLst>
      <p:ext uri="{BB962C8B-B14F-4D97-AF65-F5344CB8AC3E}">
        <p14:creationId xmlns:p14="http://schemas.microsoft.com/office/powerpoint/2010/main" val="24366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12</a:t>
            </a:fld>
            <a:endParaRPr lang="en-US"/>
          </a:p>
        </p:txBody>
      </p:sp>
    </p:spTree>
    <p:extLst>
      <p:ext uri="{BB962C8B-B14F-4D97-AF65-F5344CB8AC3E}">
        <p14:creationId xmlns:p14="http://schemas.microsoft.com/office/powerpoint/2010/main" val="185469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14</a:t>
            </a:fld>
            <a:endParaRPr lang="en-US"/>
          </a:p>
        </p:txBody>
      </p:sp>
    </p:spTree>
    <p:extLst>
      <p:ext uri="{BB962C8B-B14F-4D97-AF65-F5344CB8AC3E}">
        <p14:creationId xmlns:p14="http://schemas.microsoft.com/office/powerpoint/2010/main" val="412409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15</a:t>
            </a:fld>
            <a:endParaRPr lang="en-US"/>
          </a:p>
        </p:txBody>
      </p:sp>
    </p:spTree>
    <p:extLst>
      <p:ext uri="{BB962C8B-B14F-4D97-AF65-F5344CB8AC3E}">
        <p14:creationId xmlns:p14="http://schemas.microsoft.com/office/powerpoint/2010/main" val="99483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16</a:t>
            </a:fld>
            <a:endParaRPr lang="en-US"/>
          </a:p>
        </p:txBody>
      </p:sp>
    </p:spTree>
    <p:extLst>
      <p:ext uri="{BB962C8B-B14F-4D97-AF65-F5344CB8AC3E}">
        <p14:creationId xmlns:p14="http://schemas.microsoft.com/office/powerpoint/2010/main" val="100500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Abnormal uterine or vaginal bleeding, unspecified (ICD-10: N93.9)</a:t>
            </a:r>
          </a:p>
          <a:p>
            <a:r>
              <a:rPr lang="en-US"/>
              <a:t>Cesarean hysterectomy (OBAT 4)</a:t>
            </a:r>
          </a:p>
          <a:p>
            <a:r>
              <a:rPr lang="en-US"/>
              <a:t>Emergency cesarean delivery with diagnosis of placental abruption (ICD-10: O45*)</a:t>
            </a:r>
          </a:p>
          <a:p>
            <a:r>
              <a:rPr lang="en-US"/>
              <a:t>Placenta previa case (see measure spec for full details)</a:t>
            </a:r>
          </a:p>
          <a:p>
            <a:r>
              <a:rPr lang="en-US"/>
              <a:t>Newborn affected by intrauterine blood loss from ruptured cord (ICD-10: P50.1)</a:t>
            </a:r>
          </a:p>
          <a:p>
            <a:r>
              <a:rPr lang="en-US"/>
              <a:t>Rupture of uterus (spontaneous) before onset of labor (ICD-10: O71.0).</a:t>
            </a:r>
          </a:p>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17</a:t>
            </a:fld>
            <a:endParaRPr lang="en-US"/>
          </a:p>
        </p:txBody>
      </p:sp>
    </p:spTree>
    <p:extLst>
      <p:ext uri="{BB962C8B-B14F-4D97-AF65-F5344CB8AC3E}">
        <p14:creationId xmlns:p14="http://schemas.microsoft.com/office/powerpoint/2010/main" val="1661800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Stage 0 – All Births</a:t>
            </a:r>
          </a:p>
          <a:p>
            <a:r>
              <a:rPr lang="en-US" sz="2400" dirty="0"/>
              <a:t>Stage 1 – </a:t>
            </a:r>
          </a:p>
          <a:p>
            <a:pPr lvl="1">
              <a:buSzPct val="90000"/>
              <a:buFont typeface="Wingdings" pitchFamily="2" charset="2"/>
              <a:buChar char="§"/>
            </a:pPr>
            <a:r>
              <a:rPr lang="en-US" sz="2000" dirty="0"/>
              <a:t>CBL </a:t>
            </a:r>
            <a:r>
              <a:rPr lang="en-US" sz="2000" dirty="0">
                <a:ea typeface="+mn-lt"/>
                <a:cs typeface="+mn-lt"/>
              </a:rPr>
              <a:t>≥</a:t>
            </a:r>
            <a:r>
              <a:rPr lang="en-US" sz="2000" dirty="0"/>
              <a:t> 500mL vaginal / ≥ 1000 mL cesarean with </a:t>
            </a:r>
            <a:r>
              <a:rPr lang="en-US" sz="2000" b="1" i="1" dirty="0"/>
              <a:t>continued bleeding</a:t>
            </a:r>
            <a:r>
              <a:rPr lang="en-US" sz="2000" b="1" dirty="0"/>
              <a:t> </a:t>
            </a:r>
            <a:r>
              <a:rPr lang="en-US" sz="2000" u="sng" dirty="0"/>
              <a:t>or</a:t>
            </a:r>
            <a:r>
              <a:rPr lang="en-US" sz="2000" dirty="0"/>
              <a:t> </a:t>
            </a:r>
            <a:endParaRPr lang="en-US" sz="2000" dirty="0">
              <a:cs typeface="Calibri"/>
            </a:endParaRPr>
          </a:p>
          <a:p>
            <a:pPr lvl="1">
              <a:buSzPct val="90000"/>
              <a:buFont typeface="Wingdings" pitchFamily="2" charset="2"/>
              <a:buChar char="§"/>
            </a:pPr>
            <a:r>
              <a:rPr lang="en-US" sz="2000" dirty="0"/>
              <a:t>Signs of </a:t>
            </a:r>
            <a:r>
              <a:rPr lang="en-US" sz="2000" u="sng" dirty="0"/>
              <a:t>concealed hemorrhage</a:t>
            </a:r>
            <a:r>
              <a:rPr lang="en-US" sz="2000" dirty="0"/>
              <a:t>: VS abnormal </a:t>
            </a:r>
            <a:r>
              <a:rPr lang="en-US" sz="2000" u="sng" dirty="0"/>
              <a:t>or</a:t>
            </a:r>
            <a:r>
              <a:rPr lang="en-US" sz="2000" dirty="0"/>
              <a:t> trending (HR ≥ 110, BP </a:t>
            </a:r>
            <a:r>
              <a:rPr lang="en-US" sz="2000" u="sng" dirty="0">
                <a:sym typeface="Symbol" pitchFamily="2" charset="2"/>
              </a:rPr>
              <a:t>&lt;</a:t>
            </a:r>
            <a:r>
              <a:rPr lang="en-US" sz="2000" dirty="0">
                <a:sym typeface="Symbol" pitchFamily="2" charset="2"/>
              </a:rPr>
              <a:t> </a:t>
            </a:r>
            <a:r>
              <a:rPr lang="en-US" sz="2000" dirty="0"/>
              <a:t>85/45, O2 sat &lt; 95%, shock index 0.9) </a:t>
            </a:r>
            <a:r>
              <a:rPr lang="en-US" sz="2000" u="sng" dirty="0"/>
              <a:t>or</a:t>
            </a:r>
            <a:r>
              <a:rPr lang="en-US" sz="2000" dirty="0"/>
              <a:t> </a:t>
            </a:r>
            <a:endParaRPr lang="en-US" sz="2000" dirty="0">
              <a:cs typeface="Calibri"/>
            </a:endParaRPr>
          </a:p>
          <a:p>
            <a:pPr lvl="1">
              <a:buSzPct val="90000"/>
              <a:buFont typeface="Wingdings" pitchFamily="2" charset="2"/>
              <a:buChar char="§"/>
            </a:pPr>
            <a:r>
              <a:rPr lang="en-US" sz="2000" dirty="0"/>
              <a:t>Confusion </a:t>
            </a:r>
          </a:p>
          <a:p>
            <a:r>
              <a:rPr lang="en-US" sz="2400" dirty="0"/>
              <a:t>Stage 2 – </a:t>
            </a:r>
          </a:p>
          <a:p>
            <a:pPr lvl="1">
              <a:buSzPct val="90000"/>
              <a:buFont typeface="Wingdings" pitchFamily="2" charset="2"/>
              <a:buChar char="§"/>
            </a:pPr>
            <a:r>
              <a:rPr lang="en-US" sz="2000" b="1" i="1" dirty="0"/>
              <a:t>Continued bleeding</a:t>
            </a:r>
            <a:r>
              <a:rPr lang="en-US" sz="2000" b="1" dirty="0"/>
              <a:t> </a:t>
            </a:r>
            <a:r>
              <a:rPr lang="en-US" sz="2000" dirty="0"/>
              <a:t>w/ CBL &lt; 1500 mL </a:t>
            </a:r>
            <a:r>
              <a:rPr lang="en-US" sz="2000" u="sng" dirty="0"/>
              <a:t>or</a:t>
            </a:r>
            <a:r>
              <a:rPr lang="en-US" sz="2000" dirty="0"/>
              <a:t> </a:t>
            </a:r>
          </a:p>
          <a:p>
            <a:pPr lvl="1">
              <a:buSzPct val="90000"/>
              <a:buFont typeface="Wingdings" pitchFamily="2" charset="2"/>
              <a:buChar char="§"/>
            </a:pPr>
            <a:r>
              <a:rPr lang="en-US" sz="2000" dirty="0"/>
              <a:t>VS remain abnormal </a:t>
            </a:r>
          </a:p>
          <a:p>
            <a:r>
              <a:rPr lang="en-US" sz="2400" dirty="0"/>
              <a:t>Stage 3 – </a:t>
            </a:r>
          </a:p>
          <a:p>
            <a:pPr lvl="1">
              <a:buSzPct val="90000"/>
              <a:buFont typeface="Wingdings" pitchFamily="2" charset="2"/>
              <a:buChar char="§"/>
            </a:pPr>
            <a:r>
              <a:rPr lang="en-US" sz="2000" b="1" i="1" dirty="0"/>
              <a:t>Continued bleeding</a:t>
            </a:r>
            <a:r>
              <a:rPr lang="en-US" sz="2000" b="1" dirty="0"/>
              <a:t> </a:t>
            </a:r>
            <a:r>
              <a:rPr lang="en-US" sz="2000" dirty="0"/>
              <a:t>with CBL &gt; 1500mL </a:t>
            </a:r>
            <a:r>
              <a:rPr lang="en-US" sz="2000" u="sng" dirty="0"/>
              <a:t>or</a:t>
            </a:r>
            <a:r>
              <a:rPr lang="en-US" sz="2000" dirty="0"/>
              <a:t> </a:t>
            </a:r>
          </a:p>
          <a:p>
            <a:pPr lvl="1">
              <a:buSzPct val="90000"/>
              <a:buFont typeface="Wingdings" pitchFamily="2" charset="2"/>
              <a:buChar char="§"/>
            </a:pPr>
            <a:r>
              <a:rPr lang="en-US" sz="2000" dirty="0"/>
              <a:t>&gt; 2 units PRBCs given </a:t>
            </a:r>
            <a:r>
              <a:rPr lang="en-US" sz="2000" u="sng" dirty="0"/>
              <a:t>or</a:t>
            </a:r>
            <a:r>
              <a:rPr lang="en-US" sz="2000" dirty="0"/>
              <a:t> </a:t>
            </a:r>
          </a:p>
          <a:p>
            <a:pPr lvl="1">
              <a:buSzPct val="90000"/>
              <a:buFont typeface="Wingdings" pitchFamily="2" charset="2"/>
              <a:buChar char="§"/>
            </a:pPr>
            <a:r>
              <a:rPr lang="en-US" sz="2000" dirty="0"/>
              <a:t>Abnormal VS </a:t>
            </a:r>
            <a:r>
              <a:rPr lang="en-US" sz="2000" u="sng" dirty="0"/>
              <a:t>or</a:t>
            </a:r>
            <a:r>
              <a:rPr lang="en-US" sz="2000" dirty="0"/>
              <a:t> </a:t>
            </a:r>
          </a:p>
          <a:p>
            <a:pPr lvl="1">
              <a:buSzPct val="90000"/>
              <a:buFont typeface="Wingdings" pitchFamily="2" charset="2"/>
              <a:buChar char="§"/>
            </a:pPr>
            <a:r>
              <a:rPr lang="en-US" sz="2000" dirty="0"/>
              <a:t>Suspicion of DIC </a:t>
            </a:r>
            <a:endParaRPr lang="en-US" dirty="0"/>
          </a:p>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18</a:t>
            </a:fld>
            <a:endParaRPr lang="en-US"/>
          </a:p>
        </p:txBody>
      </p:sp>
    </p:spTree>
    <p:extLst>
      <p:ext uri="{BB962C8B-B14F-4D97-AF65-F5344CB8AC3E}">
        <p14:creationId xmlns:p14="http://schemas.microsoft.com/office/powerpoint/2010/main" val="91049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20</a:t>
            </a:fld>
            <a:endParaRPr lang="en-US"/>
          </a:p>
        </p:txBody>
      </p:sp>
    </p:spTree>
    <p:extLst>
      <p:ext uri="{BB962C8B-B14F-4D97-AF65-F5344CB8AC3E}">
        <p14:creationId xmlns:p14="http://schemas.microsoft.com/office/powerpoint/2010/main" val="2088424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262" indent="0">
              <a:buNone/>
            </a:pPr>
            <a:r>
              <a:rPr lang="en-US" sz="1200"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414862" indent="-228600">
              <a:buFontTx/>
              <a:buAutoNum type="arabicPeriod"/>
            </a:pPr>
            <a:r>
              <a:rPr lang="en-US" sz="12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Lagrew</a:t>
            </a:r>
            <a:r>
              <a:rPr lang="en-US" sz="1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 McNulty J, </a:t>
            </a:r>
            <a:r>
              <a:rPr lang="en-US" sz="12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1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414862" indent="-228600">
              <a:buAutoNum type="arabicPeriod"/>
            </a:pPr>
            <a:r>
              <a:rPr lang="en-US" sz="1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Smith, C, Teng, F., Branch, E., Chu, S., and K. S. Joseph. 2019. “Maternal and Perinatal Morbidity and Mortality Associated With Anemia in Pregnancy.” </a:t>
            </a:r>
            <a:r>
              <a:rPr lang="en-US" sz="1200" i="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Obstetrics and Gynecology</a:t>
            </a:r>
            <a:r>
              <a:rPr lang="en-US" sz="1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134 (6): 1234–44.</a:t>
            </a:r>
          </a:p>
          <a:p>
            <a:pPr marL="414862" indent="-228600">
              <a:buAutoNum type="arabicPeriod"/>
            </a:pPr>
            <a:r>
              <a:rPr lang="en-US" sz="1200" dirty="0">
                <a:solidFill>
                  <a:srgbClr val="002060"/>
                </a:solidFill>
                <a:effectLst/>
                <a:latin typeface="Calibri" panose="020F0502020204030204" pitchFamily="34" charset="0"/>
                <a:ea typeface="Calibri" panose="020F0502020204030204" pitchFamily="34" charset="0"/>
              </a:rPr>
              <a:t>ASCLS. August 2022. Volume 36, Number 4. “Improving Obstetric Patient Safety with Better Massive Transfusion Protocols - ASCLS.” Accessed December 22, 2023. </a:t>
            </a:r>
            <a:r>
              <a:rPr lang="en-US" sz="1200" dirty="0">
                <a:solidFill>
                  <a:srgbClr val="00206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https://ascls.org/improving-obstetric-patient-safety-with-better-massive-transfusion-protocols/</a:t>
            </a:r>
            <a:r>
              <a:rPr lang="en-US" sz="1200" dirty="0">
                <a:solidFill>
                  <a:srgbClr val="002060"/>
                </a:solidFill>
                <a:effectLst/>
                <a:latin typeface="Calibri" panose="020F0502020204030204" pitchFamily="34" charset="0"/>
                <a:ea typeface="Calibri" panose="020F0502020204030204" pitchFamily="34" charset="0"/>
              </a:rPr>
              <a:t>.</a:t>
            </a:r>
          </a:p>
          <a:p>
            <a:pPr marL="414862" indent="-228600">
              <a:buAutoNum type="arabicPeriod"/>
            </a:pPr>
            <a:r>
              <a:rPr lang="en-US" sz="1200" i="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Iron</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(2023). Retrieved May 13, 2024, from </a:t>
            </a:r>
            <a:r>
              <a:rPr lang="en-US" sz="1200" u="sng"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https://ods.od.nih.gov/factsheets/Iron-HealthProfessional/</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p>
            <a:pPr marL="414862" indent="-228600">
              <a:buFontTx/>
              <a:buAutoNum type="arabicPeriod"/>
            </a:pP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Qassim, A., </a:t>
            </a:r>
            <a:r>
              <a:rPr lang="en-US" sz="1200" kern="1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Grivell</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R. M., Henry, A., </a:t>
            </a:r>
            <a:r>
              <a:rPr lang="en-US" sz="1200" kern="1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Kidson</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-Gerber, G., Shand, A., &amp; </a:t>
            </a:r>
            <a:r>
              <a:rPr lang="en-US" sz="1200" kern="1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Grzeskowiak</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L. E. (2019). Intravenous or oral iron for treating iron deficiency anemia during pregnancy: systematic review and meta-analysis. </a:t>
            </a:r>
            <a:r>
              <a:rPr lang="en-US" sz="1200" i="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The Medical Journal of Australia</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en-US" sz="1200" i="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211</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(8), 367–373. </a:t>
            </a:r>
            <a:r>
              <a:rPr lang="en-US" sz="12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5"/>
              </a:rPr>
              <a:t>https://doi.org/10.5694/mja2.50308</a:t>
            </a:r>
            <a:endParaRPr lang="en-US" sz="1200" kern="1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414862" indent="-228600">
              <a:buFontTx/>
              <a:buAutoNum type="arabicPeriod"/>
            </a:pPr>
            <a:r>
              <a:rPr lang="en-US" sz="1200" kern="100" dirty="0">
                <a:solidFill>
                  <a:schemeClr val="accent5">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Linder, Grace E., and Tina S. Ipe. 2022. “Pregnancy and Postpartum Transfusion.” </a:t>
            </a:r>
            <a:r>
              <a:rPr lang="en-US" sz="1200" i="1" kern="100" dirty="0">
                <a:solidFill>
                  <a:schemeClr val="accent5">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Annals of Blood</a:t>
            </a:r>
            <a:r>
              <a:rPr lang="en-US" sz="1200" kern="100" dirty="0">
                <a:solidFill>
                  <a:schemeClr val="accent5">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7 (March): 12–12.</a:t>
            </a:r>
            <a:endParaRPr lang="en-US" sz="1200" kern="100" dirty="0">
              <a:solidFill>
                <a:schemeClr val="accent5">
                  <a:lumMod val="50000"/>
                </a:schemeClr>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414862" indent="-228600">
              <a:buFontTx/>
              <a:buAutoNum type="arabicPeriod"/>
            </a:pP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Gill, P., Patel, A., &amp; Van Hook, J. W. (2023). </a:t>
            </a:r>
            <a:r>
              <a:rPr lang="en-US" sz="1200" i="1"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Uterine Atony</a:t>
            </a: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1200" kern="100" dirty="0" err="1">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StatPearls</a:t>
            </a: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Publishing. </a:t>
            </a: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https://www.ncbi.nlm.nih.gov/books/NBK493238/</a:t>
            </a:r>
            <a:endParaRPr lang="en-US" sz="1200" kern="10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endParaRPr>
          </a:p>
          <a:p>
            <a:pPr marL="414862" indent="-228600">
              <a:buFontTx/>
              <a:buAutoNum type="arabicPeriod"/>
            </a:pP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Wormer, K. C., Jamil, R. T., &amp; Bryant, S. B. (2023). </a:t>
            </a:r>
            <a:r>
              <a:rPr lang="en-US" sz="1200" i="1"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Acute Postpartum Hemorrhage</a:t>
            </a: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1200" kern="100" dirty="0" err="1">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StatPearls</a:t>
            </a:r>
            <a:r>
              <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Publishing. </a:t>
            </a:r>
            <a:r>
              <a:rPr lang="en-US" sz="1200" u="sng"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https://www.ncbi.nlm.nih.gov/books/NBK499988/</a:t>
            </a:r>
            <a:endParaRPr lang="en-US" sz="1200" kern="1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22</a:t>
            </a:fld>
            <a:endParaRPr lang="en-US"/>
          </a:p>
        </p:txBody>
      </p:sp>
    </p:spTree>
    <p:extLst>
      <p:ext uri="{BB962C8B-B14F-4D97-AF65-F5344CB8AC3E}">
        <p14:creationId xmlns:p14="http://schemas.microsoft.com/office/powerpoint/2010/main" val="234590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23</a:t>
            </a:fld>
            <a:endParaRPr lang="en-US"/>
          </a:p>
        </p:txBody>
      </p:sp>
    </p:spTree>
    <p:extLst>
      <p:ext uri="{BB962C8B-B14F-4D97-AF65-F5344CB8AC3E}">
        <p14:creationId xmlns:p14="http://schemas.microsoft.com/office/powerpoint/2010/main" val="3888885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24</a:t>
            </a:fld>
            <a:endParaRPr lang="en-US"/>
          </a:p>
        </p:txBody>
      </p:sp>
    </p:spTree>
    <p:extLst>
      <p:ext uri="{BB962C8B-B14F-4D97-AF65-F5344CB8AC3E}">
        <p14:creationId xmlns:p14="http://schemas.microsoft.com/office/powerpoint/2010/main" val="199757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3</a:t>
            </a:fld>
            <a:endParaRPr lang="en-US"/>
          </a:p>
        </p:txBody>
      </p:sp>
    </p:spTree>
    <p:extLst>
      <p:ext uri="{BB962C8B-B14F-4D97-AF65-F5344CB8AC3E}">
        <p14:creationId xmlns:p14="http://schemas.microsoft.com/office/powerpoint/2010/main" val="159207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a:solidFill>
                  <a:srgbClr val="002060"/>
                </a:solidFill>
              </a:rPr>
              <a:t>There are three main Risk Assessment Tools available for OB anesthesiologists.</a:t>
            </a:r>
          </a:p>
          <a:p>
            <a:pPr marL="285750" indent="-285750">
              <a:buFont typeface="Arial" panose="020B0604020202020204" pitchFamily="34" charset="0"/>
              <a:buChar char="•"/>
            </a:pPr>
            <a:r>
              <a:rPr lang="en-US" sz="1200">
                <a:solidFill>
                  <a:srgbClr val="002060"/>
                </a:solidFill>
              </a:rPr>
              <a:t>Assessments are typically conducted upon admission.</a:t>
            </a:r>
          </a:p>
          <a:p>
            <a:pPr marL="285750" indent="-285750">
              <a:buFont typeface="Arial" panose="020B0604020202020204" pitchFamily="34" charset="0"/>
              <a:buChar char="•"/>
            </a:pPr>
            <a:endParaRPr lang="en-US" sz="1200">
              <a:solidFill>
                <a:srgbClr val="002060"/>
              </a:solidFill>
            </a:endParaRPr>
          </a:p>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25</a:t>
            </a:fld>
            <a:endParaRPr lang="en-US"/>
          </a:p>
        </p:txBody>
      </p:sp>
    </p:spTree>
    <p:extLst>
      <p:ext uri="{BB962C8B-B14F-4D97-AF65-F5344CB8AC3E}">
        <p14:creationId xmlns:p14="http://schemas.microsoft.com/office/powerpoint/2010/main" val="409052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29</a:t>
            </a:fld>
            <a:endParaRPr lang="en-US"/>
          </a:p>
        </p:txBody>
      </p:sp>
    </p:spTree>
    <p:extLst>
      <p:ext uri="{BB962C8B-B14F-4D97-AF65-F5344CB8AC3E}">
        <p14:creationId xmlns:p14="http://schemas.microsoft.com/office/powerpoint/2010/main" val="2194734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30</a:t>
            </a:fld>
            <a:endParaRPr lang="en-US"/>
          </a:p>
        </p:txBody>
      </p:sp>
    </p:spTree>
    <p:extLst>
      <p:ext uri="{BB962C8B-B14F-4D97-AF65-F5344CB8AC3E}">
        <p14:creationId xmlns:p14="http://schemas.microsoft.com/office/powerpoint/2010/main" val="412332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32</a:t>
            </a:fld>
            <a:endParaRPr lang="en-US"/>
          </a:p>
        </p:txBody>
      </p:sp>
    </p:spTree>
    <p:extLst>
      <p:ext uri="{BB962C8B-B14F-4D97-AF65-F5344CB8AC3E}">
        <p14:creationId xmlns:p14="http://schemas.microsoft.com/office/powerpoint/2010/main" val="4090000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33</a:t>
            </a:fld>
            <a:endParaRPr lang="en-US"/>
          </a:p>
        </p:txBody>
      </p:sp>
    </p:spTree>
    <p:extLst>
      <p:ext uri="{BB962C8B-B14F-4D97-AF65-F5344CB8AC3E}">
        <p14:creationId xmlns:p14="http://schemas.microsoft.com/office/powerpoint/2010/main" val="1088641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F925AFF-95DC-4728-885E-DB6193B8D3F2}" type="slidenum">
              <a:rPr lang="en-US" smtClean="0"/>
              <a:t>37</a:t>
            </a:fld>
            <a:endParaRPr lang="en-US"/>
          </a:p>
        </p:txBody>
      </p:sp>
    </p:spTree>
    <p:extLst>
      <p:ext uri="{BB962C8B-B14F-4D97-AF65-F5344CB8AC3E}">
        <p14:creationId xmlns:p14="http://schemas.microsoft.com/office/powerpoint/2010/main" val="1622967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Continued bleeding (up to 1500 mL </a:t>
            </a:r>
            <a:r>
              <a:rPr lang="en-US" sz="1200" i="1" baseline="0" dirty="0"/>
              <a:t>or</a:t>
            </a:r>
            <a:r>
              <a:rPr lang="en-US" sz="1200" baseline="0" dirty="0"/>
              <a:t> &gt; 2 uterotonics) with normal labs and vitals</a:t>
            </a:r>
            <a:endParaRPr lang="en-US" sz="1200" dirty="0"/>
          </a:p>
          <a:p>
            <a:endParaRPr lang="en-US" dirty="0"/>
          </a:p>
          <a:p>
            <a:endParaRPr lang="en-US" dirty="0"/>
          </a:p>
          <a:p>
            <a:endParaRPr lang="en-US" dirty="0"/>
          </a:p>
          <a:p>
            <a:r>
              <a:rPr lang="en-US" dirty="0"/>
              <a:t>Initial steps</a:t>
            </a:r>
          </a:p>
          <a:p>
            <a:r>
              <a:rPr lang="en-US" dirty="0"/>
              <a:t>Request additional help/resources (RRT, Anesthesiologist, OB, RN, Hemorrhage cart, record scribe, assign one person to communicate with blood bank and one person to communicate with family) 1</a:t>
            </a:r>
          </a:p>
          <a:p>
            <a:r>
              <a:rPr lang="en-US" dirty="0"/>
              <a:t>Place second IV</a:t>
            </a:r>
          </a:p>
          <a:p>
            <a:r>
              <a:rPr lang="en-US" dirty="0"/>
              <a:t>Draw stat labs (CBC, </a:t>
            </a:r>
            <a:r>
              <a:rPr lang="en-US" dirty="0" err="1"/>
              <a:t>coags</a:t>
            </a:r>
            <a:r>
              <a:rPr lang="en-US" dirty="0"/>
              <a:t>, fibrinogen)</a:t>
            </a:r>
          </a:p>
          <a:p>
            <a:r>
              <a:rPr lang="en-US" dirty="0"/>
              <a:t>Prepare OR</a:t>
            </a:r>
          </a:p>
          <a:p>
            <a:r>
              <a:rPr lang="en-US" dirty="0"/>
              <a:t>Medications (See slide X)</a:t>
            </a:r>
          </a:p>
          <a:p>
            <a:r>
              <a:rPr lang="en-US" dirty="0"/>
              <a:t>Continue stage 1 medications: consider TXA</a:t>
            </a:r>
          </a:p>
          <a:p>
            <a:r>
              <a:rPr lang="en-US" dirty="0"/>
              <a:t>TXA dose: 1 gram over 10 minutes. Add 1 gram vial to 10 mL NS or 100 ml NS and give over 10 minutes, may be repeated once after 30 min </a:t>
            </a:r>
          </a:p>
          <a:p>
            <a:r>
              <a:rPr lang="en-US" dirty="0"/>
              <a:t>Blood Bank</a:t>
            </a:r>
          </a:p>
          <a:p>
            <a:r>
              <a:rPr lang="en-US" dirty="0"/>
              <a:t>Patient currently bleeding and at risk for uncontrollable bleeding</a:t>
            </a:r>
          </a:p>
          <a:p>
            <a:r>
              <a:rPr lang="en-US" dirty="0"/>
              <a:t>Review steps of MTP and call Blood bank and initiate massive transfusion protocol</a:t>
            </a:r>
          </a:p>
          <a:p>
            <a:r>
              <a:rPr lang="en-US" dirty="0"/>
              <a:t>Nursing/anesthesia draw stat labs</a:t>
            </a:r>
          </a:p>
          <a:p>
            <a:r>
              <a:rPr lang="en-US" dirty="0"/>
              <a:t>Immediate need for transfusion (type and crossmatch not yet available)</a:t>
            </a:r>
          </a:p>
          <a:p>
            <a:r>
              <a:rPr lang="en-US" dirty="0"/>
              <a:t>Action</a:t>
            </a:r>
          </a:p>
          <a:p>
            <a:r>
              <a:rPr lang="en-US" dirty="0"/>
              <a:t>Uterine Atony: consider uterine balloon or packing, possible surgical intervention.</a:t>
            </a:r>
          </a:p>
          <a:p>
            <a:r>
              <a:rPr lang="en-US" dirty="0"/>
              <a:t>Consider moving patient to OR</a:t>
            </a:r>
          </a:p>
          <a:p>
            <a:r>
              <a:rPr lang="en-US" dirty="0"/>
              <a:t>Escalate therapy with goal of hemostasis 1</a:t>
            </a:r>
          </a:p>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38</a:t>
            </a:fld>
            <a:endParaRPr lang="en-US"/>
          </a:p>
        </p:txBody>
      </p:sp>
    </p:spTree>
    <p:extLst>
      <p:ext uri="{BB962C8B-B14F-4D97-AF65-F5344CB8AC3E}">
        <p14:creationId xmlns:p14="http://schemas.microsoft.com/office/powerpoint/2010/main" val="2168366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40</a:t>
            </a:fld>
            <a:endParaRPr lang="en-US"/>
          </a:p>
        </p:txBody>
      </p:sp>
    </p:spTree>
    <p:extLst>
      <p:ext uri="{BB962C8B-B14F-4D97-AF65-F5344CB8AC3E}">
        <p14:creationId xmlns:p14="http://schemas.microsoft.com/office/powerpoint/2010/main" val="2404409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ROTEM provides a global assessment of hemostasis by using a whole</a:t>
            </a:r>
          </a:p>
          <a:p>
            <a:r>
              <a:rPr lang="en-US"/>
              <a:t>blood sample to demonstrate how platelets, coagulation factors, RBCs,</a:t>
            </a:r>
          </a:p>
          <a:p>
            <a:r>
              <a:rPr lang="en-US"/>
              <a:t>and other elements are working together to 1) initiate a clot; 2) determine</a:t>
            </a:r>
          </a:p>
          <a:p>
            <a:r>
              <a:rPr lang="en-US"/>
              <a:t>clot strength; and 3) investigate if there is any fibrinolysis.</a:t>
            </a:r>
          </a:p>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41</a:t>
            </a:fld>
            <a:endParaRPr lang="en-US"/>
          </a:p>
        </p:txBody>
      </p:sp>
    </p:spTree>
    <p:extLst>
      <p:ext uri="{BB962C8B-B14F-4D97-AF65-F5344CB8AC3E}">
        <p14:creationId xmlns:p14="http://schemas.microsoft.com/office/powerpoint/2010/main" val="1581133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44</a:t>
            </a:fld>
            <a:endParaRPr lang="en-US"/>
          </a:p>
        </p:txBody>
      </p:sp>
    </p:spTree>
    <p:extLst>
      <p:ext uri="{BB962C8B-B14F-4D97-AF65-F5344CB8AC3E}">
        <p14:creationId xmlns:p14="http://schemas.microsoft.com/office/powerpoint/2010/main" val="88974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a:t>
            </a:fld>
            <a:endParaRPr lang="en-US"/>
          </a:p>
        </p:txBody>
      </p:sp>
    </p:spTree>
    <p:extLst>
      <p:ext uri="{BB962C8B-B14F-4D97-AF65-F5344CB8AC3E}">
        <p14:creationId xmlns:p14="http://schemas.microsoft.com/office/powerpoint/2010/main" val="2545540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https://www.cdc.gov/hearher/index.html</a:t>
            </a:r>
            <a:endParaRPr lang="en-US" dirty="0"/>
          </a:p>
          <a:p>
            <a:r>
              <a:rPr lang="en-US" dirty="0">
                <a:hlinkClick r:id="rId4"/>
              </a:rPr>
              <a:t>https://www.awhonn.org/education/hospital-products/post-birth-warning-signs-education-program/</a:t>
            </a:r>
            <a:endParaRPr lang="en-US" dirty="0"/>
          </a:p>
          <a:p>
            <a:r>
              <a:rPr lang="en-US" dirty="0">
                <a:hlinkClick r:id="rId5"/>
              </a:rPr>
              <a:t>https://saferbirth.org/aim-resources/aim-cornerstones/urgent-maternal-warning-signs-2/</a:t>
            </a:r>
            <a:endParaRPr lang="en-US" dirty="0"/>
          </a:p>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45</a:t>
            </a:fld>
            <a:endParaRPr lang="en-US"/>
          </a:p>
        </p:txBody>
      </p:sp>
    </p:spTree>
    <p:extLst>
      <p:ext uri="{BB962C8B-B14F-4D97-AF65-F5344CB8AC3E}">
        <p14:creationId xmlns:p14="http://schemas.microsoft.com/office/powerpoint/2010/main" val="4133918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 Transfusion Toolkit- Adding components to enable quality champs to enable them to provide QI and how to apply it to role of ACQR. </a:t>
            </a:r>
          </a:p>
        </p:txBody>
      </p:sp>
      <p:sp>
        <p:nvSpPr>
          <p:cNvPr id="4" name="Slide Number Placeholder 3"/>
          <p:cNvSpPr>
            <a:spLocks noGrp="1"/>
          </p:cNvSpPr>
          <p:nvPr>
            <p:ph type="sldNum" sz="quarter" idx="5"/>
          </p:nvPr>
        </p:nvSpPr>
        <p:spPr/>
        <p:txBody>
          <a:bodyPr/>
          <a:lstStyle/>
          <a:p>
            <a:fld id="{8F925AFF-95DC-4728-885E-DB6193B8D3F2}" type="slidenum">
              <a:rPr lang="en-US" smtClean="0"/>
              <a:t>46</a:t>
            </a:fld>
            <a:endParaRPr lang="en-US"/>
          </a:p>
        </p:txBody>
      </p:sp>
    </p:spTree>
    <p:extLst>
      <p:ext uri="{BB962C8B-B14F-4D97-AF65-F5344CB8AC3E}">
        <p14:creationId xmlns:p14="http://schemas.microsoft.com/office/powerpoint/2010/main" val="529482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47</a:t>
            </a:fld>
            <a:endParaRPr lang="en-US"/>
          </a:p>
        </p:txBody>
      </p:sp>
    </p:spTree>
    <p:extLst>
      <p:ext uri="{BB962C8B-B14F-4D97-AF65-F5344CB8AC3E}">
        <p14:creationId xmlns:p14="http://schemas.microsoft.com/office/powerpoint/2010/main" val="3112713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https://www.cdc.gov/hearher/index.html</a:t>
            </a:r>
            <a:endParaRPr lang="en-US"/>
          </a:p>
          <a:p>
            <a:r>
              <a:rPr lang="en-US">
                <a:hlinkClick r:id="rId4"/>
              </a:rPr>
              <a:t>https://www.awhonn.org/education/hospital-products/post-birth-warning-signs-education-program/</a:t>
            </a:r>
            <a:endParaRPr lang="en-US"/>
          </a:p>
          <a:p>
            <a:r>
              <a:rPr lang="en-US">
                <a:hlinkClick r:id="rId5"/>
              </a:rPr>
              <a:t>https://saferbirth.org/aim-resources/aim-cornerstones/urgent-maternal-warning-signs-2/</a:t>
            </a:r>
            <a:endParaRPr lang="en-US"/>
          </a:p>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48</a:t>
            </a:fld>
            <a:endParaRPr lang="en-US"/>
          </a:p>
        </p:txBody>
      </p:sp>
    </p:spTree>
    <p:extLst>
      <p:ext uri="{BB962C8B-B14F-4D97-AF65-F5344CB8AC3E}">
        <p14:creationId xmlns:p14="http://schemas.microsoft.com/office/powerpoint/2010/main" val="1909476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includes info from the alliance for innovation on maternal health including a mobile hemorrhage cart, immediate availability of emergency release blood, regular assessments of hemorrhage risk, quantitative blood loss measurements and surveillance of unit adherence to our protocol.</a:t>
            </a:r>
          </a:p>
          <a:p>
            <a:endParaRPr lang="en-US" dirty="0"/>
          </a:p>
          <a:p>
            <a:r>
              <a:rPr lang="en-US" dirty="0">
                <a:hlinkClick r:id="rId3"/>
              </a:rPr>
              <a:t>FINAL_AIM_OERRK.pdf (saferbirth.org)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DB48C17-5A4B-4935-AF6F-F2D921D8DE0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06014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50</a:t>
            </a:fld>
            <a:endParaRPr lang="en-US"/>
          </a:p>
        </p:txBody>
      </p:sp>
    </p:spTree>
    <p:extLst>
      <p:ext uri="{BB962C8B-B14F-4D97-AF65-F5344CB8AC3E}">
        <p14:creationId xmlns:p14="http://schemas.microsoft.com/office/powerpoint/2010/main" val="5447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5</a:t>
            </a:fld>
            <a:endParaRPr lang="en-US"/>
          </a:p>
        </p:txBody>
      </p:sp>
    </p:spTree>
    <p:extLst>
      <p:ext uri="{BB962C8B-B14F-4D97-AF65-F5344CB8AC3E}">
        <p14:creationId xmlns:p14="http://schemas.microsoft.com/office/powerpoint/2010/main" val="267903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9962" indent="-149962" defTabSz="749808">
              <a:lnSpc>
                <a:spcPct val="100000"/>
              </a:lnSpc>
              <a:spcBef>
                <a:spcPts val="600"/>
              </a:spcBef>
              <a:spcAft>
                <a:spcPts val="0"/>
              </a:spcAft>
            </a:pPr>
            <a:r>
              <a:rPr lang="en-US" sz="1200" kern="1200" spc="8" baseline="0" dirty="0">
                <a:solidFill>
                  <a:srgbClr val="002060"/>
                </a:solidFill>
                <a:latin typeface="+mn-lt"/>
                <a:ea typeface="+mn-ea"/>
                <a:cs typeface="+mn-cs"/>
              </a:rPr>
              <a:t>The CDC conducted national surveillance to help understand the cause of pregnancy related deaths. Over the past 30 years, the US has seen an </a:t>
            </a:r>
            <a:r>
              <a:rPr lang="en-US" sz="1200" i="1" kern="1200" spc="8" baseline="0" dirty="0">
                <a:solidFill>
                  <a:srgbClr val="002060"/>
                </a:solidFill>
                <a:latin typeface="+mn-lt"/>
                <a:ea typeface="+mn-ea"/>
                <a:cs typeface="+mn-cs"/>
              </a:rPr>
              <a:t>increase</a:t>
            </a:r>
            <a:r>
              <a:rPr lang="en-US" sz="1200" kern="1200" spc="8" baseline="0" dirty="0">
                <a:solidFill>
                  <a:srgbClr val="002060"/>
                </a:solidFill>
                <a:latin typeface="+mn-lt"/>
                <a:ea typeface="+mn-ea"/>
                <a:cs typeface="+mn-cs"/>
              </a:rPr>
              <a:t> in pregnancy related deaths. </a:t>
            </a:r>
          </a:p>
          <a:p>
            <a:pPr marL="149962" indent="-149962" defTabSz="749808">
              <a:lnSpc>
                <a:spcPct val="100000"/>
              </a:lnSpc>
              <a:spcBef>
                <a:spcPts val="600"/>
              </a:spcBef>
              <a:spcAft>
                <a:spcPts val="0"/>
              </a:spcAft>
            </a:pPr>
            <a:endParaRPr lang="en-US" sz="1200" kern="1200" spc="8" baseline="0" dirty="0">
              <a:solidFill>
                <a:srgbClr val="002060"/>
              </a:solidFill>
              <a:latin typeface="+mn-lt"/>
              <a:ea typeface="+mn-ea"/>
              <a:cs typeface="+mn-cs"/>
            </a:endParaRPr>
          </a:p>
          <a:p>
            <a:pPr marL="149962" indent="-149962" defTabSz="749808">
              <a:lnSpc>
                <a:spcPct val="100000"/>
              </a:lnSpc>
              <a:spcBef>
                <a:spcPts val="600"/>
              </a:spcBef>
              <a:spcAft>
                <a:spcPts val="0"/>
              </a:spcAft>
            </a:pPr>
            <a:r>
              <a:rPr lang="en-US" sz="1200" kern="1200" spc="8" baseline="0" dirty="0">
                <a:solidFill>
                  <a:srgbClr val="002060"/>
                </a:solidFill>
                <a:latin typeface="+mn-lt"/>
                <a:ea typeface="+mn-ea"/>
                <a:cs typeface="+mn-cs"/>
              </a:rPr>
              <a:t>In 2020, infection was the most common cause of pregnancy related deaths, caused by pregnancy related COVID-19 deaths</a:t>
            </a:r>
            <a:r>
              <a:rPr lang="en-US" sz="1200" kern="1200" spc="8" baseline="30000" dirty="0">
                <a:solidFill>
                  <a:srgbClr val="002060"/>
                </a:solidFill>
                <a:latin typeface="+mn-lt"/>
                <a:ea typeface="+mn-ea"/>
                <a:cs typeface="+mn-cs"/>
              </a:rPr>
              <a:t>1</a:t>
            </a:r>
            <a:r>
              <a:rPr lang="en-US" sz="1200" kern="1200" spc="8" baseline="0" dirty="0">
                <a:solidFill>
                  <a:srgbClr val="002060"/>
                </a:solidFill>
                <a:latin typeface="+mn-lt"/>
                <a:ea typeface="+mn-ea"/>
                <a:cs typeface="+mn-cs"/>
              </a:rPr>
              <a:t>.</a:t>
            </a:r>
            <a:endParaRPr lang="en-US" sz="1000" spc="8" dirty="0">
              <a:solidFill>
                <a:srgbClr val="002060"/>
              </a:solidFill>
            </a:endParaRPr>
          </a:p>
          <a:p>
            <a:endParaRPr lang="en-US" dirty="0"/>
          </a:p>
          <a:p>
            <a:r>
              <a:rPr lang="en-US" dirty="0"/>
              <a:t>https://www.cdc.gov/maternal-mortality/php/pregnancy-mortality-surveillance/?CDC_AAref_Val=https://www.cdc.gov/reproductivehealth/maternal-mortality/pregnancy-mortality-surveillance-system.htm</a:t>
            </a:r>
          </a:p>
        </p:txBody>
      </p:sp>
      <p:sp>
        <p:nvSpPr>
          <p:cNvPr id="4" name="Slide Number Placeholder 3"/>
          <p:cNvSpPr>
            <a:spLocks noGrp="1"/>
          </p:cNvSpPr>
          <p:nvPr>
            <p:ph type="sldNum" sz="quarter" idx="5"/>
          </p:nvPr>
        </p:nvSpPr>
        <p:spPr/>
        <p:txBody>
          <a:bodyPr/>
          <a:lstStyle/>
          <a:p>
            <a:fld id="{8F925AFF-95DC-4728-885E-DB6193B8D3F2}" type="slidenum">
              <a:rPr lang="en-US" smtClean="0"/>
              <a:t>7</a:t>
            </a:fld>
            <a:endParaRPr lang="en-US"/>
          </a:p>
        </p:txBody>
      </p:sp>
    </p:spTree>
    <p:extLst>
      <p:ext uri="{BB962C8B-B14F-4D97-AF65-F5344CB8AC3E}">
        <p14:creationId xmlns:p14="http://schemas.microsoft.com/office/powerpoint/2010/main" val="69143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2060"/>
                </a:solidFill>
                <a:latin typeface="+mn-lt"/>
                <a:ea typeface="+mn-ea"/>
                <a:cs typeface="+mn-cs"/>
              </a:rPr>
              <a:t>T</a:t>
            </a:r>
            <a:r>
              <a:rPr lang="en-US" sz="1200" kern="1200" dirty="0">
                <a:solidFill>
                  <a:srgbClr val="002060"/>
                </a:solidFill>
                <a:highlight>
                  <a:srgbClr val="FFFFFF"/>
                </a:highlight>
                <a:latin typeface="+mn-lt"/>
                <a:ea typeface="+mn-ea"/>
                <a:cs typeface="+mn-cs"/>
              </a:rPr>
              <a:t>he maternal mortality ratio is defined as the death of a woman while pregnant or within 42 days of termination of pregnancy, irrespective of the duration and site of the pregnancy, from any cause related to or aggravated by the pregnancy or its management but not from accidental or incidental causes.’’</a:t>
            </a:r>
          </a:p>
          <a:p>
            <a:endParaRPr lang="en-US" sz="1200" kern="1200" dirty="0">
              <a:solidFill>
                <a:srgbClr val="002060"/>
              </a:solidFill>
              <a:highlight>
                <a:srgbClr val="FFFFFF"/>
              </a:highlight>
              <a:latin typeface="+mn-lt"/>
              <a:ea typeface="+mn-ea"/>
              <a:cs typeface="+mn-cs"/>
            </a:endParaRPr>
          </a:p>
          <a:p>
            <a:endParaRPr lang="en-US" sz="1200" kern="1200" dirty="0">
              <a:solidFill>
                <a:srgbClr val="002060"/>
              </a:solidFill>
              <a:highlight>
                <a:srgbClr val="FF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2060"/>
                </a:solidFill>
                <a:ea typeface="Aptos" panose="020B0004020202020204" pitchFamily="34" charset="0"/>
                <a:cs typeface="Times New Roman"/>
              </a:rPr>
              <a:t>When patients feel well-cared-for, it positively impacts their health</a:t>
            </a:r>
            <a:r>
              <a:rPr lang="en-US" sz="1200" kern="100" baseline="30000" dirty="0">
                <a:solidFill>
                  <a:srgbClr val="002060"/>
                </a:solidFill>
                <a:ea typeface="Aptos" panose="020B0004020202020204" pitchFamily="34" charset="0"/>
                <a:cs typeface="Times New Roman"/>
              </a:rPr>
              <a:t>3</a:t>
            </a:r>
            <a:r>
              <a:rPr lang="en-US" sz="1200" kern="100" dirty="0">
                <a:solidFill>
                  <a:srgbClr val="002060"/>
                </a:solidFill>
                <a:ea typeface="Aptos" panose="020B0004020202020204" pitchFamily="34" charset="0"/>
                <a:cs typeface="Times New Roman"/>
              </a:rPr>
              <a:t>.</a:t>
            </a:r>
            <a:endParaRPr lang="en-US" sz="1200" kern="100" baseline="30000" dirty="0">
              <a:solidFill>
                <a:srgbClr val="002060"/>
              </a:solidFill>
              <a:ea typeface="Aptos" panose="020B0004020202020204" pitchFamily="34" charset="0"/>
              <a:cs typeface="Times New Roman"/>
            </a:endParaRPr>
          </a:p>
          <a:p>
            <a:endParaRPr lang="en-US" sz="1200" kern="1200" dirty="0">
              <a:solidFill>
                <a:srgbClr val="002060"/>
              </a:solidFill>
              <a:highlight>
                <a:srgbClr val="FFFFFF"/>
              </a:highlight>
              <a:latin typeface="+mn-lt"/>
              <a:ea typeface="+mn-ea"/>
              <a:cs typeface="+mn-cs"/>
            </a:endParaRPr>
          </a:p>
          <a:p>
            <a:endParaRPr lang="en-US" sz="1200" kern="1200" dirty="0">
              <a:solidFill>
                <a:srgbClr val="002060"/>
              </a:solidFill>
              <a:highlight>
                <a:srgbClr val="FF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11111"/>
                </a:solidFill>
                <a:effectLst/>
                <a:highlight>
                  <a:srgbClr val="F5F5F5"/>
                </a:highlight>
                <a:latin typeface="-apple-system"/>
              </a:rPr>
              <a:t>Lower Mortality</a:t>
            </a:r>
            <a:r>
              <a:rPr lang="en-US" b="0" i="0" dirty="0">
                <a:solidFill>
                  <a:srgbClr val="111111"/>
                </a:solidFill>
                <a:effectLst/>
                <a:highlight>
                  <a:srgbClr val="F5F5F5"/>
                </a:highlight>
                <a:latin typeface="-apple-system"/>
              </a:rPr>
              <a:t>: Studies suggest that better patient experience correlates with lower mortality rates. When patients feel well-cared-for, it positively impacts their overall health.</a:t>
            </a:r>
          </a:p>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8</a:t>
            </a:fld>
            <a:endParaRPr lang="en-US"/>
          </a:p>
        </p:txBody>
      </p:sp>
    </p:spTree>
    <p:extLst>
      <p:ext uri="{BB962C8B-B14F-4D97-AF65-F5344CB8AC3E}">
        <p14:creationId xmlns:p14="http://schemas.microsoft.com/office/powerpoint/2010/main" val="128568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25AFF-95DC-4728-885E-DB6193B8D3F2}" type="slidenum">
              <a:rPr lang="en-US" smtClean="0"/>
              <a:t>9</a:t>
            </a:fld>
            <a:endParaRPr lang="en-US"/>
          </a:p>
        </p:txBody>
      </p:sp>
    </p:spTree>
    <p:extLst>
      <p:ext uri="{BB962C8B-B14F-4D97-AF65-F5344CB8AC3E}">
        <p14:creationId xmlns:p14="http://schemas.microsoft.com/office/powerpoint/2010/main" val="12877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10</a:t>
            </a:fld>
            <a:endParaRPr lang="en-US"/>
          </a:p>
        </p:txBody>
      </p:sp>
    </p:spTree>
    <p:extLst>
      <p:ext uri="{BB962C8B-B14F-4D97-AF65-F5344CB8AC3E}">
        <p14:creationId xmlns:p14="http://schemas.microsoft.com/office/powerpoint/2010/main" val="266137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25AFF-95DC-4728-885E-DB6193B8D3F2}" type="slidenum">
              <a:rPr lang="en-US" smtClean="0"/>
              <a:t>11</a:t>
            </a:fld>
            <a:endParaRPr lang="en-US"/>
          </a:p>
        </p:txBody>
      </p:sp>
    </p:spTree>
    <p:extLst>
      <p:ext uri="{BB962C8B-B14F-4D97-AF65-F5344CB8AC3E}">
        <p14:creationId xmlns:p14="http://schemas.microsoft.com/office/powerpoint/2010/main" val="14527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t>11/8/2024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606547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118377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6357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2769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09600" y="2057400"/>
            <a:ext cx="10972800" cy="764282"/>
          </a:xfrm>
          <a:prstGeom prst="rect">
            <a:avLst/>
          </a:prstGeom>
          <a:noFill/>
          <a:ln>
            <a:noFill/>
          </a:ln>
        </p:spPr>
        <p:txBody>
          <a:bodyPr spcFirstLastPara="1" wrap="square" lIns="68575" tIns="34275" rIns="68575" bIns="34275" anchor="t" anchorCtr="0">
            <a:spAutoFit/>
          </a:bodyPr>
          <a:lstStyle>
            <a:lvl1pPr lvl="0" algn="l">
              <a:spcBef>
                <a:spcPts val="1067"/>
              </a:spcBef>
              <a:spcAft>
                <a:spcPts val="0"/>
              </a:spcAft>
              <a:buSzPts val="1100"/>
              <a:buNone/>
              <a:defRPr sz="3600"/>
            </a:lvl1pPr>
            <a:lvl2pPr lvl="1" algn="l">
              <a:spcBef>
                <a:spcPts val="533"/>
              </a:spcBef>
              <a:spcAft>
                <a:spcPts val="0"/>
              </a:spcAft>
              <a:buSzPts val="1100"/>
              <a:buNone/>
              <a:defRPr/>
            </a:lvl2pPr>
            <a:lvl3pPr lvl="2" algn="l">
              <a:spcBef>
                <a:spcPts val="533"/>
              </a:spcBef>
              <a:spcAft>
                <a:spcPts val="0"/>
              </a:spcAft>
              <a:buSzPts val="1100"/>
              <a:buNone/>
              <a:defRPr/>
            </a:lvl3pPr>
            <a:lvl4pPr lvl="3" algn="l">
              <a:spcBef>
                <a:spcPts val="533"/>
              </a:spcBef>
              <a:spcAft>
                <a:spcPts val="0"/>
              </a:spcAft>
              <a:buSzPts val="1100"/>
              <a:buNone/>
              <a:defRPr/>
            </a:lvl4pPr>
            <a:lvl5pPr lvl="4" algn="l">
              <a:spcBef>
                <a:spcPts val="533"/>
              </a:spcBef>
              <a:spcAft>
                <a:spcPts val="0"/>
              </a:spcAft>
              <a:buSzPts val="1100"/>
              <a:buNone/>
              <a:defRPr/>
            </a:lvl5pPr>
            <a:lvl6pPr lvl="5" algn="l">
              <a:spcBef>
                <a:spcPts val="533"/>
              </a:spcBef>
              <a:spcAft>
                <a:spcPts val="0"/>
              </a:spcAft>
              <a:buSzPts val="1100"/>
              <a:buNone/>
              <a:defRPr/>
            </a:lvl6pPr>
            <a:lvl7pPr lvl="6" algn="l">
              <a:spcBef>
                <a:spcPts val="533"/>
              </a:spcBef>
              <a:spcAft>
                <a:spcPts val="0"/>
              </a:spcAft>
              <a:buSzPts val="1100"/>
              <a:buNone/>
              <a:defRPr/>
            </a:lvl7pPr>
            <a:lvl8pPr lvl="7" algn="l">
              <a:spcBef>
                <a:spcPts val="533"/>
              </a:spcBef>
              <a:spcAft>
                <a:spcPts val="0"/>
              </a:spcAft>
              <a:buSzPts val="1100"/>
              <a:buNone/>
              <a:defRPr/>
            </a:lvl8pPr>
            <a:lvl9pPr lvl="8" algn="l">
              <a:spcBef>
                <a:spcPts val="533"/>
              </a:spcBef>
              <a:spcAft>
                <a:spcPts val="0"/>
              </a:spcAft>
              <a:buSzPts val="1100"/>
              <a:buNone/>
              <a:defRPr/>
            </a:lvl9pPr>
          </a:lstStyle>
          <a:p>
            <a:endParaRPr/>
          </a:p>
        </p:txBody>
      </p:sp>
      <p:sp>
        <p:nvSpPr>
          <p:cNvPr id="56" name="Google Shape;56;p14"/>
          <p:cNvSpPr txBox="1">
            <a:spLocks noGrp="1"/>
          </p:cNvSpPr>
          <p:nvPr>
            <p:ph type="body" idx="1"/>
          </p:nvPr>
        </p:nvSpPr>
        <p:spPr>
          <a:xfrm>
            <a:off x="609602" y="4648200"/>
            <a:ext cx="10972799" cy="1524000"/>
          </a:xfrm>
          <a:prstGeom prst="rect">
            <a:avLst/>
          </a:prstGeom>
          <a:noFill/>
          <a:ln>
            <a:noFill/>
          </a:ln>
        </p:spPr>
        <p:txBody>
          <a:bodyPr spcFirstLastPara="1" wrap="square" lIns="68575" tIns="34275" rIns="68575" bIns="34275" anchor="t" anchorCtr="0">
            <a:noAutofit/>
          </a:bodyPr>
          <a:lstStyle>
            <a:lvl1pPr marL="609585" lvl="0" indent="-304792" algn="l">
              <a:spcBef>
                <a:spcPts val="933"/>
              </a:spcBef>
              <a:spcAft>
                <a:spcPts val="0"/>
              </a:spcAft>
              <a:buSzPts val="1400"/>
              <a:buNone/>
              <a:defRPr sz="1867"/>
            </a:lvl1pPr>
            <a:lvl2pPr marL="1219170" lvl="1" indent="-304792" algn="l">
              <a:spcBef>
                <a:spcPts val="400"/>
              </a:spcBef>
              <a:spcAft>
                <a:spcPts val="0"/>
              </a:spcAft>
              <a:buSzPts val="1400"/>
              <a:buNone/>
              <a:defRPr/>
            </a:lvl2pPr>
            <a:lvl3pPr marL="1828754" lvl="2" indent="-304792" algn="l">
              <a:spcBef>
                <a:spcPts val="400"/>
              </a:spcBef>
              <a:spcAft>
                <a:spcPts val="0"/>
              </a:spcAft>
              <a:buSzPts val="1400"/>
              <a:buFont typeface="Calibri"/>
              <a:buNone/>
              <a:defRPr/>
            </a:lvl3pPr>
            <a:lvl4pPr marL="2438339" lvl="3" indent="-304792" algn="l">
              <a:spcBef>
                <a:spcPts val="400"/>
              </a:spcBef>
              <a:spcAft>
                <a:spcPts val="0"/>
              </a:spcAft>
              <a:buSzPts val="1400"/>
              <a:buNone/>
              <a:defRPr/>
            </a:lvl4pPr>
            <a:lvl5pPr marL="3047924" lvl="4" indent="-304792" algn="l">
              <a:spcBef>
                <a:spcPts val="400"/>
              </a:spcBef>
              <a:spcAft>
                <a:spcPts val="0"/>
              </a:spcAft>
              <a:buSzPts val="1100"/>
              <a:buNone/>
              <a:defRPr/>
            </a:lvl5pPr>
            <a:lvl6pPr marL="3657509" lvl="5" indent="-304792" algn="l">
              <a:spcBef>
                <a:spcPts val="400"/>
              </a:spcBef>
              <a:spcAft>
                <a:spcPts val="0"/>
              </a:spcAft>
              <a:buSzPts val="1100"/>
              <a:buNone/>
              <a:defRPr/>
            </a:lvl6pPr>
            <a:lvl7pPr marL="4267093" lvl="6" indent="-304792" algn="l">
              <a:spcBef>
                <a:spcPts val="400"/>
              </a:spcBef>
              <a:spcAft>
                <a:spcPts val="0"/>
              </a:spcAft>
              <a:buSzPts val="1100"/>
              <a:buNone/>
              <a:defRPr/>
            </a:lvl7pPr>
            <a:lvl8pPr marL="4876678" lvl="7" indent="-304792" algn="l">
              <a:spcBef>
                <a:spcPts val="400"/>
              </a:spcBef>
              <a:spcAft>
                <a:spcPts val="0"/>
              </a:spcAft>
              <a:buSzPts val="1100"/>
              <a:buNone/>
              <a:defRPr/>
            </a:lvl8pPr>
            <a:lvl9pPr marL="5486263" lvl="8" indent="-304792" algn="l">
              <a:spcBef>
                <a:spcPts val="400"/>
              </a:spcBef>
              <a:spcAft>
                <a:spcPts val="0"/>
              </a:spcAft>
              <a:buSzPts val="1100"/>
              <a:buNone/>
              <a:defRPr/>
            </a:lvl9pPr>
          </a:lstStyle>
          <a:p>
            <a:endParaRPr/>
          </a:p>
        </p:txBody>
      </p:sp>
    </p:spTree>
    <p:extLst>
      <p:ext uri="{BB962C8B-B14F-4D97-AF65-F5344CB8AC3E}">
        <p14:creationId xmlns:p14="http://schemas.microsoft.com/office/powerpoint/2010/main" val="106359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Ref idx="1003">
        <a:schemeClr val="bg1"/>
      </p:bgRef>
    </p:bg>
    <p:spTree>
      <p:nvGrpSpPr>
        <p:cNvPr id="1" name=""/>
        <p:cNvGrpSpPr/>
        <p:nvPr/>
      </p:nvGrpSpPr>
      <p:grpSpPr>
        <a:xfrm>
          <a:off x="0" y="0"/>
          <a:ext cx="0" cy="0"/>
          <a:chOff x="0" y="0"/>
          <a:chExt cx="0" cy="0"/>
        </a:xfrm>
      </p:grpSpPr>
      <p:sp>
        <p:nvSpPr>
          <p:cNvPr id="2" name="TextBox 1"/>
          <p:cNvSpPr txBox="1"/>
          <p:nvPr userDrawn="1"/>
        </p:nvSpPr>
        <p:spPr>
          <a:xfrm>
            <a:off x="0" y="6193332"/>
            <a:ext cx="12192000" cy="369332"/>
          </a:xfrm>
          <a:prstGeom prst="rect">
            <a:avLst/>
          </a:prstGeom>
          <a:noFill/>
        </p:spPr>
        <p:txBody>
          <a:bodyPr wrap="square" rtlCol="0">
            <a:spAutoFit/>
          </a:bodyPr>
          <a:lstStyle/>
          <a:p>
            <a:endParaRPr lang="en-US"/>
          </a:p>
        </p:txBody>
      </p:sp>
      <p:pic>
        <p:nvPicPr>
          <p:cNvPr id="3" name="Picture 7" descr="Signature-Marketing-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7951" y="6325833"/>
            <a:ext cx="4262967" cy="3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1940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9014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3204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65683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3600">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solidFill>
                  <a:srgbClr val="002060"/>
                </a:solidFill>
              </a:defRPr>
            </a:lvl1pPr>
            <a:lvl2pPr>
              <a:defRPr sz="1600">
                <a:solidFill>
                  <a:srgbClr val="002060"/>
                </a:solidFill>
              </a:defRPr>
            </a:lvl2pPr>
            <a:lvl3pPr>
              <a:defRPr sz="1400">
                <a:solidFill>
                  <a:srgbClr val="002060"/>
                </a:solidFill>
              </a:defRPr>
            </a:lvl3pPr>
            <a:lvl4pPr>
              <a:defRPr sz="1400">
                <a:solidFill>
                  <a:srgbClr val="002060"/>
                </a:solidFill>
              </a:defRPr>
            </a:lvl4pPr>
            <a:lvl5pPr>
              <a:defRPr sz="1400">
                <a:solidFill>
                  <a:srgbClr val="002060"/>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rgbClr val="00206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solidFill>
                  <a:srgbClr val="002060"/>
                </a:solidFill>
              </a:defRPr>
            </a:lvl1pPr>
            <a:lvl2pPr>
              <a:defRPr sz="1600">
                <a:solidFill>
                  <a:srgbClr val="002060"/>
                </a:solidFill>
              </a:defRPr>
            </a:lvl2pPr>
            <a:lvl3pPr>
              <a:defRPr sz="1400">
                <a:solidFill>
                  <a:srgbClr val="002060"/>
                </a:solidFill>
              </a:defRPr>
            </a:lvl3pPr>
            <a:lvl4pPr>
              <a:defRPr sz="1400">
                <a:solidFill>
                  <a:srgbClr val="002060"/>
                </a:solidFill>
              </a:defRPr>
            </a:lvl4pPr>
            <a:lvl5pPr>
              <a:defRPr sz="1400">
                <a:solidFill>
                  <a:srgbClr val="002060"/>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5889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3600">
                <a:solidFill>
                  <a:srgbClr val="00206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51575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Table" type="tbl">
  <p:cSld name="Title and Table">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973667" y="1281808"/>
            <a:ext cx="10993967" cy="456505"/>
          </a:xfrm>
          <a:prstGeom prst="rect">
            <a:avLst/>
          </a:prstGeom>
          <a:noFill/>
          <a:ln>
            <a:noFill/>
          </a:ln>
        </p:spPr>
        <p:txBody>
          <a:bodyPr spcFirstLastPara="1" wrap="square" lIns="68575" tIns="34275" rIns="68575" bIns="34275" anchor="b" anchorCtr="0">
            <a:spAutoFit/>
          </a:bodyPr>
          <a:lstStyle>
            <a:lvl1pPr lvl="0" algn="l">
              <a:spcBef>
                <a:spcPts val="533"/>
              </a:spcBef>
              <a:spcAft>
                <a:spcPts val="0"/>
              </a:spcAft>
              <a:buSzPts val="1100"/>
              <a:buNone/>
              <a:defRPr/>
            </a:lvl1pPr>
            <a:lvl2pPr lvl="1" algn="l">
              <a:spcBef>
                <a:spcPts val="533"/>
              </a:spcBef>
              <a:spcAft>
                <a:spcPts val="0"/>
              </a:spcAft>
              <a:buSzPts val="1100"/>
              <a:buNone/>
              <a:defRPr/>
            </a:lvl2pPr>
            <a:lvl3pPr lvl="2" algn="l">
              <a:spcBef>
                <a:spcPts val="533"/>
              </a:spcBef>
              <a:spcAft>
                <a:spcPts val="0"/>
              </a:spcAft>
              <a:buSzPts val="1100"/>
              <a:buNone/>
              <a:defRPr/>
            </a:lvl3pPr>
            <a:lvl4pPr lvl="3" algn="l">
              <a:spcBef>
                <a:spcPts val="533"/>
              </a:spcBef>
              <a:spcAft>
                <a:spcPts val="0"/>
              </a:spcAft>
              <a:buSzPts val="1100"/>
              <a:buNone/>
              <a:defRPr/>
            </a:lvl4pPr>
            <a:lvl5pPr lvl="4" algn="l">
              <a:spcBef>
                <a:spcPts val="533"/>
              </a:spcBef>
              <a:spcAft>
                <a:spcPts val="0"/>
              </a:spcAft>
              <a:buSzPts val="1100"/>
              <a:buNone/>
              <a:defRPr/>
            </a:lvl5pPr>
            <a:lvl6pPr lvl="5" algn="l">
              <a:spcBef>
                <a:spcPts val="533"/>
              </a:spcBef>
              <a:spcAft>
                <a:spcPts val="0"/>
              </a:spcAft>
              <a:buSzPts val="1100"/>
              <a:buNone/>
              <a:defRPr/>
            </a:lvl6pPr>
            <a:lvl7pPr lvl="6" algn="l">
              <a:spcBef>
                <a:spcPts val="533"/>
              </a:spcBef>
              <a:spcAft>
                <a:spcPts val="0"/>
              </a:spcAft>
              <a:buSzPts val="1100"/>
              <a:buNone/>
              <a:defRPr/>
            </a:lvl7pPr>
            <a:lvl8pPr lvl="7" algn="l">
              <a:spcBef>
                <a:spcPts val="533"/>
              </a:spcBef>
              <a:spcAft>
                <a:spcPts val="0"/>
              </a:spcAft>
              <a:buSzPts val="1100"/>
              <a:buNone/>
              <a:defRPr/>
            </a:lvl8pPr>
            <a:lvl9pPr lvl="8" algn="l">
              <a:spcBef>
                <a:spcPts val="533"/>
              </a:spcBef>
              <a:spcAft>
                <a:spcPts val="0"/>
              </a:spcAft>
              <a:buSzPts val="1100"/>
              <a:buNone/>
              <a:defRPr/>
            </a:lvl9pPr>
          </a:lstStyle>
          <a:p>
            <a:endParaRPr/>
          </a:p>
        </p:txBody>
      </p:sp>
      <p:grpSp>
        <p:nvGrpSpPr>
          <p:cNvPr id="5" name="Group 4">
            <a:extLst>
              <a:ext uri="{FF2B5EF4-FFF2-40B4-BE49-F238E27FC236}">
                <a16:creationId xmlns:a16="http://schemas.microsoft.com/office/drawing/2014/main" id="{9B946222-A802-1695-F60C-5181D1C27818}"/>
              </a:ext>
            </a:extLst>
          </p:cNvPr>
          <p:cNvGrpSpPr/>
          <p:nvPr userDrawn="1"/>
        </p:nvGrpSpPr>
        <p:grpSpPr>
          <a:xfrm>
            <a:off x="448574" y="6125712"/>
            <a:ext cx="10555857" cy="473755"/>
            <a:chOff x="448574" y="6125712"/>
            <a:chExt cx="10555857" cy="473755"/>
          </a:xfrm>
        </p:grpSpPr>
        <p:sp>
          <p:nvSpPr>
            <p:cNvPr id="3" name="Line 39">
              <a:extLst>
                <a:ext uri="{FF2B5EF4-FFF2-40B4-BE49-F238E27FC236}">
                  <a16:creationId xmlns:a16="http://schemas.microsoft.com/office/drawing/2014/main" id="{594B8C41-CF6B-9B74-8A30-01FAF97FC1F5}"/>
                </a:ext>
              </a:extLst>
            </p:cNvPr>
            <p:cNvSpPr>
              <a:spLocks noChangeShapeType="1"/>
            </p:cNvSpPr>
            <p:nvPr userDrawn="1"/>
          </p:nvSpPr>
          <p:spPr bwMode="auto">
            <a:xfrm flipV="1">
              <a:off x="448574" y="6366294"/>
              <a:ext cx="7827487" cy="1354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4" name="Picture 3">
              <a:extLst>
                <a:ext uri="{FF2B5EF4-FFF2-40B4-BE49-F238E27FC236}">
                  <a16:creationId xmlns:a16="http://schemas.microsoft.com/office/drawing/2014/main" id="{B4753534-2960-321A-1C04-69AE1B774C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6061" y="6125712"/>
              <a:ext cx="2728370" cy="473755"/>
            </a:xfrm>
            <a:prstGeom prst="rect">
              <a:avLst/>
            </a:prstGeom>
          </p:spPr>
        </p:pic>
      </p:grpSp>
    </p:spTree>
    <p:extLst>
      <p:ext uri="{BB962C8B-B14F-4D97-AF65-F5344CB8AC3E}">
        <p14:creationId xmlns:p14="http://schemas.microsoft.com/office/powerpoint/2010/main" val="88472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D5E80-EA35-5342-A60A-159228951F6F}"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25C13-5E8C-1B44-8654-763367180337}" type="slidenum">
              <a:rPr lang="en-US" smtClean="0"/>
              <a:t>‹#›</a:t>
            </a:fld>
            <a:endParaRPr lang="en-US"/>
          </a:p>
        </p:txBody>
      </p:sp>
    </p:spTree>
    <p:extLst>
      <p:ext uri="{BB962C8B-B14F-4D97-AF65-F5344CB8AC3E}">
        <p14:creationId xmlns:p14="http://schemas.microsoft.com/office/powerpoint/2010/main" val="191396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073321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smtClean="0"/>
              <a:t>11/8/2024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a:p>
        </p:txBody>
      </p:sp>
      <p:grpSp>
        <p:nvGrpSpPr>
          <p:cNvPr id="8" name="Group 7">
            <a:extLst>
              <a:ext uri="{FF2B5EF4-FFF2-40B4-BE49-F238E27FC236}">
                <a16:creationId xmlns:a16="http://schemas.microsoft.com/office/drawing/2014/main" id="{16D9F153-278E-E795-4EA7-A89015388493}"/>
              </a:ext>
            </a:extLst>
          </p:cNvPr>
          <p:cNvGrpSpPr/>
          <p:nvPr userDrawn="1"/>
        </p:nvGrpSpPr>
        <p:grpSpPr>
          <a:xfrm>
            <a:off x="448574" y="6125712"/>
            <a:ext cx="10555857" cy="473755"/>
            <a:chOff x="448574" y="6125712"/>
            <a:chExt cx="10555857" cy="473755"/>
          </a:xfrm>
        </p:grpSpPr>
        <p:sp>
          <p:nvSpPr>
            <p:cNvPr id="9" name="Line 39">
              <a:extLst>
                <a:ext uri="{FF2B5EF4-FFF2-40B4-BE49-F238E27FC236}">
                  <a16:creationId xmlns:a16="http://schemas.microsoft.com/office/drawing/2014/main" id="{CBA8AF5E-126D-7D82-EDB1-D8D24E9EB62C}"/>
                </a:ext>
              </a:extLst>
            </p:cNvPr>
            <p:cNvSpPr>
              <a:spLocks noChangeShapeType="1"/>
            </p:cNvSpPr>
            <p:nvPr userDrawn="1"/>
          </p:nvSpPr>
          <p:spPr bwMode="auto">
            <a:xfrm flipV="1">
              <a:off x="448574" y="6366294"/>
              <a:ext cx="7827487" cy="1354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10" name="Picture 9">
              <a:extLst>
                <a:ext uri="{FF2B5EF4-FFF2-40B4-BE49-F238E27FC236}">
                  <a16:creationId xmlns:a16="http://schemas.microsoft.com/office/drawing/2014/main" id="{F49C2A0E-910F-714D-92FC-B24EFAD93F1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76061" y="6125712"/>
              <a:ext cx="2728370" cy="473755"/>
            </a:xfrm>
            <a:prstGeom prst="rect">
              <a:avLst/>
            </a:prstGeom>
          </p:spPr>
        </p:pic>
      </p:grpSp>
    </p:spTree>
    <p:extLst>
      <p:ext uri="{BB962C8B-B14F-4D97-AF65-F5344CB8AC3E}">
        <p14:creationId xmlns:p14="http://schemas.microsoft.com/office/powerpoint/2010/main" val="24870143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2" r:id="rId7"/>
    <p:sldLayoutId id="2147483707" r:id="rId8"/>
    <p:sldLayoutId id="2147483708" r:id="rId9"/>
    <p:sldLayoutId id="2147483709" r:id="rId10"/>
    <p:sldLayoutId id="2147483710" r:id="rId11"/>
    <p:sldLayoutId id="2147483711" r:id="rId12"/>
    <p:sldLayoutId id="2147483713" r:id="rId13"/>
    <p:sldLayoutId id="2147483714" r:id="rId14"/>
  </p:sldLayoutIdLst>
  <p:hf sldNum="0" hdr="0" ftr="0" dt="0"/>
  <p:txStyles>
    <p:titleStyle>
      <a:lvl1pPr algn="l" defTabSz="914400" rtl="0" eaLnBrk="1" latinLnBrk="0" hangingPunct="1">
        <a:lnSpc>
          <a:spcPct val="90000"/>
        </a:lnSpc>
        <a:spcBef>
          <a:spcPct val="0"/>
        </a:spcBef>
        <a:buNone/>
        <a:defRPr sz="3600" kern="1200" spc="-50" baseline="0">
          <a:solidFill>
            <a:srgbClr val="002060"/>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rgbClr val="002060"/>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rgbClr val="002060"/>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rgbClr val="002060"/>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rgbClr val="002060"/>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rgbClr val="002060"/>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pog.org/ptstoolk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s://www.ncbi.nlm.nih.gov/books/NBK499988/"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3.png"/><Relationship Id="rId4" Type="http://schemas.openxmlformats.org/officeDocument/2006/relationships/diagramLayout" Target="../diagrams/layout3.xml"/><Relationship Id="rId9" Type="http://schemas.openxmlformats.org/officeDocument/2006/relationships/hyperlink" Target="https://www.nbcnews.com/health/health-news/black-woman-may-prefer-black-obs-due-fear-discrimination-dying-pregnan-rcna13845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books/NBK49998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books/NBK49998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clinicalodyssey.com/lm/pd-after-birth-postpartum-hemorrhag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mqcc.org/sites/default/files/Appendix%20D%20Obstetric%20Hemorrhage%20Care%20Guidelines%20Flowchart%20Format%20Errata%207.2022_0.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hyperlink" Target="https://www.ncbi.nlm.nih.gov/books/NBK499988/" TargetMode="External"/><Relationship Id="rId3" Type="http://schemas.microsoft.com/office/2018/10/relationships/comments" Target="../comments/modernComment_224_D2A17BBB.xml"/><Relationship Id="rId7" Type="http://schemas.openxmlformats.org/officeDocument/2006/relationships/diagramColors" Target="../diagrams/colors5.xml"/><Relationship Id="rId12" Type="http://schemas.openxmlformats.org/officeDocument/2006/relationships/hyperlink" Target="https://www.ncbi.nlm.nih.gov/books/NBK49323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hyperlink" Target="https://doi.org/10.5694/mja2.50308" TargetMode="External"/><Relationship Id="rId5" Type="http://schemas.openxmlformats.org/officeDocument/2006/relationships/diagramLayout" Target="../diagrams/layout5.xml"/><Relationship Id="rId10" Type="http://schemas.openxmlformats.org/officeDocument/2006/relationships/hyperlink" Target="https://ods.od.nih.gov/factsheets/Iron-HealthProfessional/" TargetMode="External"/><Relationship Id="rId4" Type="http://schemas.openxmlformats.org/officeDocument/2006/relationships/diagramData" Target="../diagrams/data5.xml"/><Relationship Id="rId9" Type="http://schemas.openxmlformats.org/officeDocument/2006/relationships/hyperlink" Target="https://ascls.org/improving-obstetric-patient-safety-with-better-massive-transfusion-protocol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scls.org/improving-obstetric-patient-safety-with-better-massive-transfusion-protoco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ds.od.nih.gov/factsheets/Iron-HealthProfessiona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acog.org/-/media/project/acog/acogorg/files/forms/districts/smi-ob-hemorrhage-bundle-risk-assessment-ld-admin-intrapartum.pdf" TargetMode="External"/><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QuickStyle" Target="../diagrams/quickStyle6.xml"/><Relationship Id="rId11" Type="http://schemas.openxmlformats.org/officeDocument/2006/relationships/image" Target="../media/image29.png"/><Relationship Id="rId5" Type="http://schemas.openxmlformats.org/officeDocument/2006/relationships/diagramLayout" Target="../diagrams/layout6.xml"/><Relationship Id="rId10" Type="http://schemas.openxmlformats.org/officeDocument/2006/relationships/image" Target="../media/image28.png"/><Relationship Id="rId4" Type="http://schemas.openxmlformats.org/officeDocument/2006/relationships/diagramData" Target="../diagrams/data6.xml"/><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acog.org/-/media/project/acog/acogorg/files/forms/districts/smi-ob-hemorrhage-bundle-risk-assessment-ld-admin-intrapartum.pdf"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acog.org/community/districts-and-sections/district-ii/programs-and-resources/safe-motherhood-initiative/obstetric-hemorrhag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S0140-6736(17)30638-4"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acog.org/community/districts-and-sections/district-ii/programs-and-resources/safe-motherhood-initiative/obstetric-hemorrhage" TargetMode="External"/><Relationship Id="rId4" Type="http://schemas.openxmlformats.org/officeDocument/2006/relationships/hyperlink" Target="https://www.ncbi.nlm.nih.gov/books/NBK53290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doi.org/10.1016/j.ijoa.2010.05.00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ascls.org/improving-obstetric-patient-safety-with-better-massive-transfusion-protocol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mpog.org/concept-browser/" TargetMode="External"/><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iris.who.int/bitstream/handle/10665/346655/9789240035744-eng.pdf?sequence=1" TargetMode="External"/><Relationship Id="rId4" Type="http://schemas.openxmlformats.org/officeDocument/2006/relationships/hyperlink" Target="https://ascls.org/improving-obstetric-patient-safety-with-better-massive-transfusion-protocol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saferbirth.org/aim-resources/aim-cornerstones/urgent-maternal-warning-signs-2/" TargetMode="External"/><Relationship Id="rId5" Type="http://schemas.openxmlformats.org/officeDocument/2006/relationships/hyperlink" Target="https://www.awhonn.org/education/hospital-products/post-birth-warning-signs-education-program/" TargetMode="External"/><Relationship Id="rId4" Type="http://schemas.openxmlformats.org/officeDocument/2006/relationships/hyperlink" Target="https://www.cdc.gov/hearher/index.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https://www.acog.org/-/media/project/acog/acogorg/files/forms/districts/smi-ob-hemorrhage-bundle-slide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s://saferbirth.org/wp-content/uploads/FINAL_AIM_OERRK.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0.xml.rels><?xml version="1.0" encoding="UTF-8" standalone="yes"?>
<Relationships xmlns="http://schemas.openxmlformats.org/package/2006/relationships"><Relationship Id="rId3" Type="http://schemas.openxmlformats.org/officeDocument/2006/relationships/hyperlink" Target="https://mpog.org/ptstoolki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pog.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maternal-mortality/php/pregnancy-mortality-surveillance/?CDC_AAref_Val=https://www.cdc.gov/reproductivehealth/maternal-mortality/pregnancy-mortality-surveillance-system.ht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doi.org/10.1186/s12912-024-02054-0" TargetMode="External"/><Relationship Id="rId4" Type="http://schemas.openxmlformats.org/officeDocument/2006/relationships/hyperlink" Target="https://doi.org/10.26099/cthn-st75"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cbi.nlm.nih.gov/books/NBK499988/"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who.int/teams/sexual-and-reproductive-health-and-research-(srh)/areas-of-work/maternal-and-perinatal-health/postpartum-haemorrh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764281E-20C4-107E-A97B-7CA5F4396303}"/>
              </a:ext>
            </a:extLst>
          </p:cNvPr>
          <p:cNvSpPr>
            <a:spLocks noGrp="1"/>
          </p:cNvSpPr>
          <p:nvPr>
            <p:ph type="ctrTitle"/>
          </p:nvPr>
        </p:nvSpPr>
        <p:spPr>
          <a:xfrm>
            <a:off x="795528" y="1334386"/>
            <a:ext cx="11396472" cy="3059928"/>
          </a:xfrm>
        </p:spPr>
        <p:txBody>
          <a:bodyPr>
            <a:normAutofit fontScale="90000"/>
          </a:bodyPr>
          <a:lstStyle/>
          <a:p>
            <a:r>
              <a:rPr lang="en-US" sz="5600" dirty="0"/>
              <a:t>Blood Management for the</a:t>
            </a:r>
            <a:br>
              <a:rPr lang="en-US" sz="5600" dirty="0"/>
            </a:br>
            <a:r>
              <a:rPr lang="en-US" sz="5600" dirty="0"/>
              <a:t>Obstetric Patient </a:t>
            </a:r>
            <a:br>
              <a:rPr lang="en-US" sz="6000" dirty="0"/>
            </a:br>
            <a:br>
              <a:rPr lang="en-US" sz="6000" dirty="0"/>
            </a:br>
            <a:r>
              <a:rPr lang="en-US" sz="3100" i="1" dirty="0"/>
              <a:t>An overview with recommendations for managing patients experiencing obstetric hemorrhage</a:t>
            </a:r>
            <a:endParaRPr lang="en-US" sz="3600" i="1" dirty="0"/>
          </a:p>
        </p:txBody>
      </p:sp>
      <p:sp>
        <p:nvSpPr>
          <p:cNvPr id="13" name="Subtitle 12">
            <a:extLst>
              <a:ext uri="{FF2B5EF4-FFF2-40B4-BE49-F238E27FC236}">
                <a16:creationId xmlns:a16="http://schemas.microsoft.com/office/drawing/2014/main" id="{AABB45FC-2349-5649-7171-D78638FCBF2E}"/>
              </a:ext>
            </a:extLst>
          </p:cNvPr>
          <p:cNvSpPr>
            <a:spLocks noGrp="1"/>
          </p:cNvSpPr>
          <p:nvPr>
            <p:ph type="subTitle" idx="1"/>
          </p:nvPr>
        </p:nvSpPr>
        <p:spPr>
          <a:xfrm>
            <a:off x="795528" y="6134986"/>
            <a:ext cx="4206240" cy="500852"/>
          </a:xfrm>
        </p:spPr>
        <p:txBody>
          <a:bodyPr vert="horz" lIns="91440" tIns="45720" rIns="91440" bIns="45720" rtlCol="0" anchor="t">
            <a:normAutofit/>
          </a:bodyPr>
          <a:lstStyle/>
          <a:p>
            <a:r>
              <a:rPr lang="en-US" sz="1600" dirty="0">
                <a:solidFill>
                  <a:schemeClr val="tx1"/>
                </a:solidFill>
              </a:rPr>
              <a:t>Publication Date: October 2024</a:t>
            </a:r>
          </a:p>
        </p:txBody>
      </p:sp>
      <p:pic>
        <p:nvPicPr>
          <p:cNvPr id="15" name="Picture 14" descr="A blue and grey logo&#10;&#10;Description automatically generated">
            <a:extLst>
              <a:ext uri="{FF2B5EF4-FFF2-40B4-BE49-F238E27FC236}">
                <a16:creationId xmlns:a16="http://schemas.microsoft.com/office/drawing/2014/main" id="{2DC4E160-7DAD-55BC-F707-BE6D12D80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187" y="320040"/>
            <a:ext cx="3654910" cy="845198"/>
          </a:xfrm>
          <a:prstGeom prst="rect">
            <a:avLst/>
          </a:prstGeom>
        </p:spPr>
      </p:pic>
      <p:sp>
        <p:nvSpPr>
          <p:cNvPr id="2" name="TextBox 1">
            <a:extLst>
              <a:ext uri="{FF2B5EF4-FFF2-40B4-BE49-F238E27FC236}">
                <a16:creationId xmlns:a16="http://schemas.microsoft.com/office/drawing/2014/main" id="{8FC9DB77-C403-8CC8-E72C-3F1BD87AA364}"/>
              </a:ext>
            </a:extLst>
          </p:cNvPr>
          <p:cNvSpPr txBox="1"/>
          <p:nvPr/>
        </p:nvSpPr>
        <p:spPr>
          <a:xfrm>
            <a:off x="7190234" y="5953185"/>
            <a:ext cx="4600856" cy="584775"/>
          </a:xfrm>
          <a:prstGeom prst="rect">
            <a:avLst/>
          </a:prstGeom>
          <a:noFill/>
        </p:spPr>
        <p:txBody>
          <a:bodyPr wrap="square" lIns="91440" tIns="45720" rIns="91440" bIns="45720" rtlCol="0" anchor="t">
            <a:spAutoFit/>
          </a:bodyPr>
          <a:lstStyle/>
          <a:p>
            <a:pPr algn="r"/>
            <a:r>
              <a:rPr lang="en-US" sz="1600" i="1" dirty="0">
                <a:solidFill>
                  <a:schemeClr val="tx1">
                    <a:lumMod val="85000"/>
                  </a:schemeClr>
                </a:solidFill>
              </a:rPr>
              <a:t> For more information, please visit: </a:t>
            </a:r>
            <a:r>
              <a:rPr lang="en-US" sz="1600" i="1" dirty="0">
                <a:solidFill>
                  <a:schemeClr val="tx1">
                    <a:lumMod val="85000"/>
                  </a:schemeClr>
                </a:solidFill>
                <a:hlinkClick r:id="rId4">
                  <a:extLst>
                    <a:ext uri="{A12FA001-AC4F-418D-AE19-62706E023703}">
                      <ahyp:hlinkClr xmlns:ahyp="http://schemas.microsoft.com/office/drawing/2018/hyperlinkcolor" val="tx"/>
                    </a:ext>
                  </a:extLst>
                </a:hlinkClick>
              </a:rPr>
              <a:t>MPOG Patient Blood Management  Toolkit</a:t>
            </a:r>
            <a:endParaRPr lang="en-US" sz="1600" i="1" dirty="0">
              <a:solidFill>
                <a:schemeClr val="tx1">
                  <a:lumMod val="85000"/>
                </a:schemeClr>
              </a:solidFill>
            </a:endParaRPr>
          </a:p>
        </p:txBody>
      </p:sp>
    </p:spTree>
    <p:extLst>
      <p:ext uri="{BB962C8B-B14F-4D97-AF65-F5344CB8AC3E}">
        <p14:creationId xmlns:p14="http://schemas.microsoft.com/office/powerpoint/2010/main" val="37324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33A9-1570-DDE9-066B-C913B7FF19AE}"/>
              </a:ext>
            </a:extLst>
          </p:cNvPr>
          <p:cNvSpPr>
            <a:spLocks noGrp="1"/>
          </p:cNvSpPr>
          <p:nvPr>
            <p:ph type="title"/>
          </p:nvPr>
        </p:nvSpPr>
        <p:spPr>
          <a:xfrm>
            <a:off x="342223" y="125351"/>
            <a:ext cx="10634664" cy="725809"/>
          </a:xfrm>
        </p:spPr>
        <p:txBody>
          <a:bodyPr>
            <a:normAutofit/>
          </a:bodyPr>
          <a:lstStyle/>
          <a:p>
            <a:r>
              <a:rPr lang="en-US" sz="3200" b="1">
                <a:solidFill>
                  <a:srgbClr val="002060"/>
                </a:solidFill>
              </a:rPr>
              <a:t>Postpartum Hemorrhage - figures and facts</a:t>
            </a:r>
          </a:p>
        </p:txBody>
      </p:sp>
      <p:sp>
        <p:nvSpPr>
          <p:cNvPr id="3" name="Text Placeholder 2">
            <a:extLst>
              <a:ext uri="{FF2B5EF4-FFF2-40B4-BE49-F238E27FC236}">
                <a16:creationId xmlns:a16="http://schemas.microsoft.com/office/drawing/2014/main" id="{10C98951-26B0-7DE8-9D79-3AB6B89FEDF0}"/>
              </a:ext>
            </a:extLst>
          </p:cNvPr>
          <p:cNvSpPr>
            <a:spLocks noGrp="1"/>
          </p:cNvSpPr>
          <p:nvPr>
            <p:ph idx="1"/>
          </p:nvPr>
        </p:nvSpPr>
        <p:spPr>
          <a:xfrm>
            <a:off x="623410" y="1166137"/>
            <a:ext cx="10438049" cy="4216887"/>
          </a:xfrm>
        </p:spPr>
        <p:txBody>
          <a:bodyPr vert="horz" lIns="91440" tIns="45720" rIns="91440" bIns="45720" rtlCol="0" anchor="t">
            <a:noAutofit/>
          </a:bodyPr>
          <a:lstStyle/>
          <a:p>
            <a:r>
              <a:rPr lang="en-US" sz="2000">
                <a:solidFill>
                  <a:srgbClr val="002060"/>
                </a:solidFill>
                <a:effectLst/>
              </a:rPr>
              <a:t>Primary PPH is 1L of blood loss within 24 hours of delivery or blood loss accompanied by signs or symptoms of hypovolemia.</a:t>
            </a:r>
            <a:r>
              <a:rPr lang="en-US" sz="2000" baseline="30000">
                <a:solidFill>
                  <a:srgbClr val="002060"/>
                </a:solidFill>
                <a:effectLst/>
              </a:rPr>
              <a:t>1</a:t>
            </a:r>
          </a:p>
          <a:p>
            <a:endParaRPr lang="en-US" sz="500">
              <a:solidFill>
                <a:srgbClr val="002060"/>
              </a:solidFill>
            </a:endParaRPr>
          </a:p>
          <a:p>
            <a:r>
              <a:rPr lang="en-US" sz="2000">
                <a:solidFill>
                  <a:srgbClr val="002060"/>
                </a:solidFill>
              </a:rPr>
              <a:t>Uterine atony, the primary cause of PPH, accounts for approximately 80% of PPH.</a:t>
            </a:r>
            <a:r>
              <a:rPr lang="en-US" sz="2000" baseline="30000">
                <a:solidFill>
                  <a:srgbClr val="002060"/>
                </a:solidFill>
              </a:rPr>
              <a:t>2</a:t>
            </a:r>
          </a:p>
          <a:p>
            <a:endParaRPr lang="en-US" sz="400">
              <a:solidFill>
                <a:srgbClr val="002060"/>
              </a:solidFill>
            </a:endParaRPr>
          </a:p>
          <a:p>
            <a:r>
              <a:rPr lang="en-US" sz="2000">
                <a:solidFill>
                  <a:srgbClr val="002060"/>
                </a:solidFill>
              </a:rPr>
              <a:t>Postpartum hemorrhage can cause a reduction in blood pressure and perfusion to the brain and other vital organs.</a:t>
            </a:r>
          </a:p>
          <a:p>
            <a:pPr marL="0" indent="0">
              <a:buNone/>
            </a:pPr>
            <a:endParaRPr lang="en-US" sz="500">
              <a:solidFill>
                <a:srgbClr val="002060"/>
              </a:solidFill>
            </a:endParaRPr>
          </a:p>
          <a:p>
            <a:r>
              <a:rPr lang="en-US" sz="2000">
                <a:solidFill>
                  <a:srgbClr val="002060"/>
                </a:solidFill>
              </a:rPr>
              <a:t>Many deaths from PPH are likely preventable.</a:t>
            </a:r>
            <a:r>
              <a:rPr lang="en-US" sz="2000" baseline="30000">
                <a:solidFill>
                  <a:srgbClr val="002060"/>
                </a:solidFill>
              </a:rPr>
              <a:t>2-3</a:t>
            </a:r>
          </a:p>
          <a:p>
            <a:endParaRPr lang="en-US" sz="300" baseline="30000">
              <a:solidFill>
                <a:srgbClr val="002060"/>
              </a:solidFill>
            </a:endParaRPr>
          </a:p>
        </p:txBody>
      </p:sp>
      <p:sp>
        <p:nvSpPr>
          <p:cNvPr id="5" name="TextBox 4">
            <a:extLst>
              <a:ext uri="{FF2B5EF4-FFF2-40B4-BE49-F238E27FC236}">
                <a16:creationId xmlns:a16="http://schemas.microsoft.com/office/drawing/2014/main" id="{672E7C1C-141E-92B8-14CD-B9FD5AC183C7}"/>
              </a:ext>
            </a:extLst>
          </p:cNvPr>
          <p:cNvSpPr txBox="1"/>
          <p:nvPr/>
        </p:nvSpPr>
        <p:spPr>
          <a:xfrm>
            <a:off x="440530" y="5698002"/>
            <a:ext cx="10296525" cy="776495"/>
          </a:xfrm>
          <a:prstGeom prst="rect">
            <a:avLst/>
          </a:prstGeom>
          <a:noFill/>
        </p:spPr>
        <p:txBody>
          <a:bodyPr wrap="square" rtlCol="0">
            <a:spAutoFit/>
          </a:bodyPr>
          <a:lstStyle/>
          <a:p>
            <a:pPr marL="457200" marR="0" indent="-457200">
              <a:lnSpc>
                <a:spcPct val="107000"/>
              </a:lnSpc>
              <a:spcBef>
                <a:spcPts val="0"/>
              </a:spcBef>
              <a:spcAft>
                <a:spcPts val="0"/>
              </a:spcAft>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lnSpc>
                <a:spcPct val="107000"/>
              </a:lnSpc>
              <a:spcBef>
                <a:spcPts val="0"/>
              </a:spcBef>
              <a:spcAft>
                <a:spcPts val="0"/>
              </a:spcAf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Menard MK, Main EK,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Currigan</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SM. Executive summary of the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reVITALize</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initiative: standardizing obstetric data definitions.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Obstet</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Gynecol</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2014;124:150–3.</a:t>
            </a:r>
          </a:p>
          <a:p>
            <a:pPr marL="228600" marR="0" indent="-228600">
              <a:lnSpc>
                <a:spcPct val="107000"/>
              </a:lnSpc>
              <a:spcBef>
                <a:spcPts val="0"/>
              </a:spcBef>
              <a:spcAft>
                <a:spcPts val="0"/>
              </a:spcAf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Lagrew</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 McNulty J,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marR="0" indent="-228600">
              <a:lnSpc>
                <a:spcPct val="107000"/>
              </a:lnSpc>
              <a:spcBef>
                <a:spcPts val="0"/>
              </a:spcBef>
              <a:spcAft>
                <a:spcPts val="0"/>
              </a:spcAf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 Roadmap to combat postpartum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haemorrhage</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between 2023 and 2030. Geneva: World Health Organization; 2023.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Licence</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CC BY-NC-SA 3.0 IGO.</a:t>
            </a:r>
          </a:p>
          <a:p>
            <a:pPr>
              <a:lnSpc>
                <a:spcPct val="107000"/>
              </a:lnSpc>
            </a:pP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79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DBB7-CA45-A17E-07F3-933AF9EB5FE7}"/>
              </a:ext>
            </a:extLst>
          </p:cNvPr>
          <p:cNvSpPr>
            <a:spLocks noGrp="1"/>
          </p:cNvSpPr>
          <p:nvPr>
            <p:ph type="title"/>
          </p:nvPr>
        </p:nvSpPr>
        <p:spPr>
          <a:xfrm>
            <a:off x="157186" y="0"/>
            <a:ext cx="11193893" cy="669410"/>
          </a:xfrm>
        </p:spPr>
        <p:txBody>
          <a:bodyPr>
            <a:normAutofit/>
          </a:bodyPr>
          <a:lstStyle/>
          <a:p>
            <a:r>
              <a:rPr lang="en-US" sz="3000" b="1">
                <a:solidFill>
                  <a:srgbClr val="002060"/>
                </a:solidFill>
              </a:rPr>
              <a:t>MPOG Data: Transfusion during cesarean delivery</a:t>
            </a:r>
          </a:p>
        </p:txBody>
      </p:sp>
      <p:sp>
        <p:nvSpPr>
          <p:cNvPr id="10" name="Content Placeholder 9">
            <a:extLst>
              <a:ext uri="{FF2B5EF4-FFF2-40B4-BE49-F238E27FC236}">
                <a16:creationId xmlns:a16="http://schemas.microsoft.com/office/drawing/2014/main" id="{9667AD71-CDFE-E482-3C73-6A4BD2D67595}"/>
              </a:ext>
            </a:extLst>
          </p:cNvPr>
          <p:cNvSpPr>
            <a:spLocks noGrp="1"/>
          </p:cNvSpPr>
          <p:nvPr>
            <p:ph idx="1"/>
          </p:nvPr>
        </p:nvSpPr>
        <p:spPr>
          <a:xfrm>
            <a:off x="623015" y="5706567"/>
            <a:ext cx="10262236" cy="669410"/>
          </a:xfrm>
        </p:spPr>
        <p:txBody>
          <a:bodyPr>
            <a:normAutofit/>
          </a:bodyPr>
          <a:lstStyle/>
          <a:p>
            <a:pPr marL="0" indent="0">
              <a:buNone/>
            </a:pPr>
            <a:r>
              <a:rPr lang="en-US">
                <a:effectLst/>
              </a:rPr>
              <a:t>For MPOG sites where cesarean deliveries are performed, 1-4% of cases received a blood transfusion in the perioperative time period.  </a:t>
            </a:r>
            <a:endParaRPr lang="en-US"/>
          </a:p>
        </p:txBody>
      </p:sp>
      <p:pic>
        <p:nvPicPr>
          <p:cNvPr id="6" name="Picture 5">
            <a:extLst>
              <a:ext uri="{FF2B5EF4-FFF2-40B4-BE49-F238E27FC236}">
                <a16:creationId xmlns:a16="http://schemas.microsoft.com/office/drawing/2014/main" id="{08C20322-E7F6-2F79-492D-6BC3CA266753}"/>
              </a:ext>
            </a:extLst>
          </p:cNvPr>
          <p:cNvPicPr>
            <a:picLocks noChangeAspect="1"/>
          </p:cNvPicPr>
          <p:nvPr/>
        </p:nvPicPr>
        <p:blipFill>
          <a:blip r:embed="rId3"/>
          <a:stretch>
            <a:fillRect/>
          </a:stretch>
        </p:blipFill>
        <p:spPr>
          <a:xfrm>
            <a:off x="1646954" y="956043"/>
            <a:ext cx="7968161" cy="4750524"/>
          </a:xfrm>
          <a:prstGeom prst="rect">
            <a:avLst/>
          </a:prstGeom>
        </p:spPr>
      </p:pic>
    </p:spTree>
    <p:extLst>
      <p:ext uri="{BB962C8B-B14F-4D97-AF65-F5344CB8AC3E}">
        <p14:creationId xmlns:p14="http://schemas.microsoft.com/office/powerpoint/2010/main" val="421108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237C2-4D4F-A219-F4F9-C2E08C991178}"/>
              </a:ext>
            </a:extLst>
          </p:cNvPr>
          <p:cNvSpPr>
            <a:spLocks noGrp="1"/>
          </p:cNvSpPr>
          <p:nvPr>
            <p:ph idx="1"/>
          </p:nvPr>
        </p:nvSpPr>
        <p:spPr>
          <a:xfrm>
            <a:off x="393860" y="5342682"/>
            <a:ext cx="10567049" cy="1139231"/>
          </a:xfrm>
        </p:spPr>
        <p:txBody>
          <a:bodyPr vert="horz" lIns="91440" tIns="45720" rIns="91440" bIns="45720" rtlCol="0" anchor="t">
            <a:normAutofit fontScale="32500" lnSpcReduction="20000"/>
          </a:bodyPr>
          <a:lstStyle/>
          <a:p>
            <a:pPr>
              <a:lnSpc>
                <a:spcPct val="120000"/>
              </a:lnSpc>
              <a:spcBef>
                <a:spcPts val="0"/>
              </a:spcBef>
              <a:spcAft>
                <a:spcPts val="0"/>
              </a:spcAft>
            </a:pPr>
            <a:r>
              <a:rPr lang="en-US" sz="4900">
                <a:solidFill>
                  <a:srgbClr val="002060"/>
                </a:solidFill>
                <a:effectLst/>
              </a:rPr>
              <a:t>Across MPOG </a:t>
            </a:r>
            <a:r>
              <a:rPr lang="en-US" sz="4900">
                <a:solidFill>
                  <a:srgbClr val="002060"/>
                </a:solidFill>
              </a:rPr>
              <a:t>sites, more</a:t>
            </a:r>
            <a:r>
              <a:rPr lang="en-US" sz="4900">
                <a:solidFill>
                  <a:srgbClr val="002060"/>
                </a:solidFill>
                <a:effectLst/>
              </a:rPr>
              <a:t> than half of </a:t>
            </a:r>
            <a:r>
              <a:rPr lang="en-US" sz="4900">
                <a:solidFill>
                  <a:srgbClr val="002060"/>
                </a:solidFill>
              </a:rPr>
              <a:t>cesarean hysterectomies received</a:t>
            </a:r>
            <a:r>
              <a:rPr lang="en-US" sz="4900">
                <a:solidFill>
                  <a:srgbClr val="002060"/>
                </a:solidFill>
                <a:effectLst/>
              </a:rPr>
              <a:t> a blood transfusion</a:t>
            </a:r>
            <a:r>
              <a:rPr lang="en-US" sz="4900">
                <a:solidFill>
                  <a:srgbClr val="002060"/>
                </a:solidFill>
              </a:rPr>
              <a:t>.</a:t>
            </a:r>
            <a:endParaRPr lang="en-US" sz="4900">
              <a:solidFill>
                <a:srgbClr val="002060"/>
              </a:solidFill>
              <a:effectLst/>
            </a:endParaRPr>
          </a:p>
          <a:p>
            <a:pPr>
              <a:lnSpc>
                <a:spcPct val="120000"/>
              </a:lnSpc>
              <a:spcBef>
                <a:spcPts val="0"/>
              </a:spcBef>
              <a:spcAft>
                <a:spcPts val="0"/>
              </a:spcAft>
            </a:pPr>
            <a:r>
              <a:rPr lang="en-US" sz="4900">
                <a:solidFill>
                  <a:srgbClr val="002060"/>
                </a:solidFill>
                <a:effectLst/>
              </a:rPr>
              <a:t>A common indication for </a:t>
            </a:r>
            <a:r>
              <a:rPr lang="en-US" sz="4900"/>
              <a:t>unplanned </a:t>
            </a:r>
            <a:r>
              <a:rPr lang="en-US" sz="4900">
                <a:solidFill>
                  <a:srgbClr val="002060"/>
                </a:solidFill>
                <a:effectLst/>
              </a:rPr>
              <a:t>cesarean hysterectomy is uterine atony, which can lead to PPH. Higher rates of transfusion for this patient population is expected due to the patient's acuity.</a:t>
            </a:r>
          </a:p>
          <a:p>
            <a:endParaRPr lang="en-US">
              <a:solidFill>
                <a:srgbClr val="002060"/>
              </a:solidFill>
            </a:endParaRPr>
          </a:p>
        </p:txBody>
      </p:sp>
      <p:sp>
        <p:nvSpPr>
          <p:cNvPr id="8" name="Title 1">
            <a:extLst>
              <a:ext uri="{FF2B5EF4-FFF2-40B4-BE49-F238E27FC236}">
                <a16:creationId xmlns:a16="http://schemas.microsoft.com/office/drawing/2014/main" id="{FE62DF2E-3F06-E1A1-888E-4113EB954446}"/>
              </a:ext>
            </a:extLst>
          </p:cNvPr>
          <p:cNvSpPr>
            <a:spLocks noGrp="1"/>
          </p:cNvSpPr>
          <p:nvPr>
            <p:ph type="title"/>
          </p:nvPr>
        </p:nvSpPr>
        <p:spPr>
          <a:xfrm>
            <a:off x="188134" y="0"/>
            <a:ext cx="11602692" cy="630100"/>
          </a:xfrm>
        </p:spPr>
        <p:txBody>
          <a:bodyPr>
            <a:normAutofit/>
          </a:bodyPr>
          <a:lstStyle/>
          <a:p>
            <a:r>
              <a:rPr lang="en-US" sz="2800" b="1">
                <a:solidFill>
                  <a:srgbClr val="002060"/>
                </a:solidFill>
              </a:rPr>
              <a:t>MPOG Data: Transfusions during Cesarean Hysterectomy</a:t>
            </a:r>
          </a:p>
        </p:txBody>
      </p:sp>
      <p:pic>
        <p:nvPicPr>
          <p:cNvPr id="2" name="Picture 1">
            <a:extLst>
              <a:ext uri="{FF2B5EF4-FFF2-40B4-BE49-F238E27FC236}">
                <a16:creationId xmlns:a16="http://schemas.microsoft.com/office/drawing/2014/main" id="{F8075A49-1787-C0B8-C628-7FF9C6A68864}"/>
              </a:ext>
            </a:extLst>
          </p:cNvPr>
          <p:cNvPicPr>
            <a:picLocks noChangeAspect="1"/>
          </p:cNvPicPr>
          <p:nvPr/>
        </p:nvPicPr>
        <p:blipFill>
          <a:blip r:embed="rId3"/>
          <a:stretch>
            <a:fillRect/>
          </a:stretch>
        </p:blipFill>
        <p:spPr>
          <a:xfrm>
            <a:off x="2123513" y="763460"/>
            <a:ext cx="7731934" cy="4445862"/>
          </a:xfrm>
          <a:prstGeom prst="rect">
            <a:avLst/>
          </a:prstGeom>
        </p:spPr>
      </p:pic>
    </p:spTree>
    <p:extLst>
      <p:ext uri="{BB962C8B-B14F-4D97-AF65-F5344CB8AC3E}">
        <p14:creationId xmlns:p14="http://schemas.microsoft.com/office/powerpoint/2010/main" val="273004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094BD-6345-CACE-93C8-E78761B1E249}"/>
              </a:ext>
            </a:extLst>
          </p:cNvPr>
          <p:cNvSpPr>
            <a:spLocks noGrp="1"/>
          </p:cNvSpPr>
          <p:nvPr>
            <p:ph type="title"/>
          </p:nvPr>
        </p:nvSpPr>
        <p:spPr>
          <a:xfrm>
            <a:off x="143905" y="2044155"/>
            <a:ext cx="10972800" cy="2426275"/>
          </a:xfrm>
        </p:spPr>
        <p:txBody>
          <a:bodyPr/>
          <a:lstStyle/>
          <a:p>
            <a:pPr algn="ctr"/>
            <a:r>
              <a:rPr lang="en-US" sz="4400" b="1">
                <a:solidFill>
                  <a:srgbClr val="002060"/>
                </a:solidFill>
              </a:rPr>
              <a:t>Section II:</a:t>
            </a:r>
            <a:br>
              <a:rPr lang="en-US" sz="4400" b="1">
                <a:solidFill>
                  <a:srgbClr val="002060"/>
                </a:solidFill>
              </a:rPr>
            </a:br>
            <a:r>
              <a:rPr lang="en-US" sz="4400" b="1">
                <a:solidFill>
                  <a:srgbClr val="002060"/>
                </a:solidFill>
              </a:rPr>
              <a:t>Obstetric Hemorrhage Defined</a:t>
            </a:r>
            <a:br>
              <a:rPr lang="en-US" b="1">
                <a:solidFill>
                  <a:srgbClr val="002060"/>
                </a:solidFill>
              </a:rPr>
            </a:br>
            <a:br>
              <a:rPr lang="en-US" b="1">
                <a:solidFill>
                  <a:srgbClr val="002060"/>
                </a:solidFill>
              </a:rPr>
            </a:br>
            <a:endParaRPr lang="en-US" b="1">
              <a:solidFill>
                <a:srgbClr val="002060"/>
              </a:solidFill>
            </a:endParaRPr>
          </a:p>
        </p:txBody>
      </p:sp>
    </p:spTree>
    <p:extLst>
      <p:ext uri="{BB962C8B-B14F-4D97-AF65-F5344CB8AC3E}">
        <p14:creationId xmlns:p14="http://schemas.microsoft.com/office/powerpoint/2010/main" val="291660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D44BBD-ED89-1CE0-EF62-765FA846BCE4}"/>
              </a:ext>
            </a:extLst>
          </p:cNvPr>
          <p:cNvSpPr>
            <a:spLocks noGrp="1"/>
          </p:cNvSpPr>
          <p:nvPr>
            <p:ph type="title"/>
          </p:nvPr>
        </p:nvSpPr>
        <p:spPr>
          <a:xfrm>
            <a:off x="349443" y="354941"/>
            <a:ext cx="10519724" cy="701040"/>
          </a:xfrm>
        </p:spPr>
        <p:txBody>
          <a:bodyPr>
            <a:normAutofit/>
          </a:bodyPr>
          <a:lstStyle/>
          <a:p>
            <a:r>
              <a:rPr lang="en-US" sz="3600" b="1">
                <a:solidFill>
                  <a:srgbClr val="002060"/>
                </a:solidFill>
              </a:rPr>
              <a:t>Obstetric Hemorrhage Categories</a:t>
            </a:r>
            <a:endParaRPr lang="en-US" sz="3600">
              <a:solidFill>
                <a:srgbClr val="002060"/>
              </a:solidFill>
            </a:endParaRPr>
          </a:p>
        </p:txBody>
      </p:sp>
      <p:graphicFrame>
        <p:nvGraphicFramePr>
          <p:cNvPr id="9" name="Content Placeholder 4">
            <a:extLst>
              <a:ext uri="{FF2B5EF4-FFF2-40B4-BE49-F238E27FC236}">
                <a16:creationId xmlns:a16="http://schemas.microsoft.com/office/drawing/2014/main" id="{E8D26C2F-3F46-0E24-0A88-C3D6D430AF42}"/>
              </a:ext>
            </a:extLst>
          </p:cNvPr>
          <p:cNvGraphicFramePr>
            <a:graphicFrameLocks noGrp="1"/>
          </p:cNvGraphicFramePr>
          <p:nvPr>
            <p:ph idx="1"/>
            <p:extLst>
              <p:ext uri="{D42A27DB-BD31-4B8C-83A1-F6EECF244321}">
                <p14:modId xmlns:p14="http://schemas.microsoft.com/office/powerpoint/2010/main" val="47326234"/>
              </p:ext>
            </p:extLst>
          </p:nvPr>
        </p:nvGraphicFramePr>
        <p:xfrm>
          <a:off x="714494" y="1782751"/>
          <a:ext cx="5962600" cy="326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65126B9-5B2A-3BA9-47A7-2278ADD35486}"/>
              </a:ext>
            </a:extLst>
          </p:cNvPr>
          <p:cNvSpPr txBox="1"/>
          <p:nvPr/>
        </p:nvSpPr>
        <p:spPr>
          <a:xfrm>
            <a:off x="223093" y="5324964"/>
            <a:ext cx="9707716" cy="954107"/>
          </a:xfrm>
          <a:prstGeom prst="rect">
            <a:avLst/>
          </a:prstGeom>
          <a:noFill/>
        </p:spPr>
        <p:txBody>
          <a:bodyPr wrap="square">
            <a:spAutoFit/>
          </a:bodyPr>
          <a:lstStyle/>
          <a:p>
            <a:pPr marL="186262" marR="0" lvl="0" indent="0" algn="l" defTabSz="457200" rtl="0" eaLnBrk="1" fontAlgn="auto" latinLnBrk="0" hangingPunct="1">
              <a:spcBef>
                <a:spcPts val="0"/>
              </a:spcBef>
              <a:buClrTx/>
              <a:buSzTx/>
              <a:buFontTx/>
              <a:buNone/>
              <a:tabLst/>
              <a:defRPr/>
            </a:pPr>
            <a:r>
              <a:rPr kumimoji="0" lang="en-US" sz="80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References</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414862" marR="0" lvl="0" indent="-228600" algn="l" defTabSz="457200" rtl="0" eaLnBrk="1" fontAlgn="auto" latinLnBrk="0" hangingPunct="1">
              <a:spcBef>
                <a:spcPts val="0"/>
              </a:spcBef>
              <a:buClrTx/>
              <a:buSzTx/>
              <a:buFont typeface="+mj-lt"/>
              <a:buAutoNum type="arabicPeriod"/>
              <a:tabLst/>
              <a:defRPr/>
            </a:pP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Wormer, K. C., Jamil, R. T., &amp; Bryant, S. B. (2023). </a:t>
            </a:r>
            <a:r>
              <a:rPr kumimoji="0" lang="en-US" sz="800" b="0" i="1"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Acute Postpartum Hemorrhage</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800" b="0" i="0" u="none" strike="noStrike" kern="1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StatPearls</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Publishing. </a:t>
            </a:r>
            <a:r>
              <a:rPr kumimoji="0" lang="en-US" sz="800" b="0" i="0" u="sng"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https://www.ncbi.nlm.nih.gov/books/NBK499988/</a:t>
            </a:r>
            <a:endPar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14862" marR="0" lvl="0" indent="-228600" algn="l" defTabSz="457200" rtl="0" eaLnBrk="1" fontAlgn="auto" latinLnBrk="0" hangingPunct="1">
              <a:spcBef>
                <a:spcPts val="0"/>
              </a:spcBef>
              <a:buClrTx/>
              <a:buSzTx/>
              <a:buFont typeface="+mj-lt"/>
              <a:buAutoNum type="arabicPeriod"/>
              <a:tabLst/>
              <a:defRPr/>
            </a:pP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Munoz, M.,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Stensballe</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J.,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Ducloy-Bouthors</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 Bonnet, M.,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DeRobertis</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E.,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Fornet</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I.,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Goffinet</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F., Hofer, S.,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Holzgreve</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W., Manrique, S.,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Nizard</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J.,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Christoru</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F., Samama, C., Hardy, J. (2019) </a:t>
            </a:r>
            <a:r>
              <a:rPr kumimoji="0" lang="en-US" sz="800" b="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Blood Transfusion Vol 17; 112-36.</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“Patient Blood Management in Obstetrics: Prevention and Treatment of Postpartum </a:t>
            </a:r>
            <a:r>
              <a:rPr kumimoji="0" lang="en-US" sz="8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Haemorrhage</a:t>
            </a: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 NATA Consensus Statement.</a:t>
            </a:r>
          </a:p>
          <a:p>
            <a:pPr marL="414862" marR="0" lvl="0" indent="-228600" algn="l" defTabSz="457200" rtl="0" eaLnBrk="1" fontAlgn="auto" latinLnBrk="0" hangingPunct="1">
              <a:spcBef>
                <a:spcPts val="0"/>
              </a:spcBef>
              <a:buClrTx/>
              <a:buSzTx/>
              <a:buFont typeface="+mj-lt"/>
              <a:buAutoNum type="arabicPeriod"/>
              <a:tabLst/>
              <a:defRPr/>
            </a:pPr>
            <a:r>
              <a:rPr kumimoji="0" lang="en-US" sz="800" b="0" i="0" u="none" strike="noStrike" kern="1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Lagrew</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D, McNulty J, </a:t>
            </a:r>
            <a:r>
              <a:rPr kumimoji="0" lang="en-US" sz="800" b="0" i="0" u="none" strike="noStrike" kern="1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Sakowski</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414862" indent="-228600">
              <a:buFont typeface="+mj-lt"/>
              <a:buAutoNum type="arabicPeriod"/>
              <a:defRPr/>
            </a:pPr>
            <a:r>
              <a:rPr kumimoji="0" lang="en-US" altLang="en-US" sz="8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Bellamy, C. (2024, February). </a:t>
            </a:r>
            <a:r>
              <a:rPr kumimoji="0" lang="en-US" altLang="en-US" sz="800" b="0" i="1"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Black women may prefer Black OBs due to fear of discrimination, dying during pregnancy</a:t>
            </a:r>
            <a:r>
              <a:rPr kumimoji="0" lang="en-US" altLang="en-US" sz="8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 NBC News. </a:t>
            </a:r>
            <a:r>
              <a:rPr kumimoji="0" lang="en-US" altLang="en-US" sz="8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https://www.nbcnews.com/health/health-news/black-woman-may-prefer-black-obs-due-fear-discrimination-dying-pregnan-rcna138456</a:t>
            </a:r>
            <a:r>
              <a:rPr kumimoji="0" lang="en-US" altLang="en-US" sz="8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669CEB47-EF45-7DCA-196E-52ACB380ABFE}"/>
              </a:ext>
            </a:extLst>
          </p:cNvPr>
          <p:cNvPicPr>
            <a:picLocks noChangeAspect="1"/>
          </p:cNvPicPr>
          <p:nvPr/>
        </p:nvPicPr>
        <p:blipFill rotWithShape="1">
          <a:blip r:embed="rId10"/>
          <a:srcRect t="19817" r="25678"/>
          <a:stretch/>
        </p:blipFill>
        <p:spPr>
          <a:xfrm>
            <a:off x="7126482" y="2170033"/>
            <a:ext cx="3503910" cy="2517933"/>
          </a:xfrm>
          <a:prstGeom prst="rect">
            <a:avLst/>
          </a:prstGeom>
          <a:ln w="12700">
            <a:solidFill>
              <a:srgbClr val="002060"/>
            </a:solidFill>
          </a:ln>
        </p:spPr>
      </p:pic>
      <p:sp>
        <p:nvSpPr>
          <p:cNvPr id="2" name="Rectangle 1">
            <a:extLst>
              <a:ext uri="{FF2B5EF4-FFF2-40B4-BE49-F238E27FC236}">
                <a16:creationId xmlns:a16="http://schemas.microsoft.com/office/drawing/2014/main" id="{30A3D293-98D5-679B-E15B-5DD0CD8438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Bellamy, C. (2024, February 14). </a:t>
            </a:r>
            <a:r>
              <a:rPr kumimoji="0" lang="en-US" altLang="en-US" sz="1800" b="0" i="1" u="none" strike="noStrike" cap="none" normalizeH="0" baseline="0">
                <a:ln>
                  <a:noFill/>
                </a:ln>
                <a:solidFill>
                  <a:schemeClr val="tx1"/>
                </a:solidFill>
                <a:effectLst/>
                <a:latin typeface="Arial" panose="020B0604020202020204" pitchFamily="34" charset="0"/>
              </a:rPr>
              <a:t>Black women may prefer Black OBs due to fear of discrimination, dying during pregnancy</a:t>
            </a:r>
            <a:r>
              <a:rPr kumimoji="0" lang="en-US" altLang="en-US" sz="1800" b="0" i="0" u="none" strike="noStrike" cap="none" normalizeH="0" baseline="0">
                <a:ln>
                  <a:noFill/>
                </a:ln>
                <a:solidFill>
                  <a:schemeClr val="tx1"/>
                </a:solidFill>
                <a:effectLst/>
                <a:latin typeface="Arial" panose="020B0604020202020204" pitchFamily="34" charset="0"/>
              </a:rPr>
              <a:t>. NBC News. https://www.nbcnews.com/health/health-news/black-woman-may-prefer-black-obs-due-fear-discrimination-dying-pregnan-rcna138456</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302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17B54-106D-82A8-D099-C5624824903B}"/>
              </a:ext>
            </a:extLst>
          </p:cNvPr>
          <p:cNvSpPr>
            <a:spLocks noGrp="1"/>
          </p:cNvSpPr>
          <p:nvPr>
            <p:ph type="title"/>
          </p:nvPr>
        </p:nvSpPr>
        <p:spPr>
          <a:xfrm>
            <a:off x="200657" y="152529"/>
            <a:ext cx="9963591" cy="751986"/>
          </a:xfrm>
        </p:spPr>
        <p:txBody>
          <a:bodyPr>
            <a:normAutofit/>
          </a:bodyPr>
          <a:lstStyle/>
          <a:p>
            <a:r>
              <a:rPr lang="en-US" sz="3600" b="1">
                <a:solidFill>
                  <a:srgbClr val="002060"/>
                </a:solidFill>
              </a:rPr>
              <a:t>Antepartum Hemorrhage Considerations</a:t>
            </a:r>
            <a:endParaRPr lang="en-US" sz="3600">
              <a:solidFill>
                <a:srgbClr val="002060"/>
              </a:solidFill>
            </a:endParaRPr>
          </a:p>
        </p:txBody>
      </p:sp>
      <p:sp>
        <p:nvSpPr>
          <p:cNvPr id="3" name="Content Placeholder 2">
            <a:extLst>
              <a:ext uri="{FF2B5EF4-FFF2-40B4-BE49-F238E27FC236}">
                <a16:creationId xmlns:a16="http://schemas.microsoft.com/office/drawing/2014/main" id="{7DB5BE69-28DD-06BC-FF7B-3CF1A66DA58C}"/>
              </a:ext>
            </a:extLst>
          </p:cNvPr>
          <p:cNvSpPr>
            <a:spLocks noGrp="1"/>
          </p:cNvSpPr>
          <p:nvPr>
            <p:ph idx="1"/>
          </p:nvPr>
        </p:nvSpPr>
        <p:spPr>
          <a:xfrm>
            <a:off x="200657" y="1088028"/>
            <a:ext cx="10689593" cy="2320982"/>
          </a:xfrm>
        </p:spPr>
        <p:txBody>
          <a:bodyPr vert="horz" lIns="91440" tIns="45720" rIns="91440" bIns="45720" rtlCol="0" anchor="t">
            <a:normAutofit/>
          </a:bodyPr>
          <a:lstStyle/>
          <a:p>
            <a:pPr marL="443230" indent="-342900" defTabSz="251460" fontAlgn="base">
              <a:spcBef>
                <a:spcPts val="600"/>
              </a:spcBef>
              <a:spcAft>
                <a:spcPts val="0"/>
              </a:spcAft>
              <a:buClr>
                <a:schemeClr val="accent2"/>
              </a:buClr>
              <a:buFont typeface="Arial" panose="020B0604020202020204" pitchFamily="34" charset="0"/>
              <a:buChar char="•"/>
            </a:pPr>
            <a:r>
              <a:rPr lang="en-US" kern="1200">
                <a:solidFill>
                  <a:srgbClr val="002060"/>
                </a:solidFill>
                <a:latin typeface="+mn-lt"/>
                <a:ea typeface="+mn-ea"/>
                <a:cs typeface="Calibri"/>
              </a:rPr>
              <a:t>Common causes of APH include placenta previa, cervical bleeding and placental abruption</a:t>
            </a:r>
            <a:r>
              <a:rPr lang="en-US" kern="1200" baseline="30000">
                <a:solidFill>
                  <a:srgbClr val="002060"/>
                </a:solidFill>
                <a:latin typeface="+mn-lt"/>
                <a:ea typeface="+mn-ea"/>
                <a:cs typeface="Calibri"/>
              </a:rPr>
              <a:t>1</a:t>
            </a:r>
            <a:r>
              <a:rPr lang="en-US" kern="1200">
                <a:solidFill>
                  <a:srgbClr val="002060"/>
                </a:solidFill>
                <a:latin typeface="+mn-lt"/>
                <a:ea typeface="+mn-ea"/>
                <a:cs typeface="Calibri"/>
              </a:rPr>
              <a:t>.</a:t>
            </a:r>
            <a:endParaRPr lang="en-US" kern="1200">
              <a:solidFill>
                <a:srgbClr val="002060"/>
              </a:solidFill>
              <a:latin typeface="+mn-lt"/>
              <a:cs typeface="Calibri"/>
            </a:endParaRPr>
          </a:p>
          <a:p>
            <a:pPr marL="443230" indent="-342900" defTabSz="251460" fontAlgn="base">
              <a:spcBef>
                <a:spcPts val="600"/>
              </a:spcBef>
              <a:spcAft>
                <a:spcPts val="0"/>
              </a:spcAft>
              <a:buClr>
                <a:schemeClr val="accent2"/>
              </a:buClr>
              <a:buFont typeface="Arial" panose="020B0604020202020204" pitchFamily="34" charset="0"/>
              <a:buChar char="•"/>
            </a:pPr>
            <a:r>
              <a:rPr lang="en-US" kern="1200">
                <a:solidFill>
                  <a:srgbClr val="002060"/>
                </a:solidFill>
                <a:latin typeface="+mn-lt"/>
                <a:ea typeface="+mn-ea"/>
                <a:cs typeface="Calibri"/>
              </a:rPr>
              <a:t>Treatment may include antenatal corticosteroid (once bleeding is controlled) between 24 and 32 weeks if preterm birth is anticipated</a:t>
            </a:r>
            <a:r>
              <a:rPr lang="en-US" kern="1200" baseline="30000">
                <a:solidFill>
                  <a:srgbClr val="002060"/>
                </a:solidFill>
                <a:latin typeface="+mn-lt"/>
                <a:ea typeface="+mn-ea"/>
                <a:cs typeface="Calibri"/>
              </a:rPr>
              <a:t>1</a:t>
            </a:r>
            <a:r>
              <a:rPr lang="en-US" kern="1200">
                <a:solidFill>
                  <a:srgbClr val="002060"/>
                </a:solidFill>
                <a:latin typeface="+mn-lt"/>
                <a:ea typeface="+mn-ea"/>
                <a:cs typeface="Calibri"/>
              </a:rPr>
              <a:t>. Type and crosscheck should be completed at admission to avoid delays in receiving blood if needed.</a:t>
            </a:r>
          </a:p>
          <a:p>
            <a:pPr marL="443230" indent="-342900" defTabSz="251460" fontAlgn="base">
              <a:spcBef>
                <a:spcPts val="600"/>
              </a:spcBef>
              <a:spcAft>
                <a:spcPts val="0"/>
              </a:spcAft>
              <a:buClr>
                <a:schemeClr val="accent2"/>
              </a:buClr>
              <a:buFont typeface="Arial" panose="020B0604020202020204" pitchFamily="34" charset="0"/>
              <a:buChar char="•"/>
            </a:pPr>
            <a:r>
              <a:rPr lang="en-US">
                <a:cs typeface="Calibri"/>
              </a:rPr>
              <a:t>I</a:t>
            </a:r>
            <a:r>
              <a:rPr lang="en-US" kern="1200">
                <a:solidFill>
                  <a:srgbClr val="002060"/>
                </a:solidFill>
                <a:latin typeface="+mn-lt"/>
                <a:ea typeface="+mn-ea"/>
                <a:cs typeface="Calibri"/>
              </a:rPr>
              <a:t>mmediate delivery of fetus if fetal or maternal health is compromised/suspected</a:t>
            </a:r>
            <a:r>
              <a:rPr lang="en-US" kern="1200" baseline="30000">
                <a:solidFill>
                  <a:srgbClr val="002060"/>
                </a:solidFill>
                <a:latin typeface="+mn-lt"/>
                <a:ea typeface="+mn-ea"/>
                <a:cs typeface="Calibri"/>
              </a:rPr>
              <a:t>1</a:t>
            </a:r>
            <a:r>
              <a:rPr lang="en-US" kern="1200">
                <a:solidFill>
                  <a:srgbClr val="002060"/>
                </a:solidFill>
                <a:latin typeface="+mn-lt"/>
                <a:ea typeface="+mn-ea"/>
                <a:cs typeface="Calibri"/>
              </a:rPr>
              <a:t>. </a:t>
            </a:r>
            <a:endParaRPr lang="en-US" kern="1200">
              <a:solidFill>
                <a:srgbClr val="002060"/>
              </a:solidFill>
              <a:latin typeface="+mn-lt"/>
              <a:cs typeface="Calibri"/>
            </a:endParaRPr>
          </a:p>
          <a:p>
            <a:pPr marL="443230" indent="-342900" defTabSz="251460" fontAlgn="base">
              <a:spcBef>
                <a:spcPts val="600"/>
              </a:spcBef>
              <a:spcAft>
                <a:spcPts val="0"/>
              </a:spcAft>
              <a:buClr>
                <a:schemeClr val="accent2"/>
              </a:buClr>
            </a:pPr>
            <a:r>
              <a:rPr lang="en-US" kern="1200">
                <a:solidFill>
                  <a:srgbClr val="002060"/>
                </a:solidFill>
                <a:latin typeface="+mn-lt"/>
                <a:ea typeface="+mn-ea"/>
                <a:cs typeface="Calibri"/>
              </a:rPr>
              <a:t>The OB anesthesia team </a:t>
            </a:r>
            <a:r>
              <a:rPr lang="en-US">
                <a:solidFill>
                  <a:srgbClr val="002060"/>
                </a:solidFill>
                <a:cs typeface="Calibri"/>
              </a:rPr>
              <a:t>will plan</a:t>
            </a:r>
            <a:r>
              <a:rPr lang="en-US" kern="1200">
                <a:solidFill>
                  <a:srgbClr val="002060"/>
                </a:solidFill>
                <a:latin typeface="+mn-lt"/>
                <a:ea typeface="+mn-ea"/>
                <a:cs typeface="Calibri"/>
              </a:rPr>
              <a:t> for PPH and </a:t>
            </a:r>
            <a:r>
              <a:rPr lang="en-US">
                <a:solidFill>
                  <a:srgbClr val="002060"/>
                </a:solidFill>
                <a:cs typeface="Calibri"/>
              </a:rPr>
              <a:t>may notify</a:t>
            </a:r>
            <a:r>
              <a:rPr lang="en-US" kern="1200">
                <a:solidFill>
                  <a:srgbClr val="002060"/>
                </a:solidFill>
                <a:latin typeface="+mn-lt"/>
                <a:ea typeface="+mn-ea"/>
                <a:cs typeface="Calibri"/>
              </a:rPr>
              <a:t> </a:t>
            </a:r>
            <a:r>
              <a:rPr lang="en-US">
                <a:solidFill>
                  <a:srgbClr val="002060"/>
                </a:solidFill>
                <a:cs typeface="Calibri"/>
              </a:rPr>
              <a:t>the </a:t>
            </a:r>
            <a:r>
              <a:rPr lang="en-US" kern="1200">
                <a:solidFill>
                  <a:srgbClr val="002060"/>
                </a:solidFill>
                <a:latin typeface="+mn-lt"/>
                <a:ea typeface="+mn-ea"/>
                <a:cs typeface="Calibri"/>
              </a:rPr>
              <a:t>blood bank for potential Massive Transfusion Protocol</a:t>
            </a:r>
            <a:r>
              <a:rPr lang="en-US" kern="1200" baseline="30000">
                <a:solidFill>
                  <a:srgbClr val="002060"/>
                </a:solidFill>
                <a:latin typeface="+mn-lt"/>
                <a:ea typeface="+mn-ea"/>
                <a:cs typeface="Calibri"/>
              </a:rPr>
              <a:t>1</a:t>
            </a:r>
            <a:r>
              <a:rPr lang="en-US" kern="1200">
                <a:solidFill>
                  <a:srgbClr val="002060"/>
                </a:solidFill>
                <a:latin typeface="+mn-lt"/>
                <a:ea typeface="+mn-ea"/>
                <a:cs typeface="Calibri"/>
              </a:rPr>
              <a:t>.</a:t>
            </a:r>
            <a:endParaRPr lang="en-US" kern="1200" baseline="30000">
              <a:solidFill>
                <a:srgbClr val="002060"/>
              </a:solidFill>
              <a:latin typeface="+mn-lt"/>
              <a:cs typeface="Calibri"/>
            </a:endParaRPr>
          </a:p>
          <a:p>
            <a:endParaRPr lang="en-US" sz="1600"/>
          </a:p>
        </p:txBody>
      </p:sp>
      <p:pic>
        <p:nvPicPr>
          <p:cNvPr id="4" name="Picture 3">
            <a:extLst>
              <a:ext uri="{FF2B5EF4-FFF2-40B4-BE49-F238E27FC236}">
                <a16:creationId xmlns:a16="http://schemas.microsoft.com/office/drawing/2014/main" id="{1CEAD134-EB06-1C18-990C-3168AA73D52D}"/>
              </a:ext>
            </a:extLst>
          </p:cNvPr>
          <p:cNvPicPr>
            <a:picLocks noChangeAspect="1"/>
          </p:cNvPicPr>
          <p:nvPr/>
        </p:nvPicPr>
        <p:blipFill>
          <a:blip r:embed="rId3">
            <a:alphaModFix/>
          </a:blip>
          <a:stretch>
            <a:fillRect/>
          </a:stretch>
        </p:blipFill>
        <p:spPr>
          <a:xfrm>
            <a:off x="8154237" y="3097370"/>
            <a:ext cx="2926514" cy="3666109"/>
          </a:xfrm>
          <a:prstGeom prst="rect">
            <a:avLst/>
          </a:prstGeom>
          <a:ln w="9525">
            <a:solidFill>
              <a:srgbClr val="002060"/>
            </a:solidFill>
          </a:ln>
        </p:spPr>
      </p:pic>
      <p:sp>
        <p:nvSpPr>
          <p:cNvPr id="8" name="TextBox 7">
            <a:extLst>
              <a:ext uri="{FF2B5EF4-FFF2-40B4-BE49-F238E27FC236}">
                <a16:creationId xmlns:a16="http://schemas.microsoft.com/office/drawing/2014/main" id="{63E34986-6137-35B8-A27F-A45819EAFA15}"/>
              </a:ext>
            </a:extLst>
          </p:cNvPr>
          <p:cNvSpPr txBox="1"/>
          <p:nvPr/>
        </p:nvSpPr>
        <p:spPr>
          <a:xfrm>
            <a:off x="6309080" y="3543562"/>
            <a:ext cx="1954714"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entury Schoolbook" panose="02040604050505020304"/>
                <a:ea typeface="+mn-ea"/>
                <a:cs typeface="+mn-cs"/>
              </a:rPr>
              <a:t>Types of Placenta Previa </a:t>
            </a:r>
            <a:r>
              <a:rPr kumimoji="0" lang="en-US" sz="1100" b="0" i="0" u="none" strike="noStrike" kern="1200" cap="none" spc="0" normalizeH="0" baseline="30000" noProof="0">
                <a:ln>
                  <a:noFill/>
                </a:ln>
                <a:solidFill>
                  <a:srgbClr val="002060"/>
                </a:solidFill>
                <a:effectLst/>
                <a:uLnTx/>
                <a:uFillTx/>
                <a:latin typeface="Century Schoolbook" panose="02040604050505020304"/>
                <a:ea typeface="+mn-ea"/>
                <a:cs typeface="+mn-cs"/>
              </a:rPr>
              <a:t>2</a:t>
            </a:r>
          </a:p>
        </p:txBody>
      </p:sp>
      <p:sp>
        <p:nvSpPr>
          <p:cNvPr id="10" name="TextBox 9">
            <a:extLst>
              <a:ext uri="{FF2B5EF4-FFF2-40B4-BE49-F238E27FC236}">
                <a16:creationId xmlns:a16="http://schemas.microsoft.com/office/drawing/2014/main" id="{F7EBDB3B-0B1A-5EE2-5A2E-DFC5C3FEA6B6}"/>
              </a:ext>
            </a:extLst>
          </p:cNvPr>
          <p:cNvSpPr txBox="1"/>
          <p:nvPr/>
        </p:nvSpPr>
        <p:spPr>
          <a:xfrm>
            <a:off x="4570442" y="4220057"/>
            <a:ext cx="1678721" cy="261610"/>
          </a:xfrm>
          <a:prstGeom prst="rect">
            <a:avLst/>
          </a:prstGeom>
          <a:noFill/>
        </p:spPr>
        <p:txBody>
          <a:bodyPr wrap="square" rtlCol="0">
            <a:spAutoFit/>
          </a:bodyPr>
          <a:lstStyle/>
          <a:p>
            <a:r>
              <a:rPr lang="en-US" sz="1100">
                <a:solidFill>
                  <a:srgbClr val="002060"/>
                </a:solidFill>
              </a:rPr>
              <a:t>Placental abruption </a:t>
            </a:r>
            <a:r>
              <a:rPr lang="en-US" sz="1100" baseline="30000">
                <a:solidFill>
                  <a:srgbClr val="002060"/>
                </a:solidFill>
              </a:rPr>
              <a:t>3</a:t>
            </a:r>
          </a:p>
        </p:txBody>
      </p:sp>
      <p:sp>
        <p:nvSpPr>
          <p:cNvPr id="12" name="TextBox 11">
            <a:extLst>
              <a:ext uri="{FF2B5EF4-FFF2-40B4-BE49-F238E27FC236}">
                <a16:creationId xmlns:a16="http://schemas.microsoft.com/office/drawing/2014/main" id="{8E2103E8-32BF-49BF-7D87-87EAF10534B4}"/>
              </a:ext>
            </a:extLst>
          </p:cNvPr>
          <p:cNvSpPr txBox="1"/>
          <p:nvPr/>
        </p:nvSpPr>
        <p:spPr>
          <a:xfrm>
            <a:off x="366732" y="5819818"/>
            <a:ext cx="7342064" cy="584775"/>
          </a:xfrm>
          <a:prstGeom prst="rect">
            <a:avLst/>
          </a:prstGeom>
          <a:noFill/>
        </p:spPr>
        <p:txBody>
          <a:bodyPr wrap="square">
            <a:spAutoFit/>
          </a:bodyPr>
          <a:lstStyle/>
          <a:p>
            <a:pPr defTabSz="251460"/>
            <a:r>
              <a:rPr lang="en-US" sz="800" kern="1200"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indent="-125730" defTabSz="251460">
              <a:buFont typeface="+mj-lt"/>
              <a:buAutoNum type="arabicPeriod"/>
            </a:pP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Linder, Grace E., and Tina S. Ipe. 2022. “Pregnancy and Postpartum Transfusion.” </a:t>
            </a:r>
            <a:r>
              <a:rPr lang="en-US" sz="800" i="1" kern="100" dirty="0">
                <a:solidFill>
                  <a:srgbClr val="002060"/>
                </a:solidFill>
                <a:latin typeface="Calibri" panose="020F0502020204030204" pitchFamily="34" charset="0"/>
                <a:ea typeface="Calibri" panose="020F0502020204030204" pitchFamily="34" charset="0"/>
                <a:cs typeface="Calibri" panose="020F0502020204030204" pitchFamily="34" charset="0"/>
              </a:rPr>
              <a:t>Annals of Blood</a:t>
            </a: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7 (March): 12–12</a:t>
            </a:r>
          </a:p>
          <a:p>
            <a:pPr indent="-125730" defTabSz="251460">
              <a:buFont typeface="+mj-lt"/>
              <a:buAutoNum type="arabicPeriod"/>
            </a:pPr>
            <a:r>
              <a:rPr lang="en-US" sz="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Hacker NF, Moore JG, editors: </a:t>
            </a:r>
            <a:r>
              <a:rPr lang="en-US" sz="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Essentials of obstetrics and gynecology, </a:t>
            </a:r>
            <a:r>
              <a:rPr lang="en-US" sz="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2nd ed. Philadelphia, WB Saunders, 1992, p 156.</a:t>
            </a:r>
            <a:endPar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indent="-125730" defTabSz="251460">
              <a:buFont typeface="+mj-lt"/>
              <a:buAutoNum type="arabicPeriod"/>
            </a:pPr>
            <a:r>
              <a:rPr lang="en-US" sz="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Casanova R, Beckmann CRB, Ling FW, et al. </a:t>
            </a:r>
            <a:r>
              <a:rPr lang="en-US" sz="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Beckmann and Ling’s Obstetrics and Gynecology</a:t>
            </a:r>
            <a:r>
              <a:rPr lang="en-US" sz="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8th ed. Philadelphia, PA: Wolters Kluwer; 2018.</a:t>
            </a:r>
            <a:endPar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A18521F-4A26-A727-ECFA-5FD38CCAD5FB}"/>
              </a:ext>
            </a:extLst>
          </p:cNvPr>
          <p:cNvPicPr>
            <a:picLocks noChangeAspect="1"/>
          </p:cNvPicPr>
          <p:nvPr/>
        </p:nvPicPr>
        <p:blipFill>
          <a:blip r:embed="rId4"/>
          <a:stretch>
            <a:fillRect/>
          </a:stretch>
        </p:blipFill>
        <p:spPr>
          <a:xfrm>
            <a:off x="797049" y="3369788"/>
            <a:ext cx="3781901" cy="2223758"/>
          </a:xfrm>
          <a:prstGeom prst="rect">
            <a:avLst/>
          </a:prstGeom>
          <a:ln w="12700">
            <a:solidFill>
              <a:srgbClr val="002060"/>
            </a:solidFill>
          </a:ln>
        </p:spPr>
      </p:pic>
    </p:spTree>
    <p:extLst>
      <p:ext uri="{BB962C8B-B14F-4D97-AF65-F5344CB8AC3E}">
        <p14:creationId xmlns:p14="http://schemas.microsoft.com/office/powerpoint/2010/main" val="389408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964F-41D6-448C-60BB-1B6D5A2196FB}"/>
              </a:ext>
            </a:extLst>
          </p:cNvPr>
          <p:cNvSpPr>
            <a:spLocks noGrp="1"/>
          </p:cNvSpPr>
          <p:nvPr>
            <p:ph type="title"/>
          </p:nvPr>
        </p:nvSpPr>
        <p:spPr>
          <a:xfrm>
            <a:off x="400950" y="192496"/>
            <a:ext cx="12039703" cy="713158"/>
          </a:xfrm>
        </p:spPr>
        <p:txBody>
          <a:bodyPr>
            <a:normAutofit/>
          </a:bodyPr>
          <a:lstStyle/>
          <a:p>
            <a:r>
              <a:rPr lang="en-US" sz="3600" b="1">
                <a:solidFill>
                  <a:srgbClr val="002060"/>
                </a:solidFill>
              </a:rPr>
              <a:t>PPH: Primary vs. Secondary</a:t>
            </a:r>
          </a:p>
        </p:txBody>
      </p:sp>
      <p:sp>
        <p:nvSpPr>
          <p:cNvPr id="3" name="Content Placeholder 2">
            <a:extLst>
              <a:ext uri="{FF2B5EF4-FFF2-40B4-BE49-F238E27FC236}">
                <a16:creationId xmlns:a16="http://schemas.microsoft.com/office/drawing/2014/main" id="{89639820-2CA5-88D5-B17A-43EF2FB5ABD3}"/>
              </a:ext>
            </a:extLst>
          </p:cNvPr>
          <p:cNvSpPr>
            <a:spLocks noGrp="1"/>
          </p:cNvSpPr>
          <p:nvPr>
            <p:ph sz="half" idx="1"/>
          </p:nvPr>
        </p:nvSpPr>
        <p:spPr>
          <a:xfrm>
            <a:off x="191885" y="1561024"/>
            <a:ext cx="10078387" cy="3735951"/>
          </a:xfrm>
        </p:spPr>
        <p:txBody>
          <a:bodyPr vert="horz" lIns="91440" tIns="45720" rIns="91440" bIns="45720" rtlCol="0" anchor="t">
            <a:normAutofit/>
          </a:bodyPr>
          <a:lstStyle/>
          <a:p>
            <a:pPr marL="647700" lvl="1" indent="-342900" fontAlgn="base">
              <a:spcBef>
                <a:spcPts val="0"/>
              </a:spcBef>
            </a:pPr>
            <a:r>
              <a:rPr lang="en-US" sz="2000" b="1">
                <a:solidFill>
                  <a:srgbClr val="002060"/>
                </a:solidFill>
                <a:effectLst/>
                <a:ea typeface="Calibri" panose="020F0502020204030204" pitchFamily="34" charset="0"/>
                <a:cs typeface="Calibri"/>
              </a:rPr>
              <a:t>Primary (PPH)</a:t>
            </a:r>
            <a:r>
              <a:rPr lang="en-US" sz="2000">
                <a:solidFill>
                  <a:srgbClr val="002060"/>
                </a:solidFill>
                <a:effectLst/>
                <a:ea typeface="Calibri" panose="020F0502020204030204" pitchFamily="34" charset="0"/>
                <a:cs typeface="Calibri"/>
              </a:rPr>
              <a:t>: Blood loss &gt; 1000 </a:t>
            </a:r>
            <a:r>
              <a:rPr lang="en-US" sz="2000">
                <a:solidFill>
                  <a:srgbClr val="002060"/>
                </a:solidFill>
                <a:ea typeface="Calibri" panose="020F0502020204030204" pitchFamily="34" charset="0"/>
                <a:cs typeface="Calibri"/>
              </a:rPr>
              <a:t>ml</a:t>
            </a:r>
            <a:r>
              <a:rPr lang="en-US" sz="2000">
                <a:solidFill>
                  <a:srgbClr val="002060"/>
                </a:solidFill>
                <a:effectLst/>
                <a:ea typeface="Calibri" panose="020F0502020204030204" pitchFamily="34" charset="0"/>
                <a:cs typeface="Calibri"/>
              </a:rPr>
              <a:t> regardless of mode of delivery or bleeding associated with signs of hypovolemia </a:t>
            </a:r>
            <a:r>
              <a:rPr lang="en-US" sz="2000" u="sng">
                <a:solidFill>
                  <a:srgbClr val="002060"/>
                </a:solidFill>
                <a:effectLst/>
                <a:ea typeface="Calibri" panose="020F0502020204030204" pitchFamily="34" charset="0"/>
                <a:cs typeface="Calibri"/>
              </a:rPr>
              <a:t>within 24 hours of the birth process.</a:t>
            </a:r>
            <a:r>
              <a:rPr lang="en-US" sz="2000" baseline="30000">
                <a:solidFill>
                  <a:srgbClr val="002060"/>
                </a:solidFill>
                <a:effectLst/>
                <a:ea typeface="Calibri" panose="020F0502020204030204" pitchFamily="34" charset="0"/>
                <a:cs typeface="Calibri"/>
              </a:rPr>
              <a:t>1</a:t>
            </a:r>
            <a:r>
              <a:rPr lang="en-US" sz="2000">
                <a:solidFill>
                  <a:srgbClr val="002060"/>
                </a:solidFill>
                <a:effectLst/>
                <a:ea typeface="Calibri" panose="020F0502020204030204" pitchFamily="34" charset="0"/>
                <a:cs typeface="Calibri"/>
              </a:rPr>
              <a:t> </a:t>
            </a:r>
            <a:endParaRPr lang="en-US" sz="2000">
              <a:solidFill>
                <a:srgbClr val="002060"/>
              </a:solidFill>
              <a:ea typeface="Calibri" panose="020F0502020204030204" pitchFamily="34" charset="0"/>
              <a:cs typeface="Calibri"/>
            </a:endParaRPr>
          </a:p>
          <a:p>
            <a:pPr marL="647700" lvl="1" indent="-342900">
              <a:spcBef>
                <a:spcPts val="0"/>
              </a:spcBef>
            </a:pPr>
            <a:endParaRPr lang="en-US" sz="2000">
              <a:solidFill>
                <a:srgbClr val="002060"/>
              </a:solidFill>
              <a:effectLst/>
              <a:ea typeface="Calibri" panose="020F0502020204030204" pitchFamily="34" charset="0"/>
              <a:cs typeface="Calibri"/>
            </a:endParaRPr>
          </a:p>
          <a:p>
            <a:pPr marL="647700" lvl="1" indent="-342900" fontAlgn="base">
              <a:spcBef>
                <a:spcPts val="0"/>
              </a:spcBef>
            </a:pPr>
            <a:r>
              <a:rPr lang="en-US" sz="2000" b="1">
                <a:solidFill>
                  <a:srgbClr val="002060"/>
                </a:solidFill>
                <a:effectLst/>
                <a:ea typeface="Calibri" panose="020F0502020204030204" pitchFamily="34" charset="0"/>
                <a:cs typeface="Calibri"/>
              </a:rPr>
              <a:t>Secondary PPH</a:t>
            </a:r>
            <a:r>
              <a:rPr lang="en-US" sz="2000">
                <a:solidFill>
                  <a:srgbClr val="002060"/>
                </a:solidFill>
                <a:effectLst/>
                <a:ea typeface="Calibri" panose="020F0502020204030204" pitchFamily="34" charset="0"/>
                <a:cs typeface="Calibri"/>
              </a:rPr>
              <a:t>: Blood loss of more than </a:t>
            </a:r>
            <a:r>
              <a:rPr lang="en-US" sz="2000">
                <a:solidFill>
                  <a:srgbClr val="002060"/>
                </a:solidFill>
                <a:ea typeface="Calibri" panose="020F0502020204030204" pitchFamily="34" charset="0"/>
                <a:cs typeface="Calibri"/>
              </a:rPr>
              <a:t>500ml</a:t>
            </a:r>
            <a:r>
              <a:rPr lang="en-US" sz="2000">
                <a:solidFill>
                  <a:srgbClr val="002060"/>
                </a:solidFill>
                <a:effectLst/>
                <a:ea typeface="Calibri" panose="020F0502020204030204" pitchFamily="34" charset="0"/>
                <a:cs typeface="Calibri"/>
              </a:rPr>
              <a:t> &gt; </a:t>
            </a:r>
            <a:r>
              <a:rPr lang="en-US" sz="2000" u="sng">
                <a:solidFill>
                  <a:srgbClr val="002060"/>
                </a:solidFill>
                <a:effectLst/>
                <a:ea typeface="Calibri" panose="020F0502020204030204" pitchFamily="34" charset="0"/>
                <a:cs typeface="Calibri"/>
              </a:rPr>
              <a:t>24 hours after delivery</a:t>
            </a:r>
            <a:r>
              <a:rPr lang="en-US" sz="2000" baseline="30000">
                <a:solidFill>
                  <a:srgbClr val="002060"/>
                </a:solidFill>
                <a:ea typeface="Calibri" panose="020F0502020204030204" pitchFamily="34" charset="0"/>
                <a:cs typeface="Calibri"/>
              </a:rPr>
              <a:t>1</a:t>
            </a:r>
          </a:p>
          <a:p>
            <a:pPr marL="647700" lvl="1" indent="-342900" fontAlgn="base">
              <a:spcBef>
                <a:spcPts val="0"/>
              </a:spcBef>
            </a:pPr>
            <a:endParaRPr lang="en-US" sz="2000" baseline="30000">
              <a:solidFill>
                <a:srgbClr val="002060"/>
              </a:solidFill>
              <a:effectLst/>
              <a:ea typeface="Calibri" panose="020F0502020204030204" pitchFamily="34" charset="0"/>
              <a:cs typeface="Calibri"/>
            </a:endParaRPr>
          </a:p>
          <a:p>
            <a:pPr marL="647700" lvl="1" indent="-342900" fontAlgn="base">
              <a:spcBef>
                <a:spcPts val="0"/>
              </a:spcBef>
            </a:pPr>
            <a:endParaRPr lang="en-US" sz="2000" baseline="30000">
              <a:solidFill>
                <a:srgbClr val="002060"/>
              </a:solidFill>
              <a:effectLst/>
              <a:ea typeface="Calibri" panose="020F0502020204030204" pitchFamily="34" charset="0"/>
              <a:cs typeface="Calibri"/>
            </a:endParaRPr>
          </a:p>
          <a:p>
            <a:pPr marL="304800" lvl="1" indent="0" fontAlgn="base">
              <a:spcBef>
                <a:spcPts val="0"/>
              </a:spcBef>
              <a:buNone/>
            </a:pPr>
            <a:endParaRPr lang="en-US" sz="2000" baseline="30000">
              <a:solidFill>
                <a:srgbClr val="002060"/>
              </a:solidFill>
              <a:effectLst/>
              <a:ea typeface="Calibri" panose="020F0502020204030204" pitchFamily="34" charset="0"/>
              <a:cs typeface="Calibri"/>
            </a:endParaRPr>
          </a:p>
        </p:txBody>
      </p:sp>
      <p:sp>
        <p:nvSpPr>
          <p:cNvPr id="4" name="TextBox 3">
            <a:extLst>
              <a:ext uri="{FF2B5EF4-FFF2-40B4-BE49-F238E27FC236}">
                <a16:creationId xmlns:a16="http://schemas.microsoft.com/office/drawing/2014/main" id="{1ED2FEFC-87DE-705A-103A-DF96E981CF36}"/>
              </a:ext>
            </a:extLst>
          </p:cNvPr>
          <p:cNvSpPr txBox="1"/>
          <p:nvPr/>
        </p:nvSpPr>
        <p:spPr>
          <a:xfrm>
            <a:off x="191886" y="5830043"/>
            <a:ext cx="10357685" cy="584775"/>
          </a:xfrm>
          <a:prstGeom prst="rect">
            <a:avLst/>
          </a:prstGeom>
          <a:noFill/>
        </p:spPr>
        <p:txBody>
          <a:bodyPr wrap="square" rtlCol="0">
            <a:spAutoFit/>
          </a:bodyPr>
          <a:lstStyle/>
          <a:p>
            <a:pPr marL="186262" indent="0">
              <a:buNone/>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414862" indent="-228600">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Wormer, K. C., Jamil, R. T., &amp; Bryant, S. B. (2023). </a:t>
            </a:r>
            <a:r>
              <a:rPr lang="en-US" sz="800" i="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Acute Postpartum Hemorrhage</a:t>
            </a:r>
            <a:r>
              <a:rPr lang="en-US" sz="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en-US" sz="800" kern="1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StatPearls</a:t>
            </a:r>
            <a:r>
              <a:rPr lang="en-US" sz="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Publishing. </a:t>
            </a:r>
            <a:r>
              <a:rPr lang="en-US" sz="800" u="sng"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https://www.ncbi.nlm.nih.gov/books/NBK499988/</a:t>
            </a:r>
            <a:endParaRPr lang="en-US" sz="800" u="sng"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414862" indent="-228600">
              <a:buFont typeface="+mj-lt"/>
              <a:buAutoNum type="arabicPeriod"/>
            </a:pPr>
            <a:endParaRPr lang="en-US" sz="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US" sz="800" dirty="0"/>
          </a:p>
        </p:txBody>
      </p:sp>
      <p:sp>
        <p:nvSpPr>
          <p:cNvPr id="6" name="TextBox 5">
            <a:extLst>
              <a:ext uri="{FF2B5EF4-FFF2-40B4-BE49-F238E27FC236}">
                <a16:creationId xmlns:a16="http://schemas.microsoft.com/office/drawing/2014/main" id="{556C6E85-0ADD-4F25-6F59-DD1165E16967}"/>
              </a:ext>
            </a:extLst>
          </p:cNvPr>
          <p:cNvSpPr txBox="1"/>
          <p:nvPr/>
        </p:nvSpPr>
        <p:spPr>
          <a:xfrm>
            <a:off x="591038" y="4386533"/>
            <a:ext cx="9958533" cy="707886"/>
          </a:xfrm>
          <a:prstGeom prst="rect">
            <a:avLst/>
          </a:prstGeom>
          <a:noFill/>
        </p:spPr>
        <p:txBody>
          <a:bodyPr wrap="square" rtlCol="0">
            <a:spAutoFit/>
          </a:bodyPr>
          <a:lstStyle/>
          <a:p>
            <a:pPr marL="304800" lvl="1" indent="0" fontAlgn="base">
              <a:spcBef>
                <a:spcPts val="0"/>
              </a:spcBef>
              <a:buNone/>
            </a:pPr>
            <a:r>
              <a:rPr lang="en-US" sz="2000" i="1">
                <a:solidFill>
                  <a:srgbClr val="002060"/>
                </a:solidFill>
                <a:effectLst/>
                <a:ea typeface="Calibri" panose="020F0502020204030204" pitchFamily="34" charset="0"/>
                <a:cs typeface="Calibri"/>
              </a:rPr>
              <a:t>ACOG states that </a:t>
            </a:r>
            <a:r>
              <a:rPr lang="en-US" sz="2000" i="1">
                <a:solidFill>
                  <a:srgbClr val="002060"/>
                </a:solidFill>
                <a:ea typeface="Calibri" panose="020F0502020204030204" pitchFamily="34" charset="0"/>
                <a:cs typeface="Calibri"/>
              </a:rPr>
              <a:t>blood</a:t>
            </a:r>
            <a:r>
              <a:rPr lang="en-US" sz="2000" i="1">
                <a:solidFill>
                  <a:srgbClr val="002060"/>
                </a:solidFill>
                <a:effectLst/>
                <a:ea typeface="Calibri" panose="020F0502020204030204" pitchFamily="34" charset="0"/>
                <a:cs typeface="Calibri"/>
              </a:rPr>
              <a:t> loss &gt; 500 </a:t>
            </a:r>
            <a:r>
              <a:rPr lang="en-US" sz="2000" i="1">
                <a:solidFill>
                  <a:srgbClr val="002060"/>
                </a:solidFill>
                <a:ea typeface="Calibri" panose="020F0502020204030204" pitchFamily="34" charset="0"/>
                <a:cs typeface="Calibri"/>
              </a:rPr>
              <a:t>ml</a:t>
            </a:r>
            <a:r>
              <a:rPr lang="en-US" sz="2000" i="1">
                <a:solidFill>
                  <a:srgbClr val="002060"/>
                </a:solidFill>
                <a:effectLst/>
                <a:ea typeface="Calibri" panose="020F0502020204030204" pitchFamily="34" charset="0"/>
                <a:cs typeface="Calibri"/>
              </a:rPr>
              <a:t> at time of delivery is abnormal and may warrant intervention.</a:t>
            </a:r>
            <a:r>
              <a:rPr lang="en-US" sz="2000" i="1" baseline="30000">
                <a:solidFill>
                  <a:srgbClr val="002060"/>
                </a:solidFill>
                <a:effectLst/>
                <a:ea typeface="Calibri" panose="020F0502020204030204" pitchFamily="34" charset="0"/>
                <a:cs typeface="Calibri"/>
              </a:rPr>
              <a:t>1</a:t>
            </a:r>
            <a:endParaRPr lang="en-US" sz="2000" i="1">
              <a:solidFill>
                <a:srgbClr val="002060"/>
              </a:solidFill>
              <a:effectLst/>
              <a:ea typeface="Calibri" panose="020F0502020204030204" pitchFamily="34" charset="0"/>
              <a:cs typeface="Calibri"/>
            </a:endParaRPr>
          </a:p>
        </p:txBody>
      </p:sp>
      <p:sp>
        <p:nvSpPr>
          <p:cNvPr id="7" name="TextBox 6">
            <a:extLst>
              <a:ext uri="{FF2B5EF4-FFF2-40B4-BE49-F238E27FC236}">
                <a16:creationId xmlns:a16="http://schemas.microsoft.com/office/drawing/2014/main" id="{936DFCA3-780D-40A3-BA82-FC0B98E55C8E}"/>
              </a:ext>
            </a:extLst>
          </p:cNvPr>
          <p:cNvSpPr txBox="1"/>
          <p:nvPr/>
        </p:nvSpPr>
        <p:spPr>
          <a:xfrm>
            <a:off x="7806267" y="965200"/>
            <a:ext cx="3623733" cy="460175"/>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5289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964F-41D6-448C-60BB-1B6D5A2196FB}"/>
              </a:ext>
            </a:extLst>
          </p:cNvPr>
          <p:cNvSpPr>
            <a:spLocks noGrp="1"/>
          </p:cNvSpPr>
          <p:nvPr>
            <p:ph type="title"/>
          </p:nvPr>
        </p:nvSpPr>
        <p:spPr>
          <a:xfrm>
            <a:off x="406399" y="205456"/>
            <a:ext cx="9692640" cy="750570"/>
          </a:xfrm>
        </p:spPr>
        <p:txBody>
          <a:bodyPr>
            <a:noAutofit/>
          </a:bodyPr>
          <a:lstStyle/>
          <a:p>
            <a:r>
              <a:rPr lang="en-US" sz="3600" b="1">
                <a:solidFill>
                  <a:srgbClr val="002060"/>
                </a:solidFill>
              </a:rPr>
              <a:t>PPH: Severe vs. Life-threatening</a:t>
            </a:r>
          </a:p>
        </p:txBody>
      </p:sp>
      <p:sp>
        <p:nvSpPr>
          <p:cNvPr id="3" name="Content Placeholder 2">
            <a:extLst>
              <a:ext uri="{FF2B5EF4-FFF2-40B4-BE49-F238E27FC236}">
                <a16:creationId xmlns:a16="http://schemas.microsoft.com/office/drawing/2014/main" id="{89639820-2CA5-88D5-B17A-43EF2FB5ABD3}"/>
              </a:ext>
            </a:extLst>
          </p:cNvPr>
          <p:cNvSpPr>
            <a:spLocks noGrp="1"/>
          </p:cNvSpPr>
          <p:nvPr>
            <p:ph sz="half" idx="4294967295"/>
          </p:nvPr>
        </p:nvSpPr>
        <p:spPr>
          <a:xfrm>
            <a:off x="195839" y="1664598"/>
            <a:ext cx="5692189" cy="3922810"/>
          </a:xfrm>
        </p:spPr>
        <p:txBody>
          <a:bodyPr>
            <a:normAutofit/>
          </a:bodyPr>
          <a:lstStyle/>
          <a:p>
            <a:pPr marL="647716" lvl="1" indent="-342900" fontAlgn="base">
              <a:spcBef>
                <a:spcPts val="0"/>
              </a:spcBef>
            </a:pPr>
            <a:r>
              <a:rPr lang="en-US" sz="2400" b="1">
                <a:solidFill>
                  <a:srgbClr val="002060"/>
                </a:solidFill>
                <a:effectLst/>
                <a:ea typeface="Calibri" panose="020F0502020204030204" pitchFamily="34" charset="0"/>
                <a:cs typeface="Calibri" panose="020F0502020204030204" pitchFamily="34" charset="0"/>
              </a:rPr>
              <a:t>Severe</a:t>
            </a:r>
            <a:r>
              <a:rPr lang="en-US" sz="2400">
                <a:solidFill>
                  <a:srgbClr val="002060"/>
                </a:solidFill>
                <a:effectLst/>
                <a:ea typeface="Calibri" panose="020F0502020204030204" pitchFamily="34" charset="0"/>
                <a:cs typeface="Calibri" panose="020F0502020204030204" pitchFamily="34" charset="0"/>
              </a:rPr>
              <a:t>: Ongoing blood loss of &gt; 1,000 mL within 24 hours or blood loss accompanied by signs/symptoms of hypovolemia.</a:t>
            </a:r>
            <a:r>
              <a:rPr lang="en-US" sz="2400" baseline="30000">
                <a:solidFill>
                  <a:srgbClr val="002060"/>
                </a:solidFill>
                <a:effectLst/>
                <a:ea typeface="Calibri" panose="020F0502020204030204" pitchFamily="34" charset="0"/>
                <a:cs typeface="Calibri" panose="020F0502020204030204" pitchFamily="34" charset="0"/>
              </a:rPr>
              <a:t>1</a:t>
            </a:r>
            <a:endParaRPr lang="en-US" sz="2400" baseline="30000">
              <a:solidFill>
                <a:srgbClr val="002060"/>
              </a:solidFill>
              <a:ea typeface="Calibri" panose="020F0502020204030204" pitchFamily="34" charset="0"/>
              <a:cs typeface="Calibri" panose="020F0502020204030204" pitchFamily="34" charset="0"/>
            </a:endParaRPr>
          </a:p>
          <a:p>
            <a:pPr marL="647716" lvl="1" indent="-342900" fontAlgn="base">
              <a:spcBef>
                <a:spcPts val="0"/>
              </a:spcBef>
            </a:pPr>
            <a:endParaRPr lang="en-US" sz="2400" b="1">
              <a:solidFill>
                <a:srgbClr val="002060"/>
              </a:solidFill>
              <a:effectLst/>
              <a:ea typeface="Calibri" panose="020F0502020204030204" pitchFamily="34" charset="0"/>
              <a:cs typeface="Calibri" panose="020F0502020204030204" pitchFamily="34" charset="0"/>
            </a:endParaRPr>
          </a:p>
          <a:p>
            <a:pPr marL="647716" lvl="1" indent="-342900" fontAlgn="base">
              <a:spcBef>
                <a:spcPts val="0"/>
              </a:spcBef>
            </a:pPr>
            <a:r>
              <a:rPr lang="en-US" sz="2400" b="1">
                <a:solidFill>
                  <a:srgbClr val="002060"/>
                </a:solidFill>
                <a:ea typeface="Calibri" panose="020F0502020204030204" pitchFamily="34" charset="0"/>
                <a:cs typeface="Calibri" panose="020F0502020204030204" pitchFamily="34" charset="0"/>
              </a:rPr>
              <a:t>L</a:t>
            </a:r>
            <a:r>
              <a:rPr lang="en-US" sz="2400" b="1">
                <a:solidFill>
                  <a:srgbClr val="002060"/>
                </a:solidFill>
                <a:effectLst/>
                <a:ea typeface="Calibri" panose="020F0502020204030204" pitchFamily="34" charset="0"/>
                <a:cs typeface="Calibri" panose="020F0502020204030204" pitchFamily="34" charset="0"/>
              </a:rPr>
              <a:t>ife-threatening</a:t>
            </a:r>
            <a:r>
              <a:rPr lang="en-US" sz="2400">
                <a:solidFill>
                  <a:srgbClr val="002060"/>
                </a:solidFill>
                <a:effectLst/>
                <a:ea typeface="Calibri" panose="020F0502020204030204" pitchFamily="34" charset="0"/>
                <a:cs typeface="Calibri" panose="020F0502020204030204" pitchFamily="34" charset="0"/>
              </a:rPr>
              <a:t>: Ongoing blood loss of &gt;2,500 mL, or hypovolemic shock, no matter the mode of delivery.</a:t>
            </a:r>
            <a:r>
              <a:rPr lang="en-US" sz="2400" baseline="30000">
                <a:solidFill>
                  <a:srgbClr val="002060"/>
                </a:solidFill>
                <a:effectLst/>
                <a:ea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0F7A4F19-D02C-7E34-F5DC-93745B8E2E8C}"/>
              </a:ext>
            </a:extLst>
          </p:cNvPr>
          <p:cNvSpPr txBox="1"/>
          <p:nvPr/>
        </p:nvSpPr>
        <p:spPr>
          <a:xfrm>
            <a:off x="195839" y="5679896"/>
            <a:ext cx="9903200" cy="707886"/>
          </a:xfrm>
          <a:prstGeom prst="rect">
            <a:avLst/>
          </a:prstGeom>
          <a:noFill/>
          <a:ln w="6350">
            <a:noFill/>
          </a:ln>
        </p:spPr>
        <p:txBody>
          <a:bodyPr wrap="square" rtlCol="0">
            <a:spAutoFit/>
          </a:bodyPr>
          <a:lstStyle/>
          <a:p>
            <a:pPr marL="186262" indent="0">
              <a:buNone/>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414862" indent="-228600">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Wormer, K. C., Jamil, R. T., &amp; Bryant, S. B. (2023). </a:t>
            </a:r>
            <a:r>
              <a:rPr lang="en-US" sz="800" i="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Acute Postpartum Hemorrhage</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StatPearls</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Publishing. </a:t>
            </a:r>
            <a:r>
              <a:rPr lang="en-US" sz="800" u="sng"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https://www.ncbi.nlm.nih.gov/books/NBK499988/</a:t>
            </a:r>
            <a:endPar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414862" indent="-228600">
              <a:buFont typeface="+mj-lt"/>
              <a:buAutoNum type="arabicPeriod"/>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Munoz, M.,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Stensballe</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Ducloy-Bouthors</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Bonnet, M.,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DeRobertis</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Fornet</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Goffinet</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F., Hofer, S.,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Holzgreve</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W., Manrique, S.,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Nizard</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Christoru</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F., Samama, C., Hardy, J. (2019) </a:t>
            </a:r>
            <a:r>
              <a:rPr lang="en-US" sz="8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Blood Transfusion Vol 17; 112-36.</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“Patient Blood Management in Obstetrics: Prevention and Treatment of Postpartum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Haemorrhage</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NATA Consensus Statement.” Accessed April 17, 2024. </a:t>
            </a:r>
          </a:p>
          <a:p>
            <a:pPr marL="414862" indent="-228600">
              <a:buFont typeface="+mj-lt"/>
              <a:buAutoNum type="arabicPeriod"/>
            </a:pPr>
            <a:r>
              <a:rPr lang="en-US" sz="800" b="0" i="1"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Clinical Odyssey: Interactive case study</a:t>
            </a:r>
            <a:r>
              <a:rPr lang="en-US" sz="8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(November 29, 2020.). Retrieved October 7, 2024, from </a:t>
            </a:r>
            <a:r>
              <a:rPr lang="en-US" sz="8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4"/>
              </a:rPr>
              <a:t>https://clinicalodyssey.com/lm/pd-after-birth-postpartum-hemorrhage</a:t>
            </a:r>
            <a:r>
              <a:rPr lang="en-US" sz="8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887D94-7075-B9A3-C51A-844E3D158E75}"/>
              </a:ext>
            </a:extLst>
          </p:cNvPr>
          <p:cNvPicPr>
            <a:picLocks noChangeAspect="1"/>
          </p:cNvPicPr>
          <p:nvPr/>
        </p:nvPicPr>
        <p:blipFill>
          <a:blip r:embed="rId5"/>
          <a:stretch>
            <a:fillRect/>
          </a:stretch>
        </p:blipFill>
        <p:spPr>
          <a:xfrm>
            <a:off x="6240403" y="1370477"/>
            <a:ext cx="5755758" cy="4309419"/>
          </a:xfrm>
          <a:prstGeom prst="rect">
            <a:avLst/>
          </a:prstGeom>
          <a:solidFill>
            <a:schemeClr val="bg1"/>
          </a:solidFill>
          <a:ln w="12700">
            <a:solidFill>
              <a:srgbClr val="002060"/>
            </a:solidFill>
          </a:ln>
        </p:spPr>
      </p:pic>
      <p:sp>
        <p:nvSpPr>
          <p:cNvPr id="7" name="TextBox 6">
            <a:extLst>
              <a:ext uri="{FF2B5EF4-FFF2-40B4-BE49-F238E27FC236}">
                <a16:creationId xmlns:a16="http://schemas.microsoft.com/office/drawing/2014/main" id="{E17472C6-C717-4D68-66E2-FDA2EC062026}"/>
              </a:ext>
            </a:extLst>
          </p:cNvPr>
          <p:cNvSpPr txBox="1"/>
          <p:nvPr/>
        </p:nvSpPr>
        <p:spPr>
          <a:xfrm>
            <a:off x="7905307" y="1049721"/>
            <a:ext cx="2966484" cy="338554"/>
          </a:xfrm>
          <a:prstGeom prst="rect">
            <a:avLst/>
          </a:prstGeom>
          <a:noFill/>
        </p:spPr>
        <p:txBody>
          <a:bodyPr wrap="square" rtlCol="0">
            <a:spAutoFit/>
          </a:bodyPr>
          <a:lstStyle/>
          <a:p>
            <a:r>
              <a:rPr lang="en-US" sz="1600" b="1">
                <a:solidFill>
                  <a:srgbClr val="002060"/>
                </a:solidFill>
              </a:rPr>
              <a:t>Signs of hypovolemia</a:t>
            </a:r>
            <a:r>
              <a:rPr lang="en-US" sz="1600" b="1" baseline="30000">
                <a:solidFill>
                  <a:srgbClr val="002060"/>
                </a:solidFill>
              </a:rPr>
              <a:t>3</a:t>
            </a:r>
          </a:p>
        </p:txBody>
      </p:sp>
    </p:spTree>
    <p:extLst>
      <p:ext uri="{BB962C8B-B14F-4D97-AF65-F5344CB8AC3E}">
        <p14:creationId xmlns:p14="http://schemas.microsoft.com/office/powerpoint/2010/main" val="350551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213FEE-E731-E5EC-9AE1-36F5FEA76F66}"/>
              </a:ext>
            </a:extLst>
          </p:cNvPr>
          <p:cNvSpPr>
            <a:spLocks noGrp="1"/>
          </p:cNvSpPr>
          <p:nvPr>
            <p:ph type="title"/>
          </p:nvPr>
        </p:nvSpPr>
        <p:spPr>
          <a:xfrm>
            <a:off x="221739" y="102076"/>
            <a:ext cx="10938895" cy="862647"/>
          </a:xfrm>
        </p:spPr>
        <p:txBody>
          <a:bodyPr>
            <a:noAutofit/>
          </a:bodyPr>
          <a:lstStyle/>
          <a:p>
            <a:r>
              <a:rPr lang="en-US" sz="3600" b="1">
                <a:solidFill>
                  <a:srgbClr val="002060"/>
                </a:solidFill>
              </a:rPr>
              <a:t>Stages of Postpartum Hemorrhage (PPH)</a:t>
            </a:r>
          </a:p>
        </p:txBody>
      </p:sp>
      <p:graphicFrame>
        <p:nvGraphicFramePr>
          <p:cNvPr id="14" name="Content Placeholder 4">
            <a:extLst>
              <a:ext uri="{FF2B5EF4-FFF2-40B4-BE49-F238E27FC236}">
                <a16:creationId xmlns:a16="http://schemas.microsoft.com/office/drawing/2014/main" id="{3FA98095-319A-09C1-1ACC-B2697B77861F}"/>
              </a:ext>
            </a:extLst>
          </p:cNvPr>
          <p:cNvGraphicFramePr>
            <a:graphicFrameLocks noGrp="1"/>
          </p:cNvGraphicFramePr>
          <p:nvPr>
            <p:ph idx="1"/>
            <p:extLst>
              <p:ext uri="{D42A27DB-BD31-4B8C-83A1-F6EECF244321}">
                <p14:modId xmlns:p14="http://schemas.microsoft.com/office/powerpoint/2010/main" val="12156530"/>
              </p:ext>
            </p:extLst>
          </p:nvPr>
        </p:nvGraphicFramePr>
        <p:xfrm>
          <a:off x="438148" y="1040923"/>
          <a:ext cx="10506075" cy="502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5BB190A-87F9-9ED9-B07C-9EDD60322FF4}"/>
              </a:ext>
            </a:extLst>
          </p:cNvPr>
          <p:cNvSpPr txBox="1"/>
          <p:nvPr/>
        </p:nvSpPr>
        <p:spPr>
          <a:xfrm>
            <a:off x="367179" y="5892441"/>
            <a:ext cx="9721906" cy="613373"/>
          </a:xfrm>
          <a:prstGeom prst="rect">
            <a:avLst/>
          </a:prstGeom>
          <a:noFill/>
        </p:spPr>
        <p:txBody>
          <a:bodyPr wrap="square">
            <a:spAutoFit/>
          </a:bodyPr>
          <a:lstStyle/>
          <a:p>
            <a:pPr marL="457200" marR="0" lvl="0" indent="-457200" algn="l" defTabSz="457200" rtl="0" eaLnBrk="1" fontAlgn="auto" latinLnBrk="0" hangingPunct="1">
              <a:lnSpc>
                <a:spcPct val="107000"/>
              </a:lnSpc>
              <a:spcBef>
                <a:spcPts val="0"/>
              </a:spcBef>
              <a:spcAft>
                <a:spcPts val="0"/>
              </a:spcAft>
              <a:buClrTx/>
              <a:buSzTx/>
              <a:buFontTx/>
              <a:buNone/>
              <a:tabLst/>
              <a:defRPr/>
            </a:pPr>
            <a:r>
              <a:rPr kumimoji="0" lang="en-US" sz="80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References</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228600" marR="0" lvl="0" indent="-228600" algn="l" defTabSz="457200" rtl="0" eaLnBrk="1" fontAlgn="auto" latinLnBrk="0" hangingPunct="1">
              <a:lnSpc>
                <a:spcPct val="107000"/>
              </a:lnSpc>
              <a:spcBef>
                <a:spcPts val="0"/>
              </a:spcBef>
              <a:spcAft>
                <a:spcPts val="0"/>
              </a:spcAft>
              <a:buClrTx/>
              <a:buSzTx/>
              <a:buFont typeface="+mj-lt"/>
              <a:buAutoNum type="arabicPeriod"/>
              <a:tabLst/>
              <a:defRPr/>
            </a:pPr>
            <a:r>
              <a:rPr kumimoji="0" lang="en-US" sz="800" b="0" i="0" u="none" strike="noStrike" kern="1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Lagrew</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D, McNulty J, </a:t>
            </a:r>
            <a:r>
              <a:rPr kumimoji="0" lang="en-US" sz="800" b="0" i="0" u="none" strike="noStrike" kern="1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Sakowski</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indent="-228600">
              <a:lnSpc>
                <a:spcPct val="107000"/>
              </a:lnSpc>
              <a:buFont typeface="+mj-lt"/>
              <a:buAutoNum type="arabicPeriod"/>
              <a:defRPr/>
            </a:pP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ACOG. Practice Bulletin #183.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Obstet</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Gynecol</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2017;130(4):e168-186.</a:t>
            </a:r>
          </a:p>
          <a:p>
            <a:pPr marL="228600" marR="0" lvl="0" indent="-228600" algn="l" defTabSz="457200" rtl="0" eaLnBrk="1" fontAlgn="auto" latinLnBrk="0" hangingPunct="1">
              <a:lnSpc>
                <a:spcPct val="107000"/>
              </a:lnSpc>
              <a:spcBef>
                <a:spcPts val="0"/>
              </a:spcBef>
              <a:spcAft>
                <a:spcPts val="0"/>
              </a:spcAft>
              <a:buClrTx/>
              <a:buSzTx/>
              <a:buFont typeface="+mj-lt"/>
              <a:buAutoNum type="arabicPeriod"/>
              <a:tabLst/>
              <a:defRPr/>
            </a:pPr>
            <a:endPar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AE8B007-CA89-F873-D510-D944D0F44216}"/>
              </a:ext>
            </a:extLst>
          </p:cNvPr>
          <p:cNvSpPr txBox="1"/>
          <p:nvPr/>
        </p:nvSpPr>
        <p:spPr>
          <a:xfrm>
            <a:off x="6096000" y="5513728"/>
            <a:ext cx="6565866" cy="276999"/>
          </a:xfrm>
          <a:prstGeom prst="rect">
            <a:avLst/>
          </a:prstGeom>
          <a:noFill/>
        </p:spPr>
        <p:txBody>
          <a:bodyPr wrap="square" rtlCol="0">
            <a:spAutoFit/>
          </a:bodyPr>
          <a:lstStyle/>
          <a:p>
            <a:r>
              <a:rPr lang="en-US" sz="1200">
                <a:hlinkClick r:id="rId8"/>
              </a:rPr>
              <a:t>Obstetric hemorrhage care guidelines flowchart: CMQCC Toolkit </a:t>
            </a:r>
            <a:endParaRPr lang="en-US" sz="1200"/>
          </a:p>
        </p:txBody>
      </p:sp>
    </p:spTree>
    <p:extLst>
      <p:ext uri="{BB962C8B-B14F-4D97-AF65-F5344CB8AC3E}">
        <p14:creationId xmlns:p14="http://schemas.microsoft.com/office/powerpoint/2010/main" val="411579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EFB9-C0AD-9F73-492E-E102CFBA8D65}"/>
              </a:ext>
            </a:extLst>
          </p:cNvPr>
          <p:cNvSpPr>
            <a:spLocks noGrp="1"/>
          </p:cNvSpPr>
          <p:nvPr>
            <p:ph type="title"/>
          </p:nvPr>
        </p:nvSpPr>
        <p:spPr>
          <a:xfrm>
            <a:off x="655933" y="1986688"/>
            <a:ext cx="10026073" cy="2038476"/>
          </a:xfrm>
        </p:spPr>
        <p:txBody>
          <a:bodyPr/>
          <a:lstStyle/>
          <a:p>
            <a:pPr algn="ctr"/>
            <a:r>
              <a:rPr lang="en-US" sz="4400" b="1">
                <a:solidFill>
                  <a:srgbClr val="002060"/>
                </a:solidFill>
              </a:rPr>
              <a:t>Section III:</a:t>
            </a:r>
            <a:br>
              <a:rPr lang="en-US" sz="4400" b="1"/>
            </a:br>
            <a:r>
              <a:rPr lang="en-US" sz="4400" b="1">
                <a:solidFill>
                  <a:srgbClr val="002060"/>
                </a:solidFill>
              </a:rPr>
              <a:t>Management of Obstetric Hemorrhage</a:t>
            </a:r>
          </a:p>
        </p:txBody>
      </p:sp>
    </p:spTree>
    <p:extLst>
      <p:ext uri="{BB962C8B-B14F-4D97-AF65-F5344CB8AC3E}">
        <p14:creationId xmlns:p14="http://schemas.microsoft.com/office/powerpoint/2010/main" val="356138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D9FB0F-3915-B387-208B-1305846339B2}"/>
              </a:ext>
            </a:extLst>
          </p:cNvPr>
          <p:cNvSpPr>
            <a:spLocks noGrp="1"/>
          </p:cNvSpPr>
          <p:nvPr>
            <p:ph type="title"/>
          </p:nvPr>
        </p:nvSpPr>
        <p:spPr>
          <a:xfrm>
            <a:off x="625517" y="142240"/>
            <a:ext cx="9846395" cy="926411"/>
          </a:xfrm>
        </p:spPr>
        <p:txBody>
          <a:bodyPr/>
          <a:lstStyle/>
          <a:p>
            <a:r>
              <a:rPr lang="en-US" b="1"/>
              <a:t>Toolkit Overview</a:t>
            </a:r>
          </a:p>
        </p:txBody>
      </p:sp>
      <p:sp>
        <p:nvSpPr>
          <p:cNvPr id="4" name="Content Placeholder 3">
            <a:extLst>
              <a:ext uri="{FF2B5EF4-FFF2-40B4-BE49-F238E27FC236}">
                <a16:creationId xmlns:a16="http://schemas.microsoft.com/office/drawing/2014/main" id="{F1566619-C290-DF5D-A6B3-D6C93541E3B6}"/>
              </a:ext>
            </a:extLst>
          </p:cNvPr>
          <p:cNvSpPr>
            <a:spLocks noGrp="1"/>
          </p:cNvSpPr>
          <p:nvPr>
            <p:ph idx="1"/>
          </p:nvPr>
        </p:nvSpPr>
        <p:spPr>
          <a:xfrm>
            <a:off x="789104" y="1507888"/>
            <a:ext cx="9846395" cy="4800070"/>
          </a:xfrm>
        </p:spPr>
        <p:txBody>
          <a:bodyPr/>
          <a:lstStyle/>
          <a:p>
            <a:r>
              <a:rPr lang="en-US" dirty="0"/>
              <a:t>This presentation is part of a Patient Blood Management Toolkit offering an overview of transfusion practices and considerations for cardiac and pediatric surgery as well as general recommendations for patient blood management. </a:t>
            </a:r>
          </a:p>
          <a:p>
            <a:endParaRPr lang="en-US" sz="800" dirty="0"/>
          </a:p>
          <a:p>
            <a:r>
              <a:rPr lang="en-US" dirty="0"/>
              <a:t>For other patient blood management recommendations please reference additional toolkit components:</a:t>
            </a:r>
          </a:p>
          <a:p>
            <a:pPr lvl="1"/>
            <a:r>
              <a:rPr lang="en-US" dirty="0"/>
              <a:t>Perioperative Transfusion - Overview of Incidence, Risks, and Costs Associated with Transfusion</a:t>
            </a:r>
          </a:p>
          <a:p>
            <a:pPr lvl="1"/>
            <a:r>
              <a:rPr lang="en-US" dirty="0"/>
              <a:t>Patient Blood Management - Transfusion Considerations for Adult Surgical Patient</a:t>
            </a:r>
          </a:p>
          <a:p>
            <a:pPr lvl="1"/>
            <a:r>
              <a:rPr lang="en-US" dirty="0"/>
              <a:t>Blood Management for the Cardiac Surgical Patient (Coming soon!)</a:t>
            </a:r>
          </a:p>
          <a:p>
            <a:pPr lvl="1"/>
            <a:r>
              <a:rPr lang="en-US" dirty="0"/>
              <a:t>Blood Management for the Pediatric Surgical Patient (Coming soon!)</a:t>
            </a:r>
          </a:p>
        </p:txBody>
      </p:sp>
    </p:spTree>
    <p:extLst>
      <p:ext uri="{BB962C8B-B14F-4D97-AF65-F5344CB8AC3E}">
        <p14:creationId xmlns:p14="http://schemas.microsoft.com/office/powerpoint/2010/main" val="316385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E7F32B-2578-8F2B-A171-5C4A3B1EEDDD}"/>
              </a:ext>
            </a:extLst>
          </p:cNvPr>
          <p:cNvSpPr>
            <a:spLocks noGrp="1"/>
          </p:cNvSpPr>
          <p:nvPr>
            <p:ph type="title"/>
          </p:nvPr>
        </p:nvSpPr>
        <p:spPr>
          <a:xfrm>
            <a:off x="191321" y="229903"/>
            <a:ext cx="10982425" cy="679150"/>
          </a:xfrm>
        </p:spPr>
        <p:txBody>
          <a:bodyPr>
            <a:noAutofit/>
          </a:bodyPr>
          <a:lstStyle/>
          <a:p>
            <a:r>
              <a:rPr lang="en-US" sz="3600" b="1">
                <a:solidFill>
                  <a:srgbClr val="002060"/>
                </a:solidFill>
              </a:rPr>
              <a:t>Overview of Management of OB Hemorrhage</a:t>
            </a:r>
          </a:p>
        </p:txBody>
      </p:sp>
      <p:sp>
        <p:nvSpPr>
          <p:cNvPr id="10" name="Content Placeholder 9">
            <a:extLst>
              <a:ext uri="{FF2B5EF4-FFF2-40B4-BE49-F238E27FC236}">
                <a16:creationId xmlns:a16="http://schemas.microsoft.com/office/drawing/2014/main" id="{23E59B45-F692-EB3D-8B68-01C6B3FAC4C5}"/>
              </a:ext>
            </a:extLst>
          </p:cNvPr>
          <p:cNvSpPr>
            <a:spLocks noGrp="1"/>
          </p:cNvSpPr>
          <p:nvPr>
            <p:ph sz="half" idx="1"/>
          </p:nvPr>
        </p:nvSpPr>
        <p:spPr>
          <a:xfrm>
            <a:off x="578392" y="1346624"/>
            <a:ext cx="10208285" cy="3889519"/>
          </a:xfrm>
        </p:spPr>
        <p:txBody>
          <a:bodyPr vert="horz" lIns="91440" tIns="45720" rIns="91440" bIns="45720" rtlCol="0" anchor="t">
            <a:normAutofit lnSpcReduction="10000"/>
          </a:bodyPr>
          <a:lstStyle/>
          <a:p>
            <a:pPr marL="342900" indent="-342900">
              <a:buFont typeface="+mj-lt"/>
              <a:buAutoNum type="arabicPeriod"/>
            </a:pPr>
            <a:r>
              <a:rPr lang="en-US" sz="2000">
                <a:solidFill>
                  <a:srgbClr val="002060"/>
                </a:solidFill>
              </a:rPr>
              <a:t>Assessment &amp; management of risk factors in each phase of pregnancy</a:t>
            </a:r>
          </a:p>
          <a:p>
            <a:pPr marL="342900" indent="-342900">
              <a:buFont typeface="+mj-lt"/>
              <a:buAutoNum type="arabicPeriod"/>
            </a:pPr>
            <a:r>
              <a:rPr lang="en-US" sz="2000">
                <a:solidFill>
                  <a:srgbClr val="002060"/>
                </a:solidFill>
              </a:rPr>
              <a:t>Care of Patients Refusing Blood Products </a:t>
            </a:r>
          </a:p>
          <a:p>
            <a:pPr marL="342900" indent="-342900">
              <a:buFont typeface="+mj-lt"/>
              <a:buAutoNum type="arabicPeriod"/>
            </a:pPr>
            <a:r>
              <a:rPr lang="en-US" sz="2000">
                <a:solidFill>
                  <a:srgbClr val="002060"/>
                </a:solidFill>
              </a:rPr>
              <a:t>Preparation of hemorrhage cart and checklist </a:t>
            </a:r>
          </a:p>
          <a:p>
            <a:pPr marL="342900" indent="-342900">
              <a:buFont typeface="+mj-lt"/>
              <a:buAutoNum type="arabicPeriod"/>
            </a:pPr>
            <a:r>
              <a:rPr lang="en-US" sz="2000">
                <a:solidFill>
                  <a:srgbClr val="002060"/>
                </a:solidFill>
              </a:rPr>
              <a:t>Readiness among team members to prepare for obstetric hemorrhage</a:t>
            </a:r>
          </a:p>
          <a:p>
            <a:pPr lvl="1"/>
            <a:r>
              <a:rPr lang="en-US" sz="1800">
                <a:solidFill>
                  <a:srgbClr val="002060"/>
                </a:solidFill>
              </a:rPr>
              <a:t>Recognizing stages of hemorrhage</a:t>
            </a:r>
          </a:p>
          <a:p>
            <a:pPr lvl="1"/>
            <a:r>
              <a:rPr lang="en-US" sz="1800">
                <a:solidFill>
                  <a:srgbClr val="002060"/>
                </a:solidFill>
              </a:rPr>
              <a:t>Familiarity with interventions associated with each stage.</a:t>
            </a:r>
          </a:p>
          <a:p>
            <a:pPr marL="342900" indent="-342900">
              <a:buFont typeface="+mj-lt"/>
              <a:buAutoNum type="arabicPeriod"/>
            </a:pPr>
            <a:r>
              <a:rPr lang="en-US" sz="2000">
                <a:solidFill>
                  <a:srgbClr val="002060"/>
                </a:solidFill>
              </a:rPr>
              <a:t>Culture of learning.</a:t>
            </a:r>
          </a:p>
          <a:p>
            <a:pPr lvl="1"/>
            <a:r>
              <a:rPr lang="en-US" sz="1800">
                <a:solidFill>
                  <a:srgbClr val="002060"/>
                </a:solidFill>
              </a:rPr>
              <a:t>Host team debrief sessions after hemorrhage event.</a:t>
            </a:r>
          </a:p>
          <a:p>
            <a:pPr lvl="1"/>
            <a:r>
              <a:rPr lang="en-US" sz="1800">
                <a:solidFill>
                  <a:srgbClr val="002060"/>
                </a:solidFill>
              </a:rPr>
              <a:t>Conduct multidisciplinary review after severe and life-threatening hemorrhage events.</a:t>
            </a:r>
          </a:p>
          <a:p>
            <a:pPr lvl="1"/>
            <a:r>
              <a:rPr lang="en-US" sz="1800">
                <a:solidFill>
                  <a:srgbClr val="002060"/>
                </a:solidFill>
              </a:rPr>
              <a:t>Monitor outcomes associated with obstetric hemorrhage.</a:t>
            </a:r>
          </a:p>
        </p:txBody>
      </p:sp>
      <p:sp>
        <p:nvSpPr>
          <p:cNvPr id="2" name="TextBox 1">
            <a:extLst>
              <a:ext uri="{FF2B5EF4-FFF2-40B4-BE49-F238E27FC236}">
                <a16:creationId xmlns:a16="http://schemas.microsoft.com/office/drawing/2014/main" id="{8A7C6A0E-B47D-31DB-AC32-B2C0E82EB4C2}"/>
              </a:ext>
            </a:extLst>
          </p:cNvPr>
          <p:cNvSpPr txBox="1"/>
          <p:nvPr/>
        </p:nvSpPr>
        <p:spPr>
          <a:xfrm>
            <a:off x="504260" y="5579615"/>
            <a:ext cx="10208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2060"/>
                </a:solidFill>
                <a:cs typeface="Segoe UI"/>
              </a:rPr>
              <a:t>Labor and Delivery teams have developed policies and processes to manage OB hemorrhage.</a:t>
            </a:r>
            <a:endParaRPr lang="en-US" i="1">
              <a:solidFill>
                <a:srgbClr val="002060"/>
              </a:solidFill>
            </a:endParaRPr>
          </a:p>
        </p:txBody>
      </p:sp>
    </p:spTree>
    <p:extLst>
      <p:ext uri="{BB962C8B-B14F-4D97-AF65-F5344CB8AC3E}">
        <p14:creationId xmlns:p14="http://schemas.microsoft.com/office/powerpoint/2010/main" val="272029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9A132-AA02-32AB-D291-178DBD41FCB1}"/>
              </a:ext>
            </a:extLst>
          </p:cNvPr>
          <p:cNvSpPr>
            <a:spLocks noGrp="1"/>
          </p:cNvSpPr>
          <p:nvPr>
            <p:ph type="title" idx="4294967295"/>
          </p:nvPr>
        </p:nvSpPr>
        <p:spPr>
          <a:xfrm>
            <a:off x="266963" y="1611277"/>
            <a:ext cx="10880725" cy="1198562"/>
          </a:xfrm>
        </p:spPr>
        <p:txBody>
          <a:bodyPr>
            <a:normAutofit/>
          </a:bodyPr>
          <a:lstStyle/>
          <a:p>
            <a:pPr algn="ctr"/>
            <a:r>
              <a:rPr lang="en-US" sz="4400">
                <a:solidFill>
                  <a:srgbClr val="002060"/>
                </a:solidFill>
              </a:rPr>
              <a:t>#1 Assessment of </a:t>
            </a:r>
            <a:r>
              <a:rPr lang="en-US" sz="4400"/>
              <a:t>R</a:t>
            </a:r>
            <a:r>
              <a:rPr lang="en-US" sz="4400">
                <a:solidFill>
                  <a:srgbClr val="002060"/>
                </a:solidFill>
              </a:rPr>
              <a:t>isk Factors</a:t>
            </a:r>
          </a:p>
        </p:txBody>
      </p:sp>
    </p:spTree>
    <p:extLst>
      <p:ext uri="{BB962C8B-B14F-4D97-AF65-F5344CB8AC3E}">
        <p14:creationId xmlns:p14="http://schemas.microsoft.com/office/powerpoint/2010/main" val="385874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AE056C-523A-33E1-A07E-4329E6EA21C3}"/>
              </a:ext>
            </a:extLst>
          </p:cNvPr>
          <p:cNvSpPr>
            <a:spLocks noGrp="1"/>
          </p:cNvSpPr>
          <p:nvPr>
            <p:ph type="title"/>
          </p:nvPr>
        </p:nvSpPr>
        <p:spPr>
          <a:xfrm>
            <a:off x="330774" y="0"/>
            <a:ext cx="10687730" cy="768559"/>
          </a:xfrm>
        </p:spPr>
        <p:txBody>
          <a:bodyPr>
            <a:normAutofit/>
          </a:bodyPr>
          <a:lstStyle/>
          <a:p>
            <a:r>
              <a:rPr lang="en-US" sz="3600" b="1">
                <a:solidFill>
                  <a:srgbClr val="002060"/>
                </a:solidFill>
              </a:rPr>
              <a:t>Clinical Assessment</a:t>
            </a:r>
          </a:p>
        </p:txBody>
      </p:sp>
      <p:graphicFrame>
        <p:nvGraphicFramePr>
          <p:cNvPr id="7" name="Diagram 6">
            <a:extLst>
              <a:ext uri="{FF2B5EF4-FFF2-40B4-BE49-F238E27FC236}">
                <a16:creationId xmlns:a16="http://schemas.microsoft.com/office/drawing/2014/main" id="{3D1F703E-7EFE-4024-52E4-38724B28093A}"/>
              </a:ext>
            </a:extLst>
          </p:cNvPr>
          <p:cNvGraphicFramePr/>
          <p:nvPr>
            <p:extLst>
              <p:ext uri="{D42A27DB-BD31-4B8C-83A1-F6EECF244321}">
                <p14:modId xmlns:p14="http://schemas.microsoft.com/office/powerpoint/2010/main" val="3950796289"/>
              </p:ext>
            </p:extLst>
          </p:nvPr>
        </p:nvGraphicFramePr>
        <p:xfrm>
          <a:off x="330774" y="974033"/>
          <a:ext cx="10687730" cy="4022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388E12C-7F33-677C-7CB4-C524D5AC212B}"/>
              </a:ext>
            </a:extLst>
          </p:cNvPr>
          <p:cNvSpPr txBox="1"/>
          <p:nvPr/>
        </p:nvSpPr>
        <p:spPr>
          <a:xfrm>
            <a:off x="152350" y="5353052"/>
            <a:ext cx="11044578" cy="1061829"/>
          </a:xfrm>
          <a:prstGeom prst="rect">
            <a:avLst/>
          </a:prstGeom>
          <a:noFill/>
        </p:spPr>
        <p:txBody>
          <a:bodyPr wrap="square">
            <a:spAutoFit/>
          </a:bodyPr>
          <a:lstStyle/>
          <a:p>
            <a:pPr marL="186262"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References:</a:t>
            </a: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Lagrew D, McNulty J, </a:t>
            </a:r>
            <a:r>
              <a:rPr kumimoji="0" lang="en-US" sz="7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Sakowski</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Smith, C, Teng, F., Branch, E., Chu, S., and K. S. Joseph. 2019. “Maternal and Perinatal Morbidity and Mortality Associated With Anemia in Pregnancy.” </a:t>
            </a:r>
            <a:r>
              <a:rPr kumimoji="0" lang="en-US" sz="7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Obstetrics and Gynecology</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134 (6): 1234–44.</a:t>
            </a: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mn-cs"/>
              </a:rPr>
              <a:t>ASCLS. August 2022. Volume 36, Number 4. “Improving Obstetric Patient Safety with Better Massive Transfusion Protocols - ASCLS.” Accessed December 22, 2023. </a:t>
            </a:r>
            <a:r>
              <a:rPr kumimoji="0" lang="en-US" sz="7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mn-cs"/>
                <a:hlinkClick r:id="rId9">
                  <a:extLst>
                    <a:ext uri="{A12FA001-AC4F-418D-AE19-62706E023703}">
                      <ahyp:hlinkClr xmlns:ahyp="http://schemas.microsoft.com/office/drawing/2018/hyperlinkcolor" val="tx"/>
                    </a:ext>
                  </a:extLst>
                </a:hlinkClick>
              </a:rPr>
              <a:t>https://ascls.org/improving-obstetric-patient-safety-with-better-massive-transfusion-protocols/</a:t>
            </a:r>
            <a:r>
              <a:rPr kumimoji="0" lang="en-US" sz="7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mn-cs"/>
              </a:rPr>
              <a:t>.</a:t>
            </a: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Iron</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(2023). Retrieved May 13, 2024, from </a:t>
            </a:r>
            <a:r>
              <a:rPr kumimoji="0" lang="en-US" sz="700" b="0" i="0" u="sng"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https://ods.od.nih.gov/factsheets/Iron-HealthProfessional/</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Qassim, A., </a:t>
            </a:r>
            <a:r>
              <a:rPr kumimoji="0" lang="en-US" sz="7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Grivell</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R. M., Henry, A., </a:t>
            </a:r>
            <a:r>
              <a:rPr kumimoji="0" lang="en-US" sz="7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Kidson</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-Gerber, G., Shand, A., &amp; </a:t>
            </a:r>
            <a:r>
              <a:rPr kumimoji="0" lang="en-US" sz="7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Grzeskowiak</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L. E. (2019). Intravenous or oral iron for treating iron deficiency anemia during pregnancy: systematic review and meta-analysis. </a:t>
            </a:r>
            <a:r>
              <a:rPr kumimoji="0" lang="en-US" sz="7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The Medical Journal of Australia</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7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211</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(8), 367–373. </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https://doi.org/10.5694/mja2.50308</a:t>
            </a:r>
            <a:endPar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Gill, P., Patel, A., &amp; Van Hook, J. W. (2023). </a:t>
            </a:r>
            <a:r>
              <a:rPr kumimoji="0" lang="en-US" sz="7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Uterine Atony</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7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StatPearls</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Publishing. </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https://www.ncbi.nlm.nih.gov/books/NBK493238/</a:t>
            </a:r>
            <a:endPar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a:p>
            <a:pPr marL="414862"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Wormer, K. C., Jamil, R. T., &amp; Bryant, S. B. (2023). </a:t>
            </a:r>
            <a:r>
              <a:rPr kumimoji="0" lang="en-US" sz="7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Acute Postpartum Hemorrhage</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7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StatPearls</a:t>
            </a:r>
            <a:r>
              <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 Publishing. </a:t>
            </a:r>
            <a:r>
              <a:rPr kumimoji="0" lang="en-US" sz="700" b="0" i="0" u="sng"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https://www.ncbi.nlm.nih.gov/books/NBK499988/</a:t>
            </a:r>
            <a:endParaRPr kumimoji="0" lang="en-US" sz="7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379833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3740-2DB3-005F-EFD7-5F48ECF8EA2A}"/>
              </a:ext>
            </a:extLst>
          </p:cNvPr>
          <p:cNvSpPr>
            <a:spLocks noGrp="1"/>
          </p:cNvSpPr>
          <p:nvPr>
            <p:ph type="title"/>
          </p:nvPr>
        </p:nvSpPr>
        <p:spPr>
          <a:xfrm>
            <a:off x="308571" y="178943"/>
            <a:ext cx="10972801" cy="725809"/>
          </a:xfrm>
        </p:spPr>
        <p:txBody>
          <a:bodyPr/>
          <a:lstStyle/>
          <a:p>
            <a:r>
              <a:rPr lang="en-US" sz="3600" b="1" kern="100">
                <a:effectLst/>
                <a:latin typeface="Century Schoolbook" panose="02040604050505020304" pitchFamily="18" charset="0"/>
                <a:ea typeface="Yu Gothic Light" panose="020B0300000000000000" pitchFamily="34" charset="-128"/>
                <a:cs typeface="Times New Roman" panose="02020603050405020304" pitchFamily="18" charset="0"/>
              </a:rPr>
              <a:t>Risk Assessment during pregnancy</a:t>
            </a:r>
            <a:endParaRPr lang="en-US" sz="3600" b="1">
              <a:latin typeface="Century Schoolbook" panose="02040604050505020304" pitchFamily="18" charset="0"/>
            </a:endParaRPr>
          </a:p>
        </p:txBody>
      </p:sp>
      <p:sp>
        <p:nvSpPr>
          <p:cNvPr id="3" name="Text Placeholder 2">
            <a:extLst>
              <a:ext uri="{FF2B5EF4-FFF2-40B4-BE49-F238E27FC236}">
                <a16:creationId xmlns:a16="http://schemas.microsoft.com/office/drawing/2014/main" id="{A1D5D610-D74E-169E-19A9-B25ED559F722}"/>
              </a:ext>
            </a:extLst>
          </p:cNvPr>
          <p:cNvSpPr>
            <a:spLocks noGrp="1"/>
          </p:cNvSpPr>
          <p:nvPr>
            <p:ph idx="1"/>
          </p:nvPr>
        </p:nvSpPr>
        <p:spPr>
          <a:xfrm>
            <a:off x="425451" y="1130201"/>
            <a:ext cx="10818480" cy="4111921"/>
          </a:xfrm>
        </p:spPr>
        <p:txBody>
          <a:bodyPr>
            <a:normAutofit fontScale="92500" lnSpcReduction="10000"/>
          </a:bodyPr>
          <a:lstStyle/>
          <a:p>
            <a:pPr marL="30496" indent="0">
              <a:lnSpc>
                <a:spcPct val="107000"/>
              </a:lnSpc>
              <a:spcBef>
                <a:spcPts val="0"/>
              </a:spcBef>
              <a:buNone/>
            </a:pPr>
            <a:r>
              <a:rPr lang="en-US" sz="2200" b="1" kern="100">
                <a:effectLst/>
                <a:latin typeface="Century Schoolbook" panose="02040604050505020304" pitchFamily="18" charset="0"/>
                <a:ea typeface="Calibri" panose="020F0502020204030204" pitchFamily="34" charset="0"/>
                <a:cs typeface="Calibri" panose="020F0502020204030204" pitchFamily="34" charset="0"/>
              </a:rPr>
              <a:t>Placenta Accreta Spectrum</a:t>
            </a:r>
          </a:p>
          <a:p>
            <a:pPr marL="647716" lvl="1" indent="-342900">
              <a:lnSpc>
                <a:spcPct val="107000"/>
              </a:lnSpc>
              <a:spcBef>
                <a:spcPts val="0"/>
              </a:spcBef>
              <a:buFont typeface="Arial" panose="020B0604020202020204" pitchFamily="34" charset="0"/>
              <a:buChar char="•"/>
            </a:pPr>
            <a:r>
              <a:rPr lang="en-US" sz="1900" kern="100">
                <a:effectLst/>
                <a:latin typeface="Century Schoolbook" panose="02040604050505020304" pitchFamily="18" charset="0"/>
                <a:ea typeface="Calibri" panose="020F0502020204030204" pitchFamily="34" charset="0"/>
                <a:cs typeface="Calibri" panose="020F0502020204030204" pitchFamily="34" charset="0"/>
              </a:rPr>
              <a:t>Assess patient for possible placenta previa/accreta/increta/precreta- these conditions increase patients’ risk for PPH. Obtain necessary imaging studies for the conditions. Transfer to appropriate level of care </a:t>
            </a:r>
            <a:r>
              <a:rPr lang="en-US" sz="1900" kern="100">
                <a:latin typeface="Century Schoolbook" panose="02040604050505020304" pitchFamily="18" charset="0"/>
                <a:ea typeface="Calibri" panose="020F0502020204030204" pitchFamily="34" charset="0"/>
                <a:cs typeface="Calibri" panose="020F0502020204030204" pitchFamily="34" charset="0"/>
              </a:rPr>
              <a:t>if accreta is suspected.</a:t>
            </a:r>
            <a:r>
              <a:rPr lang="en-US" sz="1900" kern="100" baseline="30000">
                <a:latin typeface="Century Schoolbook" panose="02040604050505020304" pitchFamily="18" charset="0"/>
                <a:ea typeface="Calibri" panose="020F0502020204030204" pitchFamily="34" charset="0"/>
                <a:cs typeface="Calibri" panose="020F0502020204030204" pitchFamily="34" charset="0"/>
              </a:rPr>
              <a:t>1</a:t>
            </a:r>
            <a:endParaRPr lang="en-US" sz="1900" kern="100" baseline="30000">
              <a:effectLst/>
              <a:latin typeface="Century Schoolbook" panose="02040604050505020304" pitchFamily="18" charset="0"/>
              <a:ea typeface="Calibri" panose="020F0502020204030204" pitchFamily="34" charset="0"/>
              <a:cs typeface="Calibri" panose="020F0502020204030204" pitchFamily="34" charset="0"/>
            </a:endParaRPr>
          </a:p>
          <a:p>
            <a:pPr marL="30496" indent="0">
              <a:lnSpc>
                <a:spcPct val="107000"/>
              </a:lnSpc>
              <a:spcBef>
                <a:spcPts val="0"/>
              </a:spcBef>
              <a:buNone/>
            </a:pPr>
            <a:r>
              <a:rPr lang="en-US" sz="2200" b="1" kern="100">
                <a:effectLst/>
                <a:latin typeface="Century Schoolbook" panose="02040604050505020304" pitchFamily="18" charset="0"/>
                <a:ea typeface="Calibri" panose="020F0502020204030204" pitchFamily="34" charset="0"/>
                <a:cs typeface="Calibri" panose="020F0502020204030204" pitchFamily="34" charset="0"/>
              </a:rPr>
              <a:t>Anemia</a:t>
            </a:r>
          </a:p>
          <a:p>
            <a:pPr marL="647716" lvl="1" indent="-342900">
              <a:lnSpc>
                <a:spcPct val="107000"/>
              </a:lnSpc>
              <a:spcBef>
                <a:spcPts val="0"/>
              </a:spcBef>
              <a:buFont typeface="Arial" panose="020B0604020202020204" pitchFamily="34" charset="0"/>
              <a:buChar char="•"/>
            </a:pPr>
            <a:r>
              <a:rPr lang="en-US" sz="1900" kern="100">
                <a:latin typeface="Century Schoolbook" panose="02040604050505020304" pitchFamily="18" charset="0"/>
                <a:ea typeface="Calibri" panose="020F0502020204030204" pitchFamily="34" charset="0"/>
                <a:cs typeface="Calibri" panose="020F0502020204030204" pitchFamily="34" charset="0"/>
              </a:rPr>
              <a:t>E</a:t>
            </a:r>
            <a:r>
              <a:rPr lang="en-US" sz="1900" kern="100">
                <a:effectLst/>
                <a:latin typeface="Century Schoolbook" panose="02040604050505020304" pitchFamily="18" charset="0"/>
                <a:ea typeface="Calibri" panose="020F0502020204030204" pitchFamily="34" charset="0"/>
                <a:cs typeface="Calibri" panose="020F0502020204030204" pitchFamily="34" charset="0"/>
              </a:rPr>
              <a:t>arly treatment of anemia can reduce morbidity and mortality.</a:t>
            </a:r>
            <a:r>
              <a:rPr lang="en-US" sz="1900" kern="100" baseline="30000">
                <a:effectLst/>
                <a:latin typeface="Century Schoolbook" panose="02040604050505020304" pitchFamily="18" charset="0"/>
                <a:ea typeface="Calibri" panose="020F0502020204030204" pitchFamily="34" charset="0"/>
                <a:cs typeface="Calibri" panose="020F0502020204030204" pitchFamily="34" charset="0"/>
              </a:rPr>
              <a:t>2</a:t>
            </a:r>
            <a:r>
              <a:rPr lang="en-US" sz="1900" kern="100">
                <a:effectLst/>
                <a:latin typeface="Century Schoolbook" panose="02040604050505020304" pitchFamily="18" charset="0"/>
                <a:ea typeface="Calibri" panose="020F0502020204030204" pitchFamily="34" charset="0"/>
                <a:cs typeface="Calibri" panose="020F0502020204030204" pitchFamily="34" charset="0"/>
              </a:rPr>
              <a:t> </a:t>
            </a:r>
          </a:p>
          <a:p>
            <a:pPr marL="922036" lvl="2" indent="-342900">
              <a:lnSpc>
                <a:spcPct val="107000"/>
              </a:lnSpc>
              <a:spcBef>
                <a:spcPts val="0"/>
              </a:spcBef>
              <a:buFont typeface="Arial" panose="020B0604020202020204" pitchFamily="34" charset="0"/>
              <a:buChar char="•"/>
            </a:pPr>
            <a:r>
              <a:rPr lang="en-US" sz="1800" kern="100">
                <a:effectLst/>
                <a:latin typeface="Century Schoolbook" panose="02040604050505020304" pitchFamily="18" charset="0"/>
                <a:ea typeface="Calibri" panose="020F0502020204030204" pitchFamily="34" charset="0"/>
                <a:cs typeface="Calibri" panose="020F0502020204030204" pitchFamily="34" charset="0"/>
              </a:rPr>
              <a:t>Anemia in pregnancy is a worldwide health concern. WHO estimates 40% of pregnant women are anemic. </a:t>
            </a:r>
          </a:p>
          <a:p>
            <a:pPr marL="922036" lvl="2" indent="-342900">
              <a:lnSpc>
                <a:spcPct val="107000"/>
              </a:lnSpc>
              <a:spcBef>
                <a:spcPts val="0"/>
              </a:spcBef>
              <a:buFont typeface="Arial" panose="020B0604020202020204" pitchFamily="34" charset="0"/>
              <a:buChar char="•"/>
            </a:pPr>
            <a:r>
              <a:rPr lang="en-US" sz="1800" kern="100">
                <a:effectLst/>
                <a:latin typeface="Century Schoolbook" panose="02040604050505020304" pitchFamily="18" charset="0"/>
                <a:ea typeface="Calibri" panose="020F0502020204030204" pitchFamily="34" charset="0"/>
                <a:cs typeface="Calibri" panose="020F0502020204030204" pitchFamily="34" charset="0"/>
              </a:rPr>
              <a:t>During pregnancy women experience physiologic anemia, due to an increase in plasma volume that causes a dilutional effect.</a:t>
            </a:r>
            <a:r>
              <a:rPr lang="en-US" sz="1800" kern="100" baseline="30000">
                <a:effectLst/>
                <a:latin typeface="Century Schoolbook" panose="02040604050505020304" pitchFamily="18" charset="0"/>
                <a:ea typeface="Calibri" panose="020F0502020204030204" pitchFamily="34" charset="0"/>
                <a:cs typeface="Calibri" panose="020F0502020204030204" pitchFamily="34" charset="0"/>
              </a:rPr>
              <a:t>3</a:t>
            </a:r>
          </a:p>
          <a:p>
            <a:pPr marL="922036" lvl="2" indent="-342900">
              <a:lnSpc>
                <a:spcPct val="107000"/>
              </a:lnSpc>
              <a:spcBef>
                <a:spcPts val="0"/>
              </a:spcBef>
              <a:buFont typeface="Arial" panose="020B0604020202020204" pitchFamily="34" charset="0"/>
              <a:buChar char="•"/>
            </a:pPr>
            <a:r>
              <a:rPr lang="en-US" sz="1800" kern="100">
                <a:effectLst/>
                <a:latin typeface="Century Schoolbook" panose="02040604050505020304" pitchFamily="18" charset="0"/>
                <a:ea typeface="Calibri" panose="020F0502020204030204" pitchFamily="34" charset="0"/>
                <a:cs typeface="Arial" panose="020B0604020202020204" pitchFamily="34" charset="0"/>
              </a:rPr>
              <a:t>During pregnancy and lactation, the recommended daily allowance for Iron is 27 mg. This can be obtained by eating a whole foods diet and taking prenatal vitamins.</a:t>
            </a:r>
            <a:r>
              <a:rPr lang="en-US" sz="1800" kern="100" baseline="30000">
                <a:effectLst/>
                <a:latin typeface="Century Schoolbook" panose="02040604050505020304" pitchFamily="18" charset="0"/>
                <a:ea typeface="Calibri" panose="020F0502020204030204" pitchFamily="34" charset="0"/>
                <a:cs typeface="Arial" panose="020B0604020202020204" pitchFamily="34" charset="0"/>
              </a:rPr>
              <a:t>4</a:t>
            </a:r>
            <a:endParaRPr lang="en-US" sz="1800" kern="100" baseline="30000">
              <a:latin typeface="Century Schoolbook" panose="02040604050505020304" pitchFamily="18" charset="0"/>
              <a:ea typeface="Calibri" panose="020F0502020204030204" pitchFamily="34" charset="0"/>
              <a:cs typeface="Arial" panose="020B0604020202020204" pitchFamily="34" charset="0"/>
            </a:endParaRPr>
          </a:p>
          <a:p>
            <a:pPr marL="556275" indent="-342900">
              <a:lnSpc>
                <a:spcPct val="107000"/>
              </a:lnSpc>
              <a:spcBef>
                <a:spcPts val="0"/>
              </a:spcBef>
              <a:buSzPct val="100000"/>
            </a:pPr>
            <a:r>
              <a:rPr lang="en-US" sz="1900" kern="100">
                <a:effectLst/>
                <a:latin typeface="Century Schoolbook" panose="02040604050505020304" pitchFamily="18" charset="0"/>
                <a:ea typeface="Calibri" panose="020F0502020204030204" pitchFamily="34" charset="0"/>
                <a:cs typeface="Calibri" panose="020F0502020204030204" pitchFamily="34" charset="0"/>
              </a:rPr>
              <a:t>Qassim et al found no significant difference in first line therapy with IV iron vs oral administration for treating Iron Deficiency Anemia (IDA) in pregnancy.</a:t>
            </a:r>
            <a:r>
              <a:rPr lang="en-US" sz="1900" kern="100" baseline="30000">
                <a:effectLst/>
                <a:latin typeface="Century Schoolbook" panose="02040604050505020304" pitchFamily="18" charset="0"/>
                <a:ea typeface="Calibri" panose="020F0502020204030204" pitchFamily="34" charset="0"/>
                <a:cs typeface="Calibri" panose="020F0502020204030204" pitchFamily="34" charset="0"/>
              </a:rPr>
              <a:t>5</a:t>
            </a:r>
            <a:endParaRPr lang="en-US" sz="2200" kern="100">
              <a:effectLst/>
              <a:latin typeface="Century Schoolbook" panose="02040604050505020304" pitchFamily="18"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C94DFE8-E3FF-2F27-3625-D1FDA8221E77}"/>
              </a:ext>
            </a:extLst>
          </p:cNvPr>
          <p:cNvSpPr txBox="1"/>
          <p:nvPr/>
        </p:nvSpPr>
        <p:spPr>
          <a:xfrm>
            <a:off x="247650" y="5242122"/>
            <a:ext cx="9890494" cy="1323439"/>
          </a:xfrm>
          <a:prstGeom prst="rect">
            <a:avLst/>
          </a:prstGeom>
          <a:noFill/>
        </p:spPr>
        <p:txBody>
          <a:bodyPr wrap="square" rtlCol="0">
            <a:spAutoFit/>
          </a:bodyPr>
          <a:lstStyle/>
          <a:p>
            <a:pPr marL="186262" indent="0">
              <a:buNone/>
            </a:pP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414862" indent="-228600">
              <a:buFontTx/>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Lagrew D, McNulty J, </a:t>
            </a:r>
            <a:r>
              <a:rPr lang="en-US" sz="8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414862" indent="-228600">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Smith, C, Teng, F., Branch, E., Chu, S., and K. S. Joseph. 2019. “Maternal and Perinatal Morbidity and Mortality Associated With Anemia in Pregnancy.” </a:t>
            </a:r>
            <a:r>
              <a:rPr lang="en-US" sz="800" i="1"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Obstetrics and Gynecology</a:t>
            </a: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134 (6): 1234–44.</a:t>
            </a:r>
          </a:p>
          <a:p>
            <a:pPr marL="414862" indent="-228600">
              <a:buAutoNum type="arabicPeriod"/>
            </a:pPr>
            <a:r>
              <a:rPr lang="en-US" sz="800">
                <a:solidFill>
                  <a:srgbClr val="002060"/>
                </a:solidFill>
                <a:effectLst/>
                <a:latin typeface="Calibri" panose="020F0502020204030204" pitchFamily="34" charset="0"/>
                <a:ea typeface="Calibri" panose="020F0502020204030204" pitchFamily="34" charset="0"/>
              </a:rPr>
              <a:t>ASCLS. August 2022. Volume 36, Number 4. “Improving Obstetric Patient Safety with Better Massive Transfusion Protocols - ASCLS.” Accessed December 22, 2023. </a:t>
            </a:r>
            <a:r>
              <a:rPr lang="en-US" sz="800">
                <a:solidFill>
                  <a:srgbClr val="00206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https://ascls.org/improving-obstetric-patient-safety-with-better-massive-transfusion-protocols/</a:t>
            </a:r>
            <a:r>
              <a:rPr lang="en-US" sz="800">
                <a:solidFill>
                  <a:srgbClr val="002060"/>
                </a:solidFill>
                <a:effectLst/>
                <a:latin typeface="Calibri" panose="020F0502020204030204" pitchFamily="34" charset="0"/>
                <a:ea typeface="Calibri" panose="020F0502020204030204" pitchFamily="34" charset="0"/>
              </a:rPr>
              <a:t>.</a:t>
            </a:r>
          </a:p>
          <a:p>
            <a:pPr marL="414862" indent="-228600">
              <a:buAutoNum type="arabicPeriod"/>
            </a:pPr>
            <a:r>
              <a:rPr lang="en-US" sz="8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Iron</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(2023). Retrieved May 13, 2024, from </a:t>
            </a:r>
            <a:r>
              <a:rPr lang="en-US" sz="800" u="sng" kern="10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https://ods.od.nih.gov/factsheets/Iron-HealthProfessional/</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p>
            <a:pPr marL="414862" indent="-228600">
              <a:buFontTx/>
              <a:buAutoNum type="arabicPeriod"/>
            </a:pP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Qassim, A., </a:t>
            </a:r>
            <a:r>
              <a:rPr lang="en-US" sz="800" kern="100" err="1">
                <a:solidFill>
                  <a:srgbClr val="002060"/>
                </a:solidFill>
                <a:effectLst/>
                <a:latin typeface="Calibri" panose="020F0502020204030204" pitchFamily="34" charset="0"/>
                <a:ea typeface="Calibri" panose="020F0502020204030204" pitchFamily="34" charset="0"/>
                <a:cs typeface="Arial" panose="020B0604020202020204" pitchFamily="34" charset="0"/>
              </a:rPr>
              <a:t>Grivell</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R. M., Henry, A., </a:t>
            </a:r>
            <a:r>
              <a:rPr lang="en-US" sz="800" kern="100" err="1">
                <a:solidFill>
                  <a:srgbClr val="002060"/>
                </a:solidFill>
                <a:effectLst/>
                <a:latin typeface="Calibri" panose="020F0502020204030204" pitchFamily="34" charset="0"/>
                <a:ea typeface="Calibri" panose="020F0502020204030204" pitchFamily="34" charset="0"/>
                <a:cs typeface="Arial" panose="020B0604020202020204" pitchFamily="34" charset="0"/>
              </a:rPr>
              <a:t>Kidson</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-Gerber, G., Shand, A., &amp; </a:t>
            </a:r>
            <a:r>
              <a:rPr lang="en-US" sz="800" kern="100" err="1">
                <a:solidFill>
                  <a:srgbClr val="002060"/>
                </a:solidFill>
                <a:effectLst/>
                <a:latin typeface="Calibri" panose="020F0502020204030204" pitchFamily="34" charset="0"/>
                <a:ea typeface="Calibri" panose="020F0502020204030204" pitchFamily="34" charset="0"/>
                <a:cs typeface="Arial" panose="020B0604020202020204" pitchFamily="34" charset="0"/>
              </a:rPr>
              <a:t>Grzeskowiak</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L. E. (2019). Intravenous or oral iron for treating iron deficiency anemia during pregnancy: systematic review and meta-analysis. </a:t>
            </a:r>
            <a:r>
              <a:rPr lang="en-US" sz="8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The Medical Journal of Australia</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en-US" sz="8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211</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(8), 367–373. https://doi.org/10.5694/mja2.50308</a:t>
            </a:r>
          </a:p>
          <a:p>
            <a:pPr marL="414862" indent="-228600">
              <a:buAutoNum type="arabicPeriod"/>
            </a:pPr>
            <a:endPar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sz="800"/>
          </a:p>
        </p:txBody>
      </p:sp>
    </p:spTree>
    <p:extLst>
      <p:ext uri="{BB962C8B-B14F-4D97-AF65-F5344CB8AC3E}">
        <p14:creationId xmlns:p14="http://schemas.microsoft.com/office/powerpoint/2010/main" val="158028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1C048D-1D5C-1F21-68C8-F6C9327788C3}"/>
              </a:ext>
            </a:extLst>
          </p:cNvPr>
          <p:cNvSpPr txBox="1"/>
          <p:nvPr/>
        </p:nvSpPr>
        <p:spPr>
          <a:xfrm>
            <a:off x="361151" y="240427"/>
            <a:ext cx="9282112" cy="646331"/>
          </a:xfrm>
          <a:prstGeom prst="rect">
            <a:avLst/>
          </a:prstGeom>
          <a:noFill/>
        </p:spPr>
        <p:txBody>
          <a:bodyPr wrap="square">
            <a:spAutoFit/>
          </a:bodyPr>
          <a:lstStyle/>
          <a:p>
            <a:r>
              <a:rPr lang="en-US" altLang="en-US" sz="3600" b="1">
                <a:solidFill>
                  <a:srgbClr val="002060"/>
                </a:solidFill>
                <a:ea typeface="Calibri" panose="020F0502020204030204" pitchFamily="34" charset="0"/>
                <a:cs typeface="Calibri" panose="020F0502020204030204" pitchFamily="34" charset="0"/>
              </a:rPr>
              <a:t>Risk Factors for OB Hemorrhage </a:t>
            </a:r>
            <a:endParaRPr lang="en-US" sz="3600"/>
          </a:p>
        </p:txBody>
      </p:sp>
      <p:sp>
        <p:nvSpPr>
          <p:cNvPr id="5" name="TextBox 4">
            <a:extLst>
              <a:ext uri="{FF2B5EF4-FFF2-40B4-BE49-F238E27FC236}">
                <a16:creationId xmlns:a16="http://schemas.microsoft.com/office/drawing/2014/main" id="{7917C259-DD49-1EE9-9A29-761219968400}"/>
              </a:ext>
            </a:extLst>
          </p:cNvPr>
          <p:cNvSpPr txBox="1"/>
          <p:nvPr/>
        </p:nvSpPr>
        <p:spPr>
          <a:xfrm>
            <a:off x="361151" y="5709632"/>
            <a:ext cx="9469224" cy="584775"/>
          </a:xfrm>
          <a:prstGeom prst="rect">
            <a:avLst/>
          </a:prstGeom>
          <a:noFill/>
        </p:spPr>
        <p:txBody>
          <a:bodyPr wrap="square">
            <a:spAutoFit/>
          </a:bodyPr>
          <a:lstStyle/>
          <a:p>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Linder, Grace E., and Tina S. Ipe. 2022. “Pregnancy and Postpartum Transfusion.” </a:t>
            </a:r>
            <a:r>
              <a:rPr kumimoji="0" lang="en-US" sz="800" b="0" i="1"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Annals of Blood</a:t>
            </a: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7 (March): 12–12.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a:solidFill>
                  <a:srgbClr val="002060"/>
                </a:solidFill>
                <a:effectLst/>
                <a:latin typeface="Calibri" panose="020F0502020204030204" pitchFamily="34" charset="0"/>
                <a:ea typeface="Calibri" panose="020F0502020204030204" pitchFamily="34" charset="0"/>
              </a:rPr>
              <a:t>Munoz, M., </a:t>
            </a:r>
            <a:r>
              <a:rPr lang="en-US" sz="800" err="1">
                <a:solidFill>
                  <a:srgbClr val="002060"/>
                </a:solidFill>
                <a:effectLst/>
                <a:latin typeface="Calibri" panose="020F0502020204030204" pitchFamily="34" charset="0"/>
                <a:ea typeface="Calibri" panose="020F0502020204030204" pitchFamily="34" charset="0"/>
              </a:rPr>
              <a:t>Stensballe</a:t>
            </a:r>
            <a:r>
              <a:rPr lang="en-US" sz="800">
                <a:solidFill>
                  <a:srgbClr val="002060"/>
                </a:solidFill>
                <a:effectLst/>
                <a:latin typeface="Calibri" panose="020F0502020204030204" pitchFamily="34" charset="0"/>
                <a:ea typeface="Calibri" panose="020F0502020204030204" pitchFamily="34" charset="0"/>
              </a:rPr>
              <a:t>,. J., </a:t>
            </a:r>
            <a:r>
              <a:rPr lang="en-US" sz="800" err="1">
                <a:solidFill>
                  <a:srgbClr val="002060"/>
                </a:solidFill>
                <a:effectLst/>
                <a:latin typeface="Calibri" panose="020F0502020204030204" pitchFamily="34" charset="0"/>
                <a:ea typeface="Calibri" panose="020F0502020204030204" pitchFamily="34" charset="0"/>
              </a:rPr>
              <a:t>Ducloy-Bouthors</a:t>
            </a:r>
            <a:r>
              <a:rPr lang="en-US" sz="800">
                <a:solidFill>
                  <a:srgbClr val="002060"/>
                </a:solidFill>
                <a:effectLst/>
                <a:latin typeface="Calibri" panose="020F0502020204030204" pitchFamily="34" charset="0"/>
                <a:ea typeface="Calibri" panose="020F0502020204030204" pitchFamily="34" charset="0"/>
              </a:rPr>
              <a:t>, A., Bonnet, M., </a:t>
            </a:r>
            <a:r>
              <a:rPr lang="en-US" sz="800" err="1">
                <a:solidFill>
                  <a:srgbClr val="002060"/>
                </a:solidFill>
                <a:effectLst/>
                <a:latin typeface="Calibri" panose="020F0502020204030204" pitchFamily="34" charset="0"/>
                <a:ea typeface="Calibri" panose="020F0502020204030204" pitchFamily="34" charset="0"/>
              </a:rPr>
              <a:t>DeRobertis</a:t>
            </a:r>
            <a:r>
              <a:rPr lang="en-US" sz="800">
                <a:solidFill>
                  <a:srgbClr val="002060"/>
                </a:solidFill>
                <a:effectLst/>
                <a:latin typeface="Calibri" panose="020F0502020204030204" pitchFamily="34" charset="0"/>
                <a:ea typeface="Calibri" panose="020F0502020204030204" pitchFamily="34" charset="0"/>
              </a:rPr>
              <a:t>, E., </a:t>
            </a:r>
            <a:r>
              <a:rPr lang="en-US" sz="800" err="1">
                <a:solidFill>
                  <a:srgbClr val="002060"/>
                </a:solidFill>
                <a:effectLst/>
                <a:latin typeface="Calibri" panose="020F0502020204030204" pitchFamily="34" charset="0"/>
                <a:ea typeface="Calibri" panose="020F0502020204030204" pitchFamily="34" charset="0"/>
              </a:rPr>
              <a:t>Fornet</a:t>
            </a:r>
            <a:r>
              <a:rPr lang="en-US" sz="800">
                <a:solidFill>
                  <a:srgbClr val="002060"/>
                </a:solidFill>
                <a:effectLst/>
                <a:latin typeface="Calibri" panose="020F0502020204030204" pitchFamily="34" charset="0"/>
                <a:ea typeface="Calibri" panose="020F0502020204030204" pitchFamily="34" charset="0"/>
              </a:rPr>
              <a:t>, I., </a:t>
            </a:r>
            <a:r>
              <a:rPr lang="en-US" sz="800" err="1">
                <a:solidFill>
                  <a:srgbClr val="002060"/>
                </a:solidFill>
                <a:effectLst/>
                <a:latin typeface="Calibri" panose="020F0502020204030204" pitchFamily="34" charset="0"/>
                <a:ea typeface="Calibri" panose="020F0502020204030204" pitchFamily="34" charset="0"/>
              </a:rPr>
              <a:t>Goffinet</a:t>
            </a:r>
            <a:r>
              <a:rPr lang="en-US" sz="800">
                <a:solidFill>
                  <a:srgbClr val="002060"/>
                </a:solidFill>
                <a:effectLst/>
                <a:latin typeface="Calibri" panose="020F0502020204030204" pitchFamily="34" charset="0"/>
                <a:ea typeface="Calibri" panose="020F0502020204030204" pitchFamily="34" charset="0"/>
              </a:rPr>
              <a:t>, F., Hofer, S., </a:t>
            </a:r>
            <a:r>
              <a:rPr lang="en-US" sz="800" err="1">
                <a:solidFill>
                  <a:srgbClr val="002060"/>
                </a:solidFill>
                <a:effectLst/>
                <a:latin typeface="Calibri" panose="020F0502020204030204" pitchFamily="34" charset="0"/>
                <a:ea typeface="Calibri" panose="020F0502020204030204" pitchFamily="34" charset="0"/>
              </a:rPr>
              <a:t>Holzgreve</a:t>
            </a:r>
            <a:r>
              <a:rPr lang="en-US" sz="800">
                <a:solidFill>
                  <a:srgbClr val="002060"/>
                </a:solidFill>
                <a:effectLst/>
                <a:latin typeface="Calibri" panose="020F0502020204030204" pitchFamily="34" charset="0"/>
                <a:ea typeface="Calibri" panose="020F0502020204030204" pitchFamily="34" charset="0"/>
              </a:rPr>
              <a:t>, W., Manrique, S., </a:t>
            </a:r>
            <a:r>
              <a:rPr lang="en-US" sz="800" err="1">
                <a:solidFill>
                  <a:srgbClr val="002060"/>
                </a:solidFill>
                <a:effectLst/>
                <a:latin typeface="Calibri" panose="020F0502020204030204" pitchFamily="34" charset="0"/>
                <a:ea typeface="Calibri" panose="020F0502020204030204" pitchFamily="34" charset="0"/>
              </a:rPr>
              <a:t>Nizard</a:t>
            </a:r>
            <a:r>
              <a:rPr lang="en-US" sz="800">
                <a:solidFill>
                  <a:srgbClr val="002060"/>
                </a:solidFill>
                <a:effectLst/>
                <a:latin typeface="Calibri" panose="020F0502020204030204" pitchFamily="34" charset="0"/>
                <a:ea typeface="Calibri" panose="020F0502020204030204" pitchFamily="34" charset="0"/>
              </a:rPr>
              <a:t>, J., </a:t>
            </a:r>
            <a:r>
              <a:rPr lang="en-US" sz="800" err="1">
                <a:solidFill>
                  <a:srgbClr val="002060"/>
                </a:solidFill>
                <a:effectLst/>
                <a:latin typeface="Calibri" panose="020F0502020204030204" pitchFamily="34" charset="0"/>
                <a:ea typeface="Calibri" panose="020F0502020204030204" pitchFamily="34" charset="0"/>
              </a:rPr>
              <a:t>Christoru</a:t>
            </a:r>
            <a:r>
              <a:rPr lang="en-US" sz="800">
                <a:solidFill>
                  <a:srgbClr val="002060"/>
                </a:solidFill>
                <a:effectLst/>
                <a:latin typeface="Calibri" panose="020F0502020204030204" pitchFamily="34" charset="0"/>
                <a:ea typeface="Calibri" panose="020F0502020204030204" pitchFamily="34" charset="0"/>
              </a:rPr>
              <a:t>, F., Samama, C., Hardy, J. (2019) </a:t>
            </a:r>
            <a:r>
              <a:rPr lang="en-US" sz="800" i="1">
                <a:solidFill>
                  <a:srgbClr val="002060"/>
                </a:solidFill>
                <a:effectLst/>
                <a:latin typeface="Calibri" panose="020F0502020204030204" pitchFamily="34" charset="0"/>
                <a:ea typeface="Calibri" panose="020F0502020204030204" pitchFamily="34" charset="0"/>
              </a:rPr>
              <a:t>Blood Transfusion Vol 17; 112-36.</a:t>
            </a:r>
            <a:r>
              <a:rPr lang="en-US" sz="800">
                <a:solidFill>
                  <a:srgbClr val="002060"/>
                </a:solidFill>
                <a:effectLst/>
                <a:latin typeface="Calibri" panose="020F0502020204030204" pitchFamily="34" charset="0"/>
                <a:ea typeface="Calibri" panose="020F0502020204030204" pitchFamily="34" charset="0"/>
              </a:rPr>
              <a:t> “Patient Blood Management in Obstetrics: Prevention and Treatment of Postpartum </a:t>
            </a:r>
            <a:r>
              <a:rPr lang="en-US" sz="800" err="1">
                <a:solidFill>
                  <a:srgbClr val="002060"/>
                </a:solidFill>
                <a:effectLst/>
                <a:latin typeface="Calibri" panose="020F0502020204030204" pitchFamily="34" charset="0"/>
                <a:ea typeface="Calibri" panose="020F0502020204030204" pitchFamily="34" charset="0"/>
              </a:rPr>
              <a:t>Haemorrhage</a:t>
            </a:r>
            <a:r>
              <a:rPr lang="en-US" sz="800">
                <a:solidFill>
                  <a:srgbClr val="002060"/>
                </a:solidFill>
                <a:effectLst/>
                <a:latin typeface="Calibri" panose="020F0502020204030204" pitchFamily="34" charset="0"/>
                <a:ea typeface="Calibri" panose="020F0502020204030204" pitchFamily="34" charset="0"/>
              </a:rPr>
              <a:t>. A NATA Consensus Statement.” Accessed April 17, 2024. </a:t>
            </a:r>
            <a:endPar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F661F62-BBE9-84A8-07EA-E85AA09775D2}"/>
              </a:ext>
            </a:extLst>
          </p:cNvPr>
          <p:cNvGraphicFramePr>
            <a:graphicFrameLocks noGrp="1"/>
          </p:cNvGraphicFramePr>
          <p:nvPr>
            <p:extLst>
              <p:ext uri="{D42A27DB-BD31-4B8C-83A1-F6EECF244321}">
                <p14:modId xmlns:p14="http://schemas.microsoft.com/office/powerpoint/2010/main" val="3308186741"/>
              </p:ext>
            </p:extLst>
          </p:nvPr>
        </p:nvGraphicFramePr>
        <p:xfrm>
          <a:off x="702732" y="1214484"/>
          <a:ext cx="9713351" cy="4127984"/>
        </p:xfrm>
        <a:graphic>
          <a:graphicData uri="http://schemas.openxmlformats.org/drawingml/2006/table">
            <a:tbl>
              <a:tblPr firstRow="1" firstCol="1" bandRow="1"/>
              <a:tblGrid>
                <a:gridCol w="3017100">
                  <a:extLst>
                    <a:ext uri="{9D8B030D-6E8A-4147-A177-3AD203B41FA5}">
                      <a16:colId xmlns:a16="http://schemas.microsoft.com/office/drawing/2014/main" val="2481390402"/>
                    </a:ext>
                  </a:extLst>
                </a:gridCol>
                <a:gridCol w="3612083">
                  <a:extLst>
                    <a:ext uri="{9D8B030D-6E8A-4147-A177-3AD203B41FA5}">
                      <a16:colId xmlns:a16="http://schemas.microsoft.com/office/drawing/2014/main" val="3026505520"/>
                    </a:ext>
                  </a:extLst>
                </a:gridCol>
                <a:gridCol w="3084168">
                  <a:extLst>
                    <a:ext uri="{9D8B030D-6E8A-4147-A177-3AD203B41FA5}">
                      <a16:colId xmlns:a16="http://schemas.microsoft.com/office/drawing/2014/main" val="406854381"/>
                    </a:ext>
                  </a:extLst>
                </a:gridCol>
              </a:tblGrid>
              <a:tr h="584768">
                <a:tc>
                  <a:txBody>
                    <a:bodyPr/>
                    <a:lstStyle/>
                    <a:p>
                      <a:pPr marL="0" marR="0" algn="ctr">
                        <a:lnSpc>
                          <a:spcPct val="106000"/>
                        </a:lnSpc>
                        <a:spcBef>
                          <a:spcPts val="0"/>
                        </a:spcBef>
                        <a:spcAft>
                          <a:spcPts val="0"/>
                        </a:spcAft>
                      </a:pPr>
                      <a:r>
                        <a:rPr lang="en-US" sz="2000" b="1" kern="1200">
                          <a:solidFill>
                            <a:schemeClr val="bg1"/>
                          </a:solidFill>
                          <a:effectLst/>
                          <a:latin typeface="Century Schoolbook"/>
                          <a:ea typeface="Times New Roman" panose="02020603050405020304" pitchFamily="18" charset="0"/>
                          <a:cs typeface="Arial"/>
                        </a:rPr>
                        <a:t>Before Pregnancy</a:t>
                      </a:r>
                      <a:endParaRPr lang="en-US" sz="2000" b="1" kern="100">
                        <a:solidFill>
                          <a:schemeClr val="bg1"/>
                        </a:solidFill>
                        <a:effectLst/>
                        <a:latin typeface="Century Schoolbook"/>
                        <a:ea typeface="Aptos" panose="020B0004020202020204" pitchFamily="34" charset="0"/>
                        <a:cs typeface="Arial"/>
                      </a:endParaRPr>
                    </a:p>
                  </a:txBody>
                  <a:tcPr marL="58379" marR="58379" marT="81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77A6"/>
                    </a:solidFill>
                  </a:tcPr>
                </a:tc>
                <a:tc>
                  <a:txBody>
                    <a:bodyPr/>
                    <a:lstStyle/>
                    <a:p>
                      <a:pPr marL="0" marR="0" algn="ctr">
                        <a:lnSpc>
                          <a:spcPct val="106000"/>
                        </a:lnSpc>
                        <a:spcBef>
                          <a:spcPts val="0"/>
                        </a:spcBef>
                        <a:spcAft>
                          <a:spcPts val="0"/>
                        </a:spcAft>
                      </a:pPr>
                      <a:r>
                        <a:rPr lang="en-US" sz="2000" b="1" kern="1200">
                          <a:solidFill>
                            <a:schemeClr val="bg1"/>
                          </a:solidFill>
                          <a:effectLst/>
                          <a:latin typeface="Century Schoolbook"/>
                          <a:ea typeface="Times New Roman" panose="02020603050405020304" pitchFamily="18" charset="0"/>
                          <a:cs typeface="Arial"/>
                        </a:rPr>
                        <a:t>Antepartum</a:t>
                      </a:r>
                      <a:endParaRPr lang="en-US" sz="2000" b="1" kern="100">
                        <a:solidFill>
                          <a:schemeClr val="bg1"/>
                        </a:solidFill>
                        <a:effectLst/>
                        <a:latin typeface="Century Schoolbook"/>
                        <a:ea typeface="Aptos" panose="020B0004020202020204" pitchFamily="34" charset="0"/>
                        <a:cs typeface="Arial"/>
                      </a:endParaRPr>
                    </a:p>
                  </a:txBody>
                  <a:tcPr marL="58379" marR="58379" marT="81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77A6"/>
                    </a:solidFill>
                  </a:tcPr>
                </a:tc>
                <a:tc>
                  <a:txBody>
                    <a:bodyPr/>
                    <a:lstStyle/>
                    <a:p>
                      <a:pPr marL="0" marR="0" algn="ctr">
                        <a:lnSpc>
                          <a:spcPct val="106000"/>
                        </a:lnSpc>
                        <a:spcBef>
                          <a:spcPts val="0"/>
                        </a:spcBef>
                        <a:spcAft>
                          <a:spcPts val="0"/>
                        </a:spcAft>
                      </a:pPr>
                      <a:r>
                        <a:rPr lang="en-US" sz="2000" b="1" kern="1200">
                          <a:solidFill>
                            <a:schemeClr val="bg1"/>
                          </a:solidFill>
                          <a:effectLst/>
                          <a:latin typeface="Century Schoolbook"/>
                          <a:ea typeface="Times New Roman" panose="02020603050405020304" pitchFamily="18" charset="0"/>
                          <a:cs typeface="Arial"/>
                        </a:rPr>
                        <a:t>Intra/Post-Partum</a:t>
                      </a:r>
                      <a:endParaRPr lang="en-US" sz="2000" b="1" kern="100">
                        <a:solidFill>
                          <a:schemeClr val="bg1"/>
                        </a:solidFill>
                        <a:effectLst/>
                        <a:latin typeface="Century Schoolbook"/>
                        <a:ea typeface="Aptos" panose="020B0004020202020204" pitchFamily="34" charset="0"/>
                        <a:cs typeface="Arial"/>
                      </a:endParaRPr>
                    </a:p>
                  </a:txBody>
                  <a:tcPr marL="58379" marR="58379" marT="81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77A6"/>
                    </a:solidFill>
                  </a:tcPr>
                </a:tc>
                <a:extLst>
                  <a:ext uri="{0D108BD9-81ED-4DB2-BD59-A6C34878D82A}">
                    <a16:rowId xmlns:a16="http://schemas.microsoft.com/office/drawing/2014/main" val="2375550360"/>
                  </a:ext>
                </a:extLst>
              </a:tr>
              <a:tr h="3543216">
                <a:tc>
                  <a:txBody>
                    <a:bodyPr/>
                    <a:lstStyle/>
                    <a:p>
                      <a:pPr marL="342900" marR="0" lvl="0" indent="-342900">
                        <a:lnSpc>
                          <a:spcPct val="100000"/>
                        </a:lnSpc>
                        <a:spcBef>
                          <a:spcPts val="300"/>
                        </a:spcBef>
                        <a:spcAft>
                          <a:spcPts val="0"/>
                        </a:spcAft>
                        <a:buFont typeface="Arial" panose="020B0604020202020204" pitchFamily="34" charset="0"/>
                        <a:buChar char="•"/>
                      </a:pPr>
                      <a:endParaRPr lang="en-US" sz="1800" kern="1200">
                        <a:solidFill>
                          <a:srgbClr val="000000"/>
                        </a:solidFill>
                        <a:effectLst/>
                        <a:latin typeface="Century Schoolbook"/>
                        <a:ea typeface="Times New Roman" panose="02020603050405020304" pitchFamily="18"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Grand Multiparity          (≥ 5 births)</a:t>
                      </a:r>
                      <a:endParaRPr lang="en-US" sz="1800" kern="100">
                        <a:effectLst/>
                        <a:latin typeface="Century Schoolbook"/>
                        <a:ea typeface="Aptos" panose="020B0004020202020204" pitchFamily="34"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Maternal Age &lt;19</a:t>
                      </a:r>
                      <a:endParaRPr lang="en-US" sz="1800" kern="100">
                        <a:effectLst/>
                        <a:latin typeface="Century Schoolbook"/>
                        <a:ea typeface="Aptos" panose="020B0004020202020204" pitchFamily="34"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Maternal Age &gt;35</a:t>
                      </a:r>
                      <a:endParaRPr lang="en-US" sz="1800" kern="100">
                        <a:effectLst/>
                        <a:latin typeface="Century Schoolbook"/>
                        <a:ea typeface="Aptos" panose="020B0004020202020204" pitchFamily="34"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Prior Cesarean Delivery</a:t>
                      </a:r>
                      <a:endParaRPr lang="en-US" sz="1800" kern="100">
                        <a:effectLst/>
                        <a:latin typeface="Century Schoolbook"/>
                        <a:ea typeface="Aptos" panose="020B0004020202020204" pitchFamily="34" charset="0"/>
                        <a:cs typeface="Arial"/>
                      </a:endParaRPr>
                    </a:p>
                  </a:txBody>
                  <a:tcPr marL="58379" marR="58379" marT="81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endParaRPr lang="en-US" sz="1600" kern="1200">
                        <a:solidFill>
                          <a:srgbClr val="000000"/>
                        </a:solidFill>
                        <a:effectLst/>
                        <a:latin typeface="Century Schoolbook"/>
                        <a:ea typeface="Times New Roman" panose="02020603050405020304" pitchFamily="18"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Placenta accreta spectrum</a:t>
                      </a: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Diabetes</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Fibroids</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Hypertensive Disease of Pregnancy</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Infection</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Macrosomia (&gt;4,000g)</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Multiple Gestation </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Placenta Previa/Abruption</a:t>
                      </a:r>
                      <a:endParaRPr lang="en-US" sz="1800" kern="100">
                        <a:effectLst/>
                        <a:latin typeface="Century Schoolbook"/>
                        <a:ea typeface="Aptos" panose="020B0004020202020204" pitchFamily="34" charset="0"/>
                        <a:cs typeface="Arial"/>
                      </a:endParaRPr>
                    </a:p>
                    <a:p>
                      <a:pPr marL="347472" marR="0" lvl="0" indent="-347472" algn="l" defTabSz="457200">
                        <a:lnSpc>
                          <a:spcPct val="100000"/>
                        </a:lnSpc>
                        <a:spcBef>
                          <a:spcPts val="300"/>
                        </a:spcBef>
                        <a:spcAft>
                          <a:spcPts val="0"/>
                        </a:spcAft>
                        <a:buFont typeface="Arial" panose="020B0604020202020204" pitchFamily="34" charset="0"/>
                        <a:buChar char="•"/>
                        <a:tabLst>
                          <a:tab pos="274320" algn="l"/>
                          <a:tab pos="457200" algn="l"/>
                        </a:tabLst>
                      </a:pPr>
                      <a:r>
                        <a:rPr lang="en-US" sz="1800" kern="1200">
                          <a:solidFill>
                            <a:srgbClr val="000000"/>
                          </a:solidFill>
                          <a:effectLst/>
                          <a:latin typeface="Century Schoolbook"/>
                          <a:ea typeface="Times New Roman" panose="02020603050405020304" pitchFamily="18" charset="0"/>
                          <a:cs typeface="Arial"/>
                        </a:rPr>
                        <a:t>Polyhydramnios</a:t>
                      </a:r>
                      <a:endParaRPr lang="en-US" sz="1800" kern="100">
                        <a:effectLst/>
                        <a:latin typeface="Century Schoolbook"/>
                        <a:ea typeface="Aptos" panose="020B0004020202020204" pitchFamily="34" charset="0"/>
                        <a:cs typeface="Arial"/>
                      </a:endParaRPr>
                    </a:p>
                  </a:txBody>
                  <a:tcPr marL="58379" marR="58379" marT="81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marR="0" lvl="0" indent="-342900">
                        <a:lnSpc>
                          <a:spcPct val="100000"/>
                        </a:lnSpc>
                        <a:spcBef>
                          <a:spcPts val="300"/>
                        </a:spcBef>
                        <a:spcAft>
                          <a:spcPts val="0"/>
                        </a:spcAft>
                        <a:buFont typeface="Arial" panose="020B0604020202020204" pitchFamily="34" charset="0"/>
                        <a:buChar char="•"/>
                      </a:pPr>
                      <a:endParaRPr lang="en-US" sz="1800" kern="1200">
                        <a:solidFill>
                          <a:srgbClr val="000000"/>
                        </a:solidFill>
                        <a:effectLst/>
                        <a:latin typeface="Century Schoolbook"/>
                        <a:ea typeface="Times New Roman" panose="02020603050405020304" pitchFamily="18"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Cesarean Delivery</a:t>
                      </a:r>
                      <a:endParaRPr lang="en-US" sz="1800" kern="100">
                        <a:effectLst/>
                        <a:latin typeface="Century Schoolbook"/>
                        <a:ea typeface="Aptos" panose="020B0004020202020204" pitchFamily="34"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Instrumental Vaginal Delivery</a:t>
                      </a:r>
                      <a:endParaRPr lang="en-US" sz="1800" kern="100">
                        <a:effectLst/>
                        <a:latin typeface="Century Schoolbook"/>
                        <a:ea typeface="Aptos" panose="020B0004020202020204" pitchFamily="34" charset="0"/>
                        <a:cs typeface="Arial"/>
                      </a:endParaRPr>
                    </a:p>
                    <a:p>
                      <a:pPr marL="342900" marR="0" lvl="0" indent="-342900">
                        <a:lnSpc>
                          <a:spcPct val="100000"/>
                        </a:lnSpc>
                        <a:spcBef>
                          <a:spcPts val="300"/>
                        </a:spcBef>
                        <a:spcAft>
                          <a:spcPts val="0"/>
                        </a:spcAft>
                        <a:buFont typeface="Arial" panose="020B0604020202020204" pitchFamily="34" charset="0"/>
                        <a:buChar char="•"/>
                        <a:tabLst>
                          <a:tab pos="457200" algn="l"/>
                        </a:tabLst>
                      </a:pPr>
                      <a:r>
                        <a:rPr lang="en-US" sz="1800" kern="1200">
                          <a:solidFill>
                            <a:srgbClr val="000000"/>
                          </a:solidFill>
                          <a:effectLst/>
                          <a:latin typeface="Century Schoolbook"/>
                          <a:ea typeface="Times New Roman" panose="02020603050405020304" pitchFamily="18" charset="0"/>
                          <a:cs typeface="Arial"/>
                        </a:rPr>
                        <a:t>Medical Induction of Labor</a:t>
                      </a:r>
                      <a:endParaRPr lang="en-US" sz="1800" kern="100">
                        <a:effectLst/>
                        <a:latin typeface="Century Schoolbook"/>
                        <a:ea typeface="Aptos" panose="020B0004020202020204" pitchFamily="34" charset="0"/>
                        <a:cs typeface="Arial"/>
                      </a:endParaRPr>
                    </a:p>
                  </a:txBody>
                  <a:tcPr marL="58379" marR="58379" marT="81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1370876"/>
                  </a:ext>
                </a:extLst>
              </a:tr>
            </a:tbl>
          </a:graphicData>
        </a:graphic>
      </p:graphicFrame>
    </p:spTree>
    <p:extLst>
      <p:ext uri="{BB962C8B-B14F-4D97-AF65-F5344CB8AC3E}">
        <p14:creationId xmlns:p14="http://schemas.microsoft.com/office/powerpoint/2010/main" val="383961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F02A-0E5E-C541-4A29-87F96AA813A9}"/>
              </a:ext>
            </a:extLst>
          </p:cNvPr>
          <p:cNvSpPr>
            <a:spLocks noGrp="1"/>
          </p:cNvSpPr>
          <p:nvPr>
            <p:ph type="title"/>
          </p:nvPr>
        </p:nvSpPr>
        <p:spPr>
          <a:xfrm>
            <a:off x="315053" y="148905"/>
            <a:ext cx="9692640" cy="700824"/>
          </a:xfrm>
        </p:spPr>
        <p:txBody>
          <a:bodyPr>
            <a:normAutofit/>
          </a:bodyPr>
          <a:lstStyle/>
          <a:p>
            <a:r>
              <a:rPr lang="en-US" sz="3600" b="1">
                <a:solidFill>
                  <a:srgbClr val="002060"/>
                </a:solidFill>
              </a:rPr>
              <a:t>OB Hemorrhage Risk Assessment Tools</a:t>
            </a:r>
          </a:p>
        </p:txBody>
      </p:sp>
      <p:sp>
        <p:nvSpPr>
          <p:cNvPr id="9" name="TextBox 8">
            <a:extLst>
              <a:ext uri="{FF2B5EF4-FFF2-40B4-BE49-F238E27FC236}">
                <a16:creationId xmlns:a16="http://schemas.microsoft.com/office/drawing/2014/main" id="{F5C824CD-7249-1CEF-893A-E8EE060C4BEE}"/>
              </a:ext>
            </a:extLst>
          </p:cNvPr>
          <p:cNvSpPr txBox="1"/>
          <p:nvPr/>
        </p:nvSpPr>
        <p:spPr>
          <a:xfrm>
            <a:off x="183221" y="5457636"/>
            <a:ext cx="10710066" cy="707886"/>
          </a:xfrm>
          <a:prstGeom prst="rect">
            <a:avLst/>
          </a:prstGeom>
          <a:noFill/>
        </p:spPr>
        <p:txBody>
          <a:bodyPr wrap="square">
            <a:spAutoFit/>
          </a:bodyPr>
          <a:lstStyle/>
          <a:p>
            <a:pPr marL="186262"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References:</a:t>
            </a:r>
          </a:p>
          <a:p>
            <a:pPr marL="414862" indent="-228600">
              <a:buFontTx/>
              <a:buAutoNum type="arabicPeriod"/>
              <a:defRPr/>
            </a:pP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Lagrew D, McNulty J, </a:t>
            </a:r>
            <a:r>
              <a:rPr kumimoji="0" lang="en-US" sz="8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Sakowski</a:t>
            </a: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414862" indent="-228600">
              <a:buFontTx/>
              <a:buAutoNum type="arabicPeriod"/>
              <a:defRPr/>
            </a:pP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Colalillo EL, Sparks AD, Phillips JM, </a:t>
            </a:r>
            <a:r>
              <a:rPr lang="en-US" sz="800" b="0" i="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Onyilofor</a:t>
            </a: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CL, </a:t>
            </a:r>
            <a:r>
              <a:rPr lang="en-US" sz="800" b="0" i="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Ahmadzia</a:t>
            </a: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HK. Obstetric hemorrhage risk assessment tool predicts composite maternal morbidity. Sci Rep. 2021 Jul 19;11(1):14709. </a:t>
            </a:r>
            <a:r>
              <a:rPr lang="en-US" sz="800" b="0" i="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doi</a:t>
            </a: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10.1038/s41598-021-93413-3. PMID: 34282160; PMCID: PMC8289851.</a:t>
            </a:r>
            <a:endParaRPr lang="en-US" sz="800" kern="1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14862" indent="-228600">
              <a:buFontTx/>
              <a:buAutoNum type="arabicPeriod"/>
              <a:defRPr/>
            </a:pPr>
            <a:r>
              <a:rPr lang="en-US" sz="800" kern="100">
                <a:solidFill>
                  <a:srgbClr val="002060"/>
                </a:solidFill>
                <a:latin typeface="Calibri" panose="020F0502020204030204" pitchFamily="34" charset="0"/>
                <a:ea typeface="Calibri" panose="020F0502020204030204" pitchFamily="34" charset="0"/>
                <a:cs typeface="Calibri" panose="020F0502020204030204" pitchFamily="34" charset="0"/>
              </a:rPr>
              <a:t>ACOG. January 2019. Obstetric Hemorrhage. Risk Assessment Tables. </a:t>
            </a:r>
            <a:r>
              <a:rPr lang="en-US" sz="800" kern="100">
                <a:solidFill>
                  <a:srgbClr val="00206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https://www.acog.org/-/media/project/acog/acogorg/files/forms/districts/smi-ob-hemorrhage-bundle-risk-assessment-ld-admin-intrapartum.pdf</a:t>
            </a:r>
            <a:r>
              <a:rPr lang="en-US" sz="800" kern="10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kumimoji="0" lang="en-US" sz="8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359EAA9-C305-A371-AFFB-FC4842B22DC4}"/>
              </a:ext>
            </a:extLst>
          </p:cNvPr>
          <p:cNvGrpSpPr/>
          <p:nvPr/>
        </p:nvGrpSpPr>
        <p:grpSpPr>
          <a:xfrm>
            <a:off x="418248" y="1246496"/>
            <a:ext cx="10475039" cy="4061000"/>
            <a:chOff x="1437843" y="1397328"/>
            <a:chExt cx="8838190" cy="3503823"/>
          </a:xfrm>
        </p:grpSpPr>
        <p:graphicFrame>
          <p:nvGraphicFramePr>
            <p:cNvPr id="3" name="TextBox 4">
              <a:extLst>
                <a:ext uri="{FF2B5EF4-FFF2-40B4-BE49-F238E27FC236}">
                  <a16:creationId xmlns:a16="http://schemas.microsoft.com/office/drawing/2014/main" id="{2E08DCA8-7E7C-43D9-7720-93CBEC02E088}"/>
                </a:ext>
              </a:extLst>
            </p:cNvPr>
            <p:cNvGraphicFramePr>
              <a:graphicFrameLocks/>
            </p:cNvGraphicFramePr>
            <p:nvPr>
              <p:extLst>
                <p:ext uri="{D42A27DB-BD31-4B8C-83A1-F6EECF244321}">
                  <p14:modId xmlns:p14="http://schemas.microsoft.com/office/powerpoint/2010/main" val="3854075660"/>
                </p:ext>
              </p:extLst>
            </p:nvPr>
          </p:nvGraphicFramePr>
          <p:xfrm>
            <a:off x="1437843" y="1397328"/>
            <a:ext cx="8750937" cy="1346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D35F010E-FC8D-01D3-4198-05AAFE3C1E04}"/>
                </a:ext>
              </a:extLst>
            </p:cNvPr>
            <p:cNvPicPr>
              <a:picLocks noChangeAspect="1"/>
            </p:cNvPicPr>
            <p:nvPr/>
          </p:nvPicPr>
          <p:blipFill>
            <a:blip r:embed="rId9"/>
            <a:stretch>
              <a:fillRect/>
            </a:stretch>
          </p:blipFill>
          <p:spPr>
            <a:xfrm>
              <a:off x="1809726" y="2492589"/>
              <a:ext cx="2457716" cy="2408562"/>
            </a:xfrm>
            <a:prstGeom prst="rect">
              <a:avLst/>
            </a:prstGeom>
            <a:ln w="12700">
              <a:solidFill>
                <a:schemeClr val="tx1">
                  <a:lumMod val="85000"/>
                  <a:lumOff val="15000"/>
                </a:schemeClr>
              </a:solidFill>
            </a:ln>
          </p:spPr>
        </p:pic>
        <p:pic>
          <p:nvPicPr>
            <p:cNvPr id="6" name="Picture 5">
              <a:extLst>
                <a:ext uri="{FF2B5EF4-FFF2-40B4-BE49-F238E27FC236}">
                  <a16:creationId xmlns:a16="http://schemas.microsoft.com/office/drawing/2014/main" id="{02CC7569-CD18-4ACB-0A90-1DC9FD15443E}"/>
                </a:ext>
              </a:extLst>
            </p:cNvPr>
            <p:cNvPicPr>
              <a:picLocks noChangeAspect="1"/>
            </p:cNvPicPr>
            <p:nvPr/>
          </p:nvPicPr>
          <p:blipFill>
            <a:blip r:embed="rId10"/>
            <a:stretch>
              <a:fillRect/>
            </a:stretch>
          </p:blipFill>
          <p:spPr>
            <a:xfrm>
              <a:off x="7560646" y="2492589"/>
              <a:ext cx="2715387" cy="2364267"/>
            </a:xfrm>
            <a:prstGeom prst="rect">
              <a:avLst/>
            </a:prstGeom>
            <a:ln w="12700">
              <a:solidFill>
                <a:schemeClr val="tx1"/>
              </a:solidFill>
            </a:ln>
          </p:spPr>
        </p:pic>
        <p:pic>
          <p:nvPicPr>
            <p:cNvPr id="11" name="Picture 10">
              <a:extLst>
                <a:ext uri="{FF2B5EF4-FFF2-40B4-BE49-F238E27FC236}">
                  <a16:creationId xmlns:a16="http://schemas.microsoft.com/office/drawing/2014/main" id="{3D624949-7CD6-0F55-5F33-8DFF09EB508C}"/>
                </a:ext>
              </a:extLst>
            </p:cNvPr>
            <p:cNvPicPr>
              <a:picLocks noChangeAspect="1"/>
            </p:cNvPicPr>
            <p:nvPr/>
          </p:nvPicPr>
          <p:blipFill>
            <a:blip r:embed="rId11"/>
            <a:stretch>
              <a:fillRect/>
            </a:stretch>
          </p:blipFill>
          <p:spPr>
            <a:xfrm>
              <a:off x="4639324" y="2492589"/>
              <a:ext cx="2606678" cy="2364267"/>
            </a:xfrm>
            <a:prstGeom prst="rect">
              <a:avLst/>
            </a:prstGeom>
            <a:ln w="12700">
              <a:solidFill>
                <a:srgbClr val="002060"/>
              </a:solidFill>
            </a:ln>
          </p:spPr>
        </p:pic>
      </p:grpSp>
    </p:spTree>
    <p:extLst>
      <p:ext uri="{BB962C8B-B14F-4D97-AF65-F5344CB8AC3E}">
        <p14:creationId xmlns:p14="http://schemas.microsoft.com/office/powerpoint/2010/main" val="366191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9CCC-316E-E411-8C48-7D503E34FCB2}"/>
              </a:ext>
            </a:extLst>
          </p:cNvPr>
          <p:cNvSpPr>
            <a:spLocks noGrp="1"/>
          </p:cNvSpPr>
          <p:nvPr>
            <p:ph type="title"/>
          </p:nvPr>
        </p:nvSpPr>
        <p:spPr>
          <a:xfrm>
            <a:off x="698346" y="919716"/>
            <a:ext cx="4059723" cy="2711302"/>
          </a:xfrm>
        </p:spPr>
        <p:txBody>
          <a:bodyPr>
            <a:normAutofit/>
          </a:bodyPr>
          <a:lstStyle/>
          <a:p>
            <a:r>
              <a:rPr lang="en-US" sz="3600">
                <a:solidFill>
                  <a:srgbClr val="002060"/>
                </a:solidFill>
              </a:rPr>
              <a:t>California Maternal Quality Care Collaborative</a:t>
            </a:r>
            <a:r>
              <a:rPr lang="en-US" sz="3600" baseline="30000">
                <a:solidFill>
                  <a:srgbClr val="002060"/>
                </a:solidFill>
              </a:rPr>
              <a:t>1</a:t>
            </a:r>
            <a:endParaRPr lang="en-US"/>
          </a:p>
        </p:txBody>
      </p:sp>
      <p:pic>
        <p:nvPicPr>
          <p:cNvPr id="3" name="Picture 2">
            <a:extLst>
              <a:ext uri="{FF2B5EF4-FFF2-40B4-BE49-F238E27FC236}">
                <a16:creationId xmlns:a16="http://schemas.microsoft.com/office/drawing/2014/main" id="{5DECDC33-7A02-81CB-5827-BB2DBEAB9E91}"/>
              </a:ext>
            </a:extLst>
          </p:cNvPr>
          <p:cNvPicPr>
            <a:picLocks noChangeAspect="1"/>
          </p:cNvPicPr>
          <p:nvPr/>
        </p:nvPicPr>
        <p:blipFill>
          <a:blip r:embed="rId2"/>
          <a:stretch>
            <a:fillRect/>
          </a:stretch>
        </p:blipFill>
        <p:spPr>
          <a:xfrm>
            <a:off x="5087398" y="8538"/>
            <a:ext cx="7147134" cy="6849462"/>
          </a:xfrm>
          <a:prstGeom prst="rect">
            <a:avLst/>
          </a:prstGeom>
          <a:ln w="12700">
            <a:solidFill>
              <a:schemeClr val="tx1">
                <a:lumMod val="85000"/>
                <a:lumOff val="15000"/>
              </a:schemeClr>
            </a:solidFill>
          </a:ln>
        </p:spPr>
      </p:pic>
      <p:sp>
        <p:nvSpPr>
          <p:cNvPr id="5" name="TextBox 4">
            <a:extLst>
              <a:ext uri="{FF2B5EF4-FFF2-40B4-BE49-F238E27FC236}">
                <a16:creationId xmlns:a16="http://schemas.microsoft.com/office/drawing/2014/main" id="{E0A6BC1F-8CEE-C85B-07B7-AE3A9AE29315}"/>
              </a:ext>
            </a:extLst>
          </p:cNvPr>
          <p:cNvSpPr txBox="1"/>
          <p:nvPr/>
        </p:nvSpPr>
        <p:spPr>
          <a:xfrm>
            <a:off x="196703" y="5938284"/>
            <a:ext cx="4763386" cy="461665"/>
          </a:xfrm>
          <a:prstGeom prst="rect">
            <a:avLst/>
          </a:prstGeom>
          <a:noFill/>
        </p:spPr>
        <p:txBody>
          <a:bodyPr wrap="square">
            <a:spAutoFit/>
          </a:bodyPr>
          <a:lstStyle/>
          <a:p>
            <a:pPr marL="186262">
              <a:defRPr/>
            </a:pP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a:t>
            </a:r>
          </a:p>
          <a:p>
            <a:pPr marL="414862" indent="-228600">
              <a:buFontTx/>
              <a:buAutoNum type="arabicPeriod"/>
              <a:defRPr/>
            </a:pP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Lagrew D, McNulty J, </a:t>
            </a:r>
            <a:r>
              <a:rPr kumimoji="0" lang="en-US" sz="800" b="0" i="0" u="none" strike="noStrike" kern="1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Sakowski</a:t>
            </a:r>
            <a:r>
              <a:rPr kumimoji="0" lang="en-US" sz="800" b="0" i="0" u="none" strike="noStrike" kern="1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p:txBody>
      </p:sp>
    </p:spTree>
    <p:extLst>
      <p:ext uri="{BB962C8B-B14F-4D97-AF65-F5344CB8AC3E}">
        <p14:creationId xmlns:p14="http://schemas.microsoft.com/office/powerpoint/2010/main" val="428493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B48D-9CB7-E9C2-11CB-5F8593E7F63D}"/>
              </a:ext>
            </a:extLst>
          </p:cNvPr>
          <p:cNvSpPr>
            <a:spLocks noGrp="1"/>
          </p:cNvSpPr>
          <p:nvPr>
            <p:ph type="title"/>
          </p:nvPr>
        </p:nvSpPr>
        <p:spPr>
          <a:xfrm>
            <a:off x="388876" y="1371511"/>
            <a:ext cx="3832249" cy="2626330"/>
          </a:xfrm>
        </p:spPr>
        <p:txBody>
          <a:bodyPr/>
          <a:lstStyle/>
          <a:p>
            <a:r>
              <a:rPr lang="en-US" sz="3600">
                <a:solidFill>
                  <a:srgbClr val="002060"/>
                </a:solidFill>
              </a:rPr>
              <a:t>Association of Women’s Health, Obstetric and Neonatal Nurses  (AWHONN)</a:t>
            </a:r>
            <a:r>
              <a:rPr lang="en-US" sz="3600" baseline="30000">
                <a:solidFill>
                  <a:srgbClr val="002060"/>
                </a:solidFill>
              </a:rPr>
              <a:t>1</a:t>
            </a:r>
            <a:endParaRPr lang="en-US"/>
          </a:p>
        </p:txBody>
      </p:sp>
      <p:pic>
        <p:nvPicPr>
          <p:cNvPr id="4" name="Picture 3">
            <a:extLst>
              <a:ext uri="{FF2B5EF4-FFF2-40B4-BE49-F238E27FC236}">
                <a16:creationId xmlns:a16="http://schemas.microsoft.com/office/drawing/2014/main" id="{2580B73E-D114-B7FD-64A1-66F79A70E556}"/>
              </a:ext>
            </a:extLst>
          </p:cNvPr>
          <p:cNvPicPr>
            <a:picLocks noChangeAspect="1"/>
          </p:cNvPicPr>
          <p:nvPr/>
        </p:nvPicPr>
        <p:blipFill>
          <a:blip r:embed="rId2"/>
          <a:stretch>
            <a:fillRect/>
          </a:stretch>
        </p:blipFill>
        <p:spPr>
          <a:xfrm>
            <a:off x="4439093" y="-18574"/>
            <a:ext cx="7752907" cy="6876574"/>
          </a:xfrm>
          <a:prstGeom prst="rect">
            <a:avLst/>
          </a:prstGeom>
          <a:ln w="12700">
            <a:solidFill>
              <a:srgbClr val="002060"/>
            </a:solidFill>
          </a:ln>
        </p:spPr>
      </p:pic>
      <p:sp>
        <p:nvSpPr>
          <p:cNvPr id="6" name="TextBox 5">
            <a:extLst>
              <a:ext uri="{FF2B5EF4-FFF2-40B4-BE49-F238E27FC236}">
                <a16:creationId xmlns:a16="http://schemas.microsoft.com/office/drawing/2014/main" id="{264A4904-A49B-E360-5423-59DC88E27C31}"/>
              </a:ext>
            </a:extLst>
          </p:cNvPr>
          <p:cNvSpPr txBox="1"/>
          <p:nvPr/>
        </p:nvSpPr>
        <p:spPr>
          <a:xfrm>
            <a:off x="180754" y="5715091"/>
            <a:ext cx="4258339" cy="707886"/>
          </a:xfrm>
          <a:prstGeom prst="rect">
            <a:avLst/>
          </a:prstGeom>
          <a:noFill/>
        </p:spPr>
        <p:txBody>
          <a:bodyPr wrap="square">
            <a:spAutoFit/>
          </a:bodyPr>
          <a:lstStyle/>
          <a:p>
            <a:pPr marL="186262">
              <a:defRPr/>
            </a:pP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Reference:</a:t>
            </a:r>
          </a:p>
          <a:p>
            <a:pPr marL="414862" indent="-228600">
              <a:buFontTx/>
              <a:buAutoNum type="arabicPeriod"/>
              <a:defRPr/>
            </a:pP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Colalillo EL, Sparks AD, Phillips JM, </a:t>
            </a:r>
            <a:r>
              <a:rPr lang="en-US" sz="800" b="0" i="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Onyilofor</a:t>
            </a: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CL, </a:t>
            </a:r>
            <a:r>
              <a:rPr lang="en-US" sz="800" b="0" i="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Ahmadzia</a:t>
            </a: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HK. Obstetric hemorrhage risk assessment tool predicts composite maternal morbidity. Sci Rep. 2021 Jul 19;11(1):14709. </a:t>
            </a:r>
            <a:r>
              <a:rPr lang="en-US" sz="800" b="0" i="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doi</a:t>
            </a:r>
            <a:r>
              <a:rPr lang="en-US" sz="800" b="0" i="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10.1038/s41598-021-93413-3. PMID: 34282160; PMCID: PMC8289851.</a:t>
            </a:r>
            <a:endParaRPr lang="en-US" sz="800" kern="10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152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FAE1-D345-FC7A-4F63-3E6B4957D465}"/>
              </a:ext>
            </a:extLst>
          </p:cNvPr>
          <p:cNvSpPr>
            <a:spLocks noGrp="1"/>
          </p:cNvSpPr>
          <p:nvPr>
            <p:ph type="title"/>
          </p:nvPr>
        </p:nvSpPr>
        <p:spPr>
          <a:xfrm>
            <a:off x="308343" y="1484286"/>
            <a:ext cx="3779875" cy="3124928"/>
          </a:xfrm>
        </p:spPr>
        <p:txBody>
          <a:bodyPr/>
          <a:lstStyle/>
          <a:p>
            <a:r>
              <a:rPr lang="en-US" sz="3600" dirty="0">
                <a:solidFill>
                  <a:srgbClr val="002060"/>
                </a:solidFill>
              </a:rPr>
              <a:t>American College of Obstetricians and Gynecologists Safe Motherhood Initiative</a:t>
            </a:r>
            <a:r>
              <a:rPr lang="en-US" sz="3600" baseline="30000" dirty="0">
                <a:solidFill>
                  <a:srgbClr val="002060"/>
                </a:solidFill>
              </a:rPr>
              <a:t>1     </a:t>
            </a:r>
            <a:endParaRPr lang="en-US" dirty="0"/>
          </a:p>
        </p:txBody>
      </p:sp>
      <p:pic>
        <p:nvPicPr>
          <p:cNvPr id="4" name="Picture 3">
            <a:extLst>
              <a:ext uri="{FF2B5EF4-FFF2-40B4-BE49-F238E27FC236}">
                <a16:creationId xmlns:a16="http://schemas.microsoft.com/office/drawing/2014/main" id="{907CFB8D-16A3-3BC8-664A-35468E92B770}"/>
              </a:ext>
            </a:extLst>
          </p:cNvPr>
          <p:cNvPicPr>
            <a:picLocks noChangeAspect="1"/>
          </p:cNvPicPr>
          <p:nvPr/>
        </p:nvPicPr>
        <p:blipFill>
          <a:blip r:embed="rId2"/>
          <a:stretch>
            <a:fillRect/>
          </a:stretch>
        </p:blipFill>
        <p:spPr>
          <a:xfrm>
            <a:off x="4137579" y="0"/>
            <a:ext cx="8054421" cy="6858000"/>
          </a:xfrm>
          <a:prstGeom prst="rect">
            <a:avLst/>
          </a:prstGeom>
          <a:ln w="12700">
            <a:solidFill>
              <a:schemeClr val="tx1"/>
            </a:solidFill>
          </a:ln>
        </p:spPr>
      </p:pic>
      <p:sp>
        <p:nvSpPr>
          <p:cNvPr id="6" name="TextBox 5">
            <a:extLst>
              <a:ext uri="{FF2B5EF4-FFF2-40B4-BE49-F238E27FC236}">
                <a16:creationId xmlns:a16="http://schemas.microsoft.com/office/drawing/2014/main" id="{8CB3187B-5D1E-3DC6-BFE1-70FB2083F61C}"/>
              </a:ext>
            </a:extLst>
          </p:cNvPr>
          <p:cNvSpPr txBox="1"/>
          <p:nvPr/>
        </p:nvSpPr>
        <p:spPr>
          <a:xfrm>
            <a:off x="246863" y="5734727"/>
            <a:ext cx="3890716" cy="584775"/>
          </a:xfrm>
          <a:prstGeom prst="rect">
            <a:avLst/>
          </a:prstGeom>
          <a:noFill/>
        </p:spPr>
        <p:txBody>
          <a:bodyPr wrap="square">
            <a:spAutoFit/>
          </a:bodyPr>
          <a:lstStyle/>
          <a:p>
            <a:pPr marL="186262">
              <a:defRPr/>
            </a:pP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414862" indent="-228600">
              <a:buFontTx/>
              <a:buAutoNum type="arabicPeriod"/>
              <a:defRPr/>
            </a:pP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ACOG. January 2019. Obstetric Hemorrhage. Risk Assessment Tables. </a:t>
            </a: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https://www.acog.org/-/media/project/acog/acogorg/files/forms/districts/smi-ob-hemorrhage-bundle-risk-assessment-ld-admin-intrapartum.pdf</a:t>
            </a: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428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9A132-AA02-32AB-D291-178DBD41FCB1}"/>
              </a:ext>
            </a:extLst>
          </p:cNvPr>
          <p:cNvSpPr>
            <a:spLocks noGrp="1"/>
          </p:cNvSpPr>
          <p:nvPr>
            <p:ph type="title"/>
          </p:nvPr>
        </p:nvSpPr>
        <p:spPr>
          <a:xfrm>
            <a:off x="274854" y="1529080"/>
            <a:ext cx="10630213" cy="1899920"/>
          </a:xfrm>
        </p:spPr>
        <p:txBody>
          <a:bodyPr vert="horz" lIns="91440" tIns="45720" rIns="91440" bIns="45720" rtlCol="0" anchor="b">
            <a:normAutofit/>
          </a:bodyPr>
          <a:lstStyle/>
          <a:p>
            <a:pPr algn="ctr"/>
            <a:r>
              <a:rPr lang="en-US" sz="4400">
                <a:solidFill>
                  <a:srgbClr val="002060"/>
                </a:solidFill>
              </a:rPr>
              <a:t>#2: </a:t>
            </a:r>
            <a:r>
              <a:rPr lang="en-US" sz="4400">
                <a:solidFill>
                  <a:srgbClr val="002060"/>
                </a:solidFill>
                <a:effectLst/>
              </a:rPr>
              <a:t>Care of Patients </a:t>
            </a:r>
            <a:r>
              <a:rPr lang="en-US" sz="4400"/>
              <a:t>R</a:t>
            </a:r>
            <a:r>
              <a:rPr lang="en-US" sz="4400">
                <a:solidFill>
                  <a:srgbClr val="002060"/>
                </a:solidFill>
                <a:effectLst/>
              </a:rPr>
              <a:t>efusing </a:t>
            </a:r>
            <a:br>
              <a:rPr lang="en-US" sz="4400">
                <a:solidFill>
                  <a:srgbClr val="002060"/>
                </a:solidFill>
                <a:effectLst/>
              </a:rPr>
            </a:br>
            <a:r>
              <a:rPr lang="en-US" sz="4400">
                <a:solidFill>
                  <a:srgbClr val="002060"/>
                </a:solidFill>
                <a:effectLst/>
              </a:rPr>
              <a:t>Blood </a:t>
            </a:r>
            <a:r>
              <a:rPr lang="en-US" sz="4400"/>
              <a:t>P</a:t>
            </a:r>
            <a:r>
              <a:rPr lang="en-US" sz="4400">
                <a:solidFill>
                  <a:srgbClr val="002060"/>
                </a:solidFill>
                <a:effectLst/>
              </a:rPr>
              <a:t>roducts</a:t>
            </a:r>
            <a:endParaRPr lang="en-US" sz="4400">
              <a:solidFill>
                <a:srgbClr val="002060"/>
              </a:solidFill>
            </a:endParaRPr>
          </a:p>
        </p:txBody>
      </p:sp>
    </p:spTree>
    <p:extLst>
      <p:ext uri="{BB962C8B-B14F-4D97-AF65-F5344CB8AC3E}">
        <p14:creationId xmlns:p14="http://schemas.microsoft.com/office/powerpoint/2010/main" val="139453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284ED-728C-B36D-0BA5-5F418757DC5B}"/>
              </a:ext>
            </a:extLst>
          </p:cNvPr>
          <p:cNvSpPr>
            <a:spLocks noGrp="1"/>
          </p:cNvSpPr>
          <p:nvPr>
            <p:ph idx="1"/>
          </p:nvPr>
        </p:nvSpPr>
        <p:spPr>
          <a:xfrm>
            <a:off x="599442" y="1023021"/>
            <a:ext cx="10421815" cy="5449824"/>
          </a:xfrm>
        </p:spPr>
        <p:txBody>
          <a:bodyPr vert="horz" lIns="91440" tIns="45720" rIns="91440" bIns="45720" rtlCol="0" anchor="t">
            <a:normAutofit/>
          </a:bodyPr>
          <a:lstStyle/>
          <a:p>
            <a:pPr marL="186055" indent="0">
              <a:buNone/>
            </a:pPr>
            <a:endParaRPr lang="en-US" sz="800" dirty="0"/>
          </a:p>
          <a:p>
            <a:pPr marL="186055" indent="0">
              <a:buNone/>
            </a:pPr>
            <a:r>
              <a:rPr lang="en-US" sz="1800" dirty="0">
                <a:solidFill>
                  <a:srgbClr val="002060"/>
                </a:solidFill>
              </a:rPr>
              <a:t>Thomas Klumpner, MD – University of Michigan</a:t>
            </a:r>
          </a:p>
          <a:p>
            <a:pPr marL="186055" indent="0">
              <a:buNone/>
            </a:pPr>
            <a:r>
              <a:rPr lang="en-US" sz="1800" dirty="0">
                <a:solidFill>
                  <a:srgbClr val="002060"/>
                </a:solidFill>
              </a:rPr>
              <a:t>Brandon Togioka, MD – Oregon Health and Sciences University</a:t>
            </a:r>
          </a:p>
          <a:p>
            <a:pPr marL="186055" indent="0">
              <a:buNone/>
            </a:pPr>
            <a:r>
              <a:rPr lang="en-US" sz="1800" dirty="0">
                <a:solidFill>
                  <a:srgbClr val="002060"/>
                </a:solidFill>
              </a:rPr>
              <a:t>Nirav Shah, MD – MPOG </a:t>
            </a:r>
          </a:p>
          <a:p>
            <a:pPr marL="186055" indent="0">
              <a:buNone/>
            </a:pPr>
            <a:r>
              <a:rPr lang="en-US" sz="1800" dirty="0">
                <a:solidFill>
                  <a:srgbClr val="002060"/>
                </a:solidFill>
              </a:rPr>
              <a:t>Nicole Barrios, MHA, BSN – MPOG</a:t>
            </a:r>
            <a:endParaRPr lang="en-US" dirty="0">
              <a:solidFill>
                <a:srgbClr val="002060"/>
              </a:solidFill>
            </a:endParaRPr>
          </a:p>
          <a:p>
            <a:pPr marL="186055" indent="0">
              <a:buNone/>
            </a:pPr>
            <a:r>
              <a:rPr lang="en-US" dirty="0">
                <a:solidFill>
                  <a:srgbClr val="002060"/>
                </a:solidFill>
              </a:rPr>
              <a:t>Kate Buehler, MS, RN - MPOG</a:t>
            </a:r>
          </a:p>
          <a:p>
            <a:pPr marL="186055" indent="0">
              <a:buNone/>
            </a:pPr>
            <a:r>
              <a:rPr lang="en-US" sz="1800" dirty="0">
                <a:solidFill>
                  <a:srgbClr val="002060"/>
                </a:solidFill>
              </a:rPr>
              <a:t>Kimberly Finch, MS, RN – Henry Ford Health System </a:t>
            </a:r>
          </a:p>
        </p:txBody>
      </p:sp>
      <p:sp>
        <p:nvSpPr>
          <p:cNvPr id="2" name="Title 2">
            <a:extLst>
              <a:ext uri="{FF2B5EF4-FFF2-40B4-BE49-F238E27FC236}">
                <a16:creationId xmlns:a16="http://schemas.microsoft.com/office/drawing/2014/main" id="{40C435CC-FC0E-4080-E414-4956C1DB606D}"/>
              </a:ext>
            </a:extLst>
          </p:cNvPr>
          <p:cNvSpPr>
            <a:spLocks noGrp="1"/>
          </p:cNvSpPr>
          <p:nvPr>
            <p:ph type="title"/>
          </p:nvPr>
        </p:nvSpPr>
        <p:spPr>
          <a:xfrm>
            <a:off x="351197" y="93471"/>
            <a:ext cx="9846395" cy="926411"/>
          </a:xfrm>
        </p:spPr>
        <p:txBody>
          <a:bodyPr/>
          <a:lstStyle/>
          <a:p>
            <a:pPr marL="186055" indent="0">
              <a:buNone/>
            </a:pPr>
            <a:r>
              <a:rPr lang="en-US" sz="3600" b="1">
                <a:solidFill>
                  <a:srgbClr val="002060"/>
                </a:solidFill>
              </a:rPr>
              <a:t>Acknowledgements</a:t>
            </a:r>
          </a:p>
        </p:txBody>
      </p:sp>
    </p:spTree>
    <p:extLst>
      <p:ext uri="{BB962C8B-B14F-4D97-AF65-F5344CB8AC3E}">
        <p14:creationId xmlns:p14="http://schemas.microsoft.com/office/powerpoint/2010/main" val="1872634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3E59B45-F692-EB3D-8B68-01C6B3FAC4C5}"/>
              </a:ext>
            </a:extLst>
          </p:cNvPr>
          <p:cNvSpPr>
            <a:spLocks noGrp="1"/>
          </p:cNvSpPr>
          <p:nvPr>
            <p:ph sz="half" idx="1"/>
          </p:nvPr>
        </p:nvSpPr>
        <p:spPr>
          <a:xfrm>
            <a:off x="214060" y="1099854"/>
            <a:ext cx="5146216" cy="4198012"/>
          </a:xfrm>
        </p:spPr>
        <p:txBody>
          <a:bodyPr vert="horz" lIns="91440" tIns="45720" rIns="91440" bIns="45720" rtlCol="0" anchor="t">
            <a:normAutofit lnSpcReduction="10000"/>
          </a:bodyPr>
          <a:lstStyle/>
          <a:p>
            <a:pPr lvl="1" fontAlgn="base">
              <a:spcBef>
                <a:spcPts val="0"/>
              </a:spcBef>
              <a:spcAft>
                <a:spcPts val="0"/>
              </a:spcAft>
            </a:pPr>
            <a:r>
              <a:rPr lang="en-US" sz="2000">
                <a:solidFill>
                  <a:srgbClr val="002060"/>
                </a:solidFill>
                <a:effectLst/>
              </a:rPr>
              <a:t>Detailed discussion and documentation of each blood product as accepted or refused</a:t>
            </a:r>
            <a:endParaRPr lang="en-US" sz="900" b="1">
              <a:solidFill>
                <a:srgbClr val="002060"/>
              </a:solidFill>
              <a:ea typeface="Times New Roman" panose="02020603050405020304" pitchFamily="18" charset="0"/>
              <a:cs typeface="Arial"/>
            </a:endParaRPr>
          </a:p>
          <a:p>
            <a:pPr marL="274320" lvl="1" indent="0">
              <a:spcBef>
                <a:spcPts val="0"/>
              </a:spcBef>
              <a:spcAft>
                <a:spcPts val="0"/>
              </a:spcAft>
              <a:buNone/>
            </a:pPr>
            <a:endParaRPr lang="en-US" sz="2000">
              <a:solidFill>
                <a:srgbClr val="002060"/>
              </a:solidFill>
              <a:ea typeface="Times New Roman" panose="02020603050405020304" pitchFamily="18" charset="0"/>
              <a:cs typeface="Arial"/>
            </a:endParaRPr>
          </a:p>
          <a:p>
            <a:pPr lvl="1">
              <a:spcBef>
                <a:spcPts val="0"/>
              </a:spcBef>
              <a:spcAft>
                <a:spcPts val="0"/>
              </a:spcAft>
            </a:pPr>
            <a:r>
              <a:rPr lang="en-US" sz="2000">
                <a:solidFill>
                  <a:srgbClr val="002060"/>
                </a:solidFill>
                <a:ea typeface="Times New Roman" panose="02020603050405020304" pitchFamily="18" charset="0"/>
                <a:cs typeface="Arial"/>
              </a:rPr>
              <a:t>Plan for blood conservation techniques and hemorrhage discussed early among OB, anesthesia, and nursing teams</a:t>
            </a:r>
            <a:endParaRPr lang="en-US" sz="800" b="1">
              <a:solidFill>
                <a:srgbClr val="002060"/>
              </a:solidFill>
              <a:ea typeface="Times New Roman" panose="02020603050405020304" pitchFamily="18" charset="0"/>
              <a:cs typeface="Arial"/>
            </a:endParaRPr>
          </a:p>
          <a:p>
            <a:pPr lvl="1">
              <a:spcBef>
                <a:spcPts val="0"/>
              </a:spcBef>
              <a:spcAft>
                <a:spcPts val="0"/>
              </a:spcAft>
            </a:pPr>
            <a:endParaRPr lang="en-US" sz="2000">
              <a:solidFill>
                <a:srgbClr val="002060"/>
              </a:solidFill>
              <a:ea typeface="Times New Roman" panose="02020603050405020304" pitchFamily="18" charset="0"/>
              <a:cs typeface="Arial"/>
            </a:endParaRPr>
          </a:p>
          <a:p>
            <a:pPr lvl="1">
              <a:spcBef>
                <a:spcPts val="0"/>
              </a:spcBef>
              <a:spcAft>
                <a:spcPts val="0"/>
              </a:spcAft>
            </a:pPr>
            <a:r>
              <a:rPr lang="en-US" sz="2000">
                <a:solidFill>
                  <a:srgbClr val="002060"/>
                </a:solidFill>
                <a:ea typeface="Times New Roman" panose="02020603050405020304" pitchFamily="18" charset="0"/>
                <a:cs typeface="Arial"/>
              </a:rPr>
              <a:t>Early intervention to prevent</a:t>
            </a:r>
            <a:r>
              <a:rPr lang="en-US" sz="2000">
                <a:solidFill>
                  <a:srgbClr val="002060"/>
                </a:solidFill>
                <a:effectLst/>
                <a:ea typeface="Times New Roman" panose="02020603050405020304" pitchFamily="18" charset="0"/>
                <a:cs typeface="Arial"/>
              </a:rPr>
              <a:t> </a:t>
            </a:r>
            <a:r>
              <a:rPr lang="en-US" sz="2000">
                <a:solidFill>
                  <a:srgbClr val="002060"/>
                </a:solidFill>
                <a:ea typeface="Times New Roman" panose="02020603050405020304" pitchFamily="18" charset="0"/>
                <a:cs typeface="Arial"/>
              </a:rPr>
              <a:t>bleeding, </a:t>
            </a:r>
            <a:r>
              <a:rPr lang="en-US" sz="2000">
                <a:solidFill>
                  <a:srgbClr val="002060"/>
                </a:solidFill>
                <a:effectLst/>
                <a:ea typeface="Times New Roman" panose="02020603050405020304" pitchFamily="18" charset="0"/>
                <a:cs typeface="Arial"/>
              </a:rPr>
              <a:t>hypothermia</a:t>
            </a:r>
            <a:r>
              <a:rPr lang="en-US" sz="2000">
                <a:solidFill>
                  <a:srgbClr val="002060"/>
                </a:solidFill>
                <a:ea typeface="Times New Roman" panose="02020603050405020304" pitchFamily="18" charset="0"/>
                <a:cs typeface="Arial"/>
              </a:rPr>
              <a:t>, and fluid deficits</a:t>
            </a:r>
            <a:endParaRPr lang="en-US" sz="800" b="1">
              <a:solidFill>
                <a:srgbClr val="002060"/>
              </a:solidFill>
              <a:ea typeface="Times New Roman" panose="02020603050405020304" pitchFamily="18" charset="0"/>
              <a:cs typeface="Arial"/>
            </a:endParaRPr>
          </a:p>
          <a:p>
            <a:pPr lvl="1">
              <a:spcBef>
                <a:spcPts val="0"/>
              </a:spcBef>
              <a:spcAft>
                <a:spcPts val="0"/>
              </a:spcAft>
            </a:pPr>
            <a:endParaRPr lang="en-US" sz="2000">
              <a:solidFill>
                <a:srgbClr val="002060"/>
              </a:solidFill>
              <a:ea typeface="Times New Roman" panose="02020603050405020304" pitchFamily="18" charset="0"/>
              <a:cs typeface="Arial"/>
            </a:endParaRPr>
          </a:p>
          <a:p>
            <a:pPr lvl="1">
              <a:spcBef>
                <a:spcPts val="0"/>
              </a:spcBef>
              <a:spcAft>
                <a:spcPts val="0"/>
              </a:spcAft>
            </a:pPr>
            <a:r>
              <a:rPr lang="en-US" sz="2000">
                <a:solidFill>
                  <a:srgbClr val="002060"/>
                </a:solidFill>
                <a:ea typeface="Times New Roman" panose="02020603050405020304" pitchFamily="18" charset="0"/>
                <a:cs typeface="Arial"/>
              </a:rPr>
              <a:t>May need to move</a:t>
            </a:r>
            <a:r>
              <a:rPr lang="en-US" sz="2000">
                <a:solidFill>
                  <a:srgbClr val="002060"/>
                </a:solidFill>
                <a:effectLst/>
                <a:ea typeface="Times New Roman" panose="02020603050405020304" pitchFamily="18" charset="0"/>
                <a:cs typeface="Arial"/>
              </a:rPr>
              <a:t> to surgical management quicker in this population.</a:t>
            </a:r>
            <a:r>
              <a:rPr lang="en-US" sz="2000" baseline="30000">
                <a:solidFill>
                  <a:srgbClr val="002060"/>
                </a:solidFill>
                <a:effectLst/>
                <a:ea typeface="Times New Roman" panose="02020603050405020304" pitchFamily="18" charset="0"/>
                <a:cs typeface="Arial"/>
              </a:rPr>
              <a:t>1</a:t>
            </a:r>
            <a:endParaRPr lang="en-US" sz="2400" baseline="30000">
              <a:solidFill>
                <a:srgbClr val="002060"/>
              </a:solidFill>
              <a:effectLst/>
              <a:ea typeface="Times New Roman" panose="02020603050405020304" pitchFamily="18" charset="0"/>
              <a:cs typeface="Arial"/>
            </a:endParaRPr>
          </a:p>
        </p:txBody>
      </p:sp>
      <p:pic>
        <p:nvPicPr>
          <p:cNvPr id="2" name="Picture 1">
            <a:extLst>
              <a:ext uri="{FF2B5EF4-FFF2-40B4-BE49-F238E27FC236}">
                <a16:creationId xmlns:a16="http://schemas.microsoft.com/office/drawing/2014/main" id="{A7FC12DD-C64B-B851-BE7E-A06023CA8950}"/>
              </a:ext>
            </a:extLst>
          </p:cNvPr>
          <p:cNvPicPr>
            <a:picLocks noChangeAspect="1"/>
          </p:cNvPicPr>
          <p:nvPr/>
        </p:nvPicPr>
        <p:blipFill>
          <a:blip r:embed="rId3"/>
          <a:stretch>
            <a:fillRect/>
          </a:stretch>
        </p:blipFill>
        <p:spPr>
          <a:xfrm>
            <a:off x="6006966" y="921742"/>
            <a:ext cx="5970974" cy="4920075"/>
          </a:xfrm>
          <a:prstGeom prst="rect">
            <a:avLst/>
          </a:prstGeom>
          <a:ln w="19050">
            <a:solidFill>
              <a:srgbClr val="000000"/>
            </a:solidFill>
          </a:ln>
        </p:spPr>
      </p:pic>
      <p:sp>
        <p:nvSpPr>
          <p:cNvPr id="3" name="TextBox 2">
            <a:extLst>
              <a:ext uri="{FF2B5EF4-FFF2-40B4-BE49-F238E27FC236}">
                <a16:creationId xmlns:a16="http://schemas.microsoft.com/office/drawing/2014/main" id="{39D27A51-8B20-E98B-1C4D-AF82C445D9B2}"/>
              </a:ext>
            </a:extLst>
          </p:cNvPr>
          <p:cNvSpPr txBox="1"/>
          <p:nvPr/>
        </p:nvSpPr>
        <p:spPr>
          <a:xfrm>
            <a:off x="320420" y="5952311"/>
            <a:ext cx="8362968" cy="461665"/>
          </a:xfrm>
          <a:prstGeom prst="rect">
            <a:avLst/>
          </a:prstGeom>
          <a:noFill/>
        </p:spPr>
        <p:txBody>
          <a:bodyPr wrap="square">
            <a:spAutoFit/>
          </a:bodyPr>
          <a:lstStyle/>
          <a:p>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Maternal Safety Bundle for OB Hemorrhage</a:t>
            </a:r>
            <a:r>
              <a:rPr lang="en-US" sz="8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American College of Obstetrician and Gynecologists.</a:t>
            </a: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(2020). </a:t>
            </a:r>
            <a:r>
              <a:rPr lang="en-US" sz="800" u="sng" kern="10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https://www.acog.org/community/districts-and-sections/district-ii/programs-and-resources/safe-motherhood-initiative/obstetric-hemorrhage</a:t>
            </a:r>
            <a:endPar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le 3">
            <a:extLst>
              <a:ext uri="{FF2B5EF4-FFF2-40B4-BE49-F238E27FC236}">
                <a16:creationId xmlns:a16="http://schemas.microsoft.com/office/drawing/2014/main" id="{4A41B782-7D6D-7BD2-293C-8036DD96F6BA}"/>
              </a:ext>
            </a:extLst>
          </p:cNvPr>
          <p:cNvSpPr>
            <a:spLocks noGrp="1"/>
          </p:cNvSpPr>
          <p:nvPr>
            <p:ph type="title"/>
          </p:nvPr>
        </p:nvSpPr>
        <p:spPr>
          <a:xfrm>
            <a:off x="320420" y="76800"/>
            <a:ext cx="9582912" cy="734448"/>
          </a:xfrm>
        </p:spPr>
        <p:txBody>
          <a:bodyPr>
            <a:normAutofit/>
          </a:bodyPr>
          <a:lstStyle/>
          <a:p>
            <a:r>
              <a:rPr lang="en-US" sz="3600" b="1">
                <a:solidFill>
                  <a:srgbClr val="002060"/>
                </a:solidFill>
              </a:rPr>
              <a:t>Standard Protocols and Processes</a:t>
            </a:r>
          </a:p>
        </p:txBody>
      </p:sp>
    </p:spTree>
    <p:extLst>
      <p:ext uri="{BB962C8B-B14F-4D97-AF65-F5344CB8AC3E}">
        <p14:creationId xmlns:p14="http://schemas.microsoft.com/office/powerpoint/2010/main" val="460797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9A132-AA02-32AB-D291-178DBD41FCB1}"/>
              </a:ext>
            </a:extLst>
          </p:cNvPr>
          <p:cNvSpPr>
            <a:spLocks noGrp="1"/>
          </p:cNvSpPr>
          <p:nvPr>
            <p:ph type="title"/>
          </p:nvPr>
        </p:nvSpPr>
        <p:spPr>
          <a:xfrm>
            <a:off x="897573" y="2103438"/>
            <a:ext cx="9692640" cy="1325562"/>
          </a:xfrm>
        </p:spPr>
        <p:txBody>
          <a:bodyPr>
            <a:normAutofit/>
          </a:bodyPr>
          <a:lstStyle/>
          <a:p>
            <a:pPr algn="ctr"/>
            <a:r>
              <a:rPr lang="en-US" sz="4400">
                <a:solidFill>
                  <a:srgbClr val="002060"/>
                </a:solidFill>
              </a:rPr>
              <a:t>#3: Preparation of </a:t>
            </a:r>
            <a:r>
              <a:rPr lang="en-US" sz="4400"/>
              <a:t>H</a:t>
            </a:r>
            <a:r>
              <a:rPr lang="en-US" sz="4400">
                <a:solidFill>
                  <a:srgbClr val="002060"/>
                </a:solidFill>
              </a:rPr>
              <a:t>emorrhage </a:t>
            </a:r>
            <a:r>
              <a:rPr lang="en-US" sz="4400"/>
              <a:t>C</a:t>
            </a:r>
            <a:r>
              <a:rPr lang="en-US" sz="4400">
                <a:solidFill>
                  <a:srgbClr val="002060"/>
                </a:solidFill>
              </a:rPr>
              <a:t>art </a:t>
            </a:r>
            <a:br>
              <a:rPr lang="en-US" sz="4400">
                <a:solidFill>
                  <a:srgbClr val="002060"/>
                </a:solidFill>
              </a:rPr>
            </a:br>
            <a:r>
              <a:rPr lang="en-US" sz="4400">
                <a:solidFill>
                  <a:srgbClr val="002060"/>
                </a:solidFill>
              </a:rPr>
              <a:t>&amp; Checklist</a:t>
            </a:r>
          </a:p>
        </p:txBody>
      </p:sp>
    </p:spTree>
    <p:extLst>
      <p:ext uri="{BB962C8B-B14F-4D97-AF65-F5344CB8AC3E}">
        <p14:creationId xmlns:p14="http://schemas.microsoft.com/office/powerpoint/2010/main" val="2301431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9E70DC3-735A-F303-4DF2-2B9E11FB36F2}"/>
              </a:ext>
            </a:extLst>
          </p:cNvPr>
          <p:cNvSpPr>
            <a:spLocks noGrp="1"/>
          </p:cNvSpPr>
          <p:nvPr>
            <p:ph sz="half" idx="1"/>
          </p:nvPr>
        </p:nvSpPr>
        <p:spPr>
          <a:xfrm>
            <a:off x="263592" y="1097297"/>
            <a:ext cx="5911392" cy="3844465"/>
          </a:xfrm>
        </p:spPr>
        <p:txBody>
          <a:bodyPr>
            <a:normAutofit lnSpcReduction="10000"/>
          </a:bodyPr>
          <a:lstStyle/>
          <a:p>
            <a:pPr marL="468630" marR="0" lvl="0" indent="-342900" algn="l" defTabSz="914400" rtl="0" eaLnBrk="1" fontAlgn="base" latinLnBrk="0" hangingPunct="1">
              <a:lnSpc>
                <a:spcPct val="95000"/>
              </a:lnSpc>
              <a:spcBef>
                <a:spcPts val="1400"/>
              </a:spcBef>
              <a:spcAft>
                <a:spcPts val="200"/>
              </a:spcAft>
              <a:buClr>
                <a:srgbClr val="4A66AC"/>
              </a:buClr>
              <a:buSzPct val="80000"/>
              <a:tabLst/>
              <a:defRPr/>
            </a:pPr>
            <a:r>
              <a:rPr kumimoji="0" lang="en-US" b="1" i="0" u="none" strike="noStrike" kern="1200" cap="none" spc="10" normalizeH="0" baseline="0" noProof="0" dirty="0">
                <a:ln>
                  <a:noFill/>
                </a:ln>
                <a:solidFill>
                  <a:srgbClr val="002060"/>
                </a:solidFill>
                <a:effectLst/>
                <a:uLnTx/>
                <a:uFillTx/>
                <a:ea typeface="Calibri" panose="020F0502020204030204" pitchFamily="34" charset="0"/>
                <a:cs typeface="Calibri"/>
              </a:rPr>
              <a:t>Oxytocin:</a:t>
            </a:r>
            <a:r>
              <a:rPr kumimoji="0" lang="en-US" b="0" i="0" u="none" strike="noStrike" kern="1200" cap="none" spc="10" normalizeH="0" baseline="0" noProof="0" dirty="0">
                <a:ln>
                  <a:noFill/>
                </a:ln>
                <a:solidFill>
                  <a:srgbClr val="002060"/>
                </a:solidFill>
                <a:effectLst/>
                <a:uLnTx/>
                <a:uFillTx/>
                <a:ea typeface="Calibri" panose="020F0502020204030204" pitchFamily="34" charset="0"/>
                <a:cs typeface="Calibri"/>
              </a:rPr>
              <a:t> </a:t>
            </a:r>
            <a:r>
              <a:rPr kumimoji="0" lang="en-US" sz="1700" b="0" i="0" u="none" strike="noStrike" kern="1200" cap="none" spc="10" normalizeH="0" baseline="0" noProof="0" dirty="0">
                <a:ln>
                  <a:noFill/>
                </a:ln>
                <a:solidFill>
                  <a:srgbClr val="002060"/>
                </a:solidFill>
                <a:effectLst/>
                <a:uLnTx/>
                <a:uFillTx/>
                <a:ea typeface="Calibri" panose="020F0502020204030204" pitchFamily="34" charset="0"/>
                <a:cs typeface="Calibri"/>
              </a:rPr>
              <a:t>administered via infusion (10-40 units in 500 mL or 20-60 in 1000 mL solution) or</a:t>
            </a:r>
          </a:p>
          <a:p>
            <a:pPr marL="742950" marR="0" lvl="1" indent="-342900" algn="l" defTabSz="914400" rtl="0" eaLnBrk="1" fontAlgn="base" latinLnBrk="0" hangingPunct="1">
              <a:lnSpc>
                <a:spcPct val="90000"/>
              </a:lnSpc>
              <a:spcBef>
                <a:spcPts val="300"/>
              </a:spcBef>
              <a:spcAft>
                <a:spcPts val="300"/>
              </a:spcAft>
              <a:buClr>
                <a:srgbClr val="4A66A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ea typeface="Calibri" panose="020F0502020204030204" pitchFamily="34" charset="0"/>
                <a:cs typeface="Calibri"/>
              </a:rPr>
              <a:t>IV Bolus -1-3 units to initiate tone, followed by an infusion of 30 units in 500 mL at 125 mL/hr.</a:t>
            </a:r>
            <a:endParaRPr lang="en-US" sz="1400" b="0" i="0" u="none" strike="noStrike" kern="1200" cap="none" spc="0" normalizeH="0" baseline="0" noProof="0" dirty="0">
              <a:ln>
                <a:noFill/>
              </a:ln>
              <a:solidFill>
                <a:srgbClr val="002060"/>
              </a:solidFill>
              <a:effectLst/>
              <a:uLnTx/>
              <a:uFillTx/>
              <a:ea typeface="Calibri" panose="020F0502020204030204" pitchFamily="34" charset="0"/>
              <a:cs typeface="Calibri"/>
            </a:endParaRPr>
          </a:p>
          <a:p>
            <a:pPr marL="742950" lvl="1" indent="-342900" defTabSz="914400" fontAlgn="base">
              <a:lnSpc>
                <a:spcPct val="90000"/>
              </a:lnSpc>
              <a:spcBef>
                <a:spcPts val="300"/>
              </a:spcBef>
              <a:spcAft>
                <a:spcPts val="300"/>
              </a:spcAft>
              <a:buClr>
                <a:srgbClr val="4A66AC"/>
              </a:buClr>
              <a:buFont typeface="Arial" panose="020B0604020202020204" pitchFamily="34" charset="0"/>
              <a:buChar char="•"/>
              <a:defRPr/>
            </a:pPr>
            <a:r>
              <a:rPr kumimoji="0" lang="en-US" sz="1400" b="0" i="0" u="none" strike="noStrike" kern="1200" cap="none" spc="0" normalizeH="0" baseline="0" noProof="0" dirty="0">
                <a:ln>
                  <a:noFill/>
                </a:ln>
                <a:solidFill>
                  <a:srgbClr val="002060"/>
                </a:solidFill>
                <a:effectLst/>
                <a:uLnTx/>
                <a:uFillTx/>
                <a:ea typeface="Calibri" panose="020F0502020204030204" pitchFamily="34" charset="0"/>
                <a:cs typeface="Calibri"/>
              </a:rPr>
              <a:t>If no IV access: Oxytocin 10 units IM </a:t>
            </a:r>
            <a:r>
              <a:rPr lang="en-US" sz="1400" baseline="30000" dirty="0">
                <a:solidFill>
                  <a:srgbClr val="002060"/>
                </a:solidFill>
                <a:ea typeface="Calibri" panose="020F0502020204030204" pitchFamily="34" charset="0"/>
                <a:cs typeface="Calibri"/>
              </a:rPr>
              <a:t>1,2</a:t>
            </a:r>
          </a:p>
          <a:p>
            <a:pPr marL="400050" marR="0" lvl="1" indent="0" algn="l" defTabSz="914400">
              <a:lnSpc>
                <a:spcPct val="90000"/>
              </a:lnSpc>
              <a:spcBef>
                <a:spcPts val="300"/>
              </a:spcBef>
              <a:spcAft>
                <a:spcPts val="300"/>
              </a:spcAft>
              <a:buClr>
                <a:srgbClr val="4A66AC"/>
              </a:buClr>
              <a:buSzTx/>
              <a:buNone/>
              <a:tabLst/>
              <a:defRPr/>
            </a:pPr>
            <a:r>
              <a:rPr lang="en-US" sz="1400" b="1" i="1" dirty="0">
                <a:solidFill>
                  <a:srgbClr val="002060"/>
                </a:solidFill>
                <a:ea typeface="Calibri" panose="020F0502020204030204" pitchFamily="34" charset="0"/>
                <a:cs typeface="Calibri"/>
              </a:rPr>
              <a:t>Note: Oxytocin</a:t>
            </a:r>
            <a:r>
              <a:rPr kumimoji="0" lang="en-US" sz="1400" b="1" i="1" u="none" strike="noStrike" kern="1200" cap="none" spc="0" normalizeH="0" baseline="0" noProof="0" dirty="0">
                <a:ln>
                  <a:noFill/>
                </a:ln>
                <a:solidFill>
                  <a:srgbClr val="002060"/>
                </a:solidFill>
                <a:effectLst/>
                <a:uLnTx/>
                <a:uFillTx/>
                <a:ea typeface="Calibri" panose="020F0502020204030204" pitchFamily="34" charset="0"/>
                <a:cs typeface="Calibri"/>
              </a:rPr>
              <a:t> dosing strategies are varied and will differ based on patient needs/presentation. </a:t>
            </a:r>
            <a:endParaRPr lang="en-US" sz="1400" b="1" dirty="0"/>
          </a:p>
          <a:p>
            <a:pPr marL="468630" marR="0" lvl="0" indent="-342900" algn="l" defTabSz="914400" rtl="0" eaLnBrk="1" fontAlgn="base" latinLnBrk="0" hangingPunct="1">
              <a:lnSpc>
                <a:spcPct val="95000"/>
              </a:lnSpc>
              <a:spcBef>
                <a:spcPts val="1400"/>
              </a:spcBef>
              <a:spcAft>
                <a:spcPts val="200"/>
              </a:spcAft>
              <a:buClr>
                <a:srgbClr val="4A66AC"/>
              </a:buClr>
              <a:buSzPct val="80000"/>
              <a:tabLst/>
              <a:defRPr/>
            </a:pPr>
            <a:r>
              <a:rPr kumimoji="0" lang="en-US" b="1" i="0" u="none" strike="noStrike" kern="1200" cap="none" spc="10" normalizeH="0" baseline="0" noProof="0" dirty="0">
                <a:ln>
                  <a:noFill/>
                </a:ln>
                <a:solidFill>
                  <a:srgbClr val="002060"/>
                </a:solidFill>
                <a:effectLst/>
                <a:uLnTx/>
                <a:uFillTx/>
                <a:ea typeface="Calibri" panose="020F0502020204030204" pitchFamily="34" charset="0"/>
                <a:cs typeface="Calibri"/>
              </a:rPr>
              <a:t>15-methyl PGF2a </a:t>
            </a:r>
            <a:r>
              <a:rPr kumimoji="0" lang="en-US" b="0" i="0" u="none" strike="noStrike" kern="1200" cap="none" spc="10" normalizeH="0" baseline="0" noProof="0" dirty="0">
                <a:ln>
                  <a:noFill/>
                </a:ln>
                <a:solidFill>
                  <a:srgbClr val="002060"/>
                </a:solidFill>
                <a:effectLst/>
                <a:uLnTx/>
                <a:uFillTx/>
                <a:ea typeface="Calibri" panose="020F0502020204030204" pitchFamily="34" charset="0"/>
                <a:cs typeface="Calibri"/>
              </a:rPr>
              <a:t>(</a:t>
            </a:r>
            <a:r>
              <a:rPr kumimoji="0" lang="en-US" sz="1700" b="0" i="0" u="none" strike="noStrike" kern="1200" cap="none" spc="10" normalizeH="0" baseline="0" noProof="0" dirty="0" err="1">
                <a:ln>
                  <a:noFill/>
                </a:ln>
                <a:solidFill>
                  <a:srgbClr val="002060"/>
                </a:solidFill>
                <a:effectLst/>
                <a:uLnTx/>
                <a:uFillTx/>
                <a:ea typeface="Calibri" panose="020F0502020204030204" pitchFamily="34" charset="0"/>
                <a:cs typeface="Calibri"/>
              </a:rPr>
              <a:t>Carboprost</a:t>
            </a:r>
            <a:r>
              <a:rPr kumimoji="0" lang="en-US" sz="1700" b="0" i="0" u="none" strike="noStrike" kern="1200" cap="none" spc="10" normalizeH="0" baseline="0" noProof="0" dirty="0">
                <a:ln>
                  <a:noFill/>
                </a:ln>
                <a:solidFill>
                  <a:srgbClr val="002060"/>
                </a:solidFill>
                <a:effectLst/>
                <a:uLnTx/>
                <a:uFillTx/>
                <a:ea typeface="Calibri" panose="020F0502020204030204" pitchFamily="34" charset="0"/>
                <a:cs typeface="Calibri"/>
              </a:rPr>
              <a:t> / </a:t>
            </a:r>
            <a:r>
              <a:rPr kumimoji="0" lang="en-US" sz="1700" b="0" i="0" u="none" strike="noStrike" kern="1200" cap="none" spc="10" normalizeH="0" baseline="0" noProof="0" dirty="0" err="1">
                <a:ln>
                  <a:noFill/>
                </a:ln>
                <a:solidFill>
                  <a:srgbClr val="002060"/>
                </a:solidFill>
                <a:effectLst/>
                <a:uLnTx/>
                <a:uFillTx/>
                <a:ea typeface="Calibri" panose="020F0502020204030204" pitchFamily="34" charset="0"/>
                <a:cs typeface="Calibri"/>
              </a:rPr>
              <a:t>Hemabate</a:t>
            </a:r>
            <a:r>
              <a:rPr kumimoji="0" lang="en-US" sz="1700" b="0" i="0" u="none" strike="noStrike" kern="1200" cap="none" spc="10" normalizeH="0" baseline="0" noProof="0" dirty="0">
                <a:ln>
                  <a:noFill/>
                </a:ln>
                <a:solidFill>
                  <a:srgbClr val="002060"/>
                </a:solidFill>
                <a:effectLst/>
                <a:uLnTx/>
                <a:uFillTx/>
                <a:ea typeface="Calibri" panose="020F0502020204030204" pitchFamily="34" charset="0"/>
                <a:cs typeface="Calibri"/>
              </a:rPr>
              <a:t>): 250 mcg/ml IM.  Avoid in patients with severe asthma.</a:t>
            </a:r>
            <a:r>
              <a:rPr kumimoji="0" lang="en-US" sz="1700" b="0" i="0" u="none" strike="noStrike" kern="1200" cap="none" spc="10" normalizeH="0" baseline="30000" noProof="0" dirty="0">
                <a:ln>
                  <a:noFill/>
                </a:ln>
                <a:solidFill>
                  <a:srgbClr val="002060"/>
                </a:solidFill>
                <a:effectLst/>
                <a:uLnTx/>
                <a:uFillTx/>
                <a:ea typeface="Calibri" panose="020F0502020204030204" pitchFamily="34" charset="0"/>
                <a:cs typeface="Calibri"/>
              </a:rPr>
              <a:t>1 2</a:t>
            </a:r>
            <a:endParaRPr kumimoji="0" lang="en-US" sz="1700" b="0" i="0" u="none" strike="noStrike" kern="1200" cap="none" spc="0" normalizeH="0" baseline="30000" noProof="0" dirty="0">
              <a:ln>
                <a:noFill/>
              </a:ln>
              <a:solidFill>
                <a:srgbClr val="002060"/>
              </a:solidFill>
              <a:effectLst/>
              <a:uLnTx/>
              <a:uFillTx/>
              <a:ea typeface="Calibri" panose="020F0502020204030204" pitchFamily="34" charset="0"/>
              <a:cs typeface="Calibri"/>
            </a:endParaRPr>
          </a:p>
          <a:p>
            <a:pPr marL="468630" marR="0" lvl="0" indent="-342900" algn="l" defTabSz="914400" rtl="0" eaLnBrk="1" fontAlgn="base" latinLnBrk="0" hangingPunct="1">
              <a:lnSpc>
                <a:spcPct val="95000"/>
              </a:lnSpc>
              <a:spcBef>
                <a:spcPts val="1400"/>
              </a:spcBef>
              <a:spcAft>
                <a:spcPts val="200"/>
              </a:spcAft>
              <a:buClr>
                <a:srgbClr val="4A66AC"/>
              </a:buClr>
              <a:buSzPct val="80000"/>
              <a:tabLst/>
              <a:defRPr/>
            </a:pPr>
            <a:r>
              <a:rPr kumimoji="0" lang="en-US" b="1" i="0" u="none" strike="noStrike" kern="1200" cap="none" spc="10" normalizeH="0" baseline="0" noProof="0" dirty="0">
                <a:ln>
                  <a:noFill/>
                </a:ln>
                <a:solidFill>
                  <a:srgbClr val="002060"/>
                </a:solidFill>
                <a:effectLst/>
                <a:uLnTx/>
                <a:uFillTx/>
                <a:ea typeface="Calibri" panose="020F0502020204030204" pitchFamily="34" charset="0"/>
                <a:cs typeface="Calibri"/>
              </a:rPr>
              <a:t>Misoprostol</a:t>
            </a:r>
            <a:r>
              <a:rPr kumimoji="0" lang="en-US" b="0" i="0" u="none" strike="noStrike" kern="1200" cap="none" spc="10" normalizeH="0" baseline="0" noProof="0" dirty="0">
                <a:ln>
                  <a:noFill/>
                </a:ln>
                <a:solidFill>
                  <a:srgbClr val="002060"/>
                </a:solidFill>
                <a:effectLst/>
                <a:uLnTx/>
                <a:uFillTx/>
                <a:ea typeface="Calibri" panose="020F0502020204030204" pitchFamily="34" charset="0"/>
                <a:cs typeface="Calibri"/>
              </a:rPr>
              <a:t> (Cytotec): </a:t>
            </a:r>
            <a:r>
              <a:rPr kumimoji="0" lang="en-US" sz="1700" b="0" i="0" u="none" strike="noStrike" kern="1200" cap="none" spc="10" normalizeH="0" baseline="0" noProof="0" dirty="0">
                <a:ln>
                  <a:noFill/>
                </a:ln>
                <a:solidFill>
                  <a:srgbClr val="002060"/>
                </a:solidFill>
                <a:effectLst/>
                <a:uLnTx/>
                <a:uFillTx/>
                <a:ea typeface="Calibri" panose="020F0502020204030204" pitchFamily="34" charset="0"/>
                <a:cs typeface="Calibri"/>
              </a:rPr>
              <a:t>200 mcg tablets</a:t>
            </a:r>
            <a:r>
              <a:rPr lang="en-US" sz="1700" spc="10" dirty="0">
                <a:solidFill>
                  <a:srgbClr val="002060"/>
                </a:solidFill>
                <a:ea typeface="Calibri" panose="020F0502020204030204" pitchFamily="34" charset="0"/>
                <a:cs typeface="Calibri"/>
              </a:rPr>
              <a:t> administered in</a:t>
            </a:r>
            <a:r>
              <a:rPr kumimoji="0" lang="en-US" sz="1700" b="0" i="0" u="none" strike="noStrike" kern="1200" cap="none" spc="10" normalizeH="0" baseline="0" noProof="0" dirty="0">
                <a:ln>
                  <a:noFill/>
                </a:ln>
                <a:solidFill>
                  <a:srgbClr val="002060"/>
                </a:solidFill>
                <a:effectLst/>
                <a:uLnTx/>
                <a:uFillTx/>
                <a:ea typeface="Calibri" panose="020F0502020204030204" pitchFamily="34" charset="0"/>
                <a:cs typeface="Calibri"/>
              </a:rPr>
              <a:t> 600 mcg or 800 mcg doses sublingually. (Rectal administration is no longer recommended due to late onset of action).</a:t>
            </a:r>
            <a:r>
              <a:rPr kumimoji="0" lang="en-US" sz="1700" b="0" i="0" u="none" strike="noStrike" kern="1200" cap="none" spc="10" normalizeH="0" baseline="30000" noProof="0" dirty="0">
                <a:ln>
                  <a:noFill/>
                </a:ln>
                <a:solidFill>
                  <a:srgbClr val="002060"/>
                </a:solidFill>
                <a:effectLst/>
                <a:uLnTx/>
                <a:uFillTx/>
                <a:ea typeface="Calibri" panose="020F0502020204030204" pitchFamily="34" charset="0"/>
                <a:cs typeface="Calibri"/>
              </a:rPr>
              <a:t>1</a:t>
            </a:r>
          </a:p>
          <a:p>
            <a:endParaRPr lang="en-US" dirty="0"/>
          </a:p>
        </p:txBody>
      </p:sp>
      <p:sp>
        <p:nvSpPr>
          <p:cNvPr id="9" name="Content Placeholder 8">
            <a:extLst>
              <a:ext uri="{FF2B5EF4-FFF2-40B4-BE49-F238E27FC236}">
                <a16:creationId xmlns:a16="http://schemas.microsoft.com/office/drawing/2014/main" id="{7FD6B479-F555-AC61-5791-936457F7508D}"/>
              </a:ext>
            </a:extLst>
          </p:cNvPr>
          <p:cNvSpPr>
            <a:spLocks noGrp="1"/>
          </p:cNvSpPr>
          <p:nvPr>
            <p:ph sz="half" idx="2"/>
          </p:nvPr>
        </p:nvSpPr>
        <p:spPr>
          <a:xfrm>
            <a:off x="6365818" y="1111408"/>
            <a:ext cx="4895417" cy="3720295"/>
          </a:xfrm>
        </p:spPr>
        <p:txBody>
          <a:bodyPr vert="horz" lIns="91440" tIns="45720" rIns="91440" bIns="45720" rtlCol="0" anchor="t">
            <a:normAutofit lnSpcReduction="10000"/>
          </a:bodyPr>
          <a:lstStyle/>
          <a:p>
            <a:pPr marL="468630" marR="0" lvl="0" indent="-342900" algn="l" defTabSz="914400" rtl="0" eaLnBrk="1" fontAlgn="base" latinLnBrk="0" hangingPunct="1">
              <a:lnSpc>
                <a:spcPct val="95000"/>
              </a:lnSpc>
              <a:spcBef>
                <a:spcPts val="1400"/>
              </a:spcBef>
              <a:spcAft>
                <a:spcPts val="200"/>
              </a:spcAft>
              <a:buClr>
                <a:srgbClr val="4A66AC"/>
              </a:buClr>
              <a:buSzPct val="100000"/>
              <a:buFont typeface="Arial" pitchFamily="34" charset="0"/>
              <a:buChar char="•"/>
              <a:tabLst/>
              <a:defRPr/>
            </a:pPr>
            <a:r>
              <a:rPr kumimoji="0" lang="en-US" sz="1700" b="1" i="0" u="none" strike="noStrike" kern="1200" cap="none" spc="10" normalizeH="0" baseline="0" noProof="0">
                <a:ln>
                  <a:noFill/>
                </a:ln>
                <a:solidFill>
                  <a:srgbClr val="002060"/>
                </a:solidFill>
                <a:effectLst/>
                <a:uLnTx/>
                <a:uFillTx/>
                <a:ea typeface="Calibri" panose="020F0502020204030204" pitchFamily="34" charset="0"/>
                <a:cs typeface="Calibri"/>
              </a:rPr>
              <a:t>Methylergonovine</a:t>
            </a:r>
            <a:r>
              <a:rPr kumimoji="0" lang="en-US" sz="1700" b="0" i="0" u="none" strike="noStrike" kern="1200" cap="none" spc="10" normalizeH="0" baseline="0" noProof="0">
                <a:ln>
                  <a:noFill/>
                </a:ln>
                <a:solidFill>
                  <a:srgbClr val="002060"/>
                </a:solidFill>
                <a:effectLst/>
                <a:uLnTx/>
                <a:uFillTx/>
                <a:ea typeface="Calibri" panose="020F0502020204030204" pitchFamily="34" charset="0"/>
                <a:cs typeface="Calibri"/>
              </a:rPr>
              <a:t> (Methergine): </a:t>
            </a:r>
            <a:r>
              <a:rPr kumimoji="0" lang="en-US" sz="1600" b="0" i="0" u="none" strike="noStrike" kern="1200" cap="none" spc="10" normalizeH="0" baseline="0" noProof="0">
                <a:ln>
                  <a:noFill/>
                </a:ln>
                <a:solidFill>
                  <a:srgbClr val="002060"/>
                </a:solidFill>
                <a:effectLst/>
                <a:uLnTx/>
                <a:uFillTx/>
                <a:ea typeface="Calibri" panose="020F0502020204030204" pitchFamily="34" charset="0"/>
                <a:cs typeface="Calibri"/>
              </a:rPr>
              <a:t>0.2 mg/mL</a:t>
            </a:r>
            <a:r>
              <a:rPr lang="en-US" sz="1600">
                <a:ea typeface="Calibri" panose="020F0502020204030204" pitchFamily="34" charset="0"/>
                <a:cs typeface="Calibri"/>
              </a:rPr>
              <a:t> IM. </a:t>
            </a:r>
            <a:r>
              <a:rPr kumimoji="0" lang="en-US" sz="1600" b="0" i="0" u="none" strike="noStrike" kern="1200" cap="none" spc="10" normalizeH="0" baseline="0" noProof="0">
                <a:ln>
                  <a:noFill/>
                </a:ln>
                <a:solidFill>
                  <a:srgbClr val="002060"/>
                </a:solidFill>
                <a:effectLst/>
                <a:uLnTx/>
                <a:uFillTx/>
                <a:ea typeface="Calibri" panose="020F0502020204030204" pitchFamily="34" charset="0"/>
                <a:cs typeface="Calibri"/>
              </a:rPr>
              <a:t>Avoid in patients with poorly controlled hypertension</a:t>
            </a:r>
            <a:r>
              <a:rPr kumimoji="0" lang="en-US" sz="1600" b="0" i="0" u="none" strike="noStrike" kern="1200" cap="none" spc="10" normalizeH="0" baseline="30000" noProof="0">
                <a:ln>
                  <a:noFill/>
                </a:ln>
                <a:solidFill>
                  <a:srgbClr val="002060"/>
                </a:solidFill>
                <a:effectLst/>
                <a:uLnTx/>
                <a:uFillTx/>
                <a:ea typeface="Calibri" panose="020F0502020204030204" pitchFamily="34" charset="0"/>
                <a:cs typeface="Calibri"/>
              </a:rPr>
              <a:t>1</a:t>
            </a:r>
          </a:p>
          <a:p>
            <a:pPr marL="468630" indent="-342900" fontAlgn="base">
              <a:buClr>
                <a:srgbClr val="4A66AC"/>
              </a:buClr>
              <a:buSzPct val="100000"/>
              <a:defRPr/>
            </a:pPr>
            <a:r>
              <a:rPr kumimoji="0" lang="en-US" sz="1700" b="1" i="0" u="none" strike="noStrike" kern="1200" cap="none" spc="10" normalizeH="0" baseline="0" noProof="0">
                <a:ln>
                  <a:noFill/>
                </a:ln>
                <a:solidFill>
                  <a:srgbClr val="002060"/>
                </a:solidFill>
                <a:effectLst/>
                <a:uLnTx/>
                <a:uFillTx/>
                <a:ea typeface="+mn-ea"/>
                <a:cs typeface="+mn-cs"/>
              </a:rPr>
              <a:t>Calcium</a:t>
            </a:r>
            <a:r>
              <a:rPr kumimoji="0" lang="en-US" sz="1700" b="0" i="0" u="none" strike="noStrike" kern="1200" cap="none" spc="10" normalizeH="0" baseline="0" noProof="0">
                <a:ln>
                  <a:noFill/>
                </a:ln>
                <a:solidFill>
                  <a:srgbClr val="002060"/>
                </a:solidFill>
                <a:effectLst/>
                <a:uLnTx/>
                <a:uFillTx/>
                <a:ea typeface="+mn-ea"/>
                <a:cs typeface="+mn-cs"/>
              </a:rPr>
              <a:t>: </a:t>
            </a:r>
            <a:r>
              <a:rPr lang="en-US" sz="1700"/>
              <a:t>consider </a:t>
            </a:r>
            <a:r>
              <a:rPr lang="en-US" sz="1600"/>
              <a:t>1</a:t>
            </a:r>
            <a:r>
              <a:rPr kumimoji="0" lang="en-US" sz="1600" b="0" i="0" u="none" strike="noStrike" kern="1200" cap="none" spc="10" normalizeH="0" baseline="0" noProof="0">
                <a:ln>
                  <a:noFill/>
                </a:ln>
                <a:solidFill>
                  <a:srgbClr val="002060"/>
                </a:solidFill>
                <a:effectLst/>
                <a:uLnTx/>
                <a:uFillTx/>
                <a:ea typeface="+mn-ea"/>
                <a:cs typeface="+mn-cs"/>
              </a:rPr>
              <a:t> gram IV infused over 10 minutes after cord clamping</a:t>
            </a:r>
            <a:r>
              <a:rPr kumimoji="0" lang="en-US" sz="1600" b="0" i="0" u="none" strike="noStrike" kern="1200" cap="none" spc="10" normalizeH="0" baseline="30000" noProof="0">
                <a:ln>
                  <a:noFill/>
                </a:ln>
                <a:solidFill>
                  <a:srgbClr val="002060"/>
                </a:solidFill>
                <a:effectLst/>
                <a:uLnTx/>
                <a:uFillTx/>
                <a:ea typeface="+mn-ea"/>
                <a:cs typeface="+mn-cs"/>
              </a:rPr>
              <a:t>3</a:t>
            </a:r>
            <a:r>
              <a:rPr kumimoji="0" lang="en-US" sz="1600" b="0" i="0" u="none" strike="noStrike" kern="1200" cap="none" spc="10" normalizeH="0" baseline="0" noProof="0">
                <a:ln>
                  <a:noFill/>
                </a:ln>
                <a:solidFill>
                  <a:srgbClr val="002060"/>
                </a:solidFill>
                <a:effectLst/>
                <a:uLnTx/>
                <a:uFillTx/>
                <a:ea typeface="+mn-ea"/>
                <a:cs typeface="+mn-cs"/>
              </a:rPr>
              <a:t> </a:t>
            </a:r>
          </a:p>
          <a:p>
            <a:pPr marL="468630" marR="0" lvl="0" indent="-342900" algn="l" defTabSz="914400" rtl="0" eaLnBrk="1" fontAlgn="base" latinLnBrk="0" hangingPunct="1">
              <a:lnSpc>
                <a:spcPct val="95000"/>
              </a:lnSpc>
              <a:spcBef>
                <a:spcPts val="1400"/>
              </a:spcBef>
              <a:spcAft>
                <a:spcPts val="200"/>
              </a:spcAft>
              <a:buClr>
                <a:srgbClr val="4A66AC"/>
              </a:buClr>
              <a:buSzPct val="100000"/>
              <a:buFont typeface="Arial" pitchFamily="34" charset="0"/>
              <a:buChar char="•"/>
              <a:tabLst/>
              <a:defRPr/>
            </a:pPr>
            <a:r>
              <a:rPr lang="en-US" sz="1700" b="1" kern="100">
                <a:solidFill>
                  <a:srgbClr val="002060"/>
                </a:solidFill>
                <a:effectLst/>
                <a:ea typeface="Aptos" panose="020B0004020202020204" pitchFamily="34" charset="0"/>
                <a:cs typeface="Times New Roman" panose="02020603050405020304" pitchFamily="18" charset="0"/>
              </a:rPr>
              <a:t>Tranexamic acid</a:t>
            </a:r>
            <a:r>
              <a:rPr lang="en-US" sz="1700" kern="100">
                <a:solidFill>
                  <a:srgbClr val="002060"/>
                </a:solidFill>
                <a:effectLst/>
                <a:ea typeface="Aptos" panose="020B0004020202020204" pitchFamily="34" charset="0"/>
                <a:cs typeface="Times New Roman" panose="02020603050405020304" pitchFamily="18" charset="0"/>
              </a:rPr>
              <a:t> (TXA): </a:t>
            </a:r>
            <a:r>
              <a:rPr lang="en-US" sz="1600" kern="100">
                <a:solidFill>
                  <a:srgbClr val="002060"/>
                </a:solidFill>
                <a:effectLst/>
                <a:ea typeface="Aptos" panose="020B0004020202020204" pitchFamily="34" charset="0"/>
                <a:cs typeface="Times New Roman" panose="02020603050405020304" pitchFamily="18" charset="0"/>
              </a:rPr>
              <a:t>1 gram IV, can repeat in 30 minutes, max dose: 2 grams in 24 hours</a:t>
            </a:r>
            <a:r>
              <a:rPr lang="en-US" sz="1600" kern="100" baseline="30000">
                <a:solidFill>
                  <a:srgbClr val="002060"/>
                </a:solidFill>
                <a:ea typeface="Aptos" panose="020B0004020202020204" pitchFamily="34" charset="0"/>
                <a:cs typeface="Times New Roman" panose="02020603050405020304" pitchFamily="18" charset="0"/>
              </a:rPr>
              <a:t>4,5</a:t>
            </a:r>
            <a:endParaRPr lang="en-US" sz="1600" kern="100">
              <a:solidFill>
                <a:srgbClr val="002060"/>
              </a:solidFill>
              <a:ea typeface="Aptos" panose="020B0004020202020204" pitchFamily="34" charset="0"/>
              <a:cs typeface="Times New Roman" panose="02020603050405020304" pitchFamily="18" charset="0"/>
            </a:endParaRPr>
          </a:p>
          <a:p>
            <a:pPr marL="468630" indent="-342900" defTabSz="914400" fontAlgn="base">
              <a:lnSpc>
                <a:spcPct val="95000"/>
              </a:lnSpc>
              <a:spcBef>
                <a:spcPts val="1400"/>
              </a:spcBef>
              <a:spcAft>
                <a:spcPts val="200"/>
              </a:spcAft>
              <a:buClr>
                <a:srgbClr val="4A66AC"/>
              </a:buClr>
              <a:buSzPct val="100000"/>
              <a:buFont typeface="Arial" pitchFamily="34" charset="0"/>
              <a:buChar char="•"/>
              <a:defRPr/>
            </a:pPr>
            <a:r>
              <a:rPr lang="en-US" sz="1700" kern="100">
                <a:solidFill>
                  <a:srgbClr val="002060"/>
                </a:solidFill>
                <a:effectLst/>
                <a:ea typeface="Aptos" panose="020B0004020202020204" pitchFamily="34" charset="0"/>
                <a:cs typeface="Times New Roman" panose="02020603050405020304" pitchFamily="18" charset="0"/>
              </a:rPr>
              <a:t>Hysterectomy Tray and Intrauterine Balloon</a:t>
            </a:r>
            <a:r>
              <a:rPr lang="en-US" sz="1700" kern="100" baseline="30000">
                <a:solidFill>
                  <a:srgbClr val="002060"/>
                </a:solidFill>
                <a:effectLst/>
                <a:ea typeface="Aptos" panose="020B0004020202020204" pitchFamily="34" charset="0"/>
                <a:cs typeface="Times New Roman" panose="02020603050405020304" pitchFamily="18" charset="0"/>
              </a:rPr>
              <a:t>6</a:t>
            </a:r>
          </a:p>
        </p:txBody>
      </p:sp>
      <p:sp>
        <p:nvSpPr>
          <p:cNvPr id="10" name="Title 9">
            <a:extLst>
              <a:ext uri="{FF2B5EF4-FFF2-40B4-BE49-F238E27FC236}">
                <a16:creationId xmlns:a16="http://schemas.microsoft.com/office/drawing/2014/main" id="{604AC517-7A5E-F061-1805-42ACE9D128B2}"/>
              </a:ext>
            </a:extLst>
          </p:cNvPr>
          <p:cNvSpPr txBox="1">
            <a:spLocks noGrp="1"/>
          </p:cNvSpPr>
          <p:nvPr>
            <p:ph type="title"/>
          </p:nvPr>
        </p:nvSpPr>
        <p:spPr>
          <a:xfrm>
            <a:off x="312982" y="219141"/>
            <a:ext cx="9419522" cy="590931"/>
          </a:xfrm>
          <a:prstGeom prst="rect">
            <a:avLst/>
          </a:prstGeom>
          <a:noFill/>
        </p:spPr>
        <p:txBody>
          <a:bodyPr wrap="square">
            <a:spAutoFit/>
          </a:bodyPr>
          <a:lstStyle/>
          <a:p>
            <a:r>
              <a:rPr lang="en-US" sz="3600" b="1">
                <a:solidFill>
                  <a:srgbClr val="002060"/>
                </a:solidFill>
              </a:rPr>
              <a:t>Standard Medications and Supplies </a:t>
            </a:r>
            <a:endParaRPr lang="en-US" sz="3600"/>
          </a:p>
        </p:txBody>
      </p:sp>
      <p:sp>
        <p:nvSpPr>
          <p:cNvPr id="11" name="TextBox 10">
            <a:extLst>
              <a:ext uri="{FF2B5EF4-FFF2-40B4-BE49-F238E27FC236}">
                <a16:creationId xmlns:a16="http://schemas.microsoft.com/office/drawing/2014/main" id="{CACFE74F-9911-B651-C075-DCE943AC49E3}"/>
              </a:ext>
            </a:extLst>
          </p:cNvPr>
          <p:cNvSpPr txBox="1"/>
          <p:nvPr/>
        </p:nvSpPr>
        <p:spPr>
          <a:xfrm>
            <a:off x="384103" y="5144412"/>
            <a:ext cx="10710618" cy="1232582"/>
          </a:xfrm>
          <a:prstGeom prst="rect">
            <a:avLst/>
          </a:prstGeom>
          <a:noFill/>
        </p:spPr>
        <p:txBody>
          <a:bodyPr wrap="square" rtlCol="0">
            <a:spAutoFit/>
          </a:bodyPr>
          <a:lstStyle/>
          <a:p>
            <a:r>
              <a:rPr lang="en-US" sz="70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lnSpc>
                <a:spcPct val="107000"/>
              </a:lnSpc>
              <a:buFont typeface="+mj-lt"/>
              <a:buAutoNum type="arabicPeriod"/>
            </a:pP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Lagrew D, McNulty J,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 </a:t>
            </a:r>
          </a:p>
          <a:p>
            <a:pPr marL="228600" indent="-228600">
              <a:lnSpc>
                <a:spcPct val="107000"/>
              </a:lnSpc>
              <a:buFont typeface="+mj-lt"/>
              <a:buAutoNum type="arabicPeriod"/>
            </a:pP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Jones AJ, Federspiel JJ, Eke AC. Preventing postpartum hemorrhage with combined therapy rather than oxytocin alone. Am J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Obstet</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Gynecol</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MFM. 2023 Feb;5(2S):100731.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doi</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10.1016/j.ajogmf.2022.100731.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Epub</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2022 Aug 24. PMID: 36028160; PMCID: PMC9941051.</a:t>
            </a:r>
          </a:p>
          <a:p>
            <a:pPr marL="228600" indent="-228600">
              <a:lnSpc>
                <a:spcPct val="107000"/>
              </a:lnSpc>
              <a:buFont typeface="+mj-lt"/>
              <a:buAutoNum type="arabicPeriod"/>
            </a:pP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Ansari, Jessica R.,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Alla</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Yarmosh</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Guillermina Michel, Deirdre Lyell, Haley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Hedlin</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David N. Cornfield, Brendan Carvalho, and Brian T. Bateman. 2024. “Intravenous Calcium to Decrease Blood Loss During Intrapartum Cesarean Delivery: A Randomized Controlled Trial.” </a:t>
            </a:r>
            <a:r>
              <a:rPr lang="en-US" sz="700" i="1"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Obstetrics and Gynecology</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143 (1): 104–12.</a:t>
            </a:r>
            <a:endParaRPr lang="en-US" sz="7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07000"/>
              </a:lnSpc>
              <a:buFont typeface="+mj-lt"/>
              <a:buAutoNum type="arabicPeriod"/>
            </a:pP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Shakur, H., Roberts, I., Fawole, B.,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Chaudhri</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R., El-Sheikh, M.,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Akintan</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 Qureshi, Z.,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Kidanto</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H.,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Vwalika</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B., Abdulkadir, A.,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Etuk</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S., Noor, S.,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Asonganyi</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E.,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Alfirevic</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Z., Beaumont, D.,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Ronsmans</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C.,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Arulkumaran</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S., Grant, A., Afsana, K., … Faye, G. E. (2017). Effect of early tranexamic acid administration on mortality, hysterectomy, and other morbidities in women with post-partum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haemorrhage</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(WOMAN): an international, </a:t>
            </a:r>
            <a:r>
              <a:rPr lang="en-US" sz="7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randomised</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double-blind, placebo-controlled trial. </a:t>
            </a:r>
            <a:r>
              <a:rPr lang="en-US" sz="700" i="1"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The Lancet</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i="1"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389</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(10084), 2105–2116. </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https://doi.org/10.1016/S0140-6736(17)30638-4</a:t>
            </a:r>
            <a:endPar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07000"/>
              </a:lnSpc>
              <a:buFont typeface="+mj-lt"/>
              <a:buAutoNum type="arabicPeriod"/>
            </a:pPr>
            <a:r>
              <a:rPr lang="en-US" sz="700">
                <a:solidFill>
                  <a:srgbClr val="002060"/>
                </a:solidFill>
                <a:latin typeface="Calibri" panose="020F0502020204030204" pitchFamily="34" charset="0"/>
                <a:ea typeface="Calibri" panose="020F0502020204030204" pitchFamily="34" charset="0"/>
                <a:cs typeface="Calibri" panose="020F0502020204030204" pitchFamily="34" charset="0"/>
              </a:rPr>
              <a:t>Chauncey, J. M., &amp; Wieters, J. S. (2023). </a:t>
            </a:r>
            <a:r>
              <a:rPr lang="en-US" sz="700" i="1">
                <a:solidFill>
                  <a:srgbClr val="002060"/>
                </a:solidFill>
                <a:latin typeface="Calibri" panose="020F0502020204030204" pitchFamily="34" charset="0"/>
                <a:ea typeface="Calibri" panose="020F0502020204030204" pitchFamily="34" charset="0"/>
                <a:cs typeface="Calibri" panose="020F0502020204030204" pitchFamily="34" charset="0"/>
              </a:rPr>
              <a:t>Tranexamic Acid</a:t>
            </a:r>
            <a:r>
              <a:rPr lang="en-US" sz="70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700" err="1">
                <a:solidFill>
                  <a:srgbClr val="002060"/>
                </a:solidFill>
                <a:latin typeface="Calibri" panose="020F0502020204030204" pitchFamily="34" charset="0"/>
                <a:ea typeface="Calibri" panose="020F0502020204030204" pitchFamily="34" charset="0"/>
                <a:cs typeface="Calibri" panose="020F0502020204030204" pitchFamily="34" charset="0"/>
              </a:rPr>
              <a:t>StatPearls</a:t>
            </a:r>
            <a:r>
              <a:rPr lang="en-US" sz="700">
                <a:solidFill>
                  <a:srgbClr val="002060"/>
                </a:solidFill>
                <a:latin typeface="Calibri" panose="020F0502020204030204" pitchFamily="34" charset="0"/>
                <a:ea typeface="Calibri" panose="020F0502020204030204" pitchFamily="34" charset="0"/>
                <a:cs typeface="Calibri" panose="020F0502020204030204" pitchFamily="34" charset="0"/>
              </a:rPr>
              <a:t> Publishing. </a:t>
            </a:r>
            <a:r>
              <a:rPr lang="en-US" sz="700">
                <a:solidFill>
                  <a:srgbClr val="002060"/>
                </a:solidFill>
                <a:latin typeface="Calibri" panose="020F0502020204030204" pitchFamily="34" charset="0"/>
                <a:ea typeface="Calibri" panose="020F0502020204030204" pitchFamily="34" charset="0"/>
                <a:cs typeface="Calibri" panose="020F0502020204030204" pitchFamily="34" charset="0"/>
                <a:hlinkClick r:id="rId4"/>
              </a:rPr>
              <a:t>https://www.ncbi.nlm.nih.gov/books/NBK532909/</a:t>
            </a:r>
            <a:endParaRPr lang="en-US" sz="7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07000"/>
              </a:lnSpc>
              <a:buFont typeface="+mj-lt"/>
              <a:buAutoNum type="arabicPeriod"/>
            </a:pP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Maternal Safety Bundle for OB Hemorrhage</a:t>
            </a:r>
            <a:r>
              <a:rPr lang="en-US" sz="700" i="1"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American College of Obstetrician and Gynecologists.</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(2020).</a:t>
            </a:r>
          </a:p>
          <a:p>
            <a:pPr lvl="1">
              <a:lnSpc>
                <a:spcPct val="107000"/>
              </a:lnSpc>
            </a:pP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https://www.acog.org/community/districts-and-sections/district-ii/programs-and-resources/safe-motherhood-initiative/obstetric-hemorrhage</a:t>
            </a:r>
            <a:r>
              <a:rPr lang="en-US" sz="7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0676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C11A1CC-9F0E-BFDC-9C0D-FB1800D931B4}"/>
              </a:ext>
            </a:extLst>
          </p:cNvPr>
          <p:cNvSpPr>
            <a:spLocks noGrp="1"/>
          </p:cNvSpPr>
          <p:nvPr>
            <p:ph type="title"/>
          </p:nvPr>
        </p:nvSpPr>
        <p:spPr>
          <a:xfrm>
            <a:off x="331849" y="165024"/>
            <a:ext cx="9692640" cy="850233"/>
          </a:xfrm>
        </p:spPr>
        <p:txBody>
          <a:bodyPr vert="horz" lIns="91440" tIns="45720" rIns="91440" bIns="45720" rtlCol="0" anchor="b">
            <a:normAutofit/>
          </a:bodyPr>
          <a:lstStyle/>
          <a:p>
            <a:r>
              <a:rPr lang="en-US" b="1" dirty="0"/>
              <a:t>Hemorrhage Cart</a:t>
            </a:r>
          </a:p>
        </p:txBody>
      </p:sp>
      <p:sp>
        <p:nvSpPr>
          <p:cNvPr id="3" name="Content Placeholder 2">
            <a:extLst>
              <a:ext uri="{FF2B5EF4-FFF2-40B4-BE49-F238E27FC236}">
                <a16:creationId xmlns:a16="http://schemas.microsoft.com/office/drawing/2014/main" id="{116B1DB5-EC8E-42AF-ADF0-FA777F1874B5}"/>
              </a:ext>
            </a:extLst>
          </p:cNvPr>
          <p:cNvSpPr>
            <a:spLocks noGrp="1"/>
          </p:cNvSpPr>
          <p:nvPr>
            <p:ph sz="half" idx="1"/>
          </p:nvPr>
        </p:nvSpPr>
        <p:spPr>
          <a:xfrm>
            <a:off x="469100" y="1130489"/>
            <a:ext cx="6741284" cy="4615058"/>
          </a:xfrm>
        </p:spPr>
        <p:txBody>
          <a:bodyPr vert="horz" lIns="91440" tIns="45720" rIns="91440" bIns="45720" rtlCol="0">
            <a:normAutofit/>
          </a:bodyPr>
          <a:lstStyle/>
          <a:p>
            <a:pPr marL="0">
              <a:buNone/>
            </a:pPr>
            <a:r>
              <a:rPr lang="en-US" b="1"/>
              <a:t>A well stocked Hemorrhage Cart should contain: </a:t>
            </a:r>
          </a:p>
          <a:p>
            <a:r>
              <a:rPr lang="en-US" b="1"/>
              <a:t>Emergency hemorrhage supplies: </a:t>
            </a:r>
            <a:endParaRPr lang="en-US" sz="1800" b="1"/>
          </a:p>
          <a:p>
            <a:pPr lvl="1"/>
            <a:r>
              <a:rPr lang="en-US"/>
              <a:t>IV start supplies</a:t>
            </a:r>
          </a:p>
          <a:p>
            <a:pPr lvl="1"/>
            <a:r>
              <a:rPr lang="en-US"/>
              <a:t>hemorrhage balloons and supplies</a:t>
            </a:r>
          </a:p>
          <a:p>
            <a:pPr lvl="1"/>
            <a:r>
              <a:rPr lang="en-US"/>
              <a:t>urinary catheters </a:t>
            </a:r>
          </a:p>
          <a:p>
            <a:pPr lvl="1"/>
            <a:r>
              <a:rPr lang="en-US"/>
              <a:t>sutures</a:t>
            </a:r>
          </a:p>
          <a:p>
            <a:pPr lvl="1"/>
            <a:r>
              <a:rPr lang="en-US"/>
              <a:t>pressure infuser bags </a:t>
            </a:r>
          </a:p>
          <a:p>
            <a:pPr lvl="1"/>
            <a:r>
              <a:rPr lang="en-US"/>
              <a:t>policy and procedure binder and laminated handouts that are easy to read easily accessible</a:t>
            </a:r>
          </a:p>
          <a:p>
            <a:r>
              <a:rPr lang="en-US" b="1"/>
              <a:t>Associated equipment</a:t>
            </a:r>
          </a:p>
          <a:p>
            <a:pPr lvl="1"/>
            <a:r>
              <a:rPr lang="en-US"/>
              <a:t>stepstool</a:t>
            </a:r>
          </a:p>
          <a:p>
            <a:pPr lvl="1"/>
            <a:r>
              <a:rPr lang="en-US"/>
              <a:t>bright task light on wheels</a:t>
            </a:r>
          </a:p>
          <a:p>
            <a:pPr lvl="1"/>
            <a:r>
              <a:rPr lang="en-US"/>
              <a:t>ultrasound machine</a:t>
            </a:r>
          </a:p>
          <a:p>
            <a:pPr lvl="1"/>
            <a:r>
              <a:rPr lang="en-US"/>
              <a:t>crash cart- stocked and routinely checked by staff responsible </a:t>
            </a:r>
            <a:r>
              <a:rPr lang="en-US" baseline="30000"/>
              <a:t>2</a:t>
            </a:r>
          </a:p>
        </p:txBody>
      </p:sp>
      <p:pic>
        <p:nvPicPr>
          <p:cNvPr id="9" name="Content Placeholder 8">
            <a:extLst>
              <a:ext uri="{FF2B5EF4-FFF2-40B4-BE49-F238E27FC236}">
                <a16:creationId xmlns:a16="http://schemas.microsoft.com/office/drawing/2014/main" id="{C08F74AE-5B8C-3BED-636B-85673AB39DF6}"/>
              </a:ext>
            </a:extLst>
          </p:cNvPr>
          <p:cNvPicPr>
            <a:picLocks noGrp="1" noChangeAspect="1"/>
          </p:cNvPicPr>
          <p:nvPr>
            <p:ph sz="half" idx="2"/>
          </p:nvPr>
        </p:nvPicPr>
        <p:blipFill>
          <a:blip r:embed="rId3"/>
          <a:stretch>
            <a:fillRect/>
          </a:stretch>
        </p:blipFill>
        <p:spPr>
          <a:xfrm>
            <a:off x="7210384" y="1838425"/>
            <a:ext cx="4128748" cy="2312099"/>
          </a:xfrm>
          <a:prstGeom prst="rect">
            <a:avLst/>
          </a:prstGeom>
          <a:solidFill>
            <a:schemeClr val="accent1"/>
          </a:solidFill>
          <a:ln w="12700">
            <a:solidFill>
              <a:srgbClr val="002060"/>
            </a:solidFill>
          </a:ln>
        </p:spPr>
      </p:pic>
      <p:sp>
        <p:nvSpPr>
          <p:cNvPr id="11" name="TextBox 10">
            <a:extLst>
              <a:ext uri="{FF2B5EF4-FFF2-40B4-BE49-F238E27FC236}">
                <a16:creationId xmlns:a16="http://schemas.microsoft.com/office/drawing/2014/main" id="{5F2AA26B-72D1-CF53-BEFC-D5AEBA11C37B}"/>
              </a:ext>
            </a:extLst>
          </p:cNvPr>
          <p:cNvSpPr txBox="1"/>
          <p:nvPr/>
        </p:nvSpPr>
        <p:spPr>
          <a:xfrm>
            <a:off x="331849" y="5745547"/>
            <a:ext cx="8910122" cy="876778"/>
          </a:xfrm>
          <a:prstGeom prst="rect">
            <a:avLst/>
          </a:prstGeom>
          <a:noFill/>
        </p:spPr>
        <p:txBody>
          <a:bodyPr wrap="square">
            <a:spAutoFit/>
          </a:bodyPr>
          <a:lstStyle/>
          <a:p>
            <a:pPr marL="457200" marR="0" indent="-457200">
              <a:lnSpc>
                <a:spcPct val="107000"/>
              </a:lnSpc>
              <a:spcBef>
                <a:spcPts val="0"/>
              </a:spcBef>
              <a:spcAft>
                <a:spcPts val="0"/>
              </a:spcAft>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lnSpc>
                <a:spcPct val="107000"/>
              </a:lnSpc>
              <a:spcBef>
                <a:spcPts val="0"/>
              </a:spcBef>
              <a:spcAft>
                <a:spcPts val="0"/>
              </a:spcAft>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Lagrew D, McNulty J, </a:t>
            </a:r>
            <a:r>
              <a:rPr lang="en-US" sz="8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marR="0" indent="-228600">
              <a:lnSpc>
                <a:spcPct val="107000"/>
              </a:lnSpc>
              <a:spcBef>
                <a:spcPts val="0"/>
              </a:spcBef>
              <a:spcAft>
                <a:spcPts val="0"/>
              </a:spcAft>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Designating an Effective Emergency Coordinator Environment of Care. (2021). The Joint Commission. Emergency Management, 24(7). https://store.jcrinc.com/assets/1/7/ECN_24_2021_07.pdf</a:t>
            </a:r>
          </a:p>
          <a:p>
            <a:pPr marL="228600" marR="0" indent="-228600">
              <a:lnSpc>
                <a:spcPct val="107000"/>
              </a:lnSpc>
              <a:spcBef>
                <a:spcPts val="0"/>
              </a:spcBef>
              <a:spcAft>
                <a:spcPts val="0"/>
              </a:spcAft>
              <a:buFont typeface="+mj-lt"/>
              <a:buAutoNum type="arabicPeriod"/>
            </a:pPr>
            <a:endPar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28600" marR="0" indent="-228600">
              <a:lnSpc>
                <a:spcPct val="107000"/>
              </a:lnSpc>
              <a:spcBef>
                <a:spcPts val="0"/>
              </a:spcBef>
              <a:spcAft>
                <a:spcPts val="0"/>
              </a:spcAft>
              <a:buFont typeface="+mj-lt"/>
              <a:buAutoNum type="arabicPeriod"/>
            </a:pPr>
            <a:endPar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28600" marR="0" indent="-228600">
              <a:lnSpc>
                <a:spcPct val="107000"/>
              </a:lnSpc>
              <a:spcBef>
                <a:spcPts val="0"/>
              </a:spcBef>
              <a:spcAft>
                <a:spcPts val="0"/>
              </a:spcAft>
              <a:buFont typeface="+mj-lt"/>
              <a:buAutoNum type="arabicPeriod"/>
            </a:pPr>
            <a:endPar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26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662D-F8BA-4176-ABFD-D723D49A90B5}"/>
              </a:ext>
            </a:extLst>
          </p:cNvPr>
          <p:cNvSpPr>
            <a:spLocks noGrp="1"/>
          </p:cNvSpPr>
          <p:nvPr>
            <p:ph type="title"/>
          </p:nvPr>
        </p:nvSpPr>
        <p:spPr>
          <a:xfrm>
            <a:off x="305313" y="280206"/>
            <a:ext cx="10972801" cy="725809"/>
          </a:xfrm>
        </p:spPr>
        <p:txBody>
          <a:bodyPr/>
          <a:lstStyle/>
          <a:p>
            <a:r>
              <a:rPr lang="en-US" sz="3600" b="1">
                <a:solidFill>
                  <a:srgbClr val="002060"/>
                </a:solidFill>
              </a:rPr>
              <a:t>Treating Uterine Atony</a:t>
            </a:r>
          </a:p>
        </p:txBody>
      </p:sp>
      <p:sp>
        <p:nvSpPr>
          <p:cNvPr id="3" name="Text Placeholder 2">
            <a:extLst>
              <a:ext uri="{FF2B5EF4-FFF2-40B4-BE49-F238E27FC236}">
                <a16:creationId xmlns:a16="http://schemas.microsoft.com/office/drawing/2014/main" id="{4D358054-6396-4831-5D97-DA20F6C1EC6E}"/>
              </a:ext>
            </a:extLst>
          </p:cNvPr>
          <p:cNvSpPr>
            <a:spLocks noGrp="1"/>
          </p:cNvSpPr>
          <p:nvPr>
            <p:ph idx="1"/>
          </p:nvPr>
        </p:nvSpPr>
        <p:spPr>
          <a:xfrm>
            <a:off x="189187" y="1256108"/>
            <a:ext cx="10853577" cy="1224290"/>
          </a:xfrm>
        </p:spPr>
        <p:txBody>
          <a:bodyPr/>
          <a:lstStyle/>
          <a:p>
            <a:pPr marL="186262" indent="0">
              <a:lnSpc>
                <a:spcPct val="100000"/>
              </a:lnSpc>
              <a:spcBef>
                <a:spcPts val="0"/>
              </a:spcBef>
              <a:spcAft>
                <a:spcPts val="0"/>
              </a:spcAft>
              <a:buNone/>
            </a:pPr>
            <a:r>
              <a:rPr lang="en-US" sz="2000">
                <a:solidFill>
                  <a:srgbClr val="002060"/>
                </a:solidFill>
              </a:rPr>
              <a:t>The rule of threes was developed due to variation in initial doses of oxytocin, lack of an existing protocol for step-wise increase in uterotonic agents, and normalization of deviance from standard dosages of oxytocin.</a:t>
            </a:r>
            <a:r>
              <a:rPr lang="en-US" sz="2000" baseline="30000">
                <a:solidFill>
                  <a:srgbClr val="002060"/>
                </a:solidFill>
              </a:rPr>
              <a:t>1</a:t>
            </a:r>
          </a:p>
          <a:p>
            <a:endParaRPr lang="en-US"/>
          </a:p>
        </p:txBody>
      </p:sp>
      <p:sp>
        <p:nvSpPr>
          <p:cNvPr id="6" name="TextBox 5">
            <a:extLst>
              <a:ext uri="{FF2B5EF4-FFF2-40B4-BE49-F238E27FC236}">
                <a16:creationId xmlns:a16="http://schemas.microsoft.com/office/drawing/2014/main" id="{708AC30B-5ED3-276C-8D99-69FE274832D1}"/>
              </a:ext>
            </a:extLst>
          </p:cNvPr>
          <p:cNvSpPr txBox="1"/>
          <p:nvPr/>
        </p:nvSpPr>
        <p:spPr>
          <a:xfrm>
            <a:off x="390525" y="5715178"/>
            <a:ext cx="10315575" cy="579005"/>
          </a:xfrm>
          <a:prstGeom prst="rect">
            <a:avLst/>
          </a:prstGeom>
          <a:noFill/>
        </p:spPr>
        <p:txBody>
          <a:bodyPr wrap="square">
            <a:spAutoFit/>
          </a:bodyPr>
          <a:lstStyle/>
          <a:p>
            <a:pPr marL="457200" marR="0" indent="-457200">
              <a:lnSpc>
                <a:spcPct val="107000"/>
              </a:lnSpc>
              <a:spcBef>
                <a:spcPts val="0"/>
              </a:spcBef>
              <a:spcAft>
                <a:spcPts val="0"/>
              </a:spcAft>
            </a:pP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References:</a:t>
            </a:r>
          </a:p>
          <a:p>
            <a:pPr marL="457200" marR="0" indent="-457200">
              <a:lnSpc>
                <a:spcPct val="107000"/>
              </a:lnSpc>
              <a:spcBef>
                <a:spcPts val="0"/>
              </a:spcBef>
              <a:spcAft>
                <a:spcPts val="0"/>
              </a:spcAft>
              <a:buFont typeface="+mj-lt"/>
              <a:buAutoNum type="arabicPeriod"/>
            </a:pPr>
            <a:r>
              <a:rPr lang="en-US" sz="1000" kern="100" err="1">
                <a:solidFill>
                  <a:srgbClr val="002060"/>
                </a:solidFill>
                <a:effectLst/>
                <a:latin typeface="Calibri" panose="020F0502020204030204" pitchFamily="34" charset="0"/>
                <a:ea typeface="Calibri" panose="020F0502020204030204" pitchFamily="34" charset="0"/>
                <a:cs typeface="Arial" panose="020B0604020202020204" pitchFamily="34" charset="0"/>
              </a:rPr>
              <a:t>Tsen</a:t>
            </a: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L. C., &amp; </a:t>
            </a:r>
            <a:r>
              <a:rPr lang="en-US" sz="1000" kern="100" err="1">
                <a:solidFill>
                  <a:srgbClr val="002060"/>
                </a:solidFill>
                <a:effectLst/>
                <a:latin typeface="Calibri" panose="020F0502020204030204" pitchFamily="34" charset="0"/>
                <a:ea typeface="Calibri" panose="020F0502020204030204" pitchFamily="34" charset="0"/>
                <a:cs typeface="Arial" panose="020B0604020202020204" pitchFamily="34" charset="0"/>
              </a:rPr>
              <a:t>Balki</a:t>
            </a: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M. (2010). Oxytocin protocols during cesarean delivery: time to acknowledge the risk/benefit ratio? </a:t>
            </a:r>
            <a:r>
              <a:rPr lang="en-US" sz="10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International Journal of Obstetric Anesthesia</a:t>
            </a: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en-US" sz="10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19</a:t>
            </a: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(3), 243–245. </a:t>
            </a: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2"/>
              </a:rPr>
              <a:t>https://doi.org/10.1016/j.ijoa.2010.05.001</a:t>
            </a:r>
            <a:r>
              <a:rPr lang="en-US" sz="10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2DA08D3B-4072-5C44-277B-F8BE62E38F26}"/>
              </a:ext>
            </a:extLst>
          </p:cNvPr>
          <p:cNvGraphicFramePr>
            <a:graphicFrameLocks noGrp="1"/>
          </p:cNvGraphicFramePr>
          <p:nvPr>
            <p:extLst>
              <p:ext uri="{D42A27DB-BD31-4B8C-83A1-F6EECF244321}">
                <p14:modId xmlns:p14="http://schemas.microsoft.com/office/powerpoint/2010/main" val="2389187228"/>
              </p:ext>
            </p:extLst>
          </p:nvPr>
        </p:nvGraphicFramePr>
        <p:xfrm>
          <a:off x="1890432" y="2480398"/>
          <a:ext cx="7802562" cy="2932683"/>
        </p:xfrm>
        <a:graphic>
          <a:graphicData uri="http://schemas.openxmlformats.org/drawingml/2006/table">
            <a:tbl>
              <a:tblPr firstRow="1" firstCol="1" bandRow="1"/>
              <a:tblGrid>
                <a:gridCol w="7802562">
                  <a:extLst>
                    <a:ext uri="{9D8B030D-6E8A-4147-A177-3AD203B41FA5}">
                      <a16:colId xmlns:a16="http://schemas.microsoft.com/office/drawing/2014/main" val="1719563998"/>
                    </a:ext>
                  </a:extLst>
                </a:gridCol>
              </a:tblGrid>
              <a:tr h="345769">
                <a:tc>
                  <a:txBody>
                    <a:bodyPr/>
                    <a:lstStyle/>
                    <a:p>
                      <a:pPr marL="0" marR="0" algn="l">
                        <a:lnSpc>
                          <a:spcPct val="107000"/>
                        </a:lnSpc>
                        <a:spcBef>
                          <a:spcPts val="0"/>
                        </a:spcBef>
                        <a:spcAft>
                          <a:spcPts val="0"/>
                        </a:spcAft>
                      </a:pPr>
                      <a:r>
                        <a:rPr lang="en-US" sz="1400" b="1"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Oxytocin protocol for cesarean delivery: Rule of threes</a:t>
                      </a:r>
                      <a:endParaRPr lang="en-US" sz="12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133381"/>
                  </a:ext>
                </a:extLst>
              </a:tr>
              <a:tr h="321696">
                <a:tc>
                  <a:txBody>
                    <a:bodyPr/>
                    <a:lstStyle/>
                    <a:p>
                      <a:pPr marL="0" marR="0" algn="l">
                        <a:lnSpc>
                          <a:spcPct val="107000"/>
                        </a:lnSpc>
                        <a:spcBef>
                          <a:spcPts val="0"/>
                        </a:spcBef>
                        <a:spcAft>
                          <a:spcPts val="0"/>
                        </a:spcAft>
                      </a:pP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3 IU oxytocin intravenous loading dose administered no faster than 15 seconds</a:t>
                      </a:r>
                      <a:endParaRPr lang="en-US" sz="11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7552579"/>
                  </a:ext>
                </a:extLst>
              </a:tr>
              <a:tr h="308354">
                <a:tc>
                  <a:txBody>
                    <a:bodyPr/>
                    <a:lstStyle/>
                    <a:p>
                      <a:pPr marL="0" marR="0" algn="l">
                        <a:lnSpc>
                          <a:spcPct val="107000"/>
                        </a:lnSpc>
                        <a:spcBef>
                          <a:spcPts val="0"/>
                        </a:spcBef>
                        <a:spcAft>
                          <a:spcPts val="0"/>
                        </a:spcAft>
                      </a:pP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3 min assessment intervals. If inadequate uterine time, give 3- IU oxytocin intravenous rescue dose.</a:t>
                      </a:r>
                      <a:endParaRPr lang="en-US" sz="11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006703"/>
                  </a:ext>
                </a:extLst>
              </a:tr>
              <a:tr h="321696">
                <a:tc>
                  <a:txBody>
                    <a:bodyPr/>
                    <a:lstStyle/>
                    <a:p>
                      <a:pPr marL="0" marR="0" algn="l">
                        <a:lnSpc>
                          <a:spcPct val="107000"/>
                        </a:lnSpc>
                        <a:spcBef>
                          <a:spcPts val="0"/>
                        </a:spcBef>
                        <a:spcAft>
                          <a:spcPts val="0"/>
                        </a:spcAft>
                      </a:pP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3 total doses of oxytocin (initial load + 2 rescue doses)</a:t>
                      </a:r>
                      <a:endParaRPr lang="en-US" sz="11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329212"/>
                  </a:ext>
                </a:extLst>
              </a:tr>
              <a:tr h="288341">
                <a:tc>
                  <a:txBody>
                    <a:bodyPr/>
                    <a:lstStyle/>
                    <a:p>
                      <a:pPr marL="0" marR="0" algn="l">
                        <a:lnSpc>
                          <a:spcPct val="107000"/>
                        </a:lnSpc>
                        <a:spcBef>
                          <a:spcPts val="0"/>
                        </a:spcBef>
                        <a:spcAft>
                          <a:spcPts val="0"/>
                        </a:spcAft>
                      </a:pP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3 IU oxytocin intravenous maintenance dose (3 IU/L at 100 mL/</a:t>
                      </a:r>
                      <a:r>
                        <a:rPr lang="en-US" sz="1100" kern="100" err="1">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hr</a:t>
                      </a: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t>
                      </a:r>
                      <a:endParaRPr lang="en-US" sz="11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367890"/>
                  </a:ext>
                </a:extLst>
              </a:tr>
              <a:tr h="388408">
                <a:tc>
                  <a:txBody>
                    <a:bodyPr/>
                    <a:lstStyle/>
                    <a:p>
                      <a:pPr marL="0" marR="0" algn="l">
                        <a:lnSpc>
                          <a:spcPct val="107000"/>
                        </a:lnSpc>
                        <a:spcBef>
                          <a:spcPts val="0"/>
                        </a:spcBef>
                        <a:spcAft>
                          <a:spcPts val="0"/>
                        </a:spcAft>
                      </a:pP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3 Pharmacologic options (e.g. ergonovine, </a:t>
                      </a:r>
                      <a:r>
                        <a:rPr lang="en-US" sz="1100" kern="100" err="1">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carboprost</a:t>
                      </a:r>
                      <a:r>
                        <a:rPr lang="en-US" sz="11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and misoprostol) if inadequate uterine tone persists</a:t>
                      </a:r>
                      <a:endParaRPr lang="en-US" sz="11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5761617"/>
                  </a:ext>
                </a:extLst>
              </a:tr>
              <a:tr h="958419">
                <a:tc>
                  <a:txBody>
                    <a:bodyPr/>
                    <a:lstStyle/>
                    <a:p>
                      <a:pPr marL="0" marR="0" lvl="0" indent="0" algn="l">
                        <a:lnSpc>
                          <a:spcPct val="107000"/>
                        </a:lnSpc>
                        <a:spcBef>
                          <a:spcPts val="0"/>
                        </a:spcBef>
                        <a:spcAft>
                          <a:spcPts val="0"/>
                        </a:spcAft>
                        <a:buFont typeface="Symbol" panose="05050102010706020507" pitchFamily="18" charset="2"/>
                        <a:buNone/>
                      </a:pPr>
                      <a:r>
                        <a:rPr lang="en-US" sz="1200" kern="100">
                          <a:ln>
                            <a:noFill/>
                          </a:ln>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**An initial dose of 3 IU oxytocin is sufficient for effective uterine contractions for both non-laboring and laboring women. Preferably this dose should be administered in the form of a rapid infusion, rather than a bolus. Maintenance oxytocin infusion can be administered for up to 8 hr following delivery.</a:t>
                      </a:r>
                      <a:endParaRPr lang="en-US" sz="1100" kern="100">
                        <a:ln>
                          <a:noFill/>
                        </a:ln>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424916"/>
                  </a:ext>
                </a:extLst>
              </a:tr>
            </a:tbl>
          </a:graphicData>
        </a:graphic>
      </p:graphicFrame>
    </p:spTree>
    <p:extLst>
      <p:ext uri="{BB962C8B-B14F-4D97-AF65-F5344CB8AC3E}">
        <p14:creationId xmlns:p14="http://schemas.microsoft.com/office/powerpoint/2010/main" val="1042275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9A132-AA02-32AB-D291-178DBD41FCB1}"/>
              </a:ext>
            </a:extLst>
          </p:cNvPr>
          <p:cNvSpPr>
            <a:spLocks noGrp="1"/>
          </p:cNvSpPr>
          <p:nvPr>
            <p:ph type="title" idx="4294967295"/>
          </p:nvPr>
        </p:nvSpPr>
        <p:spPr>
          <a:xfrm>
            <a:off x="214096" y="1945049"/>
            <a:ext cx="10880725" cy="1061813"/>
          </a:xfrm>
        </p:spPr>
        <p:txBody>
          <a:bodyPr>
            <a:normAutofit/>
          </a:bodyPr>
          <a:lstStyle/>
          <a:p>
            <a:pPr algn="ctr"/>
            <a:r>
              <a:rPr lang="en-US" sz="4400">
                <a:solidFill>
                  <a:srgbClr val="002060"/>
                </a:solidFill>
              </a:rPr>
              <a:t>#4: Ensure Readiness of Team </a:t>
            </a:r>
            <a:r>
              <a:rPr lang="en-US" sz="4400"/>
              <a:t>M</a:t>
            </a:r>
            <a:r>
              <a:rPr lang="en-US" sz="4400">
                <a:solidFill>
                  <a:srgbClr val="002060"/>
                </a:solidFill>
              </a:rPr>
              <a:t>embers </a:t>
            </a:r>
          </a:p>
        </p:txBody>
      </p:sp>
    </p:spTree>
    <p:extLst>
      <p:ext uri="{BB962C8B-B14F-4D97-AF65-F5344CB8AC3E}">
        <p14:creationId xmlns:p14="http://schemas.microsoft.com/office/powerpoint/2010/main" val="3789285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A1687-85F1-EDFD-D331-99C410B93947}"/>
              </a:ext>
            </a:extLst>
          </p:cNvPr>
          <p:cNvSpPr>
            <a:spLocks noGrp="1"/>
          </p:cNvSpPr>
          <p:nvPr>
            <p:ph type="title" idx="4294967295"/>
          </p:nvPr>
        </p:nvSpPr>
        <p:spPr>
          <a:xfrm>
            <a:off x="309110" y="329035"/>
            <a:ext cx="5997575" cy="735012"/>
          </a:xfrm>
        </p:spPr>
        <p:txBody>
          <a:bodyPr vert="horz" lIns="91440" tIns="45720" rIns="91440" bIns="45720" rtlCol="0" anchor="b">
            <a:normAutofit/>
          </a:bodyPr>
          <a:lstStyle/>
          <a:p>
            <a:r>
              <a:rPr lang="en-US" sz="3600" b="1">
                <a:solidFill>
                  <a:srgbClr val="002060"/>
                </a:solidFill>
              </a:rPr>
              <a:t>Team Readiness</a:t>
            </a:r>
          </a:p>
        </p:txBody>
      </p:sp>
      <p:sp>
        <p:nvSpPr>
          <p:cNvPr id="24" name="Text Placeholder 5">
            <a:extLst>
              <a:ext uri="{FF2B5EF4-FFF2-40B4-BE49-F238E27FC236}">
                <a16:creationId xmlns:a16="http://schemas.microsoft.com/office/drawing/2014/main" id="{77D73A86-217F-7F7D-7CE9-7959E6EE3E30}"/>
              </a:ext>
            </a:extLst>
          </p:cNvPr>
          <p:cNvSpPr>
            <a:spLocks noGrp="1"/>
          </p:cNvSpPr>
          <p:nvPr>
            <p:ph type="body" idx="4294967295"/>
          </p:nvPr>
        </p:nvSpPr>
        <p:spPr>
          <a:xfrm>
            <a:off x="309110" y="1689703"/>
            <a:ext cx="7974920" cy="4175125"/>
          </a:xfrm>
        </p:spPr>
        <p:txBody>
          <a:bodyPr vert="horz" lIns="91440" tIns="45720" rIns="91440" bIns="45720" rtlCol="0">
            <a:normAutofit fontScale="62500" lnSpcReduction="20000"/>
          </a:bodyPr>
          <a:lstStyle/>
          <a:p>
            <a:pPr marL="0" indent="0">
              <a:lnSpc>
                <a:spcPct val="110000"/>
              </a:lnSpc>
              <a:spcBef>
                <a:spcPts val="1200"/>
              </a:spcBef>
              <a:spcAft>
                <a:spcPts val="600"/>
              </a:spcAft>
              <a:buNone/>
            </a:pPr>
            <a:r>
              <a:rPr lang="en-US" sz="3400"/>
              <a:t>#1: Understanding stages of hemorrhage</a:t>
            </a:r>
          </a:p>
          <a:p>
            <a:pPr indent="-182880">
              <a:lnSpc>
                <a:spcPct val="110000"/>
              </a:lnSpc>
              <a:spcBef>
                <a:spcPts val="1200"/>
              </a:spcBef>
              <a:spcAft>
                <a:spcPts val="600"/>
              </a:spcAft>
            </a:pPr>
            <a:endParaRPr lang="en-US" sz="3400"/>
          </a:p>
          <a:p>
            <a:pPr marL="0" indent="0">
              <a:lnSpc>
                <a:spcPct val="110000"/>
              </a:lnSpc>
              <a:spcBef>
                <a:spcPts val="1200"/>
              </a:spcBef>
              <a:spcAft>
                <a:spcPts val="600"/>
              </a:spcAft>
              <a:buNone/>
            </a:pPr>
            <a:r>
              <a:rPr lang="en-US" sz="3400"/>
              <a:t>#2: Familiarity with interventions associated with each stage</a:t>
            </a:r>
          </a:p>
          <a:p>
            <a:pPr indent="-182880">
              <a:lnSpc>
                <a:spcPct val="110000"/>
              </a:lnSpc>
              <a:spcBef>
                <a:spcPts val="1200"/>
              </a:spcBef>
              <a:spcAft>
                <a:spcPts val="600"/>
              </a:spcAft>
            </a:pPr>
            <a:endParaRPr lang="en-US" sz="3400"/>
          </a:p>
          <a:p>
            <a:pPr marL="0" indent="0">
              <a:lnSpc>
                <a:spcPct val="110000"/>
              </a:lnSpc>
              <a:spcBef>
                <a:spcPts val="1200"/>
              </a:spcBef>
              <a:spcAft>
                <a:spcPts val="600"/>
              </a:spcAft>
              <a:buNone/>
            </a:pPr>
            <a:r>
              <a:rPr lang="en-US" sz="3400"/>
              <a:t># 3: Evaluation and monitoring practices available within team’s healthcare setting</a:t>
            </a:r>
          </a:p>
          <a:p>
            <a:pPr indent="-182880">
              <a:lnSpc>
                <a:spcPct val="110000"/>
              </a:lnSpc>
              <a:spcBef>
                <a:spcPts val="1200"/>
              </a:spcBef>
              <a:spcAft>
                <a:spcPts val="600"/>
              </a:spcAft>
            </a:pPr>
            <a:endParaRPr lang="en-US" sz="3400"/>
          </a:p>
          <a:p>
            <a:pPr marL="0" indent="0">
              <a:lnSpc>
                <a:spcPct val="110000"/>
              </a:lnSpc>
              <a:spcBef>
                <a:spcPts val="1200"/>
              </a:spcBef>
              <a:spcAft>
                <a:spcPts val="600"/>
              </a:spcAft>
              <a:buNone/>
            </a:pPr>
            <a:r>
              <a:rPr lang="en-US" sz="3400"/>
              <a:t>#4: Regular review of hospital’s policy on massive transfusion protocol and PPH treatment</a:t>
            </a:r>
          </a:p>
          <a:p>
            <a:pPr indent="-182880"/>
            <a:endParaRPr lang="en-US"/>
          </a:p>
        </p:txBody>
      </p:sp>
      <p:pic>
        <p:nvPicPr>
          <p:cNvPr id="25" name="Picture 24" descr="Stethoscope">
            <a:extLst>
              <a:ext uri="{FF2B5EF4-FFF2-40B4-BE49-F238E27FC236}">
                <a16:creationId xmlns:a16="http://schemas.microsoft.com/office/drawing/2014/main" id="{EA0C9D61-5D2D-BF12-7EB0-A83C798D64B0}"/>
              </a:ext>
            </a:extLst>
          </p:cNvPr>
          <p:cNvPicPr>
            <a:picLocks noChangeAspect="1"/>
          </p:cNvPicPr>
          <p:nvPr/>
        </p:nvPicPr>
        <p:blipFill rotWithShape="1">
          <a:blip r:embed="rId2"/>
          <a:srcRect l="34815" t="-1" r="27027" b="-1"/>
          <a:stretch/>
        </p:blipFill>
        <p:spPr>
          <a:xfrm>
            <a:off x="8271649" y="0"/>
            <a:ext cx="3920351" cy="6857990"/>
          </a:xfrm>
          <a:prstGeom prst="rect">
            <a:avLst/>
          </a:prstGeom>
        </p:spPr>
      </p:pic>
    </p:spTree>
    <p:extLst>
      <p:ext uri="{BB962C8B-B14F-4D97-AF65-F5344CB8AC3E}">
        <p14:creationId xmlns:p14="http://schemas.microsoft.com/office/powerpoint/2010/main" val="997137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6B0D-C27D-02DC-DA53-94DB4E737848}"/>
              </a:ext>
            </a:extLst>
          </p:cNvPr>
          <p:cNvSpPr>
            <a:spLocks noGrp="1"/>
          </p:cNvSpPr>
          <p:nvPr>
            <p:ph type="title"/>
          </p:nvPr>
        </p:nvSpPr>
        <p:spPr>
          <a:xfrm>
            <a:off x="135932" y="229282"/>
            <a:ext cx="10909565" cy="756906"/>
          </a:xfrm>
        </p:spPr>
        <p:txBody>
          <a:bodyPr>
            <a:noAutofit/>
          </a:bodyPr>
          <a:lstStyle/>
          <a:p>
            <a:r>
              <a:rPr lang="en-US" sz="2800" b="1">
                <a:solidFill>
                  <a:srgbClr val="002060"/>
                </a:solidFill>
              </a:rPr>
              <a:t>Stage 1: blood loss &gt; 500 mL vaginal or &gt; 1000 mL cesarean with normal labs and vitals</a:t>
            </a:r>
          </a:p>
        </p:txBody>
      </p:sp>
      <p:sp>
        <p:nvSpPr>
          <p:cNvPr id="3" name="Text Placeholder 2">
            <a:extLst>
              <a:ext uri="{FF2B5EF4-FFF2-40B4-BE49-F238E27FC236}">
                <a16:creationId xmlns:a16="http://schemas.microsoft.com/office/drawing/2014/main" id="{10FA4578-F903-E55B-B9D2-F8FE424393A3}"/>
              </a:ext>
            </a:extLst>
          </p:cNvPr>
          <p:cNvSpPr>
            <a:spLocks noGrp="1"/>
          </p:cNvSpPr>
          <p:nvPr>
            <p:ph idx="1"/>
          </p:nvPr>
        </p:nvSpPr>
        <p:spPr>
          <a:xfrm>
            <a:off x="316332" y="1055428"/>
            <a:ext cx="10699389" cy="4590172"/>
          </a:xfrm>
        </p:spPr>
        <p:txBody>
          <a:bodyPr vert="horz" lIns="91440" tIns="45720" rIns="91440" bIns="45720" rtlCol="0" anchor="t">
            <a:normAutofit/>
          </a:bodyPr>
          <a:lstStyle/>
          <a:p>
            <a:pPr marL="0" indent="0" fontAlgn="base">
              <a:spcBef>
                <a:spcPts val="0"/>
              </a:spcBef>
              <a:buSzPct val="90000"/>
              <a:buNone/>
            </a:pPr>
            <a:r>
              <a:rPr lang="en-US" sz="2000" b="1">
                <a:effectLst/>
                <a:ea typeface="Calibri" panose="020F0502020204030204" pitchFamily="34" charset="0"/>
                <a:cs typeface="Calibri"/>
              </a:rPr>
              <a:t>Initial steps</a:t>
            </a:r>
            <a:r>
              <a:rPr lang="en-US" sz="2000" b="1">
                <a:ea typeface="Calibri" panose="020F0502020204030204" pitchFamily="34" charset="0"/>
                <a:cs typeface="Calibri"/>
              </a:rPr>
              <a:t>:</a:t>
            </a:r>
            <a:endParaRPr lang="en-US"/>
          </a:p>
          <a:p>
            <a:pPr marL="830580" lvl="1" indent="-342900" fontAlgn="base">
              <a:spcBef>
                <a:spcPts val="0"/>
              </a:spcBef>
              <a:buSzPct val="90000"/>
              <a:buFont typeface="+mj-lt"/>
              <a:buAutoNum type="arabicPeriod"/>
            </a:pPr>
            <a:r>
              <a:rPr lang="en-US">
                <a:effectLst/>
                <a:ea typeface="Calibri" panose="020F0502020204030204" pitchFamily="34" charset="0"/>
                <a:cs typeface="Calibri"/>
              </a:rPr>
              <a:t>Ensure 16- or 18-gauge IV access.</a:t>
            </a:r>
          </a:p>
          <a:p>
            <a:pPr marL="830580" lvl="1" indent="-342900" fontAlgn="base">
              <a:spcBef>
                <a:spcPts val="0"/>
              </a:spcBef>
              <a:buSzPct val="90000"/>
              <a:buFont typeface="+mj-lt"/>
              <a:buAutoNum type="arabicPeriod"/>
            </a:pPr>
            <a:r>
              <a:rPr lang="en-US">
                <a:effectLst/>
                <a:ea typeface="Calibri" panose="020F0502020204030204" pitchFamily="34" charset="0"/>
                <a:cs typeface="Calibri"/>
              </a:rPr>
              <a:t>Increase IV fluid (crystalloid without oxytocin)</a:t>
            </a:r>
          </a:p>
          <a:p>
            <a:pPr marL="830580" lvl="1" indent="-342900" fontAlgn="base">
              <a:spcBef>
                <a:spcPts val="0"/>
              </a:spcBef>
              <a:buSzPct val="90000"/>
              <a:buFont typeface="+mj-lt"/>
              <a:buAutoNum type="arabicPeriod"/>
            </a:pPr>
            <a:r>
              <a:rPr lang="en-US">
                <a:effectLst/>
                <a:ea typeface="Calibri" panose="020F0502020204030204" pitchFamily="34" charset="0"/>
                <a:cs typeface="Calibri"/>
              </a:rPr>
              <a:t>Insert urinary catheter.</a:t>
            </a:r>
          </a:p>
          <a:p>
            <a:pPr marL="830580" lvl="1" indent="-342900" fontAlgn="base">
              <a:spcBef>
                <a:spcPts val="0"/>
              </a:spcBef>
              <a:buSzPct val="90000"/>
              <a:buFont typeface="+mj-lt"/>
              <a:buAutoNum type="arabicPeriod"/>
            </a:pPr>
            <a:r>
              <a:rPr lang="en-US">
                <a:effectLst/>
                <a:ea typeface="Calibri" panose="020F0502020204030204" pitchFamily="34" charset="0"/>
                <a:cs typeface="Calibri"/>
              </a:rPr>
              <a:t>Begin fundal massage </a:t>
            </a:r>
            <a:r>
              <a:rPr lang="en-US" baseline="30000">
                <a:ea typeface="Calibri" panose="020F0502020204030204" pitchFamily="34" charset="0"/>
                <a:cs typeface="Calibri"/>
              </a:rPr>
              <a:t>1</a:t>
            </a:r>
            <a:endParaRPr lang="en-US" sz="1800" baseline="30000">
              <a:effectLst/>
              <a:ea typeface="Calibri" panose="020F0502020204030204" pitchFamily="34" charset="0"/>
              <a:cs typeface="Calibri"/>
            </a:endParaRPr>
          </a:p>
          <a:p>
            <a:pPr marL="0" indent="0" fontAlgn="base">
              <a:spcBef>
                <a:spcPts val="0"/>
              </a:spcBef>
              <a:buSzPct val="90000"/>
              <a:buNone/>
            </a:pPr>
            <a:r>
              <a:rPr lang="en-US" sz="2000" b="1">
                <a:effectLst/>
                <a:ea typeface="Calibri" panose="020F0502020204030204" pitchFamily="34" charset="0"/>
                <a:cs typeface="Calibri"/>
              </a:rPr>
              <a:t>Medications</a:t>
            </a:r>
            <a:r>
              <a:rPr lang="en-US" sz="1600" b="1">
                <a:effectLst/>
                <a:ea typeface="Calibri" panose="020F0502020204030204" pitchFamily="34" charset="0"/>
                <a:cs typeface="Calibri"/>
              </a:rPr>
              <a:t>:</a:t>
            </a:r>
          </a:p>
          <a:p>
            <a:pPr marL="830580" lvl="1" indent="-342900" fontAlgn="base">
              <a:spcBef>
                <a:spcPts val="0"/>
              </a:spcBef>
              <a:buSzPct val="90000"/>
              <a:buFont typeface="+mj-lt"/>
              <a:buAutoNum type="arabicPeriod"/>
            </a:pPr>
            <a:r>
              <a:rPr lang="en-US">
                <a:effectLst/>
                <a:ea typeface="Calibri" panose="020F0502020204030204" pitchFamily="34" charset="0"/>
                <a:cs typeface="Calibri"/>
              </a:rPr>
              <a:t>Increase oxytocin if indicated</a:t>
            </a:r>
          </a:p>
          <a:p>
            <a:pPr marL="830580" lvl="1" indent="-342900" fontAlgn="base">
              <a:spcBef>
                <a:spcPts val="0"/>
              </a:spcBef>
              <a:buSzPct val="90000"/>
              <a:buFont typeface="+mj-lt"/>
              <a:buAutoNum type="arabicPeriod"/>
            </a:pPr>
            <a:r>
              <a:rPr lang="en-US">
                <a:effectLst/>
                <a:ea typeface="Calibri" panose="020F0502020204030204" pitchFamily="34" charset="0"/>
                <a:cs typeface="Calibri"/>
              </a:rPr>
              <a:t>Consider Methylergonovine, 15-methyl PGF or Misoprostol </a:t>
            </a:r>
            <a:endParaRPr lang="en-US">
              <a:ea typeface="Calibri" panose="020F0502020204030204" pitchFamily="34" charset="0"/>
              <a:cs typeface="Calibri"/>
            </a:endParaRPr>
          </a:p>
          <a:p>
            <a:pPr marL="441960" indent="-228600" fontAlgn="base">
              <a:spcBef>
                <a:spcPts val="0"/>
              </a:spcBef>
              <a:buSzPct val="90000"/>
              <a:buFont typeface="+mj-lt"/>
              <a:buAutoNum type="arabicPeriod"/>
            </a:pPr>
            <a:endParaRPr lang="en-US" sz="1600">
              <a:effectLst/>
              <a:ea typeface="Calibri" panose="020F0502020204030204" pitchFamily="34" charset="0"/>
              <a:cs typeface="Calibri" panose="020F0502020204030204" pitchFamily="34" charset="0"/>
            </a:endParaRPr>
          </a:p>
          <a:p>
            <a:pPr marL="0" indent="0" fontAlgn="base">
              <a:spcBef>
                <a:spcPts val="0"/>
              </a:spcBef>
              <a:buSzPct val="90000"/>
              <a:buNone/>
            </a:pPr>
            <a:r>
              <a:rPr lang="en-US" sz="2000" b="1">
                <a:effectLst/>
                <a:ea typeface="Calibri" panose="020F0502020204030204" pitchFamily="34" charset="0"/>
                <a:cs typeface="Calibri"/>
              </a:rPr>
              <a:t>Contact Blood Bank:</a:t>
            </a:r>
          </a:p>
          <a:p>
            <a:pPr marL="1005840" lvl="2" indent="-457200" fontAlgn="base">
              <a:spcBef>
                <a:spcPts val="0"/>
              </a:spcBef>
              <a:buSzPct val="90000"/>
              <a:buFont typeface="+mj-lt"/>
              <a:buAutoNum type="arabicPeriod"/>
            </a:pPr>
            <a:r>
              <a:rPr lang="en-US" sz="1600">
                <a:effectLst/>
                <a:ea typeface="Calibri" panose="020F0502020204030204" pitchFamily="34" charset="0"/>
                <a:cs typeface="Calibri"/>
              </a:rPr>
              <a:t>Contact Blood Bank- (early) </a:t>
            </a:r>
            <a:r>
              <a:rPr lang="en-US" sz="1600" baseline="30000">
                <a:effectLst/>
                <a:ea typeface="Calibri" panose="020F0502020204030204" pitchFamily="34" charset="0"/>
                <a:cs typeface="Calibri"/>
              </a:rPr>
              <a:t>2</a:t>
            </a:r>
            <a:r>
              <a:rPr lang="en-US" sz="1600">
                <a:effectLst/>
                <a:ea typeface="Calibri" panose="020F0502020204030204" pitchFamily="34" charset="0"/>
                <a:cs typeface="Calibri"/>
              </a:rPr>
              <a:t> </a:t>
            </a:r>
          </a:p>
          <a:p>
            <a:pPr marL="1005840" lvl="2" indent="-457200" fontAlgn="base">
              <a:spcBef>
                <a:spcPts val="0"/>
              </a:spcBef>
              <a:buSzPct val="90000"/>
              <a:buFont typeface="+mj-lt"/>
              <a:buAutoNum type="arabicPeriod"/>
            </a:pPr>
            <a:r>
              <a:rPr lang="en-US" sz="1600">
                <a:effectLst/>
                <a:ea typeface="Calibri" panose="020F0502020204030204" pitchFamily="34" charset="0"/>
                <a:cs typeface="Calibri"/>
              </a:rPr>
              <a:t>Type and Crossmatch 2 units RBCs </a:t>
            </a:r>
            <a:r>
              <a:rPr lang="en-US" sz="1600" baseline="30000">
                <a:effectLst/>
                <a:ea typeface="Calibri" panose="020F0502020204030204" pitchFamily="34" charset="0"/>
                <a:cs typeface="Calibri"/>
              </a:rPr>
              <a:t>1</a:t>
            </a:r>
            <a:endParaRPr lang="en-US" sz="1600">
              <a:effectLst/>
              <a:ea typeface="Calibri" panose="020F0502020204030204" pitchFamily="34" charset="0"/>
              <a:cs typeface="Calibri"/>
            </a:endParaRPr>
          </a:p>
          <a:p>
            <a:pPr marL="0" indent="0" fontAlgn="base">
              <a:spcBef>
                <a:spcPts val="0"/>
              </a:spcBef>
              <a:buSzPct val="90000"/>
              <a:buNone/>
            </a:pPr>
            <a:r>
              <a:rPr lang="en-US" sz="2000" b="1">
                <a:effectLst/>
                <a:ea typeface="Calibri" panose="020F0502020204030204" pitchFamily="34" charset="0"/>
                <a:cs typeface="Calibri"/>
              </a:rPr>
              <a:t>Action:</a:t>
            </a:r>
          </a:p>
          <a:p>
            <a:pPr marL="891540" lvl="2" indent="-342900" fontAlgn="base">
              <a:spcBef>
                <a:spcPts val="0"/>
              </a:spcBef>
              <a:buSzPct val="90000"/>
              <a:buFont typeface="+mj-lt"/>
              <a:buAutoNum type="arabicPeriod"/>
            </a:pPr>
            <a:r>
              <a:rPr lang="en-US" sz="1600">
                <a:effectLst/>
                <a:ea typeface="Calibri" panose="020F0502020204030204" pitchFamily="34" charset="0"/>
                <a:cs typeface="Calibri"/>
              </a:rPr>
              <a:t>Determine cause and treatment. Continually assess tone, trauma, tissue and thrombin, or coagulation dysfunction.</a:t>
            </a:r>
          </a:p>
          <a:p>
            <a:pPr marL="891540" lvl="2" indent="-342900" fontAlgn="base">
              <a:spcBef>
                <a:spcPts val="0"/>
              </a:spcBef>
              <a:buSzPct val="90000"/>
              <a:buFont typeface="+mj-lt"/>
              <a:buAutoNum type="arabicPeriod"/>
            </a:pPr>
            <a:r>
              <a:rPr lang="en-US" sz="1600">
                <a:effectLst/>
                <a:ea typeface="Calibri" panose="020F0502020204030204" pitchFamily="34" charset="0"/>
                <a:cs typeface="Calibri"/>
              </a:rPr>
              <a:t>Prepare for OR if clinically indicated</a:t>
            </a:r>
            <a:r>
              <a:rPr lang="en-US" sz="1600">
                <a:ea typeface="Calibri" panose="020F0502020204030204" pitchFamily="34" charset="0"/>
                <a:cs typeface="Calibri"/>
              </a:rPr>
              <a:t> </a:t>
            </a:r>
            <a:r>
              <a:rPr lang="en-US" sz="1600" baseline="30000">
                <a:ea typeface="Calibri" panose="020F0502020204030204" pitchFamily="34" charset="0"/>
                <a:cs typeface="Calibri"/>
              </a:rPr>
              <a:t>1</a:t>
            </a:r>
            <a:endParaRPr lang="en-US" sz="1600" baseline="30000">
              <a:effectLst/>
              <a:ea typeface="Calibri" panose="020F0502020204030204" pitchFamily="34" charset="0"/>
              <a:cs typeface="Calibri"/>
            </a:endParaRPr>
          </a:p>
        </p:txBody>
      </p:sp>
      <p:sp>
        <p:nvSpPr>
          <p:cNvPr id="6" name="TextBox 5">
            <a:extLst>
              <a:ext uri="{FF2B5EF4-FFF2-40B4-BE49-F238E27FC236}">
                <a16:creationId xmlns:a16="http://schemas.microsoft.com/office/drawing/2014/main" id="{9071C2D5-37F1-C617-D5C9-73A6C0F749D0}"/>
              </a:ext>
            </a:extLst>
          </p:cNvPr>
          <p:cNvSpPr txBox="1"/>
          <p:nvPr/>
        </p:nvSpPr>
        <p:spPr>
          <a:xfrm>
            <a:off x="428917" y="5645600"/>
            <a:ext cx="10323594" cy="678519"/>
          </a:xfrm>
          <a:prstGeom prst="rect">
            <a:avLst/>
          </a:prstGeom>
          <a:noFill/>
        </p:spPr>
        <p:txBody>
          <a:bodyPr wrap="square" rtlCol="0">
            <a:spAutoFit/>
          </a:bodyPr>
          <a:lstStyle/>
          <a:p>
            <a:pPr marL="457200" marR="0" indent="-457200">
              <a:lnSpc>
                <a:spcPct val="107000"/>
              </a:lnSpc>
              <a:spcBef>
                <a:spcPts val="0"/>
              </a:spcBef>
              <a:spcAft>
                <a:spcPts val="0"/>
              </a:spcAft>
            </a:pPr>
            <a:r>
              <a:rPr lang="en-US" sz="9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lnSpc>
                <a:spcPct val="107000"/>
              </a:lnSpc>
              <a:spcBef>
                <a:spcPts val="0"/>
              </a:spcBef>
              <a:spcAft>
                <a:spcPts val="0"/>
              </a:spcAft>
              <a:buFont typeface="+mj-lt"/>
              <a:buAutoNum type="arabicPeriod"/>
            </a:pPr>
            <a:r>
              <a:rPr lang="en-US" sz="9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Lagrew</a:t>
            </a:r>
            <a:r>
              <a:rPr lang="en-US" sz="9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 McNulty J, </a:t>
            </a:r>
            <a:r>
              <a:rPr lang="en-US" sz="9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9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indent="-228600">
              <a:lnSpc>
                <a:spcPct val="107000"/>
              </a:lnSpc>
              <a:buFont typeface="+mj-lt"/>
              <a:buAutoNum type="arabicPeriod"/>
            </a:pPr>
            <a:r>
              <a:rPr lang="en-US" sz="9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ASCLS. August, 2022. Volume 36, Number 4. “Improving Obstetric Patient Safety with Better Massive Transfusion Protocols - ASCLS.” Accessed December 22, 2023. https://ascls.org/improving-obstetric-patient-safety-with-better-massive-transfusion-protocols/.</a:t>
            </a:r>
          </a:p>
        </p:txBody>
      </p:sp>
    </p:spTree>
    <p:extLst>
      <p:ext uri="{BB962C8B-B14F-4D97-AF65-F5344CB8AC3E}">
        <p14:creationId xmlns:p14="http://schemas.microsoft.com/office/powerpoint/2010/main" val="3018978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A7EC-ED29-EB96-54AE-201F1ADA04B8}"/>
              </a:ext>
            </a:extLst>
          </p:cNvPr>
          <p:cNvSpPr>
            <a:spLocks noGrp="1"/>
          </p:cNvSpPr>
          <p:nvPr>
            <p:ph type="title"/>
          </p:nvPr>
        </p:nvSpPr>
        <p:spPr>
          <a:xfrm>
            <a:off x="217473" y="380789"/>
            <a:ext cx="10916875" cy="616261"/>
          </a:xfrm>
          <a:noFill/>
        </p:spPr>
        <p:txBody>
          <a:bodyPr>
            <a:noAutofit/>
          </a:bodyPr>
          <a:lstStyle/>
          <a:p>
            <a:r>
              <a:rPr lang="en-US" sz="2800" b="1">
                <a:solidFill>
                  <a:srgbClr val="002060"/>
                </a:solidFill>
              </a:rPr>
              <a:t>Stage 2: </a:t>
            </a:r>
            <a:r>
              <a:rPr lang="en-US" sz="2800" b="1" kern="100">
                <a:solidFill>
                  <a:srgbClr val="002060"/>
                </a:solidFill>
                <a:ea typeface="Calibri" panose="020F0502020204030204" pitchFamily="34" charset="0"/>
                <a:cs typeface="Calibri" panose="020F0502020204030204" pitchFamily="34" charset="0"/>
              </a:rPr>
              <a:t>c</a:t>
            </a:r>
            <a:r>
              <a:rPr lang="en-US" sz="2800" b="1" kern="100">
                <a:solidFill>
                  <a:srgbClr val="002060"/>
                </a:solidFill>
                <a:effectLst/>
                <a:ea typeface="Calibri" panose="020F0502020204030204" pitchFamily="34" charset="0"/>
                <a:cs typeface="Calibri" panose="020F0502020204030204" pitchFamily="34" charset="0"/>
              </a:rPr>
              <a:t>ontinued bleeding up to 1500 mL or &gt; 2 uterotonics with normal labs and vitals</a:t>
            </a:r>
            <a:endParaRPr lang="en-US" sz="2800" b="1">
              <a:solidFill>
                <a:srgbClr val="002060"/>
              </a:solidFill>
            </a:endParaRPr>
          </a:p>
        </p:txBody>
      </p:sp>
      <p:sp>
        <p:nvSpPr>
          <p:cNvPr id="5" name="Text Placeholder 4">
            <a:extLst>
              <a:ext uri="{FF2B5EF4-FFF2-40B4-BE49-F238E27FC236}">
                <a16:creationId xmlns:a16="http://schemas.microsoft.com/office/drawing/2014/main" id="{1A9FB432-6E93-8E7A-02D7-64A58D3449CD}"/>
              </a:ext>
            </a:extLst>
          </p:cNvPr>
          <p:cNvSpPr>
            <a:spLocks noGrp="1"/>
          </p:cNvSpPr>
          <p:nvPr>
            <p:ph type="body" sz="quarter" idx="3"/>
          </p:nvPr>
        </p:nvSpPr>
        <p:spPr>
          <a:xfrm>
            <a:off x="384161" y="1362456"/>
            <a:ext cx="10746683" cy="4825560"/>
          </a:xfrm>
        </p:spPr>
        <p:txBody>
          <a:bodyPr>
            <a:normAutofit fontScale="92500" lnSpcReduction="10000"/>
          </a:bodyPr>
          <a:lstStyle/>
          <a:p>
            <a:pPr marR="0" lvl="0" indent="0" algn="l" defTabSz="914400" rtl="0" eaLnBrk="1" fontAlgn="auto" latinLnBrk="0" hangingPunct="1">
              <a:lnSpc>
                <a:spcPct val="100000"/>
              </a:lnSpc>
              <a:spcAft>
                <a:spcPts val="300"/>
              </a:spcAft>
              <a:buClr>
                <a:srgbClr val="4A66AC"/>
              </a:buClr>
              <a:buSzPct val="80000"/>
              <a:buFont typeface="Arial" pitchFamily="34" charset="0"/>
              <a:buNone/>
              <a:tabLst/>
              <a:defRPr/>
            </a:pPr>
            <a:r>
              <a:rPr kumimoji="0" lang="en-US" sz="1500" b="1" i="0" u="none" strike="noStrike" kern="1200" cap="none" spc="10" normalizeH="0" baseline="0" noProof="0">
                <a:ln>
                  <a:noFill/>
                </a:ln>
                <a:solidFill>
                  <a:srgbClr val="002060"/>
                </a:solidFill>
                <a:effectLst/>
                <a:uLnTx/>
                <a:uFillTx/>
                <a:ea typeface="Calibri"/>
                <a:cs typeface="Calibri"/>
              </a:rPr>
              <a:t>Initial steps</a:t>
            </a:r>
          </a:p>
          <a:p>
            <a:pPr marL="457200" lvl="2" indent="-228600">
              <a:lnSpc>
                <a:spcPct val="100000"/>
              </a:lnSpc>
              <a:spcBef>
                <a:spcPts val="0"/>
              </a:spcBef>
              <a:buClr>
                <a:srgbClr val="4A66AC"/>
              </a:buClr>
              <a:buSzPct val="90000"/>
              <a:buFont typeface="+mj-lt"/>
              <a:buAutoNum type="arabicPeriod"/>
              <a:defRPr/>
            </a:pPr>
            <a:r>
              <a:rPr kumimoji="0" lang="en-US" sz="1300" b="0" i="0" u="none" strike="noStrike" kern="1200" cap="none" spc="0" normalizeH="0" noProof="0">
                <a:ln>
                  <a:noFill/>
                </a:ln>
                <a:solidFill>
                  <a:srgbClr val="002060"/>
                </a:solidFill>
                <a:effectLst/>
                <a:uLnTx/>
                <a:uFillTx/>
                <a:ea typeface="Calibri"/>
                <a:cs typeface="Calibri"/>
              </a:rPr>
              <a:t>Request additional help/resources (RRT, Anesthesiologist, OB, RN, Hemorrhage cart, record scribe, assign one person to communicate with blood bank and one person to communicate with family)</a:t>
            </a:r>
            <a:r>
              <a:rPr kumimoji="0" lang="en-US" sz="1300" b="0" i="0" u="none" strike="noStrike" kern="1200" cap="none" spc="0" normalizeH="0" baseline="30000" noProof="0">
                <a:ln>
                  <a:noFill/>
                </a:ln>
                <a:solidFill>
                  <a:srgbClr val="002060"/>
                </a:solidFill>
                <a:effectLst/>
                <a:uLnTx/>
                <a:uFillTx/>
                <a:ea typeface="Calibri"/>
                <a:cs typeface="Calibri"/>
              </a:rPr>
              <a:t>1</a:t>
            </a:r>
            <a:endParaRPr lang="en-US" sz="1300" b="0" i="0" u="none" strike="noStrike" kern="1200" cap="none" spc="0" normalizeH="0" baseline="30000" noProof="0">
              <a:ln>
                <a:noFill/>
              </a:ln>
              <a:solidFill>
                <a:srgbClr val="002060"/>
              </a:solidFill>
              <a:effectLst/>
              <a:uLnTx/>
              <a:uFillTx/>
              <a:ea typeface="Calibri"/>
              <a:cs typeface="Calibri"/>
            </a:endParaRPr>
          </a:p>
          <a:p>
            <a:pPr marL="457200" lvl="2" indent="-228600">
              <a:lnSpc>
                <a:spcPct val="100000"/>
              </a:lnSpc>
              <a:spcBef>
                <a:spcPts val="0"/>
              </a:spcBef>
              <a:buClr>
                <a:srgbClr val="4A66AC"/>
              </a:buClr>
              <a:buSzPct val="90000"/>
              <a:buFont typeface="+mj-lt"/>
              <a:buAutoNum type="arabicPeriod"/>
              <a:defRPr/>
            </a:pPr>
            <a:r>
              <a:rPr kumimoji="0" lang="en-US" sz="1300" b="0" i="0" u="none" strike="noStrike" kern="1200" cap="none" spc="0" normalizeH="0" noProof="0">
                <a:ln>
                  <a:noFill/>
                </a:ln>
                <a:solidFill>
                  <a:srgbClr val="002060"/>
                </a:solidFill>
                <a:effectLst/>
                <a:uLnTx/>
                <a:uFillTx/>
                <a:ea typeface="Calibri"/>
                <a:cs typeface="Calibri"/>
              </a:rPr>
              <a:t>Place second IV</a:t>
            </a:r>
            <a:endParaRPr lang="en-US" sz="1300" b="0" i="0" u="none" strike="noStrike" kern="1200" cap="none" spc="0" normalizeH="0" noProof="0">
              <a:ln>
                <a:noFill/>
              </a:ln>
              <a:solidFill>
                <a:srgbClr val="002060"/>
              </a:solidFill>
              <a:effectLst/>
              <a:uLnTx/>
              <a:uFillTx/>
              <a:ea typeface="Calibri"/>
              <a:cs typeface="Calibri"/>
            </a:endParaRPr>
          </a:p>
          <a:p>
            <a:pPr marL="457200" lvl="2" indent="-228600">
              <a:lnSpc>
                <a:spcPct val="100000"/>
              </a:lnSpc>
              <a:spcBef>
                <a:spcPts val="0"/>
              </a:spcBef>
              <a:buClr>
                <a:srgbClr val="4A66AC"/>
              </a:buClr>
              <a:buSzPct val="90000"/>
              <a:buFont typeface="+mj-lt"/>
              <a:buAutoNum type="arabicPeriod"/>
              <a:defRPr/>
            </a:pPr>
            <a:r>
              <a:rPr kumimoji="0" lang="en-US" sz="1300" b="0" i="0" u="none" strike="noStrike" kern="1200" cap="none" spc="0" normalizeH="0" noProof="0">
                <a:ln>
                  <a:noFill/>
                </a:ln>
                <a:solidFill>
                  <a:srgbClr val="002060"/>
                </a:solidFill>
                <a:effectLst/>
                <a:uLnTx/>
                <a:uFillTx/>
                <a:ea typeface="Calibri"/>
                <a:cs typeface="Calibri"/>
              </a:rPr>
              <a:t>Draw stat labs (CBC, </a:t>
            </a:r>
            <a:r>
              <a:rPr kumimoji="0" lang="en-US" sz="1300" b="0" i="0" u="none" strike="noStrike" kern="1200" cap="none" spc="0" normalizeH="0" noProof="0" err="1">
                <a:ln>
                  <a:noFill/>
                </a:ln>
                <a:solidFill>
                  <a:srgbClr val="002060"/>
                </a:solidFill>
                <a:effectLst/>
                <a:uLnTx/>
                <a:uFillTx/>
                <a:ea typeface="Calibri"/>
                <a:cs typeface="Calibri"/>
              </a:rPr>
              <a:t>coags</a:t>
            </a:r>
            <a:r>
              <a:rPr kumimoji="0" lang="en-US" sz="1300" b="0" i="0" u="none" strike="noStrike" kern="1200" cap="none" spc="0" normalizeH="0" noProof="0">
                <a:ln>
                  <a:noFill/>
                </a:ln>
                <a:solidFill>
                  <a:srgbClr val="002060"/>
                </a:solidFill>
                <a:effectLst/>
                <a:uLnTx/>
                <a:uFillTx/>
                <a:ea typeface="Calibri"/>
                <a:cs typeface="Calibri"/>
              </a:rPr>
              <a:t>, fibrinogen</a:t>
            </a:r>
            <a:r>
              <a:rPr lang="en-US" sz="1300" b="0">
                <a:ea typeface="Calibri"/>
                <a:cs typeface="Calibri"/>
              </a:rPr>
              <a:t>), use point of care viscoelastic testing if available.</a:t>
            </a:r>
            <a:endParaRPr lang="en-US" sz="1300" b="0" i="0" u="none" strike="noStrike" kern="1200" cap="none" spc="0" normalizeH="0" noProof="0">
              <a:ln>
                <a:noFill/>
              </a:ln>
              <a:solidFill>
                <a:srgbClr val="002060"/>
              </a:solidFill>
              <a:effectLst/>
              <a:uLnTx/>
              <a:uFillTx/>
              <a:ea typeface="Calibri" panose="020F0502020204030204" pitchFamily="34" charset="0"/>
              <a:cs typeface="Calibri" panose="020F0502020204030204" pitchFamily="34" charset="0"/>
            </a:endParaRPr>
          </a:p>
          <a:p>
            <a:pPr marL="457200" lvl="2" indent="-228600">
              <a:lnSpc>
                <a:spcPct val="100000"/>
              </a:lnSpc>
              <a:spcBef>
                <a:spcPts val="0"/>
              </a:spcBef>
              <a:buClr>
                <a:srgbClr val="4A66AC"/>
              </a:buClr>
              <a:buSzPct val="90000"/>
              <a:buFont typeface="+mj-lt"/>
              <a:buAutoNum type="arabicPeriod"/>
              <a:defRPr/>
            </a:pPr>
            <a:r>
              <a:rPr kumimoji="0" lang="en-US" sz="1300" b="0" i="0" u="none" strike="noStrike" kern="1200" cap="none" spc="0" normalizeH="0" noProof="0">
                <a:ln>
                  <a:noFill/>
                </a:ln>
                <a:solidFill>
                  <a:srgbClr val="002060"/>
                </a:solidFill>
                <a:effectLst/>
                <a:uLnTx/>
                <a:uFillTx/>
                <a:ea typeface="Calibri"/>
                <a:cs typeface="Calibri"/>
              </a:rPr>
              <a:t>Prepare OR</a:t>
            </a:r>
            <a:endParaRPr lang="en-US" sz="1300" b="0" i="0" u="none" strike="noStrike" kern="1200" cap="none" spc="0" normalizeH="0" noProof="0">
              <a:ln>
                <a:noFill/>
              </a:ln>
              <a:solidFill>
                <a:srgbClr val="002060"/>
              </a:solidFill>
              <a:effectLst/>
              <a:uLnTx/>
              <a:uFillTx/>
              <a:ea typeface="Calibri"/>
              <a:cs typeface="Calibri"/>
            </a:endParaRPr>
          </a:p>
          <a:p>
            <a:pPr marR="0" lvl="0" indent="0" algn="l" defTabSz="914400" rtl="0" eaLnBrk="1" fontAlgn="base" latinLnBrk="0" hangingPunct="1">
              <a:lnSpc>
                <a:spcPct val="100000"/>
              </a:lnSpc>
              <a:spcAft>
                <a:spcPts val="300"/>
              </a:spcAft>
              <a:buClr>
                <a:srgbClr val="4A66AC"/>
              </a:buClr>
              <a:buSzPct val="90000"/>
              <a:buFont typeface="Arial" pitchFamily="34" charset="0"/>
              <a:buNone/>
              <a:tabLst/>
              <a:defRPr/>
            </a:pPr>
            <a:r>
              <a:rPr kumimoji="0" lang="en-US" sz="1500" b="1" i="0" u="none" strike="noStrike" kern="1200" cap="none" spc="10" normalizeH="0" baseline="0" noProof="0">
                <a:ln>
                  <a:noFill/>
                </a:ln>
                <a:solidFill>
                  <a:srgbClr val="002060"/>
                </a:solidFill>
                <a:effectLst/>
                <a:uLnTx/>
                <a:uFillTx/>
                <a:ea typeface="Calibri"/>
                <a:cs typeface="Calibri"/>
              </a:rPr>
              <a:t>Medications</a:t>
            </a:r>
            <a:r>
              <a:rPr kumimoji="0" lang="en-US" sz="1500" b="0" i="0" u="none" strike="noStrike" kern="1200" cap="none" spc="10" normalizeH="0" baseline="0" noProof="0">
                <a:ln>
                  <a:noFill/>
                </a:ln>
                <a:solidFill>
                  <a:srgbClr val="002060"/>
                </a:solidFill>
                <a:effectLst/>
                <a:uLnTx/>
                <a:uFillTx/>
                <a:ea typeface="Calibri"/>
                <a:cs typeface="Calibri"/>
              </a:rPr>
              <a:t> (See slide 32)</a:t>
            </a:r>
            <a:endParaRPr lang="en-US" sz="1500" b="0" i="0" u="none" strike="noStrike" kern="1200" cap="none" spc="10" normalizeH="0" baseline="0" noProof="0">
              <a:ln>
                <a:noFill/>
              </a:ln>
              <a:solidFill>
                <a:srgbClr val="002060"/>
              </a:solidFill>
              <a:effectLst/>
              <a:uLnTx/>
              <a:uFillTx/>
              <a:ea typeface="Calibri"/>
              <a:cs typeface="Calibri"/>
            </a:endParaRPr>
          </a:p>
          <a:p>
            <a:pPr marL="457200" lvl="2" indent="-228600" fontAlgn="base">
              <a:lnSpc>
                <a:spcPct val="100000"/>
              </a:lnSpc>
              <a:spcBef>
                <a:spcPts val="0"/>
              </a:spcBef>
              <a:buClr>
                <a:srgbClr val="4A66AC"/>
              </a:buClr>
              <a:buSzPct val="90000"/>
              <a:buFont typeface="+mj-lt"/>
              <a:buAutoNum type="arabicPeriod"/>
              <a:defRPr/>
            </a:pPr>
            <a:r>
              <a:rPr kumimoji="0" lang="en-US" sz="1300" b="0" i="0" u="none" strike="noStrike" kern="1200" cap="none" spc="0" normalizeH="0" baseline="0" noProof="0">
                <a:ln>
                  <a:noFill/>
                </a:ln>
                <a:solidFill>
                  <a:srgbClr val="002060"/>
                </a:solidFill>
                <a:effectLst/>
                <a:uLnTx/>
                <a:uFillTx/>
                <a:ea typeface="Calibri"/>
                <a:cs typeface="Calibri"/>
              </a:rPr>
              <a:t>Continue stage 1 medications: consider TXA</a:t>
            </a:r>
            <a:endParaRPr lang="en-US" sz="1300" b="0" i="0" u="none" strike="noStrike" kern="1200" cap="none" spc="0" normalizeH="0" baseline="0" noProof="0">
              <a:ln>
                <a:noFill/>
              </a:ln>
              <a:solidFill>
                <a:srgbClr val="002060"/>
              </a:solidFill>
              <a:effectLst/>
              <a:uLnTx/>
              <a:uFillTx/>
              <a:ea typeface="Calibri"/>
              <a:cs typeface="Calibri"/>
            </a:endParaRPr>
          </a:p>
          <a:p>
            <a:pPr marL="457200" lvl="2" indent="-228600" fontAlgn="base">
              <a:lnSpc>
                <a:spcPct val="100000"/>
              </a:lnSpc>
              <a:spcBef>
                <a:spcPts val="0"/>
              </a:spcBef>
              <a:buClr>
                <a:srgbClr val="4A66AC"/>
              </a:buClr>
              <a:buSzPct val="90000"/>
              <a:buFont typeface="+mj-lt"/>
              <a:buAutoNum type="arabicPeriod"/>
              <a:defRPr/>
            </a:pPr>
            <a:r>
              <a:rPr kumimoji="0" lang="en-US" sz="1300" b="0" i="0" u="none" strike="noStrike" kern="1200" cap="none" spc="0" normalizeH="0" baseline="0" noProof="0">
                <a:ln>
                  <a:noFill/>
                </a:ln>
                <a:solidFill>
                  <a:srgbClr val="002060"/>
                </a:solidFill>
                <a:effectLst/>
                <a:uLnTx/>
                <a:uFillTx/>
                <a:ea typeface="Calibri"/>
                <a:cs typeface="Calibri"/>
              </a:rPr>
              <a:t>TXA dose: 1 gram over 10 minutes. Add 1 gram vial to 10 mL NS or 100 ml NS and give over 10 minutes, may be repeated once after 30 min </a:t>
            </a:r>
            <a:endParaRPr lang="en-US" sz="1300" b="0" i="0" u="none" strike="noStrike" kern="1200" cap="none" spc="0" normalizeH="0" baseline="0" noProof="0">
              <a:ln>
                <a:noFill/>
              </a:ln>
              <a:solidFill>
                <a:srgbClr val="002060"/>
              </a:solidFill>
              <a:effectLst/>
              <a:uLnTx/>
              <a:uFillTx/>
              <a:ea typeface="Calibri"/>
              <a:cs typeface="Calibri"/>
            </a:endParaRPr>
          </a:p>
          <a:p>
            <a:pPr marR="0" lvl="0" indent="0" algn="l" defTabSz="914400" rtl="0" eaLnBrk="1" fontAlgn="base" latinLnBrk="0" hangingPunct="1">
              <a:lnSpc>
                <a:spcPct val="100000"/>
              </a:lnSpc>
              <a:spcAft>
                <a:spcPts val="300"/>
              </a:spcAft>
              <a:buClr>
                <a:srgbClr val="4A66AC"/>
              </a:buClr>
              <a:buSzPct val="80000"/>
              <a:buFont typeface="Arial" pitchFamily="34" charset="0"/>
              <a:buNone/>
              <a:tabLst/>
              <a:defRPr/>
            </a:pPr>
            <a:r>
              <a:rPr kumimoji="0" lang="en-US" sz="1500" b="1" i="0" u="none" strike="noStrike" kern="1200" cap="none" spc="10" normalizeH="0" baseline="0" noProof="0">
                <a:ln>
                  <a:noFill/>
                </a:ln>
                <a:solidFill>
                  <a:srgbClr val="002060"/>
                </a:solidFill>
                <a:effectLst/>
                <a:uLnTx/>
                <a:uFillTx/>
                <a:ea typeface="+mn-ea"/>
                <a:cs typeface="+mn-cs"/>
              </a:rPr>
              <a:t>Blood Bank</a:t>
            </a:r>
            <a:endParaRPr lang="en-US" sz="1500" b="1" i="0" u="none" strike="noStrike" kern="1200" cap="none" spc="10" normalizeH="0" baseline="0" noProof="0">
              <a:ln>
                <a:noFill/>
              </a:ln>
              <a:solidFill>
                <a:srgbClr val="002060"/>
              </a:solidFill>
              <a:effectLst/>
              <a:uLnTx/>
              <a:uFillTx/>
            </a:endParaRPr>
          </a:p>
          <a:p>
            <a:pPr marL="457200" lvl="2" indent="-228600" fontAlgn="base">
              <a:lnSpc>
                <a:spcPct val="100000"/>
              </a:lnSpc>
              <a:spcBef>
                <a:spcPts val="0"/>
              </a:spcBef>
              <a:buClr>
                <a:srgbClr val="4A66AC"/>
              </a:buClr>
              <a:buFont typeface="+mj-lt"/>
              <a:buAutoNum type="arabicPeriod"/>
              <a:defRPr/>
            </a:pPr>
            <a:r>
              <a:rPr kumimoji="0" lang="en-US" sz="1300" b="0" i="0" u="none" strike="noStrike" kern="1200" cap="none" spc="0" normalizeH="0" baseline="0" noProof="0">
                <a:ln>
                  <a:noFill/>
                </a:ln>
                <a:solidFill>
                  <a:srgbClr val="002060"/>
                </a:solidFill>
                <a:effectLst/>
                <a:uLnTx/>
                <a:uFillTx/>
                <a:ea typeface="Calibri"/>
                <a:cs typeface="Calibri"/>
              </a:rPr>
              <a:t>Patient currently bleeding and at risk for uncontrollable bleeding</a:t>
            </a:r>
            <a:endParaRPr lang="en-US" sz="1300" b="0" i="0" u="none" strike="noStrike" kern="1200" cap="none" spc="0" normalizeH="0" baseline="0" noProof="0">
              <a:ln>
                <a:noFill/>
              </a:ln>
              <a:solidFill>
                <a:srgbClr val="002060"/>
              </a:solidFill>
              <a:effectLst/>
              <a:uLnTx/>
              <a:uFillTx/>
              <a:ea typeface="Calibri"/>
              <a:cs typeface="Calibri"/>
            </a:endParaRPr>
          </a:p>
          <a:p>
            <a:pPr marL="914400" lvl="4" indent="-285750" fontAlgn="base">
              <a:lnSpc>
                <a:spcPct val="100000"/>
              </a:lnSpc>
              <a:spcBef>
                <a:spcPts val="0"/>
              </a:spcBef>
              <a:buClr>
                <a:srgbClr val="4A66AC"/>
              </a:buClr>
              <a:buFont typeface="+mj-lt"/>
              <a:buAutoNum type="romanLcPeriod"/>
              <a:defRPr/>
            </a:pPr>
            <a:r>
              <a:rPr kumimoji="0" lang="en-US" sz="1300" b="0" i="0" u="none" strike="noStrike" kern="1200" cap="none" spc="0" normalizeH="0" baseline="0" noProof="0">
                <a:ln>
                  <a:noFill/>
                </a:ln>
                <a:solidFill>
                  <a:srgbClr val="002060"/>
                </a:solidFill>
                <a:effectLst/>
                <a:uLnTx/>
                <a:uFillTx/>
                <a:ea typeface="Calibri"/>
                <a:cs typeface="Calibri"/>
              </a:rPr>
              <a:t>Review steps of MTP and call Blood bank and initiate massive transfusion protocol </a:t>
            </a:r>
            <a:endParaRPr lang="en-US" sz="1300" b="0">
              <a:highlight>
                <a:srgbClr val="FFFF00"/>
              </a:highlight>
              <a:ea typeface="Calibri"/>
              <a:cs typeface="Calibri"/>
            </a:endParaRPr>
          </a:p>
          <a:p>
            <a:pPr marL="914400" lvl="4" indent="-285750" fontAlgn="base">
              <a:lnSpc>
                <a:spcPct val="100000"/>
              </a:lnSpc>
              <a:spcBef>
                <a:spcPts val="0"/>
              </a:spcBef>
              <a:buClr>
                <a:srgbClr val="4A66AC"/>
              </a:buClr>
              <a:buFont typeface="+mj-lt"/>
              <a:buAutoNum type="romanLcPeriod"/>
              <a:defRPr/>
            </a:pPr>
            <a:r>
              <a:rPr kumimoji="0" lang="en-US" sz="1300" b="0" i="0" u="none" strike="noStrike" kern="1200" cap="none" spc="0" normalizeH="0" baseline="0" noProof="0">
                <a:ln>
                  <a:noFill/>
                </a:ln>
                <a:solidFill>
                  <a:srgbClr val="002060"/>
                </a:solidFill>
                <a:effectLst/>
                <a:uLnTx/>
                <a:uFillTx/>
                <a:ea typeface="Calibri"/>
                <a:cs typeface="Calibri"/>
              </a:rPr>
              <a:t>Nursing/anesthesia draw stat labs</a:t>
            </a:r>
            <a:endParaRPr lang="en-US" sz="1300" b="0" i="0" u="none" strike="noStrike" kern="1200" cap="none" spc="0" normalizeH="0" baseline="0" noProof="0">
              <a:ln>
                <a:noFill/>
              </a:ln>
              <a:solidFill>
                <a:srgbClr val="002060"/>
              </a:solidFill>
              <a:effectLst/>
              <a:uLnTx/>
              <a:uFillTx/>
              <a:ea typeface="Calibri"/>
              <a:cs typeface="Calibri"/>
            </a:endParaRPr>
          </a:p>
          <a:p>
            <a:pPr marL="1371600" lvl="5" indent="-228600" fontAlgn="base">
              <a:lnSpc>
                <a:spcPct val="100000"/>
              </a:lnSpc>
              <a:spcBef>
                <a:spcPts val="0"/>
              </a:spcBef>
              <a:buClr>
                <a:srgbClr val="4A66AC"/>
              </a:buClr>
              <a:buFont typeface="+mj-lt"/>
              <a:buAutoNum type="alphaLcPeriod"/>
              <a:defRPr/>
            </a:pPr>
            <a:r>
              <a:rPr kumimoji="0" lang="en-US" sz="1300" b="0" i="0" u="none" strike="noStrike" kern="1200" cap="none" spc="0" normalizeH="0" baseline="0" noProof="0">
                <a:ln>
                  <a:noFill/>
                </a:ln>
                <a:solidFill>
                  <a:srgbClr val="002060"/>
                </a:solidFill>
                <a:effectLst/>
                <a:uLnTx/>
                <a:uFillTx/>
                <a:ea typeface="Calibri"/>
                <a:cs typeface="Calibri"/>
              </a:rPr>
              <a:t>Immediate need for transfusion (type and crossmatch not yet available)</a:t>
            </a:r>
            <a:endParaRPr kumimoji="0" lang="en-US" sz="1300" b="1" i="1" u="none" strike="noStrike" kern="1200" cap="none" spc="0" normalizeH="0" baseline="30000" noProof="0">
              <a:ln>
                <a:noFill/>
              </a:ln>
              <a:solidFill>
                <a:srgbClr val="002060"/>
              </a:solidFill>
              <a:effectLst/>
              <a:uLnTx/>
              <a:uFillTx/>
              <a:ea typeface="Calibri"/>
              <a:cs typeface="Calibri"/>
            </a:endParaRPr>
          </a:p>
          <a:p>
            <a:pPr marR="0" lvl="0" indent="0" algn="l" defTabSz="914400" rtl="0" eaLnBrk="1" fontAlgn="auto" latinLnBrk="0" hangingPunct="1">
              <a:lnSpc>
                <a:spcPct val="100000"/>
              </a:lnSpc>
              <a:spcAft>
                <a:spcPts val="300"/>
              </a:spcAft>
              <a:buClr>
                <a:srgbClr val="4A66AC"/>
              </a:buClr>
              <a:buSzTx/>
              <a:buFont typeface="Arial" pitchFamily="34" charset="0"/>
              <a:buNone/>
              <a:tabLst/>
              <a:defRPr/>
            </a:pPr>
            <a:r>
              <a:rPr kumimoji="0" lang="en-US" sz="1500" b="1" i="0" u="none" strike="noStrike" kern="1200" cap="none" spc="0" normalizeH="0" baseline="0" noProof="0">
                <a:ln>
                  <a:noFill/>
                </a:ln>
                <a:solidFill>
                  <a:srgbClr val="002060"/>
                </a:solidFill>
                <a:effectLst/>
                <a:uLnTx/>
                <a:uFillTx/>
                <a:ea typeface="+mn-ea"/>
                <a:cs typeface="+mn-cs"/>
              </a:rPr>
              <a:t>Action</a:t>
            </a:r>
            <a:endParaRPr lang="en-US" sz="1500" b="1" i="0" u="none" strike="noStrike" kern="1200" cap="none" spc="0" normalizeH="0" baseline="0" noProof="0">
              <a:ln>
                <a:noFill/>
              </a:ln>
              <a:solidFill>
                <a:srgbClr val="002060"/>
              </a:solidFill>
              <a:effectLst/>
              <a:uLnTx/>
              <a:uFillTx/>
            </a:endParaRPr>
          </a:p>
          <a:p>
            <a:pPr lvl="1" indent="-228600">
              <a:lnSpc>
                <a:spcPct val="100000"/>
              </a:lnSpc>
              <a:buClr>
                <a:srgbClr val="4A66AC"/>
              </a:buClr>
              <a:buSzPct val="90000"/>
              <a:buFont typeface="+mj-lt"/>
              <a:buAutoNum type="arabicPeriod"/>
              <a:defRPr/>
            </a:pPr>
            <a:r>
              <a:rPr kumimoji="0" lang="en-US" sz="1300" b="0" i="0" u="none" strike="noStrike" kern="1200" cap="none" spc="0" normalizeH="0" baseline="0" noProof="0">
                <a:ln>
                  <a:noFill/>
                </a:ln>
                <a:solidFill>
                  <a:srgbClr val="002060"/>
                </a:solidFill>
                <a:effectLst/>
                <a:uLnTx/>
                <a:uFillTx/>
                <a:ea typeface="+mn-ea"/>
                <a:cs typeface="+mn-cs"/>
              </a:rPr>
              <a:t>Uterine Atony: consider uterine balloon or packing, possible surgical intervention.</a:t>
            </a:r>
            <a:endParaRPr lang="en-US" sz="1300" b="0" i="0" u="none" strike="noStrike" kern="1200" cap="none" spc="0" normalizeH="0" baseline="0" noProof="0">
              <a:ln>
                <a:noFill/>
              </a:ln>
              <a:solidFill>
                <a:srgbClr val="002060"/>
              </a:solidFill>
              <a:effectLst/>
              <a:uLnTx/>
              <a:uFillTx/>
            </a:endParaRPr>
          </a:p>
          <a:p>
            <a:pPr lvl="1" indent="-228600">
              <a:lnSpc>
                <a:spcPct val="100000"/>
              </a:lnSpc>
              <a:buClr>
                <a:srgbClr val="4A66AC"/>
              </a:buClr>
              <a:buSzPct val="90000"/>
              <a:buFont typeface="+mj-lt"/>
              <a:buAutoNum type="arabicPeriod"/>
              <a:defRPr/>
            </a:pPr>
            <a:r>
              <a:rPr kumimoji="0" lang="en-US" sz="1300" b="0" i="0" u="none" strike="noStrike" kern="1200" cap="none" spc="0" normalizeH="0" baseline="0" noProof="0">
                <a:ln>
                  <a:noFill/>
                </a:ln>
                <a:solidFill>
                  <a:srgbClr val="002060"/>
                </a:solidFill>
                <a:effectLst/>
                <a:uLnTx/>
                <a:uFillTx/>
                <a:ea typeface="+mn-ea"/>
                <a:cs typeface="+mn-cs"/>
              </a:rPr>
              <a:t>Consider moving patient to OR</a:t>
            </a:r>
            <a:endParaRPr lang="en-US" sz="1300" b="0" i="0" u="none" strike="noStrike" kern="1200" cap="none" spc="0" normalizeH="0" baseline="0" noProof="0">
              <a:ln>
                <a:noFill/>
              </a:ln>
              <a:solidFill>
                <a:srgbClr val="002060"/>
              </a:solidFill>
              <a:effectLst/>
              <a:uLnTx/>
              <a:uFillTx/>
            </a:endParaRPr>
          </a:p>
          <a:p>
            <a:pPr lvl="1" indent="-228600">
              <a:lnSpc>
                <a:spcPct val="100000"/>
              </a:lnSpc>
              <a:buClr>
                <a:srgbClr val="4A66AC"/>
              </a:buClr>
              <a:buSzPct val="90000"/>
              <a:buFont typeface="+mj-lt"/>
              <a:buAutoNum type="arabicPeriod"/>
              <a:defRPr/>
            </a:pPr>
            <a:r>
              <a:rPr kumimoji="0" lang="en-US" sz="1300" b="0" i="0" u="none" strike="noStrike" kern="1200" cap="none" spc="0" normalizeH="0" baseline="0" noProof="0">
                <a:ln>
                  <a:noFill/>
                </a:ln>
                <a:solidFill>
                  <a:srgbClr val="002060"/>
                </a:solidFill>
                <a:effectLst/>
                <a:uLnTx/>
                <a:uFillTx/>
                <a:ea typeface="+mn-ea"/>
                <a:cs typeface="+mn-cs"/>
              </a:rPr>
              <a:t>Escalate therapy with goal of hemostasis </a:t>
            </a:r>
            <a:r>
              <a:rPr kumimoji="0" lang="en-US" sz="1300" b="0" i="0" u="none" strike="noStrike" kern="1200" cap="none" spc="0" normalizeH="0" baseline="30000" noProof="0">
                <a:ln>
                  <a:noFill/>
                </a:ln>
                <a:solidFill>
                  <a:srgbClr val="002060"/>
                </a:solidFill>
                <a:effectLst/>
                <a:uLnTx/>
                <a:uFillTx/>
                <a:ea typeface="+mn-ea"/>
                <a:cs typeface="+mn-cs"/>
              </a:rPr>
              <a:t>1</a:t>
            </a:r>
            <a:endParaRPr kumimoji="0" lang="en-US" sz="1200" b="0" i="0" u="none" strike="noStrike" kern="1200" cap="none" spc="0" normalizeH="0" baseline="30000" noProof="0">
              <a:ln>
                <a:noFill/>
              </a:ln>
              <a:solidFill>
                <a:srgbClr val="002060"/>
              </a:solidFill>
              <a:effectLst/>
              <a:uLnTx/>
              <a:uFillTx/>
              <a:ea typeface="+mn-ea"/>
              <a:cs typeface="+mn-cs"/>
            </a:endParaRPr>
          </a:p>
          <a:p>
            <a:pPr marL="0" marR="0">
              <a:lnSpc>
                <a:spcPct val="107000"/>
              </a:lnSpc>
              <a:spcBef>
                <a:spcPts val="0"/>
              </a:spcBef>
              <a:spcAft>
                <a:spcPts val="300"/>
              </a:spcAft>
            </a:pPr>
            <a:endParaRPr lang="en-US" sz="900" kern="100">
              <a:effectLst/>
              <a:ea typeface="Aptos" panose="020B0004020202020204" pitchFamily="34" charset="0"/>
              <a:cs typeface="Times New Roman" panose="02020603050405020304" pitchFamily="18" charset="0"/>
            </a:endParaRPr>
          </a:p>
          <a:p>
            <a:pPr indent="-182880">
              <a:lnSpc>
                <a:spcPct val="120000"/>
              </a:lnSpc>
              <a:spcAft>
                <a:spcPts val="300"/>
              </a:spcAft>
              <a:buClr>
                <a:srgbClr val="4A66AC"/>
              </a:buClr>
              <a:buSzTx/>
              <a:defRPr/>
            </a:pPr>
            <a:r>
              <a:rPr kumimoji="0" lang="en-US" sz="1500" b="1" i="1" u="none" strike="noStrike" kern="1200" cap="none" spc="0" normalizeH="0" baseline="0" noProof="0">
                <a:ln>
                  <a:noFill/>
                </a:ln>
                <a:solidFill>
                  <a:srgbClr val="002060"/>
                </a:solidFill>
                <a:effectLst/>
                <a:uLnTx/>
                <a:uFillTx/>
                <a:ea typeface="Calibri"/>
                <a:cs typeface="Calibri"/>
              </a:rPr>
              <a:t>All obstetric units need a massive transfusion protocol for the initial management of life threatening PPH and consider early therapy of RBCs and FFP. </a:t>
            </a:r>
            <a:r>
              <a:rPr kumimoji="0" lang="en-US" sz="1500" b="1" i="1" u="none" strike="noStrike" kern="1200" cap="none" spc="0" normalizeH="0" baseline="30000" noProof="0">
                <a:ln>
                  <a:noFill/>
                </a:ln>
                <a:solidFill>
                  <a:srgbClr val="002060"/>
                </a:solidFill>
                <a:effectLst/>
                <a:uLnTx/>
                <a:uFillTx/>
                <a:ea typeface="Calibri"/>
                <a:cs typeface="Calibri"/>
              </a:rPr>
              <a:t>1</a:t>
            </a:r>
            <a:endParaRPr lang="en-US" sz="1500" b="1" i="1" u="none" strike="noStrike" kern="1200" cap="none" spc="0" normalizeH="0" baseline="30000" noProof="0">
              <a:ln>
                <a:noFill/>
              </a:ln>
              <a:solidFill>
                <a:srgbClr val="002060"/>
              </a:solidFill>
              <a:effectLst/>
              <a:uLnTx/>
              <a:uFillTx/>
              <a:ea typeface="Calibri"/>
              <a:cs typeface="Calibri"/>
            </a:endParaRPr>
          </a:p>
          <a:p>
            <a:pPr indent="-182880">
              <a:lnSpc>
                <a:spcPct val="120000"/>
              </a:lnSpc>
              <a:spcAft>
                <a:spcPts val="300"/>
              </a:spcAft>
              <a:buClr>
                <a:srgbClr val="4A66AC"/>
              </a:buClr>
              <a:buSzTx/>
              <a:defRPr/>
            </a:pPr>
            <a:endParaRPr kumimoji="0" lang="en-US" sz="1100" b="0" i="0" u="none" strike="noStrike" kern="1200" cap="none" spc="0" normalizeH="0" baseline="0" noProof="0">
              <a:ln>
                <a:noFill/>
              </a:ln>
              <a:solidFill>
                <a:prstClr val="black">
                  <a:lumMod val="85000"/>
                  <a:lumOff val="15000"/>
                </a:prstClr>
              </a:solidFill>
              <a:effectLst/>
              <a:uLnTx/>
              <a:uFillTx/>
              <a:ea typeface="+mn-ea"/>
              <a:cs typeface="+mn-cs"/>
            </a:endParaRPr>
          </a:p>
          <a:p>
            <a:pPr marL="304800" lvl="1" fontAlgn="base">
              <a:spcBef>
                <a:spcPts val="0"/>
              </a:spcBef>
              <a:buSzPct val="80000"/>
            </a:pPr>
            <a:endParaRPr lang="en-US" sz="1800">
              <a:effectLst/>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B4FA1B7-5EAF-5EE2-7D91-EC506B7E2A66}"/>
              </a:ext>
            </a:extLst>
          </p:cNvPr>
          <p:cNvSpPr txBox="1"/>
          <p:nvPr/>
        </p:nvSpPr>
        <p:spPr>
          <a:xfrm>
            <a:off x="382304" y="5708322"/>
            <a:ext cx="9838655" cy="745076"/>
          </a:xfrm>
          <a:prstGeom prst="rect">
            <a:avLst/>
          </a:prstGeom>
          <a:noFill/>
        </p:spPr>
        <p:txBody>
          <a:bodyPr wrap="square" rtlCol="0">
            <a:spAutoFit/>
          </a:bodyPr>
          <a:lstStyle/>
          <a:p>
            <a:pPr marL="457200" marR="0" indent="-457200">
              <a:lnSpc>
                <a:spcPct val="107000"/>
              </a:lnSpc>
              <a:spcBef>
                <a:spcPts val="0"/>
              </a:spcBef>
              <a:spcAft>
                <a:spcPts val="0"/>
              </a:spcAft>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lnSpc>
                <a:spcPct val="107000"/>
              </a:lnSpc>
              <a:spcBef>
                <a:spcPts val="0"/>
              </a:spcBef>
              <a:spcAft>
                <a:spcPts val="0"/>
              </a:spcAft>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Lagrew</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 McNulty J,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marR="0" indent="-228600">
              <a:lnSpc>
                <a:spcPct val="107000"/>
              </a:lnSpc>
              <a:spcBef>
                <a:spcPts val="0"/>
              </a:spcBef>
              <a:spcAft>
                <a:spcPts val="0"/>
              </a:spcAft>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ASCLS. August 2022. Volume 36, Number 4. “Improving Obstetric Patient Safety with Better Massive Transfusion Protocols - ASCLS.” Accessed December 22, 2023. https://ascls.org/improving-obstetric-patient-safety-with-better-massive-transfusion-protocols/.</a:t>
            </a:r>
          </a:p>
          <a:p>
            <a:pPr>
              <a:lnSpc>
                <a:spcPct val="107000"/>
              </a:lnSpc>
            </a:pPr>
            <a:endParaRPr lang="en-US" sz="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101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ACD4-08D2-BDE9-B2A8-78984E3B0265}"/>
              </a:ext>
            </a:extLst>
          </p:cNvPr>
          <p:cNvSpPr>
            <a:spLocks noGrp="1"/>
          </p:cNvSpPr>
          <p:nvPr>
            <p:ph type="title"/>
          </p:nvPr>
        </p:nvSpPr>
        <p:spPr>
          <a:xfrm>
            <a:off x="138538" y="93275"/>
            <a:ext cx="11187814" cy="993458"/>
          </a:xfrm>
        </p:spPr>
        <p:txBody>
          <a:bodyPr>
            <a:noAutofit/>
          </a:bodyPr>
          <a:lstStyle/>
          <a:p>
            <a:r>
              <a:rPr lang="en-US" sz="2800" b="1"/>
              <a:t>Stage 3: </a:t>
            </a:r>
            <a:r>
              <a:rPr lang="en-US" sz="2800" b="1" kern="100">
                <a:ea typeface="+mn-ea"/>
                <a:cs typeface="Calibri"/>
              </a:rPr>
              <a:t>bleeding &gt; 1500 mL or &gt; 2 RBCs or at risk for occult bleeding/coagulopathy </a:t>
            </a:r>
            <a:r>
              <a:rPr lang="en-US" sz="2800" b="1" kern="100">
                <a:cs typeface="Calibri"/>
              </a:rPr>
              <a:t>or</a:t>
            </a:r>
            <a:r>
              <a:rPr lang="en-US" sz="2800" b="1" kern="100">
                <a:ea typeface="+mn-ea"/>
                <a:cs typeface="Calibri"/>
              </a:rPr>
              <a:t> abnormal vitals/labs/oliguria </a:t>
            </a:r>
            <a:endParaRPr lang="en-US" sz="2800" b="1">
              <a:solidFill>
                <a:srgbClr val="002060"/>
              </a:solidFill>
              <a:cs typeface="Calibri"/>
            </a:endParaRPr>
          </a:p>
        </p:txBody>
      </p:sp>
      <p:sp>
        <p:nvSpPr>
          <p:cNvPr id="6" name="Text Placeholder 2">
            <a:extLst>
              <a:ext uri="{FF2B5EF4-FFF2-40B4-BE49-F238E27FC236}">
                <a16:creationId xmlns:a16="http://schemas.microsoft.com/office/drawing/2014/main" id="{8D460323-4D47-6BFB-B8B1-C6CB3E528072}"/>
              </a:ext>
            </a:extLst>
          </p:cNvPr>
          <p:cNvSpPr>
            <a:spLocks/>
          </p:cNvSpPr>
          <p:nvPr/>
        </p:nvSpPr>
        <p:spPr>
          <a:xfrm>
            <a:off x="612888" y="1783644"/>
            <a:ext cx="10966223" cy="4627050"/>
          </a:xfrm>
          <a:prstGeom prst="rect">
            <a:avLst/>
          </a:prstGeom>
        </p:spPr>
        <p:txBody>
          <a:bodyPr>
            <a:normAutofit/>
          </a:bodyPr>
          <a:lstStyle/>
          <a:p>
            <a:pPr indent="-80764" defTabSz="242316">
              <a:lnSpc>
                <a:spcPct val="107000"/>
              </a:lnSpc>
              <a:spcBef>
                <a:spcPts val="636"/>
              </a:spcBef>
            </a:pPr>
            <a:endParaRPr lang="en-US" sz="800" kern="100" baseline="30000">
              <a:solidFill>
                <a:schemeClr val="tx1"/>
              </a:solidFill>
              <a:ea typeface="+mn-ea"/>
              <a:cs typeface="Calibri" panose="020F0502020204030204" pitchFamily="34" charset="0"/>
            </a:endParaRPr>
          </a:p>
        </p:txBody>
      </p:sp>
      <p:sp>
        <p:nvSpPr>
          <p:cNvPr id="7" name="TextBox 6">
            <a:extLst>
              <a:ext uri="{FF2B5EF4-FFF2-40B4-BE49-F238E27FC236}">
                <a16:creationId xmlns:a16="http://schemas.microsoft.com/office/drawing/2014/main" id="{44C45D26-43BD-C1C1-6165-F0B980F41E7D}"/>
              </a:ext>
            </a:extLst>
          </p:cNvPr>
          <p:cNvSpPr txBox="1"/>
          <p:nvPr/>
        </p:nvSpPr>
        <p:spPr>
          <a:xfrm>
            <a:off x="419889" y="5731162"/>
            <a:ext cx="9801071" cy="754053"/>
          </a:xfrm>
          <a:prstGeom prst="rect">
            <a:avLst/>
          </a:prstGeom>
          <a:noFill/>
        </p:spPr>
        <p:txBody>
          <a:bodyPr wrap="square">
            <a:spAutoFit/>
          </a:bodyPr>
          <a:lstStyle/>
          <a:p>
            <a:pPr defTabSz="242316"/>
            <a:r>
              <a:rPr lang="en-US" sz="800" kern="1200">
                <a:solidFill>
                  <a:srgbClr val="002060"/>
                </a:solidFill>
                <a:latin typeface="Calibri" panose="020F0502020204030204" pitchFamily="34" charset="0"/>
                <a:ea typeface="+mn-ea"/>
                <a:cs typeface="Calibri" panose="020F0502020204030204" pitchFamily="34" charset="0"/>
              </a:rPr>
              <a:t>References:</a:t>
            </a:r>
          </a:p>
          <a:p>
            <a:pPr marL="228600" indent="-228600" defTabSz="242316">
              <a:buFont typeface="+mj-lt"/>
              <a:buAutoNum type="arabicPeriod"/>
            </a:pPr>
            <a:r>
              <a:rPr lang="en-US" sz="800" kern="1200">
                <a:solidFill>
                  <a:srgbClr val="002060"/>
                </a:solidFill>
                <a:latin typeface="Calibri" panose="020F0502020204030204" pitchFamily="34" charset="0"/>
                <a:ea typeface="+mn-ea"/>
                <a:cs typeface="Calibri" panose="020F0502020204030204" pitchFamily="34" charset="0"/>
              </a:rPr>
              <a:t>Lagrew D, McNulty J, </a:t>
            </a:r>
            <a:r>
              <a:rPr lang="en-US" sz="800" kern="1200" err="1">
                <a:solidFill>
                  <a:srgbClr val="002060"/>
                </a:solidFill>
                <a:latin typeface="Calibri" panose="020F0502020204030204" pitchFamily="34" charset="0"/>
                <a:ea typeface="+mn-ea"/>
                <a:cs typeface="Calibri" panose="020F0502020204030204" pitchFamily="34" charset="0"/>
              </a:rPr>
              <a:t>Sakowski</a:t>
            </a:r>
            <a:r>
              <a:rPr lang="en-US" sz="800" kern="1200">
                <a:solidFill>
                  <a:srgbClr val="002060"/>
                </a:solidFill>
                <a:latin typeface="Calibri" panose="020F0502020204030204" pitchFamily="34" charset="0"/>
                <a:ea typeface="+mn-ea"/>
                <a:cs typeface="Calibri" panose="020F0502020204030204" pitchFamily="34" charset="0"/>
              </a:rPr>
              <a:t> C, Cape V, McCormick E, Morton CH. Improving Health Care Response to Obstetric Hemorrhage, a California Maternal Quality Care Collaborative Toolkit, 2022.</a:t>
            </a:r>
          </a:p>
          <a:p>
            <a:pPr marL="228600" indent="-228600" defTabSz="242316">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ASCLS. August 2022. Volume 36, Number 4. “Improving Obstetric Patient Safety with Better Massive Transfusion Protocols - ASCLS.” Accessed December 22, 2023. https://ascls.org/improving-obstetric-patient-safety-with-better-massive-transfusion-protocols/</a:t>
            </a:r>
          </a:p>
          <a:p>
            <a:pPr marL="121158" indent="-121158" defTabSz="242316">
              <a:spcAft>
                <a:spcPts val="600"/>
              </a:spcAft>
              <a:buFont typeface="+mj-lt"/>
              <a:buAutoNum type="arabicPeriod"/>
            </a:pPr>
            <a:endParaRPr lang="en-US" sz="110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D9F81F8-1003-96CA-6C7A-B68D49C51C6F}"/>
              </a:ext>
            </a:extLst>
          </p:cNvPr>
          <p:cNvSpPr txBox="1"/>
          <p:nvPr/>
        </p:nvSpPr>
        <p:spPr>
          <a:xfrm>
            <a:off x="419889" y="1096819"/>
            <a:ext cx="10743276" cy="4605876"/>
          </a:xfrm>
          <a:prstGeom prst="rect">
            <a:avLst/>
          </a:prstGeom>
          <a:noFill/>
        </p:spPr>
        <p:txBody>
          <a:bodyPr wrap="square" rtlCol="0">
            <a:spAutoFit/>
          </a:bodyPr>
          <a:lstStyle/>
          <a:p>
            <a:pPr defTabSz="242316" fontAlgn="base"/>
            <a:r>
              <a:rPr lang="en-US" sz="1600" b="1" kern="1200">
                <a:solidFill>
                  <a:srgbClr val="002060"/>
                </a:solidFill>
                <a:ea typeface="+mn-ea"/>
                <a:cs typeface="Calibri" panose="020F0502020204030204" pitchFamily="34" charset="0"/>
              </a:rPr>
              <a:t>Initial steps</a:t>
            </a:r>
          </a:p>
          <a:p>
            <a:pPr marL="646160" lvl="2" indent="-242292" defTabSz="242316" fontAlgn="base">
              <a:buClr>
                <a:schemeClr val="accent1"/>
              </a:buClr>
              <a:buFont typeface="+mj-lt"/>
              <a:buAutoNum type="arabicPeriod"/>
            </a:pPr>
            <a:r>
              <a:rPr lang="en-US" sz="1250" kern="1200">
                <a:solidFill>
                  <a:srgbClr val="002060"/>
                </a:solidFill>
                <a:ea typeface="+mn-ea"/>
                <a:cs typeface="Calibri" panose="020F0502020204030204" pitchFamily="34" charset="0"/>
              </a:rPr>
              <a:t>Request additional help and resources/staff </a:t>
            </a:r>
          </a:p>
          <a:p>
            <a:pPr marL="1255014" lvl="4" indent="-285750" defTabSz="242316" fontAlgn="base">
              <a:buClr>
                <a:schemeClr val="accent1"/>
              </a:buClr>
              <a:buFont typeface="+mj-lt"/>
              <a:buAutoNum type="romanLcPeriod"/>
            </a:pPr>
            <a:r>
              <a:rPr lang="en-US" sz="1250" kern="1200">
                <a:solidFill>
                  <a:srgbClr val="002060"/>
                </a:solidFill>
                <a:ea typeface="+mn-ea"/>
                <a:cs typeface="Calibri" panose="020F0502020204030204" pitchFamily="34" charset="0"/>
              </a:rPr>
              <a:t>continue communication with family.</a:t>
            </a:r>
          </a:p>
          <a:p>
            <a:pPr marL="1255014" lvl="4" indent="-285750" defTabSz="242316" fontAlgn="base">
              <a:buClr>
                <a:schemeClr val="accent1"/>
              </a:buClr>
              <a:buFont typeface="+mj-lt"/>
              <a:buAutoNum type="romanLcPeriod"/>
            </a:pPr>
            <a:r>
              <a:rPr lang="en-US" sz="1250" kern="1200">
                <a:solidFill>
                  <a:srgbClr val="002060"/>
                </a:solidFill>
                <a:ea typeface="+mn-ea"/>
                <a:cs typeface="Calibri" panose="020F0502020204030204" pitchFamily="34" charset="0"/>
              </a:rPr>
              <a:t>Reidentify team leadership</a:t>
            </a:r>
          </a:p>
          <a:p>
            <a:pPr marL="646160" lvl="2" indent="-242292" defTabSz="242316" fontAlgn="base">
              <a:buClr>
                <a:schemeClr val="accent1"/>
              </a:buClr>
              <a:buFont typeface="+mj-lt"/>
              <a:buAutoNum type="arabicPeriod"/>
            </a:pPr>
            <a:r>
              <a:rPr lang="en-US" sz="1250" kern="1200">
                <a:solidFill>
                  <a:srgbClr val="002060"/>
                </a:solidFill>
                <a:ea typeface="+mn-ea"/>
                <a:cs typeface="Calibri" panose="020F0502020204030204" pitchFamily="34" charset="0"/>
              </a:rPr>
              <a:t>Move patient to OR</a:t>
            </a:r>
          </a:p>
          <a:p>
            <a:pPr marL="646160" lvl="2" indent="-242292" defTabSz="242316" fontAlgn="base">
              <a:buClr>
                <a:schemeClr val="accent1"/>
              </a:buClr>
              <a:buFont typeface="+mj-lt"/>
              <a:buAutoNum type="arabicPeriod"/>
            </a:pPr>
            <a:r>
              <a:rPr lang="en-US" sz="1250" kern="1200">
                <a:solidFill>
                  <a:srgbClr val="002060"/>
                </a:solidFill>
                <a:ea typeface="+mn-ea"/>
                <a:cs typeface="Calibri" panose="020F0502020204030204" pitchFamily="34" charset="0"/>
              </a:rPr>
              <a:t>Announce clinical status (vitals, cumulative blood loss, etiology)</a:t>
            </a:r>
          </a:p>
          <a:p>
            <a:pPr marL="646160" lvl="2" indent="-242292" defTabSz="242316" fontAlgn="base">
              <a:buClr>
                <a:schemeClr val="accent1"/>
              </a:buClr>
              <a:buFont typeface="+mj-lt"/>
              <a:buAutoNum type="arabicPeriod"/>
            </a:pPr>
            <a:r>
              <a:rPr lang="en-US" sz="1250" kern="1200">
                <a:solidFill>
                  <a:srgbClr val="002060"/>
                </a:solidFill>
                <a:ea typeface="+mn-ea"/>
                <a:cs typeface="Calibri" panose="020F0502020204030204" pitchFamily="34" charset="0"/>
              </a:rPr>
              <a:t>Outline and communicate plan</a:t>
            </a:r>
          </a:p>
          <a:p>
            <a:pPr defTabSz="242316" fontAlgn="base">
              <a:buClr>
                <a:schemeClr val="accent1"/>
              </a:buClr>
            </a:pPr>
            <a:r>
              <a:rPr lang="en-US" sz="1600" b="1" kern="1200">
                <a:solidFill>
                  <a:srgbClr val="002060"/>
                </a:solidFill>
                <a:ea typeface="+mn-ea"/>
                <a:cs typeface="Calibri" panose="020F0502020204030204" pitchFamily="34" charset="0"/>
              </a:rPr>
              <a:t>Medications</a:t>
            </a:r>
            <a:r>
              <a:rPr lang="en-US" sz="1100" kern="1200">
                <a:solidFill>
                  <a:srgbClr val="002060"/>
                </a:solidFill>
                <a:ea typeface="+mn-ea"/>
                <a:cs typeface="Calibri" panose="020F0502020204030204" pitchFamily="34" charset="0"/>
              </a:rPr>
              <a:t> (See slide 32)</a:t>
            </a:r>
          </a:p>
          <a:p>
            <a:pPr marL="632468" lvl="2" indent="-228600" defTabSz="242316" fontAlgn="base">
              <a:buClr>
                <a:schemeClr val="accent1"/>
              </a:buClr>
              <a:buFont typeface="+mj-lt"/>
              <a:buAutoNum type="arabicPeriod"/>
            </a:pPr>
            <a:r>
              <a:rPr lang="en-US" sz="1250" kern="1200">
                <a:solidFill>
                  <a:srgbClr val="002060"/>
                </a:solidFill>
                <a:ea typeface="+mn-ea"/>
                <a:cs typeface="Calibri" panose="020F0502020204030204" pitchFamily="34" charset="0"/>
              </a:rPr>
              <a:t>Continue stage 1 medications; consider TXA</a:t>
            </a:r>
          </a:p>
          <a:p>
            <a:pPr defTabSz="484632" fontAlgn="base">
              <a:lnSpc>
                <a:spcPct val="95000"/>
              </a:lnSpc>
              <a:spcAft>
                <a:spcPts val="106"/>
              </a:spcAft>
              <a:buClr>
                <a:schemeClr val="accent1"/>
              </a:buClr>
              <a:buSzPct val="80000"/>
              <a:defRPr/>
            </a:pPr>
            <a:r>
              <a:rPr lang="en-US" sz="1600" b="1" kern="1200" spc="5">
                <a:solidFill>
                  <a:srgbClr val="002060"/>
                </a:solidFill>
                <a:ea typeface="+mn-ea"/>
                <a:cs typeface="Calibri" panose="020F0502020204030204" pitchFamily="34" charset="0"/>
              </a:rPr>
              <a:t>Contact Blood</a:t>
            </a:r>
            <a:r>
              <a:rPr lang="en-US" sz="1600" kern="1200" spc="5">
                <a:solidFill>
                  <a:srgbClr val="002060"/>
                </a:solidFill>
                <a:ea typeface="+mn-ea"/>
                <a:cs typeface="Calibri" panose="020F0502020204030204" pitchFamily="34" charset="0"/>
              </a:rPr>
              <a:t> </a:t>
            </a:r>
            <a:r>
              <a:rPr lang="en-US" sz="1600" b="1" kern="1200" spc="5">
                <a:solidFill>
                  <a:srgbClr val="002060"/>
                </a:solidFill>
                <a:ea typeface="+mn-ea"/>
                <a:cs typeface="Calibri" panose="020F0502020204030204" pitchFamily="34" charset="0"/>
              </a:rPr>
              <a:t>Bank</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Clinical signs of blood loss &gt; 1500</a:t>
            </a:r>
          </a:p>
          <a:p>
            <a:pPr marL="874783" lvl="3"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Hypotension, narrowed pulse pressure, marked tachycardia, tachypnea, pale, cool extremities, restlessness, decreased urine output </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Initiate Massive Transfusion protocol </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If clinical coagulopathy, add cryoprecipitate, consult for additional agents </a:t>
            </a:r>
            <a:r>
              <a:rPr lang="en-US" sz="1250" kern="1200" baseline="30000">
                <a:solidFill>
                  <a:srgbClr val="002060"/>
                </a:solidFill>
                <a:ea typeface="+mn-ea"/>
                <a:cs typeface="Calibri" panose="020F0502020204030204" pitchFamily="34" charset="0"/>
              </a:rPr>
              <a:t>1</a:t>
            </a:r>
          </a:p>
          <a:p>
            <a:pPr defTabSz="484632" fontAlgn="base">
              <a:lnSpc>
                <a:spcPct val="95000"/>
              </a:lnSpc>
              <a:spcAft>
                <a:spcPts val="106"/>
              </a:spcAft>
              <a:buClr>
                <a:schemeClr val="accent1"/>
              </a:buClr>
              <a:buSzPct val="80000"/>
              <a:defRPr/>
            </a:pPr>
            <a:r>
              <a:rPr lang="en-US" sz="1600" b="1" kern="1200" spc="5">
                <a:solidFill>
                  <a:srgbClr val="002060"/>
                </a:solidFill>
                <a:ea typeface="+mn-ea"/>
                <a:cs typeface="Calibri" panose="020F0502020204030204" pitchFamily="34" charset="0"/>
              </a:rPr>
              <a:t>Action</a:t>
            </a:r>
            <a:endParaRPr lang="en-US" sz="1100" b="1" kern="1200" spc="5">
              <a:solidFill>
                <a:srgbClr val="002060"/>
              </a:solidFill>
              <a:ea typeface="+mn-ea"/>
              <a:cs typeface="Calibri" panose="020F0502020204030204" pitchFamily="34" charset="0"/>
            </a:endParaRP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Achieve hemostasis, intervention at this stage will be based on the cause of bleeding.</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Escalate interventions and prevent hypothermia </a:t>
            </a:r>
            <a:r>
              <a:rPr lang="en-US" sz="1250" kern="1200" baseline="30000">
                <a:solidFill>
                  <a:srgbClr val="002060"/>
                </a:solidFill>
                <a:ea typeface="+mn-ea"/>
                <a:cs typeface="Calibri" panose="020F0502020204030204" pitchFamily="34" charset="0"/>
              </a:rPr>
              <a:t>2</a:t>
            </a:r>
            <a:endParaRPr lang="en-US" sz="1250" kern="1200">
              <a:solidFill>
                <a:srgbClr val="002060"/>
              </a:solidFill>
              <a:ea typeface="+mn-ea"/>
              <a:cs typeface="Calibri" panose="020F0502020204030204" pitchFamily="34" charset="0"/>
            </a:endParaRPr>
          </a:p>
          <a:p>
            <a:pPr defTabSz="484632" fontAlgn="base">
              <a:lnSpc>
                <a:spcPct val="95000"/>
              </a:lnSpc>
              <a:spcAft>
                <a:spcPts val="106"/>
              </a:spcAft>
              <a:buClr>
                <a:schemeClr val="accent1"/>
              </a:buClr>
              <a:buSzPct val="80000"/>
              <a:defRPr/>
            </a:pPr>
            <a:r>
              <a:rPr lang="en-US" sz="1600" b="1" kern="1200" spc="5">
                <a:solidFill>
                  <a:srgbClr val="002060"/>
                </a:solidFill>
                <a:ea typeface="+mn-ea"/>
                <a:cs typeface="Calibri" panose="020F0502020204030204" pitchFamily="34" charset="0"/>
              </a:rPr>
              <a:t>Possible interventions</a:t>
            </a:r>
            <a:r>
              <a:rPr lang="en-US" sz="1200" kern="1200" spc="5">
                <a:solidFill>
                  <a:srgbClr val="002060"/>
                </a:solidFill>
                <a:ea typeface="+mn-ea"/>
                <a:cs typeface="Calibri" panose="020F0502020204030204" pitchFamily="34" charset="0"/>
              </a:rPr>
              <a:t>: </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Bakri balloon</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Compression suture/B-Lunch suture</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Uterine artery ligation</a:t>
            </a:r>
          </a:p>
          <a:p>
            <a:pPr marL="632468" lvl="2" indent="-228600" defTabSz="484632" fontAlgn="base">
              <a:lnSpc>
                <a:spcPct val="90000"/>
              </a:lnSpc>
              <a:spcAft>
                <a:spcPts val="159"/>
              </a:spcAft>
              <a:buClr>
                <a:schemeClr val="accent1"/>
              </a:buClr>
              <a:buFont typeface="+mj-lt"/>
              <a:buAutoNum type="arabicPeriod"/>
              <a:defRPr/>
            </a:pPr>
            <a:r>
              <a:rPr lang="en-US" sz="1250" kern="1200">
                <a:solidFill>
                  <a:srgbClr val="002060"/>
                </a:solidFill>
                <a:ea typeface="+mn-ea"/>
                <a:cs typeface="Calibri" panose="020F0502020204030204" pitchFamily="34" charset="0"/>
              </a:rPr>
              <a:t>Hysterectomy</a:t>
            </a:r>
            <a:endParaRPr lang="en-US" sz="1250" kern="1200">
              <a:solidFill>
                <a:srgbClr val="002060"/>
              </a:solidFill>
              <a:ea typeface="+mn-ea"/>
              <a:cs typeface="+mn-cs"/>
            </a:endParaRPr>
          </a:p>
        </p:txBody>
      </p:sp>
    </p:spTree>
    <p:extLst>
      <p:ext uri="{BB962C8B-B14F-4D97-AF65-F5344CB8AC3E}">
        <p14:creationId xmlns:p14="http://schemas.microsoft.com/office/powerpoint/2010/main" val="261892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055" y="208637"/>
            <a:ext cx="9528696" cy="725809"/>
          </a:xfrm>
        </p:spPr>
        <p:txBody>
          <a:bodyPr>
            <a:normAutofit/>
          </a:bodyPr>
          <a:lstStyle/>
          <a:p>
            <a:r>
              <a:rPr lang="en-US" sz="3600" b="1" spc="10">
                <a:solidFill>
                  <a:srgbClr val="002060"/>
                </a:solidFill>
                <a:latin typeface="+mn-lt"/>
                <a:ea typeface="+mn-ea"/>
                <a:cs typeface="+mn-cs"/>
              </a:rPr>
              <a:t>Objectives</a:t>
            </a:r>
            <a:endParaRPr lang="en-US" sz="3200" b="1" spc="10">
              <a:solidFill>
                <a:srgbClr val="002060"/>
              </a:solidFill>
              <a:latin typeface="+mn-lt"/>
              <a:ea typeface="+mn-ea"/>
              <a:cs typeface="+mn-cs"/>
            </a:endParaRPr>
          </a:p>
        </p:txBody>
      </p:sp>
      <p:graphicFrame>
        <p:nvGraphicFramePr>
          <p:cNvPr id="41" name="Diagram 40">
            <a:extLst>
              <a:ext uri="{FF2B5EF4-FFF2-40B4-BE49-F238E27FC236}">
                <a16:creationId xmlns:a16="http://schemas.microsoft.com/office/drawing/2014/main" id="{AA9E9414-AB9E-2465-6292-712B7F5627AA}"/>
              </a:ext>
            </a:extLst>
          </p:cNvPr>
          <p:cNvGraphicFramePr/>
          <p:nvPr>
            <p:extLst>
              <p:ext uri="{D42A27DB-BD31-4B8C-83A1-F6EECF244321}">
                <p14:modId xmlns:p14="http://schemas.microsoft.com/office/powerpoint/2010/main" val="1955597747"/>
              </p:ext>
            </p:extLst>
          </p:nvPr>
        </p:nvGraphicFramePr>
        <p:xfrm>
          <a:off x="1114737" y="1207911"/>
          <a:ext cx="9151449"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76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CFDD78-6F8A-8773-94C9-8F2F83B29C9C}"/>
              </a:ext>
            </a:extLst>
          </p:cNvPr>
          <p:cNvPicPr>
            <a:picLocks noChangeAspect="1"/>
          </p:cNvPicPr>
          <p:nvPr/>
        </p:nvPicPr>
        <p:blipFill>
          <a:blip r:embed="rId3"/>
          <a:stretch>
            <a:fillRect/>
          </a:stretch>
        </p:blipFill>
        <p:spPr>
          <a:xfrm>
            <a:off x="8772362" y="1599530"/>
            <a:ext cx="3419638" cy="4117145"/>
          </a:xfrm>
          <a:prstGeom prst="rect">
            <a:avLst/>
          </a:prstGeom>
        </p:spPr>
      </p:pic>
      <p:sp>
        <p:nvSpPr>
          <p:cNvPr id="3" name="Title 1">
            <a:extLst>
              <a:ext uri="{FF2B5EF4-FFF2-40B4-BE49-F238E27FC236}">
                <a16:creationId xmlns:a16="http://schemas.microsoft.com/office/drawing/2014/main" id="{3365931D-3880-2642-81EF-3A038FE2958F}"/>
              </a:ext>
            </a:extLst>
          </p:cNvPr>
          <p:cNvSpPr txBox="1">
            <a:spLocks/>
          </p:cNvSpPr>
          <p:nvPr/>
        </p:nvSpPr>
        <p:spPr>
          <a:xfrm>
            <a:off x="190234" y="217326"/>
            <a:ext cx="10993967" cy="923999"/>
          </a:xfrm>
          <a:prstGeom prst="rect">
            <a:avLst/>
          </a:prstGeom>
        </p:spPr>
        <p:txBody>
          <a:bodyP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marL="0" indent="0">
              <a:spcBef>
                <a:spcPts val="0"/>
              </a:spcBef>
              <a:buNone/>
            </a:pPr>
            <a:r>
              <a:rPr lang="en-US" sz="2800" b="1">
                <a:solidFill>
                  <a:srgbClr val="002060"/>
                </a:solidFill>
                <a:ea typeface="Calibri" panose="020F0502020204030204" pitchFamily="34" charset="0"/>
                <a:cs typeface="Calibri" panose="020F0502020204030204" pitchFamily="34" charset="0"/>
              </a:rPr>
              <a:t>Stage 4: cardiovascular collapse (massive hemorrhage, profound hypovolemic shock)</a:t>
            </a:r>
            <a:endParaRPr lang="en-US" sz="2800" b="1" baseline="30000">
              <a:solidFill>
                <a:srgbClr val="002060"/>
              </a:solidFill>
              <a:ea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51B11897-D238-9149-2BD8-9F048AF655A7}"/>
              </a:ext>
            </a:extLst>
          </p:cNvPr>
          <p:cNvSpPr txBox="1">
            <a:spLocks/>
          </p:cNvSpPr>
          <p:nvPr/>
        </p:nvSpPr>
        <p:spPr>
          <a:xfrm>
            <a:off x="332106" y="1260976"/>
            <a:ext cx="8345169" cy="4117145"/>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spcBef>
                <a:spcPts val="0"/>
              </a:spcBef>
              <a:buFont typeface="Arial" pitchFamily="34" charset="0"/>
              <a:buNone/>
            </a:pPr>
            <a:endParaRPr lang="en-US" sz="600">
              <a:solidFill>
                <a:schemeClr val="accent5">
                  <a:lumMod val="75000"/>
                </a:schemeClr>
              </a:solidFill>
              <a:ea typeface="Calibri" panose="020F0502020204030204" pitchFamily="34" charset="0"/>
              <a:cs typeface="Calibri" panose="020F0502020204030204" pitchFamily="34" charset="0"/>
            </a:endParaRPr>
          </a:p>
          <a:p>
            <a:pPr marL="0" indent="0" fontAlgn="base">
              <a:lnSpc>
                <a:spcPct val="100000"/>
              </a:lnSpc>
              <a:spcBef>
                <a:spcPts val="0"/>
              </a:spcBef>
              <a:buFont typeface="Arial" pitchFamily="34" charset="0"/>
              <a:buNone/>
            </a:pPr>
            <a:r>
              <a:rPr lang="en-US" sz="1600" b="1">
                <a:solidFill>
                  <a:srgbClr val="002060"/>
                </a:solidFill>
                <a:ea typeface="Calibri" panose="020F0502020204030204" pitchFamily="34" charset="0"/>
                <a:cs typeface="Calibri" panose="020F0502020204030204" pitchFamily="34" charset="0"/>
              </a:rPr>
              <a:t>Initial Step</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Request additional help and resources (Additional provider, charge RN, RRT Staff) </a:t>
            </a:r>
            <a:r>
              <a:rPr lang="en-US" baseline="30000">
                <a:solidFill>
                  <a:srgbClr val="002060"/>
                </a:solidFill>
                <a:ea typeface="Calibri" panose="020F0502020204030204" pitchFamily="34" charset="0"/>
                <a:cs typeface="Calibri" panose="020F0502020204030204" pitchFamily="34" charset="0"/>
              </a:rPr>
              <a:t>1</a:t>
            </a:r>
          </a:p>
          <a:p>
            <a:pPr marL="0" indent="0" fontAlgn="base">
              <a:lnSpc>
                <a:spcPct val="100000"/>
              </a:lnSpc>
              <a:spcBef>
                <a:spcPts val="0"/>
              </a:spcBef>
              <a:buFont typeface="Arial" pitchFamily="34" charset="0"/>
              <a:buNone/>
            </a:pPr>
            <a:r>
              <a:rPr lang="en-US" sz="1600" b="1">
                <a:solidFill>
                  <a:srgbClr val="002060"/>
                </a:solidFill>
                <a:ea typeface="Calibri" panose="020F0502020204030204" pitchFamily="34" charset="0"/>
                <a:cs typeface="Calibri" panose="020F0502020204030204" pitchFamily="34" charset="0"/>
              </a:rPr>
              <a:t>Medications</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ACLS Medications </a:t>
            </a:r>
            <a:r>
              <a:rPr lang="en-US" baseline="30000">
                <a:solidFill>
                  <a:srgbClr val="002060"/>
                </a:solidFill>
                <a:ea typeface="Calibri" panose="020F0502020204030204" pitchFamily="34" charset="0"/>
                <a:cs typeface="Calibri" panose="020F0502020204030204" pitchFamily="34" charset="0"/>
              </a:rPr>
              <a:t>2</a:t>
            </a:r>
          </a:p>
          <a:p>
            <a:pPr marL="0" indent="0" fontAlgn="base">
              <a:lnSpc>
                <a:spcPct val="100000"/>
              </a:lnSpc>
              <a:spcBef>
                <a:spcPts val="0"/>
              </a:spcBef>
              <a:buFont typeface="Arial" pitchFamily="34" charset="0"/>
              <a:buNone/>
            </a:pPr>
            <a:r>
              <a:rPr lang="en-US" sz="1600" b="1">
                <a:solidFill>
                  <a:srgbClr val="002060"/>
                </a:solidFill>
                <a:ea typeface="Calibri" panose="020F0502020204030204" pitchFamily="34" charset="0"/>
                <a:cs typeface="Calibri" panose="020F0502020204030204" pitchFamily="34" charset="0"/>
              </a:rPr>
              <a:t>Blood Bank</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Clinical signs/symptoms: profound hypotension, worsening tachycardia and tachypnea, negligible urine output or anuria, altered level of consciousness </a:t>
            </a:r>
            <a:r>
              <a:rPr lang="en-US" baseline="30000">
                <a:solidFill>
                  <a:srgbClr val="002060"/>
                </a:solidFill>
                <a:ea typeface="Calibri" panose="020F0502020204030204" pitchFamily="34" charset="0"/>
                <a:cs typeface="Calibri" panose="020F0502020204030204" pitchFamily="34" charset="0"/>
              </a:rPr>
              <a:t>1</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Simultaneous aggressive massive transfusion</a:t>
            </a:r>
          </a:p>
          <a:p>
            <a:pPr marL="0" indent="0" fontAlgn="base">
              <a:lnSpc>
                <a:spcPct val="100000"/>
              </a:lnSpc>
              <a:spcBef>
                <a:spcPts val="0"/>
              </a:spcBef>
              <a:buFont typeface="Arial" pitchFamily="34" charset="0"/>
              <a:buNone/>
            </a:pPr>
            <a:r>
              <a:rPr lang="en-US" sz="1600" b="1">
                <a:solidFill>
                  <a:srgbClr val="002060"/>
                </a:solidFill>
                <a:ea typeface="Calibri" panose="020F0502020204030204" pitchFamily="34" charset="0"/>
                <a:cs typeface="Calibri" panose="020F0502020204030204" pitchFamily="34" charset="0"/>
              </a:rPr>
              <a:t>Action</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Immediate surgical intervention to ensure hemostasis- possible hysterectomy </a:t>
            </a:r>
            <a:r>
              <a:rPr lang="en-US" baseline="30000">
                <a:solidFill>
                  <a:srgbClr val="002060"/>
                </a:solidFill>
                <a:ea typeface="Calibri" panose="020F0502020204030204" pitchFamily="34" charset="0"/>
                <a:cs typeface="Calibri" panose="020F0502020204030204" pitchFamily="34" charset="0"/>
              </a:rPr>
              <a:t>1</a:t>
            </a:r>
            <a:endParaRPr lang="en-US" sz="1800" baseline="30000">
              <a:solidFill>
                <a:srgbClr val="002060"/>
              </a:solidFill>
              <a:ea typeface="Calibri" panose="020F0502020204030204" pitchFamily="34" charset="0"/>
              <a:cs typeface="Calibri" panose="020F0502020204030204" pitchFamily="34" charset="0"/>
            </a:endParaRPr>
          </a:p>
          <a:p>
            <a:pPr marL="0" indent="0" fontAlgn="base">
              <a:lnSpc>
                <a:spcPct val="100000"/>
              </a:lnSpc>
              <a:spcBef>
                <a:spcPts val="0"/>
              </a:spcBef>
              <a:buFont typeface="Arial" pitchFamily="34" charset="0"/>
              <a:buNone/>
            </a:pPr>
            <a:r>
              <a:rPr lang="en-US" sz="1600" b="1">
                <a:solidFill>
                  <a:srgbClr val="002060"/>
                </a:solidFill>
                <a:ea typeface="Calibri" panose="020F0502020204030204" pitchFamily="34" charset="0"/>
                <a:cs typeface="Calibri" panose="020F0502020204030204" pitchFamily="34" charset="0"/>
              </a:rPr>
              <a:t>Post-hemorrhage management</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Determine disposition of patient</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Debrief with entire team </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Debrief with patient and family (continuous through event)</a:t>
            </a:r>
          </a:p>
          <a:p>
            <a:pPr marL="891540" lvl="2" indent="-342900" fontAlgn="base">
              <a:lnSpc>
                <a:spcPct val="100000"/>
              </a:lnSpc>
              <a:spcBef>
                <a:spcPts val="0"/>
              </a:spcBef>
              <a:buFont typeface="+mj-lt"/>
              <a:buAutoNum type="arabicPeriod"/>
            </a:pPr>
            <a:r>
              <a:rPr lang="en-US">
                <a:solidFill>
                  <a:srgbClr val="002060"/>
                </a:solidFill>
                <a:ea typeface="Calibri" panose="020F0502020204030204" pitchFamily="34" charset="0"/>
                <a:cs typeface="Calibri" panose="020F0502020204030204" pitchFamily="34" charset="0"/>
              </a:rPr>
              <a:t>Document events </a:t>
            </a:r>
            <a:r>
              <a:rPr lang="en-US" baseline="30000">
                <a:solidFill>
                  <a:srgbClr val="002060"/>
                </a:solidFill>
                <a:ea typeface="Calibri" panose="020F0502020204030204" pitchFamily="34" charset="0"/>
                <a:cs typeface="Calibri" panose="020F0502020204030204" pitchFamily="34" charset="0"/>
              </a:rPr>
              <a:t>1</a:t>
            </a:r>
          </a:p>
        </p:txBody>
      </p:sp>
      <p:sp>
        <p:nvSpPr>
          <p:cNvPr id="7" name="TextBox 6">
            <a:extLst>
              <a:ext uri="{FF2B5EF4-FFF2-40B4-BE49-F238E27FC236}">
                <a16:creationId xmlns:a16="http://schemas.microsoft.com/office/drawing/2014/main" id="{A8D30C83-EFDC-D324-2CB0-0E00ADFC5FC9}"/>
              </a:ext>
            </a:extLst>
          </p:cNvPr>
          <p:cNvSpPr txBox="1"/>
          <p:nvPr/>
        </p:nvSpPr>
        <p:spPr>
          <a:xfrm>
            <a:off x="421316" y="5682333"/>
            <a:ext cx="9909174" cy="776495"/>
          </a:xfrm>
          <a:prstGeom prst="rect">
            <a:avLst/>
          </a:prstGeom>
          <a:noFill/>
        </p:spPr>
        <p:txBody>
          <a:bodyPr wrap="square" rtlCol="0">
            <a:spAutoFit/>
          </a:bodyPr>
          <a:lstStyle/>
          <a:p>
            <a:pPr marL="457200" marR="0" indent="-457200">
              <a:lnSpc>
                <a:spcPct val="107000"/>
              </a:lnSpc>
              <a:spcBef>
                <a:spcPts val="0"/>
              </a:spcBef>
              <a:spcAft>
                <a:spcPts val="0"/>
              </a:spcAft>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lnSpc>
                <a:spcPct val="107000"/>
              </a:lnSpc>
              <a:spcBef>
                <a:spcPts val="0"/>
              </a:spcBef>
              <a:spcAft>
                <a:spcPts val="0"/>
              </a:spcAft>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Lagrew</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 McNulty J,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marR="0" indent="-228600">
              <a:lnSpc>
                <a:spcPct val="107000"/>
              </a:lnSpc>
              <a:spcBef>
                <a:spcPts val="0"/>
              </a:spcBef>
              <a:spcAft>
                <a:spcPts val="0"/>
              </a:spcAft>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ASCLS. August 2022. Volume 36, Number 4. “Improving Obstetric Patient Safety with Better Massive Transfusion Protocols - ASCLS.” Accessed December 22, 2023. </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https://ascls.org/improving-obstetric-patient-safety-with-better-massive-transfusion-protocols/</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pP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980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536A-88CB-FBF5-31B4-F853006A7CA6}"/>
              </a:ext>
            </a:extLst>
          </p:cNvPr>
          <p:cNvSpPr txBox="1">
            <a:spLocks/>
          </p:cNvSpPr>
          <p:nvPr/>
        </p:nvSpPr>
        <p:spPr bwMode="auto">
          <a:xfrm>
            <a:off x="386929" y="164527"/>
            <a:ext cx="9634330" cy="68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sz="3600" b="1" err="1">
                <a:solidFill>
                  <a:srgbClr val="002060"/>
                </a:solidFill>
                <a:latin typeface="+mn-lt"/>
                <a:ea typeface="Calibri" panose="020F0502020204030204" pitchFamily="34" charset="0"/>
                <a:cs typeface="Calibri"/>
              </a:rPr>
              <a:t>Viscoelastometric</a:t>
            </a:r>
            <a:r>
              <a:rPr lang="en-US" altLang="en-US" sz="3600" b="1">
                <a:solidFill>
                  <a:srgbClr val="002060"/>
                </a:solidFill>
                <a:latin typeface="+mn-lt"/>
                <a:ea typeface="Calibri" panose="020F0502020204030204" pitchFamily="34" charset="0"/>
                <a:cs typeface="Calibri"/>
              </a:rPr>
              <a:t> Testing</a:t>
            </a:r>
            <a:endParaRPr kumimoji="0" lang="en-US" altLang="en-US" sz="3600" b="1" i="0" strike="noStrike" kern="1200" cap="none" spc="0" normalizeH="0" baseline="0" noProof="0">
              <a:ln>
                <a:noFill/>
              </a:ln>
              <a:solidFill>
                <a:srgbClr val="002060"/>
              </a:solidFill>
              <a:effectLst/>
              <a:uLnTx/>
              <a:uFillTx/>
              <a:latin typeface="+mn-lt"/>
              <a:ea typeface="Calibri" panose="020F0502020204030204" pitchFamily="34" charset="0"/>
              <a:cs typeface="Calibri"/>
            </a:endParaRPr>
          </a:p>
        </p:txBody>
      </p:sp>
      <p:sp>
        <p:nvSpPr>
          <p:cNvPr id="3" name="Content Placeholder 2">
            <a:extLst>
              <a:ext uri="{FF2B5EF4-FFF2-40B4-BE49-F238E27FC236}">
                <a16:creationId xmlns:a16="http://schemas.microsoft.com/office/drawing/2014/main" id="{7361EADE-A14E-4565-A639-BE342487C676}"/>
              </a:ext>
            </a:extLst>
          </p:cNvPr>
          <p:cNvSpPr txBox="1">
            <a:spLocks/>
          </p:cNvSpPr>
          <p:nvPr/>
        </p:nvSpPr>
        <p:spPr>
          <a:xfrm>
            <a:off x="384722" y="1097926"/>
            <a:ext cx="10122258" cy="4022469"/>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defRPr/>
            </a:pPr>
            <a:r>
              <a:rPr lang="en-US" sz="2400" b="1">
                <a:solidFill>
                  <a:srgbClr val="002060"/>
                </a:solidFill>
                <a:ea typeface="Calibri" panose="020F0502020204030204" pitchFamily="34" charset="0"/>
                <a:cs typeface="Calibri"/>
              </a:rPr>
              <a:t>Rotational </a:t>
            </a:r>
            <a:r>
              <a:rPr lang="en-US" sz="2400" b="1" err="1">
                <a:solidFill>
                  <a:srgbClr val="002060"/>
                </a:solidFill>
                <a:ea typeface="Calibri" panose="020F0502020204030204" pitchFamily="34" charset="0"/>
                <a:cs typeface="Calibri"/>
              </a:rPr>
              <a:t>Thromboelastometry</a:t>
            </a:r>
            <a:r>
              <a:rPr lang="en-US" sz="2400" b="1">
                <a:solidFill>
                  <a:srgbClr val="002060"/>
                </a:solidFill>
                <a:ea typeface="Calibri" panose="020F0502020204030204" pitchFamily="34" charset="0"/>
                <a:cs typeface="Calibri"/>
              </a:rPr>
              <a:t> (ROTEM) </a:t>
            </a:r>
          </a:p>
          <a:p>
            <a:pPr marL="685800" lvl="1">
              <a:buClr>
                <a:schemeClr val="accent1"/>
              </a:buClr>
              <a:buFont typeface="Arial" panose="020B0604020202020204" pitchFamily="34" charset="0"/>
              <a:buChar char="•"/>
              <a:defRPr/>
            </a:pPr>
            <a:r>
              <a:rPr lang="en-US" sz="1800">
                <a:solidFill>
                  <a:srgbClr val="002060"/>
                </a:solidFill>
                <a:ea typeface="Calibri" panose="020F0502020204030204" pitchFamily="34" charset="0"/>
                <a:cs typeface="Calibri"/>
              </a:rPr>
              <a:t>Point of care testing device</a:t>
            </a:r>
          </a:p>
          <a:p>
            <a:pPr marL="685800" lvl="1">
              <a:buClr>
                <a:schemeClr val="accent1"/>
              </a:buClr>
              <a:buFont typeface="Arial" panose="020B0604020202020204" pitchFamily="34" charset="0"/>
              <a:buChar char="•"/>
              <a:defRPr/>
            </a:pPr>
            <a:r>
              <a:rPr lang="en-US" sz="1800">
                <a:solidFill>
                  <a:srgbClr val="002060"/>
                </a:solidFill>
                <a:ea typeface="Calibri" panose="020F0502020204030204" pitchFamily="34" charset="0"/>
                <a:cs typeface="Calibri"/>
              </a:rPr>
              <a:t>Provides a global assessment of hemostasis by using a whole blood sample to demonstrate how platelets, coagulation factors, RBCs, and other elements work together to: </a:t>
            </a:r>
          </a:p>
          <a:p>
            <a:pPr lvl="2" indent="-285750">
              <a:buClr>
                <a:schemeClr val="accent1"/>
              </a:buClr>
              <a:buFont typeface="Wingdings" panose="05000000000000000000" pitchFamily="2" charset="2"/>
              <a:buChar char="§"/>
              <a:defRPr/>
            </a:pPr>
            <a:r>
              <a:rPr lang="en-US" sz="1400">
                <a:solidFill>
                  <a:srgbClr val="002060"/>
                </a:solidFill>
                <a:ea typeface="Calibri" panose="020F0502020204030204" pitchFamily="34" charset="0"/>
                <a:cs typeface="Calibri"/>
              </a:rPr>
              <a:t>initiate a clot</a:t>
            </a:r>
          </a:p>
          <a:p>
            <a:pPr lvl="2" indent="-285750">
              <a:buClr>
                <a:schemeClr val="accent1"/>
              </a:buClr>
              <a:buFont typeface="Wingdings" panose="05000000000000000000" pitchFamily="2" charset="2"/>
              <a:buChar char="§"/>
              <a:defRPr/>
            </a:pPr>
            <a:r>
              <a:rPr lang="en-US" sz="1400">
                <a:solidFill>
                  <a:srgbClr val="002060"/>
                </a:solidFill>
                <a:ea typeface="Calibri" panose="020F0502020204030204" pitchFamily="34" charset="0"/>
                <a:cs typeface="Calibri"/>
              </a:rPr>
              <a:t>determine clot strength; and </a:t>
            </a:r>
          </a:p>
          <a:p>
            <a:pPr lvl="2" indent="-285750">
              <a:buClr>
                <a:schemeClr val="accent1"/>
              </a:buClr>
              <a:buFont typeface="Wingdings" panose="05000000000000000000" pitchFamily="2" charset="2"/>
              <a:buChar char="§"/>
              <a:defRPr/>
            </a:pPr>
            <a:r>
              <a:rPr lang="en-US" sz="1400">
                <a:solidFill>
                  <a:srgbClr val="002060"/>
                </a:solidFill>
                <a:ea typeface="Calibri" panose="020F0502020204030204" pitchFamily="34" charset="0"/>
                <a:cs typeface="Calibri"/>
              </a:rPr>
              <a:t>investigate if there is any fibrinolysis</a:t>
            </a:r>
            <a:r>
              <a:rPr lang="en-US" sz="1400" baseline="30000">
                <a:solidFill>
                  <a:srgbClr val="002060"/>
                </a:solidFill>
                <a:ea typeface="Calibri" panose="020F0502020204030204" pitchFamily="34" charset="0"/>
                <a:cs typeface="Calibri"/>
              </a:rPr>
              <a:t>1</a:t>
            </a:r>
            <a:r>
              <a:rPr lang="en-US" sz="1400">
                <a:solidFill>
                  <a:srgbClr val="002060"/>
                </a:solidFill>
                <a:ea typeface="Calibri" panose="020F0502020204030204" pitchFamily="34" charset="0"/>
                <a:cs typeface="Calibri"/>
              </a:rPr>
              <a:t>.</a:t>
            </a:r>
          </a:p>
          <a:p>
            <a:pPr marL="685800" lvl="1">
              <a:buClr>
                <a:schemeClr val="accent1"/>
              </a:buClr>
              <a:buFont typeface="Arial" panose="020B0604020202020204" pitchFamily="34" charset="0"/>
              <a:buChar char="•"/>
              <a:defRPr/>
            </a:pPr>
            <a:r>
              <a:rPr lang="en-US" sz="1800">
                <a:solidFill>
                  <a:srgbClr val="002060"/>
                </a:solidFill>
                <a:ea typeface="Calibri" panose="020F0502020204030204" pitchFamily="34" charset="0"/>
                <a:cs typeface="Calibri"/>
              </a:rPr>
              <a:t>Used in the management of bleeding because it can quickly assess the state of hemostasis and can direct care. </a:t>
            </a:r>
          </a:p>
        </p:txBody>
      </p:sp>
      <p:sp>
        <p:nvSpPr>
          <p:cNvPr id="4" name="TextBox 1">
            <a:extLst>
              <a:ext uri="{FF2B5EF4-FFF2-40B4-BE49-F238E27FC236}">
                <a16:creationId xmlns:a16="http://schemas.microsoft.com/office/drawing/2014/main" id="{B67CA19D-F2B1-1D15-E485-69D882DE86E4}"/>
              </a:ext>
            </a:extLst>
          </p:cNvPr>
          <p:cNvSpPr txBox="1">
            <a:spLocks noChangeArrowheads="1"/>
          </p:cNvSpPr>
          <p:nvPr/>
        </p:nvSpPr>
        <p:spPr bwMode="auto">
          <a:xfrm>
            <a:off x="384722" y="5649618"/>
            <a:ext cx="1021215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References:</a:t>
            </a:r>
          </a:p>
          <a:p>
            <a:pPr marL="228600" marR="0" lvl="0" indent="-228600" defTabSz="457200" rtl="0" eaLnBrk="0" fontAlgn="base" latinLnBrk="0" hangingPunct="0">
              <a:lnSpc>
                <a:spcPct val="100000"/>
              </a:lnSpc>
              <a:spcBef>
                <a:spcPct val="0"/>
              </a:spcBef>
              <a:spcAft>
                <a:spcPct val="0"/>
              </a:spcAft>
              <a:buClrTx/>
              <a:buSzTx/>
              <a:buFont typeface="+mj-lt"/>
              <a:buAutoNum type="arabicPeriod"/>
              <a:tabLst/>
              <a:defRPr/>
            </a:pP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Drotarova</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M,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Zolkova</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J,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Belakova</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KM,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Brunclikova</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M,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Skornova</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I,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Stasko</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J,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Simurda</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T. Basic Principles of Rotational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Thromboelastometry</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(ROTEM®) and the Role of ROTEM-Guided Fibrinogen Replacement Therapy in the Management of Coagulopathies. Diagnostics (Basel). 2023 Oct 16;13(20):3219. </a:t>
            </a:r>
            <a:r>
              <a:rPr lang="en-US" sz="9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doi</a:t>
            </a:r>
            <a:r>
              <a:rPr lang="en-US" sz="9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10.3390/diagnostics13203219. PMID: 37892040; PMCID: PMC10606358.</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099029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FEDCC9-B2C7-2822-11F7-E37E669E68F5}"/>
              </a:ext>
            </a:extLst>
          </p:cNvPr>
          <p:cNvSpPr txBox="1"/>
          <p:nvPr/>
        </p:nvSpPr>
        <p:spPr>
          <a:xfrm>
            <a:off x="419100" y="221708"/>
            <a:ext cx="8399689" cy="646331"/>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err="1">
                <a:ln>
                  <a:noFill/>
                </a:ln>
                <a:solidFill>
                  <a:srgbClr val="002060"/>
                </a:solidFill>
                <a:effectLst/>
                <a:uLnTx/>
                <a:uFillTx/>
                <a:latin typeface="Century Schoolbook" panose="02040604050505020304"/>
                <a:ea typeface="Calibri" panose="020F0502020204030204" pitchFamily="34" charset="0"/>
                <a:cs typeface="Calibri" panose="020F0502020204030204" pitchFamily="34" charset="0"/>
              </a:rPr>
              <a:t>Viscoelastometric</a:t>
            </a:r>
            <a:r>
              <a:rPr kumimoji="0" lang="en-US" altLang="en-US" sz="3600" b="1" i="0" u="none" strike="noStrike" kern="1200" cap="none" spc="0" normalizeH="0" baseline="0" noProof="0">
                <a:ln>
                  <a:noFill/>
                </a:ln>
                <a:solidFill>
                  <a:srgbClr val="002060"/>
                </a:solidFill>
                <a:effectLst/>
                <a:uLnTx/>
                <a:uFillTx/>
                <a:latin typeface="Century Schoolbook" panose="02040604050505020304"/>
                <a:ea typeface="Calibri" panose="020F0502020204030204" pitchFamily="34" charset="0"/>
                <a:cs typeface="Calibri" panose="020F0502020204030204" pitchFamily="34" charset="0"/>
              </a:rPr>
              <a:t> Testing</a:t>
            </a:r>
          </a:p>
        </p:txBody>
      </p:sp>
      <p:pic>
        <p:nvPicPr>
          <p:cNvPr id="4" name="Picture 3">
            <a:extLst>
              <a:ext uri="{FF2B5EF4-FFF2-40B4-BE49-F238E27FC236}">
                <a16:creationId xmlns:a16="http://schemas.microsoft.com/office/drawing/2014/main" id="{C2070D71-6778-202F-BB05-8E0796263F01}"/>
              </a:ext>
            </a:extLst>
          </p:cNvPr>
          <p:cNvPicPr>
            <a:picLocks noChangeAspect="1"/>
          </p:cNvPicPr>
          <p:nvPr/>
        </p:nvPicPr>
        <p:blipFill>
          <a:blip r:embed="rId2"/>
          <a:stretch>
            <a:fillRect/>
          </a:stretch>
        </p:blipFill>
        <p:spPr>
          <a:xfrm>
            <a:off x="419100" y="1420311"/>
            <a:ext cx="5308342" cy="3396618"/>
          </a:xfrm>
          <a:prstGeom prst="rect">
            <a:avLst/>
          </a:prstGeom>
        </p:spPr>
      </p:pic>
      <p:sp>
        <p:nvSpPr>
          <p:cNvPr id="12" name="Content Placeholder 2">
            <a:extLst>
              <a:ext uri="{FF2B5EF4-FFF2-40B4-BE49-F238E27FC236}">
                <a16:creationId xmlns:a16="http://schemas.microsoft.com/office/drawing/2014/main" id="{CB15BE79-F61D-4CAC-B17F-6608E9C51F7A}"/>
              </a:ext>
            </a:extLst>
          </p:cNvPr>
          <p:cNvSpPr txBox="1">
            <a:spLocks/>
          </p:cNvSpPr>
          <p:nvPr/>
        </p:nvSpPr>
        <p:spPr>
          <a:xfrm>
            <a:off x="6092880" y="1421845"/>
            <a:ext cx="4880319" cy="3101171"/>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None/>
              <a:tabLst/>
              <a:defRPr/>
            </a:pPr>
            <a:r>
              <a:rPr kumimoji="0" lang="en-US" sz="2000" i="0" strike="noStrike" kern="1200" cap="none" spc="0" normalizeH="0" baseline="0" noProof="0">
                <a:ln>
                  <a:noFill/>
                </a:ln>
                <a:solidFill>
                  <a:srgbClr val="002060"/>
                </a:solidFill>
                <a:effectLst/>
                <a:uLnTx/>
                <a:uFillTx/>
                <a:ea typeface="Calibri" panose="020F0502020204030204" pitchFamily="34" charset="0"/>
                <a:cs typeface="Calibri"/>
              </a:rPr>
              <a:t>Used to analyze various aspects of clotting cascade. </a:t>
            </a:r>
          </a:p>
          <a:p>
            <a:pPr marR="0" lvl="0" algn="l" defTabSz="457200" rtl="0" eaLnBrk="0" fontAlgn="base" latinLnBrk="0" hangingPunct="0">
              <a:lnSpc>
                <a:spcPct val="100000"/>
              </a:lnSpc>
              <a:spcBef>
                <a:spcPct val="20000"/>
              </a:spcBef>
              <a:spcAft>
                <a:spcPct val="0"/>
              </a:spcAft>
              <a:buClr>
                <a:schemeClr val="accent1"/>
              </a:buClr>
              <a:buSzTx/>
              <a:tabLst/>
              <a:defRPr/>
            </a:pPr>
            <a:r>
              <a:rPr kumimoji="0" lang="en-US" sz="2000" i="0" strike="noStrike" kern="1200" cap="none" spc="0" normalizeH="0" baseline="0" noProof="0">
                <a:ln>
                  <a:noFill/>
                </a:ln>
                <a:solidFill>
                  <a:srgbClr val="002060"/>
                </a:solidFill>
                <a:effectLst/>
                <a:uLnTx/>
                <a:uFillTx/>
                <a:ea typeface="Calibri" panose="020F0502020204030204" pitchFamily="34" charset="0"/>
                <a:cs typeface="Calibri"/>
              </a:rPr>
              <a:t>INTEM</a:t>
            </a:r>
            <a:endParaRPr lang="en-US" sz="2000" i="0" strike="noStrike" kern="1200" cap="none" spc="0" normalizeH="0" baseline="0" noProof="0">
              <a:ln>
                <a:noFill/>
              </a:ln>
              <a:solidFill>
                <a:srgbClr val="002060"/>
              </a:solidFill>
              <a:effectLst/>
              <a:uLnTx/>
              <a:uFillTx/>
              <a:ea typeface="Calibri" panose="020F0502020204030204" pitchFamily="34" charset="0"/>
              <a:cs typeface="Calibri"/>
            </a:endParaRPr>
          </a:p>
          <a:p>
            <a:pPr lvl="1" indent="-342900">
              <a:buClr>
                <a:schemeClr val="accent1"/>
              </a:buClr>
              <a:buFont typeface="Arial" panose="020B0604020202020204" pitchFamily="34" charset="0"/>
              <a:buChar char="•"/>
              <a:defRPr/>
            </a:pPr>
            <a:r>
              <a:rPr lang="en-US" sz="1400">
                <a:solidFill>
                  <a:srgbClr val="002060"/>
                </a:solidFill>
                <a:ea typeface="Calibri" panose="020F0502020204030204" pitchFamily="34" charset="0"/>
                <a:cs typeface="Calibri"/>
              </a:rPr>
              <a:t>Intrinsic system screening test</a:t>
            </a:r>
            <a:endParaRPr lang="en-US" sz="1400" i="0" strike="noStrike" kern="1200" cap="none" spc="0" normalizeH="0" baseline="0" noProof="0">
              <a:ln>
                <a:noFill/>
              </a:ln>
              <a:solidFill>
                <a:srgbClr val="002060"/>
              </a:solidFill>
              <a:effectLst/>
              <a:uLnTx/>
              <a:uFillTx/>
              <a:ea typeface="Calibri" panose="020F0502020204030204" pitchFamily="34" charset="0"/>
              <a:cs typeface="Calibri"/>
            </a:endParaRPr>
          </a:p>
          <a:p>
            <a:pPr marR="0" lvl="0" algn="l" defTabSz="457200" rtl="0" eaLnBrk="0" fontAlgn="base" latinLnBrk="0" hangingPunct="0">
              <a:lnSpc>
                <a:spcPct val="100000"/>
              </a:lnSpc>
              <a:spcBef>
                <a:spcPct val="20000"/>
              </a:spcBef>
              <a:spcAft>
                <a:spcPct val="0"/>
              </a:spcAft>
              <a:buClr>
                <a:schemeClr val="accent1"/>
              </a:buClr>
              <a:buSzTx/>
              <a:tabLst/>
              <a:defRPr/>
            </a:pPr>
            <a:r>
              <a:rPr lang="en-US" sz="2000">
                <a:solidFill>
                  <a:srgbClr val="002060"/>
                </a:solidFill>
                <a:ea typeface="Calibri" panose="020F0502020204030204" pitchFamily="34" charset="0"/>
                <a:cs typeface="Calibri"/>
              </a:rPr>
              <a:t>EXTEM</a:t>
            </a:r>
          </a:p>
          <a:p>
            <a:pPr lvl="1" indent="-342900">
              <a:buClr>
                <a:schemeClr val="accent1"/>
              </a:buClr>
              <a:buFont typeface="Arial" panose="020B0604020202020204" pitchFamily="34" charset="0"/>
              <a:buChar char="•"/>
              <a:defRPr/>
            </a:pPr>
            <a:r>
              <a:rPr lang="en-US" sz="1400">
                <a:solidFill>
                  <a:srgbClr val="002060"/>
                </a:solidFill>
                <a:ea typeface="Calibri" panose="020F0502020204030204" pitchFamily="34" charset="0"/>
                <a:cs typeface="Calibri"/>
              </a:rPr>
              <a:t>Extrinsic system screening test</a:t>
            </a:r>
          </a:p>
          <a:p>
            <a:pPr marR="0" lvl="0" algn="l" defTabSz="457200" rtl="0" eaLnBrk="0" fontAlgn="base" latinLnBrk="0" hangingPunct="0">
              <a:lnSpc>
                <a:spcPct val="100000"/>
              </a:lnSpc>
              <a:spcBef>
                <a:spcPct val="20000"/>
              </a:spcBef>
              <a:spcAft>
                <a:spcPct val="0"/>
              </a:spcAft>
              <a:buClr>
                <a:schemeClr val="accent1"/>
              </a:buClr>
              <a:buSzTx/>
              <a:tabLst/>
              <a:defRPr/>
            </a:pPr>
            <a:r>
              <a:rPr kumimoji="0" lang="en-US" sz="2000" i="0" strike="noStrike" kern="1200" cap="none" spc="0" normalizeH="0" baseline="0" noProof="0">
                <a:ln>
                  <a:noFill/>
                </a:ln>
                <a:solidFill>
                  <a:srgbClr val="002060"/>
                </a:solidFill>
                <a:effectLst/>
                <a:uLnTx/>
                <a:uFillTx/>
                <a:ea typeface="Calibri" panose="020F0502020204030204" pitchFamily="34" charset="0"/>
                <a:cs typeface="Calibri"/>
              </a:rPr>
              <a:t>FIBTEM</a:t>
            </a:r>
            <a:endParaRPr lang="en-US" sz="2000" i="0" strike="noStrike" kern="1200" cap="none" spc="0" normalizeH="0" baseline="0" noProof="0">
              <a:ln>
                <a:noFill/>
              </a:ln>
              <a:solidFill>
                <a:srgbClr val="002060"/>
              </a:solidFill>
              <a:effectLst/>
              <a:uLnTx/>
              <a:uFillTx/>
              <a:ea typeface="Calibri" panose="020F0502020204030204" pitchFamily="34" charset="0"/>
              <a:cs typeface="Calibri"/>
            </a:endParaRPr>
          </a:p>
          <a:p>
            <a:pPr marL="685800" lvl="1">
              <a:buClr>
                <a:schemeClr val="accent1"/>
              </a:buClr>
              <a:buFont typeface="Arial" panose="020B0604020202020204" pitchFamily="34" charset="0"/>
              <a:buChar char="•"/>
              <a:defRPr/>
            </a:pPr>
            <a:r>
              <a:rPr lang="en-US" sz="1400">
                <a:solidFill>
                  <a:srgbClr val="002060"/>
                </a:solidFill>
                <a:ea typeface="Calibri" panose="020F0502020204030204" pitchFamily="34" charset="0"/>
                <a:cs typeface="Calibri"/>
              </a:rPr>
              <a:t>Isolated fibrinogen contribution to clot firmness</a:t>
            </a:r>
          </a:p>
          <a:p>
            <a:pPr marL="400050" lvl="1" indent="0">
              <a:buNone/>
              <a:defRPr/>
            </a:pPr>
            <a:endParaRPr lang="en-US" sz="1600">
              <a:solidFill>
                <a:prstClr val="black"/>
              </a:solidFill>
              <a:latin typeface="Arial"/>
            </a:endParaRPr>
          </a:p>
        </p:txBody>
      </p:sp>
      <p:sp>
        <p:nvSpPr>
          <p:cNvPr id="7" name="TextBox 6">
            <a:extLst>
              <a:ext uri="{FF2B5EF4-FFF2-40B4-BE49-F238E27FC236}">
                <a16:creationId xmlns:a16="http://schemas.microsoft.com/office/drawing/2014/main" id="{70280767-B97E-1D06-E85A-A5E091F664BE}"/>
              </a:ext>
            </a:extLst>
          </p:cNvPr>
          <p:cNvSpPr txBox="1"/>
          <p:nvPr/>
        </p:nvSpPr>
        <p:spPr>
          <a:xfrm>
            <a:off x="422357" y="5078516"/>
            <a:ext cx="9979138" cy="913070"/>
          </a:xfrm>
          <a:prstGeom prst="rect">
            <a:avLst/>
          </a:prstGeom>
          <a:noFill/>
        </p:spPr>
        <p:txBody>
          <a:bodyPr wrap="square" lIns="91440" tIns="45720" rIns="91440" bIns="45720" anchor="t">
            <a:spAutoFit/>
          </a:bodyPr>
          <a:lstStyle/>
          <a:p>
            <a:r>
              <a:rPr lang="en-US" sz="1600" dirty="0">
                <a:solidFill>
                  <a:srgbClr val="002060"/>
                </a:solidFill>
              </a:rPr>
              <a:t>Point-of-care viscoelastic testing (ROTEM) helps reduce unnecessary </a:t>
            </a:r>
            <a:r>
              <a:rPr lang="en-US" sz="1600">
                <a:solidFill>
                  <a:srgbClr val="002060"/>
                </a:solidFill>
              </a:rPr>
              <a:t>transfusions</a:t>
            </a:r>
            <a:r>
              <a:rPr lang="en-US" sz="1600" baseline="30000">
                <a:solidFill>
                  <a:srgbClr val="002060"/>
                </a:solidFill>
              </a:rPr>
              <a:t>1 </a:t>
            </a:r>
          </a:p>
          <a:p>
            <a:endParaRPr lang="en-US" sz="1600" baseline="30000" dirty="0">
              <a:solidFill>
                <a:srgbClr val="002060"/>
              </a:solidFill>
            </a:endParaRPr>
          </a:p>
          <a:p>
            <a:r>
              <a:rPr lang="en-US" sz="1600" dirty="0">
                <a:ea typeface="Calibri" panose="020F0502020204030204" pitchFamily="34" charset="0"/>
                <a:cs typeface="Calibri" panose="020F0502020204030204" pitchFamily="34" charset="0"/>
                <a:hlinkClick r:id="rId3"/>
              </a:rPr>
              <a:t>MPOG TEG &amp; ROTEM Concepts</a:t>
            </a:r>
            <a:endParaRPr lang="en-US" sz="1600" dirty="0">
              <a:solidFill>
                <a:srgbClr val="002060"/>
              </a:solidFill>
              <a:ea typeface="Calibri" panose="020F0502020204030204" pitchFamily="34" charset="0"/>
              <a:cs typeface="Calibri" panose="020F0502020204030204" pitchFamily="34" charset="0"/>
            </a:endParaRPr>
          </a:p>
          <a:p>
            <a:endParaRPr lang="en-US" sz="1600" baseline="30000" dirty="0">
              <a:solidFill>
                <a:srgbClr val="002060"/>
              </a:solidFill>
            </a:endParaRPr>
          </a:p>
        </p:txBody>
      </p:sp>
      <p:sp>
        <p:nvSpPr>
          <p:cNvPr id="8" name="TextBox 1">
            <a:extLst>
              <a:ext uri="{FF2B5EF4-FFF2-40B4-BE49-F238E27FC236}">
                <a16:creationId xmlns:a16="http://schemas.microsoft.com/office/drawing/2014/main" id="{52EB6E1A-64E2-786D-93C2-A75686A4E94A}"/>
              </a:ext>
            </a:extLst>
          </p:cNvPr>
          <p:cNvSpPr txBox="1">
            <a:spLocks noChangeArrowheads="1"/>
          </p:cNvSpPr>
          <p:nvPr/>
        </p:nvSpPr>
        <p:spPr bwMode="auto">
          <a:xfrm>
            <a:off x="419100" y="5779587"/>
            <a:ext cx="98526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References:</a:t>
            </a:r>
          </a:p>
          <a:p>
            <a:pPr marL="228600" marR="0" lvl="0" indent="-228600" defTabSz="457200" rtl="0" eaLnBrk="0" fontAlgn="base" latinLnBrk="0" hangingPunct="0">
              <a:lnSpc>
                <a:spcPct val="100000"/>
              </a:lnSpc>
              <a:spcBef>
                <a:spcPct val="0"/>
              </a:spcBef>
              <a:spcAft>
                <a:spcPct val="0"/>
              </a:spcAft>
              <a:buClrTx/>
              <a:buSzTx/>
              <a:buFont typeface="+mj-lt"/>
              <a:buAutoNum type="arabicPeriod"/>
              <a:tabLst/>
              <a:defRPr/>
            </a:pPr>
            <a:r>
              <a:rPr lang="en-US" sz="8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Gonzalez E, Moore EE, Moore HB. Management of Trauma-Induced Coagulopathy with </a:t>
            </a:r>
            <a:r>
              <a:rPr lang="en-US" sz="8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Thrombelastography</a:t>
            </a:r>
            <a:r>
              <a:rPr lang="en-US" sz="8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Crit Care Clin. 2017 Jan;33(1):119-134. </a:t>
            </a:r>
            <a:r>
              <a:rPr lang="en-US" sz="800" b="0" i="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doi</a:t>
            </a:r>
            <a:r>
              <a:rPr lang="en-US" sz="8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10.1016/j.ccc.2016.09.002. PMID: 27894492; PMCID: PMC5142763 </a:t>
            </a: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D</a:t>
            </a:r>
            <a:r>
              <a:rPr kumimoji="0" lang="en-US" sz="800" b="0" i="0" u="none" strike="noStrike" kern="1200" cap="none" spc="0" normalizeH="0" baseline="0" noProof="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epartment</a:t>
            </a:r>
            <a:r>
              <a:rPr kumimoji="0" lang="en-US" sz="8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of Anesthesiology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183764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9A132-AA02-32AB-D291-178DBD41FCB1}"/>
              </a:ext>
            </a:extLst>
          </p:cNvPr>
          <p:cNvSpPr>
            <a:spLocks noGrp="1"/>
          </p:cNvSpPr>
          <p:nvPr>
            <p:ph type="title"/>
          </p:nvPr>
        </p:nvSpPr>
        <p:spPr>
          <a:xfrm>
            <a:off x="988559" y="1801203"/>
            <a:ext cx="9692640" cy="1325562"/>
          </a:xfrm>
        </p:spPr>
        <p:txBody>
          <a:bodyPr>
            <a:normAutofit/>
          </a:bodyPr>
          <a:lstStyle/>
          <a:p>
            <a:pPr algn="ctr"/>
            <a:r>
              <a:rPr lang="en-US" sz="4400">
                <a:solidFill>
                  <a:srgbClr val="002060"/>
                </a:solidFill>
              </a:rPr>
              <a:t>#5: Foster a Culture of Learning</a:t>
            </a:r>
          </a:p>
        </p:txBody>
      </p:sp>
    </p:spTree>
    <p:extLst>
      <p:ext uri="{BB962C8B-B14F-4D97-AF65-F5344CB8AC3E}">
        <p14:creationId xmlns:p14="http://schemas.microsoft.com/office/powerpoint/2010/main" val="1746189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3629-6D4E-FBEA-2094-C03E9B4813DA}"/>
              </a:ext>
            </a:extLst>
          </p:cNvPr>
          <p:cNvSpPr>
            <a:spLocks noGrp="1"/>
          </p:cNvSpPr>
          <p:nvPr>
            <p:ph type="title"/>
          </p:nvPr>
        </p:nvSpPr>
        <p:spPr>
          <a:xfrm>
            <a:off x="432954" y="236824"/>
            <a:ext cx="10972801" cy="725809"/>
          </a:xfrm>
        </p:spPr>
        <p:txBody>
          <a:bodyPr/>
          <a:lstStyle/>
          <a:p>
            <a:r>
              <a:rPr lang="en-US" sz="3600" b="1">
                <a:solidFill>
                  <a:srgbClr val="002060"/>
                </a:solidFill>
              </a:rPr>
              <a:t>Organizational Preparedness</a:t>
            </a:r>
          </a:p>
        </p:txBody>
      </p:sp>
      <p:sp>
        <p:nvSpPr>
          <p:cNvPr id="3" name="Text Placeholder 2">
            <a:extLst>
              <a:ext uri="{FF2B5EF4-FFF2-40B4-BE49-F238E27FC236}">
                <a16:creationId xmlns:a16="http://schemas.microsoft.com/office/drawing/2014/main" id="{CA6E25CD-0A11-3D8B-ECF7-22AAF8AF2E82}"/>
              </a:ext>
            </a:extLst>
          </p:cNvPr>
          <p:cNvSpPr>
            <a:spLocks noGrp="1"/>
          </p:cNvSpPr>
          <p:nvPr>
            <p:ph idx="1"/>
          </p:nvPr>
        </p:nvSpPr>
        <p:spPr>
          <a:xfrm>
            <a:off x="595197" y="1775805"/>
            <a:ext cx="5500804" cy="4119562"/>
          </a:xfrm>
        </p:spPr>
        <p:txBody>
          <a:bodyPr>
            <a:normAutofit/>
          </a:bodyPr>
          <a:lstStyle/>
          <a:p>
            <a:r>
              <a:rPr lang="en-US" sz="2000">
                <a:solidFill>
                  <a:srgbClr val="002060"/>
                </a:solidFill>
              </a:rPr>
              <a:t>Establish a culture of debriefs/huddles and multidisciplinary reviews.</a:t>
            </a:r>
            <a:r>
              <a:rPr lang="en-US" sz="2000" baseline="30000">
                <a:solidFill>
                  <a:srgbClr val="002060"/>
                </a:solidFill>
              </a:rPr>
              <a:t>1</a:t>
            </a:r>
          </a:p>
          <a:p>
            <a:r>
              <a:rPr lang="en-US" sz="2000">
                <a:solidFill>
                  <a:srgbClr val="002060"/>
                </a:solidFill>
              </a:rPr>
              <a:t>Monitor outcomes and trends for your department and patient population.</a:t>
            </a:r>
          </a:p>
          <a:p>
            <a:r>
              <a:rPr lang="en-US" sz="2000">
                <a:solidFill>
                  <a:srgbClr val="002060"/>
                </a:solidFill>
              </a:rPr>
              <a:t>Conduct drills at least once a year to ensure staff are prepared for an OB emergency.</a:t>
            </a:r>
            <a:r>
              <a:rPr lang="en-US" sz="2000" baseline="30000">
                <a:solidFill>
                  <a:srgbClr val="002060"/>
                </a:solidFill>
              </a:rPr>
              <a:t>2</a:t>
            </a:r>
          </a:p>
        </p:txBody>
      </p:sp>
      <p:pic>
        <p:nvPicPr>
          <p:cNvPr id="4" name="Picture 3">
            <a:extLst>
              <a:ext uri="{FF2B5EF4-FFF2-40B4-BE49-F238E27FC236}">
                <a16:creationId xmlns:a16="http://schemas.microsoft.com/office/drawing/2014/main" id="{86F6B6F7-75A5-D600-308F-3C43D5D8CFA7}"/>
              </a:ext>
            </a:extLst>
          </p:cNvPr>
          <p:cNvPicPr>
            <a:picLocks noChangeAspect="1"/>
          </p:cNvPicPr>
          <p:nvPr/>
        </p:nvPicPr>
        <p:blipFill>
          <a:blip r:embed="rId3"/>
          <a:stretch>
            <a:fillRect/>
          </a:stretch>
        </p:blipFill>
        <p:spPr>
          <a:xfrm>
            <a:off x="6262255" y="1291939"/>
            <a:ext cx="5574145" cy="3809356"/>
          </a:xfrm>
          <a:prstGeom prst="rect">
            <a:avLst/>
          </a:prstGeom>
          <a:noFill/>
          <a:ln w="12700">
            <a:solidFill>
              <a:srgbClr val="002060"/>
            </a:solidFill>
          </a:ln>
        </p:spPr>
      </p:pic>
      <p:sp>
        <p:nvSpPr>
          <p:cNvPr id="7" name="TextBox 6">
            <a:extLst>
              <a:ext uri="{FF2B5EF4-FFF2-40B4-BE49-F238E27FC236}">
                <a16:creationId xmlns:a16="http://schemas.microsoft.com/office/drawing/2014/main" id="{A99962F6-C1C8-E98D-5869-A9DAC1067392}"/>
              </a:ext>
            </a:extLst>
          </p:cNvPr>
          <p:cNvSpPr txBox="1"/>
          <p:nvPr/>
        </p:nvSpPr>
        <p:spPr>
          <a:xfrm>
            <a:off x="432954" y="5579475"/>
            <a:ext cx="10596996" cy="908197"/>
          </a:xfrm>
          <a:prstGeom prst="rect">
            <a:avLst/>
          </a:prstGeom>
          <a:noFill/>
        </p:spPr>
        <p:txBody>
          <a:bodyPr wrap="square" rtlCol="0">
            <a:spAutoFit/>
          </a:bodyPr>
          <a:lstStyle/>
          <a:p>
            <a:pPr marL="457200" marR="0" indent="-457200">
              <a:lnSpc>
                <a:spcPct val="107000"/>
              </a:lnSpc>
              <a:spcBef>
                <a:spcPts val="0"/>
              </a:spcBef>
              <a:spcAft>
                <a:spcPts val="0"/>
              </a:spcAft>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lnSpc>
                <a:spcPct val="107000"/>
              </a:lnSpc>
              <a:spcBef>
                <a:spcPts val="0"/>
              </a:spcBef>
              <a:spcAft>
                <a:spcPts val="0"/>
              </a:spcAft>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Lagrew D, McNulty J, </a:t>
            </a:r>
            <a:r>
              <a:rPr lang="en-US" sz="800" kern="1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Sakowski</a:t>
            </a: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C, Cape V, McCormick E, Morton CH. Improving Health Care Response to Obstetric Hemorrhage, a California Maternal Quality Care Collaborative Toolkit, 2022.</a:t>
            </a:r>
          </a:p>
          <a:p>
            <a:pPr marL="228600" marR="0" indent="-228600">
              <a:lnSpc>
                <a:spcPct val="107000"/>
              </a:lnSpc>
              <a:spcBef>
                <a:spcPts val="0"/>
              </a:spcBef>
              <a:spcAft>
                <a:spcPts val="0"/>
              </a:spcAft>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ASCLS. August 2022. Volume 36, Number 4. “Improving Obstetric Patient Safety with Better Massive Transfusion Protocols - ASCLS.” Accessed December 22, 2023. </a:t>
            </a: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https://ascls.org/improving-obstetric-patient-safety-with-better-massive-transfusion-protocols/</a:t>
            </a:r>
            <a:r>
              <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marL="228600" marR="0" indent="-228600">
              <a:lnSpc>
                <a:spcPct val="107000"/>
              </a:lnSpc>
              <a:spcBef>
                <a:spcPts val="0"/>
              </a:spcBef>
              <a:spcAft>
                <a:spcPts val="0"/>
              </a:spcAft>
              <a:buFont typeface="+mj-lt"/>
              <a:buAutoNum type="arabicPeriod"/>
            </a:pPr>
            <a:r>
              <a:rPr lang="en-US" sz="8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World Health Organization “WHO Policy Brief.” 2021  </a:t>
            </a:r>
            <a:r>
              <a:rPr lang="en-US" sz="800" u="sng" kern="10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https://iris.who.int/bitstream/handle/10665/346655/9789240035744-eng.pdf?sequence</a:t>
            </a:r>
            <a:endParaRPr lang="en-US" sz="800" kern="1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sz="9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652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E67C-265A-5273-3FB3-D887C7C541D0}"/>
              </a:ext>
            </a:extLst>
          </p:cNvPr>
          <p:cNvSpPr>
            <a:spLocks noGrp="1"/>
          </p:cNvSpPr>
          <p:nvPr>
            <p:ph type="title"/>
          </p:nvPr>
        </p:nvSpPr>
        <p:spPr>
          <a:xfrm>
            <a:off x="224307" y="27595"/>
            <a:ext cx="11260121" cy="873349"/>
          </a:xfrm>
        </p:spPr>
        <p:txBody>
          <a:bodyPr>
            <a:normAutofit fontScale="90000"/>
          </a:bodyPr>
          <a:lstStyle/>
          <a:p>
            <a:r>
              <a:rPr lang="en-US" sz="3600" b="1">
                <a:solidFill>
                  <a:srgbClr val="002060"/>
                </a:solidFill>
              </a:rPr>
              <a:t>Educational Resources for Clinicians and Patients</a:t>
            </a:r>
          </a:p>
        </p:txBody>
      </p:sp>
      <p:pic>
        <p:nvPicPr>
          <p:cNvPr id="8" name="Content Placeholder 7" descr="A poster of a person with her hand to her face&#10;&#10;Description automatically generated">
            <a:extLst>
              <a:ext uri="{FF2B5EF4-FFF2-40B4-BE49-F238E27FC236}">
                <a16:creationId xmlns:a16="http://schemas.microsoft.com/office/drawing/2014/main" id="{9D5A609F-5CC9-1240-413D-09A3AC4A7E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0700" y="1048325"/>
            <a:ext cx="3759200" cy="5809675"/>
          </a:xfrm>
          <a:ln w="12700">
            <a:solidFill>
              <a:srgbClr val="002060"/>
            </a:solidFill>
          </a:ln>
        </p:spPr>
      </p:pic>
      <p:sp>
        <p:nvSpPr>
          <p:cNvPr id="11" name="Content Placeholder 2">
            <a:extLst>
              <a:ext uri="{FF2B5EF4-FFF2-40B4-BE49-F238E27FC236}">
                <a16:creationId xmlns:a16="http://schemas.microsoft.com/office/drawing/2014/main" id="{0D563E2A-1545-7806-0FFE-1FE7F1E59718}"/>
              </a:ext>
            </a:extLst>
          </p:cNvPr>
          <p:cNvSpPr txBox="1">
            <a:spLocks/>
          </p:cNvSpPr>
          <p:nvPr/>
        </p:nvSpPr>
        <p:spPr>
          <a:xfrm>
            <a:off x="228718" y="1365293"/>
            <a:ext cx="7125484" cy="4120155"/>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solidFill>
                  <a:srgbClr val="002060"/>
                </a:solidFill>
              </a:rPr>
              <a:t>Center for Disease Control and Prevention – </a:t>
            </a:r>
            <a:r>
              <a:rPr lang="en-US" u="sng">
                <a:solidFill>
                  <a:srgbClr val="002060"/>
                </a:solidFill>
                <a:hlinkClick r:id="rId4">
                  <a:extLst>
                    <a:ext uri="{A12FA001-AC4F-418D-AE19-62706E023703}">
                      <ahyp:hlinkClr xmlns:ahyp="http://schemas.microsoft.com/office/drawing/2018/hyperlinkcolor" val="tx"/>
                    </a:ext>
                  </a:extLst>
                </a:hlinkClick>
              </a:rPr>
              <a:t>Hear Her Campaign</a:t>
            </a:r>
            <a:r>
              <a:rPr lang="en-US" baseline="30000">
                <a:solidFill>
                  <a:srgbClr val="002060"/>
                </a:solidFill>
              </a:rPr>
              <a:t>1</a:t>
            </a:r>
            <a:endParaRPr lang="en-US">
              <a:solidFill>
                <a:srgbClr val="002060"/>
              </a:solidFill>
            </a:endParaRPr>
          </a:p>
          <a:p>
            <a:pPr lvl="1"/>
            <a:r>
              <a:rPr lang="en-US">
                <a:solidFill>
                  <a:srgbClr val="002060"/>
                </a:solidFill>
              </a:rPr>
              <a:t>Resources available for people who are pregnant or post-partum, their care takers or healthcare workers. </a:t>
            </a:r>
          </a:p>
          <a:p>
            <a:pPr lvl="1"/>
            <a:r>
              <a:rPr lang="en-US">
                <a:solidFill>
                  <a:srgbClr val="002060"/>
                </a:solidFill>
              </a:rPr>
              <a:t>Aim: Raise awareness regarding maternal warning signs during and after pregnancy and improve communication between health care providers and patients. </a:t>
            </a:r>
          </a:p>
          <a:p>
            <a:pPr lvl="1"/>
            <a:r>
              <a:rPr lang="en-US">
                <a:solidFill>
                  <a:srgbClr val="002060"/>
                </a:solidFill>
              </a:rPr>
              <a:t>18 languages available</a:t>
            </a:r>
          </a:p>
          <a:p>
            <a:r>
              <a:rPr lang="en-US">
                <a:solidFill>
                  <a:srgbClr val="002060"/>
                </a:solidFill>
              </a:rPr>
              <a:t>Association of Women’s Health, Obstetric and Neonatal Nurses (AWHONN) – </a:t>
            </a:r>
            <a:r>
              <a:rPr lang="en-US">
                <a:solidFill>
                  <a:srgbClr val="002060"/>
                </a:solidFill>
                <a:hlinkClick r:id="rId5">
                  <a:extLst>
                    <a:ext uri="{A12FA001-AC4F-418D-AE19-62706E023703}">
                      <ahyp:hlinkClr xmlns:ahyp="http://schemas.microsoft.com/office/drawing/2018/hyperlinkcolor" val="tx"/>
                    </a:ext>
                  </a:extLst>
                </a:hlinkClick>
              </a:rPr>
              <a:t>Post-Birth discharge education program for clinicians</a:t>
            </a:r>
            <a:r>
              <a:rPr lang="en-US" baseline="30000">
                <a:solidFill>
                  <a:srgbClr val="002060"/>
                </a:solidFill>
              </a:rPr>
              <a:t>2</a:t>
            </a:r>
            <a:r>
              <a:rPr lang="en-US">
                <a:solidFill>
                  <a:srgbClr val="002060"/>
                </a:solidFill>
              </a:rPr>
              <a:t> </a:t>
            </a:r>
          </a:p>
          <a:p>
            <a:pPr lvl="1"/>
            <a:r>
              <a:rPr lang="en-US">
                <a:solidFill>
                  <a:srgbClr val="002060"/>
                </a:solidFill>
              </a:rPr>
              <a:t>Online course with resources to educate nurses and clinicians about postpartum maternal morbidity and mortality in the US.</a:t>
            </a:r>
            <a:r>
              <a:rPr lang="en-US" baseline="30000">
                <a:solidFill>
                  <a:srgbClr val="002060"/>
                </a:solidFill>
              </a:rPr>
              <a:t> </a:t>
            </a:r>
          </a:p>
          <a:p>
            <a:r>
              <a:rPr lang="en-US">
                <a:solidFill>
                  <a:srgbClr val="002060"/>
                </a:solidFill>
                <a:hlinkClick r:id="rId6"/>
              </a:rPr>
              <a:t>Alliance for Innovation on Maternal Health</a:t>
            </a:r>
            <a:r>
              <a:rPr kumimoji="0" lang="en-US" b="0" i="0" strike="noStrike" kern="1200" cap="none" spc="10" normalizeH="0" baseline="0" noProof="0">
                <a:ln>
                  <a:noFill/>
                </a:ln>
                <a:solidFill>
                  <a:srgbClr val="002060"/>
                </a:solidFill>
                <a:effectLst/>
                <a:uLnTx/>
                <a:uFillTx/>
                <a:ea typeface="+mn-ea"/>
                <a:cs typeface="+mn-cs"/>
              </a:rPr>
              <a:t> </a:t>
            </a:r>
            <a:r>
              <a:rPr kumimoji="0" lang="en-US" b="0" i="0" u="none" strike="noStrike" kern="1200" cap="none" spc="10" normalizeH="0" baseline="0" noProof="0">
                <a:ln>
                  <a:noFill/>
                </a:ln>
                <a:solidFill>
                  <a:srgbClr val="002060"/>
                </a:solidFill>
                <a:effectLst/>
                <a:uLnTx/>
                <a:uFillTx/>
                <a:ea typeface="+mn-ea"/>
                <a:cs typeface="+mn-cs"/>
              </a:rPr>
              <a:t>(right)</a:t>
            </a:r>
            <a:r>
              <a:rPr lang="en-US" sz="2000" baseline="30000">
                <a:solidFill>
                  <a:srgbClr val="002060"/>
                </a:solidFill>
              </a:rPr>
              <a:t> 3</a:t>
            </a:r>
            <a:endParaRPr lang="en-US" spc="10">
              <a:solidFill>
                <a:srgbClr val="002060"/>
              </a:solidFill>
            </a:endParaRPr>
          </a:p>
          <a:p>
            <a:pPr marL="365760">
              <a:buClr>
                <a:srgbClr val="4A66AC"/>
              </a:buClr>
              <a:defRPr/>
            </a:pPr>
            <a:r>
              <a:rPr lang="en-US" sz="1600">
                <a:solidFill>
                  <a:srgbClr val="002060"/>
                </a:solidFill>
              </a:rPr>
              <a:t>Quality Improvement initiative identifying best practices to make birth safer &amp; improve maternal health outcomes. </a:t>
            </a:r>
          </a:p>
          <a:p>
            <a:pPr marL="365760">
              <a:buClr>
                <a:srgbClr val="4A66AC"/>
              </a:buClr>
              <a:defRPr/>
            </a:pPr>
            <a:r>
              <a:rPr lang="en-US" sz="1600">
                <a:solidFill>
                  <a:srgbClr val="002060"/>
                </a:solidFill>
              </a:rPr>
              <a:t>80 languages available.</a:t>
            </a:r>
            <a:endParaRPr lang="en-US" sz="1600" baseline="30000">
              <a:solidFill>
                <a:srgbClr val="002060"/>
              </a:solidFill>
            </a:endParaRPr>
          </a:p>
        </p:txBody>
      </p:sp>
      <p:sp>
        <p:nvSpPr>
          <p:cNvPr id="13" name="TextBox 12">
            <a:extLst>
              <a:ext uri="{FF2B5EF4-FFF2-40B4-BE49-F238E27FC236}">
                <a16:creationId xmlns:a16="http://schemas.microsoft.com/office/drawing/2014/main" id="{2DE7CEE5-D93D-E3EC-2F29-5F9F63CB90D0}"/>
              </a:ext>
            </a:extLst>
          </p:cNvPr>
          <p:cNvSpPr txBox="1"/>
          <p:nvPr/>
        </p:nvSpPr>
        <p:spPr>
          <a:xfrm>
            <a:off x="394641" y="5647116"/>
            <a:ext cx="7673034" cy="830997"/>
          </a:xfrm>
          <a:prstGeom prst="rect">
            <a:avLst/>
          </a:prstGeom>
          <a:noFill/>
        </p:spPr>
        <p:txBody>
          <a:bodyPr wrap="square">
            <a:spAutoFit/>
          </a:bodyPr>
          <a:lstStyle/>
          <a:p>
            <a:pPr defTabSz="242316"/>
            <a:r>
              <a:rPr lang="en-US" sz="800" kern="1200">
                <a:solidFill>
                  <a:srgbClr val="002060"/>
                </a:solidFill>
                <a:latin typeface="Calibri" panose="020F0502020204030204" pitchFamily="34" charset="0"/>
                <a:ea typeface="+mn-ea"/>
                <a:cs typeface="Calibri" panose="020F0502020204030204" pitchFamily="34" charset="0"/>
              </a:rPr>
              <a:t>References:</a:t>
            </a:r>
          </a:p>
          <a:p>
            <a:pPr marL="228600" indent="-228600">
              <a:buFont typeface="+mj-lt"/>
              <a:buAutoNum type="arabicPeriod"/>
            </a:pP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CDC. (2024, May 20). Hear Her Campaign: An Overview. HEAR HER Campaign. https://www.cdc.gov/hearher/about/index.html</a:t>
            </a:r>
          </a:p>
          <a:p>
            <a:pPr marL="228600" indent="-228600">
              <a:buFont typeface="+mj-lt"/>
              <a:buAutoNum type="arabicPeriod"/>
            </a:pP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Doolin, S. (2020, January 5). POST-BIRTH Warning Signs Education Program. AWHONN. https://www.awhonn.org/education/hospital-products/post-birth-warning-signs-education-program/</a:t>
            </a:r>
          </a:p>
          <a:p>
            <a:pPr marL="228600" indent="-228600">
              <a:buFont typeface="+mj-lt"/>
              <a:buAutoNum type="arabicPeriod"/>
            </a:pP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Urgent Maternal Warning Signs. (2024, August 6). AIM. https://saferbirth.org/aim-resources/aim-cornerstones/urgent-maternal-warning-signs-2/</a:t>
            </a:r>
          </a:p>
          <a:p>
            <a:pPr marL="228600" indent="-228600">
              <a:buFont typeface="+mj-lt"/>
              <a:buAutoNum type="arabicPeriod"/>
            </a:pPr>
            <a:endParaRPr lang="en-US" sz="80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76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9A132-AA02-32AB-D291-178DBD41FCB1}"/>
              </a:ext>
            </a:extLst>
          </p:cNvPr>
          <p:cNvSpPr>
            <a:spLocks noGrp="1"/>
          </p:cNvSpPr>
          <p:nvPr>
            <p:ph type="title" idx="4294967295"/>
          </p:nvPr>
        </p:nvSpPr>
        <p:spPr>
          <a:xfrm>
            <a:off x="784648" y="1989028"/>
            <a:ext cx="9417050" cy="1550987"/>
          </a:xfrm>
        </p:spPr>
        <p:txBody>
          <a:bodyPr>
            <a:normAutofit/>
          </a:bodyPr>
          <a:lstStyle/>
          <a:p>
            <a:pPr algn="ctr"/>
            <a:r>
              <a:rPr lang="en-US" sz="4400" b="1">
                <a:solidFill>
                  <a:srgbClr val="002060"/>
                </a:solidFill>
              </a:rPr>
              <a:t>Section IV:</a:t>
            </a:r>
            <a:br>
              <a:rPr lang="en-US" sz="4400" b="1">
                <a:solidFill>
                  <a:srgbClr val="002060"/>
                </a:solidFill>
              </a:rPr>
            </a:br>
            <a:r>
              <a:rPr lang="en-US" sz="4400" b="1">
                <a:solidFill>
                  <a:srgbClr val="002060"/>
                </a:solidFill>
              </a:rPr>
              <a:t>Additional Recommendations</a:t>
            </a:r>
          </a:p>
        </p:txBody>
      </p:sp>
    </p:spTree>
    <p:extLst>
      <p:ext uri="{BB962C8B-B14F-4D97-AF65-F5344CB8AC3E}">
        <p14:creationId xmlns:p14="http://schemas.microsoft.com/office/powerpoint/2010/main" val="2735754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9376F-6DD8-2A31-435A-588758DA48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112" y="1215451"/>
            <a:ext cx="8056709" cy="4427098"/>
          </a:xfrm>
          <a:prstGeom prst="rect">
            <a:avLst/>
          </a:prstGeom>
          <a:noFill/>
          <a:ln w="12700">
            <a:solidFill>
              <a:srgbClr val="002060"/>
            </a:solidFill>
          </a:ln>
        </p:spPr>
      </p:pic>
      <p:sp>
        <p:nvSpPr>
          <p:cNvPr id="4" name="TextBox 3">
            <a:extLst>
              <a:ext uri="{FF2B5EF4-FFF2-40B4-BE49-F238E27FC236}">
                <a16:creationId xmlns:a16="http://schemas.microsoft.com/office/drawing/2014/main" id="{7ECBCEF0-4E5D-FF94-F87C-D40E94BD6E25}"/>
              </a:ext>
            </a:extLst>
          </p:cNvPr>
          <p:cNvSpPr txBox="1"/>
          <p:nvPr/>
        </p:nvSpPr>
        <p:spPr>
          <a:xfrm>
            <a:off x="434093" y="5809924"/>
            <a:ext cx="10312929" cy="530338"/>
          </a:xfrm>
          <a:prstGeom prst="rect">
            <a:avLst/>
          </a:prstGeom>
          <a:noFill/>
        </p:spPr>
        <p:txBody>
          <a:bodyPr wrap="square">
            <a:spAutoFit/>
          </a:bodyPr>
          <a:lstStyle/>
          <a:p>
            <a:pPr marL="457200" marR="0" indent="-457200">
              <a:lnSpc>
                <a:spcPct val="107000"/>
              </a:lnSpc>
              <a:spcBef>
                <a:spcPts val="0"/>
              </a:spcBef>
              <a:spcAft>
                <a:spcPts val="0"/>
              </a:spcAft>
            </a:pPr>
            <a:r>
              <a:rPr lang="en-US" sz="9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References:</a:t>
            </a:r>
          </a:p>
          <a:p>
            <a:pPr marL="228600" marR="0" indent="-228600">
              <a:lnSpc>
                <a:spcPct val="107000"/>
              </a:lnSpc>
              <a:spcBef>
                <a:spcPts val="0"/>
              </a:spcBef>
              <a:spcAft>
                <a:spcPts val="0"/>
              </a:spcAft>
              <a:buFont typeface="+mj-lt"/>
              <a:buAutoNum type="arabicPeriod"/>
            </a:pPr>
            <a:r>
              <a:rPr lang="en-US" sz="9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Maternal Safety Bundle for OB Hemorrhage</a:t>
            </a:r>
            <a:r>
              <a:rPr lang="en-US" sz="900" i="1"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American College of Obstetrician and Gynecologists.</a:t>
            </a:r>
            <a:r>
              <a:rPr lang="en-US" sz="9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 (2020). </a:t>
            </a:r>
            <a:r>
              <a:rPr lang="en-US" sz="900" u="sng" kern="100">
                <a:solidFill>
                  <a:srgbClr val="002060"/>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https://www.acog.org/-/media/project/acog/acogorg/files/forms/districts/smi-ob-hemorrhage-bundle-slides.pdf</a:t>
            </a:r>
            <a:endParaRPr lang="en-US" sz="900" kern="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A9C328-95A1-DA4E-9D9A-62A715E14CF2}"/>
              </a:ext>
            </a:extLst>
          </p:cNvPr>
          <p:cNvSpPr txBox="1"/>
          <p:nvPr/>
        </p:nvSpPr>
        <p:spPr>
          <a:xfrm>
            <a:off x="434093" y="258496"/>
            <a:ext cx="10120253" cy="646331"/>
          </a:xfrm>
          <a:prstGeom prst="rect">
            <a:avLst/>
          </a:prstGeom>
          <a:noFill/>
        </p:spPr>
        <p:txBody>
          <a:bodyPr wrap="square">
            <a:spAutoFit/>
          </a:bodyPr>
          <a:lstStyle/>
          <a:p>
            <a:r>
              <a:rPr lang="en-US" sz="3600" b="1" spc="-50">
                <a:solidFill>
                  <a:srgbClr val="002060"/>
                </a:solidFill>
                <a:latin typeface="+mj-lt"/>
                <a:ea typeface="+mj-ea"/>
                <a:cs typeface="+mj-cs"/>
              </a:rPr>
              <a:t>ACOG Maternal Safety Recommendations</a:t>
            </a:r>
          </a:p>
        </p:txBody>
      </p:sp>
    </p:spTree>
    <p:extLst>
      <p:ext uri="{BB962C8B-B14F-4D97-AF65-F5344CB8AC3E}">
        <p14:creationId xmlns:p14="http://schemas.microsoft.com/office/powerpoint/2010/main" val="4120025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E67C-265A-5273-3FB3-D887C7C541D0}"/>
              </a:ext>
            </a:extLst>
          </p:cNvPr>
          <p:cNvSpPr>
            <a:spLocks noGrp="1"/>
          </p:cNvSpPr>
          <p:nvPr>
            <p:ph type="title"/>
          </p:nvPr>
        </p:nvSpPr>
        <p:spPr>
          <a:xfrm>
            <a:off x="292878" y="197946"/>
            <a:ext cx="10490200" cy="993559"/>
          </a:xfrm>
        </p:spPr>
        <p:txBody>
          <a:bodyPr>
            <a:normAutofit fontScale="90000"/>
          </a:bodyPr>
          <a:lstStyle/>
          <a:p>
            <a:r>
              <a:rPr lang="en-US" sz="3600" b="1">
                <a:solidFill>
                  <a:srgbClr val="002060"/>
                </a:solidFill>
              </a:rPr>
              <a:t>Society for Obstetric Anesthesia and Perinatology (SOAP) Guidelines</a:t>
            </a:r>
          </a:p>
        </p:txBody>
      </p:sp>
      <p:sp>
        <p:nvSpPr>
          <p:cNvPr id="13" name="TextBox 12">
            <a:extLst>
              <a:ext uri="{FF2B5EF4-FFF2-40B4-BE49-F238E27FC236}">
                <a16:creationId xmlns:a16="http://schemas.microsoft.com/office/drawing/2014/main" id="{2DE7CEE5-D93D-E3EC-2F29-5F9F63CB90D0}"/>
              </a:ext>
            </a:extLst>
          </p:cNvPr>
          <p:cNvSpPr txBox="1"/>
          <p:nvPr/>
        </p:nvSpPr>
        <p:spPr>
          <a:xfrm>
            <a:off x="406474" y="5796738"/>
            <a:ext cx="10263006" cy="507831"/>
          </a:xfrm>
          <a:prstGeom prst="rect">
            <a:avLst/>
          </a:prstGeom>
          <a:noFill/>
        </p:spPr>
        <p:txBody>
          <a:bodyPr wrap="square">
            <a:spAutoFit/>
          </a:bodyPr>
          <a:lstStyle/>
          <a:p>
            <a:pPr defTabSz="242316"/>
            <a:r>
              <a:rPr lang="en-US" sz="900" kern="1200">
                <a:solidFill>
                  <a:srgbClr val="002060"/>
                </a:solidFill>
                <a:latin typeface="Calibri" panose="020F0502020204030204" pitchFamily="34" charset="0"/>
                <a:ea typeface="+mn-ea"/>
                <a:cs typeface="Calibri" panose="020F0502020204030204" pitchFamily="34" charset="0"/>
              </a:rPr>
              <a:t>References:</a:t>
            </a:r>
          </a:p>
          <a:p>
            <a:pPr marL="228600" indent="-228600" defTabSz="242316">
              <a:buFont typeface="+mj-lt"/>
              <a:buAutoNum type="arabicPeriod"/>
            </a:pPr>
            <a:r>
              <a:rPr lang="en-US" sz="900" kern="1200" err="1">
                <a:solidFill>
                  <a:srgbClr val="002060"/>
                </a:solidFill>
                <a:latin typeface="Calibri" panose="020F0502020204030204" pitchFamily="34" charset="0"/>
                <a:ea typeface="+mn-ea"/>
                <a:cs typeface="Calibri" panose="020F0502020204030204" pitchFamily="34" charset="0"/>
              </a:rPr>
              <a:t>Bollag</a:t>
            </a:r>
            <a:r>
              <a:rPr lang="en-US" sz="900" kern="1200">
                <a:solidFill>
                  <a:srgbClr val="002060"/>
                </a:solidFill>
                <a:latin typeface="Calibri" panose="020F0502020204030204" pitchFamily="34" charset="0"/>
                <a:ea typeface="+mn-ea"/>
                <a:cs typeface="Calibri" panose="020F0502020204030204" pitchFamily="34" charset="0"/>
              </a:rPr>
              <a:t> L, Lim G, Sultan P, Habib AS, Landau R, </a:t>
            </a:r>
            <a:r>
              <a:rPr lang="en-US" sz="900" kern="1200" err="1">
                <a:solidFill>
                  <a:srgbClr val="002060"/>
                </a:solidFill>
                <a:latin typeface="Calibri" panose="020F0502020204030204" pitchFamily="34" charset="0"/>
                <a:ea typeface="+mn-ea"/>
                <a:cs typeface="Calibri" panose="020F0502020204030204" pitchFamily="34" charset="0"/>
              </a:rPr>
              <a:t>Zakowski</a:t>
            </a:r>
            <a:r>
              <a:rPr lang="en-US" sz="900" kern="1200">
                <a:solidFill>
                  <a:srgbClr val="002060"/>
                </a:solidFill>
                <a:latin typeface="Calibri" panose="020F0502020204030204" pitchFamily="34" charset="0"/>
                <a:ea typeface="+mn-ea"/>
                <a:cs typeface="Calibri" panose="020F0502020204030204" pitchFamily="34" charset="0"/>
              </a:rPr>
              <a:t> M, </a:t>
            </a:r>
            <a:r>
              <a:rPr lang="en-US" sz="900" kern="1200" err="1">
                <a:solidFill>
                  <a:srgbClr val="002060"/>
                </a:solidFill>
                <a:latin typeface="Calibri" panose="020F0502020204030204" pitchFamily="34" charset="0"/>
                <a:ea typeface="+mn-ea"/>
                <a:cs typeface="Calibri" panose="020F0502020204030204" pitchFamily="34" charset="0"/>
              </a:rPr>
              <a:t>Tiouririne</a:t>
            </a:r>
            <a:r>
              <a:rPr lang="en-US" sz="900" kern="1200">
                <a:solidFill>
                  <a:srgbClr val="002060"/>
                </a:solidFill>
                <a:latin typeface="Calibri" panose="020F0502020204030204" pitchFamily="34" charset="0"/>
                <a:ea typeface="+mn-ea"/>
                <a:cs typeface="Calibri" panose="020F0502020204030204" pitchFamily="34" charset="0"/>
              </a:rPr>
              <a:t> M, </a:t>
            </a:r>
            <a:r>
              <a:rPr lang="en-US" sz="900" kern="1200" err="1">
                <a:solidFill>
                  <a:srgbClr val="002060"/>
                </a:solidFill>
                <a:latin typeface="Calibri" panose="020F0502020204030204" pitchFamily="34" charset="0"/>
                <a:ea typeface="+mn-ea"/>
                <a:cs typeface="Calibri" panose="020F0502020204030204" pitchFamily="34" charset="0"/>
              </a:rPr>
              <a:t>Bhambhani</a:t>
            </a:r>
            <a:r>
              <a:rPr lang="en-US" sz="900" kern="1200">
                <a:solidFill>
                  <a:srgbClr val="002060"/>
                </a:solidFill>
                <a:latin typeface="Calibri" panose="020F0502020204030204" pitchFamily="34" charset="0"/>
                <a:ea typeface="+mn-ea"/>
                <a:cs typeface="Calibri" panose="020F0502020204030204" pitchFamily="34" charset="0"/>
              </a:rPr>
              <a:t> S, Carvalho B. Society for Obstetric Anesthesia and Perinatology: Consensus Statement and Recommendations for Enhanced Recovery After Cesarean. </a:t>
            </a:r>
            <a:r>
              <a:rPr lang="en-US" sz="900" kern="1200" err="1">
                <a:solidFill>
                  <a:srgbClr val="002060"/>
                </a:solidFill>
                <a:latin typeface="Calibri" panose="020F0502020204030204" pitchFamily="34" charset="0"/>
                <a:ea typeface="+mn-ea"/>
                <a:cs typeface="Calibri" panose="020F0502020204030204" pitchFamily="34" charset="0"/>
              </a:rPr>
              <a:t>Anesth</a:t>
            </a:r>
            <a:r>
              <a:rPr lang="en-US" sz="900" kern="1200">
                <a:solidFill>
                  <a:srgbClr val="002060"/>
                </a:solidFill>
                <a:latin typeface="Calibri" panose="020F0502020204030204" pitchFamily="34" charset="0"/>
                <a:ea typeface="+mn-ea"/>
                <a:cs typeface="Calibri" panose="020F0502020204030204" pitchFamily="34" charset="0"/>
              </a:rPr>
              <a:t> </a:t>
            </a:r>
            <a:r>
              <a:rPr lang="en-US" sz="900" kern="1200" err="1">
                <a:solidFill>
                  <a:srgbClr val="002060"/>
                </a:solidFill>
                <a:latin typeface="Calibri" panose="020F0502020204030204" pitchFamily="34" charset="0"/>
                <a:ea typeface="+mn-ea"/>
                <a:cs typeface="Calibri" panose="020F0502020204030204" pitchFamily="34" charset="0"/>
              </a:rPr>
              <a:t>Analg</a:t>
            </a:r>
            <a:r>
              <a:rPr lang="en-US" sz="900" kern="1200">
                <a:solidFill>
                  <a:srgbClr val="002060"/>
                </a:solidFill>
                <a:latin typeface="Calibri" panose="020F0502020204030204" pitchFamily="34" charset="0"/>
                <a:ea typeface="+mn-ea"/>
                <a:cs typeface="Calibri" panose="020F0502020204030204" pitchFamily="34" charset="0"/>
              </a:rPr>
              <a:t>. 2021 May 1;132(5):1362-1377. </a:t>
            </a:r>
            <a:r>
              <a:rPr lang="en-US" sz="900" kern="1200" err="1">
                <a:solidFill>
                  <a:srgbClr val="002060"/>
                </a:solidFill>
                <a:latin typeface="Calibri" panose="020F0502020204030204" pitchFamily="34" charset="0"/>
                <a:ea typeface="+mn-ea"/>
                <a:cs typeface="Calibri" panose="020F0502020204030204" pitchFamily="34" charset="0"/>
              </a:rPr>
              <a:t>doi</a:t>
            </a:r>
            <a:r>
              <a:rPr lang="en-US" sz="900" kern="1200">
                <a:solidFill>
                  <a:srgbClr val="002060"/>
                </a:solidFill>
                <a:latin typeface="Calibri" panose="020F0502020204030204" pitchFamily="34" charset="0"/>
                <a:ea typeface="+mn-ea"/>
                <a:cs typeface="Calibri" panose="020F0502020204030204" pitchFamily="34" charset="0"/>
              </a:rPr>
              <a:t>: 10.1213/ANE.0000000000005257. PMID: 33177330  </a:t>
            </a:r>
          </a:p>
        </p:txBody>
      </p:sp>
      <p:sp>
        <p:nvSpPr>
          <p:cNvPr id="9" name="TextBox 8">
            <a:extLst>
              <a:ext uri="{FF2B5EF4-FFF2-40B4-BE49-F238E27FC236}">
                <a16:creationId xmlns:a16="http://schemas.microsoft.com/office/drawing/2014/main" id="{9B058BDC-A3C5-2F93-363D-6F2F949C4CAD}"/>
              </a:ext>
            </a:extLst>
          </p:cNvPr>
          <p:cNvSpPr txBox="1"/>
          <p:nvPr/>
        </p:nvSpPr>
        <p:spPr>
          <a:xfrm>
            <a:off x="624739" y="3962671"/>
            <a:ext cx="10676074" cy="1708160"/>
          </a:xfrm>
          <a:prstGeom prst="rect">
            <a:avLst/>
          </a:prstGeom>
          <a:noFill/>
        </p:spPr>
        <p:txBody>
          <a:bodyPr wrap="square">
            <a:spAutoFit/>
          </a:bodyPr>
          <a:lstStyle/>
          <a:p>
            <a:r>
              <a:rPr lang="en-US" sz="1500">
                <a:solidFill>
                  <a:srgbClr val="002060"/>
                </a:solidFill>
              </a:rPr>
              <a:t>In 2019, SOAP published a summary of their Enhanced Recovery After Cesarean Delivery (ERAC) protocol, developed by six providers and approved by the SOAP Board of Directors.  The goal of the consensus statement was to provide practical and evidence-based recommendations regarding ERAC. The recommendations are as follows</a:t>
            </a:r>
            <a:r>
              <a:rPr lang="en-US" sz="1500" baseline="30000">
                <a:solidFill>
                  <a:srgbClr val="002060"/>
                </a:solidFill>
              </a:rPr>
              <a:t>1</a:t>
            </a:r>
            <a:r>
              <a:rPr lang="en-US" sz="1500">
                <a:solidFill>
                  <a:srgbClr val="002060"/>
                </a:solidFill>
              </a:rPr>
              <a:t>: </a:t>
            </a:r>
          </a:p>
          <a:p>
            <a:pPr marL="800100" lvl="1" indent="-342900">
              <a:buFont typeface="+mj-lt"/>
              <a:buAutoNum type="arabicPeriod"/>
            </a:pPr>
            <a:r>
              <a:rPr lang="en-US" sz="1500">
                <a:solidFill>
                  <a:srgbClr val="002060"/>
                </a:solidFill>
              </a:rPr>
              <a:t>Use the lowest effective dose of oxytocin for cesarean delivery:</a:t>
            </a:r>
          </a:p>
          <a:p>
            <a:pPr marL="1257300" lvl="2" indent="-342900">
              <a:buFont typeface="+mj-lt"/>
              <a:buAutoNum type="alphaLcPeriod"/>
            </a:pPr>
            <a:r>
              <a:rPr lang="en-US" sz="1500">
                <a:solidFill>
                  <a:srgbClr val="002060"/>
                </a:solidFill>
              </a:rPr>
              <a:t>Scheduled Cesarean Delivery: 1 unit bolus + 2.5-7.5 U/</a:t>
            </a:r>
            <a:r>
              <a:rPr lang="en-US" sz="1500" err="1">
                <a:solidFill>
                  <a:srgbClr val="002060"/>
                </a:solidFill>
              </a:rPr>
              <a:t>hr</a:t>
            </a:r>
            <a:endParaRPr lang="en-US" sz="1500">
              <a:solidFill>
                <a:srgbClr val="002060"/>
              </a:solidFill>
            </a:endParaRPr>
          </a:p>
          <a:p>
            <a:pPr marL="1257300" lvl="2" indent="-342900">
              <a:buFont typeface="+mj-lt"/>
              <a:buAutoNum type="alphaLcPeriod"/>
            </a:pPr>
            <a:r>
              <a:rPr lang="en-US" sz="1500">
                <a:solidFill>
                  <a:srgbClr val="002060"/>
                </a:solidFill>
              </a:rPr>
              <a:t>Intrapartum Cesarean Delivery: 3 U bolus + 7.5-15 U/</a:t>
            </a:r>
            <a:r>
              <a:rPr lang="en-US" sz="1500" err="1">
                <a:solidFill>
                  <a:srgbClr val="002060"/>
                </a:solidFill>
              </a:rPr>
              <a:t>hr</a:t>
            </a:r>
            <a:endParaRPr lang="en-US" sz="1500">
              <a:solidFill>
                <a:srgbClr val="002060"/>
              </a:solidFill>
            </a:endParaRPr>
          </a:p>
          <a:p>
            <a:pPr marL="800100" lvl="1" indent="-342900">
              <a:buFont typeface="+mj-lt"/>
              <a:buAutoNum type="arabicPeriod"/>
            </a:pPr>
            <a:r>
              <a:rPr lang="en-US" sz="1500">
                <a:solidFill>
                  <a:srgbClr val="002060"/>
                </a:solidFill>
              </a:rPr>
              <a:t>Limit IV fluids to &lt; 3 L for routine cases.</a:t>
            </a:r>
          </a:p>
        </p:txBody>
      </p:sp>
      <p:pic>
        <p:nvPicPr>
          <p:cNvPr id="16" name="Picture 15">
            <a:extLst>
              <a:ext uri="{FF2B5EF4-FFF2-40B4-BE49-F238E27FC236}">
                <a16:creationId xmlns:a16="http://schemas.microsoft.com/office/drawing/2014/main" id="{15C3E61D-FF5F-0540-AF42-C3259B3D0C64}"/>
              </a:ext>
            </a:extLst>
          </p:cNvPr>
          <p:cNvPicPr>
            <a:picLocks noChangeAspect="1"/>
          </p:cNvPicPr>
          <p:nvPr/>
        </p:nvPicPr>
        <p:blipFill>
          <a:blip r:embed="rId3"/>
          <a:stretch>
            <a:fillRect/>
          </a:stretch>
        </p:blipFill>
        <p:spPr>
          <a:xfrm>
            <a:off x="2143226" y="1400275"/>
            <a:ext cx="6789503" cy="2182573"/>
          </a:xfrm>
          <a:prstGeom prst="rect">
            <a:avLst/>
          </a:prstGeom>
          <a:ln w="12700">
            <a:solidFill>
              <a:srgbClr val="002060"/>
            </a:solidFill>
          </a:ln>
        </p:spPr>
      </p:pic>
    </p:spTree>
    <p:extLst>
      <p:ext uri="{BB962C8B-B14F-4D97-AF65-F5344CB8AC3E}">
        <p14:creationId xmlns:p14="http://schemas.microsoft.com/office/powerpoint/2010/main" val="975275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8D8429-C75B-43AB-8322-D35D066E3FB4}"/>
              </a:ext>
            </a:extLst>
          </p:cNvPr>
          <p:cNvPicPr>
            <a:picLocks noChangeAspect="1"/>
          </p:cNvPicPr>
          <p:nvPr/>
        </p:nvPicPr>
        <p:blipFill>
          <a:blip r:embed="rId3"/>
          <a:stretch>
            <a:fillRect/>
          </a:stretch>
        </p:blipFill>
        <p:spPr>
          <a:xfrm>
            <a:off x="5883064" y="731920"/>
            <a:ext cx="5350329" cy="6114663"/>
          </a:xfrm>
          <a:prstGeom prst="rect">
            <a:avLst/>
          </a:prstGeom>
          <a:ln w="12700">
            <a:solidFill>
              <a:srgbClr val="002060"/>
            </a:solidFill>
          </a:ln>
        </p:spPr>
      </p:pic>
      <p:sp>
        <p:nvSpPr>
          <p:cNvPr id="4098" name="Title 1"/>
          <p:cNvSpPr txBox="1">
            <a:spLocks/>
          </p:cNvSpPr>
          <p:nvPr/>
        </p:nvSpPr>
        <p:spPr bwMode="auto">
          <a:xfrm>
            <a:off x="903815" y="0"/>
            <a:ext cx="9634330" cy="68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264EB5E3-D83D-016D-A001-87812AA0B093}"/>
              </a:ext>
            </a:extLst>
          </p:cNvPr>
          <p:cNvSpPr txBox="1"/>
          <p:nvPr/>
        </p:nvSpPr>
        <p:spPr>
          <a:xfrm>
            <a:off x="165238" y="147145"/>
            <a:ext cx="10962364" cy="584775"/>
          </a:xfrm>
          <a:prstGeom prst="rect">
            <a:avLst/>
          </a:prstGeom>
          <a:noFill/>
        </p:spPr>
        <p:txBody>
          <a:bodyPr wrap="square" rtlCol="0">
            <a:spAutoFit/>
          </a:bodyPr>
          <a:lstStyle/>
          <a:p>
            <a:r>
              <a:rPr lang="en-US" sz="3200" b="1">
                <a:solidFill>
                  <a:srgbClr val="002060"/>
                </a:solidFill>
              </a:rPr>
              <a:t>Council on Patient Safety in Women’s Health Care</a:t>
            </a:r>
          </a:p>
        </p:txBody>
      </p:sp>
      <p:sp>
        <p:nvSpPr>
          <p:cNvPr id="3" name="TextBox 2">
            <a:extLst>
              <a:ext uri="{FF2B5EF4-FFF2-40B4-BE49-F238E27FC236}">
                <a16:creationId xmlns:a16="http://schemas.microsoft.com/office/drawing/2014/main" id="{61F9C7F8-B456-F07B-D09A-84CA9DB69D68}"/>
              </a:ext>
            </a:extLst>
          </p:cNvPr>
          <p:cNvSpPr txBox="1"/>
          <p:nvPr/>
        </p:nvSpPr>
        <p:spPr>
          <a:xfrm>
            <a:off x="903815" y="1855483"/>
            <a:ext cx="4473091" cy="2954655"/>
          </a:xfrm>
          <a:prstGeom prst="rect">
            <a:avLst/>
          </a:prstGeom>
          <a:noFill/>
        </p:spPr>
        <p:txBody>
          <a:bodyPr wrap="square" rtlCol="0">
            <a:spAutoFit/>
          </a:bodyPr>
          <a:lstStyle/>
          <a:p>
            <a:r>
              <a:rPr lang="en-US" sz="2000" b="1">
                <a:solidFill>
                  <a:srgbClr val="002060"/>
                </a:solidFill>
              </a:rPr>
              <a:t>Recommendations from the Alliance for Innovation on Maternal Health</a:t>
            </a:r>
          </a:p>
          <a:p>
            <a:pPr marL="285750" indent="-285750">
              <a:buClr>
                <a:schemeClr val="accent1"/>
              </a:buClr>
              <a:buFont typeface="Arial" panose="020B0604020202020204" pitchFamily="34" charset="0"/>
              <a:buChar char="•"/>
            </a:pPr>
            <a:r>
              <a:rPr lang="en-US">
                <a:solidFill>
                  <a:srgbClr val="002060"/>
                </a:solidFill>
              </a:rPr>
              <a:t>Prepare hemorrhage cart</a:t>
            </a:r>
          </a:p>
          <a:p>
            <a:pPr marL="285750" indent="-285750">
              <a:buClr>
                <a:schemeClr val="accent1"/>
              </a:buClr>
              <a:buFont typeface="Arial" panose="020B0604020202020204" pitchFamily="34" charset="0"/>
              <a:buChar char="•"/>
            </a:pPr>
            <a:endParaRPr lang="en-US">
              <a:solidFill>
                <a:srgbClr val="002060"/>
              </a:solidFill>
            </a:endParaRPr>
          </a:p>
          <a:p>
            <a:pPr marL="285750" indent="-285750">
              <a:buClr>
                <a:schemeClr val="accent1"/>
              </a:buClr>
              <a:buFont typeface="Arial" panose="020B0604020202020204" pitchFamily="34" charset="0"/>
              <a:buChar char="•"/>
            </a:pPr>
            <a:r>
              <a:rPr lang="en-US">
                <a:solidFill>
                  <a:srgbClr val="002060"/>
                </a:solidFill>
              </a:rPr>
              <a:t>Ensure emergency release blood available</a:t>
            </a:r>
          </a:p>
          <a:p>
            <a:pPr marL="285750" indent="-285750">
              <a:buClr>
                <a:schemeClr val="accent1"/>
              </a:buClr>
              <a:buFont typeface="Arial" panose="020B0604020202020204" pitchFamily="34" charset="0"/>
              <a:buChar char="•"/>
            </a:pPr>
            <a:endParaRPr lang="en-US">
              <a:solidFill>
                <a:srgbClr val="002060"/>
              </a:solidFill>
            </a:endParaRPr>
          </a:p>
          <a:p>
            <a:pPr marL="285750" indent="-285750">
              <a:buClr>
                <a:schemeClr val="accent1"/>
              </a:buClr>
              <a:buFont typeface="Arial" panose="020B0604020202020204" pitchFamily="34" charset="0"/>
              <a:buChar char="•"/>
            </a:pPr>
            <a:r>
              <a:rPr lang="en-US">
                <a:solidFill>
                  <a:srgbClr val="002060"/>
                </a:solidFill>
              </a:rPr>
              <a:t>Perform regular risk assessments for hemorrhage </a:t>
            </a:r>
          </a:p>
        </p:txBody>
      </p:sp>
      <p:sp>
        <p:nvSpPr>
          <p:cNvPr id="5" name="TextBox 4">
            <a:extLst>
              <a:ext uri="{FF2B5EF4-FFF2-40B4-BE49-F238E27FC236}">
                <a16:creationId xmlns:a16="http://schemas.microsoft.com/office/drawing/2014/main" id="{746708FE-1C5E-033F-BEAC-D23E9EFC1D3D}"/>
              </a:ext>
            </a:extLst>
          </p:cNvPr>
          <p:cNvSpPr txBox="1"/>
          <p:nvPr/>
        </p:nvSpPr>
        <p:spPr>
          <a:xfrm>
            <a:off x="398148" y="6050828"/>
            <a:ext cx="6104106" cy="338554"/>
          </a:xfrm>
          <a:prstGeom prst="rect">
            <a:avLst/>
          </a:prstGeom>
          <a:noFill/>
        </p:spPr>
        <p:txBody>
          <a:bodyPr wrap="square">
            <a:spAutoFit/>
          </a:bodyPr>
          <a:lstStyle/>
          <a:p>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Font typeface="+mj-lt"/>
              <a:buAutoNum type="arabicPeriod"/>
            </a:pP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Obstetric Emergency Readiness Resource Kit. (2023). </a:t>
            </a: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hlinkClick r:id="rId4"/>
              </a:rPr>
              <a:t>https://saferbirth.org/wp-content/uploads/FINAL_AIM_OERRK.pdf</a:t>
            </a:r>
            <a:r>
              <a:rPr lang="en-US" sz="800">
                <a:solidFill>
                  <a:srgbClr val="002060"/>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1283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2641" y="208671"/>
            <a:ext cx="9692640" cy="834390"/>
          </a:xfrm>
        </p:spPr>
        <p:txBody>
          <a:bodyPr>
            <a:normAutofit/>
          </a:bodyPr>
          <a:lstStyle/>
          <a:p>
            <a:r>
              <a:rPr lang="en-US" sz="3600" b="1" spc="10">
                <a:solidFill>
                  <a:srgbClr val="002060"/>
                </a:solidFill>
                <a:latin typeface="+mn-lt"/>
                <a:ea typeface="+mn-ea"/>
                <a:cs typeface="+mn-cs"/>
              </a:rPr>
              <a:t>Sections</a:t>
            </a:r>
          </a:p>
        </p:txBody>
      </p:sp>
      <p:sp>
        <p:nvSpPr>
          <p:cNvPr id="5" name="Content Placeholder 4"/>
          <p:cNvSpPr>
            <a:spLocks noGrp="1"/>
          </p:cNvSpPr>
          <p:nvPr>
            <p:ph idx="1"/>
          </p:nvPr>
        </p:nvSpPr>
        <p:spPr>
          <a:xfrm>
            <a:off x="382641" y="1305719"/>
            <a:ext cx="7285385" cy="4246562"/>
          </a:xfrm>
        </p:spPr>
        <p:txBody>
          <a:bodyPr vert="horz" lIns="91440" tIns="45720" rIns="91440" bIns="45720" rtlCol="0" anchor="t">
            <a:normAutofit/>
          </a:bodyPr>
          <a:lstStyle/>
          <a:p>
            <a:pPr marL="528955" indent="-342900">
              <a:buAutoNum type="arabicPeriod"/>
            </a:pPr>
            <a:r>
              <a:rPr lang="en-US" sz="2400">
                <a:solidFill>
                  <a:srgbClr val="002060"/>
                </a:solidFill>
              </a:rPr>
              <a:t>Obstetric Hemorrhage: Incidence and Impact</a:t>
            </a:r>
          </a:p>
          <a:p>
            <a:pPr marL="528955" indent="-342900">
              <a:buAutoNum type="arabicPeriod"/>
            </a:pPr>
            <a:r>
              <a:rPr lang="en-US" sz="2400">
                <a:solidFill>
                  <a:srgbClr val="002060"/>
                </a:solidFill>
              </a:rPr>
              <a:t>Definitions of OB Hemorrhage</a:t>
            </a:r>
            <a:endParaRPr lang="en-US" sz="2400" spc="10">
              <a:solidFill>
                <a:srgbClr val="002060"/>
              </a:solidFill>
            </a:endParaRPr>
          </a:p>
          <a:p>
            <a:pPr marL="528955" indent="-342900">
              <a:buAutoNum type="arabicPeriod"/>
            </a:pPr>
            <a:r>
              <a:rPr lang="en-US" sz="2400">
                <a:solidFill>
                  <a:srgbClr val="002060"/>
                </a:solidFill>
                <a:ea typeface="ＭＳ Ｐゴシック"/>
              </a:rPr>
              <a:t>Management of Obstetric Hemorrhage</a:t>
            </a:r>
          </a:p>
          <a:p>
            <a:pPr marL="528955" indent="-342900">
              <a:buAutoNum type="arabicPeriod"/>
            </a:pPr>
            <a:r>
              <a:rPr lang="en-US" sz="2400">
                <a:solidFill>
                  <a:srgbClr val="002060"/>
                </a:solidFill>
                <a:ea typeface="ＭＳ Ｐゴシック"/>
              </a:rPr>
              <a:t>Additional Recommendations</a:t>
            </a:r>
          </a:p>
          <a:p>
            <a:pPr marL="528955" indent="-342900">
              <a:buAutoNum type="arabicPeriod"/>
            </a:pPr>
            <a:r>
              <a:rPr lang="en-US" sz="2400">
                <a:solidFill>
                  <a:srgbClr val="002060"/>
                </a:solidFill>
                <a:ea typeface="ＭＳ Ｐゴシック"/>
              </a:rPr>
              <a:t>MPOG Transfusion QI Measures</a:t>
            </a:r>
            <a:endParaRPr lang="en-US" sz="2400">
              <a:solidFill>
                <a:srgbClr val="002060"/>
              </a:solidFill>
              <a:ea typeface="ＭＳ Ｐゴシック" charset="0"/>
            </a:endParaRPr>
          </a:p>
        </p:txBody>
      </p:sp>
      <p:pic>
        <p:nvPicPr>
          <p:cNvPr id="16" name="Graphic 15" descr="IV">
            <a:extLst>
              <a:ext uri="{FF2B5EF4-FFF2-40B4-BE49-F238E27FC236}">
                <a16:creationId xmlns:a16="http://schemas.microsoft.com/office/drawing/2014/main" id="{55C21F58-8AEC-4877-13B0-4F53127E0E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2014" y="1300529"/>
            <a:ext cx="3639872" cy="3639872"/>
          </a:xfrm>
          <a:prstGeom prst="rect">
            <a:avLst/>
          </a:prstGeom>
        </p:spPr>
      </p:pic>
    </p:spTree>
    <p:extLst>
      <p:ext uri="{BB962C8B-B14F-4D97-AF65-F5344CB8AC3E}">
        <p14:creationId xmlns:p14="http://schemas.microsoft.com/office/powerpoint/2010/main" val="3801640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AD56-BE7F-A29B-5BD5-117A4EBF9343}"/>
              </a:ext>
            </a:extLst>
          </p:cNvPr>
          <p:cNvSpPr>
            <a:spLocks noGrp="1"/>
          </p:cNvSpPr>
          <p:nvPr>
            <p:ph type="title"/>
          </p:nvPr>
        </p:nvSpPr>
        <p:spPr>
          <a:xfrm>
            <a:off x="527306" y="228975"/>
            <a:ext cx="10972801" cy="725809"/>
          </a:xfrm>
        </p:spPr>
        <p:txBody>
          <a:bodyPr>
            <a:normAutofit/>
          </a:bodyPr>
          <a:lstStyle/>
          <a:p>
            <a:r>
              <a:rPr lang="en-US" sz="3600" b="1">
                <a:solidFill>
                  <a:srgbClr val="002060"/>
                </a:solidFill>
              </a:rPr>
              <a:t>Summary</a:t>
            </a:r>
          </a:p>
        </p:txBody>
      </p:sp>
      <p:sp>
        <p:nvSpPr>
          <p:cNvPr id="3" name="Text Placeholder 2">
            <a:extLst>
              <a:ext uri="{FF2B5EF4-FFF2-40B4-BE49-F238E27FC236}">
                <a16:creationId xmlns:a16="http://schemas.microsoft.com/office/drawing/2014/main" id="{8EC5A362-5172-8ED6-0AB5-81B9CB65F749}"/>
              </a:ext>
            </a:extLst>
          </p:cNvPr>
          <p:cNvSpPr>
            <a:spLocks noGrp="1"/>
          </p:cNvSpPr>
          <p:nvPr>
            <p:ph idx="1"/>
          </p:nvPr>
        </p:nvSpPr>
        <p:spPr>
          <a:xfrm>
            <a:off x="121893" y="1172819"/>
            <a:ext cx="11159020" cy="5090124"/>
          </a:xfrm>
        </p:spPr>
        <p:txBody>
          <a:bodyPr>
            <a:normAutofit fontScale="92500" lnSpcReduction="10000"/>
          </a:bodyPr>
          <a:lstStyle/>
          <a:p>
            <a:pPr marL="800100" lvl="1" indent="-342900" fontAlgn="base">
              <a:spcBef>
                <a:spcPts val="0"/>
              </a:spcBef>
              <a:buSzPct val="800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Maternal mortality rates in the US continue to rise while it is decreasing in other developed countries.</a:t>
            </a:r>
          </a:p>
          <a:p>
            <a:pPr marL="457200" lvl="1" indent="0" fontAlgn="base">
              <a:spcBef>
                <a:spcPts val="0"/>
              </a:spcBef>
              <a:buSzPct val="80000"/>
              <a:buNone/>
            </a:pPr>
            <a:endParaRPr lang="en-US" sz="2400" dirty="0">
              <a:effectLst/>
              <a:ea typeface="Calibri" panose="020F0502020204030204" pitchFamily="34" charset="0"/>
              <a:cs typeface="Calibri" panose="020F0502020204030204" pitchFamily="34" charset="0"/>
            </a:endParaRPr>
          </a:p>
          <a:p>
            <a:pPr marL="800100" lvl="1" indent="-342900" fontAlgn="base">
              <a:spcBef>
                <a:spcPts val="0"/>
              </a:spcBef>
              <a:buSzPct val="800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Early identification of PPH is important in reducing maternal mortality because many deaths are preventable.</a:t>
            </a:r>
          </a:p>
          <a:p>
            <a:pPr marL="457200" lvl="1" indent="0" fontAlgn="base">
              <a:spcBef>
                <a:spcPts val="0"/>
              </a:spcBef>
              <a:buSzPct val="80000"/>
              <a:buNone/>
            </a:pPr>
            <a:endParaRPr lang="en-US" sz="2400" dirty="0">
              <a:effectLst/>
              <a:ea typeface="Calibri" panose="020F0502020204030204" pitchFamily="34" charset="0"/>
              <a:cs typeface="Calibri" panose="020F0502020204030204" pitchFamily="34" charset="0"/>
            </a:endParaRPr>
          </a:p>
          <a:p>
            <a:pPr marL="800100" lvl="1" indent="-342900" fontAlgn="base">
              <a:spcBef>
                <a:spcPts val="0"/>
              </a:spcBef>
              <a:buSzPct val="80000"/>
              <a:buFont typeface="Arial" panose="020B0604020202020204" pitchFamily="34" charset="0"/>
              <a:buChar char="•"/>
            </a:pPr>
            <a:r>
              <a:rPr lang="en-US" sz="2400" dirty="0"/>
              <a:t>P</a:t>
            </a:r>
            <a:r>
              <a:rPr lang="en-US" sz="2400" dirty="0">
                <a:effectLst/>
              </a:rPr>
              <a:t>oint-of-care viscoelastic testing (ROTEM) helps reduce unnecessary transfusions. </a:t>
            </a:r>
            <a:endParaRPr lang="en-US" sz="2400" dirty="0">
              <a:effectLst/>
              <a:ea typeface="Calibri" panose="020F0502020204030204" pitchFamily="34" charset="0"/>
              <a:cs typeface="Calibri" panose="020F0502020204030204" pitchFamily="34" charset="0"/>
            </a:endParaRPr>
          </a:p>
          <a:p>
            <a:pPr marL="800100" lvl="1" indent="-342900" fontAlgn="base">
              <a:spcBef>
                <a:spcPts val="0"/>
              </a:spcBef>
              <a:buSzPct val="80000"/>
              <a:buFont typeface="Arial" panose="020B0604020202020204" pitchFamily="34" charset="0"/>
              <a:buChar char="•"/>
            </a:pPr>
            <a:endParaRPr lang="en-US" sz="2400" dirty="0">
              <a:effectLst/>
              <a:ea typeface="Calibri" panose="020F0502020204030204" pitchFamily="34" charset="0"/>
              <a:cs typeface="Calibri" panose="020F0502020204030204" pitchFamily="34" charset="0"/>
            </a:endParaRPr>
          </a:p>
          <a:p>
            <a:pPr marL="800100" lvl="1" indent="-342900" fontAlgn="base">
              <a:spcBef>
                <a:spcPts val="0"/>
              </a:spcBef>
              <a:buSzPct val="80000"/>
              <a:buFont typeface="Arial" panose="020B0604020202020204" pitchFamily="34" charset="0"/>
              <a:buChar char="•"/>
            </a:pPr>
            <a:r>
              <a:rPr lang="en-US" sz="2400" dirty="0">
                <a:effectLst/>
                <a:ea typeface="Calibri" panose="020F0502020204030204" pitchFamily="34" charset="0"/>
                <a:cs typeface="Calibri" panose="020F0502020204030204" pitchFamily="34" charset="0"/>
              </a:rPr>
              <a:t>Review your hospitals Blood Bank and Emergency Release policies to ensure staff are prepared to treat PPH </a:t>
            </a:r>
          </a:p>
          <a:p>
            <a:pPr marL="800100" lvl="1" indent="-342900" fontAlgn="base">
              <a:spcBef>
                <a:spcPts val="0"/>
              </a:spcBef>
              <a:buSzPct val="80000"/>
              <a:buFont typeface="Arial" panose="020B0604020202020204" pitchFamily="34" charset="0"/>
              <a:buChar char="•"/>
            </a:pPr>
            <a:endParaRPr lang="en-US" sz="2400" dirty="0">
              <a:effectLst/>
            </a:endParaRPr>
          </a:p>
          <a:p>
            <a:pPr marL="800100" lvl="1" indent="-342900" fontAlgn="base">
              <a:spcBef>
                <a:spcPts val="0"/>
              </a:spcBef>
              <a:buSzPct val="80000"/>
              <a:buFont typeface="Arial" panose="020B0604020202020204" pitchFamily="34" charset="0"/>
              <a:buChar char="•"/>
            </a:pPr>
            <a:r>
              <a:rPr lang="en-US" sz="2400" dirty="0"/>
              <a:t>Establish a process to review your site’s MPOG specific outcome and process measures</a:t>
            </a:r>
          </a:p>
          <a:p>
            <a:pPr marL="800100" lvl="1" indent="-342900" fontAlgn="base">
              <a:spcBef>
                <a:spcPts val="0"/>
              </a:spcBef>
              <a:buSzPct val="80000"/>
              <a:buFont typeface="Arial" panose="020B0604020202020204" pitchFamily="34" charset="0"/>
              <a:buChar char="•"/>
            </a:pPr>
            <a:endParaRPr lang="en-US" sz="2400" dirty="0"/>
          </a:p>
          <a:p>
            <a:pPr marL="800100" lvl="1" indent="-342900" fontAlgn="base">
              <a:spcBef>
                <a:spcPts val="0"/>
              </a:spcBef>
              <a:buSzPct val="80000"/>
              <a:buFont typeface="Arial" panose="020B0604020202020204" pitchFamily="34" charset="0"/>
              <a:buChar char="•"/>
            </a:pPr>
            <a:r>
              <a:rPr lang="en-US" sz="2400" dirty="0"/>
              <a:t>For more information, please visit the </a:t>
            </a:r>
            <a:r>
              <a:rPr lang="en-US" sz="2400" dirty="0">
                <a:hlinkClick r:id="rId3">
                  <a:extLst>
                    <a:ext uri="{A12FA001-AC4F-418D-AE19-62706E023703}">
                      <ahyp:hlinkClr xmlns:ahyp="http://schemas.microsoft.com/office/drawing/2018/hyperlinkcolor" val="tx"/>
                    </a:ext>
                  </a:extLst>
                </a:hlinkClick>
              </a:rPr>
              <a:t>Patient Blood Management Transfusion Toolkit</a:t>
            </a:r>
            <a:r>
              <a:rPr lang="en-US" sz="2400" dirty="0"/>
              <a:t> page on the </a:t>
            </a:r>
            <a:r>
              <a:rPr lang="en-US" sz="2400" dirty="0">
                <a:hlinkClick r:id="rId4"/>
              </a:rPr>
              <a:t>MPOG</a:t>
            </a:r>
            <a:r>
              <a:rPr lang="en-US" sz="2400" dirty="0"/>
              <a:t> website</a:t>
            </a:r>
          </a:p>
          <a:p>
            <a:pPr marL="800100" lvl="1" indent="-342900" fontAlgn="base">
              <a:spcBef>
                <a:spcPts val="0"/>
              </a:spcBef>
              <a:buSzPct val="80000"/>
              <a:buFont typeface="Arial" panose="020B0604020202020204" pitchFamily="34" charset="0"/>
              <a:buChar char="•"/>
            </a:pPr>
            <a:endParaRPr lang="en-US" sz="1200"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114666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094BD-6345-CACE-93C8-E78761B1E249}"/>
              </a:ext>
            </a:extLst>
          </p:cNvPr>
          <p:cNvSpPr>
            <a:spLocks noGrp="1"/>
          </p:cNvSpPr>
          <p:nvPr>
            <p:ph type="title"/>
          </p:nvPr>
        </p:nvSpPr>
        <p:spPr>
          <a:xfrm>
            <a:off x="0" y="2033434"/>
            <a:ext cx="11334132" cy="2537075"/>
          </a:xfrm>
        </p:spPr>
        <p:txBody>
          <a:bodyPr/>
          <a:lstStyle/>
          <a:p>
            <a:pPr algn="ctr"/>
            <a:r>
              <a:rPr lang="en-US" sz="4400" b="1">
                <a:solidFill>
                  <a:srgbClr val="002060"/>
                </a:solidFill>
              </a:rPr>
              <a:t>Section I:</a:t>
            </a:r>
            <a:br>
              <a:rPr lang="en-US" sz="4400" b="1">
                <a:solidFill>
                  <a:srgbClr val="002060"/>
                </a:solidFill>
              </a:rPr>
            </a:br>
            <a:r>
              <a:rPr lang="en-US" sz="4400" b="1">
                <a:solidFill>
                  <a:srgbClr val="002060"/>
                </a:solidFill>
              </a:rPr>
              <a:t>Obstetric Hemorrhage – </a:t>
            </a:r>
            <a:br>
              <a:rPr lang="en-US" sz="4400" b="1">
                <a:solidFill>
                  <a:srgbClr val="002060"/>
                </a:solidFill>
              </a:rPr>
            </a:br>
            <a:r>
              <a:rPr lang="en-US" sz="4400" b="1">
                <a:solidFill>
                  <a:srgbClr val="002060"/>
                </a:solidFill>
              </a:rPr>
              <a:t>Incidence &amp; Impact</a:t>
            </a:r>
            <a:br>
              <a:rPr lang="en-US" b="1">
                <a:solidFill>
                  <a:srgbClr val="002060"/>
                </a:solidFill>
              </a:rPr>
            </a:br>
            <a:endParaRPr lang="en-US" b="1">
              <a:solidFill>
                <a:srgbClr val="002060"/>
              </a:solidFill>
            </a:endParaRPr>
          </a:p>
        </p:txBody>
      </p:sp>
    </p:spTree>
    <p:extLst>
      <p:ext uri="{BB962C8B-B14F-4D97-AF65-F5344CB8AC3E}">
        <p14:creationId xmlns:p14="http://schemas.microsoft.com/office/powerpoint/2010/main" val="8075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3A4979-55D3-ED77-5410-DE83A0772FBE}"/>
              </a:ext>
            </a:extLst>
          </p:cNvPr>
          <p:cNvSpPr txBox="1"/>
          <p:nvPr/>
        </p:nvSpPr>
        <p:spPr>
          <a:xfrm>
            <a:off x="371664" y="5942306"/>
            <a:ext cx="9381835" cy="461665"/>
          </a:xfrm>
          <a:prstGeom prst="rect">
            <a:avLst/>
          </a:prstGeom>
          <a:noFill/>
        </p:spPr>
        <p:txBody>
          <a:bodyPr wrap="square">
            <a:spAutoFit/>
          </a:bodyPr>
          <a:lstStyle/>
          <a:p>
            <a:pPr defTabSz="374904"/>
            <a:r>
              <a:rPr lang="en-US" sz="800" kern="1200">
                <a:solidFill>
                  <a:srgbClr val="002060"/>
                </a:solidFill>
                <a:latin typeface="Calibri" panose="020F0502020204030204" pitchFamily="34" charset="0"/>
                <a:ea typeface="+mn-ea"/>
                <a:cs typeface="Calibri" panose="020F0502020204030204" pitchFamily="34" charset="0"/>
              </a:rPr>
              <a:t>References: </a:t>
            </a:r>
          </a:p>
          <a:p>
            <a:pPr marL="187452" indent="-187452" defTabSz="374904">
              <a:buFont typeface="+mj-lt"/>
              <a:buAutoNum type="arabicPeriod"/>
            </a:pPr>
            <a:r>
              <a:rPr lang="en-US" sz="800" kern="1200">
                <a:solidFill>
                  <a:srgbClr val="002060"/>
                </a:solidFill>
                <a:latin typeface="Calibri" panose="020F0502020204030204" pitchFamily="34" charset="0"/>
                <a:ea typeface="+mn-ea"/>
                <a:cs typeface="Calibri" panose="020F0502020204030204" pitchFamily="34" charset="0"/>
              </a:rPr>
              <a:t>Pregnancy-related deaths data. (May 2024). Maternity Mortality Prevention. Centers for Disease Control and Prevention. </a:t>
            </a:r>
            <a:r>
              <a:rPr lang="en-US" sz="800" kern="1200">
                <a:solidFill>
                  <a:srgbClr val="002060"/>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https://www.cdc.gov/maternal-mortality/php/pregnancy-mortality-surveillance/?CDC_AAref_Val=https://www.cdc.gov/reproductivehealth/maternal-mortality/pregnancy-mortality-surveillance-system.htm</a:t>
            </a:r>
            <a:r>
              <a:rPr lang="en-US" sz="800" kern="1200">
                <a:solidFill>
                  <a:srgbClr val="002060"/>
                </a:solidFill>
                <a:latin typeface="Calibri" panose="020F0502020204030204" pitchFamily="34" charset="0"/>
                <a:ea typeface="+mn-ea"/>
                <a:cs typeface="Calibri" panose="020F0502020204030204" pitchFamily="34" charset="0"/>
              </a:rPr>
              <a:t>  </a:t>
            </a:r>
          </a:p>
        </p:txBody>
      </p:sp>
      <p:graphicFrame>
        <p:nvGraphicFramePr>
          <p:cNvPr id="3" name="Chart 2">
            <a:extLst>
              <a:ext uri="{FF2B5EF4-FFF2-40B4-BE49-F238E27FC236}">
                <a16:creationId xmlns:a16="http://schemas.microsoft.com/office/drawing/2014/main" id="{8B1FC7B4-019D-8D20-D4BF-C1BDEE0DA9E9}"/>
              </a:ext>
            </a:extLst>
          </p:cNvPr>
          <p:cNvGraphicFramePr>
            <a:graphicFrameLocks/>
          </p:cNvGraphicFramePr>
          <p:nvPr>
            <p:extLst>
              <p:ext uri="{D42A27DB-BD31-4B8C-83A1-F6EECF244321}">
                <p14:modId xmlns:p14="http://schemas.microsoft.com/office/powerpoint/2010/main" val="2582421731"/>
              </p:ext>
            </p:extLst>
          </p:nvPr>
        </p:nvGraphicFramePr>
        <p:xfrm>
          <a:off x="837540" y="851781"/>
          <a:ext cx="9522311" cy="3900239"/>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2">
            <a:extLst>
              <a:ext uri="{FF2B5EF4-FFF2-40B4-BE49-F238E27FC236}">
                <a16:creationId xmlns:a16="http://schemas.microsoft.com/office/drawing/2014/main" id="{05B5813F-03A6-9C00-3EFF-21D9295CB8F9}"/>
              </a:ext>
            </a:extLst>
          </p:cNvPr>
          <p:cNvSpPr txBox="1">
            <a:spLocks/>
          </p:cNvSpPr>
          <p:nvPr/>
        </p:nvSpPr>
        <p:spPr>
          <a:xfrm>
            <a:off x="837758" y="4877288"/>
            <a:ext cx="9381834" cy="906706"/>
          </a:xfrm>
          <a:prstGeom prst="rect">
            <a:avLst/>
          </a:prstGeom>
        </p:spPr>
        <p:txBody>
          <a:bodyPr lIns="91440" tIns="45720" rIns="91440" bIns="45720" anchor="t"/>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149860" indent="-149860" defTabSz="749808">
              <a:lnSpc>
                <a:spcPct val="100000"/>
              </a:lnSpc>
              <a:spcBef>
                <a:spcPts val="600"/>
              </a:spcBef>
              <a:spcAft>
                <a:spcPts val="0"/>
              </a:spcAft>
            </a:pPr>
            <a:r>
              <a:rPr lang="en-US" sz="1500" kern="1200" spc="8">
                <a:solidFill>
                  <a:srgbClr val="002060"/>
                </a:solidFill>
                <a:latin typeface="+mn-lt"/>
                <a:ea typeface="+mn-ea"/>
                <a:cs typeface="+mn-cs"/>
              </a:rPr>
              <a:t>Postpartum hemorrhage remains a leading cause of maternal mortality</a:t>
            </a:r>
            <a:r>
              <a:rPr lang="en-US" sz="1500" kern="1200" spc="8" baseline="30000">
                <a:solidFill>
                  <a:srgbClr val="002060"/>
                </a:solidFill>
                <a:latin typeface="+mn-lt"/>
                <a:ea typeface="+mn-ea"/>
                <a:cs typeface="+mn-cs"/>
              </a:rPr>
              <a:t>1</a:t>
            </a:r>
            <a:endParaRPr lang="en-US" baseline="30000">
              <a:ea typeface="+mn-ea"/>
              <a:cs typeface="+mn-cs"/>
            </a:endParaRPr>
          </a:p>
          <a:p>
            <a:pPr marL="149860" indent="-149860" defTabSz="749808">
              <a:lnSpc>
                <a:spcPct val="100000"/>
              </a:lnSpc>
              <a:spcBef>
                <a:spcPts val="600"/>
              </a:spcBef>
              <a:spcAft>
                <a:spcPts val="0"/>
              </a:spcAft>
            </a:pPr>
            <a:r>
              <a:rPr lang="en-US" sz="1500" kern="1200" spc="8">
                <a:solidFill>
                  <a:srgbClr val="002060"/>
                </a:solidFill>
                <a:latin typeface="+mn-lt"/>
                <a:ea typeface="+mn-ea"/>
                <a:cs typeface="+mn-cs"/>
              </a:rPr>
              <a:t>Many deaths from PPH</a:t>
            </a:r>
            <a:r>
              <a:rPr lang="en-US" sz="1500" spc="8">
                <a:solidFill>
                  <a:srgbClr val="002060"/>
                </a:solidFill>
              </a:rPr>
              <a:t> may</a:t>
            </a:r>
            <a:r>
              <a:rPr lang="en-US" sz="1500" kern="1200" spc="8">
                <a:solidFill>
                  <a:srgbClr val="002060"/>
                </a:solidFill>
                <a:latin typeface="+mn-lt"/>
                <a:ea typeface="+mn-ea"/>
                <a:cs typeface="+mn-cs"/>
              </a:rPr>
              <a:t> be preventable.</a:t>
            </a:r>
            <a:endParaRPr lang="en-US" sz="1500" kern="1200" spc="8">
              <a:solidFill>
                <a:srgbClr val="002060"/>
              </a:solidFill>
              <a:latin typeface="+mn-lt"/>
            </a:endParaRPr>
          </a:p>
        </p:txBody>
      </p:sp>
      <p:sp>
        <p:nvSpPr>
          <p:cNvPr id="4" name="TextBox 3">
            <a:extLst>
              <a:ext uri="{FF2B5EF4-FFF2-40B4-BE49-F238E27FC236}">
                <a16:creationId xmlns:a16="http://schemas.microsoft.com/office/drawing/2014/main" id="{79CEB48A-38F4-5679-8C66-C6EAA96651A5}"/>
              </a:ext>
            </a:extLst>
          </p:cNvPr>
          <p:cNvSpPr txBox="1"/>
          <p:nvPr/>
        </p:nvSpPr>
        <p:spPr>
          <a:xfrm>
            <a:off x="507037" y="80182"/>
            <a:ext cx="9712555" cy="646331"/>
          </a:xfrm>
          <a:prstGeom prst="rect">
            <a:avLst/>
          </a:prstGeom>
          <a:noFill/>
        </p:spPr>
        <p:txBody>
          <a:bodyPr wrap="square" rtlCol="0">
            <a:spAutoFit/>
          </a:bodyPr>
          <a:lstStyle/>
          <a:p>
            <a:r>
              <a:rPr lang="en-US" sz="3600" b="1">
                <a:solidFill>
                  <a:srgbClr val="002060"/>
                </a:solidFill>
              </a:rPr>
              <a:t>Pregnancy Related Mortality in the US</a:t>
            </a:r>
          </a:p>
        </p:txBody>
      </p:sp>
      <p:sp>
        <p:nvSpPr>
          <p:cNvPr id="5" name="TextBox 4">
            <a:extLst>
              <a:ext uri="{FF2B5EF4-FFF2-40B4-BE49-F238E27FC236}">
                <a16:creationId xmlns:a16="http://schemas.microsoft.com/office/drawing/2014/main" id="{DEEA6A9D-B2E7-84DA-B546-D9C433142B61}"/>
              </a:ext>
            </a:extLst>
          </p:cNvPr>
          <p:cNvSpPr txBox="1"/>
          <p:nvPr/>
        </p:nvSpPr>
        <p:spPr>
          <a:xfrm>
            <a:off x="2964656" y="977049"/>
            <a:ext cx="6262688" cy="338554"/>
          </a:xfrm>
          <a:prstGeom prst="rect">
            <a:avLst/>
          </a:prstGeom>
          <a:noFill/>
        </p:spPr>
        <p:txBody>
          <a:bodyPr wrap="square" rtlCol="0">
            <a:spAutoFit/>
          </a:bodyPr>
          <a:lstStyle/>
          <a:p>
            <a:r>
              <a:rPr lang="en-US" sz="1600">
                <a:solidFill>
                  <a:srgbClr val="002060"/>
                </a:solidFill>
              </a:rPr>
              <a:t>Data from CDC Pregnant Mortality Surveillance System</a:t>
            </a:r>
          </a:p>
        </p:txBody>
      </p:sp>
    </p:spTree>
    <p:extLst>
      <p:ext uri="{BB962C8B-B14F-4D97-AF65-F5344CB8AC3E}">
        <p14:creationId xmlns:p14="http://schemas.microsoft.com/office/powerpoint/2010/main" val="85141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DE07CA-0D01-49CF-6F77-ED8EB74837C1}"/>
              </a:ext>
            </a:extLst>
          </p:cNvPr>
          <p:cNvPicPr>
            <a:picLocks noChangeAspect="1"/>
          </p:cNvPicPr>
          <p:nvPr/>
        </p:nvPicPr>
        <p:blipFill rotWithShape="1">
          <a:blip r:embed="rId3"/>
          <a:srcRect l="513" t="25591" r="-513" b="652"/>
          <a:stretch/>
        </p:blipFill>
        <p:spPr>
          <a:xfrm>
            <a:off x="1284682" y="924967"/>
            <a:ext cx="9118956" cy="3729820"/>
          </a:xfrm>
          <a:prstGeom prst="rect">
            <a:avLst/>
          </a:prstGeom>
          <a:ln>
            <a:solidFill>
              <a:schemeClr val="bg1">
                <a:lumMod val="95000"/>
              </a:schemeClr>
            </a:solidFill>
          </a:ln>
        </p:spPr>
      </p:pic>
      <p:sp>
        <p:nvSpPr>
          <p:cNvPr id="3" name="TextBox 2">
            <a:extLst>
              <a:ext uri="{FF2B5EF4-FFF2-40B4-BE49-F238E27FC236}">
                <a16:creationId xmlns:a16="http://schemas.microsoft.com/office/drawing/2014/main" id="{745C1D8A-AA9F-6548-B479-54AE13D8196A}"/>
              </a:ext>
            </a:extLst>
          </p:cNvPr>
          <p:cNvSpPr txBox="1"/>
          <p:nvPr/>
        </p:nvSpPr>
        <p:spPr>
          <a:xfrm>
            <a:off x="319067" y="166258"/>
            <a:ext cx="8155821" cy="646331"/>
          </a:xfrm>
          <a:prstGeom prst="rect">
            <a:avLst/>
          </a:prstGeom>
          <a:noFill/>
        </p:spPr>
        <p:txBody>
          <a:bodyPr wrap="square" rtlCol="0">
            <a:spAutoFit/>
          </a:bodyPr>
          <a:lstStyle/>
          <a:p>
            <a:r>
              <a:rPr lang="en-US" sz="3600" b="1">
                <a:solidFill>
                  <a:srgbClr val="002060"/>
                </a:solidFill>
              </a:rPr>
              <a:t>Maternal Death Rate by Country</a:t>
            </a:r>
          </a:p>
        </p:txBody>
      </p:sp>
      <p:sp>
        <p:nvSpPr>
          <p:cNvPr id="4" name="TextBox 3">
            <a:extLst>
              <a:ext uri="{FF2B5EF4-FFF2-40B4-BE49-F238E27FC236}">
                <a16:creationId xmlns:a16="http://schemas.microsoft.com/office/drawing/2014/main" id="{55E856CF-9D87-DA26-7852-67FE0FB1FA95}"/>
              </a:ext>
            </a:extLst>
          </p:cNvPr>
          <p:cNvSpPr txBox="1"/>
          <p:nvPr/>
        </p:nvSpPr>
        <p:spPr>
          <a:xfrm>
            <a:off x="498774" y="4767165"/>
            <a:ext cx="10690772" cy="938719"/>
          </a:xfrm>
          <a:prstGeom prst="rect">
            <a:avLst/>
          </a:prstGeom>
          <a:noFill/>
        </p:spPr>
        <p:txBody>
          <a:bodyPr wrap="square" lIns="91440" tIns="45720" rIns="91440" bIns="45720" rtlCol="0" anchor="t">
            <a:spAutoFit/>
          </a:bodyPr>
          <a:lstStyle/>
          <a:p>
            <a:pPr marL="457200" marR="0" lvl="0" indent="-365760">
              <a:spcAft>
                <a:spcPts val="600"/>
              </a:spcAft>
              <a:buFont typeface="Symbol" panose="05050102010706020507" pitchFamily="18" charset="2"/>
              <a:buChar char=""/>
            </a:pPr>
            <a:r>
              <a:rPr lang="en-US" sz="1500" kern="100">
                <a:solidFill>
                  <a:srgbClr val="002060"/>
                </a:solidFill>
                <a:effectLst/>
                <a:ea typeface="Aptos" panose="020B0004020202020204" pitchFamily="34" charset="0"/>
                <a:cs typeface="Times New Roman" panose="02020603050405020304" pitchFamily="18" charset="0"/>
              </a:rPr>
              <a:t>Rates of maternal mortality in the United States are more than double compared to other developed countries</a:t>
            </a:r>
            <a:r>
              <a:rPr lang="en-US" sz="1500" kern="100" baseline="30000">
                <a:solidFill>
                  <a:srgbClr val="002060"/>
                </a:solidFill>
                <a:effectLst/>
                <a:ea typeface="Aptos" panose="020B0004020202020204" pitchFamily="34" charset="0"/>
                <a:cs typeface="Times New Roman" panose="02020603050405020304" pitchFamily="18" charset="0"/>
              </a:rPr>
              <a:t>1</a:t>
            </a:r>
            <a:r>
              <a:rPr lang="en-US" sz="1500" kern="100">
                <a:solidFill>
                  <a:srgbClr val="002060"/>
                </a:solidFill>
                <a:effectLst/>
                <a:ea typeface="Aptos" panose="020B0004020202020204" pitchFamily="34" charset="0"/>
                <a:cs typeface="Times New Roman" panose="02020603050405020304" pitchFamily="18" charset="0"/>
              </a:rPr>
              <a:t>.</a:t>
            </a:r>
            <a:endParaRPr lang="en-US" sz="1500" kern="100" baseline="30000">
              <a:solidFill>
                <a:srgbClr val="002060"/>
              </a:solidFill>
              <a:effectLst/>
              <a:ea typeface="Aptos" panose="020B0004020202020204" pitchFamily="34" charset="0"/>
              <a:cs typeface="Times New Roman" panose="02020603050405020304" pitchFamily="18" charset="0"/>
            </a:endParaRPr>
          </a:p>
          <a:p>
            <a:pPr marL="457200" indent="-365760">
              <a:spcAft>
                <a:spcPts val="600"/>
              </a:spcAft>
              <a:buFont typeface="Symbol" panose="05050102010706020507" pitchFamily="18" charset="2"/>
              <a:buChar char=""/>
            </a:pPr>
            <a:r>
              <a:rPr lang="en-US" sz="1500" kern="100">
                <a:solidFill>
                  <a:srgbClr val="002060"/>
                </a:solidFill>
                <a:effectLst/>
                <a:ea typeface="Aptos" panose="020B0004020202020204" pitchFamily="34" charset="0"/>
                <a:cs typeface="Times New Roman"/>
              </a:rPr>
              <a:t>Black women have the highest maternal death </a:t>
            </a:r>
            <a:r>
              <a:rPr lang="en-US" sz="1500" kern="100">
                <a:solidFill>
                  <a:srgbClr val="002060"/>
                </a:solidFill>
                <a:ea typeface="Aptos" panose="020B0004020202020204" pitchFamily="34" charset="0"/>
                <a:cs typeface="Times New Roman"/>
              </a:rPr>
              <a:t>rate</a:t>
            </a:r>
            <a:r>
              <a:rPr lang="en-US" sz="1500" kern="100" baseline="30000">
                <a:solidFill>
                  <a:srgbClr val="002060"/>
                </a:solidFill>
                <a:ea typeface="Aptos" panose="020B0004020202020204" pitchFamily="34" charset="0"/>
                <a:cs typeface="Times New Roman"/>
              </a:rPr>
              <a:t>1</a:t>
            </a:r>
            <a:r>
              <a:rPr lang="en-US" sz="1500" kern="100">
                <a:solidFill>
                  <a:srgbClr val="002060"/>
                </a:solidFill>
                <a:ea typeface="Aptos" panose="020B0004020202020204" pitchFamily="34" charset="0"/>
                <a:cs typeface="Times New Roman"/>
              </a:rPr>
              <a:t>. </a:t>
            </a:r>
          </a:p>
          <a:p>
            <a:pPr marL="457200" indent="-365760">
              <a:spcAft>
                <a:spcPts val="600"/>
              </a:spcAft>
              <a:buFont typeface="Symbol" panose="05050102010706020507" pitchFamily="18" charset="2"/>
              <a:buChar char=""/>
            </a:pPr>
            <a:r>
              <a:rPr lang="en-US" sz="1500" kern="100">
                <a:solidFill>
                  <a:srgbClr val="002060"/>
                </a:solidFill>
                <a:ea typeface="Aptos" panose="020B0004020202020204" pitchFamily="34" charset="0"/>
                <a:cs typeface="Times New Roman"/>
              </a:rPr>
              <a:t>Studies suggest that positive patient experiences correlate with lower mortality rates</a:t>
            </a:r>
            <a:r>
              <a:rPr lang="en-US" sz="1500" kern="100" baseline="30000">
                <a:solidFill>
                  <a:srgbClr val="002060"/>
                </a:solidFill>
                <a:ea typeface="Aptos" panose="020B0004020202020204" pitchFamily="34" charset="0"/>
                <a:cs typeface="Times New Roman"/>
              </a:rPr>
              <a:t>2</a:t>
            </a:r>
            <a:r>
              <a:rPr lang="en-US" sz="1500" kern="100">
                <a:solidFill>
                  <a:srgbClr val="002060"/>
                </a:solidFill>
                <a:ea typeface="Aptos" panose="020B0004020202020204" pitchFamily="34" charset="0"/>
                <a:cs typeface="Times New Roman"/>
              </a:rPr>
              <a:t>. </a:t>
            </a:r>
          </a:p>
        </p:txBody>
      </p:sp>
      <p:sp>
        <p:nvSpPr>
          <p:cNvPr id="6" name="TextBox 5">
            <a:extLst>
              <a:ext uri="{FF2B5EF4-FFF2-40B4-BE49-F238E27FC236}">
                <a16:creationId xmlns:a16="http://schemas.microsoft.com/office/drawing/2014/main" id="{1D40A35A-9862-4BA5-20B0-90D88E943C25}"/>
              </a:ext>
            </a:extLst>
          </p:cNvPr>
          <p:cNvSpPr txBox="1"/>
          <p:nvPr/>
        </p:nvSpPr>
        <p:spPr>
          <a:xfrm>
            <a:off x="319067" y="5818262"/>
            <a:ext cx="8390593" cy="569387"/>
          </a:xfrm>
          <a:prstGeom prst="rect">
            <a:avLst/>
          </a:prstGeom>
          <a:noFill/>
        </p:spPr>
        <p:txBody>
          <a:bodyPr wrap="square">
            <a:spAutoFit/>
          </a:bodyPr>
          <a:lstStyle/>
          <a:p>
            <a:pPr defTabSz="397764"/>
            <a:r>
              <a:rPr lang="en-US" sz="800" kern="120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198882" indent="-198882" defTabSz="397764">
              <a:buFont typeface="+mj-lt"/>
              <a:buAutoNum type="arabicPeriod"/>
            </a:pPr>
            <a:r>
              <a:rPr lang="en-US" sz="800" kern="120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Munira</a:t>
            </a:r>
            <a:r>
              <a:rPr lang="en-US" sz="800" kern="120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Z. Gunja et al., </a:t>
            </a:r>
            <a:r>
              <a:rPr lang="en-US" sz="800" i="1" kern="120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Insights into the U.S. Maternal Mortality Crisis: An International Comparison (Commonwealth Fund</a:t>
            </a:r>
            <a:r>
              <a:rPr lang="en-US" sz="800" kern="120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June 2024). </a:t>
            </a:r>
            <a:r>
              <a:rPr lang="en-US" sz="800" kern="120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https://doi.org/10.26099/cthn-st75</a:t>
            </a:r>
            <a:endParaRPr lang="en-US" sz="800" kern="12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98882" indent="-198882" defTabSz="397764">
              <a:buFont typeface="+mj-lt"/>
              <a:buAutoNum type="arabicPeriod"/>
            </a:pPr>
            <a:r>
              <a:rPr lang="en-US" sz="800" kern="1200">
                <a:solidFill>
                  <a:srgbClr val="002060"/>
                </a:solidFill>
                <a:latin typeface="Calibri" panose="020F0502020204030204" pitchFamily="34" charset="0"/>
                <a:ea typeface="Calibri" panose="020F0502020204030204" pitchFamily="34" charset="0"/>
                <a:cs typeface="Calibri" panose="020F0502020204030204" pitchFamily="34" charset="0"/>
              </a:rPr>
              <a:t>Guan, T., Chen, X., Li, J., &amp; Zhang, Y. (2024). Factors influencing patient experience in hospital wards: a systematic review. BMC Nursing, 23(1), 527. </a:t>
            </a:r>
            <a:r>
              <a:rPr lang="en-US" sz="800" kern="1200">
                <a:solidFill>
                  <a:srgbClr val="002060"/>
                </a:solidFill>
                <a:latin typeface="Calibri" panose="020F0502020204030204" pitchFamily="34" charset="0"/>
                <a:ea typeface="Calibri" panose="020F0502020204030204" pitchFamily="34" charset="0"/>
                <a:cs typeface="Calibri" panose="020F0502020204030204" pitchFamily="34" charset="0"/>
                <a:hlinkClick r:id="rId5"/>
              </a:rPr>
              <a:t>https://doi.org/10.1186/s12912-024-02054-0</a:t>
            </a:r>
            <a:r>
              <a:rPr lang="en-US" sz="800" kern="120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defTabSz="397764"/>
            <a:endParaRPr lang="en-US" sz="700" kern="120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97F433E-8D0F-47A3-D4FA-34A11FC55051}"/>
              </a:ext>
            </a:extLst>
          </p:cNvPr>
          <p:cNvSpPr txBox="1"/>
          <p:nvPr/>
        </p:nvSpPr>
        <p:spPr>
          <a:xfrm>
            <a:off x="1495865" y="1312985"/>
            <a:ext cx="3140143" cy="276999"/>
          </a:xfrm>
          <a:prstGeom prst="rect">
            <a:avLst/>
          </a:prstGeom>
          <a:noFill/>
        </p:spPr>
        <p:txBody>
          <a:bodyPr wrap="square" rtlCol="0">
            <a:spAutoFit/>
          </a:bodyPr>
          <a:lstStyle/>
          <a:p>
            <a:r>
              <a:rPr lang="en-US" sz="1200"/>
              <a:t>*Maternal deaths per 100,000 live births</a:t>
            </a:r>
          </a:p>
        </p:txBody>
      </p:sp>
    </p:spTree>
    <p:extLst>
      <p:ext uri="{BB962C8B-B14F-4D97-AF65-F5344CB8AC3E}">
        <p14:creationId xmlns:p14="http://schemas.microsoft.com/office/powerpoint/2010/main" val="388161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140EA6-D9D1-D8D8-BE44-AD0EBC6A5F33}"/>
              </a:ext>
            </a:extLst>
          </p:cNvPr>
          <p:cNvSpPr>
            <a:spLocks noGrp="1"/>
          </p:cNvSpPr>
          <p:nvPr>
            <p:ph type="title"/>
          </p:nvPr>
        </p:nvSpPr>
        <p:spPr>
          <a:xfrm>
            <a:off x="452104" y="140377"/>
            <a:ext cx="10193149" cy="1038820"/>
          </a:xfrm>
        </p:spPr>
        <p:txBody>
          <a:bodyPr wrap="square" anchor="ctr">
            <a:noAutofit/>
          </a:bodyPr>
          <a:lstStyle/>
          <a:p>
            <a:r>
              <a:rPr lang="en-US" sz="3200" b="1">
                <a:solidFill>
                  <a:srgbClr val="002060"/>
                </a:solidFill>
              </a:rPr>
              <a:t>Incidence &amp; Impact of Postpartum Hemorrhage</a:t>
            </a:r>
          </a:p>
        </p:txBody>
      </p:sp>
      <p:graphicFrame>
        <p:nvGraphicFramePr>
          <p:cNvPr id="9" name="Text Placeholder 6">
            <a:extLst>
              <a:ext uri="{FF2B5EF4-FFF2-40B4-BE49-F238E27FC236}">
                <a16:creationId xmlns:a16="http://schemas.microsoft.com/office/drawing/2014/main" id="{795A1253-A35B-D245-2AFE-899AB9F31813}"/>
              </a:ext>
            </a:extLst>
          </p:cNvPr>
          <p:cNvGraphicFramePr/>
          <p:nvPr>
            <p:extLst>
              <p:ext uri="{D42A27DB-BD31-4B8C-83A1-F6EECF244321}">
                <p14:modId xmlns:p14="http://schemas.microsoft.com/office/powerpoint/2010/main" val="3277779025"/>
              </p:ext>
            </p:extLst>
          </p:nvPr>
        </p:nvGraphicFramePr>
        <p:xfrm>
          <a:off x="985777" y="1268123"/>
          <a:ext cx="9552591" cy="4176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676303D-A68B-4949-89A3-8622B59DF57B}"/>
              </a:ext>
            </a:extLst>
          </p:cNvPr>
          <p:cNvSpPr txBox="1"/>
          <p:nvPr/>
        </p:nvSpPr>
        <p:spPr>
          <a:xfrm>
            <a:off x="398942" y="5824405"/>
            <a:ext cx="8181533" cy="584775"/>
          </a:xfrm>
          <a:prstGeom prst="rect">
            <a:avLst/>
          </a:prstGeom>
          <a:noFill/>
        </p:spPr>
        <p:txBody>
          <a:bodyPr wrap="square" lIns="91440" tIns="45720" rIns="91440" bIns="45720" rtlCol="0" anchor="t">
            <a:spAutoFit/>
          </a:bodyPr>
          <a:lstStyle/>
          <a:p>
            <a:pPr>
              <a:tabLst>
                <a:tab pos="457200" algn="l"/>
              </a:tabLst>
            </a:pPr>
            <a:r>
              <a:rPr lang="en-US" sz="800" dirty="0">
                <a:solidFill>
                  <a:srgbClr val="002060"/>
                </a:solidFill>
                <a:latin typeface="Calibri"/>
                <a:ea typeface="Calibri" panose="020F0502020204030204" pitchFamily="34" charset="0"/>
                <a:cs typeface="Calibri"/>
              </a:rPr>
              <a:t>References:</a:t>
            </a:r>
          </a:p>
          <a:p>
            <a:pPr marL="228600" indent="-228600">
              <a:buAutoNum type="arabicPeriod"/>
              <a:tabLst>
                <a:tab pos="457200" algn="l"/>
              </a:tabLst>
            </a:pPr>
            <a:r>
              <a:rPr lang="en-US" sz="800" kern="100" dirty="0">
                <a:solidFill>
                  <a:srgbClr val="002060"/>
                </a:solidFill>
                <a:latin typeface="Calibri"/>
                <a:ea typeface="Calibri" panose="020F0502020204030204" pitchFamily="34" charset="0"/>
                <a:cs typeface="Calibri"/>
              </a:rPr>
              <a:t>Wormer</a:t>
            </a:r>
            <a:r>
              <a:rPr lang="en-US" sz="800" kern="100" dirty="0">
                <a:solidFill>
                  <a:srgbClr val="002060"/>
                </a:solidFill>
                <a:effectLst/>
                <a:latin typeface="Calibri"/>
                <a:ea typeface="Calibri" panose="020F0502020204030204" pitchFamily="34" charset="0"/>
                <a:cs typeface="Calibri"/>
              </a:rPr>
              <a:t>, K. C., Jamil, R. T., &amp; Bryant, S. B. (2023). Acute Postpartum Hemorrhage. </a:t>
            </a:r>
            <a:r>
              <a:rPr lang="en-US" sz="800" kern="100" dirty="0" err="1">
                <a:solidFill>
                  <a:srgbClr val="002060"/>
                </a:solidFill>
                <a:effectLst/>
                <a:latin typeface="Calibri"/>
                <a:ea typeface="Calibri" panose="020F0502020204030204" pitchFamily="34" charset="0"/>
                <a:cs typeface="Calibri"/>
              </a:rPr>
              <a:t>StatPearls</a:t>
            </a:r>
            <a:r>
              <a:rPr lang="en-US" sz="800" kern="100" dirty="0">
                <a:solidFill>
                  <a:srgbClr val="002060"/>
                </a:solidFill>
                <a:effectLst/>
                <a:latin typeface="Calibri"/>
                <a:ea typeface="Calibri" panose="020F0502020204030204" pitchFamily="34" charset="0"/>
                <a:cs typeface="Calibri"/>
              </a:rPr>
              <a:t> Publishing. </a:t>
            </a:r>
            <a:r>
              <a:rPr lang="en-US" sz="800" u="sng" kern="100" dirty="0">
                <a:solidFill>
                  <a:srgbClr val="002060"/>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https://www.ncbi.nlm.nih.gov/books/NBK499988/</a:t>
            </a:r>
            <a:endParaRPr lang="en-US" sz="800" kern="100" dirty="0">
              <a:solidFill>
                <a:srgbClr val="002060"/>
              </a:solidFill>
              <a:effectLst/>
              <a:latin typeface="Calibri"/>
              <a:ea typeface="Calibri" panose="020F0502020204030204" pitchFamily="34" charset="0"/>
              <a:cs typeface="Calibri"/>
            </a:endParaRPr>
          </a:p>
          <a:p>
            <a:pPr marL="228600" indent="-228600">
              <a:buAutoNum type="arabicPeriod"/>
              <a:tabLst>
                <a:tab pos="457200" algn="l"/>
              </a:tabLst>
            </a:pPr>
            <a:r>
              <a:rPr lang="en-US" sz="800" kern="100" dirty="0">
                <a:solidFill>
                  <a:srgbClr val="002060"/>
                </a:solidFill>
                <a:effectLst/>
                <a:latin typeface="Calibri"/>
                <a:ea typeface="Calibri" panose="020F0502020204030204" pitchFamily="34" charset="0"/>
                <a:cs typeface="Calibri"/>
              </a:rPr>
              <a:t>Postpartum </a:t>
            </a:r>
            <a:r>
              <a:rPr lang="en-US" sz="800" kern="100" dirty="0" err="1">
                <a:solidFill>
                  <a:srgbClr val="002060"/>
                </a:solidFill>
                <a:effectLst/>
                <a:latin typeface="Calibri"/>
                <a:ea typeface="Calibri" panose="020F0502020204030204" pitchFamily="34" charset="0"/>
                <a:cs typeface="Calibri"/>
              </a:rPr>
              <a:t>haemorrhage</a:t>
            </a:r>
            <a:r>
              <a:rPr lang="en-US" sz="800" kern="100" dirty="0">
                <a:solidFill>
                  <a:srgbClr val="002060"/>
                </a:solidFill>
                <a:effectLst/>
                <a:latin typeface="Calibri"/>
                <a:ea typeface="Calibri" panose="020F0502020204030204" pitchFamily="34" charset="0"/>
                <a:cs typeface="Calibri"/>
              </a:rPr>
              <a:t>. (May 29, 2023). Life Saving Solution dramatically reduces severe bleeding after childbirth. </a:t>
            </a:r>
            <a:r>
              <a:rPr lang="en-US" sz="800" u="sng" kern="100" dirty="0">
                <a:solidFill>
                  <a:srgbClr val="002060"/>
                </a:solidFill>
                <a:effectLst/>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https://www.who.int/teams/sexual-and-reproductive-health-and-research-(srh)/areas-of-work/maternal-and-perinatal-health/postpartum-haemorrhage</a:t>
            </a:r>
            <a:r>
              <a:rPr lang="en-US" sz="800" kern="100" dirty="0">
                <a:solidFill>
                  <a:srgbClr val="002060"/>
                </a:solidFill>
                <a:latin typeface="Calibri"/>
                <a:ea typeface="Calibri" panose="020F0502020204030204" pitchFamily="34" charset="0"/>
                <a:cs typeface="Calibri"/>
              </a:rPr>
              <a:t> </a:t>
            </a:r>
            <a:endParaRPr lang="en-US" sz="800" kern="100" dirty="0">
              <a:solidFill>
                <a:srgbClr val="002060"/>
              </a:solidFill>
              <a:effectLst/>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000973"/>
      </p:ext>
    </p:extLst>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Century Schoolbook"/>
        <a:ea typeface=""/>
        <a:cs typeface=""/>
      </a:majorFont>
      <a:minorFont>
        <a:latin typeface="Century Schoolbook"/>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cbc65c-bd4b-4c7d-b37e-60d41c88d9c8" xsi:nil="true"/>
    <Label xmlns="64774620-b1c7-4873-b1dc-3a10ae1c553a" xsi:nil="true"/>
    <_ip_UnifiedCompliancePolicyUIAction xmlns="http://schemas.microsoft.com/sharepoint/v3" xsi:nil="true"/>
    <_ip_UnifiedCompliancePolicyProperties xmlns="http://schemas.microsoft.com/sharepoint/v3" xsi:nil="true"/>
    <lcf76f155ced4ddcb4097134ff3c332f xmlns="64774620-b1c7-4873-b1dc-3a10ae1c553a">
      <Terms xmlns="http://schemas.microsoft.com/office/infopath/2007/PartnerControls"/>
    </lcf76f155ced4ddcb4097134ff3c332f>
    <Notes xmlns="64774620-b1c7-4873-b1dc-3a10ae1c553a" xsi:nil="true"/>
    <Year xmlns="64774620-b1c7-4873-b1dc-3a10ae1c553a" xsi:nil="true"/>
    <CQI_x002f_Registry xmlns="64774620-b1c7-4873-b1dc-3a10ae1c55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6A31CF457FBF4A8BE8E4670861BD77" ma:contentTypeVersion="25" ma:contentTypeDescription="Create a new document." ma:contentTypeScope="" ma:versionID="9c53937af9fcaa0e3547ed7de0f9d5c2">
  <xsd:schema xmlns:xsd="http://www.w3.org/2001/XMLSchema" xmlns:xs="http://www.w3.org/2001/XMLSchema" xmlns:p="http://schemas.microsoft.com/office/2006/metadata/properties" xmlns:ns1="http://schemas.microsoft.com/sharepoint/v3" xmlns:ns2="64774620-b1c7-4873-b1dc-3a10ae1c553a" xmlns:ns3="02cbc65c-bd4b-4c7d-b37e-60d41c88d9c8" targetNamespace="http://schemas.microsoft.com/office/2006/metadata/properties" ma:root="true" ma:fieldsID="604f6a82318c25dddf9c2e360d2222e1" ns1:_="" ns2:_="" ns3:_="">
    <xsd:import namespace="http://schemas.microsoft.com/sharepoint/v3"/>
    <xsd:import namespace="64774620-b1c7-4873-b1dc-3a10ae1c553a"/>
    <xsd:import namespace="02cbc65c-bd4b-4c7d-b37e-60d41c88d9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Label" minOccurs="0"/>
                <xsd:element ref="ns2:MediaServiceObjectDetectorVersions" minOccurs="0"/>
                <xsd:element ref="ns2:MediaServiceSearchProperties" minOccurs="0"/>
                <xsd:element ref="ns2:Notes" minOccurs="0"/>
                <xsd:element ref="ns2:CQI_x002f_Registry"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4620-b1c7-4873-b1dc-3a10ae1c5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Label" ma:index="26" nillable="true" ma:displayName="Label" ma:format="Dropdown" ma:internalName="Label">
      <xsd:simpleType>
        <xsd:restriction base="dms:Choice">
          <xsd:enumeration value="Subcommittee"/>
          <xsd:enumeration value="Measure"/>
          <xsd:enumeration value="Process"/>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Notes" ma:index="29" nillable="true" ma:displayName="Notes" ma:format="Dropdown" ma:internalName="Notes">
      <xsd:simpleType>
        <xsd:restriction base="dms:Note">
          <xsd:maxLength value="255"/>
        </xsd:restriction>
      </xsd:simpleType>
    </xsd:element>
    <xsd:element name="CQI_x002f_Registry" ma:index="30" nillable="true" ma:displayName="CQI/Registry" ma:format="Dropdown" ma:internalName="CQI_x002f_Registry">
      <xsd:simpleType>
        <xsd:restriction base="dms:Choice">
          <xsd:enumeration value="MBSC"/>
          <xsd:enumeration value="MSQC"/>
          <xsd:enumeration value="MUSIC"/>
        </xsd:restriction>
      </xsd:simpleType>
    </xsd:element>
    <xsd:element name="Year" ma:index="31" nillable="true" ma:displayName="Year" ma:description="Year Survey in Use" ma:format="Dropdown" ma:internalName="Year">
      <xsd:simpleType>
        <xsd:restriction base="dms:Choice">
          <xsd:enumeration value="2024"/>
          <xsd:enumeration value="2025"/>
        </xsd:restriction>
      </xsd:simpleType>
    </xsd:element>
  </xsd:schema>
  <xsd:schema xmlns:xsd="http://www.w3.org/2001/XMLSchema" xmlns:xs="http://www.w3.org/2001/XMLSchema" xmlns:dms="http://schemas.microsoft.com/office/2006/documentManagement/types" xmlns:pc="http://schemas.microsoft.com/office/infopath/2007/PartnerControls" targetNamespace="02cbc65c-bd4b-4c7d-b37e-60d41c88d9c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cde6ac-fcb1-4bfb-b2af-123a3daacf2b}" ma:internalName="TaxCatchAll" ma:showField="CatchAllData" ma:web="02cbc65c-bd4b-4c7d-b37e-60d41c88d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4F508-1886-450F-A0A4-EC0AA07BE6CA}">
  <ds:schemaRefs>
    <ds:schemaRef ds:uri="02cbc65c-bd4b-4c7d-b37e-60d41c88d9c8"/>
    <ds:schemaRef ds:uri="64774620-b1c7-4873-b1dc-3a10ae1c55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5E9322-595F-4CED-BADD-9C438EC16C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774620-b1c7-4873-b1dc-3a10ae1c553a"/>
    <ds:schemaRef ds:uri="02cbc65c-bd4b-4c7d-b37e-60d41c88d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92BA0F-939E-40D5-B7AC-FDEDD18E0B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19</TotalTime>
  <Words>7409</Words>
  <Application>Microsoft Office PowerPoint</Application>
  <PresentationFormat>Widescreen</PresentationFormat>
  <Paragraphs>570</Paragraphs>
  <Slides>50</Slides>
  <Notes>35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View</vt:lpstr>
      <vt:lpstr>Blood Management for the Obstetric Patient   An overview with recommendations for managing patients experiencing obstetric hemorrhage</vt:lpstr>
      <vt:lpstr>Toolkit Overview</vt:lpstr>
      <vt:lpstr>Acknowledgements</vt:lpstr>
      <vt:lpstr>Objectives</vt:lpstr>
      <vt:lpstr>Sections</vt:lpstr>
      <vt:lpstr>Section I: Obstetric Hemorrhage –  Incidence &amp; Impact </vt:lpstr>
      <vt:lpstr>PowerPoint Presentation</vt:lpstr>
      <vt:lpstr>PowerPoint Presentation</vt:lpstr>
      <vt:lpstr>Incidence &amp; Impact of Postpartum Hemorrhage</vt:lpstr>
      <vt:lpstr>Postpartum Hemorrhage - figures and facts</vt:lpstr>
      <vt:lpstr>MPOG Data: Transfusion during cesarean delivery</vt:lpstr>
      <vt:lpstr>MPOG Data: Transfusions during Cesarean Hysterectomy</vt:lpstr>
      <vt:lpstr>Section II: Obstetric Hemorrhage Defined  </vt:lpstr>
      <vt:lpstr>Obstetric Hemorrhage Categories</vt:lpstr>
      <vt:lpstr>Antepartum Hemorrhage Considerations</vt:lpstr>
      <vt:lpstr>PPH: Primary vs. Secondary</vt:lpstr>
      <vt:lpstr>PPH: Severe vs. Life-threatening</vt:lpstr>
      <vt:lpstr>Stages of Postpartum Hemorrhage (PPH)</vt:lpstr>
      <vt:lpstr>Section III: Management of Obstetric Hemorrhage</vt:lpstr>
      <vt:lpstr>Overview of Management of OB Hemorrhage</vt:lpstr>
      <vt:lpstr>#1 Assessment of Risk Factors</vt:lpstr>
      <vt:lpstr>Clinical Assessment</vt:lpstr>
      <vt:lpstr>Risk Assessment during pregnancy</vt:lpstr>
      <vt:lpstr>PowerPoint Presentation</vt:lpstr>
      <vt:lpstr>OB Hemorrhage Risk Assessment Tools</vt:lpstr>
      <vt:lpstr>California Maternal Quality Care Collaborative1</vt:lpstr>
      <vt:lpstr>Association of Women’s Health, Obstetric and Neonatal Nurses  (AWHONN)1</vt:lpstr>
      <vt:lpstr>American College of Obstetricians and Gynecologists Safe Motherhood Initiative1     </vt:lpstr>
      <vt:lpstr>#2: Care of Patients Refusing  Blood Products</vt:lpstr>
      <vt:lpstr>Standard Protocols and Processes</vt:lpstr>
      <vt:lpstr>#3: Preparation of Hemorrhage Cart  &amp; Checklist</vt:lpstr>
      <vt:lpstr>Standard Medications and Supplies </vt:lpstr>
      <vt:lpstr>Hemorrhage Cart</vt:lpstr>
      <vt:lpstr>Treating Uterine Atony</vt:lpstr>
      <vt:lpstr>#4: Ensure Readiness of Team Members </vt:lpstr>
      <vt:lpstr>Team Readiness</vt:lpstr>
      <vt:lpstr>Stage 1: blood loss &gt; 500 mL vaginal or &gt; 1000 mL cesarean with normal labs and vitals</vt:lpstr>
      <vt:lpstr>Stage 2: continued bleeding up to 1500 mL or &gt; 2 uterotonics with normal labs and vitals</vt:lpstr>
      <vt:lpstr>Stage 3: bleeding &gt; 1500 mL or &gt; 2 RBCs or at risk for occult bleeding/coagulopathy or abnormal vitals/labs/oliguria </vt:lpstr>
      <vt:lpstr>PowerPoint Presentation</vt:lpstr>
      <vt:lpstr>PowerPoint Presentation</vt:lpstr>
      <vt:lpstr>PowerPoint Presentation</vt:lpstr>
      <vt:lpstr>#5: Foster a Culture of Learning</vt:lpstr>
      <vt:lpstr>Organizational Preparedness</vt:lpstr>
      <vt:lpstr>Educational Resources for Clinicians and Patients</vt:lpstr>
      <vt:lpstr>Section IV: Additional Recommendations</vt:lpstr>
      <vt:lpstr>PowerPoint Presentation</vt:lpstr>
      <vt:lpstr>Society for Obstetric Anesthesia and Perinatology (SOAP) Guidelines</vt:lpstr>
      <vt:lpstr>PowerPoint Presentation</vt:lpstr>
      <vt:lpstr>Summary</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Barrios, Nicole</dc:creator>
  <cp:lastModifiedBy>Barrios, Nicole</cp:lastModifiedBy>
  <cp:revision>2</cp:revision>
  <dcterms:created xsi:type="dcterms:W3CDTF">2024-06-04T19:34:24Z</dcterms:created>
  <dcterms:modified xsi:type="dcterms:W3CDTF">2024-11-08T15:41:45Z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0x010100826A31CF457FBF4A8BE8E4670861BD77</vt:lpwstr>
  </property>
  <property fmtid="{D5CDD505-2E9C-101B-9397-08002B2CF9AE}" pid="3" name="MediaServiceImageTags">
    <vt:lpwstr/>
  </property>
</Properties>
</file>