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3F"/>
    <a:srgbClr val="A3CA83"/>
    <a:srgbClr val="87C49D"/>
    <a:srgbClr val="3AAB81"/>
    <a:srgbClr val="00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29" autoAdjust="0"/>
  </p:normalViewPr>
  <p:slideViewPr>
    <p:cSldViewPr>
      <p:cViewPr varScale="1">
        <p:scale>
          <a:sx n="56" d="100"/>
          <a:sy n="56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BB06-89BA-4927-B9EC-2A2FBEB575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4A1A-36BF-45A6-B765-E6103A47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1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8359-9DDE-4AF2-BB11-2352C2E85FAB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2DCBA-2E99-4926-9459-63DDE359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2DCBA-2E99-4926-9459-63DDE3594193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2DCBA-2E99-4926-9459-63DDE3594193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6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551_lifestyle_1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59" y="0"/>
            <a:ext cx="9188488" cy="69189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814" y="6261212"/>
            <a:ext cx="222091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27759" y="6261212"/>
            <a:ext cx="696757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533400"/>
            <a:ext cx="5867400" cy="1676400"/>
          </a:xfrm>
        </p:spPr>
        <p:txBody>
          <a:bodyPr anchor="ctr">
            <a:noAutofit/>
          </a:bodyPr>
          <a:lstStyle>
            <a:lvl1pPr algn="r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/transition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date of presentation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4419600"/>
            <a:ext cx="77724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Presenter Name, Title</a:t>
            </a:r>
            <a:br>
              <a:rPr lang="en-US" dirty="0" smtClean="0"/>
            </a:br>
            <a:r>
              <a:rPr lang="en-US" dirty="0" smtClean="0"/>
              <a:t>Department Name</a:t>
            </a:r>
            <a:br>
              <a:rPr lang="en-US" dirty="0" smtClean="0"/>
            </a:br>
            <a:r>
              <a:rPr lang="en-US" dirty="0" smtClean="0"/>
              <a:t>(Optional Line)</a:t>
            </a:r>
          </a:p>
        </p:txBody>
      </p:sp>
    </p:spTree>
    <p:extLst>
      <p:ext uri="{BB962C8B-B14F-4D97-AF65-F5344CB8AC3E}">
        <p14:creationId xmlns:p14="http://schemas.microsoft.com/office/powerpoint/2010/main" val="177278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5551_lifestyle_1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59" y="-30466"/>
            <a:ext cx="9188488" cy="69189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4800" y="2895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en-US" sz="5400" b="1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you!</a:t>
            </a:r>
          </a:p>
          <a:p>
            <a:pPr algn="r"/>
            <a:r>
              <a:rPr lang="en-US" b="1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bronsonhealth.com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BronsonLogo_open wh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6159955"/>
            <a:ext cx="2149475" cy="30068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home\Corporate Communications\BHGMEDIA_data\SharePoint Projects\SP 1800-1899\1889 PFE PowerPoint slides\proof\640x480 sizes\new versions\1889 PFE PPT SLIDES rev640x480_Mai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3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usto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3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home\Corporate Communications\BHGMEDIA_data\SharePoint Projects\SP 1800-1899\1889 PFE PowerPoint slides\proof\640x480 sizes\new versions\1889 PFE PPT SLIDES rev640x480_Miss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" y="0"/>
            <a:ext cx="914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3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V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home\Corporate Communications\BHGMEDIA_data\SharePoint Projects\SP 1800-1899\1889 PFE PowerPoint slides\proof\640x480 sizes\new versions\1889 PFE PPT SLIDES rev640x480_Vis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2697"/>
            <a:ext cx="9152092" cy="68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6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home\Corporate Communications\BHGMEDIA_data\SharePoint Projects\SP 1800-1899\1889 PFE PowerPoint slides\proof\640x480 sizes\new versions\1889 PFE PPT SLIDES rev640x480_Valu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6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Strateg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home\Corporate Communications\BHGMEDIA_data\SharePoint Projects\SP 1800-1899\1889 PFE PowerPoint slides\proof\640x480 sizes\new versions\1889 PFE PPT SLIDES rev640x480_QSC_onl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5" y="0"/>
            <a:ext cx="914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0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Strategies Slide_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home\Corporate Communications\BHGMEDIA_data\SharePoint Projects\SP 1800-1899\1889 PFE PowerPoint slides\proof\640x480 sizes\new versions\1889 PFE PPT SLIDES rev640x480_Strategies_Qualit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7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Strategies Slide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home\Corporate Communications\BHGMEDIA_data\SharePoint Projects\SP 1800-1899\1889 PFE PowerPoint slides\proof\640x480 sizes\new versions\1889 PFE PPT SLIDES rev640x480_Strategies_Servic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FE Strategies Slide_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home\Corporate Communications\BHGMEDIA_data\SharePoint Projects\SP 1800-1899\1889 PFE PowerPoint slides\proof\640x480 sizes\new versions\1889 PFE PPT SLIDES rev640x480_Strategies_Co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5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hambera\Desktop\PPT slide transition_revers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27759" y="6261212"/>
            <a:ext cx="696757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533400"/>
            <a:ext cx="5867400" cy="1676400"/>
          </a:xfrm>
        </p:spPr>
        <p:txBody>
          <a:bodyPr anchor="ctr">
            <a:noAutofit/>
          </a:bodyPr>
          <a:lstStyle>
            <a:lvl1pPr algn="r">
              <a:defRPr sz="3600" b="1" cap="all" baseline="0">
                <a:solidFill>
                  <a:srgbClr val="00723F"/>
                </a:solidFill>
              </a:defRPr>
            </a:lvl1pPr>
          </a:lstStyle>
          <a:p>
            <a:r>
              <a:rPr lang="en-US" dirty="0" smtClean="0"/>
              <a:t>Click to edit Title /transition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00723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date of presentation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4419600"/>
            <a:ext cx="77724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baseline="0">
                <a:solidFill>
                  <a:srgbClr val="00723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Presenter Name, Title</a:t>
            </a:r>
            <a:br>
              <a:rPr lang="en-US" dirty="0" smtClean="0"/>
            </a:br>
            <a:r>
              <a:rPr lang="en-US" dirty="0" smtClean="0"/>
              <a:t>Department Name</a:t>
            </a:r>
            <a:br>
              <a:rPr lang="en-US" dirty="0" smtClean="0"/>
            </a:br>
            <a:r>
              <a:rPr lang="en-US" dirty="0" smtClean="0"/>
              <a:t>(Optional Line)</a:t>
            </a:r>
          </a:p>
        </p:txBody>
      </p:sp>
    </p:spTree>
    <p:extLst>
      <p:ext uri="{BB962C8B-B14F-4D97-AF65-F5344CB8AC3E}">
        <p14:creationId xmlns:p14="http://schemas.microsoft.com/office/powerpoint/2010/main" val="310834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Fundament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home\Corporate Communications\BHGMEDIA_data\SharePoint Projects\SP 1800-1899\1889 PFE PowerPoint slides\proof\640x480 sizes\new versions\1889 PFE PPT SLIDES rev640x480_Fundamental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" y="-8092"/>
            <a:ext cx="9156577" cy="68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diolog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" y="6211887"/>
            <a:ext cx="9143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374" y="274638"/>
            <a:ext cx="8458201" cy="109696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3375" y="1428750"/>
            <a:ext cx="8458200" cy="487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22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Title /transition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3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23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home\Corporate Communications\Allisa\0084%20PPT_slides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9144000" cy="6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7772400" cy="1905000"/>
          </a:xfrm>
        </p:spPr>
        <p:txBody>
          <a:bodyPr anchor="ctr">
            <a:norm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0" y="2895600"/>
            <a:ext cx="49530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05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 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06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07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08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0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6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yste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814" y="6210300"/>
            <a:ext cx="220418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>
            <a:normAutofit/>
          </a:bodyPr>
          <a:lstStyle>
            <a:lvl1pPr>
              <a:defRPr sz="2800" baseline="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– minimum font size 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8"/>
          <a:stretch/>
        </p:blipFill>
        <p:spPr bwMode="auto">
          <a:xfrm>
            <a:off x="0" y="0"/>
            <a:ext cx="9164638" cy="1238250"/>
          </a:xfrm>
          <a:prstGeom prst="rect">
            <a:avLst/>
          </a:prstGeom>
          <a:solidFill>
            <a:srgbClr val="006225"/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853440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9576" y="506"/>
            <a:ext cx="436970" cy="1238250"/>
          </a:xfrm>
          <a:prstGeom prst="rect">
            <a:avLst/>
          </a:prstGeom>
          <a:solidFill>
            <a:srgbClr val="006225"/>
          </a:solidFill>
          <a:ln>
            <a:noFill/>
          </a:ln>
          <a:effectLst/>
          <a:ex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1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7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4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5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Title /transition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6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6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8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8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5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9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171-5 PPT Slides_build_photo_20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21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3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dockm\Documents\2015\New Bronson Theme PowerPoint slides\golf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dockm\Documents\2015\New Bronson Theme PowerPoint slides\older-asian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8" y="0"/>
            <a:ext cx="9131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>
            <a:normAutofit/>
          </a:bodyPr>
          <a:lstStyle>
            <a:lvl1pPr>
              <a:defRPr sz="2800" baseline="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 marL="1828800" indent="0">
              <a:buNone/>
              <a:defRPr sz="1800"/>
            </a:lvl5pPr>
          </a:lstStyle>
          <a:p>
            <a:pPr lvl="1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– minimum font size 20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dockm\Documents\2015\New Bronson Theme PowerPoint slides\older-black-couple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6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dockm\Documents\2015\New Bronson Theme PowerPoint slides\older-white-couple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1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C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BC_PPT_bkgd_07_diagno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8" y="2895600"/>
            <a:ext cx="4038601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172200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7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_imag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36"/>
          <a:stretch/>
        </p:blipFill>
        <p:spPr>
          <a:xfrm>
            <a:off x="-2154" y="1"/>
            <a:ext cx="914400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8" y="2895600"/>
            <a:ext cx="4038601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172200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ome\Corporate Communications\PowerPoint Template\PowerPoint Redesign\2015\Images\BronsonLakeVi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Corporate Communications\PowerPoint Template\PowerPoint Redesign\2015\Images\Bronson_Commons_intr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S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Corporate Communications\BHGMEDIA_data\SharePoint Projects\SP 0001-0099\0084 PwrPt location transition slides\0084-LocationBSH_720x54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4" y="0"/>
            <a:ext cx="9163454" cy="68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transition slide </a:t>
            </a:r>
            <a:br>
              <a:rPr lang="en-US" dirty="0" smtClean="0"/>
            </a:br>
            <a:r>
              <a:rPr lang="en-US" dirty="0" smtClean="0"/>
              <a:t>(2 line max.)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vanbennk\AppData\Local\Microsoft\Windows\Temporary Internet Files\Content.Outlook\ODC7U23I\BronsonLogo_open drkgr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72160"/>
            <a:ext cx="1981200" cy="2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2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Area 9 cou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344269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Bronson’s Service Area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52" y="1471246"/>
            <a:ext cx="531758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2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nson 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 Healthcare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Regional, not-for-profit health system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Locally owned and governed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Serving southwest Michigan since 1900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9,000 employees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1,400 medical staff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4 hospitals: Battle Creek, Kalamazoo, Paw </a:t>
            </a:r>
            <a:r>
              <a:rPr lang="en-US" sz="2600" dirty="0" err="1" smtClean="0">
                <a:solidFill>
                  <a:schemeClr val="tx1"/>
                </a:solidFill>
              </a:rPr>
              <a:t>Paw</a:t>
            </a:r>
            <a:r>
              <a:rPr lang="en-US" sz="2600" dirty="0" smtClean="0">
                <a:solidFill>
                  <a:schemeClr val="tx1"/>
                </a:solidFill>
              </a:rPr>
              <a:t> and South Haven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812 licensed beds including 648 acute care, 49 psych/</a:t>
            </a:r>
            <a:r>
              <a:rPr lang="en-US" sz="2600" dirty="0" err="1" smtClean="0">
                <a:solidFill>
                  <a:schemeClr val="tx1"/>
                </a:solidFill>
              </a:rPr>
              <a:t>gero</a:t>
            </a:r>
            <a:r>
              <a:rPr lang="en-US" sz="2600" dirty="0" smtClean="0">
                <a:solidFill>
                  <a:schemeClr val="tx1"/>
                </a:solidFill>
              </a:rPr>
              <a:t>-psych, 100 skilled nursing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System Statistics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Workforce: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9,000 employees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1,400+ medical staff members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900+ volunteers</a:t>
            </a:r>
          </a:p>
          <a:p>
            <a:pPr marL="457200" lvl="1" indent="0">
              <a:lnSpc>
                <a:spcPct val="100000"/>
              </a:lnSpc>
              <a:buFont typeface="Arial" pitchFamily="34" charset="0"/>
              <a:buNone/>
            </a:pPr>
            <a:endParaRPr lang="en-US" sz="2800" kern="0" baseline="0" dirty="0" smtClean="0">
              <a:latin typeface="Verdana" pitchFamily="34" charset="0"/>
              <a:cs typeface="Verdana"/>
            </a:endParaRP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Licensed bed count: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648 acute care beds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100 skilled nursing facility beds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  <a:cs typeface="Verdana"/>
              </a:rPr>
              <a:t>49 psychiatric/</a:t>
            </a:r>
            <a:r>
              <a:rPr lang="en-US" sz="2800" kern="0" baseline="0" dirty="0" err="1" smtClean="0">
                <a:latin typeface="Verdana" pitchFamily="34" charset="0"/>
                <a:cs typeface="Verdana"/>
              </a:rPr>
              <a:t>gero</a:t>
            </a:r>
            <a:r>
              <a:rPr lang="en-US" sz="2800" kern="0" baseline="0" dirty="0" smtClean="0">
                <a:latin typeface="Verdana" pitchFamily="34" charset="0"/>
                <a:cs typeface="Verdana"/>
              </a:rPr>
              <a:t>-psychiatric beds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" y="6211887"/>
            <a:ext cx="9143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ystem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Annual System Statistics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4,400 births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32,800 surgeries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33,600 inpatient discharges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59,600 home health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183,000 emergency visits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427,000 practice &amp; urgent care visits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1,579,000 outpatient visits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fac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28600" y="1531471"/>
            <a:ext cx="8534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</a:rPr>
              <a:t>Located in Kalamazoo, Michigan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</a:rPr>
              <a:t>434-bed tertiary hospital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</a:rPr>
              <a:t>800+</a:t>
            </a:r>
            <a:r>
              <a:rPr lang="en-US" sz="2800" baseline="0" dirty="0" smtClean="0">
                <a:latin typeface="Verdana" pitchFamily="34" charset="0"/>
              </a:rPr>
              <a:t> member medical staff</a:t>
            </a:r>
            <a:endParaRPr lang="en-US" sz="2800" dirty="0" smtClean="0">
              <a:latin typeface="Verdana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21,800 discharges 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99,000 emergency department visits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Verdana" pitchFamily="34" charset="0"/>
              </a:rPr>
              <a:t>Provides care in virtually every specialty </a:t>
            </a:r>
            <a:r>
              <a:rPr lang="en-US" sz="2800" kern="0" baseline="0" dirty="0" smtClean="0">
                <a:latin typeface="Verdana"/>
                <a:cs typeface="Verdana"/>
              </a:rPr>
              <a:t>with advanced capabilities in critical care</a:t>
            </a: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Methodist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fa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839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>
                <a:ea typeface="Verdana" pitchFamily="34" charset="0"/>
                <a:cs typeface="Verdana" pitchFamily="34" charset="0"/>
              </a:rPr>
              <a:t>Accredited Chest Pain Emergency Center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>
                <a:ea typeface="Verdana" pitchFamily="34" charset="0"/>
                <a:cs typeface="Verdana" pitchFamily="34" charset="0"/>
              </a:rPr>
              <a:t>ACS verified Level I Trauma Center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ea typeface="Verdana" pitchFamily="34" charset="0"/>
                <a:cs typeface="Verdana" pitchFamily="34" charset="0"/>
              </a:rPr>
              <a:t>Region’s only Children’s Hospital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>
                <a:ea typeface="Verdana" pitchFamily="34" charset="0"/>
                <a:cs typeface="Verdana" pitchFamily="34" charset="0"/>
              </a:rPr>
              <a:t>Regional High Risk Pregnancy Center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>
                <a:ea typeface="Verdana" pitchFamily="34" charset="0"/>
                <a:cs typeface="Verdana" pitchFamily="34" charset="0"/>
              </a:rPr>
              <a:t>Certified 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Comprehensive</a:t>
            </a:r>
            <a:r>
              <a:rPr lang="en-US" sz="2600" dirty="0" smtClean="0">
                <a:ea typeface="Verdana" pitchFamily="34" charset="0"/>
                <a:cs typeface="Verdana" pitchFamily="34" charset="0"/>
              </a:rPr>
              <a:t> Stroke Center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Magnet Hospital Nursing Excellence</a:t>
            </a:r>
            <a:r>
              <a:rPr lang="en-US" sz="2600" baseline="0" dirty="0" smtClean="0"/>
              <a:t> </a:t>
            </a:r>
            <a:r>
              <a:rPr lang="en-US" sz="2600" dirty="0" smtClean="0"/>
              <a:t>(2009,2013)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Malcolm </a:t>
            </a:r>
            <a:r>
              <a:rPr lang="en-US" sz="2600" dirty="0" err="1" smtClean="0"/>
              <a:t>Baldrige</a:t>
            </a:r>
            <a:r>
              <a:rPr lang="en-US" sz="2600" dirty="0" smtClean="0"/>
              <a:t> National Quality Award (2005)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Methodist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5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H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Located in Paw </a:t>
            </a:r>
            <a:r>
              <a:rPr lang="en-US" sz="2800" dirty="0" err="1" smtClean="0"/>
              <a:t>Paw</a:t>
            </a:r>
            <a:r>
              <a:rPr lang="en-US" sz="2800" dirty="0" smtClean="0"/>
              <a:t>, Michigan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35-bed critical access hospital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185 member medical staff</a:t>
            </a:r>
          </a:p>
          <a:p>
            <a:pPr marL="8001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1,000 inpatient discharges </a:t>
            </a:r>
          </a:p>
          <a:p>
            <a:pPr marL="8001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19,000 emergency department visits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Outpatient services and specialty clinics in Decatur, Mattawan and Paw </a:t>
            </a:r>
            <a:r>
              <a:rPr lang="en-US" sz="2800" dirty="0" err="1" smtClean="0"/>
              <a:t>Paw</a:t>
            </a:r>
            <a:endParaRPr lang="en-US" sz="28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Acute care capabilities include emergency care, surgery and </a:t>
            </a:r>
            <a:r>
              <a:rPr lang="en-US" sz="2800" dirty="0" err="1" smtClean="0"/>
              <a:t>gero</a:t>
            </a:r>
            <a:r>
              <a:rPr lang="en-US" sz="2800" dirty="0" smtClean="0"/>
              <a:t>-psychology</a:t>
            </a:r>
            <a:endParaRPr lang="en-US" sz="2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Lakeview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C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Battle Creek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Located in Battle Creek, Michigan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228-bed acute care community hospital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400+ member medical staff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9,600 inpatient discharges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52,000 emergency department visits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Provides full range of acute care services plus behavioral health services, cancer care center, home health, hospice, primary and urgent care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C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Battle Creek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Emergency Department and urgent</a:t>
            </a:r>
            <a:r>
              <a:rPr lang="en-US" sz="2800" kern="0" baseline="0" dirty="0" smtClean="0">
                <a:latin typeface="Verdana" pitchFamily="34" charset="0"/>
              </a:rPr>
              <a:t> care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 smtClean="0">
                <a:latin typeface="Verdana" pitchFamily="34" charset="0"/>
              </a:rPr>
              <a:t>Bronson </a:t>
            </a:r>
            <a:r>
              <a:rPr lang="en-US" sz="2800" kern="0" baseline="0" dirty="0" err="1" smtClean="0">
                <a:latin typeface="Verdana" pitchFamily="34" charset="0"/>
              </a:rPr>
              <a:t>BirthPlace</a:t>
            </a:r>
            <a:endParaRPr lang="en-US" sz="2800" kern="0" dirty="0" smtClean="0">
              <a:latin typeface="Verdana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Bronson at Home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Verdana" pitchFamily="34" charset="0"/>
              </a:rPr>
              <a:t>Cancer Care Center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Orthopedic Renewal Center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Verdana" pitchFamily="34" charset="0"/>
              </a:rPr>
              <a:t>Psychiatry</a:t>
            </a:r>
            <a:r>
              <a:rPr lang="en-US" sz="2800" kern="0" baseline="0" dirty="0" smtClean="0">
                <a:latin typeface="Verdana" pitchFamily="34" charset="0"/>
              </a:rPr>
              <a:t> &amp; Behavioral Health</a:t>
            </a:r>
            <a:endParaRPr lang="en-US" sz="2800" kern="0" dirty="0" smtClean="0">
              <a:latin typeface="Verdana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Wound Healing Center &amp; Hyperbaric Medicine</a:t>
            </a:r>
            <a:endParaRPr lang="en-US" sz="3200" kern="0" dirty="0" smtClean="0"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SH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 smtClean="0">
                <a:solidFill>
                  <a:srgbClr val="185923"/>
                </a:solidFill>
                <a:latin typeface="Verdana" pitchFamily="34" charset="0"/>
              </a:rPr>
              <a:t> South Haven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Located in South Haven, Michigan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15 licensed beds, 8 medical practices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244 medical staff members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667 inpatient discharges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5,250 home health visits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12,800 emergency department visits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54,750 practice and urgent care visits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 smtClean="0">
                <a:latin typeface="Verdana" pitchFamily="34" charset="0"/>
              </a:rPr>
              <a:t>143,000 outpatient visits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0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" y="6211887"/>
            <a:ext cx="9143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" y="6211887"/>
            <a:ext cx="9143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rgbClr val="0A6128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5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tesy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j04397980000[1]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4299">
            <a:off x="1070102" y="150752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09600" y="1219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A6128"/>
                </a:solidFill>
                <a:latin typeface="Verdana" pitchFamily="34" charset="0"/>
              </a:rPr>
              <a:t>As a courtesy to all attending, please be sure that your pager and/or cell phone is turned off or set to a silent mode.</a:t>
            </a:r>
            <a:br>
              <a:rPr lang="en-US" sz="4200" b="1" dirty="0" smtClean="0">
                <a:solidFill>
                  <a:srgbClr val="0A6128"/>
                </a:solidFill>
                <a:latin typeface="Verdana" pitchFamily="34" charset="0"/>
              </a:rPr>
            </a:br>
            <a:r>
              <a:rPr lang="en-US" sz="4200" b="1" dirty="0" smtClean="0">
                <a:solidFill>
                  <a:srgbClr val="0A6128"/>
                </a:solidFill>
                <a:latin typeface="Verdana" pitchFamily="34" charset="0"/>
              </a:rPr>
              <a:t>Thank you!</a:t>
            </a:r>
            <a:endParaRPr lang="en-US" sz="4200" b="1" dirty="0">
              <a:solidFill>
                <a:srgbClr val="0A6128"/>
              </a:solidFill>
              <a:latin typeface="Verdan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5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quirements for a Virtual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814" y="6210300"/>
            <a:ext cx="220418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8"/>
          <a:stretch/>
        </p:blipFill>
        <p:spPr bwMode="auto">
          <a:xfrm>
            <a:off x="0" y="0"/>
            <a:ext cx="9164638" cy="1238250"/>
          </a:xfrm>
          <a:prstGeom prst="rect">
            <a:avLst/>
          </a:prstGeom>
          <a:solidFill>
            <a:srgbClr val="006225"/>
          </a:solidFill>
          <a:ln>
            <a:noFill/>
          </a:ln>
          <a:effectLst/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9576" y="506"/>
            <a:ext cx="436970" cy="1238250"/>
          </a:xfrm>
          <a:prstGeom prst="rect">
            <a:avLst/>
          </a:prstGeom>
          <a:solidFill>
            <a:srgbClr val="006225"/>
          </a:solidFill>
          <a:ln>
            <a:noFill/>
          </a:ln>
          <a:effectLst/>
          <a:ex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-45180"/>
            <a:ext cx="765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Requirements for a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Successful Virtual Meeting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1752600"/>
            <a:ext cx="80337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Be mindful of background noise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Side conversations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Loud movements from food or paper shuffling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Have one individual speak at a time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Speak loud and clear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0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724" r:id="rId9"/>
    <p:sldLayoutId id="2147483667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704" r:id="rId38"/>
    <p:sldLayoutId id="2147483705" r:id="rId39"/>
    <p:sldLayoutId id="2147483706" r:id="rId40"/>
    <p:sldLayoutId id="2147483707" r:id="rId41"/>
    <p:sldLayoutId id="2147483696" r:id="rId42"/>
    <p:sldLayoutId id="2147483694" r:id="rId43"/>
    <p:sldLayoutId id="2147483695" r:id="rId44"/>
    <p:sldLayoutId id="2147483708" r:id="rId45"/>
    <p:sldLayoutId id="2147483725" r:id="rId46"/>
    <p:sldLayoutId id="2147483697" r:id="rId47"/>
    <p:sldLayoutId id="2147483710" r:id="rId48"/>
    <p:sldLayoutId id="2147483698" r:id="rId49"/>
    <p:sldLayoutId id="2147483711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22" r:id="rId5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Fracture: </a:t>
            </a:r>
            <a:br>
              <a:rPr lang="en-US" dirty="0" smtClean="0"/>
            </a:br>
            <a:r>
              <a:rPr lang="en-US" dirty="0" smtClean="0"/>
              <a:t>Continuous Fascia </a:t>
            </a:r>
            <a:br>
              <a:rPr lang="en-US" dirty="0" smtClean="0"/>
            </a:br>
            <a:r>
              <a:rPr lang="en-US" dirty="0" err="1" smtClean="0"/>
              <a:t>Iliaca</a:t>
            </a:r>
            <a:r>
              <a:rPr lang="en-US" dirty="0" smtClean="0"/>
              <a:t>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Monday, August 27,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Steven </a:t>
            </a:r>
            <a:r>
              <a:rPr lang="en-US" dirty="0" err="1" smtClean="0"/>
              <a:t>Lins</a:t>
            </a:r>
            <a:r>
              <a:rPr lang="en-US" dirty="0" smtClean="0"/>
              <a:t>, M.D.</a:t>
            </a:r>
          </a:p>
          <a:p>
            <a:r>
              <a:rPr lang="en-US" smtClean="0"/>
              <a:t>ASPIRE Quality Champion</a:t>
            </a:r>
            <a:endParaRPr lang="en-US" dirty="0" smtClean="0"/>
          </a:p>
          <a:p>
            <a:r>
              <a:rPr lang="en-US" dirty="0" smtClean="0"/>
              <a:t>Bronson Battle Creek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of problem</a:t>
            </a:r>
          </a:p>
          <a:p>
            <a:pPr lvl="1"/>
            <a:r>
              <a:rPr lang="en-US" dirty="0" smtClean="0"/>
              <a:t>&gt;300,00 hip fractures in US/year</a:t>
            </a:r>
          </a:p>
          <a:p>
            <a:pPr lvl="1"/>
            <a:r>
              <a:rPr lang="en-US" dirty="0" smtClean="0"/>
              <a:t>Rate is declining but incidence is increasing due to aging population</a:t>
            </a:r>
          </a:p>
          <a:p>
            <a:pPr lvl="1"/>
            <a:r>
              <a:rPr lang="en-US" dirty="0" smtClean="0"/>
              <a:t>Approximately 30% one year mortality rates</a:t>
            </a:r>
          </a:p>
          <a:p>
            <a:pPr lvl="1"/>
            <a:r>
              <a:rPr lang="en-US" dirty="0" smtClean="0"/>
              <a:t>1-10% mortality during hospital stay</a:t>
            </a:r>
          </a:p>
          <a:p>
            <a:pPr lvl="1"/>
            <a:r>
              <a:rPr lang="en-US" dirty="0" smtClean="0"/>
              <a:t>50% lose ability to care for themselves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Fractures, FI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BBC Anesthesiology Initiatives</a:t>
            </a:r>
          </a:p>
          <a:p>
            <a:pPr lvl="1"/>
            <a:r>
              <a:rPr lang="en-US" sz="1600" dirty="0" smtClean="0"/>
              <a:t>2015 tried femoral nerve blocks on arrival to OR along with multimodal analgesics post-op.</a:t>
            </a:r>
          </a:p>
          <a:p>
            <a:pPr lvl="2"/>
            <a:r>
              <a:rPr lang="en-US" sz="1600" dirty="0" smtClean="0"/>
              <a:t>This improved post-op pain relief and narcotic consumption</a:t>
            </a:r>
          </a:p>
          <a:p>
            <a:pPr lvl="1"/>
            <a:r>
              <a:rPr lang="en-US" sz="1600" dirty="0" smtClean="0"/>
              <a:t>2017 changed to single shot fascia </a:t>
            </a:r>
            <a:r>
              <a:rPr lang="en-US" sz="1600" dirty="0" err="1" smtClean="0"/>
              <a:t>iliaca</a:t>
            </a:r>
            <a:r>
              <a:rPr lang="en-US" sz="1600" dirty="0" smtClean="0"/>
              <a:t> blocks upon surgery arrival</a:t>
            </a:r>
          </a:p>
          <a:p>
            <a:pPr lvl="2"/>
            <a:r>
              <a:rPr lang="en-US" sz="1600" dirty="0" smtClean="0"/>
              <a:t>Better blockade of Obturator and Lateral Femoral Cutaneous Nerves with less effect on Quadriceps muscle strength</a:t>
            </a:r>
          </a:p>
          <a:p>
            <a:pPr lvl="1"/>
            <a:r>
              <a:rPr lang="en-US" sz="1800" dirty="0" smtClean="0"/>
              <a:t>Jan, 2018 Began continuous fascia </a:t>
            </a:r>
            <a:r>
              <a:rPr lang="en-US" sz="1800" dirty="0" err="1" smtClean="0"/>
              <a:t>iliaca</a:t>
            </a:r>
            <a:r>
              <a:rPr lang="en-US" sz="1800" dirty="0" smtClean="0"/>
              <a:t> blocks on arrival to surgery and continued for up to three days post-op. Further reduced opioid consumption and post-op delirium (anecdotal – Have not gathered data)</a:t>
            </a:r>
          </a:p>
          <a:p>
            <a:pPr marL="457200" lvl="1" indent="0">
              <a:buNone/>
            </a:pPr>
            <a:r>
              <a:rPr lang="en-US" sz="1800" dirty="0" smtClean="0"/>
              <a:t>- Patients continued to receive high doses of narcotics between ED and surgery with frequent delirium on arrival to surgery. Many could not sign their own consent.</a:t>
            </a:r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Fractures FI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Began Continuous FI Block on arrival to ED on April 9, 2018</a:t>
            </a:r>
          </a:p>
          <a:p>
            <a:pPr lvl="1"/>
            <a:r>
              <a:rPr lang="en-US" sz="2000" dirty="0" smtClean="0"/>
              <a:t>ED physician notifies anesthesia of patient. Narcotics are avoided</a:t>
            </a:r>
          </a:p>
          <a:p>
            <a:pPr lvl="1"/>
            <a:r>
              <a:rPr lang="en-US" sz="2000" dirty="0" smtClean="0"/>
              <a:t>Anesthesia obtains consent and places continuous block catheter at fascia </a:t>
            </a:r>
            <a:r>
              <a:rPr lang="en-US" sz="2000" dirty="0" err="1" smtClean="0"/>
              <a:t>iliaca</a:t>
            </a:r>
            <a:r>
              <a:rPr lang="en-US" sz="2000" dirty="0" smtClean="0"/>
              <a:t> and boluses with dilute local anesthetic (0.2% </a:t>
            </a:r>
            <a:r>
              <a:rPr lang="en-US" sz="2000" dirty="0" err="1" smtClean="0"/>
              <a:t>ropivicaine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Anesthesia places order for multimodal analgesics and continuous nerve block infusion (0.2% </a:t>
            </a:r>
            <a:r>
              <a:rPr lang="en-US" sz="2000" dirty="0" err="1" smtClean="0"/>
              <a:t>Naropin</a:t>
            </a:r>
            <a:r>
              <a:rPr lang="en-US" sz="2000" dirty="0" smtClean="0"/>
              <a:t> at 6 mL/hour. </a:t>
            </a:r>
          </a:p>
          <a:p>
            <a:pPr lvl="1"/>
            <a:r>
              <a:rPr lang="en-US" sz="2000" dirty="0" smtClean="0"/>
              <a:t>Floor nurse connects continuous infusion to block catheter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Fractures FI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0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20 patients prior to program start (12/25/17 – 4/9/18) </a:t>
            </a:r>
          </a:p>
          <a:p>
            <a:pPr lvl="1"/>
            <a:r>
              <a:rPr lang="en-US" dirty="0" smtClean="0"/>
              <a:t>20 patients with block placed in ED (4/9 - 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Fractures: FI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66420"/>
              </p:ext>
            </p:extLst>
          </p:nvPr>
        </p:nvGraphicFramePr>
        <p:xfrm>
          <a:off x="1371600" y="3886200"/>
          <a:ext cx="6172200" cy="2161903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Time to Surgery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dirty="0" smtClean="0"/>
                        <a:t>W/O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</a:t>
                      </a:r>
                    </a:p>
                    <a:p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BLOCK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27.6</a:t>
                      </a:r>
                    </a:p>
                    <a:p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6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Fracture: FI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81797"/>
              </p:ext>
            </p:extLst>
          </p:nvPr>
        </p:nvGraphicFramePr>
        <p:xfrm>
          <a:off x="609600" y="2590799"/>
          <a:ext cx="7010400" cy="203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 score</a:t>
                      </a:r>
                    </a:p>
                    <a:p>
                      <a:r>
                        <a:rPr lang="en-US" dirty="0" smtClean="0"/>
                        <a:t>First 8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 score</a:t>
                      </a:r>
                    </a:p>
                    <a:p>
                      <a:r>
                        <a:rPr lang="en-US" dirty="0" smtClean="0"/>
                        <a:t>Second 8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 score</a:t>
                      </a:r>
                    </a:p>
                    <a:p>
                      <a:r>
                        <a:rPr lang="en-US" dirty="0" smtClean="0"/>
                        <a:t>Third 8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Without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With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3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Fracture: FI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69385"/>
              </p:ext>
            </p:extLst>
          </p:nvPr>
        </p:nvGraphicFramePr>
        <p:xfrm>
          <a:off x="533400" y="2286000"/>
          <a:ext cx="8229600" cy="287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baseline="0" dirty="0" smtClean="0"/>
                        <a:t>MS</a:t>
                      </a:r>
                      <a:r>
                        <a:rPr lang="en-US" baseline="0" dirty="0" smtClean="0"/>
                        <a:t> EQ</a:t>
                      </a:r>
                    </a:p>
                    <a:p>
                      <a:r>
                        <a:rPr lang="en-US" baseline="0" dirty="0" smtClean="0"/>
                        <a:t>First 8 </a:t>
                      </a:r>
                    </a:p>
                    <a:p>
                      <a:r>
                        <a:rPr lang="en-US" baseline="0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IV MS EQ</a:t>
                      </a:r>
                    </a:p>
                    <a:p>
                      <a:r>
                        <a:rPr lang="en-US" sz="1600" dirty="0" smtClean="0"/>
                        <a:t>Second 8</a:t>
                      </a:r>
                    </a:p>
                    <a:p>
                      <a:r>
                        <a:rPr lang="en-US" sz="1600" dirty="0" smtClean="0"/>
                        <a:t>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 MS EQ</a:t>
                      </a:r>
                    </a:p>
                    <a:p>
                      <a:r>
                        <a:rPr lang="en-US" dirty="0" smtClean="0"/>
                        <a:t>Third 8</a:t>
                      </a:r>
                    </a:p>
                    <a:p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</a:p>
                    <a:p>
                      <a:r>
                        <a:rPr lang="en-US" dirty="0" smtClean="0"/>
                        <a:t>After</a:t>
                      </a:r>
                    </a:p>
                    <a:p>
                      <a:r>
                        <a:rPr lang="en-US" dirty="0" smtClean="0"/>
                        <a:t>Surgery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r>
                        <a:rPr lang="en-US" dirty="0" smtClean="0"/>
                        <a:t>Without</a:t>
                      </a:r>
                    </a:p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r>
                        <a:rPr lang="en-US" dirty="0" smtClean="0"/>
                        <a:t>With </a:t>
                      </a:r>
                    </a:p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25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see (Anesthesia rounds every day on every patient)</a:t>
            </a:r>
          </a:p>
          <a:p>
            <a:pPr lvl="1"/>
            <a:r>
              <a:rPr lang="en-US" dirty="0" smtClean="0"/>
              <a:t>Less delirium pre-op and less delirium post-op</a:t>
            </a:r>
          </a:p>
          <a:p>
            <a:pPr lvl="1"/>
            <a:r>
              <a:rPr lang="en-US" dirty="0" smtClean="0"/>
              <a:t>More mobility – Fracture order set has been modified to have patient sit out of bed for all meals and 1 hour after, up w/assistance</a:t>
            </a:r>
          </a:p>
          <a:p>
            <a:pPr lvl="1"/>
            <a:r>
              <a:rPr lang="en-US" dirty="0" smtClean="0"/>
              <a:t>Greater patient AND family satisfaction</a:t>
            </a:r>
          </a:p>
          <a:p>
            <a:pPr lvl="1"/>
            <a:r>
              <a:rPr lang="en-US" dirty="0" smtClean="0"/>
              <a:t>Greater RN satisfaction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Hip Fracture : FI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4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Determined</a:t>
            </a:r>
          </a:p>
          <a:p>
            <a:pPr lvl="1"/>
            <a:r>
              <a:rPr lang="en-US" dirty="0" smtClean="0"/>
              <a:t>CAM Scores</a:t>
            </a:r>
          </a:p>
          <a:p>
            <a:pPr lvl="1"/>
            <a:r>
              <a:rPr lang="en-US" dirty="0" smtClean="0"/>
              <a:t>Effect on placement/independent living</a:t>
            </a:r>
          </a:p>
          <a:p>
            <a:pPr lvl="1"/>
            <a:r>
              <a:rPr lang="en-US" dirty="0" smtClean="0"/>
              <a:t>Mortality Rates: In hospital and 1 year</a:t>
            </a:r>
          </a:p>
          <a:p>
            <a:pPr lvl="1"/>
            <a:r>
              <a:rPr lang="en-US" dirty="0" smtClean="0"/>
              <a:t>LOS compared to benchmark</a:t>
            </a:r>
          </a:p>
          <a:p>
            <a:pPr lvl="1"/>
            <a:r>
              <a:rPr lang="en-US" dirty="0" smtClean="0"/>
              <a:t>HCAHP Scores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Fractured Hip: FI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6CCE8-469C-4B56-ABFC-5CF7E2F05F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28065"/>
      </p:ext>
    </p:extLst>
  </p:cSld>
  <p:clrMapOvr>
    <a:masterClrMapping/>
  </p:clrMapOvr>
</p:sld>
</file>

<file path=ppt/theme/theme1.xml><?xml version="1.0" encoding="utf-8"?>
<a:theme xmlns:a="http://schemas.openxmlformats.org/drawingml/2006/main" name="FI for hip fra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onson Standard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Comm File" ma:contentTypeID="0x010100DCAA00954132E944B0D870F0DB9F94A80043C6FCAAE6721F48A9E249B36ABCE7D3" ma:contentTypeVersion="8" ma:contentTypeDescription="" ma:contentTypeScope="" ma:versionID="8eec41f0ba3334d3955bd680da329e88">
  <xsd:schema xmlns:xsd="http://www.w3.org/2001/XMLSchema" xmlns:xs="http://www.w3.org/2001/XMLSchema" xmlns:p="http://schemas.microsoft.com/office/2006/metadata/properties" xmlns:ns1="http://schemas.microsoft.com/sharepoint/v3" xmlns:ns2="76a52e6c-7279-4fd6-9800-c1ac0993419b" xmlns:ns3="97c78ae5-1611-4dfd-b94b-3ddc90ac9c70" targetNamespace="http://schemas.microsoft.com/office/2006/metadata/properties" ma:root="true" ma:fieldsID="c1723a0dca7b50b0fc7b48deb1de8b2b" ns1:_="" ns2:_="" ns3:_="">
    <xsd:import namespace="http://schemas.microsoft.com/sharepoint/v3"/>
    <xsd:import namespace="76a52e6c-7279-4fd6-9800-c1ac0993419b"/>
    <xsd:import namespace="97c78ae5-1611-4dfd-b94b-3ddc90ac9c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ntities" minOccurs="0"/>
                <xsd:element ref="ns3:County" minOccurs="0"/>
                <xsd:element ref="ns3:Document_x0020_Category" minOccurs="0"/>
                <xsd:element ref="ns1:_dlc_Exempt" minOccurs="0"/>
                <xsd:element ref="ns3:Notes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52e6c-7279-4fd6-9800-c1ac099341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78ae5-1611-4dfd-b94b-3ddc90ac9c70" elementFormDefault="qualified">
    <xsd:import namespace="http://schemas.microsoft.com/office/2006/documentManagement/types"/>
    <xsd:import namespace="http://schemas.microsoft.com/office/infopath/2007/PartnerControls"/>
    <xsd:element name="Entities" ma:index="11" nillable="true" ma:displayName="Entities" ma:internalName="Ent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C"/>
                    <xsd:enumeration value="BAH"/>
                    <xsd:enumeration value="Battle Creek Practices"/>
                    <xsd:enumeration value="BBC"/>
                    <xsd:enumeration value="BHCMW"/>
                    <xsd:enumeration value="BLH"/>
                    <xsd:enumeration value="BLOC"/>
                    <xsd:enumeration value="BMH"/>
                    <xsd:enumeration value="Bronson"/>
                    <xsd:enumeration value="Bronson Commons"/>
                    <xsd:enumeration value="BSH"/>
                    <xsd:enumeration value="BVOC"/>
                    <xsd:enumeration value="Children’s Hospital"/>
                    <xsd:enumeration value="Kalamazoo Practices"/>
                    <xsd:enumeration value="LakeView Practices"/>
                  </xsd:restriction>
                </xsd:simpleType>
              </xsd:element>
            </xsd:sequence>
          </xsd:extension>
        </xsd:complexContent>
      </xsd:complexType>
    </xsd:element>
    <xsd:element name="County" ma:index="12" nillable="true" ma:displayName="County" ma:internalName="Coun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lhoun"/>
                    <xsd:enumeration value="Kalamazoo"/>
                    <xsd:enumeration value="Van Buren"/>
                  </xsd:restriction>
                </xsd:simpleType>
              </xsd:element>
            </xsd:sequence>
          </xsd:extension>
        </xsd:complexContent>
      </xsd:complexType>
    </xsd:element>
    <xsd:element name="Document_x0020_Category" ma:index="13" nillable="true" ma:displayName="Document Category" ma:format="RadioButtons" ma:internalName="Document_x0020_Category">
      <xsd:simpleType>
        <xsd:restriction base="dms:Choice">
          <xsd:enumeration value="Appointment"/>
          <xsd:enumeration value="Brochure"/>
          <xsd:enumeration value="Fax"/>
          <xsd:enumeration value="Flier"/>
          <xsd:enumeration value="Letterhead"/>
          <xsd:enumeration value="Logo/Wordmark"/>
          <xsd:enumeration value="Memo"/>
          <xsd:enumeration value="Patient Education / Information"/>
          <xsd:enumeration value="PowerPoint"/>
          <xsd:enumeration value="Video"/>
        </xsd:restriction>
      </xsd:simpleType>
    </xsd:element>
    <xsd:element name="Notes1" ma:index="15" nillable="true" ma:displayName="Notes" ma:internalName="Notes1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1 xmlns="97c78ae5-1611-4dfd-b94b-3ddc90ac9c70" xsi:nil="true"/>
    <County xmlns="97c78ae5-1611-4dfd-b94b-3ddc90ac9c70">
      <Value>Calhoun</Value>
      <Value>Kalamazoo</Value>
      <Value>Van Buren</Value>
    </County>
    <Entities xmlns="97c78ae5-1611-4dfd-b94b-3ddc90ac9c70"/>
    <Document_x0020_Category xmlns="97c78ae5-1611-4dfd-b94b-3ddc90ac9c70">PowerPoint</Document_x0020_Category>
    <_dlc_DocId xmlns="76a52e6c-7279-4fd6-9800-c1ac0993419b">557ZMDCEM3H2-7-940</_dlc_DocId>
    <_dlc_DocIdUrl xmlns="76a52e6c-7279-4fd6-9800-c1ac0993419b">
      <Url>https://collaboration.bronsonhg.org/departments/corpcomm/CSC/_layouts/DocIdRedir.aspx?ID=557ZMDCEM3H2-7-940</Url>
      <Description>557ZMDCEM3H2-7-940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p:Policy xmlns:p="office.server.policy" id="" local="true">
  <p:Name>CorpComm File</p:Name>
  <p:Description/>
  <p:Statement/>
  <p:PolicyItems>
    <p:PolicyItem featureId="Microsoft.Office.RecordsManagement.PolicyFeatures.PolicyAudit" staticId="0x010100DCAA00954132E944B0D870F0DB9F94A80043C6FCAAE6721F48A9E249B36ABCE7D3|810367359" UniqueId="99f4c189-c458-49a3-9f62-e689d0348c90">
      <p:Name>Auditing</p:Name>
      <p:Description>Audits user actions on documents and list items to the Audit Log.</p:Description>
      <p:CustomData>
        <Audit>
          <Update/>
          <View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33196201-E11C-40C9-B2D7-6082A5714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a52e6c-7279-4fd6-9800-c1ac0993419b"/>
    <ds:schemaRef ds:uri="97c78ae5-1611-4dfd-b94b-3ddc90ac9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DEC63-8413-411B-BAE1-6792384CB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5E096-C59E-41D2-8231-B99A2B20B9C0}">
  <ds:schemaRefs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97c78ae5-1611-4dfd-b94b-3ddc90ac9c70"/>
    <ds:schemaRef ds:uri="76a52e6c-7279-4fd6-9800-c1ac0993419b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1A56B21-91E5-4E06-8731-96E76826B7D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3C68F91-8C35-449A-BC07-53264B8A358A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 for hip fractures</Template>
  <TotalTime>8</TotalTime>
  <Words>497</Words>
  <Application>Microsoft Office PowerPoint</Application>
  <PresentationFormat>On-screen Show (4:3)</PresentationFormat>
  <Paragraphs>119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FI for hip fractures</vt:lpstr>
      <vt:lpstr>BBC Hip Fracture:  Continuous Fascia  Iliaca Blocks</vt:lpstr>
      <vt:lpstr>BBC Hip Fractures, FI Block</vt:lpstr>
      <vt:lpstr>BBC Hip Fractures FI Block</vt:lpstr>
      <vt:lpstr>BBC Hip Fractures FI Block</vt:lpstr>
      <vt:lpstr>BBC Hip Fractures: FI Blocks</vt:lpstr>
      <vt:lpstr>BBC Hip Fracture: FI Block</vt:lpstr>
      <vt:lpstr>BBC Hip Fracture: FI Block</vt:lpstr>
      <vt:lpstr>BBC Hip Fracture : FI Blocks</vt:lpstr>
      <vt:lpstr>BBC Fractured Hip: FI Blocks</vt:lpstr>
      <vt:lpstr>PowerPoint Presentation</vt:lpstr>
    </vt:vector>
  </TitlesOfParts>
  <Company>Bronson Healthcare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Hip Fracture:  Continuous Fascia  Iliaca Blocks</dc:title>
  <dc:creator>BCHSWSTSG016</dc:creator>
  <cp:lastModifiedBy>Ladd, Christina</cp:lastModifiedBy>
  <cp:revision>3</cp:revision>
  <dcterms:created xsi:type="dcterms:W3CDTF">2018-07-22T16:41:24Z</dcterms:created>
  <dcterms:modified xsi:type="dcterms:W3CDTF">2018-08-23T02:52:09Z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89a5f4a9-0464-4693-acc9-268a115b6490</vt:lpwstr>
  </property>
  <property fmtid="{D5CDD505-2E9C-101B-9397-08002B2CF9AE}" pid="3" name="ContentTypeId">
    <vt:lpwstr>0x010100DCAA00954132E944B0D870F0DB9F94A80043C6FCAAE6721F48A9E249B36ABCE7D3</vt:lpwstr>
  </property>
</Properties>
</file>