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57"/>
  </p:notesMasterIdLst>
  <p:sldIdLst>
    <p:sldId id="257" r:id="rId2"/>
    <p:sldId id="258" r:id="rId3"/>
    <p:sldId id="281" r:id="rId4"/>
    <p:sldId id="294" r:id="rId5"/>
    <p:sldId id="321" r:id="rId6"/>
    <p:sldId id="297" r:id="rId7"/>
    <p:sldId id="287" r:id="rId8"/>
    <p:sldId id="328" r:id="rId9"/>
    <p:sldId id="324" r:id="rId10"/>
    <p:sldId id="326" r:id="rId11"/>
    <p:sldId id="261" r:id="rId12"/>
    <p:sldId id="262" r:id="rId13"/>
    <p:sldId id="263" r:id="rId14"/>
    <p:sldId id="264" r:id="rId15"/>
    <p:sldId id="265" r:id="rId16"/>
    <p:sldId id="327" r:id="rId17"/>
    <p:sldId id="266" r:id="rId18"/>
    <p:sldId id="267" r:id="rId19"/>
    <p:sldId id="273" r:id="rId20"/>
    <p:sldId id="274" r:id="rId21"/>
    <p:sldId id="302" r:id="rId22"/>
    <p:sldId id="311" r:id="rId23"/>
    <p:sldId id="296" r:id="rId24"/>
    <p:sldId id="295" r:id="rId25"/>
    <p:sldId id="289" r:id="rId26"/>
    <p:sldId id="317" r:id="rId27"/>
    <p:sldId id="313" r:id="rId28"/>
    <p:sldId id="314" r:id="rId29"/>
    <p:sldId id="315" r:id="rId30"/>
    <p:sldId id="316" r:id="rId31"/>
    <p:sldId id="322" r:id="rId32"/>
    <p:sldId id="310" r:id="rId33"/>
    <p:sldId id="290" r:id="rId34"/>
    <p:sldId id="303" r:id="rId35"/>
    <p:sldId id="291" r:id="rId36"/>
    <p:sldId id="323" r:id="rId37"/>
    <p:sldId id="325" r:id="rId38"/>
    <p:sldId id="312" r:id="rId39"/>
    <p:sldId id="301" r:id="rId40"/>
    <p:sldId id="268" r:id="rId41"/>
    <p:sldId id="279" r:id="rId42"/>
    <p:sldId id="269" r:id="rId43"/>
    <p:sldId id="280" r:id="rId44"/>
    <p:sldId id="304" r:id="rId45"/>
    <p:sldId id="276" r:id="rId46"/>
    <p:sldId id="299" r:id="rId47"/>
    <p:sldId id="300" r:id="rId48"/>
    <p:sldId id="275" r:id="rId49"/>
    <p:sldId id="305" r:id="rId50"/>
    <p:sldId id="329" r:id="rId51"/>
    <p:sldId id="330" r:id="rId52"/>
    <p:sldId id="331" r:id="rId53"/>
    <p:sldId id="332" r:id="rId54"/>
    <p:sldId id="333" r:id="rId55"/>
    <p:sldId id="33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CC00"/>
    <a:srgbClr val="CC3300"/>
    <a:srgbClr val="3366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85F8D-791F-460C-B59A-2EC378CA900E}" v="2" dt="2023-07-19T18:30:53.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73" autoAdjust="0"/>
  </p:normalViewPr>
  <p:slideViewPr>
    <p:cSldViewPr snapToGrid="0">
      <p:cViewPr varScale="1">
        <p:scale>
          <a:sx n="92" d="100"/>
          <a:sy n="92" d="100"/>
        </p:scale>
        <p:origin x="123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atacz, Frances Guida" userId="b15948b2-84e2-4dfb-b292-612c95991f1e" providerId="ADAL" clId="{37ED2774-39BE-4D7D-A3F6-AD0169B0E61B}"/>
    <pc:docChg chg="undo custSel addSld modSld">
      <pc:chgData name="Smiatacz, Frances Guida" userId="b15948b2-84e2-4dfb-b292-612c95991f1e" providerId="ADAL" clId="{37ED2774-39BE-4D7D-A3F6-AD0169B0E61B}" dt="2023-06-29T18:16:17.390" v="2016" actId="1076"/>
      <pc:docMkLst>
        <pc:docMk/>
      </pc:docMkLst>
      <pc:sldChg chg="delSp modSp mod modNotesTx">
        <pc:chgData name="Smiatacz, Frances Guida" userId="b15948b2-84e2-4dfb-b292-612c95991f1e" providerId="ADAL" clId="{37ED2774-39BE-4D7D-A3F6-AD0169B0E61B}" dt="2023-06-27T15:12:06.613" v="1737"/>
        <pc:sldMkLst>
          <pc:docMk/>
          <pc:sldMk cId="85191513" sldId="261"/>
        </pc:sldMkLst>
        <pc:spChg chg="del mod">
          <ac:chgData name="Smiatacz, Frances Guida" userId="b15948b2-84e2-4dfb-b292-612c95991f1e" providerId="ADAL" clId="{37ED2774-39BE-4D7D-A3F6-AD0169B0E61B}" dt="2023-06-22T17:04:23.095" v="352"/>
          <ac:spMkLst>
            <pc:docMk/>
            <pc:sldMk cId="85191513" sldId="261"/>
            <ac:spMk id="2" creationId="{00000000-0000-0000-0000-000000000000}"/>
          </ac:spMkLst>
        </pc:spChg>
        <pc:spChg chg="mod">
          <ac:chgData name="Smiatacz, Frances Guida" userId="b15948b2-84e2-4dfb-b292-612c95991f1e" providerId="ADAL" clId="{37ED2774-39BE-4D7D-A3F6-AD0169B0E61B}" dt="2023-06-23T13:18:30.087" v="657" actId="20577"/>
          <ac:spMkLst>
            <pc:docMk/>
            <pc:sldMk cId="85191513" sldId="261"/>
            <ac:spMk id="5" creationId="{00000000-0000-0000-0000-000000000000}"/>
          </ac:spMkLst>
        </pc:spChg>
      </pc:sldChg>
      <pc:sldChg chg="modSp mod modNotesTx">
        <pc:chgData name="Smiatacz, Frances Guida" userId="b15948b2-84e2-4dfb-b292-612c95991f1e" providerId="ADAL" clId="{37ED2774-39BE-4D7D-A3F6-AD0169B0E61B}" dt="2023-06-27T15:12:18.445" v="1738"/>
        <pc:sldMkLst>
          <pc:docMk/>
          <pc:sldMk cId="2245839808" sldId="262"/>
        </pc:sldMkLst>
        <pc:spChg chg="mod">
          <ac:chgData name="Smiatacz, Frances Guida" userId="b15948b2-84e2-4dfb-b292-612c95991f1e" providerId="ADAL" clId="{37ED2774-39BE-4D7D-A3F6-AD0169B0E61B}" dt="2023-06-23T13:17:39.680" v="647" actId="20577"/>
          <ac:spMkLst>
            <pc:docMk/>
            <pc:sldMk cId="2245839808" sldId="262"/>
            <ac:spMk id="4" creationId="{00000000-0000-0000-0000-000000000000}"/>
          </ac:spMkLst>
        </pc:spChg>
      </pc:sldChg>
      <pc:sldChg chg="modSp mod modNotesTx">
        <pc:chgData name="Smiatacz, Frances Guida" userId="b15948b2-84e2-4dfb-b292-612c95991f1e" providerId="ADAL" clId="{37ED2774-39BE-4D7D-A3F6-AD0169B0E61B}" dt="2023-06-27T15:15:47.095" v="1740"/>
        <pc:sldMkLst>
          <pc:docMk/>
          <pc:sldMk cId="3243177137" sldId="263"/>
        </pc:sldMkLst>
        <pc:spChg chg="mod">
          <ac:chgData name="Smiatacz, Frances Guida" userId="b15948b2-84e2-4dfb-b292-612c95991f1e" providerId="ADAL" clId="{37ED2774-39BE-4D7D-A3F6-AD0169B0E61B}" dt="2023-06-23T13:18:51.592" v="663" actId="20577"/>
          <ac:spMkLst>
            <pc:docMk/>
            <pc:sldMk cId="3243177137" sldId="263"/>
            <ac:spMk id="2" creationId="{00000000-0000-0000-0000-000000000000}"/>
          </ac:spMkLst>
        </pc:spChg>
        <pc:spChg chg="mod">
          <ac:chgData name="Smiatacz, Frances Guida" userId="b15948b2-84e2-4dfb-b292-612c95991f1e" providerId="ADAL" clId="{37ED2774-39BE-4D7D-A3F6-AD0169B0E61B}" dt="2023-06-22T17:45:16.913" v="477" actId="1076"/>
          <ac:spMkLst>
            <pc:docMk/>
            <pc:sldMk cId="3243177137" sldId="263"/>
            <ac:spMk id="3" creationId="{00000000-0000-0000-0000-000000000000}"/>
          </ac:spMkLst>
        </pc:spChg>
        <pc:spChg chg="mod">
          <ac:chgData name="Smiatacz, Frances Guida" userId="b15948b2-84e2-4dfb-b292-612c95991f1e" providerId="ADAL" clId="{37ED2774-39BE-4D7D-A3F6-AD0169B0E61B}" dt="2023-06-22T17:45:14.199" v="476" actId="1076"/>
          <ac:spMkLst>
            <pc:docMk/>
            <pc:sldMk cId="3243177137" sldId="263"/>
            <ac:spMk id="4" creationId="{00000000-0000-0000-0000-000000000000}"/>
          </ac:spMkLst>
        </pc:spChg>
      </pc:sldChg>
      <pc:sldChg chg="modSp mod modNotesTx">
        <pc:chgData name="Smiatacz, Frances Guida" userId="b15948b2-84e2-4dfb-b292-612c95991f1e" providerId="ADAL" clId="{37ED2774-39BE-4D7D-A3F6-AD0169B0E61B}" dt="2023-06-27T15:17:09.567" v="1742"/>
        <pc:sldMkLst>
          <pc:docMk/>
          <pc:sldMk cId="944653281" sldId="264"/>
        </pc:sldMkLst>
        <pc:spChg chg="mod">
          <ac:chgData name="Smiatacz, Frances Guida" userId="b15948b2-84e2-4dfb-b292-612c95991f1e" providerId="ADAL" clId="{37ED2774-39BE-4D7D-A3F6-AD0169B0E61B}" dt="2023-06-22T17:42:57.264" v="435" actId="14100"/>
          <ac:spMkLst>
            <pc:docMk/>
            <pc:sldMk cId="944653281" sldId="264"/>
            <ac:spMk id="3" creationId="{00000000-0000-0000-0000-000000000000}"/>
          </ac:spMkLst>
        </pc:spChg>
        <pc:spChg chg="mod">
          <ac:chgData name="Smiatacz, Frances Guida" userId="b15948b2-84e2-4dfb-b292-612c95991f1e" providerId="ADAL" clId="{37ED2774-39BE-4D7D-A3F6-AD0169B0E61B}" dt="2023-06-22T17:46:56.433" v="482" actId="21"/>
          <ac:spMkLst>
            <pc:docMk/>
            <pc:sldMk cId="944653281" sldId="264"/>
            <ac:spMk id="4" creationId="{00000000-0000-0000-0000-000000000000}"/>
          </ac:spMkLst>
        </pc:spChg>
      </pc:sldChg>
      <pc:sldChg chg="delSp modSp mod modNotesTx">
        <pc:chgData name="Smiatacz, Frances Guida" userId="b15948b2-84e2-4dfb-b292-612c95991f1e" providerId="ADAL" clId="{37ED2774-39BE-4D7D-A3F6-AD0169B0E61B}" dt="2023-06-27T15:17:17.667" v="1743"/>
        <pc:sldMkLst>
          <pc:docMk/>
          <pc:sldMk cId="1314588518" sldId="265"/>
        </pc:sldMkLst>
        <pc:spChg chg="mod">
          <ac:chgData name="Smiatacz, Frances Guida" userId="b15948b2-84e2-4dfb-b292-612c95991f1e" providerId="ADAL" clId="{37ED2774-39BE-4D7D-A3F6-AD0169B0E61B}" dt="2023-06-23T13:19:44.835" v="670" actId="20577"/>
          <ac:spMkLst>
            <pc:docMk/>
            <pc:sldMk cId="1314588518" sldId="265"/>
            <ac:spMk id="3" creationId="{00000000-0000-0000-0000-000000000000}"/>
          </ac:spMkLst>
        </pc:spChg>
        <pc:spChg chg="del">
          <ac:chgData name="Smiatacz, Frances Guida" userId="b15948b2-84e2-4dfb-b292-612c95991f1e" providerId="ADAL" clId="{37ED2774-39BE-4D7D-A3F6-AD0169B0E61B}" dt="2023-06-22T17:47:39.379" v="486" actId="478"/>
          <ac:spMkLst>
            <pc:docMk/>
            <pc:sldMk cId="1314588518" sldId="265"/>
            <ac:spMk id="4" creationId="{00000000-0000-0000-0000-000000000000}"/>
          </ac:spMkLst>
        </pc:spChg>
      </pc:sldChg>
      <pc:sldChg chg="delSp modSp mod modNotesTx">
        <pc:chgData name="Smiatacz, Frances Guida" userId="b15948b2-84e2-4dfb-b292-612c95991f1e" providerId="ADAL" clId="{37ED2774-39BE-4D7D-A3F6-AD0169B0E61B}" dt="2023-06-27T15:18:32.246" v="1750"/>
        <pc:sldMkLst>
          <pc:docMk/>
          <pc:sldMk cId="2089573572" sldId="266"/>
        </pc:sldMkLst>
        <pc:spChg chg="mod">
          <ac:chgData name="Smiatacz, Frances Guida" userId="b15948b2-84e2-4dfb-b292-612c95991f1e" providerId="ADAL" clId="{37ED2774-39BE-4D7D-A3F6-AD0169B0E61B}" dt="2023-06-23T13:19:56.266" v="676" actId="20577"/>
          <ac:spMkLst>
            <pc:docMk/>
            <pc:sldMk cId="2089573572" sldId="266"/>
            <ac:spMk id="3" creationId="{00000000-0000-0000-0000-000000000000}"/>
          </ac:spMkLst>
        </pc:spChg>
        <pc:spChg chg="del">
          <ac:chgData name="Smiatacz, Frances Guida" userId="b15948b2-84e2-4dfb-b292-612c95991f1e" providerId="ADAL" clId="{37ED2774-39BE-4D7D-A3F6-AD0169B0E61B}" dt="2023-06-22T17:49:52.939" v="535" actId="478"/>
          <ac:spMkLst>
            <pc:docMk/>
            <pc:sldMk cId="2089573572" sldId="266"/>
            <ac:spMk id="4" creationId="{00000000-0000-0000-0000-000000000000}"/>
          </ac:spMkLst>
        </pc:spChg>
      </pc:sldChg>
      <pc:sldChg chg="delSp modSp mod modNotesTx">
        <pc:chgData name="Smiatacz, Frances Guida" userId="b15948b2-84e2-4dfb-b292-612c95991f1e" providerId="ADAL" clId="{37ED2774-39BE-4D7D-A3F6-AD0169B0E61B}" dt="2023-06-29T18:13:08.366" v="1940" actId="478"/>
        <pc:sldMkLst>
          <pc:docMk/>
          <pc:sldMk cId="995880755" sldId="267"/>
        </pc:sldMkLst>
        <pc:spChg chg="mod">
          <ac:chgData name="Smiatacz, Frances Guida" userId="b15948b2-84e2-4dfb-b292-612c95991f1e" providerId="ADAL" clId="{37ED2774-39BE-4D7D-A3F6-AD0169B0E61B}" dt="2023-06-29T18:13:02.661" v="1938" actId="20577"/>
          <ac:spMkLst>
            <pc:docMk/>
            <pc:sldMk cId="995880755" sldId="267"/>
            <ac:spMk id="3" creationId="{00000000-0000-0000-0000-000000000000}"/>
          </ac:spMkLst>
        </pc:spChg>
        <pc:spChg chg="del">
          <ac:chgData name="Smiatacz, Frances Guida" userId="b15948b2-84e2-4dfb-b292-612c95991f1e" providerId="ADAL" clId="{37ED2774-39BE-4D7D-A3F6-AD0169B0E61B}" dt="2023-06-29T18:13:05.328" v="1939" actId="478"/>
          <ac:spMkLst>
            <pc:docMk/>
            <pc:sldMk cId="995880755" sldId="267"/>
            <ac:spMk id="4" creationId="{00000000-0000-0000-0000-000000000000}"/>
          </ac:spMkLst>
        </pc:spChg>
        <pc:spChg chg="del">
          <ac:chgData name="Smiatacz, Frances Guida" userId="b15948b2-84e2-4dfb-b292-612c95991f1e" providerId="ADAL" clId="{37ED2774-39BE-4D7D-A3F6-AD0169B0E61B}" dt="2023-06-29T18:13:08.366" v="1940" actId="478"/>
          <ac:spMkLst>
            <pc:docMk/>
            <pc:sldMk cId="995880755" sldId="267"/>
            <ac:spMk id="5" creationId="{00000000-0000-0000-0000-000000000000}"/>
          </ac:spMkLst>
        </pc:spChg>
      </pc:sldChg>
      <pc:sldChg chg="delSp modSp mod modNotesTx">
        <pc:chgData name="Smiatacz, Frances Guida" userId="b15948b2-84e2-4dfb-b292-612c95991f1e" providerId="ADAL" clId="{37ED2774-39BE-4D7D-A3F6-AD0169B0E61B}" dt="2023-06-27T15:20:31.853" v="1773" actId="20577"/>
        <pc:sldMkLst>
          <pc:docMk/>
          <pc:sldMk cId="3796533631" sldId="273"/>
        </pc:sldMkLst>
        <pc:spChg chg="mod">
          <ac:chgData name="Smiatacz, Frances Guida" userId="b15948b2-84e2-4dfb-b292-612c95991f1e" providerId="ADAL" clId="{37ED2774-39BE-4D7D-A3F6-AD0169B0E61B}" dt="2023-06-23T13:22:39.122" v="693" actId="14100"/>
          <ac:spMkLst>
            <pc:docMk/>
            <pc:sldMk cId="3796533631" sldId="273"/>
            <ac:spMk id="3" creationId="{00000000-0000-0000-0000-000000000000}"/>
          </ac:spMkLst>
        </pc:spChg>
        <pc:spChg chg="del mod">
          <ac:chgData name="Smiatacz, Frances Guida" userId="b15948b2-84e2-4dfb-b292-612c95991f1e" providerId="ADAL" clId="{37ED2774-39BE-4D7D-A3F6-AD0169B0E61B}" dt="2023-06-23T13:22:33.551" v="690" actId="478"/>
          <ac:spMkLst>
            <pc:docMk/>
            <pc:sldMk cId="3796533631" sldId="273"/>
            <ac:spMk id="4" creationId="{00000000-0000-0000-0000-000000000000}"/>
          </ac:spMkLst>
        </pc:spChg>
      </pc:sldChg>
      <pc:sldChg chg="delSp modSp mod modNotesTx">
        <pc:chgData name="Smiatacz, Frances Guida" userId="b15948b2-84e2-4dfb-b292-612c95991f1e" providerId="ADAL" clId="{37ED2774-39BE-4D7D-A3F6-AD0169B0E61B}" dt="2023-06-29T18:13:48.181" v="2004" actId="478"/>
        <pc:sldMkLst>
          <pc:docMk/>
          <pc:sldMk cId="698039149" sldId="274"/>
        </pc:sldMkLst>
        <pc:spChg chg="mod">
          <ac:chgData name="Smiatacz, Frances Guida" userId="b15948b2-84e2-4dfb-b292-612c95991f1e" providerId="ADAL" clId="{37ED2774-39BE-4D7D-A3F6-AD0169B0E61B}" dt="2023-06-29T18:13:43.199" v="2002" actId="20577"/>
          <ac:spMkLst>
            <pc:docMk/>
            <pc:sldMk cId="698039149" sldId="274"/>
            <ac:spMk id="3" creationId="{00000000-0000-0000-0000-000000000000}"/>
          </ac:spMkLst>
        </pc:spChg>
        <pc:spChg chg="del">
          <ac:chgData name="Smiatacz, Frances Guida" userId="b15948b2-84e2-4dfb-b292-612c95991f1e" providerId="ADAL" clId="{37ED2774-39BE-4D7D-A3F6-AD0169B0E61B}" dt="2023-06-29T18:13:48.181" v="2004" actId="478"/>
          <ac:spMkLst>
            <pc:docMk/>
            <pc:sldMk cId="698039149" sldId="274"/>
            <ac:spMk id="4" creationId="{00000000-0000-0000-0000-000000000000}"/>
          </ac:spMkLst>
        </pc:spChg>
        <pc:spChg chg="del">
          <ac:chgData name="Smiatacz, Frances Guida" userId="b15948b2-84e2-4dfb-b292-612c95991f1e" providerId="ADAL" clId="{37ED2774-39BE-4D7D-A3F6-AD0169B0E61B}" dt="2023-06-29T18:13:46.523" v="2003" actId="478"/>
          <ac:spMkLst>
            <pc:docMk/>
            <pc:sldMk cId="698039149" sldId="274"/>
            <ac:spMk id="5" creationId="{00000000-0000-0000-0000-000000000000}"/>
          </ac:spMkLst>
        </pc:spChg>
      </pc:sldChg>
      <pc:sldChg chg="delSp modSp mod modNotesTx">
        <pc:chgData name="Smiatacz, Frances Guida" userId="b15948b2-84e2-4dfb-b292-612c95991f1e" providerId="ADAL" clId="{37ED2774-39BE-4D7D-A3F6-AD0169B0E61B}" dt="2023-06-27T14:54:11.948" v="1729"/>
        <pc:sldMkLst>
          <pc:docMk/>
          <pc:sldMk cId="252793605" sldId="281"/>
        </pc:sldMkLst>
        <pc:spChg chg="mod">
          <ac:chgData name="Smiatacz, Frances Guida" userId="b15948b2-84e2-4dfb-b292-612c95991f1e" providerId="ADAL" clId="{37ED2774-39BE-4D7D-A3F6-AD0169B0E61B}" dt="2023-06-23T13:18:06.579" v="652" actId="20577"/>
          <ac:spMkLst>
            <pc:docMk/>
            <pc:sldMk cId="252793605" sldId="281"/>
            <ac:spMk id="3" creationId="{00000000-0000-0000-0000-000000000000}"/>
          </ac:spMkLst>
        </pc:spChg>
        <pc:spChg chg="del mod">
          <ac:chgData name="Smiatacz, Frances Guida" userId="b15948b2-84e2-4dfb-b292-612c95991f1e" providerId="ADAL" clId="{37ED2774-39BE-4D7D-A3F6-AD0169B0E61B}" dt="2023-06-22T15:35:47.445" v="139"/>
          <ac:spMkLst>
            <pc:docMk/>
            <pc:sldMk cId="252793605" sldId="281"/>
            <ac:spMk id="5" creationId="{00000000-0000-0000-0000-000000000000}"/>
          </ac:spMkLst>
        </pc:spChg>
        <pc:spChg chg="mod">
          <ac:chgData name="Smiatacz, Frances Guida" userId="b15948b2-84e2-4dfb-b292-612c95991f1e" providerId="ADAL" clId="{37ED2774-39BE-4D7D-A3F6-AD0169B0E61B}" dt="2023-06-27T14:48:40.579" v="1718" actId="1076"/>
          <ac:spMkLst>
            <pc:docMk/>
            <pc:sldMk cId="252793605" sldId="281"/>
            <ac:spMk id="6" creationId="{00000000-0000-0000-0000-000000000000}"/>
          </ac:spMkLst>
        </pc:spChg>
      </pc:sldChg>
      <pc:sldChg chg="modSp mod modNotesTx">
        <pc:chgData name="Smiatacz, Frances Guida" userId="b15948b2-84e2-4dfb-b292-612c95991f1e" providerId="ADAL" clId="{37ED2774-39BE-4D7D-A3F6-AD0169B0E61B}" dt="2023-06-27T15:10:48.567" v="1735"/>
        <pc:sldMkLst>
          <pc:docMk/>
          <pc:sldMk cId="3883936929" sldId="287"/>
        </pc:sldMkLst>
        <pc:spChg chg="mod">
          <ac:chgData name="Smiatacz, Frances Guida" userId="b15948b2-84e2-4dfb-b292-612c95991f1e" providerId="ADAL" clId="{37ED2774-39BE-4D7D-A3F6-AD0169B0E61B}" dt="2023-06-22T15:52:43.481" v="298" actId="20577"/>
          <ac:spMkLst>
            <pc:docMk/>
            <pc:sldMk cId="3883936929" sldId="287"/>
            <ac:spMk id="3" creationId="{00000000-0000-0000-0000-000000000000}"/>
          </ac:spMkLst>
        </pc:spChg>
        <pc:spChg chg="mod">
          <ac:chgData name="Smiatacz, Frances Guida" userId="b15948b2-84e2-4dfb-b292-612c95991f1e" providerId="ADAL" clId="{37ED2774-39BE-4D7D-A3F6-AD0169B0E61B}" dt="2023-06-22T15:52:34.319" v="284" actId="20577"/>
          <ac:spMkLst>
            <pc:docMk/>
            <pc:sldMk cId="3883936929" sldId="287"/>
            <ac:spMk id="4" creationId="{00000000-0000-0000-0000-000000000000}"/>
          </ac:spMkLst>
        </pc:spChg>
      </pc:sldChg>
      <pc:sldChg chg="delSp modSp mod modNotesTx">
        <pc:chgData name="Smiatacz, Frances Guida" userId="b15948b2-84e2-4dfb-b292-612c95991f1e" providerId="ADAL" clId="{37ED2774-39BE-4D7D-A3F6-AD0169B0E61B}" dt="2023-06-27T16:00:07.608" v="1795"/>
        <pc:sldMkLst>
          <pc:docMk/>
          <pc:sldMk cId="600672559" sldId="289"/>
        </pc:sldMkLst>
        <pc:spChg chg="mod">
          <ac:chgData name="Smiatacz, Frances Guida" userId="b15948b2-84e2-4dfb-b292-612c95991f1e" providerId="ADAL" clId="{37ED2774-39BE-4D7D-A3F6-AD0169B0E61B}" dt="2023-06-23T13:47:25.253" v="1261" actId="1076"/>
          <ac:spMkLst>
            <pc:docMk/>
            <pc:sldMk cId="600672559" sldId="289"/>
            <ac:spMk id="2" creationId="{00000000-0000-0000-0000-000000000000}"/>
          </ac:spMkLst>
        </pc:spChg>
        <pc:spChg chg="mod">
          <ac:chgData name="Smiatacz, Frances Guida" userId="b15948b2-84e2-4dfb-b292-612c95991f1e" providerId="ADAL" clId="{37ED2774-39BE-4D7D-A3F6-AD0169B0E61B}" dt="2023-06-23T13:47:22.944" v="1260" actId="1076"/>
          <ac:spMkLst>
            <pc:docMk/>
            <pc:sldMk cId="600672559" sldId="289"/>
            <ac:spMk id="3" creationId="{00000000-0000-0000-0000-000000000000}"/>
          </ac:spMkLst>
        </pc:spChg>
        <pc:spChg chg="del mod">
          <ac:chgData name="Smiatacz, Frances Guida" userId="b15948b2-84e2-4dfb-b292-612c95991f1e" providerId="ADAL" clId="{37ED2774-39BE-4D7D-A3F6-AD0169B0E61B}" dt="2023-06-23T13:47:08.165" v="1259" actId="478"/>
          <ac:spMkLst>
            <pc:docMk/>
            <pc:sldMk cId="600672559" sldId="289"/>
            <ac:spMk id="4" creationId="{00000000-0000-0000-0000-000000000000}"/>
          </ac:spMkLst>
        </pc:spChg>
      </pc:sldChg>
      <pc:sldChg chg="delSp modSp mod modNotesTx">
        <pc:chgData name="Smiatacz, Frances Guida" userId="b15948b2-84e2-4dfb-b292-612c95991f1e" providerId="ADAL" clId="{37ED2774-39BE-4D7D-A3F6-AD0169B0E61B}" dt="2023-06-27T16:05:21.326" v="1801"/>
        <pc:sldMkLst>
          <pc:docMk/>
          <pc:sldMk cId="2873867066" sldId="290"/>
        </pc:sldMkLst>
        <pc:spChg chg="mod">
          <ac:chgData name="Smiatacz, Frances Guida" userId="b15948b2-84e2-4dfb-b292-612c95991f1e" providerId="ADAL" clId="{37ED2774-39BE-4D7D-A3F6-AD0169B0E61B}" dt="2023-06-27T14:21:42.283" v="1409" actId="20577"/>
          <ac:spMkLst>
            <pc:docMk/>
            <pc:sldMk cId="2873867066" sldId="290"/>
            <ac:spMk id="3" creationId="{00000000-0000-0000-0000-000000000000}"/>
          </ac:spMkLst>
        </pc:spChg>
        <pc:spChg chg="del">
          <ac:chgData name="Smiatacz, Frances Guida" userId="b15948b2-84e2-4dfb-b292-612c95991f1e" providerId="ADAL" clId="{37ED2774-39BE-4D7D-A3F6-AD0169B0E61B}" dt="2023-06-27T14:21:45" v="1410" actId="478"/>
          <ac:spMkLst>
            <pc:docMk/>
            <pc:sldMk cId="2873867066" sldId="290"/>
            <ac:spMk id="5" creationId="{00000000-0000-0000-0000-000000000000}"/>
          </ac:spMkLst>
        </pc:spChg>
      </pc:sldChg>
      <pc:sldChg chg="delSp modSp mod modNotesTx">
        <pc:chgData name="Smiatacz, Frances Guida" userId="b15948b2-84e2-4dfb-b292-612c95991f1e" providerId="ADAL" clId="{37ED2774-39BE-4D7D-A3F6-AD0169B0E61B}" dt="2023-06-27T16:06:39.154" v="1803"/>
        <pc:sldMkLst>
          <pc:docMk/>
          <pc:sldMk cId="2001900194" sldId="291"/>
        </pc:sldMkLst>
        <pc:spChg chg="mod">
          <ac:chgData name="Smiatacz, Frances Guida" userId="b15948b2-84e2-4dfb-b292-612c95991f1e" providerId="ADAL" clId="{37ED2774-39BE-4D7D-A3F6-AD0169B0E61B}" dt="2023-06-27T14:29:54.013" v="1464" actId="20577"/>
          <ac:spMkLst>
            <pc:docMk/>
            <pc:sldMk cId="2001900194" sldId="291"/>
            <ac:spMk id="3" creationId="{00000000-0000-0000-0000-000000000000}"/>
          </ac:spMkLst>
        </pc:spChg>
        <pc:spChg chg="del mod">
          <ac:chgData name="Smiatacz, Frances Guida" userId="b15948b2-84e2-4dfb-b292-612c95991f1e" providerId="ADAL" clId="{37ED2774-39BE-4D7D-A3F6-AD0169B0E61B}" dt="2023-06-27T14:29:58.683" v="1465" actId="478"/>
          <ac:spMkLst>
            <pc:docMk/>
            <pc:sldMk cId="2001900194" sldId="291"/>
            <ac:spMk id="4" creationId="{00000000-0000-0000-0000-000000000000}"/>
          </ac:spMkLst>
        </pc:spChg>
      </pc:sldChg>
      <pc:sldChg chg="modSp mod modNotesTx">
        <pc:chgData name="Smiatacz, Frances Guida" userId="b15948b2-84e2-4dfb-b292-612c95991f1e" providerId="ADAL" clId="{37ED2774-39BE-4D7D-A3F6-AD0169B0E61B}" dt="2023-06-27T14:54:53.997" v="1730"/>
        <pc:sldMkLst>
          <pc:docMk/>
          <pc:sldMk cId="631099944" sldId="294"/>
        </pc:sldMkLst>
        <pc:spChg chg="mod">
          <ac:chgData name="Smiatacz, Frances Guida" userId="b15948b2-84e2-4dfb-b292-612c95991f1e" providerId="ADAL" clId="{37ED2774-39BE-4D7D-A3F6-AD0169B0E61B}" dt="2023-06-23T12:49:50.787" v="619" actId="1076"/>
          <ac:spMkLst>
            <pc:docMk/>
            <pc:sldMk cId="631099944" sldId="294"/>
            <ac:spMk id="5" creationId="{00000000-0000-0000-0000-000000000000}"/>
          </ac:spMkLst>
        </pc:spChg>
      </pc:sldChg>
      <pc:sldChg chg="modSp mod modNotesTx">
        <pc:chgData name="Smiatacz, Frances Guida" userId="b15948b2-84e2-4dfb-b292-612c95991f1e" providerId="ADAL" clId="{37ED2774-39BE-4D7D-A3F6-AD0169B0E61B}" dt="2023-06-27T15:50:41.363" v="1781"/>
        <pc:sldMkLst>
          <pc:docMk/>
          <pc:sldMk cId="3596149527" sldId="295"/>
        </pc:sldMkLst>
        <pc:spChg chg="mod">
          <ac:chgData name="Smiatacz, Frances Guida" userId="b15948b2-84e2-4dfb-b292-612c95991f1e" providerId="ADAL" clId="{37ED2774-39BE-4D7D-A3F6-AD0169B0E61B}" dt="2023-06-23T13:25:53.871" v="715" actId="1076"/>
          <ac:spMkLst>
            <pc:docMk/>
            <pc:sldMk cId="3596149527" sldId="295"/>
            <ac:spMk id="6" creationId="{00000000-0000-0000-0000-000000000000}"/>
          </ac:spMkLst>
        </pc:spChg>
        <pc:picChg chg="mod">
          <ac:chgData name="Smiatacz, Frances Guida" userId="b15948b2-84e2-4dfb-b292-612c95991f1e" providerId="ADAL" clId="{37ED2774-39BE-4D7D-A3F6-AD0169B0E61B}" dt="2023-06-23T13:25:29.453" v="697" actId="14100"/>
          <ac:picMkLst>
            <pc:docMk/>
            <pc:sldMk cId="3596149527" sldId="295"/>
            <ac:picMk id="4099" creationId="{00000000-0000-0000-0000-000000000000}"/>
          </ac:picMkLst>
        </pc:picChg>
      </pc:sldChg>
      <pc:sldChg chg="delSp modSp mod modNotesTx">
        <pc:chgData name="Smiatacz, Frances Guida" userId="b15948b2-84e2-4dfb-b292-612c95991f1e" providerId="ADAL" clId="{37ED2774-39BE-4D7D-A3F6-AD0169B0E61B}" dt="2023-06-27T15:49:58.365" v="1780"/>
        <pc:sldMkLst>
          <pc:docMk/>
          <pc:sldMk cId="2818885375" sldId="296"/>
        </pc:sldMkLst>
        <pc:spChg chg="mod">
          <ac:chgData name="Smiatacz, Frances Guida" userId="b15948b2-84e2-4dfb-b292-612c95991f1e" providerId="ADAL" clId="{37ED2774-39BE-4D7D-A3F6-AD0169B0E61B}" dt="2023-06-22T18:08:00.458" v="608" actId="20577"/>
          <ac:spMkLst>
            <pc:docMk/>
            <pc:sldMk cId="2818885375" sldId="296"/>
            <ac:spMk id="3" creationId="{00000000-0000-0000-0000-000000000000}"/>
          </ac:spMkLst>
        </pc:spChg>
        <pc:spChg chg="del mod">
          <ac:chgData name="Smiatacz, Frances Guida" userId="b15948b2-84e2-4dfb-b292-612c95991f1e" providerId="ADAL" clId="{37ED2774-39BE-4D7D-A3F6-AD0169B0E61B}" dt="2023-06-22T18:08:07.806" v="609" actId="478"/>
          <ac:spMkLst>
            <pc:docMk/>
            <pc:sldMk cId="2818885375" sldId="296"/>
            <ac:spMk id="4" creationId="{00000000-0000-0000-0000-000000000000}"/>
          </ac:spMkLst>
        </pc:spChg>
      </pc:sldChg>
      <pc:sldChg chg="modSp mod modNotesTx">
        <pc:chgData name="Smiatacz, Frances Guida" userId="b15948b2-84e2-4dfb-b292-612c95991f1e" providerId="ADAL" clId="{37ED2774-39BE-4D7D-A3F6-AD0169B0E61B}" dt="2023-06-27T15:10:25.792" v="1734"/>
        <pc:sldMkLst>
          <pc:docMk/>
          <pc:sldMk cId="4030225393" sldId="297"/>
        </pc:sldMkLst>
        <pc:spChg chg="mod">
          <ac:chgData name="Smiatacz, Frances Guida" userId="b15948b2-84e2-4dfb-b292-612c95991f1e" providerId="ADAL" clId="{37ED2774-39BE-4D7D-A3F6-AD0169B0E61B}" dt="2023-06-22T15:50:17.877" v="273" actId="14100"/>
          <ac:spMkLst>
            <pc:docMk/>
            <pc:sldMk cId="4030225393" sldId="297"/>
            <ac:spMk id="3" creationId="{00000000-0000-0000-0000-000000000000}"/>
          </ac:spMkLst>
        </pc:spChg>
      </pc:sldChg>
      <pc:sldChg chg="modSp mod modNotesTx">
        <pc:chgData name="Smiatacz, Frances Guida" userId="b15948b2-84e2-4dfb-b292-612c95991f1e" providerId="ADAL" clId="{37ED2774-39BE-4D7D-A3F6-AD0169B0E61B}" dt="2023-06-27T14:47:41.738" v="1714" actId="20577"/>
        <pc:sldMkLst>
          <pc:docMk/>
          <pc:sldMk cId="2269197611" sldId="300"/>
        </pc:sldMkLst>
        <pc:spChg chg="mod">
          <ac:chgData name="Smiatacz, Frances Guida" userId="b15948b2-84e2-4dfb-b292-612c95991f1e" providerId="ADAL" clId="{37ED2774-39BE-4D7D-A3F6-AD0169B0E61B}" dt="2023-06-27T14:47:41.738" v="1714" actId="20577"/>
          <ac:spMkLst>
            <pc:docMk/>
            <pc:sldMk cId="2269197611" sldId="300"/>
            <ac:spMk id="5" creationId="{00000000-0000-0000-0000-000000000000}"/>
          </ac:spMkLst>
        </pc:spChg>
      </pc:sldChg>
      <pc:sldChg chg="delSp modSp mod modNotesTx">
        <pc:chgData name="Smiatacz, Frances Guida" userId="b15948b2-84e2-4dfb-b292-612c95991f1e" providerId="ADAL" clId="{37ED2774-39BE-4D7D-A3F6-AD0169B0E61B}" dt="2023-06-27T18:25:47.351" v="1819"/>
        <pc:sldMkLst>
          <pc:docMk/>
          <pc:sldMk cId="2960776740" sldId="301"/>
        </pc:sldMkLst>
        <pc:spChg chg="mod">
          <ac:chgData name="Smiatacz, Frances Guida" userId="b15948b2-84e2-4dfb-b292-612c95991f1e" providerId="ADAL" clId="{37ED2774-39BE-4D7D-A3F6-AD0169B0E61B}" dt="2023-06-27T14:43:53.265" v="1679" actId="20577"/>
          <ac:spMkLst>
            <pc:docMk/>
            <pc:sldMk cId="2960776740" sldId="301"/>
            <ac:spMk id="3" creationId="{00000000-0000-0000-0000-000000000000}"/>
          </ac:spMkLst>
        </pc:spChg>
        <pc:spChg chg="del mod">
          <ac:chgData name="Smiatacz, Frances Guida" userId="b15948b2-84e2-4dfb-b292-612c95991f1e" providerId="ADAL" clId="{37ED2774-39BE-4D7D-A3F6-AD0169B0E61B}" dt="2023-06-27T14:43:58.409" v="1680" actId="478"/>
          <ac:spMkLst>
            <pc:docMk/>
            <pc:sldMk cId="2960776740" sldId="301"/>
            <ac:spMk id="4" creationId="{00000000-0000-0000-0000-000000000000}"/>
          </ac:spMkLst>
        </pc:spChg>
      </pc:sldChg>
      <pc:sldChg chg="modSp mod modNotesTx">
        <pc:chgData name="Smiatacz, Frances Guida" userId="b15948b2-84e2-4dfb-b292-612c95991f1e" providerId="ADAL" clId="{37ED2774-39BE-4D7D-A3F6-AD0169B0E61B}" dt="2023-06-27T16:01:36.165" v="1796"/>
        <pc:sldMkLst>
          <pc:docMk/>
          <pc:sldMk cId="3232205932" sldId="313"/>
        </pc:sldMkLst>
        <pc:spChg chg="mod">
          <ac:chgData name="Smiatacz, Frances Guida" userId="b15948b2-84e2-4dfb-b292-612c95991f1e" providerId="ADAL" clId="{37ED2774-39BE-4D7D-A3F6-AD0169B0E61B}" dt="2023-06-23T13:50:20.695" v="1288" actId="1035"/>
          <ac:spMkLst>
            <pc:docMk/>
            <pc:sldMk cId="3232205932" sldId="313"/>
            <ac:spMk id="10" creationId="{00000000-0000-0000-0000-000000000000}"/>
          </ac:spMkLst>
        </pc:spChg>
      </pc:sldChg>
      <pc:sldChg chg="modSp mod modNotesTx">
        <pc:chgData name="Smiatacz, Frances Guida" userId="b15948b2-84e2-4dfb-b292-612c95991f1e" providerId="ADAL" clId="{37ED2774-39BE-4D7D-A3F6-AD0169B0E61B}" dt="2023-06-27T16:03:10.839" v="1798"/>
        <pc:sldMkLst>
          <pc:docMk/>
          <pc:sldMk cId="4084176171" sldId="314"/>
        </pc:sldMkLst>
        <pc:spChg chg="mod">
          <ac:chgData name="Smiatacz, Frances Guida" userId="b15948b2-84e2-4dfb-b292-612c95991f1e" providerId="ADAL" clId="{37ED2774-39BE-4D7D-A3F6-AD0169B0E61B}" dt="2023-06-23T13:56:11.366" v="1327" actId="207"/>
          <ac:spMkLst>
            <pc:docMk/>
            <pc:sldMk cId="4084176171" sldId="314"/>
            <ac:spMk id="6" creationId="{00000000-0000-0000-0000-000000000000}"/>
          </ac:spMkLst>
        </pc:spChg>
      </pc:sldChg>
      <pc:sldChg chg="delSp modSp mod modNotesTx">
        <pc:chgData name="Smiatacz, Frances Guida" userId="b15948b2-84e2-4dfb-b292-612c95991f1e" providerId="ADAL" clId="{37ED2774-39BE-4D7D-A3F6-AD0169B0E61B}" dt="2023-06-27T16:04:26.724" v="1799"/>
        <pc:sldMkLst>
          <pc:docMk/>
          <pc:sldMk cId="1647378847" sldId="315"/>
        </pc:sldMkLst>
        <pc:spChg chg="mod">
          <ac:chgData name="Smiatacz, Frances Guida" userId="b15948b2-84e2-4dfb-b292-612c95991f1e" providerId="ADAL" clId="{37ED2774-39BE-4D7D-A3F6-AD0169B0E61B}" dt="2023-06-23T14:35:32.935" v="1349" actId="179"/>
          <ac:spMkLst>
            <pc:docMk/>
            <pc:sldMk cId="1647378847" sldId="315"/>
            <ac:spMk id="3" creationId="{00000000-0000-0000-0000-000000000000}"/>
          </ac:spMkLst>
        </pc:spChg>
        <pc:spChg chg="del mod">
          <ac:chgData name="Smiatacz, Frances Guida" userId="b15948b2-84e2-4dfb-b292-612c95991f1e" providerId="ADAL" clId="{37ED2774-39BE-4D7D-A3F6-AD0169B0E61B}" dt="2023-06-23T14:35:39.702" v="1351"/>
          <ac:spMkLst>
            <pc:docMk/>
            <pc:sldMk cId="1647378847" sldId="315"/>
            <ac:spMk id="4" creationId="{00000000-0000-0000-0000-000000000000}"/>
          </ac:spMkLst>
        </pc:spChg>
      </pc:sldChg>
      <pc:sldChg chg="delSp modSp mod modNotesTx">
        <pc:chgData name="Smiatacz, Frances Guida" userId="b15948b2-84e2-4dfb-b292-612c95991f1e" providerId="ADAL" clId="{37ED2774-39BE-4D7D-A3F6-AD0169B0E61B}" dt="2023-06-27T16:04:39.832" v="1800"/>
        <pc:sldMkLst>
          <pc:docMk/>
          <pc:sldMk cId="1690833358" sldId="316"/>
        </pc:sldMkLst>
        <pc:spChg chg="del mod">
          <ac:chgData name="Smiatacz, Frances Guida" userId="b15948b2-84e2-4dfb-b292-612c95991f1e" providerId="ADAL" clId="{37ED2774-39BE-4D7D-A3F6-AD0169B0E61B}" dt="2023-06-27T14:19:13.185" v="1394" actId="478"/>
          <ac:spMkLst>
            <pc:docMk/>
            <pc:sldMk cId="1690833358" sldId="316"/>
            <ac:spMk id="5" creationId="{00000000-0000-0000-0000-000000000000}"/>
          </ac:spMkLst>
        </pc:spChg>
        <pc:spChg chg="mod">
          <ac:chgData name="Smiatacz, Frances Guida" userId="b15948b2-84e2-4dfb-b292-612c95991f1e" providerId="ADAL" clId="{37ED2774-39BE-4D7D-A3F6-AD0169B0E61B}" dt="2023-06-27T14:19:11.081" v="1393" actId="1076"/>
          <ac:spMkLst>
            <pc:docMk/>
            <pc:sldMk cId="1690833358" sldId="316"/>
            <ac:spMk id="6" creationId="{00000000-0000-0000-0000-000000000000}"/>
          </ac:spMkLst>
        </pc:spChg>
      </pc:sldChg>
      <pc:sldChg chg="addSp modSp mod modNotesTx">
        <pc:chgData name="Smiatacz, Frances Guida" userId="b15948b2-84e2-4dfb-b292-612c95991f1e" providerId="ADAL" clId="{37ED2774-39BE-4D7D-A3F6-AD0169B0E61B}" dt="2023-06-27T15:00:27.040" v="1731"/>
        <pc:sldMkLst>
          <pc:docMk/>
          <pc:sldMk cId="3787419006" sldId="321"/>
        </pc:sldMkLst>
        <pc:spChg chg="add mod">
          <ac:chgData name="Smiatacz, Frances Guida" userId="b15948b2-84e2-4dfb-b292-612c95991f1e" providerId="ADAL" clId="{37ED2774-39BE-4D7D-A3F6-AD0169B0E61B}" dt="2023-06-23T12:50:03.972" v="622" actId="207"/>
          <ac:spMkLst>
            <pc:docMk/>
            <pc:sldMk cId="3787419006" sldId="321"/>
            <ac:spMk id="4" creationId="{75156F88-F1B3-4FE0-21AE-2494C76FB6F8}"/>
          </ac:spMkLst>
        </pc:spChg>
        <pc:picChg chg="mod modCrop">
          <ac:chgData name="Smiatacz, Frances Guida" userId="b15948b2-84e2-4dfb-b292-612c95991f1e" providerId="ADAL" clId="{37ED2774-39BE-4D7D-A3F6-AD0169B0E61B}" dt="2023-06-22T15:42:07.431" v="179" actId="732"/>
          <ac:picMkLst>
            <pc:docMk/>
            <pc:sldMk cId="3787419006" sldId="321"/>
            <ac:picMk id="2" creationId="{00000000-0000-0000-0000-000000000000}"/>
          </ac:picMkLst>
        </pc:picChg>
      </pc:sldChg>
      <pc:sldChg chg="delSp modSp mod modNotesTx">
        <pc:chgData name="Smiatacz, Frances Guida" userId="b15948b2-84e2-4dfb-b292-612c95991f1e" providerId="ADAL" clId="{37ED2774-39BE-4D7D-A3F6-AD0169B0E61B}" dt="2023-06-27T18:18:19.877" v="1813" actId="6549"/>
        <pc:sldMkLst>
          <pc:docMk/>
          <pc:sldMk cId="2371677352" sldId="325"/>
        </pc:sldMkLst>
        <pc:spChg chg="mod">
          <ac:chgData name="Smiatacz, Frances Guida" userId="b15948b2-84e2-4dfb-b292-612c95991f1e" providerId="ADAL" clId="{37ED2774-39BE-4D7D-A3F6-AD0169B0E61B}" dt="2023-06-27T14:35:58.462" v="1561" actId="20577"/>
          <ac:spMkLst>
            <pc:docMk/>
            <pc:sldMk cId="2371677352" sldId="325"/>
            <ac:spMk id="5" creationId="{00000000-0000-0000-0000-000000000000}"/>
          </ac:spMkLst>
        </pc:spChg>
        <pc:spChg chg="del mod">
          <ac:chgData name="Smiatacz, Frances Guida" userId="b15948b2-84e2-4dfb-b292-612c95991f1e" providerId="ADAL" clId="{37ED2774-39BE-4D7D-A3F6-AD0169B0E61B}" dt="2023-06-27T14:36:01.680" v="1562" actId="478"/>
          <ac:spMkLst>
            <pc:docMk/>
            <pc:sldMk cId="2371677352" sldId="325"/>
            <ac:spMk id="6" creationId="{00000000-0000-0000-0000-000000000000}"/>
          </ac:spMkLst>
        </pc:spChg>
      </pc:sldChg>
      <pc:sldChg chg="modSp mod modNotesTx">
        <pc:chgData name="Smiatacz, Frances Guida" userId="b15948b2-84e2-4dfb-b292-612c95991f1e" providerId="ADAL" clId="{37ED2774-39BE-4D7D-A3F6-AD0169B0E61B}" dt="2023-06-27T15:18:18.414" v="1749"/>
        <pc:sldMkLst>
          <pc:docMk/>
          <pc:sldMk cId="783093548" sldId="327"/>
        </pc:sldMkLst>
        <pc:spChg chg="mod">
          <ac:chgData name="Smiatacz, Frances Guida" userId="b15948b2-84e2-4dfb-b292-612c95991f1e" providerId="ADAL" clId="{37ED2774-39BE-4D7D-A3F6-AD0169B0E61B}" dt="2023-06-27T15:17:33.556" v="1748" actId="207"/>
          <ac:spMkLst>
            <pc:docMk/>
            <pc:sldMk cId="783093548" sldId="327"/>
            <ac:spMk id="7" creationId="{00000000-0000-0000-0000-000000000000}"/>
          </ac:spMkLst>
        </pc:spChg>
        <pc:picChg chg="mod">
          <ac:chgData name="Smiatacz, Frances Guida" userId="b15948b2-84e2-4dfb-b292-612c95991f1e" providerId="ADAL" clId="{37ED2774-39BE-4D7D-A3F6-AD0169B0E61B}" dt="2023-06-22T17:48:37.216" v="489" actId="1076"/>
          <ac:picMkLst>
            <pc:docMk/>
            <pc:sldMk cId="783093548" sldId="327"/>
            <ac:picMk id="6" creationId="{00000000-0000-0000-0000-000000000000}"/>
          </ac:picMkLst>
        </pc:picChg>
      </pc:sldChg>
      <pc:sldChg chg="modSp mod modNotesTx">
        <pc:chgData name="Smiatacz, Frances Guida" userId="b15948b2-84e2-4dfb-b292-612c95991f1e" providerId="ADAL" clId="{37ED2774-39BE-4D7D-A3F6-AD0169B0E61B}" dt="2023-06-27T15:11:44.239" v="1736"/>
        <pc:sldMkLst>
          <pc:docMk/>
          <pc:sldMk cId="2416786817" sldId="328"/>
        </pc:sldMkLst>
        <pc:spChg chg="mod">
          <ac:chgData name="Smiatacz, Frances Guida" userId="b15948b2-84e2-4dfb-b292-612c95991f1e" providerId="ADAL" clId="{37ED2774-39BE-4D7D-A3F6-AD0169B0E61B}" dt="2023-06-23T12:50:48.371" v="632" actId="20577"/>
          <ac:spMkLst>
            <pc:docMk/>
            <pc:sldMk cId="2416786817" sldId="328"/>
            <ac:spMk id="6" creationId="{00000000-0000-0000-0000-000000000000}"/>
          </ac:spMkLst>
        </pc:spChg>
        <pc:picChg chg="mod">
          <ac:chgData name="Smiatacz, Frances Guida" userId="b15948b2-84e2-4dfb-b292-612c95991f1e" providerId="ADAL" clId="{37ED2774-39BE-4D7D-A3F6-AD0169B0E61B}" dt="2023-06-22T15:52:58.625" v="300" actId="14100"/>
          <ac:picMkLst>
            <pc:docMk/>
            <pc:sldMk cId="2416786817" sldId="328"/>
            <ac:picMk id="5" creationId="{00000000-0000-0000-0000-000000000000}"/>
          </ac:picMkLst>
        </pc:picChg>
      </pc:sldChg>
      <pc:sldChg chg="modSp new mod">
        <pc:chgData name="Smiatacz, Frances Guida" userId="b15948b2-84e2-4dfb-b292-612c95991f1e" providerId="ADAL" clId="{37ED2774-39BE-4D7D-A3F6-AD0169B0E61B}" dt="2023-06-29T18:15:40.231" v="2008" actId="20577"/>
        <pc:sldMkLst>
          <pc:docMk/>
          <pc:sldMk cId="1046073786" sldId="329"/>
        </pc:sldMkLst>
        <pc:spChg chg="mod">
          <ac:chgData name="Smiatacz, Frances Guida" userId="b15948b2-84e2-4dfb-b292-612c95991f1e" providerId="ADAL" clId="{37ED2774-39BE-4D7D-A3F6-AD0169B0E61B}" dt="2023-06-27T18:28:13.245" v="1840" actId="1076"/>
          <ac:spMkLst>
            <pc:docMk/>
            <pc:sldMk cId="1046073786" sldId="329"/>
            <ac:spMk id="2" creationId="{D11E27A3-5A9B-6B70-C78D-12EB1C9C9AA8}"/>
          </ac:spMkLst>
        </pc:spChg>
        <pc:spChg chg="mod">
          <ac:chgData name="Smiatacz, Frances Guida" userId="b15948b2-84e2-4dfb-b292-612c95991f1e" providerId="ADAL" clId="{37ED2774-39BE-4D7D-A3F6-AD0169B0E61B}" dt="2023-06-29T18:15:40.231" v="2008" actId="20577"/>
          <ac:spMkLst>
            <pc:docMk/>
            <pc:sldMk cId="1046073786" sldId="329"/>
            <ac:spMk id="3" creationId="{351891F2-C153-4421-8D8E-43C557F3E3B4}"/>
          </ac:spMkLst>
        </pc:spChg>
      </pc:sldChg>
      <pc:sldChg chg="modSp new mod">
        <pc:chgData name="Smiatacz, Frances Guida" userId="b15948b2-84e2-4dfb-b292-612c95991f1e" providerId="ADAL" clId="{37ED2774-39BE-4D7D-A3F6-AD0169B0E61B}" dt="2023-06-29T18:15:15.820" v="2006" actId="20577"/>
        <pc:sldMkLst>
          <pc:docMk/>
          <pc:sldMk cId="1792802339" sldId="330"/>
        </pc:sldMkLst>
        <pc:spChg chg="mod">
          <ac:chgData name="Smiatacz, Frances Guida" userId="b15948b2-84e2-4dfb-b292-612c95991f1e" providerId="ADAL" clId="{37ED2774-39BE-4D7D-A3F6-AD0169B0E61B}" dt="2023-06-27T18:28:34.859" v="1843" actId="1076"/>
          <ac:spMkLst>
            <pc:docMk/>
            <pc:sldMk cId="1792802339" sldId="330"/>
            <ac:spMk id="2" creationId="{4A406681-702A-7F4F-E23C-695DE0551E07}"/>
          </ac:spMkLst>
        </pc:spChg>
        <pc:spChg chg="mod">
          <ac:chgData name="Smiatacz, Frances Guida" userId="b15948b2-84e2-4dfb-b292-612c95991f1e" providerId="ADAL" clId="{37ED2774-39BE-4D7D-A3F6-AD0169B0E61B}" dt="2023-06-29T18:15:15.820" v="2006" actId="20577"/>
          <ac:spMkLst>
            <pc:docMk/>
            <pc:sldMk cId="1792802339" sldId="330"/>
            <ac:spMk id="3" creationId="{D2399E83-3D21-14A0-9751-5FA00ED9DE84}"/>
          </ac:spMkLst>
        </pc:spChg>
      </pc:sldChg>
      <pc:sldChg chg="modSp add mod">
        <pc:chgData name="Smiatacz, Frances Guida" userId="b15948b2-84e2-4dfb-b292-612c95991f1e" providerId="ADAL" clId="{37ED2774-39BE-4D7D-A3F6-AD0169B0E61B}" dt="2023-06-27T18:31:39.072" v="1863" actId="207"/>
        <pc:sldMkLst>
          <pc:docMk/>
          <pc:sldMk cId="2929020781" sldId="331"/>
        </pc:sldMkLst>
        <pc:spChg chg="mod">
          <ac:chgData name="Smiatacz, Frances Guida" userId="b15948b2-84e2-4dfb-b292-612c95991f1e" providerId="ADAL" clId="{37ED2774-39BE-4D7D-A3F6-AD0169B0E61B}" dt="2023-06-27T18:31:39.072" v="1863" actId="207"/>
          <ac:spMkLst>
            <pc:docMk/>
            <pc:sldMk cId="2929020781" sldId="331"/>
            <ac:spMk id="3" creationId="{D2399E83-3D21-14A0-9751-5FA00ED9DE84}"/>
          </ac:spMkLst>
        </pc:spChg>
      </pc:sldChg>
      <pc:sldChg chg="modSp add mod">
        <pc:chgData name="Smiatacz, Frances Guida" userId="b15948b2-84e2-4dfb-b292-612c95991f1e" providerId="ADAL" clId="{37ED2774-39BE-4D7D-A3F6-AD0169B0E61B}" dt="2023-06-27T18:51:03.816" v="1886" actId="207"/>
        <pc:sldMkLst>
          <pc:docMk/>
          <pc:sldMk cId="3846842629" sldId="332"/>
        </pc:sldMkLst>
        <pc:spChg chg="mod">
          <ac:chgData name="Smiatacz, Frances Guida" userId="b15948b2-84e2-4dfb-b292-612c95991f1e" providerId="ADAL" clId="{37ED2774-39BE-4D7D-A3F6-AD0169B0E61B}" dt="2023-06-27T18:51:03.816" v="1886" actId="207"/>
          <ac:spMkLst>
            <pc:docMk/>
            <pc:sldMk cId="3846842629" sldId="332"/>
            <ac:spMk id="3" creationId="{D2399E83-3D21-14A0-9751-5FA00ED9DE84}"/>
          </ac:spMkLst>
        </pc:spChg>
      </pc:sldChg>
      <pc:sldChg chg="modSp add mod">
        <pc:chgData name="Smiatacz, Frances Guida" userId="b15948b2-84e2-4dfb-b292-612c95991f1e" providerId="ADAL" clId="{37ED2774-39BE-4D7D-A3F6-AD0169B0E61B}" dt="2023-06-29T18:16:17.390" v="2016" actId="1076"/>
        <pc:sldMkLst>
          <pc:docMk/>
          <pc:sldMk cId="375844184" sldId="333"/>
        </pc:sldMkLst>
        <pc:spChg chg="mod">
          <ac:chgData name="Smiatacz, Frances Guida" userId="b15948b2-84e2-4dfb-b292-612c95991f1e" providerId="ADAL" clId="{37ED2774-39BE-4D7D-A3F6-AD0169B0E61B}" dt="2023-06-29T18:16:17.390" v="2016" actId="1076"/>
          <ac:spMkLst>
            <pc:docMk/>
            <pc:sldMk cId="375844184" sldId="333"/>
            <ac:spMk id="3" creationId="{D2399E83-3D21-14A0-9751-5FA00ED9DE84}"/>
          </ac:spMkLst>
        </pc:spChg>
      </pc:sldChg>
      <pc:sldChg chg="modSp add mod">
        <pc:chgData name="Smiatacz, Frances Guida" userId="b15948b2-84e2-4dfb-b292-612c95991f1e" providerId="ADAL" clId="{37ED2774-39BE-4D7D-A3F6-AD0169B0E61B}" dt="2023-06-29T18:15:59.382" v="2012" actId="6549"/>
        <pc:sldMkLst>
          <pc:docMk/>
          <pc:sldMk cId="279620092" sldId="334"/>
        </pc:sldMkLst>
        <pc:spChg chg="mod">
          <ac:chgData name="Smiatacz, Frances Guida" userId="b15948b2-84e2-4dfb-b292-612c95991f1e" providerId="ADAL" clId="{37ED2774-39BE-4D7D-A3F6-AD0169B0E61B}" dt="2023-06-29T18:15:59.382" v="2012" actId="6549"/>
          <ac:spMkLst>
            <pc:docMk/>
            <pc:sldMk cId="279620092" sldId="334"/>
            <ac:spMk id="3" creationId="{D2399E83-3D21-14A0-9751-5FA00ED9DE84}"/>
          </ac:spMkLst>
        </pc:spChg>
      </pc:sldChg>
    </pc:docChg>
  </pc:docChgLst>
  <pc:docChgLst>
    <pc:chgData name="Smiatacz, Frances Guida" userId="b15948b2-84e2-4dfb-b292-612c95991f1e" providerId="ADAL" clId="{69685F8D-791F-460C-B59A-2EC378CA900E}"/>
    <pc:docChg chg="custSel modSld">
      <pc:chgData name="Smiatacz, Frances Guida" userId="b15948b2-84e2-4dfb-b292-612c95991f1e" providerId="ADAL" clId="{69685F8D-791F-460C-B59A-2EC378CA900E}" dt="2023-07-19T18:33:39.177" v="78" actId="6549"/>
      <pc:docMkLst>
        <pc:docMk/>
      </pc:docMkLst>
      <pc:sldChg chg="modSp mod">
        <pc:chgData name="Smiatacz, Frances Guida" userId="b15948b2-84e2-4dfb-b292-612c95991f1e" providerId="ADAL" clId="{69685F8D-791F-460C-B59A-2EC378CA900E}" dt="2023-07-19T18:33:09.666" v="75" actId="6549"/>
        <pc:sldMkLst>
          <pc:docMk/>
          <pc:sldMk cId="85191513" sldId="261"/>
        </pc:sldMkLst>
        <pc:spChg chg="mod">
          <ac:chgData name="Smiatacz, Frances Guida" userId="b15948b2-84e2-4dfb-b292-612c95991f1e" providerId="ADAL" clId="{69685F8D-791F-460C-B59A-2EC378CA900E}" dt="2023-07-19T18:33:09.666" v="75" actId="6549"/>
          <ac:spMkLst>
            <pc:docMk/>
            <pc:sldMk cId="85191513" sldId="261"/>
            <ac:spMk id="5" creationId="{00000000-0000-0000-0000-000000000000}"/>
          </ac:spMkLst>
        </pc:spChg>
      </pc:sldChg>
      <pc:sldChg chg="modSp mod">
        <pc:chgData name="Smiatacz, Frances Guida" userId="b15948b2-84e2-4dfb-b292-612c95991f1e" providerId="ADAL" clId="{69685F8D-791F-460C-B59A-2EC378CA900E}" dt="2023-07-19T18:33:15.707" v="76" actId="6549"/>
        <pc:sldMkLst>
          <pc:docMk/>
          <pc:sldMk cId="2245839808" sldId="262"/>
        </pc:sldMkLst>
        <pc:spChg chg="mod">
          <ac:chgData name="Smiatacz, Frances Guida" userId="b15948b2-84e2-4dfb-b292-612c95991f1e" providerId="ADAL" clId="{69685F8D-791F-460C-B59A-2EC378CA900E}" dt="2023-07-19T18:33:15.707" v="76" actId="6549"/>
          <ac:spMkLst>
            <pc:docMk/>
            <pc:sldMk cId="2245839808" sldId="262"/>
            <ac:spMk id="4" creationId="{00000000-0000-0000-0000-000000000000}"/>
          </ac:spMkLst>
        </pc:spChg>
      </pc:sldChg>
      <pc:sldChg chg="delSp modSp mod modNotesTx">
        <pc:chgData name="Smiatacz, Frances Guida" userId="b15948b2-84e2-4dfb-b292-612c95991f1e" providerId="ADAL" clId="{69685F8D-791F-460C-B59A-2EC378CA900E}" dt="2023-07-19T18:31:53.216" v="72" actId="478"/>
        <pc:sldMkLst>
          <pc:docMk/>
          <pc:sldMk cId="3243177137" sldId="263"/>
        </pc:sldMkLst>
        <pc:spChg chg="mod">
          <ac:chgData name="Smiatacz, Frances Guida" userId="b15948b2-84e2-4dfb-b292-612c95991f1e" providerId="ADAL" clId="{69685F8D-791F-460C-B59A-2EC378CA900E}" dt="2023-07-19T18:31:31.968" v="70" actId="20577"/>
          <ac:spMkLst>
            <pc:docMk/>
            <pc:sldMk cId="3243177137" sldId="263"/>
            <ac:spMk id="3" creationId="{00000000-0000-0000-0000-000000000000}"/>
          </ac:spMkLst>
        </pc:spChg>
        <pc:spChg chg="del">
          <ac:chgData name="Smiatacz, Frances Guida" userId="b15948b2-84e2-4dfb-b292-612c95991f1e" providerId="ADAL" clId="{69685F8D-791F-460C-B59A-2EC378CA900E}" dt="2023-07-19T18:31:53.216" v="72" actId="478"/>
          <ac:spMkLst>
            <pc:docMk/>
            <pc:sldMk cId="3243177137" sldId="263"/>
            <ac:spMk id="4" creationId="{00000000-0000-0000-0000-000000000000}"/>
          </ac:spMkLst>
        </pc:spChg>
      </pc:sldChg>
      <pc:sldChg chg="delSp modSp mod">
        <pc:chgData name="Smiatacz, Frances Guida" userId="b15948b2-84e2-4dfb-b292-612c95991f1e" providerId="ADAL" clId="{69685F8D-791F-460C-B59A-2EC378CA900E}" dt="2023-07-19T18:32:40.350" v="73" actId="478"/>
        <pc:sldMkLst>
          <pc:docMk/>
          <pc:sldMk cId="944653281" sldId="264"/>
        </pc:sldMkLst>
        <pc:spChg chg="mod">
          <ac:chgData name="Smiatacz, Frances Guida" userId="b15948b2-84e2-4dfb-b292-612c95991f1e" providerId="ADAL" clId="{69685F8D-791F-460C-B59A-2EC378CA900E}" dt="2023-07-19T17:32:08.017" v="26" actId="20577"/>
          <ac:spMkLst>
            <pc:docMk/>
            <pc:sldMk cId="944653281" sldId="264"/>
            <ac:spMk id="3" creationId="{00000000-0000-0000-0000-000000000000}"/>
          </ac:spMkLst>
        </pc:spChg>
        <pc:spChg chg="del">
          <ac:chgData name="Smiatacz, Frances Guida" userId="b15948b2-84e2-4dfb-b292-612c95991f1e" providerId="ADAL" clId="{69685F8D-791F-460C-B59A-2EC378CA900E}" dt="2023-07-19T18:32:40.350" v="73" actId="478"/>
          <ac:spMkLst>
            <pc:docMk/>
            <pc:sldMk cId="944653281" sldId="264"/>
            <ac:spMk id="4" creationId="{00000000-0000-0000-0000-000000000000}"/>
          </ac:spMkLst>
        </pc:spChg>
      </pc:sldChg>
      <pc:sldChg chg="modSp mod">
        <pc:chgData name="Smiatacz, Frances Guida" userId="b15948b2-84e2-4dfb-b292-612c95991f1e" providerId="ADAL" clId="{69685F8D-791F-460C-B59A-2EC378CA900E}" dt="2023-07-19T18:33:28.928" v="77" actId="6549"/>
        <pc:sldMkLst>
          <pc:docMk/>
          <pc:sldMk cId="1314588518" sldId="265"/>
        </pc:sldMkLst>
        <pc:spChg chg="mod">
          <ac:chgData name="Smiatacz, Frances Guida" userId="b15948b2-84e2-4dfb-b292-612c95991f1e" providerId="ADAL" clId="{69685F8D-791F-460C-B59A-2EC378CA900E}" dt="2023-07-19T18:33:28.928" v="77" actId="6549"/>
          <ac:spMkLst>
            <pc:docMk/>
            <pc:sldMk cId="1314588518" sldId="265"/>
            <ac:spMk id="3" creationId="{00000000-0000-0000-0000-000000000000}"/>
          </ac:spMkLst>
        </pc:spChg>
      </pc:sldChg>
      <pc:sldChg chg="modSp mod">
        <pc:chgData name="Smiatacz, Frances Guida" userId="b15948b2-84e2-4dfb-b292-612c95991f1e" providerId="ADAL" clId="{69685F8D-791F-460C-B59A-2EC378CA900E}" dt="2023-07-19T18:33:39.177" v="78" actId="6549"/>
        <pc:sldMkLst>
          <pc:docMk/>
          <pc:sldMk cId="2089573572" sldId="266"/>
        </pc:sldMkLst>
        <pc:spChg chg="mod">
          <ac:chgData name="Smiatacz, Frances Guida" userId="b15948b2-84e2-4dfb-b292-612c95991f1e" providerId="ADAL" clId="{69685F8D-791F-460C-B59A-2EC378CA900E}" dt="2023-07-19T18:33:39.177" v="78" actId="6549"/>
          <ac:spMkLst>
            <pc:docMk/>
            <pc:sldMk cId="2089573572" sldId="266"/>
            <ac:spMk id="3" creationId="{00000000-0000-0000-0000-000000000000}"/>
          </ac:spMkLst>
        </pc:spChg>
      </pc:sldChg>
      <pc:sldChg chg="modNotesTx">
        <pc:chgData name="Smiatacz, Frances Guida" userId="b15948b2-84e2-4dfb-b292-612c95991f1e" providerId="ADAL" clId="{69685F8D-791F-460C-B59A-2EC378CA900E}" dt="2023-07-19T17:41:17.323" v="27"/>
        <pc:sldMkLst>
          <pc:docMk/>
          <pc:sldMk cId="698039149" sldId="274"/>
        </pc:sldMkLst>
      </pc:sldChg>
      <pc:sldChg chg="modSp mod">
        <pc:chgData name="Smiatacz, Frances Guida" userId="b15948b2-84e2-4dfb-b292-612c95991f1e" providerId="ADAL" clId="{69685F8D-791F-460C-B59A-2EC378CA900E}" dt="2023-07-19T18:32:54.824" v="74" actId="6549"/>
        <pc:sldMkLst>
          <pc:docMk/>
          <pc:sldMk cId="252793605" sldId="281"/>
        </pc:sldMkLst>
        <pc:spChg chg="mod">
          <ac:chgData name="Smiatacz, Frances Guida" userId="b15948b2-84e2-4dfb-b292-612c95991f1e" providerId="ADAL" clId="{69685F8D-791F-460C-B59A-2EC378CA900E}" dt="2023-07-19T18:32:54.824" v="74" actId="6549"/>
          <ac:spMkLst>
            <pc:docMk/>
            <pc:sldMk cId="252793605" sldId="281"/>
            <ac:spMk id="3" creationId="{00000000-0000-0000-0000-000000000000}"/>
          </ac:spMkLst>
        </pc:spChg>
      </pc:sldChg>
      <pc:sldChg chg="modSp mod">
        <pc:chgData name="Smiatacz, Frances Guida" userId="b15948b2-84e2-4dfb-b292-612c95991f1e" providerId="ADAL" clId="{69685F8D-791F-460C-B59A-2EC378CA900E}" dt="2023-07-19T17:42:03.602" v="32" actId="207"/>
        <pc:sldMkLst>
          <pc:docMk/>
          <pc:sldMk cId="3846842629" sldId="332"/>
        </pc:sldMkLst>
        <pc:spChg chg="mod">
          <ac:chgData name="Smiatacz, Frances Guida" userId="b15948b2-84e2-4dfb-b292-612c95991f1e" providerId="ADAL" clId="{69685F8D-791F-460C-B59A-2EC378CA900E}" dt="2023-07-19T17:42:03.602" v="32" actId="207"/>
          <ac:spMkLst>
            <pc:docMk/>
            <pc:sldMk cId="3846842629" sldId="332"/>
            <ac:spMk id="3" creationId="{D2399E83-3D21-14A0-9751-5FA00ED9DE84}"/>
          </ac:spMkLst>
        </pc:spChg>
      </pc:sldChg>
      <pc:sldChg chg="modSp mod">
        <pc:chgData name="Smiatacz, Frances Guida" userId="b15948b2-84e2-4dfb-b292-612c95991f1e" providerId="ADAL" clId="{69685F8D-791F-460C-B59A-2EC378CA900E}" dt="2023-07-19T18:30:58.190" v="36" actId="207"/>
        <pc:sldMkLst>
          <pc:docMk/>
          <pc:sldMk cId="375844184" sldId="333"/>
        </pc:sldMkLst>
        <pc:spChg chg="mod">
          <ac:chgData name="Smiatacz, Frances Guida" userId="b15948b2-84e2-4dfb-b292-612c95991f1e" providerId="ADAL" clId="{69685F8D-791F-460C-B59A-2EC378CA900E}" dt="2023-07-19T18:30:58.190" v="36" actId="207"/>
          <ac:spMkLst>
            <pc:docMk/>
            <pc:sldMk cId="375844184" sldId="333"/>
            <ac:spMk id="3" creationId="{D2399E83-3D21-14A0-9751-5FA00ED9DE8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kjbucrek\AppData\Local\Microsoft\Windows\Temporary%20Internet%20Files\Content.Outlook\CELCO3PM\28June18_DataToMakeFigure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jbucrek\AppData\Local\Microsoft\Windows\Temporary%20Internet%20Files\Content.Outlook\CELCO3PM\28June18_DataToMakeFigures%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jbucrek\AppData\Local\Microsoft\Windows\Temporary%20Internet%20Files\Content.Outlook\CELCO3PM\28June18_DataToMakeFigur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rot="0" vert="horz"/>
          <a:lstStyle/>
          <a:p>
            <a:pPr>
              <a:defRPr/>
            </a:pPr>
            <a:r>
              <a:rPr lang="en-US"/>
              <a:t>Percentage of Cardiac Cases</a:t>
            </a:r>
          </a:p>
          <a:p>
            <a:pPr>
              <a:defRPr/>
            </a:pPr>
            <a:r>
              <a:rPr lang="en-US"/>
              <a:t>Receiving a Transfusion per ASPIRE Measure Criteria</a:t>
            </a:r>
          </a:p>
        </c:rich>
      </c:tx>
      <c:overlay val="0"/>
    </c:title>
    <c:autoTitleDeleted val="0"/>
    <c:plotArea>
      <c:layout/>
      <c:barChart>
        <c:barDir val="col"/>
        <c:grouping val="stacked"/>
        <c:varyColors val="0"/>
        <c:ser>
          <c:idx val="1"/>
          <c:order val="0"/>
          <c:tx>
            <c:strRef>
              <c:f>'[28June18_DataToMakeFigures (2).xlsx]Main Graphs'!$V$39</c:f>
              <c:strCache>
                <c:ptCount val="1"/>
                <c:pt idx="0">
                  <c:v>Transfusions Included </c:v>
                </c:pt>
              </c:strCache>
            </c:strRef>
          </c:tx>
          <c:invertIfNegative val="0"/>
          <c:cat>
            <c:numRef>
              <c:f>'[28June18_DataToMakeFigures (2).xlsx]Main Graphs'!$U$40:$U$73</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'[28June18_DataToMakeFigures (2).xlsx]Main Graphs'!$V$40:$V$73</c:f>
              <c:numCache>
                <c:formatCode>0%</c:formatCode>
                <c:ptCount val="34"/>
                <c:pt idx="0">
                  <c:v>0.38709677419354838</c:v>
                </c:pt>
                <c:pt idx="1">
                  <c:v>0.21428571428571427</c:v>
                </c:pt>
                <c:pt idx="2">
                  <c:v>0.1888198757763975</c:v>
                </c:pt>
                <c:pt idx="3">
                  <c:v>0.17905851297844261</c:v>
                </c:pt>
                <c:pt idx="4">
                  <c:v>0.14593908629441624</c:v>
                </c:pt>
                <c:pt idx="5">
                  <c:v>0.14071038251366119</c:v>
                </c:pt>
                <c:pt idx="6">
                  <c:v>0.1540041067761807</c:v>
                </c:pt>
                <c:pt idx="7">
                  <c:v>0.15974145891043398</c:v>
                </c:pt>
                <c:pt idx="8">
                  <c:v>9.3008739076154798E-2</c:v>
                </c:pt>
                <c:pt idx="9">
                  <c:v>9.45945945945946E-2</c:v>
                </c:pt>
                <c:pt idx="10">
                  <c:v>0.11423220973782772</c:v>
                </c:pt>
                <c:pt idx="11">
                  <c:v>0.12678741658722592</c:v>
                </c:pt>
                <c:pt idx="12">
                  <c:v>0.13186813186813187</c:v>
                </c:pt>
                <c:pt idx="13">
                  <c:v>0.12056737588652482</c:v>
                </c:pt>
                <c:pt idx="14">
                  <c:v>7.8636959370904314E-2</c:v>
                </c:pt>
                <c:pt idx="15">
                  <c:v>3.4482758620689655E-2</c:v>
                </c:pt>
                <c:pt idx="16">
                  <c:v>8.0508474576271194E-2</c:v>
                </c:pt>
                <c:pt idx="17">
                  <c:v>6.7400275103163695E-2</c:v>
                </c:pt>
                <c:pt idx="18">
                  <c:v>8.2901554404145081E-2</c:v>
                </c:pt>
                <c:pt idx="19">
                  <c:v>6.070826306913997E-2</c:v>
                </c:pt>
                <c:pt idx="20">
                  <c:v>5.9479553903345722E-2</c:v>
                </c:pt>
                <c:pt idx="21">
                  <c:v>4.2857142857142858E-2</c:v>
                </c:pt>
                <c:pt idx="22">
                  <c:v>6.8493150684931503E-3</c:v>
                </c:pt>
                <c:pt idx="23">
                  <c:v>2.7777777777777776E-2</c:v>
                </c:pt>
                <c:pt idx="24">
                  <c:v>1.9157088122605363E-2</c:v>
                </c:pt>
                <c:pt idx="25">
                  <c:v>1.7241379310344827E-2</c:v>
                </c:pt>
              </c:numCache>
            </c:numRef>
          </c:val>
          <c:extLst>
            <c:ext xmlns:c16="http://schemas.microsoft.com/office/drawing/2014/chart" uri="{C3380CC4-5D6E-409C-BE32-E72D297353CC}">
              <c16:uniqueId val="{00000001-620C-44A0-9909-38D37656ADEE}"/>
            </c:ext>
          </c:extLst>
        </c:ser>
        <c:ser>
          <c:idx val="2"/>
          <c:order val="1"/>
          <c:tx>
            <c:strRef>
              <c:f>'[28June18_DataToMakeFigures (2).xlsx]Main Graphs'!$W$39</c:f>
              <c:strCache>
                <c:ptCount val="1"/>
                <c:pt idx="0">
                  <c:v>Transfusions Excluded </c:v>
                </c:pt>
              </c:strCache>
            </c:strRef>
          </c:tx>
          <c:invertIfNegative val="0"/>
          <c:cat>
            <c:numRef>
              <c:f>'[28June18_DataToMakeFigures (2).xlsx]Main Graphs'!$U$40:$U$73</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'[28June18_DataToMakeFigures (2).xlsx]Main Graphs'!$W$40:$W$73</c:f>
              <c:numCache>
                <c:formatCode>0%</c:formatCode>
                <c:ptCount val="34"/>
                <c:pt idx="0">
                  <c:v>0.11612903225806449</c:v>
                </c:pt>
                <c:pt idx="1">
                  <c:v>0.19047619047619047</c:v>
                </c:pt>
                <c:pt idx="2">
                  <c:v>6.7080745341614914E-2</c:v>
                </c:pt>
                <c:pt idx="3">
                  <c:v>6.7091948966124068E-2</c:v>
                </c:pt>
                <c:pt idx="4">
                  <c:v>7.2335025380710655E-2</c:v>
                </c:pt>
                <c:pt idx="5">
                  <c:v>5.6010928961748627E-2</c:v>
                </c:pt>
                <c:pt idx="6">
                  <c:v>4.2299794661190965E-2</c:v>
                </c:pt>
                <c:pt idx="7">
                  <c:v>2.9547553093259463E-2</c:v>
                </c:pt>
                <c:pt idx="8">
                  <c:v>9.5505617977528087E-2</c:v>
                </c:pt>
                <c:pt idx="9">
                  <c:v>8.4459459459459471E-2</c:v>
                </c:pt>
                <c:pt idx="10">
                  <c:v>5.6179775280898875E-2</c:v>
                </c:pt>
                <c:pt idx="11">
                  <c:v>4.0038131553860816E-2</c:v>
                </c:pt>
                <c:pt idx="12">
                  <c:v>1.0989010989010988E-2</c:v>
                </c:pt>
                <c:pt idx="13">
                  <c:v>9.4562647754137114E-3</c:v>
                </c:pt>
                <c:pt idx="14">
                  <c:v>2.4901703800786368E-2</c:v>
                </c:pt>
                <c:pt idx="15">
                  <c:v>6.8965517241379309E-2</c:v>
                </c:pt>
                <c:pt idx="16">
                  <c:v>2.1186440677966101E-2</c:v>
                </c:pt>
                <c:pt idx="17">
                  <c:v>2.3383768913342505E-2</c:v>
                </c:pt>
                <c:pt idx="18">
                  <c:v>7.7720207253886018E-3</c:v>
                </c:pt>
                <c:pt idx="19">
                  <c:v>1.3490725126475549E-2</c:v>
                </c:pt>
                <c:pt idx="20">
                  <c:v>0</c:v>
                </c:pt>
                <c:pt idx="21">
                  <c:v>8.1632653061224497E-3</c:v>
                </c:pt>
                <c:pt idx="22">
                  <c:v>2.7397260273972601E-2</c:v>
                </c:pt>
                <c:pt idx="23">
                  <c:v>0</c:v>
                </c:pt>
                <c:pt idx="24">
                  <c:v>3.8314176245210726E-3</c:v>
                </c:pt>
                <c:pt idx="25">
                  <c:v>4.3103448275862068E-3</c:v>
                </c:pt>
              </c:numCache>
            </c:numRef>
          </c:val>
          <c:extLst>
            <c:ext xmlns:c16="http://schemas.microsoft.com/office/drawing/2014/chart" uri="{C3380CC4-5D6E-409C-BE32-E72D297353CC}">
              <c16:uniqueId val="{00000002-620C-44A0-9909-38D37656ADEE}"/>
            </c:ext>
          </c:extLst>
        </c:ser>
        <c:dLbls>
          <c:showLegendKey val="0"/>
          <c:showVal val="0"/>
          <c:showCatName val="0"/>
          <c:showSerName val="0"/>
          <c:showPercent val="0"/>
          <c:showBubbleSize val="0"/>
        </c:dLbls>
        <c:gapWidth val="150"/>
        <c:overlap val="100"/>
        <c:axId val="182932608"/>
        <c:axId val="182934144"/>
      </c:barChart>
      <c:catAx>
        <c:axId val="182932608"/>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82934144"/>
        <c:crosses val="autoZero"/>
        <c:auto val="1"/>
        <c:lblAlgn val="ctr"/>
        <c:lblOffset val="100"/>
        <c:noMultiLvlLbl val="0"/>
      </c:catAx>
      <c:valAx>
        <c:axId val="182934144"/>
        <c:scaling>
          <c:orientation val="minMax"/>
          <c:max val="0.60000000000000009"/>
        </c:scaling>
        <c:delete val="0"/>
        <c:axPos val="l"/>
        <c:majorGridlines/>
        <c:numFmt formatCode="0%" sourceLinked="1"/>
        <c:majorTickMark val="none"/>
        <c:minorTickMark val="none"/>
        <c:tickLblPos val="nextTo"/>
        <c:txPr>
          <a:bodyPr rot="-60000000" vert="horz"/>
          <a:lstStyle/>
          <a:p>
            <a:pPr>
              <a:defRPr/>
            </a:pPr>
            <a:endParaRPr lang="en-US"/>
          </a:p>
        </c:txPr>
        <c:crossAx val="182932608"/>
        <c:crosses val="autoZero"/>
        <c:crossBetween val="between"/>
      </c:valAx>
    </c:plotArea>
    <c:legend>
      <c:legendPos val="b"/>
      <c:layout>
        <c:manualLayout>
          <c:xMode val="edge"/>
          <c:yMode val="edge"/>
          <c:x val="0.13879028370654398"/>
          <c:y val="0.93907635604618034"/>
          <c:w val="0.72347986796828012"/>
          <c:h val="4.9467846643857304E-2"/>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rot="0" vert="horz"/>
          <a:lstStyle/>
          <a:p>
            <a:pPr>
              <a:defRPr/>
            </a:pPr>
            <a:r>
              <a:rPr lang="en-US"/>
              <a:t>Percentage of Total Knee Arthroplasty Cases</a:t>
            </a:r>
          </a:p>
          <a:p>
            <a:pPr>
              <a:defRPr/>
            </a:pPr>
            <a:r>
              <a:rPr lang="en-US"/>
              <a:t>Receiving a Transfusion per ASPIRE Measure Criteria</a:t>
            </a:r>
          </a:p>
        </c:rich>
      </c:tx>
      <c:overlay val="0"/>
    </c:title>
    <c:autoTitleDeleted val="0"/>
    <c:plotArea>
      <c:layout/>
      <c:barChart>
        <c:barDir val="col"/>
        <c:grouping val="stacked"/>
        <c:varyColors val="0"/>
        <c:ser>
          <c:idx val="1"/>
          <c:order val="0"/>
          <c:tx>
            <c:strRef>
              <c:f>'[28June18_DataToMakeFigures (2).xlsx]Main Graphs'!$V$1</c:f>
              <c:strCache>
                <c:ptCount val="1"/>
                <c:pt idx="0">
                  <c:v>Transfusions Included </c:v>
                </c:pt>
              </c:strCache>
            </c:strRef>
          </c:tx>
          <c:invertIfNegative val="0"/>
          <c:cat>
            <c:numRef>
              <c:f>'[28June18_DataToMakeFigures (2).xlsx]Main Graphs'!$U$2:$U$37</c:f>
              <c:numCache>
                <c:formatCode>General</c:formatCod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numCache>
            </c:numRef>
          </c:cat>
          <c:val>
            <c:numRef>
              <c:f>'[28June18_DataToMakeFigures (2).xlsx]Main Graphs'!$V$2:$V$37</c:f>
              <c:numCache>
                <c:formatCode>0%</c:formatCode>
                <c:ptCount val="36"/>
                <c:pt idx="0">
                  <c:v>0.22727272727272724</c:v>
                </c:pt>
                <c:pt idx="1">
                  <c:v>0.19642857142857142</c:v>
                </c:pt>
                <c:pt idx="2">
                  <c:v>0.17948717948717949</c:v>
                </c:pt>
                <c:pt idx="3">
                  <c:v>0.12615384615384617</c:v>
                </c:pt>
                <c:pt idx="4">
                  <c:v>0.125</c:v>
                </c:pt>
                <c:pt idx="5">
                  <c:v>8.1300813008130079E-2</c:v>
                </c:pt>
                <c:pt idx="6">
                  <c:v>7.7039274924471296E-2</c:v>
                </c:pt>
                <c:pt idx="7">
                  <c:v>7.4257425742574254E-2</c:v>
                </c:pt>
                <c:pt idx="8">
                  <c:v>5.5555555555555552E-2</c:v>
                </c:pt>
                <c:pt idx="9">
                  <c:v>5.4054054054054057E-2</c:v>
                </c:pt>
                <c:pt idx="10">
                  <c:v>4.5999999999999999E-2</c:v>
                </c:pt>
                <c:pt idx="11">
                  <c:v>4.4642857142857144E-2</c:v>
                </c:pt>
                <c:pt idx="12">
                  <c:v>2.8132992327365731E-2</c:v>
                </c:pt>
                <c:pt idx="13">
                  <c:v>2.0618556701030927E-2</c:v>
                </c:pt>
                <c:pt idx="14">
                  <c:v>2.564102564102564E-2</c:v>
                </c:pt>
                <c:pt idx="15">
                  <c:v>2.5316455696202535E-2</c:v>
                </c:pt>
                <c:pt idx="16">
                  <c:v>1.7488076311605722E-2</c:v>
                </c:pt>
                <c:pt idx="17">
                  <c:v>2.34375E-2</c:v>
                </c:pt>
                <c:pt idx="18">
                  <c:v>1.4814814814814815E-2</c:v>
                </c:pt>
                <c:pt idx="19">
                  <c:v>0.02</c:v>
                </c:pt>
                <c:pt idx="20">
                  <c:v>1.6845329249617201E-2</c:v>
                </c:pt>
                <c:pt idx="21">
                  <c:v>9.2336103416435829E-3</c:v>
                </c:pt>
                <c:pt idx="22">
                  <c:v>1.2690355329949238E-2</c:v>
                </c:pt>
                <c:pt idx="23">
                  <c:v>1.0526315789473684E-2</c:v>
                </c:pt>
                <c:pt idx="24">
                  <c:v>3.766478342749529E-3</c:v>
                </c:pt>
                <c:pt idx="25">
                  <c:v>2.8248587570621469E-3</c:v>
                </c:pt>
                <c:pt idx="26">
                  <c:v>2.7100271002710027E-3</c:v>
                </c:pt>
                <c:pt idx="27">
                  <c:v>2.4875621890547263E-3</c:v>
                </c:pt>
              </c:numCache>
            </c:numRef>
          </c:val>
          <c:extLst>
            <c:ext xmlns:c16="http://schemas.microsoft.com/office/drawing/2014/chart" uri="{C3380CC4-5D6E-409C-BE32-E72D297353CC}">
              <c16:uniqueId val="{00000001-5F76-48C9-B225-FC7028CA3D4B}"/>
            </c:ext>
          </c:extLst>
        </c:ser>
        <c:ser>
          <c:idx val="2"/>
          <c:order val="1"/>
          <c:tx>
            <c:strRef>
              <c:f>'[28June18_DataToMakeFigures (2).xlsx]Main Graphs'!$W$1</c:f>
              <c:strCache>
                <c:ptCount val="1"/>
                <c:pt idx="0">
                  <c:v>Transfusions Excluded </c:v>
                </c:pt>
              </c:strCache>
            </c:strRef>
          </c:tx>
          <c:invertIfNegative val="0"/>
          <c:cat>
            <c:numRef>
              <c:f>'[28June18_DataToMakeFigures (2).xlsx]Main Graphs'!$U$2:$U$37</c:f>
              <c:numCache>
                <c:formatCode>General</c:formatCod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numCache>
            </c:numRef>
          </c:cat>
          <c:val>
            <c:numRef>
              <c:f>'[28June18_DataToMakeFigures (2).xlsx]Main Graphs'!$W$2:$W$37</c:f>
              <c:numCache>
                <c:formatCode>0%</c:formatCode>
                <c:ptCount val="36"/>
                <c:pt idx="0">
                  <c:v>0.11363636363636362</c:v>
                </c:pt>
                <c:pt idx="1">
                  <c:v>1.7857142857142856E-2</c:v>
                </c:pt>
                <c:pt idx="2">
                  <c:v>2.564102564102564E-2</c:v>
                </c:pt>
                <c:pt idx="3">
                  <c:v>2.1538461538461538E-2</c:v>
                </c:pt>
                <c:pt idx="4">
                  <c:v>1.388888888888889E-2</c:v>
                </c:pt>
                <c:pt idx="5">
                  <c:v>1.3550135501355014E-2</c:v>
                </c:pt>
                <c:pt idx="6">
                  <c:v>1.2084592145015104E-2</c:v>
                </c:pt>
                <c:pt idx="7">
                  <c:v>4.9504950495049506E-3</c:v>
                </c:pt>
                <c:pt idx="8">
                  <c:v>1.8518518518518517E-2</c:v>
                </c:pt>
                <c:pt idx="9">
                  <c:v>6.7567567567567571E-3</c:v>
                </c:pt>
                <c:pt idx="10">
                  <c:v>0.01</c:v>
                </c:pt>
                <c:pt idx="11">
                  <c:v>8.9285714285714281E-3</c:v>
                </c:pt>
                <c:pt idx="12">
                  <c:v>1.7902813299232736E-2</c:v>
                </c:pt>
                <c:pt idx="13">
                  <c:v>2.0618556701030927E-2</c:v>
                </c:pt>
                <c:pt idx="14">
                  <c:v>7.6923076923076927E-3</c:v>
                </c:pt>
                <c:pt idx="15">
                  <c:v>6.3291139240506337E-3</c:v>
                </c:pt>
                <c:pt idx="16">
                  <c:v>6.3593004769475362E-3</c:v>
                </c:pt>
                <c:pt idx="17">
                  <c:v>0</c:v>
                </c:pt>
                <c:pt idx="18">
                  <c:v>7.4074074074074077E-3</c:v>
                </c:pt>
                <c:pt idx="19">
                  <c:v>0</c:v>
                </c:pt>
                <c:pt idx="20">
                  <c:v>0</c:v>
                </c:pt>
                <c:pt idx="21">
                  <c:v>5.5401662049861496E-3</c:v>
                </c:pt>
                <c:pt idx="22">
                  <c:v>0</c:v>
                </c:pt>
                <c:pt idx="23">
                  <c:v>0</c:v>
                </c:pt>
                <c:pt idx="24">
                  <c:v>0</c:v>
                </c:pt>
                <c:pt idx="25">
                  <c:v>0</c:v>
                </c:pt>
                <c:pt idx="26">
                  <c:v>0</c:v>
                </c:pt>
                <c:pt idx="27">
                  <c:v>0</c:v>
                </c:pt>
              </c:numCache>
            </c:numRef>
          </c:val>
          <c:extLst>
            <c:ext xmlns:c16="http://schemas.microsoft.com/office/drawing/2014/chart" uri="{C3380CC4-5D6E-409C-BE32-E72D297353CC}">
              <c16:uniqueId val="{00000002-5F76-48C9-B225-FC7028CA3D4B}"/>
            </c:ext>
          </c:extLst>
        </c:ser>
        <c:dLbls>
          <c:showLegendKey val="0"/>
          <c:showVal val="0"/>
          <c:showCatName val="0"/>
          <c:showSerName val="0"/>
          <c:showPercent val="0"/>
          <c:showBubbleSize val="0"/>
        </c:dLbls>
        <c:gapWidth val="150"/>
        <c:overlap val="100"/>
        <c:axId val="184362880"/>
        <c:axId val="184364416"/>
      </c:barChart>
      <c:catAx>
        <c:axId val="184362880"/>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84364416"/>
        <c:crosses val="autoZero"/>
        <c:auto val="1"/>
        <c:lblAlgn val="ctr"/>
        <c:lblOffset val="100"/>
        <c:noMultiLvlLbl val="0"/>
      </c:catAx>
      <c:valAx>
        <c:axId val="184364416"/>
        <c:scaling>
          <c:orientation val="minMax"/>
          <c:max val="0.5"/>
        </c:scaling>
        <c:delete val="0"/>
        <c:axPos val="l"/>
        <c:majorGridlines/>
        <c:numFmt formatCode="0%" sourceLinked="1"/>
        <c:majorTickMark val="none"/>
        <c:minorTickMark val="none"/>
        <c:tickLblPos val="nextTo"/>
        <c:txPr>
          <a:bodyPr rot="-60000000" vert="horz"/>
          <a:lstStyle/>
          <a:p>
            <a:pPr>
              <a:defRPr/>
            </a:pPr>
            <a:endParaRPr lang="en-US"/>
          </a:p>
        </c:txPr>
        <c:crossAx val="184362880"/>
        <c:crosses val="autoZero"/>
        <c:crossBetween val="between"/>
      </c:valAx>
    </c:plotArea>
    <c:legend>
      <c:legendPos val="b"/>
      <c:layout>
        <c:manualLayout>
          <c:xMode val="edge"/>
          <c:yMode val="edge"/>
          <c:x val="0.16371586941867733"/>
          <c:y val="0.93419970435874011"/>
          <c:w val="0.75517685212562502"/>
          <c:h val="4.940685654514510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rot="0" vert="horz"/>
          <a:lstStyle/>
          <a:p>
            <a:pPr>
              <a:defRPr/>
            </a:pPr>
            <a:r>
              <a:rPr lang="en-US"/>
              <a:t>Percentage of Hysterectomy Cases</a:t>
            </a:r>
          </a:p>
          <a:p>
            <a:pPr>
              <a:defRPr/>
            </a:pPr>
            <a:r>
              <a:rPr lang="en-US"/>
              <a:t>Receiving a Transfusion per ASPIRE Measure Criteria</a:t>
            </a:r>
          </a:p>
        </c:rich>
      </c:tx>
      <c:overlay val="0"/>
    </c:title>
    <c:autoTitleDeleted val="0"/>
    <c:plotArea>
      <c:layout/>
      <c:barChart>
        <c:barDir val="col"/>
        <c:grouping val="stacked"/>
        <c:varyColors val="0"/>
        <c:ser>
          <c:idx val="0"/>
          <c:order val="0"/>
          <c:tx>
            <c:strRef>
              <c:f>'[28June18_DataToMakeFigures (2).xlsx]Main Graphs'!$V$75</c:f>
              <c:strCache>
                <c:ptCount val="1"/>
                <c:pt idx="0">
                  <c:v>Transfusions Included </c:v>
                </c:pt>
              </c:strCache>
            </c:strRef>
          </c:tx>
          <c:invertIfNegative val="0"/>
          <c:cat>
            <c:numRef>
              <c:f>'[28June18_DataToMakeFigures (2).xlsx]Main Graphs'!$U$76:$U$107</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'[28June18_DataToMakeFigures (2).xlsx]Main Graphs'!$V$76:$V$107</c:f>
              <c:numCache>
                <c:formatCode>0%</c:formatCode>
                <c:ptCount val="32"/>
                <c:pt idx="0">
                  <c:v>0.27906976744186046</c:v>
                </c:pt>
                <c:pt idx="1">
                  <c:v>0.19999999999999998</c:v>
                </c:pt>
                <c:pt idx="2">
                  <c:v>0.2</c:v>
                </c:pt>
                <c:pt idx="3">
                  <c:v>0.16666666666666666</c:v>
                </c:pt>
                <c:pt idx="4">
                  <c:v>0.11320754716981134</c:v>
                </c:pt>
                <c:pt idx="5">
                  <c:v>9.0909090909090912E-2</c:v>
                </c:pt>
                <c:pt idx="6">
                  <c:v>8.3333333333333329E-2</c:v>
                </c:pt>
                <c:pt idx="7">
                  <c:v>3.8461538461538464E-2</c:v>
                </c:pt>
                <c:pt idx="8">
                  <c:v>0.11111111111111112</c:v>
                </c:pt>
                <c:pt idx="9">
                  <c:v>0.125</c:v>
                </c:pt>
                <c:pt idx="10">
                  <c:v>0.125</c:v>
                </c:pt>
                <c:pt idx="11">
                  <c:v>9.7826086956521743E-2</c:v>
                </c:pt>
                <c:pt idx="12">
                  <c:v>0.10256410256410256</c:v>
                </c:pt>
                <c:pt idx="13">
                  <c:v>8.8888888888888878E-2</c:v>
                </c:pt>
                <c:pt idx="14">
                  <c:v>9.4339622641509427E-2</c:v>
                </c:pt>
                <c:pt idx="15">
                  <c:v>0.1</c:v>
                </c:pt>
                <c:pt idx="16">
                  <c:v>9.0163934426229497E-2</c:v>
                </c:pt>
                <c:pt idx="17">
                  <c:v>4.6875E-2</c:v>
                </c:pt>
                <c:pt idx="18">
                  <c:v>6.8493150684931503E-2</c:v>
                </c:pt>
                <c:pt idx="19">
                  <c:v>5.128205128205128E-2</c:v>
                </c:pt>
                <c:pt idx="20">
                  <c:v>0.05</c:v>
                </c:pt>
                <c:pt idx="21">
                  <c:v>2.3529411764705882E-2</c:v>
                </c:pt>
                <c:pt idx="22">
                  <c:v>2.4390243902439025E-2</c:v>
                </c:pt>
              </c:numCache>
            </c:numRef>
          </c:val>
          <c:extLst>
            <c:ext xmlns:c16="http://schemas.microsoft.com/office/drawing/2014/chart" uri="{C3380CC4-5D6E-409C-BE32-E72D297353CC}">
              <c16:uniqueId val="{00000000-6562-4824-B628-B56F9123A963}"/>
            </c:ext>
          </c:extLst>
        </c:ser>
        <c:ser>
          <c:idx val="1"/>
          <c:order val="1"/>
          <c:tx>
            <c:strRef>
              <c:f>'[28June18_DataToMakeFigures (2).xlsx]Main Graphs'!$W$75</c:f>
              <c:strCache>
                <c:ptCount val="1"/>
                <c:pt idx="0">
                  <c:v>Transfusions Excluded </c:v>
                </c:pt>
              </c:strCache>
            </c:strRef>
          </c:tx>
          <c:invertIfNegative val="0"/>
          <c:cat>
            <c:numRef>
              <c:f>'[28June18_DataToMakeFigures (2).xlsx]Main Graphs'!$U$76:$U$107</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'[28June18_DataToMakeFigures (2).xlsx]Main Graphs'!$W$76:$W$107</c:f>
              <c:numCache>
                <c:formatCode>0%</c:formatCode>
                <c:ptCount val="32"/>
                <c:pt idx="0">
                  <c:v>8.1395348837209308E-2</c:v>
                </c:pt>
                <c:pt idx="1">
                  <c:v>9.9999999999999992E-2</c:v>
                </c:pt>
                <c:pt idx="2">
                  <c:v>0</c:v>
                </c:pt>
                <c:pt idx="3">
                  <c:v>3.03030303030303E-2</c:v>
                </c:pt>
                <c:pt idx="4">
                  <c:v>7.5471698113207558E-2</c:v>
                </c:pt>
                <c:pt idx="5">
                  <c:v>9.0909090909090912E-2</c:v>
                </c:pt>
                <c:pt idx="6">
                  <c:v>8.3333333333333329E-2</c:v>
                </c:pt>
                <c:pt idx="7">
                  <c:v>0.11538461538461539</c:v>
                </c:pt>
                <c:pt idx="8">
                  <c:v>2.777777777777778E-2</c:v>
                </c:pt>
                <c:pt idx="9">
                  <c:v>0</c:v>
                </c:pt>
                <c:pt idx="10">
                  <c:v>0</c:v>
                </c:pt>
                <c:pt idx="11">
                  <c:v>2.1739130434782608E-2</c:v>
                </c:pt>
                <c:pt idx="12">
                  <c:v>8.5470085470085461E-3</c:v>
                </c:pt>
                <c:pt idx="13">
                  <c:v>2.222222222222222E-2</c:v>
                </c:pt>
                <c:pt idx="14">
                  <c:v>9.433962264150943E-3</c:v>
                </c:pt>
                <c:pt idx="15">
                  <c:v>0</c:v>
                </c:pt>
                <c:pt idx="16">
                  <c:v>8.1967213114754103E-3</c:v>
                </c:pt>
                <c:pt idx="17">
                  <c:v>4.6875E-2</c:v>
                </c:pt>
                <c:pt idx="18">
                  <c:v>1.3698630136986301E-2</c:v>
                </c:pt>
                <c:pt idx="19">
                  <c:v>0</c:v>
                </c:pt>
                <c:pt idx="20">
                  <c:v>0</c:v>
                </c:pt>
                <c:pt idx="21">
                  <c:v>2.3529411764705882E-2</c:v>
                </c:pt>
                <c:pt idx="22">
                  <c:v>0</c:v>
                </c:pt>
              </c:numCache>
            </c:numRef>
          </c:val>
          <c:extLst>
            <c:ext xmlns:c16="http://schemas.microsoft.com/office/drawing/2014/chart" uri="{C3380CC4-5D6E-409C-BE32-E72D297353CC}">
              <c16:uniqueId val="{00000001-6562-4824-B628-B56F9123A963}"/>
            </c:ext>
          </c:extLst>
        </c:ser>
        <c:dLbls>
          <c:showLegendKey val="0"/>
          <c:showVal val="0"/>
          <c:showCatName val="0"/>
          <c:showSerName val="0"/>
          <c:showPercent val="0"/>
          <c:showBubbleSize val="0"/>
        </c:dLbls>
        <c:gapWidth val="150"/>
        <c:overlap val="100"/>
        <c:axId val="184420992"/>
        <c:axId val="184430976"/>
      </c:barChart>
      <c:catAx>
        <c:axId val="184420992"/>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84430976"/>
        <c:crosses val="autoZero"/>
        <c:auto val="1"/>
        <c:lblAlgn val="ctr"/>
        <c:lblOffset val="100"/>
        <c:noMultiLvlLbl val="0"/>
      </c:catAx>
      <c:valAx>
        <c:axId val="184430976"/>
        <c:scaling>
          <c:orientation val="minMax"/>
          <c:max val="1"/>
        </c:scaling>
        <c:delete val="0"/>
        <c:axPos val="l"/>
        <c:majorGridlines/>
        <c:numFmt formatCode="0%" sourceLinked="1"/>
        <c:majorTickMark val="none"/>
        <c:minorTickMark val="none"/>
        <c:tickLblPos val="nextTo"/>
        <c:txPr>
          <a:bodyPr rot="-60000000" vert="horz"/>
          <a:lstStyle/>
          <a:p>
            <a:pPr>
              <a:defRPr/>
            </a:pPr>
            <a:endParaRPr lang="en-US"/>
          </a:p>
        </c:txPr>
        <c:crossAx val="184420992"/>
        <c:crosses val="autoZero"/>
        <c:crossBetween val="between"/>
      </c:valAx>
    </c:plotArea>
    <c:legend>
      <c:legendPos val="b"/>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10BF9-41C7-4FF0-9F99-DA37806ED794}" type="datetimeFigureOut">
              <a:rPr lang="en-US" smtClean="0"/>
              <a:t>7/19/2023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C5712-74F4-4C94-B1D8-22A697D71B47}" type="slidenum">
              <a:rPr lang="en-US" smtClean="0"/>
              <a:t>‹#›</a:t>
            </a:fld>
            <a:endParaRPr lang="en-US" dirty="0"/>
          </a:p>
        </p:txBody>
      </p:sp>
    </p:spTree>
    <p:extLst>
      <p:ext uri="{BB962C8B-B14F-4D97-AF65-F5344CB8AC3E}">
        <p14:creationId xmlns:p14="http://schemas.microsoft.com/office/powerpoint/2010/main" val="196999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fizermedicalinformation.com/en-us/retacrit/indications-usag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aboratoryalliance.com/assets/Uploads/Transfusion-Services/TransfusionPractices-Compendium-3rdEditio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scdhhs.gov/sites/default/files/CMQCC%20OB%20Hemorrhage%20Toolkit%20Pocket%20Card.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a:t>
            </a:fld>
            <a:endParaRPr lang="en-US" dirty="0"/>
          </a:p>
        </p:txBody>
      </p:sp>
    </p:spTree>
    <p:extLst>
      <p:ext uri="{BB962C8B-B14F-4D97-AF65-F5344CB8AC3E}">
        <p14:creationId xmlns:p14="http://schemas.microsoft.com/office/powerpoint/2010/main" val="278068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10</a:t>
            </a:fld>
            <a:endParaRPr lang="en-US" dirty="0"/>
          </a:p>
        </p:txBody>
      </p:sp>
    </p:spTree>
    <p:extLst>
      <p:ext uri="{BB962C8B-B14F-4D97-AF65-F5344CB8AC3E}">
        <p14:creationId xmlns:p14="http://schemas.microsoft.com/office/powerpoint/2010/main" val="261061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ASA Task Force on Perioperative Blood Management. (2015). Practice guidelines for perioperative blood management: an updated report by the American Society of Anesthesiologists Task Force on Perioperative Blood Management*. Anesthesiology. 122(2):241-75.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11</a:t>
            </a:fld>
            <a:endParaRPr lang="en-US" dirty="0"/>
          </a:p>
        </p:txBody>
      </p:sp>
    </p:spTree>
    <p:extLst>
      <p:ext uri="{BB962C8B-B14F-4D97-AF65-F5344CB8AC3E}">
        <p14:creationId xmlns:p14="http://schemas.microsoft.com/office/powerpoint/2010/main" val="136058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ASA Task Force on Perioperative Blood Management. (2015). Practice guidelines for perioperative blood management: an updated report by the American Society of Anesthesiologists Task Force on Perioperative Blood Management*. Anesthesiology. 122(2):241-75.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12</a:t>
            </a:fld>
            <a:endParaRPr lang="en-US" dirty="0"/>
          </a:p>
        </p:txBody>
      </p:sp>
    </p:spTree>
    <p:extLst>
      <p:ext uri="{BB962C8B-B14F-4D97-AF65-F5344CB8AC3E}">
        <p14:creationId xmlns:p14="http://schemas.microsoft.com/office/powerpoint/2010/main" val="224905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ASA Task Force on Perioperative Blood Management. (2015). Practice guidelines for perioperative blood management: an updated report by the American Society of Anesthesiologists Task Force on Perioperative Blood Management*. Anesthesiology. 122(2):241-75.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b="0" dirty="0" err="1">
                <a:solidFill>
                  <a:srgbClr val="000000"/>
                </a:solidFill>
                <a:effectLst/>
                <a:latin typeface="Calibri" panose="020F0502020204030204" pitchFamily="34" charset="0"/>
                <a:ea typeface="Times New Roman" panose="02020603050405020304" pitchFamily="18" charset="0"/>
              </a:rPr>
              <a:t>Birkmeyer</a:t>
            </a:r>
            <a:r>
              <a:rPr lang="en-US" sz="1800" b="0" dirty="0">
                <a:solidFill>
                  <a:srgbClr val="000000"/>
                </a:solidFill>
                <a:effectLst/>
                <a:latin typeface="Calibri" panose="020F0502020204030204" pitchFamily="34" charset="0"/>
                <a:ea typeface="Times New Roman" panose="02020603050405020304" pitchFamily="18" charset="0"/>
              </a:rPr>
              <a:t> JD, Goodnough LT, </a:t>
            </a:r>
            <a:r>
              <a:rPr lang="en-US" sz="1800" b="0" dirty="0" err="1">
                <a:solidFill>
                  <a:srgbClr val="000000"/>
                </a:solidFill>
                <a:effectLst/>
                <a:latin typeface="Calibri" panose="020F0502020204030204" pitchFamily="34" charset="0"/>
                <a:ea typeface="Times New Roman" panose="02020603050405020304" pitchFamily="18" charset="0"/>
              </a:rPr>
              <a:t>AuBuchon</a:t>
            </a:r>
            <a:r>
              <a:rPr lang="en-US" sz="1800" b="0" dirty="0">
                <a:solidFill>
                  <a:srgbClr val="000000"/>
                </a:solidFill>
                <a:effectLst/>
                <a:latin typeface="Calibri" panose="020F0502020204030204" pitchFamily="34" charset="0"/>
                <a:ea typeface="Times New Roman" panose="02020603050405020304" pitchFamily="18" charset="0"/>
              </a:rPr>
              <a:t> JP, et al. (1993). The cost-effectiveness of preoperative autologous blood donation for total hip and knee replacement. Transfusion. 33(7):544-51.</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Pfizer Medical Information. </a:t>
            </a:r>
            <a:r>
              <a:rPr lang="en-US" sz="1800" b="0" dirty="0" err="1">
                <a:solidFill>
                  <a:srgbClr val="000000"/>
                </a:solidFill>
                <a:effectLst/>
                <a:latin typeface="Calibri" panose="020F0502020204030204" pitchFamily="34" charset="0"/>
                <a:ea typeface="Times New Roman" panose="02020603050405020304" pitchFamily="18" charset="0"/>
              </a:rPr>
              <a:t>Retacrit</a:t>
            </a:r>
            <a:r>
              <a:rPr lang="en-US" sz="1800" b="0" dirty="0">
                <a:solidFill>
                  <a:srgbClr val="000000"/>
                </a:solidFill>
                <a:effectLst/>
                <a:latin typeface="Calibri" panose="020F0502020204030204" pitchFamily="34" charset="0"/>
                <a:ea typeface="Times New Roman" panose="02020603050405020304" pitchFamily="18" charset="0"/>
              </a:rPr>
              <a:t> Indications and Usage (epoetin alfa-</a:t>
            </a:r>
            <a:r>
              <a:rPr lang="en-US" sz="1800" b="0" dirty="0" err="1">
                <a:solidFill>
                  <a:srgbClr val="000000"/>
                </a:solidFill>
                <a:effectLst/>
                <a:latin typeface="Calibri" panose="020F0502020204030204" pitchFamily="34" charset="0"/>
                <a:ea typeface="Times New Roman" panose="02020603050405020304" pitchFamily="18" charset="0"/>
              </a:rPr>
              <a:t>epbx</a:t>
            </a:r>
            <a:r>
              <a:rPr lang="en-US" sz="1800" b="0" dirty="0">
                <a:solidFill>
                  <a:srgbClr val="000000"/>
                </a:solidFill>
                <a:effectLst/>
                <a:latin typeface="Calibri" panose="020F0502020204030204" pitchFamily="34" charset="0"/>
                <a:ea typeface="Times New Roman" panose="02020603050405020304" pitchFamily="18" charset="0"/>
              </a:rPr>
              <a:t>). </a:t>
            </a:r>
            <a:r>
              <a:rPr lang="en-US" sz="1800" b="0" u="sng" dirty="0">
                <a:solidFill>
                  <a:srgbClr val="000000"/>
                </a:solidFill>
                <a:effectLst/>
                <a:latin typeface="Calibri" panose="020F0502020204030204" pitchFamily="34" charset="0"/>
                <a:ea typeface="Times New Roman" panose="02020603050405020304" pitchFamily="18" charset="0"/>
                <a:hlinkClick r:id="rId3"/>
              </a:rPr>
              <a:t>https://www.pfizermedicalinformation.com/en-us/retacrit/indications-usage</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13</a:t>
            </a:fld>
            <a:endParaRPr lang="en-US" dirty="0"/>
          </a:p>
        </p:txBody>
      </p:sp>
    </p:spTree>
    <p:extLst>
      <p:ext uri="{BB962C8B-B14F-4D97-AF65-F5344CB8AC3E}">
        <p14:creationId xmlns:p14="http://schemas.microsoft.com/office/powerpoint/2010/main" val="13323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Protocols should incorporate bundle of interventions including consultation with multiple medical specialties, POC testing in ORs available, trigger guidelines, blood conservation strategies in addition to ‘when to transfuse’ protocols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ASA Task Force on Perioperative Blood Management. (2015). Practice guidelines for perioperative blood management: an updated report by the American Society of Anesthesiologists Task Force on Perioperative Blood Management*. Anesthesiology. 122(2):241-75.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b="0" dirty="0" err="1">
                <a:solidFill>
                  <a:srgbClr val="000000"/>
                </a:solidFill>
                <a:effectLst/>
                <a:latin typeface="Calibri" panose="020F0502020204030204" pitchFamily="34" charset="0"/>
                <a:ea typeface="Times New Roman" panose="02020603050405020304" pitchFamily="18" charset="0"/>
              </a:rPr>
              <a:t>Shander</a:t>
            </a:r>
            <a:r>
              <a:rPr lang="en-US" sz="1800" b="0" dirty="0">
                <a:solidFill>
                  <a:srgbClr val="000000"/>
                </a:solidFill>
                <a:effectLst/>
                <a:latin typeface="Calibri" panose="020F0502020204030204" pitchFamily="34" charset="0"/>
                <a:ea typeface="Times New Roman" panose="02020603050405020304" pitchFamily="18" charset="0"/>
              </a:rPr>
              <a:t> A, </a:t>
            </a:r>
            <a:r>
              <a:rPr lang="en-US" sz="1800" b="0" dirty="0" err="1">
                <a:solidFill>
                  <a:srgbClr val="000000"/>
                </a:solidFill>
                <a:effectLst/>
                <a:latin typeface="Calibri" panose="020F0502020204030204" pitchFamily="34" charset="0"/>
                <a:ea typeface="Times New Roman" panose="02020603050405020304" pitchFamily="18" charset="0"/>
              </a:rPr>
              <a:t>Rijhwani</a:t>
            </a:r>
            <a:r>
              <a:rPr lang="en-US" sz="1800" b="0" dirty="0">
                <a:solidFill>
                  <a:srgbClr val="000000"/>
                </a:solidFill>
                <a:effectLst/>
                <a:latin typeface="Calibri" panose="020F0502020204030204" pitchFamily="34" charset="0"/>
                <a:ea typeface="Times New Roman" panose="02020603050405020304" pitchFamily="18" charset="0"/>
              </a:rPr>
              <a:t> TS. (2004). Acute </a:t>
            </a:r>
            <a:r>
              <a:rPr lang="en-US" sz="1800" b="0" dirty="0" err="1">
                <a:solidFill>
                  <a:srgbClr val="000000"/>
                </a:solidFill>
                <a:effectLst/>
                <a:latin typeface="Calibri" panose="020F0502020204030204" pitchFamily="34" charset="0"/>
                <a:ea typeface="Times New Roman" panose="02020603050405020304" pitchFamily="18" charset="0"/>
              </a:rPr>
              <a:t>normovolemic</a:t>
            </a:r>
            <a:r>
              <a:rPr lang="en-US" sz="1800" b="0" dirty="0">
                <a:solidFill>
                  <a:srgbClr val="000000"/>
                </a:solidFill>
                <a:effectLst/>
                <a:latin typeface="Calibri" panose="020F0502020204030204" pitchFamily="34" charset="0"/>
                <a:ea typeface="Times New Roman" panose="02020603050405020304" pitchFamily="18" charset="0"/>
              </a:rPr>
              <a:t> hemodilution. Transfusion. 44(12 Suppl):26S-34S.</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14</a:t>
            </a:fld>
            <a:endParaRPr lang="en-US" dirty="0"/>
          </a:p>
        </p:txBody>
      </p:sp>
    </p:spTree>
    <p:extLst>
      <p:ext uri="{BB962C8B-B14F-4D97-AF65-F5344CB8AC3E}">
        <p14:creationId xmlns:p14="http://schemas.microsoft.com/office/powerpoint/2010/main" val="348859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ASA Task Force on Perioperative Blood Management. (2015). Practice guidelines for perioperative blood management: an updated report by the American Society of Anesthesiologists Task Force on Perioperative Blood Management*. Anesthesiology. 122(2):241-75.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15</a:t>
            </a:fld>
            <a:endParaRPr lang="en-US" dirty="0"/>
          </a:p>
        </p:txBody>
      </p:sp>
    </p:spTree>
    <p:extLst>
      <p:ext uri="{BB962C8B-B14F-4D97-AF65-F5344CB8AC3E}">
        <p14:creationId xmlns:p14="http://schemas.microsoft.com/office/powerpoint/2010/main" val="18961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err="1">
                <a:solidFill>
                  <a:srgbClr val="000000"/>
                </a:solidFill>
                <a:effectLst/>
                <a:latin typeface="Calibri" panose="020F0502020204030204" pitchFamily="34" charset="0"/>
                <a:ea typeface="Times New Roman" panose="02020603050405020304" pitchFamily="18" charset="0"/>
              </a:rPr>
              <a:t>Spahn</a:t>
            </a:r>
            <a:r>
              <a:rPr lang="en-US" sz="1800" b="0" dirty="0">
                <a:solidFill>
                  <a:srgbClr val="000000"/>
                </a:solidFill>
                <a:effectLst/>
                <a:latin typeface="Calibri" panose="020F0502020204030204" pitchFamily="34" charset="0"/>
                <a:ea typeface="Times New Roman" panose="02020603050405020304" pitchFamily="18" charset="0"/>
              </a:rPr>
              <a:t> DR, Muñoz M, Klein AA, et al. (2020). Patient Blood Management: Effectiveness and Future Potential. Anesthesiology. 133(1):212-222. </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16</a:t>
            </a:fld>
            <a:endParaRPr lang="en-US" dirty="0"/>
          </a:p>
        </p:txBody>
      </p:sp>
    </p:spTree>
    <p:extLst>
      <p:ext uri="{BB962C8B-B14F-4D97-AF65-F5344CB8AC3E}">
        <p14:creationId xmlns:p14="http://schemas.microsoft.com/office/powerpoint/2010/main" val="3664774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ASA Task Force on Perioperative Blood Management. (2015). Practice guidelines for perioperative blood management: an updated report by the American Society of Anesthesiologists Task Force on Perioperative Blood Management*. Anesthesiology. 122(2):241-75.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17</a:t>
            </a:fld>
            <a:endParaRPr lang="en-US" dirty="0"/>
          </a:p>
        </p:txBody>
      </p:sp>
    </p:spTree>
    <p:extLst>
      <p:ext uri="{BB962C8B-B14F-4D97-AF65-F5344CB8AC3E}">
        <p14:creationId xmlns:p14="http://schemas.microsoft.com/office/powerpoint/2010/main" val="90251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Carson JL, </a:t>
            </a:r>
            <a:r>
              <a:rPr lang="en-US" sz="1800" b="0" dirty="0" err="1">
                <a:solidFill>
                  <a:srgbClr val="000000"/>
                </a:solidFill>
                <a:effectLst/>
                <a:latin typeface="Calibri" panose="020F0502020204030204" pitchFamily="34" charset="0"/>
                <a:ea typeface="Times New Roman" panose="02020603050405020304" pitchFamily="18" charset="0"/>
              </a:rPr>
              <a:t>Guyatt</a:t>
            </a:r>
            <a:r>
              <a:rPr lang="en-US" sz="1800" b="0" dirty="0">
                <a:solidFill>
                  <a:srgbClr val="000000"/>
                </a:solidFill>
                <a:effectLst/>
                <a:latin typeface="Calibri" panose="020F0502020204030204" pitchFamily="34" charset="0"/>
                <a:ea typeface="Times New Roman" panose="02020603050405020304" pitchFamily="18" charset="0"/>
              </a:rPr>
              <a:t> G, Heddle NM, et al. (2016). Clinical Practice Guidelines From the AABB: Red Blood Cell Transfusion Thresholds and Storage. JAMA. 15;316(19):2025-2035.</a:t>
            </a:r>
            <a:endParaRPr lang="en-US" sz="1800" b="1" dirty="0">
              <a:effectLst/>
              <a:latin typeface="Times New Roman" panose="02020603050405020304" pitchFamily="18" charset="0"/>
              <a:ea typeface="Times New Roman" panose="02020603050405020304" pitchFamily="18" charset="0"/>
            </a:endParaRPr>
          </a:p>
          <a:p>
            <a:pPr marL="0" marR="0"/>
            <a:r>
              <a:rPr lang="en-US" sz="1800" b="0" dirty="0">
                <a:solidFill>
                  <a:srgbClr val="000000"/>
                </a:solidFill>
                <a:effectLst/>
                <a:latin typeface="Calibri" panose="020F0502020204030204" pitchFamily="34" charset="0"/>
                <a:ea typeface="Times New Roman" panose="02020603050405020304" pitchFamily="18" charset="0"/>
              </a:rPr>
              <a:t>Mueller MM, </a:t>
            </a:r>
            <a:r>
              <a:rPr lang="en-US" sz="1800" b="0" dirty="0" err="1">
                <a:solidFill>
                  <a:srgbClr val="000000"/>
                </a:solidFill>
                <a:effectLst/>
                <a:latin typeface="Calibri" panose="020F0502020204030204" pitchFamily="34" charset="0"/>
                <a:ea typeface="Times New Roman" panose="02020603050405020304" pitchFamily="18" charset="0"/>
              </a:rPr>
              <a:t>Remoortel</a:t>
            </a:r>
            <a:r>
              <a:rPr lang="en-US" sz="1800" b="0" dirty="0">
                <a:solidFill>
                  <a:srgbClr val="000000"/>
                </a:solidFill>
                <a:effectLst/>
                <a:latin typeface="Calibri" panose="020F0502020204030204" pitchFamily="34" charset="0"/>
                <a:ea typeface="Times New Roman" panose="02020603050405020304" pitchFamily="18" charset="0"/>
              </a:rPr>
              <a:t> HV, </a:t>
            </a:r>
            <a:r>
              <a:rPr lang="en-US" sz="1800" b="0" dirty="0" err="1">
                <a:solidFill>
                  <a:srgbClr val="000000"/>
                </a:solidFill>
                <a:effectLst/>
                <a:latin typeface="Calibri" panose="020F0502020204030204" pitchFamily="34" charset="0"/>
                <a:ea typeface="Times New Roman" panose="02020603050405020304" pitchFamily="18" charset="0"/>
              </a:rPr>
              <a:t>Meybohm</a:t>
            </a:r>
            <a:r>
              <a:rPr lang="en-US" sz="1800" b="0" dirty="0">
                <a:solidFill>
                  <a:srgbClr val="000000"/>
                </a:solidFill>
                <a:effectLst/>
                <a:latin typeface="Calibri" panose="020F0502020204030204" pitchFamily="34" charset="0"/>
                <a:ea typeface="Times New Roman" panose="02020603050405020304" pitchFamily="18" charset="0"/>
              </a:rPr>
              <a:t> P, et al. (2019). Patient Blood Management: Recommendations From the 2018 Frankfurt Consensus Conference. JAMA. 321(10):983-997.</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18</a:t>
            </a:fld>
            <a:endParaRPr lang="en-US" dirty="0"/>
          </a:p>
        </p:txBody>
      </p:sp>
    </p:spTree>
    <p:extLst>
      <p:ext uri="{BB962C8B-B14F-4D97-AF65-F5344CB8AC3E}">
        <p14:creationId xmlns:p14="http://schemas.microsoft.com/office/powerpoint/2010/main" val="641095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American Red Cross. (2017). A Compendium of Transfusion Practice Guidelines Third Edition 2017. </a:t>
            </a:r>
            <a:r>
              <a:rPr lang="en-US"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https://www.laboratoryalliance.com/assets/Uploads/Transfusion-Services/TransfusionPractices-Compendium-3rdEdition.pdf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19</a:t>
            </a:fld>
            <a:endParaRPr lang="en-US" dirty="0"/>
          </a:p>
        </p:txBody>
      </p:sp>
    </p:spTree>
    <p:extLst>
      <p:ext uri="{BB962C8B-B14F-4D97-AF65-F5344CB8AC3E}">
        <p14:creationId xmlns:p14="http://schemas.microsoft.com/office/powerpoint/2010/main" val="391895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a:t>
            </a:fld>
            <a:endParaRPr lang="en-US" dirty="0"/>
          </a:p>
        </p:txBody>
      </p:sp>
    </p:spTree>
    <p:extLst>
      <p:ext uri="{BB962C8B-B14F-4D97-AF65-F5344CB8AC3E}">
        <p14:creationId xmlns:p14="http://schemas.microsoft.com/office/powerpoint/2010/main" val="254554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Mueller MM, </a:t>
            </a:r>
            <a:r>
              <a:rPr lang="en-US" sz="1800" b="0" dirty="0" err="1">
                <a:solidFill>
                  <a:srgbClr val="000000"/>
                </a:solidFill>
                <a:effectLst/>
                <a:latin typeface="Calibri" panose="020F0502020204030204" pitchFamily="34" charset="0"/>
                <a:ea typeface="Times New Roman" panose="02020603050405020304" pitchFamily="18" charset="0"/>
              </a:rPr>
              <a:t>Remoortel</a:t>
            </a:r>
            <a:r>
              <a:rPr lang="en-US" sz="1800" b="0" dirty="0">
                <a:solidFill>
                  <a:srgbClr val="000000"/>
                </a:solidFill>
                <a:effectLst/>
                <a:latin typeface="Calibri" panose="020F0502020204030204" pitchFamily="34" charset="0"/>
                <a:ea typeface="Times New Roman" panose="02020603050405020304" pitchFamily="18" charset="0"/>
              </a:rPr>
              <a:t> HV, </a:t>
            </a:r>
            <a:r>
              <a:rPr lang="en-US" sz="1800" b="0" dirty="0" err="1">
                <a:solidFill>
                  <a:srgbClr val="000000"/>
                </a:solidFill>
                <a:effectLst/>
                <a:latin typeface="Calibri" panose="020F0502020204030204" pitchFamily="34" charset="0"/>
                <a:ea typeface="Times New Roman" panose="02020603050405020304" pitchFamily="18" charset="0"/>
              </a:rPr>
              <a:t>Meybohm</a:t>
            </a:r>
            <a:r>
              <a:rPr lang="en-US" sz="1800" b="0" dirty="0">
                <a:solidFill>
                  <a:srgbClr val="000000"/>
                </a:solidFill>
                <a:effectLst/>
                <a:latin typeface="Calibri" panose="020F0502020204030204" pitchFamily="34" charset="0"/>
                <a:ea typeface="Times New Roman" panose="02020603050405020304" pitchFamily="18" charset="0"/>
              </a:rPr>
              <a:t> P, et al. (2019). Patient Blood Management: Recommendations From the 2018 Frankfurt Consensus Conference. JAMA. 321(10):983-997.</a:t>
            </a:r>
            <a:endParaRPr lang="en-US" sz="1800" b="1" dirty="0">
              <a:effectLst/>
              <a:latin typeface="Times New Roman" panose="02020603050405020304" pitchFamily="18" charset="0"/>
              <a:ea typeface="Times New Roman" panose="02020603050405020304" pitchFamily="18" charset="0"/>
            </a:endParaRPr>
          </a:p>
          <a:p>
            <a:pPr marL="0" marR="0"/>
            <a:r>
              <a:rPr lang="en-US" sz="1800" b="0" dirty="0">
                <a:solidFill>
                  <a:srgbClr val="000000"/>
                </a:solidFill>
                <a:effectLst/>
                <a:highlight>
                  <a:srgbClr val="FFFF00"/>
                </a:highlight>
                <a:latin typeface="Calibri" panose="020F0502020204030204" pitchFamily="34" charset="0"/>
                <a:ea typeface="Times New Roman" panose="02020603050405020304" pitchFamily="18" charset="0"/>
              </a:rPr>
              <a:t>National Clinical Guideline Centre (UK).  (2015). Blood Transfusion. London: National Institute for Health and Care Excellence (NICE). Nov 2015. </a:t>
            </a:r>
            <a:r>
              <a:rPr lang="en-US" sz="1800" b="0" dirty="0">
                <a:solidFill>
                  <a:srgbClr val="000000"/>
                </a:solidFill>
                <a:effectLst/>
                <a:latin typeface="Calibri" panose="020F0502020204030204" pitchFamily="34" charset="0"/>
                <a:ea typeface="Times New Roman" panose="02020603050405020304" pitchFamily="18" charset="0"/>
              </a:rPr>
              <a:t>PMID: 26632625 Bookshelf: NBK327570. </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20</a:t>
            </a:fld>
            <a:endParaRPr lang="en-US" dirty="0"/>
          </a:p>
        </p:txBody>
      </p:sp>
    </p:spTree>
    <p:extLst>
      <p:ext uri="{BB962C8B-B14F-4D97-AF65-F5344CB8AC3E}">
        <p14:creationId xmlns:p14="http://schemas.microsoft.com/office/powerpoint/2010/main" val="1527914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21</a:t>
            </a:fld>
            <a:endParaRPr lang="en-US" dirty="0"/>
          </a:p>
        </p:txBody>
      </p:sp>
    </p:spTree>
    <p:extLst>
      <p:ext uri="{BB962C8B-B14F-4D97-AF65-F5344CB8AC3E}">
        <p14:creationId xmlns:p14="http://schemas.microsoft.com/office/powerpoint/2010/main" val="3167170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22</a:t>
            </a:fld>
            <a:endParaRPr lang="en-US" dirty="0"/>
          </a:p>
        </p:txBody>
      </p:sp>
    </p:spTree>
    <p:extLst>
      <p:ext uri="{BB962C8B-B14F-4D97-AF65-F5344CB8AC3E}">
        <p14:creationId xmlns:p14="http://schemas.microsoft.com/office/powerpoint/2010/main" val="3701567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Curley GF, Shehata N, Mazer CD, et al. (2014). </a:t>
            </a:r>
            <a:r>
              <a:rPr lang="en-US" sz="1800" b="0" dirty="0" err="1">
                <a:solidFill>
                  <a:srgbClr val="000000"/>
                </a:solidFill>
                <a:effectLst/>
                <a:latin typeface="Calibri" panose="020F0502020204030204" pitchFamily="34" charset="0"/>
                <a:ea typeface="Times New Roman" panose="02020603050405020304" pitchFamily="18" charset="0"/>
              </a:rPr>
              <a:t>Tranfusion</a:t>
            </a:r>
            <a:r>
              <a:rPr lang="en-US" sz="1800" b="0" dirty="0">
                <a:solidFill>
                  <a:srgbClr val="000000"/>
                </a:solidFill>
                <a:effectLst/>
                <a:latin typeface="Calibri" panose="020F0502020204030204" pitchFamily="34" charset="0"/>
                <a:ea typeface="Times New Roman" panose="02020603050405020304" pitchFamily="18" charset="0"/>
              </a:rPr>
              <a:t> triggers for guiding RBC transfusion for cardiovascular surgery: a systematic review and meta-analysis*. Crit Care Med. 42(12):2611-24.</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Docherty AB, O’Donnell R, </a:t>
            </a:r>
            <a:r>
              <a:rPr lang="en-US" sz="1800" b="0" dirty="0" err="1">
                <a:solidFill>
                  <a:srgbClr val="000000"/>
                </a:solidFill>
                <a:effectLst/>
                <a:latin typeface="Calibri" panose="020F0502020204030204" pitchFamily="34" charset="0"/>
                <a:ea typeface="Times New Roman" panose="02020603050405020304" pitchFamily="18" charset="0"/>
              </a:rPr>
              <a:t>Brunskill</a:t>
            </a:r>
            <a:r>
              <a:rPr lang="en-US" sz="1800" b="0" dirty="0">
                <a:solidFill>
                  <a:srgbClr val="000000"/>
                </a:solidFill>
                <a:effectLst/>
                <a:latin typeface="Calibri" panose="020F0502020204030204" pitchFamily="34" charset="0"/>
                <a:ea typeface="Times New Roman" panose="02020603050405020304" pitchFamily="18" charset="0"/>
              </a:rPr>
              <a:t> S, et al. (2016). Effect of restrictive versus liberal transfusion strategies on outcomes in patients with cardiovascular disease in a non-cardiac surgery setting: systematic review and meta-analysis. BMJ. 352:i1351.</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Habib R, Zacharias A, Schwann TA, et al. (2003). Adverse effects of low hematocrit during cardiopulmonary bypass in the adult: should current practice be changed? J </a:t>
            </a:r>
            <a:r>
              <a:rPr lang="en-US" sz="1800" b="0" dirty="0" err="1">
                <a:solidFill>
                  <a:srgbClr val="000000"/>
                </a:solidFill>
                <a:effectLst/>
                <a:latin typeface="Calibri" panose="020F0502020204030204" pitchFamily="34" charset="0"/>
                <a:ea typeface="Times New Roman" panose="02020603050405020304" pitchFamily="18" charset="0"/>
              </a:rPr>
              <a:t>Thorac</a:t>
            </a:r>
            <a:r>
              <a:rPr lang="en-US" sz="1800" b="0" dirty="0">
                <a:solidFill>
                  <a:srgbClr val="000000"/>
                </a:solidFill>
                <a:effectLst/>
                <a:latin typeface="Calibri" panose="020F0502020204030204" pitchFamily="34" charset="0"/>
                <a:ea typeface="Times New Roman" panose="02020603050405020304" pitchFamily="18" charset="0"/>
              </a:rPr>
              <a:t> </a:t>
            </a:r>
            <a:r>
              <a:rPr lang="en-US" sz="1800" b="0" dirty="0" err="1">
                <a:solidFill>
                  <a:srgbClr val="000000"/>
                </a:solidFill>
                <a:effectLst/>
                <a:latin typeface="Calibri" panose="020F0502020204030204" pitchFamily="34" charset="0"/>
                <a:ea typeface="Times New Roman" panose="02020603050405020304" pitchFamily="18" charset="0"/>
              </a:rPr>
              <a:t>Cadiovasc</a:t>
            </a:r>
            <a:r>
              <a:rPr lang="en-US" sz="1800" b="0" dirty="0">
                <a:solidFill>
                  <a:srgbClr val="000000"/>
                </a:solidFill>
                <a:effectLst/>
                <a:latin typeface="Calibri" panose="020F0502020204030204" pitchFamily="34" charset="0"/>
                <a:ea typeface="Times New Roman" panose="02020603050405020304" pitchFamily="18" charset="0"/>
              </a:rPr>
              <a:t> Surg. 125(6):1438-50.</a:t>
            </a:r>
            <a:endParaRPr lang="en-US" sz="1800" b="1" dirty="0">
              <a:effectLst/>
              <a:latin typeface="Times New Roman" panose="02020603050405020304" pitchFamily="18" charset="0"/>
              <a:ea typeface="Times New Roman" panose="02020603050405020304" pitchFamily="18" charset="0"/>
            </a:endParaRPr>
          </a:p>
          <a:p>
            <a:pPr marL="0" marR="0"/>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23</a:t>
            </a:fld>
            <a:endParaRPr lang="en-US" dirty="0"/>
          </a:p>
        </p:txBody>
      </p:sp>
    </p:spTree>
    <p:extLst>
      <p:ext uri="{BB962C8B-B14F-4D97-AF65-F5344CB8AC3E}">
        <p14:creationId xmlns:p14="http://schemas.microsoft.com/office/powerpoint/2010/main" val="3841247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Carson JL, Brooks MM, Abbott JD, et al. (2013). Liberal versus restrictive transfusion thresholds for patients with symptomatic coronary artery disease. Am Heart J. 165(6):964-971.e1.</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24</a:t>
            </a:fld>
            <a:endParaRPr lang="en-US" dirty="0"/>
          </a:p>
        </p:txBody>
      </p:sp>
    </p:spTree>
    <p:extLst>
      <p:ext uri="{BB962C8B-B14F-4D97-AF65-F5344CB8AC3E}">
        <p14:creationId xmlns:p14="http://schemas.microsoft.com/office/powerpoint/2010/main" val="1390486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Amand</a:t>
            </a:r>
            <a:r>
              <a:rPr lang="en-US" sz="1800" kern="100" dirty="0">
                <a:effectLst/>
                <a:latin typeface="Calibri" panose="020F0502020204030204" pitchFamily="34" charset="0"/>
                <a:ea typeface="Calibri" panose="020F0502020204030204" pitchFamily="34" charset="0"/>
                <a:cs typeface="Calibri" panose="020F0502020204030204" pitchFamily="34" charset="0"/>
              </a:rPr>
              <a:t> 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Pincemail</a:t>
            </a:r>
            <a:r>
              <a:rPr lang="en-US" sz="1800" kern="100" dirty="0">
                <a:effectLst/>
                <a:latin typeface="Calibri" panose="020F0502020204030204" pitchFamily="34" charset="0"/>
                <a:ea typeface="Calibri" panose="020F0502020204030204" pitchFamily="34" charset="0"/>
                <a:cs typeface="Calibri" panose="020F0502020204030204" pitchFamily="34" charset="0"/>
              </a:rPr>
              <a:t> J,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Blaffart</a:t>
            </a:r>
            <a:r>
              <a:rPr lang="en-US" sz="1800" kern="100" dirty="0">
                <a:effectLst/>
                <a:latin typeface="Calibri" panose="020F0502020204030204" pitchFamily="34" charset="0"/>
                <a:ea typeface="Calibri" panose="020F0502020204030204" pitchFamily="34" charset="0"/>
                <a:cs typeface="Calibri" panose="020F0502020204030204" pitchFamily="34" charset="0"/>
              </a:rPr>
              <a:t> F, et al. (2002). Levels of inflammatory markers in the blood processed by autotransfusion devices during cardiac surgery associated with cardiopulmonary bypass circuit. Perfusion. 17(2):117-23.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Casey LC. (1993). Role of cytokines in the pathogenesis of cardiopulmonary – induced multisystem organ failure. Ann </a:t>
            </a:r>
            <a:r>
              <a:rPr lang="en-US" sz="1800" b="0" dirty="0" err="1">
                <a:solidFill>
                  <a:srgbClr val="000000"/>
                </a:solidFill>
                <a:effectLst/>
                <a:latin typeface="Calibri" panose="020F0502020204030204" pitchFamily="34" charset="0"/>
                <a:ea typeface="Times New Roman" panose="02020603050405020304" pitchFamily="18" charset="0"/>
              </a:rPr>
              <a:t>Thorac</a:t>
            </a:r>
            <a:r>
              <a:rPr lang="en-US" sz="1800" b="0" dirty="0">
                <a:solidFill>
                  <a:srgbClr val="000000"/>
                </a:solidFill>
                <a:effectLst/>
                <a:latin typeface="Calibri" panose="020F0502020204030204" pitchFamily="34" charset="0"/>
                <a:ea typeface="Times New Roman" panose="02020603050405020304" pitchFamily="18" charset="0"/>
              </a:rPr>
              <a:t> Surg. 56(5 Suppl):S92-6.</a:t>
            </a:r>
            <a:endParaRPr lang="en-US" sz="1800" b="1" dirty="0">
              <a:effectLst/>
              <a:latin typeface="Times New Roman" panose="02020603050405020304" pitchFamily="18" charset="0"/>
              <a:ea typeface="Times New Roman" panose="02020603050405020304" pitchFamily="18" charset="0"/>
            </a:endParaRPr>
          </a:p>
          <a:p>
            <a:pPr marL="0" marR="0"/>
            <a:r>
              <a:rPr lang="en-US" sz="1800" b="0" dirty="0" err="1">
                <a:solidFill>
                  <a:srgbClr val="000000"/>
                </a:solidFill>
                <a:effectLst/>
                <a:latin typeface="Calibri" panose="020F0502020204030204" pitchFamily="34" charset="0"/>
                <a:ea typeface="Times New Roman" panose="02020603050405020304" pitchFamily="18" charset="0"/>
              </a:rPr>
              <a:t>Côté</a:t>
            </a:r>
            <a:r>
              <a:rPr lang="en-US" sz="1800" b="0" dirty="0">
                <a:solidFill>
                  <a:srgbClr val="000000"/>
                </a:solidFill>
                <a:effectLst/>
                <a:latin typeface="Calibri" panose="020F0502020204030204" pitchFamily="34" charset="0"/>
                <a:ea typeface="Times New Roman" panose="02020603050405020304" pitchFamily="18" charset="0"/>
              </a:rPr>
              <a:t> CL, Yip AM, MacLeod JB, et al. (2016). Efficacy of intraoperative cell salvage in decreasing perioperative blood transfusion rates in first-time cardiac surgery patients: a retrospective study. Can J Surg. 59(5):330-6.</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solidFill>
                  <a:srgbClr val="000000"/>
                </a:solidFill>
                <a:effectLst/>
                <a:latin typeface="Calibri" panose="020F0502020204030204" pitchFamily="34" charset="0"/>
                <a:ea typeface="Times New Roman" panose="02020603050405020304" pitchFamily="18" charset="0"/>
              </a:rPr>
              <a:t>Daane</a:t>
            </a:r>
            <a:r>
              <a:rPr lang="en-US" sz="1800" b="0" dirty="0">
                <a:solidFill>
                  <a:srgbClr val="000000"/>
                </a:solidFill>
                <a:effectLst/>
                <a:latin typeface="Calibri" panose="020F0502020204030204" pitchFamily="34" charset="0"/>
                <a:ea typeface="Times New Roman" panose="02020603050405020304" pitchFamily="18" charset="0"/>
              </a:rPr>
              <a:t> CR, </a:t>
            </a:r>
            <a:r>
              <a:rPr lang="en-US" sz="1800" b="0" dirty="0" err="1">
                <a:solidFill>
                  <a:srgbClr val="000000"/>
                </a:solidFill>
                <a:effectLst/>
                <a:latin typeface="Calibri" panose="020F0502020204030204" pitchFamily="34" charset="0"/>
                <a:ea typeface="Times New Roman" panose="02020603050405020304" pitchFamily="18" charset="0"/>
              </a:rPr>
              <a:t>Golab</a:t>
            </a:r>
            <a:r>
              <a:rPr lang="en-US" sz="1800" b="0" dirty="0">
                <a:solidFill>
                  <a:srgbClr val="000000"/>
                </a:solidFill>
                <a:effectLst/>
                <a:latin typeface="Calibri" panose="020F0502020204030204" pitchFamily="34" charset="0"/>
                <a:ea typeface="Times New Roman" panose="02020603050405020304" pitchFamily="18" charset="0"/>
              </a:rPr>
              <a:t> HD, </a:t>
            </a:r>
            <a:r>
              <a:rPr lang="en-US" sz="1800" b="0" dirty="0" err="1">
                <a:solidFill>
                  <a:srgbClr val="000000"/>
                </a:solidFill>
                <a:effectLst/>
                <a:latin typeface="Calibri" panose="020F0502020204030204" pitchFamily="34" charset="0"/>
                <a:ea typeface="Times New Roman" panose="02020603050405020304" pitchFamily="18" charset="0"/>
              </a:rPr>
              <a:t>Meeder</a:t>
            </a:r>
            <a:r>
              <a:rPr lang="en-US" sz="1800" b="0" dirty="0">
                <a:solidFill>
                  <a:srgbClr val="000000"/>
                </a:solidFill>
                <a:effectLst/>
                <a:latin typeface="Calibri" panose="020F0502020204030204" pitchFamily="34" charset="0"/>
                <a:ea typeface="Times New Roman" panose="02020603050405020304" pitchFamily="18" charset="0"/>
              </a:rPr>
              <a:t> JHJ, et al. (2003). Processing and transfusion of residual cardiopulmonary bypass volume: effects on </a:t>
            </a:r>
            <a:r>
              <a:rPr lang="en-US" sz="1800" b="0" dirty="0" err="1">
                <a:solidFill>
                  <a:srgbClr val="000000"/>
                </a:solidFill>
                <a:effectLst/>
                <a:latin typeface="Calibri" panose="020F0502020204030204" pitchFamily="34" charset="0"/>
                <a:ea typeface="Times New Roman" panose="02020603050405020304" pitchFamily="18" charset="0"/>
              </a:rPr>
              <a:t>haemostasis</a:t>
            </a:r>
            <a:r>
              <a:rPr lang="en-US" sz="1800" b="0" dirty="0">
                <a:solidFill>
                  <a:srgbClr val="000000"/>
                </a:solidFill>
                <a:effectLst/>
                <a:latin typeface="Calibri" panose="020F0502020204030204" pitchFamily="34" charset="0"/>
                <a:ea typeface="Times New Roman" panose="02020603050405020304" pitchFamily="18" charset="0"/>
              </a:rPr>
              <a:t>, complement activation, postoperative blood loss and transfusion volume. Perfusion. 18(2):115-21.</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Engelhardt W, </a:t>
            </a:r>
            <a:r>
              <a:rPr lang="en-US" sz="1800" b="0" dirty="0" err="1">
                <a:solidFill>
                  <a:srgbClr val="000000"/>
                </a:solidFill>
                <a:effectLst/>
                <a:latin typeface="Calibri" panose="020F0502020204030204" pitchFamily="34" charset="0"/>
                <a:ea typeface="Times New Roman" panose="02020603050405020304" pitchFamily="18" charset="0"/>
              </a:rPr>
              <a:t>Blumenberg</a:t>
            </a:r>
            <a:r>
              <a:rPr lang="en-US" sz="1800" b="0" dirty="0">
                <a:solidFill>
                  <a:srgbClr val="000000"/>
                </a:solidFill>
                <a:effectLst/>
                <a:latin typeface="Calibri" panose="020F0502020204030204" pitchFamily="34" charset="0"/>
                <a:ea typeface="Times New Roman" panose="02020603050405020304" pitchFamily="18" charset="0"/>
              </a:rPr>
              <a:t> D. (1991). Risk and side effects of intraoperative </a:t>
            </a:r>
            <a:r>
              <a:rPr lang="en-US" sz="1800" b="0" dirty="0" err="1">
                <a:solidFill>
                  <a:srgbClr val="000000"/>
                </a:solidFill>
                <a:effectLst/>
                <a:latin typeface="Calibri" panose="020F0502020204030204" pitchFamily="34" charset="0"/>
                <a:ea typeface="Times New Roman" panose="02020603050405020304" pitchFamily="18" charset="0"/>
              </a:rPr>
              <a:t>autotranfusion</a:t>
            </a:r>
            <a:r>
              <a:rPr lang="en-US" sz="1800" b="0" dirty="0">
                <a:solidFill>
                  <a:srgbClr val="000000"/>
                </a:solidFill>
                <a:effectLst/>
                <a:latin typeface="Calibri" panose="020F0502020204030204" pitchFamily="34" charset="0"/>
                <a:ea typeface="Times New Roman" panose="02020603050405020304" pitchFamily="18" charset="0"/>
              </a:rPr>
              <a:t>. </a:t>
            </a:r>
            <a:r>
              <a:rPr lang="en-US" sz="1800" b="0" dirty="0" err="1">
                <a:solidFill>
                  <a:srgbClr val="000000"/>
                </a:solidFill>
                <a:effectLst/>
                <a:latin typeface="Calibri" panose="020F0502020204030204" pitchFamily="34" charset="0"/>
                <a:ea typeface="Times New Roman" panose="02020603050405020304" pitchFamily="18" charset="0"/>
              </a:rPr>
              <a:t>Beitr</a:t>
            </a:r>
            <a:r>
              <a:rPr lang="en-US" sz="1800" b="0" dirty="0">
                <a:solidFill>
                  <a:srgbClr val="000000"/>
                </a:solidFill>
                <a:effectLst/>
                <a:latin typeface="Calibri" panose="020F0502020204030204" pitchFamily="34" charset="0"/>
                <a:ea typeface="Times New Roman" panose="02020603050405020304" pitchFamily="18" charset="0"/>
              </a:rPr>
              <a:t> </a:t>
            </a:r>
            <a:r>
              <a:rPr lang="en-US" sz="1800" b="0" dirty="0" err="1">
                <a:solidFill>
                  <a:srgbClr val="000000"/>
                </a:solidFill>
                <a:effectLst/>
                <a:latin typeface="Calibri" panose="020F0502020204030204" pitchFamily="34" charset="0"/>
                <a:ea typeface="Times New Roman" panose="02020603050405020304" pitchFamily="18" charset="0"/>
              </a:rPr>
              <a:t>Infusionsther</a:t>
            </a:r>
            <a:r>
              <a:rPr lang="en-US" sz="1800" b="0" dirty="0">
                <a:solidFill>
                  <a:srgbClr val="000000"/>
                </a:solidFill>
                <a:effectLst/>
                <a:latin typeface="Calibri" panose="020F0502020204030204" pitchFamily="34" charset="0"/>
                <a:ea typeface="Times New Roman" panose="02020603050405020304" pitchFamily="18" charset="0"/>
              </a:rPr>
              <a:t>. 28:317-21</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Niranjan G, </a:t>
            </a:r>
            <a:r>
              <a:rPr lang="en-US" sz="1800" b="0" dirty="0" err="1">
                <a:solidFill>
                  <a:srgbClr val="000000"/>
                </a:solidFill>
                <a:effectLst/>
                <a:latin typeface="Calibri" panose="020F0502020204030204" pitchFamily="34" charset="0"/>
                <a:ea typeface="Times New Roman" panose="02020603050405020304" pitchFamily="18" charset="0"/>
              </a:rPr>
              <a:t>Asimakopoulos</a:t>
            </a:r>
            <a:r>
              <a:rPr lang="en-US" sz="1800" b="0" dirty="0">
                <a:solidFill>
                  <a:srgbClr val="000000"/>
                </a:solidFill>
                <a:effectLst/>
                <a:latin typeface="Calibri" panose="020F0502020204030204" pitchFamily="34" charset="0"/>
                <a:ea typeface="Times New Roman" panose="02020603050405020304" pitchFamily="18" charset="0"/>
              </a:rPr>
              <a:t> G, </a:t>
            </a:r>
            <a:r>
              <a:rPr lang="en-US" sz="1800" b="0" dirty="0" err="1">
                <a:solidFill>
                  <a:srgbClr val="000000"/>
                </a:solidFill>
                <a:effectLst/>
                <a:latin typeface="Calibri" panose="020F0502020204030204" pitchFamily="34" charset="0"/>
                <a:ea typeface="Times New Roman" panose="02020603050405020304" pitchFamily="18" charset="0"/>
              </a:rPr>
              <a:t>Karagounis</a:t>
            </a:r>
            <a:r>
              <a:rPr lang="en-US" sz="1800" b="0" dirty="0">
                <a:solidFill>
                  <a:srgbClr val="000000"/>
                </a:solidFill>
                <a:effectLst/>
                <a:latin typeface="Calibri" panose="020F0502020204030204" pitchFamily="34" charset="0"/>
                <a:ea typeface="Times New Roman" panose="02020603050405020304" pitchFamily="18" charset="0"/>
              </a:rPr>
              <a:t> A, et al. (2006). Effects of cell saver autologous blood transfusion on blood loss and homologous blood transfusion requirements in patients undergoing cardiac surgery on – versus off – cardiopulmonary bypass: a </a:t>
            </a:r>
            <a:r>
              <a:rPr lang="en-US" sz="1800" b="0" dirty="0" err="1">
                <a:solidFill>
                  <a:srgbClr val="000000"/>
                </a:solidFill>
                <a:effectLst/>
                <a:latin typeface="Calibri" panose="020F0502020204030204" pitchFamily="34" charset="0"/>
                <a:ea typeface="Times New Roman" panose="02020603050405020304" pitchFamily="18" charset="0"/>
              </a:rPr>
              <a:t>randomised</a:t>
            </a:r>
            <a:r>
              <a:rPr lang="en-US" sz="1800" b="0" dirty="0">
                <a:solidFill>
                  <a:srgbClr val="000000"/>
                </a:solidFill>
                <a:effectLst/>
                <a:latin typeface="Calibri" panose="020F0502020204030204" pitchFamily="34" charset="0"/>
                <a:ea typeface="Times New Roman" panose="02020603050405020304" pitchFamily="18" charset="0"/>
              </a:rPr>
              <a:t> trial. </a:t>
            </a:r>
            <a:r>
              <a:rPr lang="en-US" sz="1800" b="0" dirty="0" err="1">
                <a:solidFill>
                  <a:srgbClr val="000000"/>
                </a:solidFill>
                <a:effectLst/>
                <a:latin typeface="Calibri" panose="020F0502020204030204" pitchFamily="34" charset="0"/>
                <a:ea typeface="Times New Roman" panose="02020603050405020304" pitchFamily="18" charset="0"/>
              </a:rPr>
              <a:t>Eur</a:t>
            </a:r>
            <a:r>
              <a:rPr lang="en-US" sz="1800" b="0" dirty="0">
                <a:solidFill>
                  <a:srgbClr val="000000"/>
                </a:solidFill>
                <a:effectLst/>
                <a:latin typeface="Calibri" panose="020F0502020204030204" pitchFamily="34" charset="0"/>
                <a:ea typeface="Times New Roman" panose="02020603050405020304" pitchFamily="18" charset="0"/>
              </a:rPr>
              <a:t> J </a:t>
            </a:r>
            <a:r>
              <a:rPr lang="en-US" sz="1800" b="0" dirty="0" err="1">
                <a:solidFill>
                  <a:srgbClr val="000000"/>
                </a:solidFill>
                <a:effectLst/>
                <a:latin typeface="Calibri" panose="020F0502020204030204" pitchFamily="34" charset="0"/>
                <a:ea typeface="Times New Roman" panose="02020603050405020304" pitchFamily="18" charset="0"/>
              </a:rPr>
              <a:t>Cardiothorac</a:t>
            </a:r>
            <a:r>
              <a:rPr lang="en-US" sz="1800" b="0" dirty="0">
                <a:solidFill>
                  <a:srgbClr val="000000"/>
                </a:solidFill>
                <a:effectLst/>
                <a:latin typeface="Calibri" panose="020F0502020204030204" pitchFamily="34" charset="0"/>
                <a:ea typeface="Times New Roman" panose="02020603050405020304" pitchFamily="18" charset="0"/>
              </a:rPr>
              <a:t> Surg. 30(2):271-7.</a:t>
            </a:r>
            <a:endParaRPr lang="en-US" sz="1800" b="1" dirty="0">
              <a:effectLst/>
              <a:latin typeface="Times New Roman" panose="02020603050405020304" pitchFamily="18" charset="0"/>
              <a:ea typeface="Times New Roman" panose="02020603050405020304" pitchFamily="18" charset="0"/>
            </a:endParaRPr>
          </a:p>
          <a:p>
            <a:pPr marL="0" marR="0"/>
            <a:r>
              <a:rPr lang="en-US" sz="1800" b="0" dirty="0" err="1">
                <a:solidFill>
                  <a:srgbClr val="000000"/>
                </a:solidFill>
                <a:effectLst/>
                <a:latin typeface="Calibri" panose="020F0502020204030204" pitchFamily="34" charset="0"/>
                <a:ea typeface="Times New Roman" panose="02020603050405020304" pitchFamily="18" charset="0"/>
              </a:rPr>
              <a:t>Reents</a:t>
            </a:r>
            <a:r>
              <a:rPr lang="en-US" sz="1800" b="0" dirty="0">
                <a:solidFill>
                  <a:srgbClr val="000000"/>
                </a:solidFill>
                <a:effectLst/>
                <a:latin typeface="Calibri" panose="020F0502020204030204" pitchFamily="34" charset="0"/>
                <a:ea typeface="Times New Roman" panose="02020603050405020304" pitchFamily="18" charset="0"/>
              </a:rPr>
              <a:t> W, </a:t>
            </a:r>
            <a:r>
              <a:rPr lang="en-US" sz="1800" b="0" dirty="0" err="1">
                <a:solidFill>
                  <a:srgbClr val="000000"/>
                </a:solidFill>
                <a:effectLst/>
                <a:latin typeface="Calibri" panose="020F0502020204030204" pitchFamily="34" charset="0"/>
                <a:ea typeface="Times New Roman" panose="02020603050405020304" pitchFamily="18" charset="0"/>
              </a:rPr>
              <a:t>Babib</a:t>
            </a:r>
            <a:r>
              <a:rPr lang="en-US" sz="1800" b="0" dirty="0">
                <a:solidFill>
                  <a:srgbClr val="000000"/>
                </a:solidFill>
                <a:effectLst/>
                <a:latin typeface="Calibri" panose="020F0502020204030204" pitchFamily="34" charset="0"/>
                <a:ea typeface="Times New Roman" panose="02020603050405020304" pitchFamily="18" charset="0"/>
              </a:rPr>
              <a:t>-Ebell J, </a:t>
            </a:r>
            <a:r>
              <a:rPr lang="en-US" sz="1800" b="0" dirty="0" err="1">
                <a:solidFill>
                  <a:srgbClr val="000000"/>
                </a:solidFill>
                <a:effectLst/>
                <a:latin typeface="Calibri" panose="020F0502020204030204" pitchFamily="34" charset="0"/>
                <a:ea typeface="Times New Roman" panose="02020603050405020304" pitchFamily="18" charset="0"/>
              </a:rPr>
              <a:t>Misoph</a:t>
            </a:r>
            <a:r>
              <a:rPr lang="en-US" sz="1800" b="0" dirty="0">
                <a:solidFill>
                  <a:srgbClr val="000000"/>
                </a:solidFill>
                <a:effectLst/>
                <a:latin typeface="Calibri" panose="020F0502020204030204" pitchFamily="34" charset="0"/>
                <a:ea typeface="Times New Roman" panose="02020603050405020304" pitchFamily="18" charset="0"/>
              </a:rPr>
              <a:t> MR, et al. (1999). Influence of different autotransfusion devices on the quality of salvaged blood. Ann </a:t>
            </a:r>
            <a:r>
              <a:rPr lang="en-US" sz="1800" b="0" dirty="0" err="1">
                <a:solidFill>
                  <a:srgbClr val="000000"/>
                </a:solidFill>
                <a:effectLst/>
                <a:latin typeface="Calibri" panose="020F0502020204030204" pitchFamily="34" charset="0"/>
                <a:ea typeface="Times New Roman" panose="02020603050405020304" pitchFamily="18" charset="0"/>
              </a:rPr>
              <a:t>Thorac</a:t>
            </a:r>
            <a:r>
              <a:rPr lang="en-US" sz="1800" b="0" dirty="0">
                <a:solidFill>
                  <a:srgbClr val="000000"/>
                </a:solidFill>
                <a:effectLst/>
                <a:latin typeface="Calibri" panose="020F0502020204030204" pitchFamily="34" charset="0"/>
                <a:ea typeface="Times New Roman" panose="02020603050405020304" pitchFamily="18" charset="0"/>
              </a:rPr>
              <a:t> Surg. 68(1)58-62.</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Sandoval S, </a:t>
            </a:r>
            <a:r>
              <a:rPr lang="en-US" sz="1800" b="0" dirty="0" err="1">
                <a:solidFill>
                  <a:srgbClr val="000000"/>
                </a:solidFill>
                <a:effectLst/>
                <a:latin typeface="Calibri" panose="020F0502020204030204" pitchFamily="34" charset="0"/>
                <a:ea typeface="Times New Roman" panose="02020603050405020304" pitchFamily="18" charset="0"/>
              </a:rPr>
              <a:t>Alrawi</a:t>
            </a:r>
            <a:r>
              <a:rPr lang="en-US" sz="1800" b="0" dirty="0">
                <a:solidFill>
                  <a:srgbClr val="000000"/>
                </a:solidFill>
                <a:effectLst/>
                <a:latin typeface="Calibri" panose="020F0502020204030204" pitchFamily="34" charset="0"/>
                <a:ea typeface="Times New Roman" panose="02020603050405020304" pitchFamily="18" charset="0"/>
              </a:rPr>
              <a:t> S, Samee M, et al. (2001). A cytokine analysis of the effect of cell saver on blood in coronary bypass surgery. Heart Surg Forum. 4(2):113-7.</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25</a:t>
            </a:fld>
            <a:endParaRPr lang="en-US" dirty="0"/>
          </a:p>
        </p:txBody>
      </p:sp>
    </p:spTree>
    <p:extLst>
      <p:ext uri="{BB962C8B-B14F-4D97-AF65-F5344CB8AC3E}">
        <p14:creationId xmlns:p14="http://schemas.microsoft.com/office/powerpoint/2010/main" val="3822760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26</a:t>
            </a:fld>
            <a:endParaRPr lang="en-US" dirty="0"/>
          </a:p>
        </p:txBody>
      </p:sp>
    </p:spTree>
    <p:extLst>
      <p:ext uri="{BB962C8B-B14F-4D97-AF65-F5344CB8AC3E}">
        <p14:creationId xmlns:p14="http://schemas.microsoft.com/office/powerpoint/2010/main" val="1336779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Habib R, Zacharias A, Schwann, TA, Riordan CJ, et al. (2005). Role of </a:t>
            </a:r>
            <a:r>
              <a:rPr lang="en-US" sz="1800" b="0" dirty="0" err="1">
                <a:solidFill>
                  <a:srgbClr val="000000"/>
                </a:solidFill>
                <a:effectLst/>
                <a:latin typeface="Calibri" panose="020F0502020204030204" pitchFamily="34" charset="0"/>
                <a:ea typeface="Times New Roman" panose="02020603050405020304" pitchFamily="18" charset="0"/>
              </a:rPr>
              <a:t>hemodilutional</a:t>
            </a:r>
            <a:r>
              <a:rPr lang="en-US" sz="1800" b="0" dirty="0">
                <a:solidFill>
                  <a:srgbClr val="000000"/>
                </a:solidFill>
                <a:effectLst/>
                <a:latin typeface="Calibri" panose="020F0502020204030204" pitchFamily="34" charset="0"/>
                <a:ea typeface="Times New Roman" panose="02020603050405020304" pitchFamily="18" charset="0"/>
              </a:rPr>
              <a:t> anemia and transfusion during cardiopulmonary bypass in renal injury after coronary revascularization: implications on operative outcome. Crit Care Med. 33(8):1749-56.</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27</a:t>
            </a:fld>
            <a:endParaRPr lang="en-US" dirty="0"/>
          </a:p>
        </p:txBody>
      </p:sp>
    </p:spTree>
    <p:extLst>
      <p:ext uri="{BB962C8B-B14F-4D97-AF65-F5344CB8AC3E}">
        <p14:creationId xmlns:p14="http://schemas.microsoft.com/office/powerpoint/2010/main" val="1468446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err="1">
                <a:solidFill>
                  <a:srgbClr val="000000"/>
                </a:solidFill>
                <a:effectLst/>
                <a:latin typeface="Calibri" panose="020F0502020204030204" pitchFamily="34" charset="0"/>
                <a:ea typeface="Times New Roman" panose="02020603050405020304" pitchFamily="18" charset="0"/>
              </a:rPr>
              <a:t>Haase</a:t>
            </a:r>
            <a:r>
              <a:rPr lang="en-US" sz="1800" b="0" dirty="0">
                <a:solidFill>
                  <a:srgbClr val="000000"/>
                </a:solidFill>
                <a:effectLst/>
                <a:latin typeface="Calibri" panose="020F0502020204030204" pitchFamily="34" charset="0"/>
                <a:ea typeface="Times New Roman" panose="02020603050405020304" pitchFamily="18" charset="0"/>
              </a:rPr>
              <a:t> M, </a:t>
            </a:r>
            <a:r>
              <a:rPr lang="en-US" sz="1800" b="0" dirty="0" err="1">
                <a:solidFill>
                  <a:srgbClr val="000000"/>
                </a:solidFill>
                <a:effectLst/>
                <a:latin typeface="Calibri" panose="020F0502020204030204" pitchFamily="34" charset="0"/>
                <a:ea typeface="Times New Roman" panose="02020603050405020304" pitchFamily="18" charset="0"/>
              </a:rPr>
              <a:t>Bellomo</a:t>
            </a:r>
            <a:r>
              <a:rPr lang="en-US" sz="1800" b="0" dirty="0">
                <a:solidFill>
                  <a:srgbClr val="000000"/>
                </a:solidFill>
                <a:effectLst/>
                <a:latin typeface="Calibri" panose="020F0502020204030204" pitchFamily="34" charset="0"/>
                <a:ea typeface="Times New Roman" panose="02020603050405020304" pitchFamily="18" charset="0"/>
              </a:rPr>
              <a:t> R, Story D, et al. (2012). Effect of mean arterial pressure, </a:t>
            </a:r>
            <a:r>
              <a:rPr lang="en-US" sz="1800" b="0" dirty="0" err="1">
                <a:solidFill>
                  <a:srgbClr val="000000"/>
                </a:solidFill>
                <a:effectLst/>
                <a:latin typeface="Calibri" panose="020F0502020204030204" pitchFamily="34" charset="0"/>
                <a:ea typeface="Times New Roman" panose="02020603050405020304" pitchFamily="18" charset="0"/>
              </a:rPr>
              <a:t>haemoglobin</a:t>
            </a:r>
            <a:r>
              <a:rPr lang="en-US" sz="1800" b="0" dirty="0">
                <a:solidFill>
                  <a:srgbClr val="000000"/>
                </a:solidFill>
                <a:effectLst/>
                <a:latin typeface="Calibri" panose="020F0502020204030204" pitchFamily="34" charset="0"/>
                <a:ea typeface="Times New Roman" panose="02020603050405020304" pitchFamily="18" charset="0"/>
              </a:rPr>
              <a:t> and blood transfusion during cardiopulmonary bypass on post-operative acute kidney injury. Nephrol Dial Transplant. 27(1):153-60.</a:t>
            </a:r>
            <a:endParaRPr lang="en-US" sz="1800" b="1" dirty="0">
              <a:effectLst/>
              <a:latin typeface="Times New Roman" panose="02020603050405020304" pitchFamily="18" charset="0"/>
              <a:ea typeface="Times New Roman" panose="02020603050405020304" pitchFamily="18" charset="0"/>
            </a:endParaRPr>
          </a:p>
          <a:p>
            <a:pPr marL="0" marR="0"/>
            <a:r>
              <a:rPr lang="en-US" sz="1800" b="0" dirty="0" err="1">
                <a:solidFill>
                  <a:srgbClr val="000000"/>
                </a:solidFill>
                <a:effectLst/>
                <a:latin typeface="Calibri" panose="020F0502020204030204" pitchFamily="34" charset="0"/>
                <a:ea typeface="Times New Roman" panose="02020603050405020304" pitchFamily="18" charset="0"/>
              </a:rPr>
              <a:t>Sickeler</a:t>
            </a:r>
            <a:r>
              <a:rPr lang="en-US" sz="1800" b="0" dirty="0">
                <a:solidFill>
                  <a:srgbClr val="000000"/>
                </a:solidFill>
                <a:effectLst/>
                <a:latin typeface="Calibri" panose="020F0502020204030204" pitchFamily="34" charset="0"/>
                <a:ea typeface="Times New Roman" panose="02020603050405020304" pitchFamily="18" charset="0"/>
              </a:rPr>
              <a:t> R, Phillips-Bute, B, </a:t>
            </a:r>
            <a:r>
              <a:rPr lang="en-US" sz="1800" b="0" dirty="0" err="1">
                <a:solidFill>
                  <a:srgbClr val="000000"/>
                </a:solidFill>
                <a:effectLst/>
                <a:latin typeface="Calibri" panose="020F0502020204030204" pitchFamily="34" charset="0"/>
                <a:ea typeface="Times New Roman" panose="02020603050405020304" pitchFamily="18" charset="0"/>
              </a:rPr>
              <a:t>Kertai</a:t>
            </a:r>
            <a:r>
              <a:rPr lang="en-US" sz="1800" b="0" dirty="0">
                <a:solidFill>
                  <a:srgbClr val="000000"/>
                </a:solidFill>
                <a:effectLst/>
                <a:latin typeface="Calibri" panose="020F0502020204030204" pitchFamily="34" charset="0"/>
                <a:ea typeface="Times New Roman" panose="02020603050405020304" pitchFamily="18" charset="0"/>
              </a:rPr>
              <a:t> MD, et al. (2014). The risk of acute kidney injury with co-occurrence of anemia and hypotension during cardiopulmonary bypass relative to anemia alone.  Ann </a:t>
            </a:r>
            <a:r>
              <a:rPr lang="en-US" sz="1800" b="0" dirty="0" err="1">
                <a:solidFill>
                  <a:srgbClr val="000000"/>
                </a:solidFill>
                <a:effectLst/>
                <a:latin typeface="Calibri" panose="020F0502020204030204" pitchFamily="34" charset="0"/>
                <a:ea typeface="Times New Roman" panose="02020603050405020304" pitchFamily="18" charset="0"/>
              </a:rPr>
              <a:t>Thorac</a:t>
            </a:r>
            <a:r>
              <a:rPr lang="en-US" sz="1800" b="0" dirty="0">
                <a:solidFill>
                  <a:srgbClr val="000000"/>
                </a:solidFill>
                <a:effectLst/>
                <a:latin typeface="Calibri" panose="020F0502020204030204" pitchFamily="34" charset="0"/>
                <a:ea typeface="Times New Roman" panose="02020603050405020304" pitchFamily="18" charset="0"/>
              </a:rPr>
              <a:t> Surg. 97(3):865-71.</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28</a:t>
            </a:fld>
            <a:endParaRPr lang="en-US" dirty="0"/>
          </a:p>
        </p:txBody>
      </p:sp>
    </p:spTree>
    <p:extLst>
      <p:ext uri="{BB962C8B-B14F-4D97-AF65-F5344CB8AC3E}">
        <p14:creationId xmlns:p14="http://schemas.microsoft.com/office/powerpoint/2010/main" val="2760818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Society of Thoracic Surgeons Blood Conservation Guideline Task Force, Ferraris VA, Brown JR, et al. (2011). </a:t>
            </a:r>
            <a:r>
              <a:rPr lang="en-US" sz="1800" b="0" dirty="0">
                <a:solidFill>
                  <a:srgbClr val="212121"/>
                </a:solidFill>
                <a:effectLst/>
                <a:latin typeface="Calibri" panose="020F0502020204030204" pitchFamily="34" charset="0"/>
                <a:ea typeface="Times New Roman" panose="02020603050405020304" pitchFamily="18" charset="0"/>
              </a:rPr>
              <a:t>2011 update to the Society of Thoracic Surgeons and the Society of Cardiovascular Anesthesiologists blood conservation clinical practice guidelines. Ann </a:t>
            </a:r>
            <a:r>
              <a:rPr lang="en-US" sz="1800" b="0" dirty="0" err="1">
                <a:solidFill>
                  <a:srgbClr val="212121"/>
                </a:solidFill>
                <a:effectLst/>
                <a:latin typeface="Calibri" panose="020F0502020204030204" pitchFamily="34" charset="0"/>
                <a:ea typeface="Times New Roman" panose="02020603050405020304" pitchFamily="18" charset="0"/>
              </a:rPr>
              <a:t>Thorac</a:t>
            </a:r>
            <a:r>
              <a:rPr lang="en-US" sz="1800" b="0" dirty="0">
                <a:solidFill>
                  <a:srgbClr val="212121"/>
                </a:solidFill>
                <a:effectLst/>
                <a:latin typeface="Calibri" panose="020F0502020204030204" pitchFamily="34" charset="0"/>
                <a:ea typeface="Times New Roman" panose="02020603050405020304" pitchFamily="18" charset="0"/>
              </a:rPr>
              <a:t> Surg. 91(3):944-82.</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29</a:t>
            </a:fld>
            <a:endParaRPr lang="en-US" dirty="0"/>
          </a:p>
        </p:txBody>
      </p:sp>
    </p:spTree>
    <p:extLst>
      <p:ext uri="{BB962C8B-B14F-4D97-AF65-F5344CB8AC3E}">
        <p14:creationId xmlns:p14="http://schemas.microsoft.com/office/powerpoint/2010/main" val="44973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ASA Task Force on Perioperative Blood Management. (2015). Practice guidelines for perioperative blood management: an updated report by the American Society of Anesthesiologists Task Force on Perioperative Blood Management*. Anesthesiology. 122(2):241-75.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b="0" dirty="0">
                <a:solidFill>
                  <a:srgbClr val="000000"/>
                </a:solidFill>
                <a:effectLst/>
                <a:latin typeface="Calibri" panose="020F0502020204030204" pitchFamily="34" charset="0"/>
                <a:ea typeface="Times New Roman" panose="02020603050405020304" pitchFamily="18" charset="0"/>
              </a:rPr>
              <a:t>Goodnough LT, </a:t>
            </a:r>
            <a:r>
              <a:rPr lang="en-US" sz="1800" b="0" dirty="0" err="1">
                <a:solidFill>
                  <a:srgbClr val="000000"/>
                </a:solidFill>
                <a:effectLst/>
                <a:latin typeface="Calibri" panose="020F0502020204030204" pitchFamily="34" charset="0"/>
                <a:ea typeface="Times New Roman" panose="02020603050405020304" pitchFamily="18" charset="0"/>
              </a:rPr>
              <a:t>Shander</a:t>
            </a:r>
            <a:r>
              <a:rPr lang="en-US" sz="1800" b="0" dirty="0">
                <a:solidFill>
                  <a:srgbClr val="000000"/>
                </a:solidFill>
                <a:effectLst/>
                <a:latin typeface="Calibri" panose="020F0502020204030204" pitchFamily="34" charset="0"/>
                <a:ea typeface="Times New Roman" panose="02020603050405020304" pitchFamily="18" charset="0"/>
              </a:rPr>
              <a:t> A. (2012). Patient blood management. Anesthesiology. 116(6):1367-76.</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3</a:t>
            </a:fld>
            <a:endParaRPr lang="en-US" dirty="0"/>
          </a:p>
        </p:txBody>
      </p:sp>
    </p:spTree>
    <p:extLst>
      <p:ext uri="{BB962C8B-B14F-4D97-AF65-F5344CB8AC3E}">
        <p14:creationId xmlns:p14="http://schemas.microsoft.com/office/powerpoint/2010/main" val="1878646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err="1">
                <a:solidFill>
                  <a:srgbClr val="000000"/>
                </a:solidFill>
                <a:effectLst/>
                <a:latin typeface="Calibri" panose="020F0502020204030204" pitchFamily="34" charset="0"/>
                <a:ea typeface="Times New Roman" panose="02020603050405020304" pitchFamily="18" charset="0"/>
              </a:rPr>
              <a:t>Sickeler</a:t>
            </a:r>
            <a:r>
              <a:rPr lang="en-US" sz="1800" b="0" dirty="0">
                <a:solidFill>
                  <a:srgbClr val="000000"/>
                </a:solidFill>
                <a:effectLst/>
                <a:latin typeface="Calibri" panose="020F0502020204030204" pitchFamily="34" charset="0"/>
                <a:ea typeface="Times New Roman" panose="02020603050405020304" pitchFamily="18" charset="0"/>
              </a:rPr>
              <a:t> R, Phillips-Bute, B, </a:t>
            </a:r>
            <a:r>
              <a:rPr lang="en-US" sz="1800" b="0" dirty="0" err="1">
                <a:solidFill>
                  <a:srgbClr val="000000"/>
                </a:solidFill>
                <a:effectLst/>
                <a:latin typeface="Calibri" panose="020F0502020204030204" pitchFamily="34" charset="0"/>
                <a:ea typeface="Times New Roman" panose="02020603050405020304" pitchFamily="18" charset="0"/>
              </a:rPr>
              <a:t>Kertai</a:t>
            </a:r>
            <a:r>
              <a:rPr lang="en-US" sz="1800" b="0" dirty="0">
                <a:solidFill>
                  <a:srgbClr val="000000"/>
                </a:solidFill>
                <a:effectLst/>
                <a:latin typeface="Calibri" panose="020F0502020204030204" pitchFamily="34" charset="0"/>
                <a:ea typeface="Times New Roman" panose="02020603050405020304" pitchFamily="18" charset="0"/>
              </a:rPr>
              <a:t> MD, et al. (2014). The risk of acute kidney injury with co-occurrence of anemia and hypotension during cardiopulmonary bypass relative to anemia alone.  Ann </a:t>
            </a:r>
            <a:r>
              <a:rPr lang="en-US" sz="1800" b="0" dirty="0" err="1">
                <a:solidFill>
                  <a:srgbClr val="000000"/>
                </a:solidFill>
                <a:effectLst/>
                <a:latin typeface="Calibri" panose="020F0502020204030204" pitchFamily="34" charset="0"/>
                <a:ea typeface="Times New Roman" panose="02020603050405020304" pitchFamily="18" charset="0"/>
              </a:rPr>
              <a:t>Thorac</a:t>
            </a:r>
            <a:r>
              <a:rPr lang="en-US" sz="1800" b="0" dirty="0">
                <a:solidFill>
                  <a:srgbClr val="000000"/>
                </a:solidFill>
                <a:effectLst/>
                <a:latin typeface="Calibri" panose="020F0502020204030204" pitchFamily="34" charset="0"/>
                <a:ea typeface="Times New Roman" panose="02020603050405020304" pitchFamily="18" charset="0"/>
              </a:rPr>
              <a:t> Surg. 97(3):865-71.</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30</a:t>
            </a:fld>
            <a:endParaRPr lang="en-US" dirty="0"/>
          </a:p>
        </p:txBody>
      </p:sp>
    </p:spTree>
    <p:extLst>
      <p:ext uri="{BB962C8B-B14F-4D97-AF65-F5344CB8AC3E}">
        <p14:creationId xmlns:p14="http://schemas.microsoft.com/office/powerpoint/2010/main" val="1079582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749463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32</a:t>
            </a:fld>
            <a:endParaRPr lang="en-US" dirty="0"/>
          </a:p>
        </p:txBody>
      </p:sp>
    </p:spTree>
    <p:extLst>
      <p:ext uri="{BB962C8B-B14F-4D97-AF65-F5344CB8AC3E}">
        <p14:creationId xmlns:p14="http://schemas.microsoft.com/office/powerpoint/2010/main" val="1891330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Carson JL, </a:t>
            </a:r>
            <a:r>
              <a:rPr lang="en-US" sz="1800" b="0" dirty="0" err="1">
                <a:solidFill>
                  <a:srgbClr val="000000"/>
                </a:solidFill>
                <a:effectLst/>
                <a:latin typeface="Calibri" panose="020F0502020204030204" pitchFamily="34" charset="0"/>
                <a:ea typeface="Times New Roman" panose="02020603050405020304" pitchFamily="18" charset="0"/>
              </a:rPr>
              <a:t>Terrin</a:t>
            </a:r>
            <a:r>
              <a:rPr lang="en-US" sz="1800" b="0" dirty="0">
                <a:solidFill>
                  <a:srgbClr val="000000"/>
                </a:solidFill>
                <a:effectLst/>
                <a:latin typeface="Calibri" panose="020F0502020204030204" pitchFamily="34" charset="0"/>
                <a:ea typeface="Times New Roman" panose="02020603050405020304" pitchFamily="18" charset="0"/>
              </a:rPr>
              <a:t> ML, </a:t>
            </a:r>
            <a:r>
              <a:rPr lang="en-US" sz="1800" b="0" dirty="0" err="1">
                <a:solidFill>
                  <a:srgbClr val="000000"/>
                </a:solidFill>
                <a:effectLst/>
                <a:latin typeface="Calibri" panose="020F0502020204030204" pitchFamily="34" charset="0"/>
                <a:ea typeface="Times New Roman" panose="02020603050405020304" pitchFamily="18" charset="0"/>
              </a:rPr>
              <a:t>Noveck</a:t>
            </a:r>
            <a:r>
              <a:rPr lang="en-US" sz="1800" b="0" dirty="0">
                <a:solidFill>
                  <a:srgbClr val="000000"/>
                </a:solidFill>
                <a:effectLst/>
                <a:latin typeface="Calibri" panose="020F0502020204030204" pitchFamily="34" charset="0"/>
                <a:ea typeface="Times New Roman" panose="02020603050405020304" pitchFamily="18" charset="0"/>
              </a:rPr>
              <a:t> H, et al. (2011) Liberal or restrictive transfusion in high-risk patients after hip surgery. N </a:t>
            </a:r>
            <a:r>
              <a:rPr lang="en-US" sz="1800" b="0" dirty="0" err="1">
                <a:solidFill>
                  <a:srgbClr val="000000"/>
                </a:solidFill>
                <a:effectLst/>
                <a:latin typeface="Calibri" panose="020F0502020204030204" pitchFamily="34" charset="0"/>
                <a:ea typeface="Times New Roman" panose="02020603050405020304" pitchFamily="18" charset="0"/>
              </a:rPr>
              <a:t>Engl</a:t>
            </a:r>
            <a:r>
              <a:rPr lang="en-US" sz="1800" b="0" dirty="0">
                <a:solidFill>
                  <a:srgbClr val="000000"/>
                </a:solidFill>
                <a:effectLst/>
                <a:latin typeface="Calibri" panose="020F0502020204030204" pitchFamily="34" charset="0"/>
                <a:ea typeface="Times New Roman" panose="02020603050405020304" pitchFamily="18" charset="0"/>
              </a:rPr>
              <a:t> J Med. 365(26):2453-62.</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33</a:t>
            </a:fld>
            <a:endParaRPr lang="en-US" dirty="0"/>
          </a:p>
        </p:txBody>
      </p:sp>
    </p:spTree>
    <p:extLst>
      <p:ext uri="{BB962C8B-B14F-4D97-AF65-F5344CB8AC3E}">
        <p14:creationId xmlns:p14="http://schemas.microsoft.com/office/powerpoint/2010/main" val="2236058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34</a:t>
            </a:fld>
            <a:endParaRPr lang="en-US" dirty="0"/>
          </a:p>
        </p:txBody>
      </p:sp>
    </p:spTree>
    <p:extLst>
      <p:ext uri="{BB962C8B-B14F-4D97-AF65-F5344CB8AC3E}">
        <p14:creationId xmlns:p14="http://schemas.microsoft.com/office/powerpoint/2010/main" val="3210030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Purvis TE, Goodwin CR, Garza-Ramos R, et al. (2017). Effect of liberal blood transfusion on clinical outcomes and cost in spine surgery patients. Spine J. 17(9):1255-1263.</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Purvis TE, Goodwin CR, Molina CA, et al. (2018). Percentage change in hemoglobin level and morbidity in spine surgery patients. J </a:t>
            </a:r>
            <a:r>
              <a:rPr lang="en-US" sz="1800" b="0" dirty="0" err="1">
                <a:solidFill>
                  <a:srgbClr val="000000"/>
                </a:solidFill>
                <a:effectLst/>
                <a:latin typeface="Calibri" panose="020F0502020204030204" pitchFamily="34" charset="0"/>
                <a:ea typeface="Times New Roman" panose="02020603050405020304" pitchFamily="18" charset="0"/>
              </a:rPr>
              <a:t>Neurosurg</a:t>
            </a:r>
            <a:r>
              <a:rPr lang="en-US" sz="1800" b="0" dirty="0">
                <a:solidFill>
                  <a:srgbClr val="000000"/>
                </a:solidFill>
                <a:effectLst/>
                <a:latin typeface="Calibri" panose="020F0502020204030204" pitchFamily="34" charset="0"/>
                <a:ea typeface="Times New Roman" panose="02020603050405020304" pitchFamily="18" charset="0"/>
              </a:rPr>
              <a:t> Spine. 28(3):345-351.</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35</a:t>
            </a:fld>
            <a:endParaRPr lang="en-US" dirty="0"/>
          </a:p>
        </p:txBody>
      </p:sp>
    </p:spTree>
    <p:extLst>
      <p:ext uri="{BB962C8B-B14F-4D97-AF65-F5344CB8AC3E}">
        <p14:creationId xmlns:p14="http://schemas.microsoft.com/office/powerpoint/2010/main" val="2505342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93617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Blair SD, Janvrin SB, McCollum CN, Greenhalgh RM. (1986). Effect of early blood transfusion on gastrointestinal </a:t>
            </a:r>
            <a:r>
              <a:rPr lang="en-US" sz="1800" b="0" dirty="0" err="1">
                <a:solidFill>
                  <a:srgbClr val="000000"/>
                </a:solidFill>
                <a:effectLst/>
                <a:latin typeface="Calibri" panose="020F0502020204030204" pitchFamily="34" charset="0"/>
                <a:ea typeface="Times New Roman" panose="02020603050405020304" pitchFamily="18" charset="0"/>
              </a:rPr>
              <a:t>haemorrhage</a:t>
            </a:r>
            <a:r>
              <a:rPr lang="en-US" sz="1800" b="0" dirty="0">
                <a:solidFill>
                  <a:srgbClr val="000000"/>
                </a:solidFill>
                <a:effectLst/>
                <a:latin typeface="Calibri" panose="020F0502020204030204" pitchFamily="34" charset="0"/>
                <a:ea typeface="Times New Roman" panose="02020603050405020304" pitchFamily="18" charset="0"/>
              </a:rPr>
              <a:t>. Br J Surg. 73(10):783-5.</a:t>
            </a:r>
            <a:endParaRPr lang="en-US" sz="1800" b="1" dirty="0">
              <a:effectLst/>
              <a:latin typeface="Times New Roman" panose="02020603050405020304" pitchFamily="18" charset="0"/>
              <a:ea typeface="Times New Roman" panose="02020603050405020304" pitchFamily="18" charset="0"/>
            </a:endParaRPr>
          </a:p>
          <a:p>
            <a:pPr marL="0" marR="0"/>
            <a:r>
              <a:rPr lang="en-US" sz="1800" b="0" dirty="0">
                <a:solidFill>
                  <a:srgbClr val="000000"/>
                </a:solidFill>
                <a:effectLst/>
                <a:latin typeface="Calibri" panose="020F0502020204030204" pitchFamily="34" charset="0"/>
                <a:ea typeface="Times New Roman" panose="02020603050405020304" pitchFamily="18" charset="0"/>
              </a:rPr>
              <a:t>Ejaz A, Frank SM, </a:t>
            </a:r>
            <a:r>
              <a:rPr lang="en-US" sz="1800" b="0" dirty="0" err="1">
                <a:solidFill>
                  <a:srgbClr val="000000"/>
                </a:solidFill>
                <a:effectLst/>
                <a:latin typeface="Calibri" panose="020F0502020204030204" pitchFamily="34" charset="0"/>
                <a:ea typeface="Times New Roman" panose="02020603050405020304" pitchFamily="18" charset="0"/>
              </a:rPr>
              <a:t>Spolverato</a:t>
            </a:r>
            <a:r>
              <a:rPr lang="en-US" sz="1800" b="0" dirty="0">
                <a:solidFill>
                  <a:srgbClr val="000000"/>
                </a:solidFill>
                <a:effectLst/>
                <a:latin typeface="Calibri" panose="020F0502020204030204" pitchFamily="34" charset="0"/>
                <a:ea typeface="Times New Roman" panose="02020603050405020304" pitchFamily="18" charset="0"/>
              </a:rPr>
              <a:t> G, et al. (2015). Potential Economic Impact of Using a Restrictive Transfusion Trigger Among Patients Undergoing Major Abdominal Surgery. JAMA Surg. 150(7):625-30.</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solidFill>
                  <a:srgbClr val="000000"/>
                </a:solidFill>
                <a:effectLst/>
                <a:latin typeface="Calibri" panose="020F0502020204030204" pitchFamily="34" charset="0"/>
                <a:ea typeface="Times New Roman" panose="02020603050405020304" pitchFamily="18" charset="0"/>
              </a:rPr>
              <a:t>Spolverato</a:t>
            </a:r>
            <a:r>
              <a:rPr lang="en-US" sz="1800" b="0" dirty="0">
                <a:solidFill>
                  <a:srgbClr val="000000"/>
                </a:solidFill>
                <a:effectLst/>
                <a:latin typeface="Calibri" panose="020F0502020204030204" pitchFamily="34" charset="0"/>
                <a:ea typeface="Times New Roman" panose="02020603050405020304" pitchFamily="18" charset="0"/>
              </a:rPr>
              <a:t> G, Kim Y, Ejaz A, et al. (2015). Effect of Relative Decrease in Blood Hemoglobin Concentrations on Postoperative Morbidity in Patients Who Undergo Major Gastrointestinal Surgery. JAMA Surg. 150(10):949-56.</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Villanueva C, </a:t>
            </a:r>
            <a:r>
              <a:rPr lang="en-US" sz="1800" b="0" dirty="0" err="1">
                <a:solidFill>
                  <a:srgbClr val="000000"/>
                </a:solidFill>
                <a:effectLst/>
                <a:latin typeface="Calibri" panose="020F0502020204030204" pitchFamily="34" charset="0"/>
                <a:ea typeface="Times New Roman" panose="02020603050405020304" pitchFamily="18" charset="0"/>
              </a:rPr>
              <a:t>Colomo</a:t>
            </a:r>
            <a:r>
              <a:rPr lang="en-US" sz="1800" b="0" dirty="0">
                <a:solidFill>
                  <a:srgbClr val="000000"/>
                </a:solidFill>
                <a:effectLst/>
                <a:latin typeface="Calibri" panose="020F0502020204030204" pitchFamily="34" charset="0"/>
                <a:ea typeface="Times New Roman" panose="02020603050405020304" pitchFamily="18" charset="0"/>
              </a:rPr>
              <a:t> A, Bosch A, et al. (2013). Transfusion strategies for acute upper gastrointestinal bleeding. N </a:t>
            </a:r>
            <a:r>
              <a:rPr lang="en-US" sz="1800" b="0" dirty="0" err="1">
                <a:solidFill>
                  <a:srgbClr val="000000"/>
                </a:solidFill>
                <a:effectLst/>
                <a:latin typeface="Calibri" panose="020F0502020204030204" pitchFamily="34" charset="0"/>
                <a:ea typeface="Times New Roman" panose="02020603050405020304" pitchFamily="18" charset="0"/>
              </a:rPr>
              <a:t>Engl</a:t>
            </a:r>
            <a:r>
              <a:rPr lang="en-US" sz="1800" b="0" dirty="0">
                <a:solidFill>
                  <a:srgbClr val="000000"/>
                </a:solidFill>
                <a:effectLst/>
                <a:latin typeface="Calibri" panose="020F0502020204030204" pitchFamily="34" charset="0"/>
                <a:ea typeface="Times New Roman" panose="02020603050405020304" pitchFamily="18" charset="0"/>
              </a:rPr>
              <a:t> J Med. 368(1):11-21.</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37</a:t>
            </a:fld>
            <a:endParaRPr lang="en-US" dirty="0"/>
          </a:p>
        </p:txBody>
      </p:sp>
    </p:spTree>
    <p:extLst>
      <p:ext uri="{BB962C8B-B14F-4D97-AF65-F5344CB8AC3E}">
        <p14:creationId xmlns:p14="http://schemas.microsoft.com/office/powerpoint/2010/main" val="2025862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38</a:t>
            </a:fld>
            <a:endParaRPr lang="en-US" dirty="0"/>
          </a:p>
        </p:txBody>
      </p:sp>
    </p:spTree>
    <p:extLst>
      <p:ext uri="{BB962C8B-B14F-4D97-AF65-F5344CB8AC3E}">
        <p14:creationId xmlns:p14="http://schemas.microsoft.com/office/powerpoint/2010/main" val="268501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de Almeida JP, Vincent J-L, Galas F, et al. (2015). Transfusion requirements in surgical oncology patients: a prospective, randomized controlled trial. Anesthesiology. 122(1):29-38.</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Jakobsen EB, Eickhoff JH, Andersen J, et al. (1990). Perioperative blood transfusion and recurrence and death after resection for cancer of the colon and rectum. </a:t>
            </a:r>
            <a:r>
              <a:rPr lang="en-US" sz="1800" b="0" dirty="0" err="1">
                <a:solidFill>
                  <a:srgbClr val="000000"/>
                </a:solidFill>
                <a:effectLst/>
                <a:latin typeface="Calibri" panose="020F0502020204030204" pitchFamily="34" charset="0"/>
                <a:ea typeface="Times New Roman" panose="02020603050405020304" pitchFamily="18" charset="0"/>
              </a:rPr>
              <a:t>Scand</a:t>
            </a:r>
            <a:r>
              <a:rPr lang="en-US" sz="1800" b="0" dirty="0">
                <a:solidFill>
                  <a:srgbClr val="000000"/>
                </a:solidFill>
                <a:effectLst/>
                <a:latin typeface="Calibri" panose="020F0502020204030204" pitchFamily="34" charset="0"/>
                <a:ea typeface="Times New Roman" panose="02020603050405020304" pitchFamily="18" charset="0"/>
              </a:rPr>
              <a:t> J Gastroenterol. 25(5):435-42.</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solidFill>
                  <a:srgbClr val="000000"/>
                </a:solidFill>
                <a:effectLst/>
                <a:latin typeface="Calibri" panose="020F0502020204030204" pitchFamily="34" charset="0"/>
                <a:ea typeface="Times New Roman" panose="02020603050405020304" pitchFamily="18" charset="0"/>
              </a:rPr>
              <a:t>Leichtle</a:t>
            </a:r>
            <a:r>
              <a:rPr lang="en-US" sz="1800" b="0" dirty="0">
                <a:solidFill>
                  <a:srgbClr val="000000"/>
                </a:solidFill>
                <a:effectLst/>
                <a:latin typeface="Calibri" panose="020F0502020204030204" pitchFamily="34" charset="0"/>
                <a:ea typeface="Times New Roman" panose="02020603050405020304" pitchFamily="18" charset="0"/>
              </a:rPr>
              <a:t> SW, Mouawad NJ, Lampman R, et al. (2011). Does preoperative anemia adversely affect colon and rectal surgery outcomes? J Am Coll Surg. 212(2):187-94.</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solidFill>
                  <a:srgbClr val="000000"/>
                </a:solidFill>
                <a:effectLst/>
                <a:latin typeface="Calibri" panose="020F0502020204030204" pitchFamily="34" charset="0"/>
                <a:ea typeface="Times New Roman" panose="02020603050405020304" pitchFamily="18" charset="0"/>
              </a:rPr>
              <a:t>Wehry</a:t>
            </a:r>
            <a:r>
              <a:rPr lang="en-US" sz="1800" b="0" dirty="0">
                <a:solidFill>
                  <a:srgbClr val="000000"/>
                </a:solidFill>
                <a:effectLst/>
                <a:latin typeface="Calibri" panose="020F0502020204030204" pitchFamily="34" charset="0"/>
                <a:ea typeface="Times New Roman" panose="02020603050405020304" pitchFamily="18" charset="0"/>
              </a:rPr>
              <a:t> J, </a:t>
            </a:r>
            <a:r>
              <a:rPr lang="en-US" sz="1800" b="0" dirty="0" err="1">
                <a:solidFill>
                  <a:srgbClr val="000000"/>
                </a:solidFill>
                <a:effectLst/>
                <a:latin typeface="Calibri" panose="020F0502020204030204" pitchFamily="34" charset="0"/>
                <a:ea typeface="Times New Roman" panose="02020603050405020304" pitchFamily="18" charset="0"/>
              </a:rPr>
              <a:t>Agle</a:t>
            </a:r>
            <a:r>
              <a:rPr lang="en-US" sz="1800" b="0" dirty="0">
                <a:solidFill>
                  <a:srgbClr val="000000"/>
                </a:solidFill>
                <a:effectLst/>
                <a:latin typeface="Calibri" panose="020F0502020204030204" pitchFamily="34" charset="0"/>
                <a:ea typeface="Times New Roman" panose="02020603050405020304" pitchFamily="18" charset="0"/>
              </a:rPr>
              <a:t> S, Philips P, et al. (2015). </a:t>
            </a:r>
            <a:r>
              <a:rPr lang="en-US" sz="1800" b="0" dirty="0">
                <a:solidFill>
                  <a:srgbClr val="212121"/>
                </a:solidFill>
                <a:effectLst/>
                <a:latin typeface="Calibri" panose="020F0502020204030204" pitchFamily="34" charset="0"/>
                <a:ea typeface="Times New Roman" panose="02020603050405020304" pitchFamily="18" charset="0"/>
              </a:rPr>
              <a:t>Restrictive blood transfusion protocol in malignant upper gastrointestinal and pancreatic resections patients reduces blood transfusions with no increase in patient morbidity. Am J Surg. 210(6):1197-204.</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39</a:t>
            </a:fld>
            <a:endParaRPr lang="en-US" dirty="0"/>
          </a:p>
        </p:txBody>
      </p:sp>
    </p:spTree>
    <p:extLst>
      <p:ext uri="{BB962C8B-B14F-4D97-AF65-F5344CB8AC3E}">
        <p14:creationId xmlns:p14="http://schemas.microsoft.com/office/powerpoint/2010/main" val="164051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Carson JL, </a:t>
            </a:r>
            <a:r>
              <a:rPr lang="en-US" sz="1800" dirty="0" err="1">
                <a:effectLst/>
                <a:latin typeface="Calibri" panose="020F0502020204030204" pitchFamily="34" charset="0"/>
                <a:ea typeface="Calibri" panose="020F0502020204030204" pitchFamily="34" charset="0"/>
              </a:rPr>
              <a:t>Guyatt</a:t>
            </a:r>
            <a:r>
              <a:rPr lang="en-US" sz="1800" dirty="0">
                <a:effectLst/>
                <a:latin typeface="Calibri" panose="020F0502020204030204" pitchFamily="34" charset="0"/>
                <a:ea typeface="Calibri" panose="020F0502020204030204" pitchFamily="34" charset="0"/>
              </a:rPr>
              <a:t> G, Heddle NM, et al. (2016). Clinical Practice Guidelines From the AABB: Red Blood Cell Transfusion Thresholds and Storage. JAMA. 15;316(19):2025-2035</a:t>
            </a:r>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4</a:t>
            </a:fld>
            <a:endParaRPr lang="en-US" dirty="0"/>
          </a:p>
        </p:txBody>
      </p:sp>
    </p:spTree>
    <p:extLst>
      <p:ext uri="{BB962C8B-B14F-4D97-AF65-F5344CB8AC3E}">
        <p14:creationId xmlns:p14="http://schemas.microsoft.com/office/powerpoint/2010/main" val="2178345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40</a:t>
            </a:fld>
            <a:endParaRPr lang="en-US" dirty="0"/>
          </a:p>
        </p:txBody>
      </p:sp>
    </p:spTree>
    <p:extLst>
      <p:ext uri="{BB962C8B-B14F-4D97-AF65-F5344CB8AC3E}">
        <p14:creationId xmlns:p14="http://schemas.microsoft.com/office/powerpoint/2010/main" val="4231293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41</a:t>
            </a:fld>
            <a:endParaRPr lang="en-US" dirty="0"/>
          </a:p>
        </p:txBody>
      </p:sp>
    </p:spTree>
    <p:extLst>
      <p:ext uri="{BB962C8B-B14F-4D97-AF65-F5344CB8AC3E}">
        <p14:creationId xmlns:p14="http://schemas.microsoft.com/office/powerpoint/2010/main" val="895902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42</a:t>
            </a:fld>
            <a:endParaRPr lang="en-US" dirty="0"/>
          </a:p>
        </p:txBody>
      </p:sp>
    </p:spTree>
    <p:extLst>
      <p:ext uri="{BB962C8B-B14F-4D97-AF65-F5344CB8AC3E}">
        <p14:creationId xmlns:p14="http://schemas.microsoft.com/office/powerpoint/2010/main" val="2590240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43</a:t>
            </a:fld>
            <a:endParaRPr lang="en-US" dirty="0"/>
          </a:p>
        </p:txBody>
      </p:sp>
    </p:spTree>
    <p:extLst>
      <p:ext uri="{BB962C8B-B14F-4D97-AF65-F5344CB8AC3E}">
        <p14:creationId xmlns:p14="http://schemas.microsoft.com/office/powerpoint/2010/main" val="1004029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44</a:t>
            </a:fld>
            <a:endParaRPr lang="en-US" dirty="0"/>
          </a:p>
        </p:txBody>
      </p:sp>
    </p:spTree>
    <p:extLst>
      <p:ext uri="{BB962C8B-B14F-4D97-AF65-F5344CB8AC3E}">
        <p14:creationId xmlns:p14="http://schemas.microsoft.com/office/powerpoint/2010/main" val="1118185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45</a:t>
            </a:fld>
            <a:endParaRPr lang="en-US" dirty="0"/>
          </a:p>
        </p:txBody>
      </p:sp>
    </p:spTree>
    <p:extLst>
      <p:ext uri="{BB962C8B-B14F-4D97-AF65-F5344CB8AC3E}">
        <p14:creationId xmlns:p14="http://schemas.microsoft.com/office/powerpoint/2010/main" val="2255561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46</a:t>
            </a:fld>
            <a:endParaRPr lang="en-US" dirty="0"/>
          </a:p>
        </p:txBody>
      </p:sp>
    </p:spTree>
    <p:extLst>
      <p:ext uri="{BB962C8B-B14F-4D97-AF65-F5344CB8AC3E}">
        <p14:creationId xmlns:p14="http://schemas.microsoft.com/office/powerpoint/2010/main" val="3527679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CMQCC. (03/24/2015). Obstetric Hemorrhage Toolkit. Version 2.0. </a:t>
            </a:r>
            <a:r>
              <a:rPr lang="en-US" sz="1800" b="0" u="sng" dirty="0">
                <a:solidFill>
                  <a:srgbClr val="000000"/>
                </a:solidFill>
                <a:effectLst/>
                <a:latin typeface="Calibri" panose="020F0502020204030204" pitchFamily="34" charset="0"/>
                <a:ea typeface="Times New Roman" panose="02020603050405020304" pitchFamily="18" charset="0"/>
                <a:hlinkClick r:id="rId3"/>
              </a:rPr>
              <a:t>https://www.scdhhs.gov/sites/default/files/CMQCC%20OB%20Hemorrhage%20Toolkit%20Pocket%20Card.pdf</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47</a:t>
            </a:fld>
            <a:endParaRPr lang="en-US" dirty="0"/>
          </a:p>
        </p:txBody>
      </p:sp>
    </p:spTree>
    <p:extLst>
      <p:ext uri="{BB962C8B-B14F-4D97-AF65-F5344CB8AC3E}">
        <p14:creationId xmlns:p14="http://schemas.microsoft.com/office/powerpoint/2010/main" val="2094798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48</a:t>
            </a:fld>
            <a:endParaRPr lang="en-US" dirty="0"/>
          </a:p>
        </p:txBody>
      </p:sp>
    </p:spTree>
    <p:extLst>
      <p:ext uri="{BB962C8B-B14F-4D97-AF65-F5344CB8AC3E}">
        <p14:creationId xmlns:p14="http://schemas.microsoft.com/office/powerpoint/2010/main" val="2587110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49</a:t>
            </a:fld>
            <a:endParaRPr lang="en-US" dirty="0"/>
          </a:p>
        </p:txBody>
      </p:sp>
    </p:spTree>
    <p:extLst>
      <p:ext uri="{BB962C8B-B14F-4D97-AF65-F5344CB8AC3E}">
        <p14:creationId xmlns:p14="http://schemas.microsoft.com/office/powerpoint/2010/main" val="276876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Glance LG, Dick AW,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Mukamel</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DB, et al. (2011). Association between intraoperative blood transfusion and mortality and morbidity in patients undergoing noncardiac surgery. Anesthesiology. 11;114(2):283-92.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5</a:t>
            </a:fld>
            <a:endParaRPr lang="en-US" dirty="0"/>
          </a:p>
        </p:txBody>
      </p:sp>
    </p:spTree>
    <p:extLst>
      <p:ext uri="{BB962C8B-B14F-4D97-AF65-F5344CB8AC3E}">
        <p14:creationId xmlns:p14="http://schemas.microsoft.com/office/powerpoint/2010/main" val="3358961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50</a:t>
            </a:fld>
            <a:endParaRPr lang="en-US" dirty="0"/>
          </a:p>
        </p:txBody>
      </p:sp>
    </p:spTree>
    <p:extLst>
      <p:ext uri="{BB962C8B-B14F-4D97-AF65-F5344CB8AC3E}">
        <p14:creationId xmlns:p14="http://schemas.microsoft.com/office/powerpoint/2010/main" val="3171099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52</a:t>
            </a:fld>
            <a:endParaRPr lang="en-US" dirty="0"/>
          </a:p>
        </p:txBody>
      </p:sp>
    </p:spTree>
    <p:extLst>
      <p:ext uri="{BB962C8B-B14F-4D97-AF65-F5344CB8AC3E}">
        <p14:creationId xmlns:p14="http://schemas.microsoft.com/office/powerpoint/2010/main" val="1532944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53</a:t>
            </a:fld>
            <a:endParaRPr lang="en-US" dirty="0"/>
          </a:p>
        </p:txBody>
      </p:sp>
    </p:spTree>
    <p:extLst>
      <p:ext uri="{BB962C8B-B14F-4D97-AF65-F5344CB8AC3E}">
        <p14:creationId xmlns:p14="http://schemas.microsoft.com/office/powerpoint/2010/main" val="612153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54</a:t>
            </a:fld>
            <a:endParaRPr lang="en-US" dirty="0"/>
          </a:p>
        </p:txBody>
      </p:sp>
    </p:spTree>
    <p:extLst>
      <p:ext uri="{BB962C8B-B14F-4D97-AF65-F5344CB8AC3E}">
        <p14:creationId xmlns:p14="http://schemas.microsoft.com/office/powerpoint/2010/main" val="3450396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55</a:t>
            </a:fld>
            <a:endParaRPr lang="en-US" dirty="0"/>
          </a:p>
        </p:txBody>
      </p:sp>
    </p:spTree>
    <p:extLst>
      <p:ext uri="{BB962C8B-B14F-4D97-AF65-F5344CB8AC3E}">
        <p14:creationId xmlns:p14="http://schemas.microsoft.com/office/powerpoint/2010/main" val="360900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Ejaz A, Frank SM, </a:t>
            </a:r>
            <a:r>
              <a:rPr lang="en-US" sz="1800" b="0" dirty="0" err="1">
                <a:solidFill>
                  <a:srgbClr val="000000"/>
                </a:solidFill>
                <a:effectLst/>
                <a:latin typeface="Calibri" panose="020F0502020204030204" pitchFamily="34" charset="0"/>
                <a:ea typeface="Times New Roman" panose="02020603050405020304" pitchFamily="18" charset="0"/>
              </a:rPr>
              <a:t>Spolverato</a:t>
            </a:r>
            <a:r>
              <a:rPr lang="en-US" sz="1800" b="0" dirty="0">
                <a:solidFill>
                  <a:srgbClr val="000000"/>
                </a:solidFill>
                <a:effectLst/>
                <a:latin typeface="Calibri" panose="020F0502020204030204" pitchFamily="34" charset="0"/>
                <a:ea typeface="Times New Roman" panose="02020603050405020304" pitchFamily="18" charset="0"/>
              </a:rPr>
              <a:t> G, et al. (2015). Potential Economic Impact of Using a Restrictive Transfusion Trigger Among Patients Undergoing Major Abdominal Surgery. JAMA Surg. 150(7):625-30.</a:t>
            </a:r>
            <a:endParaRPr lang="en-US" sz="1800" b="1"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Glance LG, Dick AW,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Mukamel</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DB, et al. (2011). Association between intraoperative blood transfusion and mortality and morbidity in patients undergoing noncardiac surgery. Anesthesiology. 11;114(2):283-92.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b="0" dirty="0">
                <a:solidFill>
                  <a:srgbClr val="000000"/>
                </a:solidFill>
                <a:effectLst/>
                <a:latin typeface="Calibri" panose="020F0502020204030204" pitchFamily="34" charset="0"/>
                <a:ea typeface="Times New Roman" panose="02020603050405020304" pitchFamily="18" charset="0"/>
              </a:rPr>
              <a:t>Salpeter SR, Buckley JS, Chatterjee S. (2014). Impact of more restrictive blood transfusion strategies on clinical outcomes: a meta-analysis and systematic review. AM J Med. 127(2):124-131.e3.</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6</a:t>
            </a:fld>
            <a:endParaRPr lang="en-US" dirty="0"/>
          </a:p>
        </p:txBody>
      </p:sp>
    </p:spTree>
    <p:extLst>
      <p:ext uri="{BB962C8B-B14F-4D97-AF65-F5344CB8AC3E}">
        <p14:creationId xmlns:p14="http://schemas.microsoft.com/office/powerpoint/2010/main" val="268289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a:solidFill>
                  <a:srgbClr val="000000"/>
                </a:solidFill>
                <a:effectLst/>
                <a:latin typeface="Calibri" panose="020F0502020204030204" pitchFamily="34" charset="0"/>
                <a:ea typeface="Times New Roman" panose="02020603050405020304" pitchFamily="18" charset="0"/>
              </a:rPr>
              <a:t>Ejaz A, Frank SM, </a:t>
            </a:r>
            <a:r>
              <a:rPr lang="en-US" sz="1800" b="0" dirty="0" err="1">
                <a:solidFill>
                  <a:srgbClr val="000000"/>
                </a:solidFill>
                <a:effectLst/>
                <a:latin typeface="Calibri" panose="020F0502020204030204" pitchFamily="34" charset="0"/>
                <a:ea typeface="Times New Roman" panose="02020603050405020304" pitchFamily="18" charset="0"/>
              </a:rPr>
              <a:t>Spolverato</a:t>
            </a:r>
            <a:r>
              <a:rPr lang="en-US" sz="1800" b="0" dirty="0">
                <a:solidFill>
                  <a:srgbClr val="000000"/>
                </a:solidFill>
                <a:effectLst/>
                <a:latin typeface="Calibri" panose="020F0502020204030204" pitchFamily="34" charset="0"/>
                <a:ea typeface="Times New Roman" panose="02020603050405020304" pitchFamily="18" charset="0"/>
              </a:rPr>
              <a:t> G, et al. (2015). Potential Economic Impact of Using a Restrictive Transfusion Trigger Among Patients Undergoing Major Abdominal Surgery. JAMA Surg. 150(7):625-30.</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8FC5712-74F4-4C94-B1D8-22A697D71B47}" type="slidenum">
              <a:rPr lang="en-US" smtClean="0"/>
              <a:t>7</a:t>
            </a:fld>
            <a:endParaRPr lang="en-US" dirty="0"/>
          </a:p>
        </p:txBody>
      </p:sp>
    </p:spTree>
    <p:extLst>
      <p:ext uri="{BB962C8B-B14F-4D97-AF65-F5344CB8AC3E}">
        <p14:creationId xmlns:p14="http://schemas.microsoft.com/office/powerpoint/2010/main" val="37030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0" dirty="0" err="1">
                <a:solidFill>
                  <a:srgbClr val="000000"/>
                </a:solidFill>
                <a:effectLst/>
                <a:latin typeface="Calibri" panose="020F0502020204030204" pitchFamily="34" charset="0"/>
                <a:ea typeface="Times New Roman" panose="02020603050405020304" pitchFamily="18" charset="0"/>
              </a:rPr>
              <a:t>Spahn</a:t>
            </a:r>
            <a:r>
              <a:rPr lang="en-US" sz="1800" b="0" dirty="0">
                <a:solidFill>
                  <a:srgbClr val="000000"/>
                </a:solidFill>
                <a:effectLst/>
                <a:latin typeface="Calibri" panose="020F0502020204030204" pitchFamily="34" charset="0"/>
                <a:ea typeface="Times New Roman" panose="02020603050405020304" pitchFamily="18" charset="0"/>
              </a:rPr>
              <a:t> DR, Muñoz M, Klein AA, et al. (2020). Patient Blood Management: Effectiveness and Future Potential. Anesthesiology. 133(1):212-222. </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FC5712-74F4-4C94-B1D8-22A697D71B47}" type="slidenum">
              <a:rPr lang="en-US" smtClean="0"/>
              <a:t>8</a:t>
            </a:fld>
            <a:endParaRPr lang="en-US" dirty="0"/>
          </a:p>
        </p:txBody>
      </p:sp>
    </p:spTree>
    <p:extLst>
      <p:ext uri="{BB962C8B-B14F-4D97-AF65-F5344CB8AC3E}">
        <p14:creationId xmlns:p14="http://schemas.microsoft.com/office/powerpoint/2010/main" val="179494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C5712-74F4-4C94-B1D8-22A697D71B47}" type="slidenum">
              <a:rPr lang="en-US" smtClean="0"/>
              <a:t>9</a:t>
            </a:fld>
            <a:endParaRPr lang="en-US" dirty="0"/>
          </a:p>
        </p:txBody>
      </p:sp>
    </p:spTree>
    <p:extLst>
      <p:ext uri="{BB962C8B-B14F-4D97-AF65-F5344CB8AC3E}">
        <p14:creationId xmlns:p14="http://schemas.microsoft.com/office/powerpoint/2010/main" val="3058489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9406-C7B8-47F5-BEA0-26A7F56244BA}"/>
              </a:ext>
            </a:extLst>
          </p:cNvPr>
          <p:cNvSpPr>
            <a:spLocks noGrp="1"/>
          </p:cNvSpPr>
          <p:nvPr>
            <p:ph type="title" hasCustomPrompt="1"/>
          </p:nvPr>
        </p:nvSpPr>
        <p:spPr>
          <a:xfrm>
            <a:off x="609600" y="2057400"/>
            <a:ext cx="10972800" cy="646317"/>
          </a:xfrm>
        </p:spPr>
        <p:txBody>
          <a:bodyPr anchor="t"/>
          <a:lstStyle>
            <a:lvl1pPr algn="l">
              <a:defRPr sz="3600"/>
            </a:lvl1pPr>
          </a:lstStyle>
          <a:p>
            <a:r>
              <a:rPr lang="en-US" dirty="0"/>
              <a:t>Click to edit Master Title</a:t>
            </a:r>
          </a:p>
        </p:txBody>
      </p:sp>
      <p:sp>
        <p:nvSpPr>
          <p:cNvPr id="4" name="Line 39">
            <a:extLst>
              <a:ext uri="{FF2B5EF4-FFF2-40B4-BE49-F238E27FC236}">
                <a16:creationId xmlns:a16="http://schemas.microsoft.com/office/drawing/2014/main" id="{FE055A90-BB08-4078-911A-83E55D6148C1}"/>
              </a:ext>
            </a:extLst>
          </p:cNvPr>
          <p:cNvSpPr>
            <a:spLocks noChangeShapeType="1"/>
          </p:cNvSpPr>
          <p:nvPr/>
        </p:nvSpPr>
        <p:spPr bwMode="auto">
          <a:xfrm>
            <a:off x="609600" y="6248400"/>
            <a:ext cx="67056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pic>
        <p:nvPicPr>
          <p:cNvPr id="3" name="Picture 2">
            <a:extLst>
              <a:ext uri="{FF2B5EF4-FFF2-40B4-BE49-F238E27FC236}">
                <a16:creationId xmlns:a16="http://schemas.microsoft.com/office/drawing/2014/main" id="{48D645B7-5B24-4B50-B02F-AFF13EEE7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800" y="5906085"/>
            <a:ext cx="4165600" cy="723316"/>
          </a:xfrm>
          <a:prstGeom prst="rect">
            <a:avLst/>
          </a:prstGeom>
        </p:spPr>
      </p:pic>
      <p:sp>
        <p:nvSpPr>
          <p:cNvPr id="5" name="Content Placeholder 2">
            <a:extLst>
              <a:ext uri="{FF2B5EF4-FFF2-40B4-BE49-F238E27FC236}">
                <a16:creationId xmlns:a16="http://schemas.microsoft.com/office/drawing/2014/main" id="{9569471D-3B37-4227-AB75-FC96AF218764}"/>
              </a:ext>
            </a:extLst>
          </p:cNvPr>
          <p:cNvSpPr>
            <a:spLocks noGrp="1"/>
          </p:cNvSpPr>
          <p:nvPr>
            <p:ph idx="1" hasCustomPrompt="1"/>
          </p:nvPr>
        </p:nvSpPr>
        <p:spPr>
          <a:xfrm>
            <a:off x="609601" y="4648200"/>
            <a:ext cx="10972799" cy="1524000"/>
          </a:xfrm>
        </p:spPr>
        <p:txBody>
          <a:bodyPr/>
          <a:lstStyle>
            <a:lvl1pPr marL="0" indent="0">
              <a:buNone/>
              <a:defRPr sz="1800"/>
            </a:lvl1pPr>
            <a:lvl2pPr marL="342900" indent="0">
              <a:buNone/>
              <a:defRPr/>
            </a:lvl2pPr>
            <a:lvl3pPr marL="682625" indent="0">
              <a:buNone/>
              <a:defRPr/>
            </a:lvl3pPr>
            <a:lvl4pPr marL="1027112" indent="0">
              <a:buNone/>
              <a:defRPr/>
            </a:lvl4pPr>
          </a:lstStyle>
          <a:p>
            <a:pPr lvl="0"/>
            <a:r>
              <a:rPr lang="en-US" dirty="0"/>
              <a:t>First Last Name, MD, PhD</a:t>
            </a:r>
            <a:br>
              <a:rPr lang="en-US" dirty="0"/>
            </a:br>
            <a:r>
              <a:rPr lang="en-US" dirty="0"/>
              <a:t>Position/Title</a:t>
            </a:r>
            <a:br>
              <a:rPr lang="en-US" dirty="0"/>
            </a:br>
            <a:r>
              <a:rPr lang="en-US" dirty="0"/>
              <a:t>Department</a:t>
            </a:r>
            <a:br>
              <a:rPr lang="en-US" dirty="0"/>
            </a:br>
            <a:r>
              <a:rPr lang="en-US" dirty="0"/>
              <a:t>Institution</a:t>
            </a:r>
          </a:p>
        </p:txBody>
      </p:sp>
    </p:spTree>
    <p:extLst>
      <p:ext uri="{BB962C8B-B14F-4D97-AF65-F5344CB8AC3E}">
        <p14:creationId xmlns:p14="http://schemas.microsoft.com/office/powerpoint/2010/main" val="1895878287"/>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9" name="Group 8"/>
          <p:cNvGrpSpPr/>
          <p:nvPr/>
        </p:nvGrpSpPr>
        <p:grpSpPr>
          <a:xfrm>
            <a:off x="9124656" y="6044920"/>
            <a:ext cx="2442213" cy="406961"/>
            <a:chOff x="5562600" y="5943600"/>
            <a:chExt cx="3127014" cy="694765"/>
          </a:xfrm>
        </p:grpSpPr>
        <p:pic>
          <p:nvPicPr>
            <p:cNvPr id="10" name="Picture 9">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1" name="Picture 10"/>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51438401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617" y="1265238"/>
            <a:ext cx="569358" cy="4946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5567" y="1265238"/>
            <a:ext cx="8070851" cy="4946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9" name="Group 8"/>
          <p:cNvGrpSpPr/>
          <p:nvPr/>
        </p:nvGrpSpPr>
        <p:grpSpPr>
          <a:xfrm>
            <a:off x="9124656" y="6044920"/>
            <a:ext cx="2442213" cy="406961"/>
            <a:chOff x="5562600" y="5943600"/>
            <a:chExt cx="3127014" cy="694765"/>
          </a:xfrm>
        </p:grpSpPr>
        <p:pic>
          <p:nvPicPr>
            <p:cNvPr id="10" name="Picture 9">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1" name="Picture 10"/>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73745935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247" y="187707"/>
            <a:ext cx="10993967" cy="473075"/>
          </a:xfrm>
        </p:spPr>
        <p:txBody>
          <a:bodyPr/>
          <a:lstStyle/>
          <a:p>
            <a:r>
              <a:rPr lang="en-US"/>
              <a:t>Click to edit Master title style</a:t>
            </a:r>
          </a:p>
        </p:txBody>
      </p:sp>
      <p:sp>
        <p:nvSpPr>
          <p:cNvPr id="3" name="Table Placeholder 2"/>
          <p:cNvSpPr>
            <a:spLocks noGrp="1"/>
          </p:cNvSpPr>
          <p:nvPr>
            <p:ph type="tbl" idx="1"/>
          </p:nvPr>
        </p:nvSpPr>
        <p:spPr>
          <a:xfrm>
            <a:off x="935567" y="2176463"/>
            <a:ext cx="9652000" cy="4035425"/>
          </a:xfrm>
        </p:spPr>
        <p:txBody>
          <a:bodyPr/>
          <a:lstStyle/>
          <a:p>
            <a:pPr lvl="0"/>
            <a:r>
              <a:rPr lang="en-US" noProof="0" dirty="0"/>
              <a:t>Click icon to add table</a:t>
            </a:r>
          </a:p>
        </p:txBody>
      </p:sp>
      <p:sp>
        <p:nvSpPr>
          <p:cNvPr id="8"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9" name="Group 8"/>
          <p:cNvGrpSpPr/>
          <p:nvPr/>
        </p:nvGrpSpPr>
        <p:grpSpPr>
          <a:xfrm>
            <a:off x="9124656" y="6044920"/>
            <a:ext cx="2442213" cy="406961"/>
            <a:chOff x="5562600" y="5943600"/>
            <a:chExt cx="3127014" cy="694765"/>
          </a:xfrm>
        </p:grpSpPr>
        <p:pic>
          <p:nvPicPr>
            <p:cNvPr id="10" name="Picture 9">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1" name="Picture 10"/>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12004912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662" y="131898"/>
            <a:ext cx="10993967" cy="473075"/>
          </a:xfrm>
        </p:spPr>
        <p:txBody>
          <a:bodyPr/>
          <a:lstStyle/>
          <a:p>
            <a:r>
              <a:rPr lang="en-US" dirty="0"/>
              <a:t>Click to edit Master title style</a:t>
            </a:r>
          </a:p>
        </p:txBody>
      </p:sp>
      <p:sp>
        <p:nvSpPr>
          <p:cNvPr id="3" name="Text Placeholder 2"/>
          <p:cNvSpPr>
            <a:spLocks noGrp="1"/>
          </p:cNvSpPr>
          <p:nvPr>
            <p:ph type="body" sz="half" idx="1"/>
          </p:nvPr>
        </p:nvSpPr>
        <p:spPr>
          <a:xfrm>
            <a:off x="935567" y="2176463"/>
            <a:ext cx="4724400" cy="403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167" y="2176463"/>
            <a:ext cx="4724400" cy="403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0" name="Group 9"/>
          <p:cNvGrpSpPr/>
          <p:nvPr/>
        </p:nvGrpSpPr>
        <p:grpSpPr>
          <a:xfrm>
            <a:off x="9124656" y="6044920"/>
            <a:ext cx="2442213" cy="406961"/>
            <a:chOff x="5562600" y="5943600"/>
            <a:chExt cx="3127014" cy="694765"/>
          </a:xfrm>
        </p:grpSpPr>
        <p:pic>
          <p:nvPicPr>
            <p:cNvPr id="11" name="Picture 10">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2" name="Picture 11"/>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9535149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45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07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7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6" name="Group 5"/>
          <p:cNvGrpSpPr/>
          <p:nvPr/>
        </p:nvGrpSpPr>
        <p:grpSpPr>
          <a:xfrm>
            <a:off x="9124656" y="6044920"/>
            <a:ext cx="2442213" cy="406961"/>
            <a:chOff x="5562600" y="5943600"/>
            <a:chExt cx="3127014" cy="694765"/>
          </a:xfrm>
        </p:grpSpPr>
        <p:pic>
          <p:nvPicPr>
            <p:cNvPr id="7" name="Picture 6">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8" name="Picture 7"/>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8775796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719" y="199038"/>
            <a:ext cx="10972801" cy="473075"/>
          </a:xfrm>
        </p:spPr>
        <p:txBody>
          <a:bodyPr/>
          <a:lstStyle/>
          <a:p>
            <a:r>
              <a:rPr lang="en-US"/>
              <a:t>Click to edit Master title style</a:t>
            </a:r>
            <a:endParaRPr lang="en-US" dirty="0"/>
          </a:p>
        </p:txBody>
      </p:sp>
      <p:sp>
        <p:nvSpPr>
          <p:cNvPr id="3" name="Content Placeholder 2"/>
          <p:cNvSpPr>
            <a:spLocks noGrp="1"/>
          </p:cNvSpPr>
          <p:nvPr>
            <p:ph idx="1"/>
          </p:nvPr>
        </p:nvSpPr>
        <p:spPr>
          <a:xfrm>
            <a:off x="609601" y="1219200"/>
            <a:ext cx="10972799"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9" name="Group 8"/>
          <p:cNvGrpSpPr/>
          <p:nvPr/>
        </p:nvGrpSpPr>
        <p:grpSpPr>
          <a:xfrm>
            <a:off x="9124656" y="6044920"/>
            <a:ext cx="2442213" cy="406961"/>
            <a:chOff x="5562600" y="5943600"/>
            <a:chExt cx="3127014" cy="694765"/>
          </a:xfrm>
        </p:grpSpPr>
        <p:pic>
          <p:nvPicPr>
            <p:cNvPr id="10" name="Picture 9">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1" name="Picture 10"/>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1601607389"/>
      </p:ext>
    </p:extLst>
  </p:cSld>
  <p:clrMapOvr>
    <a:masterClrMapping/>
  </p:clrMapOvr>
  <p:transition spd="med"/>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5567" y="2176463"/>
            <a:ext cx="4724400" cy="403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167" y="2176463"/>
            <a:ext cx="4724400" cy="403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0" name="Group 9"/>
          <p:cNvGrpSpPr/>
          <p:nvPr/>
        </p:nvGrpSpPr>
        <p:grpSpPr>
          <a:xfrm>
            <a:off x="9124656" y="6044920"/>
            <a:ext cx="2442213" cy="406961"/>
            <a:chOff x="5562600" y="5943600"/>
            <a:chExt cx="3127014" cy="694765"/>
          </a:xfrm>
        </p:grpSpPr>
        <p:pic>
          <p:nvPicPr>
            <p:cNvPr id="11" name="Picture 10">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2" name="Picture 11"/>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2046023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273" y="116350"/>
            <a:ext cx="10972800" cy="47704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2" name="Group 11"/>
          <p:cNvGrpSpPr/>
          <p:nvPr/>
        </p:nvGrpSpPr>
        <p:grpSpPr>
          <a:xfrm>
            <a:off x="9124656" y="6044920"/>
            <a:ext cx="2442213" cy="406961"/>
            <a:chOff x="5562600" y="5943600"/>
            <a:chExt cx="3127014" cy="694765"/>
          </a:xfrm>
        </p:grpSpPr>
        <p:pic>
          <p:nvPicPr>
            <p:cNvPr id="13" name="Picture 12">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4" name="Picture 13"/>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41446604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8" name="Group 7"/>
          <p:cNvGrpSpPr/>
          <p:nvPr/>
        </p:nvGrpSpPr>
        <p:grpSpPr>
          <a:xfrm>
            <a:off x="9124656" y="6044920"/>
            <a:ext cx="2442213" cy="406961"/>
            <a:chOff x="5562600" y="5943600"/>
            <a:chExt cx="3127014" cy="694765"/>
          </a:xfrm>
        </p:grpSpPr>
        <p:pic>
          <p:nvPicPr>
            <p:cNvPr id="9" name="Picture 8">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0" name="Picture 9"/>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94107358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7" name="Group 6"/>
          <p:cNvGrpSpPr/>
          <p:nvPr/>
        </p:nvGrpSpPr>
        <p:grpSpPr>
          <a:xfrm>
            <a:off x="9124656" y="6044920"/>
            <a:ext cx="2442213" cy="406961"/>
            <a:chOff x="5562600" y="5943600"/>
            <a:chExt cx="3127014" cy="694765"/>
          </a:xfrm>
        </p:grpSpPr>
        <p:pic>
          <p:nvPicPr>
            <p:cNvPr id="8" name="Picture 7">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9" name="Picture 8"/>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316527383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5005"/>
            <a:ext cx="4011084" cy="400095"/>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0" name="Group 9"/>
          <p:cNvGrpSpPr/>
          <p:nvPr/>
        </p:nvGrpSpPr>
        <p:grpSpPr>
          <a:xfrm>
            <a:off x="9124656" y="6044920"/>
            <a:ext cx="2442213" cy="406961"/>
            <a:chOff x="5562600" y="5943600"/>
            <a:chExt cx="3127014" cy="694765"/>
          </a:xfrm>
        </p:grpSpPr>
        <p:pic>
          <p:nvPicPr>
            <p:cNvPr id="11" name="Picture 10">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2" name="Picture 11"/>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65563488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43"/>
            <a:ext cx="7315200" cy="40009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Line 39">
            <a:extLst>
              <a:ext uri="{FF2B5EF4-FFF2-40B4-BE49-F238E27FC236}">
                <a16:creationId xmlns:a16="http://schemas.microsoft.com/office/drawing/2014/main" id="{CECA6D0B-F196-46BC-A9F5-6D6317787A4A}"/>
              </a:ext>
            </a:extLst>
          </p:cNvPr>
          <p:cNvSpPr>
            <a:spLocks noChangeShapeType="1"/>
          </p:cNvSpPr>
          <p:nvPr/>
        </p:nvSpPr>
        <p:spPr bwMode="auto">
          <a:xfrm>
            <a:off x="609600" y="6248400"/>
            <a:ext cx="8432801"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grpSp>
        <p:nvGrpSpPr>
          <p:cNvPr id="10" name="Group 9"/>
          <p:cNvGrpSpPr/>
          <p:nvPr/>
        </p:nvGrpSpPr>
        <p:grpSpPr>
          <a:xfrm>
            <a:off x="9124656" y="6044920"/>
            <a:ext cx="2442213" cy="406961"/>
            <a:chOff x="5562600" y="5943600"/>
            <a:chExt cx="3127014" cy="694765"/>
          </a:xfrm>
        </p:grpSpPr>
        <p:pic>
          <p:nvPicPr>
            <p:cNvPr id="11" name="Picture 10">
              <a:extLst>
                <a:ext uri="{FF2B5EF4-FFF2-40B4-BE49-F238E27FC236}">
                  <a16:creationId xmlns:a16="http://schemas.microsoft.com/office/drawing/2014/main" id="{08E11358-3C37-4145-B3E5-8D9540B11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943600"/>
              <a:ext cx="698137" cy="694765"/>
            </a:xfrm>
            <a:prstGeom prst="rect">
              <a:avLst/>
            </a:prstGeom>
          </p:spPr>
        </p:pic>
        <p:pic>
          <p:nvPicPr>
            <p:cNvPr id="12" name="Picture 11"/>
            <p:cNvPicPr>
              <a:picLocks noChangeAspect="1"/>
            </p:cNvPicPr>
            <p:nvPr/>
          </p:nvPicPr>
          <p:blipFill>
            <a:blip r:embed="rId3"/>
            <a:stretch>
              <a:fillRect/>
            </a:stretch>
          </p:blipFill>
          <p:spPr>
            <a:xfrm>
              <a:off x="6336939" y="6084422"/>
              <a:ext cx="2352675" cy="409575"/>
            </a:xfrm>
            <a:prstGeom prst="rect">
              <a:avLst/>
            </a:prstGeom>
          </p:spPr>
        </p:pic>
      </p:grpSp>
    </p:spTree>
    <p:extLst>
      <p:ext uri="{BB962C8B-B14F-4D97-AF65-F5344CB8AC3E}">
        <p14:creationId xmlns:p14="http://schemas.microsoft.com/office/powerpoint/2010/main" val="19667894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235" y="127188"/>
            <a:ext cx="1097280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b" anchorCtr="0" compatLnSpc="1">
            <a:prstTxWarp prst="textNoShape">
              <a:avLst/>
            </a:prstTxWarp>
            <a:sp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gray">
          <a:xfrm>
            <a:off x="163235" y="894177"/>
            <a:ext cx="10972800" cy="49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1624454"/>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2"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92" r:id="rId14"/>
    <p:sldLayoutId id="2147483793" r:id="rId15"/>
  </p:sldLayoutIdLst>
  <p:transition spd="med"/>
  <p:txStyles>
    <p:titleStyle>
      <a:lvl1pPr algn="l" rtl="0" eaLnBrk="1" fontAlgn="base" hangingPunct="1">
        <a:spcBef>
          <a:spcPct val="30000"/>
        </a:spcBef>
        <a:spcAft>
          <a:spcPct val="0"/>
        </a:spcAft>
        <a:defRPr sz="2800">
          <a:solidFill>
            <a:srgbClr val="002060"/>
          </a:solidFill>
          <a:latin typeface="Cambria" panose="02040503050406030204" pitchFamily="18" charset="0"/>
          <a:ea typeface="ＭＳ Ｐゴシック" charset="0"/>
          <a:cs typeface="Cambria" panose="02040503050406030204" pitchFamily="18" charset="0"/>
        </a:defRPr>
      </a:lvl1pPr>
      <a:lvl2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2pPr>
      <a:lvl3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3pPr>
      <a:lvl4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4pPr>
      <a:lvl5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5pPr>
      <a:lvl6pPr marL="457200" algn="l" rtl="0" eaLnBrk="1" fontAlgn="base" hangingPunct="1">
        <a:spcBef>
          <a:spcPct val="30000"/>
        </a:spcBef>
        <a:spcAft>
          <a:spcPct val="0"/>
        </a:spcAft>
        <a:defRPr sz="2500">
          <a:solidFill>
            <a:schemeClr val="tx2"/>
          </a:solidFill>
          <a:latin typeface="Arial" charset="0"/>
        </a:defRPr>
      </a:lvl6pPr>
      <a:lvl7pPr marL="914400" algn="l" rtl="0" eaLnBrk="1" fontAlgn="base" hangingPunct="1">
        <a:spcBef>
          <a:spcPct val="30000"/>
        </a:spcBef>
        <a:spcAft>
          <a:spcPct val="0"/>
        </a:spcAft>
        <a:defRPr sz="2500">
          <a:solidFill>
            <a:schemeClr val="tx2"/>
          </a:solidFill>
          <a:latin typeface="Arial" charset="0"/>
        </a:defRPr>
      </a:lvl7pPr>
      <a:lvl8pPr marL="1371600" algn="l" rtl="0" eaLnBrk="1" fontAlgn="base" hangingPunct="1">
        <a:spcBef>
          <a:spcPct val="30000"/>
        </a:spcBef>
        <a:spcAft>
          <a:spcPct val="0"/>
        </a:spcAft>
        <a:defRPr sz="2500">
          <a:solidFill>
            <a:schemeClr val="tx2"/>
          </a:solidFill>
          <a:latin typeface="Arial" charset="0"/>
        </a:defRPr>
      </a:lvl8pPr>
      <a:lvl9pPr marL="1828800" algn="l" rtl="0" eaLnBrk="1" fontAlgn="base" hangingPunct="1">
        <a:spcBef>
          <a:spcPct val="30000"/>
        </a:spcBef>
        <a:spcAft>
          <a:spcPct val="0"/>
        </a:spcAft>
        <a:defRPr sz="2500">
          <a:solidFill>
            <a:schemeClr val="tx2"/>
          </a:solidFill>
          <a:latin typeface="Arial" charset="0"/>
        </a:defRPr>
      </a:lvl9pPr>
    </p:titleStyle>
    <p:bodyStyle>
      <a:lvl1pPr marL="228600" indent="-228600" algn="l" rtl="0" eaLnBrk="1" fontAlgn="base" hangingPunct="1">
        <a:spcBef>
          <a:spcPct val="50000"/>
        </a:spcBef>
        <a:spcAft>
          <a:spcPct val="0"/>
        </a:spcAft>
        <a:buClr>
          <a:srgbClr val="002060"/>
        </a:buClr>
        <a:buSzPct val="100000"/>
        <a:buFont typeface="Arial" pitchFamily="34" charset="0"/>
        <a:buChar char="•"/>
        <a:defRPr sz="2200">
          <a:solidFill>
            <a:srgbClr val="002060"/>
          </a:solidFill>
          <a:latin typeface="Calibri" panose="020F0502020204030204" pitchFamily="34" charset="0"/>
          <a:ea typeface="ＭＳ Ｐゴシック" charset="0"/>
          <a:cs typeface="Calibri" panose="020F0502020204030204" pitchFamily="34" charset="0"/>
        </a:defRPr>
      </a:lvl1pPr>
      <a:lvl2pPr marL="568325" indent="-225425" algn="l" rtl="0" eaLnBrk="1" fontAlgn="base" hangingPunct="1">
        <a:spcBef>
          <a:spcPct val="25000"/>
        </a:spcBef>
        <a:spcAft>
          <a:spcPct val="0"/>
        </a:spcAft>
        <a:buClr>
          <a:srgbClr val="002060"/>
        </a:buClr>
        <a:buSzPct val="100000"/>
        <a:buFont typeface="Arial" pitchFamily="34" charset="0"/>
        <a:buChar char="–"/>
        <a:defRPr>
          <a:solidFill>
            <a:srgbClr val="002060"/>
          </a:solidFill>
          <a:latin typeface="Calibri" panose="020F0502020204030204" pitchFamily="34" charset="0"/>
          <a:ea typeface="ＭＳ Ｐゴシック" charset="-128"/>
          <a:cs typeface="Calibri" panose="020F0502020204030204" pitchFamily="34" charset="0"/>
        </a:defRPr>
      </a:lvl2pPr>
      <a:lvl3pPr marL="863600" indent="-180975" algn="l" rtl="0" eaLnBrk="1" fontAlgn="base" hangingPunct="1">
        <a:spcBef>
          <a:spcPct val="25000"/>
        </a:spcBef>
        <a:spcAft>
          <a:spcPct val="0"/>
        </a:spcAft>
        <a:buClr>
          <a:srgbClr val="002060"/>
        </a:buClr>
        <a:buSzPct val="100000"/>
        <a:buChar char="–"/>
        <a:defRPr>
          <a:solidFill>
            <a:srgbClr val="002060"/>
          </a:solidFill>
          <a:latin typeface="Calibri" panose="020F0502020204030204" pitchFamily="34" charset="0"/>
          <a:ea typeface="ＭＳ Ｐゴシック" charset="-128"/>
          <a:cs typeface="Calibri" panose="020F0502020204030204" pitchFamily="34" charset="0"/>
        </a:defRPr>
      </a:lvl3pPr>
      <a:lvl4pPr marL="1206500" indent="-179388" algn="l" rtl="0" eaLnBrk="1" fontAlgn="base" hangingPunct="1">
        <a:spcBef>
          <a:spcPct val="25000"/>
        </a:spcBef>
        <a:spcAft>
          <a:spcPct val="0"/>
        </a:spcAft>
        <a:buClr>
          <a:srgbClr val="002060"/>
        </a:buClr>
        <a:buSzPct val="100000"/>
        <a:buFont typeface="Arial" pitchFamily="34" charset="0"/>
        <a:buChar char="–"/>
        <a:defRPr>
          <a:solidFill>
            <a:srgbClr val="002060"/>
          </a:solidFill>
          <a:latin typeface="Calibri" panose="020F0502020204030204" pitchFamily="34" charset="0"/>
          <a:ea typeface="ＭＳ Ｐゴシック" charset="-128"/>
          <a:cs typeface="Calibri" panose="020F0502020204030204" pitchFamily="34" charset="0"/>
        </a:defRPr>
      </a:lvl4pPr>
      <a:lvl5pPr marL="1598613" indent="-223838" algn="l" rtl="0" eaLnBrk="1" fontAlgn="base" hangingPunct="1">
        <a:spcBef>
          <a:spcPct val="25000"/>
        </a:spcBef>
        <a:spcAft>
          <a:spcPct val="0"/>
        </a:spcAft>
        <a:buClr>
          <a:schemeClr val="bg2"/>
        </a:buClr>
        <a:buSzPct val="120000"/>
        <a:buFont typeface="Arial" pitchFamily="34" charset="0"/>
        <a:defRPr sz="2000">
          <a:solidFill>
            <a:srgbClr val="002060"/>
          </a:solidFill>
          <a:latin typeface="Calibri" panose="020F0502020204030204" pitchFamily="34" charset="0"/>
          <a:ea typeface="ＭＳ Ｐゴシック" charset="-128"/>
          <a:cs typeface="Calibri" panose="020F0502020204030204" pitchFamily="34" charset="0"/>
        </a:defRPr>
      </a:lvl5pPr>
      <a:lvl6pPr marL="20558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6pPr>
      <a:lvl7pPr marL="25130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7pPr>
      <a:lvl8pPr marL="29702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8pPr>
      <a:lvl9pPr marL="34274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mtqip.org/" TargetMode="Externa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hyperlink" Target="https://www.facs.org/~/media/files/quality%20programs/trauma/tqip/massive%20transfusion%20in%20trauma%20guildelines.ash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hyperlink" Target="https://www.acog.org/About-ACOG/ACOG-Districts/District-II/SMI-OB-Hemorrhage"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https://www.sts.org/learning-center/webinars" TargetMode="External"/><Relationship Id="rId3" Type="http://schemas.openxmlformats.org/officeDocument/2006/relationships/hyperlink" Target="https://mpog.org/quality/measure-toolkit/" TargetMode="External"/><Relationship Id="rId7" Type="http://schemas.openxmlformats.org/officeDocument/2006/relationships/hyperlink" Target="https://www.sts.org/sites/default/files/documents/BloodConservationUpdate0311.pdf"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mtqip.org/sites/default/files/downloads/150513%20Massive%20Transfusion%20Performance%20Monitoring%20Wahl.pdf" TargetMode="External"/><Relationship Id="rId5" Type="http://schemas.openxmlformats.org/officeDocument/2006/relationships/hyperlink" Target="https://www.facs.org/~/media/files/quality%20programs/trauma/tqip/massive%20transfusion%20in%20trauma%20guildelines.ashx" TargetMode="External"/><Relationship Id="rId4" Type="http://schemas.openxmlformats.org/officeDocument/2006/relationships/hyperlink" Target="https://www.acog.org/-/media/Districts/District-II/Public/SMI/v2/HEMSlideSetNov2015.pdf?dmc=1&amp;ts=20180619T17340051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laboratoryalliance.com/assets/Uploads/Transfusion-Services/TransfusionPractices-Compendium-3rdEdition.pdf"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www.scdhhs.gov/sites/default/files/CMQCC%20OB%20Hemorrhage%20Toolkit%20Pocket%20Card.pdf"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pfizermedicalinformation.com/en-us/retacrit/indications-usage"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22" y="975334"/>
            <a:ext cx="11783131" cy="995136"/>
          </a:xfrm>
        </p:spPr>
        <p:txBody>
          <a:bodyPr/>
          <a:lstStyle/>
          <a:p>
            <a:r>
              <a:rPr lang="en-US" sz="5400" dirty="0"/>
              <a:t>Perioperative Transfusion Stewardship</a:t>
            </a:r>
            <a:br>
              <a:rPr lang="en-US" sz="5400" dirty="0"/>
            </a:br>
            <a:endParaRPr lang="en-US" sz="5400" dirty="0"/>
          </a:p>
        </p:txBody>
      </p:sp>
      <p:pic>
        <p:nvPicPr>
          <p:cNvPr id="1028" name="Picture 4" descr="C:\Users\kjbucrek\AppData\Local\Microsoft\Windows\Temporary Internet Files\Content.IE5\8ZV7OE6B\Ics-codablock-blood-bag_samp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845" y="2471608"/>
            <a:ext cx="3968256" cy="275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768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2164" y="360693"/>
            <a:ext cx="10993967" cy="769427"/>
          </a:xfrm>
        </p:spPr>
        <p:txBody>
          <a:bodyPr/>
          <a:lstStyle/>
          <a:p>
            <a:pPr algn="ctr"/>
            <a:r>
              <a:rPr lang="en-US" sz="4400" dirty="0">
                <a:solidFill>
                  <a:schemeClr val="tx1"/>
                </a:solidFill>
              </a:rPr>
              <a:t>Transfusion Recommendations &amp; Guidelines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95" y="1645105"/>
            <a:ext cx="1719704" cy="173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image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091" y="3984446"/>
            <a:ext cx="1821052" cy="17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mstcvs.org/wp-content/uploads/2015/01/cropped-websitelogo2.png"/>
          <p:cNvPicPr>
            <a:picLocks noChangeAspect="1" noChangeArrowheads="1"/>
          </p:cNvPicPr>
          <p:nvPr/>
        </p:nvPicPr>
        <p:blipFill rotWithShape="1">
          <a:blip r:embed="rId5">
            <a:extLst>
              <a:ext uri="{28A0092B-C50C-407E-A947-70E740481C1C}">
                <a14:useLocalDpi xmlns:a14="http://schemas.microsoft.com/office/drawing/2010/main" val="0"/>
              </a:ext>
            </a:extLst>
          </a:blip>
          <a:srcRect r="76504"/>
          <a:stretch/>
        </p:blipFill>
        <p:spPr bwMode="auto">
          <a:xfrm>
            <a:off x="8822868" y="3940076"/>
            <a:ext cx="2122728" cy="18185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1129" y="4014087"/>
            <a:ext cx="3436038" cy="157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1798" y="1881777"/>
            <a:ext cx="33147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6114" y="1881777"/>
            <a:ext cx="25336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112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929" y="123982"/>
            <a:ext cx="10972801" cy="523206"/>
          </a:xfrm>
        </p:spPr>
        <p:txBody>
          <a:bodyPr/>
          <a:lstStyle/>
          <a:p>
            <a:r>
              <a:rPr lang="en-US" dirty="0"/>
              <a:t>ASA Practice Guidelines for Perioperative Blood Management</a:t>
            </a:r>
          </a:p>
        </p:txBody>
      </p:sp>
      <p:sp>
        <p:nvSpPr>
          <p:cNvPr id="5" name="Content Placeholder 4"/>
          <p:cNvSpPr>
            <a:spLocks noGrp="1"/>
          </p:cNvSpPr>
          <p:nvPr>
            <p:ph idx="1"/>
          </p:nvPr>
        </p:nvSpPr>
        <p:spPr>
          <a:xfrm>
            <a:off x="253673" y="1259471"/>
            <a:ext cx="5278581" cy="3717773"/>
          </a:xfrm>
        </p:spPr>
        <p:txBody>
          <a:bodyPr/>
          <a:lstStyle/>
          <a:p>
            <a:pPr marL="285750" lvl="1" indent="-285750">
              <a:spcBef>
                <a:spcPct val="50000"/>
              </a:spcBef>
              <a:buFont typeface="Arial" pitchFamily="34" charset="0"/>
              <a:buChar char="•"/>
            </a:pPr>
            <a:r>
              <a:rPr lang="en-US" sz="2200" dirty="0">
                <a:ea typeface="ＭＳ Ｐゴシック" charset="0"/>
              </a:rPr>
              <a:t>Preoperative Evaluation</a:t>
            </a:r>
          </a:p>
          <a:p>
            <a:pPr marL="285750" lvl="1" indent="-285750">
              <a:spcBef>
                <a:spcPct val="50000"/>
              </a:spcBef>
              <a:buFont typeface="Arial" pitchFamily="34" charset="0"/>
              <a:buChar char="•"/>
            </a:pPr>
            <a:r>
              <a:rPr lang="en-US" sz="2200" dirty="0">
                <a:ea typeface="ＭＳ Ｐゴシック" charset="0"/>
              </a:rPr>
              <a:t>Preadmission Patient Preparation</a:t>
            </a:r>
          </a:p>
          <a:p>
            <a:pPr marL="285750" lvl="1" indent="-285750">
              <a:spcBef>
                <a:spcPct val="50000"/>
              </a:spcBef>
              <a:buFont typeface="Arial" pitchFamily="34" charset="0"/>
              <a:buChar char="•"/>
            </a:pPr>
            <a:r>
              <a:rPr lang="en-US" sz="2200" dirty="0">
                <a:ea typeface="ＭＳ Ｐゴシック" charset="0"/>
              </a:rPr>
              <a:t>Pre-procedure Preparation</a:t>
            </a:r>
          </a:p>
          <a:p>
            <a:pPr marL="285750" lvl="1" indent="-285750">
              <a:spcBef>
                <a:spcPct val="50000"/>
              </a:spcBef>
              <a:buFont typeface="Arial" pitchFamily="34" charset="0"/>
              <a:buChar char="•"/>
            </a:pPr>
            <a:r>
              <a:rPr lang="en-US" sz="2200" dirty="0">
                <a:ea typeface="ＭＳ Ｐゴシック" charset="0"/>
              </a:rPr>
              <a:t>Intraoperative and Postoperative Management of Blood Loss. (</a:t>
            </a:r>
            <a:r>
              <a:rPr lang="en-US" sz="2200" dirty="0">
                <a:effectLst/>
                <a:latin typeface="Calibri" panose="020F0502020204030204" pitchFamily="34" charset="0"/>
                <a:ea typeface="Calibri" panose="020F0502020204030204" pitchFamily="34" charset="0"/>
              </a:rPr>
              <a:t>ASA Task Force, 2015).</a:t>
            </a:r>
            <a:endParaRPr lang="en-US" sz="2200" dirty="0"/>
          </a:p>
          <a:p>
            <a:pPr marL="0" lvl="1" indent="0">
              <a:spcBef>
                <a:spcPct val="50000"/>
              </a:spcBef>
              <a:buNone/>
            </a:pPr>
            <a:endParaRPr lang="en-US" sz="2200" dirty="0"/>
          </a:p>
          <a:p>
            <a:pPr lvl="1"/>
            <a:endParaRPr lang="en-US" dirty="0"/>
          </a:p>
          <a:p>
            <a:pPr lvl="1"/>
            <a:endParaRPr lang="en-US" dirty="0"/>
          </a:p>
        </p:txBody>
      </p:sp>
      <p:pic>
        <p:nvPicPr>
          <p:cNvPr id="8195" name="Picture 3" descr="C:\Users\kjbucrek\AppData\Local\Microsoft\Windows\Temporary Internet Files\Content.IE5\983IZ4GQ\transfusion_de_sangre_2[1].jpg"/>
          <p:cNvPicPr>
            <a:picLocks noChangeAspect="1" noChangeArrowheads="1"/>
          </p:cNvPicPr>
          <p:nvPr/>
        </p:nvPicPr>
        <p:blipFill rotWithShape="1">
          <a:blip r:embed="rId3">
            <a:extLst>
              <a:ext uri="{28A0092B-C50C-407E-A947-70E740481C1C}">
                <a14:useLocalDpi xmlns:a14="http://schemas.microsoft.com/office/drawing/2010/main" val="0"/>
              </a:ext>
            </a:extLst>
          </a:blip>
          <a:srcRect r="28140"/>
          <a:stretch/>
        </p:blipFill>
        <p:spPr bwMode="auto">
          <a:xfrm>
            <a:off x="6043397" y="1223077"/>
            <a:ext cx="4595239" cy="394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15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5" y="123982"/>
            <a:ext cx="10972801" cy="523206"/>
          </a:xfrm>
        </p:spPr>
        <p:txBody>
          <a:bodyPr/>
          <a:lstStyle/>
          <a:p>
            <a:r>
              <a:rPr lang="en-US" dirty="0"/>
              <a:t>Preoperative Evaluation</a:t>
            </a:r>
          </a:p>
        </p:txBody>
      </p:sp>
      <p:sp>
        <p:nvSpPr>
          <p:cNvPr id="3" name="Content Placeholder 2"/>
          <p:cNvSpPr>
            <a:spLocks noGrp="1"/>
          </p:cNvSpPr>
          <p:nvPr>
            <p:ph idx="1"/>
          </p:nvPr>
        </p:nvSpPr>
        <p:spPr>
          <a:xfrm>
            <a:off x="267554" y="827253"/>
            <a:ext cx="10972799" cy="4953000"/>
          </a:xfrm>
        </p:spPr>
        <p:txBody>
          <a:bodyPr/>
          <a:lstStyle/>
          <a:p>
            <a:pPr marL="0" indent="0">
              <a:buNone/>
            </a:pPr>
            <a:r>
              <a:rPr lang="en-US" dirty="0"/>
              <a:t>Perform several days to weeks in advance, if possible.</a:t>
            </a:r>
          </a:p>
          <a:p>
            <a:r>
              <a:rPr lang="en-US" dirty="0"/>
              <a:t>Review Previous Medical Records &amp; conduct a Patient/Family Interview</a:t>
            </a:r>
          </a:p>
          <a:p>
            <a:pPr marL="796925" lvl="1" indent="-457200">
              <a:buFont typeface="Wingdings" panose="05000000000000000000" pitchFamily="2" charset="2"/>
              <a:buChar char="ü"/>
            </a:pPr>
            <a:r>
              <a:rPr lang="en-US" dirty="0"/>
              <a:t>Previous blood transfusion?</a:t>
            </a:r>
          </a:p>
          <a:p>
            <a:pPr marL="796925" lvl="1" indent="-457200">
              <a:buFont typeface="Wingdings" panose="05000000000000000000" pitchFamily="2" charset="2"/>
              <a:buChar char="ü"/>
            </a:pPr>
            <a:r>
              <a:rPr lang="en-US" dirty="0"/>
              <a:t>History of drug-induced coagulopathy?</a:t>
            </a:r>
          </a:p>
          <a:p>
            <a:pPr marL="796925" lvl="1" indent="-457200">
              <a:buFont typeface="Wingdings" panose="05000000000000000000" pitchFamily="2" charset="2"/>
              <a:buChar char="ü"/>
            </a:pPr>
            <a:r>
              <a:rPr lang="en-US" dirty="0"/>
              <a:t>Presence of congenital coagulopathy?</a:t>
            </a:r>
          </a:p>
          <a:p>
            <a:pPr marL="796925" lvl="1" indent="-457200">
              <a:buFont typeface="Wingdings" panose="05000000000000000000" pitchFamily="2" charset="2"/>
              <a:buChar char="ü"/>
            </a:pPr>
            <a:r>
              <a:rPr lang="en-US" dirty="0"/>
              <a:t>Risk factors for organ ischemia?</a:t>
            </a:r>
          </a:p>
          <a:p>
            <a:pPr marL="796925" lvl="1" indent="-457200">
              <a:buFont typeface="Wingdings" panose="05000000000000000000" pitchFamily="2" charset="2"/>
              <a:buChar char="ü"/>
            </a:pPr>
            <a:r>
              <a:rPr lang="en-US" dirty="0"/>
              <a:t>History of thrombotic events?</a:t>
            </a:r>
          </a:p>
          <a:p>
            <a:r>
              <a:rPr lang="en-US" dirty="0"/>
              <a:t>Review existing lab results (hemoglobin, hematocrit, coagulation profiles)</a:t>
            </a:r>
          </a:p>
          <a:p>
            <a:r>
              <a:rPr lang="en-US" dirty="0"/>
              <a:t>Order additional lab tests based on patient’s condition (anemia, coagulopathy)</a:t>
            </a:r>
          </a:p>
          <a:p>
            <a:r>
              <a:rPr lang="en-US" dirty="0"/>
              <a:t>Conduct physical exam (ecchymosis, </a:t>
            </a:r>
            <a:r>
              <a:rPr lang="en-US" dirty="0" err="1"/>
              <a:t>petechiae</a:t>
            </a:r>
            <a:r>
              <a:rPr lang="en-US" dirty="0"/>
              <a:t>, pallor)</a:t>
            </a:r>
          </a:p>
          <a:p>
            <a:pPr marL="0" indent="0">
              <a:buNone/>
            </a:pPr>
            <a:r>
              <a:rPr lang="en-US" sz="1800" i="1" dirty="0"/>
              <a:t>Prior to surgery, inform patient of potential risks vs. benefit of blood transfusion and identify patient preferences.</a:t>
            </a:r>
          </a:p>
        </p:txBody>
      </p:sp>
      <p:sp>
        <p:nvSpPr>
          <p:cNvPr id="4" name="TextBox 3"/>
          <p:cNvSpPr txBox="1"/>
          <p:nvPr/>
        </p:nvSpPr>
        <p:spPr>
          <a:xfrm>
            <a:off x="267554" y="5395532"/>
            <a:ext cx="7209687" cy="430887"/>
          </a:xfrm>
          <a:prstGeom prst="rect">
            <a:avLst/>
          </a:prstGeom>
          <a:noFill/>
        </p:spPr>
        <p:txBody>
          <a:bodyPr wrap="square" rtlCol="0">
            <a:spAutoFit/>
          </a:bodyPr>
          <a:lstStyle/>
          <a:p>
            <a:r>
              <a:rPr lang="en-US" sz="2200" dirty="0">
                <a:solidFill>
                  <a:srgbClr val="002060"/>
                </a:solidFill>
                <a:latin typeface="Calibri" panose="020F0502020204030204" pitchFamily="34" charset="0"/>
                <a:ea typeface="ＭＳ Ｐゴシック" charset="0"/>
                <a:cs typeface="Calibri" panose="020F0502020204030204" pitchFamily="34" charset="0"/>
              </a:rPr>
              <a:t>(ASA </a:t>
            </a:r>
            <a:r>
              <a:rPr lang="en-US"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Task Force, 2015).</a:t>
            </a:r>
            <a:endParaRPr lang="en-US" sz="22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58398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50" y="374878"/>
            <a:ext cx="11222749" cy="800205"/>
          </a:xfrm>
        </p:spPr>
        <p:txBody>
          <a:bodyPr/>
          <a:lstStyle/>
          <a:p>
            <a:r>
              <a:rPr lang="en-US" dirty="0"/>
              <a:t>Preadmission Patient Prep Recommendations </a:t>
            </a:r>
            <a:br>
              <a:rPr lang="en-US" dirty="0"/>
            </a:br>
            <a:r>
              <a:rPr lang="en-US" sz="1800" dirty="0">
                <a:ea typeface="Cambria" panose="02040503050406030204" pitchFamily="18" charset="0"/>
                <a:cs typeface="Calibri" panose="020F0502020204030204" pitchFamily="34" charset="0"/>
              </a:rPr>
              <a:t>(</a:t>
            </a:r>
            <a:r>
              <a:rPr lang="en-US" sz="1800" dirty="0">
                <a:effectLst/>
                <a:ea typeface="Cambria" panose="02040503050406030204" pitchFamily="18" charset="0"/>
                <a:cs typeface="Calibri" panose="020F0502020204030204" pitchFamily="34" charset="0"/>
              </a:rPr>
              <a:t>ASA Task Force on Perioperative Blood Management, 2015)</a:t>
            </a:r>
            <a:r>
              <a:rPr lang="en-US" sz="1800" dirty="0">
                <a:effectLst/>
                <a:ea typeface="Cambria" panose="02040503050406030204" pitchFamily="18" charset="0"/>
              </a:rPr>
              <a:t> </a:t>
            </a:r>
            <a:endParaRPr lang="en-US" baseline="30000" dirty="0">
              <a:ea typeface="Cambria" panose="02040503050406030204" pitchFamily="18" charset="0"/>
            </a:endParaRPr>
          </a:p>
        </p:txBody>
      </p:sp>
      <p:sp>
        <p:nvSpPr>
          <p:cNvPr id="3" name="Content Placeholder 2"/>
          <p:cNvSpPr>
            <a:spLocks noGrp="1"/>
          </p:cNvSpPr>
          <p:nvPr>
            <p:ph idx="1"/>
          </p:nvPr>
        </p:nvSpPr>
        <p:spPr>
          <a:xfrm>
            <a:off x="457200" y="1337052"/>
            <a:ext cx="10972799" cy="4398818"/>
          </a:xfrm>
        </p:spPr>
        <p:txBody>
          <a:bodyPr/>
          <a:lstStyle/>
          <a:p>
            <a:r>
              <a:rPr lang="en-US" b="1" dirty="0"/>
              <a:t>Prevention or reduction of perioperative anemia </a:t>
            </a:r>
          </a:p>
          <a:p>
            <a:pPr lvl="1"/>
            <a:r>
              <a:rPr lang="en-US" dirty="0"/>
              <a:t>Administration of erythropoietin can reduce need for RBC transfusions in patients with perioperative hemoglobin 10-13 g/dL who are at high risk for perioperative blood loss from elective, noncardiac, nonvascular surgery. (Pfizer Medical Information)</a:t>
            </a:r>
            <a:endParaRPr lang="en-US" baseline="30000" dirty="0"/>
          </a:p>
          <a:p>
            <a:pPr lvl="1"/>
            <a:r>
              <a:rPr lang="en-US" dirty="0"/>
              <a:t>Iron (IV infusion or daily oral administration)</a:t>
            </a:r>
          </a:p>
          <a:p>
            <a:r>
              <a:rPr lang="en-US" b="1" dirty="0"/>
              <a:t>Discontinue anticoagulants/antithrombotic agents </a:t>
            </a:r>
            <a:r>
              <a:rPr lang="en-US" sz="1400" dirty="0"/>
              <a:t>(</a:t>
            </a:r>
            <a:r>
              <a:rPr lang="en-US" sz="1400" i="1" dirty="0"/>
              <a:t>Consider patient condition and risk factors)</a:t>
            </a:r>
          </a:p>
          <a:p>
            <a:pPr lvl="1"/>
            <a:r>
              <a:rPr lang="en-US" dirty="0"/>
              <a:t>Warfarin: 5 days before surgery; check PT/INR day of surgery.</a:t>
            </a:r>
          </a:p>
          <a:p>
            <a:pPr lvl="1"/>
            <a:r>
              <a:rPr lang="en-US" dirty="0" err="1"/>
              <a:t>Clopidogrel</a:t>
            </a:r>
            <a:r>
              <a:rPr lang="en-US" dirty="0"/>
              <a:t> or other </a:t>
            </a:r>
            <a:r>
              <a:rPr lang="en-US" dirty="0" err="1"/>
              <a:t>thienopyridines</a:t>
            </a:r>
            <a:r>
              <a:rPr lang="en-US" dirty="0"/>
              <a:t>: Discontinue 5 days before surgery. </a:t>
            </a:r>
          </a:p>
          <a:p>
            <a:pPr lvl="1"/>
            <a:r>
              <a:rPr lang="en-US" dirty="0"/>
              <a:t>Aspirin: Discontinue 7-10 days before surgery.</a:t>
            </a:r>
          </a:p>
          <a:p>
            <a:pPr marL="346075" indent="-342900"/>
            <a:r>
              <a:rPr lang="en-US" b="1" dirty="0"/>
              <a:t>Preadmission autologous blood donation (PAD)</a:t>
            </a:r>
            <a:r>
              <a:rPr lang="en-US" b="1" baseline="30000" dirty="0"/>
              <a:t> </a:t>
            </a:r>
            <a:endParaRPr lang="en-US" b="1" dirty="0"/>
          </a:p>
          <a:p>
            <a:pPr lvl="1"/>
            <a:r>
              <a:rPr lang="en-US" dirty="0"/>
              <a:t>Though autologous blood donation can reduce the use of allogenic blood transfusion by 40-52%, PAD is not found to be cost-effective as compared to other blood sparing strategies. (</a:t>
            </a:r>
            <a:r>
              <a:rPr lang="en-US" dirty="0" err="1"/>
              <a:t>Birkmeyer</a:t>
            </a:r>
            <a:r>
              <a:rPr lang="en-US" dirty="0"/>
              <a:t>, 1993)</a:t>
            </a:r>
            <a:endParaRPr lang="en-US" baseline="30000" dirty="0"/>
          </a:p>
        </p:txBody>
      </p:sp>
    </p:spTree>
    <p:extLst>
      <p:ext uri="{BB962C8B-B14F-4D97-AF65-F5344CB8AC3E}">
        <p14:creationId xmlns:p14="http://schemas.microsoft.com/office/powerpoint/2010/main" val="32431771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71" y="128532"/>
            <a:ext cx="10972801" cy="523206"/>
          </a:xfrm>
        </p:spPr>
        <p:txBody>
          <a:bodyPr/>
          <a:lstStyle/>
          <a:p>
            <a:r>
              <a:rPr lang="en-US" dirty="0"/>
              <a:t>Pre-procedure Preparation Recommendations</a:t>
            </a:r>
          </a:p>
        </p:txBody>
      </p:sp>
      <p:sp>
        <p:nvSpPr>
          <p:cNvPr id="3" name="Content Placeholder 2"/>
          <p:cNvSpPr>
            <a:spLocks noGrp="1"/>
          </p:cNvSpPr>
          <p:nvPr>
            <p:ph idx="1"/>
          </p:nvPr>
        </p:nvSpPr>
        <p:spPr>
          <a:xfrm>
            <a:off x="332354" y="818137"/>
            <a:ext cx="11066318" cy="5291718"/>
          </a:xfrm>
        </p:spPr>
        <p:txBody>
          <a:bodyPr/>
          <a:lstStyle/>
          <a:p>
            <a:pPr marL="0" indent="0">
              <a:buNone/>
            </a:pPr>
            <a:r>
              <a:rPr lang="en-US" dirty="0"/>
              <a:t>Adopt Blood Management Protocols. (ASA Task Force,  2015)</a:t>
            </a:r>
          </a:p>
          <a:p>
            <a:pPr lvl="1">
              <a:buFont typeface="Arial" panose="020B0604020202020204" pitchFamily="34" charset="0"/>
              <a:buChar char="•"/>
            </a:pPr>
            <a:r>
              <a:rPr lang="en-US" dirty="0"/>
              <a:t>Multimodal protocol or algorithm</a:t>
            </a:r>
          </a:p>
          <a:p>
            <a:pPr lvl="1">
              <a:buFont typeface="Arial" panose="020B0604020202020204" pitchFamily="34" charset="0"/>
              <a:buChar char="•"/>
            </a:pPr>
            <a:r>
              <a:rPr lang="en-US" dirty="0"/>
              <a:t>Restrictive vs liberal transfusion protocol</a:t>
            </a:r>
          </a:p>
          <a:p>
            <a:pPr lvl="1">
              <a:buFont typeface="Arial" panose="020B0604020202020204" pitchFamily="34" charset="0"/>
              <a:buChar char="•"/>
            </a:pPr>
            <a:r>
              <a:rPr lang="en-US" dirty="0"/>
              <a:t>Non-transfusion protocol (bloodless surgery)</a:t>
            </a:r>
          </a:p>
          <a:p>
            <a:pPr lvl="1">
              <a:buFont typeface="Arial" panose="020B0604020202020204" pitchFamily="34" charset="0"/>
              <a:buChar char="•"/>
            </a:pPr>
            <a:r>
              <a:rPr lang="en-US" dirty="0"/>
              <a:t>Massive transfusion protocol</a:t>
            </a:r>
          </a:p>
          <a:p>
            <a:pPr lvl="1">
              <a:buFont typeface="Arial" panose="020B0604020202020204" pitchFamily="34" charset="0"/>
              <a:buChar char="•"/>
            </a:pPr>
            <a:r>
              <a:rPr lang="en-US" dirty="0"/>
              <a:t>Maximum surgical blood ordering schedule for elective procedures</a:t>
            </a:r>
          </a:p>
          <a:p>
            <a:pPr marL="0" indent="0">
              <a:buNone/>
            </a:pPr>
            <a:r>
              <a:rPr lang="en-US" dirty="0"/>
              <a:t>Reversal of anticoagulants</a:t>
            </a:r>
          </a:p>
          <a:p>
            <a:pPr lvl="1">
              <a:buFont typeface="Arial" panose="020B0604020202020204" pitchFamily="34" charset="0"/>
              <a:buChar char="•"/>
            </a:pPr>
            <a:r>
              <a:rPr lang="en-US" dirty="0"/>
              <a:t>Vitamin K</a:t>
            </a:r>
          </a:p>
          <a:p>
            <a:pPr lvl="1">
              <a:buFont typeface="Arial" panose="020B0604020202020204" pitchFamily="34" charset="0"/>
              <a:buChar char="•"/>
            </a:pPr>
            <a:r>
              <a:rPr lang="en-US" dirty="0"/>
              <a:t>Prothrombin Complex Concentrates</a:t>
            </a:r>
          </a:p>
          <a:p>
            <a:pPr marL="0" indent="0">
              <a:buNone/>
            </a:pPr>
            <a:r>
              <a:rPr lang="en-US" dirty="0" err="1"/>
              <a:t>Antifibrinolytics</a:t>
            </a:r>
            <a:r>
              <a:rPr lang="en-US" dirty="0"/>
              <a:t> for prophylaxis of excessive blood loss</a:t>
            </a:r>
          </a:p>
          <a:p>
            <a:pPr lvl="1">
              <a:buFont typeface="Arial" panose="020B0604020202020204" pitchFamily="34" charset="0"/>
              <a:buChar char="•"/>
            </a:pPr>
            <a:r>
              <a:rPr lang="en-US" dirty="0" err="1"/>
              <a:t>Aminocaproic</a:t>
            </a:r>
            <a:r>
              <a:rPr lang="en-US" dirty="0"/>
              <a:t> acid</a:t>
            </a:r>
          </a:p>
          <a:p>
            <a:pPr lvl="1">
              <a:buFont typeface="Arial" panose="020B0604020202020204" pitchFamily="34" charset="0"/>
              <a:buChar char="•"/>
            </a:pPr>
            <a:r>
              <a:rPr lang="en-US" dirty="0"/>
              <a:t>Tranexamic acid</a:t>
            </a:r>
          </a:p>
          <a:p>
            <a:pPr marL="0" indent="0">
              <a:buNone/>
            </a:pPr>
            <a:r>
              <a:rPr lang="en-US" dirty="0"/>
              <a:t>Acute </a:t>
            </a:r>
            <a:r>
              <a:rPr lang="en-US" dirty="0" err="1"/>
              <a:t>Normovolemic</a:t>
            </a:r>
            <a:r>
              <a:rPr lang="en-US" dirty="0"/>
              <a:t> Hemodilution: Consider for cardiac and ortho procedures. (</a:t>
            </a:r>
            <a:r>
              <a:rPr lang="en-US" dirty="0" err="1"/>
              <a:t>Shander</a:t>
            </a:r>
            <a:r>
              <a:rPr lang="en-US" dirty="0"/>
              <a:t>, 2004)</a:t>
            </a:r>
            <a:endParaRPr lang="en-US" baseline="30000" dirty="0"/>
          </a:p>
        </p:txBody>
      </p:sp>
    </p:spTree>
    <p:extLst>
      <p:ext uri="{BB962C8B-B14F-4D97-AF65-F5344CB8AC3E}">
        <p14:creationId xmlns:p14="http://schemas.microsoft.com/office/powerpoint/2010/main" val="9446532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5" y="128532"/>
            <a:ext cx="10972801" cy="523206"/>
          </a:xfrm>
        </p:spPr>
        <p:txBody>
          <a:bodyPr/>
          <a:lstStyle/>
          <a:p>
            <a:r>
              <a:rPr lang="en-US" dirty="0"/>
              <a:t>Intraoperative and Postoperative Management of Blood Loss</a:t>
            </a:r>
          </a:p>
        </p:txBody>
      </p:sp>
      <p:sp>
        <p:nvSpPr>
          <p:cNvPr id="3" name="Content Placeholder 2"/>
          <p:cNvSpPr>
            <a:spLocks noGrp="1"/>
          </p:cNvSpPr>
          <p:nvPr>
            <p:ph idx="1"/>
          </p:nvPr>
        </p:nvSpPr>
        <p:spPr>
          <a:xfrm>
            <a:off x="250210" y="887105"/>
            <a:ext cx="10972799" cy="4953000"/>
          </a:xfrm>
        </p:spPr>
        <p:txBody>
          <a:bodyPr/>
          <a:lstStyle/>
          <a:p>
            <a:r>
              <a:rPr lang="en-US" dirty="0"/>
              <a:t>Allogenic Red Blood Cell Transfusion</a:t>
            </a:r>
          </a:p>
          <a:p>
            <a:pPr lvl="1"/>
            <a:r>
              <a:rPr lang="en-US" dirty="0"/>
              <a:t>Age of Stored Blood (controversial- no conclusion)</a:t>
            </a:r>
          </a:p>
          <a:p>
            <a:pPr lvl="1"/>
            <a:r>
              <a:rPr lang="en-US" dirty="0"/>
              <a:t>Leukocyte reduction: reduces complications associated with transfusion</a:t>
            </a:r>
          </a:p>
          <a:p>
            <a:r>
              <a:rPr lang="en-US" dirty="0"/>
              <a:t>Reinfusion of recovered red blood cell transfusion (cell saver administration supported)</a:t>
            </a:r>
          </a:p>
          <a:p>
            <a:r>
              <a:rPr lang="en-US" b="1" dirty="0"/>
              <a:t>Intraoperative and postoperative patient monitoring</a:t>
            </a:r>
          </a:p>
          <a:p>
            <a:pPr lvl="1"/>
            <a:r>
              <a:rPr lang="en-US" dirty="0"/>
              <a:t>Monitor blood loss </a:t>
            </a:r>
          </a:p>
          <a:p>
            <a:pPr lvl="1"/>
            <a:r>
              <a:rPr lang="en-US" dirty="0"/>
              <a:t>Perfusion of vital organs</a:t>
            </a:r>
          </a:p>
          <a:p>
            <a:pPr lvl="1"/>
            <a:r>
              <a:rPr lang="en-US" dirty="0"/>
              <a:t>Anemia </a:t>
            </a:r>
          </a:p>
          <a:p>
            <a:pPr lvl="1"/>
            <a:r>
              <a:rPr lang="en-US" dirty="0"/>
              <a:t>Coagulopathy</a:t>
            </a:r>
          </a:p>
          <a:p>
            <a:pPr lvl="1"/>
            <a:r>
              <a:rPr lang="en-US" dirty="0"/>
              <a:t>Adverse effects of transfusion</a:t>
            </a:r>
          </a:p>
          <a:p>
            <a:r>
              <a:rPr lang="en-US" dirty="0"/>
              <a:t>Treatment of excessive bleeding. (</a:t>
            </a:r>
            <a:r>
              <a:rPr lang="en-US" dirty="0">
                <a:effectLst/>
                <a:ea typeface="Cambria" panose="02040503050406030204" pitchFamily="18" charset="0"/>
                <a:cs typeface="Calibri" panose="020F0502020204030204" pitchFamily="34" charset="0"/>
              </a:rPr>
              <a:t>ASA Task Force, 2015)</a:t>
            </a:r>
            <a:endParaRPr lang="en-US" dirty="0"/>
          </a:p>
        </p:txBody>
      </p:sp>
    </p:spTree>
    <p:extLst>
      <p:ext uri="{BB962C8B-B14F-4D97-AF65-F5344CB8AC3E}">
        <p14:creationId xmlns:p14="http://schemas.microsoft.com/office/powerpoint/2010/main" val="13145885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t>Suggested Perioperative Blood Management</a:t>
            </a:r>
          </a:p>
        </p:txBody>
      </p:sp>
      <p:pic>
        <p:nvPicPr>
          <p:cNvPr id="6" name="Picture 5"/>
          <p:cNvPicPr>
            <a:picLocks noChangeAspect="1"/>
          </p:cNvPicPr>
          <p:nvPr/>
        </p:nvPicPr>
        <p:blipFill>
          <a:blip r:embed="rId3"/>
          <a:stretch>
            <a:fillRect/>
          </a:stretch>
        </p:blipFill>
        <p:spPr>
          <a:xfrm>
            <a:off x="1175230" y="762203"/>
            <a:ext cx="9279527" cy="4779422"/>
          </a:xfrm>
          <a:prstGeom prst="rect">
            <a:avLst/>
          </a:prstGeom>
        </p:spPr>
      </p:pic>
      <p:sp>
        <p:nvSpPr>
          <p:cNvPr id="7" name="Rectangle 6"/>
          <p:cNvSpPr/>
          <p:nvPr/>
        </p:nvSpPr>
        <p:spPr>
          <a:xfrm>
            <a:off x="1267864" y="5631715"/>
            <a:ext cx="1766830" cy="430887"/>
          </a:xfrm>
          <a:prstGeom prst="rect">
            <a:avLst/>
          </a:prstGeom>
        </p:spPr>
        <p:txBody>
          <a:bodyPr wrap="none">
            <a:spAutoFit/>
          </a:bodyPr>
          <a:lstStyle/>
          <a:p>
            <a:r>
              <a:rPr lang="en-US" sz="2200" dirty="0">
                <a:solidFill>
                  <a:srgbClr val="002060"/>
                </a:solidFill>
                <a:latin typeface="Calibri" panose="020F0502020204030204" pitchFamily="34" charset="0"/>
                <a:cs typeface="Calibri" panose="020F0502020204030204" pitchFamily="34" charset="0"/>
              </a:rPr>
              <a:t>(</a:t>
            </a:r>
            <a:r>
              <a:rPr lang="en-US" sz="2200" dirty="0" err="1">
                <a:solidFill>
                  <a:srgbClr val="002060"/>
                </a:solidFill>
                <a:latin typeface="Calibri" panose="020F0502020204030204" pitchFamily="34" charset="0"/>
                <a:cs typeface="Calibri" panose="020F0502020204030204" pitchFamily="34" charset="0"/>
              </a:rPr>
              <a:t>Spahn</a:t>
            </a:r>
            <a:r>
              <a:rPr lang="en-US" sz="2200" dirty="0">
                <a:solidFill>
                  <a:srgbClr val="002060"/>
                </a:solidFill>
                <a:latin typeface="Calibri" panose="020F0502020204030204" pitchFamily="34" charset="0"/>
                <a:cs typeface="Calibri" panose="020F0502020204030204" pitchFamily="34" charset="0"/>
              </a:rPr>
              <a:t>, 2020)</a:t>
            </a:r>
          </a:p>
        </p:txBody>
      </p:sp>
    </p:spTree>
    <p:extLst>
      <p:ext uri="{BB962C8B-B14F-4D97-AF65-F5344CB8AC3E}">
        <p14:creationId xmlns:p14="http://schemas.microsoft.com/office/powerpoint/2010/main" val="7830935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8" y="160376"/>
            <a:ext cx="10972801" cy="523206"/>
          </a:xfrm>
        </p:spPr>
        <p:txBody>
          <a:bodyPr/>
          <a:lstStyle/>
          <a:p>
            <a:r>
              <a:rPr lang="en-US" dirty="0"/>
              <a:t>Treatment of Excessive Bleeding</a:t>
            </a:r>
          </a:p>
        </p:txBody>
      </p:sp>
      <p:sp>
        <p:nvSpPr>
          <p:cNvPr id="3" name="Content Placeholder 2"/>
          <p:cNvSpPr>
            <a:spLocks noGrp="1"/>
          </p:cNvSpPr>
          <p:nvPr>
            <p:ph idx="1"/>
          </p:nvPr>
        </p:nvSpPr>
        <p:spPr>
          <a:xfrm>
            <a:off x="350293" y="1114567"/>
            <a:ext cx="10972799" cy="4434178"/>
          </a:xfrm>
        </p:spPr>
        <p:txBody>
          <a:bodyPr/>
          <a:lstStyle/>
          <a:p>
            <a:r>
              <a:rPr lang="en-US" dirty="0"/>
              <a:t>ASA Practice Guidelines for Perioperative Blood Management</a:t>
            </a:r>
          </a:p>
          <a:p>
            <a:pPr lvl="1"/>
            <a:r>
              <a:rPr lang="en-US" dirty="0"/>
              <a:t>Transfusion of Platelets: Obtain platelet count before transfusion</a:t>
            </a:r>
          </a:p>
          <a:p>
            <a:pPr lvl="1"/>
            <a:r>
              <a:rPr lang="en-US" dirty="0"/>
              <a:t>Transfusion of FFP: Obtain coagulation tests (INR or PT and </a:t>
            </a:r>
            <a:r>
              <a:rPr lang="en-US" dirty="0" err="1"/>
              <a:t>aPTT</a:t>
            </a:r>
            <a:r>
              <a:rPr lang="en-US" dirty="0"/>
              <a:t>) before transfusing FFP</a:t>
            </a:r>
          </a:p>
          <a:p>
            <a:pPr lvl="1"/>
            <a:r>
              <a:rPr lang="en-US" dirty="0"/>
              <a:t>Transfusion of Cryoprecipitate: Assess fibrinogen levels before giving </a:t>
            </a:r>
            <a:r>
              <a:rPr lang="en-US" dirty="0" err="1"/>
              <a:t>cryo</a:t>
            </a:r>
            <a:endParaRPr lang="en-US" dirty="0"/>
          </a:p>
          <a:p>
            <a:pPr lvl="1"/>
            <a:r>
              <a:rPr lang="en-US" dirty="0"/>
              <a:t>Pharmacologic Treatment of bleeding</a:t>
            </a:r>
          </a:p>
          <a:p>
            <a:pPr lvl="2"/>
            <a:r>
              <a:rPr lang="en-US" dirty="0"/>
              <a:t>Desmopressin</a:t>
            </a:r>
          </a:p>
          <a:p>
            <a:pPr lvl="2"/>
            <a:r>
              <a:rPr lang="en-US" dirty="0" err="1"/>
              <a:t>Antifibrinolytics</a:t>
            </a:r>
            <a:r>
              <a:rPr lang="en-US" dirty="0"/>
              <a:t> (tranexamic acid, </a:t>
            </a:r>
            <a:r>
              <a:rPr lang="en-US" dirty="0" err="1"/>
              <a:t>aminocaproic</a:t>
            </a:r>
            <a:r>
              <a:rPr lang="en-US" dirty="0"/>
              <a:t> acid)</a:t>
            </a:r>
          </a:p>
          <a:p>
            <a:pPr lvl="2"/>
            <a:r>
              <a:rPr lang="en-US" dirty="0"/>
              <a:t>Topical </a:t>
            </a:r>
            <a:r>
              <a:rPr lang="en-US" dirty="0" err="1"/>
              <a:t>hemostatics</a:t>
            </a:r>
            <a:r>
              <a:rPr lang="en-US" dirty="0"/>
              <a:t> (fibrin glue, thrombin gel)</a:t>
            </a:r>
          </a:p>
          <a:p>
            <a:pPr lvl="2"/>
            <a:r>
              <a:rPr lang="en-US" dirty="0"/>
              <a:t>PCCs</a:t>
            </a:r>
          </a:p>
          <a:p>
            <a:pPr lvl="2"/>
            <a:r>
              <a:rPr lang="en-US" dirty="0"/>
              <a:t>Coagulation factor concentrates (recombinant factor </a:t>
            </a:r>
            <a:r>
              <a:rPr lang="en-US" dirty="0" err="1"/>
              <a:t>VIIa</a:t>
            </a:r>
            <a:r>
              <a:rPr lang="en-US" dirty="0"/>
              <a:t>)</a:t>
            </a:r>
          </a:p>
          <a:p>
            <a:pPr lvl="2"/>
            <a:r>
              <a:rPr lang="en-US" dirty="0"/>
              <a:t>Treatments for hypofibrinogenemia (cryoprecipitate, fibrinogen). (</a:t>
            </a:r>
            <a:r>
              <a:rPr lang="en-US" sz="1800" dirty="0">
                <a:effectLst/>
                <a:latin typeface="Calibri" panose="020F0502020204030204" pitchFamily="34" charset="0"/>
                <a:ea typeface="Calibri" panose="020F0502020204030204" pitchFamily="34" charset="0"/>
              </a:rPr>
              <a:t>ASA </a:t>
            </a:r>
            <a:r>
              <a:rPr lang="en-US" sz="1800">
                <a:effectLst/>
                <a:latin typeface="Calibri" panose="020F0502020204030204" pitchFamily="34" charset="0"/>
                <a:ea typeface="Calibri" panose="020F0502020204030204" pitchFamily="34" charset="0"/>
              </a:rPr>
              <a:t>Task Force, </a:t>
            </a:r>
            <a:r>
              <a:rPr lang="en-US" sz="1800" dirty="0">
                <a:effectLst/>
                <a:latin typeface="Calibri" panose="020F0502020204030204" pitchFamily="34" charset="0"/>
                <a:ea typeface="Calibri" panose="020F0502020204030204" pitchFamily="34" charset="0"/>
              </a:rPr>
              <a:t>2015)</a:t>
            </a:r>
            <a:endParaRPr lang="en-US" dirty="0"/>
          </a:p>
          <a:p>
            <a:pPr marL="0" indent="0">
              <a:buNone/>
            </a:pPr>
            <a:endParaRPr lang="en-US" dirty="0"/>
          </a:p>
        </p:txBody>
      </p:sp>
    </p:spTree>
    <p:extLst>
      <p:ext uri="{BB962C8B-B14F-4D97-AF65-F5344CB8AC3E}">
        <p14:creationId xmlns:p14="http://schemas.microsoft.com/office/powerpoint/2010/main" val="20895735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7" y="174024"/>
            <a:ext cx="10972801" cy="523206"/>
          </a:xfrm>
        </p:spPr>
        <p:txBody>
          <a:bodyPr/>
          <a:lstStyle/>
          <a:p>
            <a:r>
              <a:rPr lang="en-US" dirty="0"/>
              <a:t>Transfusion Triggers: Literature Review</a:t>
            </a:r>
          </a:p>
        </p:txBody>
      </p:sp>
      <p:sp>
        <p:nvSpPr>
          <p:cNvPr id="3" name="Content Placeholder 2"/>
          <p:cNvSpPr>
            <a:spLocks noGrp="1"/>
          </p:cNvSpPr>
          <p:nvPr>
            <p:ph idx="1"/>
          </p:nvPr>
        </p:nvSpPr>
        <p:spPr>
          <a:xfrm>
            <a:off x="218365" y="1105468"/>
            <a:ext cx="10972799" cy="4057935"/>
          </a:xfrm>
        </p:spPr>
        <p:txBody>
          <a:bodyPr/>
          <a:lstStyle/>
          <a:p>
            <a:pPr marL="0" indent="0">
              <a:buNone/>
            </a:pPr>
            <a:r>
              <a:rPr lang="en-US" sz="2400" dirty="0"/>
              <a:t>Clinical Practice Guidelines from AABB (American Association of Blood Banks) </a:t>
            </a:r>
          </a:p>
          <a:p>
            <a:pPr lvl="1">
              <a:buFont typeface="Arial" panose="020B0604020202020204" pitchFamily="34" charset="0"/>
              <a:buChar char="•"/>
            </a:pPr>
            <a:r>
              <a:rPr lang="en-US" sz="2000" i="1" dirty="0"/>
              <a:t>Recommendation #1</a:t>
            </a:r>
            <a:r>
              <a:rPr lang="en-US" sz="2000" dirty="0"/>
              <a:t>: Transfusion is not indicated until hemoglobin level is 7 g/</a:t>
            </a:r>
            <a:r>
              <a:rPr lang="en-US" sz="2000" dirty="0" err="1"/>
              <a:t>dL</a:t>
            </a:r>
            <a:r>
              <a:rPr lang="en-US" sz="2000" dirty="0"/>
              <a:t> for hospitalized adult patients who are hemodynamically stable, including critically ill patients.*</a:t>
            </a:r>
          </a:p>
          <a:p>
            <a:pPr lvl="1">
              <a:buFont typeface="Arial" panose="020B0604020202020204" pitchFamily="34" charset="0"/>
              <a:buChar char="•"/>
            </a:pPr>
            <a:r>
              <a:rPr lang="en-US" sz="2000" i="1" dirty="0"/>
              <a:t>Recommendation #2</a:t>
            </a:r>
            <a:r>
              <a:rPr lang="en-US" sz="2000" dirty="0"/>
              <a:t>: Transfusion threshold of 7-8 g/</a:t>
            </a:r>
            <a:r>
              <a:rPr lang="en-US" sz="2000" dirty="0" err="1"/>
              <a:t>dL</a:t>
            </a:r>
            <a:r>
              <a:rPr lang="en-US" sz="2000" dirty="0"/>
              <a:t> is indicated for patients undergoing orthopedic or cardiac surgery, and those with preexisting cardiovascular disease.*</a:t>
            </a:r>
          </a:p>
          <a:p>
            <a:pPr lvl="1">
              <a:buFont typeface="Arial" panose="020B0604020202020204" pitchFamily="34" charset="0"/>
              <a:buChar char="•"/>
            </a:pPr>
            <a:r>
              <a:rPr lang="en-US" sz="2000" i="1" dirty="0"/>
              <a:t>Recommendation #3</a:t>
            </a:r>
            <a:r>
              <a:rPr lang="en-US" sz="2000" dirty="0"/>
              <a:t>: Patients, including neonates, should receive RBC units selected at any point within their licensed dating period rather than limiting patients to transfusion of only fresh (≤10 days) RBC units.</a:t>
            </a:r>
          </a:p>
          <a:p>
            <a:pPr marL="342900" lvl="1" indent="0">
              <a:buNone/>
            </a:pPr>
            <a:endParaRPr lang="en-US" sz="2000" dirty="0"/>
          </a:p>
          <a:p>
            <a:pPr marL="342900" lvl="1" indent="0">
              <a:buNone/>
            </a:pPr>
            <a:r>
              <a:rPr lang="en-US" sz="2000" dirty="0"/>
              <a:t>*Recommendations do not apply to patients with Acute Coronary Syndrome, severe thrombocytopenia, and chronic transfusion-dependent anemia. (Carson, 2016; Mueller, 2019)</a:t>
            </a:r>
          </a:p>
          <a:p>
            <a:pPr marL="342900" lvl="1" indent="0">
              <a:buNone/>
            </a:pPr>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9958807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19" y="178574"/>
            <a:ext cx="10972801" cy="523206"/>
          </a:xfrm>
        </p:spPr>
        <p:txBody>
          <a:bodyPr/>
          <a:lstStyle/>
          <a:p>
            <a:r>
              <a:rPr lang="en-US" dirty="0"/>
              <a:t>Transfusion Triggers: Literature Review	</a:t>
            </a:r>
          </a:p>
        </p:txBody>
      </p:sp>
      <p:sp>
        <p:nvSpPr>
          <p:cNvPr id="3" name="Content Placeholder 2"/>
          <p:cNvSpPr>
            <a:spLocks noGrp="1"/>
          </p:cNvSpPr>
          <p:nvPr>
            <p:ph idx="1"/>
          </p:nvPr>
        </p:nvSpPr>
        <p:spPr>
          <a:xfrm>
            <a:off x="322998" y="928048"/>
            <a:ext cx="10972799" cy="3985146"/>
          </a:xfrm>
        </p:spPr>
        <p:txBody>
          <a:bodyPr/>
          <a:lstStyle/>
          <a:p>
            <a:pPr marL="0" indent="0">
              <a:buNone/>
            </a:pPr>
            <a:r>
              <a:rPr lang="en-US" sz="2400" dirty="0"/>
              <a:t>Red Cross Transfusion Guidelines:</a:t>
            </a:r>
          </a:p>
          <a:p>
            <a:pPr lvl="1">
              <a:buFont typeface="Arial" panose="020B0604020202020204" pitchFamily="34" charset="0"/>
              <a:buChar char="•"/>
            </a:pPr>
            <a:r>
              <a:rPr lang="en-US" sz="2000" dirty="0"/>
              <a:t>RBCs should be administered based on signs and symptoms, </a:t>
            </a:r>
            <a:r>
              <a:rPr lang="en-US" sz="2000" dirty="0" err="1"/>
              <a:t>Hgb</a:t>
            </a:r>
            <a:r>
              <a:rPr lang="en-US" sz="2000" dirty="0"/>
              <a:t> level, and hematologic results</a:t>
            </a:r>
          </a:p>
          <a:p>
            <a:pPr lvl="1">
              <a:buFont typeface="Arial" panose="020B0604020202020204" pitchFamily="34" charset="0"/>
              <a:buChar char="•"/>
            </a:pPr>
            <a:r>
              <a:rPr lang="en-US" sz="2000" dirty="0"/>
              <a:t>In the absence of acute hemorrhage, RBCs should be administered as single units, followed by appropriate evaluation to justify additional units. </a:t>
            </a:r>
          </a:p>
          <a:p>
            <a:pPr lvl="1">
              <a:buFont typeface="Arial" panose="020B0604020202020204" pitchFamily="34" charset="0"/>
              <a:buChar char="•"/>
            </a:pPr>
            <a:r>
              <a:rPr lang="en-US" sz="2000" dirty="0"/>
              <a:t>Complete administration of a single unit within 4 hours</a:t>
            </a:r>
          </a:p>
          <a:p>
            <a:pPr marL="0" indent="0">
              <a:buNone/>
            </a:pPr>
            <a:r>
              <a:rPr lang="en-US" sz="2400" dirty="0"/>
              <a:t>Post-transfusion Considerations:</a:t>
            </a:r>
          </a:p>
          <a:p>
            <a:pPr lvl="1">
              <a:buFont typeface="Arial" panose="020B0604020202020204" pitchFamily="34" charset="0"/>
              <a:buChar char="•"/>
            </a:pPr>
            <a:r>
              <a:rPr lang="en-US" sz="2000" dirty="0"/>
              <a:t>In a non-bleeding, non-</a:t>
            </a:r>
            <a:r>
              <a:rPr lang="en-US" sz="2000" dirty="0" err="1"/>
              <a:t>hemolyzing</a:t>
            </a:r>
            <a:r>
              <a:rPr lang="en-US" sz="2000" dirty="0"/>
              <a:t> adult, the hemoglobin should equilibrate within 15 minutes after transfusion of RBCs.</a:t>
            </a:r>
          </a:p>
          <a:p>
            <a:pPr lvl="1">
              <a:buFont typeface="Arial" panose="020B0604020202020204" pitchFamily="34" charset="0"/>
              <a:buChar char="•"/>
            </a:pPr>
            <a:r>
              <a:rPr lang="en-US" sz="2000" dirty="0"/>
              <a:t>It is estimated that one RBC unit should increase Hgb by approximately 1g/dL or </a:t>
            </a:r>
            <a:r>
              <a:rPr lang="en-US" sz="2000" dirty="0" err="1"/>
              <a:t>Hct</a:t>
            </a:r>
            <a:r>
              <a:rPr lang="en-US" sz="2000" dirty="0"/>
              <a:t> by 3%. </a:t>
            </a:r>
            <a:r>
              <a:rPr lang="en-US" sz="2000" dirty="0">
                <a:solidFill>
                  <a:srgbClr val="002060"/>
                </a:solidFill>
                <a:latin typeface="Calibri" panose="020F0502020204030204" pitchFamily="34" charset="0"/>
                <a:cs typeface="Calibri" panose="020F0502020204030204" pitchFamily="34" charset="0"/>
              </a:rPr>
              <a:t>(American Red Cross, 2017)</a:t>
            </a:r>
            <a:endParaRPr lang="en-US" sz="2000" dirty="0"/>
          </a:p>
        </p:txBody>
      </p:sp>
    </p:spTree>
    <p:extLst>
      <p:ext uri="{BB962C8B-B14F-4D97-AF65-F5344CB8AC3E}">
        <p14:creationId xmlns:p14="http://schemas.microsoft.com/office/powerpoint/2010/main" val="37965336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961" y="174665"/>
            <a:ext cx="10972801" cy="523206"/>
          </a:xfrm>
        </p:spPr>
        <p:txBody>
          <a:bodyPr/>
          <a:lstStyle/>
          <a:p>
            <a:r>
              <a:rPr lang="en-US" dirty="0"/>
              <a:t>Objectives</a:t>
            </a:r>
          </a:p>
        </p:txBody>
      </p:sp>
      <p:sp>
        <p:nvSpPr>
          <p:cNvPr id="5" name="Content Placeholder 4"/>
          <p:cNvSpPr>
            <a:spLocks noGrp="1"/>
          </p:cNvSpPr>
          <p:nvPr>
            <p:ph idx="1"/>
          </p:nvPr>
        </p:nvSpPr>
        <p:spPr>
          <a:xfrm>
            <a:off x="321972" y="1038897"/>
            <a:ext cx="10972799" cy="4953000"/>
          </a:xfrm>
        </p:spPr>
        <p:txBody>
          <a:bodyPr/>
          <a:lstStyle/>
          <a:p>
            <a:r>
              <a:rPr lang="en-US" dirty="0"/>
              <a:t>Discuss risks and outcomes associated with transfusion </a:t>
            </a:r>
          </a:p>
          <a:p>
            <a:r>
              <a:rPr lang="en-US" dirty="0"/>
              <a:t>Describe ASPIRE transfusion measures</a:t>
            </a:r>
          </a:p>
          <a:p>
            <a:r>
              <a:rPr lang="en-US" dirty="0"/>
              <a:t>Provide general recommendations based on American Society of Anesthesiologists (ASA) Transfusion Guidelines (2015)</a:t>
            </a:r>
          </a:p>
          <a:p>
            <a:r>
              <a:rPr lang="en-US" dirty="0"/>
              <a:t>Share procedure-specific considerations presented in the literature for orthopedic, cardiac, oncologic, and general surgery</a:t>
            </a:r>
          </a:p>
          <a:p>
            <a:r>
              <a:rPr lang="en-US" dirty="0"/>
              <a:t>Review best practices when transfusion cannot be avoided:</a:t>
            </a:r>
          </a:p>
          <a:p>
            <a:pPr lvl="1"/>
            <a:r>
              <a:rPr lang="en-US" dirty="0">
                <a:ea typeface="ＭＳ Ｐゴシック" charset="0"/>
              </a:rPr>
              <a:t>Massive Transfusion Protocols</a:t>
            </a:r>
          </a:p>
          <a:p>
            <a:pPr lvl="1"/>
            <a:r>
              <a:rPr lang="en-US" dirty="0">
                <a:ea typeface="ＭＳ Ｐゴシック" charset="0"/>
              </a:rPr>
              <a:t>Obstetric Hemorrhage Protocols (ACOG Recommendations)</a:t>
            </a:r>
          </a:p>
          <a:p>
            <a:r>
              <a:rPr lang="en-US" dirty="0"/>
              <a:t>Summarize ASPIRE recommendations based on literature presented</a:t>
            </a:r>
          </a:p>
        </p:txBody>
      </p:sp>
    </p:spTree>
    <p:extLst>
      <p:ext uri="{BB962C8B-B14F-4D97-AF65-F5344CB8AC3E}">
        <p14:creationId xmlns:p14="http://schemas.microsoft.com/office/powerpoint/2010/main" val="138637521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7" y="221459"/>
            <a:ext cx="10972801" cy="523206"/>
          </a:xfrm>
        </p:spPr>
        <p:txBody>
          <a:bodyPr/>
          <a:lstStyle/>
          <a:p>
            <a:r>
              <a:rPr lang="en-US" dirty="0"/>
              <a:t>Transfusion Triggers: Literature Review</a:t>
            </a:r>
          </a:p>
        </p:txBody>
      </p:sp>
      <p:sp>
        <p:nvSpPr>
          <p:cNvPr id="3" name="Content Placeholder 2"/>
          <p:cNvSpPr>
            <a:spLocks noGrp="1"/>
          </p:cNvSpPr>
          <p:nvPr>
            <p:ph idx="1"/>
          </p:nvPr>
        </p:nvSpPr>
        <p:spPr>
          <a:xfrm>
            <a:off x="223800" y="875470"/>
            <a:ext cx="10972799" cy="4953000"/>
          </a:xfrm>
        </p:spPr>
        <p:txBody>
          <a:bodyPr/>
          <a:lstStyle/>
          <a:p>
            <a:pPr marL="0" indent="0">
              <a:buNone/>
            </a:pPr>
            <a:r>
              <a:rPr lang="en-US" sz="2400" dirty="0"/>
              <a:t>National Institute for Health and Care Excellence (NICE) Guidelines:</a:t>
            </a:r>
          </a:p>
          <a:p>
            <a:pPr lvl="1">
              <a:buFont typeface="Arial" panose="020B0604020202020204" pitchFamily="34" charset="0"/>
              <a:buChar char="•"/>
            </a:pPr>
            <a:r>
              <a:rPr lang="en-US" sz="2000" dirty="0"/>
              <a:t>Use Restrictive RBC </a:t>
            </a:r>
            <a:r>
              <a:rPr lang="en-US" sz="2000" dirty="0" err="1"/>
              <a:t>Hgb</a:t>
            </a:r>
            <a:r>
              <a:rPr lang="en-US" sz="2000" dirty="0"/>
              <a:t> Thresholds (7 g/</a:t>
            </a:r>
            <a:r>
              <a:rPr lang="en-US" sz="2000" dirty="0" err="1"/>
              <a:t>dL</a:t>
            </a:r>
            <a:r>
              <a:rPr lang="en-US" sz="2000" dirty="0"/>
              <a:t>) for patients who need RBC transfusions but do not have:</a:t>
            </a:r>
          </a:p>
          <a:p>
            <a:pPr marL="682625" lvl="2" indent="0">
              <a:buNone/>
            </a:pPr>
            <a:r>
              <a:rPr lang="en-US" sz="2000" dirty="0"/>
              <a:t>- Major hemorrhage</a:t>
            </a:r>
          </a:p>
          <a:p>
            <a:pPr marL="682625" lvl="2" indent="0">
              <a:buNone/>
            </a:pPr>
            <a:r>
              <a:rPr lang="en-US" sz="2000" dirty="0"/>
              <a:t>- Acute Coronary Syndrome</a:t>
            </a:r>
          </a:p>
          <a:p>
            <a:pPr marL="682625" lvl="2" indent="0">
              <a:buNone/>
            </a:pPr>
            <a:r>
              <a:rPr lang="en-US" sz="2000" dirty="0"/>
              <a:t>- A need for regular blood transfusions for chronic anemia</a:t>
            </a:r>
          </a:p>
          <a:p>
            <a:pPr lvl="1">
              <a:buFont typeface="Arial" panose="020B0604020202020204" pitchFamily="34" charset="0"/>
              <a:buChar char="•"/>
            </a:pPr>
            <a:r>
              <a:rPr lang="en-US" sz="2000" dirty="0"/>
              <a:t>Post-transfusion </a:t>
            </a:r>
            <a:r>
              <a:rPr lang="en-US" sz="2000" dirty="0" err="1"/>
              <a:t>Hgb</a:t>
            </a:r>
            <a:r>
              <a:rPr lang="en-US" sz="2000" dirty="0"/>
              <a:t> target (goal) for restrictive therapy: 7-9 g/</a:t>
            </a:r>
            <a:r>
              <a:rPr lang="en-US" sz="2000" dirty="0" err="1"/>
              <a:t>dL</a:t>
            </a:r>
            <a:endParaRPr lang="en-US" sz="2000" dirty="0"/>
          </a:p>
          <a:p>
            <a:pPr lvl="1">
              <a:buFont typeface="Arial" panose="020B0604020202020204" pitchFamily="34" charset="0"/>
              <a:buChar char="•"/>
            </a:pPr>
            <a:r>
              <a:rPr lang="en-US" sz="2000" dirty="0"/>
              <a:t>In patients with acute coronary syndrome, consider transfusion threshold of </a:t>
            </a:r>
            <a:r>
              <a:rPr lang="en-US" sz="2000" dirty="0" err="1"/>
              <a:t>Hgb</a:t>
            </a:r>
            <a:r>
              <a:rPr lang="en-US" sz="2000" dirty="0"/>
              <a:t>: 8 g/</a:t>
            </a:r>
            <a:r>
              <a:rPr lang="en-US" sz="2000" dirty="0" err="1"/>
              <a:t>dL</a:t>
            </a:r>
            <a:r>
              <a:rPr lang="en-US" sz="2000" dirty="0"/>
              <a:t> and target of 8-10 g/</a:t>
            </a:r>
            <a:r>
              <a:rPr lang="en-US" sz="2000" dirty="0" err="1"/>
              <a:t>dL</a:t>
            </a:r>
            <a:endParaRPr lang="en-US" sz="2000" dirty="0"/>
          </a:p>
          <a:p>
            <a:pPr lvl="1">
              <a:buFont typeface="Arial" panose="020B0604020202020204" pitchFamily="34" charset="0"/>
              <a:buChar char="•"/>
            </a:pPr>
            <a:r>
              <a:rPr lang="en-US" sz="2000" dirty="0"/>
              <a:t>Set individual thresholds and targets for patients with chronic anemia</a:t>
            </a:r>
          </a:p>
          <a:p>
            <a:pPr lvl="1">
              <a:buFont typeface="Arial" panose="020B0604020202020204" pitchFamily="34" charset="0"/>
              <a:buChar char="•"/>
            </a:pPr>
            <a:r>
              <a:rPr lang="en-US" sz="2000" dirty="0"/>
              <a:t>Consider single unit red blood cell transfusions for adults who do not have active bleeding</a:t>
            </a:r>
          </a:p>
          <a:p>
            <a:pPr lvl="1">
              <a:buFont typeface="Arial" panose="020B0604020202020204" pitchFamily="34" charset="0"/>
              <a:buChar char="•"/>
            </a:pPr>
            <a:r>
              <a:rPr lang="en-US" sz="2000" dirty="0"/>
              <a:t>After each single unit of RBC transfusion, clinically reassess and check Hgb levels before administering additional units. (National Clinical Guideline Centre, 2015; Mueller, 2019)</a:t>
            </a:r>
          </a:p>
          <a:p>
            <a:pPr lvl="1"/>
            <a:endParaRPr lang="en-US" dirty="0"/>
          </a:p>
        </p:txBody>
      </p:sp>
    </p:spTree>
    <p:extLst>
      <p:ext uri="{BB962C8B-B14F-4D97-AF65-F5344CB8AC3E}">
        <p14:creationId xmlns:p14="http://schemas.microsoft.com/office/powerpoint/2010/main" val="6980391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3733" y="155827"/>
            <a:ext cx="10972801" cy="523206"/>
          </a:xfrm>
        </p:spPr>
        <p:txBody>
          <a:bodyPr/>
          <a:lstStyle/>
          <a:p>
            <a:r>
              <a:rPr lang="en-US" dirty="0"/>
              <a:t>Transfusion Trigger Considerations by Surgical Specialty</a:t>
            </a:r>
          </a:p>
        </p:txBody>
      </p:sp>
      <p:sp>
        <p:nvSpPr>
          <p:cNvPr id="2" name="Oval 1"/>
          <p:cNvSpPr/>
          <p:nvPr/>
        </p:nvSpPr>
        <p:spPr bwMode="auto">
          <a:xfrm>
            <a:off x="2796602" y="1473209"/>
            <a:ext cx="6038541" cy="3944951"/>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Transfusi</a:t>
            </a:r>
            <a:r>
              <a:rPr lang="en-US" sz="3200" dirty="0">
                <a:latin typeface="Arial" charset="0"/>
              </a:rPr>
              <a:t>on Trigger Recommendations</a:t>
            </a:r>
            <a:endParaRPr kumimoji="0" lang="en-US" sz="3200" b="0" i="0" u="none" strike="noStrike" cap="none" normalizeH="0" baseline="0" dirty="0">
              <a:ln>
                <a:noFill/>
              </a:ln>
              <a:solidFill>
                <a:schemeClr val="tx1"/>
              </a:solidFill>
              <a:effectLst/>
              <a:latin typeface="Arial" charset="0"/>
            </a:endParaRPr>
          </a:p>
        </p:txBody>
      </p:sp>
      <p:sp>
        <p:nvSpPr>
          <p:cNvPr id="5" name="Oval 4"/>
          <p:cNvSpPr/>
          <p:nvPr/>
        </p:nvSpPr>
        <p:spPr bwMode="auto">
          <a:xfrm>
            <a:off x="2111941" y="1546681"/>
            <a:ext cx="2416093" cy="165289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General Surgery</a:t>
            </a:r>
          </a:p>
        </p:txBody>
      </p:sp>
      <p:sp>
        <p:nvSpPr>
          <p:cNvPr id="6" name="Oval 5"/>
          <p:cNvSpPr/>
          <p:nvPr/>
        </p:nvSpPr>
        <p:spPr bwMode="auto">
          <a:xfrm>
            <a:off x="7101386" y="1519449"/>
            <a:ext cx="2465695" cy="1624083"/>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Cardiac Surgery</a:t>
            </a:r>
          </a:p>
        </p:txBody>
      </p:sp>
      <p:sp>
        <p:nvSpPr>
          <p:cNvPr id="8" name="Oval 7"/>
          <p:cNvSpPr/>
          <p:nvPr/>
        </p:nvSpPr>
        <p:spPr bwMode="auto">
          <a:xfrm>
            <a:off x="4267199" y="4464060"/>
            <a:ext cx="3207799" cy="16091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Orthopedic</a:t>
            </a:r>
            <a:r>
              <a:rPr kumimoji="0" lang="en-US" sz="2400" b="0" i="0" u="none" strike="noStrike" cap="none" normalizeH="0" dirty="0">
                <a:ln>
                  <a:noFill/>
                </a:ln>
                <a:solidFill>
                  <a:schemeClr val="tx1"/>
                </a:solidFill>
                <a:effectLst/>
                <a:latin typeface="Arial" charset="0"/>
              </a:rPr>
              <a:t> Surgery</a:t>
            </a: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2578949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409599991"/>
              </p:ext>
            </p:extLst>
          </p:nvPr>
        </p:nvGraphicFramePr>
        <p:xfrm>
          <a:off x="72828" y="97104"/>
          <a:ext cx="11976213" cy="6651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74668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71" y="224066"/>
            <a:ext cx="10972801" cy="523206"/>
          </a:xfrm>
        </p:spPr>
        <p:txBody>
          <a:bodyPr/>
          <a:lstStyle/>
          <a:p>
            <a:r>
              <a:rPr lang="en-US" dirty="0"/>
              <a:t>Transfusion Literature: Cardiac Surgery</a:t>
            </a:r>
          </a:p>
        </p:txBody>
      </p:sp>
      <p:sp>
        <p:nvSpPr>
          <p:cNvPr id="3" name="Content Placeholder 2"/>
          <p:cNvSpPr>
            <a:spLocks noGrp="1"/>
          </p:cNvSpPr>
          <p:nvPr>
            <p:ph idx="1"/>
          </p:nvPr>
        </p:nvSpPr>
        <p:spPr>
          <a:xfrm>
            <a:off x="609601" y="1219200"/>
            <a:ext cx="10972799" cy="4143214"/>
          </a:xfrm>
        </p:spPr>
        <p:txBody>
          <a:bodyPr/>
          <a:lstStyle/>
          <a:p>
            <a:pPr marL="0" indent="0">
              <a:buNone/>
            </a:pPr>
            <a:r>
              <a:rPr lang="en-US" dirty="0"/>
              <a:t>Conflicting definitions of restrictive transfusion presented in the literature:</a:t>
            </a:r>
          </a:p>
          <a:p>
            <a:r>
              <a:rPr lang="en-US" dirty="0"/>
              <a:t>In a review article by Curley et al., there was no significant increase in rates of myocardial infarction, stroke, acute renal failure, or mortality using restrictive transfusion thresholds (Hgb: 7-9 g/dL) in patients undergoing cardiovascular surgery. (Curley, 2014)</a:t>
            </a:r>
            <a:endParaRPr lang="en-US" baseline="30000" dirty="0"/>
          </a:p>
          <a:p>
            <a:r>
              <a:rPr lang="en-US" dirty="0"/>
              <a:t>Low Hgb (&lt;7) values are associated with increased operative mortality, increased likelihood of prolonged intensive care stay and greater likelihood of postoperative hospitalization of 9 or more days. (Habib, 2003)</a:t>
            </a:r>
            <a:endParaRPr lang="en-US" baseline="30000" dirty="0"/>
          </a:p>
          <a:p>
            <a:r>
              <a:rPr lang="en-US" dirty="0"/>
              <a:t>Restrictive transfusion thresholds (Hgb: 7-8 g/dL) associated with higher rates of acute coronary syndrome in anemic patients compared with more liberal transfusion thresholds (9-10 g/dL). (Docherty, 2016)</a:t>
            </a:r>
            <a:endParaRPr lang="en-US" baseline="30000" dirty="0"/>
          </a:p>
          <a:p>
            <a:endParaRPr lang="en-US" dirty="0"/>
          </a:p>
        </p:txBody>
      </p:sp>
    </p:spTree>
    <p:extLst>
      <p:ext uri="{BB962C8B-B14F-4D97-AF65-F5344CB8AC3E}">
        <p14:creationId xmlns:p14="http://schemas.microsoft.com/office/powerpoint/2010/main" val="281888537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9" y="110649"/>
            <a:ext cx="10972801" cy="523206"/>
          </a:xfrm>
        </p:spPr>
        <p:txBody>
          <a:bodyPr/>
          <a:lstStyle/>
          <a:p>
            <a:r>
              <a:rPr lang="en-US" dirty="0"/>
              <a:t>Liberal vs. Restrictive Transfusion Strategy in Cardiac Patients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67" y="730186"/>
            <a:ext cx="4864284" cy="501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66833" y="5371002"/>
            <a:ext cx="1762125" cy="369332"/>
          </a:xfrm>
          <a:prstGeom prst="rect">
            <a:avLst/>
          </a:prstGeom>
          <a:noFill/>
        </p:spPr>
        <p:txBody>
          <a:bodyPr wrap="square" rtlCol="0">
            <a:spAutoFit/>
          </a:bodyPr>
          <a:lstStyle/>
          <a:p>
            <a:r>
              <a:rPr lang="en-US" dirty="0"/>
              <a:t>P value: 0.032</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708" y="5131806"/>
            <a:ext cx="17621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0867" y="5810384"/>
            <a:ext cx="5288973" cy="769441"/>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(Carson, 2013)</a:t>
            </a:r>
          </a:p>
          <a:p>
            <a:endParaRPr lang="en-US" sz="2200" i="1" dirty="0">
              <a:solidFill>
                <a:srgbClr val="002060"/>
              </a:solidFill>
              <a:latin typeface="Calibri" panose="020F0502020204030204" pitchFamily="34" charset="0"/>
              <a:cs typeface="Calibri" panose="020F0502020204030204" pitchFamily="34" charset="0"/>
            </a:endParaRPr>
          </a:p>
        </p:txBody>
      </p:sp>
      <p:sp>
        <p:nvSpPr>
          <p:cNvPr id="7" name="TextBox 6"/>
          <p:cNvSpPr txBox="1"/>
          <p:nvPr/>
        </p:nvSpPr>
        <p:spPr>
          <a:xfrm>
            <a:off x="6149866" y="1055284"/>
            <a:ext cx="5077693"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110 Patients</a:t>
            </a:r>
          </a:p>
          <a:p>
            <a:pPr marL="285750" indent="-285750">
              <a:lnSpc>
                <a:spcPct val="150000"/>
              </a:lnSpc>
              <a:buFont typeface="Arial" panose="020B0604020202020204" pitchFamily="34" charset="0"/>
              <a:buChar char="•"/>
            </a:pPr>
            <a:r>
              <a:rPr lang="en-US" dirty="0"/>
              <a:t>Restrictive: &lt;8 g/</a:t>
            </a:r>
            <a:r>
              <a:rPr lang="en-US" dirty="0" err="1"/>
              <a:t>dL</a:t>
            </a:r>
            <a:endParaRPr lang="en-US" dirty="0"/>
          </a:p>
          <a:p>
            <a:pPr marL="285750" indent="-285750">
              <a:lnSpc>
                <a:spcPct val="150000"/>
              </a:lnSpc>
              <a:buFont typeface="Arial" panose="020B0604020202020204" pitchFamily="34" charset="0"/>
              <a:buChar char="•"/>
            </a:pPr>
            <a:r>
              <a:rPr lang="en-US" dirty="0"/>
              <a:t>Liberal: &lt;10 g/</a:t>
            </a:r>
            <a:r>
              <a:rPr lang="en-US" dirty="0" err="1"/>
              <a:t>dL</a:t>
            </a:r>
            <a:endParaRPr lang="en-US" dirty="0"/>
          </a:p>
          <a:p>
            <a:pPr marL="285750" indent="-285750">
              <a:lnSpc>
                <a:spcPct val="150000"/>
              </a:lnSpc>
              <a:buFont typeface="Arial" panose="020B0604020202020204" pitchFamily="34" charset="0"/>
              <a:buChar char="•"/>
            </a:pPr>
            <a:r>
              <a:rPr lang="en-US" dirty="0"/>
              <a:t>Restrictive transfusion strategy resulted in increased rate of death (18.5% vs. 12.7%).</a:t>
            </a:r>
          </a:p>
        </p:txBody>
      </p:sp>
    </p:spTree>
    <p:extLst>
      <p:ext uri="{BB962C8B-B14F-4D97-AF65-F5344CB8AC3E}">
        <p14:creationId xmlns:p14="http://schemas.microsoft.com/office/powerpoint/2010/main" val="359614952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28" y="428783"/>
            <a:ext cx="10972801" cy="523206"/>
          </a:xfrm>
        </p:spPr>
        <p:txBody>
          <a:bodyPr/>
          <a:lstStyle/>
          <a:p>
            <a:r>
              <a:rPr lang="en-US" dirty="0"/>
              <a:t>Transfusion Recommendations: Cardiac Surgery</a:t>
            </a:r>
          </a:p>
        </p:txBody>
      </p:sp>
      <p:sp>
        <p:nvSpPr>
          <p:cNvPr id="3" name="Content Placeholder 2"/>
          <p:cNvSpPr>
            <a:spLocks noGrp="1"/>
          </p:cNvSpPr>
          <p:nvPr>
            <p:ph idx="1"/>
          </p:nvPr>
        </p:nvSpPr>
        <p:spPr>
          <a:xfrm>
            <a:off x="249589" y="1309407"/>
            <a:ext cx="10972799" cy="3786753"/>
          </a:xfrm>
        </p:spPr>
        <p:txBody>
          <a:bodyPr/>
          <a:lstStyle/>
          <a:p>
            <a:pPr marL="0" indent="0">
              <a:buNone/>
            </a:pPr>
            <a:r>
              <a:rPr lang="en-US" dirty="0"/>
              <a:t>Cell Saver</a:t>
            </a:r>
          </a:p>
          <a:p>
            <a:pPr lvl="1">
              <a:buFont typeface="Arial" panose="020B0604020202020204" pitchFamily="34" charset="0"/>
              <a:buChar char="•"/>
            </a:pPr>
            <a:r>
              <a:rPr lang="en-US" dirty="0"/>
              <a:t>Transfusion through cell saver is safe and results in a significant reduction in homologous transfusion while not causing a clinically significant coagulopathy. Pts who receive intraoperative cell saver transfusion (ICT) also have decreased mediastinal drainage 12 hours postoperatively. (Cote, 2016)</a:t>
            </a:r>
            <a:endParaRPr lang="en-US" baseline="30000" dirty="0"/>
          </a:p>
          <a:p>
            <a:pPr lvl="1">
              <a:buFont typeface="Arial" panose="020B0604020202020204" pitchFamily="34" charset="0"/>
              <a:buChar char="•"/>
            </a:pPr>
            <a:r>
              <a:rPr lang="en-US" dirty="0"/>
              <a:t>Hgb levels fell significantly in patients on day 1 post-op however 24 hour postop Hgb was significantly higher in the auto-transfusion group. (Niranjan, 2006)</a:t>
            </a:r>
            <a:endParaRPr lang="en-US" baseline="30000" dirty="0"/>
          </a:p>
          <a:p>
            <a:pPr lvl="1">
              <a:buFont typeface="Arial" panose="020B0604020202020204" pitchFamily="34" charset="0"/>
              <a:buChar char="•"/>
            </a:pPr>
            <a:r>
              <a:rPr lang="en-US" dirty="0"/>
              <a:t>Major concerns regarding the use of cell saver include:</a:t>
            </a:r>
          </a:p>
          <a:p>
            <a:pPr lvl="2">
              <a:buFont typeface="Wingdings" panose="05000000000000000000" pitchFamily="2" charset="2"/>
              <a:buChar char="ü"/>
            </a:pPr>
            <a:r>
              <a:rPr lang="en-US" dirty="0"/>
              <a:t> Possible increase in the systemic inflammatory response. (Sandoval, 2001; </a:t>
            </a:r>
            <a:r>
              <a:rPr lang="en-US" dirty="0" err="1"/>
              <a:t>Amand</a:t>
            </a:r>
            <a:r>
              <a:rPr lang="en-US" dirty="0"/>
              <a:t>, 2002)</a:t>
            </a:r>
            <a:endParaRPr lang="en-US" baseline="30000" dirty="0"/>
          </a:p>
          <a:p>
            <a:pPr lvl="2">
              <a:buFont typeface="Wingdings" panose="05000000000000000000" pitchFamily="2" charset="2"/>
              <a:buChar char="ü"/>
            </a:pPr>
            <a:r>
              <a:rPr lang="en-US" dirty="0"/>
              <a:t> Coagulopathy postoperatively. (</a:t>
            </a:r>
            <a:r>
              <a:rPr lang="en-US" dirty="0" err="1"/>
              <a:t>Daane</a:t>
            </a:r>
            <a:r>
              <a:rPr lang="en-US" dirty="0"/>
              <a:t>, 2003)</a:t>
            </a:r>
            <a:endParaRPr lang="en-US" baseline="30000" dirty="0"/>
          </a:p>
          <a:p>
            <a:pPr lvl="2">
              <a:buFont typeface="Wingdings" panose="05000000000000000000" pitchFamily="2" charset="2"/>
              <a:buChar char="ü"/>
            </a:pPr>
            <a:r>
              <a:rPr lang="en-US" dirty="0"/>
              <a:t> An increased risk of fat and air emboli. (Engelhardt, 1991)</a:t>
            </a:r>
            <a:endParaRPr lang="en-US" baseline="30000" dirty="0"/>
          </a:p>
          <a:p>
            <a:pPr lvl="2">
              <a:buFont typeface="Wingdings" panose="05000000000000000000" pitchFamily="2" charset="2"/>
              <a:buChar char="ü"/>
            </a:pPr>
            <a:r>
              <a:rPr lang="en-US" dirty="0"/>
              <a:t>Organ Failure. (Casey, 1993; </a:t>
            </a:r>
            <a:r>
              <a:rPr lang="en-US" dirty="0" err="1"/>
              <a:t>Reents</a:t>
            </a:r>
            <a:r>
              <a:rPr lang="en-US" dirty="0"/>
              <a:t>, 1999)</a:t>
            </a:r>
            <a:endParaRPr lang="en-US" dirty="0">
              <a:solidFill>
                <a:srgbClr val="FF0000"/>
              </a:solidFill>
            </a:endParaRPr>
          </a:p>
        </p:txBody>
      </p:sp>
    </p:spTree>
    <p:extLst>
      <p:ext uri="{BB962C8B-B14F-4D97-AF65-F5344CB8AC3E}">
        <p14:creationId xmlns:p14="http://schemas.microsoft.com/office/powerpoint/2010/main" val="6006725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057400"/>
            <a:ext cx="10972800" cy="2308310"/>
          </a:xfrm>
        </p:spPr>
        <p:txBody>
          <a:bodyPr/>
          <a:lstStyle/>
          <a:p>
            <a:pPr algn="ctr"/>
            <a:r>
              <a:rPr lang="en-US" dirty="0"/>
              <a:t>Michigan Society of Thoracic and Cardiovascular Surgeons (MSTCVS) &amp; </a:t>
            </a:r>
            <a:br>
              <a:rPr lang="en-US" dirty="0"/>
            </a:br>
            <a:r>
              <a:rPr lang="en-US" dirty="0"/>
              <a:t>Society of Thoracic Surgeons (STS):</a:t>
            </a:r>
            <a:br>
              <a:rPr lang="en-US" dirty="0"/>
            </a:br>
            <a:r>
              <a:rPr lang="en-US" dirty="0"/>
              <a:t>Transfusion Considerations</a:t>
            </a:r>
          </a:p>
        </p:txBody>
      </p:sp>
      <p:pic>
        <p:nvPicPr>
          <p:cNvPr id="6" name="Picture 2"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6339" y="17468"/>
            <a:ext cx="1327849" cy="129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mstcvs.org/wp-content/uploads/2015/01/cropped-websitelogo2.png"/>
          <p:cNvPicPr>
            <a:picLocks noChangeAspect="1" noChangeArrowheads="1"/>
          </p:cNvPicPr>
          <p:nvPr/>
        </p:nvPicPr>
        <p:blipFill rotWithShape="1">
          <a:blip r:embed="rId4">
            <a:extLst>
              <a:ext uri="{28A0092B-C50C-407E-A947-70E740481C1C}">
                <a14:useLocalDpi xmlns:a14="http://schemas.microsoft.com/office/drawing/2010/main" val="0"/>
              </a:ext>
            </a:extLst>
          </a:blip>
          <a:srcRect r="76504"/>
          <a:stretch/>
        </p:blipFill>
        <p:spPr bwMode="auto">
          <a:xfrm>
            <a:off x="50788" y="93554"/>
            <a:ext cx="1564197" cy="134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94433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Perfusion: Anemia Tolerance &amp; Transfusion</a:t>
            </a:r>
          </a:p>
        </p:txBody>
      </p:sp>
      <p:sp>
        <p:nvSpPr>
          <p:cNvPr id="4" name="TextBox 3"/>
          <p:cNvSpPr txBox="1"/>
          <p:nvPr/>
        </p:nvSpPr>
        <p:spPr>
          <a:xfrm>
            <a:off x="389965" y="766482"/>
            <a:ext cx="10746070" cy="2062103"/>
          </a:xfrm>
          <a:prstGeom prst="rect">
            <a:avLst/>
          </a:prstGeom>
          <a:noFill/>
        </p:spPr>
        <p:txBody>
          <a:bodyPr wrap="square" rtlCol="0">
            <a:spAutoFit/>
          </a:bodyPr>
          <a:lstStyle/>
          <a:p>
            <a:pPr marL="228600" indent="-228600" fontAlgn="base">
              <a:spcBef>
                <a:spcPct val="50000"/>
              </a:spcBef>
              <a:spcAft>
                <a:spcPct val="0"/>
              </a:spcAft>
              <a:buClr>
                <a:srgbClr val="002060"/>
              </a:buClr>
              <a:buSzPct val="100000"/>
              <a:buFont typeface="Arial" pitchFamily="34" charset="0"/>
              <a:buChar char="•"/>
            </a:pPr>
            <a:r>
              <a:rPr lang="en-US" sz="2200" dirty="0">
                <a:solidFill>
                  <a:srgbClr val="002060"/>
                </a:solidFill>
                <a:latin typeface="Calibri" panose="020F0502020204030204" pitchFamily="34" charset="0"/>
                <a:ea typeface="ＭＳ Ｐゴシック" charset="0"/>
                <a:cs typeface="Calibri" panose="020F0502020204030204" pitchFamily="34" charset="0"/>
              </a:rPr>
              <a:t>Transfusion Trigger during CPB was 22%</a:t>
            </a:r>
          </a:p>
          <a:p>
            <a:pPr marL="228600" indent="-228600" fontAlgn="base">
              <a:spcBef>
                <a:spcPct val="50000"/>
              </a:spcBef>
              <a:spcAft>
                <a:spcPct val="0"/>
              </a:spcAft>
              <a:buClr>
                <a:srgbClr val="002060"/>
              </a:buClr>
              <a:buSzPct val="100000"/>
              <a:buFont typeface="Arial" pitchFamily="34" charset="0"/>
              <a:buChar char="•"/>
            </a:pPr>
            <a:r>
              <a:rPr lang="en-US" sz="2200" dirty="0">
                <a:solidFill>
                  <a:srgbClr val="002060"/>
                </a:solidFill>
                <a:latin typeface="Calibri" panose="020F0502020204030204" pitchFamily="34" charset="0"/>
                <a:ea typeface="ＭＳ Ｐゴシック" charset="0"/>
                <a:cs typeface="Calibri" panose="020F0502020204030204" pitchFamily="34" charset="0"/>
              </a:rPr>
              <a:t>%   Cr = The peak postoperative change in serum creatinine level relative to pre-CPB values. </a:t>
            </a:r>
          </a:p>
          <a:p>
            <a:pPr marL="228600" indent="-228600" fontAlgn="base">
              <a:spcBef>
                <a:spcPct val="50000"/>
              </a:spcBef>
              <a:spcAft>
                <a:spcPct val="0"/>
              </a:spcAft>
              <a:buClr>
                <a:srgbClr val="002060"/>
              </a:buClr>
              <a:buSzPct val="100000"/>
              <a:buFont typeface="Arial" pitchFamily="34" charset="0"/>
              <a:buChar char="•"/>
            </a:pPr>
            <a:r>
              <a:rPr lang="en-US" sz="2200" dirty="0">
                <a:solidFill>
                  <a:srgbClr val="002060"/>
                </a:solidFill>
                <a:latin typeface="Calibri" panose="020F0502020204030204" pitchFamily="34" charset="0"/>
                <a:ea typeface="ＭＳ Ｐゴシック" charset="0"/>
                <a:cs typeface="Calibri" panose="020F0502020204030204" pitchFamily="34" charset="0"/>
              </a:rPr>
              <a:t>Acute renal injury and failure (ARF) after cardiopulmonary bypass (CPB) has been linked to low on-pump hematocrit.</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768353" y="2756649"/>
            <a:ext cx="4287741" cy="3139498"/>
          </a:xfrm>
          <a:prstGeom prst="rect">
            <a:avLst/>
          </a:prstGeom>
        </p:spPr>
      </p:pic>
      <p:sp>
        <p:nvSpPr>
          <p:cNvPr id="7" name="Isosceles Triangle 6"/>
          <p:cNvSpPr/>
          <p:nvPr/>
        </p:nvSpPr>
        <p:spPr bwMode="auto">
          <a:xfrm>
            <a:off x="914400" y="1411942"/>
            <a:ext cx="161364" cy="161365"/>
          </a:xfrm>
          <a:prstGeom prst="triangl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TextBox 8"/>
          <p:cNvSpPr txBox="1"/>
          <p:nvPr/>
        </p:nvSpPr>
        <p:spPr>
          <a:xfrm>
            <a:off x="6266329" y="2909269"/>
            <a:ext cx="4545106" cy="1785104"/>
          </a:xfrm>
          <a:prstGeom prst="rect">
            <a:avLst/>
          </a:prstGeom>
          <a:noFill/>
        </p:spPr>
        <p:txBody>
          <a:bodyPr wrap="square" rtlCol="0">
            <a:spAutoFit/>
          </a:bodyPr>
          <a:lstStyle/>
          <a:p>
            <a:r>
              <a:rPr lang="en-US" sz="2200" dirty="0">
                <a:solidFill>
                  <a:srgbClr val="002060"/>
                </a:solidFill>
                <a:latin typeface="Calibri" panose="020F0502020204030204" pitchFamily="34" charset="0"/>
                <a:ea typeface="ＭＳ Ｐゴシック" charset="0"/>
                <a:cs typeface="Calibri" panose="020F0502020204030204" pitchFamily="34" charset="0"/>
              </a:rPr>
              <a:t>Increasing rates of AKI are seen as the HCT dips below 20-21% during CPB. Occurs whether the patient is transfused or not. Transfusion itself does increase the risk of AKI. </a:t>
            </a:r>
          </a:p>
        </p:txBody>
      </p:sp>
      <p:sp>
        <p:nvSpPr>
          <p:cNvPr id="10" name="TextBox 9"/>
          <p:cNvSpPr txBox="1"/>
          <p:nvPr/>
        </p:nvSpPr>
        <p:spPr>
          <a:xfrm>
            <a:off x="672819" y="5835130"/>
            <a:ext cx="3655729" cy="430887"/>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(Habib, 2005)</a:t>
            </a:r>
          </a:p>
        </p:txBody>
      </p:sp>
      <p:pic>
        <p:nvPicPr>
          <p:cNvPr id="1026" name="Picture 2" descr="image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6339" y="17468"/>
            <a:ext cx="1327849" cy="129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20593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969" y="17468"/>
            <a:ext cx="1327849" cy="129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Anemia and Hypotension: Co-Occurrence during CPB</a:t>
            </a:r>
          </a:p>
        </p:txBody>
      </p:sp>
      <p:pic>
        <p:nvPicPr>
          <p:cNvPr id="3" name="Picture 2"/>
          <p:cNvPicPr>
            <a:picLocks noChangeAspect="1"/>
          </p:cNvPicPr>
          <p:nvPr/>
        </p:nvPicPr>
        <p:blipFill>
          <a:blip r:embed="rId4"/>
          <a:stretch>
            <a:fillRect/>
          </a:stretch>
        </p:blipFill>
        <p:spPr>
          <a:xfrm>
            <a:off x="2362202" y="2300055"/>
            <a:ext cx="6093571" cy="3441839"/>
          </a:xfrm>
          <a:prstGeom prst="rect">
            <a:avLst/>
          </a:prstGeom>
        </p:spPr>
      </p:pic>
      <p:sp>
        <p:nvSpPr>
          <p:cNvPr id="4" name="TextBox 3"/>
          <p:cNvSpPr txBox="1"/>
          <p:nvPr/>
        </p:nvSpPr>
        <p:spPr>
          <a:xfrm>
            <a:off x="408082" y="1061211"/>
            <a:ext cx="11048812" cy="769441"/>
          </a:xfrm>
          <a:prstGeom prst="rect">
            <a:avLst/>
          </a:prstGeom>
          <a:noFill/>
        </p:spPr>
        <p:txBody>
          <a:bodyPr wrap="square" rtlCol="0">
            <a:spAutoFit/>
          </a:bodyPr>
          <a:lstStyle/>
          <a:p>
            <a:pPr marL="228600" indent="-228600" fontAlgn="base">
              <a:spcBef>
                <a:spcPct val="50000"/>
              </a:spcBef>
              <a:spcAft>
                <a:spcPct val="0"/>
              </a:spcAft>
              <a:buClr>
                <a:srgbClr val="002060"/>
              </a:buClr>
              <a:buSzPct val="100000"/>
              <a:buFont typeface="Arial" pitchFamily="34" charset="0"/>
              <a:buChar char="•"/>
            </a:pPr>
            <a:r>
              <a:rPr lang="en-US" sz="2200" dirty="0">
                <a:solidFill>
                  <a:srgbClr val="002060"/>
                </a:solidFill>
                <a:latin typeface="Calibri" panose="020F0502020204030204" pitchFamily="34" charset="0"/>
                <a:ea typeface="ＭＳ Ｐゴシック" charset="0"/>
                <a:cs typeface="Calibri" panose="020F0502020204030204" pitchFamily="34" charset="0"/>
              </a:rPr>
              <a:t>The likelihood of acute kidney injury with CPB anemia does not change with different blood pressure values as measured at the time when the lowest CPB hematocrit occurred.</a:t>
            </a:r>
          </a:p>
        </p:txBody>
      </p:sp>
      <p:sp>
        <p:nvSpPr>
          <p:cNvPr id="5" name="TextBox 4"/>
          <p:cNvSpPr txBox="1"/>
          <p:nvPr/>
        </p:nvSpPr>
        <p:spPr>
          <a:xfrm>
            <a:off x="3048094" y="1913517"/>
            <a:ext cx="4721788" cy="461665"/>
          </a:xfrm>
          <a:prstGeom prst="rect">
            <a:avLst/>
          </a:prstGeom>
          <a:noFill/>
        </p:spPr>
        <p:txBody>
          <a:bodyPr wrap="square" rtlCol="0">
            <a:spAutoFit/>
          </a:bodyPr>
          <a:lstStyle/>
          <a:p>
            <a:pPr algn="ctr"/>
            <a:r>
              <a:rPr lang="en-US" sz="1200" b="1" dirty="0"/>
              <a:t>Hypotension, Anemia Tolerance during CPB and Postoperative Acute Kidney Injury</a:t>
            </a:r>
          </a:p>
        </p:txBody>
      </p:sp>
      <p:sp>
        <p:nvSpPr>
          <p:cNvPr id="6" name="TextBox 5"/>
          <p:cNvSpPr txBox="1"/>
          <p:nvPr/>
        </p:nvSpPr>
        <p:spPr>
          <a:xfrm>
            <a:off x="524435" y="5741894"/>
            <a:ext cx="6898341" cy="430887"/>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a:t>
            </a:r>
            <a:r>
              <a:rPr lang="en-US" sz="2200" dirty="0" err="1">
                <a:solidFill>
                  <a:srgbClr val="002060"/>
                </a:solidFill>
                <a:latin typeface="Calibri" panose="020F0502020204030204" pitchFamily="34" charset="0"/>
                <a:cs typeface="Calibri" panose="020F0502020204030204" pitchFamily="34" charset="0"/>
              </a:rPr>
              <a:t>Haase</a:t>
            </a:r>
            <a:r>
              <a:rPr lang="en-US" sz="2200" dirty="0">
                <a:solidFill>
                  <a:srgbClr val="002060"/>
                </a:solidFill>
                <a:latin typeface="Calibri" panose="020F0502020204030204" pitchFamily="34" charset="0"/>
                <a:cs typeface="Calibri" panose="020F0502020204030204" pitchFamily="34" charset="0"/>
              </a:rPr>
              <a:t>, 2012; </a:t>
            </a:r>
            <a:r>
              <a:rPr lang="en-US" sz="2200" dirty="0" err="1">
                <a:solidFill>
                  <a:srgbClr val="002060"/>
                </a:solidFill>
                <a:latin typeface="Calibri" panose="020F0502020204030204" pitchFamily="34" charset="0"/>
                <a:cs typeface="Calibri" panose="020F0502020204030204" pitchFamily="34" charset="0"/>
              </a:rPr>
              <a:t>Sickeler</a:t>
            </a:r>
            <a:r>
              <a:rPr lang="en-US" sz="2200" dirty="0">
                <a:solidFill>
                  <a:srgbClr val="002060"/>
                </a:solidFill>
                <a:latin typeface="Calibri" panose="020F0502020204030204" pitchFamily="34" charset="0"/>
                <a:cs typeface="Calibri" panose="020F0502020204030204" pitchFamily="34" charset="0"/>
              </a:rPr>
              <a:t>, 2014)</a:t>
            </a:r>
          </a:p>
        </p:txBody>
      </p:sp>
    </p:spTree>
    <p:extLst>
      <p:ext uri="{BB962C8B-B14F-4D97-AF65-F5344CB8AC3E}">
        <p14:creationId xmlns:p14="http://schemas.microsoft.com/office/powerpoint/2010/main" val="408417617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Hemodilution and Transfusion	</a:t>
            </a:r>
          </a:p>
        </p:txBody>
      </p:sp>
      <p:sp>
        <p:nvSpPr>
          <p:cNvPr id="3" name="TextBox 2"/>
          <p:cNvSpPr txBox="1"/>
          <p:nvPr/>
        </p:nvSpPr>
        <p:spPr>
          <a:xfrm>
            <a:off x="497541" y="981635"/>
            <a:ext cx="9937377" cy="4493538"/>
          </a:xfrm>
          <a:prstGeom prst="rect">
            <a:avLst/>
          </a:prstGeom>
          <a:noFill/>
        </p:spPr>
        <p:txBody>
          <a:bodyPr wrap="square" rtlCol="0">
            <a:spAutoFit/>
          </a:bodyPr>
          <a:lstStyle/>
          <a:p>
            <a:pPr fontAlgn="base">
              <a:spcBef>
                <a:spcPct val="50000"/>
              </a:spcBef>
              <a:spcAft>
                <a:spcPct val="0"/>
              </a:spcAft>
              <a:buClr>
                <a:srgbClr val="002060"/>
              </a:buClr>
              <a:buSzPct val="100000"/>
            </a:pPr>
            <a:r>
              <a:rPr lang="en-US" sz="2200" b="1" dirty="0">
                <a:solidFill>
                  <a:srgbClr val="002060"/>
                </a:solidFill>
                <a:latin typeface="Calibri" panose="020F0502020204030204" pitchFamily="34" charset="0"/>
                <a:ea typeface="ＭＳ Ｐゴシック" charset="0"/>
                <a:cs typeface="Calibri" panose="020F0502020204030204" pitchFamily="34" charset="0"/>
              </a:rPr>
              <a:t>Minimizing </a:t>
            </a:r>
            <a:r>
              <a:rPr lang="en-US" sz="2200" b="1" dirty="0" err="1">
                <a:solidFill>
                  <a:srgbClr val="002060"/>
                </a:solidFill>
                <a:latin typeface="Calibri" panose="020F0502020204030204" pitchFamily="34" charset="0"/>
                <a:ea typeface="ＭＳ Ｐゴシック" charset="0"/>
                <a:cs typeface="Calibri" panose="020F0502020204030204" pitchFamily="34" charset="0"/>
              </a:rPr>
              <a:t>hemodilution</a:t>
            </a:r>
            <a:r>
              <a:rPr lang="en-US" sz="2200" b="1" dirty="0">
                <a:solidFill>
                  <a:srgbClr val="002060"/>
                </a:solidFill>
                <a:latin typeface="Calibri" panose="020F0502020204030204" pitchFamily="34" charset="0"/>
                <a:ea typeface="ＭＳ Ｐゴシック" charset="0"/>
                <a:cs typeface="Calibri" panose="020F0502020204030204" pitchFamily="34" charset="0"/>
              </a:rPr>
              <a:t> and avoiding unnecessary transfusion is best practice.</a:t>
            </a:r>
          </a:p>
          <a:p>
            <a:pPr marL="0" lvl="1" fontAlgn="base">
              <a:spcBef>
                <a:spcPct val="50000"/>
              </a:spcBef>
              <a:spcAft>
                <a:spcPct val="0"/>
              </a:spcAft>
              <a:buClr>
                <a:srgbClr val="002060"/>
              </a:buClr>
              <a:buSzPct val="100000"/>
            </a:pPr>
            <a:r>
              <a:rPr lang="en-US" sz="2200" dirty="0">
                <a:solidFill>
                  <a:srgbClr val="002060"/>
                </a:solidFill>
                <a:latin typeface="Calibri" panose="020F0502020204030204" pitchFamily="34" charset="0"/>
                <a:ea typeface="ＭＳ Ｐゴシック" charset="0"/>
                <a:cs typeface="Calibri" panose="020F0502020204030204" pitchFamily="34" charset="0"/>
              </a:rPr>
              <a:t>STS Guideline Recommendations</a:t>
            </a:r>
          </a:p>
          <a:p>
            <a:pPr marL="685800" lvl="3" indent="-228600" fontAlgn="base">
              <a:spcBef>
                <a:spcPct val="50000"/>
              </a:spcBef>
              <a:spcAft>
                <a:spcPct val="0"/>
              </a:spcAft>
              <a:buClr>
                <a:srgbClr val="002060"/>
              </a:buClr>
              <a:buSzPct val="100000"/>
              <a:buFont typeface="Arial" pitchFamily="34" charset="0"/>
              <a:buChar char="•"/>
            </a:pPr>
            <a:r>
              <a:rPr lang="en-US" sz="2200" dirty="0">
                <a:solidFill>
                  <a:srgbClr val="002060"/>
                </a:solidFill>
                <a:latin typeface="Calibri" panose="020F0502020204030204" pitchFamily="34" charset="0"/>
                <a:ea typeface="ＭＳ Ｐゴシック" charset="0"/>
                <a:cs typeface="Calibri" panose="020F0502020204030204" pitchFamily="34" charset="0"/>
              </a:rPr>
              <a:t>Multidisciplinary and multi modality:</a:t>
            </a:r>
          </a:p>
          <a:p>
            <a:pPr marL="1143000" lvl="4" indent="-228600" fontAlgn="base">
              <a:spcBef>
                <a:spcPct val="50000"/>
              </a:spcBef>
              <a:spcAft>
                <a:spcPct val="0"/>
              </a:spcAft>
              <a:buClr>
                <a:srgbClr val="002060"/>
              </a:buClr>
              <a:buSzPct val="100000"/>
              <a:buFont typeface="Arial" pitchFamily="34" charset="0"/>
              <a:buChar char="•"/>
            </a:pPr>
            <a:r>
              <a:rPr lang="en-US" sz="2200" dirty="0">
                <a:solidFill>
                  <a:srgbClr val="002060"/>
                </a:solidFill>
                <a:latin typeface="Calibri" panose="020F0502020204030204" pitchFamily="34" charset="0"/>
                <a:ea typeface="ＭＳ Ｐゴシック" charset="0"/>
                <a:cs typeface="Calibri" panose="020F0502020204030204" pitchFamily="34" charset="0"/>
              </a:rPr>
              <a:t>Mini-circuits</a:t>
            </a:r>
          </a:p>
          <a:p>
            <a:pPr marL="1143000" lvl="4" indent="-228600" fontAlgn="base">
              <a:spcBef>
                <a:spcPct val="50000"/>
              </a:spcBef>
              <a:spcAft>
                <a:spcPct val="0"/>
              </a:spcAft>
              <a:buClr>
                <a:srgbClr val="002060"/>
              </a:buClr>
              <a:buSzPct val="100000"/>
              <a:buFont typeface="Arial" pitchFamily="34" charset="0"/>
              <a:buChar char="•"/>
            </a:pPr>
            <a:r>
              <a:rPr lang="en-US" sz="2200" dirty="0" err="1">
                <a:solidFill>
                  <a:srgbClr val="002060"/>
                </a:solidFill>
                <a:latin typeface="Calibri" panose="020F0502020204030204" pitchFamily="34" charset="0"/>
                <a:ea typeface="ＭＳ Ｐゴシック" charset="0"/>
                <a:cs typeface="Calibri" panose="020F0502020204030204" pitchFamily="34" charset="0"/>
              </a:rPr>
              <a:t>Microplegia</a:t>
            </a:r>
            <a:endParaRPr lang="en-US" sz="2200" dirty="0">
              <a:solidFill>
                <a:srgbClr val="002060"/>
              </a:solidFill>
              <a:latin typeface="Calibri" panose="020F0502020204030204" pitchFamily="34" charset="0"/>
              <a:ea typeface="ＭＳ Ｐゴシック" charset="0"/>
              <a:cs typeface="Calibri" panose="020F0502020204030204" pitchFamily="34" charset="0"/>
            </a:endParaRPr>
          </a:p>
          <a:p>
            <a:pPr marL="1143000" lvl="4" indent="-228600" fontAlgn="base">
              <a:spcBef>
                <a:spcPct val="50000"/>
              </a:spcBef>
              <a:spcAft>
                <a:spcPct val="0"/>
              </a:spcAft>
              <a:buClr>
                <a:srgbClr val="002060"/>
              </a:buClr>
              <a:buSzPct val="100000"/>
              <a:buFont typeface="Arial" pitchFamily="34" charset="0"/>
              <a:buChar char="•"/>
            </a:pPr>
            <a:r>
              <a:rPr lang="en-US" sz="2200" dirty="0">
                <a:solidFill>
                  <a:srgbClr val="002060"/>
                </a:solidFill>
                <a:latin typeface="Calibri" panose="020F0502020204030204" pitchFamily="34" charset="0"/>
                <a:ea typeface="ＭＳ Ｐゴシック" charset="0"/>
                <a:cs typeface="Calibri" panose="020F0502020204030204" pitchFamily="34" charset="0"/>
              </a:rPr>
              <a:t>Modified ultrafiltration</a:t>
            </a:r>
          </a:p>
          <a:p>
            <a:pPr marL="1143000" lvl="4" indent="-228600" fontAlgn="base">
              <a:spcBef>
                <a:spcPct val="50000"/>
              </a:spcBef>
              <a:spcAft>
                <a:spcPct val="0"/>
              </a:spcAft>
              <a:buClr>
                <a:srgbClr val="002060"/>
              </a:buClr>
              <a:buSzPct val="100000"/>
              <a:buFont typeface="Arial" pitchFamily="34" charset="0"/>
              <a:buChar char="•"/>
            </a:pPr>
            <a:r>
              <a:rPr lang="en-US" sz="2200" dirty="0">
                <a:solidFill>
                  <a:srgbClr val="002060"/>
                </a:solidFill>
                <a:latin typeface="Calibri" panose="020F0502020204030204" pitchFamily="34" charset="0"/>
                <a:ea typeface="ＭＳ Ｐゴシック" charset="0"/>
                <a:cs typeface="Calibri" panose="020F0502020204030204" pitchFamily="34" charset="0"/>
              </a:rPr>
              <a:t>Blood salvage </a:t>
            </a:r>
          </a:p>
          <a:p>
            <a:pPr marL="0" lvl="4" fontAlgn="base">
              <a:spcBef>
                <a:spcPct val="50000"/>
              </a:spcBef>
              <a:spcAft>
                <a:spcPct val="0"/>
              </a:spcAft>
              <a:buClr>
                <a:srgbClr val="002060"/>
              </a:buClr>
              <a:buSzPct val="100000"/>
            </a:pPr>
            <a:r>
              <a:rPr lang="en-US" sz="2200" b="0" dirty="0">
                <a:solidFill>
                  <a:srgbClr val="002060"/>
                </a:solidFill>
                <a:effectLst/>
                <a:latin typeface="Calibri" panose="020F0502020204030204" pitchFamily="34" charset="0"/>
                <a:ea typeface="Times New Roman" panose="02020603050405020304" pitchFamily="18" charset="0"/>
              </a:rPr>
              <a:t>(Society of Thoracic Surgeons Blood Conservation Guideline Task Force, 2011)</a:t>
            </a:r>
            <a:endParaRPr lang="en-US" sz="2200" dirty="0">
              <a:solidFill>
                <a:srgbClr val="002060"/>
              </a:solidFill>
            </a:endParaRPr>
          </a:p>
          <a:p>
            <a:pPr marL="1143000" lvl="4" indent="-228600" fontAlgn="base">
              <a:spcBef>
                <a:spcPct val="50000"/>
              </a:spcBef>
              <a:spcAft>
                <a:spcPct val="0"/>
              </a:spcAft>
              <a:buClr>
                <a:srgbClr val="002060"/>
              </a:buClr>
              <a:buSzPct val="100000"/>
              <a:buFont typeface="Arial" pitchFamily="34" charset="0"/>
              <a:buChar char="•"/>
            </a:pPr>
            <a:endParaRPr lang="en-US" sz="2200" dirty="0">
              <a:solidFill>
                <a:srgbClr val="002060"/>
              </a:solidFill>
              <a:latin typeface="Calibri" panose="020F0502020204030204" pitchFamily="34" charset="0"/>
              <a:ea typeface="ＭＳ Ｐゴシック" charset="0"/>
              <a:cs typeface="Calibri" panose="020F0502020204030204" pitchFamily="34" charset="0"/>
            </a:endParaRPr>
          </a:p>
        </p:txBody>
      </p:sp>
      <p:pic>
        <p:nvPicPr>
          <p:cNvPr id="5" name="Picture 2"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151" y="0"/>
            <a:ext cx="1327849" cy="129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3788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5" y="157493"/>
            <a:ext cx="10972801" cy="523206"/>
          </a:xfrm>
        </p:spPr>
        <p:txBody>
          <a:bodyPr/>
          <a:lstStyle/>
          <a:p>
            <a:r>
              <a:rPr lang="en-US" dirty="0"/>
              <a:t>Risks Associated with Transfusion</a:t>
            </a:r>
          </a:p>
        </p:txBody>
      </p:sp>
      <p:sp>
        <p:nvSpPr>
          <p:cNvPr id="3" name="Content Placeholder 2"/>
          <p:cNvSpPr>
            <a:spLocks noGrp="1"/>
          </p:cNvSpPr>
          <p:nvPr>
            <p:ph idx="1"/>
          </p:nvPr>
        </p:nvSpPr>
        <p:spPr>
          <a:xfrm>
            <a:off x="287631" y="1042167"/>
            <a:ext cx="5846616" cy="4527360"/>
          </a:xfrm>
        </p:spPr>
        <p:txBody>
          <a:bodyPr/>
          <a:lstStyle/>
          <a:p>
            <a:pPr marL="285750" indent="-285750"/>
            <a:r>
              <a:rPr lang="en-US" dirty="0"/>
              <a:t>Anaphylaxis</a:t>
            </a:r>
          </a:p>
          <a:p>
            <a:pPr marL="285750" indent="-285750"/>
            <a:r>
              <a:rPr lang="en-US" dirty="0"/>
              <a:t>Hemolytic transfusion reaction (HTR) </a:t>
            </a:r>
          </a:p>
          <a:p>
            <a:pPr marL="285750" indent="-285750"/>
            <a:r>
              <a:rPr lang="en-US" dirty="0"/>
              <a:t>Transfusion-associated sepsis (TAS)</a:t>
            </a:r>
          </a:p>
          <a:p>
            <a:pPr marL="285750" indent="-285750"/>
            <a:r>
              <a:rPr lang="en-US" dirty="0"/>
              <a:t>Transfusion-related acute lung injury (TRALI)</a:t>
            </a:r>
          </a:p>
          <a:p>
            <a:pPr marL="285750" indent="-285750"/>
            <a:r>
              <a:rPr lang="en-US" dirty="0"/>
              <a:t>Transfusion-associated circulatory overload (TACO)</a:t>
            </a:r>
          </a:p>
          <a:p>
            <a:pPr marL="285750" indent="-285750"/>
            <a:r>
              <a:rPr lang="en-US" dirty="0"/>
              <a:t>Transfusion-associated graft-versus-host disease (TA-GVHD). (ASA Task Force, 2015)</a:t>
            </a:r>
          </a:p>
          <a:p>
            <a:pPr marL="0" indent="0">
              <a:buNone/>
            </a:pPr>
            <a:r>
              <a:rPr lang="en-US" dirty="0">
                <a:latin typeface="Calibri Light" panose="020F0302020204030204" pitchFamily="34" charset="0"/>
              </a:rPr>
              <a:t>	                                                                         </a:t>
            </a:r>
          </a:p>
          <a:p>
            <a:pPr marL="0" indent="0">
              <a:buNone/>
            </a:pPr>
            <a:endParaRPr lang="en-US" dirty="0">
              <a:latin typeface="Calibri Light" panose="020F03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427" y="517380"/>
            <a:ext cx="480060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79466" y="5292009"/>
            <a:ext cx="4630882" cy="430887"/>
          </a:xfrm>
          <a:prstGeom prst="rect">
            <a:avLst/>
          </a:prstGeom>
          <a:noFill/>
        </p:spPr>
        <p:txBody>
          <a:bodyPr wrap="square" rtlCol="0">
            <a:spAutoFit/>
          </a:bodyPr>
          <a:lstStyle/>
          <a:p>
            <a:pPr algn="ctr"/>
            <a:r>
              <a:rPr lang="en-US" sz="2200" b="1" dirty="0">
                <a:solidFill>
                  <a:srgbClr val="002060"/>
                </a:solidFill>
                <a:effectLst/>
                <a:latin typeface="Calibri" panose="020F0502020204030204" pitchFamily="34" charset="0"/>
                <a:ea typeface="Calibri" panose="020F0502020204030204" pitchFamily="34" charset="0"/>
              </a:rPr>
              <a:t>(Goodnough LT, 2012)</a:t>
            </a:r>
            <a:endParaRPr lang="en-US" sz="2200" dirty="0">
              <a:solidFill>
                <a:srgbClr val="002060"/>
              </a:solidFill>
            </a:endParaRPr>
          </a:p>
        </p:txBody>
      </p:sp>
    </p:spTree>
    <p:extLst>
      <p:ext uri="{BB962C8B-B14F-4D97-AF65-F5344CB8AC3E}">
        <p14:creationId xmlns:p14="http://schemas.microsoft.com/office/powerpoint/2010/main" val="25279360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4740"/>
            <a:ext cx="5584766" cy="4492719"/>
          </a:xfrm>
          <a:prstGeom prst="rect">
            <a:avLst/>
          </a:prstGeom>
        </p:spPr>
      </p:pic>
      <p:sp>
        <p:nvSpPr>
          <p:cNvPr id="6" name="TextBox 5"/>
          <p:cNvSpPr txBox="1"/>
          <p:nvPr/>
        </p:nvSpPr>
        <p:spPr>
          <a:xfrm>
            <a:off x="5076968" y="1714024"/>
            <a:ext cx="6868637" cy="1785104"/>
          </a:xfrm>
          <a:prstGeom prst="rect">
            <a:avLst/>
          </a:prstGeom>
          <a:noFill/>
        </p:spPr>
        <p:txBody>
          <a:bodyPr wrap="square" rtlCol="0">
            <a:spAutoFit/>
          </a:bodyPr>
          <a:lstStyle/>
          <a:p>
            <a:pPr marL="914400" lvl="4" fontAlgn="base">
              <a:spcBef>
                <a:spcPct val="50000"/>
              </a:spcBef>
              <a:spcAft>
                <a:spcPct val="0"/>
              </a:spcAft>
              <a:buClr>
                <a:srgbClr val="002060"/>
              </a:buClr>
              <a:buSzPct val="100000"/>
            </a:pPr>
            <a:r>
              <a:rPr lang="en-US" sz="2200" dirty="0">
                <a:solidFill>
                  <a:srgbClr val="002060"/>
                </a:solidFill>
                <a:latin typeface="Calibri" panose="020F0502020204030204" pitchFamily="34" charset="0"/>
                <a:ea typeface="ＭＳ Ｐゴシック" charset="0"/>
                <a:cs typeface="Calibri" panose="020F0502020204030204" pitchFamily="34" charset="0"/>
              </a:rPr>
              <a:t>Patients with both anemia and hypotension during CPB did not differ in rates of AKI with those of anemia alone but did differ from patients with hypotension alone and patients with neither anemia or hypotension. (</a:t>
            </a:r>
            <a:r>
              <a:rPr lang="en-US" sz="2200" dirty="0" err="1">
                <a:solidFill>
                  <a:srgbClr val="002060"/>
                </a:solidFill>
                <a:latin typeface="Calibri" panose="020F0502020204030204" pitchFamily="34" charset="0"/>
                <a:ea typeface="ＭＳ Ｐゴシック" charset="0"/>
                <a:cs typeface="Calibri" panose="020F0502020204030204" pitchFamily="34" charset="0"/>
              </a:rPr>
              <a:t>Sickeler</a:t>
            </a:r>
            <a:r>
              <a:rPr lang="en-US" sz="2200" dirty="0">
                <a:solidFill>
                  <a:srgbClr val="002060"/>
                </a:solidFill>
                <a:latin typeface="Calibri" panose="020F0502020204030204" pitchFamily="34" charset="0"/>
                <a:ea typeface="ＭＳ Ｐゴシック" charset="0"/>
                <a:cs typeface="Calibri" panose="020F0502020204030204" pitchFamily="34" charset="0"/>
              </a:rPr>
              <a:t>, 2014)</a:t>
            </a:r>
          </a:p>
        </p:txBody>
      </p:sp>
      <p:sp>
        <p:nvSpPr>
          <p:cNvPr id="2" name="Title 1"/>
          <p:cNvSpPr>
            <a:spLocks noGrp="1"/>
          </p:cNvSpPr>
          <p:nvPr>
            <p:ph type="title"/>
          </p:nvPr>
        </p:nvSpPr>
        <p:spPr>
          <a:xfrm>
            <a:off x="609601" y="337797"/>
            <a:ext cx="10972801" cy="523206"/>
          </a:xfrm>
        </p:spPr>
        <p:txBody>
          <a:bodyPr/>
          <a:lstStyle/>
          <a:p>
            <a:r>
              <a:rPr lang="en-US" dirty="0"/>
              <a:t>Cardiopulmonary Bypass: Anemia, Hypotension, and AKI</a:t>
            </a:r>
          </a:p>
        </p:txBody>
      </p:sp>
      <p:pic>
        <p:nvPicPr>
          <p:cNvPr id="7" name="Picture 2" descr="image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51" y="17468"/>
            <a:ext cx="1327849" cy="129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83335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3733" y="155827"/>
            <a:ext cx="10972801" cy="523206"/>
          </a:xfrm>
        </p:spPr>
        <p:txBody>
          <a:bodyPr/>
          <a:lstStyle/>
          <a:p>
            <a:r>
              <a:rPr lang="en-US" dirty="0"/>
              <a:t>Transfusion Trigger Considerations by Surgical Specialty</a:t>
            </a:r>
          </a:p>
        </p:txBody>
      </p:sp>
      <p:sp>
        <p:nvSpPr>
          <p:cNvPr id="2" name="Oval 1"/>
          <p:cNvSpPr/>
          <p:nvPr/>
        </p:nvSpPr>
        <p:spPr bwMode="auto">
          <a:xfrm>
            <a:off x="2796602" y="1473209"/>
            <a:ext cx="6038541" cy="3944951"/>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solidFill>
                  <a:srgbClr val="000000"/>
                </a:solidFill>
              </a:rPr>
              <a:t>Transfusion Trigger Recommendations</a:t>
            </a:r>
          </a:p>
        </p:txBody>
      </p:sp>
      <p:sp>
        <p:nvSpPr>
          <p:cNvPr id="5" name="Oval 4"/>
          <p:cNvSpPr/>
          <p:nvPr/>
        </p:nvSpPr>
        <p:spPr bwMode="auto">
          <a:xfrm>
            <a:off x="2111941" y="1546681"/>
            <a:ext cx="2416093" cy="165289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000000"/>
                </a:solidFill>
              </a:rPr>
              <a:t>General Surgery</a:t>
            </a:r>
          </a:p>
        </p:txBody>
      </p:sp>
      <p:sp>
        <p:nvSpPr>
          <p:cNvPr id="6" name="Oval 5"/>
          <p:cNvSpPr/>
          <p:nvPr/>
        </p:nvSpPr>
        <p:spPr bwMode="auto">
          <a:xfrm>
            <a:off x="7101386" y="1519449"/>
            <a:ext cx="2465695" cy="162408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000000"/>
                </a:solidFill>
              </a:rPr>
              <a:t>Cardiac Surgery</a:t>
            </a:r>
          </a:p>
        </p:txBody>
      </p:sp>
      <p:sp>
        <p:nvSpPr>
          <p:cNvPr id="8" name="Oval 7"/>
          <p:cNvSpPr/>
          <p:nvPr/>
        </p:nvSpPr>
        <p:spPr bwMode="auto">
          <a:xfrm>
            <a:off x="4267199" y="4464060"/>
            <a:ext cx="3207799" cy="1609194"/>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000000"/>
                </a:solidFill>
              </a:rPr>
              <a:t>Orthopedic Surgery</a:t>
            </a:r>
          </a:p>
        </p:txBody>
      </p:sp>
    </p:spTree>
    <p:extLst>
      <p:ext uri="{BB962C8B-B14F-4D97-AF65-F5344CB8AC3E}">
        <p14:creationId xmlns:p14="http://schemas.microsoft.com/office/powerpoint/2010/main" val="394442097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979485685"/>
              </p:ext>
            </p:extLst>
          </p:nvPr>
        </p:nvGraphicFramePr>
        <p:xfrm>
          <a:off x="64736" y="250853"/>
          <a:ext cx="12032857" cy="6271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925619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7"/>
            <a:ext cx="10972801" cy="523206"/>
          </a:xfrm>
        </p:spPr>
        <p:txBody>
          <a:bodyPr/>
          <a:lstStyle/>
          <a:p>
            <a:r>
              <a:rPr lang="en-US" dirty="0"/>
              <a:t>Literature Review: Orthopedic Surgery</a:t>
            </a:r>
          </a:p>
        </p:txBody>
      </p:sp>
      <p:sp>
        <p:nvSpPr>
          <p:cNvPr id="3" name="Content Placeholder 2"/>
          <p:cNvSpPr>
            <a:spLocks noGrp="1"/>
          </p:cNvSpPr>
          <p:nvPr>
            <p:ph idx="1"/>
          </p:nvPr>
        </p:nvSpPr>
        <p:spPr>
          <a:xfrm>
            <a:off x="609601" y="1219200"/>
            <a:ext cx="10972799" cy="4194464"/>
          </a:xfrm>
        </p:spPr>
        <p:txBody>
          <a:bodyPr/>
          <a:lstStyle/>
          <a:p>
            <a:r>
              <a:rPr lang="en-US" dirty="0"/>
              <a:t>Total Knee Replacement: Restrictive &lt;8 g/dl and Liberal &lt;10 g/dl</a:t>
            </a:r>
          </a:p>
          <a:p>
            <a:pPr lvl="1"/>
            <a:r>
              <a:rPr lang="en-US" dirty="0"/>
              <a:t>Randomized trial looked at patients with a history of cardiovascular disease whose Hgb level was &lt;10 after hip fracture surgery. Randomly assigned 2016 patients to restrictive (&lt;8) vs liberal (&lt;10). A liberal strategy did NOT reduce rates of death or inability to walk independently on 60 day follow up or reduce in hospital morbidity in elderly pts at high cardiovascular risk</a:t>
            </a:r>
          </a:p>
          <a:p>
            <a:pPr lvl="1"/>
            <a:r>
              <a:rPr lang="en-US" dirty="0"/>
              <a:t>No evidence found that maintaining the Hgb above 10 is superior to maintaining level of 8 with respect to primary outcomes (death or inability to walk across the room without assistance. </a:t>
            </a:r>
            <a:r>
              <a:rPr lang="en-US" baseline="30000" dirty="0"/>
              <a:t>1</a:t>
            </a:r>
            <a:r>
              <a:rPr lang="en-US" dirty="0"/>
              <a:t> </a:t>
            </a:r>
          </a:p>
          <a:p>
            <a:pPr lvl="1"/>
            <a:r>
              <a:rPr lang="en-US" dirty="0"/>
              <a:t>Restrictive group received 65% fewer units than liberal group. Also did not find increased rates of MI or CHF in the liberal group.</a:t>
            </a:r>
          </a:p>
          <a:p>
            <a:r>
              <a:rPr lang="en-US" dirty="0"/>
              <a:t>Hip Fracture: Restrictive: 7.3 g/</a:t>
            </a:r>
            <a:r>
              <a:rPr lang="en-US" dirty="0" err="1"/>
              <a:t>dL</a:t>
            </a:r>
            <a:r>
              <a:rPr lang="en-US" dirty="0"/>
              <a:t> and Liberal: 8.6 g/</a:t>
            </a:r>
            <a:r>
              <a:rPr lang="en-US" dirty="0" err="1"/>
              <a:t>dL</a:t>
            </a:r>
            <a:endParaRPr lang="en-US" dirty="0"/>
          </a:p>
          <a:p>
            <a:pPr lvl="1"/>
            <a:r>
              <a:rPr lang="en-US" dirty="0"/>
              <a:t>Liberal group was associated with a statistically significantly faster TUG (Timed Up and Go test) after hip revision surgery compared to restrictive. The clinical importance is questionable and the groups did not differ in Hgb at the time of testing. (Carson, 2011)</a:t>
            </a:r>
          </a:p>
          <a:p>
            <a:pPr marL="342900" lvl="1" indent="0">
              <a:buNone/>
            </a:pPr>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287386706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964" y="783285"/>
            <a:ext cx="7024256" cy="541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213816" y="174024"/>
            <a:ext cx="10972801" cy="523206"/>
          </a:xfrm>
        </p:spPr>
        <p:txBody>
          <a:bodyPr/>
          <a:lstStyle/>
          <a:p>
            <a:r>
              <a:rPr lang="en-US" dirty="0"/>
              <a:t>MARQCI Transfusion Recommendations</a:t>
            </a:r>
          </a:p>
        </p:txBody>
      </p:sp>
    </p:spTree>
    <p:extLst>
      <p:ext uri="{BB962C8B-B14F-4D97-AF65-F5344CB8AC3E}">
        <p14:creationId xmlns:p14="http://schemas.microsoft.com/office/powerpoint/2010/main" val="305977165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 y="123983"/>
            <a:ext cx="10972801" cy="523206"/>
          </a:xfrm>
        </p:spPr>
        <p:txBody>
          <a:bodyPr/>
          <a:lstStyle/>
          <a:p>
            <a:r>
              <a:rPr lang="en-US" dirty="0"/>
              <a:t>Literature Review: Orthopedic Surgery-Spine</a:t>
            </a:r>
          </a:p>
        </p:txBody>
      </p:sp>
      <p:sp>
        <p:nvSpPr>
          <p:cNvPr id="3" name="Content Placeholder 2"/>
          <p:cNvSpPr>
            <a:spLocks noGrp="1"/>
          </p:cNvSpPr>
          <p:nvPr>
            <p:ph idx="1"/>
          </p:nvPr>
        </p:nvSpPr>
        <p:spPr>
          <a:xfrm>
            <a:off x="609601" y="1219200"/>
            <a:ext cx="10972799" cy="4537364"/>
          </a:xfrm>
        </p:spPr>
        <p:txBody>
          <a:bodyPr/>
          <a:lstStyle/>
          <a:p>
            <a:r>
              <a:rPr lang="en-US" dirty="0"/>
              <a:t>Purvis et al. examined 1204 patients receiving at least 1 unit of PRBCs during spine surgery. Perioperative complications occurred in 234 patients. (Purvis, 2018)</a:t>
            </a:r>
            <a:endParaRPr lang="en-US" baseline="30000" dirty="0"/>
          </a:p>
          <a:p>
            <a:pPr lvl="1"/>
            <a:r>
              <a:rPr lang="en-US" dirty="0"/>
              <a:t>Findings suggest the percentage change of Hgb is independently associated with a higher risk of developing any perioperative complication and hospital related infection.</a:t>
            </a:r>
          </a:p>
          <a:p>
            <a:pPr lvl="1"/>
            <a:r>
              <a:rPr lang="en-US" dirty="0"/>
              <a:t>An </a:t>
            </a:r>
            <a:r>
              <a:rPr lang="en-US" dirty="0" err="1"/>
              <a:t>Hgb</a:t>
            </a:r>
            <a:r>
              <a:rPr lang="en-US" dirty="0"/>
              <a:t> decline of 50% or more was associated with an increased risk of ischemic complications and hospital related infections.</a:t>
            </a:r>
          </a:p>
          <a:p>
            <a:r>
              <a:rPr lang="en-US" dirty="0"/>
              <a:t>An additional study by Purvis et al. investigated the effects of liberal blood transfusion on clinical outcomes of 2,374 spine surgical patients receiving transfusions. (Purvis, 2017)</a:t>
            </a:r>
            <a:endParaRPr lang="en-US" baseline="30000" dirty="0"/>
          </a:p>
          <a:p>
            <a:pPr lvl="1"/>
            <a:r>
              <a:rPr lang="en-US" dirty="0"/>
              <a:t>Transfusion using a liberal trigger is associated with increased morbidity, even after controlling for possible confounders. </a:t>
            </a:r>
            <a:r>
              <a:rPr lang="en-US" b="1" dirty="0"/>
              <a:t>Morbidity rates were doubled when liberal transfusions were given.</a:t>
            </a:r>
          </a:p>
          <a:p>
            <a:pPr lvl="2"/>
            <a:r>
              <a:rPr lang="en-US" dirty="0"/>
              <a:t>Liberal </a:t>
            </a:r>
            <a:r>
              <a:rPr lang="en-US" dirty="0" err="1"/>
              <a:t>intraop</a:t>
            </a:r>
            <a:r>
              <a:rPr lang="en-US" dirty="0"/>
              <a:t> trigger: ≥10 g/</a:t>
            </a:r>
            <a:r>
              <a:rPr lang="en-US" dirty="0" err="1"/>
              <a:t>dL</a:t>
            </a:r>
            <a:endParaRPr lang="en-US" dirty="0"/>
          </a:p>
          <a:p>
            <a:pPr lvl="2"/>
            <a:r>
              <a:rPr lang="en-US" dirty="0"/>
              <a:t>Liberal postop trigger: ≥8 g/</a:t>
            </a:r>
            <a:r>
              <a:rPr lang="en-US" dirty="0" err="1"/>
              <a:t>dL</a:t>
            </a:r>
            <a:endParaRPr lang="en-US" dirty="0"/>
          </a:p>
          <a:p>
            <a:pPr lvl="1"/>
            <a:r>
              <a:rPr lang="en-US" dirty="0"/>
              <a:t>Length of stay was longer in patients transfused compared to no transfusion (5-10 days vs. 2-5 days).</a:t>
            </a:r>
          </a:p>
          <a:p>
            <a:pPr lvl="1"/>
            <a:endParaRPr lang="en-US" dirty="0"/>
          </a:p>
        </p:txBody>
      </p:sp>
    </p:spTree>
    <p:extLst>
      <p:ext uri="{BB962C8B-B14F-4D97-AF65-F5344CB8AC3E}">
        <p14:creationId xmlns:p14="http://schemas.microsoft.com/office/powerpoint/2010/main" val="200190019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3733" y="155827"/>
            <a:ext cx="10972801" cy="523206"/>
          </a:xfrm>
        </p:spPr>
        <p:txBody>
          <a:bodyPr/>
          <a:lstStyle/>
          <a:p>
            <a:r>
              <a:rPr lang="en-US" dirty="0"/>
              <a:t>Transfusion Trigger Considerations by Surgical Specialty</a:t>
            </a:r>
          </a:p>
        </p:txBody>
      </p:sp>
      <p:sp>
        <p:nvSpPr>
          <p:cNvPr id="2" name="Oval 1"/>
          <p:cNvSpPr/>
          <p:nvPr/>
        </p:nvSpPr>
        <p:spPr bwMode="auto">
          <a:xfrm>
            <a:off x="2796602" y="1473209"/>
            <a:ext cx="6038541" cy="3944951"/>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solidFill>
                  <a:srgbClr val="000000"/>
                </a:solidFill>
              </a:rPr>
              <a:t>Transfusion Trigger Recommendations</a:t>
            </a:r>
          </a:p>
        </p:txBody>
      </p:sp>
      <p:sp>
        <p:nvSpPr>
          <p:cNvPr id="5" name="Oval 4"/>
          <p:cNvSpPr/>
          <p:nvPr/>
        </p:nvSpPr>
        <p:spPr bwMode="auto">
          <a:xfrm>
            <a:off x="2111941" y="1546681"/>
            <a:ext cx="2416093" cy="1652898"/>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000000"/>
                </a:solidFill>
              </a:rPr>
              <a:t>General Surgery</a:t>
            </a:r>
          </a:p>
        </p:txBody>
      </p:sp>
      <p:sp>
        <p:nvSpPr>
          <p:cNvPr id="6" name="Oval 5"/>
          <p:cNvSpPr/>
          <p:nvPr/>
        </p:nvSpPr>
        <p:spPr bwMode="auto">
          <a:xfrm>
            <a:off x="7101386" y="1519449"/>
            <a:ext cx="2465695" cy="162408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000000"/>
                </a:solidFill>
              </a:rPr>
              <a:t>Cardiac Surgery</a:t>
            </a:r>
          </a:p>
        </p:txBody>
      </p:sp>
      <p:sp>
        <p:nvSpPr>
          <p:cNvPr id="8" name="Oval 7"/>
          <p:cNvSpPr/>
          <p:nvPr/>
        </p:nvSpPr>
        <p:spPr bwMode="auto">
          <a:xfrm>
            <a:off x="4267199" y="4464060"/>
            <a:ext cx="3207799" cy="160919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000000"/>
                </a:solidFill>
              </a:rPr>
              <a:t>Orthopedic Surgery</a:t>
            </a:r>
          </a:p>
        </p:txBody>
      </p:sp>
    </p:spTree>
    <p:extLst>
      <p:ext uri="{BB962C8B-B14F-4D97-AF65-F5344CB8AC3E}">
        <p14:creationId xmlns:p14="http://schemas.microsoft.com/office/powerpoint/2010/main" val="216102779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1" y="337797"/>
            <a:ext cx="10972801" cy="523206"/>
          </a:xfrm>
        </p:spPr>
        <p:txBody>
          <a:bodyPr/>
          <a:lstStyle/>
          <a:p>
            <a:r>
              <a:rPr lang="en-US" dirty="0"/>
              <a:t>Literature Review: General Surgery</a:t>
            </a:r>
          </a:p>
        </p:txBody>
      </p:sp>
      <p:sp>
        <p:nvSpPr>
          <p:cNvPr id="5" name="Content Placeholder 2"/>
          <p:cNvSpPr>
            <a:spLocks noGrp="1"/>
          </p:cNvSpPr>
          <p:nvPr>
            <p:ph idx="1"/>
          </p:nvPr>
        </p:nvSpPr>
        <p:spPr>
          <a:xfrm>
            <a:off x="609601" y="1219200"/>
            <a:ext cx="10972799" cy="3872345"/>
          </a:xfrm>
        </p:spPr>
        <p:txBody>
          <a:bodyPr/>
          <a:lstStyle/>
          <a:p>
            <a:r>
              <a:rPr lang="en-US" dirty="0"/>
              <a:t>Patients with a nadir Hgb of 8-10 undergoing colorectal, pancreatic or liver resection who underwent a PRBC transfusion had a significantly higher LOS and overall in hospital morbidity than those patients who were not transfused. (Ejaz, 2015)</a:t>
            </a:r>
          </a:p>
          <a:p>
            <a:r>
              <a:rPr lang="en-US" dirty="0"/>
              <a:t>Among patients undergoing gastrointestinal surgery, a percentage change Hgb of 50% or more was associated with a higher risk of postop adverse events and in particular ischemic complications. This was true even in patients whose nadir Hgb did not drop to a restrictive trigger concentration. (</a:t>
            </a:r>
            <a:r>
              <a:rPr lang="en-US" dirty="0" err="1"/>
              <a:t>Spolverato</a:t>
            </a:r>
            <a:r>
              <a:rPr lang="en-US" dirty="0"/>
              <a:t>, 2015)</a:t>
            </a:r>
            <a:endParaRPr lang="en-US" b="1" baseline="30000" dirty="0"/>
          </a:p>
          <a:p>
            <a:r>
              <a:rPr lang="en-US" dirty="0"/>
              <a:t>Incidence of death was significantly lower in patients receiving restrictive transfusion compared to those receiving liberal transfusion for GI Bleed. (Villanueva, 2013; Blair, 1986)</a:t>
            </a:r>
          </a:p>
        </p:txBody>
      </p:sp>
    </p:spTree>
    <p:extLst>
      <p:ext uri="{BB962C8B-B14F-4D97-AF65-F5344CB8AC3E}">
        <p14:creationId xmlns:p14="http://schemas.microsoft.com/office/powerpoint/2010/main" val="23716773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62504845"/>
              </p:ext>
            </p:extLst>
          </p:nvPr>
        </p:nvGraphicFramePr>
        <p:xfrm>
          <a:off x="145657" y="169933"/>
          <a:ext cx="11838647" cy="6433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298997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23" y="146728"/>
            <a:ext cx="10972801" cy="523206"/>
          </a:xfrm>
        </p:spPr>
        <p:txBody>
          <a:bodyPr/>
          <a:lstStyle/>
          <a:p>
            <a:r>
              <a:rPr lang="en-US" dirty="0"/>
              <a:t>Literature Review: Oncology</a:t>
            </a:r>
          </a:p>
        </p:txBody>
      </p:sp>
      <p:sp>
        <p:nvSpPr>
          <p:cNvPr id="3" name="Content Placeholder 2"/>
          <p:cNvSpPr>
            <a:spLocks noGrp="1"/>
          </p:cNvSpPr>
          <p:nvPr>
            <p:ph idx="1"/>
          </p:nvPr>
        </p:nvSpPr>
        <p:spPr>
          <a:xfrm>
            <a:off x="218365" y="826207"/>
            <a:ext cx="10972799" cy="4953000"/>
          </a:xfrm>
        </p:spPr>
        <p:txBody>
          <a:bodyPr/>
          <a:lstStyle/>
          <a:p>
            <a:r>
              <a:rPr lang="en-US" sz="2100" dirty="0" err="1"/>
              <a:t>Periop</a:t>
            </a:r>
            <a:r>
              <a:rPr lang="en-US" sz="2100" dirty="0"/>
              <a:t> transfusions are administered in up to 85% of patients with colorectal cancer and have been shown to increase perioperative and postoperative morbidity and mortality. (Jakobsen, 1990)</a:t>
            </a:r>
            <a:endParaRPr lang="en-US" sz="2100" baseline="30000" dirty="0"/>
          </a:p>
          <a:p>
            <a:r>
              <a:rPr lang="en-US" sz="2100" dirty="0"/>
              <a:t>Preoperative anemia has been identified as an independent risk factor of poorer prognosis after colon surgery. (</a:t>
            </a:r>
            <a:r>
              <a:rPr lang="en-US" sz="2100" dirty="0" err="1"/>
              <a:t>Leichtle</a:t>
            </a:r>
            <a:r>
              <a:rPr lang="en-US" sz="2100" dirty="0"/>
              <a:t>, 2011)</a:t>
            </a:r>
            <a:endParaRPr lang="en-US" sz="2100" baseline="30000" dirty="0"/>
          </a:p>
          <a:p>
            <a:r>
              <a:rPr lang="en-US" sz="2100" dirty="0"/>
              <a:t>de Almeida et al. studied 198 surgical oncology patients and found that 30-day mortality was decreased in the liberal strategy group compared to the restrictive transfusion group (8.2% vs. 22.8%). (de Almeida, 2015)</a:t>
            </a:r>
          </a:p>
          <a:p>
            <a:r>
              <a:rPr lang="en-US" sz="2100" dirty="0" err="1"/>
              <a:t>Wehry</a:t>
            </a:r>
            <a:r>
              <a:rPr lang="en-US" sz="2100" dirty="0"/>
              <a:t> et al. examined 415 patients undergoing surgery for abdominal malignancy and found that a restrictive transfusion protocol resulted in reduction of percentage of patients transfused with no change in outcomes (mortality, infection, hemorrhage, LOS). (</a:t>
            </a:r>
            <a:r>
              <a:rPr lang="en-US" sz="2100" dirty="0" err="1"/>
              <a:t>Wehry</a:t>
            </a:r>
            <a:r>
              <a:rPr lang="en-US" sz="2100" dirty="0"/>
              <a:t>, 2015)</a:t>
            </a:r>
          </a:p>
        </p:txBody>
      </p:sp>
    </p:spTree>
    <p:extLst>
      <p:ext uri="{BB962C8B-B14F-4D97-AF65-F5344CB8AC3E}">
        <p14:creationId xmlns:p14="http://schemas.microsoft.com/office/powerpoint/2010/main" val="29607767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7" y="161786"/>
            <a:ext cx="10972801" cy="523206"/>
          </a:xfrm>
        </p:spPr>
        <p:txBody>
          <a:bodyPr/>
          <a:lstStyle/>
          <a:p>
            <a:r>
              <a:rPr lang="en-US" dirty="0"/>
              <a:t>Approximate Risk Per-Unit Transfusion of RBCs</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324" y="1114361"/>
            <a:ext cx="11513496" cy="331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7324" y="4425597"/>
            <a:ext cx="2006532" cy="430887"/>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(Carson, 2016)</a:t>
            </a:r>
          </a:p>
        </p:txBody>
      </p:sp>
    </p:spTree>
    <p:extLst>
      <p:ext uri="{BB962C8B-B14F-4D97-AF65-F5344CB8AC3E}">
        <p14:creationId xmlns:p14="http://schemas.microsoft.com/office/powerpoint/2010/main" val="63109994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8" y="155827"/>
            <a:ext cx="10972801" cy="523206"/>
          </a:xfrm>
        </p:spPr>
        <p:txBody>
          <a:bodyPr/>
          <a:lstStyle/>
          <a:p>
            <a:r>
              <a:rPr lang="en-US" dirty="0"/>
              <a:t>ASPIRE Measure: TRAN 01</a:t>
            </a:r>
          </a:p>
        </p:txBody>
      </p:sp>
      <p:sp>
        <p:nvSpPr>
          <p:cNvPr id="3" name="Content Placeholder 2"/>
          <p:cNvSpPr>
            <a:spLocks noGrp="1"/>
          </p:cNvSpPr>
          <p:nvPr>
            <p:ph idx="1"/>
          </p:nvPr>
        </p:nvSpPr>
        <p:spPr>
          <a:xfrm>
            <a:off x="269079" y="913263"/>
            <a:ext cx="10972799" cy="4953000"/>
          </a:xfrm>
        </p:spPr>
        <p:txBody>
          <a:bodyPr/>
          <a:lstStyle/>
          <a:p>
            <a:pPr marL="0" indent="0">
              <a:buNone/>
            </a:pPr>
            <a:r>
              <a:rPr lang="en-US" sz="2000" b="1" u="sng" dirty="0"/>
              <a:t>Inclusions:</a:t>
            </a:r>
            <a:r>
              <a:rPr lang="en-US" sz="2000" dirty="0"/>
              <a:t> All surgical patients receiving anesthetics who receive a transfusion of red blood cells.</a:t>
            </a:r>
          </a:p>
          <a:p>
            <a:pPr marL="0" lvl="0" indent="0">
              <a:buNone/>
            </a:pPr>
            <a:r>
              <a:rPr lang="en-US" sz="2000" b="1" u="sng" dirty="0"/>
              <a:t>Success:</a:t>
            </a:r>
            <a:r>
              <a:rPr lang="en-US" sz="2000" dirty="0"/>
              <a:t> Documentation of hemoglobin and/or hematocrit prior to blood transfusion</a:t>
            </a:r>
          </a:p>
          <a:p>
            <a:pPr lvl="1">
              <a:buFont typeface="Arial" panose="020B0604020202020204" pitchFamily="34" charset="0"/>
              <a:buChar char="•"/>
            </a:pPr>
            <a:r>
              <a:rPr lang="en-US" sz="1600" dirty="0"/>
              <a:t>For the first unit of transfusion, a hemoglobin or hematocrit of any value should be checked in a time period of 0 to 90 minutes before the transfusion, or the most recent documented hemoglobin or hematocrit of less than 8/24 should be within 36 hours of the transfusion</a:t>
            </a:r>
          </a:p>
          <a:p>
            <a:pPr lvl="1">
              <a:buFont typeface="Arial" panose="020B0604020202020204" pitchFamily="34" charset="0"/>
              <a:buChar char="•"/>
            </a:pPr>
            <a:r>
              <a:rPr lang="en-US" sz="1600" dirty="0"/>
              <a:t>If the last hemoglobin or hematocrit drawn before the first transfusion is ≤ 5/16, a second unit could be administered without rechecking hemoglobin/hematocrit</a:t>
            </a:r>
          </a:p>
          <a:p>
            <a:pPr lvl="1">
              <a:buFont typeface="Arial" panose="020B0604020202020204" pitchFamily="34" charset="0"/>
              <a:buChar char="•"/>
            </a:pPr>
            <a:r>
              <a:rPr lang="en-US" sz="1600" dirty="0"/>
              <a:t>If multiple units are administered, documentation of a hemoglobin or hematocrit value must be present within 90 minutes before each administration</a:t>
            </a:r>
          </a:p>
          <a:p>
            <a:pPr lvl="1">
              <a:buFont typeface="Arial" panose="020B0604020202020204" pitchFamily="34" charset="0"/>
              <a:buChar char="•"/>
            </a:pPr>
            <a:r>
              <a:rPr lang="en-US" sz="1600" b="1" dirty="0"/>
              <a:t>For pediatric cases (patients &lt; 12 years old):</a:t>
            </a:r>
            <a:r>
              <a:rPr lang="en-US" sz="1600" dirty="0"/>
              <a:t> Pre-transfusion hemoglobin/hematocrit required before the first unit and an additional recheck after 15cc/kg of PRBCs have been administered</a:t>
            </a:r>
          </a:p>
          <a:p>
            <a:pPr lvl="1">
              <a:buFont typeface="Arial" panose="020B0604020202020204" pitchFamily="34" charset="0"/>
              <a:buChar char="•"/>
            </a:pPr>
            <a:r>
              <a:rPr lang="en-US" sz="1600" b="1" dirty="0"/>
              <a:t>For cardiopulmonary bypass cases,</a:t>
            </a:r>
            <a:r>
              <a:rPr lang="en-US" sz="1600" dirty="0"/>
              <a:t> all transfusions administered between cardiopulmonary bypass start and end will not be included for determining measure results for the case</a:t>
            </a:r>
          </a:p>
          <a:p>
            <a:pPr marL="3175" indent="0">
              <a:buNone/>
            </a:pPr>
            <a:r>
              <a:rPr lang="en-US" sz="2000" b="1" u="sng" dirty="0"/>
              <a:t>Responsible Provider:</a:t>
            </a:r>
            <a:r>
              <a:rPr lang="en-US" sz="2000" dirty="0"/>
              <a:t> Provider(s) who administered blood product</a:t>
            </a:r>
          </a:p>
        </p:txBody>
      </p:sp>
    </p:spTree>
    <p:extLst>
      <p:ext uri="{BB962C8B-B14F-4D97-AF65-F5344CB8AC3E}">
        <p14:creationId xmlns:p14="http://schemas.microsoft.com/office/powerpoint/2010/main" val="285171798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119433"/>
            <a:ext cx="10972801" cy="523206"/>
          </a:xfrm>
        </p:spPr>
        <p:txBody>
          <a:bodyPr/>
          <a:lstStyle/>
          <a:p>
            <a:r>
              <a:rPr lang="en-US" dirty="0"/>
              <a:t>ASPIRE Measure: TRAN 01</a:t>
            </a:r>
          </a:p>
        </p:txBody>
      </p:sp>
      <p:sp>
        <p:nvSpPr>
          <p:cNvPr id="3" name="Content Placeholder 2"/>
          <p:cNvSpPr>
            <a:spLocks noGrp="1"/>
          </p:cNvSpPr>
          <p:nvPr>
            <p:ph idx="1"/>
          </p:nvPr>
        </p:nvSpPr>
        <p:spPr>
          <a:xfrm>
            <a:off x="295497" y="892067"/>
            <a:ext cx="10972799" cy="5188527"/>
          </a:xfrm>
        </p:spPr>
        <p:txBody>
          <a:bodyPr/>
          <a:lstStyle/>
          <a:p>
            <a:pPr marL="0" lvl="0" indent="0">
              <a:buNone/>
            </a:pPr>
            <a:r>
              <a:rPr lang="en-US" b="1" u="sng" dirty="0"/>
              <a:t>Exclusions: </a:t>
            </a:r>
          </a:p>
          <a:p>
            <a:pPr lvl="0">
              <a:lnSpc>
                <a:spcPct val="150000"/>
              </a:lnSpc>
              <a:spcBef>
                <a:spcPts val="0"/>
              </a:spcBef>
            </a:pPr>
            <a:r>
              <a:rPr lang="en-US" sz="1800" dirty="0"/>
              <a:t>Massive Transfusion: Transfusion of 4 or more units of blood. </a:t>
            </a:r>
          </a:p>
          <a:p>
            <a:pPr lvl="0">
              <a:lnSpc>
                <a:spcPct val="150000"/>
              </a:lnSpc>
              <a:spcBef>
                <a:spcPts val="0"/>
              </a:spcBef>
            </a:pPr>
            <a:r>
              <a:rPr lang="en-US" sz="1800" dirty="0"/>
              <a:t>EBL ≥ 2000 ml </a:t>
            </a:r>
          </a:p>
          <a:p>
            <a:pPr lvl="0">
              <a:lnSpc>
                <a:spcPct val="150000"/>
              </a:lnSpc>
              <a:spcBef>
                <a:spcPts val="0"/>
              </a:spcBef>
            </a:pPr>
            <a:r>
              <a:rPr lang="en-US" sz="1800" dirty="0"/>
              <a:t>Patients &lt; 2 years of age  </a:t>
            </a:r>
          </a:p>
          <a:p>
            <a:pPr lvl="0">
              <a:lnSpc>
                <a:spcPct val="150000"/>
              </a:lnSpc>
              <a:spcBef>
                <a:spcPts val="0"/>
              </a:spcBef>
            </a:pPr>
            <a:r>
              <a:rPr lang="en-US" sz="1800" dirty="0"/>
              <a:t>Patients &lt;12 years old undergoing a cardiac procedure</a:t>
            </a:r>
          </a:p>
          <a:p>
            <a:pPr lvl="0">
              <a:lnSpc>
                <a:spcPct val="150000"/>
              </a:lnSpc>
              <a:spcBef>
                <a:spcPts val="0"/>
              </a:spcBef>
            </a:pPr>
            <a:r>
              <a:rPr lang="en-US" sz="1800" dirty="0"/>
              <a:t>Patients &lt;12 years old where either transfused PRBC or EBL was greater than 30cc/kg</a:t>
            </a:r>
          </a:p>
          <a:p>
            <a:pPr lvl="0">
              <a:lnSpc>
                <a:spcPct val="150000"/>
              </a:lnSpc>
              <a:spcBef>
                <a:spcPts val="0"/>
              </a:spcBef>
            </a:pPr>
            <a:r>
              <a:rPr lang="en-US" sz="1800" dirty="0"/>
              <a:t>Burn cases </a:t>
            </a:r>
          </a:p>
          <a:p>
            <a:pPr lvl="0">
              <a:lnSpc>
                <a:spcPct val="150000"/>
              </a:lnSpc>
              <a:spcBef>
                <a:spcPts val="0"/>
              </a:spcBef>
            </a:pPr>
            <a:r>
              <a:rPr lang="en-US" sz="1800" dirty="0"/>
              <a:t>ASA 5 &amp; 6</a:t>
            </a:r>
          </a:p>
          <a:p>
            <a:pPr lvl="0">
              <a:lnSpc>
                <a:spcPct val="150000"/>
              </a:lnSpc>
              <a:spcBef>
                <a:spcPts val="0"/>
              </a:spcBef>
            </a:pPr>
            <a:r>
              <a:rPr lang="en-US" sz="1800" dirty="0"/>
              <a:t>Labor Epidurals</a:t>
            </a:r>
          </a:p>
          <a:p>
            <a:pPr lvl="0">
              <a:lnSpc>
                <a:spcPct val="150000"/>
              </a:lnSpc>
              <a:spcBef>
                <a:spcPts val="0"/>
              </a:spcBef>
            </a:pPr>
            <a:r>
              <a:rPr lang="en-US" sz="1800" dirty="0"/>
              <a:t>Cesarean sections with an EBL &gt; 1500cc.</a:t>
            </a:r>
          </a:p>
          <a:p>
            <a:pPr lvl="0">
              <a:lnSpc>
                <a:spcPct val="150000"/>
              </a:lnSpc>
              <a:spcBef>
                <a:spcPts val="0"/>
              </a:spcBef>
            </a:pPr>
            <a:r>
              <a:rPr lang="en-US" sz="1800" dirty="0"/>
              <a:t>Cesarean sections with a HR&gt;110, SBP&lt;85, DBP&lt;45, or O2Sat &lt;95%</a:t>
            </a:r>
          </a:p>
          <a:p>
            <a:pPr lvl="0">
              <a:lnSpc>
                <a:spcPct val="150000"/>
              </a:lnSpc>
              <a:spcBef>
                <a:spcPts val="0"/>
              </a:spcBef>
            </a:pPr>
            <a:r>
              <a:rPr lang="en-US" sz="1800" dirty="0"/>
              <a:t>Postpartum hemorrhage cases</a:t>
            </a:r>
          </a:p>
        </p:txBody>
      </p:sp>
    </p:spTree>
    <p:extLst>
      <p:ext uri="{BB962C8B-B14F-4D97-AF65-F5344CB8AC3E}">
        <p14:creationId xmlns:p14="http://schemas.microsoft.com/office/powerpoint/2010/main" val="385101043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3" y="214968"/>
            <a:ext cx="10972801" cy="523206"/>
          </a:xfrm>
        </p:spPr>
        <p:txBody>
          <a:bodyPr/>
          <a:lstStyle/>
          <a:p>
            <a:r>
              <a:rPr lang="en-US" dirty="0"/>
              <a:t>ASPIRE Measure: TRAN 02</a:t>
            </a:r>
          </a:p>
        </p:txBody>
      </p:sp>
      <p:sp>
        <p:nvSpPr>
          <p:cNvPr id="3" name="Content Placeholder 2"/>
          <p:cNvSpPr>
            <a:spLocks noGrp="1"/>
          </p:cNvSpPr>
          <p:nvPr>
            <p:ph idx="1"/>
          </p:nvPr>
        </p:nvSpPr>
        <p:spPr>
          <a:xfrm>
            <a:off x="277506" y="1055427"/>
            <a:ext cx="10972799" cy="4953000"/>
          </a:xfrm>
        </p:spPr>
        <p:txBody>
          <a:bodyPr/>
          <a:lstStyle/>
          <a:p>
            <a:pPr marL="0" indent="0">
              <a:buNone/>
            </a:pPr>
            <a:r>
              <a:rPr lang="en-US" sz="2000" b="1" u="sng" dirty="0"/>
              <a:t>Inclusions:</a:t>
            </a:r>
            <a:r>
              <a:rPr lang="en-US" sz="2000" dirty="0"/>
              <a:t> Any patient that receives a red blood cell transfusion. Transfusion is defined as packed red blood cells or whole blood</a:t>
            </a:r>
          </a:p>
          <a:p>
            <a:pPr marL="0" indent="0">
              <a:buNone/>
            </a:pPr>
            <a:r>
              <a:rPr lang="en-US" sz="2000" b="1" u="sng" dirty="0"/>
              <a:t>Success:</a:t>
            </a:r>
            <a:r>
              <a:rPr lang="en-US" sz="2000" dirty="0"/>
              <a:t> Hematocrit value documented as less than or equal to 30% and/or hemoglobin value documented as less than or equal 10 g/dL</a:t>
            </a:r>
          </a:p>
          <a:p>
            <a:pPr lvl="1">
              <a:buFont typeface="Arial" panose="020B0604020202020204" pitchFamily="34" charset="0"/>
              <a:buChar char="•"/>
            </a:pPr>
            <a:r>
              <a:rPr lang="en-US" dirty="0"/>
              <a:t>All hemoglobin/hematocrit lab values drawn after the last transfusion and before anesthesia end will be evaluated. If the lowest of these values is ≤10g/dL or ≤30%, the case will pass</a:t>
            </a:r>
          </a:p>
          <a:p>
            <a:pPr lvl="1">
              <a:buFont typeface="Arial" panose="020B0604020202020204" pitchFamily="34" charset="0"/>
              <a:buChar char="•"/>
            </a:pPr>
            <a:r>
              <a:rPr lang="en-US" dirty="0"/>
              <a:t>If no hemoglobin or hematocrit is drawn after the last transfusion and before anesthesia end, then the </a:t>
            </a:r>
            <a:r>
              <a:rPr lang="en-US" b="1" dirty="0"/>
              <a:t>first</a:t>
            </a:r>
            <a:r>
              <a:rPr lang="en-US" dirty="0"/>
              <a:t> hemoglobin/hematocrit after anesthesia end will be evaluated. If this value is ≤10/30, the case will pass.  This measure will only examine lab values up to 6 hours after anesthesia end to identify a hemoglobin or hematocrit value. Once the first hemoglobin or hematocrit value is identified after anesthesia end, additional values will not be considered</a:t>
            </a:r>
          </a:p>
          <a:p>
            <a:pPr lvl="1">
              <a:buFont typeface="Arial" panose="020B0604020202020204" pitchFamily="34" charset="0"/>
              <a:buChar char="•"/>
            </a:pPr>
            <a:r>
              <a:rPr lang="en-US" dirty="0"/>
              <a:t>No hematocrit or hemoglobin checked within 6 hours of anesthesia end</a:t>
            </a:r>
          </a:p>
          <a:p>
            <a:pPr marL="0" indent="0">
              <a:buNone/>
            </a:pPr>
            <a:r>
              <a:rPr lang="en-US" sz="2000" b="1" u="sng" dirty="0">
                <a:ea typeface="ＭＳ Ｐゴシック" charset="-128"/>
              </a:rPr>
              <a:t>Responsible Provider:</a:t>
            </a:r>
            <a:r>
              <a:rPr lang="en-US" sz="2000" dirty="0">
                <a:ea typeface="ＭＳ Ｐゴシック" charset="-128"/>
              </a:rPr>
              <a:t> </a:t>
            </a:r>
            <a:r>
              <a:rPr lang="en-US" sz="2000" dirty="0"/>
              <a:t>Individual who administered the transfusion</a:t>
            </a:r>
            <a:endParaRPr lang="en-US" sz="2000" dirty="0">
              <a:ea typeface="ＭＳ Ｐゴシック" charset="-128"/>
            </a:endParaRPr>
          </a:p>
        </p:txBody>
      </p:sp>
    </p:spTree>
    <p:extLst>
      <p:ext uri="{BB962C8B-B14F-4D97-AF65-F5344CB8AC3E}">
        <p14:creationId xmlns:p14="http://schemas.microsoft.com/office/powerpoint/2010/main" val="89739681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82" y="178573"/>
            <a:ext cx="10972801" cy="523206"/>
          </a:xfrm>
        </p:spPr>
        <p:txBody>
          <a:bodyPr/>
          <a:lstStyle/>
          <a:p>
            <a:r>
              <a:rPr lang="en-US" dirty="0"/>
              <a:t>ASPIRE Measure: TRAN 02</a:t>
            </a:r>
          </a:p>
        </p:txBody>
      </p:sp>
      <p:sp>
        <p:nvSpPr>
          <p:cNvPr id="3" name="Content Placeholder 2"/>
          <p:cNvSpPr>
            <a:spLocks noGrp="1"/>
          </p:cNvSpPr>
          <p:nvPr>
            <p:ph idx="1"/>
          </p:nvPr>
        </p:nvSpPr>
        <p:spPr/>
        <p:txBody>
          <a:bodyPr/>
          <a:lstStyle/>
          <a:p>
            <a:pPr marL="0" indent="0">
              <a:buNone/>
            </a:pPr>
            <a:r>
              <a:rPr lang="en-US" b="1" u="sng" dirty="0"/>
              <a:t>Exclusions:</a:t>
            </a:r>
          </a:p>
          <a:p>
            <a:pPr lvl="0" algn="just">
              <a:lnSpc>
                <a:spcPct val="150000"/>
              </a:lnSpc>
              <a:spcBef>
                <a:spcPts val="0"/>
              </a:spcBef>
            </a:pPr>
            <a:r>
              <a:rPr lang="en-US" sz="1800" dirty="0"/>
              <a:t>Patients &lt; 2 years of age</a:t>
            </a:r>
          </a:p>
          <a:p>
            <a:pPr lvl="0" algn="just">
              <a:lnSpc>
                <a:spcPct val="150000"/>
              </a:lnSpc>
              <a:spcBef>
                <a:spcPts val="0"/>
              </a:spcBef>
            </a:pPr>
            <a:r>
              <a:rPr lang="en-US" sz="1800" dirty="0"/>
              <a:t>Patients &lt;12 years old undergoing a cardiac procedure </a:t>
            </a:r>
          </a:p>
          <a:p>
            <a:pPr lvl="0" algn="just">
              <a:lnSpc>
                <a:spcPct val="150000"/>
              </a:lnSpc>
              <a:spcBef>
                <a:spcPts val="0"/>
              </a:spcBef>
            </a:pPr>
            <a:r>
              <a:rPr lang="en-US" sz="1800" dirty="0"/>
              <a:t>Pediatric cases (&lt;12 years old) where either the transfused PRBC or EBL was greater than 30cc/kg</a:t>
            </a:r>
          </a:p>
          <a:p>
            <a:pPr lvl="0" algn="just">
              <a:lnSpc>
                <a:spcPct val="150000"/>
              </a:lnSpc>
              <a:spcBef>
                <a:spcPts val="0"/>
              </a:spcBef>
            </a:pPr>
            <a:r>
              <a:rPr lang="en-US" sz="1800" dirty="0"/>
              <a:t>ASA 5 &amp; 6</a:t>
            </a:r>
          </a:p>
          <a:p>
            <a:pPr lvl="0" algn="just">
              <a:lnSpc>
                <a:spcPct val="150000"/>
              </a:lnSpc>
              <a:spcBef>
                <a:spcPts val="0"/>
              </a:spcBef>
            </a:pPr>
            <a:r>
              <a:rPr lang="en-US" sz="1800" dirty="0"/>
              <a:t>EBL ≥ 2000ml</a:t>
            </a:r>
          </a:p>
          <a:p>
            <a:pPr lvl="0" algn="just">
              <a:lnSpc>
                <a:spcPct val="150000"/>
              </a:lnSpc>
              <a:spcBef>
                <a:spcPts val="0"/>
              </a:spcBef>
            </a:pPr>
            <a:r>
              <a:rPr lang="en-US" sz="1800" dirty="0"/>
              <a:t>Massive Transfusion: Transfusion of 4 or more units of blood</a:t>
            </a:r>
          </a:p>
          <a:p>
            <a:pPr lvl="0" algn="just">
              <a:lnSpc>
                <a:spcPct val="150000"/>
              </a:lnSpc>
              <a:spcBef>
                <a:spcPts val="0"/>
              </a:spcBef>
            </a:pPr>
            <a:r>
              <a:rPr lang="en-US" sz="1800" dirty="0"/>
              <a:t>Labor Epidurals</a:t>
            </a:r>
          </a:p>
          <a:p>
            <a:pPr lvl="0" algn="just">
              <a:lnSpc>
                <a:spcPct val="150000"/>
              </a:lnSpc>
              <a:spcBef>
                <a:spcPts val="0"/>
              </a:spcBef>
            </a:pPr>
            <a:r>
              <a:rPr lang="en-US" sz="1800" dirty="0"/>
              <a:t>Cesarean sections with an EBL &gt; 1500cc</a:t>
            </a:r>
          </a:p>
          <a:p>
            <a:pPr lvl="0" algn="just">
              <a:lnSpc>
                <a:spcPct val="150000"/>
              </a:lnSpc>
              <a:spcBef>
                <a:spcPts val="0"/>
              </a:spcBef>
            </a:pPr>
            <a:r>
              <a:rPr lang="en-US" sz="1800" dirty="0"/>
              <a:t>Cesarean sections with a HR&gt;110, SBP&lt;85, DBP&lt;45, or O2Sat &lt;95%</a:t>
            </a:r>
          </a:p>
          <a:p>
            <a:pPr lvl="0" algn="just">
              <a:lnSpc>
                <a:spcPct val="150000"/>
              </a:lnSpc>
              <a:spcBef>
                <a:spcPts val="0"/>
              </a:spcBef>
            </a:pPr>
            <a:r>
              <a:rPr lang="en-US" sz="1800" dirty="0"/>
              <a:t>Postpartum hemorrhage cases</a:t>
            </a:r>
            <a:endParaRPr lang="en-US" dirty="0"/>
          </a:p>
        </p:txBody>
      </p:sp>
    </p:spTree>
    <p:extLst>
      <p:ext uri="{BB962C8B-B14F-4D97-AF65-F5344CB8AC3E}">
        <p14:creationId xmlns:p14="http://schemas.microsoft.com/office/powerpoint/2010/main" val="248175744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7"/>
            <a:ext cx="10972801" cy="523206"/>
          </a:xfrm>
        </p:spPr>
        <p:txBody>
          <a:bodyPr/>
          <a:lstStyle/>
          <a:p>
            <a:r>
              <a:rPr lang="en-US" dirty="0"/>
              <a:t>MTQIP Transfusion Measure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2833869"/>
            <a:ext cx="10972800" cy="172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746" y="1569892"/>
            <a:ext cx="38862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3064" y="5842062"/>
            <a:ext cx="5673436" cy="369332"/>
          </a:xfrm>
          <a:prstGeom prst="rect">
            <a:avLst/>
          </a:prstGeom>
          <a:noFill/>
        </p:spPr>
        <p:txBody>
          <a:bodyPr wrap="square" rtlCol="0">
            <a:spAutoFit/>
          </a:bodyPr>
          <a:lstStyle/>
          <a:p>
            <a:r>
              <a:rPr lang="en-US" dirty="0"/>
              <a:t>For more information, visit </a:t>
            </a:r>
            <a:r>
              <a:rPr lang="en-US" dirty="0">
                <a:hlinkClick r:id="rId5"/>
              </a:rPr>
              <a:t>MTQIP</a:t>
            </a:r>
            <a:r>
              <a:rPr lang="en-US" dirty="0"/>
              <a:t>.</a:t>
            </a:r>
          </a:p>
        </p:txBody>
      </p:sp>
    </p:spTree>
    <p:extLst>
      <p:ext uri="{BB962C8B-B14F-4D97-AF65-F5344CB8AC3E}">
        <p14:creationId xmlns:p14="http://schemas.microsoft.com/office/powerpoint/2010/main" val="61765023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7"/>
            <a:ext cx="10972801" cy="523206"/>
          </a:xfrm>
        </p:spPr>
        <p:txBody>
          <a:bodyPr/>
          <a:lstStyle/>
          <a:p>
            <a:r>
              <a:rPr lang="en-US" dirty="0"/>
              <a:t>Massive Transfusion Protocols</a:t>
            </a:r>
          </a:p>
        </p:txBody>
      </p:sp>
      <p:sp>
        <p:nvSpPr>
          <p:cNvPr id="3" name="Content Placeholder 2"/>
          <p:cNvSpPr>
            <a:spLocks noGrp="1"/>
          </p:cNvSpPr>
          <p:nvPr>
            <p:ph idx="1"/>
          </p:nvPr>
        </p:nvSpPr>
        <p:spPr>
          <a:xfrm>
            <a:off x="609602" y="1025236"/>
            <a:ext cx="6234544" cy="5146964"/>
          </a:xfrm>
        </p:spPr>
        <p:txBody>
          <a:bodyPr/>
          <a:lstStyle/>
          <a:p>
            <a:pPr marL="0" indent="0">
              <a:buNone/>
            </a:pPr>
            <a:r>
              <a:rPr lang="en-US" sz="1800" dirty="0"/>
              <a:t>Develop with multi-disciplinary committee that includes:</a:t>
            </a:r>
          </a:p>
          <a:p>
            <a:pPr lvl="1"/>
            <a:r>
              <a:rPr lang="en-US" sz="1400" dirty="0"/>
              <a:t>Transfusion service/blood bank</a:t>
            </a:r>
          </a:p>
          <a:p>
            <a:pPr lvl="1"/>
            <a:r>
              <a:rPr lang="en-US" sz="1400" dirty="0"/>
              <a:t>Emergency department</a:t>
            </a:r>
          </a:p>
          <a:p>
            <a:pPr lvl="1"/>
            <a:r>
              <a:rPr lang="en-US" sz="1400" dirty="0"/>
              <a:t>Anesthesia</a:t>
            </a:r>
          </a:p>
          <a:p>
            <a:pPr lvl="1"/>
            <a:r>
              <a:rPr lang="en-US" sz="1400" dirty="0"/>
              <a:t>Trauma Service</a:t>
            </a:r>
          </a:p>
          <a:p>
            <a:pPr marL="0" indent="0">
              <a:buNone/>
            </a:pPr>
            <a:r>
              <a:rPr lang="en-US" sz="1800" dirty="0"/>
              <a:t>Massive Transfusion Protocol should address:</a:t>
            </a:r>
          </a:p>
          <a:p>
            <a:pPr lvl="1"/>
            <a:r>
              <a:rPr lang="en-US" sz="1400" dirty="0"/>
              <a:t>Triggers for initiating massive transfusion in trauma</a:t>
            </a:r>
          </a:p>
          <a:p>
            <a:pPr lvl="1"/>
            <a:r>
              <a:rPr lang="en-US" sz="1400" dirty="0"/>
              <a:t>Resuscitation in the trauma bay</a:t>
            </a:r>
          </a:p>
          <a:p>
            <a:pPr lvl="2">
              <a:buFont typeface="Arial" panose="020B0604020202020204" pitchFamily="34" charset="0"/>
              <a:buChar char="•"/>
            </a:pPr>
            <a:r>
              <a:rPr lang="en-US" sz="1400" dirty="0"/>
              <a:t>MTP Product Availability</a:t>
            </a:r>
          </a:p>
          <a:p>
            <a:pPr lvl="2">
              <a:buFont typeface="Arial" panose="020B0604020202020204" pitchFamily="34" charset="0"/>
              <a:buChar char="•"/>
            </a:pPr>
            <a:r>
              <a:rPr lang="en-US" sz="1400" dirty="0"/>
              <a:t>MTP Product Delivery</a:t>
            </a:r>
          </a:p>
          <a:p>
            <a:pPr lvl="2">
              <a:buFont typeface="Arial" panose="020B0604020202020204" pitchFamily="34" charset="0"/>
              <a:buChar char="•"/>
            </a:pPr>
            <a:r>
              <a:rPr lang="en-US" sz="1400" dirty="0"/>
              <a:t>MTP Blood Product Transfusion</a:t>
            </a:r>
          </a:p>
          <a:p>
            <a:pPr lvl="1"/>
            <a:r>
              <a:rPr lang="en-US" sz="1400" dirty="0"/>
              <a:t>Continuing MTP in OR, Angiography suite, ICU</a:t>
            </a:r>
          </a:p>
          <a:p>
            <a:pPr lvl="1"/>
            <a:r>
              <a:rPr lang="en-US" sz="1400" dirty="0"/>
              <a:t>Transfusion service processes for delivery of blood products</a:t>
            </a:r>
          </a:p>
          <a:p>
            <a:pPr lvl="1"/>
            <a:r>
              <a:rPr lang="en-US" sz="1400" dirty="0"/>
              <a:t>Transfusion targets</a:t>
            </a:r>
          </a:p>
          <a:p>
            <a:pPr lvl="1"/>
            <a:r>
              <a:rPr lang="en-US" sz="1400" dirty="0"/>
              <a:t>Use of adjuncts for massive transfusion patients</a:t>
            </a:r>
          </a:p>
          <a:p>
            <a:pPr lvl="1"/>
            <a:r>
              <a:rPr lang="en-US" sz="1400" dirty="0"/>
              <a:t>Termination of MTP</a:t>
            </a:r>
          </a:p>
          <a:p>
            <a:pPr lvl="1"/>
            <a:r>
              <a:rPr lang="en-US" sz="1400" dirty="0"/>
              <a:t>Performance Improvement Monitoring</a:t>
            </a:r>
          </a:p>
        </p:txBody>
      </p:sp>
      <p:sp>
        <p:nvSpPr>
          <p:cNvPr id="4" name="TextBox 3"/>
          <p:cNvSpPr txBox="1"/>
          <p:nvPr/>
        </p:nvSpPr>
        <p:spPr>
          <a:xfrm>
            <a:off x="5694219" y="5264727"/>
            <a:ext cx="6096000" cy="646331"/>
          </a:xfrm>
          <a:prstGeom prst="rect">
            <a:avLst/>
          </a:prstGeom>
          <a:noFill/>
        </p:spPr>
        <p:txBody>
          <a:bodyPr wrap="square" rtlCol="0">
            <a:spAutoFit/>
          </a:bodyPr>
          <a:lstStyle/>
          <a:p>
            <a:pPr marL="0" lvl="1"/>
            <a:r>
              <a:rPr lang="en-US" dirty="0"/>
              <a:t>For more information: </a:t>
            </a:r>
            <a:r>
              <a:rPr lang="en-US" dirty="0">
                <a:hlinkClick r:id="rId3"/>
              </a:rPr>
              <a:t>American College of Surgeons</a:t>
            </a:r>
            <a:endParaRPr lang="en-US" dirty="0"/>
          </a:p>
          <a:p>
            <a:endParaRPr lang="en-US" dirty="0"/>
          </a:p>
        </p:txBody>
      </p:sp>
      <p:pic>
        <p:nvPicPr>
          <p:cNvPr id="6155" name="Picture 11" descr="C:\Users\kjbucrek\AppData\Local\Microsoft\Windows\Temporary Internet Files\Content.IE5\AWPTKIGO\Berkeley2013_Protocols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678" y="581891"/>
            <a:ext cx="4110903" cy="411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5034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7"/>
            <a:ext cx="10972801" cy="523206"/>
          </a:xfrm>
        </p:spPr>
        <p:txBody>
          <a:bodyPr/>
          <a:lstStyle/>
          <a:p>
            <a:r>
              <a:rPr lang="en-US" dirty="0"/>
              <a:t>Obstetric Hemorrhage Protocol</a:t>
            </a:r>
          </a:p>
        </p:txBody>
      </p:sp>
      <p:sp>
        <p:nvSpPr>
          <p:cNvPr id="4" name="TextBox 3"/>
          <p:cNvSpPr txBox="1"/>
          <p:nvPr/>
        </p:nvSpPr>
        <p:spPr>
          <a:xfrm>
            <a:off x="387927" y="1205345"/>
            <a:ext cx="11152909" cy="3693319"/>
          </a:xfrm>
          <a:prstGeom prst="rect">
            <a:avLst/>
          </a:prstGeom>
          <a:noFill/>
        </p:spPr>
        <p:txBody>
          <a:bodyPr wrap="square" rtlCol="0">
            <a:spAutoFit/>
          </a:bodyPr>
          <a:lstStyle/>
          <a:p>
            <a:r>
              <a:rPr lang="en-US" dirty="0">
                <a:solidFill>
                  <a:srgbClr val="002060"/>
                </a:solidFill>
                <a:latin typeface="Calibri" panose="020F0502020204030204" pitchFamily="34" charset="0"/>
                <a:ea typeface="ＭＳ Ｐゴシック" charset="0"/>
                <a:cs typeface="Calibri" panose="020F0502020204030204" pitchFamily="34" charset="0"/>
              </a:rPr>
              <a:t>American College of Obstetrics and Gynecology (ACOG) released the Safe Motherhood Initiative in 2013. </a:t>
            </a:r>
          </a:p>
          <a:p>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Blood transfusion or cross-matching should not be used as a negative quality marker and is warranted for certain obstetric events. </a:t>
            </a:r>
          </a:p>
          <a:p>
            <a:pPr marL="285750" indent="-285750">
              <a:buFont typeface="Arial" panose="020B0604020202020204" pitchFamily="34" charset="0"/>
              <a:buChar char="•"/>
            </a:pP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In cases of severe obstetric hemorrhage, ≥4 units of blood products may be necessary to save the life of a maternity patient.</a:t>
            </a:r>
          </a:p>
          <a:p>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Hospitals are encouraged to coordinate efforts with their laboratories, blood banks, and quality improvement departments to determine the appropriateness of transfusion and quantity of blood products necessary for these patients.</a:t>
            </a:r>
          </a:p>
          <a:p>
            <a:endParaRPr lang="en-US" dirty="0">
              <a:latin typeface="Calibri" panose="020F0502020204030204" pitchFamily="34" charset="0"/>
            </a:endParaRPr>
          </a:p>
          <a:p>
            <a:r>
              <a:rPr lang="en-US" dirty="0">
                <a:latin typeface="Calibri" panose="020F0502020204030204" pitchFamily="34" charset="0"/>
              </a:rPr>
              <a:t>For more information and resources, please visit the ACOG website: </a:t>
            </a:r>
            <a:r>
              <a:rPr lang="en-US" dirty="0">
                <a:latin typeface="Calibri" panose="020F0502020204030204" pitchFamily="34" charset="0"/>
                <a:hlinkClick r:id="rId3"/>
              </a:rPr>
              <a:t>ACOG Obstetric Hemorrhage Bundle</a:t>
            </a:r>
            <a:endParaRPr lang="en-US" dirty="0">
              <a:latin typeface="Calibri" panose="020F0502020204030204" pitchFamily="34" charset="0"/>
            </a:endParaRPr>
          </a:p>
        </p:txBody>
      </p:sp>
    </p:spTree>
    <p:extLst>
      <p:ext uri="{BB962C8B-B14F-4D97-AF65-F5344CB8AC3E}">
        <p14:creationId xmlns:p14="http://schemas.microsoft.com/office/powerpoint/2010/main" val="167152416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7"/>
            <a:ext cx="10972801" cy="523206"/>
          </a:xfrm>
        </p:spPr>
        <p:txBody>
          <a:bodyPr/>
          <a:lstStyle/>
          <a:p>
            <a:r>
              <a:rPr lang="en-US" dirty="0"/>
              <a:t>Obstetric Hemorrhage Protocol  Pocket Card </a:t>
            </a:r>
          </a:p>
        </p:txBody>
      </p:sp>
      <p:sp>
        <p:nvSpPr>
          <p:cNvPr id="5" name="TextBox 4"/>
          <p:cNvSpPr txBox="1"/>
          <p:nvPr/>
        </p:nvSpPr>
        <p:spPr>
          <a:xfrm>
            <a:off x="488373" y="5104762"/>
            <a:ext cx="5607627" cy="430887"/>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(CMQCC, 2015)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873909"/>
            <a:ext cx="5985164" cy="391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58744" y="3366655"/>
            <a:ext cx="6511583" cy="308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2120" y="1330470"/>
            <a:ext cx="45815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19761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42263"/>
            <a:ext cx="10972801" cy="523206"/>
          </a:xfrm>
        </p:spPr>
        <p:txBody>
          <a:bodyPr/>
          <a:lstStyle/>
          <a:p>
            <a:r>
              <a:rPr lang="en-US" dirty="0"/>
              <a:t>ASPIRE Recommendations</a:t>
            </a:r>
          </a:p>
        </p:txBody>
      </p:sp>
      <p:sp>
        <p:nvSpPr>
          <p:cNvPr id="3" name="Content Placeholder 2"/>
          <p:cNvSpPr>
            <a:spLocks noGrp="1"/>
          </p:cNvSpPr>
          <p:nvPr>
            <p:ph idx="1"/>
          </p:nvPr>
        </p:nvSpPr>
        <p:spPr/>
        <p:txBody>
          <a:bodyPr/>
          <a:lstStyle/>
          <a:p>
            <a:r>
              <a:rPr lang="en-US" dirty="0"/>
              <a:t>Use the literature to develop evidence-based institution transfusion protocols and guidelines</a:t>
            </a:r>
          </a:p>
          <a:p>
            <a:r>
              <a:rPr lang="en-US" dirty="0"/>
              <a:t>Restrictive transfusion protocols should be considered for asymptomatic patients</a:t>
            </a:r>
          </a:p>
          <a:p>
            <a:r>
              <a:rPr lang="en-US" dirty="0"/>
              <a:t>There is rarely an indication to transfuse any patient with a </a:t>
            </a:r>
            <a:r>
              <a:rPr lang="en-US" dirty="0" err="1"/>
              <a:t>Hgb</a:t>
            </a:r>
            <a:r>
              <a:rPr lang="en-US" dirty="0"/>
              <a:t> &gt;10g/</a:t>
            </a:r>
            <a:r>
              <a:rPr lang="en-US" dirty="0" err="1"/>
              <a:t>dL</a:t>
            </a:r>
            <a:endParaRPr lang="en-US" dirty="0"/>
          </a:p>
          <a:p>
            <a:r>
              <a:rPr lang="en-US" dirty="0"/>
              <a:t>Decision to transfuse should be based on objective assessment of the patient, including </a:t>
            </a:r>
            <a:r>
              <a:rPr lang="en-US" dirty="0" err="1"/>
              <a:t>Hgb</a:t>
            </a:r>
            <a:r>
              <a:rPr lang="en-US" dirty="0"/>
              <a:t>/</a:t>
            </a:r>
            <a:r>
              <a:rPr lang="en-US" dirty="0" err="1"/>
              <a:t>Hct</a:t>
            </a:r>
            <a:r>
              <a:rPr lang="en-US" dirty="0"/>
              <a:t> </a:t>
            </a:r>
          </a:p>
          <a:p>
            <a:r>
              <a:rPr lang="en-US" dirty="0"/>
              <a:t>In the absence of acute hemorrhage, transfuse one unit at a time</a:t>
            </a:r>
          </a:p>
          <a:p>
            <a:r>
              <a:rPr lang="en-US" dirty="0"/>
              <a:t>Reassess post-transfusion to determine if additional units are required</a:t>
            </a:r>
          </a:p>
        </p:txBody>
      </p:sp>
    </p:spTree>
    <p:extLst>
      <p:ext uri="{BB962C8B-B14F-4D97-AF65-F5344CB8AC3E}">
        <p14:creationId xmlns:p14="http://schemas.microsoft.com/office/powerpoint/2010/main" val="83975792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7"/>
            <a:ext cx="10972801" cy="523206"/>
          </a:xfrm>
        </p:spPr>
        <p:txBody>
          <a:bodyPr/>
          <a:lstStyle/>
          <a:p>
            <a:r>
              <a:rPr lang="en-US" dirty="0"/>
              <a:t>Additional Transfusion Resources</a:t>
            </a:r>
          </a:p>
        </p:txBody>
      </p:sp>
      <p:sp>
        <p:nvSpPr>
          <p:cNvPr id="3" name="Content Placeholder 2"/>
          <p:cNvSpPr>
            <a:spLocks noGrp="1"/>
          </p:cNvSpPr>
          <p:nvPr>
            <p:ph idx="1"/>
          </p:nvPr>
        </p:nvSpPr>
        <p:spPr/>
        <p:txBody>
          <a:bodyPr/>
          <a:lstStyle/>
          <a:p>
            <a:pPr marL="0" indent="0">
              <a:buNone/>
            </a:pPr>
            <a:r>
              <a:rPr lang="en-US" dirty="0">
                <a:hlinkClick r:id="rId3"/>
              </a:rPr>
              <a:t>ASPIRE Transfusion Toolkit</a:t>
            </a:r>
            <a:r>
              <a:rPr lang="en-US" dirty="0"/>
              <a:t> </a:t>
            </a:r>
          </a:p>
          <a:p>
            <a:pPr marL="0" indent="0">
              <a:buNone/>
            </a:pPr>
            <a:r>
              <a:rPr lang="en-US" dirty="0"/>
              <a:t>American College of Obstetrics and Gynecology: </a:t>
            </a:r>
            <a:r>
              <a:rPr lang="en-US" dirty="0">
                <a:hlinkClick r:id="rId4"/>
              </a:rPr>
              <a:t>Maternal Safety Bundle for Obstetric Hemorrhage</a:t>
            </a:r>
            <a:endParaRPr lang="en-US" dirty="0"/>
          </a:p>
          <a:p>
            <a:pPr marL="0" indent="0">
              <a:buNone/>
            </a:pPr>
            <a:r>
              <a:rPr lang="en-US" dirty="0"/>
              <a:t>American College of Surgeons: </a:t>
            </a:r>
            <a:r>
              <a:rPr lang="en-US" dirty="0">
                <a:hlinkClick r:id="rId5"/>
              </a:rPr>
              <a:t>Massive Transfusion Protocol</a:t>
            </a:r>
            <a:endParaRPr lang="en-US" dirty="0"/>
          </a:p>
          <a:p>
            <a:pPr marL="0" indent="0">
              <a:buNone/>
            </a:pPr>
            <a:r>
              <a:rPr lang="en-US" dirty="0"/>
              <a:t>MARCQI: Blood Transfusion Project- Reducing Transfusion in the MARCQI Population</a:t>
            </a:r>
          </a:p>
          <a:p>
            <a:pPr marL="0" indent="0">
              <a:buNone/>
            </a:pPr>
            <a:r>
              <a:rPr lang="en-US" dirty="0"/>
              <a:t>MTQIP: </a:t>
            </a:r>
            <a:r>
              <a:rPr lang="en-US" dirty="0">
                <a:hlinkClick r:id="rId6"/>
              </a:rPr>
              <a:t>Proposal for monitoring site performance for massive transfusions (MT)</a:t>
            </a:r>
            <a:endParaRPr lang="en-US" dirty="0"/>
          </a:p>
          <a:p>
            <a:pPr marL="0" indent="0">
              <a:buNone/>
            </a:pPr>
            <a:r>
              <a:rPr lang="en-US" dirty="0"/>
              <a:t>Blood Conservation in Thoracic Surgery: </a:t>
            </a:r>
            <a:r>
              <a:rPr lang="en-US" dirty="0">
                <a:hlinkClick r:id="rId7"/>
              </a:rPr>
              <a:t>STS Clinical Guidelines</a:t>
            </a:r>
            <a:endParaRPr lang="en-US" dirty="0"/>
          </a:p>
          <a:p>
            <a:pPr marL="0" indent="0">
              <a:buNone/>
            </a:pPr>
            <a:r>
              <a:rPr lang="en-US" dirty="0"/>
              <a:t>STS Renal Failure After Cardiac Surgery: </a:t>
            </a:r>
            <a:r>
              <a:rPr lang="en-US" dirty="0">
                <a:hlinkClick r:id="rId8"/>
              </a:rPr>
              <a:t>Webinar, May 2018</a:t>
            </a:r>
            <a:endParaRPr lang="en-US" dirty="0"/>
          </a:p>
        </p:txBody>
      </p:sp>
    </p:spTree>
    <p:extLst>
      <p:ext uri="{BB962C8B-B14F-4D97-AF65-F5344CB8AC3E}">
        <p14:creationId xmlns:p14="http://schemas.microsoft.com/office/powerpoint/2010/main" val="3537471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185"/>
          <a:stretch/>
        </p:blipFill>
        <p:spPr>
          <a:xfrm>
            <a:off x="295702" y="843202"/>
            <a:ext cx="11417142" cy="4528898"/>
          </a:xfrm>
          <a:prstGeom prst="rect">
            <a:avLst/>
          </a:prstGeom>
        </p:spPr>
      </p:pic>
      <p:sp>
        <p:nvSpPr>
          <p:cNvPr id="3" name="Title 1"/>
          <p:cNvSpPr txBox="1">
            <a:spLocks/>
          </p:cNvSpPr>
          <p:nvPr/>
        </p:nvSpPr>
        <p:spPr>
          <a:xfrm>
            <a:off x="90986" y="155667"/>
            <a:ext cx="10972801" cy="523206"/>
          </a:xfrm>
          <a:prstGeom prst="rect">
            <a:avLst/>
          </a:prstGeom>
        </p:spPr>
        <p:txBody>
          <a:bodyPr/>
          <a:lstStyle>
            <a:lvl1pPr algn="l" rtl="0" eaLnBrk="1" fontAlgn="base" hangingPunct="1">
              <a:spcBef>
                <a:spcPct val="30000"/>
              </a:spcBef>
              <a:spcAft>
                <a:spcPct val="0"/>
              </a:spcAft>
              <a:defRPr sz="2800">
                <a:solidFill>
                  <a:srgbClr val="002060"/>
                </a:solidFill>
                <a:latin typeface="Cambria" panose="02040503050406030204" pitchFamily="18" charset="0"/>
                <a:ea typeface="ＭＳ Ｐゴシック" charset="0"/>
                <a:cs typeface="Cambria" panose="02040503050406030204" pitchFamily="18" charset="0"/>
              </a:defRPr>
            </a:lvl1pPr>
            <a:lvl2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2pPr>
            <a:lvl3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3pPr>
            <a:lvl4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4pPr>
            <a:lvl5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5pPr>
            <a:lvl6pPr marL="457200" algn="l" rtl="0" eaLnBrk="1" fontAlgn="base" hangingPunct="1">
              <a:spcBef>
                <a:spcPct val="30000"/>
              </a:spcBef>
              <a:spcAft>
                <a:spcPct val="0"/>
              </a:spcAft>
              <a:defRPr sz="2500">
                <a:solidFill>
                  <a:schemeClr val="tx2"/>
                </a:solidFill>
                <a:latin typeface="Arial" charset="0"/>
              </a:defRPr>
            </a:lvl6pPr>
            <a:lvl7pPr marL="914400" algn="l" rtl="0" eaLnBrk="1" fontAlgn="base" hangingPunct="1">
              <a:spcBef>
                <a:spcPct val="30000"/>
              </a:spcBef>
              <a:spcAft>
                <a:spcPct val="0"/>
              </a:spcAft>
              <a:defRPr sz="2500">
                <a:solidFill>
                  <a:schemeClr val="tx2"/>
                </a:solidFill>
                <a:latin typeface="Arial" charset="0"/>
              </a:defRPr>
            </a:lvl7pPr>
            <a:lvl8pPr marL="1371600" algn="l" rtl="0" eaLnBrk="1" fontAlgn="base" hangingPunct="1">
              <a:spcBef>
                <a:spcPct val="30000"/>
              </a:spcBef>
              <a:spcAft>
                <a:spcPct val="0"/>
              </a:spcAft>
              <a:defRPr sz="2500">
                <a:solidFill>
                  <a:schemeClr val="tx2"/>
                </a:solidFill>
                <a:latin typeface="Arial" charset="0"/>
              </a:defRPr>
            </a:lvl8pPr>
            <a:lvl9pPr marL="1828800" algn="l" rtl="0" eaLnBrk="1" fontAlgn="base" hangingPunct="1">
              <a:spcBef>
                <a:spcPct val="30000"/>
              </a:spcBef>
              <a:spcAft>
                <a:spcPct val="0"/>
              </a:spcAft>
              <a:defRPr sz="2500">
                <a:solidFill>
                  <a:schemeClr val="tx2"/>
                </a:solidFill>
                <a:latin typeface="Arial" charset="0"/>
              </a:defRPr>
            </a:lvl9pPr>
          </a:lstStyle>
          <a:p>
            <a:r>
              <a:rPr lang="en-US" kern="0" dirty="0"/>
              <a:t>Risks of Transfusion for </a:t>
            </a:r>
            <a:r>
              <a:rPr lang="en-US" kern="0" dirty="0" err="1"/>
              <a:t>Noncardiac</a:t>
            </a:r>
            <a:r>
              <a:rPr lang="en-US" kern="0" dirty="0"/>
              <a:t> Surgery</a:t>
            </a:r>
          </a:p>
        </p:txBody>
      </p:sp>
      <p:sp>
        <p:nvSpPr>
          <p:cNvPr id="4" name="TextBox 3">
            <a:extLst>
              <a:ext uri="{FF2B5EF4-FFF2-40B4-BE49-F238E27FC236}">
                <a16:creationId xmlns:a16="http://schemas.microsoft.com/office/drawing/2014/main" id="{75156F88-F1B3-4FE0-21AE-2494C76FB6F8}"/>
              </a:ext>
            </a:extLst>
          </p:cNvPr>
          <p:cNvSpPr txBox="1"/>
          <p:nvPr/>
        </p:nvSpPr>
        <p:spPr>
          <a:xfrm>
            <a:off x="295702" y="5536429"/>
            <a:ext cx="1843774" cy="430887"/>
          </a:xfrm>
          <a:prstGeom prst="rect">
            <a:avLst/>
          </a:prstGeom>
          <a:noFill/>
        </p:spPr>
        <p:txBody>
          <a:bodyPr wrap="none" rtlCol="0">
            <a:spAutoFit/>
          </a:bodyPr>
          <a:lstStyle/>
          <a:p>
            <a:r>
              <a:rPr lang="en-US" sz="2200" dirty="0">
                <a:solidFill>
                  <a:srgbClr val="002060"/>
                </a:solidFill>
                <a:latin typeface="Calibri" panose="020F0502020204030204" pitchFamily="34" charset="0"/>
                <a:cs typeface="Calibri" panose="020F0502020204030204" pitchFamily="34" charset="0"/>
              </a:rPr>
              <a:t>(Glance, 2011)</a:t>
            </a:r>
          </a:p>
        </p:txBody>
      </p:sp>
    </p:spTree>
    <p:extLst>
      <p:ext uri="{BB962C8B-B14F-4D97-AF65-F5344CB8AC3E}">
        <p14:creationId xmlns:p14="http://schemas.microsoft.com/office/powerpoint/2010/main" val="378741900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27A3-5A9B-6B70-C78D-12EB1C9C9AA8}"/>
              </a:ext>
            </a:extLst>
          </p:cNvPr>
          <p:cNvSpPr>
            <a:spLocks noGrp="1"/>
          </p:cNvSpPr>
          <p:nvPr>
            <p:ph type="title"/>
          </p:nvPr>
        </p:nvSpPr>
        <p:spPr>
          <a:xfrm>
            <a:off x="609598" y="247893"/>
            <a:ext cx="10972801" cy="523206"/>
          </a:xfrm>
        </p:spPr>
        <p:txBody>
          <a:bodyPr/>
          <a:lstStyle/>
          <a:p>
            <a:r>
              <a:rPr lang="en-US" dirty="0"/>
              <a:t>References</a:t>
            </a:r>
          </a:p>
        </p:txBody>
      </p:sp>
      <p:sp>
        <p:nvSpPr>
          <p:cNvPr id="3" name="Content Placeholder 2">
            <a:extLst>
              <a:ext uri="{FF2B5EF4-FFF2-40B4-BE49-F238E27FC236}">
                <a16:creationId xmlns:a16="http://schemas.microsoft.com/office/drawing/2014/main" id="{351891F2-C153-4421-8D8E-43C557F3E3B4}"/>
              </a:ext>
            </a:extLst>
          </p:cNvPr>
          <p:cNvSpPr>
            <a:spLocks noGrp="1"/>
          </p:cNvSpPr>
          <p:nvPr>
            <p:ph idx="1"/>
          </p:nvPr>
        </p:nvSpPr>
        <p:spPr>
          <a:xfrm>
            <a:off x="322997" y="987187"/>
            <a:ext cx="10972799" cy="5099714"/>
          </a:xfrm>
        </p:spPr>
        <p:txBody>
          <a:bodyPr/>
          <a:lstStyle/>
          <a:p>
            <a:pPr marL="457200" marR="0" indent="-182880">
              <a:lnSpc>
                <a:spcPct val="107000"/>
              </a:lnSpc>
              <a:spcBef>
                <a:spcPts val="0"/>
              </a:spcBef>
              <a:spcAft>
                <a:spcPts val="800"/>
              </a:spcAft>
              <a:buNone/>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Amand</a:t>
            </a:r>
            <a:r>
              <a:rPr lang="en-US" sz="1800" kern="100" dirty="0">
                <a:effectLst/>
                <a:latin typeface="Calibri" panose="020F0502020204030204" pitchFamily="34" charset="0"/>
                <a:ea typeface="Calibri" panose="020F0502020204030204" pitchFamily="34" charset="0"/>
                <a:cs typeface="Calibri" panose="020F0502020204030204" pitchFamily="34" charset="0"/>
              </a:rPr>
              <a:t> 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Pincemail</a:t>
            </a:r>
            <a:r>
              <a:rPr lang="en-US" sz="1800" kern="100" dirty="0">
                <a:effectLst/>
                <a:latin typeface="Calibri" panose="020F0502020204030204" pitchFamily="34" charset="0"/>
                <a:ea typeface="Calibri" panose="020F0502020204030204" pitchFamily="34" charset="0"/>
                <a:cs typeface="Calibri" panose="020F0502020204030204" pitchFamily="34" charset="0"/>
              </a:rPr>
              <a:t> J,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Blaffart</a:t>
            </a:r>
            <a:r>
              <a:rPr lang="en-US" sz="1800" kern="100" dirty="0">
                <a:effectLst/>
                <a:latin typeface="Calibri" panose="020F0502020204030204" pitchFamily="34" charset="0"/>
                <a:ea typeface="Calibri" panose="020F0502020204030204" pitchFamily="34" charset="0"/>
                <a:cs typeface="Calibri" panose="020F0502020204030204" pitchFamily="34" charset="0"/>
              </a:rPr>
              <a:t> F, et al. (2002). Levels of inflammatory markers in the blood processed by autotransfusion devices during cardiac surgery associated with cardiopulmonary bypass circuit. Perfusion. 17(2):117-23.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18288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American Red Cross. (2017). A Compendium of Transfusion Practice Guidelines Third Edition 2017.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https://www.laboratoryalliance.com/assets/Uploads/Transfusion-Services/TransfusionPractices-Compendium-3rdEdition.pdf</a:t>
            </a:r>
            <a:endPar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18288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ASA Task Force on Perioperative Blood Management. (2015). Practice guidelines for perioperative blood management: an updated report by the American Society of Anesthesiologists Task Force on Perioperative Blood Management*. Anesthesiology. 122(2):241-75.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Birkmeyer</a:t>
            </a:r>
            <a:r>
              <a:rPr lang="en-US" sz="1800" b="0" dirty="0">
                <a:effectLst/>
                <a:latin typeface="Calibri" panose="020F0502020204030204" pitchFamily="34" charset="0"/>
                <a:ea typeface="Times New Roman" panose="02020603050405020304" pitchFamily="18" charset="0"/>
              </a:rPr>
              <a:t> JD, Goodnough LT, </a:t>
            </a:r>
            <a:r>
              <a:rPr lang="en-US" sz="1800" b="0" dirty="0" err="1">
                <a:effectLst/>
                <a:latin typeface="Calibri" panose="020F0502020204030204" pitchFamily="34" charset="0"/>
                <a:ea typeface="Times New Roman" panose="02020603050405020304" pitchFamily="18" charset="0"/>
              </a:rPr>
              <a:t>AuBuchon</a:t>
            </a:r>
            <a:r>
              <a:rPr lang="en-US" sz="1800" b="0" dirty="0">
                <a:effectLst/>
                <a:latin typeface="Calibri" panose="020F0502020204030204" pitchFamily="34" charset="0"/>
                <a:ea typeface="Times New Roman" panose="02020603050405020304" pitchFamily="18" charset="0"/>
              </a:rPr>
              <a:t> JP, et al. (1993). The cost-effectiveness of preoperative autologous blood donation for total hip and knee replacement. Transfusion. 33(7):544-51.</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Blair SD, Janvrin SB, McCollum CN, Greenhalgh RM. (1986). Effect of early blood transfusion on gastrointestinal </a:t>
            </a:r>
            <a:r>
              <a:rPr lang="en-US" sz="1800" b="0" dirty="0" err="1">
                <a:effectLst/>
                <a:latin typeface="Calibri" panose="020F0502020204030204" pitchFamily="34" charset="0"/>
                <a:ea typeface="Times New Roman" panose="02020603050405020304" pitchFamily="18" charset="0"/>
              </a:rPr>
              <a:t>haemorrhage</a:t>
            </a:r>
            <a:r>
              <a:rPr lang="en-US" sz="1800" b="0" dirty="0">
                <a:effectLst/>
                <a:latin typeface="Calibri" panose="020F0502020204030204" pitchFamily="34" charset="0"/>
                <a:ea typeface="Times New Roman" panose="02020603050405020304" pitchFamily="18" charset="0"/>
              </a:rPr>
              <a:t>. Br J Surg. 73(10):783-5.</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Carson JL, </a:t>
            </a:r>
            <a:r>
              <a:rPr lang="en-US" sz="1800" b="0" dirty="0" err="1">
                <a:effectLst/>
                <a:latin typeface="Calibri" panose="020F0502020204030204" pitchFamily="34" charset="0"/>
                <a:ea typeface="Times New Roman" panose="02020603050405020304" pitchFamily="18" charset="0"/>
              </a:rPr>
              <a:t>Terrin</a:t>
            </a:r>
            <a:r>
              <a:rPr lang="en-US" sz="1800" b="0" dirty="0">
                <a:effectLst/>
                <a:latin typeface="Calibri" panose="020F0502020204030204" pitchFamily="34" charset="0"/>
                <a:ea typeface="Times New Roman" panose="02020603050405020304" pitchFamily="18" charset="0"/>
              </a:rPr>
              <a:t> ML, </a:t>
            </a:r>
            <a:r>
              <a:rPr lang="en-US" sz="1800" b="0" dirty="0" err="1">
                <a:effectLst/>
                <a:latin typeface="Calibri" panose="020F0502020204030204" pitchFamily="34" charset="0"/>
                <a:ea typeface="Times New Roman" panose="02020603050405020304" pitchFamily="18" charset="0"/>
              </a:rPr>
              <a:t>Noveck</a:t>
            </a:r>
            <a:r>
              <a:rPr lang="en-US" sz="1800" b="0" dirty="0">
                <a:effectLst/>
                <a:latin typeface="Calibri" panose="020F0502020204030204" pitchFamily="34" charset="0"/>
                <a:ea typeface="Times New Roman" panose="02020603050405020304" pitchFamily="18" charset="0"/>
              </a:rPr>
              <a:t> H, et al. (2011) Liberal or restrictive transfusion in high-risk patients after hip surgery. N </a:t>
            </a:r>
            <a:r>
              <a:rPr lang="en-US" sz="1800" b="0" dirty="0" err="1">
                <a:effectLst/>
                <a:latin typeface="Calibri" panose="020F0502020204030204" pitchFamily="34" charset="0"/>
                <a:ea typeface="Times New Roman" panose="02020603050405020304" pitchFamily="18" charset="0"/>
              </a:rPr>
              <a:t>Engl</a:t>
            </a:r>
            <a:r>
              <a:rPr lang="en-US" sz="1800" b="0" dirty="0">
                <a:effectLst/>
                <a:latin typeface="Calibri" panose="020F0502020204030204" pitchFamily="34" charset="0"/>
                <a:ea typeface="Times New Roman" panose="02020603050405020304" pitchFamily="18" charset="0"/>
              </a:rPr>
              <a:t> J Med. 365(26):2453-62.</a:t>
            </a:r>
            <a:endParaRPr lang="en-US" sz="1800" b="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4607378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6681-702A-7F4F-E23C-695DE0551E07}"/>
              </a:ext>
            </a:extLst>
          </p:cNvPr>
          <p:cNvSpPr>
            <a:spLocks noGrp="1"/>
          </p:cNvSpPr>
          <p:nvPr>
            <p:ph type="title"/>
          </p:nvPr>
        </p:nvSpPr>
        <p:spPr>
          <a:xfrm>
            <a:off x="609599" y="206949"/>
            <a:ext cx="10972801" cy="523206"/>
          </a:xfrm>
        </p:spPr>
        <p:txBody>
          <a:bodyPr/>
          <a:lstStyle/>
          <a:p>
            <a:r>
              <a:rPr lang="en-US" dirty="0"/>
              <a:t>References</a:t>
            </a:r>
          </a:p>
        </p:txBody>
      </p:sp>
      <p:sp>
        <p:nvSpPr>
          <p:cNvPr id="3" name="Content Placeholder 2">
            <a:extLst>
              <a:ext uri="{FF2B5EF4-FFF2-40B4-BE49-F238E27FC236}">
                <a16:creationId xmlns:a16="http://schemas.microsoft.com/office/drawing/2014/main" id="{D2399E83-3D21-14A0-9751-5FA00ED9DE84}"/>
              </a:ext>
            </a:extLst>
          </p:cNvPr>
          <p:cNvSpPr>
            <a:spLocks noGrp="1"/>
          </p:cNvSpPr>
          <p:nvPr>
            <p:ph idx="1"/>
          </p:nvPr>
        </p:nvSpPr>
        <p:spPr>
          <a:xfrm>
            <a:off x="404885" y="952500"/>
            <a:ext cx="10972799" cy="4953000"/>
          </a:xfrm>
        </p:spPr>
        <p:txBody>
          <a:bodyPr/>
          <a:lstStyle/>
          <a:p>
            <a:pPr marL="457200" marR="0" indent="-182880">
              <a:buNone/>
            </a:pPr>
            <a:r>
              <a:rPr lang="en-US" sz="1800" b="0" dirty="0">
                <a:effectLst/>
                <a:latin typeface="Calibri" panose="020F0502020204030204" pitchFamily="34" charset="0"/>
                <a:ea typeface="Times New Roman" panose="02020603050405020304" pitchFamily="18" charset="0"/>
              </a:rPr>
              <a:t>Carson JL, Brooks MM, Abbott JD, et al. (2013). Liberal versus restrictive transfusion thresholds for patients with symptomatic coronary artery disease. Am Heart J. 165(6):964-971.e1.</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Carson JL, </a:t>
            </a:r>
            <a:r>
              <a:rPr lang="en-US" sz="1800" b="0" dirty="0" err="1">
                <a:effectLst/>
                <a:latin typeface="Calibri" panose="020F0502020204030204" pitchFamily="34" charset="0"/>
                <a:ea typeface="Times New Roman" panose="02020603050405020304" pitchFamily="18" charset="0"/>
              </a:rPr>
              <a:t>Guyatt</a:t>
            </a:r>
            <a:r>
              <a:rPr lang="en-US" sz="1800" b="0" dirty="0">
                <a:effectLst/>
                <a:latin typeface="Calibri" panose="020F0502020204030204" pitchFamily="34" charset="0"/>
                <a:ea typeface="Times New Roman" panose="02020603050405020304" pitchFamily="18" charset="0"/>
              </a:rPr>
              <a:t> G, Heddle NM, et al. (2016). Clinical Practice Guidelines From the AABB: Red Blood Cell Transfusion Thresholds and Storage. JAMA. 15;316(19):2025-2035.</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Casey LC. (1993). Role of cytokines in the pathogenesis of cardiopulmonary – induced multisystem organ failure. Ann </a:t>
            </a:r>
            <a:r>
              <a:rPr lang="en-US" sz="1800" b="0" dirty="0" err="1">
                <a:effectLst/>
                <a:latin typeface="Calibri" panose="020F0502020204030204" pitchFamily="34" charset="0"/>
                <a:ea typeface="Times New Roman" panose="02020603050405020304" pitchFamily="18" charset="0"/>
              </a:rPr>
              <a:t>Thorac</a:t>
            </a:r>
            <a:r>
              <a:rPr lang="en-US" sz="1800" b="0" dirty="0">
                <a:effectLst/>
                <a:latin typeface="Calibri" panose="020F0502020204030204" pitchFamily="34" charset="0"/>
                <a:ea typeface="Times New Roman" panose="02020603050405020304" pitchFamily="18" charset="0"/>
              </a:rPr>
              <a:t> Surg. 56(5 Suppl):S92-6.</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CMQCC. (03/24/2015). Obstetric Hemorrhage Toolkit. Version 2.0.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https://www.scdhhs.gov/sites/default/files/CMQCC%20OB%20Hemorrhage%20Toolkit%20Pocket%20Card.pdf</a:t>
            </a:r>
            <a:r>
              <a:rPr lang="en-US" sz="1800" b="1" u="none" strike="noStrike" dirty="0">
                <a:solidFill>
                  <a:srgbClr val="0000FF"/>
                </a:solidFill>
                <a:effectLst/>
                <a:latin typeface="Calibri" panose="020F0502020204030204" pitchFamily="34" charset="0"/>
                <a:ea typeface="Calibri" panose="020F0502020204030204" pitchFamily="34" charset="0"/>
              </a:rPr>
              <a:t> </a:t>
            </a:r>
          </a:p>
          <a:p>
            <a:pPr marL="457200" marR="0" indent="-182880">
              <a:buNone/>
            </a:pPr>
            <a:r>
              <a:rPr lang="en-US" sz="1800" b="0" dirty="0" err="1">
                <a:effectLst/>
                <a:latin typeface="Calibri" panose="020F0502020204030204" pitchFamily="34" charset="0"/>
                <a:ea typeface="Times New Roman" panose="02020603050405020304" pitchFamily="18" charset="0"/>
              </a:rPr>
              <a:t>Côté</a:t>
            </a:r>
            <a:r>
              <a:rPr lang="en-US" sz="1800" b="0" dirty="0">
                <a:effectLst/>
                <a:latin typeface="Calibri" panose="020F0502020204030204" pitchFamily="34" charset="0"/>
                <a:ea typeface="Times New Roman" panose="02020603050405020304" pitchFamily="18" charset="0"/>
              </a:rPr>
              <a:t> CL, Yip AM, MacLeod JB, et al. (2016). Efficacy of intraoperative cell salvage in decreasing perioperative blood transfusion rates in first-time cardiac surgery patients: a retrospective study. Can J Surg. 59(5):330-6.</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Curley GF, Shehata N, Mazer CD, et al. (2014). </a:t>
            </a:r>
            <a:r>
              <a:rPr lang="en-US" sz="1800" b="0" dirty="0" err="1">
                <a:effectLst/>
                <a:latin typeface="Calibri" panose="020F0502020204030204" pitchFamily="34" charset="0"/>
                <a:ea typeface="Times New Roman" panose="02020603050405020304" pitchFamily="18" charset="0"/>
              </a:rPr>
              <a:t>Tranfusion</a:t>
            </a:r>
            <a:r>
              <a:rPr lang="en-US" sz="1800" b="0" dirty="0">
                <a:effectLst/>
                <a:latin typeface="Calibri" panose="020F0502020204030204" pitchFamily="34" charset="0"/>
                <a:ea typeface="Times New Roman" panose="02020603050405020304" pitchFamily="18" charset="0"/>
              </a:rPr>
              <a:t> triggers for guiding RBC transfusion for cardiovascular surgery: a systematic review and meta-analysis*. Crit Care Med. 42(12):2611-24.</a:t>
            </a:r>
            <a:endParaRPr lang="en-US" sz="1800" b="1" dirty="0">
              <a:effectLst/>
              <a:latin typeface="Times New Roman" panose="02020603050405020304" pitchFamily="18" charset="0"/>
              <a:ea typeface="Times New Roman" panose="02020603050405020304" pitchFamily="18" charset="0"/>
            </a:endParaRPr>
          </a:p>
          <a:p>
            <a:pPr marL="457200" indent="-182880">
              <a:buNone/>
            </a:pPr>
            <a:r>
              <a:rPr lang="en-US" sz="1800" b="0" dirty="0" err="1">
                <a:effectLst/>
                <a:latin typeface="Calibri" panose="020F0502020204030204" pitchFamily="34" charset="0"/>
                <a:ea typeface="Times New Roman" panose="02020603050405020304" pitchFamily="18" charset="0"/>
              </a:rPr>
              <a:t>Daane</a:t>
            </a:r>
            <a:r>
              <a:rPr lang="en-US" sz="1800" b="0" dirty="0">
                <a:effectLst/>
                <a:latin typeface="Calibri" panose="020F0502020204030204" pitchFamily="34" charset="0"/>
                <a:ea typeface="Times New Roman" panose="02020603050405020304" pitchFamily="18" charset="0"/>
              </a:rPr>
              <a:t> CR, </a:t>
            </a:r>
            <a:r>
              <a:rPr lang="en-US" sz="1800" b="0" dirty="0" err="1">
                <a:effectLst/>
                <a:latin typeface="Calibri" panose="020F0502020204030204" pitchFamily="34" charset="0"/>
                <a:ea typeface="Times New Roman" panose="02020603050405020304" pitchFamily="18" charset="0"/>
              </a:rPr>
              <a:t>Golab</a:t>
            </a:r>
            <a:r>
              <a:rPr lang="en-US" sz="1800" b="0" dirty="0">
                <a:effectLst/>
                <a:latin typeface="Calibri" panose="020F0502020204030204" pitchFamily="34" charset="0"/>
                <a:ea typeface="Times New Roman" panose="02020603050405020304" pitchFamily="18" charset="0"/>
              </a:rPr>
              <a:t> HD, </a:t>
            </a:r>
            <a:r>
              <a:rPr lang="en-US" sz="1800" b="0" dirty="0" err="1">
                <a:effectLst/>
                <a:latin typeface="Calibri" panose="020F0502020204030204" pitchFamily="34" charset="0"/>
                <a:ea typeface="Times New Roman" panose="02020603050405020304" pitchFamily="18" charset="0"/>
              </a:rPr>
              <a:t>Meeder</a:t>
            </a:r>
            <a:r>
              <a:rPr lang="en-US" sz="1800" b="0" dirty="0">
                <a:effectLst/>
                <a:latin typeface="Calibri" panose="020F0502020204030204" pitchFamily="34" charset="0"/>
                <a:ea typeface="Times New Roman" panose="02020603050405020304" pitchFamily="18" charset="0"/>
              </a:rPr>
              <a:t> JHJ, et al. (2003). Processing and transfusion of residual cardiopulmonary bypass volume: effects on </a:t>
            </a:r>
            <a:r>
              <a:rPr lang="en-US" sz="1800" b="0" dirty="0" err="1">
                <a:effectLst/>
                <a:latin typeface="Calibri" panose="020F0502020204030204" pitchFamily="34" charset="0"/>
                <a:ea typeface="Times New Roman" panose="02020603050405020304" pitchFamily="18" charset="0"/>
              </a:rPr>
              <a:t>haemostasis</a:t>
            </a:r>
            <a:r>
              <a:rPr lang="en-US" sz="1800" b="0" dirty="0">
                <a:effectLst/>
                <a:latin typeface="Calibri" panose="020F0502020204030204" pitchFamily="34" charset="0"/>
                <a:ea typeface="Times New Roman" panose="02020603050405020304" pitchFamily="18" charset="0"/>
              </a:rPr>
              <a:t>, complement activation, postoperative blood loss and transfusion volume. Perfusion. 18(2):115-21.</a:t>
            </a:r>
            <a:endParaRPr lang="en-US" sz="1800" b="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9280233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6681-702A-7F4F-E23C-695DE0551E07}"/>
              </a:ext>
            </a:extLst>
          </p:cNvPr>
          <p:cNvSpPr>
            <a:spLocks noGrp="1"/>
          </p:cNvSpPr>
          <p:nvPr>
            <p:ph type="title"/>
          </p:nvPr>
        </p:nvSpPr>
        <p:spPr>
          <a:xfrm>
            <a:off x="609599" y="206949"/>
            <a:ext cx="10972801" cy="523206"/>
          </a:xfrm>
        </p:spPr>
        <p:txBody>
          <a:bodyPr/>
          <a:lstStyle/>
          <a:p>
            <a:r>
              <a:rPr lang="en-US" dirty="0"/>
              <a:t>References</a:t>
            </a:r>
          </a:p>
        </p:txBody>
      </p:sp>
      <p:sp>
        <p:nvSpPr>
          <p:cNvPr id="3" name="Content Placeholder 2">
            <a:extLst>
              <a:ext uri="{FF2B5EF4-FFF2-40B4-BE49-F238E27FC236}">
                <a16:creationId xmlns:a16="http://schemas.microsoft.com/office/drawing/2014/main" id="{D2399E83-3D21-14A0-9751-5FA00ED9DE84}"/>
              </a:ext>
            </a:extLst>
          </p:cNvPr>
          <p:cNvSpPr>
            <a:spLocks noGrp="1"/>
          </p:cNvSpPr>
          <p:nvPr>
            <p:ph idx="1"/>
          </p:nvPr>
        </p:nvSpPr>
        <p:spPr>
          <a:xfrm>
            <a:off x="404885" y="952500"/>
            <a:ext cx="10972799" cy="4929686"/>
          </a:xfrm>
        </p:spPr>
        <p:txBody>
          <a:bodyPr/>
          <a:lstStyle/>
          <a:p>
            <a:pPr marL="457200" marR="0" indent="-182880">
              <a:buNone/>
            </a:pPr>
            <a:r>
              <a:rPr lang="en-US" sz="1800" b="0" dirty="0">
                <a:effectLst/>
                <a:latin typeface="Calibri" panose="020F0502020204030204" pitchFamily="34" charset="0"/>
                <a:ea typeface="Times New Roman" panose="02020603050405020304" pitchFamily="18" charset="0"/>
              </a:rPr>
              <a:t>de Almeida JP, Vincent J-L, Galas F, et al. (2015). Transfusion requirements in surgical oncology patients: a prospective, randomized controlled trial. Anesthesiology. 122(1):29-38.</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Docherty AB, O’Donnell R, </a:t>
            </a:r>
            <a:r>
              <a:rPr lang="en-US" sz="1800" b="0" dirty="0" err="1">
                <a:effectLst/>
                <a:latin typeface="Calibri" panose="020F0502020204030204" pitchFamily="34" charset="0"/>
                <a:ea typeface="Times New Roman" panose="02020603050405020304" pitchFamily="18" charset="0"/>
              </a:rPr>
              <a:t>Brunskill</a:t>
            </a:r>
            <a:r>
              <a:rPr lang="en-US" sz="1800" b="0" dirty="0">
                <a:effectLst/>
                <a:latin typeface="Calibri" panose="020F0502020204030204" pitchFamily="34" charset="0"/>
                <a:ea typeface="Times New Roman" panose="02020603050405020304" pitchFamily="18" charset="0"/>
              </a:rPr>
              <a:t> S, et al. (2016). Effect of restrictive versus liberal transfusion strategies on outcomes in patients with cardiovascular disease in a non-cardiac surgery setting: systematic review and meta-analysis. BMJ. 352:i1351.</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Ejaz A, Frank SM, </a:t>
            </a:r>
            <a:r>
              <a:rPr lang="en-US" sz="1800" b="0" dirty="0" err="1">
                <a:effectLst/>
                <a:latin typeface="Calibri" panose="020F0502020204030204" pitchFamily="34" charset="0"/>
                <a:ea typeface="Times New Roman" panose="02020603050405020304" pitchFamily="18" charset="0"/>
              </a:rPr>
              <a:t>Spolverato</a:t>
            </a:r>
            <a:r>
              <a:rPr lang="en-US" sz="1800" b="0" dirty="0">
                <a:effectLst/>
                <a:latin typeface="Calibri" panose="020F0502020204030204" pitchFamily="34" charset="0"/>
                <a:ea typeface="Times New Roman" panose="02020603050405020304" pitchFamily="18" charset="0"/>
              </a:rPr>
              <a:t> G, et al. (2015). Potential Economic Impact of Using a Restrictive Transfusion Trigger Among Patients Undergoing Major Abdominal Surgery. JAMA Surg. 150(7):625-30.</a:t>
            </a:r>
            <a:endParaRPr lang="en-US" sz="1800" b="1" dirty="0">
              <a:effectLst/>
              <a:latin typeface="Times New Roman" panose="02020603050405020304" pitchFamily="18" charset="0"/>
              <a:ea typeface="Times New Roman" panose="02020603050405020304" pitchFamily="18" charset="0"/>
            </a:endParaRPr>
          </a:p>
          <a:p>
            <a:pPr marL="457200" marR="0" indent="-182880">
              <a:spcBef>
                <a:spcPts val="1080"/>
              </a:spcBef>
              <a:buNone/>
            </a:pPr>
            <a:r>
              <a:rPr lang="en-US" sz="1800" b="0" dirty="0">
                <a:effectLst/>
                <a:latin typeface="Calibri" panose="020F0502020204030204" pitchFamily="34" charset="0"/>
                <a:ea typeface="Times New Roman" panose="02020603050405020304" pitchFamily="18" charset="0"/>
              </a:rPr>
              <a:t>Engelhardt W, </a:t>
            </a:r>
            <a:r>
              <a:rPr lang="en-US" sz="1800" b="0" dirty="0" err="1">
                <a:effectLst/>
                <a:latin typeface="Calibri" panose="020F0502020204030204" pitchFamily="34" charset="0"/>
                <a:ea typeface="Times New Roman" panose="02020603050405020304" pitchFamily="18" charset="0"/>
              </a:rPr>
              <a:t>Blumenberg</a:t>
            </a:r>
            <a:r>
              <a:rPr lang="en-US" sz="1800" b="0" dirty="0">
                <a:effectLst/>
                <a:latin typeface="Calibri" panose="020F0502020204030204" pitchFamily="34" charset="0"/>
                <a:ea typeface="Times New Roman" panose="02020603050405020304" pitchFamily="18" charset="0"/>
              </a:rPr>
              <a:t> D. (1991). Risk and side effects of intraoperative </a:t>
            </a:r>
            <a:r>
              <a:rPr lang="en-US" sz="1800" b="0" dirty="0" err="1">
                <a:effectLst/>
                <a:latin typeface="Calibri" panose="020F0502020204030204" pitchFamily="34" charset="0"/>
                <a:ea typeface="Times New Roman" panose="02020603050405020304" pitchFamily="18" charset="0"/>
              </a:rPr>
              <a:t>autotranfusion</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Beitr</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Infusionsther</a:t>
            </a:r>
            <a:r>
              <a:rPr lang="en-US" sz="1800" b="0" dirty="0">
                <a:effectLst/>
                <a:latin typeface="Calibri" panose="020F0502020204030204" pitchFamily="34" charset="0"/>
                <a:ea typeface="Times New Roman" panose="02020603050405020304" pitchFamily="18" charset="0"/>
              </a:rPr>
              <a:t>. 28:317-21</a:t>
            </a:r>
          </a:p>
          <a:p>
            <a:pPr marL="457200" marR="0" indent="-182880">
              <a:lnSpc>
                <a:spcPct val="107000"/>
              </a:lnSpc>
              <a:spcBef>
                <a:spcPts val="108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Glance LG, Dick AW,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Mukamel</a:t>
            </a:r>
            <a:r>
              <a:rPr lang="en-US" sz="1800" kern="100" dirty="0">
                <a:effectLst/>
                <a:latin typeface="Calibri" panose="020F0502020204030204" pitchFamily="34" charset="0"/>
                <a:ea typeface="Calibri" panose="020F0502020204030204" pitchFamily="34" charset="0"/>
                <a:cs typeface="Calibri" panose="020F0502020204030204" pitchFamily="34" charset="0"/>
              </a:rPr>
              <a:t> DB, et al. (2011). Association between intraoperative blood transfusion and mortality and morbidity in patients undergoing noncardiac surgery. Anesthesiology. 11;114(2):283-92.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Goodnough LT, </a:t>
            </a:r>
            <a:r>
              <a:rPr lang="en-US" sz="1800" b="0" dirty="0" err="1">
                <a:effectLst/>
                <a:latin typeface="Calibri" panose="020F0502020204030204" pitchFamily="34" charset="0"/>
                <a:ea typeface="Times New Roman" panose="02020603050405020304" pitchFamily="18" charset="0"/>
              </a:rPr>
              <a:t>Shander</a:t>
            </a:r>
            <a:r>
              <a:rPr lang="en-US" sz="1800" b="0" dirty="0">
                <a:effectLst/>
                <a:latin typeface="Calibri" panose="020F0502020204030204" pitchFamily="34" charset="0"/>
                <a:ea typeface="Times New Roman" panose="02020603050405020304" pitchFamily="18" charset="0"/>
              </a:rPr>
              <a:t> A. (2012). Patient blood management. Anesthesiology. 116(6):1367-76.</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Haase</a:t>
            </a:r>
            <a:r>
              <a:rPr lang="en-US" sz="1800" b="0" dirty="0">
                <a:effectLst/>
                <a:latin typeface="Calibri" panose="020F0502020204030204" pitchFamily="34" charset="0"/>
                <a:ea typeface="Times New Roman" panose="02020603050405020304" pitchFamily="18" charset="0"/>
              </a:rPr>
              <a:t> M, </a:t>
            </a:r>
            <a:r>
              <a:rPr lang="en-US" sz="1800" b="0" dirty="0" err="1">
                <a:effectLst/>
                <a:latin typeface="Calibri" panose="020F0502020204030204" pitchFamily="34" charset="0"/>
                <a:ea typeface="Times New Roman" panose="02020603050405020304" pitchFamily="18" charset="0"/>
              </a:rPr>
              <a:t>Bellomo</a:t>
            </a:r>
            <a:r>
              <a:rPr lang="en-US" sz="1800" b="0" dirty="0">
                <a:effectLst/>
                <a:latin typeface="Calibri" panose="020F0502020204030204" pitchFamily="34" charset="0"/>
                <a:ea typeface="Times New Roman" panose="02020603050405020304" pitchFamily="18" charset="0"/>
              </a:rPr>
              <a:t> R, Story D, et al. (2012). Effect of mean arterial pressure, </a:t>
            </a:r>
            <a:r>
              <a:rPr lang="en-US" sz="1800" b="0" dirty="0" err="1">
                <a:effectLst/>
                <a:latin typeface="Calibri" panose="020F0502020204030204" pitchFamily="34" charset="0"/>
                <a:ea typeface="Times New Roman" panose="02020603050405020304" pitchFamily="18" charset="0"/>
              </a:rPr>
              <a:t>haemoglobin</a:t>
            </a:r>
            <a:r>
              <a:rPr lang="en-US" sz="1800" b="0" dirty="0">
                <a:effectLst/>
                <a:latin typeface="Calibri" panose="020F0502020204030204" pitchFamily="34" charset="0"/>
                <a:ea typeface="Times New Roman" panose="02020603050405020304" pitchFamily="18" charset="0"/>
              </a:rPr>
              <a:t> and blood transfusion during cardiopulmonary bypass on post-operative acute kidney injury. Nephrol Dial Transplant. 27(1):153-60.</a:t>
            </a:r>
            <a:endParaRPr lang="en-US" sz="1800" b="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29020781"/>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6681-702A-7F4F-E23C-695DE0551E07}"/>
              </a:ext>
            </a:extLst>
          </p:cNvPr>
          <p:cNvSpPr>
            <a:spLocks noGrp="1"/>
          </p:cNvSpPr>
          <p:nvPr>
            <p:ph type="title"/>
          </p:nvPr>
        </p:nvSpPr>
        <p:spPr>
          <a:xfrm>
            <a:off x="609599" y="206949"/>
            <a:ext cx="10972801" cy="523206"/>
          </a:xfrm>
        </p:spPr>
        <p:txBody>
          <a:bodyPr/>
          <a:lstStyle/>
          <a:p>
            <a:r>
              <a:rPr lang="en-US" dirty="0"/>
              <a:t>References</a:t>
            </a:r>
          </a:p>
        </p:txBody>
      </p:sp>
      <p:sp>
        <p:nvSpPr>
          <p:cNvPr id="3" name="Content Placeholder 2">
            <a:extLst>
              <a:ext uri="{FF2B5EF4-FFF2-40B4-BE49-F238E27FC236}">
                <a16:creationId xmlns:a16="http://schemas.microsoft.com/office/drawing/2014/main" id="{D2399E83-3D21-14A0-9751-5FA00ED9DE84}"/>
              </a:ext>
            </a:extLst>
          </p:cNvPr>
          <p:cNvSpPr>
            <a:spLocks noGrp="1"/>
          </p:cNvSpPr>
          <p:nvPr>
            <p:ph idx="1"/>
          </p:nvPr>
        </p:nvSpPr>
        <p:spPr>
          <a:xfrm>
            <a:off x="391238" y="843317"/>
            <a:ext cx="11359484" cy="5584778"/>
          </a:xfrm>
        </p:spPr>
        <p:txBody>
          <a:bodyPr/>
          <a:lstStyle/>
          <a:p>
            <a:pPr marL="457200" marR="0" indent="-182880">
              <a:buNone/>
            </a:pPr>
            <a:r>
              <a:rPr lang="en-US" sz="1800" b="0" dirty="0">
                <a:effectLst/>
                <a:latin typeface="Calibri" panose="020F0502020204030204" pitchFamily="34" charset="0"/>
                <a:ea typeface="Times New Roman" panose="02020603050405020304" pitchFamily="18" charset="0"/>
              </a:rPr>
              <a:t>Habib R, Zacharias A, Schwann TA, et al. (2003). Adverse effects of low hematocrit during cardiopulmonary bypass in the adult: should current practice be changed? J </a:t>
            </a:r>
            <a:r>
              <a:rPr lang="en-US" sz="1800" b="0" dirty="0" err="1">
                <a:effectLst/>
                <a:latin typeface="Calibri" panose="020F0502020204030204" pitchFamily="34" charset="0"/>
                <a:ea typeface="Times New Roman" panose="02020603050405020304" pitchFamily="18" charset="0"/>
              </a:rPr>
              <a:t>Thorac</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Cadiovasc</a:t>
            </a:r>
            <a:r>
              <a:rPr lang="en-US" sz="1800" b="0" dirty="0">
                <a:effectLst/>
                <a:latin typeface="Calibri" panose="020F0502020204030204" pitchFamily="34" charset="0"/>
                <a:ea typeface="Times New Roman" panose="02020603050405020304" pitchFamily="18" charset="0"/>
              </a:rPr>
              <a:t> Surg. 125(6):1438-50.</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Habib R, Zacharias A, Schwann, TA, Riordan CJ, et al. (2005). Role of </a:t>
            </a:r>
            <a:r>
              <a:rPr lang="en-US" sz="1800" b="0" dirty="0" err="1">
                <a:effectLst/>
                <a:latin typeface="Calibri" panose="020F0502020204030204" pitchFamily="34" charset="0"/>
                <a:ea typeface="Times New Roman" panose="02020603050405020304" pitchFamily="18" charset="0"/>
              </a:rPr>
              <a:t>hemodilutional</a:t>
            </a:r>
            <a:r>
              <a:rPr lang="en-US" sz="1800" b="0" dirty="0">
                <a:effectLst/>
                <a:latin typeface="Calibri" panose="020F0502020204030204" pitchFamily="34" charset="0"/>
                <a:ea typeface="Times New Roman" panose="02020603050405020304" pitchFamily="18" charset="0"/>
              </a:rPr>
              <a:t> anemia and transfusion during cardiopulmonary bypass in renal injury after coronary revascularization: implications on operative outcome. Crit Care Med. 33(8):1749-56.</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Jakobsen EB, Eickhoff JH, Andersen J, et al. (1990). Perioperative blood transfusion and recurrence and death after resection for cancer of the colon and rectum. </a:t>
            </a:r>
            <a:r>
              <a:rPr lang="en-US" sz="1800" b="0" dirty="0" err="1">
                <a:effectLst/>
                <a:latin typeface="Calibri" panose="020F0502020204030204" pitchFamily="34" charset="0"/>
                <a:ea typeface="Times New Roman" panose="02020603050405020304" pitchFamily="18" charset="0"/>
              </a:rPr>
              <a:t>Scand</a:t>
            </a:r>
            <a:r>
              <a:rPr lang="en-US" sz="1800" b="0" dirty="0">
                <a:effectLst/>
                <a:latin typeface="Calibri" panose="020F0502020204030204" pitchFamily="34" charset="0"/>
                <a:ea typeface="Times New Roman" panose="02020603050405020304" pitchFamily="18" charset="0"/>
              </a:rPr>
              <a:t> J Gastroenterol. 25(5):435-42.</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Leichtle</a:t>
            </a:r>
            <a:r>
              <a:rPr lang="en-US" sz="1800" b="0" dirty="0">
                <a:effectLst/>
                <a:latin typeface="Calibri" panose="020F0502020204030204" pitchFamily="34" charset="0"/>
                <a:ea typeface="Times New Roman" panose="02020603050405020304" pitchFamily="18" charset="0"/>
              </a:rPr>
              <a:t> SW, Mouawad NJ, Lampman R, et al. (2011). Does preoperative anemia adversely affect colon and rectal surgery outcomes? J Am Coll Surg. 212(2):187-94.</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Mueller MM, </a:t>
            </a:r>
            <a:r>
              <a:rPr lang="en-US" sz="1800" b="0" dirty="0" err="1">
                <a:effectLst/>
                <a:latin typeface="Calibri" panose="020F0502020204030204" pitchFamily="34" charset="0"/>
                <a:ea typeface="Times New Roman" panose="02020603050405020304" pitchFamily="18" charset="0"/>
              </a:rPr>
              <a:t>Remoortel</a:t>
            </a:r>
            <a:r>
              <a:rPr lang="en-US" sz="1800" b="0" dirty="0">
                <a:effectLst/>
                <a:latin typeface="Calibri" panose="020F0502020204030204" pitchFamily="34" charset="0"/>
                <a:ea typeface="Times New Roman" panose="02020603050405020304" pitchFamily="18" charset="0"/>
              </a:rPr>
              <a:t> HV, </a:t>
            </a:r>
            <a:r>
              <a:rPr lang="en-US" sz="1800" b="0" dirty="0" err="1">
                <a:effectLst/>
                <a:latin typeface="Calibri" panose="020F0502020204030204" pitchFamily="34" charset="0"/>
                <a:ea typeface="Times New Roman" panose="02020603050405020304" pitchFamily="18" charset="0"/>
              </a:rPr>
              <a:t>Meybohm</a:t>
            </a:r>
            <a:r>
              <a:rPr lang="en-US" sz="1800" b="0" dirty="0">
                <a:effectLst/>
                <a:latin typeface="Calibri" panose="020F0502020204030204" pitchFamily="34" charset="0"/>
                <a:ea typeface="Times New Roman" panose="02020603050405020304" pitchFamily="18" charset="0"/>
              </a:rPr>
              <a:t> P, et al. (2019). Patient Blood Management: Recommendations From the 2018 Frankfurt Consensus Conference. JAMA. 321(10):983-997.</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National Clinical Guideline Centre (UK).  (2015). Blood Transfusion. London: National Institute for Health and Care Excellence (NICE). Nov 2015. PMID: 26632625 Bookshelf: NBK327570. </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Niranjan G, </a:t>
            </a:r>
            <a:r>
              <a:rPr lang="en-US" sz="1800" b="0" dirty="0" err="1">
                <a:effectLst/>
                <a:latin typeface="Calibri" panose="020F0502020204030204" pitchFamily="34" charset="0"/>
                <a:ea typeface="Times New Roman" panose="02020603050405020304" pitchFamily="18" charset="0"/>
              </a:rPr>
              <a:t>Asimakopoulos</a:t>
            </a:r>
            <a:r>
              <a:rPr lang="en-US" sz="1800" b="0" dirty="0">
                <a:effectLst/>
                <a:latin typeface="Calibri" panose="020F0502020204030204" pitchFamily="34" charset="0"/>
                <a:ea typeface="Times New Roman" panose="02020603050405020304" pitchFamily="18" charset="0"/>
              </a:rPr>
              <a:t> G, </a:t>
            </a:r>
            <a:r>
              <a:rPr lang="en-US" sz="1800" b="0" dirty="0" err="1">
                <a:effectLst/>
                <a:latin typeface="Calibri" panose="020F0502020204030204" pitchFamily="34" charset="0"/>
                <a:ea typeface="Times New Roman" panose="02020603050405020304" pitchFamily="18" charset="0"/>
              </a:rPr>
              <a:t>Karagounis</a:t>
            </a:r>
            <a:r>
              <a:rPr lang="en-US" sz="1800" b="0" dirty="0">
                <a:effectLst/>
                <a:latin typeface="Calibri" panose="020F0502020204030204" pitchFamily="34" charset="0"/>
                <a:ea typeface="Times New Roman" panose="02020603050405020304" pitchFamily="18" charset="0"/>
              </a:rPr>
              <a:t> A, et al. (2006). Effects of cell saver autologous blood transfusion on blood loss and homologous blood transfusion requirements in patients undergoing cardiac surgery on – versus off – cardiopulmonary bypass: a </a:t>
            </a:r>
            <a:r>
              <a:rPr lang="en-US" sz="1800" b="0" dirty="0" err="1">
                <a:effectLst/>
                <a:latin typeface="Calibri" panose="020F0502020204030204" pitchFamily="34" charset="0"/>
                <a:ea typeface="Times New Roman" panose="02020603050405020304" pitchFamily="18" charset="0"/>
              </a:rPr>
              <a:t>randomised</a:t>
            </a:r>
            <a:r>
              <a:rPr lang="en-US" sz="1800" b="0" dirty="0">
                <a:effectLst/>
                <a:latin typeface="Calibri" panose="020F0502020204030204" pitchFamily="34" charset="0"/>
                <a:ea typeface="Times New Roman" panose="02020603050405020304" pitchFamily="18" charset="0"/>
              </a:rPr>
              <a:t> trial. </a:t>
            </a:r>
            <a:r>
              <a:rPr lang="en-US" sz="1800" b="0" dirty="0" err="1">
                <a:effectLst/>
                <a:latin typeface="Calibri" panose="020F0502020204030204" pitchFamily="34" charset="0"/>
                <a:ea typeface="Times New Roman" panose="02020603050405020304" pitchFamily="18" charset="0"/>
              </a:rPr>
              <a:t>Eur</a:t>
            </a:r>
            <a:r>
              <a:rPr lang="en-US" sz="1800" b="0" dirty="0">
                <a:effectLst/>
                <a:latin typeface="Calibri" panose="020F0502020204030204" pitchFamily="34" charset="0"/>
                <a:ea typeface="Times New Roman" panose="02020603050405020304" pitchFamily="18" charset="0"/>
              </a:rPr>
              <a:t> J </a:t>
            </a:r>
            <a:r>
              <a:rPr lang="en-US" sz="1800" b="0" dirty="0" err="1">
                <a:effectLst/>
                <a:latin typeface="Calibri" panose="020F0502020204030204" pitchFamily="34" charset="0"/>
                <a:ea typeface="Times New Roman" panose="02020603050405020304" pitchFamily="18" charset="0"/>
              </a:rPr>
              <a:t>Cardiothorac</a:t>
            </a:r>
            <a:r>
              <a:rPr lang="en-US" sz="1800" b="0" dirty="0">
                <a:effectLst/>
                <a:latin typeface="Calibri" panose="020F0502020204030204" pitchFamily="34" charset="0"/>
                <a:ea typeface="Times New Roman" panose="02020603050405020304" pitchFamily="18" charset="0"/>
              </a:rPr>
              <a:t> Surg. 30(2):271-7.</a:t>
            </a:r>
            <a:endParaRPr lang="en-US" sz="1800" b="1" dirty="0">
              <a:effectLst/>
              <a:latin typeface="Times New Roman" panose="02020603050405020304" pitchFamily="18" charset="0"/>
              <a:ea typeface="Times New Roman" panose="02020603050405020304" pitchFamily="18" charset="0"/>
            </a:endParaRPr>
          </a:p>
          <a:p>
            <a:pPr marL="457200" indent="-182880">
              <a:buNone/>
            </a:pPr>
            <a:r>
              <a:rPr lang="en-US" sz="1800" b="0" dirty="0">
                <a:effectLst/>
                <a:latin typeface="Calibri" panose="020F0502020204030204" pitchFamily="34"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a:p>
            <a:pPr marL="457200" indent="-182880">
              <a:buNone/>
            </a:pPr>
            <a:endParaRPr lang="en-US" dirty="0"/>
          </a:p>
        </p:txBody>
      </p:sp>
    </p:spTree>
    <p:extLst>
      <p:ext uri="{BB962C8B-B14F-4D97-AF65-F5344CB8AC3E}">
        <p14:creationId xmlns:p14="http://schemas.microsoft.com/office/powerpoint/2010/main" val="384684262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6681-702A-7F4F-E23C-695DE0551E07}"/>
              </a:ext>
            </a:extLst>
          </p:cNvPr>
          <p:cNvSpPr>
            <a:spLocks noGrp="1"/>
          </p:cNvSpPr>
          <p:nvPr>
            <p:ph type="title"/>
          </p:nvPr>
        </p:nvSpPr>
        <p:spPr>
          <a:xfrm>
            <a:off x="609599" y="206949"/>
            <a:ext cx="10972801" cy="523206"/>
          </a:xfrm>
        </p:spPr>
        <p:txBody>
          <a:bodyPr/>
          <a:lstStyle/>
          <a:p>
            <a:r>
              <a:rPr lang="en-US" dirty="0"/>
              <a:t>References</a:t>
            </a:r>
          </a:p>
        </p:txBody>
      </p:sp>
      <p:sp>
        <p:nvSpPr>
          <p:cNvPr id="3" name="Content Placeholder 2">
            <a:extLst>
              <a:ext uri="{FF2B5EF4-FFF2-40B4-BE49-F238E27FC236}">
                <a16:creationId xmlns:a16="http://schemas.microsoft.com/office/drawing/2014/main" id="{D2399E83-3D21-14A0-9751-5FA00ED9DE84}"/>
              </a:ext>
            </a:extLst>
          </p:cNvPr>
          <p:cNvSpPr>
            <a:spLocks noGrp="1"/>
          </p:cNvSpPr>
          <p:nvPr>
            <p:ph idx="1"/>
          </p:nvPr>
        </p:nvSpPr>
        <p:spPr>
          <a:xfrm>
            <a:off x="343521" y="853450"/>
            <a:ext cx="11359484" cy="5287577"/>
          </a:xfrm>
        </p:spPr>
        <p:txBody>
          <a:bodyPr/>
          <a:lstStyle/>
          <a:p>
            <a:pPr marL="457200" indent="-182880">
              <a:buNone/>
            </a:pPr>
            <a:r>
              <a:rPr lang="en-US" sz="1800" b="0" dirty="0">
                <a:effectLst/>
                <a:latin typeface="Calibri" panose="020F0502020204030204" pitchFamily="34" charset="0"/>
                <a:ea typeface="Times New Roman" panose="02020603050405020304" pitchFamily="18" charset="0"/>
              </a:rPr>
              <a:t>Pfizer Medical Information. </a:t>
            </a:r>
            <a:r>
              <a:rPr lang="en-US" sz="1800" b="0" dirty="0" err="1">
                <a:effectLst/>
                <a:latin typeface="Calibri" panose="020F0502020204030204" pitchFamily="34" charset="0"/>
                <a:ea typeface="Times New Roman" panose="02020603050405020304" pitchFamily="18" charset="0"/>
              </a:rPr>
              <a:t>Retacrit</a:t>
            </a:r>
            <a:r>
              <a:rPr lang="en-US" sz="1800" b="0" dirty="0">
                <a:effectLst/>
                <a:latin typeface="Calibri" panose="020F0502020204030204" pitchFamily="34" charset="0"/>
                <a:ea typeface="Times New Roman" panose="02020603050405020304" pitchFamily="18" charset="0"/>
              </a:rPr>
              <a:t> Indications and Usage (epoetin alfa-</a:t>
            </a:r>
            <a:r>
              <a:rPr lang="en-US" sz="1800" b="0" dirty="0" err="1">
                <a:effectLst/>
                <a:latin typeface="Calibri" panose="020F0502020204030204" pitchFamily="34" charset="0"/>
                <a:ea typeface="Times New Roman" panose="02020603050405020304" pitchFamily="18" charset="0"/>
              </a:rPr>
              <a:t>epbx</a:t>
            </a:r>
            <a:r>
              <a:rPr lang="en-US" sz="1800" b="0" dirty="0">
                <a:effectLst/>
                <a:latin typeface="Calibri" panose="020F0502020204030204" pitchFamily="34" charset="0"/>
                <a:ea typeface="Times New Roman" panose="02020603050405020304" pitchFamily="18" charset="0"/>
              </a:rPr>
              <a:t>). </a:t>
            </a:r>
            <a:r>
              <a:rPr lang="en-US" sz="1800" b="0" u="sng" dirty="0">
                <a:solidFill>
                  <a:srgbClr val="000000"/>
                </a:solidFill>
                <a:effectLst/>
                <a:latin typeface="Calibri" panose="020F0502020204030204" pitchFamily="34" charset="0"/>
                <a:ea typeface="Times New Roman" panose="02020603050405020304" pitchFamily="18" charset="0"/>
                <a:hlinkClick r:id="rId3"/>
              </a:rPr>
              <a:t>https://www.pfizermedicalinformation.com/en-us/retacrit/indications-usage</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Purvis TE, Goodwin CR, Garza-Ramos R, et al. (2017). Effect of liberal blood transfusion on clinical outcomes and cost in spine surgery patients. Spine J. 17(9):1255-1263.</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Purvis TE, Goodwin CR, Molina CA, et al. (2018). Percentage change in hemoglobin level and morbidity in spine surgery patients. J </a:t>
            </a:r>
            <a:r>
              <a:rPr lang="en-US" sz="1800" b="0" dirty="0" err="1">
                <a:effectLst/>
                <a:latin typeface="Calibri" panose="020F0502020204030204" pitchFamily="34" charset="0"/>
                <a:ea typeface="Times New Roman" panose="02020603050405020304" pitchFamily="18" charset="0"/>
              </a:rPr>
              <a:t>Neurosurg</a:t>
            </a:r>
            <a:r>
              <a:rPr lang="en-US" sz="1800" b="0" dirty="0">
                <a:effectLst/>
                <a:latin typeface="Calibri" panose="020F0502020204030204" pitchFamily="34" charset="0"/>
                <a:ea typeface="Times New Roman" panose="02020603050405020304" pitchFamily="18" charset="0"/>
              </a:rPr>
              <a:t> Spine. 28(3):345-351.</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Reents</a:t>
            </a:r>
            <a:r>
              <a:rPr lang="en-US" sz="1800" b="0" dirty="0">
                <a:effectLst/>
                <a:latin typeface="Calibri" panose="020F0502020204030204" pitchFamily="34" charset="0"/>
                <a:ea typeface="Times New Roman" panose="02020603050405020304" pitchFamily="18" charset="0"/>
              </a:rPr>
              <a:t> W, </a:t>
            </a:r>
            <a:r>
              <a:rPr lang="en-US" sz="1800" b="0" dirty="0" err="1">
                <a:effectLst/>
                <a:latin typeface="Calibri" panose="020F0502020204030204" pitchFamily="34" charset="0"/>
                <a:ea typeface="Times New Roman" panose="02020603050405020304" pitchFamily="18" charset="0"/>
              </a:rPr>
              <a:t>Babib</a:t>
            </a:r>
            <a:r>
              <a:rPr lang="en-US" sz="1800" b="0" dirty="0">
                <a:effectLst/>
                <a:latin typeface="Calibri" panose="020F0502020204030204" pitchFamily="34" charset="0"/>
                <a:ea typeface="Times New Roman" panose="02020603050405020304" pitchFamily="18" charset="0"/>
              </a:rPr>
              <a:t>-Ebell J, </a:t>
            </a:r>
            <a:r>
              <a:rPr lang="en-US" sz="1800" b="0" dirty="0" err="1">
                <a:effectLst/>
                <a:latin typeface="Calibri" panose="020F0502020204030204" pitchFamily="34" charset="0"/>
                <a:ea typeface="Times New Roman" panose="02020603050405020304" pitchFamily="18" charset="0"/>
              </a:rPr>
              <a:t>Misoph</a:t>
            </a:r>
            <a:r>
              <a:rPr lang="en-US" sz="1800" b="0" dirty="0">
                <a:effectLst/>
                <a:latin typeface="Calibri" panose="020F0502020204030204" pitchFamily="34" charset="0"/>
                <a:ea typeface="Times New Roman" panose="02020603050405020304" pitchFamily="18" charset="0"/>
              </a:rPr>
              <a:t> MR, et al. (1999). Influence of different autotransfusion devices on the quality of salvaged blood. Ann </a:t>
            </a:r>
            <a:r>
              <a:rPr lang="en-US" sz="1800" b="0" dirty="0" err="1">
                <a:effectLst/>
                <a:latin typeface="Calibri" panose="020F0502020204030204" pitchFamily="34" charset="0"/>
                <a:ea typeface="Times New Roman" panose="02020603050405020304" pitchFamily="18" charset="0"/>
              </a:rPr>
              <a:t>Thorac</a:t>
            </a:r>
            <a:r>
              <a:rPr lang="en-US" sz="1800" b="0" dirty="0">
                <a:effectLst/>
                <a:latin typeface="Calibri" panose="020F0502020204030204" pitchFamily="34" charset="0"/>
                <a:ea typeface="Times New Roman" panose="02020603050405020304" pitchFamily="18" charset="0"/>
              </a:rPr>
              <a:t> Surg. 68(1)58-62.</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Salpeter SR, Buckley JS, Chatterjee S. (2014). Impact of more restrictive blood transfusion strategies on clinical outcomes: a meta-analysis and systematic review. AM J Med. 127(2):124-131.e3.</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Sandoval S, </a:t>
            </a:r>
            <a:r>
              <a:rPr lang="en-US" sz="1800" b="0" dirty="0" err="1">
                <a:effectLst/>
                <a:latin typeface="Calibri" panose="020F0502020204030204" pitchFamily="34" charset="0"/>
                <a:ea typeface="Times New Roman" panose="02020603050405020304" pitchFamily="18" charset="0"/>
              </a:rPr>
              <a:t>Alrawi</a:t>
            </a:r>
            <a:r>
              <a:rPr lang="en-US" sz="1800" b="0" dirty="0">
                <a:effectLst/>
                <a:latin typeface="Calibri" panose="020F0502020204030204" pitchFamily="34" charset="0"/>
                <a:ea typeface="Times New Roman" panose="02020603050405020304" pitchFamily="18" charset="0"/>
              </a:rPr>
              <a:t> S, Samee M, et al. (2001). A cytokine analysis of the effect of cell saver on blood in coronary bypass surgery. Heart Surg Forum. 4(2):113-7.</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Shander</a:t>
            </a:r>
            <a:r>
              <a:rPr lang="en-US" sz="1800" b="0" dirty="0">
                <a:effectLst/>
                <a:latin typeface="Calibri" panose="020F0502020204030204" pitchFamily="34" charset="0"/>
                <a:ea typeface="Times New Roman" panose="02020603050405020304" pitchFamily="18" charset="0"/>
              </a:rPr>
              <a:t> A, </a:t>
            </a:r>
            <a:r>
              <a:rPr lang="en-US" sz="1800" b="0" dirty="0" err="1">
                <a:effectLst/>
                <a:latin typeface="Calibri" panose="020F0502020204030204" pitchFamily="34" charset="0"/>
                <a:ea typeface="Times New Roman" panose="02020603050405020304" pitchFamily="18" charset="0"/>
              </a:rPr>
              <a:t>Rijhwani</a:t>
            </a:r>
            <a:r>
              <a:rPr lang="en-US" sz="1800" b="0" dirty="0">
                <a:effectLst/>
                <a:latin typeface="Calibri" panose="020F0502020204030204" pitchFamily="34" charset="0"/>
                <a:ea typeface="Times New Roman" panose="02020603050405020304" pitchFamily="18" charset="0"/>
              </a:rPr>
              <a:t> TS. (2004). Acute </a:t>
            </a:r>
            <a:r>
              <a:rPr lang="en-US" sz="1800" b="0" dirty="0" err="1">
                <a:effectLst/>
                <a:latin typeface="Calibri" panose="020F0502020204030204" pitchFamily="34" charset="0"/>
                <a:ea typeface="Times New Roman" panose="02020603050405020304" pitchFamily="18" charset="0"/>
              </a:rPr>
              <a:t>normovolemic</a:t>
            </a:r>
            <a:r>
              <a:rPr lang="en-US" sz="1800" b="0" dirty="0">
                <a:effectLst/>
                <a:latin typeface="Calibri" panose="020F0502020204030204" pitchFamily="34" charset="0"/>
                <a:ea typeface="Times New Roman" panose="02020603050405020304" pitchFamily="18" charset="0"/>
              </a:rPr>
              <a:t> hemodilution. Transfusion. 44(12 Suppl):26S-34S.</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Sickeler</a:t>
            </a:r>
            <a:r>
              <a:rPr lang="en-US" sz="1800" b="0" dirty="0">
                <a:effectLst/>
                <a:latin typeface="Calibri" panose="020F0502020204030204" pitchFamily="34" charset="0"/>
                <a:ea typeface="Times New Roman" panose="02020603050405020304" pitchFamily="18" charset="0"/>
              </a:rPr>
              <a:t> R, Phillips-Bute, B, </a:t>
            </a:r>
            <a:r>
              <a:rPr lang="en-US" sz="1800" b="0" dirty="0" err="1">
                <a:effectLst/>
                <a:latin typeface="Calibri" panose="020F0502020204030204" pitchFamily="34" charset="0"/>
                <a:ea typeface="Times New Roman" panose="02020603050405020304" pitchFamily="18" charset="0"/>
              </a:rPr>
              <a:t>Kertai</a:t>
            </a:r>
            <a:r>
              <a:rPr lang="en-US" sz="1800" b="0" dirty="0">
                <a:effectLst/>
                <a:latin typeface="Calibri" panose="020F0502020204030204" pitchFamily="34" charset="0"/>
                <a:ea typeface="Times New Roman" panose="02020603050405020304" pitchFamily="18" charset="0"/>
              </a:rPr>
              <a:t> MD, et al. (2014). The risk of acute kidney injury with co-occurrence of anemia and hypotension during cardiopulmonary bypass relative to anemia alone.  Ann </a:t>
            </a:r>
            <a:r>
              <a:rPr lang="en-US" sz="1800" b="0" dirty="0" err="1">
                <a:effectLst/>
                <a:latin typeface="Calibri" panose="020F0502020204030204" pitchFamily="34" charset="0"/>
                <a:ea typeface="Times New Roman" panose="02020603050405020304" pitchFamily="18" charset="0"/>
              </a:rPr>
              <a:t>Thorac</a:t>
            </a:r>
            <a:r>
              <a:rPr lang="en-US" sz="1800" b="0" dirty="0">
                <a:effectLst/>
                <a:latin typeface="Calibri" panose="020F0502020204030204" pitchFamily="34" charset="0"/>
                <a:ea typeface="Times New Roman" panose="02020603050405020304" pitchFamily="18" charset="0"/>
              </a:rPr>
              <a:t> Surg. 97(3):865-71.</a:t>
            </a:r>
            <a:endParaRPr lang="en-US" sz="1800" b="1" dirty="0">
              <a:effectLst/>
              <a:latin typeface="Times New Roman" panose="02020603050405020304" pitchFamily="18" charset="0"/>
              <a:ea typeface="Times New Roman" panose="02020603050405020304" pitchFamily="18" charset="0"/>
            </a:endParaRPr>
          </a:p>
          <a:p>
            <a:pPr marL="457200" indent="-182880">
              <a:buNone/>
            </a:pPr>
            <a:endParaRPr lang="en-US" dirty="0"/>
          </a:p>
        </p:txBody>
      </p:sp>
    </p:spTree>
    <p:extLst>
      <p:ext uri="{BB962C8B-B14F-4D97-AF65-F5344CB8AC3E}">
        <p14:creationId xmlns:p14="http://schemas.microsoft.com/office/powerpoint/2010/main" val="37584418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6681-702A-7F4F-E23C-695DE0551E07}"/>
              </a:ext>
            </a:extLst>
          </p:cNvPr>
          <p:cNvSpPr>
            <a:spLocks noGrp="1"/>
          </p:cNvSpPr>
          <p:nvPr>
            <p:ph type="title"/>
          </p:nvPr>
        </p:nvSpPr>
        <p:spPr>
          <a:xfrm>
            <a:off x="609599" y="206949"/>
            <a:ext cx="10972801" cy="523206"/>
          </a:xfrm>
        </p:spPr>
        <p:txBody>
          <a:bodyPr/>
          <a:lstStyle/>
          <a:p>
            <a:r>
              <a:rPr lang="en-US" dirty="0"/>
              <a:t>References</a:t>
            </a:r>
          </a:p>
        </p:txBody>
      </p:sp>
      <p:sp>
        <p:nvSpPr>
          <p:cNvPr id="3" name="Content Placeholder 2">
            <a:extLst>
              <a:ext uri="{FF2B5EF4-FFF2-40B4-BE49-F238E27FC236}">
                <a16:creationId xmlns:a16="http://schemas.microsoft.com/office/drawing/2014/main" id="{D2399E83-3D21-14A0-9751-5FA00ED9DE84}"/>
              </a:ext>
            </a:extLst>
          </p:cNvPr>
          <p:cNvSpPr>
            <a:spLocks noGrp="1"/>
          </p:cNvSpPr>
          <p:nvPr>
            <p:ph idx="1"/>
          </p:nvPr>
        </p:nvSpPr>
        <p:spPr>
          <a:xfrm>
            <a:off x="416257" y="1066273"/>
            <a:ext cx="11359484" cy="5584778"/>
          </a:xfrm>
        </p:spPr>
        <p:txBody>
          <a:bodyPr/>
          <a:lstStyle/>
          <a:p>
            <a:pPr marL="457200" indent="-182880">
              <a:buNone/>
            </a:pPr>
            <a:r>
              <a:rPr lang="en-US" sz="1800" b="0" dirty="0">
                <a:effectLst/>
                <a:latin typeface="Calibri" panose="020F0502020204030204" pitchFamily="34" charset="0"/>
                <a:ea typeface="Times New Roman" panose="02020603050405020304" pitchFamily="18" charset="0"/>
              </a:rPr>
              <a:t>Society of Thoracic Surgeons Blood Conservation Guideline Task Force, Ferraris VA, Brown JR, et al. (2011). 2011 update to the Society of Thoracic Surgeons and the Society of Cardiovascular Anesthesiologists blood conservation clinical practice guidelines. Ann </a:t>
            </a:r>
            <a:r>
              <a:rPr lang="en-US" sz="1800" b="0" dirty="0" err="1">
                <a:effectLst/>
                <a:latin typeface="Calibri" panose="020F0502020204030204" pitchFamily="34" charset="0"/>
                <a:ea typeface="Times New Roman" panose="02020603050405020304" pitchFamily="18" charset="0"/>
              </a:rPr>
              <a:t>Thorac</a:t>
            </a:r>
            <a:r>
              <a:rPr lang="en-US" sz="1800" b="0" dirty="0">
                <a:effectLst/>
                <a:latin typeface="Calibri" panose="020F0502020204030204" pitchFamily="34" charset="0"/>
                <a:ea typeface="Times New Roman" panose="02020603050405020304" pitchFamily="18" charset="0"/>
              </a:rPr>
              <a:t> Surg. 91(3):944-82.</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Spahn</a:t>
            </a:r>
            <a:r>
              <a:rPr lang="en-US" sz="1800" b="0" dirty="0">
                <a:effectLst/>
                <a:latin typeface="Calibri" panose="020F0502020204030204" pitchFamily="34" charset="0"/>
                <a:ea typeface="Times New Roman" panose="02020603050405020304" pitchFamily="18" charset="0"/>
              </a:rPr>
              <a:t> DR, Muñoz M, Klein AA, et al. (2020). Patient Blood Management: Effectiveness and Future Potential. Anesthesiology. 133(1):212-222. </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Spolverato</a:t>
            </a:r>
            <a:r>
              <a:rPr lang="en-US" sz="1800" b="0" dirty="0">
                <a:effectLst/>
                <a:latin typeface="Calibri" panose="020F0502020204030204" pitchFamily="34" charset="0"/>
                <a:ea typeface="Times New Roman" panose="02020603050405020304" pitchFamily="18" charset="0"/>
              </a:rPr>
              <a:t> G, Kim Y, Ejaz A, et al. (2015). Effect of Relative Decrease in Blood Hemoglobin Concentrations on Postoperative Morbidity in Patients Who Undergo Major Gastrointestinal Surgery. JAMA Surg. 150(10):949-56.</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a:effectLst/>
                <a:latin typeface="Calibri" panose="020F0502020204030204" pitchFamily="34" charset="0"/>
                <a:ea typeface="Times New Roman" panose="02020603050405020304" pitchFamily="18" charset="0"/>
              </a:rPr>
              <a:t>Villanueva C, </a:t>
            </a:r>
            <a:r>
              <a:rPr lang="en-US" sz="1800" b="0" dirty="0" err="1">
                <a:effectLst/>
                <a:latin typeface="Calibri" panose="020F0502020204030204" pitchFamily="34" charset="0"/>
                <a:ea typeface="Times New Roman" panose="02020603050405020304" pitchFamily="18" charset="0"/>
              </a:rPr>
              <a:t>Colomo</a:t>
            </a:r>
            <a:r>
              <a:rPr lang="en-US" sz="1800" b="0" dirty="0">
                <a:effectLst/>
                <a:latin typeface="Calibri" panose="020F0502020204030204" pitchFamily="34" charset="0"/>
                <a:ea typeface="Times New Roman" panose="02020603050405020304" pitchFamily="18" charset="0"/>
              </a:rPr>
              <a:t> A, Bosch A, et al. (2013). Transfusion strategies for acute upper gastrointestinal bleeding. N </a:t>
            </a:r>
            <a:r>
              <a:rPr lang="en-US" sz="1800" b="0" dirty="0" err="1">
                <a:effectLst/>
                <a:latin typeface="Calibri" panose="020F0502020204030204" pitchFamily="34" charset="0"/>
                <a:ea typeface="Times New Roman" panose="02020603050405020304" pitchFamily="18" charset="0"/>
              </a:rPr>
              <a:t>Engl</a:t>
            </a:r>
            <a:r>
              <a:rPr lang="en-US" sz="1800" b="0" dirty="0">
                <a:effectLst/>
                <a:latin typeface="Calibri" panose="020F0502020204030204" pitchFamily="34" charset="0"/>
                <a:ea typeface="Times New Roman" panose="02020603050405020304" pitchFamily="18" charset="0"/>
              </a:rPr>
              <a:t> J Med. 368(1):11-21.</a:t>
            </a:r>
            <a:endParaRPr lang="en-US" sz="1800" b="1" dirty="0">
              <a:effectLst/>
              <a:latin typeface="Times New Roman" panose="02020603050405020304" pitchFamily="18" charset="0"/>
              <a:ea typeface="Times New Roman" panose="02020603050405020304" pitchFamily="18" charset="0"/>
            </a:endParaRPr>
          </a:p>
          <a:p>
            <a:pPr marL="457200" marR="0" indent="-182880">
              <a:buNone/>
            </a:pPr>
            <a:r>
              <a:rPr lang="en-US" sz="1800" b="0" dirty="0" err="1">
                <a:effectLst/>
                <a:latin typeface="Calibri" panose="020F0502020204030204" pitchFamily="34" charset="0"/>
                <a:ea typeface="Times New Roman" panose="02020603050405020304" pitchFamily="18" charset="0"/>
              </a:rPr>
              <a:t>Wehry</a:t>
            </a:r>
            <a:r>
              <a:rPr lang="en-US" sz="1800" b="0" dirty="0">
                <a:effectLst/>
                <a:latin typeface="Calibri" panose="020F0502020204030204" pitchFamily="34" charset="0"/>
                <a:ea typeface="Times New Roman" panose="02020603050405020304" pitchFamily="18" charset="0"/>
              </a:rPr>
              <a:t> J, </a:t>
            </a:r>
            <a:r>
              <a:rPr lang="en-US" sz="1800" b="0" dirty="0" err="1">
                <a:effectLst/>
                <a:latin typeface="Calibri" panose="020F0502020204030204" pitchFamily="34" charset="0"/>
                <a:ea typeface="Times New Roman" panose="02020603050405020304" pitchFamily="18" charset="0"/>
              </a:rPr>
              <a:t>Agle</a:t>
            </a:r>
            <a:r>
              <a:rPr lang="en-US" sz="1800" b="0" dirty="0">
                <a:effectLst/>
                <a:latin typeface="Calibri" panose="020F0502020204030204" pitchFamily="34" charset="0"/>
                <a:ea typeface="Times New Roman" panose="02020603050405020304" pitchFamily="18" charset="0"/>
              </a:rPr>
              <a:t> S, Philips P, et al. (2015). Restrictive blood transfusion protocol in malignant upper gastrointestinal and pancreatic resections patients reduces blood transfusions with no increase in patient morbidity. Am J Surg. 210(6):1197-204.</a:t>
            </a:r>
            <a:endParaRPr lang="en-US" sz="1800" b="1" dirty="0">
              <a:effectLst/>
              <a:latin typeface="Times New Roman" panose="02020603050405020304" pitchFamily="18" charset="0"/>
              <a:ea typeface="Times New Roman" panose="02020603050405020304" pitchFamily="18" charset="0"/>
            </a:endParaRPr>
          </a:p>
          <a:p>
            <a:pPr marL="457200" indent="-182880">
              <a:buNone/>
            </a:pPr>
            <a:endParaRPr lang="en-US" sz="1800" b="1" dirty="0">
              <a:effectLst/>
              <a:latin typeface="Times New Roman" panose="02020603050405020304" pitchFamily="18" charset="0"/>
              <a:ea typeface="Times New Roman" panose="02020603050405020304" pitchFamily="18" charset="0"/>
            </a:endParaRPr>
          </a:p>
          <a:p>
            <a:pPr marL="457200" indent="-182880">
              <a:buNone/>
            </a:pPr>
            <a:endParaRPr lang="en-US" dirty="0"/>
          </a:p>
        </p:txBody>
      </p:sp>
    </p:spTree>
    <p:extLst>
      <p:ext uri="{BB962C8B-B14F-4D97-AF65-F5344CB8AC3E}">
        <p14:creationId xmlns:p14="http://schemas.microsoft.com/office/powerpoint/2010/main" val="2796200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8" y="114884"/>
            <a:ext cx="10972801" cy="523206"/>
          </a:xfrm>
        </p:spPr>
        <p:txBody>
          <a:bodyPr/>
          <a:lstStyle/>
          <a:p>
            <a:r>
              <a:rPr lang="en-US" dirty="0"/>
              <a:t>Outcomes Associated with Perioperative Blood Transfusion</a:t>
            </a:r>
          </a:p>
        </p:txBody>
      </p:sp>
      <p:sp>
        <p:nvSpPr>
          <p:cNvPr id="3" name="Content Placeholder 2"/>
          <p:cNvSpPr>
            <a:spLocks noGrp="1"/>
          </p:cNvSpPr>
          <p:nvPr>
            <p:ph idx="1"/>
          </p:nvPr>
        </p:nvSpPr>
        <p:spPr>
          <a:xfrm>
            <a:off x="322998" y="1000836"/>
            <a:ext cx="10972799" cy="4901200"/>
          </a:xfrm>
        </p:spPr>
        <p:txBody>
          <a:bodyPr/>
          <a:lstStyle/>
          <a:p>
            <a:r>
              <a:rPr lang="en-US" dirty="0"/>
              <a:t>More than 1 in 10 patients undergoing hepatic, pancreatic, or colorectal resection were transfused under a liberal trigger, which was associated with worse patient outcomes and increased institutional cost compared with the restrictive trigger group. (Ejaz, 2015)</a:t>
            </a:r>
          </a:p>
          <a:p>
            <a:r>
              <a:rPr lang="en-US" dirty="0"/>
              <a:t>Patients who received one or two units of erythrocytes had a 29% increased odds of death and a 40-90% increased odds of pulmonary, sepsis, wound, and thromboembolic. (Glance, 2011)</a:t>
            </a:r>
            <a:endParaRPr lang="en-US" baseline="30000" dirty="0"/>
          </a:p>
          <a:p>
            <a:r>
              <a:rPr lang="en-US" dirty="0"/>
              <a:t>30-day mortality rate for patients who were transfused was 6.44% versus 4.26% for patients who were not transfused. (Glance, 2011)</a:t>
            </a:r>
          </a:p>
          <a:p>
            <a:r>
              <a:rPr lang="en-US" dirty="0"/>
              <a:t>Restricting blood transfusions using a restrictive trigger of ≤ 7 g/dL results in a significant reduction in total mortality, acute coronary syndrome, pulmonary edema, re-bleeding, and bacterial infection compared with more liberal transfusion strategy. (Salpeter, 2014)</a:t>
            </a:r>
            <a:endParaRPr lang="en-US" baseline="30000" dirty="0"/>
          </a:p>
          <a:p>
            <a:pPr marL="0" indent="0">
              <a:buNone/>
            </a:pPr>
            <a:endParaRPr lang="en-US" sz="1400" baseline="30000" dirty="0"/>
          </a:p>
          <a:p>
            <a:pPr marL="0" indent="0">
              <a:buNone/>
            </a:pPr>
            <a:endParaRPr lang="en-US" sz="1400" i="1" dirty="0"/>
          </a:p>
          <a:p>
            <a:pPr marL="0" indent="0">
              <a:buNone/>
            </a:pPr>
            <a:endParaRPr lang="en-US" sz="1400" i="1" dirty="0"/>
          </a:p>
          <a:p>
            <a:pPr marL="0" indent="0">
              <a:buNone/>
            </a:pPr>
            <a:endParaRPr lang="en-US" sz="1400" dirty="0"/>
          </a:p>
          <a:p>
            <a:pPr marL="0" indent="0">
              <a:buNone/>
            </a:pPr>
            <a:endParaRPr lang="en-US" sz="2000" dirty="0"/>
          </a:p>
        </p:txBody>
      </p:sp>
    </p:spTree>
    <p:extLst>
      <p:ext uri="{BB962C8B-B14F-4D97-AF65-F5344CB8AC3E}">
        <p14:creationId xmlns:p14="http://schemas.microsoft.com/office/powerpoint/2010/main" val="40302253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22" y="156343"/>
            <a:ext cx="9587345" cy="523206"/>
          </a:xfrm>
        </p:spPr>
        <p:txBody>
          <a:bodyPr/>
          <a:lstStyle/>
          <a:p>
            <a:r>
              <a:rPr lang="en-US" dirty="0"/>
              <a:t>Financial Impact: Total cost of a single unit of PRBCs</a:t>
            </a:r>
          </a:p>
        </p:txBody>
      </p:sp>
      <p:sp>
        <p:nvSpPr>
          <p:cNvPr id="3" name="Content Placeholder 2"/>
          <p:cNvSpPr>
            <a:spLocks noGrp="1"/>
          </p:cNvSpPr>
          <p:nvPr>
            <p:ph idx="1"/>
          </p:nvPr>
        </p:nvSpPr>
        <p:spPr>
          <a:xfrm>
            <a:off x="268614" y="1030406"/>
            <a:ext cx="8229600" cy="2590800"/>
          </a:xfrm>
        </p:spPr>
        <p:txBody>
          <a:bodyPr/>
          <a:lstStyle/>
          <a:p>
            <a:r>
              <a:rPr lang="en-US" dirty="0"/>
              <a:t>Actual institutional acquisition costs approximately $220 per unit </a:t>
            </a:r>
          </a:p>
          <a:p>
            <a:r>
              <a:rPr lang="en-US" dirty="0"/>
              <a:t>Estimated mean activity-based cost of transfusion: $760 per unit ($522-$1183) takes into account acquiring, delivering, administering, and monitoring each transfusion. (Ejaz, 2015)</a:t>
            </a:r>
            <a:endParaRPr lang="en-US" sz="2400" dirty="0"/>
          </a:p>
        </p:txBody>
      </p:sp>
      <p:sp>
        <p:nvSpPr>
          <p:cNvPr id="4" name="TextBox 3"/>
          <p:cNvSpPr txBox="1"/>
          <p:nvPr/>
        </p:nvSpPr>
        <p:spPr>
          <a:xfrm>
            <a:off x="599208" y="5803336"/>
            <a:ext cx="10266219" cy="538609"/>
          </a:xfrm>
          <a:prstGeom prst="rect">
            <a:avLst/>
          </a:prstGeom>
          <a:noFill/>
        </p:spPr>
        <p:txBody>
          <a:bodyPr wrap="square" rtlCol="0">
            <a:spAutoFit/>
          </a:bodyPr>
          <a:lstStyle/>
          <a:p>
            <a:endParaRPr lang="en-US" sz="1100" dirty="0"/>
          </a:p>
          <a:p>
            <a:endParaRPr lang="en-US" i="1" dirty="0"/>
          </a:p>
        </p:txBody>
      </p:sp>
      <p:pic>
        <p:nvPicPr>
          <p:cNvPr id="3076" name="Picture 4" descr="C:\Users\kjbucrek\AppData\Local\Microsoft\Windows\Temporary Internet Files\Content.IE5\FVKPUEDU\132324839[1].jpg"/>
          <p:cNvPicPr>
            <a:picLocks noChangeAspect="1" noChangeArrowheads="1"/>
          </p:cNvPicPr>
          <p:nvPr/>
        </p:nvPicPr>
        <p:blipFill rotWithShape="1">
          <a:blip r:embed="rId3">
            <a:extLst>
              <a:ext uri="{28A0092B-C50C-407E-A947-70E740481C1C}">
                <a14:useLocalDpi xmlns:a14="http://schemas.microsoft.com/office/drawing/2010/main" val="0"/>
              </a:ext>
            </a:extLst>
          </a:blip>
          <a:srcRect r="14461"/>
          <a:stretch/>
        </p:blipFill>
        <p:spPr bwMode="auto">
          <a:xfrm>
            <a:off x="9107029" y="831686"/>
            <a:ext cx="2540509" cy="266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369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6719" y="1335655"/>
            <a:ext cx="8303636" cy="4493646"/>
          </a:xfrm>
          <a:prstGeom prst="rect">
            <a:avLst/>
          </a:prstGeom>
        </p:spPr>
      </p:pic>
      <p:sp>
        <p:nvSpPr>
          <p:cNvPr id="6" name="Rectangle 5"/>
          <p:cNvSpPr/>
          <p:nvPr/>
        </p:nvSpPr>
        <p:spPr>
          <a:xfrm>
            <a:off x="691693" y="5770166"/>
            <a:ext cx="1867623" cy="430887"/>
          </a:xfrm>
          <a:prstGeom prst="rect">
            <a:avLst/>
          </a:prstGeom>
        </p:spPr>
        <p:txBody>
          <a:bodyPr wrap="square">
            <a:spAutoFit/>
          </a:bodyPr>
          <a:lstStyle/>
          <a:p>
            <a:r>
              <a:rPr lang="en-US" sz="2200" dirty="0">
                <a:solidFill>
                  <a:srgbClr val="002060"/>
                </a:solidFill>
                <a:latin typeface="Calibri" panose="020F0502020204030204" pitchFamily="34" charset="0"/>
                <a:cs typeface="Calibri" panose="020F0502020204030204" pitchFamily="34" charset="0"/>
              </a:rPr>
              <a:t>(</a:t>
            </a:r>
            <a:r>
              <a:rPr lang="en-US" sz="2200" dirty="0" err="1">
                <a:solidFill>
                  <a:srgbClr val="002060"/>
                </a:solidFill>
                <a:latin typeface="Calibri" panose="020F0502020204030204" pitchFamily="34" charset="0"/>
                <a:cs typeface="Calibri" panose="020F0502020204030204" pitchFamily="34" charset="0"/>
              </a:rPr>
              <a:t>Spahn</a:t>
            </a:r>
            <a:r>
              <a:rPr lang="en-US" sz="2200" dirty="0">
                <a:solidFill>
                  <a:srgbClr val="002060"/>
                </a:solidFill>
                <a:latin typeface="Calibri" panose="020F0502020204030204" pitchFamily="34" charset="0"/>
                <a:cs typeface="Calibri" panose="020F0502020204030204" pitchFamily="34" charset="0"/>
              </a:rPr>
              <a:t>, 2020)</a:t>
            </a:r>
          </a:p>
        </p:txBody>
      </p:sp>
      <p:sp>
        <p:nvSpPr>
          <p:cNvPr id="8" name="Title 1"/>
          <p:cNvSpPr>
            <a:spLocks noGrp="1"/>
          </p:cNvSpPr>
          <p:nvPr>
            <p:ph type="title"/>
          </p:nvPr>
        </p:nvSpPr>
        <p:spPr>
          <a:xfrm>
            <a:off x="214022" y="320100"/>
            <a:ext cx="11834542" cy="902698"/>
          </a:xfrm>
        </p:spPr>
        <p:txBody>
          <a:bodyPr/>
          <a:lstStyle/>
          <a:p>
            <a:r>
              <a:rPr lang="en-US" dirty="0"/>
              <a:t>Implementing Patient blood management measures has shown to reduce transfusion of blood products and improve patient outcomes</a:t>
            </a:r>
          </a:p>
        </p:txBody>
      </p:sp>
    </p:spTree>
    <p:extLst>
      <p:ext uri="{BB962C8B-B14F-4D97-AF65-F5344CB8AC3E}">
        <p14:creationId xmlns:p14="http://schemas.microsoft.com/office/powerpoint/2010/main" val="24167868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9" y="148907"/>
            <a:ext cx="10972801" cy="523206"/>
          </a:xfrm>
        </p:spPr>
        <p:txBody>
          <a:bodyPr/>
          <a:lstStyle/>
          <a:p>
            <a:r>
              <a:rPr lang="en-US" dirty="0"/>
              <a:t>How do we measure transfusion management quality in ASPIRE?</a:t>
            </a:r>
          </a:p>
        </p:txBody>
      </p:sp>
      <p:sp>
        <p:nvSpPr>
          <p:cNvPr id="3" name="Content Placeholder 2"/>
          <p:cNvSpPr>
            <a:spLocks noGrp="1"/>
          </p:cNvSpPr>
          <p:nvPr>
            <p:ph idx="1"/>
          </p:nvPr>
        </p:nvSpPr>
        <p:spPr>
          <a:xfrm>
            <a:off x="357052" y="975360"/>
            <a:ext cx="10972799" cy="1454331"/>
          </a:xfrm>
        </p:spPr>
        <p:txBody>
          <a:bodyPr/>
          <a:lstStyle/>
          <a:p>
            <a:r>
              <a:rPr lang="en-US" dirty="0"/>
              <a:t>TRAN 01 – measuring hematocrit (or hemoglobin) before every unit transfused</a:t>
            </a:r>
          </a:p>
          <a:p>
            <a:r>
              <a:rPr lang="en-US" dirty="0"/>
              <a:t>TRAN 02 – monitoring over-transfusion by ensuring that post transfusion hematocrit (or hemoglobin) is less than 30%</a:t>
            </a:r>
          </a:p>
        </p:txBody>
      </p:sp>
      <p:sp>
        <p:nvSpPr>
          <p:cNvPr id="4" name="Title 1"/>
          <p:cNvSpPr txBox="1">
            <a:spLocks/>
          </p:cNvSpPr>
          <p:nvPr/>
        </p:nvSpPr>
        <p:spPr bwMode="gray">
          <a:xfrm>
            <a:off x="171719" y="2948713"/>
            <a:ext cx="10972801"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b" anchorCtr="0" compatLnSpc="1">
            <a:prstTxWarp prst="textNoShape">
              <a:avLst/>
            </a:prstTxWarp>
            <a:spAutoFit/>
          </a:bodyPr>
          <a:lstStyle>
            <a:lvl1pPr algn="l" rtl="0" eaLnBrk="1" fontAlgn="base" hangingPunct="1">
              <a:spcBef>
                <a:spcPct val="30000"/>
              </a:spcBef>
              <a:spcAft>
                <a:spcPct val="0"/>
              </a:spcAft>
              <a:defRPr sz="2800">
                <a:solidFill>
                  <a:srgbClr val="002060"/>
                </a:solidFill>
                <a:latin typeface="Cambria" panose="02040503050406030204" pitchFamily="18" charset="0"/>
                <a:ea typeface="ＭＳ Ｐゴシック" charset="0"/>
                <a:cs typeface="Cambria" panose="02040503050406030204" pitchFamily="18" charset="0"/>
              </a:defRPr>
            </a:lvl1pPr>
            <a:lvl2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2pPr>
            <a:lvl3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3pPr>
            <a:lvl4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4pPr>
            <a:lvl5pPr algn="l" rtl="0" eaLnBrk="1" fontAlgn="base" hangingPunct="1">
              <a:spcBef>
                <a:spcPct val="30000"/>
              </a:spcBef>
              <a:spcAft>
                <a:spcPct val="0"/>
              </a:spcAft>
              <a:defRPr sz="2500">
                <a:solidFill>
                  <a:schemeClr val="tx2"/>
                </a:solidFill>
                <a:latin typeface="Arial" charset="0"/>
                <a:ea typeface="ＭＳ Ｐゴシック" charset="0"/>
                <a:cs typeface="ＭＳ Ｐゴシック" charset="0"/>
              </a:defRPr>
            </a:lvl5pPr>
            <a:lvl6pPr marL="457200" algn="l" rtl="0" eaLnBrk="1" fontAlgn="base" hangingPunct="1">
              <a:spcBef>
                <a:spcPct val="30000"/>
              </a:spcBef>
              <a:spcAft>
                <a:spcPct val="0"/>
              </a:spcAft>
              <a:defRPr sz="2500">
                <a:solidFill>
                  <a:schemeClr val="tx2"/>
                </a:solidFill>
                <a:latin typeface="Arial" charset="0"/>
              </a:defRPr>
            </a:lvl6pPr>
            <a:lvl7pPr marL="914400" algn="l" rtl="0" eaLnBrk="1" fontAlgn="base" hangingPunct="1">
              <a:spcBef>
                <a:spcPct val="30000"/>
              </a:spcBef>
              <a:spcAft>
                <a:spcPct val="0"/>
              </a:spcAft>
              <a:defRPr sz="2500">
                <a:solidFill>
                  <a:schemeClr val="tx2"/>
                </a:solidFill>
                <a:latin typeface="Arial" charset="0"/>
              </a:defRPr>
            </a:lvl7pPr>
            <a:lvl8pPr marL="1371600" algn="l" rtl="0" eaLnBrk="1" fontAlgn="base" hangingPunct="1">
              <a:spcBef>
                <a:spcPct val="30000"/>
              </a:spcBef>
              <a:spcAft>
                <a:spcPct val="0"/>
              </a:spcAft>
              <a:defRPr sz="2500">
                <a:solidFill>
                  <a:schemeClr val="tx2"/>
                </a:solidFill>
                <a:latin typeface="Arial" charset="0"/>
              </a:defRPr>
            </a:lvl8pPr>
            <a:lvl9pPr marL="1828800" algn="l" rtl="0" eaLnBrk="1" fontAlgn="base" hangingPunct="1">
              <a:spcBef>
                <a:spcPct val="30000"/>
              </a:spcBef>
              <a:spcAft>
                <a:spcPct val="0"/>
              </a:spcAft>
              <a:defRPr sz="2500">
                <a:solidFill>
                  <a:schemeClr val="tx2"/>
                </a:solidFill>
                <a:latin typeface="Arial" charset="0"/>
              </a:defRPr>
            </a:lvl9pPr>
          </a:lstStyle>
          <a:p>
            <a:r>
              <a:rPr lang="en-US" kern="0" dirty="0"/>
              <a:t>Why did we choose these measures?</a:t>
            </a:r>
          </a:p>
        </p:txBody>
      </p:sp>
      <p:sp>
        <p:nvSpPr>
          <p:cNvPr id="5" name="Content Placeholder 2"/>
          <p:cNvSpPr txBox="1">
            <a:spLocks/>
          </p:cNvSpPr>
          <p:nvPr/>
        </p:nvSpPr>
        <p:spPr bwMode="gray">
          <a:xfrm>
            <a:off x="357052" y="3775166"/>
            <a:ext cx="10972799" cy="14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t" anchorCtr="0" compatLnSpc="1">
            <a:prstTxWarp prst="textNoShape">
              <a:avLst/>
            </a:prstTxWarp>
          </a:bodyPr>
          <a:lstStyle>
            <a:lvl1pPr marL="228600" indent="-228600" algn="l" rtl="0" eaLnBrk="1" fontAlgn="base" hangingPunct="1">
              <a:spcBef>
                <a:spcPct val="50000"/>
              </a:spcBef>
              <a:spcAft>
                <a:spcPct val="0"/>
              </a:spcAft>
              <a:buClr>
                <a:srgbClr val="002060"/>
              </a:buClr>
              <a:buSzPct val="100000"/>
              <a:buFont typeface="Arial" pitchFamily="34" charset="0"/>
              <a:buChar char="•"/>
              <a:defRPr sz="2200">
                <a:solidFill>
                  <a:srgbClr val="002060"/>
                </a:solidFill>
                <a:latin typeface="Calibri" panose="020F0502020204030204" pitchFamily="34" charset="0"/>
                <a:ea typeface="ＭＳ Ｐゴシック" charset="0"/>
                <a:cs typeface="Calibri" panose="020F0502020204030204" pitchFamily="34" charset="0"/>
              </a:defRPr>
            </a:lvl1pPr>
            <a:lvl2pPr marL="568325" indent="-225425" algn="l" rtl="0" eaLnBrk="1" fontAlgn="base" hangingPunct="1">
              <a:spcBef>
                <a:spcPct val="25000"/>
              </a:spcBef>
              <a:spcAft>
                <a:spcPct val="0"/>
              </a:spcAft>
              <a:buClr>
                <a:srgbClr val="002060"/>
              </a:buClr>
              <a:buSzPct val="100000"/>
              <a:buFont typeface="Arial" pitchFamily="34" charset="0"/>
              <a:buChar char="–"/>
              <a:defRPr>
                <a:solidFill>
                  <a:srgbClr val="002060"/>
                </a:solidFill>
                <a:latin typeface="Calibri" panose="020F0502020204030204" pitchFamily="34" charset="0"/>
                <a:ea typeface="ＭＳ Ｐゴシック" charset="-128"/>
                <a:cs typeface="Calibri" panose="020F0502020204030204" pitchFamily="34" charset="0"/>
              </a:defRPr>
            </a:lvl2pPr>
            <a:lvl3pPr marL="863600" indent="-180975" algn="l" rtl="0" eaLnBrk="1" fontAlgn="base" hangingPunct="1">
              <a:spcBef>
                <a:spcPct val="25000"/>
              </a:spcBef>
              <a:spcAft>
                <a:spcPct val="0"/>
              </a:spcAft>
              <a:buClr>
                <a:srgbClr val="002060"/>
              </a:buClr>
              <a:buSzPct val="100000"/>
              <a:buChar char="–"/>
              <a:defRPr>
                <a:solidFill>
                  <a:srgbClr val="002060"/>
                </a:solidFill>
                <a:latin typeface="Calibri" panose="020F0502020204030204" pitchFamily="34" charset="0"/>
                <a:ea typeface="ＭＳ Ｐゴシック" charset="-128"/>
                <a:cs typeface="Calibri" panose="020F0502020204030204" pitchFamily="34" charset="0"/>
              </a:defRPr>
            </a:lvl3pPr>
            <a:lvl4pPr marL="1206500" indent="-179388" algn="l" rtl="0" eaLnBrk="1" fontAlgn="base" hangingPunct="1">
              <a:spcBef>
                <a:spcPct val="25000"/>
              </a:spcBef>
              <a:spcAft>
                <a:spcPct val="0"/>
              </a:spcAft>
              <a:buClr>
                <a:srgbClr val="002060"/>
              </a:buClr>
              <a:buSzPct val="100000"/>
              <a:buFont typeface="Arial" pitchFamily="34" charset="0"/>
              <a:buChar char="–"/>
              <a:defRPr>
                <a:solidFill>
                  <a:srgbClr val="002060"/>
                </a:solidFill>
                <a:latin typeface="Calibri" panose="020F0502020204030204" pitchFamily="34" charset="0"/>
                <a:ea typeface="ＭＳ Ｐゴシック" charset="-128"/>
                <a:cs typeface="Calibri" panose="020F0502020204030204" pitchFamily="34" charset="0"/>
              </a:defRPr>
            </a:lvl4pPr>
            <a:lvl5pPr marL="1598613" indent="-223838" algn="l" rtl="0" eaLnBrk="1" fontAlgn="base" hangingPunct="1">
              <a:spcBef>
                <a:spcPct val="25000"/>
              </a:spcBef>
              <a:spcAft>
                <a:spcPct val="0"/>
              </a:spcAft>
              <a:buClr>
                <a:schemeClr val="bg2"/>
              </a:buClr>
              <a:buSzPct val="120000"/>
              <a:buFont typeface="Arial" pitchFamily="34" charset="0"/>
              <a:defRPr sz="2000">
                <a:solidFill>
                  <a:srgbClr val="002060"/>
                </a:solidFill>
                <a:latin typeface="Calibri" panose="020F0502020204030204" pitchFamily="34" charset="0"/>
                <a:ea typeface="ＭＳ Ｐゴシック" charset="-128"/>
                <a:cs typeface="Calibri" panose="020F0502020204030204" pitchFamily="34" charset="0"/>
              </a:defRPr>
            </a:lvl5pPr>
            <a:lvl6pPr marL="20558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6pPr>
            <a:lvl7pPr marL="25130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7pPr>
            <a:lvl8pPr marL="29702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8pPr>
            <a:lvl9pPr marL="3427413" indent="-223838" algn="l" rtl="0" eaLnBrk="1" fontAlgn="base" hangingPunct="1">
              <a:spcBef>
                <a:spcPct val="25000"/>
              </a:spcBef>
              <a:spcAft>
                <a:spcPct val="0"/>
              </a:spcAft>
              <a:buClr>
                <a:schemeClr val="bg2"/>
              </a:buClr>
              <a:buSzPct val="120000"/>
              <a:buFont typeface="Arial" charset="0"/>
              <a:defRPr sz="2000">
                <a:solidFill>
                  <a:schemeClr val="tx2"/>
                </a:solidFill>
                <a:latin typeface="+mn-lt"/>
              </a:defRPr>
            </a:lvl9pPr>
          </a:lstStyle>
          <a:p>
            <a:r>
              <a:rPr lang="en-US" kern="0" dirty="0"/>
              <a:t>Apply to most cases where transfusions were administered</a:t>
            </a:r>
          </a:p>
          <a:p>
            <a:r>
              <a:rPr lang="en-US" kern="0" dirty="0"/>
              <a:t>Relatively straightforward to understand</a:t>
            </a:r>
          </a:p>
          <a:p>
            <a:r>
              <a:rPr lang="en-US" kern="0" dirty="0"/>
              <a:t>Data in widely contained in EHR</a:t>
            </a:r>
          </a:p>
        </p:txBody>
      </p:sp>
    </p:spTree>
    <p:extLst>
      <p:ext uri="{BB962C8B-B14F-4D97-AF65-F5344CB8AC3E}">
        <p14:creationId xmlns:p14="http://schemas.microsoft.com/office/powerpoint/2010/main" val="638908555"/>
      </p:ext>
    </p:extLst>
  </p:cSld>
  <p:clrMapOvr>
    <a:masterClrMapping/>
  </p:clrMapOvr>
  <p:transition spd="med"/>
</p:sld>
</file>

<file path=ppt/theme/theme1.xml><?xml version="1.0" encoding="utf-8"?>
<a:theme xmlns:a="http://schemas.openxmlformats.org/drawingml/2006/main" name="New MPOG Theme">
  <a:themeElements>
    <a:clrScheme name="">
      <a:dk1>
        <a:srgbClr val="000000"/>
      </a:dk1>
      <a:lt1>
        <a:srgbClr val="FFFFFF"/>
      </a:lt1>
      <a:dk2>
        <a:srgbClr val="0768A9"/>
      </a:dk2>
      <a:lt2>
        <a:srgbClr val="016A3A"/>
      </a:lt2>
      <a:accent1>
        <a:srgbClr val="A8034F"/>
      </a:accent1>
      <a:accent2>
        <a:srgbClr val="611759"/>
      </a:accent2>
      <a:accent3>
        <a:srgbClr val="FFFFFF"/>
      </a:accent3>
      <a:accent4>
        <a:srgbClr val="000000"/>
      </a:accent4>
      <a:accent5>
        <a:srgbClr val="D1AAB2"/>
      </a:accent5>
      <a:accent6>
        <a:srgbClr val="571450"/>
      </a:accent6>
      <a:hlink>
        <a:srgbClr val="F27D00"/>
      </a:hlink>
      <a:folHlink>
        <a:srgbClr val="EBB700"/>
      </a:folHlink>
    </a:clrScheme>
    <a:fontScheme name="CC_s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C_std 1">
        <a:dk1>
          <a:srgbClr val="061844"/>
        </a:dk1>
        <a:lt1>
          <a:srgbClr val="FFFFFF"/>
        </a:lt1>
        <a:dk2>
          <a:srgbClr val="474747"/>
        </a:dk2>
        <a:lt2>
          <a:srgbClr val="80A7A5"/>
        </a:lt2>
        <a:accent1>
          <a:srgbClr val="0768A9"/>
        </a:accent1>
        <a:accent2>
          <a:srgbClr val="6EBB1F"/>
        </a:accent2>
        <a:accent3>
          <a:srgbClr val="B1B1B1"/>
        </a:accent3>
        <a:accent4>
          <a:srgbClr val="DADADA"/>
        </a:accent4>
        <a:accent5>
          <a:srgbClr val="AAB9D1"/>
        </a:accent5>
        <a:accent6>
          <a:srgbClr val="63A91B"/>
        </a:accent6>
        <a:hlink>
          <a:srgbClr val="EE014C"/>
        </a:hlink>
        <a:folHlink>
          <a:srgbClr val="FFD100"/>
        </a:folHlink>
      </a:clrScheme>
      <a:clrMap bg1="dk2" tx1="lt1" bg2="dk1" tx2="lt2" accent1="accent1" accent2="accent2" accent3="accent3" accent4="accent4" accent5="accent5" accent6="accent6" hlink="hlink" folHlink="folHlink"/>
    </a:extraClrScheme>
    <a:extraClrScheme>
      <a:clrScheme name="CC_std 2">
        <a:dk1>
          <a:srgbClr val="000000"/>
        </a:dk1>
        <a:lt1>
          <a:srgbClr val="FFFFFF"/>
        </a:lt1>
        <a:dk2>
          <a:srgbClr val="B7D30B"/>
        </a:dk2>
        <a:lt2>
          <a:srgbClr val="084887"/>
        </a:lt2>
        <a:accent1>
          <a:srgbClr val="646464"/>
        </a:accent1>
        <a:accent2>
          <a:srgbClr val="2B85BB"/>
        </a:accent2>
        <a:accent3>
          <a:srgbClr val="FFFFFF"/>
        </a:accent3>
        <a:accent4>
          <a:srgbClr val="000000"/>
        </a:accent4>
        <a:accent5>
          <a:srgbClr val="B8B8B8"/>
        </a:accent5>
        <a:accent6>
          <a:srgbClr val="2678A9"/>
        </a:accent6>
        <a:hlink>
          <a:srgbClr val="FFD600"/>
        </a:hlink>
        <a:folHlink>
          <a:srgbClr val="A7ACAC"/>
        </a:folHlink>
      </a:clrScheme>
      <a:clrMap bg1="lt1" tx1="dk1" bg2="lt2" tx2="dk2" accent1="accent1" accent2="accent2" accent3="accent3" accent4="accent4" accent5="accent5" accent6="accent6" hlink="hlink" folHlink="folHlink"/>
    </a:extraClrScheme>
    <a:extraClrScheme>
      <a:clrScheme name="CC_std 3">
        <a:dk1>
          <a:srgbClr val="000000"/>
        </a:dk1>
        <a:lt1>
          <a:srgbClr val="000000"/>
        </a:lt1>
        <a:dk2>
          <a:srgbClr val="FFFFFF"/>
        </a:dk2>
        <a:lt2>
          <a:srgbClr val="9B9C70"/>
        </a:lt2>
        <a:accent1>
          <a:srgbClr val="FFA616"/>
        </a:accent1>
        <a:accent2>
          <a:srgbClr val="666666"/>
        </a:accent2>
        <a:accent3>
          <a:srgbClr val="AAAAAA"/>
        </a:accent3>
        <a:accent4>
          <a:srgbClr val="000000"/>
        </a:accent4>
        <a:accent5>
          <a:srgbClr val="FFD0AB"/>
        </a:accent5>
        <a:accent6>
          <a:srgbClr val="5C5C5C"/>
        </a:accent6>
        <a:hlink>
          <a:srgbClr val="BD3826"/>
        </a:hlink>
        <a:folHlink>
          <a:srgbClr val="45637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MPOG Theme" id="{CC16FBC5-DB68-4EDA-9F54-A8787D2BBABF}" vid="{4A79665E-4B14-4799-BB85-AF6E5E57DF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MPOG Theme</Template>
  <TotalTime>4496</TotalTime>
  <Words>7267</Words>
  <Application>Microsoft Office PowerPoint</Application>
  <PresentationFormat>Widescreen</PresentationFormat>
  <Paragraphs>477</Paragraphs>
  <Slides>55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Cambria</vt:lpstr>
      <vt:lpstr>Times New Roman</vt:lpstr>
      <vt:lpstr>Wingdings</vt:lpstr>
      <vt:lpstr>New MPOG Theme</vt:lpstr>
      <vt:lpstr>Perioperative Transfusion Stewardship </vt:lpstr>
      <vt:lpstr>Objectives</vt:lpstr>
      <vt:lpstr>Risks Associated with Transfusion</vt:lpstr>
      <vt:lpstr>Approximate Risk Per-Unit Transfusion of RBCs</vt:lpstr>
      <vt:lpstr>PowerPoint Presentation</vt:lpstr>
      <vt:lpstr>Outcomes Associated with Perioperative Blood Transfusion</vt:lpstr>
      <vt:lpstr>Financial Impact: Total cost of a single unit of PRBCs</vt:lpstr>
      <vt:lpstr>Implementing Patient blood management measures has shown to reduce transfusion of blood products and improve patient outcomes</vt:lpstr>
      <vt:lpstr>How do we measure transfusion management quality in ASPIRE?</vt:lpstr>
      <vt:lpstr>Transfusion Recommendations &amp; Guidelines</vt:lpstr>
      <vt:lpstr>ASA Practice Guidelines for Perioperative Blood Management</vt:lpstr>
      <vt:lpstr>Preoperative Evaluation</vt:lpstr>
      <vt:lpstr>Preadmission Patient Prep Recommendations  (ASA Task Force on Perioperative Blood Management, 2015) </vt:lpstr>
      <vt:lpstr>Pre-procedure Preparation Recommendations</vt:lpstr>
      <vt:lpstr>Intraoperative and Postoperative Management of Blood Loss</vt:lpstr>
      <vt:lpstr>Suggested Perioperative Blood Management</vt:lpstr>
      <vt:lpstr>Treatment of Excessive Bleeding</vt:lpstr>
      <vt:lpstr>Transfusion Triggers: Literature Review</vt:lpstr>
      <vt:lpstr>Transfusion Triggers: Literature Review </vt:lpstr>
      <vt:lpstr>Transfusion Triggers: Literature Review</vt:lpstr>
      <vt:lpstr>Transfusion Trigger Considerations by Surgical Specialty</vt:lpstr>
      <vt:lpstr>PowerPoint Presentation</vt:lpstr>
      <vt:lpstr>Transfusion Literature: Cardiac Surgery</vt:lpstr>
      <vt:lpstr>Liberal vs. Restrictive Transfusion Strategy in Cardiac Patients</vt:lpstr>
      <vt:lpstr>Transfusion Recommendations: Cardiac Surgery</vt:lpstr>
      <vt:lpstr>Michigan Society of Thoracic and Cardiovascular Surgeons (MSTCVS) &amp;  Society of Thoracic Surgeons (STS): Transfusion Considerations</vt:lpstr>
      <vt:lpstr>Optimizing Perfusion: Anemia Tolerance &amp; Transfusion</vt:lpstr>
      <vt:lpstr>Anemia and Hypotension: Co-Occurrence during CPB</vt:lpstr>
      <vt:lpstr>Hemodilution and Transfusion </vt:lpstr>
      <vt:lpstr>Cardiopulmonary Bypass: Anemia, Hypotension, and AKI</vt:lpstr>
      <vt:lpstr>Transfusion Trigger Considerations by Surgical Specialty</vt:lpstr>
      <vt:lpstr>PowerPoint Presentation</vt:lpstr>
      <vt:lpstr>Literature Review: Orthopedic Surgery</vt:lpstr>
      <vt:lpstr>MARQCI Transfusion Recommendations</vt:lpstr>
      <vt:lpstr>Literature Review: Orthopedic Surgery-Spine</vt:lpstr>
      <vt:lpstr>Transfusion Trigger Considerations by Surgical Specialty</vt:lpstr>
      <vt:lpstr>Literature Review: General Surgery</vt:lpstr>
      <vt:lpstr>PowerPoint Presentation</vt:lpstr>
      <vt:lpstr>Literature Review: Oncology</vt:lpstr>
      <vt:lpstr>ASPIRE Measure: TRAN 01</vt:lpstr>
      <vt:lpstr>ASPIRE Measure: TRAN 01</vt:lpstr>
      <vt:lpstr>ASPIRE Measure: TRAN 02</vt:lpstr>
      <vt:lpstr>ASPIRE Measure: TRAN 02</vt:lpstr>
      <vt:lpstr>MTQIP Transfusion Measure</vt:lpstr>
      <vt:lpstr>Massive Transfusion Protocols</vt:lpstr>
      <vt:lpstr>Obstetric Hemorrhage Protocol</vt:lpstr>
      <vt:lpstr>Obstetric Hemorrhage Protocol  Pocket Card </vt:lpstr>
      <vt:lpstr>ASPIRE Recommendations</vt:lpstr>
      <vt:lpstr>Additional Transfusion Resources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ASPIRE Quality Committee Meeting</dc:title>
  <dc:creator>Nirav Shah</dc:creator>
  <cp:lastModifiedBy>Smiatacz, Frances Guida</cp:lastModifiedBy>
  <cp:revision>165</cp:revision>
  <dcterms:created xsi:type="dcterms:W3CDTF">2018-01-21T19:30:25Z</dcterms:created>
  <dcterms:modified xsi:type="dcterms:W3CDTF">2023-07-19T18:33:39Z</dcterms:modified>
</cp:coreProperties>
</file>