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82"/>
  </p:notesMasterIdLst>
  <p:sldIdLst>
    <p:sldId id="257" r:id="rId2"/>
    <p:sldId id="258" r:id="rId3"/>
    <p:sldId id="265" r:id="rId4"/>
    <p:sldId id="339" r:id="rId5"/>
    <p:sldId id="350" r:id="rId6"/>
    <p:sldId id="270" r:id="rId7"/>
    <p:sldId id="357" r:id="rId8"/>
    <p:sldId id="266" r:id="rId9"/>
    <p:sldId id="316" r:id="rId10"/>
    <p:sldId id="331" r:id="rId11"/>
    <p:sldId id="332" r:id="rId12"/>
    <p:sldId id="333" r:id="rId13"/>
    <p:sldId id="329" r:id="rId14"/>
    <p:sldId id="330" r:id="rId15"/>
    <p:sldId id="335" r:id="rId16"/>
    <p:sldId id="269" r:id="rId17"/>
    <p:sldId id="281" r:id="rId18"/>
    <p:sldId id="260" r:id="rId19"/>
    <p:sldId id="303" r:id="rId20"/>
    <p:sldId id="272" r:id="rId21"/>
    <p:sldId id="277" r:id="rId22"/>
    <p:sldId id="280" r:id="rId23"/>
    <p:sldId id="282" r:id="rId24"/>
    <p:sldId id="283" r:id="rId25"/>
    <p:sldId id="300" r:id="rId26"/>
    <p:sldId id="288" r:id="rId27"/>
    <p:sldId id="317" r:id="rId28"/>
    <p:sldId id="318" r:id="rId29"/>
    <p:sldId id="273" r:id="rId30"/>
    <p:sldId id="271" r:id="rId31"/>
    <p:sldId id="358" r:id="rId32"/>
    <p:sldId id="275" r:id="rId33"/>
    <p:sldId id="359" r:id="rId34"/>
    <p:sldId id="276" r:id="rId35"/>
    <p:sldId id="360" r:id="rId36"/>
    <p:sldId id="304" r:id="rId37"/>
    <p:sldId id="289" r:id="rId38"/>
    <p:sldId id="322" r:id="rId39"/>
    <p:sldId id="261" r:id="rId40"/>
    <p:sldId id="285" r:id="rId41"/>
    <p:sldId id="305" r:id="rId42"/>
    <p:sldId id="323" r:id="rId43"/>
    <p:sldId id="297" r:id="rId44"/>
    <p:sldId id="361" r:id="rId45"/>
    <p:sldId id="298" r:id="rId46"/>
    <p:sldId id="306" r:id="rId47"/>
    <p:sldId id="290" r:id="rId48"/>
    <p:sldId id="338" r:id="rId49"/>
    <p:sldId id="307" r:id="rId50"/>
    <p:sldId id="291" r:id="rId51"/>
    <p:sldId id="278" r:id="rId52"/>
    <p:sldId id="279" r:id="rId53"/>
    <p:sldId id="363" r:id="rId54"/>
    <p:sldId id="308" r:id="rId55"/>
    <p:sldId id="292" r:id="rId56"/>
    <p:sldId id="263" r:id="rId57"/>
    <p:sldId id="309" r:id="rId58"/>
    <p:sldId id="310" r:id="rId59"/>
    <p:sldId id="293" r:id="rId60"/>
    <p:sldId id="286" r:id="rId61"/>
    <p:sldId id="347" r:id="rId62"/>
    <p:sldId id="348" r:id="rId63"/>
    <p:sldId id="314" r:id="rId64"/>
    <p:sldId id="315" r:id="rId65"/>
    <p:sldId id="340" r:id="rId66"/>
    <p:sldId id="344" r:id="rId67"/>
    <p:sldId id="268" r:id="rId68"/>
    <p:sldId id="311" r:id="rId69"/>
    <p:sldId id="346" r:id="rId70"/>
    <p:sldId id="312" r:id="rId71"/>
    <p:sldId id="349" r:id="rId72"/>
    <p:sldId id="313" r:id="rId73"/>
    <p:sldId id="328" r:id="rId74"/>
    <p:sldId id="364" r:id="rId75"/>
    <p:sldId id="365" r:id="rId76"/>
    <p:sldId id="366" r:id="rId77"/>
    <p:sldId id="367" r:id="rId78"/>
    <p:sldId id="368" r:id="rId79"/>
    <p:sldId id="369" r:id="rId80"/>
    <p:sldId id="370"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id="{C90B0463-CE44-41CD-9489-5CAC0273A485}">
          <p14:sldIdLst>
            <p14:sldId id="257"/>
            <p14:sldId id="258"/>
            <p14:sldId id="265"/>
            <p14:sldId id="339"/>
            <p14:sldId id="350"/>
            <p14:sldId id="270"/>
            <p14:sldId id="357"/>
          </p14:sldIdLst>
        </p14:section>
        <p14:section name="Risk Factors" id="{A1FBF84E-DB8D-4652-AE9C-235880894F68}">
          <p14:sldIdLst>
            <p14:sldId id="266"/>
            <p14:sldId id="316"/>
            <p14:sldId id="331"/>
            <p14:sldId id="332"/>
            <p14:sldId id="333"/>
            <p14:sldId id="329"/>
            <p14:sldId id="330"/>
            <p14:sldId id="335"/>
            <p14:sldId id="269"/>
            <p14:sldId id="281"/>
          </p14:sldIdLst>
        </p14:section>
        <p14:section name="Antibiotics" id="{D53E0777-E249-49F7-9D3E-D7B38E58D3C4}">
          <p14:sldIdLst>
            <p14:sldId id="260"/>
            <p14:sldId id="303"/>
            <p14:sldId id="272"/>
            <p14:sldId id="277"/>
            <p14:sldId id="280"/>
            <p14:sldId id="282"/>
            <p14:sldId id="283"/>
            <p14:sldId id="300"/>
          </p14:sldIdLst>
        </p14:section>
        <p14:section name="Normothermia" id="{9EB05115-E2A7-4774-AFB9-FF3E48A3AB47}">
          <p14:sldIdLst>
            <p14:sldId id="288"/>
            <p14:sldId id="317"/>
            <p14:sldId id="318"/>
            <p14:sldId id="273"/>
            <p14:sldId id="271"/>
            <p14:sldId id="358"/>
            <p14:sldId id="275"/>
            <p14:sldId id="359"/>
            <p14:sldId id="276"/>
            <p14:sldId id="360"/>
            <p14:sldId id="304"/>
          </p14:sldIdLst>
        </p14:section>
        <p14:section name="Glycemic Control" id="{AEF6C91C-E867-43EE-81E7-54A3BC1053DA}">
          <p14:sldIdLst>
            <p14:sldId id="289"/>
            <p14:sldId id="322"/>
            <p14:sldId id="261"/>
            <p14:sldId id="285"/>
            <p14:sldId id="305"/>
            <p14:sldId id="323"/>
            <p14:sldId id="297"/>
            <p14:sldId id="361"/>
            <p14:sldId id="298"/>
            <p14:sldId id="306"/>
          </p14:sldIdLst>
        </p14:section>
        <p14:section name="Fluid Management" id="{EBF0A6A3-6E53-48BD-9948-12C6FF7C1691}">
          <p14:sldIdLst>
            <p14:sldId id="290"/>
            <p14:sldId id="338"/>
            <p14:sldId id="307"/>
          </p14:sldIdLst>
        </p14:section>
        <p14:section name="Oxygenation" id="{01EA0288-DFED-4ABE-9BDB-5718E2E09EE0}">
          <p14:sldIdLst>
            <p14:sldId id="291"/>
            <p14:sldId id="278"/>
            <p14:sldId id="279"/>
            <p14:sldId id="363"/>
            <p14:sldId id="308"/>
          </p14:sldIdLst>
        </p14:section>
        <p14:section name="Hair Removal" id="{54876D6C-5E51-4629-AE45-90CEE0B083AE}">
          <p14:sldIdLst>
            <p14:sldId id="292"/>
            <p14:sldId id="263"/>
            <p14:sldId id="309"/>
            <p14:sldId id="310"/>
          </p14:sldIdLst>
        </p14:section>
        <p14:section name="OR Traffic" id="{AD82F697-BF37-4A8F-955E-F0C6A8CE6FA1}">
          <p14:sldIdLst>
            <p14:sldId id="293"/>
            <p14:sldId id="286"/>
            <p14:sldId id="347"/>
            <p14:sldId id="348"/>
          </p14:sldIdLst>
        </p14:section>
        <p14:section name="Skin Prep" id="{03242052-8106-4736-90E7-3E32F19A33D8}">
          <p14:sldIdLst>
            <p14:sldId id="314"/>
            <p14:sldId id="315"/>
            <p14:sldId id="340"/>
            <p14:sldId id="344"/>
          </p14:sldIdLst>
        </p14:section>
        <p14:section name="Summary" id="{D30B75E2-3EA8-4C55-AF98-402CB31324EE}">
          <p14:sldIdLst>
            <p14:sldId id="268"/>
            <p14:sldId id="311"/>
            <p14:sldId id="346"/>
            <p14:sldId id="312"/>
            <p14:sldId id="349"/>
            <p14:sldId id="313"/>
          </p14:sldIdLst>
        </p14:section>
        <p14:section name="References" id="{C85B64FA-6745-4B5B-9ADF-A0D9389D4925}">
          <p14:sldIdLst>
            <p14:sldId id="328"/>
            <p14:sldId id="364"/>
            <p14:sldId id="365"/>
            <p14:sldId id="366"/>
            <p14:sldId id="367"/>
            <p14:sldId id="368"/>
            <p14:sldId id="369"/>
            <p14:sldId id="3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rav Shah" initials="NS" lastIdx="2" clrIdx="0">
    <p:extLst>
      <p:ext uri="{19B8F6BF-5375-455C-9EA6-DF929625EA0E}">
        <p15:presenceInfo xmlns:p15="http://schemas.microsoft.com/office/powerpoint/2012/main" userId="eee50894516554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CC00"/>
    <a:srgbClr val="CC3300"/>
    <a:srgbClr val="3366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65486-9A32-40BF-B746-87496E3A04D7}" v="106" dt="2023-07-05T19:11:32.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4360" autoAdjust="0"/>
  </p:normalViewPr>
  <p:slideViewPr>
    <p:cSldViewPr snapToGrid="0">
      <p:cViewPr varScale="1">
        <p:scale>
          <a:sx n="92" d="100"/>
          <a:sy n="92" d="100"/>
        </p:scale>
        <p:origin x="141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atacz, Frances Guida" userId="b15948b2-84e2-4dfb-b292-612c95991f1e" providerId="ADAL" clId="{C0165486-9A32-40BF-B746-87496E3A04D7}"/>
    <pc:docChg chg="undo custSel addSld modSld modSection">
      <pc:chgData name="Smiatacz, Frances Guida" userId="b15948b2-84e2-4dfb-b292-612c95991f1e" providerId="ADAL" clId="{C0165486-9A32-40BF-B746-87496E3A04D7}" dt="2023-07-05T19:11:32.026" v="3738" actId="1076"/>
      <pc:docMkLst>
        <pc:docMk/>
      </pc:docMkLst>
      <pc:sldChg chg="delSp modSp mod modNotesTx">
        <pc:chgData name="Smiatacz, Frances Guida" userId="b15948b2-84e2-4dfb-b292-612c95991f1e" providerId="ADAL" clId="{C0165486-9A32-40BF-B746-87496E3A04D7}" dt="2023-07-05T17:16:14.114" v="2574" actId="6549"/>
        <pc:sldMkLst>
          <pc:docMk/>
          <pc:sldMk cId="3668200579" sldId="261"/>
        </pc:sldMkLst>
        <pc:spChg chg="mod">
          <ac:chgData name="Smiatacz, Frances Guida" userId="b15948b2-84e2-4dfb-b292-612c95991f1e" providerId="ADAL" clId="{C0165486-9A32-40BF-B746-87496E3A04D7}" dt="2023-07-05T17:14:58.528" v="2561" actId="6549"/>
          <ac:spMkLst>
            <pc:docMk/>
            <pc:sldMk cId="3668200579" sldId="261"/>
            <ac:spMk id="3" creationId="{00000000-0000-0000-0000-000000000000}"/>
          </ac:spMkLst>
        </pc:spChg>
        <pc:spChg chg="del">
          <ac:chgData name="Smiatacz, Frances Guida" userId="b15948b2-84e2-4dfb-b292-612c95991f1e" providerId="ADAL" clId="{C0165486-9A32-40BF-B746-87496E3A04D7}" dt="2023-07-05T17:15:05.998" v="2562" actId="478"/>
          <ac:spMkLst>
            <pc:docMk/>
            <pc:sldMk cId="3668200579" sldId="261"/>
            <ac:spMk id="4" creationId="{00000000-0000-0000-0000-000000000000}"/>
          </ac:spMkLst>
        </pc:spChg>
        <pc:picChg chg="mod ord">
          <ac:chgData name="Smiatacz, Frances Guida" userId="b15948b2-84e2-4dfb-b292-612c95991f1e" providerId="ADAL" clId="{C0165486-9A32-40BF-B746-87496E3A04D7}" dt="2023-07-05T17:15:36.709" v="2566" actId="1076"/>
          <ac:picMkLst>
            <pc:docMk/>
            <pc:sldMk cId="3668200579" sldId="261"/>
            <ac:picMk id="7" creationId="{00000000-0000-0000-0000-000000000000}"/>
          </ac:picMkLst>
        </pc:picChg>
        <pc:picChg chg="mod ord">
          <ac:chgData name="Smiatacz, Frances Guida" userId="b15948b2-84e2-4dfb-b292-612c95991f1e" providerId="ADAL" clId="{C0165486-9A32-40BF-B746-87496E3A04D7}" dt="2023-07-05T17:15:59.227" v="2572" actId="14100"/>
          <ac:picMkLst>
            <pc:docMk/>
            <pc:sldMk cId="3668200579" sldId="261"/>
            <ac:picMk id="8" creationId="{00000000-0000-0000-0000-000000000000}"/>
          </ac:picMkLst>
        </pc:picChg>
        <pc:picChg chg="mod ord">
          <ac:chgData name="Smiatacz, Frances Guida" userId="b15948b2-84e2-4dfb-b292-612c95991f1e" providerId="ADAL" clId="{C0165486-9A32-40BF-B746-87496E3A04D7}" dt="2023-07-05T17:15:54.858" v="2571" actId="1076"/>
          <ac:picMkLst>
            <pc:docMk/>
            <pc:sldMk cId="3668200579" sldId="261"/>
            <ac:picMk id="9" creationId="{00000000-0000-0000-0000-000000000000}"/>
          </ac:picMkLst>
        </pc:picChg>
      </pc:sldChg>
      <pc:sldChg chg="delSp modSp mod modNotesTx">
        <pc:chgData name="Smiatacz, Frances Guida" userId="b15948b2-84e2-4dfb-b292-612c95991f1e" providerId="ADAL" clId="{C0165486-9A32-40BF-B746-87496E3A04D7}" dt="2023-07-05T17:30:45.282" v="3278" actId="20577"/>
        <pc:sldMkLst>
          <pc:docMk/>
          <pc:sldMk cId="2943452411" sldId="263"/>
        </pc:sldMkLst>
        <pc:spChg chg="mod">
          <ac:chgData name="Smiatacz, Frances Guida" userId="b15948b2-84e2-4dfb-b292-612c95991f1e" providerId="ADAL" clId="{C0165486-9A32-40BF-B746-87496E3A04D7}" dt="2023-07-05T17:30:18.106" v="3271" actId="6549"/>
          <ac:spMkLst>
            <pc:docMk/>
            <pc:sldMk cId="2943452411" sldId="263"/>
            <ac:spMk id="3" creationId="{00000000-0000-0000-0000-000000000000}"/>
          </ac:spMkLst>
        </pc:spChg>
        <pc:spChg chg="del">
          <ac:chgData name="Smiatacz, Frances Guida" userId="b15948b2-84e2-4dfb-b292-612c95991f1e" providerId="ADAL" clId="{C0165486-9A32-40BF-B746-87496E3A04D7}" dt="2023-07-05T17:30:21.010" v="3272" actId="478"/>
          <ac:spMkLst>
            <pc:docMk/>
            <pc:sldMk cId="2943452411" sldId="263"/>
            <ac:spMk id="5" creationId="{00000000-0000-0000-0000-000000000000}"/>
          </ac:spMkLst>
        </pc:spChg>
      </pc:sldChg>
      <pc:sldChg chg="delSp modSp mod modNotesTx">
        <pc:chgData name="Smiatacz, Frances Guida" userId="b15948b2-84e2-4dfb-b292-612c95991f1e" providerId="ADAL" clId="{C0165486-9A32-40BF-B746-87496E3A04D7}" dt="2023-07-05T14:46:32.119" v="77" actId="478"/>
        <pc:sldMkLst>
          <pc:docMk/>
          <pc:sldMk cId="412904861" sldId="265"/>
        </pc:sldMkLst>
        <pc:spChg chg="mod">
          <ac:chgData name="Smiatacz, Frances Guida" userId="b15948b2-84e2-4dfb-b292-612c95991f1e" providerId="ADAL" clId="{C0165486-9A32-40BF-B746-87496E3A04D7}" dt="2023-07-05T14:46:26.580" v="76" actId="20577"/>
          <ac:spMkLst>
            <pc:docMk/>
            <pc:sldMk cId="412904861" sldId="265"/>
            <ac:spMk id="3" creationId="{00000000-0000-0000-0000-000000000000}"/>
          </ac:spMkLst>
        </pc:spChg>
        <pc:spChg chg="del">
          <ac:chgData name="Smiatacz, Frances Guida" userId="b15948b2-84e2-4dfb-b292-612c95991f1e" providerId="ADAL" clId="{C0165486-9A32-40BF-B746-87496E3A04D7}" dt="2023-07-05T14:46:32.119" v="77" actId="478"/>
          <ac:spMkLst>
            <pc:docMk/>
            <pc:sldMk cId="412904861" sldId="265"/>
            <ac:spMk id="4" creationId="{00000000-0000-0000-0000-000000000000}"/>
          </ac:spMkLst>
        </pc:spChg>
      </pc:sldChg>
      <pc:sldChg chg="modSp mod modNotesTx">
        <pc:chgData name="Smiatacz, Frances Guida" userId="b15948b2-84e2-4dfb-b292-612c95991f1e" providerId="ADAL" clId="{C0165486-9A32-40BF-B746-87496E3A04D7}" dt="2023-07-05T15:58:11.798" v="647" actId="5793"/>
        <pc:sldMkLst>
          <pc:docMk/>
          <pc:sldMk cId="960600211" sldId="266"/>
        </pc:sldMkLst>
        <pc:spChg chg="mod">
          <ac:chgData name="Smiatacz, Frances Guida" userId="b15948b2-84e2-4dfb-b292-612c95991f1e" providerId="ADAL" clId="{C0165486-9A32-40BF-B746-87496E3A04D7}" dt="2023-07-05T15:58:02.853" v="645" actId="1076"/>
          <ac:spMkLst>
            <pc:docMk/>
            <pc:sldMk cId="960600211" sldId="266"/>
            <ac:spMk id="5" creationId="{00000000-0000-0000-0000-000000000000}"/>
          </ac:spMkLst>
        </pc:spChg>
      </pc:sldChg>
      <pc:sldChg chg="delSp modSp mod modNotesTx">
        <pc:chgData name="Smiatacz, Frances Guida" userId="b15948b2-84e2-4dfb-b292-612c95991f1e" providerId="ADAL" clId="{C0165486-9A32-40BF-B746-87496E3A04D7}" dt="2023-07-05T16:10:28.121" v="1058" actId="6549"/>
        <pc:sldMkLst>
          <pc:docMk/>
          <pc:sldMk cId="3923256113" sldId="269"/>
        </pc:sldMkLst>
        <pc:spChg chg="mod">
          <ac:chgData name="Smiatacz, Frances Guida" userId="b15948b2-84e2-4dfb-b292-612c95991f1e" providerId="ADAL" clId="{C0165486-9A32-40BF-B746-87496E3A04D7}" dt="2023-07-05T16:10:07.191" v="1056" actId="6549"/>
          <ac:spMkLst>
            <pc:docMk/>
            <pc:sldMk cId="3923256113" sldId="269"/>
            <ac:spMk id="3" creationId="{00000000-0000-0000-0000-000000000000}"/>
          </ac:spMkLst>
        </pc:spChg>
        <pc:spChg chg="del">
          <ac:chgData name="Smiatacz, Frances Guida" userId="b15948b2-84e2-4dfb-b292-612c95991f1e" providerId="ADAL" clId="{C0165486-9A32-40BF-B746-87496E3A04D7}" dt="2023-07-05T16:10:10.541" v="1057" actId="478"/>
          <ac:spMkLst>
            <pc:docMk/>
            <pc:sldMk cId="3923256113" sldId="269"/>
            <ac:spMk id="4" creationId="{00000000-0000-0000-0000-000000000000}"/>
          </ac:spMkLst>
        </pc:spChg>
      </pc:sldChg>
      <pc:sldChg chg="delSp modSp mod modNotesTx">
        <pc:chgData name="Smiatacz, Frances Guida" userId="b15948b2-84e2-4dfb-b292-612c95991f1e" providerId="ADAL" clId="{C0165486-9A32-40BF-B746-87496E3A04D7}" dt="2023-07-05T14:52:57.301" v="399" actId="478"/>
        <pc:sldMkLst>
          <pc:docMk/>
          <pc:sldMk cId="506845958" sldId="270"/>
        </pc:sldMkLst>
        <pc:spChg chg="mod">
          <ac:chgData name="Smiatacz, Frances Guida" userId="b15948b2-84e2-4dfb-b292-612c95991f1e" providerId="ADAL" clId="{C0165486-9A32-40BF-B746-87496E3A04D7}" dt="2023-07-05T14:52:47.945" v="398" actId="20577"/>
          <ac:spMkLst>
            <pc:docMk/>
            <pc:sldMk cId="506845958" sldId="270"/>
            <ac:spMk id="3" creationId="{00000000-0000-0000-0000-000000000000}"/>
          </ac:spMkLst>
        </pc:spChg>
        <pc:spChg chg="del">
          <ac:chgData name="Smiatacz, Frances Guida" userId="b15948b2-84e2-4dfb-b292-612c95991f1e" providerId="ADAL" clId="{C0165486-9A32-40BF-B746-87496E3A04D7}" dt="2023-07-05T14:52:57.301" v="399" actId="478"/>
          <ac:spMkLst>
            <pc:docMk/>
            <pc:sldMk cId="506845958" sldId="270"/>
            <ac:spMk id="4" creationId="{00000000-0000-0000-0000-000000000000}"/>
          </ac:spMkLst>
        </pc:spChg>
      </pc:sldChg>
      <pc:sldChg chg="delSp modSp mod modNotesTx">
        <pc:chgData name="Smiatacz, Frances Guida" userId="b15948b2-84e2-4dfb-b292-612c95991f1e" providerId="ADAL" clId="{C0165486-9A32-40BF-B746-87496E3A04D7}" dt="2023-07-05T18:50:55.322" v="3702" actId="5793"/>
        <pc:sldMkLst>
          <pc:docMk/>
          <pc:sldMk cId="1247951827" sldId="272"/>
        </pc:sldMkLst>
        <pc:spChg chg="mod">
          <ac:chgData name="Smiatacz, Frances Guida" userId="b15948b2-84e2-4dfb-b292-612c95991f1e" providerId="ADAL" clId="{C0165486-9A32-40BF-B746-87496E3A04D7}" dt="2023-07-05T18:50:55.322" v="3702" actId="5793"/>
          <ac:spMkLst>
            <pc:docMk/>
            <pc:sldMk cId="1247951827" sldId="272"/>
            <ac:spMk id="3" creationId="{00000000-0000-0000-0000-000000000000}"/>
          </ac:spMkLst>
        </pc:spChg>
        <pc:spChg chg="del">
          <ac:chgData name="Smiatacz, Frances Guida" userId="b15948b2-84e2-4dfb-b292-612c95991f1e" providerId="ADAL" clId="{C0165486-9A32-40BF-B746-87496E3A04D7}" dt="2023-07-05T16:32:24.629" v="1893" actId="478"/>
          <ac:spMkLst>
            <pc:docMk/>
            <pc:sldMk cId="1247951827" sldId="272"/>
            <ac:spMk id="4" creationId="{00000000-0000-0000-0000-000000000000}"/>
          </ac:spMkLst>
        </pc:spChg>
      </pc:sldChg>
      <pc:sldChg chg="delSp modSp mod modNotesTx">
        <pc:chgData name="Smiatacz, Frances Guida" userId="b15948b2-84e2-4dfb-b292-612c95991f1e" providerId="ADAL" clId="{C0165486-9A32-40BF-B746-87496E3A04D7}" dt="2023-07-05T16:41:16.453" v="2308" actId="1076"/>
        <pc:sldMkLst>
          <pc:docMk/>
          <pc:sldMk cId="1544275538" sldId="273"/>
        </pc:sldMkLst>
        <pc:spChg chg="del">
          <ac:chgData name="Smiatacz, Frances Guida" userId="b15948b2-84e2-4dfb-b292-612c95991f1e" providerId="ADAL" clId="{C0165486-9A32-40BF-B746-87496E3A04D7}" dt="2023-07-05T16:40:18.650" v="2296" actId="478"/>
          <ac:spMkLst>
            <pc:docMk/>
            <pc:sldMk cId="1544275538" sldId="273"/>
            <ac:spMk id="2" creationId="{00000000-0000-0000-0000-000000000000}"/>
          </ac:spMkLst>
        </pc:spChg>
        <pc:spChg chg="mod">
          <ac:chgData name="Smiatacz, Frances Guida" userId="b15948b2-84e2-4dfb-b292-612c95991f1e" providerId="ADAL" clId="{C0165486-9A32-40BF-B746-87496E3A04D7}" dt="2023-07-05T16:41:16.453" v="2308" actId="1076"/>
          <ac:spMkLst>
            <pc:docMk/>
            <pc:sldMk cId="1544275538" sldId="273"/>
            <ac:spMk id="3" creationId="{00000000-0000-0000-0000-000000000000}"/>
          </ac:spMkLst>
        </pc:spChg>
      </pc:sldChg>
      <pc:sldChg chg="delSp modSp mod modNotesTx">
        <pc:chgData name="Smiatacz, Frances Guida" userId="b15948b2-84e2-4dfb-b292-612c95991f1e" providerId="ADAL" clId="{C0165486-9A32-40BF-B746-87496E3A04D7}" dt="2023-07-05T16:33:06.715" v="1928"/>
        <pc:sldMkLst>
          <pc:docMk/>
          <pc:sldMk cId="3982378126" sldId="277"/>
        </pc:sldMkLst>
        <pc:spChg chg="mod">
          <ac:chgData name="Smiatacz, Frances Guida" userId="b15948b2-84e2-4dfb-b292-612c95991f1e" providerId="ADAL" clId="{C0165486-9A32-40BF-B746-87496E3A04D7}" dt="2023-07-05T16:32:58.100" v="1926" actId="20577"/>
          <ac:spMkLst>
            <pc:docMk/>
            <pc:sldMk cId="3982378126" sldId="277"/>
            <ac:spMk id="3" creationId="{00000000-0000-0000-0000-000000000000}"/>
          </ac:spMkLst>
        </pc:spChg>
        <pc:spChg chg="del">
          <ac:chgData name="Smiatacz, Frances Guida" userId="b15948b2-84e2-4dfb-b292-612c95991f1e" providerId="ADAL" clId="{C0165486-9A32-40BF-B746-87496E3A04D7}" dt="2023-07-05T16:32:54.862" v="1924" actId="478"/>
          <ac:spMkLst>
            <pc:docMk/>
            <pc:sldMk cId="3982378126" sldId="277"/>
            <ac:spMk id="4" creationId="{00000000-0000-0000-0000-000000000000}"/>
          </ac:spMkLst>
        </pc:spChg>
      </pc:sldChg>
      <pc:sldChg chg="delSp modSp mod modNotesTx">
        <pc:chgData name="Smiatacz, Frances Guida" userId="b15948b2-84e2-4dfb-b292-612c95991f1e" providerId="ADAL" clId="{C0165486-9A32-40BF-B746-87496E3A04D7}" dt="2023-07-05T17:25:10.880" v="3080" actId="478"/>
        <pc:sldMkLst>
          <pc:docMk/>
          <pc:sldMk cId="1505342715" sldId="278"/>
        </pc:sldMkLst>
        <pc:spChg chg="mod">
          <ac:chgData name="Smiatacz, Frances Guida" userId="b15948b2-84e2-4dfb-b292-612c95991f1e" providerId="ADAL" clId="{C0165486-9A32-40BF-B746-87496E3A04D7}" dt="2023-07-05T17:24:49.459" v="3074" actId="6549"/>
          <ac:spMkLst>
            <pc:docMk/>
            <pc:sldMk cId="1505342715" sldId="278"/>
            <ac:spMk id="3" creationId="{00000000-0000-0000-0000-000000000000}"/>
          </ac:spMkLst>
        </pc:spChg>
        <pc:spChg chg="del">
          <ac:chgData name="Smiatacz, Frances Guida" userId="b15948b2-84e2-4dfb-b292-612c95991f1e" providerId="ADAL" clId="{C0165486-9A32-40BF-B746-87496E3A04D7}" dt="2023-07-05T17:25:10.880" v="3080" actId="478"/>
          <ac:spMkLst>
            <pc:docMk/>
            <pc:sldMk cId="1505342715" sldId="278"/>
            <ac:spMk id="5" creationId="{00000000-0000-0000-0000-000000000000}"/>
          </ac:spMkLst>
        </pc:spChg>
        <pc:picChg chg="mod">
          <ac:chgData name="Smiatacz, Frances Guida" userId="b15948b2-84e2-4dfb-b292-612c95991f1e" providerId="ADAL" clId="{C0165486-9A32-40BF-B746-87496E3A04D7}" dt="2023-07-05T17:24:24.684" v="3032" actId="1076"/>
          <ac:picMkLst>
            <pc:docMk/>
            <pc:sldMk cId="1505342715" sldId="278"/>
            <ac:picMk id="4" creationId="{00000000-0000-0000-0000-000000000000}"/>
          </ac:picMkLst>
        </pc:picChg>
      </pc:sldChg>
      <pc:sldChg chg="delSp modSp mod modNotesTx">
        <pc:chgData name="Smiatacz, Frances Guida" userId="b15948b2-84e2-4dfb-b292-612c95991f1e" providerId="ADAL" clId="{C0165486-9A32-40BF-B746-87496E3A04D7}" dt="2023-07-05T18:55:04.419" v="3720" actId="6549"/>
        <pc:sldMkLst>
          <pc:docMk/>
          <pc:sldMk cId="1977562225" sldId="279"/>
        </pc:sldMkLst>
        <pc:spChg chg="mod">
          <ac:chgData name="Smiatacz, Frances Guida" userId="b15948b2-84e2-4dfb-b292-612c95991f1e" providerId="ADAL" clId="{C0165486-9A32-40BF-B746-87496E3A04D7}" dt="2023-07-05T17:27:09.274" v="3130" actId="6549"/>
          <ac:spMkLst>
            <pc:docMk/>
            <pc:sldMk cId="1977562225" sldId="279"/>
            <ac:spMk id="3" creationId="{00000000-0000-0000-0000-000000000000}"/>
          </ac:spMkLst>
        </pc:spChg>
        <pc:spChg chg="del">
          <ac:chgData name="Smiatacz, Frances Guida" userId="b15948b2-84e2-4dfb-b292-612c95991f1e" providerId="ADAL" clId="{C0165486-9A32-40BF-B746-87496E3A04D7}" dt="2023-07-05T17:27:29.968" v="3133" actId="478"/>
          <ac:spMkLst>
            <pc:docMk/>
            <pc:sldMk cId="1977562225" sldId="279"/>
            <ac:spMk id="4" creationId="{00000000-0000-0000-0000-000000000000}"/>
          </ac:spMkLst>
        </pc:spChg>
      </pc:sldChg>
      <pc:sldChg chg="delSp modSp mod modNotesTx">
        <pc:chgData name="Smiatacz, Frances Guida" userId="b15948b2-84e2-4dfb-b292-612c95991f1e" providerId="ADAL" clId="{C0165486-9A32-40BF-B746-87496E3A04D7}" dt="2023-07-05T18:51:14.337" v="3703" actId="6549"/>
        <pc:sldMkLst>
          <pc:docMk/>
          <pc:sldMk cId="3987880589" sldId="280"/>
        </pc:sldMkLst>
        <pc:spChg chg="mod">
          <ac:chgData name="Smiatacz, Frances Guida" userId="b15948b2-84e2-4dfb-b292-612c95991f1e" providerId="ADAL" clId="{C0165486-9A32-40BF-B746-87496E3A04D7}" dt="2023-07-05T18:51:14.337" v="3703" actId="6549"/>
          <ac:spMkLst>
            <pc:docMk/>
            <pc:sldMk cId="3987880589" sldId="280"/>
            <ac:spMk id="3" creationId="{00000000-0000-0000-0000-000000000000}"/>
          </ac:spMkLst>
        </pc:spChg>
        <pc:spChg chg="del">
          <ac:chgData name="Smiatacz, Frances Guida" userId="b15948b2-84e2-4dfb-b292-612c95991f1e" providerId="ADAL" clId="{C0165486-9A32-40BF-B746-87496E3A04D7}" dt="2023-07-05T16:33:18.767" v="1942" actId="478"/>
          <ac:spMkLst>
            <pc:docMk/>
            <pc:sldMk cId="3987880589" sldId="280"/>
            <ac:spMk id="4" creationId="{00000000-0000-0000-0000-000000000000}"/>
          </ac:spMkLst>
        </pc:spChg>
      </pc:sldChg>
      <pc:sldChg chg="delSp modSp mod modNotesTx">
        <pc:chgData name="Smiatacz, Frances Guida" userId="b15948b2-84e2-4dfb-b292-612c95991f1e" providerId="ADAL" clId="{C0165486-9A32-40BF-B746-87496E3A04D7}" dt="2023-07-05T16:23:45.225" v="1474" actId="1076"/>
        <pc:sldMkLst>
          <pc:docMk/>
          <pc:sldMk cId="249482169" sldId="281"/>
        </pc:sldMkLst>
        <pc:spChg chg="mod">
          <ac:chgData name="Smiatacz, Frances Guida" userId="b15948b2-84e2-4dfb-b292-612c95991f1e" providerId="ADAL" clId="{C0165486-9A32-40BF-B746-87496E3A04D7}" dt="2023-07-05T16:23:02.827" v="1471" actId="20577"/>
          <ac:spMkLst>
            <pc:docMk/>
            <pc:sldMk cId="249482169" sldId="281"/>
            <ac:spMk id="3" creationId="{00000000-0000-0000-0000-000000000000}"/>
          </ac:spMkLst>
        </pc:spChg>
        <pc:spChg chg="del">
          <ac:chgData name="Smiatacz, Frances Guida" userId="b15948b2-84e2-4dfb-b292-612c95991f1e" providerId="ADAL" clId="{C0165486-9A32-40BF-B746-87496E3A04D7}" dt="2023-07-05T16:22:18.964" v="1455" actId="478"/>
          <ac:spMkLst>
            <pc:docMk/>
            <pc:sldMk cId="249482169" sldId="281"/>
            <ac:spMk id="4" creationId="{00000000-0000-0000-0000-000000000000}"/>
          </ac:spMkLst>
        </pc:spChg>
        <pc:picChg chg="mod">
          <ac:chgData name="Smiatacz, Frances Guida" userId="b15948b2-84e2-4dfb-b292-612c95991f1e" providerId="ADAL" clId="{C0165486-9A32-40BF-B746-87496E3A04D7}" dt="2023-07-05T16:23:45.225" v="1474" actId="1076"/>
          <ac:picMkLst>
            <pc:docMk/>
            <pc:sldMk cId="249482169" sldId="281"/>
            <ac:picMk id="5" creationId="{00000000-0000-0000-0000-000000000000}"/>
          </ac:picMkLst>
        </pc:picChg>
      </pc:sldChg>
      <pc:sldChg chg="delSp modSp mod modNotesTx">
        <pc:chgData name="Smiatacz, Frances Guida" userId="b15948b2-84e2-4dfb-b292-612c95991f1e" providerId="ADAL" clId="{C0165486-9A32-40BF-B746-87496E3A04D7}" dt="2023-07-05T16:33:51.117" v="1964"/>
        <pc:sldMkLst>
          <pc:docMk/>
          <pc:sldMk cId="4185265828" sldId="282"/>
        </pc:sldMkLst>
        <pc:spChg chg="mod">
          <ac:chgData name="Smiatacz, Frances Guida" userId="b15948b2-84e2-4dfb-b292-612c95991f1e" providerId="ADAL" clId="{C0165486-9A32-40BF-B746-87496E3A04D7}" dt="2023-07-05T16:33:40.370" v="1961" actId="20577"/>
          <ac:spMkLst>
            <pc:docMk/>
            <pc:sldMk cId="4185265828" sldId="282"/>
            <ac:spMk id="3" creationId="{00000000-0000-0000-0000-000000000000}"/>
          </ac:spMkLst>
        </pc:spChg>
        <pc:spChg chg="del">
          <ac:chgData name="Smiatacz, Frances Guida" userId="b15948b2-84e2-4dfb-b292-612c95991f1e" providerId="ADAL" clId="{C0165486-9A32-40BF-B746-87496E3A04D7}" dt="2023-07-05T16:33:43.299" v="1962" actId="478"/>
          <ac:spMkLst>
            <pc:docMk/>
            <pc:sldMk cId="4185265828" sldId="282"/>
            <ac:spMk id="4" creationId="{00000000-0000-0000-0000-000000000000}"/>
          </ac:spMkLst>
        </pc:spChg>
      </pc:sldChg>
      <pc:sldChg chg="addSp delSp modSp mod modNotesTx">
        <pc:chgData name="Smiatacz, Frances Guida" userId="b15948b2-84e2-4dfb-b292-612c95991f1e" providerId="ADAL" clId="{C0165486-9A32-40BF-B746-87496E3A04D7}" dt="2023-07-05T16:34:51.938" v="2016" actId="478"/>
        <pc:sldMkLst>
          <pc:docMk/>
          <pc:sldMk cId="2032525960" sldId="283"/>
        </pc:sldMkLst>
        <pc:spChg chg="mod">
          <ac:chgData name="Smiatacz, Frances Guida" userId="b15948b2-84e2-4dfb-b292-612c95991f1e" providerId="ADAL" clId="{C0165486-9A32-40BF-B746-87496E3A04D7}" dt="2023-07-05T16:34:07.967" v="1983" actId="20577"/>
          <ac:spMkLst>
            <pc:docMk/>
            <pc:sldMk cId="2032525960" sldId="283"/>
            <ac:spMk id="3" creationId="{00000000-0000-0000-0000-000000000000}"/>
          </ac:spMkLst>
        </pc:spChg>
        <pc:spChg chg="add del">
          <ac:chgData name="Smiatacz, Frances Guida" userId="b15948b2-84e2-4dfb-b292-612c95991f1e" providerId="ADAL" clId="{C0165486-9A32-40BF-B746-87496E3A04D7}" dt="2023-07-05T16:34:51.938" v="2016" actId="478"/>
          <ac:spMkLst>
            <pc:docMk/>
            <pc:sldMk cId="2032525960" sldId="283"/>
            <ac:spMk id="4" creationId="{00000000-0000-0000-0000-000000000000}"/>
          </ac:spMkLst>
        </pc:spChg>
      </pc:sldChg>
      <pc:sldChg chg="delSp modSp mod modNotesTx">
        <pc:chgData name="Smiatacz, Frances Guida" userId="b15948b2-84e2-4dfb-b292-612c95991f1e" providerId="ADAL" clId="{C0165486-9A32-40BF-B746-87496E3A04D7}" dt="2023-07-05T17:17:16.054" v="2615" actId="20577"/>
        <pc:sldMkLst>
          <pc:docMk/>
          <pc:sldMk cId="1234983662" sldId="285"/>
        </pc:sldMkLst>
        <pc:spChg chg="mod">
          <ac:chgData name="Smiatacz, Frances Guida" userId="b15948b2-84e2-4dfb-b292-612c95991f1e" providerId="ADAL" clId="{C0165486-9A32-40BF-B746-87496E3A04D7}" dt="2023-07-05T17:17:07.902" v="2612" actId="6549"/>
          <ac:spMkLst>
            <pc:docMk/>
            <pc:sldMk cId="1234983662" sldId="285"/>
            <ac:spMk id="3" creationId="{00000000-0000-0000-0000-000000000000}"/>
          </ac:spMkLst>
        </pc:spChg>
        <pc:spChg chg="del">
          <ac:chgData name="Smiatacz, Frances Guida" userId="b15948b2-84e2-4dfb-b292-612c95991f1e" providerId="ADAL" clId="{C0165486-9A32-40BF-B746-87496E3A04D7}" dt="2023-07-05T17:17:12.230" v="2613" actId="478"/>
          <ac:spMkLst>
            <pc:docMk/>
            <pc:sldMk cId="1234983662" sldId="285"/>
            <ac:spMk id="4" creationId="{00000000-0000-0000-0000-000000000000}"/>
          </ac:spMkLst>
        </pc:spChg>
      </pc:sldChg>
      <pc:sldChg chg="delSp modSp mod modNotesTx">
        <pc:chgData name="Smiatacz, Frances Guida" userId="b15948b2-84e2-4dfb-b292-612c95991f1e" providerId="ADAL" clId="{C0165486-9A32-40BF-B746-87496E3A04D7}" dt="2023-07-05T17:35:33.944" v="3437" actId="6549"/>
        <pc:sldMkLst>
          <pc:docMk/>
          <pc:sldMk cId="2027375505" sldId="286"/>
        </pc:sldMkLst>
        <pc:spChg chg="mod">
          <ac:chgData name="Smiatacz, Frances Guida" userId="b15948b2-84e2-4dfb-b292-612c95991f1e" providerId="ADAL" clId="{C0165486-9A32-40BF-B746-87496E3A04D7}" dt="2023-07-05T17:35:23.473" v="3435" actId="6549"/>
          <ac:spMkLst>
            <pc:docMk/>
            <pc:sldMk cId="2027375505" sldId="286"/>
            <ac:spMk id="3" creationId="{00000000-0000-0000-0000-000000000000}"/>
          </ac:spMkLst>
        </pc:spChg>
        <pc:spChg chg="del">
          <ac:chgData name="Smiatacz, Frances Guida" userId="b15948b2-84e2-4dfb-b292-612c95991f1e" providerId="ADAL" clId="{C0165486-9A32-40BF-B746-87496E3A04D7}" dt="2023-07-05T17:35:28.037" v="3436" actId="478"/>
          <ac:spMkLst>
            <pc:docMk/>
            <pc:sldMk cId="2027375505" sldId="286"/>
            <ac:spMk id="5" creationId="{00000000-0000-0000-0000-000000000000}"/>
          </ac:spMkLst>
        </pc:spChg>
      </pc:sldChg>
      <pc:sldChg chg="delSp modSp mod modNotesTx">
        <pc:chgData name="Smiatacz, Frances Guida" userId="b15948b2-84e2-4dfb-b292-612c95991f1e" providerId="ADAL" clId="{C0165486-9A32-40BF-B746-87496E3A04D7}" dt="2023-07-05T18:50:26.544" v="3700" actId="14100"/>
        <pc:sldMkLst>
          <pc:docMk/>
          <pc:sldMk cId="1565674210" sldId="303"/>
        </pc:sldMkLst>
        <pc:spChg chg="mod">
          <ac:chgData name="Smiatacz, Frances Guida" userId="b15948b2-84e2-4dfb-b292-612c95991f1e" providerId="ADAL" clId="{C0165486-9A32-40BF-B746-87496E3A04D7}" dt="2023-07-05T18:50:26.544" v="3700" actId="14100"/>
          <ac:spMkLst>
            <pc:docMk/>
            <pc:sldMk cId="1565674210" sldId="303"/>
            <ac:spMk id="3" creationId="{00000000-0000-0000-0000-000000000000}"/>
          </ac:spMkLst>
        </pc:spChg>
        <pc:spChg chg="del mod">
          <ac:chgData name="Smiatacz, Frances Guida" userId="b15948b2-84e2-4dfb-b292-612c95991f1e" providerId="ADAL" clId="{C0165486-9A32-40BF-B746-87496E3A04D7}" dt="2023-07-05T16:31:30.994" v="1870" actId="478"/>
          <ac:spMkLst>
            <pc:docMk/>
            <pc:sldMk cId="1565674210" sldId="303"/>
            <ac:spMk id="4" creationId="{00000000-0000-0000-0000-000000000000}"/>
          </ac:spMkLst>
        </pc:spChg>
        <pc:picChg chg="mod">
          <ac:chgData name="Smiatacz, Frances Guida" userId="b15948b2-84e2-4dfb-b292-612c95991f1e" providerId="ADAL" clId="{C0165486-9A32-40BF-B746-87496E3A04D7}" dt="2023-07-05T16:24:26.375" v="1481" actId="14100"/>
          <ac:picMkLst>
            <pc:docMk/>
            <pc:sldMk cId="1565674210" sldId="303"/>
            <ac:picMk id="2050" creationId="{00000000-0000-0000-0000-000000000000}"/>
          </ac:picMkLst>
        </pc:picChg>
      </pc:sldChg>
      <pc:sldChg chg="delSp modSp mod modNotesTx">
        <pc:chgData name="Smiatacz, Frances Guida" userId="b15948b2-84e2-4dfb-b292-612c95991f1e" providerId="ADAL" clId="{C0165486-9A32-40BF-B746-87496E3A04D7}" dt="2023-07-05T18:52:06.516" v="3709" actId="20577"/>
        <pc:sldMkLst>
          <pc:docMk/>
          <pc:sldMk cId="2571184450" sldId="304"/>
        </pc:sldMkLst>
        <pc:spChg chg="mod">
          <ac:chgData name="Smiatacz, Frances Guida" userId="b15948b2-84e2-4dfb-b292-612c95991f1e" providerId="ADAL" clId="{C0165486-9A32-40BF-B746-87496E3A04D7}" dt="2023-07-05T18:52:06.516" v="3709" actId="20577"/>
          <ac:spMkLst>
            <pc:docMk/>
            <pc:sldMk cId="2571184450" sldId="304"/>
            <ac:spMk id="3" creationId="{00000000-0000-0000-0000-000000000000}"/>
          </ac:spMkLst>
        </pc:spChg>
        <pc:spChg chg="del">
          <ac:chgData name="Smiatacz, Frances Guida" userId="b15948b2-84e2-4dfb-b292-612c95991f1e" providerId="ADAL" clId="{C0165486-9A32-40BF-B746-87496E3A04D7}" dt="2023-07-05T16:45:41.819" v="2437" actId="478"/>
          <ac:spMkLst>
            <pc:docMk/>
            <pc:sldMk cId="2571184450" sldId="304"/>
            <ac:spMk id="4" creationId="{00000000-0000-0000-0000-000000000000}"/>
          </ac:spMkLst>
        </pc:spChg>
        <pc:picChg chg="mod">
          <ac:chgData name="Smiatacz, Frances Guida" userId="b15948b2-84e2-4dfb-b292-612c95991f1e" providerId="ADAL" clId="{C0165486-9A32-40BF-B746-87496E3A04D7}" dt="2023-07-05T16:43:34.177" v="2339" actId="167"/>
          <ac:picMkLst>
            <pc:docMk/>
            <pc:sldMk cId="2571184450" sldId="304"/>
            <ac:picMk id="1026" creationId="{00000000-0000-0000-0000-000000000000}"/>
          </ac:picMkLst>
        </pc:picChg>
      </pc:sldChg>
      <pc:sldChg chg="delSp modSp mod modNotesTx">
        <pc:chgData name="Smiatacz, Frances Guida" userId="b15948b2-84e2-4dfb-b292-612c95991f1e" providerId="ADAL" clId="{C0165486-9A32-40BF-B746-87496E3A04D7}" dt="2023-07-05T17:18:14.291" v="2659" actId="6549"/>
        <pc:sldMkLst>
          <pc:docMk/>
          <pc:sldMk cId="4041648737" sldId="305"/>
        </pc:sldMkLst>
        <pc:spChg chg="mod">
          <ac:chgData name="Smiatacz, Frances Guida" userId="b15948b2-84e2-4dfb-b292-612c95991f1e" providerId="ADAL" clId="{C0165486-9A32-40BF-B746-87496E3A04D7}" dt="2023-07-05T17:17:54.896" v="2653" actId="6549"/>
          <ac:spMkLst>
            <pc:docMk/>
            <pc:sldMk cId="4041648737" sldId="305"/>
            <ac:spMk id="3" creationId="{00000000-0000-0000-0000-000000000000}"/>
          </ac:spMkLst>
        </pc:spChg>
        <pc:spChg chg="del">
          <ac:chgData name="Smiatacz, Frances Guida" userId="b15948b2-84e2-4dfb-b292-612c95991f1e" providerId="ADAL" clId="{C0165486-9A32-40BF-B746-87496E3A04D7}" dt="2023-07-05T17:17:57.763" v="2654" actId="478"/>
          <ac:spMkLst>
            <pc:docMk/>
            <pc:sldMk cId="4041648737" sldId="305"/>
            <ac:spMk id="4" creationId="{00000000-0000-0000-0000-000000000000}"/>
          </ac:spMkLst>
        </pc:spChg>
        <pc:picChg chg="mod">
          <ac:chgData name="Smiatacz, Frances Guida" userId="b15948b2-84e2-4dfb-b292-612c95991f1e" providerId="ADAL" clId="{C0165486-9A32-40BF-B746-87496E3A04D7}" dt="2023-07-05T17:17:25.129" v="2617" actId="14100"/>
          <ac:picMkLst>
            <pc:docMk/>
            <pc:sldMk cId="4041648737" sldId="305"/>
            <ac:picMk id="3074" creationId="{00000000-0000-0000-0000-000000000000}"/>
          </ac:picMkLst>
        </pc:picChg>
      </pc:sldChg>
      <pc:sldChg chg="delSp modSp mod modNotesTx">
        <pc:chgData name="Smiatacz, Frances Guida" userId="b15948b2-84e2-4dfb-b292-612c95991f1e" providerId="ADAL" clId="{C0165486-9A32-40BF-B746-87496E3A04D7}" dt="2023-07-05T17:23:10.624" v="2974" actId="20577"/>
        <pc:sldMkLst>
          <pc:docMk/>
          <pc:sldMk cId="1598178117" sldId="306"/>
        </pc:sldMkLst>
        <pc:spChg chg="mod">
          <ac:chgData name="Smiatacz, Frances Guida" userId="b15948b2-84e2-4dfb-b292-612c95991f1e" providerId="ADAL" clId="{C0165486-9A32-40BF-B746-87496E3A04D7}" dt="2023-07-05T17:22:55.891" v="2969" actId="6549"/>
          <ac:spMkLst>
            <pc:docMk/>
            <pc:sldMk cId="1598178117" sldId="306"/>
            <ac:spMk id="3" creationId="{00000000-0000-0000-0000-000000000000}"/>
          </ac:spMkLst>
        </pc:spChg>
        <pc:spChg chg="del mod">
          <ac:chgData name="Smiatacz, Frances Guida" userId="b15948b2-84e2-4dfb-b292-612c95991f1e" providerId="ADAL" clId="{C0165486-9A32-40BF-B746-87496E3A04D7}" dt="2023-07-05T17:22:59.353" v="2970" actId="478"/>
          <ac:spMkLst>
            <pc:docMk/>
            <pc:sldMk cId="1598178117" sldId="306"/>
            <ac:spMk id="4" creationId="{00000000-0000-0000-0000-000000000000}"/>
          </ac:spMkLst>
        </pc:spChg>
        <pc:picChg chg="mod">
          <ac:chgData name="Smiatacz, Frances Guida" userId="b15948b2-84e2-4dfb-b292-612c95991f1e" providerId="ADAL" clId="{C0165486-9A32-40BF-B746-87496E3A04D7}" dt="2023-07-05T17:23:01.922" v="2971" actId="1076"/>
          <ac:picMkLst>
            <pc:docMk/>
            <pc:sldMk cId="1598178117" sldId="306"/>
            <ac:picMk id="5" creationId="{00000000-0000-0000-0000-000000000000}"/>
          </ac:picMkLst>
        </pc:picChg>
      </pc:sldChg>
      <pc:sldChg chg="delSp modSp mod modNotesTx">
        <pc:chgData name="Smiatacz, Frances Guida" userId="b15948b2-84e2-4dfb-b292-612c95991f1e" providerId="ADAL" clId="{C0165486-9A32-40BF-B746-87496E3A04D7}" dt="2023-07-05T17:24:19.078" v="3031"/>
        <pc:sldMkLst>
          <pc:docMk/>
          <pc:sldMk cId="3203575903" sldId="307"/>
        </pc:sldMkLst>
        <pc:spChg chg="mod">
          <ac:chgData name="Smiatacz, Frances Guida" userId="b15948b2-84e2-4dfb-b292-612c95991f1e" providerId="ADAL" clId="{C0165486-9A32-40BF-B746-87496E3A04D7}" dt="2023-07-05T17:24:09.299" v="3028" actId="20577"/>
          <ac:spMkLst>
            <pc:docMk/>
            <pc:sldMk cId="3203575903" sldId="307"/>
            <ac:spMk id="3" creationId="{00000000-0000-0000-0000-000000000000}"/>
          </ac:spMkLst>
        </pc:spChg>
        <pc:spChg chg="del">
          <ac:chgData name="Smiatacz, Frances Guida" userId="b15948b2-84e2-4dfb-b292-612c95991f1e" providerId="ADAL" clId="{C0165486-9A32-40BF-B746-87496E3A04D7}" dt="2023-07-05T17:24:12.057" v="3029" actId="478"/>
          <ac:spMkLst>
            <pc:docMk/>
            <pc:sldMk cId="3203575903" sldId="307"/>
            <ac:spMk id="4" creationId="{00000000-0000-0000-0000-000000000000}"/>
          </ac:spMkLst>
        </pc:spChg>
      </pc:sldChg>
      <pc:sldChg chg="delSp modSp mod modNotesTx">
        <pc:chgData name="Smiatacz, Frances Guida" userId="b15948b2-84e2-4dfb-b292-612c95991f1e" providerId="ADAL" clId="{C0165486-9A32-40BF-B746-87496E3A04D7}" dt="2023-07-05T17:29:50.777" v="3234" actId="6549"/>
        <pc:sldMkLst>
          <pc:docMk/>
          <pc:sldMk cId="2564086052" sldId="308"/>
        </pc:sldMkLst>
        <pc:spChg chg="mod">
          <ac:chgData name="Smiatacz, Frances Guida" userId="b15948b2-84e2-4dfb-b292-612c95991f1e" providerId="ADAL" clId="{C0165486-9A32-40BF-B746-87496E3A04D7}" dt="2023-07-05T17:28:34.324" v="3217" actId="20577"/>
          <ac:spMkLst>
            <pc:docMk/>
            <pc:sldMk cId="2564086052" sldId="308"/>
            <ac:spMk id="3" creationId="{00000000-0000-0000-0000-000000000000}"/>
          </ac:spMkLst>
        </pc:spChg>
        <pc:spChg chg="del mod">
          <ac:chgData name="Smiatacz, Frances Guida" userId="b15948b2-84e2-4dfb-b292-612c95991f1e" providerId="ADAL" clId="{C0165486-9A32-40BF-B746-87496E3A04D7}" dt="2023-07-05T17:28:39.224" v="3219" actId="478"/>
          <ac:spMkLst>
            <pc:docMk/>
            <pc:sldMk cId="2564086052" sldId="308"/>
            <ac:spMk id="4" creationId="{00000000-0000-0000-0000-000000000000}"/>
          </ac:spMkLst>
        </pc:spChg>
      </pc:sldChg>
      <pc:sldChg chg="delSp modSp mod modNotesTx">
        <pc:chgData name="Smiatacz, Frances Guida" userId="b15948b2-84e2-4dfb-b292-612c95991f1e" providerId="ADAL" clId="{C0165486-9A32-40BF-B746-87496E3A04D7}" dt="2023-07-05T17:31:45.936" v="3333" actId="6549"/>
        <pc:sldMkLst>
          <pc:docMk/>
          <pc:sldMk cId="2464934887" sldId="309"/>
        </pc:sldMkLst>
        <pc:spChg chg="mod">
          <ac:chgData name="Smiatacz, Frances Guida" userId="b15948b2-84e2-4dfb-b292-612c95991f1e" providerId="ADAL" clId="{C0165486-9A32-40BF-B746-87496E3A04D7}" dt="2023-07-05T17:31:17.589" v="3328" actId="6549"/>
          <ac:spMkLst>
            <pc:docMk/>
            <pc:sldMk cId="2464934887" sldId="309"/>
            <ac:spMk id="3" creationId="{00000000-0000-0000-0000-000000000000}"/>
          </ac:spMkLst>
        </pc:spChg>
        <pc:spChg chg="del">
          <ac:chgData name="Smiatacz, Frances Guida" userId="b15948b2-84e2-4dfb-b292-612c95991f1e" providerId="ADAL" clId="{C0165486-9A32-40BF-B746-87496E3A04D7}" dt="2023-07-05T17:31:21.669" v="3329" actId="478"/>
          <ac:spMkLst>
            <pc:docMk/>
            <pc:sldMk cId="2464934887" sldId="309"/>
            <ac:spMk id="4" creationId="{00000000-0000-0000-0000-000000000000}"/>
          </ac:spMkLst>
        </pc:spChg>
      </pc:sldChg>
      <pc:sldChg chg="delSp modSp mod modNotesTx">
        <pc:chgData name="Smiatacz, Frances Guida" userId="b15948b2-84e2-4dfb-b292-612c95991f1e" providerId="ADAL" clId="{C0165486-9A32-40BF-B746-87496E3A04D7}" dt="2023-07-05T17:32:45.025" v="3384" actId="478"/>
        <pc:sldMkLst>
          <pc:docMk/>
          <pc:sldMk cId="803777041" sldId="310"/>
        </pc:sldMkLst>
        <pc:spChg chg="mod">
          <ac:chgData name="Smiatacz, Frances Guida" userId="b15948b2-84e2-4dfb-b292-612c95991f1e" providerId="ADAL" clId="{C0165486-9A32-40BF-B746-87496E3A04D7}" dt="2023-07-05T17:32:08.981" v="3377" actId="20577"/>
          <ac:spMkLst>
            <pc:docMk/>
            <pc:sldMk cId="803777041" sldId="310"/>
            <ac:spMk id="3" creationId="{00000000-0000-0000-0000-000000000000}"/>
          </ac:spMkLst>
        </pc:spChg>
        <pc:spChg chg="del">
          <ac:chgData name="Smiatacz, Frances Guida" userId="b15948b2-84e2-4dfb-b292-612c95991f1e" providerId="ADAL" clId="{C0165486-9A32-40BF-B746-87496E3A04D7}" dt="2023-07-05T17:32:45.025" v="3384" actId="478"/>
          <ac:spMkLst>
            <pc:docMk/>
            <pc:sldMk cId="803777041" sldId="310"/>
            <ac:spMk id="4" creationId="{00000000-0000-0000-0000-000000000000}"/>
          </ac:spMkLst>
        </pc:spChg>
        <pc:picChg chg="mod">
          <ac:chgData name="Smiatacz, Frances Guida" userId="b15948b2-84e2-4dfb-b292-612c95991f1e" providerId="ADAL" clId="{C0165486-9A32-40BF-B746-87496E3A04D7}" dt="2023-07-05T17:31:52.562" v="3334" actId="1076"/>
          <ac:picMkLst>
            <pc:docMk/>
            <pc:sldMk cId="803777041" sldId="310"/>
            <ac:picMk id="5" creationId="{00000000-0000-0000-0000-000000000000}"/>
          </ac:picMkLst>
        </pc:picChg>
      </pc:sldChg>
      <pc:sldChg chg="delSp modSp mod modNotesTx">
        <pc:chgData name="Smiatacz, Frances Guida" userId="b15948b2-84e2-4dfb-b292-612c95991f1e" providerId="ADAL" clId="{C0165486-9A32-40BF-B746-87496E3A04D7}" dt="2023-07-05T17:43:51.086" v="3553" actId="6549"/>
        <pc:sldMkLst>
          <pc:docMk/>
          <pc:sldMk cId="1694246824" sldId="315"/>
        </pc:sldMkLst>
        <pc:spChg chg="mod">
          <ac:chgData name="Smiatacz, Frances Guida" userId="b15948b2-84e2-4dfb-b292-612c95991f1e" providerId="ADAL" clId="{C0165486-9A32-40BF-B746-87496E3A04D7}" dt="2023-07-05T17:43:05.484" v="3544" actId="20577"/>
          <ac:spMkLst>
            <pc:docMk/>
            <pc:sldMk cId="1694246824" sldId="315"/>
            <ac:spMk id="3" creationId="{00000000-0000-0000-0000-000000000000}"/>
          </ac:spMkLst>
        </pc:spChg>
        <pc:spChg chg="del">
          <ac:chgData name="Smiatacz, Frances Guida" userId="b15948b2-84e2-4dfb-b292-612c95991f1e" providerId="ADAL" clId="{C0165486-9A32-40BF-B746-87496E3A04D7}" dt="2023-07-05T17:43:27.445" v="3545" actId="478"/>
          <ac:spMkLst>
            <pc:docMk/>
            <pc:sldMk cId="1694246824" sldId="315"/>
            <ac:spMk id="4" creationId="{00000000-0000-0000-0000-000000000000}"/>
          </ac:spMkLst>
        </pc:spChg>
      </pc:sldChg>
      <pc:sldChg chg="delSp modSp mod modNotesTx">
        <pc:chgData name="Smiatacz, Frances Guida" userId="b15948b2-84e2-4dfb-b292-612c95991f1e" providerId="ADAL" clId="{C0165486-9A32-40BF-B746-87496E3A04D7}" dt="2023-07-05T15:58:44.452" v="666" actId="478"/>
        <pc:sldMkLst>
          <pc:docMk/>
          <pc:sldMk cId="1839394374" sldId="316"/>
        </pc:sldMkLst>
        <pc:spChg chg="mod">
          <ac:chgData name="Smiatacz, Frances Guida" userId="b15948b2-84e2-4dfb-b292-612c95991f1e" providerId="ADAL" clId="{C0165486-9A32-40BF-B746-87496E3A04D7}" dt="2023-07-05T15:58:32.536" v="663" actId="20577"/>
          <ac:spMkLst>
            <pc:docMk/>
            <pc:sldMk cId="1839394374" sldId="316"/>
            <ac:spMk id="3" creationId="{00000000-0000-0000-0000-000000000000}"/>
          </ac:spMkLst>
        </pc:spChg>
        <pc:spChg chg="del">
          <ac:chgData name="Smiatacz, Frances Guida" userId="b15948b2-84e2-4dfb-b292-612c95991f1e" providerId="ADAL" clId="{C0165486-9A32-40BF-B746-87496E3A04D7}" dt="2023-07-05T15:58:44.452" v="666" actId="478"/>
          <ac:spMkLst>
            <pc:docMk/>
            <pc:sldMk cId="1839394374" sldId="316"/>
            <ac:spMk id="4" creationId="{00000000-0000-0000-0000-000000000000}"/>
          </ac:spMkLst>
        </pc:spChg>
      </pc:sldChg>
      <pc:sldChg chg="delSp modSp mod modNotesTx">
        <pc:chgData name="Smiatacz, Frances Guida" userId="b15948b2-84e2-4dfb-b292-612c95991f1e" providerId="ADAL" clId="{C0165486-9A32-40BF-B746-87496E3A04D7}" dt="2023-07-05T16:35:42.375" v="2075" actId="478"/>
        <pc:sldMkLst>
          <pc:docMk/>
          <pc:sldMk cId="1321834515" sldId="317"/>
        </pc:sldMkLst>
        <pc:spChg chg="del">
          <ac:chgData name="Smiatacz, Frances Guida" userId="b15948b2-84e2-4dfb-b292-612c95991f1e" providerId="ADAL" clId="{C0165486-9A32-40BF-B746-87496E3A04D7}" dt="2023-07-05T16:35:42.375" v="2075" actId="478"/>
          <ac:spMkLst>
            <pc:docMk/>
            <pc:sldMk cId="1321834515" sldId="317"/>
            <ac:spMk id="3" creationId="{00000000-0000-0000-0000-000000000000}"/>
          </ac:spMkLst>
        </pc:spChg>
        <pc:spChg chg="mod">
          <ac:chgData name="Smiatacz, Frances Guida" userId="b15948b2-84e2-4dfb-b292-612c95991f1e" providerId="ADAL" clId="{C0165486-9A32-40BF-B746-87496E3A04D7}" dt="2023-07-05T16:35:22.422" v="2072" actId="6549"/>
          <ac:spMkLst>
            <pc:docMk/>
            <pc:sldMk cId="1321834515" sldId="317"/>
            <ac:spMk id="5" creationId="{00000000-0000-0000-0000-000000000000}"/>
          </ac:spMkLst>
        </pc:spChg>
      </pc:sldChg>
      <pc:sldChg chg="delSp modSp mod modNotesTx">
        <pc:chgData name="Smiatacz, Frances Guida" userId="b15948b2-84e2-4dfb-b292-612c95991f1e" providerId="ADAL" clId="{C0165486-9A32-40BF-B746-87496E3A04D7}" dt="2023-07-05T18:51:38.084" v="3707" actId="14100"/>
        <pc:sldMkLst>
          <pc:docMk/>
          <pc:sldMk cId="933188281" sldId="318"/>
        </pc:sldMkLst>
        <pc:spChg chg="mod">
          <ac:chgData name="Smiatacz, Frances Guida" userId="b15948b2-84e2-4dfb-b292-612c95991f1e" providerId="ADAL" clId="{C0165486-9A32-40BF-B746-87496E3A04D7}" dt="2023-07-05T18:51:38.084" v="3707" actId="14100"/>
          <ac:spMkLst>
            <pc:docMk/>
            <pc:sldMk cId="933188281" sldId="318"/>
            <ac:spMk id="3" creationId="{00000000-0000-0000-0000-000000000000}"/>
          </ac:spMkLst>
        </pc:spChg>
        <pc:spChg chg="del">
          <ac:chgData name="Smiatacz, Frances Guida" userId="b15948b2-84e2-4dfb-b292-612c95991f1e" providerId="ADAL" clId="{C0165486-9A32-40BF-B746-87496E3A04D7}" dt="2023-07-05T16:36:44.359" v="2110" actId="478"/>
          <ac:spMkLst>
            <pc:docMk/>
            <pc:sldMk cId="933188281" sldId="318"/>
            <ac:spMk id="4" creationId="{00000000-0000-0000-0000-000000000000}"/>
          </ac:spMkLst>
        </pc:spChg>
        <pc:picChg chg="mod">
          <ac:chgData name="Smiatacz, Frances Guida" userId="b15948b2-84e2-4dfb-b292-612c95991f1e" providerId="ADAL" clId="{C0165486-9A32-40BF-B746-87496E3A04D7}" dt="2023-07-05T18:51:35.229" v="3706" actId="1076"/>
          <ac:picMkLst>
            <pc:docMk/>
            <pc:sldMk cId="933188281" sldId="318"/>
            <ac:picMk id="6" creationId="{00000000-0000-0000-0000-000000000000}"/>
          </ac:picMkLst>
        </pc:picChg>
      </pc:sldChg>
      <pc:sldChg chg="delSp modSp mod modNotesTx">
        <pc:chgData name="Smiatacz, Frances Guida" userId="b15948b2-84e2-4dfb-b292-612c95991f1e" providerId="ADAL" clId="{C0165486-9A32-40BF-B746-87496E3A04D7}" dt="2023-07-05T17:13:44.108" v="2488" actId="478"/>
        <pc:sldMkLst>
          <pc:docMk/>
          <pc:sldMk cId="621387193" sldId="322"/>
        </pc:sldMkLst>
        <pc:spChg chg="mod">
          <ac:chgData name="Smiatacz, Frances Guida" userId="b15948b2-84e2-4dfb-b292-612c95991f1e" providerId="ADAL" clId="{C0165486-9A32-40BF-B746-87496E3A04D7}" dt="2023-07-05T17:13:31.967" v="2485" actId="6549"/>
          <ac:spMkLst>
            <pc:docMk/>
            <pc:sldMk cId="621387193" sldId="322"/>
            <ac:spMk id="3" creationId="{00000000-0000-0000-0000-000000000000}"/>
          </ac:spMkLst>
        </pc:spChg>
        <pc:spChg chg="del">
          <ac:chgData name="Smiatacz, Frances Guida" userId="b15948b2-84e2-4dfb-b292-612c95991f1e" providerId="ADAL" clId="{C0165486-9A32-40BF-B746-87496E3A04D7}" dt="2023-07-05T17:13:44.108" v="2488" actId="478"/>
          <ac:spMkLst>
            <pc:docMk/>
            <pc:sldMk cId="621387193" sldId="322"/>
            <ac:spMk id="4" creationId="{00000000-0000-0000-0000-000000000000}"/>
          </ac:spMkLst>
        </pc:spChg>
      </pc:sldChg>
      <pc:sldChg chg="delSp modSp mod modNotesTx">
        <pc:chgData name="Smiatacz, Frances Guida" userId="b15948b2-84e2-4dfb-b292-612c95991f1e" providerId="ADAL" clId="{C0165486-9A32-40BF-B746-87496E3A04D7}" dt="2023-07-05T17:19:25.723" v="2707" actId="14"/>
        <pc:sldMkLst>
          <pc:docMk/>
          <pc:sldMk cId="3726144309" sldId="323"/>
        </pc:sldMkLst>
        <pc:spChg chg="mod">
          <ac:chgData name="Smiatacz, Frances Guida" userId="b15948b2-84e2-4dfb-b292-612c95991f1e" providerId="ADAL" clId="{C0165486-9A32-40BF-B746-87496E3A04D7}" dt="2023-07-05T17:19:01.745" v="2701" actId="6549"/>
          <ac:spMkLst>
            <pc:docMk/>
            <pc:sldMk cId="3726144309" sldId="323"/>
            <ac:spMk id="3" creationId="{00000000-0000-0000-0000-000000000000}"/>
          </ac:spMkLst>
        </pc:spChg>
        <pc:spChg chg="del">
          <ac:chgData name="Smiatacz, Frances Guida" userId="b15948b2-84e2-4dfb-b292-612c95991f1e" providerId="ADAL" clId="{C0165486-9A32-40BF-B746-87496E3A04D7}" dt="2023-07-05T17:19:05.227" v="2702" actId="478"/>
          <ac:spMkLst>
            <pc:docMk/>
            <pc:sldMk cId="3726144309" sldId="323"/>
            <ac:spMk id="4" creationId="{00000000-0000-0000-0000-000000000000}"/>
          </ac:spMkLst>
        </pc:spChg>
      </pc:sldChg>
      <pc:sldChg chg="modSp mod">
        <pc:chgData name="Smiatacz, Frances Guida" userId="b15948b2-84e2-4dfb-b292-612c95991f1e" providerId="ADAL" clId="{C0165486-9A32-40BF-B746-87496E3A04D7}" dt="2023-07-05T19:10:06.059" v="3726" actId="1076"/>
        <pc:sldMkLst>
          <pc:docMk/>
          <pc:sldMk cId="2272054598" sldId="328"/>
        </pc:sldMkLst>
        <pc:spChg chg="mod">
          <ac:chgData name="Smiatacz, Frances Guida" userId="b15948b2-84e2-4dfb-b292-612c95991f1e" providerId="ADAL" clId="{C0165486-9A32-40BF-B746-87496E3A04D7}" dt="2023-07-05T18:59:22.950" v="3722" actId="1076"/>
          <ac:spMkLst>
            <pc:docMk/>
            <pc:sldMk cId="2272054598" sldId="328"/>
            <ac:spMk id="2" creationId="{00000000-0000-0000-0000-000000000000}"/>
          </ac:spMkLst>
        </pc:spChg>
        <pc:spChg chg="mod">
          <ac:chgData name="Smiatacz, Frances Guida" userId="b15948b2-84e2-4dfb-b292-612c95991f1e" providerId="ADAL" clId="{C0165486-9A32-40BF-B746-87496E3A04D7}" dt="2023-07-05T19:10:06.059" v="3726" actId="1076"/>
          <ac:spMkLst>
            <pc:docMk/>
            <pc:sldMk cId="2272054598" sldId="328"/>
            <ac:spMk id="3" creationId="{00000000-0000-0000-0000-000000000000}"/>
          </ac:spMkLst>
        </pc:spChg>
      </pc:sldChg>
      <pc:sldChg chg="delSp modSp mod modNotesTx">
        <pc:chgData name="Smiatacz, Frances Guida" userId="b15948b2-84e2-4dfb-b292-612c95991f1e" providerId="ADAL" clId="{C0165486-9A32-40BF-B746-87496E3A04D7}" dt="2023-07-05T16:02:19.847" v="766" actId="5793"/>
        <pc:sldMkLst>
          <pc:docMk/>
          <pc:sldMk cId="550987767" sldId="329"/>
        </pc:sldMkLst>
        <pc:spChg chg="mod">
          <ac:chgData name="Smiatacz, Frances Guida" userId="b15948b2-84e2-4dfb-b292-612c95991f1e" providerId="ADAL" clId="{C0165486-9A32-40BF-B746-87496E3A04D7}" dt="2023-07-05T16:02:05.408" v="762" actId="20577"/>
          <ac:spMkLst>
            <pc:docMk/>
            <pc:sldMk cId="550987767" sldId="329"/>
            <ac:spMk id="3" creationId="{00000000-0000-0000-0000-000000000000}"/>
          </ac:spMkLst>
        </pc:spChg>
        <pc:spChg chg="del">
          <ac:chgData name="Smiatacz, Frances Guida" userId="b15948b2-84e2-4dfb-b292-612c95991f1e" providerId="ADAL" clId="{C0165486-9A32-40BF-B746-87496E3A04D7}" dt="2023-07-05T16:02:12.122" v="764" actId="478"/>
          <ac:spMkLst>
            <pc:docMk/>
            <pc:sldMk cId="550987767" sldId="329"/>
            <ac:spMk id="4" creationId="{00000000-0000-0000-0000-000000000000}"/>
          </ac:spMkLst>
        </pc:spChg>
        <pc:picChg chg="mod">
          <ac:chgData name="Smiatacz, Frances Guida" userId="b15948b2-84e2-4dfb-b292-612c95991f1e" providerId="ADAL" clId="{C0165486-9A32-40BF-B746-87496E3A04D7}" dt="2023-07-05T16:02:09.776" v="763" actId="1076"/>
          <ac:picMkLst>
            <pc:docMk/>
            <pc:sldMk cId="550987767" sldId="329"/>
            <ac:picMk id="5" creationId="{00000000-0000-0000-0000-000000000000}"/>
          </ac:picMkLst>
        </pc:picChg>
      </pc:sldChg>
      <pc:sldChg chg="delSp modSp mod modNotesTx">
        <pc:chgData name="Smiatacz, Frances Guida" userId="b15948b2-84e2-4dfb-b292-612c95991f1e" providerId="ADAL" clId="{C0165486-9A32-40BF-B746-87496E3A04D7}" dt="2023-07-05T18:48:17.669" v="3691" actId="20577"/>
        <pc:sldMkLst>
          <pc:docMk/>
          <pc:sldMk cId="85248293" sldId="330"/>
        </pc:sldMkLst>
        <pc:spChg chg="mod">
          <ac:chgData name="Smiatacz, Frances Guida" userId="b15948b2-84e2-4dfb-b292-612c95991f1e" providerId="ADAL" clId="{C0165486-9A32-40BF-B746-87496E3A04D7}" dt="2023-07-05T18:48:17.669" v="3691" actId="20577"/>
          <ac:spMkLst>
            <pc:docMk/>
            <pc:sldMk cId="85248293" sldId="330"/>
            <ac:spMk id="3" creationId="{00000000-0000-0000-0000-000000000000}"/>
          </ac:spMkLst>
        </pc:spChg>
        <pc:spChg chg="del">
          <ac:chgData name="Smiatacz, Frances Guida" userId="b15948b2-84e2-4dfb-b292-612c95991f1e" providerId="ADAL" clId="{C0165486-9A32-40BF-B746-87496E3A04D7}" dt="2023-07-05T16:05:40.319" v="846" actId="478"/>
          <ac:spMkLst>
            <pc:docMk/>
            <pc:sldMk cId="85248293" sldId="330"/>
            <ac:spMk id="4" creationId="{00000000-0000-0000-0000-000000000000}"/>
          </ac:spMkLst>
        </pc:spChg>
      </pc:sldChg>
      <pc:sldChg chg="delSp modSp mod modNotesTx">
        <pc:chgData name="Smiatacz, Frances Guida" userId="b15948b2-84e2-4dfb-b292-612c95991f1e" providerId="ADAL" clId="{C0165486-9A32-40BF-B746-87496E3A04D7}" dt="2023-07-05T18:47:33.896" v="3689" actId="478"/>
        <pc:sldMkLst>
          <pc:docMk/>
          <pc:sldMk cId="4089774698" sldId="331"/>
        </pc:sldMkLst>
        <pc:spChg chg="mod">
          <ac:chgData name="Smiatacz, Frances Guida" userId="b15948b2-84e2-4dfb-b292-612c95991f1e" providerId="ADAL" clId="{C0165486-9A32-40BF-B746-87496E3A04D7}" dt="2023-07-05T15:58:57.774" v="686" actId="20577"/>
          <ac:spMkLst>
            <pc:docMk/>
            <pc:sldMk cId="4089774698" sldId="331"/>
            <ac:spMk id="3" creationId="{00000000-0000-0000-0000-000000000000}"/>
          </ac:spMkLst>
        </pc:spChg>
        <pc:spChg chg="del">
          <ac:chgData name="Smiatacz, Frances Guida" userId="b15948b2-84e2-4dfb-b292-612c95991f1e" providerId="ADAL" clId="{C0165486-9A32-40BF-B746-87496E3A04D7}" dt="2023-07-05T18:47:33.896" v="3689" actId="478"/>
          <ac:spMkLst>
            <pc:docMk/>
            <pc:sldMk cId="4089774698" sldId="331"/>
            <ac:spMk id="5" creationId="{00000000-0000-0000-0000-000000000000}"/>
          </ac:spMkLst>
        </pc:spChg>
      </pc:sldChg>
      <pc:sldChg chg="delSp modSp mod modNotesTx">
        <pc:chgData name="Smiatacz, Frances Guida" userId="b15948b2-84e2-4dfb-b292-612c95991f1e" providerId="ADAL" clId="{C0165486-9A32-40BF-B746-87496E3A04D7}" dt="2023-07-05T16:00:15.543" v="723" actId="6549"/>
        <pc:sldMkLst>
          <pc:docMk/>
          <pc:sldMk cId="2210335593" sldId="332"/>
        </pc:sldMkLst>
        <pc:spChg chg="mod">
          <ac:chgData name="Smiatacz, Frances Guida" userId="b15948b2-84e2-4dfb-b292-612c95991f1e" providerId="ADAL" clId="{C0165486-9A32-40BF-B746-87496E3A04D7}" dt="2023-07-05T15:59:51.828" v="718" actId="20577"/>
          <ac:spMkLst>
            <pc:docMk/>
            <pc:sldMk cId="2210335593" sldId="332"/>
            <ac:spMk id="3" creationId="{00000000-0000-0000-0000-000000000000}"/>
          </ac:spMkLst>
        </pc:spChg>
        <pc:spChg chg="del">
          <ac:chgData name="Smiatacz, Frances Guida" userId="b15948b2-84e2-4dfb-b292-612c95991f1e" providerId="ADAL" clId="{C0165486-9A32-40BF-B746-87496E3A04D7}" dt="2023-07-05T15:59:56.563" v="719" actId="478"/>
          <ac:spMkLst>
            <pc:docMk/>
            <pc:sldMk cId="2210335593" sldId="332"/>
            <ac:spMk id="4" creationId="{00000000-0000-0000-0000-000000000000}"/>
          </ac:spMkLst>
        </pc:spChg>
      </pc:sldChg>
      <pc:sldChg chg="modSp mod modNotesTx">
        <pc:chgData name="Smiatacz, Frances Guida" userId="b15948b2-84e2-4dfb-b292-612c95991f1e" providerId="ADAL" clId="{C0165486-9A32-40BF-B746-87496E3A04D7}" dt="2023-07-05T16:01:35.664" v="743" actId="14100"/>
        <pc:sldMkLst>
          <pc:docMk/>
          <pc:sldMk cId="2306552273" sldId="333"/>
        </pc:sldMkLst>
        <pc:spChg chg="mod">
          <ac:chgData name="Smiatacz, Frances Guida" userId="b15948b2-84e2-4dfb-b292-612c95991f1e" providerId="ADAL" clId="{C0165486-9A32-40BF-B746-87496E3A04D7}" dt="2023-07-05T16:01:17.735" v="740" actId="1076"/>
          <ac:spMkLst>
            <pc:docMk/>
            <pc:sldMk cId="2306552273" sldId="333"/>
            <ac:spMk id="3" creationId="{00000000-0000-0000-0000-000000000000}"/>
          </ac:spMkLst>
        </pc:spChg>
        <pc:picChg chg="mod">
          <ac:chgData name="Smiatacz, Frances Guida" userId="b15948b2-84e2-4dfb-b292-612c95991f1e" providerId="ADAL" clId="{C0165486-9A32-40BF-B746-87496E3A04D7}" dt="2023-07-05T16:01:35.664" v="743" actId="14100"/>
          <ac:picMkLst>
            <pc:docMk/>
            <pc:sldMk cId="2306552273" sldId="333"/>
            <ac:picMk id="2" creationId="{00000000-0000-0000-0000-000000000000}"/>
          </ac:picMkLst>
        </pc:picChg>
      </pc:sldChg>
      <pc:sldChg chg="delSp modSp mod modNotesTx">
        <pc:chgData name="Smiatacz, Frances Guida" userId="b15948b2-84e2-4dfb-b292-612c95991f1e" providerId="ADAL" clId="{C0165486-9A32-40BF-B746-87496E3A04D7}" dt="2023-07-05T16:07:36.494" v="939" actId="478"/>
        <pc:sldMkLst>
          <pc:docMk/>
          <pc:sldMk cId="1270121153" sldId="335"/>
        </pc:sldMkLst>
        <pc:spChg chg="mod">
          <ac:chgData name="Smiatacz, Frances Guida" userId="b15948b2-84e2-4dfb-b292-612c95991f1e" providerId="ADAL" clId="{C0165486-9A32-40BF-B746-87496E3A04D7}" dt="2023-07-05T16:07:02.587" v="936" actId="20577"/>
          <ac:spMkLst>
            <pc:docMk/>
            <pc:sldMk cId="1270121153" sldId="335"/>
            <ac:spMk id="3" creationId="{00000000-0000-0000-0000-000000000000}"/>
          </ac:spMkLst>
        </pc:spChg>
        <pc:spChg chg="del">
          <ac:chgData name="Smiatacz, Frances Guida" userId="b15948b2-84e2-4dfb-b292-612c95991f1e" providerId="ADAL" clId="{C0165486-9A32-40BF-B746-87496E3A04D7}" dt="2023-07-05T16:07:36.494" v="939" actId="478"/>
          <ac:spMkLst>
            <pc:docMk/>
            <pc:sldMk cId="1270121153" sldId="335"/>
            <ac:spMk id="4" creationId="{00000000-0000-0000-0000-000000000000}"/>
          </ac:spMkLst>
        </pc:spChg>
      </pc:sldChg>
      <pc:sldChg chg="delSp modSp mod modNotesTx">
        <pc:chgData name="Smiatacz, Frances Guida" userId="b15948b2-84e2-4dfb-b292-612c95991f1e" providerId="ADAL" clId="{C0165486-9A32-40BF-B746-87496E3A04D7}" dt="2023-07-05T17:23:59.243" v="3010" actId="6549"/>
        <pc:sldMkLst>
          <pc:docMk/>
          <pc:sldMk cId="3579421946" sldId="338"/>
        </pc:sldMkLst>
        <pc:spChg chg="mod">
          <ac:chgData name="Smiatacz, Frances Guida" userId="b15948b2-84e2-4dfb-b292-612c95991f1e" providerId="ADAL" clId="{C0165486-9A32-40BF-B746-87496E3A04D7}" dt="2023-07-05T17:23:38.425" v="3005" actId="20577"/>
          <ac:spMkLst>
            <pc:docMk/>
            <pc:sldMk cId="3579421946" sldId="338"/>
            <ac:spMk id="3" creationId="{00000000-0000-0000-0000-000000000000}"/>
          </ac:spMkLst>
        </pc:spChg>
        <pc:spChg chg="del">
          <ac:chgData name="Smiatacz, Frances Guida" userId="b15948b2-84e2-4dfb-b292-612c95991f1e" providerId="ADAL" clId="{C0165486-9A32-40BF-B746-87496E3A04D7}" dt="2023-07-05T17:23:41.177" v="3006" actId="478"/>
          <ac:spMkLst>
            <pc:docMk/>
            <pc:sldMk cId="3579421946" sldId="338"/>
            <ac:spMk id="4" creationId="{00000000-0000-0000-0000-000000000000}"/>
          </ac:spMkLst>
        </pc:spChg>
      </pc:sldChg>
      <pc:sldChg chg="modSp mod modNotesTx">
        <pc:chgData name="Smiatacz, Frances Guida" userId="b15948b2-84e2-4dfb-b292-612c95991f1e" providerId="ADAL" clId="{C0165486-9A32-40BF-B746-87496E3A04D7}" dt="2023-07-05T14:54:12.083" v="401" actId="2711"/>
        <pc:sldMkLst>
          <pc:docMk/>
          <pc:sldMk cId="2438598650" sldId="339"/>
        </pc:sldMkLst>
        <pc:spChg chg="mod">
          <ac:chgData name="Smiatacz, Frances Guida" userId="b15948b2-84e2-4dfb-b292-612c95991f1e" providerId="ADAL" clId="{C0165486-9A32-40BF-B746-87496E3A04D7}" dt="2023-07-05T14:54:12.083" v="401" actId="2711"/>
          <ac:spMkLst>
            <pc:docMk/>
            <pc:sldMk cId="2438598650" sldId="339"/>
            <ac:spMk id="4" creationId="{00000000-0000-0000-0000-000000000000}"/>
          </ac:spMkLst>
        </pc:spChg>
      </pc:sldChg>
      <pc:sldChg chg="delSp modSp mod modNotesTx">
        <pc:chgData name="Smiatacz, Frances Guida" userId="b15948b2-84e2-4dfb-b292-612c95991f1e" providerId="ADAL" clId="{C0165486-9A32-40BF-B746-87496E3A04D7}" dt="2023-07-05T17:44:50.467" v="3593" actId="478"/>
        <pc:sldMkLst>
          <pc:docMk/>
          <pc:sldMk cId="815395390" sldId="340"/>
        </pc:sldMkLst>
        <pc:spChg chg="mod">
          <ac:chgData name="Smiatacz, Frances Guida" userId="b15948b2-84e2-4dfb-b292-612c95991f1e" providerId="ADAL" clId="{C0165486-9A32-40BF-B746-87496E3A04D7}" dt="2023-07-05T17:44:19.668" v="3584" actId="20577"/>
          <ac:spMkLst>
            <pc:docMk/>
            <pc:sldMk cId="815395390" sldId="340"/>
            <ac:spMk id="3" creationId="{00000000-0000-0000-0000-000000000000}"/>
          </ac:spMkLst>
        </pc:spChg>
        <pc:spChg chg="del">
          <ac:chgData name="Smiatacz, Frances Guida" userId="b15948b2-84e2-4dfb-b292-612c95991f1e" providerId="ADAL" clId="{C0165486-9A32-40BF-B746-87496E3A04D7}" dt="2023-07-05T17:44:50.467" v="3593" actId="478"/>
          <ac:spMkLst>
            <pc:docMk/>
            <pc:sldMk cId="815395390" sldId="340"/>
            <ac:spMk id="4" creationId="{00000000-0000-0000-0000-000000000000}"/>
          </ac:spMkLst>
        </pc:spChg>
      </pc:sldChg>
      <pc:sldChg chg="delSp modSp mod modNotesTx">
        <pc:chgData name="Smiatacz, Frances Guida" userId="b15948b2-84e2-4dfb-b292-612c95991f1e" providerId="ADAL" clId="{C0165486-9A32-40BF-B746-87496E3A04D7}" dt="2023-07-05T17:37:00.399" v="3498" actId="478"/>
        <pc:sldMkLst>
          <pc:docMk/>
          <pc:sldMk cId="1446574887" sldId="347"/>
        </pc:sldMkLst>
        <pc:spChg chg="mod">
          <ac:chgData name="Smiatacz, Frances Guida" userId="b15948b2-84e2-4dfb-b292-612c95991f1e" providerId="ADAL" clId="{C0165486-9A32-40BF-B746-87496E3A04D7}" dt="2023-07-05T17:36:33.520" v="3493" actId="20577"/>
          <ac:spMkLst>
            <pc:docMk/>
            <pc:sldMk cId="1446574887" sldId="347"/>
            <ac:spMk id="3" creationId="{00000000-0000-0000-0000-000000000000}"/>
          </ac:spMkLst>
        </pc:spChg>
        <pc:spChg chg="del">
          <ac:chgData name="Smiatacz, Frances Guida" userId="b15948b2-84e2-4dfb-b292-612c95991f1e" providerId="ADAL" clId="{C0165486-9A32-40BF-B746-87496E3A04D7}" dt="2023-07-05T17:37:00.399" v="3498" actId="478"/>
          <ac:spMkLst>
            <pc:docMk/>
            <pc:sldMk cId="1446574887" sldId="347"/>
            <ac:spMk id="5" creationId="{00000000-0000-0000-0000-000000000000}"/>
          </ac:spMkLst>
        </pc:spChg>
      </pc:sldChg>
      <pc:sldChg chg="delSp modSp mod modNotesTx">
        <pc:chgData name="Smiatacz, Frances Guida" userId="b15948b2-84e2-4dfb-b292-612c95991f1e" providerId="ADAL" clId="{C0165486-9A32-40BF-B746-87496E3A04D7}" dt="2023-07-05T14:48:49.608" v="204" actId="478"/>
        <pc:sldMkLst>
          <pc:docMk/>
          <pc:sldMk cId="828337328" sldId="350"/>
        </pc:sldMkLst>
        <pc:spChg chg="mod">
          <ac:chgData name="Smiatacz, Frances Guida" userId="b15948b2-84e2-4dfb-b292-612c95991f1e" providerId="ADAL" clId="{C0165486-9A32-40BF-B746-87496E3A04D7}" dt="2023-07-05T14:48:45.427" v="203" actId="20577"/>
          <ac:spMkLst>
            <pc:docMk/>
            <pc:sldMk cId="828337328" sldId="350"/>
            <ac:spMk id="3" creationId="{00000000-0000-0000-0000-000000000000}"/>
          </ac:spMkLst>
        </pc:spChg>
        <pc:spChg chg="del">
          <ac:chgData name="Smiatacz, Frances Guida" userId="b15948b2-84e2-4dfb-b292-612c95991f1e" providerId="ADAL" clId="{C0165486-9A32-40BF-B746-87496E3A04D7}" dt="2023-07-05T14:48:49.608" v="204" actId="478"/>
          <ac:spMkLst>
            <pc:docMk/>
            <pc:sldMk cId="828337328" sldId="350"/>
            <ac:spMk id="4" creationId="{00000000-0000-0000-0000-000000000000}"/>
          </ac:spMkLst>
        </pc:spChg>
      </pc:sldChg>
      <pc:sldChg chg="delSp modSp mod modNotesTx">
        <pc:chgData name="Smiatacz, Frances Guida" userId="b15948b2-84e2-4dfb-b292-612c95991f1e" providerId="ADAL" clId="{C0165486-9A32-40BF-B746-87496E3A04D7}" dt="2023-07-05T18:47:01.757" v="3688" actId="20577"/>
        <pc:sldMkLst>
          <pc:docMk/>
          <pc:sldMk cId="2750900007" sldId="357"/>
        </pc:sldMkLst>
        <pc:spChg chg="mod">
          <ac:chgData name="Smiatacz, Frances Guida" userId="b15948b2-84e2-4dfb-b292-612c95991f1e" providerId="ADAL" clId="{C0165486-9A32-40BF-B746-87496E3A04D7}" dt="2023-07-05T18:47:01.757" v="3688" actId="20577"/>
          <ac:spMkLst>
            <pc:docMk/>
            <pc:sldMk cId="2750900007" sldId="357"/>
            <ac:spMk id="3" creationId="{00000000-0000-0000-0000-000000000000}"/>
          </ac:spMkLst>
        </pc:spChg>
        <pc:spChg chg="del mod">
          <ac:chgData name="Smiatacz, Frances Guida" userId="b15948b2-84e2-4dfb-b292-612c95991f1e" providerId="ADAL" clId="{C0165486-9A32-40BF-B746-87496E3A04D7}" dt="2023-07-05T15:57:28.197" v="634" actId="478"/>
          <ac:spMkLst>
            <pc:docMk/>
            <pc:sldMk cId="2750900007" sldId="357"/>
            <ac:spMk id="4" creationId="{00000000-0000-0000-0000-000000000000}"/>
          </ac:spMkLst>
        </pc:spChg>
      </pc:sldChg>
      <pc:sldChg chg="modSp mod">
        <pc:chgData name="Smiatacz, Frances Guida" userId="b15948b2-84e2-4dfb-b292-612c95991f1e" providerId="ADAL" clId="{C0165486-9A32-40BF-B746-87496E3A04D7}" dt="2023-07-05T19:10:03.191" v="3725" actId="1076"/>
        <pc:sldMkLst>
          <pc:docMk/>
          <pc:sldMk cId="2280617699" sldId="364"/>
        </pc:sldMkLst>
        <pc:spChg chg="mod">
          <ac:chgData name="Smiatacz, Frances Guida" userId="b15948b2-84e2-4dfb-b292-612c95991f1e" providerId="ADAL" clId="{C0165486-9A32-40BF-B746-87496E3A04D7}" dt="2023-07-05T17:47:54.899" v="3624" actId="1076"/>
          <ac:spMkLst>
            <pc:docMk/>
            <pc:sldMk cId="2280617699" sldId="364"/>
            <ac:spMk id="2" creationId="{00000000-0000-0000-0000-000000000000}"/>
          </ac:spMkLst>
        </pc:spChg>
        <pc:spChg chg="mod">
          <ac:chgData name="Smiatacz, Frances Guida" userId="b15948b2-84e2-4dfb-b292-612c95991f1e" providerId="ADAL" clId="{C0165486-9A32-40BF-B746-87496E3A04D7}" dt="2023-07-05T19:10:03.191" v="3725" actId="1076"/>
          <ac:spMkLst>
            <pc:docMk/>
            <pc:sldMk cId="2280617699" sldId="364"/>
            <ac:spMk id="3" creationId="{00000000-0000-0000-0000-000000000000}"/>
          </ac:spMkLst>
        </pc:spChg>
      </pc:sldChg>
      <pc:sldChg chg="modSp mod">
        <pc:chgData name="Smiatacz, Frances Guida" userId="b15948b2-84e2-4dfb-b292-612c95991f1e" providerId="ADAL" clId="{C0165486-9A32-40BF-B746-87496E3A04D7}" dt="2023-07-05T19:10:20.450" v="3728" actId="1076"/>
        <pc:sldMkLst>
          <pc:docMk/>
          <pc:sldMk cId="688197480" sldId="365"/>
        </pc:sldMkLst>
        <pc:spChg chg="mod">
          <ac:chgData name="Smiatacz, Frances Guida" userId="b15948b2-84e2-4dfb-b292-612c95991f1e" providerId="ADAL" clId="{C0165486-9A32-40BF-B746-87496E3A04D7}" dt="2023-07-05T17:50:36.266" v="3643" actId="1076"/>
          <ac:spMkLst>
            <pc:docMk/>
            <pc:sldMk cId="688197480" sldId="365"/>
            <ac:spMk id="2" creationId="{00000000-0000-0000-0000-000000000000}"/>
          </ac:spMkLst>
        </pc:spChg>
        <pc:spChg chg="mod">
          <ac:chgData name="Smiatacz, Frances Guida" userId="b15948b2-84e2-4dfb-b292-612c95991f1e" providerId="ADAL" clId="{C0165486-9A32-40BF-B746-87496E3A04D7}" dt="2023-07-05T19:10:20.450" v="3728" actId="1076"/>
          <ac:spMkLst>
            <pc:docMk/>
            <pc:sldMk cId="688197480" sldId="365"/>
            <ac:spMk id="3" creationId="{00000000-0000-0000-0000-000000000000}"/>
          </ac:spMkLst>
        </pc:spChg>
      </pc:sldChg>
      <pc:sldChg chg="modSp mod">
        <pc:chgData name="Smiatacz, Frances Guida" userId="b15948b2-84e2-4dfb-b292-612c95991f1e" providerId="ADAL" clId="{C0165486-9A32-40BF-B746-87496E3A04D7}" dt="2023-07-05T19:10:36.439" v="3730" actId="1076"/>
        <pc:sldMkLst>
          <pc:docMk/>
          <pc:sldMk cId="3390682994" sldId="366"/>
        </pc:sldMkLst>
        <pc:spChg chg="mod">
          <ac:chgData name="Smiatacz, Frances Guida" userId="b15948b2-84e2-4dfb-b292-612c95991f1e" providerId="ADAL" clId="{C0165486-9A32-40BF-B746-87496E3A04D7}" dt="2023-07-05T17:51:04.039" v="3651" actId="1076"/>
          <ac:spMkLst>
            <pc:docMk/>
            <pc:sldMk cId="3390682994" sldId="366"/>
            <ac:spMk id="2" creationId="{00000000-0000-0000-0000-000000000000}"/>
          </ac:spMkLst>
        </pc:spChg>
        <pc:spChg chg="mod">
          <ac:chgData name="Smiatacz, Frances Guida" userId="b15948b2-84e2-4dfb-b292-612c95991f1e" providerId="ADAL" clId="{C0165486-9A32-40BF-B746-87496E3A04D7}" dt="2023-07-05T19:10:36.439" v="3730" actId="1076"/>
          <ac:spMkLst>
            <pc:docMk/>
            <pc:sldMk cId="3390682994" sldId="366"/>
            <ac:spMk id="3" creationId="{00000000-0000-0000-0000-000000000000}"/>
          </ac:spMkLst>
        </pc:spChg>
      </pc:sldChg>
      <pc:sldChg chg="modSp mod">
        <pc:chgData name="Smiatacz, Frances Guida" userId="b15948b2-84e2-4dfb-b292-612c95991f1e" providerId="ADAL" clId="{C0165486-9A32-40BF-B746-87496E3A04D7}" dt="2023-07-05T19:10:49.659" v="3732" actId="1076"/>
        <pc:sldMkLst>
          <pc:docMk/>
          <pc:sldMk cId="938318967" sldId="367"/>
        </pc:sldMkLst>
        <pc:spChg chg="mod">
          <ac:chgData name="Smiatacz, Frances Guida" userId="b15948b2-84e2-4dfb-b292-612c95991f1e" providerId="ADAL" clId="{C0165486-9A32-40BF-B746-87496E3A04D7}" dt="2023-07-05T17:52:04.399" v="3660" actId="1076"/>
          <ac:spMkLst>
            <pc:docMk/>
            <pc:sldMk cId="938318967" sldId="367"/>
            <ac:spMk id="2" creationId="{00000000-0000-0000-0000-000000000000}"/>
          </ac:spMkLst>
        </pc:spChg>
        <pc:spChg chg="mod">
          <ac:chgData name="Smiatacz, Frances Guida" userId="b15948b2-84e2-4dfb-b292-612c95991f1e" providerId="ADAL" clId="{C0165486-9A32-40BF-B746-87496E3A04D7}" dt="2023-07-05T19:10:49.659" v="3732" actId="1076"/>
          <ac:spMkLst>
            <pc:docMk/>
            <pc:sldMk cId="938318967" sldId="367"/>
            <ac:spMk id="3" creationId="{00000000-0000-0000-0000-000000000000}"/>
          </ac:spMkLst>
        </pc:spChg>
      </pc:sldChg>
      <pc:sldChg chg="modSp mod">
        <pc:chgData name="Smiatacz, Frances Guida" userId="b15948b2-84e2-4dfb-b292-612c95991f1e" providerId="ADAL" clId="{C0165486-9A32-40BF-B746-87496E3A04D7}" dt="2023-07-05T19:11:03.222" v="3734" actId="1076"/>
        <pc:sldMkLst>
          <pc:docMk/>
          <pc:sldMk cId="4074697415" sldId="368"/>
        </pc:sldMkLst>
        <pc:spChg chg="mod">
          <ac:chgData name="Smiatacz, Frances Guida" userId="b15948b2-84e2-4dfb-b292-612c95991f1e" providerId="ADAL" clId="{C0165486-9A32-40BF-B746-87496E3A04D7}" dt="2023-07-05T17:53:14.825" v="3667" actId="1076"/>
          <ac:spMkLst>
            <pc:docMk/>
            <pc:sldMk cId="4074697415" sldId="368"/>
            <ac:spMk id="2" creationId="{00000000-0000-0000-0000-000000000000}"/>
          </ac:spMkLst>
        </pc:spChg>
        <pc:spChg chg="mod">
          <ac:chgData name="Smiatacz, Frances Guida" userId="b15948b2-84e2-4dfb-b292-612c95991f1e" providerId="ADAL" clId="{C0165486-9A32-40BF-B746-87496E3A04D7}" dt="2023-07-05T19:11:03.222" v="3734" actId="1076"/>
          <ac:spMkLst>
            <pc:docMk/>
            <pc:sldMk cId="4074697415" sldId="368"/>
            <ac:spMk id="3" creationId="{00000000-0000-0000-0000-000000000000}"/>
          </ac:spMkLst>
        </pc:spChg>
      </pc:sldChg>
      <pc:sldChg chg="modSp add mod">
        <pc:chgData name="Smiatacz, Frances Guida" userId="b15948b2-84e2-4dfb-b292-612c95991f1e" providerId="ADAL" clId="{C0165486-9A32-40BF-B746-87496E3A04D7}" dt="2023-07-05T19:11:16.863" v="3736" actId="1076"/>
        <pc:sldMkLst>
          <pc:docMk/>
          <pc:sldMk cId="1271174666" sldId="369"/>
        </pc:sldMkLst>
        <pc:spChg chg="mod">
          <ac:chgData name="Smiatacz, Frances Guida" userId="b15948b2-84e2-4dfb-b292-612c95991f1e" providerId="ADAL" clId="{C0165486-9A32-40BF-B746-87496E3A04D7}" dt="2023-07-05T19:11:16.863" v="3736" actId="1076"/>
          <ac:spMkLst>
            <pc:docMk/>
            <pc:sldMk cId="1271174666" sldId="369"/>
            <ac:spMk id="3" creationId="{00000000-0000-0000-0000-000000000000}"/>
          </ac:spMkLst>
        </pc:spChg>
      </pc:sldChg>
      <pc:sldChg chg="modSp add mod">
        <pc:chgData name="Smiatacz, Frances Guida" userId="b15948b2-84e2-4dfb-b292-612c95991f1e" providerId="ADAL" clId="{C0165486-9A32-40BF-B746-87496E3A04D7}" dt="2023-07-05T19:11:32.026" v="3738" actId="1076"/>
        <pc:sldMkLst>
          <pc:docMk/>
          <pc:sldMk cId="2522890624" sldId="370"/>
        </pc:sldMkLst>
        <pc:spChg chg="mod">
          <ac:chgData name="Smiatacz, Frances Guida" userId="b15948b2-84e2-4dfb-b292-612c95991f1e" providerId="ADAL" clId="{C0165486-9A32-40BF-B746-87496E3A04D7}" dt="2023-07-05T19:11:32.026" v="3738" actId="1076"/>
          <ac:spMkLst>
            <pc:docMk/>
            <pc:sldMk cId="2522890624" sldId="370"/>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BCEE6-A477-480E-9DF4-9A7057F66BF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1216479-939B-4746-B1A2-850E6E962442}">
      <dgm:prSet phldrT="[Text]"/>
      <dgm:spPr/>
      <dgm:t>
        <a:bodyPr/>
        <a:lstStyle/>
        <a:p>
          <a:r>
            <a:rPr lang="en-US" dirty="0"/>
            <a:t>Modifiable</a:t>
          </a:r>
        </a:p>
      </dgm:t>
    </dgm:pt>
    <dgm:pt modelId="{32992863-0C23-4F97-9BE7-F86DF0DC375B}" type="parTrans" cxnId="{8D173BBD-2E71-448C-BB63-ECDA30A5E8B5}">
      <dgm:prSet/>
      <dgm:spPr/>
      <dgm:t>
        <a:bodyPr/>
        <a:lstStyle/>
        <a:p>
          <a:endParaRPr lang="en-US"/>
        </a:p>
      </dgm:t>
    </dgm:pt>
    <dgm:pt modelId="{AAEC9728-5C7E-45E2-8D42-2CE01A16F899}" type="sibTrans" cxnId="{8D173BBD-2E71-448C-BB63-ECDA30A5E8B5}">
      <dgm:prSet/>
      <dgm:spPr/>
      <dgm:t>
        <a:bodyPr/>
        <a:lstStyle/>
        <a:p>
          <a:endParaRPr lang="en-US"/>
        </a:p>
      </dgm:t>
    </dgm:pt>
    <dgm:pt modelId="{A06EED3E-64D0-415C-9B4F-2E71BA830890}">
      <dgm:prSet phldrT="[Text]" custT="1"/>
      <dgm:spPr/>
      <dgm:t>
        <a:bodyPr/>
        <a:lstStyle/>
        <a:p>
          <a:r>
            <a:rPr lang="en-US" sz="2800" dirty="0"/>
            <a:t>Glycemic Control</a:t>
          </a:r>
        </a:p>
      </dgm:t>
    </dgm:pt>
    <dgm:pt modelId="{1C049F73-D14D-4074-A241-65319E9E450F}" type="parTrans" cxnId="{F51B37CE-F70C-4AAC-A0FD-3935B1D47D38}">
      <dgm:prSet/>
      <dgm:spPr/>
      <dgm:t>
        <a:bodyPr/>
        <a:lstStyle/>
        <a:p>
          <a:endParaRPr lang="en-US"/>
        </a:p>
      </dgm:t>
    </dgm:pt>
    <dgm:pt modelId="{33CEE59A-8F89-429C-9374-3ABE98B89EE0}" type="sibTrans" cxnId="{F51B37CE-F70C-4AAC-A0FD-3935B1D47D38}">
      <dgm:prSet/>
      <dgm:spPr/>
      <dgm:t>
        <a:bodyPr/>
        <a:lstStyle/>
        <a:p>
          <a:endParaRPr lang="en-US"/>
        </a:p>
      </dgm:t>
    </dgm:pt>
    <dgm:pt modelId="{E6FD67DD-95C0-4325-911F-8A6A0E2B317F}">
      <dgm:prSet phldrT="[Text]"/>
      <dgm:spPr/>
      <dgm:t>
        <a:bodyPr/>
        <a:lstStyle/>
        <a:p>
          <a:r>
            <a:rPr lang="en-US" dirty="0"/>
            <a:t>Non-Modifiable</a:t>
          </a:r>
        </a:p>
      </dgm:t>
    </dgm:pt>
    <dgm:pt modelId="{519EA857-8E97-4E5E-BD84-019F1D458C0C}" type="parTrans" cxnId="{6F75A890-D08C-493E-AD83-95AACD5ADECC}">
      <dgm:prSet/>
      <dgm:spPr/>
      <dgm:t>
        <a:bodyPr/>
        <a:lstStyle/>
        <a:p>
          <a:endParaRPr lang="en-US"/>
        </a:p>
      </dgm:t>
    </dgm:pt>
    <dgm:pt modelId="{77359A3D-5D3A-4E07-81FB-4644A3AE5B17}" type="sibTrans" cxnId="{6F75A890-D08C-493E-AD83-95AACD5ADECC}">
      <dgm:prSet/>
      <dgm:spPr/>
      <dgm:t>
        <a:bodyPr/>
        <a:lstStyle/>
        <a:p>
          <a:endParaRPr lang="en-US"/>
        </a:p>
      </dgm:t>
    </dgm:pt>
    <dgm:pt modelId="{12688673-4329-499E-8BD5-BAE6F756252A}">
      <dgm:prSet phldrT="[Text]" custT="1"/>
      <dgm:spPr/>
      <dgm:t>
        <a:bodyPr/>
        <a:lstStyle/>
        <a:p>
          <a:r>
            <a:rPr lang="en-US" sz="2800" dirty="0"/>
            <a:t>Age</a:t>
          </a:r>
        </a:p>
      </dgm:t>
    </dgm:pt>
    <dgm:pt modelId="{BB648570-3276-4257-9D67-315D80F659B0}" type="parTrans" cxnId="{B2DB3F69-BE0C-4F47-9FAF-641ED16ECE31}">
      <dgm:prSet/>
      <dgm:spPr/>
      <dgm:t>
        <a:bodyPr/>
        <a:lstStyle/>
        <a:p>
          <a:endParaRPr lang="en-US"/>
        </a:p>
      </dgm:t>
    </dgm:pt>
    <dgm:pt modelId="{E98A6F37-A1A0-4C5B-8A8B-0D91715ADCB2}" type="sibTrans" cxnId="{B2DB3F69-BE0C-4F47-9FAF-641ED16ECE31}">
      <dgm:prSet/>
      <dgm:spPr/>
      <dgm:t>
        <a:bodyPr/>
        <a:lstStyle/>
        <a:p>
          <a:endParaRPr lang="en-US"/>
        </a:p>
      </dgm:t>
    </dgm:pt>
    <dgm:pt modelId="{E9AEB555-2976-4CCF-B201-72566AB65617}">
      <dgm:prSet phldrT="[Text]" custT="1"/>
      <dgm:spPr/>
      <dgm:t>
        <a:bodyPr/>
        <a:lstStyle/>
        <a:p>
          <a:r>
            <a:rPr lang="en-US" sz="2800" dirty="0"/>
            <a:t>Alcohol/Smoking Status</a:t>
          </a:r>
        </a:p>
      </dgm:t>
    </dgm:pt>
    <dgm:pt modelId="{6686DC6C-9F97-4DCB-9BC6-FC8F777D1E35}" type="parTrans" cxnId="{D6C972A4-D230-405E-B438-53888C57BB17}">
      <dgm:prSet/>
      <dgm:spPr/>
      <dgm:t>
        <a:bodyPr/>
        <a:lstStyle/>
        <a:p>
          <a:endParaRPr lang="en-US"/>
        </a:p>
      </dgm:t>
    </dgm:pt>
    <dgm:pt modelId="{35ECB04D-7B59-4BBC-A1AC-972867FB6FC3}" type="sibTrans" cxnId="{D6C972A4-D230-405E-B438-53888C57BB17}">
      <dgm:prSet/>
      <dgm:spPr/>
      <dgm:t>
        <a:bodyPr/>
        <a:lstStyle/>
        <a:p>
          <a:endParaRPr lang="en-US"/>
        </a:p>
      </dgm:t>
    </dgm:pt>
    <dgm:pt modelId="{3B537731-043A-4AEA-9155-14208CBD0ED2}">
      <dgm:prSet phldrT="[Text]" custT="1"/>
      <dgm:spPr/>
      <dgm:t>
        <a:bodyPr/>
        <a:lstStyle/>
        <a:p>
          <a:r>
            <a:rPr lang="en-US" sz="2800" dirty="0" err="1"/>
            <a:t>Preop</a:t>
          </a:r>
          <a:r>
            <a:rPr lang="en-US" sz="2800" dirty="0"/>
            <a:t> Albumin &lt;3.5 mg/</a:t>
          </a:r>
          <a:r>
            <a:rPr lang="en-US" sz="2800" dirty="0" err="1"/>
            <a:t>dL</a:t>
          </a:r>
          <a:endParaRPr lang="en-US" sz="2800" dirty="0"/>
        </a:p>
      </dgm:t>
    </dgm:pt>
    <dgm:pt modelId="{4007A351-F9FF-4B01-A2E7-8DC4D9ABE06B}" type="parTrans" cxnId="{8FE49BFD-655F-4198-BD78-3F8A25E7C49A}">
      <dgm:prSet/>
      <dgm:spPr/>
      <dgm:t>
        <a:bodyPr/>
        <a:lstStyle/>
        <a:p>
          <a:endParaRPr lang="en-US"/>
        </a:p>
      </dgm:t>
    </dgm:pt>
    <dgm:pt modelId="{39E244D0-87C5-44F2-8B6C-2000C8D73DC9}" type="sibTrans" cxnId="{8FE49BFD-655F-4198-BD78-3F8A25E7C49A}">
      <dgm:prSet/>
      <dgm:spPr/>
      <dgm:t>
        <a:bodyPr/>
        <a:lstStyle/>
        <a:p>
          <a:endParaRPr lang="en-US"/>
        </a:p>
      </dgm:t>
    </dgm:pt>
    <dgm:pt modelId="{72A77B00-8F20-4827-A146-130CC8007375}">
      <dgm:prSet phldrT="[Text]" custT="1"/>
      <dgm:spPr/>
      <dgm:t>
        <a:bodyPr/>
        <a:lstStyle/>
        <a:p>
          <a:r>
            <a:rPr lang="en-US" sz="2800" dirty="0"/>
            <a:t>Obesity</a:t>
          </a:r>
        </a:p>
      </dgm:t>
    </dgm:pt>
    <dgm:pt modelId="{753EEB0B-2C01-4B79-A433-1DC5E8836DC4}" type="parTrans" cxnId="{29F63311-E0CB-4B8D-8297-C50689129D55}">
      <dgm:prSet/>
      <dgm:spPr/>
      <dgm:t>
        <a:bodyPr/>
        <a:lstStyle/>
        <a:p>
          <a:endParaRPr lang="en-US"/>
        </a:p>
      </dgm:t>
    </dgm:pt>
    <dgm:pt modelId="{A5A2185A-9097-4B9F-ABED-EE98EC518834}" type="sibTrans" cxnId="{29F63311-E0CB-4B8D-8297-C50689129D55}">
      <dgm:prSet/>
      <dgm:spPr/>
      <dgm:t>
        <a:bodyPr/>
        <a:lstStyle/>
        <a:p>
          <a:endParaRPr lang="en-US"/>
        </a:p>
      </dgm:t>
    </dgm:pt>
    <dgm:pt modelId="{7C2D3660-63C6-48EE-8337-04C59F7E549E}">
      <dgm:prSet phldrT="[Text]" custT="1"/>
      <dgm:spPr/>
      <dgm:t>
        <a:bodyPr/>
        <a:lstStyle/>
        <a:p>
          <a:r>
            <a:rPr lang="en-US" sz="2800" dirty="0"/>
            <a:t>Recent Radiotherapy</a:t>
          </a:r>
        </a:p>
      </dgm:t>
    </dgm:pt>
    <dgm:pt modelId="{5F2EDB0E-899A-4190-86E5-68C1237FB060}" type="parTrans" cxnId="{996E3B6C-79F7-442B-A3F6-2D356FE0A4DF}">
      <dgm:prSet/>
      <dgm:spPr/>
      <dgm:t>
        <a:bodyPr/>
        <a:lstStyle/>
        <a:p>
          <a:endParaRPr lang="en-US"/>
        </a:p>
      </dgm:t>
    </dgm:pt>
    <dgm:pt modelId="{23D00509-3039-4B53-9C01-1E662BFE7294}" type="sibTrans" cxnId="{996E3B6C-79F7-442B-A3F6-2D356FE0A4DF}">
      <dgm:prSet/>
      <dgm:spPr/>
      <dgm:t>
        <a:bodyPr/>
        <a:lstStyle/>
        <a:p>
          <a:endParaRPr lang="en-US"/>
        </a:p>
      </dgm:t>
    </dgm:pt>
    <dgm:pt modelId="{6B414966-71E7-4161-8C3A-AD2E2253CB14}">
      <dgm:prSet phldrT="[Text]" custT="1"/>
      <dgm:spPr/>
      <dgm:t>
        <a:bodyPr/>
        <a:lstStyle/>
        <a:p>
          <a:r>
            <a:rPr lang="en-US" sz="2800" dirty="0"/>
            <a:t>History of skin/soft tissue infection</a:t>
          </a:r>
        </a:p>
      </dgm:t>
    </dgm:pt>
    <dgm:pt modelId="{CD283FC1-1C83-40B0-8302-2060F62E6A66}" type="parTrans" cxnId="{46BBD4E1-0619-41E3-8C05-C4A9C5C585C2}">
      <dgm:prSet/>
      <dgm:spPr/>
      <dgm:t>
        <a:bodyPr/>
        <a:lstStyle/>
        <a:p>
          <a:endParaRPr lang="en-US"/>
        </a:p>
      </dgm:t>
    </dgm:pt>
    <dgm:pt modelId="{E7930B07-02B3-47B2-A956-09C2FDEA7724}" type="sibTrans" cxnId="{46BBD4E1-0619-41E3-8C05-C4A9C5C585C2}">
      <dgm:prSet/>
      <dgm:spPr/>
      <dgm:t>
        <a:bodyPr/>
        <a:lstStyle/>
        <a:p>
          <a:endParaRPr lang="en-US"/>
        </a:p>
      </dgm:t>
    </dgm:pt>
    <dgm:pt modelId="{03118160-4A6D-4033-9005-B9761BF33548}" type="pres">
      <dgm:prSet presAssocID="{625BCEE6-A477-480E-9DF4-9A7057F66BFC}" presName="Name0" presStyleCnt="0">
        <dgm:presLayoutVars>
          <dgm:dir/>
          <dgm:animLvl val="lvl"/>
          <dgm:resizeHandles val="exact"/>
        </dgm:presLayoutVars>
      </dgm:prSet>
      <dgm:spPr/>
    </dgm:pt>
    <dgm:pt modelId="{E9DB4829-3BFD-4376-A284-D46D323C2E5E}" type="pres">
      <dgm:prSet presAssocID="{51216479-939B-4746-B1A2-850E6E962442}" presName="composite" presStyleCnt="0"/>
      <dgm:spPr/>
    </dgm:pt>
    <dgm:pt modelId="{3227897C-9D0D-44DB-9D77-2AE6C8E07438}" type="pres">
      <dgm:prSet presAssocID="{51216479-939B-4746-B1A2-850E6E962442}" presName="parTx" presStyleLbl="alignNode1" presStyleIdx="0" presStyleCnt="2" custScaleX="113472">
        <dgm:presLayoutVars>
          <dgm:chMax val="0"/>
          <dgm:chPref val="0"/>
          <dgm:bulletEnabled val="1"/>
        </dgm:presLayoutVars>
      </dgm:prSet>
      <dgm:spPr/>
    </dgm:pt>
    <dgm:pt modelId="{AFCB0643-32A1-42F7-839B-58DDF253F5D3}" type="pres">
      <dgm:prSet presAssocID="{51216479-939B-4746-B1A2-850E6E962442}" presName="desTx" presStyleLbl="alignAccFollowNode1" presStyleIdx="0" presStyleCnt="2" custScaleX="112213">
        <dgm:presLayoutVars>
          <dgm:bulletEnabled val="1"/>
        </dgm:presLayoutVars>
      </dgm:prSet>
      <dgm:spPr/>
    </dgm:pt>
    <dgm:pt modelId="{8AC1FCFC-911A-46D3-9434-E2C33E91EFBF}" type="pres">
      <dgm:prSet presAssocID="{AAEC9728-5C7E-45E2-8D42-2CE01A16F899}" presName="space" presStyleCnt="0"/>
      <dgm:spPr/>
    </dgm:pt>
    <dgm:pt modelId="{B90893A5-C4EE-4215-BF8A-60BF4D821FFA}" type="pres">
      <dgm:prSet presAssocID="{E6FD67DD-95C0-4325-911F-8A6A0E2B317F}" presName="composite" presStyleCnt="0"/>
      <dgm:spPr/>
    </dgm:pt>
    <dgm:pt modelId="{1A35FCA8-E550-439D-8E73-8FD76E1C1C35}" type="pres">
      <dgm:prSet presAssocID="{E6FD67DD-95C0-4325-911F-8A6A0E2B317F}" presName="parTx" presStyleLbl="alignNode1" presStyleIdx="1" presStyleCnt="2" custScaleX="116320">
        <dgm:presLayoutVars>
          <dgm:chMax val="0"/>
          <dgm:chPref val="0"/>
          <dgm:bulletEnabled val="1"/>
        </dgm:presLayoutVars>
      </dgm:prSet>
      <dgm:spPr/>
    </dgm:pt>
    <dgm:pt modelId="{ABAE1FA8-7BE6-4814-9E28-27B959359E1C}" type="pres">
      <dgm:prSet presAssocID="{E6FD67DD-95C0-4325-911F-8A6A0E2B317F}" presName="desTx" presStyleLbl="alignAccFollowNode1" presStyleIdx="1" presStyleCnt="2" custScaleX="117523">
        <dgm:presLayoutVars>
          <dgm:bulletEnabled val="1"/>
        </dgm:presLayoutVars>
      </dgm:prSet>
      <dgm:spPr/>
    </dgm:pt>
  </dgm:ptLst>
  <dgm:cxnLst>
    <dgm:cxn modelId="{AE4B8006-1142-4130-BEFA-825F2B9F96BA}" type="presOf" srcId="{12688673-4329-499E-8BD5-BAE6F756252A}" destId="{ABAE1FA8-7BE6-4814-9E28-27B959359E1C}" srcOrd="0" destOrd="0" presId="urn:microsoft.com/office/officeart/2005/8/layout/hList1"/>
    <dgm:cxn modelId="{3F5BE70E-6BA5-4612-BE5A-B4C89A4F24F1}" type="presOf" srcId="{7C2D3660-63C6-48EE-8337-04C59F7E549E}" destId="{ABAE1FA8-7BE6-4814-9E28-27B959359E1C}" srcOrd="0" destOrd="1" presId="urn:microsoft.com/office/officeart/2005/8/layout/hList1"/>
    <dgm:cxn modelId="{29F63311-E0CB-4B8D-8297-C50689129D55}" srcId="{51216479-939B-4746-B1A2-850E6E962442}" destId="{72A77B00-8F20-4827-A146-130CC8007375}" srcOrd="3" destOrd="0" parTransId="{753EEB0B-2C01-4B79-A433-1DC5E8836DC4}" sibTransId="{A5A2185A-9097-4B9F-ABED-EE98EC518834}"/>
    <dgm:cxn modelId="{3228EA12-FBFB-428D-90C6-EF80E4E45934}" type="presOf" srcId="{A06EED3E-64D0-415C-9B4F-2E71BA830890}" destId="{AFCB0643-32A1-42F7-839B-58DDF253F5D3}" srcOrd="0" destOrd="0" presId="urn:microsoft.com/office/officeart/2005/8/layout/hList1"/>
    <dgm:cxn modelId="{BD0A4825-17CD-4AEF-9D1B-9C3A89EB53FF}" type="presOf" srcId="{72A77B00-8F20-4827-A146-130CC8007375}" destId="{AFCB0643-32A1-42F7-839B-58DDF253F5D3}" srcOrd="0" destOrd="3" presId="urn:microsoft.com/office/officeart/2005/8/layout/hList1"/>
    <dgm:cxn modelId="{B95B5D2C-B39C-4824-A6DE-FC2A87FD0D92}" type="presOf" srcId="{51216479-939B-4746-B1A2-850E6E962442}" destId="{3227897C-9D0D-44DB-9D77-2AE6C8E07438}" srcOrd="0" destOrd="0" presId="urn:microsoft.com/office/officeart/2005/8/layout/hList1"/>
    <dgm:cxn modelId="{B2DB3F69-BE0C-4F47-9FAF-641ED16ECE31}" srcId="{E6FD67DD-95C0-4325-911F-8A6A0E2B317F}" destId="{12688673-4329-499E-8BD5-BAE6F756252A}" srcOrd="0" destOrd="0" parTransId="{BB648570-3276-4257-9D67-315D80F659B0}" sibTransId="{E98A6F37-A1A0-4C5B-8A8B-0D91715ADCB2}"/>
    <dgm:cxn modelId="{996E3B6C-79F7-442B-A3F6-2D356FE0A4DF}" srcId="{E6FD67DD-95C0-4325-911F-8A6A0E2B317F}" destId="{7C2D3660-63C6-48EE-8337-04C59F7E549E}" srcOrd="1" destOrd="0" parTransId="{5F2EDB0E-899A-4190-86E5-68C1237FB060}" sibTransId="{23D00509-3039-4B53-9C01-1E662BFE7294}"/>
    <dgm:cxn modelId="{F12FB553-6665-42ED-BB61-69785D7241F6}" type="presOf" srcId="{3B537731-043A-4AEA-9155-14208CBD0ED2}" destId="{AFCB0643-32A1-42F7-839B-58DDF253F5D3}" srcOrd="0" destOrd="2" presId="urn:microsoft.com/office/officeart/2005/8/layout/hList1"/>
    <dgm:cxn modelId="{61903D77-6C62-48B0-9988-08C13EDBFD94}" type="presOf" srcId="{E9AEB555-2976-4CCF-B201-72566AB65617}" destId="{AFCB0643-32A1-42F7-839B-58DDF253F5D3}" srcOrd="0" destOrd="1" presId="urn:microsoft.com/office/officeart/2005/8/layout/hList1"/>
    <dgm:cxn modelId="{64968586-878D-4135-9F29-69D88B80077D}" type="presOf" srcId="{6B414966-71E7-4161-8C3A-AD2E2253CB14}" destId="{ABAE1FA8-7BE6-4814-9E28-27B959359E1C}" srcOrd="0" destOrd="2" presId="urn:microsoft.com/office/officeart/2005/8/layout/hList1"/>
    <dgm:cxn modelId="{6F75A890-D08C-493E-AD83-95AACD5ADECC}" srcId="{625BCEE6-A477-480E-9DF4-9A7057F66BFC}" destId="{E6FD67DD-95C0-4325-911F-8A6A0E2B317F}" srcOrd="1" destOrd="0" parTransId="{519EA857-8E97-4E5E-BD84-019F1D458C0C}" sibTransId="{77359A3D-5D3A-4E07-81FB-4644A3AE5B17}"/>
    <dgm:cxn modelId="{F62BAA99-604A-4247-946F-7670209CD459}" type="presOf" srcId="{625BCEE6-A477-480E-9DF4-9A7057F66BFC}" destId="{03118160-4A6D-4033-9005-B9761BF33548}" srcOrd="0" destOrd="0" presId="urn:microsoft.com/office/officeart/2005/8/layout/hList1"/>
    <dgm:cxn modelId="{D6C972A4-D230-405E-B438-53888C57BB17}" srcId="{51216479-939B-4746-B1A2-850E6E962442}" destId="{E9AEB555-2976-4CCF-B201-72566AB65617}" srcOrd="1" destOrd="0" parTransId="{6686DC6C-9F97-4DCB-9BC6-FC8F777D1E35}" sibTransId="{35ECB04D-7B59-4BBC-A1AC-972867FB6FC3}"/>
    <dgm:cxn modelId="{8D173BBD-2E71-448C-BB63-ECDA30A5E8B5}" srcId="{625BCEE6-A477-480E-9DF4-9A7057F66BFC}" destId="{51216479-939B-4746-B1A2-850E6E962442}" srcOrd="0" destOrd="0" parTransId="{32992863-0C23-4F97-9BE7-F86DF0DC375B}" sibTransId="{AAEC9728-5C7E-45E2-8D42-2CE01A16F899}"/>
    <dgm:cxn modelId="{F51B37CE-F70C-4AAC-A0FD-3935B1D47D38}" srcId="{51216479-939B-4746-B1A2-850E6E962442}" destId="{A06EED3E-64D0-415C-9B4F-2E71BA830890}" srcOrd="0" destOrd="0" parTransId="{1C049F73-D14D-4074-A241-65319E9E450F}" sibTransId="{33CEE59A-8F89-429C-9374-3ABE98B89EE0}"/>
    <dgm:cxn modelId="{1DC950D1-1537-4159-86F1-459650F84CC7}" type="presOf" srcId="{E6FD67DD-95C0-4325-911F-8A6A0E2B317F}" destId="{1A35FCA8-E550-439D-8E73-8FD76E1C1C35}" srcOrd="0" destOrd="0" presId="urn:microsoft.com/office/officeart/2005/8/layout/hList1"/>
    <dgm:cxn modelId="{46BBD4E1-0619-41E3-8C05-C4A9C5C585C2}" srcId="{E6FD67DD-95C0-4325-911F-8A6A0E2B317F}" destId="{6B414966-71E7-4161-8C3A-AD2E2253CB14}" srcOrd="2" destOrd="0" parTransId="{CD283FC1-1C83-40B0-8302-2060F62E6A66}" sibTransId="{E7930B07-02B3-47B2-A956-09C2FDEA7724}"/>
    <dgm:cxn modelId="{8FE49BFD-655F-4198-BD78-3F8A25E7C49A}" srcId="{51216479-939B-4746-B1A2-850E6E962442}" destId="{3B537731-043A-4AEA-9155-14208CBD0ED2}" srcOrd="2" destOrd="0" parTransId="{4007A351-F9FF-4B01-A2E7-8DC4D9ABE06B}" sibTransId="{39E244D0-87C5-44F2-8B6C-2000C8D73DC9}"/>
    <dgm:cxn modelId="{77FF11D6-5ABD-4847-907C-473C18EB4B01}" type="presParOf" srcId="{03118160-4A6D-4033-9005-B9761BF33548}" destId="{E9DB4829-3BFD-4376-A284-D46D323C2E5E}" srcOrd="0" destOrd="0" presId="urn:microsoft.com/office/officeart/2005/8/layout/hList1"/>
    <dgm:cxn modelId="{5073061F-5BA2-4C98-8272-14C7D0FAD274}" type="presParOf" srcId="{E9DB4829-3BFD-4376-A284-D46D323C2E5E}" destId="{3227897C-9D0D-44DB-9D77-2AE6C8E07438}" srcOrd="0" destOrd="0" presId="urn:microsoft.com/office/officeart/2005/8/layout/hList1"/>
    <dgm:cxn modelId="{FA8E52A3-51AA-4462-A5FE-11507F7CA2B6}" type="presParOf" srcId="{E9DB4829-3BFD-4376-A284-D46D323C2E5E}" destId="{AFCB0643-32A1-42F7-839B-58DDF253F5D3}" srcOrd="1" destOrd="0" presId="urn:microsoft.com/office/officeart/2005/8/layout/hList1"/>
    <dgm:cxn modelId="{5CEBBB90-3683-4BF7-90B0-9FED47638DAD}" type="presParOf" srcId="{03118160-4A6D-4033-9005-B9761BF33548}" destId="{8AC1FCFC-911A-46D3-9434-E2C33E91EFBF}" srcOrd="1" destOrd="0" presId="urn:microsoft.com/office/officeart/2005/8/layout/hList1"/>
    <dgm:cxn modelId="{66B03DC3-ADBC-4B7B-A935-67FACCE8F847}" type="presParOf" srcId="{03118160-4A6D-4033-9005-B9761BF33548}" destId="{B90893A5-C4EE-4215-BF8A-60BF4D821FFA}" srcOrd="2" destOrd="0" presId="urn:microsoft.com/office/officeart/2005/8/layout/hList1"/>
    <dgm:cxn modelId="{4F5B6224-A349-499E-AEC1-1FE8C6594F1D}" type="presParOf" srcId="{B90893A5-C4EE-4215-BF8A-60BF4D821FFA}" destId="{1A35FCA8-E550-439D-8E73-8FD76E1C1C35}" srcOrd="0" destOrd="0" presId="urn:microsoft.com/office/officeart/2005/8/layout/hList1"/>
    <dgm:cxn modelId="{6BFB8E41-B7AC-47B5-ACD2-F160C6DFF688}" type="presParOf" srcId="{B90893A5-C4EE-4215-BF8A-60BF4D821FFA}" destId="{ABAE1FA8-7BE6-4814-9E28-27B959359E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97C-9D0D-44DB-9D77-2AE6C8E07438}">
      <dsp:nvSpPr>
        <dsp:cNvPr id="0" name=""/>
        <dsp:cNvSpPr/>
      </dsp:nvSpPr>
      <dsp:spPr>
        <a:xfrm>
          <a:off x="4547" y="463048"/>
          <a:ext cx="3760355" cy="131111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t>Modifiable</a:t>
          </a:r>
        </a:p>
      </dsp:txBody>
      <dsp:txXfrm>
        <a:off x="4547" y="463048"/>
        <a:ext cx="3760355" cy="1311114"/>
      </dsp:txXfrm>
    </dsp:sp>
    <dsp:sp modelId="{AFCB0643-32A1-42F7-839B-58DDF253F5D3}">
      <dsp:nvSpPr>
        <dsp:cNvPr id="0" name=""/>
        <dsp:cNvSpPr/>
      </dsp:nvSpPr>
      <dsp:spPr>
        <a:xfrm>
          <a:off x="25408" y="1774163"/>
          <a:ext cx="3718633" cy="318145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Glycemic Control</a:t>
          </a:r>
        </a:p>
        <a:p>
          <a:pPr marL="285750" lvl="1" indent="-285750" algn="l" defTabSz="1244600">
            <a:lnSpc>
              <a:spcPct val="90000"/>
            </a:lnSpc>
            <a:spcBef>
              <a:spcPct val="0"/>
            </a:spcBef>
            <a:spcAft>
              <a:spcPct val="15000"/>
            </a:spcAft>
            <a:buChar char="•"/>
          </a:pPr>
          <a:r>
            <a:rPr lang="en-US" sz="2800" kern="1200" dirty="0"/>
            <a:t>Alcohol/Smoking Status</a:t>
          </a:r>
        </a:p>
        <a:p>
          <a:pPr marL="285750" lvl="1" indent="-285750" algn="l" defTabSz="1244600">
            <a:lnSpc>
              <a:spcPct val="90000"/>
            </a:lnSpc>
            <a:spcBef>
              <a:spcPct val="0"/>
            </a:spcBef>
            <a:spcAft>
              <a:spcPct val="15000"/>
            </a:spcAft>
            <a:buChar char="•"/>
          </a:pPr>
          <a:r>
            <a:rPr lang="en-US" sz="2800" kern="1200" dirty="0" err="1"/>
            <a:t>Preop</a:t>
          </a:r>
          <a:r>
            <a:rPr lang="en-US" sz="2800" kern="1200" dirty="0"/>
            <a:t> Albumin &lt;3.5 mg/</a:t>
          </a:r>
          <a:r>
            <a:rPr lang="en-US" sz="2800" kern="1200" dirty="0" err="1"/>
            <a:t>dL</a:t>
          </a:r>
          <a:endParaRPr lang="en-US" sz="2800" kern="1200" dirty="0"/>
        </a:p>
        <a:p>
          <a:pPr marL="285750" lvl="1" indent="-285750" algn="l" defTabSz="1244600">
            <a:lnSpc>
              <a:spcPct val="90000"/>
            </a:lnSpc>
            <a:spcBef>
              <a:spcPct val="0"/>
            </a:spcBef>
            <a:spcAft>
              <a:spcPct val="15000"/>
            </a:spcAft>
            <a:buChar char="•"/>
          </a:pPr>
          <a:r>
            <a:rPr lang="en-US" sz="2800" kern="1200" dirty="0"/>
            <a:t>Obesity</a:t>
          </a:r>
        </a:p>
      </dsp:txBody>
      <dsp:txXfrm>
        <a:off x="25408" y="1774163"/>
        <a:ext cx="3718633" cy="3181454"/>
      </dsp:txXfrm>
    </dsp:sp>
    <dsp:sp modelId="{1A35FCA8-E550-439D-8E73-8FD76E1C1C35}">
      <dsp:nvSpPr>
        <dsp:cNvPr id="0" name=""/>
        <dsp:cNvSpPr/>
      </dsp:nvSpPr>
      <dsp:spPr>
        <a:xfrm>
          <a:off x="4248783" y="463048"/>
          <a:ext cx="3854735" cy="131111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t>Non-Modifiable</a:t>
          </a:r>
        </a:p>
      </dsp:txBody>
      <dsp:txXfrm>
        <a:off x="4248783" y="463048"/>
        <a:ext cx="3854735" cy="1311114"/>
      </dsp:txXfrm>
    </dsp:sp>
    <dsp:sp modelId="{ABAE1FA8-7BE6-4814-9E28-27B959359E1C}">
      <dsp:nvSpPr>
        <dsp:cNvPr id="0" name=""/>
        <dsp:cNvSpPr/>
      </dsp:nvSpPr>
      <dsp:spPr>
        <a:xfrm>
          <a:off x="4228850" y="1774163"/>
          <a:ext cx="3894602" cy="318145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Age</a:t>
          </a:r>
        </a:p>
        <a:p>
          <a:pPr marL="285750" lvl="1" indent="-285750" algn="l" defTabSz="1244600">
            <a:lnSpc>
              <a:spcPct val="90000"/>
            </a:lnSpc>
            <a:spcBef>
              <a:spcPct val="0"/>
            </a:spcBef>
            <a:spcAft>
              <a:spcPct val="15000"/>
            </a:spcAft>
            <a:buChar char="•"/>
          </a:pPr>
          <a:r>
            <a:rPr lang="en-US" sz="2800" kern="1200" dirty="0"/>
            <a:t>Recent Radiotherapy</a:t>
          </a:r>
        </a:p>
        <a:p>
          <a:pPr marL="285750" lvl="1" indent="-285750" algn="l" defTabSz="1244600">
            <a:lnSpc>
              <a:spcPct val="90000"/>
            </a:lnSpc>
            <a:spcBef>
              <a:spcPct val="0"/>
            </a:spcBef>
            <a:spcAft>
              <a:spcPct val="15000"/>
            </a:spcAft>
            <a:buChar char="•"/>
          </a:pPr>
          <a:r>
            <a:rPr lang="en-US" sz="2800" kern="1200" dirty="0"/>
            <a:t>History of skin/soft tissue infection</a:t>
          </a:r>
        </a:p>
      </dsp:txBody>
      <dsp:txXfrm>
        <a:off x="4228850" y="1774163"/>
        <a:ext cx="3894602" cy="31814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10BF9-41C7-4FF0-9F99-DA37806ED794}" type="datetimeFigureOut">
              <a:rPr lang="en-US" smtClean="0"/>
              <a:t>7/5/2023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C5712-74F4-4C94-B1D8-22A697D71B47}" type="slidenum">
              <a:rPr lang="en-US" smtClean="0"/>
              <a:t>‹#›</a:t>
            </a:fld>
            <a:endParaRPr lang="en-US" dirty="0"/>
          </a:p>
        </p:txBody>
      </p:sp>
    </p:spTree>
    <p:extLst>
      <p:ext uri="{BB962C8B-B14F-4D97-AF65-F5344CB8AC3E}">
        <p14:creationId xmlns:p14="http://schemas.microsoft.com/office/powerpoint/2010/main" val="196999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ai/ssi/ssi.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ambridge.org/core/services/aop-cambridge-core/content/view/09340673D274BFB5E8C7582F0A6C4DBC/S0029665110001734a.pdf/metaanalysis_of_randomised_controlled_trials_of_intravenous_fluid_therapy_in_major_elective_open_abdominal_surgery_getting_the_balance_right.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a:t>
            </a:fld>
            <a:endParaRPr lang="en-US" dirty="0"/>
          </a:p>
        </p:txBody>
      </p:sp>
    </p:spTree>
    <p:extLst>
      <p:ext uri="{BB962C8B-B14F-4D97-AF65-F5344CB8AC3E}">
        <p14:creationId xmlns:p14="http://schemas.microsoft.com/office/powerpoint/2010/main" val="278068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Sorensen LT. (2012). Wound healing and infection in surgery: the pathophysiological impact of smoking, smoking cessation, and nicotine replacement therapy: a systematic review. Ann Surg. 255(6):1069-79.</a:t>
            </a:r>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10</a:t>
            </a:fld>
            <a:endParaRPr lang="en-US" dirty="0"/>
          </a:p>
        </p:txBody>
      </p:sp>
    </p:spTree>
    <p:extLst>
      <p:ext uri="{BB962C8B-B14F-4D97-AF65-F5344CB8AC3E}">
        <p14:creationId xmlns:p14="http://schemas.microsoft.com/office/powerpoint/2010/main" val="1570151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
                <a:srgbClr val="002060"/>
              </a:buClr>
              <a:buSzPct val="100000"/>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Meijs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Koek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MBG, Vos MC, et al. (2019). The effect of body mass index on the risk of surgical site infection. Infect Control Hosp Epidemiol. 40(9):991-996.</a:t>
            </a:r>
          </a:p>
          <a:p>
            <a:pPr marL="0" marR="0" lvl="0" indent="0" algn="l" defTabSz="914400" rtl="0" eaLnBrk="1" fontAlgn="base" latinLnBrk="0" hangingPunct="1">
              <a:lnSpc>
                <a:spcPct val="100000"/>
              </a:lnSpc>
              <a:spcBef>
                <a:spcPct val="50000"/>
              </a:spcBef>
              <a:spcAft>
                <a:spcPct val="0"/>
              </a:spcAft>
              <a:buClr>
                <a:srgbClr val="002060"/>
              </a:buClr>
              <a:buSzPct val="1000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Winfield RD, Reese 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Bochicchio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 et al. (2016). Obesity and the Risk for Surgical Site Infection in Abdominal Surgery. Am Surg. 82(4):331-6. </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11</a:t>
            </a:fld>
            <a:endParaRPr lang="en-US" dirty="0"/>
          </a:p>
        </p:txBody>
      </p:sp>
    </p:spTree>
    <p:extLst>
      <p:ext uri="{BB962C8B-B14F-4D97-AF65-F5344CB8AC3E}">
        <p14:creationId xmlns:p14="http://schemas.microsoft.com/office/powerpoint/2010/main" val="178865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Meijs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Koek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MBG, Vos MC, et al. (2019). The effect of body mass index on the risk of surgical site infection. Infect Control Hosp Epidemiol. 40(9):991-996.</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12</a:t>
            </a:fld>
            <a:endParaRPr lang="en-US" dirty="0"/>
          </a:p>
        </p:txBody>
      </p:sp>
    </p:spTree>
    <p:extLst>
      <p:ext uri="{BB962C8B-B14F-4D97-AF65-F5344CB8AC3E}">
        <p14:creationId xmlns:p14="http://schemas.microsoft.com/office/powerpoint/2010/main" val="156848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Tewksbury C, Crowley N, Parrott JM, et al. (2019). Weight Loss Prior to Bariatric Surgery and 30-Day Mortality, Readmission, Reoperation, and Intervention: an MBSAQIP Analysis of 349,016 Cases.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Obes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Surg. 29(11):3622-3628.</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13</a:t>
            </a:fld>
            <a:endParaRPr lang="en-US" dirty="0"/>
          </a:p>
        </p:txBody>
      </p:sp>
    </p:spTree>
    <p:extLst>
      <p:ext uri="{BB962C8B-B14F-4D97-AF65-F5344CB8AC3E}">
        <p14:creationId xmlns:p14="http://schemas.microsoft.com/office/powerpoint/2010/main" val="2988138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Banz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VM, Jakob SM,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Inderbitzin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 (2011). Review article: improving outcome after major surgery: pathophysiological considerations.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112(5):1147-55.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Quain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Khardori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NM. (2015). Nutrition in Wound Care Management: A Comprehensive Overview. Wounds. 27(12):327-35.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Son HJ,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Roh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JL, Choi SH, et al. (2018). Nutritional and hematologic markers as predictors of risk of surgical site infection in patients with head and neck cancer undergoing major oncologic surgery. Head Neck. 40(3):596-604.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Yuwen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 Chen 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Lv</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 et al. (2017). Albumin and surgical site infection risk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orthopaedics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meta-analysis. BMC Surg. 17(1):7. </a:t>
            </a:r>
          </a:p>
        </p:txBody>
      </p:sp>
      <p:sp>
        <p:nvSpPr>
          <p:cNvPr id="4" name="Slide Number Placeholder 3"/>
          <p:cNvSpPr>
            <a:spLocks noGrp="1"/>
          </p:cNvSpPr>
          <p:nvPr>
            <p:ph type="sldNum" sz="quarter" idx="10"/>
          </p:nvPr>
        </p:nvSpPr>
        <p:spPr/>
        <p:txBody>
          <a:bodyPr/>
          <a:lstStyle/>
          <a:p>
            <a:fld id="{18FC5712-74F4-4C94-B1D8-22A697D71B47}" type="slidenum">
              <a:rPr lang="en-US" smtClean="0"/>
              <a:t>14</a:t>
            </a:fld>
            <a:endParaRPr lang="en-US" dirty="0"/>
          </a:p>
        </p:txBody>
      </p:sp>
    </p:spTree>
    <p:extLst>
      <p:ext uri="{BB962C8B-B14F-4D97-AF65-F5344CB8AC3E}">
        <p14:creationId xmlns:p14="http://schemas.microsoft.com/office/powerpoint/2010/main" val="37248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Banz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VM, Jakob SM,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Inderbitzin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 (2011). Review article: improving outcome after major surgery: pathophysiological considerations.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112(5):1147-55.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Moreno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Elola-Olaso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Davenport DL, Hundley JC, et al. (2012). Predictors of surgical site infection after liver resection: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multicentre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analysis using National Surgical Quality Improvement Program data. HPB (Oxford). 14(2):136-41.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Thorgersen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EB,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Goscinski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Spasojevic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 et al. (2017). Deep Pelvic Surgical Site Infection After Radiotherapy and Surgery for Locally Advanced Rectal Cancer. Ann Surg Oncol. 24(3):721-728. </a:t>
            </a:r>
          </a:p>
          <a:p>
            <a:pPr marL="0" indent="0">
              <a:buFontTx/>
              <a:buNone/>
            </a:pPr>
            <a:endParaRPr lang="en-US" sz="1200" dirty="0">
              <a:solidFill>
                <a:srgbClr val="002060"/>
              </a:solidFill>
              <a:latin typeface="Calibri" panose="020F0502020204030204" pitchFamily="34" charset="0"/>
              <a:ea typeface="ＭＳ Ｐゴシック" charset="0"/>
              <a:cs typeface="Calibri" panose="020F0502020204030204" pitchFamily="34" charset="0"/>
            </a:endParaRPr>
          </a:p>
          <a:p>
            <a:pPr marL="0" indent="0">
              <a:buFontTx/>
              <a:buNone/>
            </a:pPr>
            <a:endParaRPr lang="en-US" sz="1200" dirty="0">
              <a:solidFill>
                <a:srgbClr val="002060"/>
              </a:solidFill>
              <a:latin typeface="Calibri" panose="020F0502020204030204" pitchFamily="34" charset="0"/>
              <a:ea typeface="ＭＳ Ｐゴシック" charset="0"/>
              <a:cs typeface="Calibri" panose="020F0502020204030204" pitchFamily="34" charset="0"/>
            </a:endParaRPr>
          </a:p>
          <a:p>
            <a:pPr marL="0" indent="0">
              <a:buFontTx/>
              <a:buNone/>
            </a:pPr>
            <a:endParaRPr lang="en-US" sz="1200" dirty="0">
              <a:solidFill>
                <a:srgbClr val="002060"/>
              </a:solidFill>
              <a:latin typeface="Calibri" panose="020F0502020204030204" pitchFamily="34" charset="0"/>
              <a:ea typeface="ＭＳ Ｐゴシック" charset="0"/>
              <a:cs typeface="Calibri" panose="020F0502020204030204" pitchFamily="34" charset="0"/>
            </a:endParaRPr>
          </a:p>
          <a:p>
            <a:pPr marL="228600" indent="-228600">
              <a:buFontTx/>
              <a:buAutoNum type="arabicPeriod"/>
            </a:pPr>
            <a:endParaRPr lang="en-US" sz="1200" dirty="0">
              <a:solidFill>
                <a:srgbClr val="002060"/>
              </a:solidFill>
              <a:latin typeface="Calibri" panose="020F0502020204030204" pitchFamily="34" charset="0"/>
              <a:ea typeface="ＭＳ Ｐゴシック"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15</a:t>
            </a:fld>
            <a:endParaRPr lang="en-US" dirty="0"/>
          </a:p>
        </p:txBody>
      </p:sp>
    </p:spTree>
    <p:extLst>
      <p:ext uri="{BB962C8B-B14F-4D97-AF65-F5344CB8AC3E}">
        <p14:creationId xmlns:p14="http://schemas.microsoft.com/office/powerpoint/2010/main" val="132097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Lippitt MH, Fairbairn MG,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Matsuno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 et al. (2017). Outcomes Associated With a Five-Point Surgical Site Infection Prevention Bundle in Women Undergoing Surgery for Ovarian Cancer.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Obstet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Gynecol. 130(4):756-764.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Tanner J, Padley 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Assadian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 et al. (2015). Do surgical care bundles reduce the risk of surgical site infections in patients undergoing colorectal surgery? A systematic review and cohort meta-analysis of 8,515 patients. Surgery. 158(1):66-77. </a:t>
            </a:r>
          </a:p>
          <a:p>
            <a:pPr>
              <a:buNone/>
            </a:pPr>
            <a:endParaRPr lang="en-US" sz="1200" dirty="0"/>
          </a:p>
        </p:txBody>
      </p:sp>
      <p:sp>
        <p:nvSpPr>
          <p:cNvPr id="4" name="Slide Number Placeholder 3"/>
          <p:cNvSpPr>
            <a:spLocks noGrp="1"/>
          </p:cNvSpPr>
          <p:nvPr>
            <p:ph type="sldNum" sz="quarter" idx="5"/>
          </p:nvPr>
        </p:nvSpPr>
        <p:spPr/>
        <p:txBody>
          <a:bodyPr/>
          <a:lstStyle/>
          <a:p>
            <a:fld id="{18FC5712-74F4-4C94-B1D8-22A697D71B47}" type="slidenum">
              <a:rPr lang="en-US" smtClean="0"/>
              <a:t>16</a:t>
            </a:fld>
            <a:endParaRPr lang="en-US" dirty="0"/>
          </a:p>
        </p:txBody>
      </p:sp>
    </p:spTree>
    <p:extLst>
      <p:ext uri="{BB962C8B-B14F-4D97-AF65-F5344CB8AC3E}">
        <p14:creationId xmlns:p14="http://schemas.microsoft.com/office/powerpoint/2010/main" val="4119077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Berríos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-Torres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Umscheid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Dellinger EP, Hausmann SM,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et al. (2005). Hospitals collaborate to decrease surgical site infections. Am J Surg. 190(1):9-15.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Tanner J, Padley 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Assadian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 et al. (2015). Do surgical care bundles reduce the risk of surgical site infections in patients undergoing colorectal surgery? A systematic review and cohort meta-analysis of 8,515 patients. Surgery. 158(1):66-77. </a:t>
            </a:r>
          </a:p>
          <a:p>
            <a:pPr>
              <a:buNone/>
            </a:pPr>
            <a:endParaRPr lang="en-US" sz="1200" dirty="0"/>
          </a:p>
          <a:p>
            <a:pPr>
              <a:buNone/>
            </a:pPr>
            <a:endParaRPr lang="en-US" sz="1200" dirty="0"/>
          </a:p>
          <a:p>
            <a:pPr>
              <a:buNone/>
            </a:pPr>
            <a:endParaRPr lang="en-US" sz="1200" dirty="0"/>
          </a:p>
          <a:p>
            <a:pPr>
              <a:buAutoNum type="arabicPeriod"/>
            </a:pPr>
            <a:endParaRPr lang="en-US" sz="1200"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17</a:t>
            </a:fld>
            <a:endParaRPr lang="en-US" dirty="0"/>
          </a:p>
        </p:txBody>
      </p:sp>
    </p:spTree>
    <p:extLst>
      <p:ext uri="{BB962C8B-B14F-4D97-AF65-F5344CB8AC3E}">
        <p14:creationId xmlns:p14="http://schemas.microsoft.com/office/powerpoint/2010/main" val="358202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Alexander JW,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Solomkin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JS, Edwards MJ. (2011). Updated recommendations for control of surgical site infections. Ann Surg. 253(6):1082-1093.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dirty="0">
                <a:effectLst/>
                <a:latin typeface="Calibri" panose="020F0502020204030204" pitchFamily="34" charset="0"/>
                <a:ea typeface="Calibri" panose="020F0502020204030204" pitchFamily="34" charset="0"/>
                <a:cs typeface="Times New Roman" panose="02020603050405020304" pitchFamily="18" charset="0"/>
              </a:rPr>
              <a:t>). 18(4):379-382.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Baum ML, Anish DS, Chalmers TC, et al. (1981). A survey of clinical trials of antibiotic prophylaxis in colon surgery: evidence against further use of no-treatment controls. 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Med. 305(14):795-9.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Berríos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-Torres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Umscheid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Dellinger EP, Olsen KM, et al. (2013). Clinical practice guidelines for antimicrobial prophylaxis in surgery.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14(1):73-156.</a:t>
            </a:r>
          </a:p>
          <a:p>
            <a:pPr>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Hasselgren</a:t>
            </a:r>
            <a:r>
              <a:rPr lang="en-US" sz="1800" dirty="0">
                <a:effectLst/>
                <a:latin typeface="Calibri" panose="020F0502020204030204" pitchFamily="34" charset="0"/>
                <a:ea typeface="Calibri" panose="020F0502020204030204" pitchFamily="34" charset="0"/>
                <a:cs typeface="Times New Roman" panose="02020603050405020304" pitchFamily="18" charset="0"/>
              </a:rPr>
              <a:t> PO, Ivarsson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Risberg</a:t>
            </a:r>
            <a:r>
              <a:rPr lang="en-US" sz="1800" dirty="0">
                <a:effectLst/>
                <a:latin typeface="Calibri" panose="020F0502020204030204" pitchFamily="34" charset="0"/>
                <a:ea typeface="Calibri" panose="020F0502020204030204" pitchFamily="34" charset="0"/>
                <a:cs typeface="Times New Roman" panose="02020603050405020304" pitchFamily="18" charset="0"/>
              </a:rPr>
              <a:t> B, Seeman T. (1984). Effects of prophylactic antibiotics in vascular surgery. A prospective, randomized, double-blind study. Ann Surg. 200(1):86-92.</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Platt 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Zaleznik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DF, Hopkins CC, et al. (1990). Perioperative antibiotic prophylaxis for herniorrhaphy and breast surgery. 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Med. 322(3):153-160.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Steinberg JP, Braun BI, Hellinger WC, et al. (2009). Timing of antimicrobial prophylaxis and the risk of surgical site infections: results from the Trial to Reduce Antimicrobial Prophylaxis Errors. Ann Surg. 250(1):10-16.</a:t>
            </a:r>
          </a:p>
          <a:p>
            <a:pPr>
              <a:buNone/>
            </a:pPr>
            <a:endParaRPr lang="en-US" sz="2000" i="1"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19</a:t>
            </a:fld>
            <a:endParaRPr lang="en-US" dirty="0"/>
          </a:p>
        </p:txBody>
      </p:sp>
    </p:spTree>
    <p:extLst>
      <p:ext uri="{BB962C8B-B14F-4D97-AF65-F5344CB8AC3E}">
        <p14:creationId xmlns:p14="http://schemas.microsoft.com/office/powerpoint/2010/main" val="50048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20</a:t>
            </a:fld>
            <a:endParaRPr lang="en-US" dirty="0"/>
          </a:p>
        </p:txBody>
      </p:sp>
    </p:spTree>
    <p:extLst>
      <p:ext uri="{BB962C8B-B14F-4D97-AF65-F5344CB8AC3E}">
        <p14:creationId xmlns:p14="http://schemas.microsoft.com/office/powerpoint/2010/main" val="134710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a:t>
            </a:fld>
            <a:endParaRPr lang="en-US" dirty="0"/>
          </a:p>
        </p:txBody>
      </p:sp>
    </p:spTree>
    <p:extLst>
      <p:ext uri="{BB962C8B-B14F-4D97-AF65-F5344CB8AC3E}">
        <p14:creationId xmlns:p14="http://schemas.microsoft.com/office/powerpoint/2010/main" val="254554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solidFill>
                  <a:srgbClr val="000000"/>
                </a:solidFill>
                <a:effectLst/>
                <a:latin typeface="Calibri" panose="020F0502020204030204" pitchFamily="34" charset="0"/>
                <a:ea typeface="Calibri" panose="020F0502020204030204" pitchFamily="34" charset="0"/>
              </a:rPr>
              <a:t>Berríos</a:t>
            </a:r>
            <a:r>
              <a:rPr lang="en-US" sz="1800" dirty="0">
                <a:solidFill>
                  <a:srgbClr val="000000"/>
                </a:solidFill>
                <a:effectLst/>
                <a:latin typeface="Calibri" panose="020F0502020204030204" pitchFamily="34" charset="0"/>
                <a:ea typeface="Calibri" panose="020F0502020204030204" pitchFamily="34" charset="0"/>
              </a:rPr>
              <a:t>-Torres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Umscheid</a:t>
            </a:r>
            <a:r>
              <a:rPr lang="en-US" sz="1800" dirty="0">
                <a:effectLst/>
                <a:latin typeface="Calibri" panose="020F0502020204030204" pitchFamily="34" charset="0"/>
                <a:ea typeface="Calibri" panose="020F0502020204030204" pitchFamily="34" charset="0"/>
                <a:cs typeface="Times New Roman" panose="02020603050405020304" pitchFamily="18" charset="0"/>
              </a:rPr>
              <a:t> CA,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a:t>
            </a:r>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21</a:t>
            </a:fld>
            <a:endParaRPr lang="en-US" dirty="0"/>
          </a:p>
        </p:txBody>
      </p:sp>
    </p:spTree>
    <p:extLst>
      <p:ext uri="{BB962C8B-B14F-4D97-AF65-F5344CB8AC3E}">
        <p14:creationId xmlns:p14="http://schemas.microsoft.com/office/powerpoint/2010/main" val="2511898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22</a:t>
            </a:fld>
            <a:endParaRPr lang="en-US" dirty="0"/>
          </a:p>
        </p:txBody>
      </p:sp>
    </p:spTree>
    <p:extLst>
      <p:ext uri="{BB962C8B-B14F-4D97-AF65-F5344CB8AC3E}">
        <p14:creationId xmlns:p14="http://schemas.microsoft.com/office/powerpoint/2010/main" val="200363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Dellinger EP, Olsen KM, et al. (2013). Clinical practice guidelines for antimicrobial prophylaxis in surgery.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14(1):73-156.</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23</a:t>
            </a:fld>
            <a:endParaRPr lang="en-US" dirty="0"/>
          </a:p>
        </p:txBody>
      </p:sp>
    </p:spTree>
    <p:extLst>
      <p:ext uri="{BB962C8B-B14F-4D97-AF65-F5344CB8AC3E}">
        <p14:creationId xmlns:p14="http://schemas.microsoft.com/office/powerpoint/2010/main" val="23501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WHO Guidelines Approved by the Guidelines Review Committee. (2018). Global Guidelines for the Prevention of Surgical Site Infection. Geneva: World Health Organization.</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24</a:t>
            </a:fld>
            <a:endParaRPr lang="en-US" dirty="0"/>
          </a:p>
        </p:txBody>
      </p:sp>
    </p:spTree>
    <p:extLst>
      <p:ext uri="{BB962C8B-B14F-4D97-AF65-F5344CB8AC3E}">
        <p14:creationId xmlns:p14="http://schemas.microsoft.com/office/powerpoint/2010/main" val="1339407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Sessler DI. (1997). Mild perioperative hypothermia. 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Med. 336(24):1730-7. </a:t>
            </a:r>
          </a:p>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Sessler DI. (2000). Perioperative heat balance. Anesthesiology. 92(2):578-96. </a:t>
            </a:r>
          </a:p>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Sessler DI. (2016). Perioperative thermoregulation and heat balance. Lancet. 387(10038):2655-2664. </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27</a:t>
            </a:fld>
            <a:endParaRPr lang="en-US" dirty="0"/>
          </a:p>
        </p:txBody>
      </p:sp>
    </p:spTree>
    <p:extLst>
      <p:ext uri="{BB962C8B-B14F-4D97-AF65-F5344CB8AC3E}">
        <p14:creationId xmlns:p14="http://schemas.microsoft.com/office/powerpoint/2010/main" val="46901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Kurz A, Sessler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Lenhardt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 (1996). Perioperative normothermia to reduce the incidence of surgical-wound infection and shorten hospitalization. Study of Wound Infection and Temperature Group. 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Med. 334(19):1209-15. </a:t>
            </a:r>
          </a:p>
          <a:p>
            <a:pPr marL="0" marR="0" lvl="0" indent="0" algn="l" defTabSz="914400" rtl="0" eaLnBrk="1" fontAlgn="auto" latinLnBrk="0" hangingPunct="1">
              <a:lnSpc>
                <a:spcPct val="107000"/>
              </a:lnSpc>
              <a:spcBef>
                <a:spcPts val="0"/>
              </a:spcBef>
              <a:spcAft>
                <a:spcPts val="800"/>
              </a:spcAft>
              <a:buClrTx/>
              <a:buSzTx/>
              <a:buFont typeface="+mj-lt"/>
              <a:buNone/>
              <a:tabLst>
                <a:tab pos="457200" algn="l"/>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Melling AC, Ali B, Scott EM, Leaper DJ. (2001). Effects of preoperative warming on the incidence of wound infection after clean surgery: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randomised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controlled trial. Lancet. 358(9285):876-80. </a:t>
            </a:r>
          </a:p>
          <a:p>
            <a:pPr marL="0" marR="0" lvl="0" indent="0">
              <a:lnSpc>
                <a:spcPct val="107000"/>
              </a:lnSpc>
              <a:spcBef>
                <a:spcPts val="0"/>
              </a:spcBef>
              <a:spcAft>
                <a:spcPts val="800"/>
              </a:spcAft>
              <a:buFont typeface="+mj-lt"/>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FC5712-74F4-4C94-B1D8-22A697D71B47}" type="slidenum">
              <a:rPr lang="en-US" smtClean="0"/>
              <a:t>28</a:t>
            </a:fld>
            <a:endParaRPr lang="en-US" dirty="0"/>
          </a:p>
        </p:txBody>
      </p:sp>
    </p:spTree>
    <p:extLst>
      <p:ext uri="{BB962C8B-B14F-4D97-AF65-F5344CB8AC3E}">
        <p14:creationId xmlns:p14="http://schemas.microsoft.com/office/powerpoint/2010/main" val="1625381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7000"/>
              </a:lnSpc>
              <a:spcBef>
                <a:spcPts val="0"/>
              </a:spcBef>
              <a:spcAft>
                <a:spcPts val="800"/>
              </a:spcAft>
              <a:buClrTx/>
              <a:buSzTx/>
              <a:buFont typeface="+mj-lt"/>
              <a:buNone/>
              <a:tabLst>
                <a:tab pos="457200" algn="l"/>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0">
              <a:lnSpc>
                <a:spcPct val="107000"/>
              </a:lnSpc>
              <a:spcBef>
                <a:spcPts val="0"/>
              </a:spcBef>
              <a:spcAft>
                <a:spcPts val="800"/>
              </a:spcAft>
              <a:buFont typeface="+mj-lt"/>
              <a:buNone/>
              <a:tabLst>
                <a:tab pos="457200" algn="l"/>
              </a:tabLst>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Berríos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-Torres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Umscheid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 </a:t>
            </a:r>
          </a:p>
          <a:p>
            <a:pPr marL="0" marR="0" lvl="0" indent="0" algn="l" defTabSz="914400" rtl="0" eaLnBrk="1" fontAlgn="auto" latinLnBrk="0" hangingPunct="1">
              <a:lnSpc>
                <a:spcPct val="107000"/>
              </a:lnSpc>
              <a:spcBef>
                <a:spcPts val="0"/>
              </a:spcBef>
              <a:spcAft>
                <a:spcPts val="800"/>
              </a:spcAft>
              <a:buClrTx/>
              <a:buSzTx/>
              <a:buFont typeface="+mj-lt"/>
              <a:buNone/>
              <a:tabLst>
                <a:tab pos="457200" algn="l"/>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WHO Guidelines Approved by the Guidelines Review Committee. (2018). Global Guidelines for the Prevention of Surgical Site Infection. Geneva: World Health Organization.</a:t>
            </a:r>
          </a:p>
          <a:p>
            <a:pPr marL="0" marR="0" lvl="0" indent="0">
              <a:lnSpc>
                <a:spcPct val="107000"/>
              </a:lnSpc>
              <a:spcBef>
                <a:spcPts val="0"/>
              </a:spcBef>
              <a:spcAft>
                <a:spcPts val="800"/>
              </a:spcAft>
              <a:buFont typeface="+mj-lt"/>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29</a:t>
            </a:fld>
            <a:endParaRPr lang="en-US" dirty="0"/>
          </a:p>
        </p:txBody>
      </p:sp>
    </p:spTree>
    <p:extLst>
      <p:ext uri="{BB962C8B-B14F-4D97-AF65-F5344CB8AC3E}">
        <p14:creationId xmlns:p14="http://schemas.microsoft.com/office/powerpoint/2010/main" val="960462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Allegranzi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 Zayed B, Bischoff P, et al. (2016). New WHO recommendations on intraoperative and postoperative measures for surgical site infection prevention: an evidence-based global perspective. Lancet Infect Dis. 16(12):e288-e303.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Kurz A. (2008). Thermal care in the perioperative period. Best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Pract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Res Clin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Anaesthesiol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22(1):39-62. </a:t>
            </a:r>
          </a:p>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Kurz A, Sessler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Lenhardt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 (1996). Perioperative normothermia to reduce the incidence of surgical-wound infection and shorten hospitalization. Study of Wound Infection and Temperature Group. 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Med. 334(19):1209-15.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Sessler DI. (2016). Perioperative thermoregulation and heat balance. Lancet. 387(10038):2655-2664.</a:t>
            </a:r>
          </a:p>
        </p:txBody>
      </p:sp>
      <p:sp>
        <p:nvSpPr>
          <p:cNvPr id="4" name="Slide Number Placeholder 3"/>
          <p:cNvSpPr>
            <a:spLocks noGrp="1"/>
          </p:cNvSpPr>
          <p:nvPr>
            <p:ph type="sldNum" sz="quarter" idx="10"/>
          </p:nvPr>
        </p:nvSpPr>
        <p:spPr/>
        <p:txBody>
          <a:bodyPr/>
          <a:lstStyle/>
          <a:p>
            <a:fld id="{18FC5712-74F4-4C94-B1D8-22A697D71B47}" type="slidenum">
              <a:rPr lang="en-US" smtClean="0"/>
              <a:t>36</a:t>
            </a:fld>
            <a:endParaRPr lang="en-US" dirty="0"/>
          </a:p>
        </p:txBody>
      </p:sp>
    </p:spTree>
    <p:extLst>
      <p:ext uri="{BB962C8B-B14F-4D97-AF65-F5344CB8AC3E}">
        <p14:creationId xmlns:p14="http://schemas.microsoft.com/office/powerpoint/2010/main" val="1825846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Hruska LA, Smith JM, Hendy MP, et al. (2005). Continuous insulin infusion reduces infectious complications in diabetics following coronary surgery. J Card Surg. 20(5):403-7.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Kwon S, Thompson R, Dellinger P, et al. (2013). Importance of perioperative glycemic control in general surgery: a report from the Surgical Care and Outcomes Assessment Program. Ann Surg. 257(1):8-14.</a:t>
            </a:r>
          </a:p>
          <a:p>
            <a:pPr>
              <a:buNone/>
            </a:pPr>
            <a:endParaRPr lang="en-US" sz="1200"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38</a:t>
            </a:fld>
            <a:endParaRPr lang="en-US" dirty="0"/>
          </a:p>
        </p:txBody>
      </p:sp>
    </p:spTree>
    <p:extLst>
      <p:ext uri="{BB962C8B-B14F-4D97-AF65-F5344CB8AC3E}">
        <p14:creationId xmlns:p14="http://schemas.microsoft.com/office/powerpoint/2010/main" val="3645191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Berríos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-Torres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Umscheid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 </a:t>
            </a:r>
          </a:p>
        </p:txBody>
      </p:sp>
      <p:sp>
        <p:nvSpPr>
          <p:cNvPr id="4" name="Slide Number Placeholder 3"/>
          <p:cNvSpPr>
            <a:spLocks noGrp="1"/>
          </p:cNvSpPr>
          <p:nvPr>
            <p:ph type="sldNum" sz="quarter" idx="10"/>
          </p:nvPr>
        </p:nvSpPr>
        <p:spPr/>
        <p:txBody>
          <a:bodyPr/>
          <a:lstStyle/>
          <a:p>
            <a:fld id="{18FC5712-74F4-4C94-B1D8-22A697D71B47}" type="slidenum">
              <a:rPr lang="en-US" smtClean="0"/>
              <a:t>39</a:t>
            </a:fld>
            <a:endParaRPr lang="en-US" dirty="0"/>
          </a:p>
        </p:txBody>
      </p:sp>
    </p:spTree>
    <p:extLst>
      <p:ext uri="{BB962C8B-B14F-4D97-AF65-F5344CB8AC3E}">
        <p14:creationId xmlns:p14="http://schemas.microsoft.com/office/powerpoint/2010/main" val="390210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(November 24, 2010). Surgical Site Infection (SSI). Centers for Disease Control and Prevention. Accessed on July 9, 2019.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https://www.cdc.gov/hai/ssi/ssi.html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3</a:t>
            </a:fld>
            <a:endParaRPr lang="en-US" dirty="0"/>
          </a:p>
        </p:txBody>
      </p:sp>
    </p:spTree>
    <p:extLst>
      <p:ext uri="{BB962C8B-B14F-4D97-AF65-F5344CB8AC3E}">
        <p14:creationId xmlns:p14="http://schemas.microsoft.com/office/powerpoint/2010/main" val="186469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Joshi GP, Chung F, Vann MA, et al. (2010). Society for Ambulatory Anesthesia consensus statement on perioperative blood glucose management in diabetic patients undergoing ambulatory surgery.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111(6):1378-87.</a:t>
            </a:r>
          </a:p>
          <a:p>
            <a:pPr marL="3175"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WHO Guidelines Approved by the Guidelines Review Committee. (2018). Global Guidelines for the Prevention of Surgical Site Infection. Geneva: World Health Organization.</a:t>
            </a:r>
          </a:p>
          <a:p>
            <a:pPr marL="3175" indent="0">
              <a:buNone/>
            </a:pPr>
            <a:endParaRPr lang="en-US" sz="1200" dirty="0"/>
          </a:p>
        </p:txBody>
      </p:sp>
      <p:sp>
        <p:nvSpPr>
          <p:cNvPr id="4" name="Slide Number Placeholder 3"/>
          <p:cNvSpPr>
            <a:spLocks noGrp="1"/>
          </p:cNvSpPr>
          <p:nvPr>
            <p:ph type="sldNum" sz="quarter" idx="10"/>
          </p:nvPr>
        </p:nvSpPr>
        <p:spPr/>
        <p:txBody>
          <a:bodyPr/>
          <a:lstStyle/>
          <a:p>
            <a:fld id="{18FC5712-74F4-4C94-B1D8-22A697D71B47}" type="slidenum">
              <a:rPr lang="en-US" smtClean="0"/>
              <a:t>40</a:t>
            </a:fld>
            <a:endParaRPr lang="en-US" dirty="0"/>
          </a:p>
        </p:txBody>
      </p:sp>
    </p:spTree>
    <p:extLst>
      <p:ext uri="{BB962C8B-B14F-4D97-AF65-F5344CB8AC3E}">
        <p14:creationId xmlns:p14="http://schemas.microsoft.com/office/powerpoint/2010/main" val="3950475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Duggan EW, Carlson K,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Umpierrez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GE. (2017). Perioperative Hyperglycemia Management: An Update. Anesthesiology. 126(3):547-560.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Kwon S, Thompson R, Dellinger P, et al. (2013). Importance of perioperative glycemic control in general surgery: a report from the Surgical Care and Outcomes Assessment Program. Ann Surg. 257(1):8-14.</a:t>
            </a:r>
          </a:p>
        </p:txBody>
      </p:sp>
      <p:sp>
        <p:nvSpPr>
          <p:cNvPr id="4" name="Slide Number Placeholder 3"/>
          <p:cNvSpPr>
            <a:spLocks noGrp="1"/>
          </p:cNvSpPr>
          <p:nvPr>
            <p:ph type="sldNum" sz="quarter" idx="5"/>
          </p:nvPr>
        </p:nvSpPr>
        <p:spPr/>
        <p:txBody>
          <a:bodyPr/>
          <a:lstStyle/>
          <a:p>
            <a:fld id="{18FC5712-74F4-4C94-B1D8-22A697D71B47}" type="slidenum">
              <a:rPr lang="en-US" smtClean="0"/>
              <a:t>41</a:t>
            </a:fld>
            <a:endParaRPr lang="en-US" dirty="0"/>
          </a:p>
        </p:txBody>
      </p:sp>
    </p:spTree>
    <p:extLst>
      <p:ext uri="{BB962C8B-B14F-4D97-AF65-F5344CB8AC3E}">
        <p14:creationId xmlns:p14="http://schemas.microsoft.com/office/powerpoint/2010/main" val="2866228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Joshi GP, Chung F, Vann MA, et al. (2010). Society for Ambulatory Anesthesia consensus statement on perioperative blood glucose management in diabetic patients undergoing ambulatory surgery.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111(6):1378-87.</a:t>
            </a:r>
          </a:p>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Umpierrez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GE, Hellman 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Korytkowski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MT, et al. (2012). Management of hyperglycemia in hospitalized patients in non-critical care setting: an endocrine society clinical practice guideline.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J Clin Endocrinol Metab. 97(1):16-38.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42</a:t>
            </a:fld>
            <a:endParaRPr lang="en-US" dirty="0"/>
          </a:p>
        </p:txBody>
      </p:sp>
    </p:spTree>
    <p:extLst>
      <p:ext uri="{BB962C8B-B14F-4D97-AF65-F5344CB8AC3E}">
        <p14:creationId xmlns:p14="http://schemas.microsoft.com/office/powerpoint/2010/main" val="2188152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Berríos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-Torres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Umscheid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 </a:t>
            </a:r>
          </a:p>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Duggan EW, Carlson K,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Umpierrez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GE. (2017). Perioperative Hyperglycemia Management: An Update. Anesthesiology. 126(3):547-560. </a:t>
            </a:r>
          </a:p>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Joshi GP, Chung F, Vann MA, et al. (2010). Society for Ambulatory Anesthesia consensus statement on perioperative blood glucose management in diabetic patients undergoing ambulatory surgery.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111(6):1378-87.</a:t>
            </a:r>
          </a:p>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Umpierrez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GE, Hellman 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Korytkowski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MT, et al. (2012). Management of hyperglycemia in hospitalized patients in non-critical care setting: an endocrine society clinical practice guideline.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J Clin Endocrinol Metab. 97(1):16-38.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46</a:t>
            </a:fld>
            <a:endParaRPr lang="en-US" dirty="0"/>
          </a:p>
        </p:txBody>
      </p:sp>
    </p:spTree>
    <p:extLst>
      <p:ext uri="{BB962C8B-B14F-4D97-AF65-F5344CB8AC3E}">
        <p14:creationId xmlns:p14="http://schemas.microsoft.com/office/powerpoint/2010/main" val="4102333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Kabon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Akça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 Taguchi A, et al. (2005). Supplemental intravenous crystalloid administration does not reduce the risk of surgical wound infection.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101(5):1546-1553. </a:t>
            </a:r>
          </a:p>
          <a:p>
            <a:endParaRPr lang="en-US" dirty="0">
              <a:hlinkClick r:id="rId3"/>
            </a:endParaRPr>
          </a:p>
          <a:p>
            <a:endParaRPr lang="en-US" dirty="0">
              <a:hlinkClick r:id="rId3"/>
            </a:endParaRPr>
          </a:p>
          <a:p>
            <a:endParaRPr lang="en-US" dirty="0">
              <a:hlinkClick r:id="rId3"/>
            </a:endParaRPr>
          </a:p>
        </p:txBody>
      </p:sp>
      <p:sp>
        <p:nvSpPr>
          <p:cNvPr id="4" name="Slide Number Placeholder 3"/>
          <p:cNvSpPr>
            <a:spLocks noGrp="1"/>
          </p:cNvSpPr>
          <p:nvPr>
            <p:ph type="sldNum" sz="quarter" idx="10"/>
          </p:nvPr>
        </p:nvSpPr>
        <p:spPr/>
        <p:txBody>
          <a:bodyPr/>
          <a:lstStyle/>
          <a:p>
            <a:fld id="{18FC5712-74F4-4C94-B1D8-22A697D71B47}" type="slidenum">
              <a:rPr lang="en-US" smtClean="0"/>
              <a:t>48</a:t>
            </a:fld>
            <a:endParaRPr lang="en-US" dirty="0"/>
          </a:p>
        </p:txBody>
      </p:sp>
    </p:spTree>
    <p:extLst>
      <p:ext uri="{BB962C8B-B14F-4D97-AF65-F5344CB8AC3E}">
        <p14:creationId xmlns:p14="http://schemas.microsoft.com/office/powerpoint/2010/main" val="298218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Varadhan KK, Lobo DN. (2010). A meta-analysis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randomised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controlled trials of intravenous fluid therapy in major elective open abdominal surgery: getting the balance right. Proc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Nutr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Soc. 69(4: 488-498. </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49</a:t>
            </a:fld>
            <a:endParaRPr lang="en-US" dirty="0"/>
          </a:p>
        </p:txBody>
      </p:sp>
    </p:spTree>
    <p:extLst>
      <p:ext uri="{BB962C8B-B14F-4D97-AF65-F5344CB8AC3E}">
        <p14:creationId xmlns:p14="http://schemas.microsoft.com/office/powerpoint/2010/main" val="3855568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114300" algn="l" defTabSz="914400" rtl="0" eaLnBrk="1" fontAlgn="auto" latinLnBrk="0" hangingPunct="1">
              <a:lnSpc>
                <a:spcPct val="100000"/>
              </a:lnSpc>
              <a:spcBef>
                <a:spcPts val="0"/>
              </a:spcBef>
              <a:spcAft>
                <a:spcPts val="0"/>
              </a:spcAft>
              <a:buClrTx/>
              <a:buSzTx/>
              <a:buFontTx/>
              <a:buNone/>
              <a:tabLst/>
              <a:defRPr/>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Berríos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-Torres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Umscheid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 </a:t>
            </a:r>
          </a:p>
          <a:p>
            <a:pPr marL="0" lvl="0" indent="-11430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51</a:t>
            </a:fld>
            <a:endParaRPr lang="en-US" dirty="0"/>
          </a:p>
        </p:txBody>
      </p:sp>
    </p:spTree>
    <p:extLst>
      <p:ext uri="{BB962C8B-B14F-4D97-AF65-F5344CB8AC3E}">
        <p14:creationId xmlns:p14="http://schemas.microsoft.com/office/powerpoint/2010/main" val="2542117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WHO Guidelines Approved by the Guidelines Review Committee. (2018). Global Guidelines for the Prevention of Surgical Site Infection. Geneva: World Health Organization.</a:t>
            </a:r>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52</a:t>
            </a:fld>
            <a:endParaRPr lang="en-US" dirty="0"/>
          </a:p>
        </p:txBody>
      </p:sp>
    </p:spTree>
    <p:extLst>
      <p:ext uri="{BB962C8B-B14F-4D97-AF65-F5344CB8AC3E}">
        <p14:creationId xmlns:p14="http://schemas.microsoft.com/office/powerpoint/2010/main" val="3891533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53</a:t>
            </a:fld>
            <a:endParaRPr lang="en-US" dirty="0"/>
          </a:p>
        </p:txBody>
      </p:sp>
    </p:spTree>
    <p:extLst>
      <p:ext uri="{BB962C8B-B14F-4D97-AF65-F5344CB8AC3E}">
        <p14:creationId xmlns:p14="http://schemas.microsoft.com/office/powerpoint/2010/main" val="3415698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Belda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FJ, Aguilera L,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García de la Asunción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 Alberti J, et al. (2005). Supplemental perioperative oxygen and the risk of surgical wound infection: a randomized controlled trial. Jama. 294(16): 2035-42.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Berríos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-Torres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Umscheid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Greif R,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Akça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 Horn EP, et al. (2000). Supplemental perioperative oxygen to reduce the incidence of surgical-wound infection. 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Med. 342(3):161-167.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Qadan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Akça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Mahid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SS, et al. (2009). Perioperative supplemental oxygen therapy and surgical site infection: a meta-analysis of randomized controlled trials. Arch Surg. 144</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(4):359-66; discussion 366-7.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None/>
            </a:pPr>
            <a:endParaRPr lang="en-US" sz="1200" dirty="0"/>
          </a:p>
        </p:txBody>
      </p:sp>
      <p:sp>
        <p:nvSpPr>
          <p:cNvPr id="4" name="Slide Number Placeholder 3"/>
          <p:cNvSpPr>
            <a:spLocks noGrp="1"/>
          </p:cNvSpPr>
          <p:nvPr>
            <p:ph type="sldNum" sz="quarter" idx="10"/>
          </p:nvPr>
        </p:nvSpPr>
        <p:spPr/>
        <p:txBody>
          <a:bodyPr/>
          <a:lstStyle/>
          <a:p>
            <a:fld id="{18FC5712-74F4-4C94-B1D8-22A697D71B47}" type="slidenum">
              <a:rPr lang="en-US" smtClean="0"/>
              <a:t>54</a:t>
            </a:fld>
            <a:endParaRPr lang="en-US" dirty="0"/>
          </a:p>
        </p:txBody>
      </p:sp>
    </p:spTree>
    <p:extLst>
      <p:ext uri="{BB962C8B-B14F-4D97-AF65-F5344CB8AC3E}">
        <p14:creationId xmlns:p14="http://schemas.microsoft.com/office/powerpoint/2010/main" val="322685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Horan TC,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Gaynes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RP, Martone WJ, et al. (1992). CDC definitions of nosocomial surgical site infections, 1992: a modification of CDC definitions of surgical wound infections. Infect Control Hosp Epidemiol. 13(10):606-608. </a:t>
            </a:r>
          </a:p>
          <a:p>
            <a:endParaRPr lang="en-US"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4</a:t>
            </a:fld>
            <a:endParaRPr lang="en-US" dirty="0"/>
          </a:p>
        </p:txBody>
      </p:sp>
    </p:spTree>
    <p:extLst>
      <p:ext uri="{BB962C8B-B14F-4D97-AF65-F5344CB8AC3E}">
        <p14:creationId xmlns:p14="http://schemas.microsoft.com/office/powerpoint/2010/main" val="1360560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56</a:t>
            </a:fld>
            <a:endParaRPr lang="en-US" dirty="0"/>
          </a:p>
        </p:txBody>
      </p:sp>
    </p:spTree>
    <p:extLst>
      <p:ext uri="{BB962C8B-B14F-4D97-AF65-F5344CB8AC3E}">
        <p14:creationId xmlns:p14="http://schemas.microsoft.com/office/powerpoint/2010/main" val="2884172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Mangram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AJ, Horan TC, Pearson ML, et al. (1999). Guideline for Prevention of Surgical Site Infection, 1999. Centers for Disease Control and Prevention (CDC) Hospital Infection Control Practices Advisory Committee. Am J Infect Control. 27</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(2):97-132; quiz 133-134; discussion 196.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Tanner J, Norrie 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Melen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 (2011). Preoperative hair removal to reduce surgical site infection. Cochrane Database Sys Rev. (11):CD004122.</a:t>
            </a:r>
          </a:p>
          <a:p>
            <a:pPr>
              <a:buNone/>
            </a:pPr>
            <a:endParaRPr lang="en-US" sz="1200" dirty="0"/>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57</a:t>
            </a:fld>
            <a:endParaRPr lang="en-US" dirty="0"/>
          </a:p>
        </p:txBody>
      </p:sp>
    </p:spTree>
    <p:extLst>
      <p:ext uri="{BB962C8B-B14F-4D97-AF65-F5344CB8AC3E}">
        <p14:creationId xmlns:p14="http://schemas.microsoft.com/office/powerpoint/2010/main" val="3821961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Mangram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AJ, Horan TC, Pearson ML, et al. (1999). Guideline for Prevention of Surgical Site Infection, 1999. Centers for Disease Control and Prevention (CDC) Hospital Infection Control Practices Advisory Committee. Am J Infect Control. 27</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(2):97-132; quiz 133-134; discussion 196.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58</a:t>
            </a:fld>
            <a:endParaRPr lang="en-US" dirty="0"/>
          </a:p>
        </p:txBody>
      </p:sp>
    </p:spTree>
    <p:extLst>
      <p:ext uri="{BB962C8B-B14F-4D97-AF65-F5344CB8AC3E}">
        <p14:creationId xmlns:p14="http://schemas.microsoft.com/office/powerpoint/2010/main" val="1461630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Mitchell NJ, Evans DS, Kerr A. (1978). Reduction of skin bacteria in theatre air with comfortable, non-woven disposable clothing for operating-theatre staff. Br Med J. 1(6114):696-8.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Teter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Guajardo I, Al-</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Rammah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 et al. (2017). Assessment of operating room airflow using air particle counts and direct observation of door openings. Am J Infect Control. 45(5):477-482. </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60</a:t>
            </a:fld>
            <a:endParaRPr lang="en-US" dirty="0"/>
          </a:p>
        </p:txBody>
      </p:sp>
    </p:spTree>
    <p:extLst>
      <p:ext uri="{BB962C8B-B14F-4D97-AF65-F5344CB8AC3E}">
        <p14:creationId xmlns:p14="http://schemas.microsoft.com/office/powerpoint/2010/main" val="1649686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
                <a:srgbClr val="002060"/>
              </a:buClr>
              <a:buSzPct val="100000"/>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Andersson AE, Bergh I, Karlsson J, et al. (2012). Traffic flow in the operating room: an explorative and descriptive study on air quality during orthopedic trauma implant surgery. Am J Infect Control. 40(8):750-755. </a:t>
            </a:r>
          </a:p>
          <a:p>
            <a:pPr marL="0" marR="0" lvl="0" indent="0" algn="l" defTabSz="914400" rtl="0" eaLnBrk="1" fontAlgn="base" latinLnBrk="0" hangingPunct="1">
              <a:lnSpc>
                <a:spcPct val="100000"/>
              </a:lnSpc>
              <a:spcBef>
                <a:spcPct val="50000"/>
              </a:spcBef>
              <a:spcAft>
                <a:spcPct val="0"/>
              </a:spcAft>
              <a:buClr>
                <a:srgbClr val="002060"/>
              </a:buClr>
              <a:buSzPct val="100000"/>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Alizo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Onayemi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Sciarretta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JD, Davis JM. (2019). Operating Room Foot Traffic: A Risk Factor for Surgical Site Infections.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20(2):146-150.</a:t>
            </a:r>
          </a:p>
          <a:p>
            <a:pPr marL="0" indent="0" fontAlgn="base">
              <a:spcBef>
                <a:spcPct val="50000"/>
              </a:spcBef>
              <a:spcAft>
                <a:spcPct val="0"/>
              </a:spcAft>
              <a:buClr>
                <a:srgbClr val="002060"/>
              </a:buClr>
              <a:buSzPct val="100000"/>
              <a:buNone/>
            </a:pPr>
            <a:endParaRPr lang="en-US" sz="1200" dirty="0">
              <a:solidFill>
                <a:srgbClr val="002060"/>
              </a:solidFill>
              <a:latin typeface="Calibri" panose="020F0502020204030204" pitchFamily="34" charset="0"/>
              <a:ea typeface="ＭＳ Ｐゴシック"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61</a:t>
            </a:fld>
            <a:endParaRPr lang="en-US" dirty="0"/>
          </a:p>
        </p:txBody>
      </p:sp>
    </p:spTree>
    <p:extLst>
      <p:ext uri="{BB962C8B-B14F-4D97-AF65-F5344CB8AC3E}">
        <p14:creationId xmlns:p14="http://schemas.microsoft.com/office/powerpoint/2010/main" val="3034326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Letzelter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Hill JB,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Hacquebord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(2018). An Overview of Skin Antiseptics Used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Orthopaedic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Surgery Procedures. J Am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Acad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Orthop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Surg. 27(16):599-606.</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64</a:t>
            </a:fld>
            <a:endParaRPr lang="en-US" dirty="0"/>
          </a:p>
        </p:txBody>
      </p:sp>
    </p:spTree>
    <p:extLst>
      <p:ext uri="{BB962C8B-B14F-4D97-AF65-F5344CB8AC3E}">
        <p14:creationId xmlns:p14="http://schemas.microsoft.com/office/powerpoint/2010/main" val="2450533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Edmiston CE Jr,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Bruden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Rucinski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MC, et al. (2013). Reducing the risk of surgical site infections: does chlorhexidine gluconate provide a risk reduction benefit? Am J Infect Control. 41(5 Suppl): S49-55.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Yoshii T, Hirai T, Yamada T, et al. (2018). A Prospective Comparative Study in Skin Antiseptic Solutions for Posterior Spine Surgeries: Chlorhexidine-Gluconate Ethanol Versus Povidone-Iodine. Clin Spine Surg. 31(7):E353-E356. </a:t>
            </a:r>
          </a:p>
        </p:txBody>
      </p:sp>
      <p:sp>
        <p:nvSpPr>
          <p:cNvPr id="4" name="Slide Number Placeholder 3"/>
          <p:cNvSpPr>
            <a:spLocks noGrp="1"/>
          </p:cNvSpPr>
          <p:nvPr>
            <p:ph type="sldNum" sz="quarter" idx="10"/>
          </p:nvPr>
        </p:nvSpPr>
        <p:spPr/>
        <p:txBody>
          <a:bodyPr/>
          <a:lstStyle/>
          <a:p>
            <a:fld id="{18FC5712-74F4-4C94-B1D8-22A697D71B47}" type="slidenum">
              <a:rPr lang="en-US" smtClean="0"/>
              <a:t>65</a:t>
            </a:fld>
            <a:endParaRPr lang="en-US" dirty="0"/>
          </a:p>
        </p:txBody>
      </p:sp>
    </p:spTree>
    <p:extLst>
      <p:ext uri="{BB962C8B-B14F-4D97-AF65-F5344CB8AC3E}">
        <p14:creationId xmlns:p14="http://schemas.microsoft.com/office/powerpoint/2010/main" val="943113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74</a:t>
            </a:fld>
            <a:endParaRPr lang="en-US" dirty="0"/>
          </a:p>
        </p:txBody>
      </p:sp>
    </p:spTree>
    <p:extLst>
      <p:ext uri="{BB962C8B-B14F-4D97-AF65-F5344CB8AC3E}">
        <p14:creationId xmlns:p14="http://schemas.microsoft.com/office/powerpoint/2010/main" val="3801650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Magill SS, Edwards JR, Bamberg W, et al. (2014). Multistate point-prevalence survey of health care-associated infections. 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Med. 370(13):1198-208. </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5</a:t>
            </a:fld>
            <a:endParaRPr lang="en-US" dirty="0"/>
          </a:p>
        </p:txBody>
      </p:sp>
    </p:spTree>
    <p:extLst>
      <p:ext uri="{BB962C8B-B14F-4D97-AF65-F5344CB8AC3E}">
        <p14:creationId xmlns:p14="http://schemas.microsoft.com/office/powerpoint/2010/main" val="110333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Bratzler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DW, Dellinger EP, Olsen KM, et al. (2013). Clinical practice guidelines for antimicrobial prophylaxis in surgery.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14(1):73-156.</a:t>
            </a:r>
          </a:p>
          <a:p>
            <a:pPr marL="0" indent="0">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Hidron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AI, Edwards JR., Patel J, et al. (2008). NHSN annual update: antimicrobial-resistant pathogens associated with healthcare-associated infections: annual summary of data reported to the National Healthcare Safety Network at the Centers for Disease Control and Prevention, 2006-2007. Infect Control Hosp Epidemiol. 29(11):996-1011</a:t>
            </a:r>
          </a:p>
          <a:p>
            <a:pPr marL="0" indent="0">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Weigelt</a:t>
            </a:r>
            <a:r>
              <a:rPr lang="en-US" sz="1800" dirty="0">
                <a:effectLst/>
                <a:latin typeface="Calibri" panose="020F0502020204030204" pitchFamily="34" charset="0"/>
                <a:ea typeface="Calibri" panose="020F0502020204030204" pitchFamily="34" charset="0"/>
                <a:cs typeface="Times New Roman" panose="02020603050405020304" pitchFamily="18" charset="0"/>
              </a:rPr>
              <a:t> JA, Lipsky BA, Tabak YP, et al. (2010). Surgical site infections: Causative pathogens and associated outcomes. Am J Infect Control. 38(2):112-20.</a:t>
            </a:r>
            <a:endParaRPr lang="en-US" sz="1200" dirty="0"/>
          </a:p>
        </p:txBody>
      </p:sp>
      <p:sp>
        <p:nvSpPr>
          <p:cNvPr id="4" name="Slide Number Placeholder 3"/>
          <p:cNvSpPr>
            <a:spLocks noGrp="1"/>
          </p:cNvSpPr>
          <p:nvPr>
            <p:ph type="sldNum" sz="quarter" idx="10"/>
          </p:nvPr>
        </p:nvSpPr>
        <p:spPr/>
        <p:txBody>
          <a:bodyPr/>
          <a:lstStyle/>
          <a:p>
            <a:fld id="{18FC5712-74F4-4C94-B1D8-22A697D71B47}" type="slidenum">
              <a:rPr lang="en-US" smtClean="0"/>
              <a:t>6</a:t>
            </a:fld>
            <a:endParaRPr lang="en-US" dirty="0"/>
          </a:p>
        </p:txBody>
      </p:sp>
    </p:spTree>
    <p:extLst>
      <p:ext uri="{BB962C8B-B14F-4D97-AF65-F5344CB8AC3E}">
        <p14:creationId xmlns:p14="http://schemas.microsoft.com/office/powerpoint/2010/main" val="102534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Clarke RS. (1970).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hyperglycaemic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response to different types of surgery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anaesthesia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Br J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Anaesth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42(1):45-53.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Duggan EW, Carlson K,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Umpierrez</a:t>
            </a:r>
            <a:r>
              <a:rPr lang="en-US" sz="1800" dirty="0">
                <a:effectLst/>
                <a:latin typeface="Calibri" panose="020F0502020204030204" pitchFamily="34" charset="0"/>
                <a:ea typeface="Calibri" panose="020F0502020204030204" pitchFamily="34" charset="0"/>
                <a:cs typeface="Times New Roman" panose="02020603050405020304" pitchFamily="18" charset="0"/>
              </a:rPr>
              <a:t> GE. (2017). Perioperative Hyperglycemia Management: An Update. Anesthesiology. 126(3):547-560.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Edmiston CE Jr,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Bruden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Rucinski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MC, et al. (2013). Reducing the risk of surgical site infections: does chlorhexidine gluconate provide a risk reduction benefit? Am J Infect Control. 41(5 Suppl): S49-55.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Farrokhi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Smiley 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Umpierrez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GE. (2011). Glycemic control in non-diabetic critically ill patients. Best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Pract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Res Clin Endocrinol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Metab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25(5):813-824.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Jonsson K, Jensen JA., Goodson WH 3rd, et al. (1991). Tissue oxygenation, anemia, and perfusion in relation to wound healing in surgical patients. Ann Surg, 214(5):605-613.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Mangram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AJ, Horan TC, Pearson ML, et al. (1999). Guideline for Prevention of Surgical Site Infection, 1999. Centers for Disease Control and Prevention (CDC) Hospital Infection Control Practices Advisory Committee. Am J Infect Control. 27</a:t>
            </a:r>
            <a:r>
              <a:rPr lang="it-IT" sz="1800" dirty="0">
                <a:effectLst/>
                <a:latin typeface="Calibri" panose="020F0502020204030204" pitchFamily="34" charset="0"/>
                <a:ea typeface="Calibri" panose="020F0502020204030204" pitchFamily="34" charset="0"/>
                <a:cs typeface="Times New Roman" panose="02020603050405020304" pitchFamily="18" charset="0"/>
              </a:rPr>
              <a:t>(2):97-132; quiz 133-134; discussion 196.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Scaltriti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Cencetti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Rovesti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 et al. (2007). Risk factors for particulate and microbial contamination of air in operating theatres. J Hosp Infect. 66(4):320-6.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Sessler DI. (1997). Mild perioperative hypothermia. 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Med. 336(24):1730-7.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Sessler DI. (2000). Perioperative heat balance. Anesthesiology. 92(2):578-96.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Sessler DI. (2016). Perioperative thermoregulation and heat balance. Lancet. 387(10038):2655-2664.</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3ABAA741-EFE5-41B8-AF74-23C7F79BF13E}" type="slidenum">
              <a:rPr lang="en-US" smtClean="0"/>
              <a:t>7</a:t>
            </a:fld>
            <a:endParaRPr lang="en-US"/>
          </a:p>
        </p:txBody>
      </p:sp>
    </p:spTree>
    <p:extLst>
      <p:ext uri="{BB962C8B-B14F-4D97-AF65-F5344CB8AC3E}">
        <p14:creationId xmlns:p14="http://schemas.microsoft.com/office/powerpoint/2010/main" val="411338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Ban KA,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Laronga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Larchmt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18(4):379-382. </a:t>
            </a: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8</a:t>
            </a:fld>
            <a:endParaRPr lang="en-US" dirty="0"/>
          </a:p>
        </p:txBody>
      </p:sp>
    </p:spTree>
    <p:extLst>
      <p:ext uri="{BB962C8B-B14F-4D97-AF65-F5344CB8AC3E}">
        <p14:creationId xmlns:p14="http://schemas.microsoft.com/office/powerpoint/2010/main" val="47399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Sorensen LT. (2012). Wound healing and infection in surgery: the pathophysiological impact of smoking, smoking cessation, and nicotine replacement therapy: a systematic review. Ann Surg. 255(6):1069-79.</a:t>
            </a:r>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9</a:t>
            </a:fld>
            <a:endParaRPr lang="en-US" dirty="0"/>
          </a:p>
        </p:txBody>
      </p:sp>
    </p:spTree>
    <p:extLst>
      <p:ext uri="{BB962C8B-B14F-4D97-AF65-F5344CB8AC3E}">
        <p14:creationId xmlns:p14="http://schemas.microsoft.com/office/powerpoint/2010/main" val="2873084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9406-C7B8-47F5-BEA0-26A7F56244BA}"/>
              </a:ext>
            </a:extLst>
          </p:cNvPr>
          <p:cNvSpPr>
            <a:spLocks noGrp="1"/>
          </p:cNvSpPr>
          <p:nvPr>
            <p:ph type="title" hasCustomPrompt="1"/>
          </p:nvPr>
        </p:nvSpPr>
        <p:spPr>
          <a:xfrm>
            <a:off x="609600" y="2057400"/>
            <a:ext cx="10972800" cy="646317"/>
          </a:xfrm>
        </p:spPr>
        <p:txBody>
          <a:bodyPr anchor="t"/>
          <a:lstStyle>
            <a:lvl1pPr algn="l">
              <a:defRPr sz="3600"/>
            </a:lvl1pPr>
          </a:lstStyle>
          <a:p>
            <a:r>
              <a:rPr lang="en-US" dirty="0"/>
              <a:t>Click to edit Master Title</a:t>
            </a:r>
          </a:p>
        </p:txBody>
      </p:sp>
      <p:sp>
        <p:nvSpPr>
          <p:cNvPr id="4" name="Line 39">
            <a:extLst>
              <a:ext uri="{FF2B5EF4-FFF2-40B4-BE49-F238E27FC236}">
                <a16:creationId xmlns:a16="http://schemas.microsoft.com/office/drawing/2014/main" id="{FE055A90-BB08-4078-911A-83E55D6148C1}"/>
              </a:ext>
            </a:extLst>
          </p:cNvPr>
          <p:cNvSpPr>
            <a:spLocks noChangeShapeType="1"/>
          </p:cNvSpPr>
          <p:nvPr/>
        </p:nvSpPr>
        <p:spPr bwMode="auto">
          <a:xfrm>
            <a:off x="609600" y="6248400"/>
            <a:ext cx="67056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pic>
        <p:nvPicPr>
          <p:cNvPr id="3" name="Picture 2">
            <a:extLst>
              <a:ext uri="{FF2B5EF4-FFF2-40B4-BE49-F238E27FC236}">
                <a16:creationId xmlns:a16="http://schemas.microsoft.com/office/drawing/2014/main" id="{48D645B7-5B24-4B50-B02F-AFF13EEE7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800" y="5906085"/>
            <a:ext cx="4165600" cy="723316"/>
          </a:xfrm>
          <a:prstGeom prst="rect">
            <a:avLst/>
          </a:prstGeom>
        </p:spPr>
      </p:pic>
      <p:sp>
        <p:nvSpPr>
          <p:cNvPr id="5" name="Content Placeholder 2">
            <a:extLst>
              <a:ext uri="{FF2B5EF4-FFF2-40B4-BE49-F238E27FC236}">
                <a16:creationId xmlns:a16="http://schemas.microsoft.com/office/drawing/2014/main" id="{9569471D-3B37-4227-AB75-FC96AF218764}"/>
              </a:ext>
            </a:extLst>
          </p:cNvPr>
          <p:cNvSpPr>
            <a:spLocks noGrp="1"/>
          </p:cNvSpPr>
          <p:nvPr>
            <p:ph idx="1" hasCustomPrompt="1"/>
          </p:nvPr>
        </p:nvSpPr>
        <p:spPr>
          <a:xfrm>
            <a:off x="609601" y="4648200"/>
            <a:ext cx="10972799" cy="1524000"/>
          </a:xfrm>
        </p:spPr>
        <p:txBody>
          <a:bodyPr/>
          <a:lstStyle>
            <a:lvl1pPr marL="0" indent="0">
              <a:buNone/>
              <a:defRPr sz="1800"/>
            </a:lvl1pPr>
            <a:lvl2pPr marL="342900" indent="0">
              <a:buNone/>
              <a:defRPr/>
            </a:lvl2pPr>
            <a:lvl3pPr marL="682625" indent="0">
              <a:buNone/>
              <a:defRPr/>
            </a:lvl3pPr>
            <a:lvl4pPr marL="1027112" indent="0">
              <a:buNone/>
              <a:defRPr/>
            </a:lvl4pPr>
          </a:lstStyle>
          <a:p>
            <a:pPr lvl="0"/>
            <a:r>
              <a:rPr lang="en-US" dirty="0"/>
              <a:t>First Last Name, MD, PhD</a:t>
            </a:r>
            <a:br>
              <a:rPr lang="en-US" dirty="0"/>
            </a:br>
            <a:r>
              <a:rPr lang="en-US" dirty="0"/>
              <a:t>Position/Title</a:t>
            </a:r>
            <a:br>
              <a:rPr lang="en-US" dirty="0"/>
            </a:br>
            <a:r>
              <a:rPr lang="en-US" dirty="0"/>
              <a:t>Department</a:t>
            </a:r>
            <a:br>
              <a:rPr lang="en-US" dirty="0"/>
            </a:br>
            <a:r>
              <a:rPr lang="en-US" dirty="0"/>
              <a:t>Institution</a:t>
            </a:r>
          </a:p>
        </p:txBody>
      </p:sp>
    </p:spTree>
    <p:extLst>
      <p:ext uri="{BB962C8B-B14F-4D97-AF65-F5344CB8AC3E}">
        <p14:creationId xmlns:p14="http://schemas.microsoft.com/office/powerpoint/2010/main" val="1895878287"/>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9" name="Group 8"/>
          <p:cNvGrpSpPr/>
          <p:nvPr/>
        </p:nvGrpSpPr>
        <p:grpSpPr>
          <a:xfrm>
            <a:off x="9124656" y="6044920"/>
            <a:ext cx="2442213" cy="406961"/>
            <a:chOff x="5562600" y="5943600"/>
            <a:chExt cx="3127014" cy="694765"/>
          </a:xfrm>
        </p:grpSpPr>
        <p:pic>
          <p:nvPicPr>
            <p:cNvPr id="10" name="Picture 9">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1" name="Picture 10"/>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51438401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617" y="1265238"/>
            <a:ext cx="569358" cy="4946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5567" y="1265238"/>
            <a:ext cx="8070851" cy="4946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9" name="Group 8"/>
          <p:cNvGrpSpPr/>
          <p:nvPr/>
        </p:nvGrpSpPr>
        <p:grpSpPr>
          <a:xfrm>
            <a:off x="9124656" y="6044920"/>
            <a:ext cx="2442213" cy="406961"/>
            <a:chOff x="5562600" y="5943600"/>
            <a:chExt cx="3127014" cy="694765"/>
          </a:xfrm>
        </p:grpSpPr>
        <p:pic>
          <p:nvPicPr>
            <p:cNvPr id="10" name="Picture 9">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1" name="Picture 10"/>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73745935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247" y="187707"/>
            <a:ext cx="10993967" cy="473075"/>
          </a:xfrm>
        </p:spPr>
        <p:txBody>
          <a:bodyPr/>
          <a:lstStyle/>
          <a:p>
            <a:r>
              <a:rPr lang="en-US"/>
              <a:t>Click to edit Master title style</a:t>
            </a:r>
          </a:p>
        </p:txBody>
      </p:sp>
      <p:sp>
        <p:nvSpPr>
          <p:cNvPr id="3" name="Table Placeholder 2"/>
          <p:cNvSpPr>
            <a:spLocks noGrp="1"/>
          </p:cNvSpPr>
          <p:nvPr>
            <p:ph type="tbl" idx="1"/>
          </p:nvPr>
        </p:nvSpPr>
        <p:spPr>
          <a:xfrm>
            <a:off x="935567" y="2176463"/>
            <a:ext cx="9652000" cy="4035425"/>
          </a:xfrm>
        </p:spPr>
        <p:txBody>
          <a:bodyPr/>
          <a:lstStyle/>
          <a:p>
            <a:pPr lvl="0"/>
            <a:r>
              <a:rPr lang="en-US" noProof="0" dirty="0"/>
              <a:t>Click icon to add table</a:t>
            </a:r>
          </a:p>
        </p:txBody>
      </p:sp>
      <p:sp>
        <p:nvSpPr>
          <p:cNvPr id="8"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9" name="Group 8"/>
          <p:cNvGrpSpPr/>
          <p:nvPr/>
        </p:nvGrpSpPr>
        <p:grpSpPr>
          <a:xfrm>
            <a:off x="9124656" y="6044920"/>
            <a:ext cx="2442213" cy="406961"/>
            <a:chOff x="5562600" y="5943600"/>
            <a:chExt cx="3127014" cy="694765"/>
          </a:xfrm>
        </p:grpSpPr>
        <p:pic>
          <p:nvPicPr>
            <p:cNvPr id="10" name="Picture 9">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1" name="Picture 10"/>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12004912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662" y="131898"/>
            <a:ext cx="10993967" cy="473075"/>
          </a:xfrm>
        </p:spPr>
        <p:txBody>
          <a:bodyPr/>
          <a:lstStyle/>
          <a:p>
            <a:r>
              <a:rPr lang="en-US" dirty="0"/>
              <a:t>Click to edit Master title style</a:t>
            </a:r>
          </a:p>
        </p:txBody>
      </p:sp>
      <p:sp>
        <p:nvSpPr>
          <p:cNvPr id="3" name="Text Placeholder 2"/>
          <p:cNvSpPr>
            <a:spLocks noGrp="1"/>
          </p:cNvSpPr>
          <p:nvPr>
            <p:ph type="body" sz="half" idx="1"/>
          </p:nvPr>
        </p:nvSpPr>
        <p:spPr>
          <a:xfrm>
            <a:off x="935567" y="2176463"/>
            <a:ext cx="4724400" cy="403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167" y="2176463"/>
            <a:ext cx="4724400" cy="403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0" name="Group 9"/>
          <p:cNvGrpSpPr/>
          <p:nvPr/>
        </p:nvGrpSpPr>
        <p:grpSpPr>
          <a:xfrm>
            <a:off x="9124656" y="6044920"/>
            <a:ext cx="2442213" cy="406961"/>
            <a:chOff x="5562600" y="5943600"/>
            <a:chExt cx="3127014" cy="694765"/>
          </a:xfrm>
        </p:grpSpPr>
        <p:pic>
          <p:nvPicPr>
            <p:cNvPr id="11" name="Picture 10">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2" name="Picture 11"/>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9535149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45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07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7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6" name="Group 5"/>
          <p:cNvGrpSpPr/>
          <p:nvPr/>
        </p:nvGrpSpPr>
        <p:grpSpPr>
          <a:xfrm>
            <a:off x="9124656" y="6044920"/>
            <a:ext cx="2442213" cy="406961"/>
            <a:chOff x="5562600" y="5943600"/>
            <a:chExt cx="3127014" cy="694765"/>
          </a:xfrm>
        </p:grpSpPr>
        <p:pic>
          <p:nvPicPr>
            <p:cNvPr id="7" name="Picture 6">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8" name="Picture 7"/>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8775796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719" y="199038"/>
            <a:ext cx="10972801" cy="473075"/>
          </a:xfrm>
        </p:spPr>
        <p:txBody>
          <a:bodyPr/>
          <a:lstStyle/>
          <a:p>
            <a:r>
              <a:rPr lang="en-US"/>
              <a:t>Click to edit Master title style</a:t>
            </a:r>
            <a:endParaRPr lang="en-US" dirty="0"/>
          </a:p>
        </p:txBody>
      </p:sp>
      <p:sp>
        <p:nvSpPr>
          <p:cNvPr id="3" name="Content Placeholder 2"/>
          <p:cNvSpPr>
            <a:spLocks noGrp="1"/>
          </p:cNvSpPr>
          <p:nvPr>
            <p:ph idx="1"/>
          </p:nvPr>
        </p:nvSpPr>
        <p:spPr>
          <a:xfrm>
            <a:off x="609601" y="1219200"/>
            <a:ext cx="10972799"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9" name="Group 8"/>
          <p:cNvGrpSpPr/>
          <p:nvPr/>
        </p:nvGrpSpPr>
        <p:grpSpPr>
          <a:xfrm>
            <a:off x="9124656" y="6044920"/>
            <a:ext cx="2442213" cy="406961"/>
            <a:chOff x="5562600" y="5943600"/>
            <a:chExt cx="3127014" cy="694765"/>
          </a:xfrm>
        </p:grpSpPr>
        <p:pic>
          <p:nvPicPr>
            <p:cNvPr id="10" name="Picture 9">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1" name="Picture 10"/>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1601607389"/>
      </p:ext>
    </p:extLst>
  </p:cSld>
  <p:clrMapOvr>
    <a:masterClrMapping/>
  </p:clrMapOvr>
  <p:transition spd="med"/>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5567" y="2176463"/>
            <a:ext cx="4724400" cy="403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167" y="2176463"/>
            <a:ext cx="4724400" cy="403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0" name="Group 9"/>
          <p:cNvGrpSpPr/>
          <p:nvPr/>
        </p:nvGrpSpPr>
        <p:grpSpPr>
          <a:xfrm>
            <a:off x="9124656" y="6044920"/>
            <a:ext cx="2442213" cy="406961"/>
            <a:chOff x="5562600" y="5943600"/>
            <a:chExt cx="3127014" cy="694765"/>
          </a:xfrm>
        </p:grpSpPr>
        <p:pic>
          <p:nvPicPr>
            <p:cNvPr id="11" name="Picture 10">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2" name="Picture 11"/>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2046023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273" y="116350"/>
            <a:ext cx="10972800" cy="47704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2" name="Group 11"/>
          <p:cNvGrpSpPr/>
          <p:nvPr/>
        </p:nvGrpSpPr>
        <p:grpSpPr>
          <a:xfrm>
            <a:off x="9124656" y="6044920"/>
            <a:ext cx="2442213" cy="406961"/>
            <a:chOff x="5562600" y="5943600"/>
            <a:chExt cx="3127014" cy="694765"/>
          </a:xfrm>
        </p:grpSpPr>
        <p:pic>
          <p:nvPicPr>
            <p:cNvPr id="13" name="Picture 12">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4" name="Picture 13"/>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41446604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8" name="Group 7"/>
          <p:cNvGrpSpPr/>
          <p:nvPr/>
        </p:nvGrpSpPr>
        <p:grpSpPr>
          <a:xfrm>
            <a:off x="9124656" y="6044920"/>
            <a:ext cx="2442213" cy="406961"/>
            <a:chOff x="5562600" y="5943600"/>
            <a:chExt cx="3127014" cy="694765"/>
          </a:xfrm>
        </p:grpSpPr>
        <p:pic>
          <p:nvPicPr>
            <p:cNvPr id="9" name="Picture 8">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0" name="Picture 9"/>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94107358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7" name="Group 6"/>
          <p:cNvGrpSpPr/>
          <p:nvPr/>
        </p:nvGrpSpPr>
        <p:grpSpPr>
          <a:xfrm>
            <a:off x="9124656" y="6044920"/>
            <a:ext cx="2442213" cy="406961"/>
            <a:chOff x="5562600" y="5943600"/>
            <a:chExt cx="3127014" cy="694765"/>
          </a:xfrm>
        </p:grpSpPr>
        <p:pic>
          <p:nvPicPr>
            <p:cNvPr id="8" name="Picture 7">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9" name="Picture 8"/>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16527383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5005"/>
            <a:ext cx="4011084" cy="400095"/>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0" name="Group 9"/>
          <p:cNvGrpSpPr/>
          <p:nvPr/>
        </p:nvGrpSpPr>
        <p:grpSpPr>
          <a:xfrm>
            <a:off x="9124656" y="6044920"/>
            <a:ext cx="2442213" cy="406961"/>
            <a:chOff x="5562600" y="5943600"/>
            <a:chExt cx="3127014" cy="694765"/>
          </a:xfrm>
        </p:grpSpPr>
        <p:pic>
          <p:nvPicPr>
            <p:cNvPr id="11" name="Picture 10">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2" name="Picture 11"/>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65563488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43"/>
            <a:ext cx="7315200" cy="40009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0" name="Group 9"/>
          <p:cNvGrpSpPr/>
          <p:nvPr/>
        </p:nvGrpSpPr>
        <p:grpSpPr>
          <a:xfrm>
            <a:off x="9124656" y="6044920"/>
            <a:ext cx="2442213" cy="406961"/>
            <a:chOff x="5562600" y="5943600"/>
            <a:chExt cx="3127014" cy="694765"/>
          </a:xfrm>
        </p:grpSpPr>
        <p:pic>
          <p:nvPicPr>
            <p:cNvPr id="11" name="Picture 10">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2" name="Picture 11"/>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19667894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235" y="127188"/>
            <a:ext cx="1097280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b" anchorCtr="0" compatLnSpc="1">
            <a:prstTxWarp prst="textNoShape">
              <a:avLst/>
            </a:prstTxWarp>
            <a:sp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gray">
          <a:xfrm>
            <a:off x="163235" y="894177"/>
            <a:ext cx="10972800" cy="49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1624454"/>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2"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92" r:id="rId14"/>
    <p:sldLayoutId id="2147483793" r:id="rId15"/>
  </p:sldLayoutIdLst>
  <p:transition spd="med"/>
  <p:txStyles>
    <p:titleStyle>
      <a:lvl1pPr algn="l" rtl="0" eaLnBrk="1" fontAlgn="base" hangingPunct="1">
        <a:spcBef>
          <a:spcPct val="30000"/>
        </a:spcBef>
        <a:spcAft>
          <a:spcPct val="0"/>
        </a:spcAft>
        <a:defRPr sz="2800">
          <a:solidFill>
            <a:srgbClr val="002060"/>
          </a:solidFill>
          <a:latin typeface="Cambria" panose="02040503050406030204" pitchFamily="18" charset="0"/>
          <a:ea typeface="ＭＳ Ｐゴシック" charset="0"/>
          <a:cs typeface="Cambria" panose="02040503050406030204" pitchFamily="18" charset="0"/>
        </a:defRPr>
      </a:lvl1pPr>
      <a:lvl2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2pPr>
      <a:lvl3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3pPr>
      <a:lvl4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4pPr>
      <a:lvl5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5pPr>
      <a:lvl6pPr marL="457200" algn="l" rtl="0" eaLnBrk="1" fontAlgn="base" hangingPunct="1">
        <a:spcBef>
          <a:spcPct val="30000"/>
        </a:spcBef>
        <a:spcAft>
          <a:spcPct val="0"/>
        </a:spcAft>
        <a:defRPr sz="2500">
          <a:solidFill>
            <a:schemeClr val="tx2"/>
          </a:solidFill>
          <a:latin typeface="Arial" charset="0"/>
        </a:defRPr>
      </a:lvl6pPr>
      <a:lvl7pPr marL="914400" algn="l" rtl="0" eaLnBrk="1" fontAlgn="base" hangingPunct="1">
        <a:spcBef>
          <a:spcPct val="30000"/>
        </a:spcBef>
        <a:spcAft>
          <a:spcPct val="0"/>
        </a:spcAft>
        <a:defRPr sz="2500">
          <a:solidFill>
            <a:schemeClr val="tx2"/>
          </a:solidFill>
          <a:latin typeface="Arial" charset="0"/>
        </a:defRPr>
      </a:lvl7pPr>
      <a:lvl8pPr marL="1371600" algn="l" rtl="0" eaLnBrk="1" fontAlgn="base" hangingPunct="1">
        <a:spcBef>
          <a:spcPct val="30000"/>
        </a:spcBef>
        <a:spcAft>
          <a:spcPct val="0"/>
        </a:spcAft>
        <a:defRPr sz="2500">
          <a:solidFill>
            <a:schemeClr val="tx2"/>
          </a:solidFill>
          <a:latin typeface="Arial" charset="0"/>
        </a:defRPr>
      </a:lvl8pPr>
      <a:lvl9pPr marL="1828800" algn="l" rtl="0" eaLnBrk="1" fontAlgn="base" hangingPunct="1">
        <a:spcBef>
          <a:spcPct val="30000"/>
        </a:spcBef>
        <a:spcAft>
          <a:spcPct val="0"/>
        </a:spcAft>
        <a:defRPr sz="2500">
          <a:solidFill>
            <a:schemeClr val="tx2"/>
          </a:solidFill>
          <a:latin typeface="Arial" charset="0"/>
        </a:defRPr>
      </a:lvl9pPr>
    </p:titleStyle>
    <p:bodyStyle>
      <a:lvl1pPr marL="228600" indent="-228600" algn="l" rtl="0" eaLnBrk="1" fontAlgn="base" hangingPunct="1">
        <a:spcBef>
          <a:spcPct val="50000"/>
        </a:spcBef>
        <a:spcAft>
          <a:spcPct val="0"/>
        </a:spcAft>
        <a:buClr>
          <a:srgbClr val="002060"/>
        </a:buClr>
        <a:buSzPct val="100000"/>
        <a:buFont typeface="Arial" pitchFamily="34" charset="0"/>
        <a:buChar char="•"/>
        <a:defRPr sz="2200">
          <a:solidFill>
            <a:srgbClr val="002060"/>
          </a:solidFill>
          <a:latin typeface="Calibri" panose="020F0502020204030204" pitchFamily="34" charset="0"/>
          <a:ea typeface="ＭＳ Ｐゴシック" charset="0"/>
          <a:cs typeface="Calibri" panose="020F0502020204030204" pitchFamily="34" charset="0"/>
        </a:defRPr>
      </a:lvl1pPr>
      <a:lvl2pPr marL="568325" indent="-225425" algn="l" rtl="0" eaLnBrk="1" fontAlgn="base" hangingPunct="1">
        <a:spcBef>
          <a:spcPct val="25000"/>
        </a:spcBef>
        <a:spcAft>
          <a:spcPct val="0"/>
        </a:spcAft>
        <a:buClr>
          <a:srgbClr val="002060"/>
        </a:buClr>
        <a:buSzPct val="100000"/>
        <a:buFont typeface="Arial" pitchFamily="34" charset="0"/>
        <a:buChar char="–"/>
        <a:defRPr>
          <a:solidFill>
            <a:srgbClr val="002060"/>
          </a:solidFill>
          <a:latin typeface="Calibri" panose="020F0502020204030204" pitchFamily="34" charset="0"/>
          <a:ea typeface="ＭＳ Ｐゴシック" charset="-128"/>
          <a:cs typeface="Calibri" panose="020F0502020204030204" pitchFamily="34" charset="0"/>
        </a:defRPr>
      </a:lvl2pPr>
      <a:lvl3pPr marL="863600" indent="-180975" algn="l" rtl="0" eaLnBrk="1" fontAlgn="base" hangingPunct="1">
        <a:spcBef>
          <a:spcPct val="25000"/>
        </a:spcBef>
        <a:spcAft>
          <a:spcPct val="0"/>
        </a:spcAft>
        <a:buClr>
          <a:srgbClr val="002060"/>
        </a:buClr>
        <a:buSzPct val="100000"/>
        <a:buChar char="–"/>
        <a:defRPr>
          <a:solidFill>
            <a:srgbClr val="002060"/>
          </a:solidFill>
          <a:latin typeface="Calibri" panose="020F0502020204030204" pitchFamily="34" charset="0"/>
          <a:ea typeface="ＭＳ Ｐゴシック" charset="-128"/>
          <a:cs typeface="Calibri" panose="020F0502020204030204" pitchFamily="34" charset="0"/>
        </a:defRPr>
      </a:lvl3pPr>
      <a:lvl4pPr marL="1206500" indent="-179388" algn="l" rtl="0" eaLnBrk="1" fontAlgn="base" hangingPunct="1">
        <a:spcBef>
          <a:spcPct val="25000"/>
        </a:spcBef>
        <a:spcAft>
          <a:spcPct val="0"/>
        </a:spcAft>
        <a:buClr>
          <a:srgbClr val="002060"/>
        </a:buClr>
        <a:buSzPct val="100000"/>
        <a:buFont typeface="Arial" pitchFamily="34" charset="0"/>
        <a:buChar char="–"/>
        <a:defRPr>
          <a:solidFill>
            <a:srgbClr val="002060"/>
          </a:solidFill>
          <a:latin typeface="Calibri" panose="020F0502020204030204" pitchFamily="34" charset="0"/>
          <a:ea typeface="ＭＳ Ｐゴシック" charset="-128"/>
          <a:cs typeface="Calibri" panose="020F0502020204030204" pitchFamily="34" charset="0"/>
        </a:defRPr>
      </a:lvl4pPr>
      <a:lvl5pPr marL="1598613" indent="-223838" algn="l" rtl="0" eaLnBrk="1" fontAlgn="base" hangingPunct="1">
        <a:spcBef>
          <a:spcPct val="25000"/>
        </a:spcBef>
        <a:spcAft>
          <a:spcPct val="0"/>
        </a:spcAft>
        <a:buClr>
          <a:schemeClr val="bg2"/>
        </a:buClr>
        <a:buSzPct val="120000"/>
        <a:buFont typeface="Arial" pitchFamily="34" charset="0"/>
        <a:defRPr sz="2000">
          <a:solidFill>
            <a:srgbClr val="002060"/>
          </a:solidFill>
          <a:latin typeface="Calibri" panose="020F0502020204030204" pitchFamily="34" charset="0"/>
          <a:ea typeface="ＭＳ Ｐゴシック" charset="-128"/>
          <a:cs typeface="Calibri" panose="020F0502020204030204" pitchFamily="34" charset="0"/>
        </a:defRPr>
      </a:lvl5pPr>
      <a:lvl6pPr marL="20558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6pPr>
      <a:lvl7pPr marL="25130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7pPr>
      <a:lvl8pPr marL="29702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8pPr>
      <a:lvl9pPr marL="34274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pog.org/files/quality/measures/TEMP-01_spec.pd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mpog.org/files/quality/measures/TEMP-02_spec.pdf"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mpog.org/files/quality/measures/TEMP-03_spec.pdf"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mpog.org/files/quality/measures/GLU-01_spec.pdf"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mpog.org/files/quality/measures/GLU-02_spec.pdf"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hyperlink" Target="https://anesthesiology.pubs.asahq.org/article.aspx?articleid=2739196&amp;utm_source=silverchair&amp;utm_medium=email&amp;utm_campaign=article_alert-Anesthes&amp;utm_content=olf&amp;utm_term=071919"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mpog.org/quality/toolkits/"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www.cdc.gov/hai/ssi/ssi.html"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22" y="975334"/>
            <a:ext cx="11783131" cy="1754312"/>
          </a:xfrm>
        </p:spPr>
        <p:txBody>
          <a:bodyPr/>
          <a:lstStyle/>
          <a:p>
            <a:pPr algn="ctr"/>
            <a:r>
              <a:rPr lang="en-US" sz="5400" dirty="0">
                <a:latin typeface="+mj-lt"/>
                <a:ea typeface="Adobe Fangsong Std R" panose="02020400000000000000" pitchFamily="18" charset="-128"/>
              </a:rPr>
              <a:t>Avoiding Surgical Site Infections</a:t>
            </a:r>
            <a:br>
              <a:rPr lang="en-US" sz="5400" dirty="0"/>
            </a:br>
            <a:endParaRPr lang="en-US" sz="5400" dirty="0"/>
          </a:p>
        </p:txBody>
      </p:sp>
      <p:pic>
        <p:nvPicPr>
          <p:cNvPr id="3" name="Picture 6" descr="Image result for staph aureus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181" y="2420543"/>
            <a:ext cx="5917412" cy="295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768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Impact of Smoking Cessation</a:t>
            </a:r>
          </a:p>
        </p:txBody>
      </p:sp>
      <p:sp>
        <p:nvSpPr>
          <p:cNvPr id="3" name="Content Placeholder 2"/>
          <p:cNvSpPr>
            <a:spLocks noGrp="1"/>
          </p:cNvSpPr>
          <p:nvPr>
            <p:ph idx="1"/>
          </p:nvPr>
        </p:nvSpPr>
        <p:spPr>
          <a:xfrm>
            <a:off x="6776065" y="1296083"/>
            <a:ext cx="4962339" cy="4122816"/>
          </a:xfrm>
        </p:spPr>
        <p:txBody>
          <a:bodyPr/>
          <a:lstStyle/>
          <a:p>
            <a:r>
              <a:rPr lang="en-US" sz="2000" dirty="0">
                <a:latin typeface="+mn-lt"/>
              </a:rPr>
              <a:t>Within one hour of smoking cessation, tissue oxygenation, aerobe metabolism and blood flow are normalized. </a:t>
            </a:r>
          </a:p>
          <a:p>
            <a:r>
              <a:rPr lang="en-US" sz="2000" dirty="0">
                <a:latin typeface="+mn-lt"/>
              </a:rPr>
              <a:t>Within 3-4 weeks of smoking cessation inflammatory cell function is restored increasing proteolytic enzyme release and oxidative killing mechanism.</a:t>
            </a:r>
          </a:p>
          <a:p>
            <a:r>
              <a:rPr lang="en-US" sz="2000" dirty="0">
                <a:latin typeface="+mn-lt"/>
              </a:rPr>
              <a:t>The damage to fibroblasts, epidermal regeneration and collagen degradations from smoking is not affected by smoking cessation. (Sorensen, 2012)</a:t>
            </a:r>
          </a:p>
          <a:p>
            <a:pPr marL="0" indent="0">
              <a:buNone/>
            </a:pPr>
            <a:endParaRPr lang="en-US" dirty="0"/>
          </a:p>
        </p:txBody>
      </p:sp>
      <p:pic>
        <p:nvPicPr>
          <p:cNvPr id="4" name="Picture 3"/>
          <p:cNvPicPr>
            <a:picLocks noChangeAspect="1"/>
          </p:cNvPicPr>
          <p:nvPr/>
        </p:nvPicPr>
        <p:blipFill>
          <a:blip r:embed="rId3"/>
          <a:stretch>
            <a:fillRect/>
          </a:stretch>
        </p:blipFill>
        <p:spPr>
          <a:xfrm>
            <a:off x="694361" y="1029477"/>
            <a:ext cx="5398707" cy="4656028"/>
          </a:xfrm>
          <a:prstGeom prst="rect">
            <a:avLst/>
          </a:prstGeom>
        </p:spPr>
      </p:pic>
    </p:spTree>
    <p:extLst>
      <p:ext uri="{BB962C8B-B14F-4D97-AF65-F5344CB8AC3E}">
        <p14:creationId xmlns:p14="http://schemas.microsoft.com/office/powerpoint/2010/main" val="40897746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Impact of Obesity</a:t>
            </a:r>
          </a:p>
        </p:txBody>
      </p:sp>
      <p:sp>
        <p:nvSpPr>
          <p:cNvPr id="3" name="Content Placeholder 2"/>
          <p:cNvSpPr>
            <a:spLocks noGrp="1"/>
          </p:cNvSpPr>
          <p:nvPr>
            <p:ph idx="1"/>
          </p:nvPr>
        </p:nvSpPr>
        <p:spPr>
          <a:xfrm>
            <a:off x="383823" y="933715"/>
            <a:ext cx="10972799" cy="5248875"/>
          </a:xfrm>
        </p:spPr>
        <p:txBody>
          <a:bodyPr/>
          <a:lstStyle/>
          <a:p>
            <a:r>
              <a:rPr lang="en-US" sz="2000" dirty="0">
                <a:latin typeface="+mn-lt"/>
              </a:rPr>
              <a:t>Patients who are obese (BMI 30-40 kg/m2) or morbidly obese (BMI ≥ 40 kg/m2) have a higher incidence of both deep and superficial SSIs when compared to patients with a normal weight. </a:t>
            </a:r>
          </a:p>
          <a:p>
            <a:r>
              <a:rPr lang="en-US" sz="2000" dirty="0">
                <a:latin typeface="+mn-lt"/>
              </a:rPr>
              <a:t>A retrospective analysis of ACS-NSQIP data (</a:t>
            </a:r>
            <a:r>
              <a:rPr lang="en-US" sz="2000" i="1" dirty="0">
                <a:latin typeface="+mn-lt"/>
              </a:rPr>
              <a:t>n = 89,148</a:t>
            </a:r>
            <a:r>
              <a:rPr lang="en-US" sz="2000" dirty="0">
                <a:latin typeface="+mn-lt"/>
              </a:rPr>
              <a:t>) found obese/morbidly obese patients undergoing clean or clean-contaminated procedures to have a significant increased risk of developing superficial or deep tissue SSIs. There was no significant increase in organ/space SSIs. </a:t>
            </a:r>
          </a:p>
          <a:p>
            <a:r>
              <a:rPr lang="en-US" sz="2000" dirty="0">
                <a:latin typeface="+mn-lt"/>
              </a:rPr>
              <a:t>BMI has been shown to influence an increased risk of deep SSIs in 6 surgery types.</a:t>
            </a:r>
          </a:p>
          <a:p>
            <a:pPr lvl="1"/>
            <a:r>
              <a:rPr lang="en-US" sz="1200" dirty="0">
                <a:latin typeface="+mn-lt"/>
              </a:rPr>
              <a:t>Cardiothoracic, Breast, Gastrointestinal, Orthopedics, Gynecology/Obstetrics, Neurosurgery </a:t>
            </a:r>
          </a:p>
          <a:p>
            <a:r>
              <a:rPr lang="en-US" sz="2000" dirty="0">
                <a:latin typeface="+mn-lt"/>
              </a:rPr>
              <a:t>Increased thickness of subcutaneous tissue raises the risk of SSIs. Adipose tissue is less vascularized and therefore poorly oxygenated causing delayed wound healing and necrosis of local tissue. Poor tissue vascularization may also prevent adequate tissue concentrations of prophylactic antibiotics. </a:t>
            </a:r>
          </a:p>
          <a:p>
            <a:r>
              <a:rPr lang="en-US" sz="2000" dirty="0">
                <a:latin typeface="+mn-lt"/>
              </a:rPr>
              <a:t>Technical Difficulties during surgery on patients with a high BMI relating to SSI risk:</a:t>
            </a:r>
          </a:p>
          <a:p>
            <a:pPr lvl="1"/>
            <a:r>
              <a:rPr lang="en-US" sz="1200" dirty="0">
                <a:latin typeface="+mn-lt"/>
              </a:rPr>
              <a:t>Increased wound surface area with consistent tension pulling on the healing wound increasing the risk of wound dehiscence. </a:t>
            </a:r>
          </a:p>
          <a:p>
            <a:pPr lvl="1"/>
            <a:r>
              <a:rPr lang="en-US" sz="1200" dirty="0">
                <a:latin typeface="+mn-lt"/>
              </a:rPr>
              <a:t>A large amount of adipose tissue near the incision can result in longer operation times. (</a:t>
            </a:r>
            <a:r>
              <a:rPr lang="en-US" sz="1200" dirty="0" err="1">
                <a:latin typeface="+mn-lt"/>
              </a:rPr>
              <a:t>Meijs</a:t>
            </a:r>
            <a:r>
              <a:rPr lang="en-US" sz="1200" dirty="0">
                <a:latin typeface="+mn-lt"/>
              </a:rPr>
              <a:t>, 2019; Winfield, 2016)</a:t>
            </a:r>
            <a:endParaRPr lang="en-US" sz="1200" i="1" dirty="0">
              <a:latin typeface="+mn-lt"/>
            </a:endParaRPr>
          </a:p>
        </p:txBody>
      </p:sp>
    </p:spTree>
    <p:extLst>
      <p:ext uri="{BB962C8B-B14F-4D97-AF65-F5344CB8AC3E}">
        <p14:creationId xmlns:p14="http://schemas.microsoft.com/office/powerpoint/2010/main" val="22103355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Lst>
          </a:blip>
          <a:stretch>
            <a:fillRect/>
          </a:stretch>
        </p:blipFill>
        <p:spPr>
          <a:xfrm>
            <a:off x="1401369" y="672114"/>
            <a:ext cx="8787362" cy="5042886"/>
          </a:xfrm>
          <a:prstGeom prst="rect">
            <a:avLst/>
          </a:prstGeom>
        </p:spPr>
      </p:pic>
      <p:sp>
        <p:nvSpPr>
          <p:cNvPr id="5" name="Title 1"/>
          <p:cNvSpPr txBox="1">
            <a:spLocks/>
          </p:cNvSpPr>
          <p:nvPr/>
        </p:nvSpPr>
        <p:spPr>
          <a:xfrm>
            <a:off x="171719" y="148907"/>
            <a:ext cx="10972801" cy="523206"/>
          </a:xfrm>
          <a:prstGeom prst="rect">
            <a:avLst/>
          </a:prstGeom>
        </p:spPr>
        <p:txBody>
          <a:bodyPr/>
          <a:lstStyle>
            <a:lvl1pPr algn="l" rtl="0" eaLnBrk="1" fontAlgn="base" hangingPunct="1">
              <a:spcBef>
                <a:spcPct val="30000"/>
              </a:spcBef>
              <a:spcAft>
                <a:spcPct val="0"/>
              </a:spcAft>
              <a:defRPr sz="2800">
                <a:solidFill>
                  <a:srgbClr val="002060"/>
                </a:solidFill>
                <a:latin typeface="Cambria" panose="02040503050406030204" pitchFamily="18" charset="0"/>
                <a:ea typeface="ＭＳ Ｐゴシック" charset="0"/>
                <a:cs typeface="Cambria" panose="02040503050406030204" pitchFamily="18" charset="0"/>
              </a:defRPr>
            </a:lvl1pPr>
            <a:lvl2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2pPr>
            <a:lvl3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3pPr>
            <a:lvl4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4pPr>
            <a:lvl5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5pPr>
            <a:lvl6pPr marL="457200" algn="l" rtl="0" eaLnBrk="1" fontAlgn="base" hangingPunct="1">
              <a:spcBef>
                <a:spcPct val="30000"/>
              </a:spcBef>
              <a:spcAft>
                <a:spcPct val="0"/>
              </a:spcAft>
              <a:defRPr sz="2500">
                <a:solidFill>
                  <a:schemeClr val="tx2"/>
                </a:solidFill>
                <a:latin typeface="Arial" charset="0"/>
              </a:defRPr>
            </a:lvl6pPr>
            <a:lvl7pPr marL="914400" algn="l" rtl="0" eaLnBrk="1" fontAlgn="base" hangingPunct="1">
              <a:spcBef>
                <a:spcPct val="30000"/>
              </a:spcBef>
              <a:spcAft>
                <a:spcPct val="0"/>
              </a:spcAft>
              <a:defRPr sz="2500">
                <a:solidFill>
                  <a:schemeClr val="tx2"/>
                </a:solidFill>
                <a:latin typeface="Arial" charset="0"/>
              </a:defRPr>
            </a:lvl7pPr>
            <a:lvl8pPr marL="1371600" algn="l" rtl="0" eaLnBrk="1" fontAlgn="base" hangingPunct="1">
              <a:spcBef>
                <a:spcPct val="30000"/>
              </a:spcBef>
              <a:spcAft>
                <a:spcPct val="0"/>
              </a:spcAft>
              <a:defRPr sz="2500">
                <a:solidFill>
                  <a:schemeClr val="tx2"/>
                </a:solidFill>
                <a:latin typeface="Arial" charset="0"/>
              </a:defRPr>
            </a:lvl8pPr>
            <a:lvl9pPr marL="1828800" algn="l" rtl="0" eaLnBrk="1" fontAlgn="base" hangingPunct="1">
              <a:spcBef>
                <a:spcPct val="30000"/>
              </a:spcBef>
              <a:spcAft>
                <a:spcPct val="0"/>
              </a:spcAft>
              <a:defRPr sz="2500">
                <a:solidFill>
                  <a:schemeClr val="tx2"/>
                </a:solidFill>
                <a:latin typeface="Arial" charset="0"/>
              </a:defRPr>
            </a:lvl9pPr>
          </a:lstStyle>
          <a:p>
            <a:r>
              <a:rPr lang="en-US" kern="0" dirty="0">
                <a:latin typeface="+mj-lt"/>
              </a:rPr>
              <a:t>SSI Incidence and BMI</a:t>
            </a:r>
          </a:p>
        </p:txBody>
      </p:sp>
      <p:sp>
        <p:nvSpPr>
          <p:cNvPr id="3" name="TextBox 2"/>
          <p:cNvSpPr txBox="1"/>
          <p:nvPr/>
        </p:nvSpPr>
        <p:spPr>
          <a:xfrm>
            <a:off x="537504" y="5813315"/>
            <a:ext cx="3230880" cy="430887"/>
          </a:xfrm>
          <a:prstGeom prst="rect">
            <a:avLst/>
          </a:prstGeom>
          <a:noFill/>
        </p:spPr>
        <p:txBody>
          <a:bodyPr wrap="square" rtlCol="0">
            <a:spAutoFit/>
          </a:bodyPr>
          <a:lstStyle/>
          <a:p>
            <a:r>
              <a:rPr lang="en-US" sz="2200" dirty="0">
                <a:solidFill>
                  <a:srgbClr val="002060"/>
                </a:solidFill>
                <a:latin typeface="+mj-lt"/>
              </a:rPr>
              <a:t>(</a:t>
            </a:r>
            <a:r>
              <a:rPr lang="en-US" sz="2200" dirty="0" err="1">
                <a:solidFill>
                  <a:srgbClr val="002060"/>
                </a:solidFill>
                <a:latin typeface="+mj-lt"/>
              </a:rPr>
              <a:t>Meijs</a:t>
            </a:r>
            <a:r>
              <a:rPr lang="en-US" sz="2200" dirty="0">
                <a:solidFill>
                  <a:srgbClr val="002060"/>
                </a:solidFill>
                <a:latin typeface="+mj-lt"/>
              </a:rPr>
              <a:t>, 2019)</a:t>
            </a:r>
          </a:p>
        </p:txBody>
      </p:sp>
    </p:spTree>
    <p:extLst>
      <p:ext uri="{BB962C8B-B14F-4D97-AF65-F5344CB8AC3E}">
        <p14:creationId xmlns:p14="http://schemas.microsoft.com/office/powerpoint/2010/main" val="23065522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Impact of Obesity</a:t>
            </a:r>
          </a:p>
        </p:txBody>
      </p:sp>
      <p:sp>
        <p:nvSpPr>
          <p:cNvPr id="3" name="Content Placeholder 2"/>
          <p:cNvSpPr>
            <a:spLocks noGrp="1"/>
          </p:cNvSpPr>
          <p:nvPr>
            <p:ph idx="1"/>
          </p:nvPr>
        </p:nvSpPr>
        <p:spPr>
          <a:xfrm>
            <a:off x="519290" y="945656"/>
            <a:ext cx="10972799" cy="2517422"/>
          </a:xfrm>
        </p:spPr>
        <p:txBody>
          <a:bodyPr/>
          <a:lstStyle/>
          <a:p>
            <a:r>
              <a:rPr lang="en-US" dirty="0">
                <a:latin typeface="+mn-lt"/>
              </a:rPr>
              <a:t>Findings from the largest retrospective study to evaluate weight loss in relation to 30-day postoperative outcomes (n = 394,016) utilized data from the Metabolic and Bariatric Surgery Accreditation and Quality Improvement Program (MBSAQIP)</a:t>
            </a:r>
          </a:p>
          <a:p>
            <a:pPr lvl="1"/>
            <a:r>
              <a:rPr lang="en-US" dirty="0">
                <a:latin typeface="+mn-lt"/>
              </a:rPr>
              <a:t>Unsafe weight loss prior to bariatric surgery increases the risk of superficial SSIs and is most likely due to a compromised nutrition status.</a:t>
            </a:r>
          </a:p>
          <a:p>
            <a:pPr lvl="1"/>
            <a:r>
              <a:rPr lang="en-US" dirty="0">
                <a:latin typeface="+mn-lt"/>
              </a:rPr>
              <a:t>Each additional percent body weight loss was associated with a 2.3% increase in superficial SSIs. There was no correlation between preoperative weight loss and organ/space or deep tissue SSIs. (Tewkesbury, 2019)</a:t>
            </a:r>
          </a:p>
          <a:p>
            <a:pPr lvl="1"/>
            <a:endParaRPr lang="en-US" i="1" dirty="0"/>
          </a:p>
        </p:txBody>
      </p:sp>
      <p:pic>
        <p:nvPicPr>
          <p:cNvPr id="5" name="Picture 4"/>
          <p:cNvPicPr>
            <a:picLocks noChangeAspect="1"/>
          </p:cNvPicPr>
          <p:nvPr/>
        </p:nvPicPr>
        <p:blipFill>
          <a:blip r:embed="rId3"/>
          <a:stretch>
            <a:fillRect/>
          </a:stretch>
        </p:blipFill>
        <p:spPr>
          <a:xfrm>
            <a:off x="2835897" y="3736621"/>
            <a:ext cx="5644444" cy="1883851"/>
          </a:xfrm>
          <a:prstGeom prst="rect">
            <a:avLst/>
          </a:prstGeom>
        </p:spPr>
      </p:pic>
    </p:spTree>
    <p:extLst>
      <p:ext uri="{BB962C8B-B14F-4D97-AF65-F5344CB8AC3E}">
        <p14:creationId xmlns:p14="http://schemas.microsoft.com/office/powerpoint/2010/main" val="5509877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Low Albumin Lab Values</a:t>
            </a:r>
          </a:p>
        </p:txBody>
      </p:sp>
      <p:sp>
        <p:nvSpPr>
          <p:cNvPr id="3" name="Content Placeholder 2"/>
          <p:cNvSpPr>
            <a:spLocks noGrp="1"/>
          </p:cNvSpPr>
          <p:nvPr>
            <p:ph idx="1"/>
          </p:nvPr>
        </p:nvSpPr>
        <p:spPr>
          <a:xfrm>
            <a:off x="445209" y="933716"/>
            <a:ext cx="8514553" cy="4843629"/>
          </a:xfrm>
        </p:spPr>
        <p:txBody>
          <a:bodyPr/>
          <a:lstStyle/>
          <a:p>
            <a:r>
              <a:rPr lang="en-US" sz="1800" dirty="0">
                <a:latin typeface="+mn-lt"/>
              </a:rPr>
              <a:t>Low serum albumin levels associated with dehydration, inflammation, infection and poor nutritional status.</a:t>
            </a:r>
          </a:p>
          <a:p>
            <a:pPr lvl="1"/>
            <a:r>
              <a:rPr lang="en-US" sz="1400" dirty="0">
                <a:latin typeface="+mn-lt"/>
              </a:rPr>
              <a:t>Impaired immune response: decreased proliferation of lymphocytes, macrophages, and fibroblast proliferation.</a:t>
            </a:r>
          </a:p>
          <a:p>
            <a:pPr lvl="1"/>
            <a:r>
              <a:rPr lang="en-US" sz="1400" dirty="0">
                <a:latin typeface="+mn-lt"/>
              </a:rPr>
              <a:t>Decrease in collagen synthesis and granulation formation.</a:t>
            </a:r>
          </a:p>
          <a:p>
            <a:r>
              <a:rPr lang="en-US" sz="1800" dirty="0">
                <a:latin typeface="+mn-lt"/>
              </a:rPr>
              <a:t>During the proliferative phase of wound healing, vascular permeability is increased allowing collagen crosslinking to occur.</a:t>
            </a:r>
          </a:p>
          <a:p>
            <a:pPr lvl="1"/>
            <a:r>
              <a:rPr lang="en-US" sz="1400" dirty="0">
                <a:latin typeface="+mn-lt"/>
              </a:rPr>
              <a:t>Collagen increases the strength of wounds and the remodeling of collagen is adversely impacted by protein deficiency </a:t>
            </a:r>
            <a:r>
              <a:rPr lang="en-US" sz="1400" dirty="0">
                <a:latin typeface="+mn-lt"/>
                <a:sym typeface="Wingdings" panose="05000000000000000000" pitchFamily="2" charset="2"/>
              </a:rPr>
              <a:t> Increases the risk of dehiscence of surgical wound.</a:t>
            </a:r>
            <a:r>
              <a:rPr lang="en-US" sz="1400" dirty="0">
                <a:latin typeface="+mn-lt"/>
              </a:rPr>
              <a:t> </a:t>
            </a:r>
          </a:p>
          <a:p>
            <a:r>
              <a:rPr lang="en-US" sz="1800" dirty="0">
                <a:latin typeface="+mn-lt"/>
              </a:rPr>
              <a:t>Serum albumin as a preoperative marker related to 6 mo. mortality in patients aged &gt;65 undergoing major surgery</a:t>
            </a:r>
          </a:p>
          <a:p>
            <a:r>
              <a:rPr lang="en-US" sz="1800" dirty="0">
                <a:latin typeface="+mn-lt"/>
              </a:rPr>
              <a:t>A meta-analysis conducted by </a:t>
            </a:r>
            <a:r>
              <a:rPr lang="en-US" sz="1800" dirty="0" err="1">
                <a:latin typeface="+mn-lt"/>
              </a:rPr>
              <a:t>Yuwen</a:t>
            </a:r>
            <a:r>
              <a:rPr lang="en-US" sz="1800" dirty="0">
                <a:latin typeface="+mn-lt"/>
              </a:rPr>
              <a:t> et. al (2017) demonstrated that patients undergoing orthopedic surgery who have a preoperative albumin level &lt;3.5 g/</a:t>
            </a:r>
            <a:r>
              <a:rPr lang="en-US" sz="1800" dirty="0" err="1">
                <a:latin typeface="+mn-lt"/>
              </a:rPr>
              <a:t>dL</a:t>
            </a:r>
            <a:r>
              <a:rPr lang="en-US" sz="1800" dirty="0">
                <a:latin typeface="+mn-lt"/>
              </a:rPr>
              <a:t> had a 2.5x increased risk of developing an SSI postoperatively. This outcome was statistically significant (</a:t>
            </a:r>
            <a:r>
              <a:rPr lang="en-US" sz="1800" i="1" dirty="0">
                <a:latin typeface="+mn-lt"/>
              </a:rPr>
              <a:t>p &lt; 0.05). </a:t>
            </a:r>
            <a:r>
              <a:rPr lang="en-US" sz="1800" dirty="0">
                <a:latin typeface="+mn-lt"/>
              </a:rPr>
              <a:t>(</a:t>
            </a:r>
            <a:r>
              <a:rPr lang="en-US" sz="1800" dirty="0" err="1">
                <a:latin typeface="+mn-lt"/>
              </a:rPr>
              <a:t>Banz</a:t>
            </a:r>
            <a:r>
              <a:rPr lang="en-US" sz="1800" dirty="0">
                <a:latin typeface="+mn-lt"/>
              </a:rPr>
              <a:t>, 2011; </a:t>
            </a:r>
            <a:r>
              <a:rPr lang="en-US" sz="1800" dirty="0" err="1">
                <a:latin typeface="+mn-lt"/>
              </a:rPr>
              <a:t>Quain</a:t>
            </a:r>
            <a:r>
              <a:rPr lang="en-US" sz="1800" dirty="0">
                <a:latin typeface="+mn-lt"/>
              </a:rPr>
              <a:t>, 2015; Son, 2018; </a:t>
            </a:r>
            <a:r>
              <a:rPr lang="en-US" sz="1800" dirty="0" err="1">
                <a:latin typeface="+mn-lt"/>
              </a:rPr>
              <a:t>Yuwen</a:t>
            </a:r>
            <a:r>
              <a:rPr lang="en-US" sz="1800" dirty="0">
                <a:latin typeface="+mn-lt"/>
              </a:rPr>
              <a:t>, 2017)</a:t>
            </a:r>
          </a:p>
        </p:txBody>
      </p:sp>
      <p:pic>
        <p:nvPicPr>
          <p:cNvPr id="2050" name="Picture 2" descr="Image result for albu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762" y="410510"/>
            <a:ext cx="2958419" cy="239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82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Non-Modifiable Risk Factors</a:t>
            </a:r>
          </a:p>
        </p:txBody>
      </p:sp>
      <p:sp>
        <p:nvSpPr>
          <p:cNvPr id="3" name="Content Placeholder 2"/>
          <p:cNvSpPr>
            <a:spLocks noGrp="1"/>
          </p:cNvSpPr>
          <p:nvPr>
            <p:ph idx="1"/>
          </p:nvPr>
        </p:nvSpPr>
        <p:spPr>
          <a:xfrm>
            <a:off x="530578" y="807240"/>
            <a:ext cx="10972799" cy="4953000"/>
          </a:xfrm>
        </p:spPr>
        <p:txBody>
          <a:bodyPr/>
          <a:lstStyle/>
          <a:p>
            <a:r>
              <a:rPr lang="en-US" dirty="0">
                <a:latin typeface="+mn-lt"/>
              </a:rPr>
              <a:t>Age: Older patients at higher risk for SSIs</a:t>
            </a:r>
          </a:p>
          <a:p>
            <a:pPr lvl="1"/>
            <a:r>
              <a:rPr lang="en-US" dirty="0">
                <a:latin typeface="+mn-lt"/>
              </a:rPr>
              <a:t>Cardiac muscle in older patients limits the heart’s contractile ability decreasing stroke volume and cardiac output. Minimizing cardiac output limits the delivery of nutrients and neutrophils to the incision site</a:t>
            </a:r>
          </a:p>
          <a:p>
            <a:pPr lvl="1"/>
            <a:r>
              <a:rPr lang="en-US" dirty="0">
                <a:latin typeface="+mn-lt"/>
              </a:rPr>
              <a:t>Reduced ability to overcome hypoxia due to reduced lung surface area</a:t>
            </a:r>
          </a:p>
          <a:p>
            <a:pPr lvl="1"/>
            <a:r>
              <a:rPr lang="en-US" dirty="0">
                <a:latin typeface="+mn-lt"/>
              </a:rPr>
              <a:t>Malnutrition and involuntary weight loss are common hindering the immune response</a:t>
            </a:r>
          </a:p>
          <a:p>
            <a:r>
              <a:rPr lang="en-US" dirty="0">
                <a:latin typeface="+mn-lt"/>
              </a:rPr>
              <a:t>Recent Radiotherapy</a:t>
            </a:r>
          </a:p>
          <a:p>
            <a:pPr lvl="1"/>
            <a:r>
              <a:rPr lang="en-US" dirty="0">
                <a:latin typeface="+mn-lt"/>
              </a:rPr>
              <a:t>Causes inflammation and limits microcirculation of blood to tissues</a:t>
            </a:r>
            <a:endParaRPr lang="en-US" i="1" dirty="0">
              <a:latin typeface="+mn-lt"/>
            </a:endParaRPr>
          </a:p>
          <a:p>
            <a:r>
              <a:rPr lang="en-US" dirty="0">
                <a:latin typeface="+mn-lt"/>
              </a:rPr>
              <a:t>History of skin/soft tissue infection</a:t>
            </a:r>
          </a:p>
          <a:p>
            <a:pPr lvl="1"/>
            <a:r>
              <a:rPr lang="en-US" dirty="0">
                <a:latin typeface="+mn-lt"/>
              </a:rPr>
              <a:t>Independent preoperative risk factor and strongly predictive for SSI</a:t>
            </a:r>
          </a:p>
          <a:p>
            <a:pPr lvl="1"/>
            <a:r>
              <a:rPr lang="en-US" dirty="0">
                <a:latin typeface="+mn-lt"/>
              </a:rPr>
              <a:t>Open wound or skin infection serves as a host for bacteria which can progress to a secondary infection</a:t>
            </a:r>
          </a:p>
          <a:p>
            <a:pPr lvl="1"/>
            <a:r>
              <a:rPr lang="en-US" dirty="0">
                <a:latin typeface="+mn-lt"/>
              </a:rPr>
              <a:t>Skin infections should be treated prior to a scheduled procedure. (</a:t>
            </a:r>
            <a:r>
              <a:rPr lang="en-US" dirty="0" err="1">
                <a:latin typeface="+mn-lt"/>
              </a:rPr>
              <a:t>Banz</a:t>
            </a:r>
            <a:r>
              <a:rPr lang="en-US" dirty="0">
                <a:latin typeface="+mn-lt"/>
              </a:rPr>
              <a:t>, 2011; Moreno </a:t>
            </a:r>
            <a:r>
              <a:rPr lang="en-US" dirty="0" err="1">
                <a:latin typeface="+mn-lt"/>
              </a:rPr>
              <a:t>Elola-Olaso</a:t>
            </a:r>
            <a:r>
              <a:rPr lang="en-US" dirty="0">
                <a:latin typeface="+mn-lt"/>
              </a:rPr>
              <a:t>, 2012; </a:t>
            </a:r>
            <a:r>
              <a:rPr lang="en-US" dirty="0" err="1">
                <a:latin typeface="+mn-lt"/>
              </a:rPr>
              <a:t>Thorgersen</a:t>
            </a:r>
            <a:r>
              <a:rPr lang="en-US" dirty="0">
                <a:latin typeface="+mn-lt"/>
              </a:rPr>
              <a:t>, 2017)</a:t>
            </a:r>
          </a:p>
          <a:p>
            <a:pPr lvl="1"/>
            <a:endParaRPr lang="en-US" i="1" dirty="0"/>
          </a:p>
        </p:txBody>
      </p:sp>
    </p:spTree>
    <p:extLst>
      <p:ext uri="{BB962C8B-B14F-4D97-AF65-F5344CB8AC3E}">
        <p14:creationId xmlns:p14="http://schemas.microsoft.com/office/powerpoint/2010/main" val="12701211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Strategies for SSI Prevention	</a:t>
            </a:r>
          </a:p>
        </p:txBody>
      </p:sp>
      <p:sp>
        <p:nvSpPr>
          <p:cNvPr id="3" name="Content Placeholder 2"/>
          <p:cNvSpPr>
            <a:spLocks noGrp="1"/>
          </p:cNvSpPr>
          <p:nvPr>
            <p:ph idx="1"/>
          </p:nvPr>
        </p:nvSpPr>
        <p:spPr>
          <a:xfrm>
            <a:off x="596901" y="977900"/>
            <a:ext cx="10287976" cy="4684346"/>
          </a:xfrm>
        </p:spPr>
        <p:txBody>
          <a:bodyPr/>
          <a:lstStyle/>
          <a:p>
            <a:r>
              <a:rPr lang="en-US" dirty="0">
                <a:latin typeface="Arial" panose="020B0604020202020204" pitchFamily="34" charset="0"/>
                <a:cs typeface="Arial" panose="020B0604020202020204" pitchFamily="34" charset="0"/>
              </a:rPr>
              <a:t>The use of care bundles is widely supported in the SSI prevention literature:</a:t>
            </a:r>
          </a:p>
          <a:p>
            <a:pPr lvl="1"/>
            <a:r>
              <a:rPr lang="en-US" dirty="0">
                <a:latin typeface="Arial" panose="020B0604020202020204" pitchFamily="34" charset="0"/>
                <a:cs typeface="Arial" panose="020B0604020202020204" pitchFamily="34" charset="0"/>
              </a:rPr>
              <a:t>Tanner et al. (2015) examined 13 studies and found that the most common bundle elements included antibiotic administration, (clipper) hair removal, glycemic control, and normothermia. Meta-analysis found the SSI rate in the bundle group to be 7% as compared to the standard group at 15.1%. (Tanner, 2015)</a:t>
            </a:r>
            <a:endParaRPr lang="en-US" baseline="300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 a prospective quality improvement study, </a:t>
            </a:r>
            <a:r>
              <a:rPr lang="en-US" dirty="0" err="1">
                <a:latin typeface="Arial" panose="020B0604020202020204" pitchFamily="34" charset="0"/>
                <a:cs typeface="Arial" panose="020B0604020202020204" pitchFamily="34" charset="0"/>
              </a:rPr>
              <a:t>Lippitt</a:t>
            </a:r>
            <a:r>
              <a:rPr lang="en-US" dirty="0">
                <a:latin typeface="Arial" panose="020B0604020202020204" pitchFamily="34" charset="0"/>
                <a:cs typeface="Arial" panose="020B0604020202020204" pitchFamily="34" charset="0"/>
              </a:rPr>
              <a:t> et al. (2017) found the bundle approach to be successful in reducing surgical site infections for women undergoing </a:t>
            </a:r>
            <a:r>
              <a:rPr lang="en-US" dirty="0" err="1">
                <a:latin typeface="Arial" panose="020B0604020202020204" pitchFamily="34" charset="0"/>
                <a:cs typeface="Arial" panose="020B0604020202020204" pitchFamily="34" charset="0"/>
              </a:rPr>
              <a:t>cytoreductive</a:t>
            </a:r>
            <a:r>
              <a:rPr lang="en-US" dirty="0">
                <a:latin typeface="Arial" panose="020B0604020202020204" pitchFamily="34" charset="0"/>
                <a:cs typeface="Arial" panose="020B0604020202020204" pitchFamily="34" charset="0"/>
              </a:rPr>
              <a:t> surgery for ovarian cancer. A total of 219 women were enrolled in the study. </a:t>
            </a:r>
            <a:r>
              <a:rPr lang="en-US" dirty="0" err="1">
                <a:latin typeface="Arial" panose="020B0604020202020204" pitchFamily="34" charset="0"/>
                <a:cs typeface="Arial" panose="020B0604020202020204" pitchFamily="34" charset="0"/>
              </a:rPr>
              <a:t>Prebundle</a:t>
            </a:r>
            <a:r>
              <a:rPr lang="en-US" dirty="0">
                <a:latin typeface="Arial" panose="020B0604020202020204" pitchFamily="34" charset="0"/>
                <a:cs typeface="Arial" panose="020B0604020202020204" pitchFamily="34" charset="0"/>
              </a:rPr>
              <a:t> SSI rate was 20% and </a:t>
            </a:r>
            <a:r>
              <a:rPr lang="en-US" dirty="0" err="1">
                <a:latin typeface="Arial" panose="020B0604020202020204" pitchFamily="34" charset="0"/>
                <a:cs typeface="Arial" panose="020B0604020202020204" pitchFamily="34" charset="0"/>
              </a:rPr>
              <a:t>postbundle</a:t>
            </a:r>
            <a:r>
              <a:rPr lang="en-US" dirty="0">
                <a:latin typeface="Arial" panose="020B0604020202020204" pitchFamily="34" charset="0"/>
                <a:cs typeface="Arial" panose="020B0604020202020204" pitchFamily="34" charset="0"/>
              </a:rPr>
              <a:t> the rate was reduced to 3%. (Lippitt, 2017)</a:t>
            </a:r>
            <a:endParaRPr lang="en-US" baseline="30000" dirty="0">
              <a:latin typeface="Arial" panose="020B0604020202020204" pitchFamily="34" charset="0"/>
              <a:cs typeface="Arial" panose="020B0604020202020204" pitchFamily="34" charset="0"/>
            </a:endParaRPr>
          </a:p>
          <a:p>
            <a:pPr marL="342900" lvl="1" indent="0">
              <a:buNone/>
            </a:pPr>
            <a:endParaRPr 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However, there is a lack of consensus on the components of an effective bundle to prevent SSIs. (Anderson, 2014; Ban, 2017; Lippitt, 2017; Tanner, 2015)</a:t>
            </a:r>
            <a:endParaRPr lang="en-US" sz="1200" i="1" dirty="0"/>
          </a:p>
          <a:p>
            <a:pPr marL="0" indent="0">
              <a:buNone/>
            </a:pPr>
            <a:endParaRPr lang="en-US" sz="1200" i="1" dirty="0"/>
          </a:p>
        </p:txBody>
      </p:sp>
      <p:sp>
        <p:nvSpPr>
          <p:cNvPr id="5" name="AutoShape 2" descr="Image result for bundle"/>
          <p:cNvSpPr>
            <a:spLocks noChangeAspect="1" noChangeArrowheads="1"/>
          </p:cNvSpPr>
          <p:nvPr/>
        </p:nvSpPr>
        <p:spPr bwMode="auto">
          <a:xfrm>
            <a:off x="155575" y="-144463"/>
            <a:ext cx="314496" cy="2851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232561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bu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603" y="3429000"/>
            <a:ext cx="3561197" cy="25742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19" y="148907"/>
            <a:ext cx="10972801" cy="523206"/>
          </a:xfrm>
        </p:spPr>
        <p:txBody>
          <a:bodyPr/>
          <a:lstStyle/>
          <a:p>
            <a:r>
              <a:rPr lang="en-US" dirty="0">
                <a:latin typeface="+mj-lt"/>
              </a:rPr>
              <a:t>Common SSI Bundle Elements</a:t>
            </a:r>
          </a:p>
        </p:txBody>
      </p:sp>
      <p:sp>
        <p:nvSpPr>
          <p:cNvPr id="3" name="Content Placeholder 2"/>
          <p:cNvSpPr>
            <a:spLocks noGrp="1"/>
          </p:cNvSpPr>
          <p:nvPr>
            <p:ph idx="1"/>
          </p:nvPr>
        </p:nvSpPr>
        <p:spPr>
          <a:xfrm>
            <a:off x="584201" y="1003300"/>
            <a:ext cx="10972799" cy="4953000"/>
          </a:xfrm>
        </p:spPr>
        <p:txBody>
          <a:bodyPr/>
          <a:lstStyle/>
          <a:p>
            <a:r>
              <a:rPr lang="en-US" dirty="0">
                <a:latin typeface="Arial" panose="020B0604020202020204" pitchFamily="34" charset="0"/>
                <a:cs typeface="Arial" panose="020B0604020202020204" pitchFamily="34" charset="0"/>
              </a:rPr>
              <a:t>Majority of bundles include the following elements &amp; will be the focus of our toolkit:</a:t>
            </a:r>
          </a:p>
          <a:p>
            <a:pPr marL="685800" lvl="1" indent="-342900">
              <a:buFont typeface="+mj-lt"/>
              <a:buAutoNum type="arabicPeriod"/>
            </a:pPr>
            <a:r>
              <a:rPr lang="en-US" dirty="0">
                <a:latin typeface="Arial" panose="020B0604020202020204" pitchFamily="34" charset="0"/>
                <a:cs typeface="Arial" panose="020B0604020202020204" pitchFamily="34" charset="0"/>
              </a:rPr>
              <a:t>Antibiotic Dosing, Timing, and Selection. (Anderson, 2014; Ban, 2017; Berrios-Torres, 2017; Dellinger, 2005; Tanner, 2015)</a:t>
            </a:r>
            <a:endParaRPr lang="en-US" baseline="30000" dirty="0">
              <a:latin typeface="Arial" panose="020B0604020202020204" pitchFamily="34" charset="0"/>
              <a:cs typeface="Arial" panose="020B0604020202020204" pitchFamily="34" charset="0"/>
            </a:endParaRPr>
          </a:p>
          <a:p>
            <a:pPr marL="685800" lvl="1" indent="-342900">
              <a:buFont typeface="+mj-lt"/>
              <a:buAutoNum type="arabicPeriod"/>
            </a:pPr>
            <a:r>
              <a:rPr lang="en-US" dirty="0">
                <a:latin typeface="Arial" panose="020B0604020202020204" pitchFamily="34" charset="0"/>
                <a:cs typeface="Arial" panose="020B0604020202020204" pitchFamily="34" charset="0"/>
              </a:rPr>
              <a:t>Normothermia. (Anderson, 2014; Ban, 2017; Berrios-Torres, 2017; Dellinger, 2005; Tanner, 2015)</a:t>
            </a:r>
            <a:endParaRPr lang="en-US" baseline="30000" dirty="0">
              <a:latin typeface="Arial" panose="020B0604020202020204" pitchFamily="34" charset="0"/>
              <a:cs typeface="Arial" panose="020B0604020202020204" pitchFamily="34" charset="0"/>
            </a:endParaRPr>
          </a:p>
          <a:p>
            <a:pPr marL="685800" lvl="1" indent="-342900">
              <a:buFont typeface="+mj-lt"/>
              <a:buAutoNum type="arabicPeriod"/>
            </a:pPr>
            <a:r>
              <a:rPr lang="en-US" dirty="0">
                <a:latin typeface="Arial" panose="020B0604020202020204" pitchFamily="34" charset="0"/>
                <a:cs typeface="Arial" panose="020B0604020202020204" pitchFamily="34" charset="0"/>
              </a:rPr>
              <a:t>Glycemic Control. (Anderson, 2014; Ban, 2017; Berrios-Torres, 2017; Dellinger, 2005; Tanner, 2015) </a:t>
            </a:r>
            <a:endParaRPr lang="en-US" baseline="30000" dirty="0">
              <a:latin typeface="Arial" panose="020B0604020202020204" pitchFamily="34" charset="0"/>
              <a:cs typeface="Arial" panose="020B0604020202020204" pitchFamily="34" charset="0"/>
            </a:endParaRPr>
          </a:p>
          <a:p>
            <a:pPr marL="685800" lvl="1" indent="-342900">
              <a:buFont typeface="+mj-lt"/>
              <a:buAutoNum type="arabicPeriod"/>
            </a:pPr>
            <a:r>
              <a:rPr lang="en-US" dirty="0">
                <a:latin typeface="Arial" panose="020B0604020202020204" pitchFamily="34" charset="0"/>
                <a:cs typeface="Arial" panose="020B0604020202020204" pitchFamily="34" charset="0"/>
              </a:rPr>
              <a:t>Oxygenation. (Anderson, 2014; Ban, 2017; Berrios-Torres, 2017; Dellinger 2005)</a:t>
            </a:r>
            <a:endParaRPr lang="en-US" baseline="30000" dirty="0">
              <a:latin typeface="Arial" panose="020B0604020202020204" pitchFamily="34" charset="0"/>
              <a:cs typeface="Arial" panose="020B0604020202020204" pitchFamily="34" charset="0"/>
            </a:endParaRPr>
          </a:p>
          <a:p>
            <a:pPr marL="685800" lvl="1" indent="-342900">
              <a:buFont typeface="+mj-lt"/>
              <a:buAutoNum type="arabicPeriod"/>
            </a:pPr>
            <a:r>
              <a:rPr lang="en-US" dirty="0">
                <a:latin typeface="Arial" panose="020B0604020202020204" pitchFamily="34" charset="0"/>
                <a:cs typeface="Arial" panose="020B0604020202020204" pitchFamily="34" charset="0"/>
              </a:rPr>
              <a:t>Fluid Management. (Anderson, 2014)</a:t>
            </a:r>
            <a:endParaRPr lang="en-US" baseline="30000" dirty="0">
              <a:latin typeface="Arial" panose="020B0604020202020204" pitchFamily="34" charset="0"/>
              <a:cs typeface="Arial" panose="020B0604020202020204" pitchFamily="34" charset="0"/>
            </a:endParaRPr>
          </a:p>
          <a:p>
            <a:pPr marL="685800" lvl="1" indent="-342900">
              <a:buFont typeface="+mj-lt"/>
              <a:buAutoNum type="arabicPeriod"/>
            </a:pPr>
            <a:r>
              <a:rPr lang="en-US" dirty="0">
                <a:latin typeface="Arial" panose="020B0604020202020204" pitchFamily="34" charset="0"/>
                <a:cs typeface="Arial" panose="020B0604020202020204" pitchFamily="34" charset="0"/>
              </a:rPr>
              <a:t>Hair Removal. (Anderson, 2014; Ban, 2017; Dellinger, 2005; Tanner, 2015)</a:t>
            </a:r>
            <a:endParaRPr lang="en-US" baseline="30000" dirty="0">
              <a:latin typeface="Arial" panose="020B0604020202020204" pitchFamily="34" charset="0"/>
              <a:cs typeface="Arial" panose="020B0604020202020204" pitchFamily="34" charset="0"/>
            </a:endParaRPr>
          </a:p>
          <a:p>
            <a:pPr marL="685800" lvl="1" indent="-342900">
              <a:buFont typeface="+mj-lt"/>
              <a:buAutoNum type="arabicPeriod"/>
            </a:pPr>
            <a:r>
              <a:rPr lang="en-US" dirty="0">
                <a:latin typeface="Arial" panose="020B0604020202020204" pitchFamily="34" charset="0"/>
                <a:cs typeface="Arial" panose="020B0604020202020204" pitchFamily="34" charset="0"/>
              </a:rPr>
              <a:t>Reducing OR Traffic. (Anderson, 2014)</a:t>
            </a:r>
            <a:endParaRPr lang="en-US" baseline="30000" dirty="0">
              <a:latin typeface="Arial" panose="020B0604020202020204" pitchFamily="34" charset="0"/>
              <a:cs typeface="Arial" panose="020B0604020202020204" pitchFamily="34" charset="0"/>
            </a:endParaRPr>
          </a:p>
          <a:p>
            <a:pPr marL="685800" lvl="1" indent="-342900">
              <a:buFont typeface="+mj-lt"/>
              <a:buAutoNum type="arabicPeriod"/>
            </a:pPr>
            <a:r>
              <a:rPr lang="en-US" dirty="0">
                <a:latin typeface="Arial" panose="020B0604020202020204" pitchFamily="34" charset="0"/>
                <a:cs typeface="Arial" panose="020B0604020202020204" pitchFamily="34" charset="0"/>
              </a:rPr>
              <a:t>Skin Prep. (Anderson, 2014; Ban, 2017; Berrios-Torres, 2017)</a:t>
            </a:r>
            <a:endParaRPr lang="en-US" sz="1050" i="1" dirty="0"/>
          </a:p>
          <a:p>
            <a:pPr marL="342900" lvl="1" indent="0">
              <a:buNone/>
            </a:pPr>
            <a:endParaRPr lang="en-US" dirty="0"/>
          </a:p>
        </p:txBody>
      </p:sp>
    </p:spTree>
    <p:extLst>
      <p:ext uri="{BB962C8B-B14F-4D97-AF65-F5344CB8AC3E}">
        <p14:creationId xmlns:p14="http://schemas.microsoft.com/office/powerpoint/2010/main" val="24948216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25"/>
          </a:xfrm>
        </p:spPr>
        <p:txBody>
          <a:bodyPr/>
          <a:lstStyle/>
          <a:p>
            <a:r>
              <a:rPr lang="en-US" dirty="0">
                <a:latin typeface="+mj-lt"/>
              </a:rPr>
              <a:t>Bundle Element #1: </a:t>
            </a:r>
            <a:br>
              <a:rPr lang="en-US" dirty="0">
                <a:latin typeface="+mj-lt"/>
              </a:rPr>
            </a:br>
            <a:r>
              <a:rPr lang="en-US" dirty="0">
                <a:latin typeface="+mj-lt"/>
              </a:rPr>
              <a:t>Antimicrobial Prophylaxis</a:t>
            </a:r>
          </a:p>
        </p:txBody>
      </p:sp>
    </p:spTree>
    <p:extLst>
      <p:ext uri="{BB962C8B-B14F-4D97-AF65-F5344CB8AC3E}">
        <p14:creationId xmlns:p14="http://schemas.microsoft.com/office/powerpoint/2010/main" val="37518171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ntibiot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7927" y="469195"/>
            <a:ext cx="2872354" cy="20124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19" y="148907"/>
            <a:ext cx="10972801" cy="523206"/>
          </a:xfrm>
        </p:spPr>
        <p:txBody>
          <a:bodyPr/>
          <a:lstStyle/>
          <a:p>
            <a:r>
              <a:rPr lang="en-US" dirty="0">
                <a:latin typeface="+mj-lt"/>
              </a:rPr>
              <a:t>Overview of Antibiotics</a:t>
            </a:r>
          </a:p>
        </p:txBody>
      </p:sp>
      <p:sp>
        <p:nvSpPr>
          <p:cNvPr id="3" name="Content Placeholder 2"/>
          <p:cNvSpPr>
            <a:spLocks noGrp="1"/>
          </p:cNvSpPr>
          <p:nvPr>
            <p:ph idx="1"/>
          </p:nvPr>
        </p:nvSpPr>
        <p:spPr>
          <a:xfrm>
            <a:off x="558801" y="787399"/>
            <a:ext cx="8460508" cy="5530273"/>
          </a:xfrm>
        </p:spPr>
        <p:txBody>
          <a:bodyPr/>
          <a:lstStyle/>
          <a:p>
            <a:r>
              <a:rPr lang="en-US" dirty="0">
                <a:latin typeface="+mn-lt"/>
              </a:rPr>
              <a:t>Administration of surgical antimicrobial prophylaxis reduces the risk of SSI after various procedures. (Alexander, 2011; Anderson, 2014; Ban, 2017; Baum, 1981; Berrios-Torres, 2017; </a:t>
            </a:r>
            <a:r>
              <a:rPr lang="en-US" dirty="0" err="1">
                <a:latin typeface="+mn-lt"/>
              </a:rPr>
              <a:t>Bratzler</a:t>
            </a:r>
            <a:r>
              <a:rPr lang="en-US" dirty="0">
                <a:latin typeface="+mn-lt"/>
              </a:rPr>
              <a:t>, 2013; </a:t>
            </a:r>
            <a:r>
              <a:rPr lang="en-US" dirty="0" err="1">
                <a:latin typeface="+mn-lt"/>
              </a:rPr>
              <a:t>Hasselgren</a:t>
            </a:r>
            <a:r>
              <a:rPr lang="en-US" dirty="0">
                <a:latin typeface="+mn-lt"/>
              </a:rPr>
              <a:t>, 1984; Platt, 1990; Steinberg, 2009)</a:t>
            </a:r>
            <a:endParaRPr lang="en-US" baseline="30000" dirty="0">
              <a:latin typeface="+mn-lt"/>
            </a:endParaRPr>
          </a:p>
          <a:p>
            <a:r>
              <a:rPr lang="en-US" dirty="0">
                <a:latin typeface="+mn-lt"/>
              </a:rPr>
              <a:t>Timing should aim to establish bactericidal concentrations in the serum and tissue at time of incision. (Berrios-Torres, 2017)</a:t>
            </a:r>
            <a:endParaRPr lang="en-US" baseline="30000" dirty="0">
              <a:latin typeface="+mn-lt"/>
            </a:endParaRPr>
          </a:p>
          <a:p>
            <a:pPr lvl="1"/>
            <a:r>
              <a:rPr lang="en-US" dirty="0">
                <a:latin typeface="+mn-lt"/>
              </a:rPr>
              <a:t>Most guidelines suggest administration within 60 minutes before surgical incision (120 minute for vancomycin or fluoroquinolones). (Anderson, 2014; Ban, 2017; </a:t>
            </a:r>
            <a:r>
              <a:rPr lang="en-US" dirty="0" err="1">
                <a:latin typeface="+mn-lt"/>
              </a:rPr>
              <a:t>Bratzler</a:t>
            </a:r>
            <a:r>
              <a:rPr lang="en-US" dirty="0">
                <a:latin typeface="+mn-lt"/>
              </a:rPr>
              <a:t>, 2013)</a:t>
            </a:r>
            <a:endParaRPr lang="en-US" baseline="30000" dirty="0">
              <a:latin typeface="+mn-lt"/>
            </a:endParaRPr>
          </a:p>
          <a:p>
            <a:pPr lvl="1"/>
            <a:r>
              <a:rPr lang="en-US" dirty="0">
                <a:latin typeface="+mn-lt"/>
              </a:rPr>
              <a:t>Some studies recommend administration of cephalosporins within 30 minutes before surgical incision. (Alexander, 2011; </a:t>
            </a:r>
            <a:r>
              <a:rPr lang="en-US" dirty="0" err="1">
                <a:latin typeface="+mn-lt"/>
              </a:rPr>
              <a:t>Hasselgren</a:t>
            </a:r>
            <a:r>
              <a:rPr lang="en-US" dirty="0">
                <a:latin typeface="+mn-lt"/>
              </a:rPr>
              <a:t>, 1984)</a:t>
            </a:r>
            <a:endParaRPr lang="en-US" baseline="30000" dirty="0">
              <a:latin typeface="+mn-lt"/>
            </a:endParaRPr>
          </a:p>
          <a:p>
            <a:r>
              <a:rPr lang="en-US" dirty="0">
                <a:latin typeface="+mn-lt"/>
              </a:rPr>
              <a:t>Selection of the appropriate antimicrobial agents should be based on procedure to target the most common pathogens to cause SSI for indicated procedure. (Anderson, 2014; Ban, 2017; </a:t>
            </a:r>
            <a:r>
              <a:rPr lang="en-US" dirty="0" err="1">
                <a:latin typeface="+mn-lt"/>
              </a:rPr>
              <a:t>Bratzler</a:t>
            </a:r>
            <a:r>
              <a:rPr lang="en-US" dirty="0">
                <a:latin typeface="+mn-lt"/>
              </a:rPr>
              <a:t>, 2013)</a:t>
            </a:r>
            <a:endParaRPr lang="en-US" baseline="30000" dirty="0">
              <a:latin typeface="+mn-lt"/>
            </a:endParaRPr>
          </a:p>
          <a:p>
            <a:pPr>
              <a:buAutoNum type="arabicPeriod"/>
            </a:pPr>
            <a:endParaRPr lang="en-US" sz="1200" i="1" dirty="0"/>
          </a:p>
          <a:p>
            <a:pPr>
              <a:buAutoNum type="arabicPeriod"/>
            </a:pPr>
            <a:endParaRPr lang="en-US" sz="1200" i="1" dirty="0"/>
          </a:p>
          <a:p>
            <a:pPr marL="0" indent="0">
              <a:buNone/>
            </a:pPr>
            <a:endParaRPr lang="en-US" i="1" dirty="0"/>
          </a:p>
        </p:txBody>
      </p:sp>
    </p:spTree>
    <p:extLst>
      <p:ext uri="{BB962C8B-B14F-4D97-AF65-F5344CB8AC3E}">
        <p14:creationId xmlns:p14="http://schemas.microsoft.com/office/powerpoint/2010/main" val="15656742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961" y="114375"/>
            <a:ext cx="10972801" cy="523206"/>
          </a:xfrm>
        </p:spPr>
        <p:txBody>
          <a:bodyPr/>
          <a:lstStyle/>
          <a:p>
            <a:r>
              <a:rPr lang="en-US" dirty="0">
                <a:latin typeface="+mj-lt"/>
                <a:ea typeface="Adobe Fangsong Std R" panose="02020400000000000000" pitchFamily="18" charset="-128"/>
              </a:rPr>
              <a:t>Objectives</a:t>
            </a:r>
          </a:p>
        </p:txBody>
      </p:sp>
      <p:sp>
        <p:nvSpPr>
          <p:cNvPr id="5" name="Content Placeholder 4"/>
          <p:cNvSpPr>
            <a:spLocks noGrp="1"/>
          </p:cNvSpPr>
          <p:nvPr>
            <p:ph idx="1"/>
          </p:nvPr>
        </p:nvSpPr>
        <p:spPr>
          <a:xfrm>
            <a:off x="321972" y="1038896"/>
            <a:ext cx="10972799" cy="5239983"/>
          </a:xfrm>
        </p:spPr>
        <p:txBody>
          <a:bodyPr/>
          <a:lstStyle/>
          <a:p>
            <a:pPr>
              <a:lnSpc>
                <a:spcPct val="200000"/>
              </a:lnSpc>
            </a:pPr>
            <a:r>
              <a:rPr lang="en-US" dirty="0">
                <a:latin typeface="+mn-lt"/>
                <a:ea typeface="Adobe Fangsong Std R" panose="02020400000000000000" pitchFamily="18" charset="-128"/>
              </a:rPr>
              <a:t>Define surgical site infection classifications and related pathophysiology </a:t>
            </a:r>
          </a:p>
          <a:p>
            <a:pPr>
              <a:lnSpc>
                <a:spcPct val="200000"/>
              </a:lnSpc>
            </a:pPr>
            <a:r>
              <a:rPr lang="en-US" dirty="0">
                <a:latin typeface="+mn-lt"/>
                <a:ea typeface="Adobe Fangsong Std R" panose="02020400000000000000" pitchFamily="18" charset="-128"/>
              </a:rPr>
              <a:t>Discuss risks and outcomes associated with surgical site infections (SSIs) </a:t>
            </a:r>
          </a:p>
          <a:p>
            <a:pPr>
              <a:lnSpc>
                <a:spcPct val="200000"/>
              </a:lnSpc>
            </a:pPr>
            <a:r>
              <a:rPr lang="en-US" dirty="0">
                <a:latin typeface="+mn-lt"/>
                <a:ea typeface="Adobe Fangsong Std R" panose="02020400000000000000" pitchFamily="18" charset="-128"/>
              </a:rPr>
              <a:t>Provide overview of anesthesia related elements in the SSI Prevention Bundle:</a:t>
            </a:r>
          </a:p>
          <a:p>
            <a:pPr>
              <a:lnSpc>
                <a:spcPct val="200000"/>
              </a:lnSpc>
            </a:pPr>
            <a:r>
              <a:rPr lang="en-US" dirty="0">
                <a:latin typeface="+mn-lt"/>
                <a:ea typeface="Adobe Fangsong Std R" panose="02020400000000000000" pitchFamily="18" charset="-128"/>
              </a:rPr>
              <a:t>Describe ASPIRE measures supporting SSI prevention</a:t>
            </a:r>
          </a:p>
          <a:p>
            <a:pPr>
              <a:lnSpc>
                <a:spcPct val="200000"/>
              </a:lnSpc>
            </a:pPr>
            <a:r>
              <a:rPr lang="en-US" dirty="0">
                <a:latin typeface="+mn-lt"/>
                <a:ea typeface="Adobe Fangsong Std R" panose="02020400000000000000" pitchFamily="18" charset="-128"/>
              </a:rPr>
              <a:t>Summarize recommendations based on literature presented</a:t>
            </a:r>
          </a:p>
        </p:txBody>
      </p:sp>
    </p:spTree>
    <p:extLst>
      <p:ext uri="{BB962C8B-B14F-4D97-AF65-F5344CB8AC3E}">
        <p14:creationId xmlns:p14="http://schemas.microsoft.com/office/powerpoint/2010/main" val="138637521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45" y="-177714"/>
            <a:ext cx="12898868" cy="954093"/>
          </a:xfrm>
        </p:spPr>
        <p:txBody>
          <a:bodyPr/>
          <a:lstStyle/>
          <a:p>
            <a:pPr algn="ctr"/>
            <a:r>
              <a:rPr lang="en-US" dirty="0">
                <a:latin typeface="+mj-lt"/>
              </a:rPr>
              <a:t>Society for Healthcare Epidemiology of America (SHEA) Guidelines 2014 </a:t>
            </a:r>
            <a:r>
              <a:rPr lang="en-US" sz="2200" baseline="30000" dirty="0">
                <a:latin typeface="+mj-lt"/>
              </a:rPr>
              <a:t>4</a:t>
            </a:r>
          </a:p>
        </p:txBody>
      </p:sp>
      <p:sp>
        <p:nvSpPr>
          <p:cNvPr id="3" name="Content Placeholder 2"/>
          <p:cNvSpPr>
            <a:spLocks noGrp="1"/>
          </p:cNvSpPr>
          <p:nvPr>
            <p:ph idx="1"/>
          </p:nvPr>
        </p:nvSpPr>
        <p:spPr/>
        <p:txBody>
          <a:bodyPr/>
          <a:lstStyle/>
          <a:p>
            <a:r>
              <a:rPr lang="en-US" sz="1800" dirty="0">
                <a:latin typeface="+mn-lt"/>
              </a:rPr>
              <a:t>Antimicrobial Prophylaxis Recommendations: </a:t>
            </a:r>
          </a:p>
          <a:p>
            <a:pPr lvl="1"/>
            <a:r>
              <a:rPr lang="en-US" dirty="0">
                <a:latin typeface="+mn-lt"/>
              </a:rPr>
              <a:t>Administer antimicrobial prophylaxis according to evidence-based standards and guidelines</a:t>
            </a:r>
          </a:p>
          <a:p>
            <a:pPr lvl="2"/>
            <a:r>
              <a:rPr lang="en-US" dirty="0">
                <a:latin typeface="+mn-lt"/>
              </a:rPr>
              <a:t>Timing: Begin administration within 1 hour before incision (within 2 hours for vancomycin and fluoroquinolones)</a:t>
            </a:r>
          </a:p>
          <a:p>
            <a:pPr lvl="1"/>
            <a:r>
              <a:rPr lang="en-US" dirty="0">
                <a:latin typeface="+mn-lt"/>
              </a:rPr>
              <a:t>Select appropriate antimicrobial agents based on procedure: target the most common pathogens to cause SSI for procedure</a:t>
            </a:r>
          </a:p>
          <a:p>
            <a:pPr lvl="1"/>
            <a:r>
              <a:rPr lang="en-US" dirty="0">
                <a:latin typeface="+mn-lt"/>
              </a:rPr>
              <a:t>Discontinue antimicrobial agent within 24 hours of surgery</a:t>
            </a:r>
          </a:p>
          <a:p>
            <a:pPr lvl="2"/>
            <a:r>
              <a:rPr lang="en-US" dirty="0">
                <a:latin typeface="+mn-lt"/>
              </a:rPr>
              <a:t>No added efficacy beyond 24 hours</a:t>
            </a:r>
          </a:p>
          <a:p>
            <a:pPr lvl="2"/>
            <a:r>
              <a:rPr lang="en-US" dirty="0">
                <a:latin typeface="+mn-lt"/>
              </a:rPr>
              <a:t>Increased risk of C-diff and resistance</a:t>
            </a:r>
          </a:p>
          <a:p>
            <a:pPr lvl="1"/>
            <a:r>
              <a:rPr lang="en-US" dirty="0">
                <a:latin typeface="+mn-lt"/>
              </a:rPr>
              <a:t>Adjust dosing based on patient weight</a:t>
            </a:r>
          </a:p>
          <a:p>
            <a:pPr lvl="1"/>
            <a:r>
              <a:rPr lang="en-US" dirty="0" err="1">
                <a:latin typeface="+mn-lt"/>
              </a:rPr>
              <a:t>Redose</a:t>
            </a:r>
            <a:r>
              <a:rPr lang="en-US" dirty="0">
                <a:latin typeface="+mn-lt"/>
              </a:rPr>
              <a:t> prophylactic antimicrobial agents for long procedures or excessive blood loss</a:t>
            </a:r>
          </a:p>
          <a:p>
            <a:pPr lvl="1"/>
            <a:r>
              <a:rPr lang="en-US" dirty="0">
                <a:latin typeface="+mn-lt"/>
              </a:rPr>
              <a:t>Colorectal procedures: Use parenteral and oral antimicrobials agents. (Anderson, 2014)</a:t>
            </a:r>
          </a:p>
          <a:p>
            <a:pPr marL="0" indent="0">
              <a:buNone/>
            </a:pPr>
            <a:endParaRPr lang="en-US" sz="1200" i="1"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i="1" dirty="0"/>
          </a:p>
        </p:txBody>
      </p:sp>
    </p:spTree>
    <p:extLst>
      <p:ext uri="{BB962C8B-B14F-4D97-AF65-F5344CB8AC3E}">
        <p14:creationId xmlns:p14="http://schemas.microsoft.com/office/powerpoint/2010/main" val="12479518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65" y="8298"/>
            <a:ext cx="11343735" cy="810464"/>
          </a:xfrm>
        </p:spPr>
        <p:txBody>
          <a:bodyPr/>
          <a:lstStyle/>
          <a:p>
            <a:r>
              <a:rPr lang="en-US" dirty="0">
                <a:latin typeface="+mj-lt"/>
              </a:rPr>
              <a:t>CDC Guideline for the Prevention of SSI- Antimicrobial Prophylaxis </a:t>
            </a:r>
            <a:r>
              <a:rPr lang="en-US" baseline="30000" dirty="0">
                <a:latin typeface="+mj-lt"/>
              </a:rPr>
              <a:t>10</a:t>
            </a:r>
          </a:p>
        </p:txBody>
      </p:sp>
      <p:sp>
        <p:nvSpPr>
          <p:cNvPr id="3" name="Content Placeholder 2"/>
          <p:cNvSpPr>
            <a:spLocks noGrp="1"/>
          </p:cNvSpPr>
          <p:nvPr>
            <p:ph idx="1"/>
          </p:nvPr>
        </p:nvSpPr>
        <p:spPr>
          <a:xfrm>
            <a:off x="609601" y="1319842"/>
            <a:ext cx="10855568" cy="4483081"/>
          </a:xfrm>
        </p:spPr>
        <p:txBody>
          <a:bodyPr/>
          <a:lstStyle/>
          <a:p>
            <a:r>
              <a:rPr lang="en-US" sz="1800" dirty="0">
                <a:latin typeface="+mn-lt"/>
              </a:rPr>
              <a:t>Administer preoperative antimicrobial agents according to clinical practice guidelines (Category 1B- strong recommendation-accepted practice)</a:t>
            </a:r>
          </a:p>
          <a:p>
            <a:r>
              <a:rPr lang="en-US" sz="1800" dirty="0">
                <a:latin typeface="+mn-lt"/>
              </a:rPr>
              <a:t>Timing should aim to establish bactericidal concentrations in the serum and tissue at time of incision (Category 1B- strong recommendation- accepted practice)</a:t>
            </a:r>
          </a:p>
          <a:p>
            <a:r>
              <a:rPr lang="en-US" sz="1800" dirty="0">
                <a:latin typeface="+mn-lt"/>
              </a:rPr>
              <a:t>Cesarean sections: administer prophylaxis before surgical incision (Category 1A- strong recommendation; high quality evidence)</a:t>
            </a:r>
          </a:p>
          <a:p>
            <a:r>
              <a:rPr lang="en-US" sz="1800" dirty="0">
                <a:latin typeface="+mn-lt"/>
              </a:rPr>
              <a:t>In clean and clean-contaminated procedures: do not administer additional antimicrobial prophylaxis after surgical incision is closed, even if drain is placed. (Category 1A- strong recommendation; high-quality evidence)</a:t>
            </a:r>
          </a:p>
          <a:p>
            <a:r>
              <a:rPr lang="en-US" sz="1800" dirty="0">
                <a:latin typeface="+mn-lt"/>
              </a:rPr>
              <a:t>Do not apply antimicrobial agents (solutions, ointments, powders) to the surgical incision to prevent SSI. (Category 1B- strong recommendation; low-quality evidence). (Berrios-Torres, 2017)</a:t>
            </a:r>
          </a:p>
          <a:p>
            <a:pPr marL="0" indent="0">
              <a:buNone/>
            </a:pPr>
            <a:endParaRPr lang="en-US" sz="1200" dirty="0"/>
          </a:p>
          <a:p>
            <a:pPr marL="0" indent="0">
              <a:buNone/>
            </a:pPr>
            <a:endParaRPr lang="en-US" i="1" dirty="0"/>
          </a:p>
        </p:txBody>
      </p:sp>
    </p:spTree>
    <p:extLst>
      <p:ext uri="{BB962C8B-B14F-4D97-AF65-F5344CB8AC3E}">
        <p14:creationId xmlns:p14="http://schemas.microsoft.com/office/powerpoint/2010/main" val="39823781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2" y="503760"/>
            <a:ext cx="11077126" cy="461651"/>
          </a:xfrm>
        </p:spPr>
        <p:txBody>
          <a:bodyPr/>
          <a:lstStyle/>
          <a:p>
            <a:r>
              <a:rPr lang="en-US" sz="2400" dirty="0">
                <a:latin typeface="+mj-lt"/>
              </a:rPr>
              <a:t>American College of Surgeons and Surgical Infection Society- 2016 </a:t>
            </a:r>
            <a:r>
              <a:rPr lang="en-US" sz="2400" baseline="30000" dirty="0">
                <a:latin typeface="+mj-lt"/>
              </a:rPr>
              <a:t>6</a:t>
            </a:r>
          </a:p>
        </p:txBody>
      </p:sp>
      <p:sp>
        <p:nvSpPr>
          <p:cNvPr id="3" name="Content Placeholder 2"/>
          <p:cNvSpPr>
            <a:spLocks noGrp="1"/>
          </p:cNvSpPr>
          <p:nvPr>
            <p:ph idx="1"/>
          </p:nvPr>
        </p:nvSpPr>
        <p:spPr>
          <a:xfrm>
            <a:off x="609601" y="1466491"/>
            <a:ext cx="11066584" cy="4204548"/>
          </a:xfrm>
        </p:spPr>
        <p:txBody>
          <a:bodyPr/>
          <a:lstStyle/>
          <a:p>
            <a:r>
              <a:rPr lang="en-US" sz="2000" dirty="0">
                <a:latin typeface="+mn-lt"/>
              </a:rPr>
              <a:t>Administer antimicrobial prophylaxis only when indicated</a:t>
            </a:r>
          </a:p>
          <a:p>
            <a:r>
              <a:rPr lang="en-US" sz="2000" dirty="0">
                <a:latin typeface="+mn-lt"/>
              </a:rPr>
              <a:t>Select appropriate antimicrobial agents based on procedure: target the most common pathogens to cause SSI for procedure</a:t>
            </a:r>
          </a:p>
          <a:p>
            <a:r>
              <a:rPr lang="en-US" sz="2000" dirty="0">
                <a:latin typeface="+mn-lt"/>
              </a:rPr>
              <a:t>Prophylaxis should be administered within 1 hour before incision or within 2 hours for vancomycin or fluoroquinolones</a:t>
            </a:r>
          </a:p>
          <a:p>
            <a:r>
              <a:rPr lang="en-US" sz="2000" dirty="0">
                <a:latin typeface="+mn-lt"/>
              </a:rPr>
              <a:t>Prophylactic antibiotic dosing should be weight based</a:t>
            </a:r>
          </a:p>
          <a:p>
            <a:r>
              <a:rPr lang="en-US" sz="2000" dirty="0">
                <a:latin typeface="+mn-lt"/>
              </a:rPr>
              <a:t>Re-dose antibiotics to maintain adequate tissue levels based on agent half-life or for every 1,500 mL blood loss</a:t>
            </a:r>
          </a:p>
          <a:p>
            <a:r>
              <a:rPr lang="en-US" sz="2000" dirty="0">
                <a:latin typeface="+mn-lt"/>
              </a:rPr>
              <a:t>Prophylactic antibiotics should be discontinued at time of incision closure (possible exceptions: implant-based breast reconstructions, joint arthroplasty, cardiac procedures). (Ban, 2017)</a:t>
            </a:r>
          </a:p>
          <a:p>
            <a:pPr marL="0" indent="0">
              <a:buNone/>
            </a:pPr>
            <a:endParaRPr lang="en-US" i="1"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i="1" dirty="0"/>
          </a:p>
        </p:txBody>
      </p:sp>
    </p:spTree>
    <p:extLst>
      <p:ext uri="{BB962C8B-B14F-4D97-AF65-F5344CB8AC3E}">
        <p14:creationId xmlns:p14="http://schemas.microsoft.com/office/powerpoint/2010/main" val="39878805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Clinical Practice Guidelines for Antimicrobial Prophylaxis - ASHP </a:t>
            </a:r>
            <a:endParaRPr lang="en-US" baseline="30000" dirty="0">
              <a:latin typeface="+mj-lt"/>
            </a:endParaRPr>
          </a:p>
        </p:txBody>
      </p:sp>
      <p:sp>
        <p:nvSpPr>
          <p:cNvPr id="3" name="Content Placeholder 2"/>
          <p:cNvSpPr>
            <a:spLocks noGrp="1"/>
          </p:cNvSpPr>
          <p:nvPr>
            <p:ph idx="1"/>
          </p:nvPr>
        </p:nvSpPr>
        <p:spPr>
          <a:xfrm>
            <a:off x="609601" y="1219200"/>
            <a:ext cx="10917114" cy="4499804"/>
          </a:xfrm>
        </p:spPr>
        <p:txBody>
          <a:bodyPr/>
          <a:lstStyle/>
          <a:p>
            <a:r>
              <a:rPr lang="en-US" sz="1800" dirty="0">
                <a:latin typeface="+mn-lt"/>
              </a:rPr>
              <a:t>Timing: Within 60 minutes before surgical incision (within 120 minutes for vancomycin and fluoroquinolones)</a:t>
            </a:r>
          </a:p>
          <a:p>
            <a:r>
              <a:rPr lang="en-US" sz="1800" dirty="0">
                <a:latin typeface="+mn-lt"/>
              </a:rPr>
              <a:t>Dosing: </a:t>
            </a:r>
          </a:p>
          <a:p>
            <a:pPr lvl="1"/>
            <a:r>
              <a:rPr lang="en-US" dirty="0">
                <a:latin typeface="+mn-lt"/>
              </a:rPr>
              <a:t>Dosing should be weight-based, specifically in obese patients</a:t>
            </a:r>
          </a:p>
          <a:p>
            <a:pPr lvl="1"/>
            <a:r>
              <a:rPr lang="en-US" dirty="0">
                <a:latin typeface="+mn-lt"/>
              </a:rPr>
              <a:t>All patients require re-dosing if the duration of the procedure extends beyond 2 half-lives of the drug or if there is excessive blood loss</a:t>
            </a:r>
          </a:p>
          <a:p>
            <a:r>
              <a:rPr lang="en-US" sz="1800" dirty="0">
                <a:latin typeface="+mn-lt"/>
              </a:rPr>
              <a:t>Selection: ASHP Guidelines provide recommendations for antimicrobial agents for specific surgical procedures as well as alternative agents</a:t>
            </a:r>
          </a:p>
          <a:p>
            <a:r>
              <a:rPr lang="en-US" sz="1800" dirty="0">
                <a:latin typeface="+mn-lt"/>
              </a:rPr>
              <a:t>Duration of prophylaxis: Single dose is sufficient in most instances; continue for less than 24 hours even if drains or catheters are present</a:t>
            </a:r>
          </a:p>
          <a:p>
            <a:r>
              <a:rPr lang="en-US" sz="1800" dirty="0">
                <a:latin typeface="+mn-lt"/>
              </a:rPr>
              <a:t>Routine use of vancomycin prophylaxis is not recommended for any procedure. (</a:t>
            </a:r>
            <a:r>
              <a:rPr lang="en-US" sz="1800" dirty="0" err="1">
                <a:latin typeface="+mn-lt"/>
              </a:rPr>
              <a:t>Bratzler</a:t>
            </a:r>
            <a:r>
              <a:rPr lang="en-US" sz="1800" dirty="0">
                <a:latin typeface="+mn-lt"/>
              </a:rPr>
              <a:t>, 2013)</a:t>
            </a:r>
          </a:p>
          <a:p>
            <a:pPr marL="0" indent="0">
              <a:buNone/>
            </a:pPr>
            <a:endParaRPr lang="en-US" sz="1200" dirty="0"/>
          </a:p>
          <a:p>
            <a:pPr marL="0" indent="0">
              <a:buNone/>
            </a:pPr>
            <a:endParaRPr lang="en-US" i="1" dirty="0"/>
          </a:p>
        </p:txBody>
      </p:sp>
      <p:sp>
        <p:nvSpPr>
          <p:cNvPr id="6" name="AutoShape 4" descr="Image result for american society of health-system pharmaci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american society of health-system pharmacis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american society of health-system pharmacis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526582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330062"/>
            <a:ext cx="10972801" cy="523206"/>
          </a:xfrm>
        </p:spPr>
        <p:txBody>
          <a:bodyPr/>
          <a:lstStyle/>
          <a:p>
            <a:r>
              <a:rPr lang="en-US" dirty="0">
                <a:latin typeface="+mj-lt"/>
              </a:rPr>
              <a:t>World Health Organization Recommendations - 2016</a:t>
            </a:r>
            <a:endParaRPr lang="en-US" baseline="30000" dirty="0">
              <a:latin typeface="+mj-lt"/>
            </a:endParaRPr>
          </a:p>
        </p:txBody>
      </p:sp>
      <p:sp>
        <p:nvSpPr>
          <p:cNvPr id="3" name="Content Placeholder 2"/>
          <p:cNvSpPr>
            <a:spLocks noGrp="1"/>
          </p:cNvSpPr>
          <p:nvPr>
            <p:ph idx="1"/>
          </p:nvPr>
        </p:nvSpPr>
        <p:spPr>
          <a:xfrm>
            <a:off x="609601" y="1216326"/>
            <a:ext cx="10972799" cy="4955874"/>
          </a:xfrm>
        </p:spPr>
        <p:txBody>
          <a:bodyPr/>
          <a:lstStyle/>
          <a:p>
            <a:r>
              <a:rPr lang="en-US" dirty="0">
                <a:latin typeface="+mn-lt"/>
              </a:rPr>
              <a:t>Perioperative surgical antibiotic prophylaxis should not be continued after the completion of the operation, even if a wound drain is present</a:t>
            </a:r>
          </a:p>
          <a:p>
            <a:r>
              <a:rPr lang="en-US" dirty="0">
                <a:latin typeface="+mn-lt"/>
              </a:rPr>
              <a:t>Intraoperative antibiotic incisional wound irrigation should not be used. (WHO, 2018)</a:t>
            </a:r>
          </a:p>
          <a:p>
            <a:pPr marL="0" indent="0">
              <a:buNone/>
            </a:pPr>
            <a:endParaRPr lang="en-US" dirty="0"/>
          </a:p>
          <a:p>
            <a:endParaRPr lang="en-US"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i="1" dirty="0"/>
          </a:p>
        </p:txBody>
      </p:sp>
      <p:pic>
        <p:nvPicPr>
          <p:cNvPr id="5" name="Picture 4"/>
          <p:cNvPicPr>
            <a:picLocks noChangeAspect="1"/>
          </p:cNvPicPr>
          <p:nvPr/>
        </p:nvPicPr>
        <p:blipFill>
          <a:blip r:embed="rId3"/>
          <a:stretch>
            <a:fillRect/>
          </a:stretch>
        </p:blipFill>
        <p:spPr>
          <a:xfrm>
            <a:off x="1406769" y="2696450"/>
            <a:ext cx="7620000" cy="3048000"/>
          </a:xfrm>
          <a:prstGeom prst="rect">
            <a:avLst/>
          </a:prstGeom>
        </p:spPr>
      </p:pic>
    </p:spTree>
    <p:extLst>
      <p:ext uri="{BB962C8B-B14F-4D97-AF65-F5344CB8AC3E}">
        <p14:creationId xmlns:p14="http://schemas.microsoft.com/office/powerpoint/2010/main" val="20325259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Summary of Antibiotic Recommendations</a:t>
            </a:r>
          </a:p>
        </p:txBody>
      </p:sp>
      <p:sp>
        <p:nvSpPr>
          <p:cNvPr id="3" name="Content Placeholder 2"/>
          <p:cNvSpPr>
            <a:spLocks noGrp="1"/>
          </p:cNvSpPr>
          <p:nvPr>
            <p:ph idx="1"/>
          </p:nvPr>
        </p:nvSpPr>
        <p:spPr>
          <a:xfrm>
            <a:off x="609601" y="1052422"/>
            <a:ext cx="10972799" cy="5119777"/>
          </a:xfrm>
        </p:spPr>
        <p:txBody>
          <a:bodyPr/>
          <a:lstStyle/>
          <a:p>
            <a:pPr marL="800100" lvl="1" indent="-457200">
              <a:buFont typeface="+mj-lt"/>
              <a:buAutoNum type="arabicPeriod"/>
            </a:pPr>
            <a:r>
              <a:rPr lang="en-US" b="1" dirty="0">
                <a:latin typeface="+mn-lt"/>
              </a:rPr>
              <a:t>Selection:</a:t>
            </a:r>
          </a:p>
          <a:p>
            <a:pPr marL="981075" lvl="2" indent="-342900"/>
            <a:r>
              <a:rPr lang="en-US" dirty="0">
                <a:latin typeface="+mn-lt"/>
              </a:rPr>
              <a:t>Administer antimicrobial prophylaxis according to evidence-based standards and guidelines</a:t>
            </a:r>
          </a:p>
          <a:p>
            <a:pPr marL="981075" lvl="2" indent="-342900"/>
            <a:r>
              <a:rPr lang="en-US" dirty="0">
                <a:latin typeface="+mn-lt"/>
              </a:rPr>
              <a:t>Select appropriate antimicrobial agents based on procedure: target the most common pathogens to cause SSI for procedure</a:t>
            </a:r>
          </a:p>
          <a:p>
            <a:pPr marL="800100" lvl="1" indent="-457200">
              <a:buFont typeface="+mj-lt"/>
              <a:buAutoNum type="arabicPeriod"/>
            </a:pPr>
            <a:r>
              <a:rPr lang="en-US" b="1" dirty="0">
                <a:latin typeface="+mn-lt"/>
              </a:rPr>
              <a:t>Dosing:</a:t>
            </a:r>
          </a:p>
          <a:p>
            <a:pPr lvl="2"/>
            <a:r>
              <a:rPr lang="en-US" dirty="0">
                <a:latin typeface="+mn-lt"/>
              </a:rPr>
              <a:t>Weight-based dosing, specifically in obese patients</a:t>
            </a:r>
          </a:p>
          <a:p>
            <a:pPr lvl="2"/>
            <a:r>
              <a:rPr lang="en-US" dirty="0">
                <a:latin typeface="+mn-lt"/>
              </a:rPr>
              <a:t>All patients require re-dosing if the duration of the procedure extends beyond 2 half-lives of the drug or if there is excessive blood loss (&gt;1500mL)</a:t>
            </a:r>
          </a:p>
          <a:p>
            <a:pPr marL="800100" lvl="1" indent="-457200">
              <a:buFont typeface="+mj-lt"/>
              <a:buAutoNum type="arabicPeriod"/>
            </a:pPr>
            <a:r>
              <a:rPr lang="en-US" b="1" dirty="0">
                <a:latin typeface="+mn-lt"/>
              </a:rPr>
              <a:t>Timing: </a:t>
            </a:r>
          </a:p>
          <a:p>
            <a:pPr lvl="2"/>
            <a:r>
              <a:rPr lang="en-US" dirty="0">
                <a:latin typeface="+mn-lt"/>
              </a:rPr>
              <a:t>Begin administration within 1 hour before incision (within 2 hours for vancomycin and fluoroquinolones)</a:t>
            </a:r>
          </a:p>
          <a:p>
            <a:pPr marL="800100" lvl="1" indent="-457200">
              <a:buFont typeface="+mj-lt"/>
              <a:buAutoNum type="arabicPeriod"/>
            </a:pPr>
            <a:r>
              <a:rPr lang="en-US" b="1" dirty="0">
                <a:latin typeface="+mn-lt"/>
              </a:rPr>
              <a:t>Duration:</a:t>
            </a:r>
          </a:p>
          <a:p>
            <a:pPr lvl="2"/>
            <a:r>
              <a:rPr lang="en-US" dirty="0">
                <a:latin typeface="+mn-lt"/>
              </a:rPr>
              <a:t>Discontinue antimicrobial agent within 24 hours of surgery, even in the presence of drains</a:t>
            </a:r>
          </a:p>
        </p:txBody>
      </p:sp>
    </p:spTree>
    <p:extLst>
      <p:ext uri="{BB962C8B-B14F-4D97-AF65-F5344CB8AC3E}">
        <p14:creationId xmlns:p14="http://schemas.microsoft.com/office/powerpoint/2010/main" val="41222740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25"/>
          </a:xfrm>
        </p:spPr>
        <p:txBody>
          <a:bodyPr/>
          <a:lstStyle/>
          <a:p>
            <a:r>
              <a:rPr lang="en-US" dirty="0">
                <a:latin typeface="+mj-lt"/>
              </a:rPr>
              <a:t>Bundle Element #2: </a:t>
            </a:r>
            <a:br>
              <a:rPr lang="en-US" dirty="0">
                <a:latin typeface="+mj-lt"/>
              </a:rPr>
            </a:br>
            <a:r>
              <a:rPr lang="en-US" dirty="0" err="1">
                <a:latin typeface="+mj-lt"/>
              </a:rPr>
              <a:t>normothermia</a:t>
            </a:r>
            <a:endParaRPr lang="en-US" dirty="0">
              <a:latin typeface="+mj-lt"/>
            </a:endParaRPr>
          </a:p>
        </p:txBody>
      </p:sp>
    </p:spTree>
    <p:extLst>
      <p:ext uri="{BB962C8B-B14F-4D97-AF65-F5344CB8AC3E}">
        <p14:creationId xmlns:p14="http://schemas.microsoft.com/office/powerpoint/2010/main" val="347662313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Hypothermia Explained</a:t>
            </a:r>
          </a:p>
        </p:txBody>
      </p:sp>
      <p:pic>
        <p:nvPicPr>
          <p:cNvPr id="4" name="Content Placeholder 3"/>
          <p:cNvPicPr>
            <a:picLocks noGrp="1" noChangeAspect="1"/>
          </p:cNvPicPr>
          <p:nvPr>
            <p:ph idx="1"/>
          </p:nvPr>
        </p:nvPicPr>
        <p:blipFill>
          <a:blip r:embed="rId3"/>
          <a:stretch>
            <a:fillRect/>
          </a:stretch>
        </p:blipFill>
        <p:spPr>
          <a:xfrm>
            <a:off x="7243591" y="566935"/>
            <a:ext cx="3771363" cy="5229123"/>
          </a:xfrm>
          <a:prstGeom prst="rect">
            <a:avLst/>
          </a:prstGeom>
        </p:spPr>
      </p:pic>
      <p:sp>
        <p:nvSpPr>
          <p:cNvPr id="5" name="Rectangle 4"/>
          <p:cNvSpPr/>
          <p:nvPr/>
        </p:nvSpPr>
        <p:spPr>
          <a:xfrm>
            <a:off x="645671" y="1177112"/>
            <a:ext cx="6468354" cy="4390946"/>
          </a:xfrm>
          <a:prstGeom prst="rect">
            <a:avLst/>
          </a:prstGeom>
        </p:spPr>
        <p:txBody>
          <a:bodyPr wrap="square">
            <a:spAutoFit/>
          </a:bodyPr>
          <a:lstStyle/>
          <a:p>
            <a:pPr marL="342900" indent="-342900">
              <a:buFont typeface="Arial" panose="020B0604020202020204" pitchFamily="34" charset="0"/>
              <a:buChar char="•"/>
            </a:pPr>
            <a:r>
              <a:rPr lang="en-US" dirty="0">
                <a:solidFill>
                  <a:srgbClr val="002060"/>
                </a:solidFill>
                <a:ea typeface="ＭＳ Ｐゴシック" charset="0"/>
                <a:cs typeface="Calibri" panose="020F0502020204030204" pitchFamily="34" charset="0"/>
              </a:rPr>
              <a:t>Hypothermia commonly occurs during and after surgery due to impairment of thermoregulation caused by anesthesia medications and exposure to the cold environment of the operating room. (Sessler, 1997; Sessler, 2000; Sessler 2016)</a:t>
            </a:r>
            <a:endParaRPr lang="en-US" sz="1400" baseline="30000" dirty="0"/>
          </a:p>
          <a:p>
            <a:pPr marL="342900" indent="-342900">
              <a:buFont typeface="Arial" panose="020B0604020202020204" pitchFamily="34" charset="0"/>
              <a:buChar char="•"/>
            </a:pPr>
            <a:endParaRPr lang="en-US" sz="1400" baseline="30000" dirty="0"/>
          </a:p>
          <a:p>
            <a:pPr marL="342900" indent="-342900">
              <a:buFont typeface="Arial" panose="020B0604020202020204" pitchFamily="34" charset="0"/>
              <a:buChar char="•"/>
            </a:pPr>
            <a:r>
              <a:rPr lang="en-US" dirty="0">
                <a:solidFill>
                  <a:srgbClr val="002060"/>
                </a:solidFill>
                <a:ea typeface="ＭＳ Ｐゴシック" charset="0"/>
                <a:cs typeface="Calibri" panose="020F0502020204030204" pitchFamily="34" charset="0"/>
              </a:rPr>
              <a:t>Redistribution of body heat from the core to the periphery decreases the core temperature 1-1.5 degrees Celsius during the first hour of anesthesia.</a:t>
            </a:r>
          </a:p>
          <a:p>
            <a:pPr marL="342900" indent="-342900">
              <a:buFont typeface="Arial" panose="020B0604020202020204" pitchFamily="34" charset="0"/>
              <a:buChar char="•"/>
            </a:pPr>
            <a:endParaRPr lang="en-US" dirty="0">
              <a:solidFill>
                <a:srgbClr val="002060"/>
              </a:solidFill>
              <a:ea typeface="ＭＳ Ｐゴシック" charset="0"/>
              <a:cs typeface="Calibri" panose="020F0502020204030204" pitchFamily="34" charset="0"/>
            </a:endParaRPr>
          </a:p>
          <a:p>
            <a:pPr marL="342900" indent="-342900">
              <a:buFont typeface="Arial" panose="020B0604020202020204" pitchFamily="34" charset="0"/>
              <a:buChar char="•"/>
            </a:pPr>
            <a:r>
              <a:rPr lang="en-US" dirty="0">
                <a:solidFill>
                  <a:srgbClr val="002060"/>
                </a:solidFill>
                <a:ea typeface="ＭＳ Ｐゴシック" charset="0"/>
                <a:cs typeface="Calibri" panose="020F0502020204030204" pitchFamily="34" charset="0"/>
              </a:rPr>
              <a:t>After hour one of surgery, core temperature decreases at a slower rate. </a:t>
            </a:r>
          </a:p>
          <a:p>
            <a:pPr marL="342900" indent="-342900">
              <a:buFont typeface="Arial" panose="020B0604020202020204" pitchFamily="34" charset="0"/>
              <a:buChar char="•"/>
            </a:pPr>
            <a:endParaRPr lang="en-US" dirty="0">
              <a:solidFill>
                <a:srgbClr val="002060"/>
              </a:solidFill>
              <a:ea typeface="ＭＳ Ｐゴシック" charset="0"/>
              <a:cs typeface="Calibri" panose="020F0502020204030204" pitchFamily="34" charset="0"/>
            </a:endParaRPr>
          </a:p>
          <a:p>
            <a:pPr marL="342900" indent="-342900">
              <a:buFont typeface="Arial" panose="020B0604020202020204" pitchFamily="34" charset="0"/>
              <a:buChar char="•"/>
            </a:pPr>
            <a:r>
              <a:rPr lang="en-US" dirty="0">
                <a:solidFill>
                  <a:srgbClr val="002060"/>
                </a:solidFill>
                <a:ea typeface="ＭＳ Ｐゴシック" charset="0"/>
                <a:cs typeface="Calibri" panose="020F0502020204030204" pitchFamily="34" charset="0"/>
              </a:rPr>
              <a:t>Pre-warming allows the peripheries to warm and decrease the overall impact to core temperature changes when redistribution occurs.</a:t>
            </a:r>
          </a:p>
        </p:txBody>
      </p:sp>
    </p:spTree>
    <p:extLst>
      <p:ext uri="{BB962C8B-B14F-4D97-AF65-F5344CB8AC3E}">
        <p14:creationId xmlns:p14="http://schemas.microsoft.com/office/powerpoint/2010/main" val="132183451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66" y="261050"/>
            <a:ext cx="10833969" cy="523206"/>
          </a:xfrm>
        </p:spPr>
        <p:txBody>
          <a:bodyPr/>
          <a:lstStyle/>
          <a:p>
            <a:r>
              <a:rPr lang="en-US" dirty="0">
                <a:latin typeface="+mj-lt"/>
              </a:rPr>
              <a:t>Normothermia Literature</a:t>
            </a:r>
          </a:p>
        </p:txBody>
      </p:sp>
      <p:sp>
        <p:nvSpPr>
          <p:cNvPr id="3" name="Content Placeholder 2"/>
          <p:cNvSpPr>
            <a:spLocks noGrp="1"/>
          </p:cNvSpPr>
          <p:nvPr>
            <p:ph idx="1"/>
          </p:nvPr>
        </p:nvSpPr>
        <p:spPr>
          <a:xfrm>
            <a:off x="250166" y="985069"/>
            <a:ext cx="8375767" cy="5124786"/>
          </a:xfrm>
        </p:spPr>
        <p:txBody>
          <a:bodyPr/>
          <a:lstStyle/>
          <a:p>
            <a:r>
              <a:rPr lang="en-US" dirty="0">
                <a:latin typeface="+mn-lt"/>
                <a:ea typeface="ＭＳ Ｐゴシック" charset="-128"/>
              </a:rPr>
              <a:t>In a study performed by </a:t>
            </a:r>
            <a:r>
              <a:rPr lang="en-US" dirty="0" err="1">
                <a:latin typeface="+mn-lt"/>
                <a:ea typeface="ＭＳ Ｐゴシック" charset="-128"/>
              </a:rPr>
              <a:t>Kurz</a:t>
            </a:r>
            <a:r>
              <a:rPr lang="en-US" dirty="0">
                <a:latin typeface="+mn-lt"/>
                <a:ea typeface="ＭＳ Ｐゴシック" charset="-128"/>
              </a:rPr>
              <a:t> et al. (1996), 200 colorectal surgery patients were randomized to two groups: </a:t>
            </a:r>
          </a:p>
          <a:p>
            <a:pPr lvl="1"/>
            <a:r>
              <a:rPr lang="en-US" dirty="0">
                <a:latin typeface="+mn-lt"/>
              </a:rPr>
              <a:t>Intraoperative warming group received warm fluids and forced air warming to maintain 36.5 degrees </a:t>
            </a:r>
          </a:p>
          <a:p>
            <a:pPr lvl="1"/>
            <a:r>
              <a:rPr lang="en-US" dirty="0">
                <a:latin typeface="+mn-lt"/>
              </a:rPr>
              <a:t>Standard (hypothermia) group received standard warming to maintain temperature of 34.5 degrees </a:t>
            </a:r>
          </a:p>
          <a:p>
            <a:pPr lvl="1"/>
            <a:r>
              <a:rPr lang="en-US" dirty="0">
                <a:latin typeface="+mn-lt"/>
              </a:rPr>
              <a:t>Wound infections were higher in the standard warming group as compared to the active warming group: 19% vs. 6% (P=.009). (Kurz, 1996)</a:t>
            </a:r>
          </a:p>
          <a:p>
            <a:pPr marL="174625" indent="-171450"/>
            <a:r>
              <a:rPr lang="en-US" dirty="0" err="1">
                <a:latin typeface="+mn-lt"/>
                <a:ea typeface="ＭＳ Ｐゴシック" charset="-128"/>
              </a:rPr>
              <a:t>Melling</a:t>
            </a:r>
            <a:r>
              <a:rPr lang="en-US" dirty="0">
                <a:latin typeface="+mn-lt"/>
                <a:ea typeface="ＭＳ Ｐゴシック" charset="-128"/>
              </a:rPr>
              <a:t> et al. (2001) conducted a similar study in 421 patients undergoing breast, vascular, or hernia surgery. </a:t>
            </a:r>
            <a:endParaRPr lang="en-US" baseline="30000" dirty="0">
              <a:latin typeface="+mn-lt"/>
              <a:ea typeface="ＭＳ Ｐゴシック" charset="-128"/>
            </a:endParaRPr>
          </a:p>
          <a:p>
            <a:pPr lvl="1"/>
            <a:r>
              <a:rPr lang="en-US" dirty="0">
                <a:latin typeface="+mn-lt"/>
              </a:rPr>
              <a:t>Routine care (no warming) group had more wound infections as compared to the two other groups in which pre-warming was administered (local and systemic): 14 to 5% (P=.007). (Melling, 2001)</a:t>
            </a:r>
          </a:p>
          <a:p>
            <a:pPr marL="3175" indent="0">
              <a:buNone/>
            </a:pPr>
            <a:endParaRPr lang="en-US" sz="1200" dirty="0"/>
          </a:p>
          <a:p>
            <a:pPr marL="231775">
              <a:buAutoNum type="arabicPeriod"/>
            </a:pPr>
            <a:endParaRPr lang="en-US" sz="1200" i="1" dirty="0"/>
          </a:p>
          <a:p>
            <a:pPr marL="3175" indent="0">
              <a:buNone/>
            </a:pPr>
            <a:endParaRPr lang="en-US" sz="2400" i="1" dirty="0"/>
          </a:p>
          <a:p>
            <a:endParaRPr lang="en-US" dirty="0"/>
          </a:p>
        </p:txBody>
      </p:sp>
      <p:pic>
        <p:nvPicPr>
          <p:cNvPr id="6" name="Picture 2" descr="Image result for bair hug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934" y="2348672"/>
            <a:ext cx="3315899" cy="21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8828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848759"/>
            <a:ext cx="10274299" cy="5427351"/>
          </a:xfrm>
        </p:spPr>
        <p:txBody>
          <a:bodyPr/>
          <a:lstStyle/>
          <a:p>
            <a:r>
              <a:rPr lang="en-US" sz="2000" dirty="0">
                <a:latin typeface="+mn-lt"/>
              </a:rPr>
              <a:t>Society for Healthcare Epidemiology of America (SHEA) Guidelines 2014. (Anderson, 2014)</a:t>
            </a:r>
          </a:p>
          <a:p>
            <a:pPr lvl="1"/>
            <a:r>
              <a:rPr lang="en-US" sz="1600" dirty="0">
                <a:latin typeface="+mn-lt"/>
              </a:rPr>
              <a:t>Maintain </a:t>
            </a:r>
            <a:r>
              <a:rPr lang="en-US" sz="1600" dirty="0" err="1">
                <a:latin typeface="+mn-lt"/>
              </a:rPr>
              <a:t>normothermia</a:t>
            </a:r>
            <a:r>
              <a:rPr lang="en-US" sz="1600" dirty="0">
                <a:latin typeface="+mn-lt"/>
              </a:rPr>
              <a:t> (temperature of 35.5 degrees Celsius or greater) during </a:t>
            </a:r>
            <a:r>
              <a:rPr lang="en-US" sz="1600" dirty="0" err="1">
                <a:latin typeface="+mn-lt"/>
              </a:rPr>
              <a:t>periop</a:t>
            </a:r>
            <a:r>
              <a:rPr lang="en-US" sz="1600" dirty="0">
                <a:latin typeface="+mn-lt"/>
              </a:rPr>
              <a:t> period</a:t>
            </a:r>
          </a:p>
          <a:p>
            <a:r>
              <a:rPr lang="en-US" sz="2000" dirty="0">
                <a:latin typeface="+mn-lt"/>
              </a:rPr>
              <a:t>CDC Guidelines for the Prevention of SSIs 2017. (Berrios-Torres, 2017)</a:t>
            </a:r>
            <a:endParaRPr lang="en-US" sz="2000" baseline="30000" dirty="0">
              <a:latin typeface="+mn-lt"/>
            </a:endParaRPr>
          </a:p>
          <a:p>
            <a:pPr lvl="1"/>
            <a:r>
              <a:rPr lang="en-US" sz="1600" dirty="0">
                <a:latin typeface="+mn-lt"/>
              </a:rPr>
              <a:t>Maintain perioperative </a:t>
            </a:r>
            <a:r>
              <a:rPr lang="en-US" sz="1600" dirty="0" err="1">
                <a:latin typeface="+mn-lt"/>
              </a:rPr>
              <a:t>normothermia</a:t>
            </a:r>
            <a:r>
              <a:rPr lang="en-US" sz="1600" dirty="0">
                <a:latin typeface="+mn-lt"/>
              </a:rPr>
              <a:t>- target temperature undefined (Category 1A- strong recommendation)</a:t>
            </a:r>
          </a:p>
          <a:p>
            <a:r>
              <a:rPr lang="en-US" sz="2000" dirty="0">
                <a:latin typeface="+mn-lt"/>
              </a:rPr>
              <a:t>WHO Recommendations. (Ban, 2017)</a:t>
            </a:r>
            <a:endParaRPr lang="en-US" sz="2000" baseline="30000" dirty="0">
              <a:latin typeface="+mn-lt"/>
            </a:endParaRPr>
          </a:p>
          <a:p>
            <a:pPr lvl="1"/>
            <a:r>
              <a:rPr lang="en-US" sz="1600" dirty="0">
                <a:latin typeface="+mn-lt"/>
              </a:rPr>
              <a:t>Warming devices are recommended for use in the operating room to maintain core temperature greater than or equal to 36.0 degrees Celsius</a:t>
            </a:r>
          </a:p>
          <a:p>
            <a:r>
              <a:rPr lang="en-US" sz="2000" dirty="0">
                <a:latin typeface="+mn-lt"/>
              </a:rPr>
              <a:t>American College of Surgeons and Surgical Infection Society: SSI Guidelines 2016. (WHO, 2018)</a:t>
            </a:r>
            <a:endParaRPr lang="en-US" sz="2000" baseline="30000" dirty="0">
              <a:latin typeface="+mn-lt"/>
            </a:endParaRPr>
          </a:p>
          <a:p>
            <a:pPr lvl="1"/>
            <a:r>
              <a:rPr lang="en-US" sz="1600" dirty="0">
                <a:latin typeface="+mn-lt"/>
              </a:rPr>
              <a:t>Maintain intraoperative </a:t>
            </a:r>
            <a:r>
              <a:rPr lang="en-US" sz="1600" dirty="0" err="1">
                <a:latin typeface="+mn-lt"/>
              </a:rPr>
              <a:t>normothermia</a:t>
            </a:r>
            <a:r>
              <a:rPr lang="en-US" sz="1600" dirty="0">
                <a:latin typeface="+mn-lt"/>
              </a:rPr>
              <a:t> – target temperature undefined</a:t>
            </a:r>
          </a:p>
          <a:p>
            <a:pPr lvl="1"/>
            <a:r>
              <a:rPr lang="en-US" sz="1600" dirty="0">
                <a:latin typeface="+mn-lt"/>
              </a:rPr>
              <a:t>Preoperative warming is recommended for all cases and intraoperative warming methods should be employed for all but short, clean cases</a:t>
            </a:r>
          </a:p>
          <a:p>
            <a:pPr lvl="1"/>
            <a:r>
              <a:rPr lang="en-US" sz="1600" dirty="0">
                <a:latin typeface="+mn-lt"/>
              </a:rPr>
              <a:t>For longer cases, both preoperative warming and ongoing temperature monitoring and warming measures are recommended.</a:t>
            </a:r>
          </a:p>
          <a:p>
            <a:pPr marL="3175" indent="0">
              <a:buNone/>
            </a:pPr>
            <a:endParaRPr lang="en-US" sz="1200" dirty="0"/>
          </a:p>
          <a:p>
            <a:pPr marL="3175" indent="0">
              <a:buNone/>
            </a:pPr>
            <a:endParaRPr lang="en-US" sz="1200" dirty="0"/>
          </a:p>
          <a:p>
            <a:pPr marL="3175" indent="0">
              <a:buNone/>
            </a:pPr>
            <a:endParaRPr lang="en-US" sz="1200" dirty="0"/>
          </a:p>
          <a:p>
            <a:pPr marL="3175" indent="0">
              <a:buNone/>
            </a:pPr>
            <a:endParaRPr lang="en-US" sz="1200" dirty="0"/>
          </a:p>
          <a:p>
            <a:pPr marL="3175" indent="0">
              <a:buNone/>
            </a:pPr>
            <a:endParaRPr lang="en-US" sz="1200" dirty="0"/>
          </a:p>
          <a:p>
            <a:pPr marL="3175" indent="0">
              <a:buNone/>
            </a:pPr>
            <a:endParaRPr lang="en-US" sz="1200" dirty="0"/>
          </a:p>
          <a:p>
            <a:pPr marL="342900" lvl="1" indent="0">
              <a:buNone/>
            </a:pPr>
            <a:endParaRPr lang="en-US" i="1" dirty="0"/>
          </a:p>
        </p:txBody>
      </p:sp>
      <p:sp>
        <p:nvSpPr>
          <p:cNvPr id="4" name="Title 1"/>
          <p:cNvSpPr>
            <a:spLocks noGrp="1"/>
          </p:cNvSpPr>
          <p:nvPr>
            <p:ph type="title"/>
          </p:nvPr>
        </p:nvSpPr>
        <p:spPr>
          <a:xfrm>
            <a:off x="298719" y="148907"/>
            <a:ext cx="11410681" cy="523206"/>
          </a:xfrm>
        </p:spPr>
        <p:txBody>
          <a:bodyPr/>
          <a:lstStyle/>
          <a:p>
            <a:r>
              <a:rPr lang="en-US" dirty="0">
                <a:latin typeface="+mj-lt"/>
              </a:rPr>
              <a:t>Recommendations for Maintaining Normothermia</a:t>
            </a:r>
          </a:p>
        </p:txBody>
      </p:sp>
    </p:spTree>
    <p:extLst>
      <p:ext uri="{BB962C8B-B14F-4D97-AF65-F5344CB8AC3E}">
        <p14:creationId xmlns:p14="http://schemas.microsoft.com/office/powerpoint/2010/main" val="15442755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n-lt"/>
                <a:ea typeface="Adobe Fangsong Std R" panose="02020400000000000000" pitchFamily="18" charset="-128"/>
              </a:rPr>
              <a:t>Surgical Site Infections (SSIs) Definitions</a:t>
            </a:r>
          </a:p>
        </p:txBody>
      </p:sp>
      <p:sp>
        <p:nvSpPr>
          <p:cNvPr id="3" name="Content Placeholder 2"/>
          <p:cNvSpPr>
            <a:spLocks noGrp="1"/>
          </p:cNvSpPr>
          <p:nvPr>
            <p:ph idx="1"/>
          </p:nvPr>
        </p:nvSpPr>
        <p:spPr>
          <a:xfrm>
            <a:off x="522516" y="896981"/>
            <a:ext cx="6449784" cy="3842073"/>
          </a:xfrm>
        </p:spPr>
        <p:txBody>
          <a:bodyPr/>
          <a:lstStyle/>
          <a:p>
            <a:r>
              <a:rPr lang="en-US" dirty="0">
                <a:latin typeface="+mn-lt"/>
                <a:ea typeface="Adobe Fangsong Std R" panose="02020400000000000000" pitchFamily="18" charset="-128"/>
              </a:rPr>
              <a:t>CDC definition: an infection that occurs after surgery in the part of the body where the surgery took place. (CDC, 2010)</a:t>
            </a:r>
            <a:endParaRPr lang="en-US" baseline="30000" dirty="0">
              <a:solidFill>
                <a:schemeClr val="tx2">
                  <a:lumMod val="75000"/>
                </a:schemeClr>
              </a:solidFill>
              <a:latin typeface="+mn-lt"/>
              <a:ea typeface="Adobe Fangsong Std R" panose="02020400000000000000" pitchFamily="18" charset="-128"/>
            </a:endParaRPr>
          </a:p>
          <a:p>
            <a:r>
              <a:rPr lang="en-US" dirty="0">
                <a:latin typeface="+mn-lt"/>
                <a:ea typeface="Adobe Fangsong Std R" panose="02020400000000000000" pitchFamily="18" charset="-128"/>
              </a:rPr>
              <a:t>SSIs are classified by depth and tissue spaces involved: (CDC, 2010; Anderson, 2014)</a:t>
            </a:r>
            <a:endParaRPr lang="en-US" baseline="30000" dirty="0">
              <a:latin typeface="+mn-lt"/>
              <a:ea typeface="Adobe Fangsong Std R" panose="02020400000000000000" pitchFamily="18" charset="-128"/>
            </a:endParaRPr>
          </a:p>
          <a:p>
            <a:pPr lvl="1"/>
            <a:r>
              <a:rPr lang="en-US" sz="2200" dirty="0">
                <a:latin typeface="+mn-lt"/>
                <a:ea typeface="Adobe Fangsong Std R" panose="02020400000000000000" pitchFamily="18" charset="-128"/>
              </a:rPr>
              <a:t>Superficial Incisional: Involves only skin and subcutaneous tissue</a:t>
            </a:r>
          </a:p>
          <a:p>
            <a:pPr lvl="1"/>
            <a:r>
              <a:rPr lang="en-US" sz="2200" dirty="0">
                <a:latin typeface="+mn-lt"/>
                <a:ea typeface="Adobe Fangsong Std R" panose="02020400000000000000" pitchFamily="18" charset="-128"/>
              </a:rPr>
              <a:t>Deep Incisional: Involves the fascia or muscle tissue</a:t>
            </a:r>
          </a:p>
          <a:p>
            <a:pPr lvl="1"/>
            <a:r>
              <a:rPr lang="en-US" sz="2200" dirty="0">
                <a:latin typeface="+mn-lt"/>
                <a:ea typeface="Adobe Fangsong Std R" panose="02020400000000000000" pitchFamily="18" charset="-128"/>
              </a:rPr>
              <a:t>Organ Space: Involves any part of the body opened or manipulated during a procedure (excluding the skin or muscle tissue)</a:t>
            </a:r>
          </a:p>
          <a:p>
            <a:pPr lvl="1"/>
            <a:endParaRPr lang="en-US" sz="2200" dirty="0">
              <a:ea typeface="ＭＳ Ｐゴシック" charset="0"/>
            </a:endParaRPr>
          </a:p>
          <a:p>
            <a:pPr lvl="1"/>
            <a:endParaRPr lang="en-US" sz="2200" dirty="0">
              <a:ea typeface="ＭＳ Ｐゴシック" charset="0"/>
            </a:endParaRPr>
          </a:p>
          <a:p>
            <a:pPr marL="0" indent="0">
              <a:buNone/>
            </a:pPr>
            <a:endParaRPr lang="en-US" sz="1100" i="1" dirty="0"/>
          </a:p>
        </p:txBody>
      </p:sp>
      <p:pic>
        <p:nvPicPr>
          <p:cNvPr id="5" name="Picture 4"/>
          <p:cNvPicPr>
            <a:picLocks noChangeAspect="1"/>
          </p:cNvPicPr>
          <p:nvPr/>
        </p:nvPicPr>
        <p:blipFill>
          <a:blip r:embed="rId3"/>
          <a:stretch>
            <a:fillRect/>
          </a:stretch>
        </p:blipFill>
        <p:spPr>
          <a:xfrm>
            <a:off x="7358534" y="1792376"/>
            <a:ext cx="4310443" cy="2879376"/>
          </a:xfrm>
          <a:prstGeom prst="rect">
            <a:avLst/>
          </a:prstGeom>
        </p:spPr>
      </p:pic>
    </p:spTree>
    <p:extLst>
      <p:ext uri="{BB962C8B-B14F-4D97-AF65-F5344CB8AC3E}">
        <p14:creationId xmlns:p14="http://schemas.microsoft.com/office/powerpoint/2010/main" val="41290486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ASPIRE Measure: TEMP 01</a:t>
            </a:r>
          </a:p>
        </p:txBody>
      </p:sp>
      <p:sp>
        <p:nvSpPr>
          <p:cNvPr id="3" name="Content Placeholder 2"/>
          <p:cNvSpPr>
            <a:spLocks noGrp="1"/>
          </p:cNvSpPr>
          <p:nvPr>
            <p:ph idx="1"/>
          </p:nvPr>
        </p:nvSpPr>
        <p:spPr>
          <a:xfrm>
            <a:off x="609601" y="1041400"/>
            <a:ext cx="10972799" cy="5461000"/>
          </a:xfrm>
        </p:spPr>
        <p:txBody>
          <a:bodyPr/>
          <a:lstStyle/>
          <a:p>
            <a:pPr marL="0" indent="0">
              <a:buNone/>
            </a:pPr>
            <a:r>
              <a:rPr lang="en-US" sz="1800" b="1" dirty="0">
                <a:latin typeface="+mn-lt"/>
              </a:rPr>
              <a:t>Measure Summary: </a:t>
            </a:r>
            <a:r>
              <a:rPr lang="en-US" sz="1800" dirty="0">
                <a:latin typeface="+mn-lt"/>
              </a:rPr>
              <a:t>The percentage of cases in which an active warming device was applied between Case Start and Case End or the patient maintained a temperature above 36.0 degrees Celsius without active warming. </a:t>
            </a:r>
          </a:p>
          <a:p>
            <a:pPr marL="0" indent="0">
              <a:buNone/>
            </a:pPr>
            <a:r>
              <a:rPr lang="en-US" sz="1800" b="1" dirty="0">
                <a:latin typeface="+mn-lt"/>
              </a:rPr>
              <a:t>Active Warming includes: </a:t>
            </a:r>
          </a:p>
          <a:p>
            <a:pPr>
              <a:spcBef>
                <a:spcPts val="0"/>
              </a:spcBef>
            </a:pPr>
            <a:r>
              <a:rPr lang="en-US" sz="1800" dirty="0">
                <a:latin typeface="+mn-lt"/>
              </a:rPr>
              <a:t>Convective warming: forced air </a:t>
            </a:r>
          </a:p>
          <a:p>
            <a:pPr>
              <a:spcBef>
                <a:spcPts val="0"/>
              </a:spcBef>
            </a:pPr>
            <a:r>
              <a:rPr lang="en-US" sz="1800" dirty="0">
                <a:latin typeface="+mn-lt"/>
              </a:rPr>
              <a:t>Conductive warming: circulating water mattress, resistive heating electrical blankets </a:t>
            </a:r>
          </a:p>
          <a:p>
            <a:pPr>
              <a:spcBef>
                <a:spcPts val="0"/>
              </a:spcBef>
            </a:pPr>
            <a:r>
              <a:rPr lang="en-US" sz="1800" dirty="0">
                <a:latin typeface="+mn-lt"/>
              </a:rPr>
              <a:t>Endovascular warming, using a heat exchanging catheter (very rarely used) </a:t>
            </a:r>
          </a:p>
          <a:p>
            <a:pPr>
              <a:spcBef>
                <a:spcPts val="0"/>
              </a:spcBef>
            </a:pPr>
            <a:r>
              <a:rPr lang="en-US" sz="1800" dirty="0">
                <a:latin typeface="+mn-lt"/>
              </a:rPr>
              <a:t>Radiant heaters </a:t>
            </a:r>
          </a:p>
          <a:p>
            <a:pPr marL="0" indent="0">
              <a:buNone/>
            </a:pPr>
            <a:r>
              <a:rPr lang="en-US" sz="1800" b="1" dirty="0">
                <a:latin typeface="+mn-lt"/>
              </a:rPr>
              <a:t>Inclusions: </a:t>
            </a:r>
            <a:r>
              <a:rPr lang="en-US" sz="1800" dirty="0">
                <a:latin typeface="+mn-lt"/>
              </a:rPr>
              <a:t>Cases with general or </a:t>
            </a:r>
            <a:r>
              <a:rPr lang="en-US" sz="1800" dirty="0" err="1">
                <a:latin typeface="+mn-lt"/>
              </a:rPr>
              <a:t>neuraxial</a:t>
            </a:r>
            <a:r>
              <a:rPr lang="en-US" sz="1800" dirty="0">
                <a:latin typeface="+mn-lt"/>
              </a:rPr>
              <a:t> anesthetic technique. </a:t>
            </a:r>
          </a:p>
          <a:p>
            <a:pPr marL="0" indent="0">
              <a:buNone/>
            </a:pPr>
            <a:r>
              <a:rPr lang="en-US" sz="1800" b="1" dirty="0">
                <a:latin typeface="+mn-lt"/>
              </a:rPr>
              <a:t>Success: </a:t>
            </a:r>
          </a:p>
          <a:p>
            <a:pPr>
              <a:spcBef>
                <a:spcPts val="0"/>
              </a:spcBef>
            </a:pPr>
            <a:r>
              <a:rPr lang="en-US" sz="1800" dirty="0">
                <a:latin typeface="+mn-lt"/>
              </a:rPr>
              <a:t>Cases with documentation of an active warming device applied </a:t>
            </a:r>
            <a:r>
              <a:rPr lang="en-US" sz="1800" b="1" dirty="0">
                <a:latin typeface="+mn-lt"/>
              </a:rPr>
              <a:t>OR </a:t>
            </a:r>
            <a:endParaRPr lang="en-US" sz="1800" dirty="0">
              <a:latin typeface="+mn-lt"/>
            </a:endParaRPr>
          </a:p>
          <a:p>
            <a:pPr>
              <a:spcBef>
                <a:spcPts val="0"/>
              </a:spcBef>
            </a:pPr>
            <a:r>
              <a:rPr lang="en-US" sz="1800" dirty="0">
                <a:latin typeface="+mn-lt"/>
              </a:rPr>
              <a:t>Cases with at least one temperature greater than or equal to 36.0°C within the 30 minutes before case end. </a:t>
            </a:r>
          </a:p>
          <a:p>
            <a:pPr>
              <a:spcBef>
                <a:spcPts val="0"/>
              </a:spcBef>
            </a:pPr>
            <a:r>
              <a:rPr lang="en-US" sz="1800" dirty="0">
                <a:latin typeface="+mn-lt"/>
              </a:rPr>
              <a:t>For patients undergoing cesarean section, fluid warmer is accepted as an active warming device. </a:t>
            </a:r>
          </a:p>
          <a:p>
            <a:pPr marL="0" indent="0">
              <a:buNone/>
            </a:pPr>
            <a:r>
              <a:rPr lang="en-US" sz="1800" b="1" dirty="0">
                <a:latin typeface="+mn-lt"/>
              </a:rPr>
              <a:t>Responsible Provider: </a:t>
            </a:r>
            <a:r>
              <a:rPr lang="en-US" sz="1800" dirty="0">
                <a:latin typeface="+mn-lt"/>
              </a:rPr>
              <a:t>Provider present at induction end. </a:t>
            </a:r>
          </a:p>
          <a:p>
            <a:pPr marL="0" indent="0">
              <a:buNone/>
            </a:pPr>
            <a:r>
              <a:rPr lang="en-US" sz="1800" dirty="0">
                <a:latin typeface="+mn-lt"/>
                <a:hlinkClick r:id="rId2"/>
              </a:rPr>
              <a:t>https://mpog.org/files/quality/measures/TEMP-01_spec.pdf</a:t>
            </a:r>
            <a:endParaRPr lang="en-US" sz="1800" dirty="0">
              <a:latin typeface="+mn-lt"/>
            </a:endParaRP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07185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 01 Performance</a:t>
            </a:r>
          </a:p>
        </p:txBody>
      </p:sp>
      <p:pic>
        <p:nvPicPr>
          <p:cNvPr id="3" name="Picture 2"/>
          <p:cNvPicPr>
            <a:picLocks noChangeAspect="1"/>
          </p:cNvPicPr>
          <p:nvPr/>
        </p:nvPicPr>
        <p:blipFill>
          <a:blip r:embed="rId2"/>
          <a:stretch>
            <a:fillRect/>
          </a:stretch>
        </p:blipFill>
        <p:spPr>
          <a:xfrm>
            <a:off x="163235" y="650394"/>
            <a:ext cx="11753879" cy="5129517"/>
          </a:xfrm>
          <a:prstGeom prst="rect">
            <a:avLst/>
          </a:prstGeom>
        </p:spPr>
      </p:pic>
    </p:spTree>
    <p:extLst>
      <p:ext uri="{BB962C8B-B14F-4D97-AF65-F5344CB8AC3E}">
        <p14:creationId xmlns:p14="http://schemas.microsoft.com/office/powerpoint/2010/main" val="95519159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ASPIRE Measure: TEMP 02</a:t>
            </a:r>
          </a:p>
        </p:txBody>
      </p:sp>
      <p:sp>
        <p:nvSpPr>
          <p:cNvPr id="3" name="Content Placeholder 2"/>
          <p:cNvSpPr>
            <a:spLocks noGrp="1"/>
          </p:cNvSpPr>
          <p:nvPr>
            <p:ph idx="1"/>
          </p:nvPr>
        </p:nvSpPr>
        <p:spPr>
          <a:xfrm>
            <a:off x="584201" y="939800"/>
            <a:ext cx="10972799" cy="4953000"/>
          </a:xfrm>
        </p:spPr>
        <p:txBody>
          <a:bodyPr/>
          <a:lstStyle/>
          <a:p>
            <a:pPr marL="0" indent="0">
              <a:buNone/>
            </a:pPr>
            <a:r>
              <a:rPr lang="en-US" sz="1800" b="1" dirty="0">
                <a:latin typeface="+mn-lt"/>
              </a:rPr>
              <a:t>Measure Summary: </a:t>
            </a:r>
            <a:r>
              <a:rPr lang="en-US" sz="1800" dirty="0">
                <a:latin typeface="+mn-lt"/>
              </a:rPr>
              <a:t>The percentage of cases where the anesthesia provider documented at least one core temperature intraoperatively for any patient receiving a general anesthetic. </a:t>
            </a:r>
          </a:p>
          <a:p>
            <a:pPr marL="0" indent="0">
              <a:buNone/>
            </a:pPr>
            <a:r>
              <a:rPr lang="en-US" sz="1800" b="1" dirty="0">
                <a:latin typeface="+mn-lt"/>
              </a:rPr>
              <a:t>Core or Near Core Temperature Monitoring Includes: </a:t>
            </a:r>
          </a:p>
          <a:p>
            <a:pPr>
              <a:spcBef>
                <a:spcPts val="0"/>
              </a:spcBef>
            </a:pPr>
            <a:r>
              <a:rPr lang="en-US" sz="1800" dirty="0">
                <a:latin typeface="+mn-lt"/>
              </a:rPr>
              <a:t>Pulmonary Artery Temperature </a:t>
            </a:r>
          </a:p>
          <a:p>
            <a:pPr>
              <a:spcBef>
                <a:spcPts val="0"/>
              </a:spcBef>
            </a:pPr>
            <a:r>
              <a:rPr lang="en-US" sz="1800" dirty="0">
                <a:latin typeface="+mn-lt"/>
              </a:rPr>
              <a:t>Distal Esophageal Temperature </a:t>
            </a:r>
          </a:p>
          <a:p>
            <a:pPr>
              <a:spcBef>
                <a:spcPts val="0"/>
              </a:spcBef>
            </a:pPr>
            <a:r>
              <a:rPr lang="en-US" sz="1800" dirty="0">
                <a:latin typeface="+mn-lt"/>
              </a:rPr>
              <a:t>Nasopharyngeal Temperature </a:t>
            </a:r>
          </a:p>
          <a:p>
            <a:pPr>
              <a:spcBef>
                <a:spcPts val="0"/>
              </a:spcBef>
            </a:pPr>
            <a:r>
              <a:rPr lang="en-US" sz="1800" dirty="0">
                <a:latin typeface="+mn-lt"/>
              </a:rPr>
              <a:t>Tympanic Membrane Temperature </a:t>
            </a:r>
          </a:p>
          <a:p>
            <a:pPr>
              <a:spcBef>
                <a:spcPts val="0"/>
              </a:spcBef>
            </a:pPr>
            <a:r>
              <a:rPr lang="en-US" sz="1800" dirty="0">
                <a:latin typeface="+mn-lt"/>
              </a:rPr>
              <a:t>Bladder Temperature </a:t>
            </a:r>
          </a:p>
          <a:p>
            <a:pPr>
              <a:spcBef>
                <a:spcPts val="0"/>
              </a:spcBef>
            </a:pPr>
            <a:r>
              <a:rPr lang="en-US" sz="1800" dirty="0">
                <a:latin typeface="+mn-lt"/>
              </a:rPr>
              <a:t>Rectal Temperature </a:t>
            </a:r>
          </a:p>
          <a:p>
            <a:pPr>
              <a:spcBef>
                <a:spcPts val="0"/>
              </a:spcBef>
            </a:pPr>
            <a:r>
              <a:rPr lang="en-US" sz="1800" dirty="0">
                <a:latin typeface="+mn-lt"/>
              </a:rPr>
              <a:t>Axillary Temperature (arm must be at patient side) </a:t>
            </a:r>
          </a:p>
          <a:p>
            <a:pPr>
              <a:spcBef>
                <a:spcPts val="0"/>
              </a:spcBef>
            </a:pPr>
            <a:r>
              <a:rPr lang="en-US" sz="1800" dirty="0">
                <a:latin typeface="+mn-lt"/>
              </a:rPr>
              <a:t>Oral Temperature </a:t>
            </a:r>
          </a:p>
          <a:p>
            <a:pPr marL="0" indent="0">
              <a:buNone/>
            </a:pPr>
            <a:r>
              <a:rPr lang="en-US" sz="1800" b="1" dirty="0">
                <a:latin typeface="+mn-lt"/>
              </a:rPr>
              <a:t>Inclusions: </a:t>
            </a:r>
            <a:r>
              <a:rPr lang="en-US" sz="1800" dirty="0">
                <a:latin typeface="+mn-lt"/>
              </a:rPr>
              <a:t>All surgical patients receiving general anesthesia </a:t>
            </a:r>
          </a:p>
          <a:p>
            <a:pPr marL="0" indent="0">
              <a:buNone/>
            </a:pPr>
            <a:r>
              <a:rPr lang="en-US" sz="1800" b="1" dirty="0">
                <a:latin typeface="+mn-lt"/>
              </a:rPr>
              <a:t>Success: </a:t>
            </a:r>
            <a:r>
              <a:rPr lang="en-US" sz="1800" dirty="0">
                <a:latin typeface="+mn-lt"/>
              </a:rPr>
              <a:t>Cases with at least one core temperature documented between Anesthesia Start and Patient out of Room. </a:t>
            </a:r>
          </a:p>
          <a:p>
            <a:pPr marL="0" indent="0">
              <a:buNone/>
            </a:pPr>
            <a:r>
              <a:rPr lang="en-US" sz="1800" b="1" dirty="0">
                <a:latin typeface="+mn-lt"/>
              </a:rPr>
              <a:t>Responsible Provider: </a:t>
            </a:r>
            <a:r>
              <a:rPr lang="en-US" sz="1800" dirty="0">
                <a:latin typeface="+mn-lt"/>
              </a:rPr>
              <a:t>Provider present at induction end</a:t>
            </a:r>
          </a:p>
          <a:p>
            <a:pPr marL="0" indent="0">
              <a:buNone/>
            </a:pPr>
            <a:r>
              <a:rPr lang="en-US" sz="1800" dirty="0">
                <a:latin typeface="+mn-lt"/>
                <a:hlinkClick r:id="rId2"/>
              </a:rPr>
              <a:t>https://mpog.org/files/quality/measures/TEMP-02_spec.pdf</a:t>
            </a:r>
            <a:endParaRPr lang="en-US" sz="1800" dirty="0">
              <a:latin typeface="+mn-lt"/>
            </a:endParaRPr>
          </a:p>
          <a:p>
            <a:endParaRPr lang="en-US" sz="1800" dirty="0"/>
          </a:p>
          <a:p>
            <a:endParaRPr lang="en-US" sz="1800" dirty="0"/>
          </a:p>
        </p:txBody>
      </p:sp>
    </p:spTree>
    <p:extLst>
      <p:ext uri="{BB962C8B-B14F-4D97-AF65-F5344CB8AC3E}">
        <p14:creationId xmlns:p14="http://schemas.microsoft.com/office/powerpoint/2010/main" val="6116608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 02 Performance</a:t>
            </a:r>
          </a:p>
        </p:txBody>
      </p:sp>
      <p:pic>
        <p:nvPicPr>
          <p:cNvPr id="3" name="Picture 2"/>
          <p:cNvPicPr>
            <a:picLocks noChangeAspect="1"/>
          </p:cNvPicPr>
          <p:nvPr/>
        </p:nvPicPr>
        <p:blipFill>
          <a:blip r:embed="rId2"/>
          <a:stretch>
            <a:fillRect/>
          </a:stretch>
        </p:blipFill>
        <p:spPr>
          <a:xfrm>
            <a:off x="163235" y="650394"/>
            <a:ext cx="11496927" cy="5029906"/>
          </a:xfrm>
          <a:prstGeom prst="rect">
            <a:avLst/>
          </a:prstGeom>
        </p:spPr>
      </p:pic>
    </p:spTree>
    <p:extLst>
      <p:ext uri="{BB962C8B-B14F-4D97-AF65-F5344CB8AC3E}">
        <p14:creationId xmlns:p14="http://schemas.microsoft.com/office/powerpoint/2010/main" val="327351053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ASPIRE Measure: TEMP 03</a:t>
            </a:r>
          </a:p>
        </p:txBody>
      </p:sp>
      <p:sp>
        <p:nvSpPr>
          <p:cNvPr id="3" name="Content Placeholder 2"/>
          <p:cNvSpPr>
            <a:spLocks noGrp="1"/>
          </p:cNvSpPr>
          <p:nvPr>
            <p:ph idx="1"/>
          </p:nvPr>
        </p:nvSpPr>
        <p:spPr>
          <a:xfrm>
            <a:off x="609601" y="1449238"/>
            <a:ext cx="10972799" cy="4722962"/>
          </a:xfrm>
        </p:spPr>
        <p:txBody>
          <a:bodyPr/>
          <a:lstStyle/>
          <a:p>
            <a:pPr marL="0" indent="0">
              <a:buNone/>
            </a:pPr>
            <a:r>
              <a:rPr lang="en-US" sz="1600" b="1" dirty="0">
                <a:latin typeface="+mn-lt"/>
              </a:rPr>
              <a:t>Measure Summary: </a:t>
            </a:r>
            <a:r>
              <a:rPr lang="en-US" sz="1600" dirty="0">
                <a:latin typeface="+mn-lt"/>
              </a:rPr>
              <a:t>The percentage of patients who undergo procedures under general or </a:t>
            </a:r>
            <a:r>
              <a:rPr lang="en-US" sz="1600" dirty="0" err="1">
                <a:latin typeface="+mn-lt"/>
              </a:rPr>
              <a:t>neuraxial</a:t>
            </a:r>
            <a:r>
              <a:rPr lang="en-US" sz="1600" dirty="0">
                <a:latin typeface="+mn-lt"/>
              </a:rPr>
              <a:t> anesthesia greater than or equal to 60 minutes or longer for whom at least one body temperature greater than or equal to 36 degrees Celsius (or 96.8 degrees Fahrenheit) was recorded within 30 minutes immediately before or 15 minutes after anesthesia end time.</a:t>
            </a:r>
          </a:p>
          <a:p>
            <a:pPr marL="0" indent="0">
              <a:buNone/>
            </a:pPr>
            <a:r>
              <a:rPr lang="en-US" sz="1600" b="1" dirty="0">
                <a:latin typeface="+mn-lt"/>
              </a:rPr>
              <a:t>Inclusions: </a:t>
            </a:r>
            <a:r>
              <a:rPr lang="en-US" sz="1600" dirty="0">
                <a:latin typeface="+mn-lt"/>
              </a:rPr>
              <a:t>All patients, regardless of age, who undergo surgical or therapeutic procedures under general or </a:t>
            </a:r>
            <a:r>
              <a:rPr lang="en-US" sz="1600" dirty="0" err="1">
                <a:latin typeface="+mn-lt"/>
              </a:rPr>
              <a:t>neuraxial</a:t>
            </a:r>
            <a:r>
              <a:rPr lang="en-US" sz="1600" dirty="0">
                <a:latin typeface="+mn-lt"/>
              </a:rPr>
              <a:t> anesthesia of 60 minutes duration or longer. </a:t>
            </a:r>
          </a:p>
          <a:p>
            <a:pPr marL="0" indent="0">
              <a:buNone/>
            </a:pPr>
            <a:r>
              <a:rPr lang="en-US" sz="1600" b="1" dirty="0">
                <a:latin typeface="+mn-lt"/>
              </a:rPr>
              <a:t>Success: </a:t>
            </a:r>
            <a:r>
              <a:rPr lang="en-US" sz="1600" dirty="0">
                <a:latin typeface="+mn-lt"/>
              </a:rPr>
              <a:t>At least one body temperature measurement equal to or greater than 36 degrees Celsius (or 96.8 degrees Fahrenheit) achieved within the 30 minutes immediately before or the 15 minutes immediately after anesthesia end time. </a:t>
            </a:r>
          </a:p>
          <a:p>
            <a:pPr marL="0" indent="0">
              <a:buNone/>
            </a:pPr>
            <a:r>
              <a:rPr lang="en-US" sz="1600" b="1" dirty="0">
                <a:latin typeface="+mn-lt"/>
              </a:rPr>
              <a:t>Responsible Provider: </a:t>
            </a:r>
            <a:r>
              <a:rPr lang="en-US" sz="1600" dirty="0">
                <a:latin typeface="+mn-lt"/>
              </a:rPr>
              <a:t>Provider present for longest duration of the case per staff role. </a:t>
            </a:r>
          </a:p>
          <a:p>
            <a:pPr marL="0" indent="0">
              <a:buNone/>
            </a:pPr>
            <a:r>
              <a:rPr lang="en-US" sz="1600" dirty="0">
                <a:latin typeface="+mn-lt"/>
                <a:hlinkClick r:id="rId2"/>
              </a:rPr>
              <a:t>https://mpog.org/files/quality/measures/TEMP-03_spec.pdf</a:t>
            </a:r>
            <a:endParaRPr lang="en-US" sz="1600" dirty="0">
              <a:latin typeface="+mn-lt"/>
            </a:endParaRPr>
          </a:p>
        </p:txBody>
      </p:sp>
    </p:spTree>
    <p:extLst>
      <p:ext uri="{BB962C8B-B14F-4D97-AF65-F5344CB8AC3E}">
        <p14:creationId xmlns:p14="http://schemas.microsoft.com/office/powerpoint/2010/main" val="372151845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 03 Performance</a:t>
            </a:r>
          </a:p>
        </p:txBody>
      </p:sp>
      <p:pic>
        <p:nvPicPr>
          <p:cNvPr id="3" name="Picture 2"/>
          <p:cNvPicPr>
            <a:picLocks noChangeAspect="1"/>
          </p:cNvPicPr>
          <p:nvPr/>
        </p:nvPicPr>
        <p:blipFill>
          <a:blip r:embed="rId2"/>
          <a:stretch>
            <a:fillRect/>
          </a:stretch>
        </p:blipFill>
        <p:spPr>
          <a:xfrm>
            <a:off x="163235" y="650393"/>
            <a:ext cx="11611076" cy="5061621"/>
          </a:xfrm>
          <a:prstGeom prst="rect">
            <a:avLst/>
          </a:prstGeom>
        </p:spPr>
      </p:pic>
    </p:spTree>
    <p:extLst>
      <p:ext uri="{BB962C8B-B14F-4D97-AF65-F5344CB8AC3E}">
        <p14:creationId xmlns:p14="http://schemas.microsoft.com/office/powerpoint/2010/main" val="348337374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615" y="1032408"/>
            <a:ext cx="4152656" cy="4152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19" y="148907"/>
            <a:ext cx="10972801" cy="523206"/>
          </a:xfrm>
        </p:spPr>
        <p:txBody>
          <a:bodyPr/>
          <a:lstStyle/>
          <a:p>
            <a:r>
              <a:rPr lang="en-US" dirty="0">
                <a:latin typeface="+mj-lt"/>
              </a:rPr>
              <a:t>Summary of Recommendations: Normothermia</a:t>
            </a:r>
          </a:p>
        </p:txBody>
      </p:sp>
      <p:sp>
        <p:nvSpPr>
          <p:cNvPr id="3" name="Content Placeholder 2"/>
          <p:cNvSpPr>
            <a:spLocks noGrp="1"/>
          </p:cNvSpPr>
          <p:nvPr>
            <p:ph idx="1"/>
          </p:nvPr>
        </p:nvSpPr>
        <p:spPr>
          <a:xfrm>
            <a:off x="609602" y="1219200"/>
            <a:ext cx="7568043" cy="4047392"/>
          </a:xfrm>
        </p:spPr>
        <p:txBody>
          <a:bodyPr/>
          <a:lstStyle/>
          <a:p>
            <a:pPr marL="457200" indent="-457200">
              <a:buAutoNum type="arabicPeriod"/>
            </a:pPr>
            <a:r>
              <a:rPr lang="en-US" dirty="0">
                <a:latin typeface="+mj-lt"/>
              </a:rPr>
              <a:t>Apply active warming to maintain core body temperature of 36.0 degrees Celsius. (</a:t>
            </a:r>
            <a:r>
              <a:rPr lang="en-US" dirty="0" err="1">
                <a:latin typeface="+mj-lt"/>
              </a:rPr>
              <a:t>Allegranzi</a:t>
            </a:r>
            <a:r>
              <a:rPr lang="en-US" dirty="0">
                <a:latin typeface="+mj-lt"/>
              </a:rPr>
              <a:t>, 2016; Ban, 2017; Kurz, 2008; Kurz, 1996)</a:t>
            </a:r>
            <a:endParaRPr lang="en-US" baseline="30000" dirty="0">
              <a:latin typeface="+mj-lt"/>
            </a:endParaRPr>
          </a:p>
          <a:p>
            <a:pPr marL="457200" indent="-457200">
              <a:buAutoNum type="arabicPeriod"/>
            </a:pPr>
            <a:r>
              <a:rPr lang="en-US" dirty="0">
                <a:latin typeface="+mj-lt"/>
              </a:rPr>
              <a:t>Surgical patients often experience hypothermia within the first hour after induction of general anesthesia due to the anesthetic induced vasodilation. (Sessler, 2016)</a:t>
            </a:r>
            <a:endParaRPr lang="en-US" baseline="30000" dirty="0">
              <a:latin typeface="+mj-lt"/>
            </a:endParaRPr>
          </a:p>
          <a:p>
            <a:pPr marL="457200" indent="-457200">
              <a:buFont typeface="+mj-lt"/>
              <a:buAutoNum type="arabicPeriod"/>
            </a:pPr>
            <a:r>
              <a:rPr lang="en-US" dirty="0">
                <a:latin typeface="+mj-lt"/>
              </a:rPr>
              <a:t>Maintaining a core temperature below 36 degrees Celsius increases the rate of surgical site infections. (Kurz, 1996)</a:t>
            </a:r>
            <a:endParaRPr lang="en-US" baseline="30000" dirty="0">
              <a:latin typeface="+mj-lt"/>
            </a:endParaRPr>
          </a:p>
          <a:p>
            <a:pPr marL="457200" indent="-457200">
              <a:buFont typeface="+mj-lt"/>
              <a:buAutoNum type="arabicPeriod"/>
            </a:pPr>
            <a:endParaRPr lang="en-US" dirty="0">
              <a:latin typeface="+mj-lt"/>
            </a:endParaRPr>
          </a:p>
          <a:p>
            <a:pPr marL="457200" indent="-457200">
              <a:buFont typeface="+mj-lt"/>
              <a:buAutoNum type="arabicPeriod"/>
            </a:pPr>
            <a:endParaRPr lang="en-US" dirty="0"/>
          </a:p>
          <a:p>
            <a:pPr marL="0" indent="0">
              <a:buNone/>
            </a:pPr>
            <a:endParaRPr lang="en-US" dirty="0"/>
          </a:p>
          <a:p>
            <a:pPr marL="0" indent="0">
              <a:buNone/>
            </a:pPr>
            <a:endParaRPr lang="en-US" i="1" dirty="0"/>
          </a:p>
        </p:txBody>
      </p:sp>
    </p:spTree>
    <p:extLst>
      <p:ext uri="{BB962C8B-B14F-4D97-AF65-F5344CB8AC3E}">
        <p14:creationId xmlns:p14="http://schemas.microsoft.com/office/powerpoint/2010/main" val="257118445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25"/>
          </a:xfrm>
        </p:spPr>
        <p:txBody>
          <a:bodyPr/>
          <a:lstStyle/>
          <a:p>
            <a:r>
              <a:rPr lang="en-US" dirty="0">
                <a:latin typeface="+mj-lt"/>
              </a:rPr>
              <a:t>Bundle Element #3: </a:t>
            </a:r>
            <a:br>
              <a:rPr lang="en-US" dirty="0">
                <a:latin typeface="+mj-lt"/>
              </a:rPr>
            </a:br>
            <a:r>
              <a:rPr lang="en-US" dirty="0">
                <a:latin typeface="+mj-lt"/>
              </a:rPr>
              <a:t>glycemic control</a:t>
            </a:r>
          </a:p>
        </p:txBody>
      </p:sp>
    </p:spTree>
    <p:extLst>
      <p:ext uri="{BB962C8B-B14F-4D97-AF65-F5344CB8AC3E}">
        <p14:creationId xmlns:p14="http://schemas.microsoft.com/office/powerpoint/2010/main" val="252883827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Hyperglycemia and Surgical Site Infections</a:t>
            </a:r>
          </a:p>
        </p:txBody>
      </p:sp>
      <p:sp>
        <p:nvSpPr>
          <p:cNvPr id="3" name="Content Placeholder 2"/>
          <p:cNvSpPr>
            <a:spLocks noGrp="1"/>
          </p:cNvSpPr>
          <p:nvPr>
            <p:ph idx="1"/>
          </p:nvPr>
        </p:nvSpPr>
        <p:spPr>
          <a:xfrm>
            <a:off x="609602" y="1219200"/>
            <a:ext cx="6671092" cy="5518030"/>
          </a:xfrm>
        </p:spPr>
        <p:txBody>
          <a:bodyPr/>
          <a:lstStyle/>
          <a:p>
            <a:r>
              <a:rPr lang="en-US" sz="2000" dirty="0" err="1">
                <a:latin typeface="+mn-lt"/>
              </a:rPr>
              <a:t>Hruska</a:t>
            </a:r>
            <a:r>
              <a:rPr lang="en-US" sz="2000" dirty="0">
                <a:latin typeface="+mn-lt"/>
              </a:rPr>
              <a:t> et al. (2005) studied 761 cardiac surgery patients and found that diabetics were at increased risk of infection and glucose control (120-160 mg/dL) reduced the risk of wound infection in diabetics. (Hruska, 2005)</a:t>
            </a:r>
            <a:endParaRPr lang="en-US" sz="2000" baseline="30000" dirty="0">
              <a:latin typeface="+mn-lt"/>
            </a:endParaRPr>
          </a:p>
          <a:p>
            <a:r>
              <a:rPr lang="en-US" sz="2000" dirty="0">
                <a:latin typeface="+mn-lt"/>
              </a:rPr>
              <a:t>Kwon et al. (2013) evaluated the relationship between perioperative hyperglycemia (&gt;180 mg/dL) and subsequent insulin administration on morality, reoperation, and infections for patients undergoing colorectal and bariatric surgery. (Kwon, 2013)</a:t>
            </a:r>
            <a:endParaRPr lang="en-US" sz="2000" baseline="30000" dirty="0">
              <a:latin typeface="+mn-lt"/>
            </a:endParaRPr>
          </a:p>
          <a:p>
            <a:pPr lvl="1"/>
            <a:r>
              <a:rPr lang="en-US" sz="1600" dirty="0">
                <a:latin typeface="+mn-lt"/>
              </a:rPr>
              <a:t>Of the 11,633 patients, 29.1% of patients were hyperglycemic on DOS, POD1, and/or POD2</a:t>
            </a:r>
          </a:p>
          <a:p>
            <a:pPr lvl="1"/>
            <a:r>
              <a:rPr lang="en-US" sz="1600" dirty="0">
                <a:latin typeface="+mn-lt"/>
              </a:rPr>
              <a:t>13.5% of non-diabetic patients had hyperglycemia; 58% of diabetic patients had hyperglycemia</a:t>
            </a:r>
          </a:p>
          <a:p>
            <a:pPr lvl="1"/>
            <a:r>
              <a:rPr lang="en-US" sz="1600" dirty="0">
                <a:latin typeface="+mn-lt"/>
              </a:rPr>
              <a:t>Patients with hyperglycemia had a 2-fold higher risk of infection</a:t>
            </a:r>
          </a:p>
          <a:p>
            <a:pPr>
              <a:buAutoNum type="arabicPeriod"/>
            </a:pPr>
            <a:endParaRPr lang="en-US" sz="1200" i="1" dirty="0"/>
          </a:p>
          <a:p>
            <a:pPr marL="0" indent="0">
              <a:buNone/>
            </a:pPr>
            <a:endParaRPr lang="en-US" sz="1200" i="1" dirty="0"/>
          </a:p>
        </p:txBody>
      </p:sp>
      <p:pic>
        <p:nvPicPr>
          <p:cNvPr id="2050" name="Picture 2" descr="Image result for gluc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046" y="1670539"/>
            <a:ext cx="3464168" cy="346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8719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764287" y="4877456"/>
            <a:ext cx="1309665" cy="1270012"/>
          </a:xfrm>
          <a:prstGeom prst="rect">
            <a:avLst/>
          </a:prstGeom>
        </p:spPr>
      </p:pic>
      <p:pic>
        <p:nvPicPr>
          <p:cNvPr id="7" name="Picture 6"/>
          <p:cNvPicPr>
            <a:picLocks noChangeAspect="1"/>
          </p:cNvPicPr>
          <p:nvPr/>
        </p:nvPicPr>
        <p:blipFill>
          <a:blip r:embed="rId4"/>
          <a:stretch>
            <a:fillRect/>
          </a:stretch>
        </p:blipFill>
        <p:spPr>
          <a:xfrm>
            <a:off x="1139538" y="4821901"/>
            <a:ext cx="3314700" cy="1381125"/>
          </a:xfrm>
          <a:prstGeom prst="rect">
            <a:avLst/>
          </a:prstGeom>
        </p:spPr>
      </p:pic>
      <p:pic>
        <p:nvPicPr>
          <p:cNvPr id="8" name="Picture 7"/>
          <p:cNvPicPr>
            <a:picLocks noChangeAspect="1"/>
          </p:cNvPicPr>
          <p:nvPr/>
        </p:nvPicPr>
        <p:blipFill>
          <a:blip r:embed="rId5"/>
          <a:stretch>
            <a:fillRect/>
          </a:stretch>
        </p:blipFill>
        <p:spPr>
          <a:xfrm>
            <a:off x="4454238" y="4779051"/>
            <a:ext cx="2204245" cy="1423976"/>
          </a:xfrm>
          <a:prstGeom prst="rect">
            <a:avLst/>
          </a:prstGeom>
        </p:spPr>
      </p:pic>
      <p:sp>
        <p:nvSpPr>
          <p:cNvPr id="2" name="Title 1"/>
          <p:cNvSpPr>
            <a:spLocks noGrp="1"/>
          </p:cNvSpPr>
          <p:nvPr>
            <p:ph type="title"/>
          </p:nvPr>
        </p:nvSpPr>
        <p:spPr>
          <a:xfrm>
            <a:off x="171719" y="148907"/>
            <a:ext cx="10972801" cy="523206"/>
          </a:xfrm>
        </p:spPr>
        <p:txBody>
          <a:bodyPr/>
          <a:lstStyle/>
          <a:p>
            <a:r>
              <a:rPr lang="en-US" dirty="0">
                <a:latin typeface="+mj-lt"/>
              </a:rPr>
              <a:t>Bundle Element #3: Glycemic Control</a:t>
            </a:r>
          </a:p>
        </p:txBody>
      </p:sp>
      <p:sp>
        <p:nvSpPr>
          <p:cNvPr id="3" name="Content Placeholder 2"/>
          <p:cNvSpPr>
            <a:spLocks noGrp="1"/>
          </p:cNvSpPr>
          <p:nvPr>
            <p:ph idx="1"/>
          </p:nvPr>
        </p:nvSpPr>
        <p:spPr>
          <a:xfrm>
            <a:off x="609601" y="1219200"/>
            <a:ext cx="10972799" cy="3967942"/>
          </a:xfrm>
        </p:spPr>
        <p:txBody>
          <a:bodyPr/>
          <a:lstStyle/>
          <a:p>
            <a:r>
              <a:rPr lang="en-US" dirty="0">
                <a:latin typeface="+mn-lt"/>
              </a:rPr>
              <a:t>Society for Healthcare Epidemiology of America (SHEA) Guidelines 2014. (Anderson, 2014)</a:t>
            </a:r>
            <a:endParaRPr lang="en-US" sz="2000" baseline="30000" dirty="0">
              <a:latin typeface="+mn-lt"/>
            </a:endParaRPr>
          </a:p>
          <a:p>
            <a:pPr lvl="1"/>
            <a:r>
              <a:rPr lang="en-US" dirty="0">
                <a:latin typeface="+mn-lt"/>
              </a:rPr>
              <a:t>Control blood glucose levels during the immediate postoperative period: ≤180 mg/</a:t>
            </a:r>
            <a:r>
              <a:rPr lang="en-US" dirty="0" err="1">
                <a:latin typeface="+mn-lt"/>
              </a:rPr>
              <a:t>dL</a:t>
            </a:r>
            <a:endParaRPr lang="en-US" dirty="0">
              <a:latin typeface="+mn-lt"/>
            </a:endParaRPr>
          </a:p>
          <a:p>
            <a:r>
              <a:rPr lang="en-US" dirty="0">
                <a:latin typeface="+mn-lt"/>
              </a:rPr>
              <a:t>CDC Guidelines for the Prevention of SSIs 2017. (Ban, 2017)</a:t>
            </a:r>
            <a:endParaRPr lang="en-US" baseline="30000" dirty="0">
              <a:latin typeface="+mn-lt"/>
            </a:endParaRPr>
          </a:p>
          <a:p>
            <a:pPr lvl="1"/>
            <a:r>
              <a:rPr lang="en-US" dirty="0">
                <a:latin typeface="+mn-lt"/>
              </a:rPr>
              <a:t>Maintain blood glucose levels less than 200 mg/</a:t>
            </a:r>
            <a:r>
              <a:rPr lang="en-US" dirty="0" err="1">
                <a:latin typeface="+mn-lt"/>
              </a:rPr>
              <a:t>dL</a:t>
            </a:r>
            <a:r>
              <a:rPr lang="en-US" dirty="0">
                <a:latin typeface="+mn-lt"/>
              </a:rPr>
              <a:t> during the perioperative period for patients with and without diabetes (Category 1A-strong recommendation; high to moderate quality evidence)</a:t>
            </a:r>
          </a:p>
          <a:p>
            <a:r>
              <a:rPr lang="en-US" dirty="0">
                <a:latin typeface="+mn-lt"/>
              </a:rPr>
              <a:t>American College of Surgeons and Surgical Infection Society: SSI Guidelines 2016. (Berrios-Torres, 2017)</a:t>
            </a:r>
            <a:endParaRPr lang="en-US" baseline="30000" dirty="0">
              <a:latin typeface="+mn-lt"/>
            </a:endParaRPr>
          </a:p>
          <a:p>
            <a:pPr lvl="1"/>
            <a:r>
              <a:rPr lang="en-US" dirty="0">
                <a:latin typeface="+mn-lt"/>
              </a:rPr>
              <a:t>Target perioperative blood glucose should be between 110-150 mg/</a:t>
            </a:r>
            <a:r>
              <a:rPr lang="en-US" dirty="0" err="1">
                <a:latin typeface="+mn-lt"/>
              </a:rPr>
              <a:t>dL</a:t>
            </a:r>
            <a:r>
              <a:rPr lang="en-US" dirty="0">
                <a:latin typeface="+mn-lt"/>
              </a:rPr>
              <a:t> in all patients regardless of diabetic status, except in cardiac surgery where target should be &lt;180 mg/</a:t>
            </a:r>
            <a:r>
              <a:rPr lang="en-US" dirty="0" err="1">
                <a:latin typeface="+mn-lt"/>
              </a:rPr>
              <a:t>dL</a:t>
            </a:r>
            <a:endParaRPr lang="en-US" dirty="0">
              <a:latin typeface="+mn-lt"/>
            </a:endParaRPr>
          </a:p>
          <a:p>
            <a:pPr>
              <a:buAutoNum type="arabicPeriod"/>
            </a:pPr>
            <a:endParaRPr lang="en-US" sz="1200" dirty="0"/>
          </a:p>
          <a:p>
            <a:pPr>
              <a:buAutoNum type="arabicPeriod"/>
            </a:pPr>
            <a:endParaRPr lang="en-US" sz="1200" i="1" dirty="0"/>
          </a:p>
          <a:p>
            <a:pPr marL="0" indent="0">
              <a:buNone/>
            </a:pPr>
            <a:endParaRPr lang="en-US" i="1" dirty="0"/>
          </a:p>
        </p:txBody>
      </p:sp>
    </p:spTree>
    <p:extLst>
      <p:ext uri="{BB962C8B-B14F-4D97-AF65-F5344CB8AC3E}">
        <p14:creationId xmlns:p14="http://schemas.microsoft.com/office/powerpoint/2010/main" val="36682005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14"/>
          <a:stretch/>
        </p:blipFill>
        <p:spPr>
          <a:xfrm>
            <a:off x="2218099" y="196749"/>
            <a:ext cx="7492978" cy="5533583"/>
          </a:xfrm>
          <a:prstGeom prst="rect">
            <a:avLst/>
          </a:prstGeom>
        </p:spPr>
      </p:pic>
      <p:sp>
        <p:nvSpPr>
          <p:cNvPr id="2" name="Title 1"/>
          <p:cNvSpPr>
            <a:spLocks noGrp="1"/>
          </p:cNvSpPr>
          <p:nvPr>
            <p:ph type="title"/>
          </p:nvPr>
        </p:nvSpPr>
        <p:spPr/>
        <p:txBody>
          <a:bodyPr/>
          <a:lstStyle/>
          <a:p>
            <a:r>
              <a:rPr lang="en-US" dirty="0">
                <a:latin typeface="+mj-lt"/>
                <a:ea typeface="Adobe Fangsong Std R" panose="02020400000000000000" pitchFamily="18" charset="-128"/>
              </a:rPr>
              <a:t>SSI Classification</a:t>
            </a:r>
          </a:p>
        </p:txBody>
      </p:sp>
      <p:sp>
        <p:nvSpPr>
          <p:cNvPr id="4" name="TextBox 3"/>
          <p:cNvSpPr txBox="1"/>
          <p:nvPr/>
        </p:nvSpPr>
        <p:spPr>
          <a:xfrm>
            <a:off x="601453" y="5799893"/>
            <a:ext cx="6702641" cy="430887"/>
          </a:xfrm>
          <a:prstGeom prst="rect">
            <a:avLst/>
          </a:prstGeom>
          <a:noFill/>
        </p:spPr>
        <p:txBody>
          <a:bodyPr wrap="square" rtlCol="0">
            <a:spAutoFit/>
          </a:bodyPr>
          <a:lstStyle/>
          <a:p>
            <a:r>
              <a:rPr lang="en-US" sz="2200" dirty="0">
                <a:solidFill>
                  <a:srgbClr val="002060"/>
                </a:solidFill>
                <a:latin typeface="+mj-lt"/>
                <a:cs typeface="Calibri" panose="020F0502020204030204" pitchFamily="34" charset="0"/>
              </a:rPr>
              <a:t>(Horan, 1992)</a:t>
            </a:r>
          </a:p>
        </p:txBody>
      </p:sp>
    </p:spTree>
    <p:extLst>
      <p:ext uri="{BB962C8B-B14F-4D97-AF65-F5344CB8AC3E}">
        <p14:creationId xmlns:p14="http://schemas.microsoft.com/office/powerpoint/2010/main" val="24385986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Bundle Element #3: Glycemic Control</a:t>
            </a:r>
          </a:p>
        </p:txBody>
      </p:sp>
      <p:sp>
        <p:nvSpPr>
          <p:cNvPr id="3" name="Content Placeholder 2"/>
          <p:cNvSpPr>
            <a:spLocks noGrp="1"/>
          </p:cNvSpPr>
          <p:nvPr>
            <p:ph idx="1"/>
          </p:nvPr>
        </p:nvSpPr>
        <p:spPr>
          <a:xfrm>
            <a:off x="600893" y="818606"/>
            <a:ext cx="10972799" cy="4850674"/>
          </a:xfrm>
        </p:spPr>
        <p:txBody>
          <a:bodyPr/>
          <a:lstStyle/>
          <a:p>
            <a:r>
              <a:rPr lang="en-US" dirty="0">
                <a:latin typeface="+mn-lt"/>
              </a:rPr>
              <a:t>World Health Organization Recommendations. (WHO, 2018)</a:t>
            </a:r>
            <a:endParaRPr lang="en-US" baseline="30000" dirty="0">
              <a:latin typeface="+mn-lt"/>
            </a:endParaRPr>
          </a:p>
          <a:p>
            <a:pPr lvl="1"/>
            <a:r>
              <a:rPr lang="en-US" sz="2200" dirty="0">
                <a:latin typeface="+mn-lt"/>
                <a:ea typeface="ＭＳ Ｐゴシック" charset="0"/>
              </a:rPr>
              <a:t>Strict protocols should be implemented to control blood glucose levels in both diabetic and non-diabetic patients undergoing surgical procedures</a:t>
            </a:r>
          </a:p>
          <a:p>
            <a:pPr lvl="1"/>
            <a:r>
              <a:rPr lang="en-US" sz="2200" dirty="0">
                <a:latin typeface="+mn-lt"/>
                <a:ea typeface="ＭＳ Ｐゴシック" charset="0"/>
              </a:rPr>
              <a:t>Blood glucose target and perioperative timing of glucose control could not be defined</a:t>
            </a:r>
          </a:p>
          <a:p>
            <a:r>
              <a:rPr lang="en-US" dirty="0">
                <a:latin typeface="+mn-lt"/>
              </a:rPr>
              <a:t>Society for Ambulatory Anesthesia (SAMBA) Consensus Guidelines-2010. (Joshi, 2010)</a:t>
            </a:r>
            <a:endParaRPr lang="en-US" baseline="30000" dirty="0">
              <a:latin typeface="+mn-lt"/>
            </a:endParaRPr>
          </a:p>
          <a:p>
            <a:pPr lvl="1"/>
            <a:r>
              <a:rPr lang="en-US" sz="2200" dirty="0">
                <a:latin typeface="+mn-lt"/>
                <a:ea typeface="ＭＳ Ｐゴシック" charset="0"/>
              </a:rPr>
              <a:t>Postpone elective surgery in patients with significant complications of hyperglycemia (severe dehydration, ketoacidosis, hyperosmolar </a:t>
            </a:r>
            <a:r>
              <a:rPr lang="en-US" sz="2200" dirty="0" err="1">
                <a:latin typeface="+mn-lt"/>
                <a:ea typeface="ＭＳ Ｐゴシック" charset="0"/>
              </a:rPr>
              <a:t>nonketotic</a:t>
            </a:r>
            <a:r>
              <a:rPr lang="en-US" sz="2200" dirty="0">
                <a:latin typeface="+mn-lt"/>
                <a:ea typeface="ＭＳ Ｐゴシック" charset="0"/>
              </a:rPr>
              <a:t> states)</a:t>
            </a:r>
          </a:p>
          <a:p>
            <a:pPr lvl="1"/>
            <a:r>
              <a:rPr lang="en-US" sz="2200" dirty="0">
                <a:latin typeface="+mn-lt"/>
                <a:ea typeface="ＭＳ Ｐゴシック" charset="0"/>
              </a:rPr>
              <a:t>In patients with well-controlled diabetes, maintain </a:t>
            </a:r>
            <a:r>
              <a:rPr lang="en-US" sz="2200" dirty="0" err="1">
                <a:latin typeface="+mn-lt"/>
                <a:ea typeface="ＭＳ Ｐゴシック" charset="0"/>
              </a:rPr>
              <a:t>intraop</a:t>
            </a:r>
            <a:r>
              <a:rPr lang="en-US" sz="2200" dirty="0">
                <a:latin typeface="+mn-lt"/>
                <a:ea typeface="ＭＳ Ｐゴシック" charset="0"/>
              </a:rPr>
              <a:t> blood glucose levels &lt;180mg/</a:t>
            </a:r>
            <a:r>
              <a:rPr lang="en-US" sz="2200" dirty="0" err="1">
                <a:latin typeface="+mn-lt"/>
                <a:ea typeface="ＭＳ Ｐゴシック" charset="0"/>
              </a:rPr>
              <a:t>dL</a:t>
            </a:r>
            <a:endParaRPr lang="en-US" sz="2200" dirty="0">
              <a:latin typeface="+mn-lt"/>
              <a:ea typeface="ＭＳ Ｐゴシック" charset="0"/>
            </a:endParaRPr>
          </a:p>
          <a:p>
            <a:pPr lvl="1"/>
            <a:r>
              <a:rPr lang="en-US" sz="2200" dirty="0">
                <a:latin typeface="+mn-lt"/>
                <a:ea typeface="ＭＳ Ｐゴシック" charset="0"/>
              </a:rPr>
              <a:t>In patients with poorly controlled diabetes, maintain </a:t>
            </a:r>
            <a:r>
              <a:rPr lang="en-US" sz="2200" dirty="0" err="1">
                <a:latin typeface="+mn-lt"/>
                <a:ea typeface="ＭＳ Ｐゴシック" charset="0"/>
              </a:rPr>
              <a:t>intraop</a:t>
            </a:r>
            <a:r>
              <a:rPr lang="en-US" sz="2200" dirty="0">
                <a:latin typeface="+mn-lt"/>
                <a:ea typeface="ＭＳ Ｐゴシック" charset="0"/>
              </a:rPr>
              <a:t> blood glucose levels around their </a:t>
            </a:r>
            <a:r>
              <a:rPr lang="en-US" sz="2200" dirty="0" err="1">
                <a:latin typeface="+mn-lt"/>
                <a:ea typeface="ＭＳ Ｐゴシック" charset="0"/>
              </a:rPr>
              <a:t>preop</a:t>
            </a:r>
            <a:r>
              <a:rPr lang="en-US" sz="2200" dirty="0">
                <a:latin typeface="+mn-lt"/>
                <a:ea typeface="ＭＳ Ｐゴシック" charset="0"/>
              </a:rPr>
              <a:t> baseline values rather than normalizing them</a:t>
            </a:r>
          </a:p>
        </p:txBody>
      </p:sp>
    </p:spTree>
    <p:extLst>
      <p:ext uri="{BB962C8B-B14F-4D97-AF65-F5344CB8AC3E}">
        <p14:creationId xmlns:p14="http://schemas.microsoft.com/office/powerpoint/2010/main" val="123498366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Preoperative Hyperglycemia Management</a:t>
            </a:r>
          </a:p>
        </p:txBody>
      </p:sp>
      <p:sp>
        <p:nvSpPr>
          <p:cNvPr id="3" name="Content Placeholder 2"/>
          <p:cNvSpPr>
            <a:spLocks noGrp="1"/>
          </p:cNvSpPr>
          <p:nvPr>
            <p:ph idx="1"/>
          </p:nvPr>
        </p:nvSpPr>
        <p:spPr>
          <a:xfrm>
            <a:off x="679941" y="1157653"/>
            <a:ext cx="7918937" cy="4733992"/>
          </a:xfrm>
        </p:spPr>
        <p:txBody>
          <a:bodyPr/>
          <a:lstStyle/>
          <a:p>
            <a:r>
              <a:rPr lang="en-US" dirty="0">
                <a:latin typeface="+mn-lt"/>
              </a:rPr>
              <a:t>Preoperative Recommendations for Diabetics. (Duggan, 2017) </a:t>
            </a:r>
          </a:p>
          <a:p>
            <a:pPr lvl="2"/>
            <a:r>
              <a:rPr lang="en-US" dirty="0">
                <a:latin typeface="+mn-lt"/>
              </a:rPr>
              <a:t>Continue oral anti-diabetic agents up to the day before surgery</a:t>
            </a:r>
          </a:p>
          <a:p>
            <a:pPr lvl="2"/>
            <a:r>
              <a:rPr lang="en-US" dirty="0">
                <a:latin typeface="+mn-lt"/>
              </a:rPr>
              <a:t>Discontinue sulfonylurea on day of surgery to prevent risk of hypoglycemia</a:t>
            </a:r>
          </a:p>
          <a:p>
            <a:pPr lvl="2"/>
            <a:r>
              <a:rPr lang="en-US" dirty="0">
                <a:latin typeface="+mn-lt"/>
              </a:rPr>
              <a:t>Hold metformin only if patient is having a procedure with IV contrast dye, particularly if GFR&lt;45 ml/min</a:t>
            </a:r>
          </a:p>
          <a:p>
            <a:pPr lvl="2"/>
            <a:r>
              <a:rPr lang="en-US" dirty="0">
                <a:latin typeface="+mn-lt"/>
              </a:rPr>
              <a:t>Insulin recommendations vary based on Type 1 vs. Type 2 DM</a:t>
            </a:r>
          </a:p>
          <a:p>
            <a:pPr lvl="2"/>
            <a:r>
              <a:rPr lang="en-US" dirty="0">
                <a:latin typeface="+mn-lt"/>
              </a:rPr>
              <a:t>Nutritional support with dextrose-containing solutions is not indicated if fasting &lt;24-48 hours</a:t>
            </a:r>
          </a:p>
          <a:p>
            <a:r>
              <a:rPr lang="en-US" dirty="0">
                <a:latin typeface="+mn-lt"/>
              </a:rPr>
              <a:t>For non-diabetics undergoing surgical procedures, consider checking blood glucose upon arrival to assess for hyperglycemia in the non-diabetic patient. (Kwon, 2013)</a:t>
            </a:r>
          </a:p>
        </p:txBody>
      </p:sp>
      <p:pic>
        <p:nvPicPr>
          <p:cNvPr id="3074" name="Picture 2" descr="Image result for Hyperglycem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3608" y="831273"/>
            <a:ext cx="2718423" cy="140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4873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mn-lt"/>
              </a:rPr>
              <a:t>Society for Ambulatory Anesthesia (SAMBA) recommends intraoperative blood glucose &lt;180mg/dL for patients with controlled diabetes. (Joshi, 2010)</a:t>
            </a:r>
            <a:endParaRPr lang="en-US" baseline="30000" dirty="0">
              <a:latin typeface="+mn-lt"/>
            </a:endParaRPr>
          </a:p>
          <a:p>
            <a:r>
              <a:rPr lang="en-US" dirty="0">
                <a:latin typeface="+mn-lt"/>
              </a:rPr>
              <a:t>Endocrine Society and the American Diabetes Association/AACE Practice Guidelines recommend a target primal glucose of &lt;140 mg/dL and a random blood glucose &lt;180mg/dL for patients treated with insulin. (</a:t>
            </a:r>
            <a:r>
              <a:rPr lang="en-US" dirty="0" err="1">
                <a:latin typeface="+mn-lt"/>
              </a:rPr>
              <a:t>Umpierrez</a:t>
            </a:r>
            <a:r>
              <a:rPr lang="en-US" dirty="0">
                <a:latin typeface="+mn-lt"/>
              </a:rPr>
              <a:t>, 2012)</a:t>
            </a:r>
            <a:endParaRPr lang="en-US" baseline="30000" dirty="0">
              <a:latin typeface="+mn-lt"/>
            </a:endParaRPr>
          </a:p>
          <a:p>
            <a:r>
              <a:rPr lang="en-US" dirty="0">
                <a:latin typeface="+mn-lt"/>
              </a:rPr>
              <a:t>Target levels depend on:</a:t>
            </a:r>
          </a:p>
          <a:p>
            <a:pPr lvl="1"/>
            <a:r>
              <a:rPr lang="en-US" dirty="0">
                <a:latin typeface="+mn-lt"/>
              </a:rPr>
              <a:t>Duration of Surgery</a:t>
            </a:r>
          </a:p>
          <a:p>
            <a:pPr lvl="1"/>
            <a:r>
              <a:rPr lang="en-US" dirty="0">
                <a:latin typeface="+mn-lt"/>
              </a:rPr>
              <a:t>Invasiveness of surgical procedure</a:t>
            </a:r>
          </a:p>
          <a:p>
            <a:pPr lvl="1"/>
            <a:r>
              <a:rPr lang="en-US" dirty="0">
                <a:latin typeface="+mn-lt"/>
              </a:rPr>
              <a:t>Type of anesthetic technique</a:t>
            </a:r>
          </a:p>
          <a:p>
            <a:pPr lvl="1"/>
            <a:r>
              <a:rPr lang="en-US" dirty="0">
                <a:latin typeface="+mn-lt"/>
              </a:rPr>
              <a:t>Expected time to resume oral intake and antidiabetic therapy</a:t>
            </a:r>
          </a:p>
          <a:p>
            <a:pPr marL="685800" lvl="1" indent="-342900">
              <a:buAutoNum type="arabicPeriod"/>
            </a:pPr>
            <a:endParaRPr lang="en-US" i="1" dirty="0"/>
          </a:p>
          <a:p>
            <a:pPr marL="342900" lvl="1" indent="0">
              <a:buNone/>
            </a:pPr>
            <a:endParaRPr lang="en-US" i="1" dirty="0"/>
          </a:p>
        </p:txBody>
      </p:sp>
      <p:sp>
        <p:nvSpPr>
          <p:cNvPr id="2" name="Title 1"/>
          <p:cNvSpPr>
            <a:spLocks noGrp="1"/>
          </p:cNvSpPr>
          <p:nvPr>
            <p:ph type="title"/>
          </p:nvPr>
        </p:nvSpPr>
        <p:spPr>
          <a:xfrm>
            <a:off x="171719" y="148907"/>
            <a:ext cx="10972801" cy="523206"/>
          </a:xfrm>
        </p:spPr>
        <p:txBody>
          <a:bodyPr/>
          <a:lstStyle/>
          <a:p>
            <a:r>
              <a:rPr lang="en-US" dirty="0">
                <a:latin typeface="+mj-lt"/>
              </a:rPr>
              <a:t>Intraoperative Hyperglycemia Management</a:t>
            </a:r>
          </a:p>
        </p:txBody>
      </p:sp>
      <p:sp>
        <p:nvSpPr>
          <p:cNvPr id="5" name="AutoShape 2" descr="Image result for Society of Ambulatory Anesthesia"/>
          <p:cNvSpPr>
            <a:spLocks noChangeAspect="1" noChangeArrowheads="1"/>
          </p:cNvSpPr>
          <p:nvPr/>
        </p:nvSpPr>
        <p:spPr bwMode="auto">
          <a:xfrm>
            <a:off x="7502405" y="4235569"/>
            <a:ext cx="3029761" cy="30297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2614430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ASPIRE Measure: GLU 01</a:t>
            </a:r>
          </a:p>
        </p:txBody>
      </p:sp>
      <p:sp>
        <p:nvSpPr>
          <p:cNvPr id="3" name="Content Placeholder 2"/>
          <p:cNvSpPr>
            <a:spLocks noGrp="1"/>
          </p:cNvSpPr>
          <p:nvPr>
            <p:ph idx="1"/>
          </p:nvPr>
        </p:nvSpPr>
        <p:spPr/>
        <p:txBody>
          <a:bodyPr/>
          <a:lstStyle/>
          <a:p>
            <a:pPr marL="0" indent="0">
              <a:buNone/>
            </a:pPr>
            <a:r>
              <a:rPr lang="en-US" sz="1800" b="1" dirty="0">
                <a:latin typeface="+mn-lt"/>
              </a:rPr>
              <a:t>Measure Summary: </a:t>
            </a:r>
            <a:r>
              <a:rPr lang="en-US" sz="1800" dirty="0">
                <a:latin typeface="+mn-lt"/>
              </a:rPr>
              <a:t>Percentage of intraoperative glucose labs with perioperative glucose &gt;200 with administration of insulin or glucose recheck within 90 minutes of original glucose measurement for the time period between Anesthesia Start and Anesthesia End. </a:t>
            </a:r>
          </a:p>
          <a:p>
            <a:pPr marL="0" indent="0">
              <a:buNone/>
            </a:pPr>
            <a:r>
              <a:rPr lang="en-US" sz="1800" b="1" dirty="0">
                <a:latin typeface="+mn-lt"/>
              </a:rPr>
              <a:t>Inclusions:</a:t>
            </a:r>
            <a:r>
              <a:rPr lang="en-US" sz="1800" dirty="0">
                <a:latin typeface="+mn-lt"/>
              </a:rPr>
              <a:t> All patients with glucose level greater than 200 mg/</a:t>
            </a:r>
            <a:r>
              <a:rPr lang="en-US" sz="1800" dirty="0" err="1">
                <a:latin typeface="+mn-lt"/>
              </a:rPr>
              <a:t>dL</a:t>
            </a:r>
            <a:r>
              <a:rPr lang="en-US" sz="1800" dirty="0">
                <a:latin typeface="+mn-lt"/>
              </a:rPr>
              <a:t> between Anesthesia Start and Anesthesia End; Patients with and without diagnosis of diabetes.</a:t>
            </a:r>
          </a:p>
          <a:p>
            <a:pPr marL="0" indent="0">
              <a:buNone/>
            </a:pPr>
            <a:r>
              <a:rPr lang="en-US" sz="1800" b="1" dirty="0">
                <a:latin typeface="+mn-lt"/>
              </a:rPr>
              <a:t>Success:</a:t>
            </a:r>
            <a:r>
              <a:rPr lang="en-US" sz="1800" dirty="0">
                <a:latin typeface="+mn-lt"/>
              </a:rPr>
              <a:t> Administration of insulin within 90 minutes (either IV or sub Q routes) or Recheck of glucose level within 90 minutes</a:t>
            </a:r>
          </a:p>
          <a:p>
            <a:pPr marL="0" indent="0">
              <a:buNone/>
            </a:pPr>
            <a:r>
              <a:rPr lang="en-US" sz="1800" b="1" dirty="0">
                <a:latin typeface="+mn-lt"/>
              </a:rPr>
              <a:t>Responsible Provider: </a:t>
            </a:r>
            <a:r>
              <a:rPr lang="en-US" sz="1800" dirty="0">
                <a:latin typeface="+mn-lt"/>
              </a:rPr>
              <a:t>The provider signed in at the first glucose recheck or first administration of insulin. If neither occurred, then the responsible provider is the one signed in 90 minutes after the high glucose measurement. </a:t>
            </a:r>
          </a:p>
          <a:p>
            <a:pPr marL="0" indent="0">
              <a:buNone/>
            </a:pPr>
            <a:r>
              <a:rPr lang="en-US" sz="1800" dirty="0">
                <a:latin typeface="+mn-lt"/>
                <a:hlinkClick r:id="rId2"/>
              </a:rPr>
              <a:t>https://mpog.org/files/quality/measures/GLU-01_spec.pdf</a:t>
            </a:r>
            <a:endParaRPr lang="en-US" sz="1800" dirty="0">
              <a:latin typeface="+mn-lt"/>
            </a:endParaRPr>
          </a:p>
        </p:txBody>
      </p:sp>
    </p:spTree>
    <p:extLst>
      <p:ext uri="{BB962C8B-B14F-4D97-AF65-F5344CB8AC3E}">
        <p14:creationId xmlns:p14="http://schemas.microsoft.com/office/powerpoint/2010/main" val="424848866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GLU 01 Performance</a:t>
            </a:r>
          </a:p>
        </p:txBody>
      </p:sp>
      <p:pic>
        <p:nvPicPr>
          <p:cNvPr id="3" name="Picture 2"/>
          <p:cNvPicPr>
            <a:picLocks noChangeAspect="1"/>
          </p:cNvPicPr>
          <p:nvPr/>
        </p:nvPicPr>
        <p:blipFill>
          <a:blip r:embed="rId2"/>
          <a:stretch>
            <a:fillRect/>
          </a:stretch>
        </p:blipFill>
        <p:spPr>
          <a:xfrm>
            <a:off x="163235" y="650394"/>
            <a:ext cx="11587268" cy="5084362"/>
          </a:xfrm>
          <a:prstGeom prst="rect">
            <a:avLst/>
          </a:prstGeom>
        </p:spPr>
      </p:pic>
    </p:spTree>
    <p:extLst>
      <p:ext uri="{BB962C8B-B14F-4D97-AF65-F5344CB8AC3E}">
        <p14:creationId xmlns:p14="http://schemas.microsoft.com/office/powerpoint/2010/main" val="167238847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ASPIRE Measure: GLU 02</a:t>
            </a:r>
          </a:p>
        </p:txBody>
      </p:sp>
      <p:sp>
        <p:nvSpPr>
          <p:cNvPr id="3" name="Content Placeholder 2"/>
          <p:cNvSpPr>
            <a:spLocks noGrp="1"/>
          </p:cNvSpPr>
          <p:nvPr>
            <p:ph idx="1"/>
          </p:nvPr>
        </p:nvSpPr>
        <p:spPr/>
        <p:txBody>
          <a:bodyPr/>
          <a:lstStyle/>
          <a:p>
            <a:pPr marL="0" indent="0">
              <a:buNone/>
            </a:pPr>
            <a:r>
              <a:rPr lang="en-US" sz="1800" b="1" dirty="0">
                <a:latin typeface="+mn-lt"/>
              </a:rPr>
              <a:t>Measure Summary: </a:t>
            </a:r>
            <a:r>
              <a:rPr lang="en-US" sz="1800" dirty="0">
                <a:latin typeface="+mn-lt"/>
              </a:rPr>
              <a:t>Percentage of intraoperative glucose labs with perioperative glucose &lt;60 with administration of dextrose containing solution or glucose recheck within 90 minutes of original glucose measurement for the time period between Anesthesia Start and Anesthesia End.</a:t>
            </a:r>
          </a:p>
          <a:p>
            <a:pPr marL="0" indent="0">
              <a:buNone/>
            </a:pPr>
            <a:endParaRPr lang="en-US" sz="1800" dirty="0">
              <a:latin typeface="+mn-lt"/>
            </a:endParaRPr>
          </a:p>
          <a:p>
            <a:pPr marL="0" indent="0">
              <a:buNone/>
            </a:pPr>
            <a:r>
              <a:rPr lang="en-US" sz="1800" b="1" dirty="0">
                <a:latin typeface="+mn-lt"/>
              </a:rPr>
              <a:t>Inclusions: </a:t>
            </a:r>
            <a:r>
              <a:rPr lang="en-US" sz="1800" dirty="0">
                <a:latin typeface="+mn-lt"/>
              </a:rPr>
              <a:t>All patients with glucose level less than 60 mg/</a:t>
            </a:r>
            <a:r>
              <a:rPr lang="en-US" sz="1800" dirty="0" err="1">
                <a:latin typeface="+mn-lt"/>
              </a:rPr>
              <a:t>dL</a:t>
            </a:r>
            <a:r>
              <a:rPr lang="en-US" sz="1800" dirty="0">
                <a:latin typeface="+mn-lt"/>
              </a:rPr>
              <a:t> between Anesthesia Start and Anesthesia End; Patients with and without diagnosis of diabetes.</a:t>
            </a:r>
          </a:p>
          <a:p>
            <a:pPr marL="0" indent="0">
              <a:buNone/>
            </a:pPr>
            <a:endParaRPr lang="en-US" sz="1800" dirty="0">
              <a:latin typeface="+mn-lt"/>
            </a:endParaRPr>
          </a:p>
          <a:p>
            <a:pPr marL="0" indent="0">
              <a:buNone/>
            </a:pPr>
            <a:r>
              <a:rPr lang="en-US" sz="1800" b="1" dirty="0">
                <a:latin typeface="+mn-lt"/>
              </a:rPr>
              <a:t>Success:</a:t>
            </a:r>
            <a:r>
              <a:rPr lang="en-US" sz="1800" dirty="0">
                <a:latin typeface="+mn-lt"/>
              </a:rPr>
              <a:t> Administration of dextrose containing solution within 90 minutes (IV) OR Recheck of glucose level within 90 minutes</a:t>
            </a:r>
          </a:p>
          <a:p>
            <a:pPr marL="0" indent="0">
              <a:buNone/>
            </a:pPr>
            <a:endParaRPr lang="en-US" sz="1800" dirty="0">
              <a:latin typeface="+mn-lt"/>
            </a:endParaRPr>
          </a:p>
          <a:p>
            <a:pPr marL="0" indent="0">
              <a:buNone/>
            </a:pPr>
            <a:r>
              <a:rPr lang="en-US" sz="1800" b="1" dirty="0">
                <a:latin typeface="+mn-lt"/>
              </a:rPr>
              <a:t>Responsible Provider: </a:t>
            </a:r>
            <a:r>
              <a:rPr lang="en-US" sz="1800" dirty="0">
                <a:latin typeface="+mn-lt"/>
              </a:rPr>
              <a:t>The provider signed in at the first glucose recheck or first administration of dextrose. If neither occurred, then the responsible provider is the one signed in 90 minutes after the low glucose measurement.</a:t>
            </a:r>
          </a:p>
          <a:p>
            <a:pPr marL="0" indent="0">
              <a:buNone/>
            </a:pPr>
            <a:r>
              <a:rPr lang="en-US" sz="1800" dirty="0">
                <a:latin typeface="+mn-lt"/>
                <a:hlinkClick r:id="rId2"/>
              </a:rPr>
              <a:t>https://mpog.org/files/quality/measures/GLU-02_spec.pdf</a:t>
            </a:r>
            <a:endParaRPr lang="en-US" sz="1800" dirty="0">
              <a:latin typeface="+mn-lt"/>
            </a:endParaRPr>
          </a:p>
        </p:txBody>
      </p:sp>
    </p:spTree>
    <p:extLst>
      <p:ext uri="{BB962C8B-B14F-4D97-AF65-F5344CB8AC3E}">
        <p14:creationId xmlns:p14="http://schemas.microsoft.com/office/powerpoint/2010/main" val="323568617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Summary of Recommendations: Glycemic Control</a:t>
            </a:r>
          </a:p>
        </p:txBody>
      </p:sp>
      <p:sp>
        <p:nvSpPr>
          <p:cNvPr id="3" name="Content Placeholder 2"/>
          <p:cNvSpPr>
            <a:spLocks noGrp="1"/>
          </p:cNvSpPr>
          <p:nvPr>
            <p:ph idx="1"/>
          </p:nvPr>
        </p:nvSpPr>
        <p:spPr>
          <a:xfrm>
            <a:off x="566058" y="775063"/>
            <a:ext cx="10972799" cy="5934030"/>
          </a:xfrm>
        </p:spPr>
        <p:txBody>
          <a:bodyPr/>
          <a:lstStyle/>
          <a:p>
            <a:pPr marL="342900" indent="-342900">
              <a:buFont typeface="+mj-lt"/>
              <a:buAutoNum type="arabicPeriod"/>
            </a:pPr>
            <a:r>
              <a:rPr lang="en-US" sz="1800" dirty="0">
                <a:latin typeface="+mn-lt"/>
              </a:rPr>
              <a:t>Maintain blood glucose levels less than 180 mg/dL throughout the perioperative period for patients with and without diabetes. (Anderson, 2014; Berrios-Torres, 2017; Duggan, 2017; Joshi, 2010; </a:t>
            </a:r>
            <a:r>
              <a:rPr lang="en-US" sz="1800" dirty="0" err="1">
                <a:latin typeface="+mn-lt"/>
              </a:rPr>
              <a:t>Umpierrez</a:t>
            </a:r>
            <a:r>
              <a:rPr lang="en-US" sz="1800" dirty="0">
                <a:latin typeface="+mn-lt"/>
              </a:rPr>
              <a:t>, 2012)  </a:t>
            </a:r>
            <a:endParaRPr lang="en-US" sz="1800" baseline="30000" dirty="0">
              <a:latin typeface="+mn-lt"/>
            </a:endParaRPr>
          </a:p>
          <a:p>
            <a:pPr marL="342900" indent="-342900">
              <a:buFont typeface="+mj-lt"/>
              <a:buAutoNum type="arabicPeriod"/>
            </a:pPr>
            <a:r>
              <a:rPr lang="en-US" sz="1800" dirty="0">
                <a:latin typeface="+mn-lt"/>
              </a:rPr>
              <a:t>Use subcutaneous (SC) rapid-acting insulin treatment for: (Duggan, 2017; Joshi, 2010; </a:t>
            </a:r>
            <a:r>
              <a:rPr lang="en-US" sz="1800" dirty="0" err="1">
                <a:latin typeface="+mn-lt"/>
              </a:rPr>
              <a:t>Umpierrez</a:t>
            </a:r>
            <a:r>
              <a:rPr lang="en-US" sz="1800" dirty="0">
                <a:latin typeface="+mn-lt"/>
              </a:rPr>
              <a:t>, 2012)</a:t>
            </a:r>
          </a:p>
          <a:p>
            <a:pPr lvl="2"/>
            <a:r>
              <a:rPr lang="en-US" sz="1400" dirty="0">
                <a:latin typeface="+mn-lt"/>
                <a:ea typeface="ＭＳ Ｐゴシック" charset="0"/>
              </a:rPr>
              <a:t>Ambulatory surgery patients</a:t>
            </a:r>
          </a:p>
          <a:p>
            <a:pPr lvl="2"/>
            <a:r>
              <a:rPr lang="en-US" sz="1400" dirty="0">
                <a:latin typeface="+mn-lt"/>
                <a:ea typeface="ＭＳ Ｐゴシック" charset="0"/>
              </a:rPr>
              <a:t>Procedures of short duration (&lt;4h): </a:t>
            </a:r>
          </a:p>
          <a:p>
            <a:pPr lvl="2"/>
            <a:r>
              <a:rPr lang="en-US" sz="1400" dirty="0">
                <a:latin typeface="+mn-lt"/>
                <a:ea typeface="ＭＳ Ｐゴシック" charset="0"/>
              </a:rPr>
              <a:t>Inpatient procedures that are minimally invasive, hemodynamically stable, and early resumption of oral intake is predicted </a:t>
            </a:r>
          </a:p>
          <a:p>
            <a:pPr marL="342900" indent="-342900">
              <a:buFont typeface="+mj-lt"/>
              <a:buAutoNum type="arabicPeriod"/>
            </a:pPr>
            <a:r>
              <a:rPr lang="en-US" sz="1800" dirty="0">
                <a:latin typeface="+mn-lt"/>
              </a:rPr>
              <a:t>Check blood glucose (BG) at least every 2 hours when administering SC insulin. (Duggan, 2017; Joshi, 2010; </a:t>
            </a:r>
            <a:r>
              <a:rPr lang="en-US" sz="1800" dirty="0" err="1">
                <a:latin typeface="+mn-lt"/>
              </a:rPr>
              <a:t>Umpierrez</a:t>
            </a:r>
            <a:r>
              <a:rPr lang="en-US" sz="1800" dirty="0">
                <a:latin typeface="+mn-lt"/>
              </a:rPr>
              <a:t>, 2012)</a:t>
            </a:r>
            <a:endParaRPr lang="en-US" sz="1800" baseline="30000" dirty="0">
              <a:latin typeface="+mn-lt"/>
            </a:endParaRPr>
          </a:p>
          <a:p>
            <a:pPr marL="342900" indent="-342900">
              <a:buFont typeface="+mj-lt"/>
              <a:buAutoNum type="arabicPeriod"/>
            </a:pPr>
            <a:r>
              <a:rPr lang="en-US" sz="1800" dirty="0">
                <a:latin typeface="+mn-lt"/>
              </a:rPr>
              <a:t>Use IV insulin infusion for patients undergoing procedures with: (Duggan, 2017)</a:t>
            </a:r>
            <a:endParaRPr lang="en-US" sz="1800" baseline="30000" dirty="0">
              <a:latin typeface="+mn-lt"/>
            </a:endParaRPr>
          </a:p>
          <a:p>
            <a:pPr marL="920750" lvl="2" indent="-285750"/>
            <a:r>
              <a:rPr lang="en-US" sz="1400" dirty="0">
                <a:latin typeface="+mn-lt"/>
              </a:rPr>
              <a:t>Hemodynamic instability/Inotrope use</a:t>
            </a:r>
          </a:p>
          <a:p>
            <a:pPr marL="920750" lvl="2" indent="-285750"/>
            <a:r>
              <a:rPr lang="en-US" sz="1400" dirty="0">
                <a:latin typeface="+mn-lt"/>
              </a:rPr>
              <a:t>Significant fluid shifts</a:t>
            </a:r>
          </a:p>
          <a:p>
            <a:pPr marL="920750" lvl="2" indent="-285750"/>
            <a:r>
              <a:rPr lang="en-US" sz="1400" dirty="0">
                <a:latin typeface="+mn-lt"/>
              </a:rPr>
              <a:t>Changes in temperature</a:t>
            </a:r>
          </a:p>
          <a:p>
            <a:pPr marL="920750" lvl="2" indent="-285750"/>
            <a:r>
              <a:rPr lang="en-US" sz="1400" dirty="0">
                <a:latin typeface="+mn-lt"/>
              </a:rPr>
              <a:t>Duration &gt;4 hours</a:t>
            </a:r>
          </a:p>
          <a:p>
            <a:pPr marL="920750" lvl="2" indent="-285750"/>
            <a:r>
              <a:rPr lang="en-US" sz="1400" dirty="0">
                <a:latin typeface="+mn-lt"/>
              </a:rPr>
              <a:t>Critical illness</a:t>
            </a:r>
          </a:p>
          <a:p>
            <a:pPr marL="920750" lvl="2" indent="-285750"/>
            <a:r>
              <a:rPr lang="en-US" sz="1400" dirty="0">
                <a:latin typeface="+mn-lt"/>
              </a:rPr>
              <a:t>Cardiac surgery patients</a:t>
            </a:r>
          </a:p>
          <a:p>
            <a:pPr marL="342900" indent="-342900">
              <a:buFont typeface="+mj-lt"/>
              <a:buAutoNum type="arabicPeriod"/>
            </a:pPr>
            <a:r>
              <a:rPr lang="en-US" sz="1800" dirty="0">
                <a:latin typeface="+mn-lt"/>
              </a:rPr>
              <a:t>Check blood glucose hourly when administering insulin infusion. (Duggan, 2017)</a:t>
            </a:r>
            <a:endParaRPr lang="en-US" sz="1800" baseline="30000" dirty="0">
              <a:latin typeface="+mn-lt"/>
            </a:endParaRPr>
          </a:p>
        </p:txBody>
      </p:sp>
      <p:pic>
        <p:nvPicPr>
          <p:cNvPr id="5" name="Picture 4" descr="Tablero de comunicación de rutina diabetes -Orientac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517" y="4076698"/>
            <a:ext cx="1524003" cy="1524003"/>
          </a:xfrm>
          <a:prstGeom prst="rect">
            <a:avLst/>
          </a:prstGeom>
        </p:spPr>
      </p:pic>
    </p:spTree>
    <p:extLst>
      <p:ext uri="{BB962C8B-B14F-4D97-AF65-F5344CB8AC3E}">
        <p14:creationId xmlns:p14="http://schemas.microsoft.com/office/powerpoint/2010/main" val="159817811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25"/>
          </a:xfrm>
        </p:spPr>
        <p:txBody>
          <a:bodyPr/>
          <a:lstStyle/>
          <a:p>
            <a:r>
              <a:rPr lang="en-US" dirty="0">
                <a:latin typeface="+mj-lt"/>
              </a:rPr>
              <a:t>Bundle Element #4: </a:t>
            </a:r>
            <a:br>
              <a:rPr lang="en-US" dirty="0">
                <a:latin typeface="+mj-lt"/>
              </a:rPr>
            </a:br>
            <a:r>
              <a:rPr lang="en-US" dirty="0">
                <a:latin typeface="+mj-lt"/>
              </a:rPr>
              <a:t>fluid management</a:t>
            </a:r>
          </a:p>
        </p:txBody>
      </p:sp>
    </p:spTree>
    <p:extLst>
      <p:ext uri="{BB962C8B-B14F-4D97-AF65-F5344CB8AC3E}">
        <p14:creationId xmlns:p14="http://schemas.microsoft.com/office/powerpoint/2010/main" val="186096791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Bundle Element #4: Fluid Management </a:t>
            </a:r>
          </a:p>
        </p:txBody>
      </p:sp>
      <p:sp>
        <p:nvSpPr>
          <p:cNvPr id="3" name="Content Placeholder 2"/>
          <p:cNvSpPr>
            <a:spLocks noGrp="1"/>
          </p:cNvSpPr>
          <p:nvPr>
            <p:ph idx="1"/>
          </p:nvPr>
        </p:nvSpPr>
        <p:spPr>
          <a:xfrm>
            <a:off x="4237892" y="711369"/>
            <a:ext cx="7197753" cy="5346531"/>
          </a:xfrm>
        </p:spPr>
        <p:txBody>
          <a:bodyPr/>
          <a:lstStyle/>
          <a:p>
            <a:r>
              <a:rPr lang="en-US" sz="2000" dirty="0" err="1">
                <a:latin typeface="+mn-lt"/>
              </a:rPr>
              <a:t>Kabon</a:t>
            </a:r>
            <a:r>
              <a:rPr lang="en-US" sz="2000" dirty="0">
                <a:latin typeface="+mn-lt"/>
              </a:rPr>
              <a:t> et. al. (2005) demonstrated infection rates did not differ between patients who were assigned a small or large fluid management protocol. Fluid replacement between 3.1 mL to 5.7 mL did not have a major impact on SSI risk. </a:t>
            </a:r>
          </a:p>
          <a:p>
            <a:r>
              <a:rPr lang="en-US" sz="2000" dirty="0">
                <a:latin typeface="+mn-lt"/>
              </a:rPr>
              <a:t>“Wound repair and resistance to infection both depend in part on wound tissue oxygen tension and can potentially be improved by increasing arterial oxygen tension, even of fully saturated blood…Colloid administration titrated to maximize cardiac output reduces complications, including those related to wound healing.”</a:t>
            </a:r>
          </a:p>
          <a:p>
            <a:r>
              <a:rPr lang="en-US" sz="2000" dirty="0">
                <a:latin typeface="+mn-lt"/>
              </a:rPr>
              <a:t>Trials without standardized volume replacement protocols reported an increase in SSIs. </a:t>
            </a:r>
          </a:p>
          <a:p>
            <a:r>
              <a:rPr lang="en-US" sz="2000" dirty="0">
                <a:latin typeface="+mn-lt"/>
              </a:rPr>
              <a:t>Fluid management is most effective in minimizing SSI rates when paired with optimization of tissue oxygenation. (Anderson, 2014; </a:t>
            </a:r>
            <a:r>
              <a:rPr lang="en-US" sz="2000" dirty="0" err="1">
                <a:latin typeface="+mn-lt"/>
              </a:rPr>
              <a:t>Kabon</a:t>
            </a:r>
            <a:r>
              <a:rPr lang="en-US" sz="2000" dirty="0">
                <a:latin typeface="+mn-lt"/>
              </a:rPr>
              <a:t>, 2005)</a:t>
            </a:r>
          </a:p>
        </p:txBody>
      </p:sp>
      <p:pic>
        <p:nvPicPr>
          <p:cNvPr id="5" name="Picture 4"/>
          <p:cNvPicPr>
            <a:picLocks noChangeAspect="1"/>
          </p:cNvPicPr>
          <p:nvPr/>
        </p:nvPicPr>
        <p:blipFill>
          <a:blip r:embed="rId3"/>
          <a:stretch>
            <a:fillRect/>
          </a:stretch>
        </p:blipFill>
        <p:spPr>
          <a:xfrm>
            <a:off x="642204" y="1800203"/>
            <a:ext cx="3331919" cy="2495723"/>
          </a:xfrm>
          <a:prstGeom prst="rect">
            <a:avLst/>
          </a:prstGeom>
        </p:spPr>
      </p:pic>
    </p:spTree>
    <p:extLst>
      <p:ext uri="{BB962C8B-B14F-4D97-AF65-F5344CB8AC3E}">
        <p14:creationId xmlns:p14="http://schemas.microsoft.com/office/powerpoint/2010/main" val="357942194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Summary of Recommendations: Fluid Management</a:t>
            </a:r>
          </a:p>
        </p:txBody>
      </p:sp>
      <p:sp>
        <p:nvSpPr>
          <p:cNvPr id="3" name="Content Placeholder 2"/>
          <p:cNvSpPr>
            <a:spLocks noGrp="1"/>
          </p:cNvSpPr>
          <p:nvPr>
            <p:ph idx="1"/>
          </p:nvPr>
        </p:nvSpPr>
        <p:spPr>
          <a:xfrm>
            <a:off x="450210" y="992697"/>
            <a:ext cx="10972799" cy="3881307"/>
          </a:xfrm>
        </p:spPr>
        <p:txBody>
          <a:bodyPr/>
          <a:lstStyle/>
          <a:p>
            <a:r>
              <a:rPr lang="en-US" dirty="0">
                <a:latin typeface="+mn-lt"/>
              </a:rPr>
              <a:t>There is conflicting evidence on whether restrictive or liberal fluid management protocols put patients at risk for developing an SSI postoperatively. </a:t>
            </a:r>
          </a:p>
          <a:p>
            <a:r>
              <a:rPr lang="en-US" dirty="0">
                <a:latin typeface="+mn-lt"/>
              </a:rPr>
              <a:t>Healthcare institutions should adopt and implement a standardized fluid management protocol for surgical patients</a:t>
            </a:r>
          </a:p>
          <a:p>
            <a:r>
              <a:rPr lang="en-US" dirty="0">
                <a:latin typeface="+mn-lt"/>
              </a:rPr>
              <a:t>Maximizing cardiac output through crystalloid, colloid or blood administration can improve the migration of neutrophils and other inflammatory cells to the incision site, however, use caution not to place the patient in a hypervolemic state.</a:t>
            </a:r>
          </a:p>
          <a:p>
            <a:r>
              <a:rPr lang="en-US" dirty="0">
                <a:latin typeface="+mn-lt"/>
              </a:rPr>
              <a:t>“Maintain patients in a state of zero fluid balance by providing them with the right amount of the right fluid at the right time”. (Varadhan, 2010)</a:t>
            </a:r>
            <a:endParaRPr lang="en-US" i="1" dirty="0">
              <a:latin typeface="+mn-lt"/>
            </a:endParaRPr>
          </a:p>
        </p:txBody>
      </p:sp>
    </p:spTree>
    <p:extLst>
      <p:ext uri="{BB962C8B-B14F-4D97-AF65-F5344CB8AC3E}">
        <p14:creationId xmlns:p14="http://schemas.microsoft.com/office/powerpoint/2010/main" val="32035759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87352"/>
            <a:ext cx="10972801" cy="584761"/>
          </a:xfrm>
        </p:spPr>
        <p:txBody>
          <a:bodyPr/>
          <a:lstStyle/>
          <a:p>
            <a:r>
              <a:rPr lang="en-US" sz="3200" dirty="0">
                <a:latin typeface="+mj-lt"/>
                <a:ea typeface="Adobe Fangsong Std R" panose="02020400000000000000" pitchFamily="18" charset="-128"/>
              </a:rPr>
              <a:t>Impact of Surgical Site Infections</a:t>
            </a:r>
          </a:p>
        </p:txBody>
      </p:sp>
      <p:sp>
        <p:nvSpPr>
          <p:cNvPr id="3" name="Content Placeholder 2"/>
          <p:cNvSpPr>
            <a:spLocks noGrp="1"/>
          </p:cNvSpPr>
          <p:nvPr>
            <p:ph idx="1"/>
          </p:nvPr>
        </p:nvSpPr>
        <p:spPr/>
        <p:txBody>
          <a:bodyPr/>
          <a:lstStyle/>
          <a:p>
            <a:r>
              <a:rPr lang="en-US" dirty="0">
                <a:latin typeface="+mn-lt"/>
                <a:ea typeface="Adobe Fangsong Std R" panose="02020400000000000000" pitchFamily="18" charset="-128"/>
              </a:rPr>
              <a:t>Incidence: 2-5% in patients undergoing inpatient surgery. (Anderson, 2014)</a:t>
            </a:r>
            <a:endParaRPr lang="en-US" baseline="30000" dirty="0">
              <a:latin typeface="+mn-lt"/>
              <a:ea typeface="Adobe Fangsong Std R" panose="02020400000000000000" pitchFamily="18" charset="-128"/>
            </a:endParaRPr>
          </a:p>
          <a:p>
            <a:r>
              <a:rPr lang="en-US" dirty="0">
                <a:latin typeface="+mn-lt"/>
                <a:ea typeface="Adobe Fangsong Std R" panose="02020400000000000000" pitchFamily="18" charset="-128"/>
              </a:rPr>
              <a:t>Between 160,000 and 300,000 infections per year in the United States. (Anderson, 2014; Magill, 2014)</a:t>
            </a:r>
            <a:endParaRPr lang="en-US" baseline="30000" dirty="0">
              <a:latin typeface="+mn-lt"/>
              <a:ea typeface="Adobe Fangsong Std R" panose="02020400000000000000" pitchFamily="18" charset="-128"/>
            </a:endParaRPr>
          </a:p>
          <a:p>
            <a:r>
              <a:rPr lang="en-US" dirty="0">
                <a:latin typeface="+mn-lt"/>
                <a:ea typeface="Adobe Fangsong Std R" panose="02020400000000000000" pitchFamily="18" charset="-128"/>
              </a:rPr>
              <a:t>A single SSI is associated with 7-11 additional postoperative hospital days. (Anderson, 2014)</a:t>
            </a:r>
            <a:endParaRPr lang="en-US" baseline="30000" dirty="0">
              <a:latin typeface="+mn-lt"/>
              <a:ea typeface="Adobe Fangsong Std R" panose="02020400000000000000" pitchFamily="18" charset="-128"/>
            </a:endParaRPr>
          </a:p>
          <a:p>
            <a:r>
              <a:rPr lang="en-US" dirty="0">
                <a:latin typeface="+mn-lt"/>
                <a:ea typeface="Adobe Fangsong Std R" panose="02020400000000000000" pitchFamily="18" charset="-128"/>
              </a:rPr>
              <a:t>Greater than 90,000 readmissions annually in the US</a:t>
            </a:r>
          </a:p>
          <a:p>
            <a:r>
              <a:rPr lang="en-US" dirty="0">
                <a:latin typeface="+mn-lt"/>
                <a:ea typeface="Adobe Fangsong Std R" panose="02020400000000000000" pitchFamily="18" charset="-128"/>
              </a:rPr>
              <a:t>75% of deaths among patients with SSI are directly attributable to SSI</a:t>
            </a:r>
          </a:p>
          <a:p>
            <a:r>
              <a:rPr lang="en-US" dirty="0">
                <a:latin typeface="+mn-lt"/>
                <a:ea typeface="Adobe Fangsong Std R" panose="02020400000000000000" pitchFamily="18" charset="-128"/>
              </a:rPr>
              <a:t>Annual cost of SSI in the US: $3.5 to $10 billion</a:t>
            </a:r>
          </a:p>
          <a:p>
            <a:r>
              <a:rPr lang="en-US" dirty="0">
                <a:latin typeface="+mn-lt"/>
                <a:ea typeface="Adobe Fangsong Std R" panose="02020400000000000000" pitchFamily="18" charset="-128"/>
              </a:rPr>
              <a:t>Increases cost of hospital admission by $20,000 per admission</a:t>
            </a:r>
          </a:p>
          <a:p>
            <a:pPr marL="0" indent="0">
              <a:buNone/>
            </a:pPr>
            <a:endParaRPr lang="en-US" i="1" dirty="0"/>
          </a:p>
        </p:txBody>
      </p:sp>
    </p:spTree>
    <p:extLst>
      <p:ext uri="{BB962C8B-B14F-4D97-AF65-F5344CB8AC3E}">
        <p14:creationId xmlns:p14="http://schemas.microsoft.com/office/powerpoint/2010/main" val="82833732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25"/>
          </a:xfrm>
        </p:spPr>
        <p:txBody>
          <a:bodyPr/>
          <a:lstStyle/>
          <a:p>
            <a:r>
              <a:rPr lang="en-US" dirty="0">
                <a:latin typeface="+mj-lt"/>
              </a:rPr>
              <a:t>Bundle Element #5: </a:t>
            </a:r>
            <a:br>
              <a:rPr lang="en-US" dirty="0">
                <a:latin typeface="+mj-lt"/>
              </a:rPr>
            </a:br>
            <a:r>
              <a:rPr lang="en-US" dirty="0">
                <a:latin typeface="+mj-lt"/>
              </a:rPr>
              <a:t>oxygenation</a:t>
            </a:r>
          </a:p>
        </p:txBody>
      </p:sp>
    </p:spTree>
    <p:extLst>
      <p:ext uri="{BB962C8B-B14F-4D97-AF65-F5344CB8AC3E}">
        <p14:creationId xmlns:p14="http://schemas.microsoft.com/office/powerpoint/2010/main" val="93360852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Bundle Element #5: Oxygenation</a:t>
            </a:r>
          </a:p>
        </p:txBody>
      </p:sp>
      <p:sp>
        <p:nvSpPr>
          <p:cNvPr id="3" name="Content Placeholder 2"/>
          <p:cNvSpPr>
            <a:spLocks noGrp="1"/>
          </p:cNvSpPr>
          <p:nvPr>
            <p:ph idx="1"/>
          </p:nvPr>
        </p:nvSpPr>
        <p:spPr>
          <a:xfrm>
            <a:off x="558802" y="914400"/>
            <a:ext cx="7213598" cy="3773978"/>
          </a:xfrm>
        </p:spPr>
        <p:txBody>
          <a:bodyPr/>
          <a:lstStyle/>
          <a:p>
            <a:r>
              <a:rPr lang="en-US" dirty="0">
                <a:latin typeface="+mn-lt"/>
              </a:rPr>
              <a:t>CDC Guidelines for the Prevention of SSIs 2017. (Berrios-Torres, 2017)</a:t>
            </a:r>
          </a:p>
          <a:p>
            <a:pPr lvl="1"/>
            <a:r>
              <a:rPr lang="en-US" dirty="0">
                <a:latin typeface="+mn-lt"/>
              </a:rPr>
              <a:t>For patients with normal pulmonary function undergoing general anesthesia with ETT, administer increased FiO2 during surgery and after </a:t>
            </a:r>
            <a:r>
              <a:rPr lang="en-US" dirty="0" err="1">
                <a:latin typeface="+mn-lt"/>
              </a:rPr>
              <a:t>extubation</a:t>
            </a:r>
            <a:r>
              <a:rPr lang="en-US" dirty="0">
                <a:latin typeface="+mn-lt"/>
              </a:rPr>
              <a:t> in the immediate postop period. </a:t>
            </a:r>
          </a:p>
          <a:p>
            <a:pPr lvl="1"/>
            <a:r>
              <a:rPr lang="en-US" dirty="0">
                <a:latin typeface="+mn-lt"/>
              </a:rPr>
              <a:t>No clear evidence to support administration of increased FiO2 via ETT during the intraoperative phase only.</a:t>
            </a:r>
          </a:p>
          <a:p>
            <a:pPr lvl="1"/>
            <a:r>
              <a:rPr lang="en-US" dirty="0">
                <a:latin typeface="+mn-lt"/>
              </a:rPr>
              <a:t>No clear evidence to support administration of FiO2 via face mask or nasal cannula during the perioperative period.</a:t>
            </a:r>
          </a:p>
          <a:p>
            <a:r>
              <a:rPr lang="en-US" dirty="0">
                <a:latin typeface="+mn-lt"/>
              </a:rPr>
              <a:t>American College of Surgeons and Surgical Infection Society: SSI Guidelines. (Ban, 2017) </a:t>
            </a:r>
          </a:p>
          <a:p>
            <a:pPr lvl="1"/>
            <a:r>
              <a:rPr lang="en-US" dirty="0">
                <a:latin typeface="+mn-lt"/>
              </a:rPr>
              <a:t>Administration of supplemental oxygen (80% FiO2) is recommended during surgery and in the immediate postop period for procedures performed under general anesthesia.</a:t>
            </a:r>
          </a:p>
          <a:p>
            <a:pPr marL="342900" lvl="1" indent="0">
              <a:buNone/>
            </a:pPr>
            <a:endParaRPr lang="en-US" sz="1000" dirty="0"/>
          </a:p>
          <a:p>
            <a:pPr marL="342900" lvl="1" indent="0">
              <a:buNone/>
            </a:pPr>
            <a:endParaRPr lang="en-US" sz="1000" dirty="0"/>
          </a:p>
        </p:txBody>
      </p:sp>
      <p:pic>
        <p:nvPicPr>
          <p:cNvPr id="4" name="Picture 3"/>
          <p:cNvPicPr>
            <a:picLocks noChangeAspect="1"/>
          </p:cNvPicPr>
          <p:nvPr/>
        </p:nvPicPr>
        <p:blipFill>
          <a:blip r:embed="rId3"/>
          <a:stretch>
            <a:fillRect/>
          </a:stretch>
        </p:blipFill>
        <p:spPr>
          <a:xfrm>
            <a:off x="8146960" y="1877702"/>
            <a:ext cx="3486238" cy="2414543"/>
          </a:xfrm>
          <a:prstGeom prst="rect">
            <a:avLst/>
          </a:prstGeom>
        </p:spPr>
      </p:pic>
    </p:spTree>
    <p:extLst>
      <p:ext uri="{BB962C8B-B14F-4D97-AF65-F5344CB8AC3E}">
        <p14:creationId xmlns:p14="http://schemas.microsoft.com/office/powerpoint/2010/main" val="150534271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Bundle Element #5: Oxygenation</a:t>
            </a:r>
          </a:p>
        </p:txBody>
      </p:sp>
      <p:sp>
        <p:nvSpPr>
          <p:cNvPr id="3" name="Content Placeholder 2"/>
          <p:cNvSpPr>
            <a:spLocks noGrp="1"/>
          </p:cNvSpPr>
          <p:nvPr>
            <p:ph idx="1"/>
          </p:nvPr>
        </p:nvSpPr>
        <p:spPr>
          <a:xfrm>
            <a:off x="546101" y="850900"/>
            <a:ext cx="10972799" cy="3471718"/>
          </a:xfrm>
        </p:spPr>
        <p:txBody>
          <a:bodyPr/>
          <a:lstStyle/>
          <a:p>
            <a:r>
              <a:rPr lang="en-US" dirty="0">
                <a:latin typeface="+mn-lt"/>
              </a:rPr>
              <a:t>SHEA Guidelines 2014. (Anderson, 2014)</a:t>
            </a:r>
            <a:endParaRPr lang="en-US" baseline="30000" dirty="0">
              <a:latin typeface="+mn-lt"/>
            </a:endParaRPr>
          </a:p>
          <a:p>
            <a:pPr lvl="1"/>
            <a:r>
              <a:rPr lang="en-US" dirty="0">
                <a:latin typeface="+mn-lt"/>
              </a:rPr>
              <a:t>Administer supplemental oxygen during and immediately following surgical procedures involving mechanical ventilation</a:t>
            </a:r>
          </a:p>
          <a:p>
            <a:pPr lvl="1"/>
            <a:r>
              <a:rPr lang="en-US" dirty="0">
                <a:latin typeface="+mn-lt"/>
              </a:rPr>
              <a:t>Supplemental oxygenation is most effective when combined with </a:t>
            </a:r>
            <a:r>
              <a:rPr lang="en-US" dirty="0" err="1">
                <a:latin typeface="+mn-lt"/>
              </a:rPr>
              <a:t>normothermia</a:t>
            </a:r>
            <a:r>
              <a:rPr lang="en-US" dirty="0">
                <a:latin typeface="+mn-lt"/>
              </a:rPr>
              <a:t> and appropriate fluid management</a:t>
            </a:r>
          </a:p>
          <a:p>
            <a:pPr marL="0" indent="0">
              <a:buNone/>
            </a:pPr>
            <a:endParaRPr lang="en-US" dirty="0">
              <a:latin typeface="+mn-lt"/>
            </a:endParaRPr>
          </a:p>
          <a:p>
            <a:r>
              <a:rPr lang="en-US" dirty="0">
                <a:latin typeface="+mn-lt"/>
              </a:rPr>
              <a:t>World Health Organization Recommendations 2016. (WHO, 2018)</a:t>
            </a:r>
            <a:endParaRPr lang="en-US" baseline="30000" dirty="0">
              <a:latin typeface="+mn-lt"/>
            </a:endParaRPr>
          </a:p>
          <a:p>
            <a:pPr lvl="1"/>
            <a:r>
              <a:rPr lang="en-US" dirty="0">
                <a:latin typeface="+mn-lt"/>
              </a:rPr>
              <a:t>Adult patients undergoing general anesthesia with an ETT for surgical procedures should receive an 80% FiO2 intraoperatively and 2-6 hours postoperatively, if possible</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i="1" dirty="0"/>
          </a:p>
          <a:p>
            <a:pPr marL="0" indent="0">
              <a:buNone/>
            </a:pPr>
            <a:endParaRPr lang="en-US" sz="1200" i="1" dirty="0"/>
          </a:p>
        </p:txBody>
      </p:sp>
      <p:pic>
        <p:nvPicPr>
          <p:cNvPr id="5" name="Picture 4"/>
          <p:cNvPicPr>
            <a:picLocks noChangeAspect="1"/>
          </p:cNvPicPr>
          <p:nvPr/>
        </p:nvPicPr>
        <p:blipFill>
          <a:blip r:embed="rId3"/>
          <a:stretch>
            <a:fillRect/>
          </a:stretch>
        </p:blipFill>
        <p:spPr>
          <a:xfrm>
            <a:off x="3041039" y="4501405"/>
            <a:ext cx="2733675" cy="895350"/>
          </a:xfrm>
          <a:prstGeom prst="rect">
            <a:avLst/>
          </a:prstGeom>
        </p:spPr>
      </p:pic>
      <p:pic>
        <p:nvPicPr>
          <p:cNvPr id="6" name="Picture 5"/>
          <p:cNvPicPr>
            <a:picLocks noChangeAspect="1"/>
          </p:cNvPicPr>
          <p:nvPr/>
        </p:nvPicPr>
        <p:blipFill>
          <a:blip r:embed="rId4"/>
          <a:stretch>
            <a:fillRect/>
          </a:stretch>
        </p:blipFill>
        <p:spPr>
          <a:xfrm>
            <a:off x="6735274" y="4272805"/>
            <a:ext cx="3381375" cy="1352550"/>
          </a:xfrm>
          <a:prstGeom prst="rect">
            <a:avLst/>
          </a:prstGeom>
        </p:spPr>
      </p:pic>
    </p:spTree>
    <p:extLst>
      <p:ext uri="{BB962C8B-B14F-4D97-AF65-F5344CB8AC3E}">
        <p14:creationId xmlns:p14="http://schemas.microsoft.com/office/powerpoint/2010/main" val="197756222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CAD2-B99B-4C73-8CDF-15BF1ACC2BA0}"/>
              </a:ext>
            </a:extLst>
          </p:cNvPr>
          <p:cNvSpPr>
            <a:spLocks noGrp="1"/>
          </p:cNvSpPr>
          <p:nvPr>
            <p:ph type="title"/>
          </p:nvPr>
        </p:nvSpPr>
        <p:spPr/>
        <p:txBody>
          <a:bodyPr/>
          <a:lstStyle/>
          <a:p>
            <a:r>
              <a:rPr lang="en-US" dirty="0">
                <a:latin typeface="+mj-lt"/>
              </a:rPr>
              <a:t>Oxygenation – maybe not so effective…</a:t>
            </a:r>
          </a:p>
        </p:txBody>
      </p:sp>
      <p:sp>
        <p:nvSpPr>
          <p:cNvPr id="3" name="Rectangle 2">
            <a:extLst>
              <a:ext uri="{FF2B5EF4-FFF2-40B4-BE49-F238E27FC236}">
                <a16:creationId xmlns:a16="http://schemas.microsoft.com/office/drawing/2014/main" id="{A982149D-DE29-46F5-89CF-B1F2160CD50C}"/>
              </a:ext>
            </a:extLst>
          </p:cNvPr>
          <p:cNvSpPr/>
          <p:nvPr/>
        </p:nvSpPr>
        <p:spPr>
          <a:xfrm>
            <a:off x="352338" y="1280175"/>
            <a:ext cx="10620462" cy="3000821"/>
          </a:xfrm>
          <a:prstGeom prst="rect">
            <a:avLst/>
          </a:prstGeom>
        </p:spPr>
        <p:txBody>
          <a:bodyPr wrap="square">
            <a:spAutoFit/>
          </a:bodyPr>
          <a:lstStyle/>
          <a:p>
            <a:pPr marL="342900" lvl="1" fontAlgn="base">
              <a:spcBef>
                <a:spcPct val="25000"/>
              </a:spcBef>
              <a:spcAft>
                <a:spcPct val="0"/>
              </a:spcAft>
              <a:buClr>
                <a:srgbClr val="002060"/>
              </a:buClr>
              <a:buSzPct val="100000"/>
            </a:pPr>
            <a:r>
              <a:rPr lang="en-US" dirty="0">
                <a:solidFill>
                  <a:srgbClr val="002060"/>
                </a:solidFill>
                <a:ea typeface="ＭＳ Ｐゴシック" charset="-128"/>
                <a:cs typeface="Calibri" panose="020F0502020204030204" pitchFamily="34" charset="0"/>
              </a:rPr>
              <a:t>“In a recent analysis investigating the scientific integrity of the work published by </a:t>
            </a:r>
            <a:r>
              <a:rPr lang="en-US" dirty="0" err="1">
                <a:solidFill>
                  <a:srgbClr val="002060"/>
                </a:solidFill>
                <a:ea typeface="ＭＳ Ｐゴシック" charset="-128"/>
                <a:cs typeface="Calibri" panose="020F0502020204030204" pitchFamily="34" charset="0"/>
              </a:rPr>
              <a:t>Schietroma</a:t>
            </a:r>
            <a:r>
              <a:rPr lang="en-US" dirty="0">
                <a:solidFill>
                  <a:srgbClr val="002060"/>
                </a:solidFill>
                <a:ea typeface="ＭＳ Ｐゴシック" charset="-128"/>
                <a:cs typeface="Calibri" panose="020F0502020204030204" pitchFamily="34" charset="0"/>
              </a:rPr>
              <a:t> et al., evidence was found for potential data fabrication in 38 trials reporting on a variety of perioperative interventions, including supplemental oxygen to reduce surgical site infections.</a:t>
            </a:r>
          </a:p>
          <a:p>
            <a:pPr marL="342900" lvl="1" fontAlgn="base">
              <a:spcBef>
                <a:spcPct val="25000"/>
              </a:spcBef>
              <a:spcAft>
                <a:spcPct val="0"/>
              </a:spcAft>
              <a:buClr>
                <a:srgbClr val="002060"/>
              </a:buClr>
              <a:buSzPct val="100000"/>
            </a:pPr>
            <a:r>
              <a:rPr lang="en-US" dirty="0">
                <a:solidFill>
                  <a:srgbClr val="002060"/>
                </a:solidFill>
                <a:ea typeface="ＭＳ Ｐゴシック" charset="-128"/>
                <a:cs typeface="Calibri" panose="020F0502020204030204" pitchFamily="34" charset="0"/>
              </a:rPr>
              <a:t>While some of these studies have been retracted, others have now come under scrutiny and require further investigation. Major concerns were raised about the impact of these compromised data on the World Health Organization recommendations on surgical site infections, which included two trials published by </a:t>
            </a:r>
            <a:r>
              <a:rPr lang="en-US" dirty="0" err="1">
                <a:solidFill>
                  <a:srgbClr val="002060"/>
                </a:solidFill>
                <a:ea typeface="ＭＳ Ｐゴシック" charset="-128"/>
                <a:cs typeface="Calibri" panose="020F0502020204030204" pitchFamily="34" charset="0"/>
              </a:rPr>
              <a:t>Schietroma</a:t>
            </a:r>
            <a:r>
              <a:rPr lang="en-US" dirty="0">
                <a:solidFill>
                  <a:srgbClr val="002060"/>
                </a:solidFill>
                <a:ea typeface="ＭＳ Ｐゴシック" charset="-128"/>
                <a:cs typeface="Calibri" panose="020F0502020204030204" pitchFamily="34" charset="0"/>
              </a:rPr>
              <a:t> et al. </a:t>
            </a:r>
          </a:p>
          <a:p>
            <a:pPr marL="342900" lvl="1" fontAlgn="base">
              <a:spcBef>
                <a:spcPct val="25000"/>
              </a:spcBef>
              <a:spcAft>
                <a:spcPct val="0"/>
              </a:spcAft>
              <a:buClr>
                <a:srgbClr val="002060"/>
              </a:buClr>
              <a:buSzPct val="100000"/>
            </a:pPr>
            <a:r>
              <a:rPr lang="en-US" dirty="0">
                <a:solidFill>
                  <a:srgbClr val="002060"/>
                </a:solidFill>
                <a:ea typeface="ＭＳ Ｐゴシック" charset="-128"/>
                <a:cs typeface="Calibri" panose="020F0502020204030204" pitchFamily="34" charset="0"/>
              </a:rPr>
              <a:t>The World Health Organization recommended the use of 80% inspired oxygen fraction. In contrast, two recently published meta-analyses found no argument in favor of high oxygen concentrations when trials by </a:t>
            </a:r>
            <a:r>
              <a:rPr lang="en-US" dirty="0" err="1">
                <a:solidFill>
                  <a:srgbClr val="002060"/>
                </a:solidFill>
                <a:ea typeface="ＭＳ Ｐゴシック" charset="-128"/>
                <a:cs typeface="Calibri" panose="020F0502020204030204" pitchFamily="34" charset="0"/>
              </a:rPr>
              <a:t>Schietroma</a:t>
            </a:r>
            <a:r>
              <a:rPr lang="en-US" dirty="0">
                <a:solidFill>
                  <a:srgbClr val="002060"/>
                </a:solidFill>
                <a:ea typeface="ＭＳ Ｐゴシック" charset="-128"/>
                <a:cs typeface="Calibri" panose="020F0502020204030204" pitchFamily="34" charset="0"/>
              </a:rPr>
              <a:t> et al. were excluded.”</a:t>
            </a:r>
          </a:p>
        </p:txBody>
      </p:sp>
      <p:sp>
        <p:nvSpPr>
          <p:cNvPr id="4" name="Rectangle 3">
            <a:extLst>
              <a:ext uri="{FF2B5EF4-FFF2-40B4-BE49-F238E27FC236}">
                <a16:creationId xmlns:a16="http://schemas.microsoft.com/office/drawing/2014/main" id="{B92E0B31-812A-46C1-ADB8-F66463782B5B}"/>
              </a:ext>
            </a:extLst>
          </p:cNvPr>
          <p:cNvSpPr/>
          <p:nvPr/>
        </p:nvSpPr>
        <p:spPr>
          <a:xfrm>
            <a:off x="657138" y="5817367"/>
            <a:ext cx="11534862" cy="246221"/>
          </a:xfrm>
          <a:prstGeom prst="rect">
            <a:avLst/>
          </a:prstGeom>
        </p:spPr>
        <p:txBody>
          <a:bodyPr wrap="square">
            <a:spAutoFit/>
          </a:bodyPr>
          <a:lstStyle/>
          <a:p>
            <a:r>
              <a:rPr lang="en-US" sz="1000" dirty="0">
                <a:hlinkClick r:id="rId3"/>
              </a:rPr>
              <a:t>https://anesthesiology.pubs.asahq.org/article.aspx?articleid=2739196&amp;utm_source=silverchair&amp;utm_medium=email&amp;utm_campaign=article_alert-Anesthes&amp;utm_content=olf&amp;utm_term=071919</a:t>
            </a:r>
            <a:endParaRPr lang="en-US" sz="1000" dirty="0"/>
          </a:p>
        </p:txBody>
      </p:sp>
    </p:spTree>
    <p:extLst>
      <p:ext uri="{BB962C8B-B14F-4D97-AF65-F5344CB8AC3E}">
        <p14:creationId xmlns:p14="http://schemas.microsoft.com/office/powerpoint/2010/main" val="304491386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Summary of Recommendations: Oxygenation</a:t>
            </a:r>
          </a:p>
        </p:txBody>
      </p:sp>
      <p:sp>
        <p:nvSpPr>
          <p:cNvPr id="3" name="Content Placeholder 2"/>
          <p:cNvSpPr>
            <a:spLocks noGrp="1"/>
          </p:cNvSpPr>
          <p:nvPr>
            <p:ph idx="1"/>
          </p:nvPr>
        </p:nvSpPr>
        <p:spPr>
          <a:xfrm>
            <a:off x="609602" y="1219201"/>
            <a:ext cx="8402513" cy="3933092"/>
          </a:xfrm>
        </p:spPr>
        <p:txBody>
          <a:bodyPr/>
          <a:lstStyle/>
          <a:p>
            <a:pPr marL="0" indent="0">
              <a:buNone/>
            </a:pPr>
            <a:r>
              <a:rPr lang="en-US" dirty="0">
                <a:latin typeface="+mn-lt"/>
              </a:rPr>
              <a:t>1. Administer supplemental oxygen in the immediate postop period for procedures performed under general anesthesia.</a:t>
            </a:r>
          </a:p>
          <a:p>
            <a:pPr marL="0" indent="0">
              <a:buNone/>
            </a:pPr>
            <a:r>
              <a:rPr lang="en-US" dirty="0">
                <a:latin typeface="+mn-lt"/>
              </a:rPr>
              <a:t>2. Combine supplemental oxygenation with normothermia and appropriate fluid management. (Ban, 2017; </a:t>
            </a:r>
            <a:r>
              <a:rPr lang="en-US" dirty="0" err="1">
                <a:latin typeface="+mn-lt"/>
              </a:rPr>
              <a:t>Belda</a:t>
            </a:r>
            <a:r>
              <a:rPr lang="en-US" dirty="0">
                <a:latin typeface="+mn-lt"/>
              </a:rPr>
              <a:t>, 2005; Berrios-Torres, 2017; Greif, 2000; </a:t>
            </a:r>
            <a:r>
              <a:rPr lang="en-US" dirty="0" err="1">
                <a:latin typeface="+mn-lt"/>
              </a:rPr>
              <a:t>Qadan</a:t>
            </a:r>
            <a:r>
              <a:rPr lang="en-US" dirty="0">
                <a:latin typeface="+mn-lt"/>
              </a:rPr>
              <a:t>, 2009)</a:t>
            </a:r>
          </a:p>
          <a:p>
            <a:pPr marL="0" indent="0">
              <a:buNone/>
            </a:pPr>
            <a:endParaRPr lang="en-US" dirty="0">
              <a:latin typeface="+mn-lt"/>
            </a:endParaRPr>
          </a:p>
        </p:txBody>
      </p:sp>
      <p:pic>
        <p:nvPicPr>
          <p:cNvPr id="7" name="Picture 6"/>
          <p:cNvPicPr>
            <a:picLocks noChangeAspect="1"/>
          </p:cNvPicPr>
          <p:nvPr/>
        </p:nvPicPr>
        <p:blipFill>
          <a:blip r:embed="rId3"/>
          <a:stretch>
            <a:fillRect/>
          </a:stretch>
        </p:blipFill>
        <p:spPr>
          <a:xfrm>
            <a:off x="9426349" y="1298634"/>
            <a:ext cx="2765651" cy="3422836"/>
          </a:xfrm>
          <a:prstGeom prst="rect">
            <a:avLst/>
          </a:prstGeom>
        </p:spPr>
      </p:pic>
    </p:spTree>
    <p:extLst>
      <p:ext uri="{BB962C8B-B14F-4D97-AF65-F5344CB8AC3E}">
        <p14:creationId xmlns:p14="http://schemas.microsoft.com/office/powerpoint/2010/main" val="2564086052"/>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25"/>
          </a:xfrm>
        </p:spPr>
        <p:txBody>
          <a:bodyPr/>
          <a:lstStyle/>
          <a:p>
            <a:r>
              <a:rPr lang="en-US" dirty="0">
                <a:latin typeface="+mj-lt"/>
              </a:rPr>
              <a:t>Bundle Element #6: </a:t>
            </a:r>
            <a:br>
              <a:rPr lang="en-US" dirty="0">
                <a:latin typeface="+mj-lt"/>
              </a:rPr>
            </a:br>
            <a:r>
              <a:rPr lang="en-US" dirty="0">
                <a:latin typeface="+mj-lt"/>
              </a:rPr>
              <a:t>hair removal</a:t>
            </a:r>
          </a:p>
        </p:txBody>
      </p:sp>
    </p:spTree>
    <p:extLst>
      <p:ext uri="{BB962C8B-B14F-4D97-AF65-F5344CB8AC3E}">
        <p14:creationId xmlns:p14="http://schemas.microsoft.com/office/powerpoint/2010/main" val="232698130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Bundle Element #6: Hair Removal</a:t>
            </a:r>
          </a:p>
        </p:txBody>
      </p:sp>
      <p:sp>
        <p:nvSpPr>
          <p:cNvPr id="3" name="Content Placeholder 2"/>
          <p:cNvSpPr>
            <a:spLocks noGrp="1"/>
          </p:cNvSpPr>
          <p:nvPr>
            <p:ph idx="1"/>
          </p:nvPr>
        </p:nvSpPr>
        <p:spPr/>
        <p:txBody>
          <a:bodyPr/>
          <a:lstStyle/>
          <a:p>
            <a:r>
              <a:rPr lang="en-US" dirty="0">
                <a:latin typeface="+mn-lt"/>
              </a:rPr>
              <a:t>SHEA Guidelines 2014. (Anderson, 2014)</a:t>
            </a:r>
            <a:endParaRPr lang="en-US" baseline="30000" dirty="0">
              <a:latin typeface="+mn-lt"/>
            </a:endParaRPr>
          </a:p>
          <a:p>
            <a:pPr lvl="1"/>
            <a:r>
              <a:rPr lang="en-US" dirty="0">
                <a:latin typeface="+mn-lt"/>
              </a:rPr>
              <a:t>Do not remove hair at the operative site unless the presence of hair will interfere with the operation. Do not use razors.</a:t>
            </a:r>
          </a:p>
          <a:p>
            <a:pPr lvl="1"/>
            <a:r>
              <a:rPr lang="en-US" dirty="0">
                <a:latin typeface="+mn-lt"/>
              </a:rPr>
              <a:t>If hair removal is necessary, remove hair outside of the operating room and use clippers or a depilatory agent.</a:t>
            </a:r>
          </a:p>
          <a:p>
            <a:r>
              <a:rPr lang="en-US" dirty="0">
                <a:latin typeface="+mn-lt"/>
              </a:rPr>
              <a:t>American College of Surgeons &amp; Surgical Infection Society 2016. (Ban, 2017)</a:t>
            </a:r>
            <a:endParaRPr lang="en-US" baseline="30000" dirty="0">
              <a:latin typeface="+mn-lt"/>
            </a:endParaRPr>
          </a:p>
          <a:p>
            <a:pPr lvl="1"/>
            <a:r>
              <a:rPr lang="en-US" dirty="0">
                <a:latin typeface="+mn-lt"/>
              </a:rPr>
              <a:t>Hair removal should be avoided unless hair interferes with surgery</a:t>
            </a:r>
          </a:p>
          <a:p>
            <a:pPr lvl="1"/>
            <a:r>
              <a:rPr lang="en-US" dirty="0">
                <a:latin typeface="+mn-lt"/>
              </a:rPr>
              <a:t>Use clippers instead of razor if hair removal is necessary.</a:t>
            </a:r>
          </a:p>
          <a:p>
            <a:pPr marL="342900" lvl="1" indent="0">
              <a:buNone/>
            </a:pPr>
            <a:endParaRPr lang="en-US" dirty="0"/>
          </a:p>
          <a:p>
            <a:pPr marL="342900" lvl="1" indent="0">
              <a:buNone/>
            </a:pPr>
            <a:endParaRPr lang="en-US" dirty="0"/>
          </a:p>
          <a:p>
            <a:pPr marL="3175" indent="0">
              <a:buNone/>
            </a:pPr>
            <a:endParaRPr lang="en-US" sz="1200" i="1" dirty="0"/>
          </a:p>
          <a:p>
            <a:pPr marL="231775">
              <a:buAutoNum type="arabicPeriod"/>
            </a:pPr>
            <a:endParaRPr lang="en-US" sz="1200" i="1" dirty="0"/>
          </a:p>
          <a:p>
            <a:pPr marL="342900" lvl="1" indent="0">
              <a:buNone/>
            </a:pPr>
            <a:endParaRPr lang="en-US" sz="1200" i="1" dirty="0"/>
          </a:p>
        </p:txBody>
      </p:sp>
      <p:sp>
        <p:nvSpPr>
          <p:cNvPr id="4" name="TextBox 3"/>
          <p:cNvSpPr txBox="1"/>
          <p:nvPr/>
        </p:nvSpPr>
        <p:spPr>
          <a:xfrm>
            <a:off x="748145" y="5652655"/>
            <a:ext cx="7398328" cy="246221"/>
          </a:xfrm>
          <a:prstGeom prst="rect">
            <a:avLst/>
          </a:prstGeom>
          <a:noFill/>
        </p:spPr>
        <p:txBody>
          <a:bodyPr wrap="square" rtlCol="0">
            <a:spAutoFit/>
          </a:bodyPr>
          <a:lstStyle/>
          <a:p>
            <a:endParaRPr lang="en-US" sz="1000" dirty="0"/>
          </a:p>
        </p:txBody>
      </p:sp>
      <p:pic>
        <p:nvPicPr>
          <p:cNvPr id="6" name="Picture 5"/>
          <p:cNvPicPr>
            <a:picLocks noChangeAspect="1"/>
          </p:cNvPicPr>
          <p:nvPr/>
        </p:nvPicPr>
        <p:blipFill>
          <a:blip r:embed="rId3"/>
          <a:stretch>
            <a:fillRect/>
          </a:stretch>
        </p:blipFill>
        <p:spPr>
          <a:xfrm>
            <a:off x="9346223" y="3695700"/>
            <a:ext cx="1905000" cy="1905000"/>
          </a:xfrm>
          <a:prstGeom prst="rect">
            <a:avLst/>
          </a:prstGeom>
        </p:spPr>
      </p:pic>
    </p:spTree>
    <p:extLst>
      <p:ext uri="{BB962C8B-B14F-4D97-AF65-F5344CB8AC3E}">
        <p14:creationId xmlns:p14="http://schemas.microsoft.com/office/powerpoint/2010/main" val="294345241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t>Hair Removal Literature</a:t>
            </a:r>
          </a:p>
        </p:txBody>
      </p:sp>
      <p:sp>
        <p:nvSpPr>
          <p:cNvPr id="3" name="Content Placeholder 2"/>
          <p:cNvSpPr>
            <a:spLocks noGrp="1"/>
          </p:cNvSpPr>
          <p:nvPr>
            <p:ph idx="1"/>
          </p:nvPr>
        </p:nvSpPr>
        <p:spPr>
          <a:xfrm>
            <a:off x="609601" y="1219200"/>
            <a:ext cx="10972799" cy="3369425"/>
          </a:xfrm>
        </p:spPr>
        <p:txBody>
          <a:bodyPr/>
          <a:lstStyle/>
          <a:p>
            <a:r>
              <a:rPr lang="en-US" dirty="0">
                <a:latin typeface="+mn-lt"/>
              </a:rPr>
              <a:t>CDC Guidelines for the Prevention of SSIs- 1999: (</a:t>
            </a:r>
            <a:r>
              <a:rPr lang="en-US" dirty="0" err="1">
                <a:latin typeface="+mn-lt"/>
              </a:rPr>
              <a:t>Mangram</a:t>
            </a:r>
            <a:r>
              <a:rPr lang="en-US" dirty="0">
                <a:latin typeface="+mn-lt"/>
              </a:rPr>
              <a:t>, 1999)</a:t>
            </a:r>
            <a:endParaRPr lang="en-US" baseline="30000" dirty="0">
              <a:latin typeface="+mn-lt"/>
            </a:endParaRPr>
          </a:p>
          <a:p>
            <a:pPr lvl="1"/>
            <a:r>
              <a:rPr lang="en-US" dirty="0">
                <a:latin typeface="+mn-lt"/>
              </a:rPr>
              <a:t>Do not remove hair preoperatively unless the hair at or around the incision site with interfere with the operation. If hair must be removed, do so immediately before the operation, preferably with clippers.</a:t>
            </a:r>
          </a:p>
          <a:p>
            <a:pPr lvl="1"/>
            <a:r>
              <a:rPr lang="en-US" dirty="0">
                <a:latin typeface="+mn-lt"/>
              </a:rPr>
              <a:t>Note: This recommendation was not included in the updated version of the CDC Guidelines for SSI Prevention in 2017</a:t>
            </a:r>
          </a:p>
          <a:p>
            <a:r>
              <a:rPr lang="en-US" dirty="0">
                <a:latin typeface="+mn-lt"/>
              </a:rPr>
              <a:t>In a meta-analysis performed by Tanner et al. in 2011, there was no statistical significance in SSI rates in the four trials that examined shaving vs. no hair removal. However, there were more SSIs in the shaving group as compared to the no hair removal group. Suggested that the comparison may be underpowered. (Tanner, 2011)</a:t>
            </a:r>
          </a:p>
          <a:p>
            <a:endParaRPr lang="en-US" dirty="0"/>
          </a:p>
          <a:p>
            <a:pPr>
              <a:buAutoNum type="arabicPeriod"/>
            </a:pPr>
            <a:endParaRPr lang="it-IT" sz="1200" i="1" dirty="0"/>
          </a:p>
          <a:p>
            <a:endParaRPr lang="en-US" sz="1000" i="1" dirty="0"/>
          </a:p>
        </p:txBody>
      </p:sp>
      <p:pic>
        <p:nvPicPr>
          <p:cNvPr id="5" name="Picture 4"/>
          <p:cNvPicPr>
            <a:picLocks noChangeAspect="1"/>
          </p:cNvPicPr>
          <p:nvPr/>
        </p:nvPicPr>
        <p:blipFill>
          <a:blip r:embed="rId3"/>
          <a:stretch>
            <a:fillRect/>
          </a:stretch>
        </p:blipFill>
        <p:spPr>
          <a:xfrm>
            <a:off x="9885275" y="148907"/>
            <a:ext cx="1924992" cy="1410681"/>
          </a:xfrm>
          <a:prstGeom prst="rect">
            <a:avLst/>
          </a:prstGeom>
        </p:spPr>
      </p:pic>
    </p:spTree>
    <p:extLst>
      <p:ext uri="{BB962C8B-B14F-4D97-AF65-F5344CB8AC3E}">
        <p14:creationId xmlns:p14="http://schemas.microsoft.com/office/powerpoint/2010/main" val="246493488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Summary of Recommendations: Hair Removal</a:t>
            </a:r>
          </a:p>
        </p:txBody>
      </p:sp>
      <p:sp>
        <p:nvSpPr>
          <p:cNvPr id="3" name="Content Placeholder 2"/>
          <p:cNvSpPr>
            <a:spLocks noGrp="1"/>
          </p:cNvSpPr>
          <p:nvPr>
            <p:ph idx="1"/>
          </p:nvPr>
        </p:nvSpPr>
        <p:spPr>
          <a:xfrm>
            <a:off x="609601" y="1219200"/>
            <a:ext cx="10972799" cy="2022764"/>
          </a:xfrm>
        </p:spPr>
        <p:txBody>
          <a:bodyPr/>
          <a:lstStyle/>
          <a:p>
            <a:pPr marL="0" lvl="1" indent="0">
              <a:spcBef>
                <a:spcPct val="50000"/>
              </a:spcBef>
              <a:buNone/>
            </a:pPr>
            <a:r>
              <a:rPr lang="en-US" sz="2200" dirty="0">
                <a:latin typeface="+mn-lt"/>
                <a:ea typeface="ＭＳ Ｐゴシック" charset="0"/>
              </a:rPr>
              <a:t>1. Do not remove hair at the operative site unless the presence of hair will interfere with the operation. Do not use razors.</a:t>
            </a:r>
          </a:p>
          <a:p>
            <a:pPr marL="0" lvl="1" indent="0">
              <a:spcBef>
                <a:spcPct val="50000"/>
              </a:spcBef>
              <a:buNone/>
            </a:pPr>
            <a:r>
              <a:rPr lang="en-US" sz="2200" dirty="0">
                <a:latin typeface="+mn-lt"/>
                <a:ea typeface="ＭＳ Ｐゴシック" charset="0"/>
              </a:rPr>
              <a:t>2. If hair removal is necessary, remove hair outside of the operating room and use clippers or a depilatory agent. (Anderson, 2014; Ban, 2017; </a:t>
            </a:r>
            <a:r>
              <a:rPr lang="en-US" sz="2200" dirty="0" err="1">
                <a:latin typeface="+mn-lt"/>
                <a:ea typeface="ＭＳ Ｐゴシック" charset="0"/>
              </a:rPr>
              <a:t>Mangram</a:t>
            </a:r>
            <a:r>
              <a:rPr lang="en-US" sz="2200" dirty="0">
                <a:latin typeface="+mn-lt"/>
                <a:ea typeface="ＭＳ Ｐゴシック" charset="0"/>
              </a:rPr>
              <a:t>, 1999)</a:t>
            </a:r>
          </a:p>
          <a:p>
            <a:pPr marL="0" lvl="1" indent="0">
              <a:spcBef>
                <a:spcPct val="50000"/>
              </a:spcBef>
              <a:buNone/>
            </a:pPr>
            <a:endParaRPr lang="en-US" sz="2200" dirty="0">
              <a:latin typeface="+mn-lt"/>
              <a:ea typeface="ＭＳ Ｐゴシック" charset="0"/>
            </a:endParaRPr>
          </a:p>
          <a:p>
            <a:pPr marL="0" lvl="1" indent="0">
              <a:spcBef>
                <a:spcPct val="50000"/>
              </a:spcBef>
              <a:buNone/>
            </a:pPr>
            <a:endParaRPr lang="en-US" sz="2200" dirty="0">
              <a:ea typeface="ＭＳ Ｐゴシック" charset="0"/>
            </a:endParaRPr>
          </a:p>
          <a:p>
            <a:pPr marL="0" lvl="1" indent="0">
              <a:spcBef>
                <a:spcPct val="50000"/>
              </a:spcBef>
              <a:buNone/>
            </a:pPr>
            <a:endParaRPr lang="en-US" sz="2200" dirty="0">
              <a:ea typeface="ＭＳ Ｐゴシック" charset="0"/>
            </a:endParaRPr>
          </a:p>
          <a:p>
            <a:pPr marL="0" lvl="1" indent="0">
              <a:spcBef>
                <a:spcPct val="50000"/>
              </a:spcBef>
              <a:buNone/>
            </a:pPr>
            <a:endParaRPr lang="en-US" sz="2200" dirty="0">
              <a:ea typeface="ＭＳ Ｐゴシック" charset="0"/>
            </a:endParaRPr>
          </a:p>
          <a:p>
            <a:pPr marL="0" lvl="1" indent="0">
              <a:spcBef>
                <a:spcPct val="50000"/>
              </a:spcBef>
              <a:buNone/>
            </a:pPr>
            <a:endParaRPr lang="en-US" sz="2200" dirty="0">
              <a:ea typeface="ＭＳ Ｐゴシック" charset="0"/>
            </a:endParaRPr>
          </a:p>
          <a:p>
            <a:pPr marL="0" indent="0">
              <a:buNone/>
            </a:pPr>
            <a:endParaRPr lang="en-US" dirty="0"/>
          </a:p>
        </p:txBody>
      </p:sp>
      <p:pic>
        <p:nvPicPr>
          <p:cNvPr id="5" name="Picture 4"/>
          <p:cNvPicPr>
            <a:picLocks noChangeAspect="1"/>
          </p:cNvPicPr>
          <p:nvPr/>
        </p:nvPicPr>
        <p:blipFill>
          <a:blip r:embed="rId3"/>
          <a:stretch>
            <a:fillRect/>
          </a:stretch>
        </p:blipFill>
        <p:spPr>
          <a:xfrm>
            <a:off x="4123591" y="3056791"/>
            <a:ext cx="2664071" cy="2664071"/>
          </a:xfrm>
          <a:prstGeom prst="rect">
            <a:avLst/>
          </a:prstGeom>
        </p:spPr>
      </p:pic>
    </p:spTree>
    <p:extLst>
      <p:ext uri="{BB962C8B-B14F-4D97-AF65-F5344CB8AC3E}">
        <p14:creationId xmlns:p14="http://schemas.microsoft.com/office/powerpoint/2010/main" val="803777041"/>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25"/>
          </a:xfrm>
        </p:spPr>
        <p:txBody>
          <a:bodyPr/>
          <a:lstStyle/>
          <a:p>
            <a:r>
              <a:rPr lang="en-US" dirty="0">
                <a:latin typeface="+mj-lt"/>
              </a:rPr>
              <a:t>Bundle Element #7: </a:t>
            </a:r>
            <a:br>
              <a:rPr lang="en-US" dirty="0">
                <a:latin typeface="+mj-lt"/>
              </a:rPr>
            </a:br>
            <a:r>
              <a:rPr lang="en-US" dirty="0">
                <a:latin typeface="+mj-lt"/>
              </a:rPr>
              <a:t>operating room traffic</a:t>
            </a:r>
          </a:p>
        </p:txBody>
      </p:sp>
    </p:spTree>
    <p:extLst>
      <p:ext uri="{BB962C8B-B14F-4D97-AF65-F5344CB8AC3E}">
        <p14:creationId xmlns:p14="http://schemas.microsoft.com/office/powerpoint/2010/main" val="63401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87352"/>
            <a:ext cx="10972801" cy="584761"/>
          </a:xfrm>
        </p:spPr>
        <p:txBody>
          <a:bodyPr/>
          <a:lstStyle/>
          <a:p>
            <a:r>
              <a:rPr lang="en-US" sz="3200" dirty="0">
                <a:latin typeface="+mj-lt"/>
                <a:ea typeface="Adobe Fangsong Std R" panose="02020400000000000000" pitchFamily="18" charset="-128"/>
              </a:rPr>
              <a:t>Pathophysiology Overview</a:t>
            </a:r>
          </a:p>
        </p:txBody>
      </p:sp>
      <p:sp>
        <p:nvSpPr>
          <p:cNvPr id="3" name="Content Placeholder 2"/>
          <p:cNvSpPr>
            <a:spLocks noGrp="1"/>
          </p:cNvSpPr>
          <p:nvPr>
            <p:ph idx="1"/>
          </p:nvPr>
        </p:nvSpPr>
        <p:spPr>
          <a:xfrm>
            <a:off x="389683" y="818208"/>
            <a:ext cx="6593921" cy="5175237"/>
          </a:xfrm>
        </p:spPr>
        <p:txBody>
          <a:bodyPr/>
          <a:lstStyle/>
          <a:p>
            <a:r>
              <a:rPr lang="en-US" sz="2000" dirty="0">
                <a:latin typeface="+mn-lt"/>
                <a:ea typeface="Adobe Fangsong Std R" panose="02020400000000000000" pitchFamily="18" charset="-128"/>
              </a:rPr>
              <a:t>Surgical incision exposes tissue to:</a:t>
            </a:r>
          </a:p>
          <a:p>
            <a:pPr lvl="1"/>
            <a:r>
              <a:rPr lang="en-US" sz="1600" dirty="0">
                <a:latin typeface="+mn-lt"/>
                <a:ea typeface="Adobe Fangsong Std R" panose="02020400000000000000" pitchFamily="18" charset="-128"/>
              </a:rPr>
              <a:t>Endogenous flora, including common bacteria of the skin, gastrointestinal tract, gynecologic tract</a:t>
            </a:r>
          </a:p>
          <a:p>
            <a:pPr lvl="1"/>
            <a:r>
              <a:rPr lang="en-US" sz="1600" dirty="0">
                <a:latin typeface="+mn-lt"/>
                <a:ea typeface="Adobe Fangsong Std R" panose="02020400000000000000" pitchFamily="18" charset="-128"/>
              </a:rPr>
              <a:t>External bacteria from OR staff, equipment, environment, materials (implant or mesh). (</a:t>
            </a:r>
            <a:r>
              <a:rPr lang="en-US" sz="1600" dirty="0" err="1">
                <a:latin typeface="+mn-lt"/>
                <a:ea typeface="Adobe Fangsong Std R" panose="02020400000000000000" pitchFamily="18" charset="-128"/>
              </a:rPr>
              <a:t>Bratzler</a:t>
            </a:r>
            <a:r>
              <a:rPr lang="en-US" sz="1600" dirty="0">
                <a:latin typeface="+mn-lt"/>
                <a:ea typeface="Adobe Fangsong Std R" panose="02020400000000000000" pitchFamily="18" charset="-128"/>
              </a:rPr>
              <a:t>, 2013)</a:t>
            </a:r>
            <a:endParaRPr lang="en-US" sz="1600" baseline="30000" dirty="0">
              <a:latin typeface="+mn-lt"/>
              <a:ea typeface="Adobe Fangsong Std R" panose="02020400000000000000" pitchFamily="18" charset="-128"/>
            </a:endParaRPr>
          </a:p>
          <a:p>
            <a:r>
              <a:rPr lang="en-US" sz="2000" dirty="0">
                <a:latin typeface="+mn-lt"/>
                <a:ea typeface="Adobe Fangsong Std R" panose="02020400000000000000" pitchFamily="18" charset="-128"/>
              </a:rPr>
              <a:t>Predominant organisms causing SSI after clean procedures are skin flora, including Staphylococcus aureus (30%) and coagulase-negative staphylococci. (</a:t>
            </a:r>
            <a:r>
              <a:rPr lang="en-US" sz="2000" dirty="0" err="1">
                <a:latin typeface="+mn-lt"/>
                <a:ea typeface="Adobe Fangsong Std R" panose="02020400000000000000" pitchFamily="18" charset="-128"/>
              </a:rPr>
              <a:t>Hidron</a:t>
            </a:r>
            <a:r>
              <a:rPr lang="en-US" sz="2000" dirty="0">
                <a:latin typeface="+mn-lt"/>
                <a:ea typeface="Adobe Fangsong Std R" panose="02020400000000000000" pitchFamily="18" charset="-128"/>
              </a:rPr>
              <a:t>, 2008)</a:t>
            </a:r>
            <a:endParaRPr lang="en-US" sz="2000" baseline="30000" dirty="0">
              <a:latin typeface="+mn-lt"/>
              <a:ea typeface="Adobe Fangsong Std R" panose="02020400000000000000" pitchFamily="18" charset="-128"/>
            </a:endParaRPr>
          </a:p>
          <a:p>
            <a:pPr lvl="1"/>
            <a:r>
              <a:rPr lang="en-US" sz="1600" dirty="0">
                <a:latin typeface="+mn-lt"/>
                <a:ea typeface="Adobe Fangsong Std R" panose="02020400000000000000" pitchFamily="18" charset="-128"/>
              </a:rPr>
              <a:t>Of the S. aureus infections, 49.2% were found to methicillin-resistant </a:t>
            </a:r>
            <a:r>
              <a:rPr lang="en-US" sz="1600" dirty="0" err="1">
                <a:latin typeface="+mn-lt"/>
                <a:ea typeface="Adobe Fangsong Std R" panose="02020400000000000000" pitchFamily="18" charset="-128"/>
              </a:rPr>
              <a:t>staphyloccus</a:t>
            </a:r>
            <a:r>
              <a:rPr lang="en-US" sz="1600" dirty="0">
                <a:latin typeface="+mn-lt"/>
                <a:ea typeface="Adobe Fangsong Std R" panose="02020400000000000000" pitchFamily="18" charset="-128"/>
              </a:rPr>
              <a:t> aureus (MRSA)</a:t>
            </a:r>
          </a:p>
          <a:p>
            <a:pPr lvl="1"/>
            <a:r>
              <a:rPr lang="en-US" sz="1600" dirty="0">
                <a:latin typeface="+mn-lt"/>
                <a:ea typeface="Adobe Fangsong Std R" panose="02020400000000000000" pitchFamily="18" charset="-128"/>
              </a:rPr>
              <a:t>MRSA infections are associated with higher mortality rates, longer hospital stays, and higher hospital costs. (</a:t>
            </a:r>
            <a:r>
              <a:rPr lang="en-US" sz="1600" dirty="0" err="1">
                <a:latin typeface="+mn-lt"/>
                <a:ea typeface="Adobe Fangsong Std R" panose="02020400000000000000" pitchFamily="18" charset="-128"/>
              </a:rPr>
              <a:t>Weigelt</a:t>
            </a:r>
            <a:r>
              <a:rPr lang="en-US" sz="1600" dirty="0">
                <a:latin typeface="+mn-lt"/>
                <a:ea typeface="Adobe Fangsong Std R" panose="02020400000000000000" pitchFamily="18" charset="-128"/>
              </a:rPr>
              <a:t>, 2010)</a:t>
            </a:r>
            <a:endParaRPr lang="en-US" sz="1600" baseline="30000" dirty="0">
              <a:latin typeface="+mn-lt"/>
              <a:ea typeface="Adobe Fangsong Std R" panose="02020400000000000000" pitchFamily="18" charset="-128"/>
            </a:endParaRPr>
          </a:p>
          <a:p>
            <a:r>
              <a:rPr lang="en-US" sz="2000" dirty="0">
                <a:latin typeface="+mn-lt"/>
                <a:ea typeface="Adobe Fangsong Std R" panose="02020400000000000000" pitchFamily="18" charset="-128"/>
              </a:rPr>
              <a:t>In clean-contaminated procedures (abdominal procedures, kidney, liver transplants): gram-negative rods and enterococci + skin flora are the most common isolates. (</a:t>
            </a:r>
            <a:r>
              <a:rPr lang="en-US" sz="2000" dirty="0" err="1">
                <a:latin typeface="+mn-lt"/>
                <a:ea typeface="Adobe Fangsong Std R" panose="02020400000000000000" pitchFamily="18" charset="-128"/>
              </a:rPr>
              <a:t>Bratzler</a:t>
            </a:r>
            <a:r>
              <a:rPr lang="en-US" sz="2000" dirty="0">
                <a:latin typeface="+mn-lt"/>
                <a:ea typeface="Adobe Fangsong Std R" panose="02020400000000000000" pitchFamily="18" charset="-128"/>
              </a:rPr>
              <a:t>, 2013)</a:t>
            </a:r>
            <a:endParaRPr lang="en-US" sz="2000" baseline="30000" dirty="0">
              <a:latin typeface="+mn-lt"/>
              <a:ea typeface="Adobe Fangsong Std R" panose="02020400000000000000" pitchFamily="18" charset="-128"/>
            </a:endParaRPr>
          </a:p>
          <a:p>
            <a:pPr marL="0" indent="0">
              <a:buNone/>
            </a:pPr>
            <a:endParaRPr lang="en-US" sz="1200" dirty="0"/>
          </a:p>
        </p:txBody>
      </p:sp>
      <p:pic>
        <p:nvPicPr>
          <p:cNvPr id="5" name="Picture 2" descr="Image result for ge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309" y="1944024"/>
            <a:ext cx="4087497" cy="277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45958"/>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Bundle Element #7: OR Traffic Overview</a:t>
            </a:r>
          </a:p>
        </p:txBody>
      </p:sp>
      <p:sp>
        <p:nvSpPr>
          <p:cNvPr id="3" name="Content Placeholder 2"/>
          <p:cNvSpPr>
            <a:spLocks noGrp="1"/>
          </p:cNvSpPr>
          <p:nvPr>
            <p:ph idx="1"/>
          </p:nvPr>
        </p:nvSpPr>
        <p:spPr>
          <a:xfrm>
            <a:off x="609601" y="915305"/>
            <a:ext cx="11128130" cy="2504902"/>
          </a:xfrm>
        </p:spPr>
        <p:txBody>
          <a:bodyPr/>
          <a:lstStyle/>
          <a:p>
            <a:r>
              <a:rPr lang="en-US" dirty="0">
                <a:latin typeface="+mn-lt"/>
              </a:rPr>
              <a:t>Personnel are main contributors to particles in the operating room air. (Mitchell, 1978)</a:t>
            </a:r>
            <a:endParaRPr lang="en-US" strike="sngStrike" baseline="30000" dirty="0">
              <a:latin typeface="+mn-lt"/>
            </a:endParaRPr>
          </a:p>
          <a:p>
            <a:r>
              <a:rPr lang="en-US" dirty="0">
                <a:latin typeface="+mn-lt"/>
              </a:rPr>
              <a:t>In a study conducted by </a:t>
            </a:r>
            <a:r>
              <a:rPr lang="en-US" dirty="0" err="1">
                <a:latin typeface="+mn-lt"/>
              </a:rPr>
              <a:t>Teter</a:t>
            </a:r>
            <a:r>
              <a:rPr lang="en-US" dirty="0">
                <a:latin typeface="+mn-lt"/>
              </a:rPr>
              <a:t> et al. (2017): (</a:t>
            </a:r>
            <a:r>
              <a:rPr lang="en-US" dirty="0" err="1">
                <a:latin typeface="+mn-lt"/>
              </a:rPr>
              <a:t>Teter</a:t>
            </a:r>
            <a:r>
              <a:rPr lang="en-US" dirty="0">
                <a:latin typeface="+mn-lt"/>
              </a:rPr>
              <a:t>, 2017)</a:t>
            </a:r>
          </a:p>
          <a:p>
            <a:pPr lvl="1"/>
            <a:r>
              <a:rPr lang="en-US" dirty="0">
                <a:latin typeface="+mn-lt"/>
              </a:rPr>
              <a:t>13.4 door openings per hour during cases</a:t>
            </a:r>
          </a:p>
          <a:p>
            <a:pPr lvl="1"/>
            <a:r>
              <a:rPr lang="en-US" dirty="0">
                <a:latin typeface="+mn-lt"/>
              </a:rPr>
              <a:t>Total of 660 air measurements were obtained </a:t>
            </a:r>
          </a:p>
          <a:p>
            <a:pPr lvl="1"/>
            <a:r>
              <a:rPr lang="en-US" dirty="0">
                <a:latin typeface="+mn-lt"/>
              </a:rPr>
              <a:t>Overall air particulate counts increased 13% when the door was open. Larger particles that correlated to bacterial size were elevated significantly during door opening (P&lt;.001). </a:t>
            </a:r>
            <a:endParaRPr lang="en-US" baseline="30000" dirty="0">
              <a:latin typeface="+mn-lt"/>
            </a:endParaRPr>
          </a:p>
          <a:p>
            <a:pPr marL="0" indent="0">
              <a:buNone/>
            </a:pPr>
            <a:endParaRPr lang="en-US" i="1" dirty="0"/>
          </a:p>
        </p:txBody>
      </p:sp>
      <p:pic>
        <p:nvPicPr>
          <p:cNvPr id="4098" name="Picture 2" descr="Image result for operating room 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105" y="3349868"/>
            <a:ext cx="3602028" cy="240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75505"/>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pPr lvl="1"/>
            <a:r>
              <a:rPr lang="en-US" sz="2800" dirty="0">
                <a:solidFill>
                  <a:srgbClr val="002060"/>
                </a:solidFill>
                <a:latin typeface="+mj-lt"/>
                <a:cs typeface="Cambria" panose="02040503050406030204" pitchFamily="18" charset="0"/>
              </a:rPr>
              <a:t>OR Traffic Overview</a:t>
            </a:r>
          </a:p>
        </p:txBody>
      </p:sp>
      <p:sp>
        <p:nvSpPr>
          <p:cNvPr id="3" name="Content Placeholder 2"/>
          <p:cNvSpPr>
            <a:spLocks noGrp="1"/>
          </p:cNvSpPr>
          <p:nvPr>
            <p:ph idx="1"/>
          </p:nvPr>
        </p:nvSpPr>
        <p:spPr>
          <a:xfrm>
            <a:off x="609601" y="1219200"/>
            <a:ext cx="6197599" cy="4244622"/>
          </a:xfrm>
        </p:spPr>
        <p:txBody>
          <a:bodyPr/>
          <a:lstStyle/>
          <a:p>
            <a:r>
              <a:rPr lang="en-US" sz="2000" dirty="0">
                <a:latin typeface="+mn-lt"/>
              </a:rPr>
              <a:t>Research linking a specific culture of airborne bacteria to SSIs is lacking. Current studies have shown airborne bacteria is related to an increase in OR traffic but not necessarily to SSIs.</a:t>
            </a:r>
          </a:p>
          <a:p>
            <a:r>
              <a:rPr lang="en-US" sz="2000" dirty="0">
                <a:latin typeface="+mn-lt"/>
              </a:rPr>
              <a:t>“A significant negative impact on the OR environment was demonstrated by the air quality, expressed as colony-forming units per cubic meter </a:t>
            </a:r>
            <a:r>
              <a:rPr lang="en-US" sz="1400" dirty="0">
                <a:latin typeface="+mn-lt"/>
              </a:rPr>
              <a:t>(CFU/m</a:t>
            </a:r>
            <a:r>
              <a:rPr lang="en-US" sz="1400" baseline="30000" dirty="0">
                <a:latin typeface="+mn-lt"/>
              </a:rPr>
              <a:t>3</a:t>
            </a:r>
            <a:r>
              <a:rPr lang="en-US" sz="1400" dirty="0">
                <a:latin typeface="+mn-lt"/>
              </a:rPr>
              <a:t>) </a:t>
            </a:r>
            <a:r>
              <a:rPr lang="en-US" sz="2000" dirty="0">
                <a:latin typeface="+mn-lt"/>
              </a:rPr>
              <a:t>during orthopedic trauma surgery in a displacement-ventilated OR”</a:t>
            </a:r>
          </a:p>
          <a:p>
            <a:pPr lvl="1"/>
            <a:r>
              <a:rPr lang="en-US" sz="1600" dirty="0">
                <a:latin typeface="+mn-lt"/>
              </a:rPr>
              <a:t>Air contamination rate increases near surgical wounds</a:t>
            </a:r>
          </a:p>
          <a:p>
            <a:pPr lvl="1"/>
            <a:r>
              <a:rPr lang="en-US" sz="1600" dirty="0">
                <a:latin typeface="+mn-lt"/>
              </a:rPr>
              <a:t>After controlling for duration of surgery, there was a strong correlation between the total CFU/m</a:t>
            </a:r>
            <a:r>
              <a:rPr lang="en-US" sz="1600" baseline="30000" dirty="0">
                <a:latin typeface="+mn-lt"/>
              </a:rPr>
              <a:t>3 </a:t>
            </a:r>
            <a:r>
              <a:rPr lang="en-US" sz="1600" dirty="0">
                <a:latin typeface="+mn-lt"/>
              </a:rPr>
              <a:t>of bacteria and OR traffic flow. (Andersson, 2012; </a:t>
            </a:r>
            <a:r>
              <a:rPr lang="en-US" sz="1600" dirty="0" err="1">
                <a:latin typeface="+mn-lt"/>
              </a:rPr>
              <a:t>Alizo</a:t>
            </a:r>
            <a:r>
              <a:rPr lang="en-US" sz="1600" dirty="0">
                <a:latin typeface="+mn-lt"/>
              </a:rPr>
              <a:t>, 2019)</a:t>
            </a:r>
            <a:endParaRPr lang="en-US" sz="1600" i="1" dirty="0">
              <a:latin typeface="+mn-lt"/>
            </a:endParaRPr>
          </a:p>
        </p:txBody>
      </p:sp>
      <p:pic>
        <p:nvPicPr>
          <p:cNvPr id="4" name="Picture 3"/>
          <p:cNvPicPr>
            <a:picLocks noChangeAspect="1"/>
          </p:cNvPicPr>
          <p:nvPr/>
        </p:nvPicPr>
        <p:blipFill>
          <a:blip r:embed="rId3"/>
          <a:stretch>
            <a:fillRect/>
          </a:stretch>
        </p:blipFill>
        <p:spPr>
          <a:xfrm>
            <a:off x="6953954" y="1752776"/>
            <a:ext cx="5012267" cy="2956798"/>
          </a:xfrm>
          <a:prstGeom prst="rect">
            <a:avLst/>
          </a:prstGeom>
        </p:spPr>
      </p:pic>
    </p:spTree>
    <p:extLst>
      <p:ext uri="{BB962C8B-B14F-4D97-AF65-F5344CB8AC3E}">
        <p14:creationId xmlns:p14="http://schemas.microsoft.com/office/powerpoint/2010/main" val="1446574887"/>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Summary of Recommendations: OR Traffic</a:t>
            </a:r>
          </a:p>
        </p:txBody>
      </p:sp>
      <p:sp>
        <p:nvSpPr>
          <p:cNvPr id="3" name="Content Placeholder 2"/>
          <p:cNvSpPr>
            <a:spLocks noGrp="1"/>
          </p:cNvSpPr>
          <p:nvPr>
            <p:ph idx="1"/>
          </p:nvPr>
        </p:nvSpPr>
        <p:spPr/>
        <p:txBody>
          <a:bodyPr/>
          <a:lstStyle/>
          <a:p>
            <a:r>
              <a:rPr lang="en-US" dirty="0">
                <a:latin typeface="+mn-lt"/>
              </a:rPr>
              <a:t>OR Traffic increases the rate of airborne contaminants</a:t>
            </a:r>
          </a:p>
          <a:p>
            <a:r>
              <a:rPr lang="en-US" dirty="0">
                <a:latin typeface="+mn-lt"/>
              </a:rPr>
              <a:t>Current research does not demonstrate a positive correlation between the rate of airborne bacteria and subsequent SSI rates.</a:t>
            </a:r>
          </a:p>
        </p:txBody>
      </p:sp>
      <p:pic>
        <p:nvPicPr>
          <p:cNvPr id="5122" name="Picture 2" descr="Image result for operating room door impl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2297" y="2708030"/>
            <a:ext cx="4971644" cy="333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23325"/>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25"/>
          </a:xfrm>
        </p:spPr>
        <p:txBody>
          <a:bodyPr/>
          <a:lstStyle/>
          <a:p>
            <a:r>
              <a:rPr lang="en-US" dirty="0">
                <a:latin typeface="+mj-lt"/>
              </a:rPr>
              <a:t>Bundle Element #8: </a:t>
            </a:r>
            <a:br>
              <a:rPr lang="en-US" dirty="0">
                <a:latin typeface="+mj-lt"/>
              </a:rPr>
            </a:br>
            <a:r>
              <a:rPr lang="en-US" dirty="0">
                <a:latin typeface="+mj-lt"/>
              </a:rPr>
              <a:t>Skin prep</a:t>
            </a:r>
          </a:p>
        </p:txBody>
      </p:sp>
    </p:spTree>
    <p:extLst>
      <p:ext uri="{BB962C8B-B14F-4D97-AF65-F5344CB8AC3E}">
        <p14:creationId xmlns:p14="http://schemas.microsoft.com/office/powerpoint/2010/main" val="162195234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Bundle Element #8: Skin Prep Overview</a:t>
            </a:r>
          </a:p>
        </p:txBody>
      </p:sp>
      <p:sp>
        <p:nvSpPr>
          <p:cNvPr id="3" name="Content Placeholder 2"/>
          <p:cNvSpPr>
            <a:spLocks noGrp="1"/>
          </p:cNvSpPr>
          <p:nvPr>
            <p:ph idx="1"/>
          </p:nvPr>
        </p:nvSpPr>
        <p:spPr>
          <a:xfrm>
            <a:off x="508001" y="1027289"/>
            <a:ext cx="10972799" cy="4675242"/>
          </a:xfrm>
        </p:spPr>
        <p:txBody>
          <a:bodyPr/>
          <a:lstStyle/>
          <a:p>
            <a:r>
              <a:rPr lang="en-US" dirty="0">
                <a:latin typeface="+mn-lt"/>
              </a:rPr>
              <a:t>Iodine based prep</a:t>
            </a:r>
          </a:p>
          <a:p>
            <a:pPr lvl="1"/>
            <a:r>
              <a:rPr lang="en-US" dirty="0">
                <a:latin typeface="+mn-lt"/>
              </a:rPr>
              <a:t>Povidone-Iodine: Povidone works to prolong iodine’s bactericidal effects</a:t>
            </a:r>
          </a:p>
          <a:p>
            <a:pPr lvl="1"/>
            <a:r>
              <a:rPr lang="en-US" dirty="0">
                <a:latin typeface="+mn-lt"/>
              </a:rPr>
              <a:t>Effective against bacteria, fungi and viruses. </a:t>
            </a:r>
          </a:p>
          <a:p>
            <a:pPr lvl="1"/>
            <a:r>
              <a:rPr lang="en-US" dirty="0">
                <a:latin typeface="+mn-lt"/>
              </a:rPr>
              <a:t>Sterile iodine should be used when prepping open surgical wounds</a:t>
            </a:r>
          </a:p>
          <a:p>
            <a:pPr lvl="1"/>
            <a:r>
              <a:rPr lang="en-US" dirty="0">
                <a:latin typeface="+mn-lt"/>
              </a:rPr>
              <a:t>Iodine </a:t>
            </a:r>
            <a:r>
              <a:rPr lang="en-US" dirty="0" err="1">
                <a:latin typeface="+mn-lt"/>
              </a:rPr>
              <a:t>Povacrylex</a:t>
            </a:r>
            <a:r>
              <a:rPr lang="en-US" dirty="0">
                <a:latin typeface="+mn-lt"/>
              </a:rPr>
              <a:t>: combined with alcohol to heighten the antimicrobial effect. </a:t>
            </a:r>
            <a:endParaRPr lang="en-US" i="1" dirty="0">
              <a:latin typeface="+mn-lt"/>
            </a:endParaRPr>
          </a:p>
          <a:p>
            <a:r>
              <a:rPr lang="en-US" dirty="0">
                <a:latin typeface="+mn-lt"/>
              </a:rPr>
              <a:t>Alcohol based prep</a:t>
            </a:r>
          </a:p>
          <a:p>
            <a:pPr lvl="1"/>
            <a:r>
              <a:rPr lang="en-US" dirty="0">
                <a:latin typeface="+mn-lt"/>
              </a:rPr>
              <a:t>“Provides the most rapid reduction in bacterial count of all antiseptic solutions”</a:t>
            </a:r>
          </a:p>
          <a:p>
            <a:pPr lvl="1"/>
            <a:r>
              <a:rPr lang="en-US" b="1" dirty="0">
                <a:latin typeface="+mn-lt"/>
              </a:rPr>
              <a:t>Proven to be most effective in reducing SSI rates when compared to aqueous preparations and should be used unless contraindicated.</a:t>
            </a:r>
          </a:p>
          <a:p>
            <a:pPr lvl="1"/>
            <a:r>
              <a:rPr lang="en-US" dirty="0">
                <a:latin typeface="+mn-lt"/>
              </a:rPr>
              <a:t>Highly bactericidal and effective for skin antisepsis but does not have persistent activity when used alone. </a:t>
            </a:r>
          </a:p>
          <a:p>
            <a:pPr lvl="1"/>
            <a:r>
              <a:rPr lang="en-US" dirty="0">
                <a:latin typeface="+mn-lt"/>
              </a:rPr>
              <a:t>Contraindicated for procedures where the prep may pool and not dry and those that involve mucosa, cornea or ear. Increased surgical fire risk as well. (Ban, 2017; </a:t>
            </a:r>
            <a:r>
              <a:rPr lang="en-US" dirty="0" err="1">
                <a:latin typeface="+mn-lt"/>
              </a:rPr>
              <a:t>Letzelter</a:t>
            </a:r>
            <a:r>
              <a:rPr lang="en-US" dirty="0">
                <a:latin typeface="+mn-lt"/>
              </a:rPr>
              <a:t>, 2018)</a:t>
            </a:r>
            <a:endParaRPr lang="en-US" i="1" dirty="0">
              <a:latin typeface="+mn-lt"/>
            </a:endParaRPr>
          </a:p>
          <a:p>
            <a:pPr marL="342900" lvl="1" indent="0">
              <a:buNone/>
            </a:pPr>
            <a:endParaRPr lang="en-US" i="1" dirty="0">
              <a:latin typeface="+mn-lt"/>
            </a:endParaRPr>
          </a:p>
        </p:txBody>
      </p:sp>
      <p:pic>
        <p:nvPicPr>
          <p:cNvPr id="5" name="Picture 4"/>
          <p:cNvPicPr>
            <a:picLocks noChangeAspect="1"/>
          </p:cNvPicPr>
          <p:nvPr/>
        </p:nvPicPr>
        <p:blipFill>
          <a:blip r:embed="rId3"/>
          <a:stretch>
            <a:fillRect/>
          </a:stretch>
        </p:blipFill>
        <p:spPr>
          <a:xfrm>
            <a:off x="9150595" y="569302"/>
            <a:ext cx="2419350" cy="1885950"/>
          </a:xfrm>
          <a:prstGeom prst="rect">
            <a:avLst/>
          </a:prstGeom>
        </p:spPr>
      </p:pic>
    </p:spTree>
    <p:extLst>
      <p:ext uri="{BB962C8B-B14F-4D97-AF65-F5344CB8AC3E}">
        <p14:creationId xmlns:p14="http://schemas.microsoft.com/office/powerpoint/2010/main" val="169424682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Skin Prep Literature</a:t>
            </a:r>
          </a:p>
        </p:txBody>
      </p:sp>
      <p:sp>
        <p:nvSpPr>
          <p:cNvPr id="3" name="Content Placeholder 2"/>
          <p:cNvSpPr>
            <a:spLocks noGrp="1"/>
          </p:cNvSpPr>
          <p:nvPr>
            <p:ph idx="1"/>
          </p:nvPr>
        </p:nvSpPr>
        <p:spPr>
          <a:xfrm>
            <a:off x="417690" y="824089"/>
            <a:ext cx="10972799" cy="4562558"/>
          </a:xfrm>
        </p:spPr>
        <p:txBody>
          <a:bodyPr/>
          <a:lstStyle/>
          <a:p>
            <a:r>
              <a:rPr lang="en-US" dirty="0">
                <a:latin typeface="+mn-lt"/>
              </a:rPr>
              <a:t>Chlorhexidine gluconate (CHG)</a:t>
            </a:r>
          </a:p>
          <a:p>
            <a:pPr lvl="1"/>
            <a:r>
              <a:rPr lang="en-US" dirty="0">
                <a:latin typeface="+mn-lt"/>
              </a:rPr>
              <a:t>CHG molecules are able to attach to the cell walls of bacteria, disturbing its osmotic equilibrium and inhibits further cell growth. </a:t>
            </a:r>
          </a:p>
          <a:p>
            <a:pPr lvl="1"/>
            <a:r>
              <a:rPr lang="en-US" dirty="0">
                <a:latin typeface="+mn-lt"/>
              </a:rPr>
              <a:t>Using 2% or 4% CHG through a standardized protocol results in concentrations high enough to kill skin colonizing flora including MRSA. </a:t>
            </a:r>
          </a:p>
          <a:p>
            <a:pPr lvl="1"/>
            <a:r>
              <a:rPr lang="en-US" dirty="0">
                <a:latin typeface="+mn-lt"/>
              </a:rPr>
              <a:t>Lower infection rates have been reported in several studies including patients who use 2% CHG-impregnated wipes the night prior to surgery. </a:t>
            </a:r>
          </a:p>
          <a:p>
            <a:pPr marL="342900" lvl="1" indent="0">
              <a:buNone/>
            </a:pPr>
            <a:endParaRPr lang="en-US" dirty="0">
              <a:latin typeface="+mn-lt"/>
            </a:endParaRPr>
          </a:p>
          <a:p>
            <a:r>
              <a:rPr lang="en-US" dirty="0">
                <a:latin typeface="+mn-lt"/>
              </a:rPr>
              <a:t>A prospective comparative study for patients undergoing posterior spine surgeries found no difference in surgical site infection rates between patients treated with CHG based prep vs. iodine based prep. The rates of positive bacterial cultures were significantly higher after wound closure in patients prepped with iodine (14.1%) vs. CHG (5.1%). (Edmiston, 2013; Yoshii, 2018)</a:t>
            </a:r>
            <a:endParaRPr lang="en-US" i="1" dirty="0">
              <a:latin typeface="+mn-lt"/>
            </a:endParaRPr>
          </a:p>
          <a:p>
            <a:pPr marL="0" indent="0">
              <a:buNone/>
            </a:pPr>
            <a:endParaRPr lang="en-US" dirty="0"/>
          </a:p>
        </p:txBody>
      </p:sp>
    </p:spTree>
    <p:extLst>
      <p:ext uri="{BB962C8B-B14F-4D97-AF65-F5344CB8AC3E}">
        <p14:creationId xmlns:p14="http://schemas.microsoft.com/office/powerpoint/2010/main" val="815395390"/>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Summary of Recommendations: Surgical Prep</a:t>
            </a:r>
          </a:p>
        </p:txBody>
      </p:sp>
      <p:sp>
        <p:nvSpPr>
          <p:cNvPr id="3" name="Content Placeholder 2"/>
          <p:cNvSpPr>
            <a:spLocks noGrp="1"/>
          </p:cNvSpPr>
          <p:nvPr>
            <p:ph idx="1"/>
          </p:nvPr>
        </p:nvSpPr>
        <p:spPr/>
        <p:txBody>
          <a:bodyPr/>
          <a:lstStyle/>
          <a:p>
            <a:pPr marL="457200" indent="-457200">
              <a:buFont typeface="+mj-lt"/>
              <a:buAutoNum type="arabicPeriod"/>
            </a:pPr>
            <a:r>
              <a:rPr lang="en-US" dirty="0">
                <a:latin typeface="+mn-lt"/>
              </a:rPr>
              <a:t>Alcohol based prep should be used unless contraindicated </a:t>
            </a:r>
          </a:p>
          <a:p>
            <a:pPr marL="625475" lvl="1" indent="-285750"/>
            <a:r>
              <a:rPr lang="en-US" dirty="0">
                <a:latin typeface="+mn-lt"/>
              </a:rPr>
              <a:t>Avoid for procedures where prep may pool and not dry (fire risk!)</a:t>
            </a:r>
          </a:p>
          <a:p>
            <a:pPr marL="625475" lvl="1" indent="-285750"/>
            <a:r>
              <a:rPr lang="en-US" dirty="0">
                <a:latin typeface="+mn-lt"/>
              </a:rPr>
              <a:t>Contraindicated for use in mucosa, cornea, or ear</a:t>
            </a:r>
          </a:p>
          <a:p>
            <a:pPr marL="457200" indent="-457200">
              <a:buFont typeface="+mj-lt"/>
              <a:buAutoNum type="arabicPeriod"/>
            </a:pPr>
            <a:r>
              <a:rPr lang="en-US" dirty="0">
                <a:latin typeface="+mn-lt"/>
              </a:rPr>
              <a:t>CHG scrub is superior to iodine based prep when alcohol preparations are contraindicated.</a:t>
            </a:r>
          </a:p>
          <a:p>
            <a:pPr marL="457200" indent="-457200">
              <a:buFont typeface="+mj-lt"/>
              <a:buAutoNum type="arabicPeriod"/>
            </a:pPr>
            <a:r>
              <a:rPr lang="en-US" dirty="0">
                <a:latin typeface="+mn-lt"/>
              </a:rPr>
              <a:t>Implementing a standardized surgical prep protocol that includes the use of CHG wipes preoperatively significantly reduces the incidence of infection. </a:t>
            </a:r>
          </a:p>
          <a:p>
            <a:pPr marL="457200" indent="-457200">
              <a:buFont typeface="+mj-lt"/>
              <a:buAutoNum type="arabicPeriod"/>
            </a:pPr>
            <a:r>
              <a:rPr lang="en-US" dirty="0">
                <a:latin typeface="+mn-lt"/>
              </a:rPr>
              <a:t>Sterile iodine should be used when prepping open surgical wounds</a:t>
            </a:r>
          </a:p>
          <a:p>
            <a:endParaRPr lang="en-US" dirty="0"/>
          </a:p>
          <a:p>
            <a:endParaRPr lang="en-US" i="1" dirty="0"/>
          </a:p>
          <a:p>
            <a:endParaRPr lang="en-US" dirty="0"/>
          </a:p>
        </p:txBody>
      </p:sp>
      <p:pic>
        <p:nvPicPr>
          <p:cNvPr id="4" name="Picture 3"/>
          <p:cNvPicPr>
            <a:picLocks noChangeAspect="1"/>
          </p:cNvPicPr>
          <p:nvPr/>
        </p:nvPicPr>
        <p:blipFill>
          <a:blip r:embed="rId2"/>
          <a:stretch>
            <a:fillRect/>
          </a:stretch>
        </p:blipFill>
        <p:spPr>
          <a:xfrm>
            <a:off x="9115425" y="295275"/>
            <a:ext cx="2466975" cy="1847850"/>
          </a:xfrm>
          <a:prstGeom prst="rect">
            <a:avLst/>
          </a:prstGeom>
        </p:spPr>
      </p:pic>
    </p:spTree>
    <p:extLst>
      <p:ext uri="{BB962C8B-B14F-4D97-AF65-F5344CB8AC3E}">
        <p14:creationId xmlns:p14="http://schemas.microsoft.com/office/powerpoint/2010/main" val="3344473684"/>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Summary of Recommendations</a:t>
            </a:r>
          </a:p>
        </p:txBody>
      </p:sp>
      <p:sp>
        <p:nvSpPr>
          <p:cNvPr id="3" name="Content Placeholder 2"/>
          <p:cNvSpPr>
            <a:spLocks noGrp="1"/>
          </p:cNvSpPr>
          <p:nvPr>
            <p:ph idx="1"/>
          </p:nvPr>
        </p:nvSpPr>
        <p:spPr/>
        <p:txBody>
          <a:bodyPr/>
          <a:lstStyle/>
          <a:p>
            <a:r>
              <a:rPr lang="en-US" dirty="0">
                <a:latin typeface="+mn-lt"/>
              </a:rPr>
              <a:t>Surgical Site Infections are a complex problem requiring a multi-modal approach. </a:t>
            </a:r>
          </a:p>
          <a:p>
            <a:r>
              <a:rPr lang="en-US" dirty="0">
                <a:latin typeface="+mn-lt"/>
              </a:rPr>
              <a:t>Anesthesia providers play an integral role in reducing the risk of SSIs.</a:t>
            </a:r>
          </a:p>
          <a:p>
            <a:r>
              <a:rPr lang="en-US" dirty="0">
                <a:latin typeface="+mn-lt"/>
              </a:rPr>
              <a:t>Measure and provide feedback to providers regarding rates of compliance with process measures. </a:t>
            </a:r>
            <a:endParaRPr lang="en-US" baseline="30000" dirty="0">
              <a:latin typeface="+mn-lt"/>
            </a:endParaRPr>
          </a:p>
          <a:p>
            <a:r>
              <a:rPr lang="en-US" dirty="0">
                <a:latin typeface="+mn-lt"/>
              </a:rPr>
              <a:t>Specific recommendations are outlined on the next few slides and are categorized by phase of care; italics are used to indicate elements the anesthesia team may be responsible for.</a:t>
            </a:r>
          </a:p>
          <a:p>
            <a:r>
              <a:rPr lang="en-US" dirty="0">
                <a:latin typeface="+mn-lt"/>
              </a:rPr>
              <a:t>For information and access this presentation, please visit our website: </a:t>
            </a:r>
            <a:r>
              <a:rPr lang="en-US" dirty="0">
                <a:latin typeface="+mn-lt"/>
                <a:hlinkClick r:id="rId2"/>
              </a:rPr>
              <a:t>https://mpog.org/quality/toolkits/</a:t>
            </a:r>
            <a:r>
              <a:rPr lang="en-US" dirty="0">
                <a:latin typeface="+mn-lt"/>
              </a:rPr>
              <a:t> </a:t>
            </a:r>
          </a:p>
          <a:p>
            <a:endParaRPr lang="en-US" dirty="0"/>
          </a:p>
          <a:p>
            <a:pPr marL="0" indent="0">
              <a:buNone/>
            </a:pPr>
            <a:endParaRPr lang="en-US" i="1" dirty="0"/>
          </a:p>
        </p:txBody>
      </p:sp>
    </p:spTree>
    <p:extLst>
      <p:ext uri="{BB962C8B-B14F-4D97-AF65-F5344CB8AC3E}">
        <p14:creationId xmlns:p14="http://schemas.microsoft.com/office/powerpoint/2010/main" val="1797252681"/>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Preoperative Recommendations: Prior to Day of Surgery</a:t>
            </a:r>
          </a:p>
        </p:txBody>
      </p:sp>
      <p:sp>
        <p:nvSpPr>
          <p:cNvPr id="3" name="Content Placeholder 2"/>
          <p:cNvSpPr>
            <a:spLocks noGrp="1"/>
          </p:cNvSpPr>
          <p:nvPr>
            <p:ph idx="1"/>
          </p:nvPr>
        </p:nvSpPr>
        <p:spPr>
          <a:xfrm>
            <a:off x="2391508" y="1227589"/>
            <a:ext cx="9190892" cy="4233644"/>
          </a:xfrm>
        </p:spPr>
        <p:txBody>
          <a:bodyPr/>
          <a:lstStyle/>
          <a:p>
            <a:r>
              <a:rPr lang="en-US" dirty="0">
                <a:latin typeface="+mn-lt"/>
              </a:rPr>
              <a:t>Recommend patient to shower with soap or an antiseptic agent on at least the night before surgery, preferably day of surgery</a:t>
            </a:r>
          </a:p>
          <a:p>
            <a:r>
              <a:rPr lang="en-US" dirty="0">
                <a:latin typeface="+mn-lt"/>
              </a:rPr>
              <a:t>Consider CHG shower/bath or wipes for patients with MRSA colonization, on the night before and day of surgery</a:t>
            </a:r>
          </a:p>
          <a:p>
            <a:r>
              <a:rPr lang="en-US" dirty="0">
                <a:latin typeface="+mn-lt"/>
              </a:rPr>
              <a:t>Provide patient education regarding smoking cessation &amp; consider nutrition and exercise counseling, specifically in patients with BMI&gt;30</a:t>
            </a:r>
          </a:p>
          <a:p>
            <a:r>
              <a:rPr lang="en-US" dirty="0">
                <a:latin typeface="+mn-lt"/>
              </a:rPr>
              <a:t>Check albumin, HgbA1c as part of lab panel</a:t>
            </a:r>
          </a:p>
          <a:p>
            <a:pPr lvl="1"/>
            <a:r>
              <a:rPr lang="en-US" dirty="0">
                <a:latin typeface="+mn-lt"/>
              </a:rPr>
              <a:t>If HgbA1C is greater than or equal to 6.5, consider surgical risk and create glycemic control plan</a:t>
            </a:r>
          </a:p>
          <a:p>
            <a:r>
              <a:rPr lang="en-US" dirty="0">
                <a:latin typeface="+mn-lt"/>
              </a:rPr>
              <a:t>MRSA screening, as indicated</a:t>
            </a:r>
          </a:p>
        </p:txBody>
      </p:sp>
      <p:pic>
        <p:nvPicPr>
          <p:cNvPr id="4" name="Picture 3"/>
          <p:cNvPicPr>
            <a:picLocks noChangeAspect="1"/>
          </p:cNvPicPr>
          <p:nvPr/>
        </p:nvPicPr>
        <p:blipFill>
          <a:blip r:embed="rId2"/>
          <a:stretch>
            <a:fillRect/>
          </a:stretch>
        </p:blipFill>
        <p:spPr>
          <a:xfrm>
            <a:off x="324583" y="1989992"/>
            <a:ext cx="2066925" cy="2209800"/>
          </a:xfrm>
          <a:prstGeom prst="rect">
            <a:avLst/>
          </a:prstGeom>
        </p:spPr>
      </p:pic>
    </p:spTree>
    <p:extLst>
      <p:ext uri="{BB962C8B-B14F-4D97-AF65-F5344CB8AC3E}">
        <p14:creationId xmlns:p14="http://schemas.microsoft.com/office/powerpoint/2010/main" val="373355066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Preoperative Recommendations: Day of Surgery</a:t>
            </a:r>
          </a:p>
        </p:txBody>
      </p:sp>
      <p:sp>
        <p:nvSpPr>
          <p:cNvPr id="3" name="Content Placeholder 2"/>
          <p:cNvSpPr>
            <a:spLocks noGrp="1"/>
          </p:cNvSpPr>
          <p:nvPr>
            <p:ph idx="1"/>
          </p:nvPr>
        </p:nvSpPr>
        <p:spPr>
          <a:xfrm>
            <a:off x="366320" y="1059809"/>
            <a:ext cx="10972799" cy="4953000"/>
          </a:xfrm>
        </p:spPr>
        <p:txBody>
          <a:bodyPr/>
          <a:lstStyle/>
          <a:p>
            <a:r>
              <a:rPr lang="en-US" i="1" dirty="0">
                <a:solidFill>
                  <a:srgbClr val="C00000"/>
                </a:solidFill>
                <a:latin typeface="+mn-lt"/>
              </a:rPr>
              <a:t>Check baseline glucose in all patients who are diabetic or at risk of stress hyperglycemia preoperatively</a:t>
            </a:r>
          </a:p>
          <a:p>
            <a:pPr marL="346075" indent="-342900"/>
            <a:r>
              <a:rPr lang="en-US" dirty="0">
                <a:latin typeface="+mn-lt"/>
              </a:rPr>
              <a:t>Antimicrobial prophylaxis</a:t>
            </a:r>
          </a:p>
          <a:p>
            <a:pPr marL="342900" lvl="1" indent="0">
              <a:buNone/>
            </a:pPr>
            <a:r>
              <a:rPr lang="en-US" b="1" dirty="0">
                <a:latin typeface="+mn-lt"/>
              </a:rPr>
              <a:t>Selection:</a:t>
            </a:r>
          </a:p>
          <a:p>
            <a:pPr marL="981075" lvl="2" indent="-342900"/>
            <a:r>
              <a:rPr lang="en-US" sz="2000" dirty="0">
                <a:latin typeface="+mn-lt"/>
              </a:rPr>
              <a:t>Administer antimicrobial prophylaxis according to evidence-based standards and guidelines</a:t>
            </a:r>
          </a:p>
          <a:p>
            <a:pPr marL="981075" lvl="2" indent="-342900"/>
            <a:r>
              <a:rPr lang="en-US" sz="2000" dirty="0">
                <a:latin typeface="+mn-lt"/>
              </a:rPr>
              <a:t>Select appropriate antimicrobial agents based on procedure: target the most common pathogens to cause SSI for procedure</a:t>
            </a:r>
          </a:p>
          <a:p>
            <a:pPr marL="342900" lvl="1" indent="0">
              <a:buNone/>
            </a:pPr>
            <a:r>
              <a:rPr lang="en-US" b="1" dirty="0">
                <a:latin typeface="+mn-lt"/>
              </a:rPr>
              <a:t>Dosing:</a:t>
            </a:r>
          </a:p>
          <a:p>
            <a:pPr lvl="2"/>
            <a:r>
              <a:rPr lang="en-US" sz="2000" dirty="0">
                <a:latin typeface="+mn-lt"/>
              </a:rPr>
              <a:t>Weight-based dosing, specifically in obese patients</a:t>
            </a:r>
          </a:p>
          <a:p>
            <a:pPr marL="342900" lvl="1" indent="0">
              <a:buNone/>
            </a:pPr>
            <a:r>
              <a:rPr lang="en-US" b="1" dirty="0">
                <a:latin typeface="+mn-lt"/>
              </a:rPr>
              <a:t>Timing: </a:t>
            </a:r>
          </a:p>
          <a:p>
            <a:pPr lvl="2"/>
            <a:r>
              <a:rPr lang="en-US" sz="2000" i="1" dirty="0">
                <a:solidFill>
                  <a:srgbClr val="C00000"/>
                </a:solidFill>
                <a:latin typeface="+mn-lt"/>
              </a:rPr>
              <a:t>Begin administration within 1 hour before incision (within 2 hours for vancomycin and fluoroquinolones)</a:t>
            </a:r>
            <a:endParaRPr lang="en-US" i="1" dirty="0">
              <a:solidFill>
                <a:srgbClr val="C00000"/>
              </a:solidFill>
              <a:latin typeface="+mn-lt"/>
            </a:endParaRPr>
          </a:p>
        </p:txBody>
      </p:sp>
    </p:spTree>
    <p:extLst>
      <p:ext uri="{BB962C8B-B14F-4D97-AF65-F5344CB8AC3E}">
        <p14:creationId xmlns:p14="http://schemas.microsoft.com/office/powerpoint/2010/main" val="33930745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62" y="149494"/>
            <a:ext cx="10972801" cy="584761"/>
          </a:xfrm>
        </p:spPr>
        <p:txBody>
          <a:bodyPr/>
          <a:lstStyle/>
          <a:p>
            <a:r>
              <a:rPr lang="en-US" sz="3200" dirty="0">
                <a:latin typeface="+mj-lt"/>
                <a:ea typeface="Adobe Fangsong Std R" panose="02020400000000000000" pitchFamily="18" charset="-128"/>
              </a:rPr>
              <a:t>Pathophysiology</a:t>
            </a:r>
            <a:endParaRPr lang="en-US" sz="2400" dirty="0">
              <a:latin typeface="+mj-lt"/>
              <a:ea typeface="Adobe Fangsong Std R" panose="02020400000000000000" pitchFamily="18" charset="-128"/>
            </a:endParaRPr>
          </a:p>
        </p:txBody>
      </p:sp>
      <p:sp>
        <p:nvSpPr>
          <p:cNvPr id="3" name="Content Placeholder 2"/>
          <p:cNvSpPr>
            <a:spLocks noGrp="1"/>
          </p:cNvSpPr>
          <p:nvPr>
            <p:ph idx="1"/>
          </p:nvPr>
        </p:nvSpPr>
        <p:spPr>
          <a:xfrm>
            <a:off x="200572" y="734255"/>
            <a:ext cx="11019691" cy="6242366"/>
          </a:xfrm>
        </p:spPr>
        <p:txBody>
          <a:bodyPr/>
          <a:lstStyle/>
          <a:p>
            <a:r>
              <a:rPr lang="en-US" sz="1800" b="1" dirty="0">
                <a:latin typeface="+mn-lt"/>
                <a:ea typeface="Adobe Fangsong Std R" panose="02020400000000000000" pitchFamily="18" charset="-128"/>
              </a:rPr>
              <a:t>Temperature: </a:t>
            </a:r>
          </a:p>
          <a:p>
            <a:pPr lvl="1"/>
            <a:r>
              <a:rPr lang="en-US" sz="1400" dirty="0">
                <a:latin typeface="+mn-lt"/>
                <a:ea typeface="Adobe Fangsong Std R" panose="02020400000000000000" pitchFamily="18" charset="-128"/>
              </a:rPr>
              <a:t>Hypothermia triggers vasoconstriction and subsequent tissue hypoxia which impairs wound healing.</a:t>
            </a:r>
            <a:r>
              <a:rPr lang="en-US" sz="1400" baseline="30000" dirty="0">
                <a:latin typeface="+mn-lt"/>
                <a:ea typeface="Adobe Fangsong Std R" panose="02020400000000000000" pitchFamily="18" charset="-128"/>
              </a:rPr>
              <a:t> </a:t>
            </a:r>
            <a:r>
              <a:rPr lang="en-US" sz="1400" dirty="0">
                <a:latin typeface="+mn-lt"/>
                <a:ea typeface="Adobe Fangsong Std R" panose="02020400000000000000" pitchFamily="18" charset="-128"/>
              </a:rPr>
              <a:t>In addition, hypothermia may also impair neutrophil function, reducing the bodies natural protection against infection. (Sessler, 1997; Sessler, 2000; Sessler 2016)</a:t>
            </a:r>
            <a:endParaRPr lang="en-US" sz="1400" baseline="30000" dirty="0">
              <a:latin typeface="+mn-lt"/>
              <a:ea typeface="Adobe Fangsong Std R" panose="02020400000000000000" pitchFamily="18" charset="-128"/>
            </a:endParaRPr>
          </a:p>
          <a:p>
            <a:r>
              <a:rPr lang="en-US" sz="1800" b="1" dirty="0">
                <a:latin typeface="+mn-lt"/>
                <a:ea typeface="Adobe Fangsong Std R" panose="02020400000000000000" pitchFamily="18" charset="-128"/>
              </a:rPr>
              <a:t>Glucose: </a:t>
            </a:r>
          </a:p>
          <a:p>
            <a:pPr lvl="1"/>
            <a:r>
              <a:rPr lang="en-US" sz="1400" dirty="0">
                <a:latin typeface="+mn-lt"/>
                <a:ea typeface="Adobe Fangsong Std R" panose="02020400000000000000" pitchFamily="18" charset="-128"/>
              </a:rPr>
              <a:t>Stress of surgery triggers cortisol release which creates an imbalance between hepatic glucose production/utilization resulting in Hyperglycemia. Elevated blood glucose levels impair neutrophil function and cause an overproduction of inflammatory mediators and immune dysfunction. The amount of imbalance depends on the severity of surgery &amp; type of anesthesia. (Clarke, 1970; Duggan, 2017; </a:t>
            </a:r>
            <a:r>
              <a:rPr lang="en-US" sz="1400" dirty="0" err="1">
                <a:latin typeface="+mn-lt"/>
                <a:ea typeface="Adobe Fangsong Std R" panose="02020400000000000000" pitchFamily="18" charset="-128"/>
              </a:rPr>
              <a:t>Farrokhi</a:t>
            </a:r>
            <a:r>
              <a:rPr lang="en-US" sz="1400" dirty="0">
                <a:latin typeface="+mn-lt"/>
                <a:ea typeface="Adobe Fangsong Std R" panose="02020400000000000000" pitchFamily="18" charset="-128"/>
              </a:rPr>
              <a:t>, 2011)</a:t>
            </a:r>
            <a:endParaRPr lang="en-US" sz="1400" baseline="30000" dirty="0">
              <a:latin typeface="+mn-lt"/>
              <a:ea typeface="Adobe Fangsong Std R" panose="02020400000000000000" pitchFamily="18" charset="-128"/>
            </a:endParaRPr>
          </a:p>
          <a:p>
            <a:r>
              <a:rPr lang="en-US" sz="1800" b="1" dirty="0">
                <a:latin typeface="+mn-lt"/>
                <a:ea typeface="Adobe Fangsong Std R" panose="02020400000000000000" pitchFamily="18" charset="-128"/>
              </a:rPr>
              <a:t>Fluid Management: </a:t>
            </a:r>
          </a:p>
          <a:p>
            <a:pPr lvl="1"/>
            <a:r>
              <a:rPr lang="en-US" sz="1400" dirty="0">
                <a:latin typeface="+mn-lt"/>
                <a:ea typeface="Adobe Fangsong Std R" panose="02020400000000000000" pitchFamily="18" charset="-128"/>
              </a:rPr>
              <a:t>Hypovolemia leads to insufficient circulation with decreased oxygen delivery to organs and peripheral tissues. Hypervolemia causes interstitial edema, local inflammation and impairs collagen regeneration. Either fluid imbalance in surgical patients can therefore result in impaired wound healing and subsequent surgical site infections.(Jonsson, 1991)</a:t>
            </a:r>
            <a:endParaRPr lang="en-US" sz="1400" baseline="30000" dirty="0">
              <a:latin typeface="+mn-lt"/>
              <a:ea typeface="Adobe Fangsong Std R" panose="02020400000000000000" pitchFamily="18" charset="-128"/>
            </a:endParaRPr>
          </a:p>
          <a:p>
            <a:r>
              <a:rPr lang="en-US" sz="1800" b="1" dirty="0">
                <a:latin typeface="+mn-lt"/>
                <a:ea typeface="Adobe Fangsong Std R" panose="02020400000000000000" pitchFamily="18" charset="-128"/>
              </a:rPr>
              <a:t>OR Traffic: </a:t>
            </a:r>
          </a:p>
          <a:p>
            <a:pPr lvl="1"/>
            <a:r>
              <a:rPr lang="en-US" sz="1400" dirty="0">
                <a:latin typeface="+mn-lt"/>
                <a:ea typeface="Adobe Fangsong Std R" panose="02020400000000000000" pitchFamily="18" charset="-128"/>
              </a:rPr>
              <a:t>Each person sheds millions of particles per day and 5-10% of skin debris is known to carry bacteria and opening the OR door increases the number of bacteria in the air. (</a:t>
            </a:r>
            <a:r>
              <a:rPr lang="en-US" sz="1400" dirty="0" err="1">
                <a:latin typeface="+mn-lt"/>
                <a:ea typeface="Adobe Fangsong Std R" panose="02020400000000000000" pitchFamily="18" charset="-128"/>
              </a:rPr>
              <a:t>Scaltriti</a:t>
            </a:r>
            <a:r>
              <a:rPr lang="en-US" sz="1400" dirty="0">
                <a:latin typeface="+mn-lt"/>
                <a:ea typeface="Adobe Fangsong Std R" panose="02020400000000000000" pitchFamily="18" charset="-128"/>
              </a:rPr>
              <a:t>, 2007)</a:t>
            </a:r>
            <a:endParaRPr lang="en-US" sz="1400" baseline="30000" dirty="0">
              <a:latin typeface="+mn-lt"/>
              <a:ea typeface="Adobe Fangsong Std R" panose="02020400000000000000" pitchFamily="18" charset="-128"/>
            </a:endParaRPr>
          </a:p>
          <a:p>
            <a:r>
              <a:rPr lang="en-US" sz="1800" b="1" dirty="0">
                <a:latin typeface="+mn-lt"/>
                <a:ea typeface="Adobe Fangsong Std R" panose="02020400000000000000" pitchFamily="18" charset="-128"/>
              </a:rPr>
              <a:t>Surgical Prep</a:t>
            </a:r>
            <a:r>
              <a:rPr lang="en-US" sz="2000" b="1" dirty="0">
                <a:latin typeface="+mn-lt"/>
                <a:ea typeface="Adobe Fangsong Std R" panose="02020400000000000000" pitchFamily="18" charset="-128"/>
              </a:rPr>
              <a:t>: </a:t>
            </a:r>
          </a:p>
          <a:p>
            <a:pPr lvl="1"/>
            <a:r>
              <a:rPr lang="en-US" sz="1400" dirty="0">
                <a:latin typeface="+mn-lt"/>
                <a:ea typeface="Adobe Fangsong Std R" panose="02020400000000000000" pitchFamily="18" charset="-128"/>
              </a:rPr>
              <a:t>Shaving at the surgical site causes micro-abrasions on the skin’s surface, creating another opportunity for bacteria to enter the surgical site and cause an infection. (</a:t>
            </a:r>
            <a:r>
              <a:rPr lang="en-US" sz="1400" dirty="0" err="1">
                <a:latin typeface="+mn-lt"/>
                <a:ea typeface="Adobe Fangsong Std R" panose="02020400000000000000" pitchFamily="18" charset="-128"/>
              </a:rPr>
              <a:t>Mangram</a:t>
            </a:r>
            <a:r>
              <a:rPr lang="en-US" sz="1400" dirty="0">
                <a:latin typeface="+mn-lt"/>
                <a:ea typeface="Adobe Fangsong Std R" panose="02020400000000000000" pitchFamily="18" charset="-128"/>
              </a:rPr>
              <a:t>, 1999)</a:t>
            </a:r>
            <a:r>
              <a:rPr lang="en-US" sz="1400" baseline="30000" dirty="0">
                <a:latin typeface="+mn-lt"/>
                <a:ea typeface="Adobe Fangsong Std R" panose="02020400000000000000" pitchFamily="18" charset="-128"/>
              </a:rPr>
              <a:t> </a:t>
            </a:r>
            <a:r>
              <a:rPr lang="en-US" sz="1400" dirty="0">
                <a:latin typeface="+mn-lt"/>
                <a:ea typeface="Adobe Fangsong Std R" panose="02020400000000000000" pitchFamily="18" charset="-128"/>
              </a:rPr>
              <a:t>Chlorhexidine gluconate (CHG) molecules are able to attach to bacterial cell walls, disturbing its osmotic equilibrium which inhibits further cell growth.(Edmiston, 2013)</a:t>
            </a:r>
            <a:endParaRPr lang="en-US" b="1" dirty="0">
              <a:latin typeface="+mn-lt"/>
              <a:ea typeface="Adobe Fangsong Std R" panose="02020400000000000000" pitchFamily="18" charset="-128"/>
            </a:endParaRPr>
          </a:p>
          <a:p>
            <a:endParaRPr lang="en-US" dirty="0"/>
          </a:p>
        </p:txBody>
      </p:sp>
    </p:spTree>
    <p:extLst>
      <p:ext uri="{BB962C8B-B14F-4D97-AF65-F5344CB8AC3E}">
        <p14:creationId xmlns:p14="http://schemas.microsoft.com/office/powerpoint/2010/main" val="2750900007"/>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Intraoperative Recommendations</a:t>
            </a:r>
          </a:p>
        </p:txBody>
      </p:sp>
      <p:sp>
        <p:nvSpPr>
          <p:cNvPr id="3" name="Content Placeholder 2"/>
          <p:cNvSpPr>
            <a:spLocks noGrp="1"/>
          </p:cNvSpPr>
          <p:nvPr>
            <p:ph idx="1"/>
          </p:nvPr>
        </p:nvSpPr>
        <p:spPr>
          <a:xfrm>
            <a:off x="609601" y="896983"/>
            <a:ext cx="10972799" cy="5486399"/>
          </a:xfrm>
        </p:spPr>
        <p:txBody>
          <a:bodyPr/>
          <a:lstStyle/>
          <a:p>
            <a:r>
              <a:rPr lang="en-US" dirty="0">
                <a:latin typeface="+mn-lt"/>
              </a:rPr>
              <a:t>Hair removal should be avoided unless hair interferes with surgery</a:t>
            </a:r>
          </a:p>
          <a:p>
            <a:pPr lvl="1"/>
            <a:r>
              <a:rPr lang="en-US" dirty="0">
                <a:latin typeface="+mn-lt"/>
              </a:rPr>
              <a:t>Use clippers instead of razor if hair removal is necessary.</a:t>
            </a:r>
          </a:p>
          <a:p>
            <a:r>
              <a:rPr lang="en-US" dirty="0">
                <a:latin typeface="+mn-lt"/>
              </a:rPr>
              <a:t>Alcohol based prep should be used unless contraindicated </a:t>
            </a:r>
          </a:p>
          <a:p>
            <a:pPr marL="625475" lvl="1" indent="-285750"/>
            <a:r>
              <a:rPr lang="en-US" dirty="0">
                <a:latin typeface="+mn-lt"/>
              </a:rPr>
              <a:t>Avoid for procedures where prep may pool and not dry (fire risk!)</a:t>
            </a:r>
          </a:p>
          <a:p>
            <a:pPr marL="625475" lvl="1" indent="-285750"/>
            <a:r>
              <a:rPr lang="en-US" dirty="0">
                <a:latin typeface="+mn-lt"/>
              </a:rPr>
              <a:t>Contraindicated for use in mucosa, cornea, or ear</a:t>
            </a:r>
          </a:p>
          <a:p>
            <a:pPr marL="625475" lvl="1" indent="-285750"/>
            <a:r>
              <a:rPr lang="en-US" dirty="0">
                <a:latin typeface="+mn-lt"/>
              </a:rPr>
              <a:t>CHG scrub is superior to iodine based prep when alcohol preparations are contraindicated.</a:t>
            </a:r>
          </a:p>
          <a:p>
            <a:pPr marL="625475" lvl="1" indent="-285750"/>
            <a:r>
              <a:rPr lang="en-US" dirty="0">
                <a:latin typeface="+mn-lt"/>
              </a:rPr>
              <a:t>Sterile iodine should be used when prepping open surgical wounds</a:t>
            </a:r>
          </a:p>
          <a:p>
            <a:r>
              <a:rPr lang="en-US" i="1" dirty="0">
                <a:solidFill>
                  <a:srgbClr val="C00000"/>
                </a:solidFill>
                <a:latin typeface="+mn-lt"/>
              </a:rPr>
              <a:t>Apply active warming to maintain core body temperature of 36.0 degrees Celsius </a:t>
            </a:r>
            <a:endParaRPr lang="en-US" i="1" baseline="30000" dirty="0">
              <a:solidFill>
                <a:srgbClr val="C00000"/>
              </a:solidFill>
              <a:latin typeface="+mn-lt"/>
            </a:endParaRPr>
          </a:p>
          <a:p>
            <a:r>
              <a:rPr lang="en-US" i="1" dirty="0">
                <a:solidFill>
                  <a:srgbClr val="C00000"/>
                </a:solidFill>
                <a:latin typeface="+mn-lt"/>
              </a:rPr>
              <a:t>Body temperature should be monitored in most patients undergoing general anesthesia exceeding 30 minutes in duration and in all patients whose surgery lasts longer than one hour. </a:t>
            </a:r>
          </a:p>
          <a:p>
            <a:endParaRPr lang="en-US" i="1" baseline="30000" dirty="0"/>
          </a:p>
          <a:p>
            <a:endParaRPr lang="en-US" i="1" dirty="0"/>
          </a:p>
          <a:p>
            <a:endParaRPr lang="en-US" dirty="0"/>
          </a:p>
          <a:p>
            <a:endParaRPr lang="en-US" dirty="0"/>
          </a:p>
        </p:txBody>
      </p:sp>
      <p:pic>
        <p:nvPicPr>
          <p:cNvPr id="4" name="Picture 3"/>
          <p:cNvPicPr>
            <a:picLocks noChangeAspect="1"/>
          </p:cNvPicPr>
          <p:nvPr/>
        </p:nvPicPr>
        <p:blipFill>
          <a:blip r:embed="rId2"/>
          <a:stretch>
            <a:fillRect/>
          </a:stretch>
        </p:blipFill>
        <p:spPr>
          <a:xfrm>
            <a:off x="9323143" y="148907"/>
            <a:ext cx="2619375" cy="1743075"/>
          </a:xfrm>
          <a:prstGeom prst="rect">
            <a:avLst/>
          </a:prstGeom>
        </p:spPr>
      </p:pic>
    </p:spTree>
    <p:extLst>
      <p:ext uri="{BB962C8B-B14F-4D97-AF65-F5344CB8AC3E}">
        <p14:creationId xmlns:p14="http://schemas.microsoft.com/office/powerpoint/2010/main" val="2770494020"/>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Intraoperative Recommendations</a:t>
            </a:r>
          </a:p>
        </p:txBody>
      </p:sp>
      <p:sp>
        <p:nvSpPr>
          <p:cNvPr id="3" name="Content Placeholder 2"/>
          <p:cNvSpPr>
            <a:spLocks noGrp="1"/>
          </p:cNvSpPr>
          <p:nvPr>
            <p:ph idx="1"/>
          </p:nvPr>
        </p:nvSpPr>
        <p:spPr>
          <a:xfrm>
            <a:off x="592183" y="792480"/>
            <a:ext cx="10972799" cy="5338354"/>
          </a:xfrm>
        </p:spPr>
        <p:txBody>
          <a:bodyPr/>
          <a:lstStyle/>
          <a:p>
            <a:r>
              <a:rPr lang="en-US" i="1" dirty="0">
                <a:solidFill>
                  <a:srgbClr val="C00000"/>
                </a:solidFill>
                <a:latin typeface="+mn-lt"/>
              </a:rPr>
              <a:t>Maintain blood glucose levels less than 180 to 200 mg/dL throughout the perioperative period for patients with and without diabetes </a:t>
            </a:r>
          </a:p>
          <a:p>
            <a:r>
              <a:rPr lang="en-US" i="1" dirty="0">
                <a:solidFill>
                  <a:srgbClr val="C00000"/>
                </a:solidFill>
                <a:latin typeface="+mn-lt"/>
              </a:rPr>
              <a:t>Adopt and implement a standardized fluid management protocol for surgical patients</a:t>
            </a:r>
          </a:p>
          <a:p>
            <a:r>
              <a:rPr lang="en-US" i="1" dirty="0">
                <a:solidFill>
                  <a:srgbClr val="C00000"/>
                </a:solidFill>
                <a:latin typeface="+mn-lt"/>
              </a:rPr>
              <a:t>All patients require re-dosing of antibiotics if the duration of the procedure extends beyond 2 half-lives of the drug or if there is excessive blood loss (&gt;1500mL)</a:t>
            </a:r>
          </a:p>
          <a:p>
            <a:pPr marL="342900" indent="-342900">
              <a:buFont typeface="+mj-lt"/>
              <a:buAutoNum type="arabicPeriod"/>
            </a:pPr>
            <a:endParaRPr lang="en-US" i="1" dirty="0"/>
          </a:p>
          <a:p>
            <a:endParaRPr lang="en-US" dirty="0"/>
          </a:p>
        </p:txBody>
      </p:sp>
      <p:pic>
        <p:nvPicPr>
          <p:cNvPr id="4" name="Picture 3"/>
          <p:cNvPicPr>
            <a:picLocks noChangeAspect="1"/>
          </p:cNvPicPr>
          <p:nvPr/>
        </p:nvPicPr>
        <p:blipFill>
          <a:blip r:embed="rId2"/>
          <a:stretch>
            <a:fillRect/>
          </a:stretch>
        </p:blipFill>
        <p:spPr>
          <a:xfrm>
            <a:off x="930519" y="3700462"/>
            <a:ext cx="2628900" cy="1743075"/>
          </a:xfrm>
          <a:prstGeom prst="rect">
            <a:avLst/>
          </a:prstGeom>
        </p:spPr>
      </p:pic>
      <p:pic>
        <p:nvPicPr>
          <p:cNvPr id="5" name="Picture 4"/>
          <p:cNvPicPr>
            <a:picLocks noChangeAspect="1"/>
          </p:cNvPicPr>
          <p:nvPr/>
        </p:nvPicPr>
        <p:blipFill>
          <a:blip r:embed="rId3"/>
          <a:stretch>
            <a:fillRect/>
          </a:stretch>
        </p:blipFill>
        <p:spPr>
          <a:xfrm>
            <a:off x="4764132" y="3269639"/>
            <a:ext cx="2628900" cy="1743075"/>
          </a:xfrm>
          <a:prstGeom prst="rect">
            <a:avLst/>
          </a:prstGeom>
        </p:spPr>
      </p:pic>
      <p:pic>
        <p:nvPicPr>
          <p:cNvPr id="6" name="Picture 5"/>
          <p:cNvPicPr>
            <a:picLocks noChangeAspect="1"/>
          </p:cNvPicPr>
          <p:nvPr/>
        </p:nvPicPr>
        <p:blipFill>
          <a:blip r:embed="rId4"/>
          <a:stretch>
            <a:fillRect/>
          </a:stretch>
        </p:blipFill>
        <p:spPr>
          <a:xfrm>
            <a:off x="8230686" y="3700462"/>
            <a:ext cx="2705100" cy="1685925"/>
          </a:xfrm>
          <a:prstGeom prst="rect">
            <a:avLst/>
          </a:prstGeom>
        </p:spPr>
      </p:pic>
    </p:spTree>
    <p:extLst>
      <p:ext uri="{BB962C8B-B14F-4D97-AF65-F5344CB8AC3E}">
        <p14:creationId xmlns:p14="http://schemas.microsoft.com/office/powerpoint/2010/main" val="362564124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Postoperative Recommendations</a:t>
            </a:r>
          </a:p>
        </p:txBody>
      </p:sp>
      <p:sp>
        <p:nvSpPr>
          <p:cNvPr id="3" name="Content Placeholder 2"/>
          <p:cNvSpPr>
            <a:spLocks noGrp="1"/>
          </p:cNvSpPr>
          <p:nvPr>
            <p:ph idx="1"/>
          </p:nvPr>
        </p:nvSpPr>
        <p:spPr>
          <a:xfrm>
            <a:off x="5055577" y="1219200"/>
            <a:ext cx="6005146" cy="4953000"/>
          </a:xfrm>
        </p:spPr>
        <p:txBody>
          <a:bodyPr/>
          <a:lstStyle/>
          <a:p>
            <a:pPr marL="390525" indent="-342900"/>
            <a:r>
              <a:rPr lang="en-US" sz="2400" dirty="0">
                <a:latin typeface="+mn-lt"/>
              </a:rPr>
              <a:t>Discontinue antimicrobial agent within 24 hours of surgery, even in the presence of drains</a:t>
            </a:r>
          </a:p>
          <a:p>
            <a:pPr marL="390525" indent="-342900"/>
            <a:r>
              <a:rPr lang="en-US" i="1" dirty="0">
                <a:solidFill>
                  <a:srgbClr val="C00000"/>
                </a:solidFill>
                <a:latin typeface="+mn-lt"/>
              </a:rPr>
              <a:t>Administer supplemental oxygen in the immediate postop period for procedures performed under general anesthesia.</a:t>
            </a:r>
          </a:p>
          <a:p>
            <a:pPr marL="390525" indent="-342900"/>
            <a:r>
              <a:rPr lang="en-US" i="1" dirty="0">
                <a:solidFill>
                  <a:srgbClr val="C00000"/>
                </a:solidFill>
                <a:latin typeface="+mn-lt"/>
              </a:rPr>
              <a:t>Maintain blood glucose levels less than 180 – 200 mg/dL throughout the perioperative period for patients with and without diabetes </a:t>
            </a:r>
          </a:p>
          <a:p>
            <a:pPr marL="47625" indent="0">
              <a:buNone/>
            </a:pPr>
            <a:endParaRPr lang="en-US" dirty="0"/>
          </a:p>
        </p:txBody>
      </p:sp>
      <p:pic>
        <p:nvPicPr>
          <p:cNvPr id="4" name="Picture 3"/>
          <p:cNvPicPr>
            <a:picLocks noChangeAspect="1"/>
          </p:cNvPicPr>
          <p:nvPr/>
        </p:nvPicPr>
        <p:blipFill>
          <a:blip r:embed="rId2"/>
          <a:stretch>
            <a:fillRect/>
          </a:stretch>
        </p:blipFill>
        <p:spPr>
          <a:xfrm>
            <a:off x="414816" y="1944931"/>
            <a:ext cx="4385051" cy="2424846"/>
          </a:xfrm>
          <a:prstGeom prst="rect">
            <a:avLst/>
          </a:prstGeom>
        </p:spPr>
      </p:pic>
    </p:spTree>
    <p:extLst>
      <p:ext uri="{BB962C8B-B14F-4D97-AF65-F5344CB8AC3E}">
        <p14:creationId xmlns:p14="http://schemas.microsoft.com/office/powerpoint/2010/main" val="3626192226"/>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7115"/>
            <a:ext cx="10972801" cy="523206"/>
          </a:xfrm>
        </p:spPr>
        <p:txBody>
          <a:bodyPr/>
          <a:lstStyle/>
          <a:p>
            <a:r>
              <a:rPr lang="en-US" dirty="0">
                <a:latin typeface="+mj-lt"/>
              </a:rPr>
              <a:t>References</a:t>
            </a:r>
          </a:p>
        </p:txBody>
      </p:sp>
      <p:sp>
        <p:nvSpPr>
          <p:cNvPr id="3" name="Content Placeholder 2"/>
          <p:cNvSpPr>
            <a:spLocks noGrp="1"/>
          </p:cNvSpPr>
          <p:nvPr>
            <p:ph idx="1"/>
          </p:nvPr>
        </p:nvSpPr>
        <p:spPr>
          <a:xfrm>
            <a:off x="381000" y="1105705"/>
            <a:ext cx="10972799" cy="5274311"/>
          </a:xfrm>
        </p:spPr>
        <p:txBody>
          <a:bodyPr/>
          <a:lstStyle/>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Alexander JW, </a:t>
            </a:r>
            <a:r>
              <a:rPr lang="en-US" sz="1600" kern="100" dirty="0" err="1">
                <a:effectLst/>
                <a:latin typeface="+mj-lt"/>
                <a:ea typeface="Calibri" panose="020F0502020204030204" pitchFamily="34" charset="0"/>
                <a:cs typeface="Times New Roman" panose="02020603050405020304" pitchFamily="18" charset="0"/>
              </a:rPr>
              <a:t>Solomkin</a:t>
            </a:r>
            <a:r>
              <a:rPr lang="en-US" sz="1600" kern="100" dirty="0">
                <a:effectLst/>
                <a:latin typeface="+mj-lt"/>
                <a:ea typeface="Calibri" panose="020F0502020204030204" pitchFamily="34" charset="0"/>
                <a:cs typeface="Times New Roman" panose="02020603050405020304" pitchFamily="18" charset="0"/>
              </a:rPr>
              <a:t> JS, Edwards MJ. (2011). Updated recommendations for control of surgical site infections. Ann Surg. 253(6):1082-1093.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Alizo</a:t>
            </a:r>
            <a:r>
              <a:rPr lang="en-US" sz="1600" kern="100" dirty="0">
                <a:effectLst/>
                <a:latin typeface="+mj-lt"/>
                <a:ea typeface="Calibri" panose="020F0502020204030204" pitchFamily="34" charset="0"/>
                <a:cs typeface="Times New Roman" panose="02020603050405020304" pitchFamily="18" charset="0"/>
              </a:rPr>
              <a:t> G, </a:t>
            </a:r>
            <a:r>
              <a:rPr lang="en-US" sz="1600" kern="100" dirty="0" err="1">
                <a:effectLst/>
                <a:latin typeface="+mj-lt"/>
                <a:ea typeface="Calibri" panose="020F0502020204030204" pitchFamily="34" charset="0"/>
                <a:cs typeface="Times New Roman" panose="02020603050405020304" pitchFamily="18" charset="0"/>
              </a:rPr>
              <a:t>Onayemi</a:t>
            </a:r>
            <a:r>
              <a:rPr lang="en-US" sz="1600" kern="100" dirty="0">
                <a:effectLst/>
                <a:latin typeface="+mj-lt"/>
                <a:ea typeface="Calibri" panose="020F0502020204030204" pitchFamily="34" charset="0"/>
                <a:cs typeface="Times New Roman" panose="02020603050405020304" pitchFamily="18" charset="0"/>
              </a:rPr>
              <a:t> A, </a:t>
            </a:r>
            <a:r>
              <a:rPr lang="en-US" sz="1600" kern="100" dirty="0" err="1">
                <a:effectLst/>
                <a:latin typeface="+mj-lt"/>
                <a:ea typeface="Calibri" panose="020F0502020204030204" pitchFamily="34" charset="0"/>
                <a:cs typeface="Times New Roman" panose="02020603050405020304" pitchFamily="18" charset="0"/>
              </a:rPr>
              <a:t>Sciarretta</a:t>
            </a:r>
            <a:r>
              <a:rPr lang="en-US" sz="1600" kern="100" dirty="0">
                <a:effectLst/>
                <a:latin typeface="+mj-lt"/>
                <a:ea typeface="Calibri" panose="020F0502020204030204" pitchFamily="34" charset="0"/>
                <a:cs typeface="Times New Roman" panose="02020603050405020304" pitchFamily="18" charset="0"/>
              </a:rPr>
              <a:t> JD, Davis JM. (2019). Operating Room Foot Traffic: A Risk Factor for Surgical Site Infections. Surg Infect (</a:t>
            </a:r>
            <a:r>
              <a:rPr lang="en-US" sz="1600" kern="100" dirty="0" err="1">
                <a:effectLst/>
                <a:latin typeface="+mj-lt"/>
                <a:ea typeface="Calibri" panose="020F0502020204030204" pitchFamily="34" charset="0"/>
                <a:cs typeface="Times New Roman" panose="02020603050405020304" pitchFamily="18" charset="0"/>
              </a:rPr>
              <a:t>Larchmt</a:t>
            </a:r>
            <a:r>
              <a:rPr lang="en-US" sz="1600" kern="100" dirty="0">
                <a:effectLst/>
                <a:latin typeface="+mj-lt"/>
                <a:ea typeface="Calibri" panose="020F0502020204030204" pitchFamily="34" charset="0"/>
                <a:cs typeface="Times New Roman" panose="02020603050405020304" pitchFamily="18" charset="0"/>
              </a:rPr>
              <a:t>). 20(2):146-150.</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Allegranzi</a:t>
            </a:r>
            <a:r>
              <a:rPr lang="en-US" sz="1600" kern="100" dirty="0">
                <a:effectLst/>
                <a:latin typeface="+mj-lt"/>
                <a:ea typeface="Calibri" panose="020F0502020204030204" pitchFamily="34" charset="0"/>
                <a:cs typeface="Times New Roman" panose="02020603050405020304" pitchFamily="18" charset="0"/>
              </a:rPr>
              <a:t> B, Zayed B, Bischoff P, et al. (2016). New WHO recommendations on intraoperative and postoperative measures for surgical site infection prevention: an evidence-based global perspective. Lancet Infect Dis. 16(12):e288-e303.</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Anderson DJ, Podgorny K, Berrios-Torres SI, et al. (2014). Strategies to prevent surgical site infections in acute care hospitals: 2014 update. Infect Control Hosp Epidemiol. 35 Suppl 2:S66-88. PMID: 25376070.</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Andersson AE, Bergh I, Karlsson J, et al. (2012). Traffic flow in the operating room: an explorative and descriptive study on air quality during orthopedic trauma implant surgery. Am J Infect Control. 40(8):750-755.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Ban KA, </a:t>
            </a:r>
            <a:r>
              <a:rPr lang="en-US" sz="1600" kern="100" dirty="0" err="1">
                <a:effectLst/>
                <a:latin typeface="+mj-lt"/>
                <a:ea typeface="Calibri" panose="020F0502020204030204" pitchFamily="34" charset="0"/>
                <a:cs typeface="Times New Roman" panose="02020603050405020304" pitchFamily="18" charset="0"/>
              </a:rPr>
              <a:t>Minei</a:t>
            </a:r>
            <a:r>
              <a:rPr lang="en-US" sz="1600" kern="100" dirty="0">
                <a:effectLst/>
                <a:latin typeface="+mj-lt"/>
                <a:ea typeface="Calibri" panose="020F0502020204030204" pitchFamily="34" charset="0"/>
                <a:cs typeface="Times New Roman" panose="02020603050405020304" pitchFamily="18" charset="0"/>
              </a:rPr>
              <a:t> JP, </a:t>
            </a:r>
            <a:r>
              <a:rPr lang="en-US" sz="1600" kern="100" dirty="0" err="1">
                <a:effectLst/>
                <a:latin typeface="+mj-lt"/>
                <a:ea typeface="Calibri" panose="020F0502020204030204" pitchFamily="34" charset="0"/>
                <a:cs typeface="Times New Roman" panose="02020603050405020304" pitchFamily="18" charset="0"/>
              </a:rPr>
              <a:t>Laronga</a:t>
            </a:r>
            <a:r>
              <a:rPr lang="en-US" sz="1600" kern="100" dirty="0">
                <a:effectLst/>
                <a:latin typeface="+mj-lt"/>
                <a:ea typeface="Calibri" panose="020F0502020204030204" pitchFamily="34" charset="0"/>
                <a:cs typeface="Times New Roman" panose="02020603050405020304" pitchFamily="18" charset="0"/>
              </a:rPr>
              <a:t> C, et al. (2017). Executive Summary of the American College of Surgeons/Surgical Infection Society Surgical Site Infection Guidelines-2016 Update. Surg Infect (</a:t>
            </a:r>
            <a:r>
              <a:rPr lang="en-US" sz="1600" kern="100" dirty="0" err="1">
                <a:effectLst/>
                <a:latin typeface="+mj-lt"/>
                <a:ea typeface="Calibri" panose="020F0502020204030204" pitchFamily="34" charset="0"/>
                <a:cs typeface="Times New Roman" panose="02020603050405020304" pitchFamily="18" charset="0"/>
              </a:rPr>
              <a:t>Larchmt</a:t>
            </a:r>
            <a:r>
              <a:rPr lang="en-US" sz="1600" kern="100" dirty="0">
                <a:effectLst/>
                <a:latin typeface="+mj-lt"/>
                <a:ea typeface="Calibri" panose="020F0502020204030204" pitchFamily="34" charset="0"/>
                <a:cs typeface="Times New Roman" panose="02020603050405020304" pitchFamily="18" charset="0"/>
              </a:rPr>
              <a:t>). 18(4):379-382.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Banz</a:t>
            </a:r>
            <a:r>
              <a:rPr lang="en-US" sz="1600" kern="100" dirty="0">
                <a:effectLst/>
                <a:latin typeface="+mj-lt"/>
                <a:ea typeface="Calibri" panose="020F0502020204030204" pitchFamily="34" charset="0"/>
                <a:cs typeface="Times New Roman" panose="02020603050405020304" pitchFamily="18" charset="0"/>
              </a:rPr>
              <a:t> VM, Jakob SM, </a:t>
            </a:r>
            <a:r>
              <a:rPr lang="en-US" sz="1600" kern="100" dirty="0" err="1">
                <a:effectLst/>
                <a:latin typeface="+mj-lt"/>
                <a:ea typeface="Calibri" panose="020F0502020204030204" pitchFamily="34" charset="0"/>
                <a:cs typeface="Times New Roman" panose="02020603050405020304" pitchFamily="18" charset="0"/>
              </a:rPr>
              <a:t>Inderbitzin</a:t>
            </a:r>
            <a:r>
              <a:rPr lang="en-US" sz="1600" kern="100" dirty="0">
                <a:effectLst/>
                <a:latin typeface="+mj-lt"/>
                <a:ea typeface="Calibri" panose="020F0502020204030204" pitchFamily="34" charset="0"/>
                <a:cs typeface="Times New Roman" panose="02020603050405020304" pitchFamily="18" charset="0"/>
              </a:rPr>
              <a:t> D. (2011). Review article: improving outcome after major surgery: pathophysiological considerations. </a:t>
            </a:r>
            <a:r>
              <a:rPr lang="en-US" sz="1600" kern="100" dirty="0" err="1">
                <a:effectLst/>
                <a:latin typeface="+mj-lt"/>
                <a:ea typeface="Calibri" panose="020F0502020204030204" pitchFamily="34" charset="0"/>
                <a:cs typeface="Times New Roman" panose="02020603050405020304" pitchFamily="18" charset="0"/>
              </a:rPr>
              <a:t>Anesth</a:t>
            </a:r>
            <a:r>
              <a:rPr lang="en-US" sz="1600" kern="100" dirty="0">
                <a:effectLst/>
                <a:latin typeface="+mj-lt"/>
                <a:ea typeface="Calibri" panose="020F0502020204030204" pitchFamily="34" charset="0"/>
                <a:cs typeface="Times New Roman" panose="02020603050405020304" pitchFamily="18" charset="0"/>
              </a:rPr>
              <a:t> </a:t>
            </a:r>
            <a:r>
              <a:rPr lang="en-US" sz="1600" kern="100" dirty="0" err="1">
                <a:effectLst/>
                <a:latin typeface="+mj-lt"/>
                <a:ea typeface="Calibri" panose="020F0502020204030204" pitchFamily="34" charset="0"/>
                <a:cs typeface="Times New Roman" panose="02020603050405020304" pitchFamily="18" charset="0"/>
              </a:rPr>
              <a:t>Analg</a:t>
            </a:r>
            <a:r>
              <a:rPr lang="en-US" sz="1600" kern="100" dirty="0">
                <a:effectLst/>
                <a:latin typeface="+mj-lt"/>
                <a:ea typeface="Calibri" panose="020F0502020204030204" pitchFamily="34" charset="0"/>
                <a:cs typeface="Times New Roman" panose="02020603050405020304" pitchFamily="18" charset="0"/>
              </a:rPr>
              <a:t>. 112(5):1147-55. </a:t>
            </a:r>
          </a:p>
          <a:p>
            <a:pPr marL="0" indent="0">
              <a:buNone/>
            </a:pPr>
            <a:endParaRPr lang="en-US" sz="1600" dirty="0">
              <a:latin typeface="+mj-lt"/>
            </a:endParaRPr>
          </a:p>
        </p:txBody>
      </p:sp>
    </p:spTree>
    <p:extLst>
      <p:ext uri="{BB962C8B-B14F-4D97-AF65-F5344CB8AC3E}">
        <p14:creationId xmlns:p14="http://schemas.microsoft.com/office/powerpoint/2010/main" val="227205459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63207"/>
            <a:ext cx="10972801" cy="523206"/>
          </a:xfrm>
        </p:spPr>
        <p:txBody>
          <a:bodyPr/>
          <a:lstStyle/>
          <a:p>
            <a:r>
              <a:rPr lang="en-US" dirty="0">
                <a:latin typeface="+mj-lt"/>
              </a:rPr>
              <a:t>References</a:t>
            </a:r>
          </a:p>
        </p:txBody>
      </p:sp>
      <p:sp>
        <p:nvSpPr>
          <p:cNvPr id="3" name="Content Placeholder 2"/>
          <p:cNvSpPr>
            <a:spLocks noGrp="1"/>
          </p:cNvSpPr>
          <p:nvPr>
            <p:ph idx="1"/>
          </p:nvPr>
        </p:nvSpPr>
        <p:spPr>
          <a:xfrm>
            <a:off x="339437" y="890154"/>
            <a:ext cx="10972799" cy="5493328"/>
          </a:xfrm>
        </p:spPr>
        <p:txBody>
          <a:bodyPr/>
          <a:lstStyle/>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Baum ML, Anish DS, Chalmers TC, et al. (1981). A survey of clinical trials of antibiotic prophylaxis in colon surgery: evidence against further use of no-treatment controls. N </a:t>
            </a:r>
            <a:r>
              <a:rPr lang="en-US" sz="1600" kern="100" dirty="0" err="1">
                <a:effectLst/>
                <a:latin typeface="+mj-lt"/>
                <a:ea typeface="Calibri" panose="020F0502020204030204" pitchFamily="34" charset="0"/>
                <a:cs typeface="Times New Roman" panose="02020603050405020304" pitchFamily="18" charset="0"/>
              </a:rPr>
              <a:t>Engl</a:t>
            </a:r>
            <a:r>
              <a:rPr lang="en-US" sz="1600" kern="100" dirty="0">
                <a:effectLst/>
                <a:latin typeface="+mj-lt"/>
                <a:ea typeface="Calibri" panose="020F0502020204030204" pitchFamily="34" charset="0"/>
                <a:cs typeface="Times New Roman" panose="02020603050405020304" pitchFamily="18" charset="0"/>
              </a:rPr>
              <a:t> J Med. 305(14):795-9.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Belda</a:t>
            </a:r>
            <a:r>
              <a:rPr lang="en-US" sz="1600" kern="100" dirty="0">
                <a:effectLst/>
                <a:latin typeface="+mj-lt"/>
                <a:ea typeface="Calibri" panose="020F0502020204030204" pitchFamily="34" charset="0"/>
                <a:cs typeface="Times New Roman" panose="02020603050405020304" pitchFamily="18" charset="0"/>
              </a:rPr>
              <a:t> FJ, Aguilera L, </a:t>
            </a:r>
            <a:r>
              <a:rPr lang="en-US" sz="1600" kern="100" dirty="0">
                <a:solidFill>
                  <a:srgbClr val="000000"/>
                </a:solidFill>
                <a:effectLst/>
                <a:latin typeface="+mj-lt"/>
                <a:ea typeface="Calibri" panose="020F0502020204030204" pitchFamily="34" charset="0"/>
              </a:rPr>
              <a:t>García de la Asunción</a:t>
            </a:r>
            <a:r>
              <a:rPr lang="en-US" sz="1600" kern="100" dirty="0">
                <a:effectLst/>
                <a:latin typeface="+mj-lt"/>
                <a:ea typeface="Calibri" panose="020F0502020204030204" pitchFamily="34" charset="0"/>
                <a:cs typeface="Times New Roman" panose="02020603050405020304" pitchFamily="18" charset="0"/>
              </a:rPr>
              <a:t> K, Alberti J, et al. (2005). Supplemental perioperative oxygen and the risk of surgical wound infection: a randomized controlled trial. Jama. 294(16): 2035-42.</a:t>
            </a:r>
          </a:p>
          <a:p>
            <a:pPr marL="457200" marR="0" indent="-182880">
              <a:lnSpc>
                <a:spcPct val="107000"/>
              </a:lnSpc>
              <a:spcBef>
                <a:spcPts val="0"/>
              </a:spcBef>
              <a:spcAft>
                <a:spcPts val="800"/>
              </a:spcAft>
              <a:buNone/>
            </a:pPr>
            <a:r>
              <a:rPr lang="en-US" sz="1600" kern="100" dirty="0" err="1">
                <a:solidFill>
                  <a:srgbClr val="000000"/>
                </a:solidFill>
                <a:effectLst/>
                <a:latin typeface="+mj-lt"/>
                <a:ea typeface="Calibri" panose="020F0502020204030204" pitchFamily="34" charset="0"/>
              </a:rPr>
              <a:t>Berríos</a:t>
            </a:r>
            <a:r>
              <a:rPr lang="en-US" sz="1600" kern="100" dirty="0">
                <a:solidFill>
                  <a:srgbClr val="000000"/>
                </a:solidFill>
                <a:effectLst/>
                <a:latin typeface="+mj-lt"/>
                <a:ea typeface="Calibri" panose="020F0502020204030204" pitchFamily="34" charset="0"/>
              </a:rPr>
              <a:t>-Torres</a:t>
            </a:r>
            <a:r>
              <a:rPr lang="en-US" sz="1600" kern="100" dirty="0">
                <a:effectLst/>
                <a:latin typeface="+mj-lt"/>
                <a:ea typeface="Calibri" panose="020F0502020204030204" pitchFamily="34" charset="0"/>
                <a:cs typeface="Times New Roman" panose="02020603050405020304" pitchFamily="18" charset="0"/>
              </a:rPr>
              <a:t> SI, </a:t>
            </a:r>
            <a:r>
              <a:rPr lang="en-US" sz="1600" kern="100" dirty="0" err="1">
                <a:effectLst/>
                <a:latin typeface="+mj-lt"/>
                <a:ea typeface="Calibri" panose="020F0502020204030204" pitchFamily="34" charset="0"/>
                <a:cs typeface="Times New Roman" panose="02020603050405020304" pitchFamily="18" charset="0"/>
              </a:rPr>
              <a:t>Umscheid</a:t>
            </a:r>
            <a:r>
              <a:rPr lang="en-US" sz="1600" kern="100" dirty="0">
                <a:effectLst/>
                <a:latin typeface="+mj-lt"/>
                <a:ea typeface="Calibri" panose="020F0502020204030204" pitchFamily="34" charset="0"/>
                <a:cs typeface="Times New Roman" panose="02020603050405020304" pitchFamily="18" charset="0"/>
              </a:rPr>
              <a:t> CA, </a:t>
            </a:r>
            <a:r>
              <a:rPr lang="en-US" sz="1600" kern="100" dirty="0" err="1">
                <a:effectLst/>
                <a:latin typeface="+mj-lt"/>
                <a:ea typeface="Calibri" panose="020F0502020204030204" pitchFamily="34" charset="0"/>
                <a:cs typeface="Times New Roman" panose="02020603050405020304" pitchFamily="18" charset="0"/>
              </a:rPr>
              <a:t>Bratzler</a:t>
            </a:r>
            <a:r>
              <a:rPr lang="en-US" sz="1600" kern="100" dirty="0">
                <a:effectLst/>
                <a:latin typeface="+mj-lt"/>
                <a:ea typeface="Calibri" panose="020F0502020204030204" pitchFamily="34" charset="0"/>
                <a:cs typeface="Times New Roman" panose="02020603050405020304" pitchFamily="18" charset="0"/>
              </a:rPr>
              <a:t> DW, et al. (2017). Centers for Disease Control and Prevention Guideline for the Prevention of Surgical Site Infection, 2017. JAMA Surg. 152(8):784-791.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Bratzler</a:t>
            </a:r>
            <a:r>
              <a:rPr lang="en-US" sz="1600" kern="100" dirty="0">
                <a:effectLst/>
                <a:latin typeface="+mj-lt"/>
                <a:ea typeface="Calibri" panose="020F0502020204030204" pitchFamily="34" charset="0"/>
                <a:cs typeface="Times New Roman" panose="02020603050405020304" pitchFamily="18" charset="0"/>
              </a:rPr>
              <a:t> DW, Dellinger EP, Olsen KM, et al. (2013). Clinical practice guidelines for antimicrobial prophylaxis in surgery. Surg Infect (</a:t>
            </a:r>
            <a:r>
              <a:rPr lang="en-US" sz="1600" kern="100" dirty="0" err="1">
                <a:effectLst/>
                <a:latin typeface="+mj-lt"/>
                <a:ea typeface="Calibri" panose="020F0502020204030204" pitchFamily="34" charset="0"/>
                <a:cs typeface="Times New Roman" panose="02020603050405020304" pitchFamily="18" charset="0"/>
              </a:rPr>
              <a:t>Larchmt</a:t>
            </a:r>
            <a:r>
              <a:rPr lang="en-US" sz="1600" kern="100" dirty="0">
                <a:effectLst/>
                <a:latin typeface="+mj-lt"/>
                <a:ea typeface="Calibri" panose="020F0502020204030204" pitchFamily="34" charset="0"/>
                <a:cs typeface="Times New Roman" panose="02020603050405020304" pitchFamily="18" charset="0"/>
              </a:rPr>
              <a:t>). 14(1):73-156.</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Centers for Disease Control and Prevention. (November 24, 2010). Surgical Site Infection (SSI). Centers for Disease Control and Prevention. Accessed on July 9, 2019. </a:t>
            </a:r>
            <a:r>
              <a:rPr lang="en-US" sz="1600" u="sng" kern="100" dirty="0">
                <a:solidFill>
                  <a:srgbClr val="0563C1"/>
                </a:solidFill>
                <a:effectLst/>
                <a:latin typeface="+mj-lt"/>
                <a:ea typeface="Calibri" panose="020F0502020204030204" pitchFamily="34" charset="0"/>
                <a:cs typeface="Times New Roman" panose="02020603050405020304" pitchFamily="18" charset="0"/>
                <a:hlinkClick r:id="rId3"/>
              </a:rPr>
              <a:t>https://www.cdc.gov/hai/ssi/ssi.html</a:t>
            </a:r>
            <a:r>
              <a:rPr lang="en-US" sz="1600" kern="100" dirty="0">
                <a:effectLst/>
                <a:latin typeface="+mj-lt"/>
                <a:ea typeface="Calibri" panose="020F0502020204030204" pitchFamily="34" charset="0"/>
                <a:cs typeface="Times New Roman" panose="02020603050405020304" pitchFamily="18" charset="0"/>
              </a:rPr>
              <a:t>.</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Clarke RS. (1970). The </a:t>
            </a:r>
            <a:r>
              <a:rPr lang="en-US" sz="1600" kern="100" dirty="0" err="1">
                <a:effectLst/>
                <a:latin typeface="+mj-lt"/>
                <a:ea typeface="Calibri" panose="020F0502020204030204" pitchFamily="34" charset="0"/>
                <a:cs typeface="Times New Roman" panose="02020603050405020304" pitchFamily="18" charset="0"/>
              </a:rPr>
              <a:t>hyperglycaemic</a:t>
            </a:r>
            <a:r>
              <a:rPr lang="en-US" sz="1600" kern="100" dirty="0">
                <a:effectLst/>
                <a:latin typeface="+mj-lt"/>
                <a:ea typeface="Calibri" panose="020F0502020204030204" pitchFamily="34" charset="0"/>
                <a:cs typeface="Times New Roman" panose="02020603050405020304" pitchFamily="18" charset="0"/>
              </a:rPr>
              <a:t> response to different types of surgery and </a:t>
            </a:r>
            <a:r>
              <a:rPr lang="en-US" sz="1600" kern="100" dirty="0" err="1">
                <a:effectLst/>
                <a:latin typeface="+mj-lt"/>
                <a:ea typeface="Calibri" panose="020F0502020204030204" pitchFamily="34" charset="0"/>
                <a:cs typeface="Times New Roman" panose="02020603050405020304" pitchFamily="18" charset="0"/>
              </a:rPr>
              <a:t>anaesthesia</a:t>
            </a:r>
            <a:r>
              <a:rPr lang="en-US" sz="1600" kern="100" dirty="0">
                <a:effectLst/>
                <a:latin typeface="+mj-lt"/>
                <a:ea typeface="Calibri" panose="020F0502020204030204" pitchFamily="34" charset="0"/>
                <a:cs typeface="Times New Roman" panose="02020603050405020304" pitchFamily="18" charset="0"/>
              </a:rPr>
              <a:t>. Br J </a:t>
            </a:r>
            <a:r>
              <a:rPr lang="en-US" sz="1600" kern="100" dirty="0" err="1">
                <a:effectLst/>
                <a:latin typeface="+mj-lt"/>
                <a:ea typeface="Calibri" panose="020F0502020204030204" pitchFamily="34" charset="0"/>
                <a:cs typeface="Times New Roman" panose="02020603050405020304" pitchFamily="18" charset="0"/>
              </a:rPr>
              <a:t>Anaesth</a:t>
            </a:r>
            <a:r>
              <a:rPr lang="en-US" sz="1600" kern="100" dirty="0">
                <a:effectLst/>
                <a:latin typeface="+mj-lt"/>
                <a:ea typeface="Calibri" panose="020F0502020204030204" pitchFamily="34" charset="0"/>
                <a:cs typeface="Times New Roman" panose="02020603050405020304" pitchFamily="18" charset="0"/>
              </a:rPr>
              <a:t>. 42(1):45-53.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Dellinger EP, Hausmann SM, </a:t>
            </a:r>
            <a:r>
              <a:rPr lang="en-US" sz="1600" kern="100" dirty="0" err="1">
                <a:effectLst/>
                <a:latin typeface="+mj-lt"/>
                <a:ea typeface="Calibri" panose="020F0502020204030204" pitchFamily="34" charset="0"/>
                <a:cs typeface="Times New Roman" panose="02020603050405020304" pitchFamily="18" charset="0"/>
              </a:rPr>
              <a:t>Bratzler</a:t>
            </a:r>
            <a:r>
              <a:rPr lang="en-US" sz="1600" kern="100" dirty="0">
                <a:effectLst/>
                <a:latin typeface="+mj-lt"/>
                <a:ea typeface="Calibri" panose="020F0502020204030204" pitchFamily="34" charset="0"/>
                <a:cs typeface="Times New Roman" panose="02020603050405020304" pitchFamily="18" charset="0"/>
              </a:rPr>
              <a:t> DW, et al. (2005). Hospitals collaborate to decrease surgical site infections. Am J Surg. 190(1):9-15.</a:t>
            </a:r>
          </a:p>
          <a:p>
            <a:pPr marL="457200" indent="-182880">
              <a:buNone/>
            </a:pPr>
            <a:r>
              <a:rPr lang="en-US" sz="1600" kern="100" dirty="0">
                <a:effectLst/>
                <a:latin typeface="+mj-lt"/>
                <a:ea typeface="Calibri" panose="020F0502020204030204" pitchFamily="34" charset="0"/>
                <a:cs typeface="Times New Roman" panose="02020603050405020304" pitchFamily="18" charset="0"/>
              </a:rPr>
              <a:t>Duggan EW, Carlson K, </a:t>
            </a:r>
            <a:r>
              <a:rPr lang="en-US" sz="1600" kern="100" dirty="0" err="1">
                <a:effectLst/>
                <a:latin typeface="+mj-lt"/>
                <a:ea typeface="Calibri" panose="020F0502020204030204" pitchFamily="34" charset="0"/>
                <a:cs typeface="Times New Roman" panose="02020603050405020304" pitchFamily="18" charset="0"/>
              </a:rPr>
              <a:t>Umpierrez</a:t>
            </a:r>
            <a:r>
              <a:rPr lang="en-US" sz="1600" kern="100" dirty="0">
                <a:effectLst/>
                <a:latin typeface="+mj-lt"/>
                <a:ea typeface="Calibri" panose="020F0502020204030204" pitchFamily="34" charset="0"/>
                <a:cs typeface="Times New Roman" panose="02020603050405020304" pitchFamily="18" charset="0"/>
              </a:rPr>
              <a:t> GE. (2017). Perioperative Hyperglycemia Management: An Update. Anesthesiology. 126(3):547-560. </a:t>
            </a:r>
          </a:p>
          <a:p>
            <a:pPr marL="0" indent="0">
              <a:buNone/>
            </a:pPr>
            <a:endParaRPr lang="en-US" sz="1600" dirty="0">
              <a:latin typeface="+mj-lt"/>
            </a:endParaRPr>
          </a:p>
          <a:p>
            <a:pPr marL="0" indent="0">
              <a:buNone/>
            </a:pPr>
            <a:endParaRPr lang="en-US" sz="1600" i="1" dirty="0">
              <a:latin typeface="+mj-lt"/>
            </a:endParaRPr>
          </a:p>
          <a:p>
            <a:pPr marL="0" indent="0">
              <a:buNone/>
            </a:pPr>
            <a:endParaRPr lang="en-US" sz="1600" dirty="0">
              <a:latin typeface="+mj-lt"/>
            </a:endParaRPr>
          </a:p>
        </p:txBody>
      </p:sp>
    </p:spTree>
    <p:extLst>
      <p:ext uri="{BB962C8B-B14F-4D97-AF65-F5344CB8AC3E}">
        <p14:creationId xmlns:p14="http://schemas.microsoft.com/office/powerpoint/2010/main" val="2280617699"/>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517716"/>
            <a:ext cx="10972801" cy="523206"/>
          </a:xfrm>
        </p:spPr>
        <p:txBody>
          <a:bodyPr/>
          <a:lstStyle/>
          <a:p>
            <a:r>
              <a:rPr lang="en-US" dirty="0">
                <a:latin typeface="+mj-lt"/>
              </a:rPr>
              <a:t>References</a:t>
            </a:r>
          </a:p>
        </p:txBody>
      </p:sp>
      <p:sp>
        <p:nvSpPr>
          <p:cNvPr id="3" name="Content Placeholder 2"/>
          <p:cNvSpPr>
            <a:spLocks noGrp="1"/>
          </p:cNvSpPr>
          <p:nvPr>
            <p:ph idx="1"/>
          </p:nvPr>
        </p:nvSpPr>
        <p:spPr>
          <a:xfrm>
            <a:off x="370609" y="1188026"/>
            <a:ext cx="10972799" cy="4849091"/>
          </a:xfrm>
        </p:spPr>
        <p:txBody>
          <a:bodyPr/>
          <a:lstStyle/>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Edmiston CE Jr, </a:t>
            </a:r>
            <a:r>
              <a:rPr lang="en-US" sz="1600" kern="100" dirty="0" err="1">
                <a:effectLst/>
                <a:latin typeface="+mj-lt"/>
                <a:ea typeface="Calibri" panose="020F0502020204030204" pitchFamily="34" charset="0"/>
                <a:cs typeface="Times New Roman" panose="02020603050405020304" pitchFamily="18" charset="0"/>
              </a:rPr>
              <a:t>Bruden</a:t>
            </a:r>
            <a:r>
              <a:rPr lang="en-US" sz="1600" kern="100" dirty="0">
                <a:effectLst/>
                <a:latin typeface="+mj-lt"/>
                <a:ea typeface="Calibri" panose="020F0502020204030204" pitchFamily="34" charset="0"/>
                <a:cs typeface="Times New Roman" panose="02020603050405020304" pitchFamily="18" charset="0"/>
              </a:rPr>
              <a:t> B, </a:t>
            </a:r>
            <a:r>
              <a:rPr lang="en-US" sz="1600" kern="100" dirty="0" err="1">
                <a:effectLst/>
                <a:latin typeface="+mj-lt"/>
                <a:ea typeface="Calibri" panose="020F0502020204030204" pitchFamily="34" charset="0"/>
                <a:cs typeface="Times New Roman" panose="02020603050405020304" pitchFamily="18" charset="0"/>
              </a:rPr>
              <a:t>Rucinski</a:t>
            </a:r>
            <a:r>
              <a:rPr lang="en-US" sz="1600" kern="100" dirty="0">
                <a:effectLst/>
                <a:latin typeface="+mj-lt"/>
                <a:ea typeface="Calibri" panose="020F0502020204030204" pitchFamily="34" charset="0"/>
                <a:cs typeface="Times New Roman" panose="02020603050405020304" pitchFamily="18" charset="0"/>
              </a:rPr>
              <a:t> MC, et al. (2013). Reducing the risk of surgical site infections: does chlorhexidine gluconate provide a risk reduction benefit? Am J Infect Control. 41(5 Suppl): S49-55.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Farrokhi</a:t>
            </a:r>
            <a:r>
              <a:rPr lang="en-US" sz="1600" kern="100" dirty="0">
                <a:effectLst/>
                <a:latin typeface="+mj-lt"/>
                <a:ea typeface="Calibri" panose="020F0502020204030204" pitchFamily="34" charset="0"/>
                <a:cs typeface="Times New Roman" panose="02020603050405020304" pitchFamily="18" charset="0"/>
              </a:rPr>
              <a:t> F, Smiley D, </a:t>
            </a:r>
            <a:r>
              <a:rPr lang="en-US" sz="1600" kern="100" dirty="0" err="1">
                <a:effectLst/>
                <a:latin typeface="+mj-lt"/>
                <a:ea typeface="Calibri" panose="020F0502020204030204" pitchFamily="34" charset="0"/>
                <a:cs typeface="Times New Roman" panose="02020603050405020304" pitchFamily="18" charset="0"/>
              </a:rPr>
              <a:t>Umpierrez</a:t>
            </a:r>
            <a:r>
              <a:rPr lang="en-US" sz="1600" kern="100" dirty="0">
                <a:effectLst/>
                <a:latin typeface="+mj-lt"/>
                <a:ea typeface="Calibri" panose="020F0502020204030204" pitchFamily="34" charset="0"/>
                <a:cs typeface="Times New Roman" panose="02020603050405020304" pitchFamily="18" charset="0"/>
              </a:rPr>
              <a:t> GE. (2011). Glycemic control in non-diabetic critically ill patients. Best </a:t>
            </a:r>
            <a:r>
              <a:rPr lang="en-US" sz="1600" kern="100" dirty="0" err="1">
                <a:effectLst/>
                <a:latin typeface="+mj-lt"/>
                <a:ea typeface="Calibri" panose="020F0502020204030204" pitchFamily="34" charset="0"/>
                <a:cs typeface="Times New Roman" panose="02020603050405020304" pitchFamily="18" charset="0"/>
              </a:rPr>
              <a:t>Pract</a:t>
            </a:r>
            <a:r>
              <a:rPr lang="en-US" sz="1600" kern="100" dirty="0">
                <a:effectLst/>
                <a:latin typeface="+mj-lt"/>
                <a:ea typeface="Calibri" panose="020F0502020204030204" pitchFamily="34" charset="0"/>
                <a:cs typeface="Times New Roman" panose="02020603050405020304" pitchFamily="18" charset="0"/>
              </a:rPr>
              <a:t> Res Clin Endocrinol </a:t>
            </a:r>
            <a:r>
              <a:rPr lang="en-US" sz="1600" kern="100" dirty="0" err="1">
                <a:effectLst/>
                <a:latin typeface="+mj-lt"/>
                <a:ea typeface="Calibri" panose="020F0502020204030204" pitchFamily="34" charset="0"/>
                <a:cs typeface="Times New Roman" panose="02020603050405020304" pitchFamily="18" charset="0"/>
              </a:rPr>
              <a:t>Metab</a:t>
            </a:r>
            <a:r>
              <a:rPr lang="en-US" sz="1600" kern="100" dirty="0">
                <a:effectLst/>
                <a:latin typeface="+mj-lt"/>
                <a:ea typeface="Calibri" panose="020F0502020204030204" pitchFamily="34" charset="0"/>
                <a:cs typeface="Times New Roman" panose="02020603050405020304" pitchFamily="18" charset="0"/>
              </a:rPr>
              <a:t>. 25(5):813-824.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Greif R, </a:t>
            </a:r>
            <a:r>
              <a:rPr lang="en-US" sz="1600" kern="100" dirty="0" err="1">
                <a:solidFill>
                  <a:srgbClr val="000000"/>
                </a:solidFill>
                <a:effectLst/>
                <a:latin typeface="+mj-lt"/>
                <a:ea typeface="Calibri" panose="020F0502020204030204" pitchFamily="34" charset="0"/>
              </a:rPr>
              <a:t>Akça</a:t>
            </a:r>
            <a:r>
              <a:rPr lang="en-US" sz="1600" kern="100" dirty="0">
                <a:effectLst/>
                <a:latin typeface="+mj-lt"/>
                <a:ea typeface="Calibri" panose="020F0502020204030204" pitchFamily="34" charset="0"/>
                <a:cs typeface="Times New Roman" panose="02020603050405020304" pitchFamily="18" charset="0"/>
              </a:rPr>
              <a:t> O, Horn EP, et al. (2000). Supplemental perioperative oxygen to reduce the incidence of surgical-wound infection. N </a:t>
            </a:r>
            <a:r>
              <a:rPr lang="en-US" sz="1600" kern="100" dirty="0" err="1">
                <a:effectLst/>
                <a:latin typeface="+mj-lt"/>
                <a:ea typeface="Calibri" panose="020F0502020204030204" pitchFamily="34" charset="0"/>
                <a:cs typeface="Times New Roman" panose="02020603050405020304" pitchFamily="18" charset="0"/>
              </a:rPr>
              <a:t>Engl</a:t>
            </a:r>
            <a:r>
              <a:rPr lang="en-US" sz="1600" kern="100" dirty="0">
                <a:effectLst/>
                <a:latin typeface="+mj-lt"/>
                <a:ea typeface="Calibri" panose="020F0502020204030204" pitchFamily="34" charset="0"/>
                <a:cs typeface="Times New Roman" panose="02020603050405020304" pitchFamily="18" charset="0"/>
              </a:rPr>
              <a:t> J Med. 342(3):161-167.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Hasselgren</a:t>
            </a:r>
            <a:r>
              <a:rPr lang="en-US" sz="1600" kern="100" dirty="0">
                <a:effectLst/>
                <a:latin typeface="+mj-lt"/>
                <a:ea typeface="Calibri" panose="020F0502020204030204" pitchFamily="34" charset="0"/>
                <a:cs typeface="Times New Roman" panose="02020603050405020304" pitchFamily="18" charset="0"/>
              </a:rPr>
              <a:t> PO, Ivarsson L, </a:t>
            </a:r>
            <a:r>
              <a:rPr lang="en-US" sz="1600" kern="100" dirty="0" err="1">
                <a:effectLst/>
                <a:latin typeface="+mj-lt"/>
                <a:ea typeface="Calibri" panose="020F0502020204030204" pitchFamily="34" charset="0"/>
                <a:cs typeface="Times New Roman" panose="02020603050405020304" pitchFamily="18" charset="0"/>
              </a:rPr>
              <a:t>Risberg</a:t>
            </a:r>
            <a:r>
              <a:rPr lang="en-US" sz="1600" kern="100" dirty="0">
                <a:effectLst/>
                <a:latin typeface="+mj-lt"/>
                <a:ea typeface="Calibri" panose="020F0502020204030204" pitchFamily="34" charset="0"/>
                <a:cs typeface="Times New Roman" panose="02020603050405020304" pitchFamily="18" charset="0"/>
              </a:rPr>
              <a:t> B, Seeman T. (1984). Effects of prophylactic antibiotics in vascular surgery. A prospective, randomized, double-blind study. Ann Surg. 200(1):86-92.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Hidron</a:t>
            </a:r>
            <a:r>
              <a:rPr lang="en-US" sz="1600" kern="100" dirty="0">
                <a:effectLst/>
                <a:latin typeface="+mj-lt"/>
                <a:ea typeface="Calibri" panose="020F0502020204030204" pitchFamily="34" charset="0"/>
                <a:cs typeface="Times New Roman" panose="02020603050405020304" pitchFamily="18" charset="0"/>
              </a:rPr>
              <a:t> AI, Edwards JR., Patel J, et al. (2008). NHSN annual update: antimicrobial-resistant pathogens associated with healthcare-associated infections: annual summary of data reported to the National Healthcare Safety Network at the Centers for Disease Control and Prevention, 2006-2007. Infect Control Hosp Epidemiol. 29(11):996-1011.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Horan TC, </a:t>
            </a:r>
            <a:r>
              <a:rPr lang="en-US" sz="1600" kern="100" dirty="0" err="1">
                <a:effectLst/>
                <a:latin typeface="+mj-lt"/>
                <a:ea typeface="Calibri" panose="020F0502020204030204" pitchFamily="34" charset="0"/>
                <a:cs typeface="Times New Roman" panose="02020603050405020304" pitchFamily="18" charset="0"/>
              </a:rPr>
              <a:t>Gaynes</a:t>
            </a:r>
            <a:r>
              <a:rPr lang="en-US" sz="1600" kern="100" dirty="0">
                <a:effectLst/>
                <a:latin typeface="+mj-lt"/>
                <a:ea typeface="Calibri" panose="020F0502020204030204" pitchFamily="34" charset="0"/>
                <a:cs typeface="Times New Roman" panose="02020603050405020304" pitchFamily="18" charset="0"/>
              </a:rPr>
              <a:t> RP, Martone WJ, et al. (1992). CDC definitions of nosocomial surgical site infections, 1992: a modification of CDC definitions of surgical wound infections. Infect Control Hosp Epidemiol. 13(10):606-608.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Hruska LA, Smith JM, Hendy MP, et al. (2005). Continuous insulin infusion reduces infectious complications in diabetics following coronary surgery. J Card Surg. 20(5):403-7.</a:t>
            </a:r>
          </a:p>
          <a:p>
            <a:pPr marL="0" indent="0">
              <a:buNone/>
            </a:pPr>
            <a:endParaRPr lang="en-US" sz="1600" dirty="0">
              <a:latin typeface="+mj-lt"/>
            </a:endParaRPr>
          </a:p>
        </p:txBody>
      </p:sp>
    </p:spTree>
    <p:extLst>
      <p:ext uri="{BB962C8B-B14F-4D97-AF65-F5344CB8AC3E}">
        <p14:creationId xmlns:p14="http://schemas.microsoft.com/office/powerpoint/2010/main" val="68819748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39239"/>
            <a:ext cx="10972801" cy="523206"/>
          </a:xfrm>
        </p:spPr>
        <p:txBody>
          <a:bodyPr/>
          <a:lstStyle/>
          <a:p>
            <a:r>
              <a:rPr lang="en-US" dirty="0">
                <a:latin typeface="Arial"/>
              </a:rPr>
              <a:t>References</a:t>
            </a:r>
            <a:endParaRPr lang="en-US" dirty="0"/>
          </a:p>
        </p:txBody>
      </p:sp>
      <p:sp>
        <p:nvSpPr>
          <p:cNvPr id="3" name="Content Placeholder 2"/>
          <p:cNvSpPr>
            <a:spLocks noGrp="1"/>
          </p:cNvSpPr>
          <p:nvPr>
            <p:ph idx="1"/>
          </p:nvPr>
        </p:nvSpPr>
        <p:spPr>
          <a:xfrm>
            <a:off x="297874" y="1032164"/>
            <a:ext cx="10972799" cy="4953000"/>
          </a:xfrm>
        </p:spPr>
        <p:txBody>
          <a:bodyPr/>
          <a:lstStyle/>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Jonsson K, Jensen JA., Goodson WH 3rd, et al. (1991). Tissue oxygenation, anemia, and perfusion in relation to wound healing in surgical patients. Ann Surg, 214(5):605-613.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Joshi GP, Chung F, Vann MA, et al. (2010). Society for Ambulatory Anesthesia consensus statement on perioperative blood glucose management in diabetic patients undergoing ambulatory surgery. </a:t>
            </a:r>
            <a:r>
              <a:rPr lang="en-US" sz="1600" kern="100" dirty="0" err="1">
                <a:effectLst/>
                <a:latin typeface="+mj-lt"/>
                <a:ea typeface="Calibri" panose="020F0502020204030204" pitchFamily="34" charset="0"/>
                <a:cs typeface="Times New Roman" panose="02020603050405020304" pitchFamily="18" charset="0"/>
              </a:rPr>
              <a:t>Anesth</a:t>
            </a:r>
            <a:r>
              <a:rPr lang="en-US" sz="1600" kern="100" dirty="0">
                <a:effectLst/>
                <a:latin typeface="+mj-lt"/>
                <a:ea typeface="Calibri" panose="020F0502020204030204" pitchFamily="34" charset="0"/>
                <a:cs typeface="Times New Roman" panose="02020603050405020304" pitchFamily="18" charset="0"/>
              </a:rPr>
              <a:t> </a:t>
            </a:r>
            <a:r>
              <a:rPr lang="en-US" sz="1600" kern="100" dirty="0" err="1">
                <a:effectLst/>
                <a:latin typeface="+mj-lt"/>
                <a:ea typeface="Calibri" panose="020F0502020204030204" pitchFamily="34" charset="0"/>
                <a:cs typeface="Times New Roman" panose="02020603050405020304" pitchFamily="18" charset="0"/>
              </a:rPr>
              <a:t>Analg</a:t>
            </a:r>
            <a:r>
              <a:rPr lang="en-US" sz="1600" kern="100" dirty="0">
                <a:effectLst/>
                <a:latin typeface="+mj-lt"/>
                <a:ea typeface="Calibri" panose="020F0502020204030204" pitchFamily="34" charset="0"/>
                <a:cs typeface="Times New Roman" panose="02020603050405020304" pitchFamily="18" charset="0"/>
              </a:rPr>
              <a:t>. 111(6):1378-87.</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Kabon</a:t>
            </a:r>
            <a:r>
              <a:rPr lang="en-US" sz="1600" kern="100" dirty="0">
                <a:effectLst/>
                <a:latin typeface="+mj-lt"/>
                <a:ea typeface="Calibri" panose="020F0502020204030204" pitchFamily="34" charset="0"/>
                <a:cs typeface="Times New Roman" panose="02020603050405020304" pitchFamily="18" charset="0"/>
              </a:rPr>
              <a:t> B, </a:t>
            </a:r>
            <a:r>
              <a:rPr lang="en-US" sz="1600" kern="100" dirty="0" err="1">
                <a:solidFill>
                  <a:srgbClr val="000000"/>
                </a:solidFill>
                <a:effectLst/>
                <a:latin typeface="+mj-lt"/>
                <a:ea typeface="Calibri" panose="020F0502020204030204" pitchFamily="34" charset="0"/>
              </a:rPr>
              <a:t>Akça</a:t>
            </a:r>
            <a:r>
              <a:rPr lang="en-US" sz="1600" kern="100" dirty="0">
                <a:effectLst/>
                <a:latin typeface="+mj-lt"/>
                <a:ea typeface="Calibri" panose="020F0502020204030204" pitchFamily="34" charset="0"/>
                <a:cs typeface="Times New Roman" panose="02020603050405020304" pitchFamily="18" charset="0"/>
              </a:rPr>
              <a:t> O, Taguchi A, et al. (2005). Supplemental intravenous crystalloid administration does not reduce the risk of surgical wound infection. </a:t>
            </a:r>
            <a:r>
              <a:rPr lang="en-US" sz="1600" kern="100" dirty="0" err="1">
                <a:effectLst/>
                <a:latin typeface="+mj-lt"/>
                <a:ea typeface="Calibri" panose="020F0502020204030204" pitchFamily="34" charset="0"/>
                <a:cs typeface="Times New Roman" panose="02020603050405020304" pitchFamily="18" charset="0"/>
              </a:rPr>
              <a:t>Anesth</a:t>
            </a:r>
            <a:r>
              <a:rPr lang="en-US" sz="1600" kern="100" dirty="0">
                <a:effectLst/>
                <a:latin typeface="+mj-lt"/>
                <a:ea typeface="Calibri" panose="020F0502020204030204" pitchFamily="34" charset="0"/>
                <a:cs typeface="Times New Roman" panose="02020603050405020304" pitchFamily="18" charset="0"/>
              </a:rPr>
              <a:t> </a:t>
            </a:r>
            <a:r>
              <a:rPr lang="en-US" sz="1600" kern="100" dirty="0" err="1">
                <a:effectLst/>
                <a:latin typeface="+mj-lt"/>
                <a:ea typeface="Calibri" panose="020F0502020204030204" pitchFamily="34" charset="0"/>
                <a:cs typeface="Times New Roman" panose="02020603050405020304" pitchFamily="18" charset="0"/>
              </a:rPr>
              <a:t>Analg</a:t>
            </a:r>
            <a:r>
              <a:rPr lang="en-US" sz="1600" kern="100" dirty="0">
                <a:effectLst/>
                <a:latin typeface="+mj-lt"/>
                <a:ea typeface="Calibri" panose="020F0502020204030204" pitchFamily="34" charset="0"/>
                <a:cs typeface="Times New Roman" panose="02020603050405020304" pitchFamily="18" charset="0"/>
              </a:rPr>
              <a:t>. 101(5):1546-1553.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Kurz A. (2008). Thermal care in the perioperative period. Best </a:t>
            </a:r>
            <a:r>
              <a:rPr lang="en-US" sz="1600" kern="100" dirty="0" err="1">
                <a:effectLst/>
                <a:latin typeface="+mj-lt"/>
                <a:ea typeface="Calibri" panose="020F0502020204030204" pitchFamily="34" charset="0"/>
                <a:cs typeface="Times New Roman" panose="02020603050405020304" pitchFamily="18" charset="0"/>
              </a:rPr>
              <a:t>Pract</a:t>
            </a:r>
            <a:r>
              <a:rPr lang="en-US" sz="1600" kern="100" dirty="0">
                <a:effectLst/>
                <a:latin typeface="+mj-lt"/>
                <a:ea typeface="Calibri" panose="020F0502020204030204" pitchFamily="34" charset="0"/>
                <a:cs typeface="Times New Roman" panose="02020603050405020304" pitchFamily="18" charset="0"/>
              </a:rPr>
              <a:t> Res Clin </a:t>
            </a:r>
            <a:r>
              <a:rPr lang="en-US" sz="1600" kern="100" dirty="0" err="1">
                <a:effectLst/>
                <a:latin typeface="+mj-lt"/>
                <a:ea typeface="Calibri" panose="020F0502020204030204" pitchFamily="34" charset="0"/>
                <a:cs typeface="Times New Roman" panose="02020603050405020304" pitchFamily="18" charset="0"/>
              </a:rPr>
              <a:t>Anaesthesiol</a:t>
            </a:r>
            <a:r>
              <a:rPr lang="en-US" sz="1600" kern="100" dirty="0">
                <a:effectLst/>
                <a:latin typeface="+mj-lt"/>
                <a:ea typeface="Calibri" panose="020F0502020204030204" pitchFamily="34" charset="0"/>
                <a:cs typeface="Times New Roman" panose="02020603050405020304" pitchFamily="18" charset="0"/>
              </a:rPr>
              <a:t>. 22(1):39-62.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Kurz A, Sessler DI, </a:t>
            </a:r>
            <a:r>
              <a:rPr lang="en-US" sz="1600" kern="100" dirty="0" err="1">
                <a:effectLst/>
                <a:latin typeface="+mj-lt"/>
                <a:ea typeface="Calibri" panose="020F0502020204030204" pitchFamily="34" charset="0"/>
                <a:cs typeface="Times New Roman" panose="02020603050405020304" pitchFamily="18" charset="0"/>
              </a:rPr>
              <a:t>Lenhardt</a:t>
            </a:r>
            <a:r>
              <a:rPr lang="en-US" sz="1600" kern="100" dirty="0">
                <a:effectLst/>
                <a:latin typeface="+mj-lt"/>
                <a:ea typeface="Calibri" panose="020F0502020204030204" pitchFamily="34" charset="0"/>
                <a:cs typeface="Times New Roman" panose="02020603050405020304" pitchFamily="18" charset="0"/>
              </a:rPr>
              <a:t> R. (1996). Perioperative normothermia to reduce the incidence of surgical-wound infection and shorten hospitalization. Study of Wound Infection and Temperature Group. N </a:t>
            </a:r>
            <a:r>
              <a:rPr lang="en-US" sz="1600" kern="100" dirty="0" err="1">
                <a:effectLst/>
                <a:latin typeface="+mj-lt"/>
                <a:ea typeface="Calibri" panose="020F0502020204030204" pitchFamily="34" charset="0"/>
                <a:cs typeface="Times New Roman" panose="02020603050405020304" pitchFamily="18" charset="0"/>
              </a:rPr>
              <a:t>Engl</a:t>
            </a:r>
            <a:r>
              <a:rPr lang="en-US" sz="1600" kern="100" dirty="0">
                <a:effectLst/>
                <a:latin typeface="+mj-lt"/>
                <a:ea typeface="Calibri" panose="020F0502020204030204" pitchFamily="34" charset="0"/>
                <a:cs typeface="Times New Roman" panose="02020603050405020304" pitchFamily="18" charset="0"/>
              </a:rPr>
              <a:t> J Med. 334(19):1209-15.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Kwon S, Thompson R, Dellinger P, et al. (2013). Importance of perioperative glycemic control in general surgery: a report from the Surgical Care and Outcomes Assessment Program. Ann Surg. 257(1):8-14.</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Letzelter</a:t>
            </a:r>
            <a:r>
              <a:rPr lang="en-US" sz="1600" kern="100" dirty="0">
                <a:effectLst/>
                <a:latin typeface="+mj-lt"/>
                <a:ea typeface="Calibri" panose="020F0502020204030204" pitchFamily="34" charset="0"/>
                <a:cs typeface="Times New Roman" panose="02020603050405020304" pitchFamily="18" charset="0"/>
              </a:rPr>
              <a:t> J, Hill JB, </a:t>
            </a:r>
            <a:r>
              <a:rPr lang="en-US" sz="1600" kern="100" dirty="0" err="1">
                <a:effectLst/>
                <a:latin typeface="+mj-lt"/>
                <a:ea typeface="Calibri" panose="020F0502020204030204" pitchFamily="34" charset="0"/>
                <a:cs typeface="Times New Roman" panose="02020603050405020304" pitchFamily="18" charset="0"/>
              </a:rPr>
              <a:t>Hacquebord</a:t>
            </a:r>
            <a:r>
              <a:rPr lang="en-US" sz="1600" kern="100" dirty="0">
                <a:effectLst/>
                <a:latin typeface="+mj-lt"/>
                <a:ea typeface="Calibri" panose="020F0502020204030204" pitchFamily="34" charset="0"/>
                <a:cs typeface="Times New Roman" panose="02020603050405020304" pitchFamily="18" charset="0"/>
              </a:rPr>
              <a:t> J. (2018). An Overview of Skin Antiseptics Used in </a:t>
            </a:r>
            <a:r>
              <a:rPr lang="en-US" sz="1600" kern="100" dirty="0" err="1">
                <a:effectLst/>
                <a:latin typeface="+mj-lt"/>
                <a:ea typeface="Calibri" panose="020F0502020204030204" pitchFamily="34" charset="0"/>
                <a:cs typeface="Times New Roman" panose="02020603050405020304" pitchFamily="18" charset="0"/>
              </a:rPr>
              <a:t>Orthopaedic</a:t>
            </a:r>
            <a:r>
              <a:rPr lang="en-US" sz="1600" kern="100" dirty="0">
                <a:effectLst/>
                <a:latin typeface="+mj-lt"/>
                <a:ea typeface="Calibri" panose="020F0502020204030204" pitchFamily="34" charset="0"/>
                <a:cs typeface="Times New Roman" panose="02020603050405020304" pitchFamily="18" charset="0"/>
              </a:rPr>
              <a:t> Surgery Procedures. J Am </a:t>
            </a:r>
            <a:r>
              <a:rPr lang="en-US" sz="1600" kern="100" dirty="0" err="1">
                <a:effectLst/>
                <a:latin typeface="+mj-lt"/>
                <a:ea typeface="Calibri" panose="020F0502020204030204" pitchFamily="34" charset="0"/>
                <a:cs typeface="Times New Roman" panose="02020603050405020304" pitchFamily="18" charset="0"/>
              </a:rPr>
              <a:t>Acad</a:t>
            </a:r>
            <a:r>
              <a:rPr lang="en-US" sz="1600" kern="100" dirty="0">
                <a:effectLst/>
                <a:latin typeface="+mj-lt"/>
                <a:ea typeface="Calibri" panose="020F0502020204030204" pitchFamily="34" charset="0"/>
                <a:cs typeface="Times New Roman" panose="02020603050405020304" pitchFamily="18" charset="0"/>
              </a:rPr>
              <a:t> </a:t>
            </a:r>
            <a:r>
              <a:rPr lang="en-US" sz="1600" kern="100" dirty="0" err="1">
                <a:effectLst/>
                <a:latin typeface="+mj-lt"/>
                <a:ea typeface="Calibri" panose="020F0502020204030204" pitchFamily="34" charset="0"/>
                <a:cs typeface="Times New Roman" panose="02020603050405020304" pitchFamily="18" charset="0"/>
              </a:rPr>
              <a:t>Orthop</a:t>
            </a:r>
            <a:r>
              <a:rPr lang="en-US" sz="1600" kern="100" dirty="0">
                <a:effectLst/>
                <a:latin typeface="+mj-lt"/>
                <a:ea typeface="Calibri" panose="020F0502020204030204" pitchFamily="34" charset="0"/>
                <a:cs typeface="Times New Roman" panose="02020603050405020304" pitchFamily="18" charset="0"/>
              </a:rPr>
              <a:t> Surg. 27(16):599-606.</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Lippitt MH, Fairbairn MG, </a:t>
            </a:r>
            <a:r>
              <a:rPr lang="en-US" sz="1600" kern="100" dirty="0" err="1">
                <a:effectLst/>
                <a:latin typeface="+mj-lt"/>
                <a:ea typeface="Calibri" panose="020F0502020204030204" pitchFamily="34" charset="0"/>
                <a:cs typeface="Times New Roman" panose="02020603050405020304" pitchFamily="18" charset="0"/>
              </a:rPr>
              <a:t>Matsuno</a:t>
            </a:r>
            <a:r>
              <a:rPr lang="en-US" sz="1600" kern="100" dirty="0">
                <a:effectLst/>
                <a:latin typeface="+mj-lt"/>
                <a:ea typeface="Calibri" panose="020F0502020204030204" pitchFamily="34" charset="0"/>
                <a:cs typeface="Times New Roman" panose="02020603050405020304" pitchFamily="18" charset="0"/>
              </a:rPr>
              <a:t> R, et al. (2017). Outcomes Associated With a Five-Point Surgical Site Infection Prevention Bundle in Women Undergoing Surgery for Ovarian Cancer. </a:t>
            </a:r>
            <a:r>
              <a:rPr lang="en-US" sz="1600" kern="100" dirty="0" err="1">
                <a:effectLst/>
                <a:latin typeface="+mj-lt"/>
                <a:ea typeface="Calibri" panose="020F0502020204030204" pitchFamily="34" charset="0"/>
                <a:cs typeface="Times New Roman" panose="02020603050405020304" pitchFamily="18" charset="0"/>
              </a:rPr>
              <a:t>Obstet</a:t>
            </a:r>
            <a:r>
              <a:rPr lang="en-US" sz="1600" kern="100" dirty="0">
                <a:effectLst/>
                <a:latin typeface="+mj-lt"/>
                <a:ea typeface="Calibri" panose="020F0502020204030204" pitchFamily="34" charset="0"/>
                <a:cs typeface="Times New Roman" panose="02020603050405020304" pitchFamily="18" charset="0"/>
              </a:rPr>
              <a:t> Gynecol. 130(4):756-764.</a:t>
            </a:r>
          </a:p>
          <a:p>
            <a:pPr marL="0" indent="0">
              <a:buNone/>
            </a:pPr>
            <a:endParaRPr lang="en-US" sz="1600" dirty="0">
              <a:latin typeface="+mj-lt"/>
            </a:endParaRPr>
          </a:p>
        </p:txBody>
      </p:sp>
    </p:spTree>
    <p:extLst>
      <p:ext uri="{BB962C8B-B14F-4D97-AF65-F5344CB8AC3E}">
        <p14:creationId xmlns:p14="http://schemas.microsoft.com/office/powerpoint/2010/main" val="3390682994"/>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24197"/>
            <a:ext cx="10972801" cy="523206"/>
          </a:xfrm>
        </p:spPr>
        <p:txBody>
          <a:bodyPr/>
          <a:lstStyle/>
          <a:p>
            <a:r>
              <a:rPr lang="en-US" dirty="0">
                <a:latin typeface="Arial"/>
              </a:rPr>
              <a:t>References</a:t>
            </a:r>
            <a:endParaRPr lang="en-US" dirty="0"/>
          </a:p>
        </p:txBody>
      </p:sp>
      <p:sp>
        <p:nvSpPr>
          <p:cNvPr id="3" name="Content Placeholder 2"/>
          <p:cNvSpPr>
            <a:spLocks noGrp="1"/>
          </p:cNvSpPr>
          <p:nvPr>
            <p:ph idx="1"/>
          </p:nvPr>
        </p:nvSpPr>
        <p:spPr>
          <a:xfrm>
            <a:off x="349828" y="1167246"/>
            <a:ext cx="10972799" cy="4953000"/>
          </a:xfrm>
        </p:spPr>
        <p:txBody>
          <a:bodyPr/>
          <a:lstStyle/>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Magill SS, Edwards JR, Bamberg W, et al. (2014). Multistate point-prevalence survey of health care-associated infections. N </a:t>
            </a:r>
            <a:r>
              <a:rPr lang="en-US" sz="1600" kern="100" dirty="0" err="1">
                <a:effectLst/>
                <a:latin typeface="+mj-lt"/>
                <a:ea typeface="Calibri" panose="020F0502020204030204" pitchFamily="34" charset="0"/>
                <a:cs typeface="Times New Roman" panose="02020603050405020304" pitchFamily="18" charset="0"/>
              </a:rPr>
              <a:t>Engl</a:t>
            </a:r>
            <a:r>
              <a:rPr lang="en-US" sz="1600" kern="100" dirty="0">
                <a:effectLst/>
                <a:latin typeface="+mj-lt"/>
                <a:ea typeface="Calibri" panose="020F0502020204030204" pitchFamily="34" charset="0"/>
                <a:cs typeface="Times New Roman" panose="02020603050405020304" pitchFamily="18" charset="0"/>
              </a:rPr>
              <a:t> J Med. 370(13):1198-208.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Mangram</a:t>
            </a:r>
            <a:r>
              <a:rPr lang="en-US" sz="1600" kern="100" dirty="0">
                <a:effectLst/>
                <a:latin typeface="+mj-lt"/>
                <a:ea typeface="Calibri" panose="020F0502020204030204" pitchFamily="34" charset="0"/>
                <a:cs typeface="Times New Roman" panose="02020603050405020304" pitchFamily="18" charset="0"/>
              </a:rPr>
              <a:t> AJ, Horan TC, Pearson ML, et al. (1999). Guideline for Prevention of Surgical Site Infection, 1999. Centers for Disease Control and Prevention (CDC) Hospital Infection Control Practices Advisory Committee. Am J Infect Control. 27</a:t>
            </a:r>
            <a:r>
              <a:rPr lang="it-IT" sz="1600" kern="100" dirty="0">
                <a:effectLst/>
                <a:latin typeface="+mj-lt"/>
                <a:ea typeface="Calibri" panose="020F0502020204030204" pitchFamily="34" charset="0"/>
                <a:cs typeface="Times New Roman" panose="02020603050405020304" pitchFamily="18" charset="0"/>
              </a:rPr>
              <a:t>(2):97-132; quiz 133-134; discussion 196. </a:t>
            </a:r>
            <a:endParaRPr lang="en-US" sz="1600" kern="100" dirty="0">
              <a:effectLst/>
              <a:latin typeface="+mj-lt"/>
              <a:ea typeface="Calibri" panose="020F0502020204030204" pitchFamily="34" charset="0"/>
              <a:cs typeface="Times New Roman" panose="02020603050405020304" pitchFamily="18" charset="0"/>
            </a:endParaRP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Meijs</a:t>
            </a:r>
            <a:r>
              <a:rPr lang="en-US" sz="1600" kern="100" dirty="0">
                <a:effectLst/>
                <a:latin typeface="+mj-lt"/>
                <a:ea typeface="Calibri" panose="020F0502020204030204" pitchFamily="34" charset="0"/>
                <a:cs typeface="Times New Roman" panose="02020603050405020304" pitchFamily="18" charset="0"/>
              </a:rPr>
              <a:t> AP, </a:t>
            </a:r>
            <a:r>
              <a:rPr lang="en-US" sz="1600" kern="100" dirty="0" err="1">
                <a:effectLst/>
                <a:latin typeface="+mj-lt"/>
                <a:ea typeface="Calibri" panose="020F0502020204030204" pitchFamily="34" charset="0"/>
                <a:cs typeface="Times New Roman" panose="02020603050405020304" pitchFamily="18" charset="0"/>
              </a:rPr>
              <a:t>Koek</a:t>
            </a:r>
            <a:r>
              <a:rPr lang="en-US" sz="1600" kern="100" dirty="0">
                <a:effectLst/>
                <a:latin typeface="+mj-lt"/>
                <a:ea typeface="Calibri" panose="020F0502020204030204" pitchFamily="34" charset="0"/>
                <a:cs typeface="Times New Roman" panose="02020603050405020304" pitchFamily="18" charset="0"/>
              </a:rPr>
              <a:t> MBG, Vos MC, et al. (2019). The effect of body mass index on the risk of surgical site infection. Infect Control Hosp Epidemiol. 40(9):991-996.</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Melling AC, Ali B, Scott EM, Leaper DJ. (2001). Effects of preoperative warming on the incidence of wound infection after clean surgery: a </a:t>
            </a:r>
            <a:r>
              <a:rPr lang="en-US" sz="1600" kern="100" dirty="0" err="1">
                <a:effectLst/>
                <a:latin typeface="+mj-lt"/>
                <a:ea typeface="Calibri" panose="020F0502020204030204" pitchFamily="34" charset="0"/>
                <a:cs typeface="Times New Roman" panose="02020603050405020304" pitchFamily="18" charset="0"/>
              </a:rPr>
              <a:t>randomised</a:t>
            </a:r>
            <a:r>
              <a:rPr lang="en-US" sz="1600" kern="100" dirty="0">
                <a:effectLst/>
                <a:latin typeface="+mj-lt"/>
                <a:ea typeface="Calibri" panose="020F0502020204030204" pitchFamily="34" charset="0"/>
                <a:cs typeface="Times New Roman" panose="02020603050405020304" pitchFamily="18" charset="0"/>
              </a:rPr>
              <a:t> controlled trial. Lancet. 358(9285):876-80.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Mitchell NJ, Evans DS, Kerr A. (1978). Reduction of skin bacteria in theatre air with comfortable, non-woven disposable clothing for operating-theatre staff. Br Med J. 1(6114):696-8.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Moreno </a:t>
            </a:r>
            <a:r>
              <a:rPr lang="en-US" sz="1600" kern="100" dirty="0" err="1">
                <a:effectLst/>
                <a:latin typeface="+mj-lt"/>
                <a:ea typeface="Calibri" panose="020F0502020204030204" pitchFamily="34" charset="0"/>
                <a:cs typeface="Times New Roman" panose="02020603050405020304" pitchFamily="18" charset="0"/>
              </a:rPr>
              <a:t>Elola-Olaso</a:t>
            </a:r>
            <a:r>
              <a:rPr lang="en-US" sz="1600" kern="100" dirty="0">
                <a:effectLst/>
                <a:latin typeface="+mj-lt"/>
                <a:ea typeface="Calibri" panose="020F0502020204030204" pitchFamily="34" charset="0"/>
                <a:cs typeface="Times New Roman" panose="02020603050405020304" pitchFamily="18" charset="0"/>
              </a:rPr>
              <a:t> A, Davenport DL, Hundley JC, et al. (2012). Predictors of surgical site infection after liver resection: a </a:t>
            </a:r>
            <a:r>
              <a:rPr lang="en-US" sz="1600" kern="100" dirty="0" err="1">
                <a:effectLst/>
                <a:latin typeface="+mj-lt"/>
                <a:ea typeface="Calibri" panose="020F0502020204030204" pitchFamily="34" charset="0"/>
                <a:cs typeface="Times New Roman" panose="02020603050405020304" pitchFamily="18" charset="0"/>
              </a:rPr>
              <a:t>multicentre</a:t>
            </a:r>
            <a:r>
              <a:rPr lang="en-US" sz="1600" kern="100" dirty="0">
                <a:effectLst/>
                <a:latin typeface="+mj-lt"/>
                <a:ea typeface="Calibri" panose="020F0502020204030204" pitchFamily="34" charset="0"/>
                <a:cs typeface="Times New Roman" panose="02020603050405020304" pitchFamily="18" charset="0"/>
              </a:rPr>
              <a:t> analysis using National Surgical Quality Improvement Program data. HPB (Oxford). 14(2):136-41.</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Platt R, </a:t>
            </a:r>
            <a:r>
              <a:rPr lang="en-US" sz="1600" kern="100" dirty="0" err="1">
                <a:effectLst/>
                <a:latin typeface="+mj-lt"/>
                <a:ea typeface="Calibri" panose="020F0502020204030204" pitchFamily="34" charset="0"/>
                <a:cs typeface="Times New Roman" panose="02020603050405020304" pitchFamily="18" charset="0"/>
              </a:rPr>
              <a:t>Zaleznik</a:t>
            </a:r>
            <a:r>
              <a:rPr lang="en-US" sz="1600" kern="100" dirty="0">
                <a:effectLst/>
                <a:latin typeface="+mj-lt"/>
                <a:ea typeface="Calibri" panose="020F0502020204030204" pitchFamily="34" charset="0"/>
                <a:cs typeface="Times New Roman" panose="02020603050405020304" pitchFamily="18" charset="0"/>
              </a:rPr>
              <a:t> DF, Hopkins CC, et al. (1990). Perioperative antibiotic prophylaxis for herniorrhaphy and breast surgery. N </a:t>
            </a:r>
            <a:r>
              <a:rPr lang="en-US" sz="1600" kern="100" dirty="0" err="1">
                <a:effectLst/>
                <a:latin typeface="+mj-lt"/>
                <a:ea typeface="Calibri" panose="020F0502020204030204" pitchFamily="34" charset="0"/>
                <a:cs typeface="Times New Roman" panose="02020603050405020304" pitchFamily="18" charset="0"/>
              </a:rPr>
              <a:t>Engl</a:t>
            </a:r>
            <a:r>
              <a:rPr lang="en-US" sz="1600" kern="100" dirty="0">
                <a:effectLst/>
                <a:latin typeface="+mj-lt"/>
                <a:ea typeface="Calibri" panose="020F0502020204030204" pitchFamily="34" charset="0"/>
                <a:cs typeface="Times New Roman" panose="02020603050405020304" pitchFamily="18" charset="0"/>
              </a:rPr>
              <a:t> J Med. 322(3):153-160. </a:t>
            </a:r>
          </a:p>
          <a:p>
            <a:pPr marL="0" indent="0">
              <a:buNone/>
            </a:pPr>
            <a:endParaRPr lang="en-US" sz="1600" dirty="0">
              <a:latin typeface="+mj-lt"/>
            </a:endParaRPr>
          </a:p>
        </p:txBody>
      </p:sp>
    </p:spTree>
    <p:extLst>
      <p:ext uri="{BB962C8B-B14F-4D97-AF65-F5344CB8AC3E}">
        <p14:creationId xmlns:p14="http://schemas.microsoft.com/office/powerpoint/2010/main" val="938318967"/>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24197"/>
            <a:ext cx="10972801" cy="523206"/>
          </a:xfrm>
        </p:spPr>
        <p:txBody>
          <a:bodyPr/>
          <a:lstStyle/>
          <a:p>
            <a:r>
              <a:rPr lang="en-US" dirty="0">
                <a:latin typeface="Arial"/>
              </a:rPr>
              <a:t>References</a:t>
            </a:r>
            <a:endParaRPr lang="en-US" dirty="0"/>
          </a:p>
        </p:txBody>
      </p:sp>
      <p:sp>
        <p:nvSpPr>
          <p:cNvPr id="3" name="Content Placeholder 2"/>
          <p:cNvSpPr>
            <a:spLocks noGrp="1"/>
          </p:cNvSpPr>
          <p:nvPr>
            <p:ph idx="1"/>
          </p:nvPr>
        </p:nvSpPr>
        <p:spPr>
          <a:xfrm>
            <a:off x="349828" y="1073727"/>
            <a:ext cx="10972799" cy="4953000"/>
          </a:xfrm>
        </p:spPr>
        <p:txBody>
          <a:bodyPr/>
          <a:lstStyle/>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Qadan</a:t>
            </a:r>
            <a:r>
              <a:rPr lang="en-US" sz="1600" kern="100" dirty="0">
                <a:effectLst/>
                <a:latin typeface="+mj-lt"/>
                <a:ea typeface="Calibri" panose="020F0502020204030204" pitchFamily="34" charset="0"/>
                <a:cs typeface="Times New Roman" panose="02020603050405020304" pitchFamily="18" charset="0"/>
              </a:rPr>
              <a:t> M, </a:t>
            </a:r>
            <a:r>
              <a:rPr lang="en-US" sz="1600" kern="100" dirty="0" err="1">
                <a:solidFill>
                  <a:srgbClr val="000000"/>
                </a:solidFill>
                <a:effectLst/>
                <a:latin typeface="+mj-lt"/>
                <a:ea typeface="Calibri" panose="020F0502020204030204" pitchFamily="34" charset="0"/>
              </a:rPr>
              <a:t>Akça</a:t>
            </a:r>
            <a:r>
              <a:rPr lang="en-US" sz="1600" kern="100" dirty="0">
                <a:effectLst/>
                <a:latin typeface="+mj-lt"/>
                <a:ea typeface="Calibri" panose="020F0502020204030204" pitchFamily="34" charset="0"/>
                <a:cs typeface="Times New Roman" panose="02020603050405020304" pitchFamily="18" charset="0"/>
              </a:rPr>
              <a:t> O, </a:t>
            </a:r>
            <a:r>
              <a:rPr lang="en-US" sz="1600" kern="100" dirty="0" err="1">
                <a:effectLst/>
                <a:latin typeface="+mj-lt"/>
                <a:ea typeface="Calibri" panose="020F0502020204030204" pitchFamily="34" charset="0"/>
                <a:cs typeface="Times New Roman" panose="02020603050405020304" pitchFamily="18" charset="0"/>
              </a:rPr>
              <a:t>Mahid</a:t>
            </a:r>
            <a:r>
              <a:rPr lang="en-US" sz="1600" kern="100" dirty="0">
                <a:effectLst/>
                <a:latin typeface="+mj-lt"/>
                <a:ea typeface="Calibri" panose="020F0502020204030204" pitchFamily="34" charset="0"/>
                <a:cs typeface="Times New Roman" panose="02020603050405020304" pitchFamily="18" charset="0"/>
              </a:rPr>
              <a:t> SS, et al. (2009). Perioperative supplemental oxygen therapy and surgical site infection: a meta-analysis of randomized controlled trials. Arch Surg. 144</a:t>
            </a:r>
            <a:r>
              <a:rPr lang="it-IT" sz="1600" kern="100" dirty="0">
                <a:effectLst/>
                <a:latin typeface="+mj-lt"/>
                <a:ea typeface="Calibri" panose="020F0502020204030204" pitchFamily="34" charset="0"/>
                <a:cs typeface="Times New Roman" panose="02020603050405020304" pitchFamily="18" charset="0"/>
              </a:rPr>
              <a:t>(4):359-66; discussion 366-7. </a:t>
            </a:r>
            <a:endParaRPr lang="en-US" sz="1600" kern="100" dirty="0">
              <a:effectLst/>
              <a:latin typeface="+mj-lt"/>
              <a:ea typeface="Calibri" panose="020F0502020204030204" pitchFamily="34" charset="0"/>
              <a:cs typeface="Times New Roman" panose="02020603050405020304" pitchFamily="18" charset="0"/>
            </a:endParaRP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Quain</a:t>
            </a:r>
            <a:r>
              <a:rPr lang="en-US" sz="1600" kern="100" dirty="0">
                <a:effectLst/>
                <a:latin typeface="+mj-lt"/>
                <a:ea typeface="Calibri" panose="020F0502020204030204" pitchFamily="34" charset="0"/>
                <a:cs typeface="Times New Roman" panose="02020603050405020304" pitchFamily="18" charset="0"/>
              </a:rPr>
              <a:t> AM, </a:t>
            </a:r>
            <a:r>
              <a:rPr lang="en-US" sz="1600" kern="100" dirty="0" err="1">
                <a:effectLst/>
                <a:latin typeface="+mj-lt"/>
                <a:ea typeface="Calibri" panose="020F0502020204030204" pitchFamily="34" charset="0"/>
                <a:cs typeface="Times New Roman" panose="02020603050405020304" pitchFamily="18" charset="0"/>
              </a:rPr>
              <a:t>Khardori</a:t>
            </a:r>
            <a:r>
              <a:rPr lang="en-US" sz="1600" kern="100" dirty="0">
                <a:effectLst/>
                <a:latin typeface="+mj-lt"/>
                <a:ea typeface="Calibri" panose="020F0502020204030204" pitchFamily="34" charset="0"/>
                <a:cs typeface="Times New Roman" panose="02020603050405020304" pitchFamily="18" charset="0"/>
              </a:rPr>
              <a:t> NM. (2015). Nutrition in Wound Care Management: A Comprehensive Overview. Wounds. 27(12):327-35.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Scaltriti</a:t>
            </a:r>
            <a:r>
              <a:rPr lang="en-US" sz="1600" kern="100" dirty="0">
                <a:effectLst/>
                <a:latin typeface="+mj-lt"/>
                <a:ea typeface="Calibri" panose="020F0502020204030204" pitchFamily="34" charset="0"/>
                <a:cs typeface="Times New Roman" panose="02020603050405020304" pitchFamily="18" charset="0"/>
              </a:rPr>
              <a:t> S, </a:t>
            </a:r>
            <a:r>
              <a:rPr lang="en-US" sz="1600" kern="100" dirty="0" err="1">
                <a:effectLst/>
                <a:latin typeface="+mj-lt"/>
                <a:ea typeface="Calibri" panose="020F0502020204030204" pitchFamily="34" charset="0"/>
                <a:cs typeface="Times New Roman" panose="02020603050405020304" pitchFamily="18" charset="0"/>
              </a:rPr>
              <a:t>Cencetti</a:t>
            </a:r>
            <a:r>
              <a:rPr lang="en-US" sz="1600" kern="100" dirty="0">
                <a:effectLst/>
                <a:latin typeface="+mj-lt"/>
                <a:ea typeface="Calibri" panose="020F0502020204030204" pitchFamily="34" charset="0"/>
                <a:cs typeface="Times New Roman" panose="02020603050405020304" pitchFamily="18" charset="0"/>
              </a:rPr>
              <a:t> S, </a:t>
            </a:r>
            <a:r>
              <a:rPr lang="en-US" sz="1600" kern="100" dirty="0" err="1">
                <a:effectLst/>
                <a:latin typeface="+mj-lt"/>
                <a:ea typeface="Calibri" panose="020F0502020204030204" pitchFamily="34" charset="0"/>
                <a:cs typeface="Times New Roman" panose="02020603050405020304" pitchFamily="18" charset="0"/>
              </a:rPr>
              <a:t>Rovesti</a:t>
            </a:r>
            <a:r>
              <a:rPr lang="en-US" sz="1600" kern="100" dirty="0">
                <a:effectLst/>
                <a:latin typeface="+mj-lt"/>
                <a:ea typeface="Calibri" panose="020F0502020204030204" pitchFamily="34" charset="0"/>
                <a:cs typeface="Times New Roman" panose="02020603050405020304" pitchFamily="18" charset="0"/>
              </a:rPr>
              <a:t> S, et al. (2007). Risk factors for particulate and microbial contamination of air in operating theatres. J Hosp Infect. 66(4):320-6.</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Sessler DI. (1997). Mild perioperative hypothermia. N </a:t>
            </a:r>
            <a:r>
              <a:rPr lang="en-US" sz="1600" kern="100" dirty="0" err="1">
                <a:effectLst/>
                <a:latin typeface="+mj-lt"/>
                <a:ea typeface="Calibri" panose="020F0502020204030204" pitchFamily="34" charset="0"/>
                <a:cs typeface="Times New Roman" panose="02020603050405020304" pitchFamily="18" charset="0"/>
              </a:rPr>
              <a:t>Engl</a:t>
            </a:r>
            <a:r>
              <a:rPr lang="en-US" sz="1600" kern="100" dirty="0">
                <a:effectLst/>
                <a:latin typeface="+mj-lt"/>
                <a:ea typeface="Calibri" panose="020F0502020204030204" pitchFamily="34" charset="0"/>
                <a:cs typeface="Times New Roman" panose="02020603050405020304" pitchFamily="18" charset="0"/>
              </a:rPr>
              <a:t> J Med. 336(24):1730-7.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Sessler DI. (2000). Perioperative heat balance. Anesthesiology. 92(2):578-96.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Sessler DI. (2016). Perioperative thermoregulation and heat balance. Lancet. 387(10038):2655-2664.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Son HJ, </a:t>
            </a:r>
            <a:r>
              <a:rPr lang="en-US" sz="1600" kern="100" dirty="0" err="1">
                <a:effectLst/>
                <a:latin typeface="+mj-lt"/>
                <a:ea typeface="Calibri" panose="020F0502020204030204" pitchFamily="34" charset="0"/>
                <a:cs typeface="Times New Roman" panose="02020603050405020304" pitchFamily="18" charset="0"/>
              </a:rPr>
              <a:t>Roh</a:t>
            </a:r>
            <a:r>
              <a:rPr lang="en-US" sz="1600" kern="100" dirty="0">
                <a:effectLst/>
                <a:latin typeface="+mj-lt"/>
                <a:ea typeface="Calibri" panose="020F0502020204030204" pitchFamily="34" charset="0"/>
                <a:cs typeface="Times New Roman" panose="02020603050405020304" pitchFamily="18" charset="0"/>
              </a:rPr>
              <a:t> JL, Choi SH, et al. (2018). Nutritional and hematologic markers as predictors of risk of surgical site infection in patients with head and neck cancer undergoing major oncologic surgery. Head Neck. 40(3):596-604.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Sorensen LT. (2012). Wound healing and infection in surgery: the pathophysiological impact of smoking, smoking cessation, and nicotine replacement therapy: a systematic review. Ann Surg. 255(6):1069-79.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Steinberg JP, Braun BI, Hellinger WC, et al. (2009). Timing of antimicrobial prophylaxis and the risk of surgical site infections: results from the Trial to Reduce Antimicrobial Prophylaxis Errors. Ann Surg. 250(1):10-16.</a:t>
            </a:r>
          </a:p>
          <a:p>
            <a:pPr marL="0" indent="0">
              <a:buNone/>
            </a:pPr>
            <a:endParaRPr lang="en-US" sz="1600" dirty="0">
              <a:latin typeface="+mj-lt"/>
            </a:endParaRPr>
          </a:p>
        </p:txBody>
      </p:sp>
    </p:spTree>
    <p:extLst>
      <p:ext uri="{BB962C8B-B14F-4D97-AF65-F5344CB8AC3E}">
        <p14:creationId xmlns:p14="http://schemas.microsoft.com/office/powerpoint/2010/main" val="407469741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24197"/>
            <a:ext cx="10972801" cy="523206"/>
          </a:xfrm>
        </p:spPr>
        <p:txBody>
          <a:bodyPr/>
          <a:lstStyle/>
          <a:p>
            <a:r>
              <a:rPr lang="en-US" dirty="0">
                <a:latin typeface="Arial"/>
              </a:rPr>
              <a:t>References</a:t>
            </a:r>
            <a:endParaRPr lang="en-US" dirty="0"/>
          </a:p>
        </p:txBody>
      </p:sp>
      <p:sp>
        <p:nvSpPr>
          <p:cNvPr id="3" name="Content Placeholder 2"/>
          <p:cNvSpPr>
            <a:spLocks noGrp="1"/>
          </p:cNvSpPr>
          <p:nvPr>
            <p:ph idx="1"/>
          </p:nvPr>
        </p:nvSpPr>
        <p:spPr>
          <a:xfrm>
            <a:off x="360217" y="1032163"/>
            <a:ext cx="10972799" cy="4953000"/>
          </a:xfrm>
        </p:spPr>
        <p:txBody>
          <a:bodyPr/>
          <a:lstStyle/>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Steiner HL, Strand EA. (2017). Surgical-site infection in gynecologic surgery: pathophysiology and prevention. Am J </a:t>
            </a:r>
            <a:r>
              <a:rPr lang="en-US" sz="1600" kern="100" dirty="0" err="1">
                <a:effectLst/>
                <a:latin typeface="+mj-lt"/>
                <a:ea typeface="Calibri" panose="020F0502020204030204" pitchFamily="34" charset="0"/>
                <a:cs typeface="Times New Roman" panose="02020603050405020304" pitchFamily="18" charset="0"/>
              </a:rPr>
              <a:t>Obstet</a:t>
            </a:r>
            <a:r>
              <a:rPr lang="en-US" sz="1600" kern="100" dirty="0">
                <a:effectLst/>
                <a:latin typeface="+mj-lt"/>
                <a:ea typeface="Calibri" panose="020F0502020204030204" pitchFamily="34" charset="0"/>
                <a:cs typeface="Times New Roman" panose="02020603050405020304" pitchFamily="18" charset="0"/>
              </a:rPr>
              <a:t> Gynecol. 217(2):121-128.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Tanner J, Norrie P, </a:t>
            </a:r>
            <a:r>
              <a:rPr lang="en-US" sz="1600" kern="100" dirty="0" err="1">
                <a:effectLst/>
                <a:latin typeface="+mj-lt"/>
                <a:ea typeface="Calibri" panose="020F0502020204030204" pitchFamily="34" charset="0"/>
                <a:cs typeface="Times New Roman" panose="02020603050405020304" pitchFamily="18" charset="0"/>
              </a:rPr>
              <a:t>Melen</a:t>
            </a:r>
            <a:r>
              <a:rPr lang="en-US" sz="1600" kern="100" dirty="0">
                <a:effectLst/>
                <a:latin typeface="+mj-lt"/>
                <a:ea typeface="Calibri" panose="020F0502020204030204" pitchFamily="34" charset="0"/>
                <a:cs typeface="Times New Roman" panose="02020603050405020304" pitchFamily="18" charset="0"/>
              </a:rPr>
              <a:t>, K. (2011). Preoperative hair removal to reduce surgical site infection. Cochrane Database Sys Rev. (11):CD004122.</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Tanner J, Padley W, </a:t>
            </a:r>
            <a:r>
              <a:rPr lang="en-US" sz="1600" kern="100" dirty="0" err="1">
                <a:effectLst/>
                <a:latin typeface="+mj-lt"/>
                <a:ea typeface="Calibri" panose="020F0502020204030204" pitchFamily="34" charset="0"/>
                <a:cs typeface="Times New Roman" panose="02020603050405020304" pitchFamily="18" charset="0"/>
              </a:rPr>
              <a:t>Assadian</a:t>
            </a:r>
            <a:r>
              <a:rPr lang="en-US" sz="1600" kern="100" dirty="0">
                <a:effectLst/>
                <a:latin typeface="+mj-lt"/>
                <a:ea typeface="Calibri" panose="020F0502020204030204" pitchFamily="34" charset="0"/>
                <a:cs typeface="Times New Roman" panose="02020603050405020304" pitchFamily="18" charset="0"/>
              </a:rPr>
              <a:t> O, et al. (2015). Do surgical care bundles reduce the risk of surgical site infections in patients undergoing colorectal surgery? A systematic review and cohort meta-analysis of 8,515 patients. Surgery. 158(1):66-77.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Teter</a:t>
            </a:r>
            <a:r>
              <a:rPr lang="en-US" sz="1600" kern="100" dirty="0">
                <a:effectLst/>
                <a:latin typeface="+mj-lt"/>
                <a:ea typeface="Calibri" panose="020F0502020204030204" pitchFamily="34" charset="0"/>
                <a:cs typeface="Times New Roman" panose="02020603050405020304" pitchFamily="18" charset="0"/>
              </a:rPr>
              <a:t> J, Guajardo I, Al-</a:t>
            </a:r>
            <a:r>
              <a:rPr lang="en-US" sz="1600" kern="100" dirty="0" err="1">
                <a:effectLst/>
                <a:latin typeface="+mj-lt"/>
                <a:ea typeface="Calibri" panose="020F0502020204030204" pitchFamily="34" charset="0"/>
                <a:cs typeface="Times New Roman" panose="02020603050405020304" pitchFamily="18" charset="0"/>
              </a:rPr>
              <a:t>Rammah</a:t>
            </a:r>
            <a:r>
              <a:rPr lang="en-US" sz="1600" kern="100" dirty="0">
                <a:effectLst/>
                <a:latin typeface="+mj-lt"/>
                <a:ea typeface="Calibri" panose="020F0502020204030204" pitchFamily="34" charset="0"/>
                <a:cs typeface="Times New Roman" panose="02020603050405020304" pitchFamily="18" charset="0"/>
              </a:rPr>
              <a:t> T, et al. (2017). Assessment of operating room airflow using air particle counts and direct observation of door openings. Am J Infect Control. 45(5):477-482.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Tewksbury C, Crowley N, Parrott JM, et al. (2019). Weight Loss Prior to Bariatric Surgery and 30-Day Mortality, Readmission, Reoperation, and Intervention: an MBSAQIP Analysis of 349,016 Cases. </a:t>
            </a:r>
            <a:r>
              <a:rPr lang="en-US" sz="1600" kern="100" dirty="0" err="1">
                <a:effectLst/>
                <a:latin typeface="+mj-lt"/>
                <a:ea typeface="Calibri" panose="020F0502020204030204" pitchFamily="34" charset="0"/>
                <a:cs typeface="Times New Roman" panose="02020603050405020304" pitchFamily="18" charset="0"/>
              </a:rPr>
              <a:t>Obes</a:t>
            </a:r>
            <a:r>
              <a:rPr lang="en-US" sz="1600" kern="100" dirty="0">
                <a:effectLst/>
                <a:latin typeface="+mj-lt"/>
                <a:ea typeface="Calibri" panose="020F0502020204030204" pitchFamily="34" charset="0"/>
                <a:cs typeface="Times New Roman" panose="02020603050405020304" pitchFamily="18" charset="0"/>
              </a:rPr>
              <a:t> Surg. 29(11):3622-3628.</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Thorgersen</a:t>
            </a:r>
            <a:r>
              <a:rPr lang="en-US" sz="1600" kern="100" dirty="0">
                <a:effectLst/>
                <a:latin typeface="+mj-lt"/>
                <a:ea typeface="Calibri" panose="020F0502020204030204" pitchFamily="34" charset="0"/>
                <a:cs typeface="Times New Roman" panose="02020603050405020304" pitchFamily="18" charset="0"/>
              </a:rPr>
              <a:t> EB, </a:t>
            </a:r>
            <a:r>
              <a:rPr lang="en-US" sz="1600" kern="100" dirty="0" err="1">
                <a:effectLst/>
                <a:latin typeface="+mj-lt"/>
                <a:ea typeface="Calibri" panose="020F0502020204030204" pitchFamily="34" charset="0"/>
                <a:cs typeface="Times New Roman" panose="02020603050405020304" pitchFamily="18" charset="0"/>
              </a:rPr>
              <a:t>Goscinski</a:t>
            </a:r>
            <a:r>
              <a:rPr lang="en-US" sz="1600" kern="100" dirty="0">
                <a:effectLst/>
                <a:latin typeface="+mj-lt"/>
                <a:ea typeface="Calibri" panose="020F0502020204030204" pitchFamily="34" charset="0"/>
                <a:cs typeface="Times New Roman" panose="02020603050405020304" pitchFamily="18" charset="0"/>
              </a:rPr>
              <a:t> MA, </a:t>
            </a:r>
            <a:r>
              <a:rPr lang="en-US" sz="1600" kern="100" dirty="0" err="1">
                <a:effectLst/>
                <a:latin typeface="+mj-lt"/>
                <a:ea typeface="Calibri" panose="020F0502020204030204" pitchFamily="34" charset="0"/>
                <a:cs typeface="Times New Roman" panose="02020603050405020304" pitchFamily="18" charset="0"/>
              </a:rPr>
              <a:t>Spasojevic</a:t>
            </a:r>
            <a:r>
              <a:rPr lang="en-US" sz="1600" kern="100" dirty="0">
                <a:effectLst/>
                <a:latin typeface="+mj-lt"/>
                <a:ea typeface="Calibri" panose="020F0502020204030204" pitchFamily="34" charset="0"/>
                <a:cs typeface="Times New Roman" panose="02020603050405020304" pitchFamily="18" charset="0"/>
              </a:rPr>
              <a:t> M, et al. (2017). Deep Pelvic Surgical Site Infection After Radiotherapy and Surgery for Locally Advanced Rectal Cancer. Ann Surg Oncol. 24(3):721-728.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Umpierrez</a:t>
            </a:r>
            <a:r>
              <a:rPr lang="en-US" sz="1600" kern="100" dirty="0">
                <a:effectLst/>
                <a:latin typeface="+mj-lt"/>
                <a:ea typeface="Calibri" panose="020F0502020204030204" pitchFamily="34" charset="0"/>
                <a:cs typeface="Times New Roman" panose="02020603050405020304" pitchFamily="18" charset="0"/>
              </a:rPr>
              <a:t> GE, Hellman R, </a:t>
            </a:r>
            <a:r>
              <a:rPr lang="en-US" sz="1600" kern="100" dirty="0" err="1">
                <a:effectLst/>
                <a:latin typeface="+mj-lt"/>
                <a:ea typeface="Calibri" panose="020F0502020204030204" pitchFamily="34" charset="0"/>
                <a:cs typeface="Times New Roman" panose="02020603050405020304" pitchFamily="18" charset="0"/>
              </a:rPr>
              <a:t>Korytkowski</a:t>
            </a:r>
            <a:r>
              <a:rPr lang="en-US" sz="1600" kern="100" dirty="0">
                <a:effectLst/>
                <a:latin typeface="+mj-lt"/>
                <a:ea typeface="Calibri" panose="020F0502020204030204" pitchFamily="34" charset="0"/>
                <a:cs typeface="Times New Roman" panose="02020603050405020304" pitchFamily="18" charset="0"/>
              </a:rPr>
              <a:t> MT, et al. (2012). Management of hyperglycemia in hospitalized patients in non-critical care setting: an endocrine society clinical practice guideline. </a:t>
            </a:r>
            <a:r>
              <a:rPr lang="it-IT" sz="1600" kern="100" dirty="0">
                <a:effectLst/>
                <a:latin typeface="+mj-lt"/>
                <a:ea typeface="Calibri" panose="020F0502020204030204" pitchFamily="34" charset="0"/>
                <a:cs typeface="Times New Roman" panose="02020603050405020304" pitchFamily="18" charset="0"/>
              </a:rPr>
              <a:t>J Clin Endocrinol Metab. 97(1):16-38.</a:t>
            </a:r>
            <a:endParaRPr lang="en-US" sz="1600" kern="100" dirty="0">
              <a:effectLst/>
              <a:latin typeface="+mj-lt"/>
              <a:ea typeface="Calibri" panose="020F0502020204030204" pitchFamily="34" charset="0"/>
              <a:cs typeface="Times New Roman" panose="02020603050405020304" pitchFamily="18" charset="0"/>
            </a:endParaRPr>
          </a:p>
          <a:p>
            <a:pPr marL="457200" marR="0" indent="-182880">
              <a:lnSpc>
                <a:spcPct val="107000"/>
              </a:lnSpc>
              <a:spcBef>
                <a:spcPts val="0"/>
              </a:spcBef>
              <a:spcAft>
                <a:spcPts val="800"/>
              </a:spcAft>
              <a:buNone/>
            </a:pPr>
            <a:endParaRPr lang="en-US" sz="1600" kern="100" dirty="0">
              <a:effectLst/>
              <a:latin typeface="+mj-lt"/>
              <a:ea typeface="Calibri" panose="020F0502020204030204" pitchFamily="34" charset="0"/>
              <a:cs typeface="Times New Roman" panose="02020603050405020304" pitchFamily="18" charset="0"/>
            </a:endParaRPr>
          </a:p>
          <a:p>
            <a:pPr marL="0" indent="0">
              <a:buNone/>
            </a:pPr>
            <a:endParaRPr lang="en-US" sz="1600" dirty="0">
              <a:latin typeface="+mj-lt"/>
            </a:endParaRPr>
          </a:p>
        </p:txBody>
      </p:sp>
    </p:spTree>
    <p:extLst>
      <p:ext uri="{BB962C8B-B14F-4D97-AF65-F5344CB8AC3E}">
        <p14:creationId xmlns:p14="http://schemas.microsoft.com/office/powerpoint/2010/main" val="12711746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62593"/>
            <a:ext cx="10972801" cy="523206"/>
          </a:xfrm>
        </p:spPr>
        <p:txBody>
          <a:bodyPr/>
          <a:lstStyle/>
          <a:p>
            <a:r>
              <a:rPr lang="en-US" dirty="0">
                <a:latin typeface="+mj-lt"/>
              </a:rPr>
              <a:t>Risk Factors: Intrinsic</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4272803699"/>
              </p:ext>
            </p:extLst>
          </p:nvPr>
        </p:nvGraphicFramePr>
        <p:xfrm>
          <a:off x="2032000" y="6857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9600" y="5741313"/>
            <a:ext cx="3992879" cy="430887"/>
          </a:xfrm>
          <a:prstGeom prst="rect">
            <a:avLst/>
          </a:prstGeom>
          <a:noFill/>
        </p:spPr>
        <p:txBody>
          <a:bodyPr wrap="square" rtlCol="0">
            <a:spAutoFit/>
          </a:bodyPr>
          <a:lstStyle/>
          <a:p>
            <a:r>
              <a:rPr lang="en-US" sz="2200" dirty="0">
                <a:solidFill>
                  <a:srgbClr val="002060"/>
                </a:solidFill>
                <a:latin typeface="+mj-lt"/>
              </a:rPr>
              <a:t>(Ban, 2017)</a:t>
            </a:r>
          </a:p>
        </p:txBody>
      </p:sp>
    </p:spTree>
    <p:extLst>
      <p:ext uri="{BB962C8B-B14F-4D97-AF65-F5344CB8AC3E}">
        <p14:creationId xmlns:p14="http://schemas.microsoft.com/office/powerpoint/2010/main" val="960600211"/>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24197"/>
            <a:ext cx="10972801" cy="523206"/>
          </a:xfrm>
        </p:spPr>
        <p:txBody>
          <a:bodyPr/>
          <a:lstStyle/>
          <a:p>
            <a:r>
              <a:rPr lang="en-US" dirty="0">
                <a:latin typeface="Arial"/>
              </a:rPr>
              <a:t>References</a:t>
            </a:r>
            <a:endParaRPr lang="en-US" dirty="0"/>
          </a:p>
        </p:txBody>
      </p:sp>
      <p:sp>
        <p:nvSpPr>
          <p:cNvPr id="3" name="Content Placeholder 2"/>
          <p:cNvSpPr>
            <a:spLocks noGrp="1"/>
          </p:cNvSpPr>
          <p:nvPr>
            <p:ph idx="1"/>
          </p:nvPr>
        </p:nvSpPr>
        <p:spPr>
          <a:xfrm>
            <a:off x="380999" y="1073727"/>
            <a:ext cx="10972799" cy="4007428"/>
          </a:xfrm>
        </p:spPr>
        <p:txBody>
          <a:bodyPr/>
          <a:lstStyle/>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Varadhan KK, Lobo DN. (2010). A meta-analysis of </a:t>
            </a:r>
            <a:r>
              <a:rPr lang="en-US" sz="1600" kern="100" dirty="0" err="1">
                <a:effectLst/>
                <a:latin typeface="+mj-lt"/>
                <a:ea typeface="Calibri" panose="020F0502020204030204" pitchFamily="34" charset="0"/>
                <a:cs typeface="Times New Roman" panose="02020603050405020304" pitchFamily="18" charset="0"/>
              </a:rPr>
              <a:t>randomised</a:t>
            </a:r>
            <a:r>
              <a:rPr lang="en-US" sz="1600" kern="100" dirty="0">
                <a:effectLst/>
                <a:latin typeface="+mj-lt"/>
                <a:ea typeface="Calibri" panose="020F0502020204030204" pitchFamily="34" charset="0"/>
                <a:cs typeface="Times New Roman" panose="02020603050405020304" pitchFamily="18" charset="0"/>
              </a:rPr>
              <a:t> controlled trials of intravenous fluid therapy in major elective open abdominal surgery: getting the balance right. Proc </a:t>
            </a:r>
            <a:r>
              <a:rPr lang="en-US" sz="1600" kern="100" dirty="0" err="1">
                <a:effectLst/>
                <a:latin typeface="+mj-lt"/>
                <a:ea typeface="Calibri" panose="020F0502020204030204" pitchFamily="34" charset="0"/>
                <a:cs typeface="Times New Roman" panose="02020603050405020304" pitchFamily="18" charset="0"/>
              </a:rPr>
              <a:t>Nutr</a:t>
            </a:r>
            <a:r>
              <a:rPr lang="en-US" sz="1600" kern="100" dirty="0">
                <a:effectLst/>
                <a:latin typeface="+mj-lt"/>
                <a:ea typeface="Calibri" panose="020F0502020204030204" pitchFamily="34" charset="0"/>
                <a:cs typeface="Times New Roman" panose="02020603050405020304" pitchFamily="18" charset="0"/>
              </a:rPr>
              <a:t> Soc. 69(4: 488-498.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Weigelt</a:t>
            </a:r>
            <a:r>
              <a:rPr lang="en-US" sz="1600" kern="100" dirty="0">
                <a:effectLst/>
                <a:latin typeface="+mj-lt"/>
                <a:ea typeface="Calibri" panose="020F0502020204030204" pitchFamily="34" charset="0"/>
                <a:cs typeface="Times New Roman" panose="02020603050405020304" pitchFamily="18" charset="0"/>
              </a:rPr>
              <a:t> JA, Lipsky BA, Tabak YP, et al. (2010). Surgical site infections: Causative pathogens and associated outcomes. Am J Infect Control. 38(2):112-20.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WHO Guidelines Approved by the Guidelines Review Committee. (2018). Global Guidelines for the Prevention of Surgical Site Infection. Geneva: World Health Organization.</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Winfield RD, Reese S, </a:t>
            </a:r>
            <a:r>
              <a:rPr lang="en-US" sz="1600" kern="100" dirty="0" err="1">
                <a:effectLst/>
                <a:latin typeface="+mj-lt"/>
                <a:ea typeface="Calibri" panose="020F0502020204030204" pitchFamily="34" charset="0"/>
                <a:cs typeface="Times New Roman" panose="02020603050405020304" pitchFamily="18" charset="0"/>
              </a:rPr>
              <a:t>Bochicchio</a:t>
            </a:r>
            <a:r>
              <a:rPr lang="en-US" sz="1600" kern="100" dirty="0">
                <a:effectLst/>
                <a:latin typeface="+mj-lt"/>
                <a:ea typeface="Calibri" panose="020F0502020204030204" pitchFamily="34" charset="0"/>
                <a:cs typeface="Times New Roman" panose="02020603050405020304" pitchFamily="18" charset="0"/>
              </a:rPr>
              <a:t> K, et al. (2016). Obesity and the Risk for Surgical Site Infection in Abdominal Surgery. Am Surg. 82(4):331-6. </a:t>
            </a:r>
          </a:p>
          <a:p>
            <a:pPr marL="457200" marR="0" indent="-182880">
              <a:lnSpc>
                <a:spcPct val="107000"/>
              </a:lnSpc>
              <a:spcBef>
                <a:spcPts val="0"/>
              </a:spcBef>
              <a:spcAft>
                <a:spcPts val="800"/>
              </a:spcAft>
              <a:buNone/>
            </a:pPr>
            <a:r>
              <a:rPr lang="en-US" sz="1600" kern="100" dirty="0">
                <a:effectLst/>
                <a:latin typeface="+mj-lt"/>
                <a:ea typeface="Calibri" panose="020F0502020204030204" pitchFamily="34" charset="0"/>
                <a:cs typeface="Times New Roman" panose="02020603050405020304" pitchFamily="18" charset="0"/>
              </a:rPr>
              <a:t>Yoshii T, Hirai T, Yamada T, et al. (2018). A Prospective Comparative Study in Skin Antiseptic Solutions for Posterior Spine Surgeries: Chlorhexidine-Gluconate Ethanol Versus Povidone-Iodine. Clin Spine Surg. 31(7):E353-E356. </a:t>
            </a:r>
          </a:p>
          <a:p>
            <a:pPr marL="457200" marR="0" indent="-182880">
              <a:lnSpc>
                <a:spcPct val="107000"/>
              </a:lnSpc>
              <a:spcBef>
                <a:spcPts val="0"/>
              </a:spcBef>
              <a:spcAft>
                <a:spcPts val="800"/>
              </a:spcAft>
              <a:buNone/>
            </a:pPr>
            <a:r>
              <a:rPr lang="en-US" sz="1600" kern="100" dirty="0" err="1">
                <a:effectLst/>
                <a:latin typeface="+mj-lt"/>
                <a:ea typeface="Calibri" panose="020F0502020204030204" pitchFamily="34" charset="0"/>
                <a:cs typeface="Times New Roman" panose="02020603050405020304" pitchFamily="18" charset="0"/>
              </a:rPr>
              <a:t>Yuwen</a:t>
            </a:r>
            <a:r>
              <a:rPr lang="en-US" sz="1600" kern="100" dirty="0">
                <a:effectLst/>
                <a:latin typeface="+mj-lt"/>
                <a:ea typeface="Calibri" panose="020F0502020204030204" pitchFamily="34" charset="0"/>
                <a:cs typeface="Times New Roman" panose="02020603050405020304" pitchFamily="18" charset="0"/>
              </a:rPr>
              <a:t> P, Chen W, </a:t>
            </a:r>
            <a:r>
              <a:rPr lang="en-US" sz="1600" kern="100" dirty="0" err="1">
                <a:effectLst/>
                <a:latin typeface="+mj-lt"/>
                <a:ea typeface="Calibri" panose="020F0502020204030204" pitchFamily="34" charset="0"/>
                <a:cs typeface="Times New Roman" panose="02020603050405020304" pitchFamily="18" charset="0"/>
              </a:rPr>
              <a:t>Lv</a:t>
            </a:r>
            <a:r>
              <a:rPr lang="en-US" sz="1600" kern="100" dirty="0">
                <a:effectLst/>
                <a:latin typeface="+mj-lt"/>
                <a:ea typeface="Calibri" panose="020F0502020204030204" pitchFamily="34" charset="0"/>
                <a:cs typeface="Times New Roman" panose="02020603050405020304" pitchFamily="18" charset="0"/>
              </a:rPr>
              <a:t> H, et al. (2017). Albumin and surgical site infection risk in </a:t>
            </a:r>
            <a:r>
              <a:rPr lang="en-US" sz="1600" kern="100" dirty="0" err="1">
                <a:effectLst/>
                <a:latin typeface="+mj-lt"/>
                <a:ea typeface="Calibri" panose="020F0502020204030204" pitchFamily="34" charset="0"/>
                <a:cs typeface="Times New Roman" panose="02020603050405020304" pitchFamily="18" charset="0"/>
              </a:rPr>
              <a:t>orthopaedics</a:t>
            </a:r>
            <a:r>
              <a:rPr lang="en-US" sz="1600" kern="100" dirty="0">
                <a:effectLst/>
                <a:latin typeface="+mj-lt"/>
                <a:ea typeface="Calibri" panose="020F0502020204030204" pitchFamily="34" charset="0"/>
                <a:cs typeface="Times New Roman" panose="02020603050405020304" pitchFamily="18" charset="0"/>
              </a:rPr>
              <a:t>: a meta-analysis. BMC Surg. 17(1):7. </a:t>
            </a:r>
          </a:p>
          <a:p>
            <a:pPr marL="0" marR="0" indent="0">
              <a:lnSpc>
                <a:spcPct val="107000"/>
              </a:lnSpc>
              <a:spcBef>
                <a:spcPts val="0"/>
              </a:spcBef>
              <a:spcAft>
                <a:spcPts val="800"/>
              </a:spcAft>
              <a:buNone/>
            </a:pPr>
            <a:endParaRPr lang="en-US" sz="1600" kern="100" dirty="0">
              <a:effectLst/>
              <a:latin typeface="+mj-lt"/>
              <a:ea typeface="Calibri" panose="020F0502020204030204" pitchFamily="34" charset="0"/>
              <a:cs typeface="Times New Roman" panose="02020603050405020304" pitchFamily="18" charset="0"/>
            </a:endParaRPr>
          </a:p>
          <a:p>
            <a:pPr marL="0" indent="0">
              <a:buNone/>
            </a:pPr>
            <a:endParaRPr lang="en-US" sz="1600" dirty="0">
              <a:latin typeface="+mj-lt"/>
            </a:endParaRPr>
          </a:p>
        </p:txBody>
      </p:sp>
    </p:spTree>
    <p:extLst>
      <p:ext uri="{BB962C8B-B14F-4D97-AF65-F5344CB8AC3E}">
        <p14:creationId xmlns:p14="http://schemas.microsoft.com/office/powerpoint/2010/main" val="25228906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latin typeface="+mj-lt"/>
              </a:rPr>
              <a:t>Impact of Smoking</a:t>
            </a:r>
          </a:p>
        </p:txBody>
      </p:sp>
      <p:sp>
        <p:nvSpPr>
          <p:cNvPr id="3" name="Content Placeholder 2"/>
          <p:cNvSpPr>
            <a:spLocks noGrp="1"/>
          </p:cNvSpPr>
          <p:nvPr>
            <p:ph idx="1"/>
          </p:nvPr>
        </p:nvSpPr>
        <p:spPr>
          <a:xfrm>
            <a:off x="451556" y="790221"/>
            <a:ext cx="10882488" cy="4804821"/>
          </a:xfrm>
        </p:spPr>
        <p:txBody>
          <a:bodyPr/>
          <a:lstStyle/>
          <a:p>
            <a:r>
              <a:rPr lang="en-US" sz="2000" dirty="0">
                <a:latin typeface="+mn-lt"/>
              </a:rPr>
              <a:t>Smoking increases oxidative stress which reduces tissue perfusion/oxygenation, impairs the bactericidal mechanisms of neutrophils and decreases overall proliferation of inflammatory cells. </a:t>
            </a:r>
          </a:p>
          <a:p>
            <a:r>
              <a:rPr lang="en-US" sz="2000" dirty="0">
                <a:latin typeface="+mn-lt"/>
              </a:rPr>
              <a:t>High reactivity of neutrophils (20% increase in cell count) with an overall deficiency of neutrophils and deranged monocyte-macrophage behavior.</a:t>
            </a:r>
          </a:p>
          <a:p>
            <a:pPr lvl="1"/>
            <a:r>
              <a:rPr lang="en-US" sz="1600" dirty="0">
                <a:latin typeface="+mn-lt"/>
              </a:rPr>
              <a:t>Inflammatory cellular response is delayed, chemotaxis and migration of neutrophils is impaired.</a:t>
            </a:r>
          </a:p>
          <a:p>
            <a:pPr lvl="1"/>
            <a:r>
              <a:rPr lang="en-US" sz="1600" dirty="0">
                <a:latin typeface="+mn-lt"/>
              </a:rPr>
              <a:t>Cigarette smoke significantly impairs the phagocytic activity of neutrophils</a:t>
            </a:r>
          </a:p>
          <a:p>
            <a:r>
              <a:rPr lang="en-US" sz="2000" dirty="0">
                <a:latin typeface="+mn-lt"/>
              </a:rPr>
              <a:t>Primary bactericidal mechanism impaired by smoking: The release of oxygen radicals by neutrophils and  monocyte-macrophages. The oxidative burst of white blood cells and the release of oxygen radicals is how surgical pathogens such as Staphylococcus aureus and Escherichia coli are eliminated.</a:t>
            </a:r>
          </a:p>
          <a:p>
            <a:r>
              <a:rPr lang="en-US" sz="2000" dirty="0">
                <a:latin typeface="+mn-lt"/>
              </a:rPr>
              <a:t>The concentration of fibronectin is higher in smokers due to the oxidative injury of vascular endothelial cells and is suggestive of a decrease in inflammatory stimulatory wound components</a:t>
            </a:r>
            <a:r>
              <a:rPr lang="en-US" sz="2000" dirty="0">
                <a:latin typeface="+mj-lt"/>
              </a:rPr>
              <a:t>. (Sorensen, 2012)</a:t>
            </a:r>
          </a:p>
        </p:txBody>
      </p:sp>
    </p:spTree>
    <p:extLst>
      <p:ext uri="{BB962C8B-B14F-4D97-AF65-F5344CB8AC3E}">
        <p14:creationId xmlns:p14="http://schemas.microsoft.com/office/powerpoint/2010/main" val="1839394374"/>
      </p:ext>
    </p:extLst>
  </p:cSld>
  <p:clrMapOvr>
    <a:masterClrMapping/>
  </p:clrMapOvr>
  <p:transition spd="med"/>
</p:sld>
</file>

<file path=ppt/theme/theme1.xml><?xml version="1.0" encoding="utf-8"?>
<a:theme xmlns:a="http://schemas.openxmlformats.org/drawingml/2006/main" name="New MPOG Theme">
  <a:themeElements>
    <a:clrScheme name="">
      <a:dk1>
        <a:srgbClr val="000000"/>
      </a:dk1>
      <a:lt1>
        <a:srgbClr val="FFFFFF"/>
      </a:lt1>
      <a:dk2>
        <a:srgbClr val="0768A9"/>
      </a:dk2>
      <a:lt2>
        <a:srgbClr val="016A3A"/>
      </a:lt2>
      <a:accent1>
        <a:srgbClr val="A8034F"/>
      </a:accent1>
      <a:accent2>
        <a:srgbClr val="611759"/>
      </a:accent2>
      <a:accent3>
        <a:srgbClr val="FFFFFF"/>
      </a:accent3>
      <a:accent4>
        <a:srgbClr val="000000"/>
      </a:accent4>
      <a:accent5>
        <a:srgbClr val="D1AAB2"/>
      </a:accent5>
      <a:accent6>
        <a:srgbClr val="571450"/>
      </a:accent6>
      <a:hlink>
        <a:srgbClr val="F27D00"/>
      </a:hlink>
      <a:folHlink>
        <a:srgbClr val="EBB700"/>
      </a:folHlink>
    </a:clrScheme>
    <a:fontScheme name="CC_s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C_std 1">
        <a:dk1>
          <a:srgbClr val="061844"/>
        </a:dk1>
        <a:lt1>
          <a:srgbClr val="FFFFFF"/>
        </a:lt1>
        <a:dk2>
          <a:srgbClr val="474747"/>
        </a:dk2>
        <a:lt2>
          <a:srgbClr val="80A7A5"/>
        </a:lt2>
        <a:accent1>
          <a:srgbClr val="0768A9"/>
        </a:accent1>
        <a:accent2>
          <a:srgbClr val="6EBB1F"/>
        </a:accent2>
        <a:accent3>
          <a:srgbClr val="B1B1B1"/>
        </a:accent3>
        <a:accent4>
          <a:srgbClr val="DADADA"/>
        </a:accent4>
        <a:accent5>
          <a:srgbClr val="AAB9D1"/>
        </a:accent5>
        <a:accent6>
          <a:srgbClr val="63A91B"/>
        </a:accent6>
        <a:hlink>
          <a:srgbClr val="EE014C"/>
        </a:hlink>
        <a:folHlink>
          <a:srgbClr val="FFD100"/>
        </a:folHlink>
      </a:clrScheme>
      <a:clrMap bg1="dk2" tx1="lt1" bg2="dk1" tx2="lt2" accent1="accent1" accent2="accent2" accent3="accent3" accent4="accent4" accent5="accent5" accent6="accent6" hlink="hlink" folHlink="folHlink"/>
    </a:extraClrScheme>
    <a:extraClrScheme>
      <a:clrScheme name="CC_std 2">
        <a:dk1>
          <a:srgbClr val="000000"/>
        </a:dk1>
        <a:lt1>
          <a:srgbClr val="FFFFFF"/>
        </a:lt1>
        <a:dk2>
          <a:srgbClr val="B7D30B"/>
        </a:dk2>
        <a:lt2>
          <a:srgbClr val="084887"/>
        </a:lt2>
        <a:accent1>
          <a:srgbClr val="646464"/>
        </a:accent1>
        <a:accent2>
          <a:srgbClr val="2B85BB"/>
        </a:accent2>
        <a:accent3>
          <a:srgbClr val="FFFFFF"/>
        </a:accent3>
        <a:accent4>
          <a:srgbClr val="000000"/>
        </a:accent4>
        <a:accent5>
          <a:srgbClr val="B8B8B8"/>
        </a:accent5>
        <a:accent6>
          <a:srgbClr val="2678A9"/>
        </a:accent6>
        <a:hlink>
          <a:srgbClr val="FFD600"/>
        </a:hlink>
        <a:folHlink>
          <a:srgbClr val="A7ACAC"/>
        </a:folHlink>
      </a:clrScheme>
      <a:clrMap bg1="lt1" tx1="dk1" bg2="lt2" tx2="dk2" accent1="accent1" accent2="accent2" accent3="accent3" accent4="accent4" accent5="accent5" accent6="accent6" hlink="hlink" folHlink="folHlink"/>
    </a:extraClrScheme>
    <a:extraClrScheme>
      <a:clrScheme name="CC_std 3">
        <a:dk1>
          <a:srgbClr val="000000"/>
        </a:dk1>
        <a:lt1>
          <a:srgbClr val="000000"/>
        </a:lt1>
        <a:dk2>
          <a:srgbClr val="FFFFFF"/>
        </a:dk2>
        <a:lt2>
          <a:srgbClr val="9B9C70"/>
        </a:lt2>
        <a:accent1>
          <a:srgbClr val="FFA616"/>
        </a:accent1>
        <a:accent2>
          <a:srgbClr val="666666"/>
        </a:accent2>
        <a:accent3>
          <a:srgbClr val="AAAAAA"/>
        </a:accent3>
        <a:accent4>
          <a:srgbClr val="000000"/>
        </a:accent4>
        <a:accent5>
          <a:srgbClr val="FFD0AB"/>
        </a:accent5>
        <a:accent6>
          <a:srgbClr val="5C5C5C"/>
        </a:accent6>
        <a:hlink>
          <a:srgbClr val="BD3826"/>
        </a:hlink>
        <a:folHlink>
          <a:srgbClr val="45637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MPOG Theme" id="{CC16FBC5-DB68-4EDA-9F54-A8787D2BBABF}" vid="{4A79665E-4B14-4799-BB85-AF6E5E57DF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MPOG Theme</Template>
  <TotalTime>8270</TotalTime>
  <Words>13384</Words>
  <Application>Microsoft Office PowerPoint</Application>
  <PresentationFormat>Widescreen</PresentationFormat>
  <Paragraphs>726</Paragraphs>
  <Slides>80</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Cambria</vt:lpstr>
      <vt:lpstr>New MPOG Theme</vt:lpstr>
      <vt:lpstr>Avoiding Surgical Site Infections </vt:lpstr>
      <vt:lpstr>Objectives</vt:lpstr>
      <vt:lpstr>Surgical Site Infections (SSIs) Definitions</vt:lpstr>
      <vt:lpstr>SSI Classification</vt:lpstr>
      <vt:lpstr>Impact of Surgical Site Infections</vt:lpstr>
      <vt:lpstr>Pathophysiology Overview</vt:lpstr>
      <vt:lpstr>Pathophysiology</vt:lpstr>
      <vt:lpstr>Risk Factors: Intrinsic</vt:lpstr>
      <vt:lpstr>Impact of Smoking</vt:lpstr>
      <vt:lpstr>Impact of Smoking Cessation</vt:lpstr>
      <vt:lpstr>Impact of Obesity</vt:lpstr>
      <vt:lpstr>PowerPoint Presentation</vt:lpstr>
      <vt:lpstr>Impact of Obesity</vt:lpstr>
      <vt:lpstr>Low Albumin Lab Values</vt:lpstr>
      <vt:lpstr>Non-Modifiable Risk Factors</vt:lpstr>
      <vt:lpstr>Strategies for SSI Prevention </vt:lpstr>
      <vt:lpstr>Common SSI Bundle Elements</vt:lpstr>
      <vt:lpstr>Bundle Element #1:  Antimicrobial Prophylaxis</vt:lpstr>
      <vt:lpstr>Overview of Antibiotics</vt:lpstr>
      <vt:lpstr>Society for Healthcare Epidemiology of America (SHEA) Guidelines 2014 4</vt:lpstr>
      <vt:lpstr>CDC Guideline for the Prevention of SSI- Antimicrobial Prophylaxis 10</vt:lpstr>
      <vt:lpstr>American College of Surgeons and Surgical Infection Society- 2016 6</vt:lpstr>
      <vt:lpstr>Clinical Practice Guidelines for Antimicrobial Prophylaxis - ASHP </vt:lpstr>
      <vt:lpstr>World Health Organization Recommendations - 2016</vt:lpstr>
      <vt:lpstr>Summary of Antibiotic Recommendations</vt:lpstr>
      <vt:lpstr>Bundle Element #2:  normothermia</vt:lpstr>
      <vt:lpstr>Hypothermia Explained</vt:lpstr>
      <vt:lpstr>Normothermia Literature</vt:lpstr>
      <vt:lpstr>Recommendations for Maintaining Normothermia</vt:lpstr>
      <vt:lpstr>ASPIRE Measure: TEMP 01</vt:lpstr>
      <vt:lpstr>TEMP 01 Performance</vt:lpstr>
      <vt:lpstr>ASPIRE Measure: TEMP 02</vt:lpstr>
      <vt:lpstr>TEMP 02 Performance</vt:lpstr>
      <vt:lpstr>ASPIRE Measure: TEMP 03</vt:lpstr>
      <vt:lpstr>TEMP 03 Performance</vt:lpstr>
      <vt:lpstr>Summary of Recommendations: Normothermia</vt:lpstr>
      <vt:lpstr>Bundle Element #3:  glycemic control</vt:lpstr>
      <vt:lpstr>Hyperglycemia and Surgical Site Infections</vt:lpstr>
      <vt:lpstr>Bundle Element #3: Glycemic Control</vt:lpstr>
      <vt:lpstr>Bundle Element #3: Glycemic Control</vt:lpstr>
      <vt:lpstr>Preoperative Hyperglycemia Management</vt:lpstr>
      <vt:lpstr>Intraoperative Hyperglycemia Management</vt:lpstr>
      <vt:lpstr>ASPIRE Measure: GLU 01</vt:lpstr>
      <vt:lpstr>GLU 01 Performance</vt:lpstr>
      <vt:lpstr>ASPIRE Measure: GLU 02</vt:lpstr>
      <vt:lpstr>Summary of Recommendations: Glycemic Control</vt:lpstr>
      <vt:lpstr>Bundle Element #4:  fluid management</vt:lpstr>
      <vt:lpstr>Bundle Element #4: Fluid Management </vt:lpstr>
      <vt:lpstr>Summary of Recommendations: Fluid Management</vt:lpstr>
      <vt:lpstr>Bundle Element #5:  oxygenation</vt:lpstr>
      <vt:lpstr>Bundle Element #5: Oxygenation</vt:lpstr>
      <vt:lpstr>Bundle Element #5: Oxygenation</vt:lpstr>
      <vt:lpstr>Oxygenation – maybe not so effective…</vt:lpstr>
      <vt:lpstr>Summary of Recommendations: Oxygenation</vt:lpstr>
      <vt:lpstr>Bundle Element #6:  hair removal</vt:lpstr>
      <vt:lpstr>Bundle Element #6: Hair Removal</vt:lpstr>
      <vt:lpstr>Hair Removal Literature</vt:lpstr>
      <vt:lpstr>Summary of Recommendations: Hair Removal</vt:lpstr>
      <vt:lpstr>Bundle Element #7:  operating room traffic</vt:lpstr>
      <vt:lpstr>Bundle Element #7: OR Traffic Overview</vt:lpstr>
      <vt:lpstr>OR Traffic Overview</vt:lpstr>
      <vt:lpstr>Summary of Recommendations: OR Traffic</vt:lpstr>
      <vt:lpstr>Bundle Element #8:  Skin prep</vt:lpstr>
      <vt:lpstr>Bundle Element #8: Skin Prep Overview</vt:lpstr>
      <vt:lpstr>Skin Prep Literature</vt:lpstr>
      <vt:lpstr>Summary of Recommendations: Surgical Prep</vt:lpstr>
      <vt:lpstr>Summary of Recommendations</vt:lpstr>
      <vt:lpstr>Preoperative Recommendations: Prior to Day of Surgery</vt:lpstr>
      <vt:lpstr>Preoperative Recommendations: Day of Surgery</vt:lpstr>
      <vt:lpstr>Intraoperative Recommendations</vt:lpstr>
      <vt:lpstr>Intraoperative Recommendations</vt:lpstr>
      <vt:lpstr>Postoperative Recommendations</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ASPIRE Quality Committee Meeting</dc:title>
  <dc:creator>Nirav Shah</dc:creator>
  <cp:lastModifiedBy>Smiatacz, Frances Guida</cp:lastModifiedBy>
  <cp:revision>466</cp:revision>
  <dcterms:created xsi:type="dcterms:W3CDTF">2018-01-21T19:30:25Z</dcterms:created>
  <dcterms:modified xsi:type="dcterms:W3CDTF">2023-07-05T19:11:33Z</dcterms:modified>
</cp:coreProperties>
</file>