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8" r:id="rId2"/>
    <p:sldId id="259" r:id="rId3"/>
    <p:sldId id="261" r:id="rId4"/>
    <p:sldId id="289" r:id="rId5"/>
    <p:sldId id="293" r:id="rId6"/>
    <p:sldId id="262" r:id="rId7"/>
    <p:sldId id="263" r:id="rId8"/>
    <p:sldId id="264" r:id="rId9"/>
    <p:sldId id="265" r:id="rId10"/>
    <p:sldId id="266" r:id="rId11"/>
    <p:sldId id="296" r:id="rId12"/>
    <p:sldId id="290" r:id="rId13"/>
    <p:sldId id="291" r:id="rId14"/>
    <p:sldId id="295" r:id="rId15"/>
    <p:sldId id="267" r:id="rId16"/>
    <p:sldId id="268" r:id="rId17"/>
    <p:sldId id="269" r:id="rId18"/>
    <p:sldId id="270" r:id="rId19"/>
    <p:sldId id="271" r:id="rId20"/>
    <p:sldId id="299" r:id="rId21"/>
    <p:sldId id="300" r:id="rId22"/>
    <p:sldId id="301" r:id="rId23"/>
    <p:sldId id="274" r:id="rId24"/>
    <p:sldId id="275" r:id="rId25"/>
    <p:sldId id="276" r:id="rId26"/>
    <p:sldId id="297" r:id="rId27"/>
    <p:sldId id="277" r:id="rId28"/>
    <p:sldId id="303" r:id="rId29"/>
    <p:sldId id="298" r:id="rId30"/>
    <p:sldId id="302" r:id="rId31"/>
    <p:sldId id="288" r:id="rId32"/>
    <p:sldId id="279" r:id="rId33"/>
    <p:sldId id="280" r:id="rId34"/>
    <p:sldId id="281" r:id="rId35"/>
    <p:sldId id="282" r:id="rId36"/>
    <p:sldId id="283" r:id="rId37"/>
    <p:sldId id="284" r:id="rId38"/>
    <p:sldId id="285" r:id="rId39"/>
    <p:sldId id="286" r:id="rId40"/>
    <p:sldId id="28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13" autoAdjust="0"/>
    <p:restoredTop sz="94660"/>
  </p:normalViewPr>
  <p:slideViewPr>
    <p:cSldViewPr snapToGrid="0">
      <p:cViewPr varScale="1">
        <p:scale>
          <a:sx n="68" d="100"/>
          <a:sy n="68" d="100"/>
        </p:scale>
        <p:origin x="1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71A3AE-A81A-40B0-89DE-82D44959BB4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A321AAB-F1CE-49BD-83E7-C01094D294F3}">
      <dgm:prSet phldrT="[Text]"/>
      <dgm:spPr/>
      <dgm:t>
        <a:bodyPr/>
        <a:lstStyle/>
        <a:p>
          <a:r>
            <a:rPr lang="en-US" dirty="0" smtClean="0"/>
            <a:t>Volutrauma</a:t>
          </a:r>
          <a:endParaRPr lang="en-US" dirty="0"/>
        </a:p>
      </dgm:t>
    </dgm:pt>
    <dgm:pt modelId="{F7DE09DC-0DC1-46B4-B25A-236C77250006}" type="parTrans" cxnId="{78CFAACB-2D82-43C2-B313-B8B3682D2450}">
      <dgm:prSet/>
      <dgm:spPr/>
      <dgm:t>
        <a:bodyPr/>
        <a:lstStyle/>
        <a:p>
          <a:endParaRPr lang="en-US"/>
        </a:p>
      </dgm:t>
    </dgm:pt>
    <dgm:pt modelId="{A85E24E1-E5A1-4666-90DF-7108F2B5B06B}" type="sibTrans" cxnId="{78CFAACB-2D82-43C2-B313-B8B3682D2450}">
      <dgm:prSet/>
      <dgm:spPr/>
      <dgm:t>
        <a:bodyPr/>
        <a:lstStyle/>
        <a:p>
          <a:endParaRPr lang="en-US"/>
        </a:p>
      </dgm:t>
    </dgm:pt>
    <dgm:pt modelId="{41374AF5-8819-47ED-9F21-DBF8EC788EEE}">
      <dgm:prSet phldrT="[Text]"/>
      <dgm:spPr/>
      <dgm:t>
        <a:bodyPr/>
        <a:lstStyle/>
        <a:p>
          <a:r>
            <a:rPr lang="en-US" dirty="0" smtClean="0"/>
            <a:t>Overdistention</a:t>
          </a:r>
          <a:endParaRPr lang="en-US" dirty="0"/>
        </a:p>
      </dgm:t>
    </dgm:pt>
    <dgm:pt modelId="{AD2D1758-7A96-400A-A556-E38450113D82}" type="parTrans" cxnId="{31378CFD-A5AD-4FDD-BDEF-67EF565C638C}">
      <dgm:prSet/>
      <dgm:spPr/>
      <dgm:t>
        <a:bodyPr/>
        <a:lstStyle/>
        <a:p>
          <a:endParaRPr lang="en-US"/>
        </a:p>
      </dgm:t>
    </dgm:pt>
    <dgm:pt modelId="{DDEC101A-84E8-4454-B1C8-FC13E5B54B5B}" type="sibTrans" cxnId="{31378CFD-A5AD-4FDD-BDEF-67EF565C638C}">
      <dgm:prSet/>
      <dgm:spPr/>
      <dgm:t>
        <a:bodyPr/>
        <a:lstStyle/>
        <a:p>
          <a:endParaRPr lang="en-US"/>
        </a:p>
      </dgm:t>
    </dgm:pt>
    <dgm:pt modelId="{30B710C3-24D0-4956-BA76-E1CCEBB12463}">
      <dgm:prSet phldrT="[Text]"/>
      <dgm:spPr/>
      <dgm:t>
        <a:bodyPr/>
        <a:lstStyle/>
        <a:p>
          <a:r>
            <a:rPr lang="en-US" dirty="0" smtClean="0"/>
            <a:t>Atelectrauma</a:t>
          </a:r>
          <a:endParaRPr lang="en-US" dirty="0"/>
        </a:p>
      </dgm:t>
    </dgm:pt>
    <dgm:pt modelId="{A115BD47-9F8A-4B5F-84F8-AFE6B9954948}" type="parTrans" cxnId="{0C12FFB2-6654-4950-A3A6-90B63C4583E6}">
      <dgm:prSet/>
      <dgm:spPr/>
      <dgm:t>
        <a:bodyPr/>
        <a:lstStyle/>
        <a:p>
          <a:endParaRPr lang="en-US"/>
        </a:p>
      </dgm:t>
    </dgm:pt>
    <dgm:pt modelId="{FB2E5FD0-66E9-4956-8E47-4ADFA7AE09E5}" type="sibTrans" cxnId="{0C12FFB2-6654-4950-A3A6-90B63C4583E6}">
      <dgm:prSet/>
      <dgm:spPr/>
      <dgm:t>
        <a:bodyPr/>
        <a:lstStyle/>
        <a:p>
          <a:endParaRPr lang="en-US"/>
        </a:p>
      </dgm:t>
    </dgm:pt>
    <dgm:pt modelId="{406060D2-3B60-4AFF-91A5-C5BC821AFB3C}">
      <dgm:prSet phldrT="[Text]"/>
      <dgm:spPr/>
      <dgm:t>
        <a:bodyPr/>
        <a:lstStyle/>
        <a:p>
          <a:r>
            <a:rPr lang="en-US" dirty="0" smtClean="0"/>
            <a:t>Repeated recruitment and collapse</a:t>
          </a:r>
          <a:endParaRPr lang="en-US" dirty="0"/>
        </a:p>
      </dgm:t>
    </dgm:pt>
    <dgm:pt modelId="{2FF78EF2-DFF6-4163-8AF9-4317652044FB}" type="parTrans" cxnId="{442EB40D-064B-4DE8-8CDD-8F4CCD329A20}">
      <dgm:prSet/>
      <dgm:spPr/>
      <dgm:t>
        <a:bodyPr/>
        <a:lstStyle/>
        <a:p>
          <a:endParaRPr lang="en-US"/>
        </a:p>
      </dgm:t>
    </dgm:pt>
    <dgm:pt modelId="{3631B538-F546-44DD-9C18-9E6F2A4CD66C}" type="sibTrans" cxnId="{442EB40D-064B-4DE8-8CDD-8F4CCD329A20}">
      <dgm:prSet/>
      <dgm:spPr/>
      <dgm:t>
        <a:bodyPr/>
        <a:lstStyle/>
        <a:p>
          <a:endParaRPr lang="en-US"/>
        </a:p>
      </dgm:t>
    </dgm:pt>
    <dgm:pt modelId="{4A60C2BA-BEBC-4AFA-9133-1CEAAA77D21F}">
      <dgm:prSet phldrT="[Text]"/>
      <dgm:spPr/>
      <dgm:t>
        <a:bodyPr/>
        <a:lstStyle/>
        <a:p>
          <a:r>
            <a:rPr lang="en-US" dirty="0" smtClean="0"/>
            <a:t>Biotrauma</a:t>
          </a:r>
          <a:endParaRPr lang="en-US" dirty="0"/>
        </a:p>
      </dgm:t>
    </dgm:pt>
    <dgm:pt modelId="{2143C10B-5D4A-4B32-9CB3-CDEB34EAFF1E}" type="parTrans" cxnId="{B06850D9-4EFA-4A98-A415-215F1AC75B6A}">
      <dgm:prSet/>
      <dgm:spPr/>
      <dgm:t>
        <a:bodyPr/>
        <a:lstStyle/>
        <a:p>
          <a:endParaRPr lang="en-US"/>
        </a:p>
      </dgm:t>
    </dgm:pt>
    <dgm:pt modelId="{41E5943B-3BAD-4C39-9046-7DF70CAAF588}" type="sibTrans" cxnId="{B06850D9-4EFA-4A98-A415-215F1AC75B6A}">
      <dgm:prSet/>
      <dgm:spPr/>
      <dgm:t>
        <a:bodyPr/>
        <a:lstStyle/>
        <a:p>
          <a:endParaRPr lang="en-US"/>
        </a:p>
      </dgm:t>
    </dgm:pt>
    <dgm:pt modelId="{3EA8C0D0-CBF8-4D03-9972-07F7F2C14883}">
      <dgm:prSet phldrT="[Text]"/>
      <dgm:spPr/>
      <dgm:t>
        <a:bodyPr/>
        <a:lstStyle/>
        <a:p>
          <a:r>
            <a:rPr lang="en-US" dirty="0" smtClean="0"/>
            <a:t>Inflammatory Mediators</a:t>
          </a:r>
          <a:endParaRPr lang="en-US" dirty="0"/>
        </a:p>
      </dgm:t>
    </dgm:pt>
    <dgm:pt modelId="{F93C4ED8-3CB1-4981-9AB0-568AC07231F1}" type="parTrans" cxnId="{8E1C04CE-C194-4375-9058-61E1E653822C}">
      <dgm:prSet/>
      <dgm:spPr/>
      <dgm:t>
        <a:bodyPr/>
        <a:lstStyle/>
        <a:p>
          <a:endParaRPr lang="en-US"/>
        </a:p>
      </dgm:t>
    </dgm:pt>
    <dgm:pt modelId="{C1C3D347-78FF-48CC-BFE9-7809F606E429}" type="sibTrans" cxnId="{8E1C04CE-C194-4375-9058-61E1E653822C}">
      <dgm:prSet/>
      <dgm:spPr/>
      <dgm:t>
        <a:bodyPr/>
        <a:lstStyle/>
        <a:p>
          <a:endParaRPr lang="en-US"/>
        </a:p>
      </dgm:t>
    </dgm:pt>
    <dgm:pt modelId="{E4B682CE-7F27-430F-83C2-26EA2C87D93A}">
      <dgm:prSet phldrT="[Text]"/>
      <dgm:spPr/>
      <dgm:t>
        <a:bodyPr/>
        <a:lstStyle/>
        <a:p>
          <a:r>
            <a:rPr lang="en-US" dirty="0" smtClean="0"/>
            <a:t>Barotrauma</a:t>
          </a:r>
          <a:endParaRPr lang="en-US" dirty="0"/>
        </a:p>
      </dgm:t>
    </dgm:pt>
    <dgm:pt modelId="{6339141B-58E5-4012-BA11-44735180121A}" type="parTrans" cxnId="{F9ACE200-7ED4-448C-8E5C-E2347648B3FF}">
      <dgm:prSet/>
      <dgm:spPr/>
      <dgm:t>
        <a:bodyPr/>
        <a:lstStyle/>
        <a:p>
          <a:endParaRPr lang="en-US"/>
        </a:p>
      </dgm:t>
    </dgm:pt>
    <dgm:pt modelId="{A91263F0-BF27-47F4-AF15-519F360CA6A9}" type="sibTrans" cxnId="{F9ACE200-7ED4-448C-8E5C-E2347648B3FF}">
      <dgm:prSet/>
      <dgm:spPr/>
      <dgm:t>
        <a:bodyPr/>
        <a:lstStyle/>
        <a:p>
          <a:endParaRPr lang="en-US"/>
        </a:p>
      </dgm:t>
    </dgm:pt>
    <dgm:pt modelId="{55D90A44-E1F7-44B9-93AB-3323A634DACA}">
      <dgm:prSet phldrT="[Text]"/>
      <dgm:spPr/>
      <dgm:t>
        <a:bodyPr/>
        <a:lstStyle/>
        <a:p>
          <a:r>
            <a:rPr lang="en-US" dirty="0" smtClean="0"/>
            <a:t>High-Pressure Induced Damage</a:t>
          </a:r>
          <a:endParaRPr lang="en-US" dirty="0"/>
        </a:p>
      </dgm:t>
    </dgm:pt>
    <dgm:pt modelId="{FF16DB94-E12B-40D9-A3D6-A2CB08BA2AF8}" type="parTrans" cxnId="{AF736CA4-C56D-4FF7-B23C-30EB9AC1DFED}">
      <dgm:prSet/>
      <dgm:spPr/>
      <dgm:t>
        <a:bodyPr/>
        <a:lstStyle/>
        <a:p>
          <a:endParaRPr lang="en-US"/>
        </a:p>
      </dgm:t>
    </dgm:pt>
    <dgm:pt modelId="{B5E592B8-A612-4003-B9BA-56867E0379CC}" type="sibTrans" cxnId="{AF736CA4-C56D-4FF7-B23C-30EB9AC1DFED}">
      <dgm:prSet/>
      <dgm:spPr/>
      <dgm:t>
        <a:bodyPr/>
        <a:lstStyle/>
        <a:p>
          <a:endParaRPr lang="en-US"/>
        </a:p>
      </dgm:t>
    </dgm:pt>
    <dgm:pt modelId="{9DEE63DC-7484-4C74-931E-FD4CD0188C7D}" type="pres">
      <dgm:prSet presAssocID="{1C71A3AE-A81A-40B0-89DE-82D44959BB43}" presName="Name0" presStyleCnt="0">
        <dgm:presLayoutVars>
          <dgm:dir/>
          <dgm:animLvl val="lvl"/>
          <dgm:resizeHandles val="exact"/>
        </dgm:presLayoutVars>
      </dgm:prSet>
      <dgm:spPr/>
      <dgm:t>
        <a:bodyPr/>
        <a:lstStyle/>
        <a:p>
          <a:endParaRPr lang="en-US"/>
        </a:p>
      </dgm:t>
    </dgm:pt>
    <dgm:pt modelId="{C0C1AB6E-21E3-4097-A4C1-435B5C4EF578}" type="pres">
      <dgm:prSet presAssocID="{FA321AAB-F1CE-49BD-83E7-C01094D294F3}" presName="linNode" presStyleCnt="0"/>
      <dgm:spPr/>
    </dgm:pt>
    <dgm:pt modelId="{5835F9D1-E129-48D1-8522-35CBB948D339}" type="pres">
      <dgm:prSet presAssocID="{FA321AAB-F1CE-49BD-83E7-C01094D294F3}" presName="parentText" presStyleLbl="node1" presStyleIdx="0" presStyleCnt="4">
        <dgm:presLayoutVars>
          <dgm:chMax val="1"/>
          <dgm:bulletEnabled val="1"/>
        </dgm:presLayoutVars>
      </dgm:prSet>
      <dgm:spPr/>
      <dgm:t>
        <a:bodyPr/>
        <a:lstStyle/>
        <a:p>
          <a:endParaRPr lang="en-US"/>
        </a:p>
      </dgm:t>
    </dgm:pt>
    <dgm:pt modelId="{1AA14153-C76F-4207-BEA6-514EF36793B9}" type="pres">
      <dgm:prSet presAssocID="{FA321AAB-F1CE-49BD-83E7-C01094D294F3}" presName="descendantText" presStyleLbl="alignAccFollowNode1" presStyleIdx="0" presStyleCnt="4">
        <dgm:presLayoutVars>
          <dgm:bulletEnabled val="1"/>
        </dgm:presLayoutVars>
      </dgm:prSet>
      <dgm:spPr/>
      <dgm:t>
        <a:bodyPr/>
        <a:lstStyle/>
        <a:p>
          <a:endParaRPr lang="en-US"/>
        </a:p>
      </dgm:t>
    </dgm:pt>
    <dgm:pt modelId="{D4082EBC-0F24-4E79-A1CF-26F6AF5CCB5A}" type="pres">
      <dgm:prSet presAssocID="{A85E24E1-E5A1-4666-90DF-7108F2B5B06B}" presName="sp" presStyleCnt="0"/>
      <dgm:spPr/>
    </dgm:pt>
    <dgm:pt modelId="{1CC3B752-68DE-4479-BC31-E49CD448E35F}" type="pres">
      <dgm:prSet presAssocID="{30B710C3-24D0-4956-BA76-E1CCEBB12463}" presName="linNode" presStyleCnt="0"/>
      <dgm:spPr/>
    </dgm:pt>
    <dgm:pt modelId="{7F42BBEC-9502-4A12-B56E-E9FCB8F0B362}" type="pres">
      <dgm:prSet presAssocID="{30B710C3-24D0-4956-BA76-E1CCEBB12463}" presName="parentText" presStyleLbl="node1" presStyleIdx="1" presStyleCnt="4">
        <dgm:presLayoutVars>
          <dgm:chMax val="1"/>
          <dgm:bulletEnabled val="1"/>
        </dgm:presLayoutVars>
      </dgm:prSet>
      <dgm:spPr/>
      <dgm:t>
        <a:bodyPr/>
        <a:lstStyle/>
        <a:p>
          <a:endParaRPr lang="en-US"/>
        </a:p>
      </dgm:t>
    </dgm:pt>
    <dgm:pt modelId="{15BCAC9B-30E7-4252-9DCA-E532AFE2989B}" type="pres">
      <dgm:prSet presAssocID="{30B710C3-24D0-4956-BA76-E1CCEBB12463}" presName="descendantText" presStyleLbl="alignAccFollowNode1" presStyleIdx="1" presStyleCnt="4">
        <dgm:presLayoutVars>
          <dgm:bulletEnabled val="1"/>
        </dgm:presLayoutVars>
      </dgm:prSet>
      <dgm:spPr/>
      <dgm:t>
        <a:bodyPr/>
        <a:lstStyle/>
        <a:p>
          <a:endParaRPr lang="en-US"/>
        </a:p>
      </dgm:t>
    </dgm:pt>
    <dgm:pt modelId="{BBD16630-B791-441B-AE7F-2144031AAB7A}" type="pres">
      <dgm:prSet presAssocID="{FB2E5FD0-66E9-4956-8E47-4ADFA7AE09E5}" presName="sp" presStyleCnt="0"/>
      <dgm:spPr/>
    </dgm:pt>
    <dgm:pt modelId="{A2C10DB0-2C6E-467A-8010-5072F668DB6A}" type="pres">
      <dgm:prSet presAssocID="{4A60C2BA-BEBC-4AFA-9133-1CEAAA77D21F}" presName="linNode" presStyleCnt="0"/>
      <dgm:spPr/>
    </dgm:pt>
    <dgm:pt modelId="{F4B1C35F-4390-45DD-B67E-CE2ABB565261}" type="pres">
      <dgm:prSet presAssocID="{4A60C2BA-BEBC-4AFA-9133-1CEAAA77D21F}" presName="parentText" presStyleLbl="node1" presStyleIdx="2" presStyleCnt="4" custLinFactNeighborY="2818">
        <dgm:presLayoutVars>
          <dgm:chMax val="1"/>
          <dgm:bulletEnabled val="1"/>
        </dgm:presLayoutVars>
      </dgm:prSet>
      <dgm:spPr/>
      <dgm:t>
        <a:bodyPr/>
        <a:lstStyle/>
        <a:p>
          <a:endParaRPr lang="en-US"/>
        </a:p>
      </dgm:t>
    </dgm:pt>
    <dgm:pt modelId="{D98BCA6B-C255-4753-98FB-6CB47858E961}" type="pres">
      <dgm:prSet presAssocID="{4A60C2BA-BEBC-4AFA-9133-1CEAAA77D21F}" presName="descendantText" presStyleLbl="alignAccFollowNode1" presStyleIdx="2" presStyleCnt="4">
        <dgm:presLayoutVars>
          <dgm:bulletEnabled val="1"/>
        </dgm:presLayoutVars>
      </dgm:prSet>
      <dgm:spPr/>
      <dgm:t>
        <a:bodyPr/>
        <a:lstStyle/>
        <a:p>
          <a:endParaRPr lang="en-US"/>
        </a:p>
      </dgm:t>
    </dgm:pt>
    <dgm:pt modelId="{E7393B89-CFBA-4B9C-9A8C-2244DD04F0A3}" type="pres">
      <dgm:prSet presAssocID="{41E5943B-3BAD-4C39-9046-7DF70CAAF588}" presName="sp" presStyleCnt="0"/>
      <dgm:spPr/>
    </dgm:pt>
    <dgm:pt modelId="{D69F19DA-CA84-42C2-8DC7-6B8831553CCB}" type="pres">
      <dgm:prSet presAssocID="{E4B682CE-7F27-430F-83C2-26EA2C87D93A}" presName="linNode" presStyleCnt="0"/>
      <dgm:spPr/>
    </dgm:pt>
    <dgm:pt modelId="{364D3091-C9D3-441B-95BD-C66FF763E497}" type="pres">
      <dgm:prSet presAssocID="{E4B682CE-7F27-430F-83C2-26EA2C87D93A}" presName="parentText" presStyleLbl="node1" presStyleIdx="3" presStyleCnt="4">
        <dgm:presLayoutVars>
          <dgm:chMax val="1"/>
          <dgm:bulletEnabled val="1"/>
        </dgm:presLayoutVars>
      </dgm:prSet>
      <dgm:spPr/>
      <dgm:t>
        <a:bodyPr/>
        <a:lstStyle/>
        <a:p>
          <a:endParaRPr lang="en-US"/>
        </a:p>
      </dgm:t>
    </dgm:pt>
    <dgm:pt modelId="{60AD8158-603D-4FD6-A227-71833D69E841}" type="pres">
      <dgm:prSet presAssocID="{E4B682CE-7F27-430F-83C2-26EA2C87D93A}" presName="descendantText" presStyleLbl="alignAccFollowNode1" presStyleIdx="3" presStyleCnt="4">
        <dgm:presLayoutVars>
          <dgm:bulletEnabled val="1"/>
        </dgm:presLayoutVars>
      </dgm:prSet>
      <dgm:spPr/>
      <dgm:t>
        <a:bodyPr/>
        <a:lstStyle/>
        <a:p>
          <a:endParaRPr lang="en-US"/>
        </a:p>
      </dgm:t>
    </dgm:pt>
  </dgm:ptLst>
  <dgm:cxnLst>
    <dgm:cxn modelId="{F9ACE200-7ED4-448C-8E5C-E2347648B3FF}" srcId="{1C71A3AE-A81A-40B0-89DE-82D44959BB43}" destId="{E4B682CE-7F27-430F-83C2-26EA2C87D93A}" srcOrd="3" destOrd="0" parTransId="{6339141B-58E5-4012-BA11-44735180121A}" sibTransId="{A91263F0-BF27-47F4-AF15-519F360CA6A9}"/>
    <dgm:cxn modelId="{9C523C65-9177-41E1-AC7C-2B42943D0BEC}" type="presOf" srcId="{30B710C3-24D0-4956-BA76-E1CCEBB12463}" destId="{7F42BBEC-9502-4A12-B56E-E9FCB8F0B362}" srcOrd="0" destOrd="0" presId="urn:microsoft.com/office/officeart/2005/8/layout/vList5"/>
    <dgm:cxn modelId="{7DE13886-FD3B-4E3F-AEBD-D341EDABD803}" type="presOf" srcId="{FA321AAB-F1CE-49BD-83E7-C01094D294F3}" destId="{5835F9D1-E129-48D1-8522-35CBB948D339}" srcOrd="0" destOrd="0" presId="urn:microsoft.com/office/officeart/2005/8/layout/vList5"/>
    <dgm:cxn modelId="{B06850D9-4EFA-4A98-A415-215F1AC75B6A}" srcId="{1C71A3AE-A81A-40B0-89DE-82D44959BB43}" destId="{4A60C2BA-BEBC-4AFA-9133-1CEAAA77D21F}" srcOrd="2" destOrd="0" parTransId="{2143C10B-5D4A-4B32-9CB3-CDEB34EAFF1E}" sibTransId="{41E5943B-3BAD-4C39-9046-7DF70CAAF588}"/>
    <dgm:cxn modelId="{AC5F7C8B-B45D-4C53-8ED3-58FD9F1D5706}" type="presOf" srcId="{4A60C2BA-BEBC-4AFA-9133-1CEAAA77D21F}" destId="{F4B1C35F-4390-45DD-B67E-CE2ABB565261}" srcOrd="0" destOrd="0" presId="urn:microsoft.com/office/officeart/2005/8/layout/vList5"/>
    <dgm:cxn modelId="{31378CFD-A5AD-4FDD-BDEF-67EF565C638C}" srcId="{FA321AAB-F1CE-49BD-83E7-C01094D294F3}" destId="{41374AF5-8819-47ED-9F21-DBF8EC788EEE}" srcOrd="0" destOrd="0" parTransId="{AD2D1758-7A96-400A-A556-E38450113D82}" sibTransId="{DDEC101A-84E8-4454-B1C8-FC13E5B54B5B}"/>
    <dgm:cxn modelId="{442EB40D-064B-4DE8-8CDD-8F4CCD329A20}" srcId="{30B710C3-24D0-4956-BA76-E1CCEBB12463}" destId="{406060D2-3B60-4AFF-91A5-C5BC821AFB3C}" srcOrd="0" destOrd="0" parTransId="{2FF78EF2-DFF6-4163-8AF9-4317652044FB}" sibTransId="{3631B538-F546-44DD-9C18-9E6F2A4CD66C}"/>
    <dgm:cxn modelId="{9BA4CFD1-D167-4C5E-9041-C0E547B1974B}" type="presOf" srcId="{55D90A44-E1F7-44B9-93AB-3323A634DACA}" destId="{60AD8158-603D-4FD6-A227-71833D69E841}" srcOrd="0" destOrd="0" presId="urn:microsoft.com/office/officeart/2005/8/layout/vList5"/>
    <dgm:cxn modelId="{35310FF5-519B-4B02-BC02-C8CE7C3F14F4}" type="presOf" srcId="{E4B682CE-7F27-430F-83C2-26EA2C87D93A}" destId="{364D3091-C9D3-441B-95BD-C66FF763E497}" srcOrd="0" destOrd="0" presId="urn:microsoft.com/office/officeart/2005/8/layout/vList5"/>
    <dgm:cxn modelId="{741122B9-41DF-4A3D-B4AB-764E9797C67F}" type="presOf" srcId="{1C71A3AE-A81A-40B0-89DE-82D44959BB43}" destId="{9DEE63DC-7484-4C74-931E-FD4CD0188C7D}" srcOrd="0" destOrd="0" presId="urn:microsoft.com/office/officeart/2005/8/layout/vList5"/>
    <dgm:cxn modelId="{0C12FFB2-6654-4950-A3A6-90B63C4583E6}" srcId="{1C71A3AE-A81A-40B0-89DE-82D44959BB43}" destId="{30B710C3-24D0-4956-BA76-E1CCEBB12463}" srcOrd="1" destOrd="0" parTransId="{A115BD47-9F8A-4B5F-84F8-AFE6B9954948}" sibTransId="{FB2E5FD0-66E9-4956-8E47-4ADFA7AE09E5}"/>
    <dgm:cxn modelId="{78CFAACB-2D82-43C2-B313-B8B3682D2450}" srcId="{1C71A3AE-A81A-40B0-89DE-82D44959BB43}" destId="{FA321AAB-F1CE-49BD-83E7-C01094D294F3}" srcOrd="0" destOrd="0" parTransId="{F7DE09DC-0DC1-46B4-B25A-236C77250006}" sibTransId="{A85E24E1-E5A1-4666-90DF-7108F2B5B06B}"/>
    <dgm:cxn modelId="{8E1C04CE-C194-4375-9058-61E1E653822C}" srcId="{4A60C2BA-BEBC-4AFA-9133-1CEAAA77D21F}" destId="{3EA8C0D0-CBF8-4D03-9972-07F7F2C14883}" srcOrd="0" destOrd="0" parTransId="{F93C4ED8-3CB1-4981-9AB0-568AC07231F1}" sibTransId="{C1C3D347-78FF-48CC-BFE9-7809F606E429}"/>
    <dgm:cxn modelId="{E47A19AE-F33E-49CD-A77E-E3B876223A54}" type="presOf" srcId="{406060D2-3B60-4AFF-91A5-C5BC821AFB3C}" destId="{15BCAC9B-30E7-4252-9DCA-E532AFE2989B}" srcOrd="0" destOrd="0" presId="urn:microsoft.com/office/officeart/2005/8/layout/vList5"/>
    <dgm:cxn modelId="{D0481AD8-3E5C-45C7-A2C8-6645FE774B7E}" type="presOf" srcId="{41374AF5-8819-47ED-9F21-DBF8EC788EEE}" destId="{1AA14153-C76F-4207-BEA6-514EF36793B9}" srcOrd="0" destOrd="0" presId="urn:microsoft.com/office/officeart/2005/8/layout/vList5"/>
    <dgm:cxn modelId="{668FEF73-A66A-40FB-BDD7-2C403573716F}" type="presOf" srcId="{3EA8C0D0-CBF8-4D03-9972-07F7F2C14883}" destId="{D98BCA6B-C255-4753-98FB-6CB47858E961}" srcOrd="0" destOrd="0" presId="urn:microsoft.com/office/officeart/2005/8/layout/vList5"/>
    <dgm:cxn modelId="{AF736CA4-C56D-4FF7-B23C-30EB9AC1DFED}" srcId="{E4B682CE-7F27-430F-83C2-26EA2C87D93A}" destId="{55D90A44-E1F7-44B9-93AB-3323A634DACA}" srcOrd="0" destOrd="0" parTransId="{FF16DB94-E12B-40D9-A3D6-A2CB08BA2AF8}" sibTransId="{B5E592B8-A612-4003-B9BA-56867E0379CC}"/>
    <dgm:cxn modelId="{C092BA0B-D2D0-4154-9BCC-EF35100BB5FF}" type="presParOf" srcId="{9DEE63DC-7484-4C74-931E-FD4CD0188C7D}" destId="{C0C1AB6E-21E3-4097-A4C1-435B5C4EF578}" srcOrd="0" destOrd="0" presId="urn:microsoft.com/office/officeart/2005/8/layout/vList5"/>
    <dgm:cxn modelId="{E2B4E7AF-4F6D-4686-804D-08CE7DA5863D}" type="presParOf" srcId="{C0C1AB6E-21E3-4097-A4C1-435B5C4EF578}" destId="{5835F9D1-E129-48D1-8522-35CBB948D339}" srcOrd="0" destOrd="0" presId="urn:microsoft.com/office/officeart/2005/8/layout/vList5"/>
    <dgm:cxn modelId="{25FF8160-10E4-4141-A63C-9419754AD417}" type="presParOf" srcId="{C0C1AB6E-21E3-4097-A4C1-435B5C4EF578}" destId="{1AA14153-C76F-4207-BEA6-514EF36793B9}" srcOrd="1" destOrd="0" presId="urn:microsoft.com/office/officeart/2005/8/layout/vList5"/>
    <dgm:cxn modelId="{51C1E2C7-91B5-48F9-8DE7-FB64FE6C15D1}" type="presParOf" srcId="{9DEE63DC-7484-4C74-931E-FD4CD0188C7D}" destId="{D4082EBC-0F24-4E79-A1CF-26F6AF5CCB5A}" srcOrd="1" destOrd="0" presId="urn:microsoft.com/office/officeart/2005/8/layout/vList5"/>
    <dgm:cxn modelId="{AEAE0A8B-B593-437A-9F01-B4659A536E18}" type="presParOf" srcId="{9DEE63DC-7484-4C74-931E-FD4CD0188C7D}" destId="{1CC3B752-68DE-4479-BC31-E49CD448E35F}" srcOrd="2" destOrd="0" presId="urn:microsoft.com/office/officeart/2005/8/layout/vList5"/>
    <dgm:cxn modelId="{358A0A8F-37AB-47AF-89BA-B213DC0590AC}" type="presParOf" srcId="{1CC3B752-68DE-4479-BC31-E49CD448E35F}" destId="{7F42BBEC-9502-4A12-B56E-E9FCB8F0B362}" srcOrd="0" destOrd="0" presId="urn:microsoft.com/office/officeart/2005/8/layout/vList5"/>
    <dgm:cxn modelId="{834269A0-DC7A-4EC7-902D-BE76A250338C}" type="presParOf" srcId="{1CC3B752-68DE-4479-BC31-E49CD448E35F}" destId="{15BCAC9B-30E7-4252-9DCA-E532AFE2989B}" srcOrd="1" destOrd="0" presId="urn:microsoft.com/office/officeart/2005/8/layout/vList5"/>
    <dgm:cxn modelId="{0D14E4AE-3DDE-44C6-A871-EA4072BA495E}" type="presParOf" srcId="{9DEE63DC-7484-4C74-931E-FD4CD0188C7D}" destId="{BBD16630-B791-441B-AE7F-2144031AAB7A}" srcOrd="3" destOrd="0" presId="urn:microsoft.com/office/officeart/2005/8/layout/vList5"/>
    <dgm:cxn modelId="{4251FBD8-9CF1-4EDE-8762-536A159E85CC}" type="presParOf" srcId="{9DEE63DC-7484-4C74-931E-FD4CD0188C7D}" destId="{A2C10DB0-2C6E-467A-8010-5072F668DB6A}" srcOrd="4" destOrd="0" presId="urn:microsoft.com/office/officeart/2005/8/layout/vList5"/>
    <dgm:cxn modelId="{DC6DCACD-5935-4709-B64A-02677A9ADD2A}" type="presParOf" srcId="{A2C10DB0-2C6E-467A-8010-5072F668DB6A}" destId="{F4B1C35F-4390-45DD-B67E-CE2ABB565261}" srcOrd="0" destOrd="0" presId="urn:microsoft.com/office/officeart/2005/8/layout/vList5"/>
    <dgm:cxn modelId="{88CA3D49-F14E-4945-9EA4-DC6838B741F0}" type="presParOf" srcId="{A2C10DB0-2C6E-467A-8010-5072F668DB6A}" destId="{D98BCA6B-C255-4753-98FB-6CB47858E961}" srcOrd="1" destOrd="0" presId="urn:microsoft.com/office/officeart/2005/8/layout/vList5"/>
    <dgm:cxn modelId="{DD29680F-A4E7-44E3-80BD-E070A86358E3}" type="presParOf" srcId="{9DEE63DC-7484-4C74-931E-FD4CD0188C7D}" destId="{E7393B89-CFBA-4B9C-9A8C-2244DD04F0A3}" srcOrd="5" destOrd="0" presId="urn:microsoft.com/office/officeart/2005/8/layout/vList5"/>
    <dgm:cxn modelId="{B5C3EA87-46D5-495A-BCB3-7CC1F2E53BCC}" type="presParOf" srcId="{9DEE63DC-7484-4C74-931E-FD4CD0188C7D}" destId="{D69F19DA-CA84-42C2-8DC7-6B8831553CCB}" srcOrd="6" destOrd="0" presId="urn:microsoft.com/office/officeart/2005/8/layout/vList5"/>
    <dgm:cxn modelId="{4025DB7E-2BF8-421F-AB11-164A12C0905D}" type="presParOf" srcId="{D69F19DA-CA84-42C2-8DC7-6B8831553CCB}" destId="{364D3091-C9D3-441B-95BD-C66FF763E497}" srcOrd="0" destOrd="0" presId="urn:microsoft.com/office/officeart/2005/8/layout/vList5"/>
    <dgm:cxn modelId="{8803A450-F1D4-4391-82DD-00F886BA1B8C}" type="presParOf" srcId="{D69F19DA-CA84-42C2-8DC7-6B8831553CCB}" destId="{60AD8158-603D-4FD6-A227-71833D69E84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AAC89F-3FE5-4760-8E99-E70085C2381F}"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689C2E4B-FA93-4CF0-89F5-4B47219C2E8C}">
      <dgm:prSet phldrT="[Text]"/>
      <dgm:spPr/>
      <dgm:t>
        <a:bodyPr/>
        <a:lstStyle/>
        <a:p>
          <a:pPr algn="ctr"/>
          <a:r>
            <a:rPr lang="en-US" dirty="0" smtClean="0"/>
            <a:t>Impaired Breathing</a:t>
          </a:r>
          <a:endParaRPr lang="en-US" dirty="0"/>
        </a:p>
      </dgm:t>
    </dgm:pt>
    <dgm:pt modelId="{AB08F9EF-3C01-4352-ACFF-666E73238D13}" type="parTrans" cxnId="{044DB330-FB22-4F00-9AF6-4103F1160AF0}">
      <dgm:prSet/>
      <dgm:spPr/>
      <dgm:t>
        <a:bodyPr/>
        <a:lstStyle/>
        <a:p>
          <a:pPr algn="ctr"/>
          <a:endParaRPr lang="en-US"/>
        </a:p>
      </dgm:t>
    </dgm:pt>
    <dgm:pt modelId="{F696446D-BEA3-4DCD-9697-5057666F9A99}" type="sibTrans" cxnId="{044DB330-FB22-4F00-9AF6-4103F1160AF0}">
      <dgm:prSet/>
      <dgm:spPr/>
      <dgm:t>
        <a:bodyPr/>
        <a:lstStyle/>
        <a:p>
          <a:pPr algn="ctr"/>
          <a:endParaRPr lang="en-US"/>
        </a:p>
      </dgm:t>
    </dgm:pt>
    <dgm:pt modelId="{E2699425-E94E-43C1-A433-73A5A9EDC00B}">
      <dgm:prSet phldrT="[Text]"/>
      <dgm:spPr/>
      <dgm:t>
        <a:bodyPr/>
        <a:lstStyle/>
        <a:p>
          <a:pPr algn="ctr"/>
          <a:r>
            <a:rPr lang="en-US" dirty="0" smtClean="0"/>
            <a:t>Increased Aspiration Risk</a:t>
          </a:r>
          <a:endParaRPr lang="en-US" dirty="0"/>
        </a:p>
      </dgm:t>
    </dgm:pt>
    <dgm:pt modelId="{5742443D-EDA2-4341-8074-EDCDD22B82B9}" type="parTrans" cxnId="{43852988-2A7F-4C19-A7AB-AD8520407A5D}">
      <dgm:prSet/>
      <dgm:spPr/>
      <dgm:t>
        <a:bodyPr/>
        <a:lstStyle/>
        <a:p>
          <a:pPr algn="ctr"/>
          <a:endParaRPr lang="en-US"/>
        </a:p>
      </dgm:t>
    </dgm:pt>
    <dgm:pt modelId="{B097EB66-EE53-4729-A1FD-6B79692B02D2}" type="sibTrans" cxnId="{43852988-2A7F-4C19-A7AB-AD8520407A5D}">
      <dgm:prSet/>
      <dgm:spPr/>
      <dgm:t>
        <a:bodyPr/>
        <a:lstStyle/>
        <a:p>
          <a:pPr algn="ctr"/>
          <a:endParaRPr lang="en-US"/>
        </a:p>
      </dgm:t>
    </dgm:pt>
    <dgm:pt modelId="{6B643B84-7BB2-4FFC-9CC0-F98DF136A7A0}">
      <dgm:prSet phldrT="[Text]"/>
      <dgm:spPr/>
      <dgm:t>
        <a:bodyPr/>
        <a:lstStyle/>
        <a:p>
          <a:pPr algn="ctr"/>
          <a:r>
            <a:rPr lang="en-US" dirty="0" smtClean="0"/>
            <a:t>Upper Airway Muscle Weakness</a:t>
          </a:r>
          <a:endParaRPr lang="en-US" dirty="0"/>
        </a:p>
      </dgm:t>
    </dgm:pt>
    <dgm:pt modelId="{4A81B270-35A8-45C5-8047-7D67CF49E4EE}" type="parTrans" cxnId="{764E27B0-D0BE-4AA2-A7CD-98CCD5E8911D}">
      <dgm:prSet/>
      <dgm:spPr/>
      <dgm:t>
        <a:bodyPr/>
        <a:lstStyle/>
        <a:p>
          <a:pPr algn="ctr"/>
          <a:endParaRPr lang="en-US"/>
        </a:p>
      </dgm:t>
    </dgm:pt>
    <dgm:pt modelId="{AC9D633F-1959-4B59-86B1-1E99C0D11FE3}" type="sibTrans" cxnId="{764E27B0-D0BE-4AA2-A7CD-98CCD5E8911D}">
      <dgm:prSet/>
      <dgm:spPr/>
      <dgm:t>
        <a:bodyPr/>
        <a:lstStyle/>
        <a:p>
          <a:pPr algn="ctr"/>
          <a:endParaRPr lang="en-US"/>
        </a:p>
      </dgm:t>
    </dgm:pt>
    <dgm:pt modelId="{1B95328E-66E5-414C-A8AF-180DB6A92355}">
      <dgm:prSet phldrT="[Text]"/>
      <dgm:spPr/>
      <dgm:t>
        <a:bodyPr/>
        <a:lstStyle/>
        <a:p>
          <a:pPr algn="ctr"/>
          <a:r>
            <a:rPr lang="en-US" dirty="0" smtClean="0"/>
            <a:t>Partial Upper Airway Obstruction</a:t>
          </a:r>
          <a:endParaRPr lang="en-US" dirty="0"/>
        </a:p>
      </dgm:t>
    </dgm:pt>
    <dgm:pt modelId="{99D09E75-DF10-4810-8C26-C30A25B97FCF}" type="parTrans" cxnId="{07275D4D-902C-42CB-B403-462931CF2156}">
      <dgm:prSet/>
      <dgm:spPr/>
      <dgm:t>
        <a:bodyPr/>
        <a:lstStyle/>
        <a:p>
          <a:pPr algn="ctr"/>
          <a:endParaRPr lang="en-US"/>
        </a:p>
      </dgm:t>
    </dgm:pt>
    <dgm:pt modelId="{8BBC0782-DA2C-4C3A-8B13-DFA9AB522E62}" type="sibTrans" cxnId="{07275D4D-902C-42CB-B403-462931CF2156}">
      <dgm:prSet/>
      <dgm:spPr/>
      <dgm:t>
        <a:bodyPr/>
        <a:lstStyle/>
        <a:p>
          <a:pPr algn="ctr"/>
          <a:endParaRPr lang="en-US"/>
        </a:p>
      </dgm:t>
    </dgm:pt>
    <dgm:pt modelId="{9DD8CEA1-A168-4847-A681-072E350ADA93}">
      <dgm:prSet phldrT="[Text]"/>
      <dgm:spPr/>
      <dgm:t>
        <a:bodyPr/>
        <a:lstStyle/>
        <a:p>
          <a:pPr algn="ctr"/>
          <a:r>
            <a:rPr lang="en-US" dirty="0" smtClean="0"/>
            <a:t>Impaired Pharyngeal Function</a:t>
          </a:r>
          <a:endParaRPr lang="en-US" dirty="0"/>
        </a:p>
      </dgm:t>
    </dgm:pt>
    <dgm:pt modelId="{9EBF5F51-3FF0-4081-A194-CB855805C257}" type="parTrans" cxnId="{7166E228-7F05-4921-A4C4-468B15CE7F4A}">
      <dgm:prSet/>
      <dgm:spPr/>
      <dgm:t>
        <a:bodyPr/>
        <a:lstStyle/>
        <a:p>
          <a:pPr algn="ctr"/>
          <a:endParaRPr lang="en-US"/>
        </a:p>
      </dgm:t>
    </dgm:pt>
    <dgm:pt modelId="{5096D32B-7431-4A8C-8355-ACF84DE5B301}" type="sibTrans" cxnId="{7166E228-7F05-4921-A4C4-468B15CE7F4A}">
      <dgm:prSet/>
      <dgm:spPr/>
      <dgm:t>
        <a:bodyPr/>
        <a:lstStyle/>
        <a:p>
          <a:pPr algn="ctr"/>
          <a:endParaRPr lang="en-US"/>
        </a:p>
      </dgm:t>
    </dgm:pt>
    <dgm:pt modelId="{D4A0BBDE-6445-4905-B490-713CAD951469}" type="pres">
      <dgm:prSet presAssocID="{39AAC89F-3FE5-4760-8E99-E70085C2381F}" presName="composite" presStyleCnt="0">
        <dgm:presLayoutVars>
          <dgm:chMax val="1"/>
          <dgm:dir/>
          <dgm:resizeHandles val="exact"/>
        </dgm:presLayoutVars>
      </dgm:prSet>
      <dgm:spPr/>
      <dgm:t>
        <a:bodyPr/>
        <a:lstStyle/>
        <a:p>
          <a:endParaRPr lang="en-US"/>
        </a:p>
      </dgm:t>
    </dgm:pt>
    <dgm:pt modelId="{69177BC4-B417-4BFC-919F-E3F8DDBF6BDD}" type="pres">
      <dgm:prSet presAssocID="{39AAC89F-3FE5-4760-8E99-E70085C2381F}" presName="radial" presStyleCnt="0">
        <dgm:presLayoutVars>
          <dgm:animLvl val="ctr"/>
        </dgm:presLayoutVars>
      </dgm:prSet>
      <dgm:spPr/>
    </dgm:pt>
    <dgm:pt modelId="{A9B3E66B-B9F7-44D8-9F98-1F8B93B12CE6}" type="pres">
      <dgm:prSet presAssocID="{689C2E4B-FA93-4CF0-89F5-4B47219C2E8C}" presName="centerShape" presStyleLbl="vennNode1" presStyleIdx="0" presStyleCnt="5" custScaleX="95994" custScaleY="93333" custLinFactNeighborX="234" custLinFactNeighborY="266"/>
      <dgm:spPr/>
      <dgm:t>
        <a:bodyPr/>
        <a:lstStyle/>
        <a:p>
          <a:endParaRPr lang="en-US"/>
        </a:p>
      </dgm:t>
    </dgm:pt>
    <dgm:pt modelId="{FAEDF940-C31A-4245-9232-A1EBBFDF2264}" type="pres">
      <dgm:prSet presAssocID="{E2699425-E94E-43C1-A433-73A5A9EDC00B}" presName="node" presStyleLbl="vennNode1" presStyleIdx="1" presStyleCnt="5">
        <dgm:presLayoutVars>
          <dgm:bulletEnabled val="1"/>
        </dgm:presLayoutVars>
      </dgm:prSet>
      <dgm:spPr/>
      <dgm:t>
        <a:bodyPr/>
        <a:lstStyle/>
        <a:p>
          <a:endParaRPr lang="en-US"/>
        </a:p>
      </dgm:t>
    </dgm:pt>
    <dgm:pt modelId="{B201DE2B-FB8E-4592-B06F-E1C0695EFFAB}" type="pres">
      <dgm:prSet presAssocID="{6B643B84-7BB2-4FFC-9CC0-F98DF136A7A0}" presName="node" presStyleLbl="vennNode1" presStyleIdx="2" presStyleCnt="5">
        <dgm:presLayoutVars>
          <dgm:bulletEnabled val="1"/>
        </dgm:presLayoutVars>
      </dgm:prSet>
      <dgm:spPr/>
      <dgm:t>
        <a:bodyPr/>
        <a:lstStyle/>
        <a:p>
          <a:endParaRPr lang="en-US"/>
        </a:p>
      </dgm:t>
    </dgm:pt>
    <dgm:pt modelId="{E1702E38-FBBE-41D0-ACD4-4A296189ECE4}" type="pres">
      <dgm:prSet presAssocID="{1B95328E-66E5-414C-A8AF-180DB6A92355}" presName="node" presStyleLbl="vennNode1" presStyleIdx="3" presStyleCnt="5">
        <dgm:presLayoutVars>
          <dgm:bulletEnabled val="1"/>
        </dgm:presLayoutVars>
      </dgm:prSet>
      <dgm:spPr/>
      <dgm:t>
        <a:bodyPr/>
        <a:lstStyle/>
        <a:p>
          <a:endParaRPr lang="en-US"/>
        </a:p>
      </dgm:t>
    </dgm:pt>
    <dgm:pt modelId="{B2FBF13A-D183-4656-B888-10F9FE8CAE75}" type="pres">
      <dgm:prSet presAssocID="{9DD8CEA1-A168-4847-A681-072E350ADA93}" presName="node" presStyleLbl="vennNode1" presStyleIdx="4" presStyleCnt="5">
        <dgm:presLayoutVars>
          <dgm:bulletEnabled val="1"/>
        </dgm:presLayoutVars>
      </dgm:prSet>
      <dgm:spPr/>
      <dgm:t>
        <a:bodyPr/>
        <a:lstStyle/>
        <a:p>
          <a:endParaRPr lang="en-US"/>
        </a:p>
      </dgm:t>
    </dgm:pt>
  </dgm:ptLst>
  <dgm:cxnLst>
    <dgm:cxn modelId="{9F39BD5A-D9CF-4DA4-99AF-B6216D81EF1A}" type="presOf" srcId="{39AAC89F-3FE5-4760-8E99-E70085C2381F}" destId="{D4A0BBDE-6445-4905-B490-713CAD951469}" srcOrd="0" destOrd="0" presId="urn:microsoft.com/office/officeart/2005/8/layout/radial3"/>
    <dgm:cxn modelId="{43852988-2A7F-4C19-A7AB-AD8520407A5D}" srcId="{689C2E4B-FA93-4CF0-89F5-4B47219C2E8C}" destId="{E2699425-E94E-43C1-A433-73A5A9EDC00B}" srcOrd="0" destOrd="0" parTransId="{5742443D-EDA2-4341-8074-EDCDD22B82B9}" sibTransId="{B097EB66-EE53-4729-A1FD-6B79692B02D2}"/>
    <dgm:cxn modelId="{1F2C7AC2-A7B2-4713-8CCA-C17F0EF3741B}" type="presOf" srcId="{E2699425-E94E-43C1-A433-73A5A9EDC00B}" destId="{FAEDF940-C31A-4245-9232-A1EBBFDF2264}" srcOrd="0" destOrd="0" presId="urn:microsoft.com/office/officeart/2005/8/layout/radial3"/>
    <dgm:cxn modelId="{044DB330-FB22-4F00-9AF6-4103F1160AF0}" srcId="{39AAC89F-3FE5-4760-8E99-E70085C2381F}" destId="{689C2E4B-FA93-4CF0-89F5-4B47219C2E8C}" srcOrd="0" destOrd="0" parTransId="{AB08F9EF-3C01-4352-ACFF-666E73238D13}" sibTransId="{F696446D-BEA3-4DCD-9697-5057666F9A99}"/>
    <dgm:cxn modelId="{B113AB94-D052-4094-A546-F59A2493E03F}" type="presOf" srcId="{6B643B84-7BB2-4FFC-9CC0-F98DF136A7A0}" destId="{B201DE2B-FB8E-4592-B06F-E1C0695EFFAB}" srcOrd="0" destOrd="0" presId="urn:microsoft.com/office/officeart/2005/8/layout/radial3"/>
    <dgm:cxn modelId="{90BD20DF-826B-4C4B-A123-86E092966CB2}" type="presOf" srcId="{1B95328E-66E5-414C-A8AF-180DB6A92355}" destId="{E1702E38-FBBE-41D0-ACD4-4A296189ECE4}" srcOrd="0" destOrd="0" presId="urn:microsoft.com/office/officeart/2005/8/layout/radial3"/>
    <dgm:cxn modelId="{B58D9603-B43D-4D33-87F5-0924F697AA78}" type="presOf" srcId="{9DD8CEA1-A168-4847-A681-072E350ADA93}" destId="{B2FBF13A-D183-4656-B888-10F9FE8CAE75}" srcOrd="0" destOrd="0" presId="urn:microsoft.com/office/officeart/2005/8/layout/radial3"/>
    <dgm:cxn modelId="{764E27B0-D0BE-4AA2-A7CD-98CCD5E8911D}" srcId="{689C2E4B-FA93-4CF0-89F5-4B47219C2E8C}" destId="{6B643B84-7BB2-4FFC-9CC0-F98DF136A7A0}" srcOrd="1" destOrd="0" parTransId="{4A81B270-35A8-45C5-8047-7D67CF49E4EE}" sibTransId="{AC9D633F-1959-4B59-86B1-1E99C0D11FE3}"/>
    <dgm:cxn modelId="{3114F914-610F-4BFC-8D6C-DFD482DAFFCF}" type="presOf" srcId="{689C2E4B-FA93-4CF0-89F5-4B47219C2E8C}" destId="{A9B3E66B-B9F7-44D8-9F98-1F8B93B12CE6}" srcOrd="0" destOrd="0" presId="urn:microsoft.com/office/officeart/2005/8/layout/radial3"/>
    <dgm:cxn modelId="{07275D4D-902C-42CB-B403-462931CF2156}" srcId="{689C2E4B-FA93-4CF0-89F5-4B47219C2E8C}" destId="{1B95328E-66E5-414C-A8AF-180DB6A92355}" srcOrd="2" destOrd="0" parTransId="{99D09E75-DF10-4810-8C26-C30A25B97FCF}" sibTransId="{8BBC0782-DA2C-4C3A-8B13-DFA9AB522E62}"/>
    <dgm:cxn modelId="{7166E228-7F05-4921-A4C4-468B15CE7F4A}" srcId="{689C2E4B-FA93-4CF0-89F5-4B47219C2E8C}" destId="{9DD8CEA1-A168-4847-A681-072E350ADA93}" srcOrd="3" destOrd="0" parTransId="{9EBF5F51-3FF0-4081-A194-CB855805C257}" sibTransId="{5096D32B-7431-4A8C-8355-ACF84DE5B301}"/>
    <dgm:cxn modelId="{D76166FC-95FB-4608-9892-CAB8375A8BD3}" type="presParOf" srcId="{D4A0BBDE-6445-4905-B490-713CAD951469}" destId="{69177BC4-B417-4BFC-919F-E3F8DDBF6BDD}" srcOrd="0" destOrd="0" presId="urn:microsoft.com/office/officeart/2005/8/layout/radial3"/>
    <dgm:cxn modelId="{55FF1011-6D84-48F8-8F3E-6DCEAE4637FC}" type="presParOf" srcId="{69177BC4-B417-4BFC-919F-E3F8DDBF6BDD}" destId="{A9B3E66B-B9F7-44D8-9F98-1F8B93B12CE6}" srcOrd="0" destOrd="0" presId="urn:microsoft.com/office/officeart/2005/8/layout/radial3"/>
    <dgm:cxn modelId="{2EB85FB2-0513-41EC-AF41-BDC51D1A0D46}" type="presParOf" srcId="{69177BC4-B417-4BFC-919F-E3F8DDBF6BDD}" destId="{FAEDF940-C31A-4245-9232-A1EBBFDF2264}" srcOrd="1" destOrd="0" presId="urn:microsoft.com/office/officeart/2005/8/layout/radial3"/>
    <dgm:cxn modelId="{5D9C9528-36D7-412E-A6CA-4AF6E5251E80}" type="presParOf" srcId="{69177BC4-B417-4BFC-919F-E3F8DDBF6BDD}" destId="{B201DE2B-FB8E-4592-B06F-E1C0695EFFAB}" srcOrd="2" destOrd="0" presId="urn:microsoft.com/office/officeart/2005/8/layout/radial3"/>
    <dgm:cxn modelId="{5AB9D919-CA06-4082-8E54-392147D37A5E}" type="presParOf" srcId="{69177BC4-B417-4BFC-919F-E3F8DDBF6BDD}" destId="{E1702E38-FBBE-41D0-ACD4-4A296189ECE4}" srcOrd="3" destOrd="0" presId="urn:microsoft.com/office/officeart/2005/8/layout/radial3"/>
    <dgm:cxn modelId="{1E7F2A74-76C9-4E48-BBC2-B2B80B53B0AA}" type="presParOf" srcId="{69177BC4-B417-4BFC-919F-E3F8DDBF6BDD}" destId="{B2FBF13A-D183-4656-B888-10F9FE8CAE75}"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14153-C76F-4207-BEA6-514EF36793B9}">
      <dsp:nvSpPr>
        <dsp:cNvPr id="0" name=""/>
        <dsp:cNvSpPr/>
      </dsp:nvSpPr>
      <dsp:spPr>
        <a:xfrm rot="5400000">
          <a:off x="4777987" y="-1881276"/>
          <a:ext cx="935978" cy="493739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Overdistention</a:t>
          </a:r>
          <a:endParaRPr lang="en-US" sz="2600" kern="1200" dirty="0"/>
        </a:p>
      </dsp:txBody>
      <dsp:txXfrm rot="-5400000">
        <a:off x="2777282" y="165120"/>
        <a:ext cx="4891699" cy="844596"/>
      </dsp:txXfrm>
    </dsp:sp>
    <dsp:sp modelId="{5835F9D1-E129-48D1-8522-35CBB948D339}">
      <dsp:nvSpPr>
        <dsp:cNvPr id="0" name=""/>
        <dsp:cNvSpPr/>
      </dsp:nvSpPr>
      <dsp:spPr>
        <a:xfrm>
          <a:off x="0" y="2432"/>
          <a:ext cx="2777281" cy="11699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Volutrauma</a:t>
          </a:r>
          <a:endParaRPr lang="en-US" sz="3200" kern="1200" dirty="0"/>
        </a:p>
      </dsp:txBody>
      <dsp:txXfrm>
        <a:off x="57113" y="59545"/>
        <a:ext cx="2663055" cy="1055746"/>
      </dsp:txXfrm>
    </dsp:sp>
    <dsp:sp modelId="{15BCAC9B-30E7-4252-9DCA-E532AFE2989B}">
      <dsp:nvSpPr>
        <dsp:cNvPr id="0" name=""/>
        <dsp:cNvSpPr/>
      </dsp:nvSpPr>
      <dsp:spPr>
        <a:xfrm rot="5400000">
          <a:off x="4777987" y="-652805"/>
          <a:ext cx="935978" cy="493739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Repeated recruitment and collapse</a:t>
          </a:r>
          <a:endParaRPr lang="en-US" sz="2600" kern="1200" dirty="0"/>
        </a:p>
      </dsp:txBody>
      <dsp:txXfrm rot="-5400000">
        <a:off x="2777282" y="1393591"/>
        <a:ext cx="4891699" cy="844596"/>
      </dsp:txXfrm>
    </dsp:sp>
    <dsp:sp modelId="{7F42BBEC-9502-4A12-B56E-E9FCB8F0B362}">
      <dsp:nvSpPr>
        <dsp:cNvPr id="0" name=""/>
        <dsp:cNvSpPr/>
      </dsp:nvSpPr>
      <dsp:spPr>
        <a:xfrm>
          <a:off x="0" y="1230903"/>
          <a:ext cx="2777281" cy="11699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Atelectrauma</a:t>
          </a:r>
          <a:endParaRPr lang="en-US" sz="3200" kern="1200" dirty="0"/>
        </a:p>
      </dsp:txBody>
      <dsp:txXfrm>
        <a:off x="57113" y="1288016"/>
        <a:ext cx="2663055" cy="1055746"/>
      </dsp:txXfrm>
    </dsp:sp>
    <dsp:sp modelId="{D98BCA6B-C255-4753-98FB-6CB47858E961}">
      <dsp:nvSpPr>
        <dsp:cNvPr id="0" name=""/>
        <dsp:cNvSpPr/>
      </dsp:nvSpPr>
      <dsp:spPr>
        <a:xfrm rot="5400000">
          <a:off x="4777987" y="575666"/>
          <a:ext cx="935978" cy="493739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Inflammatory Mediators</a:t>
          </a:r>
          <a:endParaRPr lang="en-US" sz="2600" kern="1200" dirty="0"/>
        </a:p>
      </dsp:txBody>
      <dsp:txXfrm rot="-5400000">
        <a:off x="2777282" y="2622063"/>
        <a:ext cx="4891699" cy="844596"/>
      </dsp:txXfrm>
    </dsp:sp>
    <dsp:sp modelId="{F4B1C35F-4390-45DD-B67E-CE2ABB565261}">
      <dsp:nvSpPr>
        <dsp:cNvPr id="0" name=""/>
        <dsp:cNvSpPr/>
      </dsp:nvSpPr>
      <dsp:spPr>
        <a:xfrm>
          <a:off x="0" y="2492344"/>
          <a:ext cx="2777281" cy="11699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Biotrauma</a:t>
          </a:r>
          <a:endParaRPr lang="en-US" sz="3200" kern="1200" dirty="0"/>
        </a:p>
      </dsp:txBody>
      <dsp:txXfrm>
        <a:off x="57113" y="2549457"/>
        <a:ext cx="2663055" cy="1055746"/>
      </dsp:txXfrm>
    </dsp:sp>
    <dsp:sp modelId="{60AD8158-603D-4FD6-A227-71833D69E841}">
      <dsp:nvSpPr>
        <dsp:cNvPr id="0" name=""/>
        <dsp:cNvSpPr/>
      </dsp:nvSpPr>
      <dsp:spPr>
        <a:xfrm rot="5400000">
          <a:off x="4777987" y="1804137"/>
          <a:ext cx="935978" cy="493739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High-Pressure Induced Damage</a:t>
          </a:r>
          <a:endParaRPr lang="en-US" sz="2600" kern="1200" dirty="0"/>
        </a:p>
      </dsp:txBody>
      <dsp:txXfrm rot="-5400000">
        <a:off x="2777282" y="3850534"/>
        <a:ext cx="4891699" cy="844596"/>
      </dsp:txXfrm>
    </dsp:sp>
    <dsp:sp modelId="{364D3091-C9D3-441B-95BD-C66FF763E497}">
      <dsp:nvSpPr>
        <dsp:cNvPr id="0" name=""/>
        <dsp:cNvSpPr/>
      </dsp:nvSpPr>
      <dsp:spPr>
        <a:xfrm>
          <a:off x="0" y="3687845"/>
          <a:ext cx="2777281" cy="11699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Barotrauma</a:t>
          </a:r>
          <a:endParaRPr lang="en-US" sz="3200" kern="1200" dirty="0"/>
        </a:p>
      </dsp:txBody>
      <dsp:txXfrm>
        <a:off x="57113" y="3744958"/>
        <a:ext cx="2663055" cy="10557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3E66B-B9F7-44D8-9F98-1F8B93B12CE6}">
      <dsp:nvSpPr>
        <dsp:cNvPr id="0" name=""/>
        <dsp:cNvSpPr/>
      </dsp:nvSpPr>
      <dsp:spPr>
        <a:xfrm>
          <a:off x="3226457" y="1080500"/>
          <a:ext cx="2366948" cy="230133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Impaired Breathing</a:t>
          </a:r>
          <a:endParaRPr lang="en-US" sz="3100" kern="1200" dirty="0"/>
        </a:p>
      </dsp:txBody>
      <dsp:txXfrm>
        <a:off x="3573089" y="1417523"/>
        <a:ext cx="1673684" cy="1627289"/>
      </dsp:txXfrm>
    </dsp:sp>
    <dsp:sp modelId="{FAEDF940-C31A-4245-9232-A1EBBFDF2264}">
      <dsp:nvSpPr>
        <dsp:cNvPr id="0" name=""/>
        <dsp:cNvSpPr/>
      </dsp:nvSpPr>
      <dsp:spPr>
        <a:xfrm>
          <a:off x="3785985" y="440"/>
          <a:ext cx="1232862" cy="123286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Increased Aspiration Risk</a:t>
          </a:r>
          <a:endParaRPr lang="en-US" sz="1300" kern="1200" dirty="0"/>
        </a:p>
      </dsp:txBody>
      <dsp:txXfrm>
        <a:off x="3966533" y="180988"/>
        <a:ext cx="871766" cy="871766"/>
      </dsp:txXfrm>
    </dsp:sp>
    <dsp:sp modelId="{B201DE2B-FB8E-4592-B06F-E1C0695EFFAB}">
      <dsp:nvSpPr>
        <dsp:cNvPr id="0" name=""/>
        <dsp:cNvSpPr/>
      </dsp:nvSpPr>
      <dsp:spPr>
        <a:xfrm>
          <a:off x="5391739" y="1606194"/>
          <a:ext cx="1232862" cy="123286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Upper Airway Muscle Weakness</a:t>
          </a:r>
          <a:endParaRPr lang="en-US" sz="1300" kern="1200" dirty="0"/>
        </a:p>
      </dsp:txBody>
      <dsp:txXfrm>
        <a:off x="5572287" y="1786742"/>
        <a:ext cx="871766" cy="871766"/>
      </dsp:txXfrm>
    </dsp:sp>
    <dsp:sp modelId="{E1702E38-FBBE-41D0-ACD4-4A296189ECE4}">
      <dsp:nvSpPr>
        <dsp:cNvPr id="0" name=""/>
        <dsp:cNvSpPr/>
      </dsp:nvSpPr>
      <dsp:spPr>
        <a:xfrm>
          <a:off x="3785985" y="3211949"/>
          <a:ext cx="1232862" cy="123286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Partial Upper Airway Obstruction</a:t>
          </a:r>
          <a:endParaRPr lang="en-US" sz="1300" kern="1200" dirty="0"/>
        </a:p>
      </dsp:txBody>
      <dsp:txXfrm>
        <a:off x="3966533" y="3392497"/>
        <a:ext cx="871766" cy="871766"/>
      </dsp:txXfrm>
    </dsp:sp>
    <dsp:sp modelId="{B2FBF13A-D183-4656-B888-10F9FE8CAE75}">
      <dsp:nvSpPr>
        <dsp:cNvPr id="0" name=""/>
        <dsp:cNvSpPr/>
      </dsp:nvSpPr>
      <dsp:spPr>
        <a:xfrm>
          <a:off x="2180230" y="1606194"/>
          <a:ext cx="1232862" cy="123286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Impaired Pharyngeal Function</a:t>
          </a:r>
          <a:endParaRPr lang="en-US" sz="1300" kern="1200" dirty="0"/>
        </a:p>
      </dsp:txBody>
      <dsp:txXfrm>
        <a:off x="2360778" y="1786742"/>
        <a:ext cx="871766" cy="87176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024C15-6CC7-48B7-90CC-F83A37F2F6E8}" type="datetimeFigureOut">
              <a:rPr lang="en-US" smtClean="0"/>
              <a:t>4/4/2019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B0255D-8868-4B70-848D-517434E0AFC4}" type="slidenum">
              <a:rPr lang="en-US" smtClean="0"/>
              <a:t>‹#›</a:t>
            </a:fld>
            <a:endParaRPr lang="en-US" dirty="0"/>
          </a:p>
        </p:txBody>
      </p:sp>
    </p:spTree>
    <p:extLst>
      <p:ext uri="{BB962C8B-B14F-4D97-AF65-F5344CB8AC3E}">
        <p14:creationId xmlns:p14="http://schemas.microsoft.com/office/powerpoint/2010/main" val="3929252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3</a:t>
            </a:fld>
            <a:endParaRPr lang="en-US" dirty="0"/>
          </a:p>
        </p:txBody>
      </p:sp>
    </p:spTree>
    <p:extLst>
      <p:ext uri="{BB962C8B-B14F-4D97-AF65-F5344CB8AC3E}">
        <p14:creationId xmlns:p14="http://schemas.microsoft.com/office/powerpoint/2010/main" val="2185869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14</a:t>
            </a:fld>
            <a:endParaRPr lang="en-US" dirty="0"/>
          </a:p>
        </p:txBody>
      </p:sp>
    </p:spTree>
    <p:extLst>
      <p:ext uri="{BB962C8B-B14F-4D97-AF65-F5344CB8AC3E}">
        <p14:creationId xmlns:p14="http://schemas.microsoft.com/office/powerpoint/2010/main" val="3580770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4425"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15</a:t>
            </a:fld>
            <a:endParaRPr lang="en-US" dirty="0"/>
          </a:p>
        </p:txBody>
      </p:sp>
    </p:spTree>
    <p:extLst>
      <p:ext uri="{BB962C8B-B14F-4D97-AF65-F5344CB8AC3E}">
        <p14:creationId xmlns:p14="http://schemas.microsoft.com/office/powerpoint/2010/main" val="4261764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16</a:t>
            </a:fld>
            <a:endParaRPr lang="en-US" dirty="0"/>
          </a:p>
        </p:txBody>
      </p:sp>
    </p:spTree>
    <p:extLst>
      <p:ext uri="{BB962C8B-B14F-4D97-AF65-F5344CB8AC3E}">
        <p14:creationId xmlns:p14="http://schemas.microsoft.com/office/powerpoint/2010/main" val="2839043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4425"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17</a:t>
            </a:fld>
            <a:endParaRPr lang="en-US" dirty="0"/>
          </a:p>
        </p:txBody>
      </p:sp>
    </p:spTree>
    <p:extLst>
      <p:ext uri="{BB962C8B-B14F-4D97-AF65-F5344CB8AC3E}">
        <p14:creationId xmlns:p14="http://schemas.microsoft.com/office/powerpoint/2010/main" val="2943392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18</a:t>
            </a:fld>
            <a:endParaRPr lang="en-US" dirty="0"/>
          </a:p>
        </p:txBody>
      </p:sp>
    </p:spTree>
    <p:extLst>
      <p:ext uri="{BB962C8B-B14F-4D97-AF65-F5344CB8AC3E}">
        <p14:creationId xmlns:p14="http://schemas.microsoft.com/office/powerpoint/2010/main" val="4059811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4425"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19</a:t>
            </a:fld>
            <a:endParaRPr lang="en-US" dirty="0"/>
          </a:p>
        </p:txBody>
      </p:sp>
    </p:spTree>
    <p:extLst>
      <p:ext uri="{BB962C8B-B14F-4D97-AF65-F5344CB8AC3E}">
        <p14:creationId xmlns:p14="http://schemas.microsoft.com/office/powerpoint/2010/main" val="1019177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20</a:t>
            </a:fld>
            <a:endParaRPr lang="en-US" dirty="0"/>
          </a:p>
        </p:txBody>
      </p:sp>
    </p:spTree>
    <p:extLst>
      <p:ext uri="{BB962C8B-B14F-4D97-AF65-F5344CB8AC3E}">
        <p14:creationId xmlns:p14="http://schemas.microsoft.com/office/powerpoint/2010/main" val="512750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4425"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21</a:t>
            </a:fld>
            <a:endParaRPr lang="en-US" dirty="0"/>
          </a:p>
        </p:txBody>
      </p:sp>
    </p:spTree>
    <p:extLst>
      <p:ext uri="{BB962C8B-B14F-4D97-AF65-F5344CB8AC3E}">
        <p14:creationId xmlns:p14="http://schemas.microsoft.com/office/powerpoint/2010/main" val="1385813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4425"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22</a:t>
            </a:fld>
            <a:endParaRPr lang="en-US" dirty="0"/>
          </a:p>
        </p:txBody>
      </p:sp>
    </p:spTree>
    <p:extLst>
      <p:ext uri="{BB962C8B-B14F-4D97-AF65-F5344CB8AC3E}">
        <p14:creationId xmlns:p14="http://schemas.microsoft.com/office/powerpoint/2010/main" val="205927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23</a:t>
            </a:fld>
            <a:endParaRPr lang="en-US" dirty="0"/>
          </a:p>
        </p:txBody>
      </p:sp>
    </p:spTree>
    <p:extLst>
      <p:ext uri="{BB962C8B-B14F-4D97-AF65-F5344CB8AC3E}">
        <p14:creationId xmlns:p14="http://schemas.microsoft.com/office/powerpoint/2010/main" val="3032335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4</a:t>
            </a:fld>
            <a:endParaRPr lang="en-US" dirty="0"/>
          </a:p>
        </p:txBody>
      </p:sp>
    </p:spTree>
    <p:extLst>
      <p:ext uri="{BB962C8B-B14F-4D97-AF65-F5344CB8AC3E}">
        <p14:creationId xmlns:p14="http://schemas.microsoft.com/office/powerpoint/2010/main" val="3842087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4425"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24</a:t>
            </a:fld>
            <a:endParaRPr lang="en-US" dirty="0"/>
          </a:p>
        </p:txBody>
      </p:sp>
    </p:spTree>
    <p:extLst>
      <p:ext uri="{BB962C8B-B14F-4D97-AF65-F5344CB8AC3E}">
        <p14:creationId xmlns:p14="http://schemas.microsoft.com/office/powerpoint/2010/main" val="979107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4425"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25</a:t>
            </a:fld>
            <a:endParaRPr lang="en-US" dirty="0"/>
          </a:p>
        </p:txBody>
      </p:sp>
    </p:spTree>
    <p:extLst>
      <p:ext uri="{BB962C8B-B14F-4D97-AF65-F5344CB8AC3E}">
        <p14:creationId xmlns:p14="http://schemas.microsoft.com/office/powerpoint/2010/main" val="460566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4425"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27</a:t>
            </a:fld>
            <a:endParaRPr lang="en-US" dirty="0"/>
          </a:p>
        </p:txBody>
      </p:sp>
    </p:spTree>
    <p:extLst>
      <p:ext uri="{BB962C8B-B14F-4D97-AF65-F5344CB8AC3E}">
        <p14:creationId xmlns:p14="http://schemas.microsoft.com/office/powerpoint/2010/main" val="2588271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28</a:t>
            </a:fld>
            <a:endParaRPr lang="en-US" dirty="0"/>
          </a:p>
        </p:txBody>
      </p:sp>
    </p:spTree>
    <p:extLst>
      <p:ext uri="{BB962C8B-B14F-4D97-AF65-F5344CB8AC3E}">
        <p14:creationId xmlns:p14="http://schemas.microsoft.com/office/powerpoint/2010/main" val="1958470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4425"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29</a:t>
            </a:fld>
            <a:endParaRPr lang="en-US" dirty="0"/>
          </a:p>
        </p:txBody>
      </p:sp>
    </p:spTree>
    <p:extLst>
      <p:ext uri="{BB962C8B-B14F-4D97-AF65-F5344CB8AC3E}">
        <p14:creationId xmlns:p14="http://schemas.microsoft.com/office/powerpoint/2010/main" val="3963390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4425"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30</a:t>
            </a:fld>
            <a:endParaRPr lang="en-US" dirty="0"/>
          </a:p>
        </p:txBody>
      </p:sp>
    </p:spTree>
    <p:extLst>
      <p:ext uri="{BB962C8B-B14F-4D97-AF65-F5344CB8AC3E}">
        <p14:creationId xmlns:p14="http://schemas.microsoft.com/office/powerpoint/2010/main" val="3577237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4425"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31</a:t>
            </a:fld>
            <a:endParaRPr lang="en-US" dirty="0"/>
          </a:p>
        </p:txBody>
      </p:sp>
    </p:spTree>
    <p:extLst>
      <p:ext uri="{BB962C8B-B14F-4D97-AF65-F5344CB8AC3E}">
        <p14:creationId xmlns:p14="http://schemas.microsoft.com/office/powerpoint/2010/main" val="3762865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32</a:t>
            </a:fld>
            <a:endParaRPr lang="en-US" dirty="0"/>
          </a:p>
        </p:txBody>
      </p:sp>
    </p:spTree>
    <p:extLst>
      <p:ext uri="{BB962C8B-B14F-4D97-AF65-F5344CB8AC3E}">
        <p14:creationId xmlns:p14="http://schemas.microsoft.com/office/powerpoint/2010/main" val="438661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4425"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33</a:t>
            </a:fld>
            <a:endParaRPr lang="en-US" dirty="0"/>
          </a:p>
        </p:txBody>
      </p:sp>
    </p:spTree>
    <p:extLst>
      <p:ext uri="{BB962C8B-B14F-4D97-AF65-F5344CB8AC3E}">
        <p14:creationId xmlns:p14="http://schemas.microsoft.com/office/powerpoint/2010/main" val="1190892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34</a:t>
            </a:fld>
            <a:endParaRPr lang="en-US" dirty="0"/>
          </a:p>
        </p:txBody>
      </p:sp>
    </p:spTree>
    <p:extLst>
      <p:ext uri="{BB962C8B-B14F-4D97-AF65-F5344CB8AC3E}">
        <p14:creationId xmlns:p14="http://schemas.microsoft.com/office/powerpoint/2010/main" val="4172488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4425"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6</a:t>
            </a:fld>
            <a:endParaRPr lang="en-US" dirty="0"/>
          </a:p>
        </p:txBody>
      </p:sp>
    </p:spTree>
    <p:extLst>
      <p:ext uri="{BB962C8B-B14F-4D97-AF65-F5344CB8AC3E}">
        <p14:creationId xmlns:p14="http://schemas.microsoft.com/office/powerpoint/2010/main" val="2196247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35</a:t>
            </a:fld>
            <a:endParaRPr lang="en-US" dirty="0"/>
          </a:p>
        </p:txBody>
      </p:sp>
    </p:spTree>
    <p:extLst>
      <p:ext uri="{BB962C8B-B14F-4D97-AF65-F5344CB8AC3E}">
        <p14:creationId xmlns:p14="http://schemas.microsoft.com/office/powerpoint/2010/main" val="15753208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4425"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36</a:t>
            </a:fld>
            <a:endParaRPr lang="en-US" dirty="0"/>
          </a:p>
        </p:txBody>
      </p:sp>
    </p:spTree>
    <p:extLst>
      <p:ext uri="{BB962C8B-B14F-4D97-AF65-F5344CB8AC3E}">
        <p14:creationId xmlns:p14="http://schemas.microsoft.com/office/powerpoint/2010/main" val="1559678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37</a:t>
            </a:fld>
            <a:endParaRPr lang="en-US" dirty="0"/>
          </a:p>
        </p:txBody>
      </p:sp>
    </p:spTree>
    <p:extLst>
      <p:ext uri="{BB962C8B-B14F-4D97-AF65-F5344CB8AC3E}">
        <p14:creationId xmlns:p14="http://schemas.microsoft.com/office/powerpoint/2010/main" val="4020339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4425"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38</a:t>
            </a:fld>
            <a:endParaRPr lang="en-US" dirty="0"/>
          </a:p>
        </p:txBody>
      </p:sp>
    </p:spTree>
    <p:extLst>
      <p:ext uri="{BB962C8B-B14F-4D97-AF65-F5344CB8AC3E}">
        <p14:creationId xmlns:p14="http://schemas.microsoft.com/office/powerpoint/2010/main" val="2040084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39</a:t>
            </a:fld>
            <a:endParaRPr lang="en-US" dirty="0"/>
          </a:p>
        </p:txBody>
      </p:sp>
    </p:spTree>
    <p:extLst>
      <p:ext uri="{BB962C8B-B14F-4D97-AF65-F5344CB8AC3E}">
        <p14:creationId xmlns:p14="http://schemas.microsoft.com/office/powerpoint/2010/main" val="25627217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40</a:t>
            </a:fld>
            <a:endParaRPr lang="en-US" dirty="0"/>
          </a:p>
        </p:txBody>
      </p:sp>
    </p:spTree>
    <p:extLst>
      <p:ext uri="{BB962C8B-B14F-4D97-AF65-F5344CB8AC3E}">
        <p14:creationId xmlns:p14="http://schemas.microsoft.com/office/powerpoint/2010/main" val="2774958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7</a:t>
            </a:fld>
            <a:endParaRPr lang="en-US" dirty="0"/>
          </a:p>
        </p:txBody>
      </p:sp>
    </p:spTree>
    <p:extLst>
      <p:ext uri="{BB962C8B-B14F-4D97-AF65-F5344CB8AC3E}">
        <p14:creationId xmlns:p14="http://schemas.microsoft.com/office/powerpoint/2010/main" val="2507329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4425"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8</a:t>
            </a:fld>
            <a:endParaRPr lang="en-US" dirty="0"/>
          </a:p>
        </p:txBody>
      </p:sp>
    </p:spTree>
    <p:extLst>
      <p:ext uri="{BB962C8B-B14F-4D97-AF65-F5344CB8AC3E}">
        <p14:creationId xmlns:p14="http://schemas.microsoft.com/office/powerpoint/2010/main" val="2461618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4425"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9</a:t>
            </a:fld>
            <a:endParaRPr lang="en-US" dirty="0"/>
          </a:p>
        </p:txBody>
      </p:sp>
    </p:spTree>
    <p:extLst>
      <p:ext uri="{BB962C8B-B14F-4D97-AF65-F5344CB8AC3E}">
        <p14:creationId xmlns:p14="http://schemas.microsoft.com/office/powerpoint/2010/main" val="1576700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10</a:t>
            </a:fld>
            <a:endParaRPr lang="en-US" dirty="0"/>
          </a:p>
        </p:txBody>
      </p:sp>
    </p:spTree>
    <p:extLst>
      <p:ext uri="{BB962C8B-B14F-4D97-AF65-F5344CB8AC3E}">
        <p14:creationId xmlns:p14="http://schemas.microsoft.com/office/powerpoint/2010/main" val="2706856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4425"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12</a:t>
            </a:fld>
            <a:endParaRPr lang="en-US" dirty="0"/>
          </a:p>
        </p:txBody>
      </p:sp>
    </p:spTree>
    <p:extLst>
      <p:ext uri="{BB962C8B-B14F-4D97-AF65-F5344CB8AC3E}">
        <p14:creationId xmlns:p14="http://schemas.microsoft.com/office/powerpoint/2010/main" val="1368232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4425"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8963-EB90-46D7-AC80-6DF126F0B29C}" type="slidenum">
              <a:rPr lang="en-US" smtClean="0"/>
              <a:t>13</a:t>
            </a:fld>
            <a:endParaRPr lang="en-US" dirty="0"/>
          </a:p>
        </p:txBody>
      </p:sp>
    </p:spTree>
    <p:extLst>
      <p:ext uri="{BB962C8B-B14F-4D97-AF65-F5344CB8AC3E}">
        <p14:creationId xmlns:p14="http://schemas.microsoft.com/office/powerpoint/2010/main" val="74119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888D42-E2C9-4548-BC5B-8E5F57C27210}"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1F8C02-DAC0-490F-8D25-5FE2AD9270EE}" type="slidenum">
              <a:rPr lang="en-US" smtClean="0"/>
              <a:t>‹#›</a:t>
            </a:fld>
            <a:endParaRPr lang="en-US" dirty="0"/>
          </a:p>
        </p:txBody>
      </p:sp>
    </p:spTree>
    <p:extLst>
      <p:ext uri="{BB962C8B-B14F-4D97-AF65-F5344CB8AC3E}">
        <p14:creationId xmlns:p14="http://schemas.microsoft.com/office/powerpoint/2010/main" val="17186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888D42-E2C9-4548-BC5B-8E5F57C27210}"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1F8C02-DAC0-490F-8D25-5FE2AD9270EE}" type="slidenum">
              <a:rPr lang="en-US" smtClean="0"/>
              <a:t>‹#›</a:t>
            </a:fld>
            <a:endParaRPr lang="en-US" dirty="0"/>
          </a:p>
        </p:txBody>
      </p:sp>
    </p:spTree>
    <p:extLst>
      <p:ext uri="{BB962C8B-B14F-4D97-AF65-F5344CB8AC3E}">
        <p14:creationId xmlns:p14="http://schemas.microsoft.com/office/powerpoint/2010/main" val="244379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888D42-E2C9-4548-BC5B-8E5F57C27210}"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1F8C02-DAC0-490F-8D25-5FE2AD9270EE}" type="slidenum">
              <a:rPr lang="en-US" smtClean="0"/>
              <a:t>‹#›</a:t>
            </a:fld>
            <a:endParaRPr lang="en-US" dirty="0"/>
          </a:p>
        </p:txBody>
      </p:sp>
    </p:spTree>
    <p:extLst>
      <p:ext uri="{BB962C8B-B14F-4D97-AF65-F5344CB8AC3E}">
        <p14:creationId xmlns:p14="http://schemas.microsoft.com/office/powerpoint/2010/main" val="1240659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B9406-C7B8-47F5-BEA0-26A7F56244BA}"/>
              </a:ext>
            </a:extLst>
          </p:cNvPr>
          <p:cNvSpPr>
            <a:spLocks noGrp="1"/>
          </p:cNvSpPr>
          <p:nvPr>
            <p:ph type="title" hasCustomPrompt="1"/>
          </p:nvPr>
        </p:nvSpPr>
        <p:spPr>
          <a:xfrm>
            <a:off x="609600" y="2057400"/>
            <a:ext cx="10972800" cy="646317"/>
          </a:xfrm>
        </p:spPr>
        <p:txBody>
          <a:bodyPr anchor="t"/>
          <a:lstStyle>
            <a:lvl1pPr algn="l">
              <a:defRPr sz="3600"/>
            </a:lvl1pPr>
          </a:lstStyle>
          <a:p>
            <a:r>
              <a:rPr lang="en-US" dirty="0"/>
              <a:t>Click to edit Master Title</a:t>
            </a:r>
          </a:p>
        </p:txBody>
      </p:sp>
      <p:sp>
        <p:nvSpPr>
          <p:cNvPr id="4" name="Line 39">
            <a:extLst>
              <a:ext uri="{FF2B5EF4-FFF2-40B4-BE49-F238E27FC236}">
                <a16:creationId xmlns:a16="http://schemas.microsoft.com/office/drawing/2014/main" id="{FE055A90-BB08-4078-911A-83E55D6148C1}"/>
              </a:ext>
            </a:extLst>
          </p:cNvPr>
          <p:cNvSpPr>
            <a:spLocks noChangeShapeType="1"/>
          </p:cNvSpPr>
          <p:nvPr/>
        </p:nvSpPr>
        <p:spPr bwMode="auto">
          <a:xfrm>
            <a:off x="609600" y="6248400"/>
            <a:ext cx="6705600"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pic>
        <p:nvPicPr>
          <p:cNvPr id="3" name="Picture 2">
            <a:extLst>
              <a:ext uri="{FF2B5EF4-FFF2-40B4-BE49-F238E27FC236}">
                <a16:creationId xmlns:a16="http://schemas.microsoft.com/office/drawing/2014/main" id="{48D645B7-5B24-4B50-B02F-AFF13EEE72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800" y="5906085"/>
            <a:ext cx="4165600" cy="723316"/>
          </a:xfrm>
          <a:prstGeom prst="rect">
            <a:avLst/>
          </a:prstGeom>
        </p:spPr>
      </p:pic>
      <p:sp>
        <p:nvSpPr>
          <p:cNvPr id="5" name="Content Placeholder 2">
            <a:extLst>
              <a:ext uri="{FF2B5EF4-FFF2-40B4-BE49-F238E27FC236}">
                <a16:creationId xmlns:a16="http://schemas.microsoft.com/office/drawing/2014/main" id="{9569471D-3B37-4227-AB75-FC96AF218764}"/>
              </a:ext>
            </a:extLst>
          </p:cNvPr>
          <p:cNvSpPr>
            <a:spLocks noGrp="1"/>
          </p:cNvSpPr>
          <p:nvPr>
            <p:ph idx="1" hasCustomPrompt="1"/>
          </p:nvPr>
        </p:nvSpPr>
        <p:spPr>
          <a:xfrm>
            <a:off x="609601" y="4648200"/>
            <a:ext cx="10972799" cy="1524000"/>
          </a:xfrm>
        </p:spPr>
        <p:txBody>
          <a:bodyPr/>
          <a:lstStyle>
            <a:lvl1pPr marL="0" indent="0">
              <a:buNone/>
              <a:defRPr sz="1800"/>
            </a:lvl1pPr>
            <a:lvl2pPr marL="342900" indent="0">
              <a:buNone/>
              <a:defRPr/>
            </a:lvl2pPr>
            <a:lvl3pPr marL="682625" indent="0">
              <a:buNone/>
              <a:defRPr/>
            </a:lvl3pPr>
            <a:lvl4pPr marL="1027112" indent="0">
              <a:buNone/>
              <a:defRPr/>
            </a:lvl4pPr>
          </a:lstStyle>
          <a:p>
            <a:pPr lvl="0"/>
            <a:r>
              <a:rPr lang="en-US" dirty="0"/>
              <a:t>First Last Name, MD, PhD</a:t>
            </a:r>
            <a:br>
              <a:rPr lang="en-US" dirty="0"/>
            </a:br>
            <a:r>
              <a:rPr lang="en-US" dirty="0"/>
              <a:t>Position/Title</a:t>
            </a:r>
            <a:br>
              <a:rPr lang="en-US" dirty="0"/>
            </a:br>
            <a:r>
              <a:rPr lang="en-US" dirty="0"/>
              <a:t>Department</a:t>
            </a:r>
            <a:br>
              <a:rPr lang="en-US" dirty="0"/>
            </a:br>
            <a:r>
              <a:rPr lang="en-US" dirty="0"/>
              <a:t>Institution</a:t>
            </a:r>
          </a:p>
        </p:txBody>
      </p:sp>
    </p:spTree>
    <p:extLst>
      <p:ext uri="{BB962C8B-B14F-4D97-AF65-F5344CB8AC3E}">
        <p14:creationId xmlns:p14="http://schemas.microsoft.com/office/powerpoint/2010/main" val="2148412542"/>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888D42-E2C9-4548-BC5B-8E5F57C27210}"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1F8C02-DAC0-490F-8D25-5FE2AD9270EE}" type="slidenum">
              <a:rPr lang="en-US" smtClean="0"/>
              <a:t>‹#›</a:t>
            </a:fld>
            <a:endParaRPr lang="en-US" dirty="0"/>
          </a:p>
        </p:txBody>
      </p:sp>
    </p:spTree>
    <p:extLst>
      <p:ext uri="{BB962C8B-B14F-4D97-AF65-F5344CB8AC3E}">
        <p14:creationId xmlns:p14="http://schemas.microsoft.com/office/powerpoint/2010/main" val="2157856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888D42-E2C9-4548-BC5B-8E5F57C27210}"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1F8C02-DAC0-490F-8D25-5FE2AD9270EE}" type="slidenum">
              <a:rPr lang="en-US" smtClean="0"/>
              <a:t>‹#›</a:t>
            </a:fld>
            <a:endParaRPr lang="en-US" dirty="0"/>
          </a:p>
        </p:txBody>
      </p:sp>
    </p:spTree>
    <p:extLst>
      <p:ext uri="{BB962C8B-B14F-4D97-AF65-F5344CB8AC3E}">
        <p14:creationId xmlns:p14="http://schemas.microsoft.com/office/powerpoint/2010/main" val="577855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888D42-E2C9-4548-BC5B-8E5F57C27210}" type="datetimeFigureOut">
              <a:rPr lang="en-US" smtClean="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1F8C02-DAC0-490F-8D25-5FE2AD9270EE}" type="slidenum">
              <a:rPr lang="en-US" smtClean="0"/>
              <a:t>‹#›</a:t>
            </a:fld>
            <a:endParaRPr lang="en-US" dirty="0"/>
          </a:p>
        </p:txBody>
      </p:sp>
    </p:spTree>
    <p:extLst>
      <p:ext uri="{BB962C8B-B14F-4D97-AF65-F5344CB8AC3E}">
        <p14:creationId xmlns:p14="http://schemas.microsoft.com/office/powerpoint/2010/main" val="4201315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888D42-E2C9-4548-BC5B-8E5F57C27210}" type="datetimeFigureOut">
              <a:rPr lang="en-US" smtClean="0"/>
              <a:t>4/4/2019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1F8C02-DAC0-490F-8D25-5FE2AD9270EE}" type="slidenum">
              <a:rPr lang="en-US" smtClean="0"/>
              <a:t>‹#›</a:t>
            </a:fld>
            <a:endParaRPr lang="en-US" dirty="0"/>
          </a:p>
        </p:txBody>
      </p:sp>
    </p:spTree>
    <p:extLst>
      <p:ext uri="{BB962C8B-B14F-4D97-AF65-F5344CB8AC3E}">
        <p14:creationId xmlns:p14="http://schemas.microsoft.com/office/powerpoint/2010/main" val="3414395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888D42-E2C9-4548-BC5B-8E5F57C27210}" type="datetimeFigureOut">
              <a:rPr lang="en-US" smtClean="0"/>
              <a:t>4/4/2019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1F8C02-DAC0-490F-8D25-5FE2AD9270EE}" type="slidenum">
              <a:rPr lang="en-US" smtClean="0"/>
              <a:t>‹#›</a:t>
            </a:fld>
            <a:endParaRPr lang="en-US" dirty="0"/>
          </a:p>
        </p:txBody>
      </p:sp>
    </p:spTree>
    <p:extLst>
      <p:ext uri="{BB962C8B-B14F-4D97-AF65-F5344CB8AC3E}">
        <p14:creationId xmlns:p14="http://schemas.microsoft.com/office/powerpoint/2010/main" val="716437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88D42-E2C9-4548-BC5B-8E5F57C27210}" type="datetimeFigureOut">
              <a:rPr lang="en-US" smtClean="0"/>
              <a:t>4/4/2019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1F8C02-DAC0-490F-8D25-5FE2AD9270EE}" type="slidenum">
              <a:rPr lang="en-US" smtClean="0"/>
              <a:t>‹#›</a:t>
            </a:fld>
            <a:endParaRPr lang="en-US" dirty="0"/>
          </a:p>
        </p:txBody>
      </p:sp>
    </p:spTree>
    <p:extLst>
      <p:ext uri="{BB962C8B-B14F-4D97-AF65-F5344CB8AC3E}">
        <p14:creationId xmlns:p14="http://schemas.microsoft.com/office/powerpoint/2010/main" val="4140877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888D42-E2C9-4548-BC5B-8E5F57C27210}" type="datetimeFigureOut">
              <a:rPr lang="en-US" smtClean="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1F8C02-DAC0-490F-8D25-5FE2AD9270EE}" type="slidenum">
              <a:rPr lang="en-US" smtClean="0"/>
              <a:t>‹#›</a:t>
            </a:fld>
            <a:endParaRPr lang="en-US" dirty="0"/>
          </a:p>
        </p:txBody>
      </p:sp>
    </p:spTree>
    <p:extLst>
      <p:ext uri="{BB962C8B-B14F-4D97-AF65-F5344CB8AC3E}">
        <p14:creationId xmlns:p14="http://schemas.microsoft.com/office/powerpoint/2010/main" val="3200388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888D42-E2C9-4548-BC5B-8E5F57C27210}" type="datetimeFigureOut">
              <a:rPr lang="en-US" smtClean="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1F8C02-DAC0-490F-8D25-5FE2AD9270EE}" type="slidenum">
              <a:rPr lang="en-US" smtClean="0"/>
              <a:t>‹#›</a:t>
            </a:fld>
            <a:endParaRPr lang="en-US" dirty="0"/>
          </a:p>
        </p:txBody>
      </p:sp>
    </p:spTree>
    <p:extLst>
      <p:ext uri="{BB962C8B-B14F-4D97-AF65-F5344CB8AC3E}">
        <p14:creationId xmlns:p14="http://schemas.microsoft.com/office/powerpoint/2010/main" val="4051124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88D42-E2C9-4548-BC5B-8E5F57C27210}" type="datetimeFigureOut">
              <a:rPr lang="en-US" smtClean="0"/>
              <a:t>4/4/2019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F8C02-DAC0-490F-8D25-5FE2AD9270EE}" type="slidenum">
              <a:rPr lang="en-US" smtClean="0"/>
              <a:t>‹#›</a:t>
            </a:fld>
            <a:endParaRPr lang="en-US" dirty="0"/>
          </a:p>
        </p:txBody>
      </p:sp>
    </p:spTree>
    <p:extLst>
      <p:ext uri="{BB962C8B-B14F-4D97-AF65-F5344CB8AC3E}">
        <p14:creationId xmlns:p14="http://schemas.microsoft.com/office/powerpoint/2010/main" val="3092398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cid:image001.jpg@01D2FFA8.5F4D0F4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cid:image001.jpg@01D2FFA8.5F4D0F40"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cid:image001.jpg@01D2FFA8.5F4D0F40" TargetMode="Externa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cid:image001.jpg@01D2FFA8.5F4D0F40" TargetMode="External"/><Relationship Id="rId5" Type="http://schemas.openxmlformats.org/officeDocument/2006/relationships/image" Target="../media/image2.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cid:image001.jpg@01D2FFA8.5F4D0F4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cid:image001.jpg@01D2FFA8.5F4D0F40"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cid:image001.jpg@01D2FFA8.5F4D0F4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cid:image001.jpg@01D2FFA8.5F4D0F4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cid:image001.jpg@01D2FFA8.5F4D0F4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cid:image001.jpg@01D2FFA8.5F4D0F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cid:image001.jpg@01D2FFA8.5F4D0F40"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cid:image001.jpg@01D2FFA8.5F4D0F4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mpog.org/files/quality/measures/NMB-01_spec.pdf" TargetMode="External"/><Relationship Id="rId4" Type="http://schemas.openxmlformats.org/officeDocument/2006/relationships/image" Target="cid:image001.jpg@01D2FFA8.5F4D0F4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mpog.org/files/quality/measures/NMB-02_spec.pdf" TargetMode="External"/><Relationship Id="rId4" Type="http://schemas.openxmlformats.org/officeDocument/2006/relationships/image" Target="cid:image001.jpg@01D2FFA8.5F4D0F4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cid:image001.jpg@01D2FFA8.5F4D0F4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cid:image001.jpg@01D2FFA8.5F4D0F4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cid:image001.jpg@01D2FFA8.5F4D0F40"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cid:image001.jpg@01D2FFA8.5F4D0F4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cid:image001.jpg@01D2FFA8.5F4D0F4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mpog.org/files/quality/measures/PUL-01_spec.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cid:image001.jpg@01D2FFA8.5F4D0F40"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cid:image001.jpg@01D2FFA8.5F4D0F40"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mpog.org/files/quality/measures/PUL-02_spec.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cid:image001.jpg@01D2FFA8.5F4D0F40" TargetMode="Externa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mpog.org/files/quality/measures/PUL-03_spec.pdf" TargetMode="External"/><Relationship Id="rId4" Type="http://schemas.openxmlformats.org/officeDocument/2006/relationships/image" Target="cid:image001.jpg@01D2FFA8.5F4D0F4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cid:image001.jpg@01D2FFA8.5F4D0F40"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cid:image001.jpg@01D2FFA8.5F4D0F40"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mpog.org/files/quality/toolkit/ibw_tv_chart1.pd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mpog.org/quality/toolkits/"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cid:image001.jpg@01D2FFA8.5F4D0F40" TargetMode="Externa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cid:image001.jpg@01D2FFA8.5F4D0F40"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cid:image001.jpg@01D2FFA8.5F4D0F4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cid:image001.jpg@01D2FFA8.5F4D0F40"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cid:image001.jpg@01D2FFA8.5F4D0F4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cid:image001.jpg@01D2FFA8.5F4D0F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259" y="2227984"/>
            <a:ext cx="10972800" cy="1406236"/>
          </a:xfrm>
        </p:spPr>
        <p:txBody>
          <a:bodyPr>
            <a:noAutofit/>
          </a:bodyPr>
          <a:lstStyle/>
          <a:p>
            <a:pPr algn="ctr"/>
            <a:r>
              <a:rPr lang="en-US" sz="6000" dirty="0">
                <a:solidFill>
                  <a:srgbClr val="002060"/>
                </a:solidFill>
                <a:latin typeface="+mn-lt"/>
              </a:rPr>
              <a:t>Avoiding Respiratory Complications</a:t>
            </a:r>
          </a:p>
        </p:txBody>
      </p:sp>
    </p:spTree>
    <p:extLst>
      <p:ext uri="{BB962C8B-B14F-4D97-AF65-F5344CB8AC3E}">
        <p14:creationId xmlns:p14="http://schemas.microsoft.com/office/powerpoint/2010/main" val="71731970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9832" y="2511552"/>
            <a:ext cx="9107424" cy="1508105"/>
          </a:xfrm>
          <a:prstGeom prst="rect">
            <a:avLst/>
          </a:prstGeom>
        </p:spPr>
        <p:txBody>
          <a:bodyPr wrap="square">
            <a:spAutoFit/>
          </a:bodyPr>
          <a:lstStyle/>
          <a:p>
            <a:pPr algn="ctr"/>
            <a:r>
              <a:rPr lang="en-US" sz="4600" dirty="0" smtClean="0">
                <a:solidFill>
                  <a:srgbClr val="002060"/>
                </a:solidFill>
              </a:rPr>
              <a:t>Neuromuscular Blockade Considerations</a:t>
            </a:r>
            <a:endParaRPr lang="en-US" sz="4600" dirty="0">
              <a:solidFill>
                <a:srgbClr val="002060"/>
              </a:solidFill>
            </a:endParaRPr>
          </a:p>
        </p:txBody>
      </p:sp>
      <p:pic>
        <p:nvPicPr>
          <p:cNvPr id="3" name="Picture 2" descr="cid:image003.jpg@01D2FFA0.D4CF208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820150" y="5469890"/>
            <a:ext cx="2533650" cy="1042670"/>
          </a:xfrm>
          <a:prstGeom prst="rect">
            <a:avLst/>
          </a:prstGeom>
          <a:noFill/>
          <a:ln>
            <a:noFill/>
          </a:ln>
        </p:spPr>
      </p:pic>
    </p:spTree>
    <p:extLst>
      <p:ext uri="{BB962C8B-B14F-4D97-AF65-F5344CB8AC3E}">
        <p14:creationId xmlns:p14="http://schemas.microsoft.com/office/powerpoint/2010/main" val="341162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100" dirty="0" smtClean="0">
                <a:solidFill>
                  <a:schemeClr val="accent5">
                    <a:lumMod val="50000"/>
                  </a:schemeClr>
                </a:solidFill>
                <a:latin typeface="+mn-lt"/>
              </a:rPr>
              <a:t>Neuromuscular Blockade Considerations</a:t>
            </a:r>
            <a:endParaRPr lang="en-US" sz="4100" dirty="0">
              <a:solidFill>
                <a:schemeClr val="accent5">
                  <a:lumMod val="50000"/>
                </a:schemeClr>
              </a:solidFill>
              <a:latin typeface="+mn-lt"/>
            </a:endParaRPr>
          </a:p>
        </p:txBody>
      </p:sp>
      <p:sp>
        <p:nvSpPr>
          <p:cNvPr id="3" name="Content Placeholder 2"/>
          <p:cNvSpPr>
            <a:spLocks noGrp="1"/>
          </p:cNvSpPr>
          <p:nvPr>
            <p:ph idx="1"/>
          </p:nvPr>
        </p:nvSpPr>
        <p:spPr>
          <a:xfrm>
            <a:off x="838200" y="1541462"/>
            <a:ext cx="10515600" cy="4449763"/>
          </a:xfrm>
        </p:spPr>
        <p:txBody>
          <a:bodyPr>
            <a:normAutofit/>
          </a:bodyPr>
          <a:lstStyle/>
          <a:p>
            <a:r>
              <a:rPr lang="en-US" sz="2000" dirty="0" smtClean="0">
                <a:solidFill>
                  <a:srgbClr val="002060"/>
                </a:solidFill>
              </a:rPr>
              <a:t>Balance the potential benefits of NMB administration against the increased risk of postoperative pulmonary complications. </a:t>
            </a:r>
          </a:p>
          <a:p>
            <a:pPr marL="0" indent="0">
              <a:buNone/>
            </a:pPr>
            <a:endParaRPr lang="en-US" sz="2000" dirty="0" smtClean="0">
              <a:solidFill>
                <a:srgbClr val="002060"/>
              </a:solidFill>
            </a:endParaRPr>
          </a:p>
          <a:p>
            <a:pPr lvl="1"/>
            <a:r>
              <a:rPr lang="en-US" sz="2000" dirty="0" smtClean="0">
                <a:solidFill>
                  <a:srgbClr val="002060"/>
                </a:solidFill>
              </a:rPr>
              <a:t>POPULAR study concludes administration of NMB is associated with increased risk of postoperative pulmonary complications despite the use of neuromuscular monitoring or reversal agents.</a:t>
            </a:r>
          </a:p>
          <a:p>
            <a:pPr marL="457200" lvl="1" indent="0">
              <a:buNone/>
            </a:pPr>
            <a:endParaRPr lang="en-US" sz="2000" dirty="0" smtClean="0">
              <a:solidFill>
                <a:srgbClr val="002060"/>
              </a:solidFill>
            </a:endParaRPr>
          </a:p>
          <a:p>
            <a:pPr lvl="1"/>
            <a:r>
              <a:rPr lang="en-US" sz="2000" dirty="0" smtClean="0">
                <a:solidFill>
                  <a:srgbClr val="002060"/>
                </a:solidFill>
              </a:rPr>
              <a:t>POPULAR study suggests patients undergoing </a:t>
            </a:r>
            <a:r>
              <a:rPr lang="en-US" sz="2000" i="1" dirty="0" smtClean="0">
                <a:solidFill>
                  <a:srgbClr val="002060"/>
                </a:solidFill>
              </a:rPr>
              <a:t>minor</a:t>
            </a:r>
            <a:r>
              <a:rPr lang="en-US" sz="2000" dirty="0" smtClean="0">
                <a:solidFill>
                  <a:srgbClr val="002060"/>
                </a:solidFill>
              </a:rPr>
              <a:t> surgical procedures might benefit from the use of supraglottical devices during anesthesia and avoidance of NMB drugs.</a:t>
            </a:r>
            <a:r>
              <a:rPr lang="en-US" dirty="0" smtClean="0">
                <a:solidFill>
                  <a:srgbClr val="002060"/>
                </a:solidFill>
              </a:rPr>
              <a:t>					</a:t>
            </a:r>
            <a:r>
              <a:rPr lang="en-US" sz="1900" dirty="0" smtClean="0">
                <a:solidFill>
                  <a:srgbClr val="002060"/>
                </a:solidFill>
              </a:rPr>
              <a:t>						</a:t>
            </a:r>
            <a:r>
              <a:rPr lang="en-US" sz="1500" dirty="0" smtClean="0">
                <a:solidFill>
                  <a:srgbClr val="002060"/>
                </a:solidFill>
              </a:rPr>
              <a:t>(Kirmeier, Eva et al. 2018)</a:t>
            </a:r>
            <a:endParaRPr lang="en-US" sz="1500" dirty="0">
              <a:solidFill>
                <a:srgbClr val="002060"/>
              </a:solidFill>
            </a:endParaRPr>
          </a:p>
        </p:txBody>
      </p:sp>
      <p:pic>
        <p:nvPicPr>
          <p:cNvPr id="4" name="Picture 3" descr="cid:image003.jpg@01D2FFA0.D4CF208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820150" y="5469890"/>
            <a:ext cx="2533650" cy="1042670"/>
          </a:xfrm>
          <a:prstGeom prst="rect">
            <a:avLst/>
          </a:prstGeom>
          <a:noFill/>
          <a:ln>
            <a:noFill/>
          </a:ln>
        </p:spPr>
      </p:pic>
    </p:spTree>
    <p:extLst>
      <p:ext uri="{BB962C8B-B14F-4D97-AF65-F5344CB8AC3E}">
        <p14:creationId xmlns:p14="http://schemas.microsoft.com/office/powerpoint/2010/main" val="1095948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618" y="386747"/>
            <a:ext cx="10177382" cy="1132912"/>
          </a:xfrm>
        </p:spPr>
        <p:txBody>
          <a:bodyPr>
            <a:noAutofit/>
          </a:bodyPr>
          <a:lstStyle/>
          <a:p>
            <a:r>
              <a:rPr lang="en-US" sz="4000" dirty="0" smtClean="0">
                <a:solidFill>
                  <a:srgbClr val="002060"/>
                </a:solidFill>
                <a:latin typeface="+mn-lt"/>
              </a:rPr>
              <a:t>Post-anesthesia Pulmonary </a:t>
            </a:r>
            <a:r>
              <a:rPr lang="en-US" sz="4000" dirty="0">
                <a:solidFill>
                  <a:srgbClr val="002060"/>
                </a:solidFill>
                <a:latin typeface="+mn-lt"/>
              </a:rPr>
              <a:t>C</a:t>
            </a:r>
            <a:r>
              <a:rPr lang="en-US" sz="4000" dirty="0" smtClean="0">
                <a:solidFill>
                  <a:srgbClr val="002060"/>
                </a:solidFill>
                <a:latin typeface="+mn-lt"/>
              </a:rPr>
              <a:t>omplications after use of Muscle Relaxants; POPULAR study </a:t>
            </a:r>
            <a:endParaRPr lang="en-US" sz="4000" dirty="0">
              <a:solidFill>
                <a:srgbClr val="002060"/>
              </a:solidFill>
              <a:latin typeface="+mn-lt"/>
            </a:endParaRPr>
          </a:p>
        </p:txBody>
      </p:sp>
      <p:sp>
        <p:nvSpPr>
          <p:cNvPr id="3" name="Content Placeholder 2"/>
          <p:cNvSpPr>
            <a:spLocks noGrp="1"/>
          </p:cNvSpPr>
          <p:nvPr>
            <p:ph idx="1"/>
          </p:nvPr>
        </p:nvSpPr>
        <p:spPr>
          <a:xfrm>
            <a:off x="372450" y="1341858"/>
            <a:ext cx="10524149" cy="4798151"/>
          </a:xfrm>
        </p:spPr>
        <p:txBody>
          <a:bodyPr>
            <a:normAutofit/>
          </a:bodyPr>
          <a:lstStyle/>
          <a:p>
            <a:endParaRPr lang="en-US" sz="1400" dirty="0" smtClean="0"/>
          </a:p>
          <a:p>
            <a:endParaRPr lang="en-US" dirty="0"/>
          </a:p>
          <a:p>
            <a:pPr marL="0" indent="0">
              <a:buNone/>
            </a:pPr>
            <a:endParaRPr lang="en-US" dirty="0" smtClean="0"/>
          </a:p>
        </p:txBody>
      </p:sp>
      <p:pic>
        <p:nvPicPr>
          <p:cNvPr id="4" name="Picture 3" descr="A screenshot of a social media post&#10;&#10;Description automatically generated">
            <a:extLst>
              <a:ext uri="{FF2B5EF4-FFF2-40B4-BE49-F238E27FC236}">
                <a16:creationId xmlns:a16="http://schemas.microsoft.com/office/drawing/2014/main" id="{AA7E452A-0638-42CB-BCD1-B450EC63D7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16" y="1611099"/>
            <a:ext cx="8477250" cy="4883728"/>
          </a:xfrm>
          <a:prstGeom prst="rect">
            <a:avLst/>
          </a:prstGeom>
        </p:spPr>
      </p:pic>
      <p:pic>
        <p:nvPicPr>
          <p:cNvPr id="5" name="Picture 4" descr="cid:image003.jpg@01D2FFA0.D4CF208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121866" y="5274748"/>
            <a:ext cx="2533650" cy="1042670"/>
          </a:xfrm>
          <a:prstGeom prst="rect">
            <a:avLst/>
          </a:prstGeom>
          <a:noFill/>
          <a:ln>
            <a:noFill/>
          </a:ln>
        </p:spPr>
      </p:pic>
    </p:spTree>
    <p:extLst>
      <p:ext uri="{BB962C8B-B14F-4D97-AF65-F5344CB8AC3E}">
        <p14:creationId xmlns:p14="http://schemas.microsoft.com/office/powerpoint/2010/main" val="3409102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043" y="386747"/>
            <a:ext cx="10434556" cy="766990"/>
          </a:xfrm>
        </p:spPr>
        <p:txBody>
          <a:bodyPr>
            <a:noAutofit/>
          </a:bodyPr>
          <a:lstStyle/>
          <a:p>
            <a:r>
              <a:rPr lang="en-US" sz="4100" dirty="0" smtClean="0">
                <a:solidFill>
                  <a:srgbClr val="002060"/>
                </a:solidFill>
                <a:latin typeface="+mn-lt"/>
              </a:rPr>
              <a:t>POPULAR study </a:t>
            </a:r>
            <a:r>
              <a:rPr lang="en-US" sz="3200" dirty="0" smtClean="0">
                <a:solidFill>
                  <a:srgbClr val="002060"/>
                </a:solidFill>
                <a:latin typeface="+mn-lt"/>
              </a:rPr>
              <a:t>(European centers; 22,165 patients)</a:t>
            </a:r>
            <a:endParaRPr lang="en-US" sz="3200" dirty="0">
              <a:solidFill>
                <a:srgbClr val="002060"/>
              </a:solidFill>
              <a:latin typeface="+mn-lt"/>
            </a:endParaRPr>
          </a:p>
        </p:txBody>
      </p:sp>
      <p:sp>
        <p:nvSpPr>
          <p:cNvPr id="3" name="Content Placeholder 2"/>
          <p:cNvSpPr>
            <a:spLocks noGrp="1"/>
          </p:cNvSpPr>
          <p:nvPr>
            <p:ph idx="1"/>
          </p:nvPr>
        </p:nvSpPr>
        <p:spPr>
          <a:xfrm>
            <a:off x="372450" y="1291058"/>
            <a:ext cx="10524149" cy="4798151"/>
          </a:xfrm>
        </p:spPr>
        <p:txBody>
          <a:bodyPr>
            <a:normAutofit/>
          </a:bodyPr>
          <a:lstStyle/>
          <a:p>
            <a:endParaRPr lang="en-US" sz="1400" dirty="0" smtClean="0"/>
          </a:p>
          <a:p>
            <a:endParaRPr lang="en-US" dirty="0"/>
          </a:p>
          <a:p>
            <a:pPr marL="0" indent="0">
              <a:buNone/>
            </a:pPr>
            <a:endParaRPr lang="en-US" dirty="0" smtClean="0"/>
          </a:p>
        </p:txBody>
      </p:sp>
      <p:pic>
        <p:nvPicPr>
          <p:cNvPr id="6" name="Picture 5" descr="A screenshot of a social media post&#10;&#10;Description automatically generated">
            <a:extLst>
              <a:ext uri="{FF2B5EF4-FFF2-40B4-BE49-F238E27FC236}">
                <a16:creationId xmlns:a16="http://schemas.microsoft.com/office/drawing/2014/main" id="{AA7E452A-0638-42CB-BCD1-B450EC63D765}"/>
              </a:ext>
            </a:extLst>
          </p:cNvPr>
          <p:cNvPicPr>
            <a:picLocks noChangeAspect="1"/>
          </p:cNvPicPr>
          <p:nvPr/>
        </p:nvPicPr>
        <p:blipFill rotWithShape="1">
          <a:blip r:embed="rId3">
            <a:extLst>
              <a:ext uri="{28A0092B-C50C-407E-A947-70E740481C1C}">
                <a14:useLocalDpi xmlns:a14="http://schemas.microsoft.com/office/drawing/2010/main" val="0"/>
              </a:ext>
            </a:extLst>
          </a:blip>
          <a:srcRect r="72650" b="49558"/>
          <a:stretch/>
        </p:blipFill>
        <p:spPr>
          <a:xfrm>
            <a:off x="462043" y="1291058"/>
            <a:ext cx="4656668" cy="4947710"/>
          </a:xfrm>
          <a:prstGeom prst="rect">
            <a:avLst/>
          </a:prstGeom>
        </p:spPr>
      </p:pic>
      <p:pic>
        <p:nvPicPr>
          <p:cNvPr id="7" name="Picture 6" descr="A screenshot of a social media post&#10;&#10;Description automatically generated">
            <a:extLst>
              <a:ext uri="{FF2B5EF4-FFF2-40B4-BE49-F238E27FC236}">
                <a16:creationId xmlns:a16="http://schemas.microsoft.com/office/drawing/2014/main" id="{A34F0EA4-8245-48FE-A205-4E2285C5A0C8}"/>
              </a:ext>
            </a:extLst>
          </p:cNvPr>
          <p:cNvPicPr>
            <a:picLocks noChangeAspect="1"/>
          </p:cNvPicPr>
          <p:nvPr/>
        </p:nvPicPr>
        <p:blipFill rotWithShape="1">
          <a:blip r:embed="rId3">
            <a:extLst>
              <a:ext uri="{28A0092B-C50C-407E-A947-70E740481C1C}">
                <a14:useLocalDpi xmlns:a14="http://schemas.microsoft.com/office/drawing/2010/main" val="0"/>
              </a:ext>
            </a:extLst>
          </a:blip>
          <a:srcRect l="88811" b="49558"/>
          <a:stretch/>
        </p:blipFill>
        <p:spPr>
          <a:xfrm>
            <a:off x="4166211" y="1291058"/>
            <a:ext cx="1905000" cy="4947710"/>
          </a:xfrm>
          <a:prstGeom prst="rect">
            <a:avLst/>
          </a:prstGeom>
        </p:spPr>
      </p:pic>
      <p:pic>
        <p:nvPicPr>
          <p:cNvPr id="8" name="Picture 7"/>
          <p:cNvPicPr>
            <a:picLocks noChangeAspect="1"/>
          </p:cNvPicPr>
          <p:nvPr/>
        </p:nvPicPr>
        <p:blipFill>
          <a:blip r:embed="rId4"/>
          <a:stretch>
            <a:fillRect/>
          </a:stretch>
        </p:blipFill>
        <p:spPr>
          <a:xfrm>
            <a:off x="6308767" y="1583476"/>
            <a:ext cx="5362575" cy="2876550"/>
          </a:xfrm>
          <a:prstGeom prst="rect">
            <a:avLst/>
          </a:prstGeom>
        </p:spPr>
      </p:pic>
      <p:pic>
        <p:nvPicPr>
          <p:cNvPr id="9" name="Picture 8" descr="cid:image003.jpg@01D2FFA0.D4CF208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8820150" y="5469890"/>
            <a:ext cx="2533650" cy="1042670"/>
          </a:xfrm>
          <a:prstGeom prst="rect">
            <a:avLst/>
          </a:prstGeom>
          <a:noFill/>
          <a:ln>
            <a:noFill/>
          </a:ln>
        </p:spPr>
      </p:pic>
      <p:sp>
        <p:nvSpPr>
          <p:cNvPr id="10" name="TextBox 9"/>
          <p:cNvSpPr txBox="1"/>
          <p:nvPr/>
        </p:nvSpPr>
        <p:spPr>
          <a:xfrm>
            <a:off x="6321530" y="4677207"/>
            <a:ext cx="3966359" cy="369332"/>
          </a:xfrm>
          <a:prstGeom prst="rect">
            <a:avLst/>
          </a:prstGeom>
          <a:noFill/>
        </p:spPr>
        <p:txBody>
          <a:bodyPr wrap="square" rtlCol="0">
            <a:spAutoFit/>
          </a:bodyPr>
          <a:lstStyle/>
          <a:p>
            <a:r>
              <a:rPr lang="en-US" i="1" dirty="0" smtClean="0">
                <a:solidFill>
                  <a:srgbClr val="002060"/>
                </a:solidFill>
              </a:rPr>
              <a:t>*Enlarged image from previous slide</a:t>
            </a:r>
            <a:endParaRPr lang="en-US" i="1" dirty="0">
              <a:solidFill>
                <a:srgbClr val="002060"/>
              </a:solidFill>
            </a:endParaRPr>
          </a:p>
        </p:txBody>
      </p:sp>
    </p:spTree>
    <p:extLst>
      <p:ext uri="{BB962C8B-B14F-4D97-AF65-F5344CB8AC3E}">
        <p14:creationId xmlns:p14="http://schemas.microsoft.com/office/powerpoint/2010/main" val="10668420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8573" y="2583264"/>
            <a:ext cx="9107424" cy="800219"/>
          </a:xfrm>
          <a:prstGeom prst="rect">
            <a:avLst/>
          </a:prstGeom>
        </p:spPr>
        <p:txBody>
          <a:bodyPr wrap="square">
            <a:spAutoFit/>
          </a:bodyPr>
          <a:lstStyle/>
          <a:p>
            <a:pPr algn="ctr"/>
            <a:r>
              <a:rPr lang="en-US" sz="4600" dirty="0">
                <a:solidFill>
                  <a:srgbClr val="002060"/>
                </a:solidFill>
              </a:rPr>
              <a:t>Residual Neuromuscular Blockade</a:t>
            </a:r>
          </a:p>
        </p:txBody>
      </p:sp>
      <p:pic>
        <p:nvPicPr>
          <p:cNvPr id="3" name="Picture 2" descr="cid:image003.jpg@01D2FFA0.D4CF208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820150" y="5469890"/>
            <a:ext cx="2533650" cy="1042670"/>
          </a:xfrm>
          <a:prstGeom prst="rect">
            <a:avLst/>
          </a:prstGeom>
          <a:noFill/>
          <a:ln>
            <a:noFill/>
          </a:ln>
        </p:spPr>
      </p:pic>
    </p:spTree>
    <p:extLst>
      <p:ext uri="{BB962C8B-B14F-4D97-AF65-F5344CB8AC3E}">
        <p14:creationId xmlns:p14="http://schemas.microsoft.com/office/powerpoint/2010/main" val="2652607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973" y="127989"/>
            <a:ext cx="10160000" cy="1143000"/>
          </a:xfrm>
        </p:spPr>
        <p:txBody>
          <a:bodyPr>
            <a:normAutofit/>
          </a:bodyPr>
          <a:lstStyle/>
          <a:p>
            <a:r>
              <a:rPr lang="en-US" sz="4100" dirty="0" smtClean="0">
                <a:solidFill>
                  <a:srgbClr val="002060"/>
                </a:solidFill>
                <a:latin typeface="+mn-lt"/>
              </a:rPr>
              <a:t>Residual Neuromuscular Blockade </a:t>
            </a:r>
            <a:endParaRPr lang="en-US" sz="4100" dirty="0">
              <a:solidFill>
                <a:srgbClr val="002060"/>
              </a:solidFill>
              <a:latin typeface="+mn-lt"/>
            </a:endParaRPr>
          </a:p>
        </p:txBody>
      </p:sp>
      <p:sp>
        <p:nvSpPr>
          <p:cNvPr id="3" name="Content Placeholder 2"/>
          <p:cNvSpPr>
            <a:spLocks noGrp="1"/>
          </p:cNvSpPr>
          <p:nvPr>
            <p:ph idx="1"/>
          </p:nvPr>
        </p:nvSpPr>
        <p:spPr>
          <a:xfrm>
            <a:off x="724619" y="1270989"/>
            <a:ext cx="10334445" cy="4287216"/>
          </a:xfrm>
        </p:spPr>
        <p:txBody>
          <a:bodyPr>
            <a:noAutofit/>
          </a:bodyPr>
          <a:lstStyle/>
          <a:p>
            <a:pPr marL="0" indent="0">
              <a:buNone/>
            </a:pPr>
            <a:r>
              <a:rPr lang="en-US" sz="2000" b="1" dirty="0" smtClean="0">
                <a:solidFill>
                  <a:srgbClr val="002060"/>
                </a:solidFill>
              </a:rPr>
              <a:t>Definition:</a:t>
            </a:r>
          </a:p>
          <a:p>
            <a:pPr lvl="1"/>
            <a:r>
              <a:rPr lang="en-US" dirty="0" smtClean="0">
                <a:solidFill>
                  <a:srgbClr val="002060"/>
                </a:solidFill>
              </a:rPr>
              <a:t>Presence of signs or symptoms of muscle weakness in the postoperative period in patients who received neuromuscular blocking agents</a:t>
            </a:r>
          </a:p>
          <a:p>
            <a:pPr lvl="1">
              <a:lnSpc>
                <a:spcPct val="150000"/>
              </a:lnSpc>
            </a:pPr>
            <a:r>
              <a:rPr lang="en-US" dirty="0" smtClean="0">
                <a:solidFill>
                  <a:srgbClr val="002060"/>
                </a:solidFill>
              </a:rPr>
              <a:t>TOF ratio &lt; 0.9 </a:t>
            </a:r>
            <a:r>
              <a:rPr lang="da-DK" sz="1400" dirty="0" smtClean="0">
                <a:solidFill>
                  <a:srgbClr val="002060"/>
                </a:solidFill>
              </a:rPr>
              <a:t>(Fortier, McKeen et al. 2015)</a:t>
            </a:r>
          </a:p>
          <a:p>
            <a:pPr marL="0" indent="0">
              <a:buFont typeface="Arial" panose="020B0604020202020204" pitchFamily="34" charset="0"/>
              <a:buNone/>
            </a:pPr>
            <a:r>
              <a:rPr lang="en-US" sz="2000" b="1" dirty="0" smtClean="0">
                <a:solidFill>
                  <a:srgbClr val="002060"/>
                </a:solidFill>
              </a:rPr>
              <a:t>Incidence</a:t>
            </a:r>
            <a:r>
              <a:rPr lang="en-US" sz="2000" b="1" dirty="0">
                <a:solidFill>
                  <a:srgbClr val="002060"/>
                </a:solidFill>
              </a:rPr>
              <a:t>:</a:t>
            </a:r>
          </a:p>
          <a:p>
            <a:pPr lvl="1"/>
            <a:r>
              <a:rPr lang="en-US" dirty="0">
                <a:solidFill>
                  <a:srgbClr val="002060"/>
                </a:solidFill>
              </a:rPr>
              <a:t>Approximately 40% of patients receiving NMB agents arrive in PACU with postoperative residual </a:t>
            </a:r>
            <a:r>
              <a:rPr lang="en-US" dirty="0" smtClean="0">
                <a:solidFill>
                  <a:srgbClr val="002060"/>
                </a:solidFill>
              </a:rPr>
              <a:t>block (TOF ratio &lt; 0.9) </a:t>
            </a:r>
            <a:r>
              <a:rPr lang="da-DK" sz="1400" dirty="0" smtClean="0">
                <a:solidFill>
                  <a:srgbClr val="002060"/>
                </a:solidFill>
              </a:rPr>
              <a:t>(Naguib, Kopman et al. 2007)</a:t>
            </a:r>
            <a:endParaRPr lang="en-US" dirty="0">
              <a:solidFill>
                <a:srgbClr val="002060"/>
              </a:solidFill>
            </a:endParaRPr>
          </a:p>
          <a:p>
            <a:pPr marL="0" indent="0">
              <a:buFont typeface="Arial" panose="020B0604020202020204" pitchFamily="34" charset="0"/>
              <a:buNone/>
            </a:pPr>
            <a:r>
              <a:rPr lang="en-US" sz="2000" b="1" dirty="0" smtClean="0">
                <a:solidFill>
                  <a:srgbClr val="002060"/>
                </a:solidFill>
              </a:rPr>
              <a:t>Impact:</a:t>
            </a:r>
          </a:p>
          <a:p>
            <a:pPr lvl="1"/>
            <a:r>
              <a:rPr lang="en-US" dirty="0" smtClean="0">
                <a:solidFill>
                  <a:srgbClr val="002060"/>
                </a:solidFill>
              </a:rPr>
              <a:t>Tracheal extubation with TOF ratios &lt; 0.9 are associated with hypoxia, upper airway obstruction, O2 desaturation, aspiration, and reintubation </a:t>
            </a:r>
            <a:r>
              <a:rPr lang="en-US" sz="1400" dirty="0" smtClean="0">
                <a:solidFill>
                  <a:srgbClr val="002060"/>
                </a:solidFill>
              </a:rPr>
              <a:t>(Eikermann, Blobner et al. 2006; Grosse-Sundrup, Henneman et al. 2012; Murphy, Szokol et al. 2013; Murphy, Szokol et al. 2008)</a:t>
            </a:r>
            <a:endParaRPr lang="en-US" sz="1400" dirty="0">
              <a:solidFill>
                <a:srgbClr val="002060"/>
              </a:solidFill>
            </a:endParaRPr>
          </a:p>
        </p:txBody>
      </p:sp>
      <p:pic>
        <p:nvPicPr>
          <p:cNvPr id="4" name="Picture 3" descr="cid:image003.jpg@01D2FFA0.D4CF208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820150" y="5469890"/>
            <a:ext cx="2533650" cy="1042670"/>
          </a:xfrm>
          <a:prstGeom prst="rect">
            <a:avLst/>
          </a:prstGeom>
          <a:noFill/>
          <a:ln>
            <a:noFill/>
          </a:ln>
        </p:spPr>
      </p:pic>
    </p:spTree>
    <p:extLst>
      <p:ext uri="{BB962C8B-B14F-4D97-AF65-F5344CB8AC3E}">
        <p14:creationId xmlns:p14="http://schemas.microsoft.com/office/powerpoint/2010/main" val="3507014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07" y="538276"/>
            <a:ext cx="10515600" cy="766990"/>
          </a:xfrm>
        </p:spPr>
        <p:txBody>
          <a:bodyPr>
            <a:noAutofit/>
          </a:bodyPr>
          <a:lstStyle/>
          <a:p>
            <a:r>
              <a:rPr lang="en-US" sz="4100" dirty="0" smtClean="0">
                <a:solidFill>
                  <a:srgbClr val="002060"/>
                </a:solidFill>
                <a:latin typeface="+mn-lt"/>
              </a:rPr>
              <a:t>Residual NMB and Pulmonary Complications</a:t>
            </a:r>
            <a:endParaRPr lang="en-US" sz="4100" dirty="0">
              <a:solidFill>
                <a:srgbClr val="002060"/>
              </a:solidFill>
              <a:latin typeface="+mn-lt"/>
            </a:endParaRPr>
          </a:p>
        </p:txBody>
      </p:sp>
      <p:sp>
        <p:nvSpPr>
          <p:cNvPr id="6" name="TextBox 5"/>
          <p:cNvSpPr txBox="1"/>
          <p:nvPr/>
        </p:nvSpPr>
        <p:spPr>
          <a:xfrm>
            <a:off x="3922712" y="6060070"/>
            <a:ext cx="3453205" cy="369332"/>
          </a:xfrm>
          <a:prstGeom prst="rect">
            <a:avLst/>
          </a:prstGeom>
          <a:noFill/>
        </p:spPr>
        <p:txBody>
          <a:bodyPr wrap="square" rtlCol="0">
            <a:spAutoFit/>
          </a:bodyPr>
          <a:lstStyle/>
          <a:p>
            <a:pPr algn="r"/>
            <a:r>
              <a:rPr lang="en-US" dirty="0" smtClean="0">
                <a:solidFill>
                  <a:srgbClr val="002060"/>
                </a:solidFill>
              </a:rPr>
              <a:t>(Bulka, Terekhov et al. 2016)</a:t>
            </a:r>
            <a:endParaRPr lang="en-US" dirty="0">
              <a:solidFill>
                <a:srgbClr val="002060"/>
              </a:solidFill>
            </a:endParaRPr>
          </a:p>
        </p:txBody>
      </p:sp>
      <p:graphicFrame>
        <p:nvGraphicFramePr>
          <p:cNvPr id="8" name="Diagram 7"/>
          <p:cNvGraphicFramePr/>
          <p:nvPr>
            <p:extLst>
              <p:ext uri="{D42A27DB-BD31-4B8C-83A1-F6EECF244321}">
                <p14:modId xmlns:p14="http://schemas.microsoft.com/office/powerpoint/2010/main" val="3636913524"/>
              </p:ext>
            </p:extLst>
          </p:nvPr>
        </p:nvGraphicFramePr>
        <p:xfrm>
          <a:off x="1493260" y="1531660"/>
          <a:ext cx="8804833" cy="4445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cid:image003.jpg@01D2FFA0.D4CF2080"/>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8820150" y="5469890"/>
            <a:ext cx="2533650" cy="1042670"/>
          </a:xfrm>
          <a:prstGeom prst="rect">
            <a:avLst/>
          </a:prstGeom>
          <a:noFill/>
          <a:ln>
            <a:noFill/>
          </a:ln>
        </p:spPr>
      </p:pic>
    </p:spTree>
    <p:extLst>
      <p:ext uri="{BB962C8B-B14F-4D97-AF65-F5344CB8AC3E}">
        <p14:creationId xmlns:p14="http://schemas.microsoft.com/office/powerpoint/2010/main" val="1332924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707" y="238339"/>
            <a:ext cx="10160000" cy="1143000"/>
          </a:xfrm>
        </p:spPr>
        <p:txBody>
          <a:bodyPr/>
          <a:lstStyle/>
          <a:p>
            <a:r>
              <a:rPr lang="en-US" sz="4100" dirty="0" smtClean="0">
                <a:solidFill>
                  <a:srgbClr val="002060"/>
                </a:solidFill>
                <a:latin typeface="+mn-lt"/>
              </a:rPr>
              <a:t>Train of Four </a:t>
            </a:r>
            <a:r>
              <a:rPr lang="en-US" sz="4100" dirty="0">
                <a:solidFill>
                  <a:srgbClr val="002060"/>
                </a:solidFill>
                <a:latin typeface="+mn-lt"/>
              </a:rPr>
              <a:t>M</a:t>
            </a:r>
            <a:r>
              <a:rPr lang="en-US" sz="4100" dirty="0" smtClean="0">
                <a:solidFill>
                  <a:srgbClr val="002060"/>
                </a:solidFill>
                <a:latin typeface="+mn-lt"/>
              </a:rPr>
              <a:t>onitoring</a:t>
            </a:r>
            <a:endParaRPr lang="en-US" sz="4100" dirty="0">
              <a:solidFill>
                <a:srgbClr val="002060"/>
              </a:solidFill>
              <a:latin typeface="+mn-lt"/>
            </a:endParaRPr>
          </a:p>
        </p:txBody>
      </p:sp>
      <p:sp>
        <p:nvSpPr>
          <p:cNvPr id="3" name="Content Placeholder 2"/>
          <p:cNvSpPr>
            <a:spLocks noGrp="1"/>
          </p:cNvSpPr>
          <p:nvPr>
            <p:ph idx="1"/>
          </p:nvPr>
        </p:nvSpPr>
        <p:spPr>
          <a:xfrm>
            <a:off x="558707" y="1229556"/>
            <a:ext cx="10516900" cy="4761669"/>
          </a:xfrm>
        </p:spPr>
        <p:txBody>
          <a:bodyPr>
            <a:normAutofit fontScale="92500" lnSpcReduction="10000"/>
          </a:bodyPr>
          <a:lstStyle/>
          <a:p>
            <a:r>
              <a:rPr lang="en-US" dirty="0" smtClean="0">
                <a:solidFill>
                  <a:srgbClr val="002060"/>
                </a:solidFill>
              </a:rPr>
              <a:t>Train of Four monitoring or acceleromyography is recommended to optimize the timing of reversal agents and reduce incidence of residual NMB </a:t>
            </a:r>
            <a:r>
              <a:rPr lang="en-US" sz="1400" dirty="0" smtClean="0">
                <a:solidFill>
                  <a:srgbClr val="002060"/>
                </a:solidFill>
              </a:rPr>
              <a:t>(Lien and Kopman 2014)</a:t>
            </a:r>
          </a:p>
          <a:p>
            <a:endParaRPr lang="en-US" dirty="0" smtClean="0">
              <a:solidFill>
                <a:srgbClr val="002060"/>
              </a:solidFill>
            </a:endParaRPr>
          </a:p>
          <a:p>
            <a:r>
              <a:rPr lang="en-US" dirty="0" smtClean="0">
                <a:solidFill>
                  <a:srgbClr val="002060"/>
                </a:solidFill>
              </a:rPr>
              <a:t>Rates of pulmonary complications are higher without accelerometric monitoring of NMB and reversal </a:t>
            </a:r>
            <a:r>
              <a:rPr lang="en-US" sz="1400" dirty="0" smtClean="0">
                <a:solidFill>
                  <a:srgbClr val="002060"/>
                </a:solidFill>
              </a:rPr>
              <a:t>(Eikermann, Groeben et al. 2003; Murphy, Szokol et al. 2008). </a:t>
            </a:r>
          </a:p>
          <a:p>
            <a:pPr marL="0" indent="0">
              <a:buNone/>
            </a:pPr>
            <a:endParaRPr lang="en-US" dirty="0" smtClean="0">
              <a:solidFill>
                <a:srgbClr val="002060"/>
              </a:solidFill>
            </a:endParaRPr>
          </a:p>
          <a:p>
            <a:r>
              <a:rPr lang="en-US" dirty="0" smtClean="0">
                <a:solidFill>
                  <a:srgbClr val="002060"/>
                </a:solidFill>
              </a:rPr>
              <a:t>Clinical </a:t>
            </a:r>
            <a:r>
              <a:rPr lang="en-US" dirty="0">
                <a:solidFill>
                  <a:srgbClr val="002060"/>
                </a:solidFill>
              </a:rPr>
              <a:t>tests </a:t>
            </a:r>
            <a:r>
              <a:rPr lang="en-US" dirty="0" smtClean="0">
                <a:solidFill>
                  <a:srgbClr val="002060"/>
                </a:solidFill>
              </a:rPr>
              <a:t>(</a:t>
            </a:r>
            <a:r>
              <a:rPr lang="en-US" dirty="0">
                <a:solidFill>
                  <a:srgbClr val="002060"/>
                </a:solidFill>
              </a:rPr>
              <a:t>head lift, hand grip, leg </a:t>
            </a:r>
            <a:r>
              <a:rPr lang="en-US" dirty="0" smtClean="0">
                <a:solidFill>
                  <a:srgbClr val="002060"/>
                </a:solidFill>
              </a:rPr>
              <a:t>lift, eye opening ) NOT </a:t>
            </a:r>
            <a:r>
              <a:rPr lang="en-US" dirty="0">
                <a:solidFill>
                  <a:srgbClr val="002060"/>
                </a:solidFill>
              </a:rPr>
              <a:t>sufficient to infer adequacy of respiratory muscle </a:t>
            </a:r>
            <a:r>
              <a:rPr lang="en-US" dirty="0" smtClean="0">
                <a:solidFill>
                  <a:srgbClr val="002060"/>
                </a:solidFill>
              </a:rPr>
              <a:t>function </a:t>
            </a:r>
            <a:r>
              <a:rPr lang="en-US" sz="1400" dirty="0" smtClean="0">
                <a:solidFill>
                  <a:srgbClr val="002060"/>
                </a:solidFill>
              </a:rPr>
              <a:t>(Brull and Murphy 2010)</a:t>
            </a:r>
          </a:p>
          <a:p>
            <a:pPr lvl="1"/>
            <a:r>
              <a:rPr lang="en-US" dirty="0" smtClean="0">
                <a:solidFill>
                  <a:srgbClr val="002060"/>
                </a:solidFill>
              </a:rPr>
              <a:t>11 of 12 (91.6%) patients could sustain &gt; 5 second head lift at TOF ratio of 0.5 </a:t>
            </a:r>
          </a:p>
          <a:p>
            <a:pPr marL="411480" lvl="1" indent="0">
              <a:buNone/>
            </a:pPr>
            <a:r>
              <a:rPr lang="en-US" sz="1400" dirty="0">
                <a:solidFill>
                  <a:srgbClr val="002060"/>
                </a:solidFill>
              </a:rPr>
              <a:t>	</a:t>
            </a:r>
            <a:r>
              <a:rPr lang="en-US" sz="1400" dirty="0" smtClean="0">
                <a:solidFill>
                  <a:srgbClr val="002060"/>
                </a:solidFill>
              </a:rPr>
              <a:t>(Eikermann, Groeben et al. 2003)</a:t>
            </a:r>
          </a:p>
          <a:p>
            <a:pPr lvl="1"/>
            <a:r>
              <a:rPr lang="en-US" dirty="0" smtClean="0">
                <a:solidFill>
                  <a:srgbClr val="002060"/>
                </a:solidFill>
              </a:rPr>
              <a:t>16 of 19 (84.2%) patients could sustain 5 second head lift with TOF ratio &lt; 0.5 </a:t>
            </a:r>
          </a:p>
          <a:p>
            <a:pPr marL="411480" lvl="1" indent="0">
              <a:buNone/>
            </a:pPr>
            <a:r>
              <a:rPr lang="en-US" sz="1400" dirty="0" smtClean="0">
                <a:solidFill>
                  <a:srgbClr val="002060"/>
                </a:solidFill>
              </a:rPr>
              <a:t>	(Pedersen, Viby-Mogensen et al. 1990)</a:t>
            </a:r>
          </a:p>
        </p:txBody>
      </p:sp>
      <p:pic>
        <p:nvPicPr>
          <p:cNvPr id="4" name="Picture 3" descr="cid:image003.jpg@01D2FFA0.D4CF208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820150" y="5469890"/>
            <a:ext cx="2533650" cy="1042670"/>
          </a:xfrm>
          <a:prstGeom prst="rect">
            <a:avLst/>
          </a:prstGeom>
          <a:noFill/>
          <a:ln>
            <a:noFill/>
          </a:ln>
        </p:spPr>
      </p:pic>
    </p:spTree>
    <p:extLst>
      <p:ext uri="{BB962C8B-B14F-4D97-AF65-F5344CB8AC3E}">
        <p14:creationId xmlns:p14="http://schemas.microsoft.com/office/powerpoint/2010/main" val="1886240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dirty="0" smtClean="0">
                <a:solidFill>
                  <a:srgbClr val="002060"/>
                </a:solidFill>
                <a:latin typeface="+mn-lt"/>
              </a:rPr>
              <a:t>TOF vs. Acceleromyography</a:t>
            </a:r>
            <a:endParaRPr lang="en-US" sz="4100" dirty="0">
              <a:solidFill>
                <a:srgbClr val="002060"/>
              </a:solidFill>
              <a:latin typeface="+mn-lt"/>
            </a:endParaRPr>
          </a:p>
        </p:txBody>
      </p:sp>
      <p:sp>
        <p:nvSpPr>
          <p:cNvPr id="3" name="Content Placeholder 2"/>
          <p:cNvSpPr>
            <a:spLocks noGrp="1"/>
          </p:cNvSpPr>
          <p:nvPr>
            <p:ph idx="1"/>
          </p:nvPr>
        </p:nvSpPr>
        <p:spPr/>
        <p:txBody>
          <a:bodyPr/>
          <a:lstStyle/>
          <a:p>
            <a:r>
              <a:rPr lang="en-US" dirty="0" smtClean="0">
                <a:solidFill>
                  <a:srgbClr val="002060"/>
                </a:solidFill>
              </a:rPr>
              <a:t>Though acceleromyography is found to be superior in monitoring to prevent respiratory events in PACU (</a:t>
            </a:r>
            <a:r>
              <a:rPr lang="en-US" dirty="0">
                <a:solidFill>
                  <a:srgbClr val="002060"/>
                </a:solidFill>
              </a:rPr>
              <a:t>Murphy, Szokol et al. </a:t>
            </a:r>
            <a:r>
              <a:rPr lang="en-US" dirty="0" smtClean="0">
                <a:solidFill>
                  <a:srgbClr val="002060"/>
                </a:solidFill>
              </a:rPr>
              <a:t>2008), qualitative monitoring (TOF) is still beneficial.</a:t>
            </a:r>
          </a:p>
          <a:p>
            <a:endParaRPr lang="en-US" dirty="0" smtClean="0">
              <a:solidFill>
                <a:srgbClr val="002060"/>
              </a:solidFill>
            </a:endParaRPr>
          </a:p>
          <a:p>
            <a:r>
              <a:rPr lang="en-US" dirty="0" smtClean="0">
                <a:solidFill>
                  <a:srgbClr val="002060"/>
                </a:solidFill>
              </a:rPr>
              <a:t>Qualitative TOF monitoring can guide the timing of NMB reversal to reduce the incidence and severity of residual paralysis </a:t>
            </a:r>
            <a:r>
              <a:rPr lang="en-US" sz="1400" dirty="0" smtClean="0">
                <a:solidFill>
                  <a:srgbClr val="002060"/>
                </a:solidFill>
              </a:rPr>
              <a:t>(Thilen and Bhananker 2016)</a:t>
            </a:r>
          </a:p>
          <a:p>
            <a:endParaRPr lang="en-US" dirty="0"/>
          </a:p>
        </p:txBody>
      </p:sp>
      <p:pic>
        <p:nvPicPr>
          <p:cNvPr id="4" name="Picture 3" descr="cid:image003.jpg@01D2FFA0.D4CF208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820150" y="5469890"/>
            <a:ext cx="2533650" cy="1042670"/>
          </a:xfrm>
          <a:prstGeom prst="rect">
            <a:avLst/>
          </a:prstGeom>
          <a:noFill/>
          <a:ln>
            <a:noFill/>
          </a:ln>
        </p:spPr>
      </p:pic>
    </p:spTree>
    <p:extLst>
      <p:ext uri="{BB962C8B-B14F-4D97-AF65-F5344CB8AC3E}">
        <p14:creationId xmlns:p14="http://schemas.microsoft.com/office/powerpoint/2010/main" val="1584481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084" y="119363"/>
            <a:ext cx="10160000" cy="1143000"/>
          </a:xfrm>
        </p:spPr>
        <p:txBody>
          <a:bodyPr>
            <a:normAutofit/>
          </a:bodyPr>
          <a:lstStyle/>
          <a:p>
            <a:r>
              <a:rPr lang="en-US" sz="4100" dirty="0" smtClean="0">
                <a:solidFill>
                  <a:srgbClr val="002060"/>
                </a:solidFill>
                <a:latin typeface="+mn-lt"/>
              </a:rPr>
              <a:t>Neuromuscular Blocker Reversal</a:t>
            </a:r>
            <a:endParaRPr lang="en-US" sz="4100" dirty="0">
              <a:solidFill>
                <a:srgbClr val="002060"/>
              </a:solidFill>
              <a:latin typeface="+mn-lt"/>
            </a:endParaRPr>
          </a:p>
        </p:txBody>
      </p:sp>
      <p:sp>
        <p:nvSpPr>
          <p:cNvPr id="3" name="Content Placeholder 2"/>
          <p:cNvSpPr>
            <a:spLocks noGrp="1"/>
          </p:cNvSpPr>
          <p:nvPr>
            <p:ph idx="1"/>
          </p:nvPr>
        </p:nvSpPr>
        <p:spPr>
          <a:xfrm>
            <a:off x="506084" y="1096984"/>
            <a:ext cx="11250487" cy="4990625"/>
          </a:xfrm>
        </p:spPr>
        <p:txBody>
          <a:bodyPr>
            <a:normAutofit lnSpcReduction="10000"/>
          </a:bodyPr>
          <a:lstStyle/>
          <a:p>
            <a:r>
              <a:rPr lang="en-US" dirty="0" smtClean="0">
                <a:solidFill>
                  <a:srgbClr val="002060"/>
                </a:solidFill>
              </a:rPr>
              <a:t>Cases utilizing non-depolarizing NMBs without </a:t>
            </a:r>
            <a:r>
              <a:rPr lang="en-US" dirty="0">
                <a:solidFill>
                  <a:srgbClr val="002060"/>
                </a:solidFill>
              </a:rPr>
              <a:t>neostigmine reversal </a:t>
            </a:r>
            <a:r>
              <a:rPr lang="en-US" dirty="0" smtClean="0">
                <a:solidFill>
                  <a:srgbClr val="002060"/>
                </a:solidFill>
              </a:rPr>
              <a:t>were </a:t>
            </a:r>
            <a:r>
              <a:rPr lang="en-US" dirty="0">
                <a:solidFill>
                  <a:srgbClr val="002060"/>
                </a:solidFill>
              </a:rPr>
              <a:t>associated with increased </a:t>
            </a:r>
            <a:r>
              <a:rPr lang="en-US" dirty="0" smtClean="0">
                <a:solidFill>
                  <a:srgbClr val="002060"/>
                </a:solidFill>
              </a:rPr>
              <a:t>incidence of </a:t>
            </a:r>
            <a:r>
              <a:rPr lang="en-US" dirty="0">
                <a:solidFill>
                  <a:srgbClr val="002060"/>
                </a:solidFill>
              </a:rPr>
              <a:t>respiratory </a:t>
            </a:r>
            <a:r>
              <a:rPr lang="en-US" dirty="0" smtClean="0">
                <a:solidFill>
                  <a:srgbClr val="002060"/>
                </a:solidFill>
              </a:rPr>
              <a:t>events </a:t>
            </a:r>
            <a:r>
              <a:rPr lang="en-US" dirty="0">
                <a:solidFill>
                  <a:srgbClr val="002060"/>
                </a:solidFill>
              </a:rPr>
              <a:t>compared with patients reversed with </a:t>
            </a:r>
            <a:r>
              <a:rPr lang="en-US" dirty="0" smtClean="0">
                <a:solidFill>
                  <a:srgbClr val="002060"/>
                </a:solidFill>
              </a:rPr>
              <a:t>neostigmine</a:t>
            </a:r>
            <a:r>
              <a:rPr lang="en-US" dirty="0">
                <a:solidFill>
                  <a:srgbClr val="002060"/>
                </a:solidFill>
              </a:rPr>
              <a:t> </a:t>
            </a:r>
            <a:r>
              <a:rPr lang="en-US" sz="1400" dirty="0" smtClean="0">
                <a:solidFill>
                  <a:srgbClr val="002060"/>
                </a:solidFill>
              </a:rPr>
              <a:t>(Bronsert, Henderson et al. 2017)</a:t>
            </a:r>
          </a:p>
          <a:p>
            <a:endParaRPr lang="en-US" sz="1400" dirty="0">
              <a:solidFill>
                <a:srgbClr val="002060"/>
              </a:solidFill>
            </a:endParaRPr>
          </a:p>
          <a:p>
            <a:r>
              <a:rPr lang="en-US" dirty="0" smtClean="0">
                <a:solidFill>
                  <a:srgbClr val="002060"/>
                </a:solidFill>
              </a:rPr>
              <a:t>In another study, patients who did not receive reversal were more likely to experience pneumonia postoperatively (11% vs. 5%) </a:t>
            </a:r>
          </a:p>
          <a:p>
            <a:endParaRPr lang="en-US" dirty="0">
              <a:solidFill>
                <a:srgbClr val="002060"/>
              </a:solidFill>
            </a:endParaRPr>
          </a:p>
          <a:p>
            <a:endParaRPr lang="en-US" dirty="0" smtClean="0">
              <a:solidFill>
                <a:srgbClr val="002060"/>
              </a:solidFill>
            </a:endParaRPr>
          </a:p>
          <a:p>
            <a:endParaRPr lang="en-US" dirty="0" smtClean="0">
              <a:solidFill>
                <a:srgbClr val="002060"/>
              </a:solidFill>
            </a:endParaRPr>
          </a:p>
          <a:p>
            <a:pPr marL="0" indent="0">
              <a:buNone/>
            </a:pPr>
            <a:endParaRPr lang="en-US" dirty="0" smtClean="0">
              <a:solidFill>
                <a:srgbClr val="002060"/>
              </a:solidFill>
            </a:endParaRPr>
          </a:p>
          <a:p>
            <a:r>
              <a:rPr lang="en-US" dirty="0" smtClean="0">
                <a:solidFill>
                  <a:srgbClr val="002060"/>
                </a:solidFill>
              </a:rPr>
              <a:t>Sugammadex can be used for rescue in failed rapid sequence induction &amp; cases where large doses of NMBA were administered.</a:t>
            </a:r>
          </a:p>
        </p:txBody>
      </p:sp>
      <p:graphicFrame>
        <p:nvGraphicFramePr>
          <p:cNvPr id="4" name="Table 3"/>
          <p:cNvGraphicFramePr>
            <a:graphicFrameLocks noGrp="1"/>
          </p:cNvGraphicFramePr>
          <p:nvPr>
            <p:extLst/>
          </p:nvPr>
        </p:nvGraphicFramePr>
        <p:xfrm>
          <a:off x="1512983" y="3592297"/>
          <a:ext cx="8127999" cy="12801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baseline="0" dirty="0" smtClean="0"/>
                        <a:t>Reversal Administered (Neostigmine)</a:t>
                      </a:r>
                      <a:endParaRPr lang="en-US" dirty="0"/>
                    </a:p>
                  </a:txBody>
                  <a:tcPr/>
                </a:tc>
                <a:tc>
                  <a:txBody>
                    <a:bodyPr/>
                    <a:lstStyle/>
                    <a:p>
                      <a:r>
                        <a:rPr lang="en-US" dirty="0" smtClean="0"/>
                        <a:t>No</a:t>
                      </a:r>
                      <a:r>
                        <a:rPr lang="en-US" baseline="0" dirty="0" smtClean="0"/>
                        <a:t> Reversal Administered</a:t>
                      </a:r>
                      <a:endParaRPr lang="en-US" dirty="0"/>
                    </a:p>
                  </a:txBody>
                  <a:tcPr/>
                </a:tc>
                <a:extLst>
                  <a:ext uri="{0D108BD9-81ED-4DB2-BD59-A6C34878D82A}">
                    <a16:rowId xmlns:a16="http://schemas.microsoft.com/office/drawing/2014/main" val="10000"/>
                  </a:ext>
                </a:extLst>
              </a:tr>
              <a:tr h="370840">
                <a:tc>
                  <a:txBody>
                    <a:bodyPr/>
                    <a:lstStyle/>
                    <a:p>
                      <a:r>
                        <a:rPr lang="en-US" dirty="0" smtClean="0"/>
                        <a:t>Total patients</a:t>
                      </a:r>
                      <a:r>
                        <a:rPr lang="en-US" baseline="0" dirty="0" smtClean="0"/>
                        <a:t> with pneumonia: 219/</a:t>
                      </a:r>
                      <a:r>
                        <a:rPr lang="en-US" dirty="0" smtClean="0"/>
                        <a:t>1320</a:t>
                      </a:r>
                      <a:endParaRPr lang="en-US" dirty="0"/>
                    </a:p>
                  </a:txBody>
                  <a:tcPr/>
                </a:tc>
                <a:tc>
                  <a:txBody>
                    <a:bodyPr/>
                    <a:lstStyle/>
                    <a:p>
                      <a:r>
                        <a:rPr lang="en-US" dirty="0" smtClean="0"/>
                        <a:t>70 surgical cases (5%)</a:t>
                      </a:r>
                      <a:endParaRPr lang="en-US" dirty="0"/>
                    </a:p>
                  </a:txBody>
                  <a:tcPr/>
                </a:tc>
                <a:tc>
                  <a:txBody>
                    <a:bodyPr/>
                    <a:lstStyle/>
                    <a:p>
                      <a:r>
                        <a:rPr lang="en-US" dirty="0" smtClean="0"/>
                        <a:t>149</a:t>
                      </a:r>
                      <a:r>
                        <a:rPr lang="en-US" baseline="0" dirty="0" smtClean="0"/>
                        <a:t> surgical cases (11%)</a:t>
                      </a:r>
                      <a:endParaRPr lang="en-US" dirty="0"/>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6069443" y="4603217"/>
            <a:ext cx="3571539" cy="307777"/>
          </a:xfrm>
          <a:prstGeom prst="rect">
            <a:avLst/>
          </a:prstGeom>
          <a:noFill/>
        </p:spPr>
        <p:txBody>
          <a:bodyPr wrap="square" rtlCol="0">
            <a:spAutoFit/>
          </a:bodyPr>
          <a:lstStyle/>
          <a:p>
            <a:pPr algn="r"/>
            <a:r>
              <a:rPr lang="en-US" sz="1400" dirty="0" smtClean="0"/>
              <a:t>(Bulka, Terekhov et al. 2016)</a:t>
            </a:r>
            <a:endParaRPr lang="en-US" sz="1400" dirty="0"/>
          </a:p>
        </p:txBody>
      </p:sp>
      <p:pic>
        <p:nvPicPr>
          <p:cNvPr id="6" name="Picture 5" descr="cid:image003.jpg@01D2FFA0.D4CF208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055282" y="5633246"/>
            <a:ext cx="2533650" cy="1042670"/>
          </a:xfrm>
          <a:prstGeom prst="rect">
            <a:avLst/>
          </a:prstGeom>
          <a:noFill/>
          <a:ln>
            <a:noFill/>
          </a:ln>
        </p:spPr>
      </p:pic>
    </p:spTree>
    <p:extLst>
      <p:ext uri="{BB962C8B-B14F-4D97-AF65-F5344CB8AC3E}">
        <p14:creationId xmlns:p14="http://schemas.microsoft.com/office/powerpoint/2010/main" val="919685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437"/>
            <a:ext cx="10515600" cy="1325563"/>
          </a:xfrm>
        </p:spPr>
        <p:txBody>
          <a:bodyPr>
            <a:normAutofit/>
          </a:bodyPr>
          <a:lstStyle/>
          <a:p>
            <a:r>
              <a:rPr lang="en-US" sz="4100" dirty="0" smtClean="0">
                <a:solidFill>
                  <a:srgbClr val="002060"/>
                </a:solidFill>
                <a:latin typeface="+mn-lt"/>
              </a:rPr>
              <a:t>Objectives</a:t>
            </a:r>
            <a:endParaRPr lang="en-US" sz="4100" dirty="0">
              <a:solidFill>
                <a:srgbClr val="002060"/>
              </a:solidFill>
              <a:latin typeface="+mn-lt"/>
            </a:endParaRPr>
          </a:p>
        </p:txBody>
      </p:sp>
      <p:sp>
        <p:nvSpPr>
          <p:cNvPr id="3" name="Content Placeholder 2"/>
          <p:cNvSpPr>
            <a:spLocks noGrp="1"/>
          </p:cNvSpPr>
          <p:nvPr>
            <p:ph idx="1"/>
          </p:nvPr>
        </p:nvSpPr>
        <p:spPr>
          <a:xfrm>
            <a:off x="838200" y="1425677"/>
            <a:ext cx="10515600" cy="3955948"/>
          </a:xfrm>
        </p:spPr>
        <p:txBody>
          <a:bodyPr>
            <a:normAutofit/>
          </a:bodyPr>
          <a:lstStyle/>
          <a:p>
            <a:r>
              <a:rPr lang="en-US" sz="2400" dirty="0" smtClean="0">
                <a:solidFill>
                  <a:srgbClr val="002060"/>
                </a:solidFill>
              </a:rPr>
              <a:t>Define Postoperative Pulmonary Complications (PPCs)</a:t>
            </a:r>
          </a:p>
          <a:p>
            <a:r>
              <a:rPr lang="en-US" sz="2400" dirty="0" smtClean="0">
                <a:solidFill>
                  <a:srgbClr val="002060"/>
                </a:solidFill>
              </a:rPr>
              <a:t>Discuss the incidence of pulmonary </a:t>
            </a:r>
            <a:r>
              <a:rPr lang="en-US" sz="2400" dirty="0">
                <a:solidFill>
                  <a:srgbClr val="002060"/>
                </a:solidFill>
              </a:rPr>
              <a:t>c</a:t>
            </a:r>
            <a:r>
              <a:rPr lang="en-US" sz="2400" dirty="0" smtClean="0">
                <a:solidFill>
                  <a:srgbClr val="002060"/>
                </a:solidFill>
              </a:rPr>
              <a:t>omplications</a:t>
            </a:r>
          </a:p>
          <a:p>
            <a:r>
              <a:rPr lang="en-US" sz="2400" dirty="0" smtClean="0">
                <a:solidFill>
                  <a:srgbClr val="002060"/>
                </a:solidFill>
              </a:rPr>
              <a:t>Describe </a:t>
            </a:r>
            <a:r>
              <a:rPr lang="en-US" sz="2400" dirty="0">
                <a:solidFill>
                  <a:srgbClr val="002060"/>
                </a:solidFill>
              </a:rPr>
              <a:t>the impact of </a:t>
            </a:r>
            <a:r>
              <a:rPr lang="en-US" sz="2400" dirty="0" smtClean="0">
                <a:solidFill>
                  <a:srgbClr val="002060"/>
                </a:solidFill>
              </a:rPr>
              <a:t>PPCs relative </a:t>
            </a:r>
            <a:r>
              <a:rPr lang="en-US" sz="2400" dirty="0">
                <a:solidFill>
                  <a:srgbClr val="002060"/>
                </a:solidFill>
              </a:rPr>
              <a:t>to anesthesia </a:t>
            </a:r>
            <a:r>
              <a:rPr lang="en-US" sz="2400" dirty="0" smtClean="0">
                <a:solidFill>
                  <a:srgbClr val="002060"/>
                </a:solidFill>
              </a:rPr>
              <a:t>care</a:t>
            </a:r>
          </a:p>
          <a:p>
            <a:r>
              <a:rPr lang="en-US" sz="2400" dirty="0">
                <a:solidFill>
                  <a:srgbClr val="002060"/>
                </a:solidFill>
              </a:rPr>
              <a:t>N</a:t>
            </a:r>
            <a:r>
              <a:rPr lang="en-US" sz="2400" dirty="0" smtClean="0">
                <a:solidFill>
                  <a:srgbClr val="002060"/>
                </a:solidFill>
              </a:rPr>
              <a:t>euromuscular blockade (NMB) administration considerations</a:t>
            </a:r>
          </a:p>
          <a:p>
            <a:r>
              <a:rPr lang="en-US" sz="2400" dirty="0" smtClean="0">
                <a:solidFill>
                  <a:srgbClr val="002060"/>
                </a:solidFill>
              </a:rPr>
              <a:t>Recommend </a:t>
            </a:r>
            <a:r>
              <a:rPr lang="en-US" sz="2400" dirty="0">
                <a:solidFill>
                  <a:srgbClr val="002060"/>
                </a:solidFill>
              </a:rPr>
              <a:t>lung protective ventilation strategies to reduce the incidence of pulmonary complications</a:t>
            </a:r>
          </a:p>
          <a:p>
            <a:r>
              <a:rPr lang="en-US" sz="2400" dirty="0">
                <a:solidFill>
                  <a:srgbClr val="002060"/>
                </a:solidFill>
              </a:rPr>
              <a:t>Identify ASPIRE measures that support protective mechanical ventilation strategies</a:t>
            </a:r>
          </a:p>
          <a:p>
            <a:r>
              <a:rPr lang="en-US" sz="2400" dirty="0">
                <a:solidFill>
                  <a:srgbClr val="002060"/>
                </a:solidFill>
              </a:rPr>
              <a:t>Propose practical solutions to prevent pulmonary complications </a:t>
            </a:r>
          </a:p>
          <a:p>
            <a:endParaRPr lang="en-US" dirty="0"/>
          </a:p>
        </p:txBody>
      </p:sp>
      <p:pic>
        <p:nvPicPr>
          <p:cNvPr id="4" name="Picture 3" descr="cid:image003.jpg@01D2FFA0.D4CF208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820150" y="5469890"/>
            <a:ext cx="2533650" cy="1042670"/>
          </a:xfrm>
          <a:prstGeom prst="rect">
            <a:avLst/>
          </a:prstGeom>
          <a:noFill/>
          <a:ln>
            <a:noFill/>
          </a:ln>
        </p:spPr>
      </p:pic>
    </p:spTree>
    <p:extLst>
      <p:ext uri="{BB962C8B-B14F-4D97-AF65-F5344CB8AC3E}">
        <p14:creationId xmlns:p14="http://schemas.microsoft.com/office/powerpoint/2010/main" val="229955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9832" y="2511552"/>
            <a:ext cx="9107424" cy="1508105"/>
          </a:xfrm>
          <a:prstGeom prst="rect">
            <a:avLst/>
          </a:prstGeom>
        </p:spPr>
        <p:txBody>
          <a:bodyPr wrap="square">
            <a:spAutoFit/>
          </a:bodyPr>
          <a:lstStyle/>
          <a:p>
            <a:pPr algn="ctr"/>
            <a:r>
              <a:rPr lang="en-US" sz="4600" dirty="0" smtClean="0">
                <a:solidFill>
                  <a:srgbClr val="002060"/>
                </a:solidFill>
              </a:rPr>
              <a:t>ASPIRE Neuromuscular Blockade Measures</a:t>
            </a:r>
            <a:endParaRPr lang="en-US" sz="4600" dirty="0">
              <a:solidFill>
                <a:srgbClr val="002060"/>
              </a:solidFill>
            </a:endParaRPr>
          </a:p>
        </p:txBody>
      </p:sp>
      <p:pic>
        <p:nvPicPr>
          <p:cNvPr id="3" name="Picture 2" descr="cid:image003.jpg@01D2FFA0.D4CF208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820150" y="5469890"/>
            <a:ext cx="2533650" cy="1042670"/>
          </a:xfrm>
          <a:prstGeom prst="rect">
            <a:avLst/>
          </a:prstGeom>
          <a:noFill/>
          <a:ln>
            <a:noFill/>
          </a:ln>
        </p:spPr>
      </p:pic>
    </p:spTree>
    <p:extLst>
      <p:ext uri="{BB962C8B-B14F-4D97-AF65-F5344CB8AC3E}">
        <p14:creationId xmlns:p14="http://schemas.microsoft.com/office/powerpoint/2010/main" val="25543608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49132" cy="855422"/>
          </a:xfrm>
        </p:spPr>
        <p:txBody>
          <a:bodyPr/>
          <a:lstStyle/>
          <a:p>
            <a:r>
              <a:rPr lang="en-US" sz="4100" dirty="0" smtClean="0">
                <a:solidFill>
                  <a:srgbClr val="002060"/>
                </a:solidFill>
                <a:latin typeface="+mn-lt"/>
              </a:rPr>
              <a:t>ASPIRE Measure: NMB 01</a:t>
            </a:r>
            <a:endParaRPr lang="en-US" sz="4100" dirty="0">
              <a:solidFill>
                <a:srgbClr val="002060"/>
              </a:solidFill>
              <a:latin typeface="+mn-lt"/>
            </a:endParaRPr>
          </a:p>
        </p:txBody>
      </p:sp>
      <p:pic>
        <p:nvPicPr>
          <p:cNvPr id="4" name="Picture 3" descr="cid:image003.jpg@01D2FFA0.D4CF208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820150" y="5469890"/>
            <a:ext cx="2533650" cy="1042670"/>
          </a:xfrm>
          <a:prstGeom prst="rect">
            <a:avLst/>
          </a:prstGeom>
          <a:noFill/>
          <a:ln>
            <a:noFill/>
          </a:ln>
        </p:spPr>
      </p:pic>
      <p:sp>
        <p:nvSpPr>
          <p:cNvPr id="3" name="TextBox 2"/>
          <p:cNvSpPr txBox="1"/>
          <p:nvPr/>
        </p:nvSpPr>
        <p:spPr>
          <a:xfrm>
            <a:off x="726141" y="1281953"/>
            <a:ext cx="10515600" cy="5078313"/>
          </a:xfrm>
          <a:prstGeom prst="rect">
            <a:avLst/>
          </a:prstGeom>
          <a:noFill/>
        </p:spPr>
        <p:txBody>
          <a:bodyPr wrap="square" rtlCol="0">
            <a:spAutoFit/>
          </a:bodyPr>
          <a:lstStyle/>
          <a:p>
            <a:r>
              <a:rPr lang="en-US" b="1" dirty="0">
                <a:solidFill>
                  <a:srgbClr val="002060"/>
                </a:solidFill>
              </a:rPr>
              <a:t>Measure Summary: </a:t>
            </a:r>
            <a:r>
              <a:rPr lang="en-US" dirty="0">
                <a:solidFill>
                  <a:srgbClr val="002060"/>
                </a:solidFill>
              </a:rPr>
              <a:t>NMB 01 is a monitoring measure that identifies the percentage of cases that had a documented Train of Four or acceleromyography result after the last dose of non-depolarizing neuromuscular blocker.  The purpose of this quality measure is to help reduce the number of patients who have residual neuromuscular blockade after extubation.   </a:t>
            </a:r>
          </a:p>
          <a:p>
            <a:endParaRPr lang="en-US" dirty="0" smtClean="0">
              <a:solidFill>
                <a:srgbClr val="002060"/>
              </a:solidFill>
            </a:endParaRPr>
          </a:p>
          <a:p>
            <a:r>
              <a:rPr lang="en-US" b="1" dirty="0" smtClean="0">
                <a:solidFill>
                  <a:srgbClr val="002060"/>
                </a:solidFill>
              </a:rPr>
              <a:t>Inclusions: </a:t>
            </a:r>
            <a:r>
              <a:rPr lang="en-US" dirty="0" smtClean="0">
                <a:solidFill>
                  <a:srgbClr val="002060"/>
                </a:solidFill>
              </a:rPr>
              <a:t>All patients that have received either by bolus or infusion a non-depolarizing neuromuscular blocker (NMB) AND were extubated post-operatively or in the PACU. </a:t>
            </a:r>
            <a:endParaRPr lang="en-US" dirty="0">
              <a:solidFill>
                <a:srgbClr val="002060"/>
              </a:solidFill>
            </a:endParaRPr>
          </a:p>
          <a:p>
            <a:endParaRPr lang="en-US" dirty="0">
              <a:solidFill>
                <a:srgbClr val="002060"/>
              </a:solidFill>
            </a:endParaRPr>
          </a:p>
          <a:p>
            <a:r>
              <a:rPr lang="en-US" b="1" dirty="0">
                <a:solidFill>
                  <a:srgbClr val="002060"/>
                </a:solidFill>
              </a:rPr>
              <a:t>Success: </a:t>
            </a:r>
            <a:r>
              <a:rPr lang="en-US" dirty="0">
                <a:solidFill>
                  <a:srgbClr val="002060"/>
                </a:solidFill>
              </a:rPr>
              <a:t>Documentation of a Train of Four count (1, 2, 3, or 4), sustained tetany, or TOF ratio provided by acceleromyography AFTER last dose or stopping of infusion of neuromuscular blocker and before earliest extubation.  </a:t>
            </a:r>
            <a:r>
              <a:rPr lang="en-US" u="sng" dirty="0">
                <a:solidFill>
                  <a:srgbClr val="002060"/>
                </a:solidFill>
              </a:rPr>
              <a:t>Note</a:t>
            </a:r>
            <a:r>
              <a:rPr lang="en-US" dirty="0">
                <a:solidFill>
                  <a:srgbClr val="002060"/>
                </a:solidFill>
              </a:rPr>
              <a:t>: A Train of Four value of ‘0’ is accepted for cases in which sugammadex is administered for reversal.</a:t>
            </a:r>
          </a:p>
          <a:p>
            <a:endParaRPr lang="en-US" dirty="0" smtClean="0">
              <a:solidFill>
                <a:srgbClr val="002060"/>
              </a:solidFill>
            </a:endParaRPr>
          </a:p>
          <a:p>
            <a:r>
              <a:rPr lang="en-US" b="1" dirty="0">
                <a:solidFill>
                  <a:srgbClr val="002060"/>
                </a:solidFill>
              </a:rPr>
              <a:t>Responsible Provider: </a:t>
            </a:r>
            <a:r>
              <a:rPr lang="en-US" dirty="0">
                <a:solidFill>
                  <a:srgbClr val="002060"/>
                </a:solidFill>
              </a:rPr>
              <a:t>The provider signed in at time of earliest extubation. </a:t>
            </a:r>
            <a:endParaRPr lang="en-US" dirty="0" smtClean="0">
              <a:solidFill>
                <a:srgbClr val="002060"/>
              </a:solidFill>
            </a:endParaRPr>
          </a:p>
          <a:p>
            <a:endParaRPr lang="en-US" dirty="0">
              <a:solidFill>
                <a:srgbClr val="002060"/>
              </a:solidFill>
            </a:endParaRPr>
          </a:p>
          <a:p>
            <a:r>
              <a:rPr lang="en-US" dirty="0">
                <a:hlinkClick r:id="rId5"/>
              </a:rPr>
              <a:t>https://mpog.org/files/quality/measures/NMB-01_spec.pdf</a:t>
            </a:r>
            <a:endParaRPr lang="en-US" dirty="0">
              <a:solidFill>
                <a:srgbClr val="002060"/>
              </a:solidFill>
            </a:endParaRPr>
          </a:p>
          <a:p>
            <a:r>
              <a:rPr lang="en-US" b="1" dirty="0"/>
              <a:t> </a:t>
            </a:r>
            <a:endParaRPr lang="en-US" dirty="0"/>
          </a:p>
          <a:p>
            <a:endParaRPr lang="en-US" dirty="0"/>
          </a:p>
        </p:txBody>
      </p:sp>
    </p:spTree>
    <p:extLst>
      <p:ext uri="{BB962C8B-B14F-4D97-AF65-F5344CB8AC3E}">
        <p14:creationId xmlns:p14="http://schemas.microsoft.com/office/powerpoint/2010/main" val="1433450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49132" cy="855422"/>
          </a:xfrm>
        </p:spPr>
        <p:txBody>
          <a:bodyPr/>
          <a:lstStyle/>
          <a:p>
            <a:r>
              <a:rPr lang="en-US" sz="4100" dirty="0" smtClean="0">
                <a:solidFill>
                  <a:srgbClr val="002060"/>
                </a:solidFill>
                <a:latin typeface="+mn-lt"/>
              </a:rPr>
              <a:t>ASPIRE Measure: NMB 02</a:t>
            </a:r>
            <a:endParaRPr lang="en-US" sz="4100" dirty="0">
              <a:solidFill>
                <a:srgbClr val="002060"/>
              </a:solidFill>
              <a:latin typeface="+mn-lt"/>
            </a:endParaRPr>
          </a:p>
        </p:txBody>
      </p:sp>
      <p:pic>
        <p:nvPicPr>
          <p:cNvPr id="4" name="Picture 3" descr="cid:image003.jpg@01D2FFA0.D4CF208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820150" y="5469890"/>
            <a:ext cx="2533650" cy="1042670"/>
          </a:xfrm>
          <a:prstGeom prst="rect">
            <a:avLst/>
          </a:prstGeom>
          <a:noFill/>
          <a:ln>
            <a:noFill/>
          </a:ln>
        </p:spPr>
      </p:pic>
      <p:sp>
        <p:nvSpPr>
          <p:cNvPr id="3" name="TextBox 2"/>
          <p:cNvSpPr txBox="1"/>
          <p:nvPr/>
        </p:nvSpPr>
        <p:spPr>
          <a:xfrm>
            <a:off x="609600" y="1040673"/>
            <a:ext cx="10921340" cy="5632311"/>
          </a:xfrm>
          <a:prstGeom prst="rect">
            <a:avLst/>
          </a:prstGeom>
          <a:noFill/>
        </p:spPr>
        <p:txBody>
          <a:bodyPr wrap="square" rtlCol="0">
            <a:spAutoFit/>
          </a:bodyPr>
          <a:lstStyle/>
          <a:p>
            <a:r>
              <a:rPr lang="en-US" b="1" dirty="0">
                <a:solidFill>
                  <a:srgbClr val="002060"/>
                </a:solidFill>
              </a:rPr>
              <a:t>Measure Summary: </a:t>
            </a:r>
            <a:r>
              <a:rPr lang="en-US" dirty="0">
                <a:solidFill>
                  <a:srgbClr val="002060"/>
                </a:solidFill>
              </a:rPr>
              <a:t>The neuromuscular blocker reversal measure tells you the percentage of your patients that receive a reversal agent after you have given a non-depolarizing neuromuscular blocker.  The purpose of this quality measure is to help reduce the number of patients who have residual neuromuscular blockade after extubation.  To account for cases where a dose of muscle relaxant was given early in the case, and then not redosed, this measure does not require that neostigmine to be given if a non-depolarizer was not administered for 3 hours before extubation for adults and 2 hours for pediatric patients.  </a:t>
            </a:r>
          </a:p>
          <a:p>
            <a:endParaRPr lang="en-US" dirty="0">
              <a:solidFill>
                <a:srgbClr val="002060"/>
              </a:solidFill>
            </a:endParaRPr>
          </a:p>
          <a:p>
            <a:r>
              <a:rPr lang="en-US" b="1" dirty="0">
                <a:solidFill>
                  <a:srgbClr val="002060"/>
                </a:solidFill>
              </a:rPr>
              <a:t>Inclusions:</a:t>
            </a:r>
            <a:endParaRPr lang="en-US" dirty="0">
              <a:solidFill>
                <a:srgbClr val="002060"/>
              </a:solidFill>
            </a:endParaRPr>
          </a:p>
          <a:p>
            <a:r>
              <a:rPr lang="en-US" dirty="0">
                <a:solidFill>
                  <a:srgbClr val="002060"/>
                </a:solidFill>
              </a:rPr>
              <a:t>All patients that have received either by bolus or infusion a non-depolarizing neuromuscular blocker (NMB) AND were </a:t>
            </a:r>
            <a:r>
              <a:rPr lang="en-US" dirty="0" err="1">
                <a:solidFill>
                  <a:srgbClr val="002060"/>
                </a:solidFill>
              </a:rPr>
              <a:t>extubated</a:t>
            </a:r>
            <a:r>
              <a:rPr lang="en-US" dirty="0">
                <a:solidFill>
                  <a:srgbClr val="002060"/>
                </a:solidFill>
              </a:rPr>
              <a:t> post-operatively. </a:t>
            </a:r>
            <a:endParaRPr lang="en-US" dirty="0" smtClean="0">
              <a:solidFill>
                <a:srgbClr val="002060"/>
              </a:solidFill>
            </a:endParaRPr>
          </a:p>
          <a:p>
            <a:endParaRPr lang="en-US" b="1" dirty="0" smtClean="0">
              <a:solidFill>
                <a:srgbClr val="002060"/>
              </a:solidFill>
            </a:endParaRPr>
          </a:p>
          <a:p>
            <a:r>
              <a:rPr lang="en-US" b="1" dirty="0" smtClean="0">
                <a:solidFill>
                  <a:srgbClr val="002060"/>
                </a:solidFill>
              </a:rPr>
              <a:t>Success</a:t>
            </a:r>
            <a:r>
              <a:rPr lang="en-US" b="1" dirty="0">
                <a:solidFill>
                  <a:srgbClr val="002060"/>
                </a:solidFill>
              </a:rPr>
              <a:t>: </a:t>
            </a:r>
            <a:r>
              <a:rPr lang="en-US" dirty="0" smtClean="0">
                <a:solidFill>
                  <a:srgbClr val="002060"/>
                </a:solidFill>
              </a:rPr>
              <a:t>Documentation </a:t>
            </a:r>
            <a:r>
              <a:rPr lang="en-US" dirty="0">
                <a:solidFill>
                  <a:srgbClr val="002060"/>
                </a:solidFill>
              </a:rPr>
              <a:t>of neostigmine, Sugammadex, and/or edrophonium before earliest </a:t>
            </a:r>
            <a:r>
              <a:rPr lang="en-US" dirty="0" err="1" smtClean="0">
                <a:solidFill>
                  <a:srgbClr val="002060"/>
                </a:solidFill>
              </a:rPr>
              <a:t>extubation</a:t>
            </a:r>
            <a:r>
              <a:rPr lang="en-US" dirty="0" smtClean="0">
                <a:solidFill>
                  <a:srgbClr val="002060"/>
                </a:solidFill>
              </a:rPr>
              <a:t>, </a:t>
            </a:r>
            <a:r>
              <a:rPr lang="en-US" b="1" dirty="0" smtClean="0">
                <a:solidFill>
                  <a:srgbClr val="002060"/>
                </a:solidFill>
              </a:rPr>
              <a:t>OR</a:t>
            </a:r>
            <a:r>
              <a:rPr lang="en-US" dirty="0">
                <a:solidFill>
                  <a:srgbClr val="002060"/>
                </a:solidFill>
              </a:rPr>
              <a:t> </a:t>
            </a:r>
            <a:r>
              <a:rPr lang="en-US" dirty="0" smtClean="0">
                <a:solidFill>
                  <a:srgbClr val="002060"/>
                </a:solidFill>
              </a:rPr>
              <a:t>A</a:t>
            </a:r>
            <a:r>
              <a:rPr lang="en-US" dirty="0" smtClean="0">
                <a:solidFill>
                  <a:srgbClr val="002060"/>
                </a:solidFill>
              </a:rPr>
              <a:t> </a:t>
            </a:r>
            <a:r>
              <a:rPr lang="en-US" dirty="0">
                <a:solidFill>
                  <a:srgbClr val="002060"/>
                </a:solidFill>
              </a:rPr>
              <a:t>period of greater than 3 hours exists between last dose of non-depolarizing medication and extubation for patients ≥ 12 years </a:t>
            </a:r>
            <a:r>
              <a:rPr lang="en-US" dirty="0" smtClean="0">
                <a:solidFill>
                  <a:srgbClr val="002060"/>
                </a:solidFill>
              </a:rPr>
              <a:t>old, </a:t>
            </a:r>
            <a:r>
              <a:rPr lang="en-US" b="1" dirty="0" smtClean="0">
                <a:solidFill>
                  <a:srgbClr val="002060"/>
                </a:solidFill>
              </a:rPr>
              <a:t>OR</a:t>
            </a:r>
            <a:r>
              <a:rPr lang="en-US" dirty="0">
                <a:solidFill>
                  <a:srgbClr val="002060"/>
                </a:solidFill>
              </a:rPr>
              <a:t> </a:t>
            </a:r>
            <a:r>
              <a:rPr lang="en-US" dirty="0" smtClean="0">
                <a:solidFill>
                  <a:srgbClr val="002060"/>
                </a:solidFill>
              </a:rPr>
              <a:t>A </a:t>
            </a:r>
            <a:r>
              <a:rPr lang="en-US" dirty="0">
                <a:solidFill>
                  <a:srgbClr val="002060"/>
                </a:solidFill>
              </a:rPr>
              <a:t>period of greater than 2 hours exists between last dose of non-depolarizing medication and extubation for patients &lt;12 years </a:t>
            </a:r>
            <a:r>
              <a:rPr lang="en-US" dirty="0" smtClean="0">
                <a:solidFill>
                  <a:srgbClr val="002060"/>
                </a:solidFill>
              </a:rPr>
              <a:t>old, </a:t>
            </a:r>
            <a:r>
              <a:rPr lang="en-US" b="1" dirty="0" smtClean="0">
                <a:solidFill>
                  <a:srgbClr val="002060"/>
                </a:solidFill>
              </a:rPr>
              <a:t>OR</a:t>
            </a:r>
            <a:r>
              <a:rPr lang="en-US" dirty="0">
                <a:solidFill>
                  <a:srgbClr val="002060"/>
                </a:solidFill>
              </a:rPr>
              <a:t> </a:t>
            </a:r>
            <a:r>
              <a:rPr lang="en-US" dirty="0" smtClean="0">
                <a:solidFill>
                  <a:srgbClr val="002060"/>
                </a:solidFill>
              </a:rPr>
              <a:t>An </a:t>
            </a:r>
            <a:r>
              <a:rPr lang="en-US" dirty="0">
                <a:solidFill>
                  <a:srgbClr val="002060"/>
                </a:solidFill>
              </a:rPr>
              <a:t>acceleromyography ratio of ≥ 0.9 documented after last dose of NMB and before </a:t>
            </a:r>
            <a:r>
              <a:rPr lang="en-US" dirty="0" smtClean="0">
                <a:solidFill>
                  <a:srgbClr val="002060"/>
                </a:solidFill>
              </a:rPr>
              <a:t>earliest </a:t>
            </a:r>
            <a:r>
              <a:rPr lang="en-US" dirty="0">
                <a:solidFill>
                  <a:srgbClr val="002060"/>
                </a:solidFill>
              </a:rPr>
              <a:t>extubation.</a:t>
            </a:r>
          </a:p>
          <a:p>
            <a:endParaRPr lang="en-US" dirty="0">
              <a:solidFill>
                <a:srgbClr val="002060"/>
              </a:solidFill>
            </a:endParaRPr>
          </a:p>
          <a:p>
            <a:r>
              <a:rPr lang="en-US" b="1" dirty="0" smtClean="0">
                <a:solidFill>
                  <a:srgbClr val="002060"/>
                </a:solidFill>
              </a:rPr>
              <a:t>Responsible </a:t>
            </a:r>
            <a:r>
              <a:rPr lang="en-US" b="1" dirty="0">
                <a:solidFill>
                  <a:srgbClr val="002060"/>
                </a:solidFill>
              </a:rPr>
              <a:t>Provider: </a:t>
            </a:r>
            <a:r>
              <a:rPr lang="en-US" dirty="0">
                <a:solidFill>
                  <a:srgbClr val="002060"/>
                </a:solidFill>
              </a:rPr>
              <a:t>The provider signed in at time of earliest extubation. </a:t>
            </a:r>
          </a:p>
          <a:p>
            <a:r>
              <a:rPr lang="en-US" b="1" dirty="0"/>
              <a:t> </a:t>
            </a:r>
            <a:endParaRPr lang="en-US" dirty="0"/>
          </a:p>
          <a:p>
            <a:r>
              <a:rPr lang="en-US" dirty="0">
                <a:hlinkClick r:id="rId5"/>
              </a:rPr>
              <a:t>https://mpog.org/files/quality/measures/NMB-02_spec.pdf</a:t>
            </a:r>
            <a:endParaRPr lang="en-US" dirty="0"/>
          </a:p>
        </p:txBody>
      </p:sp>
    </p:spTree>
    <p:extLst>
      <p:ext uri="{BB962C8B-B14F-4D97-AF65-F5344CB8AC3E}">
        <p14:creationId xmlns:p14="http://schemas.microsoft.com/office/powerpoint/2010/main" val="1763246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2536952"/>
            <a:ext cx="9363456" cy="830997"/>
          </a:xfrm>
          <a:prstGeom prst="rect">
            <a:avLst/>
          </a:prstGeom>
        </p:spPr>
        <p:txBody>
          <a:bodyPr wrap="square">
            <a:spAutoFit/>
          </a:bodyPr>
          <a:lstStyle/>
          <a:p>
            <a:pPr algn="ctr"/>
            <a:r>
              <a:rPr lang="en-US" sz="4800" dirty="0" smtClean="0">
                <a:solidFill>
                  <a:srgbClr val="002060"/>
                </a:solidFill>
              </a:rPr>
              <a:t>Protective Ventilation Strategies</a:t>
            </a:r>
            <a:endParaRPr lang="en-US" sz="4600" dirty="0">
              <a:solidFill>
                <a:srgbClr val="002060"/>
              </a:solidFill>
            </a:endParaRPr>
          </a:p>
        </p:txBody>
      </p:sp>
      <p:pic>
        <p:nvPicPr>
          <p:cNvPr id="3" name="Picture 2" descr="cid:image003.jpg@01D2FFA0.D4CF208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820150" y="5469890"/>
            <a:ext cx="2533650" cy="1042670"/>
          </a:xfrm>
          <a:prstGeom prst="rect">
            <a:avLst/>
          </a:prstGeom>
          <a:noFill/>
          <a:ln>
            <a:noFill/>
          </a:ln>
        </p:spPr>
      </p:pic>
    </p:spTree>
    <p:extLst>
      <p:ext uri="{BB962C8B-B14F-4D97-AF65-F5344CB8AC3E}">
        <p14:creationId xmlns:p14="http://schemas.microsoft.com/office/powerpoint/2010/main" val="16024866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38200" y="325796"/>
            <a:ext cx="10515600" cy="1225913"/>
          </a:xfrm>
        </p:spPr>
        <p:txBody>
          <a:bodyPr>
            <a:normAutofit/>
          </a:bodyPr>
          <a:lstStyle/>
          <a:p>
            <a:r>
              <a:rPr lang="en-US" dirty="0" smtClean="0">
                <a:solidFill>
                  <a:srgbClr val="002060"/>
                </a:solidFill>
                <a:latin typeface="+mn-lt"/>
              </a:rPr>
              <a:t>Protective Ventilation Strategies</a:t>
            </a:r>
            <a:endParaRPr lang="en-US" dirty="0">
              <a:solidFill>
                <a:srgbClr val="002060"/>
              </a:solidFill>
              <a:latin typeface="+mn-lt"/>
            </a:endParaRPr>
          </a:p>
        </p:txBody>
      </p:sp>
      <p:sp>
        <p:nvSpPr>
          <p:cNvPr id="11" name="Content Placeholder 10"/>
          <p:cNvSpPr>
            <a:spLocks noGrp="1"/>
          </p:cNvSpPr>
          <p:nvPr>
            <p:ph idx="1"/>
          </p:nvPr>
        </p:nvSpPr>
        <p:spPr>
          <a:xfrm>
            <a:off x="838199" y="1196162"/>
            <a:ext cx="9076435" cy="1729600"/>
          </a:xfrm>
        </p:spPr>
        <p:txBody>
          <a:bodyPr>
            <a:normAutofit fontScale="62500" lnSpcReduction="20000"/>
          </a:bodyPr>
          <a:lstStyle/>
          <a:p>
            <a:pPr marL="0" indent="0">
              <a:buNone/>
            </a:pPr>
            <a:endParaRPr lang="en-US" dirty="0" smtClean="0">
              <a:solidFill>
                <a:srgbClr val="002060"/>
              </a:solidFill>
            </a:endParaRPr>
          </a:p>
          <a:p>
            <a:pPr marL="514350" indent="-514350">
              <a:buFont typeface="+mj-lt"/>
              <a:buAutoNum type="arabicPeriod"/>
            </a:pPr>
            <a:r>
              <a:rPr lang="en-US" sz="3100" dirty="0" smtClean="0">
                <a:solidFill>
                  <a:srgbClr val="002060"/>
                </a:solidFill>
              </a:rPr>
              <a:t>Reduce Tidal Volume: 6-8 mL/kg for Ideal Body Weight</a:t>
            </a:r>
          </a:p>
          <a:p>
            <a:pPr marL="514350" indent="-514350">
              <a:buFont typeface="+mj-lt"/>
              <a:buAutoNum type="arabicPeriod"/>
            </a:pPr>
            <a:r>
              <a:rPr lang="en-US" sz="3100" dirty="0" smtClean="0">
                <a:solidFill>
                  <a:srgbClr val="002060"/>
                </a:solidFill>
              </a:rPr>
              <a:t>Administer PEEP (optimal amount still undefined) </a:t>
            </a:r>
          </a:p>
          <a:p>
            <a:pPr marL="514350" indent="-514350">
              <a:buFont typeface="+mj-lt"/>
              <a:buAutoNum type="arabicPeriod"/>
            </a:pPr>
            <a:r>
              <a:rPr lang="en-US" sz="3100" dirty="0" smtClean="0">
                <a:solidFill>
                  <a:srgbClr val="002060"/>
                </a:solidFill>
              </a:rPr>
              <a:t>Consider recruitment </a:t>
            </a:r>
            <a:r>
              <a:rPr lang="en-US" sz="3100" dirty="0">
                <a:solidFill>
                  <a:srgbClr val="002060"/>
                </a:solidFill>
              </a:rPr>
              <a:t>m</a:t>
            </a:r>
            <a:r>
              <a:rPr lang="en-US" sz="3100" dirty="0" smtClean="0">
                <a:solidFill>
                  <a:srgbClr val="002060"/>
                </a:solidFill>
              </a:rPr>
              <a:t>aneuvers every 30 minutes after intubation</a:t>
            </a:r>
          </a:p>
          <a:p>
            <a:pPr marL="514350" indent="-514350">
              <a:buFont typeface="+mj-lt"/>
              <a:buAutoNum type="arabicPeriod"/>
            </a:pPr>
            <a:r>
              <a:rPr lang="en-US" sz="3100" dirty="0" smtClean="0">
                <a:solidFill>
                  <a:srgbClr val="002060"/>
                </a:solidFill>
              </a:rPr>
              <a:t>Reduce modified driving pressures (PIP-PEEP ≤ 16 </a:t>
            </a:r>
            <a:r>
              <a:rPr lang="en-US" sz="3100" dirty="0" err="1">
                <a:solidFill>
                  <a:srgbClr val="002060"/>
                </a:solidFill>
              </a:rPr>
              <a:t>cmH₂</a:t>
            </a:r>
            <a:r>
              <a:rPr lang="en-US" sz="3100" dirty="0" err="1" smtClean="0">
                <a:solidFill>
                  <a:srgbClr val="002060"/>
                </a:solidFill>
              </a:rPr>
              <a:t>O</a:t>
            </a:r>
            <a:r>
              <a:rPr lang="en-US" sz="3100" dirty="0" smtClean="0">
                <a:solidFill>
                  <a:srgbClr val="002060"/>
                </a:solidFill>
              </a:rPr>
              <a:t>) </a:t>
            </a:r>
            <a:r>
              <a:rPr lang="en-US" sz="2200" dirty="0" smtClean="0">
                <a:solidFill>
                  <a:srgbClr val="002060"/>
                </a:solidFill>
              </a:rPr>
              <a:t>(</a:t>
            </a:r>
            <a:r>
              <a:rPr lang="en-US" sz="2200" dirty="0" err="1" smtClean="0">
                <a:solidFill>
                  <a:srgbClr val="002060"/>
                </a:solidFill>
              </a:rPr>
              <a:t>Ladha</a:t>
            </a:r>
            <a:r>
              <a:rPr lang="en-US" sz="2200" dirty="0" smtClean="0">
                <a:solidFill>
                  <a:srgbClr val="002060"/>
                </a:solidFill>
              </a:rPr>
              <a:t> K et al. 2015)</a:t>
            </a:r>
            <a:endParaRPr lang="en-US" sz="2200" dirty="0">
              <a:solidFill>
                <a:srgbClr val="002060"/>
              </a:solidFill>
            </a:endParaRPr>
          </a:p>
        </p:txBody>
      </p:sp>
      <p:sp>
        <p:nvSpPr>
          <p:cNvPr id="2" name="TextBox 1"/>
          <p:cNvSpPr txBox="1"/>
          <p:nvPr/>
        </p:nvSpPr>
        <p:spPr>
          <a:xfrm>
            <a:off x="6375501" y="2925762"/>
            <a:ext cx="3233936" cy="307777"/>
          </a:xfrm>
          <a:prstGeom prst="rect">
            <a:avLst/>
          </a:prstGeom>
          <a:noFill/>
        </p:spPr>
        <p:txBody>
          <a:bodyPr wrap="square" rtlCol="0">
            <a:spAutoFit/>
          </a:bodyPr>
          <a:lstStyle/>
          <a:p>
            <a:pPr algn="r"/>
            <a:r>
              <a:rPr lang="fr-FR" sz="1400" dirty="0" smtClean="0">
                <a:solidFill>
                  <a:srgbClr val="002060"/>
                </a:solidFill>
              </a:rPr>
              <a:t>(Futier, Constantin et al. 2013)</a:t>
            </a:r>
            <a:endParaRPr lang="en-US" sz="1400" dirty="0">
              <a:solidFill>
                <a:srgbClr val="002060"/>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0308" r="4102" b="13483"/>
          <a:stretch/>
        </p:blipFill>
        <p:spPr>
          <a:xfrm rot="10800000">
            <a:off x="1145773" y="3353106"/>
            <a:ext cx="8768862" cy="3169066"/>
          </a:xfrm>
          <a:prstGeom prst="rect">
            <a:avLst/>
          </a:prstGeom>
        </p:spPr>
      </p:pic>
      <p:sp>
        <p:nvSpPr>
          <p:cNvPr id="8" name="TextBox 7"/>
          <p:cNvSpPr txBox="1"/>
          <p:nvPr/>
        </p:nvSpPr>
        <p:spPr>
          <a:xfrm>
            <a:off x="9860448" y="6091286"/>
            <a:ext cx="1493352" cy="430887"/>
          </a:xfrm>
          <a:prstGeom prst="rect">
            <a:avLst/>
          </a:prstGeom>
          <a:noFill/>
        </p:spPr>
        <p:txBody>
          <a:bodyPr wrap="square" rtlCol="0">
            <a:spAutoFit/>
          </a:bodyPr>
          <a:lstStyle/>
          <a:p>
            <a:pPr algn="r"/>
            <a:r>
              <a:rPr lang="fr-FR" sz="1100" dirty="0" smtClean="0">
                <a:solidFill>
                  <a:srgbClr val="002060"/>
                </a:solidFill>
              </a:rPr>
              <a:t>Image </a:t>
            </a:r>
            <a:r>
              <a:rPr lang="fr-FR" sz="1100" dirty="0">
                <a:solidFill>
                  <a:srgbClr val="002060"/>
                </a:solidFill>
              </a:rPr>
              <a:t>C</a:t>
            </a:r>
            <a:r>
              <a:rPr lang="fr-FR" sz="1100" dirty="0" smtClean="0">
                <a:solidFill>
                  <a:srgbClr val="002060"/>
                </a:solidFill>
              </a:rPr>
              <a:t>ourtesy of UMHS Anesthesiology</a:t>
            </a:r>
            <a:endParaRPr lang="en-US" sz="1100" dirty="0">
              <a:solidFill>
                <a:srgbClr val="002060"/>
              </a:solidFill>
            </a:endParaRPr>
          </a:p>
        </p:txBody>
      </p:sp>
    </p:spTree>
    <p:extLst>
      <p:ext uri="{BB962C8B-B14F-4D97-AF65-F5344CB8AC3E}">
        <p14:creationId xmlns:p14="http://schemas.microsoft.com/office/powerpoint/2010/main" val="21296101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dirty="0" smtClean="0">
                <a:solidFill>
                  <a:srgbClr val="002060"/>
                </a:solidFill>
                <a:latin typeface="+mn-lt"/>
              </a:rPr>
              <a:t>Benefits of Low </a:t>
            </a:r>
            <a:r>
              <a:rPr lang="en-US" sz="4100" dirty="0">
                <a:solidFill>
                  <a:srgbClr val="002060"/>
                </a:solidFill>
                <a:latin typeface="+mn-lt"/>
              </a:rPr>
              <a:t>T</a:t>
            </a:r>
            <a:r>
              <a:rPr lang="en-US" sz="4100" dirty="0" smtClean="0">
                <a:solidFill>
                  <a:srgbClr val="002060"/>
                </a:solidFill>
                <a:latin typeface="+mn-lt"/>
              </a:rPr>
              <a:t>idal </a:t>
            </a:r>
            <a:r>
              <a:rPr lang="en-US" sz="4100" dirty="0">
                <a:solidFill>
                  <a:srgbClr val="002060"/>
                </a:solidFill>
                <a:latin typeface="+mn-lt"/>
              </a:rPr>
              <a:t>V</a:t>
            </a:r>
            <a:r>
              <a:rPr lang="en-US" sz="4100" dirty="0" smtClean="0">
                <a:solidFill>
                  <a:srgbClr val="002060"/>
                </a:solidFill>
                <a:latin typeface="+mn-lt"/>
              </a:rPr>
              <a:t>olumes</a:t>
            </a:r>
            <a:endParaRPr lang="en-US" sz="4100" dirty="0">
              <a:solidFill>
                <a:srgbClr val="002060"/>
              </a:solidFill>
              <a:latin typeface="+mn-lt"/>
            </a:endParaRPr>
          </a:p>
        </p:txBody>
      </p:sp>
      <p:sp>
        <p:nvSpPr>
          <p:cNvPr id="3" name="Content Placeholder 2"/>
          <p:cNvSpPr>
            <a:spLocks noGrp="1"/>
          </p:cNvSpPr>
          <p:nvPr>
            <p:ph idx="1"/>
          </p:nvPr>
        </p:nvSpPr>
        <p:spPr>
          <a:xfrm>
            <a:off x="838200" y="1639887"/>
            <a:ext cx="10515600" cy="4351338"/>
          </a:xfrm>
        </p:spPr>
        <p:txBody>
          <a:bodyPr>
            <a:normAutofit lnSpcReduction="10000"/>
          </a:bodyPr>
          <a:lstStyle/>
          <a:p>
            <a:r>
              <a:rPr lang="en-US" dirty="0" smtClean="0">
                <a:solidFill>
                  <a:srgbClr val="002060"/>
                </a:solidFill>
              </a:rPr>
              <a:t>Patients receiving lower tidal volumes (&lt;8 mL/kg for PBW) had fewer occurrences of postoperative pulmonary complications as compared to patients receiving conventional ventilation (&gt;8 mL/kg for PBW) </a:t>
            </a:r>
            <a:r>
              <a:rPr lang="nb-NO" sz="1400" dirty="0" smtClean="0">
                <a:solidFill>
                  <a:srgbClr val="002060"/>
                </a:solidFill>
              </a:rPr>
              <a:t>(Serpa Neto, Hemmes et al. 2015)</a:t>
            </a:r>
          </a:p>
          <a:p>
            <a:endParaRPr lang="nb-NO" sz="1400" dirty="0">
              <a:solidFill>
                <a:srgbClr val="002060"/>
              </a:solidFill>
            </a:endParaRPr>
          </a:p>
          <a:p>
            <a:r>
              <a:rPr lang="en-US" dirty="0" smtClean="0">
                <a:solidFill>
                  <a:srgbClr val="002060"/>
                </a:solidFill>
              </a:rPr>
              <a:t>Mortality rates were lower in patients </a:t>
            </a:r>
            <a:r>
              <a:rPr lang="en-US" dirty="0">
                <a:solidFill>
                  <a:srgbClr val="002060"/>
                </a:solidFill>
              </a:rPr>
              <a:t>with lower tidal volumes </a:t>
            </a:r>
            <a:r>
              <a:rPr lang="en-US" dirty="0" smtClean="0">
                <a:solidFill>
                  <a:srgbClr val="002060"/>
                </a:solidFill>
              </a:rPr>
              <a:t>as </a:t>
            </a:r>
            <a:r>
              <a:rPr lang="en-US" dirty="0">
                <a:solidFill>
                  <a:srgbClr val="002060"/>
                </a:solidFill>
              </a:rPr>
              <a:t>compared </a:t>
            </a:r>
            <a:r>
              <a:rPr lang="en-US" dirty="0" smtClean="0">
                <a:solidFill>
                  <a:srgbClr val="002060"/>
                </a:solidFill>
              </a:rPr>
              <a:t>to patients receiving traditional </a:t>
            </a:r>
            <a:r>
              <a:rPr lang="en-US" dirty="0">
                <a:solidFill>
                  <a:srgbClr val="002060"/>
                </a:solidFill>
              </a:rPr>
              <a:t>tidal </a:t>
            </a:r>
            <a:r>
              <a:rPr lang="en-US" dirty="0" smtClean="0">
                <a:solidFill>
                  <a:srgbClr val="002060"/>
                </a:solidFill>
              </a:rPr>
              <a:t>volumes </a:t>
            </a:r>
            <a:r>
              <a:rPr lang="en-US" dirty="0">
                <a:solidFill>
                  <a:srgbClr val="002060"/>
                </a:solidFill>
              </a:rPr>
              <a:t>(31 percent vs. 39.8 percent</a:t>
            </a:r>
            <a:r>
              <a:rPr lang="en-US" dirty="0" smtClean="0">
                <a:solidFill>
                  <a:srgbClr val="002060"/>
                </a:solidFill>
              </a:rPr>
              <a:t>)</a:t>
            </a:r>
            <a:r>
              <a:rPr lang="en-US" sz="1400" dirty="0" smtClean="0">
                <a:solidFill>
                  <a:srgbClr val="002060"/>
                </a:solidFill>
              </a:rPr>
              <a:t> (Brower, Matthay et al. 2000)</a:t>
            </a:r>
          </a:p>
          <a:p>
            <a:endParaRPr lang="en-US" sz="1400" dirty="0" smtClean="0">
              <a:solidFill>
                <a:srgbClr val="002060"/>
              </a:solidFill>
            </a:endParaRPr>
          </a:p>
          <a:p>
            <a:r>
              <a:rPr lang="en-US" dirty="0" smtClean="0">
                <a:solidFill>
                  <a:srgbClr val="002060"/>
                </a:solidFill>
              </a:rPr>
              <a:t>Low tidal volumes were determined to be the most important protective ventilation strategy for preventing postoperative pulmonary complications </a:t>
            </a:r>
            <a:r>
              <a:rPr lang="nb-NO" sz="1400" dirty="0" smtClean="0">
                <a:solidFill>
                  <a:srgbClr val="002060"/>
                </a:solidFill>
              </a:rPr>
              <a:t>(Guldner, Kiss et al. 2015)</a:t>
            </a:r>
            <a:endParaRPr lang="en-US" sz="1400" dirty="0">
              <a:solidFill>
                <a:srgbClr val="002060"/>
              </a:solidFill>
            </a:endParaRPr>
          </a:p>
          <a:p>
            <a:endParaRPr lang="en-US" dirty="0"/>
          </a:p>
        </p:txBody>
      </p:sp>
      <p:pic>
        <p:nvPicPr>
          <p:cNvPr id="4" name="Picture 3" descr="cid:image003.jpg@01D2FFA0.D4CF208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820150" y="5469890"/>
            <a:ext cx="2533650" cy="1042670"/>
          </a:xfrm>
          <a:prstGeom prst="rect">
            <a:avLst/>
          </a:prstGeom>
          <a:noFill/>
          <a:ln>
            <a:noFill/>
          </a:ln>
        </p:spPr>
      </p:pic>
    </p:spTree>
    <p:extLst>
      <p:ext uri="{BB962C8B-B14F-4D97-AF65-F5344CB8AC3E}">
        <p14:creationId xmlns:p14="http://schemas.microsoft.com/office/powerpoint/2010/main" val="1332233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a:bodyPr>
          <a:lstStyle/>
          <a:p>
            <a:r>
              <a:rPr lang="en-US" sz="4100" dirty="0" smtClean="0">
                <a:solidFill>
                  <a:srgbClr val="002060"/>
                </a:solidFill>
                <a:latin typeface="+mn-lt"/>
              </a:rPr>
              <a:t>Benefits of Optimal Positive End-Expiratory Pressure</a:t>
            </a:r>
            <a:endParaRPr lang="en-US" sz="4100" dirty="0">
              <a:solidFill>
                <a:srgbClr val="002060"/>
              </a:solidFill>
              <a:latin typeface="+mn-lt"/>
            </a:endParaRPr>
          </a:p>
        </p:txBody>
      </p:sp>
      <p:sp>
        <p:nvSpPr>
          <p:cNvPr id="3" name="Content Placeholder 2"/>
          <p:cNvSpPr>
            <a:spLocks noGrp="1"/>
          </p:cNvSpPr>
          <p:nvPr>
            <p:ph idx="1"/>
          </p:nvPr>
        </p:nvSpPr>
        <p:spPr>
          <a:xfrm>
            <a:off x="838200" y="2002606"/>
            <a:ext cx="10282084" cy="4351338"/>
          </a:xfrm>
        </p:spPr>
        <p:txBody>
          <a:bodyPr>
            <a:normAutofit/>
          </a:bodyPr>
          <a:lstStyle/>
          <a:p>
            <a:r>
              <a:rPr lang="en-US" dirty="0" smtClean="0">
                <a:solidFill>
                  <a:srgbClr val="002060"/>
                </a:solidFill>
              </a:rPr>
              <a:t>Application of individualized optimal PEEP intraoperatively:</a:t>
            </a:r>
          </a:p>
          <a:p>
            <a:pPr lvl="1"/>
            <a:r>
              <a:rPr lang="en-US" sz="2800" dirty="0" smtClean="0">
                <a:solidFill>
                  <a:srgbClr val="002060"/>
                </a:solidFill>
              </a:rPr>
              <a:t>Improves </a:t>
            </a:r>
            <a:r>
              <a:rPr lang="en-US" sz="2800" dirty="0">
                <a:solidFill>
                  <a:srgbClr val="002060"/>
                </a:solidFill>
              </a:rPr>
              <a:t>respiratory compliance and </a:t>
            </a:r>
            <a:r>
              <a:rPr lang="en-US" sz="2800" dirty="0" smtClean="0">
                <a:solidFill>
                  <a:srgbClr val="002060"/>
                </a:solidFill>
              </a:rPr>
              <a:t>oxygenation</a:t>
            </a:r>
          </a:p>
          <a:p>
            <a:pPr lvl="1"/>
            <a:r>
              <a:rPr lang="en-US" sz="2800" dirty="0" smtClean="0">
                <a:solidFill>
                  <a:srgbClr val="002060"/>
                </a:solidFill>
              </a:rPr>
              <a:t>Lowers driving pressure </a:t>
            </a:r>
          </a:p>
          <a:p>
            <a:pPr lvl="1"/>
            <a:r>
              <a:rPr lang="en-US" sz="2800" dirty="0" smtClean="0">
                <a:solidFill>
                  <a:srgbClr val="002060"/>
                </a:solidFill>
              </a:rPr>
              <a:t>Reduces incidence and severity of postoperative atelectasis</a:t>
            </a:r>
          </a:p>
          <a:p>
            <a:r>
              <a:rPr lang="en-US" dirty="0">
                <a:solidFill>
                  <a:srgbClr val="002060"/>
                </a:solidFill>
              </a:rPr>
              <a:t>Optimal PEEP values for patients with normal lungs and under general anesthesia vary significantly.</a:t>
            </a:r>
          </a:p>
          <a:p>
            <a:pPr marL="0" indent="0">
              <a:buNone/>
            </a:pPr>
            <a:r>
              <a:rPr lang="en-US" sz="3200" dirty="0">
                <a:solidFill>
                  <a:srgbClr val="002060"/>
                </a:solidFill>
              </a:rPr>
              <a:t>	</a:t>
            </a:r>
            <a:r>
              <a:rPr lang="en-US" sz="3200" dirty="0" smtClean="0">
                <a:solidFill>
                  <a:srgbClr val="002060"/>
                </a:solidFill>
              </a:rPr>
              <a:t>			      	 </a:t>
            </a:r>
            <a:r>
              <a:rPr lang="en-US" sz="1900" dirty="0" smtClean="0">
                <a:solidFill>
                  <a:srgbClr val="002060"/>
                </a:solidFill>
              </a:rPr>
              <a:t>(Pereira SM, Tucci, MR, Morais CCA, et al. 2018)</a:t>
            </a:r>
          </a:p>
        </p:txBody>
      </p:sp>
      <p:pic>
        <p:nvPicPr>
          <p:cNvPr id="5" name="Picture 4" descr="cid:image003.jpg@01D2FFA0.D4CF208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820150" y="5469890"/>
            <a:ext cx="2533650" cy="1042670"/>
          </a:xfrm>
          <a:prstGeom prst="rect">
            <a:avLst/>
          </a:prstGeom>
          <a:noFill/>
          <a:ln>
            <a:noFill/>
          </a:ln>
        </p:spPr>
      </p:pic>
    </p:spTree>
    <p:extLst>
      <p:ext uri="{BB962C8B-B14F-4D97-AF65-F5344CB8AC3E}">
        <p14:creationId xmlns:p14="http://schemas.microsoft.com/office/powerpoint/2010/main" val="3350605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dirty="0" smtClean="0">
                <a:solidFill>
                  <a:srgbClr val="002060"/>
                </a:solidFill>
                <a:latin typeface="+mn-lt"/>
              </a:rPr>
              <a:t>PEEP &amp; Recruitment Maneuvers</a:t>
            </a:r>
            <a:endParaRPr lang="en-US" sz="4100" dirty="0">
              <a:solidFill>
                <a:srgbClr val="002060"/>
              </a:solidFill>
              <a:latin typeface="+mn-lt"/>
            </a:endParaRPr>
          </a:p>
        </p:txBody>
      </p:sp>
      <p:sp>
        <p:nvSpPr>
          <p:cNvPr id="3" name="Content Placeholder 2"/>
          <p:cNvSpPr>
            <a:spLocks noGrp="1"/>
          </p:cNvSpPr>
          <p:nvPr>
            <p:ph idx="1"/>
          </p:nvPr>
        </p:nvSpPr>
        <p:spPr/>
        <p:txBody>
          <a:bodyPr>
            <a:normAutofit/>
          </a:bodyPr>
          <a:lstStyle/>
          <a:p>
            <a:r>
              <a:rPr lang="en-US" dirty="0" smtClean="0">
                <a:solidFill>
                  <a:srgbClr val="002060"/>
                </a:solidFill>
              </a:rPr>
              <a:t>Lung protective ventilation is often considered as a bundle including low tidal volumes, PEEP, and/or recruitment maneuvers to prevent PPCs</a:t>
            </a:r>
            <a:r>
              <a:rPr lang="en-US" sz="1400" dirty="0" smtClean="0">
                <a:solidFill>
                  <a:srgbClr val="002060"/>
                </a:solidFill>
              </a:rPr>
              <a:t> </a:t>
            </a:r>
            <a:r>
              <a:rPr lang="fr-FR" sz="1400" dirty="0" smtClean="0">
                <a:solidFill>
                  <a:srgbClr val="002060"/>
                </a:solidFill>
              </a:rPr>
              <a:t>(Futier, Constantin et al. 2013; Severgnini, Selmo et al. 2013)</a:t>
            </a:r>
            <a:endParaRPr lang="en-US" dirty="0" smtClean="0">
              <a:solidFill>
                <a:srgbClr val="002060"/>
              </a:solidFill>
            </a:endParaRPr>
          </a:p>
          <a:p>
            <a:r>
              <a:rPr lang="en-US" dirty="0" smtClean="0">
                <a:solidFill>
                  <a:srgbClr val="002060"/>
                </a:solidFill>
              </a:rPr>
              <a:t>Very high levels of PEEP (&gt;12 cm of water) is not necessarily better as patients can experience circulatory depression (hypotension) and hyperinflation </a:t>
            </a:r>
            <a:r>
              <a:rPr lang="en-US" sz="1400" dirty="0" smtClean="0">
                <a:solidFill>
                  <a:srgbClr val="002060"/>
                </a:solidFill>
              </a:rPr>
              <a:t>(Hemmes, Gama de Abreu et al. 2014)</a:t>
            </a:r>
            <a:endParaRPr lang="en-US" dirty="0" smtClean="0">
              <a:solidFill>
                <a:srgbClr val="002060"/>
              </a:solidFill>
            </a:endParaRPr>
          </a:p>
          <a:p>
            <a:r>
              <a:rPr lang="en-US" dirty="0" smtClean="0">
                <a:solidFill>
                  <a:srgbClr val="002060"/>
                </a:solidFill>
              </a:rPr>
              <a:t>Overall, less evidence regarding PEEP and </a:t>
            </a:r>
            <a:r>
              <a:rPr lang="en-US" dirty="0">
                <a:solidFill>
                  <a:srgbClr val="002060"/>
                </a:solidFill>
              </a:rPr>
              <a:t>r</a:t>
            </a:r>
            <a:r>
              <a:rPr lang="en-US" dirty="0" smtClean="0">
                <a:solidFill>
                  <a:srgbClr val="002060"/>
                </a:solidFill>
              </a:rPr>
              <a:t>ecruitment maneuvers than low tidal volumes</a:t>
            </a:r>
          </a:p>
        </p:txBody>
      </p:sp>
      <p:pic>
        <p:nvPicPr>
          <p:cNvPr id="4" name="Picture 3" descr="cid:image003.jpg@01D2FFA0.D4CF208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820150" y="5469890"/>
            <a:ext cx="2533650" cy="1042670"/>
          </a:xfrm>
          <a:prstGeom prst="rect">
            <a:avLst/>
          </a:prstGeom>
          <a:noFill/>
          <a:ln>
            <a:noFill/>
          </a:ln>
        </p:spPr>
      </p:pic>
    </p:spTree>
    <p:extLst>
      <p:ext uri="{BB962C8B-B14F-4D97-AF65-F5344CB8AC3E}">
        <p14:creationId xmlns:p14="http://schemas.microsoft.com/office/powerpoint/2010/main" val="870969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9832" y="2511552"/>
            <a:ext cx="9107424" cy="800219"/>
          </a:xfrm>
          <a:prstGeom prst="rect">
            <a:avLst/>
          </a:prstGeom>
        </p:spPr>
        <p:txBody>
          <a:bodyPr wrap="square">
            <a:spAutoFit/>
          </a:bodyPr>
          <a:lstStyle/>
          <a:p>
            <a:pPr algn="ctr"/>
            <a:r>
              <a:rPr lang="en-US" sz="4600" dirty="0" smtClean="0">
                <a:solidFill>
                  <a:srgbClr val="002060"/>
                </a:solidFill>
              </a:rPr>
              <a:t>ASPIRE Pulmonary Measures</a:t>
            </a:r>
            <a:endParaRPr lang="en-US" sz="4600" dirty="0">
              <a:solidFill>
                <a:srgbClr val="002060"/>
              </a:solidFill>
            </a:endParaRPr>
          </a:p>
        </p:txBody>
      </p:sp>
      <p:pic>
        <p:nvPicPr>
          <p:cNvPr id="3" name="Picture 2" descr="cid:image003.jpg@01D2FFA0.D4CF208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820150" y="5469890"/>
            <a:ext cx="2533650" cy="1042670"/>
          </a:xfrm>
          <a:prstGeom prst="rect">
            <a:avLst/>
          </a:prstGeom>
          <a:noFill/>
          <a:ln>
            <a:noFill/>
          </a:ln>
        </p:spPr>
      </p:pic>
    </p:spTree>
    <p:extLst>
      <p:ext uri="{BB962C8B-B14F-4D97-AF65-F5344CB8AC3E}">
        <p14:creationId xmlns:p14="http://schemas.microsoft.com/office/powerpoint/2010/main" val="30556077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65" y="320302"/>
            <a:ext cx="10515600" cy="891341"/>
          </a:xfrm>
        </p:spPr>
        <p:txBody>
          <a:bodyPr/>
          <a:lstStyle/>
          <a:p>
            <a:r>
              <a:rPr lang="en-US" sz="4100" dirty="0" smtClean="0">
                <a:solidFill>
                  <a:srgbClr val="002060"/>
                </a:solidFill>
                <a:latin typeface="+mn-lt"/>
              </a:rPr>
              <a:t>ASPIRE Measure: PUL 01  </a:t>
            </a:r>
            <a:endParaRPr lang="en-US" sz="4100" dirty="0">
              <a:solidFill>
                <a:srgbClr val="002060"/>
              </a:solidFill>
              <a:latin typeface="+mn-lt"/>
            </a:endParaRPr>
          </a:p>
        </p:txBody>
      </p:sp>
      <p:sp>
        <p:nvSpPr>
          <p:cNvPr id="7" name="Rectangle 6"/>
          <p:cNvSpPr/>
          <p:nvPr/>
        </p:nvSpPr>
        <p:spPr>
          <a:xfrm>
            <a:off x="674932" y="1341341"/>
            <a:ext cx="10521033" cy="4247317"/>
          </a:xfrm>
          <a:prstGeom prst="rect">
            <a:avLst/>
          </a:prstGeom>
        </p:spPr>
        <p:txBody>
          <a:bodyPr wrap="square">
            <a:spAutoFit/>
          </a:bodyPr>
          <a:lstStyle/>
          <a:p>
            <a:pPr fontAlgn="base"/>
            <a:r>
              <a:rPr lang="en-US" b="1" dirty="0" smtClean="0">
                <a:solidFill>
                  <a:srgbClr val="002060"/>
                </a:solidFill>
              </a:rPr>
              <a:t>Measure Summary: </a:t>
            </a:r>
            <a:r>
              <a:rPr lang="en-US" dirty="0" smtClean="0">
                <a:solidFill>
                  <a:srgbClr val="002060"/>
                </a:solidFill>
              </a:rPr>
              <a:t>PUL 01 measures performance in lung protective ventilation techniques. PUL 01 will measure the median tidal volume (in mL/kg ideal body weight) across a case. </a:t>
            </a:r>
          </a:p>
          <a:p>
            <a:pPr fontAlgn="base"/>
            <a:endParaRPr lang="en-US" dirty="0" smtClean="0">
              <a:solidFill>
                <a:srgbClr val="002060"/>
              </a:solidFill>
            </a:endParaRPr>
          </a:p>
          <a:p>
            <a:r>
              <a:rPr lang="en-US" b="1" dirty="0">
                <a:solidFill>
                  <a:srgbClr val="002060"/>
                </a:solidFill>
              </a:rPr>
              <a:t>Inclusions: </a:t>
            </a:r>
            <a:endParaRPr lang="en-US" dirty="0">
              <a:solidFill>
                <a:srgbClr val="002060"/>
              </a:solidFill>
            </a:endParaRPr>
          </a:p>
          <a:p>
            <a:r>
              <a:rPr lang="en-US" dirty="0">
                <a:solidFill>
                  <a:srgbClr val="002060"/>
                </a:solidFill>
              </a:rPr>
              <a:t>Patients undergoing endotracheal intubation.</a:t>
            </a:r>
          </a:p>
          <a:p>
            <a:pPr fontAlgn="base"/>
            <a:endParaRPr lang="en-US" dirty="0">
              <a:solidFill>
                <a:srgbClr val="002060"/>
              </a:solidFill>
            </a:endParaRPr>
          </a:p>
          <a:p>
            <a:pPr fontAlgn="base"/>
            <a:r>
              <a:rPr lang="en-US" b="1" dirty="0">
                <a:solidFill>
                  <a:srgbClr val="002060"/>
                </a:solidFill>
              </a:rPr>
              <a:t>Success: </a:t>
            </a:r>
            <a:r>
              <a:rPr lang="en-US" dirty="0">
                <a:solidFill>
                  <a:srgbClr val="002060"/>
                </a:solidFill>
              </a:rPr>
              <a:t>Median tidal volume &lt; 10 ml/ kg ideal body weight for the time period between Case Start and Case End.</a:t>
            </a:r>
          </a:p>
          <a:p>
            <a:r>
              <a:rPr lang="en-US" b="1" dirty="0">
                <a:solidFill>
                  <a:srgbClr val="002060"/>
                </a:solidFill>
              </a:rPr>
              <a:t>  </a:t>
            </a:r>
            <a:endParaRPr lang="en-US" dirty="0">
              <a:solidFill>
                <a:srgbClr val="002060"/>
              </a:solidFill>
            </a:endParaRPr>
          </a:p>
          <a:p>
            <a:pPr fontAlgn="base"/>
            <a:r>
              <a:rPr lang="en-US" b="1" dirty="0">
                <a:solidFill>
                  <a:srgbClr val="002060"/>
                </a:solidFill>
              </a:rPr>
              <a:t>Responsible Provider: </a:t>
            </a:r>
            <a:r>
              <a:rPr lang="en-US" dirty="0">
                <a:solidFill>
                  <a:srgbClr val="002060"/>
                </a:solidFill>
              </a:rPr>
              <a:t>Provider signed in for largest portion of case. See ‘Other Measure Build Details’ section of this specification to view the algorithm used for determining case duration. </a:t>
            </a:r>
          </a:p>
          <a:p>
            <a:pPr fontAlgn="base"/>
            <a:endParaRPr lang="en-US" b="1" dirty="0" smtClean="0">
              <a:solidFill>
                <a:srgbClr val="002060"/>
              </a:solidFill>
            </a:endParaRPr>
          </a:p>
          <a:p>
            <a:pPr fontAlgn="base"/>
            <a:r>
              <a:rPr lang="en-US" b="1" i="1" dirty="0" smtClean="0">
                <a:solidFill>
                  <a:srgbClr val="002060"/>
                </a:solidFill>
              </a:rPr>
              <a:t>*Original low Tidal Volume ASPIRE Measure</a:t>
            </a:r>
          </a:p>
          <a:p>
            <a:pPr fontAlgn="base"/>
            <a:endParaRPr lang="en-US" b="1" i="1" dirty="0">
              <a:solidFill>
                <a:srgbClr val="002060"/>
              </a:solidFill>
            </a:endParaRPr>
          </a:p>
          <a:p>
            <a:pPr fontAlgn="base"/>
            <a:r>
              <a:rPr lang="en-US" dirty="0">
                <a:hlinkClick r:id="rId3"/>
              </a:rPr>
              <a:t>https://mpog.org/files/quality/measures/PUL-01_spec.pdf</a:t>
            </a:r>
            <a:endParaRPr lang="en-US" b="1" i="1" dirty="0">
              <a:solidFill>
                <a:srgbClr val="002060"/>
              </a:solidFill>
            </a:endParaRPr>
          </a:p>
        </p:txBody>
      </p:sp>
      <p:pic>
        <p:nvPicPr>
          <p:cNvPr id="8" name="Picture 7" descr="cid:image003.jpg@01D2FFA0.D4CF208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820150" y="5469890"/>
            <a:ext cx="2533650" cy="1042670"/>
          </a:xfrm>
          <a:prstGeom prst="rect">
            <a:avLst/>
          </a:prstGeom>
          <a:noFill/>
          <a:ln>
            <a:noFill/>
          </a:ln>
        </p:spPr>
      </p:pic>
    </p:spTree>
    <p:extLst>
      <p:ext uri="{BB962C8B-B14F-4D97-AF65-F5344CB8AC3E}">
        <p14:creationId xmlns:p14="http://schemas.microsoft.com/office/powerpoint/2010/main" val="1825245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972" y="181154"/>
            <a:ext cx="10972800" cy="961845"/>
          </a:xfrm>
        </p:spPr>
        <p:txBody>
          <a:bodyPr>
            <a:normAutofit/>
          </a:bodyPr>
          <a:lstStyle/>
          <a:p>
            <a:r>
              <a:rPr lang="en-US" sz="4100" dirty="0" smtClean="0">
                <a:solidFill>
                  <a:srgbClr val="002060"/>
                </a:solidFill>
                <a:latin typeface="+mn-lt"/>
              </a:rPr>
              <a:t>Postoperative Pulmonary Complications Defined</a:t>
            </a:r>
            <a:endParaRPr lang="en-US" sz="4100" dirty="0">
              <a:solidFill>
                <a:srgbClr val="002060"/>
              </a:solidFill>
              <a:latin typeface="+mn-lt"/>
            </a:endParaRPr>
          </a:p>
        </p:txBody>
      </p:sp>
      <p:sp>
        <p:nvSpPr>
          <p:cNvPr id="3" name="Content Placeholder 2"/>
          <p:cNvSpPr>
            <a:spLocks noGrp="1"/>
          </p:cNvSpPr>
          <p:nvPr>
            <p:ph idx="1"/>
          </p:nvPr>
        </p:nvSpPr>
        <p:spPr>
          <a:xfrm>
            <a:off x="600972" y="1242808"/>
            <a:ext cx="9737580" cy="5081106"/>
          </a:xfrm>
        </p:spPr>
        <p:txBody>
          <a:bodyPr>
            <a:normAutofit/>
          </a:bodyPr>
          <a:lstStyle/>
          <a:p>
            <a:pPr>
              <a:lnSpc>
                <a:spcPct val="100000"/>
              </a:lnSpc>
            </a:pPr>
            <a:r>
              <a:rPr lang="en-US" dirty="0" smtClean="0">
                <a:solidFill>
                  <a:srgbClr val="002060"/>
                </a:solidFill>
              </a:rPr>
              <a:t>Need for reintubation or prolonged postoperative intubation </a:t>
            </a:r>
            <a:r>
              <a:rPr lang="en-US" sz="1400" dirty="0" smtClean="0">
                <a:solidFill>
                  <a:srgbClr val="002060"/>
                </a:solidFill>
              </a:rPr>
              <a:t>(</a:t>
            </a:r>
            <a:r>
              <a:rPr lang="en-US" sz="1400" dirty="0" err="1" smtClean="0">
                <a:solidFill>
                  <a:srgbClr val="002060"/>
                </a:solidFill>
              </a:rPr>
              <a:t>Guldner</a:t>
            </a:r>
            <a:r>
              <a:rPr lang="en-US" sz="1400" dirty="0" smtClean="0">
                <a:solidFill>
                  <a:srgbClr val="002060"/>
                </a:solidFill>
              </a:rPr>
              <a:t> A et al. 2015)</a:t>
            </a:r>
          </a:p>
          <a:p>
            <a:r>
              <a:rPr lang="en-US" dirty="0" smtClean="0">
                <a:solidFill>
                  <a:srgbClr val="002060"/>
                </a:solidFill>
              </a:rPr>
              <a:t>New need for noninvasive ventilation (</a:t>
            </a:r>
            <a:r>
              <a:rPr lang="en-US" dirty="0" err="1" smtClean="0">
                <a:solidFill>
                  <a:srgbClr val="002060"/>
                </a:solidFill>
              </a:rPr>
              <a:t>BiPAP</a:t>
            </a:r>
            <a:r>
              <a:rPr lang="en-US" dirty="0" smtClean="0">
                <a:solidFill>
                  <a:srgbClr val="002060"/>
                </a:solidFill>
              </a:rPr>
              <a:t>/CPAP) </a:t>
            </a:r>
            <a:r>
              <a:rPr lang="en-US" sz="1500" dirty="0" smtClean="0">
                <a:solidFill>
                  <a:srgbClr val="002060"/>
                </a:solidFill>
              </a:rPr>
              <a:t>(</a:t>
            </a:r>
            <a:r>
              <a:rPr lang="en-US" sz="1500" dirty="0" err="1" smtClean="0">
                <a:solidFill>
                  <a:srgbClr val="002060"/>
                </a:solidFill>
              </a:rPr>
              <a:t>Guldner</a:t>
            </a:r>
            <a:r>
              <a:rPr lang="en-US" sz="1500" dirty="0" smtClean="0">
                <a:solidFill>
                  <a:srgbClr val="002060"/>
                </a:solidFill>
              </a:rPr>
              <a:t>, A </a:t>
            </a:r>
            <a:r>
              <a:rPr lang="en-US" sz="1500" dirty="0">
                <a:solidFill>
                  <a:srgbClr val="002060"/>
                </a:solidFill>
              </a:rPr>
              <a:t>et al. 2015</a:t>
            </a:r>
            <a:r>
              <a:rPr lang="en-US" sz="1500" dirty="0" smtClean="0">
                <a:solidFill>
                  <a:srgbClr val="002060"/>
                </a:solidFill>
              </a:rPr>
              <a:t>)</a:t>
            </a:r>
          </a:p>
          <a:p>
            <a:r>
              <a:rPr lang="en-US" dirty="0" smtClean="0">
                <a:solidFill>
                  <a:srgbClr val="002060"/>
                </a:solidFill>
              </a:rPr>
              <a:t>Need </a:t>
            </a:r>
            <a:r>
              <a:rPr lang="en-US" dirty="0">
                <a:solidFill>
                  <a:srgbClr val="002060"/>
                </a:solidFill>
              </a:rPr>
              <a:t>for invasive or noninvasive ventilation for acute respiratory failure developing within 5-7 days after </a:t>
            </a:r>
            <a:r>
              <a:rPr lang="en-US" dirty="0" smtClean="0">
                <a:solidFill>
                  <a:srgbClr val="002060"/>
                </a:solidFill>
              </a:rPr>
              <a:t>surgery</a:t>
            </a:r>
            <a:r>
              <a:rPr lang="en-US" dirty="0">
                <a:solidFill>
                  <a:srgbClr val="002060"/>
                </a:solidFill>
              </a:rPr>
              <a:t> </a:t>
            </a:r>
            <a:r>
              <a:rPr lang="en-US" sz="1400" dirty="0" smtClean="0">
                <a:solidFill>
                  <a:srgbClr val="002060"/>
                </a:solidFill>
              </a:rPr>
              <a:t>(</a:t>
            </a:r>
            <a:r>
              <a:rPr lang="fr-FR" sz="1400" dirty="0" smtClean="0">
                <a:solidFill>
                  <a:srgbClr val="002060"/>
                </a:solidFill>
              </a:rPr>
              <a:t>Futier</a:t>
            </a:r>
            <a:r>
              <a:rPr lang="fr-FR" sz="1400" dirty="0">
                <a:solidFill>
                  <a:srgbClr val="002060"/>
                </a:solidFill>
              </a:rPr>
              <a:t>, Constantin et al. 2013; Hemmes, Gama de Abreu et al. 2014; </a:t>
            </a:r>
            <a:r>
              <a:rPr lang="da-DK" sz="1400" dirty="0">
                <a:solidFill>
                  <a:srgbClr val="002060"/>
                </a:solidFill>
              </a:rPr>
              <a:t>Jammer, Wickboldt et al. 2015</a:t>
            </a:r>
            <a:r>
              <a:rPr lang="fr-FR" sz="1400" dirty="0">
                <a:solidFill>
                  <a:srgbClr val="002060"/>
                </a:solidFill>
              </a:rPr>
              <a:t>)</a:t>
            </a:r>
          </a:p>
          <a:p>
            <a:endParaRPr lang="en-US" dirty="0" smtClean="0">
              <a:solidFill>
                <a:srgbClr val="002060"/>
              </a:solidFill>
            </a:endParaRPr>
          </a:p>
        </p:txBody>
      </p:sp>
      <p:pic>
        <p:nvPicPr>
          <p:cNvPr id="4" name="Picture 3" descr="cid:image003.jpg@01D2FFA0.D4CF208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820150" y="5469890"/>
            <a:ext cx="2533650" cy="1042670"/>
          </a:xfrm>
          <a:prstGeom prst="rect">
            <a:avLst/>
          </a:prstGeom>
          <a:noFill/>
          <a:ln>
            <a:noFill/>
          </a:ln>
        </p:spPr>
      </p:pic>
    </p:spTree>
    <p:extLst>
      <p:ext uri="{BB962C8B-B14F-4D97-AF65-F5344CB8AC3E}">
        <p14:creationId xmlns:p14="http://schemas.microsoft.com/office/powerpoint/2010/main" val="21734900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dirty="0" smtClean="0">
                <a:solidFill>
                  <a:srgbClr val="002060"/>
                </a:solidFill>
                <a:latin typeface="+mn-lt"/>
              </a:rPr>
              <a:t>ASPIRE Measure: PUL 02</a:t>
            </a:r>
            <a:endParaRPr lang="en-US" sz="4100" dirty="0">
              <a:solidFill>
                <a:srgbClr val="002060"/>
              </a:solidFill>
              <a:latin typeface="+mn-lt"/>
            </a:endParaRPr>
          </a:p>
        </p:txBody>
      </p:sp>
      <p:sp>
        <p:nvSpPr>
          <p:cNvPr id="7" name="Rectangle 6"/>
          <p:cNvSpPr/>
          <p:nvPr/>
        </p:nvSpPr>
        <p:spPr>
          <a:xfrm>
            <a:off x="765532" y="1452826"/>
            <a:ext cx="10215418" cy="4154984"/>
          </a:xfrm>
          <a:prstGeom prst="rect">
            <a:avLst/>
          </a:prstGeom>
        </p:spPr>
        <p:txBody>
          <a:bodyPr wrap="square">
            <a:spAutoFit/>
          </a:bodyPr>
          <a:lstStyle/>
          <a:p>
            <a:r>
              <a:rPr lang="en-US" b="1" dirty="0">
                <a:solidFill>
                  <a:srgbClr val="002060"/>
                </a:solidFill>
              </a:rPr>
              <a:t>Measure Summary: </a:t>
            </a:r>
            <a:r>
              <a:rPr lang="en-US" dirty="0">
                <a:solidFill>
                  <a:srgbClr val="002060"/>
                </a:solidFill>
              </a:rPr>
              <a:t>PUL 02 measures performance in lung protective ventilation techniques.  PUL 02 will measure the median tidal volume (in ml/kg ideal body weight) across a case.  </a:t>
            </a:r>
          </a:p>
          <a:p>
            <a:endParaRPr lang="en-US" b="1" dirty="0">
              <a:solidFill>
                <a:srgbClr val="002060"/>
              </a:solidFill>
            </a:endParaRPr>
          </a:p>
          <a:p>
            <a:r>
              <a:rPr lang="en-US" b="1" dirty="0">
                <a:solidFill>
                  <a:srgbClr val="002060"/>
                </a:solidFill>
              </a:rPr>
              <a:t>Inclusions: </a:t>
            </a:r>
            <a:endParaRPr lang="en-US" dirty="0">
              <a:solidFill>
                <a:srgbClr val="002060"/>
              </a:solidFill>
            </a:endParaRPr>
          </a:p>
          <a:p>
            <a:r>
              <a:rPr lang="en-US" dirty="0">
                <a:solidFill>
                  <a:srgbClr val="002060"/>
                </a:solidFill>
              </a:rPr>
              <a:t>Patients undergoing endotracheal </a:t>
            </a:r>
            <a:r>
              <a:rPr lang="en-US" dirty="0" smtClean="0">
                <a:solidFill>
                  <a:srgbClr val="002060"/>
                </a:solidFill>
              </a:rPr>
              <a:t>intubation.</a:t>
            </a:r>
          </a:p>
          <a:p>
            <a:endParaRPr lang="en-US" b="1" dirty="0">
              <a:solidFill>
                <a:srgbClr val="002060"/>
              </a:solidFill>
            </a:endParaRPr>
          </a:p>
          <a:p>
            <a:pPr fontAlgn="base"/>
            <a:r>
              <a:rPr lang="en-US" b="1" dirty="0">
                <a:solidFill>
                  <a:srgbClr val="002060"/>
                </a:solidFill>
              </a:rPr>
              <a:t>Success: </a:t>
            </a:r>
            <a:r>
              <a:rPr lang="en-US" dirty="0">
                <a:solidFill>
                  <a:srgbClr val="002060"/>
                </a:solidFill>
              </a:rPr>
              <a:t>Median tidal volume ≤ 8 ml/ kg ideal body weight for the time period between Case Start and Case End.</a:t>
            </a:r>
          </a:p>
          <a:p>
            <a:r>
              <a:rPr lang="en-US" b="1" dirty="0">
                <a:solidFill>
                  <a:srgbClr val="002060"/>
                </a:solidFill>
              </a:rPr>
              <a:t>  </a:t>
            </a:r>
            <a:endParaRPr lang="en-US" dirty="0">
              <a:solidFill>
                <a:srgbClr val="002060"/>
              </a:solidFill>
            </a:endParaRPr>
          </a:p>
          <a:p>
            <a:r>
              <a:rPr lang="en-US" b="1" dirty="0">
                <a:solidFill>
                  <a:srgbClr val="002060"/>
                </a:solidFill>
              </a:rPr>
              <a:t>Responsible Provider: </a:t>
            </a:r>
            <a:r>
              <a:rPr lang="en-US" dirty="0">
                <a:solidFill>
                  <a:srgbClr val="002060"/>
                </a:solidFill>
              </a:rPr>
              <a:t>Provider signed in for largest portion of case. See ‘Other Measure Build Details’ section of this specification to view the algorithm used for determining case duration. </a:t>
            </a:r>
            <a:endParaRPr lang="en-US" dirty="0" smtClean="0">
              <a:solidFill>
                <a:srgbClr val="002060"/>
              </a:solidFill>
            </a:endParaRPr>
          </a:p>
          <a:p>
            <a:endParaRPr lang="en-US" b="1" dirty="0" smtClean="0">
              <a:solidFill>
                <a:srgbClr val="002060"/>
              </a:solidFill>
            </a:endParaRPr>
          </a:p>
          <a:p>
            <a:pPr fontAlgn="base"/>
            <a:r>
              <a:rPr lang="en-US" sz="1600" b="1" i="1" dirty="0" smtClean="0">
                <a:solidFill>
                  <a:srgbClr val="002060"/>
                </a:solidFill>
              </a:rPr>
              <a:t>*Updated ASPIRE Measure incorporating more recent evidence supporting lower TV 6-8 mL/kg</a:t>
            </a:r>
          </a:p>
          <a:p>
            <a:pPr fontAlgn="base"/>
            <a:endParaRPr lang="en-US" sz="1600" b="1" i="1" dirty="0">
              <a:solidFill>
                <a:srgbClr val="002060"/>
              </a:solidFill>
            </a:endParaRPr>
          </a:p>
          <a:p>
            <a:pPr fontAlgn="base"/>
            <a:r>
              <a:rPr lang="en-US" sz="1600" dirty="0">
                <a:hlinkClick r:id="rId3"/>
              </a:rPr>
              <a:t>https://mpog.org/files/quality/measures/PUL-02_spec.pdf</a:t>
            </a:r>
            <a:endParaRPr lang="en-US" sz="1600" b="1" i="1" dirty="0">
              <a:solidFill>
                <a:srgbClr val="002060"/>
              </a:solidFill>
            </a:endParaRPr>
          </a:p>
        </p:txBody>
      </p:sp>
      <p:pic>
        <p:nvPicPr>
          <p:cNvPr id="8" name="Picture 7" descr="cid:image003.jpg@01D2FFA0.D4CF208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820150" y="5469890"/>
            <a:ext cx="2533650" cy="1042670"/>
          </a:xfrm>
          <a:prstGeom prst="rect">
            <a:avLst/>
          </a:prstGeom>
          <a:noFill/>
          <a:ln>
            <a:noFill/>
          </a:ln>
        </p:spPr>
      </p:pic>
    </p:spTree>
    <p:extLst>
      <p:ext uri="{BB962C8B-B14F-4D97-AF65-F5344CB8AC3E}">
        <p14:creationId xmlns:p14="http://schemas.microsoft.com/office/powerpoint/2010/main" val="40516945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154"/>
            <a:ext cx="10515600" cy="1325563"/>
          </a:xfrm>
        </p:spPr>
        <p:txBody>
          <a:bodyPr/>
          <a:lstStyle/>
          <a:p>
            <a:r>
              <a:rPr lang="en-US" sz="4100" dirty="0" smtClean="0">
                <a:solidFill>
                  <a:srgbClr val="002060"/>
                </a:solidFill>
                <a:latin typeface="+mn-lt"/>
              </a:rPr>
              <a:t>ASPIRE Measure: PUL 03</a:t>
            </a:r>
            <a:endParaRPr lang="en-US" sz="2400" dirty="0">
              <a:solidFill>
                <a:srgbClr val="002060"/>
              </a:solidFill>
              <a:latin typeface="+mn-lt"/>
              <a:ea typeface="+mn-ea"/>
              <a:cs typeface="+mn-cs"/>
            </a:endParaRPr>
          </a:p>
        </p:txBody>
      </p:sp>
      <p:sp>
        <p:nvSpPr>
          <p:cNvPr id="3" name="Content Placeholder 2"/>
          <p:cNvSpPr>
            <a:spLocks noGrp="1"/>
          </p:cNvSpPr>
          <p:nvPr>
            <p:ph idx="1"/>
          </p:nvPr>
        </p:nvSpPr>
        <p:spPr>
          <a:xfrm>
            <a:off x="730624" y="1374717"/>
            <a:ext cx="10515600" cy="4877377"/>
          </a:xfrm>
        </p:spPr>
        <p:txBody>
          <a:bodyPr>
            <a:normAutofit/>
          </a:bodyPr>
          <a:lstStyle/>
          <a:p>
            <a:r>
              <a:rPr lang="en-US" sz="1800" b="1" dirty="0">
                <a:solidFill>
                  <a:srgbClr val="002060"/>
                </a:solidFill>
              </a:rPr>
              <a:t>Measure Summary: </a:t>
            </a:r>
            <a:r>
              <a:rPr lang="en-US" sz="1800" dirty="0">
                <a:solidFill>
                  <a:srgbClr val="002060"/>
                </a:solidFill>
              </a:rPr>
              <a:t>PUL 03 is an informational measure that analyzes PEEP usage across patients undergoing mechanical ventilation during anesthesia. PUL 03 will determine if PEEP was administered (as defined by median PEEP ≥ 2) and also analyze distribution of PEEP levels</a:t>
            </a:r>
            <a:r>
              <a:rPr lang="en-US" sz="1800" dirty="0" smtClean="0">
                <a:solidFill>
                  <a:srgbClr val="002060"/>
                </a:solidFill>
              </a:rPr>
              <a:t>:</a:t>
            </a:r>
            <a:endParaRPr lang="en-US" sz="1800" dirty="0">
              <a:solidFill>
                <a:srgbClr val="002060"/>
              </a:solidFill>
            </a:endParaRPr>
          </a:p>
          <a:p>
            <a:pPr lvl="1">
              <a:lnSpc>
                <a:spcPct val="100000"/>
              </a:lnSpc>
            </a:pPr>
            <a:r>
              <a:rPr lang="en-US" sz="1800" dirty="0">
                <a:solidFill>
                  <a:srgbClr val="002060"/>
                </a:solidFill>
              </a:rPr>
              <a:t>No PEEP (&lt;2 cm H</a:t>
            </a:r>
            <a:r>
              <a:rPr lang="en-US" sz="1800" baseline="-25000" dirty="0">
                <a:solidFill>
                  <a:srgbClr val="002060"/>
                </a:solidFill>
              </a:rPr>
              <a:t>2</a:t>
            </a:r>
            <a:r>
              <a:rPr lang="en-US" sz="1800" dirty="0">
                <a:solidFill>
                  <a:srgbClr val="002060"/>
                </a:solidFill>
              </a:rPr>
              <a:t>O)</a:t>
            </a:r>
          </a:p>
          <a:p>
            <a:pPr lvl="1">
              <a:lnSpc>
                <a:spcPct val="100000"/>
              </a:lnSpc>
            </a:pPr>
            <a:r>
              <a:rPr lang="en-US" sz="1800" dirty="0">
                <a:solidFill>
                  <a:srgbClr val="002060"/>
                </a:solidFill>
              </a:rPr>
              <a:t>Low PEEP (2-4 cm H</a:t>
            </a:r>
            <a:r>
              <a:rPr lang="en-US" sz="1800" baseline="-25000" dirty="0">
                <a:solidFill>
                  <a:srgbClr val="002060"/>
                </a:solidFill>
              </a:rPr>
              <a:t>2</a:t>
            </a:r>
            <a:r>
              <a:rPr lang="en-US" sz="1800" dirty="0">
                <a:solidFill>
                  <a:srgbClr val="002060"/>
                </a:solidFill>
              </a:rPr>
              <a:t>O)</a:t>
            </a:r>
          </a:p>
          <a:p>
            <a:pPr lvl="1">
              <a:lnSpc>
                <a:spcPct val="100000"/>
              </a:lnSpc>
            </a:pPr>
            <a:r>
              <a:rPr lang="en-US" sz="1800" dirty="0">
                <a:solidFill>
                  <a:srgbClr val="002060"/>
                </a:solidFill>
              </a:rPr>
              <a:t>Moderate PEEP (≥ 4 to &lt; 8 cm H</a:t>
            </a:r>
            <a:r>
              <a:rPr lang="en-US" sz="1800" baseline="-25000" dirty="0">
                <a:solidFill>
                  <a:srgbClr val="002060"/>
                </a:solidFill>
              </a:rPr>
              <a:t>2</a:t>
            </a:r>
            <a:r>
              <a:rPr lang="en-US" sz="1800" dirty="0">
                <a:solidFill>
                  <a:srgbClr val="002060"/>
                </a:solidFill>
              </a:rPr>
              <a:t>O)</a:t>
            </a:r>
          </a:p>
          <a:p>
            <a:pPr lvl="1">
              <a:lnSpc>
                <a:spcPct val="100000"/>
              </a:lnSpc>
            </a:pPr>
            <a:r>
              <a:rPr lang="en-US" sz="1800" dirty="0">
                <a:solidFill>
                  <a:srgbClr val="002060"/>
                </a:solidFill>
              </a:rPr>
              <a:t>High PEEP (≥8 cm H</a:t>
            </a:r>
            <a:r>
              <a:rPr lang="en-US" sz="1800" baseline="-25000" dirty="0">
                <a:solidFill>
                  <a:srgbClr val="002060"/>
                </a:solidFill>
              </a:rPr>
              <a:t>2</a:t>
            </a:r>
            <a:r>
              <a:rPr lang="en-US" sz="1800" dirty="0">
                <a:solidFill>
                  <a:srgbClr val="002060"/>
                </a:solidFill>
              </a:rPr>
              <a:t>O) </a:t>
            </a:r>
          </a:p>
          <a:p>
            <a:pPr marL="0" indent="0">
              <a:buNone/>
            </a:pPr>
            <a:r>
              <a:rPr lang="en-US" sz="1800" b="1" dirty="0" smtClean="0">
                <a:solidFill>
                  <a:srgbClr val="002060"/>
                </a:solidFill>
              </a:rPr>
              <a:t>Inclusions</a:t>
            </a:r>
            <a:r>
              <a:rPr lang="en-US" sz="1800" b="1" dirty="0">
                <a:solidFill>
                  <a:srgbClr val="002060"/>
                </a:solidFill>
              </a:rPr>
              <a:t>:  </a:t>
            </a:r>
            <a:r>
              <a:rPr lang="en-US" sz="1800" dirty="0" smtClean="0">
                <a:solidFill>
                  <a:srgbClr val="002060"/>
                </a:solidFill>
              </a:rPr>
              <a:t>Patients </a:t>
            </a:r>
            <a:r>
              <a:rPr lang="en-US" sz="1800" dirty="0">
                <a:solidFill>
                  <a:srgbClr val="002060"/>
                </a:solidFill>
              </a:rPr>
              <a:t>undergoing endotracheal intubation.</a:t>
            </a:r>
            <a:r>
              <a:rPr lang="en-US" sz="1800" b="1" dirty="0">
                <a:solidFill>
                  <a:srgbClr val="002060"/>
                </a:solidFill>
              </a:rPr>
              <a:t> </a:t>
            </a:r>
            <a:endParaRPr lang="en-US" sz="1800" dirty="0">
              <a:solidFill>
                <a:srgbClr val="002060"/>
              </a:solidFill>
            </a:endParaRPr>
          </a:p>
          <a:p>
            <a:pPr marL="0" indent="0" fontAlgn="base">
              <a:buNone/>
            </a:pPr>
            <a:r>
              <a:rPr lang="en-US" sz="1800" b="1" dirty="0" smtClean="0">
                <a:solidFill>
                  <a:srgbClr val="002060"/>
                </a:solidFill>
              </a:rPr>
              <a:t>Success</a:t>
            </a:r>
            <a:r>
              <a:rPr lang="en-US" sz="1800" b="1" dirty="0">
                <a:solidFill>
                  <a:srgbClr val="002060"/>
                </a:solidFill>
              </a:rPr>
              <a:t>: </a:t>
            </a:r>
            <a:r>
              <a:rPr lang="en-US" sz="1800" dirty="0">
                <a:solidFill>
                  <a:srgbClr val="002060"/>
                </a:solidFill>
              </a:rPr>
              <a:t>Median PEEP ≥ 2 cm H2O (Assuming values less than 2cm H2O is equivalent to no PEEP administered</a:t>
            </a:r>
            <a:r>
              <a:rPr lang="en-US" sz="1800" dirty="0" smtClean="0">
                <a:solidFill>
                  <a:srgbClr val="002060"/>
                </a:solidFill>
              </a:rPr>
              <a:t>)</a:t>
            </a:r>
          </a:p>
          <a:p>
            <a:pPr marL="0" indent="0" fontAlgn="base">
              <a:buNone/>
            </a:pPr>
            <a:r>
              <a:rPr lang="en-US" sz="1800" b="1" dirty="0" smtClean="0">
                <a:solidFill>
                  <a:srgbClr val="002060"/>
                </a:solidFill>
              </a:rPr>
              <a:t>Responsible Provider: </a:t>
            </a:r>
            <a:r>
              <a:rPr lang="en-US" sz="1800" dirty="0" smtClean="0">
                <a:solidFill>
                  <a:srgbClr val="002060"/>
                </a:solidFill>
              </a:rPr>
              <a:t>This measure if informational only. Attribution not yet determined by the Quality Committee.</a:t>
            </a:r>
            <a:endParaRPr lang="en-US" sz="1800" dirty="0">
              <a:solidFill>
                <a:srgbClr val="002060"/>
              </a:solidFill>
            </a:endParaRPr>
          </a:p>
        </p:txBody>
      </p:sp>
      <p:pic>
        <p:nvPicPr>
          <p:cNvPr id="4" name="Picture 3" descr="cid:image003.jpg@01D2FFA0.D4CF208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820150" y="5613582"/>
            <a:ext cx="2533650" cy="1042670"/>
          </a:xfrm>
          <a:prstGeom prst="rect">
            <a:avLst/>
          </a:prstGeom>
          <a:noFill/>
          <a:ln>
            <a:noFill/>
          </a:ln>
        </p:spPr>
      </p:pic>
      <p:sp>
        <p:nvSpPr>
          <p:cNvPr id="5" name="Rectangle 4"/>
          <p:cNvSpPr/>
          <p:nvPr/>
        </p:nvSpPr>
        <p:spPr>
          <a:xfrm>
            <a:off x="730624" y="5085010"/>
            <a:ext cx="5684890" cy="369332"/>
          </a:xfrm>
          <a:prstGeom prst="rect">
            <a:avLst/>
          </a:prstGeom>
        </p:spPr>
        <p:txBody>
          <a:bodyPr wrap="none">
            <a:spAutoFit/>
          </a:bodyPr>
          <a:lstStyle/>
          <a:p>
            <a:r>
              <a:rPr lang="en-US" dirty="0">
                <a:hlinkClick r:id="rId5"/>
              </a:rPr>
              <a:t>https://mpog.org/files/quality/measures/PUL-03_spec.pdf</a:t>
            </a:r>
            <a:endParaRPr lang="en-US" dirty="0"/>
          </a:p>
        </p:txBody>
      </p:sp>
    </p:spTree>
    <p:extLst>
      <p:ext uri="{BB962C8B-B14F-4D97-AF65-F5344CB8AC3E}">
        <p14:creationId xmlns:p14="http://schemas.microsoft.com/office/powerpoint/2010/main" val="2042868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4300" y="2511552"/>
            <a:ext cx="9363456" cy="830997"/>
          </a:xfrm>
          <a:prstGeom prst="rect">
            <a:avLst/>
          </a:prstGeom>
        </p:spPr>
        <p:txBody>
          <a:bodyPr wrap="square">
            <a:spAutoFit/>
          </a:bodyPr>
          <a:lstStyle/>
          <a:p>
            <a:pPr algn="ctr"/>
            <a:r>
              <a:rPr lang="en-US" sz="4800" dirty="0" smtClean="0">
                <a:solidFill>
                  <a:srgbClr val="002060"/>
                </a:solidFill>
              </a:rPr>
              <a:t>Practical Applications</a:t>
            </a:r>
            <a:endParaRPr lang="en-US" sz="4600" dirty="0">
              <a:solidFill>
                <a:srgbClr val="002060"/>
              </a:solidFill>
            </a:endParaRPr>
          </a:p>
        </p:txBody>
      </p:sp>
      <p:pic>
        <p:nvPicPr>
          <p:cNvPr id="3" name="Picture 2" descr="cid:image003.jpg@01D2FFA0.D4CF208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820150" y="5469890"/>
            <a:ext cx="2533650" cy="1042670"/>
          </a:xfrm>
          <a:prstGeom prst="rect">
            <a:avLst/>
          </a:prstGeom>
          <a:noFill/>
          <a:ln>
            <a:noFill/>
          </a:ln>
        </p:spPr>
      </p:pic>
    </p:spTree>
    <p:extLst>
      <p:ext uri="{BB962C8B-B14F-4D97-AF65-F5344CB8AC3E}">
        <p14:creationId xmlns:p14="http://schemas.microsoft.com/office/powerpoint/2010/main" val="21943663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100" dirty="0" smtClean="0">
                <a:solidFill>
                  <a:srgbClr val="002060"/>
                </a:solidFill>
                <a:latin typeface="+mn-lt"/>
              </a:rPr>
              <a:t>Practical</a:t>
            </a:r>
            <a:r>
              <a:rPr lang="en-US" dirty="0" smtClean="0">
                <a:solidFill>
                  <a:srgbClr val="002060"/>
                </a:solidFill>
                <a:latin typeface="+mn-lt"/>
              </a:rPr>
              <a:t> </a:t>
            </a:r>
            <a:r>
              <a:rPr lang="en-US" sz="4100" dirty="0" smtClean="0">
                <a:solidFill>
                  <a:srgbClr val="002060"/>
                </a:solidFill>
                <a:latin typeface="+mn-lt"/>
              </a:rPr>
              <a:t>Application</a:t>
            </a:r>
            <a:r>
              <a:rPr lang="en-US" dirty="0" smtClean="0">
                <a:solidFill>
                  <a:srgbClr val="002060"/>
                </a:solidFill>
                <a:latin typeface="+mn-lt"/>
              </a:rPr>
              <a:t>: Residual NMB</a:t>
            </a:r>
            <a:endParaRPr lang="en-US" dirty="0">
              <a:solidFill>
                <a:srgbClr val="002060"/>
              </a:solidFill>
              <a:latin typeface="+mn-lt"/>
            </a:endParaRPr>
          </a:p>
        </p:txBody>
      </p:sp>
      <p:sp>
        <p:nvSpPr>
          <p:cNvPr id="4" name="Content Placeholder 3"/>
          <p:cNvSpPr>
            <a:spLocks noGrp="1"/>
          </p:cNvSpPr>
          <p:nvPr>
            <p:ph idx="1"/>
          </p:nvPr>
        </p:nvSpPr>
        <p:spPr>
          <a:xfrm>
            <a:off x="748048" y="1541373"/>
            <a:ext cx="6071078" cy="4800600"/>
          </a:xfrm>
        </p:spPr>
        <p:txBody>
          <a:bodyPr>
            <a:normAutofit/>
          </a:bodyPr>
          <a:lstStyle/>
          <a:p>
            <a:r>
              <a:rPr lang="en-US" sz="2800" dirty="0" smtClean="0">
                <a:solidFill>
                  <a:srgbClr val="002060"/>
                </a:solidFill>
              </a:rPr>
              <a:t>Train of Four Monitor (acceleromyography or Peripheral Nerve Stimulators) in every operating room</a:t>
            </a:r>
          </a:p>
          <a:p>
            <a:r>
              <a:rPr lang="en-US" sz="2800" dirty="0" smtClean="0">
                <a:solidFill>
                  <a:srgbClr val="002060"/>
                </a:solidFill>
              </a:rPr>
              <a:t>Replacement batteries for monitor easily accessible</a:t>
            </a:r>
          </a:p>
          <a:p>
            <a:r>
              <a:rPr lang="en-US" sz="2800" dirty="0" smtClean="0">
                <a:solidFill>
                  <a:srgbClr val="002060"/>
                </a:solidFill>
              </a:rPr>
              <a:t>Consider real-time alerting options to trigger NMB reversal and Train of Four monitoring documentation</a:t>
            </a:r>
          </a:p>
          <a:p>
            <a:endParaRPr lang="en-US" sz="2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0381" y="1690688"/>
            <a:ext cx="4193571" cy="3335797"/>
          </a:xfrm>
          <a:prstGeom prst="rect">
            <a:avLst/>
          </a:prstGeom>
        </p:spPr>
      </p:pic>
      <p:sp>
        <p:nvSpPr>
          <p:cNvPr id="5" name="TextBox 4"/>
          <p:cNvSpPr txBox="1"/>
          <p:nvPr/>
        </p:nvSpPr>
        <p:spPr>
          <a:xfrm>
            <a:off x="9127980" y="5242265"/>
            <a:ext cx="2315972" cy="646331"/>
          </a:xfrm>
          <a:prstGeom prst="rect">
            <a:avLst/>
          </a:prstGeom>
          <a:noFill/>
        </p:spPr>
        <p:txBody>
          <a:bodyPr wrap="square" rtlCol="0">
            <a:spAutoFit/>
          </a:bodyPr>
          <a:lstStyle/>
          <a:p>
            <a:r>
              <a:rPr lang="en-US" sz="900" dirty="0" smtClean="0">
                <a:solidFill>
                  <a:srgbClr val="002060"/>
                </a:solidFill>
              </a:rPr>
              <a:t>Image Retrieved from: https</a:t>
            </a:r>
            <a:r>
              <a:rPr lang="en-US" sz="900" dirty="0">
                <a:solidFill>
                  <a:srgbClr val="002060"/>
                </a:solidFill>
              </a:rPr>
              <a:t>://upload.wikimedia.org/wikipedia/commons/thumb/6/60/Relaxometer_fisher.jpg/220px-Relaxometer_fisher.jpg</a:t>
            </a:r>
          </a:p>
        </p:txBody>
      </p:sp>
    </p:spTree>
    <p:extLst>
      <p:ext uri="{BB962C8B-B14F-4D97-AF65-F5344CB8AC3E}">
        <p14:creationId xmlns:p14="http://schemas.microsoft.com/office/powerpoint/2010/main" val="37682133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64" y="481902"/>
            <a:ext cx="11095736" cy="968946"/>
          </a:xfrm>
        </p:spPr>
        <p:txBody>
          <a:bodyPr>
            <a:noAutofit/>
          </a:bodyPr>
          <a:lstStyle/>
          <a:p>
            <a:r>
              <a:rPr lang="en-US" sz="4100" dirty="0">
                <a:solidFill>
                  <a:srgbClr val="002060"/>
                </a:solidFill>
                <a:latin typeface="+mn-lt"/>
              </a:rPr>
              <a:t>Practical Application: </a:t>
            </a:r>
            <a:r>
              <a:rPr lang="en-US" sz="4100" dirty="0" smtClean="0">
                <a:solidFill>
                  <a:srgbClr val="002060"/>
                </a:solidFill>
                <a:latin typeface="+mn-lt"/>
              </a:rPr>
              <a:t>Protective Ventilation Strategies</a:t>
            </a:r>
            <a:endParaRPr lang="en-US" sz="4100" dirty="0">
              <a:solidFill>
                <a:srgbClr val="002060"/>
              </a:solidFill>
              <a:latin typeface="+mn-lt"/>
            </a:endParaRPr>
          </a:p>
        </p:txBody>
      </p:sp>
      <p:sp>
        <p:nvSpPr>
          <p:cNvPr id="5" name="Content Placeholder 4"/>
          <p:cNvSpPr>
            <a:spLocks noGrp="1"/>
          </p:cNvSpPr>
          <p:nvPr>
            <p:ph idx="1"/>
          </p:nvPr>
        </p:nvSpPr>
        <p:spPr>
          <a:xfrm>
            <a:off x="155683" y="1777886"/>
            <a:ext cx="6059424" cy="4800600"/>
          </a:xfrm>
        </p:spPr>
        <p:txBody>
          <a:bodyPr>
            <a:normAutofit/>
          </a:bodyPr>
          <a:lstStyle/>
          <a:p>
            <a:r>
              <a:rPr lang="en-US" dirty="0" smtClean="0">
                <a:solidFill>
                  <a:srgbClr val="002060"/>
                </a:solidFill>
              </a:rPr>
              <a:t>Tidal volume for ideal body weight reference cards available on each anesthesia cart  and online  </a:t>
            </a:r>
          </a:p>
          <a:p>
            <a:r>
              <a:rPr lang="en-US" dirty="0" smtClean="0">
                <a:solidFill>
                  <a:srgbClr val="002060"/>
                </a:solidFill>
              </a:rPr>
              <a:t>Change default ventilator settings to:</a:t>
            </a:r>
          </a:p>
          <a:p>
            <a:pPr lvl="1"/>
            <a:r>
              <a:rPr lang="en-US" sz="2200" dirty="0" smtClean="0">
                <a:solidFill>
                  <a:srgbClr val="002060"/>
                </a:solidFill>
              </a:rPr>
              <a:t>400-500cc tidal volume</a:t>
            </a:r>
          </a:p>
          <a:p>
            <a:pPr lvl="1"/>
            <a:r>
              <a:rPr lang="en-US" sz="2200" dirty="0" smtClean="0">
                <a:solidFill>
                  <a:srgbClr val="002060"/>
                </a:solidFill>
              </a:rPr>
              <a:t>Rate: 10-12</a:t>
            </a:r>
          </a:p>
          <a:p>
            <a:pPr lvl="1"/>
            <a:r>
              <a:rPr lang="en-US" sz="2200" dirty="0" smtClean="0">
                <a:solidFill>
                  <a:srgbClr val="002060"/>
                </a:solidFill>
              </a:rPr>
              <a:t>PEEP </a:t>
            </a:r>
            <a:r>
              <a:rPr lang="en-US" sz="2200" dirty="0">
                <a:solidFill>
                  <a:srgbClr val="002060"/>
                </a:solidFill>
              </a:rPr>
              <a:t>~ 5 cm H2O</a:t>
            </a:r>
          </a:p>
          <a:p>
            <a:r>
              <a:rPr lang="en-US" dirty="0" smtClean="0">
                <a:solidFill>
                  <a:srgbClr val="002060"/>
                </a:solidFill>
              </a:rPr>
              <a:t>Build Ideal Body Weight Calculations into electronic health record</a:t>
            </a:r>
          </a:p>
          <a:p>
            <a:r>
              <a:rPr lang="en-US" dirty="0" smtClean="0">
                <a:solidFill>
                  <a:srgbClr val="002060"/>
                </a:solidFill>
              </a:rPr>
              <a:t>Consider real-time alerting options for tidal volume&gt;10cc/kg</a:t>
            </a:r>
          </a:p>
        </p:txBody>
      </p:sp>
      <p:pic>
        <p:nvPicPr>
          <p:cNvPr id="3" name="Picture 2"/>
          <p:cNvPicPr>
            <a:picLocks noChangeAspect="1"/>
          </p:cNvPicPr>
          <p:nvPr/>
        </p:nvPicPr>
        <p:blipFill>
          <a:blip r:embed="rId3"/>
          <a:stretch>
            <a:fillRect/>
          </a:stretch>
        </p:blipFill>
        <p:spPr>
          <a:xfrm>
            <a:off x="6536495" y="1221908"/>
            <a:ext cx="4276578" cy="4928494"/>
          </a:xfrm>
          <a:prstGeom prst="rect">
            <a:avLst/>
          </a:prstGeom>
        </p:spPr>
      </p:pic>
      <p:sp>
        <p:nvSpPr>
          <p:cNvPr id="4" name="TextBox 3"/>
          <p:cNvSpPr txBox="1"/>
          <p:nvPr/>
        </p:nvSpPr>
        <p:spPr>
          <a:xfrm>
            <a:off x="8777302" y="6257501"/>
            <a:ext cx="2218944" cy="461665"/>
          </a:xfrm>
          <a:prstGeom prst="rect">
            <a:avLst/>
          </a:prstGeom>
          <a:noFill/>
        </p:spPr>
        <p:txBody>
          <a:bodyPr wrap="square" rtlCol="0">
            <a:spAutoFit/>
          </a:bodyPr>
          <a:lstStyle/>
          <a:p>
            <a:r>
              <a:rPr lang="en-US" sz="1200" dirty="0" smtClean="0">
                <a:solidFill>
                  <a:srgbClr val="002060"/>
                </a:solidFill>
              </a:rPr>
              <a:t>Image Courtesy of AlertWatch, Ann Arbor, MI</a:t>
            </a:r>
            <a:endParaRPr lang="en-US" sz="1200" dirty="0">
              <a:solidFill>
                <a:srgbClr val="002060"/>
              </a:solidFill>
            </a:endParaRPr>
          </a:p>
        </p:txBody>
      </p:sp>
    </p:spTree>
    <p:extLst>
      <p:ext uri="{BB962C8B-B14F-4D97-AF65-F5344CB8AC3E}">
        <p14:creationId xmlns:p14="http://schemas.microsoft.com/office/powerpoint/2010/main" val="18029029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70" y="74933"/>
            <a:ext cx="10160000" cy="1035410"/>
          </a:xfrm>
        </p:spPr>
        <p:txBody>
          <a:bodyPr>
            <a:normAutofit/>
          </a:bodyPr>
          <a:lstStyle/>
          <a:p>
            <a:r>
              <a:rPr lang="en-US" sz="4100" dirty="0" smtClean="0">
                <a:solidFill>
                  <a:srgbClr val="002060"/>
                </a:solidFill>
                <a:latin typeface="+mn-lt"/>
              </a:rPr>
              <a:t>Checklist</a:t>
            </a:r>
            <a:endParaRPr lang="en-US" sz="4100" dirty="0">
              <a:solidFill>
                <a:srgbClr val="002060"/>
              </a:solidFill>
              <a:latin typeface="+mn-lt"/>
            </a:endParaRPr>
          </a:p>
        </p:txBody>
      </p:sp>
      <p:pic>
        <p:nvPicPr>
          <p:cNvPr id="7" name="Picture 6" descr="cid:image003.jpg@01D2FFA0.D4CF208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820150" y="5469890"/>
            <a:ext cx="2533650" cy="1042670"/>
          </a:xfrm>
          <a:prstGeom prst="rect">
            <a:avLst/>
          </a:prstGeom>
          <a:noFill/>
          <a:ln>
            <a:noFill/>
          </a:ln>
        </p:spPr>
      </p:pic>
      <p:pic>
        <p:nvPicPr>
          <p:cNvPr id="12" name="Picture 11"/>
          <p:cNvPicPr>
            <a:picLocks noChangeAspect="1"/>
          </p:cNvPicPr>
          <p:nvPr/>
        </p:nvPicPr>
        <p:blipFill>
          <a:blip r:embed="rId5"/>
          <a:stretch>
            <a:fillRect/>
          </a:stretch>
        </p:blipFill>
        <p:spPr>
          <a:xfrm>
            <a:off x="2260412" y="809898"/>
            <a:ext cx="6370838" cy="5410849"/>
          </a:xfrm>
          <a:prstGeom prst="rect">
            <a:avLst/>
          </a:prstGeom>
        </p:spPr>
      </p:pic>
    </p:spTree>
    <p:extLst>
      <p:ext uri="{BB962C8B-B14F-4D97-AF65-F5344CB8AC3E}">
        <p14:creationId xmlns:p14="http://schemas.microsoft.com/office/powerpoint/2010/main" val="38040120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844" y="138023"/>
            <a:ext cx="9724845" cy="1035170"/>
          </a:xfrm>
        </p:spPr>
        <p:txBody>
          <a:bodyPr>
            <a:normAutofit/>
          </a:bodyPr>
          <a:lstStyle/>
          <a:p>
            <a:r>
              <a:rPr lang="en-US" sz="4100" dirty="0" smtClean="0">
                <a:solidFill>
                  <a:srgbClr val="002060"/>
                </a:solidFill>
                <a:latin typeface="+mn-lt"/>
              </a:rPr>
              <a:t>Tidal Volume for Ideal Body Weight Tool</a:t>
            </a:r>
            <a:endParaRPr lang="en-US" sz="4100" dirty="0">
              <a:solidFill>
                <a:srgbClr val="002060"/>
              </a:solidFill>
              <a:latin typeface="+mn-lt"/>
            </a:endParaRPr>
          </a:p>
        </p:txBody>
      </p:sp>
      <p:pic>
        <p:nvPicPr>
          <p:cNvPr id="3" name="Picture 2"/>
          <p:cNvPicPr>
            <a:picLocks noChangeAspect="1"/>
          </p:cNvPicPr>
          <p:nvPr/>
        </p:nvPicPr>
        <p:blipFill rotWithShape="1">
          <a:blip r:embed="rId3"/>
          <a:srcRect t="1731" b="974"/>
          <a:stretch/>
        </p:blipFill>
        <p:spPr>
          <a:xfrm>
            <a:off x="378206" y="989330"/>
            <a:ext cx="7767638" cy="5708073"/>
          </a:xfrm>
          <a:prstGeom prst="rect">
            <a:avLst/>
          </a:prstGeom>
        </p:spPr>
      </p:pic>
      <p:sp>
        <p:nvSpPr>
          <p:cNvPr id="4" name="TextBox 3"/>
          <p:cNvSpPr txBox="1"/>
          <p:nvPr/>
        </p:nvSpPr>
        <p:spPr>
          <a:xfrm>
            <a:off x="8077199" y="2095248"/>
            <a:ext cx="3451413" cy="1477328"/>
          </a:xfrm>
          <a:prstGeom prst="rect">
            <a:avLst/>
          </a:prstGeom>
          <a:noFill/>
        </p:spPr>
        <p:txBody>
          <a:bodyPr wrap="square" rtlCol="0">
            <a:spAutoFit/>
          </a:bodyPr>
          <a:lstStyle/>
          <a:p>
            <a:r>
              <a:rPr lang="en-US" dirty="0" smtClean="0">
                <a:solidFill>
                  <a:srgbClr val="FF0000"/>
                </a:solidFill>
              </a:rPr>
              <a:t>*</a:t>
            </a:r>
            <a:r>
              <a:rPr lang="en-US" i="1" dirty="0" smtClean="0">
                <a:solidFill>
                  <a:srgbClr val="FF0000"/>
                </a:solidFill>
              </a:rPr>
              <a:t>Revert to 5 feet when assigning Tidal Volume for all patients </a:t>
            </a:r>
            <a:r>
              <a:rPr lang="en-US" i="1" dirty="0">
                <a:solidFill>
                  <a:srgbClr val="FF0000"/>
                </a:solidFill>
              </a:rPr>
              <a:t>&lt; 5 </a:t>
            </a:r>
            <a:r>
              <a:rPr lang="en-US" i="1" dirty="0" smtClean="0">
                <a:solidFill>
                  <a:srgbClr val="FF0000"/>
                </a:solidFill>
              </a:rPr>
              <a:t>feet tall. </a:t>
            </a:r>
          </a:p>
          <a:p>
            <a:r>
              <a:rPr lang="en-US" dirty="0" smtClean="0">
                <a:solidFill>
                  <a:srgbClr val="002060"/>
                </a:solidFill>
              </a:rPr>
              <a:t>Rationale: Ideal Body Weight calculator loses validity at &lt; 5 feet.</a:t>
            </a:r>
            <a:endParaRPr lang="en-US" dirty="0">
              <a:solidFill>
                <a:srgbClr val="002060"/>
              </a:solidFill>
            </a:endParaRPr>
          </a:p>
        </p:txBody>
      </p:sp>
      <p:sp>
        <p:nvSpPr>
          <p:cNvPr id="5" name="Rectangle 4"/>
          <p:cNvSpPr/>
          <p:nvPr/>
        </p:nvSpPr>
        <p:spPr>
          <a:xfrm>
            <a:off x="8077199" y="3796798"/>
            <a:ext cx="3734298" cy="276999"/>
          </a:xfrm>
          <a:prstGeom prst="rect">
            <a:avLst/>
          </a:prstGeom>
        </p:spPr>
        <p:txBody>
          <a:bodyPr wrap="square">
            <a:spAutoFit/>
          </a:bodyPr>
          <a:lstStyle/>
          <a:p>
            <a:r>
              <a:rPr lang="en-US" sz="1200" dirty="0">
                <a:hlinkClick r:id="rId4"/>
              </a:rPr>
              <a:t>https://mpog.org/files/quality/toolkit/ibw_tv_chart1.pdf</a:t>
            </a:r>
            <a:endParaRPr lang="en-US" sz="1200" dirty="0"/>
          </a:p>
        </p:txBody>
      </p:sp>
    </p:spTree>
    <p:extLst>
      <p:ext uri="{BB962C8B-B14F-4D97-AF65-F5344CB8AC3E}">
        <p14:creationId xmlns:p14="http://schemas.microsoft.com/office/powerpoint/2010/main" val="4791146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xfrm>
            <a:off x="524256" y="553759"/>
            <a:ext cx="10160000" cy="1200329"/>
          </a:xfrm>
          <a:prstGeom prst="rect">
            <a:avLst/>
          </a:prstGeom>
          <a:noFill/>
        </p:spPr>
        <p:txBody>
          <a:bodyPr wrap="square" rtlCol="0">
            <a:spAutoFit/>
          </a:bodyPr>
          <a:lstStyle/>
          <a:p>
            <a:r>
              <a:rPr lang="en-US" sz="4000" dirty="0" smtClean="0">
                <a:solidFill>
                  <a:srgbClr val="002060"/>
                </a:solidFill>
                <a:latin typeface="+mn-lt"/>
              </a:rPr>
              <a:t>ASPIRE Toolkit for Avoiding Respiratory Complications accessible online</a:t>
            </a:r>
          </a:p>
        </p:txBody>
      </p:sp>
      <p:sp>
        <p:nvSpPr>
          <p:cNvPr id="4" name="Content Placeholder 3"/>
          <p:cNvSpPr txBox="1">
            <a:spLocks noGrp="1"/>
          </p:cNvSpPr>
          <p:nvPr>
            <p:ph idx="1"/>
          </p:nvPr>
        </p:nvSpPr>
        <p:spPr>
          <a:xfrm>
            <a:off x="524256" y="2087880"/>
            <a:ext cx="10160000" cy="424732"/>
          </a:xfrm>
          <a:prstGeom prst="rect">
            <a:avLst/>
          </a:prstGeom>
          <a:noFill/>
        </p:spPr>
        <p:txBody>
          <a:bodyPr wrap="square" rtlCol="0">
            <a:spAutoFit/>
          </a:bodyPr>
          <a:lstStyle/>
          <a:p>
            <a:pPr marL="0" indent="0">
              <a:buNone/>
            </a:pPr>
            <a:r>
              <a:rPr lang="en-US" sz="2400" dirty="0" smtClean="0">
                <a:solidFill>
                  <a:srgbClr val="002060"/>
                </a:solidFill>
              </a:rPr>
              <a:t>Access the ASPIRE Quality Improvement Toolkit:</a:t>
            </a:r>
            <a:r>
              <a:rPr lang="en-US" sz="2400" dirty="0" smtClean="0"/>
              <a:t> </a:t>
            </a:r>
          </a:p>
        </p:txBody>
      </p:sp>
      <p:pic>
        <p:nvPicPr>
          <p:cNvPr id="7" name="Picture 6"/>
          <p:cNvPicPr>
            <a:picLocks noChangeAspect="1"/>
          </p:cNvPicPr>
          <p:nvPr/>
        </p:nvPicPr>
        <p:blipFill rotWithShape="1">
          <a:blip r:embed="rId3"/>
          <a:srcRect b="17265"/>
          <a:stretch/>
        </p:blipFill>
        <p:spPr>
          <a:xfrm>
            <a:off x="6619875" y="1754089"/>
            <a:ext cx="4064381" cy="4443965"/>
          </a:xfrm>
          <a:prstGeom prst="rect">
            <a:avLst/>
          </a:prstGeom>
          <a:ln>
            <a:solidFill>
              <a:srgbClr val="002060"/>
            </a:solidFill>
          </a:ln>
        </p:spPr>
      </p:pic>
      <p:sp>
        <p:nvSpPr>
          <p:cNvPr id="8" name="Right Arrow 7"/>
          <p:cNvSpPr/>
          <p:nvPr/>
        </p:nvSpPr>
        <p:spPr>
          <a:xfrm>
            <a:off x="5034116" y="3523881"/>
            <a:ext cx="1927123" cy="20303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524256" y="2661737"/>
            <a:ext cx="4890892" cy="400110"/>
          </a:xfrm>
          <a:prstGeom prst="rect">
            <a:avLst/>
          </a:prstGeom>
        </p:spPr>
        <p:txBody>
          <a:bodyPr wrap="square">
            <a:spAutoFit/>
          </a:bodyPr>
          <a:lstStyle/>
          <a:p>
            <a:r>
              <a:rPr lang="en-US" dirty="0">
                <a:hlinkClick r:id="rId4"/>
              </a:rPr>
              <a:t>https://</a:t>
            </a:r>
            <a:r>
              <a:rPr lang="en-US" sz="2000" dirty="0">
                <a:hlinkClick r:id="rId4"/>
              </a:rPr>
              <a:t>mpog.org/quality/toolkits</a:t>
            </a:r>
            <a:r>
              <a:rPr lang="en-US" dirty="0">
                <a:hlinkClick r:id="rId4"/>
              </a:rPr>
              <a:t>/</a:t>
            </a:r>
            <a:endParaRPr lang="en-US" dirty="0"/>
          </a:p>
        </p:txBody>
      </p:sp>
    </p:spTree>
    <p:extLst>
      <p:ext uri="{BB962C8B-B14F-4D97-AF65-F5344CB8AC3E}">
        <p14:creationId xmlns:p14="http://schemas.microsoft.com/office/powerpoint/2010/main" val="30307192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2" y="263616"/>
            <a:ext cx="10160000" cy="1143000"/>
          </a:xfrm>
        </p:spPr>
        <p:txBody>
          <a:bodyPr/>
          <a:lstStyle/>
          <a:p>
            <a:r>
              <a:rPr lang="en-US" sz="4100" dirty="0" smtClean="0">
                <a:solidFill>
                  <a:srgbClr val="002060"/>
                </a:solidFill>
                <a:latin typeface="+mn-lt"/>
              </a:rPr>
              <a:t>References</a:t>
            </a:r>
            <a:endParaRPr lang="en-US" sz="4100" dirty="0">
              <a:solidFill>
                <a:srgbClr val="002060"/>
              </a:solidFill>
              <a:latin typeface="+mn-lt"/>
            </a:endParaRPr>
          </a:p>
        </p:txBody>
      </p:sp>
      <p:sp>
        <p:nvSpPr>
          <p:cNvPr id="3" name="Content Placeholder 2"/>
          <p:cNvSpPr>
            <a:spLocks noGrp="1"/>
          </p:cNvSpPr>
          <p:nvPr>
            <p:ph idx="1"/>
          </p:nvPr>
        </p:nvSpPr>
        <p:spPr>
          <a:xfrm>
            <a:off x="174172" y="1259568"/>
            <a:ext cx="10936652" cy="5153107"/>
          </a:xfrm>
        </p:spPr>
        <p:txBody>
          <a:bodyPr>
            <a:noAutofit/>
          </a:bodyPr>
          <a:lstStyle/>
          <a:p>
            <a:pPr>
              <a:lnSpc>
                <a:spcPct val="100000"/>
              </a:lnSpc>
            </a:pPr>
            <a:r>
              <a:rPr lang="en-US" sz="1400" dirty="0">
                <a:solidFill>
                  <a:srgbClr val="002060"/>
                </a:solidFill>
              </a:rPr>
              <a:t>Arozullah AM, Daley J, Henderson WG, Khuri SF. Multifactorial risk index for predicting postoperative respiratory failure in men after major noncardiac surgery. The National Veterans Administration Surgical Quality Improvement Program. </a:t>
            </a:r>
            <a:r>
              <a:rPr lang="en-US" sz="1400" i="1" dirty="0">
                <a:solidFill>
                  <a:srgbClr val="002060"/>
                </a:solidFill>
              </a:rPr>
              <a:t>Annals of surgery. </a:t>
            </a:r>
            <a:r>
              <a:rPr lang="en-US" sz="1400" dirty="0">
                <a:solidFill>
                  <a:srgbClr val="002060"/>
                </a:solidFill>
              </a:rPr>
              <a:t>2000;232(2):242-253.</a:t>
            </a:r>
          </a:p>
          <a:p>
            <a:pPr>
              <a:lnSpc>
                <a:spcPct val="100000"/>
              </a:lnSpc>
            </a:pPr>
            <a:r>
              <a:rPr lang="en-US" sz="1400" dirty="0">
                <a:solidFill>
                  <a:srgbClr val="002060"/>
                </a:solidFill>
              </a:rPr>
              <a:t>Bronsert MR, Henderson WG, Monk TG, et al. Intermediate-Acting Nondepolarizing Neuromuscular Blocking Agents and Risk of Postoperative 30-Day Morbidity and Mortality, and Long-term Survival. </a:t>
            </a:r>
            <a:r>
              <a:rPr lang="en-US" sz="1400" i="1" dirty="0">
                <a:solidFill>
                  <a:srgbClr val="002060"/>
                </a:solidFill>
              </a:rPr>
              <a:t>Anesthesia and analgesia. </a:t>
            </a:r>
            <a:r>
              <a:rPr lang="en-US" sz="1400" dirty="0">
                <a:solidFill>
                  <a:srgbClr val="002060"/>
                </a:solidFill>
              </a:rPr>
              <a:t>2017;124(5):1476-1483.</a:t>
            </a:r>
          </a:p>
          <a:p>
            <a:pPr>
              <a:lnSpc>
                <a:spcPct val="100000"/>
              </a:lnSpc>
            </a:pPr>
            <a:r>
              <a:rPr lang="en-US" sz="1400" dirty="0">
                <a:solidFill>
                  <a:srgbClr val="002060"/>
                </a:solidFill>
              </a:rPr>
              <a:t>Brower RG, Matthay MA, Morris A, Schoenfeld D, Thompson BT, Wheeler A. Ventilation with lower tidal volumes as compared with traditional tidal volumes for acute lung injury and the acute respiratory distress syndrome. </a:t>
            </a:r>
            <a:r>
              <a:rPr lang="en-US" sz="1400" i="1" dirty="0">
                <a:solidFill>
                  <a:srgbClr val="002060"/>
                </a:solidFill>
              </a:rPr>
              <a:t>The New England journal of medicine. </a:t>
            </a:r>
            <a:r>
              <a:rPr lang="en-US" sz="1400" dirty="0">
                <a:solidFill>
                  <a:srgbClr val="002060"/>
                </a:solidFill>
              </a:rPr>
              <a:t>2000;342(18):1301-1308.</a:t>
            </a:r>
          </a:p>
          <a:p>
            <a:pPr>
              <a:lnSpc>
                <a:spcPct val="100000"/>
              </a:lnSpc>
            </a:pPr>
            <a:r>
              <a:rPr lang="en-US" sz="1400" dirty="0">
                <a:solidFill>
                  <a:srgbClr val="002060"/>
                </a:solidFill>
              </a:rPr>
              <a:t>Brull SJ, Murphy GS. Residual neuromuscular block: lessons unlearned. Part II: methods to reduce the risk of residual weakness. </a:t>
            </a:r>
            <a:r>
              <a:rPr lang="en-US" sz="1400" i="1" dirty="0">
                <a:solidFill>
                  <a:srgbClr val="002060"/>
                </a:solidFill>
              </a:rPr>
              <a:t>Anesthesia and analgesia. </a:t>
            </a:r>
            <a:r>
              <a:rPr lang="en-US" sz="1400" dirty="0">
                <a:solidFill>
                  <a:srgbClr val="002060"/>
                </a:solidFill>
              </a:rPr>
              <a:t>2010;111(1):129-140</a:t>
            </a:r>
          </a:p>
          <a:p>
            <a:pPr>
              <a:lnSpc>
                <a:spcPct val="100000"/>
              </a:lnSpc>
            </a:pPr>
            <a:r>
              <a:rPr lang="en-US" sz="1400" dirty="0">
                <a:solidFill>
                  <a:srgbClr val="002060"/>
                </a:solidFill>
              </a:rPr>
              <a:t>Bulka CM, Terekhov MA, Martin BJ, Dmochowski RR, Hayes RM, Ehrenfeld JM. Nondepolarizing Neuromuscular Blocking Agents, Reversal, and Risk of Postoperative Pneumonia. </a:t>
            </a:r>
            <a:r>
              <a:rPr lang="en-US" sz="1400" i="1" dirty="0">
                <a:solidFill>
                  <a:srgbClr val="002060"/>
                </a:solidFill>
              </a:rPr>
              <a:t>Anesthesiology. </a:t>
            </a:r>
            <a:r>
              <a:rPr lang="en-US" sz="1400" dirty="0">
                <a:solidFill>
                  <a:srgbClr val="002060"/>
                </a:solidFill>
              </a:rPr>
              <a:t>2016;125(4):647-655.</a:t>
            </a:r>
          </a:p>
          <a:p>
            <a:pPr>
              <a:lnSpc>
                <a:spcPct val="100000"/>
              </a:lnSpc>
            </a:pPr>
            <a:r>
              <a:rPr lang="en-US" sz="1400" dirty="0">
                <a:solidFill>
                  <a:srgbClr val="002060"/>
                </a:solidFill>
              </a:rPr>
              <a:t>Canet J, Gallart L, Gomar C, et al. Prediction of postoperative pulmonary complications in a population-based surgical cohort. </a:t>
            </a:r>
            <a:r>
              <a:rPr lang="en-US" sz="1400" i="1" dirty="0">
                <a:solidFill>
                  <a:srgbClr val="002060"/>
                </a:solidFill>
              </a:rPr>
              <a:t>Anesthesiology. </a:t>
            </a:r>
            <a:r>
              <a:rPr lang="en-US" sz="1400" dirty="0">
                <a:solidFill>
                  <a:srgbClr val="002060"/>
                </a:solidFill>
              </a:rPr>
              <a:t>2010;113(6):1338-1350.</a:t>
            </a:r>
          </a:p>
          <a:p>
            <a:pPr>
              <a:lnSpc>
                <a:spcPct val="100000"/>
              </a:lnSpc>
            </a:pPr>
            <a:r>
              <a:rPr lang="en-US" sz="1400" dirty="0">
                <a:solidFill>
                  <a:srgbClr val="002060"/>
                </a:solidFill>
              </a:rPr>
              <a:t>Dimick JB, Chen SL, Taheri PA, Henderson WG, Khuri SF, Campbell DA, Jr. Hospital costs associated with surgical complications: a report from the private-sector National Surgical Quality Improvement Program. </a:t>
            </a:r>
            <a:r>
              <a:rPr lang="en-US" sz="1400" i="1" dirty="0">
                <a:solidFill>
                  <a:srgbClr val="002060"/>
                </a:solidFill>
              </a:rPr>
              <a:t>Journal of the American College of Surgeons. </a:t>
            </a:r>
            <a:r>
              <a:rPr lang="en-US" sz="1400" dirty="0">
                <a:solidFill>
                  <a:srgbClr val="002060"/>
                </a:solidFill>
              </a:rPr>
              <a:t>2004;199(4):531-537.</a:t>
            </a:r>
          </a:p>
          <a:p>
            <a:pPr>
              <a:lnSpc>
                <a:spcPct val="100000"/>
              </a:lnSpc>
            </a:pPr>
            <a:r>
              <a:rPr lang="en-US" sz="1400" dirty="0">
                <a:solidFill>
                  <a:srgbClr val="002060"/>
                </a:solidFill>
              </a:rPr>
              <a:t>Eikermann M, Blobner M, Groeben H, et al. Postoperative upper airway obstruction after recovery of the train of four ratio of the adductor pollicis muscle from neuromuscular blockade. </a:t>
            </a:r>
            <a:r>
              <a:rPr lang="en-US" sz="1400" i="1" dirty="0">
                <a:solidFill>
                  <a:srgbClr val="002060"/>
                </a:solidFill>
              </a:rPr>
              <a:t>Anesthesia and analgesia. </a:t>
            </a:r>
            <a:r>
              <a:rPr lang="en-US" sz="1400" dirty="0">
                <a:solidFill>
                  <a:srgbClr val="002060"/>
                </a:solidFill>
              </a:rPr>
              <a:t>2006;102(3):937-942.</a:t>
            </a:r>
          </a:p>
          <a:p>
            <a:pPr>
              <a:lnSpc>
                <a:spcPct val="120000"/>
              </a:lnSpc>
            </a:pPr>
            <a:r>
              <a:rPr lang="en-US" sz="1400" dirty="0">
                <a:solidFill>
                  <a:srgbClr val="002060"/>
                </a:solidFill>
              </a:rPr>
              <a:t>Eikermann M, Groeben H, Husing J, Peters J. Accelerometry of adductor pollicis muscle predicts recovery of respiratory function from neuromuscular blockade. </a:t>
            </a:r>
            <a:r>
              <a:rPr lang="en-US" sz="1400" i="1" dirty="0">
                <a:solidFill>
                  <a:srgbClr val="002060"/>
                </a:solidFill>
              </a:rPr>
              <a:t>Anesthesiology. </a:t>
            </a:r>
            <a:r>
              <a:rPr lang="en-US" sz="1400" dirty="0">
                <a:solidFill>
                  <a:srgbClr val="002060"/>
                </a:solidFill>
              </a:rPr>
              <a:t>2003;98(6):1333-1337.</a:t>
            </a:r>
          </a:p>
          <a:p>
            <a:pPr>
              <a:lnSpc>
                <a:spcPct val="120000"/>
              </a:lnSpc>
            </a:pPr>
            <a:endParaRPr lang="en-US" sz="1400" dirty="0"/>
          </a:p>
          <a:p>
            <a:pPr>
              <a:lnSpc>
                <a:spcPct val="120000"/>
              </a:lnSpc>
            </a:pPr>
            <a:endParaRPr lang="en-US" sz="1400" dirty="0"/>
          </a:p>
          <a:p>
            <a:pPr marL="0" indent="0">
              <a:lnSpc>
                <a:spcPct val="120000"/>
              </a:lnSpc>
              <a:buNone/>
            </a:pPr>
            <a:endParaRPr lang="en-US" sz="1400" i="1" dirty="0"/>
          </a:p>
        </p:txBody>
      </p:sp>
    </p:spTree>
    <p:extLst>
      <p:ext uri="{BB962C8B-B14F-4D97-AF65-F5344CB8AC3E}">
        <p14:creationId xmlns:p14="http://schemas.microsoft.com/office/powerpoint/2010/main" val="30114699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158" y="69010"/>
            <a:ext cx="9871494" cy="1175589"/>
          </a:xfrm>
        </p:spPr>
        <p:txBody>
          <a:bodyPr/>
          <a:lstStyle/>
          <a:p>
            <a:r>
              <a:rPr lang="en-US" sz="4100" dirty="0" smtClean="0">
                <a:solidFill>
                  <a:srgbClr val="002060"/>
                </a:solidFill>
                <a:latin typeface="+mn-lt"/>
              </a:rPr>
              <a:t>References</a:t>
            </a:r>
            <a:endParaRPr lang="en-US" sz="4100" dirty="0">
              <a:solidFill>
                <a:srgbClr val="002060"/>
              </a:solidFill>
              <a:latin typeface="+mn-lt"/>
            </a:endParaRPr>
          </a:p>
        </p:txBody>
      </p:sp>
      <p:sp>
        <p:nvSpPr>
          <p:cNvPr id="3" name="Content Placeholder 2"/>
          <p:cNvSpPr>
            <a:spLocks noGrp="1"/>
          </p:cNvSpPr>
          <p:nvPr>
            <p:ph idx="1"/>
          </p:nvPr>
        </p:nvSpPr>
        <p:spPr>
          <a:xfrm>
            <a:off x="204158" y="1014926"/>
            <a:ext cx="10932741" cy="5396803"/>
          </a:xfrm>
        </p:spPr>
        <p:txBody>
          <a:bodyPr>
            <a:noAutofit/>
          </a:bodyPr>
          <a:lstStyle/>
          <a:p>
            <a:pPr>
              <a:lnSpc>
                <a:spcPct val="100000"/>
              </a:lnSpc>
            </a:pPr>
            <a:r>
              <a:rPr lang="en-US" sz="1400" dirty="0" smtClean="0">
                <a:solidFill>
                  <a:srgbClr val="002060"/>
                </a:solidFill>
              </a:rPr>
              <a:t>Fernandez-Perez </a:t>
            </a:r>
            <a:r>
              <a:rPr lang="en-US" sz="1400" dirty="0">
                <a:solidFill>
                  <a:srgbClr val="002060"/>
                </a:solidFill>
              </a:rPr>
              <a:t>ER, Keegan MT, Brown DR, Hubmayr RD, Gajic O. Intraoperative tidal volume as a risk factor for respiratory failure after pneumonectomy. </a:t>
            </a:r>
            <a:r>
              <a:rPr lang="en-US" sz="1400" i="1" dirty="0">
                <a:solidFill>
                  <a:srgbClr val="002060"/>
                </a:solidFill>
              </a:rPr>
              <a:t>Anesthesiology. </a:t>
            </a:r>
            <a:r>
              <a:rPr lang="en-US" sz="1400" dirty="0">
                <a:solidFill>
                  <a:srgbClr val="002060"/>
                </a:solidFill>
              </a:rPr>
              <a:t>2006;105(1):14-18.</a:t>
            </a:r>
          </a:p>
          <a:p>
            <a:pPr>
              <a:lnSpc>
                <a:spcPct val="100000"/>
              </a:lnSpc>
            </a:pPr>
            <a:r>
              <a:rPr lang="en-US" sz="1400" dirty="0">
                <a:solidFill>
                  <a:srgbClr val="002060"/>
                </a:solidFill>
              </a:rPr>
              <a:t>Futier E, Constantin JM, Paugam-Burtz C, et al. A trial of intraoperative low-tidal-volume ventilation in abdominal surgery. </a:t>
            </a:r>
            <a:r>
              <a:rPr lang="en-US" sz="1400" i="1" dirty="0">
                <a:solidFill>
                  <a:srgbClr val="002060"/>
                </a:solidFill>
              </a:rPr>
              <a:t>The New England journal of medicine. </a:t>
            </a:r>
            <a:r>
              <a:rPr lang="en-US" sz="1400" dirty="0">
                <a:solidFill>
                  <a:srgbClr val="002060"/>
                </a:solidFill>
              </a:rPr>
              <a:t>2013;369(5):428-437</a:t>
            </a:r>
            <a:r>
              <a:rPr lang="en-US" sz="1400" dirty="0" smtClean="0">
                <a:solidFill>
                  <a:srgbClr val="002060"/>
                </a:solidFill>
              </a:rPr>
              <a:t>.</a:t>
            </a:r>
          </a:p>
          <a:p>
            <a:r>
              <a:rPr lang="en-US" sz="1400" dirty="0" smtClean="0">
                <a:solidFill>
                  <a:srgbClr val="002060"/>
                </a:solidFill>
              </a:rPr>
              <a:t>Grosse-Sundrup </a:t>
            </a:r>
            <a:r>
              <a:rPr lang="en-US" sz="1400" dirty="0">
                <a:solidFill>
                  <a:srgbClr val="002060"/>
                </a:solidFill>
              </a:rPr>
              <a:t>M, Henneman JP, Sandberg WS, et al. Intermediate acting non-depolarizing neuromuscular blocking agents and risk of postoperative respiratory complications: prospective propensity score matched cohort study. </a:t>
            </a:r>
            <a:r>
              <a:rPr lang="en-US" sz="1400" i="1" dirty="0">
                <a:solidFill>
                  <a:srgbClr val="002060"/>
                </a:solidFill>
              </a:rPr>
              <a:t>BMJ (Clinical research ed). </a:t>
            </a:r>
            <a:r>
              <a:rPr lang="en-US" sz="1400" dirty="0">
                <a:solidFill>
                  <a:srgbClr val="002060"/>
                </a:solidFill>
              </a:rPr>
              <a:t>2012;345:e6329</a:t>
            </a:r>
            <a:r>
              <a:rPr lang="en-US" sz="1400" dirty="0" smtClean="0">
                <a:solidFill>
                  <a:srgbClr val="002060"/>
                </a:solidFill>
              </a:rPr>
              <a:t>.</a:t>
            </a:r>
          </a:p>
          <a:p>
            <a:r>
              <a:rPr lang="en-US" sz="1400" dirty="0" smtClean="0">
                <a:solidFill>
                  <a:srgbClr val="002060"/>
                </a:solidFill>
              </a:rPr>
              <a:t>Guldner </a:t>
            </a:r>
            <a:r>
              <a:rPr lang="en-US" sz="1400" dirty="0">
                <a:solidFill>
                  <a:srgbClr val="002060"/>
                </a:solidFill>
              </a:rPr>
              <a:t>A, Kiss T, Serpa Neto A, et al. Intraoperative protective mechanical ventilation for prevention of postoperative pulmonary complications: a comprehensive review of the role of tidal volume, positive end-expiratory pressure, and lung recruitment maneuvers. </a:t>
            </a:r>
            <a:r>
              <a:rPr lang="en-US" sz="1400" i="1" dirty="0">
                <a:solidFill>
                  <a:srgbClr val="002060"/>
                </a:solidFill>
              </a:rPr>
              <a:t>Anesthesiology. </a:t>
            </a:r>
            <a:r>
              <a:rPr lang="en-US" sz="1400" dirty="0">
                <a:solidFill>
                  <a:srgbClr val="002060"/>
                </a:solidFill>
              </a:rPr>
              <a:t>2015;123(3):692-713.</a:t>
            </a:r>
          </a:p>
          <a:p>
            <a:r>
              <a:rPr lang="en-US" sz="1400" dirty="0">
                <a:solidFill>
                  <a:srgbClr val="002060"/>
                </a:solidFill>
              </a:rPr>
              <a:t>Hemmes SN, Gama de Abreu M, Pelosi P, Schultz MJ. High versus low positive end-expiratory pressure during general anaesthesia for open abdominal surgery (PROVHILO trial): a multicentre randomised controlled trial. </a:t>
            </a:r>
            <a:r>
              <a:rPr lang="en-US" sz="1400" i="1" dirty="0">
                <a:solidFill>
                  <a:srgbClr val="002060"/>
                </a:solidFill>
              </a:rPr>
              <a:t>Lancet (London, England). </a:t>
            </a:r>
            <a:r>
              <a:rPr lang="en-US" sz="1400" dirty="0">
                <a:solidFill>
                  <a:srgbClr val="002060"/>
                </a:solidFill>
              </a:rPr>
              <a:t>2014;384(9942):495-503.</a:t>
            </a:r>
          </a:p>
          <a:p>
            <a:r>
              <a:rPr lang="en-US" sz="1400" dirty="0">
                <a:solidFill>
                  <a:srgbClr val="002060"/>
                </a:solidFill>
              </a:rPr>
              <a:t>Jammer I, Wickboldt N, Sander M, et al. Standards for definitions and use of outcome measures for clinical effectiveness research in perioperative medicine: European Perioperative Clinical Outcome (EPCO) definitions: a statement from the ESA-ESICM joint taskforce on perioperative outcome measures. </a:t>
            </a:r>
            <a:r>
              <a:rPr lang="en-US" sz="1400" i="1" dirty="0">
                <a:solidFill>
                  <a:srgbClr val="002060"/>
                </a:solidFill>
              </a:rPr>
              <a:t>European journal of anaesthesiology. </a:t>
            </a:r>
            <a:r>
              <a:rPr lang="en-US" sz="1400" dirty="0">
                <a:solidFill>
                  <a:srgbClr val="002060"/>
                </a:solidFill>
              </a:rPr>
              <a:t>2015;32(2):88-105.</a:t>
            </a:r>
          </a:p>
          <a:p>
            <a:r>
              <a:rPr lang="en-US" sz="1400" dirty="0">
                <a:solidFill>
                  <a:srgbClr val="002060"/>
                </a:solidFill>
              </a:rPr>
              <a:t>Khuri SF, Henderson WG, DePalma RG, Mosca C, Healey NA, Kumbhani DJ. Determinants of long-term survival after major surgery and the adverse effect of postoperative complications. </a:t>
            </a:r>
            <a:r>
              <a:rPr lang="en-US" sz="1400" i="1" dirty="0">
                <a:solidFill>
                  <a:srgbClr val="002060"/>
                </a:solidFill>
              </a:rPr>
              <a:t>Annals of surgery. </a:t>
            </a:r>
            <a:r>
              <a:rPr lang="en-US" sz="1400" dirty="0">
                <a:solidFill>
                  <a:srgbClr val="002060"/>
                </a:solidFill>
              </a:rPr>
              <a:t>2005;242(3):326-341; discussion 341-323.</a:t>
            </a:r>
          </a:p>
          <a:p>
            <a:r>
              <a:rPr lang="en-US" sz="1400" dirty="0" err="1" smtClean="0">
                <a:solidFill>
                  <a:srgbClr val="002060"/>
                </a:solidFill>
              </a:rPr>
              <a:t>Kirmeier</a:t>
            </a:r>
            <a:r>
              <a:rPr lang="en-US" sz="1400" dirty="0" smtClean="0">
                <a:solidFill>
                  <a:srgbClr val="002060"/>
                </a:solidFill>
              </a:rPr>
              <a:t> E, Eriksson LI, Lewald H, et al. Post-anesthesia pulmonary complications after use of muscle relaxants (POPULAR): a multicentre, prospective observational study. 2018;7(2):129-140.</a:t>
            </a:r>
          </a:p>
          <a:p>
            <a:r>
              <a:rPr lang="en-US" sz="1400" dirty="0" err="1" smtClean="0">
                <a:solidFill>
                  <a:srgbClr val="002060"/>
                </a:solidFill>
              </a:rPr>
              <a:t>Ladha</a:t>
            </a:r>
            <a:r>
              <a:rPr lang="en-US" sz="1400" dirty="0" smtClean="0">
                <a:solidFill>
                  <a:srgbClr val="002060"/>
                </a:solidFill>
              </a:rPr>
              <a:t> K, Vidal </a:t>
            </a:r>
            <a:r>
              <a:rPr lang="en-US" sz="1400" dirty="0" err="1" smtClean="0">
                <a:solidFill>
                  <a:srgbClr val="002060"/>
                </a:solidFill>
              </a:rPr>
              <a:t>Melo</a:t>
            </a:r>
            <a:r>
              <a:rPr lang="en-US" sz="1400" dirty="0" smtClean="0">
                <a:solidFill>
                  <a:srgbClr val="002060"/>
                </a:solidFill>
              </a:rPr>
              <a:t> MF, McLean DJ, Wanderer JP et al. Intraoperative protective mechanical ventilation and risk of postoperative respiratory complications: hospital based registry study. BMJ. 2015</a:t>
            </a:r>
            <a:r>
              <a:rPr lang="en-US" sz="1400" smtClean="0">
                <a:solidFill>
                  <a:srgbClr val="002060"/>
                </a:solidFill>
              </a:rPr>
              <a:t>; 351.</a:t>
            </a:r>
            <a:endParaRPr lang="en-US" sz="1400" dirty="0" smtClean="0">
              <a:solidFill>
                <a:srgbClr val="002060"/>
              </a:solidFill>
            </a:endParaRPr>
          </a:p>
          <a:p>
            <a:r>
              <a:rPr lang="en-US" sz="1400" dirty="0" smtClean="0">
                <a:solidFill>
                  <a:srgbClr val="002060"/>
                </a:solidFill>
              </a:rPr>
              <a:t>Lien </a:t>
            </a:r>
            <a:r>
              <a:rPr lang="en-US" sz="1400" dirty="0">
                <a:solidFill>
                  <a:srgbClr val="002060"/>
                </a:solidFill>
              </a:rPr>
              <a:t>CA, Kopman AF. Current recommendations for monitoring depth of neuromuscular blockade. </a:t>
            </a:r>
            <a:r>
              <a:rPr lang="en-US" sz="1400" i="1" dirty="0">
                <a:solidFill>
                  <a:srgbClr val="002060"/>
                </a:solidFill>
              </a:rPr>
              <a:t>Current opinion in anaesthesiology. </a:t>
            </a:r>
            <a:r>
              <a:rPr lang="en-US" sz="1400" dirty="0">
                <a:solidFill>
                  <a:srgbClr val="002060"/>
                </a:solidFill>
              </a:rPr>
              <a:t>2014;27(6):616-622</a:t>
            </a:r>
            <a:r>
              <a:rPr lang="en-US" sz="1400" dirty="0" smtClean="0">
                <a:solidFill>
                  <a:srgbClr val="002060"/>
                </a:solidFill>
              </a:rPr>
              <a:t>.</a:t>
            </a:r>
          </a:p>
          <a:p>
            <a:endParaRPr lang="en-US" sz="1400" dirty="0">
              <a:solidFill>
                <a:srgbClr val="002060"/>
              </a:solidFill>
            </a:endParaRPr>
          </a:p>
        </p:txBody>
      </p:sp>
    </p:spTree>
    <p:extLst>
      <p:ext uri="{BB962C8B-B14F-4D97-AF65-F5344CB8AC3E}">
        <p14:creationId xmlns:p14="http://schemas.microsoft.com/office/powerpoint/2010/main" val="3325982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972" y="181154"/>
            <a:ext cx="10972800" cy="961845"/>
          </a:xfrm>
        </p:spPr>
        <p:txBody>
          <a:bodyPr>
            <a:normAutofit/>
          </a:bodyPr>
          <a:lstStyle/>
          <a:p>
            <a:r>
              <a:rPr lang="en-US" sz="4100" dirty="0" smtClean="0">
                <a:solidFill>
                  <a:srgbClr val="002060"/>
                </a:solidFill>
                <a:latin typeface="+mn-lt"/>
              </a:rPr>
              <a:t>Common Postoperative Pulmonary Complications</a:t>
            </a:r>
            <a:endParaRPr lang="en-US" sz="4100" dirty="0">
              <a:solidFill>
                <a:srgbClr val="002060"/>
              </a:solidFill>
              <a:latin typeface="+mn-lt"/>
            </a:endParaRPr>
          </a:p>
        </p:txBody>
      </p:sp>
      <p:sp>
        <p:nvSpPr>
          <p:cNvPr id="3" name="Content Placeholder 2"/>
          <p:cNvSpPr>
            <a:spLocks noGrp="1"/>
          </p:cNvSpPr>
          <p:nvPr>
            <p:ph idx="1"/>
          </p:nvPr>
        </p:nvSpPr>
        <p:spPr>
          <a:xfrm>
            <a:off x="600972" y="1242808"/>
            <a:ext cx="9737580" cy="5081106"/>
          </a:xfrm>
        </p:spPr>
        <p:txBody>
          <a:bodyPr>
            <a:normAutofit/>
          </a:bodyPr>
          <a:lstStyle/>
          <a:p>
            <a:pPr lvl="1"/>
            <a:r>
              <a:rPr lang="fr-FR" dirty="0" smtClean="0">
                <a:solidFill>
                  <a:srgbClr val="002060"/>
                </a:solidFill>
              </a:rPr>
              <a:t>Hypoxemia</a:t>
            </a:r>
            <a:endParaRPr lang="fr-FR" dirty="0">
              <a:solidFill>
                <a:srgbClr val="002060"/>
              </a:solidFill>
            </a:endParaRPr>
          </a:p>
          <a:p>
            <a:pPr lvl="1"/>
            <a:r>
              <a:rPr lang="en-US" dirty="0" smtClean="0">
                <a:solidFill>
                  <a:srgbClr val="002060"/>
                </a:solidFill>
              </a:rPr>
              <a:t>Atelectasis</a:t>
            </a:r>
            <a:endParaRPr lang="en-US" dirty="0">
              <a:solidFill>
                <a:srgbClr val="002060"/>
              </a:solidFill>
            </a:endParaRPr>
          </a:p>
          <a:p>
            <a:pPr lvl="1"/>
            <a:r>
              <a:rPr lang="en-US" dirty="0">
                <a:solidFill>
                  <a:srgbClr val="002060"/>
                </a:solidFill>
              </a:rPr>
              <a:t>Pleural effusion</a:t>
            </a:r>
          </a:p>
          <a:p>
            <a:pPr lvl="1"/>
            <a:r>
              <a:rPr lang="fr-FR" dirty="0">
                <a:solidFill>
                  <a:srgbClr val="002060"/>
                </a:solidFill>
              </a:rPr>
              <a:t>Bronchospasm</a:t>
            </a:r>
          </a:p>
          <a:p>
            <a:pPr lvl="1"/>
            <a:r>
              <a:rPr lang="fr-FR" dirty="0">
                <a:solidFill>
                  <a:srgbClr val="002060"/>
                </a:solidFill>
              </a:rPr>
              <a:t>Pulmonary infiltrate</a:t>
            </a:r>
          </a:p>
          <a:p>
            <a:pPr lvl="1"/>
            <a:r>
              <a:rPr lang="en-US" dirty="0">
                <a:solidFill>
                  <a:srgbClr val="002060"/>
                </a:solidFill>
              </a:rPr>
              <a:t>Aspiration</a:t>
            </a:r>
          </a:p>
          <a:p>
            <a:pPr lvl="1"/>
            <a:r>
              <a:rPr lang="en-US" dirty="0" smtClean="0">
                <a:solidFill>
                  <a:srgbClr val="002060"/>
                </a:solidFill>
              </a:rPr>
              <a:t>Pneumonia </a:t>
            </a:r>
          </a:p>
          <a:p>
            <a:pPr lvl="1"/>
            <a:r>
              <a:rPr lang="fr-FR" dirty="0" smtClean="0">
                <a:solidFill>
                  <a:srgbClr val="002060"/>
                </a:solidFill>
              </a:rPr>
              <a:t>Pulmonary infection</a:t>
            </a:r>
            <a:endParaRPr lang="fr-FR" dirty="0">
              <a:solidFill>
                <a:srgbClr val="002060"/>
              </a:solidFill>
            </a:endParaRPr>
          </a:p>
          <a:p>
            <a:pPr lvl="1"/>
            <a:r>
              <a:rPr lang="fr-FR" dirty="0" smtClean="0">
                <a:solidFill>
                  <a:srgbClr val="002060"/>
                </a:solidFill>
              </a:rPr>
              <a:t>Pneumothorax </a:t>
            </a:r>
            <a:endParaRPr lang="en-US" dirty="0">
              <a:solidFill>
                <a:srgbClr val="002060"/>
              </a:solidFill>
            </a:endParaRPr>
          </a:p>
          <a:p>
            <a:pPr lvl="1"/>
            <a:r>
              <a:rPr lang="en-US" dirty="0" smtClean="0">
                <a:solidFill>
                  <a:srgbClr val="002060"/>
                </a:solidFill>
              </a:rPr>
              <a:t>ARDS</a:t>
            </a:r>
          </a:p>
          <a:p>
            <a:pPr lvl="1"/>
            <a:r>
              <a:rPr lang="en-US" dirty="0" smtClean="0">
                <a:solidFill>
                  <a:srgbClr val="002060"/>
                </a:solidFill>
              </a:rPr>
              <a:t>Pulmonary edema caused by cardiac failure</a:t>
            </a:r>
            <a:endParaRPr lang="fr-FR" dirty="0">
              <a:solidFill>
                <a:srgbClr val="002060"/>
              </a:solidFill>
            </a:endParaRPr>
          </a:p>
        </p:txBody>
      </p:sp>
      <p:sp>
        <p:nvSpPr>
          <p:cNvPr id="5" name="TextBox 4"/>
          <p:cNvSpPr txBox="1"/>
          <p:nvPr/>
        </p:nvSpPr>
        <p:spPr>
          <a:xfrm>
            <a:off x="1022408" y="5659307"/>
            <a:ext cx="7492942" cy="553998"/>
          </a:xfrm>
          <a:prstGeom prst="rect">
            <a:avLst/>
          </a:prstGeom>
          <a:noFill/>
        </p:spPr>
        <p:txBody>
          <a:bodyPr wrap="square" rtlCol="0">
            <a:spAutoFit/>
          </a:bodyPr>
          <a:lstStyle/>
          <a:p>
            <a:r>
              <a:rPr lang="fr-FR" sz="1200" dirty="0">
                <a:solidFill>
                  <a:srgbClr val="002060"/>
                </a:solidFill>
              </a:rPr>
              <a:t>(Futier, Constantin et al. </a:t>
            </a:r>
            <a:r>
              <a:rPr lang="fr-FR" sz="1200" dirty="0" smtClean="0">
                <a:solidFill>
                  <a:srgbClr val="002060"/>
                </a:solidFill>
              </a:rPr>
              <a:t>2013; Hemmes</a:t>
            </a:r>
            <a:r>
              <a:rPr lang="fr-FR" sz="1200" dirty="0">
                <a:solidFill>
                  <a:srgbClr val="002060"/>
                </a:solidFill>
              </a:rPr>
              <a:t>, Gama de Abreu et al. </a:t>
            </a:r>
            <a:r>
              <a:rPr lang="fr-FR" sz="1200" dirty="0" smtClean="0">
                <a:solidFill>
                  <a:srgbClr val="002060"/>
                </a:solidFill>
              </a:rPr>
              <a:t>2014; </a:t>
            </a:r>
            <a:r>
              <a:rPr lang="da-DK" sz="1200" dirty="0" smtClean="0">
                <a:solidFill>
                  <a:srgbClr val="002060"/>
                </a:solidFill>
              </a:rPr>
              <a:t>Jammer, Wickboldt et al. 2015</a:t>
            </a:r>
            <a:r>
              <a:rPr lang="fr-FR" sz="1200" dirty="0" smtClean="0">
                <a:solidFill>
                  <a:srgbClr val="002060"/>
                </a:solidFill>
              </a:rPr>
              <a:t>)</a:t>
            </a:r>
            <a:endParaRPr lang="fr-FR" sz="1200" dirty="0">
              <a:solidFill>
                <a:srgbClr val="002060"/>
              </a:solidFill>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2241" y="1520314"/>
            <a:ext cx="3495398" cy="3158004"/>
          </a:xfrm>
          <a:prstGeom prst="rect">
            <a:avLst/>
          </a:prstGeom>
        </p:spPr>
      </p:pic>
      <p:sp>
        <p:nvSpPr>
          <p:cNvPr id="7" name="TextBox 6"/>
          <p:cNvSpPr txBox="1"/>
          <p:nvPr/>
        </p:nvSpPr>
        <p:spPr>
          <a:xfrm>
            <a:off x="7286626" y="4716285"/>
            <a:ext cx="2021013" cy="246221"/>
          </a:xfrm>
          <a:prstGeom prst="rect">
            <a:avLst/>
          </a:prstGeom>
          <a:noFill/>
        </p:spPr>
        <p:txBody>
          <a:bodyPr wrap="square" rtlCol="0">
            <a:spAutoFit/>
          </a:bodyPr>
          <a:lstStyle/>
          <a:p>
            <a:pPr algn="r"/>
            <a:r>
              <a:rPr lang="en-US" sz="1000" dirty="0" smtClean="0">
                <a:solidFill>
                  <a:srgbClr val="002060"/>
                </a:solidFill>
              </a:rPr>
              <a:t>Image Courtesy Patrick Bender</a:t>
            </a:r>
            <a:endParaRPr lang="en-US" sz="1000" dirty="0">
              <a:solidFill>
                <a:srgbClr val="002060"/>
              </a:solidFill>
            </a:endParaRPr>
          </a:p>
        </p:txBody>
      </p:sp>
      <p:pic>
        <p:nvPicPr>
          <p:cNvPr id="8" name="Picture 7" descr="cid:image003.jpg@01D2FFA0.D4CF208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820150" y="5469890"/>
            <a:ext cx="2533650" cy="1042670"/>
          </a:xfrm>
          <a:prstGeom prst="rect">
            <a:avLst/>
          </a:prstGeom>
          <a:noFill/>
          <a:ln>
            <a:noFill/>
          </a:ln>
        </p:spPr>
      </p:pic>
    </p:spTree>
    <p:extLst>
      <p:ext uri="{BB962C8B-B14F-4D97-AF65-F5344CB8AC3E}">
        <p14:creationId xmlns:p14="http://schemas.microsoft.com/office/powerpoint/2010/main" val="42501965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224" y="286830"/>
            <a:ext cx="10160000" cy="1143000"/>
          </a:xfrm>
        </p:spPr>
        <p:txBody>
          <a:bodyPr/>
          <a:lstStyle/>
          <a:p>
            <a:r>
              <a:rPr lang="en-US" sz="4100" dirty="0" smtClean="0">
                <a:solidFill>
                  <a:srgbClr val="002060"/>
                </a:solidFill>
                <a:latin typeface="+mn-lt"/>
              </a:rPr>
              <a:t>References</a:t>
            </a:r>
            <a:endParaRPr lang="en-US" sz="4100" dirty="0">
              <a:solidFill>
                <a:srgbClr val="002060"/>
              </a:solidFill>
              <a:latin typeface="+mn-lt"/>
            </a:endParaRPr>
          </a:p>
        </p:txBody>
      </p:sp>
      <p:sp>
        <p:nvSpPr>
          <p:cNvPr id="3" name="Content Placeholder 2"/>
          <p:cNvSpPr>
            <a:spLocks noGrp="1"/>
          </p:cNvSpPr>
          <p:nvPr>
            <p:ph idx="1"/>
          </p:nvPr>
        </p:nvSpPr>
        <p:spPr>
          <a:xfrm>
            <a:off x="268224" y="1429830"/>
            <a:ext cx="10789920" cy="4897818"/>
          </a:xfrm>
        </p:spPr>
        <p:txBody>
          <a:bodyPr>
            <a:normAutofit lnSpcReduction="10000"/>
          </a:bodyPr>
          <a:lstStyle/>
          <a:p>
            <a:r>
              <a:rPr lang="en-US" sz="1400" dirty="0">
                <a:solidFill>
                  <a:srgbClr val="002060"/>
                </a:solidFill>
              </a:rPr>
              <a:t>Murphy GS, </a:t>
            </a:r>
            <a:r>
              <a:rPr lang="en-US" sz="1400" dirty="0" err="1">
                <a:solidFill>
                  <a:srgbClr val="002060"/>
                </a:solidFill>
              </a:rPr>
              <a:t>Szokol</a:t>
            </a:r>
            <a:r>
              <a:rPr lang="en-US" sz="1400" dirty="0">
                <a:solidFill>
                  <a:srgbClr val="002060"/>
                </a:solidFill>
              </a:rPr>
              <a:t> JW, </a:t>
            </a:r>
            <a:r>
              <a:rPr lang="en-US" sz="1400" dirty="0" err="1">
                <a:solidFill>
                  <a:srgbClr val="002060"/>
                </a:solidFill>
              </a:rPr>
              <a:t>Avram</a:t>
            </a:r>
            <a:r>
              <a:rPr lang="en-US" sz="1400" dirty="0">
                <a:solidFill>
                  <a:srgbClr val="002060"/>
                </a:solidFill>
              </a:rPr>
              <a:t> MJ, et al. Postoperative residual neuromuscular blockade is associated with impaired clinical recovery. </a:t>
            </a:r>
            <a:r>
              <a:rPr lang="en-US" sz="1400" i="1" dirty="0">
                <a:solidFill>
                  <a:srgbClr val="002060"/>
                </a:solidFill>
              </a:rPr>
              <a:t>Anesthesia and analgesia. </a:t>
            </a:r>
            <a:r>
              <a:rPr lang="en-US" sz="1400" dirty="0">
                <a:solidFill>
                  <a:srgbClr val="002060"/>
                </a:solidFill>
              </a:rPr>
              <a:t>2013;117(1):133-141</a:t>
            </a:r>
            <a:r>
              <a:rPr lang="en-US" sz="1400" dirty="0" smtClean="0">
                <a:solidFill>
                  <a:srgbClr val="002060"/>
                </a:solidFill>
              </a:rPr>
              <a:t>.</a:t>
            </a:r>
          </a:p>
          <a:p>
            <a:r>
              <a:rPr lang="en-US" sz="1400" dirty="0" smtClean="0">
                <a:solidFill>
                  <a:srgbClr val="002060"/>
                </a:solidFill>
              </a:rPr>
              <a:t>Murphy GS, Szokol JW, Marymont JH, et al. Intraoperative acceleromyographic monitoring reduces the risk of residual neuromuscular blockade and adverse respiratory events in the postanesthesia care unit. </a:t>
            </a:r>
            <a:r>
              <a:rPr lang="en-US" sz="1400" i="1" dirty="0" smtClean="0">
                <a:solidFill>
                  <a:srgbClr val="002060"/>
                </a:solidFill>
              </a:rPr>
              <a:t>Anesthesiology. </a:t>
            </a:r>
            <a:r>
              <a:rPr lang="en-US" sz="1400" dirty="0" smtClean="0">
                <a:solidFill>
                  <a:srgbClr val="002060"/>
                </a:solidFill>
              </a:rPr>
              <a:t>2008;109(3):389-398.</a:t>
            </a:r>
          </a:p>
          <a:p>
            <a:r>
              <a:rPr lang="en-US" sz="1400" dirty="0" smtClean="0">
                <a:solidFill>
                  <a:srgbClr val="002060"/>
                </a:solidFill>
              </a:rPr>
              <a:t>Murphy </a:t>
            </a:r>
            <a:r>
              <a:rPr lang="en-US" sz="1400" dirty="0">
                <a:solidFill>
                  <a:srgbClr val="002060"/>
                </a:solidFill>
              </a:rPr>
              <a:t>GS, Szokol JW, Marymont JH, Greenberg SB, Avram MJ, Vender JS. Residual neuromuscular blockade and critical respiratory events in the postanesthesia care unit. </a:t>
            </a:r>
            <a:r>
              <a:rPr lang="en-US" sz="1400" i="1" dirty="0">
                <a:solidFill>
                  <a:srgbClr val="002060"/>
                </a:solidFill>
              </a:rPr>
              <a:t>Anesthesia and analgesia. </a:t>
            </a:r>
            <a:r>
              <a:rPr lang="en-US" sz="1400" dirty="0">
                <a:solidFill>
                  <a:srgbClr val="002060"/>
                </a:solidFill>
              </a:rPr>
              <a:t>2008;107(1):130-137.</a:t>
            </a:r>
          </a:p>
          <a:p>
            <a:r>
              <a:rPr lang="en-US" sz="1400" dirty="0">
                <a:solidFill>
                  <a:srgbClr val="002060"/>
                </a:solidFill>
              </a:rPr>
              <a:t>Naguib M, Kopman AF, Ensor JE. Neuromuscular monitoring and postoperative residual curarisation: a meta-analysis. </a:t>
            </a:r>
            <a:r>
              <a:rPr lang="en-US" sz="1400" i="1" dirty="0">
                <a:solidFill>
                  <a:srgbClr val="002060"/>
                </a:solidFill>
              </a:rPr>
              <a:t>British journal of anaesthesia. </a:t>
            </a:r>
            <a:r>
              <a:rPr lang="en-US" sz="1400" dirty="0">
                <a:solidFill>
                  <a:srgbClr val="002060"/>
                </a:solidFill>
              </a:rPr>
              <a:t>2007;98(3):302-316</a:t>
            </a:r>
            <a:r>
              <a:rPr lang="en-US" sz="1400" dirty="0" smtClean="0">
                <a:solidFill>
                  <a:srgbClr val="002060"/>
                </a:solidFill>
              </a:rPr>
              <a:t>.</a:t>
            </a:r>
          </a:p>
          <a:p>
            <a:r>
              <a:rPr lang="en-US" sz="1400" dirty="0" smtClean="0">
                <a:solidFill>
                  <a:srgbClr val="002060"/>
                </a:solidFill>
              </a:rPr>
              <a:t>Pedersen </a:t>
            </a:r>
            <a:r>
              <a:rPr lang="en-US" sz="1400" dirty="0">
                <a:solidFill>
                  <a:srgbClr val="002060"/>
                </a:solidFill>
              </a:rPr>
              <a:t>T, Viby-Mogensen J, Bang U, Olsen NV, Jensen E, Engboek J. Does perioperative tactile evaluation of the train-of-four response influence the frequency of postoperative residual neuromuscular blockade? </a:t>
            </a:r>
            <a:r>
              <a:rPr lang="en-US" sz="1400" i="1" dirty="0">
                <a:solidFill>
                  <a:srgbClr val="002060"/>
                </a:solidFill>
              </a:rPr>
              <a:t>Anesthesiology. </a:t>
            </a:r>
            <a:r>
              <a:rPr lang="en-US" sz="1400" dirty="0">
                <a:solidFill>
                  <a:srgbClr val="002060"/>
                </a:solidFill>
              </a:rPr>
              <a:t>1990;73(5):835-839.</a:t>
            </a:r>
          </a:p>
          <a:p>
            <a:r>
              <a:rPr lang="en-US" sz="1400" dirty="0" smtClean="0">
                <a:solidFill>
                  <a:srgbClr val="002060"/>
                </a:solidFill>
              </a:rPr>
              <a:t>Pereira SM, Tucci MR, Morais CA, Simoes CM, Tonelotto BFF, Pompeo MS, Kay FU, Pelosi P, Vieira JE, Amato MB. Individual positive end-expiratory pressure settings optimize intraoperative mechanical ventilation and reduce postoperative atelectasis. Anesthesiology. 2018;129(6):1070-1081.</a:t>
            </a:r>
          </a:p>
          <a:p>
            <a:r>
              <a:rPr lang="en-US" sz="1400" dirty="0" smtClean="0">
                <a:solidFill>
                  <a:srgbClr val="002060"/>
                </a:solidFill>
              </a:rPr>
              <a:t>Ramachandran </a:t>
            </a:r>
            <a:r>
              <a:rPr lang="en-US" sz="1400" dirty="0">
                <a:solidFill>
                  <a:srgbClr val="002060"/>
                </a:solidFill>
              </a:rPr>
              <a:t>SK, Nafiu OO, Ghaferi A, Tremper KK, Shanks A, Kheterpal S. Independent predictors and outcomes of unanticipated early postoperative tracheal intubation after nonemergent, noncardiac surgery. </a:t>
            </a:r>
            <a:r>
              <a:rPr lang="en-US" sz="1400" i="1" dirty="0">
                <a:solidFill>
                  <a:srgbClr val="002060"/>
                </a:solidFill>
              </a:rPr>
              <a:t>Anesthesiology. </a:t>
            </a:r>
            <a:r>
              <a:rPr lang="en-US" sz="1400" dirty="0">
                <a:solidFill>
                  <a:srgbClr val="002060"/>
                </a:solidFill>
              </a:rPr>
              <a:t>2011;115(1):44-53.</a:t>
            </a:r>
          </a:p>
          <a:p>
            <a:r>
              <a:rPr lang="en-US" sz="1400" dirty="0">
                <a:solidFill>
                  <a:srgbClr val="002060"/>
                </a:solidFill>
              </a:rPr>
              <a:t>Serpa Neto A, Hemmes SN, Barbas CS, et al. Protective versus Conventional Ventilation for Surgery: A Systematic Review and Individual Patient Data Meta-analysis. Anesthesiology. 2015;123(1):66-78.</a:t>
            </a:r>
          </a:p>
          <a:p>
            <a:r>
              <a:rPr lang="en-US" sz="1400" dirty="0">
                <a:solidFill>
                  <a:srgbClr val="002060"/>
                </a:solidFill>
              </a:rPr>
              <a:t>Severgnini P, Selmo G, Lanza C, et al. Protective mechanical ventilation during general anesthesia for open abdominal surgery improves postoperative pulmonary function. Anesthesiology. 2013;118(6):1307-1321.</a:t>
            </a:r>
          </a:p>
          <a:p>
            <a:r>
              <a:rPr lang="en-US" sz="1400" dirty="0">
                <a:solidFill>
                  <a:srgbClr val="002060"/>
                </a:solidFill>
              </a:rPr>
              <a:t>Smetana GW, Lawrence VA, Cornell JE. Preoperative pulmonary risk stratification for noncardiothoracic surgery: systematic review for the American College of Physicians. </a:t>
            </a:r>
            <a:r>
              <a:rPr lang="en-US" sz="1400" i="1" dirty="0">
                <a:solidFill>
                  <a:srgbClr val="002060"/>
                </a:solidFill>
              </a:rPr>
              <a:t>Annals of internal medicine. </a:t>
            </a:r>
            <a:r>
              <a:rPr lang="en-US" sz="1400" dirty="0">
                <a:solidFill>
                  <a:srgbClr val="002060"/>
                </a:solidFill>
              </a:rPr>
              <a:t>2006;144(8):581-595.</a:t>
            </a:r>
          </a:p>
          <a:p>
            <a:pPr marL="0" indent="0">
              <a:buNone/>
            </a:pPr>
            <a:endParaRPr lang="en-US" sz="1400" dirty="0"/>
          </a:p>
          <a:p>
            <a:endParaRPr lang="en-US" sz="1400" dirty="0"/>
          </a:p>
        </p:txBody>
      </p:sp>
    </p:spTree>
    <p:extLst>
      <p:ext uri="{BB962C8B-B14F-4D97-AF65-F5344CB8AC3E}">
        <p14:creationId xmlns:p14="http://schemas.microsoft.com/office/powerpoint/2010/main" val="3484213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100" dirty="0" smtClean="0">
                <a:solidFill>
                  <a:srgbClr val="002060"/>
                </a:solidFill>
                <a:latin typeface="+mn-lt"/>
              </a:rPr>
              <a:t>Incidence of Pulmonary Complications</a:t>
            </a:r>
            <a:endParaRPr lang="en-US" sz="4100" dirty="0">
              <a:solidFill>
                <a:srgbClr val="002060"/>
              </a:solidFill>
              <a:latin typeface="+mn-lt"/>
            </a:endParaRPr>
          </a:p>
        </p:txBody>
      </p:sp>
      <p:sp>
        <p:nvSpPr>
          <p:cNvPr id="3" name="Content Placeholder 2"/>
          <p:cNvSpPr>
            <a:spLocks noGrp="1"/>
          </p:cNvSpPr>
          <p:nvPr>
            <p:ph idx="1"/>
          </p:nvPr>
        </p:nvSpPr>
        <p:spPr/>
        <p:txBody>
          <a:bodyPr/>
          <a:lstStyle/>
          <a:p>
            <a:pPr>
              <a:lnSpc>
                <a:spcPct val="100000"/>
              </a:lnSpc>
            </a:pPr>
            <a:r>
              <a:rPr lang="en-US" dirty="0" smtClean="0">
                <a:solidFill>
                  <a:srgbClr val="002060"/>
                </a:solidFill>
              </a:rPr>
              <a:t>Postoperative </a:t>
            </a:r>
            <a:r>
              <a:rPr lang="en-US" dirty="0">
                <a:solidFill>
                  <a:srgbClr val="002060"/>
                </a:solidFill>
              </a:rPr>
              <a:t>pulmonary complications (PPCs) are the second most common postoperative surgical complication following wound infections </a:t>
            </a:r>
            <a:r>
              <a:rPr lang="fr-FR" sz="1500" dirty="0">
                <a:solidFill>
                  <a:srgbClr val="002060"/>
                </a:solidFill>
              </a:rPr>
              <a:t>(Dimick, Chen et al. 2004; Khuri, Henderson et al. 2005)</a:t>
            </a:r>
            <a:endParaRPr lang="en-US" sz="1500" dirty="0">
              <a:solidFill>
                <a:srgbClr val="002060"/>
              </a:solidFill>
            </a:endParaRPr>
          </a:p>
          <a:p>
            <a:pPr>
              <a:lnSpc>
                <a:spcPct val="100000"/>
              </a:lnSpc>
            </a:pPr>
            <a:r>
              <a:rPr lang="en-US" dirty="0">
                <a:solidFill>
                  <a:srgbClr val="002060"/>
                </a:solidFill>
              </a:rPr>
              <a:t>20-30% of patients undergoing general anesthesia are at intermediate to high risk of experiencing pulmonary complications after surgery </a:t>
            </a:r>
            <a:r>
              <a:rPr lang="en-US" sz="1400" dirty="0">
                <a:solidFill>
                  <a:srgbClr val="002060"/>
                </a:solidFill>
              </a:rPr>
              <a:t>(Arozullah, Daley et al. 2000</a:t>
            </a:r>
            <a:r>
              <a:rPr lang="en-US" sz="1400" dirty="0" smtClean="0">
                <a:solidFill>
                  <a:srgbClr val="002060"/>
                </a:solidFill>
              </a:rPr>
              <a:t>)</a:t>
            </a:r>
            <a:endParaRPr lang="en-US" dirty="0" smtClean="0">
              <a:solidFill>
                <a:srgbClr val="002060"/>
              </a:solidFill>
            </a:endParaRPr>
          </a:p>
          <a:p>
            <a:pPr>
              <a:lnSpc>
                <a:spcPct val="100000"/>
              </a:lnSpc>
            </a:pPr>
            <a:r>
              <a:rPr lang="en-US" dirty="0" smtClean="0">
                <a:solidFill>
                  <a:srgbClr val="002060"/>
                </a:solidFill>
              </a:rPr>
              <a:t>PCCs </a:t>
            </a:r>
            <a:r>
              <a:rPr lang="en-US" dirty="0">
                <a:solidFill>
                  <a:srgbClr val="002060"/>
                </a:solidFill>
              </a:rPr>
              <a:t>known to be affected by many surgical </a:t>
            </a:r>
            <a:r>
              <a:rPr lang="en-US" dirty="0" smtClean="0">
                <a:solidFill>
                  <a:srgbClr val="002060"/>
                </a:solidFill>
              </a:rPr>
              <a:t>factors, including the </a:t>
            </a:r>
            <a:r>
              <a:rPr lang="en-US" dirty="0">
                <a:solidFill>
                  <a:srgbClr val="002060"/>
                </a:solidFill>
              </a:rPr>
              <a:t>patient’s preoperative condition.</a:t>
            </a:r>
          </a:p>
          <a:p>
            <a:pPr>
              <a:lnSpc>
                <a:spcPct val="100000"/>
              </a:lnSpc>
            </a:pPr>
            <a:endParaRPr lang="en-US" dirty="0">
              <a:solidFill>
                <a:srgbClr val="002060"/>
              </a:solidFill>
            </a:endParaRPr>
          </a:p>
        </p:txBody>
      </p:sp>
      <p:pic>
        <p:nvPicPr>
          <p:cNvPr id="4" name="Picture 3" descr="cid:image003.jpg@01D2FFA0.D4CF208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820150" y="5469890"/>
            <a:ext cx="2533650" cy="1042670"/>
          </a:xfrm>
          <a:prstGeom prst="rect">
            <a:avLst/>
          </a:prstGeom>
          <a:noFill/>
          <a:ln>
            <a:noFill/>
          </a:ln>
        </p:spPr>
      </p:pic>
    </p:spTree>
    <p:extLst>
      <p:ext uri="{BB962C8B-B14F-4D97-AF65-F5344CB8AC3E}">
        <p14:creationId xmlns:p14="http://schemas.microsoft.com/office/powerpoint/2010/main" val="3523061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618" y="386747"/>
            <a:ext cx="9686642" cy="766990"/>
          </a:xfrm>
        </p:spPr>
        <p:txBody>
          <a:bodyPr>
            <a:noAutofit/>
          </a:bodyPr>
          <a:lstStyle/>
          <a:p>
            <a:r>
              <a:rPr lang="en-US" sz="4100" dirty="0" smtClean="0">
                <a:solidFill>
                  <a:srgbClr val="002060"/>
                </a:solidFill>
                <a:latin typeface="+mn-lt"/>
              </a:rPr>
              <a:t>Impact of Pulmonary Complications</a:t>
            </a:r>
            <a:endParaRPr lang="en-US" sz="4100" dirty="0">
              <a:solidFill>
                <a:srgbClr val="002060"/>
              </a:solidFill>
              <a:latin typeface="+mn-lt"/>
            </a:endParaRPr>
          </a:p>
        </p:txBody>
      </p:sp>
      <p:sp>
        <p:nvSpPr>
          <p:cNvPr id="3" name="Content Placeholder 2"/>
          <p:cNvSpPr>
            <a:spLocks noGrp="1"/>
          </p:cNvSpPr>
          <p:nvPr>
            <p:ph idx="1"/>
          </p:nvPr>
        </p:nvSpPr>
        <p:spPr>
          <a:xfrm>
            <a:off x="490618" y="1278358"/>
            <a:ext cx="10524149" cy="4798151"/>
          </a:xfrm>
        </p:spPr>
        <p:txBody>
          <a:bodyPr>
            <a:normAutofit/>
          </a:bodyPr>
          <a:lstStyle/>
          <a:p>
            <a:pPr>
              <a:lnSpc>
                <a:spcPct val="150000"/>
              </a:lnSpc>
            </a:pPr>
            <a:r>
              <a:rPr lang="en-US" dirty="0" smtClean="0">
                <a:solidFill>
                  <a:srgbClr val="002060"/>
                </a:solidFill>
              </a:rPr>
              <a:t>18</a:t>
            </a:r>
            <a:r>
              <a:rPr lang="en-US" dirty="0">
                <a:solidFill>
                  <a:srgbClr val="002060"/>
                </a:solidFill>
              </a:rPr>
              <a:t>% of patients </a:t>
            </a:r>
            <a:r>
              <a:rPr lang="en-US" dirty="0" smtClean="0">
                <a:solidFill>
                  <a:srgbClr val="002060"/>
                </a:solidFill>
              </a:rPr>
              <a:t>develop </a:t>
            </a:r>
            <a:r>
              <a:rPr lang="en-US" dirty="0">
                <a:solidFill>
                  <a:srgbClr val="002060"/>
                </a:solidFill>
              </a:rPr>
              <a:t>respiratory </a:t>
            </a:r>
            <a:r>
              <a:rPr lang="en-US" dirty="0" smtClean="0">
                <a:solidFill>
                  <a:srgbClr val="002060"/>
                </a:solidFill>
              </a:rPr>
              <a:t>failure </a:t>
            </a:r>
            <a:r>
              <a:rPr lang="en-US" sz="1400" dirty="0" smtClean="0">
                <a:solidFill>
                  <a:srgbClr val="002060"/>
                </a:solidFill>
              </a:rPr>
              <a:t>(Fernandez-Perez, Keegan et al. 2006)</a:t>
            </a:r>
          </a:p>
          <a:p>
            <a:pPr>
              <a:lnSpc>
                <a:spcPct val="110000"/>
              </a:lnSpc>
              <a:spcAft>
                <a:spcPts val="1200"/>
              </a:spcAft>
            </a:pPr>
            <a:r>
              <a:rPr lang="en-US" dirty="0" smtClean="0">
                <a:solidFill>
                  <a:srgbClr val="002060"/>
                </a:solidFill>
              </a:rPr>
              <a:t>1 in 5 patients who develop a PPC will die within 30 days of surgery </a:t>
            </a:r>
            <a:r>
              <a:rPr lang="da-DK" sz="1500" dirty="0" smtClean="0">
                <a:solidFill>
                  <a:srgbClr val="002060"/>
                </a:solidFill>
              </a:rPr>
              <a:t>(Canet, Gallart et al. 2010)</a:t>
            </a:r>
            <a:endParaRPr lang="en-US" sz="1500" dirty="0" smtClean="0">
              <a:solidFill>
                <a:srgbClr val="002060"/>
              </a:solidFill>
            </a:endParaRPr>
          </a:p>
          <a:p>
            <a:r>
              <a:rPr lang="en-US" dirty="0" smtClean="0">
                <a:solidFill>
                  <a:srgbClr val="002060"/>
                </a:solidFill>
              </a:rPr>
              <a:t>40-50% mortality rate from acute lung injury and acute respiratory distress syndrome </a:t>
            </a:r>
            <a:r>
              <a:rPr lang="en-US" sz="1400" dirty="0" smtClean="0">
                <a:solidFill>
                  <a:srgbClr val="002060"/>
                </a:solidFill>
              </a:rPr>
              <a:t>(Brower, Matthay et al. 2000)</a:t>
            </a:r>
            <a:endParaRPr lang="en-US" sz="1400" dirty="0">
              <a:solidFill>
                <a:srgbClr val="002060"/>
              </a:solidFill>
            </a:endParaRPr>
          </a:p>
          <a:p>
            <a:endParaRPr lang="en-US" sz="1400" dirty="0" smtClean="0"/>
          </a:p>
          <a:p>
            <a:endParaRPr lang="en-US" dirty="0"/>
          </a:p>
          <a:p>
            <a:pPr marL="0" indent="0">
              <a:buNone/>
            </a:pPr>
            <a:endParaRPr lang="en-US" dirty="0" smtClean="0"/>
          </a:p>
        </p:txBody>
      </p:sp>
      <p:pic>
        <p:nvPicPr>
          <p:cNvPr id="4" name="Picture 3" descr="cid:image003.jpg@01D2FFA0.D4CF208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820150" y="5469890"/>
            <a:ext cx="2533650" cy="1042670"/>
          </a:xfrm>
          <a:prstGeom prst="rect">
            <a:avLst/>
          </a:prstGeom>
          <a:noFill/>
          <a:ln>
            <a:noFill/>
          </a:ln>
        </p:spPr>
      </p:pic>
    </p:spTree>
    <p:extLst>
      <p:ext uri="{BB962C8B-B14F-4D97-AF65-F5344CB8AC3E}">
        <p14:creationId xmlns:p14="http://schemas.microsoft.com/office/powerpoint/2010/main" val="3262087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347662"/>
            <a:ext cx="10515600" cy="1252538"/>
          </a:xfrm>
        </p:spPr>
        <p:txBody>
          <a:bodyPr/>
          <a:lstStyle/>
          <a:p>
            <a:r>
              <a:rPr lang="en-US" sz="4100" dirty="0" smtClean="0">
                <a:solidFill>
                  <a:srgbClr val="002060"/>
                </a:solidFill>
                <a:latin typeface="+mn-lt"/>
              </a:rPr>
              <a:t>Financial Impact</a:t>
            </a:r>
            <a:endParaRPr lang="en-US" sz="4100" dirty="0">
              <a:solidFill>
                <a:srgbClr val="002060"/>
              </a:solidFill>
              <a:latin typeface="+mn-lt"/>
            </a:endParaRPr>
          </a:p>
        </p:txBody>
      </p:sp>
      <p:sp>
        <p:nvSpPr>
          <p:cNvPr id="3" name="Content Placeholder 2"/>
          <p:cNvSpPr>
            <a:spLocks noGrp="1"/>
          </p:cNvSpPr>
          <p:nvPr>
            <p:ph idx="1"/>
          </p:nvPr>
        </p:nvSpPr>
        <p:spPr>
          <a:xfrm>
            <a:off x="542924" y="1600200"/>
            <a:ext cx="10515601" cy="3657600"/>
          </a:xfrm>
        </p:spPr>
        <p:txBody>
          <a:bodyPr/>
          <a:lstStyle/>
          <a:p>
            <a:r>
              <a:rPr lang="en-US" sz="2600" dirty="0">
                <a:solidFill>
                  <a:srgbClr val="002060"/>
                </a:solidFill>
              </a:rPr>
              <a:t>Each reintubation costs $60K </a:t>
            </a:r>
            <a:r>
              <a:rPr lang="fr-FR" sz="1500" dirty="0">
                <a:solidFill>
                  <a:srgbClr val="002060"/>
                </a:solidFill>
              </a:rPr>
              <a:t>(Dimick, Chen et al. 2004; Khuri, Henderson et al. 2005; Ramachandran, Nafiu et al. 2011; Smetana, Lawrence et al. 2006</a:t>
            </a:r>
            <a:r>
              <a:rPr lang="fr-FR" sz="1500" dirty="0" smtClean="0">
                <a:solidFill>
                  <a:srgbClr val="002060"/>
                </a:solidFill>
              </a:rPr>
              <a:t>)</a:t>
            </a:r>
            <a:endParaRPr lang="en-US" sz="1500" dirty="0">
              <a:solidFill>
                <a:srgbClr val="002060"/>
              </a:solidFill>
            </a:endParaRPr>
          </a:p>
          <a:p>
            <a:pPr>
              <a:lnSpc>
                <a:spcPct val="100000"/>
              </a:lnSpc>
            </a:pPr>
            <a:r>
              <a:rPr lang="en-US" sz="2600" dirty="0" smtClean="0">
                <a:solidFill>
                  <a:srgbClr val="002060"/>
                </a:solidFill>
              </a:rPr>
              <a:t>Average </a:t>
            </a:r>
            <a:r>
              <a:rPr lang="en-US" sz="2600" dirty="0">
                <a:solidFill>
                  <a:srgbClr val="002060"/>
                </a:solidFill>
              </a:rPr>
              <a:t>surgical cost is $5,015 for patients without respiratory complications, increasing 12-fold to $62,704 for patients with a respiratory complication </a:t>
            </a:r>
            <a:r>
              <a:rPr lang="fr-FR" sz="1500" dirty="0" smtClean="0">
                <a:solidFill>
                  <a:srgbClr val="002060"/>
                </a:solidFill>
              </a:rPr>
              <a:t>(</a:t>
            </a:r>
            <a:r>
              <a:rPr lang="fr-FR" sz="1500" dirty="0">
                <a:solidFill>
                  <a:srgbClr val="002060"/>
                </a:solidFill>
              </a:rPr>
              <a:t>Dimick, Chen et al. 2004; Khuri, Henderson et al. 2005; Ramachandran, </a:t>
            </a:r>
            <a:r>
              <a:rPr lang="fr-FR" sz="1500" dirty="0" smtClean="0">
                <a:solidFill>
                  <a:srgbClr val="002060"/>
                </a:solidFill>
              </a:rPr>
              <a:t>Nafiu </a:t>
            </a:r>
            <a:r>
              <a:rPr lang="fr-FR" sz="1500" dirty="0">
                <a:solidFill>
                  <a:srgbClr val="002060"/>
                </a:solidFill>
              </a:rPr>
              <a:t>et al. 2011; Smetana, Lawrence et al. 2006</a:t>
            </a:r>
            <a:r>
              <a:rPr lang="fr-FR" sz="1500" dirty="0" smtClean="0">
                <a:solidFill>
                  <a:srgbClr val="002060"/>
                </a:solidFill>
              </a:rPr>
              <a:t>)</a:t>
            </a:r>
            <a:endParaRPr lang="en-US" dirty="0" smtClean="0">
              <a:solidFill>
                <a:srgbClr val="002060"/>
              </a:solidFill>
            </a:endParaRPr>
          </a:p>
          <a:p>
            <a:r>
              <a:rPr lang="en-US" sz="2600" dirty="0" smtClean="0">
                <a:solidFill>
                  <a:srgbClr val="002060"/>
                </a:solidFill>
              </a:rPr>
              <a:t>PPCs </a:t>
            </a:r>
            <a:r>
              <a:rPr lang="en-US" sz="2600" dirty="0">
                <a:solidFill>
                  <a:srgbClr val="002060"/>
                </a:solidFill>
              </a:rPr>
              <a:t>impact the morbidity and mortality of patients undergoing major surgery </a:t>
            </a:r>
            <a:r>
              <a:rPr lang="en-US" sz="1400" dirty="0">
                <a:solidFill>
                  <a:srgbClr val="002060"/>
                </a:solidFill>
              </a:rPr>
              <a:t>(Bulka, Terekhov et al. 2016; Khuri, Henderson et al. 2005</a:t>
            </a:r>
            <a:r>
              <a:rPr lang="en-US" sz="1400" dirty="0" smtClean="0">
                <a:solidFill>
                  <a:srgbClr val="002060"/>
                </a:solidFill>
              </a:rPr>
              <a:t>)</a:t>
            </a:r>
          </a:p>
          <a:p>
            <a:pPr marL="0" indent="0">
              <a:buNone/>
            </a:pPr>
            <a:endParaRPr lang="en-US" dirty="0"/>
          </a:p>
        </p:txBody>
      </p:sp>
      <p:pic>
        <p:nvPicPr>
          <p:cNvPr id="4" name="Picture 3" descr="cid:image003.jpg@01D2FFA0.D4CF208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820150" y="5469890"/>
            <a:ext cx="2533650" cy="1042670"/>
          </a:xfrm>
          <a:prstGeom prst="rect">
            <a:avLst/>
          </a:prstGeom>
          <a:noFill/>
          <a:ln>
            <a:noFill/>
          </a:ln>
        </p:spPr>
      </p:pic>
    </p:spTree>
    <p:extLst>
      <p:ext uri="{BB962C8B-B14F-4D97-AF65-F5344CB8AC3E}">
        <p14:creationId xmlns:p14="http://schemas.microsoft.com/office/powerpoint/2010/main" val="1457220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710" y="302412"/>
            <a:ext cx="9852272" cy="766990"/>
          </a:xfrm>
        </p:spPr>
        <p:txBody>
          <a:bodyPr>
            <a:normAutofit/>
          </a:bodyPr>
          <a:lstStyle/>
          <a:p>
            <a:r>
              <a:rPr lang="en-US" sz="4100" dirty="0" smtClean="0">
                <a:solidFill>
                  <a:srgbClr val="002060"/>
                </a:solidFill>
                <a:latin typeface="+mn-lt"/>
              </a:rPr>
              <a:t>Ventilator Induced Lung Injury (VILI)</a:t>
            </a:r>
            <a:endParaRPr lang="en-US" sz="4100" dirty="0">
              <a:solidFill>
                <a:srgbClr val="002060"/>
              </a:solidFill>
              <a:latin typeface="+mn-lt"/>
            </a:endParaRPr>
          </a:p>
        </p:txBody>
      </p:sp>
      <p:graphicFrame>
        <p:nvGraphicFramePr>
          <p:cNvPr id="13" name="Diagram 12"/>
          <p:cNvGraphicFramePr/>
          <p:nvPr>
            <p:extLst>
              <p:ext uri="{D42A27DB-BD31-4B8C-83A1-F6EECF244321}">
                <p14:modId xmlns:p14="http://schemas.microsoft.com/office/powerpoint/2010/main" val="3485391251"/>
              </p:ext>
            </p:extLst>
          </p:nvPr>
        </p:nvGraphicFramePr>
        <p:xfrm>
          <a:off x="812710" y="1278082"/>
          <a:ext cx="7714672" cy="4860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4977359" y="6162347"/>
            <a:ext cx="3550023" cy="369332"/>
          </a:xfrm>
          <a:prstGeom prst="rect">
            <a:avLst/>
          </a:prstGeom>
          <a:noFill/>
        </p:spPr>
        <p:txBody>
          <a:bodyPr wrap="square" rtlCol="0">
            <a:spAutoFit/>
          </a:bodyPr>
          <a:lstStyle/>
          <a:p>
            <a:pPr algn="r"/>
            <a:r>
              <a:rPr lang="nb-NO" dirty="0" smtClean="0">
                <a:solidFill>
                  <a:srgbClr val="002060"/>
                </a:solidFill>
              </a:rPr>
              <a:t>(Guldner, Kiss et al. 2015)</a:t>
            </a:r>
            <a:endParaRPr lang="en-US" dirty="0">
              <a:solidFill>
                <a:srgbClr val="002060"/>
              </a:solidFill>
            </a:endParaRPr>
          </a:p>
        </p:txBody>
      </p:sp>
      <p:pic>
        <p:nvPicPr>
          <p:cNvPr id="6" name="Picture 5" descr="cid:image003.jpg@01D2FFA0.D4CF2080"/>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8820150" y="5469890"/>
            <a:ext cx="2533650" cy="1042670"/>
          </a:xfrm>
          <a:prstGeom prst="rect">
            <a:avLst/>
          </a:prstGeom>
          <a:noFill/>
          <a:ln>
            <a:noFill/>
          </a:ln>
        </p:spPr>
      </p:pic>
    </p:spTree>
    <p:extLst>
      <p:ext uri="{BB962C8B-B14F-4D97-AF65-F5344CB8AC3E}">
        <p14:creationId xmlns:p14="http://schemas.microsoft.com/office/powerpoint/2010/main" val="1212304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dirty="0" smtClean="0">
                <a:solidFill>
                  <a:srgbClr val="002060"/>
                </a:solidFill>
                <a:latin typeface="+mn-lt"/>
              </a:rPr>
              <a:t>Summary of Recommendations</a:t>
            </a:r>
            <a:endParaRPr lang="en-US" sz="4100" dirty="0">
              <a:solidFill>
                <a:srgbClr val="002060"/>
              </a:solidFill>
              <a:latin typeface="+mn-lt"/>
            </a:endParaRPr>
          </a:p>
        </p:txBody>
      </p:sp>
      <p:sp>
        <p:nvSpPr>
          <p:cNvPr id="3" name="Content Placeholder 2"/>
          <p:cNvSpPr>
            <a:spLocks noGrp="1"/>
          </p:cNvSpPr>
          <p:nvPr>
            <p:ph idx="1"/>
          </p:nvPr>
        </p:nvSpPr>
        <p:spPr>
          <a:xfrm>
            <a:off x="838200" y="1495425"/>
            <a:ext cx="10515600" cy="4351338"/>
          </a:xfrm>
        </p:spPr>
        <p:txBody>
          <a:bodyPr>
            <a:normAutofit/>
          </a:bodyPr>
          <a:lstStyle/>
          <a:p>
            <a:pPr marL="457200" indent="-457200">
              <a:buAutoNum type="arabicParenR"/>
            </a:pPr>
            <a:r>
              <a:rPr lang="en-US" sz="2600" dirty="0">
                <a:solidFill>
                  <a:srgbClr val="002060"/>
                </a:solidFill>
              </a:rPr>
              <a:t>B</a:t>
            </a:r>
            <a:r>
              <a:rPr lang="en-US" sz="2600" dirty="0" smtClean="0">
                <a:solidFill>
                  <a:srgbClr val="002060"/>
                </a:solidFill>
              </a:rPr>
              <a:t>alance potential benefits of Neuromuscular Blockade (NMB) against increased risk of PPCs</a:t>
            </a:r>
          </a:p>
          <a:p>
            <a:pPr marL="457200" indent="-457200">
              <a:buAutoNum type="arabicParenR"/>
            </a:pPr>
            <a:r>
              <a:rPr lang="en-US" sz="2600" dirty="0" smtClean="0">
                <a:solidFill>
                  <a:srgbClr val="002060"/>
                </a:solidFill>
              </a:rPr>
              <a:t>Avoid residual neuromuscular blockade</a:t>
            </a:r>
          </a:p>
          <a:p>
            <a:pPr marL="971550" lvl="1" indent="-514350"/>
            <a:r>
              <a:rPr lang="en-US" sz="2600" dirty="0" smtClean="0">
                <a:solidFill>
                  <a:srgbClr val="002060"/>
                </a:solidFill>
              </a:rPr>
              <a:t>Train of Four monitoring before reversal</a:t>
            </a:r>
          </a:p>
          <a:p>
            <a:pPr marL="971550" lvl="1" indent="-514350"/>
            <a:r>
              <a:rPr lang="en-US" sz="2600" dirty="0" smtClean="0">
                <a:solidFill>
                  <a:srgbClr val="002060"/>
                </a:solidFill>
              </a:rPr>
              <a:t>Administration of reversal </a:t>
            </a:r>
            <a:r>
              <a:rPr lang="en-US" sz="2600" dirty="0">
                <a:solidFill>
                  <a:srgbClr val="002060"/>
                </a:solidFill>
              </a:rPr>
              <a:t>a</a:t>
            </a:r>
            <a:r>
              <a:rPr lang="en-US" sz="2600" dirty="0" smtClean="0">
                <a:solidFill>
                  <a:srgbClr val="002060"/>
                </a:solidFill>
              </a:rPr>
              <a:t>gents before extubation</a:t>
            </a:r>
          </a:p>
          <a:p>
            <a:pPr marL="0" indent="0">
              <a:buNone/>
            </a:pPr>
            <a:r>
              <a:rPr lang="en-US" sz="2600" dirty="0">
                <a:solidFill>
                  <a:srgbClr val="002060"/>
                </a:solidFill>
              </a:rPr>
              <a:t>3</a:t>
            </a:r>
            <a:r>
              <a:rPr lang="en-US" sz="2600" dirty="0" smtClean="0">
                <a:solidFill>
                  <a:srgbClr val="002060"/>
                </a:solidFill>
              </a:rPr>
              <a:t>) Apply lung protective ventilation strategies</a:t>
            </a:r>
          </a:p>
          <a:p>
            <a:pPr marL="971550" lvl="1" indent="-514350"/>
            <a:r>
              <a:rPr lang="en-US" sz="2600" dirty="0" smtClean="0">
                <a:solidFill>
                  <a:srgbClr val="002060"/>
                </a:solidFill>
              </a:rPr>
              <a:t>Lower tidal volumes (6-8 mL/kg for ideal body weight)</a:t>
            </a:r>
          </a:p>
          <a:p>
            <a:pPr marL="971550" lvl="1" indent="-514350"/>
            <a:r>
              <a:rPr lang="en-US" sz="2600" dirty="0" smtClean="0">
                <a:solidFill>
                  <a:srgbClr val="002060"/>
                </a:solidFill>
              </a:rPr>
              <a:t>Apply PEEP (amount less clear)</a:t>
            </a:r>
          </a:p>
          <a:p>
            <a:pPr marL="971550" lvl="1" indent="-514350"/>
            <a:r>
              <a:rPr lang="en-US" sz="2600" dirty="0" smtClean="0">
                <a:solidFill>
                  <a:srgbClr val="002060"/>
                </a:solidFill>
              </a:rPr>
              <a:t>Consider Recruitment Maneuvers (not strong evidence)</a:t>
            </a:r>
          </a:p>
        </p:txBody>
      </p:sp>
      <p:pic>
        <p:nvPicPr>
          <p:cNvPr id="4" name="Picture 3" descr="cid:image003.jpg@01D2FFA0.D4CF208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820150" y="5469890"/>
            <a:ext cx="2533650" cy="1042670"/>
          </a:xfrm>
          <a:prstGeom prst="rect">
            <a:avLst/>
          </a:prstGeom>
          <a:noFill/>
          <a:ln>
            <a:noFill/>
          </a:ln>
        </p:spPr>
      </p:pic>
    </p:spTree>
    <p:extLst>
      <p:ext uri="{BB962C8B-B14F-4D97-AF65-F5344CB8AC3E}">
        <p14:creationId xmlns:p14="http://schemas.microsoft.com/office/powerpoint/2010/main" val="1244576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1334</TotalTime>
  <Words>3421</Words>
  <Application>Microsoft Office PowerPoint</Application>
  <PresentationFormat>Widescreen</PresentationFormat>
  <Paragraphs>293</Paragraphs>
  <Slides>40</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Avoiding Respiratory Complications</vt:lpstr>
      <vt:lpstr>Objectives</vt:lpstr>
      <vt:lpstr>Postoperative Pulmonary Complications Defined</vt:lpstr>
      <vt:lpstr>Common Postoperative Pulmonary Complications</vt:lpstr>
      <vt:lpstr>Incidence of Pulmonary Complications</vt:lpstr>
      <vt:lpstr>Impact of Pulmonary Complications</vt:lpstr>
      <vt:lpstr>Financial Impact</vt:lpstr>
      <vt:lpstr>Ventilator Induced Lung Injury (VILI)</vt:lpstr>
      <vt:lpstr>Summary of Recommendations</vt:lpstr>
      <vt:lpstr>PowerPoint Presentation</vt:lpstr>
      <vt:lpstr>Neuromuscular Blockade Considerations</vt:lpstr>
      <vt:lpstr>Post-anesthesia Pulmonary Complications after use of Muscle Relaxants; POPULAR study </vt:lpstr>
      <vt:lpstr>POPULAR study (European centers; 22,165 patients)</vt:lpstr>
      <vt:lpstr>PowerPoint Presentation</vt:lpstr>
      <vt:lpstr>Residual Neuromuscular Blockade </vt:lpstr>
      <vt:lpstr>Residual NMB and Pulmonary Complications</vt:lpstr>
      <vt:lpstr>Train of Four Monitoring</vt:lpstr>
      <vt:lpstr>TOF vs. Acceleromyography</vt:lpstr>
      <vt:lpstr>Neuromuscular Blocker Reversal</vt:lpstr>
      <vt:lpstr>PowerPoint Presentation</vt:lpstr>
      <vt:lpstr>ASPIRE Measure: NMB 01</vt:lpstr>
      <vt:lpstr>ASPIRE Measure: NMB 02</vt:lpstr>
      <vt:lpstr>PowerPoint Presentation</vt:lpstr>
      <vt:lpstr>Protective Ventilation Strategies</vt:lpstr>
      <vt:lpstr>Benefits of Low Tidal Volumes</vt:lpstr>
      <vt:lpstr>Benefits of Optimal Positive End-Expiratory Pressure</vt:lpstr>
      <vt:lpstr>PEEP &amp; Recruitment Maneuvers</vt:lpstr>
      <vt:lpstr>PowerPoint Presentation</vt:lpstr>
      <vt:lpstr>ASPIRE Measure: PUL 01  </vt:lpstr>
      <vt:lpstr>ASPIRE Measure: PUL 02</vt:lpstr>
      <vt:lpstr>ASPIRE Measure: PUL 03</vt:lpstr>
      <vt:lpstr>PowerPoint Presentation</vt:lpstr>
      <vt:lpstr>Practical Application: Residual NMB</vt:lpstr>
      <vt:lpstr>Practical Application: Protective Ventilation Strategies</vt:lpstr>
      <vt:lpstr>Checklist</vt:lpstr>
      <vt:lpstr>Tidal Volume for Ideal Body Weight Tool</vt:lpstr>
      <vt:lpstr>ASPIRE Toolkit for Avoiding Respiratory Complications accessible online</vt:lpstr>
      <vt:lpstr>References</vt:lpstr>
      <vt:lpstr>References</vt:lpstr>
      <vt:lpstr>References</vt:lpstr>
    </vt:vector>
  </TitlesOfParts>
  <Company>University of Michigan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Avoiding Respiratory Complications</dc:title>
  <dc:creator>Ladd, Christina</dc:creator>
  <cp:lastModifiedBy>Ladd, Christina</cp:lastModifiedBy>
  <cp:revision>97</cp:revision>
  <dcterms:created xsi:type="dcterms:W3CDTF">2019-03-18T16:19:01Z</dcterms:created>
  <dcterms:modified xsi:type="dcterms:W3CDTF">2019-04-05T00:02:30Z</dcterms:modified>
</cp:coreProperties>
</file>