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80"/>
  </p:notesMasterIdLst>
  <p:sldIdLst>
    <p:sldId id="256" r:id="rId2"/>
    <p:sldId id="257" r:id="rId3"/>
    <p:sldId id="258" r:id="rId4"/>
    <p:sldId id="259" r:id="rId5"/>
    <p:sldId id="356" r:id="rId6"/>
    <p:sldId id="262" r:id="rId7"/>
    <p:sldId id="261" r:id="rId8"/>
    <p:sldId id="282" r:id="rId9"/>
    <p:sldId id="284" r:id="rId10"/>
    <p:sldId id="263" r:id="rId11"/>
    <p:sldId id="283" r:id="rId12"/>
    <p:sldId id="280" r:id="rId13"/>
    <p:sldId id="269" r:id="rId14"/>
    <p:sldId id="270" r:id="rId15"/>
    <p:sldId id="271" r:id="rId16"/>
    <p:sldId id="274" r:id="rId17"/>
    <p:sldId id="275" r:id="rId18"/>
    <p:sldId id="353" r:id="rId19"/>
    <p:sldId id="277" r:id="rId20"/>
    <p:sldId id="287" r:id="rId21"/>
    <p:sldId id="297" r:id="rId22"/>
    <p:sldId id="296" r:id="rId23"/>
    <p:sldId id="291" r:id="rId24"/>
    <p:sldId id="292" r:id="rId25"/>
    <p:sldId id="293" r:id="rId26"/>
    <p:sldId id="294" r:id="rId27"/>
    <p:sldId id="295" r:id="rId28"/>
    <p:sldId id="265" r:id="rId29"/>
    <p:sldId id="306" r:id="rId30"/>
    <p:sldId id="266" r:id="rId31"/>
    <p:sldId id="267" r:id="rId32"/>
    <p:sldId id="268" r:id="rId33"/>
    <p:sldId id="298" r:id="rId34"/>
    <p:sldId id="299" r:id="rId35"/>
    <p:sldId id="300" r:id="rId36"/>
    <p:sldId id="361" r:id="rId37"/>
    <p:sldId id="302" r:id="rId38"/>
    <p:sldId id="303" r:id="rId39"/>
    <p:sldId id="304" r:id="rId40"/>
    <p:sldId id="305" r:id="rId41"/>
    <p:sldId id="362" r:id="rId42"/>
    <p:sldId id="307" r:id="rId43"/>
    <p:sldId id="308" r:id="rId44"/>
    <p:sldId id="309" r:id="rId45"/>
    <p:sldId id="363" r:id="rId46"/>
    <p:sldId id="311" r:id="rId47"/>
    <p:sldId id="313" r:id="rId48"/>
    <p:sldId id="314" r:id="rId49"/>
    <p:sldId id="315" r:id="rId50"/>
    <p:sldId id="317" r:id="rId51"/>
    <p:sldId id="318" r:id="rId52"/>
    <p:sldId id="319" r:id="rId53"/>
    <p:sldId id="320" r:id="rId54"/>
    <p:sldId id="321" r:id="rId55"/>
    <p:sldId id="322" r:id="rId56"/>
    <p:sldId id="324" r:id="rId57"/>
    <p:sldId id="325" r:id="rId58"/>
    <p:sldId id="326" r:id="rId59"/>
    <p:sldId id="327" r:id="rId60"/>
    <p:sldId id="328" r:id="rId61"/>
    <p:sldId id="329" r:id="rId62"/>
    <p:sldId id="331" r:id="rId63"/>
    <p:sldId id="332" r:id="rId64"/>
    <p:sldId id="333" r:id="rId65"/>
    <p:sldId id="334" r:id="rId66"/>
    <p:sldId id="335" r:id="rId67"/>
    <p:sldId id="349" r:id="rId68"/>
    <p:sldId id="336" r:id="rId69"/>
    <p:sldId id="337" r:id="rId70"/>
    <p:sldId id="350" r:id="rId71"/>
    <p:sldId id="351" r:id="rId72"/>
    <p:sldId id="352" r:id="rId73"/>
    <p:sldId id="354" r:id="rId74"/>
    <p:sldId id="357" r:id="rId75"/>
    <p:sldId id="358" r:id="rId76"/>
    <p:sldId id="359" r:id="rId77"/>
    <p:sldId id="360" r:id="rId78"/>
    <p:sldId id="364" r:id="rId79"/>
  </p:sldIdLst>
  <p:sldSz cx="9144000" cy="5143500" type="screen16x9"/>
  <p:notesSz cx="6858000" cy="9144000"/>
  <p:embeddedFontLst>
    <p:embeddedFont>
      <p:font typeface="Roboto" panose="020B0604020202020204" charset="0"/>
      <p:regular r:id="rId81"/>
      <p:bold r:id="rId82"/>
      <p:italic r:id="rId83"/>
      <p:boldItalic r:id="rId84"/>
    </p:embeddedFont>
    <p:embeddedFont>
      <p:font typeface="Roboto Thin" panose="020B0604020202020204" charset="0"/>
      <p:regular r:id="rId85"/>
      <p:bold r:id="rId86"/>
      <p:italic r:id="rId87"/>
      <p:boldItalic r:id="rId88"/>
    </p:embeddedFont>
    <p:embeddedFont>
      <p:font typeface="Georgia" panose="02040502050405020303" pitchFamily="18" charset="0"/>
      <p:regular r:id="rId89"/>
      <p:bold r:id="rId90"/>
      <p:italic r:id="rId91"/>
      <p:boldItalic r:id="rId92"/>
    </p:embeddedFont>
    <p:embeddedFont>
      <p:font typeface="Cambria" panose="02040503050406030204" pitchFamily="18" charset="0"/>
      <p:regular r:id="rId93"/>
      <p:bold r:id="rId94"/>
      <p:italic r:id="rId95"/>
      <p:boldItalic r:id="rId96"/>
    </p:embeddedFont>
    <p:embeddedFont>
      <p:font typeface="Roboto Medium" panose="020B0604020202020204" charset="0"/>
      <p:regular r:id="rId97"/>
      <p:bold r:id="rId98"/>
      <p:italic r:id="rId99"/>
      <p:boldItalic r:id="rId100"/>
    </p:embeddedFont>
    <p:embeddedFont>
      <p:font typeface="Calibri" panose="020F050202020403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487BB4E-8D6F-43EE-8078-30933D414CBC}">
          <p14:sldIdLst>
            <p14:sldId id="256"/>
            <p14:sldId id="257"/>
            <p14:sldId id="258"/>
            <p14:sldId id="259"/>
            <p14:sldId id="356"/>
            <p14:sldId id="262"/>
            <p14:sldId id="261"/>
            <p14:sldId id="282"/>
            <p14:sldId id="284"/>
            <p14:sldId id="263"/>
            <p14:sldId id="283"/>
            <p14:sldId id="280"/>
          </p14:sldIdLst>
        </p14:section>
        <p14:section name="AKI Classification Systems" id="{55C11A34-FD88-40D0-BDD6-AA98CB89979D}">
          <p14:sldIdLst>
            <p14:sldId id="269"/>
            <p14:sldId id="270"/>
            <p14:sldId id="271"/>
            <p14:sldId id="274"/>
            <p14:sldId id="275"/>
            <p14:sldId id="353"/>
            <p14:sldId id="277"/>
            <p14:sldId id="287"/>
          </p14:sldIdLst>
        </p14:section>
        <p14:section name="Pathophysiology/Etiology" id="{7D430A70-DCCB-4540-A746-5721612E10D2}">
          <p14:sldIdLst>
            <p14:sldId id="297"/>
            <p14:sldId id="296"/>
            <p14:sldId id="291"/>
            <p14:sldId id="292"/>
            <p14:sldId id="293"/>
            <p14:sldId id="294"/>
            <p14:sldId id="295"/>
          </p14:sldIdLst>
        </p14:section>
        <p14:section name="Risk Factors" id="{4A0BAA6B-D2AE-4FCD-B0CD-CEEAB609494E}">
          <p14:sldIdLst>
            <p14:sldId id="265"/>
            <p14:sldId id="306"/>
            <p14:sldId id="266"/>
            <p14:sldId id="267"/>
            <p14:sldId id="268"/>
          </p14:sldIdLst>
        </p14:section>
        <p14:section name="Registry Definitions" id="{0D0EAE5A-94A9-41EC-A8E3-6498A0A8104F}">
          <p14:sldIdLst>
            <p14:sldId id="298"/>
            <p14:sldId id="299"/>
            <p14:sldId id="300"/>
            <p14:sldId id="361"/>
            <p14:sldId id="302"/>
          </p14:sldIdLst>
        </p14:section>
        <p14:section name="Recommendations" id="{D4419C84-CDB7-43B3-9CD8-14D259605D13}">
          <p14:sldIdLst>
            <p14:sldId id="303"/>
            <p14:sldId id="304"/>
            <p14:sldId id="305"/>
            <p14:sldId id="362"/>
            <p14:sldId id="307"/>
            <p14:sldId id="308"/>
            <p14:sldId id="309"/>
            <p14:sldId id="363"/>
            <p14:sldId id="311"/>
            <p14:sldId id="313"/>
            <p14:sldId id="314"/>
            <p14:sldId id="315"/>
            <p14:sldId id="317"/>
            <p14:sldId id="318"/>
            <p14:sldId id="319"/>
            <p14:sldId id="320"/>
            <p14:sldId id="321"/>
            <p14:sldId id="322"/>
            <p14:sldId id="324"/>
            <p14:sldId id="325"/>
            <p14:sldId id="326"/>
            <p14:sldId id="327"/>
            <p14:sldId id="328"/>
            <p14:sldId id="329"/>
            <p14:sldId id="331"/>
            <p14:sldId id="332"/>
            <p14:sldId id="333"/>
            <p14:sldId id="334"/>
            <p14:sldId id="335"/>
          </p14:sldIdLst>
        </p14:section>
        <p14:section name="References" id="{44E08F23-0C9B-4E96-9244-7F11022B9618}">
          <p14:sldIdLst>
            <p14:sldId id="349"/>
            <p14:sldId id="336"/>
            <p14:sldId id="337"/>
            <p14:sldId id="350"/>
            <p14:sldId id="351"/>
            <p14:sldId id="352"/>
            <p14:sldId id="354"/>
            <p14:sldId id="357"/>
            <p14:sldId id="358"/>
            <p14:sldId id="359"/>
            <p14:sldId id="360"/>
            <p14:sldId id="3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Buehler" initial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D814D8-9471-4360-A9C6-DCB6D034A05B}">
  <a:tblStyle styleId="{A2D814D8-9471-4360-A9C6-DCB6D034A0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autoAdjust="0"/>
    <p:restoredTop sz="80073" autoAdjust="0"/>
  </p:normalViewPr>
  <p:slideViewPr>
    <p:cSldViewPr snapToGrid="0">
      <p:cViewPr varScale="1">
        <p:scale>
          <a:sx n="122" d="100"/>
          <a:sy n="122" d="100"/>
        </p:scale>
        <p:origin x="13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102"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0.fntdata"/><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3.fntdata"/><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7.fntdata"/><Relationship Id="rId104" Type="http://schemas.openxmlformats.org/officeDocument/2006/relationships/font" Target="fonts/font2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29T14:45:25.983" idx="11">
    <p:pos x="6000" y="0"/>
    <p:text>see slide 17 comment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83b0b7f7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83b0b7f7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83b0b7f7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83b0b7f7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83b0b7f7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83b0b7f7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83b0b7f7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83b0b7f7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83b0b7f7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83b0b7f7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800"/>
              </a:spcBef>
              <a:spcAft>
                <a:spcPts val="0"/>
              </a:spcAft>
              <a:buClr>
                <a:srgbClr val="002060"/>
              </a:buClr>
              <a:buSzPts val="1400"/>
              <a:buNone/>
            </a:pPr>
            <a:endParaRPr sz="1700" dirty="0">
              <a:solidFill>
                <a:srgbClr val="00206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58cce60d7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58cce60d7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58cce60d7_1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58cce60d7_1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alibri"/>
              <a:buChar char="-"/>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83b0b7f7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83b0b7f7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58cce60d7_1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58cce60d7_1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58cce60d7_1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58cce60d7_1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83b0b7f74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783b0b7f74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712fc146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712fc146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783b0b7f74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783b0b7f74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83b0b7f74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83b0b7f74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783b0b7f74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783b0b7f7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83b0b7f74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783b0b7f7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83b0b7f7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783b0b7f7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783b0b7f74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783b0b7f74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912d7ba0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912d7ba0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8ab23fafa4_0_129:notes"/>
          <p:cNvSpPr txBox="1">
            <a:spLocks noGrp="1"/>
          </p:cNvSpPr>
          <p:nvPr>
            <p:ph type="sldNum" idx="12"/>
          </p:nvPr>
        </p:nvSpPr>
        <p:spPr>
          <a:xfrm>
            <a:off x="3885579" y="8686489"/>
            <a:ext cx="2972400" cy="457500"/>
          </a:xfrm>
          <a:prstGeom prst="rect">
            <a:avLst/>
          </a:prstGeom>
          <a:noFill/>
          <a:ln>
            <a:noFill/>
          </a:ln>
        </p:spPr>
        <p:txBody>
          <a:bodyPr spcFirstLastPara="1" wrap="square" lIns="89650" tIns="44825" rIns="89650" bIns="44825" anchor="ctr"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
        <p:nvSpPr>
          <p:cNvPr id="639" name="Google Shape;639;g8ab23fafa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g8ab23fafa4_0_129:notes"/>
          <p:cNvSpPr txBox="1">
            <a:spLocks noGrp="1"/>
          </p:cNvSpPr>
          <p:nvPr>
            <p:ph type="body" idx="1"/>
          </p:nvPr>
        </p:nvSpPr>
        <p:spPr>
          <a:xfrm>
            <a:off x="902286" y="4300100"/>
            <a:ext cx="4962600" cy="4073700"/>
          </a:xfrm>
          <a:prstGeom prst="rect">
            <a:avLst/>
          </a:prstGeom>
          <a:noFill/>
          <a:ln>
            <a:noFill/>
          </a:ln>
        </p:spPr>
        <p:txBody>
          <a:bodyPr spcFirstLastPara="1" wrap="square" lIns="89650" tIns="44825" rIns="89650" bIns="44825" anchor="t" anchorCtr="0">
            <a:noAutofit/>
          </a:bodyPr>
          <a:lstStyle/>
          <a:p>
            <a:pPr marL="0" lvl="0" indent="0" algn="l" rtl="0">
              <a:spcBef>
                <a:spcPts val="700"/>
              </a:spcBef>
              <a:spcAft>
                <a:spcPts val="0"/>
              </a:spcAft>
              <a:buClr>
                <a:schemeClr val="dk1"/>
              </a:buClr>
              <a:buSzPts val="1100"/>
              <a:buFont typeface="Arial"/>
              <a:buNone/>
            </a:pPr>
            <a:endParaRPr sz="1200">
              <a:solidFill>
                <a:srgbClr val="00206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83b0b7f74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83b0b7f74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712fc1464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712fc1464_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50">
              <a:solidFill>
                <a:srgbClr val="2E2E2E"/>
              </a:solidFill>
              <a:latin typeface="Georgia"/>
              <a:ea typeface="Georgia"/>
              <a:cs typeface="Georgia"/>
              <a:sym typeface="Georgia"/>
            </a:endParaRPr>
          </a:p>
          <a:p>
            <a:pPr marL="0" lvl="0" indent="0" algn="l" rtl="0">
              <a:spcBef>
                <a:spcPts val="0"/>
              </a:spcBef>
              <a:spcAft>
                <a:spcPts val="0"/>
              </a:spcAft>
              <a:buNone/>
            </a:pPr>
            <a:endParaRPr sz="950">
              <a:solidFill>
                <a:srgbClr val="2E2E2E"/>
              </a:solidFill>
              <a:highlight>
                <a:srgbClr val="FFFF00"/>
              </a:highlight>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58cce60d7_1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58cce60d7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ab23faf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ab23faf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783b0b7f74_0_4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783b0b7f74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83b0b7f74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783b0b7f74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587d4958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587d4958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83b0b7f74_0_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783b0b7f74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783b0b7f74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783b0b7f74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783b0b7f7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783b0b7f7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783b0b7f74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783b0b7f74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783b0b7f74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783b0b7f74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8712fc146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8712fc146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ad13640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ad13640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83b0b7f74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783b0b7f74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Solutions for Patient Safety - Operational definition of Nephrotoxic Medication Associated AKI</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783b0b7f74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783b0b7f74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712fc146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8712fc146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acb95ba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8acb95baf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712fc146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712fc146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8712fc1464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8712fc146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8712fc146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8712fc146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8712fc1464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8712fc1464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783b0b7f74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783b0b7f74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acb95baf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acb95baf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7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83b0b7f7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83b0b7f7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endParaRPr sz="12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2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4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8712fc146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8712fc146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8712fc146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8712fc146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8712fc146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8712fc146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8712fc146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8712fc146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8712fc146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8712fc146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83b0b7f74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83b0b7f74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858cce60d7_1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858cce60d7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858cce60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858cce60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783b0b7f74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783b0b7f74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i="1">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858cce60d7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858cce60d7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83b0b7f7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83b0b7f7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300"/>
              </a:spcBef>
              <a:spcAft>
                <a:spcPts val="0"/>
              </a:spcAft>
              <a:buNone/>
            </a:pPr>
            <a:endParaRPr sz="12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2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4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783b0b7f74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783b0b7f74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8acb95baf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8acb95baf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858cce60d7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858cce60d7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6731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80c02c71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80c02c71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9568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000"/>
              </a:spcBef>
              <a:buNone/>
            </a:pPr>
            <a:endParaRPr lang="en-US" sz="1100" dirty="0" smtClean="0">
              <a:latin typeface="Calibri" panose="020F0502020204030204" pitchFamily="34" charset="0"/>
            </a:endParaRPr>
          </a:p>
          <a:p>
            <a:pPr marL="0" indent="0">
              <a:spcBef>
                <a:spcPts val="1000"/>
              </a:spcBef>
              <a:buNone/>
            </a:pPr>
            <a:endParaRPr lang="en-US" sz="1100" dirty="0" smtClean="0">
              <a:latin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7841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51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9217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51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83b0b7f7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783b0b7f7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031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982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827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8a3e7f527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8a3e7f52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982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ab23fafa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ab23fafa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3b0b7f74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3b0b7f7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4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400">
              <a:solidFill>
                <a:srgbClr val="002060"/>
              </a:solidFill>
              <a:latin typeface="Calibri"/>
              <a:ea typeface="Calibri"/>
              <a:cs typeface="Calibri"/>
              <a:sym typeface="Calibri"/>
            </a:endParaRPr>
          </a:p>
          <a:p>
            <a:pPr marL="0" lvl="0" indent="0" algn="l" rtl="0">
              <a:lnSpc>
                <a:spcPct val="115000"/>
              </a:lnSpc>
              <a:spcBef>
                <a:spcPts val="300"/>
              </a:spcBef>
              <a:spcAft>
                <a:spcPts val="0"/>
              </a:spcAft>
              <a:buNone/>
            </a:pPr>
            <a:endParaRPr sz="14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1543050"/>
            <a:ext cx="8229600" cy="484800"/>
          </a:xfrm>
          <a:prstGeom prst="rect">
            <a:avLst/>
          </a:prstGeom>
          <a:noFill/>
          <a:ln>
            <a:noFill/>
          </a:ln>
        </p:spPr>
        <p:txBody>
          <a:bodyPr spcFirstLastPara="1" wrap="square" lIns="68575" tIns="34275" rIns="68575" bIns="34275" anchor="t" anchorCtr="0">
            <a:noAutofit/>
          </a:bodyPr>
          <a:lstStyle>
            <a:lvl1pPr lvl="0" algn="l">
              <a:spcBef>
                <a:spcPts val="800"/>
              </a:spcBef>
              <a:spcAft>
                <a:spcPts val="0"/>
              </a:spcAft>
              <a:buSzPts val="1100"/>
              <a:buNone/>
              <a:defRPr sz="2700"/>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10" name="Google Shape;10;p2"/>
          <p:cNvCxnSpPr/>
          <p:nvPr/>
        </p:nvCxnSpPr>
        <p:spPr>
          <a:xfrm>
            <a:off x="457200" y="4686300"/>
            <a:ext cx="5029200" cy="0"/>
          </a:xfrm>
          <a:prstGeom prst="straightConnector1">
            <a:avLst/>
          </a:prstGeom>
          <a:noFill/>
          <a:ln w="25400" cap="flat" cmpd="sng">
            <a:solidFill>
              <a:srgbClr val="002060"/>
            </a:solidFill>
            <a:prstDash val="solid"/>
            <a:round/>
            <a:headEnd type="none" w="med" len="med"/>
            <a:tailEnd type="none" w="med" len="med"/>
          </a:ln>
        </p:spPr>
      </p:cxnSp>
      <p:pic>
        <p:nvPicPr>
          <p:cNvPr id="11" name="Google Shape;11;p2"/>
          <p:cNvPicPr preferRelativeResize="0"/>
          <p:nvPr/>
        </p:nvPicPr>
        <p:blipFill rotWithShape="1">
          <a:blip r:embed="rId2">
            <a:alphaModFix/>
          </a:blip>
          <a:srcRect/>
          <a:stretch/>
        </p:blipFill>
        <p:spPr>
          <a:xfrm>
            <a:off x="5562600" y="4429564"/>
            <a:ext cx="3124199" cy="542487"/>
          </a:xfrm>
          <a:prstGeom prst="rect">
            <a:avLst/>
          </a:prstGeom>
          <a:noFill/>
          <a:ln>
            <a:noFill/>
          </a:ln>
        </p:spPr>
      </p:pic>
      <p:sp>
        <p:nvSpPr>
          <p:cNvPr id="12" name="Google Shape;12;p2"/>
          <p:cNvSpPr txBox="1">
            <a:spLocks noGrp="1"/>
          </p:cNvSpPr>
          <p:nvPr>
            <p:ph type="body" idx="1"/>
          </p:nvPr>
        </p:nvSpPr>
        <p:spPr>
          <a:xfrm>
            <a:off x="457201" y="3486150"/>
            <a:ext cx="8229600" cy="1143000"/>
          </a:xfrm>
          <a:prstGeom prst="rect">
            <a:avLst/>
          </a:prstGeom>
          <a:noFill/>
          <a:ln>
            <a:noFill/>
          </a:ln>
        </p:spPr>
        <p:txBody>
          <a:bodyPr spcFirstLastPara="1" wrap="square" lIns="68575" tIns="34275" rIns="68575" bIns="34275" anchor="t" anchorCtr="0">
            <a:noAutofit/>
          </a:bodyPr>
          <a:lstStyle>
            <a:lvl1pPr marL="457200" lvl="0" indent="-228600" algn="l">
              <a:spcBef>
                <a:spcPts val="700"/>
              </a:spcBef>
              <a:spcAft>
                <a:spcPts val="0"/>
              </a:spcAft>
              <a:buSzPts val="1400"/>
              <a:buNone/>
              <a:defRPr sz="1400"/>
            </a:lvl1pPr>
            <a:lvl2pPr marL="914400" lvl="1" indent="-228600" algn="l">
              <a:spcBef>
                <a:spcPts val="300"/>
              </a:spcBef>
              <a:spcAft>
                <a:spcPts val="0"/>
              </a:spcAft>
              <a:buSzPts val="1400"/>
              <a:buNone/>
              <a:defRPr/>
            </a:lvl2pPr>
            <a:lvl3pPr marL="1371600" lvl="2" indent="-228600" algn="l">
              <a:spcBef>
                <a:spcPts val="300"/>
              </a:spcBef>
              <a:spcAft>
                <a:spcPts val="0"/>
              </a:spcAft>
              <a:buSzPts val="1400"/>
              <a:buFont typeface="Calibri"/>
              <a:buNone/>
              <a:defRPr/>
            </a:lvl3pPr>
            <a:lvl4pPr marL="1828800" lvl="3" indent="-228600" algn="l">
              <a:spcBef>
                <a:spcPts val="300"/>
              </a:spcBef>
              <a:spcAft>
                <a:spcPts val="0"/>
              </a:spcAft>
              <a:buSzPts val="1400"/>
              <a:buNone/>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5265731" y="2590528"/>
            <a:ext cx="3710100" cy="426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63" name="Google Shape;63;p12"/>
          <p:cNvSpPr txBox="1">
            <a:spLocks noGrp="1"/>
          </p:cNvSpPr>
          <p:nvPr>
            <p:ph type="body" idx="1"/>
          </p:nvPr>
        </p:nvSpPr>
        <p:spPr>
          <a:xfrm rot="5400000">
            <a:off x="1873213" y="-222572"/>
            <a:ext cx="3710100" cy="60531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64" name="Google Shape;64;p12"/>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5" name="Google Shape;65;p12"/>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68" name="Google Shape;68;p1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9" name="Google Shape;69;p1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72" name="Google Shape;72;p14"/>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
        <p:nvSpPr>
          <p:cNvPr id="73" name="Google Shape;73;p14"/>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74" name="Google Shape;74;p1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75" name="Google Shape;75;p1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600"/>
              </a:spcBef>
              <a:spcAft>
                <a:spcPts val="0"/>
              </a:spcAft>
              <a:buSzPts val="5200"/>
              <a:buNone/>
              <a:defRPr sz="5200"/>
            </a:lvl1pPr>
            <a:lvl2pPr lvl="1" algn="ctr" rtl="0">
              <a:spcBef>
                <a:spcPts val="600"/>
              </a:spcBef>
              <a:spcAft>
                <a:spcPts val="0"/>
              </a:spcAft>
              <a:buSzPts val="5200"/>
              <a:buNone/>
              <a:defRPr sz="5200"/>
            </a:lvl2pPr>
            <a:lvl3pPr lvl="2" algn="ctr" rtl="0">
              <a:spcBef>
                <a:spcPts val="600"/>
              </a:spcBef>
              <a:spcAft>
                <a:spcPts val="0"/>
              </a:spcAft>
              <a:buSzPts val="5200"/>
              <a:buNone/>
              <a:defRPr sz="5200"/>
            </a:lvl3pPr>
            <a:lvl4pPr lvl="3" algn="ctr" rtl="0">
              <a:spcBef>
                <a:spcPts val="600"/>
              </a:spcBef>
              <a:spcAft>
                <a:spcPts val="0"/>
              </a:spcAft>
              <a:buSzPts val="5200"/>
              <a:buNone/>
              <a:defRPr sz="5200"/>
            </a:lvl4pPr>
            <a:lvl5pPr lvl="4" algn="ctr" rtl="0">
              <a:spcBef>
                <a:spcPts val="600"/>
              </a:spcBef>
              <a:spcAft>
                <a:spcPts val="0"/>
              </a:spcAft>
              <a:buSzPts val="5200"/>
              <a:buNone/>
              <a:defRPr sz="5200"/>
            </a:lvl5pPr>
            <a:lvl6pPr lvl="5" algn="ctr" rtl="0">
              <a:spcBef>
                <a:spcPts val="600"/>
              </a:spcBef>
              <a:spcAft>
                <a:spcPts val="0"/>
              </a:spcAft>
              <a:buSzPts val="5200"/>
              <a:buNone/>
              <a:defRPr sz="5200"/>
            </a:lvl6pPr>
            <a:lvl7pPr lvl="6" algn="ctr" rtl="0">
              <a:spcBef>
                <a:spcPts val="600"/>
              </a:spcBef>
              <a:spcAft>
                <a:spcPts val="0"/>
              </a:spcAft>
              <a:buSzPts val="5200"/>
              <a:buNone/>
              <a:defRPr sz="5200"/>
            </a:lvl7pPr>
            <a:lvl8pPr lvl="7" algn="ctr" rtl="0">
              <a:spcBef>
                <a:spcPts val="600"/>
              </a:spcBef>
              <a:spcAft>
                <a:spcPts val="0"/>
              </a:spcAft>
              <a:buSzPts val="5200"/>
              <a:buNone/>
              <a:defRPr sz="5200"/>
            </a:lvl8pPr>
            <a:lvl9pPr lvl="8" algn="ctr" rtl="0">
              <a:spcBef>
                <a:spcPts val="600"/>
              </a:spcBef>
              <a:spcAft>
                <a:spcPts val="0"/>
              </a:spcAft>
              <a:buSzPts val="5200"/>
              <a:buNone/>
              <a:defRPr sz="5200"/>
            </a:lvl9pPr>
          </a:lstStyle>
          <a:p>
            <a:endParaRPr/>
          </a:p>
        </p:txBody>
      </p:sp>
      <p:sp>
        <p:nvSpPr>
          <p:cNvPr id="78" name="Google Shape;78;p15"/>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36550" rtl="0">
              <a:spcBef>
                <a:spcPts val="800"/>
              </a:spcBef>
              <a:spcAft>
                <a:spcPts val="0"/>
              </a:spcAft>
              <a:buSzPts val="1700"/>
              <a:buChar char="•"/>
              <a:defRPr/>
            </a:lvl1pPr>
            <a:lvl2pPr marL="914400" lvl="1" indent="-317500" rtl="0">
              <a:spcBef>
                <a:spcPts val="300"/>
              </a:spcBef>
              <a:spcAft>
                <a:spcPts val="0"/>
              </a:spcAft>
              <a:buSzPts val="1400"/>
              <a:buChar char="–"/>
              <a:defRPr/>
            </a:lvl2pPr>
            <a:lvl3pPr marL="1371600" lvl="2" indent="-317500" rtl="0">
              <a:spcBef>
                <a:spcPts val="300"/>
              </a:spcBef>
              <a:spcAft>
                <a:spcPts val="0"/>
              </a:spcAft>
              <a:buSzPts val="1400"/>
              <a:buChar char="–"/>
              <a:defRPr/>
            </a:lvl3pPr>
            <a:lvl4pPr marL="1828800" lvl="3" indent="-317500" rtl="0">
              <a:spcBef>
                <a:spcPts val="300"/>
              </a:spcBef>
              <a:spcAft>
                <a:spcPts val="0"/>
              </a:spcAft>
              <a:buSzPts val="1400"/>
              <a:buChar char="–"/>
              <a:defRPr/>
            </a:lvl4pPr>
            <a:lvl5pPr marL="2286000" lvl="4" indent="-228600" rtl="0">
              <a:spcBef>
                <a:spcPts val="400"/>
              </a:spcBef>
              <a:spcAft>
                <a:spcPts val="0"/>
              </a:spcAft>
              <a:buSzPts val="1100"/>
              <a:buNone/>
              <a:defRPr/>
            </a:lvl5pPr>
            <a:lvl6pPr marL="2743200" lvl="5" indent="-228600" rtl="0">
              <a:spcBef>
                <a:spcPts val="400"/>
              </a:spcBef>
              <a:spcAft>
                <a:spcPts val="0"/>
              </a:spcAft>
              <a:buSzPts val="1100"/>
              <a:buNone/>
              <a:defRPr/>
            </a:lvl6pPr>
            <a:lvl7pPr marL="3200400" lvl="6" indent="-228600" rtl="0">
              <a:spcBef>
                <a:spcPts val="400"/>
              </a:spcBef>
              <a:spcAft>
                <a:spcPts val="0"/>
              </a:spcAft>
              <a:buSzPts val="1100"/>
              <a:buNone/>
              <a:defRPr/>
            </a:lvl7pPr>
            <a:lvl8pPr marL="3657600" lvl="7" indent="-228600" rtl="0">
              <a:spcBef>
                <a:spcPts val="400"/>
              </a:spcBef>
              <a:spcAft>
                <a:spcPts val="0"/>
              </a:spcAft>
              <a:buSzPts val="1100"/>
              <a:buNone/>
              <a:defRPr/>
            </a:lvl8pPr>
            <a:lvl9pPr marL="4114800" lvl="8" indent="-228600" rtl="0">
              <a:spcBef>
                <a:spcPts val="400"/>
              </a:spcBef>
              <a:spcAft>
                <a:spcPts val="0"/>
              </a:spcAft>
              <a:buSzPts val="1100"/>
              <a:buNone/>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6" name="Google Shape;86;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7" name="Google Shape;87;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600"/>
              </a:spcBef>
              <a:spcAft>
                <a:spcPts val="0"/>
              </a:spcAft>
              <a:buSzPts val="3600"/>
              <a:buNone/>
              <a:defRPr sz="3600"/>
            </a:lvl1pPr>
            <a:lvl2pPr lvl="1" algn="ctr" rtl="0">
              <a:spcBef>
                <a:spcPts val="600"/>
              </a:spcBef>
              <a:spcAft>
                <a:spcPts val="0"/>
              </a:spcAft>
              <a:buSzPts val="3600"/>
              <a:buNone/>
              <a:defRPr sz="3600"/>
            </a:lvl2pPr>
            <a:lvl3pPr lvl="2" algn="ctr" rtl="0">
              <a:spcBef>
                <a:spcPts val="600"/>
              </a:spcBef>
              <a:spcAft>
                <a:spcPts val="0"/>
              </a:spcAft>
              <a:buSzPts val="3600"/>
              <a:buNone/>
              <a:defRPr sz="3600"/>
            </a:lvl3pPr>
            <a:lvl4pPr lvl="3" algn="ctr" rtl="0">
              <a:spcBef>
                <a:spcPts val="600"/>
              </a:spcBef>
              <a:spcAft>
                <a:spcPts val="0"/>
              </a:spcAft>
              <a:buSzPts val="3600"/>
              <a:buNone/>
              <a:defRPr sz="3600"/>
            </a:lvl4pPr>
            <a:lvl5pPr lvl="4" algn="ctr" rtl="0">
              <a:spcBef>
                <a:spcPts val="600"/>
              </a:spcBef>
              <a:spcAft>
                <a:spcPts val="0"/>
              </a:spcAft>
              <a:buSzPts val="3600"/>
              <a:buNone/>
              <a:defRPr sz="3600"/>
            </a:lvl5pPr>
            <a:lvl6pPr lvl="5" algn="ctr" rtl="0">
              <a:spcBef>
                <a:spcPts val="600"/>
              </a:spcBef>
              <a:spcAft>
                <a:spcPts val="0"/>
              </a:spcAft>
              <a:buSzPts val="3600"/>
              <a:buNone/>
              <a:defRPr sz="3600"/>
            </a:lvl6pPr>
            <a:lvl7pPr lvl="6" algn="ctr" rtl="0">
              <a:spcBef>
                <a:spcPts val="600"/>
              </a:spcBef>
              <a:spcAft>
                <a:spcPts val="0"/>
              </a:spcAft>
              <a:buSzPts val="3600"/>
              <a:buNone/>
              <a:defRPr sz="3600"/>
            </a:lvl7pPr>
            <a:lvl8pPr lvl="7" algn="ctr" rtl="0">
              <a:spcBef>
                <a:spcPts val="600"/>
              </a:spcBef>
              <a:spcAft>
                <a:spcPts val="0"/>
              </a:spcAft>
              <a:buSzPts val="3600"/>
              <a:buNone/>
              <a:defRPr sz="3600"/>
            </a:lvl8pPr>
            <a:lvl9pPr lvl="8" algn="ctr" rtl="0">
              <a:spcBef>
                <a:spcPts val="600"/>
              </a:spcBef>
              <a:spcAft>
                <a:spcPts val="0"/>
              </a:spcAft>
              <a:buSzPts val="3600"/>
              <a:buNone/>
              <a:defRPr sz="3600"/>
            </a:lvl9pPr>
          </a:lstStyle>
          <a:p>
            <a:endParaRPr/>
          </a:p>
        </p:txBody>
      </p:sp>
      <p:sp>
        <p:nvSpPr>
          <p:cNvPr id="91" name="Google Shape;9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1" y="290946"/>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15" name="Google Shape;15;p3"/>
          <p:cNvSpPr txBox="1">
            <a:spLocks noGrp="1"/>
          </p:cNvSpPr>
          <p:nvPr>
            <p:ph type="body" idx="1"/>
          </p:nvPr>
        </p:nvSpPr>
        <p:spPr>
          <a:xfrm>
            <a:off x="457201" y="914400"/>
            <a:ext cx="8229600" cy="37149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16" name="Google Shape;16;p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17" name="Google Shape;17;p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6"/>
            <a:ext cx="7772400" cy="531000"/>
          </a:xfrm>
          <a:prstGeom prst="rect">
            <a:avLst/>
          </a:prstGeom>
          <a:noFill/>
          <a:ln>
            <a:noFill/>
          </a:ln>
        </p:spPr>
        <p:txBody>
          <a:bodyPr spcFirstLastPara="1" wrap="square" lIns="68575" tIns="34275" rIns="68575" bIns="34275" anchor="t" anchorCtr="0">
            <a:noAutofit/>
          </a:bodyPr>
          <a:lstStyle>
            <a:lvl1pPr lvl="0" algn="l">
              <a:spcBef>
                <a:spcPts val="900"/>
              </a:spcBef>
              <a:spcAft>
                <a:spcPts val="0"/>
              </a:spcAft>
              <a:buSzPts val="1100"/>
              <a:buNone/>
              <a:defRPr sz="3000" b="1" cap="none"/>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500"/>
              <a:buNone/>
              <a:defRPr sz="1500"/>
            </a:lvl1pPr>
            <a:lvl2pPr marL="914400" lvl="1" indent="-228600" algn="l">
              <a:spcBef>
                <a:spcPts val="300"/>
              </a:spcBef>
              <a:spcAft>
                <a:spcPts val="0"/>
              </a:spcAft>
              <a:buSzPts val="1400"/>
              <a:buNone/>
              <a:defRPr sz="1400"/>
            </a:lvl2pPr>
            <a:lvl3pPr marL="1371600" lvl="2" indent="-228600" algn="l">
              <a:spcBef>
                <a:spcPts val="300"/>
              </a:spcBef>
              <a:spcAft>
                <a:spcPts val="0"/>
              </a:spcAft>
              <a:buSzPts val="1200"/>
              <a:buFont typeface="Calibri"/>
              <a:buNone/>
              <a:defRPr sz="1200"/>
            </a:lvl3pPr>
            <a:lvl4pPr marL="1828800" lvl="3" indent="-228600" algn="l">
              <a:spcBef>
                <a:spcPts val="300"/>
              </a:spcBef>
              <a:spcAft>
                <a:spcPts val="0"/>
              </a:spcAft>
              <a:buSzPts val="1100"/>
              <a:buNone/>
              <a:defRPr sz="1100"/>
            </a:lvl4pPr>
            <a:lvl5pPr marL="2286000" lvl="4" indent="-228600" algn="l">
              <a:spcBef>
                <a:spcPts val="300"/>
              </a:spcBef>
              <a:spcAft>
                <a:spcPts val="0"/>
              </a:spcAft>
              <a:buSzPts val="1300"/>
              <a:buNone/>
              <a:defRPr sz="1100"/>
            </a:lvl5pPr>
            <a:lvl6pPr marL="2743200" lvl="5" indent="-228600" algn="l">
              <a:spcBef>
                <a:spcPts val="300"/>
              </a:spcBef>
              <a:spcAft>
                <a:spcPts val="0"/>
              </a:spcAft>
              <a:buSzPts val="1300"/>
              <a:buNone/>
              <a:defRPr sz="1100"/>
            </a:lvl6pPr>
            <a:lvl7pPr marL="3200400" lvl="6" indent="-228600" algn="l">
              <a:spcBef>
                <a:spcPts val="300"/>
              </a:spcBef>
              <a:spcAft>
                <a:spcPts val="0"/>
              </a:spcAft>
              <a:buSzPts val="1300"/>
              <a:buNone/>
              <a:defRPr sz="1100"/>
            </a:lvl7pPr>
            <a:lvl8pPr marL="3657600" lvl="7" indent="-228600" algn="l">
              <a:spcBef>
                <a:spcPts val="300"/>
              </a:spcBef>
              <a:spcAft>
                <a:spcPts val="0"/>
              </a:spcAft>
              <a:buSzPts val="1300"/>
              <a:buNone/>
              <a:defRPr sz="1100"/>
            </a:lvl8pPr>
            <a:lvl9pPr marL="4114800" lvl="8" indent="-228600" algn="l">
              <a:spcBef>
                <a:spcPts val="300"/>
              </a:spcBef>
              <a:spcAft>
                <a:spcPts val="0"/>
              </a:spcAft>
              <a:buSzPts val="1300"/>
              <a:buNone/>
              <a:defRPr sz="1100"/>
            </a:lvl9pPr>
          </a:lstStyle>
          <a:p>
            <a:endParaRPr/>
          </a:p>
        </p:txBody>
      </p:sp>
      <p:cxnSp>
        <p:nvCxnSpPr>
          <p:cNvPr id="21" name="Google Shape;21;p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2" name="Google Shape;22;p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5" name="Google Shape;25;p5"/>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sp>
        <p:nvSpPr>
          <p:cNvPr id="26" name="Google Shape;26;p5"/>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cxnSp>
        <p:nvCxnSpPr>
          <p:cNvPr id="27" name="Google Shape;27;p5"/>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8" name="Google Shape;28;p5"/>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705449"/>
            <a:ext cx="8229600" cy="357900"/>
          </a:xfrm>
          <a:prstGeom prst="rect">
            <a:avLst/>
          </a:prstGeom>
          <a:noFill/>
          <a:ln>
            <a:noFill/>
          </a:ln>
        </p:spPr>
        <p:txBody>
          <a:bodyPr spcFirstLastPara="1" wrap="square" lIns="68575" tIns="34275" rIns="68575" bIns="34275" anchor="b" anchorCtr="0">
            <a:noAutofit/>
          </a:bodyPr>
          <a:lstStyle>
            <a:lvl1pPr lvl="0" algn="l">
              <a:spcBef>
                <a:spcPts val="6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31" name="Google Shape;31;p6"/>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2" name="Google Shape;32;p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sp>
        <p:nvSpPr>
          <p:cNvPr id="33" name="Google Shape;33;p6"/>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4" name="Google Shape;34;p6"/>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cxnSp>
        <p:nvCxnSpPr>
          <p:cNvPr id="35" name="Google Shape;35;p6"/>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36" name="Google Shape;36;p6"/>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39" name="Google Shape;39;p7"/>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0" name="Google Shape;40;p7"/>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cxnSp>
        <p:nvCxnSpPr>
          <p:cNvPr id="42" name="Google Shape;42;p8"/>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3" name="Google Shape;43;p8"/>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1" y="776254"/>
            <a:ext cx="3008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46" name="Google Shape;46;p9"/>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1200"/>
              </a:spcBef>
              <a:spcAft>
                <a:spcPts val="0"/>
              </a:spcAft>
              <a:buSzPts val="2400"/>
              <a:buChar char="•"/>
              <a:defRPr sz="2400"/>
            </a:lvl1pPr>
            <a:lvl2pPr marL="914400" lvl="1" indent="-361950" algn="l">
              <a:spcBef>
                <a:spcPts val="500"/>
              </a:spcBef>
              <a:spcAft>
                <a:spcPts val="0"/>
              </a:spcAft>
              <a:buSzPts val="2100"/>
              <a:buChar char="–"/>
              <a:defRPr sz="2100"/>
            </a:lvl2pPr>
            <a:lvl3pPr marL="1371600" lvl="2" indent="-342900" algn="l">
              <a:spcBef>
                <a:spcPts val="500"/>
              </a:spcBef>
              <a:spcAft>
                <a:spcPts val="0"/>
              </a:spcAft>
              <a:buSzPts val="1800"/>
              <a:buFont typeface="Calibri"/>
              <a:buChar char="–"/>
              <a:defRPr sz="1800"/>
            </a:lvl3pPr>
            <a:lvl4pPr marL="1828800" lvl="3" indent="-323850" algn="l">
              <a:spcBef>
                <a:spcPts val="400"/>
              </a:spcBef>
              <a:spcAft>
                <a:spcPts val="0"/>
              </a:spcAft>
              <a:buSzPts val="1500"/>
              <a:buChar char="–"/>
              <a:defRPr sz="1500"/>
            </a:lvl4pPr>
            <a:lvl5pPr marL="2286000" lvl="4" indent="-228600" algn="l">
              <a:spcBef>
                <a:spcPts val="400"/>
              </a:spcBef>
              <a:spcAft>
                <a:spcPts val="0"/>
              </a:spcAft>
              <a:buSzPts val="1100"/>
              <a:buNone/>
              <a:defRPr sz="1500"/>
            </a:lvl5pPr>
            <a:lvl6pPr marL="2743200" lvl="5" indent="-228600" algn="l">
              <a:spcBef>
                <a:spcPts val="400"/>
              </a:spcBef>
              <a:spcAft>
                <a:spcPts val="0"/>
              </a:spcAft>
              <a:buSzPts val="1100"/>
              <a:buNone/>
              <a:defRPr sz="1500"/>
            </a:lvl6pPr>
            <a:lvl7pPr marL="3200400" lvl="6" indent="-228600" algn="l">
              <a:spcBef>
                <a:spcPts val="400"/>
              </a:spcBef>
              <a:spcAft>
                <a:spcPts val="0"/>
              </a:spcAft>
              <a:buSzPts val="1100"/>
              <a:buNone/>
              <a:defRPr sz="1500"/>
            </a:lvl7pPr>
            <a:lvl8pPr marL="3657600" lvl="7" indent="-228600" algn="l">
              <a:spcBef>
                <a:spcPts val="400"/>
              </a:spcBef>
              <a:spcAft>
                <a:spcPts val="0"/>
              </a:spcAft>
              <a:buSzPts val="1100"/>
              <a:buNone/>
              <a:defRPr sz="1500"/>
            </a:lvl8pPr>
            <a:lvl9pPr marL="4114800" lvl="8" indent="-228600" algn="l">
              <a:spcBef>
                <a:spcPts val="400"/>
              </a:spcBef>
              <a:spcAft>
                <a:spcPts val="0"/>
              </a:spcAft>
              <a:buSzPts val="1100"/>
              <a:buNone/>
              <a:defRPr sz="1500"/>
            </a:lvl9pPr>
          </a:lstStyle>
          <a:p>
            <a:endParaRPr/>
          </a:p>
        </p:txBody>
      </p:sp>
      <p:sp>
        <p:nvSpPr>
          <p:cNvPr id="47" name="Google Shape;47;p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48" name="Google Shape;48;p9"/>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9" name="Google Shape;49;p9"/>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8" name="Google Shape;58;p11"/>
          <p:cNvSpPr txBox="1">
            <a:spLocks noGrp="1"/>
          </p:cNvSpPr>
          <p:nvPr>
            <p:ph type="body" idx="1"/>
          </p:nvPr>
        </p:nvSpPr>
        <p:spPr>
          <a:xfrm rot="5400000">
            <a:off x="2699700" y="-1328099"/>
            <a:ext cx="37446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59" name="Google Shape;59;p11"/>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0" name="Google Shape;60;p11"/>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marR="0" lvl="0" algn="l" rtl="0">
              <a:spcBef>
                <a:spcPts val="600"/>
              </a:spcBef>
              <a:spcAft>
                <a:spcPts val="0"/>
              </a:spcAft>
              <a:buSzPts val="1100"/>
              <a:buNone/>
              <a:defRPr sz="1900" b="0" i="0" u="none" strike="noStrike" cap="none">
                <a:solidFill>
                  <a:srgbClr val="002060"/>
                </a:solidFill>
                <a:latin typeface="Cambria"/>
                <a:ea typeface="Cambria"/>
                <a:cs typeface="Cambria"/>
                <a:sym typeface="Cambria"/>
              </a:defRPr>
            </a:lvl1pPr>
            <a:lvl2pPr marR="0" lvl="1" algn="l" rtl="0">
              <a:spcBef>
                <a:spcPts val="600"/>
              </a:spcBef>
              <a:spcAft>
                <a:spcPts val="0"/>
              </a:spcAft>
              <a:buSzPts val="1100"/>
              <a:buNone/>
              <a:defRPr sz="1900" b="0" i="0" u="none" strike="noStrike" cap="none">
                <a:solidFill>
                  <a:schemeClr val="dk2"/>
                </a:solidFill>
                <a:latin typeface="Arial"/>
                <a:ea typeface="Arial"/>
                <a:cs typeface="Arial"/>
                <a:sym typeface="Arial"/>
              </a:defRPr>
            </a:lvl2pPr>
            <a:lvl3pPr marR="0" lvl="2" algn="l" rtl="0">
              <a:spcBef>
                <a:spcPts val="600"/>
              </a:spcBef>
              <a:spcAft>
                <a:spcPts val="0"/>
              </a:spcAft>
              <a:buSzPts val="1100"/>
              <a:buNone/>
              <a:defRPr sz="1900" b="0" i="0" u="none" strike="noStrike" cap="none">
                <a:solidFill>
                  <a:schemeClr val="dk2"/>
                </a:solidFill>
                <a:latin typeface="Arial"/>
                <a:ea typeface="Arial"/>
                <a:cs typeface="Arial"/>
                <a:sym typeface="Arial"/>
              </a:defRPr>
            </a:lvl3pPr>
            <a:lvl4pPr marR="0" lvl="3" algn="l" rtl="0">
              <a:spcBef>
                <a:spcPts val="600"/>
              </a:spcBef>
              <a:spcAft>
                <a:spcPts val="0"/>
              </a:spcAft>
              <a:buSzPts val="1100"/>
              <a:buNone/>
              <a:defRPr sz="1900" b="0" i="0" u="none" strike="noStrike" cap="none">
                <a:solidFill>
                  <a:schemeClr val="dk2"/>
                </a:solidFill>
                <a:latin typeface="Arial"/>
                <a:ea typeface="Arial"/>
                <a:cs typeface="Arial"/>
                <a:sym typeface="Arial"/>
              </a:defRPr>
            </a:lvl4pPr>
            <a:lvl5pPr marR="0" lvl="4" algn="l" rtl="0">
              <a:spcBef>
                <a:spcPts val="600"/>
              </a:spcBef>
              <a:spcAft>
                <a:spcPts val="0"/>
              </a:spcAft>
              <a:buSzPts val="1100"/>
              <a:buNone/>
              <a:defRPr sz="1900" b="0" i="0" u="none" strike="noStrike" cap="none">
                <a:solidFill>
                  <a:schemeClr val="dk2"/>
                </a:solidFill>
                <a:latin typeface="Arial"/>
                <a:ea typeface="Arial"/>
                <a:cs typeface="Arial"/>
                <a:sym typeface="Arial"/>
              </a:defRPr>
            </a:lvl5pPr>
            <a:lvl6pPr marR="0" lvl="5" algn="l" rtl="0">
              <a:spcBef>
                <a:spcPts val="600"/>
              </a:spcBef>
              <a:spcAft>
                <a:spcPts val="0"/>
              </a:spcAft>
              <a:buSzPts val="1100"/>
              <a:buNone/>
              <a:defRPr sz="1900" b="0" i="0" u="none" strike="noStrike" cap="none">
                <a:solidFill>
                  <a:schemeClr val="dk2"/>
                </a:solidFill>
                <a:latin typeface="Arial"/>
                <a:ea typeface="Arial"/>
                <a:cs typeface="Arial"/>
                <a:sym typeface="Arial"/>
              </a:defRPr>
            </a:lvl6pPr>
            <a:lvl7pPr marR="0" lvl="6" algn="l" rtl="0">
              <a:spcBef>
                <a:spcPts val="600"/>
              </a:spcBef>
              <a:spcAft>
                <a:spcPts val="0"/>
              </a:spcAft>
              <a:buSzPts val="1100"/>
              <a:buNone/>
              <a:defRPr sz="1900" b="0" i="0" u="none" strike="noStrike" cap="none">
                <a:solidFill>
                  <a:schemeClr val="dk2"/>
                </a:solidFill>
                <a:latin typeface="Arial"/>
                <a:ea typeface="Arial"/>
                <a:cs typeface="Arial"/>
                <a:sym typeface="Arial"/>
              </a:defRPr>
            </a:lvl7pPr>
            <a:lvl8pPr marR="0" lvl="7" algn="l" rtl="0">
              <a:spcBef>
                <a:spcPts val="600"/>
              </a:spcBef>
              <a:spcAft>
                <a:spcPts val="0"/>
              </a:spcAft>
              <a:buSzPts val="1100"/>
              <a:buNone/>
              <a:defRPr sz="1900" b="0" i="0" u="none" strike="noStrike" cap="none">
                <a:solidFill>
                  <a:schemeClr val="dk2"/>
                </a:solidFill>
                <a:latin typeface="Arial"/>
                <a:ea typeface="Arial"/>
                <a:cs typeface="Arial"/>
                <a:sym typeface="Arial"/>
              </a:defRPr>
            </a:lvl8pPr>
            <a:lvl9pPr marR="0" lvl="8" algn="l" rtl="0">
              <a:spcBef>
                <a:spcPts val="600"/>
              </a:spcBef>
              <a:spcAft>
                <a:spcPts val="0"/>
              </a:spcAft>
              <a:buSzPts val="1100"/>
              <a:buNone/>
              <a:defRPr sz="19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914401"/>
            <a:ext cx="8229600" cy="37446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800"/>
              </a:spcBef>
              <a:spcAft>
                <a:spcPts val="0"/>
              </a:spcAft>
              <a:buClr>
                <a:srgbClr val="002060"/>
              </a:buClr>
              <a:buSzPts val="1700"/>
              <a:buFont typeface="Arial"/>
              <a:buChar char="•"/>
              <a:defRPr sz="1700" b="0" i="0" u="none" strike="noStrike" cap="none">
                <a:solidFill>
                  <a:srgbClr val="002060"/>
                </a:solidFill>
                <a:latin typeface="Calibri"/>
                <a:ea typeface="Calibri"/>
                <a:cs typeface="Calibri"/>
                <a:sym typeface="Calibri"/>
              </a:defRPr>
            </a:lvl1pPr>
            <a:lvl2pPr marL="914400" marR="0" lvl="1"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2pPr>
            <a:lvl3pPr marL="1371600" marR="0" lvl="2" indent="-317500" algn="l" rtl="0">
              <a:spcBef>
                <a:spcPts val="300"/>
              </a:spcBef>
              <a:spcAft>
                <a:spcPts val="0"/>
              </a:spcAft>
              <a:buClr>
                <a:srgbClr val="002060"/>
              </a:buClr>
              <a:buSzPts val="1400"/>
              <a:buFont typeface="Calibri"/>
              <a:buChar char="–"/>
              <a:defRPr sz="1400" b="0" i="0" u="none" strike="noStrike" cap="none">
                <a:solidFill>
                  <a:srgbClr val="002060"/>
                </a:solidFill>
                <a:latin typeface="Calibri"/>
                <a:ea typeface="Calibri"/>
                <a:cs typeface="Calibri"/>
                <a:sym typeface="Calibri"/>
              </a:defRPr>
            </a:lvl3pPr>
            <a:lvl4pPr marL="1828800" marR="0" lvl="3"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4pPr>
            <a:lvl5pPr marL="2286000" marR="0" lvl="4" indent="-228600" algn="l" rtl="0">
              <a:spcBef>
                <a:spcPts val="400"/>
              </a:spcBef>
              <a:spcAft>
                <a:spcPts val="0"/>
              </a:spcAft>
              <a:buSzPts val="1100"/>
              <a:buNone/>
              <a:defRPr sz="1500" b="0" i="0" u="none" strike="noStrike" cap="none">
                <a:solidFill>
                  <a:srgbClr val="002060"/>
                </a:solidFill>
                <a:latin typeface="Calibri"/>
                <a:ea typeface="Calibri"/>
                <a:cs typeface="Calibri"/>
                <a:sym typeface="Calibri"/>
              </a:defRPr>
            </a:lvl5pPr>
            <a:lvl6pPr marL="2743200" marR="0" lvl="5"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6pPr>
            <a:lvl7pPr marL="3200400" marR="0" lvl="6"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7pPr>
            <a:lvl8pPr marL="3657600" marR="0" lvl="7"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8pPr>
            <a:lvl9pPr marL="4114800" marR="0" lvl="8"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thinkkidneys.nhs.uk/aki/wp-content/uploads/sites/2/2019/12/AKI-Guidance-paediatric-patients-Dec2019.pdf"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www.facs.org/~/media/files/quality%20programs/nsqip/2012pedsuserguide.ash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www.sts.org/sites/default/files/documents/CongenitalDataSpecsV3_41.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https://www.solutionsforpatientsafety.or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spec.mpog.org/Spec/Public/1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mpog.org/files/quality/toolkit/aki/aki-injury-overview.pptx"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pog.org/files/quality/toolkit/aki/aki-adult-surgical-recommendations.pptx" TargetMode="External"/><Relationship Id="rId5" Type="http://schemas.openxmlformats.org/officeDocument/2006/relationships/hyperlink" Target="https://mpog.org/files/quality/toolkit/aki/aki-cardiac.pptx" TargetMode="External"/><Relationship Id="rId4" Type="http://schemas.openxmlformats.org/officeDocument/2006/relationships/hyperlink" Target="https://mpog.org/files/quality/toolkit/aki/aki-obstetrics.ppt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hyperlink" Target="https://www.usrds.org/2019/view/USRDS_2019_ES_final.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120550" y="13552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Avoiding Kidney Injury Pediatrics</a:t>
            </a:r>
            <a:endParaRPr sz="4800"/>
          </a:p>
        </p:txBody>
      </p:sp>
      <p:grpSp>
        <p:nvGrpSpPr>
          <p:cNvPr id="97" name="Google Shape;97;p19"/>
          <p:cNvGrpSpPr/>
          <p:nvPr/>
        </p:nvGrpSpPr>
        <p:grpSpPr>
          <a:xfrm>
            <a:off x="-433930" y="3788242"/>
            <a:ext cx="1459278" cy="1458558"/>
            <a:chOff x="0" y="1663375"/>
            <a:chExt cx="3599601" cy="3599601"/>
          </a:xfrm>
        </p:grpSpPr>
        <p:pic>
          <p:nvPicPr>
            <p:cNvPr id="98" name="Google Shape;98;p19"/>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9" name="Google Shape;99;p19"/>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AKI Outcomes</a:t>
            </a:r>
            <a:endParaRPr dirty="0"/>
          </a:p>
        </p:txBody>
      </p:sp>
      <p:sp>
        <p:nvSpPr>
          <p:cNvPr id="161" name="Google Shape;161;p26"/>
          <p:cNvSpPr txBox="1"/>
          <p:nvPr/>
        </p:nvSpPr>
        <p:spPr>
          <a:xfrm>
            <a:off x="-372350" y="2922025"/>
            <a:ext cx="12600" cy="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62" name="Google Shape;162;p26"/>
          <p:cNvSpPr txBox="1"/>
          <p:nvPr/>
        </p:nvSpPr>
        <p:spPr>
          <a:xfrm>
            <a:off x="5655924" y="3692525"/>
            <a:ext cx="3488076"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Sutherland et </a:t>
            </a:r>
            <a:r>
              <a:rPr lang="en" sz="1000" dirty="0" smtClean="0">
                <a:latin typeface="Calibri"/>
                <a:ea typeface="Calibri"/>
                <a:cs typeface="Calibri"/>
                <a:sym typeface="Calibri"/>
              </a:rPr>
              <a:t>al. </a:t>
            </a:r>
            <a:r>
              <a:rPr lang="en" sz="1000" i="1" dirty="0" smtClean="0">
                <a:latin typeface="Calibri"/>
                <a:ea typeface="Calibri"/>
                <a:cs typeface="Calibri"/>
                <a:sym typeface="Calibri"/>
              </a:rPr>
              <a:t>Clin J Am Soc Nephrol</a:t>
            </a:r>
            <a:r>
              <a:rPr lang="en" sz="1000" dirty="0">
                <a:latin typeface="Calibri"/>
                <a:ea typeface="Calibri"/>
                <a:cs typeface="Calibri"/>
                <a:sym typeface="Calibri"/>
              </a:rPr>
              <a:t>,</a:t>
            </a:r>
            <a:r>
              <a:rPr lang="en" sz="1000" dirty="0" smtClean="0">
                <a:latin typeface="Calibri"/>
                <a:ea typeface="Calibri"/>
                <a:cs typeface="Calibri"/>
                <a:sym typeface="Calibri"/>
              </a:rPr>
              <a:t> </a:t>
            </a:r>
            <a:r>
              <a:rPr lang="en" sz="1000" dirty="0">
                <a:latin typeface="Calibri"/>
                <a:ea typeface="Calibri"/>
                <a:cs typeface="Calibri"/>
                <a:sym typeface="Calibri"/>
              </a:rPr>
              <a:t>2015</a:t>
            </a:r>
            <a:endParaRPr sz="1000" dirty="0">
              <a:latin typeface="Calibri"/>
              <a:ea typeface="Calibri"/>
              <a:cs typeface="Calibri"/>
              <a:sym typeface="Calibri"/>
            </a:endParaRPr>
          </a:p>
        </p:txBody>
      </p:sp>
      <p:grpSp>
        <p:nvGrpSpPr>
          <p:cNvPr id="163" name="Google Shape;163;p26"/>
          <p:cNvGrpSpPr/>
          <p:nvPr/>
        </p:nvGrpSpPr>
        <p:grpSpPr>
          <a:xfrm>
            <a:off x="-433930" y="3788242"/>
            <a:ext cx="1459278" cy="1458558"/>
            <a:chOff x="0" y="1663375"/>
            <a:chExt cx="3599601" cy="3599601"/>
          </a:xfrm>
        </p:grpSpPr>
        <p:pic>
          <p:nvPicPr>
            <p:cNvPr id="164" name="Google Shape;164;p26"/>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65" name="Google Shape;165;p26"/>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166" name="Google Shape;166;p26"/>
          <p:cNvPicPr preferRelativeResize="0"/>
          <p:nvPr/>
        </p:nvPicPr>
        <p:blipFill>
          <a:blip r:embed="rId5">
            <a:alphaModFix/>
          </a:blip>
          <a:stretch>
            <a:fillRect/>
          </a:stretch>
        </p:blipFill>
        <p:spPr>
          <a:xfrm>
            <a:off x="5773783" y="827314"/>
            <a:ext cx="2913015" cy="2865211"/>
          </a:xfrm>
          <a:prstGeom prst="rect">
            <a:avLst/>
          </a:prstGeom>
          <a:noFill/>
          <a:ln>
            <a:noFill/>
          </a:ln>
        </p:spPr>
      </p:pic>
      <p:sp>
        <p:nvSpPr>
          <p:cNvPr id="167" name="Google Shape;167;p26"/>
          <p:cNvSpPr txBox="1"/>
          <p:nvPr/>
        </p:nvSpPr>
        <p:spPr>
          <a:xfrm>
            <a:off x="342725" y="732000"/>
            <a:ext cx="5004338" cy="3705600"/>
          </a:xfrm>
          <a:prstGeom prst="rect">
            <a:avLst/>
          </a:prstGeom>
          <a:noFill/>
          <a:ln>
            <a:noFill/>
          </a:ln>
        </p:spPr>
        <p:txBody>
          <a:bodyPr spcFirstLastPara="1" wrap="square" lIns="91425" tIns="91425" rIns="91425" bIns="91425" anchor="t" anchorCtr="0">
            <a:noAutofit/>
          </a:bodyPr>
          <a:lstStyle/>
          <a:p>
            <a:pPr marL="311150" lvl="0" indent="-171450" algn="l" rtl="0">
              <a:spcBef>
                <a:spcPts val="0"/>
              </a:spcBef>
              <a:spcAft>
                <a:spcPts val="0"/>
              </a:spcAft>
              <a:buClr>
                <a:srgbClr val="002060"/>
              </a:buClr>
              <a:buSzPts val="1400"/>
              <a:buFont typeface="Arial" panose="020B0604020202020204" pitchFamily="34" charset="0"/>
              <a:buChar char="•"/>
            </a:pPr>
            <a:r>
              <a:rPr lang="en" dirty="0">
                <a:solidFill>
                  <a:srgbClr val="002060"/>
                </a:solidFill>
                <a:latin typeface="Calibri"/>
                <a:ea typeface="Calibri"/>
                <a:cs typeface="Calibri"/>
                <a:sym typeface="Calibri"/>
              </a:rPr>
              <a:t>Mortality increases from 5% to 18% in neonates who develop AKI after non-cardiac </a:t>
            </a:r>
            <a:r>
              <a:rPr lang="en" dirty="0" smtClean="0">
                <a:solidFill>
                  <a:srgbClr val="002060"/>
                </a:solidFill>
                <a:latin typeface="Calibri"/>
                <a:ea typeface="Calibri"/>
                <a:cs typeface="Calibri"/>
                <a:sym typeface="Calibri"/>
              </a:rPr>
              <a:t>surgery </a:t>
            </a:r>
            <a:r>
              <a:rPr lang="en" baseline="30000" dirty="0">
                <a:solidFill>
                  <a:srgbClr val="002060"/>
                </a:solidFill>
                <a:latin typeface="Calibri"/>
                <a:ea typeface="Calibri"/>
                <a:cs typeface="Calibri"/>
                <a:sym typeface="Calibri"/>
              </a:rPr>
              <a:t>8</a:t>
            </a:r>
            <a:endParaRPr dirty="0">
              <a:solidFill>
                <a:srgbClr val="002060"/>
              </a:solidFill>
              <a:latin typeface="Calibri"/>
              <a:ea typeface="Calibri"/>
              <a:cs typeface="Calibri"/>
              <a:sym typeface="Calibri"/>
            </a:endParaRPr>
          </a:p>
          <a:p>
            <a:pPr marL="311150" lvl="0" indent="-171450" algn="l" rtl="0">
              <a:spcBef>
                <a:spcPts val="1000"/>
              </a:spcBef>
              <a:spcAft>
                <a:spcPts val="0"/>
              </a:spcAft>
              <a:buClr>
                <a:srgbClr val="002060"/>
              </a:buClr>
              <a:buSzPts val="1400"/>
              <a:buFont typeface="Arial" panose="020B0604020202020204" pitchFamily="34" charset="0"/>
              <a:buChar char="•"/>
            </a:pPr>
            <a:r>
              <a:rPr lang="en" dirty="0">
                <a:solidFill>
                  <a:srgbClr val="002060"/>
                </a:solidFill>
                <a:latin typeface="Calibri"/>
                <a:ea typeface="Calibri"/>
                <a:cs typeface="Calibri"/>
                <a:sym typeface="Calibri"/>
              </a:rPr>
              <a:t>A prospective national cohort study of 1,343 events of AKI in patients less than 18 years old showed neonatal and pediatric 30 day mortality rates of 4.1%. and 1.2% respectively </a:t>
            </a:r>
            <a:r>
              <a:rPr lang="en" baseline="30000" dirty="0">
                <a:solidFill>
                  <a:srgbClr val="002060"/>
                </a:solidFill>
                <a:latin typeface="Calibri"/>
                <a:ea typeface="Calibri"/>
                <a:cs typeface="Calibri"/>
                <a:sym typeface="Calibri"/>
              </a:rPr>
              <a:t>9</a:t>
            </a:r>
            <a:endParaRPr dirty="0">
              <a:solidFill>
                <a:srgbClr val="002060"/>
              </a:solidFill>
              <a:latin typeface="Calibri"/>
              <a:ea typeface="Calibri"/>
              <a:cs typeface="Calibri"/>
              <a:sym typeface="Calibri"/>
            </a:endParaRPr>
          </a:p>
          <a:p>
            <a:pPr marL="311150" lvl="0" indent="-171450" algn="l" rtl="0">
              <a:spcBef>
                <a:spcPts val="1000"/>
              </a:spcBef>
              <a:spcAft>
                <a:spcPts val="0"/>
              </a:spcAft>
              <a:buClr>
                <a:srgbClr val="002060"/>
              </a:buClr>
              <a:buSzPts val="1400"/>
              <a:buFont typeface="Arial" panose="020B0604020202020204" pitchFamily="34" charset="0"/>
              <a:buChar char="•"/>
            </a:pPr>
            <a:r>
              <a:rPr lang="en" dirty="0">
                <a:solidFill>
                  <a:srgbClr val="002060"/>
                </a:solidFill>
                <a:latin typeface="Calibri"/>
                <a:ea typeface="Calibri"/>
                <a:cs typeface="Calibri"/>
                <a:sym typeface="Calibri"/>
              </a:rPr>
              <a:t>In a retrospective cohort study of 2,041 non-cardiac surgical patients (&lt;18 years old) admitted to the PICU, AKI was independently associated with an increase from 5 to 7 year mortality </a:t>
            </a:r>
            <a:r>
              <a:rPr lang="en" baseline="30000" dirty="0" smtClean="0">
                <a:solidFill>
                  <a:srgbClr val="002060"/>
                </a:solidFill>
                <a:latin typeface="Calibri"/>
                <a:ea typeface="Calibri"/>
                <a:cs typeface="Calibri"/>
                <a:sym typeface="Calibri"/>
              </a:rPr>
              <a:t>10</a:t>
            </a:r>
            <a:endParaRPr dirty="0">
              <a:solidFill>
                <a:srgbClr val="002060"/>
              </a:solidFill>
              <a:latin typeface="Calibri"/>
              <a:ea typeface="Calibri"/>
              <a:cs typeface="Calibri"/>
              <a:sym typeface="Calibri"/>
            </a:endParaRPr>
          </a:p>
          <a:p>
            <a:pPr marL="304800" lvl="0" indent="-171450" algn="l" rtl="0">
              <a:spcBef>
                <a:spcPts val="1000"/>
              </a:spcBef>
              <a:spcAft>
                <a:spcPts val="1000"/>
              </a:spcAft>
              <a:buClr>
                <a:srgbClr val="002060"/>
              </a:buClr>
              <a:buSzPts val="1500"/>
              <a:buFont typeface="Arial" panose="020B0604020202020204" pitchFamily="34" charset="0"/>
              <a:buChar char="•"/>
            </a:pPr>
            <a:r>
              <a:rPr lang="en" dirty="0">
                <a:solidFill>
                  <a:srgbClr val="002060"/>
                </a:solidFill>
                <a:latin typeface="Calibri"/>
                <a:ea typeface="Calibri"/>
                <a:cs typeface="Calibri"/>
                <a:sym typeface="Calibri"/>
              </a:rPr>
              <a:t>Severe AKI is associated with an increased risk of death (11% vs. 2.5% w/o severe AKI). RRT is the second strongest predictor of death by day 28 after admission </a:t>
            </a:r>
            <a:r>
              <a:rPr lang="en" baseline="30000" dirty="0">
                <a:solidFill>
                  <a:srgbClr val="002060"/>
                </a:solidFill>
                <a:latin typeface="Calibri"/>
                <a:ea typeface="Calibri"/>
                <a:cs typeface="Calibri"/>
                <a:sym typeface="Calibri"/>
              </a:rPr>
              <a:t>2</a:t>
            </a:r>
            <a:endParaRPr lang="en" baseline="30000" dirty="0" smtClean="0">
              <a:solidFill>
                <a:srgbClr val="002060"/>
              </a:solidFill>
              <a:latin typeface="Calibri"/>
              <a:ea typeface="Calibri"/>
              <a:cs typeface="Calibri"/>
              <a:sym typeface="Calibri"/>
            </a:endParaRPr>
          </a:p>
          <a:p>
            <a:pPr marL="304800" lvl="0" indent="-171450">
              <a:spcBef>
                <a:spcPts val="1000"/>
              </a:spcBef>
              <a:spcAft>
                <a:spcPts val="1000"/>
              </a:spcAft>
              <a:buClr>
                <a:srgbClr val="002060"/>
              </a:buClr>
              <a:buSzPts val="1500"/>
              <a:buFont typeface="Arial" panose="020B0604020202020204" pitchFamily="34" charset="0"/>
              <a:buChar char="•"/>
            </a:pPr>
            <a:r>
              <a:rPr lang="en-US" dirty="0" smtClean="0">
                <a:solidFill>
                  <a:srgbClr val="002060"/>
                </a:solidFill>
                <a:latin typeface="Calibri"/>
                <a:ea typeface="Calibri"/>
                <a:cs typeface="Calibri"/>
                <a:sym typeface="Calibri"/>
              </a:rPr>
              <a:t>Length </a:t>
            </a:r>
            <a:r>
              <a:rPr lang="en-US" dirty="0">
                <a:solidFill>
                  <a:srgbClr val="002060"/>
                </a:solidFill>
                <a:latin typeface="Calibri"/>
                <a:ea typeface="Calibri"/>
                <a:cs typeface="Calibri"/>
                <a:sym typeface="Calibri"/>
              </a:rPr>
              <a:t>of ICU stay increases in children with AKI from 4 to 10 days </a:t>
            </a:r>
            <a:r>
              <a:rPr lang="en-US" baseline="30000" dirty="0">
                <a:solidFill>
                  <a:srgbClr val="002060"/>
                </a:solidFill>
                <a:latin typeface="Calibri"/>
                <a:ea typeface="Calibri"/>
                <a:cs typeface="Calibri"/>
                <a:sym typeface="Calibri"/>
              </a:rPr>
              <a:t>11</a:t>
            </a:r>
          </a:p>
          <a:p>
            <a:pPr marL="457200" lvl="0" indent="-323850" algn="l" rtl="0">
              <a:spcBef>
                <a:spcPts val="1000"/>
              </a:spcBef>
              <a:spcAft>
                <a:spcPts val="1000"/>
              </a:spcAft>
              <a:buClr>
                <a:srgbClr val="002060"/>
              </a:buClr>
              <a:buSzPts val="1500"/>
              <a:buFont typeface="Calibri"/>
              <a:buChar char="●"/>
            </a:pPr>
            <a:endParaRPr dirty="0">
              <a:solidFill>
                <a:srgbClr val="00206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Mortality and Modality – CKD </a:t>
            </a:r>
            <a:endParaRPr baseline="30000" dirty="0"/>
          </a:p>
        </p:txBody>
      </p:sp>
      <p:sp>
        <p:nvSpPr>
          <p:cNvPr id="373" name="Google Shape;373;p46"/>
          <p:cNvSpPr txBox="1">
            <a:spLocks noGrp="1"/>
          </p:cNvSpPr>
          <p:nvPr>
            <p:ph type="body" idx="1"/>
          </p:nvPr>
        </p:nvSpPr>
        <p:spPr>
          <a:xfrm>
            <a:off x="233200" y="714300"/>
            <a:ext cx="4001100" cy="3714900"/>
          </a:xfrm>
          <a:prstGeom prst="rect">
            <a:avLst/>
          </a:prstGeom>
        </p:spPr>
        <p:txBody>
          <a:bodyPr spcFirstLastPara="1" wrap="square" lIns="68575" tIns="34275" rIns="68575" bIns="34275" anchor="t" anchorCtr="0">
            <a:noAutofit/>
          </a:bodyPr>
          <a:lstStyle/>
          <a:p>
            <a:pPr marL="457200" lvl="0" indent="-317500" algn="l" rtl="0">
              <a:spcBef>
                <a:spcPts val="1000"/>
              </a:spcBef>
              <a:spcAft>
                <a:spcPts val="0"/>
              </a:spcAft>
              <a:buSzPts val="1400"/>
              <a:buChar char="•"/>
            </a:pPr>
            <a:r>
              <a:rPr lang="en" sz="1600" dirty="0"/>
              <a:t>The probability of surviving after RRT by age is the lowest for children 0-4 years old (0.83) and young adults 18-21 years old (0.89) </a:t>
            </a:r>
            <a:r>
              <a:rPr lang="en" sz="1600" baseline="30000" dirty="0" smtClean="0"/>
              <a:t>12</a:t>
            </a:r>
            <a:endParaRPr sz="1600" baseline="30000" dirty="0"/>
          </a:p>
          <a:p>
            <a:pPr lvl="1">
              <a:spcBef>
                <a:spcPts val="1000"/>
              </a:spcBef>
            </a:pPr>
            <a:r>
              <a:rPr lang="en" sz="1200" dirty="0" smtClean="0"/>
              <a:t>Patients </a:t>
            </a:r>
            <a:r>
              <a:rPr lang="en" sz="1200" dirty="0"/>
              <a:t>who received a kidney transplant have a higher probability of surviving 5 years when compared to those treated with hemodialysis or peritoneal </a:t>
            </a:r>
            <a:r>
              <a:rPr lang="en" sz="1200" dirty="0" smtClean="0"/>
              <a:t>dialysis </a:t>
            </a:r>
          </a:p>
          <a:p>
            <a:pPr>
              <a:spcBef>
                <a:spcPts val="1000"/>
              </a:spcBef>
            </a:pPr>
            <a:r>
              <a:rPr lang="en-US" sz="1600" dirty="0"/>
              <a:t>In a study of 1,634 children and adolescents requiring RRT, the long-term survival rate was 79% at 10 years and 66% at 20 years. </a:t>
            </a:r>
            <a:r>
              <a:rPr lang="en-US" sz="1600" baseline="30000" dirty="0" smtClean="0"/>
              <a:t>13</a:t>
            </a:r>
            <a:endParaRPr sz="1600" dirty="0"/>
          </a:p>
          <a:p>
            <a:pPr marL="457200" lvl="0" indent="-317500" algn="l" rtl="0">
              <a:spcBef>
                <a:spcPts val="1000"/>
              </a:spcBef>
              <a:spcAft>
                <a:spcPts val="0"/>
              </a:spcAft>
              <a:buSzPts val="1400"/>
              <a:buChar char="•"/>
            </a:pPr>
            <a:r>
              <a:rPr lang="en" sz="1600" dirty="0" smtClean="0"/>
              <a:t>There </a:t>
            </a:r>
            <a:r>
              <a:rPr lang="en" sz="1600" dirty="0"/>
              <a:t>are a limited number of studies on the risk of CKD in children who experience AKI.</a:t>
            </a:r>
            <a:endParaRPr sz="1600" dirty="0"/>
          </a:p>
        </p:txBody>
      </p:sp>
      <p:pic>
        <p:nvPicPr>
          <p:cNvPr id="374" name="Google Shape;374;p46"/>
          <p:cNvPicPr preferRelativeResize="0"/>
          <p:nvPr/>
        </p:nvPicPr>
        <p:blipFill>
          <a:blip r:embed="rId3">
            <a:alphaModFix/>
          </a:blip>
          <a:stretch>
            <a:fillRect/>
          </a:stretch>
        </p:blipFill>
        <p:spPr>
          <a:xfrm>
            <a:off x="4701075" y="645850"/>
            <a:ext cx="4076100" cy="3399285"/>
          </a:xfrm>
          <a:prstGeom prst="rect">
            <a:avLst/>
          </a:prstGeom>
          <a:noFill/>
          <a:ln>
            <a:noFill/>
          </a:ln>
        </p:spPr>
      </p:pic>
      <p:grpSp>
        <p:nvGrpSpPr>
          <p:cNvPr id="375" name="Google Shape;375;p46"/>
          <p:cNvGrpSpPr/>
          <p:nvPr/>
        </p:nvGrpSpPr>
        <p:grpSpPr>
          <a:xfrm>
            <a:off x="-433930" y="3788242"/>
            <a:ext cx="1459278" cy="1458558"/>
            <a:chOff x="0" y="1663375"/>
            <a:chExt cx="3599601" cy="3599601"/>
          </a:xfrm>
        </p:grpSpPr>
        <p:pic>
          <p:nvPicPr>
            <p:cNvPr id="376" name="Google Shape;376;p46"/>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377" name="Google Shape;377;p46"/>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378" name="Google Shape;378;p46"/>
          <p:cNvSpPr txBox="1"/>
          <p:nvPr/>
        </p:nvSpPr>
        <p:spPr>
          <a:xfrm>
            <a:off x="496250" y="4747475"/>
            <a:ext cx="62577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379" name="Google Shape;379;p46"/>
          <p:cNvSpPr txBox="1"/>
          <p:nvPr/>
        </p:nvSpPr>
        <p:spPr>
          <a:xfrm>
            <a:off x="4901430" y="3985500"/>
            <a:ext cx="2820300" cy="4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002060"/>
                </a:solidFill>
                <a:latin typeface="Calibri"/>
                <a:ea typeface="Calibri"/>
                <a:cs typeface="Calibri"/>
                <a:sym typeface="Calibri"/>
              </a:rPr>
              <a:t>Image Source: </a:t>
            </a:r>
            <a:r>
              <a:rPr lang="en" sz="1100" i="1" dirty="0">
                <a:solidFill>
                  <a:srgbClr val="002060"/>
                </a:solidFill>
                <a:latin typeface="Calibri"/>
                <a:ea typeface="Calibri"/>
                <a:cs typeface="Calibri"/>
                <a:sym typeface="Calibri"/>
              </a:rPr>
              <a:t>USRDS</a:t>
            </a:r>
            <a:r>
              <a:rPr lang="en" sz="1100" dirty="0">
                <a:solidFill>
                  <a:srgbClr val="002060"/>
                </a:solidFill>
                <a:latin typeface="Calibri"/>
                <a:ea typeface="Calibri"/>
                <a:cs typeface="Calibri"/>
                <a:sym typeface="Calibri"/>
              </a:rPr>
              <a:t>, 2019</a:t>
            </a:r>
            <a:endParaRPr sz="1100" dirty="0">
              <a:solidFill>
                <a:srgbClr val="00206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Financial Impact of Kidney Disease</a:t>
            </a:r>
            <a:endParaRPr dirty="0"/>
          </a:p>
        </p:txBody>
      </p:sp>
      <p:sp>
        <p:nvSpPr>
          <p:cNvPr id="341" name="Google Shape;341;p43"/>
          <p:cNvSpPr txBox="1">
            <a:spLocks noGrp="1"/>
          </p:cNvSpPr>
          <p:nvPr>
            <p:ph type="body" idx="1"/>
          </p:nvPr>
        </p:nvSpPr>
        <p:spPr>
          <a:xfrm>
            <a:off x="457200" y="914400"/>
            <a:ext cx="7887900" cy="3062100"/>
          </a:xfrm>
          <a:prstGeom prst="rect">
            <a:avLst/>
          </a:prstGeom>
          <a:ln>
            <a:noFill/>
          </a:ln>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Healthcare expenditures are 7.6x higher for children with CKD and increased by 50% over the last 10 years compared to a 25% increase in spending for children without CKD </a:t>
            </a:r>
            <a:r>
              <a:rPr lang="en" sz="1500" baseline="30000" dirty="0" smtClean="0"/>
              <a:t>14</a:t>
            </a:r>
            <a:endParaRPr dirty="0"/>
          </a:p>
          <a:p>
            <a:pPr marL="457200" lvl="0" indent="-317500" algn="l" rtl="0">
              <a:spcBef>
                <a:spcPts val="1000"/>
              </a:spcBef>
              <a:spcAft>
                <a:spcPts val="0"/>
              </a:spcAft>
              <a:buSzPts val="1400"/>
              <a:buChar char="•"/>
            </a:pPr>
            <a:r>
              <a:rPr lang="en" dirty="0"/>
              <a:t>The cost of dialysis for a neonate or infant compared to an adult patient with end stage renal disease is $75,000 to $43,000 respectively </a:t>
            </a:r>
            <a:r>
              <a:rPr lang="en" sz="1500" baseline="30000" dirty="0" smtClean="0"/>
              <a:t>15</a:t>
            </a:r>
            <a:endParaRPr dirty="0"/>
          </a:p>
        </p:txBody>
      </p:sp>
      <p:grpSp>
        <p:nvGrpSpPr>
          <p:cNvPr id="342" name="Google Shape;342;p43"/>
          <p:cNvGrpSpPr/>
          <p:nvPr/>
        </p:nvGrpSpPr>
        <p:grpSpPr>
          <a:xfrm>
            <a:off x="-433930" y="3788242"/>
            <a:ext cx="1459278" cy="1458558"/>
            <a:chOff x="0" y="1663375"/>
            <a:chExt cx="3599601" cy="3599601"/>
          </a:xfrm>
        </p:grpSpPr>
        <p:pic>
          <p:nvPicPr>
            <p:cNvPr id="343" name="Google Shape;343;p43"/>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344" name="Google Shape;344;p43"/>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345" name="Google Shape;345;p43"/>
          <p:cNvPicPr preferRelativeResize="0"/>
          <p:nvPr/>
        </p:nvPicPr>
        <p:blipFill>
          <a:blip r:embed="rId5">
            <a:alphaModFix/>
          </a:blip>
          <a:stretch>
            <a:fillRect/>
          </a:stretch>
        </p:blipFill>
        <p:spPr>
          <a:xfrm>
            <a:off x="3267312" y="2580900"/>
            <a:ext cx="2267675" cy="203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Acute Kidney Injury Classification Systems</a:t>
            </a:r>
            <a:endParaRPr sz="4800"/>
          </a:p>
        </p:txBody>
      </p:sp>
      <p:grpSp>
        <p:nvGrpSpPr>
          <p:cNvPr id="215" name="Google Shape;215;p32"/>
          <p:cNvGrpSpPr/>
          <p:nvPr/>
        </p:nvGrpSpPr>
        <p:grpSpPr>
          <a:xfrm>
            <a:off x="-433930" y="3788242"/>
            <a:ext cx="1459278" cy="1458558"/>
            <a:chOff x="0" y="1663375"/>
            <a:chExt cx="3599601" cy="3599601"/>
          </a:xfrm>
        </p:grpSpPr>
        <p:pic>
          <p:nvPicPr>
            <p:cNvPr id="216" name="Google Shape;216;p32"/>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217" name="Google Shape;217;p32"/>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dirty="0"/>
              <a:t>Acute Kidney Injury: General Definition </a:t>
            </a:r>
            <a:r>
              <a:rPr lang="en" sz="1500" baseline="30000" dirty="0" smtClean="0">
                <a:latin typeface="Calibri"/>
                <a:cs typeface="Calibri"/>
                <a:sym typeface="Calibri"/>
              </a:rPr>
              <a:t>16-</a:t>
            </a:r>
            <a:r>
              <a:rPr lang="en" sz="1500" baseline="30000" dirty="0">
                <a:latin typeface="Calibri"/>
                <a:cs typeface="Calibri"/>
                <a:sym typeface="Calibri"/>
              </a:rPr>
              <a:t>1</a:t>
            </a:r>
            <a:r>
              <a:rPr lang="en" sz="1500" baseline="30000" dirty="0" smtClean="0">
                <a:latin typeface="Calibri"/>
                <a:ea typeface="Calibri"/>
                <a:cs typeface="Calibri"/>
                <a:sym typeface="Calibri"/>
              </a:rPr>
              <a:t>7</a:t>
            </a:r>
            <a:endParaRPr dirty="0"/>
          </a:p>
        </p:txBody>
      </p:sp>
      <p:sp>
        <p:nvSpPr>
          <p:cNvPr id="223" name="Google Shape;223;p33"/>
          <p:cNvSpPr txBox="1">
            <a:spLocks noGrp="1"/>
          </p:cNvSpPr>
          <p:nvPr>
            <p:ph type="body" idx="1"/>
          </p:nvPr>
        </p:nvSpPr>
        <p:spPr>
          <a:xfrm>
            <a:off x="4196025" y="737849"/>
            <a:ext cx="4848900" cy="2442079"/>
          </a:xfrm>
          <a:prstGeom prst="rect">
            <a:avLst/>
          </a:prstGeom>
        </p:spPr>
        <p:txBody>
          <a:bodyPr spcFirstLastPara="1" wrap="square" lIns="68575" tIns="34275" rIns="68575" bIns="34275" anchor="t" anchorCtr="0">
            <a:noAutofit/>
          </a:bodyPr>
          <a:lstStyle/>
          <a:p>
            <a:pPr marL="285750" indent="-285750">
              <a:spcBef>
                <a:spcPts val="400"/>
              </a:spcBef>
            </a:pPr>
            <a:r>
              <a:rPr lang="en-US" sz="1500" dirty="0" smtClean="0">
                <a:latin typeface="Cambria"/>
                <a:ea typeface="Cambria"/>
                <a:cs typeface="Cambria"/>
                <a:sym typeface="Cambria"/>
              </a:rPr>
              <a:t>Several AKI Classification Systems exist:</a:t>
            </a:r>
          </a:p>
          <a:p>
            <a:pPr marL="742950" lvl="1" indent="-285750">
              <a:spcBef>
                <a:spcPts val="400"/>
              </a:spcBef>
            </a:pPr>
            <a:r>
              <a:rPr lang="en-US" b="1" dirty="0"/>
              <a:t>RIFLE </a:t>
            </a:r>
            <a:r>
              <a:rPr lang="en-US" dirty="0"/>
              <a:t>- Risk, Injury, Failure, Loss, End Stage - 2004</a:t>
            </a:r>
          </a:p>
          <a:p>
            <a:pPr marL="742950" lvl="1" indent="-285750">
              <a:spcBef>
                <a:spcPts val="400"/>
              </a:spcBef>
            </a:pPr>
            <a:r>
              <a:rPr lang="en-US" b="1" dirty="0"/>
              <a:t>AKIN</a:t>
            </a:r>
            <a:r>
              <a:rPr lang="en-US" dirty="0"/>
              <a:t> - Acute Kidney Injury Network </a:t>
            </a:r>
            <a:r>
              <a:rPr lang="en-US" dirty="0" smtClean="0"/>
              <a:t>– 2007</a:t>
            </a:r>
          </a:p>
          <a:p>
            <a:pPr marL="742950" lvl="1" indent="-285750">
              <a:spcBef>
                <a:spcPts val="400"/>
              </a:spcBef>
            </a:pPr>
            <a:r>
              <a:rPr lang="en-US" b="1" dirty="0" err="1" smtClean="0"/>
              <a:t>pRIFLE</a:t>
            </a:r>
            <a:r>
              <a:rPr lang="en-US" b="1" dirty="0" smtClean="0"/>
              <a:t>/</a:t>
            </a:r>
            <a:r>
              <a:rPr lang="en-US" b="1" dirty="0" err="1" smtClean="0"/>
              <a:t>nRIFLE</a:t>
            </a:r>
            <a:r>
              <a:rPr lang="en-US" dirty="0" smtClean="0"/>
              <a:t> – Pediatric and neonatal specific RIFLE criteria– 2008</a:t>
            </a:r>
          </a:p>
          <a:p>
            <a:pPr marL="742950" lvl="1" indent="-285750">
              <a:spcBef>
                <a:spcPts val="400"/>
              </a:spcBef>
            </a:pPr>
            <a:r>
              <a:rPr lang="en-US" b="1" dirty="0" smtClean="0"/>
              <a:t>KDIGO</a:t>
            </a:r>
            <a:r>
              <a:rPr lang="en-US" dirty="0" smtClean="0"/>
              <a:t> </a:t>
            </a:r>
            <a:r>
              <a:rPr lang="en-US" dirty="0"/>
              <a:t>- Kidney Disease Improving Global Outcomes- 2012</a:t>
            </a:r>
            <a:endParaRPr dirty="0" smtClean="0"/>
          </a:p>
          <a:p>
            <a:pPr marL="457200" lvl="0" indent="0" algn="l" rtl="0">
              <a:lnSpc>
                <a:spcPct val="115000"/>
              </a:lnSpc>
              <a:spcBef>
                <a:spcPts val="800"/>
              </a:spcBef>
              <a:spcAft>
                <a:spcPts val="0"/>
              </a:spcAft>
              <a:buNone/>
            </a:pPr>
            <a:endParaRPr dirty="0"/>
          </a:p>
          <a:p>
            <a:pPr marL="0" lvl="0" indent="0" algn="l" rtl="0">
              <a:lnSpc>
                <a:spcPct val="150000"/>
              </a:lnSpc>
              <a:spcBef>
                <a:spcPts val="800"/>
              </a:spcBef>
              <a:spcAft>
                <a:spcPts val="0"/>
              </a:spcAft>
              <a:buNone/>
            </a:pPr>
            <a:endParaRPr dirty="0"/>
          </a:p>
        </p:txBody>
      </p:sp>
      <p:sp>
        <p:nvSpPr>
          <p:cNvPr id="224" name="Google Shape;224;p33"/>
          <p:cNvSpPr txBox="1"/>
          <p:nvPr/>
        </p:nvSpPr>
        <p:spPr>
          <a:xfrm>
            <a:off x="528800" y="4710200"/>
            <a:ext cx="6644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5" name="Google Shape;225;p33"/>
          <p:cNvSpPr txBox="1"/>
          <p:nvPr/>
        </p:nvSpPr>
        <p:spPr>
          <a:xfrm>
            <a:off x="962320" y="930810"/>
            <a:ext cx="2801254" cy="1901037"/>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Clr>
                <a:schemeClr val="dk1"/>
              </a:buClr>
              <a:buSzPts val="1100"/>
              <a:buFont typeface="Arial"/>
              <a:buNone/>
            </a:pPr>
            <a:r>
              <a:rPr lang="en" sz="1050" b="1" dirty="0">
                <a:solidFill>
                  <a:srgbClr val="002060"/>
                </a:solidFill>
                <a:latin typeface="Calibri"/>
                <a:ea typeface="Calibri"/>
                <a:cs typeface="Calibri"/>
                <a:sym typeface="Calibri"/>
              </a:rPr>
              <a:t>Acute Kidney Injury</a:t>
            </a:r>
            <a:endParaRPr sz="1050" b="1" dirty="0">
              <a:solidFill>
                <a:srgbClr val="002060"/>
              </a:solidFill>
              <a:latin typeface="Calibri"/>
              <a:ea typeface="Calibri"/>
              <a:cs typeface="Calibri"/>
              <a:sym typeface="Calibri"/>
            </a:endParaRPr>
          </a:p>
          <a:p>
            <a:pPr marL="0" lvl="0" indent="0" algn="l" rtl="0">
              <a:spcBef>
                <a:spcPts val="300"/>
              </a:spcBef>
              <a:spcAft>
                <a:spcPts val="0"/>
              </a:spcAft>
              <a:buNone/>
            </a:pPr>
            <a:r>
              <a:rPr lang="en" sz="1050" dirty="0">
                <a:solidFill>
                  <a:srgbClr val="002060"/>
                </a:solidFill>
                <a:latin typeface="Calibri"/>
                <a:ea typeface="Calibri"/>
                <a:cs typeface="Calibri"/>
                <a:sym typeface="Calibri"/>
              </a:rPr>
              <a:t>An abrupt decline in kidney function occurring over a period of 7 days or less, characterized by</a:t>
            </a:r>
            <a:r>
              <a:rPr lang="en" sz="1050" dirty="0" smtClean="0">
                <a:solidFill>
                  <a:srgbClr val="002060"/>
                </a:solidFill>
                <a:latin typeface="Calibri"/>
                <a:ea typeface="Calibri"/>
                <a:cs typeface="Calibri"/>
                <a:sym typeface="Calibri"/>
              </a:rPr>
              <a:t>:</a:t>
            </a:r>
          </a:p>
          <a:p>
            <a:pPr marL="0" lvl="0" indent="0" algn="l" rtl="0">
              <a:spcBef>
                <a:spcPts val="300"/>
              </a:spcBef>
              <a:spcAft>
                <a:spcPts val="0"/>
              </a:spcAft>
              <a:buNone/>
            </a:pPr>
            <a:endParaRPr sz="1050" dirty="0">
              <a:solidFill>
                <a:srgbClr val="002060"/>
              </a:solidFill>
              <a:latin typeface="Calibri"/>
              <a:ea typeface="Calibri"/>
              <a:cs typeface="Calibri"/>
              <a:sym typeface="Calibri"/>
            </a:endParaRPr>
          </a:p>
          <a:p>
            <a:pPr marL="457200" lvl="0" indent="-292100" algn="l" rtl="0">
              <a:spcBef>
                <a:spcPts val="300"/>
              </a:spcBef>
              <a:spcAft>
                <a:spcPts val="0"/>
              </a:spcAft>
              <a:buClr>
                <a:srgbClr val="002060"/>
              </a:buClr>
              <a:buSzPts val="1000"/>
              <a:buFont typeface="Calibri"/>
              <a:buChar char="●"/>
            </a:pPr>
            <a:r>
              <a:rPr lang="en" sz="900" dirty="0">
                <a:solidFill>
                  <a:srgbClr val="002060"/>
                </a:solidFill>
                <a:latin typeface="Calibri"/>
                <a:ea typeface="Calibri"/>
                <a:cs typeface="Calibri"/>
                <a:sym typeface="Calibri"/>
              </a:rPr>
              <a:t>Reversible increase in serum blood creatinine and nitrogenous waste </a:t>
            </a:r>
            <a:r>
              <a:rPr lang="en" sz="900" dirty="0" smtClean="0">
                <a:solidFill>
                  <a:srgbClr val="002060"/>
                </a:solidFill>
                <a:latin typeface="Calibri"/>
                <a:ea typeface="Calibri"/>
                <a:cs typeface="Calibri"/>
                <a:sym typeface="Calibri"/>
              </a:rPr>
              <a:t>products</a:t>
            </a:r>
            <a:endParaRPr sz="900" dirty="0">
              <a:solidFill>
                <a:srgbClr val="002060"/>
              </a:solidFill>
              <a:latin typeface="Calibri"/>
              <a:ea typeface="Calibri"/>
              <a:cs typeface="Calibri"/>
              <a:sym typeface="Calibri"/>
            </a:endParaRPr>
          </a:p>
          <a:p>
            <a:pPr marL="457200" lvl="0" indent="-292100" algn="l" rtl="0">
              <a:spcBef>
                <a:spcPts val="0"/>
              </a:spcBef>
              <a:spcAft>
                <a:spcPts val="0"/>
              </a:spcAft>
              <a:buClr>
                <a:srgbClr val="002060"/>
              </a:buClr>
              <a:buSzPts val="1000"/>
              <a:buFont typeface="Calibri"/>
              <a:buChar char="●"/>
            </a:pPr>
            <a:r>
              <a:rPr lang="en" sz="900" dirty="0">
                <a:solidFill>
                  <a:srgbClr val="002060"/>
                </a:solidFill>
                <a:latin typeface="Calibri"/>
                <a:ea typeface="Calibri"/>
                <a:cs typeface="Calibri"/>
                <a:sym typeface="Calibri"/>
              </a:rPr>
              <a:t>Inability of the kidney to appropriately regulate fluid and electrolyte homeostasis.</a:t>
            </a:r>
            <a:endParaRPr sz="900" dirty="0">
              <a:solidFill>
                <a:srgbClr val="002060"/>
              </a:solidFill>
              <a:latin typeface="Calibri"/>
              <a:ea typeface="Calibri"/>
              <a:cs typeface="Calibri"/>
              <a:sym typeface="Calibri"/>
            </a:endParaRPr>
          </a:p>
        </p:txBody>
      </p:sp>
      <p:pic>
        <p:nvPicPr>
          <p:cNvPr id="226" name="Google Shape;226;p33"/>
          <p:cNvPicPr preferRelativeResize="0"/>
          <p:nvPr/>
        </p:nvPicPr>
        <p:blipFill>
          <a:blip r:embed="rId3">
            <a:alphaModFix/>
          </a:blip>
          <a:stretch>
            <a:fillRect/>
          </a:stretch>
        </p:blipFill>
        <p:spPr>
          <a:xfrm>
            <a:off x="670109" y="2850148"/>
            <a:ext cx="3537649" cy="1745249"/>
          </a:xfrm>
          <a:prstGeom prst="rect">
            <a:avLst/>
          </a:prstGeom>
          <a:noFill/>
          <a:ln>
            <a:noFill/>
          </a:ln>
        </p:spPr>
      </p:pic>
      <p:sp>
        <p:nvSpPr>
          <p:cNvPr id="227" name="Google Shape;227;p33"/>
          <p:cNvSpPr/>
          <p:nvPr/>
        </p:nvSpPr>
        <p:spPr>
          <a:xfrm>
            <a:off x="873609" y="3339160"/>
            <a:ext cx="525741" cy="439932"/>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33"/>
          <p:cNvGrpSpPr/>
          <p:nvPr/>
        </p:nvGrpSpPr>
        <p:grpSpPr>
          <a:xfrm>
            <a:off x="-433930" y="3788242"/>
            <a:ext cx="1459278" cy="1458558"/>
            <a:chOff x="0" y="1663375"/>
            <a:chExt cx="3599601" cy="3599601"/>
          </a:xfrm>
        </p:grpSpPr>
        <p:pic>
          <p:nvPicPr>
            <p:cNvPr id="229" name="Google Shape;229;p33"/>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230" name="Google Shape;230;p33"/>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457201" y="234146"/>
            <a:ext cx="8229600" cy="354900"/>
          </a:xfrm>
          <a:prstGeom prst="rect">
            <a:avLst/>
          </a:prstGeom>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Font typeface="Arial"/>
              <a:buNone/>
            </a:pPr>
            <a:r>
              <a:rPr lang="en"/>
              <a:t>AKI Classification Systems: RIFLE </a:t>
            </a:r>
            <a:endParaRPr sz="2400"/>
          </a:p>
        </p:txBody>
      </p:sp>
      <p:sp>
        <p:nvSpPr>
          <p:cNvPr id="237" name="Google Shape;237;p34"/>
          <p:cNvSpPr txBox="1">
            <a:spLocks noGrp="1"/>
          </p:cNvSpPr>
          <p:nvPr>
            <p:ph type="body" idx="1"/>
          </p:nvPr>
        </p:nvSpPr>
        <p:spPr>
          <a:xfrm>
            <a:off x="457200" y="609150"/>
            <a:ext cx="8013032" cy="3925200"/>
          </a:xfrm>
          <a:prstGeom prst="rect">
            <a:avLst/>
          </a:prstGeom>
        </p:spPr>
        <p:txBody>
          <a:bodyPr spcFirstLastPara="1" wrap="square" lIns="68575" tIns="34275" rIns="68575" bIns="34275" anchor="t" anchorCtr="0">
            <a:noAutofit/>
          </a:bodyPr>
          <a:lstStyle/>
          <a:p>
            <a:pPr marL="457200" marR="0" lvl="0" indent="-317500" algn="l" rtl="0">
              <a:lnSpc>
                <a:spcPct val="115000"/>
              </a:lnSpc>
              <a:spcBef>
                <a:spcPts val="800"/>
              </a:spcBef>
              <a:spcAft>
                <a:spcPts val="0"/>
              </a:spcAft>
              <a:buSzPts val="1400"/>
              <a:buChar char="•"/>
            </a:pPr>
            <a:r>
              <a:rPr lang="en" sz="1400" dirty="0"/>
              <a:t>First attempt at a unifying definition for AKI (then called acute renal failure) </a:t>
            </a:r>
            <a:r>
              <a:rPr lang="en" sz="1500" baseline="30000" dirty="0"/>
              <a:t>1</a:t>
            </a:r>
            <a:r>
              <a:rPr lang="en" sz="1500" baseline="30000" dirty="0" smtClean="0"/>
              <a:t>8</a:t>
            </a:r>
            <a:endParaRPr sz="1400" dirty="0"/>
          </a:p>
          <a:p>
            <a:pPr marL="457200" marR="0" lvl="0" indent="-317500" algn="l" rtl="0">
              <a:lnSpc>
                <a:spcPct val="115000"/>
              </a:lnSpc>
              <a:spcBef>
                <a:spcPts val="1000"/>
              </a:spcBef>
              <a:spcAft>
                <a:spcPts val="0"/>
              </a:spcAft>
              <a:buSzPts val="1400"/>
              <a:buChar char="•"/>
            </a:pPr>
            <a:r>
              <a:rPr lang="en" sz="1400" dirty="0"/>
              <a:t>Published in 2004, RIFLE graded AKI Stages and provided taxonomies for both severity and </a:t>
            </a:r>
            <a:r>
              <a:rPr lang="en" sz="1400" dirty="0" smtClean="0"/>
              <a:t>recovery </a:t>
            </a:r>
            <a:r>
              <a:rPr lang="en" sz="1500" baseline="30000" dirty="0"/>
              <a:t>1</a:t>
            </a:r>
            <a:r>
              <a:rPr lang="en" sz="1500" baseline="30000" dirty="0" smtClean="0"/>
              <a:t>9</a:t>
            </a:r>
            <a:endParaRPr sz="1400" dirty="0"/>
          </a:p>
          <a:p>
            <a:pPr marL="457200" marR="0" lvl="0" indent="-317500" algn="l" rtl="0">
              <a:lnSpc>
                <a:spcPct val="115000"/>
              </a:lnSpc>
              <a:spcBef>
                <a:spcPts val="1000"/>
              </a:spcBef>
              <a:spcAft>
                <a:spcPts val="0"/>
              </a:spcAft>
              <a:buSzPts val="1400"/>
              <a:buChar char="•"/>
            </a:pPr>
            <a:r>
              <a:rPr lang="en" sz="1400" dirty="0"/>
              <a:t>Proposed 1 week timeframe for AKI Diagnosis </a:t>
            </a:r>
            <a:r>
              <a:rPr lang="en" sz="1500" baseline="30000" dirty="0" smtClean="0"/>
              <a:t>20</a:t>
            </a:r>
            <a:endParaRPr sz="1400" dirty="0"/>
          </a:p>
          <a:p>
            <a:pPr>
              <a:lnSpc>
                <a:spcPct val="115000"/>
              </a:lnSpc>
              <a:spcBef>
                <a:spcPts val="1000"/>
              </a:spcBef>
            </a:pPr>
            <a:r>
              <a:rPr lang="en" sz="1400" dirty="0" smtClean="0"/>
              <a:t>Published in 2008, modifications </a:t>
            </a:r>
            <a:r>
              <a:rPr lang="en" sz="1400" dirty="0"/>
              <a:t>for pediatrics (pRIFLE) and neonates (nRIFLE) include wider duration of decreased urine output</a:t>
            </a:r>
            <a:r>
              <a:rPr lang="en" sz="1400" dirty="0" smtClean="0"/>
              <a:t>. </a:t>
            </a:r>
            <a:r>
              <a:rPr lang="en" sz="1500" baseline="30000" dirty="0" smtClean="0"/>
              <a:t>21</a:t>
            </a:r>
            <a:endParaRPr lang="en" sz="1500" baseline="30000" dirty="0"/>
          </a:p>
          <a:p>
            <a:pPr marL="457200" marR="0" lvl="0" indent="-317500" algn="l" rtl="0">
              <a:lnSpc>
                <a:spcPct val="115000"/>
              </a:lnSpc>
              <a:spcBef>
                <a:spcPts val="1000"/>
              </a:spcBef>
              <a:spcAft>
                <a:spcPts val="0"/>
              </a:spcAft>
              <a:buSzPts val="1400"/>
              <a:buChar char="•"/>
            </a:pPr>
            <a:endParaRPr sz="1400" dirty="0"/>
          </a:p>
          <a:p>
            <a:pPr marL="177800" marR="0" lvl="0" indent="0" algn="l" rtl="0">
              <a:lnSpc>
                <a:spcPct val="115000"/>
              </a:lnSpc>
              <a:spcBef>
                <a:spcPts val="1000"/>
              </a:spcBef>
              <a:spcAft>
                <a:spcPts val="0"/>
              </a:spcAft>
              <a:buNone/>
            </a:pPr>
            <a:endParaRPr sz="1400" dirty="0"/>
          </a:p>
          <a:p>
            <a:pPr marL="0" lvl="0" indent="0" algn="l" rtl="0">
              <a:spcBef>
                <a:spcPts val="700"/>
              </a:spcBef>
              <a:spcAft>
                <a:spcPts val="0"/>
              </a:spcAft>
              <a:buNone/>
            </a:pPr>
            <a:endParaRPr sz="1400" dirty="0"/>
          </a:p>
          <a:p>
            <a:pPr marL="0" lvl="0" indent="0" algn="l" rtl="0">
              <a:spcBef>
                <a:spcPts val="700"/>
              </a:spcBef>
              <a:spcAft>
                <a:spcPts val="0"/>
              </a:spcAft>
              <a:buNone/>
            </a:pPr>
            <a:endParaRPr sz="1400" dirty="0"/>
          </a:p>
          <a:p>
            <a:pPr marL="0" lvl="0" indent="0" algn="l" rtl="0">
              <a:spcBef>
                <a:spcPts val="700"/>
              </a:spcBef>
              <a:spcAft>
                <a:spcPts val="0"/>
              </a:spcAft>
              <a:buNone/>
            </a:pPr>
            <a:endParaRPr sz="1400" dirty="0"/>
          </a:p>
        </p:txBody>
      </p:sp>
      <p:sp>
        <p:nvSpPr>
          <p:cNvPr id="238" name="Google Shape;238;p34"/>
          <p:cNvSpPr txBox="1"/>
          <p:nvPr/>
        </p:nvSpPr>
        <p:spPr>
          <a:xfrm>
            <a:off x="1025348" y="4279762"/>
            <a:ext cx="2892900"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Ricci et </a:t>
            </a:r>
            <a:r>
              <a:rPr lang="en" sz="1100" dirty="0" smtClean="0">
                <a:solidFill>
                  <a:schemeClr val="tx1"/>
                </a:solidFill>
                <a:latin typeface="Calibri"/>
                <a:ea typeface="Calibri"/>
                <a:cs typeface="Calibri"/>
                <a:sym typeface="Calibri"/>
              </a:rPr>
              <a:t>al. </a:t>
            </a:r>
            <a:r>
              <a:rPr lang="en-US" sz="1100" i="1" dirty="0">
                <a:solidFill>
                  <a:schemeClr val="tx1"/>
                </a:solidFill>
                <a:latin typeface="Calibri" panose="020F0502020204030204" pitchFamily="34" charset="0"/>
              </a:rPr>
              <a:t>Kidney </a:t>
            </a:r>
            <a:r>
              <a:rPr lang="en-US" sz="1100" i="1" dirty="0" smtClean="0">
                <a:solidFill>
                  <a:schemeClr val="tx1"/>
                </a:solidFill>
                <a:latin typeface="Calibri" panose="020F0502020204030204" pitchFamily="34" charset="0"/>
              </a:rPr>
              <a:t>Int. </a:t>
            </a:r>
            <a:r>
              <a:rPr lang="en" sz="1100" dirty="0" smtClean="0">
                <a:solidFill>
                  <a:schemeClr val="tx1"/>
                </a:solidFill>
                <a:latin typeface="Calibri"/>
                <a:ea typeface="Calibri"/>
                <a:cs typeface="Calibri"/>
                <a:sym typeface="Calibri"/>
              </a:rPr>
              <a:t>2008</a:t>
            </a:r>
            <a:endParaRPr sz="1100" dirty="0">
              <a:solidFill>
                <a:schemeClr val="tx1"/>
              </a:solidFill>
              <a:latin typeface="Calibri"/>
              <a:ea typeface="Calibri"/>
              <a:cs typeface="Calibri"/>
              <a:sym typeface="Calibri"/>
            </a:endParaRPr>
          </a:p>
        </p:txBody>
      </p:sp>
      <p:grpSp>
        <p:nvGrpSpPr>
          <p:cNvPr id="239" name="Google Shape;239;p34"/>
          <p:cNvGrpSpPr/>
          <p:nvPr/>
        </p:nvGrpSpPr>
        <p:grpSpPr>
          <a:xfrm>
            <a:off x="-433930" y="3788242"/>
            <a:ext cx="1459278" cy="1458558"/>
            <a:chOff x="0" y="1663375"/>
            <a:chExt cx="3599601" cy="3599601"/>
          </a:xfrm>
        </p:grpSpPr>
        <p:pic>
          <p:nvPicPr>
            <p:cNvPr id="240" name="Google Shape;240;p34"/>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241" name="Google Shape;241;p34"/>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242" name="Google Shape;242;p34"/>
          <p:cNvPicPr preferRelativeResize="0"/>
          <p:nvPr/>
        </p:nvPicPr>
        <p:blipFill>
          <a:blip r:embed="rId5">
            <a:alphaModFix/>
          </a:blip>
          <a:stretch>
            <a:fillRect/>
          </a:stretch>
        </p:blipFill>
        <p:spPr>
          <a:xfrm>
            <a:off x="1025348" y="2571750"/>
            <a:ext cx="7053150" cy="1672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133350" lvl="0">
              <a:spcBef>
                <a:spcPts val="700"/>
              </a:spcBef>
              <a:buSzPts val="1500"/>
            </a:pPr>
            <a:r>
              <a:rPr lang="en" dirty="0"/>
              <a:t>AKI Classification Systems: KDIGO </a:t>
            </a:r>
            <a:r>
              <a:rPr lang="en" dirty="0" smtClean="0"/>
              <a:t>Criteria </a:t>
            </a:r>
            <a:r>
              <a:rPr lang="en" baseline="30000" dirty="0" smtClean="0"/>
              <a:t>22</a:t>
            </a:r>
            <a:endParaRPr lang="en-US" sz="1500" baseline="30000" dirty="0">
              <a:latin typeface="Calibri"/>
              <a:ea typeface="Calibri"/>
              <a:cs typeface="Calibri"/>
              <a:sym typeface="Calibri"/>
            </a:endParaRPr>
          </a:p>
        </p:txBody>
      </p:sp>
      <p:grpSp>
        <p:nvGrpSpPr>
          <p:cNvPr id="2" name="Group 1"/>
          <p:cNvGrpSpPr/>
          <p:nvPr/>
        </p:nvGrpSpPr>
        <p:grpSpPr>
          <a:xfrm>
            <a:off x="457201" y="682803"/>
            <a:ext cx="5064976" cy="3696685"/>
            <a:chOff x="2273650" y="609306"/>
            <a:chExt cx="5409910" cy="4781830"/>
          </a:xfrm>
        </p:grpSpPr>
        <p:graphicFrame>
          <p:nvGraphicFramePr>
            <p:cNvPr id="274" name="Google Shape;274;p37"/>
            <p:cNvGraphicFramePr/>
            <p:nvPr>
              <p:extLst>
                <p:ext uri="{D42A27DB-BD31-4B8C-83A1-F6EECF244321}">
                  <p14:modId xmlns:p14="http://schemas.microsoft.com/office/powerpoint/2010/main" val="1453353867"/>
                </p:ext>
              </p:extLst>
            </p:nvPr>
          </p:nvGraphicFramePr>
          <p:xfrm>
            <a:off x="2877964" y="609306"/>
            <a:ext cx="3931996" cy="4781830"/>
          </p:xfrm>
          <a:graphic>
            <a:graphicData uri="http://schemas.openxmlformats.org/drawingml/2006/table">
              <a:tbl>
                <a:tblPr>
                  <a:noFill/>
                  <a:tableStyleId>{A2D814D8-9471-4360-A9C6-DCB6D034A05B}</a:tableStyleId>
                </a:tblPr>
                <a:tblGrid>
                  <a:gridCol w="671538">
                    <a:extLst>
                      <a:ext uri="{9D8B030D-6E8A-4147-A177-3AD203B41FA5}">
                        <a16:colId xmlns:a16="http://schemas.microsoft.com/office/drawing/2014/main" val="20000"/>
                      </a:ext>
                    </a:extLst>
                  </a:gridCol>
                  <a:gridCol w="1607217">
                    <a:extLst>
                      <a:ext uri="{9D8B030D-6E8A-4147-A177-3AD203B41FA5}">
                        <a16:colId xmlns:a16="http://schemas.microsoft.com/office/drawing/2014/main" val="20001"/>
                      </a:ext>
                    </a:extLst>
                  </a:gridCol>
                  <a:gridCol w="1402538">
                    <a:extLst>
                      <a:ext uri="{9D8B030D-6E8A-4147-A177-3AD203B41FA5}">
                        <a16:colId xmlns:a16="http://schemas.microsoft.com/office/drawing/2014/main" val="20002"/>
                      </a:ext>
                    </a:extLst>
                  </a:gridCol>
                </a:tblGrid>
                <a:tr h="283991">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a:t>GFR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800" b="1"/>
                          <a:t>Urine output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628861">
                  <a:tc>
                    <a:txBody>
                      <a:bodyPr/>
                      <a:lstStyle/>
                      <a:p>
                        <a:pPr marL="0" lvl="0" indent="0" algn="r" rtl="0">
                          <a:spcBef>
                            <a:spcPts val="0"/>
                          </a:spcBef>
                          <a:spcAft>
                            <a:spcPts val="0"/>
                          </a:spcAft>
                          <a:buNone/>
                        </a:pPr>
                        <a:r>
                          <a:rPr lang="en" sz="800" b="1"/>
                          <a:t>1</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t>Increased creatinine x1.5-1.9 from baseline or </a:t>
                        </a:r>
                        <a:endParaRPr sz="1000" dirty="0"/>
                      </a:p>
                      <a:p>
                        <a:pPr marL="0" lvl="0" indent="0" algn="ctr" rtl="0">
                          <a:spcBef>
                            <a:spcPts val="0"/>
                          </a:spcBef>
                          <a:spcAft>
                            <a:spcPts val="0"/>
                          </a:spcAft>
                          <a:buNone/>
                        </a:pPr>
                        <a:r>
                          <a:rPr lang="en" sz="1000" dirty="0">
                            <a:solidFill>
                              <a:schemeClr val="dk1"/>
                            </a:solidFill>
                          </a:rPr>
                          <a:t>≥ 0.3 mg/dl </a:t>
                        </a:r>
                        <a:endParaRPr sz="10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000" dirty="0"/>
                          <a:t>UO &lt;0.5ml/kg/hr for 6-12hr</a:t>
                        </a:r>
                        <a:endParaRPr sz="10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425996">
                  <a:tc>
                    <a:txBody>
                      <a:bodyPr/>
                      <a:lstStyle/>
                      <a:p>
                        <a:pPr marL="0" lvl="0" indent="0" algn="r" rtl="0">
                          <a:spcBef>
                            <a:spcPts val="0"/>
                          </a:spcBef>
                          <a:spcAft>
                            <a:spcPts val="0"/>
                          </a:spcAft>
                          <a:buNone/>
                        </a:pPr>
                        <a:r>
                          <a:rPr lang="en" sz="800" b="1"/>
                          <a:t>2</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a:t>Increased creatinine x2.0-2.9 from baseline</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en" sz="1000"/>
                          <a:t>UO &lt;0.5ml/kg/hr ≥ </a:t>
                        </a:r>
                        <a:r>
                          <a:rPr lang="en" sz="1000">
                            <a:solidFill>
                              <a:schemeClr val="dk1"/>
                            </a:solidFill>
                          </a:rPr>
                          <a:t>12h</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628861">
                  <a:tc>
                    <a:txBody>
                      <a:bodyPr/>
                      <a:lstStyle/>
                      <a:p>
                        <a:pPr marL="0" lvl="0" indent="0" algn="r" rtl="0">
                          <a:spcBef>
                            <a:spcPts val="0"/>
                          </a:spcBef>
                          <a:spcAft>
                            <a:spcPts val="0"/>
                          </a:spcAft>
                          <a:buNone/>
                        </a:pPr>
                        <a:r>
                          <a:rPr lang="en" sz="800" b="1"/>
                          <a:t>3</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a:t>Increased creatinine x3 from baseline</a:t>
                        </a:r>
                        <a:r>
                          <a:rPr lang="en" sz="1000">
                            <a:solidFill>
                              <a:schemeClr val="dk1"/>
                            </a:solidFill>
                          </a:rPr>
                          <a:t> OR SCr ≥ 4.0mg/dl OR RRT</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sz="1000"/>
                          <a:t>UO &lt; 0.3 </a:t>
                        </a:r>
                        <a:r>
                          <a:rPr lang="en" sz="1000">
                            <a:solidFill>
                              <a:schemeClr val="dk1"/>
                            </a:solidFill>
                          </a:rPr>
                          <a:t>ml/kg/hr for ≥ 24h </a:t>
                        </a:r>
                        <a:endParaRPr sz="1000">
                          <a:solidFill>
                            <a:schemeClr val="dk1"/>
                          </a:solidFill>
                        </a:endParaRPr>
                      </a:p>
                      <a:p>
                        <a:pPr marL="0" lvl="0" indent="0" algn="ctr" rtl="0">
                          <a:spcBef>
                            <a:spcPts val="0"/>
                          </a:spcBef>
                          <a:spcAft>
                            <a:spcPts val="0"/>
                          </a:spcAft>
                          <a:buNone/>
                        </a:pPr>
                        <a:r>
                          <a:rPr lang="en" sz="1000">
                            <a:solidFill>
                              <a:schemeClr val="dk1"/>
                            </a:solidFill>
                          </a:rPr>
                          <a:t>or anuria ≥ 12h</a:t>
                        </a:r>
                        <a:endParaRPr sz="1000">
                          <a:solidFill>
                            <a:schemeClr val="dk1"/>
                          </a:solidFill>
                        </a:endParaRPr>
                      </a:p>
                      <a:p>
                        <a:pPr marL="0" lvl="0" indent="0" algn="ctr" rtl="0">
                          <a:spcBef>
                            <a:spcPts val="0"/>
                          </a:spcBef>
                          <a:spcAft>
                            <a:spcPts val="0"/>
                          </a:spcAft>
                          <a:buNone/>
                        </a:pPr>
                        <a:endParaRPr sz="10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223131">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10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l" rtl="0">
                          <a:spcBef>
                            <a:spcPts val="0"/>
                          </a:spcBef>
                          <a:spcAft>
                            <a:spcPts val="0"/>
                          </a:spcAft>
                          <a:buNone/>
                        </a:pPr>
                        <a:r>
                          <a:rPr lang="en" sz="1000" dirty="0"/>
                          <a:t>Diagnostic criteria for AKI:</a:t>
                        </a:r>
                        <a:endParaRPr sz="1000" dirty="0"/>
                      </a:p>
                      <a:p>
                        <a:pPr marL="457200" lvl="0" indent="-292100" algn="l" rtl="0">
                          <a:spcBef>
                            <a:spcPts val="0"/>
                          </a:spcBef>
                          <a:spcAft>
                            <a:spcPts val="0"/>
                          </a:spcAft>
                          <a:buSzPts val="1000"/>
                          <a:buChar char="-"/>
                        </a:pPr>
                        <a:r>
                          <a:rPr lang="en" sz="1000" dirty="0"/>
                          <a:t>SCr increase </a:t>
                        </a:r>
                        <a:r>
                          <a:rPr lang="en" sz="1000" dirty="0">
                            <a:solidFill>
                              <a:schemeClr val="dk1"/>
                            </a:solidFill>
                          </a:rPr>
                          <a:t>≥0.3mg/dl within 48h OR</a:t>
                        </a:r>
                        <a:endParaRPr sz="1000" dirty="0">
                          <a:solidFill>
                            <a:schemeClr val="dk1"/>
                          </a:solidFill>
                        </a:endParaRPr>
                      </a:p>
                      <a:p>
                        <a:pPr marL="457200" lvl="0" indent="-292100" algn="l" rtl="0">
                          <a:spcBef>
                            <a:spcPts val="0"/>
                          </a:spcBef>
                          <a:spcAft>
                            <a:spcPts val="0"/>
                          </a:spcAft>
                          <a:buClr>
                            <a:schemeClr val="dk1"/>
                          </a:buClr>
                          <a:buSzPts val="1000"/>
                          <a:buChar char="-"/>
                        </a:pPr>
                        <a:r>
                          <a:rPr lang="en" sz="1000" dirty="0">
                            <a:solidFill>
                              <a:schemeClr val="dk1"/>
                            </a:solidFill>
                          </a:rPr>
                          <a:t>SCr increase ≥1.5 times baseline, which is known or presumed to have occured within the last 7 days OR</a:t>
                        </a:r>
                        <a:endParaRPr sz="1000" dirty="0">
                          <a:solidFill>
                            <a:schemeClr val="dk1"/>
                          </a:solidFill>
                        </a:endParaRPr>
                      </a:p>
                      <a:p>
                        <a:pPr marL="457200" lvl="0" indent="-292100" algn="l" rtl="0">
                          <a:spcBef>
                            <a:spcPts val="0"/>
                          </a:spcBef>
                          <a:spcAft>
                            <a:spcPts val="0"/>
                          </a:spcAft>
                          <a:buClr>
                            <a:schemeClr val="dk1"/>
                          </a:buClr>
                          <a:buSzPts val="1000"/>
                          <a:buChar char="-"/>
                        </a:pPr>
                        <a:r>
                          <a:rPr lang="en" sz="1000" dirty="0">
                            <a:solidFill>
                              <a:schemeClr val="dk1"/>
                            </a:solidFill>
                          </a:rPr>
                          <a:t>Urine volume &lt; 0.5 ml/kg for 6h</a:t>
                        </a:r>
                        <a:endParaRPr sz="1000" dirty="0">
                          <a:solidFill>
                            <a:schemeClr val="dk1"/>
                          </a:solidFill>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rowSpan="2" hMerge="1">
                    <a:txBody>
                      <a:bodyPr/>
                      <a:lstStyle/>
                      <a:p>
                        <a:endParaRPr lang="en-US"/>
                      </a:p>
                    </a:txBody>
                    <a:tcPr/>
                  </a:tc>
                  <a:extLst>
                    <a:ext uri="{0D108BD9-81ED-4DB2-BD59-A6C34878D82A}">
                      <a16:rowId xmlns:a16="http://schemas.microsoft.com/office/drawing/2014/main" val="10005"/>
                    </a:ext>
                  </a:extLst>
                </a:tr>
                <a:tr h="831745">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bl>
            </a:graphicData>
          </a:graphic>
        </p:graphicFrame>
        <p:sp>
          <p:nvSpPr>
            <p:cNvPr id="275" name="Google Shape;275;p37"/>
            <p:cNvSpPr/>
            <p:nvPr/>
          </p:nvSpPr>
          <p:spPr>
            <a:xfrm>
              <a:off x="2304600" y="3547457"/>
              <a:ext cx="1142400" cy="661500"/>
            </a:xfrm>
            <a:prstGeom prst="wedgeRectCallout">
              <a:avLst>
                <a:gd name="adj1" fmla="val 71378"/>
                <a:gd name="adj2" fmla="val 7233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chemeClr val="dk1"/>
                  </a:solidFill>
                  <a:latin typeface="Calibri"/>
                  <a:ea typeface="Calibri"/>
                  <a:cs typeface="Calibri"/>
                  <a:sym typeface="Calibri"/>
                </a:rPr>
                <a:t>Kept SCr increase of ≥ 0.3 mg/dl within 48 hours from AKIN</a:t>
              </a:r>
              <a:endParaRPr sz="800" dirty="0"/>
            </a:p>
          </p:txBody>
        </p:sp>
        <p:sp>
          <p:nvSpPr>
            <p:cNvPr id="276" name="Google Shape;276;p37"/>
            <p:cNvSpPr/>
            <p:nvPr/>
          </p:nvSpPr>
          <p:spPr>
            <a:xfrm>
              <a:off x="2330323" y="4626332"/>
              <a:ext cx="1142400" cy="751800"/>
            </a:xfrm>
            <a:prstGeom prst="wedgeRectCallout">
              <a:avLst>
                <a:gd name="adj1" fmla="val 70909"/>
                <a:gd name="adj2" fmla="val -22755"/>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chemeClr val="dk1"/>
                  </a:solidFill>
                  <a:latin typeface="Calibri"/>
                  <a:ea typeface="Calibri"/>
                  <a:cs typeface="Calibri"/>
                  <a:sym typeface="Calibri"/>
                </a:rPr>
                <a:t>Used 7 day timeframe for 1.5X increase in SCr from RIFLE</a:t>
              </a:r>
              <a:endParaRPr sz="800" dirty="0"/>
            </a:p>
          </p:txBody>
        </p:sp>
        <p:sp>
          <p:nvSpPr>
            <p:cNvPr id="277" name="Google Shape;277;p37"/>
            <p:cNvSpPr/>
            <p:nvPr/>
          </p:nvSpPr>
          <p:spPr>
            <a:xfrm>
              <a:off x="2304725" y="1271225"/>
              <a:ext cx="1075500" cy="661500"/>
            </a:xfrm>
            <a:prstGeom prst="wedgeRectCallout">
              <a:avLst>
                <a:gd name="adj1" fmla="val 83190"/>
                <a:gd name="adj2" fmla="val 821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chemeClr val="dk1"/>
                  </a:solidFill>
                  <a:latin typeface="Calibri"/>
                  <a:ea typeface="Calibri"/>
                  <a:cs typeface="Calibri"/>
                  <a:sym typeface="Calibri"/>
                </a:rPr>
                <a:t>SCr criteria </a:t>
              </a:r>
              <a:r>
                <a:rPr lang="en" sz="800" dirty="0" smtClean="0">
                  <a:solidFill>
                    <a:schemeClr val="dk1"/>
                  </a:solidFill>
                  <a:latin typeface="Calibri"/>
                  <a:ea typeface="Calibri"/>
                  <a:cs typeface="Calibri"/>
                  <a:sym typeface="Calibri"/>
                </a:rPr>
                <a:t>mostly unchanged </a:t>
              </a:r>
              <a:r>
                <a:rPr lang="en" sz="800" dirty="0">
                  <a:solidFill>
                    <a:schemeClr val="dk1"/>
                  </a:solidFill>
                  <a:latin typeface="Calibri"/>
                  <a:ea typeface="Calibri"/>
                  <a:cs typeface="Calibri"/>
                  <a:sym typeface="Calibri"/>
                </a:rPr>
                <a:t>from AKIN</a:t>
              </a:r>
              <a:endParaRPr sz="800" dirty="0"/>
            </a:p>
          </p:txBody>
        </p:sp>
        <p:sp>
          <p:nvSpPr>
            <p:cNvPr id="278" name="Google Shape;278;p37"/>
            <p:cNvSpPr/>
            <p:nvPr/>
          </p:nvSpPr>
          <p:spPr>
            <a:xfrm>
              <a:off x="2273650" y="2370165"/>
              <a:ext cx="1075500" cy="661500"/>
            </a:xfrm>
            <a:prstGeom prst="wedgeRectCallout">
              <a:avLst>
                <a:gd name="adj1" fmla="val 83190"/>
                <a:gd name="adj2" fmla="val 821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chemeClr val="dk1"/>
                  </a:solidFill>
                  <a:latin typeface="Calibri"/>
                  <a:ea typeface="Calibri"/>
                  <a:cs typeface="Calibri"/>
                  <a:sym typeface="Calibri"/>
                </a:rPr>
                <a:t>Removed acute rise criteria. Kept RRT criteria from AKIN</a:t>
              </a:r>
              <a:endParaRPr sz="800" dirty="0"/>
            </a:p>
          </p:txBody>
        </p:sp>
        <p:sp>
          <p:nvSpPr>
            <p:cNvPr id="279" name="Google Shape;279;p37"/>
            <p:cNvSpPr/>
            <p:nvPr/>
          </p:nvSpPr>
          <p:spPr>
            <a:xfrm>
              <a:off x="6809960" y="609306"/>
              <a:ext cx="873600" cy="583200"/>
            </a:xfrm>
            <a:prstGeom prst="wedgeRectCallout">
              <a:avLst>
                <a:gd name="adj1" fmla="val -56425"/>
                <a:gd name="adj2" fmla="val 9488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chemeClr val="dk1"/>
                  </a:solidFill>
                  <a:latin typeface="Calibri"/>
                  <a:ea typeface="Calibri"/>
                  <a:cs typeface="Calibri"/>
                  <a:sym typeface="Calibri"/>
                </a:rPr>
                <a:t>UO criteria unchanged</a:t>
              </a:r>
              <a:endParaRPr sz="800" dirty="0"/>
            </a:p>
          </p:txBody>
        </p:sp>
      </p:grpSp>
      <p:grpSp>
        <p:nvGrpSpPr>
          <p:cNvPr id="280" name="Google Shape;280;p37"/>
          <p:cNvGrpSpPr/>
          <p:nvPr/>
        </p:nvGrpSpPr>
        <p:grpSpPr>
          <a:xfrm>
            <a:off x="-433930" y="3788242"/>
            <a:ext cx="1459278" cy="1458558"/>
            <a:chOff x="0" y="1663375"/>
            <a:chExt cx="3599601" cy="3599601"/>
          </a:xfrm>
        </p:grpSpPr>
        <p:pic>
          <p:nvPicPr>
            <p:cNvPr id="281" name="Google Shape;281;p37"/>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282" name="Google Shape;282;p37"/>
            <p:cNvPicPr preferRelativeResize="0"/>
            <p:nvPr/>
          </p:nvPicPr>
          <p:blipFill>
            <a:blip r:embed="rId4">
              <a:alphaModFix/>
            </a:blip>
            <a:stretch>
              <a:fillRect/>
            </a:stretch>
          </p:blipFill>
          <p:spPr>
            <a:xfrm>
              <a:off x="1518030" y="3690474"/>
              <a:ext cx="654099" cy="654051"/>
            </a:xfrm>
            <a:prstGeom prst="rect">
              <a:avLst/>
            </a:prstGeom>
            <a:noFill/>
            <a:ln>
              <a:noFill/>
            </a:ln>
          </p:spPr>
        </p:pic>
      </p:grpSp>
      <p:sp>
        <p:nvSpPr>
          <p:cNvPr id="3" name="Rectangle 2"/>
          <p:cNvSpPr/>
          <p:nvPr/>
        </p:nvSpPr>
        <p:spPr>
          <a:xfrm>
            <a:off x="5217000" y="1707702"/>
            <a:ext cx="3759957" cy="1246495"/>
          </a:xfrm>
          <a:prstGeom prst="rect">
            <a:avLst/>
          </a:prstGeom>
        </p:spPr>
        <p:txBody>
          <a:bodyPr wrap="square">
            <a:spAutoFit/>
          </a:bodyPr>
          <a:lstStyle/>
          <a:p>
            <a:pPr marL="133350" lvl="0">
              <a:spcBef>
                <a:spcPts val="700"/>
              </a:spcBef>
              <a:buSzPts val="1500"/>
            </a:pPr>
            <a:r>
              <a:rPr lang="en-US" sz="1500" dirty="0">
                <a:solidFill>
                  <a:srgbClr val="002060"/>
                </a:solidFill>
                <a:latin typeface="Calibri"/>
                <a:ea typeface="Calibri"/>
                <a:cs typeface="Calibri"/>
                <a:sym typeface="Calibri"/>
              </a:rPr>
              <a:t>KDIGO has been validated as a clinically relevant AKI classification system in the pediatric population. There have been calls to utilize the KDIGO AKI definition as the standard for defining AKI in </a:t>
            </a:r>
            <a:r>
              <a:rPr lang="en-US" sz="1500" dirty="0" smtClean="0">
                <a:solidFill>
                  <a:srgbClr val="002060"/>
                </a:solidFill>
                <a:latin typeface="Calibri"/>
                <a:ea typeface="Calibri"/>
                <a:cs typeface="Calibri"/>
                <a:sym typeface="Calibri"/>
              </a:rPr>
              <a:t>pediatrics </a:t>
            </a:r>
            <a:r>
              <a:rPr lang="en-US" sz="1500" baseline="30000" dirty="0" smtClean="0">
                <a:solidFill>
                  <a:srgbClr val="002060"/>
                </a:solidFill>
                <a:latin typeface="Calibri"/>
                <a:ea typeface="Calibri"/>
                <a:cs typeface="Calibri"/>
                <a:sym typeface="Calibri"/>
              </a:rPr>
              <a:t>23</a:t>
            </a:r>
            <a:endParaRPr lang="en-US" sz="1500" baseline="30000" dirty="0">
              <a:solidFill>
                <a:srgbClr val="00206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dirty="0"/>
              <a:t>AKI Classification Systems: </a:t>
            </a:r>
            <a:r>
              <a:rPr lang="en" dirty="0" smtClean="0"/>
              <a:t>KDIGO in neonates</a:t>
            </a:r>
            <a:endParaRPr dirty="0"/>
          </a:p>
        </p:txBody>
      </p:sp>
      <p:sp>
        <p:nvSpPr>
          <p:cNvPr id="288" name="Google Shape;288;p38"/>
          <p:cNvSpPr txBox="1">
            <a:spLocks noGrp="1"/>
          </p:cNvSpPr>
          <p:nvPr>
            <p:ph type="body" idx="1"/>
          </p:nvPr>
        </p:nvSpPr>
        <p:spPr>
          <a:xfrm>
            <a:off x="457200" y="750725"/>
            <a:ext cx="8229600" cy="1631528"/>
          </a:xfrm>
          <a:prstGeom prst="rect">
            <a:avLst/>
          </a:prstGeom>
        </p:spPr>
        <p:txBody>
          <a:bodyPr spcFirstLastPara="1" wrap="square" lIns="68575" tIns="34275" rIns="68575" bIns="34275" anchor="t" anchorCtr="0">
            <a:noAutofit/>
          </a:bodyPr>
          <a:lstStyle/>
          <a:p>
            <a:pPr marL="171450" indent="-171450">
              <a:buSzPts val="1500"/>
            </a:pPr>
            <a:r>
              <a:rPr lang="en" sz="1200" dirty="0" smtClean="0"/>
              <a:t>Serum creatinine is a suboptimal biomarker in the neonatal population due to presence of maternal creatinine, variable degree of creatinine reabsorption, low glomerular filtration rate and maturational differences. </a:t>
            </a:r>
            <a:r>
              <a:rPr lang="en-US" sz="1200" baseline="30000" dirty="0" smtClean="0"/>
              <a:t>35</a:t>
            </a:r>
          </a:p>
          <a:p>
            <a:pPr marL="171450" indent="-171450">
              <a:buSzPts val="1500"/>
            </a:pPr>
            <a:r>
              <a:rPr lang="en" sz="1200" dirty="0" smtClean="0"/>
              <a:t>Modification of KDIGO criteria for neonates (nKDIGO) stages AKI based on an absolute rise in serum creatinine from a previous trough and should be used in children &lt; 120 days of age. </a:t>
            </a:r>
            <a:r>
              <a:rPr lang="en-US" sz="1200" baseline="30000" dirty="0" smtClean="0"/>
              <a:t>36</a:t>
            </a:r>
            <a:endParaRPr lang="en" sz="1200" dirty="0" smtClean="0"/>
          </a:p>
          <a:p>
            <a:pPr marL="171450" indent="-171450">
              <a:buSzPts val="1500"/>
            </a:pPr>
            <a:r>
              <a:rPr lang="en" sz="1200" dirty="0" smtClean="0"/>
              <a:t>Severity </a:t>
            </a:r>
            <a:r>
              <a:rPr lang="en" sz="1200" dirty="0"/>
              <a:t>of AKI based on neonatal KDIGO (nKDIGO) criteria was independently associated with ICU stay, renal replacement therapy and increased in-hospital mortality within 30 days after cardiac </a:t>
            </a:r>
            <a:r>
              <a:rPr lang="en" sz="1200" dirty="0" smtClean="0"/>
              <a:t>surgery.</a:t>
            </a:r>
            <a:r>
              <a:rPr lang="en" sz="1200" baseline="30000" dirty="0" smtClean="0"/>
              <a:t>37</a:t>
            </a:r>
            <a:endParaRPr sz="1200" dirty="0"/>
          </a:p>
        </p:txBody>
      </p:sp>
      <p:grpSp>
        <p:nvGrpSpPr>
          <p:cNvPr id="289" name="Google Shape;289;p38"/>
          <p:cNvGrpSpPr/>
          <p:nvPr/>
        </p:nvGrpSpPr>
        <p:grpSpPr>
          <a:xfrm>
            <a:off x="-433930" y="3788242"/>
            <a:ext cx="1459278" cy="1458558"/>
            <a:chOff x="0" y="1663375"/>
            <a:chExt cx="3599601" cy="3599601"/>
          </a:xfrm>
        </p:grpSpPr>
        <p:pic>
          <p:nvPicPr>
            <p:cNvPr id="290" name="Google Shape;290;p38"/>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291" name="Google Shape;291;p38"/>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292" name="Google Shape;292;p38"/>
          <p:cNvPicPr preferRelativeResize="0"/>
          <p:nvPr/>
        </p:nvPicPr>
        <p:blipFill>
          <a:blip r:embed="rId5">
            <a:alphaModFix/>
          </a:blip>
          <a:stretch>
            <a:fillRect/>
          </a:stretch>
        </p:blipFill>
        <p:spPr>
          <a:xfrm>
            <a:off x="1858297" y="2516425"/>
            <a:ext cx="4632152" cy="1930214"/>
          </a:xfrm>
          <a:prstGeom prst="rect">
            <a:avLst/>
          </a:prstGeom>
          <a:noFill/>
          <a:ln>
            <a:noFill/>
          </a:ln>
        </p:spPr>
      </p:pic>
      <p:sp>
        <p:nvSpPr>
          <p:cNvPr id="9" name="Google Shape;238;p34"/>
          <p:cNvSpPr txBox="1"/>
          <p:nvPr/>
        </p:nvSpPr>
        <p:spPr>
          <a:xfrm>
            <a:off x="1858297" y="4408171"/>
            <a:ext cx="2892900"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a:t>
            </a:r>
            <a:r>
              <a:rPr lang="en" sz="1100" dirty="0" smtClean="0">
                <a:solidFill>
                  <a:schemeClr val="tx1"/>
                </a:solidFill>
                <a:latin typeface="Calibri"/>
                <a:ea typeface="Calibri"/>
                <a:cs typeface="Calibri"/>
                <a:sym typeface="Calibri"/>
              </a:rPr>
              <a:t>Selewski et al. </a:t>
            </a:r>
            <a:r>
              <a:rPr lang="en-US" sz="1100" i="1" dirty="0" smtClean="0">
                <a:solidFill>
                  <a:schemeClr val="tx1"/>
                </a:solidFill>
                <a:latin typeface="Calibri" panose="020F0502020204030204" pitchFamily="34" charset="0"/>
                <a:ea typeface="Calibri"/>
              </a:rPr>
              <a:t>Pediatrics</a:t>
            </a:r>
            <a:r>
              <a:rPr lang="en-US" sz="1100" i="1" dirty="0" smtClean="0">
                <a:solidFill>
                  <a:schemeClr val="tx1"/>
                </a:solidFill>
                <a:latin typeface="Calibri" panose="020F0502020204030204" pitchFamily="34" charset="0"/>
              </a:rPr>
              <a:t>. </a:t>
            </a:r>
            <a:r>
              <a:rPr lang="en" sz="1100" dirty="0" smtClean="0">
                <a:solidFill>
                  <a:schemeClr val="tx1"/>
                </a:solidFill>
                <a:latin typeface="Calibri"/>
                <a:ea typeface="Calibri"/>
                <a:cs typeface="Calibri"/>
                <a:sym typeface="Calibri"/>
              </a:rPr>
              <a:t>2015</a:t>
            </a:r>
            <a:endParaRPr sz="1100" dirty="0">
              <a:solidFill>
                <a:schemeClr val="tx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1;p33"/>
          <p:cNvPicPr preferRelativeResize="0"/>
          <p:nvPr/>
        </p:nvPicPr>
        <p:blipFill>
          <a:blip r:embed="rId2">
            <a:alphaModFix/>
          </a:blip>
          <a:stretch>
            <a:fillRect/>
          </a:stretch>
        </p:blipFill>
        <p:spPr>
          <a:xfrm>
            <a:off x="1555609" y="490827"/>
            <a:ext cx="5391101" cy="3610325"/>
          </a:xfrm>
          <a:prstGeom prst="rect">
            <a:avLst/>
          </a:prstGeom>
          <a:noFill/>
          <a:ln>
            <a:noFill/>
          </a:ln>
        </p:spPr>
      </p:pic>
      <p:sp>
        <p:nvSpPr>
          <p:cNvPr id="3" name="Google Shape;238;p34"/>
          <p:cNvSpPr txBox="1"/>
          <p:nvPr/>
        </p:nvSpPr>
        <p:spPr>
          <a:xfrm>
            <a:off x="1555608" y="4173040"/>
            <a:ext cx="3991751"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a:t>
            </a:r>
            <a:r>
              <a:rPr lang="en" sz="1100" dirty="0" smtClean="0">
                <a:solidFill>
                  <a:schemeClr val="tx1"/>
                </a:solidFill>
                <a:latin typeface="Calibri"/>
                <a:ea typeface="Calibri"/>
                <a:cs typeface="Calibri"/>
                <a:sym typeface="Calibri"/>
              </a:rPr>
              <a:t>Sutherland et al. </a:t>
            </a:r>
            <a:r>
              <a:rPr lang="en-US" sz="1100" i="1" dirty="0" err="1">
                <a:latin typeface="Calibri" panose="020F0502020204030204" pitchFamily="34" charset="0"/>
              </a:rPr>
              <a:t>Clin</a:t>
            </a:r>
            <a:r>
              <a:rPr lang="en-US" sz="1100" i="1" dirty="0">
                <a:latin typeface="Calibri" panose="020F0502020204030204" pitchFamily="34" charset="0"/>
              </a:rPr>
              <a:t> J Am </a:t>
            </a:r>
            <a:r>
              <a:rPr lang="en-US" sz="1100" i="1" dirty="0" err="1">
                <a:latin typeface="Calibri" panose="020F0502020204030204" pitchFamily="34" charset="0"/>
              </a:rPr>
              <a:t>Soc</a:t>
            </a:r>
            <a:r>
              <a:rPr lang="en-US" sz="1100" i="1" dirty="0">
                <a:latin typeface="Calibri" panose="020F0502020204030204" pitchFamily="34" charset="0"/>
              </a:rPr>
              <a:t> </a:t>
            </a:r>
            <a:r>
              <a:rPr lang="en-US" sz="1100" i="1" dirty="0" err="1">
                <a:latin typeface="Calibri" panose="020F0502020204030204" pitchFamily="34" charset="0"/>
              </a:rPr>
              <a:t>Nephrol</a:t>
            </a:r>
            <a:r>
              <a:rPr lang="en-US" sz="1100" i="1" dirty="0" smtClean="0">
                <a:solidFill>
                  <a:schemeClr val="tx1"/>
                </a:solidFill>
                <a:latin typeface="Calibri" panose="020F0502020204030204" pitchFamily="34" charset="0"/>
              </a:rPr>
              <a:t>. </a:t>
            </a:r>
            <a:r>
              <a:rPr lang="en" sz="1100" dirty="0" smtClean="0">
                <a:solidFill>
                  <a:schemeClr val="tx1"/>
                </a:solidFill>
                <a:latin typeface="Calibri"/>
                <a:ea typeface="Calibri"/>
                <a:cs typeface="Calibri"/>
                <a:sym typeface="Calibri"/>
              </a:rPr>
              <a:t>2015</a:t>
            </a:r>
            <a:endParaRPr sz="1100" dirty="0">
              <a:solidFill>
                <a:schemeClr val="tx1"/>
              </a:solidFill>
              <a:latin typeface="Calibri"/>
              <a:ea typeface="Calibri"/>
              <a:cs typeface="Calibri"/>
              <a:sym typeface="Calibri"/>
            </a:endParaRPr>
          </a:p>
        </p:txBody>
      </p:sp>
      <p:grpSp>
        <p:nvGrpSpPr>
          <p:cNvPr id="4" name="Google Shape;115;p21"/>
          <p:cNvGrpSpPr/>
          <p:nvPr/>
        </p:nvGrpSpPr>
        <p:grpSpPr>
          <a:xfrm>
            <a:off x="-433930" y="3788242"/>
            <a:ext cx="1459278" cy="1458558"/>
            <a:chOff x="0" y="1663375"/>
            <a:chExt cx="3599601" cy="3599601"/>
          </a:xfrm>
        </p:grpSpPr>
        <p:pic>
          <p:nvPicPr>
            <p:cNvPr id="5" name="Google Shape;116;p2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 name="Google Shape;117;p21"/>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896348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pRIFLE  vs.  AKIN  vs.  </a:t>
            </a:r>
            <a:r>
              <a:rPr lang="en" dirty="0" smtClean="0"/>
              <a:t>KDIGO </a:t>
            </a:r>
            <a:r>
              <a:rPr lang="en" baseline="30000" dirty="0" smtClean="0"/>
              <a:t>24</a:t>
            </a:r>
            <a:endParaRPr baseline="30000" dirty="0"/>
          </a:p>
        </p:txBody>
      </p:sp>
      <p:sp>
        <p:nvSpPr>
          <p:cNvPr id="312" name="Google Shape;312;p40"/>
          <p:cNvSpPr txBox="1">
            <a:spLocks noGrp="1"/>
          </p:cNvSpPr>
          <p:nvPr>
            <p:ph type="body" idx="1"/>
          </p:nvPr>
        </p:nvSpPr>
        <p:spPr>
          <a:xfrm>
            <a:off x="279175" y="791900"/>
            <a:ext cx="4605300" cy="3714900"/>
          </a:xfrm>
          <a:prstGeom prst="rect">
            <a:avLst/>
          </a:prstGeom>
        </p:spPr>
        <p:txBody>
          <a:bodyPr spcFirstLastPara="1" wrap="square" lIns="68575" tIns="34275" rIns="68575" bIns="34275" anchor="t" anchorCtr="0">
            <a:noAutofit/>
          </a:bodyPr>
          <a:lstStyle/>
          <a:p>
            <a:pPr marL="457200" lvl="0" indent="-298450" algn="l" rtl="0">
              <a:spcBef>
                <a:spcPts val="700"/>
              </a:spcBef>
              <a:spcAft>
                <a:spcPts val="0"/>
              </a:spcAft>
              <a:buSzPts val="1100"/>
              <a:buChar char="•"/>
            </a:pPr>
            <a:r>
              <a:rPr lang="en" sz="1400"/>
              <a:t>pRIFLE provides more sensitivity to identifying a greater number of mild AKI cases children</a:t>
            </a:r>
            <a:endParaRPr sz="1400"/>
          </a:p>
          <a:p>
            <a:pPr marL="914400" lvl="1" indent="-298450" algn="l" rtl="0">
              <a:spcBef>
                <a:spcPts val="1000"/>
              </a:spcBef>
              <a:spcAft>
                <a:spcPts val="0"/>
              </a:spcAft>
              <a:buSzPts val="1100"/>
              <a:buChar char="–"/>
            </a:pPr>
            <a:r>
              <a:rPr lang="en" sz="1100"/>
              <a:t>Demonstrated that doubling of SCr in children associated with 27.4% mortality rate</a:t>
            </a:r>
            <a:endParaRPr sz="1100"/>
          </a:p>
          <a:p>
            <a:pPr marL="914400" lvl="1" indent="-298450" algn="l" rtl="0">
              <a:spcBef>
                <a:spcPts val="0"/>
              </a:spcBef>
              <a:spcAft>
                <a:spcPts val="0"/>
              </a:spcAft>
              <a:buSzPts val="1100"/>
              <a:buChar char="–"/>
            </a:pPr>
            <a:r>
              <a:rPr lang="en" sz="1100"/>
              <a:t>75% of pediatric patients are admitted without a baseline SCr lab value</a:t>
            </a:r>
            <a:endParaRPr sz="1100"/>
          </a:p>
          <a:p>
            <a:pPr marL="914400" lvl="1" indent="-298450" algn="l" rtl="0">
              <a:spcBef>
                <a:spcPts val="0"/>
              </a:spcBef>
              <a:spcAft>
                <a:spcPts val="0"/>
              </a:spcAft>
              <a:buSzPts val="1100"/>
              <a:buChar char="–"/>
            </a:pPr>
            <a:r>
              <a:rPr lang="en" sz="1100"/>
              <a:t>Using 120 mL/min/1.73m</a:t>
            </a:r>
            <a:r>
              <a:rPr lang="en" sz="1100" baseline="30000"/>
              <a:t>2</a:t>
            </a:r>
            <a:r>
              <a:rPr lang="en" sz="1100"/>
              <a:t> in place of an actual baseline can lead to underdiagnosis of AKI using pRIFLE criteria</a:t>
            </a:r>
            <a:endParaRPr sz="1100"/>
          </a:p>
          <a:p>
            <a:pPr marL="457200" lvl="0" indent="-298450" algn="l" rtl="0">
              <a:spcBef>
                <a:spcPts val="1000"/>
              </a:spcBef>
              <a:spcAft>
                <a:spcPts val="0"/>
              </a:spcAft>
              <a:buSzPts val="1100"/>
              <a:buChar char="•"/>
            </a:pPr>
            <a:r>
              <a:rPr lang="en" sz="1400"/>
              <a:t>AKIN does not require height or baseline creatinine values - may be advantageous as baseline SCr values are rarely available in pediatrics</a:t>
            </a:r>
            <a:endParaRPr sz="1400"/>
          </a:p>
          <a:p>
            <a:pPr marL="457200" lvl="0" indent="-298450" algn="l" rtl="0">
              <a:spcBef>
                <a:spcPts val="1000"/>
              </a:spcBef>
              <a:spcAft>
                <a:spcPts val="0"/>
              </a:spcAft>
              <a:buSzPts val="1100"/>
              <a:buChar char="•"/>
            </a:pPr>
            <a:r>
              <a:rPr lang="en" sz="1400"/>
              <a:t>KDIGO is applicable to both pediatric and adult patients and has a less restrictive diagnostic timeframe than AKIN. Both pRIFLE and KDIGO determine stages of AKI by changes in serum creatinine (SCr)/estimated creatinine (eCCl) clearance and changes in urine output.</a:t>
            </a:r>
            <a:endParaRPr sz="1400"/>
          </a:p>
          <a:p>
            <a:pPr marL="0" lvl="0" indent="0" algn="l" rtl="0">
              <a:spcBef>
                <a:spcPts val="1000"/>
              </a:spcBef>
              <a:spcAft>
                <a:spcPts val="0"/>
              </a:spcAft>
              <a:buNone/>
            </a:pPr>
            <a:endParaRPr sz="1400"/>
          </a:p>
          <a:p>
            <a:pPr marL="457200" lvl="0" indent="0" algn="l" rtl="0">
              <a:spcBef>
                <a:spcPts val="700"/>
              </a:spcBef>
              <a:spcAft>
                <a:spcPts val="0"/>
              </a:spcAft>
              <a:buNone/>
            </a:pPr>
            <a:endParaRPr sz="1400"/>
          </a:p>
        </p:txBody>
      </p:sp>
      <p:grpSp>
        <p:nvGrpSpPr>
          <p:cNvPr id="313" name="Google Shape;313;p40"/>
          <p:cNvGrpSpPr/>
          <p:nvPr/>
        </p:nvGrpSpPr>
        <p:grpSpPr>
          <a:xfrm>
            <a:off x="-433930" y="3788242"/>
            <a:ext cx="1459278" cy="1458558"/>
            <a:chOff x="0" y="1663375"/>
            <a:chExt cx="3599601" cy="3599601"/>
          </a:xfrm>
        </p:grpSpPr>
        <p:pic>
          <p:nvPicPr>
            <p:cNvPr id="314" name="Google Shape;314;p4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315" name="Google Shape;315;p40"/>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2" name="Picture 1"/>
          <p:cNvPicPr>
            <a:picLocks noChangeAspect="1"/>
          </p:cNvPicPr>
          <p:nvPr/>
        </p:nvPicPr>
        <p:blipFill>
          <a:blip r:embed="rId5"/>
          <a:stretch>
            <a:fillRect/>
          </a:stretch>
        </p:blipFill>
        <p:spPr>
          <a:xfrm>
            <a:off x="5071603" y="290946"/>
            <a:ext cx="2140727" cy="2253115"/>
          </a:xfrm>
          <a:prstGeom prst="rect">
            <a:avLst/>
          </a:prstGeom>
        </p:spPr>
      </p:pic>
      <p:pic>
        <p:nvPicPr>
          <p:cNvPr id="3" name="Picture 2"/>
          <p:cNvPicPr>
            <a:picLocks noChangeAspect="1"/>
          </p:cNvPicPr>
          <p:nvPr/>
        </p:nvPicPr>
        <p:blipFill>
          <a:blip r:embed="rId6"/>
          <a:stretch>
            <a:fillRect/>
          </a:stretch>
        </p:blipFill>
        <p:spPr>
          <a:xfrm>
            <a:off x="6738080" y="2044913"/>
            <a:ext cx="2071639" cy="2202180"/>
          </a:xfrm>
          <a:prstGeom prst="rect">
            <a:avLst/>
          </a:prstGeom>
        </p:spPr>
      </p:pic>
      <p:sp>
        <p:nvSpPr>
          <p:cNvPr id="10" name="Google Shape;238;p34"/>
          <p:cNvSpPr txBox="1"/>
          <p:nvPr/>
        </p:nvSpPr>
        <p:spPr>
          <a:xfrm>
            <a:off x="5147860" y="4288100"/>
            <a:ext cx="3617283"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a:t>
            </a:r>
            <a:r>
              <a:rPr lang="en" sz="1100" dirty="0" smtClean="0">
                <a:solidFill>
                  <a:schemeClr val="tx1"/>
                </a:solidFill>
                <a:latin typeface="Calibri"/>
                <a:ea typeface="Calibri"/>
                <a:cs typeface="Calibri"/>
                <a:sym typeface="Calibri"/>
              </a:rPr>
              <a:t>Sutherland et al. </a:t>
            </a:r>
            <a:r>
              <a:rPr lang="en-US" sz="1100" i="1" dirty="0" err="1">
                <a:latin typeface="Calibri" panose="020F0502020204030204" pitchFamily="34" charset="0"/>
              </a:rPr>
              <a:t>Clin</a:t>
            </a:r>
            <a:r>
              <a:rPr lang="en-US" sz="1100" i="1" dirty="0">
                <a:latin typeface="Calibri" panose="020F0502020204030204" pitchFamily="34" charset="0"/>
              </a:rPr>
              <a:t> J Am </a:t>
            </a:r>
            <a:r>
              <a:rPr lang="en-US" sz="1100" i="1" dirty="0" err="1">
                <a:latin typeface="Calibri" panose="020F0502020204030204" pitchFamily="34" charset="0"/>
              </a:rPr>
              <a:t>Soc</a:t>
            </a:r>
            <a:r>
              <a:rPr lang="en-US" sz="1100" i="1" dirty="0">
                <a:latin typeface="Calibri" panose="020F0502020204030204" pitchFamily="34" charset="0"/>
              </a:rPr>
              <a:t> </a:t>
            </a:r>
            <a:r>
              <a:rPr lang="en-US" sz="1100" i="1" dirty="0" err="1">
                <a:latin typeface="Calibri" panose="020F0502020204030204" pitchFamily="34" charset="0"/>
              </a:rPr>
              <a:t>Nephrol</a:t>
            </a:r>
            <a:r>
              <a:rPr lang="en-US" sz="1100" i="1" dirty="0" smtClean="0">
                <a:solidFill>
                  <a:schemeClr val="tx1"/>
                </a:solidFill>
                <a:latin typeface="Calibri" panose="020F0502020204030204" pitchFamily="34" charset="0"/>
              </a:rPr>
              <a:t>. </a:t>
            </a:r>
            <a:r>
              <a:rPr lang="en" sz="1100" dirty="0" smtClean="0">
                <a:solidFill>
                  <a:schemeClr val="tx1"/>
                </a:solidFill>
                <a:latin typeface="Calibri"/>
                <a:ea typeface="Calibri"/>
                <a:cs typeface="Calibri"/>
                <a:sym typeface="Calibri"/>
              </a:rPr>
              <a:t>2015</a:t>
            </a:r>
            <a:endParaRPr sz="1100" dirty="0">
              <a:solidFill>
                <a:schemeClr val="tx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Pediatric patient population: Postoperative AKI </a:t>
            </a:r>
            <a:endParaRPr/>
          </a:p>
        </p:txBody>
      </p:sp>
      <p:sp>
        <p:nvSpPr>
          <p:cNvPr id="105" name="Google Shape;105;p2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Majority of pediatric research focused on acute kidney injury after cardiac surgery &amp; liver transplant</a:t>
            </a:r>
            <a:endParaRPr/>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a:t>More pediatric research is required to examine intraoperative management of non-cardiac surgical patients &amp; impact on renal outcomes</a:t>
            </a:r>
            <a:endParaRPr/>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u="sng"/>
              <a:t>Disclaimer:</a:t>
            </a:r>
            <a:r>
              <a:rPr lang="en"/>
              <a:t> Evidence provided in this presentation is based on literature from both critical care and perioperative research.</a:t>
            </a:r>
            <a:endParaRPr/>
          </a:p>
        </p:txBody>
      </p:sp>
      <p:grpSp>
        <p:nvGrpSpPr>
          <p:cNvPr id="106" name="Google Shape;106;p20"/>
          <p:cNvGrpSpPr/>
          <p:nvPr/>
        </p:nvGrpSpPr>
        <p:grpSpPr>
          <a:xfrm>
            <a:off x="-433930" y="3788242"/>
            <a:ext cx="1459278" cy="1458558"/>
            <a:chOff x="0" y="1663375"/>
            <a:chExt cx="3599601" cy="3599601"/>
          </a:xfrm>
        </p:grpSpPr>
        <p:pic>
          <p:nvPicPr>
            <p:cNvPr id="107" name="Google Shape;107;p2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08" name="Google Shape;108;p2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Estimated Glomerular Filtration Rate (</a:t>
            </a:r>
            <a:r>
              <a:rPr lang="en" dirty="0" smtClean="0"/>
              <a:t>eGFR)</a:t>
            </a:r>
            <a:endParaRPr dirty="0"/>
          </a:p>
        </p:txBody>
      </p:sp>
      <p:sp>
        <p:nvSpPr>
          <p:cNvPr id="414" name="Google Shape;414;p50"/>
          <p:cNvSpPr txBox="1">
            <a:spLocks noGrp="1"/>
          </p:cNvSpPr>
          <p:nvPr>
            <p:ph type="body" idx="1"/>
          </p:nvPr>
        </p:nvSpPr>
        <p:spPr>
          <a:xfrm>
            <a:off x="295709" y="883200"/>
            <a:ext cx="5446500" cy="4260300"/>
          </a:xfrm>
          <a:prstGeom prst="rect">
            <a:avLst/>
          </a:prstGeom>
        </p:spPr>
        <p:txBody>
          <a:bodyPr spcFirstLastPara="1" wrap="square" lIns="68575" tIns="34275" rIns="68575" bIns="34275" anchor="t" anchorCtr="0">
            <a:noAutofit/>
          </a:bodyPr>
          <a:lstStyle/>
          <a:p>
            <a:pPr lvl="0" indent="-330200">
              <a:buSzPts val="1600"/>
            </a:pPr>
            <a:r>
              <a:rPr lang="en" sz="1600" dirty="0"/>
              <a:t>Calculating an eGFR is necessary for accurate staging of CKD in children. Renal development and function is still maturing in children less than two years </a:t>
            </a:r>
            <a:r>
              <a:rPr lang="en" sz="1600" dirty="0" smtClean="0"/>
              <a:t>old </a:t>
            </a:r>
            <a:r>
              <a:rPr lang="en" sz="1600" baseline="30000" dirty="0" smtClean="0"/>
              <a:t>25</a:t>
            </a:r>
            <a:endParaRPr sz="1600" dirty="0"/>
          </a:p>
          <a:p>
            <a:pPr lvl="1" indent="-330200">
              <a:spcBef>
                <a:spcPts val="1000"/>
              </a:spcBef>
              <a:buSzPts val="1600"/>
              <a:buChar char="•"/>
            </a:pPr>
            <a:r>
              <a:rPr lang="en" sz="1300" dirty="0"/>
              <a:t>Baseline SCr is often not available in pediatric patients making it difficult to estimate baseline kidney function. </a:t>
            </a:r>
            <a:endParaRPr sz="1300" dirty="0"/>
          </a:p>
          <a:p>
            <a:pPr marL="457200" lvl="0" indent="-330200" algn="l" rtl="0">
              <a:spcBef>
                <a:spcPts val="1000"/>
              </a:spcBef>
              <a:spcAft>
                <a:spcPts val="0"/>
              </a:spcAft>
              <a:buSzPts val="1600"/>
              <a:buChar char="•"/>
            </a:pPr>
            <a:r>
              <a:rPr lang="en" sz="1600" dirty="0"/>
              <a:t>Chronic Kidney Disease in Children (CKiD) study derived a Schwartz formula for patients 1-16 years of age </a:t>
            </a:r>
            <a:r>
              <a:rPr lang="en" sz="1500" baseline="30000" dirty="0" smtClean="0"/>
              <a:t>26</a:t>
            </a:r>
            <a:endParaRPr sz="1600" dirty="0"/>
          </a:p>
          <a:p>
            <a:pPr marL="0" lvl="0" indent="0" algn="l" rtl="0">
              <a:spcBef>
                <a:spcPts val="1000"/>
              </a:spcBef>
              <a:spcAft>
                <a:spcPts val="0"/>
              </a:spcAft>
              <a:buNone/>
            </a:pPr>
            <a:r>
              <a:rPr lang="en" sz="1600" b="1" dirty="0"/>
              <a:t>eGFR (ml/min/1.73m</a:t>
            </a:r>
            <a:r>
              <a:rPr lang="en" sz="1600" b="1" baseline="30000" dirty="0"/>
              <a:t>2</a:t>
            </a:r>
            <a:r>
              <a:rPr lang="en" sz="1600" b="1" dirty="0"/>
              <a:t>) = [height in cm x 0.413] / SCr in mg/dL</a:t>
            </a:r>
            <a:endParaRPr sz="1600" b="1" dirty="0"/>
          </a:p>
          <a:p>
            <a:pPr marL="0" lvl="0" indent="0" algn="l" rtl="0">
              <a:spcBef>
                <a:spcPts val="1000"/>
              </a:spcBef>
              <a:spcAft>
                <a:spcPts val="1000"/>
              </a:spcAft>
              <a:buNone/>
            </a:pPr>
            <a:endParaRPr sz="1400" b="1" dirty="0"/>
          </a:p>
        </p:txBody>
      </p:sp>
      <p:grpSp>
        <p:nvGrpSpPr>
          <p:cNvPr id="415" name="Google Shape;415;p50"/>
          <p:cNvGrpSpPr/>
          <p:nvPr/>
        </p:nvGrpSpPr>
        <p:grpSpPr>
          <a:xfrm>
            <a:off x="-433930" y="3788242"/>
            <a:ext cx="1459278" cy="1458558"/>
            <a:chOff x="0" y="1663375"/>
            <a:chExt cx="3599601" cy="3599601"/>
          </a:xfrm>
        </p:grpSpPr>
        <p:pic>
          <p:nvPicPr>
            <p:cNvPr id="416" name="Google Shape;416;p5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417" name="Google Shape;417;p50"/>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418" name="Google Shape;418;p50"/>
          <p:cNvPicPr preferRelativeResize="0"/>
          <p:nvPr/>
        </p:nvPicPr>
        <p:blipFill>
          <a:blip r:embed="rId5">
            <a:alphaModFix/>
          </a:blip>
          <a:stretch>
            <a:fillRect/>
          </a:stretch>
        </p:blipFill>
        <p:spPr>
          <a:xfrm>
            <a:off x="5835821" y="2090057"/>
            <a:ext cx="3178425" cy="2129589"/>
          </a:xfrm>
          <a:prstGeom prst="rect">
            <a:avLst/>
          </a:prstGeom>
          <a:noFill/>
          <a:ln>
            <a:noFill/>
          </a:ln>
        </p:spPr>
      </p:pic>
      <p:sp>
        <p:nvSpPr>
          <p:cNvPr id="8" name="Google Shape;238;p34"/>
          <p:cNvSpPr txBox="1"/>
          <p:nvPr/>
        </p:nvSpPr>
        <p:spPr>
          <a:xfrm>
            <a:off x="5742209" y="4219646"/>
            <a:ext cx="3617283"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a:t>
            </a:r>
            <a:r>
              <a:rPr lang="en" sz="1100" dirty="0" smtClean="0">
                <a:solidFill>
                  <a:schemeClr val="tx1"/>
                </a:solidFill>
                <a:latin typeface="Calibri"/>
                <a:ea typeface="Calibri"/>
                <a:cs typeface="Calibri"/>
                <a:sym typeface="Calibri"/>
              </a:rPr>
              <a:t>Sutherland et al. </a:t>
            </a:r>
            <a:r>
              <a:rPr lang="en-US" sz="1100" i="1" dirty="0">
                <a:latin typeface="Calibri" panose="020F0502020204030204" pitchFamily="34" charset="0"/>
              </a:rPr>
              <a:t>J Am </a:t>
            </a:r>
            <a:r>
              <a:rPr lang="en-US" sz="1100" i="1" dirty="0" err="1">
                <a:latin typeface="Calibri" panose="020F0502020204030204" pitchFamily="34" charset="0"/>
              </a:rPr>
              <a:t>Soc</a:t>
            </a:r>
            <a:r>
              <a:rPr lang="en-US" sz="1100" i="1" dirty="0">
                <a:latin typeface="Calibri" panose="020F0502020204030204" pitchFamily="34" charset="0"/>
              </a:rPr>
              <a:t> </a:t>
            </a:r>
            <a:r>
              <a:rPr lang="en-US" sz="1100" i="1" dirty="0" err="1">
                <a:latin typeface="Calibri" panose="020F0502020204030204" pitchFamily="34" charset="0"/>
              </a:rPr>
              <a:t>Nephrol</a:t>
            </a:r>
            <a:r>
              <a:rPr lang="en-US" sz="1100" dirty="0">
                <a:latin typeface="Calibri" panose="020F0502020204030204" pitchFamily="34" charset="0"/>
              </a:rPr>
              <a:t>. </a:t>
            </a:r>
            <a:r>
              <a:rPr lang="en-US" sz="1100" dirty="0" smtClean="0">
                <a:latin typeface="Calibri" panose="020F0502020204030204" pitchFamily="34" charset="0"/>
              </a:rPr>
              <a:t>2015</a:t>
            </a:r>
            <a:endParaRPr sz="1100" dirty="0">
              <a:solidFill>
                <a:schemeClr val="tx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7" name="Google Shape;527;p60"/>
          <p:cNvSpPr txBox="1"/>
          <p:nvPr/>
        </p:nvSpPr>
        <p:spPr>
          <a:xfrm>
            <a:off x="405450" y="4614550"/>
            <a:ext cx="1713600" cy="4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528" name="Google Shape;528;p60"/>
          <p:cNvGrpSpPr/>
          <p:nvPr/>
        </p:nvGrpSpPr>
        <p:grpSpPr>
          <a:xfrm>
            <a:off x="-433930" y="3788242"/>
            <a:ext cx="1459278" cy="1458558"/>
            <a:chOff x="0" y="1663375"/>
            <a:chExt cx="3599601" cy="3599601"/>
          </a:xfrm>
        </p:grpSpPr>
        <p:pic>
          <p:nvPicPr>
            <p:cNvPr id="529" name="Google Shape;529;p6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530" name="Google Shape;530;p60"/>
            <p:cNvPicPr preferRelativeResize="0"/>
            <p:nvPr/>
          </p:nvPicPr>
          <p:blipFill>
            <a:blip r:embed="rId4">
              <a:alphaModFix/>
            </a:blip>
            <a:stretch>
              <a:fillRect/>
            </a:stretch>
          </p:blipFill>
          <p:spPr>
            <a:xfrm>
              <a:off x="1518030" y="3690474"/>
              <a:ext cx="654099" cy="654051"/>
            </a:xfrm>
            <a:prstGeom prst="rect">
              <a:avLst/>
            </a:prstGeom>
            <a:noFill/>
            <a:ln>
              <a:noFill/>
            </a:ln>
          </p:spPr>
        </p:pic>
      </p:grpSp>
      <p:sp>
        <p:nvSpPr>
          <p:cNvPr id="531" name="Google Shape;531;p60"/>
          <p:cNvSpPr txBox="1">
            <a:spLocks noGrp="1"/>
          </p:cNvSpPr>
          <p:nvPr>
            <p:ph type="title"/>
          </p:nvPr>
        </p:nvSpPr>
        <p:spPr>
          <a:xfrm>
            <a:off x="181479" y="1396278"/>
            <a:ext cx="4316100" cy="1552200"/>
          </a:xfrm>
          <a:prstGeom prst="rect">
            <a:avLst/>
          </a:prstGeom>
        </p:spPr>
        <p:txBody>
          <a:bodyPr spcFirstLastPara="1" wrap="square" lIns="68575" tIns="34275" rIns="68575" bIns="34275" anchor="b" anchorCtr="0">
            <a:noAutofit/>
          </a:bodyPr>
          <a:lstStyle/>
          <a:p>
            <a:pPr marL="0" lvl="0" indent="0" algn="ctr" rtl="0">
              <a:spcBef>
                <a:spcPts val="400"/>
              </a:spcBef>
              <a:spcAft>
                <a:spcPts val="0"/>
              </a:spcAft>
              <a:buNone/>
            </a:pPr>
            <a:r>
              <a:rPr lang="en" sz="4200" dirty="0"/>
              <a:t>AKI </a:t>
            </a:r>
            <a:r>
              <a:rPr lang="en" sz="4200" dirty="0" smtClean="0"/>
              <a:t>Pathophysiology and Etiology</a:t>
            </a:r>
            <a:endParaRPr sz="4200" dirty="0"/>
          </a:p>
        </p:txBody>
      </p:sp>
      <p:sp>
        <p:nvSpPr>
          <p:cNvPr id="532" name="Google Shape;532;p60"/>
          <p:cNvSpPr txBox="1"/>
          <p:nvPr/>
        </p:nvSpPr>
        <p:spPr>
          <a:xfrm>
            <a:off x="446651" y="4697193"/>
            <a:ext cx="35157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Calibri"/>
                <a:ea typeface="Calibri"/>
                <a:cs typeface="Calibri"/>
                <a:sym typeface="Calibri"/>
              </a:rPr>
              <a:t>Image Source: Gumbert et al</a:t>
            </a:r>
            <a:r>
              <a:rPr lang="en" sz="1200" dirty="0" smtClean="0">
                <a:solidFill>
                  <a:schemeClr val="dk1"/>
                </a:solidFill>
                <a:latin typeface="Calibri"/>
                <a:ea typeface="Calibri"/>
                <a:cs typeface="Calibri"/>
                <a:sym typeface="Calibri"/>
              </a:rPr>
              <a:t>. </a:t>
            </a:r>
            <a:r>
              <a:rPr lang="en" sz="1200" i="1" dirty="0" smtClean="0">
                <a:solidFill>
                  <a:schemeClr val="dk1"/>
                </a:solidFill>
                <a:latin typeface="Calibri"/>
                <a:ea typeface="Calibri"/>
                <a:cs typeface="Calibri"/>
                <a:sym typeface="Calibri"/>
              </a:rPr>
              <a:t>Anesthesiology</a:t>
            </a:r>
            <a:r>
              <a:rPr lang="en" sz="1200" dirty="0" smtClean="0">
                <a:solidFill>
                  <a:schemeClr val="dk1"/>
                </a:solidFill>
                <a:latin typeface="Calibri"/>
                <a:ea typeface="Calibri"/>
                <a:cs typeface="Calibri"/>
                <a:sym typeface="Calibri"/>
              </a:rPr>
              <a:t>. 2020</a:t>
            </a:r>
            <a:endParaRPr sz="12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5"/>
          <a:stretch>
            <a:fillRect/>
          </a:stretch>
        </p:blipFill>
        <p:spPr>
          <a:xfrm>
            <a:off x="4497579" y="655410"/>
            <a:ext cx="4123391" cy="36622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Pathophysiology: Anesthetic Impact on </a:t>
            </a:r>
            <a:r>
              <a:rPr lang="en" dirty="0" smtClean="0"/>
              <a:t>AKI </a:t>
            </a:r>
            <a:r>
              <a:rPr lang="en" baseline="30000" dirty="0" smtClean="0"/>
              <a:t>27-28</a:t>
            </a:r>
            <a:endParaRPr baseline="30000" dirty="0"/>
          </a:p>
        </p:txBody>
      </p:sp>
      <p:sp>
        <p:nvSpPr>
          <p:cNvPr id="518" name="Google Shape;518;p59"/>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Hypovolemia and venodilation</a:t>
            </a:r>
            <a:endParaRPr/>
          </a:p>
          <a:p>
            <a:pPr marL="457200" lvl="0" indent="-317500" algn="l" rtl="0">
              <a:spcBef>
                <a:spcPts val="1000"/>
              </a:spcBef>
              <a:spcAft>
                <a:spcPts val="0"/>
              </a:spcAft>
              <a:buSzPts val="1400"/>
              <a:buChar char="•"/>
            </a:pPr>
            <a:r>
              <a:rPr lang="en"/>
              <a:t>Positive pressure ventilation can impair venous return to the heart</a:t>
            </a:r>
            <a:endParaRPr/>
          </a:p>
          <a:p>
            <a:pPr marL="457200" lvl="0" indent="-317500" algn="l" rtl="0">
              <a:spcBef>
                <a:spcPts val="1000"/>
              </a:spcBef>
              <a:spcAft>
                <a:spcPts val="0"/>
              </a:spcAft>
              <a:buSzPts val="1400"/>
              <a:buChar char="•"/>
            </a:pPr>
            <a:r>
              <a:rPr lang="en"/>
              <a:t>Anesthetics can reduce arterial tone which decreases perfusion pressure.</a:t>
            </a:r>
            <a:endParaRPr/>
          </a:p>
          <a:p>
            <a:pPr marL="457200" lvl="0" indent="-317500" algn="l" rtl="0">
              <a:spcBef>
                <a:spcPts val="1000"/>
              </a:spcBef>
              <a:spcAft>
                <a:spcPts val="0"/>
              </a:spcAft>
              <a:buSzPts val="1400"/>
              <a:buChar char="•"/>
            </a:pPr>
            <a:r>
              <a:rPr lang="en"/>
              <a:t>Right sided hemodynamics are critical, as high venous pressure can cause kidney injury through organ congestion. </a:t>
            </a:r>
            <a:endParaRPr/>
          </a:p>
          <a:p>
            <a:pPr marL="914400" lvl="1" indent="-317500" algn="l" rtl="0">
              <a:spcBef>
                <a:spcPts val="1000"/>
              </a:spcBef>
              <a:spcAft>
                <a:spcPts val="0"/>
              </a:spcAft>
              <a:buSzPts val="1400"/>
              <a:buChar char="–"/>
            </a:pPr>
            <a:r>
              <a:rPr lang="en"/>
              <a:t>Cardiac surgery: right side of the heart may be compromised from cardioplegia.</a:t>
            </a:r>
            <a:endParaRPr/>
          </a:p>
          <a:p>
            <a:pPr marL="914400" lvl="1" indent="-317500" algn="l" rtl="0">
              <a:spcBef>
                <a:spcPts val="0"/>
              </a:spcBef>
              <a:spcAft>
                <a:spcPts val="0"/>
              </a:spcAft>
              <a:buSzPts val="1400"/>
              <a:buChar char="–"/>
            </a:pPr>
            <a:r>
              <a:rPr lang="en"/>
              <a:t>Thoracic surgery: increased pleural pressure may increase venous “back pressure” on the liver and kidneys</a:t>
            </a:r>
            <a:endParaRPr/>
          </a:p>
          <a:p>
            <a:pPr marL="914400" lvl="1" indent="-317500" algn="l" rtl="0">
              <a:spcBef>
                <a:spcPts val="0"/>
              </a:spcBef>
              <a:spcAft>
                <a:spcPts val="0"/>
              </a:spcAft>
              <a:buSzPts val="1400"/>
              <a:buChar char="–"/>
            </a:pPr>
            <a:r>
              <a:rPr lang="en"/>
              <a:t>Abdominal surgery: High insufflation pressure in the abdomen</a:t>
            </a:r>
            <a:endParaRPr/>
          </a:p>
          <a:p>
            <a:pPr marL="457200" lvl="0" indent="-317500" algn="l" rtl="0">
              <a:spcBef>
                <a:spcPts val="700"/>
              </a:spcBef>
              <a:spcAft>
                <a:spcPts val="1000"/>
              </a:spcAft>
              <a:buSzPts val="1400"/>
              <a:buChar char="•"/>
            </a:pPr>
            <a:r>
              <a:rPr lang="en"/>
              <a:t>Ischemia-reperfusion causes damage associated molecular pattern (DAMP) molecules to be released into circulation such as myoglobin and uric acid.</a:t>
            </a:r>
            <a:endParaRPr/>
          </a:p>
        </p:txBody>
      </p:sp>
      <p:grpSp>
        <p:nvGrpSpPr>
          <p:cNvPr id="519" name="Google Shape;519;p59"/>
          <p:cNvGrpSpPr/>
          <p:nvPr/>
        </p:nvGrpSpPr>
        <p:grpSpPr>
          <a:xfrm>
            <a:off x="-433930" y="3788242"/>
            <a:ext cx="1459278" cy="1458558"/>
            <a:chOff x="0" y="1663375"/>
            <a:chExt cx="3599601" cy="3599601"/>
          </a:xfrm>
        </p:grpSpPr>
        <p:pic>
          <p:nvPicPr>
            <p:cNvPr id="520" name="Google Shape;520;p59"/>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521" name="Google Shape;521;p59"/>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Etiology: </a:t>
            </a:r>
            <a:r>
              <a:rPr lang="en" dirty="0" smtClean="0"/>
              <a:t>Pre-renal </a:t>
            </a:r>
            <a:r>
              <a:rPr lang="en" baseline="30000" dirty="0" smtClean="0"/>
              <a:t>16 </a:t>
            </a:r>
            <a:endParaRPr baseline="30000" dirty="0"/>
          </a:p>
        </p:txBody>
      </p:sp>
      <p:pic>
        <p:nvPicPr>
          <p:cNvPr id="461" name="Google Shape;461;p54"/>
          <p:cNvPicPr preferRelativeResize="0"/>
          <p:nvPr/>
        </p:nvPicPr>
        <p:blipFill rotWithShape="1">
          <a:blip r:embed="rId3">
            <a:alphaModFix/>
          </a:blip>
          <a:srcRect l="34137" t="15284" r="35711" b="12451"/>
          <a:stretch/>
        </p:blipFill>
        <p:spPr>
          <a:xfrm>
            <a:off x="3726213" y="587950"/>
            <a:ext cx="1601025" cy="3837051"/>
          </a:xfrm>
          <a:prstGeom prst="rect">
            <a:avLst/>
          </a:prstGeom>
          <a:noFill/>
          <a:ln>
            <a:noFill/>
          </a:ln>
        </p:spPr>
      </p:pic>
      <p:pic>
        <p:nvPicPr>
          <p:cNvPr id="462" name="Google Shape;462;p54"/>
          <p:cNvPicPr preferRelativeResize="0"/>
          <p:nvPr/>
        </p:nvPicPr>
        <p:blipFill rotWithShape="1">
          <a:blip r:embed="rId4">
            <a:alphaModFix/>
          </a:blip>
          <a:srcRect l="13660" t="11839" r="15633" b="12219"/>
          <a:stretch/>
        </p:blipFill>
        <p:spPr>
          <a:xfrm>
            <a:off x="4296937" y="2289724"/>
            <a:ext cx="550125" cy="590901"/>
          </a:xfrm>
          <a:prstGeom prst="rect">
            <a:avLst/>
          </a:prstGeom>
          <a:noFill/>
          <a:ln>
            <a:noFill/>
          </a:ln>
        </p:spPr>
      </p:pic>
      <p:pic>
        <p:nvPicPr>
          <p:cNvPr id="463" name="Google Shape;463;p54"/>
          <p:cNvPicPr preferRelativeResize="0"/>
          <p:nvPr/>
        </p:nvPicPr>
        <p:blipFill rotWithShape="1">
          <a:blip r:embed="rId5">
            <a:alphaModFix/>
          </a:blip>
          <a:srcRect l="22967" t="15726" r="21541" b="19152"/>
          <a:stretch/>
        </p:blipFill>
        <p:spPr>
          <a:xfrm>
            <a:off x="4449338" y="1678675"/>
            <a:ext cx="362574" cy="425499"/>
          </a:xfrm>
          <a:prstGeom prst="rect">
            <a:avLst/>
          </a:prstGeom>
          <a:noFill/>
          <a:ln>
            <a:noFill/>
          </a:ln>
        </p:spPr>
      </p:pic>
      <p:sp>
        <p:nvSpPr>
          <p:cNvPr id="464" name="Google Shape;464;p54"/>
          <p:cNvSpPr/>
          <p:nvPr/>
        </p:nvSpPr>
        <p:spPr>
          <a:xfrm>
            <a:off x="405450" y="685075"/>
            <a:ext cx="3188100" cy="1927500"/>
          </a:xfrm>
          <a:prstGeom prst="wedgeRectCallout">
            <a:avLst>
              <a:gd name="adj1" fmla="val 77322"/>
              <a:gd name="adj2" fmla="val 3102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Renal Hypoperfusion due to </a:t>
            </a:r>
            <a:r>
              <a:rPr lang="en" b="1" u="sng" dirty="0">
                <a:solidFill>
                  <a:srgbClr val="FFFFFF"/>
                </a:solidFill>
              </a:rPr>
              <a:t>true </a:t>
            </a:r>
            <a:r>
              <a:rPr lang="en" b="1" dirty="0">
                <a:solidFill>
                  <a:srgbClr val="FFFFFF"/>
                </a:solidFill>
              </a:rPr>
              <a:t>volume contraction: </a:t>
            </a:r>
            <a:r>
              <a:rPr lang="en" sz="1200" dirty="0">
                <a:solidFill>
                  <a:srgbClr val="FFFFFF"/>
                </a:solidFill>
                <a:latin typeface="Calibri"/>
                <a:ea typeface="Calibri"/>
                <a:cs typeface="Calibri"/>
                <a:sym typeface="Calibri"/>
              </a:rPr>
              <a:t>Hemorrhage, dehydration, </a:t>
            </a:r>
            <a:r>
              <a:rPr lang="en" sz="1200" dirty="0" smtClean="0">
                <a:solidFill>
                  <a:srgbClr val="FFFFFF"/>
                </a:solidFill>
                <a:latin typeface="Calibri"/>
                <a:ea typeface="Calibri"/>
                <a:cs typeface="Calibri"/>
                <a:sym typeface="Calibri"/>
              </a:rPr>
              <a:t>increased </a:t>
            </a:r>
            <a:r>
              <a:rPr lang="en" sz="1200" dirty="0">
                <a:solidFill>
                  <a:srgbClr val="FFFFFF"/>
                </a:solidFill>
                <a:latin typeface="Calibri"/>
                <a:ea typeface="Calibri"/>
                <a:cs typeface="Calibri"/>
                <a:sym typeface="Calibri"/>
              </a:rPr>
              <a:t>insensible losses (burns) and other third space losses such as sepsis, nephrotic syndrome, traumatized tissue and capillary leak syndrome</a:t>
            </a:r>
            <a:endParaRPr dirty="0">
              <a:solidFill>
                <a:srgbClr val="FF0000"/>
              </a:solidFill>
            </a:endParaRPr>
          </a:p>
        </p:txBody>
      </p:sp>
      <p:sp>
        <p:nvSpPr>
          <p:cNvPr id="465" name="Google Shape;465;p54"/>
          <p:cNvSpPr/>
          <p:nvPr/>
        </p:nvSpPr>
        <p:spPr>
          <a:xfrm>
            <a:off x="5637350" y="1637200"/>
            <a:ext cx="3384600" cy="2234400"/>
          </a:xfrm>
          <a:prstGeom prst="wedgeRectCallout">
            <a:avLst>
              <a:gd name="adj1" fmla="val -72986"/>
              <a:gd name="adj2" fmla="val -3285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Decreased </a:t>
            </a:r>
            <a:r>
              <a:rPr lang="en" b="1" u="sng" dirty="0">
                <a:solidFill>
                  <a:srgbClr val="FFFFFF"/>
                </a:solidFill>
              </a:rPr>
              <a:t>effective</a:t>
            </a:r>
            <a:r>
              <a:rPr lang="en" b="1" dirty="0">
                <a:solidFill>
                  <a:srgbClr val="FFFFFF"/>
                </a:solidFill>
              </a:rPr>
              <a:t> intravascular volume: </a:t>
            </a:r>
            <a:r>
              <a:rPr lang="en" sz="1200" dirty="0">
                <a:solidFill>
                  <a:srgbClr val="FFFFFF"/>
                </a:solidFill>
                <a:latin typeface="Calibri"/>
                <a:ea typeface="Calibri"/>
                <a:cs typeface="Calibri"/>
                <a:sym typeface="Calibri"/>
              </a:rPr>
              <a:t>Renal perfusion decreased due to low cardiac output </a:t>
            </a:r>
            <a:r>
              <a:rPr lang="en" sz="1200" dirty="0" smtClean="0">
                <a:solidFill>
                  <a:srgbClr val="FFFFFF"/>
                </a:solidFill>
                <a:latin typeface="Calibri"/>
                <a:ea typeface="Calibri"/>
                <a:cs typeface="Calibri"/>
                <a:sym typeface="Calibri"/>
              </a:rPr>
              <a:t>states, such as from congenital </a:t>
            </a:r>
            <a:r>
              <a:rPr lang="en" sz="1200" dirty="0">
                <a:solidFill>
                  <a:srgbClr val="FFFFFF"/>
                </a:solidFill>
                <a:latin typeface="Calibri"/>
                <a:ea typeface="Calibri"/>
                <a:cs typeface="Calibri"/>
                <a:sym typeface="Calibri"/>
              </a:rPr>
              <a:t>h</a:t>
            </a:r>
            <a:r>
              <a:rPr lang="en" sz="1200" dirty="0" smtClean="0">
                <a:solidFill>
                  <a:srgbClr val="FFFFFF"/>
                </a:solidFill>
                <a:latin typeface="Calibri"/>
                <a:ea typeface="Calibri"/>
                <a:cs typeface="Calibri"/>
                <a:sym typeface="Calibri"/>
              </a:rPr>
              <a:t>eart defects</a:t>
            </a:r>
            <a:endParaRPr dirty="0">
              <a:solidFill>
                <a:srgbClr val="FFFFFF"/>
              </a:solidFill>
            </a:endParaRPr>
          </a:p>
        </p:txBody>
      </p:sp>
      <p:grpSp>
        <p:nvGrpSpPr>
          <p:cNvPr id="466" name="Google Shape;466;p54"/>
          <p:cNvGrpSpPr/>
          <p:nvPr/>
        </p:nvGrpSpPr>
        <p:grpSpPr>
          <a:xfrm>
            <a:off x="-433930" y="3788242"/>
            <a:ext cx="1459278" cy="1458558"/>
            <a:chOff x="0" y="1663375"/>
            <a:chExt cx="3599601" cy="3599601"/>
          </a:xfrm>
        </p:grpSpPr>
        <p:pic>
          <p:nvPicPr>
            <p:cNvPr id="467" name="Google Shape;467;p54"/>
            <p:cNvPicPr preferRelativeResize="0"/>
            <p:nvPr/>
          </p:nvPicPr>
          <p:blipFill>
            <a:blip r:embed="rId6">
              <a:alphaModFix/>
            </a:blip>
            <a:stretch>
              <a:fillRect/>
            </a:stretch>
          </p:blipFill>
          <p:spPr>
            <a:xfrm>
              <a:off x="0" y="1663375"/>
              <a:ext cx="3599601" cy="3599601"/>
            </a:xfrm>
            <a:prstGeom prst="rect">
              <a:avLst/>
            </a:prstGeom>
            <a:noFill/>
            <a:ln>
              <a:noFill/>
            </a:ln>
          </p:spPr>
        </p:pic>
        <p:pic>
          <p:nvPicPr>
            <p:cNvPr id="468" name="Google Shape;468;p54"/>
            <p:cNvPicPr preferRelativeResize="0"/>
            <p:nvPr/>
          </p:nvPicPr>
          <p:blipFill>
            <a:blip r:embed="rId7">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Etiology: Renal (Intrinsic)</a:t>
            </a:r>
            <a:endParaRPr/>
          </a:p>
        </p:txBody>
      </p:sp>
      <p:sp>
        <p:nvSpPr>
          <p:cNvPr id="474" name="Google Shape;474;p55"/>
          <p:cNvSpPr txBox="1">
            <a:spLocks noGrp="1"/>
          </p:cNvSpPr>
          <p:nvPr>
            <p:ph type="body" idx="1"/>
          </p:nvPr>
        </p:nvSpPr>
        <p:spPr>
          <a:xfrm>
            <a:off x="457200" y="1034075"/>
            <a:ext cx="5295600" cy="35952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Results of injury to kidney structures: tubules, glomeruli, the interstitium, and intra-renal blood vessels </a:t>
            </a:r>
            <a:r>
              <a:rPr lang="en" baseline="30000" dirty="0" smtClean="0"/>
              <a:t>29</a:t>
            </a:r>
            <a:endParaRPr baseline="30000" dirty="0"/>
          </a:p>
          <a:p>
            <a:pPr marL="457200" lvl="0" indent="-317500" algn="l" rtl="0">
              <a:spcBef>
                <a:spcPts val="1000"/>
              </a:spcBef>
              <a:spcAft>
                <a:spcPts val="0"/>
              </a:spcAft>
              <a:buSzPts val="1400"/>
              <a:buChar char="•"/>
            </a:pPr>
            <a:r>
              <a:rPr lang="en" dirty="0"/>
              <a:t>Acute Tubulointerstitial nephritis</a:t>
            </a:r>
            <a:endParaRPr dirty="0"/>
          </a:p>
          <a:p>
            <a:pPr marL="457200" lvl="0" indent="-317500" algn="l" rtl="0">
              <a:spcBef>
                <a:spcPts val="1000"/>
              </a:spcBef>
              <a:spcAft>
                <a:spcPts val="0"/>
              </a:spcAft>
              <a:buSzPts val="1400"/>
              <a:buChar char="•"/>
            </a:pPr>
            <a:r>
              <a:rPr lang="en" dirty="0"/>
              <a:t>3 Main Causes in Children </a:t>
            </a:r>
            <a:r>
              <a:rPr lang="en-US" baseline="30000" dirty="0" smtClean="0"/>
              <a:t>30</a:t>
            </a:r>
            <a:endParaRPr dirty="0"/>
          </a:p>
          <a:p>
            <a:pPr marL="914400" lvl="1" indent="-317500" algn="l" rtl="0">
              <a:spcBef>
                <a:spcPts val="1000"/>
              </a:spcBef>
              <a:spcAft>
                <a:spcPts val="0"/>
              </a:spcAft>
              <a:buSzPts val="1400"/>
              <a:buChar char="–"/>
            </a:pPr>
            <a:r>
              <a:rPr lang="en" dirty="0"/>
              <a:t>Acute Glomerulonephritis (stage 1)</a:t>
            </a:r>
            <a:endParaRPr dirty="0"/>
          </a:p>
          <a:p>
            <a:pPr marL="914400" lvl="1" indent="-317500" algn="l" rtl="0">
              <a:spcBef>
                <a:spcPts val="1000"/>
              </a:spcBef>
              <a:spcAft>
                <a:spcPts val="0"/>
              </a:spcAft>
              <a:buSzPts val="1400"/>
              <a:buChar char="–"/>
            </a:pPr>
            <a:r>
              <a:rPr lang="en" dirty="0"/>
              <a:t>Septicemia </a:t>
            </a:r>
            <a:r>
              <a:rPr lang="en" dirty="0" smtClean="0"/>
              <a:t>(stage </a:t>
            </a:r>
            <a:r>
              <a:rPr lang="en" dirty="0"/>
              <a:t>3)</a:t>
            </a:r>
            <a:endParaRPr dirty="0"/>
          </a:p>
          <a:p>
            <a:pPr marL="914400" lvl="1" indent="-317500" algn="l" rtl="0">
              <a:spcBef>
                <a:spcPts val="1000"/>
              </a:spcBef>
              <a:spcAft>
                <a:spcPts val="0"/>
              </a:spcAft>
              <a:buSzPts val="1400"/>
              <a:buChar char="–"/>
            </a:pPr>
            <a:r>
              <a:rPr lang="en" dirty="0"/>
              <a:t>Antibiotic drug-induced AKI (stage 3)</a:t>
            </a:r>
            <a:endParaRPr dirty="0"/>
          </a:p>
          <a:p>
            <a:pPr marL="0" lvl="0" indent="0" algn="l" rtl="0">
              <a:spcBef>
                <a:spcPts val="1000"/>
              </a:spcBef>
              <a:spcAft>
                <a:spcPts val="0"/>
              </a:spcAft>
              <a:buNone/>
            </a:pPr>
            <a:endParaRPr dirty="0"/>
          </a:p>
        </p:txBody>
      </p:sp>
      <p:pic>
        <p:nvPicPr>
          <p:cNvPr id="475" name="Google Shape;475;p55"/>
          <p:cNvPicPr preferRelativeResize="0"/>
          <p:nvPr/>
        </p:nvPicPr>
        <p:blipFill rotWithShape="1">
          <a:blip r:embed="rId3">
            <a:alphaModFix/>
          </a:blip>
          <a:srcRect l="23480" t="20104" r="29482" b="21890"/>
          <a:stretch/>
        </p:blipFill>
        <p:spPr>
          <a:xfrm>
            <a:off x="5752850" y="1017663"/>
            <a:ext cx="2419401" cy="2983374"/>
          </a:xfrm>
          <a:prstGeom prst="rect">
            <a:avLst/>
          </a:prstGeom>
          <a:noFill/>
          <a:ln>
            <a:noFill/>
          </a:ln>
        </p:spPr>
      </p:pic>
      <p:grpSp>
        <p:nvGrpSpPr>
          <p:cNvPr id="476" name="Google Shape;476;p55"/>
          <p:cNvGrpSpPr/>
          <p:nvPr/>
        </p:nvGrpSpPr>
        <p:grpSpPr>
          <a:xfrm>
            <a:off x="-433930" y="3788242"/>
            <a:ext cx="1459278" cy="1458558"/>
            <a:chOff x="0" y="1663375"/>
            <a:chExt cx="3599601" cy="3599601"/>
          </a:xfrm>
        </p:grpSpPr>
        <p:pic>
          <p:nvPicPr>
            <p:cNvPr id="477" name="Google Shape;477;p55"/>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478" name="Google Shape;478;p55"/>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lvl="0"/>
            <a:r>
              <a:rPr lang="en" dirty="0"/>
              <a:t>Etiology: Intrinsic Possible Causes </a:t>
            </a:r>
            <a:r>
              <a:rPr lang="en" sz="1600" baseline="30000" dirty="0" smtClean="0"/>
              <a:t>16</a:t>
            </a:r>
            <a:r>
              <a:rPr lang="en" sz="1600" baseline="30000" dirty="0" smtClean="0">
                <a:sym typeface="Calibri"/>
              </a:rPr>
              <a:t>,29</a:t>
            </a:r>
            <a:endParaRPr sz="1600" baseline="30000" dirty="0"/>
          </a:p>
        </p:txBody>
      </p:sp>
      <p:pic>
        <p:nvPicPr>
          <p:cNvPr id="484" name="Google Shape;484;p56"/>
          <p:cNvPicPr preferRelativeResize="0"/>
          <p:nvPr/>
        </p:nvPicPr>
        <p:blipFill rotWithShape="1">
          <a:blip r:embed="rId3">
            <a:alphaModFix/>
          </a:blip>
          <a:srcRect l="19059" t="30652" r="19059" b="28147"/>
          <a:stretch/>
        </p:blipFill>
        <p:spPr>
          <a:xfrm>
            <a:off x="3365900" y="1245099"/>
            <a:ext cx="2580501" cy="1718001"/>
          </a:xfrm>
          <a:prstGeom prst="rect">
            <a:avLst/>
          </a:prstGeom>
          <a:noFill/>
          <a:ln>
            <a:noFill/>
          </a:ln>
        </p:spPr>
      </p:pic>
      <p:sp>
        <p:nvSpPr>
          <p:cNvPr id="485" name="Google Shape;485;p56"/>
          <p:cNvSpPr/>
          <p:nvPr/>
        </p:nvSpPr>
        <p:spPr>
          <a:xfrm>
            <a:off x="6270949" y="407625"/>
            <a:ext cx="2558725" cy="2008500"/>
          </a:xfrm>
          <a:prstGeom prst="wedgeRectCallout">
            <a:avLst>
              <a:gd name="adj1" fmla="val -88496"/>
              <a:gd name="adj2" fmla="val 24371"/>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Tubular: </a:t>
            </a:r>
            <a:endParaRPr lang="en" b="1" dirty="0" smtClean="0">
              <a:solidFill>
                <a:srgbClr val="FFFFFF"/>
              </a:solidFill>
            </a:endParaRPr>
          </a:p>
          <a:p>
            <a:pPr marL="0" lvl="0" indent="0" algn="l" rtl="0">
              <a:spcBef>
                <a:spcPts val="0"/>
              </a:spcBef>
              <a:spcAft>
                <a:spcPts val="0"/>
              </a:spcAft>
              <a:buNone/>
            </a:pPr>
            <a:endParaRPr b="1" dirty="0">
              <a:solidFill>
                <a:srgbClr val="FFFFFF"/>
              </a:solidFill>
            </a:endParaRPr>
          </a:p>
          <a:p>
            <a:pPr marL="457200" lvl="0" indent="-285750" algn="l" rtl="0">
              <a:spcBef>
                <a:spcPts val="0"/>
              </a:spcBef>
              <a:spcAft>
                <a:spcPts val="0"/>
              </a:spcAft>
              <a:buClr>
                <a:srgbClr val="FFFFFF"/>
              </a:buClr>
              <a:buSzPts val="900"/>
              <a:buFont typeface="Calibri"/>
              <a:buChar char="●"/>
            </a:pPr>
            <a:r>
              <a:rPr lang="en" sz="1100" dirty="0">
                <a:solidFill>
                  <a:srgbClr val="FFFFFF"/>
                </a:solidFill>
                <a:latin typeface="Calibri"/>
                <a:ea typeface="Calibri"/>
                <a:cs typeface="Calibri"/>
                <a:sym typeface="Calibri"/>
              </a:rPr>
              <a:t>Renal ischemia (shock, complication of surgery, hemorrhage, trauma, bacteremia</a:t>
            </a:r>
            <a:r>
              <a:rPr lang="en" sz="1100" dirty="0" smtClean="0">
                <a:solidFill>
                  <a:srgbClr val="FFFFFF"/>
                </a:solidFill>
                <a:latin typeface="Calibri"/>
                <a:ea typeface="Calibri"/>
                <a:cs typeface="Calibri"/>
                <a:sym typeface="Calibri"/>
              </a:rPr>
              <a:t>),</a:t>
            </a:r>
            <a:endParaRPr sz="1100" dirty="0">
              <a:solidFill>
                <a:srgbClr val="FFFFFF"/>
              </a:solidFill>
              <a:latin typeface="Calibri"/>
              <a:ea typeface="Calibri"/>
              <a:cs typeface="Calibri"/>
              <a:sym typeface="Calibri"/>
            </a:endParaRPr>
          </a:p>
          <a:p>
            <a:pPr marL="457200" lvl="0" indent="-285750" algn="l" rtl="0">
              <a:spcBef>
                <a:spcPts val="0"/>
              </a:spcBef>
              <a:spcAft>
                <a:spcPts val="0"/>
              </a:spcAft>
              <a:buClr>
                <a:srgbClr val="FFFFFF"/>
              </a:buClr>
              <a:buSzPts val="900"/>
              <a:buFont typeface="Calibri"/>
              <a:buChar char="●"/>
            </a:pPr>
            <a:r>
              <a:rPr lang="en" sz="1100" dirty="0">
                <a:solidFill>
                  <a:srgbClr val="FFFFFF"/>
                </a:solidFill>
                <a:latin typeface="Calibri"/>
                <a:ea typeface="Calibri"/>
                <a:cs typeface="Calibri"/>
                <a:sym typeface="Calibri"/>
              </a:rPr>
              <a:t>Nephrotoxic drugs </a:t>
            </a:r>
            <a:endParaRPr lang="en" sz="1100" dirty="0" smtClean="0">
              <a:solidFill>
                <a:srgbClr val="FFFFFF"/>
              </a:solidFill>
              <a:latin typeface="Calibri"/>
              <a:ea typeface="Calibri"/>
              <a:cs typeface="Calibri"/>
              <a:sym typeface="Calibri"/>
            </a:endParaRPr>
          </a:p>
          <a:p>
            <a:pPr marL="457200" lvl="0" indent="-285750" algn="l" rtl="0">
              <a:spcBef>
                <a:spcPts val="0"/>
              </a:spcBef>
              <a:spcAft>
                <a:spcPts val="0"/>
              </a:spcAft>
              <a:buClr>
                <a:srgbClr val="FFFFFF"/>
              </a:buClr>
              <a:buSzPts val="900"/>
              <a:buFont typeface="Calibri"/>
              <a:buChar char="●"/>
            </a:pPr>
            <a:r>
              <a:rPr lang="en" sz="1100" dirty="0" smtClean="0">
                <a:solidFill>
                  <a:srgbClr val="FFFFFF"/>
                </a:solidFill>
                <a:latin typeface="Calibri"/>
                <a:ea typeface="Calibri"/>
                <a:cs typeface="Calibri"/>
                <a:sym typeface="Calibri"/>
              </a:rPr>
              <a:t>Endogenous </a:t>
            </a:r>
            <a:r>
              <a:rPr lang="en" sz="1100" dirty="0">
                <a:solidFill>
                  <a:srgbClr val="FFFFFF"/>
                </a:solidFill>
                <a:latin typeface="Calibri"/>
                <a:ea typeface="Calibri"/>
                <a:cs typeface="Calibri"/>
                <a:sym typeface="Calibri"/>
              </a:rPr>
              <a:t>toxins such as uric acid excretion caused by tumor lysis syndrome in children with Leukemia</a:t>
            </a:r>
            <a:endParaRPr sz="1600" dirty="0">
              <a:solidFill>
                <a:srgbClr val="FFFFFF"/>
              </a:solidFill>
            </a:endParaRPr>
          </a:p>
        </p:txBody>
      </p:sp>
      <p:sp>
        <p:nvSpPr>
          <p:cNvPr id="486" name="Google Shape;486;p56"/>
          <p:cNvSpPr/>
          <p:nvPr/>
        </p:nvSpPr>
        <p:spPr>
          <a:xfrm>
            <a:off x="6270950" y="2571749"/>
            <a:ext cx="2558724" cy="1552575"/>
          </a:xfrm>
          <a:prstGeom prst="wedgeRectCallout">
            <a:avLst>
              <a:gd name="adj1" fmla="val -80926"/>
              <a:gd name="adj2" fmla="val -6347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Glomerular: </a:t>
            </a:r>
            <a:endParaRPr lang="en" b="1" dirty="0" smtClean="0">
              <a:solidFill>
                <a:srgbClr val="FFFFFF"/>
              </a:solidFill>
            </a:endParaRPr>
          </a:p>
          <a:p>
            <a:pPr marL="0" lvl="0" indent="0" algn="l" rtl="0">
              <a:spcBef>
                <a:spcPts val="0"/>
              </a:spcBef>
              <a:spcAft>
                <a:spcPts val="0"/>
              </a:spcAft>
              <a:buNone/>
            </a:pPr>
            <a:endParaRPr b="1" dirty="0">
              <a:solidFill>
                <a:srgbClr val="FFFFFF"/>
              </a:solidFill>
            </a:endParaRPr>
          </a:p>
          <a:p>
            <a:pPr marL="457200" lvl="0" indent="-304800" algn="l" rtl="0">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Acute post infectious glomerulonephritis</a:t>
            </a:r>
            <a:endParaRPr sz="1200" dirty="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Lupus nephritis</a:t>
            </a: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p:txBody>
      </p:sp>
      <p:sp>
        <p:nvSpPr>
          <p:cNvPr id="487" name="Google Shape;487;p56"/>
          <p:cNvSpPr/>
          <p:nvPr/>
        </p:nvSpPr>
        <p:spPr>
          <a:xfrm>
            <a:off x="487700" y="769750"/>
            <a:ext cx="2296500" cy="1459100"/>
          </a:xfrm>
          <a:prstGeom prst="wedgeRectCallout">
            <a:avLst>
              <a:gd name="adj1" fmla="val 96093"/>
              <a:gd name="adj2" fmla="val 5488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rPr>
              <a:t>Interstitium:</a:t>
            </a:r>
            <a:r>
              <a:rPr lang="en" b="1" dirty="0">
                <a:solidFill>
                  <a:srgbClr val="FFFFFF"/>
                </a:solidFill>
              </a:rPr>
              <a:t> </a:t>
            </a:r>
            <a:endParaRPr lang="en" b="1" dirty="0" smtClean="0">
              <a:solidFill>
                <a:srgbClr val="FFFFFF"/>
              </a:solidFill>
            </a:endParaRPr>
          </a:p>
          <a:p>
            <a:pPr marL="0" lvl="0" indent="0" algn="l" rtl="0">
              <a:spcBef>
                <a:spcPts val="0"/>
              </a:spcBef>
              <a:spcAft>
                <a:spcPts val="0"/>
              </a:spcAft>
              <a:buNone/>
            </a:pPr>
            <a:endParaRPr b="1" dirty="0">
              <a:solidFill>
                <a:srgbClr val="FFFFFF"/>
              </a:solidFill>
            </a:endParaRPr>
          </a:p>
          <a:p>
            <a:pPr marL="457200" lvl="0" indent="-285750" algn="l" rtl="0">
              <a:spcBef>
                <a:spcPts val="0"/>
              </a:spcBef>
              <a:spcAft>
                <a:spcPts val="0"/>
              </a:spcAft>
              <a:buClr>
                <a:srgbClr val="FFFFFF"/>
              </a:buClr>
              <a:buSzPts val="900"/>
              <a:buFont typeface="Calibri"/>
              <a:buChar char="●"/>
            </a:pPr>
            <a:r>
              <a:rPr lang="en" sz="1100" dirty="0">
                <a:solidFill>
                  <a:srgbClr val="FFFFFF"/>
                </a:solidFill>
                <a:latin typeface="Calibri"/>
                <a:ea typeface="Calibri"/>
                <a:cs typeface="Calibri"/>
                <a:sym typeface="Calibri"/>
              </a:rPr>
              <a:t>Infectious (bacterial, viral)</a:t>
            </a:r>
            <a:endParaRPr sz="1100" dirty="0">
              <a:solidFill>
                <a:srgbClr val="FFFFFF"/>
              </a:solidFill>
              <a:latin typeface="Calibri"/>
              <a:ea typeface="Calibri"/>
              <a:cs typeface="Calibri"/>
              <a:sym typeface="Calibri"/>
            </a:endParaRPr>
          </a:p>
          <a:p>
            <a:pPr marL="457200" lvl="0" indent="-285750" algn="l" rtl="0">
              <a:spcBef>
                <a:spcPts val="0"/>
              </a:spcBef>
              <a:spcAft>
                <a:spcPts val="0"/>
              </a:spcAft>
              <a:buClr>
                <a:srgbClr val="FFFFFF"/>
              </a:buClr>
              <a:buSzPts val="900"/>
              <a:buFont typeface="Calibri"/>
              <a:buChar char="●"/>
            </a:pPr>
            <a:r>
              <a:rPr lang="en" sz="1100" dirty="0">
                <a:solidFill>
                  <a:srgbClr val="FFFFFF"/>
                </a:solidFill>
                <a:latin typeface="Calibri"/>
                <a:ea typeface="Calibri"/>
                <a:cs typeface="Calibri"/>
                <a:sym typeface="Calibri"/>
              </a:rPr>
              <a:t>Medications (antibiotics, diuretics, NSAIDs)</a:t>
            </a:r>
            <a:endParaRPr sz="1100" dirty="0">
              <a:solidFill>
                <a:srgbClr val="FFFFFF"/>
              </a:solidFill>
              <a:latin typeface="Calibri"/>
              <a:ea typeface="Calibri"/>
              <a:cs typeface="Calibri"/>
              <a:sym typeface="Calibri"/>
            </a:endParaRPr>
          </a:p>
          <a:p>
            <a:pPr marL="457200" lvl="0" indent="-285750" algn="l" rtl="0">
              <a:spcBef>
                <a:spcPts val="0"/>
              </a:spcBef>
              <a:spcAft>
                <a:spcPts val="0"/>
              </a:spcAft>
              <a:buClr>
                <a:srgbClr val="FFFFFF"/>
              </a:buClr>
              <a:buSzPts val="900"/>
              <a:buFont typeface="Calibri"/>
              <a:buChar char="●"/>
            </a:pPr>
            <a:r>
              <a:rPr lang="en" sz="1100" dirty="0">
                <a:solidFill>
                  <a:srgbClr val="FFFFFF"/>
                </a:solidFill>
                <a:latin typeface="Calibri"/>
                <a:ea typeface="Calibri"/>
                <a:cs typeface="Calibri"/>
                <a:sym typeface="Calibri"/>
              </a:rPr>
              <a:t>Acute Interstitial Nephritis (idiopathic or drug induced)</a:t>
            </a:r>
            <a:endParaRPr sz="11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p:txBody>
      </p:sp>
      <p:sp>
        <p:nvSpPr>
          <p:cNvPr id="488" name="Google Shape;488;p56"/>
          <p:cNvSpPr/>
          <p:nvPr/>
        </p:nvSpPr>
        <p:spPr>
          <a:xfrm>
            <a:off x="778550" y="2571749"/>
            <a:ext cx="2296500" cy="2328712"/>
          </a:xfrm>
          <a:prstGeom prst="wedgeRectCallout">
            <a:avLst>
              <a:gd name="adj1" fmla="val 107750"/>
              <a:gd name="adj2" fmla="val -4248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Vascular: </a:t>
            </a:r>
            <a:endParaRPr lang="en" b="1" dirty="0" smtClean="0">
              <a:solidFill>
                <a:srgbClr val="FFFFFF"/>
              </a:solidFill>
            </a:endParaRPr>
          </a:p>
          <a:p>
            <a:pPr marL="0" lvl="0" indent="0" algn="l" rtl="0">
              <a:spcBef>
                <a:spcPts val="0"/>
              </a:spcBef>
              <a:spcAft>
                <a:spcPts val="0"/>
              </a:spcAft>
              <a:buNone/>
            </a:pPr>
            <a:endParaRPr b="1" dirty="0">
              <a:solidFill>
                <a:srgbClr val="FFFFFF"/>
              </a:solidFill>
            </a:endParaRPr>
          </a:p>
          <a:p>
            <a:pPr marL="457200" lvl="0" indent="-292100" algn="l" rtl="0">
              <a:spcBef>
                <a:spcPts val="0"/>
              </a:spcBef>
              <a:spcAft>
                <a:spcPts val="0"/>
              </a:spcAft>
              <a:buClr>
                <a:srgbClr val="FFFFFF"/>
              </a:buClr>
              <a:buSzPts val="1000"/>
              <a:buFont typeface="Calibri"/>
              <a:buChar char="●"/>
            </a:pPr>
            <a:r>
              <a:rPr lang="en" sz="1100" dirty="0">
                <a:solidFill>
                  <a:srgbClr val="FFFFFF"/>
                </a:solidFill>
                <a:latin typeface="Calibri"/>
                <a:ea typeface="Calibri"/>
                <a:cs typeface="Calibri"/>
                <a:sym typeface="Calibri"/>
              </a:rPr>
              <a:t>Cortical necrosis is common in young children, particularly neonates</a:t>
            </a:r>
            <a:endParaRPr sz="1100" dirty="0">
              <a:solidFill>
                <a:srgbClr val="FFFFFF"/>
              </a:solidFill>
              <a:latin typeface="Calibri"/>
              <a:ea typeface="Calibri"/>
              <a:cs typeface="Calibri"/>
              <a:sym typeface="Calibri"/>
            </a:endParaRPr>
          </a:p>
          <a:p>
            <a:pPr marL="457200" lvl="0" indent="-292100" algn="l" rtl="0">
              <a:spcBef>
                <a:spcPts val="0"/>
              </a:spcBef>
              <a:spcAft>
                <a:spcPts val="0"/>
              </a:spcAft>
              <a:buClr>
                <a:srgbClr val="FFFFFF"/>
              </a:buClr>
              <a:buSzPts val="1000"/>
              <a:buFont typeface="Calibri"/>
              <a:buChar char="●"/>
            </a:pPr>
            <a:r>
              <a:rPr lang="en" sz="1100" dirty="0">
                <a:solidFill>
                  <a:srgbClr val="FFFFFF"/>
                </a:solidFill>
                <a:latin typeface="Calibri"/>
                <a:ea typeface="Calibri"/>
                <a:cs typeface="Calibri"/>
                <a:sym typeface="Calibri"/>
              </a:rPr>
              <a:t>Associated with ischemic insults due to perinatal anoxia, placenta abruption and twin-twin or twin-mother transfusions</a:t>
            </a:r>
            <a:endParaRPr sz="1100" dirty="0">
              <a:solidFill>
                <a:srgbClr val="FFFFFF"/>
              </a:solidFill>
              <a:latin typeface="Calibri"/>
              <a:ea typeface="Calibri"/>
              <a:cs typeface="Calibri"/>
              <a:sym typeface="Calibri"/>
            </a:endParaRPr>
          </a:p>
          <a:p>
            <a:pPr marL="457200" lvl="0" indent="-292100" algn="l" rtl="0">
              <a:spcBef>
                <a:spcPts val="0"/>
              </a:spcBef>
              <a:spcAft>
                <a:spcPts val="0"/>
              </a:spcAft>
              <a:buClr>
                <a:srgbClr val="FFFFFF"/>
              </a:buClr>
              <a:buSzPts val="1000"/>
              <a:buFont typeface="Calibri"/>
              <a:buChar char="●"/>
            </a:pPr>
            <a:r>
              <a:rPr lang="en" sz="1100" dirty="0">
                <a:solidFill>
                  <a:srgbClr val="FFFFFF"/>
                </a:solidFill>
                <a:latin typeface="Calibri"/>
                <a:ea typeface="Calibri"/>
                <a:cs typeface="Calibri"/>
                <a:sym typeface="Calibri"/>
              </a:rPr>
              <a:t>Hemolytic uremic syndrome</a:t>
            </a:r>
            <a:endParaRPr sz="11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p:txBody>
      </p:sp>
      <p:grpSp>
        <p:nvGrpSpPr>
          <p:cNvPr id="489" name="Google Shape;489;p56"/>
          <p:cNvGrpSpPr/>
          <p:nvPr/>
        </p:nvGrpSpPr>
        <p:grpSpPr>
          <a:xfrm>
            <a:off x="-433930" y="3788242"/>
            <a:ext cx="1459278" cy="1458558"/>
            <a:chOff x="0" y="1663375"/>
            <a:chExt cx="3599601" cy="3599601"/>
          </a:xfrm>
        </p:grpSpPr>
        <p:pic>
          <p:nvPicPr>
            <p:cNvPr id="490" name="Google Shape;490;p56"/>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491" name="Google Shape;491;p56"/>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Etiology: Postrenal</a:t>
            </a:r>
            <a:endParaRPr/>
          </a:p>
        </p:txBody>
      </p:sp>
      <p:sp>
        <p:nvSpPr>
          <p:cNvPr id="497" name="Google Shape;497;p57"/>
          <p:cNvSpPr txBox="1">
            <a:spLocks noGrp="1"/>
          </p:cNvSpPr>
          <p:nvPr>
            <p:ph type="body" idx="1"/>
          </p:nvPr>
        </p:nvSpPr>
        <p:spPr>
          <a:xfrm>
            <a:off x="457200" y="755650"/>
            <a:ext cx="8229600" cy="3873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Caused by blockage of urinary flow in the urinary tract </a:t>
            </a:r>
            <a:r>
              <a:rPr lang="en" baseline="30000" dirty="0" smtClean="0"/>
              <a:t>31</a:t>
            </a:r>
            <a:endParaRPr dirty="0"/>
          </a:p>
          <a:p>
            <a:pPr marL="457200" lvl="0" indent="-317500" algn="l" rtl="0">
              <a:spcBef>
                <a:spcPts val="1000"/>
              </a:spcBef>
              <a:spcAft>
                <a:spcPts val="0"/>
              </a:spcAft>
              <a:buSzPts val="1400"/>
              <a:buChar char="•"/>
            </a:pPr>
            <a:r>
              <a:rPr lang="en" dirty="0"/>
              <a:t>Obstruction → ↑ intratubular pressure and ↓GFR </a:t>
            </a:r>
            <a:r>
              <a:rPr lang="en" baseline="30000" dirty="0"/>
              <a:t>3</a:t>
            </a:r>
            <a:r>
              <a:rPr lang="en" baseline="30000" dirty="0" smtClean="0"/>
              <a:t>2</a:t>
            </a:r>
            <a:endParaRPr baseline="30000" dirty="0"/>
          </a:p>
          <a:p>
            <a:pPr marL="914400" lvl="1" indent="-317500" algn="l" rtl="0">
              <a:spcBef>
                <a:spcPts val="0"/>
              </a:spcBef>
              <a:spcAft>
                <a:spcPts val="0"/>
              </a:spcAft>
              <a:buSzPts val="1400"/>
              <a:buChar char="–"/>
            </a:pPr>
            <a:r>
              <a:rPr lang="en" dirty="0"/>
              <a:t>Leads to build up in the kidney</a:t>
            </a:r>
            <a:endParaRPr dirty="0"/>
          </a:p>
          <a:p>
            <a:pPr marL="457200" lvl="0" indent="-317500" algn="l" rtl="0">
              <a:spcBef>
                <a:spcPts val="1000"/>
              </a:spcBef>
              <a:spcAft>
                <a:spcPts val="0"/>
              </a:spcAft>
              <a:buSzPts val="1400"/>
              <a:buChar char="•"/>
            </a:pPr>
            <a:r>
              <a:rPr lang="en" dirty="0"/>
              <a:t>Quick resolution = best chance of kidney recovery</a:t>
            </a:r>
            <a:r>
              <a:rPr lang="en" baseline="30000" dirty="0"/>
              <a:t> </a:t>
            </a:r>
            <a:r>
              <a:rPr lang="en" baseline="30000" dirty="0" smtClean="0"/>
              <a:t>29</a:t>
            </a:r>
            <a:endParaRPr dirty="0"/>
          </a:p>
          <a:p>
            <a:pPr marL="0" lvl="0" indent="0" algn="l" rtl="0">
              <a:spcBef>
                <a:spcPts val="700"/>
              </a:spcBef>
              <a:spcAft>
                <a:spcPts val="0"/>
              </a:spcAft>
              <a:buNone/>
            </a:pPr>
            <a:endParaRPr dirty="0"/>
          </a:p>
        </p:txBody>
      </p:sp>
      <p:pic>
        <p:nvPicPr>
          <p:cNvPr id="498" name="Google Shape;498;p57"/>
          <p:cNvPicPr preferRelativeResize="0"/>
          <p:nvPr/>
        </p:nvPicPr>
        <p:blipFill>
          <a:blip r:embed="rId3">
            <a:alphaModFix/>
          </a:blip>
          <a:stretch>
            <a:fillRect/>
          </a:stretch>
        </p:blipFill>
        <p:spPr>
          <a:xfrm>
            <a:off x="2842575" y="1866675"/>
            <a:ext cx="3115524" cy="3115524"/>
          </a:xfrm>
          <a:prstGeom prst="rect">
            <a:avLst/>
          </a:prstGeom>
          <a:noFill/>
          <a:ln>
            <a:noFill/>
          </a:ln>
        </p:spPr>
      </p:pic>
      <p:grpSp>
        <p:nvGrpSpPr>
          <p:cNvPr id="499" name="Google Shape;499;p57"/>
          <p:cNvGrpSpPr/>
          <p:nvPr/>
        </p:nvGrpSpPr>
        <p:grpSpPr>
          <a:xfrm>
            <a:off x="-433930" y="3788242"/>
            <a:ext cx="1459278" cy="1458558"/>
            <a:chOff x="0" y="1663375"/>
            <a:chExt cx="3599601" cy="3599601"/>
          </a:xfrm>
        </p:grpSpPr>
        <p:pic>
          <p:nvPicPr>
            <p:cNvPr id="500" name="Google Shape;500;p57"/>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501" name="Google Shape;501;p57"/>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Etiology: Post Renal Possible </a:t>
            </a:r>
            <a:r>
              <a:rPr lang="en" dirty="0" smtClean="0"/>
              <a:t>Causes </a:t>
            </a:r>
            <a:r>
              <a:rPr lang="en" baseline="30000" dirty="0" smtClean="0"/>
              <a:t>16,29</a:t>
            </a:r>
            <a:endParaRPr baseline="30000" dirty="0"/>
          </a:p>
        </p:txBody>
      </p:sp>
      <p:pic>
        <p:nvPicPr>
          <p:cNvPr id="507" name="Google Shape;507;p58"/>
          <p:cNvPicPr preferRelativeResize="0"/>
          <p:nvPr/>
        </p:nvPicPr>
        <p:blipFill>
          <a:blip r:embed="rId3">
            <a:alphaModFix/>
          </a:blip>
          <a:stretch>
            <a:fillRect/>
          </a:stretch>
        </p:blipFill>
        <p:spPr>
          <a:xfrm>
            <a:off x="3147175" y="1113846"/>
            <a:ext cx="2983929" cy="2983929"/>
          </a:xfrm>
          <a:prstGeom prst="rect">
            <a:avLst/>
          </a:prstGeom>
          <a:noFill/>
          <a:ln>
            <a:noFill/>
          </a:ln>
        </p:spPr>
      </p:pic>
      <p:sp>
        <p:nvSpPr>
          <p:cNvPr id="508" name="Google Shape;508;p58"/>
          <p:cNvSpPr/>
          <p:nvPr/>
        </p:nvSpPr>
        <p:spPr>
          <a:xfrm>
            <a:off x="655575" y="1904550"/>
            <a:ext cx="2296500" cy="1071300"/>
          </a:xfrm>
          <a:prstGeom prst="wedgeRectCallout">
            <a:avLst>
              <a:gd name="adj1" fmla="val 111799"/>
              <a:gd name="adj2" fmla="val 62422"/>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Extrarenal Obstruction: </a:t>
            </a:r>
            <a:r>
              <a:rPr lang="en" sz="1200">
                <a:solidFill>
                  <a:srgbClr val="FFFFFF"/>
                </a:solidFill>
                <a:latin typeface="Calibri"/>
                <a:ea typeface="Calibri"/>
                <a:cs typeface="Calibri"/>
                <a:sym typeface="Calibri"/>
              </a:rPr>
              <a:t>congenital malformations such as posterior urethral valves, bilateral ureteropelvic junction obstruction or bilateral obstructive ureteroceles</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p:txBody>
      </p:sp>
      <p:sp>
        <p:nvSpPr>
          <p:cNvPr id="509" name="Google Shape;509;p58"/>
          <p:cNvSpPr/>
          <p:nvPr/>
        </p:nvSpPr>
        <p:spPr>
          <a:xfrm>
            <a:off x="6511150" y="2036088"/>
            <a:ext cx="2296500" cy="1071300"/>
          </a:xfrm>
          <a:prstGeom prst="wedgeRectCallout">
            <a:avLst>
              <a:gd name="adj1" fmla="val -99614"/>
              <a:gd name="adj2" fmla="val -4141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rPr>
              <a:t>Intrarenal Obstruction: </a:t>
            </a:r>
            <a:r>
              <a:rPr lang="en" sz="1200" dirty="0">
                <a:solidFill>
                  <a:srgbClr val="FFFFFF"/>
                </a:solidFill>
                <a:latin typeface="Calibri"/>
                <a:ea typeface="Calibri"/>
                <a:cs typeface="Calibri"/>
                <a:sym typeface="Calibri"/>
              </a:rPr>
              <a:t>Nephrolithiasis, blood </a:t>
            </a:r>
            <a:r>
              <a:rPr lang="en" sz="1200" dirty="0" smtClean="0">
                <a:solidFill>
                  <a:srgbClr val="FFFFFF"/>
                </a:solidFill>
                <a:latin typeface="Calibri"/>
                <a:ea typeface="Calibri"/>
                <a:cs typeface="Calibri"/>
                <a:sym typeface="Calibri"/>
              </a:rPr>
              <a:t>clots</a:t>
            </a: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p:txBody>
      </p:sp>
      <p:grpSp>
        <p:nvGrpSpPr>
          <p:cNvPr id="510" name="Google Shape;510;p58"/>
          <p:cNvGrpSpPr/>
          <p:nvPr/>
        </p:nvGrpSpPr>
        <p:grpSpPr>
          <a:xfrm>
            <a:off x="-433930" y="3788242"/>
            <a:ext cx="1459278" cy="1458558"/>
            <a:chOff x="0" y="1663375"/>
            <a:chExt cx="3599601" cy="3599601"/>
          </a:xfrm>
        </p:grpSpPr>
        <p:pic>
          <p:nvPicPr>
            <p:cNvPr id="511" name="Google Shape;511;p58"/>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512" name="Google Shape;512;p58"/>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1278150" y="1460250"/>
            <a:ext cx="6587700" cy="21048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AKI Risk Factors</a:t>
            </a:r>
            <a:endParaRPr sz="4800"/>
          </a:p>
        </p:txBody>
      </p:sp>
      <p:grpSp>
        <p:nvGrpSpPr>
          <p:cNvPr id="182" name="Google Shape;182;p28"/>
          <p:cNvGrpSpPr/>
          <p:nvPr/>
        </p:nvGrpSpPr>
        <p:grpSpPr>
          <a:xfrm>
            <a:off x="-433930" y="3788242"/>
            <a:ext cx="1459278" cy="1458558"/>
            <a:chOff x="0" y="1663375"/>
            <a:chExt cx="3599601" cy="3599601"/>
          </a:xfrm>
        </p:grpSpPr>
        <p:pic>
          <p:nvPicPr>
            <p:cNvPr id="183" name="Google Shape;183;p28"/>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84" name="Google Shape;184;p28"/>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9"/>
          <p:cNvSpPr txBox="1">
            <a:spLocks noGrp="1"/>
          </p:cNvSpPr>
          <p:nvPr>
            <p:ph type="title"/>
          </p:nvPr>
        </p:nvSpPr>
        <p:spPr>
          <a:xfrm>
            <a:off x="571500" y="207175"/>
            <a:ext cx="7923300" cy="4386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None/>
            </a:pPr>
            <a:r>
              <a:rPr lang="en" sz="2400"/>
              <a:t>Anesthesia-related Risk Factors </a:t>
            </a:r>
            <a:endParaRPr sz="1100" baseline="30000"/>
          </a:p>
        </p:txBody>
      </p:sp>
      <p:sp>
        <p:nvSpPr>
          <p:cNvPr id="643" name="Google Shape;643;p69"/>
          <p:cNvSpPr txBox="1">
            <a:spLocks noGrp="1"/>
          </p:cNvSpPr>
          <p:nvPr>
            <p:ph type="body" idx="1"/>
          </p:nvPr>
        </p:nvSpPr>
        <p:spPr>
          <a:xfrm>
            <a:off x="295709" y="741956"/>
            <a:ext cx="8218800" cy="3543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dirty="0"/>
              <a:t>Potentially modifiable AKI risk factors in both </a:t>
            </a:r>
            <a:r>
              <a:rPr lang="en" dirty="0" smtClean="0"/>
              <a:t>pediatric cardiac </a:t>
            </a:r>
            <a:r>
              <a:rPr lang="en" dirty="0"/>
              <a:t>and noncardiac surgery </a:t>
            </a:r>
            <a:r>
              <a:rPr lang="en-US" baseline="30000" dirty="0" smtClean="0"/>
              <a:t>33-35</a:t>
            </a:r>
            <a:endParaRPr baseline="30000" dirty="0"/>
          </a:p>
          <a:p>
            <a:pPr marL="431800" lvl="1" indent="-177800" algn="l" rtl="0">
              <a:lnSpc>
                <a:spcPct val="115000"/>
              </a:lnSpc>
              <a:spcBef>
                <a:spcPts val="0"/>
              </a:spcBef>
              <a:spcAft>
                <a:spcPts val="0"/>
              </a:spcAft>
              <a:buClr>
                <a:srgbClr val="000000"/>
              </a:buClr>
              <a:buSzPts val="1400"/>
              <a:buChar char="–"/>
            </a:pPr>
            <a:r>
              <a:rPr lang="en" dirty="0"/>
              <a:t>Hemodilution</a:t>
            </a:r>
            <a:endParaRPr dirty="0"/>
          </a:p>
          <a:p>
            <a:pPr marL="431800" lvl="1" indent="-177800" algn="l" rtl="0">
              <a:lnSpc>
                <a:spcPct val="115000"/>
              </a:lnSpc>
              <a:spcBef>
                <a:spcPts val="0"/>
              </a:spcBef>
              <a:spcAft>
                <a:spcPts val="0"/>
              </a:spcAft>
              <a:buClr>
                <a:srgbClr val="000000"/>
              </a:buClr>
              <a:buSzPts val="1400"/>
              <a:buChar char="–"/>
            </a:pPr>
            <a:r>
              <a:rPr lang="en" dirty="0"/>
              <a:t>Hemoglobin level</a:t>
            </a:r>
            <a:endParaRPr dirty="0"/>
          </a:p>
          <a:p>
            <a:pPr marL="431800" lvl="1" indent="-177800" algn="l" rtl="0">
              <a:lnSpc>
                <a:spcPct val="115000"/>
              </a:lnSpc>
              <a:spcBef>
                <a:spcPts val="0"/>
              </a:spcBef>
              <a:spcAft>
                <a:spcPts val="0"/>
              </a:spcAft>
              <a:buClr>
                <a:srgbClr val="000000"/>
              </a:buClr>
              <a:buSzPts val="1400"/>
              <a:buChar char="–"/>
            </a:pPr>
            <a:r>
              <a:rPr lang="en" dirty="0"/>
              <a:t>Intraoperative transfusion</a:t>
            </a:r>
            <a:endParaRPr dirty="0"/>
          </a:p>
          <a:p>
            <a:pPr marL="431800" lvl="1" indent="-177800" algn="l" rtl="0">
              <a:lnSpc>
                <a:spcPct val="115000"/>
              </a:lnSpc>
              <a:spcBef>
                <a:spcPts val="0"/>
              </a:spcBef>
              <a:spcAft>
                <a:spcPts val="0"/>
              </a:spcAft>
              <a:buClr>
                <a:srgbClr val="000000"/>
              </a:buClr>
              <a:buSzPts val="1400"/>
              <a:buChar char="–"/>
            </a:pPr>
            <a:r>
              <a:rPr lang="en" dirty="0"/>
              <a:t>Hypotension</a:t>
            </a:r>
            <a:endParaRPr dirty="0"/>
          </a:p>
          <a:p>
            <a:pPr marL="431800" lvl="1" indent="-177800" algn="l" rtl="0">
              <a:lnSpc>
                <a:spcPct val="115000"/>
              </a:lnSpc>
              <a:spcBef>
                <a:spcPts val="0"/>
              </a:spcBef>
              <a:spcAft>
                <a:spcPts val="0"/>
              </a:spcAft>
              <a:buClr>
                <a:srgbClr val="000000"/>
              </a:buClr>
              <a:buSzPts val="1400"/>
              <a:buChar char="–"/>
            </a:pPr>
            <a:r>
              <a:rPr lang="en" dirty="0"/>
              <a:t>Inadequate oxygen delivery</a:t>
            </a:r>
            <a:endParaRPr dirty="0"/>
          </a:p>
          <a:p>
            <a:pPr marL="431800" lvl="1" indent="-177800" algn="l" rtl="0">
              <a:lnSpc>
                <a:spcPct val="115000"/>
              </a:lnSpc>
              <a:spcBef>
                <a:spcPts val="0"/>
              </a:spcBef>
              <a:spcAft>
                <a:spcPts val="0"/>
              </a:spcAft>
              <a:buClr>
                <a:srgbClr val="000000"/>
              </a:buClr>
              <a:buSzPts val="1400"/>
              <a:buChar char="–"/>
            </a:pPr>
            <a:r>
              <a:rPr lang="en" dirty="0"/>
              <a:t>Use of diuretics</a:t>
            </a:r>
            <a:endParaRPr dirty="0"/>
          </a:p>
          <a:p>
            <a:pPr marL="431800" lvl="1" indent="-177800" algn="l" rtl="0">
              <a:lnSpc>
                <a:spcPct val="115000"/>
              </a:lnSpc>
              <a:spcBef>
                <a:spcPts val="0"/>
              </a:spcBef>
              <a:spcAft>
                <a:spcPts val="0"/>
              </a:spcAft>
              <a:buClr>
                <a:srgbClr val="000000"/>
              </a:buClr>
              <a:buSzPts val="1400"/>
              <a:buChar char="–"/>
            </a:pPr>
            <a:r>
              <a:rPr lang="en" dirty="0"/>
              <a:t>Use of vasopressors and inotropes</a:t>
            </a:r>
            <a:endParaRPr dirty="0"/>
          </a:p>
          <a:p>
            <a:pPr marL="431800" lvl="1" indent="-177800" algn="l" rtl="0">
              <a:lnSpc>
                <a:spcPct val="115000"/>
              </a:lnSpc>
              <a:spcBef>
                <a:spcPts val="0"/>
              </a:spcBef>
              <a:spcAft>
                <a:spcPts val="0"/>
              </a:spcAft>
              <a:buClr>
                <a:srgbClr val="000000"/>
              </a:buClr>
              <a:buSzPts val="1400"/>
              <a:buChar char="–"/>
            </a:pPr>
            <a:r>
              <a:rPr lang="en" dirty="0"/>
              <a:t>Selective renal ischemia</a:t>
            </a:r>
            <a:endParaRPr dirty="0"/>
          </a:p>
          <a:p>
            <a:pPr marL="431800" lvl="1" indent="-177800" algn="l" rtl="0">
              <a:lnSpc>
                <a:spcPct val="115000"/>
              </a:lnSpc>
              <a:spcBef>
                <a:spcPts val="0"/>
              </a:spcBef>
              <a:spcAft>
                <a:spcPts val="0"/>
              </a:spcAft>
              <a:buClr>
                <a:srgbClr val="000000"/>
              </a:buClr>
              <a:buSzPts val="1400"/>
              <a:buChar char="–"/>
            </a:pPr>
            <a:r>
              <a:rPr lang="en" dirty="0"/>
              <a:t>Ischemia reperfusion injury</a:t>
            </a:r>
            <a:endParaRPr dirty="0"/>
          </a:p>
          <a:p>
            <a:pPr marL="431800" lvl="1" indent="-177800" algn="l" rtl="0">
              <a:lnSpc>
                <a:spcPct val="115000"/>
              </a:lnSpc>
              <a:spcBef>
                <a:spcPts val="0"/>
              </a:spcBef>
              <a:spcAft>
                <a:spcPts val="0"/>
              </a:spcAft>
              <a:buClr>
                <a:srgbClr val="000000"/>
              </a:buClr>
              <a:buSzPts val="1400"/>
              <a:buChar char="–"/>
            </a:pPr>
            <a:r>
              <a:rPr lang="en" dirty="0"/>
              <a:t>Bleeding complications</a:t>
            </a:r>
            <a:endParaRPr dirty="0"/>
          </a:p>
          <a:p>
            <a:pPr marL="431800" lvl="1" indent="-177800" algn="l" rtl="0">
              <a:lnSpc>
                <a:spcPct val="115000"/>
              </a:lnSpc>
              <a:spcBef>
                <a:spcPts val="0"/>
              </a:spcBef>
              <a:spcAft>
                <a:spcPts val="0"/>
              </a:spcAft>
              <a:buClr>
                <a:srgbClr val="000000"/>
              </a:buClr>
              <a:buSzPts val="1400"/>
              <a:buChar char="–"/>
            </a:pPr>
            <a:r>
              <a:rPr lang="en" dirty="0"/>
              <a:t>Transfusion of allogeneic blood products</a:t>
            </a:r>
            <a:endParaRPr dirty="0"/>
          </a:p>
          <a:p>
            <a:pPr marL="431800" lvl="1" indent="-177800" algn="l" rtl="0">
              <a:lnSpc>
                <a:spcPct val="115000"/>
              </a:lnSpc>
              <a:spcBef>
                <a:spcPts val="0"/>
              </a:spcBef>
              <a:spcAft>
                <a:spcPts val="0"/>
              </a:spcAft>
              <a:buClr>
                <a:srgbClr val="000000"/>
              </a:buClr>
              <a:buSzPts val="1400"/>
              <a:buChar char="–"/>
            </a:pPr>
            <a:r>
              <a:rPr lang="en" dirty="0"/>
              <a:t>Intraoperative Hypertension</a:t>
            </a:r>
            <a:endParaRPr dirty="0"/>
          </a:p>
          <a:p>
            <a:pPr marL="431800" lvl="1" indent="-177800" algn="l" rtl="0">
              <a:lnSpc>
                <a:spcPct val="115000"/>
              </a:lnSpc>
              <a:spcBef>
                <a:spcPts val="0"/>
              </a:spcBef>
              <a:spcAft>
                <a:spcPts val="0"/>
              </a:spcAft>
              <a:buClr>
                <a:srgbClr val="000000"/>
              </a:buClr>
              <a:buSzPts val="1400"/>
              <a:buChar char="–"/>
            </a:pPr>
            <a:r>
              <a:rPr lang="en" dirty="0"/>
              <a:t>Nephrotoxic agents (eg abx, contrast agents)</a:t>
            </a:r>
            <a:endParaRPr dirty="0"/>
          </a:p>
        </p:txBody>
      </p:sp>
      <p:pic>
        <p:nvPicPr>
          <p:cNvPr id="644" name="Google Shape;644;p69"/>
          <p:cNvPicPr preferRelativeResize="0"/>
          <p:nvPr/>
        </p:nvPicPr>
        <p:blipFill>
          <a:blip r:embed="rId3">
            <a:alphaModFix/>
          </a:blip>
          <a:stretch>
            <a:fillRect/>
          </a:stretch>
        </p:blipFill>
        <p:spPr>
          <a:xfrm>
            <a:off x="-433930" y="3788242"/>
            <a:ext cx="1459278" cy="1458558"/>
          </a:xfrm>
          <a:prstGeom prst="rect">
            <a:avLst/>
          </a:prstGeom>
          <a:noFill/>
          <a:ln>
            <a:noFill/>
          </a:ln>
        </p:spPr>
      </p:pic>
      <p:pic>
        <p:nvPicPr>
          <p:cNvPr id="645" name="Google Shape;645;p69"/>
          <p:cNvPicPr preferRelativeResize="0"/>
          <p:nvPr/>
        </p:nvPicPr>
        <p:blipFill>
          <a:blip r:embed="rId4">
            <a:alphaModFix/>
          </a:blip>
          <a:stretch>
            <a:fillRect/>
          </a:stretch>
        </p:blipFill>
        <p:spPr>
          <a:xfrm>
            <a:off x="4643625" y="1331850"/>
            <a:ext cx="4073949" cy="2363513"/>
          </a:xfrm>
          <a:prstGeom prst="rect">
            <a:avLst/>
          </a:prstGeom>
          <a:noFill/>
          <a:ln>
            <a:noFill/>
          </a:ln>
        </p:spPr>
      </p:pic>
      <p:sp>
        <p:nvSpPr>
          <p:cNvPr id="646" name="Google Shape;646;p69"/>
          <p:cNvSpPr txBox="1"/>
          <p:nvPr/>
        </p:nvSpPr>
        <p:spPr>
          <a:xfrm>
            <a:off x="4648887" y="3691063"/>
            <a:ext cx="2571600" cy="4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latin typeface="Calibri"/>
                <a:ea typeface="Calibri"/>
                <a:cs typeface="Calibri"/>
                <a:sym typeface="Calibri"/>
              </a:rPr>
              <a:t>Image Source: </a:t>
            </a:r>
            <a:r>
              <a:rPr lang="en" sz="1050" u="sng" dirty="0">
                <a:solidFill>
                  <a:schemeClr val="hlink"/>
                </a:solidFill>
                <a:latin typeface="Calibri"/>
                <a:ea typeface="Calibri"/>
                <a:cs typeface="Calibri"/>
                <a:sym typeface="Calibri"/>
                <a:hlinkClick r:id="rId5"/>
              </a:rPr>
              <a:t>Think Kidneys 2019</a:t>
            </a:r>
            <a:endParaRPr sz="105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Objectives</a:t>
            </a:r>
            <a:endParaRPr/>
          </a:p>
        </p:txBody>
      </p:sp>
      <p:sp>
        <p:nvSpPr>
          <p:cNvPr id="114" name="Google Shape;114;p21"/>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177800" lvl="0" indent="-184150" algn="l" rtl="0">
              <a:lnSpc>
                <a:spcPct val="100000"/>
              </a:lnSpc>
              <a:spcBef>
                <a:spcPts val="800"/>
              </a:spcBef>
              <a:spcAft>
                <a:spcPts val="0"/>
              </a:spcAft>
              <a:buSzPts val="1700"/>
              <a:buChar char="•"/>
            </a:pPr>
            <a:r>
              <a:rPr lang="en" dirty="0"/>
              <a:t>Discuss incidence and impact of Acute Kidney Injury &amp; Chronic Kidney Disease in </a:t>
            </a:r>
            <a:r>
              <a:rPr lang="en" dirty="0" smtClean="0"/>
              <a:t>pediatric surgical </a:t>
            </a:r>
            <a:r>
              <a:rPr lang="en" dirty="0"/>
              <a:t>patients</a:t>
            </a:r>
            <a:endParaRPr dirty="0"/>
          </a:p>
          <a:p>
            <a:pPr marL="177800" lvl="0" indent="-184150" algn="l" rtl="0">
              <a:lnSpc>
                <a:spcPct val="100000"/>
              </a:lnSpc>
              <a:spcBef>
                <a:spcPts val="1000"/>
              </a:spcBef>
              <a:spcAft>
                <a:spcPts val="0"/>
              </a:spcAft>
              <a:buSzPts val="1700"/>
              <a:buChar char="•"/>
            </a:pPr>
            <a:r>
              <a:rPr lang="en" dirty="0"/>
              <a:t>Review the pathophysiology related to AKI and </a:t>
            </a:r>
            <a:r>
              <a:rPr lang="en" dirty="0" smtClean="0"/>
              <a:t>CKD in children</a:t>
            </a:r>
            <a:endParaRPr dirty="0"/>
          </a:p>
          <a:p>
            <a:pPr marL="177800" lvl="0" indent="-184150" algn="l" rtl="0">
              <a:lnSpc>
                <a:spcPct val="100000"/>
              </a:lnSpc>
              <a:spcBef>
                <a:spcPts val="1000"/>
              </a:spcBef>
              <a:spcAft>
                <a:spcPts val="0"/>
              </a:spcAft>
              <a:buSzPts val="1700"/>
              <a:buChar char="•"/>
            </a:pPr>
            <a:r>
              <a:rPr lang="en" dirty="0"/>
              <a:t>Identify definitions &amp; stages of kidney disease for infants and children</a:t>
            </a:r>
            <a:endParaRPr dirty="0"/>
          </a:p>
          <a:p>
            <a:pPr marL="177800" lvl="0" indent="-184150" algn="l" rtl="0">
              <a:lnSpc>
                <a:spcPct val="100000"/>
              </a:lnSpc>
              <a:spcBef>
                <a:spcPts val="1000"/>
              </a:spcBef>
              <a:spcAft>
                <a:spcPts val="0"/>
              </a:spcAft>
              <a:buSzPts val="1700"/>
              <a:buChar char="•"/>
            </a:pPr>
            <a:r>
              <a:rPr lang="en" dirty="0"/>
              <a:t>Share registry definitions of kidney injury or failure - review ASPIRE AKI 01 measure</a:t>
            </a:r>
            <a:endParaRPr dirty="0"/>
          </a:p>
          <a:p>
            <a:pPr marL="177800" lvl="0" indent="-184150" algn="l" rtl="0">
              <a:lnSpc>
                <a:spcPct val="100000"/>
              </a:lnSpc>
              <a:spcBef>
                <a:spcPts val="1000"/>
              </a:spcBef>
              <a:spcAft>
                <a:spcPts val="0"/>
              </a:spcAft>
              <a:buSzPts val="1700"/>
              <a:buChar char="•"/>
            </a:pPr>
            <a:r>
              <a:rPr lang="en" dirty="0"/>
              <a:t>Provide an overview of the literature studying the prevention and recognition of kidney disease</a:t>
            </a:r>
            <a:endParaRPr dirty="0"/>
          </a:p>
          <a:p>
            <a:pPr marL="177800" lvl="0" indent="-184150" algn="l" rtl="0">
              <a:lnSpc>
                <a:spcPct val="100000"/>
              </a:lnSpc>
              <a:spcBef>
                <a:spcPts val="1000"/>
              </a:spcBef>
              <a:spcAft>
                <a:spcPts val="0"/>
              </a:spcAft>
              <a:buSzPts val="1700"/>
              <a:buChar char="•"/>
            </a:pPr>
            <a:r>
              <a:rPr lang="en" dirty="0"/>
              <a:t>Summarize recommendations supported by the literature</a:t>
            </a:r>
            <a:endParaRPr dirty="0"/>
          </a:p>
          <a:p>
            <a:pPr marL="0" lvl="0" indent="0" algn="l" rtl="0">
              <a:spcBef>
                <a:spcPts val="1000"/>
              </a:spcBef>
              <a:spcAft>
                <a:spcPts val="0"/>
              </a:spcAft>
              <a:buNone/>
            </a:pPr>
            <a:endParaRPr dirty="0"/>
          </a:p>
        </p:txBody>
      </p:sp>
      <p:grpSp>
        <p:nvGrpSpPr>
          <p:cNvPr id="115" name="Google Shape;115;p21"/>
          <p:cNvGrpSpPr/>
          <p:nvPr/>
        </p:nvGrpSpPr>
        <p:grpSpPr>
          <a:xfrm>
            <a:off x="-433930" y="3788242"/>
            <a:ext cx="1459278" cy="1458558"/>
            <a:chOff x="0" y="1663375"/>
            <a:chExt cx="3599601" cy="3599601"/>
          </a:xfrm>
        </p:grpSpPr>
        <p:pic>
          <p:nvPicPr>
            <p:cNvPr id="116" name="Google Shape;116;p2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17" name="Google Shape;117;p21"/>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Risk Factors: </a:t>
            </a:r>
            <a:r>
              <a:rPr lang="en" dirty="0" smtClean="0"/>
              <a:t>Neonatal </a:t>
            </a:r>
            <a:r>
              <a:rPr lang="en" baseline="30000" dirty="0" smtClean="0"/>
              <a:t>8</a:t>
            </a:r>
            <a:endParaRPr baseline="30000" dirty="0"/>
          </a:p>
        </p:txBody>
      </p:sp>
      <p:sp>
        <p:nvSpPr>
          <p:cNvPr id="190" name="Google Shape;190;p29"/>
          <p:cNvSpPr txBox="1">
            <a:spLocks noGrp="1"/>
          </p:cNvSpPr>
          <p:nvPr>
            <p:ph type="body" idx="1"/>
          </p:nvPr>
        </p:nvSpPr>
        <p:spPr>
          <a:xfrm>
            <a:off x="794150" y="741600"/>
            <a:ext cx="5959800" cy="3660300"/>
          </a:xfrm>
          <a:prstGeom prst="rect">
            <a:avLst/>
          </a:prstGeom>
        </p:spPr>
        <p:txBody>
          <a:bodyPr spcFirstLastPara="1" wrap="square" lIns="68575" tIns="34275" rIns="68575" bIns="34275" anchor="t" anchorCtr="0">
            <a:noAutofit/>
          </a:bodyPr>
          <a:lstStyle/>
          <a:p>
            <a:pPr marL="457200" lvl="0" indent="-349250" algn="l" rtl="0">
              <a:spcBef>
                <a:spcPts val="0"/>
              </a:spcBef>
              <a:spcAft>
                <a:spcPts val="0"/>
              </a:spcAft>
              <a:buSzPts val="1900"/>
              <a:buChar char="•"/>
            </a:pPr>
            <a:r>
              <a:rPr lang="en" sz="1900" dirty="0"/>
              <a:t>Maternal</a:t>
            </a:r>
            <a:endParaRPr sz="1900" dirty="0"/>
          </a:p>
          <a:p>
            <a:pPr marL="914400" lvl="1" indent="-330200" algn="l" rtl="0">
              <a:spcBef>
                <a:spcPts val="0"/>
              </a:spcBef>
              <a:spcAft>
                <a:spcPts val="0"/>
              </a:spcAft>
              <a:buSzPts val="1600"/>
              <a:buChar char="–"/>
            </a:pPr>
            <a:r>
              <a:rPr lang="en" sz="1600" dirty="0"/>
              <a:t>NSAID use</a:t>
            </a:r>
            <a:endParaRPr sz="1600" dirty="0"/>
          </a:p>
          <a:p>
            <a:pPr marL="457200" lvl="0" indent="-330200" algn="l" rtl="0">
              <a:spcBef>
                <a:spcPts val="1000"/>
              </a:spcBef>
              <a:spcAft>
                <a:spcPts val="0"/>
              </a:spcAft>
              <a:buSzPts val="1600"/>
              <a:buChar char="•"/>
            </a:pPr>
            <a:r>
              <a:rPr lang="en" sz="1900" dirty="0"/>
              <a:t>Perinatal</a:t>
            </a:r>
            <a:endParaRPr sz="1900" dirty="0"/>
          </a:p>
          <a:p>
            <a:pPr marL="914400" lvl="1" indent="-330200" algn="l" rtl="0">
              <a:spcBef>
                <a:spcPts val="0"/>
              </a:spcBef>
              <a:spcAft>
                <a:spcPts val="0"/>
              </a:spcAft>
              <a:buSzPts val="1600"/>
              <a:buChar char="–"/>
            </a:pPr>
            <a:r>
              <a:rPr lang="en" sz="1600" dirty="0"/>
              <a:t>Gestational age under 32 weeks</a:t>
            </a:r>
            <a:endParaRPr sz="1600" dirty="0"/>
          </a:p>
          <a:p>
            <a:pPr marL="914400" lvl="1" indent="-330200" algn="l" rtl="0">
              <a:spcBef>
                <a:spcPts val="0"/>
              </a:spcBef>
              <a:spcAft>
                <a:spcPts val="0"/>
              </a:spcAft>
              <a:buSzPts val="1600"/>
              <a:buChar char="–"/>
            </a:pPr>
            <a:r>
              <a:rPr lang="en" sz="1600" dirty="0"/>
              <a:t>Congenital heart defect</a:t>
            </a:r>
            <a:endParaRPr sz="1600" dirty="0"/>
          </a:p>
          <a:p>
            <a:pPr marL="457200" lvl="0" indent="-330200" algn="l" rtl="0">
              <a:spcBef>
                <a:spcPts val="1000"/>
              </a:spcBef>
              <a:spcAft>
                <a:spcPts val="0"/>
              </a:spcAft>
              <a:buSzPts val="1600"/>
              <a:buChar char="•"/>
            </a:pPr>
            <a:r>
              <a:rPr lang="en" sz="1900" dirty="0"/>
              <a:t>Postnatal</a:t>
            </a:r>
            <a:endParaRPr sz="1900" dirty="0"/>
          </a:p>
          <a:p>
            <a:pPr marL="914400" lvl="1" indent="-330200" algn="l" rtl="0">
              <a:spcBef>
                <a:spcPts val="0"/>
              </a:spcBef>
              <a:spcAft>
                <a:spcPts val="0"/>
              </a:spcAft>
              <a:buSzPts val="1600"/>
              <a:buChar char="–"/>
            </a:pPr>
            <a:r>
              <a:rPr lang="en" sz="1600" dirty="0"/>
              <a:t>Low Apgar </a:t>
            </a:r>
            <a:r>
              <a:rPr lang="en" sz="1600" dirty="0" smtClean="0"/>
              <a:t>score (&lt; 7)</a:t>
            </a:r>
            <a:endParaRPr sz="1600" dirty="0"/>
          </a:p>
          <a:p>
            <a:pPr marL="914400" lvl="1" indent="-330200" algn="l" rtl="0">
              <a:spcBef>
                <a:spcPts val="0"/>
              </a:spcBef>
              <a:spcAft>
                <a:spcPts val="0"/>
              </a:spcAft>
              <a:buSzPts val="1600"/>
              <a:buChar char="–"/>
            </a:pPr>
            <a:r>
              <a:rPr lang="en" sz="1600" dirty="0"/>
              <a:t>Low birth </a:t>
            </a:r>
            <a:r>
              <a:rPr lang="en" sz="1600" dirty="0" smtClean="0"/>
              <a:t>weight (&lt; 1500g)</a:t>
            </a:r>
            <a:endParaRPr sz="1600" dirty="0"/>
          </a:p>
          <a:p>
            <a:pPr marL="914400" lvl="1" indent="-330200" algn="l" rtl="0">
              <a:spcBef>
                <a:spcPts val="0"/>
              </a:spcBef>
              <a:spcAft>
                <a:spcPts val="0"/>
              </a:spcAft>
              <a:buSzPts val="1600"/>
              <a:buChar char="–"/>
            </a:pPr>
            <a:r>
              <a:rPr lang="en" sz="1600" dirty="0"/>
              <a:t>Mechanical Ventilation</a:t>
            </a:r>
            <a:endParaRPr sz="1600" dirty="0"/>
          </a:p>
          <a:p>
            <a:pPr marL="914400" lvl="1" indent="-330200" algn="l" rtl="0">
              <a:spcBef>
                <a:spcPts val="0"/>
              </a:spcBef>
              <a:spcAft>
                <a:spcPts val="0"/>
              </a:spcAft>
              <a:buSzPts val="1600"/>
              <a:buFont typeface="Arial"/>
              <a:buChar char="–"/>
            </a:pPr>
            <a:r>
              <a:rPr lang="en" sz="1600" dirty="0"/>
              <a:t>Surgical procedure longer than 120 min</a:t>
            </a:r>
            <a:endParaRPr sz="1600" dirty="0"/>
          </a:p>
          <a:p>
            <a:pPr marL="914400" lvl="1" indent="-330200" algn="l" rtl="0">
              <a:spcBef>
                <a:spcPts val="0"/>
              </a:spcBef>
              <a:spcAft>
                <a:spcPts val="0"/>
              </a:spcAft>
              <a:buSzPts val="1600"/>
              <a:buFont typeface="Arial"/>
              <a:buChar char="–"/>
            </a:pPr>
            <a:r>
              <a:rPr lang="en" sz="1600" dirty="0"/>
              <a:t>Diagnosis of necrotizing enterocolitis</a:t>
            </a:r>
            <a:endParaRPr sz="1600" dirty="0"/>
          </a:p>
          <a:p>
            <a:pPr lvl="1" indent="-330200">
              <a:spcBef>
                <a:spcPts val="0"/>
              </a:spcBef>
              <a:buSzPts val="1600"/>
            </a:pPr>
            <a:r>
              <a:rPr lang="en" sz="1600" dirty="0"/>
              <a:t>Resuscitation with epinephrine </a:t>
            </a:r>
            <a:r>
              <a:rPr lang="en" sz="1600" baseline="30000" dirty="0" smtClean="0"/>
              <a:t>12</a:t>
            </a:r>
            <a:endParaRPr sz="1600" dirty="0"/>
          </a:p>
          <a:p>
            <a:pPr marL="914400" lvl="1" indent="-330200" algn="l" rtl="0">
              <a:spcBef>
                <a:spcPts val="0"/>
              </a:spcBef>
              <a:spcAft>
                <a:spcPts val="0"/>
              </a:spcAft>
              <a:buSzPts val="1600"/>
              <a:buChar char="–"/>
            </a:pPr>
            <a:r>
              <a:rPr lang="en" sz="1600" dirty="0"/>
              <a:t>Admission diagnosis of hyperbilirubinemia</a:t>
            </a:r>
            <a:endParaRPr sz="1600" dirty="0"/>
          </a:p>
        </p:txBody>
      </p:sp>
      <p:grpSp>
        <p:nvGrpSpPr>
          <p:cNvPr id="191" name="Google Shape;191;p29"/>
          <p:cNvGrpSpPr/>
          <p:nvPr/>
        </p:nvGrpSpPr>
        <p:grpSpPr>
          <a:xfrm>
            <a:off x="-433930" y="3788242"/>
            <a:ext cx="1459278" cy="1458558"/>
            <a:chOff x="0" y="1663375"/>
            <a:chExt cx="3599601" cy="3599601"/>
          </a:xfrm>
        </p:grpSpPr>
        <p:pic>
          <p:nvPicPr>
            <p:cNvPr id="192" name="Google Shape;192;p29"/>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93" name="Google Shape;193;p29"/>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Risk Factors: Pediatric</a:t>
            </a:r>
            <a:endParaRPr dirty="0"/>
          </a:p>
        </p:txBody>
      </p:sp>
      <p:sp>
        <p:nvSpPr>
          <p:cNvPr id="199" name="Google Shape;199;p30"/>
          <p:cNvSpPr txBox="1">
            <a:spLocks noGrp="1"/>
          </p:cNvSpPr>
          <p:nvPr>
            <p:ph type="body" idx="1"/>
          </p:nvPr>
        </p:nvSpPr>
        <p:spPr>
          <a:xfrm>
            <a:off x="457201" y="744292"/>
            <a:ext cx="8283000" cy="3780900"/>
          </a:xfrm>
          <a:prstGeom prst="rect">
            <a:avLst/>
          </a:prstGeom>
        </p:spPr>
        <p:txBody>
          <a:bodyPr spcFirstLastPara="1" wrap="square" lIns="68575" tIns="34275" rIns="68575" bIns="34275" anchor="t" anchorCtr="0">
            <a:noAutofit/>
          </a:bodyPr>
          <a:lstStyle/>
          <a:p>
            <a:pPr marL="457200" lvl="0" indent="-323850" algn="l" rtl="0">
              <a:spcBef>
                <a:spcPts val="0"/>
              </a:spcBef>
              <a:spcAft>
                <a:spcPts val="0"/>
              </a:spcAft>
              <a:buSzPts val="1500"/>
              <a:buChar char="•"/>
            </a:pPr>
            <a:r>
              <a:rPr lang="en" sz="1800" dirty="0" smtClean="0">
                <a:latin typeface="Calibri" panose="020F0502020204030204" pitchFamily="34" charset="0"/>
                <a:cs typeface="Calibri" panose="020F0502020204030204" pitchFamily="34" charset="0"/>
              </a:rPr>
              <a:t>Nephrotoxic </a:t>
            </a:r>
            <a:r>
              <a:rPr lang="en" sz="1800" dirty="0">
                <a:latin typeface="Calibri" panose="020F0502020204030204" pitchFamily="34" charset="0"/>
                <a:cs typeface="Calibri" panose="020F0502020204030204" pitchFamily="34" charset="0"/>
              </a:rPr>
              <a:t>Drugs</a:t>
            </a:r>
            <a:endParaRPr sz="1800" dirty="0">
              <a:latin typeface="Calibri" panose="020F0502020204030204" pitchFamily="34" charset="0"/>
              <a:cs typeface="Calibri" panose="020F0502020204030204" pitchFamily="34" charset="0"/>
            </a:endParaRPr>
          </a:p>
          <a:p>
            <a:pPr marL="914400" lvl="1" indent="-330200" algn="l" rtl="0">
              <a:spcBef>
                <a:spcPts val="0"/>
              </a:spcBef>
              <a:spcAft>
                <a:spcPts val="0"/>
              </a:spcAft>
              <a:buSzPts val="1600"/>
              <a:buFont typeface="Calibri"/>
              <a:buChar char="–"/>
            </a:pPr>
            <a:r>
              <a:rPr lang="en" sz="1600" dirty="0">
                <a:latin typeface="Calibri" panose="020F0502020204030204" pitchFamily="34" charset="0"/>
                <a:cs typeface="Calibri" panose="020F0502020204030204" pitchFamily="34" charset="0"/>
              </a:rPr>
              <a:t>Administration of IV vancomycin with or without IV administration piperacillin/tazobactam </a:t>
            </a:r>
            <a:r>
              <a:rPr lang="en" sz="1800" baseline="30000" dirty="0" smtClean="0">
                <a:latin typeface="Calibri" panose="020F0502020204030204" pitchFamily="34" charset="0"/>
                <a:cs typeface="Calibri" panose="020F0502020204030204" pitchFamily="34" charset="0"/>
              </a:rPr>
              <a:t>36-38</a:t>
            </a:r>
            <a:endParaRPr sz="1600" baseline="30000" dirty="0">
              <a:latin typeface="Calibri" panose="020F0502020204030204" pitchFamily="34" charset="0"/>
              <a:cs typeface="Calibri" panose="020F0502020204030204" pitchFamily="34" charset="0"/>
            </a:endParaRPr>
          </a:p>
          <a:p>
            <a:pPr marL="914400" lvl="1" indent="-323850" algn="l" rtl="0">
              <a:spcBef>
                <a:spcPts val="0"/>
              </a:spcBef>
              <a:spcAft>
                <a:spcPts val="0"/>
              </a:spcAft>
              <a:buSzPts val="1500"/>
              <a:buFont typeface="Calibri"/>
              <a:buChar char="–"/>
            </a:pPr>
            <a:r>
              <a:rPr lang="en" sz="1600" dirty="0">
                <a:latin typeface="Calibri" panose="020F0502020204030204" pitchFamily="34" charset="0"/>
                <a:cs typeface="Calibri" panose="020F0502020204030204" pitchFamily="34" charset="0"/>
              </a:rPr>
              <a:t>Aminoglycosides</a:t>
            </a:r>
            <a:r>
              <a:rPr lang="en" dirty="0">
                <a:latin typeface="Calibri" panose="020F0502020204030204" pitchFamily="34" charset="0"/>
                <a:cs typeface="Calibri" panose="020F0502020204030204" pitchFamily="34" charset="0"/>
              </a:rPr>
              <a:t> </a:t>
            </a:r>
            <a:r>
              <a:rPr lang="en-US" sz="1800" baseline="30000" dirty="0" smtClean="0">
                <a:latin typeface="Calibri" panose="020F0502020204030204" pitchFamily="34" charset="0"/>
                <a:cs typeface="Calibri" panose="020F0502020204030204" pitchFamily="34" charset="0"/>
              </a:rPr>
              <a:t>39-42</a:t>
            </a:r>
            <a:endParaRPr baseline="30000"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1800" dirty="0">
                <a:latin typeface="Calibri" panose="020F0502020204030204" pitchFamily="34" charset="0"/>
                <a:cs typeface="Calibri" panose="020F0502020204030204" pitchFamily="34" charset="0"/>
              </a:rPr>
              <a:t>Comorbidities</a:t>
            </a:r>
            <a:r>
              <a:rPr lang="en" sz="1400" dirty="0">
                <a:latin typeface="Calibri" panose="020F0502020204030204" pitchFamily="34" charset="0"/>
                <a:cs typeface="Calibri" panose="020F0502020204030204" pitchFamily="34" charset="0"/>
              </a:rPr>
              <a:t> </a:t>
            </a:r>
            <a:r>
              <a:rPr lang="en" sz="1800" baseline="30000" dirty="0" smtClean="0">
                <a:latin typeface="Calibri" panose="020F0502020204030204" pitchFamily="34" charset="0"/>
                <a:cs typeface="Calibri" panose="020F0502020204030204" pitchFamily="34" charset="0"/>
              </a:rPr>
              <a:t>39-40, 43-45, 46</a:t>
            </a:r>
            <a:endParaRPr sz="1200" baseline="30000" dirty="0" smtClean="0">
              <a:latin typeface="Calibri" panose="020F0502020204030204" pitchFamily="34" charset="0"/>
              <a:cs typeface="Calibri" panose="020F0502020204030204" pitchFamily="34" charset="0"/>
            </a:endParaRPr>
          </a:p>
          <a:p>
            <a:pPr marL="914400" lvl="2" indent="-304800" algn="l" rtl="0">
              <a:spcBef>
                <a:spcPts val="0"/>
              </a:spcBef>
              <a:spcAft>
                <a:spcPts val="0"/>
              </a:spcAft>
              <a:buSzPts val="1200"/>
              <a:buChar char="–"/>
            </a:pPr>
            <a:r>
              <a:rPr lang="en" sz="1600" dirty="0" smtClean="0">
                <a:latin typeface="Calibri" panose="020F0502020204030204" pitchFamily="34" charset="0"/>
                <a:cs typeface="Calibri" panose="020F0502020204030204" pitchFamily="34" charset="0"/>
              </a:rPr>
              <a:t>Cystic fibrosis</a:t>
            </a:r>
            <a:endParaRPr sz="1600" dirty="0" smtClean="0">
              <a:latin typeface="Calibri" panose="020F0502020204030204" pitchFamily="34" charset="0"/>
              <a:cs typeface="Calibri" panose="020F0502020204030204" pitchFamily="34" charset="0"/>
            </a:endParaRPr>
          </a:p>
          <a:p>
            <a:pPr marL="914400" lvl="2" indent="-304800" algn="l" rtl="0">
              <a:spcBef>
                <a:spcPts val="0"/>
              </a:spcBef>
              <a:spcAft>
                <a:spcPts val="0"/>
              </a:spcAft>
              <a:buSzPts val="1200"/>
              <a:buChar char="–"/>
            </a:pPr>
            <a:r>
              <a:rPr lang="en" sz="1600" dirty="0" smtClean="0">
                <a:latin typeface="Calibri" panose="020F0502020204030204" pitchFamily="34" charset="0"/>
                <a:cs typeface="Calibri" panose="020F0502020204030204" pitchFamily="34" charset="0"/>
              </a:rPr>
              <a:t>Liver </a:t>
            </a:r>
            <a:r>
              <a:rPr lang="en" sz="1600" dirty="0">
                <a:latin typeface="Calibri" panose="020F0502020204030204" pitchFamily="34" charset="0"/>
                <a:cs typeface="Calibri" panose="020F0502020204030204" pitchFamily="34" charset="0"/>
              </a:rPr>
              <a:t>transplant recipients</a:t>
            </a:r>
            <a:endParaRPr sz="1600" dirty="0">
              <a:latin typeface="Calibri" panose="020F0502020204030204" pitchFamily="34" charset="0"/>
              <a:cs typeface="Calibri" panose="020F0502020204030204" pitchFamily="34" charset="0"/>
            </a:endParaRPr>
          </a:p>
          <a:p>
            <a:pPr marL="914400" lvl="2" indent="-304800" algn="l" rtl="0">
              <a:spcBef>
                <a:spcPts val="0"/>
              </a:spcBef>
              <a:spcAft>
                <a:spcPts val="0"/>
              </a:spcAft>
              <a:buSzPts val="1200"/>
              <a:buChar char="–"/>
            </a:pPr>
            <a:r>
              <a:rPr lang="en" sz="1600" dirty="0">
                <a:latin typeface="Calibri" panose="020F0502020204030204" pitchFamily="34" charset="0"/>
                <a:cs typeface="Calibri" panose="020F0502020204030204" pitchFamily="34" charset="0"/>
              </a:rPr>
              <a:t>Vaso-occlusive crisis</a:t>
            </a:r>
            <a:endParaRPr sz="1600" dirty="0">
              <a:latin typeface="Calibri" panose="020F0502020204030204" pitchFamily="34" charset="0"/>
              <a:cs typeface="Calibri" panose="020F0502020204030204" pitchFamily="34" charset="0"/>
            </a:endParaRPr>
          </a:p>
          <a:p>
            <a:pPr marL="914400" lvl="2" indent="-304800" algn="l" rtl="0">
              <a:spcBef>
                <a:spcPts val="0"/>
              </a:spcBef>
              <a:spcAft>
                <a:spcPts val="0"/>
              </a:spcAft>
              <a:buSzPts val="1200"/>
              <a:buChar char="–"/>
            </a:pPr>
            <a:r>
              <a:rPr lang="en" sz="1600" dirty="0">
                <a:latin typeface="Calibri" panose="020F0502020204030204" pitchFamily="34" charset="0"/>
                <a:cs typeface="Calibri" panose="020F0502020204030204" pitchFamily="34" charset="0"/>
              </a:rPr>
              <a:t>Diabetic ketoacidosis</a:t>
            </a:r>
            <a:endParaRPr sz="1600" dirty="0">
              <a:latin typeface="Calibri" panose="020F0502020204030204" pitchFamily="34" charset="0"/>
              <a:cs typeface="Calibri" panose="020F0502020204030204" pitchFamily="34" charset="0"/>
            </a:endParaRPr>
          </a:p>
          <a:p>
            <a:pPr marL="914400" lvl="2" indent="-304800" algn="l" rtl="0">
              <a:spcBef>
                <a:spcPts val="0"/>
              </a:spcBef>
              <a:spcAft>
                <a:spcPts val="0"/>
              </a:spcAft>
              <a:buSzPts val="1200"/>
              <a:buChar char="–"/>
            </a:pPr>
            <a:r>
              <a:rPr lang="en" sz="1600" dirty="0">
                <a:latin typeface="Calibri" panose="020F0502020204030204" pitchFamily="34" charset="0"/>
                <a:cs typeface="Calibri" panose="020F0502020204030204" pitchFamily="34" charset="0"/>
              </a:rPr>
              <a:t>Oncologic diagnosis</a:t>
            </a:r>
            <a:endParaRPr sz="1600"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Font typeface="Georgia"/>
              <a:buChar char="•"/>
            </a:pPr>
            <a:r>
              <a:rPr lang="en" sz="1800" dirty="0" smtClean="0">
                <a:latin typeface="Calibri" panose="020F0502020204030204" pitchFamily="34" charset="0"/>
                <a:cs typeface="Calibri" panose="020F0502020204030204" pitchFamily="34" charset="0"/>
              </a:rPr>
              <a:t>Age </a:t>
            </a:r>
            <a:r>
              <a:rPr lang="en" sz="1800" dirty="0">
                <a:latin typeface="Calibri" panose="020F0502020204030204" pitchFamily="34" charset="0"/>
                <a:cs typeface="Calibri" panose="020F0502020204030204" pitchFamily="34" charset="0"/>
              </a:rPr>
              <a:t>and sex - no consistent correlations</a:t>
            </a:r>
            <a:r>
              <a:rPr lang="en" sz="1200" dirty="0">
                <a:latin typeface="Calibri" panose="020F0502020204030204" pitchFamily="34" charset="0"/>
                <a:cs typeface="Calibri" panose="020F0502020204030204" pitchFamily="34" charset="0"/>
              </a:rPr>
              <a:t> </a:t>
            </a:r>
            <a:r>
              <a:rPr lang="en" sz="1800" baseline="30000" dirty="0" smtClean="0">
                <a:latin typeface="Calibri" panose="020F0502020204030204" pitchFamily="34" charset="0"/>
                <a:cs typeface="Calibri" panose="020F0502020204030204" pitchFamily="34" charset="0"/>
              </a:rPr>
              <a:t>47</a:t>
            </a:r>
            <a:endParaRPr sz="1200" baseline="30000"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Font typeface="Georgia"/>
              <a:buChar char="•"/>
            </a:pPr>
            <a:r>
              <a:rPr lang="en" sz="1800" dirty="0">
                <a:latin typeface="Calibri" panose="020F0502020204030204" pitchFamily="34" charset="0"/>
                <a:cs typeface="Calibri" panose="020F0502020204030204" pitchFamily="34" charset="0"/>
              </a:rPr>
              <a:t>Other associated factors</a:t>
            </a:r>
            <a:r>
              <a:rPr lang="en" sz="1200" dirty="0">
                <a:latin typeface="Calibri" panose="020F0502020204030204" pitchFamily="34" charset="0"/>
                <a:cs typeface="Calibri" panose="020F0502020204030204" pitchFamily="34" charset="0"/>
              </a:rPr>
              <a:t> </a:t>
            </a:r>
            <a:r>
              <a:rPr lang="en" sz="1800" baseline="30000" dirty="0">
                <a:latin typeface="Calibri" panose="020F0502020204030204" pitchFamily="34" charset="0"/>
                <a:cs typeface="Calibri" panose="020F0502020204030204" pitchFamily="34" charset="0"/>
              </a:rPr>
              <a:t>2</a:t>
            </a:r>
            <a:endParaRPr sz="1200" baseline="30000" dirty="0">
              <a:latin typeface="Calibri" panose="020F0502020204030204" pitchFamily="34" charset="0"/>
              <a:cs typeface="Calibri" panose="020F0502020204030204" pitchFamily="34" charset="0"/>
            </a:endParaRPr>
          </a:p>
          <a:p>
            <a:pPr marL="914400" lvl="1" indent="-304800" algn="l" rtl="0">
              <a:spcBef>
                <a:spcPts val="0"/>
              </a:spcBef>
              <a:spcAft>
                <a:spcPts val="0"/>
              </a:spcAft>
              <a:buSzPts val="1200"/>
              <a:buFont typeface="Calibri"/>
              <a:buChar char="–"/>
            </a:pPr>
            <a:r>
              <a:rPr lang="en" sz="1600" dirty="0" smtClean="0">
                <a:latin typeface="Calibri" panose="020F0502020204030204" pitchFamily="34" charset="0"/>
                <a:cs typeface="Calibri" panose="020F0502020204030204" pitchFamily="34" charset="0"/>
              </a:rPr>
              <a:t>Sepsis</a:t>
            </a:r>
            <a:endParaRPr sz="1600" dirty="0">
              <a:latin typeface="Calibri" panose="020F0502020204030204" pitchFamily="34" charset="0"/>
              <a:cs typeface="Calibri" panose="020F0502020204030204" pitchFamily="34" charset="0"/>
            </a:endParaRPr>
          </a:p>
          <a:p>
            <a:pPr marL="914400" lvl="1" indent="-304800" algn="l" rtl="0">
              <a:spcBef>
                <a:spcPts val="0"/>
              </a:spcBef>
              <a:spcAft>
                <a:spcPts val="0"/>
              </a:spcAft>
              <a:buSzPts val="1200"/>
              <a:buFont typeface="Calibri"/>
              <a:buChar char="–"/>
            </a:pPr>
            <a:r>
              <a:rPr lang="en" sz="1600" dirty="0">
                <a:latin typeface="Calibri" panose="020F0502020204030204" pitchFamily="34" charset="0"/>
                <a:cs typeface="Calibri" panose="020F0502020204030204" pitchFamily="34" charset="0"/>
              </a:rPr>
              <a:t>Heart failure</a:t>
            </a:r>
            <a:endParaRPr sz="1600" dirty="0">
              <a:latin typeface="Calibri" panose="020F0502020204030204" pitchFamily="34" charset="0"/>
              <a:cs typeface="Calibri" panose="020F0502020204030204" pitchFamily="34" charset="0"/>
            </a:endParaRPr>
          </a:p>
          <a:p>
            <a:pPr marL="914400" lvl="1" indent="-304800" algn="l" rtl="0">
              <a:spcBef>
                <a:spcPts val="0"/>
              </a:spcBef>
              <a:spcAft>
                <a:spcPts val="0"/>
              </a:spcAft>
              <a:buSzPts val="1200"/>
              <a:buFont typeface="Calibri"/>
              <a:buChar char="–"/>
            </a:pPr>
            <a:r>
              <a:rPr lang="en" sz="1600" dirty="0">
                <a:latin typeface="Calibri" panose="020F0502020204030204" pitchFamily="34" charset="0"/>
                <a:cs typeface="Calibri" panose="020F0502020204030204" pitchFamily="34" charset="0"/>
              </a:rPr>
              <a:t>Tumor lysis syndrome</a:t>
            </a:r>
            <a:endParaRPr sz="1600" dirty="0">
              <a:latin typeface="Calibri" panose="020F0502020204030204" pitchFamily="34" charset="0"/>
              <a:cs typeface="Calibri" panose="020F0502020204030204" pitchFamily="34" charset="0"/>
            </a:endParaRPr>
          </a:p>
          <a:p>
            <a:pPr marL="914400" lvl="0" indent="0" algn="l" rtl="0">
              <a:spcBef>
                <a:spcPts val="700"/>
              </a:spcBef>
              <a:spcAft>
                <a:spcPts val="0"/>
              </a:spcAft>
              <a:buNone/>
            </a:pPr>
            <a:endParaRPr sz="1600" dirty="0">
              <a:solidFill>
                <a:srgbClr val="2E2E2E"/>
              </a:solidFill>
              <a:latin typeface="Calibri" panose="020F0502020204030204" pitchFamily="34" charset="0"/>
              <a:ea typeface="Georgia"/>
              <a:cs typeface="Calibri" panose="020F0502020204030204" pitchFamily="34" charset="0"/>
              <a:sym typeface="Georgia"/>
            </a:endParaRPr>
          </a:p>
        </p:txBody>
      </p:sp>
      <p:grpSp>
        <p:nvGrpSpPr>
          <p:cNvPr id="200" name="Google Shape;200;p30"/>
          <p:cNvGrpSpPr/>
          <p:nvPr/>
        </p:nvGrpSpPr>
        <p:grpSpPr>
          <a:xfrm>
            <a:off x="-433930" y="3788242"/>
            <a:ext cx="1459278" cy="1458558"/>
            <a:chOff x="0" y="1663375"/>
            <a:chExt cx="3599601" cy="3599601"/>
          </a:xfrm>
        </p:grpSpPr>
        <p:pic>
          <p:nvPicPr>
            <p:cNvPr id="201" name="Google Shape;201;p3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202" name="Google Shape;202;p3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Risk Factors: Cardiac </a:t>
            </a:r>
            <a:r>
              <a:rPr lang="en" dirty="0" smtClean="0"/>
              <a:t>Surgery</a:t>
            </a:r>
            <a:endParaRPr baseline="30000" dirty="0"/>
          </a:p>
        </p:txBody>
      </p:sp>
      <p:sp>
        <p:nvSpPr>
          <p:cNvPr id="208" name="Google Shape;208;p31"/>
          <p:cNvSpPr txBox="1">
            <a:spLocks noGrp="1"/>
          </p:cNvSpPr>
          <p:nvPr>
            <p:ph type="body" idx="1"/>
          </p:nvPr>
        </p:nvSpPr>
        <p:spPr>
          <a:xfrm>
            <a:off x="285750" y="755450"/>
            <a:ext cx="8505825" cy="3714900"/>
          </a:xfrm>
          <a:prstGeom prst="rect">
            <a:avLst/>
          </a:prstGeom>
        </p:spPr>
        <p:txBody>
          <a:bodyPr spcFirstLastPara="1" wrap="square" lIns="68575" tIns="34275" rIns="68575" bIns="34275" anchor="t" anchorCtr="0">
            <a:noAutofit/>
          </a:bodyPr>
          <a:lstStyle/>
          <a:p>
            <a:pPr fontAlgn="base"/>
            <a:r>
              <a:rPr lang="en-US" sz="1800" dirty="0" smtClean="0"/>
              <a:t>Independent risk </a:t>
            </a:r>
            <a:r>
              <a:rPr lang="en-US" sz="1800" dirty="0"/>
              <a:t>factors for AKI identified in children undergoing cardiac surgery </a:t>
            </a:r>
            <a:r>
              <a:rPr lang="en-US" sz="1800" baseline="30000" dirty="0" smtClean="0"/>
              <a:t>48</a:t>
            </a:r>
            <a:r>
              <a:rPr lang="en-US" sz="1800" dirty="0"/>
              <a:t> </a:t>
            </a:r>
            <a:endParaRPr lang="en-US" sz="1600" dirty="0"/>
          </a:p>
          <a:p>
            <a:pPr lvl="1" fontAlgn="base"/>
            <a:r>
              <a:rPr lang="en-US" dirty="0"/>
              <a:t>Young age (&lt; 1 year)</a:t>
            </a:r>
          </a:p>
          <a:p>
            <a:pPr lvl="1" fontAlgn="base"/>
            <a:r>
              <a:rPr lang="en-US" dirty="0"/>
              <a:t>Risk adjustment in Congenital Heart Surgery category (RACHS-1) ≥ 4</a:t>
            </a:r>
          </a:p>
          <a:p>
            <a:pPr lvl="1" fontAlgn="base"/>
            <a:r>
              <a:rPr lang="en-US" dirty="0"/>
              <a:t>Cardiopulmonary Bypass time ≥ 90 minutes</a:t>
            </a:r>
          </a:p>
          <a:p>
            <a:pPr lvl="0" indent="-311150">
              <a:spcBef>
                <a:spcPts val="1000"/>
              </a:spcBef>
              <a:buSzPts val="1300"/>
            </a:pPr>
            <a:r>
              <a:rPr lang="en-US" sz="1800" dirty="0"/>
              <a:t>Children with congenital heart </a:t>
            </a:r>
            <a:r>
              <a:rPr lang="en-US" sz="1800" dirty="0" smtClean="0"/>
              <a:t>disease have an increased risk of postoperative AKI </a:t>
            </a:r>
            <a:r>
              <a:rPr lang="en-US" sz="1800" baseline="30000" dirty="0" smtClean="0"/>
              <a:t>4</a:t>
            </a:r>
            <a:r>
              <a:rPr lang="en-US" sz="1800" dirty="0" smtClean="0"/>
              <a:t> </a:t>
            </a:r>
            <a:endParaRPr lang="en-US" sz="1800" dirty="0"/>
          </a:p>
          <a:p>
            <a:pPr lvl="1" indent="-311150">
              <a:spcBef>
                <a:spcPts val="0"/>
              </a:spcBef>
              <a:buSzPts val="1300"/>
            </a:pPr>
            <a:r>
              <a:rPr lang="en-US" dirty="0" smtClean="0"/>
              <a:t>86% Incidence </a:t>
            </a:r>
            <a:r>
              <a:rPr lang="en-US" dirty="0"/>
              <a:t>using </a:t>
            </a:r>
            <a:r>
              <a:rPr lang="en-US" dirty="0" smtClean="0"/>
              <a:t>KDIGO </a:t>
            </a:r>
            <a:r>
              <a:rPr lang="en-US" dirty="0" smtClean="0">
                <a:sym typeface="Wingdings" panose="05000000000000000000" pitchFamily="2" charset="2"/>
              </a:rPr>
              <a:t> </a:t>
            </a:r>
            <a:r>
              <a:rPr lang="en-US" dirty="0" smtClean="0"/>
              <a:t>Dependent </a:t>
            </a:r>
            <a:r>
              <a:rPr lang="en-US" dirty="0"/>
              <a:t>on age, heart disease, cardiac status, CPB technique, management of anesthesia and postoperative care practices</a:t>
            </a:r>
            <a:r>
              <a:rPr lang="en-US" dirty="0" smtClean="0"/>
              <a:t>.</a:t>
            </a:r>
          </a:p>
          <a:p>
            <a:pPr lvl="1" indent="-311150">
              <a:spcBef>
                <a:spcPts val="0"/>
              </a:spcBef>
              <a:buSzPts val="1300"/>
            </a:pPr>
            <a:r>
              <a:rPr lang="en-US" dirty="0" smtClean="0"/>
              <a:t>Other risk factors specific to children with congenital heart disease include previous cardiac surgery, </a:t>
            </a:r>
            <a:r>
              <a:rPr lang="en-US" dirty="0" err="1" smtClean="0"/>
              <a:t>univentricular</a:t>
            </a:r>
            <a:r>
              <a:rPr lang="en-US" dirty="0" smtClean="0"/>
              <a:t> anatomy, inotrope and captopril use or PICU admission preoperatively with or without mechanical ventilation</a:t>
            </a:r>
            <a:endParaRPr lang="en-US" sz="1800" dirty="0" smtClean="0"/>
          </a:p>
          <a:p>
            <a:pPr fontAlgn="base"/>
            <a:r>
              <a:rPr lang="en-US" sz="1800" dirty="0" smtClean="0"/>
              <a:t>Wide </a:t>
            </a:r>
            <a:r>
              <a:rPr lang="en-US" sz="1800" dirty="0"/>
              <a:t>fluctuations in blood glucose intraoperatively increases the </a:t>
            </a:r>
            <a:r>
              <a:rPr lang="en-US" sz="1800" dirty="0" smtClean="0"/>
              <a:t>risk </a:t>
            </a:r>
            <a:r>
              <a:rPr lang="en-US" sz="1800" dirty="0"/>
              <a:t>of </a:t>
            </a:r>
            <a:r>
              <a:rPr lang="en-US" sz="1800" dirty="0" smtClean="0"/>
              <a:t>AKI </a:t>
            </a:r>
            <a:r>
              <a:rPr lang="en-US" sz="1800" dirty="0"/>
              <a:t>(using AKIN criteria</a:t>
            </a:r>
            <a:r>
              <a:rPr lang="en-US" sz="1800" dirty="0" smtClean="0"/>
              <a:t>). </a:t>
            </a:r>
            <a:r>
              <a:rPr lang="en-US" sz="1800" baseline="30000" dirty="0" smtClean="0"/>
              <a:t>49</a:t>
            </a:r>
            <a:endParaRPr lang="en-US" sz="1600" dirty="0"/>
          </a:p>
          <a:p>
            <a:pPr lvl="1" fontAlgn="base"/>
            <a:r>
              <a:rPr lang="en-US" dirty="0"/>
              <a:t>Acute hyperglycemia insults alone </a:t>
            </a:r>
            <a:r>
              <a:rPr lang="en-US" dirty="0" smtClean="0"/>
              <a:t>does </a:t>
            </a:r>
            <a:r>
              <a:rPr lang="en-US" dirty="0"/>
              <a:t>not increase the </a:t>
            </a:r>
            <a:r>
              <a:rPr lang="en-US" dirty="0" smtClean="0"/>
              <a:t>risk </a:t>
            </a:r>
            <a:r>
              <a:rPr lang="en-US" dirty="0"/>
              <a:t>of AKI in this </a:t>
            </a:r>
            <a:r>
              <a:rPr lang="en-US" dirty="0" smtClean="0"/>
              <a:t>population</a:t>
            </a:r>
            <a:endParaRPr lang="en" sz="2000" dirty="0" smtClean="0"/>
          </a:p>
          <a:p>
            <a:pPr marL="127000" indent="0">
              <a:spcBef>
                <a:spcPts val="0"/>
              </a:spcBef>
              <a:buSzPts val="1600"/>
              <a:buNone/>
            </a:pPr>
            <a:endParaRPr sz="2000" dirty="0"/>
          </a:p>
          <a:p>
            <a:pPr marL="800100" indent="-342900"/>
            <a:endParaRPr sz="2000" dirty="0"/>
          </a:p>
        </p:txBody>
      </p:sp>
      <p:pic>
        <p:nvPicPr>
          <p:cNvPr id="209" name="Google Shape;209;p31"/>
          <p:cNvPicPr preferRelativeResize="0"/>
          <p:nvPr/>
        </p:nvPicPr>
        <p:blipFill>
          <a:blip r:embed="rId3">
            <a:alphaModFix/>
          </a:blip>
          <a:stretch>
            <a:fillRect/>
          </a:stretch>
        </p:blipFill>
        <p:spPr>
          <a:xfrm>
            <a:off x="-433930" y="3788242"/>
            <a:ext cx="1459278" cy="145855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6"/>
        <p:cNvGrpSpPr/>
        <p:nvPr/>
      </p:nvGrpSpPr>
      <p:grpSpPr>
        <a:xfrm>
          <a:off x="0" y="0"/>
          <a:ext cx="0" cy="0"/>
          <a:chOff x="0" y="0"/>
          <a:chExt cx="0" cy="0"/>
        </a:xfrm>
      </p:grpSpPr>
      <p:sp>
        <p:nvSpPr>
          <p:cNvPr id="537" name="Google Shape;537;p61"/>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Registry Definitions: Kidney Disease</a:t>
            </a:r>
            <a:endParaRPr sz="4800"/>
          </a:p>
        </p:txBody>
      </p:sp>
      <p:grpSp>
        <p:nvGrpSpPr>
          <p:cNvPr id="538" name="Google Shape;538;p61"/>
          <p:cNvGrpSpPr/>
          <p:nvPr/>
        </p:nvGrpSpPr>
        <p:grpSpPr>
          <a:xfrm>
            <a:off x="-433930" y="3788242"/>
            <a:ext cx="1459278" cy="1458558"/>
            <a:chOff x="0" y="1663375"/>
            <a:chExt cx="3599601" cy="3599601"/>
          </a:xfrm>
        </p:grpSpPr>
        <p:pic>
          <p:nvPicPr>
            <p:cNvPr id="539" name="Google Shape;539;p6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540" name="Google Shape;540;p61"/>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2"/>
          <p:cNvSpPr txBox="1">
            <a:spLocks noGrp="1"/>
          </p:cNvSpPr>
          <p:nvPr>
            <p:ph type="title"/>
          </p:nvPr>
        </p:nvSpPr>
        <p:spPr>
          <a:xfrm>
            <a:off x="457201" y="327921"/>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National Surgical Quality Improvement Program - Pediatrics</a:t>
            </a:r>
            <a:endParaRPr/>
          </a:p>
        </p:txBody>
      </p:sp>
      <p:sp>
        <p:nvSpPr>
          <p:cNvPr id="546" name="Google Shape;546;p6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dirty="0"/>
              <a:t>Progressive Renal Insufficiency:</a:t>
            </a:r>
            <a:endParaRPr b="1" dirty="0"/>
          </a:p>
          <a:p>
            <a:pPr marL="457200" lvl="0" indent="-317500" algn="l" rtl="0">
              <a:spcBef>
                <a:spcPts val="700"/>
              </a:spcBef>
              <a:spcAft>
                <a:spcPts val="0"/>
              </a:spcAft>
              <a:buSzPts val="1400"/>
              <a:buChar char="-"/>
            </a:pPr>
            <a:r>
              <a:rPr lang="en" dirty="0"/>
              <a:t>Rise in creatinine of &gt;1 mg/dl from preoperative value, but with no requirement for dialysis within 30 days of the operation. </a:t>
            </a:r>
            <a:endParaRPr dirty="0"/>
          </a:p>
          <a:p>
            <a:pPr marL="0" lvl="0" indent="0" algn="l" rtl="0">
              <a:spcBef>
                <a:spcPts val="700"/>
              </a:spcBef>
              <a:spcAft>
                <a:spcPts val="0"/>
              </a:spcAft>
              <a:buNone/>
            </a:pPr>
            <a:endParaRPr dirty="0"/>
          </a:p>
          <a:p>
            <a:pPr marL="0" lvl="0" indent="0" algn="l" rtl="0">
              <a:spcBef>
                <a:spcPts val="700"/>
              </a:spcBef>
              <a:spcAft>
                <a:spcPts val="0"/>
              </a:spcAft>
              <a:buNone/>
            </a:pPr>
            <a:r>
              <a:rPr lang="en" b="1" dirty="0"/>
              <a:t>Acute Renal Failure:</a:t>
            </a:r>
            <a:endParaRPr b="1" dirty="0"/>
          </a:p>
          <a:p>
            <a:pPr marL="457200" lvl="0" indent="-317500" algn="l" rtl="0">
              <a:spcBef>
                <a:spcPts val="700"/>
              </a:spcBef>
              <a:spcAft>
                <a:spcPts val="0"/>
              </a:spcAft>
              <a:buSzPts val="1400"/>
              <a:buChar char="-"/>
            </a:pPr>
            <a:r>
              <a:rPr lang="en" dirty="0"/>
              <a:t>In a patient who did not require dialysis preoperatively, worsening of renal dysfunction postoperatively requiring hemodialysis, peritoneal dialysis, or ultrafiltration within 30 days of the operation.</a:t>
            </a:r>
            <a:endParaRPr dirty="0"/>
          </a:p>
          <a:p>
            <a:pPr marL="0" lvl="0" indent="0" algn="l" rtl="0">
              <a:spcBef>
                <a:spcPts val="700"/>
              </a:spcBef>
              <a:spcAft>
                <a:spcPts val="0"/>
              </a:spcAft>
              <a:buNone/>
            </a:pPr>
            <a:endParaRPr sz="400" dirty="0"/>
          </a:p>
          <a:p>
            <a:pPr marL="0" lvl="0" indent="0" algn="l" rtl="0">
              <a:spcBef>
                <a:spcPts val="700"/>
              </a:spcBef>
              <a:spcAft>
                <a:spcPts val="0"/>
              </a:spcAft>
              <a:buNone/>
            </a:pPr>
            <a:r>
              <a:rPr lang="en" b="1" dirty="0"/>
              <a:t>Days from Operation until Acute Renal Failure Complication</a:t>
            </a:r>
            <a:endParaRPr b="1" dirty="0"/>
          </a:p>
          <a:p>
            <a:pPr marL="0" lvl="0" indent="0" algn="l" rtl="0">
              <a:spcBef>
                <a:spcPts val="700"/>
              </a:spcBef>
              <a:spcAft>
                <a:spcPts val="0"/>
              </a:spcAft>
              <a:buNone/>
            </a:pPr>
            <a:endParaRPr b="1" dirty="0"/>
          </a:p>
          <a:p>
            <a:pPr marL="0" lvl="0" indent="0" algn="l" rtl="0">
              <a:spcBef>
                <a:spcPts val="700"/>
              </a:spcBef>
              <a:spcAft>
                <a:spcPts val="0"/>
              </a:spcAft>
              <a:buNone/>
            </a:pPr>
            <a:r>
              <a:rPr lang="en" b="1" dirty="0"/>
              <a:t>  </a:t>
            </a:r>
            <a:r>
              <a:rPr lang="en" sz="1400" dirty="0"/>
              <a:t>Source: </a:t>
            </a:r>
            <a:r>
              <a:rPr lang="en" sz="1400" u="sng" dirty="0">
                <a:solidFill>
                  <a:schemeClr val="hlink"/>
                </a:solidFill>
                <a:hlinkClick r:id="rId3"/>
              </a:rPr>
              <a:t>ACS-NSQIP-Pediatrics User Guide</a:t>
            </a:r>
            <a:endParaRPr sz="1400" dirty="0"/>
          </a:p>
        </p:txBody>
      </p:sp>
      <p:pic>
        <p:nvPicPr>
          <p:cNvPr id="547" name="Google Shape;547;p62"/>
          <p:cNvPicPr preferRelativeResize="0"/>
          <p:nvPr/>
        </p:nvPicPr>
        <p:blipFill>
          <a:blip r:embed="rId4">
            <a:alphaModFix/>
          </a:blip>
          <a:stretch>
            <a:fillRect/>
          </a:stretch>
        </p:blipFill>
        <p:spPr>
          <a:xfrm>
            <a:off x="7106175" y="115650"/>
            <a:ext cx="1889675" cy="898250"/>
          </a:xfrm>
          <a:prstGeom prst="rect">
            <a:avLst/>
          </a:prstGeom>
          <a:noFill/>
          <a:ln>
            <a:noFill/>
          </a:ln>
        </p:spPr>
      </p:pic>
      <p:grpSp>
        <p:nvGrpSpPr>
          <p:cNvPr id="548" name="Google Shape;548;p62"/>
          <p:cNvGrpSpPr/>
          <p:nvPr/>
        </p:nvGrpSpPr>
        <p:grpSpPr>
          <a:xfrm>
            <a:off x="-433930" y="3788242"/>
            <a:ext cx="1459278" cy="1458558"/>
            <a:chOff x="0" y="1663375"/>
            <a:chExt cx="3599601" cy="3599601"/>
          </a:xfrm>
        </p:grpSpPr>
        <p:pic>
          <p:nvPicPr>
            <p:cNvPr id="549" name="Google Shape;549;p62"/>
            <p:cNvPicPr preferRelativeResize="0"/>
            <p:nvPr/>
          </p:nvPicPr>
          <p:blipFill>
            <a:blip r:embed="rId5">
              <a:alphaModFix/>
            </a:blip>
            <a:stretch>
              <a:fillRect/>
            </a:stretch>
          </p:blipFill>
          <p:spPr>
            <a:xfrm>
              <a:off x="0" y="1663375"/>
              <a:ext cx="3599601" cy="3599601"/>
            </a:xfrm>
            <a:prstGeom prst="rect">
              <a:avLst/>
            </a:prstGeom>
            <a:noFill/>
            <a:ln>
              <a:noFill/>
            </a:ln>
          </p:spPr>
        </p:pic>
        <p:pic>
          <p:nvPicPr>
            <p:cNvPr id="550" name="Google Shape;550;p62"/>
            <p:cNvPicPr preferRelativeResize="0"/>
            <p:nvPr/>
          </p:nvPicPr>
          <p:blipFill>
            <a:blip r:embed="rId6">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STS - Congenital Heart Data Registry</a:t>
            </a:r>
            <a:endParaRPr/>
          </a:p>
        </p:txBody>
      </p:sp>
      <p:sp>
        <p:nvSpPr>
          <p:cNvPr id="556" name="Google Shape;556;p63"/>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a:t>Renal Failure requiring Dialysis</a:t>
            </a:r>
            <a:endParaRPr b="1"/>
          </a:p>
          <a:p>
            <a:pPr marL="457200" lvl="0" indent="-317500" algn="l" rtl="0">
              <a:spcBef>
                <a:spcPts val="700"/>
              </a:spcBef>
              <a:spcAft>
                <a:spcPts val="0"/>
              </a:spcAft>
              <a:buSzPts val="1400"/>
              <a:buChar char="-"/>
            </a:pPr>
            <a:r>
              <a:rPr lang="en"/>
              <a:t>Oliguria with sustained urine output &lt; 0.5 cc/kg/hr for 24 hours and/or a rise in creatinine &gt;1.5x upper limits of normal for age (or 2x the most recent preop values if available), </a:t>
            </a:r>
            <a:r>
              <a:rPr lang="en" u="sng"/>
              <a:t>with</a:t>
            </a:r>
            <a:r>
              <a:rPr lang="en"/>
              <a:t> need for dialysis (including peritoneal dialysis and /or hemodialysis) or hemofiltration</a:t>
            </a:r>
            <a:endParaRPr/>
          </a:p>
          <a:p>
            <a:pPr marL="457200" lvl="0" indent="-317500" algn="l" rtl="0">
              <a:spcBef>
                <a:spcPts val="1000"/>
              </a:spcBef>
              <a:spcAft>
                <a:spcPts val="0"/>
              </a:spcAft>
              <a:buSzPts val="1400"/>
              <a:buChar char="-"/>
            </a:pPr>
            <a:r>
              <a:rPr lang="en"/>
              <a:t>Requiring dialysis before hospital discharge (even if greater than 30 days after surgery)</a:t>
            </a:r>
            <a:endParaRPr/>
          </a:p>
          <a:p>
            <a:pPr marL="0" lvl="0" indent="0" algn="l" rtl="0">
              <a:spcBef>
                <a:spcPts val="0"/>
              </a:spcBef>
              <a:spcAft>
                <a:spcPts val="0"/>
              </a:spcAft>
              <a:buNone/>
            </a:pPr>
            <a:r>
              <a:rPr lang="en"/>
              <a:t> </a:t>
            </a:r>
            <a:endParaRPr sz="1300"/>
          </a:p>
          <a:p>
            <a:pPr marL="0" lvl="0" indent="0" algn="ctr" rtl="0">
              <a:spcBef>
                <a:spcPts val="700"/>
              </a:spcBef>
              <a:spcAft>
                <a:spcPts val="0"/>
              </a:spcAft>
              <a:buNone/>
            </a:pPr>
            <a:r>
              <a:rPr lang="en" b="1" u="sng"/>
              <a:t>OR</a:t>
            </a:r>
            <a:endParaRPr b="1" u="sng"/>
          </a:p>
          <a:p>
            <a:pPr marL="457200" lvl="0" indent="0" algn="l" rtl="0">
              <a:spcBef>
                <a:spcPts val="700"/>
              </a:spcBef>
              <a:spcAft>
                <a:spcPts val="0"/>
              </a:spcAft>
              <a:buNone/>
            </a:pPr>
            <a:endParaRPr sz="1200"/>
          </a:p>
          <a:p>
            <a:pPr marL="457200" lvl="0" indent="-317500" algn="l" rtl="0">
              <a:spcBef>
                <a:spcPts val="0"/>
              </a:spcBef>
              <a:spcAft>
                <a:spcPts val="0"/>
              </a:spcAft>
              <a:buSzPts val="1400"/>
              <a:buChar char="-"/>
            </a:pPr>
            <a:r>
              <a:rPr lang="en"/>
              <a:t>Requiring dialysis after hospital discharge but within 30 days after surgery </a:t>
            </a:r>
            <a:endParaRPr/>
          </a:p>
          <a:p>
            <a:pPr marL="457200" lvl="0" indent="0" algn="l" rtl="0">
              <a:spcBef>
                <a:spcPts val="700"/>
              </a:spcBef>
              <a:spcAft>
                <a:spcPts val="0"/>
              </a:spcAft>
              <a:buNone/>
            </a:pPr>
            <a:endParaRPr/>
          </a:p>
          <a:p>
            <a:pPr marL="0" lvl="0" indent="0" algn="l" rtl="0">
              <a:spcBef>
                <a:spcPts val="700"/>
              </a:spcBef>
              <a:spcAft>
                <a:spcPts val="0"/>
              </a:spcAft>
              <a:buNone/>
            </a:pPr>
            <a:r>
              <a:rPr lang="en" sz="1400">
                <a:solidFill>
                  <a:schemeClr val="dk1"/>
                </a:solidFill>
              </a:rPr>
              <a:t>Source: </a:t>
            </a:r>
            <a:r>
              <a:rPr lang="en" sz="1500" u="sng">
                <a:solidFill>
                  <a:schemeClr val="hlink"/>
                </a:solidFill>
                <a:hlinkClick r:id="rId3"/>
              </a:rPr>
              <a:t>STS Congenital Heart Surgery Database Data Specification</a:t>
            </a:r>
            <a:endParaRPr sz="1500"/>
          </a:p>
        </p:txBody>
      </p:sp>
      <p:pic>
        <p:nvPicPr>
          <p:cNvPr id="557" name="Google Shape;557;p63"/>
          <p:cNvPicPr preferRelativeResize="0"/>
          <p:nvPr/>
        </p:nvPicPr>
        <p:blipFill>
          <a:blip r:embed="rId4">
            <a:alphaModFix/>
          </a:blip>
          <a:stretch>
            <a:fillRect/>
          </a:stretch>
        </p:blipFill>
        <p:spPr>
          <a:xfrm>
            <a:off x="6297999" y="65150"/>
            <a:ext cx="2780150" cy="1150400"/>
          </a:xfrm>
          <a:prstGeom prst="rect">
            <a:avLst/>
          </a:prstGeom>
          <a:noFill/>
          <a:ln>
            <a:noFill/>
          </a:ln>
        </p:spPr>
      </p:pic>
      <p:grpSp>
        <p:nvGrpSpPr>
          <p:cNvPr id="558" name="Google Shape;558;p63"/>
          <p:cNvGrpSpPr/>
          <p:nvPr/>
        </p:nvGrpSpPr>
        <p:grpSpPr>
          <a:xfrm>
            <a:off x="-433930" y="3788242"/>
            <a:ext cx="1459278" cy="1458558"/>
            <a:chOff x="0" y="1663375"/>
            <a:chExt cx="3599601" cy="3599601"/>
          </a:xfrm>
        </p:grpSpPr>
        <p:pic>
          <p:nvPicPr>
            <p:cNvPr id="559" name="Google Shape;559;p63"/>
            <p:cNvPicPr preferRelativeResize="0"/>
            <p:nvPr/>
          </p:nvPicPr>
          <p:blipFill>
            <a:blip r:embed="rId5">
              <a:alphaModFix/>
            </a:blip>
            <a:stretch>
              <a:fillRect/>
            </a:stretch>
          </p:blipFill>
          <p:spPr>
            <a:xfrm>
              <a:off x="0" y="1663375"/>
              <a:ext cx="3599601" cy="3599601"/>
            </a:xfrm>
            <a:prstGeom prst="rect">
              <a:avLst/>
            </a:prstGeom>
            <a:noFill/>
            <a:ln>
              <a:noFill/>
            </a:ln>
          </p:spPr>
        </p:pic>
        <p:pic>
          <p:nvPicPr>
            <p:cNvPr id="560" name="Google Shape;560;p63"/>
            <p:cNvPicPr preferRelativeResize="0"/>
            <p:nvPr/>
          </p:nvPicPr>
          <p:blipFill>
            <a:blip r:embed="rId6">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Children’s Hospital Solutions for Patient Safety</a:t>
            </a:r>
            <a:endParaRPr lang="en-US" dirty="0"/>
          </a:p>
        </p:txBody>
      </p:sp>
      <p:sp>
        <p:nvSpPr>
          <p:cNvPr id="4" name="Google Shape;566;p64"/>
          <p:cNvSpPr txBox="1">
            <a:spLocks noGrp="1"/>
          </p:cNvSpPr>
          <p:nvPr>
            <p:ph type="body" idx="1"/>
          </p:nvPr>
        </p:nvSpPr>
        <p:spPr>
          <a:xfrm>
            <a:off x="457201" y="914400"/>
            <a:ext cx="5991224" cy="3295650"/>
          </a:xfrm>
          <a:prstGeom prst="rect">
            <a:avLst/>
          </a:prstGeom>
        </p:spPr>
        <p:txBody>
          <a:bodyPr spcFirstLastPara="1" wrap="square" lIns="68575" tIns="34275" rIns="68575" bIns="34275" anchor="t" anchorCtr="0">
            <a:noAutofit/>
          </a:bodyPr>
          <a:lstStyle/>
          <a:p>
            <a:r>
              <a:rPr lang="en" dirty="0"/>
              <a:t>Nephrotoxic medication exposure is one of the most common causes of AKI in children</a:t>
            </a:r>
            <a:endParaRPr dirty="0"/>
          </a:p>
          <a:p>
            <a:pPr>
              <a:spcBef>
                <a:spcPts val="1000"/>
              </a:spcBef>
            </a:pPr>
            <a:r>
              <a:rPr lang="en" dirty="0"/>
              <a:t>Defined as a Class 4 (significant temporary harm) Serious Safety Event by the Children’s Hospitals’ Solutions for Patient Safety</a:t>
            </a:r>
            <a:endParaRPr dirty="0"/>
          </a:p>
          <a:p>
            <a:pPr>
              <a:spcBef>
                <a:spcPts val="1000"/>
              </a:spcBef>
            </a:pPr>
            <a:r>
              <a:rPr lang="en" dirty="0"/>
              <a:t>SPS has partnered with the NINJA program with plans to rollout to all 140 sites by </a:t>
            </a:r>
            <a:r>
              <a:rPr lang="en" dirty="0" smtClean="0"/>
              <a:t>2020 </a:t>
            </a:r>
            <a:r>
              <a:rPr lang="en" baseline="30000" dirty="0" smtClean="0"/>
              <a:t>42,50</a:t>
            </a:r>
          </a:p>
          <a:p>
            <a:pPr marL="781050" lvl="1" indent="-171450">
              <a:spcBef>
                <a:spcPts val="0"/>
              </a:spcBef>
              <a:buSzPts val="1200"/>
            </a:pPr>
            <a:r>
              <a:rPr lang="en" sz="1200" dirty="0"/>
              <a:t>NINJA - Nephrotoxic Injury Negated by Just-in-time Action</a:t>
            </a:r>
            <a:endParaRPr sz="1200" dirty="0"/>
          </a:p>
          <a:p>
            <a:pPr marL="781050" lvl="1" indent="-171450">
              <a:spcBef>
                <a:spcPts val="0"/>
              </a:spcBef>
              <a:buSzPts val="1200"/>
            </a:pPr>
            <a:r>
              <a:rPr lang="en" sz="1200" dirty="0"/>
              <a:t>Uses KDIGO Diagnostic criteria</a:t>
            </a:r>
            <a:endParaRPr sz="1200" dirty="0"/>
          </a:p>
          <a:p>
            <a:pPr marL="781050" lvl="1" indent="-171450">
              <a:spcBef>
                <a:spcPts val="0"/>
              </a:spcBef>
              <a:buSzPts val="1200"/>
            </a:pPr>
            <a:r>
              <a:rPr lang="en" sz="1200" dirty="0"/>
              <a:t>Proactively screens for nephrotoxic drug (NTMx) exposure in EHR </a:t>
            </a:r>
            <a:endParaRPr sz="1200" dirty="0"/>
          </a:p>
          <a:p>
            <a:pPr marL="781050" lvl="1" indent="-171450">
              <a:spcBef>
                <a:spcPts val="0"/>
              </a:spcBef>
              <a:buSzPts val="1200"/>
            </a:pPr>
            <a:r>
              <a:rPr lang="en" sz="1200" dirty="0"/>
              <a:t>High risk patients are monitored via daily SCr lab orders</a:t>
            </a:r>
            <a:endParaRPr sz="1200" dirty="0"/>
          </a:p>
          <a:p>
            <a:pPr marL="914400" lvl="0" indent="0" algn="l" rtl="0">
              <a:spcBef>
                <a:spcPts val="700"/>
              </a:spcBef>
              <a:spcAft>
                <a:spcPts val="0"/>
              </a:spcAft>
              <a:buClr>
                <a:schemeClr val="dk1"/>
              </a:buClr>
              <a:buSzPts val="1100"/>
              <a:buFont typeface="Arial"/>
              <a:buNone/>
            </a:pPr>
            <a:endParaRPr dirty="0"/>
          </a:p>
          <a:p>
            <a:pPr marL="0" lvl="0" indent="0" algn="l" rtl="0">
              <a:spcBef>
                <a:spcPts val="700"/>
              </a:spcBef>
              <a:spcAft>
                <a:spcPts val="0"/>
              </a:spcAft>
              <a:buNone/>
            </a:pPr>
            <a:endParaRPr dirty="0"/>
          </a:p>
        </p:txBody>
      </p:sp>
      <p:pic>
        <p:nvPicPr>
          <p:cNvPr id="5" name="Google Shape;567;p64"/>
          <p:cNvPicPr preferRelativeResize="0"/>
          <p:nvPr/>
        </p:nvPicPr>
        <p:blipFill>
          <a:blip r:embed="rId2">
            <a:alphaModFix/>
          </a:blip>
          <a:stretch>
            <a:fillRect/>
          </a:stretch>
        </p:blipFill>
        <p:spPr>
          <a:xfrm>
            <a:off x="6685413" y="290938"/>
            <a:ext cx="2238375" cy="1190625"/>
          </a:xfrm>
          <a:prstGeom prst="rect">
            <a:avLst/>
          </a:prstGeom>
          <a:noFill/>
          <a:ln>
            <a:noFill/>
          </a:ln>
        </p:spPr>
      </p:pic>
      <p:sp>
        <p:nvSpPr>
          <p:cNvPr id="6" name="Google Shape;581;p65"/>
          <p:cNvSpPr txBox="1"/>
          <p:nvPr/>
        </p:nvSpPr>
        <p:spPr>
          <a:xfrm>
            <a:off x="628200" y="4334675"/>
            <a:ext cx="5407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Source</a:t>
            </a:r>
            <a:r>
              <a:rPr lang="en" dirty="0" smtClean="0">
                <a:latin typeface="Calibri"/>
                <a:ea typeface="Calibri"/>
                <a:cs typeface="Calibri"/>
                <a:sym typeface="Calibri"/>
              </a:rPr>
              <a:t>: </a:t>
            </a:r>
            <a:r>
              <a:rPr lang="en" dirty="0" smtClean="0">
                <a:latin typeface="Calibri"/>
                <a:ea typeface="Calibri"/>
                <a:cs typeface="Calibri"/>
                <a:sym typeface="Calibri"/>
                <a:hlinkClick r:id="rId3"/>
              </a:rPr>
              <a:t>Solutions for Patient Safety</a:t>
            </a:r>
            <a:endParaRPr dirty="0">
              <a:latin typeface="Calibri"/>
              <a:ea typeface="Calibri"/>
              <a:cs typeface="Calibri"/>
              <a:sym typeface="Calibri"/>
            </a:endParaRPr>
          </a:p>
        </p:txBody>
      </p:sp>
    </p:spTree>
    <p:extLst>
      <p:ext uri="{BB962C8B-B14F-4D97-AF65-F5344CB8AC3E}">
        <p14:creationId xmlns:p14="http://schemas.microsoft.com/office/powerpoint/2010/main" val="428170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sz="1900"/>
              <a:t>ASPIRE Measure Definition: AKI 01</a:t>
            </a:r>
            <a:endParaRPr/>
          </a:p>
        </p:txBody>
      </p:sp>
      <p:sp>
        <p:nvSpPr>
          <p:cNvPr id="576" name="Google Shape;576;p65"/>
          <p:cNvSpPr txBox="1">
            <a:spLocks noGrp="1"/>
          </p:cNvSpPr>
          <p:nvPr>
            <p:ph type="body" idx="1"/>
          </p:nvPr>
        </p:nvSpPr>
        <p:spPr>
          <a:xfrm>
            <a:off x="457200" y="791175"/>
            <a:ext cx="5578800" cy="37317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600"/>
              <a:t>Pediatric Patients ≤ 18 years old </a:t>
            </a:r>
            <a:endParaRPr sz="1600"/>
          </a:p>
          <a:p>
            <a:pPr marL="457200" lvl="0" indent="-311150" algn="l" rtl="0">
              <a:spcBef>
                <a:spcPts val="700"/>
              </a:spcBef>
              <a:spcAft>
                <a:spcPts val="0"/>
              </a:spcAft>
              <a:buSzPts val="1300"/>
              <a:buChar char="•"/>
            </a:pPr>
            <a:r>
              <a:rPr lang="en" sz="1600" b="1"/>
              <a:t>KDIGO Criterion used</a:t>
            </a:r>
            <a:endParaRPr sz="1600" b="1"/>
          </a:p>
          <a:p>
            <a:pPr marL="457200" lvl="0" indent="-311150" algn="l" rtl="0">
              <a:spcBef>
                <a:spcPts val="1000"/>
              </a:spcBef>
              <a:spcAft>
                <a:spcPts val="0"/>
              </a:spcAft>
              <a:buSzPts val="1300"/>
              <a:buChar char="•"/>
            </a:pPr>
            <a:r>
              <a:rPr lang="en" sz="1600" b="1"/>
              <a:t>EGFR Calculation</a:t>
            </a:r>
            <a:endParaRPr sz="1600" b="1"/>
          </a:p>
          <a:p>
            <a:pPr marL="914400" lvl="1" indent="-311150" algn="l" rtl="0">
              <a:spcBef>
                <a:spcPts val="0"/>
              </a:spcBef>
              <a:spcAft>
                <a:spcPts val="0"/>
              </a:spcAft>
              <a:buSzPts val="1300"/>
              <a:buChar char="–"/>
            </a:pPr>
            <a:r>
              <a:rPr lang="en" sz="1300"/>
              <a:t>Bedside Schwartz </a:t>
            </a:r>
            <a:endParaRPr sz="1300"/>
          </a:p>
          <a:p>
            <a:pPr marL="0" lvl="0" indent="0" algn="l" rtl="0">
              <a:spcBef>
                <a:spcPts val="700"/>
              </a:spcBef>
              <a:spcAft>
                <a:spcPts val="0"/>
              </a:spcAft>
              <a:buNone/>
            </a:pPr>
            <a:r>
              <a:rPr lang="en" sz="1600"/>
              <a:t>EGFR = 0.413 x [(height in cm)/(serum creatinine in mg/dL)]  </a:t>
            </a:r>
            <a:endParaRPr sz="1600"/>
          </a:p>
          <a:p>
            <a:pPr marL="457200" lvl="0" indent="-311150" algn="l" rtl="0">
              <a:spcBef>
                <a:spcPts val="700"/>
              </a:spcBef>
              <a:spcAft>
                <a:spcPts val="0"/>
              </a:spcAft>
              <a:buSzPts val="1300"/>
              <a:buChar char="•"/>
            </a:pPr>
            <a:r>
              <a:rPr lang="en" sz="1600" b="1"/>
              <a:t>Exclusion criteria:</a:t>
            </a:r>
            <a:r>
              <a:rPr lang="en" sz="1600"/>
              <a:t> baseline creatinine &lt;0.2mg/dL</a:t>
            </a:r>
            <a:endParaRPr sz="1600"/>
          </a:p>
          <a:p>
            <a:pPr marL="914400" lvl="1" indent="-292100" algn="l" rtl="0">
              <a:spcBef>
                <a:spcPts val="0"/>
              </a:spcBef>
              <a:spcAft>
                <a:spcPts val="0"/>
              </a:spcAft>
              <a:buSzPts val="1000"/>
              <a:buChar char="–"/>
            </a:pPr>
            <a:r>
              <a:rPr lang="en" sz="1300"/>
              <a:t>Baseline serum creatinine is defined as the most recent serum creatinine resulted in the last 60 days preoperatively</a:t>
            </a:r>
            <a:endParaRPr sz="1000"/>
          </a:p>
          <a:p>
            <a:pPr marL="457200" lvl="0" indent="-311150" algn="l" rtl="0">
              <a:spcBef>
                <a:spcPts val="1000"/>
              </a:spcBef>
              <a:spcAft>
                <a:spcPts val="0"/>
              </a:spcAft>
              <a:buSzPts val="1300"/>
              <a:buChar char="•"/>
            </a:pPr>
            <a:r>
              <a:rPr lang="en" sz="1600" b="1"/>
              <a:t>Success criteria: </a:t>
            </a:r>
            <a:endParaRPr sz="1600" b="1"/>
          </a:p>
          <a:p>
            <a:pPr marL="914400" lvl="1" indent="-311150" algn="l" rtl="0">
              <a:spcBef>
                <a:spcPts val="0"/>
              </a:spcBef>
              <a:spcAft>
                <a:spcPts val="0"/>
              </a:spcAft>
              <a:buSzPts val="1300"/>
              <a:buChar char="–"/>
            </a:pPr>
            <a:r>
              <a:rPr lang="en" sz="1300"/>
              <a:t>The creatinine level does not go above 1.5x the baseline creatinine within 7 days post-op</a:t>
            </a:r>
            <a:endParaRPr sz="1300"/>
          </a:p>
          <a:p>
            <a:pPr marL="914400" lvl="1" indent="-311150" algn="l" rtl="0">
              <a:spcBef>
                <a:spcPts val="0"/>
              </a:spcBef>
              <a:spcAft>
                <a:spcPts val="0"/>
              </a:spcAft>
              <a:buSzPts val="1300"/>
              <a:buChar char="–"/>
            </a:pPr>
            <a:r>
              <a:rPr lang="en" sz="1300"/>
              <a:t>The creatinine level does not increase by ≥ 0.3 mg/dL obtained within 48 hours after anesthesia end.</a:t>
            </a:r>
            <a:endParaRPr sz="1300"/>
          </a:p>
        </p:txBody>
      </p:sp>
      <p:pic>
        <p:nvPicPr>
          <p:cNvPr id="577" name="Google Shape;577;p65"/>
          <p:cNvPicPr preferRelativeResize="0"/>
          <p:nvPr/>
        </p:nvPicPr>
        <p:blipFill>
          <a:blip r:embed="rId3">
            <a:alphaModFix/>
          </a:blip>
          <a:stretch>
            <a:fillRect/>
          </a:stretch>
        </p:blipFill>
        <p:spPr>
          <a:xfrm>
            <a:off x="6562900" y="290950"/>
            <a:ext cx="2123900" cy="2093775"/>
          </a:xfrm>
          <a:prstGeom prst="rect">
            <a:avLst/>
          </a:prstGeom>
          <a:noFill/>
          <a:ln>
            <a:noFill/>
          </a:ln>
        </p:spPr>
      </p:pic>
      <p:grpSp>
        <p:nvGrpSpPr>
          <p:cNvPr id="578" name="Google Shape;578;p65"/>
          <p:cNvGrpSpPr/>
          <p:nvPr/>
        </p:nvGrpSpPr>
        <p:grpSpPr>
          <a:xfrm>
            <a:off x="-433930" y="3788242"/>
            <a:ext cx="1459278" cy="1458558"/>
            <a:chOff x="0" y="1663375"/>
            <a:chExt cx="3599601" cy="3599601"/>
          </a:xfrm>
        </p:grpSpPr>
        <p:pic>
          <p:nvPicPr>
            <p:cNvPr id="579" name="Google Shape;579;p65"/>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580" name="Google Shape;580;p65"/>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581" name="Google Shape;581;p65"/>
          <p:cNvSpPr txBox="1"/>
          <p:nvPr/>
        </p:nvSpPr>
        <p:spPr>
          <a:xfrm>
            <a:off x="628200" y="4334675"/>
            <a:ext cx="5407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Source: </a:t>
            </a:r>
            <a:r>
              <a:rPr lang="en" u="sng" dirty="0">
                <a:solidFill>
                  <a:srgbClr val="F27D00"/>
                </a:solidFill>
                <a:latin typeface="Calibri"/>
                <a:ea typeface="Calibri"/>
                <a:cs typeface="Calibri"/>
                <a:sym typeface="Calibri"/>
                <a:hlinkClick r:id="rId6"/>
              </a:rPr>
              <a:t>ASPIRE Measures-Acute Kidney Injury</a:t>
            </a:r>
            <a:endParaRPr dirty="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6"/>
          <p:cNvSpPr txBox="1">
            <a:spLocks noGrp="1"/>
          </p:cNvSpPr>
          <p:nvPr>
            <p:ph type="title"/>
          </p:nvPr>
        </p:nvSpPr>
        <p:spPr>
          <a:xfrm>
            <a:off x="1278150" y="1656075"/>
            <a:ext cx="6587700" cy="1044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AKI Pediatric Recommendations </a:t>
            </a:r>
            <a:endParaRPr sz="4800"/>
          </a:p>
        </p:txBody>
      </p:sp>
      <p:grpSp>
        <p:nvGrpSpPr>
          <p:cNvPr id="587" name="Google Shape;587;p66"/>
          <p:cNvGrpSpPr/>
          <p:nvPr/>
        </p:nvGrpSpPr>
        <p:grpSpPr>
          <a:xfrm>
            <a:off x="-433930" y="3788242"/>
            <a:ext cx="1459278" cy="1458558"/>
            <a:chOff x="0" y="1663375"/>
            <a:chExt cx="3599601" cy="3599601"/>
          </a:xfrm>
        </p:grpSpPr>
        <p:pic>
          <p:nvPicPr>
            <p:cNvPr id="588" name="Google Shape;588;p66"/>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589" name="Google Shape;589;p66"/>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Pediatric and Neonate Recommendations</a:t>
            </a:r>
            <a:endParaRPr/>
          </a:p>
        </p:txBody>
      </p:sp>
      <p:grpSp>
        <p:nvGrpSpPr>
          <p:cNvPr id="595" name="Google Shape;595;p67"/>
          <p:cNvGrpSpPr/>
          <p:nvPr/>
        </p:nvGrpSpPr>
        <p:grpSpPr>
          <a:xfrm>
            <a:off x="1169699" y="980197"/>
            <a:ext cx="6804603" cy="3066136"/>
            <a:chOff x="1245636" y="645797"/>
            <a:chExt cx="6804603" cy="3066136"/>
          </a:xfrm>
        </p:grpSpPr>
        <p:grpSp>
          <p:nvGrpSpPr>
            <p:cNvPr id="596" name="Google Shape;596;p67"/>
            <p:cNvGrpSpPr/>
            <p:nvPr/>
          </p:nvGrpSpPr>
          <p:grpSpPr>
            <a:xfrm>
              <a:off x="1245636" y="2942421"/>
              <a:ext cx="6804603" cy="769513"/>
              <a:chOff x="1593000" y="1656268"/>
              <a:chExt cx="5957975" cy="654459"/>
            </a:xfrm>
          </p:grpSpPr>
          <p:sp>
            <p:nvSpPr>
              <p:cNvPr id="597" name="Google Shape;597;p67"/>
              <p:cNvSpPr/>
              <p:nvPr/>
            </p:nvSpPr>
            <p:spPr>
              <a:xfrm>
                <a:off x="3728375" y="1656277"/>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7"/>
              <p:cNvSpPr/>
              <p:nvPr/>
            </p:nvSpPr>
            <p:spPr>
              <a:xfrm flipH="1">
                <a:off x="2282981" y="1667659"/>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7"/>
              <p:cNvSpPr/>
              <p:nvPr/>
            </p:nvSpPr>
            <p:spPr>
              <a:xfrm rot="-5400000">
                <a:off x="3529462" y="1268380"/>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7"/>
              <p:cNvSpPr/>
              <p:nvPr/>
            </p:nvSpPr>
            <p:spPr>
              <a:xfrm>
                <a:off x="2377477" y="1730072"/>
                <a:ext cx="20352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Treatment Considerations</a:t>
                </a:r>
                <a:endParaRPr>
                  <a:solidFill>
                    <a:srgbClr val="FFFFFF"/>
                  </a:solidFill>
                  <a:latin typeface="Roboto"/>
                  <a:ea typeface="Roboto"/>
                  <a:cs typeface="Roboto"/>
                  <a:sym typeface="Roboto"/>
                </a:endParaRPr>
              </a:p>
            </p:txBody>
          </p:sp>
          <p:sp>
            <p:nvSpPr>
              <p:cNvPr id="601" name="Google Shape;601;p67"/>
              <p:cNvSpPr/>
              <p:nvPr/>
            </p:nvSpPr>
            <p:spPr>
              <a:xfrm>
                <a:off x="1593000" y="1668127"/>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602" name="Google Shape;602;p67"/>
              <p:cNvSpPr/>
              <p:nvPr/>
            </p:nvSpPr>
            <p:spPr>
              <a:xfrm>
                <a:off x="4412651" y="1656268"/>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Correct electrolytes</a:t>
                </a:r>
                <a:endParaRPr sz="1050" dirty="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Avoid fluid overload</a:t>
                </a:r>
                <a:endParaRPr sz="1050" dirty="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Consider Renal Replacement Therapy </a:t>
                </a:r>
                <a:endParaRPr sz="1050" dirty="0">
                  <a:solidFill>
                    <a:srgbClr val="1B786E"/>
                  </a:solidFill>
                  <a:latin typeface="Roboto"/>
                  <a:ea typeface="Roboto"/>
                  <a:cs typeface="Roboto"/>
                  <a:sym typeface="Roboto"/>
                </a:endParaRPr>
              </a:p>
            </p:txBody>
          </p:sp>
        </p:grpSp>
        <p:grpSp>
          <p:nvGrpSpPr>
            <p:cNvPr id="603" name="Google Shape;603;p67"/>
            <p:cNvGrpSpPr/>
            <p:nvPr/>
          </p:nvGrpSpPr>
          <p:grpSpPr>
            <a:xfrm>
              <a:off x="1245636" y="2179124"/>
              <a:ext cx="6804261" cy="756628"/>
              <a:chOff x="1593000" y="2322568"/>
              <a:chExt cx="5957675" cy="643501"/>
            </a:xfrm>
          </p:grpSpPr>
          <p:sp>
            <p:nvSpPr>
              <p:cNvPr id="604" name="Google Shape;604;p67"/>
              <p:cNvSpPr/>
              <p:nvPr/>
            </p:nvSpPr>
            <p:spPr>
              <a:xfrm>
                <a:off x="4412675" y="2322568"/>
                <a:ext cx="3138000" cy="643500"/>
              </a:xfrm>
              <a:prstGeom prst="rect">
                <a:avLst/>
              </a:prstGeom>
              <a:solidFill>
                <a:srgbClr val="EEEEEE"/>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Identify precipitating factors of AKI</a:t>
                </a:r>
                <a:endParaRPr sz="1050" dirty="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Early recognition prevents further progression</a:t>
                </a:r>
                <a:endParaRPr sz="1050" dirty="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50" dirty="0">
                    <a:solidFill>
                      <a:srgbClr val="1B786E"/>
                    </a:solidFill>
                    <a:latin typeface="Roboto"/>
                    <a:ea typeface="Roboto"/>
                    <a:cs typeface="Roboto"/>
                    <a:sym typeface="Roboto"/>
                  </a:rPr>
                  <a:t>Renal Angina Index</a:t>
                </a:r>
                <a:endParaRPr sz="1050" dirty="0">
                  <a:solidFill>
                    <a:srgbClr val="1B786E"/>
                  </a:solidFill>
                  <a:latin typeface="Roboto"/>
                  <a:ea typeface="Roboto"/>
                  <a:cs typeface="Roboto"/>
                  <a:sym typeface="Roboto"/>
                </a:endParaRPr>
              </a:p>
            </p:txBody>
          </p:sp>
          <p:sp>
            <p:nvSpPr>
              <p:cNvPr id="605" name="Google Shape;605;p6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Early recognition of AKI</a:t>
                </a:r>
                <a:endParaRPr>
                  <a:solidFill>
                    <a:srgbClr val="FFFFFF"/>
                  </a:solidFill>
                  <a:latin typeface="Roboto"/>
                  <a:ea typeface="Roboto"/>
                  <a:cs typeface="Roboto"/>
                  <a:sym typeface="Roboto"/>
                </a:endParaRPr>
              </a:p>
            </p:txBody>
          </p:sp>
          <p:sp>
            <p:nvSpPr>
              <p:cNvPr id="608" name="Google Shape;608;p6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610" name="Google Shape;610;p67"/>
            <p:cNvGrpSpPr/>
            <p:nvPr/>
          </p:nvGrpSpPr>
          <p:grpSpPr>
            <a:xfrm>
              <a:off x="1245636" y="1413166"/>
              <a:ext cx="6804603" cy="759275"/>
              <a:chOff x="1593000" y="2320316"/>
              <a:chExt cx="5957975" cy="645752"/>
            </a:xfrm>
          </p:grpSpPr>
          <p:sp>
            <p:nvSpPr>
              <p:cNvPr id="611" name="Google Shape;611;p6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Prevention of AKI</a:t>
                </a:r>
                <a:endParaRPr>
                  <a:solidFill>
                    <a:srgbClr val="FFFFFF"/>
                  </a:solidFill>
                  <a:latin typeface="Roboto"/>
                  <a:ea typeface="Roboto"/>
                  <a:cs typeface="Roboto"/>
                  <a:sym typeface="Roboto"/>
                </a:endParaRPr>
              </a:p>
            </p:txBody>
          </p:sp>
          <p:sp>
            <p:nvSpPr>
              <p:cNvPr id="615" name="Google Shape;615;p6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617" name="Google Shape;617;p67"/>
              <p:cNvSpPr/>
              <p:nvPr/>
            </p:nvSpPr>
            <p:spPr>
              <a:xfrm>
                <a:off x="4412651" y="2320316"/>
                <a:ext cx="2971200" cy="642300"/>
              </a:xfrm>
              <a:prstGeom prst="rect">
                <a:avLst/>
              </a:prstGeom>
              <a:noFill/>
              <a:ln>
                <a:noFill/>
              </a:ln>
            </p:spPr>
            <p:txBody>
              <a:bodyPr spcFirstLastPara="1" wrap="square" lIns="91425" tIns="91425" rIns="91425" bIns="91425" anchor="ctr" anchorCtr="0">
                <a:noAutofit/>
              </a:bodyPr>
              <a:lstStyle/>
              <a:p>
                <a:pPr marL="457200" lvl="0" indent="-285750" algn="l" rtl="0">
                  <a:lnSpc>
                    <a:spcPct val="115000"/>
                  </a:lnSpc>
                  <a:spcBef>
                    <a:spcPts val="0"/>
                  </a:spcBef>
                  <a:spcAft>
                    <a:spcPts val="0"/>
                  </a:spcAft>
                  <a:buClr>
                    <a:srgbClr val="1B786E"/>
                  </a:buClr>
                  <a:buSzPts val="900"/>
                  <a:buFont typeface="Roboto"/>
                  <a:buChar char="●"/>
                </a:pPr>
                <a:r>
                  <a:rPr lang="en" sz="1050" dirty="0">
                    <a:solidFill>
                      <a:srgbClr val="1B786E"/>
                    </a:solidFill>
                    <a:latin typeface="Roboto"/>
                    <a:ea typeface="Roboto"/>
                    <a:cs typeface="Roboto"/>
                    <a:sym typeface="Roboto"/>
                  </a:rPr>
                  <a:t>Avoid nephrotoxins</a:t>
                </a:r>
                <a:endParaRPr sz="1050" dirty="0">
                  <a:solidFill>
                    <a:srgbClr val="1B786E"/>
                  </a:solidFill>
                  <a:latin typeface="Roboto"/>
                  <a:ea typeface="Roboto"/>
                  <a:cs typeface="Roboto"/>
                  <a:sym typeface="Roboto"/>
                </a:endParaRPr>
              </a:p>
              <a:p>
                <a:pPr marL="457200" lvl="0" indent="-285750" algn="l" rtl="0">
                  <a:lnSpc>
                    <a:spcPct val="115000"/>
                  </a:lnSpc>
                  <a:spcBef>
                    <a:spcPts val="0"/>
                  </a:spcBef>
                  <a:spcAft>
                    <a:spcPts val="0"/>
                  </a:spcAft>
                  <a:buClr>
                    <a:srgbClr val="1B786E"/>
                  </a:buClr>
                  <a:buSzPts val="900"/>
                  <a:buFont typeface="Roboto"/>
                  <a:buChar char="●"/>
                </a:pPr>
                <a:r>
                  <a:rPr lang="en" sz="1050" dirty="0">
                    <a:solidFill>
                      <a:srgbClr val="1B786E"/>
                    </a:solidFill>
                    <a:latin typeface="Roboto"/>
                    <a:ea typeface="Roboto"/>
                    <a:cs typeface="Roboto"/>
                    <a:sym typeface="Roboto"/>
                  </a:rPr>
                  <a:t>Maintain Fluid Balance</a:t>
                </a:r>
                <a:endParaRPr sz="1050" dirty="0">
                  <a:solidFill>
                    <a:srgbClr val="1B786E"/>
                  </a:solidFill>
                  <a:latin typeface="Roboto"/>
                  <a:ea typeface="Roboto"/>
                  <a:cs typeface="Roboto"/>
                  <a:sym typeface="Roboto"/>
                </a:endParaRPr>
              </a:p>
              <a:p>
                <a:pPr marL="457200" lvl="0" indent="-285750" algn="l" rtl="0">
                  <a:lnSpc>
                    <a:spcPct val="115000"/>
                  </a:lnSpc>
                  <a:spcBef>
                    <a:spcPts val="0"/>
                  </a:spcBef>
                  <a:spcAft>
                    <a:spcPts val="0"/>
                  </a:spcAft>
                  <a:buClr>
                    <a:srgbClr val="1B786E"/>
                  </a:buClr>
                  <a:buSzPts val="900"/>
                  <a:buFont typeface="Roboto"/>
                  <a:buChar char="●"/>
                </a:pPr>
                <a:r>
                  <a:rPr lang="en" sz="1050" dirty="0">
                    <a:solidFill>
                      <a:srgbClr val="1B786E"/>
                    </a:solidFill>
                    <a:latin typeface="Roboto"/>
                    <a:ea typeface="Roboto"/>
                    <a:cs typeface="Roboto"/>
                    <a:sym typeface="Roboto"/>
                  </a:rPr>
                  <a:t>Normalize preoperative nutrition status </a:t>
                </a:r>
                <a:endParaRPr sz="1050" dirty="0">
                  <a:solidFill>
                    <a:srgbClr val="1B786E"/>
                  </a:solidFill>
                  <a:latin typeface="Roboto"/>
                  <a:ea typeface="Roboto"/>
                  <a:cs typeface="Roboto"/>
                  <a:sym typeface="Roboto"/>
                </a:endParaRPr>
              </a:p>
            </p:txBody>
          </p:sp>
        </p:grpSp>
        <p:grpSp>
          <p:nvGrpSpPr>
            <p:cNvPr id="618" name="Google Shape;618;p67"/>
            <p:cNvGrpSpPr/>
            <p:nvPr/>
          </p:nvGrpSpPr>
          <p:grpSpPr>
            <a:xfrm>
              <a:off x="1245636" y="645797"/>
              <a:ext cx="6804603" cy="756627"/>
              <a:chOff x="1593000" y="2322568"/>
              <a:chExt cx="5957975" cy="643500"/>
            </a:xfrm>
          </p:grpSpPr>
          <p:sp>
            <p:nvSpPr>
              <p:cNvPr id="619" name="Google Shape;619;p6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6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Identify patients at risk of developing AKI</a:t>
                </a:r>
                <a:endParaRPr>
                  <a:solidFill>
                    <a:srgbClr val="FFFFFF"/>
                  </a:solidFill>
                  <a:latin typeface="Roboto"/>
                  <a:ea typeface="Roboto"/>
                  <a:cs typeface="Roboto"/>
                  <a:sym typeface="Roboto"/>
                </a:endParaRPr>
              </a:p>
            </p:txBody>
          </p:sp>
          <p:sp>
            <p:nvSpPr>
              <p:cNvPr id="623" name="Google Shape;623;p6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625" name="Google Shape;625;p6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indent="-292100">
                  <a:lnSpc>
                    <a:spcPct val="115000"/>
                  </a:lnSpc>
                  <a:buClr>
                    <a:srgbClr val="1B786E"/>
                  </a:buClr>
                  <a:buSzPts val="1000"/>
                  <a:buFont typeface="Roboto"/>
                  <a:buChar char="●"/>
                </a:pPr>
                <a:r>
                  <a:rPr lang="en-US" sz="1000" dirty="0">
                    <a:solidFill>
                      <a:srgbClr val="1B786E"/>
                    </a:solidFill>
                    <a:latin typeface="Roboto"/>
                    <a:ea typeface="Roboto"/>
                    <a:cs typeface="Roboto"/>
                    <a:sym typeface="Roboto"/>
                  </a:rPr>
                  <a:t>Anesthesia related risk factors</a:t>
                </a:r>
              </a:p>
              <a:p>
                <a:pPr marL="457200" marR="0" lvl="0" indent="-292100" algn="l" rtl="0">
                  <a:lnSpc>
                    <a:spcPct val="115000"/>
                  </a:lnSpc>
                  <a:spcBef>
                    <a:spcPts val="0"/>
                  </a:spcBef>
                  <a:spcAft>
                    <a:spcPts val="0"/>
                  </a:spcAft>
                  <a:buClr>
                    <a:srgbClr val="1B786E"/>
                  </a:buClr>
                  <a:buSzPts val="1000"/>
                  <a:buFont typeface="Roboto"/>
                  <a:buChar char="●"/>
                </a:pPr>
                <a:r>
                  <a:rPr lang="en" sz="1000" dirty="0" smtClean="0">
                    <a:solidFill>
                      <a:srgbClr val="1B786E"/>
                    </a:solidFill>
                    <a:latin typeface="Roboto"/>
                    <a:ea typeface="Roboto"/>
                    <a:cs typeface="Roboto"/>
                    <a:sym typeface="Roboto"/>
                  </a:rPr>
                  <a:t>Pediatric </a:t>
                </a:r>
                <a:r>
                  <a:rPr lang="en" sz="1000" dirty="0">
                    <a:solidFill>
                      <a:srgbClr val="1B786E"/>
                    </a:solidFill>
                    <a:latin typeface="Roboto"/>
                    <a:ea typeface="Roboto"/>
                    <a:cs typeface="Roboto"/>
                    <a:sym typeface="Roboto"/>
                  </a:rPr>
                  <a:t>risk factors (neonates &amp; children</a:t>
                </a:r>
                <a:r>
                  <a:rPr lang="en" sz="1000" dirty="0" smtClean="0">
                    <a:solidFill>
                      <a:srgbClr val="1B786E"/>
                    </a:solidFill>
                    <a:latin typeface="Roboto"/>
                    <a:ea typeface="Roboto"/>
                    <a:cs typeface="Roboto"/>
                    <a:sym typeface="Roboto"/>
                  </a:rPr>
                  <a:t>)</a:t>
                </a:r>
              </a:p>
              <a:p>
                <a:pPr marL="457200" marR="0" lvl="0" indent="-292100" algn="l" rtl="0">
                  <a:lnSpc>
                    <a:spcPct val="115000"/>
                  </a:lnSpc>
                  <a:spcBef>
                    <a:spcPts val="0"/>
                  </a:spcBef>
                  <a:spcAft>
                    <a:spcPts val="0"/>
                  </a:spcAft>
                  <a:buClr>
                    <a:srgbClr val="1B786E"/>
                  </a:buClr>
                  <a:buSzPts val="1000"/>
                  <a:buFont typeface="Roboto"/>
                  <a:buChar char="●"/>
                </a:pPr>
                <a:r>
                  <a:rPr lang="en" sz="1000" dirty="0" smtClean="0">
                    <a:solidFill>
                      <a:srgbClr val="1B786E"/>
                    </a:solidFill>
                    <a:latin typeface="Roboto"/>
                    <a:ea typeface="Roboto"/>
                    <a:cs typeface="Roboto"/>
                    <a:sym typeface="Roboto"/>
                  </a:rPr>
                  <a:t>Risk factors specific to cardiac surgery</a:t>
                </a:r>
                <a:endParaRPr sz="1000" dirty="0">
                  <a:solidFill>
                    <a:srgbClr val="1B786E"/>
                  </a:solidFill>
                  <a:latin typeface="Roboto"/>
                  <a:ea typeface="Roboto"/>
                  <a:cs typeface="Roboto"/>
                  <a:sym typeface="Roboto"/>
                </a:endParaRPr>
              </a:p>
            </p:txBody>
          </p:sp>
        </p:grpSp>
      </p:grpSp>
      <p:grpSp>
        <p:nvGrpSpPr>
          <p:cNvPr id="626" name="Google Shape;626;p67"/>
          <p:cNvGrpSpPr/>
          <p:nvPr/>
        </p:nvGrpSpPr>
        <p:grpSpPr>
          <a:xfrm>
            <a:off x="-433930" y="3788242"/>
            <a:ext cx="1459278" cy="1458558"/>
            <a:chOff x="0" y="1663375"/>
            <a:chExt cx="3599601" cy="3599601"/>
          </a:xfrm>
        </p:grpSpPr>
        <p:pic>
          <p:nvPicPr>
            <p:cNvPr id="627" name="Google Shape;627;p67"/>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28" name="Google Shape;628;p67"/>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For more information….</a:t>
            </a:r>
            <a:endParaRPr/>
          </a:p>
        </p:txBody>
      </p:sp>
      <p:sp>
        <p:nvSpPr>
          <p:cNvPr id="123" name="Google Shape;123;p2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800"/>
              </a:spcBef>
              <a:spcAft>
                <a:spcPts val="0"/>
              </a:spcAft>
              <a:buSzPts val="1400"/>
              <a:buChar char="•"/>
            </a:pPr>
            <a:r>
              <a:rPr lang="en" dirty="0"/>
              <a:t>For a more in-depth overview of kidney disease, including staging and definitions, </a:t>
            </a:r>
            <a:r>
              <a:rPr lang="en" dirty="0" smtClean="0"/>
              <a:t>reference</a:t>
            </a:r>
          </a:p>
          <a:p>
            <a:pPr lvl="1">
              <a:spcBef>
                <a:spcPts val="800"/>
              </a:spcBef>
              <a:buChar char="•"/>
            </a:pPr>
            <a:r>
              <a:rPr lang="en" dirty="0" smtClean="0">
                <a:hlinkClick r:id="rId3"/>
              </a:rPr>
              <a:t>Avoiding </a:t>
            </a:r>
            <a:r>
              <a:rPr lang="en" dirty="0">
                <a:hlinkClick r:id="rId3"/>
              </a:rPr>
              <a:t>Kidney </a:t>
            </a:r>
            <a:r>
              <a:rPr lang="en" dirty="0" smtClean="0">
                <a:hlinkClick r:id="rId3"/>
              </a:rPr>
              <a:t>Injury </a:t>
            </a:r>
            <a:r>
              <a:rPr lang="en" dirty="0">
                <a:hlinkClick r:id="rId3"/>
              </a:rPr>
              <a:t>- Overview, Pathophysiology, Definitions </a:t>
            </a:r>
            <a:endParaRPr dirty="0"/>
          </a:p>
          <a:p>
            <a:pPr marL="457200" lvl="0" indent="-317500" algn="l" rtl="0">
              <a:lnSpc>
                <a:spcPct val="100000"/>
              </a:lnSpc>
              <a:spcBef>
                <a:spcPts val="1000"/>
              </a:spcBef>
              <a:spcAft>
                <a:spcPts val="0"/>
              </a:spcAft>
              <a:buSzPts val="1400"/>
              <a:buChar char="•"/>
            </a:pPr>
            <a:r>
              <a:rPr lang="en" dirty="0"/>
              <a:t>For other specialty specific recommendations, reference the following sections of the toolkit:</a:t>
            </a:r>
            <a:endParaRPr dirty="0"/>
          </a:p>
          <a:p>
            <a:pPr marL="647700" lvl="2" indent="-139700">
              <a:lnSpc>
                <a:spcPct val="150000"/>
              </a:lnSpc>
              <a:spcBef>
                <a:spcPts val="1000"/>
              </a:spcBef>
            </a:pPr>
            <a:r>
              <a:rPr lang="en" dirty="0">
                <a:hlinkClick r:id="rId4"/>
              </a:rPr>
              <a:t>Avoiding Kidney </a:t>
            </a:r>
            <a:r>
              <a:rPr lang="en" dirty="0" smtClean="0">
                <a:hlinkClick r:id="rId4"/>
              </a:rPr>
              <a:t>Injury – </a:t>
            </a:r>
            <a:r>
              <a:rPr lang="en-US" dirty="0" smtClean="0">
                <a:hlinkClick r:id="rId4"/>
              </a:rPr>
              <a:t>Obstetric </a:t>
            </a:r>
            <a:r>
              <a:rPr lang="en" dirty="0" smtClean="0">
                <a:hlinkClick r:id="rId4"/>
              </a:rPr>
              <a:t>Patients</a:t>
            </a:r>
            <a:endParaRPr dirty="0"/>
          </a:p>
          <a:p>
            <a:pPr marL="647700" lvl="2" indent="-139700">
              <a:lnSpc>
                <a:spcPct val="150000"/>
              </a:lnSpc>
              <a:spcBef>
                <a:spcPts val="0"/>
              </a:spcBef>
            </a:pPr>
            <a:r>
              <a:rPr lang="en" dirty="0">
                <a:hlinkClick r:id="rId5"/>
              </a:rPr>
              <a:t>Avoiding Kidney </a:t>
            </a:r>
            <a:r>
              <a:rPr lang="en" dirty="0" smtClean="0">
                <a:hlinkClick r:id="rId5"/>
              </a:rPr>
              <a:t>Injury </a:t>
            </a:r>
            <a:r>
              <a:rPr lang="en" dirty="0">
                <a:hlinkClick r:id="rId5"/>
              </a:rPr>
              <a:t>- </a:t>
            </a:r>
            <a:r>
              <a:rPr lang="en-US" dirty="0" smtClean="0">
                <a:hlinkClick r:id="rId5"/>
              </a:rPr>
              <a:t>Cardiac </a:t>
            </a:r>
            <a:r>
              <a:rPr lang="en" dirty="0" smtClean="0">
                <a:hlinkClick r:id="rId5"/>
              </a:rPr>
              <a:t> Surgery</a:t>
            </a:r>
            <a:endParaRPr lang="en" dirty="0" smtClean="0"/>
          </a:p>
          <a:p>
            <a:pPr marL="647700" lvl="2" indent="-139700">
              <a:lnSpc>
                <a:spcPct val="150000"/>
              </a:lnSpc>
              <a:spcBef>
                <a:spcPts val="0"/>
              </a:spcBef>
            </a:pPr>
            <a:r>
              <a:rPr lang="en" dirty="0" smtClean="0">
                <a:hlinkClick r:id="rId6"/>
              </a:rPr>
              <a:t>Avoiding </a:t>
            </a:r>
            <a:r>
              <a:rPr lang="en" dirty="0">
                <a:hlinkClick r:id="rId6"/>
              </a:rPr>
              <a:t>Kidney </a:t>
            </a:r>
            <a:r>
              <a:rPr lang="en" dirty="0" smtClean="0">
                <a:hlinkClick r:id="rId6"/>
              </a:rPr>
              <a:t>Injury </a:t>
            </a:r>
            <a:r>
              <a:rPr lang="en" dirty="0">
                <a:hlinkClick r:id="rId6"/>
              </a:rPr>
              <a:t>- Recommendations for Adult Surgical Patients</a:t>
            </a:r>
            <a:endParaRPr dirty="0"/>
          </a:p>
        </p:txBody>
      </p:sp>
      <p:pic>
        <p:nvPicPr>
          <p:cNvPr id="7" name="Google Shape;117;p21"/>
          <p:cNvPicPr preferRelativeResize="0"/>
          <p:nvPr/>
        </p:nvPicPr>
        <p:blipFill>
          <a:blip r:embed="rId7">
            <a:alphaModFix/>
          </a:blip>
          <a:stretch>
            <a:fillRect/>
          </a:stretch>
        </p:blipFill>
        <p:spPr>
          <a:xfrm>
            <a:off x="333880" y="4762020"/>
            <a:ext cx="265172" cy="265021"/>
          </a:xfrm>
          <a:prstGeom prst="rect">
            <a:avLst/>
          </a:prstGeom>
          <a:noFill/>
          <a:ln>
            <a:noFill/>
          </a:ln>
        </p:spPr>
      </p:pic>
      <p:grpSp>
        <p:nvGrpSpPr>
          <p:cNvPr id="8" name="Google Shape;115;p21"/>
          <p:cNvGrpSpPr/>
          <p:nvPr/>
        </p:nvGrpSpPr>
        <p:grpSpPr>
          <a:xfrm>
            <a:off x="-433930" y="3788242"/>
            <a:ext cx="1459278" cy="1458558"/>
            <a:chOff x="0" y="1663375"/>
            <a:chExt cx="3599601" cy="3599601"/>
          </a:xfrm>
        </p:grpSpPr>
        <p:pic>
          <p:nvPicPr>
            <p:cNvPr id="9" name="Google Shape;116;p21"/>
            <p:cNvPicPr preferRelativeResize="0"/>
            <p:nvPr/>
          </p:nvPicPr>
          <p:blipFill>
            <a:blip r:embed="rId8">
              <a:alphaModFix/>
            </a:blip>
            <a:stretch>
              <a:fillRect/>
            </a:stretch>
          </p:blipFill>
          <p:spPr>
            <a:xfrm>
              <a:off x="0" y="1663375"/>
              <a:ext cx="3599601" cy="3599601"/>
            </a:xfrm>
            <a:prstGeom prst="rect">
              <a:avLst/>
            </a:prstGeom>
            <a:noFill/>
            <a:ln>
              <a:noFill/>
            </a:ln>
          </p:spPr>
        </p:pic>
        <p:pic>
          <p:nvPicPr>
            <p:cNvPr id="10" name="Google Shape;117;p21"/>
            <p:cNvPicPr preferRelativeResize="0"/>
            <p:nvPr/>
          </p:nvPicPr>
          <p:blipFill>
            <a:blip r:embed="rId7">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8"/>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#1: Identify patients at risk for AKI</a:t>
            </a:r>
            <a:endParaRPr sz="4800"/>
          </a:p>
        </p:txBody>
      </p:sp>
      <p:grpSp>
        <p:nvGrpSpPr>
          <p:cNvPr id="634" name="Google Shape;634;p68"/>
          <p:cNvGrpSpPr/>
          <p:nvPr/>
        </p:nvGrpSpPr>
        <p:grpSpPr>
          <a:xfrm>
            <a:off x="-433930" y="3788242"/>
            <a:ext cx="1459278" cy="1458558"/>
            <a:chOff x="0" y="1663375"/>
            <a:chExt cx="3599601" cy="3599601"/>
          </a:xfrm>
        </p:grpSpPr>
        <p:pic>
          <p:nvPicPr>
            <p:cNvPr id="635" name="Google Shape;635;p68"/>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36" name="Google Shape;636;p68"/>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225" y="1834000"/>
            <a:ext cx="8520600" cy="792600"/>
          </a:xfrm>
        </p:spPr>
        <p:txBody>
          <a:bodyPr/>
          <a:lstStyle/>
          <a:p>
            <a:r>
              <a:rPr lang="en-US" dirty="0" smtClean="0"/>
              <a:t>*See slides 28-32 for pediatric risk factors </a:t>
            </a:r>
            <a:endParaRPr lang="en-US" dirty="0"/>
          </a:p>
        </p:txBody>
      </p:sp>
    </p:spTree>
    <p:extLst>
      <p:ext uri="{BB962C8B-B14F-4D97-AF65-F5344CB8AC3E}">
        <p14:creationId xmlns:p14="http://schemas.microsoft.com/office/powerpoint/2010/main" val="2455156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0"/>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#2:</a:t>
            </a:r>
            <a:endParaRPr sz="4800"/>
          </a:p>
          <a:p>
            <a:pPr marL="0" lvl="0" indent="0" algn="ctr" rtl="0">
              <a:spcBef>
                <a:spcPts val="800"/>
              </a:spcBef>
              <a:spcAft>
                <a:spcPts val="0"/>
              </a:spcAft>
              <a:buNone/>
            </a:pPr>
            <a:r>
              <a:rPr lang="en" sz="4800"/>
              <a:t>Prevention of AKI</a:t>
            </a:r>
            <a:endParaRPr sz="4800"/>
          </a:p>
        </p:txBody>
      </p:sp>
      <p:grpSp>
        <p:nvGrpSpPr>
          <p:cNvPr id="652" name="Google Shape;652;p70"/>
          <p:cNvGrpSpPr/>
          <p:nvPr/>
        </p:nvGrpSpPr>
        <p:grpSpPr>
          <a:xfrm>
            <a:off x="-433930" y="3788242"/>
            <a:ext cx="1459278" cy="1458558"/>
            <a:chOff x="0" y="1663375"/>
            <a:chExt cx="3599601" cy="3599601"/>
          </a:xfrm>
        </p:grpSpPr>
        <p:pic>
          <p:nvPicPr>
            <p:cNvPr id="653" name="Google Shape;653;p7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54" name="Google Shape;654;p7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Prevention of AKI</a:t>
            </a:r>
            <a:endParaRPr dirty="0"/>
          </a:p>
        </p:txBody>
      </p:sp>
      <p:grpSp>
        <p:nvGrpSpPr>
          <p:cNvPr id="661" name="Google Shape;661;p71"/>
          <p:cNvGrpSpPr/>
          <p:nvPr/>
        </p:nvGrpSpPr>
        <p:grpSpPr>
          <a:xfrm>
            <a:off x="-433930" y="3788242"/>
            <a:ext cx="1459278" cy="1458558"/>
            <a:chOff x="0" y="1663375"/>
            <a:chExt cx="3599601" cy="3599601"/>
          </a:xfrm>
        </p:grpSpPr>
        <p:pic>
          <p:nvPicPr>
            <p:cNvPr id="662" name="Google Shape;662;p7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63" name="Google Shape;663;p71"/>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664" name="Google Shape;664;p71"/>
          <p:cNvPicPr preferRelativeResize="0"/>
          <p:nvPr/>
        </p:nvPicPr>
        <p:blipFill>
          <a:blip r:embed="rId5">
            <a:alphaModFix/>
          </a:blip>
          <a:stretch>
            <a:fillRect/>
          </a:stretch>
        </p:blipFill>
        <p:spPr>
          <a:xfrm>
            <a:off x="3949151" y="645850"/>
            <a:ext cx="4977950" cy="3616200"/>
          </a:xfrm>
          <a:prstGeom prst="rect">
            <a:avLst/>
          </a:prstGeom>
          <a:noFill/>
          <a:ln>
            <a:noFill/>
          </a:ln>
        </p:spPr>
      </p:pic>
      <p:sp>
        <p:nvSpPr>
          <p:cNvPr id="9" name="Google Shape;162;p26"/>
          <p:cNvSpPr txBox="1"/>
          <p:nvPr/>
        </p:nvSpPr>
        <p:spPr>
          <a:xfrm>
            <a:off x="3949151" y="4258321"/>
            <a:ext cx="3488076"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dirty="0" smtClean="0">
                <a:latin typeface="Calibri"/>
                <a:ea typeface="Calibri"/>
                <a:cs typeface="Calibri"/>
                <a:sym typeface="Calibri"/>
              </a:rPr>
              <a:t>Basu </a:t>
            </a:r>
            <a:r>
              <a:rPr lang="en" sz="1000" dirty="0">
                <a:latin typeface="Calibri"/>
                <a:ea typeface="Calibri"/>
                <a:cs typeface="Calibri"/>
                <a:sym typeface="Calibri"/>
              </a:rPr>
              <a:t>et </a:t>
            </a:r>
            <a:r>
              <a:rPr lang="en" sz="1000" dirty="0" smtClean="0">
                <a:latin typeface="Calibri"/>
                <a:ea typeface="Calibri"/>
                <a:cs typeface="Calibri"/>
                <a:sym typeface="Calibri"/>
              </a:rPr>
              <a:t>al. </a:t>
            </a:r>
            <a:r>
              <a:rPr lang="en" sz="1000" i="1" dirty="0" smtClean="0">
                <a:latin typeface="Calibri"/>
                <a:ea typeface="Calibri"/>
                <a:cs typeface="Calibri"/>
                <a:sym typeface="Calibri"/>
              </a:rPr>
              <a:t>Clin J Am Soc Nephrol</a:t>
            </a:r>
            <a:r>
              <a:rPr lang="en" sz="1000" dirty="0">
                <a:latin typeface="Calibri"/>
                <a:ea typeface="Calibri"/>
                <a:cs typeface="Calibri"/>
                <a:sym typeface="Calibri"/>
              </a:rPr>
              <a:t>,</a:t>
            </a:r>
            <a:r>
              <a:rPr lang="en" sz="1000" dirty="0" smtClean="0">
                <a:latin typeface="Calibri"/>
                <a:ea typeface="Calibri"/>
                <a:cs typeface="Calibri"/>
                <a:sym typeface="Calibri"/>
              </a:rPr>
              <a:t> 2018</a:t>
            </a:r>
            <a:endParaRPr sz="1000" dirty="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Nephrotoxic Medication (NTMx) Exposure </a:t>
            </a:r>
            <a:r>
              <a:rPr lang="en" dirty="0" smtClean="0"/>
              <a:t>Defined </a:t>
            </a:r>
            <a:r>
              <a:rPr lang="en" baseline="30000" dirty="0" smtClean="0"/>
              <a:t>51</a:t>
            </a:r>
            <a:endParaRPr baseline="30000" dirty="0"/>
          </a:p>
        </p:txBody>
      </p:sp>
      <p:sp>
        <p:nvSpPr>
          <p:cNvPr id="671" name="Google Shape;671;p72"/>
          <p:cNvSpPr txBox="1">
            <a:spLocks noGrp="1"/>
          </p:cNvSpPr>
          <p:nvPr>
            <p:ph type="body" idx="1"/>
          </p:nvPr>
        </p:nvSpPr>
        <p:spPr>
          <a:xfrm>
            <a:off x="457199" y="780700"/>
            <a:ext cx="8149200" cy="36504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400" b="1" dirty="0"/>
              <a:t>Nephrotoxic Medication exposure criteria</a:t>
            </a:r>
            <a:endParaRPr sz="1400" b="1" dirty="0"/>
          </a:p>
          <a:p>
            <a:pPr marL="457200" lvl="0" indent="-317500" algn="l" rtl="0">
              <a:spcBef>
                <a:spcPts val="700"/>
              </a:spcBef>
              <a:spcAft>
                <a:spcPts val="0"/>
              </a:spcAft>
              <a:buSzPts val="1400"/>
              <a:buChar char="•"/>
            </a:pPr>
            <a:r>
              <a:rPr lang="en" sz="1400" dirty="0"/>
              <a:t>≥ 3 NTMx meds </a:t>
            </a:r>
            <a:endParaRPr sz="1400" dirty="0"/>
          </a:p>
          <a:p>
            <a:pPr marL="457200" lvl="0" indent="-317500" algn="l" rtl="0">
              <a:spcBef>
                <a:spcPts val="0"/>
              </a:spcBef>
              <a:spcAft>
                <a:spcPts val="0"/>
              </a:spcAft>
              <a:buSzPts val="1400"/>
              <a:buChar char="•"/>
            </a:pPr>
            <a:r>
              <a:rPr lang="en" sz="1400" dirty="0"/>
              <a:t>≥ 3 days on any IV </a:t>
            </a:r>
            <a:r>
              <a:rPr lang="en" sz="1400" dirty="0" smtClean="0"/>
              <a:t>aminoglycosides</a:t>
            </a:r>
            <a:endParaRPr sz="1400" dirty="0"/>
          </a:p>
          <a:p>
            <a:pPr marL="457200" lvl="0" indent="-317500" algn="l" rtl="0">
              <a:spcBef>
                <a:spcPts val="0"/>
              </a:spcBef>
              <a:spcAft>
                <a:spcPts val="0"/>
              </a:spcAft>
              <a:buSzPts val="1400"/>
              <a:buChar char="•"/>
            </a:pPr>
            <a:r>
              <a:rPr lang="en" sz="1400" dirty="0"/>
              <a:t>≥ 3 days on Vancomycin</a:t>
            </a:r>
            <a:endParaRPr sz="1400" dirty="0"/>
          </a:p>
          <a:p>
            <a:pPr marL="0" lvl="0" indent="0" algn="l" rtl="0">
              <a:spcBef>
                <a:spcPts val="700"/>
              </a:spcBef>
              <a:spcAft>
                <a:spcPts val="0"/>
              </a:spcAft>
              <a:buNone/>
            </a:pPr>
            <a:r>
              <a:rPr lang="en" sz="1400" b="1" dirty="0"/>
              <a:t>AKI Criteria for NTMX exposed patients</a:t>
            </a:r>
            <a:r>
              <a:rPr lang="en" sz="1400" dirty="0"/>
              <a:t> </a:t>
            </a:r>
            <a:endParaRPr sz="1400" b="1" dirty="0"/>
          </a:p>
          <a:p>
            <a:pPr marL="457200" lvl="0" indent="-317500" algn="l" rtl="0">
              <a:spcBef>
                <a:spcPts val="700"/>
              </a:spcBef>
              <a:spcAft>
                <a:spcPts val="0"/>
              </a:spcAft>
              <a:buSzPts val="1400"/>
              <a:buChar char="•"/>
            </a:pPr>
            <a:r>
              <a:rPr lang="en" sz="1400" dirty="0"/>
              <a:t>At least 50% increase in SCr above baseline SCr (lowest SCr in the past 6 months), with the increased value above a threshold of 0.5 mg/dL</a:t>
            </a:r>
            <a:endParaRPr sz="1400" dirty="0"/>
          </a:p>
          <a:p>
            <a:pPr marL="457200" lvl="0" indent="-317500" algn="l" rtl="0">
              <a:spcBef>
                <a:spcPts val="1000"/>
              </a:spcBef>
              <a:spcAft>
                <a:spcPts val="0"/>
              </a:spcAft>
              <a:buSzPts val="1400"/>
              <a:buChar char="•"/>
            </a:pPr>
            <a:r>
              <a:rPr lang="en" sz="1400" dirty="0"/>
              <a:t>An absolute increase of 0.3 mg/dL in SCr within 48 hours, regardless of the maximum value (minimum threshold value must be 0.5 mg/dL for peak creatinine)</a:t>
            </a:r>
            <a:endParaRPr sz="1400" dirty="0"/>
          </a:p>
          <a:p>
            <a:pPr marL="0" lvl="0" indent="0" algn="l" rtl="0">
              <a:spcBef>
                <a:spcPts val="1000"/>
              </a:spcBef>
              <a:spcAft>
                <a:spcPts val="0"/>
              </a:spcAft>
              <a:buNone/>
            </a:pPr>
            <a:r>
              <a:rPr lang="en" sz="1400" b="1" dirty="0"/>
              <a:t>For NTMx-AKI events in NICU:</a:t>
            </a:r>
            <a:endParaRPr sz="1400" b="1" dirty="0"/>
          </a:p>
          <a:p>
            <a:pPr marL="457200" lvl="0" indent="-317500" algn="l" rtl="0">
              <a:spcBef>
                <a:spcPts val="700"/>
              </a:spcBef>
              <a:spcAft>
                <a:spcPts val="0"/>
              </a:spcAft>
              <a:buSzPts val="1400"/>
              <a:buChar char="•"/>
            </a:pPr>
            <a:r>
              <a:rPr lang="en" sz="1400" dirty="0"/>
              <a:t>Screening begins on day of life 4 (after 72 hours of life)</a:t>
            </a:r>
            <a:endParaRPr sz="1400" dirty="0"/>
          </a:p>
          <a:p>
            <a:pPr marL="457200" lvl="0" indent="-317500" algn="l" rtl="0">
              <a:spcBef>
                <a:spcPts val="0"/>
              </a:spcBef>
              <a:spcAft>
                <a:spcPts val="0"/>
              </a:spcAft>
              <a:buSzPts val="1400"/>
              <a:buChar char="•"/>
            </a:pPr>
            <a:r>
              <a:rPr lang="en" sz="1400" dirty="0"/>
              <a:t>Baseline determined by the lowest creatinine on record</a:t>
            </a:r>
            <a:endParaRPr sz="1400" dirty="0"/>
          </a:p>
          <a:p>
            <a:pPr marL="457200" lvl="0" indent="-317500" algn="l" rtl="0">
              <a:spcBef>
                <a:spcPts val="0"/>
              </a:spcBef>
              <a:spcAft>
                <a:spcPts val="0"/>
              </a:spcAft>
              <a:buSzPts val="1400"/>
              <a:buChar char="•"/>
            </a:pPr>
            <a:r>
              <a:rPr lang="en" sz="1400" dirty="0"/>
              <a:t>Rationale: up until day ~4, creatinine is reflective of maternal creatinine and is unlikely to be at nadir</a:t>
            </a:r>
            <a:endParaRPr sz="1400" dirty="0"/>
          </a:p>
        </p:txBody>
      </p:sp>
      <p:grpSp>
        <p:nvGrpSpPr>
          <p:cNvPr id="672" name="Google Shape;672;p72"/>
          <p:cNvGrpSpPr/>
          <p:nvPr/>
        </p:nvGrpSpPr>
        <p:grpSpPr>
          <a:xfrm>
            <a:off x="-433930" y="3788242"/>
            <a:ext cx="1459278" cy="1458558"/>
            <a:chOff x="0" y="1663375"/>
            <a:chExt cx="3599601" cy="3599601"/>
          </a:xfrm>
        </p:grpSpPr>
        <p:pic>
          <p:nvPicPr>
            <p:cNvPr id="673" name="Google Shape;673;p72"/>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674" name="Google Shape;674;p72"/>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675" name="Google Shape;675;p72"/>
          <p:cNvPicPr preferRelativeResize="0"/>
          <p:nvPr/>
        </p:nvPicPr>
        <p:blipFill>
          <a:blip r:embed="rId5">
            <a:alphaModFix/>
          </a:blip>
          <a:stretch>
            <a:fillRect/>
          </a:stretch>
        </p:blipFill>
        <p:spPr>
          <a:xfrm>
            <a:off x="7156175" y="161700"/>
            <a:ext cx="1669475" cy="933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Nephrotoxic Medications for Monitoring</a:t>
            </a:r>
            <a:endParaRPr lang="en-US" dirty="0"/>
          </a:p>
        </p:txBody>
      </p:sp>
      <p:pic>
        <p:nvPicPr>
          <p:cNvPr id="3" name="Google Shape;685;p73"/>
          <p:cNvPicPr preferRelativeResize="0"/>
          <p:nvPr/>
        </p:nvPicPr>
        <p:blipFill>
          <a:blip r:embed="rId2">
            <a:alphaModFix/>
          </a:blip>
          <a:stretch>
            <a:fillRect/>
          </a:stretch>
        </p:blipFill>
        <p:spPr>
          <a:xfrm>
            <a:off x="1145425" y="782825"/>
            <a:ext cx="6197451" cy="3577850"/>
          </a:xfrm>
          <a:prstGeom prst="rect">
            <a:avLst/>
          </a:prstGeom>
          <a:noFill/>
          <a:ln>
            <a:noFill/>
          </a:ln>
        </p:spPr>
      </p:pic>
      <p:sp>
        <p:nvSpPr>
          <p:cNvPr id="4" name="Google Shape;686;p73"/>
          <p:cNvSpPr txBox="1"/>
          <p:nvPr/>
        </p:nvSpPr>
        <p:spPr>
          <a:xfrm>
            <a:off x="1145425" y="4360675"/>
            <a:ext cx="3870300" cy="4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Children’s Hospitals’ Solutions for Patient Safety</a:t>
            </a:r>
            <a:endParaRPr sz="1000" dirty="0">
              <a:latin typeface="Calibri"/>
              <a:ea typeface="Calibri"/>
              <a:cs typeface="Calibri"/>
              <a:sym typeface="Calibri"/>
            </a:endParaRPr>
          </a:p>
        </p:txBody>
      </p:sp>
    </p:spTree>
    <p:extLst>
      <p:ext uri="{BB962C8B-B14F-4D97-AF65-F5344CB8AC3E}">
        <p14:creationId xmlns:p14="http://schemas.microsoft.com/office/powerpoint/2010/main" val="290976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Avoid Nephrotoxic Medications</a:t>
            </a:r>
            <a:endParaRPr/>
          </a:p>
        </p:txBody>
      </p:sp>
      <p:sp>
        <p:nvSpPr>
          <p:cNvPr id="692" name="Google Shape;692;p74"/>
          <p:cNvSpPr txBox="1">
            <a:spLocks noGrp="1"/>
          </p:cNvSpPr>
          <p:nvPr>
            <p:ph type="body" idx="1"/>
          </p:nvPr>
        </p:nvSpPr>
        <p:spPr>
          <a:xfrm>
            <a:off x="457200" y="767850"/>
            <a:ext cx="7515000" cy="36078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800" dirty="0"/>
              <a:t>The Nephrotoxic Injury Negated by Just-in-time Action Program (NINJA) </a:t>
            </a:r>
            <a:r>
              <a:rPr lang="en" sz="1500" baseline="30000" dirty="0" smtClean="0"/>
              <a:t>52-53</a:t>
            </a:r>
            <a:endParaRPr sz="1800" dirty="0"/>
          </a:p>
          <a:p>
            <a:pPr marL="457200" lvl="0" indent="-311150" algn="l" rtl="0">
              <a:spcBef>
                <a:spcPts val="700"/>
              </a:spcBef>
              <a:spcAft>
                <a:spcPts val="0"/>
              </a:spcAft>
              <a:buSzPts val="1300"/>
              <a:buChar char="•"/>
            </a:pPr>
            <a:r>
              <a:rPr lang="en" sz="1300" dirty="0"/>
              <a:t>Proactively screens for nephrotoxic drug (NTMx) exposure in EHR and flags patients at high risk for NTMx-AKI</a:t>
            </a:r>
            <a:endParaRPr sz="1300" dirty="0"/>
          </a:p>
          <a:p>
            <a:pPr marL="457200" lvl="0" indent="-311150" algn="l" rtl="0">
              <a:spcBef>
                <a:spcPts val="1000"/>
              </a:spcBef>
              <a:spcAft>
                <a:spcPts val="0"/>
              </a:spcAft>
              <a:buSzPts val="1300"/>
              <a:buChar char="•"/>
            </a:pPr>
            <a:r>
              <a:rPr lang="en" sz="1300" dirty="0"/>
              <a:t>High risk patients are monitored via daily SCr lab orders</a:t>
            </a:r>
            <a:endParaRPr sz="1300" dirty="0"/>
          </a:p>
          <a:p>
            <a:pPr marL="457200" lvl="0" indent="-311150" algn="l" rtl="0">
              <a:spcBef>
                <a:spcPts val="1000"/>
              </a:spcBef>
              <a:spcAft>
                <a:spcPts val="0"/>
              </a:spcAft>
              <a:buSzPts val="1300"/>
              <a:buChar char="•"/>
            </a:pPr>
            <a:r>
              <a:rPr lang="en" sz="1300" dirty="0"/>
              <a:t>Single-center implementation reduced exposure of nephrotoxic drugs in children by 38% and AKI rate was reduced by 64%</a:t>
            </a:r>
            <a:endParaRPr sz="1300" dirty="0"/>
          </a:p>
          <a:p>
            <a:pPr marL="457200" lvl="0" indent="-311150" algn="l" rtl="0">
              <a:spcBef>
                <a:spcPts val="1000"/>
              </a:spcBef>
              <a:spcAft>
                <a:spcPts val="0"/>
              </a:spcAft>
              <a:buSzPts val="1300"/>
              <a:buChar char="•"/>
            </a:pPr>
            <a:r>
              <a:rPr lang="en" sz="1300" dirty="0"/>
              <a:t>Multi-center preliminary data based on a 3 year implementation of NINJA is showing a 23.8% reduction in AKI rates across all nine centers.</a:t>
            </a:r>
            <a:endParaRPr sz="1300" dirty="0"/>
          </a:p>
          <a:p>
            <a:pPr marL="457200" lvl="0" indent="0" algn="l" rtl="0">
              <a:spcBef>
                <a:spcPts val="1000"/>
              </a:spcBef>
              <a:spcAft>
                <a:spcPts val="0"/>
              </a:spcAft>
              <a:buNone/>
            </a:pPr>
            <a:endParaRPr sz="1500" dirty="0"/>
          </a:p>
          <a:p>
            <a:pPr marL="457200" lvl="0" indent="0" algn="l" rtl="0">
              <a:spcBef>
                <a:spcPts val="700"/>
              </a:spcBef>
              <a:spcAft>
                <a:spcPts val="0"/>
              </a:spcAft>
              <a:buNone/>
            </a:pPr>
            <a:endParaRPr sz="1800" dirty="0"/>
          </a:p>
        </p:txBody>
      </p:sp>
      <p:pic>
        <p:nvPicPr>
          <p:cNvPr id="693" name="Google Shape;693;p74"/>
          <p:cNvPicPr preferRelativeResize="0"/>
          <p:nvPr/>
        </p:nvPicPr>
        <p:blipFill rotWithShape="1">
          <a:blip r:embed="rId3">
            <a:alphaModFix/>
          </a:blip>
          <a:srcRect b="8265"/>
          <a:stretch/>
        </p:blipFill>
        <p:spPr>
          <a:xfrm>
            <a:off x="1972503" y="3163051"/>
            <a:ext cx="4484373" cy="1458550"/>
          </a:xfrm>
          <a:prstGeom prst="rect">
            <a:avLst/>
          </a:prstGeom>
          <a:noFill/>
          <a:ln>
            <a:noFill/>
          </a:ln>
        </p:spPr>
      </p:pic>
      <p:grpSp>
        <p:nvGrpSpPr>
          <p:cNvPr id="694" name="Google Shape;694;p74"/>
          <p:cNvGrpSpPr/>
          <p:nvPr/>
        </p:nvGrpSpPr>
        <p:grpSpPr>
          <a:xfrm>
            <a:off x="-433930" y="3788242"/>
            <a:ext cx="1459278" cy="1458558"/>
            <a:chOff x="0" y="1663375"/>
            <a:chExt cx="3599601" cy="3599601"/>
          </a:xfrm>
        </p:grpSpPr>
        <p:pic>
          <p:nvPicPr>
            <p:cNvPr id="695" name="Google Shape;695;p74"/>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696" name="Google Shape;696;p74"/>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Maintain Fluid </a:t>
            </a:r>
            <a:r>
              <a:rPr lang="en" dirty="0" smtClean="0"/>
              <a:t>Balance </a:t>
            </a:r>
            <a:r>
              <a:rPr lang="en" baseline="30000" dirty="0" smtClean="0"/>
              <a:t>54</a:t>
            </a:r>
            <a:endParaRPr dirty="0"/>
          </a:p>
        </p:txBody>
      </p:sp>
      <p:sp>
        <p:nvSpPr>
          <p:cNvPr id="716" name="Google Shape;716;p76"/>
          <p:cNvSpPr txBox="1">
            <a:spLocks noGrp="1"/>
          </p:cNvSpPr>
          <p:nvPr>
            <p:ph type="body" idx="1"/>
          </p:nvPr>
        </p:nvSpPr>
        <p:spPr>
          <a:xfrm>
            <a:off x="457200" y="714300"/>
            <a:ext cx="8184300" cy="3847500"/>
          </a:xfrm>
          <a:prstGeom prst="rect">
            <a:avLst/>
          </a:prstGeom>
        </p:spPr>
        <p:txBody>
          <a:bodyPr spcFirstLastPara="1" wrap="square" lIns="68575" tIns="34275" rIns="68575" bIns="34275" anchor="t" anchorCtr="0">
            <a:noAutofit/>
          </a:bodyPr>
          <a:lstStyle/>
          <a:p>
            <a:pPr marL="0" indent="0">
              <a:buNone/>
            </a:pPr>
            <a:r>
              <a:rPr lang="en" sz="1800" dirty="0"/>
              <a:t>Avoid over transfusion during surgery </a:t>
            </a:r>
            <a:endParaRPr sz="1800" dirty="0"/>
          </a:p>
          <a:p>
            <a:pPr indent="-298450">
              <a:spcBef>
                <a:spcPts val="0"/>
              </a:spcBef>
              <a:buSzPts val="1100"/>
            </a:pPr>
            <a:r>
              <a:rPr lang="en" sz="1400" dirty="0"/>
              <a:t>A single-center retrospective study (n=220) patients ages 10 days - 19 years who underwent cardiac surgery in 2012  </a:t>
            </a:r>
          </a:p>
          <a:p>
            <a:pPr indent="-298450">
              <a:spcBef>
                <a:spcPts val="0"/>
              </a:spcBef>
              <a:buSzPts val="1100"/>
            </a:pPr>
            <a:r>
              <a:rPr lang="en" sz="1400" dirty="0"/>
              <a:t>41.8% developed AKI (KDIGO) and 8.2% required RRT within the first week after surgery. Majority of patients were AKI stage 1 (25.9%)</a:t>
            </a:r>
            <a:endParaRPr sz="1400" dirty="0"/>
          </a:p>
          <a:p>
            <a:pPr marL="0" lvl="0" indent="0" algn="l" rtl="0">
              <a:spcBef>
                <a:spcPts val="700"/>
              </a:spcBef>
              <a:spcAft>
                <a:spcPts val="0"/>
              </a:spcAft>
              <a:buNone/>
            </a:pPr>
            <a:r>
              <a:rPr lang="en" sz="1800" dirty="0" smtClean="0"/>
              <a:t>Hypovolemia</a:t>
            </a:r>
            <a:endParaRPr sz="1800" dirty="0"/>
          </a:p>
          <a:p>
            <a:pPr marL="457200" lvl="0" indent="-298450" algn="l" rtl="0">
              <a:spcBef>
                <a:spcPts val="700"/>
              </a:spcBef>
              <a:spcAft>
                <a:spcPts val="0"/>
              </a:spcAft>
              <a:buSzPts val="1100"/>
              <a:buChar char="•"/>
            </a:pPr>
            <a:r>
              <a:rPr lang="en" sz="1400" dirty="0"/>
              <a:t>“The hypoperfusion due to decreased microvascular flow may contribute to the renal ischemic damage especially during cardiac surgery where low cardiac output and cardiogenic shock may frequently occur” </a:t>
            </a:r>
            <a:endParaRPr sz="1400" dirty="0"/>
          </a:p>
          <a:p>
            <a:pPr marL="457200" lvl="0" indent="-298450" algn="l" rtl="0">
              <a:spcBef>
                <a:spcPts val="0"/>
              </a:spcBef>
              <a:spcAft>
                <a:spcPts val="0"/>
              </a:spcAft>
              <a:buSzPts val="1100"/>
              <a:buChar char="•"/>
            </a:pPr>
            <a:r>
              <a:rPr lang="en" sz="1400" dirty="0"/>
              <a:t>Treatment: infuse 10-20 ml/kg of normal saline</a:t>
            </a:r>
            <a:endParaRPr sz="1400" dirty="0"/>
          </a:p>
          <a:p>
            <a:pPr marL="914400" lvl="1" indent="-298450" algn="l" rtl="0">
              <a:spcBef>
                <a:spcPts val="0"/>
              </a:spcBef>
              <a:spcAft>
                <a:spcPts val="0"/>
              </a:spcAft>
              <a:buSzPts val="1100"/>
              <a:buChar char="–"/>
            </a:pPr>
            <a:r>
              <a:rPr lang="en" dirty="0"/>
              <a:t>If urine output does not increase, consider CVP monitoring</a:t>
            </a:r>
            <a:endParaRPr dirty="0"/>
          </a:p>
        </p:txBody>
      </p:sp>
      <p:grpSp>
        <p:nvGrpSpPr>
          <p:cNvPr id="718" name="Google Shape;718;p76"/>
          <p:cNvGrpSpPr/>
          <p:nvPr/>
        </p:nvGrpSpPr>
        <p:grpSpPr>
          <a:xfrm>
            <a:off x="-433930" y="3788242"/>
            <a:ext cx="1459278" cy="1458558"/>
            <a:chOff x="0" y="1663375"/>
            <a:chExt cx="3599601" cy="3599601"/>
          </a:xfrm>
        </p:grpSpPr>
        <p:pic>
          <p:nvPicPr>
            <p:cNvPr id="719" name="Google Shape;719;p76"/>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720" name="Google Shape;720;p76"/>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7"/>
          <p:cNvSpPr txBox="1">
            <a:spLocks noGrp="1"/>
          </p:cNvSpPr>
          <p:nvPr>
            <p:ph type="title"/>
          </p:nvPr>
        </p:nvSpPr>
        <p:spPr>
          <a:xfrm>
            <a:off x="457200" y="414350"/>
            <a:ext cx="8243100" cy="5223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Incidence: Correlation between transfusion </a:t>
            </a:r>
            <a:r>
              <a:rPr lang="en" dirty="0" smtClean="0"/>
              <a:t>volume, hemoglobin level, and AKI</a:t>
            </a:r>
            <a:endParaRPr dirty="0"/>
          </a:p>
        </p:txBody>
      </p:sp>
      <p:pic>
        <p:nvPicPr>
          <p:cNvPr id="726" name="Google Shape;726;p77"/>
          <p:cNvPicPr preferRelativeResize="0"/>
          <p:nvPr/>
        </p:nvPicPr>
        <p:blipFill>
          <a:blip r:embed="rId3">
            <a:alphaModFix/>
          </a:blip>
          <a:stretch>
            <a:fillRect/>
          </a:stretch>
        </p:blipFill>
        <p:spPr>
          <a:xfrm>
            <a:off x="332425" y="1279213"/>
            <a:ext cx="4262300" cy="2585075"/>
          </a:xfrm>
          <a:prstGeom prst="rect">
            <a:avLst/>
          </a:prstGeom>
          <a:noFill/>
          <a:ln>
            <a:noFill/>
          </a:ln>
        </p:spPr>
      </p:pic>
      <p:pic>
        <p:nvPicPr>
          <p:cNvPr id="727" name="Google Shape;727;p77"/>
          <p:cNvPicPr preferRelativeResize="0"/>
          <p:nvPr/>
        </p:nvPicPr>
        <p:blipFill>
          <a:blip r:embed="rId4">
            <a:alphaModFix/>
          </a:blip>
          <a:stretch>
            <a:fillRect/>
          </a:stretch>
        </p:blipFill>
        <p:spPr>
          <a:xfrm>
            <a:off x="4793025" y="1446273"/>
            <a:ext cx="3968571" cy="2336000"/>
          </a:xfrm>
          <a:prstGeom prst="rect">
            <a:avLst/>
          </a:prstGeom>
          <a:noFill/>
          <a:ln>
            <a:noFill/>
          </a:ln>
        </p:spPr>
      </p:pic>
      <p:sp>
        <p:nvSpPr>
          <p:cNvPr id="728" name="Google Shape;728;p77"/>
          <p:cNvSpPr txBox="1"/>
          <p:nvPr/>
        </p:nvSpPr>
        <p:spPr>
          <a:xfrm>
            <a:off x="594375" y="4374250"/>
            <a:ext cx="4440600" cy="420600"/>
          </a:xfrm>
          <a:prstGeom prst="rect">
            <a:avLst/>
          </a:prstGeom>
          <a:noFill/>
          <a:ln>
            <a:noFill/>
          </a:ln>
        </p:spPr>
        <p:txBody>
          <a:bodyPr spcFirstLastPara="1" wrap="square" lIns="91425" tIns="91425" rIns="91425" bIns="91425" anchor="t" anchorCtr="0">
            <a:noAutofit/>
          </a:bodyPr>
          <a:lstStyle/>
          <a:p>
            <a:pPr lvl="0"/>
            <a:r>
              <a:rPr lang="en" sz="1200" dirty="0">
                <a:solidFill>
                  <a:schemeClr val="dk1"/>
                </a:solidFill>
                <a:latin typeface="Calibri"/>
                <a:ea typeface="Calibri"/>
                <a:cs typeface="Calibri"/>
                <a:sym typeface="Calibri"/>
              </a:rPr>
              <a:t>Image Source: Park et </a:t>
            </a:r>
            <a:r>
              <a:rPr lang="en" sz="1200" dirty="0" smtClean="0">
                <a:solidFill>
                  <a:schemeClr val="dk1"/>
                </a:solidFill>
                <a:latin typeface="Calibri"/>
                <a:ea typeface="Calibri"/>
                <a:cs typeface="Calibri"/>
                <a:sym typeface="Calibri"/>
              </a:rPr>
              <a:t>al</a:t>
            </a:r>
            <a:r>
              <a:rPr lang="en" sz="1200" dirty="0" smtClean="0">
                <a:solidFill>
                  <a:schemeClr val="tx1"/>
                </a:solidFill>
                <a:latin typeface="Calibri"/>
                <a:ea typeface="Calibri"/>
                <a:cs typeface="Calibri"/>
                <a:sym typeface="Calibri"/>
              </a:rPr>
              <a:t>.</a:t>
            </a:r>
            <a:r>
              <a:rPr lang="en-US" sz="1200" i="1" dirty="0">
                <a:solidFill>
                  <a:schemeClr val="tx1"/>
                </a:solidFill>
                <a:latin typeface="Calibri" panose="020F0502020204030204" pitchFamily="34" charset="0"/>
              </a:rPr>
              <a:t> </a:t>
            </a:r>
            <a:r>
              <a:rPr lang="en-US" sz="1200" i="1" dirty="0" err="1">
                <a:solidFill>
                  <a:schemeClr val="tx1"/>
                </a:solidFill>
                <a:latin typeface="Calibri" panose="020F0502020204030204" pitchFamily="34" charset="0"/>
              </a:rPr>
              <a:t>PLoS</a:t>
            </a:r>
            <a:r>
              <a:rPr lang="en-US" sz="1200" i="1" dirty="0">
                <a:solidFill>
                  <a:schemeClr val="tx1"/>
                </a:solidFill>
                <a:latin typeface="Calibri" panose="020F0502020204030204" pitchFamily="34" charset="0"/>
              </a:rPr>
              <a:t> </a:t>
            </a:r>
            <a:r>
              <a:rPr lang="en-US" sz="1200" i="1" dirty="0" smtClean="0">
                <a:solidFill>
                  <a:schemeClr val="tx1"/>
                </a:solidFill>
                <a:latin typeface="Calibri" panose="020F0502020204030204" pitchFamily="34" charset="0"/>
              </a:rPr>
              <a:t>One</a:t>
            </a:r>
            <a:r>
              <a:rPr lang="en" sz="1200" dirty="0" smtClean="0">
                <a:solidFill>
                  <a:schemeClr val="dk1"/>
                </a:solidFill>
                <a:latin typeface="Calibri"/>
                <a:cs typeface="Calibri"/>
                <a:sym typeface="Calibri"/>
              </a:rPr>
              <a:t>. </a:t>
            </a:r>
            <a:r>
              <a:rPr lang="en" sz="1200" dirty="0" smtClean="0">
                <a:solidFill>
                  <a:schemeClr val="dk1"/>
                </a:solidFill>
                <a:latin typeface="Calibri"/>
                <a:ea typeface="Calibri"/>
                <a:cs typeface="Calibri"/>
                <a:sym typeface="Calibri"/>
              </a:rPr>
              <a:t>2016</a:t>
            </a:r>
            <a:endParaRPr dirty="0"/>
          </a:p>
        </p:txBody>
      </p:sp>
      <p:grpSp>
        <p:nvGrpSpPr>
          <p:cNvPr id="729" name="Google Shape;729;p77"/>
          <p:cNvGrpSpPr/>
          <p:nvPr/>
        </p:nvGrpSpPr>
        <p:grpSpPr>
          <a:xfrm>
            <a:off x="-433930" y="3788242"/>
            <a:ext cx="1459278" cy="1458558"/>
            <a:chOff x="0" y="1663375"/>
            <a:chExt cx="3599601" cy="3599601"/>
          </a:xfrm>
        </p:grpSpPr>
        <p:pic>
          <p:nvPicPr>
            <p:cNvPr id="730" name="Google Shape;730;p77"/>
            <p:cNvPicPr preferRelativeResize="0"/>
            <p:nvPr/>
          </p:nvPicPr>
          <p:blipFill>
            <a:blip r:embed="rId5">
              <a:alphaModFix/>
            </a:blip>
            <a:stretch>
              <a:fillRect/>
            </a:stretch>
          </p:blipFill>
          <p:spPr>
            <a:xfrm>
              <a:off x="0" y="1663375"/>
              <a:ext cx="3599601" cy="3599601"/>
            </a:xfrm>
            <a:prstGeom prst="rect">
              <a:avLst/>
            </a:prstGeom>
            <a:noFill/>
            <a:ln>
              <a:noFill/>
            </a:ln>
          </p:spPr>
        </p:pic>
        <p:pic>
          <p:nvPicPr>
            <p:cNvPr id="731" name="Google Shape;731;p77"/>
            <p:cNvPicPr preferRelativeResize="0"/>
            <p:nvPr/>
          </p:nvPicPr>
          <p:blipFill>
            <a:blip r:embed="rId6">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Optimize Nutrition Status </a:t>
            </a:r>
            <a:r>
              <a:rPr lang="en" dirty="0" smtClean="0"/>
              <a:t>Preoperatively </a:t>
            </a:r>
            <a:r>
              <a:rPr lang="en" baseline="30000" dirty="0" smtClean="0"/>
              <a:t>55</a:t>
            </a:r>
            <a:endParaRPr baseline="30000" dirty="0"/>
          </a:p>
        </p:txBody>
      </p:sp>
      <p:sp>
        <p:nvSpPr>
          <p:cNvPr id="737" name="Google Shape;737;p78"/>
          <p:cNvSpPr txBox="1">
            <a:spLocks noGrp="1"/>
          </p:cNvSpPr>
          <p:nvPr>
            <p:ph type="body" idx="1"/>
          </p:nvPr>
        </p:nvSpPr>
        <p:spPr>
          <a:xfrm>
            <a:off x="457200" y="914400"/>
            <a:ext cx="8229600" cy="3714900"/>
          </a:xfrm>
          <a:prstGeom prst="rect">
            <a:avLst/>
          </a:prstGeom>
        </p:spPr>
        <p:txBody>
          <a:bodyPr spcFirstLastPara="1" wrap="square" lIns="68575" tIns="34275" rIns="68575" bIns="34275" anchor="t" anchorCtr="0">
            <a:noAutofit/>
          </a:bodyPr>
          <a:lstStyle/>
          <a:p>
            <a:pPr marL="457200" lvl="0" indent="0" algn="l" rtl="0">
              <a:spcBef>
                <a:spcPts val="700"/>
              </a:spcBef>
              <a:spcAft>
                <a:spcPts val="0"/>
              </a:spcAft>
              <a:buNone/>
            </a:pPr>
            <a:r>
              <a:rPr lang="en" sz="1900" dirty="0"/>
              <a:t>In retrospective analysis of 95 neonates who had congenital heart surgery: </a:t>
            </a:r>
            <a:endParaRPr sz="1900" baseline="30000" dirty="0"/>
          </a:p>
          <a:p>
            <a:pPr marL="914400" lvl="1" indent="-330200" algn="l" rtl="0">
              <a:spcBef>
                <a:spcPts val="1000"/>
              </a:spcBef>
              <a:spcAft>
                <a:spcPts val="0"/>
              </a:spcAft>
              <a:buSzPts val="1600"/>
              <a:buChar char="–"/>
            </a:pPr>
            <a:r>
              <a:rPr lang="en" sz="1600" dirty="0"/>
              <a:t>66 patients (69.5%) did not achieve preoperative caloric goal</a:t>
            </a:r>
            <a:endParaRPr sz="1600" dirty="0"/>
          </a:p>
          <a:p>
            <a:pPr marL="914400" lvl="1" indent="-330200" algn="l" rtl="0">
              <a:spcBef>
                <a:spcPts val="1000"/>
              </a:spcBef>
              <a:spcAft>
                <a:spcPts val="0"/>
              </a:spcAft>
              <a:buSzPts val="1600"/>
              <a:buChar char="–"/>
            </a:pPr>
            <a:r>
              <a:rPr lang="en" sz="1600" dirty="0"/>
              <a:t>29 patients (30.5%) did reach caloric goal</a:t>
            </a:r>
            <a:endParaRPr sz="1600" dirty="0"/>
          </a:p>
          <a:p>
            <a:pPr marL="914400" lvl="1" indent="-330200" algn="l" rtl="0">
              <a:spcBef>
                <a:spcPts val="1000"/>
              </a:spcBef>
              <a:spcAft>
                <a:spcPts val="0"/>
              </a:spcAft>
              <a:buSzPts val="1600"/>
              <a:buChar char="–"/>
            </a:pPr>
            <a:r>
              <a:rPr lang="en" sz="1600" dirty="0"/>
              <a:t>Higher incidence of stage 2 or 3 AKI postoperatively for those who did not reach caloric goal as compared to those who did (P=0.04; odds ratio, 4.48; 95% confidence interval, 1.02-19.63)</a:t>
            </a:r>
            <a:endParaRPr sz="1600" dirty="0"/>
          </a:p>
          <a:p>
            <a:pPr marL="0" lvl="0" indent="0" algn="l" rtl="0">
              <a:spcBef>
                <a:spcPts val="1000"/>
              </a:spcBef>
              <a:spcAft>
                <a:spcPts val="1000"/>
              </a:spcAft>
              <a:buNone/>
            </a:pPr>
            <a:endParaRPr sz="1900" dirty="0"/>
          </a:p>
        </p:txBody>
      </p:sp>
      <p:pic>
        <p:nvPicPr>
          <p:cNvPr id="738" name="Google Shape;738;p78"/>
          <p:cNvPicPr preferRelativeResize="0"/>
          <p:nvPr/>
        </p:nvPicPr>
        <p:blipFill>
          <a:blip r:embed="rId3">
            <a:alphaModFix/>
          </a:blip>
          <a:stretch>
            <a:fillRect/>
          </a:stretch>
        </p:blipFill>
        <p:spPr>
          <a:xfrm>
            <a:off x="2697713" y="3138096"/>
            <a:ext cx="3609975" cy="1266825"/>
          </a:xfrm>
          <a:prstGeom prst="rect">
            <a:avLst/>
          </a:prstGeom>
          <a:noFill/>
          <a:ln>
            <a:noFill/>
          </a:ln>
        </p:spPr>
      </p:pic>
      <p:grpSp>
        <p:nvGrpSpPr>
          <p:cNvPr id="739" name="Google Shape;739;p78"/>
          <p:cNvGrpSpPr/>
          <p:nvPr/>
        </p:nvGrpSpPr>
        <p:grpSpPr>
          <a:xfrm>
            <a:off x="-433930" y="3788242"/>
            <a:ext cx="1459278" cy="1458558"/>
            <a:chOff x="0" y="1663375"/>
            <a:chExt cx="3599601" cy="3599601"/>
          </a:xfrm>
        </p:grpSpPr>
        <p:pic>
          <p:nvPicPr>
            <p:cNvPr id="740" name="Google Shape;740;p78"/>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741" name="Google Shape;741;p78"/>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AKI Incidence in </a:t>
            </a:r>
            <a:r>
              <a:rPr lang="en" dirty="0" smtClean="0"/>
              <a:t>Pediatrics </a:t>
            </a:r>
            <a:r>
              <a:rPr lang="en" baseline="30000" dirty="0" smtClean="0"/>
              <a:t>1</a:t>
            </a:r>
            <a:endParaRPr lang="en-US" baseline="30000" dirty="0"/>
          </a:p>
        </p:txBody>
      </p:sp>
      <p:sp>
        <p:nvSpPr>
          <p:cNvPr id="3" name="Text Placeholder 2"/>
          <p:cNvSpPr>
            <a:spLocks noGrp="1"/>
          </p:cNvSpPr>
          <p:nvPr>
            <p:ph type="body" idx="1"/>
          </p:nvPr>
        </p:nvSpPr>
        <p:spPr>
          <a:xfrm>
            <a:off x="195944" y="779833"/>
            <a:ext cx="4000499" cy="3714900"/>
          </a:xfrm>
        </p:spPr>
        <p:txBody>
          <a:bodyPr/>
          <a:lstStyle/>
          <a:p>
            <a:r>
              <a:rPr lang="en-US" sz="1400" dirty="0" smtClean="0"/>
              <a:t>Largest epidemiologic study of AKI in children using the Kids’ Inpatient Database (KID), an all payer inpatient pediatric care database</a:t>
            </a:r>
          </a:p>
          <a:p>
            <a:pPr lvl="1"/>
            <a:r>
              <a:rPr lang="en-US" dirty="0" smtClean="0"/>
              <a:t>Included 2,644,263 admissions of neonatal (≤ 1 month old) and children ( &lt; 18 old) from over 4,000 hospitals in the United States.</a:t>
            </a:r>
          </a:p>
          <a:p>
            <a:r>
              <a:rPr lang="en-US" sz="1400" dirty="0" smtClean="0"/>
              <a:t>Reported an AKI incidence of 3.9 cases per 1,000 admissions. AKI identified using ICD-9 codes.</a:t>
            </a:r>
          </a:p>
          <a:p>
            <a:r>
              <a:rPr lang="en-US" sz="1400" dirty="0" smtClean="0"/>
              <a:t>Incidence increased with age: 6.6 events per 1000 admissions in 15-18 year olds</a:t>
            </a:r>
          </a:p>
          <a:p>
            <a:r>
              <a:rPr lang="en-US" sz="1400" dirty="0" smtClean="0"/>
              <a:t>Mortality was 15.3% for children admitted with AKI compared to non-AKI admissions (0.6%)</a:t>
            </a:r>
          </a:p>
          <a:p>
            <a:endParaRPr lang="en-US" sz="1400" dirty="0" smtClean="0"/>
          </a:p>
          <a:p>
            <a:endParaRPr lang="en-US" sz="1400" dirty="0"/>
          </a:p>
        </p:txBody>
      </p:sp>
      <p:pic>
        <p:nvPicPr>
          <p:cNvPr id="4" name="Picture 3"/>
          <p:cNvPicPr>
            <a:picLocks noChangeAspect="1"/>
          </p:cNvPicPr>
          <p:nvPr/>
        </p:nvPicPr>
        <p:blipFill>
          <a:blip r:embed="rId2"/>
          <a:stretch>
            <a:fillRect/>
          </a:stretch>
        </p:blipFill>
        <p:spPr>
          <a:xfrm>
            <a:off x="4332955" y="779833"/>
            <a:ext cx="4353846" cy="1454331"/>
          </a:xfrm>
          <a:prstGeom prst="rect">
            <a:avLst/>
          </a:prstGeom>
        </p:spPr>
      </p:pic>
      <p:pic>
        <p:nvPicPr>
          <p:cNvPr id="5" name="Picture 4"/>
          <p:cNvPicPr>
            <a:picLocks noChangeAspect="1"/>
          </p:cNvPicPr>
          <p:nvPr/>
        </p:nvPicPr>
        <p:blipFill>
          <a:blip r:embed="rId3"/>
          <a:stretch>
            <a:fillRect/>
          </a:stretch>
        </p:blipFill>
        <p:spPr>
          <a:xfrm>
            <a:off x="4332955" y="2447737"/>
            <a:ext cx="4554660" cy="1659876"/>
          </a:xfrm>
          <a:prstGeom prst="rect">
            <a:avLst/>
          </a:prstGeom>
        </p:spPr>
      </p:pic>
      <p:sp>
        <p:nvSpPr>
          <p:cNvPr id="6" name="Google Shape;238;p34"/>
          <p:cNvSpPr txBox="1"/>
          <p:nvPr/>
        </p:nvSpPr>
        <p:spPr>
          <a:xfrm>
            <a:off x="4332955" y="4211836"/>
            <a:ext cx="3958390"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panose="020F0502020204030204" pitchFamily="34" charset="0"/>
                <a:ea typeface="Calibri"/>
                <a:cs typeface="Calibri" panose="020F0502020204030204" pitchFamily="34" charset="0"/>
                <a:sym typeface="Calibri"/>
              </a:rPr>
              <a:t>Image Source: </a:t>
            </a:r>
            <a:r>
              <a:rPr lang="en" sz="1100" dirty="0" smtClean="0">
                <a:solidFill>
                  <a:schemeClr val="tx1"/>
                </a:solidFill>
                <a:latin typeface="Calibri" panose="020F0502020204030204" pitchFamily="34" charset="0"/>
                <a:ea typeface="Calibri"/>
                <a:cs typeface="Calibri" panose="020F0502020204030204" pitchFamily="34" charset="0"/>
                <a:sym typeface="Calibri"/>
              </a:rPr>
              <a:t>Sutherland et al. </a:t>
            </a:r>
            <a:r>
              <a:rPr lang="en-US" sz="1100" i="1" dirty="0">
                <a:latin typeface="Calibri" panose="020F0502020204030204" pitchFamily="34" charset="0"/>
                <a:cs typeface="Calibri" panose="020F0502020204030204" pitchFamily="34" charset="0"/>
              </a:rPr>
              <a:t>J Am </a:t>
            </a:r>
            <a:r>
              <a:rPr lang="en-US" sz="1100" i="1" dirty="0" err="1">
                <a:latin typeface="Calibri" panose="020F0502020204030204" pitchFamily="34" charset="0"/>
                <a:cs typeface="Calibri" panose="020F0502020204030204" pitchFamily="34" charset="0"/>
              </a:rPr>
              <a:t>Soc</a:t>
            </a:r>
            <a:r>
              <a:rPr lang="en-US" sz="1100" i="1" dirty="0">
                <a:latin typeface="Calibri" panose="020F0502020204030204" pitchFamily="34" charset="0"/>
                <a:cs typeface="Calibri" panose="020F0502020204030204" pitchFamily="34" charset="0"/>
              </a:rPr>
              <a:t> </a:t>
            </a:r>
            <a:r>
              <a:rPr lang="en-US" sz="1100" i="1" dirty="0" err="1">
                <a:latin typeface="Calibri" panose="020F0502020204030204" pitchFamily="34" charset="0"/>
                <a:cs typeface="Calibri" panose="020F0502020204030204" pitchFamily="34" charset="0"/>
              </a:rPr>
              <a:t>Nephrol</a:t>
            </a:r>
            <a:r>
              <a:rPr lang="en-US" sz="1100" i="1" dirty="0" smtClean="0">
                <a:solidFill>
                  <a:schemeClr val="tx1"/>
                </a:solidFill>
                <a:latin typeface="Calibri" panose="020F0502020204030204" pitchFamily="34" charset="0"/>
                <a:cs typeface="Calibri" panose="020F0502020204030204" pitchFamily="34" charset="0"/>
              </a:rPr>
              <a:t>. </a:t>
            </a:r>
            <a:r>
              <a:rPr lang="en" sz="1100" dirty="0" smtClean="0">
                <a:solidFill>
                  <a:schemeClr val="tx1"/>
                </a:solidFill>
                <a:latin typeface="Calibri" panose="020F0502020204030204" pitchFamily="34" charset="0"/>
                <a:ea typeface="Calibri"/>
                <a:cs typeface="Calibri" panose="020F0502020204030204" pitchFamily="34" charset="0"/>
                <a:sym typeface="Calibri"/>
              </a:rPr>
              <a:t>2013</a:t>
            </a:r>
            <a:endParaRPr sz="1100" dirty="0">
              <a:solidFill>
                <a:schemeClr val="tx1"/>
              </a:solidFill>
              <a:latin typeface="Calibri" panose="020F0502020204030204" pitchFamily="34" charset="0"/>
              <a:ea typeface="Calibri"/>
              <a:cs typeface="Calibri" panose="020F0502020204030204" pitchFamily="34" charset="0"/>
              <a:sym typeface="Calibri"/>
            </a:endParaRPr>
          </a:p>
        </p:txBody>
      </p:sp>
      <p:grpSp>
        <p:nvGrpSpPr>
          <p:cNvPr id="7" name="Google Shape;115;p21"/>
          <p:cNvGrpSpPr/>
          <p:nvPr/>
        </p:nvGrpSpPr>
        <p:grpSpPr>
          <a:xfrm>
            <a:off x="-433930" y="3788242"/>
            <a:ext cx="1459278" cy="1458558"/>
            <a:chOff x="0" y="1663375"/>
            <a:chExt cx="3599601" cy="3599601"/>
          </a:xfrm>
        </p:grpSpPr>
        <p:pic>
          <p:nvPicPr>
            <p:cNvPr id="8" name="Google Shape;116;p21"/>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9" name="Google Shape;117;p21"/>
            <p:cNvPicPr preferRelativeResize="0"/>
            <p:nvPr/>
          </p:nvPicPr>
          <p:blipFill>
            <a:blip r:embed="rId5">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341145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80"/>
          <p:cNvSpPr txBox="1">
            <a:spLocks noGrp="1"/>
          </p:cNvSpPr>
          <p:nvPr>
            <p:ph type="title" idx="4294967295"/>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 sz="4800"/>
              <a:t>Recommendation #3: Early Recognition of AKI</a:t>
            </a:r>
            <a:endParaRPr sz="4800"/>
          </a:p>
        </p:txBody>
      </p:sp>
      <p:grpSp>
        <p:nvGrpSpPr>
          <p:cNvPr id="756" name="Google Shape;756;p80"/>
          <p:cNvGrpSpPr/>
          <p:nvPr/>
        </p:nvGrpSpPr>
        <p:grpSpPr>
          <a:xfrm>
            <a:off x="-433930" y="3788242"/>
            <a:ext cx="1459278" cy="1458558"/>
            <a:chOff x="0" y="1663375"/>
            <a:chExt cx="3599601" cy="3599601"/>
          </a:xfrm>
        </p:grpSpPr>
        <p:pic>
          <p:nvPicPr>
            <p:cNvPr id="757" name="Google Shape;757;p8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758" name="Google Shape;758;p8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8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Early Recognition of AKI</a:t>
            </a:r>
            <a:endParaRPr/>
          </a:p>
        </p:txBody>
      </p:sp>
      <p:sp>
        <p:nvSpPr>
          <p:cNvPr id="764" name="Google Shape;764;p81"/>
          <p:cNvSpPr txBox="1">
            <a:spLocks noGrp="1"/>
          </p:cNvSpPr>
          <p:nvPr>
            <p:ph type="body" idx="1"/>
          </p:nvPr>
        </p:nvSpPr>
        <p:spPr>
          <a:xfrm>
            <a:off x="457201" y="914500"/>
            <a:ext cx="8229600" cy="3714900"/>
          </a:xfrm>
          <a:prstGeom prst="rect">
            <a:avLst/>
          </a:prstGeom>
        </p:spPr>
        <p:txBody>
          <a:bodyPr spcFirstLastPara="1" wrap="square" lIns="68575" tIns="34275" rIns="68575" bIns="34275" anchor="t" anchorCtr="0">
            <a:noAutofit/>
          </a:bodyPr>
          <a:lstStyle/>
          <a:p>
            <a:pPr marL="457200" lvl="0" indent="-311150" algn="l" rtl="0">
              <a:spcBef>
                <a:spcPts val="700"/>
              </a:spcBef>
              <a:spcAft>
                <a:spcPts val="0"/>
              </a:spcAft>
              <a:buSzPts val="1300"/>
              <a:buChar char="-"/>
            </a:pPr>
            <a:r>
              <a:rPr lang="en" sz="1600" dirty="0"/>
              <a:t>Identification of patients at risk facilitates early intervention with bundle implementation which has been shown to protect the kidneys and reduce mortality </a:t>
            </a:r>
            <a:r>
              <a:rPr lang="en-US" sz="1500" baseline="30000" dirty="0" smtClean="0"/>
              <a:t>56-58</a:t>
            </a:r>
            <a:endParaRPr sz="1600" dirty="0"/>
          </a:p>
          <a:p>
            <a:pPr marL="457200" lvl="0" indent="-311150" algn="l" rtl="0">
              <a:spcBef>
                <a:spcPts val="1000"/>
              </a:spcBef>
              <a:spcAft>
                <a:spcPts val="0"/>
              </a:spcAft>
              <a:buSzPts val="1300"/>
              <a:buChar char="-"/>
            </a:pPr>
            <a:r>
              <a:rPr lang="en" dirty="0"/>
              <a:t>American Society of Nephrology launched AKI!NOW initiative to promote early recognition and management of AKI which helps optimize treatment and prevent </a:t>
            </a:r>
            <a:r>
              <a:rPr lang="en" dirty="0" smtClean="0"/>
              <a:t>progression.</a:t>
            </a:r>
            <a:r>
              <a:rPr lang="en" baseline="30000" dirty="0" smtClean="0"/>
              <a:t>59</a:t>
            </a:r>
            <a:r>
              <a:rPr lang="en" dirty="0" smtClean="0"/>
              <a:t> </a:t>
            </a:r>
            <a:endParaRPr dirty="0"/>
          </a:p>
          <a:p>
            <a:pPr marL="914400" lvl="0" indent="0" algn="l" rtl="0">
              <a:spcBef>
                <a:spcPts val="1000"/>
              </a:spcBef>
              <a:spcAft>
                <a:spcPts val="0"/>
              </a:spcAft>
              <a:buNone/>
            </a:pPr>
            <a:r>
              <a:rPr lang="en" b="1" dirty="0"/>
              <a:t>AKI!NOW Recommendations:</a:t>
            </a:r>
            <a:endParaRPr b="1" dirty="0"/>
          </a:p>
          <a:p>
            <a:pPr marL="1371600" lvl="2" indent="-317500" algn="l" rtl="0">
              <a:spcBef>
                <a:spcPts val="300"/>
              </a:spcBef>
              <a:spcAft>
                <a:spcPts val="0"/>
              </a:spcAft>
              <a:buSzPts val="1400"/>
              <a:buChar char="-"/>
            </a:pPr>
            <a:r>
              <a:rPr lang="en" dirty="0"/>
              <a:t>Provider education at all levels in healthcare regarding AKI, particularly around identifying patients at risk</a:t>
            </a:r>
            <a:endParaRPr dirty="0"/>
          </a:p>
          <a:p>
            <a:pPr marL="1371600" lvl="2" indent="-317500" algn="l" rtl="0">
              <a:spcBef>
                <a:spcPts val="0"/>
              </a:spcBef>
              <a:spcAft>
                <a:spcPts val="0"/>
              </a:spcAft>
              <a:buSzPts val="1400"/>
              <a:buChar char="-"/>
            </a:pPr>
            <a:r>
              <a:rPr lang="en" dirty="0"/>
              <a:t>Generate specific guidance on AKI evaluation and management</a:t>
            </a:r>
            <a:endParaRPr dirty="0"/>
          </a:p>
          <a:p>
            <a:pPr marL="1371600" lvl="2" indent="-317500" algn="l" rtl="0">
              <a:spcBef>
                <a:spcPts val="0"/>
              </a:spcBef>
              <a:spcAft>
                <a:spcPts val="0"/>
              </a:spcAft>
              <a:buSzPts val="1400"/>
              <a:buChar char="-"/>
            </a:pPr>
            <a:r>
              <a:rPr lang="en" dirty="0"/>
              <a:t>Develop global toolkit</a:t>
            </a:r>
            <a:endParaRPr dirty="0"/>
          </a:p>
          <a:p>
            <a:pPr marL="1371600" lvl="2" indent="-317500" algn="l" rtl="0">
              <a:spcBef>
                <a:spcPts val="0"/>
              </a:spcBef>
              <a:spcAft>
                <a:spcPts val="0"/>
              </a:spcAft>
              <a:buSzPts val="1400"/>
              <a:buChar char="-"/>
            </a:pPr>
            <a:r>
              <a:rPr lang="en" dirty="0"/>
              <a:t>Engage hospital administration and make AKI a part of quality initiative</a:t>
            </a:r>
            <a:endParaRPr dirty="0"/>
          </a:p>
          <a:p>
            <a:pPr marL="1371600" lvl="2" indent="-317500" algn="l" rtl="0">
              <a:spcBef>
                <a:spcPts val="0"/>
              </a:spcBef>
              <a:spcAft>
                <a:spcPts val="0"/>
              </a:spcAft>
              <a:buSzPts val="1400"/>
              <a:buChar char="-"/>
            </a:pPr>
            <a:r>
              <a:rPr lang="en" dirty="0"/>
              <a:t>Raise awareness of AKI as complication of other disease processes</a:t>
            </a:r>
            <a:endParaRPr sz="1600" dirty="0"/>
          </a:p>
        </p:txBody>
      </p:sp>
      <p:grpSp>
        <p:nvGrpSpPr>
          <p:cNvPr id="765" name="Google Shape;765;p81"/>
          <p:cNvGrpSpPr/>
          <p:nvPr/>
        </p:nvGrpSpPr>
        <p:grpSpPr>
          <a:xfrm>
            <a:off x="-433930" y="3788242"/>
            <a:ext cx="1459278" cy="1458558"/>
            <a:chOff x="0" y="1663375"/>
            <a:chExt cx="3599601" cy="3599601"/>
          </a:xfrm>
        </p:grpSpPr>
        <p:pic>
          <p:nvPicPr>
            <p:cNvPr id="766" name="Google Shape;766;p8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767" name="Google Shape;767;p81"/>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8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Emerging Research - Biomarkers</a:t>
            </a:r>
            <a:endParaRPr/>
          </a:p>
        </p:txBody>
      </p:sp>
      <p:sp>
        <p:nvSpPr>
          <p:cNvPr id="773" name="Google Shape;773;p82"/>
          <p:cNvSpPr txBox="1">
            <a:spLocks noGrp="1"/>
          </p:cNvSpPr>
          <p:nvPr>
            <p:ph type="body" idx="1"/>
          </p:nvPr>
        </p:nvSpPr>
        <p:spPr>
          <a:xfrm>
            <a:off x="457201" y="771525"/>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dirty="0"/>
              <a:t>The use of NGAL and Cystatin C to detect AKI in pediatrics after cardiac surgery has been reported as feasible. </a:t>
            </a:r>
            <a:r>
              <a:rPr lang="en" sz="1500" baseline="30000" dirty="0" smtClean="0"/>
              <a:t>4,60</a:t>
            </a:r>
            <a:endParaRPr dirty="0"/>
          </a:p>
          <a:p>
            <a:pPr marL="457200" lvl="0" indent="-304800" algn="l" rtl="0">
              <a:spcBef>
                <a:spcPts val="700"/>
              </a:spcBef>
              <a:spcAft>
                <a:spcPts val="0"/>
              </a:spcAft>
              <a:buSzPts val="1200"/>
              <a:buChar char="-"/>
            </a:pPr>
            <a:r>
              <a:rPr lang="en" sz="1200" b="1" dirty="0"/>
              <a:t>NGAL</a:t>
            </a:r>
            <a:r>
              <a:rPr lang="en" sz="1200" dirty="0"/>
              <a:t> - tubular </a:t>
            </a:r>
            <a:r>
              <a:rPr lang="en" sz="1200" dirty="0" smtClean="0"/>
              <a:t>biomarker</a:t>
            </a:r>
            <a:endParaRPr sz="1200" dirty="0"/>
          </a:p>
          <a:p>
            <a:pPr marL="914400" lvl="1" indent="-304800" algn="l" rtl="0">
              <a:spcBef>
                <a:spcPts val="0"/>
              </a:spcBef>
              <a:spcAft>
                <a:spcPts val="0"/>
              </a:spcAft>
              <a:buSzPts val="1200"/>
              <a:buChar char="-"/>
            </a:pPr>
            <a:r>
              <a:rPr lang="en" sz="1200" dirty="0"/>
              <a:t>Most studied in pediatrics, especially cardiac surgery population</a:t>
            </a:r>
            <a:endParaRPr sz="1200" dirty="0"/>
          </a:p>
          <a:p>
            <a:pPr marL="914400" lvl="1" indent="-304800" algn="l" rtl="0">
              <a:spcBef>
                <a:spcPts val="0"/>
              </a:spcBef>
              <a:spcAft>
                <a:spcPts val="0"/>
              </a:spcAft>
              <a:buSzPts val="1200"/>
              <a:buChar char="-"/>
            </a:pPr>
            <a:r>
              <a:rPr lang="en" sz="1200" dirty="0"/>
              <a:t>Can detect changes as early as 2 hours after CPB</a:t>
            </a:r>
            <a:endParaRPr sz="1200" dirty="0"/>
          </a:p>
          <a:p>
            <a:pPr marL="914400" lvl="1" indent="-304800" algn="l" rtl="0">
              <a:spcBef>
                <a:spcPts val="0"/>
              </a:spcBef>
              <a:spcAft>
                <a:spcPts val="0"/>
              </a:spcAft>
              <a:buSzPts val="1200"/>
              <a:buChar char="-"/>
            </a:pPr>
            <a:r>
              <a:rPr lang="en" sz="1200" dirty="0"/>
              <a:t>Associated with AKI severity, length of mechanical ventilation, and length of ICU stay </a:t>
            </a:r>
            <a:r>
              <a:rPr lang="en" sz="1500" baseline="30000" dirty="0" smtClean="0"/>
              <a:t>11, 61-62</a:t>
            </a:r>
            <a:endParaRPr sz="1500" baseline="30000" dirty="0"/>
          </a:p>
          <a:p>
            <a:pPr marL="914400" lvl="1" indent="-304800" algn="l" rtl="0">
              <a:spcBef>
                <a:spcPts val="0"/>
              </a:spcBef>
              <a:spcAft>
                <a:spcPts val="0"/>
              </a:spcAft>
              <a:buSzPts val="1200"/>
              <a:buChar char="-"/>
            </a:pPr>
            <a:r>
              <a:rPr lang="en" sz="1200" dirty="0"/>
              <a:t>Superior to creatinine for detection of aKI </a:t>
            </a:r>
            <a:r>
              <a:rPr lang="en" sz="1500" baseline="30000" dirty="0"/>
              <a:t>11,6</a:t>
            </a:r>
            <a:r>
              <a:rPr lang="en" sz="1500" baseline="30000" dirty="0" smtClean="0"/>
              <a:t>4-66</a:t>
            </a:r>
            <a:endParaRPr sz="1200" dirty="0"/>
          </a:p>
          <a:p>
            <a:pPr marL="457200" lvl="0" indent="-304800" algn="l" rtl="0">
              <a:spcBef>
                <a:spcPts val="1000"/>
              </a:spcBef>
              <a:spcAft>
                <a:spcPts val="0"/>
              </a:spcAft>
              <a:buSzPts val="1200"/>
              <a:buChar char="-"/>
            </a:pPr>
            <a:r>
              <a:rPr lang="en" sz="1200" b="1" dirty="0"/>
              <a:t>Cystatin C </a:t>
            </a:r>
            <a:r>
              <a:rPr lang="en" sz="1200" dirty="0"/>
              <a:t>- functional biomarker</a:t>
            </a:r>
            <a:endParaRPr sz="1200" dirty="0"/>
          </a:p>
          <a:p>
            <a:pPr marL="914400" lvl="1" indent="-304800" algn="l" rtl="0">
              <a:spcBef>
                <a:spcPts val="0"/>
              </a:spcBef>
              <a:spcAft>
                <a:spcPts val="0"/>
              </a:spcAft>
              <a:buSzPts val="1200"/>
              <a:buChar char="-"/>
            </a:pPr>
            <a:r>
              <a:rPr lang="en" sz="1200" dirty="0"/>
              <a:t>Protease inhibitor that is released by nucleated cells at a constant rate → filtered by the glomeruli → reabsorbed in the renal tubules. </a:t>
            </a:r>
            <a:r>
              <a:rPr lang="en" sz="1500" baseline="30000" dirty="0" smtClean="0"/>
              <a:t>19</a:t>
            </a:r>
            <a:endParaRPr sz="1200" dirty="0"/>
          </a:p>
          <a:p>
            <a:pPr marL="914400" lvl="1" indent="-304800" algn="l" rtl="0">
              <a:spcBef>
                <a:spcPts val="0"/>
              </a:spcBef>
              <a:spcAft>
                <a:spcPts val="0"/>
              </a:spcAft>
              <a:buSzPts val="1200"/>
              <a:buChar char="-"/>
            </a:pPr>
            <a:r>
              <a:rPr lang="en" sz="1200" dirty="0"/>
              <a:t>Reflects a decrease in GFR if found in urine. </a:t>
            </a:r>
            <a:r>
              <a:rPr lang="en" sz="1500" baseline="30000" dirty="0"/>
              <a:t>4</a:t>
            </a:r>
            <a:endParaRPr sz="1200" dirty="0"/>
          </a:p>
          <a:p>
            <a:pPr marL="914400" lvl="1" indent="-304800" algn="l" rtl="0">
              <a:spcBef>
                <a:spcPts val="0"/>
              </a:spcBef>
              <a:spcAft>
                <a:spcPts val="0"/>
              </a:spcAft>
              <a:buSzPts val="1200"/>
              <a:buChar char="-"/>
            </a:pPr>
            <a:r>
              <a:rPr lang="en" sz="1200" dirty="0"/>
              <a:t>Superior biomarker to serum creatinine in the assessment of GFR in premature infants </a:t>
            </a:r>
            <a:r>
              <a:rPr lang="en" sz="1500" baseline="30000" dirty="0" smtClean="0"/>
              <a:t>67</a:t>
            </a:r>
            <a:endParaRPr sz="1200" dirty="0"/>
          </a:p>
          <a:p>
            <a:pPr marL="457200" lvl="0" indent="-304800" algn="l" rtl="0">
              <a:spcBef>
                <a:spcPts val="1000"/>
              </a:spcBef>
              <a:spcAft>
                <a:spcPts val="0"/>
              </a:spcAft>
              <a:buSzPts val="1200"/>
              <a:buChar char="-"/>
            </a:pPr>
            <a:r>
              <a:rPr lang="en" sz="1200" b="1" dirty="0"/>
              <a:t>Serum phosphorus</a:t>
            </a:r>
            <a:r>
              <a:rPr lang="en" sz="1200" dirty="0"/>
              <a:t> - alternative biomarker that can be used for early prediction of AKI in pediatric cardiac surgery as early as 24 hours postoperatively </a:t>
            </a:r>
            <a:r>
              <a:rPr lang="en" sz="1500" baseline="30000" dirty="0" smtClean="0"/>
              <a:t>68</a:t>
            </a:r>
            <a:endParaRPr sz="1200" dirty="0"/>
          </a:p>
          <a:p>
            <a:pPr marL="914400" lvl="0" indent="0" algn="l" rtl="0">
              <a:spcBef>
                <a:spcPts val="700"/>
              </a:spcBef>
              <a:spcAft>
                <a:spcPts val="0"/>
              </a:spcAft>
              <a:buNone/>
            </a:pPr>
            <a:endParaRPr dirty="0"/>
          </a:p>
        </p:txBody>
      </p:sp>
      <p:grpSp>
        <p:nvGrpSpPr>
          <p:cNvPr id="774" name="Google Shape;774;p82"/>
          <p:cNvGrpSpPr/>
          <p:nvPr/>
        </p:nvGrpSpPr>
        <p:grpSpPr>
          <a:xfrm>
            <a:off x="-433930" y="3788242"/>
            <a:ext cx="1459278" cy="1458558"/>
            <a:chOff x="0" y="1663375"/>
            <a:chExt cx="3599601" cy="3599601"/>
          </a:xfrm>
        </p:grpSpPr>
        <p:pic>
          <p:nvPicPr>
            <p:cNvPr id="775" name="Google Shape;775;p82"/>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776" name="Google Shape;776;p82"/>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8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Emerging AKI Biomarker Research </a:t>
            </a:r>
            <a:endParaRPr/>
          </a:p>
        </p:txBody>
      </p:sp>
      <p:pic>
        <p:nvPicPr>
          <p:cNvPr id="782" name="Google Shape;782;p83"/>
          <p:cNvPicPr preferRelativeResize="0"/>
          <p:nvPr/>
        </p:nvPicPr>
        <p:blipFill>
          <a:blip r:embed="rId3">
            <a:alphaModFix/>
          </a:blip>
          <a:stretch>
            <a:fillRect/>
          </a:stretch>
        </p:blipFill>
        <p:spPr>
          <a:xfrm>
            <a:off x="1285075" y="1116213"/>
            <a:ext cx="6968949" cy="2911075"/>
          </a:xfrm>
          <a:prstGeom prst="rect">
            <a:avLst/>
          </a:prstGeom>
          <a:noFill/>
          <a:ln>
            <a:noFill/>
          </a:ln>
        </p:spPr>
      </p:pic>
      <p:grpSp>
        <p:nvGrpSpPr>
          <p:cNvPr id="783" name="Google Shape;783;p83"/>
          <p:cNvGrpSpPr/>
          <p:nvPr/>
        </p:nvGrpSpPr>
        <p:grpSpPr>
          <a:xfrm>
            <a:off x="-433930" y="3788242"/>
            <a:ext cx="1459278" cy="1458558"/>
            <a:chOff x="0" y="1663375"/>
            <a:chExt cx="3599601" cy="3599601"/>
          </a:xfrm>
        </p:grpSpPr>
        <p:pic>
          <p:nvPicPr>
            <p:cNvPr id="784" name="Google Shape;784;p83"/>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785" name="Google Shape;785;p83"/>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786" name="Google Shape;786;p83"/>
          <p:cNvSpPr txBox="1"/>
          <p:nvPr/>
        </p:nvSpPr>
        <p:spPr>
          <a:xfrm>
            <a:off x="594375" y="4374250"/>
            <a:ext cx="4440600" cy="420600"/>
          </a:xfrm>
          <a:prstGeom prst="rect">
            <a:avLst/>
          </a:prstGeom>
          <a:noFill/>
          <a:ln>
            <a:noFill/>
          </a:ln>
        </p:spPr>
        <p:txBody>
          <a:bodyPr spcFirstLastPara="1" wrap="square" lIns="91425" tIns="91425" rIns="91425" bIns="91425" anchor="t" anchorCtr="0">
            <a:noAutofit/>
          </a:bodyPr>
          <a:lstStyle/>
          <a:p>
            <a:pPr lvl="0"/>
            <a:r>
              <a:rPr lang="en" sz="1200" dirty="0">
                <a:solidFill>
                  <a:schemeClr val="dk1"/>
                </a:solidFill>
                <a:latin typeface="Calibri"/>
                <a:ea typeface="Calibri"/>
                <a:cs typeface="Calibri"/>
                <a:sym typeface="Calibri"/>
              </a:rPr>
              <a:t>Image Source: Ciccia &amp; </a:t>
            </a:r>
            <a:r>
              <a:rPr lang="en" sz="1200" dirty="0" smtClean="0">
                <a:solidFill>
                  <a:schemeClr val="dk1"/>
                </a:solidFill>
                <a:latin typeface="Calibri"/>
                <a:ea typeface="Calibri"/>
                <a:cs typeface="Calibri"/>
                <a:sym typeface="Calibri"/>
              </a:rPr>
              <a:t>Devarajan. </a:t>
            </a:r>
            <a:r>
              <a:rPr lang="en-US" sz="1200" i="1" dirty="0" err="1" smtClean="0">
                <a:latin typeface="Calibri" panose="020F0502020204030204" pitchFamily="34" charset="0"/>
                <a:cs typeface="Calibri" panose="020F0502020204030204" pitchFamily="34" charset="0"/>
              </a:rPr>
              <a:t>Int</a:t>
            </a:r>
            <a:r>
              <a:rPr lang="en-US" sz="1200" i="1" dirty="0" smtClean="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J </a:t>
            </a:r>
            <a:r>
              <a:rPr lang="en-US" sz="1200" i="1" dirty="0" err="1">
                <a:latin typeface="Calibri" panose="020F0502020204030204" pitchFamily="34" charset="0"/>
                <a:cs typeface="Calibri" panose="020F0502020204030204" pitchFamily="34" charset="0"/>
              </a:rPr>
              <a:t>Nephrol</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Renovasc</a:t>
            </a:r>
            <a:r>
              <a:rPr lang="en-US" sz="1200" i="1" dirty="0">
                <a:latin typeface="Calibri" panose="020F0502020204030204" pitchFamily="34" charset="0"/>
                <a:cs typeface="Calibri" panose="020F0502020204030204" pitchFamily="34" charset="0"/>
              </a:rPr>
              <a:t> Dis</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2017</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Renal Angina Index: </a:t>
            </a:r>
            <a:r>
              <a:rPr lang="en" i="1" dirty="0"/>
              <a:t>Proactive</a:t>
            </a:r>
            <a:r>
              <a:rPr lang="en" dirty="0"/>
              <a:t> Recognition of AKI </a:t>
            </a:r>
            <a:r>
              <a:rPr lang="en" sz="1500" baseline="30000" dirty="0" smtClean="0">
                <a:latin typeface="Calibri"/>
                <a:cs typeface="Calibri"/>
                <a:sym typeface="Calibri"/>
              </a:rPr>
              <a:t>2</a:t>
            </a:r>
            <a:r>
              <a:rPr lang="en" sz="1500" baseline="30000" dirty="0" smtClean="0">
                <a:latin typeface="Calibri"/>
                <a:ea typeface="Calibri"/>
                <a:cs typeface="Calibri"/>
                <a:sym typeface="Calibri"/>
              </a:rPr>
              <a:t>,69</a:t>
            </a:r>
            <a:endParaRPr dirty="0"/>
          </a:p>
        </p:txBody>
      </p:sp>
      <p:sp>
        <p:nvSpPr>
          <p:cNvPr id="792" name="Google Shape;792;p84"/>
          <p:cNvSpPr txBox="1">
            <a:spLocks noGrp="1"/>
          </p:cNvSpPr>
          <p:nvPr>
            <p:ph type="body" idx="1"/>
          </p:nvPr>
        </p:nvSpPr>
        <p:spPr>
          <a:xfrm>
            <a:off x="457200" y="824525"/>
            <a:ext cx="3939300" cy="37029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700"/>
              </a:spcBef>
              <a:spcAft>
                <a:spcPts val="0"/>
              </a:spcAft>
              <a:buSzPts val="1300"/>
              <a:buChar char="•"/>
            </a:pPr>
            <a:r>
              <a:rPr lang="en" sz="1300" dirty="0"/>
              <a:t>Highly sensitive screening tool for AKI that combines risk factors and early signs of decreased kidney function (increased SCr or degrees of fluid overload) to stratify patients for risk of subsequent severe AKI.</a:t>
            </a:r>
            <a:endParaRPr sz="1300" dirty="0"/>
          </a:p>
          <a:p>
            <a:pPr marL="457200" lvl="0" indent="-311150" algn="l" rtl="0">
              <a:spcBef>
                <a:spcPts val="1000"/>
              </a:spcBef>
              <a:spcAft>
                <a:spcPts val="0"/>
              </a:spcAft>
              <a:buSzPts val="1300"/>
              <a:buChar char="•"/>
            </a:pPr>
            <a:r>
              <a:rPr lang="en" sz="1300" dirty="0"/>
              <a:t>Predictive efficacy of the RAI for development of severe AKI three days after admission to the ICU was tested in a multinational, multi-center prospective study of 5,237 children </a:t>
            </a:r>
            <a:endParaRPr sz="1300" dirty="0"/>
          </a:p>
          <a:p>
            <a:pPr marL="914400" lvl="1" indent="-311150" algn="l" rtl="0">
              <a:spcBef>
                <a:spcPts val="1000"/>
              </a:spcBef>
              <a:spcAft>
                <a:spcPts val="0"/>
              </a:spcAft>
              <a:buSzPts val="1300"/>
              <a:buChar char="–"/>
            </a:pPr>
            <a:r>
              <a:rPr lang="en" sz="1300" dirty="0"/>
              <a:t>AKI Incidence was significantly higher in the group assessed to have renal angina (RAI score of &gt; 8).</a:t>
            </a:r>
            <a:endParaRPr sz="1300" dirty="0"/>
          </a:p>
          <a:p>
            <a:pPr marL="457200" lvl="0" indent="-311150" algn="l" rtl="0">
              <a:lnSpc>
                <a:spcPct val="115000"/>
              </a:lnSpc>
              <a:spcBef>
                <a:spcPts val="1000"/>
              </a:spcBef>
              <a:spcAft>
                <a:spcPts val="1000"/>
              </a:spcAft>
              <a:buSzPts val="1300"/>
              <a:buChar char="•"/>
            </a:pPr>
            <a:r>
              <a:rPr lang="en" sz="1300" dirty="0"/>
              <a:t>Assessment of AKI according to SCr levels </a:t>
            </a:r>
            <a:r>
              <a:rPr lang="en" sz="1300" u="sng" dirty="0"/>
              <a:t>alone</a:t>
            </a:r>
            <a:r>
              <a:rPr lang="en" sz="1300" dirty="0"/>
              <a:t> failed to identify AKI in 67.2% of patients with low urine output</a:t>
            </a:r>
            <a:endParaRPr sz="1300" dirty="0"/>
          </a:p>
        </p:txBody>
      </p:sp>
      <p:grpSp>
        <p:nvGrpSpPr>
          <p:cNvPr id="794" name="Google Shape;794;p84"/>
          <p:cNvGrpSpPr/>
          <p:nvPr/>
        </p:nvGrpSpPr>
        <p:grpSpPr>
          <a:xfrm>
            <a:off x="-433930" y="3788242"/>
            <a:ext cx="1459278" cy="1458558"/>
            <a:chOff x="0" y="1663375"/>
            <a:chExt cx="3599601" cy="3599601"/>
          </a:xfrm>
        </p:grpSpPr>
        <p:pic>
          <p:nvPicPr>
            <p:cNvPr id="795" name="Google Shape;795;p84"/>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796" name="Google Shape;796;p84"/>
            <p:cNvPicPr preferRelativeResize="0"/>
            <p:nvPr/>
          </p:nvPicPr>
          <p:blipFill>
            <a:blip r:embed="rId4">
              <a:alphaModFix/>
            </a:blip>
            <a:stretch>
              <a:fillRect/>
            </a:stretch>
          </p:blipFill>
          <p:spPr>
            <a:xfrm>
              <a:off x="1518030" y="3690474"/>
              <a:ext cx="654099" cy="654051"/>
            </a:xfrm>
            <a:prstGeom prst="rect">
              <a:avLst/>
            </a:prstGeom>
            <a:noFill/>
            <a:ln>
              <a:noFill/>
            </a:ln>
          </p:spPr>
        </p:pic>
      </p:grpSp>
      <p:sp>
        <p:nvSpPr>
          <p:cNvPr id="8" name="Google Shape;786;p83"/>
          <p:cNvSpPr txBox="1"/>
          <p:nvPr/>
        </p:nvSpPr>
        <p:spPr>
          <a:xfrm>
            <a:off x="4572001" y="3662975"/>
            <a:ext cx="4434900" cy="420600"/>
          </a:xfrm>
          <a:prstGeom prst="rect">
            <a:avLst/>
          </a:prstGeom>
          <a:noFill/>
          <a:ln>
            <a:noFill/>
          </a:ln>
        </p:spPr>
        <p:txBody>
          <a:bodyPr spcFirstLastPara="1" wrap="square" lIns="91425" tIns="91425" rIns="91425" bIns="91425" anchor="t" anchorCtr="0">
            <a:noAutofit/>
          </a:bodyPr>
          <a:lstStyle/>
          <a:p>
            <a:pPr lvl="0"/>
            <a:r>
              <a:rPr lang="en" sz="1100" dirty="0">
                <a:solidFill>
                  <a:schemeClr val="dk1"/>
                </a:solidFill>
                <a:latin typeface="Calibri"/>
                <a:ea typeface="Calibri"/>
                <a:cs typeface="Calibri"/>
                <a:sym typeface="Calibri"/>
              </a:rPr>
              <a:t>Image Source: Ciccia &amp; </a:t>
            </a:r>
            <a:r>
              <a:rPr lang="en" sz="1100" dirty="0" smtClean="0">
                <a:solidFill>
                  <a:schemeClr val="dk1"/>
                </a:solidFill>
                <a:latin typeface="Calibri"/>
                <a:ea typeface="Calibri"/>
                <a:cs typeface="Calibri"/>
                <a:sym typeface="Calibri"/>
              </a:rPr>
              <a:t>Devarajan. </a:t>
            </a:r>
            <a:r>
              <a:rPr lang="en-US" sz="1100" i="1" dirty="0" err="1" smtClean="0">
                <a:latin typeface="Calibri" panose="020F0502020204030204" pitchFamily="34" charset="0"/>
                <a:cs typeface="Calibri" panose="020F0502020204030204" pitchFamily="34" charset="0"/>
              </a:rPr>
              <a:t>Int</a:t>
            </a:r>
            <a:r>
              <a:rPr lang="en-US" sz="1100" i="1" dirty="0" smtClean="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J </a:t>
            </a:r>
            <a:r>
              <a:rPr lang="en-US" sz="1100" i="1" dirty="0" err="1">
                <a:latin typeface="Calibri" panose="020F0502020204030204" pitchFamily="34" charset="0"/>
                <a:cs typeface="Calibri" panose="020F0502020204030204" pitchFamily="34" charset="0"/>
              </a:rPr>
              <a:t>Nephrol</a:t>
            </a:r>
            <a:r>
              <a:rPr lang="en-US" sz="1100" i="1" dirty="0">
                <a:latin typeface="Calibri" panose="020F0502020204030204" pitchFamily="34" charset="0"/>
                <a:cs typeface="Calibri" panose="020F0502020204030204" pitchFamily="34" charset="0"/>
              </a:rPr>
              <a:t> </a:t>
            </a:r>
            <a:r>
              <a:rPr lang="en-US" sz="1100" i="1" dirty="0" err="1">
                <a:latin typeface="Calibri" panose="020F0502020204030204" pitchFamily="34" charset="0"/>
                <a:cs typeface="Calibri" panose="020F0502020204030204" pitchFamily="34" charset="0"/>
              </a:rPr>
              <a:t>Renovasc</a:t>
            </a:r>
            <a:r>
              <a:rPr lang="en-US" sz="1100" i="1" dirty="0">
                <a:latin typeface="Calibri" panose="020F0502020204030204" pitchFamily="34" charset="0"/>
                <a:cs typeface="Calibri" panose="020F0502020204030204" pitchFamily="34" charset="0"/>
              </a:rPr>
              <a:t> Dis</a:t>
            </a:r>
            <a:r>
              <a:rPr lang="en-US" sz="1100" dirty="0">
                <a:latin typeface="Calibri" panose="020F0502020204030204"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2017</a:t>
            </a:r>
            <a:endParaRPr sz="12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4572001" y="824525"/>
            <a:ext cx="4067175" cy="283845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85"/>
          <p:cNvSpPr txBox="1">
            <a:spLocks noGrp="1"/>
          </p:cNvSpPr>
          <p:nvPr>
            <p:ph type="title"/>
          </p:nvPr>
        </p:nvSpPr>
        <p:spPr>
          <a:xfrm>
            <a:off x="1025348" y="1014382"/>
            <a:ext cx="719515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dirty="0"/>
              <a:t>Recommendation #4:</a:t>
            </a:r>
            <a:endParaRPr sz="4800" dirty="0"/>
          </a:p>
          <a:p>
            <a:pPr marL="0" lvl="0" indent="0" algn="ctr" rtl="0">
              <a:spcBef>
                <a:spcPts val="800"/>
              </a:spcBef>
              <a:spcAft>
                <a:spcPts val="0"/>
              </a:spcAft>
              <a:buNone/>
            </a:pPr>
            <a:r>
              <a:rPr lang="en" sz="4800" dirty="0"/>
              <a:t>Treatment Considerations</a:t>
            </a:r>
            <a:endParaRPr sz="4800" dirty="0"/>
          </a:p>
        </p:txBody>
      </p:sp>
      <p:grpSp>
        <p:nvGrpSpPr>
          <p:cNvPr id="802" name="Google Shape;802;p85"/>
          <p:cNvGrpSpPr/>
          <p:nvPr/>
        </p:nvGrpSpPr>
        <p:grpSpPr>
          <a:xfrm>
            <a:off x="-433930" y="3788242"/>
            <a:ext cx="1459278" cy="1458558"/>
            <a:chOff x="0" y="1663375"/>
            <a:chExt cx="3599601" cy="3599601"/>
          </a:xfrm>
        </p:grpSpPr>
        <p:pic>
          <p:nvPicPr>
            <p:cNvPr id="803" name="Google Shape;803;p85"/>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04" name="Google Shape;804;p85"/>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Manage Acidosis &amp; Electrolyte Imbalances </a:t>
            </a:r>
            <a:r>
              <a:rPr lang="en" sz="1500" baseline="30000" dirty="0" smtClean="0">
                <a:latin typeface="Calibri"/>
                <a:cs typeface="Calibri"/>
                <a:sym typeface="Calibri"/>
              </a:rPr>
              <a:t>16</a:t>
            </a:r>
            <a:endParaRPr dirty="0"/>
          </a:p>
        </p:txBody>
      </p:sp>
      <p:sp>
        <p:nvSpPr>
          <p:cNvPr id="819" name="Google Shape;819;p87"/>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Kidneys excrete net acids generated by diet &amp; metabolism</a:t>
            </a:r>
            <a:endParaRPr/>
          </a:p>
          <a:p>
            <a:pPr marL="457200" lvl="0" indent="-317500" algn="l" rtl="0">
              <a:spcBef>
                <a:spcPts val="1000"/>
              </a:spcBef>
              <a:spcAft>
                <a:spcPts val="0"/>
              </a:spcAft>
              <a:buSzPts val="1400"/>
              <a:buChar char="•"/>
            </a:pPr>
            <a:r>
              <a:rPr lang="en"/>
              <a:t>Acidosis is common in AKI and CKD</a:t>
            </a:r>
            <a:endParaRPr/>
          </a:p>
          <a:p>
            <a:pPr marL="914400" lvl="1" indent="-317500" algn="l" rtl="0">
              <a:spcBef>
                <a:spcPts val="0"/>
              </a:spcBef>
              <a:spcAft>
                <a:spcPts val="0"/>
              </a:spcAft>
              <a:buSzPts val="1400"/>
              <a:buChar char="–"/>
            </a:pPr>
            <a:r>
              <a:rPr lang="en"/>
              <a:t>Treat with IV or oral sodium bicarbonate</a:t>
            </a:r>
            <a:endParaRPr/>
          </a:p>
          <a:p>
            <a:pPr marL="457200" lvl="0" indent="-317500" algn="l" rtl="0">
              <a:spcBef>
                <a:spcPts val="1000"/>
              </a:spcBef>
              <a:spcAft>
                <a:spcPts val="0"/>
              </a:spcAft>
              <a:buSzPts val="1400"/>
              <a:buChar char="•"/>
            </a:pPr>
            <a:r>
              <a:rPr lang="en"/>
              <a:t>Consider serum total and ionized calcium levels before treating acidosis</a:t>
            </a:r>
            <a:endParaRPr/>
          </a:p>
          <a:p>
            <a:pPr marL="914400" lvl="1" indent="-317500" algn="l" rtl="0">
              <a:spcBef>
                <a:spcPts val="0"/>
              </a:spcBef>
              <a:spcAft>
                <a:spcPts val="0"/>
              </a:spcAft>
              <a:buSzPts val="1400"/>
              <a:buChar char="–"/>
            </a:pPr>
            <a:r>
              <a:rPr lang="en"/>
              <a:t>Hypocalcemia is common in AKI &amp; treatment of acidosis can cause tetany or seizures due to drop in ionized calcium</a:t>
            </a:r>
            <a:endParaRPr/>
          </a:p>
          <a:p>
            <a:pPr marL="457200" lvl="0" indent="-317500" algn="l" rtl="0">
              <a:spcBef>
                <a:spcPts val="1000"/>
              </a:spcBef>
              <a:spcAft>
                <a:spcPts val="0"/>
              </a:spcAft>
              <a:buSzPts val="1400"/>
              <a:buChar char="•"/>
            </a:pPr>
            <a:r>
              <a:rPr lang="en"/>
              <a:t>Hyperphosphatemia is also common</a:t>
            </a:r>
            <a:endParaRPr/>
          </a:p>
          <a:p>
            <a:pPr marL="914400" lvl="1" indent="-317500" algn="l" rtl="0">
              <a:spcBef>
                <a:spcPts val="0"/>
              </a:spcBef>
              <a:spcAft>
                <a:spcPts val="0"/>
              </a:spcAft>
              <a:buSzPts val="1400"/>
              <a:buChar char="–"/>
            </a:pPr>
            <a:r>
              <a:rPr lang="en"/>
              <a:t>Limit dietary phosphorus</a:t>
            </a:r>
            <a:endParaRPr/>
          </a:p>
          <a:p>
            <a:pPr marL="914400" lvl="1" indent="-317500" algn="l" rtl="0">
              <a:spcBef>
                <a:spcPts val="0"/>
              </a:spcBef>
              <a:spcAft>
                <a:spcPts val="0"/>
              </a:spcAft>
              <a:buSzPts val="1400"/>
              <a:buChar char="–"/>
            </a:pPr>
            <a:r>
              <a:rPr lang="en"/>
              <a:t>Treat with oral calcium carbonate (to bind with phosphorus &amp; prevention further absorption)</a:t>
            </a:r>
            <a:endParaRPr/>
          </a:p>
          <a:p>
            <a:pPr marL="914400" lvl="1" indent="-317500" algn="l" rtl="0">
              <a:spcBef>
                <a:spcPts val="0"/>
              </a:spcBef>
              <a:spcAft>
                <a:spcPts val="0"/>
              </a:spcAft>
              <a:buSzPts val="1400"/>
              <a:buChar char="–"/>
            </a:pPr>
            <a:r>
              <a:rPr lang="en"/>
              <a:t>Must take into consideration acid-base balance</a:t>
            </a:r>
            <a:endParaRPr/>
          </a:p>
        </p:txBody>
      </p:sp>
      <p:grpSp>
        <p:nvGrpSpPr>
          <p:cNvPr id="820" name="Google Shape;820;p87"/>
          <p:cNvGrpSpPr/>
          <p:nvPr/>
        </p:nvGrpSpPr>
        <p:grpSpPr>
          <a:xfrm>
            <a:off x="-433930" y="3788242"/>
            <a:ext cx="1459278" cy="1458558"/>
            <a:chOff x="0" y="1663375"/>
            <a:chExt cx="3599601" cy="3599601"/>
          </a:xfrm>
        </p:grpSpPr>
        <p:pic>
          <p:nvPicPr>
            <p:cNvPr id="821" name="Google Shape;821;p87"/>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22" name="Google Shape;822;p87"/>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Hyperkalemia: Potentially life-threatening </a:t>
            </a:r>
            <a:r>
              <a:rPr lang="en" sz="1500" baseline="30000" dirty="0" smtClean="0">
                <a:latin typeface="Calibri"/>
                <a:cs typeface="Calibri"/>
                <a:sym typeface="Calibri"/>
              </a:rPr>
              <a:t>16</a:t>
            </a:r>
            <a:endParaRPr dirty="0"/>
          </a:p>
        </p:txBody>
      </p:sp>
      <p:sp>
        <p:nvSpPr>
          <p:cNvPr id="828" name="Google Shape;828;p88"/>
          <p:cNvSpPr txBox="1">
            <a:spLocks noGrp="1"/>
          </p:cNvSpPr>
          <p:nvPr>
            <p:ph type="body" idx="1"/>
          </p:nvPr>
        </p:nvSpPr>
        <p:spPr>
          <a:xfrm>
            <a:off x="282050" y="714300"/>
            <a:ext cx="8332800" cy="2267100"/>
          </a:xfrm>
          <a:prstGeom prst="rect">
            <a:avLst/>
          </a:prstGeom>
        </p:spPr>
        <p:txBody>
          <a:bodyPr spcFirstLastPara="1" wrap="square" lIns="68575" tIns="34275" rIns="68575" bIns="34275" anchor="t" anchorCtr="0">
            <a:noAutofit/>
          </a:bodyPr>
          <a:lstStyle/>
          <a:p>
            <a:pPr marL="457200" lvl="0" indent="-304800" algn="l" rtl="0">
              <a:spcBef>
                <a:spcPts val="700"/>
              </a:spcBef>
              <a:spcAft>
                <a:spcPts val="0"/>
              </a:spcAft>
              <a:buSzPts val="1200"/>
              <a:buChar char="•"/>
            </a:pPr>
            <a:r>
              <a:rPr lang="en" sz="1500"/>
              <a:t>Kidneys regulate potassium balance</a:t>
            </a:r>
            <a:endParaRPr sz="1500"/>
          </a:p>
          <a:p>
            <a:pPr marL="914400" lvl="1" indent="-304800" algn="l" rtl="0">
              <a:spcBef>
                <a:spcPts val="0"/>
              </a:spcBef>
              <a:spcAft>
                <a:spcPts val="0"/>
              </a:spcAft>
              <a:buSzPts val="1200"/>
              <a:buChar char="–"/>
            </a:pPr>
            <a:r>
              <a:rPr lang="en" sz="1200"/>
              <a:t>90% of dietary potassium intake is excreted through kidneys</a:t>
            </a:r>
            <a:endParaRPr sz="1200"/>
          </a:p>
          <a:p>
            <a:pPr marL="457200" lvl="0" indent="-304800" algn="l" rtl="0">
              <a:spcBef>
                <a:spcPts val="1000"/>
              </a:spcBef>
              <a:spcAft>
                <a:spcPts val="0"/>
              </a:spcAft>
              <a:buSzPts val="1200"/>
              <a:buChar char="•"/>
            </a:pPr>
            <a:r>
              <a:rPr lang="en" sz="1500"/>
              <a:t>Hyperkalemia common in AKI and CKD due to:</a:t>
            </a:r>
            <a:endParaRPr sz="1500"/>
          </a:p>
          <a:p>
            <a:pPr marL="914400" lvl="1" indent="-304800" algn="l" rtl="0">
              <a:spcBef>
                <a:spcPts val="0"/>
              </a:spcBef>
              <a:spcAft>
                <a:spcPts val="0"/>
              </a:spcAft>
              <a:buSzPts val="1200"/>
              <a:buChar char="–"/>
            </a:pPr>
            <a:r>
              <a:rPr lang="en" sz="1200"/>
              <a:t>Decreased filtration and tubular secretion</a:t>
            </a:r>
            <a:endParaRPr sz="1200"/>
          </a:p>
          <a:p>
            <a:pPr marL="914400" lvl="1" indent="-304800" algn="l" rtl="0">
              <a:spcBef>
                <a:spcPts val="0"/>
              </a:spcBef>
              <a:spcAft>
                <a:spcPts val="0"/>
              </a:spcAft>
              <a:buSzPts val="1200"/>
              <a:buChar char="–"/>
            </a:pPr>
            <a:r>
              <a:rPr lang="en" sz="1200"/>
              <a:t>Altered distribution of potassium by acidosis → shifts potassium from intracellular to extracellular compartment</a:t>
            </a:r>
            <a:endParaRPr sz="1200"/>
          </a:p>
          <a:p>
            <a:pPr marL="457200" lvl="0" indent="-304800" algn="l" rtl="0">
              <a:spcBef>
                <a:spcPts val="1000"/>
              </a:spcBef>
              <a:spcAft>
                <a:spcPts val="0"/>
              </a:spcAft>
              <a:buSzPts val="1200"/>
              <a:buChar char="•"/>
            </a:pPr>
            <a:r>
              <a:rPr lang="en" sz="1500"/>
              <a:t>If potassium reaches levels &gt; 6-7 mEq/L or cardiac conduction abnormalities occur, consider treatment:</a:t>
            </a:r>
            <a:endParaRPr sz="1500"/>
          </a:p>
        </p:txBody>
      </p:sp>
      <p:grpSp>
        <p:nvGrpSpPr>
          <p:cNvPr id="829" name="Google Shape;829;p88"/>
          <p:cNvGrpSpPr/>
          <p:nvPr/>
        </p:nvGrpSpPr>
        <p:grpSpPr>
          <a:xfrm>
            <a:off x="-433930" y="3788242"/>
            <a:ext cx="1459278" cy="1458558"/>
            <a:chOff x="0" y="1663375"/>
            <a:chExt cx="3599601" cy="3599601"/>
          </a:xfrm>
        </p:grpSpPr>
        <p:pic>
          <p:nvPicPr>
            <p:cNvPr id="830" name="Google Shape;830;p88"/>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31" name="Google Shape;831;p88"/>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832" name="Google Shape;832;p88"/>
          <p:cNvPicPr preferRelativeResize="0"/>
          <p:nvPr/>
        </p:nvPicPr>
        <p:blipFill>
          <a:blip r:embed="rId5">
            <a:alphaModFix/>
          </a:blip>
          <a:stretch>
            <a:fillRect/>
          </a:stretch>
        </p:blipFill>
        <p:spPr>
          <a:xfrm>
            <a:off x="823425" y="2607325"/>
            <a:ext cx="6504075" cy="1919400"/>
          </a:xfrm>
          <a:prstGeom prst="rect">
            <a:avLst/>
          </a:prstGeom>
          <a:noFill/>
          <a:ln>
            <a:noFill/>
          </a:ln>
        </p:spPr>
      </p:pic>
      <p:sp>
        <p:nvSpPr>
          <p:cNvPr id="8" name="Google Shape;786;p83"/>
          <p:cNvSpPr txBox="1"/>
          <p:nvPr/>
        </p:nvSpPr>
        <p:spPr>
          <a:xfrm>
            <a:off x="746701" y="4399322"/>
            <a:ext cx="2882324" cy="420600"/>
          </a:xfrm>
          <a:prstGeom prst="rect">
            <a:avLst/>
          </a:prstGeom>
          <a:noFill/>
          <a:ln>
            <a:noFill/>
          </a:ln>
        </p:spPr>
        <p:txBody>
          <a:bodyPr spcFirstLastPara="1" wrap="square" lIns="91425" tIns="91425" rIns="91425" bIns="91425" anchor="t" anchorCtr="0">
            <a:noAutofit/>
          </a:bodyPr>
          <a:lstStyle/>
          <a:p>
            <a:pPr lvl="0"/>
            <a:r>
              <a:rPr lang="en" sz="1100" dirty="0">
                <a:solidFill>
                  <a:schemeClr val="dk1"/>
                </a:solidFill>
                <a:latin typeface="Calibri"/>
                <a:ea typeface="Calibri"/>
                <a:cs typeface="Calibri"/>
                <a:sym typeface="Calibri"/>
              </a:rPr>
              <a:t>Image Source: </a:t>
            </a:r>
            <a:r>
              <a:rPr lang="en" sz="1100" dirty="0" smtClean="0">
                <a:solidFill>
                  <a:schemeClr val="dk1"/>
                </a:solidFill>
                <a:latin typeface="Calibri"/>
                <a:ea typeface="Calibri"/>
                <a:cs typeface="Calibri"/>
                <a:sym typeface="Calibri"/>
              </a:rPr>
              <a:t>Andreoli. </a:t>
            </a:r>
            <a:r>
              <a:rPr lang="en-US" sz="1100" i="1" dirty="0">
                <a:latin typeface="Calibri" panose="020F0502020204030204" pitchFamily="34" charset="0"/>
                <a:cs typeface="Calibri" panose="020F0502020204030204" pitchFamily="34" charset="0"/>
              </a:rPr>
              <a:t>Pediatric Drugs</a:t>
            </a:r>
            <a:r>
              <a:rPr lang="en-US" sz="1100" dirty="0">
                <a:latin typeface="Calibri" panose="020F0502020204030204" pitchFamily="34" charset="0"/>
                <a:cs typeface="Calibri" panose="020F0502020204030204" pitchFamily="34" charset="0"/>
              </a:rPr>
              <a:t>. 2008</a:t>
            </a:r>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8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Assess for Hyponatremia </a:t>
            </a:r>
            <a:r>
              <a:rPr lang="en" sz="1500" baseline="30000" dirty="0" smtClean="0">
                <a:latin typeface="Calibri"/>
                <a:cs typeface="Calibri"/>
                <a:sym typeface="Calibri"/>
              </a:rPr>
              <a:t>16</a:t>
            </a:r>
            <a:endParaRPr dirty="0"/>
          </a:p>
        </p:txBody>
      </p:sp>
      <p:sp>
        <p:nvSpPr>
          <p:cNvPr id="838" name="Google Shape;838;p89"/>
          <p:cNvSpPr txBox="1">
            <a:spLocks noGrp="1"/>
          </p:cNvSpPr>
          <p:nvPr>
            <p:ph type="body" idx="1"/>
          </p:nvPr>
        </p:nvSpPr>
        <p:spPr>
          <a:xfrm>
            <a:off x="457200" y="914400"/>
            <a:ext cx="55683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Hyponatremia is common in AKI as kidneys fail to excrete excess fluid leading to dilutional hyponatremia</a:t>
            </a:r>
            <a:endParaRPr/>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a:t>Treatment requires fluid restriction or water removal by dialysis or hemofiltration; slow infusion of hypertonic saline solution may be necessary</a:t>
            </a:r>
            <a:endParaRPr/>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a:t>If serum sodium level &lt; 120mEq/L due to excess water retention, seizures may result</a:t>
            </a:r>
            <a:endParaRPr/>
          </a:p>
        </p:txBody>
      </p:sp>
      <p:pic>
        <p:nvPicPr>
          <p:cNvPr id="839" name="Google Shape;839;p89"/>
          <p:cNvPicPr preferRelativeResize="0"/>
          <p:nvPr/>
        </p:nvPicPr>
        <p:blipFill>
          <a:blip r:embed="rId3">
            <a:alphaModFix/>
          </a:blip>
          <a:stretch>
            <a:fillRect/>
          </a:stretch>
        </p:blipFill>
        <p:spPr>
          <a:xfrm>
            <a:off x="6025525" y="1644100"/>
            <a:ext cx="2857500" cy="1504950"/>
          </a:xfrm>
          <a:prstGeom prst="rect">
            <a:avLst/>
          </a:prstGeom>
          <a:noFill/>
          <a:ln>
            <a:noFill/>
          </a:ln>
        </p:spPr>
      </p:pic>
      <p:grpSp>
        <p:nvGrpSpPr>
          <p:cNvPr id="840" name="Google Shape;840;p89"/>
          <p:cNvGrpSpPr/>
          <p:nvPr/>
        </p:nvGrpSpPr>
        <p:grpSpPr>
          <a:xfrm>
            <a:off x="-433930" y="3788242"/>
            <a:ext cx="1459278" cy="1458558"/>
            <a:chOff x="0" y="1663375"/>
            <a:chExt cx="3599601" cy="3599601"/>
          </a:xfrm>
        </p:grpSpPr>
        <p:pic>
          <p:nvPicPr>
            <p:cNvPr id="841" name="Google Shape;841;p89"/>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842" name="Google Shape;842;p89"/>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8" name="Google Shape;786;p83"/>
          <p:cNvSpPr txBox="1"/>
          <p:nvPr/>
        </p:nvSpPr>
        <p:spPr>
          <a:xfrm>
            <a:off x="6036049" y="2938750"/>
            <a:ext cx="2882324" cy="420600"/>
          </a:xfrm>
          <a:prstGeom prst="rect">
            <a:avLst/>
          </a:prstGeom>
          <a:noFill/>
          <a:ln>
            <a:noFill/>
          </a:ln>
        </p:spPr>
        <p:txBody>
          <a:bodyPr spcFirstLastPara="1" wrap="square" lIns="91425" tIns="91425" rIns="91425" bIns="91425" anchor="t" anchorCtr="0">
            <a:noAutofit/>
          </a:bodyPr>
          <a:lstStyle/>
          <a:p>
            <a:pPr lvl="0"/>
            <a:r>
              <a:rPr lang="en" sz="1100" dirty="0">
                <a:solidFill>
                  <a:schemeClr val="dk1"/>
                </a:solidFill>
                <a:latin typeface="Calibri"/>
                <a:ea typeface="Calibri"/>
                <a:cs typeface="Calibri"/>
                <a:sym typeface="Calibri"/>
              </a:rPr>
              <a:t>Image Source: </a:t>
            </a:r>
            <a:r>
              <a:rPr lang="en" sz="1100" dirty="0" smtClean="0">
                <a:solidFill>
                  <a:schemeClr val="dk1"/>
                </a:solidFill>
                <a:latin typeface="Calibri"/>
                <a:ea typeface="Calibri"/>
                <a:cs typeface="Calibri"/>
                <a:sym typeface="Calibri"/>
              </a:rPr>
              <a:t>Andreoli. </a:t>
            </a:r>
            <a:r>
              <a:rPr lang="en-US" sz="1100" i="1" dirty="0">
                <a:latin typeface="Calibri" panose="020F0502020204030204" pitchFamily="34" charset="0"/>
                <a:cs typeface="Calibri" panose="020F0502020204030204" pitchFamily="34" charset="0"/>
              </a:rPr>
              <a:t>Pediatric Drugs</a:t>
            </a:r>
            <a:r>
              <a:rPr lang="en-US" sz="1100" dirty="0">
                <a:latin typeface="Calibri" panose="020F0502020204030204" pitchFamily="34" charset="0"/>
                <a:cs typeface="Calibri" panose="020F0502020204030204" pitchFamily="34" charset="0"/>
              </a:rPr>
              <a:t>. 2008</a:t>
            </a:r>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9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Renal Replacement Therapy in Children</a:t>
            </a:r>
            <a:endParaRPr/>
          </a:p>
        </p:txBody>
      </p:sp>
      <p:sp>
        <p:nvSpPr>
          <p:cNvPr id="848" name="Google Shape;848;p90"/>
          <p:cNvSpPr txBox="1">
            <a:spLocks noGrp="1"/>
          </p:cNvSpPr>
          <p:nvPr>
            <p:ph type="body" idx="1"/>
          </p:nvPr>
        </p:nvSpPr>
        <p:spPr>
          <a:xfrm>
            <a:off x="393500" y="1745125"/>
            <a:ext cx="3601800" cy="28947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dirty="0"/>
              <a:t>Factors to consider: </a:t>
            </a:r>
            <a:r>
              <a:rPr lang="en" sz="1500" baseline="30000" dirty="0" smtClean="0"/>
              <a:t>16</a:t>
            </a:r>
            <a:endParaRPr baseline="30000" dirty="0"/>
          </a:p>
          <a:p>
            <a:pPr marL="457200" lvl="0" indent="-317500" algn="l" rtl="0">
              <a:spcBef>
                <a:spcPts val="700"/>
              </a:spcBef>
              <a:spcAft>
                <a:spcPts val="0"/>
              </a:spcAft>
              <a:buSzPts val="1400"/>
              <a:buChar char="•"/>
            </a:pPr>
            <a:r>
              <a:rPr lang="en" dirty="0"/>
              <a:t>Age</a:t>
            </a:r>
            <a:endParaRPr dirty="0"/>
          </a:p>
          <a:p>
            <a:pPr marL="457200" lvl="0" indent="-317500" algn="l" rtl="0">
              <a:spcBef>
                <a:spcPts val="0"/>
              </a:spcBef>
              <a:spcAft>
                <a:spcPts val="0"/>
              </a:spcAft>
              <a:buSzPts val="1400"/>
              <a:buChar char="•"/>
            </a:pPr>
            <a:r>
              <a:rPr lang="en" dirty="0"/>
              <a:t>Size of child</a:t>
            </a:r>
            <a:endParaRPr dirty="0"/>
          </a:p>
          <a:p>
            <a:pPr marL="457200" lvl="0" indent="-317500" algn="l" rtl="0">
              <a:spcBef>
                <a:spcPts val="0"/>
              </a:spcBef>
              <a:spcAft>
                <a:spcPts val="0"/>
              </a:spcAft>
              <a:buSzPts val="1400"/>
              <a:buChar char="•"/>
            </a:pPr>
            <a:r>
              <a:rPr lang="en" dirty="0"/>
              <a:t>Cause of Renal Failure</a:t>
            </a:r>
            <a:endParaRPr dirty="0"/>
          </a:p>
          <a:p>
            <a:pPr marL="457200" lvl="0" indent="-317500" algn="l" rtl="0">
              <a:spcBef>
                <a:spcPts val="0"/>
              </a:spcBef>
              <a:spcAft>
                <a:spcPts val="0"/>
              </a:spcAft>
              <a:buSzPts val="1400"/>
              <a:buChar char="•"/>
            </a:pPr>
            <a:r>
              <a:rPr lang="en" dirty="0"/>
              <a:t>Degree of metabolic derangements</a:t>
            </a:r>
            <a:endParaRPr dirty="0"/>
          </a:p>
          <a:p>
            <a:pPr marL="457200" lvl="0" indent="-317500" algn="l" rtl="0">
              <a:spcBef>
                <a:spcPts val="0"/>
              </a:spcBef>
              <a:spcAft>
                <a:spcPts val="0"/>
              </a:spcAft>
              <a:buSzPts val="1400"/>
              <a:buChar char="•"/>
            </a:pPr>
            <a:r>
              <a:rPr lang="en" dirty="0"/>
              <a:t>Blood Pressure</a:t>
            </a:r>
            <a:endParaRPr dirty="0"/>
          </a:p>
          <a:p>
            <a:pPr marL="457200" lvl="0" indent="-317500" algn="l" rtl="0">
              <a:spcBef>
                <a:spcPts val="0"/>
              </a:spcBef>
              <a:spcAft>
                <a:spcPts val="0"/>
              </a:spcAft>
              <a:buSzPts val="1400"/>
              <a:buChar char="•"/>
            </a:pPr>
            <a:r>
              <a:rPr lang="en" dirty="0"/>
              <a:t>Nutritional Needs</a:t>
            </a:r>
            <a:endParaRPr dirty="0"/>
          </a:p>
          <a:p>
            <a:pPr marL="457200" lvl="0" indent="-317500" algn="l" rtl="0">
              <a:spcBef>
                <a:spcPts val="0"/>
              </a:spcBef>
              <a:spcAft>
                <a:spcPts val="0"/>
              </a:spcAft>
              <a:buSzPts val="1400"/>
              <a:buChar char="•"/>
            </a:pPr>
            <a:r>
              <a:rPr lang="en" dirty="0"/>
              <a:t>Peritoneal dialysis vs. intermittent hemodialysis vs. hemofiltration</a:t>
            </a:r>
            <a:endParaRPr dirty="0"/>
          </a:p>
          <a:p>
            <a:pPr marL="457200" lvl="0" indent="0" algn="l" rtl="0">
              <a:spcBef>
                <a:spcPts val="700"/>
              </a:spcBef>
              <a:spcAft>
                <a:spcPts val="0"/>
              </a:spcAft>
              <a:buNone/>
            </a:pPr>
            <a:endParaRPr dirty="0"/>
          </a:p>
        </p:txBody>
      </p:sp>
      <p:pic>
        <p:nvPicPr>
          <p:cNvPr id="849" name="Google Shape;849;p90"/>
          <p:cNvPicPr preferRelativeResize="0"/>
          <p:nvPr/>
        </p:nvPicPr>
        <p:blipFill>
          <a:blip r:embed="rId3">
            <a:alphaModFix/>
          </a:blip>
          <a:stretch>
            <a:fillRect/>
          </a:stretch>
        </p:blipFill>
        <p:spPr>
          <a:xfrm>
            <a:off x="3751075" y="1947062"/>
            <a:ext cx="5027451" cy="1958675"/>
          </a:xfrm>
          <a:prstGeom prst="rect">
            <a:avLst/>
          </a:prstGeom>
          <a:noFill/>
          <a:ln>
            <a:noFill/>
          </a:ln>
        </p:spPr>
      </p:pic>
      <p:grpSp>
        <p:nvGrpSpPr>
          <p:cNvPr id="850" name="Google Shape;850;p90"/>
          <p:cNvGrpSpPr/>
          <p:nvPr/>
        </p:nvGrpSpPr>
        <p:grpSpPr>
          <a:xfrm>
            <a:off x="-410030" y="3780267"/>
            <a:ext cx="1459278" cy="1458558"/>
            <a:chOff x="0" y="1663375"/>
            <a:chExt cx="3599601" cy="3599601"/>
          </a:xfrm>
        </p:grpSpPr>
        <p:pic>
          <p:nvPicPr>
            <p:cNvPr id="851" name="Google Shape;851;p90"/>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852" name="Google Shape;852;p90"/>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853" name="Google Shape;853;p90"/>
          <p:cNvSpPr txBox="1">
            <a:spLocks noGrp="1"/>
          </p:cNvSpPr>
          <p:nvPr>
            <p:ph type="body" idx="1"/>
          </p:nvPr>
        </p:nvSpPr>
        <p:spPr>
          <a:xfrm>
            <a:off x="393500" y="897150"/>
            <a:ext cx="8140800" cy="9855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Clr>
                <a:schemeClr val="dk1"/>
              </a:buClr>
              <a:buSzPts val="1100"/>
              <a:buFont typeface="Arial"/>
              <a:buNone/>
            </a:pPr>
            <a:r>
              <a:rPr lang="en" dirty="0"/>
              <a:t>The most common </a:t>
            </a:r>
            <a:r>
              <a:rPr lang="en" u="sng" dirty="0"/>
              <a:t>initial</a:t>
            </a:r>
            <a:r>
              <a:rPr lang="en" dirty="0"/>
              <a:t> ESRD treatment modality among children is hemodialysis (56 percent) </a:t>
            </a:r>
            <a:r>
              <a:rPr lang="en" sz="1500" baseline="30000" dirty="0" smtClean="0"/>
              <a:t>70</a:t>
            </a:r>
            <a:endParaRPr dirty="0"/>
          </a:p>
        </p:txBody>
      </p:sp>
      <p:sp>
        <p:nvSpPr>
          <p:cNvPr id="9" name="Google Shape;786;p83"/>
          <p:cNvSpPr txBox="1"/>
          <p:nvPr/>
        </p:nvSpPr>
        <p:spPr>
          <a:xfrm>
            <a:off x="5911713" y="3852181"/>
            <a:ext cx="2882324" cy="420600"/>
          </a:xfrm>
          <a:prstGeom prst="rect">
            <a:avLst/>
          </a:prstGeom>
          <a:noFill/>
          <a:ln>
            <a:noFill/>
          </a:ln>
        </p:spPr>
        <p:txBody>
          <a:bodyPr spcFirstLastPara="1" wrap="square" lIns="91425" tIns="91425" rIns="91425" bIns="91425" anchor="t" anchorCtr="0">
            <a:noAutofit/>
          </a:bodyPr>
          <a:lstStyle/>
          <a:p>
            <a:pPr lvl="0"/>
            <a:r>
              <a:rPr lang="en" sz="1100" dirty="0">
                <a:solidFill>
                  <a:schemeClr val="dk1"/>
                </a:solidFill>
                <a:latin typeface="Calibri"/>
                <a:ea typeface="Calibri"/>
                <a:cs typeface="Calibri"/>
                <a:sym typeface="Calibri"/>
              </a:rPr>
              <a:t>Image Source: </a:t>
            </a:r>
            <a:r>
              <a:rPr lang="en" sz="1100" dirty="0" smtClean="0">
                <a:solidFill>
                  <a:schemeClr val="dk1"/>
                </a:solidFill>
                <a:latin typeface="Calibri"/>
                <a:ea typeface="Calibri"/>
                <a:cs typeface="Calibri"/>
                <a:sym typeface="Calibri"/>
              </a:rPr>
              <a:t>Andreoli. </a:t>
            </a:r>
            <a:r>
              <a:rPr lang="en-US" sz="1100" i="1" dirty="0">
                <a:latin typeface="Calibri" panose="020F0502020204030204" pitchFamily="34" charset="0"/>
                <a:cs typeface="Calibri" panose="020F0502020204030204" pitchFamily="34" charset="0"/>
              </a:rPr>
              <a:t>Pediatric Drugs</a:t>
            </a:r>
            <a:r>
              <a:rPr lang="en-US" sz="1100" dirty="0">
                <a:latin typeface="Calibri" panose="020F0502020204030204" pitchFamily="34" charset="0"/>
                <a:cs typeface="Calibri" panose="020F0502020204030204" pitchFamily="34" charset="0"/>
              </a:rPr>
              <a:t>. 2008</a:t>
            </a:r>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Pediatric AKI Multi-national Study </a:t>
            </a:r>
            <a:r>
              <a:rPr lang="en" baseline="30000" dirty="0">
                <a:sym typeface="Calibri"/>
              </a:rPr>
              <a:t>2</a:t>
            </a:r>
            <a:endParaRPr baseline="30000" dirty="0"/>
          </a:p>
        </p:txBody>
      </p:sp>
      <p:sp>
        <p:nvSpPr>
          <p:cNvPr id="150" name="Google Shape;150;p25"/>
          <p:cNvSpPr txBox="1"/>
          <p:nvPr/>
        </p:nvSpPr>
        <p:spPr>
          <a:xfrm>
            <a:off x="-372350" y="2922025"/>
            <a:ext cx="12600" cy="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1" name="Google Shape;151;p25"/>
          <p:cNvSpPr txBox="1">
            <a:spLocks noGrp="1"/>
          </p:cNvSpPr>
          <p:nvPr>
            <p:ph type="body" idx="1"/>
          </p:nvPr>
        </p:nvSpPr>
        <p:spPr>
          <a:xfrm>
            <a:off x="409775" y="795000"/>
            <a:ext cx="3911400" cy="3553500"/>
          </a:xfrm>
          <a:prstGeom prst="rect">
            <a:avLst/>
          </a:prstGeom>
        </p:spPr>
        <p:txBody>
          <a:bodyPr spcFirstLastPara="1" wrap="square" lIns="68575" tIns="34275" rIns="68575" bIns="34275" anchor="t" anchorCtr="0">
            <a:noAutofit/>
          </a:bodyPr>
          <a:lstStyle/>
          <a:p>
            <a:pPr marL="0" lvl="0" indent="0" algn="l" rtl="0">
              <a:lnSpc>
                <a:spcPct val="115000"/>
              </a:lnSpc>
              <a:spcBef>
                <a:spcPts val="700"/>
              </a:spcBef>
              <a:spcAft>
                <a:spcPts val="0"/>
              </a:spcAft>
              <a:buNone/>
            </a:pPr>
            <a:r>
              <a:rPr lang="en" sz="1600" i="1" dirty="0"/>
              <a:t>Assessment of Worldwide Acute Kidney Injury, Renal Angina and Epidemiology</a:t>
            </a:r>
            <a:r>
              <a:rPr lang="en" sz="1600" dirty="0"/>
              <a:t> (AWARE) study </a:t>
            </a:r>
            <a:endParaRPr sz="1600" dirty="0"/>
          </a:p>
          <a:p>
            <a:r>
              <a:rPr lang="en" sz="1600" dirty="0" smtClean="0"/>
              <a:t>Cohort of 4,683 critically ill children and young adults (3 </a:t>
            </a:r>
            <a:r>
              <a:rPr lang="en" sz="1600" dirty="0"/>
              <a:t>months to </a:t>
            </a:r>
            <a:r>
              <a:rPr lang="en" sz="1600" dirty="0" smtClean="0"/>
              <a:t>25 </a:t>
            </a:r>
            <a:r>
              <a:rPr lang="en" sz="1600" dirty="0"/>
              <a:t>years </a:t>
            </a:r>
            <a:r>
              <a:rPr lang="en" sz="1600" dirty="0" smtClean="0"/>
              <a:t>old) admitted </a:t>
            </a:r>
            <a:r>
              <a:rPr lang="en" sz="1600" dirty="0"/>
              <a:t>to </a:t>
            </a:r>
            <a:r>
              <a:rPr lang="en-US" sz="1600" dirty="0" smtClean="0"/>
              <a:t>pediatric intensive care unit </a:t>
            </a:r>
          </a:p>
          <a:p>
            <a:pPr lvl="1"/>
            <a:r>
              <a:rPr lang="en-US" sz="1300" dirty="0" smtClean="0"/>
              <a:t>30% were post-surgical patients</a:t>
            </a:r>
            <a:endParaRPr sz="1300" dirty="0"/>
          </a:p>
          <a:p>
            <a:r>
              <a:rPr lang="en" sz="1600" dirty="0"/>
              <a:t>26.9% developed AKI; 3.4% died</a:t>
            </a:r>
            <a:endParaRPr sz="1600" dirty="0"/>
          </a:p>
          <a:p>
            <a:pPr marL="457200" lvl="0" indent="0" algn="l" rtl="0">
              <a:lnSpc>
                <a:spcPct val="115000"/>
              </a:lnSpc>
              <a:spcBef>
                <a:spcPts val="700"/>
              </a:spcBef>
              <a:spcAft>
                <a:spcPts val="0"/>
              </a:spcAft>
              <a:buNone/>
            </a:pPr>
            <a:endParaRPr sz="1600" dirty="0"/>
          </a:p>
          <a:p>
            <a:pPr marL="0" lvl="0" indent="0" algn="l" rtl="0">
              <a:spcBef>
                <a:spcPts val="700"/>
              </a:spcBef>
              <a:spcAft>
                <a:spcPts val="0"/>
              </a:spcAft>
              <a:buNone/>
            </a:pPr>
            <a:endParaRPr sz="1600" dirty="0"/>
          </a:p>
          <a:p>
            <a:pPr marL="0" lvl="0" indent="0" algn="l" rtl="0">
              <a:spcBef>
                <a:spcPts val="700"/>
              </a:spcBef>
              <a:spcAft>
                <a:spcPts val="0"/>
              </a:spcAft>
              <a:buNone/>
            </a:pPr>
            <a:endParaRPr sz="1600" dirty="0"/>
          </a:p>
        </p:txBody>
      </p:sp>
      <p:pic>
        <p:nvPicPr>
          <p:cNvPr id="152" name="Google Shape;152;p25"/>
          <p:cNvPicPr preferRelativeResize="0"/>
          <p:nvPr/>
        </p:nvPicPr>
        <p:blipFill>
          <a:blip r:embed="rId3">
            <a:alphaModFix/>
          </a:blip>
          <a:stretch>
            <a:fillRect/>
          </a:stretch>
        </p:blipFill>
        <p:spPr>
          <a:xfrm>
            <a:off x="4368600" y="1285375"/>
            <a:ext cx="4670425" cy="2572751"/>
          </a:xfrm>
          <a:prstGeom prst="rect">
            <a:avLst/>
          </a:prstGeom>
          <a:noFill/>
          <a:ln>
            <a:noFill/>
          </a:ln>
        </p:spPr>
      </p:pic>
      <p:grpSp>
        <p:nvGrpSpPr>
          <p:cNvPr id="153" name="Google Shape;153;p25"/>
          <p:cNvGrpSpPr/>
          <p:nvPr/>
        </p:nvGrpSpPr>
        <p:grpSpPr>
          <a:xfrm>
            <a:off x="-433930" y="3788242"/>
            <a:ext cx="1459278" cy="1458558"/>
            <a:chOff x="0" y="1663375"/>
            <a:chExt cx="3599601" cy="3599601"/>
          </a:xfrm>
        </p:grpSpPr>
        <p:pic>
          <p:nvPicPr>
            <p:cNvPr id="154" name="Google Shape;154;p25"/>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155" name="Google Shape;155;p25"/>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9" name="Google Shape;238;p34"/>
          <p:cNvSpPr txBox="1"/>
          <p:nvPr/>
        </p:nvSpPr>
        <p:spPr>
          <a:xfrm>
            <a:off x="4646464" y="3924453"/>
            <a:ext cx="3958390"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panose="020F0502020204030204" pitchFamily="34" charset="0"/>
                <a:ea typeface="Calibri"/>
                <a:cs typeface="Calibri" panose="020F0502020204030204" pitchFamily="34" charset="0"/>
                <a:sym typeface="Calibri"/>
              </a:rPr>
              <a:t>Image Source: </a:t>
            </a:r>
            <a:r>
              <a:rPr lang="en" sz="1100" dirty="0" smtClean="0">
                <a:solidFill>
                  <a:schemeClr val="tx1"/>
                </a:solidFill>
                <a:latin typeface="Calibri" panose="020F0502020204030204" pitchFamily="34" charset="0"/>
                <a:ea typeface="Calibri"/>
                <a:cs typeface="Calibri" panose="020F0502020204030204" pitchFamily="34" charset="0"/>
                <a:sym typeface="Calibri"/>
              </a:rPr>
              <a:t>Kaddourah et al. </a:t>
            </a:r>
            <a:r>
              <a:rPr lang="en-US" sz="1100" i="1" dirty="0">
                <a:latin typeface="Calibri" panose="020F0502020204030204" pitchFamily="34" charset="0"/>
              </a:rPr>
              <a:t>N </a:t>
            </a:r>
            <a:r>
              <a:rPr lang="en-US" sz="1100" i="1" dirty="0" err="1">
                <a:latin typeface="Calibri" panose="020F0502020204030204" pitchFamily="34" charset="0"/>
              </a:rPr>
              <a:t>Engl</a:t>
            </a:r>
            <a:r>
              <a:rPr lang="en-US" sz="1100" i="1" dirty="0">
                <a:latin typeface="Calibri" panose="020F0502020204030204" pitchFamily="34" charset="0"/>
              </a:rPr>
              <a:t> J Med</a:t>
            </a:r>
            <a:r>
              <a:rPr lang="en-US" sz="1100" i="1" dirty="0" smtClean="0">
                <a:solidFill>
                  <a:schemeClr val="tx1"/>
                </a:solidFill>
                <a:latin typeface="Calibri" panose="020F0502020204030204" pitchFamily="34" charset="0"/>
                <a:cs typeface="Calibri" panose="020F0502020204030204" pitchFamily="34" charset="0"/>
              </a:rPr>
              <a:t>. </a:t>
            </a:r>
            <a:r>
              <a:rPr lang="en" sz="1100" dirty="0" smtClean="0">
                <a:solidFill>
                  <a:schemeClr val="tx1"/>
                </a:solidFill>
                <a:latin typeface="Calibri" panose="020F0502020204030204" pitchFamily="34" charset="0"/>
                <a:ea typeface="Calibri"/>
                <a:cs typeface="Calibri" panose="020F0502020204030204" pitchFamily="34" charset="0"/>
                <a:sym typeface="Calibri"/>
              </a:rPr>
              <a:t>2017</a:t>
            </a:r>
            <a:endParaRPr sz="1100" dirty="0">
              <a:solidFill>
                <a:schemeClr val="tx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Peritoneal and Hemodialysis in Neonates</a:t>
            </a:r>
            <a:endParaRPr/>
          </a:p>
        </p:txBody>
      </p:sp>
      <p:sp>
        <p:nvSpPr>
          <p:cNvPr id="859" name="Google Shape;859;p91"/>
          <p:cNvSpPr txBox="1">
            <a:spLocks noGrp="1"/>
          </p:cNvSpPr>
          <p:nvPr>
            <p:ph type="body" idx="1"/>
          </p:nvPr>
        </p:nvSpPr>
        <p:spPr>
          <a:xfrm>
            <a:off x="457200" y="756000"/>
            <a:ext cx="6718200" cy="3631500"/>
          </a:xfrm>
          <a:prstGeom prst="rect">
            <a:avLst/>
          </a:prstGeom>
        </p:spPr>
        <p:txBody>
          <a:bodyPr spcFirstLastPara="1" wrap="square" lIns="68575" tIns="34275" rIns="68575" bIns="34275" anchor="t" anchorCtr="0">
            <a:noAutofit/>
          </a:bodyPr>
          <a:lstStyle/>
          <a:p>
            <a:pPr marL="457200" lvl="0" indent="-304800" algn="l" rtl="0">
              <a:spcBef>
                <a:spcPts val="0"/>
              </a:spcBef>
              <a:spcAft>
                <a:spcPts val="0"/>
              </a:spcAft>
              <a:buSzPts val="1200"/>
              <a:buChar char="•"/>
            </a:pPr>
            <a:r>
              <a:rPr lang="en" sz="1500"/>
              <a:t>Unique challenges with managing AKI in neonates due to developing nephrons, small blood vessels (difficult hemo catheter access) and peritoneal space. </a:t>
            </a:r>
            <a:r>
              <a:rPr lang="en" sz="1500" baseline="30000"/>
              <a:t>73</a:t>
            </a:r>
            <a:endParaRPr sz="1500"/>
          </a:p>
          <a:p>
            <a:pPr marL="914400" lvl="1" indent="-304800" algn="l" rtl="0">
              <a:spcBef>
                <a:spcPts val="1000"/>
              </a:spcBef>
              <a:spcAft>
                <a:spcPts val="0"/>
              </a:spcAft>
              <a:buSzPts val="1200"/>
              <a:buChar char="–"/>
            </a:pPr>
            <a:r>
              <a:rPr lang="en" sz="1500"/>
              <a:t>Limited evidence that renal replacement therapy (RRT) in patients ≤ 1yo is effective or improves long term outcomes especially patients with: </a:t>
            </a:r>
            <a:r>
              <a:rPr lang="en" sz="1500" baseline="30000"/>
              <a:t>	</a:t>
            </a:r>
            <a:endParaRPr sz="1500"/>
          </a:p>
          <a:p>
            <a:pPr marL="1371600" lvl="2" indent="-304800" algn="l" rtl="0">
              <a:spcBef>
                <a:spcPts val="1000"/>
              </a:spcBef>
              <a:spcAft>
                <a:spcPts val="0"/>
              </a:spcAft>
              <a:buSzPts val="1200"/>
              <a:buChar char="–"/>
            </a:pPr>
            <a:r>
              <a:rPr lang="en" sz="1200"/>
              <a:t>History of abdominal surgeries</a:t>
            </a:r>
            <a:endParaRPr sz="1200"/>
          </a:p>
          <a:p>
            <a:pPr marL="1371600" lvl="2" indent="-304800" algn="l" rtl="0">
              <a:spcBef>
                <a:spcPts val="300"/>
              </a:spcBef>
              <a:spcAft>
                <a:spcPts val="0"/>
              </a:spcAft>
              <a:buSzPts val="1200"/>
              <a:buChar char="–"/>
            </a:pPr>
            <a:r>
              <a:rPr lang="en" sz="1200"/>
              <a:t>Surgical site infections</a:t>
            </a:r>
            <a:endParaRPr sz="1200"/>
          </a:p>
          <a:p>
            <a:pPr marL="1371600" lvl="2" indent="-304800" algn="l" rtl="0">
              <a:spcBef>
                <a:spcPts val="300"/>
              </a:spcBef>
              <a:spcAft>
                <a:spcPts val="0"/>
              </a:spcAft>
              <a:buSzPts val="1200"/>
              <a:buChar char="–"/>
            </a:pPr>
            <a:r>
              <a:rPr lang="en" sz="1200"/>
              <a:t>Require fluid removal faster than the peritoneal membrane allows</a:t>
            </a:r>
            <a:endParaRPr sz="1200"/>
          </a:p>
          <a:p>
            <a:pPr marL="457200" lvl="0" indent="-304800" algn="l" rtl="0">
              <a:spcBef>
                <a:spcPts val="1000"/>
              </a:spcBef>
              <a:spcAft>
                <a:spcPts val="0"/>
              </a:spcAft>
              <a:buSzPts val="1200"/>
              <a:buChar char="•"/>
            </a:pPr>
            <a:r>
              <a:rPr lang="en" sz="1500"/>
              <a:t>Peritoneal dialysis (PD) is used more often in children than in adults however, children with CKD are given hemodialysis (HD) more frequently than PD or kidney transplant. </a:t>
            </a:r>
            <a:r>
              <a:rPr lang="en" sz="1500" baseline="30000"/>
              <a:t>89</a:t>
            </a:r>
            <a:endParaRPr sz="1500"/>
          </a:p>
          <a:p>
            <a:pPr marL="457200" lvl="0" indent="-304800" algn="l" rtl="0">
              <a:spcBef>
                <a:spcPts val="1000"/>
              </a:spcBef>
              <a:spcAft>
                <a:spcPts val="0"/>
              </a:spcAft>
              <a:buSzPts val="1200"/>
              <a:buChar char="•"/>
            </a:pPr>
            <a:r>
              <a:rPr lang="en" sz="1500"/>
              <a:t>Cardio-Renal Pediatric Dialysis Emergency Machine (CARPEDIEM) </a:t>
            </a:r>
            <a:r>
              <a:rPr lang="en" sz="1500" baseline="30000"/>
              <a:t>55</a:t>
            </a:r>
            <a:endParaRPr sz="1500"/>
          </a:p>
          <a:p>
            <a:pPr marL="914400" lvl="1" indent="-304800" algn="l" rtl="0">
              <a:spcBef>
                <a:spcPts val="1000"/>
              </a:spcBef>
              <a:spcAft>
                <a:spcPts val="0"/>
              </a:spcAft>
              <a:buSzPts val="1200"/>
              <a:buChar char="–"/>
            </a:pPr>
            <a:r>
              <a:rPr lang="en" sz="1200"/>
              <a:t>Five year prospective study designed to develop and implement this machine which has an extracorporeal priming volume of &lt; 30mL and accurate ultrafiltration to within 1g.</a:t>
            </a:r>
            <a:endParaRPr sz="1200"/>
          </a:p>
          <a:p>
            <a:pPr marL="914400" lvl="1" indent="-317500" algn="l" rtl="0">
              <a:spcBef>
                <a:spcPts val="1000"/>
              </a:spcBef>
              <a:spcAft>
                <a:spcPts val="0"/>
              </a:spcAft>
              <a:buSzPts val="1400"/>
              <a:buChar char="–"/>
            </a:pPr>
            <a:r>
              <a:rPr lang="en"/>
              <a:t>Used effectively in infants as small as 2.9 kg</a:t>
            </a:r>
            <a:endParaRPr/>
          </a:p>
          <a:p>
            <a:pPr marL="0" lvl="0" indent="0" algn="l" rtl="0">
              <a:spcBef>
                <a:spcPts val="1000"/>
              </a:spcBef>
              <a:spcAft>
                <a:spcPts val="0"/>
              </a:spcAft>
              <a:buNone/>
            </a:pPr>
            <a:endParaRPr/>
          </a:p>
          <a:p>
            <a:pPr marL="457200" lvl="0" indent="0" algn="l" rtl="0">
              <a:spcBef>
                <a:spcPts val="1000"/>
              </a:spcBef>
              <a:spcAft>
                <a:spcPts val="1000"/>
              </a:spcAft>
              <a:buNone/>
            </a:pPr>
            <a:endParaRPr/>
          </a:p>
        </p:txBody>
      </p:sp>
      <p:sp>
        <p:nvSpPr>
          <p:cNvPr id="860" name="Google Shape;860;p91"/>
          <p:cNvSpPr txBox="1"/>
          <p:nvPr/>
        </p:nvSpPr>
        <p:spPr>
          <a:xfrm>
            <a:off x="496250" y="4747475"/>
            <a:ext cx="62577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i="1">
              <a:latin typeface="Calibri"/>
              <a:ea typeface="Calibri"/>
              <a:cs typeface="Calibri"/>
              <a:sym typeface="Calibri"/>
            </a:endParaRPr>
          </a:p>
        </p:txBody>
      </p:sp>
      <p:grpSp>
        <p:nvGrpSpPr>
          <p:cNvPr id="861" name="Google Shape;861;p91"/>
          <p:cNvGrpSpPr/>
          <p:nvPr/>
        </p:nvGrpSpPr>
        <p:grpSpPr>
          <a:xfrm>
            <a:off x="-433930" y="3788242"/>
            <a:ext cx="1459278" cy="1458558"/>
            <a:chOff x="0" y="1663375"/>
            <a:chExt cx="3599601" cy="3599601"/>
          </a:xfrm>
        </p:grpSpPr>
        <p:pic>
          <p:nvPicPr>
            <p:cNvPr id="862" name="Google Shape;862;p91"/>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63" name="Google Shape;863;p91"/>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2"/>
          <p:cNvSpPr txBox="1">
            <a:spLocks noGrp="1"/>
          </p:cNvSpPr>
          <p:nvPr>
            <p:ph type="title"/>
          </p:nvPr>
        </p:nvSpPr>
        <p:spPr>
          <a:xfrm>
            <a:off x="498600" y="1219200"/>
            <a:ext cx="81468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Postoperative AKI</a:t>
            </a:r>
            <a:endParaRPr sz="4800"/>
          </a:p>
          <a:p>
            <a:pPr marL="0" lvl="0" indent="0" algn="ctr" rtl="0">
              <a:spcBef>
                <a:spcPts val="800"/>
              </a:spcBef>
              <a:spcAft>
                <a:spcPts val="0"/>
              </a:spcAft>
              <a:buNone/>
            </a:pPr>
            <a:r>
              <a:rPr lang="en" sz="4800"/>
              <a:t>Cardiac, General and Liver</a:t>
            </a:r>
            <a:endParaRPr sz="4800"/>
          </a:p>
        </p:txBody>
      </p:sp>
      <p:grpSp>
        <p:nvGrpSpPr>
          <p:cNvPr id="869" name="Google Shape;869;p92"/>
          <p:cNvGrpSpPr/>
          <p:nvPr/>
        </p:nvGrpSpPr>
        <p:grpSpPr>
          <a:xfrm>
            <a:off x="-433930" y="3788242"/>
            <a:ext cx="1459278" cy="1458558"/>
            <a:chOff x="0" y="1663375"/>
            <a:chExt cx="3599601" cy="3599601"/>
          </a:xfrm>
        </p:grpSpPr>
        <p:pic>
          <p:nvPicPr>
            <p:cNvPr id="870" name="Google Shape;870;p92"/>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71" name="Google Shape;871;p92"/>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9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Pathophysiology of AKI related to Cardiopulmonary </a:t>
            </a:r>
            <a:r>
              <a:rPr lang="en" dirty="0" smtClean="0"/>
              <a:t>bypass </a:t>
            </a:r>
            <a:r>
              <a:rPr lang="en" baseline="30000" dirty="0" smtClean="0"/>
              <a:t>71</a:t>
            </a:r>
            <a:endParaRPr baseline="30000" dirty="0"/>
          </a:p>
        </p:txBody>
      </p:sp>
      <p:pic>
        <p:nvPicPr>
          <p:cNvPr id="886" name="Google Shape;886;p94"/>
          <p:cNvPicPr preferRelativeResize="0"/>
          <p:nvPr/>
        </p:nvPicPr>
        <p:blipFill>
          <a:blip r:embed="rId3">
            <a:alphaModFix/>
          </a:blip>
          <a:stretch>
            <a:fillRect/>
          </a:stretch>
        </p:blipFill>
        <p:spPr>
          <a:xfrm>
            <a:off x="1263750" y="746450"/>
            <a:ext cx="4576774" cy="3797600"/>
          </a:xfrm>
          <a:prstGeom prst="rect">
            <a:avLst/>
          </a:prstGeom>
          <a:noFill/>
          <a:ln>
            <a:noFill/>
          </a:ln>
        </p:spPr>
      </p:pic>
      <p:sp>
        <p:nvSpPr>
          <p:cNvPr id="887" name="Google Shape;887;p94"/>
          <p:cNvSpPr txBox="1"/>
          <p:nvPr/>
        </p:nvSpPr>
        <p:spPr>
          <a:xfrm>
            <a:off x="5955900" y="928800"/>
            <a:ext cx="2730900" cy="3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2060"/>
                </a:solidFill>
                <a:latin typeface="Calibri"/>
                <a:ea typeface="Calibri"/>
                <a:cs typeface="Calibri"/>
                <a:sym typeface="Calibri"/>
              </a:rPr>
              <a:t>Nadim and colleagues depict the many variables associated with cardiac surgery &amp; cardiopulmonary bypass:</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Nonpulsatile blood flow </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Extensive Hemodilution</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Transfusion load</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Release of free hemoglobin &amp; free iron from hemolysis</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Prolonged hypothermia</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Inflammatory response</a:t>
            </a:r>
            <a:endParaRPr dirty="0">
              <a:solidFill>
                <a:srgbClr val="002060"/>
              </a:solidFill>
              <a:latin typeface="Calibri"/>
              <a:ea typeface="Calibri"/>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Calibri"/>
                <a:ea typeface="Calibri"/>
                <a:cs typeface="Calibri"/>
                <a:sym typeface="Calibri"/>
              </a:rPr>
              <a:t>Venous congestion</a:t>
            </a:r>
            <a:endParaRPr dirty="0">
              <a:solidFill>
                <a:srgbClr val="002060"/>
              </a:solidFill>
              <a:latin typeface="Calibri"/>
              <a:ea typeface="Calibri"/>
              <a:cs typeface="Calibri"/>
              <a:sym typeface="Calibri"/>
            </a:endParaRPr>
          </a:p>
          <a:p>
            <a:pPr marL="0" lvl="0" indent="0" algn="l" rtl="0">
              <a:spcBef>
                <a:spcPts val="0"/>
              </a:spcBef>
              <a:spcAft>
                <a:spcPts val="0"/>
              </a:spcAft>
              <a:buNone/>
            </a:pPr>
            <a:endParaRPr dirty="0">
              <a:solidFill>
                <a:srgbClr val="002060"/>
              </a:solidFill>
              <a:latin typeface="Calibri"/>
              <a:ea typeface="Calibri"/>
              <a:cs typeface="Calibri"/>
              <a:sym typeface="Calibri"/>
            </a:endParaRPr>
          </a:p>
          <a:p>
            <a:pPr marL="0" lvl="0" indent="0" algn="l" rtl="0">
              <a:spcBef>
                <a:spcPts val="0"/>
              </a:spcBef>
              <a:spcAft>
                <a:spcPts val="0"/>
              </a:spcAft>
              <a:buNone/>
            </a:pPr>
            <a:r>
              <a:rPr lang="en" dirty="0">
                <a:solidFill>
                  <a:srgbClr val="002060"/>
                </a:solidFill>
                <a:latin typeface="Calibri"/>
                <a:ea typeface="Calibri"/>
                <a:cs typeface="Calibri"/>
                <a:sym typeface="Calibri"/>
              </a:rPr>
              <a:t>All of these factors can contribute to acute kidney injury. </a:t>
            </a:r>
            <a:endParaRPr baseline="30000" dirty="0">
              <a:solidFill>
                <a:srgbClr val="002060"/>
              </a:solidFill>
              <a:latin typeface="Calibri"/>
              <a:ea typeface="Calibri"/>
              <a:cs typeface="Calibri"/>
              <a:sym typeface="Calibri"/>
            </a:endParaRPr>
          </a:p>
        </p:txBody>
      </p:sp>
      <p:grpSp>
        <p:nvGrpSpPr>
          <p:cNvPr id="888" name="Google Shape;888;p94"/>
          <p:cNvGrpSpPr/>
          <p:nvPr/>
        </p:nvGrpSpPr>
        <p:grpSpPr>
          <a:xfrm>
            <a:off x="-433930" y="3788242"/>
            <a:ext cx="1459278" cy="1458558"/>
            <a:chOff x="0" y="1663375"/>
            <a:chExt cx="3599601" cy="3599601"/>
          </a:xfrm>
        </p:grpSpPr>
        <p:pic>
          <p:nvPicPr>
            <p:cNvPr id="889" name="Google Shape;889;p94"/>
            <p:cNvPicPr preferRelativeResize="0"/>
            <p:nvPr/>
          </p:nvPicPr>
          <p:blipFill>
            <a:blip r:embed="rId4">
              <a:alphaModFix/>
            </a:blip>
            <a:stretch>
              <a:fillRect/>
            </a:stretch>
          </p:blipFill>
          <p:spPr>
            <a:xfrm>
              <a:off x="0" y="1663375"/>
              <a:ext cx="3599601" cy="3599601"/>
            </a:xfrm>
            <a:prstGeom prst="rect">
              <a:avLst/>
            </a:prstGeom>
            <a:noFill/>
            <a:ln>
              <a:noFill/>
            </a:ln>
          </p:spPr>
        </p:pic>
        <p:pic>
          <p:nvPicPr>
            <p:cNvPr id="890" name="Google Shape;890;p94"/>
            <p:cNvPicPr preferRelativeResize="0"/>
            <p:nvPr/>
          </p:nvPicPr>
          <p:blipFill>
            <a:blip r:embed="rId5">
              <a:alphaModFix/>
            </a:blip>
            <a:stretch>
              <a:fillRect/>
            </a:stretch>
          </p:blipFill>
          <p:spPr>
            <a:xfrm>
              <a:off x="1518030" y="3690474"/>
              <a:ext cx="654099" cy="654051"/>
            </a:xfrm>
            <a:prstGeom prst="rect">
              <a:avLst/>
            </a:prstGeom>
            <a:noFill/>
            <a:ln>
              <a:noFill/>
            </a:ln>
          </p:spPr>
        </p:pic>
      </p:grpSp>
      <p:sp>
        <p:nvSpPr>
          <p:cNvPr id="8" name="Google Shape;786;p83"/>
          <p:cNvSpPr txBox="1"/>
          <p:nvPr/>
        </p:nvSpPr>
        <p:spPr>
          <a:xfrm>
            <a:off x="1263749" y="4672567"/>
            <a:ext cx="3774975" cy="420600"/>
          </a:xfrm>
          <a:prstGeom prst="rect">
            <a:avLst/>
          </a:prstGeom>
          <a:noFill/>
          <a:ln>
            <a:noFill/>
          </a:ln>
        </p:spPr>
        <p:txBody>
          <a:bodyPr spcFirstLastPara="1" wrap="square" lIns="91425" tIns="91425" rIns="91425" bIns="91425" anchor="t" anchorCtr="0">
            <a:noAutofit/>
          </a:bodyPr>
          <a:lstStyle/>
          <a:p>
            <a:pPr lvl="0"/>
            <a:r>
              <a:rPr lang="en" sz="1100" dirty="0">
                <a:solidFill>
                  <a:schemeClr val="dk1"/>
                </a:solidFill>
                <a:latin typeface="Calibri"/>
                <a:ea typeface="Calibri"/>
                <a:cs typeface="Calibri"/>
                <a:sym typeface="Calibri"/>
              </a:rPr>
              <a:t>Image Source: </a:t>
            </a:r>
            <a:r>
              <a:rPr lang="en" sz="1100" dirty="0" smtClean="0">
                <a:solidFill>
                  <a:schemeClr val="dk1"/>
                </a:solidFill>
                <a:latin typeface="Calibri"/>
                <a:ea typeface="Calibri"/>
                <a:cs typeface="Calibri"/>
                <a:sym typeface="Calibri"/>
              </a:rPr>
              <a:t>Nadim et al. </a:t>
            </a:r>
            <a:r>
              <a:rPr lang="en-US" sz="1100" i="1" dirty="0" smtClean="0">
                <a:latin typeface="Calibri" panose="020F0502020204030204" pitchFamily="34" charset="0"/>
                <a:cs typeface="Calibri" panose="020F0502020204030204" pitchFamily="34" charset="0"/>
              </a:rPr>
              <a:t>J Am Heart Assoc</a:t>
            </a:r>
            <a:r>
              <a:rPr lang="en-US" sz="1100" dirty="0" smtClean="0">
                <a:latin typeface="Calibri" panose="020F0502020204030204" pitchFamily="34" charset="0"/>
                <a:cs typeface="Calibri" panose="020F0502020204030204" pitchFamily="34" charset="0"/>
              </a:rPr>
              <a:t>. 2018</a:t>
            </a:r>
            <a:endParaRPr sz="1100" dirty="0">
              <a:latin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Peds Cardiac Surgery - AKI</a:t>
            </a:r>
            <a:endParaRPr/>
          </a:p>
        </p:txBody>
      </p:sp>
      <p:sp>
        <p:nvSpPr>
          <p:cNvPr id="896" name="Google Shape;896;p95"/>
          <p:cNvSpPr txBox="1">
            <a:spLocks noGrp="1"/>
          </p:cNvSpPr>
          <p:nvPr>
            <p:ph type="body" idx="1"/>
          </p:nvPr>
        </p:nvSpPr>
        <p:spPr>
          <a:xfrm>
            <a:off x="96925" y="691400"/>
            <a:ext cx="5247000" cy="3475500"/>
          </a:xfrm>
          <a:prstGeom prst="rect">
            <a:avLst/>
          </a:prstGeom>
        </p:spPr>
        <p:txBody>
          <a:bodyPr spcFirstLastPara="1" wrap="square" lIns="68575" tIns="34275" rIns="68575" bIns="34275" anchor="t" anchorCtr="0">
            <a:noAutofit/>
          </a:bodyPr>
          <a:lstStyle/>
          <a:p>
            <a:pPr marL="457200" lvl="0" indent="-304800" algn="l" rtl="0">
              <a:spcBef>
                <a:spcPts val="700"/>
              </a:spcBef>
              <a:spcAft>
                <a:spcPts val="0"/>
              </a:spcAft>
              <a:buSzPts val="1200"/>
              <a:buChar char="•"/>
            </a:pPr>
            <a:r>
              <a:rPr lang="en" sz="1500" dirty="0"/>
              <a:t>AKIN definition modified for children 0-36 months old to greater than 0.1 mg/dL increase in SCr was required to assign cardiac surgery-associated acute kidney injury (n=799)</a:t>
            </a:r>
            <a:r>
              <a:rPr lang="en" sz="1400" dirty="0"/>
              <a:t> </a:t>
            </a:r>
            <a:r>
              <a:rPr lang="en" sz="1400" baseline="30000" dirty="0" smtClean="0"/>
              <a:t>48</a:t>
            </a:r>
            <a:endParaRPr sz="1400" baseline="30000" dirty="0"/>
          </a:p>
          <a:p>
            <a:pPr marL="914400" lvl="1" indent="-317500" algn="l" rtl="0">
              <a:spcBef>
                <a:spcPts val="0"/>
              </a:spcBef>
              <a:spcAft>
                <a:spcPts val="0"/>
              </a:spcAft>
              <a:buSzPts val="1400"/>
              <a:buChar char="–"/>
            </a:pPr>
            <a:r>
              <a:rPr lang="en" dirty="0"/>
              <a:t>36% of patients had AKI with the majority (76%) having stage II or III AKI. </a:t>
            </a:r>
            <a:endParaRPr dirty="0"/>
          </a:p>
          <a:p>
            <a:pPr marL="457200" lvl="0" indent="-304800" algn="l" rtl="0">
              <a:spcBef>
                <a:spcPts val="1000"/>
              </a:spcBef>
              <a:spcAft>
                <a:spcPts val="0"/>
              </a:spcAft>
              <a:buSzPts val="1200"/>
              <a:buChar char="•"/>
            </a:pPr>
            <a:r>
              <a:rPr lang="en" sz="1500" dirty="0" smtClean="0"/>
              <a:t>A </a:t>
            </a:r>
            <a:r>
              <a:rPr lang="en" sz="1500" dirty="0"/>
              <a:t>small rise (less than 50%) in SCr on postoperative day 1 predicted AKI within 48 hours after cardiac surgery using pRIFLE criteria</a:t>
            </a:r>
            <a:r>
              <a:rPr lang="en" sz="1400" dirty="0"/>
              <a:t> </a:t>
            </a:r>
            <a:r>
              <a:rPr lang="en" sz="1400" baseline="30000" dirty="0" smtClean="0"/>
              <a:t>72</a:t>
            </a:r>
            <a:endParaRPr sz="1400" baseline="30000" dirty="0"/>
          </a:p>
          <a:p>
            <a:pPr marL="457200" lvl="0" indent="-311150" algn="l" rtl="0">
              <a:spcBef>
                <a:spcPts val="1000"/>
              </a:spcBef>
              <a:spcAft>
                <a:spcPts val="0"/>
              </a:spcAft>
              <a:buSzPts val="1300"/>
              <a:buChar char="•"/>
            </a:pPr>
            <a:r>
              <a:rPr lang="en" sz="1500" dirty="0"/>
              <a:t>Mortality rate is higher in patients following recovery from AKI, regardless of staging, compared to those without AKI after cardiac surgery</a:t>
            </a:r>
            <a:r>
              <a:rPr lang="en" sz="1300" dirty="0"/>
              <a:t> </a:t>
            </a:r>
            <a:r>
              <a:rPr lang="en" sz="1500" baseline="30000" dirty="0" smtClean="0"/>
              <a:t>48</a:t>
            </a:r>
            <a:endParaRPr sz="900" dirty="0"/>
          </a:p>
          <a:p>
            <a:pPr marL="457200" lvl="0" indent="0" algn="l" rtl="0">
              <a:spcBef>
                <a:spcPts val="0"/>
              </a:spcBef>
              <a:spcAft>
                <a:spcPts val="0"/>
              </a:spcAft>
              <a:buNone/>
            </a:pPr>
            <a:endParaRPr sz="1200" baseline="30000" dirty="0"/>
          </a:p>
          <a:p>
            <a:pPr marL="457200" lvl="0" indent="0" algn="l" rtl="0">
              <a:spcBef>
                <a:spcPts val="1000"/>
              </a:spcBef>
              <a:spcAft>
                <a:spcPts val="0"/>
              </a:spcAft>
              <a:buNone/>
            </a:pPr>
            <a:endParaRPr sz="1200" dirty="0"/>
          </a:p>
        </p:txBody>
      </p:sp>
      <p:grpSp>
        <p:nvGrpSpPr>
          <p:cNvPr id="897" name="Google Shape;897;p95"/>
          <p:cNvGrpSpPr/>
          <p:nvPr/>
        </p:nvGrpSpPr>
        <p:grpSpPr>
          <a:xfrm>
            <a:off x="-433930" y="3788242"/>
            <a:ext cx="1459278" cy="1458558"/>
            <a:chOff x="0" y="1663375"/>
            <a:chExt cx="3599601" cy="3599601"/>
          </a:xfrm>
        </p:grpSpPr>
        <p:pic>
          <p:nvPicPr>
            <p:cNvPr id="898" name="Google Shape;898;p95"/>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99" name="Google Shape;899;p95"/>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900" name="Google Shape;900;p95"/>
          <p:cNvPicPr preferRelativeResize="0"/>
          <p:nvPr/>
        </p:nvPicPr>
        <p:blipFill>
          <a:blip r:embed="rId5">
            <a:alphaModFix/>
          </a:blip>
          <a:stretch>
            <a:fillRect/>
          </a:stretch>
        </p:blipFill>
        <p:spPr>
          <a:xfrm>
            <a:off x="5413125" y="1339576"/>
            <a:ext cx="3525025" cy="2027675"/>
          </a:xfrm>
          <a:prstGeom prst="rect">
            <a:avLst/>
          </a:prstGeom>
          <a:noFill/>
          <a:ln>
            <a:noFill/>
          </a:ln>
        </p:spPr>
      </p:pic>
      <p:sp>
        <p:nvSpPr>
          <p:cNvPr id="901" name="Google Shape;901;p95"/>
          <p:cNvSpPr txBox="1"/>
          <p:nvPr/>
        </p:nvSpPr>
        <p:spPr>
          <a:xfrm>
            <a:off x="5686425" y="3367251"/>
            <a:ext cx="3149725" cy="2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Image Source: Hirano et </a:t>
            </a:r>
            <a:r>
              <a:rPr lang="en" sz="1200" dirty="0" smtClean="0">
                <a:latin typeface="Calibri"/>
                <a:ea typeface="Calibri"/>
                <a:cs typeface="Calibri"/>
                <a:sym typeface="Calibri"/>
              </a:rPr>
              <a:t>al. </a:t>
            </a:r>
            <a:r>
              <a:rPr lang="en" sz="1200" i="1" dirty="0" smtClean="0">
                <a:latin typeface="Calibri"/>
                <a:ea typeface="Calibri"/>
                <a:cs typeface="Calibri"/>
                <a:sym typeface="Calibri"/>
              </a:rPr>
              <a:t>Am J Nephrol.</a:t>
            </a:r>
            <a:r>
              <a:rPr lang="en" sz="1200" dirty="0" smtClean="0">
                <a:latin typeface="Calibri"/>
                <a:ea typeface="Calibri"/>
                <a:cs typeface="Calibri"/>
                <a:sym typeface="Calibri"/>
              </a:rPr>
              <a:t> </a:t>
            </a:r>
            <a:r>
              <a:rPr lang="en" sz="1200" dirty="0">
                <a:latin typeface="Calibri"/>
                <a:ea typeface="Calibri"/>
                <a:cs typeface="Calibri"/>
                <a:sym typeface="Calibri"/>
              </a:rPr>
              <a:t>2017</a:t>
            </a:r>
            <a:endParaRPr sz="1200" dirty="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9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after Pediatric General </a:t>
            </a:r>
            <a:r>
              <a:rPr lang="en" dirty="0" smtClean="0"/>
              <a:t>Surgery</a:t>
            </a:r>
            <a:r>
              <a:rPr lang="en" sz="1800" baseline="30000" dirty="0" smtClean="0">
                <a:latin typeface="Calibri"/>
                <a:cs typeface="Calibri"/>
                <a:sym typeface="Calibri"/>
              </a:rPr>
              <a:t> 8</a:t>
            </a:r>
            <a:r>
              <a:rPr lang="en" dirty="0" smtClean="0"/>
              <a:t> </a:t>
            </a:r>
            <a:endParaRPr dirty="0"/>
          </a:p>
        </p:txBody>
      </p:sp>
      <p:sp>
        <p:nvSpPr>
          <p:cNvPr id="907" name="Google Shape;907;p96"/>
          <p:cNvSpPr txBox="1">
            <a:spLocks noGrp="1"/>
          </p:cNvSpPr>
          <p:nvPr>
            <p:ph type="body" idx="1"/>
          </p:nvPr>
        </p:nvSpPr>
        <p:spPr>
          <a:xfrm>
            <a:off x="457200" y="914400"/>
            <a:ext cx="3843600" cy="3549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800"/>
              <a:t>Neonates undergoing non-cardiac surgical procedures with general anesthesia (n=160)</a:t>
            </a:r>
            <a:endParaRPr sz="1800"/>
          </a:p>
          <a:p>
            <a:pPr marL="457200" lvl="0" indent="-323850" algn="l" rtl="0">
              <a:spcBef>
                <a:spcPts val="1000"/>
              </a:spcBef>
              <a:spcAft>
                <a:spcPts val="0"/>
              </a:spcAft>
              <a:buSzPts val="1500"/>
              <a:buChar char="•"/>
            </a:pPr>
            <a:r>
              <a:rPr lang="en" sz="1800"/>
              <a:t>Using nKIDGO, 33.8% of neonates developed AKI</a:t>
            </a:r>
            <a:endParaRPr sz="1800"/>
          </a:p>
          <a:p>
            <a:pPr marL="457200" lvl="0" indent="-323850" algn="l" rtl="0">
              <a:spcBef>
                <a:spcPts val="1000"/>
              </a:spcBef>
              <a:spcAft>
                <a:spcPts val="0"/>
              </a:spcAft>
              <a:buSzPts val="1500"/>
              <a:buChar char="•"/>
            </a:pPr>
            <a:r>
              <a:rPr lang="en" sz="1800"/>
              <a:t>Higher mortality rate than those who did not develop AKI</a:t>
            </a:r>
            <a:endParaRPr sz="1800"/>
          </a:p>
          <a:p>
            <a:pPr marL="457200" lvl="0" indent="0" algn="l" rtl="0">
              <a:spcBef>
                <a:spcPts val="700"/>
              </a:spcBef>
              <a:spcAft>
                <a:spcPts val="0"/>
              </a:spcAft>
              <a:buNone/>
            </a:pPr>
            <a:endParaRPr sz="1500"/>
          </a:p>
        </p:txBody>
      </p:sp>
      <p:grpSp>
        <p:nvGrpSpPr>
          <p:cNvPr id="908" name="Google Shape;908;p96"/>
          <p:cNvGrpSpPr/>
          <p:nvPr/>
        </p:nvGrpSpPr>
        <p:grpSpPr>
          <a:xfrm>
            <a:off x="-433930" y="3788242"/>
            <a:ext cx="1459278" cy="1458558"/>
            <a:chOff x="0" y="1663375"/>
            <a:chExt cx="3599601" cy="3599601"/>
          </a:xfrm>
        </p:grpSpPr>
        <p:pic>
          <p:nvPicPr>
            <p:cNvPr id="909" name="Google Shape;909;p96"/>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10" name="Google Shape;910;p96"/>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911" name="Google Shape;911;p96"/>
          <p:cNvPicPr preferRelativeResize="0"/>
          <p:nvPr/>
        </p:nvPicPr>
        <p:blipFill>
          <a:blip r:embed="rId5">
            <a:alphaModFix/>
          </a:blip>
          <a:stretch>
            <a:fillRect/>
          </a:stretch>
        </p:blipFill>
        <p:spPr>
          <a:xfrm>
            <a:off x="4566775" y="713100"/>
            <a:ext cx="4045976" cy="375120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9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after Pediatric Liver Transplant</a:t>
            </a:r>
            <a:endParaRPr/>
          </a:p>
        </p:txBody>
      </p:sp>
      <p:sp>
        <p:nvSpPr>
          <p:cNvPr id="917" name="Google Shape;917;p97"/>
          <p:cNvSpPr txBox="1">
            <a:spLocks noGrp="1"/>
          </p:cNvSpPr>
          <p:nvPr>
            <p:ph type="body" idx="1"/>
          </p:nvPr>
        </p:nvSpPr>
        <p:spPr>
          <a:xfrm>
            <a:off x="323500" y="602900"/>
            <a:ext cx="4690500" cy="3714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200" dirty="0"/>
              <a:t>Liver Transplant AKI Risk </a:t>
            </a:r>
            <a:r>
              <a:rPr lang="en" sz="1200" dirty="0" smtClean="0"/>
              <a:t>Factors </a:t>
            </a:r>
            <a:r>
              <a:rPr lang="en" sz="1200" baseline="30000" dirty="0" smtClean="0"/>
              <a:t>73-75</a:t>
            </a:r>
            <a:endParaRPr sz="1200" baseline="30000" dirty="0"/>
          </a:p>
          <a:p>
            <a:pPr marL="914400" lvl="1" indent="-304800" algn="l" rtl="0">
              <a:spcBef>
                <a:spcPts val="800"/>
              </a:spcBef>
              <a:spcAft>
                <a:spcPts val="0"/>
              </a:spcAft>
              <a:buSzPts val="1200"/>
              <a:buChar char="–"/>
            </a:pPr>
            <a:r>
              <a:rPr lang="en" sz="1200" dirty="0"/>
              <a:t>Hypoalbuminemia</a:t>
            </a:r>
            <a:endParaRPr sz="1200" dirty="0"/>
          </a:p>
          <a:p>
            <a:pPr marL="914400" lvl="1" indent="-304800" algn="l" rtl="0">
              <a:spcBef>
                <a:spcPts val="0"/>
              </a:spcBef>
              <a:spcAft>
                <a:spcPts val="0"/>
              </a:spcAft>
              <a:buSzPts val="1200"/>
              <a:buChar char="–"/>
            </a:pPr>
            <a:r>
              <a:rPr lang="en" sz="1200" dirty="0"/>
              <a:t>High requirement for RBC and 20% human albumin transfusions</a:t>
            </a:r>
            <a:endParaRPr sz="1200" dirty="0"/>
          </a:p>
          <a:p>
            <a:pPr marL="914400" lvl="1" indent="-304800" algn="l" rtl="0">
              <a:spcBef>
                <a:spcPts val="0"/>
              </a:spcBef>
              <a:spcAft>
                <a:spcPts val="0"/>
              </a:spcAft>
              <a:buSzPts val="1200"/>
              <a:buChar char="–"/>
            </a:pPr>
            <a:r>
              <a:rPr lang="en" sz="1200" dirty="0"/>
              <a:t>Elevated preop labs: serum sodium, aPTT, bilirubin, end of surgery lactate levels and BUN levels</a:t>
            </a:r>
            <a:endParaRPr sz="1200" dirty="0"/>
          </a:p>
          <a:p>
            <a:pPr marL="914400" lvl="1" indent="-304800" algn="l" rtl="0">
              <a:spcBef>
                <a:spcPts val="0"/>
              </a:spcBef>
              <a:spcAft>
                <a:spcPts val="0"/>
              </a:spcAft>
              <a:buSzPts val="1200"/>
              <a:buChar char="–"/>
            </a:pPr>
            <a:r>
              <a:rPr lang="en" sz="1200" dirty="0"/>
              <a:t>High furosemide use and high flow of ascites</a:t>
            </a:r>
            <a:endParaRPr sz="1200" dirty="0"/>
          </a:p>
          <a:p>
            <a:pPr marL="914400" lvl="1" indent="-304800" algn="l" rtl="0">
              <a:spcBef>
                <a:spcPts val="0"/>
              </a:spcBef>
              <a:spcAft>
                <a:spcPts val="0"/>
              </a:spcAft>
              <a:buSzPts val="1200"/>
              <a:buChar char="–"/>
            </a:pPr>
            <a:r>
              <a:rPr lang="en" sz="1200" dirty="0"/>
              <a:t>Need for open abdomen</a:t>
            </a:r>
            <a:endParaRPr sz="1200" dirty="0"/>
          </a:p>
          <a:p>
            <a:pPr marL="0" lvl="0" indent="0" algn="l" rtl="0">
              <a:spcBef>
                <a:spcPts val="800"/>
              </a:spcBef>
              <a:spcAft>
                <a:spcPts val="0"/>
              </a:spcAft>
              <a:buNone/>
            </a:pPr>
            <a:r>
              <a:rPr lang="en" sz="1200" dirty="0"/>
              <a:t>Incidence of AKI after liver transplantation in pediatrics</a:t>
            </a:r>
            <a:endParaRPr sz="1200" dirty="0"/>
          </a:p>
          <a:p>
            <a:pPr marL="457200" lvl="0" indent="-317500" algn="l" rtl="0">
              <a:spcBef>
                <a:spcPts val="800"/>
              </a:spcBef>
              <a:spcAft>
                <a:spcPts val="0"/>
              </a:spcAft>
              <a:buSzPts val="1400"/>
              <a:buChar char="•"/>
            </a:pPr>
            <a:r>
              <a:rPr lang="en" sz="1200" dirty="0"/>
              <a:t>pRIFLE is 20% more sensitive than AKIN when determining the severity of AKI (n=57) </a:t>
            </a:r>
            <a:r>
              <a:rPr lang="en" sz="1200" baseline="30000" dirty="0" smtClean="0"/>
              <a:t>75</a:t>
            </a:r>
            <a:endParaRPr sz="1200" dirty="0"/>
          </a:p>
          <a:p>
            <a:pPr marL="457200" lvl="0" indent="-304800" algn="l" rtl="0">
              <a:spcBef>
                <a:spcPts val="0"/>
              </a:spcBef>
              <a:spcAft>
                <a:spcPts val="0"/>
              </a:spcAft>
              <a:buSzPts val="1200"/>
              <a:buChar char="•"/>
            </a:pPr>
            <a:r>
              <a:rPr lang="en" sz="1200" dirty="0"/>
              <a:t>KDIGO staging has shown 35.8% of patients have AKI (n=117) and 15% of those children required RRT postoperatively. </a:t>
            </a:r>
            <a:r>
              <a:rPr lang="en" sz="1200" baseline="30000" dirty="0" smtClean="0"/>
              <a:t>74</a:t>
            </a:r>
            <a:endParaRPr sz="1200" dirty="0"/>
          </a:p>
          <a:p>
            <a:pPr marL="457200" lvl="0" indent="-304800" algn="l" rtl="0">
              <a:spcBef>
                <a:spcPts val="0"/>
              </a:spcBef>
              <a:spcAft>
                <a:spcPts val="0"/>
              </a:spcAft>
              <a:buSzPts val="1200"/>
              <a:buChar char="•"/>
            </a:pPr>
            <a:r>
              <a:rPr lang="en" sz="1200" dirty="0"/>
              <a:t>Another study has demonstrated 46.2% of patients develop AKI using KDIGO (n=156) </a:t>
            </a:r>
            <a:r>
              <a:rPr lang="en" sz="1200" baseline="30000" dirty="0" smtClean="0"/>
              <a:t>73</a:t>
            </a:r>
            <a:endParaRPr sz="1200" baseline="30000" dirty="0"/>
          </a:p>
          <a:p>
            <a:pPr marL="914400" lvl="1" indent="-311150" algn="l" rtl="0">
              <a:spcBef>
                <a:spcPts val="0"/>
              </a:spcBef>
              <a:spcAft>
                <a:spcPts val="0"/>
              </a:spcAft>
              <a:buSzPts val="1300"/>
              <a:buChar char="–"/>
            </a:pPr>
            <a:r>
              <a:rPr lang="en" sz="1300" dirty="0"/>
              <a:t>Assessment of AKI according to SCr levels alone failed to identify AKI in 54.3% of patients with low urine output</a:t>
            </a:r>
            <a:endParaRPr sz="1300" dirty="0"/>
          </a:p>
          <a:p>
            <a:pPr marL="0" lvl="0" indent="0" algn="l" rtl="0">
              <a:spcBef>
                <a:spcPts val="700"/>
              </a:spcBef>
              <a:spcAft>
                <a:spcPts val="0"/>
              </a:spcAft>
              <a:buNone/>
            </a:pPr>
            <a:endParaRPr sz="1600" dirty="0"/>
          </a:p>
        </p:txBody>
      </p:sp>
      <p:grpSp>
        <p:nvGrpSpPr>
          <p:cNvPr id="918" name="Google Shape;918;p97"/>
          <p:cNvGrpSpPr/>
          <p:nvPr/>
        </p:nvGrpSpPr>
        <p:grpSpPr>
          <a:xfrm>
            <a:off x="-433930" y="3788242"/>
            <a:ext cx="1459278" cy="1458558"/>
            <a:chOff x="0" y="1663375"/>
            <a:chExt cx="3599601" cy="3599601"/>
          </a:xfrm>
        </p:grpSpPr>
        <p:pic>
          <p:nvPicPr>
            <p:cNvPr id="919" name="Google Shape;919;p97"/>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20" name="Google Shape;920;p97"/>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921" name="Google Shape;921;p97"/>
          <p:cNvPicPr preferRelativeResize="0"/>
          <p:nvPr/>
        </p:nvPicPr>
        <p:blipFill>
          <a:blip r:embed="rId5">
            <a:alphaModFix/>
          </a:blip>
          <a:stretch>
            <a:fillRect/>
          </a:stretch>
        </p:blipFill>
        <p:spPr>
          <a:xfrm>
            <a:off x="5173825" y="798246"/>
            <a:ext cx="3817775" cy="310141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9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Summary</a:t>
            </a:r>
            <a:endParaRPr/>
          </a:p>
        </p:txBody>
      </p:sp>
      <p:sp>
        <p:nvSpPr>
          <p:cNvPr id="927" name="Google Shape;927;p98"/>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76250" lvl="0" indent="-342900" algn="l" rtl="0">
              <a:spcBef>
                <a:spcPts val="800"/>
              </a:spcBef>
              <a:spcAft>
                <a:spcPts val="0"/>
              </a:spcAft>
              <a:buSzPts val="1500"/>
              <a:buFont typeface="+mj-lt"/>
              <a:buAutoNum type="arabicPeriod"/>
            </a:pPr>
            <a:r>
              <a:rPr lang="en" sz="1500" dirty="0" smtClean="0"/>
              <a:t>Anesthesia </a:t>
            </a:r>
            <a:r>
              <a:rPr lang="en" sz="1500" dirty="0"/>
              <a:t>providers should focus on reducing the anesthesia-related intraoperative risk factors associated with AKI such </a:t>
            </a:r>
            <a:r>
              <a:rPr lang="en" sz="1500" dirty="0" smtClean="0"/>
              <a:t>as:</a:t>
            </a:r>
            <a:endParaRPr lang="en" sz="1500" dirty="0"/>
          </a:p>
          <a:p>
            <a:pPr marL="933450" lvl="1" indent="-342900">
              <a:spcBef>
                <a:spcPts val="800"/>
              </a:spcBef>
              <a:buSzPts val="1500"/>
              <a:buFont typeface="Arial" panose="020B0604020202020204" pitchFamily="34" charset="0"/>
              <a:buChar char="•"/>
            </a:pPr>
            <a:r>
              <a:rPr lang="en" dirty="0" smtClean="0"/>
              <a:t>Avoid nephrotoxins</a:t>
            </a:r>
            <a:endParaRPr lang="en" dirty="0"/>
          </a:p>
          <a:p>
            <a:pPr marL="933450" lvl="1" indent="-342900">
              <a:spcBef>
                <a:spcPts val="800"/>
              </a:spcBef>
              <a:buSzPts val="1500"/>
              <a:buFont typeface="Arial" panose="020B0604020202020204" pitchFamily="34" charset="0"/>
              <a:buChar char="•"/>
            </a:pPr>
            <a:r>
              <a:rPr lang="en" dirty="0" smtClean="0"/>
              <a:t>Maintain </a:t>
            </a:r>
            <a:r>
              <a:rPr lang="en" dirty="0"/>
              <a:t>Fluid </a:t>
            </a:r>
            <a:r>
              <a:rPr lang="en" dirty="0" smtClean="0"/>
              <a:t>Balance</a:t>
            </a:r>
            <a:endParaRPr lang="en" dirty="0"/>
          </a:p>
          <a:p>
            <a:pPr marL="933450" lvl="1" indent="-342900">
              <a:spcBef>
                <a:spcPts val="800"/>
              </a:spcBef>
              <a:buSzPts val="1500"/>
              <a:buFont typeface="Arial" panose="020B0604020202020204" pitchFamily="34" charset="0"/>
              <a:buChar char="•"/>
            </a:pPr>
            <a:r>
              <a:rPr lang="en" dirty="0" smtClean="0"/>
              <a:t>Ensure </a:t>
            </a:r>
            <a:r>
              <a:rPr lang="en" dirty="0"/>
              <a:t>preoperative nutrition status </a:t>
            </a:r>
          </a:p>
          <a:p>
            <a:pPr marL="933450" lvl="1" indent="-342900">
              <a:spcBef>
                <a:spcPts val="800"/>
              </a:spcBef>
              <a:buSzPts val="1500"/>
              <a:buFont typeface="Arial" panose="020B0604020202020204" pitchFamily="34" charset="0"/>
              <a:buChar char="•"/>
            </a:pPr>
            <a:r>
              <a:rPr lang="en" dirty="0" smtClean="0"/>
              <a:t>Theophylline </a:t>
            </a:r>
            <a:r>
              <a:rPr lang="en" dirty="0"/>
              <a:t>administration for neonates</a:t>
            </a:r>
            <a:endParaRPr dirty="0"/>
          </a:p>
          <a:p>
            <a:pPr marL="685800" lvl="0" indent="-228600" algn="l" rtl="0">
              <a:spcBef>
                <a:spcPts val="0"/>
              </a:spcBef>
              <a:spcAft>
                <a:spcPts val="0"/>
              </a:spcAft>
              <a:buClr>
                <a:schemeClr val="dk1"/>
              </a:buClr>
              <a:buSzPts val="1100"/>
              <a:buFont typeface="+mj-lt"/>
              <a:buAutoNum type="arabicPeriod"/>
            </a:pPr>
            <a:endParaRPr sz="700" dirty="0"/>
          </a:p>
          <a:p>
            <a:pPr marL="476250" lvl="0" indent="-342900" algn="l" rtl="0">
              <a:spcBef>
                <a:spcPts val="800"/>
              </a:spcBef>
              <a:spcAft>
                <a:spcPts val="0"/>
              </a:spcAft>
              <a:buSzPts val="1500"/>
              <a:buFont typeface="+mj-lt"/>
              <a:buAutoNum type="arabicPeriod"/>
            </a:pPr>
            <a:r>
              <a:rPr lang="en" sz="1500" dirty="0" smtClean="0"/>
              <a:t>Assessing </a:t>
            </a:r>
            <a:r>
              <a:rPr lang="en" sz="1500" dirty="0"/>
              <a:t>risk factors preoperatively can assist anesthesia providers in identifying patients who may require additional interventions to prevent </a:t>
            </a:r>
            <a:r>
              <a:rPr lang="en" sz="1500" dirty="0" smtClean="0"/>
              <a:t>AKI.</a:t>
            </a:r>
            <a:endParaRPr lang="en" sz="1500" dirty="0"/>
          </a:p>
          <a:p>
            <a:pPr marL="476250" lvl="0" indent="-342900" algn="l" rtl="0">
              <a:spcBef>
                <a:spcPts val="800"/>
              </a:spcBef>
              <a:spcAft>
                <a:spcPts val="0"/>
              </a:spcAft>
              <a:buSzPts val="1500"/>
              <a:buFont typeface="+mj-lt"/>
              <a:buAutoNum type="arabicPeriod"/>
            </a:pPr>
            <a:r>
              <a:rPr lang="en" sz="1500" dirty="0" smtClean="0"/>
              <a:t>Early </a:t>
            </a:r>
            <a:r>
              <a:rPr lang="en" sz="1500" dirty="0"/>
              <a:t>Recognition of AKI optimizes treatment and reduces risk of progression to later stages of kidney disease. </a:t>
            </a:r>
            <a:endParaRPr dirty="0"/>
          </a:p>
        </p:txBody>
      </p:sp>
      <p:grpSp>
        <p:nvGrpSpPr>
          <p:cNvPr id="928" name="Google Shape;928;p98"/>
          <p:cNvGrpSpPr/>
          <p:nvPr/>
        </p:nvGrpSpPr>
        <p:grpSpPr>
          <a:xfrm>
            <a:off x="-433930" y="3788242"/>
            <a:ext cx="1459278" cy="1458558"/>
            <a:chOff x="0" y="1663375"/>
            <a:chExt cx="3599601" cy="3599601"/>
          </a:xfrm>
        </p:grpSpPr>
        <p:pic>
          <p:nvPicPr>
            <p:cNvPr id="929" name="Google Shape;929;p98"/>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30" name="Google Shape;930;p98"/>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2"/>
          <p:cNvSpPr txBox="1">
            <a:spLocks noGrp="1"/>
          </p:cNvSpPr>
          <p:nvPr>
            <p:ph type="title"/>
          </p:nvPr>
        </p:nvSpPr>
        <p:spPr>
          <a:xfrm>
            <a:off x="498600" y="1219200"/>
            <a:ext cx="81468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4800" dirty="0" smtClean="0"/>
              <a:t/>
            </a:r>
            <a:br>
              <a:rPr lang="en-US" sz="4800" dirty="0" smtClean="0"/>
            </a:br>
            <a:r>
              <a:rPr lang="en-US" sz="4800" dirty="0" smtClean="0"/>
              <a:t>References</a:t>
            </a:r>
            <a:endParaRPr sz="4800" dirty="0"/>
          </a:p>
        </p:txBody>
      </p:sp>
      <p:grpSp>
        <p:nvGrpSpPr>
          <p:cNvPr id="869" name="Google Shape;869;p92"/>
          <p:cNvGrpSpPr/>
          <p:nvPr/>
        </p:nvGrpSpPr>
        <p:grpSpPr>
          <a:xfrm>
            <a:off x="-433930" y="3788242"/>
            <a:ext cx="1459278" cy="1458558"/>
            <a:chOff x="0" y="1663375"/>
            <a:chExt cx="3599601" cy="3599601"/>
          </a:xfrm>
        </p:grpSpPr>
        <p:pic>
          <p:nvPicPr>
            <p:cNvPr id="870" name="Google Shape;870;p92"/>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871" name="Google Shape;871;p92"/>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4029445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9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936" name="Google Shape;936;p99"/>
          <p:cNvSpPr txBox="1">
            <a:spLocks noGrp="1"/>
          </p:cNvSpPr>
          <p:nvPr>
            <p:ph type="body" idx="1"/>
          </p:nvPr>
        </p:nvSpPr>
        <p:spPr>
          <a:xfrm>
            <a:off x="457201" y="804650"/>
            <a:ext cx="8229600" cy="3714900"/>
          </a:xfrm>
          <a:prstGeom prst="rect">
            <a:avLst/>
          </a:prstGeom>
        </p:spPr>
        <p:txBody>
          <a:bodyPr spcFirstLastPara="1" wrap="square" lIns="68575" tIns="34275" rIns="68575" bIns="34275" anchor="t" anchorCtr="0">
            <a:noAutofit/>
          </a:bodyPr>
          <a:lstStyle/>
          <a:p>
            <a:pPr marL="0" lvl="0" indent="0">
              <a:spcBef>
                <a:spcPts val="1000"/>
              </a:spcBef>
              <a:buNone/>
            </a:pPr>
            <a:r>
              <a:rPr lang="en-US" sz="1200" b="1" dirty="0" smtClean="0"/>
              <a:t>1 </a:t>
            </a:r>
            <a:r>
              <a:rPr lang="en-US" sz="1200" dirty="0"/>
              <a:t>Sutherland SM, Ji J, </a:t>
            </a:r>
            <a:r>
              <a:rPr lang="en-US" sz="1200" dirty="0" err="1"/>
              <a:t>Sheikhi</a:t>
            </a:r>
            <a:r>
              <a:rPr lang="en-US" sz="1200" dirty="0"/>
              <a:t> FH, et al. AKI in hospitalized children: epidemiology and clinical associations in a national cohort. </a:t>
            </a:r>
            <a:r>
              <a:rPr lang="en-US" sz="1200" i="1" dirty="0" err="1"/>
              <a:t>Clin</a:t>
            </a:r>
            <a:r>
              <a:rPr lang="en-US" sz="1200" i="1" dirty="0"/>
              <a:t> J Am </a:t>
            </a:r>
            <a:r>
              <a:rPr lang="en-US" sz="1200" i="1" dirty="0" err="1"/>
              <a:t>Soc</a:t>
            </a:r>
            <a:r>
              <a:rPr lang="en-US" sz="1200" i="1" dirty="0"/>
              <a:t> </a:t>
            </a:r>
            <a:r>
              <a:rPr lang="en-US" sz="1200" i="1" dirty="0" err="1"/>
              <a:t>Nephrol</a:t>
            </a:r>
            <a:r>
              <a:rPr lang="en-US" sz="1200" dirty="0"/>
              <a:t>. 2013;8(10):1661-1669.</a:t>
            </a:r>
            <a:r>
              <a:rPr lang="en-US" sz="1200" b="1" dirty="0" smtClean="0"/>
              <a:t> </a:t>
            </a:r>
          </a:p>
          <a:p>
            <a:pPr marL="0" indent="0">
              <a:spcBef>
                <a:spcPts val="1000"/>
              </a:spcBef>
              <a:buNone/>
            </a:pPr>
            <a:r>
              <a:rPr lang="en-US" sz="1200" b="1" dirty="0">
                <a:latin typeface="Calibri" panose="020F0502020204030204" pitchFamily="34" charset="0"/>
              </a:rPr>
              <a:t>2</a:t>
            </a:r>
            <a:r>
              <a:rPr lang="en-US" sz="1200" dirty="0">
                <a:latin typeface="Calibri" panose="020F0502020204030204" pitchFamily="34" charset="0"/>
              </a:rPr>
              <a:t> </a:t>
            </a:r>
            <a:r>
              <a:rPr lang="en-US" sz="1200" dirty="0" err="1">
                <a:latin typeface="Calibri" panose="020F0502020204030204" pitchFamily="34" charset="0"/>
              </a:rPr>
              <a:t>Kaddourah</a:t>
            </a:r>
            <a:r>
              <a:rPr lang="en-US" sz="1200" dirty="0">
                <a:latin typeface="Calibri" panose="020F0502020204030204" pitchFamily="34" charset="0"/>
              </a:rPr>
              <a:t> A, </a:t>
            </a:r>
            <a:r>
              <a:rPr lang="en-US" sz="1200" dirty="0" err="1">
                <a:latin typeface="Calibri" panose="020F0502020204030204" pitchFamily="34" charset="0"/>
              </a:rPr>
              <a:t>Basu</a:t>
            </a:r>
            <a:r>
              <a:rPr lang="en-US" sz="1200" dirty="0">
                <a:latin typeface="Calibri" panose="020F0502020204030204" pitchFamily="34" charset="0"/>
              </a:rPr>
              <a:t> RK, </a:t>
            </a:r>
            <a:r>
              <a:rPr lang="en-US" sz="1200" dirty="0" err="1">
                <a:latin typeface="Calibri" panose="020F0502020204030204" pitchFamily="34" charset="0"/>
              </a:rPr>
              <a:t>Bagshaw</a:t>
            </a:r>
            <a:r>
              <a:rPr lang="en-US" sz="1200" dirty="0">
                <a:latin typeface="Calibri" panose="020F0502020204030204" pitchFamily="34" charset="0"/>
              </a:rPr>
              <a:t> SM, Goldstein SL, AWARE Investigators. Epidemiology of Acute Kidney Injury in Critically Ill Children and Young Adults. </a:t>
            </a:r>
            <a:r>
              <a:rPr lang="en-US" sz="1200" i="1" dirty="0">
                <a:latin typeface="Calibri" panose="020F0502020204030204" pitchFamily="34" charset="0"/>
              </a:rPr>
              <a:t>N </a:t>
            </a:r>
            <a:r>
              <a:rPr lang="en-US" sz="1200" i="1" dirty="0" err="1">
                <a:latin typeface="Calibri" panose="020F0502020204030204" pitchFamily="34" charset="0"/>
              </a:rPr>
              <a:t>Engl</a:t>
            </a:r>
            <a:r>
              <a:rPr lang="en-US" sz="1200" i="1" dirty="0">
                <a:latin typeface="Calibri" panose="020F0502020204030204" pitchFamily="34" charset="0"/>
              </a:rPr>
              <a:t> J Med</a:t>
            </a:r>
            <a:r>
              <a:rPr lang="en-US" sz="1200" dirty="0">
                <a:latin typeface="Calibri" panose="020F0502020204030204" pitchFamily="34" charset="0"/>
              </a:rPr>
              <a:t>. 2017;376(1):11-20</a:t>
            </a:r>
            <a:r>
              <a:rPr lang="en-US" sz="1200" dirty="0" smtClean="0">
                <a:latin typeface="Calibri" panose="020F0502020204030204" pitchFamily="34" charset="0"/>
              </a:rPr>
              <a:t>.</a:t>
            </a:r>
          </a:p>
          <a:p>
            <a:pPr marL="0" lvl="0" indent="0">
              <a:spcBef>
                <a:spcPts val="1000"/>
              </a:spcBef>
              <a:buNone/>
            </a:pPr>
            <a:r>
              <a:rPr lang="en-US" sz="1200" b="1" dirty="0" smtClean="0">
                <a:latin typeface="Calibri" panose="020F0502020204030204" pitchFamily="34" charset="0"/>
              </a:rPr>
              <a:t>3 </a:t>
            </a:r>
            <a:r>
              <a:rPr lang="en-US" sz="1200" b="1" dirty="0">
                <a:latin typeface="Calibri" panose="020F0502020204030204" pitchFamily="34" charset="0"/>
              </a:rPr>
              <a:t> </a:t>
            </a:r>
            <a:r>
              <a:rPr lang="en-US" sz="1200" dirty="0">
                <a:latin typeface="Calibri" panose="020F0502020204030204" pitchFamily="34" charset="0"/>
              </a:rPr>
              <a:t>Jetton JG, </a:t>
            </a:r>
            <a:r>
              <a:rPr lang="en-US" sz="1200" dirty="0" err="1">
                <a:latin typeface="Calibri" panose="020F0502020204030204" pitchFamily="34" charset="0"/>
              </a:rPr>
              <a:t>Boohaker</a:t>
            </a:r>
            <a:r>
              <a:rPr lang="en-US" sz="1200" dirty="0">
                <a:latin typeface="Calibri" panose="020F0502020204030204" pitchFamily="34" charset="0"/>
              </a:rPr>
              <a:t> LJ, </a:t>
            </a:r>
            <a:r>
              <a:rPr lang="en-US" sz="1200" dirty="0" err="1">
                <a:latin typeface="Calibri" panose="020F0502020204030204" pitchFamily="34" charset="0"/>
              </a:rPr>
              <a:t>Sethi</a:t>
            </a:r>
            <a:r>
              <a:rPr lang="en-US" sz="1200" dirty="0">
                <a:latin typeface="Calibri" panose="020F0502020204030204" pitchFamily="34" charset="0"/>
              </a:rPr>
              <a:t> SK, et al. Incidence and outcomes of neonatal acute kidney injury (AWAKEN): a </a:t>
            </a:r>
            <a:r>
              <a:rPr lang="en-US" sz="1200" dirty="0" err="1">
                <a:latin typeface="Calibri" panose="020F0502020204030204" pitchFamily="34" charset="0"/>
              </a:rPr>
              <a:t>multicentre</a:t>
            </a:r>
            <a:r>
              <a:rPr lang="en-US" sz="1200" dirty="0">
                <a:latin typeface="Calibri" panose="020F0502020204030204" pitchFamily="34" charset="0"/>
              </a:rPr>
              <a:t>, multinational, observational cohort study. </a:t>
            </a:r>
            <a:r>
              <a:rPr lang="en-US" sz="1200" i="1" dirty="0">
                <a:latin typeface="Calibri" panose="020F0502020204030204" pitchFamily="34" charset="0"/>
              </a:rPr>
              <a:t>Lancet Child </a:t>
            </a:r>
            <a:r>
              <a:rPr lang="en-US" sz="1200" i="1" dirty="0" err="1">
                <a:latin typeface="Calibri" panose="020F0502020204030204" pitchFamily="34" charset="0"/>
              </a:rPr>
              <a:t>Adolesc</a:t>
            </a:r>
            <a:r>
              <a:rPr lang="en-US" sz="1200" i="1" dirty="0">
                <a:latin typeface="Calibri" panose="020F0502020204030204" pitchFamily="34" charset="0"/>
              </a:rPr>
              <a:t> Health</a:t>
            </a:r>
            <a:r>
              <a:rPr lang="en-US" sz="1200" dirty="0">
                <a:latin typeface="Calibri" panose="020F0502020204030204" pitchFamily="34" charset="0"/>
              </a:rPr>
              <a:t>. 2017;1(3):184-194.</a:t>
            </a:r>
            <a:r>
              <a:rPr lang="en-US" sz="1200" b="1" dirty="0" smtClean="0">
                <a:solidFill>
                  <a:srgbClr val="FF0000"/>
                </a:solidFill>
                <a:latin typeface="Calibri" panose="020F0502020204030204" pitchFamily="34" charset="0"/>
              </a:rPr>
              <a:t> </a:t>
            </a:r>
          </a:p>
          <a:p>
            <a:pPr marL="0" indent="0">
              <a:spcBef>
                <a:spcPts val="1000"/>
              </a:spcBef>
              <a:buNone/>
            </a:pPr>
            <a:r>
              <a:rPr lang="en-US" sz="1200" b="1" dirty="0" smtClean="0">
                <a:latin typeface="Calibri" panose="020F0502020204030204" pitchFamily="34" charset="0"/>
              </a:rPr>
              <a:t>4</a:t>
            </a:r>
            <a:r>
              <a:rPr lang="en-US" sz="1200" dirty="0">
                <a:latin typeface="Calibri" panose="020F0502020204030204" pitchFamily="34" charset="0"/>
              </a:rPr>
              <a:t> Toda Y, Sugimoto K. AKI after pediatric cardiac surgery for congenital heart diseases–recent developments in diagnostic criteria and early diagnosis by biomarkers-. </a:t>
            </a:r>
            <a:r>
              <a:rPr lang="en-US" sz="1200" i="1" dirty="0">
                <a:latin typeface="Calibri" panose="020F0502020204030204" pitchFamily="34" charset="0"/>
              </a:rPr>
              <a:t>J Intensive Care Med</a:t>
            </a:r>
            <a:r>
              <a:rPr lang="en-US" sz="1200" dirty="0">
                <a:latin typeface="Calibri" panose="020F0502020204030204" pitchFamily="34" charset="0"/>
              </a:rPr>
              <a:t>. 2017;5(1):49</a:t>
            </a:r>
            <a:r>
              <a:rPr lang="en-US" sz="1200" dirty="0" smtClean="0">
                <a:latin typeface="Calibri" panose="020F0502020204030204" pitchFamily="34" charset="0"/>
              </a:rPr>
              <a:t>.</a:t>
            </a:r>
          </a:p>
          <a:p>
            <a:pPr marL="0" lvl="0" indent="0">
              <a:spcBef>
                <a:spcPts val="1000"/>
              </a:spcBef>
              <a:buNone/>
            </a:pPr>
            <a:r>
              <a:rPr lang="en-US" sz="1200" b="1" dirty="0" smtClean="0">
                <a:latin typeface="Calibri" panose="020F0502020204030204" pitchFamily="34" charset="0"/>
              </a:rPr>
              <a:t>5 </a:t>
            </a:r>
            <a:r>
              <a:rPr lang="en-US" sz="1200" dirty="0" err="1">
                <a:latin typeface="Calibri" panose="020F0502020204030204" pitchFamily="34" charset="0"/>
              </a:rPr>
              <a:t>Kellum</a:t>
            </a:r>
            <a:r>
              <a:rPr lang="en-US" sz="1200" dirty="0">
                <a:latin typeface="Calibri" panose="020F0502020204030204" pitchFamily="34" charset="0"/>
              </a:rPr>
              <a:t> JA, </a:t>
            </a:r>
            <a:r>
              <a:rPr lang="en-US" sz="1200" dirty="0" err="1">
                <a:latin typeface="Calibri" panose="020F0502020204030204" pitchFamily="34" charset="0"/>
              </a:rPr>
              <a:t>Bellomo</a:t>
            </a:r>
            <a:r>
              <a:rPr lang="en-US" sz="1200" dirty="0">
                <a:latin typeface="Calibri" panose="020F0502020204030204" pitchFamily="34" charset="0"/>
              </a:rPr>
              <a:t> R, </a:t>
            </a:r>
            <a:r>
              <a:rPr lang="en-US" sz="1200" dirty="0" err="1">
                <a:latin typeface="Calibri" panose="020F0502020204030204" pitchFamily="34" charset="0"/>
              </a:rPr>
              <a:t>Ronco</a:t>
            </a:r>
            <a:r>
              <a:rPr lang="en-US" sz="1200" dirty="0">
                <a:latin typeface="Calibri" panose="020F0502020204030204" pitchFamily="34" charset="0"/>
              </a:rPr>
              <a:t> C. The Concept of Acute Kidney Injury and the RIFLE Criteria. In: Vol 156. ; 2007:10-16.</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a:t>
            </a:r>
            <a:r>
              <a:rPr lang="en-US" sz="1200" dirty="0">
                <a:latin typeface="Calibri" panose="020F0502020204030204" pitchFamily="34" charset="0"/>
              </a:rPr>
              <a:t> Cruz DN, Ricci Z, </a:t>
            </a:r>
            <a:r>
              <a:rPr lang="en-US" sz="1200" dirty="0" err="1">
                <a:latin typeface="Calibri" panose="020F0502020204030204" pitchFamily="34" charset="0"/>
              </a:rPr>
              <a:t>Ronco</a:t>
            </a:r>
            <a:r>
              <a:rPr lang="en-US" sz="1200" dirty="0">
                <a:latin typeface="Calibri" panose="020F0502020204030204" pitchFamily="34" charset="0"/>
              </a:rPr>
              <a:t> C. Clinical review: RIFLE and AKIN--time for reappraisal. </a:t>
            </a:r>
            <a:r>
              <a:rPr lang="en-US" sz="1200" i="1" dirty="0" err="1">
                <a:latin typeface="Calibri" panose="020F0502020204030204" pitchFamily="34" charset="0"/>
              </a:rPr>
              <a:t>Crit</a:t>
            </a:r>
            <a:r>
              <a:rPr lang="en-US" sz="1200" i="1" dirty="0">
                <a:latin typeface="Calibri" panose="020F0502020204030204" pitchFamily="34" charset="0"/>
              </a:rPr>
              <a:t> Care</a:t>
            </a:r>
            <a:r>
              <a:rPr lang="en-US" sz="1200" dirty="0">
                <a:latin typeface="Calibri" panose="020F0502020204030204" pitchFamily="34" charset="0"/>
              </a:rPr>
              <a:t>. 2009;13(3):211.</a:t>
            </a:r>
          </a:p>
          <a:p>
            <a:pPr marL="0" lvl="0" indent="0">
              <a:spcBef>
                <a:spcPts val="1000"/>
              </a:spcBef>
              <a:buNone/>
            </a:pPr>
            <a:r>
              <a:rPr lang="en-US" sz="1200" b="1" dirty="0" smtClean="0">
                <a:latin typeface="Calibri" panose="020F0502020204030204" pitchFamily="34" charset="0"/>
              </a:rPr>
              <a:t>7 </a:t>
            </a:r>
            <a:r>
              <a:rPr lang="en-US" sz="1200" dirty="0" smtClean="0">
                <a:latin typeface="Calibri" panose="020F0502020204030204" pitchFamily="34" charset="0"/>
              </a:rPr>
              <a:t> </a:t>
            </a:r>
            <a:r>
              <a:rPr lang="en-US" sz="1200" dirty="0">
                <a:latin typeface="Calibri" panose="020F0502020204030204" pitchFamily="34" charset="0"/>
              </a:rPr>
              <a:t>2019 USRDS Annual Data Report: Executive Summary. United States Renal Data System. </a:t>
            </a:r>
            <a:r>
              <a:rPr lang="en-US" sz="1100" u="sng" dirty="0">
                <a:solidFill>
                  <a:srgbClr val="F27D00"/>
                </a:solidFill>
                <a:latin typeface="Calibri" panose="020F0502020204030204" pitchFamily="34" charset="0"/>
                <a:hlinkClick r:id="rId3"/>
              </a:rPr>
              <a:t>https://www.usrds.org/2019/view/USRDS_2019_ES_final.pdf</a:t>
            </a:r>
            <a:endParaRPr lang="en-US" sz="1200" dirty="0" smtClean="0">
              <a:latin typeface="Calibri" panose="020F0502020204030204" pitchFamily="34" charset="0"/>
            </a:endParaRPr>
          </a:p>
          <a:p>
            <a:pPr marL="457200" lvl="0" indent="0" algn="l" rtl="0">
              <a:spcBef>
                <a:spcPts val="1000"/>
              </a:spcBef>
              <a:spcAft>
                <a:spcPts val="1000"/>
              </a:spcAft>
              <a:buNone/>
            </a:pPr>
            <a:endParaRPr sz="1200" dirty="0"/>
          </a:p>
        </p:txBody>
      </p:sp>
      <p:pic>
        <p:nvPicPr>
          <p:cNvPr id="937" name="Google Shape;937;p99"/>
          <p:cNvPicPr preferRelativeResize="0"/>
          <p:nvPr/>
        </p:nvPicPr>
        <p:blipFill>
          <a:blip r:embed="rId4">
            <a:alphaModFix/>
          </a:blip>
          <a:stretch>
            <a:fillRect/>
          </a:stretch>
        </p:blipFill>
        <p:spPr>
          <a:xfrm>
            <a:off x="-433930" y="3788242"/>
            <a:ext cx="1459278" cy="145855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spcBef>
                <a:spcPts val="1000"/>
              </a:spcBef>
              <a:buNone/>
              <a:defRPr/>
            </a:pPr>
            <a:r>
              <a:rPr lang="en-US" sz="1200" b="1" dirty="0" smtClean="0">
                <a:latin typeface="Calibri" panose="020F0502020204030204" pitchFamily="34" charset="0"/>
              </a:rPr>
              <a:t>8 </a:t>
            </a:r>
            <a:r>
              <a:rPr lang="en-US" sz="1200" dirty="0">
                <a:latin typeface="Calibri" panose="020F0502020204030204" pitchFamily="34" charset="0"/>
                <a:sym typeface="Arial"/>
              </a:rPr>
              <a:t>Wu Y, Hua X, Yang G, Xiang B, Jiang X. Incidence, risk factors, and outcomes of acute kidney injury in neonates after surgical procedures. </a:t>
            </a:r>
            <a:r>
              <a:rPr lang="en-US" sz="1200" dirty="0" err="1">
                <a:latin typeface="Calibri" panose="020F0502020204030204" pitchFamily="34" charset="0"/>
                <a:sym typeface="Arial"/>
              </a:rPr>
              <a:t>Pediatr</a:t>
            </a:r>
            <a:r>
              <a:rPr lang="en-US" sz="1200" dirty="0">
                <a:latin typeface="Calibri" panose="020F0502020204030204" pitchFamily="34" charset="0"/>
                <a:sym typeface="Arial"/>
              </a:rPr>
              <a:t> </a:t>
            </a:r>
            <a:r>
              <a:rPr lang="en-US" sz="1200" dirty="0" err="1">
                <a:latin typeface="Calibri" panose="020F0502020204030204" pitchFamily="34" charset="0"/>
                <a:sym typeface="Arial"/>
              </a:rPr>
              <a:t>Nephrol</a:t>
            </a:r>
            <a:r>
              <a:rPr lang="en-US" sz="1200" dirty="0">
                <a:latin typeface="Calibri" panose="020F0502020204030204" pitchFamily="34" charset="0"/>
                <a:sym typeface="Arial"/>
              </a:rPr>
              <a:t>. March 2020. </a:t>
            </a:r>
            <a:r>
              <a:rPr lang="en-US" sz="1200" dirty="0" smtClean="0">
                <a:latin typeface="Calibri" panose="020F0502020204030204" pitchFamily="34" charset="0"/>
                <a:sym typeface="Arial"/>
              </a:rPr>
              <a:t>doi:10.1007/s00467-020-04532-4</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9</a:t>
            </a:r>
            <a:r>
              <a:rPr lang="en-US" sz="1200" dirty="0" smtClean="0">
                <a:latin typeface="Calibri" panose="020F0502020204030204" pitchFamily="34" charset="0"/>
              </a:rPr>
              <a:t> </a:t>
            </a:r>
            <a:r>
              <a:rPr lang="en-US" sz="1200" dirty="0">
                <a:latin typeface="Calibri" panose="020F0502020204030204" pitchFamily="34" charset="0"/>
              </a:rPr>
              <a:t>Holmes J, Roberts G, May K, et al. The incidence of pediatric acute kidney injury is increased when identified by a change in a creatinine-based electronic alert. Kidney Int. 2017;92(2):432-439</a:t>
            </a:r>
            <a:r>
              <a:rPr lang="en-US" sz="1200" dirty="0" smtClean="0">
                <a:latin typeface="Calibri" panose="020F0502020204030204" pitchFamily="34" charset="0"/>
              </a:rPr>
              <a:t>.</a:t>
            </a:r>
          </a:p>
          <a:p>
            <a:pPr marL="0" indent="0">
              <a:spcBef>
                <a:spcPts val="1000"/>
              </a:spcBef>
              <a:buNone/>
            </a:pPr>
            <a:r>
              <a:rPr lang="en-US" sz="1200" b="1" dirty="0" smtClean="0">
                <a:latin typeface="Calibri" panose="020F0502020204030204" pitchFamily="34" charset="0"/>
              </a:rPr>
              <a:t>10</a:t>
            </a:r>
            <a:r>
              <a:rPr lang="en-US" sz="1200" dirty="0">
                <a:latin typeface="Calibri" panose="020F0502020204030204" pitchFamily="34" charset="0"/>
              </a:rPr>
              <a:t> </a:t>
            </a:r>
            <a:r>
              <a:rPr lang="en-US" sz="1200" dirty="0" err="1">
                <a:latin typeface="Calibri" panose="020F0502020204030204" pitchFamily="34" charset="0"/>
              </a:rPr>
              <a:t>Hessey</a:t>
            </a:r>
            <a:r>
              <a:rPr lang="en-US" sz="1200" dirty="0">
                <a:latin typeface="Calibri" panose="020F0502020204030204" pitchFamily="34" charset="0"/>
              </a:rPr>
              <a:t> E, </a:t>
            </a:r>
            <a:r>
              <a:rPr lang="en-US" sz="1200" dirty="0" err="1">
                <a:latin typeface="Calibri" panose="020F0502020204030204" pitchFamily="34" charset="0"/>
              </a:rPr>
              <a:t>Morissette</a:t>
            </a:r>
            <a:r>
              <a:rPr lang="en-US" sz="1200" dirty="0">
                <a:latin typeface="Calibri" panose="020F0502020204030204" pitchFamily="34" charset="0"/>
              </a:rPr>
              <a:t> G, </a:t>
            </a:r>
            <a:r>
              <a:rPr lang="en-US" sz="1200" dirty="0" err="1">
                <a:latin typeface="Calibri" panose="020F0502020204030204" pitchFamily="34" charset="0"/>
              </a:rPr>
              <a:t>Lacroix</a:t>
            </a:r>
            <a:r>
              <a:rPr lang="en-US" sz="1200" dirty="0">
                <a:latin typeface="Calibri" panose="020F0502020204030204" pitchFamily="34" charset="0"/>
              </a:rPr>
              <a:t> J, et al. Long-term Mortality After Acute Kidney Injury in the Pediatric ICU. </a:t>
            </a:r>
            <a:r>
              <a:rPr lang="en-US" sz="1200" dirty="0" err="1">
                <a:latin typeface="Calibri" panose="020F0502020204030204" pitchFamily="34" charset="0"/>
              </a:rPr>
              <a:t>Hosp</a:t>
            </a:r>
            <a:r>
              <a:rPr lang="en-US" sz="1200" dirty="0">
                <a:latin typeface="Calibri" panose="020F0502020204030204" pitchFamily="34" charset="0"/>
              </a:rPr>
              <a:t> </a:t>
            </a:r>
            <a:r>
              <a:rPr lang="en-US" sz="1200" dirty="0" err="1">
                <a:latin typeface="Calibri" panose="020F0502020204030204" pitchFamily="34" charset="0"/>
              </a:rPr>
              <a:t>Pediatr</a:t>
            </a:r>
            <a:r>
              <a:rPr lang="en-US" sz="1200" dirty="0">
                <a:latin typeface="Calibri" panose="020F0502020204030204" pitchFamily="34" charset="0"/>
              </a:rPr>
              <a:t>. 2018;8(5):260-268</a:t>
            </a:r>
            <a:r>
              <a:rPr lang="en-US" sz="1200" dirty="0" smtClean="0">
                <a:latin typeface="Calibri" panose="020F0502020204030204" pitchFamily="34" charset="0"/>
              </a:rPr>
              <a:t>.</a:t>
            </a:r>
          </a:p>
          <a:p>
            <a:pPr marL="0" indent="0">
              <a:spcBef>
                <a:spcPts val="1000"/>
              </a:spcBef>
              <a:buNone/>
            </a:pPr>
            <a:r>
              <a:rPr lang="en-US" sz="1200" b="1" dirty="0" smtClean="0">
                <a:latin typeface="Calibri" panose="020F0502020204030204" pitchFamily="34" charset="0"/>
              </a:rPr>
              <a:t>11</a:t>
            </a:r>
            <a:r>
              <a:rPr lang="en-US" sz="1200" dirty="0" smtClean="0">
                <a:latin typeface="Calibri" panose="020F0502020204030204" pitchFamily="34" charset="0"/>
              </a:rPr>
              <a:t> </a:t>
            </a:r>
            <a:r>
              <a:rPr lang="en-US" sz="1200" dirty="0">
                <a:latin typeface="Calibri" panose="020F0502020204030204" pitchFamily="34" charset="0"/>
              </a:rPr>
              <a:t>Sutherland SM, Kwiatkowski DM. Acute Kidney Injury in Children. </a:t>
            </a:r>
            <a:r>
              <a:rPr lang="en-US" sz="1200" dirty="0" err="1">
                <a:latin typeface="Calibri" panose="020F0502020204030204" pitchFamily="34" charset="0"/>
              </a:rPr>
              <a:t>Adv</a:t>
            </a:r>
            <a:r>
              <a:rPr lang="en-US" sz="1200" dirty="0">
                <a:latin typeface="Calibri" panose="020F0502020204030204" pitchFamily="34" charset="0"/>
              </a:rPr>
              <a:t> Chronic Kidney Dis. 2017;24(6):380-387.</a:t>
            </a:r>
          </a:p>
          <a:p>
            <a:pPr marL="0" lvl="0" indent="0">
              <a:spcBef>
                <a:spcPts val="1000"/>
              </a:spcBef>
              <a:buNone/>
            </a:pPr>
            <a:r>
              <a:rPr lang="en-US" sz="1200" b="1" dirty="0" smtClean="0">
                <a:latin typeface="Calibri" panose="020F0502020204030204" pitchFamily="34" charset="0"/>
              </a:rPr>
              <a:t>12 </a:t>
            </a:r>
            <a:r>
              <a:rPr lang="en-US" sz="1200" dirty="0">
                <a:latin typeface="Calibri" panose="020F0502020204030204" pitchFamily="34" charset="0"/>
              </a:rPr>
              <a:t>Chronic Kidney Disease Surveillance System. Centers for Disease Control and Prevention. https://nccd.cdc.gov/CKD/AreYouAware.aspx?emailDate=July_2017.</a:t>
            </a:r>
            <a:endParaRPr lang="en-US" sz="1200" b="1" dirty="0" smtClean="0">
              <a:latin typeface="Calibri" panose="020F0502020204030204" pitchFamily="34" charset="0"/>
            </a:endParaRPr>
          </a:p>
          <a:p>
            <a:pPr marL="0" lvl="0" indent="0">
              <a:spcBef>
                <a:spcPts val="1000"/>
              </a:spcBef>
              <a:buNone/>
            </a:pPr>
            <a:r>
              <a:rPr lang="en-US" sz="1200" b="1" dirty="0" smtClean="0">
                <a:latin typeface="Calibri" panose="020F0502020204030204" pitchFamily="34" charset="0"/>
              </a:rPr>
              <a:t>13</a:t>
            </a:r>
            <a:r>
              <a:rPr lang="en-US" sz="1200" dirty="0" smtClean="0">
                <a:latin typeface="Calibri" panose="020F0502020204030204" pitchFamily="34" charset="0"/>
              </a:rPr>
              <a:t> </a:t>
            </a:r>
            <a:r>
              <a:rPr lang="en-US" sz="1200" dirty="0">
                <a:latin typeface="Calibri" panose="020F0502020204030204" pitchFamily="34" charset="0"/>
              </a:rPr>
              <a:t>McDonald SP, Craig JC, Australian and New Zealand </a:t>
            </a:r>
            <a:r>
              <a:rPr lang="en-US" sz="1200" dirty="0" err="1">
                <a:latin typeface="Calibri" panose="020F0502020204030204" pitchFamily="34" charset="0"/>
              </a:rPr>
              <a:t>Paediatric</a:t>
            </a:r>
            <a:r>
              <a:rPr lang="en-US" sz="1200" dirty="0">
                <a:latin typeface="Calibri" panose="020F0502020204030204" pitchFamily="34" charset="0"/>
              </a:rPr>
              <a:t> Nephrology Association. Long-term survival of children with end-stage renal disease. </a:t>
            </a:r>
            <a:r>
              <a:rPr lang="en-US" sz="1200" i="1" dirty="0">
                <a:latin typeface="Calibri" panose="020F0502020204030204" pitchFamily="34" charset="0"/>
              </a:rPr>
              <a:t>N </a:t>
            </a:r>
            <a:r>
              <a:rPr lang="en-US" sz="1200" i="1" dirty="0" err="1">
                <a:latin typeface="Calibri" panose="020F0502020204030204" pitchFamily="34" charset="0"/>
              </a:rPr>
              <a:t>Engl</a:t>
            </a:r>
            <a:r>
              <a:rPr lang="en-US" sz="1200" i="1" dirty="0">
                <a:latin typeface="Calibri" panose="020F0502020204030204" pitchFamily="34" charset="0"/>
              </a:rPr>
              <a:t> J Med</a:t>
            </a:r>
            <a:r>
              <a:rPr lang="en-US" sz="1200" dirty="0">
                <a:latin typeface="Calibri" panose="020F0502020204030204" pitchFamily="34" charset="0"/>
              </a:rPr>
              <a:t>. 2004;350(26):2654-2662.</a:t>
            </a:r>
            <a:endParaRPr lang="en-US" sz="1200" dirty="0" smtClean="0">
              <a:latin typeface="Calibri" panose="020F0502020204030204" pitchFamily="34" charset="0"/>
            </a:endParaRPr>
          </a:p>
          <a:p>
            <a:pPr marL="0" lvl="0" indent="0">
              <a:spcBef>
                <a:spcPts val="1000"/>
              </a:spcBef>
              <a:buNone/>
            </a:pPr>
            <a:r>
              <a:rPr lang="en-US" sz="1200" b="1" dirty="0" smtClean="0">
                <a:latin typeface="Calibri" panose="020F0502020204030204" pitchFamily="34" charset="0"/>
              </a:rPr>
              <a:t>14</a:t>
            </a:r>
            <a:r>
              <a:rPr lang="en-US" sz="1200" dirty="0" smtClean="0">
                <a:latin typeface="Calibri" panose="020F0502020204030204" pitchFamily="34" charset="0"/>
              </a:rPr>
              <a:t> </a:t>
            </a:r>
            <a:r>
              <a:rPr lang="en-US" sz="1200" dirty="0">
                <a:latin typeface="Calibri" panose="020F0502020204030204" pitchFamily="34" charset="0"/>
              </a:rPr>
              <a:t>2018 USRDS Annual Data Report: Executive Summary. United States Renal Data System. https://www.usrds.org/2018/view/v1_00.aspx.</a:t>
            </a:r>
            <a:endParaRPr lang="en-US" sz="1200" dirty="0" smtClean="0">
              <a:latin typeface="Calibri" panose="020F0502020204030204" pitchFamily="34" charset="0"/>
            </a:endParaRPr>
          </a:p>
          <a:p>
            <a:pPr marL="0" lvl="0" indent="0">
              <a:spcBef>
                <a:spcPts val="1000"/>
              </a:spcBef>
              <a:buNone/>
            </a:pPr>
            <a:r>
              <a:rPr lang="en-US" sz="1200" dirty="0" smtClean="0">
                <a:latin typeface="Calibri" panose="020F0502020204030204" pitchFamily="34" charset="0"/>
              </a:rPr>
              <a:t>.</a:t>
            </a:r>
            <a:endParaRPr sz="1200" dirty="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lvl="0"/>
            <a:r>
              <a:rPr lang="en" dirty="0" smtClean="0"/>
              <a:t>Neonatal </a:t>
            </a:r>
            <a:r>
              <a:rPr lang="en" dirty="0"/>
              <a:t>AKI Multi-national </a:t>
            </a:r>
            <a:r>
              <a:rPr lang="en" dirty="0" smtClean="0"/>
              <a:t>Study </a:t>
            </a:r>
            <a:r>
              <a:rPr lang="en" sz="2000" baseline="30000" dirty="0" smtClean="0">
                <a:latin typeface="Calibri"/>
                <a:cs typeface="Calibri"/>
                <a:sym typeface="Calibri"/>
              </a:rPr>
              <a:t>3</a:t>
            </a:r>
            <a:endParaRPr dirty="0"/>
          </a:p>
        </p:txBody>
      </p:sp>
      <p:sp>
        <p:nvSpPr>
          <p:cNvPr id="139" name="Google Shape;139;p24"/>
          <p:cNvSpPr txBox="1"/>
          <p:nvPr/>
        </p:nvSpPr>
        <p:spPr>
          <a:xfrm>
            <a:off x="-372350" y="2922025"/>
            <a:ext cx="12600" cy="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0" name="Google Shape;140;p24"/>
          <p:cNvSpPr txBox="1">
            <a:spLocks noGrp="1"/>
          </p:cNvSpPr>
          <p:nvPr>
            <p:ph type="body" idx="1"/>
          </p:nvPr>
        </p:nvSpPr>
        <p:spPr>
          <a:xfrm>
            <a:off x="409775" y="795000"/>
            <a:ext cx="4055700" cy="3880800"/>
          </a:xfrm>
          <a:prstGeom prst="rect">
            <a:avLst/>
          </a:prstGeom>
        </p:spPr>
        <p:txBody>
          <a:bodyPr spcFirstLastPara="1" wrap="square" lIns="68575" tIns="34275" rIns="68575" bIns="34275" anchor="t" anchorCtr="0">
            <a:noAutofit/>
          </a:bodyPr>
          <a:lstStyle/>
          <a:p>
            <a:pPr marL="0" lvl="0" indent="0" algn="l" rtl="0">
              <a:lnSpc>
                <a:spcPct val="115000"/>
              </a:lnSpc>
              <a:spcBef>
                <a:spcPts val="700"/>
              </a:spcBef>
              <a:spcAft>
                <a:spcPts val="0"/>
              </a:spcAft>
              <a:buNone/>
            </a:pPr>
            <a:r>
              <a:rPr lang="en" sz="1400" i="1" dirty="0"/>
              <a:t>Assessment of Worldwide Acute Kidney Injury, Renal Angina and Epidemiology in Neonates</a:t>
            </a:r>
            <a:r>
              <a:rPr lang="en" sz="1400" dirty="0"/>
              <a:t> (AWAKEN) study </a:t>
            </a:r>
            <a:endParaRPr sz="1400" dirty="0"/>
          </a:p>
          <a:p>
            <a:pPr marL="457200" lvl="0" indent="-298450" algn="l" rtl="0">
              <a:lnSpc>
                <a:spcPct val="115000"/>
              </a:lnSpc>
              <a:spcBef>
                <a:spcPts val="700"/>
              </a:spcBef>
              <a:spcAft>
                <a:spcPts val="0"/>
              </a:spcAft>
              <a:buSzPts val="1100"/>
              <a:buChar char="•"/>
            </a:pPr>
            <a:r>
              <a:rPr lang="en" sz="1400" dirty="0"/>
              <a:t>2,022 neonates admitted to NICU </a:t>
            </a:r>
            <a:endParaRPr sz="1400" dirty="0"/>
          </a:p>
          <a:p>
            <a:pPr marL="457200" lvl="0" indent="-298450" algn="l" rtl="0">
              <a:lnSpc>
                <a:spcPct val="115000"/>
              </a:lnSpc>
              <a:spcBef>
                <a:spcPts val="0"/>
              </a:spcBef>
              <a:spcAft>
                <a:spcPts val="0"/>
              </a:spcAft>
              <a:buSzPts val="1100"/>
              <a:buChar char="•"/>
            </a:pPr>
            <a:r>
              <a:rPr lang="en" sz="1400" dirty="0"/>
              <a:t>29.9% developed AKI - rates varied by gestational age</a:t>
            </a:r>
            <a:endParaRPr sz="1400" dirty="0"/>
          </a:p>
          <a:p>
            <a:pPr marL="914400" lvl="1" indent="-304800" algn="l" rtl="0">
              <a:lnSpc>
                <a:spcPct val="115000"/>
              </a:lnSpc>
              <a:spcBef>
                <a:spcPts val="0"/>
              </a:spcBef>
              <a:spcAft>
                <a:spcPts val="0"/>
              </a:spcAft>
              <a:buSzPts val="1200"/>
              <a:buChar char="–"/>
            </a:pPr>
            <a:r>
              <a:rPr lang="en" sz="1200" dirty="0"/>
              <a:t>47.9% (22-29 weeks)</a:t>
            </a:r>
            <a:endParaRPr sz="1200" dirty="0"/>
          </a:p>
          <a:p>
            <a:pPr marL="914400" lvl="1" indent="-304800" algn="l" rtl="0">
              <a:lnSpc>
                <a:spcPct val="115000"/>
              </a:lnSpc>
              <a:spcBef>
                <a:spcPts val="0"/>
              </a:spcBef>
              <a:spcAft>
                <a:spcPts val="0"/>
              </a:spcAft>
              <a:buSzPts val="1200"/>
              <a:buChar char="–"/>
            </a:pPr>
            <a:r>
              <a:rPr lang="en" sz="1200" dirty="0"/>
              <a:t>18.3% (29-36 weeks)</a:t>
            </a:r>
            <a:endParaRPr sz="1200" dirty="0"/>
          </a:p>
          <a:p>
            <a:pPr marL="914400" lvl="1" indent="-304800" algn="l" rtl="0">
              <a:lnSpc>
                <a:spcPct val="115000"/>
              </a:lnSpc>
              <a:spcBef>
                <a:spcPts val="0"/>
              </a:spcBef>
              <a:spcAft>
                <a:spcPts val="0"/>
              </a:spcAft>
              <a:buSzPts val="1200"/>
              <a:buChar char="–"/>
            </a:pPr>
            <a:r>
              <a:rPr lang="en" sz="1200" dirty="0"/>
              <a:t>36.7% (&gt; 36 weeks)</a:t>
            </a:r>
            <a:endParaRPr sz="1200" dirty="0"/>
          </a:p>
          <a:p>
            <a:pPr marL="457200" lvl="0" indent="-298450" algn="l" rtl="0">
              <a:lnSpc>
                <a:spcPct val="115000"/>
              </a:lnSpc>
              <a:spcBef>
                <a:spcPts val="0"/>
              </a:spcBef>
              <a:spcAft>
                <a:spcPts val="0"/>
              </a:spcAft>
              <a:buSzPts val="1100"/>
              <a:buChar char="•"/>
            </a:pPr>
            <a:r>
              <a:rPr lang="en" sz="1400" dirty="0"/>
              <a:t>Infants with AKI had a higher mortality compared to those without AKI (9.7% vs. 1.4%)</a:t>
            </a:r>
            <a:endParaRPr sz="1400" dirty="0"/>
          </a:p>
          <a:p>
            <a:pPr marL="457200" lvl="0" indent="-298450" algn="l" rtl="0">
              <a:lnSpc>
                <a:spcPct val="115000"/>
              </a:lnSpc>
              <a:spcBef>
                <a:spcPts val="0"/>
              </a:spcBef>
              <a:spcAft>
                <a:spcPts val="0"/>
              </a:spcAft>
              <a:buSzPts val="1100"/>
              <a:buChar char="•"/>
            </a:pPr>
            <a:r>
              <a:rPr lang="en" sz="1400" dirty="0"/>
              <a:t>Highest prevalence in white males with GA &lt; 36 weeks</a:t>
            </a:r>
            <a:endParaRPr sz="1400" dirty="0"/>
          </a:p>
          <a:p>
            <a:pPr marL="0" lvl="0" indent="0" algn="l" rtl="0">
              <a:spcBef>
                <a:spcPts val="700"/>
              </a:spcBef>
              <a:spcAft>
                <a:spcPts val="0"/>
              </a:spcAft>
              <a:buNone/>
            </a:pPr>
            <a:endParaRPr sz="1400" dirty="0"/>
          </a:p>
        </p:txBody>
      </p:sp>
      <p:grpSp>
        <p:nvGrpSpPr>
          <p:cNvPr id="141" name="Google Shape;141;p24"/>
          <p:cNvGrpSpPr/>
          <p:nvPr/>
        </p:nvGrpSpPr>
        <p:grpSpPr>
          <a:xfrm>
            <a:off x="-433930" y="3788242"/>
            <a:ext cx="1459278" cy="1458558"/>
            <a:chOff x="0" y="1663375"/>
            <a:chExt cx="3599601" cy="3599601"/>
          </a:xfrm>
        </p:grpSpPr>
        <p:pic>
          <p:nvPicPr>
            <p:cNvPr id="142" name="Google Shape;142;p24"/>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143" name="Google Shape;143;p24"/>
            <p:cNvPicPr preferRelativeResize="0"/>
            <p:nvPr/>
          </p:nvPicPr>
          <p:blipFill>
            <a:blip r:embed="rId4">
              <a:alphaModFix/>
            </a:blip>
            <a:stretch>
              <a:fillRect/>
            </a:stretch>
          </p:blipFill>
          <p:spPr>
            <a:xfrm>
              <a:off x="1518030" y="3690474"/>
              <a:ext cx="654099" cy="654051"/>
            </a:xfrm>
            <a:prstGeom prst="rect">
              <a:avLst/>
            </a:prstGeom>
            <a:noFill/>
            <a:ln>
              <a:noFill/>
            </a:ln>
          </p:spPr>
        </p:pic>
      </p:grpSp>
      <p:pic>
        <p:nvPicPr>
          <p:cNvPr id="144" name="Google Shape;144;p24"/>
          <p:cNvPicPr preferRelativeResize="0"/>
          <p:nvPr/>
        </p:nvPicPr>
        <p:blipFill>
          <a:blip r:embed="rId5">
            <a:alphaModFix/>
          </a:blip>
          <a:stretch>
            <a:fillRect/>
          </a:stretch>
        </p:blipFill>
        <p:spPr>
          <a:xfrm>
            <a:off x="4819850" y="340646"/>
            <a:ext cx="3866941" cy="3796829"/>
          </a:xfrm>
          <a:prstGeom prst="rect">
            <a:avLst/>
          </a:prstGeom>
          <a:noFill/>
          <a:ln>
            <a:noFill/>
          </a:ln>
        </p:spPr>
      </p:pic>
      <p:sp>
        <p:nvSpPr>
          <p:cNvPr id="9" name="Google Shape;238;p34"/>
          <p:cNvSpPr txBox="1"/>
          <p:nvPr/>
        </p:nvSpPr>
        <p:spPr>
          <a:xfrm>
            <a:off x="4819850" y="4187175"/>
            <a:ext cx="3958390" cy="218700"/>
          </a:xfrm>
          <a:prstGeom prst="rect">
            <a:avLst/>
          </a:prstGeom>
          <a:noFill/>
          <a:ln>
            <a:noFill/>
          </a:ln>
        </p:spPr>
        <p:txBody>
          <a:bodyPr spcFirstLastPara="1" wrap="square" lIns="91425" tIns="91425" rIns="91425" bIns="91425" anchor="ctr" anchorCtr="0">
            <a:noAutofit/>
          </a:bodyPr>
          <a:lstStyle/>
          <a:p>
            <a:pPr lvl="0"/>
            <a:r>
              <a:rPr lang="en" sz="1100" dirty="0">
                <a:solidFill>
                  <a:schemeClr val="tx1"/>
                </a:solidFill>
                <a:latin typeface="Calibri"/>
                <a:ea typeface="Calibri"/>
                <a:cs typeface="Calibri"/>
                <a:sym typeface="Calibri"/>
              </a:rPr>
              <a:t>Image Source: </a:t>
            </a:r>
            <a:r>
              <a:rPr lang="en" sz="1100" dirty="0" smtClean="0">
                <a:solidFill>
                  <a:schemeClr val="tx1"/>
                </a:solidFill>
                <a:latin typeface="Calibri"/>
                <a:ea typeface="Calibri"/>
                <a:cs typeface="Calibri"/>
                <a:sym typeface="Calibri"/>
              </a:rPr>
              <a:t>Jetton et al. </a:t>
            </a:r>
            <a:r>
              <a:rPr lang="en-US" sz="1100" i="1" dirty="0">
                <a:latin typeface="Calibri" panose="020F0502020204030204" pitchFamily="34" charset="0"/>
              </a:rPr>
              <a:t>Lancet Child </a:t>
            </a:r>
            <a:r>
              <a:rPr lang="en-US" sz="1100" i="1" dirty="0" err="1">
                <a:latin typeface="Calibri" panose="020F0502020204030204" pitchFamily="34" charset="0"/>
              </a:rPr>
              <a:t>Adolesc</a:t>
            </a:r>
            <a:r>
              <a:rPr lang="en-US" sz="1100" i="1" dirty="0">
                <a:latin typeface="Calibri" panose="020F0502020204030204" pitchFamily="34" charset="0"/>
              </a:rPr>
              <a:t> Health</a:t>
            </a:r>
            <a:r>
              <a:rPr lang="en-US" sz="1100" i="1" dirty="0" smtClean="0">
                <a:solidFill>
                  <a:schemeClr val="tx1"/>
                </a:solidFill>
                <a:latin typeface="Calibri" panose="020F0502020204030204" pitchFamily="34" charset="0"/>
              </a:rPr>
              <a:t>. </a:t>
            </a:r>
            <a:r>
              <a:rPr lang="en" sz="1100" dirty="0" smtClean="0">
                <a:solidFill>
                  <a:schemeClr val="tx1"/>
                </a:solidFill>
                <a:latin typeface="Calibri"/>
                <a:ea typeface="Calibri"/>
                <a:cs typeface="Calibri"/>
                <a:sym typeface="Calibri"/>
              </a:rPr>
              <a:t>2017</a:t>
            </a:r>
            <a:endParaRPr sz="1100" dirty="0">
              <a:solidFill>
                <a:schemeClr val="tx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15 </a:t>
            </a:r>
            <a:r>
              <a:rPr lang="en-US" sz="1200" dirty="0">
                <a:latin typeface="Calibri" panose="020F0502020204030204" pitchFamily="34" charset="0"/>
              </a:rPr>
              <a:t>Lantos JD, </a:t>
            </a:r>
            <a:r>
              <a:rPr lang="en-US" sz="1200" dirty="0" err="1">
                <a:latin typeface="Calibri" panose="020F0502020204030204" pitchFamily="34" charset="0"/>
              </a:rPr>
              <a:t>Warady</a:t>
            </a:r>
            <a:r>
              <a:rPr lang="en-US" sz="1200" dirty="0">
                <a:latin typeface="Calibri" panose="020F0502020204030204" pitchFamily="34" charset="0"/>
              </a:rPr>
              <a:t> BA. The evolving ethics of infant dialysis. </a:t>
            </a:r>
            <a:r>
              <a:rPr lang="en-US" sz="1200" i="1" dirty="0" err="1">
                <a:latin typeface="Calibri" panose="020F0502020204030204" pitchFamily="34" charset="0"/>
              </a:rPr>
              <a:t>Pediatr</a:t>
            </a:r>
            <a:r>
              <a:rPr lang="en-US" sz="1200" i="1" dirty="0">
                <a:latin typeface="Calibri" panose="020F0502020204030204" pitchFamily="34" charset="0"/>
              </a:rPr>
              <a:t> </a:t>
            </a:r>
            <a:r>
              <a:rPr lang="en-US" sz="1200" i="1" dirty="0" err="1">
                <a:latin typeface="Calibri" panose="020F0502020204030204" pitchFamily="34" charset="0"/>
              </a:rPr>
              <a:t>Nephrol</a:t>
            </a:r>
            <a:r>
              <a:rPr lang="en-US" sz="1200" dirty="0">
                <a:latin typeface="Calibri" panose="020F0502020204030204" pitchFamily="34" charset="0"/>
              </a:rPr>
              <a:t>. 2013;28(10):1943-1947.</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16</a:t>
            </a:r>
            <a:r>
              <a:rPr lang="en-US" sz="1200" dirty="0">
                <a:latin typeface="Calibri" panose="020F0502020204030204" pitchFamily="34" charset="0"/>
              </a:rPr>
              <a:t> </a:t>
            </a:r>
            <a:r>
              <a:rPr lang="en-US" sz="1200" dirty="0" err="1">
                <a:latin typeface="Calibri" panose="020F0502020204030204" pitchFamily="34" charset="0"/>
              </a:rPr>
              <a:t>Andreoli</a:t>
            </a:r>
            <a:r>
              <a:rPr lang="en-US" sz="1200" dirty="0">
                <a:latin typeface="Calibri" panose="020F0502020204030204" pitchFamily="34" charset="0"/>
              </a:rPr>
              <a:t> SP. Management of Acute Kidney Injury in Children. </a:t>
            </a:r>
            <a:r>
              <a:rPr lang="en-US" sz="1200" i="1" dirty="0">
                <a:latin typeface="Calibri" panose="020F0502020204030204" pitchFamily="34" charset="0"/>
              </a:rPr>
              <a:t>Pediatric Drugs</a:t>
            </a:r>
            <a:r>
              <a:rPr lang="en-US" sz="1200" dirty="0">
                <a:latin typeface="Calibri" panose="020F0502020204030204" pitchFamily="34" charset="0"/>
              </a:rPr>
              <a:t>. 2008;10(6):379-390</a:t>
            </a:r>
            <a:r>
              <a:rPr lang="en-US" sz="1200" dirty="0" smtClean="0">
                <a:latin typeface="Calibri" panose="020F0502020204030204" pitchFamily="34" charset="0"/>
              </a:rPr>
              <a:t>.</a:t>
            </a:r>
          </a:p>
          <a:p>
            <a:pPr marL="0" indent="0">
              <a:spcBef>
                <a:spcPts val="1000"/>
              </a:spcBef>
              <a:buNone/>
            </a:pPr>
            <a:r>
              <a:rPr lang="en-US" sz="1200" b="1" dirty="0" smtClean="0">
                <a:latin typeface="Calibri" panose="020F0502020204030204" pitchFamily="34" charset="0"/>
              </a:rPr>
              <a:t>17</a:t>
            </a:r>
            <a:r>
              <a:rPr lang="en-US" sz="1200" dirty="0">
                <a:latin typeface="Calibri" panose="020F0502020204030204" pitchFamily="34" charset="0"/>
              </a:rPr>
              <a:t> Cole SP. Stratification and Risk Reduction of Perioperative Acute Kidney Injury: An Update. </a:t>
            </a:r>
            <a:r>
              <a:rPr lang="en-US" sz="1200" i="1" dirty="0" err="1">
                <a:latin typeface="Calibri" panose="020F0502020204030204" pitchFamily="34" charset="0"/>
              </a:rPr>
              <a:t>Anesthesiol</a:t>
            </a:r>
            <a:r>
              <a:rPr lang="en-US" sz="1200" i="1" dirty="0">
                <a:latin typeface="Calibri" panose="020F0502020204030204" pitchFamily="34" charset="0"/>
              </a:rPr>
              <a:t> </a:t>
            </a:r>
            <a:r>
              <a:rPr lang="en-US" sz="1200" i="1" dirty="0" err="1">
                <a:latin typeface="Calibri" panose="020F0502020204030204" pitchFamily="34" charset="0"/>
              </a:rPr>
              <a:t>Clin</a:t>
            </a:r>
            <a:r>
              <a:rPr lang="en-US" sz="1200" dirty="0">
                <a:latin typeface="Calibri" panose="020F0502020204030204" pitchFamily="34" charset="0"/>
              </a:rPr>
              <a:t>. 2018;36(4):539-551.</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18 </a:t>
            </a:r>
            <a:r>
              <a:rPr lang="en-US" sz="1200" dirty="0" err="1"/>
              <a:t>Kellum</a:t>
            </a:r>
            <a:r>
              <a:rPr lang="en-US" sz="1200" dirty="0"/>
              <a:t> JA, </a:t>
            </a:r>
            <a:r>
              <a:rPr lang="en-US" sz="1200" dirty="0" err="1"/>
              <a:t>Bellomo</a:t>
            </a:r>
            <a:r>
              <a:rPr lang="en-US" sz="1200" dirty="0"/>
              <a:t> R, </a:t>
            </a:r>
            <a:r>
              <a:rPr lang="en-US" sz="1200" dirty="0" err="1"/>
              <a:t>Ronco</a:t>
            </a:r>
            <a:r>
              <a:rPr lang="en-US" sz="1200" dirty="0"/>
              <a:t> C. The Concept of Acute Kidney Injury and the RIFLE Criteria. In: Vol 156. ; 2007:10-16.</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19 </a:t>
            </a:r>
            <a:r>
              <a:rPr lang="en-US" sz="1200" dirty="0">
                <a:latin typeface="Calibri" panose="020F0502020204030204" pitchFamily="34" charset="0"/>
              </a:rPr>
              <a:t>Hobson C, </a:t>
            </a:r>
            <a:r>
              <a:rPr lang="en-US" sz="1200" dirty="0" err="1">
                <a:latin typeface="Calibri" panose="020F0502020204030204" pitchFamily="34" charset="0"/>
              </a:rPr>
              <a:t>Ruchi</a:t>
            </a:r>
            <a:r>
              <a:rPr lang="en-US" sz="1200" dirty="0">
                <a:latin typeface="Calibri" panose="020F0502020204030204" pitchFamily="34" charset="0"/>
              </a:rPr>
              <a:t> R, </a:t>
            </a:r>
            <a:r>
              <a:rPr lang="en-US" sz="1200" dirty="0" err="1">
                <a:latin typeface="Calibri" panose="020F0502020204030204" pitchFamily="34" charset="0"/>
              </a:rPr>
              <a:t>Bihorac</a:t>
            </a:r>
            <a:r>
              <a:rPr lang="en-US" sz="1200" dirty="0">
                <a:latin typeface="Calibri" panose="020F0502020204030204" pitchFamily="34" charset="0"/>
              </a:rPr>
              <a:t> A. Perioperative Acute Kidney Injury: Risk Factors and Predictive Strategies. </a:t>
            </a:r>
            <a:r>
              <a:rPr lang="en-US" sz="1200" i="1" dirty="0" err="1">
                <a:latin typeface="Calibri" panose="020F0502020204030204" pitchFamily="34" charset="0"/>
              </a:rPr>
              <a:t>Crit</a:t>
            </a:r>
            <a:r>
              <a:rPr lang="en-US" sz="1200" i="1" dirty="0">
                <a:latin typeface="Calibri" panose="020F0502020204030204" pitchFamily="34" charset="0"/>
              </a:rPr>
              <a:t> Care </a:t>
            </a:r>
            <a:r>
              <a:rPr lang="en-US" sz="1200" i="1" dirty="0" err="1">
                <a:latin typeface="Calibri" panose="020F0502020204030204" pitchFamily="34" charset="0"/>
              </a:rPr>
              <a:t>Clin</a:t>
            </a:r>
            <a:r>
              <a:rPr lang="en-US" sz="1200" dirty="0">
                <a:latin typeface="Calibri" panose="020F0502020204030204" pitchFamily="34" charset="0"/>
              </a:rPr>
              <a:t>. 2017;33(2):379-396</a:t>
            </a:r>
            <a:r>
              <a:rPr lang="en-US" sz="1200" dirty="0" smtClean="0">
                <a:latin typeface="Calibri" panose="020F0502020204030204" pitchFamily="34" charset="0"/>
              </a:rPr>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20</a:t>
            </a:r>
            <a:r>
              <a:rPr lang="en-US" sz="1200" dirty="0" smtClean="0">
                <a:latin typeface="Calibri" panose="020F0502020204030204" pitchFamily="34" charset="0"/>
              </a:rPr>
              <a:t> </a:t>
            </a:r>
            <a:r>
              <a:rPr lang="en-US" sz="1200" dirty="0"/>
              <a:t>Cruz DN, Ricci Z, </a:t>
            </a:r>
            <a:r>
              <a:rPr lang="en-US" sz="1200" dirty="0" err="1"/>
              <a:t>Ronco</a:t>
            </a:r>
            <a:r>
              <a:rPr lang="en-US" sz="1200" dirty="0"/>
              <a:t> C. Clinical review: RIFLE and AKIN--time for reappraisal. </a:t>
            </a:r>
            <a:r>
              <a:rPr lang="en-US" sz="1200" i="1" dirty="0" err="1"/>
              <a:t>Crit</a:t>
            </a:r>
            <a:r>
              <a:rPr lang="en-US" sz="1200" i="1" dirty="0"/>
              <a:t> Care</a:t>
            </a:r>
            <a:r>
              <a:rPr lang="en-US" sz="1200" dirty="0"/>
              <a:t>. 2009;13(3):211.</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21 </a:t>
            </a:r>
            <a:r>
              <a:rPr lang="en-US" sz="1200" dirty="0">
                <a:latin typeface="Calibri" panose="020F0502020204030204" pitchFamily="34" charset="0"/>
              </a:rPr>
              <a:t>Ricci Z, Cruz D, </a:t>
            </a:r>
            <a:r>
              <a:rPr lang="en-US" sz="1200" dirty="0" err="1">
                <a:latin typeface="Calibri" panose="020F0502020204030204" pitchFamily="34" charset="0"/>
              </a:rPr>
              <a:t>Ronco</a:t>
            </a:r>
            <a:r>
              <a:rPr lang="en-US" sz="1200" dirty="0">
                <a:latin typeface="Calibri" panose="020F0502020204030204" pitchFamily="34" charset="0"/>
              </a:rPr>
              <a:t> C. The RIFLE criteria and mortality in acute kidney injury: A systematic review. </a:t>
            </a:r>
            <a:r>
              <a:rPr lang="en-US" sz="1200" i="1" dirty="0">
                <a:latin typeface="Calibri" panose="020F0502020204030204" pitchFamily="34" charset="0"/>
              </a:rPr>
              <a:t>Kidney Int</a:t>
            </a:r>
            <a:r>
              <a:rPr lang="en-US" sz="1200" dirty="0">
                <a:latin typeface="Calibri" panose="020F0502020204030204" pitchFamily="34" charset="0"/>
              </a:rPr>
              <a:t>. 2008;73(5):538-546.</a:t>
            </a:r>
          </a:p>
          <a:p>
            <a:pPr marL="0" indent="0">
              <a:spcBef>
                <a:spcPts val="1000"/>
              </a:spcBef>
              <a:buNone/>
            </a:pPr>
            <a:endParaRPr lang="en-US" sz="1200" b="1" dirty="0" smtClean="0">
              <a:latin typeface="Calibri" panose="020F0502020204030204" pitchFamily="34" charset="0"/>
            </a:endParaRPr>
          </a:p>
          <a:p>
            <a:pPr marL="0" indent="0">
              <a:spcBef>
                <a:spcPts val="1000"/>
              </a:spcBef>
              <a:buNone/>
            </a:pPr>
            <a:endParaRPr sz="1200" dirty="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345676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22 </a:t>
            </a:r>
            <a:r>
              <a:rPr lang="en-US" sz="1200" dirty="0" err="1" smtClean="0"/>
              <a:t>Khwaja</a:t>
            </a:r>
            <a:r>
              <a:rPr lang="en-US" sz="1200" dirty="0" smtClean="0"/>
              <a:t> </a:t>
            </a:r>
            <a:r>
              <a:rPr lang="en-US" sz="1200" dirty="0"/>
              <a:t>A. KDIGO clinical practice guidelines for acute kidney injury. </a:t>
            </a:r>
            <a:r>
              <a:rPr lang="en-US" sz="1200" i="1" dirty="0"/>
              <a:t>Nephron </a:t>
            </a:r>
            <a:r>
              <a:rPr lang="en-US" sz="1200" i="1" dirty="0" err="1"/>
              <a:t>Clin</a:t>
            </a:r>
            <a:r>
              <a:rPr lang="en-US" sz="1200" i="1" dirty="0"/>
              <a:t> </a:t>
            </a:r>
            <a:r>
              <a:rPr lang="en-US" sz="1200" i="1" dirty="0" err="1"/>
              <a:t>Pract</a:t>
            </a:r>
            <a:r>
              <a:rPr lang="en-US" sz="1200" dirty="0"/>
              <a:t>. 2012;120(4):c179-c184</a:t>
            </a:r>
            <a:r>
              <a:rPr lang="en-US" sz="1200" dirty="0" smtClean="0"/>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23 </a:t>
            </a:r>
            <a:r>
              <a:rPr lang="en-US" sz="1200" dirty="0" err="1" smtClean="0">
                <a:latin typeface="Calibri" panose="020F0502020204030204" pitchFamily="34" charset="0"/>
              </a:rPr>
              <a:t>Selewski</a:t>
            </a:r>
            <a:r>
              <a:rPr lang="en-US" sz="1200" dirty="0" smtClean="0">
                <a:latin typeface="Calibri" panose="020F0502020204030204" pitchFamily="34" charset="0"/>
              </a:rPr>
              <a:t> </a:t>
            </a:r>
            <a:r>
              <a:rPr lang="en-US" sz="1200" dirty="0">
                <a:latin typeface="Calibri" panose="020F0502020204030204" pitchFamily="34" charset="0"/>
              </a:rPr>
              <a:t>DT, Cornell TT, Heung M, et al. Validation of the KDIGO acute kidney injury criteria in a pediatric critical care population. </a:t>
            </a:r>
            <a:r>
              <a:rPr lang="en-US" sz="1200" i="1" dirty="0">
                <a:latin typeface="Calibri" panose="020F0502020204030204" pitchFamily="34" charset="0"/>
              </a:rPr>
              <a:t>Intensive Care Med</a:t>
            </a:r>
            <a:r>
              <a:rPr lang="en-US" sz="1200" dirty="0">
                <a:latin typeface="Calibri" panose="020F0502020204030204" pitchFamily="34" charset="0"/>
              </a:rPr>
              <a:t>. 2014;40(10):1481-1488</a:t>
            </a:r>
            <a:r>
              <a:rPr lang="en-US" sz="1200" dirty="0" smtClean="0">
                <a:latin typeface="Calibri" panose="020F0502020204030204" pitchFamily="34" charset="0"/>
              </a:rPr>
              <a:t>.</a:t>
            </a:r>
            <a:r>
              <a:rPr lang="en-US" sz="1200" b="1" dirty="0" smtClean="0">
                <a:latin typeface="Calibri" panose="020F0502020204030204" pitchFamily="34" charset="0"/>
              </a:rPr>
              <a:t> </a:t>
            </a:r>
          </a:p>
          <a:p>
            <a:pPr marL="0" indent="0">
              <a:spcBef>
                <a:spcPts val="1000"/>
              </a:spcBef>
              <a:buNone/>
            </a:pPr>
            <a:r>
              <a:rPr lang="en-US" sz="1200" b="1" dirty="0" smtClean="0">
                <a:latin typeface="Calibri" panose="020F0502020204030204" pitchFamily="34" charset="0"/>
              </a:rPr>
              <a:t>24 </a:t>
            </a:r>
            <a:r>
              <a:rPr lang="en-US" sz="1200" dirty="0"/>
              <a:t>Sutherland SM, Byrnes JJ, Kothari M, et al. AKI in hospitalized children: comparing the </a:t>
            </a:r>
            <a:r>
              <a:rPr lang="en-US" sz="1200" dirty="0" err="1"/>
              <a:t>pRIFLE</a:t>
            </a:r>
            <a:r>
              <a:rPr lang="en-US" sz="1200" dirty="0"/>
              <a:t>, AKIN, and KDIGO definitions. </a:t>
            </a:r>
            <a:r>
              <a:rPr lang="en-US" sz="1200" i="1" dirty="0" err="1"/>
              <a:t>Clin</a:t>
            </a:r>
            <a:r>
              <a:rPr lang="en-US" sz="1200" i="1" dirty="0"/>
              <a:t> J Am </a:t>
            </a:r>
            <a:r>
              <a:rPr lang="en-US" sz="1200" i="1" dirty="0" err="1"/>
              <a:t>Soc</a:t>
            </a:r>
            <a:r>
              <a:rPr lang="en-US" sz="1200" i="1" dirty="0"/>
              <a:t> </a:t>
            </a:r>
            <a:r>
              <a:rPr lang="en-US" sz="1200" i="1" dirty="0" err="1"/>
              <a:t>Nephrol</a:t>
            </a:r>
            <a:r>
              <a:rPr lang="en-US" sz="1200" dirty="0"/>
              <a:t>. 2015;10(4):554-561</a:t>
            </a:r>
            <a:r>
              <a:rPr lang="en-US" sz="1200" dirty="0" smtClean="0"/>
              <a:t>.</a:t>
            </a:r>
          </a:p>
          <a:p>
            <a:pPr marL="0" indent="0">
              <a:spcBef>
                <a:spcPts val="1000"/>
              </a:spcBef>
              <a:buNone/>
            </a:pPr>
            <a:r>
              <a:rPr lang="en-US" sz="1200" b="1" dirty="0" smtClean="0">
                <a:latin typeface="Calibri" panose="020F0502020204030204" pitchFamily="34" charset="0"/>
              </a:rPr>
              <a:t>25 </a:t>
            </a:r>
            <a:r>
              <a:rPr lang="en-US" sz="1200" dirty="0" err="1">
                <a:latin typeface="Calibri" panose="020F0502020204030204" pitchFamily="34" charset="0"/>
              </a:rPr>
              <a:t>Basile</a:t>
            </a:r>
            <a:r>
              <a:rPr lang="en-US" sz="1200" dirty="0">
                <a:latin typeface="Calibri" panose="020F0502020204030204" pitchFamily="34" charset="0"/>
              </a:rPr>
              <a:t> DP, Anderson MD, Sutton TA. Pathophysiology of acute kidney injury. </a:t>
            </a:r>
            <a:r>
              <a:rPr lang="en-US" sz="1200" i="1" dirty="0" err="1">
                <a:latin typeface="Calibri" panose="020F0502020204030204" pitchFamily="34" charset="0"/>
              </a:rPr>
              <a:t>Compr</a:t>
            </a:r>
            <a:r>
              <a:rPr lang="en-US" sz="1200" i="1" dirty="0">
                <a:latin typeface="Calibri" panose="020F0502020204030204" pitchFamily="34" charset="0"/>
              </a:rPr>
              <a:t> Physiol</a:t>
            </a:r>
            <a:r>
              <a:rPr lang="en-US" sz="1200" dirty="0">
                <a:latin typeface="Calibri" panose="020F0502020204030204" pitchFamily="34" charset="0"/>
              </a:rPr>
              <a:t>. 2012;2(2):1303-1353.</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26 </a:t>
            </a:r>
            <a:r>
              <a:rPr lang="en-US" sz="1200" dirty="0">
                <a:latin typeface="Calibri" panose="020F0502020204030204" pitchFamily="34" charset="0"/>
              </a:rPr>
              <a:t>Schwartz GJ, Schneider MF, Maier PS, et al. Improved equations estimating GFR in children with chronic kidney disease using an </a:t>
            </a:r>
            <a:r>
              <a:rPr lang="en-US" sz="1200" dirty="0" err="1">
                <a:latin typeface="Calibri" panose="020F0502020204030204" pitchFamily="34" charset="0"/>
              </a:rPr>
              <a:t>immunonephelometric</a:t>
            </a:r>
            <a:r>
              <a:rPr lang="en-US" sz="1200" dirty="0">
                <a:latin typeface="Calibri" panose="020F0502020204030204" pitchFamily="34" charset="0"/>
              </a:rPr>
              <a:t> determination of cystatin C. </a:t>
            </a:r>
            <a:r>
              <a:rPr lang="en-US" sz="1200" i="1" dirty="0">
                <a:latin typeface="Calibri" panose="020F0502020204030204" pitchFamily="34" charset="0"/>
              </a:rPr>
              <a:t>Kidney Int</a:t>
            </a:r>
            <a:r>
              <a:rPr lang="en-US" sz="1200" dirty="0">
                <a:latin typeface="Calibri" panose="020F0502020204030204" pitchFamily="34" charset="0"/>
              </a:rPr>
              <a:t>. 2012;82(4):445-453.</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27 </a:t>
            </a:r>
            <a:r>
              <a:rPr lang="en-US" sz="1200" dirty="0">
                <a:latin typeface="Calibri" panose="020F0502020204030204" pitchFamily="34" charset="0"/>
              </a:rPr>
              <a:t>Anders H-J, Schaefer L. Beyond tissue injury-damage-associated molecular patterns, toll-like receptors, and </a:t>
            </a:r>
            <a:r>
              <a:rPr lang="en-US" sz="1200" dirty="0" err="1">
                <a:latin typeface="Calibri" panose="020F0502020204030204" pitchFamily="34" charset="0"/>
              </a:rPr>
              <a:t>inflammasomes</a:t>
            </a:r>
            <a:r>
              <a:rPr lang="en-US" sz="1200" dirty="0">
                <a:latin typeface="Calibri" panose="020F0502020204030204" pitchFamily="34" charset="0"/>
              </a:rPr>
              <a:t> also drive regeneration and fibrosis. </a:t>
            </a:r>
            <a:r>
              <a:rPr lang="en-US" sz="1200" i="1" dirty="0">
                <a:latin typeface="Calibri" panose="020F0502020204030204" pitchFamily="34" charset="0"/>
              </a:rPr>
              <a:t>J Am </a:t>
            </a:r>
            <a:r>
              <a:rPr lang="en-US" sz="1200" i="1" dirty="0" err="1">
                <a:latin typeface="Calibri" panose="020F0502020204030204" pitchFamily="34" charset="0"/>
              </a:rPr>
              <a:t>Soc</a:t>
            </a:r>
            <a:r>
              <a:rPr lang="en-US" sz="1200" i="1" dirty="0">
                <a:latin typeface="Calibri" panose="020F0502020204030204" pitchFamily="34" charset="0"/>
              </a:rPr>
              <a:t> </a:t>
            </a:r>
            <a:r>
              <a:rPr lang="en-US" sz="1200" i="1" dirty="0" err="1">
                <a:latin typeface="Calibri" panose="020F0502020204030204" pitchFamily="34" charset="0"/>
              </a:rPr>
              <a:t>Nephrol</a:t>
            </a:r>
            <a:r>
              <a:rPr lang="en-US" sz="1200" dirty="0">
                <a:latin typeface="Calibri" panose="020F0502020204030204" pitchFamily="34" charset="0"/>
              </a:rPr>
              <a:t>. 2014;25(7):1387-1400.</a:t>
            </a:r>
            <a:endParaRPr lang="en-US" sz="1200" dirty="0" smtClean="0">
              <a:latin typeface="Calibri" panose="020F0502020204030204" pitchFamily="34" charset="0"/>
            </a:endParaRPr>
          </a:p>
          <a:p>
            <a:pPr marL="0" lvl="0" indent="0">
              <a:spcBef>
                <a:spcPts val="1000"/>
              </a:spcBef>
              <a:buNone/>
            </a:pPr>
            <a:r>
              <a:rPr lang="en-US" sz="1200" b="1" dirty="0" smtClean="0">
                <a:latin typeface="Calibri" panose="020F0502020204030204" pitchFamily="34" charset="0"/>
              </a:rPr>
              <a:t>28 </a:t>
            </a:r>
            <a:r>
              <a:rPr lang="en-US" sz="1200" dirty="0" err="1">
                <a:latin typeface="Calibri" panose="020F0502020204030204" pitchFamily="34" charset="0"/>
              </a:rPr>
              <a:t>Zarbock</a:t>
            </a:r>
            <a:r>
              <a:rPr lang="en-US" sz="1200" dirty="0">
                <a:latin typeface="Calibri" panose="020F0502020204030204" pitchFamily="34" charset="0"/>
              </a:rPr>
              <a:t> A, </a:t>
            </a:r>
            <a:r>
              <a:rPr lang="en-US" sz="1200" dirty="0" err="1">
                <a:latin typeface="Calibri" panose="020F0502020204030204" pitchFamily="34" charset="0"/>
              </a:rPr>
              <a:t>Koyner</a:t>
            </a:r>
            <a:r>
              <a:rPr lang="en-US" sz="1200" dirty="0">
                <a:latin typeface="Calibri" panose="020F0502020204030204" pitchFamily="34" charset="0"/>
              </a:rPr>
              <a:t> JL, </a:t>
            </a:r>
            <a:r>
              <a:rPr lang="en-US" sz="1200" dirty="0" err="1">
                <a:latin typeface="Calibri" panose="020F0502020204030204" pitchFamily="34" charset="0"/>
              </a:rPr>
              <a:t>Hoste</a:t>
            </a:r>
            <a:r>
              <a:rPr lang="en-US" sz="1200" dirty="0">
                <a:latin typeface="Calibri" panose="020F0502020204030204" pitchFamily="34" charset="0"/>
              </a:rPr>
              <a:t> EAJ, </a:t>
            </a:r>
            <a:r>
              <a:rPr lang="en-US" sz="1200" dirty="0" err="1">
                <a:latin typeface="Calibri" panose="020F0502020204030204" pitchFamily="34" charset="0"/>
              </a:rPr>
              <a:t>Kellum</a:t>
            </a:r>
            <a:r>
              <a:rPr lang="en-US" sz="1200" dirty="0">
                <a:latin typeface="Calibri" panose="020F0502020204030204" pitchFamily="34" charset="0"/>
              </a:rPr>
              <a:t> JA. Update on Perioperative Acute Kidney Injury. </a:t>
            </a:r>
            <a:r>
              <a:rPr lang="en-US" sz="1200" dirty="0" err="1">
                <a:latin typeface="Calibri" panose="020F0502020204030204" pitchFamily="34" charset="0"/>
              </a:rPr>
              <a:t>Anesth</a:t>
            </a:r>
            <a:r>
              <a:rPr lang="en-US" sz="1200" dirty="0">
                <a:latin typeface="Calibri" panose="020F0502020204030204" pitchFamily="34" charset="0"/>
              </a:rPr>
              <a:t> </a:t>
            </a:r>
            <a:r>
              <a:rPr lang="en-US" sz="1200" dirty="0" err="1">
                <a:latin typeface="Calibri" panose="020F0502020204030204" pitchFamily="34" charset="0"/>
              </a:rPr>
              <a:t>Analg</a:t>
            </a:r>
            <a:r>
              <a:rPr lang="en-US" sz="1200" dirty="0">
                <a:latin typeface="Calibri" panose="020F0502020204030204" pitchFamily="34" charset="0"/>
              </a:rPr>
              <a:t>. 2018;127(5):1236-1245</a:t>
            </a:r>
            <a:endParaRPr lang="en-US" sz="1200" b="1" dirty="0" smtClean="0">
              <a:latin typeface="Calibri" panose="020F0502020204030204" pitchFamily="34" charset="0"/>
            </a:endParaRPr>
          </a:p>
          <a:p>
            <a:pPr marL="0" lvl="0" indent="0">
              <a:spcBef>
                <a:spcPts val="1000"/>
              </a:spcBef>
              <a:buNone/>
            </a:pPr>
            <a:r>
              <a:rPr lang="en-US" sz="1200" b="1" dirty="0" smtClean="0">
                <a:latin typeface="Calibri" panose="020F0502020204030204" pitchFamily="34" charset="0"/>
              </a:rPr>
              <a:t>29 </a:t>
            </a:r>
            <a:r>
              <a:rPr lang="en-US" sz="1200" dirty="0" err="1">
                <a:latin typeface="Calibri" panose="020F0502020204030204" pitchFamily="34" charset="0"/>
              </a:rPr>
              <a:t>Makris</a:t>
            </a:r>
            <a:r>
              <a:rPr lang="en-US" sz="1200" dirty="0">
                <a:latin typeface="Calibri" panose="020F0502020204030204" pitchFamily="34" charset="0"/>
              </a:rPr>
              <a:t> K, </a:t>
            </a:r>
            <a:r>
              <a:rPr lang="en-US" sz="1200" dirty="0" err="1">
                <a:latin typeface="Calibri" panose="020F0502020204030204" pitchFamily="34" charset="0"/>
              </a:rPr>
              <a:t>Spanou</a:t>
            </a:r>
            <a:r>
              <a:rPr lang="en-US" sz="1200" dirty="0">
                <a:latin typeface="Calibri" panose="020F0502020204030204" pitchFamily="34" charset="0"/>
              </a:rPr>
              <a:t> L. Acute Kidney Injury: Definition, Pathophysiology and Clinical Phenotypes. </a:t>
            </a:r>
            <a:r>
              <a:rPr lang="en-US" sz="1200" i="1" dirty="0" err="1">
                <a:latin typeface="Calibri" panose="020F0502020204030204" pitchFamily="34" charset="0"/>
              </a:rPr>
              <a:t>Clin</a:t>
            </a:r>
            <a:r>
              <a:rPr lang="en-US" sz="1200" i="1" dirty="0">
                <a:latin typeface="Calibri" panose="020F0502020204030204" pitchFamily="34" charset="0"/>
              </a:rPr>
              <a:t> </a:t>
            </a:r>
            <a:r>
              <a:rPr lang="en-US" sz="1200" i="1" dirty="0" err="1">
                <a:latin typeface="Calibri" panose="020F0502020204030204" pitchFamily="34" charset="0"/>
              </a:rPr>
              <a:t>Biochem</a:t>
            </a:r>
            <a:r>
              <a:rPr lang="en-US" sz="1200" i="1" dirty="0">
                <a:latin typeface="Calibri" panose="020F0502020204030204" pitchFamily="34" charset="0"/>
              </a:rPr>
              <a:t> Rev</a:t>
            </a:r>
            <a:r>
              <a:rPr lang="en-US" sz="1200" dirty="0">
                <a:latin typeface="Calibri" panose="020F0502020204030204" pitchFamily="34" charset="0"/>
              </a:rPr>
              <a:t>. 2016;37(2):85-98.</a:t>
            </a:r>
            <a:endParaRPr sz="1200" dirty="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852041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30</a:t>
            </a:r>
            <a:r>
              <a:rPr lang="en-US" sz="1200" dirty="0" smtClean="0">
                <a:latin typeface="Calibri" panose="020F0502020204030204" pitchFamily="34" charset="0"/>
              </a:rPr>
              <a:t> </a:t>
            </a:r>
            <a:r>
              <a:rPr lang="en-US" sz="1200" dirty="0">
                <a:latin typeface="Calibri" panose="020F0502020204030204" pitchFamily="34" charset="0"/>
              </a:rPr>
              <a:t>Li Z, Kang Z, </a:t>
            </a:r>
            <a:r>
              <a:rPr lang="en-US" sz="1200" dirty="0" err="1">
                <a:latin typeface="Calibri" panose="020F0502020204030204" pitchFamily="34" charset="0"/>
              </a:rPr>
              <a:t>Duan</a:t>
            </a:r>
            <a:r>
              <a:rPr lang="en-US" sz="1200" dirty="0">
                <a:latin typeface="Calibri" panose="020F0502020204030204" pitchFamily="34" charset="0"/>
              </a:rPr>
              <a:t> C, et al. Clinical and pathological features of acute kidney injury in children. </a:t>
            </a:r>
            <a:r>
              <a:rPr lang="en-US" sz="1200" i="1" dirty="0">
                <a:latin typeface="Calibri" panose="020F0502020204030204" pitchFamily="34" charset="0"/>
              </a:rPr>
              <a:t>Ren Fail</a:t>
            </a:r>
            <a:r>
              <a:rPr lang="en-US" sz="1200" dirty="0">
                <a:latin typeface="Calibri" panose="020F0502020204030204" pitchFamily="34" charset="0"/>
              </a:rPr>
              <a:t>. 2014;36(7):1023-1028.</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31</a:t>
            </a:r>
            <a:r>
              <a:rPr lang="en-US" sz="1200" dirty="0" smtClean="0">
                <a:latin typeface="Calibri" panose="020F0502020204030204" pitchFamily="34" charset="0"/>
              </a:rPr>
              <a:t> </a:t>
            </a:r>
            <a:r>
              <a:rPr lang="en-US" sz="1200" dirty="0" err="1">
                <a:latin typeface="Calibri" panose="020F0502020204030204" pitchFamily="34" charset="0"/>
              </a:rPr>
              <a:t>Gumbert</a:t>
            </a:r>
            <a:r>
              <a:rPr lang="en-US" sz="1200" dirty="0">
                <a:latin typeface="Calibri" panose="020F0502020204030204" pitchFamily="34" charset="0"/>
              </a:rPr>
              <a:t> SD, </a:t>
            </a:r>
            <a:r>
              <a:rPr lang="en-US" sz="1200" dirty="0" err="1">
                <a:latin typeface="Calibri" panose="020F0502020204030204" pitchFamily="34" charset="0"/>
              </a:rPr>
              <a:t>Kork</a:t>
            </a:r>
            <a:r>
              <a:rPr lang="en-US" sz="1200" dirty="0">
                <a:latin typeface="Calibri" panose="020F0502020204030204" pitchFamily="34" charset="0"/>
              </a:rPr>
              <a:t> F, Jackson ML, et al. Perioperative Acute Kidney Injury. </a:t>
            </a:r>
            <a:r>
              <a:rPr lang="en-US" sz="1200" i="1" dirty="0">
                <a:latin typeface="Calibri" panose="020F0502020204030204" pitchFamily="34" charset="0"/>
              </a:rPr>
              <a:t>Anesthesiology</a:t>
            </a:r>
            <a:r>
              <a:rPr lang="en-US" sz="1200" dirty="0">
                <a:latin typeface="Calibri" panose="020F0502020204030204" pitchFamily="34" charset="0"/>
              </a:rPr>
              <a:t>. 2020;132(1):180-204.</a:t>
            </a:r>
            <a:endParaRPr lang="en-US" sz="1200"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32 </a:t>
            </a:r>
            <a:r>
              <a:rPr lang="en-US" sz="1200" dirty="0" err="1">
                <a:latin typeface="Calibri" panose="020F0502020204030204" pitchFamily="34" charset="0"/>
              </a:rPr>
              <a:t>Basile</a:t>
            </a:r>
            <a:r>
              <a:rPr lang="en-US" sz="1200" dirty="0">
                <a:latin typeface="Calibri" panose="020F0502020204030204" pitchFamily="34" charset="0"/>
              </a:rPr>
              <a:t> DP, Anderson MD, Sutton TA. Pathophysiology of acute kidney injury. </a:t>
            </a:r>
            <a:r>
              <a:rPr lang="en-US" sz="1200" dirty="0" err="1">
                <a:latin typeface="Calibri" panose="020F0502020204030204" pitchFamily="34" charset="0"/>
              </a:rPr>
              <a:t>Compr</a:t>
            </a:r>
            <a:r>
              <a:rPr lang="en-US" sz="1200" dirty="0">
                <a:latin typeface="Calibri" panose="020F0502020204030204" pitchFamily="34" charset="0"/>
              </a:rPr>
              <a:t> Physiol. 2012;2(2):</a:t>
            </a:r>
            <a:r>
              <a:rPr lang="en-US" sz="1200" dirty="0" smtClean="0">
                <a:latin typeface="Calibri" panose="020F0502020204030204" pitchFamily="34" charset="0"/>
              </a:rPr>
              <a:t>1303-1353.</a:t>
            </a:r>
            <a:endParaRPr lang="en-US" sz="1200" dirty="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33 </a:t>
            </a:r>
            <a:r>
              <a:rPr lang="en-US" sz="1200" dirty="0" err="1">
                <a:latin typeface="Calibri" panose="020F0502020204030204" pitchFamily="34" charset="0"/>
              </a:rPr>
              <a:t>Meersch</a:t>
            </a:r>
            <a:r>
              <a:rPr lang="en-US" sz="1200" dirty="0">
                <a:latin typeface="Calibri" panose="020F0502020204030204" pitchFamily="34" charset="0"/>
              </a:rPr>
              <a:t> M, </a:t>
            </a:r>
            <a:r>
              <a:rPr lang="en-US" sz="1200" dirty="0" err="1">
                <a:latin typeface="Calibri" panose="020F0502020204030204" pitchFamily="34" charset="0"/>
              </a:rPr>
              <a:t>Volmering</a:t>
            </a:r>
            <a:r>
              <a:rPr lang="en-US" sz="1200" dirty="0">
                <a:latin typeface="Calibri" panose="020F0502020204030204" pitchFamily="34" charset="0"/>
              </a:rPr>
              <a:t> S, </a:t>
            </a:r>
            <a:r>
              <a:rPr lang="en-US" sz="1200" dirty="0" err="1">
                <a:latin typeface="Calibri" panose="020F0502020204030204" pitchFamily="34" charset="0"/>
              </a:rPr>
              <a:t>Zarbock</a:t>
            </a:r>
            <a:r>
              <a:rPr lang="en-US" sz="1200" dirty="0">
                <a:latin typeface="Calibri" panose="020F0502020204030204" pitchFamily="34" charset="0"/>
              </a:rPr>
              <a:t> A. Prevention of acute kidney injury. </a:t>
            </a:r>
            <a:r>
              <a:rPr lang="en-US" sz="1200" i="1" dirty="0">
                <a:latin typeface="Calibri" panose="020F0502020204030204" pitchFamily="34" charset="0"/>
              </a:rPr>
              <a:t>Best </a:t>
            </a:r>
            <a:r>
              <a:rPr lang="en-US" sz="1200" i="1" dirty="0" err="1">
                <a:latin typeface="Calibri" panose="020F0502020204030204" pitchFamily="34" charset="0"/>
              </a:rPr>
              <a:t>Pract</a:t>
            </a:r>
            <a:r>
              <a:rPr lang="en-US" sz="1200" i="1" dirty="0">
                <a:latin typeface="Calibri" panose="020F0502020204030204" pitchFamily="34" charset="0"/>
              </a:rPr>
              <a:t> Res </a:t>
            </a:r>
            <a:r>
              <a:rPr lang="en-US" sz="1200" i="1" dirty="0" err="1">
                <a:latin typeface="Calibri" panose="020F0502020204030204" pitchFamily="34" charset="0"/>
              </a:rPr>
              <a:t>Clin</a:t>
            </a:r>
            <a:r>
              <a:rPr lang="en-US" sz="1200" i="1" dirty="0">
                <a:latin typeface="Calibri" panose="020F0502020204030204" pitchFamily="34" charset="0"/>
              </a:rPr>
              <a:t> </a:t>
            </a:r>
            <a:r>
              <a:rPr lang="en-US" sz="1200" i="1" dirty="0" err="1">
                <a:latin typeface="Calibri" panose="020F0502020204030204" pitchFamily="34" charset="0"/>
              </a:rPr>
              <a:t>Anaesthesiol</a:t>
            </a:r>
            <a:r>
              <a:rPr lang="en-US" sz="1200" dirty="0">
                <a:latin typeface="Calibri" panose="020F0502020204030204" pitchFamily="34" charset="0"/>
              </a:rPr>
              <a:t>. 2017;31(3):</a:t>
            </a:r>
            <a:r>
              <a:rPr lang="en-US" sz="1200" dirty="0" smtClean="0">
                <a:latin typeface="Calibri" panose="020F0502020204030204" pitchFamily="34" charset="0"/>
              </a:rPr>
              <a:t>361-370.</a:t>
            </a:r>
            <a:endParaRPr lang="en-US" sz="1200" dirty="0" smtClean="0"/>
          </a:p>
          <a:p>
            <a:pPr marL="0" indent="0">
              <a:spcBef>
                <a:spcPts val="1000"/>
              </a:spcBef>
              <a:buNone/>
            </a:pPr>
            <a:r>
              <a:rPr lang="en-US" sz="1200" b="1" dirty="0">
                <a:latin typeface="Calibri" panose="020F0502020204030204" pitchFamily="34" charset="0"/>
              </a:rPr>
              <a:t>3</a:t>
            </a:r>
            <a:r>
              <a:rPr lang="en-US" sz="1200" b="1" dirty="0" smtClean="0">
                <a:latin typeface="Calibri" panose="020F0502020204030204" pitchFamily="34" charset="0"/>
              </a:rPr>
              <a:t>4 </a:t>
            </a:r>
            <a:r>
              <a:rPr lang="en-US" sz="1200" dirty="0" err="1">
                <a:latin typeface="Calibri" panose="020F0502020204030204" pitchFamily="34" charset="0"/>
              </a:rPr>
              <a:t>Meersch</a:t>
            </a:r>
            <a:r>
              <a:rPr lang="en-US" sz="1200" dirty="0">
                <a:latin typeface="Calibri" panose="020F0502020204030204" pitchFamily="34" charset="0"/>
              </a:rPr>
              <a:t> M, Schmidt C, </a:t>
            </a:r>
            <a:r>
              <a:rPr lang="en-US" sz="1200" dirty="0" err="1">
                <a:latin typeface="Calibri" panose="020F0502020204030204" pitchFamily="34" charset="0"/>
              </a:rPr>
              <a:t>Zarbock</a:t>
            </a:r>
            <a:r>
              <a:rPr lang="en-US" sz="1200" dirty="0">
                <a:latin typeface="Calibri" panose="020F0502020204030204" pitchFamily="34" charset="0"/>
              </a:rPr>
              <a:t> A. Perioperative Acute Kidney Injury: An Under-Recognized Problem. </a:t>
            </a:r>
            <a:r>
              <a:rPr lang="en-US" sz="1200" i="1" dirty="0" err="1">
                <a:latin typeface="Calibri" panose="020F0502020204030204" pitchFamily="34" charset="0"/>
              </a:rPr>
              <a:t>Anesth</a:t>
            </a:r>
            <a:r>
              <a:rPr lang="en-US" sz="1200" i="1" dirty="0">
                <a:latin typeface="Calibri" panose="020F0502020204030204" pitchFamily="34" charset="0"/>
              </a:rPr>
              <a:t> </a:t>
            </a:r>
            <a:r>
              <a:rPr lang="en-US" sz="1200" i="1" dirty="0" err="1">
                <a:latin typeface="Calibri" panose="020F0502020204030204" pitchFamily="34" charset="0"/>
              </a:rPr>
              <a:t>Analg</a:t>
            </a:r>
            <a:r>
              <a:rPr lang="en-US" sz="1200" dirty="0">
                <a:latin typeface="Calibri" panose="020F0502020204030204" pitchFamily="34" charset="0"/>
              </a:rPr>
              <a:t>. 2017;125(4):1223-1232</a:t>
            </a:r>
            <a:r>
              <a:rPr lang="en-US" sz="1200" dirty="0" smtClean="0">
                <a:latin typeface="Calibri" panose="020F0502020204030204" pitchFamily="34" charset="0"/>
              </a:rPr>
              <a:t>.</a:t>
            </a:r>
            <a:endParaRPr lang="en-US" sz="1200" b="1"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35 </a:t>
            </a:r>
            <a:r>
              <a:rPr lang="en-US" sz="1200" dirty="0">
                <a:latin typeface="Calibri" panose="020F0502020204030204" pitchFamily="34" charset="0"/>
              </a:rPr>
              <a:t>Hobson C, </a:t>
            </a:r>
            <a:r>
              <a:rPr lang="en-US" sz="1200" dirty="0" err="1">
                <a:latin typeface="Calibri" panose="020F0502020204030204" pitchFamily="34" charset="0"/>
              </a:rPr>
              <a:t>Ruchi</a:t>
            </a:r>
            <a:r>
              <a:rPr lang="en-US" sz="1200" dirty="0">
                <a:latin typeface="Calibri" panose="020F0502020204030204" pitchFamily="34" charset="0"/>
              </a:rPr>
              <a:t> R, </a:t>
            </a:r>
            <a:r>
              <a:rPr lang="en-US" sz="1200" dirty="0" err="1">
                <a:latin typeface="Calibri" panose="020F0502020204030204" pitchFamily="34" charset="0"/>
              </a:rPr>
              <a:t>Bihorac</a:t>
            </a:r>
            <a:r>
              <a:rPr lang="en-US" sz="1200" dirty="0">
                <a:latin typeface="Calibri" panose="020F0502020204030204" pitchFamily="34" charset="0"/>
              </a:rPr>
              <a:t> A. Perioperative Acute Kidney Injury: Risk Factors and Predictive Strategies. </a:t>
            </a:r>
            <a:r>
              <a:rPr lang="en-US" sz="1200" dirty="0" err="1">
                <a:latin typeface="Calibri" panose="020F0502020204030204" pitchFamily="34" charset="0"/>
              </a:rPr>
              <a:t>Crit</a:t>
            </a:r>
            <a:r>
              <a:rPr lang="en-US" sz="1200" dirty="0">
                <a:latin typeface="Calibri" panose="020F0502020204030204" pitchFamily="34" charset="0"/>
              </a:rPr>
              <a:t> Care </a:t>
            </a:r>
            <a:r>
              <a:rPr lang="en-US" sz="1200" dirty="0" err="1">
                <a:latin typeface="Calibri" panose="020F0502020204030204" pitchFamily="34" charset="0"/>
              </a:rPr>
              <a:t>Clin</a:t>
            </a:r>
            <a:r>
              <a:rPr lang="en-US" sz="1200" dirty="0">
                <a:latin typeface="Calibri" panose="020F0502020204030204" pitchFamily="34" charset="0"/>
              </a:rPr>
              <a:t>. 2017;33(2):379-396.</a:t>
            </a:r>
            <a:endParaRPr lang="en-US" sz="1200"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36 </a:t>
            </a:r>
            <a:r>
              <a:rPr lang="en-US" sz="1200" dirty="0">
                <a:latin typeface="Calibri" panose="020F0502020204030204" pitchFamily="34" charset="0"/>
              </a:rPr>
              <a:t>Slater MB, </a:t>
            </a:r>
            <a:r>
              <a:rPr lang="en-US" sz="1200" dirty="0" err="1">
                <a:latin typeface="Calibri" panose="020F0502020204030204" pitchFamily="34" charset="0"/>
              </a:rPr>
              <a:t>Gruneir</a:t>
            </a:r>
            <a:r>
              <a:rPr lang="en-US" sz="1200" dirty="0">
                <a:latin typeface="Calibri" panose="020F0502020204030204" pitchFamily="34" charset="0"/>
              </a:rPr>
              <a:t> A, </a:t>
            </a:r>
            <a:r>
              <a:rPr lang="en-US" sz="1200" dirty="0" err="1">
                <a:latin typeface="Calibri" panose="020F0502020204030204" pitchFamily="34" charset="0"/>
              </a:rPr>
              <a:t>Rochon</a:t>
            </a:r>
            <a:r>
              <a:rPr lang="en-US" sz="1200" dirty="0">
                <a:latin typeface="Calibri" panose="020F0502020204030204" pitchFamily="34" charset="0"/>
              </a:rPr>
              <a:t> PA, Howard AW, </a:t>
            </a:r>
            <a:r>
              <a:rPr lang="en-US" sz="1200" dirty="0" err="1">
                <a:latin typeface="Calibri" panose="020F0502020204030204" pitchFamily="34" charset="0"/>
              </a:rPr>
              <a:t>Koren</a:t>
            </a:r>
            <a:r>
              <a:rPr lang="en-US" sz="1200" dirty="0">
                <a:latin typeface="Calibri" panose="020F0502020204030204" pitchFamily="34" charset="0"/>
              </a:rPr>
              <a:t> G, </a:t>
            </a:r>
            <a:r>
              <a:rPr lang="en-US" sz="1200" dirty="0" err="1">
                <a:latin typeface="Calibri" panose="020F0502020204030204" pitchFamily="34" charset="0"/>
              </a:rPr>
              <a:t>Parshuram</a:t>
            </a:r>
            <a:r>
              <a:rPr lang="en-US" sz="1200" dirty="0">
                <a:latin typeface="Calibri" panose="020F0502020204030204" pitchFamily="34" charset="0"/>
              </a:rPr>
              <a:t> CS. Identifying High-Risk Medications Associated with Acute Kidney Injury in Critically Ill Patients: A </a:t>
            </a:r>
            <a:r>
              <a:rPr lang="en-US" sz="1200" dirty="0" err="1">
                <a:latin typeface="Calibri" panose="020F0502020204030204" pitchFamily="34" charset="0"/>
              </a:rPr>
              <a:t>Pharmacoepidemiologic</a:t>
            </a:r>
            <a:r>
              <a:rPr lang="en-US" sz="1200" dirty="0">
                <a:latin typeface="Calibri" panose="020F0502020204030204" pitchFamily="34" charset="0"/>
              </a:rPr>
              <a:t> Evaluation. </a:t>
            </a:r>
            <a:r>
              <a:rPr lang="en-US" sz="1200" dirty="0" err="1">
                <a:latin typeface="Calibri" panose="020F0502020204030204" pitchFamily="34" charset="0"/>
              </a:rPr>
              <a:t>Paediatr</a:t>
            </a:r>
            <a:r>
              <a:rPr lang="en-US" sz="1200" dirty="0">
                <a:latin typeface="Calibri" panose="020F0502020204030204" pitchFamily="34" charset="0"/>
              </a:rPr>
              <a:t> Drugs. 2017;19(1):59-67.</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37 </a:t>
            </a:r>
            <a:r>
              <a:rPr lang="en-US" sz="1200" dirty="0" err="1"/>
              <a:t>Downes</a:t>
            </a:r>
            <a:r>
              <a:rPr lang="en-US" sz="1200" dirty="0"/>
              <a:t> KJ, Cowden C, </a:t>
            </a:r>
            <a:r>
              <a:rPr lang="en-US" sz="1200" dirty="0" err="1"/>
              <a:t>Laskin</a:t>
            </a:r>
            <a:r>
              <a:rPr lang="en-US" sz="1200" dirty="0"/>
              <a:t> BL, et al. Association of Acute Kidney Injury With Concomitant Vancomycin and Piperacillin/</a:t>
            </a:r>
            <a:r>
              <a:rPr lang="en-US" sz="1200" dirty="0" err="1"/>
              <a:t>Tazobactam</a:t>
            </a:r>
            <a:r>
              <a:rPr lang="en-US" sz="1200" dirty="0"/>
              <a:t> Treatment Among Hospitalized Children. </a:t>
            </a:r>
            <a:r>
              <a:rPr lang="en-US" sz="1200" i="1" dirty="0"/>
              <a:t>JAMA </a:t>
            </a:r>
            <a:r>
              <a:rPr lang="en-US" sz="1200" i="1" dirty="0" err="1"/>
              <a:t>Pediatr</a:t>
            </a:r>
            <a:r>
              <a:rPr lang="en-US" sz="1200" dirty="0"/>
              <a:t>. 2017;171(12):e173219.</a:t>
            </a:r>
            <a:endParaRPr sz="1200" b="1" dirty="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1699231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38 </a:t>
            </a:r>
            <a:r>
              <a:rPr lang="en-US" sz="1200" dirty="0" err="1"/>
              <a:t>Abouelkheir</a:t>
            </a:r>
            <a:r>
              <a:rPr lang="en-US" sz="1200" dirty="0"/>
              <a:t> M, </a:t>
            </a:r>
            <a:r>
              <a:rPr lang="en-US" sz="1200" dirty="0" err="1"/>
              <a:t>Alsubaie</a:t>
            </a:r>
            <a:r>
              <a:rPr lang="en-US" sz="1200" dirty="0"/>
              <a:t> S. Pediatric acute kidney injury induced by concomitant vancomycin and piperacillin--</a:t>
            </a:r>
            <a:r>
              <a:rPr lang="en-US" sz="1200" dirty="0" err="1"/>
              <a:t>tazobactam</a:t>
            </a:r>
            <a:r>
              <a:rPr lang="en-US" sz="1200" dirty="0"/>
              <a:t>. </a:t>
            </a:r>
            <a:r>
              <a:rPr lang="en-US" sz="1200" i="1" dirty="0" err="1"/>
              <a:t>Pediatr</a:t>
            </a:r>
            <a:r>
              <a:rPr lang="en-US" sz="1200" i="1" dirty="0"/>
              <a:t> Int</a:t>
            </a:r>
            <a:r>
              <a:rPr lang="en-US" sz="1200" dirty="0"/>
              <a:t>. 2018;60(2):136-141.</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39 </a:t>
            </a:r>
            <a:r>
              <a:rPr lang="en-US" sz="1200" dirty="0" err="1"/>
              <a:t>Downes</a:t>
            </a:r>
            <a:r>
              <a:rPr lang="en-US" sz="1200" dirty="0"/>
              <a:t> KJ, </a:t>
            </a:r>
            <a:r>
              <a:rPr lang="en-US" sz="1200" dirty="0" err="1"/>
              <a:t>Patil</a:t>
            </a:r>
            <a:r>
              <a:rPr lang="en-US" sz="1200" dirty="0"/>
              <a:t> NR, Rao MB, et al. Risk factors for acute kidney injury during aminoglycoside therapy in patients with cystic fibrosis. </a:t>
            </a:r>
            <a:r>
              <a:rPr lang="en-US" sz="1200" i="1" dirty="0" err="1"/>
              <a:t>Pediatr</a:t>
            </a:r>
            <a:r>
              <a:rPr lang="en-US" sz="1200" i="1" dirty="0"/>
              <a:t> </a:t>
            </a:r>
            <a:r>
              <a:rPr lang="en-US" sz="1200" i="1" dirty="0" err="1"/>
              <a:t>Nephrol</a:t>
            </a:r>
            <a:r>
              <a:rPr lang="en-US" sz="1200" dirty="0"/>
              <a:t>. 2015;30(10):1879-1888.</a:t>
            </a:r>
            <a:br>
              <a:rPr lang="en-US" sz="1200" dirty="0"/>
            </a:br>
            <a:r>
              <a:rPr lang="en-US" sz="1200" dirty="0"/>
              <a:t/>
            </a:r>
            <a:br>
              <a:rPr lang="en-US" sz="1200" dirty="0"/>
            </a:br>
            <a:r>
              <a:rPr lang="en-US" sz="1200" b="1" dirty="0" smtClean="0">
                <a:latin typeface="Calibri" panose="020F0502020204030204" pitchFamily="34" charset="0"/>
              </a:rPr>
              <a:t>40 </a:t>
            </a:r>
            <a:r>
              <a:rPr lang="en-US" sz="1200" dirty="0" err="1"/>
              <a:t>Downes</a:t>
            </a:r>
            <a:r>
              <a:rPr lang="en-US" sz="1200" dirty="0"/>
              <a:t> KJ, Rao MB, </a:t>
            </a:r>
            <a:r>
              <a:rPr lang="en-US" sz="1200" dirty="0" err="1"/>
              <a:t>Kahill</a:t>
            </a:r>
            <a:r>
              <a:rPr lang="en-US" sz="1200" dirty="0"/>
              <a:t> L, Nguyen H, Clancy JP, Goldstein SL. Daily serum creatinine monitoring promotes earlier detection of acute kidney injury in children and adolescents with cystic fibrosis. </a:t>
            </a:r>
            <a:r>
              <a:rPr lang="en-US" sz="1200" i="1" dirty="0"/>
              <a:t>J Cyst </a:t>
            </a:r>
            <a:r>
              <a:rPr lang="en-US" sz="1200" i="1" dirty="0" err="1"/>
              <a:t>Fibros</a:t>
            </a:r>
            <a:r>
              <a:rPr lang="en-US" sz="1200" dirty="0"/>
              <a:t>. 2014;13(4):435-441</a:t>
            </a:r>
            <a:r>
              <a:rPr lang="en-US" sz="1200" dirty="0" smtClean="0"/>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41 </a:t>
            </a:r>
            <a:r>
              <a:rPr lang="en-US" sz="1200" dirty="0" err="1"/>
              <a:t>Zappitelli</a:t>
            </a:r>
            <a:r>
              <a:rPr lang="en-US" sz="1200" dirty="0"/>
              <a:t> M, Moffett BS, </a:t>
            </a:r>
            <a:r>
              <a:rPr lang="en-US" sz="1200" dirty="0" err="1"/>
              <a:t>Hyder</a:t>
            </a:r>
            <a:r>
              <a:rPr lang="en-US" sz="1200" dirty="0"/>
              <a:t> A, Goldstein SL. Acute kidney injury in non-critically ill children treated with aminoglycoside antibiotics in a tertiary healthcare </a:t>
            </a:r>
            <a:r>
              <a:rPr lang="en-US" sz="1200" dirty="0" err="1"/>
              <a:t>centre</a:t>
            </a:r>
            <a:r>
              <a:rPr lang="en-US" sz="1200" dirty="0"/>
              <a:t>: a retrospective cohort study. </a:t>
            </a:r>
            <a:r>
              <a:rPr lang="en-US" sz="1200" i="1" dirty="0" err="1"/>
              <a:t>Nephrol</a:t>
            </a:r>
            <a:r>
              <a:rPr lang="en-US" sz="1200" i="1" dirty="0"/>
              <a:t> Dial Transplant</a:t>
            </a:r>
            <a:r>
              <a:rPr lang="en-US" sz="1200" dirty="0"/>
              <a:t>. 2011;26(1):144-150.</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42 </a:t>
            </a:r>
            <a:r>
              <a:rPr lang="en-US" sz="1200" dirty="0"/>
              <a:t>Goldstein SL, </a:t>
            </a:r>
            <a:r>
              <a:rPr lang="en-US" sz="1200" dirty="0" err="1"/>
              <a:t>Kirkendall</a:t>
            </a:r>
            <a:r>
              <a:rPr lang="en-US" sz="1200" dirty="0"/>
              <a:t> E, Nguyen H, et al. Electronic health record identification of </a:t>
            </a:r>
            <a:r>
              <a:rPr lang="en-US" sz="1200" dirty="0" err="1"/>
              <a:t>nephrotoxin</a:t>
            </a:r>
            <a:r>
              <a:rPr lang="en-US" sz="1200" dirty="0"/>
              <a:t> exposure and associated acute kidney injury. </a:t>
            </a:r>
            <a:r>
              <a:rPr lang="en-US" sz="1200" i="1" dirty="0"/>
              <a:t>Pediatrics</a:t>
            </a:r>
            <a:r>
              <a:rPr lang="en-US" sz="1200" dirty="0"/>
              <a:t>. 2013;132(3):e756-e767.</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43 </a:t>
            </a:r>
            <a:r>
              <a:rPr lang="en-US" sz="1200" dirty="0" err="1"/>
              <a:t>Hursh</a:t>
            </a:r>
            <a:r>
              <a:rPr lang="en-US" sz="1200" dirty="0"/>
              <a:t> BE, Ronsley R, Islam N, </a:t>
            </a:r>
            <a:r>
              <a:rPr lang="en-US" sz="1200" dirty="0" err="1"/>
              <a:t>Mammen</a:t>
            </a:r>
            <a:r>
              <a:rPr lang="en-US" sz="1200" dirty="0"/>
              <a:t> C, </a:t>
            </a:r>
            <a:r>
              <a:rPr lang="en-US" sz="1200" dirty="0" err="1"/>
              <a:t>Panagiotopoulos</a:t>
            </a:r>
            <a:r>
              <a:rPr lang="en-US" sz="1200" dirty="0"/>
              <a:t> C. Acute kidney injury in children with type 1 diabetes hospitalized for diabetic ketoacidosis. </a:t>
            </a:r>
            <a:r>
              <a:rPr lang="en-US" sz="1200" i="1" dirty="0"/>
              <a:t>JAMA </a:t>
            </a:r>
            <a:r>
              <a:rPr lang="en-US" sz="1200" i="1" dirty="0" err="1"/>
              <a:t>Pediatr</a:t>
            </a:r>
            <a:r>
              <a:rPr lang="en-US" sz="1200" dirty="0"/>
              <a:t>. 2017;171(5):e170020-e170020.</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44 </a:t>
            </a:r>
            <a:r>
              <a:rPr lang="en-US" sz="1200" dirty="0"/>
              <a:t>de </a:t>
            </a:r>
            <a:r>
              <a:rPr lang="en-US" sz="1200" dirty="0" err="1"/>
              <a:t>Melo</a:t>
            </a:r>
            <a:r>
              <a:rPr lang="en-US" sz="1200" dirty="0"/>
              <a:t> </a:t>
            </a:r>
            <a:r>
              <a:rPr lang="en-US" sz="1200" dirty="0" err="1"/>
              <a:t>Bezerra</a:t>
            </a:r>
            <a:r>
              <a:rPr lang="en-US" sz="1200" dirty="0"/>
              <a:t> </a:t>
            </a:r>
            <a:r>
              <a:rPr lang="en-US" sz="1200" dirty="0" err="1"/>
              <a:t>Cavalcante</a:t>
            </a:r>
            <a:r>
              <a:rPr lang="en-US" sz="1200" dirty="0"/>
              <a:t> CT, Castelo </a:t>
            </a:r>
            <a:r>
              <a:rPr lang="en-US" sz="1200" dirty="0" err="1"/>
              <a:t>Branco</a:t>
            </a:r>
            <a:r>
              <a:rPr lang="en-US" sz="1200" dirty="0"/>
              <a:t> KM, Pinto </a:t>
            </a:r>
            <a:r>
              <a:rPr lang="en-US" sz="1200" dirty="0" err="1"/>
              <a:t>Júnior</a:t>
            </a:r>
            <a:r>
              <a:rPr lang="en-US" sz="1200" dirty="0"/>
              <a:t> VC, et al. Syndecan-1 improves severe acute kidney injury prediction after pediatric cardiac surgery. </a:t>
            </a:r>
            <a:r>
              <a:rPr lang="en-US" sz="1200" i="1" dirty="0"/>
              <a:t>J </a:t>
            </a:r>
            <a:r>
              <a:rPr lang="en-US" sz="1200" i="1" dirty="0" err="1"/>
              <a:t>Thorac</a:t>
            </a:r>
            <a:r>
              <a:rPr lang="en-US" sz="1200" i="1" dirty="0"/>
              <a:t> </a:t>
            </a:r>
            <a:r>
              <a:rPr lang="en-US" sz="1200" i="1" dirty="0" err="1"/>
              <a:t>Cardiovasc</a:t>
            </a:r>
            <a:r>
              <a:rPr lang="en-US" sz="1200" i="1" dirty="0"/>
              <a:t> Surg</a:t>
            </a:r>
            <a:r>
              <a:rPr lang="en-US" sz="1200" dirty="0"/>
              <a:t>. 2016;152(1):178-186.e2.</a:t>
            </a:r>
            <a:endParaRPr lang="en-US" sz="1200" b="1" dirty="0" smtClean="0">
              <a:latin typeface="Calibri" panose="020F0502020204030204" pitchFamily="34" charset="0"/>
            </a:endParaRPr>
          </a:p>
        </p:txBody>
      </p:sp>
      <p:grpSp>
        <p:nvGrpSpPr>
          <p:cNvPr id="944" name="Google Shape;944;p100"/>
          <p:cNvGrpSpPr/>
          <p:nvPr/>
        </p:nvGrpSpPr>
        <p:grpSpPr>
          <a:xfrm>
            <a:off x="-443455" y="3900021"/>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872817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45 </a:t>
            </a:r>
            <a:r>
              <a:rPr lang="en-US" sz="1200" dirty="0" err="1"/>
              <a:t>Baddam</a:t>
            </a:r>
            <a:r>
              <a:rPr lang="en-US" sz="1200" dirty="0"/>
              <a:t> S, </a:t>
            </a:r>
            <a:r>
              <a:rPr lang="en-US" sz="1200" dirty="0" err="1"/>
              <a:t>Aban</a:t>
            </a:r>
            <a:r>
              <a:rPr lang="en-US" sz="1200" dirty="0"/>
              <a:t> I, Hilliard L, Howard T, </a:t>
            </a:r>
            <a:r>
              <a:rPr lang="en-US" sz="1200" dirty="0" err="1"/>
              <a:t>Askenazi</a:t>
            </a:r>
            <a:r>
              <a:rPr lang="en-US" sz="1200" dirty="0"/>
              <a:t> D, </a:t>
            </a:r>
            <a:r>
              <a:rPr lang="en-US" sz="1200" dirty="0" err="1"/>
              <a:t>Lebensburger</a:t>
            </a:r>
            <a:r>
              <a:rPr lang="en-US" sz="1200" dirty="0"/>
              <a:t> JD. Acute kidney injury during a pediatric sickle cell </a:t>
            </a:r>
            <a:r>
              <a:rPr lang="en-US" sz="1200" dirty="0" err="1"/>
              <a:t>vaso</a:t>
            </a:r>
            <a:r>
              <a:rPr lang="en-US" sz="1200" dirty="0"/>
              <a:t>-occlusive pain crisis. </a:t>
            </a:r>
            <a:r>
              <a:rPr lang="en-US" sz="1200" i="1" dirty="0" err="1"/>
              <a:t>Pediatr</a:t>
            </a:r>
            <a:r>
              <a:rPr lang="en-US" sz="1200" i="1" dirty="0"/>
              <a:t> </a:t>
            </a:r>
            <a:r>
              <a:rPr lang="en-US" sz="1200" i="1" dirty="0" err="1"/>
              <a:t>Nephrol</a:t>
            </a:r>
            <a:r>
              <a:rPr lang="en-US" sz="1200" dirty="0"/>
              <a:t>. 2017;32(8):1451-1456.</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46 </a:t>
            </a:r>
            <a:r>
              <a:rPr lang="en-US" sz="1200" dirty="0"/>
              <a:t>Li S, </a:t>
            </a:r>
            <a:r>
              <a:rPr lang="en-US" sz="1200" dirty="0" err="1"/>
              <a:t>Krawczeski</a:t>
            </a:r>
            <a:r>
              <a:rPr lang="en-US" sz="1200" dirty="0"/>
              <a:t> CD, </a:t>
            </a:r>
            <a:r>
              <a:rPr lang="en-US" sz="1200" dirty="0" err="1"/>
              <a:t>Zappitelli</a:t>
            </a:r>
            <a:r>
              <a:rPr lang="en-US" sz="1200" dirty="0"/>
              <a:t> M, et al. Incidence, risk factors, and outcomes of acute kidney injury after pediatric cardiac surgery: a prospective multicenter study. </a:t>
            </a:r>
            <a:r>
              <a:rPr lang="en-US" sz="1200" i="1" dirty="0" err="1"/>
              <a:t>Crit</a:t>
            </a:r>
            <a:r>
              <a:rPr lang="en-US" sz="1200" i="1" dirty="0"/>
              <a:t> Care Med</a:t>
            </a:r>
            <a:r>
              <a:rPr lang="en-US" sz="1200" dirty="0"/>
              <a:t>. 2011;39(6):1493-1499.</a:t>
            </a:r>
            <a:endParaRPr lang="en-US" sz="1200" b="1"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47 </a:t>
            </a:r>
            <a:r>
              <a:rPr lang="en-US" sz="1200" dirty="0">
                <a:latin typeface="Calibri" panose="020F0502020204030204" pitchFamily="34" charset="0"/>
              </a:rPr>
              <a:t>Chawla LS, </a:t>
            </a:r>
            <a:r>
              <a:rPr lang="en-US" sz="1200" dirty="0" err="1">
                <a:latin typeface="Calibri" panose="020F0502020204030204" pitchFamily="34" charset="0"/>
              </a:rPr>
              <a:t>Bellomo</a:t>
            </a:r>
            <a:r>
              <a:rPr lang="en-US" sz="1200" dirty="0">
                <a:latin typeface="Calibri" panose="020F0502020204030204" pitchFamily="34" charset="0"/>
              </a:rPr>
              <a:t> R, </a:t>
            </a:r>
            <a:r>
              <a:rPr lang="en-US" sz="1200" dirty="0" err="1">
                <a:latin typeface="Calibri" panose="020F0502020204030204" pitchFamily="34" charset="0"/>
              </a:rPr>
              <a:t>Bihorac</a:t>
            </a:r>
            <a:r>
              <a:rPr lang="en-US" sz="1200" dirty="0">
                <a:latin typeface="Calibri" panose="020F0502020204030204" pitchFamily="34" charset="0"/>
              </a:rPr>
              <a:t> A, et al. Acute kidney disease and renal recovery: consensus report of the Acute Disease Quality Initiative (ADQI) 16 Workgroup. Nat Rev </a:t>
            </a:r>
            <a:r>
              <a:rPr lang="en-US" sz="1200" dirty="0" err="1">
                <a:latin typeface="Calibri" panose="020F0502020204030204" pitchFamily="34" charset="0"/>
              </a:rPr>
              <a:t>Nephrol</a:t>
            </a:r>
            <a:r>
              <a:rPr lang="en-US" sz="1200" dirty="0">
                <a:latin typeface="Calibri" panose="020F0502020204030204" pitchFamily="34" charset="0"/>
              </a:rPr>
              <a:t>. 2017;13(4):241-257.</a:t>
            </a:r>
            <a:endParaRPr lang="en-US" sz="1200"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48 </a:t>
            </a:r>
            <a:r>
              <a:rPr lang="en-US" sz="1200" dirty="0">
                <a:latin typeface="Calibri" panose="020F0502020204030204" pitchFamily="34" charset="0"/>
              </a:rPr>
              <a:t>Hirano D, Ito A, Yamada A, et al. Independent Risk Factors and 2-Year Outcomes of Acute Kidney Injury after Surgery for Congenital Heart Disease. Am J </a:t>
            </a:r>
            <a:r>
              <a:rPr lang="en-US" sz="1200" dirty="0" err="1">
                <a:latin typeface="Calibri" panose="020F0502020204030204" pitchFamily="34" charset="0"/>
              </a:rPr>
              <a:t>Nephrol</a:t>
            </a:r>
            <a:r>
              <a:rPr lang="en-US" sz="1200" dirty="0">
                <a:latin typeface="Calibri" panose="020F0502020204030204" pitchFamily="34" charset="0"/>
              </a:rPr>
              <a:t>. 2017;46(3):204-209</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49 </a:t>
            </a:r>
            <a:r>
              <a:rPr lang="en-US" sz="1200" dirty="0">
                <a:latin typeface="Calibri" panose="020F0502020204030204" pitchFamily="34" charset="0"/>
              </a:rPr>
              <a:t>Hu G-H, </a:t>
            </a:r>
            <a:r>
              <a:rPr lang="en-US" sz="1200" dirty="0" err="1">
                <a:latin typeface="Calibri" panose="020F0502020204030204" pitchFamily="34" charset="0"/>
              </a:rPr>
              <a:t>Duan</a:t>
            </a:r>
            <a:r>
              <a:rPr lang="en-US" sz="1200" dirty="0">
                <a:latin typeface="Calibri" panose="020F0502020204030204" pitchFamily="34" charset="0"/>
              </a:rPr>
              <a:t> L, Jiang M, Zhang C-L, </a:t>
            </a:r>
            <a:r>
              <a:rPr lang="en-US" sz="1200" dirty="0" err="1">
                <a:latin typeface="Calibri" panose="020F0502020204030204" pitchFamily="34" charset="0"/>
              </a:rPr>
              <a:t>Duan</a:t>
            </a:r>
            <a:r>
              <a:rPr lang="en-US" sz="1200" dirty="0">
                <a:latin typeface="Calibri" panose="020F0502020204030204" pitchFamily="34" charset="0"/>
              </a:rPr>
              <a:t> Y-Y. Wider intraoperative glycemic fluctuation increases risk of acute kidney injury after pediatric cardiac surgery. </a:t>
            </a:r>
            <a:r>
              <a:rPr lang="en-US" sz="1200" i="1" dirty="0">
                <a:latin typeface="Calibri" panose="020F0502020204030204" pitchFamily="34" charset="0"/>
              </a:rPr>
              <a:t>Ren Fail</a:t>
            </a:r>
            <a:r>
              <a:rPr lang="en-US" sz="1200" dirty="0">
                <a:latin typeface="Calibri" panose="020F0502020204030204" pitchFamily="34" charset="0"/>
              </a:rPr>
              <a:t>. 2018;40(1):611-617.</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50 </a:t>
            </a:r>
            <a:r>
              <a:rPr lang="en-US" sz="1200" dirty="0">
                <a:latin typeface="Calibri" panose="020F0502020204030204" pitchFamily="34" charset="0"/>
              </a:rPr>
              <a:t>Goldstein SL, Mottes T, Simpson K, et al. A sustained quality improvement program reduces nephrotoxic medication-associated acute kidney injury. </a:t>
            </a:r>
            <a:r>
              <a:rPr lang="en-US" sz="1200" i="1" dirty="0">
                <a:latin typeface="Calibri" panose="020F0502020204030204" pitchFamily="34" charset="0"/>
              </a:rPr>
              <a:t>Kidney Int</a:t>
            </a:r>
            <a:r>
              <a:rPr lang="en-US" sz="1200" dirty="0">
                <a:latin typeface="Calibri" panose="020F0502020204030204" pitchFamily="34" charset="0"/>
              </a:rPr>
              <a:t>. 2016;90(1):212-221.</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51 </a:t>
            </a:r>
            <a:r>
              <a:rPr lang="en-US" sz="1200" dirty="0" smtClean="0">
                <a:solidFill>
                  <a:srgbClr val="FF0000"/>
                </a:solidFill>
                <a:latin typeface="Calibri" panose="020F0502020204030204" pitchFamily="34" charset="0"/>
              </a:rPr>
              <a:t>Children’s Hospitals for Patient Safety</a:t>
            </a:r>
            <a:endParaRPr lang="en-US" sz="1200" b="1" dirty="0" smtClean="0">
              <a:solidFill>
                <a:srgbClr val="FF0000"/>
              </a:solidFill>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3038111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52 </a:t>
            </a:r>
            <a:r>
              <a:rPr lang="en-US" sz="1200" dirty="0">
                <a:latin typeface="Calibri" panose="020F0502020204030204" pitchFamily="34" charset="0"/>
              </a:rPr>
              <a:t>Goldstein SL. Pediatric Acute Kidney Injury-The Time for Nihilism Is Over. </a:t>
            </a:r>
            <a:r>
              <a:rPr lang="en-US" sz="1200" i="1" dirty="0">
                <a:latin typeface="Calibri" panose="020F0502020204030204" pitchFamily="34" charset="0"/>
              </a:rPr>
              <a:t>Front </a:t>
            </a:r>
            <a:r>
              <a:rPr lang="en-US" sz="1200" i="1" dirty="0" err="1">
                <a:latin typeface="Calibri" panose="020F0502020204030204" pitchFamily="34" charset="0"/>
              </a:rPr>
              <a:t>Pediatr</a:t>
            </a:r>
            <a:r>
              <a:rPr lang="en-US" sz="1200" dirty="0">
                <a:latin typeface="Calibri" panose="020F0502020204030204" pitchFamily="34" charset="0"/>
              </a:rPr>
              <a:t>. 2020;8:16.</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53 </a:t>
            </a:r>
            <a:r>
              <a:rPr lang="en-US" sz="1200" dirty="0">
                <a:latin typeface="Calibri" panose="020F0502020204030204" pitchFamily="34" charset="0"/>
              </a:rPr>
              <a:t>Goldstein SL, Mottes T, Simpson K, et al. A sustained quality improvement program reduces nephrotoxic medication-associated acute kidney injury. </a:t>
            </a:r>
            <a:r>
              <a:rPr lang="en-US" sz="1200" i="1" dirty="0">
                <a:latin typeface="Calibri" panose="020F0502020204030204" pitchFamily="34" charset="0"/>
              </a:rPr>
              <a:t>Kidney Int</a:t>
            </a:r>
            <a:r>
              <a:rPr lang="en-US" sz="1200" dirty="0">
                <a:latin typeface="Calibri" panose="020F0502020204030204" pitchFamily="34" charset="0"/>
              </a:rPr>
              <a:t>. 2016;90(1):212-221.</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54 </a:t>
            </a:r>
            <a:r>
              <a:rPr lang="en-US" sz="1200" dirty="0">
                <a:latin typeface="Calibri" panose="020F0502020204030204" pitchFamily="34" charset="0"/>
              </a:rPr>
              <a:t>Park S-K, </a:t>
            </a:r>
            <a:r>
              <a:rPr lang="en-US" sz="1200" dirty="0" err="1">
                <a:latin typeface="Calibri" panose="020F0502020204030204" pitchFamily="34" charset="0"/>
              </a:rPr>
              <a:t>Hur</a:t>
            </a:r>
            <a:r>
              <a:rPr lang="en-US" sz="1200" dirty="0">
                <a:latin typeface="Calibri" panose="020F0502020204030204" pitchFamily="34" charset="0"/>
              </a:rPr>
              <a:t> M, Kim E, et al. Risk Factors for Acute Kidney Injury after Congenital Cardiac Surgery in Infants and Children: A Retrospective Observational Study. </a:t>
            </a:r>
            <a:r>
              <a:rPr lang="en-US" sz="1200" i="1" dirty="0" err="1">
                <a:latin typeface="Calibri" panose="020F0502020204030204" pitchFamily="34" charset="0"/>
              </a:rPr>
              <a:t>PLoS</a:t>
            </a:r>
            <a:r>
              <a:rPr lang="en-US" sz="1200" i="1" dirty="0">
                <a:latin typeface="Calibri" panose="020F0502020204030204" pitchFamily="34" charset="0"/>
              </a:rPr>
              <a:t> One</a:t>
            </a:r>
            <a:r>
              <a:rPr lang="en-US" sz="1200" dirty="0">
                <a:latin typeface="Calibri" panose="020F0502020204030204" pitchFamily="34" charset="0"/>
              </a:rPr>
              <a:t>. 2016;11(11):e0166328.</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55 </a:t>
            </a:r>
            <a:r>
              <a:rPr lang="en-US" sz="1200" dirty="0">
                <a:latin typeface="Calibri" panose="020F0502020204030204" pitchFamily="34" charset="0"/>
              </a:rPr>
              <a:t>Piggott KD, </a:t>
            </a:r>
            <a:r>
              <a:rPr lang="en-US" sz="1200" dirty="0" err="1">
                <a:latin typeface="Calibri" panose="020F0502020204030204" pitchFamily="34" charset="0"/>
              </a:rPr>
              <a:t>Soni</a:t>
            </a:r>
            <a:r>
              <a:rPr lang="en-US" sz="1200" dirty="0">
                <a:latin typeface="Calibri" panose="020F0502020204030204" pitchFamily="34" charset="0"/>
              </a:rPr>
              <a:t> M, </a:t>
            </a:r>
            <a:r>
              <a:rPr lang="en-US" sz="1200" dirty="0" err="1">
                <a:latin typeface="Calibri" panose="020F0502020204030204" pitchFamily="34" charset="0"/>
              </a:rPr>
              <a:t>Decampli</a:t>
            </a:r>
            <a:r>
              <a:rPr lang="en-US" sz="1200" dirty="0">
                <a:latin typeface="Calibri" panose="020F0502020204030204" pitchFamily="34" charset="0"/>
              </a:rPr>
              <a:t> WM, et al. Acute Kidney Injury and Fluid Overload in Neonates Following Surgery for Congenital Heart Disease. </a:t>
            </a:r>
            <a:r>
              <a:rPr lang="en-US" sz="1200" i="1" dirty="0">
                <a:latin typeface="Calibri" panose="020F0502020204030204" pitchFamily="34" charset="0"/>
              </a:rPr>
              <a:t>World J </a:t>
            </a:r>
            <a:r>
              <a:rPr lang="en-US" sz="1200" i="1" dirty="0" err="1">
                <a:latin typeface="Calibri" panose="020F0502020204030204" pitchFamily="34" charset="0"/>
              </a:rPr>
              <a:t>Pediatr</a:t>
            </a:r>
            <a:r>
              <a:rPr lang="en-US" sz="1200" i="1" dirty="0">
                <a:latin typeface="Calibri" panose="020F0502020204030204" pitchFamily="34" charset="0"/>
              </a:rPr>
              <a:t> </a:t>
            </a:r>
            <a:r>
              <a:rPr lang="en-US" sz="1200" i="1" dirty="0" err="1">
                <a:latin typeface="Calibri" panose="020F0502020204030204" pitchFamily="34" charset="0"/>
              </a:rPr>
              <a:t>Congenit</a:t>
            </a:r>
            <a:r>
              <a:rPr lang="en-US" sz="1200" i="1" dirty="0">
                <a:latin typeface="Calibri" panose="020F0502020204030204" pitchFamily="34" charset="0"/>
              </a:rPr>
              <a:t> Heart Surg</a:t>
            </a:r>
            <a:r>
              <a:rPr lang="en-US" sz="1200" dirty="0">
                <a:latin typeface="Calibri" panose="020F0502020204030204" pitchFamily="34" charset="0"/>
              </a:rPr>
              <a:t>. 2015;6(3):</a:t>
            </a:r>
            <a:r>
              <a:rPr lang="en-US" sz="1200" dirty="0" smtClean="0">
                <a:latin typeface="Calibri" panose="020F0502020204030204" pitchFamily="34" charset="0"/>
              </a:rPr>
              <a:t>401-406.</a:t>
            </a:r>
            <a:endParaRPr lang="en-US" sz="1200" b="1" dirty="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56 </a:t>
            </a:r>
            <a:r>
              <a:rPr lang="en-US" sz="1200" dirty="0" err="1">
                <a:latin typeface="Calibri" panose="020F0502020204030204" pitchFamily="34" charset="0"/>
              </a:rPr>
              <a:t>Meersch</a:t>
            </a:r>
            <a:r>
              <a:rPr lang="en-US" sz="1200" dirty="0">
                <a:latin typeface="Calibri" panose="020F0502020204030204" pitchFamily="34" charset="0"/>
              </a:rPr>
              <a:t> M, Schmidt C, </a:t>
            </a:r>
            <a:r>
              <a:rPr lang="en-US" sz="1200" dirty="0" err="1">
                <a:latin typeface="Calibri" panose="020F0502020204030204" pitchFamily="34" charset="0"/>
              </a:rPr>
              <a:t>Hoffmeier</a:t>
            </a:r>
            <a:r>
              <a:rPr lang="en-US" sz="1200" dirty="0">
                <a:latin typeface="Calibri" panose="020F0502020204030204" pitchFamily="34" charset="0"/>
              </a:rPr>
              <a:t> A, et al. Prevention of cardiac surgery-associated AKI by implementing the KDIGO guidelines in high risk patients identified by biomarkers: the </a:t>
            </a:r>
            <a:r>
              <a:rPr lang="en-US" sz="1200" dirty="0" err="1">
                <a:latin typeface="Calibri" panose="020F0502020204030204" pitchFamily="34" charset="0"/>
              </a:rPr>
              <a:t>PrevAKI</a:t>
            </a:r>
            <a:r>
              <a:rPr lang="en-US" sz="1200" dirty="0">
                <a:latin typeface="Calibri" panose="020F0502020204030204" pitchFamily="34" charset="0"/>
              </a:rPr>
              <a:t> randomized controlled trial. </a:t>
            </a:r>
            <a:r>
              <a:rPr lang="en-US" sz="1200" i="1" dirty="0">
                <a:latin typeface="Calibri" panose="020F0502020204030204" pitchFamily="34" charset="0"/>
              </a:rPr>
              <a:t>Intensive Care Med</a:t>
            </a:r>
            <a:r>
              <a:rPr lang="en-US" sz="1200" dirty="0">
                <a:latin typeface="Calibri" panose="020F0502020204030204" pitchFamily="34" charset="0"/>
              </a:rPr>
              <a:t>. 2017;43(11):</a:t>
            </a:r>
            <a:r>
              <a:rPr lang="en-US" sz="1200" dirty="0" smtClean="0">
                <a:latin typeface="Calibri" panose="020F0502020204030204" pitchFamily="34" charset="0"/>
              </a:rPr>
              <a:t>1551-1561.</a:t>
            </a:r>
            <a:endParaRPr lang="en-US" sz="1200" dirty="0" smtClean="0"/>
          </a:p>
          <a:p>
            <a:pPr marL="0" indent="0">
              <a:spcBef>
                <a:spcPts val="1000"/>
              </a:spcBef>
              <a:buNone/>
            </a:pPr>
            <a:r>
              <a:rPr lang="en-US" sz="1200" b="1" dirty="0" smtClean="0">
                <a:latin typeface="Calibri" panose="020F0502020204030204" pitchFamily="34" charset="0"/>
              </a:rPr>
              <a:t>57</a:t>
            </a:r>
            <a:r>
              <a:rPr lang="en-US" sz="1200" dirty="0" smtClean="0">
                <a:latin typeface="Calibri" panose="020F0502020204030204" pitchFamily="34" charset="0"/>
              </a:rPr>
              <a:t> </a:t>
            </a:r>
            <a:r>
              <a:rPr lang="en-US" sz="1200" dirty="0" err="1" smtClean="0">
                <a:latin typeface="Calibri" panose="020F0502020204030204" pitchFamily="34" charset="0"/>
              </a:rPr>
              <a:t>Göcze</a:t>
            </a:r>
            <a:r>
              <a:rPr lang="en-US" sz="1200" dirty="0" smtClean="0">
                <a:latin typeface="Calibri" panose="020F0502020204030204" pitchFamily="34" charset="0"/>
              </a:rPr>
              <a:t> </a:t>
            </a:r>
            <a:r>
              <a:rPr lang="en-US" sz="1200" dirty="0">
                <a:latin typeface="Calibri" panose="020F0502020204030204" pitchFamily="34" charset="0"/>
              </a:rPr>
              <a:t>I, </a:t>
            </a:r>
            <a:r>
              <a:rPr lang="en-US" sz="1200" dirty="0" err="1">
                <a:latin typeface="Calibri" panose="020F0502020204030204" pitchFamily="34" charset="0"/>
              </a:rPr>
              <a:t>Jauch</a:t>
            </a:r>
            <a:r>
              <a:rPr lang="en-US" sz="1200" dirty="0">
                <a:latin typeface="Calibri" panose="020F0502020204030204" pitchFamily="34" charset="0"/>
              </a:rPr>
              <a:t> D, </a:t>
            </a:r>
            <a:r>
              <a:rPr lang="en-US" sz="1200" dirty="0" err="1">
                <a:latin typeface="Calibri" panose="020F0502020204030204" pitchFamily="34" charset="0"/>
              </a:rPr>
              <a:t>Götz</a:t>
            </a:r>
            <a:r>
              <a:rPr lang="en-US" sz="1200" dirty="0">
                <a:latin typeface="Calibri" panose="020F0502020204030204" pitchFamily="34" charset="0"/>
              </a:rPr>
              <a:t> M, et al. Biomarker-guided Intervention to Prevent Acute Kidney Injury After Major Surgery: The Prospective Randomized </a:t>
            </a:r>
            <a:r>
              <a:rPr lang="en-US" sz="1200" dirty="0" err="1">
                <a:latin typeface="Calibri" panose="020F0502020204030204" pitchFamily="34" charset="0"/>
              </a:rPr>
              <a:t>BigpAK</a:t>
            </a:r>
            <a:r>
              <a:rPr lang="en-US" sz="1200" dirty="0">
                <a:latin typeface="Calibri" panose="020F0502020204030204" pitchFamily="34" charset="0"/>
              </a:rPr>
              <a:t> Study. </a:t>
            </a:r>
            <a:r>
              <a:rPr lang="en-US" sz="1200" i="1" dirty="0">
                <a:latin typeface="Calibri" panose="020F0502020204030204" pitchFamily="34" charset="0"/>
              </a:rPr>
              <a:t>Ann Surg</a:t>
            </a:r>
            <a:r>
              <a:rPr lang="en-US" sz="1200" dirty="0">
                <a:latin typeface="Calibri" panose="020F0502020204030204" pitchFamily="34" charset="0"/>
              </a:rPr>
              <a:t>. 2018;267(6):</a:t>
            </a:r>
            <a:r>
              <a:rPr lang="en-US" sz="1200" dirty="0" smtClean="0">
                <a:latin typeface="Calibri" panose="020F0502020204030204" pitchFamily="34" charset="0"/>
              </a:rPr>
              <a:t>1013-1020</a:t>
            </a:r>
            <a:r>
              <a:rPr lang="en-US" sz="1200" dirty="0">
                <a:latin typeface="Calibri" panose="020F0502020204030204" pitchFamily="34" charset="0"/>
              </a:rPr>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58 </a:t>
            </a:r>
            <a:r>
              <a:rPr lang="en-US" sz="1200" dirty="0" err="1">
                <a:latin typeface="Calibri" panose="020F0502020204030204" pitchFamily="34" charset="0"/>
              </a:rPr>
              <a:t>Gien</a:t>
            </a:r>
            <a:r>
              <a:rPr lang="en-US" sz="1200" dirty="0">
                <a:latin typeface="Calibri" panose="020F0502020204030204" pitchFamily="34" charset="0"/>
              </a:rPr>
              <a:t> J, </a:t>
            </a:r>
            <a:r>
              <a:rPr lang="en-US" sz="1200" dirty="0" err="1">
                <a:latin typeface="Calibri" panose="020F0502020204030204" pitchFamily="34" charset="0"/>
              </a:rPr>
              <a:t>Soranno</a:t>
            </a:r>
            <a:r>
              <a:rPr lang="en-US" sz="1200" dirty="0">
                <a:latin typeface="Calibri" panose="020F0502020204030204" pitchFamily="34" charset="0"/>
              </a:rPr>
              <a:t> D. Identifying the Patient at Risk for Acute Kidney Injury: Pediatric Sepsis Biomarker Risk Model Study. </a:t>
            </a:r>
            <a:r>
              <a:rPr lang="en-US" sz="1200" i="1" dirty="0">
                <a:latin typeface="Calibri" panose="020F0502020204030204" pitchFamily="34" charset="0"/>
              </a:rPr>
              <a:t>Am J </a:t>
            </a:r>
            <a:r>
              <a:rPr lang="en-US" sz="1200" i="1" dirty="0" err="1">
                <a:latin typeface="Calibri" panose="020F0502020204030204" pitchFamily="34" charset="0"/>
              </a:rPr>
              <a:t>Respir</a:t>
            </a:r>
            <a:r>
              <a:rPr lang="en-US" sz="1200" i="1" dirty="0">
                <a:latin typeface="Calibri" panose="020F0502020204030204" pitchFamily="34" charset="0"/>
              </a:rPr>
              <a:t> </a:t>
            </a:r>
            <a:r>
              <a:rPr lang="en-US" sz="1200" i="1" dirty="0" err="1">
                <a:latin typeface="Calibri" panose="020F0502020204030204" pitchFamily="34" charset="0"/>
              </a:rPr>
              <a:t>Crit</a:t>
            </a:r>
            <a:r>
              <a:rPr lang="en-US" sz="1200" i="1" dirty="0">
                <a:latin typeface="Calibri" panose="020F0502020204030204" pitchFamily="34" charset="0"/>
              </a:rPr>
              <a:t> Care Med</a:t>
            </a:r>
            <a:r>
              <a:rPr lang="en-US" sz="1200" dirty="0">
                <a:latin typeface="Calibri" panose="020F0502020204030204" pitchFamily="34" charset="0"/>
              </a:rPr>
              <a:t>. 2020;201(7):764-766.</a:t>
            </a:r>
            <a:endParaRPr lang="en-US" sz="1200" b="1" dirty="0" smtClean="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238684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59 </a:t>
            </a:r>
            <a:r>
              <a:rPr lang="en-US" sz="1200" dirty="0">
                <a:latin typeface="Calibri" panose="020F0502020204030204" pitchFamily="34" charset="0"/>
              </a:rPr>
              <a:t>Liu KD, Goldstein SL, </a:t>
            </a:r>
            <a:r>
              <a:rPr lang="en-US" sz="1200" dirty="0" err="1">
                <a:latin typeface="Calibri" panose="020F0502020204030204" pitchFamily="34" charset="0"/>
              </a:rPr>
              <a:t>Vijayan</a:t>
            </a:r>
            <a:r>
              <a:rPr lang="en-US" sz="1200" dirty="0">
                <a:latin typeface="Calibri" panose="020F0502020204030204" pitchFamily="34" charset="0"/>
              </a:rPr>
              <a:t> A, et al. </a:t>
            </a:r>
            <a:r>
              <a:rPr lang="en-US" sz="1200" dirty="0" err="1">
                <a:latin typeface="Calibri" panose="020F0502020204030204" pitchFamily="34" charset="0"/>
              </a:rPr>
              <a:t>AKI!Now</a:t>
            </a:r>
            <a:r>
              <a:rPr lang="en-US" sz="1200" dirty="0">
                <a:latin typeface="Calibri" panose="020F0502020204030204" pitchFamily="34" charset="0"/>
              </a:rPr>
              <a:t> Initiative: Recommendations for Awareness, Recognition, and Management of AKI. </a:t>
            </a:r>
            <a:r>
              <a:rPr lang="en-US" sz="1200" i="1" dirty="0">
                <a:latin typeface="Calibri" panose="020F0502020204030204" pitchFamily="34" charset="0"/>
              </a:rPr>
              <a:t>Clinical Journal of the American Society of Nephrology</a:t>
            </a:r>
            <a:r>
              <a:rPr lang="en-US" sz="1200" dirty="0">
                <a:latin typeface="Calibri" panose="020F0502020204030204" pitchFamily="34" charset="0"/>
              </a:rPr>
              <a:t>. 2020:CJN.15611219. doi:10.2215/cjn.15611219</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60 </a:t>
            </a:r>
            <a:r>
              <a:rPr lang="en-US" sz="1200" dirty="0" err="1">
                <a:latin typeface="Calibri" panose="020F0502020204030204" pitchFamily="34" charset="0"/>
              </a:rPr>
              <a:t>Basu</a:t>
            </a:r>
            <a:r>
              <a:rPr lang="en-US" sz="1200" dirty="0">
                <a:latin typeface="Calibri" panose="020F0502020204030204" pitchFamily="34" charset="0"/>
              </a:rPr>
              <a:t> RK, </a:t>
            </a:r>
            <a:r>
              <a:rPr lang="en-US" sz="1200" dirty="0" err="1">
                <a:latin typeface="Calibri" panose="020F0502020204030204" pitchFamily="34" charset="0"/>
              </a:rPr>
              <a:t>Zappitelli</a:t>
            </a:r>
            <a:r>
              <a:rPr lang="en-US" sz="1200" dirty="0">
                <a:latin typeface="Calibri" panose="020F0502020204030204" pitchFamily="34" charset="0"/>
              </a:rPr>
              <a:t> M, Brunner L, et al. Derivation and validation of the renal angina index to improve the prediction of acute kidney injury in critically ill children. </a:t>
            </a:r>
            <a:r>
              <a:rPr lang="en-US" sz="1200" i="1" dirty="0">
                <a:latin typeface="Calibri" panose="020F0502020204030204" pitchFamily="34" charset="0"/>
              </a:rPr>
              <a:t>Kidney Int</a:t>
            </a:r>
            <a:r>
              <a:rPr lang="en-US" sz="1200" dirty="0">
                <a:latin typeface="Calibri" panose="020F0502020204030204" pitchFamily="34" charset="0"/>
              </a:rPr>
              <a:t>. 2014;85(3):</a:t>
            </a:r>
            <a:r>
              <a:rPr lang="en-US" sz="1200" dirty="0" smtClean="0">
                <a:latin typeface="Calibri" panose="020F0502020204030204" pitchFamily="34" charset="0"/>
              </a:rPr>
              <a:t>659-667.</a:t>
            </a:r>
            <a:endParaRPr lang="en-US" sz="1200" b="1" dirty="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61 </a:t>
            </a:r>
            <a:r>
              <a:rPr lang="en-US" sz="1200" dirty="0">
                <a:latin typeface="Calibri" panose="020F0502020204030204" pitchFamily="34" charset="0"/>
              </a:rPr>
              <a:t>Bennett M, Dent CL, Ma Q, et al. Urine NGAL predicts severity of acute kidney injury after cardiac surgery: A prospective study. </a:t>
            </a:r>
            <a:r>
              <a:rPr lang="en-US" sz="1200" i="1" dirty="0" err="1">
                <a:latin typeface="Calibri" panose="020F0502020204030204" pitchFamily="34" charset="0"/>
              </a:rPr>
              <a:t>Clin</a:t>
            </a:r>
            <a:r>
              <a:rPr lang="en-US" sz="1200" i="1" dirty="0">
                <a:latin typeface="Calibri" panose="020F0502020204030204" pitchFamily="34" charset="0"/>
              </a:rPr>
              <a:t> J Am </a:t>
            </a:r>
            <a:r>
              <a:rPr lang="en-US" sz="1200" i="1" dirty="0" err="1">
                <a:latin typeface="Calibri" panose="020F0502020204030204" pitchFamily="34" charset="0"/>
              </a:rPr>
              <a:t>Soc</a:t>
            </a:r>
            <a:r>
              <a:rPr lang="en-US" sz="1200" i="1" dirty="0">
                <a:latin typeface="Calibri" panose="020F0502020204030204" pitchFamily="34" charset="0"/>
              </a:rPr>
              <a:t> </a:t>
            </a:r>
            <a:r>
              <a:rPr lang="en-US" sz="1200" i="1" dirty="0" err="1">
                <a:latin typeface="Calibri" panose="020F0502020204030204" pitchFamily="34" charset="0"/>
              </a:rPr>
              <a:t>Nephrol</a:t>
            </a:r>
            <a:r>
              <a:rPr lang="en-US" sz="1200" dirty="0">
                <a:latin typeface="Calibri" panose="020F0502020204030204" pitchFamily="34" charset="0"/>
              </a:rPr>
              <a:t>. 2008;3(3):</a:t>
            </a:r>
            <a:r>
              <a:rPr lang="en-US" sz="1200" dirty="0" smtClean="0">
                <a:latin typeface="Calibri" panose="020F0502020204030204" pitchFamily="34" charset="0"/>
              </a:rPr>
              <a:t>665-673.</a:t>
            </a:r>
            <a:endParaRPr lang="en-US" sz="1200" dirty="0" smtClean="0"/>
          </a:p>
          <a:p>
            <a:pPr marL="0" indent="0">
              <a:spcBef>
                <a:spcPts val="1000"/>
              </a:spcBef>
              <a:buNone/>
            </a:pPr>
            <a:r>
              <a:rPr lang="en-US" sz="1200" b="1" dirty="0" smtClean="0">
                <a:latin typeface="Calibri" panose="020F0502020204030204" pitchFamily="34" charset="0"/>
              </a:rPr>
              <a:t>62 </a:t>
            </a:r>
            <a:r>
              <a:rPr lang="en-US" sz="1200" dirty="0" err="1" smtClean="0">
                <a:latin typeface="Calibri" panose="020F0502020204030204" pitchFamily="34" charset="0"/>
              </a:rPr>
              <a:t>Krawczeski</a:t>
            </a:r>
            <a:r>
              <a:rPr lang="en-US" sz="1200" dirty="0" smtClean="0">
                <a:latin typeface="Calibri" panose="020F0502020204030204" pitchFamily="34" charset="0"/>
              </a:rPr>
              <a:t> </a:t>
            </a:r>
            <a:r>
              <a:rPr lang="en-US" sz="1200" dirty="0">
                <a:latin typeface="Calibri" panose="020F0502020204030204" pitchFamily="34" charset="0"/>
              </a:rPr>
              <a:t>CD, Goldstein SL, Woo JG, et al. Temporal relationship and predictive value of urinary acute kidney injury biomarkers after pediatric cardiopulmonary bypass. </a:t>
            </a:r>
            <a:r>
              <a:rPr lang="en-US" sz="1200" i="1" dirty="0">
                <a:latin typeface="Calibri" panose="020F0502020204030204" pitchFamily="34" charset="0"/>
              </a:rPr>
              <a:t>J Am </a:t>
            </a:r>
            <a:r>
              <a:rPr lang="en-US" sz="1200" i="1" dirty="0" err="1">
                <a:latin typeface="Calibri" panose="020F0502020204030204" pitchFamily="34" charset="0"/>
              </a:rPr>
              <a:t>Coll</a:t>
            </a:r>
            <a:r>
              <a:rPr lang="en-US" sz="1200" i="1" dirty="0">
                <a:latin typeface="Calibri" panose="020F0502020204030204" pitchFamily="34" charset="0"/>
              </a:rPr>
              <a:t> </a:t>
            </a:r>
            <a:r>
              <a:rPr lang="en-US" sz="1200" i="1" dirty="0" err="1">
                <a:latin typeface="Calibri" panose="020F0502020204030204" pitchFamily="34" charset="0"/>
              </a:rPr>
              <a:t>Cardiol</a:t>
            </a:r>
            <a:r>
              <a:rPr lang="en-US" sz="1200" dirty="0">
                <a:latin typeface="Calibri" panose="020F0502020204030204" pitchFamily="34" charset="0"/>
              </a:rPr>
              <a:t>. 2011;58(22):2301-2309.</a:t>
            </a:r>
            <a:endParaRPr lang="en-US" sz="1200" b="1" dirty="0" smtClean="0">
              <a:latin typeface="Calibri" panose="020F0502020204030204" pitchFamily="34" charset="0"/>
            </a:endParaRPr>
          </a:p>
          <a:p>
            <a:pPr marL="0" indent="0">
              <a:spcBef>
                <a:spcPts val="1000"/>
              </a:spcBef>
              <a:buNone/>
            </a:pPr>
            <a:r>
              <a:rPr lang="en-US" sz="1200" b="1" dirty="0">
                <a:latin typeface="Calibri" panose="020F0502020204030204" pitchFamily="34" charset="0"/>
              </a:rPr>
              <a:t>63 </a:t>
            </a:r>
            <a:r>
              <a:rPr lang="en-US" sz="1200" dirty="0">
                <a:latin typeface="Calibri" panose="020F0502020204030204" pitchFamily="34" charset="0"/>
              </a:rPr>
              <a:t>Sirota JC, </a:t>
            </a:r>
            <a:r>
              <a:rPr lang="en-US" sz="1200" dirty="0" err="1">
                <a:latin typeface="Calibri" panose="020F0502020204030204" pitchFamily="34" charset="0"/>
              </a:rPr>
              <a:t>Walcher</a:t>
            </a:r>
            <a:r>
              <a:rPr lang="en-US" sz="1200" dirty="0">
                <a:latin typeface="Calibri" panose="020F0502020204030204" pitchFamily="34" charset="0"/>
              </a:rPr>
              <a:t> A, </a:t>
            </a:r>
            <a:r>
              <a:rPr lang="en-US" sz="1200" dirty="0" err="1">
                <a:latin typeface="Calibri" panose="020F0502020204030204" pitchFamily="34" charset="0"/>
              </a:rPr>
              <a:t>Faubel</a:t>
            </a:r>
            <a:r>
              <a:rPr lang="en-US" sz="1200" dirty="0">
                <a:latin typeface="Calibri" panose="020F0502020204030204" pitchFamily="34" charset="0"/>
              </a:rPr>
              <a:t> S, et al. Urine IL-18, NGAL, IL-8 and serum IL-8 are biomarkers of acute kidney injury following liver transplantation. BMC </a:t>
            </a:r>
            <a:r>
              <a:rPr lang="en-US" sz="1200" dirty="0" err="1">
                <a:latin typeface="Calibri" panose="020F0502020204030204" pitchFamily="34" charset="0"/>
              </a:rPr>
              <a:t>Nephrol</a:t>
            </a:r>
            <a:r>
              <a:rPr lang="en-US" sz="1200" dirty="0">
                <a:latin typeface="Calibri" panose="020F0502020204030204" pitchFamily="34" charset="0"/>
              </a:rPr>
              <a:t>. 2013;14:17.</a:t>
            </a:r>
          </a:p>
          <a:p>
            <a:pPr marL="0" indent="0">
              <a:spcBef>
                <a:spcPts val="1000"/>
              </a:spcBef>
              <a:buNone/>
            </a:pPr>
            <a:r>
              <a:rPr lang="en-US" sz="1200" b="1" dirty="0" smtClean="0">
                <a:latin typeface="Calibri" panose="020F0502020204030204" pitchFamily="34" charset="0"/>
              </a:rPr>
              <a:t>64 </a:t>
            </a:r>
            <a:r>
              <a:rPr lang="en-US" sz="1200" dirty="0" smtClean="0">
                <a:latin typeface="Calibri" panose="020F0502020204030204" pitchFamily="34" charset="0"/>
              </a:rPr>
              <a:t>Mishra </a:t>
            </a:r>
            <a:r>
              <a:rPr lang="en-US" sz="1200" dirty="0">
                <a:latin typeface="Calibri" panose="020F0502020204030204" pitchFamily="34" charset="0"/>
              </a:rPr>
              <a:t>J, Ma Q, Kelly C, et al. Kidney NGAL is a novel early marker of acute injury following transplantation. </a:t>
            </a:r>
            <a:r>
              <a:rPr lang="en-US" sz="1200" dirty="0" err="1">
                <a:latin typeface="Calibri" panose="020F0502020204030204" pitchFamily="34" charset="0"/>
              </a:rPr>
              <a:t>Pediatr</a:t>
            </a:r>
            <a:r>
              <a:rPr lang="en-US" sz="1200" dirty="0">
                <a:latin typeface="Calibri" panose="020F0502020204030204" pitchFamily="34" charset="0"/>
              </a:rPr>
              <a:t> </a:t>
            </a:r>
            <a:r>
              <a:rPr lang="en-US" sz="1200" dirty="0" err="1">
                <a:latin typeface="Calibri" panose="020F0502020204030204" pitchFamily="34" charset="0"/>
              </a:rPr>
              <a:t>Nephrol</a:t>
            </a:r>
            <a:r>
              <a:rPr lang="en-US" sz="1200" dirty="0">
                <a:latin typeface="Calibri" panose="020F0502020204030204" pitchFamily="34" charset="0"/>
              </a:rPr>
              <a:t>. 2006;21(6):856-863.</a:t>
            </a:r>
            <a:endParaRPr lang="en-US" sz="1200"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65 </a:t>
            </a:r>
            <a:r>
              <a:rPr lang="en-US" sz="1200" dirty="0">
                <a:latin typeface="Calibri" panose="020F0502020204030204" pitchFamily="34" charset="0"/>
              </a:rPr>
              <a:t>Hirsch R, Dent C, </a:t>
            </a:r>
            <a:r>
              <a:rPr lang="en-US" sz="1200" dirty="0" err="1">
                <a:latin typeface="Calibri" panose="020F0502020204030204" pitchFamily="34" charset="0"/>
              </a:rPr>
              <a:t>Pfriem</a:t>
            </a:r>
            <a:r>
              <a:rPr lang="en-US" sz="1200" dirty="0">
                <a:latin typeface="Calibri" panose="020F0502020204030204" pitchFamily="34" charset="0"/>
              </a:rPr>
              <a:t> H, et al. NGAL is an early predictive biomarker of contrast-induced nephropathy in children. </a:t>
            </a:r>
            <a:r>
              <a:rPr lang="en-US" sz="1200" dirty="0" err="1">
                <a:latin typeface="Calibri" panose="020F0502020204030204" pitchFamily="34" charset="0"/>
              </a:rPr>
              <a:t>Pediatr</a:t>
            </a:r>
            <a:r>
              <a:rPr lang="en-US" sz="1200" dirty="0">
                <a:latin typeface="Calibri" panose="020F0502020204030204" pitchFamily="34" charset="0"/>
              </a:rPr>
              <a:t> </a:t>
            </a:r>
            <a:r>
              <a:rPr lang="en-US" sz="1200" dirty="0" err="1">
                <a:latin typeface="Calibri" panose="020F0502020204030204" pitchFamily="34" charset="0"/>
              </a:rPr>
              <a:t>Nephrol</a:t>
            </a:r>
            <a:r>
              <a:rPr lang="en-US" sz="1200" dirty="0">
                <a:latin typeface="Calibri" panose="020F0502020204030204" pitchFamily="34" charset="0"/>
              </a:rPr>
              <a:t>. 2007;22(12):2089-2095.</a:t>
            </a:r>
          </a:p>
          <a:p>
            <a:pPr marL="0" indent="0">
              <a:spcBef>
                <a:spcPts val="1000"/>
              </a:spcBef>
              <a:buNone/>
            </a:pPr>
            <a:endParaRPr lang="en-US" sz="1200" b="1" dirty="0" smtClean="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3901949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smtClean="0">
                <a:latin typeface="Calibri" panose="020F0502020204030204" pitchFamily="34" charset="0"/>
              </a:rPr>
              <a:t>66 </a:t>
            </a:r>
            <a:r>
              <a:rPr lang="en-US" sz="1200" dirty="0" smtClean="0">
                <a:latin typeface="Calibri" panose="020F0502020204030204" pitchFamily="34" charset="0"/>
              </a:rPr>
              <a:t>Wheeler </a:t>
            </a:r>
            <a:r>
              <a:rPr lang="en-US" sz="1200" dirty="0">
                <a:latin typeface="Calibri" panose="020F0502020204030204" pitchFamily="34" charset="0"/>
              </a:rPr>
              <a:t>DS, </a:t>
            </a:r>
            <a:r>
              <a:rPr lang="en-US" sz="1200" dirty="0" err="1">
                <a:latin typeface="Calibri" panose="020F0502020204030204" pitchFamily="34" charset="0"/>
              </a:rPr>
              <a:t>Devarajan</a:t>
            </a:r>
            <a:r>
              <a:rPr lang="en-US" sz="1200" dirty="0">
                <a:latin typeface="Calibri" panose="020F0502020204030204" pitchFamily="34" charset="0"/>
              </a:rPr>
              <a:t> P, Ma Q, et al. Serum neutrophil gelatinase-associated </a:t>
            </a:r>
            <a:r>
              <a:rPr lang="en-US" sz="1200" dirty="0" err="1">
                <a:latin typeface="Calibri" panose="020F0502020204030204" pitchFamily="34" charset="0"/>
              </a:rPr>
              <a:t>lipocalin</a:t>
            </a:r>
            <a:r>
              <a:rPr lang="en-US" sz="1200" dirty="0">
                <a:latin typeface="Calibri" panose="020F0502020204030204" pitchFamily="34" charset="0"/>
              </a:rPr>
              <a:t> (NGAL) as a marker of acute kidney injury in critically ill children with septic shock. </a:t>
            </a:r>
            <a:r>
              <a:rPr lang="en-US" sz="1200" dirty="0" err="1">
                <a:latin typeface="Calibri" panose="020F0502020204030204" pitchFamily="34" charset="0"/>
              </a:rPr>
              <a:t>Crit</a:t>
            </a:r>
            <a:r>
              <a:rPr lang="en-US" sz="1200" dirty="0">
                <a:latin typeface="Calibri" panose="020F0502020204030204" pitchFamily="34" charset="0"/>
              </a:rPr>
              <a:t> Care Med. 2008;36(4):1297-1303</a:t>
            </a:r>
            <a:r>
              <a:rPr lang="en-US" sz="1200" dirty="0" smtClean="0">
                <a:latin typeface="Calibri" panose="020F0502020204030204" pitchFamily="34" charset="0"/>
              </a:rPr>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67 </a:t>
            </a:r>
            <a:r>
              <a:rPr lang="en-US" sz="1200" dirty="0" err="1">
                <a:latin typeface="Calibri" panose="020F0502020204030204" pitchFamily="34" charset="0"/>
              </a:rPr>
              <a:t>Abitbol</a:t>
            </a:r>
            <a:r>
              <a:rPr lang="en-US" sz="1200" dirty="0">
                <a:latin typeface="Calibri" panose="020F0502020204030204" pitchFamily="34" charset="0"/>
              </a:rPr>
              <a:t> CL, </a:t>
            </a:r>
            <a:r>
              <a:rPr lang="en-US" sz="1200" dirty="0" err="1">
                <a:latin typeface="Calibri" panose="020F0502020204030204" pitchFamily="34" charset="0"/>
              </a:rPr>
              <a:t>Seeherunvong</a:t>
            </a:r>
            <a:r>
              <a:rPr lang="en-US" sz="1200" dirty="0">
                <a:latin typeface="Calibri" panose="020F0502020204030204" pitchFamily="34" charset="0"/>
              </a:rPr>
              <a:t> W, Galarza MG, et al. Neonatal kidney size and function in preterm infants: what is a true estimate of glomerular filtration rate? </a:t>
            </a:r>
            <a:r>
              <a:rPr lang="en-US" sz="1200" i="1" dirty="0">
                <a:latin typeface="Calibri" panose="020F0502020204030204" pitchFamily="34" charset="0"/>
              </a:rPr>
              <a:t>J </a:t>
            </a:r>
            <a:r>
              <a:rPr lang="en-US" sz="1200" i="1" dirty="0" err="1">
                <a:latin typeface="Calibri" panose="020F0502020204030204" pitchFamily="34" charset="0"/>
              </a:rPr>
              <a:t>Pediatr</a:t>
            </a:r>
            <a:r>
              <a:rPr lang="en-US" sz="1200" dirty="0">
                <a:latin typeface="Calibri" panose="020F0502020204030204" pitchFamily="34" charset="0"/>
              </a:rPr>
              <a:t>. 2014;164(5):1026-1031.e2.</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68 </a:t>
            </a:r>
            <a:r>
              <a:rPr lang="en-US" sz="1200" dirty="0">
                <a:latin typeface="Calibri" panose="020F0502020204030204" pitchFamily="34" charset="0"/>
              </a:rPr>
              <a:t>Burra V, </a:t>
            </a:r>
            <a:r>
              <a:rPr lang="en-US" sz="1200" dirty="0" err="1">
                <a:latin typeface="Calibri" panose="020F0502020204030204" pitchFamily="34" charset="0"/>
              </a:rPr>
              <a:t>Nagaraja</a:t>
            </a:r>
            <a:r>
              <a:rPr lang="en-US" sz="1200" dirty="0">
                <a:latin typeface="Calibri" panose="020F0502020204030204" pitchFamily="34" charset="0"/>
              </a:rPr>
              <a:t> PS, Singh NG, </a:t>
            </a:r>
            <a:r>
              <a:rPr lang="en-US" sz="1200" dirty="0" err="1">
                <a:latin typeface="Calibri" panose="020F0502020204030204" pitchFamily="34" charset="0"/>
              </a:rPr>
              <a:t>Prabhakar</a:t>
            </a:r>
            <a:r>
              <a:rPr lang="en-US" sz="1200" dirty="0">
                <a:latin typeface="Calibri" panose="020F0502020204030204" pitchFamily="34" charset="0"/>
              </a:rPr>
              <a:t> V, </a:t>
            </a:r>
            <a:r>
              <a:rPr lang="en-US" sz="1200" dirty="0" err="1">
                <a:latin typeface="Calibri" panose="020F0502020204030204" pitchFamily="34" charset="0"/>
              </a:rPr>
              <a:t>Manjunatha</a:t>
            </a:r>
            <a:r>
              <a:rPr lang="en-US" sz="1200" dirty="0">
                <a:latin typeface="Calibri" panose="020F0502020204030204" pitchFamily="34" charset="0"/>
              </a:rPr>
              <a:t> N. Early prediction of acute kidney injury using serum phosphorus as a biomarker in pediatric cardiac surgical patients. </a:t>
            </a:r>
            <a:r>
              <a:rPr lang="en-US" sz="1200" i="1" dirty="0">
                <a:latin typeface="Calibri" panose="020F0502020204030204" pitchFamily="34" charset="0"/>
              </a:rPr>
              <a:t>Ann Card </a:t>
            </a:r>
            <a:r>
              <a:rPr lang="en-US" sz="1200" i="1" dirty="0" err="1">
                <a:latin typeface="Calibri" panose="020F0502020204030204" pitchFamily="34" charset="0"/>
              </a:rPr>
              <a:t>Anaesth</a:t>
            </a:r>
            <a:r>
              <a:rPr lang="en-US" sz="1200" dirty="0">
                <a:latin typeface="Calibri" panose="020F0502020204030204" pitchFamily="34" charset="0"/>
              </a:rPr>
              <a:t>. 2018;21(4):455-459</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69 </a:t>
            </a:r>
            <a:r>
              <a:rPr lang="en-US" sz="1200" dirty="0" err="1">
                <a:latin typeface="Calibri" panose="020F0502020204030204" pitchFamily="34" charset="0"/>
              </a:rPr>
              <a:t>Basu</a:t>
            </a:r>
            <a:r>
              <a:rPr lang="en-US" sz="1200" dirty="0">
                <a:latin typeface="Calibri" panose="020F0502020204030204" pitchFamily="34" charset="0"/>
              </a:rPr>
              <a:t> RK, </a:t>
            </a:r>
            <a:r>
              <a:rPr lang="en-US" sz="1200" dirty="0" err="1">
                <a:latin typeface="Calibri" panose="020F0502020204030204" pitchFamily="34" charset="0"/>
              </a:rPr>
              <a:t>Kaddourah</a:t>
            </a:r>
            <a:r>
              <a:rPr lang="en-US" sz="1200" dirty="0">
                <a:latin typeface="Calibri" panose="020F0502020204030204" pitchFamily="34" charset="0"/>
              </a:rPr>
              <a:t> A, Goldstein SL, AWARE Study Investigators. Assessment of a renal angina index for prediction of severe acute kidney injury in critically ill children: a </a:t>
            </a:r>
            <a:r>
              <a:rPr lang="en-US" sz="1200" dirty="0" err="1">
                <a:latin typeface="Calibri" panose="020F0502020204030204" pitchFamily="34" charset="0"/>
              </a:rPr>
              <a:t>multicentre</a:t>
            </a:r>
            <a:r>
              <a:rPr lang="en-US" sz="1200" dirty="0">
                <a:latin typeface="Calibri" panose="020F0502020204030204" pitchFamily="34" charset="0"/>
              </a:rPr>
              <a:t>, multinational, prospective observational study. </a:t>
            </a:r>
            <a:r>
              <a:rPr lang="en-US" sz="1200" i="1" dirty="0">
                <a:latin typeface="Calibri" panose="020F0502020204030204" pitchFamily="34" charset="0"/>
              </a:rPr>
              <a:t>Lancet Child </a:t>
            </a:r>
            <a:r>
              <a:rPr lang="en-US" sz="1200" i="1" dirty="0" err="1">
                <a:latin typeface="Calibri" panose="020F0502020204030204" pitchFamily="34" charset="0"/>
              </a:rPr>
              <a:t>Adolesc</a:t>
            </a:r>
            <a:r>
              <a:rPr lang="en-US" sz="1200" i="1" dirty="0">
                <a:latin typeface="Calibri" panose="020F0502020204030204" pitchFamily="34" charset="0"/>
              </a:rPr>
              <a:t> Health</a:t>
            </a:r>
            <a:r>
              <a:rPr lang="en-US" sz="1200" dirty="0">
                <a:latin typeface="Calibri" panose="020F0502020204030204" pitchFamily="34" charset="0"/>
              </a:rPr>
              <a:t>. 2018;2(2):112-120.</a:t>
            </a:r>
            <a:endParaRPr lang="en-US" sz="1200" b="1" dirty="0">
              <a:latin typeface="Calibri" panose="020F0502020204030204" pitchFamily="34" charset="0"/>
            </a:endParaRPr>
          </a:p>
          <a:p>
            <a:pPr marL="0" indent="0">
              <a:spcBef>
                <a:spcPts val="1000"/>
              </a:spcBef>
              <a:buNone/>
            </a:pPr>
            <a:r>
              <a:rPr lang="en-US" sz="1200" b="1" dirty="0">
                <a:latin typeface="Calibri" panose="020F0502020204030204" pitchFamily="34" charset="0"/>
              </a:rPr>
              <a:t>70 </a:t>
            </a:r>
            <a:r>
              <a:rPr lang="en-US" sz="1200" dirty="0">
                <a:latin typeface="Calibri" panose="020F0502020204030204" pitchFamily="34" charset="0"/>
              </a:rPr>
              <a:t>U.S. Department of Health and Human Services. Kidney Disease Statistics for the United States. National Institute of Diabetes and Digestive and Kidney Diseases. https://www.niddk.nih.gov/health-information/health-statistics/kidney-disease.</a:t>
            </a:r>
            <a:endParaRPr lang="en-US" sz="1200" b="1" dirty="0">
              <a:latin typeface="Calibri" panose="020F0502020204030204" pitchFamily="34" charset="0"/>
            </a:endParaRPr>
          </a:p>
          <a:p>
            <a:pPr marL="0" indent="0">
              <a:spcBef>
                <a:spcPts val="1000"/>
              </a:spcBef>
              <a:buNone/>
            </a:pPr>
            <a:r>
              <a:rPr lang="en-US" sz="1200" b="1" dirty="0">
                <a:latin typeface="Calibri" panose="020F0502020204030204" pitchFamily="34" charset="0"/>
              </a:rPr>
              <a:t>71 </a:t>
            </a:r>
            <a:r>
              <a:rPr lang="en-US" sz="1200" dirty="0" err="1">
                <a:latin typeface="Calibri" panose="020F0502020204030204" pitchFamily="34" charset="0"/>
              </a:rPr>
              <a:t>Nadim</a:t>
            </a:r>
            <a:r>
              <a:rPr lang="en-US" sz="1200" dirty="0">
                <a:latin typeface="Calibri" panose="020F0502020204030204" pitchFamily="34" charset="0"/>
              </a:rPr>
              <a:t> MK, </a:t>
            </a:r>
            <a:r>
              <a:rPr lang="en-US" sz="1200" dirty="0" err="1">
                <a:latin typeface="Calibri" panose="020F0502020204030204" pitchFamily="34" charset="0"/>
              </a:rPr>
              <a:t>Forni</a:t>
            </a:r>
            <a:r>
              <a:rPr lang="en-US" sz="1200" dirty="0">
                <a:latin typeface="Calibri" panose="020F0502020204030204" pitchFamily="34" charset="0"/>
              </a:rPr>
              <a:t> LG, </a:t>
            </a:r>
            <a:r>
              <a:rPr lang="en-US" sz="1200" dirty="0" err="1">
                <a:latin typeface="Calibri" panose="020F0502020204030204" pitchFamily="34" charset="0"/>
              </a:rPr>
              <a:t>Bihorac</a:t>
            </a:r>
            <a:r>
              <a:rPr lang="en-US" sz="1200" dirty="0">
                <a:latin typeface="Calibri" panose="020F0502020204030204" pitchFamily="34" charset="0"/>
              </a:rPr>
              <a:t> A, et al. Cardiac and Vascular Surgery-Associated Acute Kidney Injury: The 20th International Consensus Conference of the ADQI (Acute Disease Quality Initiative) Group. </a:t>
            </a:r>
            <a:r>
              <a:rPr lang="en-US" sz="1200" i="1" dirty="0">
                <a:latin typeface="Calibri" panose="020F0502020204030204" pitchFamily="34" charset="0"/>
              </a:rPr>
              <a:t>J Am Heart Assoc</a:t>
            </a:r>
            <a:r>
              <a:rPr lang="en-US" sz="1200" dirty="0">
                <a:latin typeface="Calibri" panose="020F0502020204030204" pitchFamily="34" charset="0"/>
              </a:rPr>
              <a:t>. 2018;7(11). doi:10.1161/JAHA.118.008834</a:t>
            </a:r>
          </a:p>
          <a:p>
            <a:pPr marL="0" indent="0">
              <a:spcBef>
                <a:spcPts val="1000"/>
              </a:spcBef>
              <a:buNone/>
            </a:pPr>
            <a:endParaRPr lang="en-US" sz="1200" b="1" dirty="0" smtClean="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408855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References </a:t>
            </a:r>
            <a:endParaRPr/>
          </a:p>
        </p:txBody>
      </p:sp>
      <p:sp>
        <p:nvSpPr>
          <p:cNvPr id="943" name="Google Shape;943;p10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indent="0">
              <a:spcBef>
                <a:spcPts val="1000"/>
              </a:spcBef>
              <a:buNone/>
            </a:pPr>
            <a:r>
              <a:rPr lang="en-US" sz="1200" b="1" dirty="0">
                <a:latin typeface="Calibri" panose="020F0502020204030204" pitchFamily="34" charset="0"/>
              </a:rPr>
              <a:t>72 </a:t>
            </a:r>
            <a:r>
              <a:rPr lang="en-US" sz="1200" dirty="0" err="1">
                <a:latin typeface="Calibri" panose="020F0502020204030204" pitchFamily="34" charset="0"/>
              </a:rPr>
              <a:t>Zappitelli</a:t>
            </a:r>
            <a:r>
              <a:rPr lang="en-US" sz="1200" dirty="0">
                <a:latin typeface="Calibri" panose="020F0502020204030204" pitchFamily="34" charset="0"/>
              </a:rPr>
              <a:t> M, Bernier P-L, </a:t>
            </a:r>
            <a:r>
              <a:rPr lang="en-US" sz="1200" dirty="0" err="1">
                <a:latin typeface="Calibri" panose="020F0502020204030204" pitchFamily="34" charset="0"/>
              </a:rPr>
              <a:t>Saczkowski</a:t>
            </a:r>
            <a:r>
              <a:rPr lang="en-US" sz="1200" dirty="0">
                <a:latin typeface="Calibri" panose="020F0502020204030204" pitchFamily="34" charset="0"/>
              </a:rPr>
              <a:t> RS, et al. A small post-operative rise in serum creatinine predicts acute kidney injury in children undergoing cardiac surgery. Kidney Int. 2009;76(8):885-892</a:t>
            </a:r>
            <a:r>
              <a:rPr lang="en-US" sz="1200" dirty="0" smtClean="0">
                <a:latin typeface="Calibri" panose="020F0502020204030204" pitchFamily="34" charset="0"/>
              </a:rPr>
              <a:t>.</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73 </a:t>
            </a:r>
            <a:r>
              <a:rPr lang="en-US" sz="1200" dirty="0">
                <a:latin typeface="Calibri" panose="020F0502020204030204" pitchFamily="34" charset="0"/>
              </a:rPr>
              <a:t>Hamada M, Matsukawa S, Shimizu S, Kai S, </a:t>
            </a:r>
            <a:r>
              <a:rPr lang="en-US" sz="1200" dirty="0" err="1">
                <a:latin typeface="Calibri" panose="020F0502020204030204" pitchFamily="34" charset="0"/>
              </a:rPr>
              <a:t>Mizota</a:t>
            </a:r>
            <a:r>
              <a:rPr lang="en-US" sz="1200" dirty="0">
                <a:latin typeface="Calibri" panose="020F0502020204030204" pitchFamily="34" charset="0"/>
              </a:rPr>
              <a:t> T. Acute kidney injury after pediatric liver transplantation: incidence, risk factors, and association with outcome. </a:t>
            </a:r>
            <a:r>
              <a:rPr lang="en-US" sz="1200" i="1" dirty="0">
                <a:latin typeface="Calibri" panose="020F0502020204030204" pitchFamily="34" charset="0"/>
              </a:rPr>
              <a:t>J </a:t>
            </a:r>
            <a:r>
              <a:rPr lang="en-US" sz="1200" i="1" dirty="0" err="1">
                <a:latin typeface="Calibri" panose="020F0502020204030204" pitchFamily="34" charset="0"/>
              </a:rPr>
              <a:t>Anesth</a:t>
            </a:r>
            <a:r>
              <a:rPr lang="en-US" sz="1200" dirty="0">
                <a:latin typeface="Calibri" panose="020F0502020204030204" pitchFamily="34" charset="0"/>
              </a:rPr>
              <a:t>. 2017;31(5):758-763.</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74 </a:t>
            </a:r>
            <a:r>
              <a:rPr lang="en-US" sz="1200" dirty="0" err="1">
                <a:latin typeface="Calibri" panose="020F0502020204030204" pitchFamily="34" charset="0"/>
              </a:rPr>
              <a:t>Sahinturk</a:t>
            </a:r>
            <a:r>
              <a:rPr lang="en-US" sz="1200" dirty="0">
                <a:latin typeface="Calibri" panose="020F0502020204030204" pitchFamily="34" charset="0"/>
              </a:rPr>
              <a:t> H, </a:t>
            </a:r>
            <a:r>
              <a:rPr lang="en-US" sz="1200" dirty="0" err="1">
                <a:latin typeface="Calibri" panose="020F0502020204030204" pitchFamily="34" charset="0"/>
              </a:rPr>
              <a:t>Ozdemirkan</a:t>
            </a:r>
            <a:r>
              <a:rPr lang="en-US" sz="1200" dirty="0">
                <a:latin typeface="Calibri" panose="020F0502020204030204" pitchFamily="34" charset="0"/>
              </a:rPr>
              <a:t> A, </a:t>
            </a:r>
            <a:r>
              <a:rPr lang="en-US" sz="1200" dirty="0" err="1">
                <a:latin typeface="Calibri" panose="020F0502020204030204" pitchFamily="34" charset="0"/>
              </a:rPr>
              <a:t>Zeyneloglu</a:t>
            </a:r>
            <a:r>
              <a:rPr lang="en-US" sz="1200" dirty="0">
                <a:latin typeface="Calibri" panose="020F0502020204030204" pitchFamily="34" charset="0"/>
              </a:rPr>
              <a:t> P, </a:t>
            </a:r>
            <a:r>
              <a:rPr lang="en-US" sz="1200" dirty="0" err="1">
                <a:latin typeface="Calibri" panose="020F0502020204030204" pitchFamily="34" charset="0"/>
              </a:rPr>
              <a:t>Gedik</a:t>
            </a:r>
            <a:r>
              <a:rPr lang="en-US" sz="1200" dirty="0">
                <a:latin typeface="Calibri" panose="020F0502020204030204" pitchFamily="34" charset="0"/>
              </a:rPr>
              <a:t> E, </a:t>
            </a:r>
            <a:r>
              <a:rPr lang="en-US" sz="1200" dirty="0" err="1">
                <a:latin typeface="Calibri" panose="020F0502020204030204" pitchFamily="34" charset="0"/>
              </a:rPr>
              <a:t>Pirat</a:t>
            </a:r>
            <a:r>
              <a:rPr lang="en-US" sz="1200" dirty="0">
                <a:latin typeface="Calibri" panose="020F0502020204030204" pitchFamily="34" charset="0"/>
              </a:rPr>
              <a:t> A, </a:t>
            </a:r>
            <a:r>
              <a:rPr lang="en-US" sz="1200" dirty="0" err="1">
                <a:latin typeface="Calibri" panose="020F0502020204030204" pitchFamily="34" charset="0"/>
              </a:rPr>
              <a:t>Haberal</a:t>
            </a:r>
            <a:r>
              <a:rPr lang="en-US" sz="1200" dirty="0">
                <a:latin typeface="Calibri" panose="020F0502020204030204" pitchFamily="34" charset="0"/>
              </a:rPr>
              <a:t> M. Early Postoperative Acute Kidney Injury Among Pediatric Liver Transplant Recipients. </a:t>
            </a:r>
            <a:r>
              <a:rPr lang="en-US" sz="1200" i="1" dirty="0" err="1">
                <a:latin typeface="Calibri" panose="020F0502020204030204" pitchFamily="34" charset="0"/>
              </a:rPr>
              <a:t>Exp</a:t>
            </a:r>
            <a:r>
              <a:rPr lang="en-US" sz="1200" i="1" dirty="0">
                <a:latin typeface="Calibri" panose="020F0502020204030204" pitchFamily="34" charset="0"/>
              </a:rPr>
              <a:t> </a:t>
            </a:r>
            <a:r>
              <a:rPr lang="en-US" sz="1200" i="1" dirty="0" err="1">
                <a:latin typeface="Calibri" panose="020F0502020204030204" pitchFamily="34" charset="0"/>
              </a:rPr>
              <a:t>Clin</a:t>
            </a:r>
            <a:r>
              <a:rPr lang="en-US" sz="1200" i="1" dirty="0">
                <a:latin typeface="Calibri" panose="020F0502020204030204" pitchFamily="34" charset="0"/>
              </a:rPr>
              <a:t> Transplant</a:t>
            </a:r>
            <a:r>
              <a:rPr lang="en-US" sz="1200" dirty="0">
                <a:latin typeface="Calibri" panose="020F0502020204030204" pitchFamily="34" charset="0"/>
              </a:rPr>
              <a:t>. March 2019. doi:10.6002/ect.2018.0214</a:t>
            </a:r>
            <a:endParaRPr lang="en-US" sz="1200" b="1" dirty="0" smtClean="0">
              <a:latin typeface="Calibri" panose="020F0502020204030204" pitchFamily="34" charset="0"/>
            </a:endParaRPr>
          </a:p>
          <a:p>
            <a:pPr marL="0" indent="0">
              <a:spcBef>
                <a:spcPts val="1000"/>
              </a:spcBef>
              <a:buNone/>
            </a:pPr>
            <a:r>
              <a:rPr lang="en-US" sz="1200" b="1" dirty="0" smtClean="0">
                <a:latin typeface="Calibri" panose="020F0502020204030204" pitchFamily="34" charset="0"/>
              </a:rPr>
              <a:t>75 </a:t>
            </a:r>
            <a:r>
              <a:rPr lang="en-US" sz="1200" dirty="0" err="1"/>
              <a:t>Ferah</a:t>
            </a:r>
            <a:r>
              <a:rPr lang="en-US" sz="1200" dirty="0"/>
              <a:t> O, </a:t>
            </a:r>
            <a:r>
              <a:rPr lang="en-US" sz="1200" dirty="0" err="1"/>
              <a:t>Akbulut</a:t>
            </a:r>
            <a:r>
              <a:rPr lang="en-US" sz="1200" dirty="0"/>
              <a:t> A, </a:t>
            </a:r>
            <a:r>
              <a:rPr lang="en-US" sz="1200" dirty="0" err="1"/>
              <a:t>Açik</a:t>
            </a:r>
            <a:r>
              <a:rPr lang="en-US" sz="1200" dirty="0"/>
              <a:t> ME, et al. Acute Kidney Injury After Pediatric Liver Transplantation. </a:t>
            </a:r>
            <a:r>
              <a:rPr lang="en-US" sz="1200" i="1" dirty="0"/>
              <a:t>Transplant Proc</a:t>
            </a:r>
            <a:r>
              <a:rPr lang="en-US" sz="1200" dirty="0"/>
              <a:t>. 2019;51(7):2486-2491.</a:t>
            </a:r>
            <a:endParaRPr lang="en-US" sz="1200" b="1" dirty="0" smtClean="0">
              <a:latin typeface="Calibri" panose="020F0502020204030204" pitchFamily="34" charset="0"/>
            </a:endParaRPr>
          </a:p>
          <a:p>
            <a:pPr marL="0" indent="0">
              <a:spcBef>
                <a:spcPts val="1000"/>
              </a:spcBef>
              <a:buNone/>
            </a:pPr>
            <a:endParaRPr lang="en-US" sz="1200" b="1" dirty="0" smtClean="0">
              <a:latin typeface="Calibri" panose="020F0502020204030204" pitchFamily="34" charset="0"/>
            </a:endParaRPr>
          </a:p>
        </p:txBody>
      </p:sp>
      <p:grpSp>
        <p:nvGrpSpPr>
          <p:cNvPr id="944" name="Google Shape;944;p100"/>
          <p:cNvGrpSpPr/>
          <p:nvPr/>
        </p:nvGrpSpPr>
        <p:grpSpPr>
          <a:xfrm>
            <a:off x="-433930" y="3788242"/>
            <a:ext cx="1459278" cy="1458558"/>
            <a:chOff x="0" y="1663375"/>
            <a:chExt cx="3599601" cy="3599601"/>
          </a:xfrm>
        </p:grpSpPr>
        <p:pic>
          <p:nvPicPr>
            <p:cNvPr id="945" name="Google Shape;945;p100"/>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946" name="Google Shape;946;p100"/>
            <p:cNvPicPr preferRelativeResize="0"/>
            <p:nvPr/>
          </p:nvPicPr>
          <p:blipFill>
            <a:blip r:embed="rId4">
              <a:alphaModFix/>
            </a:blip>
            <a:stretch>
              <a:fillRect/>
            </a:stretch>
          </p:blipFill>
          <p:spPr>
            <a:xfrm>
              <a:off x="1518030" y="3690474"/>
              <a:ext cx="654099" cy="654051"/>
            </a:xfrm>
            <a:prstGeom prst="rect">
              <a:avLst/>
            </a:prstGeom>
            <a:noFill/>
            <a:ln>
              <a:noFill/>
            </a:ln>
          </p:spPr>
        </p:pic>
      </p:grpSp>
    </p:spTree>
    <p:extLst>
      <p:ext uri="{BB962C8B-B14F-4D97-AF65-F5344CB8AC3E}">
        <p14:creationId xmlns:p14="http://schemas.microsoft.com/office/powerpoint/2010/main" val="164010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rgbClr val="000000"/>
              </a:buClr>
              <a:buSzPts val="1100"/>
              <a:buFont typeface="Arial"/>
              <a:buNone/>
            </a:pPr>
            <a:r>
              <a:rPr lang="en" dirty="0" smtClean="0"/>
              <a:t>Chronic Kidney Disease (CKD) </a:t>
            </a:r>
            <a:r>
              <a:rPr lang="en" dirty="0"/>
              <a:t>Incidence</a:t>
            </a:r>
            <a:endParaRPr dirty="0"/>
          </a:p>
        </p:txBody>
      </p:sp>
      <p:sp>
        <p:nvSpPr>
          <p:cNvPr id="361" name="Google Shape;361;p45"/>
          <p:cNvSpPr txBox="1"/>
          <p:nvPr/>
        </p:nvSpPr>
        <p:spPr>
          <a:xfrm>
            <a:off x="2068700" y="738725"/>
            <a:ext cx="3719400" cy="663000"/>
          </a:xfrm>
          <a:prstGeom prst="rect">
            <a:avLst/>
          </a:prstGeom>
          <a:solidFill>
            <a:srgbClr val="0070C0"/>
          </a:solidFill>
          <a:ln>
            <a:noFill/>
          </a:ln>
        </p:spPr>
        <p:txBody>
          <a:bodyPr spcFirstLastPara="1" wrap="square" lIns="91425" tIns="91425" rIns="91425" bIns="91425" anchor="ctr" anchorCtr="0">
            <a:noAutofit/>
          </a:bodyPr>
          <a:lstStyle/>
          <a:p>
            <a:pPr marL="457200" lvl="0" indent="-323850" algn="l" rtl="0">
              <a:spcBef>
                <a:spcPts val="0"/>
              </a:spcBef>
              <a:spcAft>
                <a:spcPts val="0"/>
              </a:spcAft>
              <a:buClr>
                <a:srgbClr val="FFFFFF"/>
              </a:buClr>
              <a:buSzPts val="1500"/>
              <a:buFont typeface="Calibri"/>
              <a:buChar char="➔"/>
            </a:pPr>
            <a:r>
              <a:rPr lang="en" sz="1500" dirty="0">
                <a:solidFill>
                  <a:srgbClr val="FFFFFF"/>
                </a:solidFill>
                <a:latin typeface="Calibri"/>
                <a:ea typeface="Calibri"/>
                <a:cs typeface="Calibri"/>
                <a:sym typeface="Calibri"/>
              </a:rPr>
              <a:t>~ 10,000 children in the United States have kidney failure </a:t>
            </a:r>
            <a:r>
              <a:rPr lang="en" sz="1500" baseline="30000" dirty="0">
                <a:solidFill>
                  <a:srgbClr val="FFFFFF"/>
                </a:solidFill>
                <a:latin typeface="Calibri"/>
                <a:ea typeface="Calibri"/>
                <a:cs typeface="Calibri"/>
                <a:sym typeface="Calibri"/>
              </a:rPr>
              <a:t>4</a:t>
            </a:r>
            <a:endParaRPr sz="1500" dirty="0">
              <a:solidFill>
                <a:srgbClr val="FFFFFF"/>
              </a:solidFill>
              <a:latin typeface="Calibri"/>
              <a:ea typeface="Calibri"/>
              <a:cs typeface="Calibri"/>
              <a:sym typeface="Calibri"/>
            </a:endParaRPr>
          </a:p>
        </p:txBody>
      </p:sp>
      <p:sp>
        <p:nvSpPr>
          <p:cNvPr id="362" name="Google Shape;362;p45"/>
          <p:cNvSpPr txBox="1"/>
          <p:nvPr/>
        </p:nvSpPr>
        <p:spPr>
          <a:xfrm>
            <a:off x="2068704" y="1675392"/>
            <a:ext cx="3719400" cy="706500"/>
          </a:xfrm>
          <a:prstGeom prst="rect">
            <a:avLst/>
          </a:prstGeom>
          <a:solidFill>
            <a:srgbClr val="0070C0"/>
          </a:solidFill>
          <a:ln>
            <a:noFill/>
          </a:ln>
        </p:spPr>
        <p:txBody>
          <a:bodyPr spcFirstLastPara="1" wrap="square" lIns="91425" tIns="91425" rIns="91425" bIns="91425" anchor="ctr" anchorCtr="0">
            <a:noAutofit/>
          </a:bodyPr>
          <a:lstStyle/>
          <a:p>
            <a:pPr marL="457200" lvl="0" indent="-323850" algn="l" rtl="0">
              <a:spcBef>
                <a:spcPts val="0"/>
              </a:spcBef>
              <a:spcAft>
                <a:spcPts val="0"/>
              </a:spcAft>
              <a:buClr>
                <a:srgbClr val="FFFFFF"/>
              </a:buClr>
              <a:buSzPts val="1500"/>
              <a:buFont typeface="Calibri"/>
              <a:buChar char="➔"/>
            </a:pPr>
            <a:r>
              <a:rPr lang="en" dirty="0">
                <a:solidFill>
                  <a:srgbClr val="FFFFFF"/>
                </a:solidFill>
                <a:latin typeface="Calibri"/>
                <a:ea typeface="Calibri"/>
                <a:cs typeface="Calibri"/>
                <a:sym typeface="Calibri"/>
              </a:rPr>
              <a:t>70% of children with CKD from diverse etiologies will progress to ESRD before reaching adulthood </a:t>
            </a:r>
            <a:r>
              <a:rPr lang="en" baseline="30000" dirty="0">
                <a:solidFill>
                  <a:srgbClr val="FFFFFF"/>
                </a:solidFill>
                <a:latin typeface="Calibri"/>
                <a:ea typeface="Calibri"/>
                <a:cs typeface="Calibri"/>
                <a:sym typeface="Calibri"/>
              </a:rPr>
              <a:t>5</a:t>
            </a:r>
            <a:endParaRPr sz="1500" baseline="30000" dirty="0">
              <a:solidFill>
                <a:srgbClr val="FFFFFF"/>
              </a:solidFill>
              <a:latin typeface="Calibri"/>
              <a:ea typeface="Calibri"/>
              <a:cs typeface="Calibri"/>
              <a:sym typeface="Calibri"/>
            </a:endParaRPr>
          </a:p>
        </p:txBody>
      </p:sp>
      <p:sp>
        <p:nvSpPr>
          <p:cNvPr id="363" name="Google Shape;363;p45"/>
          <p:cNvSpPr txBox="1"/>
          <p:nvPr/>
        </p:nvSpPr>
        <p:spPr>
          <a:xfrm>
            <a:off x="2068700" y="3635742"/>
            <a:ext cx="3719400" cy="857881"/>
          </a:xfrm>
          <a:prstGeom prst="rect">
            <a:avLst/>
          </a:prstGeom>
          <a:solidFill>
            <a:srgbClr val="0070C0"/>
          </a:solidFill>
          <a:ln>
            <a:noFill/>
          </a:ln>
        </p:spPr>
        <p:txBody>
          <a:bodyPr spcFirstLastPara="1" wrap="square" lIns="91425" tIns="91425" rIns="91425" bIns="91425" anchor="t" anchorCtr="0">
            <a:noAutofit/>
          </a:bodyPr>
          <a:lstStyle/>
          <a:p>
            <a:pPr marL="457200" lvl="0" indent="-304800" algn="l" rtl="0">
              <a:spcBef>
                <a:spcPts val="700"/>
              </a:spcBef>
              <a:spcAft>
                <a:spcPts val="0"/>
              </a:spcAft>
              <a:buClr>
                <a:schemeClr val="lt1"/>
              </a:buClr>
              <a:buSzPts val="1200"/>
              <a:buFont typeface="Calibri"/>
              <a:buChar char="➔"/>
            </a:pPr>
            <a:r>
              <a:rPr lang="en" dirty="0">
                <a:solidFill>
                  <a:srgbClr val="FFFFFF"/>
                </a:solidFill>
                <a:latin typeface="Calibri"/>
                <a:ea typeface="Calibri"/>
                <a:cs typeface="Calibri"/>
                <a:sym typeface="Calibri"/>
              </a:rPr>
              <a:t>The ESRD incidence in African American children is twice as that in caucasian children </a:t>
            </a:r>
            <a:r>
              <a:rPr lang="en" baseline="30000" dirty="0">
                <a:solidFill>
                  <a:schemeClr val="lt1"/>
                </a:solidFill>
                <a:latin typeface="Calibri"/>
                <a:ea typeface="Calibri"/>
                <a:cs typeface="Calibri"/>
                <a:sym typeface="Calibri"/>
              </a:rPr>
              <a:t>6</a:t>
            </a:r>
            <a:endParaRPr baseline="30000" dirty="0">
              <a:solidFill>
                <a:schemeClr val="lt1"/>
              </a:solidFill>
              <a:latin typeface="Calibri"/>
              <a:ea typeface="Calibri"/>
              <a:cs typeface="Calibri"/>
              <a:sym typeface="Calibri"/>
            </a:endParaRPr>
          </a:p>
        </p:txBody>
      </p:sp>
      <p:grpSp>
        <p:nvGrpSpPr>
          <p:cNvPr id="364" name="Google Shape;364;p45"/>
          <p:cNvGrpSpPr/>
          <p:nvPr/>
        </p:nvGrpSpPr>
        <p:grpSpPr>
          <a:xfrm>
            <a:off x="-407830" y="3924342"/>
            <a:ext cx="1459278" cy="1458558"/>
            <a:chOff x="0" y="1663375"/>
            <a:chExt cx="3599601" cy="3599601"/>
          </a:xfrm>
        </p:grpSpPr>
        <p:pic>
          <p:nvPicPr>
            <p:cNvPr id="365" name="Google Shape;365;p45"/>
            <p:cNvPicPr preferRelativeResize="0"/>
            <p:nvPr/>
          </p:nvPicPr>
          <p:blipFill>
            <a:blip r:embed="rId3">
              <a:alphaModFix/>
            </a:blip>
            <a:stretch>
              <a:fillRect/>
            </a:stretch>
          </p:blipFill>
          <p:spPr>
            <a:xfrm>
              <a:off x="0" y="1663375"/>
              <a:ext cx="3599601" cy="3599601"/>
            </a:xfrm>
            <a:prstGeom prst="rect">
              <a:avLst/>
            </a:prstGeom>
            <a:noFill/>
            <a:ln>
              <a:noFill/>
            </a:ln>
          </p:spPr>
        </p:pic>
        <p:pic>
          <p:nvPicPr>
            <p:cNvPr id="366" name="Google Shape;366;p45"/>
            <p:cNvPicPr preferRelativeResize="0"/>
            <p:nvPr/>
          </p:nvPicPr>
          <p:blipFill>
            <a:blip r:embed="rId4">
              <a:alphaModFix/>
            </a:blip>
            <a:stretch>
              <a:fillRect/>
            </a:stretch>
          </p:blipFill>
          <p:spPr>
            <a:xfrm>
              <a:off x="1518030" y="3690474"/>
              <a:ext cx="654099" cy="654051"/>
            </a:xfrm>
            <a:prstGeom prst="rect">
              <a:avLst/>
            </a:prstGeom>
            <a:noFill/>
            <a:ln>
              <a:noFill/>
            </a:ln>
          </p:spPr>
        </p:pic>
      </p:grpSp>
      <p:sp>
        <p:nvSpPr>
          <p:cNvPr id="367" name="Google Shape;367;p45"/>
          <p:cNvSpPr txBox="1"/>
          <p:nvPr/>
        </p:nvSpPr>
        <p:spPr>
          <a:xfrm>
            <a:off x="2068700" y="2655575"/>
            <a:ext cx="3719400" cy="706500"/>
          </a:xfrm>
          <a:prstGeom prst="rect">
            <a:avLst/>
          </a:prstGeom>
          <a:solidFill>
            <a:srgbClr val="0070C0"/>
          </a:solidFill>
          <a:ln>
            <a:noFill/>
          </a:ln>
        </p:spPr>
        <p:txBody>
          <a:bodyPr spcFirstLastPara="1" wrap="square" lIns="91425" tIns="91425" rIns="91425" bIns="91425" anchor="t" anchorCtr="0">
            <a:noAutofit/>
          </a:bodyPr>
          <a:lstStyle/>
          <a:p>
            <a:pPr marL="457200" lvl="0" indent="-323850" algn="l" rtl="0">
              <a:spcBef>
                <a:spcPts val="700"/>
              </a:spcBef>
              <a:spcAft>
                <a:spcPts val="0"/>
              </a:spcAft>
              <a:buClr>
                <a:schemeClr val="lt1"/>
              </a:buClr>
              <a:buSzPts val="1500"/>
              <a:buFont typeface="Calibri"/>
              <a:buChar char="➔"/>
            </a:pPr>
            <a:r>
              <a:rPr lang="en" sz="1500" dirty="0">
                <a:solidFill>
                  <a:schemeClr val="lt1"/>
                </a:solidFill>
                <a:latin typeface="Calibri"/>
                <a:ea typeface="Calibri"/>
                <a:cs typeface="Calibri"/>
                <a:sym typeface="Calibri"/>
              </a:rPr>
              <a:t>30-50% of children and adults with congenital heart disease have CKD </a:t>
            </a:r>
            <a:r>
              <a:rPr lang="en" sz="1500" baseline="30000" dirty="0">
                <a:solidFill>
                  <a:srgbClr val="FFFFFF"/>
                </a:solidFill>
                <a:latin typeface="Calibri"/>
                <a:ea typeface="Calibri"/>
                <a:cs typeface="Calibri"/>
                <a:sym typeface="Calibri"/>
              </a:rPr>
              <a:t>6</a:t>
            </a:r>
            <a:endParaRPr sz="15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End Stage Renal Disease (</a:t>
            </a:r>
            <a:r>
              <a:rPr lang="en" dirty="0" smtClean="0"/>
              <a:t>ESRD)</a:t>
            </a:r>
            <a:r>
              <a:rPr lang="en" baseline="30000" dirty="0" smtClean="0"/>
              <a:t>7</a:t>
            </a:r>
            <a:endParaRPr baseline="30000" dirty="0"/>
          </a:p>
        </p:txBody>
      </p:sp>
      <p:sp>
        <p:nvSpPr>
          <p:cNvPr id="385" name="Google Shape;385;p47"/>
          <p:cNvSpPr txBox="1">
            <a:spLocks noGrp="1"/>
          </p:cNvSpPr>
          <p:nvPr>
            <p:ph type="body" idx="1"/>
          </p:nvPr>
        </p:nvSpPr>
        <p:spPr>
          <a:xfrm>
            <a:off x="457200" y="914400"/>
            <a:ext cx="4023550" cy="3639000"/>
          </a:xfrm>
          <a:prstGeom prst="rect">
            <a:avLst/>
          </a:prstGeom>
        </p:spPr>
        <p:txBody>
          <a:bodyPr spcFirstLastPara="1" wrap="square" lIns="68575" tIns="34275" rIns="68575" bIns="34275" anchor="t" anchorCtr="0">
            <a:noAutofit/>
          </a:bodyPr>
          <a:lstStyle/>
          <a:p>
            <a:pPr lvl="0" indent="-323850">
              <a:buSzPts val="1500"/>
              <a:buFont typeface="Calibri"/>
              <a:buChar char="•"/>
            </a:pPr>
            <a:r>
              <a:rPr lang="en" sz="1400" dirty="0">
                <a:highlight>
                  <a:srgbClr val="FFFFFF"/>
                </a:highlight>
              </a:rPr>
              <a:t>Leading causes of ESRD in </a:t>
            </a:r>
            <a:r>
              <a:rPr lang="en" sz="1400" dirty="0" smtClean="0">
                <a:highlight>
                  <a:srgbClr val="FFFFFF"/>
                </a:highlight>
              </a:rPr>
              <a:t>children</a:t>
            </a:r>
            <a:endParaRPr sz="1400" dirty="0">
              <a:highlight>
                <a:srgbClr val="FFFFFF"/>
              </a:highlight>
            </a:endParaRPr>
          </a:p>
          <a:p>
            <a:pPr lvl="1" fontAlgn="t"/>
            <a:r>
              <a:rPr lang="en-US" dirty="0" smtClean="0">
                <a:highlight>
                  <a:srgbClr val="FFFFFF"/>
                </a:highlight>
              </a:rPr>
              <a:t>0 - 4 year olds </a:t>
            </a:r>
            <a:r>
              <a:rPr lang="en-US" dirty="0" smtClean="0">
                <a:highlight>
                  <a:srgbClr val="FFFFFF"/>
                </a:highlight>
                <a:sym typeface="Wingdings" panose="05000000000000000000" pitchFamily="2" charset="2"/>
              </a:rPr>
              <a:t> </a:t>
            </a:r>
            <a:r>
              <a:rPr lang="en-US" dirty="0" smtClean="0">
                <a:highlight>
                  <a:srgbClr val="FFFFFF"/>
                </a:highlight>
              </a:rPr>
              <a:t>Birth </a:t>
            </a:r>
            <a:r>
              <a:rPr lang="en-US" dirty="0">
                <a:highlight>
                  <a:srgbClr val="FFFFFF"/>
                </a:highlight>
              </a:rPr>
              <a:t>defects and hereditary </a:t>
            </a:r>
            <a:r>
              <a:rPr lang="en-US" dirty="0" smtClean="0">
                <a:highlight>
                  <a:srgbClr val="FFFFFF"/>
                </a:highlight>
              </a:rPr>
              <a:t>diseases</a:t>
            </a:r>
            <a:endParaRPr lang="en-US" dirty="0">
              <a:highlight>
                <a:srgbClr val="FFFFFF"/>
              </a:highlight>
            </a:endParaRPr>
          </a:p>
          <a:p>
            <a:pPr lvl="1" fontAlgn="t"/>
            <a:r>
              <a:rPr lang="en-US" dirty="0">
                <a:highlight>
                  <a:srgbClr val="FFFFFF"/>
                </a:highlight>
              </a:rPr>
              <a:t>5 - </a:t>
            </a:r>
            <a:r>
              <a:rPr lang="en-US" dirty="0" smtClean="0">
                <a:highlight>
                  <a:srgbClr val="FFFFFF"/>
                </a:highlight>
              </a:rPr>
              <a:t>14y </a:t>
            </a:r>
            <a:r>
              <a:rPr lang="en-US" dirty="0" smtClean="0">
                <a:highlight>
                  <a:srgbClr val="FFFFFF"/>
                </a:highlight>
                <a:sym typeface="Wingdings" panose="05000000000000000000" pitchFamily="2" charset="2"/>
              </a:rPr>
              <a:t> </a:t>
            </a:r>
            <a:r>
              <a:rPr lang="en-US" dirty="0" smtClean="0">
                <a:highlight>
                  <a:srgbClr val="FFFFFF"/>
                </a:highlight>
              </a:rPr>
              <a:t>Hereditary </a:t>
            </a:r>
            <a:r>
              <a:rPr lang="en-US" dirty="0">
                <a:highlight>
                  <a:srgbClr val="FFFFFF"/>
                </a:highlight>
              </a:rPr>
              <a:t>diseases, nephrotic syndrome and systemic diseases</a:t>
            </a:r>
          </a:p>
          <a:p>
            <a:pPr lvl="1" fontAlgn="t"/>
            <a:r>
              <a:rPr lang="en-US" dirty="0">
                <a:highlight>
                  <a:srgbClr val="FFFFFF"/>
                </a:highlight>
              </a:rPr>
              <a:t>15 - </a:t>
            </a:r>
            <a:r>
              <a:rPr lang="en-US" dirty="0" smtClean="0">
                <a:highlight>
                  <a:srgbClr val="FFFFFF"/>
                </a:highlight>
              </a:rPr>
              <a:t>19y </a:t>
            </a:r>
            <a:r>
              <a:rPr lang="en-US" dirty="0" smtClean="0">
                <a:highlight>
                  <a:srgbClr val="FFFFFF"/>
                </a:highlight>
                <a:sym typeface="Wingdings" panose="05000000000000000000" pitchFamily="2" charset="2"/>
              </a:rPr>
              <a:t> </a:t>
            </a:r>
            <a:r>
              <a:rPr lang="en-US" dirty="0" smtClean="0">
                <a:highlight>
                  <a:srgbClr val="FFFFFF"/>
                </a:highlight>
              </a:rPr>
              <a:t>Diseases </a:t>
            </a:r>
            <a:r>
              <a:rPr lang="en-US" dirty="0">
                <a:highlight>
                  <a:srgbClr val="FFFFFF"/>
                </a:highlight>
              </a:rPr>
              <a:t>of the glomeruli</a:t>
            </a:r>
          </a:p>
          <a:p>
            <a:pPr marL="457200" lvl="0" indent="-323850" algn="l" rtl="0">
              <a:spcBef>
                <a:spcPts val="1000"/>
              </a:spcBef>
              <a:spcAft>
                <a:spcPts val="0"/>
              </a:spcAft>
              <a:buSzPts val="1500"/>
              <a:buFont typeface="Calibri"/>
              <a:buChar char="•"/>
            </a:pPr>
            <a:r>
              <a:rPr lang="en" sz="1400" dirty="0" smtClean="0"/>
              <a:t>One-Year </a:t>
            </a:r>
            <a:r>
              <a:rPr lang="en" sz="1400" dirty="0"/>
              <a:t>mortality rate for pediatric patients with ESRD has decreased by 20.4% over the last </a:t>
            </a:r>
            <a:r>
              <a:rPr lang="en" sz="1400" dirty="0" smtClean="0"/>
              <a:t>decade</a:t>
            </a:r>
            <a:r>
              <a:rPr lang="en" sz="1400" dirty="0"/>
              <a:t> </a:t>
            </a:r>
            <a:r>
              <a:rPr lang="en" sz="1400" dirty="0" smtClean="0"/>
              <a:t>with the </a:t>
            </a:r>
            <a:r>
              <a:rPr lang="en" sz="1400" dirty="0"/>
              <a:t>m</a:t>
            </a:r>
            <a:r>
              <a:rPr lang="en" sz="1400" dirty="0" smtClean="0"/>
              <a:t>ost </a:t>
            </a:r>
            <a:r>
              <a:rPr lang="en" sz="1400" dirty="0"/>
              <a:t>notable improvement </a:t>
            </a:r>
            <a:r>
              <a:rPr lang="en" sz="1400" dirty="0" smtClean="0"/>
              <a:t>in </a:t>
            </a:r>
            <a:r>
              <a:rPr lang="en" sz="1400" dirty="0"/>
              <a:t>those 0-4 years of age</a:t>
            </a:r>
            <a:endParaRPr sz="1400" dirty="0"/>
          </a:p>
        </p:txBody>
      </p:sp>
      <p:sp>
        <p:nvSpPr>
          <p:cNvPr id="386" name="Google Shape;386;p47"/>
          <p:cNvSpPr txBox="1"/>
          <p:nvPr/>
        </p:nvSpPr>
        <p:spPr>
          <a:xfrm>
            <a:off x="5067875" y="830525"/>
            <a:ext cx="3708900" cy="35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dirty="0">
                <a:solidFill>
                  <a:schemeClr val="dk1"/>
                </a:solidFill>
              </a:rPr>
              <a:t>Reported ESRD in Children/Adolescents (U.S.)</a:t>
            </a:r>
            <a:endParaRPr sz="1000" b="1" dirty="0">
              <a:solidFill>
                <a:schemeClr val="dk1"/>
              </a:solidFill>
            </a:endParaRPr>
          </a:p>
        </p:txBody>
      </p:sp>
      <p:pic>
        <p:nvPicPr>
          <p:cNvPr id="387" name="Google Shape;387;p47"/>
          <p:cNvPicPr preferRelativeResize="0"/>
          <p:nvPr/>
        </p:nvPicPr>
        <p:blipFill>
          <a:blip r:embed="rId3">
            <a:alphaModFix/>
          </a:blip>
          <a:stretch>
            <a:fillRect/>
          </a:stretch>
        </p:blipFill>
        <p:spPr>
          <a:xfrm>
            <a:off x="4480750" y="1185425"/>
            <a:ext cx="4472901" cy="2917600"/>
          </a:xfrm>
          <a:prstGeom prst="rect">
            <a:avLst/>
          </a:prstGeom>
          <a:noFill/>
          <a:ln>
            <a:noFill/>
          </a:ln>
        </p:spPr>
      </p:pic>
      <p:pic>
        <p:nvPicPr>
          <p:cNvPr id="388" name="Google Shape;388;p47"/>
          <p:cNvPicPr preferRelativeResize="0"/>
          <p:nvPr/>
        </p:nvPicPr>
        <p:blipFill>
          <a:blip r:embed="rId4">
            <a:alphaModFix/>
          </a:blip>
          <a:stretch>
            <a:fillRect/>
          </a:stretch>
        </p:blipFill>
        <p:spPr>
          <a:xfrm>
            <a:off x="-433930" y="3788242"/>
            <a:ext cx="1459278" cy="1458558"/>
          </a:xfrm>
          <a:prstGeom prst="rect">
            <a:avLst/>
          </a:prstGeom>
          <a:noFill/>
          <a:ln>
            <a:noFill/>
          </a:ln>
        </p:spPr>
      </p:pic>
    </p:spTree>
  </p:cSld>
  <p:clrMapOvr>
    <a:masterClrMapping/>
  </p:clrMapOvr>
</p:sld>
</file>

<file path=ppt/theme/theme1.xml><?xml version="1.0" encoding="utf-8"?>
<a:theme xmlns:a="http://schemas.openxmlformats.org/drawingml/2006/main" name="CC_std">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7172</Words>
  <Application>Microsoft Office PowerPoint</Application>
  <PresentationFormat>On-screen Show (16:9)</PresentationFormat>
  <Paragraphs>570</Paragraphs>
  <Slides>78</Slides>
  <Notes>73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Roboto</vt:lpstr>
      <vt:lpstr>Roboto Thin</vt:lpstr>
      <vt:lpstr>Georgia</vt:lpstr>
      <vt:lpstr>Cambria</vt:lpstr>
      <vt:lpstr>Arial</vt:lpstr>
      <vt:lpstr>Roboto Medium</vt:lpstr>
      <vt:lpstr>Calibri</vt:lpstr>
      <vt:lpstr>Wingdings</vt:lpstr>
      <vt:lpstr>CC_std</vt:lpstr>
      <vt:lpstr>Avoiding Kidney Injury Pediatrics</vt:lpstr>
      <vt:lpstr>Pediatric patient population: Postoperative AKI </vt:lpstr>
      <vt:lpstr>Objectives</vt:lpstr>
      <vt:lpstr>For more information….</vt:lpstr>
      <vt:lpstr>AKI Incidence in Pediatrics 1</vt:lpstr>
      <vt:lpstr>Pediatric AKI Multi-national Study 2</vt:lpstr>
      <vt:lpstr>Neonatal AKI Multi-national Study 3</vt:lpstr>
      <vt:lpstr>Chronic Kidney Disease (CKD) Incidence</vt:lpstr>
      <vt:lpstr>End Stage Renal Disease (ESRD)7</vt:lpstr>
      <vt:lpstr>AKI Outcomes</vt:lpstr>
      <vt:lpstr>Mortality and Modality – CKD </vt:lpstr>
      <vt:lpstr>Financial Impact of Kidney Disease</vt:lpstr>
      <vt:lpstr>Acute Kidney Injury Classification Systems</vt:lpstr>
      <vt:lpstr>Acute Kidney Injury: General Definition 16-17</vt:lpstr>
      <vt:lpstr>AKI Classification Systems: RIFLE </vt:lpstr>
      <vt:lpstr>AKI Classification Systems: KDIGO Criteria 22</vt:lpstr>
      <vt:lpstr>AKI Classification Systems: KDIGO in neonates</vt:lpstr>
      <vt:lpstr>PowerPoint Presentation</vt:lpstr>
      <vt:lpstr>pRIFLE  vs.  AKIN  vs.  KDIGO 24</vt:lpstr>
      <vt:lpstr>Estimated Glomerular Filtration Rate (eGFR)</vt:lpstr>
      <vt:lpstr>AKI Pathophysiology and Etiology</vt:lpstr>
      <vt:lpstr>Pathophysiology: Anesthetic Impact on AKI 27-28</vt:lpstr>
      <vt:lpstr>Etiology: Pre-renal 16 </vt:lpstr>
      <vt:lpstr>Etiology: Renal (Intrinsic)</vt:lpstr>
      <vt:lpstr>Etiology: Intrinsic Possible Causes 16,29</vt:lpstr>
      <vt:lpstr>Etiology: Postrenal</vt:lpstr>
      <vt:lpstr>Etiology: Post Renal Possible Causes 16,29</vt:lpstr>
      <vt:lpstr>AKI Risk Factors</vt:lpstr>
      <vt:lpstr>Anesthesia-related Risk Factors </vt:lpstr>
      <vt:lpstr>AKI Risk Factors: Neonatal 8</vt:lpstr>
      <vt:lpstr>AKI Risk Factors: Pediatric</vt:lpstr>
      <vt:lpstr>AKI Risk Factors: Cardiac Surgery</vt:lpstr>
      <vt:lpstr>Registry Definitions: Kidney Disease</vt:lpstr>
      <vt:lpstr>National Surgical Quality Improvement Program - Pediatrics</vt:lpstr>
      <vt:lpstr>STS - Congenital Heart Data Registry</vt:lpstr>
      <vt:lpstr>Children’s Hospital Solutions for Patient Safety</vt:lpstr>
      <vt:lpstr>ASPIRE Measure Definition: AKI 01</vt:lpstr>
      <vt:lpstr>AKI Pediatric Recommendations </vt:lpstr>
      <vt:lpstr>Pediatric and Neonate Recommendations</vt:lpstr>
      <vt:lpstr>Recommendation #1: Identify patients at risk for AKI</vt:lpstr>
      <vt:lpstr>PowerPoint Presentation</vt:lpstr>
      <vt:lpstr>Recommendation #2: Prevention of AKI</vt:lpstr>
      <vt:lpstr>Prevention of AKI</vt:lpstr>
      <vt:lpstr>Nephrotoxic Medication (NTMx) Exposure Defined 51</vt:lpstr>
      <vt:lpstr>Nephrotoxic Medications for Monitoring</vt:lpstr>
      <vt:lpstr>Avoid Nephrotoxic Medications</vt:lpstr>
      <vt:lpstr>Maintain Fluid Balance 54</vt:lpstr>
      <vt:lpstr>AKI Incidence: Correlation between transfusion volume, hemoglobin level, and AKI</vt:lpstr>
      <vt:lpstr>Optimize Nutrition Status Preoperatively 55</vt:lpstr>
      <vt:lpstr>Recommendation #3: Early Recognition of AKI</vt:lpstr>
      <vt:lpstr>Early Recognition of AKI</vt:lpstr>
      <vt:lpstr>Emerging Research - Biomarkers</vt:lpstr>
      <vt:lpstr>Emerging AKI Biomarker Research </vt:lpstr>
      <vt:lpstr>Renal Angina Index: Proactive Recognition of AKI 2,69</vt:lpstr>
      <vt:lpstr>Recommendation #4: Treatment Considerations</vt:lpstr>
      <vt:lpstr>Manage Acidosis &amp; Electrolyte Imbalances 16</vt:lpstr>
      <vt:lpstr>Hyperkalemia: Potentially life-threatening 16</vt:lpstr>
      <vt:lpstr>Assess for Hyponatremia 16</vt:lpstr>
      <vt:lpstr>Renal Replacement Therapy in Children</vt:lpstr>
      <vt:lpstr>Peritoneal and Hemodialysis in Neonates</vt:lpstr>
      <vt:lpstr>Postoperative AKI Cardiac, General and Liver</vt:lpstr>
      <vt:lpstr>Pathophysiology of AKI related to Cardiopulmonary bypass 71</vt:lpstr>
      <vt:lpstr>Peds Cardiac Surgery - AKI</vt:lpstr>
      <vt:lpstr>AKI after Pediatric General Surgery 8 </vt:lpstr>
      <vt:lpstr>AKI after Pediatric Liver Transplant</vt:lpstr>
      <vt:lpstr>Summary</vt:lpstr>
      <vt:lpstr> References</vt:lpstr>
      <vt:lpstr>References </vt:lpstr>
      <vt:lpstr>References </vt:lpstr>
      <vt:lpstr>References </vt:lpstr>
      <vt:lpstr>References </vt:lpstr>
      <vt:lpstr>References </vt:lpstr>
      <vt:lpstr>References </vt:lpstr>
      <vt:lpstr>References </vt:lpstr>
      <vt:lpstr>References </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Kidney Injury Pediatrics</dc:title>
  <dc:creator>Buehler, Kathryn</dc:creator>
  <cp:lastModifiedBy>Buehler, Kathryn</cp:lastModifiedBy>
  <cp:revision>55</cp:revision>
  <dcterms:modified xsi:type="dcterms:W3CDTF">2020-07-15T20:34:18Z</dcterms:modified>
</cp:coreProperties>
</file>