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13"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2AE749-A84A-4FCF-AD9E-455E6EBA4388}">
  <a:tblStyle styleId="{8E2AE749-A84A-4FCF-AD9E-455E6EBA43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snapToGrid="0">
      <p:cViewPr varScale="1">
        <p:scale>
          <a:sx n="175" d="100"/>
          <a:sy n="175" d="100"/>
        </p:scale>
        <p:origin x="525" y="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102958d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102958d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c2f5d430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c2f5d430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endParaRPr sz="1700">
              <a:solidFill>
                <a:srgbClr val="00206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db0a5043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db0a5043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db0a5043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db0a5043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endParaRPr sz="17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102958dd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102958d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db0a50430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db0a50430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102958dd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102958d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db0a50430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db0a5043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102958dd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102958d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0434e11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0434e11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 from gumbert 2020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c2f5d430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c2f5d430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a005d50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a005d50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a005d502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8a005d502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a005d502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a005d50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a005d502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a005d502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a005d502a_0_200:notes"/>
          <p:cNvSpPr txBox="1">
            <a:spLocks noGrp="1"/>
          </p:cNvSpPr>
          <p:nvPr>
            <p:ph type="sldNum" idx="12"/>
          </p:nvPr>
        </p:nvSpPr>
        <p:spPr>
          <a:xfrm>
            <a:off x="3885579" y="8686489"/>
            <a:ext cx="2972400" cy="457500"/>
          </a:xfrm>
          <a:prstGeom prst="rect">
            <a:avLst/>
          </a:prstGeom>
          <a:noFill/>
          <a:ln>
            <a:noFill/>
          </a:ln>
        </p:spPr>
        <p:txBody>
          <a:bodyPr spcFirstLastPara="1" wrap="square" lIns="89650" tIns="44825" rIns="89650" bIns="44825" anchor="ctr"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319" name="Google Shape;319;g8a005d502a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g8a005d502a_0_200:notes"/>
          <p:cNvSpPr txBox="1">
            <a:spLocks noGrp="1"/>
          </p:cNvSpPr>
          <p:nvPr>
            <p:ph type="body" idx="1"/>
          </p:nvPr>
        </p:nvSpPr>
        <p:spPr>
          <a:xfrm>
            <a:off x="902286" y="4300100"/>
            <a:ext cx="4962600" cy="4073700"/>
          </a:xfrm>
          <a:prstGeom prst="rect">
            <a:avLst/>
          </a:prstGeom>
          <a:noFill/>
          <a:ln>
            <a:noFill/>
          </a:ln>
        </p:spPr>
        <p:txBody>
          <a:bodyPr spcFirstLastPara="1" wrap="square" lIns="89650" tIns="44825" rIns="89650" bIns="44825" anchor="t" anchorCtr="0">
            <a:noAutofit/>
          </a:bodyPr>
          <a:lstStyle/>
          <a:p>
            <a:pPr marL="177800" lvl="0" indent="0" algn="l" rtl="0">
              <a:lnSpc>
                <a:spcPct val="115000"/>
              </a:lnSpc>
              <a:spcBef>
                <a:spcPts val="0"/>
              </a:spcBef>
              <a:spcAft>
                <a:spcPts val="0"/>
              </a:spcAft>
              <a:buNone/>
            </a:pPr>
            <a:endParaRPr>
              <a:solidFill>
                <a:srgbClr val="0000FF"/>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db0a50430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db0a50430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db0a50430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db0a50430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db0a50430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db0a5043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102958dd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102958dd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db0a50430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db0a50430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bd30368e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bd30368e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db0a50430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db0a50430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102958dd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102958dd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102958dd9_0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102958dd9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3f55394a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3f55394a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db0a50430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7db0a50430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da389323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da389323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7db0a50430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7db0a50430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10f6645c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10f6645c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db0a50430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db0a50430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db0a50430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7db0a50430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a389323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a389323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700"/>
              </a:spcBef>
              <a:spcAft>
                <a:spcPts val="0"/>
              </a:spcAft>
              <a:buNone/>
            </a:pPr>
            <a:endParaRPr sz="1700">
              <a:solidFill>
                <a:srgbClr val="002060"/>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10f6645c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10f6645c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KDIGO CKD 2012</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db0a50430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db0a50430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7db0a50430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7db0a50430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db0a50430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db0a50430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102958dd9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102958dd9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10f6645c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10f6645c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102958d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8102958d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102958dd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102958dd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8102958dd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8102958dd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Lazar HL, McDonnell M, Chipkin SR, Furnary AP, Engelman RM, Sadhu AR, Bridges CR, Haan CK, Svedjeholm R, Taegtmeyer H, Shemin RJ, Society of Thoracic Surgeons Blood Glucose Guideline Task Force: The Society of Thoracic Surgeons practice guideline series: Blood glucose management during adult cardiac surgery. Ann Thorac Surg 2009; 87:663–9</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8102958dd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8102958dd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fff792e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fff792e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endParaRPr sz="1400">
              <a:solidFill>
                <a:srgbClr val="00206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7bd30368e2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7bd30368e2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a005d502a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a005d502a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858ccdf3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858ccdf3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8a005d502a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8a005d502a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a005d502a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a005d502a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a005d502a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8a005d502a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a005d502a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a005d502a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e69570c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e69570c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fff792ec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ff792ec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db0a50430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db0a50430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c2f5d430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c2f5d430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 from Chawla 2017</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1543050"/>
            <a:ext cx="8229600" cy="484800"/>
          </a:xfrm>
          <a:prstGeom prst="rect">
            <a:avLst/>
          </a:prstGeom>
          <a:noFill/>
          <a:ln>
            <a:noFill/>
          </a:ln>
        </p:spPr>
        <p:txBody>
          <a:bodyPr spcFirstLastPara="1" wrap="square" lIns="68575" tIns="34275" rIns="68575" bIns="34275" anchor="t" anchorCtr="0">
            <a:noAutofit/>
          </a:bodyPr>
          <a:lstStyle>
            <a:lvl1pPr lvl="0" algn="l">
              <a:spcBef>
                <a:spcPts val="800"/>
              </a:spcBef>
              <a:spcAft>
                <a:spcPts val="0"/>
              </a:spcAft>
              <a:buSzPts val="1100"/>
              <a:buNone/>
              <a:defRPr sz="2700"/>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10" name="Google Shape;10;p2"/>
          <p:cNvCxnSpPr/>
          <p:nvPr/>
        </p:nvCxnSpPr>
        <p:spPr>
          <a:xfrm>
            <a:off x="457200" y="4686300"/>
            <a:ext cx="5029200" cy="0"/>
          </a:xfrm>
          <a:prstGeom prst="straightConnector1">
            <a:avLst/>
          </a:prstGeom>
          <a:noFill/>
          <a:ln w="25400" cap="flat" cmpd="sng">
            <a:solidFill>
              <a:srgbClr val="002060"/>
            </a:solidFill>
            <a:prstDash val="solid"/>
            <a:round/>
            <a:headEnd type="none" w="med" len="med"/>
            <a:tailEnd type="none" w="med" len="med"/>
          </a:ln>
        </p:spPr>
      </p:cxnSp>
      <p:pic>
        <p:nvPicPr>
          <p:cNvPr id="11" name="Google Shape;11;p2"/>
          <p:cNvPicPr preferRelativeResize="0"/>
          <p:nvPr/>
        </p:nvPicPr>
        <p:blipFill rotWithShape="1">
          <a:blip r:embed="rId2">
            <a:alphaModFix/>
          </a:blip>
          <a:srcRect/>
          <a:stretch/>
        </p:blipFill>
        <p:spPr>
          <a:xfrm>
            <a:off x="5562600" y="4429564"/>
            <a:ext cx="3124199" cy="542487"/>
          </a:xfrm>
          <a:prstGeom prst="rect">
            <a:avLst/>
          </a:prstGeom>
          <a:noFill/>
          <a:ln>
            <a:noFill/>
          </a:ln>
        </p:spPr>
      </p:pic>
      <p:sp>
        <p:nvSpPr>
          <p:cNvPr id="12" name="Google Shape;12;p2"/>
          <p:cNvSpPr txBox="1">
            <a:spLocks noGrp="1"/>
          </p:cNvSpPr>
          <p:nvPr>
            <p:ph type="body" idx="1"/>
          </p:nvPr>
        </p:nvSpPr>
        <p:spPr>
          <a:xfrm>
            <a:off x="457201" y="3486150"/>
            <a:ext cx="8229600" cy="1143000"/>
          </a:xfrm>
          <a:prstGeom prst="rect">
            <a:avLst/>
          </a:prstGeom>
          <a:noFill/>
          <a:ln>
            <a:noFill/>
          </a:ln>
        </p:spPr>
        <p:txBody>
          <a:bodyPr spcFirstLastPara="1" wrap="square" lIns="68575" tIns="34275" rIns="68575" bIns="34275" anchor="t" anchorCtr="0">
            <a:noAutofit/>
          </a:bodyPr>
          <a:lstStyle>
            <a:lvl1pPr marL="457200" lvl="0" indent="-228600" algn="l">
              <a:spcBef>
                <a:spcPts val="700"/>
              </a:spcBef>
              <a:spcAft>
                <a:spcPts val="0"/>
              </a:spcAft>
              <a:buSzPts val="1400"/>
              <a:buNone/>
              <a:defRPr sz="1400"/>
            </a:lvl1pPr>
            <a:lvl2pPr marL="914400" lvl="1" indent="-228600" algn="l">
              <a:spcBef>
                <a:spcPts val="300"/>
              </a:spcBef>
              <a:spcAft>
                <a:spcPts val="0"/>
              </a:spcAft>
              <a:buSzPts val="1400"/>
              <a:buNone/>
              <a:defRPr/>
            </a:lvl2pPr>
            <a:lvl3pPr marL="1371600" lvl="2" indent="-228600" algn="l">
              <a:spcBef>
                <a:spcPts val="300"/>
              </a:spcBef>
              <a:spcAft>
                <a:spcPts val="0"/>
              </a:spcAft>
              <a:buSzPts val="1400"/>
              <a:buFont typeface="Calibri"/>
              <a:buNone/>
              <a:defRPr/>
            </a:lvl3pPr>
            <a:lvl4pPr marL="1828800" lvl="3" indent="-228600" algn="l">
              <a:spcBef>
                <a:spcPts val="300"/>
              </a:spcBef>
              <a:spcAft>
                <a:spcPts val="0"/>
              </a:spcAft>
              <a:buSzPts val="1400"/>
              <a:buNone/>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8" name="Google Shape;58;p11"/>
          <p:cNvSpPr txBox="1">
            <a:spLocks noGrp="1"/>
          </p:cNvSpPr>
          <p:nvPr>
            <p:ph type="body" idx="1"/>
          </p:nvPr>
        </p:nvSpPr>
        <p:spPr>
          <a:xfrm rot="5400000">
            <a:off x="2699700" y="-1328099"/>
            <a:ext cx="37446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59" name="Google Shape;59;p11"/>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0" name="Google Shape;60;p11"/>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5265731" y="2590528"/>
            <a:ext cx="3710100" cy="426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63" name="Google Shape;63;p12"/>
          <p:cNvSpPr txBox="1">
            <a:spLocks noGrp="1"/>
          </p:cNvSpPr>
          <p:nvPr>
            <p:ph type="body" idx="1"/>
          </p:nvPr>
        </p:nvSpPr>
        <p:spPr>
          <a:xfrm rot="5400000">
            <a:off x="1873213" y="-222572"/>
            <a:ext cx="3710100" cy="60531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64" name="Google Shape;64;p12"/>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5" name="Google Shape;65;p12"/>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68" name="Google Shape;68;p1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9" name="Google Shape;69;p1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72" name="Google Shape;72;p14"/>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
        <p:nvSpPr>
          <p:cNvPr id="73" name="Google Shape;73;p14"/>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74" name="Google Shape;74;p1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75" name="Google Shape;75;p1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600"/>
              </a:spcBef>
              <a:spcAft>
                <a:spcPts val="0"/>
              </a:spcAft>
              <a:buSzPts val="5200"/>
              <a:buNone/>
              <a:defRPr sz="5200"/>
            </a:lvl1pPr>
            <a:lvl2pPr lvl="1" algn="ctr" rtl="0">
              <a:spcBef>
                <a:spcPts val="600"/>
              </a:spcBef>
              <a:spcAft>
                <a:spcPts val="0"/>
              </a:spcAft>
              <a:buSzPts val="5200"/>
              <a:buNone/>
              <a:defRPr sz="5200"/>
            </a:lvl2pPr>
            <a:lvl3pPr lvl="2" algn="ctr" rtl="0">
              <a:spcBef>
                <a:spcPts val="600"/>
              </a:spcBef>
              <a:spcAft>
                <a:spcPts val="0"/>
              </a:spcAft>
              <a:buSzPts val="5200"/>
              <a:buNone/>
              <a:defRPr sz="5200"/>
            </a:lvl3pPr>
            <a:lvl4pPr lvl="3" algn="ctr" rtl="0">
              <a:spcBef>
                <a:spcPts val="600"/>
              </a:spcBef>
              <a:spcAft>
                <a:spcPts val="0"/>
              </a:spcAft>
              <a:buSzPts val="5200"/>
              <a:buNone/>
              <a:defRPr sz="5200"/>
            </a:lvl4pPr>
            <a:lvl5pPr lvl="4" algn="ctr" rtl="0">
              <a:spcBef>
                <a:spcPts val="600"/>
              </a:spcBef>
              <a:spcAft>
                <a:spcPts val="0"/>
              </a:spcAft>
              <a:buSzPts val="5200"/>
              <a:buNone/>
              <a:defRPr sz="5200"/>
            </a:lvl5pPr>
            <a:lvl6pPr lvl="5" algn="ctr" rtl="0">
              <a:spcBef>
                <a:spcPts val="600"/>
              </a:spcBef>
              <a:spcAft>
                <a:spcPts val="0"/>
              </a:spcAft>
              <a:buSzPts val="5200"/>
              <a:buNone/>
              <a:defRPr sz="5200"/>
            </a:lvl6pPr>
            <a:lvl7pPr lvl="6" algn="ctr" rtl="0">
              <a:spcBef>
                <a:spcPts val="600"/>
              </a:spcBef>
              <a:spcAft>
                <a:spcPts val="0"/>
              </a:spcAft>
              <a:buSzPts val="5200"/>
              <a:buNone/>
              <a:defRPr sz="5200"/>
            </a:lvl7pPr>
            <a:lvl8pPr lvl="7" algn="ctr" rtl="0">
              <a:spcBef>
                <a:spcPts val="600"/>
              </a:spcBef>
              <a:spcAft>
                <a:spcPts val="0"/>
              </a:spcAft>
              <a:buSzPts val="5200"/>
              <a:buNone/>
              <a:defRPr sz="5200"/>
            </a:lvl8pPr>
            <a:lvl9pPr lvl="8" algn="ctr" rtl="0">
              <a:spcBef>
                <a:spcPts val="600"/>
              </a:spcBef>
              <a:spcAft>
                <a:spcPts val="0"/>
              </a:spcAft>
              <a:buSzPts val="5200"/>
              <a:buNone/>
              <a:defRPr sz="5200"/>
            </a:lvl9pPr>
          </a:lstStyle>
          <a:p>
            <a:endParaRPr/>
          </a:p>
        </p:txBody>
      </p:sp>
      <p:sp>
        <p:nvSpPr>
          <p:cNvPr id="78" name="Google Shape;78;p15"/>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36550" rtl="0">
              <a:spcBef>
                <a:spcPts val="800"/>
              </a:spcBef>
              <a:spcAft>
                <a:spcPts val="0"/>
              </a:spcAft>
              <a:buSzPts val="1700"/>
              <a:buChar char="•"/>
              <a:defRPr/>
            </a:lvl1pPr>
            <a:lvl2pPr marL="914400" lvl="1" indent="-317500" rtl="0">
              <a:spcBef>
                <a:spcPts val="300"/>
              </a:spcBef>
              <a:spcAft>
                <a:spcPts val="0"/>
              </a:spcAft>
              <a:buSzPts val="1400"/>
              <a:buChar char="–"/>
              <a:defRPr/>
            </a:lvl2pPr>
            <a:lvl3pPr marL="1371600" lvl="2" indent="-317500" rtl="0">
              <a:spcBef>
                <a:spcPts val="300"/>
              </a:spcBef>
              <a:spcAft>
                <a:spcPts val="0"/>
              </a:spcAft>
              <a:buSzPts val="1400"/>
              <a:buChar char="–"/>
              <a:defRPr/>
            </a:lvl3pPr>
            <a:lvl4pPr marL="1828800" lvl="3" indent="-317500" rtl="0">
              <a:spcBef>
                <a:spcPts val="300"/>
              </a:spcBef>
              <a:spcAft>
                <a:spcPts val="0"/>
              </a:spcAft>
              <a:buSzPts val="1400"/>
              <a:buChar char="–"/>
              <a:defRPr/>
            </a:lvl4pPr>
            <a:lvl5pPr marL="2286000" lvl="4" indent="-228600" rtl="0">
              <a:spcBef>
                <a:spcPts val="400"/>
              </a:spcBef>
              <a:spcAft>
                <a:spcPts val="0"/>
              </a:spcAft>
              <a:buSzPts val="1100"/>
              <a:buNone/>
              <a:defRPr/>
            </a:lvl5pPr>
            <a:lvl6pPr marL="2743200" lvl="5" indent="-228600" rtl="0">
              <a:spcBef>
                <a:spcPts val="400"/>
              </a:spcBef>
              <a:spcAft>
                <a:spcPts val="0"/>
              </a:spcAft>
              <a:buSzPts val="1100"/>
              <a:buNone/>
              <a:defRPr/>
            </a:lvl6pPr>
            <a:lvl7pPr marL="3200400" lvl="6" indent="-228600" rtl="0">
              <a:spcBef>
                <a:spcPts val="400"/>
              </a:spcBef>
              <a:spcAft>
                <a:spcPts val="0"/>
              </a:spcAft>
              <a:buSzPts val="1100"/>
              <a:buNone/>
              <a:defRPr/>
            </a:lvl7pPr>
            <a:lvl8pPr marL="3657600" lvl="7" indent="-228600" rtl="0">
              <a:spcBef>
                <a:spcPts val="400"/>
              </a:spcBef>
              <a:spcAft>
                <a:spcPts val="0"/>
              </a:spcAft>
              <a:buSzPts val="1100"/>
              <a:buNone/>
              <a:defRPr/>
            </a:lvl8pPr>
            <a:lvl9pPr marL="4114800" lvl="8" indent="-228600" rtl="0">
              <a:spcBef>
                <a:spcPts val="400"/>
              </a:spcBef>
              <a:spcAft>
                <a:spcPts val="0"/>
              </a:spcAft>
              <a:buSzPts val="1100"/>
              <a:buNone/>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6" name="Google Shape;86;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7" name="Google Shape;87;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600"/>
              </a:spcBef>
              <a:spcAft>
                <a:spcPts val="0"/>
              </a:spcAft>
              <a:buSzPts val="3600"/>
              <a:buNone/>
              <a:defRPr sz="3600"/>
            </a:lvl1pPr>
            <a:lvl2pPr lvl="1" algn="ctr" rtl="0">
              <a:spcBef>
                <a:spcPts val="600"/>
              </a:spcBef>
              <a:spcAft>
                <a:spcPts val="0"/>
              </a:spcAft>
              <a:buSzPts val="3600"/>
              <a:buNone/>
              <a:defRPr sz="3600"/>
            </a:lvl2pPr>
            <a:lvl3pPr lvl="2" algn="ctr" rtl="0">
              <a:spcBef>
                <a:spcPts val="600"/>
              </a:spcBef>
              <a:spcAft>
                <a:spcPts val="0"/>
              </a:spcAft>
              <a:buSzPts val="3600"/>
              <a:buNone/>
              <a:defRPr sz="3600"/>
            </a:lvl3pPr>
            <a:lvl4pPr lvl="3" algn="ctr" rtl="0">
              <a:spcBef>
                <a:spcPts val="600"/>
              </a:spcBef>
              <a:spcAft>
                <a:spcPts val="0"/>
              </a:spcAft>
              <a:buSzPts val="3600"/>
              <a:buNone/>
              <a:defRPr sz="3600"/>
            </a:lvl4pPr>
            <a:lvl5pPr lvl="4" algn="ctr" rtl="0">
              <a:spcBef>
                <a:spcPts val="600"/>
              </a:spcBef>
              <a:spcAft>
                <a:spcPts val="0"/>
              </a:spcAft>
              <a:buSzPts val="3600"/>
              <a:buNone/>
              <a:defRPr sz="3600"/>
            </a:lvl5pPr>
            <a:lvl6pPr lvl="5" algn="ctr" rtl="0">
              <a:spcBef>
                <a:spcPts val="600"/>
              </a:spcBef>
              <a:spcAft>
                <a:spcPts val="0"/>
              </a:spcAft>
              <a:buSzPts val="3600"/>
              <a:buNone/>
              <a:defRPr sz="3600"/>
            </a:lvl6pPr>
            <a:lvl7pPr lvl="6" algn="ctr" rtl="0">
              <a:spcBef>
                <a:spcPts val="600"/>
              </a:spcBef>
              <a:spcAft>
                <a:spcPts val="0"/>
              </a:spcAft>
              <a:buSzPts val="3600"/>
              <a:buNone/>
              <a:defRPr sz="3600"/>
            </a:lvl7pPr>
            <a:lvl8pPr lvl="7" algn="ctr" rtl="0">
              <a:spcBef>
                <a:spcPts val="600"/>
              </a:spcBef>
              <a:spcAft>
                <a:spcPts val="0"/>
              </a:spcAft>
              <a:buSzPts val="3600"/>
              <a:buNone/>
              <a:defRPr sz="3600"/>
            </a:lvl8pPr>
            <a:lvl9pPr lvl="8" algn="ctr" rtl="0">
              <a:spcBef>
                <a:spcPts val="600"/>
              </a:spcBef>
              <a:spcAft>
                <a:spcPts val="0"/>
              </a:spcAft>
              <a:buSzPts val="3600"/>
              <a:buNone/>
              <a:defRPr sz="3600"/>
            </a:lvl9pPr>
          </a:lstStyle>
          <a:p>
            <a:endParaRPr/>
          </a:p>
        </p:txBody>
      </p:sp>
      <p:sp>
        <p:nvSpPr>
          <p:cNvPr id="91" name="Google Shape;9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1" y="290946"/>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15" name="Google Shape;15;p3"/>
          <p:cNvSpPr txBox="1">
            <a:spLocks noGrp="1"/>
          </p:cNvSpPr>
          <p:nvPr>
            <p:ph type="body" idx="1"/>
          </p:nvPr>
        </p:nvSpPr>
        <p:spPr>
          <a:xfrm>
            <a:off x="457201" y="914400"/>
            <a:ext cx="8229600" cy="37149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16" name="Google Shape;16;p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17" name="Google Shape;17;p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6"/>
            <a:ext cx="7772400" cy="531000"/>
          </a:xfrm>
          <a:prstGeom prst="rect">
            <a:avLst/>
          </a:prstGeom>
          <a:noFill/>
          <a:ln>
            <a:noFill/>
          </a:ln>
        </p:spPr>
        <p:txBody>
          <a:bodyPr spcFirstLastPara="1" wrap="square" lIns="68575" tIns="34275" rIns="68575" bIns="34275" anchor="t" anchorCtr="0">
            <a:noAutofit/>
          </a:bodyPr>
          <a:lstStyle>
            <a:lvl1pPr lvl="0" algn="l">
              <a:spcBef>
                <a:spcPts val="900"/>
              </a:spcBef>
              <a:spcAft>
                <a:spcPts val="0"/>
              </a:spcAft>
              <a:buSzPts val="1100"/>
              <a:buNone/>
              <a:defRPr sz="3000" b="1" cap="none"/>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500"/>
              <a:buNone/>
              <a:defRPr sz="1500"/>
            </a:lvl1pPr>
            <a:lvl2pPr marL="914400" lvl="1" indent="-228600" algn="l">
              <a:spcBef>
                <a:spcPts val="300"/>
              </a:spcBef>
              <a:spcAft>
                <a:spcPts val="0"/>
              </a:spcAft>
              <a:buSzPts val="1400"/>
              <a:buNone/>
              <a:defRPr sz="1400"/>
            </a:lvl2pPr>
            <a:lvl3pPr marL="1371600" lvl="2" indent="-228600" algn="l">
              <a:spcBef>
                <a:spcPts val="300"/>
              </a:spcBef>
              <a:spcAft>
                <a:spcPts val="0"/>
              </a:spcAft>
              <a:buSzPts val="1200"/>
              <a:buFont typeface="Calibri"/>
              <a:buNone/>
              <a:defRPr sz="1200"/>
            </a:lvl3pPr>
            <a:lvl4pPr marL="1828800" lvl="3" indent="-228600" algn="l">
              <a:spcBef>
                <a:spcPts val="300"/>
              </a:spcBef>
              <a:spcAft>
                <a:spcPts val="0"/>
              </a:spcAft>
              <a:buSzPts val="1100"/>
              <a:buNone/>
              <a:defRPr sz="1100"/>
            </a:lvl4pPr>
            <a:lvl5pPr marL="2286000" lvl="4" indent="-228600" algn="l">
              <a:spcBef>
                <a:spcPts val="300"/>
              </a:spcBef>
              <a:spcAft>
                <a:spcPts val="0"/>
              </a:spcAft>
              <a:buSzPts val="1300"/>
              <a:buNone/>
              <a:defRPr sz="1100"/>
            </a:lvl5pPr>
            <a:lvl6pPr marL="2743200" lvl="5" indent="-228600" algn="l">
              <a:spcBef>
                <a:spcPts val="300"/>
              </a:spcBef>
              <a:spcAft>
                <a:spcPts val="0"/>
              </a:spcAft>
              <a:buSzPts val="1300"/>
              <a:buNone/>
              <a:defRPr sz="1100"/>
            </a:lvl6pPr>
            <a:lvl7pPr marL="3200400" lvl="6" indent="-228600" algn="l">
              <a:spcBef>
                <a:spcPts val="300"/>
              </a:spcBef>
              <a:spcAft>
                <a:spcPts val="0"/>
              </a:spcAft>
              <a:buSzPts val="1300"/>
              <a:buNone/>
              <a:defRPr sz="1100"/>
            </a:lvl7pPr>
            <a:lvl8pPr marL="3657600" lvl="7" indent="-228600" algn="l">
              <a:spcBef>
                <a:spcPts val="300"/>
              </a:spcBef>
              <a:spcAft>
                <a:spcPts val="0"/>
              </a:spcAft>
              <a:buSzPts val="1300"/>
              <a:buNone/>
              <a:defRPr sz="1100"/>
            </a:lvl8pPr>
            <a:lvl9pPr marL="4114800" lvl="8" indent="-228600" algn="l">
              <a:spcBef>
                <a:spcPts val="300"/>
              </a:spcBef>
              <a:spcAft>
                <a:spcPts val="0"/>
              </a:spcAft>
              <a:buSzPts val="1300"/>
              <a:buNone/>
              <a:defRPr sz="1100"/>
            </a:lvl9pPr>
          </a:lstStyle>
          <a:p>
            <a:endParaRPr/>
          </a:p>
        </p:txBody>
      </p:sp>
      <p:cxnSp>
        <p:nvCxnSpPr>
          <p:cNvPr id="21" name="Google Shape;21;p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2" name="Google Shape;22;p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5" name="Google Shape;25;p5"/>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sp>
        <p:nvSpPr>
          <p:cNvPr id="26" name="Google Shape;26;p5"/>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cxnSp>
        <p:nvCxnSpPr>
          <p:cNvPr id="27" name="Google Shape;27;p5"/>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8" name="Google Shape;28;p5"/>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705449"/>
            <a:ext cx="8229600" cy="357900"/>
          </a:xfrm>
          <a:prstGeom prst="rect">
            <a:avLst/>
          </a:prstGeom>
          <a:noFill/>
          <a:ln>
            <a:noFill/>
          </a:ln>
        </p:spPr>
        <p:txBody>
          <a:bodyPr spcFirstLastPara="1" wrap="square" lIns="68575" tIns="34275" rIns="68575" bIns="34275" anchor="b" anchorCtr="0">
            <a:noAutofit/>
          </a:bodyPr>
          <a:lstStyle>
            <a:lvl1pPr lvl="0" algn="l">
              <a:spcBef>
                <a:spcPts val="6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31" name="Google Shape;31;p6"/>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2" name="Google Shape;32;p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sp>
        <p:nvSpPr>
          <p:cNvPr id="33" name="Google Shape;33;p6"/>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4" name="Google Shape;34;p6"/>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cxnSp>
        <p:nvCxnSpPr>
          <p:cNvPr id="35" name="Google Shape;35;p6"/>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36" name="Google Shape;36;p6"/>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39" name="Google Shape;39;p7"/>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0" name="Google Shape;40;p7"/>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cxnSp>
        <p:nvCxnSpPr>
          <p:cNvPr id="42" name="Google Shape;42;p8"/>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3" name="Google Shape;43;p8"/>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1" y="776254"/>
            <a:ext cx="3008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46" name="Google Shape;46;p9"/>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1200"/>
              </a:spcBef>
              <a:spcAft>
                <a:spcPts val="0"/>
              </a:spcAft>
              <a:buSzPts val="2400"/>
              <a:buChar char="•"/>
              <a:defRPr sz="2400"/>
            </a:lvl1pPr>
            <a:lvl2pPr marL="914400" lvl="1" indent="-361950" algn="l">
              <a:spcBef>
                <a:spcPts val="500"/>
              </a:spcBef>
              <a:spcAft>
                <a:spcPts val="0"/>
              </a:spcAft>
              <a:buSzPts val="2100"/>
              <a:buChar char="–"/>
              <a:defRPr sz="2100"/>
            </a:lvl2pPr>
            <a:lvl3pPr marL="1371600" lvl="2" indent="-342900" algn="l">
              <a:spcBef>
                <a:spcPts val="500"/>
              </a:spcBef>
              <a:spcAft>
                <a:spcPts val="0"/>
              </a:spcAft>
              <a:buSzPts val="1800"/>
              <a:buFont typeface="Calibri"/>
              <a:buChar char="–"/>
              <a:defRPr sz="1800"/>
            </a:lvl3pPr>
            <a:lvl4pPr marL="1828800" lvl="3" indent="-323850" algn="l">
              <a:spcBef>
                <a:spcPts val="400"/>
              </a:spcBef>
              <a:spcAft>
                <a:spcPts val="0"/>
              </a:spcAft>
              <a:buSzPts val="1500"/>
              <a:buChar char="–"/>
              <a:defRPr sz="1500"/>
            </a:lvl4pPr>
            <a:lvl5pPr marL="2286000" lvl="4" indent="-228600" algn="l">
              <a:spcBef>
                <a:spcPts val="400"/>
              </a:spcBef>
              <a:spcAft>
                <a:spcPts val="0"/>
              </a:spcAft>
              <a:buSzPts val="1100"/>
              <a:buNone/>
              <a:defRPr sz="1500"/>
            </a:lvl5pPr>
            <a:lvl6pPr marL="2743200" lvl="5" indent="-228600" algn="l">
              <a:spcBef>
                <a:spcPts val="400"/>
              </a:spcBef>
              <a:spcAft>
                <a:spcPts val="0"/>
              </a:spcAft>
              <a:buSzPts val="1100"/>
              <a:buNone/>
              <a:defRPr sz="1500"/>
            </a:lvl6pPr>
            <a:lvl7pPr marL="3200400" lvl="6" indent="-228600" algn="l">
              <a:spcBef>
                <a:spcPts val="400"/>
              </a:spcBef>
              <a:spcAft>
                <a:spcPts val="0"/>
              </a:spcAft>
              <a:buSzPts val="1100"/>
              <a:buNone/>
              <a:defRPr sz="1500"/>
            </a:lvl7pPr>
            <a:lvl8pPr marL="3657600" lvl="7" indent="-228600" algn="l">
              <a:spcBef>
                <a:spcPts val="400"/>
              </a:spcBef>
              <a:spcAft>
                <a:spcPts val="0"/>
              </a:spcAft>
              <a:buSzPts val="1100"/>
              <a:buNone/>
              <a:defRPr sz="1500"/>
            </a:lvl8pPr>
            <a:lvl9pPr marL="4114800" lvl="8" indent="-228600" algn="l">
              <a:spcBef>
                <a:spcPts val="400"/>
              </a:spcBef>
              <a:spcAft>
                <a:spcPts val="0"/>
              </a:spcAft>
              <a:buSzPts val="1100"/>
              <a:buNone/>
              <a:defRPr sz="1500"/>
            </a:lvl9pPr>
          </a:lstStyle>
          <a:p>
            <a:endParaRPr/>
          </a:p>
        </p:txBody>
      </p:sp>
      <p:sp>
        <p:nvSpPr>
          <p:cNvPr id="47" name="Google Shape;47;p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48" name="Google Shape;48;p9"/>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9" name="Google Shape;49;p9"/>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792288" y="3725432"/>
            <a:ext cx="5486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2" name="Google Shape;52;p10"/>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1200"/>
              </a:spcBef>
              <a:spcAft>
                <a:spcPts val="0"/>
              </a:spcAft>
              <a:buClr>
                <a:srgbClr val="002060"/>
              </a:buClr>
              <a:buSzPts val="2400"/>
              <a:buFont typeface="Arial"/>
              <a:buNone/>
              <a:defRPr sz="2400" b="0" i="0" u="none" strike="noStrike" cap="none">
                <a:solidFill>
                  <a:srgbClr val="002060"/>
                </a:solidFill>
                <a:latin typeface="Calibri"/>
                <a:ea typeface="Calibri"/>
                <a:cs typeface="Calibri"/>
                <a:sym typeface="Calibri"/>
              </a:defRPr>
            </a:lvl1pPr>
            <a:lvl2pPr marR="0" lvl="1" algn="l" rtl="0">
              <a:spcBef>
                <a:spcPts val="500"/>
              </a:spcBef>
              <a:spcAft>
                <a:spcPts val="0"/>
              </a:spcAft>
              <a:buClr>
                <a:srgbClr val="002060"/>
              </a:buClr>
              <a:buSzPts val="2100"/>
              <a:buFont typeface="Arial"/>
              <a:buNone/>
              <a:defRPr sz="2100" b="0" i="0" u="none" strike="noStrike" cap="none">
                <a:solidFill>
                  <a:srgbClr val="002060"/>
                </a:solidFill>
                <a:latin typeface="Calibri"/>
                <a:ea typeface="Calibri"/>
                <a:cs typeface="Calibri"/>
                <a:sym typeface="Calibri"/>
              </a:defRPr>
            </a:lvl2pPr>
            <a:lvl3pPr marR="0" lvl="2" algn="l" rtl="0">
              <a:spcBef>
                <a:spcPts val="500"/>
              </a:spcBef>
              <a:spcAft>
                <a:spcPts val="0"/>
              </a:spcAft>
              <a:buClr>
                <a:srgbClr val="002060"/>
              </a:buClr>
              <a:buSzPts val="1800"/>
              <a:buFont typeface="Calibri"/>
              <a:buNone/>
              <a:defRPr sz="1800" b="0" i="0" u="none" strike="noStrike" cap="none">
                <a:solidFill>
                  <a:srgbClr val="002060"/>
                </a:solidFill>
                <a:latin typeface="Calibri"/>
                <a:ea typeface="Calibri"/>
                <a:cs typeface="Calibri"/>
                <a:sym typeface="Calibri"/>
              </a:defRPr>
            </a:lvl3pPr>
            <a:lvl4pPr marR="0" lvl="3" algn="l" rtl="0">
              <a:spcBef>
                <a:spcPts val="400"/>
              </a:spcBef>
              <a:spcAft>
                <a:spcPts val="0"/>
              </a:spcAft>
              <a:buClr>
                <a:srgbClr val="002060"/>
              </a:buClr>
              <a:buSzPts val="1500"/>
              <a:buFont typeface="Arial"/>
              <a:buNone/>
              <a:defRPr sz="1500" b="0" i="0" u="none" strike="noStrike" cap="none">
                <a:solidFill>
                  <a:srgbClr val="002060"/>
                </a:solidFill>
                <a:latin typeface="Calibri"/>
                <a:ea typeface="Calibri"/>
                <a:cs typeface="Calibri"/>
                <a:sym typeface="Calibri"/>
              </a:defRPr>
            </a:lvl4pPr>
            <a:lvl5pPr marR="0" lvl="4" algn="l" rtl="0">
              <a:spcBef>
                <a:spcPts val="400"/>
              </a:spcBef>
              <a:spcAft>
                <a:spcPts val="0"/>
              </a:spcAft>
              <a:buClr>
                <a:schemeClr val="lt2"/>
              </a:buClr>
              <a:buSzPts val="1800"/>
              <a:buFont typeface="Arial"/>
              <a:buNone/>
              <a:defRPr sz="1500" b="0" i="0" u="none" strike="noStrike" cap="none">
                <a:solidFill>
                  <a:srgbClr val="002060"/>
                </a:solidFill>
                <a:latin typeface="Calibri"/>
                <a:ea typeface="Calibri"/>
                <a:cs typeface="Calibri"/>
                <a:sym typeface="Calibri"/>
              </a:defRPr>
            </a:lvl5pPr>
            <a:lvl6pPr marR="0" lvl="5"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6pPr>
            <a:lvl7pPr marR="0" lvl="6"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7pPr>
            <a:lvl8pPr marR="0" lvl="7"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8pPr>
            <a:lvl9pPr marR="0" lvl="8"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54" name="Google Shape;54;p10"/>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55" name="Google Shape;55;p10"/>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marR="0" lvl="0" algn="l" rtl="0">
              <a:spcBef>
                <a:spcPts val="600"/>
              </a:spcBef>
              <a:spcAft>
                <a:spcPts val="0"/>
              </a:spcAft>
              <a:buSzPts val="1100"/>
              <a:buNone/>
              <a:defRPr sz="1900" b="0" i="0" u="none" strike="noStrike" cap="none">
                <a:solidFill>
                  <a:srgbClr val="002060"/>
                </a:solidFill>
                <a:latin typeface="Cambria"/>
                <a:ea typeface="Cambria"/>
                <a:cs typeface="Cambria"/>
                <a:sym typeface="Cambria"/>
              </a:defRPr>
            </a:lvl1pPr>
            <a:lvl2pPr marR="0" lvl="1" algn="l" rtl="0">
              <a:spcBef>
                <a:spcPts val="600"/>
              </a:spcBef>
              <a:spcAft>
                <a:spcPts val="0"/>
              </a:spcAft>
              <a:buSzPts val="1100"/>
              <a:buNone/>
              <a:defRPr sz="1900" b="0" i="0" u="none" strike="noStrike" cap="none">
                <a:solidFill>
                  <a:schemeClr val="dk2"/>
                </a:solidFill>
                <a:latin typeface="Arial"/>
                <a:ea typeface="Arial"/>
                <a:cs typeface="Arial"/>
                <a:sym typeface="Arial"/>
              </a:defRPr>
            </a:lvl2pPr>
            <a:lvl3pPr marR="0" lvl="2" algn="l" rtl="0">
              <a:spcBef>
                <a:spcPts val="600"/>
              </a:spcBef>
              <a:spcAft>
                <a:spcPts val="0"/>
              </a:spcAft>
              <a:buSzPts val="1100"/>
              <a:buNone/>
              <a:defRPr sz="1900" b="0" i="0" u="none" strike="noStrike" cap="none">
                <a:solidFill>
                  <a:schemeClr val="dk2"/>
                </a:solidFill>
                <a:latin typeface="Arial"/>
                <a:ea typeface="Arial"/>
                <a:cs typeface="Arial"/>
                <a:sym typeface="Arial"/>
              </a:defRPr>
            </a:lvl3pPr>
            <a:lvl4pPr marR="0" lvl="3" algn="l" rtl="0">
              <a:spcBef>
                <a:spcPts val="600"/>
              </a:spcBef>
              <a:spcAft>
                <a:spcPts val="0"/>
              </a:spcAft>
              <a:buSzPts val="1100"/>
              <a:buNone/>
              <a:defRPr sz="1900" b="0" i="0" u="none" strike="noStrike" cap="none">
                <a:solidFill>
                  <a:schemeClr val="dk2"/>
                </a:solidFill>
                <a:latin typeface="Arial"/>
                <a:ea typeface="Arial"/>
                <a:cs typeface="Arial"/>
                <a:sym typeface="Arial"/>
              </a:defRPr>
            </a:lvl4pPr>
            <a:lvl5pPr marR="0" lvl="4" algn="l" rtl="0">
              <a:spcBef>
                <a:spcPts val="600"/>
              </a:spcBef>
              <a:spcAft>
                <a:spcPts val="0"/>
              </a:spcAft>
              <a:buSzPts val="1100"/>
              <a:buNone/>
              <a:defRPr sz="1900" b="0" i="0" u="none" strike="noStrike" cap="none">
                <a:solidFill>
                  <a:schemeClr val="dk2"/>
                </a:solidFill>
                <a:latin typeface="Arial"/>
                <a:ea typeface="Arial"/>
                <a:cs typeface="Arial"/>
                <a:sym typeface="Arial"/>
              </a:defRPr>
            </a:lvl5pPr>
            <a:lvl6pPr marR="0" lvl="5" algn="l" rtl="0">
              <a:spcBef>
                <a:spcPts val="600"/>
              </a:spcBef>
              <a:spcAft>
                <a:spcPts val="0"/>
              </a:spcAft>
              <a:buSzPts val="1100"/>
              <a:buNone/>
              <a:defRPr sz="1900" b="0" i="0" u="none" strike="noStrike" cap="none">
                <a:solidFill>
                  <a:schemeClr val="dk2"/>
                </a:solidFill>
                <a:latin typeface="Arial"/>
                <a:ea typeface="Arial"/>
                <a:cs typeface="Arial"/>
                <a:sym typeface="Arial"/>
              </a:defRPr>
            </a:lvl6pPr>
            <a:lvl7pPr marR="0" lvl="6" algn="l" rtl="0">
              <a:spcBef>
                <a:spcPts val="600"/>
              </a:spcBef>
              <a:spcAft>
                <a:spcPts val="0"/>
              </a:spcAft>
              <a:buSzPts val="1100"/>
              <a:buNone/>
              <a:defRPr sz="1900" b="0" i="0" u="none" strike="noStrike" cap="none">
                <a:solidFill>
                  <a:schemeClr val="dk2"/>
                </a:solidFill>
                <a:latin typeface="Arial"/>
                <a:ea typeface="Arial"/>
                <a:cs typeface="Arial"/>
                <a:sym typeface="Arial"/>
              </a:defRPr>
            </a:lvl7pPr>
            <a:lvl8pPr marR="0" lvl="7" algn="l" rtl="0">
              <a:spcBef>
                <a:spcPts val="600"/>
              </a:spcBef>
              <a:spcAft>
                <a:spcPts val="0"/>
              </a:spcAft>
              <a:buSzPts val="1100"/>
              <a:buNone/>
              <a:defRPr sz="1900" b="0" i="0" u="none" strike="noStrike" cap="none">
                <a:solidFill>
                  <a:schemeClr val="dk2"/>
                </a:solidFill>
                <a:latin typeface="Arial"/>
                <a:ea typeface="Arial"/>
                <a:cs typeface="Arial"/>
                <a:sym typeface="Arial"/>
              </a:defRPr>
            </a:lvl8pPr>
            <a:lvl9pPr marR="0" lvl="8" algn="l" rtl="0">
              <a:spcBef>
                <a:spcPts val="600"/>
              </a:spcBef>
              <a:spcAft>
                <a:spcPts val="0"/>
              </a:spcAft>
              <a:buSzPts val="1100"/>
              <a:buNone/>
              <a:defRPr sz="19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914401"/>
            <a:ext cx="8229600" cy="37446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800"/>
              </a:spcBef>
              <a:spcAft>
                <a:spcPts val="0"/>
              </a:spcAft>
              <a:buClr>
                <a:srgbClr val="002060"/>
              </a:buClr>
              <a:buSzPts val="1700"/>
              <a:buFont typeface="Arial"/>
              <a:buChar char="•"/>
              <a:defRPr sz="1700" b="0" i="0" u="none" strike="noStrike" cap="none">
                <a:solidFill>
                  <a:srgbClr val="002060"/>
                </a:solidFill>
                <a:latin typeface="Calibri"/>
                <a:ea typeface="Calibri"/>
                <a:cs typeface="Calibri"/>
                <a:sym typeface="Calibri"/>
              </a:defRPr>
            </a:lvl1pPr>
            <a:lvl2pPr marL="914400" marR="0" lvl="1"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2pPr>
            <a:lvl3pPr marL="1371600" marR="0" lvl="2" indent="-317500" algn="l" rtl="0">
              <a:spcBef>
                <a:spcPts val="300"/>
              </a:spcBef>
              <a:spcAft>
                <a:spcPts val="0"/>
              </a:spcAft>
              <a:buClr>
                <a:srgbClr val="002060"/>
              </a:buClr>
              <a:buSzPts val="1400"/>
              <a:buFont typeface="Calibri"/>
              <a:buChar char="–"/>
              <a:defRPr sz="1400" b="0" i="0" u="none" strike="noStrike" cap="none">
                <a:solidFill>
                  <a:srgbClr val="002060"/>
                </a:solidFill>
                <a:latin typeface="Calibri"/>
                <a:ea typeface="Calibri"/>
                <a:cs typeface="Calibri"/>
                <a:sym typeface="Calibri"/>
              </a:defRPr>
            </a:lvl3pPr>
            <a:lvl4pPr marL="1828800" marR="0" lvl="3"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4pPr>
            <a:lvl5pPr marL="2286000" marR="0" lvl="4" indent="-228600" algn="l" rtl="0">
              <a:spcBef>
                <a:spcPts val="400"/>
              </a:spcBef>
              <a:spcAft>
                <a:spcPts val="0"/>
              </a:spcAft>
              <a:buSzPts val="1100"/>
              <a:buNone/>
              <a:defRPr sz="1500" b="0" i="0" u="none" strike="noStrike" cap="none">
                <a:solidFill>
                  <a:srgbClr val="002060"/>
                </a:solidFill>
                <a:latin typeface="Calibri"/>
                <a:ea typeface="Calibri"/>
                <a:cs typeface="Calibri"/>
                <a:sym typeface="Calibri"/>
              </a:defRPr>
            </a:lvl5pPr>
            <a:lvl6pPr marL="2743200" marR="0" lvl="5"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6pPr>
            <a:lvl7pPr marL="3200400" marR="0" lvl="6"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7pPr>
            <a:lvl8pPr marL="3657600" marR="0" lvl="7"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8pPr>
            <a:lvl9pPr marL="4114800" marR="0" lvl="8"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pog.org/files/quality/toolkit/aki/aki-adult-surgical-recommendations.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pog.org/files/quality/toolkit/aki/aki-cardiac.pptx" TargetMode="External"/><Relationship Id="rId5" Type="http://schemas.openxmlformats.org/officeDocument/2006/relationships/hyperlink" Target="https://mpog.org/files/quality/toolkit/aki/aki-obstetrics.pptx" TargetMode="External"/><Relationship Id="rId4" Type="http://schemas.openxmlformats.org/officeDocument/2006/relationships/hyperlink" Target="https://mpog.org/files/quality/toolkit/aki/aki-pediatrics.ppt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facs.org/quality-programs/acs-nsqi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hyperlink" Target="https://www.facs.org/-/media/files/quality-programs/trauma/ntdb/ntds/data-dictionaries/ntds_data_dictionary_2020.ash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https://www.mtqip.org/sites/default/files/downloads/200120%20MTQIP%202020%20Data%20Dictionary.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hyperlink" Target="https://www.sts.org/sites/default/files/ACSD_DataSpecificationsV4.20.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sts.org/sites/default/files/documents/STSThoracicDataSpecsV2_41.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spec.mpog.org/Spec/Public/18"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kidney.org/news/one-seven-american-adults-estimated-to-have-chronic-kidney-diseas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www.usrds.org/reference.aspx" TargetMode="External"/><Relationship Id="rId4" Type="http://schemas.openxmlformats.org/officeDocument/2006/relationships/hyperlink" Target="https://www.cdc.gov/kidneydisease/basics.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kdigo.org/wp-content/uploads/2017/02/KDIGO_2012_CKD_GL.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6264926" y="685713"/>
            <a:ext cx="2492300" cy="3326026"/>
          </a:xfrm>
          <a:prstGeom prst="rect">
            <a:avLst/>
          </a:prstGeom>
          <a:noFill/>
          <a:ln>
            <a:noFill/>
          </a:ln>
        </p:spPr>
      </p:pic>
      <p:sp>
        <p:nvSpPr>
          <p:cNvPr id="97" name="Google Shape;97;p19"/>
          <p:cNvSpPr txBox="1">
            <a:spLocks noGrp="1"/>
          </p:cNvSpPr>
          <p:nvPr>
            <p:ph type="title"/>
          </p:nvPr>
        </p:nvSpPr>
        <p:spPr>
          <a:xfrm>
            <a:off x="400425" y="653175"/>
            <a:ext cx="61743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300" dirty="0"/>
              <a:t>Avoiding Kidney </a:t>
            </a:r>
            <a:r>
              <a:rPr lang="en" sz="4300" dirty="0" smtClean="0"/>
              <a:t>Injury:</a:t>
            </a:r>
            <a:endParaRPr sz="4300" dirty="0"/>
          </a:p>
          <a:p>
            <a:pPr marL="0" lvl="0" indent="0" algn="ctr" rtl="0">
              <a:spcBef>
                <a:spcPts val="800"/>
              </a:spcBef>
              <a:spcAft>
                <a:spcPts val="0"/>
              </a:spcAft>
              <a:buNone/>
            </a:pPr>
            <a:endParaRPr sz="3400" dirty="0"/>
          </a:p>
          <a:p>
            <a:pPr marL="0" lvl="0" indent="0" algn="ctr" rtl="0">
              <a:spcBef>
                <a:spcPts val="800"/>
              </a:spcBef>
              <a:spcAft>
                <a:spcPts val="0"/>
              </a:spcAft>
              <a:buNone/>
            </a:pPr>
            <a:r>
              <a:rPr lang="en" sz="3400" dirty="0"/>
              <a:t>Overview, </a:t>
            </a:r>
            <a:endParaRPr sz="3400" dirty="0"/>
          </a:p>
          <a:p>
            <a:pPr marL="0" lvl="0" indent="0" algn="ctr" rtl="0">
              <a:spcBef>
                <a:spcPts val="800"/>
              </a:spcBef>
              <a:spcAft>
                <a:spcPts val="0"/>
              </a:spcAft>
              <a:buNone/>
            </a:pPr>
            <a:r>
              <a:rPr lang="en" sz="3400" dirty="0"/>
              <a:t>Pathophysiology, &amp; </a:t>
            </a:r>
            <a:endParaRPr sz="3400" dirty="0"/>
          </a:p>
          <a:p>
            <a:pPr marL="0" lvl="0" indent="0" algn="ctr" rtl="0">
              <a:spcBef>
                <a:spcPts val="800"/>
              </a:spcBef>
              <a:spcAft>
                <a:spcPts val="0"/>
              </a:spcAft>
              <a:buNone/>
            </a:pPr>
            <a:r>
              <a:rPr lang="en" sz="3400" dirty="0"/>
              <a:t>Definitions</a:t>
            </a:r>
            <a:endParaRPr sz="3400" dirty="0"/>
          </a:p>
          <a:p>
            <a:pPr marL="0" lvl="0" indent="0" algn="ctr" rtl="0">
              <a:spcBef>
                <a:spcPts val="800"/>
              </a:spcBef>
              <a:spcAft>
                <a:spcPts val="0"/>
              </a:spcAft>
              <a:buNone/>
            </a:pP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3201" y="133275"/>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Conditions can be categorized by length of time</a:t>
            </a:r>
            <a:endParaRPr dirty="0"/>
          </a:p>
        </p:txBody>
      </p:sp>
      <p:pic>
        <p:nvPicPr>
          <p:cNvPr id="203" name="Google Shape;203;p28"/>
          <p:cNvPicPr preferRelativeResize="0"/>
          <p:nvPr/>
        </p:nvPicPr>
        <p:blipFill>
          <a:blip r:embed="rId3">
            <a:alphaModFix/>
          </a:blip>
          <a:stretch>
            <a:fillRect/>
          </a:stretch>
        </p:blipFill>
        <p:spPr>
          <a:xfrm>
            <a:off x="2042300" y="2438700"/>
            <a:ext cx="4522200" cy="2230950"/>
          </a:xfrm>
          <a:prstGeom prst="rect">
            <a:avLst/>
          </a:prstGeom>
          <a:noFill/>
          <a:ln>
            <a:noFill/>
          </a:ln>
        </p:spPr>
      </p:pic>
      <p:sp>
        <p:nvSpPr>
          <p:cNvPr id="204" name="Google Shape;204;p28"/>
          <p:cNvSpPr/>
          <p:nvPr/>
        </p:nvSpPr>
        <p:spPr>
          <a:xfrm>
            <a:off x="1289225" y="1020050"/>
            <a:ext cx="2081700" cy="1333200"/>
          </a:xfrm>
          <a:prstGeom prst="wedgeRectCallout">
            <a:avLst>
              <a:gd name="adj1" fmla="val 12899"/>
              <a:gd name="adj2" fmla="val 11552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None/>
            </a:pPr>
            <a:r>
              <a:rPr lang="en" b="1">
                <a:solidFill>
                  <a:srgbClr val="002060"/>
                </a:solidFill>
                <a:latin typeface="Calibri"/>
                <a:ea typeface="Calibri"/>
                <a:cs typeface="Calibri"/>
                <a:sym typeface="Calibri"/>
              </a:rPr>
              <a:t>Acute Kidney Injury</a:t>
            </a:r>
            <a:endParaRPr b="1">
              <a:solidFill>
                <a:srgbClr val="002060"/>
              </a:solidFill>
              <a:latin typeface="Calibri"/>
              <a:ea typeface="Calibri"/>
              <a:cs typeface="Calibri"/>
              <a:sym typeface="Calibri"/>
            </a:endParaRPr>
          </a:p>
          <a:p>
            <a:pPr marL="0" lvl="0" indent="0" algn="ctr" rtl="0">
              <a:spcBef>
                <a:spcPts val="300"/>
              </a:spcBef>
              <a:spcAft>
                <a:spcPts val="0"/>
              </a:spcAft>
              <a:buClr>
                <a:schemeClr val="dk1"/>
              </a:buClr>
              <a:buSzPts val="1100"/>
              <a:buFont typeface="Arial"/>
              <a:buNone/>
            </a:pPr>
            <a:r>
              <a:rPr lang="en">
                <a:solidFill>
                  <a:srgbClr val="002060"/>
                </a:solidFill>
                <a:latin typeface="Calibri"/>
                <a:ea typeface="Calibri"/>
                <a:cs typeface="Calibri"/>
                <a:sym typeface="Calibri"/>
              </a:rPr>
              <a:t> An abrupt decline in kidney function occurring over a period of 7 days or less </a:t>
            </a:r>
            <a:r>
              <a:rPr lang="en" baseline="30000">
                <a:solidFill>
                  <a:srgbClr val="002060"/>
                </a:solidFill>
                <a:latin typeface="Calibri"/>
                <a:ea typeface="Calibri"/>
                <a:cs typeface="Calibri"/>
                <a:sym typeface="Calibri"/>
              </a:rPr>
              <a:t>19</a:t>
            </a:r>
            <a:endParaRPr baseline="30000"/>
          </a:p>
        </p:txBody>
      </p:sp>
      <p:sp>
        <p:nvSpPr>
          <p:cNvPr id="205" name="Google Shape;205;p28"/>
          <p:cNvSpPr/>
          <p:nvPr/>
        </p:nvSpPr>
        <p:spPr>
          <a:xfrm>
            <a:off x="3519825" y="1020050"/>
            <a:ext cx="2081700" cy="1333200"/>
          </a:xfrm>
          <a:prstGeom prst="wedgeRectCallout">
            <a:avLst>
              <a:gd name="adj1" fmla="val -40708"/>
              <a:gd name="adj2" fmla="val 116534"/>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None/>
            </a:pPr>
            <a:r>
              <a:rPr lang="en" b="1" dirty="0">
                <a:solidFill>
                  <a:srgbClr val="002060"/>
                </a:solidFill>
                <a:latin typeface="Calibri"/>
                <a:ea typeface="Calibri"/>
                <a:cs typeface="Calibri"/>
                <a:sym typeface="Calibri"/>
              </a:rPr>
              <a:t>Acute Kidney Disease</a:t>
            </a:r>
            <a:r>
              <a:rPr lang="en" dirty="0">
                <a:solidFill>
                  <a:srgbClr val="002060"/>
                </a:solidFill>
                <a:latin typeface="Calibri"/>
                <a:ea typeface="Calibri"/>
                <a:cs typeface="Calibri"/>
                <a:sym typeface="Calibri"/>
              </a:rPr>
              <a:t> When acute kidney injury persists &gt; 7 days </a:t>
            </a:r>
            <a:r>
              <a:rPr lang="en" baseline="30000" dirty="0">
                <a:solidFill>
                  <a:srgbClr val="002060"/>
                </a:solidFill>
                <a:latin typeface="Calibri"/>
                <a:ea typeface="Calibri"/>
                <a:cs typeface="Calibri"/>
                <a:sym typeface="Calibri"/>
              </a:rPr>
              <a:t>20</a:t>
            </a:r>
            <a:endParaRPr b="1" baseline="30000" dirty="0">
              <a:solidFill>
                <a:srgbClr val="002060"/>
              </a:solidFill>
              <a:latin typeface="Calibri"/>
              <a:ea typeface="Calibri"/>
              <a:cs typeface="Calibri"/>
              <a:sym typeface="Calibri"/>
            </a:endParaRPr>
          </a:p>
        </p:txBody>
      </p:sp>
      <p:sp>
        <p:nvSpPr>
          <p:cNvPr id="206" name="Google Shape;206;p28"/>
          <p:cNvSpPr/>
          <p:nvPr/>
        </p:nvSpPr>
        <p:spPr>
          <a:xfrm>
            <a:off x="5750425" y="1020050"/>
            <a:ext cx="2081700" cy="1333200"/>
          </a:xfrm>
          <a:prstGeom prst="wedgeRectCallout">
            <a:avLst>
              <a:gd name="adj1" fmla="val -36900"/>
              <a:gd name="adj2" fmla="val 116534"/>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None/>
            </a:pPr>
            <a:r>
              <a:rPr lang="en" b="1" dirty="0">
                <a:solidFill>
                  <a:srgbClr val="002060"/>
                </a:solidFill>
                <a:latin typeface="Calibri"/>
                <a:ea typeface="Calibri"/>
                <a:cs typeface="Calibri"/>
                <a:sym typeface="Calibri"/>
              </a:rPr>
              <a:t>Chronic Kidney Disease</a:t>
            </a:r>
            <a:r>
              <a:rPr lang="en" dirty="0">
                <a:solidFill>
                  <a:srgbClr val="002060"/>
                </a:solidFill>
                <a:latin typeface="Calibri"/>
                <a:ea typeface="Calibri"/>
                <a:cs typeface="Calibri"/>
                <a:sym typeface="Calibri"/>
              </a:rPr>
              <a:t> Abnormalities in kidney structure or function that persist beyond 90 days </a:t>
            </a:r>
            <a:r>
              <a:rPr lang="en" baseline="30000" dirty="0">
                <a:solidFill>
                  <a:srgbClr val="002060"/>
                </a:solidFill>
                <a:latin typeface="Calibri"/>
                <a:ea typeface="Calibri"/>
                <a:cs typeface="Calibri"/>
                <a:sym typeface="Calibri"/>
              </a:rPr>
              <a:t>19</a:t>
            </a:r>
            <a:r>
              <a:rPr lang="en" dirty="0">
                <a:solidFill>
                  <a:srgbClr val="002060"/>
                </a:solidFill>
                <a:latin typeface="Calibri"/>
                <a:ea typeface="Calibri"/>
                <a:cs typeface="Calibri"/>
                <a:sym typeface="Calibri"/>
              </a:rPr>
              <a:t> </a:t>
            </a:r>
            <a:endParaRPr b="1" dirty="0">
              <a:solidFill>
                <a:srgbClr val="00206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69201" y="198400"/>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dirty="0"/>
              <a:t>Acute Kidney Injury: General Definition</a:t>
            </a:r>
            <a:endParaRPr dirty="0"/>
          </a:p>
        </p:txBody>
      </p:sp>
      <p:sp>
        <p:nvSpPr>
          <p:cNvPr id="212" name="Google Shape;212;p29"/>
          <p:cNvSpPr txBox="1">
            <a:spLocks noGrp="1"/>
          </p:cNvSpPr>
          <p:nvPr>
            <p:ph type="body" idx="1"/>
          </p:nvPr>
        </p:nvSpPr>
        <p:spPr>
          <a:xfrm>
            <a:off x="3915725" y="1013100"/>
            <a:ext cx="5082600" cy="1713023"/>
          </a:xfrm>
          <a:prstGeom prst="rect">
            <a:avLst/>
          </a:prstGeom>
        </p:spPr>
        <p:txBody>
          <a:bodyPr spcFirstLastPara="1" wrap="square" lIns="68575" tIns="34275" rIns="68575" bIns="34275" anchor="t" anchorCtr="0">
            <a:noAutofit/>
          </a:bodyPr>
          <a:lstStyle/>
          <a:p>
            <a:pPr marL="139700" lvl="0" indent="0" algn="l" rtl="0">
              <a:lnSpc>
                <a:spcPct val="150000"/>
              </a:lnSpc>
              <a:spcBef>
                <a:spcPts val="800"/>
              </a:spcBef>
              <a:spcAft>
                <a:spcPts val="0"/>
              </a:spcAft>
              <a:buSzPts val="1400"/>
              <a:buNone/>
            </a:pPr>
            <a:r>
              <a:rPr lang="en" dirty="0"/>
              <a:t>Several AKI Classification Systems Exist:</a:t>
            </a:r>
            <a:r>
              <a:rPr lang="en" baseline="30000" dirty="0"/>
              <a:t>18</a:t>
            </a:r>
            <a:endParaRPr baseline="30000" dirty="0"/>
          </a:p>
          <a:p>
            <a:pPr>
              <a:lnSpc>
                <a:spcPct val="115000"/>
              </a:lnSpc>
              <a:spcBef>
                <a:spcPts val="0"/>
              </a:spcBef>
              <a:buAutoNum type="alphaLcPeriod"/>
            </a:pPr>
            <a:r>
              <a:rPr lang="en" b="1" dirty="0"/>
              <a:t>RIFLE </a:t>
            </a:r>
            <a:r>
              <a:rPr lang="en" dirty="0"/>
              <a:t>- Risk, Injury, Failure, Loss, End Stage - 2004</a:t>
            </a:r>
            <a:endParaRPr dirty="0"/>
          </a:p>
          <a:p>
            <a:pPr>
              <a:lnSpc>
                <a:spcPct val="115000"/>
              </a:lnSpc>
              <a:spcBef>
                <a:spcPts val="0"/>
              </a:spcBef>
              <a:buAutoNum type="alphaLcPeriod"/>
            </a:pPr>
            <a:r>
              <a:rPr lang="en" b="1" dirty="0"/>
              <a:t>AKIN </a:t>
            </a:r>
            <a:r>
              <a:rPr lang="en" dirty="0"/>
              <a:t>- Acute Kidney Injury Network - 2007</a:t>
            </a:r>
            <a:endParaRPr dirty="0"/>
          </a:p>
          <a:p>
            <a:pPr>
              <a:lnSpc>
                <a:spcPct val="115000"/>
              </a:lnSpc>
              <a:spcBef>
                <a:spcPts val="0"/>
              </a:spcBef>
              <a:buAutoNum type="alphaLcPeriod"/>
            </a:pPr>
            <a:r>
              <a:rPr lang="en" b="1" dirty="0"/>
              <a:t>KDIGO </a:t>
            </a:r>
            <a:r>
              <a:rPr lang="en" dirty="0"/>
              <a:t>- Kidney Disease Improving Global Outcomes- 2012</a:t>
            </a:r>
            <a:endParaRPr dirty="0"/>
          </a:p>
          <a:p>
            <a:pPr marL="0" lvl="0" indent="0" algn="l" rtl="0">
              <a:lnSpc>
                <a:spcPct val="150000"/>
              </a:lnSpc>
              <a:spcBef>
                <a:spcPts val="800"/>
              </a:spcBef>
              <a:spcAft>
                <a:spcPts val="0"/>
              </a:spcAft>
              <a:buNone/>
            </a:pPr>
            <a:endParaRPr dirty="0"/>
          </a:p>
        </p:txBody>
      </p:sp>
      <p:sp>
        <p:nvSpPr>
          <p:cNvPr id="213" name="Google Shape;213;p29"/>
          <p:cNvSpPr txBox="1"/>
          <p:nvPr/>
        </p:nvSpPr>
        <p:spPr>
          <a:xfrm>
            <a:off x="528800" y="4710200"/>
            <a:ext cx="6644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*See slides 6-12 for classification system criteria &amp; slide 21 for biomarker explanation.</a:t>
            </a:r>
            <a:endParaRPr>
              <a:latin typeface="Calibri"/>
              <a:ea typeface="Calibri"/>
              <a:cs typeface="Calibri"/>
              <a:sym typeface="Calibri"/>
            </a:endParaRPr>
          </a:p>
        </p:txBody>
      </p:sp>
      <p:sp>
        <p:nvSpPr>
          <p:cNvPr id="214" name="Google Shape;214;p29"/>
          <p:cNvSpPr txBox="1"/>
          <p:nvPr/>
        </p:nvSpPr>
        <p:spPr>
          <a:xfrm>
            <a:off x="1336225" y="1208725"/>
            <a:ext cx="2316600" cy="15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Clr>
                <a:schemeClr val="dk1"/>
              </a:buClr>
              <a:buSzPts val="1100"/>
              <a:buFont typeface="Arial"/>
              <a:buNone/>
            </a:pPr>
            <a:r>
              <a:rPr lang="en" b="1">
                <a:solidFill>
                  <a:srgbClr val="002060"/>
                </a:solidFill>
                <a:latin typeface="Calibri"/>
                <a:ea typeface="Calibri"/>
                <a:cs typeface="Calibri"/>
                <a:sym typeface="Calibri"/>
              </a:rPr>
              <a:t>Acute Kidney Injury</a:t>
            </a:r>
            <a:endParaRPr b="1">
              <a:solidFill>
                <a:srgbClr val="002060"/>
              </a:solidFill>
              <a:latin typeface="Calibri"/>
              <a:ea typeface="Calibri"/>
              <a:cs typeface="Calibri"/>
              <a:sym typeface="Calibri"/>
            </a:endParaRPr>
          </a:p>
          <a:p>
            <a:pPr marL="0" lvl="0" indent="0" algn="ctr" rtl="0">
              <a:spcBef>
                <a:spcPts val="300"/>
              </a:spcBef>
              <a:spcAft>
                <a:spcPts val="0"/>
              </a:spcAft>
              <a:buNone/>
            </a:pPr>
            <a:r>
              <a:rPr lang="en">
                <a:solidFill>
                  <a:srgbClr val="002060"/>
                </a:solidFill>
                <a:latin typeface="Calibri"/>
                <a:ea typeface="Calibri"/>
                <a:cs typeface="Calibri"/>
                <a:sym typeface="Calibri"/>
              </a:rPr>
              <a:t> An abrupt decline in kidney function occurring over a period of 7 days or less </a:t>
            </a:r>
            <a:r>
              <a:rPr lang="en" baseline="30000">
                <a:solidFill>
                  <a:srgbClr val="002060"/>
                </a:solidFill>
                <a:latin typeface="Calibri"/>
                <a:ea typeface="Calibri"/>
                <a:cs typeface="Calibri"/>
                <a:sym typeface="Calibri"/>
              </a:rPr>
              <a:t>19</a:t>
            </a:r>
            <a:endParaRPr baseline="30000">
              <a:latin typeface="Calibri"/>
              <a:ea typeface="Calibri"/>
              <a:cs typeface="Calibri"/>
              <a:sym typeface="Calibri"/>
            </a:endParaRPr>
          </a:p>
        </p:txBody>
      </p:sp>
      <p:pic>
        <p:nvPicPr>
          <p:cNvPr id="215" name="Google Shape;215;p29"/>
          <p:cNvPicPr preferRelativeResize="0"/>
          <p:nvPr/>
        </p:nvPicPr>
        <p:blipFill>
          <a:blip r:embed="rId3">
            <a:alphaModFix/>
          </a:blip>
          <a:stretch>
            <a:fillRect/>
          </a:stretch>
        </p:blipFill>
        <p:spPr>
          <a:xfrm>
            <a:off x="3170400" y="2845537"/>
            <a:ext cx="3537649" cy="1745249"/>
          </a:xfrm>
          <a:prstGeom prst="rect">
            <a:avLst/>
          </a:prstGeom>
          <a:noFill/>
          <a:ln>
            <a:noFill/>
          </a:ln>
        </p:spPr>
      </p:pic>
      <p:sp>
        <p:nvSpPr>
          <p:cNvPr id="216" name="Google Shape;216;p29"/>
          <p:cNvSpPr/>
          <p:nvPr/>
        </p:nvSpPr>
        <p:spPr>
          <a:xfrm>
            <a:off x="2907500" y="3122350"/>
            <a:ext cx="1235400" cy="899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166550" y="182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AKI Pathophysiology</a:t>
            </a:r>
            <a:endParaRPr dirty="0"/>
          </a:p>
        </p:txBody>
      </p:sp>
      <p:sp>
        <p:nvSpPr>
          <p:cNvPr id="222" name="Google Shape;222;p30"/>
          <p:cNvSpPr txBox="1">
            <a:spLocks noGrp="1"/>
          </p:cNvSpPr>
          <p:nvPr>
            <p:ph type="body" idx="1"/>
          </p:nvPr>
        </p:nvSpPr>
        <p:spPr>
          <a:xfrm>
            <a:off x="5759324" y="878973"/>
            <a:ext cx="2851875" cy="3141350"/>
          </a:xfrm>
          <a:prstGeom prst="rect">
            <a:avLst/>
          </a:prstGeom>
        </p:spPr>
        <p:txBody>
          <a:bodyPr spcFirstLastPara="1" wrap="square" lIns="68575" tIns="34275" rIns="68575" bIns="34275" anchor="t" anchorCtr="0">
            <a:noAutofit/>
          </a:bodyPr>
          <a:lstStyle/>
          <a:p>
            <a:pPr marL="457200" lvl="0" indent="0" algn="l" rtl="0">
              <a:spcBef>
                <a:spcPts val="700"/>
              </a:spcBef>
              <a:spcAft>
                <a:spcPts val="0"/>
              </a:spcAft>
              <a:buNone/>
            </a:pPr>
            <a:endParaRPr dirty="0"/>
          </a:p>
          <a:p>
            <a:pPr marL="457200" lvl="0" indent="-317500" algn="l" rtl="0">
              <a:spcBef>
                <a:spcPts val="700"/>
              </a:spcBef>
              <a:spcAft>
                <a:spcPts val="0"/>
              </a:spcAft>
              <a:buSzPts val="1400"/>
              <a:buChar char="•"/>
            </a:pPr>
            <a:r>
              <a:rPr lang="en" dirty="0"/>
              <a:t>Historically, cause of disease was divided into prerenal, renal (intrinsic), and post renal </a:t>
            </a:r>
            <a:r>
              <a:rPr lang="en" baseline="30000" dirty="0"/>
              <a:t>18</a:t>
            </a:r>
            <a:endParaRPr baseline="30000" dirty="0"/>
          </a:p>
          <a:p>
            <a:pPr marL="457200" lvl="0" indent="0" algn="l" rtl="0">
              <a:spcBef>
                <a:spcPts val="700"/>
              </a:spcBef>
              <a:spcAft>
                <a:spcPts val="0"/>
              </a:spcAft>
              <a:buNone/>
            </a:pPr>
            <a:endParaRPr dirty="0"/>
          </a:p>
          <a:p>
            <a:pPr marL="457200" lvl="0" indent="-317500" algn="l" rtl="0">
              <a:spcBef>
                <a:spcPts val="700"/>
              </a:spcBef>
              <a:spcAft>
                <a:spcPts val="0"/>
              </a:spcAft>
              <a:buSzPts val="1400"/>
              <a:buChar char="•"/>
            </a:pPr>
            <a:r>
              <a:rPr lang="en" dirty="0"/>
              <a:t>This approach does not account for multifactorial causes </a:t>
            </a:r>
            <a:r>
              <a:rPr lang="en" baseline="30000" dirty="0"/>
              <a:t>18</a:t>
            </a:r>
            <a:endParaRPr dirty="0"/>
          </a:p>
          <a:p>
            <a:pPr marL="457200" lvl="0" indent="0" algn="l" rtl="0">
              <a:spcBef>
                <a:spcPts val="700"/>
              </a:spcBef>
              <a:spcAft>
                <a:spcPts val="0"/>
              </a:spcAft>
              <a:buNone/>
            </a:pPr>
            <a:endParaRPr dirty="0"/>
          </a:p>
        </p:txBody>
      </p:sp>
      <p:pic>
        <p:nvPicPr>
          <p:cNvPr id="223" name="Google Shape;223;p30"/>
          <p:cNvPicPr preferRelativeResize="0"/>
          <p:nvPr/>
        </p:nvPicPr>
        <p:blipFill>
          <a:blip r:embed="rId3">
            <a:alphaModFix/>
          </a:blip>
          <a:stretch>
            <a:fillRect/>
          </a:stretch>
        </p:blipFill>
        <p:spPr>
          <a:xfrm>
            <a:off x="713000" y="777925"/>
            <a:ext cx="4708644" cy="3851325"/>
          </a:xfrm>
          <a:prstGeom prst="rect">
            <a:avLst/>
          </a:prstGeom>
          <a:noFill/>
          <a:ln>
            <a:noFill/>
          </a:ln>
        </p:spPr>
      </p:pic>
      <p:sp>
        <p:nvSpPr>
          <p:cNvPr id="224" name="Google Shape;224;p30"/>
          <p:cNvSpPr txBox="1"/>
          <p:nvPr/>
        </p:nvSpPr>
        <p:spPr>
          <a:xfrm>
            <a:off x="3140900" y="4361450"/>
            <a:ext cx="2280900" cy="2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Image Source: Makris 2016</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p:nvPr/>
        </p:nvSpPr>
        <p:spPr>
          <a:xfrm>
            <a:off x="5141025" y="934241"/>
            <a:ext cx="3545700" cy="3052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457175" y="2608000"/>
            <a:ext cx="4489200" cy="13854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57200" y="934225"/>
            <a:ext cx="4489200" cy="13854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Etiology: Prerenal</a:t>
            </a:r>
            <a:endParaRPr/>
          </a:p>
        </p:txBody>
      </p:sp>
      <p:sp>
        <p:nvSpPr>
          <p:cNvPr id="233" name="Google Shape;233;p31"/>
          <p:cNvSpPr txBox="1">
            <a:spLocks noGrp="1"/>
          </p:cNvSpPr>
          <p:nvPr>
            <p:ph type="body" idx="1"/>
          </p:nvPr>
        </p:nvSpPr>
        <p:spPr>
          <a:xfrm>
            <a:off x="5141025" y="1005925"/>
            <a:ext cx="3613200" cy="30528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Prerenal AKI </a:t>
            </a:r>
            <a:r>
              <a:rPr lang="en" dirty="0" smtClean="0"/>
              <a:t>is </a:t>
            </a:r>
            <a:r>
              <a:rPr lang="en" dirty="0"/>
              <a:t>the result of hypovolemia or low cardiac output </a:t>
            </a:r>
            <a:r>
              <a:rPr lang="en" baseline="30000" dirty="0"/>
              <a:t>18</a:t>
            </a:r>
            <a:endParaRPr baseline="30000" dirty="0"/>
          </a:p>
          <a:p>
            <a:pPr marL="457200" lvl="0" indent="-317500" algn="l" rtl="0">
              <a:spcBef>
                <a:spcPts val="0"/>
              </a:spcBef>
              <a:spcAft>
                <a:spcPts val="0"/>
              </a:spcAft>
              <a:buSzPts val="1400"/>
              <a:buChar char="•"/>
            </a:pPr>
            <a:r>
              <a:rPr lang="en" dirty="0"/>
              <a:t>No damage to renal parenchyma </a:t>
            </a:r>
            <a:r>
              <a:rPr lang="en" baseline="30000" dirty="0"/>
              <a:t>7</a:t>
            </a:r>
            <a:endParaRPr baseline="30000" dirty="0"/>
          </a:p>
          <a:p>
            <a:pPr>
              <a:spcBef>
                <a:spcPts val="0"/>
              </a:spcBef>
              <a:buFont typeface="Arial" panose="020B0604020202020204" pitchFamily="34" charset="0"/>
              <a:buChar char="•"/>
            </a:pPr>
            <a:r>
              <a:rPr lang="en" dirty="0"/>
              <a:t>Can progress to Intrinsic AKI if hypovolemia insult continues and damage occurs </a:t>
            </a:r>
            <a:r>
              <a:rPr lang="en" baseline="30000" dirty="0" smtClean="0"/>
              <a:t>22</a:t>
            </a:r>
            <a:endParaRPr baseline="30000" dirty="0"/>
          </a:p>
        </p:txBody>
      </p:sp>
      <p:sp>
        <p:nvSpPr>
          <p:cNvPr id="234" name="Google Shape;234;p31"/>
          <p:cNvSpPr txBox="1"/>
          <p:nvPr/>
        </p:nvSpPr>
        <p:spPr>
          <a:xfrm>
            <a:off x="5141025" y="4058650"/>
            <a:ext cx="3000000" cy="35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Calibri"/>
                <a:ea typeface="Calibri"/>
                <a:cs typeface="Calibri"/>
                <a:sym typeface="Calibri"/>
              </a:rPr>
              <a:t>*Adapted from Makris 2016</a:t>
            </a:r>
            <a:endParaRPr sz="1200">
              <a:solidFill>
                <a:schemeClr val="dk1"/>
              </a:solidFill>
              <a:latin typeface="Calibri"/>
              <a:ea typeface="Calibri"/>
              <a:cs typeface="Calibri"/>
              <a:sym typeface="Calibri"/>
            </a:endParaRPr>
          </a:p>
        </p:txBody>
      </p:sp>
      <p:pic>
        <p:nvPicPr>
          <p:cNvPr id="235" name="Google Shape;235;p31"/>
          <p:cNvPicPr preferRelativeResize="0"/>
          <p:nvPr/>
        </p:nvPicPr>
        <p:blipFill rotWithShape="1">
          <a:blip r:embed="rId3">
            <a:alphaModFix/>
          </a:blip>
          <a:srcRect l="25527" t="14750" r="25625" b="14743"/>
          <a:stretch/>
        </p:blipFill>
        <p:spPr>
          <a:xfrm>
            <a:off x="809050" y="1005913"/>
            <a:ext cx="906399" cy="1308276"/>
          </a:xfrm>
          <a:prstGeom prst="rect">
            <a:avLst/>
          </a:prstGeom>
          <a:noFill/>
          <a:ln>
            <a:noFill/>
          </a:ln>
        </p:spPr>
      </p:pic>
      <p:pic>
        <p:nvPicPr>
          <p:cNvPr id="236" name="Google Shape;236;p31"/>
          <p:cNvPicPr preferRelativeResize="0"/>
          <p:nvPr/>
        </p:nvPicPr>
        <p:blipFill rotWithShape="1">
          <a:blip r:embed="rId4">
            <a:alphaModFix/>
          </a:blip>
          <a:srcRect l="13129" t="24494" r="10715" b="23533"/>
          <a:stretch/>
        </p:blipFill>
        <p:spPr>
          <a:xfrm>
            <a:off x="587050" y="2674250"/>
            <a:ext cx="1807599" cy="1233576"/>
          </a:xfrm>
          <a:prstGeom prst="rect">
            <a:avLst/>
          </a:prstGeom>
          <a:noFill/>
          <a:ln>
            <a:noFill/>
          </a:ln>
        </p:spPr>
      </p:pic>
      <p:sp>
        <p:nvSpPr>
          <p:cNvPr id="237" name="Google Shape;237;p31"/>
          <p:cNvSpPr txBox="1"/>
          <p:nvPr/>
        </p:nvSpPr>
        <p:spPr>
          <a:xfrm>
            <a:off x="2434763" y="1190675"/>
            <a:ext cx="2294100" cy="13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2060"/>
                </a:solidFill>
                <a:latin typeface="Calibri"/>
                <a:ea typeface="Calibri"/>
                <a:cs typeface="Calibri"/>
                <a:sym typeface="Calibri"/>
              </a:rPr>
              <a:t>25% of cardiac output goes to the kidneys </a:t>
            </a:r>
            <a:r>
              <a:rPr lang="en" sz="1700" baseline="30000">
                <a:solidFill>
                  <a:srgbClr val="002060"/>
                </a:solidFill>
                <a:latin typeface="Calibri"/>
                <a:ea typeface="Calibri"/>
                <a:cs typeface="Calibri"/>
                <a:sym typeface="Calibri"/>
              </a:rPr>
              <a:t>7</a:t>
            </a:r>
            <a:endParaRPr sz="1700" baseline="30000">
              <a:solidFill>
                <a:srgbClr val="002060"/>
              </a:solidFill>
              <a:latin typeface="Calibri"/>
              <a:ea typeface="Calibri"/>
              <a:cs typeface="Calibri"/>
              <a:sym typeface="Calibri"/>
            </a:endParaRPr>
          </a:p>
        </p:txBody>
      </p:sp>
      <p:sp>
        <p:nvSpPr>
          <p:cNvPr id="238" name="Google Shape;238;p31"/>
          <p:cNvSpPr txBox="1"/>
          <p:nvPr/>
        </p:nvSpPr>
        <p:spPr>
          <a:xfrm>
            <a:off x="2392600" y="2674250"/>
            <a:ext cx="2415600" cy="13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73763"/>
                </a:solidFill>
                <a:latin typeface="Calibri"/>
                <a:ea typeface="Calibri"/>
                <a:cs typeface="Calibri"/>
                <a:sym typeface="Calibri"/>
              </a:rPr>
              <a:t>Renal hypoperfusion leads to decreased GFR as an adaptive </a:t>
            </a:r>
            <a:r>
              <a:rPr lang="en" dirty="0" smtClean="0">
                <a:solidFill>
                  <a:srgbClr val="073763"/>
                </a:solidFill>
                <a:latin typeface="Calibri"/>
                <a:ea typeface="Calibri"/>
                <a:cs typeface="Calibri"/>
                <a:sym typeface="Calibri"/>
              </a:rPr>
              <a:t>response. Water</a:t>
            </a:r>
            <a:r>
              <a:rPr lang="en" dirty="0">
                <a:solidFill>
                  <a:srgbClr val="073763"/>
                </a:solidFill>
                <a:latin typeface="Calibri"/>
                <a:ea typeface="Calibri"/>
                <a:cs typeface="Calibri"/>
                <a:sym typeface="Calibri"/>
              </a:rPr>
              <a:t>, sodium, and urea retained to conserve volume </a:t>
            </a:r>
            <a:r>
              <a:rPr lang="en" baseline="30000" dirty="0">
                <a:solidFill>
                  <a:srgbClr val="073763"/>
                </a:solidFill>
                <a:latin typeface="Calibri"/>
                <a:ea typeface="Calibri"/>
                <a:cs typeface="Calibri"/>
                <a:sym typeface="Calibri"/>
              </a:rPr>
              <a:t>21</a:t>
            </a:r>
            <a:endParaRPr baseline="30000" dirty="0">
              <a:solidFill>
                <a:srgbClr val="07376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Etiology: Prerenal Possible Causes </a:t>
            </a:r>
            <a:r>
              <a:rPr lang="en" baseline="30000"/>
              <a:t>7</a:t>
            </a:r>
            <a:endParaRPr baseline="30000"/>
          </a:p>
        </p:txBody>
      </p:sp>
      <p:pic>
        <p:nvPicPr>
          <p:cNvPr id="244" name="Google Shape;244;p32"/>
          <p:cNvPicPr preferRelativeResize="0"/>
          <p:nvPr/>
        </p:nvPicPr>
        <p:blipFill rotWithShape="1">
          <a:blip r:embed="rId3">
            <a:alphaModFix/>
          </a:blip>
          <a:srcRect l="34137" t="15284" r="35711" b="12451"/>
          <a:stretch/>
        </p:blipFill>
        <p:spPr>
          <a:xfrm>
            <a:off x="3726213" y="587950"/>
            <a:ext cx="1601025" cy="3837051"/>
          </a:xfrm>
          <a:prstGeom prst="rect">
            <a:avLst/>
          </a:prstGeom>
          <a:noFill/>
          <a:ln>
            <a:noFill/>
          </a:ln>
        </p:spPr>
      </p:pic>
      <p:pic>
        <p:nvPicPr>
          <p:cNvPr id="245" name="Google Shape;245;p32"/>
          <p:cNvPicPr preferRelativeResize="0"/>
          <p:nvPr/>
        </p:nvPicPr>
        <p:blipFill rotWithShape="1">
          <a:blip r:embed="rId4">
            <a:alphaModFix/>
          </a:blip>
          <a:srcRect l="13660" t="11839" r="15633" b="12219"/>
          <a:stretch/>
        </p:blipFill>
        <p:spPr>
          <a:xfrm>
            <a:off x="4296937" y="2289724"/>
            <a:ext cx="550125" cy="590901"/>
          </a:xfrm>
          <a:prstGeom prst="rect">
            <a:avLst/>
          </a:prstGeom>
          <a:noFill/>
          <a:ln>
            <a:noFill/>
          </a:ln>
        </p:spPr>
      </p:pic>
      <p:pic>
        <p:nvPicPr>
          <p:cNvPr id="246" name="Google Shape;246;p32"/>
          <p:cNvPicPr preferRelativeResize="0"/>
          <p:nvPr/>
        </p:nvPicPr>
        <p:blipFill rotWithShape="1">
          <a:blip r:embed="rId5">
            <a:alphaModFix/>
          </a:blip>
          <a:srcRect l="22967" t="15726" r="21541" b="19152"/>
          <a:stretch/>
        </p:blipFill>
        <p:spPr>
          <a:xfrm>
            <a:off x="4449338" y="1678675"/>
            <a:ext cx="362574" cy="425499"/>
          </a:xfrm>
          <a:prstGeom prst="rect">
            <a:avLst/>
          </a:prstGeom>
          <a:noFill/>
          <a:ln>
            <a:noFill/>
          </a:ln>
        </p:spPr>
      </p:pic>
      <p:sp>
        <p:nvSpPr>
          <p:cNvPr id="247" name="Google Shape;247;p32"/>
          <p:cNvSpPr/>
          <p:nvPr/>
        </p:nvSpPr>
        <p:spPr>
          <a:xfrm>
            <a:off x="1127663" y="842400"/>
            <a:ext cx="2296500" cy="1202700"/>
          </a:xfrm>
          <a:prstGeom prst="wedgeRectCallout">
            <a:avLst>
              <a:gd name="adj1" fmla="val 90053"/>
              <a:gd name="adj2" fmla="val 3157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Impaired Cardiac Function: </a:t>
            </a:r>
            <a:r>
              <a:rPr lang="en" sz="1200">
                <a:solidFill>
                  <a:srgbClr val="FFFFFF"/>
                </a:solidFill>
                <a:latin typeface="Calibri"/>
                <a:ea typeface="Calibri"/>
                <a:cs typeface="Calibri"/>
                <a:sym typeface="Calibri"/>
              </a:rPr>
              <a:t>Congestive heart failure, acute myocardial infarction, massive pulmonary embolism</a:t>
            </a:r>
            <a:endParaRPr>
              <a:solidFill>
                <a:srgbClr val="FFFFFF"/>
              </a:solidFill>
            </a:endParaRPr>
          </a:p>
        </p:txBody>
      </p:sp>
      <p:sp>
        <p:nvSpPr>
          <p:cNvPr id="248" name="Google Shape;248;p32"/>
          <p:cNvSpPr/>
          <p:nvPr/>
        </p:nvSpPr>
        <p:spPr>
          <a:xfrm>
            <a:off x="1127538" y="2187925"/>
            <a:ext cx="2296500" cy="1202700"/>
          </a:xfrm>
          <a:prstGeom prst="wedgeRectCallout">
            <a:avLst>
              <a:gd name="adj1" fmla="val 96488"/>
              <a:gd name="adj2" fmla="val -36196"/>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rgbClr val="FFFFFF"/>
                </a:solidFill>
              </a:rPr>
              <a:t>Increased Vascular resistance: </a:t>
            </a:r>
            <a:r>
              <a:rPr lang="en" sz="1200">
                <a:solidFill>
                  <a:srgbClr val="FFFFFF"/>
                </a:solidFill>
                <a:latin typeface="Calibri"/>
                <a:ea typeface="Calibri"/>
                <a:cs typeface="Calibri"/>
                <a:sym typeface="Calibri"/>
              </a:rPr>
              <a:t>Anesthesia, surgery, hepatorenal syndrome, NSAID medications, drugs that cause renal vasoconstriction</a:t>
            </a:r>
            <a:endParaRPr>
              <a:solidFill>
                <a:srgbClr val="FFFFFF"/>
              </a:solidFill>
            </a:endParaRPr>
          </a:p>
          <a:p>
            <a:pPr marL="0" lvl="0" indent="0" algn="l" rtl="0">
              <a:spcBef>
                <a:spcPts val="0"/>
              </a:spcBef>
              <a:spcAft>
                <a:spcPts val="0"/>
              </a:spcAft>
              <a:buNone/>
            </a:pPr>
            <a:endParaRPr b="1">
              <a:solidFill>
                <a:srgbClr val="FFFFFF"/>
              </a:solidFill>
            </a:endParaRPr>
          </a:p>
        </p:txBody>
      </p:sp>
      <p:sp>
        <p:nvSpPr>
          <p:cNvPr id="249" name="Google Shape;249;p32"/>
          <p:cNvSpPr/>
          <p:nvPr/>
        </p:nvSpPr>
        <p:spPr>
          <a:xfrm>
            <a:off x="5717188" y="842400"/>
            <a:ext cx="2296500" cy="1202700"/>
          </a:xfrm>
          <a:prstGeom prst="wedgeRectCallout">
            <a:avLst>
              <a:gd name="adj1" fmla="val -80560"/>
              <a:gd name="adj2" fmla="val 36285"/>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rgbClr val="FFFFFF"/>
                </a:solidFill>
              </a:rPr>
              <a:t>Systemic Vasodilation: </a:t>
            </a:r>
            <a:r>
              <a:rPr lang="en" sz="1200">
                <a:solidFill>
                  <a:srgbClr val="FFFFFF"/>
                </a:solidFill>
                <a:latin typeface="Calibri"/>
                <a:ea typeface="Calibri"/>
                <a:cs typeface="Calibri"/>
                <a:sym typeface="Calibri"/>
              </a:rPr>
              <a:t>Anti-hypertensive medications, gram negative bacteremia, cirrhosis, anaphylaxis</a:t>
            </a:r>
            <a:endParaRPr>
              <a:solidFill>
                <a:srgbClr val="FFFFFF"/>
              </a:solidFill>
            </a:endParaRPr>
          </a:p>
        </p:txBody>
      </p:sp>
      <p:sp>
        <p:nvSpPr>
          <p:cNvPr id="250" name="Google Shape;250;p32"/>
          <p:cNvSpPr/>
          <p:nvPr/>
        </p:nvSpPr>
        <p:spPr>
          <a:xfrm>
            <a:off x="5719963" y="2187925"/>
            <a:ext cx="2296500" cy="1202700"/>
          </a:xfrm>
          <a:prstGeom prst="wedgeRectCallout">
            <a:avLst>
              <a:gd name="adj1" fmla="val -94213"/>
              <a:gd name="adj2" fmla="val -35568"/>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Hypovolemia: </a:t>
            </a:r>
            <a:r>
              <a:rPr lang="en" sz="1200">
                <a:solidFill>
                  <a:srgbClr val="FFFFFF"/>
                </a:solidFill>
                <a:latin typeface="Calibri"/>
                <a:ea typeface="Calibri"/>
                <a:cs typeface="Calibri"/>
                <a:sym typeface="Calibri"/>
              </a:rPr>
              <a:t>Hemorrhage, volume depletion, renal fluid loss (over-diuresis), third space (burns, peritonitis, muscle trauma)</a:t>
            </a:r>
            <a:r>
              <a:rPr lang="en" b="1">
                <a:solidFill>
                  <a:srgbClr val="FFFFFF"/>
                </a:solidFill>
              </a:rPr>
              <a:t> </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Etiology: Renal (Intrinsic)</a:t>
            </a:r>
            <a:endParaRPr/>
          </a:p>
        </p:txBody>
      </p:sp>
      <p:sp>
        <p:nvSpPr>
          <p:cNvPr id="256" name="Google Shape;256;p33"/>
          <p:cNvSpPr txBox="1">
            <a:spLocks noGrp="1"/>
          </p:cNvSpPr>
          <p:nvPr>
            <p:ph type="body" idx="1"/>
          </p:nvPr>
        </p:nvSpPr>
        <p:spPr>
          <a:xfrm>
            <a:off x="457201" y="1422875"/>
            <a:ext cx="5295600" cy="2018725"/>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Results of injury to kidney structures: tubules, glomeruli, the interstitium, and intra-renal blood vessels </a:t>
            </a:r>
            <a:r>
              <a:rPr lang="en" baseline="30000" dirty="0"/>
              <a:t>7</a:t>
            </a:r>
            <a:r>
              <a:rPr lang="en" dirty="0"/>
              <a:t> </a:t>
            </a:r>
            <a:endParaRPr dirty="0"/>
          </a:p>
          <a:p>
            <a:pPr marL="457200" lvl="0" indent="-317500" algn="l" rtl="0">
              <a:spcBef>
                <a:spcPts val="0"/>
              </a:spcBef>
              <a:spcAft>
                <a:spcPts val="0"/>
              </a:spcAft>
              <a:buSzPts val="1400"/>
              <a:buChar char="•"/>
            </a:pPr>
            <a:r>
              <a:rPr lang="en" dirty="0"/>
              <a:t>Acute Tubular Necrosis (ATN) - AKI from damage to </a:t>
            </a:r>
            <a:r>
              <a:rPr lang="en" dirty="0" smtClean="0"/>
              <a:t>tubules.  This is the most </a:t>
            </a:r>
            <a:r>
              <a:rPr lang="en" dirty="0"/>
              <a:t>common type of Intrinsic AKI </a:t>
            </a:r>
            <a:r>
              <a:rPr lang="en" baseline="30000" dirty="0"/>
              <a:t>7 </a:t>
            </a:r>
            <a:endParaRPr baseline="30000" dirty="0"/>
          </a:p>
        </p:txBody>
      </p:sp>
      <p:sp>
        <p:nvSpPr>
          <p:cNvPr id="257" name="Google Shape;257;p33"/>
          <p:cNvSpPr txBox="1"/>
          <p:nvPr/>
        </p:nvSpPr>
        <p:spPr>
          <a:xfrm>
            <a:off x="3947550" y="4372850"/>
            <a:ext cx="3000000" cy="35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Calibri"/>
                <a:ea typeface="Calibri"/>
                <a:cs typeface="Calibri"/>
                <a:sym typeface="Calibri"/>
              </a:rPr>
              <a:t>*Adapted from Makris 2016</a:t>
            </a:r>
            <a:endParaRPr sz="1200">
              <a:solidFill>
                <a:schemeClr val="dk1"/>
              </a:solidFill>
              <a:latin typeface="Calibri"/>
              <a:ea typeface="Calibri"/>
              <a:cs typeface="Calibri"/>
              <a:sym typeface="Calibri"/>
            </a:endParaRPr>
          </a:p>
        </p:txBody>
      </p:sp>
      <p:pic>
        <p:nvPicPr>
          <p:cNvPr id="258" name="Google Shape;258;p33"/>
          <p:cNvPicPr preferRelativeResize="0"/>
          <p:nvPr/>
        </p:nvPicPr>
        <p:blipFill rotWithShape="1">
          <a:blip r:embed="rId3">
            <a:alphaModFix/>
          </a:blip>
          <a:srcRect l="23480" t="20104" r="29482" b="21890"/>
          <a:stretch/>
        </p:blipFill>
        <p:spPr>
          <a:xfrm>
            <a:off x="5752850" y="1017663"/>
            <a:ext cx="2419401" cy="2983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Etiology: Intrinsic Possible Causes </a:t>
            </a:r>
            <a:r>
              <a:rPr lang="en" baseline="30000"/>
              <a:t>7</a:t>
            </a:r>
            <a:endParaRPr baseline="30000"/>
          </a:p>
        </p:txBody>
      </p:sp>
      <p:pic>
        <p:nvPicPr>
          <p:cNvPr id="264" name="Google Shape;264;p34"/>
          <p:cNvPicPr preferRelativeResize="0"/>
          <p:nvPr/>
        </p:nvPicPr>
        <p:blipFill rotWithShape="1">
          <a:blip r:embed="rId3">
            <a:alphaModFix/>
          </a:blip>
          <a:srcRect l="19059" t="30652" r="19059" b="28147"/>
          <a:stretch/>
        </p:blipFill>
        <p:spPr>
          <a:xfrm>
            <a:off x="3365900" y="1245099"/>
            <a:ext cx="2580501" cy="1718001"/>
          </a:xfrm>
          <a:prstGeom prst="rect">
            <a:avLst/>
          </a:prstGeom>
          <a:noFill/>
          <a:ln>
            <a:noFill/>
          </a:ln>
        </p:spPr>
      </p:pic>
      <p:sp>
        <p:nvSpPr>
          <p:cNvPr id="265" name="Google Shape;265;p34"/>
          <p:cNvSpPr/>
          <p:nvPr/>
        </p:nvSpPr>
        <p:spPr>
          <a:xfrm>
            <a:off x="6270950" y="407625"/>
            <a:ext cx="2296500" cy="2008500"/>
          </a:xfrm>
          <a:prstGeom prst="wedgeRectCallout">
            <a:avLst>
              <a:gd name="adj1" fmla="val -76956"/>
              <a:gd name="adj2" fmla="val 21526"/>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Tubular: </a:t>
            </a:r>
            <a:r>
              <a:rPr lang="en" sz="1200">
                <a:solidFill>
                  <a:srgbClr val="FFFFFF"/>
                </a:solidFill>
                <a:latin typeface="Calibri"/>
                <a:ea typeface="Calibri"/>
                <a:cs typeface="Calibri"/>
                <a:sym typeface="Calibri"/>
              </a:rPr>
              <a:t>Renal ischemia (shock, complication of surgery, hemorrhage, trauma, bacteremia, pancreatitis, pregnancy), nephrotoxic drugs (antibiotics, antineoplastic drugs, contrast media, organic solvents, anesthetic drugs, heavy metals) endogenous toxins (myoglobin, hemoglobin, uric acid)</a:t>
            </a:r>
            <a:endParaRPr>
              <a:solidFill>
                <a:srgbClr val="FFFFFF"/>
              </a:solidFill>
            </a:endParaRPr>
          </a:p>
        </p:txBody>
      </p:sp>
      <p:sp>
        <p:nvSpPr>
          <p:cNvPr id="266" name="Google Shape;266;p34"/>
          <p:cNvSpPr/>
          <p:nvPr/>
        </p:nvSpPr>
        <p:spPr>
          <a:xfrm>
            <a:off x="6270950" y="2571750"/>
            <a:ext cx="2296500" cy="1387200"/>
          </a:xfrm>
          <a:prstGeom prst="wedgeRectCallout">
            <a:avLst>
              <a:gd name="adj1" fmla="val -80926"/>
              <a:gd name="adj2" fmla="val -6347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rPr>
              <a:t>Glomerular: </a:t>
            </a:r>
            <a:r>
              <a:rPr lang="en" sz="1200" dirty="0">
                <a:solidFill>
                  <a:srgbClr val="FFFFFF"/>
                </a:solidFill>
                <a:latin typeface="Calibri"/>
                <a:ea typeface="Calibri"/>
                <a:cs typeface="Calibri"/>
                <a:sym typeface="Calibri"/>
              </a:rPr>
              <a:t>Acute post infectious glomerulonephritis, Lupus nephritis, IgA glomerulonephritis, infective endocarditis, Goodpasture syndrome, Wegener disease</a:t>
            </a:r>
            <a:endParaRPr sz="1200"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FFFFFF"/>
              </a:solidFill>
              <a:latin typeface="Calibri"/>
              <a:ea typeface="Calibri"/>
              <a:cs typeface="Calibri"/>
              <a:sym typeface="Calibri"/>
            </a:endParaRPr>
          </a:p>
        </p:txBody>
      </p:sp>
      <p:sp>
        <p:nvSpPr>
          <p:cNvPr id="267" name="Google Shape;267;p34"/>
          <p:cNvSpPr/>
          <p:nvPr/>
        </p:nvSpPr>
        <p:spPr>
          <a:xfrm>
            <a:off x="487700" y="769750"/>
            <a:ext cx="2296500" cy="1071300"/>
          </a:xfrm>
          <a:prstGeom prst="wedgeRectCallout">
            <a:avLst>
              <a:gd name="adj1" fmla="val 96093"/>
              <a:gd name="adj2" fmla="val 5488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Interstitium: </a:t>
            </a:r>
            <a:r>
              <a:rPr lang="en" sz="1200">
                <a:solidFill>
                  <a:srgbClr val="FFFFFF"/>
                </a:solidFill>
                <a:latin typeface="Calibri"/>
                <a:ea typeface="Calibri"/>
                <a:cs typeface="Calibri"/>
                <a:sym typeface="Calibri"/>
              </a:rPr>
              <a:t>Infectious (bacterial, viral), medications (antibiotics, diuretics, NSAIDs, etc)</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p:txBody>
      </p:sp>
      <p:sp>
        <p:nvSpPr>
          <p:cNvPr id="268" name="Google Shape;268;p34"/>
          <p:cNvSpPr/>
          <p:nvPr/>
        </p:nvSpPr>
        <p:spPr>
          <a:xfrm>
            <a:off x="487700" y="2002650"/>
            <a:ext cx="2296500" cy="2008500"/>
          </a:xfrm>
          <a:prstGeom prst="wedgeRectCallout">
            <a:avLst>
              <a:gd name="adj1" fmla="val 122658"/>
              <a:gd name="adj2" fmla="val -54898"/>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Vascular: </a:t>
            </a:r>
            <a:r>
              <a:rPr lang="en" sz="1200">
                <a:solidFill>
                  <a:srgbClr val="FFFFFF"/>
                </a:solidFill>
                <a:latin typeface="Calibri"/>
                <a:ea typeface="Calibri"/>
                <a:cs typeface="Calibri"/>
                <a:sym typeface="Calibri"/>
              </a:rPr>
              <a:t>Large vessels (bilateral renal artery stenosis, bilateral renal vein thrombosis), small vessels (vasculitis, malignant hypertension, atherosclerotic or thrombotic emboli, hemolytic uremic syndrome, thrombotic thrombocytopenic purpura)</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Clr>
                <a:schemeClr val="dk1"/>
              </a:buClr>
              <a:buSzPts val="1100"/>
              <a:buFont typeface="Arial"/>
              <a:buNone/>
            </a:pPr>
            <a:r>
              <a:rPr lang="en"/>
              <a:t>Etiology: Postrenal</a:t>
            </a:r>
            <a:endParaRPr/>
          </a:p>
        </p:txBody>
      </p:sp>
      <p:sp>
        <p:nvSpPr>
          <p:cNvPr id="274" name="Google Shape;274;p35"/>
          <p:cNvSpPr txBox="1">
            <a:spLocks noGrp="1"/>
          </p:cNvSpPr>
          <p:nvPr>
            <p:ph type="body" idx="1"/>
          </p:nvPr>
        </p:nvSpPr>
        <p:spPr>
          <a:xfrm>
            <a:off x="457200" y="755650"/>
            <a:ext cx="8229600" cy="3873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Caused by blockage of urinary flow in the urinary tract </a:t>
            </a:r>
            <a:r>
              <a:rPr lang="en" baseline="30000"/>
              <a:t>18</a:t>
            </a:r>
            <a:endParaRPr baseline="30000"/>
          </a:p>
          <a:p>
            <a:pPr marL="457200" lvl="0" indent="-317500" algn="l" rtl="0">
              <a:spcBef>
                <a:spcPts val="0"/>
              </a:spcBef>
              <a:spcAft>
                <a:spcPts val="0"/>
              </a:spcAft>
              <a:buSzPts val="1400"/>
              <a:buChar char="•"/>
            </a:pPr>
            <a:r>
              <a:rPr lang="en"/>
              <a:t>Obstruction → ↑ intratubular pressure and ↓GFR </a:t>
            </a:r>
            <a:r>
              <a:rPr lang="en" baseline="30000"/>
              <a:t>22</a:t>
            </a:r>
            <a:endParaRPr baseline="30000"/>
          </a:p>
          <a:p>
            <a:pPr marL="457200" lvl="0" indent="-317500" algn="l" rtl="0">
              <a:spcBef>
                <a:spcPts val="0"/>
              </a:spcBef>
              <a:spcAft>
                <a:spcPts val="0"/>
              </a:spcAft>
              <a:buSzPts val="1400"/>
              <a:buChar char="•"/>
            </a:pPr>
            <a:r>
              <a:rPr lang="en"/>
              <a:t>Leads to build up in the kidney </a:t>
            </a:r>
            <a:r>
              <a:rPr lang="en" baseline="30000"/>
              <a:t>22</a:t>
            </a:r>
            <a:endParaRPr baseline="30000"/>
          </a:p>
          <a:p>
            <a:pPr marL="457200" lvl="0" indent="-317500" algn="l" rtl="0">
              <a:spcBef>
                <a:spcPts val="0"/>
              </a:spcBef>
              <a:spcAft>
                <a:spcPts val="0"/>
              </a:spcAft>
              <a:buSzPts val="1400"/>
              <a:buChar char="•"/>
            </a:pPr>
            <a:r>
              <a:rPr lang="en"/>
              <a:t>Quick resolution = best chance of kidney recovery </a:t>
            </a:r>
            <a:r>
              <a:rPr lang="en" baseline="30000"/>
              <a:t>7</a:t>
            </a:r>
            <a:endParaRPr baseline="30000"/>
          </a:p>
          <a:p>
            <a:pPr marL="0" lvl="0" indent="0" algn="l" rtl="0">
              <a:spcBef>
                <a:spcPts val="700"/>
              </a:spcBef>
              <a:spcAft>
                <a:spcPts val="0"/>
              </a:spcAft>
              <a:buNone/>
            </a:pPr>
            <a:endParaRPr/>
          </a:p>
        </p:txBody>
      </p:sp>
      <p:pic>
        <p:nvPicPr>
          <p:cNvPr id="275" name="Google Shape;275;p35"/>
          <p:cNvPicPr preferRelativeResize="0"/>
          <p:nvPr/>
        </p:nvPicPr>
        <p:blipFill>
          <a:blip r:embed="rId3">
            <a:alphaModFix/>
          </a:blip>
          <a:stretch>
            <a:fillRect/>
          </a:stretch>
        </p:blipFill>
        <p:spPr>
          <a:xfrm>
            <a:off x="2842575" y="1866675"/>
            <a:ext cx="3115524" cy="31155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Etiology: Post Renal Possible Causes </a:t>
            </a:r>
            <a:r>
              <a:rPr lang="en" baseline="30000"/>
              <a:t>7</a:t>
            </a:r>
            <a:endParaRPr baseline="30000"/>
          </a:p>
        </p:txBody>
      </p:sp>
      <p:pic>
        <p:nvPicPr>
          <p:cNvPr id="281" name="Google Shape;281;p36"/>
          <p:cNvPicPr preferRelativeResize="0"/>
          <p:nvPr/>
        </p:nvPicPr>
        <p:blipFill>
          <a:blip r:embed="rId3">
            <a:alphaModFix/>
          </a:blip>
          <a:stretch>
            <a:fillRect/>
          </a:stretch>
        </p:blipFill>
        <p:spPr>
          <a:xfrm>
            <a:off x="3147175" y="1113846"/>
            <a:ext cx="2983929" cy="2983929"/>
          </a:xfrm>
          <a:prstGeom prst="rect">
            <a:avLst/>
          </a:prstGeom>
          <a:noFill/>
          <a:ln>
            <a:noFill/>
          </a:ln>
        </p:spPr>
      </p:pic>
      <p:sp>
        <p:nvSpPr>
          <p:cNvPr id="282" name="Google Shape;282;p36"/>
          <p:cNvSpPr/>
          <p:nvPr/>
        </p:nvSpPr>
        <p:spPr>
          <a:xfrm>
            <a:off x="655575" y="1904550"/>
            <a:ext cx="2296500" cy="1071300"/>
          </a:xfrm>
          <a:prstGeom prst="wedgeRectCallout">
            <a:avLst>
              <a:gd name="adj1" fmla="val 111799"/>
              <a:gd name="adj2" fmla="val 62422"/>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Extrarenal Obstruction: </a:t>
            </a:r>
            <a:r>
              <a:rPr lang="en" sz="1200">
                <a:solidFill>
                  <a:srgbClr val="FFFFFF"/>
                </a:solidFill>
                <a:latin typeface="Calibri"/>
                <a:ea typeface="Calibri"/>
                <a:cs typeface="Calibri"/>
                <a:sym typeface="Calibri"/>
              </a:rPr>
              <a:t>Prostate hypertrophy, improperly placed catheter, bladder, prostate or cervical cancer, retroperitoneal fibrosis</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p:txBody>
      </p:sp>
      <p:sp>
        <p:nvSpPr>
          <p:cNvPr id="283" name="Google Shape;283;p36"/>
          <p:cNvSpPr/>
          <p:nvPr/>
        </p:nvSpPr>
        <p:spPr>
          <a:xfrm>
            <a:off x="6511150" y="2036088"/>
            <a:ext cx="2296500" cy="1071300"/>
          </a:xfrm>
          <a:prstGeom prst="wedgeRectCallout">
            <a:avLst>
              <a:gd name="adj1" fmla="val -99614"/>
              <a:gd name="adj2" fmla="val -41413"/>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Intrarenal Obstruction: </a:t>
            </a:r>
            <a:r>
              <a:rPr lang="en" sz="1200">
                <a:solidFill>
                  <a:srgbClr val="FFFFFF"/>
                </a:solidFill>
                <a:latin typeface="Calibri"/>
                <a:ea typeface="Calibri"/>
                <a:cs typeface="Calibri"/>
                <a:sym typeface="Calibri"/>
              </a:rPr>
              <a:t>Nephrolithiasis, blood clots, papillary necrosis</a:t>
            </a: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a:p>
            <a:pPr marL="0" lvl="0" indent="0" algn="l" rtl="0">
              <a:spcBef>
                <a:spcPts val="0"/>
              </a:spcBef>
              <a:spcAft>
                <a:spcPts val="0"/>
              </a:spcAft>
              <a:buNone/>
            </a:pPr>
            <a:endParaRPr sz="12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309125" y="769350"/>
            <a:ext cx="3637200" cy="23691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4200"/>
              <a:t>AKI Impact on Organ Function</a:t>
            </a:r>
            <a:endParaRPr sz="4200"/>
          </a:p>
        </p:txBody>
      </p:sp>
      <p:pic>
        <p:nvPicPr>
          <p:cNvPr id="289" name="Google Shape;289;p37"/>
          <p:cNvPicPr preferRelativeResize="0"/>
          <p:nvPr/>
        </p:nvPicPr>
        <p:blipFill>
          <a:blip r:embed="rId3">
            <a:alphaModFix/>
          </a:blip>
          <a:stretch>
            <a:fillRect/>
          </a:stretch>
        </p:blipFill>
        <p:spPr>
          <a:xfrm>
            <a:off x="3890325" y="56200"/>
            <a:ext cx="5150700" cy="5021924"/>
          </a:xfrm>
          <a:prstGeom prst="rect">
            <a:avLst/>
          </a:prstGeom>
          <a:noFill/>
          <a:ln>
            <a:noFill/>
          </a:ln>
        </p:spPr>
      </p:pic>
      <p:sp>
        <p:nvSpPr>
          <p:cNvPr id="290" name="Google Shape;290;p37"/>
          <p:cNvSpPr txBox="1"/>
          <p:nvPr/>
        </p:nvSpPr>
        <p:spPr>
          <a:xfrm>
            <a:off x="353500" y="4121800"/>
            <a:ext cx="3637200" cy="35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Calibri"/>
                <a:ea typeface="Calibri"/>
                <a:cs typeface="Calibri"/>
                <a:sym typeface="Calibri"/>
              </a:rPr>
              <a:t>*Image Source: Gumbert et al. </a:t>
            </a:r>
            <a:r>
              <a:rPr lang="en" sz="1200" i="1">
                <a:solidFill>
                  <a:schemeClr val="dk1"/>
                </a:solidFill>
                <a:latin typeface="Calibri"/>
                <a:ea typeface="Calibri"/>
                <a:cs typeface="Calibri"/>
                <a:sym typeface="Calibri"/>
              </a:rPr>
              <a:t>Anesthesiology </a:t>
            </a:r>
            <a:r>
              <a:rPr lang="en" sz="1200">
                <a:solidFill>
                  <a:schemeClr val="dk1"/>
                </a:solidFill>
                <a:latin typeface="Calibri"/>
                <a:ea typeface="Calibri"/>
                <a:cs typeface="Calibri"/>
                <a:sym typeface="Calibri"/>
              </a:rPr>
              <a:t>2020</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Objectives</a:t>
            </a:r>
            <a:endParaRPr/>
          </a:p>
        </p:txBody>
      </p:sp>
      <p:sp>
        <p:nvSpPr>
          <p:cNvPr id="103" name="Google Shape;103;p20"/>
          <p:cNvSpPr txBox="1">
            <a:spLocks noGrp="1"/>
          </p:cNvSpPr>
          <p:nvPr>
            <p:ph type="body" idx="1"/>
          </p:nvPr>
        </p:nvSpPr>
        <p:spPr>
          <a:xfrm>
            <a:off x="457200" y="714300"/>
            <a:ext cx="8367900" cy="3714900"/>
          </a:xfrm>
          <a:prstGeom prst="rect">
            <a:avLst/>
          </a:prstGeom>
        </p:spPr>
        <p:txBody>
          <a:bodyPr spcFirstLastPara="1" wrap="square" lIns="68575" tIns="34275" rIns="68575" bIns="34275" anchor="t" anchorCtr="0">
            <a:noAutofit/>
          </a:bodyPr>
          <a:lstStyle/>
          <a:p>
            <a:pPr marL="457200" lvl="0" indent="-336550" algn="l" rtl="0">
              <a:lnSpc>
                <a:spcPct val="150000"/>
              </a:lnSpc>
              <a:spcBef>
                <a:spcPts val="800"/>
              </a:spcBef>
              <a:spcAft>
                <a:spcPts val="0"/>
              </a:spcAft>
              <a:buSzPts val="1700"/>
              <a:buChar char="•"/>
            </a:pPr>
            <a:r>
              <a:rPr lang="en" dirty="0"/>
              <a:t>Discuss incidence and impact of Acute Kidney Injury &amp; Chronic Kidney Disease in surgical patients</a:t>
            </a:r>
            <a:endParaRPr dirty="0"/>
          </a:p>
          <a:p>
            <a:pPr marL="457200" lvl="0" indent="-336550" algn="l" rtl="0">
              <a:lnSpc>
                <a:spcPct val="150000"/>
              </a:lnSpc>
              <a:spcBef>
                <a:spcPts val="0"/>
              </a:spcBef>
              <a:spcAft>
                <a:spcPts val="0"/>
              </a:spcAft>
              <a:buSzPts val="1700"/>
              <a:buChar char="•"/>
            </a:pPr>
            <a:r>
              <a:rPr lang="en" dirty="0"/>
              <a:t>Review the pathophysiology related to AKI and CKD</a:t>
            </a:r>
            <a:endParaRPr dirty="0"/>
          </a:p>
          <a:p>
            <a:pPr marL="457200" lvl="0" indent="-336550" algn="l" rtl="0">
              <a:lnSpc>
                <a:spcPct val="150000"/>
              </a:lnSpc>
              <a:spcBef>
                <a:spcPts val="0"/>
              </a:spcBef>
              <a:spcAft>
                <a:spcPts val="0"/>
              </a:spcAft>
              <a:buSzPts val="1700"/>
              <a:buChar char="•"/>
            </a:pPr>
            <a:r>
              <a:rPr lang="en" dirty="0"/>
              <a:t>Identify definitions &amp; stages of kidney disease</a:t>
            </a:r>
            <a:endParaRPr dirty="0"/>
          </a:p>
          <a:p>
            <a:pPr marL="457200" lvl="0" indent="-336550" algn="l" rtl="0">
              <a:lnSpc>
                <a:spcPct val="150000"/>
              </a:lnSpc>
              <a:spcBef>
                <a:spcPts val="0"/>
              </a:spcBef>
              <a:spcAft>
                <a:spcPts val="0"/>
              </a:spcAft>
              <a:buSzPts val="1700"/>
              <a:buChar char="•"/>
            </a:pPr>
            <a:r>
              <a:rPr lang="en" dirty="0"/>
              <a:t>Share registry definitions of kidney injury or failure &amp; review ASPIRE AKI 01 measure</a:t>
            </a:r>
            <a:endParaRPr dirty="0"/>
          </a:p>
          <a:p>
            <a:pPr marL="457200" lvl="0" indent="-336550" algn="l" rtl="0">
              <a:lnSpc>
                <a:spcPct val="150000"/>
              </a:lnSpc>
              <a:spcBef>
                <a:spcPts val="0"/>
              </a:spcBef>
              <a:spcAft>
                <a:spcPts val="0"/>
              </a:spcAft>
              <a:buSzPts val="1700"/>
              <a:buChar char="•"/>
            </a:pPr>
            <a:r>
              <a:rPr lang="en" dirty="0"/>
              <a:t>For other recommendations to avoid AKI, reference additional toolkit components:</a:t>
            </a:r>
            <a:endParaRPr dirty="0"/>
          </a:p>
          <a:p>
            <a:pPr marL="647700" lvl="2" indent="-139700" algn="l" rtl="0">
              <a:lnSpc>
                <a:spcPct val="150000"/>
              </a:lnSpc>
              <a:spcBef>
                <a:spcPts val="0"/>
              </a:spcBef>
              <a:spcAft>
                <a:spcPts val="0"/>
              </a:spcAft>
              <a:buSzPts val="1400"/>
              <a:buChar char="–"/>
            </a:pPr>
            <a:r>
              <a:rPr lang="en" dirty="0">
                <a:hlinkClick r:id="rId3"/>
              </a:rPr>
              <a:t>Avoiding Kidney </a:t>
            </a:r>
            <a:r>
              <a:rPr lang="en" dirty="0" smtClean="0">
                <a:hlinkClick r:id="rId3"/>
              </a:rPr>
              <a:t>Injury </a:t>
            </a:r>
            <a:r>
              <a:rPr lang="en" dirty="0">
                <a:hlinkClick r:id="rId3"/>
              </a:rPr>
              <a:t>- Recommendations for Adult Surgical Patients</a:t>
            </a:r>
            <a:endParaRPr dirty="0"/>
          </a:p>
          <a:p>
            <a:pPr marL="647700" lvl="2" indent="-139700" algn="l" rtl="0">
              <a:lnSpc>
                <a:spcPct val="150000"/>
              </a:lnSpc>
              <a:spcBef>
                <a:spcPts val="0"/>
              </a:spcBef>
              <a:spcAft>
                <a:spcPts val="0"/>
              </a:spcAft>
              <a:buSzPts val="1400"/>
              <a:buChar char="–"/>
            </a:pPr>
            <a:r>
              <a:rPr lang="en" dirty="0">
                <a:hlinkClick r:id="rId4"/>
              </a:rPr>
              <a:t>Avoiding Kidney </a:t>
            </a:r>
            <a:r>
              <a:rPr lang="en" dirty="0" smtClean="0">
                <a:hlinkClick r:id="rId4"/>
              </a:rPr>
              <a:t>Injury </a:t>
            </a:r>
            <a:r>
              <a:rPr lang="en" dirty="0">
                <a:hlinkClick r:id="rId4"/>
              </a:rPr>
              <a:t>- Pediatrics</a:t>
            </a:r>
            <a:endParaRPr dirty="0"/>
          </a:p>
          <a:p>
            <a:pPr marL="647700" lvl="2" indent="-139700" algn="l" rtl="0">
              <a:lnSpc>
                <a:spcPct val="150000"/>
              </a:lnSpc>
              <a:spcBef>
                <a:spcPts val="0"/>
              </a:spcBef>
              <a:spcAft>
                <a:spcPts val="0"/>
              </a:spcAft>
              <a:buSzPts val="1400"/>
              <a:buChar char="–"/>
            </a:pPr>
            <a:r>
              <a:rPr lang="en" dirty="0">
                <a:hlinkClick r:id="rId5"/>
              </a:rPr>
              <a:t>Avoiding Kidney </a:t>
            </a:r>
            <a:r>
              <a:rPr lang="en" dirty="0" smtClean="0">
                <a:hlinkClick r:id="rId5"/>
              </a:rPr>
              <a:t>Injury </a:t>
            </a:r>
            <a:r>
              <a:rPr lang="en" dirty="0">
                <a:hlinkClick r:id="rId5"/>
              </a:rPr>
              <a:t>- Obstetrics</a:t>
            </a:r>
            <a:endParaRPr dirty="0"/>
          </a:p>
          <a:p>
            <a:pPr marL="647700" lvl="2" indent="-139700" algn="l" rtl="0">
              <a:lnSpc>
                <a:spcPct val="150000"/>
              </a:lnSpc>
              <a:spcBef>
                <a:spcPts val="0"/>
              </a:spcBef>
              <a:spcAft>
                <a:spcPts val="0"/>
              </a:spcAft>
              <a:buSzPts val="1400"/>
              <a:buChar char="–"/>
            </a:pPr>
            <a:r>
              <a:rPr lang="en" dirty="0">
                <a:hlinkClick r:id="rId6"/>
              </a:rPr>
              <a:t>Avoiding Kidney </a:t>
            </a:r>
            <a:r>
              <a:rPr lang="en" dirty="0" smtClean="0">
                <a:hlinkClick r:id="rId6"/>
              </a:rPr>
              <a:t>Injury </a:t>
            </a:r>
            <a:r>
              <a:rPr lang="en" dirty="0">
                <a:hlinkClick r:id="rId6"/>
              </a:rPr>
              <a:t>- Cardiac Surgery</a:t>
            </a:r>
            <a:endParaRPr dirty="0"/>
          </a:p>
          <a:p>
            <a:pPr marL="0" lvl="0" indent="0" algn="l" rtl="0">
              <a:spcBef>
                <a:spcPts val="7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AKI Risk Factors</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Categories of AKI Risk Factors </a:t>
            </a:r>
            <a:endParaRPr/>
          </a:p>
        </p:txBody>
      </p:sp>
      <p:sp>
        <p:nvSpPr>
          <p:cNvPr id="301" name="Google Shape;301;p39"/>
          <p:cNvSpPr txBox="1">
            <a:spLocks noGrp="1"/>
          </p:cNvSpPr>
          <p:nvPr>
            <p:ph type="body" idx="1"/>
          </p:nvPr>
        </p:nvSpPr>
        <p:spPr>
          <a:xfrm>
            <a:off x="332775" y="950400"/>
            <a:ext cx="3749625"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Patient-related, such as:</a:t>
            </a:r>
            <a:endParaRPr dirty="0"/>
          </a:p>
          <a:p>
            <a:pPr marL="914400" lvl="1" indent="-317500" algn="l" rtl="0">
              <a:spcBef>
                <a:spcPts val="0"/>
              </a:spcBef>
              <a:spcAft>
                <a:spcPts val="0"/>
              </a:spcAft>
              <a:buSzPts val="1400"/>
              <a:buChar char="–"/>
            </a:pPr>
            <a:r>
              <a:rPr lang="en" dirty="0"/>
              <a:t>Diabetes</a:t>
            </a:r>
            <a:endParaRPr dirty="0"/>
          </a:p>
          <a:p>
            <a:pPr marL="914400" lvl="1" indent="-317500" algn="l" rtl="0">
              <a:spcBef>
                <a:spcPts val="0"/>
              </a:spcBef>
              <a:spcAft>
                <a:spcPts val="0"/>
              </a:spcAft>
              <a:buSzPts val="1400"/>
              <a:buChar char="–"/>
            </a:pPr>
            <a:r>
              <a:rPr lang="en" dirty="0"/>
              <a:t>Hypertension</a:t>
            </a:r>
            <a:endParaRPr dirty="0"/>
          </a:p>
          <a:p>
            <a:pPr marL="914400" lvl="1" indent="-317500" algn="l" rtl="0">
              <a:spcBef>
                <a:spcPts val="0"/>
              </a:spcBef>
              <a:spcAft>
                <a:spcPts val="0"/>
              </a:spcAft>
              <a:buSzPts val="1400"/>
              <a:buChar char="–"/>
            </a:pPr>
            <a:r>
              <a:rPr lang="en" dirty="0"/>
              <a:t>Sepsis</a:t>
            </a:r>
            <a:endParaRPr dirty="0"/>
          </a:p>
          <a:p>
            <a:pPr marL="457200" lvl="0" indent="-317500" algn="l" rtl="0">
              <a:spcBef>
                <a:spcPts val="0"/>
              </a:spcBef>
              <a:spcAft>
                <a:spcPts val="0"/>
              </a:spcAft>
              <a:buSzPts val="1400"/>
              <a:buChar char="•"/>
            </a:pPr>
            <a:r>
              <a:rPr lang="en" dirty="0"/>
              <a:t>Procedure-related, such as:</a:t>
            </a:r>
            <a:endParaRPr dirty="0"/>
          </a:p>
          <a:p>
            <a:pPr marL="914400" lvl="1" indent="-317500" algn="l" rtl="0">
              <a:spcBef>
                <a:spcPts val="0"/>
              </a:spcBef>
              <a:spcAft>
                <a:spcPts val="0"/>
              </a:spcAft>
              <a:buSzPts val="1400"/>
              <a:buChar char="–"/>
            </a:pPr>
            <a:r>
              <a:rPr lang="en" dirty="0"/>
              <a:t>Cardiopulmonary bypass &amp; duration</a:t>
            </a:r>
            <a:endParaRPr dirty="0"/>
          </a:p>
          <a:p>
            <a:pPr marL="914400" lvl="1" indent="-317500" algn="l" rtl="0">
              <a:spcBef>
                <a:spcPts val="0"/>
              </a:spcBef>
              <a:spcAft>
                <a:spcPts val="0"/>
              </a:spcAft>
              <a:buSzPts val="1400"/>
              <a:buChar char="–"/>
            </a:pPr>
            <a:r>
              <a:rPr lang="en" dirty="0"/>
              <a:t>Emergency Surgery</a:t>
            </a:r>
            <a:endParaRPr dirty="0"/>
          </a:p>
          <a:p>
            <a:pPr marL="914400" lvl="1" indent="-317500" algn="l" rtl="0">
              <a:spcBef>
                <a:spcPts val="0"/>
              </a:spcBef>
              <a:spcAft>
                <a:spcPts val="0"/>
              </a:spcAft>
              <a:buSzPts val="1400"/>
              <a:buChar char="–"/>
            </a:pPr>
            <a:r>
              <a:rPr lang="en" dirty="0"/>
              <a:t>Organ Transplant</a:t>
            </a:r>
            <a:endParaRPr dirty="0"/>
          </a:p>
          <a:p>
            <a:pPr marL="457200" lvl="0" indent="-317500" algn="l" rtl="0">
              <a:spcBef>
                <a:spcPts val="0"/>
              </a:spcBef>
              <a:spcAft>
                <a:spcPts val="0"/>
              </a:spcAft>
              <a:buSzPts val="1400"/>
              <a:buChar char="•"/>
            </a:pPr>
            <a:r>
              <a:rPr lang="en" dirty="0"/>
              <a:t>Anesthesia-specific, such as:</a:t>
            </a:r>
            <a:endParaRPr dirty="0"/>
          </a:p>
          <a:p>
            <a:pPr marL="914400" lvl="1" indent="-317500" algn="l" rtl="0">
              <a:spcBef>
                <a:spcPts val="0"/>
              </a:spcBef>
              <a:spcAft>
                <a:spcPts val="0"/>
              </a:spcAft>
              <a:buSzPts val="1400"/>
              <a:buChar char="–"/>
            </a:pPr>
            <a:r>
              <a:rPr lang="en" dirty="0"/>
              <a:t>Vasopressor use</a:t>
            </a:r>
            <a:endParaRPr dirty="0"/>
          </a:p>
          <a:p>
            <a:pPr marL="914400" lvl="1" indent="-317500" algn="l" rtl="0">
              <a:spcBef>
                <a:spcPts val="0"/>
              </a:spcBef>
              <a:spcAft>
                <a:spcPts val="0"/>
              </a:spcAft>
              <a:buSzPts val="1400"/>
              <a:buChar char="–"/>
            </a:pPr>
            <a:r>
              <a:rPr lang="en" dirty="0"/>
              <a:t>Diuretic use</a:t>
            </a:r>
            <a:endParaRPr dirty="0"/>
          </a:p>
          <a:p>
            <a:pPr marL="914400" lvl="1" indent="-317500" algn="l" rtl="0">
              <a:spcBef>
                <a:spcPts val="0"/>
              </a:spcBef>
              <a:spcAft>
                <a:spcPts val="0"/>
              </a:spcAft>
              <a:buSzPts val="1400"/>
              <a:buChar char="–"/>
            </a:pPr>
            <a:r>
              <a:rPr lang="en" dirty="0"/>
              <a:t>Hypotension</a:t>
            </a:r>
            <a:endParaRPr dirty="0"/>
          </a:p>
        </p:txBody>
      </p:sp>
      <p:pic>
        <p:nvPicPr>
          <p:cNvPr id="302" name="Google Shape;302;p39"/>
          <p:cNvPicPr preferRelativeResize="0"/>
          <p:nvPr/>
        </p:nvPicPr>
        <p:blipFill>
          <a:blip r:embed="rId3">
            <a:alphaModFix/>
          </a:blip>
          <a:stretch>
            <a:fillRect/>
          </a:stretch>
        </p:blipFill>
        <p:spPr>
          <a:xfrm>
            <a:off x="4329675" y="1017121"/>
            <a:ext cx="4385100" cy="24666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311700" y="445025"/>
            <a:ext cx="8520600" cy="3297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a:t>Patient Risk Factors </a:t>
            </a:r>
            <a:r>
              <a:rPr lang="en" baseline="30000"/>
              <a:t>23-25</a:t>
            </a:r>
            <a:endParaRPr baseline="30000"/>
          </a:p>
        </p:txBody>
      </p:sp>
      <p:sp>
        <p:nvSpPr>
          <p:cNvPr id="308" name="Google Shape;308;p40"/>
          <p:cNvSpPr txBox="1">
            <a:spLocks noGrp="1"/>
          </p:cNvSpPr>
          <p:nvPr>
            <p:ph type="body" idx="1"/>
          </p:nvPr>
        </p:nvSpPr>
        <p:spPr>
          <a:xfrm>
            <a:off x="311700" y="884525"/>
            <a:ext cx="4492200" cy="36744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dirty="0"/>
              <a:t>Preoperative level of kidney function</a:t>
            </a:r>
            <a:endParaRPr dirty="0"/>
          </a:p>
          <a:p>
            <a:pPr marL="457200" lvl="0" indent="-336550" algn="l" rtl="0">
              <a:spcBef>
                <a:spcPts val="0"/>
              </a:spcBef>
              <a:spcAft>
                <a:spcPts val="0"/>
              </a:spcAft>
              <a:buSzPts val="1700"/>
              <a:buChar char="•"/>
            </a:pPr>
            <a:r>
              <a:rPr lang="en" dirty="0"/>
              <a:t>Chronic Vascular Disease</a:t>
            </a:r>
            <a:endParaRPr dirty="0"/>
          </a:p>
          <a:p>
            <a:pPr marL="457200" lvl="0" indent="-336550" algn="l" rtl="0">
              <a:spcBef>
                <a:spcPts val="0"/>
              </a:spcBef>
              <a:spcAft>
                <a:spcPts val="0"/>
              </a:spcAft>
              <a:buSzPts val="1700"/>
              <a:buChar char="•"/>
            </a:pPr>
            <a:r>
              <a:rPr lang="en" dirty="0"/>
              <a:t>Arterial Hypertension</a:t>
            </a:r>
            <a:endParaRPr dirty="0"/>
          </a:p>
          <a:p>
            <a:pPr marL="457200" lvl="0" indent="-336550" algn="l" rtl="0">
              <a:spcBef>
                <a:spcPts val="0"/>
              </a:spcBef>
              <a:spcAft>
                <a:spcPts val="0"/>
              </a:spcAft>
              <a:buSzPts val="1700"/>
              <a:buChar char="•"/>
            </a:pPr>
            <a:r>
              <a:rPr lang="en" dirty="0"/>
              <a:t>Cardiac Failure/Cardiac Decompensation</a:t>
            </a:r>
            <a:endParaRPr dirty="0"/>
          </a:p>
          <a:p>
            <a:pPr marL="457200" lvl="0" indent="-336550" algn="l" rtl="0">
              <a:spcBef>
                <a:spcPts val="0"/>
              </a:spcBef>
              <a:spcAft>
                <a:spcPts val="0"/>
              </a:spcAft>
              <a:buSzPts val="1700"/>
              <a:buChar char="•"/>
            </a:pPr>
            <a:r>
              <a:rPr lang="en" dirty="0"/>
              <a:t>Diabetes (insulin or oral therapy requirements)</a:t>
            </a:r>
            <a:endParaRPr dirty="0"/>
          </a:p>
          <a:p>
            <a:pPr marL="457200" lvl="0" indent="-336550" algn="l" rtl="0">
              <a:spcBef>
                <a:spcPts val="0"/>
              </a:spcBef>
              <a:spcAft>
                <a:spcPts val="0"/>
              </a:spcAft>
              <a:buSzPts val="1700"/>
              <a:buChar char="•"/>
            </a:pPr>
            <a:r>
              <a:rPr lang="en" dirty="0"/>
              <a:t>Acute medical conditions (sepsis, major surgery, mechanical ventilation, hemodynamic instability)</a:t>
            </a:r>
            <a:endParaRPr dirty="0"/>
          </a:p>
          <a:p>
            <a:pPr marL="457200" lvl="0" indent="0" algn="l" rtl="0">
              <a:spcBef>
                <a:spcPts val="800"/>
              </a:spcBef>
              <a:spcAft>
                <a:spcPts val="0"/>
              </a:spcAft>
              <a:buNone/>
            </a:pPr>
            <a:endParaRPr dirty="0"/>
          </a:p>
          <a:p>
            <a:pPr marL="457200" lvl="0" indent="0" algn="l" rtl="0">
              <a:spcBef>
                <a:spcPts val="0"/>
              </a:spcBef>
              <a:spcAft>
                <a:spcPts val="0"/>
              </a:spcAft>
              <a:buNone/>
            </a:pPr>
            <a:endParaRPr dirty="0"/>
          </a:p>
        </p:txBody>
      </p:sp>
      <p:sp>
        <p:nvSpPr>
          <p:cNvPr id="309" name="Google Shape;309;p40"/>
          <p:cNvSpPr txBox="1">
            <a:spLocks noGrp="1"/>
          </p:cNvSpPr>
          <p:nvPr>
            <p:ph type="body" idx="1"/>
          </p:nvPr>
        </p:nvSpPr>
        <p:spPr>
          <a:xfrm>
            <a:off x="4708750" y="824675"/>
            <a:ext cx="4492200" cy="36744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dirty="0"/>
              <a:t>Hypertension</a:t>
            </a:r>
            <a:endParaRPr dirty="0"/>
          </a:p>
          <a:p>
            <a:pPr marL="457200" lvl="0" indent="-317500" algn="l" rtl="0">
              <a:lnSpc>
                <a:spcPct val="90000"/>
              </a:lnSpc>
              <a:spcBef>
                <a:spcPts val="0"/>
              </a:spcBef>
              <a:spcAft>
                <a:spcPts val="0"/>
              </a:spcAft>
              <a:buSzPts val="1400"/>
              <a:buFont typeface="Calibri"/>
              <a:buChar char="•"/>
            </a:pPr>
            <a:r>
              <a:rPr lang="en" dirty="0"/>
              <a:t>Peripheral Vascular Disease</a:t>
            </a:r>
            <a:endParaRPr dirty="0"/>
          </a:p>
          <a:p>
            <a:pPr marL="457200" lvl="0" indent="-317500" algn="l" rtl="0">
              <a:lnSpc>
                <a:spcPct val="90000"/>
              </a:lnSpc>
              <a:spcBef>
                <a:spcPts val="0"/>
              </a:spcBef>
              <a:spcAft>
                <a:spcPts val="0"/>
              </a:spcAft>
              <a:buSzPts val="1400"/>
              <a:buFont typeface="Calibri"/>
              <a:buChar char="•"/>
            </a:pPr>
            <a:r>
              <a:rPr lang="en" dirty="0"/>
              <a:t>Congestive Heart Failure</a:t>
            </a:r>
            <a:endParaRPr dirty="0"/>
          </a:p>
          <a:p>
            <a:pPr marL="457200" lvl="0" indent="-317500" algn="l" rtl="0">
              <a:lnSpc>
                <a:spcPct val="90000"/>
              </a:lnSpc>
              <a:spcBef>
                <a:spcPts val="0"/>
              </a:spcBef>
              <a:spcAft>
                <a:spcPts val="0"/>
              </a:spcAft>
              <a:buSzPts val="1400"/>
              <a:buFont typeface="Calibri"/>
              <a:buChar char="•"/>
            </a:pPr>
            <a:r>
              <a:rPr lang="en" dirty="0"/>
              <a:t>Sepsis</a:t>
            </a:r>
            <a:endParaRPr dirty="0"/>
          </a:p>
          <a:p>
            <a:pPr marL="457200" lvl="0" indent="-317500" algn="l" rtl="0">
              <a:lnSpc>
                <a:spcPct val="90000"/>
              </a:lnSpc>
              <a:spcBef>
                <a:spcPts val="0"/>
              </a:spcBef>
              <a:spcAft>
                <a:spcPts val="0"/>
              </a:spcAft>
              <a:buSzPts val="1400"/>
              <a:buFont typeface="Calibri"/>
              <a:buChar char="•"/>
            </a:pPr>
            <a:r>
              <a:rPr lang="en" dirty="0"/>
              <a:t>Ascites</a:t>
            </a:r>
            <a:endParaRPr dirty="0"/>
          </a:p>
          <a:p>
            <a:pPr marL="457200" lvl="0" indent="-317500" algn="l" rtl="0">
              <a:lnSpc>
                <a:spcPct val="90000"/>
              </a:lnSpc>
              <a:spcBef>
                <a:spcPts val="0"/>
              </a:spcBef>
              <a:spcAft>
                <a:spcPts val="0"/>
              </a:spcAft>
              <a:buSzPts val="1400"/>
              <a:buFont typeface="Calibri"/>
              <a:buChar char="•"/>
            </a:pPr>
            <a:r>
              <a:rPr lang="en" dirty="0"/>
              <a:t>Cerebrovascular disease</a:t>
            </a:r>
            <a:endParaRPr dirty="0"/>
          </a:p>
          <a:p>
            <a:pPr marL="457200" lvl="0" indent="-317500" algn="l" rtl="0">
              <a:lnSpc>
                <a:spcPct val="90000"/>
              </a:lnSpc>
              <a:spcBef>
                <a:spcPts val="0"/>
              </a:spcBef>
              <a:spcAft>
                <a:spcPts val="0"/>
              </a:spcAft>
              <a:buSzPts val="1400"/>
              <a:buFont typeface="Calibri"/>
              <a:buChar char="•"/>
            </a:pPr>
            <a:r>
              <a:rPr lang="en" dirty="0"/>
              <a:t>Mild to Moderate preoperative renal insufficiency</a:t>
            </a:r>
            <a:endParaRPr dirty="0"/>
          </a:p>
          <a:p>
            <a:pPr marL="457200" lvl="0" indent="-317500" algn="l" rtl="0">
              <a:lnSpc>
                <a:spcPct val="90000"/>
              </a:lnSpc>
              <a:spcBef>
                <a:spcPts val="0"/>
              </a:spcBef>
              <a:spcAft>
                <a:spcPts val="0"/>
              </a:spcAft>
              <a:buSzPts val="1400"/>
              <a:buFont typeface="Calibri"/>
              <a:buChar char="•"/>
            </a:pPr>
            <a:r>
              <a:rPr lang="en" dirty="0"/>
              <a:t>Age &gt;65</a:t>
            </a:r>
            <a:endParaRPr dirty="0"/>
          </a:p>
          <a:p>
            <a:pPr marL="457200" lvl="0" indent="-317500" algn="l" rtl="0">
              <a:lnSpc>
                <a:spcPct val="90000"/>
              </a:lnSpc>
              <a:spcBef>
                <a:spcPts val="0"/>
              </a:spcBef>
              <a:spcAft>
                <a:spcPts val="0"/>
              </a:spcAft>
              <a:buSzPts val="1400"/>
              <a:buFont typeface="Calibri"/>
              <a:buChar char="•"/>
            </a:pPr>
            <a:r>
              <a:rPr lang="en" dirty="0"/>
              <a:t>COPD</a:t>
            </a:r>
            <a:endParaRPr dirty="0"/>
          </a:p>
          <a:p>
            <a:pPr marL="457200" lvl="0" indent="-317500" algn="l" rtl="0">
              <a:lnSpc>
                <a:spcPct val="90000"/>
              </a:lnSpc>
              <a:spcBef>
                <a:spcPts val="0"/>
              </a:spcBef>
              <a:spcAft>
                <a:spcPts val="0"/>
              </a:spcAft>
              <a:buSzPts val="1400"/>
              <a:buFont typeface="Calibri"/>
              <a:buChar char="•"/>
            </a:pPr>
            <a:r>
              <a:rPr lang="en" dirty="0"/>
              <a:t>Chronic Kidney Disease</a:t>
            </a:r>
            <a:endParaRPr dirty="0"/>
          </a:p>
          <a:p>
            <a:pPr marL="457200" lvl="0" indent="-317500" algn="l" rtl="0">
              <a:lnSpc>
                <a:spcPct val="90000"/>
              </a:lnSpc>
              <a:spcBef>
                <a:spcPts val="0"/>
              </a:spcBef>
              <a:spcAft>
                <a:spcPts val="0"/>
              </a:spcAft>
              <a:buSzPts val="1400"/>
              <a:buFont typeface="Calibri"/>
              <a:buChar char="•"/>
            </a:pPr>
            <a:r>
              <a:rPr lang="en" dirty="0"/>
              <a:t>BMI ≥ 25 (Overweight) (Ju 2018)</a:t>
            </a:r>
            <a:endParaRPr dirty="0"/>
          </a:p>
        </p:txBody>
      </p:sp>
      <p:sp>
        <p:nvSpPr>
          <p:cNvPr id="310" name="Google Shape;310;p40"/>
          <p:cNvSpPr txBox="1"/>
          <p:nvPr/>
        </p:nvSpPr>
        <p:spPr>
          <a:xfrm>
            <a:off x="521475" y="4107375"/>
            <a:ext cx="6801000" cy="669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700">
                <a:solidFill>
                  <a:srgbClr val="002060"/>
                </a:solidFill>
                <a:latin typeface="Calibri"/>
                <a:ea typeface="Calibri"/>
                <a:cs typeface="Calibri"/>
                <a:sym typeface="Calibri"/>
              </a:rPr>
              <a:t>Patient-related risk factors are more strongly associated with mortality than the type of procedure </a:t>
            </a:r>
            <a:r>
              <a:rPr lang="en" sz="1700" baseline="30000">
                <a:solidFill>
                  <a:srgbClr val="002060"/>
                </a:solidFill>
                <a:latin typeface="Calibri"/>
                <a:ea typeface="Calibri"/>
                <a:cs typeface="Calibri"/>
                <a:sym typeface="Calibri"/>
              </a:rPr>
              <a:t>23</a:t>
            </a:r>
            <a:endParaRPr sz="1700" baseline="300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7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700">
              <a:solidFill>
                <a:srgbClr val="00206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Procedure Related Risk Factors </a:t>
            </a:r>
            <a:r>
              <a:rPr lang="en" baseline="30000"/>
              <a:t>10, 23, 25</a:t>
            </a:r>
            <a:endParaRPr baseline="30000"/>
          </a:p>
        </p:txBody>
      </p:sp>
      <p:graphicFrame>
        <p:nvGraphicFramePr>
          <p:cNvPr id="316" name="Google Shape;316;p41"/>
          <p:cNvGraphicFramePr/>
          <p:nvPr/>
        </p:nvGraphicFramePr>
        <p:xfrm>
          <a:off x="952500" y="999525"/>
          <a:ext cx="7239000" cy="3023586"/>
        </p:xfrm>
        <a:graphic>
          <a:graphicData uri="http://schemas.openxmlformats.org/drawingml/2006/table">
            <a:tbl>
              <a:tblPr>
                <a:noFill/>
                <a:tableStyleId>{8E2AE749-A84A-4FCF-AD9E-455E6EBA4388}</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483350">
                <a:tc>
                  <a:txBody>
                    <a:bodyPr/>
                    <a:lstStyle/>
                    <a:p>
                      <a:pPr marL="177800" lvl="0" indent="-165100" algn="l" rtl="0">
                        <a:lnSpc>
                          <a:spcPct val="90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Gastric bypass surgery for morbid obesity- 8.5% incidence AKI</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Cardiopulmonary bypass (CPB) &amp; duration</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Aortic cross clamping &amp; duration</a:t>
                      </a:r>
                      <a:endParaRPr sz="1600">
                        <a:solidFill>
                          <a:srgbClr val="002060"/>
                        </a:solidFill>
                        <a:latin typeface="Calibri"/>
                        <a:ea typeface="Calibri"/>
                        <a:cs typeface="Calibri"/>
                        <a:sym typeface="Calibri"/>
                      </a:endParaRPr>
                    </a:p>
                    <a:p>
                      <a:pPr marL="177800" lvl="0" indent="-1778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Hemodilution (cardiac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Duration of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Intraperitoneal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Repair of AAA</a:t>
                      </a:r>
                      <a:endParaRPr sz="1600">
                        <a:solidFill>
                          <a:srgbClr val="00206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Organ transplant (non-renal also)</a:t>
                      </a:r>
                      <a:endParaRPr sz="1600">
                        <a:solidFill>
                          <a:srgbClr val="002060"/>
                        </a:solidFill>
                        <a:latin typeface="Calibri"/>
                        <a:ea typeface="Calibri"/>
                        <a:cs typeface="Calibri"/>
                        <a:sym typeface="Calibri"/>
                      </a:endParaRPr>
                    </a:p>
                    <a:p>
                      <a:pPr marL="431800" lvl="1" indent="-190500" algn="l" rtl="0">
                        <a:lnSpc>
                          <a:spcPct val="115000"/>
                        </a:lnSpc>
                        <a:spcBef>
                          <a:spcPts val="0"/>
                        </a:spcBef>
                        <a:spcAft>
                          <a:spcPts val="0"/>
                        </a:spcAft>
                        <a:buClr>
                          <a:srgbClr val="002060"/>
                        </a:buClr>
                        <a:buSzPts val="1600"/>
                        <a:buFont typeface="Calibri"/>
                        <a:buChar char="–"/>
                      </a:pPr>
                      <a:r>
                        <a:rPr lang="en" sz="1600">
                          <a:solidFill>
                            <a:srgbClr val="002060"/>
                          </a:solidFill>
                          <a:latin typeface="Calibri"/>
                          <a:ea typeface="Calibri"/>
                          <a:cs typeface="Calibri"/>
                          <a:sym typeface="Calibri"/>
                        </a:rPr>
                        <a:t>Liver Transplant</a:t>
                      </a:r>
                      <a:endParaRPr sz="1600">
                        <a:solidFill>
                          <a:srgbClr val="002060"/>
                        </a:solidFill>
                        <a:latin typeface="Calibri"/>
                        <a:ea typeface="Calibri"/>
                        <a:cs typeface="Calibri"/>
                        <a:sym typeface="Calibri"/>
                      </a:endParaRPr>
                    </a:p>
                    <a:p>
                      <a:pPr marL="647700" lvl="2" indent="-152400" algn="l" rtl="0">
                        <a:lnSpc>
                          <a:spcPct val="115000"/>
                        </a:lnSpc>
                        <a:spcBef>
                          <a:spcPts val="0"/>
                        </a:spcBef>
                        <a:spcAft>
                          <a:spcPts val="0"/>
                        </a:spcAft>
                        <a:buClr>
                          <a:srgbClr val="002060"/>
                        </a:buClr>
                        <a:buSzPts val="1600"/>
                        <a:buFont typeface="Calibri"/>
                        <a:buChar char="–"/>
                      </a:pPr>
                      <a:r>
                        <a:rPr lang="en" sz="1600">
                          <a:solidFill>
                            <a:srgbClr val="002060"/>
                          </a:solidFill>
                          <a:latin typeface="Calibri"/>
                          <a:ea typeface="Calibri"/>
                          <a:cs typeface="Calibri"/>
                          <a:sym typeface="Calibri"/>
                        </a:rPr>
                        <a:t>33% develop AKI</a:t>
                      </a:r>
                      <a:endParaRPr sz="1600">
                        <a:solidFill>
                          <a:srgbClr val="002060"/>
                        </a:solidFill>
                        <a:latin typeface="Calibri"/>
                        <a:ea typeface="Calibri"/>
                        <a:cs typeface="Calibri"/>
                        <a:sym typeface="Calibri"/>
                      </a:endParaRPr>
                    </a:p>
                    <a:p>
                      <a:pPr marL="647700" lvl="2" indent="-152400" algn="l" rtl="0">
                        <a:lnSpc>
                          <a:spcPct val="115000"/>
                        </a:lnSpc>
                        <a:spcBef>
                          <a:spcPts val="0"/>
                        </a:spcBef>
                        <a:spcAft>
                          <a:spcPts val="0"/>
                        </a:spcAft>
                        <a:buClr>
                          <a:srgbClr val="002060"/>
                        </a:buClr>
                        <a:buSzPts val="1600"/>
                        <a:buFont typeface="Calibri"/>
                        <a:buChar char="–"/>
                      </a:pPr>
                      <a:r>
                        <a:rPr lang="en" sz="1600">
                          <a:solidFill>
                            <a:srgbClr val="002060"/>
                          </a:solidFill>
                          <a:latin typeface="Calibri"/>
                          <a:ea typeface="Calibri"/>
                          <a:cs typeface="Calibri"/>
                          <a:sym typeface="Calibri"/>
                        </a:rPr>
                        <a:t>17% require RRT</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Use of intra-aortic balloon pump</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Type of cardiac surgical procedure</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Intra-abdominal hypertension</a:t>
                      </a:r>
                      <a:endParaRPr sz="1600">
                        <a:solidFill>
                          <a:srgbClr val="002060"/>
                        </a:solidFill>
                        <a:latin typeface="Calibri"/>
                        <a:ea typeface="Calibri"/>
                        <a:cs typeface="Calibri"/>
                        <a:sym typeface="Calibri"/>
                      </a:endParaRPr>
                    </a:p>
                    <a:p>
                      <a:pPr marL="177800" lvl="0" indent="-190500" algn="l" rtl="0">
                        <a:lnSpc>
                          <a:spcPct val="90000"/>
                        </a:lnSpc>
                        <a:spcBef>
                          <a:spcPts val="0"/>
                        </a:spcBef>
                        <a:spcAft>
                          <a:spcPts val="0"/>
                        </a:spcAft>
                        <a:buClr>
                          <a:srgbClr val="002060"/>
                        </a:buClr>
                        <a:buSzPts val="1600"/>
                        <a:buChar char="•"/>
                      </a:pPr>
                      <a:r>
                        <a:rPr lang="en" sz="1600">
                          <a:solidFill>
                            <a:srgbClr val="002060"/>
                          </a:solidFill>
                          <a:latin typeface="Calibri"/>
                          <a:ea typeface="Calibri"/>
                          <a:cs typeface="Calibri"/>
                          <a:sym typeface="Calibri"/>
                        </a:rPr>
                        <a:t>Emergency surgery</a:t>
                      </a:r>
                      <a:endParaRPr sz="1600">
                        <a:solidFill>
                          <a:srgbClr val="002060"/>
                        </a:solidFill>
                        <a:latin typeface="Calibri"/>
                        <a:ea typeface="Calibri"/>
                        <a:cs typeface="Calibri"/>
                        <a:sym typeface="Calibri"/>
                      </a:endParaRPr>
                    </a:p>
                    <a:p>
                      <a:pPr marL="177800" lvl="0" indent="-190500" algn="l" rtl="0">
                        <a:lnSpc>
                          <a:spcPct val="90000"/>
                        </a:lnSpc>
                        <a:spcBef>
                          <a:spcPts val="0"/>
                        </a:spcBef>
                        <a:spcAft>
                          <a:spcPts val="0"/>
                        </a:spcAft>
                        <a:buClr>
                          <a:srgbClr val="002060"/>
                        </a:buClr>
                        <a:buSzPts val="1600"/>
                        <a:buChar char="•"/>
                      </a:pPr>
                      <a:r>
                        <a:rPr lang="en" sz="1600">
                          <a:solidFill>
                            <a:srgbClr val="002060"/>
                          </a:solidFill>
                          <a:latin typeface="Calibri"/>
                          <a:ea typeface="Calibri"/>
                          <a:cs typeface="Calibri"/>
                          <a:sym typeface="Calibri"/>
                        </a:rPr>
                        <a:t>Bleeding complications</a:t>
                      </a:r>
                      <a:endParaRPr sz="16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6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600">
                        <a:solidFill>
                          <a:srgbClr val="00206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571500" y="207175"/>
            <a:ext cx="7923300" cy="4386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None/>
            </a:pPr>
            <a:r>
              <a:rPr lang="en" sz="2400"/>
              <a:t>Anesthesia-related Risk Factors </a:t>
            </a:r>
            <a:endParaRPr sz="1100" baseline="30000"/>
          </a:p>
        </p:txBody>
      </p:sp>
      <p:sp>
        <p:nvSpPr>
          <p:cNvPr id="323" name="Google Shape;323;p42"/>
          <p:cNvSpPr txBox="1">
            <a:spLocks noGrp="1"/>
          </p:cNvSpPr>
          <p:nvPr>
            <p:ph type="body" idx="1"/>
          </p:nvPr>
        </p:nvSpPr>
        <p:spPr>
          <a:xfrm>
            <a:off x="571500" y="756900"/>
            <a:ext cx="7723500" cy="3543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dirty="0"/>
              <a:t>Potentially modifiable AKI risk factors in both cardiac and noncardiac surgery </a:t>
            </a:r>
            <a:r>
              <a:rPr lang="en" baseline="30000" dirty="0"/>
              <a:t>10, 23, 25</a:t>
            </a:r>
            <a:endParaRPr baseline="30000" dirty="0"/>
          </a:p>
          <a:p>
            <a:pPr marL="431800" lvl="1" indent="-177800" algn="l" rtl="0">
              <a:lnSpc>
                <a:spcPct val="115000"/>
              </a:lnSpc>
              <a:spcBef>
                <a:spcPts val="0"/>
              </a:spcBef>
              <a:spcAft>
                <a:spcPts val="0"/>
              </a:spcAft>
              <a:buClr>
                <a:srgbClr val="000000"/>
              </a:buClr>
              <a:buSzPts val="1400"/>
              <a:buChar char="–"/>
            </a:pPr>
            <a:r>
              <a:rPr lang="en" dirty="0"/>
              <a:t>Hemodilution</a:t>
            </a:r>
            <a:endParaRPr dirty="0"/>
          </a:p>
          <a:p>
            <a:pPr marL="431800" lvl="1" indent="-177800" algn="l" rtl="0">
              <a:lnSpc>
                <a:spcPct val="115000"/>
              </a:lnSpc>
              <a:spcBef>
                <a:spcPts val="0"/>
              </a:spcBef>
              <a:spcAft>
                <a:spcPts val="0"/>
              </a:spcAft>
              <a:buClr>
                <a:srgbClr val="000000"/>
              </a:buClr>
              <a:buSzPts val="1400"/>
              <a:buChar char="–"/>
            </a:pPr>
            <a:r>
              <a:rPr lang="en" dirty="0"/>
              <a:t>Hemoglobin level</a:t>
            </a:r>
            <a:endParaRPr dirty="0"/>
          </a:p>
          <a:p>
            <a:pPr marL="431800" lvl="1" indent="-177800" algn="l" rtl="0">
              <a:lnSpc>
                <a:spcPct val="115000"/>
              </a:lnSpc>
              <a:spcBef>
                <a:spcPts val="0"/>
              </a:spcBef>
              <a:spcAft>
                <a:spcPts val="0"/>
              </a:spcAft>
              <a:buClr>
                <a:srgbClr val="000000"/>
              </a:buClr>
              <a:buSzPts val="1400"/>
              <a:buChar char="–"/>
            </a:pPr>
            <a:r>
              <a:rPr lang="en" dirty="0"/>
              <a:t>Intraoperative transfusion</a:t>
            </a:r>
            <a:endParaRPr dirty="0"/>
          </a:p>
          <a:p>
            <a:pPr marL="431800" lvl="1" indent="-177800" algn="l" rtl="0">
              <a:lnSpc>
                <a:spcPct val="115000"/>
              </a:lnSpc>
              <a:spcBef>
                <a:spcPts val="0"/>
              </a:spcBef>
              <a:spcAft>
                <a:spcPts val="0"/>
              </a:spcAft>
              <a:buClr>
                <a:srgbClr val="000000"/>
              </a:buClr>
              <a:buSzPts val="1400"/>
              <a:buChar char="–"/>
            </a:pPr>
            <a:r>
              <a:rPr lang="en" dirty="0"/>
              <a:t>Hypotension</a:t>
            </a:r>
            <a:endParaRPr dirty="0"/>
          </a:p>
          <a:p>
            <a:pPr marL="431800" lvl="1" indent="-177800" algn="l" rtl="0">
              <a:lnSpc>
                <a:spcPct val="115000"/>
              </a:lnSpc>
              <a:spcBef>
                <a:spcPts val="0"/>
              </a:spcBef>
              <a:spcAft>
                <a:spcPts val="0"/>
              </a:spcAft>
              <a:buClr>
                <a:srgbClr val="000000"/>
              </a:buClr>
              <a:buSzPts val="1400"/>
              <a:buChar char="–"/>
            </a:pPr>
            <a:r>
              <a:rPr lang="en" dirty="0"/>
              <a:t>Inadequate oxygen delivery</a:t>
            </a:r>
            <a:endParaRPr dirty="0"/>
          </a:p>
          <a:p>
            <a:pPr marL="431800" lvl="1" indent="-177800" algn="l" rtl="0">
              <a:lnSpc>
                <a:spcPct val="115000"/>
              </a:lnSpc>
              <a:spcBef>
                <a:spcPts val="0"/>
              </a:spcBef>
              <a:spcAft>
                <a:spcPts val="0"/>
              </a:spcAft>
              <a:buClr>
                <a:srgbClr val="000000"/>
              </a:buClr>
              <a:buSzPts val="1400"/>
              <a:buChar char="–"/>
            </a:pPr>
            <a:r>
              <a:rPr lang="en" dirty="0"/>
              <a:t>Use of diuretics</a:t>
            </a:r>
            <a:endParaRPr dirty="0"/>
          </a:p>
          <a:p>
            <a:pPr marL="431800" lvl="1" indent="-177800" algn="l" rtl="0">
              <a:lnSpc>
                <a:spcPct val="115000"/>
              </a:lnSpc>
              <a:spcBef>
                <a:spcPts val="0"/>
              </a:spcBef>
              <a:spcAft>
                <a:spcPts val="0"/>
              </a:spcAft>
              <a:buClr>
                <a:srgbClr val="000000"/>
              </a:buClr>
              <a:buSzPts val="1400"/>
              <a:buChar char="–"/>
            </a:pPr>
            <a:r>
              <a:rPr lang="en" smtClean="0"/>
              <a:t>Selective </a:t>
            </a:r>
            <a:r>
              <a:rPr lang="en" dirty="0"/>
              <a:t>renal ischemia</a:t>
            </a:r>
            <a:endParaRPr dirty="0"/>
          </a:p>
          <a:p>
            <a:pPr marL="431800" lvl="1" indent="-177800" algn="l" rtl="0">
              <a:lnSpc>
                <a:spcPct val="115000"/>
              </a:lnSpc>
              <a:spcBef>
                <a:spcPts val="0"/>
              </a:spcBef>
              <a:spcAft>
                <a:spcPts val="0"/>
              </a:spcAft>
              <a:buClr>
                <a:srgbClr val="000000"/>
              </a:buClr>
              <a:buSzPts val="1400"/>
              <a:buChar char="–"/>
            </a:pPr>
            <a:r>
              <a:rPr lang="en" dirty="0"/>
              <a:t>Ischemia reperfusion injury</a:t>
            </a:r>
            <a:endParaRPr dirty="0"/>
          </a:p>
          <a:p>
            <a:pPr marL="431800" lvl="1" indent="-177800" algn="l" rtl="0">
              <a:lnSpc>
                <a:spcPct val="115000"/>
              </a:lnSpc>
              <a:spcBef>
                <a:spcPts val="0"/>
              </a:spcBef>
              <a:spcAft>
                <a:spcPts val="0"/>
              </a:spcAft>
              <a:buClr>
                <a:srgbClr val="000000"/>
              </a:buClr>
              <a:buSzPts val="1400"/>
              <a:buChar char="–"/>
            </a:pPr>
            <a:r>
              <a:rPr lang="en" dirty="0"/>
              <a:t>Bleeding complications</a:t>
            </a:r>
            <a:endParaRPr dirty="0"/>
          </a:p>
          <a:p>
            <a:pPr marL="431800" lvl="1" indent="-177800" algn="l" rtl="0">
              <a:lnSpc>
                <a:spcPct val="115000"/>
              </a:lnSpc>
              <a:spcBef>
                <a:spcPts val="0"/>
              </a:spcBef>
              <a:spcAft>
                <a:spcPts val="0"/>
              </a:spcAft>
              <a:buClr>
                <a:srgbClr val="000000"/>
              </a:buClr>
              <a:buSzPts val="1400"/>
              <a:buChar char="–"/>
            </a:pPr>
            <a:r>
              <a:rPr lang="en" dirty="0" smtClean="0"/>
              <a:t>Intraoperative </a:t>
            </a:r>
            <a:r>
              <a:rPr lang="en" dirty="0"/>
              <a:t>Hypertension</a:t>
            </a:r>
            <a:endParaRPr dirty="0"/>
          </a:p>
          <a:p>
            <a:pPr marL="431800" lvl="1" indent="-177800" algn="l" rtl="0">
              <a:lnSpc>
                <a:spcPct val="115000"/>
              </a:lnSpc>
              <a:spcBef>
                <a:spcPts val="0"/>
              </a:spcBef>
              <a:spcAft>
                <a:spcPts val="0"/>
              </a:spcAft>
              <a:buClr>
                <a:srgbClr val="000000"/>
              </a:buClr>
              <a:buSzPts val="1400"/>
              <a:buChar char="–"/>
            </a:pPr>
            <a:r>
              <a:rPr lang="en" dirty="0"/>
              <a:t>Nephrotoxic agents (eg abx, contrast agents)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Acute Kidney Injury Classification Systems</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457201" y="234146"/>
            <a:ext cx="8229600" cy="354900"/>
          </a:xfrm>
          <a:prstGeom prst="rect">
            <a:avLst/>
          </a:prstGeom>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Font typeface="Arial"/>
              <a:buNone/>
            </a:pPr>
            <a:r>
              <a:rPr lang="en"/>
              <a:t>AKI Classification Systems: RIFLE </a:t>
            </a:r>
            <a:endParaRPr sz="2400"/>
          </a:p>
        </p:txBody>
      </p:sp>
      <p:sp>
        <p:nvSpPr>
          <p:cNvPr id="334" name="Google Shape;334;p44"/>
          <p:cNvSpPr txBox="1">
            <a:spLocks noGrp="1"/>
          </p:cNvSpPr>
          <p:nvPr>
            <p:ph type="body" idx="1"/>
          </p:nvPr>
        </p:nvSpPr>
        <p:spPr>
          <a:xfrm>
            <a:off x="457200" y="704075"/>
            <a:ext cx="3468300" cy="3925200"/>
          </a:xfrm>
          <a:prstGeom prst="rect">
            <a:avLst/>
          </a:prstGeom>
        </p:spPr>
        <p:txBody>
          <a:bodyPr spcFirstLastPara="1" wrap="square" lIns="68575" tIns="34275" rIns="68575" bIns="34275" anchor="t" anchorCtr="0">
            <a:noAutofit/>
          </a:bodyPr>
          <a:lstStyle/>
          <a:p>
            <a:pPr marL="457200" marR="0" lvl="0" indent="-342900" algn="l" rtl="0">
              <a:lnSpc>
                <a:spcPct val="115000"/>
              </a:lnSpc>
              <a:spcBef>
                <a:spcPts val="800"/>
              </a:spcBef>
              <a:spcAft>
                <a:spcPts val="0"/>
              </a:spcAft>
              <a:buSzPts val="1800"/>
              <a:buChar char="•"/>
            </a:pPr>
            <a:r>
              <a:rPr lang="en" sz="1800"/>
              <a:t>First attempt at a unifying definition for AKI (then called acute renal failure) </a:t>
            </a:r>
            <a:r>
              <a:rPr lang="en" sz="1800" baseline="30000"/>
              <a:t>26</a:t>
            </a:r>
            <a:endParaRPr sz="1800" baseline="30000"/>
          </a:p>
          <a:p>
            <a:pPr marL="457200" marR="0" lvl="0" indent="-342900" algn="l" rtl="0">
              <a:lnSpc>
                <a:spcPct val="115000"/>
              </a:lnSpc>
              <a:spcBef>
                <a:spcPts val="0"/>
              </a:spcBef>
              <a:spcAft>
                <a:spcPts val="0"/>
              </a:spcAft>
              <a:buSzPts val="1800"/>
              <a:buChar char="•"/>
            </a:pPr>
            <a:r>
              <a:rPr lang="en" sz="1800"/>
              <a:t>Published in 2004, RIFLE graded AKI Stages and provided taxonomies for both severity and recovery </a:t>
            </a:r>
            <a:r>
              <a:rPr lang="en" sz="1800" baseline="30000"/>
              <a:t>10</a:t>
            </a:r>
            <a:endParaRPr sz="1800" baseline="30000"/>
          </a:p>
          <a:p>
            <a:pPr marL="457200" marR="0" lvl="0" indent="-342900" algn="l" rtl="0">
              <a:lnSpc>
                <a:spcPct val="115000"/>
              </a:lnSpc>
              <a:spcBef>
                <a:spcPts val="0"/>
              </a:spcBef>
              <a:spcAft>
                <a:spcPts val="0"/>
              </a:spcAft>
              <a:buSzPts val="1800"/>
              <a:buChar char="•"/>
            </a:pPr>
            <a:r>
              <a:rPr lang="en" sz="1800"/>
              <a:t>Proposed 1 week timeframe for AKI Diagnosis </a:t>
            </a:r>
            <a:r>
              <a:rPr lang="en" sz="1800" baseline="30000"/>
              <a:t>27</a:t>
            </a:r>
            <a:endParaRPr sz="1800" baseline="30000"/>
          </a:p>
          <a:p>
            <a:pPr marL="177800" marR="0" lvl="0" indent="0" algn="l" rtl="0">
              <a:lnSpc>
                <a:spcPct val="115000"/>
              </a:lnSpc>
              <a:spcBef>
                <a:spcPts val="800"/>
              </a:spcBef>
              <a:spcAft>
                <a:spcPts val="0"/>
              </a:spcAft>
              <a:buNone/>
            </a:pPr>
            <a:endParaRPr sz="1800"/>
          </a:p>
          <a:p>
            <a:pPr marL="0" lvl="0" indent="0" algn="l" rtl="0">
              <a:spcBef>
                <a:spcPts val="700"/>
              </a:spcBef>
              <a:spcAft>
                <a:spcPts val="0"/>
              </a:spcAft>
              <a:buNone/>
            </a:pPr>
            <a:endParaRPr/>
          </a:p>
          <a:p>
            <a:pPr marL="0" lvl="0" indent="0" algn="l" rtl="0">
              <a:spcBef>
                <a:spcPts val="700"/>
              </a:spcBef>
              <a:spcAft>
                <a:spcPts val="0"/>
              </a:spcAft>
              <a:buNone/>
            </a:pPr>
            <a:endParaRPr/>
          </a:p>
          <a:p>
            <a:pPr marL="0" lvl="0" indent="0" algn="l" rtl="0">
              <a:spcBef>
                <a:spcPts val="700"/>
              </a:spcBef>
              <a:spcAft>
                <a:spcPts val="0"/>
              </a:spcAft>
              <a:buNone/>
            </a:pPr>
            <a:endParaRPr/>
          </a:p>
        </p:txBody>
      </p:sp>
      <p:sp>
        <p:nvSpPr>
          <p:cNvPr id="335" name="Google Shape;335;p44"/>
          <p:cNvSpPr txBox="1"/>
          <p:nvPr/>
        </p:nvSpPr>
        <p:spPr>
          <a:xfrm>
            <a:off x="5121775" y="4304850"/>
            <a:ext cx="3838500" cy="21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Calibri"/>
                <a:ea typeface="Calibri"/>
                <a:cs typeface="Calibri"/>
                <a:sym typeface="Calibri"/>
              </a:rPr>
              <a:t>Image Source: Ricci, Cruz, &amp; Ronco </a:t>
            </a:r>
            <a:r>
              <a:rPr lang="en" sz="1100" i="1">
                <a:latin typeface="Calibri"/>
                <a:ea typeface="Calibri"/>
                <a:cs typeface="Calibri"/>
                <a:sym typeface="Calibri"/>
              </a:rPr>
              <a:t>Kidney International</a:t>
            </a:r>
            <a:r>
              <a:rPr lang="en" sz="1100">
                <a:latin typeface="Calibri"/>
                <a:ea typeface="Calibri"/>
                <a:cs typeface="Calibri"/>
                <a:sym typeface="Calibri"/>
              </a:rPr>
              <a:t> 2008 </a:t>
            </a:r>
            <a:endParaRPr sz="1100">
              <a:latin typeface="Calibri"/>
              <a:ea typeface="Calibri"/>
              <a:cs typeface="Calibri"/>
              <a:sym typeface="Calibri"/>
            </a:endParaRPr>
          </a:p>
        </p:txBody>
      </p:sp>
      <p:graphicFrame>
        <p:nvGraphicFramePr>
          <p:cNvPr id="336" name="Google Shape;336;p44"/>
          <p:cNvGraphicFramePr/>
          <p:nvPr/>
        </p:nvGraphicFramePr>
        <p:xfrm>
          <a:off x="4505700" y="56450"/>
          <a:ext cx="4181100" cy="4236450"/>
        </p:xfrm>
        <a:graphic>
          <a:graphicData uri="http://schemas.openxmlformats.org/drawingml/2006/table">
            <a:tbl>
              <a:tblPr>
                <a:noFill/>
                <a:tableStyleId>{8E2AE749-A84A-4FCF-AD9E-455E6EBA4388}</a:tableStyleId>
              </a:tblPr>
              <a:tblGrid>
                <a:gridCol w="616075">
                  <a:extLst>
                    <a:ext uri="{9D8B030D-6E8A-4147-A177-3AD203B41FA5}">
                      <a16:colId xmlns:a16="http://schemas.microsoft.com/office/drawing/2014/main" val="20000"/>
                    </a:ext>
                  </a:extLst>
                </a:gridCol>
                <a:gridCol w="1474475">
                  <a:extLst>
                    <a:ext uri="{9D8B030D-6E8A-4147-A177-3AD203B41FA5}">
                      <a16:colId xmlns:a16="http://schemas.microsoft.com/office/drawing/2014/main" val="20001"/>
                    </a:ext>
                  </a:extLst>
                </a:gridCol>
                <a:gridCol w="1286700">
                  <a:extLst>
                    <a:ext uri="{9D8B030D-6E8A-4147-A177-3AD203B41FA5}">
                      <a16:colId xmlns:a16="http://schemas.microsoft.com/office/drawing/2014/main" val="20002"/>
                    </a:ext>
                  </a:extLst>
                </a:gridCol>
                <a:gridCol w="803850">
                  <a:extLst>
                    <a:ext uri="{9D8B030D-6E8A-4147-A177-3AD203B41FA5}">
                      <a16:colId xmlns:a16="http://schemas.microsoft.com/office/drawing/2014/main" val="20003"/>
                    </a:ext>
                  </a:extLst>
                </a:gridCol>
              </a:tblGrid>
              <a:tr h="309575">
                <a:tc>
                  <a:txBody>
                    <a:bodyPr/>
                    <a:lstStyle/>
                    <a:p>
                      <a:pPr marL="0" lvl="0" indent="0" algn="l" rtl="0">
                        <a:spcBef>
                          <a:spcPts val="0"/>
                        </a:spcBef>
                        <a:spcAft>
                          <a:spcPts val="0"/>
                        </a:spcAft>
                        <a:buNone/>
                      </a:pPr>
                      <a:endParaRPr sz="8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b="1"/>
                        <a:t>GFR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900" b="1"/>
                        <a:t>Urine output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7650">
                <a:tc>
                  <a:txBody>
                    <a:bodyPr/>
                    <a:lstStyle/>
                    <a:p>
                      <a:pPr marL="0" lvl="0" indent="0" algn="r" rtl="0">
                        <a:spcBef>
                          <a:spcPts val="0"/>
                        </a:spcBef>
                        <a:spcAft>
                          <a:spcPts val="0"/>
                        </a:spcAft>
                        <a:buNone/>
                      </a:pPr>
                      <a:r>
                        <a:rPr lang="en" sz="1100" b="1"/>
                        <a:t>R</a:t>
                      </a:r>
                      <a:r>
                        <a:rPr lang="en" sz="1100"/>
                        <a:t>isk</a:t>
                      </a: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x1.5 or GFR decrease &gt;25%</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900"/>
                        <a:t>UO &lt;0.5ml kg</a:t>
                      </a:r>
                      <a:r>
                        <a:rPr lang="en" sz="900" baseline="30000">
                          <a:solidFill>
                            <a:schemeClr val="dk1"/>
                          </a:solidFill>
                        </a:rPr>
                        <a:t>-1</a:t>
                      </a:r>
                      <a:r>
                        <a:rPr lang="en" sz="900"/>
                        <a:t>h</a:t>
                      </a:r>
                      <a:r>
                        <a:rPr lang="en" sz="900" baseline="30000">
                          <a:solidFill>
                            <a:schemeClr val="dk1"/>
                          </a:solidFill>
                        </a:rPr>
                        <a:t>-1</a:t>
                      </a:r>
                      <a:r>
                        <a:rPr lang="en" sz="900"/>
                        <a:t>x6h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800"/>
                        <a:t>High Sensitivity</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87650">
                <a:tc>
                  <a:txBody>
                    <a:bodyPr/>
                    <a:lstStyle/>
                    <a:p>
                      <a:pPr marL="0" lvl="0" indent="0" algn="r" rtl="0">
                        <a:spcBef>
                          <a:spcPts val="0"/>
                        </a:spcBef>
                        <a:spcAft>
                          <a:spcPts val="0"/>
                        </a:spcAft>
                        <a:buNone/>
                      </a:pPr>
                      <a:r>
                        <a:rPr lang="en" sz="1100" b="1"/>
                        <a:t>I</a:t>
                      </a:r>
                      <a:r>
                        <a:rPr lang="en" sz="1100"/>
                        <a:t>njury</a:t>
                      </a: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x2 or GFR decrease &gt;50%</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900"/>
                        <a:t>UO &lt;0.5ml </a:t>
                      </a:r>
                      <a:r>
                        <a:rPr lang="en" sz="900">
                          <a:solidFill>
                            <a:schemeClr val="dk1"/>
                          </a:solidFill>
                        </a:rPr>
                        <a:t>kg</a:t>
                      </a:r>
                      <a:r>
                        <a:rPr lang="en" sz="900" baseline="30000">
                          <a:solidFill>
                            <a:schemeClr val="dk1"/>
                          </a:solidFill>
                        </a:rPr>
                        <a:t>-1</a:t>
                      </a:r>
                      <a:r>
                        <a:rPr lang="en" sz="900">
                          <a:solidFill>
                            <a:schemeClr val="dk1"/>
                          </a:solidFill>
                        </a:rPr>
                        <a:t>h</a:t>
                      </a:r>
                      <a:r>
                        <a:rPr lang="en" sz="900" baseline="30000">
                          <a:solidFill>
                            <a:schemeClr val="dk1"/>
                          </a:solidFill>
                        </a:rPr>
                        <a:t>-1</a:t>
                      </a:r>
                      <a:r>
                        <a:rPr lang="en" sz="900">
                          <a:solidFill>
                            <a:schemeClr val="dk1"/>
                          </a:solidFill>
                        </a:rPr>
                        <a:t>x12h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843900">
                <a:tc>
                  <a:txBody>
                    <a:bodyPr/>
                    <a:lstStyle/>
                    <a:p>
                      <a:pPr marL="0" lvl="0" indent="0" algn="r" rtl="0">
                        <a:spcBef>
                          <a:spcPts val="0"/>
                        </a:spcBef>
                        <a:spcAft>
                          <a:spcPts val="0"/>
                        </a:spcAft>
                        <a:buNone/>
                      </a:pPr>
                      <a:r>
                        <a:rPr lang="en" sz="1100" b="1"/>
                        <a:t>F</a:t>
                      </a:r>
                      <a:r>
                        <a:rPr lang="en" sz="1100"/>
                        <a:t>ailure</a:t>
                      </a: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x3 or GFR decrease &gt;75% or creatinine ≥4mg per 100mL (acute rise of </a:t>
                      </a:r>
                      <a:r>
                        <a:rPr lang="en" sz="900">
                          <a:solidFill>
                            <a:schemeClr val="dk1"/>
                          </a:solidFill>
                        </a:rPr>
                        <a:t>≥0.5mg per 100ml dl)</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 sz="900"/>
                        <a:t>UO &lt; 0.3 </a:t>
                      </a:r>
                      <a:r>
                        <a:rPr lang="en" sz="900">
                          <a:solidFill>
                            <a:schemeClr val="dk1"/>
                          </a:solidFill>
                        </a:rPr>
                        <a:t>kg</a:t>
                      </a:r>
                      <a:r>
                        <a:rPr lang="en" sz="900" baseline="30000">
                          <a:solidFill>
                            <a:schemeClr val="dk1"/>
                          </a:solidFill>
                        </a:rPr>
                        <a:t>-1</a:t>
                      </a:r>
                      <a:r>
                        <a:rPr lang="en" sz="900">
                          <a:solidFill>
                            <a:schemeClr val="dk1"/>
                          </a:solidFill>
                        </a:rPr>
                        <a:t>h</a:t>
                      </a:r>
                      <a:r>
                        <a:rPr lang="en" sz="900" baseline="30000">
                          <a:solidFill>
                            <a:schemeClr val="dk1"/>
                          </a:solidFill>
                        </a:rPr>
                        <a:t>-1</a:t>
                      </a:r>
                      <a:r>
                        <a:rPr lang="en" sz="900">
                          <a:solidFill>
                            <a:schemeClr val="dk1"/>
                          </a:solidFill>
                        </a:rPr>
                        <a:t>x24h </a:t>
                      </a:r>
                      <a:endParaRPr sz="900">
                        <a:solidFill>
                          <a:schemeClr val="dk1"/>
                        </a:solidFill>
                      </a:endParaRPr>
                    </a:p>
                    <a:p>
                      <a:pPr marL="0" lvl="0" indent="0" algn="ctr" rtl="0">
                        <a:spcBef>
                          <a:spcPts val="0"/>
                        </a:spcBef>
                        <a:spcAft>
                          <a:spcPts val="0"/>
                        </a:spcAft>
                        <a:buNone/>
                      </a:pPr>
                      <a:r>
                        <a:rPr lang="en" sz="900">
                          <a:solidFill>
                            <a:schemeClr val="dk1"/>
                          </a:solidFill>
                        </a:rPr>
                        <a:t>or anuria x12h</a:t>
                      </a:r>
                      <a:endParaRPr sz="900">
                        <a:solidFill>
                          <a:schemeClr val="dk1"/>
                        </a:solidFill>
                      </a:endParaRPr>
                    </a:p>
                    <a:p>
                      <a:pPr marL="0" lvl="0" indent="0" algn="ctr" rtl="0">
                        <a:spcBef>
                          <a:spcPts val="0"/>
                        </a:spcBef>
                        <a:spcAft>
                          <a:spcPts val="0"/>
                        </a:spcAft>
                        <a:buNone/>
                      </a:pPr>
                      <a:r>
                        <a:rPr lang="en" sz="900">
                          <a:solidFill>
                            <a:schemeClr val="dk1"/>
                          </a:solidFill>
                        </a:rPr>
                        <a:t>(Oliguria)</a:t>
                      </a:r>
                      <a:endParaRPr sz="9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800"/>
                        <a:t>High Specificity</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0472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9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0472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 sz="900"/>
                        <a:t>Persistent ARF = complete loss of renal function &gt;4 weeks</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2E9"/>
                    </a:solidFill>
                  </a:tcPr>
                </a:tc>
                <a:tc rowSpan="2"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06625">
                <a:tc>
                  <a:txBody>
                    <a:bodyPr/>
                    <a:lstStyle/>
                    <a:p>
                      <a:pPr marL="0" lvl="0" indent="0" algn="r" rtl="0">
                        <a:spcBef>
                          <a:spcPts val="0"/>
                        </a:spcBef>
                        <a:spcAft>
                          <a:spcPts val="0"/>
                        </a:spcAft>
                        <a:buNone/>
                      </a:pPr>
                      <a:r>
                        <a:rPr lang="en" sz="1100" b="1"/>
                        <a:t>L</a:t>
                      </a:r>
                      <a:r>
                        <a:rPr lang="en" sz="1100"/>
                        <a:t>oss</a:t>
                      </a: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06625">
                <a:tc>
                  <a:txBody>
                    <a:bodyPr/>
                    <a:lstStyle/>
                    <a:p>
                      <a:pPr marL="0" lvl="0" indent="0" algn="r" rtl="0">
                        <a:spcBef>
                          <a:spcPts val="0"/>
                        </a:spcBef>
                        <a:spcAft>
                          <a:spcPts val="0"/>
                        </a:spcAft>
                        <a:buNone/>
                      </a:pPr>
                      <a:r>
                        <a:rPr lang="en" sz="1100" b="1"/>
                        <a:t>E</a:t>
                      </a:r>
                      <a:r>
                        <a:rPr lang="en" sz="1100"/>
                        <a:t>SRD</a:t>
                      </a: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 sz="900" dirty="0"/>
                        <a:t>End Stage Renal Disease (&gt;3 months)</a:t>
                      </a:r>
                      <a:endParaRPr sz="9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4A7D6"/>
                    </a:solidFill>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678050">
                <a:tc>
                  <a:txBody>
                    <a:bodyPr/>
                    <a:lstStyle/>
                    <a:p>
                      <a:pPr marL="0" lvl="0" indent="0" algn="r" rtl="0">
                        <a:spcBef>
                          <a:spcPts val="0"/>
                        </a:spcBef>
                        <a:spcAft>
                          <a:spcPts val="0"/>
                        </a:spcAft>
                        <a:buNone/>
                      </a:pPr>
                      <a:endParaRPr sz="9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900"/>
                        <a:t>Diagnostic criteria:</a:t>
                      </a:r>
                      <a:endParaRPr sz="900"/>
                    </a:p>
                    <a:p>
                      <a:pPr marL="457200" lvl="0" indent="-285750" algn="l" rtl="0">
                        <a:spcBef>
                          <a:spcPts val="0"/>
                        </a:spcBef>
                        <a:spcAft>
                          <a:spcPts val="0"/>
                        </a:spcAft>
                        <a:buSzPts val="900"/>
                        <a:buChar char="-"/>
                      </a:pPr>
                      <a:r>
                        <a:rPr lang="en" sz="900"/>
                        <a:t>1 week timeframe for AKI diagnosis</a:t>
                      </a:r>
                      <a:endParaRPr sz="900"/>
                    </a:p>
                    <a:p>
                      <a:pPr marL="457200" lvl="0" indent="-285750" algn="l" rtl="0">
                        <a:spcBef>
                          <a:spcPts val="0"/>
                        </a:spcBef>
                        <a:spcAft>
                          <a:spcPts val="0"/>
                        </a:spcAft>
                        <a:buSzPts val="900"/>
                        <a:buChar char="-"/>
                      </a:pPr>
                      <a:r>
                        <a:rPr lang="en" sz="900"/>
                        <a:t>Grades patients based on the worse category for GFR/UO</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Classification Systems: RIFLE</a:t>
            </a:r>
            <a:endParaRPr/>
          </a:p>
        </p:txBody>
      </p:sp>
      <p:sp>
        <p:nvSpPr>
          <p:cNvPr id="342" name="Google Shape;342;p45"/>
          <p:cNvSpPr txBox="1">
            <a:spLocks noGrp="1"/>
          </p:cNvSpPr>
          <p:nvPr>
            <p:ph type="body" idx="1"/>
          </p:nvPr>
        </p:nvSpPr>
        <p:spPr>
          <a:xfrm>
            <a:off x="457200" y="1052850"/>
            <a:ext cx="8229600" cy="35766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Char char="•"/>
            </a:pPr>
            <a:r>
              <a:rPr lang="en"/>
              <a:t>Previously over thirty different definitions of acute renal failure were in use </a:t>
            </a:r>
            <a:r>
              <a:rPr lang="en" baseline="30000"/>
              <a:t>26</a:t>
            </a:r>
            <a:endParaRPr baseline="30000"/>
          </a:p>
          <a:p>
            <a:pPr marL="457200" lvl="0" indent="-336550" algn="l" rtl="0">
              <a:lnSpc>
                <a:spcPct val="115000"/>
              </a:lnSpc>
              <a:spcBef>
                <a:spcPts val="0"/>
              </a:spcBef>
              <a:spcAft>
                <a:spcPts val="0"/>
              </a:spcAft>
              <a:buSzPts val="1700"/>
              <a:buChar char="•"/>
            </a:pPr>
            <a:r>
              <a:rPr lang="en"/>
              <a:t>Caused shift in terminology: “Acute Renal Failure” → “Acute Kidney Injury” </a:t>
            </a:r>
            <a:endParaRPr/>
          </a:p>
          <a:p>
            <a:pPr marL="457200" lvl="0" indent="-336550" algn="l" rtl="0">
              <a:lnSpc>
                <a:spcPct val="115000"/>
              </a:lnSpc>
              <a:spcBef>
                <a:spcPts val="0"/>
              </a:spcBef>
              <a:spcAft>
                <a:spcPts val="0"/>
              </a:spcAft>
              <a:buSzPts val="1700"/>
              <a:buChar char="•"/>
            </a:pPr>
            <a:r>
              <a:rPr lang="en"/>
              <a:t>Highlighted importance of identifying changes in kidney function earlier to prevent failure </a:t>
            </a:r>
            <a:r>
              <a:rPr lang="en" baseline="30000"/>
              <a:t>28</a:t>
            </a:r>
            <a:endParaRPr baseline="30000"/>
          </a:p>
          <a:p>
            <a:pPr marL="457200" lvl="0" indent="-336550" algn="l" rtl="0">
              <a:lnSpc>
                <a:spcPct val="115000"/>
              </a:lnSpc>
              <a:spcBef>
                <a:spcPts val="0"/>
              </a:spcBef>
              <a:spcAft>
                <a:spcPts val="0"/>
              </a:spcAft>
              <a:buClr>
                <a:schemeClr val="dk1"/>
              </a:buClr>
              <a:buSzPts val="1700"/>
              <a:buChar char="•"/>
            </a:pPr>
            <a:r>
              <a:rPr lang="en"/>
              <a:t>Validated in multiple studies for its ability to classify patients and was strongly tied to patient outcomes in the acutely ill </a:t>
            </a:r>
            <a:r>
              <a:rPr lang="en" baseline="30000"/>
              <a:t>28</a:t>
            </a:r>
            <a:endParaRPr baseline="30000"/>
          </a:p>
          <a:p>
            <a:pPr marL="0" lvl="0" indent="0" algn="l" rtl="0">
              <a:spcBef>
                <a:spcPts val="700"/>
              </a:spcBef>
              <a:spcAft>
                <a:spcPts val="0"/>
              </a:spcAft>
              <a:buNone/>
            </a:pP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Classification Systems: RIFLE</a:t>
            </a:r>
            <a:endParaRPr/>
          </a:p>
        </p:txBody>
      </p:sp>
      <p:sp>
        <p:nvSpPr>
          <p:cNvPr id="348" name="Google Shape;348;p46"/>
          <p:cNvSpPr txBox="1">
            <a:spLocks noGrp="1"/>
          </p:cNvSpPr>
          <p:nvPr>
            <p:ph type="body" idx="1"/>
          </p:nvPr>
        </p:nvSpPr>
        <p:spPr>
          <a:xfrm>
            <a:off x="457201" y="774575"/>
            <a:ext cx="8229600" cy="3714900"/>
          </a:xfrm>
          <a:prstGeom prst="rect">
            <a:avLst/>
          </a:prstGeom>
        </p:spPr>
        <p:txBody>
          <a:bodyPr spcFirstLastPara="1" wrap="square" lIns="68575" tIns="34275" rIns="68575" bIns="34275" anchor="t" anchorCtr="0">
            <a:noAutofit/>
          </a:bodyPr>
          <a:lstStyle/>
          <a:p>
            <a:pPr marL="177800" lvl="0" indent="0" algn="l" rtl="0">
              <a:lnSpc>
                <a:spcPct val="115000"/>
              </a:lnSpc>
              <a:spcBef>
                <a:spcPts val="800"/>
              </a:spcBef>
              <a:spcAft>
                <a:spcPts val="0"/>
              </a:spcAft>
              <a:buClr>
                <a:schemeClr val="dk1"/>
              </a:buClr>
              <a:buSzPts val="1100"/>
              <a:buFont typeface="Arial"/>
              <a:buNone/>
            </a:pPr>
            <a:r>
              <a:rPr lang="en" sz="1800"/>
              <a:t>Limitations</a:t>
            </a:r>
            <a:endParaRPr sz="1800"/>
          </a:p>
          <a:p>
            <a:pPr marL="457200" marR="0" lvl="0" indent="-342900" algn="l" rtl="0">
              <a:lnSpc>
                <a:spcPct val="115000"/>
              </a:lnSpc>
              <a:spcBef>
                <a:spcPts val="800"/>
              </a:spcBef>
              <a:spcAft>
                <a:spcPts val="0"/>
              </a:spcAft>
              <a:buSzPts val="1800"/>
              <a:buChar char="•"/>
            </a:pPr>
            <a:r>
              <a:rPr lang="en" sz="1800"/>
              <a:t>Smaller increases in SCr than those defined in “Risk” (&lt;1.5x) are associated with poor outcomes </a:t>
            </a:r>
            <a:r>
              <a:rPr lang="en" sz="1800" baseline="30000"/>
              <a:t>27</a:t>
            </a:r>
            <a:endParaRPr sz="1800" baseline="30000"/>
          </a:p>
          <a:p>
            <a:pPr marL="457200" marR="0" lvl="0" indent="-342900" algn="l" rtl="0">
              <a:lnSpc>
                <a:spcPct val="115000"/>
              </a:lnSpc>
              <a:spcBef>
                <a:spcPts val="0"/>
              </a:spcBef>
              <a:spcAft>
                <a:spcPts val="0"/>
              </a:spcAft>
              <a:buSzPts val="1800"/>
              <a:buChar char="•"/>
            </a:pPr>
            <a:r>
              <a:rPr lang="en" sz="1800"/>
              <a:t>Urine output component unreliable (may be influenced by other factors such as diuretic use) </a:t>
            </a:r>
            <a:r>
              <a:rPr lang="en" sz="1800" baseline="30000"/>
              <a:t>27</a:t>
            </a:r>
            <a:endParaRPr sz="1800" baseline="30000"/>
          </a:p>
          <a:p>
            <a:pPr marL="457200" marR="0" lvl="0" indent="-342900" algn="l" rtl="0">
              <a:lnSpc>
                <a:spcPct val="115000"/>
              </a:lnSpc>
              <a:spcBef>
                <a:spcPts val="0"/>
              </a:spcBef>
              <a:spcAft>
                <a:spcPts val="0"/>
              </a:spcAft>
              <a:buSzPts val="1800"/>
              <a:buChar char="•"/>
            </a:pPr>
            <a:r>
              <a:rPr lang="en" sz="1800"/>
              <a:t>When using estimated GFR in place of a true baseline GFR, the formulas that estimate GFR presume a “steady state” for GFR that is absent in patients with acutely changing kidney function </a:t>
            </a:r>
            <a:r>
              <a:rPr lang="en" sz="1800" baseline="30000"/>
              <a:t>27</a:t>
            </a:r>
            <a:endParaRPr sz="1800" baseline="30000"/>
          </a:p>
          <a:p>
            <a:pPr marL="457200" marR="0" lvl="0" indent="-342900" algn="l" rtl="0">
              <a:lnSpc>
                <a:spcPct val="115000"/>
              </a:lnSpc>
              <a:spcBef>
                <a:spcPts val="0"/>
              </a:spcBef>
              <a:spcAft>
                <a:spcPts val="0"/>
              </a:spcAft>
              <a:buSzPts val="1800"/>
              <a:buChar char="•"/>
            </a:pPr>
            <a:r>
              <a:rPr lang="en" sz="1800"/>
              <a:t>Urine output alone used for staging was not found to be an accurate predictor of AKI; Cr and urine output should be assessed together for accurate staging &amp; as a predictor of ICU mortality </a:t>
            </a:r>
            <a:r>
              <a:rPr lang="en" sz="1800" baseline="30000"/>
              <a:t>29</a:t>
            </a:r>
            <a:endParaRPr sz="1800" baseline="30000"/>
          </a:p>
          <a:p>
            <a:pPr marL="0" lvl="0" indent="0" algn="l" rtl="0">
              <a:spcBef>
                <a:spcPts val="700"/>
              </a:spcBef>
              <a:spcAft>
                <a:spcPts val="0"/>
              </a:spcAft>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Classification Systems: Acute Kidney Injury Network (AKIN) </a:t>
            </a:r>
            <a:r>
              <a:rPr lang="en" baseline="30000"/>
              <a:t>27,30</a:t>
            </a:r>
            <a:endParaRPr baseline="30000"/>
          </a:p>
        </p:txBody>
      </p:sp>
      <p:sp>
        <p:nvSpPr>
          <p:cNvPr id="354" name="Google Shape;354;p47"/>
          <p:cNvSpPr txBox="1"/>
          <p:nvPr/>
        </p:nvSpPr>
        <p:spPr>
          <a:xfrm>
            <a:off x="815925" y="4313000"/>
            <a:ext cx="3812700" cy="29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355" name="Google Shape;355;p47"/>
          <p:cNvCxnSpPr/>
          <p:nvPr/>
        </p:nvCxnSpPr>
        <p:spPr>
          <a:xfrm rot="10800000" flipH="1">
            <a:off x="4017175" y="2568600"/>
            <a:ext cx="1236900" cy="6300"/>
          </a:xfrm>
          <a:prstGeom prst="straightConnector1">
            <a:avLst/>
          </a:prstGeom>
          <a:noFill/>
          <a:ln w="76200" cap="flat" cmpd="sng">
            <a:solidFill>
              <a:srgbClr val="000000"/>
            </a:solidFill>
            <a:prstDash val="solid"/>
            <a:round/>
            <a:headEnd type="none" w="med" len="med"/>
            <a:tailEnd type="triangle" w="med" len="med"/>
          </a:ln>
        </p:spPr>
      </p:cxnSp>
      <p:graphicFrame>
        <p:nvGraphicFramePr>
          <p:cNvPr id="356" name="Google Shape;356;p47"/>
          <p:cNvGraphicFramePr/>
          <p:nvPr/>
        </p:nvGraphicFramePr>
        <p:xfrm>
          <a:off x="5078875" y="877650"/>
          <a:ext cx="3377250" cy="3532550"/>
        </p:xfrm>
        <a:graphic>
          <a:graphicData uri="http://schemas.openxmlformats.org/drawingml/2006/table">
            <a:tbl>
              <a:tblPr>
                <a:noFill/>
                <a:tableStyleId>{8E2AE749-A84A-4FCF-AD9E-455E6EBA4388}</a:tableStyleId>
              </a:tblPr>
              <a:tblGrid>
                <a:gridCol w="616075">
                  <a:extLst>
                    <a:ext uri="{9D8B030D-6E8A-4147-A177-3AD203B41FA5}">
                      <a16:colId xmlns:a16="http://schemas.microsoft.com/office/drawing/2014/main" val="20000"/>
                    </a:ext>
                  </a:extLst>
                </a:gridCol>
                <a:gridCol w="1474475">
                  <a:extLst>
                    <a:ext uri="{9D8B030D-6E8A-4147-A177-3AD203B41FA5}">
                      <a16:colId xmlns:a16="http://schemas.microsoft.com/office/drawing/2014/main" val="20001"/>
                    </a:ext>
                  </a:extLst>
                </a:gridCol>
                <a:gridCol w="1286700">
                  <a:extLst>
                    <a:ext uri="{9D8B030D-6E8A-4147-A177-3AD203B41FA5}">
                      <a16:colId xmlns:a16="http://schemas.microsoft.com/office/drawing/2014/main" val="20002"/>
                    </a:ext>
                  </a:extLst>
                </a:gridCol>
              </a:tblGrid>
              <a:tr h="34712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a:t>Cr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800" b="1"/>
                        <a:t>Urine output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454475">
                <a:tc>
                  <a:txBody>
                    <a:bodyPr/>
                    <a:lstStyle/>
                    <a:p>
                      <a:pPr marL="0" lvl="0" indent="0" algn="r" rtl="0">
                        <a:spcBef>
                          <a:spcPts val="0"/>
                        </a:spcBef>
                        <a:spcAft>
                          <a:spcPts val="0"/>
                        </a:spcAft>
                        <a:buNone/>
                      </a:pPr>
                      <a:r>
                        <a:rPr lang="en" sz="800" b="1"/>
                        <a:t>Stage 1</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x1.5 or </a:t>
                      </a:r>
                      <a:r>
                        <a:rPr lang="en" sz="800">
                          <a:solidFill>
                            <a:schemeClr val="dk1"/>
                          </a:solidFill>
                        </a:rPr>
                        <a:t>≥ 0.3mg/dl</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800"/>
                        <a:t>UO &lt;0.5ml/kg/hr x6 hr</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385850">
                <a:tc>
                  <a:txBody>
                    <a:bodyPr/>
                    <a:lstStyle/>
                    <a:p>
                      <a:pPr marL="0" lvl="0" indent="0" algn="r" rtl="0">
                        <a:spcBef>
                          <a:spcPts val="0"/>
                        </a:spcBef>
                        <a:spcAft>
                          <a:spcPts val="0"/>
                        </a:spcAft>
                        <a:buNone/>
                      </a:pPr>
                      <a:r>
                        <a:rPr lang="en" sz="800" b="1"/>
                        <a:t>Stage 2</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x2 </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sz="800"/>
                        <a:t>UO &lt;0.5ml/kg/hr</a:t>
                      </a:r>
                      <a:r>
                        <a:rPr lang="en" sz="800">
                          <a:solidFill>
                            <a:schemeClr val="dk1"/>
                          </a:solidFill>
                        </a:rPr>
                        <a:t>x12h</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577350">
                <a:tc>
                  <a:txBody>
                    <a:bodyPr/>
                    <a:lstStyle/>
                    <a:p>
                      <a:pPr marL="0" lvl="0" indent="0" algn="r" rtl="0">
                        <a:spcBef>
                          <a:spcPts val="0"/>
                        </a:spcBef>
                        <a:spcAft>
                          <a:spcPts val="0"/>
                        </a:spcAft>
                        <a:buNone/>
                      </a:pPr>
                      <a:r>
                        <a:rPr lang="en" sz="800" b="1"/>
                        <a:t>Stage 3</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x3 or Cr </a:t>
                      </a:r>
                      <a:r>
                        <a:rPr lang="en" sz="800">
                          <a:solidFill>
                            <a:schemeClr val="dk1"/>
                          </a:solidFill>
                        </a:rPr>
                        <a:t>≥ 4 mg/dl (with acute rise of ≥0.5mg/dl)</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sz="800"/>
                        <a:t>UO &lt; 0.3 ml/kg/hr </a:t>
                      </a:r>
                      <a:r>
                        <a:rPr lang="en" sz="800">
                          <a:solidFill>
                            <a:schemeClr val="dk1"/>
                          </a:solidFill>
                        </a:rPr>
                        <a:t>x24h </a:t>
                      </a:r>
                      <a:endParaRPr sz="800">
                        <a:solidFill>
                          <a:schemeClr val="dk1"/>
                        </a:solidFill>
                      </a:endParaRPr>
                    </a:p>
                    <a:p>
                      <a:pPr marL="0" lvl="0" indent="0" algn="ctr" rtl="0">
                        <a:spcBef>
                          <a:spcPts val="0"/>
                        </a:spcBef>
                        <a:spcAft>
                          <a:spcPts val="0"/>
                        </a:spcAft>
                        <a:buNone/>
                      </a:pPr>
                      <a:r>
                        <a:rPr lang="en" sz="800">
                          <a:solidFill>
                            <a:schemeClr val="dk1"/>
                          </a:solidFill>
                        </a:rPr>
                        <a:t>or anuria x12h</a:t>
                      </a:r>
                      <a:endParaRPr sz="800">
                        <a:solidFill>
                          <a:schemeClr val="dk1"/>
                        </a:solidFill>
                      </a:endParaRPr>
                    </a:p>
                    <a:p>
                      <a:pPr marL="0" lvl="0" indent="0" algn="ctr" rtl="0">
                        <a:spcBef>
                          <a:spcPts val="0"/>
                        </a:spcBef>
                        <a:spcAft>
                          <a:spcPts val="0"/>
                        </a:spcAft>
                        <a:buNone/>
                      </a:pPr>
                      <a:r>
                        <a:rPr lang="en" sz="800">
                          <a:solidFill>
                            <a:schemeClr val="dk1"/>
                          </a:solidFill>
                        </a:rPr>
                        <a:t>(Oliguria)</a:t>
                      </a:r>
                      <a:endParaRPr sz="8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21087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8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292800">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 sz="800"/>
                        <a:t>Patients who receive renal replacement therapy (RRT) are considered to have met the criteria for stage 3 irrespective of the stage that they are in at the time of commencement of RRT</a:t>
                      </a:r>
                      <a:endParaRPr sz="80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rowSpan="2" hMerge="1">
                  <a:txBody>
                    <a:bodyPr/>
                    <a:lstStyle/>
                    <a:p>
                      <a:endParaRPr lang="en-US"/>
                    </a:p>
                  </a:txBody>
                  <a:tcPr/>
                </a:tc>
                <a:extLst>
                  <a:ext uri="{0D108BD9-81ED-4DB2-BD59-A6C34878D82A}">
                    <a16:rowId xmlns:a16="http://schemas.microsoft.com/office/drawing/2014/main" val="10005"/>
                  </a:ext>
                </a:extLst>
              </a:tr>
              <a:tr h="294625">
                <a:tc>
                  <a:txBody>
                    <a:bodyPr/>
                    <a:lstStyle/>
                    <a:p>
                      <a:pPr marL="0" lvl="0" indent="0" algn="r"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294625">
                <a:tc>
                  <a:txBody>
                    <a:bodyPr/>
                    <a:lstStyle/>
                    <a:p>
                      <a:pPr marL="0" lvl="0" indent="0" algn="r"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800"/>
                        <a:t>Diagnostic criteria:</a:t>
                      </a:r>
                      <a:endParaRPr sz="800"/>
                    </a:p>
                    <a:p>
                      <a:pPr marL="457200" lvl="0" indent="-279400" algn="l" rtl="0">
                        <a:spcBef>
                          <a:spcPts val="0"/>
                        </a:spcBef>
                        <a:spcAft>
                          <a:spcPts val="0"/>
                        </a:spcAft>
                        <a:buSzPts val="800"/>
                        <a:buChar char="-"/>
                      </a:pPr>
                      <a:r>
                        <a:rPr lang="en" sz="800"/>
                        <a:t>Serum creatinine measured </a:t>
                      </a:r>
                      <a:r>
                        <a:rPr lang="en" sz="800">
                          <a:highlight>
                            <a:srgbClr val="FFFF00"/>
                          </a:highlight>
                        </a:rPr>
                        <a:t>over 48 hours</a:t>
                      </a:r>
                      <a:endParaRPr sz="800">
                        <a:highlight>
                          <a:srgbClr val="FFFF00"/>
                        </a:highlight>
                      </a:endParaRPr>
                    </a:p>
                    <a:p>
                      <a:pPr marL="457200" lvl="0" indent="-279400" algn="l" rtl="0">
                        <a:spcBef>
                          <a:spcPts val="0"/>
                        </a:spcBef>
                        <a:spcAft>
                          <a:spcPts val="0"/>
                        </a:spcAft>
                        <a:buSzPts val="800"/>
                        <a:buChar char="-"/>
                      </a:pPr>
                      <a:r>
                        <a:rPr lang="en" sz="800"/>
                        <a:t>Grades patients on urine output and change in SCr over</a:t>
                      </a:r>
                      <a:r>
                        <a:rPr lang="en" sz="800">
                          <a:highlight>
                            <a:srgbClr val="FFFF00"/>
                          </a:highlight>
                        </a:rPr>
                        <a:t> 48 hours</a:t>
                      </a:r>
                      <a:endParaRPr sz="800">
                        <a:highlight>
                          <a:srgbClr val="FFFF00"/>
                        </a:highlight>
                      </a:endParaRPr>
                    </a:p>
                    <a:p>
                      <a:pPr marL="457200" lvl="0" indent="-279400" algn="l" rtl="0">
                        <a:spcBef>
                          <a:spcPts val="0"/>
                        </a:spcBef>
                        <a:spcAft>
                          <a:spcPts val="0"/>
                        </a:spcAft>
                        <a:buSzPts val="800"/>
                        <a:buChar char="-"/>
                      </a:pPr>
                      <a:r>
                        <a:rPr lang="en" sz="800"/>
                        <a:t>7 day timeframe for staging AKI</a:t>
                      </a:r>
                      <a:endParaRPr sz="80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graphicFrame>
        <p:nvGraphicFramePr>
          <p:cNvPr id="357" name="Google Shape;357;p47"/>
          <p:cNvGraphicFramePr/>
          <p:nvPr/>
        </p:nvGraphicFramePr>
        <p:xfrm>
          <a:off x="120700" y="637588"/>
          <a:ext cx="4181100" cy="4086865"/>
        </p:xfrm>
        <a:graphic>
          <a:graphicData uri="http://schemas.openxmlformats.org/drawingml/2006/table">
            <a:tbl>
              <a:tblPr>
                <a:noFill/>
                <a:tableStyleId>{8E2AE749-A84A-4FCF-AD9E-455E6EBA4388}</a:tableStyleId>
              </a:tblPr>
              <a:tblGrid>
                <a:gridCol w="616075">
                  <a:extLst>
                    <a:ext uri="{9D8B030D-6E8A-4147-A177-3AD203B41FA5}">
                      <a16:colId xmlns:a16="http://schemas.microsoft.com/office/drawing/2014/main" val="20000"/>
                    </a:ext>
                  </a:extLst>
                </a:gridCol>
                <a:gridCol w="1474475">
                  <a:extLst>
                    <a:ext uri="{9D8B030D-6E8A-4147-A177-3AD203B41FA5}">
                      <a16:colId xmlns:a16="http://schemas.microsoft.com/office/drawing/2014/main" val="20001"/>
                    </a:ext>
                  </a:extLst>
                </a:gridCol>
                <a:gridCol w="1286700">
                  <a:extLst>
                    <a:ext uri="{9D8B030D-6E8A-4147-A177-3AD203B41FA5}">
                      <a16:colId xmlns:a16="http://schemas.microsoft.com/office/drawing/2014/main" val="20002"/>
                    </a:ext>
                  </a:extLst>
                </a:gridCol>
                <a:gridCol w="803850">
                  <a:extLst>
                    <a:ext uri="{9D8B030D-6E8A-4147-A177-3AD203B41FA5}">
                      <a16:colId xmlns:a16="http://schemas.microsoft.com/office/drawing/2014/main" val="20003"/>
                    </a:ext>
                  </a:extLst>
                </a:gridCol>
              </a:tblGrid>
              <a:tr h="309575">
                <a:tc>
                  <a:txBody>
                    <a:bodyPr/>
                    <a:lstStyle/>
                    <a:p>
                      <a:pPr marL="0" lvl="0" indent="0" algn="l" rtl="0">
                        <a:spcBef>
                          <a:spcPts val="0"/>
                        </a:spcBef>
                        <a:spcAft>
                          <a:spcPts val="0"/>
                        </a:spcAft>
                        <a:buNone/>
                      </a:pPr>
                      <a:endParaRPr sz="8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a:t>GFR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800" b="1"/>
                        <a:t>Urine output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87650">
                <a:tc>
                  <a:txBody>
                    <a:bodyPr/>
                    <a:lstStyle/>
                    <a:p>
                      <a:pPr marL="0" lvl="0" indent="0" algn="r" rtl="0">
                        <a:spcBef>
                          <a:spcPts val="0"/>
                        </a:spcBef>
                        <a:spcAft>
                          <a:spcPts val="0"/>
                        </a:spcAft>
                        <a:buNone/>
                      </a:pPr>
                      <a:r>
                        <a:rPr lang="en" sz="1000" b="1"/>
                        <a:t>R</a:t>
                      </a:r>
                      <a:r>
                        <a:rPr lang="en" sz="800"/>
                        <a:t>isk</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x1.5 or GFR decrease &gt;25%</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800"/>
                        <a:t>UO &lt;0.5ml kg</a:t>
                      </a:r>
                      <a:r>
                        <a:rPr lang="en" sz="800" baseline="30000">
                          <a:solidFill>
                            <a:schemeClr val="dk1"/>
                          </a:solidFill>
                        </a:rPr>
                        <a:t>-1</a:t>
                      </a:r>
                      <a:r>
                        <a:rPr lang="en" sz="800"/>
                        <a:t>h</a:t>
                      </a:r>
                      <a:r>
                        <a:rPr lang="en" sz="800" baseline="30000">
                          <a:solidFill>
                            <a:schemeClr val="dk1"/>
                          </a:solidFill>
                        </a:rPr>
                        <a:t>-1</a:t>
                      </a:r>
                      <a:r>
                        <a:rPr lang="en" sz="800"/>
                        <a:t>x6h</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sz="800"/>
                        <a:t>High Sensitivity</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87650">
                <a:tc>
                  <a:txBody>
                    <a:bodyPr/>
                    <a:lstStyle/>
                    <a:p>
                      <a:pPr marL="0" lvl="0" indent="0" algn="r" rtl="0">
                        <a:spcBef>
                          <a:spcPts val="0"/>
                        </a:spcBef>
                        <a:spcAft>
                          <a:spcPts val="0"/>
                        </a:spcAft>
                        <a:buNone/>
                      </a:pPr>
                      <a:r>
                        <a:rPr lang="en" sz="1000" b="1"/>
                        <a:t>I</a:t>
                      </a:r>
                      <a:r>
                        <a:rPr lang="en" sz="800"/>
                        <a:t>njury</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x2 or GFR decrease &gt;50%</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800"/>
                        <a:t>UO &lt;0.5ml </a:t>
                      </a:r>
                      <a:r>
                        <a:rPr lang="en" sz="800">
                          <a:solidFill>
                            <a:schemeClr val="dk1"/>
                          </a:solidFill>
                        </a:rPr>
                        <a:t>kg</a:t>
                      </a:r>
                      <a:r>
                        <a:rPr lang="en" sz="800" baseline="30000">
                          <a:solidFill>
                            <a:schemeClr val="dk1"/>
                          </a:solidFill>
                        </a:rPr>
                        <a:t>-1</a:t>
                      </a:r>
                      <a:r>
                        <a:rPr lang="en" sz="800">
                          <a:solidFill>
                            <a:schemeClr val="dk1"/>
                          </a:solidFill>
                        </a:rPr>
                        <a:t>h</a:t>
                      </a:r>
                      <a:r>
                        <a:rPr lang="en" sz="800" baseline="30000">
                          <a:solidFill>
                            <a:schemeClr val="dk1"/>
                          </a:solidFill>
                        </a:rPr>
                        <a:t>-1</a:t>
                      </a:r>
                      <a:r>
                        <a:rPr lang="en" sz="800">
                          <a:solidFill>
                            <a:schemeClr val="dk1"/>
                          </a:solidFill>
                        </a:rPr>
                        <a:t>x12h</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843900">
                <a:tc>
                  <a:txBody>
                    <a:bodyPr/>
                    <a:lstStyle/>
                    <a:p>
                      <a:pPr marL="0" lvl="0" indent="0" algn="r" rtl="0">
                        <a:spcBef>
                          <a:spcPts val="0"/>
                        </a:spcBef>
                        <a:spcAft>
                          <a:spcPts val="0"/>
                        </a:spcAft>
                        <a:buNone/>
                      </a:pPr>
                      <a:r>
                        <a:rPr lang="en" sz="1000" b="1"/>
                        <a:t>F</a:t>
                      </a:r>
                      <a:r>
                        <a:rPr lang="en" sz="800"/>
                        <a:t>ailure</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a:t>Increased creatinine x3 or GFR decrease &gt;75% or creatinine ≥4mg per 100mL (acute rise of </a:t>
                      </a:r>
                      <a:r>
                        <a:rPr lang="en" sz="800">
                          <a:solidFill>
                            <a:schemeClr val="dk1"/>
                          </a:solidFill>
                        </a:rPr>
                        <a:t>≥0.5mg per 100ml dl)</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 sz="800"/>
                        <a:t>UO &lt; 0.3 </a:t>
                      </a:r>
                      <a:r>
                        <a:rPr lang="en" sz="800">
                          <a:solidFill>
                            <a:schemeClr val="dk1"/>
                          </a:solidFill>
                        </a:rPr>
                        <a:t>kg</a:t>
                      </a:r>
                      <a:r>
                        <a:rPr lang="en" sz="800" baseline="30000">
                          <a:solidFill>
                            <a:schemeClr val="dk1"/>
                          </a:solidFill>
                        </a:rPr>
                        <a:t>-1</a:t>
                      </a:r>
                      <a:r>
                        <a:rPr lang="en" sz="800">
                          <a:solidFill>
                            <a:schemeClr val="dk1"/>
                          </a:solidFill>
                        </a:rPr>
                        <a:t>h</a:t>
                      </a:r>
                      <a:r>
                        <a:rPr lang="en" sz="800" baseline="30000">
                          <a:solidFill>
                            <a:schemeClr val="dk1"/>
                          </a:solidFill>
                        </a:rPr>
                        <a:t>-1</a:t>
                      </a:r>
                      <a:r>
                        <a:rPr lang="en" sz="800">
                          <a:solidFill>
                            <a:schemeClr val="dk1"/>
                          </a:solidFill>
                        </a:rPr>
                        <a:t>x24h </a:t>
                      </a:r>
                      <a:endParaRPr sz="800">
                        <a:solidFill>
                          <a:schemeClr val="dk1"/>
                        </a:solidFill>
                      </a:endParaRPr>
                    </a:p>
                    <a:p>
                      <a:pPr marL="0" lvl="0" indent="0" algn="ctr" rtl="0">
                        <a:spcBef>
                          <a:spcPts val="0"/>
                        </a:spcBef>
                        <a:spcAft>
                          <a:spcPts val="0"/>
                        </a:spcAft>
                        <a:buNone/>
                      </a:pPr>
                      <a:r>
                        <a:rPr lang="en" sz="800">
                          <a:solidFill>
                            <a:schemeClr val="dk1"/>
                          </a:solidFill>
                        </a:rPr>
                        <a:t>or anuria x12h</a:t>
                      </a:r>
                      <a:endParaRPr sz="800">
                        <a:solidFill>
                          <a:schemeClr val="dk1"/>
                        </a:solidFill>
                      </a:endParaRPr>
                    </a:p>
                    <a:p>
                      <a:pPr marL="0" lvl="0" indent="0" algn="ctr" rtl="0">
                        <a:spcBef>
                          <a:spcPts val="0"/>
                        </a:spcBef>
                        <a:spcAft>
                          <a:spcPts val="0"/>
                        </a:spcAft>
                        <a:buNone/>
                      </a:pPr>
                      <a:r>
                        <a:rPr lang="en" sz="800">
                          <a:solidFill>
                            <a:schemeClr val="dk1"/>
                          </a:solidFill>
                        </a:rPr>
                        <a:t>(Oliguria)</a:t>
                      </a:r>
                      <a:endParaRPr sz="8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r>
                        <a:rPr lang="en" sz="800"/>
                        <a:t>High Specificity</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0472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8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0472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 sz="800"/>
                        <a:t>Persistent ARF = complete loss of renal function &gt;4 weeks</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2E9"/>
                    </a:solidFill>
                  </a:tcPr>
                </a:tc>
                <a:tc rowSpan="2"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06625">
                <a:tc>
                  <a:txBody>
                    <a:bodyPr/>
                    <a:lstStyle/>
                    <a:p>
                      <a:pPr marL="0" lvl="0" indent="0" algn="r" rtl="0">
                        <a:spcBef>
                          <a:spcPts val="0"/>
                        </a:spcBef>
                        <a:spcAft>
                          <a:spcPts val="0"/>
                        </a:spcAft>
                        <a:buNone/>
                      </a:pPr>
                      <a:r>
                        <a:rPr lang="en" sz="1000" b="1"/>
                        <a:t>L</a:t>
                      </a:r>
                      <a:r>
                        <a:rPr lang="en" sz="800"/>
                        <a:t>oss</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06625">
                <a:tc>
                  <a:txBody>
                    <a:bodyPr/>
                    <a:lstStyle/>
                    <a:p>
                      <a:pPr marL="0" lvl="0" indent="0" algn="r" rtl="0">
                        <a:spcBef>
                          <a:spcPts val="0"/>
                        </a:spcBef>
                        <a:spcAft>
                          <a:spcPts val="0"/>
                        </a:spcAft>
                        <a:buNone/>
                      </a:pPr>
                      <a:r>
                        <a:rPr lang="en" sz="1000" b="1"/>
                        <a:t>E</a:t>
                      </a:r>
                      <a:r>
                        <a:rPr lang="en" sz="800"/>
                        <a:t>SRD</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 sz="800" dirty="0"/>
                        <a:t>End Stage Renal Disease (&gt;3 months)</a:t>
                      </a:r>
                      <a:endParaRPr sz="8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4A7D6"/>
                    </a:solidFill>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678050">
                <a:tc>
                  <a:txBody>
                    <a:bodyPr/>
                    <a:lstStyle/>
                    <a:p>
                      <a:pPr marL="0" lvl="0" indent="0" algn="r" rtl="0">
                        <a:spcBef>
                          <a:spcPts val="0"/>
                        </a:spcBef>
                        <a:spcAft>
                          <a:spcPts val="0"/>
                        </a:spcAft>
                        <a:buNone/>
                      </a:pPr>
                      <a:endParaRPr sz="8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800"/>
                        <a:t>Diagnostic criteria:</a:t>
                      </a:r>
                      <a:endParaRPr sz="800"/>
                    </a:p>
                    <a:p>
                      <a:pPr marL="457200" lvl="0" indent="-279400" algn="l" rtl="0">
                        <a:spcBef>
                          <a:spcPts val="0"/>
                        </a:spcBef>
                        <a:spcAft>
                          <a:spcPts val="0"/>
                        </a:spcAft>
                        <a:buSzPts val="800"/>
                        <a:buChar char="-"/>
                      </a:pPr>
                      <a:r>
                        <a:rPr lang="en" sz="800"/>
                        <a:t>1 week timeframe for AKI diagnosis</a:t>
                      </a:r>
                      <a:endParaRPr sz="800"/>
                    </a:p>
                    <a:p>
                      <a:pPr marL="457200" lvl="0" indent="-279400" algn="l" rtl="0">
                        <a:spcBef>
                          <a:spcPts val="0"/>
                        </a:spcBef>
                        <a:spcAft>
                          <a:spcPts val="0"/>
                        </a:spcAft>
                        <a:buSzPts val="800"/>
                        <a:buChar char="-"/>
                      </a:pPr>
                      <a:r>
                        <a:rPr lang="en" sz="800"/>
                        <a:t>Grades patients based on the worse category for GFR/UO</a:t>
                      </a: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l" rtl="0">
                        <a:spcBef>
                          <a:spcPts val="0"/>
                        </a:spcBef>
                        <a:spcAft>
                          <a:spcPts val="0"/>
                        </a:spcAft>
                        <a:buNone/>
                      </a:pPr>
                      <a:endParaRPr sz="800"/>
                    </a:p>
                  </a:txBody>
                  <a:tcPr marL="91425" marR="91425" marT="91425" marB="91425">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58" name="Google Shape;358;p47"/>
          <p:cNvSpPr txBox="1"/>
          <p:nvPr/>
        </p:nvSpPr>
        <p:spPr>
          <a:xfrm>
            <a:off x="1592800" y="498975"/>
            <a:ext cx="1236900" cy="2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Calibri"/>
                <a:ea typeface="Calibri"/>
                <a:cs typeface="Calibri"/>
                <a:sym typeface="Calibri"/>
              </a:rPr>
              <a:t>RIFLE Criteria</a:t>
            </a:r>
            <a:endParaRPr sz="1000">
              <a:latin typeface="Calibri"/>
              <a:ea typeface="Calibri"/>
              <a:cs typeface="Calibri"/>
              <a:sym typeface="Calibri"/>
            </a:endParaRPr>
          </a:p>
        </p:txBody>
      </p:sp>
      <p:sp>
        <p:nvSpPr>
          <p:cNvPr id="359" name="Google Shape;359;p47"/>
          <p:cNvSpPr txBox="1"/>
          <p:nvPr/>
        </p:nvSpPr>
        <p:spPr>
          <a:xfrm>
            <a:off x="6524975" y="727025"/>
            <a:ext cx="1236900" cy="2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Calibri"/>
                <a:ea typeface="Calibri"/>
                <a:cs typeface="Calibri"/>
                <a:sym typeface="Calibri"/>
              </a:rPr>
              <a:t>AKIN Criteria</a:t>
            </a:r>
            <a:endParaRPr sz="1000">
              <a:latin typeface="Calibri"/>
              <a:ea typeface="Calibri"/>
              <a:cs typeface="Calibri"/>
              <a:sym typeface="Calibri"/>
            </a:endParaRPr>
          </a:p>
        </p:txBody>
      </p:sp>
      <p:sp>
        <p:nvSpPr>
          <p:cNvPr id="360" name="Google Shape;360;p47"/>
          <p:cNvSpPr/>
          <p:nvPr/>
        </p:nvSpPr>
        <p:spPr>
          <a:xfrm>
            <a:off x="5029675" y="833225"/>
            <a:ext cx="869400" cy="292500"/>
          </a:xfrm>
          <a:prstGeom prst="wedgeRectCallout">
            <a:avLst>
              <a:gd name="adj1" fmla="val 63509"/>
              <a:gd name="adj2" fmla="val 10865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Removed GFR</a:t>
            </a:r>
            <a:endParaRPr sz="800"/>
          </a:p>
        </p:txBody>
      </p:sp>
      <p:sp>
        <p:nvSpPr>
          <p:cNvPr id="361" name="Google Shape;361;p47"/>
          <p:cNvSpPr/>
          <p:nvPr/>
        </p:nvSpPr>
        <p:spPr>
          <a:xfrm>
            <a:off x="4691200" y="3682575"/>
            <a:ext cx="869400" cy="292500"/>
          </a:xfrm>
          <a:prstGeom prst="wedgeRectCallout">
            <a:avLst>
              <a:gd name="adj1" fmla="val 63509"/>
              <a:gd name="adj2" fmla="val 10865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Introduced 48h timeframe</a:t>
            </a:r>
            <a:endParaRPr sz="800"/>
          </a:p>
        </p:txBody>
      </p:sp>
      <p:sp>
        <p:nvSpPr>
          <p:cNvPr id="362" name="Google Shape;362;p47"/>
          <p:cNvSpPr/>
          <p:nvPr/>
        </p:nvSpPr>
        <p:spPr>
          <a:xfrm>
            <a:off x="4691200" y="2909350"/>
            <a:ext cx="869400" cy="292500"/>
          </a:xfrm>
          <a:prstGeom prst="wedgeRectCallout">
            <a:avLst>
              <a:gd name="adj1" fmla="val 63509"/>
              <a:gd name="adj2" fmla="val 10865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New RRT Staging </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Incidence</a:t>
            </a:r>
            <a:endParaRPr/>
          </a:p>
        </p:txBody>
      </p:sp>
      <p:sp>
        <p:nvSpPr>
          <p:cNvPr id="109" name="Google Shape;109;p21"/>
          <p:cNvSpPr txBox="1"/>
          <p:nvPr/>
        </p:nvSpPr>
        <p:spPr>
          <a:xfrm>
            <a:off x="2785913" y="2389750"/>
            <a:ext cx="1571400" cy="14640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9%</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a:solidFill>
                  <a:srgbClr val="FFFFFF"/>
                </a:solidFill>
                <a:latin typeface="Calibri"/>
                <a:ea typeface="Calibri"/>
                <a:cs typeface="Calibri"/>
                <a:sym typeface="Calibri"/>
              </a:rPr>
              <a:t>Non-cardiac inpatient surgery patients develop AKI </a:t>
            </a:r>
            <a:r>
              <a:rPr lang="en" baseline="30000">
                <a:solidFill>
                  <a:srgbClr val="FFFFFF"/>
                </a:solidFill>
                <a:latin typeface="Calibri"/>
                <a:ea typeface="Calibri"/>
                <a:cs typeface="Calibri"/>
                <a:sym typeface="Calibri"/>
              </a:rPr>
              <a:t>4</a:t>
            </a:r>
            <a:endParaRPr baseline="30000">
              <a:solidFill>
                <a:srgbClr val="FFFFFF"/>
              </a:solidFill>
              <a:latin typeface="Calibri"/>
              <a:ea typeface="Calibri"/>
              <a:cs typeface="Calibri"/>
              <a:sym typeface="Calibri"/>
            </a:endParaRPr>
          </a:p>
        </p:txBody>
      </p:sp>
      <p:sp>
        <p:nvSpPr>
          <p:cNvPr id="110" name="Google Shape;110;p21"/>
          <p:cNvSpPr txBox="1"/>
          <p:nvPr/>
        </p:nvSpPr>
        <p:spPr>
          <a:xfrm>
            <a:off x="-372350" y="2922025"/>
            <a:ext cx="12600" cy="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1" name="Google Shape;111;p21"/>
          <p:cNvSpPr txBox="1"/>
          <p:nvPr/>
        </p:nvSpPr>
        <p:spPr>
          <a:xfrm>
            <a:off x="4485438" y="2389750"/>
            <a:ext cx="1571400" cy="1464000"/>
          </a:xfrm>
          <a:prstGeom prst="rect">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25%</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a:solidFill>
                  <a:srgbClr val="FFFFFF"/>
                </a:solidFill>
                <a:latin typeface="Calibri"/>
                <a:ea typeface="Calibri"/>
                <a:cs typeface="Calibri"/>
                <a:sym typeface="Calibri"/>
              </a:rPr>
              <a:t>Of trauma patients develop AKI </a:t>
            </a:r>
            <a:r>
              <a:rPr lang="en" baseline="30000">
                <a:solidFill>
                  <a:srgbClr val="FFFFFF"/>
                </a:solidFill>
                <a:latin typeface="Calibri"/>
                <a:ea typeface="Calibri"/>
                <a:cs typeface="Calibri"/>
                <a:sym typeface="Calibri"/>
              </a:rPr>
              <a:t>5</a:t>
            </a:r>
            <a:endParaRPr baseline="30000">
              <a:solidFill>
                <a:srgbClr val="FFFFFF"/>
              </a:solidFill>
              <a:latin typeface="Calibri"/>
              <a:ea typeface="Calibri"/>
              <a:cs typeface="Calibri"/>
              <a:sym typeface="Calibri"/>
            </a:endParaRPr>
          </a:p>
        </p:txBody>
      </p:sp>
      <p:sp>
        <p:nvSpPr>
          <p:cNvPr id="112" name="Google Shape;112;p21"/>
          <p:cNvSpPr txBox="1"/>
          <p:nvPr/>
        </p:nvSpPr>
        <p:spPr>
          <a:xfrm>
            <a:off x="6184975" y="2389750"/>
            <a:ext cx="1571400" cy="1464000"/>
          </a:xfrm>
          <a:prstGeom prst="rect">
            <a:avLst/>
          </a:prstGeom>
          <a:solidFill>
            <a:srgbClr val="002060"/>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rgbClr val="FFFFFF"/>
                </a:solidFill>
                <a:latin typeface="Calibri"/>
                <a:ea typeface="Calibri"/>
                <a:cs typeface="Calibri"/>
                <a:sym typeface="Calibri"/>
              </a:rPr>
              <a:t>52-56%</a:t>
            </a:r>
            <a:r>
              <a:rPr lang="en" dirty="0">
                <a:solidFill>
                  <a:srgbClr val="FFFFFF"/>
                </a:solidFill>
                <a:latin typeface="Calibri"/>
                <a:ea typeface="Calibri"/>
                <a:cs typeface="Calibri"/>
                <a:sym typeface="Calibri"/>
              </a:rPr>
              <a:t> </a:t>
            </a:r>
            <a:endParaRPr dirty="0">
              <a:solidFill>
                <a:srgbClr val="FFFFFF"/>
              </a:solidFill>
              <a:latin typeface="Calibri"/>
              <a:ea typeface="Calibri"/>
              <a:cs typeface="Calibri"/>
              <a:sym typeface="Calibri"/>
            </a:endParaRPr>
          </a:p>
          <a:p>
            <a:pPr marL="0" lvl="0" indent="0" algn="ctr" rtl="0">
              <a:spcBef>
                <a:spcPts val="0"/>
              </a:spcBef>
              <a:spcAft>
                <a:spcPts val="0"/>
              </a:spcAft>
              <a:buNone/>
            </a:pPr>
            <a:r>
              <a:rPr lang="en" dirty="0">
                <a:solidFill>
                  <a:srgbClr val="FFFFFF"/>
                </a:solidFill>
                <a:latin typeface="Calibri"/>
                <a:ea typeface="Calibri"/>
                <a:cs typeface="Calibri"/>
                <a:sym typeface="Calibri"/>
              </a:rPr>
              <a:t>Of patients admitted to ICU after surgery </a:t>
            </a:r>
            <a:r>
              <a:rPr lang="en" baseline="30000" dirty="0">
                <a:solidFill>
                  <a:srgbClr val="FFFFFF"/>
                </a:solidFill>
                <a:latin typeface="Calibri"/>
                <a:ea typeface="Calibri"/>
                <a:cs typeface="Calibri"/>
                <a:sym typeface="Calibri"/>
              </a:rPr>
              <a:t>6</a:t>
            </a:r>
            <a:endParaRPr baseline="30000" dirty="0">
              <a:solidFill>
                <a:srgbClr val="FFFFFF"/>
              </a:solidFill>
              <a:latin typeface="Calibri"/>
              <a:ea typeface="Calibri"/>
              <a:cs typeface="Calibri"/>
              <a:sym typeface="Calibri"/>
            </a:endParaRPr>
          </a:p>
        </p:txBody>
      </p:sp>
      <p:sp>
        <p:nvSpPr>
          <p:cNvPr id="113" name="Google Shape;113;p21"/>
          <p:cNvSpPr txBox="1"/>
          <p:nvPr/>
        </p:nvSpPr>
        <p:spPr>
          <a:xfrm>
            <a:off x="1086400" y="785800"/>
            <a:ext cx="1571400" cy="1464000"/>
          </a:xfrm>
          <a:prstGeom prst="rect">
            <a:avLst/>
          </a:pr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13.3 million</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a:solidFill>
                  <a:srgbClr val="F3F3F3"/>
                </a:solidFill>
                <a:latin typeface="Calibri"/>
                <a:ea typeface="Calibri"/>
                <a:cs typeface="Calibri"/>
                <a:sym typeface="Calibri"/>
              </a:rPr>
              <a:t>Patients per year develop AKI worldwide </a:t>
            </a:r>
            <a:r>
              <a:rPr lang="en" baseline="30000">
                <a:solidFill>
                  <a:srgbClr val="F3F3F3"/>
                </a:solidFill>
                <a:latin typeface="Calibri"/>
                <a:ea typeface="Calibri"/>
                <a:cs typeface="Calibri"/>
                <a:sym typeface="Calibri"/>
              </a:rPr>
              <a:t>1</a:t>
            </a:r>
            <a:endParaRPr baseline="30000">
              <a:solidFill>
                <a:srgbClr val="F3F3F3"/>
              </a:solidFill>
              <a:latin typeface="Calibri"/>
              <a:ea typeface="Calibri"/>
              <a:cs typeface="Calibri"/>
              <a:sym typeface="Calibri"/>
            </a:endParaRPr>
          </a:p>
        </p:txBody>
      </p:sp>
      <p:sp>
        <p:nvSpPr>
          <p:cNvPr id="114" name="Google Shape;114;p21"/>
          <p:cNvSpPr txBox="1"/>
          <p:nvPr/>
        </p:nvSpPr>
        <p:spPr>
          <a:xfrm>
            <a:off x="2785913" y="785800"/>
            <a:ext cx="1571400" cy="1464000"/>
          </a:xfrm>
          <a:prstGeom prst="rect">
            <a:avLst/>
          </a:prstGeom>
          <a:solidFill>
            <a:schemeClr val="dk1"/>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1.7 million</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a:solidFill>
                  <a:srgbClr val="FFFFFF"/>
                </a:solidFill>
                <a:latin typeface="Calibri"/>
                <a:ea typeface="Calibri"/>
                <a:cs typeface="Calibri"/>
                <a:sym typeface="Calibri"/>
              </a:rPr>
              <a:t>Deaths per year worldwide attributed to AKI </a:t>
            </a:r>
            <a:r>
              <a:rPr lang="en" baseline="30000">
                <a:solidFill>
                  <a:srgbClr val="FFFFFF"/>
                </a:solidFill>
                <a:latin typeface="Calibri"/>
                <a:ea typeface="Calibri"/>
                <a:cs typeface="Calibri"/>
                <a:sym typeface="Calibri"/>
              </a:rPr>
              <a:t>1</a:t>
            </a:r>
            <a:endParaRPr baseline="30000">
              <a:solidFill>
                <a:srgbClr val="FFFFFF"/>
              </a:solidFill>
              <a:latin typeface="Calibri"/>
              <a:ea typeface="Calibri"/>
              <a:cs typeface="Calibri"/>
              <a:sym typeface="Calibri"/>
            </a:endParaRPr>
          </a:p>
        </p:txBody>
      </p:sp>
      <p:sp>
        <p:nvSpPr>
          <p:cNvPr id="115" name="Google Shape;115;p21"/>
          <p:cNvSpPr txBox="1"/>
          <p:nvPr/>
        </p:nvSpPr>
        <p:spPr>
          <a:xfrm>
            <a:off x="4485450" y="785800"/>
            <a:ext cx="1571400" cy="1464000"/>
          </a:xfrm>
          <a:prstGeom prst="rect">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7-13% </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a:solidFill>
                  <a:srgbClr val="F3F3F3"/>
                </a:solidFill>
                <a:latin typeface="Calibri"/>
                <a:ea typeface="Calibri"/>
                <a:cs typeface="Calibri"/>
                <a:sym typeface="Calibri"/>
              </a:rPr>
              <a:t>Surgical patients suffer with AKI </a:t>
            </a:r>
            <a:r>
              <a:rPr lang="en" baseline="30000">
                <a:solidFill>
                  <a:srgbClr val="F3F3F3"/>
                </a:solidFill>
                <a:latin typeface="Calibri"/>
                <a:ea typeface="Calibri"/>
                <a:cs typeface="Calibri"/>
                <a:sym typeface="Calibri"/>
              </a:rPr>
              <a:t>2</a:t>
            </a:r>
            <a:endParaRPr baseline="30000">
              <a:solidFill>
                <a:srgbClr val="F3F3F3"/>
              </a:solidFill>
              <a:latin typeface="Calibri"/>
              <a:ea typeface="Calibri"/>
              <a:cs typeface="Calibri"/>
              <a:sym typeface="Calibri"/>
            </a:endParaRPr>
          </a:p>
        </p:txBody>
      </p:sp>
      <p:sp>
        <p:nvSpPr>
          <p:cNvPr id="116" name="Google Shape;116;p21"/>
          <p:cNvSpPr txBox="1"/>
          <p:nvPr/>
        </p:nvSpPr>
        <p:spPr>
          <a:xfrm>
            <a:off x="6184975" y="785800"/>
            <a:ext cx="1571400" cy="1464000"/>
          </a:xfrm>
          <a:prstGeom prst="rect">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FFFFF"/>
                </a:solidFill>
                <a:latin typeface="Calibri"/>
                <a:ea typeface="Calibri"/>
                <a:cs typeface="Calibri"/>
                <a:sym typeface="Calibri"/>
              </a:rPr>
              <a:t>70% </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r>
              <a:rPr lang="en" b="1">
                <a:solidFill>
                  <a:srgbClr val="FFFFFF"/>
                </a:solidFill>
                <a:latin typeface="Calibri"/>
                <a:ea typeface="Calibri"/>
                <a:cs typeface="Calibri"/>
                <a:sym typeface="Calibri"/>
              </a:rPr>
              <a:t>mortality rate for patients with sepsis and AKI </a:t>
            </a:r>
            <a:r>
              <a:rPr lang="en" baseline="30000">
                <a:solidFill>
                  <a:srgbClr val="FFFFFF"/>
                </a:solidFill>
                <a:latin typeface="Calibri"/>
                <a:ea typeface="Calibri"/>
                <a:cs typeface="Calibri"/>
                <a:sym typeface="Calibri"/>
              </a:rPr>
              <a:t>3</a:t>
            </a:r>
            <a:endParaRPr baseline="30000">
              <a:solidFill>
                <a:srgbClr val="F3F3F3"/>
              </a:solidFill>
              <a:latin typeface="Calibri"/>
              <a:ea typeface="Calibri"/>
              <a:cs typeface="Calibri"/>
              <a:sym typeface="Calibri"/>
            </a:endParaRPr>
          </a:p>
        </p:txBody>
      </p:sp>
      <p:sp>
        <p:nvSpPr>
          <p:cNvPr id="117" name="Google Shape;117;p21"/>
          <p:cNvSpPr txBox="1"/>
          <p:nvPr/>
        </p:nvSpPr>
        <p:spPr>
          <a:xfrm>
            <a:off x="1086388" y="2389750"/>
            <a:ext cx="1571400" cy="1464000"/>
          </a:xfrm>
          <a:prstGeom prst="rect">
            <a:avLst/>
          </a:prstGeom>
          <a:solidFill>
            <a:srgbClr val="9E9E9E"/>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FFFF"/>
              </a:solidFill>
              <a:latin typeface="Calibri"/>
              <a:ea typeface="Calibri"/>
              <a:cs typeface="Calibri"/>
              <a:sym typeface="Calibri"/>
            </a:endParaRPr>
          </a:p>
        </p:txBody>
      </p:sp>
      <p:pic>
        <p:nvPicPr>
          <p:cNvPr id="118" name="Google Shape;118;p21"/>
          <p:cNvPicPr preferRelativeResize="0"/>
          <p:nvPr/>
        </p:nvPicPr>
        <p:blipFill>
          <a:blip r:embed="rId3">
            <a:alphaModFix/>
          </a:blip>
          <a:stretch>
            <a:fillRect/>
          </a:stretch>
        </p:blipFill>
        <p:spPr>
          <a:xfrm>
            <a:off x="1214438" y="2504600"/>
            <a:ext cx="1315326" cy="13153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Classification Systems: AKIN</a:t>
            </a:r>
            <a:endParaRPr/>
          </a:p>
        </p:txBody>
      </p:sp>
      <p:sp>
        <p:nvSpPr>
          <p:cNvPr id="368" name="Google Shape;368;p48"/>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marR="0" lvl="0" indent="-342900" algn="l" rtl="0">
              <a:lnSpc>
                <a:spcPct val="115000"/>
              </a:lnSpc>
              <a:spcBef>
                <a:spcPts val="800"/>
              </a:spcBef>
              <a:spcAft>
                <a:spcPts val="0"/>
              </a:spcAft>
              <a:buSzPts val="1800"/>
              <a:buChar char="•"/>
            </a:pPr>
            <a:r>
              <a:rPr lang="en" sz="1800"/>
              <a:t>Introduced in 2007 to improve accuracy after RIFLE release </a:t>
            </a:r>
            <a:r>
              <a:rPr lang="en" sz="1800" baseline="30000"/>
              <a:t>27</a:t>
            </a:r>
            <a:endParaRPr sz="1800" baseline="30000"/>
          </a:p>
          <a:p>
            <a:pPr marL="457200" marR="0" lvl="0" indent="-342900" algn="l" rtl="0">
              <a:lnSpc>
                <a:spcPct val="115000"/>
              </a:lnSpc>
              <a:spcBef>
                <a:spcPts val="0"/>
              </a:spcBef>
              <a:spcAft>
                <a:spcPts val="0"/>
              </a:spcAft>
              <a:buSzPts val="1800"/>
              <a:buChar char="•"/>
            </a:pPr>
            <a:r>
              <a:rPr lang="en" sz="1800"/>
              <a:t>Relies on serum creatinine measured over 48 hours but does not use GFR</a:t>
            </a:r>
            <a:endParaRPr sz="1800"/>
          </a:p>
          <a:p>
            <a:pPr marL="457200" marR="0" lvl="0" indent="-342900" algn="l" rtl="0">
              <a:lnSpc>
                <a:spcPct val="115000"/>
              </a:lnSpc>
              <a:spcBef>
                <a:spcPts val="0"/>
              </a:spcBef>
              <a:spcAft>
                <a:spcPts val="0"/>
              </a:spcAft>
              <a:buSzPts val="1800"/>
              <a:buChar char="•"/>
            </a:pPr>
            <a:r>
              <a:rPr lang="en" sz="1800"/>
              <a:t>Grades patients on urine output and change in SCr over 48 hours</a:t>
            </a:r>
            <a:endParaRPr sz="1800"/>
          </a:p>
          <a:p>
            <a:pPr marL="457200" marR="0" lvl="0" indent="-342900" algn="l" rtl="0">
              <a:lnSpc>
                <a:spcPct val="115000"/>
              </a:lnSpc>
              <a:spcBef>
                <a:spcPts val="0"/>
              </a:spcBef>
              <a:spcAft>
                <a:spcPts val="0"/>
              </a:spcAft>
              <a:buSzPts val="1800"/>
              <a:buChar char="•"/>
            </a:pPr>
            <a:r>
              <a:rPr lang="en" sz="1800"/>
              <a:t>Higher diagnostic accuracy than RIFLE </a:t>
            </a:r>
            <a:r>
              <a:rPr lang="en" sz="1800" baseline="30000"/>
              <a:t>30</a:t>
            </a:r>
            <a:endParaRPr sz="1800" baseline="30000"/>
          </a:p>
          <a:p>
            <a:pPr marL="177800" marR="0" lvl="0" indent="0" algn="l" rtl="0">
              <a:lnSpc>
                <a:spcPct val="115000"/>
              </a:lnSpc>
              <a:spcBef>
                <a:spcPts val="800"/>
              </a:spcBef>
              <a:spcAft>
                <a:spcPts val="0"/>
              </a:spcAft>
              <a:buNone/>
            </a:pPr>
            <a:endParaRPr sz="1800"/>
          </a:p>
          <a:p>
            <a:pPr marL="0" marR="0" lvl="0" indent="0" algn="l" rtl="0">
              <a:lnSpc>
                <a:spcPct val="115000"/>
              </a:lnSpc>
              <a:spcBef>
                <a:spcPts val="8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Classification Systems: AKIN</a:t>
            </a:r>
            <a:endParaRPr/>
          </a:p>
        </p:txBody>
      </p:sp>
      <p:sp>
        <p:nvSpPr>
          <p:cNvPr id="374" name="Google Shape;374;p49"/>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marR="0" lvl="0" indent="0" algn="l" rtl="0">
              <a:lnSpc>
                <a:spcPct val="115000"/>
              </a:lnSpc>
              <a:spcBef>
                <a:spcPts val="800"/>
              </a:spcBef>
              <a:spcAft>
                <a:spcPts val="0"/>
              </a:spcAft>
              <a:buNone/>
            </a:pPr>
            <a:r>
              <a:rPr lang="en" sz="1800"/>
              <a:t>Limitations</a:t>
            </a:r>
            <a:endParaRPr sz="1800"/>
          </a:p>
          <a:p>
            <a:pPr marL="457200" marR="0" lvl="0" indent="-342900" algn="l" rtl="0">
              <a:lnSpc>
                <a:spcPct val="115000"/>
              </a:lnSpc>
              <a:spcBef>
                <a:spcPts val="800"/>
              </a:spcBef>
              <a:spcAft>
                <a:spcPts val="0"/>
              </a:spcAft>
              <a:buSzPts val="1800"/>
              <a:buChar char="-"/>
            </a:pPr>
            <a:r>
              <a:rPr lang="en" sz="1800"/>
              <a:t>48 hour timeframe for diagnosis of AKI may miss slowly progressing AKI </a:t>
            </a:r>
            <a:r>
              <a:rPr lang="en" sz="1800" baseline="30000"/>
              <a:t>27</a:t>
            </a:r>
            <a:endParaRPr sz="1800" baseline="30000"/>
          </a:p>
          <a:p>
            <a:pPr marL="457200" marR="0" lvl="0" indent="-342900" algn="l" rtl="0">
              <a:lnSpc>
                <a:spcPct val="115000"/>
              </a:lnSpc>
              <a:spcBef>
                <a:spcPts val="0"/>
              </a:spcBef>
              <a:spcAft>
                <a:spcPts val="0"/>
              </a:spcAft>
              <a:buSzPts val="1800"/>
              <a:buChar char="-"/>
            </a:pPr>
            <a:r>
              <a:rPr lang="en" sz="1800"/>
              <a:t>While diagnosis of AKI is based on a change in SCr over 48 hours, a 1 week timeframe is used for staging AKI </a:t>
            </a:r>
            <a:r>
              <a:rPr lang="en" sz="1800" baseline="30000"/>
              <a:t>27</a:t>
            </a:r>
            <a:endParaRPr sz="1800" baseline="30000"/>
          </a:p>
          <a:p>
            <a:pPr marL="0" lvl="0" indent="0" algn="l" rtl="0">
              <a:spcBef>
                <a:spcPts val="7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a:t>AKI Classification Systems: KDIGO Criteria (2012) </a:t>
            </a:r>
            <a:r>
              <a:rPr lang="en" baseline="30000"/>
              <a:t>31</a:t>
            </a:r>
            <a:endParaRPr baseline="30000"/>
          </a:p>
        </p:txBody>
      </p:sp>
      <p:graphicFrame>
        <p:nvGraphicFramePr>
          <p:cNvPr id="380" name="Google Shape;380;p50"/>
          <p:cNvGraphicFramePr/>
          <p:nvPr>
            <p:extLst>
              <p:ext uri="{D42A27DB-BD31-4B8C-83A1-F6EECF244321}">
                <p14:modId xmlns:p14="http://schemas.microsoft.com/office/powerpoint/2010/main" val="401349745"/>
              </p:ext>
            </p:extLst>
          </p:nvPr>
        </p:nvGraphicFramePr>
        <p:xfrm>
          <a:off x="2931275" y="645850"/>
          <a:ext cx="3615575" cy="4217450"/>
        </p:xfrm>
        <a:graphic>
          <a:graphicData uri="http://schemas.openxmlformats.org/drawingml/2006/table">
            <a:tbl>
              <a:tblPr>
                <a:noFill/>
                <a:tableStyleId>{8E2AE749-A84A-4FCF-AD9E-455E6EBA4388}</a:tableStyleId>
              </a:tblPr>
              <a:tblGrid>
                <a:gridCol w="659550">
                  <a:extLst>
                    <a:ext uri="{9D8B030D-6E8A-4147-A177-3AD203B41FA5}">
                      <a16:colId xmlns:a16="http://schemas.microsoft.com/office/drawing/2014/main" val="20000"/>
                    </a:ext>
                  </a:extLst>
                </a:gridCol>
                <a:gridCol w="1578525">
                  <a:extLst>
                    <a:ext uri="{9D8B030D-6E8A-4147-A177-3AD203B41FA5}">
                      <a16:colId xmlns:a16="http://schemas.microsoft.com/office/drawing/2014/main" val="20001"/>
                    </a:ext>
                  </a:extLst>
                </a:gridCol>
                <a:gridCol w="1377500">
                  <a:extLst>
                    <a:ext uri="{9D8B030D-6E8A-4147-A177-3AD203B41FA5}">
                      <a16:colId xmlns:a16="http://schemas.microsoft.com/office/drawing/2014/main" val="20002"/>
                    </a:ext>
                  </a:extLst>
                </a:gridCol>
              </a:tblGrid>
              <a:tr h="34712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800" b="1" dirty="0" smtClean="0"/>
                        <a:t>Cr </a:t>
                      </a:r>
                      <a:r>
                        <a:rPr lang="en" sz="800" b="1" dirty="0"/>
                        <a:t>Criteria</a:t>
                      </a:r>
                      <a:endParaRPr sz="800" b="1" dirty="0"/>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800" b="1"/>
                        <a:t>Urine output criteria</a:t>
                      </a:r>
                      <a:endParaRPr sz="8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46800">
                <a:tc>
                  <a:txBody>
                    <a:bodyPr/>
                    <a:lstStyle/>
                    <a:p>
                      <a:pPr marL="0" lvl="0" indent="0" algn="r" rtl="0">
                        <a:spcBef>
                          <a:spcPts val="0"/>
                        </a:spcBef>
                        <a:spcAft>
                          <a:spcPts val="0"/>
                        </a:spcAft>
                        <a:buNone/>
                      </a:pPr>
                      <a:r>
                        <a:rPr lang="en" sz="800" b="1"/>
                        <a:t>1</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a:t>Increased creatinine x1.5-1.9 from baseline or </a:t>
                      </a:r>
                      <a:endParaRPr sz="1000"/>
                    </a:p>
                    <a:p>
                      <a:pPr marL="0" lvl="0" indent="0" algn="ctr" rtl="0">
                        <a:spcBef>
                          <a:spcPts val="0"/>
                        </a:spcBef>
                        <a:spcAft>
                          <a:spcPts val="0"/>
                        </a:spcAft>
                        <a:buNone/>
                      </a:pPr>
                      <a:r>
                        <a:rPr lang="en" sz="1000">
                          <a:solidFill>
                            <a:schemeClr val="dk1"/>
                          </a:solidFill>
                        </a:rPr>
                        <a:t>≥ 0.3 mg/dl </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000"/>
                        <a:t>UO &lt;0.5ml/kg/hr for 6-12hr</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546800">
                <a:tc>
                  <a:txBody>
                    <a:bodyPr/>
                    <a:lstStyle/>
                    <a:p>
                      <a:pPr marL="0" lvl="0" indent="0" algn="r" rtl="0">
                        <a:spcBef>
                          <a:spcPts val="0"/>
                        </a:spcBef>
                        <a:spcAft>
                          <a:spcPts val="0"/>
                        </a:spcAft>
                        <a:buNone/>
                      </a:pPr>
                      <a:r>
                        <a:rPr lang="en" sz="800" b="1"/>
                        <a:t>2</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a:t>Increased creatinine x2.0-2.9 from baseline</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en" sz="1000"/>
                        <a:t>UO &lt;0.5ml/kg/hr ≥ </a:t>
                      </a:r>
                      <a:r>
                        <a:rPr lang="en" sz="1000">
                          <a:solidFill>
                            <a:schemeClr val="dk1"/>
                          </a:solidFill>
                        </a:rPr>
                        <a:t>12h</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946175">
                <a:tc>
                  <a:txBody>
                    <a:bodyPr/>
                    <a:lstStyle/>
                    <a:p>
                      <a:pPr marL="0" lvl="0" indent="0" algn="r" rtl="0">
                        <a:spcBef>
                          <a:spcPts val="0"/>
                        </a:spcBef>
                        <a:spcAft>
                          <a:spcPts val="0"/>
                        </a:spcAft>
                        <a:buNone/>
                      </a:pPr>
                      <a:r>
                        <a:rPr lang="en" sz="800" b="1"/>
                        <a:t>3</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a:t>Increased creatinine x3 from baseline</a:t>
                      </a:r>
                      <a:r>
                        <a:rPr lang="en" sz="1000">
                          <a:solidFill>
                            <a:schemeClr val="dk1"/>
                          </a:solidFill>
                        </a:rPr>
                        <a:t> OR SCr ≥ 4.0mg/dl OR RRT</a:t>
                      </a:r>
                      <a:endParaRPr sz="10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sz="1000"/>
                        <a:t>UO &lt; 0.3 </a:t>
                      </a:r>
                      <a:r>
                        <a:rPr lang="en" sz="1000">
                          <a:solidFill>
                            <a:schemeClr val="dk1"/>
                          </a:solidFill>
                        </a:rPr>
                        <a:t>ml/kg/hr for ≥ 24h </a:t>
                      </a:r>
                      <a:endParaRPr sz="1000">
                        <a:solidFill>
                          <a:schemeClr val="dk1"/>
                        </a:solidFill>
                      </a:endParaRPr>
                    </a:p>
                    <a:p>
                      <a:pPr marL="0" lvl="0" indent="0" algn="ctr" rtl="0">
                        <a:spcBef>
                          <a:spcPts val="0"/>
                        </a:spcBef>
                        <a:spcAft>
                          <a:spcPts val="0"/>
                        </a:spcAft>
                        <a:buNone/>
                      </a:pPr>
                      <a:r>
                        <a:rPr lang="en" sz="1000">
                          <a:solidFill>
                            <a:schemeClr val="dk1"/>
                          </a:solidFill>
                        </a:rPr>
                        <a:t>or anuria ≥ 12h</a:t>
                      </a:r>
                      <a:endParaRPr sz="1000">
                        <a:solidFill>
                          <a:schemeClr val="dk1"/>
                        </a:solidFill>
                      </a:endParaRPr>
                    </a:p>
                    <a:p>
                      <a:pPr marL="0" lvl="0" indent="0" algn="ctr" rtl="0">
                        <a:spcBef>
                          <a:spcPts val="0"/>
                        </a:spcBef>
                        <a:spcAft>
                          <a:spcPts val="0"/>
                        </a:spcAft>
                        <a:buNone/>
                      </a:pPr>
                      <a:endParaRPr sz="10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10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304775">
                <a:tc>
                  <a:txBody>
                    <a:bodyPr/>
                    <a:lstStyle/>
                    <a:p>
                      <a:pPr marL="0" lvl="0" indent="0" algn="l" rtl="0">
                        <a:spcBef>
                          <a:spcPts val="0"/>
                        </a:spcBef>
                        <a:spcAft>
                          <a:spcPts val="0"/>
                        </a:spcAft>
                        <a:buNone/>
                      </a:pP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l" rtl="0">
                        <a:spcBef>
                          <a:spcPts val="0"/>
                        </a:spcBef>
                        <a:spcAft>
                          <a:spcPts val="0"/>
                        </a:spcAft>
                        <a:buNone/>
                      </a:pPr>
                      <a:r>
                        <a:rPr lang="en" sz="1000"/>
                        <a:t>Diagnostic criteria for AKI:</a:t>
                      </a:r>
                      <a:endParaRPr sz="1000"/>
                    </a:p>
                    <a:p>
                      <a:pPr marL="457200" lvl="0" indent="-292100" algn="l" rtl="0">
                        <a:spcBef>
                          <a:spcPts val="0"/>
                        </a:spcBef>
                        <a:spcAft>
                          <a:spcPts val="0"/>
                        </a:spcAft>
                        <a:buSzPts val="1000"/>
                        <a:buChar char="-"/>
                      </a:pPr>
                      <a:r>
                        <a:rPr lang="en" sz="1000"/>
                        <a:t>SCr increase </a:t>
                      </a:r>
                      <a:r>
                        <a:rPr lang="en" sz="1000">
                          <a:solidFill>
                            <a:schemeClr val="dk1"/>
                          </a:solidFill>
                        </a:rPr>
                        <a:t>≥0.3mg/dl within 48h OR</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SCr increase ≥1.5 times baseline, which is known or presumed to have occured within the last 7 days OR</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Urine volume &lt; 0.5 ml/kg for 6h</a:t>
                      </a:r>
                      <a:endParaRPr sz="1000">
                        <a:solidFill>
                          <a:schemeClr val="dk1"/>
                        </a:solidFill>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rowSpan="2" hMerge="1">
                  <a:txBody>
                    <a:bodyPr/>
                    <a:lstStyle/>
                    <a:p>
                      <a:endParaRPr lang="en-US"/>
                    </a:p>
                  </a:txBody>
                  <a:tcPr/>
                </a:tc>
                <a:extLst>
                  <a:ext uri="{0D108BD9-81ED-4DB2-BD59-A6C34878D82A}">
                    <a16:rowId xmlns:a16="http://schemas.microsoft.com/office/drawing/2014/main" val="10005"/>
                  </a:ext>
                </a:extLst>
              </a:tr>
              <a:tr h="944875">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bl>
          </a:graphicData>
        </a:graphic>
      </p:graphicFrame>
      <p:sp>
        <p:nvSpPr>
          <p:cNvPr id="381" name="Google Shape;381;p50"/>
          <p:cNvSpPr/>
          <p:nvPr/>
        </p:nvSpPr>
        <p:spPr>
          <a:xfrm>
            <a:off x="2304725" y="3181425"/>
            <a:ext cx="1142400" cy="661500"/>
          </a:xfrm>
          <a:prstGeom prst="wedgeRectCallout">
            <a:avLst>
              <a:gd name="adj1" fmla="val 71378"/>
              <a:gd name="adj2" fmla="val 7233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Kept SCr increase of ≥ 0.3 mg/dl within 48 hours from AKIN</a:t>
            </a:r>
            <a:endParaRPr sz="1000"/>
          </a:p>
        </p:txBody>
      </p:sp>
      <p:sp>
        <p:nvSpPr>
          <p:cNvPr id="382" name="Google Shape;382;p50"/>
          <p:cNvSpPr/>
          <p:nvPr/>
        </p:nvSpPr>
        <p:spPr>
          <a:xfrm>
            <a:off x="2331000" y="3981075"/>
            <a:ext cx="1142400" cy="751800"/>
          </a:xfrm>
          <a:prstGeom prst="wedgeRectCallout">
            <a:avLst>
              <a:gd name="adj1" fmla="val 70909"/>
              <a:gd name="adj2" fmla="val -22755"/>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Used 7 day timeframe for 1.5X increase in SCr from RIFLE</a:t>
            </a:r>
            <a:endParaRPr sz="1000"/>
          </a:p>
        </p:txBody>
      </p:sp>
      <p:sp>
        <p:nvSpPr>
          <p:cNvPr id="383" name="Google Shape;383;p50"/>
          <p:cNvSpPr/>
          <p:nvPr/>
        </p:nvSpPr>
        <p:spPr>
          <a:xfrm>
            <a:off x="2304725" y="1271225"/>
            <a:ext cx="1075500" cy="661500"/>
          </a:xfrm>
          <a:prstGeom prst="wedgeRectCallout">
            <a:avLst>
              <a:gd name="adj1" fmla="val 83190"/>
              <a:gd name="adj2" fmla="val 821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SCr criteria mostly unchanged from AKIN</a:t>
            </a:r>
            <a:endParaRPr sz="1000"/>
          </a:p>
        </p:txBody>
      </p:sp>
      <p:sp>
        <p:nvSpPr>
          <p:cNvPr id="384" name="Google Shape;384;p50"/>
          <p:cNvSpPr/>
          <p:nvPr/>
        </p:nvSpPr>
        <p:spPr>
          <a:xfrm>
            <a:off x="2304600" y="2350100"/>
            <a:ext cx="1075500" cy="661500"/>
          </a:xfrm>
          <a:prstGeom prst="wedgeRectCallout">
            <a:avLst>
              <a:gd name="adj1" fmla="val 83190"/>
              <a:gd name="adj2" fmla="val 821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Removed acute rise criteria. Kept RRT criteria from AKIN</a:t>
            </a:r>
            <a:endParaRPr sz="1000"/>
          </a:p>
        </p:txBody>
      </p:sp>
      <p:sp>
        <p:nvSpPr>
          <p:cNvPr id="385" name="Google Shape;385;p50"/>
          <p:cNvSpPr/>
          <p:nvPr/>
        </p:nvSpPr>
        <p:spPr>
          <a:xfrm>
            <a:off x="6484000" y="561500"/>
            <a:ext cx="873600" cy="583200"/>
          </a:xfrm>
          <a:prstGeom prst="wedgeRectCallout">
            <a:avLst>
              <a:gd name="adj1" fmla="val -56425"/>
              <a:gd name="adj2" fmla="val 94882"/>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Calibri"/>
                <a:ea typeface="Calibri"/>
                <a:cs typeface="Calibri"/>
                <a:sym typeface="Calibri"/>
              </a:rPr>
              <a:t>UO criteria unchanged</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p:nvPr/>
        </p:nvSpPr>
        <p:spPr>
          <a:xfrm>
            <a:off x="232800" y="4389700"/>
            <a:ext cx="8735100" cy="71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91" name="Google Shape;391;p51"/>
          <p:cNvGraphicFramePr/>
          <p:nvPr/>
        </p:nvGraphicFramePr>
        <p:xfrm>
          <a:off x="5673775" y="564525"/>
          <a:ext cx="3377250" cy="3760250"/>
        </p:xfrm>
        <a:graphic>
          <a:graphicData uri="http://schemas.openxmlformats.org/drawingml/2006/table">
            <a:tbl>
              <a:tblPr>
                <a:noFill/>
                <a:tableStyleId>{8E2AE749-A84A-4FCF-AD9E-455E6EBA4388}</a:tableStyleId>
              </a:tblPr>
              <a:tblGrid>
                <a:gridCol w="616075">
                  <a:extLst>
                    <a:ext uri="{9D8B030D-6E8A-4147-A177-3AD203B41FA5}">
                      <a16:colId xmlns:a16="http://schemas.microsoft.com/office/drawing/2014/main" val="20000"/>
                    </a:ext>
                  </a:extLst>
                </a:gridCol>
                <a:gridCol w="1474475">
                  <a:extLst>
                    <a:ext uri="{9D8B030D-6E8A-4147-A177-3AD203B41FA5}">
                      <a16:colId xmlns:a16="http://schemas.microsoft.com/office/drawing/2014/main" val="20001"/>
                    </a:ext>
                  </a:extLst>
                </a:gridCol>
                <a:gridCol w="1286700">
                  <a:extLst>
                    <a:ext uri="{9D8B030D-6E8A-4147-A177-3AD203B41FA5}">
                      <a16:colId xmlns:a16="http://schemas.microsoft.com/office/drawing/2014/main" val="20002"/>
                    </a:ext>
                  </a:extLst>
                </a:gridCol>
              </a:tblGrid>
              <a:tr h="34712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b="1"/>
                        <a:t>GFR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900" b="1"/>
                        <a:t>Urine output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46800">
                <a:tc>
                  <a:txBody>
                    <a:bodyPr/>
                    <a:lstStyle/>
                    <a:p>
                      <a:pPr marL="0" lvl="0" indent="0" algn="r" rtl="0">
                        <a:spcBef>
                          <a:spcPts val="0"/>
                        </a:spcBef>
                        <a:spcAft>
                          <a:spcPts val="0"/>
                        </a:spcAft>
                        <a:buNone/>
                      </a:pPr>
                      <a:r>
                        <a:rPr lang="en" sz="900" b="1"/>
                        <a:t>1</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x1.5-1.9 from baseline or </a:t>
                      </a:r>
                      <a:endParaRPr sz="900"/>
                    </a:p>
                    <a:p>
                      <a:pPr marL="0" lvl="0" indent="0" algn="ctr" rtl="0">
                        <a:spcBef>
                          <a:spcPts val="0"/>
                        </a:spcBef>
                        <a:spcAft>
                          <a:spcPts val="0"/>
                        </a:spcAft>
                        <a:buNone/>
                      </a:pPr>
                      <a:r>
                        <a:rPr lang="en" sz="900">
                          <a:solidFill>
                            <a:schemeClr val="dk1"/>
                          </a:solidFill>
                        </a:rPr>
                        <a:t>≥ 0.3 mg/dl </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900"/>
                        <a:t>UO &lt;0.5ml/kg/hr for 6-12hr</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546800">
                <a:tc>
                  <a:txBody>
                    <a:bodyPr/>
                    <a:lstStyle/>
                    <a:p>
                      <a:pPr marL="0" lvl="0" indent="0" algn="r" rtl="0">
                        <a:spcBef>
                          <a:spcPts val="0"/>
                        </a:spcBef>
                        <a:spcAft>
                          <a:spcPts val="0"/>
                        </a:spcAft>
                        <a:buNone/>
                      </a:pPr>
                      <a:r>
                        <a:rPr lang="en" sz="900" b="1"/>
                        <a:t>2</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x2.0-2.9 from baseline</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A2C4C9"/>
                    </a:solidFill>
                  </a:tcPr>
                </a:tc>
                <a:tc>
                  <a:txBody>
                    <a:bodyPr/>
                    <a:lstStyle/>
                    <a:p>
                      <a:pPr marL="0" lvl="0" indent="0" algn="ctr" rtl="0">
                        <a:spcBef>
                          <a:spcPts val="0"/>
                        </a:spcBef>
                        <a:spcAft>
                          <a:spcPts val="0"/>
                        </a:spcAft>
                        <a:buNone/>
                      </a:pPr>
                      <a:r>
                        <a:rPr lang="en" sz="900"/>
                        <a:t>UO &lt;0.5ml/kg/hr ≥ </a:t>
                      </a:r>
                      <a:r>
                        <a:rPr lang="en" sz="900">
                          <a:solidFill>
                            <a:schemeClr val="dk1"/>
                          </a:solidFill>
                        </a:rPr>
                        <a:t>12h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946175">
                <a:tc>
                  <a:txBody>
                    <a:bodyPr/>
                    <a:lstStyle/>
                    <a:p>
                      <a:pPr marL="0" lvl="0" indent="0" algn="r" rtl="0">
                        <a:spcBef>
                          <a:spcPts val="0"/>
                        </a:spcBef>
                        <a:spcAft>
                          <a:spcPts val="0"/>
                        </a:spcAft>
                        <a:buNone/>
                      </a:pPr>
                      <a:r>
                        <a:rPr lang="en" sz="900" b="1"/>
                        <a:t>3</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x3 from baseline</a:t>
                      </a:r>
                      <a:r>
                        <a:rPr lang="en" sz="900">
                          <a:solidFill>
                            <a:schemeClr val="dk1"/>
                          </a:solidFill>
                        </a:rPr>
                        <a:t> OR SCr ≥ 4.0mg/dl OR RRT</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76A5AF"/>
                    </a:solidFill>
                  </a:tcPr>
                </a:tc>
                <a:tc>
                  <a:txBody>
                    <a:bodyPr/>
                    <a:lstStyle/>
                    <a:p>
                      <a:pPr marL="0" lvl="0" indent="0" algn="ctr" rtl="0">
                        <a:spcBef>
                          <a:spcPts val="0"/>
                        </a:spcBef>
                        <a:spcAft>
                          <a:spcPts val="0"/>
                        </a:spcAft>
                        <a:buNone/>
                      </a:pPr>
                      <a:r>
                        <a:rPr lang="en" sz="900"/>
                        <a:t>UO &lt; 0.3 </a:t>
                      </a:r>
                      <a:r>
                        <a:rPr lang="en" sz="900">
                          <a:solidFill>
                            <a:schemeClr val="dk1"/>
                          </a:solidFill>
                        </a:rPr>
                        <a:t>ml/kg/hr for ≥ 24h </a:t>
                      </a:r>
                      <a:endParaRPr sz="900">
                        <a:solidFill>
                          <a:schemeClr val="dk1"/>
                        </a:solidFill>
                      </a:endParaRPr>
                    </a:p>
                    <a:p>
                      <a:pPr marL="0" lvl="0" indent="0" algn="ctr" rtl="0">
                        <a:spcBef>
                          <a:spcPts val="0"/>
                        </a:spcBef>
                        <a:spcAft>
                          <a:spcPts val="0"/>
                        </a:spcAft>
                        <a:buNone/>
                      </a:pPr>
                      <a:r>
                        <a:rPr lang="en" sz="900">
                          <a:solidFill>
                            <a:schemeClr val="dk1"/>
                          </a:solidFill>
                        </a:rPr>
                        <a:t>or anuria ≥ 12h</a:t>
                      </a:r>
                      <a:endParaRPr sz="900">
                        <a:solidFill>
                          <a:schemeClr val="dk1"/>
                        </a:solidFill>
                      </a:endParaRPr>
                    </a:p>
                    <a:p>
                      <a:pPr marL="0" lvl="0" indent="0" algn="ctr" rtl="0">
                        <a:spcBef>
                          <a:spcPts val="0"/>
                        </a:spcBef>
                        <a:spcAft>
                          <a:spcPts val="0"/>
                        </a:spcAft>
                        <a:buNone/>
                      </a:pPr>
                      <a:endParaRPr sz="9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21087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9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292800">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l" rtl="0">
                        <a:spcBef>
                          <a:spcPts val="0"/>
                        </a:spcBef>
                        <a:spcAft>
                          <a:spcPts val="0"/>
                        </a:spcAft>
                        <a:buNone/>
                      </a:pPr>
                      <a:r>
                        <a:rPr lang="en" sz="900"/>
                        <a:t>Diagnostic criteria for AKI:</a:t>
                      </a:r>
                      <a:endParaRPr sz="900"/>
                    </a:p>
                    <a:p>
                      <a:pPr marL="457200" lvl="0" indent="-285750" algn="l" rtl="0">
                        <a:spcBef>
                          <a:spcPts val="0"/>
                        </a:spcBef>
                        <a:spcAft>
                          <a:spcPts val="0"/>
                        </a:spcAft>
                        <a:buSzPts val="900"/>
                        <a:buChar char="-"/>
                      </a:pPr>
                      <a:r>
                        <a:rPr lang="en" sz="900"/>
                        <a:t>SCr increase </a:t>
                      </a:r>
                      <a:r>
                        <a:rPr lang="en" sz="900">
                          <a:solidFill>
                            <a:schemeClr val="dk1"/>
                          </a:solidFill>
                        </a:rPr>
                        <a:t>≥0.3mg/dl within 48h OR</a:t>
                      </a: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SCr increase ≥1.5 times baseline, which is known or presumed to have occured within the last 7 days OR</a:t>
                      </a:r>
                      <a:endParaRPr sz="900">
                        <a:solidFill>
                          <a:schemeClr val="dk1"/>
                        </a:solidFill>
                      </a:endParaRPr>
                    </a:p>
                    <a:p>
                      <a:pPr marL="457200" lvl="0" indent="-285750" algn="l" rtl="0">
                        <a:spcBef>
                          <a:spcPts val="0"/>
                        </a:spcBef>
                        <a:spcAft>
                          <a:spcPts val="0"/>
                        </a:spcAft>
                        <a:buClr>
                          <a:schemeClr val="dk1"/>
                        </a:buClr>
                        <a:buSzPts val="900"/>
                        <a:buChar char="-"/>
                      </a:pPr>
                      <a:r>
                        <a:rPr lang="en" sz="900">
                          <a:solidFill>
                            <a:schemeClr val="dk1"/>
                          </a:solidFill>
                        </a:rPr>
                        <a:t>Urine volume &lt; 0.5 ml/kg for 6h</a:t>
                      </a:r>
                      <a:endParaRPr sz="900">
                        <a:solidFill>
                          <a:schemeClr val="dk1"/>
                        </a:solidFill>
                      </a:endParaRPr>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rowSpan="2" hMerge="1">
                  <a:txBody>
                    <a:bodyPr/>
                    <a:lstStyle/>
                    <a:p>
                      <a:endParaRPr lang="en-US"/>
                    </a:p>
                  </a:txBody>
                  <a:tcPr/>
                </a:tc>
                <a:extLst>
                  <a:ext uri="{0D108BD9-81ED-4DB2-BD59-A6C34878D82A}">
                    <a16:rowId xmlns:a16="http://schemas.microsoft.com/office/drawing/2014/main" val="10005"/>
                  </a:ext>
                </a:extLst>
              </a:tr>
              <a:tr h="29462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392" name="Google Shape;392;p51"/>
          <p:cNvGraphicFramePr/>
          <p:nvPr/>
        </p:nvGraphicFramePr>
        <p:xfrm>
          <a:off x="0" y="412563"/>
          <a:ext cx="3079775" cy="4668655"/>
        </p:xfrm>
        <a:graphic>
          <a:graphicData uri="http://schemas.openxmlformats.org/drawingml/2006/table">
            <a:tbl>
              <a:tblPr>
                <a:noFill/>
                <a:tableStyleId>{8E2AE749-A84A-4FCF-AD9E-455E6EBA4388}</a:tableStyleId>
              </a:tblPr>
              <a:tblGrid>
                <a:gridCol w="561775">
                  <a:extLst>
                    <a:ext uri="{9D8B030D-6E8A-4147-A177-3AD203B41FA5}">
                      <a16:colId xmlns:a16="http://schemas.microsoft.com/office/drawing/2014/main" val="20000"/>
                    </a:ext>
                  </a:extLst>
                </a:gridCol>
                <a:gridCol w="1344625">
                  <a:extLst>
                    <a:ext uri="{9D8B030D-6E8A-4147-A177-3AD203B41FA5}">
                      <a16:colId xmlns:a16="http://schemas.microsoft.com/office/drawing/2014/main" val="20001"/>
                    </a:ext>
                  </a:extLst>
                </a:gridCol>
                <a:gridCol w="1173375">
                  <a:extLst>
                    <a:ext uri="{9D8B030D-6E8A-4147-A177-3AD203B41FA5}">
                      <a16:colId xmlns:a16="http://schemas.microsoft.com/office/drawing/2014/main" val="20002"/>
                    </a:ext>
                  </a:extLst>
                </a:gridCol>
              </a:tblGrid>
              <a:tr h="389325">
                <a:tc>
                  <a:txBody>
                    <a:bodyPr/>
                    <a:lstStyle/>
                    <a:p>
                      <a:pPr marL="0" lvl="0" indent="0" algn="l" rtl="0">
                        <a:spcBef>
                          <a:spcPts val="0"/>
                        </a:spcBef>
                        <a:spcAft>
                          <a:spcPts val="0"/>
                        </a:spcAft>
                        <a:buNone/>
                      </a:pPr>
                      <a:endParaRPr sz="9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b="1"/>
                        <a:t>GFR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900" b="1"/>
                        <a:t>Urine output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18450">
                <a:tc>
                  <a:txBody>
                    <a:bodyPr/>
                    <a:lstStyle/>
                    <a:p>
                      <a:pPr marL="0" lvl="0" indent="0" algn="r" rtl="0">
                        <a:spcBef>
                          <a:spcPts val="0"/>
                        </a:spcBef>
                        <a:spcAft>
                          <a:spcPts val="0"/>
                        </a:spcAft>
                        <a:buNone/>
                      </a:pPr>
                      <a:r>
                        <a:rPr lang="en" sz="900" b="1"/>
                        <a:t>R</a:t>
                      </a:r>
                      <a:r>
                        <a:rPr lang="en" sz="900"/>
                        <a:t>isk</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x1.5 or GFR decrease &gt;25%</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900"/>
                        <a:t>UO &lt;0.5ml kg</a:t>
                      </a:r>
                      <a:r>
                        <a:rPr lang="en" sz="900" baseline="30000">
                          <a:solidFill>
                            <a:schemeClr val="dk1"/>
                          </a:solidFill>
                        </a:rPr>
                        <a:t>-1</a:t>
                      </a:r>
                      <a:r>
                        <a:rPr lang="en" sz="900"/>
                        <a:t>h</a:t>
                      </a:r>
                      <a:r>
                        <a:rPr lang="en" sz="900" baseline="30000">
                          <a:solidFill>
                            <a:schemeClr val="dk1"/>
                          </a:solidFill>
                        </a:rPr>
                        <a:t>-1</a:t>
                      </a:r>
                      <a:r>
                        <a:rPr lang="en" sz="900"/>
                        <a:t>x6h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518450">
                <a:tc>
                  <a:txBody>
                    <a:bodyPr/>
                    <a:lstStyle/>
                    <a:p>
                      <a:pPr marL="0" lvl="0" indent="0" algn="r" rtl="0">
                        <a:spcBef>
                          <a:spcPts val="0"/>
                        </a:spcBef>
                        <a:spcAft>
                          <a:spcPts val="0"/>
                        </a:spcAft>
                        <a:buNone/>
                      </a:pPr>
                      <a:r>
                        <a:rPr lang="en" sz="900" b="1"/>
                        <a:t>I</a:t>
                      </a:r>
                      <a:r>
                        <a:rPr lang="en" sz="900"/>
                        <a:t>njury</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x2 or GFR decrease &gt;50%</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900"/>
                        <a:t>UO &lt;0.5ml </a:t>
                      </a:r>
                      <a:r>
                        <a:rPr lang="en" sz="900">
                          <a:solidFill>
                            <a:schemeClr val="dk1"/>
                          </a:solidFill>
                        </a:rPr>
                        <a:t>kg</a:t>
                      </a:r>
                      <a:r>
                        <a:rPr lang="en" sz="900" baseline="30000">
                          <a:solidFill>
                            <a:schemeClr val="dk1"/>
                          </a:solidFill>
                        </a:rPr>
                        <a:t>-1</a:t>
                      </a:r>
                      <a:r>
                        <a:rPr lang="en" sz="900">
                          <a:solidFill>
                            <a:schemeClr val="dk1"/>
                          </a:solidFill>
                        </a:rPr>
                        <a:t>h</a:t>
                      </a:r>
                      <a:r>
                        <a:rPr lang="en" sz="900" baseline="30000">
                          <a:solidFill>
                            <a:schemeClr val="dk1"/>
                          </a:solidFill>
                        </a:rPr>
                        <a:t>-1</a:t>
                      </a:r>
                      <a:r>
                        <a:rPr lang="en" sz="900">
                          <a:solidFill>
                            <a:schemeClr val="dk1"/>
                          </a:solidFill>
                        </a:rPr>
                        <a:t>x12h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880025">
                <a:tc>
                  <a:txBody>
                    <a:bodyPr/>
                    <a:lstStyle/>
                    <a:p>
                      <a:pPr marL="0" lvl="0" indent="0" algn="r" rtl="0">
                        <a:spcBef>
                          <a:spcPts val="0"/>
                        </a:spcBef>
                        <a:spcAft>
                          <a:spcPts val="0"/>
                        </a:spcAft>
                        <a:buNone/>
                      </a:pPr>
                      <a:r>
                        <a:rPr lang="en" sz="900" b="1"/>
                        <a:t>F</a:t>
                      </a:r>
                      <a:r>
                        <a:rPr lang="en" sz="900"/>
                        <a:t>ailure</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x3 or GFR decrease &gt;75% or creatinine ≥4mg per 100mL (acute rise of </a:t>
                      </a:r>
                      <a:r>
                        <a:rPr lang="en" sz="900">
                          <a:solidFill>
                            <a:schemeClr val="dk1"/>
                          </a:solidFill>
                        </a:rPr>
                        <a:t>≥0.5mg per 100ml dl)</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r>
                        <a:rPr lang="en" sz="900"/>
                        <a:t>UO &lt; 0.3 </a:t>
                      </a:r>
                      <a:r>
                        <a:rPr lang="en" sz="900">
                          <a:solidFill>
                            <a:schemeClr val="dk1"/>
                          </a:solidFill>
                        </a:rPr>
                        <a:t>kg</a:t>
                      </a:r>
                      <a:r>
                        <a:rPr lang="en" sz="900" baseline="30000">
                          <a:solidFill>
                            <a:schemeClr val="dk1"/>
                          </a:solidFill>
                        </a:rPr>
                        <a:t>-1</a:t>
                      </a:r>
                      <a:r>
                        <a:rPr lang="en" sz="900">
                          <a:solidFill>
                            <a:schemeClr val="dk1"/>
                          </a:solidFill>
                        </a:rPr>
                        <a:t>h</a:t>
                      </a:r>
                      <a:r>
                        <a:rPr lang="en" sz="900" baseline="30000">
                          <a:solidFill>
                            <a:schemeClr val="dk1"/>
                          </a:solidFill>
                        </a:rPr>
                        <a:t>-1</a:t>
                      </a:r>
                      <a:r>
                        <a:rPr lang="en" sz="900">
                          <a:solidFill>
                            <a:schemeClr val="dk1"/>
                          </a:solidFill>
                        </a:rPr>
                        <a:t>x24h </a:t>
                      </a:r>
                      <a:endParaRPr sz="900">
                        <a:solidFill>
                          <a:schemeClr val="dk1"/>
                        </a:solidFill>
                      </a:endParaRPr>
                    </a:p>
                    <a:p>
                      <a:pPr marL="0" lvl="0" indent="0" algn="ctr" rtl="0">
                        <a:spcBef>
                          <a:spcPts val="0"/>
                        </a:spcBef>
                        <a:spcAft>
                          <a:spcPts val="0"/>
                        </a:spcAft>
                        <a:buNone/>
                      </a:pPr>
                      <a:r>
                        <a:rPr lang="en" sz="900">
                          <a:solidFill>
                            <a:schemeClr val="dk1"/>
                          </a:solidFill>
                        </a:rPr>
                        <a:t>or anuria x12h</a:t>
                      </a:r>
                      <a:endParaRPr sz="900">
                        <a:solidFill>
                          <a:schemeClr val="dk1"/>
                        </a:solidFill>
                      </a:endParaRPr>
                    </a:p>
                    <a:p>
                      <a:pPr marL="0" lvl="0" indent="0" algn="ctr" rtl="0">
                        <a:spcBef>
                          <a:spcPts val="0"/>
                        </a:spcBef>
                        <a:spcAft>
                          <a:spcPts val="0"/>
                        </a:spcAft>
                        <a:buNone/>
                      </a:pPr>
                      <a:r>
                        <a:rPr lang="en" sz="900">
                          <a:solidFill>
                            <a:schemeClr val="dk1"/>
                          </a:solidFill>
                        </a:rPr>
                        <a:t>(Oliguria)</a:t>
                      </a:r>
                      <a:endParaRPr sz="9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31777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9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31777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 sz="900"/>
                        <a:t>Persistent ARF = complete loss of renal function &gt;4 weeks</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D9D2E9"/>
                    </a:solidFill>
                  </a:tcPr>
                </a:tc>
                <a:tc rowSpan="2" hMerge="1">
                  <a:txBody>
                    <a:bodyPr/>
                    <a:lstStyle/>
                    <a:p>
                      <a:endParaRPr lang="en-US"/>
                    </a:p>
                  </a:txBody>
                  <a:tcPr/>
                </a:tc>
                <a:extLst>
                  <a:ext uri="{0D108BD9-81ED-4DB2-BD59-A6C34878D82A}">
                    <a16:rowId xmlns:a16="http://schemas.microsoft.com/office/drawing/2014/main" val="10005"/>
                  </a:ext>
                </a:extLst>
              </a:tr>
              <a:tr h="319800">
                <a:tc>
                  <a:txBody>
                    <a:bodyPr/>
                    <a:lstStyle/>
                    <a:p>
                      <a:pPr marL="0" lvl="0" indent="0" algn="r" rtl="0">
                        <a:spcBef>
                          <a:spcPts val="0"/>
                        </a:spcBef>
                        <a:spcAft>
                          <a:spcPts val="0"/>
                        </a:spcAft>
                        <a:buNone/>
                      </a:pPr>
                      <a:r>
                        <a:rPr lang="en" sz="900" b="1"/>
                        <a:t>L</a:t>
                      </a:r>
                      <a:r>
                        <a:rPr lang="en" sz="900"/>
                        <a:t>oss</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319800">
                <a:tc>
                  <a:txBody>
                    <a:bodyPr/>
                    <a:lstStyle/>
                    <a:p>
                      <a:pPr marL="0" lvl="0" indent="0" algn="r" rtl="0">
                        <a:spcBef>
                          <a:spcPts val="0"/>
                        </a:spcBef>
                        <a:spcAft>
                          <a:spcPts val="0"/>
                        </a:spcAft>
                        <a:buNone/>
                      </a:pPr>
                      <a:r>
                        <a:rPr lang="en" sz="900" b="1"/>
                        <a:t>E</a:t>
                      </a:r>
                      <a:r>
                        <a:rPr lang="en" sz="900"/>
                        <a:t>SRD</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 sz="900" dirty="0"/>
                        <a:t>End Stage Renal Disease (&gt;3 months)</a:t>
                      </a:r>
                      <a:endParaRPr sz="9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4A7D6"/>
                    </a:solidFill>
                  </a:tcPr>
                </a:tc>
                <a:tc hMerge="1">
                  <a:txBody>
                    <a:bodyPr/>
                    <a:lstStyle/>
                    <a:p>
                      <a:endParaRPr lang="en-US"/>
                    </a:p>
                  </a:txBody>
                  <a:tcPr/>
                </a:tc>
                <a:extLst>
                  <a:ext uri="{0D108BD9-81ED-4DB2-BD59-A6C34878D82A}">
                    <a16:rowId xmlns:a16="http://schemas.microsoft.com/office/drawing/2014/main" val="10007"/>
                  </a:ext>
                </a:extLst>
              </a:tr>
              <a:tr h="736975">
                <a:tc>
                  <a:txBody>
                    <a:bodyPr/>
                    <a:lstStyle/>
                    <a:p>
                      <a:pPr marL="0" lvl="0" indent="0" algn="r" rtl="0">
                        <a:spcBef>
                          <a:spcPts val="0"/>
                        </a:spcBef>
                        <a:spcAft>
                          <a:spcPts val="0"/>
                        </a:spcAft>
                        <a:buNone/>
                      </a:pPr>
                      <a:endParaRPr sz="9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900"/>
                        <a:t>Diagnostic criteria:</a:t>
                      </a:r>
                      <a:endParaRPr sz="900"/>
                    </a:p>
                    <a:p>
                      <a:pPr marL="457200" lvl="0" indent="-285750" algn="l" rtl="0">
                        <a:spcBef>
                          <a:spcPts val="0"/>
                        </a:spcBef>
                        <a:spcAft>
                          <a:spcPts val="0"/>
                        </a:spcAft>
                        <a:buSzPts val="900"/>
                        <a:buChar char="-"/>
                      </a:pPr>
                      <a:r>
                        <a:rPr lang="en" sz="900"/>
                        <a:t>7 day  timeframe for AKI diagnosis</a:t>
                      </a:r>
                      <a:endParaRPr sz="900"/>
                    </a:p>
                    <a:p>
                      <a:pPr marL="457200" lvl="0" indent="-285750" algn="l" rtl="0">
                        <a:spcBef>
                          <a:spcPts val="0"/>
                        </a:spcBef>
                        <a:spcAft>
                          <a:spcPts val="0"/>
                        </a:spcAft>
                        <a:buSzPts val="900"/>
                        <a:buChar char="-"/>
                      </a:pPr>
                      <a:r>
                        <a:rPr lang="en" sz="900"/>
                        <a:t>Grades patients based on the worse category for GFR/UO</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393" name="Google Shape;393;p51"/>
          <p:cNvGraphicFramePr/>
          <p:nvPr/>
        </p:nvGraphicFramePr>
        <p:xfrm>
          <a:off x="2826850" y="403113"/>
          <a:ext cx="3197150" cy="4361800"/>
        </p:xfrm>
        <a:graphic>
          <a:graphicData uri="http://schemas.openxmlformats.org/drawingml/2006/table">
            <a:tbl>
              <a:tblPr>
                <a:noFill/>
                <a:tableStyleId>{8E2AE749-A84A-4FCF-AD9E-455E6EBA4388}</a:tableStyleId>
              </a:tblPr>
              <a:tblGrid>
                <a:gridCol w="589975">
                  <a:extLst>
                    <a:ext uri="{9D8B030D-6E8A-4147-A177-3AD203B41FA5}">
                      <a16:colId xmlns:a16="http://schemas.microsoft.com/office/drawing/2014/main" val="20000"/>
                    </a:ext>
                  </a:extLst>
                </a:gridCol>
                <a:gridCol w="1411950">
                  <a:extLst>
                    <a:ext uri="{9D8B030D-6E8A-4147-A177-3AD203B41FA5}">
                      <a16:colId xmlns:a16="http://schemas.microsoft.com/office/drawing/2014/main" val="20001"/>
                    </a:ext>
                  </a:extLst>
                </a:gridCol>
                <a:gridCol w="1195225">
                  <a:extLst>
                    <a:ext uri="{9D8B030D-6E8A-4147-A177-3AD203B41FA5}">
                      <a16:colId xmlns:a16="http://schemas.microsoft.com/office/drawing/2014/main" val="20002"/>
                    </a:ext>
                  </a:extLst>
                </a:gridCol>
              </a:tblGrid>
              <a:tr h="471950">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b="1"/>
                        <a:t>Cr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900" b="1"/>
                        <a:t>Urine output criteria</a:t>
                      </a:r>
                      <a:endParaRPr sz="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574475">
                <a:tc>
                  <a:txBody>
                    <a:bodyPr/>
                    <a:lstStyle/>
                    <a:p>
                      <a:pPr marL="0" lvl="0" indent="0" algn="r" rtl="0">
                        <a:spcBef>
                          <a:spcPts val="0"/>
                        </a:spcBef>
                        <a:spcAft>
                          <a:spcPts val="0"/>
                        </a:spcAft>
                        <a:buNone/>
                      </a:pPr>
                      <a:r>
                        <a:rPr lang="en" sz="900" b="1"/>
                        <a:t>1</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x1.5 or </a:t>
                      </a:r>
                      <a:r>
                        <a:rPr lang="en" sz="900">
                          <a:solidFill>
                            <a:schemeClr val="dk1"/>
                          </a:solidFill>
                        </a:rPr>
                        <a:t>≥ 0.3mg/dl</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900"/>
                        <a:t>UO &lt;0.5ml/kg/hr x6 hr</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487725">
                <a:tc>
                  <a:txBody>
                    <a:bodyPr/>
                    <a:lstStyle/>
                    <a:p>
                      <a:pPr marL="0" lvl="0" indent="0" algn="r" rtl="0">
                        <a:spcBef>
                          <a:spcPts val="0"/>
                        </a:spcBef>
                        <a:spcAft>
                          <a:spcPts val="0"/>
                        </a:spcAft>
                        <a:buNone/>
                      </a:pPr>
                      <a:r>
                        <a:rPr lang="en" sz="900" b="1"/>
                        <a:t>2</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x2 </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A4C2F4"/>
                    </a:solidFill>
                  </a:tcPr>
                </a:tc>
                <a:tc>
                  <a:txBody>
                    <a:bodyPr/>
                    <a:lstStyle/>
                    <a:p>
                      <a:pPr marL="0" lvl="0" indent="0" algn="ctr" rtl="0">
                        <a:spcBef>
                          <a:spcPts val="0"/>
                        </a:spcBef>
                        <a:spcAft>
                          <a:spcPts val="0"/>
                        </a:spcAft>
                        <a:buNone/>
                      </a:pPr>
                      <a:r>
                        <a:rPr lang="en" sz="900"/>
                        <a:t>UO &lt;0.5ml/kg/hr</a:t>
                      </a:r>
                      <a:r>
                        <a:rPr lang="en" sz="900">
                          <a:solidFill>
                            <a:schemeClr val="dk1"/>
                          </a:solidFill>
                        </a:rPr>
                        <a:t>x12h</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729800">
                <a:tc>
                  <a:txBody>
                    <a:bodyPr/>
                    <a:lstStyle/>
                    <a:p>
                      <a:pPr marL="0" lvl="0" indent="0" algn="r" rtl="0">
                        <a:spcBef>
                          <a:spcPts val="0"/>
                        </a:spcBef>
                        <a:spcAft>
                          <a:spcPts val="0"/>
                        </a:spcAft>
                        <a:buNone/>
                      </a:pPr>
                      <a:r>
                        <a:rPr lang="en" sz="900" b="1"/>
                        <a:t>3</a:t>
                      </a: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900"/>
                        <a:t>Increased creatinine x3 or Cr </a:t>
                      </a:r>
                      <a:r>
                        <a:rPr lang="en" sz="900">
                          <a:solidFill>
                            <a:schemeClr val="dk1"/>
                          </a:solidFill>
                        </a:rPr>
                        <a:t>≥ 4 mg/dl (with acute rise of ≥0.5mg/dl)</a:t>
                      </a:r>
                      <a:endParaRPr sz="9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None/>
                      </a:pPr>
                      <a:r>
                        <a:rPr lang="en" sz="900"/>
                        <a:t>UO &lt; 0.3 ml/kg/hr </a:t>
                      </a:r>
                      <a:r>
                        <a:rPr lang="en" sz="900">
                          <a:solidFill>
                            <a:schemeClr val="dk1"/>
                          </a:solidFill>
                        </a:rPr>
                        <a:t>x24h </a:t>
                      </a:r>
                      <a:endParaRPr sz="900">
                        <a:solidFill>
                          <a:schemeClr val="dk1"/>
                        </a:solidFill>
                      </a:endParaRPr>
                    </a:p>
                    <a:p>
                      <a:pPr marL="0" lvl="0" indent="0" algn="ctr" rtl="0">
                        <a:spcBef>
                          <a:spcPts val="0"/>
                        </a:spcBef>
                        <a:spcAft>
                          <a:spcPts val="0"/>
                        </a:spcAft>
                        <a:buNone/>
                      </a:pPr>
                      <a:r>
                        <a:rPr lang="en" sz="900">
                          <a:solidFill>
                            <a:schemeClr val="dk1"/>
                          </a:solidFill>
                        </a:rPr>
                        <a:t>or anuria x12h</a:t>
                      </a:r>
                      <a:endParaRPr sz="900">
                        <a:solidFill>
                          <a:schemeClr val="dk1"/>
                        </a:solidFill>
                      </a:endParaRPr>
                    </a:p>
                    <a:p>
                      <a:pPr marL="0" lvl="0" indent="0" algn="ctr" rtl="0">
                        <a:spcBef>
                          <a:spcPts val="0"/>
                        </a:spcBef>
                        <a:spcAft>
                          <a:spcPts val="0"/>
                        </a:spcAft>
                        <a:buNone/>
                      </a:pPr>
                      <a:r>
                        <a:rPr lang="en" sz="900">
                          <a:solidFill>
                            <a:schemeClr val="dk1"/>
                          </a:solidFill>
                        </a:rPr>
                        <a:t>(Oliguria)</a:t>
                      </a:r>
                      <a:endParaRPr sz="900">
                        <a:solidFill>
                          <a:schemeClr val="dk1"/>
                        </a:solidFill>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D966"/>
                    </a:solidFill>
                  </a:tcPr>
                </a:tc>
                <a:extLst>
                  <a:ext uri="{0D108BD9-81ED-4DB2-BD59-A6C34878D82A}">
                    <a16:rowId xmlns:a16="http://schemas.microsoft.com/office/drawing/2014/main" val="10003"/>
                  </a:ext>
                </a:extLst>
              </a:tr>
              <a:tr h="346750">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endParaRPr sz="900"/>
                    </a:p>
                  </a:txBody>
                  <a:tcPr marL="91425" marR="91425" marT="9142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370125">
                <a:tc>
                  <a:txBody>
                    <a:bodyPr/>
                    <a:lstStyle/>
                    <a:p>
                      <a:pPr marL="0" lvl="0" indent="0" algn="l"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r>
                        <a:rPr lang="en" sz="900"/>
                        <a:t>Patients who receive renal replacement therapy (RRT) are considered to have met the criteria for stage 3 irrespective of the stage that they are in at the time of commencement of RRT</a:t>
                      </a:r>
                      <a:endParaRPr sz="90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AD1DC"/>
                    </a:solidFill>
                  </a:tcPr>
                </a:tc>
                <a:tc rowSpan="2" hMerge="1">
                  <a:txBody>
                    <a:bodyPr/>
                    <a:lstStyle/>
                    <a:p>
                      <a:endParaRPr lang="en-US"/>
                    </a:p>
                  </a:txBody>
                  <a:tcPr/>
                </a:tc>
                <a:extLst>
                  <a:ext uri="{0D108BD9-81ED-4DB2-BD59-A6C34878D82A}">
                    <a16:rowId xmlns:a16="http://schemas.microsoft.com/office/drawing/2014/main" val="10005"/>
                  </a:ext>
                </a:extLst>
              </a:tr>
              <a:tr h="373475">
                <a:tc>
                  <a:txBody>
                    <a:bodyPr/>
                    <a:lstStyle/>
                    <a:p>
                      <a:pPr marL="0" lvl="0" indent="0" algn="r"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964075">
                <a:tc>
                  <a:txBody>
                    <a:bodyPr/>
                    <a:lstStyle/>
                    <a:p>
                      <a:pPr marL="0" lvl="0" indent="0" algn="r" rtl="0">
                        <a:spcBef>
                          <a:spcPts val="0"/>
                        </a:spcBef>
                        <a:spcAft>
                          <a:spcPts val="0"/>
                        </a:spcAft>
                        <a:buNone/>
                      </a:pPr>
                      <a:endParaRPr sz="9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l" rtl="0">
                        <a:spcBef>
                          <a:spcPts val="0"/>
                        </a:spcBef>
                        <a:spcAft>
                          <a:spcPts val="0"/>
                        </a:spcAft>
                        <a:buNone/>
                      </a:pPr>
                      <a:r>
                        <a:rPr lang="en" sz="900"/>
                        <a:t>Diagnostic criteria:</a:t>
                      </a:r>
                      <a:endParaRPr sz="900"/>
                    </a:p>
                    <a:p>
                      <a:pPr marL="457200" lvl="0" indent="-285750" algn="l" rtl="0">
                        <a:spcBef>
                          <a:spcPts val="0"/>
                        </a:spcBef>
                        <a:spcAft>
                          <a:spcPts val="0"/>
                        </a:spcAft>
                        <a:buSzPts val="900"/>
                        <a:buChar char="-"/>
                      </a:pPr>
                      <a:r>
                        <a:rPr lang="en" sz="900"/>
                        <a:t>Serum creatinine measured over 48 hours</a:t>
                      </a:r>
                      <a:endParaRPr sz="900"/>
                    </a:p>
                    <a:p>
                      <a:pPr marL="457200" lvl="0" indent="-285750" algn="l" rtl="0">
                        <a:spcBef>
                          <a:spcPts val="0"/>
                        </a:spcBef>
                        <a:spcAft>
                          <a:spcPts val="0"/>
                        </a:spcAft>
                        <a:buSzPts val="900"/>
                        <a:buChar char="-"/>
                      </a:pPr>
                      <a:r>
                        <a:rPr lang="en" sz="900"/>
                        <a:t>Grades patients on urine output and change in SCr over 48 hours</a:t>
                      </a:r>
                      <a:endParaRPr sz="900"/>
                    </a:p>
                    <a:p>
                      <a:pPr marL="457200" lvl="0" indent="-285750" algn="l" rtl="0">
                        <a:spcBef>
                          <a:spcPts val="0"/>
                        </a:spcBef>
                        <a:spcAft>
                          <a:spcPts val="0"/>
                        </a:spcAft>
                        <a:buSzPts val="900"/>
                        <a:buChar char="-"/>
                      </a:pPr>
                      <a:r>
                        <a:rPr lang="en" sz="900"/>
                        <a:t>7 day timeframe for staging AKI</a:t>
                      </a:r>
                      <a:endParaRPr sz="90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94" name="Google Shape;394;p51"/>
          <p:cNvSpPr/>
          <p:nvPr/>
        </p:nvSpPr>
        <p:spPr>
          <a:xfrm>
            <a:off x="346800" y="4892775"/>
            <a:ext cx="8797200" cy="251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1"/>
          <p:cNvSpPr txBox="1"/>
          <p:nvPr/>
        </p:nvSpPr>
        <p:spPr>
          <a:xfrm>
            <a:off x="937375" y="207375"/>
            <a:ext cx="1485900" cy="2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RIFLE - 2004</a:t>
            </a:r>
            <a:endParaRPr>
              <a:latin typeface="Calibri"/>
              <a:ea typeface="Calibri"/>
              <a:cs typeface="Calibri"/>
              <a:sym typeface="Calibri"/>
            </a:endParaRPr>
          </a:p>
        </p:txBody>
      </p:sp>
      <p:sp>
        <p:nvSpPr>
          <p:cNvPr id="396" name="Google Shape;396;p51"/>
          <p:cNvSpPr txBox="1"/>
          <p:nvPr/>
        </p:nvSpPr>
        <p:spPr>
          <a:xfrm>
            <a:off x="4002450" y="206325"/>
            <a:ext cx="1485900" cy="2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AKIN - 2007</a:t>
            </a:r>
            <a:endParaRPr>
              <a:latin typeface="Calibri"/>
              <a:ea typeface="Calibri"/>
              <a:cs typeface="Calibri"/>
              <a:sym typeface="Calibri"/>
            </a:endParaRPr>
          </a:p>
        </p:txBody>
      </p:sp>
      <p:sp>
        <p:nvSpPr>
          <p:cNvPr id="397" name="Google Shape;397;p51"/>
          <p:cNvSpPr txBox="1"/>
          <p:nvPr/>
        </p:nvSpPr>
        <p:spPr>
          <a:xfrm>
            <a:off x="6777425" y="207375"/>
            <a:ext cx="1485900" cy="2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KDIGO - 2012 </a:t>
            </a:r>
            <a:r>
              <a:rPr lang="en" baseline="30000">
                <a:latin typeface="Calibri"/>
                <a:ea typeface="Calibri"/>
                <a:cs typeface="Calibri"/>
                <a:sym typeface="Calibri"/>
              </a:rPr>
              <a:t>31</a:t>
            </a:r>
            <a:endParaRPr baseline="30000">
              <a:latin typeface="Calibri"/>
              <a:ea typeface="Calibri"/>
              <a:cs typeface="Calibri"/>
              <a:sym typeface="Calibri"/>
            </a:endParaRPr>
          </a:p>
        </p:txBody>
      </p:sp>
      <p:cxnSp>
        <p:nvCxnSpPr>
          <p:cNvPr id="398" name="Google Shape;398;p51"/>
          <p:cNvCxnSpPr>
            <a:endCxn id="396" idx="1"/>
          </p:cNvCxnSpPr>
          <p:nvPr/>
        </p:nvCxnSpPr>
        <p:spPr>
          <a:xfrm rot="10800000" flipH="1">
            <a:off x="2196150" y="308925"/>
            <a:ext cx="1806300" cy="16800"/>
          </a:xfrm>
          <a:prstGeom prst="straightConnector1">
            <a:avLst/>
          </a:prstGeom>
          <a:noFill/>
          <a:ln w="9525" cap="flat" cmpd="sng">
            <a:solidFill>
              <a:schemeClr val="dk2"/>
            </a:solidFill>
            <a:prstDash val="solid"/>
            <a:round/>
            <a:headEnd type="none" w="med" len="med"/>
            <a:tailEnd type="triangle" w="med" len="med"/>
          </a:ln>
        </p:spPr>
      </p:cxnSp>
      <p:cxnSp>
        <p:nvCxnSpPr>
          <p:cNvPr id="399" name="Google Shape;399;p51"/>
          <p:cNvCxnSpPr>
            <a:endCxn id="397" idx="1"/>
          </p:cNvCxnSpPr>
          <p:nvPr/>
        </p:nvCxnSpPr>
        <p:spPr>
          <a:xfrm rot="10800000" flipH="1">
            <a:off x="5443025" y="309975"/>
            <a:ext cx="1334400" cy="8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Differences between RIFLE, AKIN, &amp; KDIGO Staging/Criterion</a:t>
            </a:r>
            <a:endParaRPr/>
          </a:p>
        </p:txBody>
      </p:sp>
      <p:sp>
        <p:nvSpPr>
          <p:cNvPr id="405" name="Google Shape;405;p5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RIFLE, AKIN, &amp; KDIGO have been shown to have similar predictive ability for in-hospital mortality </a:t>
            </a:r>
            <a:r>
              <a:rPr lang="en" baseline="30000"/>
              <a:t>30</a:t>
            </a:r>
            <a:endParaRPr baseline="30000"/>
          </a:p>
          <a:p>
            <a:pPr marL="457200" lvl="0" indent="0" algn="l" rtl="0">
              <a:spcBef>
                <a:spcPts val="700"/>
              </a:spcBef>
              <a:spcAft>
                <a:spcPts val="0"/>
              </a:spcAft>
              <a:buNone/>
            </a:pPr>
            <a:endParaRPr/>
          </a:p>
          <a:p>
            <a:pPr marL="457200" lvl="0" indent="-317500" algn="l" rtl="0">
              <a:spcBef>
                <a:spcPts val="700"/>
              </a:spcBef>
              <a:spcAft>
                <a:spcPts val="0"/>
              </a:spcAft>
              <a:buSzPts val="1400"/>
              <a:buChar char="•"/>
            </a:pPr>
            <a:r>
              <a:rPr lang="en"/>
              <a:t>In one 2017 study, RIFLE and KDIGO diagnosed more patients with AKI than AKIN </a:t>
            </a:r>
            <a:r>
              <a:rPr lang="en" baseline="30000"/>
              <a:t>30</a:t>
            </a:r>
            <a:endParaRPr baseline="30000"/>
          </a:p>
          <a:p>
            <a:pPr marL="457200" lvl="0" indent="0" algn="l" rtl="0">
              <a:spcBef>
                <a:spcPts val="700"/>
              </a:spcBef>
              <a:spcAft>
                <a:spcPts val="0"/>
              </a:spcAft>
              <a:buNone/>
            </a:pPr>
            <a:endParaRPr/>
          </a:p>
          <a:p>
            <a:pPr marL="457200" lvl="0" indent="-317500" algn="l" rtl="0">
              <a:spcBef>
                <a:spcPts val="700"/>
              </a:spcBef>
              <a:spcAft>
                <a:spcPts val="0"/>
              </a:spcAft>
              <a:buSzPts val="1400"/>
              <a:buChar char="•"/>
            </a:pPr>
            <a:r>
              <a:rPr lang="en"/>
              <a:t>AKIN may under diagnose AKI as compared to RIFLE and KDIGO </a:t>
            </a:r>
            <a:r>
              <a:rPr lang="en" baseline="30000"/>
              <a:t>31</a:t>
            </a:r>
            <a:endParaRPr baseline="30000"/>
          </a:p>
          <a:p>
            <a:pPr marL="0" lvl="0" indent="0" algn="l" rtl="0">
              <a:spcBef>
                <a:spcPts val="700"/>
              </a:spcBef>
              <a:spcAft>
                <a:spcPts val="0"/>
              </a:spcAft>
              <a:buNone/>
            </a:pPr>
            <a:endParaRPr/>
          </a:p>
          <a:p>
            <a:pPr marL="457200" lvl="0" indent="0" algn="l" rtl="0">
              <a:spcBef>
                <a:spcPts val="7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Kidney Disease: Progression from AKI to CKD and/or Renal Failure </a:t>
            </a:r>
            <a:endParaRPr dirty="0"/>
          </a:p>
        </p:txBody>
      </p:sp>
      <p:sp>
        <p:nvSpPr>
          <p:cNvPr id="411" name="Google Shape;411;p53"/>
          <p:cNvSpPr/>
          <p:nvPr/>
        </p:nvSpPr>
        <p:spPr>
          <a:xfrm>
            <a:off x="5209600" y="2287025"/>
            <a:ext cx="2165700" cy="1926000"/>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700"/>
              </a:spcBef>
              <a:spcAft>
                <a:spcPts val="0"/>
              </a:spcAft>
              <a:buNone/>
            </a:pPr>
            <a:r>
              <a:rPr lang="en" sz="1200">
                <a:solidFill>
                  <a:srgbClr val="FFFFFF"/>
                </a:solidFill>
                <a:latin typeface="Calibri"/>
                <a:ea typeface="Calibri"/>
                <a:cs typeface="Calibri"/>
                <a:sym typeface="Calibri"/>
              </a:rPr>
              <a:t>Patients who develop AKI during surgery demonstrate an 8-fold increased risk of progression to CKD </a:t>
            </a:r>
            <a:r>
              <a:rPr lang="en" sz="1200" baseline="30000">
                <a:solidFill>
                  <a:srgbClr val="FFFFFF"/>
                </a:solidFill>
                <a:latin typeface="Calibri"/>
                <a:ea typeface="Calibri"/>
                <a:cs typeface="Calibri"/>
                <a:sym typeface="Calibri"/>
              </a:rPr>
              <a:t>23</a:t>
            </a:r>
            <a:endParaRPr sz="1200" baseline="30000">
              <a:solidFill>
                <a:srgbClr val="FFFFFF"/>
              </a:solidFill>
            </a:endParaRPr>
          </a:p>
        </p:txBody>
      </p:sp>
      <p:sp>
        <p:nvSpPr>
          <p:cNvPr id="412" name="Google Shape;412;p53"/>
          <p:cNvSpPr/>
          <p:nvPr/>
        </p:nvSpPr>
        <p:spPr>
          <a:xfrm>
            <a:off x="5603950" y="2553850"/>
            <a:ext cx="1377000" cy="596100"/>
          </a:xfrm>
          <a:prstGeom prst="roundRect">
            <a:avLst>
              <a:gd name="adj" fmla="val 16667"/>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8x</a:t>
            </a:r>
            <a:endParaRPr sz="2400" b="1">
              <a:solidFill>
                <a:srgbClr val="FFFFFF"/>
              </a:solidFill>
            </a:endParaRPr>
          </a:p>
        </p:txBody>
      </p:sp>
      <p:sp>
        <p:nvSpPr>
          <p:cNvPr id="413" name="Google Shape;413;p53"/>
          <p:cNvSpPr/>
          <p:nvPr/>
        </p:nvSpPr>
        <p:spPr>
          <a:xfrm>
            <a:off x="2065925" y="2287025"/>
            <a:ext cx="2165700" cy="1926000"/>
          </a:xfrm>
          <a:prstGeom prst="roundRect">
            <a:avLst>
              <a:gd name="adj" fmla="val 16667"/>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700"/>
              </a:spcBef>
              <a:spcAft>
                <a:spcPts val="0"/>
              </a:spcAft>
              <a:buNone/>
            </a:pPr>
            <a:r>
              <a:rPr lang="en" sz="1200">
                <a:solidFill>
                  <a:srgbClr val="FFFFFF"/>
                </a:solidFill>
                <a:latin typeface="Calibri"/>
                <a:ea typeface="Calibri"/>
                <a:cs typeface="Calibri"/>
                <a:sym typeface="Calibri"/>
              </a:rPr>
              <a:t>Of CKD patients who experience an episode of AKI after cardiac surgery will progress to a worse CKD class </a:t>
            </a:r>
            <a:r>
              <a:rPr lang="en" sz="1200" baseline="30000">
                <a:solidFill>
                  <a:srgbClr val="FFFFFF"/>
                </a:solidFill>
                <a:latin typeface="Calibri"/>
                <a:ea typeface="Calibri"/>
                <a:cs typeface="Calibri"/>
                <a:sym typeface="Calibri"/>
              </a:rPr>
              <a:t>32</a:t>
            </a:r>
            <a:endParaRPr sz="1200" baseline="30000">
              <a:solidFill>
                <a:srgbClr val="FFFFFF"/>
              </a:solidFill>
            </a:endParaRPr>
          </a:p>
        </p:txBody>
      </p:sp>
      <p:sp>
        <p:nvSpPr>
          <p:cNvPr id="414" name="Google Shape;414;p53"/>
          <p:cNvSpPr/>
          <p:nvPr/>
        </p:nvSpPr>
        <p:spPr>
          <a:xfrm>
            <a:off x="2406125" y="2477600"/>
            <a:ext cx="1485300" cy="596100"/>
          </a:xfrm>
          <a:prstGeom prst="roundRect">
            <a:avLst>
              <a:gd name="adj" fmla="val 16667"/>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rPr>
              <a:t>34-53%</a:t>
            </a:r>
            <a:endParaRPr sz="2400" b="1">
              <a:solidFill>
                <a:srgbClr val="FFFFFF"/>
              </a:solidFill>
            </a:endParaRPr>
          </a:p>
        </p:txBody>
      </p:sp>
      <p:sp>
        <p:nvSpPr>
          <p:cNvPr id="415" name="Google Shape;415;p53"/>
          <p:cNvSpPr txBox="1"/>
          <p:nvPr/>
        </p:nvSpPr>
        <p:spPr>
          <a:xfrm>
            <a:off x="518100" y="809475"/>
            <a:ext cx="8229600" cy="1368300"/>
          </a:xfrm>
          <a:prstGeom prst="rect">
            <a:avLst/>
          </a:prstGeom>
          <a:noFill/>
          <a:ln>
            <a:noFill/>
          </a:ln>
        </p:spPr>
        <p:txBody>
          <a:bodyPr spcFirstLastPara="1" wrap="square" lIns="91425" tIns="91425" rIns="91425" bIns="91425" anchor="t" anchorCtr="0">
            <a:noAutofit/>
          </a:bodyPr>
          <a:lstStyle/>
          <a:p>
            <a:pPr marL="457200" lvl="0" indent="-317500" algn="l" rtl="0">
              <a:spcBef>
                <a:spcPts val="700"/>
              </a:spcBef>
              <a:spcAft>
                <a:spcPts val="0"/>
              </a:spcAft>
              <a:buClr>
                <a:srgbClr val="002060"/>
              </a:buClr>
              <a:buSzPts val="1400"/>
              <a:buChar char="•"/>
            </a:pPr>
            <a:r>
              <a:rPr lang="en" sz="1700">
                <a:solidFill>
                  <a:srgbClr val="002060"/>
                </a:solidFill>
                <a:latin typeface="Calibri"/>
                <a:ea typeface="Calibri"/>
                <a:cs typeface="Calibri"/>
                <a:sym typeface="Calibri"/>
              </a:rPr>
              <a:t>KDIGO Clinical Practice Guideline for AKI (2012) recommends patients follow-up within 3 months after experiencing AKI after surgery to assess for progression to CKD </a:t>
            </a:r>
            <a:r>
              <a:rPr lang="en" sz="1700" baseline="30000">
                <a:solidFill>
                  <a:srgbClr val="002060"/>
                </a:solidFill>
                <a:latin typeface="Calibri"/>
                <a:ea typeface="Calibri"/>
                <a:cs typeface="Calibri"/>
                <a:sym typeface="Calibri"/>
              </a:rPr>
              <a:t>33</a:t>
            </a:r>
            <a:endParaRPr sz="1700" baseline="30000">
              <a:solidFill>
                <a:srgbClr val="002060"/>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700">
                <a:solidFill>
                  <a:srgbClr val="002060"/>
                </a:solidFill>
                <a:latin typeface="Calibri"/>
                <a:ea typeface="Calibri"/>
                <a:cs typeface="Calibri"/>
                <a:sym typeface="Calibri"/>
              </a:rPr>
              <a:t>Patients who recover from AKI may not return to baseline kidney function - irreversible decline in kidney function is more likely for patients ≥ 65 years old </a:t>
            </a:r>
            <a:r>
              <a:rPr lang="en" sz="1700" baseline="30000">
                <a:solidFill>
                  <a:srgbClr val="002060"/>
                </a:solidFill>
                <a:latin typeface="Calibri"/>
                <a:ea typeface="Calibri"/>
                <a:cs typeface="Calibri"/>
                <a:sym typeface="Calibri"/>
              </a:rPr>
              <a:t>34</a:t>
            </a:r>
            <a:endParaRPr sz="1100" baseline="300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4"/>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dirty="0"/>
              <a:t>Chronic Kidney Disease</a:t>
            </a:r>
            <a:endParaRPr sz="4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Chronic Kidney Disease Classification</a:t>
            </a:r>
            <a:endParaRPr dirty="0"/>
          </a:p>
        </p:txBody>
      </p:sp>
      <p:sp>
        <p:nvSpPr>
          <p:cNvPr id="426" name="Google Shape;426;p55"/>
          <p:cNvSpPr txBox="1"/>
          <p:nvPr/>
        </p:nvSpPr>
        <p:spPr>
          <a:xfrm>
            <a:off x="1295925" y="1289300"/>
            <a:ext cx="2316600" cy="1517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300"/>
              </a:spcBef>
              <a:spcAft>
                <a:spcPts val="0"/>
              </a:spcAft>
              <a:buNone/>
            </a:pPr>
            <a:r>
              <a:rPr lang="en" b="1" dirty="0">
                <a:solidFill>
                  <a:srgbClr val="002060"/>
                </a:solidFill>
                <a:latin typeface="Calibri"/>
                <a:ea typeface="Calibri"/>
                <a:cs typeface="Calibri"/>
                <a:sym typeface="Calibri"/>
              </a:rPr>
              <a:t>Chronic Kidney Disease</a:t>
            </a:r>
            <a:r>
              <a:rPr lang="en" dirty="0">
                <a:solidFill>
                  <a:srgbClr val="002060"/>
                </a:solidFill>
                <a:latin typeface="Calibri"/>
                <a:ea typeface="Calibri"/>
                <a:cs typeface="Calibri"/>
                <a:sym typeface="Calibri"/>
              </a:rPr>
              <a:t> Abnormalities in kidney structure or function that persist beyond 90 days</a:t>
            </a:r>
            <a:endParaRPr dirty="0">
              <a:latin typeface="Calibri"/>
              <a:ea typeface="Calibri"/>
              <a:cs typeface="Calibri"/>
              <a:sym typeface="Calibri"/>
            </a:endParaRPr>
          </a:p>
        </p:txBody>
      </p:sp>
      <p:sp>
        <p:nvSpPr>
          <p:cNvPr id="427" name="Google Shape;427;p55"/>
          <p:cNvSpPr txBox="1">
            <a:spLocks noGrp="1"/>
          </p:cNvSpPr>
          <p:nvPr>
            <p:ph type="body" idx="1"/>
          </p:nvPr>
        </p:nvSpPr>
        <p:spPr>
          <a:xfrm>
            <a:off x="3962300" y="1074825"/>
            <a:ext cx="5082600" cy="3206400"/>
          </a:xfrm>
          <a:prstGeom prst="rect">
            <a:avLst/>
          </a:prstGeom>
        </p:spPr>
        <p:txBody>
          <a:bodyPr spcFirstLastPara="1" wrap="square" lIns="68575" tIns="34275" rIns="68575" bIns="34275" anchor="t" anchorCtr="0">
            <a:noAutofit/>
          </a:bodyPr>
          <a:lstStyle/>
          <a:p>
            <a:pPr marL="457200" lvl="0" indent="-317500" algn="l" rtl="0">
              <a:lnSpc>
                <a:spcPct val="150000"/>
              </a:lnSpc>
              <a:spcBef>
                <a:spcPts val="800"/>
              </a:spcBef>
              <a:spcAft>
                <a:spcPts val="0"/>
              </a:spcAft>
              <a:buSzPts val="1400"/>
              <a:buChar char="●"/>
            </a:pPr>
            <a:r>
              <a:rPr lang="en" dirty="0"/>
              <a:t>CKD Classification based on:</a:t>
            </a:r>
            <a:endParaRPr dirty="0"/>
          </a:p>
          <a:p>
            <a:pPr marL="914400" lvl="1" indent="-317500" algn="l" rtl="0">
              <a:lnSpc>
                <a:spcPct val="150000"/>
              </a:lnSpc>
              <a:spcBef>
                <a:spcPts val="0"/>
              </a:spcBef>
              <a:spcAft>
                <a:spcPts val="0"/>
              </a:spcAft>
              <a:buSzPts val="1400"/>
              <a:buAutoNum type="alphaLcPeriod"/>
            </a:pPr>
            <a:r>
              <a:rPr lang="en" dirty="0"/>
              <a:t>Presence or absence of systemic disease</a:t>
            </a:r>
            <a:endParaRPr dirty="0"/>
          </a:p>
          <a:p>
            <a:pPr marL="914400" lvl="1" indent="-317500" algn="l" rtl="0">
              <a:lnSpc>
                <a:spcPct val="150000"/>
              </a:lnSpc>
              <a:spcBef>
                <a:spcPts val="0"/>
              </a:spcBef>
              <a:spcAft>
                <a:spcPts val="0"/>
              </a:spcAft>
              <a:buSzPts val="1400"/>
              <a:buAutoNum type="alphaLcPeriod"/>
            </a:pPr>
            <a:r>
              <a:rPr lang="en" dirty="0"/>
              <a:t>Location of pathology within kidney</a:t>
            </a:r>
            <a:endParaRPr dirty="0"/>
          </a:p>
          <a:p>
            <a:pPr marL="0" lvl="0" indent="0" algn="l" rtl="0">
              <a:lnSpc>
                <a:spcPct val="150000"/>
              </a:lnSpc>
              <a:spcBef>
                <a:spcPts val="800"/>
              </a:spcBef>
              <a:spcAft>
                <a:spcPts val="0"/>
              </a:spcAft>
              <a:buNone/>
            </a:pPr>
            <a:endParaRPr dirty="0"/>
          </a:p>
        </p:txBody>
      </p:sp>
      <p:pic>
        <p:nvPicPr>
          <p:cNvPr id="428" name="Google Shape;428;p55"/>
          <p:cNvPicPr preferRelativeResize="0"/>
          <p:nvPr/>
        </p:nvPicPr>
        <p:blipFill>
          <a:blip r:embed="rId3">
            <a:alphaModFix/>
          </a:blip>
          <a:stretch>
            <a:fillRect/>
          </a:stretch>
        </p:blipFill>
        <p:spPr>
          <a:xfrm>
            <a:off x="3170400" y="2845537"/>
            <a:ext cx="3537649" cy="1745249"/>
          </a:xfrm>
          <a:prstGeom prst="rect">
            <a:avLst/>
          </a:prstGeom>
          <a:noFill/>
          <a:ln>
            <a:noFill/>
          </a:ln>
        </p:spPr>
      </p:pic>
      <p:sp>
        <p:nvSpPr>
          <p:cNvPr id="429" name="Google Shape;429;p55"/>
          <p:cNvSpPr/>
          <p:nvPr/>
        </p:nvSpPr>
        <p:spPr>
          <a:xfrm>
            <a:off x="4874925" y="3149200"/>
            <a:ext cx="2041200" cy="8997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Chronic Kidney Disease Definition</a:t>
            </a:r>
            <a:endParaRPr dirty="0"/>
          </a:p>
        </p:txBody>
      </p:sp>
      <p:sp>
        <p:nvSpPr>
          <p:cNvPr id="435" name="Google Shape;435;p56"/>
          <p:cNvSpPr txBox="1">
            <a:spLocks noGrp="1"/>
          </p:cNvSpPr>
          <p:nvPr>
            <p:ph type="body" idx="1"/>
          </p:nvPr>
        </p:nvSpPr>
        <p:spPr>
          <a:xfrm>
            <a:off x="457200" y="645850"/>
            <a:ext cx="8229600" cy="39834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Abnormalities in kidney structure or function that persist beyond 90 days </a:t>
            </a:r>
            <a:r>
              <a:rPr lang="en" baseline="30000" dirty="0"/>
              <a:t>19</a:t>
            </a:r>
            <a:endParaRPr baseline="30000" dirty="0"/>
          </a:p>
          <a:p>
            <a:pPr marL="457200" lvl="0" indent="-317500" algn="l" rtl="0">
              <a:spcBef>
                <a:spcPts val="0"/>
              </a:spcBef>
              <a:spcAft>
                <a:spcPts val="0"/>
              </a:spcAft>
              <a:buSzPts val="1400"/>
              <a:buChar char="•"/>
            </a:pPr>
            <a:r>
              <a:rPr lang="en" dirty="0"/>
              <a:t>Can result from a variety of causes of kidney damage</a:t>
            </a:r>
            <a:endParaRPr dirty="0"/>
          </a:p>
          <a:p>
            <a:pPr marL="457200" lvl="0" indent="-317500" algn="l" rtl="0">
              <a:spcBef>
                <a:spcPts val="0"/>
              </a:spcBef>
              <a:spcAft>
                <a:spcPts val="0"/>
              </a:spcAft>
              <a:buSzPts val="1400"/>
              <a:buChar char="•"/>
            </a:pPr>
            <a:r>
              <a:rPr lang="en" dirty="0"/>
              <a:t>Higher risk of end stage renal disease (ESRD) </a:t>
            </a:r>
            <a:r>
              <a:rPr lang="en" baseline="30000" dirty="0"/>
              <a:t>33</a:t>
            </a:r>
            <a:endParaRPr baseline="30000" dirty="0"/>
          </a:p>
          <a:p>
            <a:pPr marL="0" lvl="0" indent="0" algn="l" rtl="0">
              <a:spcBef>
                <a:spcPts val="700"/>
              </a:spcBef>
              <a:spcAft>
                <a:spcPts val="0"/>
              </a:spcAft>
              <a:buNone/>
            </a:pPr>
            <a:endParaRPr dirty="0"/>
          </a:p>
        </p:txBody>
      </p:sp>
      <p:sp>
        <p:nvSpPr>
          <p:cNvPr id="436" name="Google Shape;436;p56"/>
          <p:cNvSpPr txBox="1"/>
          <p:nvPr/>
        </p:nvSpPr>
        <p:spPr>
          <a:xfrm>
            <a:off x="6448425" y="4180875"/>
            <a:ext cx="19050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KDIGO Criteria 2012</a:t>
            </a:r>
            <a:endParaRPr>
              <a:latin typeface="Calibri"/>
              <a:ea typeface="Calibri"/>
              <a:cs typeface="Calibri"/>
              <a:sym typeface="Calibri"/>
            </a:endParaRPr>
          </a:p>
        </p:txBody>
      </p:sp>
      <p:graphicFrame>
        <p:nvGraphicFramePr>
          <p:cNvPr id="437" name="Google Shape;437;p56"/>
          <p:cNvGraphicFramePr/>
          <p:nvPr/>
        </p:nvGraphicFramePr>
        <p:xfrm>
          <a:off x="994950" y="1950725"/>
          <a:ext cx="7299125" cy="2135105"/>
        </p:xfrm>
        <a:graphic>
          <a:graphicData uri="http://schemas.openxmlformats.org/drawingml/2006/table">
            <a:tbl>
              <a:tblPr>
                <a:noFill/>
                <a:tableStyleId>{8E2AE749-A84A-4FCF-AD9E-455E6EBA4388}</a:tableStyleId>
              </a:tblPr>
              <a:tblGrid>
                <a:gridCol w="1709175">
                  <a:extLst>
                    <a:ext uri="{9D8B030D-6E8A-4147-A177-3AD203B41FA5}">
                      <a16:colId xmlns:a16="http://schemas.microsoft.com/office/drawing/2014/main" val="20000"/>
                    </a:ext>
                  </a:extLst>
                </a:gridCol>
                <a:gridCol w="5589950">
                  <a:extLst>
                    <a:ext uri="{9D8B030D-6E8A-4147-A177-3AD203B41FA5}">
                      <a16:colId xmlns:a16="http://schemas.microsoft.com/office/drawing/2014/main" val="20001"/>
                    </a:ext>
                  </a:extLst>
                </a:gridCol>
              </a:tblGrid>
              <a:tr h="387750">
                <a:tc gridSpan="2">
                  <a:txBody>
                    <a:bodyPr/>
                    <a:lstStyle/>
                    <a:p>
                      <a:pPr marL="0" lvl="0" indent="0" algn="ctr" rtl="0">
                        <a:spcBef>
                          <a:spcPts val="0"/>
                        </a:spcBef>
                        <a:spcAft>
                          <a:spcPts val="0"/>
                        </a:spcAft>
                        <a:buNone/>
                      </a:pPr>
                      <a:r>
                        <a:rPr lang="en" sz="1200">
                          <a:solidFill>
                            <a:srgbClr val="FFFFFF"/>
                          </a:solidFill>
                        </a:rPr>
                        <a:t>Criteria for CKD (either of the following present for &gt;3 months)</a:t>
                      </a:r>
                      <a:endParaRPr sz="1200">
                        <a:solidFill>
                          <a:srgbClr val="FFFFFF"/>
                        </a:solidFill>
                      </a:endParaRPr>
                    </a:p>
                  </a:txBody>
                  <a:tcPr marL="91425" marR="91425" marT="91425" marB="91425">
                    <a:solidFill>
                      <a:srgbClr val="3C78D8"/>
                    </a:solidFill>
                  </a:tcPr>
                </a:tc>
                <a:tc hMerge="1">
                  <a:txBody>
                    <a:bodyPr/>
                    <a:lstStyle/>
                    <a:p>
                      <a:endParaRPr lang="en-US"/>
                    </a:p>
                  </a:txBody>
                  <a:tcPr/>
                </a:tc>
                <a:extLst>
                  <a:ext uri="{0D108BD9-81ED-4DB2-BD59-A6C34878D82A}">
                    <a16:rowId xmlns:a16="http://schemas.microsoft.com/office/drawing/2014/main" val="10000"/>
                  </a:ext>
                </a:extLst>
              </a:tr>
              <a:tr h="1205375">
                <a:tc>
                  <a:txBody>
                    <a:bodyPr/>
                    <a:lstStyle/>
                    <a:p>
                      <a:pPr marL="0" lvl="0" indent="0" algn="l" rtl="0">
                        <a:spcBef>
                          <a:spcPts val="0"/>
                        </a:spcBef>
                        <a:spcAft>
                          <a:spcPts val="0"/>
                        </a:spcAft>
                        <a:buNone/>
                      </a:pPr>
                      <a:r>
                        <a:rPr lang="en" sz="1200">
                          <a:solidFill>
                            <a:srgbClr val="FFFFFF"/>
                          </a:solidFill>
                        </a:rPr>
                        <a:t>Markers of kidney damage (one or more)</a:t>
                      </a:r>
                      <a:endParaRPr sz="1200">
                        <a:solidFill>
                          <a:srgbClr val="FFFFFF"/>
                        </a:solidFill>
                      </a:endParaRPr>
                    </a:p>
                  </a:txBody>
                  <a:tcPr marL="91425" marR="91425" marT="91425" marB="91425">
                    <a:solidFill>
                      <a:srgbClr val="3C78D8"/>
                    </a:solidFill>
                  </a:tcPr>
                </a:tc>
                <a:tc>
                  <a:txBody>
                    <a:bodyPr/>
                    <a:lstStyle/>
                    <a:p>
                      <a:pPr marL="0" lvl="0" indent="0" algn="l" rtl="0">
                        <a:spcBef>
                          <a:spcPts val="0"/>
                        </a:spcBef>
                        <a:spcAft>
                          <a:spcPts val="0"/>
                        </a:spcAft>
                        <a:buNone/>
                      </a:pPr>
                      <a:r>
                        <a:rPr lang="en" sz="1200">
                          <a:solidFill>
                            <a:srgbClr val="FFFFFF"/>
                          </a:solidFill>
                        </a:rPr>
                        <a:t>Albuminuria (AER≥30mg/24h; ACR≥30mg/g [≥3mg/mmol])</a:t>
                      </a:r>
                      <a:endParaRPr sz="1200">
                        <a:solidFill>
                          <a:srgbClr val="FFFFFF"/>
                        </a:solidFill>
                      </a:endParaRPr>
                    </a:p>
                    <a:p>
                      <a:pPr marL="0" lvl="0" indent="0" algn="l" rtl="0">
                        <a:spcBef>
                          <a:spcPts val="0"/>
                        </a:spcBef>
                        <a:spcAft>
                          <a:spcPts val="0"/>
                        </a:spcAft>
                        <a:buNone/>
                      </a:pPr>
                      <a:r>
                        <a:rPr lang="en" sz="1200">
                          <a:solidFill>
                            <a:srgbClr val="FFFFFF"/>
                          </a:solidFill>
                        </a:rPr>
                        <a:t>Urine sediment abnormalities</a:t>
                      </a:r>
                      <a:endParaRPr sz="1200">
                        <a:solidFill>
                          <a:srgbClr val="FFFFFF"/>
                        </a:solidFill>
                      </a:endParaRPr>
                    </a:p>
                    <a:p>
                      <a:pPr marL="0" lvl="0" indent="0" algn="l" rtl="0">
                        <a:spcBef>
                          <a:spcPts val="0"/>
                        </a:spcBef>
                        <a:spcAft>
                          <a:spcPts val="0"/>
                        </a:spcAft>
                        <a:buNone/>
                      </a:pPr>
                      <a:r>
                        <a:rPr lang="en" sz="1200">
                          <a:solidFill>
                            <a:srgbClr val="FFFFFF"/>
                          </a:solidFill>
                        </a:rPr>
                        <a:t>Electrolyte and other abnormalities due to tubular disorders</a:t>
                      </a:r>
                      <a:endParaRPr sz="1200">
                        <a:solidFill>
                          <a:srgbClr val="FFFFFF"/>
                        </a:solidFill>
                      </a:endParaRPr>
                    </a:p>
                    <a:p>
                      <a:pPr marL="0" lvl="0" indent="0" algn="l" rtl="0">
                        <a:spcBef>
                          <a:spcPts val="0"/>
                        </a:spcBef>
                        <a:spcAft>
                          <a:spcPts val="0"/>
                        </a:spcAft>
                        <a:buNone/>
                      </a:pPr>
                      <a:r>
                        <a:rPr lang="en" sz="1200">
                          <a:solidFill>
                            <a:srgbClr val="FFFFFF"/>
                          </a:solidFill>
                        </a:rPr>
                        <a:t>Abnormalities detected by histology</a:t>
                      </a:r>
                      <a:endParaRPr sz="1200">
                        <a:solidFill>
                          <a:srgbClr val="FFFFFF"/>
                        </a:solidFill>
                      </a:endParaRPr>
                    </a:p>
                    <a:p>
                      <a:pPr marL="0" lvl="0" indent="0" algn="l" rtl="0">
                        <a:spcBef>
                          <a:spcPts val="0"/>
                        </a:spcBef>
                        <a:spcAft>
                          <a:spcPts val="0"/>
                        </a:spcAft>
                        <a:buNone/>
                      </a:pPr>
                      <a:r>
                        <a:rPr lang="en" sz="1200">
                          <a:solidFill>
                            <a:srgbClr val="FFFFFF"/>
                          </a:solidFill>
                        </a:rPr>
                        <a:t>Structural abnormalities detected by imaging</a:t>
                      </a:r>
                      <a:endParaRPr sz="1200">
                        <a:solidFill>
                          <a:srgbClr val="FFFFFF"/>
                        </a:solidFill>
                      </a:endParaRPr>
                    </a:p>
                    <a:p>
                      <a:pPr marL="0" lvl="0" indent="0" algn="l" rtl="0">
                        <a:spcBef>
                          <a:spcPts val="0"/>
                        </a:spcBef>
                        <a:spcAft>
                          <a:spcPts val="0"/>
                        </a:spcAft>
                        <a:buNone/>
                      </a:pPr>
                      <a:r>
                        <a:rPr lang="en" sz="1200">
                          <a:solidFill>
                            <a:srgbClr val="FFFFFF"/>
                          </a:solidFill>
                        </a:rPr>
                        <a:t>History of kidney transplantation</a:t>
                      </a:r>
                      <a:endParaRPr sz="1200">
                        <a:solidFill>
                          <a:srgbClr val="FFFFFF"/>
                        </a:solidFill>
                      </a:endParaRPr>
                    </a:p>
                  </a:txBody>
                  <a:tcPr marL="91425" marR="91425" marT="91425" marB="91425">
                    <a:solidFill>
                      <a:srgbClr val="6D9EEB"/>
                    </a:solidFill>
                  </a:tcPr>
                </a:tc>
                <a:extLst>
                  <a:ext uri="{0D108BD9-81ED-4DB2-BD59-A6C34878D82A}">
                    <a16:rowId xmlns:a16="http://schemas.microsoft.com/office/drawing/2014/main" val="10001"/>
                  </a:ext>
                </a:extLst>
              </a:tr>
              <a:tr h="467225">
                <a:tc>
                  <a:txBody>
                    <a:bodyPr/>
                    <a:lstStyle/>
                    <a:p>
                      <a:pPr marL="0" lvl="0" indent="0" algn="l" rtl="0">
                        <a:spcBef>
                          <a:spcPts val="0"/>
                        </a:spcBef>
                        <a:spcAft>
                          <a:spcPts val="0"/>
                        </a:spcAft>
                        <a:buNone/>
                      </a:pPr>
                      <a:r>
                        <a:rPr lang="en" sz="1200">
                          <a:solidFill>
                            <a:srgbClr val="FFFFFF"/>
                          </a:solidFill>
                        </a:rPr>
                        <a:t>Decreased GFR</a:t>
                      </a:r>
                      <a:endParaRPr sz="1200">
                        <a:solidFill>
                          <a:srgbClr val="FFFFFF"/>
                        </a:solidFill>
                      </a:endParaRPr>
                    </a:p>
                  </a:txBody>
                  <a:tcPr marL="91425" marR="91425" marT="91425" marB="91425">
                    <a:solidFill>
                      <a:srgbClr val="3C78D8"/>
                    </a:solidFill>
                  </a:tcPr>
                </a:tc>
                <a:tc>
                  <a:txBody>
                    <a:bodyPr/>
                    <a:lstStyle/>
                    <a:p>
                      <a:pPr marL="0" lvl="0" indent="0" algn="l" rtl="0">
                        <a:spcBef>
                          <a:spcPts val="0"/>
                        </a:spcBef>
                        <a:spcAft>
                          <a:spcPts val="0"/>
                        </a:spcAft>
                        <a:buNone/>
                      </a:pPr>
                      <a:r>
                        <a:rPr lang="en" sz="1200">
                          <a:solidFill>
                            <a:srgbClr val="FFFFFF"/>
                          </a:solidFill>
                        </a:rPr>
                        <a:t>GFR&lt;60ml/min/1.73m</a:t>
                      </a:r>
                      <a:r>
                        <a:rPr lang="en" sz="1200" baseline="30000">
                          <a:solidFill>
                            <a:srgbClr val="FFFFFF"/>
                          </a:solidFill>
                        </a:rPr>
                        <a:t>2</a:t>
                      </a:r>
                      <a:r>
                        <a:rPr lang="en" sz="1200">
                          <a:solidFill>
                            <a:srgbClr val="FFFFFF"/>
                          </a:solidFill>
                        </a:rPr>
                        <a:t> (GFR categories G3a-G5)</a:t>
                      </a:r>
                      <a:endParaRPr sz="1200">
                        <a:solidFill>
                          <a:srgbClr val="FFFFFF"/>
                        </a:solidFill>
                      </a:endParaRPr>
                    </a:p>
                  </a:txBody>
                  <a:tcPr marL="91425" marR="91425" marT="91425" marB="91425">
                    <a:solidFill>
                      <a:srgbClr val="6D9EEB"/>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CKD Staging</a:t>
            </a:r>
            <a:endParaRPr/>
          </a:p>
        </p:txBody>
      </p:sp>
      <p:sp>
        <p:nvSpPr>
          <p:cNvPr id="443" name="Google Shape;443;p57"/>
          <p:cNvSpPr txBox="1">
            <a:spLocks noGrp="1"/>
          </p:cNvSpPr>
          <p:nvPr>
            <p:ph type="body" idx="1"/>
          </p:nvPr>
        </p:nvSpPr>
        <p:spPr>
          <a:xfrm>
            <a:off x="1898475" y="4858950"/>
            <a:ext cx="7177500" cy="241800"/>
          </a:xfrm>
          <a:prstGeom prst="rect">
            <a:avLst/>
          </a:prstGeom>
        </p:spPr>
        <p:txBody>
          <a:bodyPr spcFirstLastPara="1" wrap="square" lIns="68575" tIns="34275" rIns="68575" bIns="34275" anchor="ctr" anchorCtr="0">
            <a:noAutofit/>
          </a:bodyPr>
          <a:lstStyle/>
          <a:p>
            <a:pPr marL="0" lvl="0" indent="0" algn="r" rtl="0">
              <a:spcBef>
                <a:spcPts val="700"/>
              </a:spcBef>
              <a:spcAft>
                <a:spcPts val="0"/>
              </a:spcAft>
              <a:buNone/>
            </a:pPr>
            <a:r>
              <a:rPr lang="en" sz="1200" dirty="0"/>
              <a:t>Figure Source: 2012 KDIGO Clinical Practice Guidelines for Chronic Kidney Disease </a:t>
            </a:r>
            <a:endParaRPr sz="1200" dirty="0"/>
          </a:p>
        </p:txBody>
      </p:sp>
      <p:graphicFrame>
        <p:nvGraphicFramePr>
          <p:cNvPr id="444" name="Google Shape;444;p57"/>
          <p:cNvGraphicFramePr/>
          <p:nvPr/>
        </p:nvGraphicFramePr>
        <p:xfrm>
          <a:off x="2346113" y="146913"/>
          <a:ext cx="4451775" cy="2341620"/>
        </p:xfrm>
        <a:graphic>
          <a:graphicData uri="http://schemas.openxmlformats.org/drawingml/2006/table">
            <a:tbl>
              <a:tblPr>
                <a:noFill/>
                <a:tableStyleId>{8E2AE749-A84A-4FCF-AD9E-455E6EBA4388}</a:tableStyleId>
              </a:tblPr>
              <a:tblGrid>
                <a:gridCol w="1200925">
                  <a:extLst>
                    <a:ext uri="{9D8B030D-6E8A-4147-A177-3AD203B41FA5}">
                      <a16:colId xmlns:a16="http://schemas.microsoft.com/office/drawing/2014/main" val="20000"/>
                    </a:ext>
                  </a:extLst>
                </a:gridCol>
                <a:gridCol w="1625425">
                  <a:extLst>
                    <a:ext uri="{9D8B030D-6E8A-4147-A177-3AD203B41FA5}">
                      <a16:colId xmlns:a16="http://schemas.microsoft.com/office/drawing/2014/main" val="20001"/>
                    </a:ext>
                  </a:extLst>
                </a:gridCol>
                <a:gridCol w="1625425">
                  <a:extLst>
                    <a:ext uri="{9D8B030D-6E8A-4147-A177-3AD203B41FA5}">
                      <a16:colId xmlns:a16="http://schemas.microsoft.com/office/drawing/2014/main" val="20002"/>
                    </a:ext>
                  </a:extLst>
                </a:gridCol>
              </a:tblGrid>
              <a:tr h="289425">
                <a:tc gridSpan="3">
                  <a:txBody>
                    <a:bodyPr/>
                    <a:lstStyle/>
                    <a:p>
                      <a:pPr marL="0" lvl="0" indent="0" algn="ctr" rtl="0">
                        <a:spcBef>
                          <a:spcPts val="0"/>
                        </a:spcBef>
                        <a:spcAft>
                          <a:spcPts val="0"/>
                        </a:spcAft>
                        <a:buNone/>
                      </a:pPr>
                      <a:r>
                        <a:rPr lang="en" sz="1200" b="1">
                          <a:solidFill>
                            <a:schemeClr val="dk1"/>
                          </a:solidFill>
                        </a:rPr>
                        <a:t>GFR Categories in CKD</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5000">
                <a:tc>
                  <a:txBody>
                    <a:bodyPr/>
                    <a:lstStyle/>
                    <a:p>
                      <a:pPr marL="0" lvl="0" indent="0" algn="l" rtl="0">
                        <a:spcBef>
                          <a:spcPts val="0"/>
                        </a:spcBef>
                        <a:spcAft>
                          <a:spcPts val="0"/>
                        </a:spcAft>
                        <a:buNone/>
                      </a:pPr>
                      <a:r>
                        <a:rPr lang="en" sz="1200"/>
                        <a:t>Category</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GFR (ml/min/1.73m</a:t>
                      </a:r>
                      <a:r>
                        <a:rPr lang="en" sz="1200" baseline="30000"/>
                        <a:t>2</a:t>
                      </a:r>
                      <a:r>
                        <a:rPr lang="en" sz="1200"/>
                        <a:t>)</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Terms</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26700">
                <a:tc>
                  <a:txBody>
                    <a:bodyPr/>
                    <a:lstStyle/>
                    <a:p>
                      <a:pPr marL="0" lvl="0" indent="0" algn="l" rtl="0">
                        <a:spcBef>
                          <a:spcPts val="0"/>
                        </a:spcBef>
                        <a:spcAft>
                          <a:spcPts val="0"/>
                        </a:spcAft>
                        <a:buNone/>
                      </a:pPr>
                      <a:r>
                        <a:rPr lang="en" sz="1200" b="1"/>
                        <a:t>G1</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&gt;90</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Normal or high</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r h="126700">
                <a:tc>
                  <a:txBody>
                    <a:bodyPr/>
                    <a:lstStyle/>
                    <a:p>
                      <a:pPr marL="0" lvl="0" indent="0" algn="l" rtl="0">
                        <a:spcBef>
                          <a:spcPts val="0"/>
                        </a:spcBef>
                        <a:spcAft>
                          <a:spcPts val="0"/>
                        </a:spcAft>
                        <a:buNone/>
                      </a:pPr>
                      <a:r>
                        <a:rPr lang="en" sz="1200" b="1"/>
                        <a:t>G2</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60-89</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Mildly decreased*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112550">
                <a:tc>
                  <a:txBody>
                    <a:bodyPr/>
                    <a:lstStyle/>
                    <a:p>
                      <a:pPr marL="0" lvl="0" indent="0" algn="l" rtl="0">
                        <a:spcBef>
                          <a:spcPts val="0"/>
                        </a:spcBef>
                        <a:spcAft>
                          <a:spcPts val="0"/>
                        </a:spcAft>
                        <a:buNone/>
                      </a:pPr>
                      <a:r>
                        <a:rPr lang="en" sz="1200" b="1"/>
                        <a:t>G3a</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45-59</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Mildly to moderately decreased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extLst>
                  <a:ext uri="{0D108BD9-81ED-4DB2-BD59-A6C34878D82A}">
                    <a16:rowId xmlns:a16="http://schemas.microsoft.com/office/drawing/2014/main" val="10004"/>
                  </a:ext>
                </a:extLst>
              </a:tr>
              <a:tr h="133775">
                <a:tc>
                  <a:txBody>
                    <a:bodyPr/>
                    <a:lstStyle/>
                    <a:p>
                      <a:pPr marL="0" lvl="0" indent="0" algn="l" rtl="0">
                        <a:spcBef>
                          <a:spcPts val="0"/>
                        </a:spcBef>
                        <a:spcAft>
                          <a:spcPts val="0"/>
                        </a:spcAft>
                        <a:buNone/>
                      </a:pPr>
                      <a:r>
                        <a:rPr lang="en" sz="1200" b="1"/>
                        <a:t>G3b</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30-44</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Moderately to severely decreased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126700">
                <a:tc>
                  <a:txBody>
                    <a:bodyPr/>
                    <a:lstStyle/>
                    <a:p>
                      <a:pPr marL="0" lvl="0" indent="0" algn="l" rtl="0">
                        <a:spcBef>
                          <a:spcPts val="0"/>
                        </a:spcBef>
                        <a:spcAft>
                          <a:spcPts val="0"/>
                        </a:spcAft>
                        <a:buNone/>
                      </a:pPr>
                      <a:r>
                        <a:rPr lang="en" sz="1200" b="1"/>
                        <a:t>G4</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15-29</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200"/>
                        <a:t>Severely decreased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D9D2E9"/>
                    </a:solidFill>
                  </a:tcPr>
                </a:tc>
                <a:extLst>
                  <a:ext uri="{0D108BD9-81ED-4DB2-BD59-A6C34878D82A}">
                    <a16:rowId xmlns:a16="http://schemas.microsoft.com/office/drawing/2014/main" val="10006"/>
                  </a:ext>
                </a:extLst>
              </a:tr>
              <a:tr h="147925">
                <a:tc>
                  <a:txBody>
                    <a:bodyPr/>
                    <a:lstStyle/>
                    <a:p>
                      <a:pPr marL="0" lvl="0" indent="0" algn="l" rtl="0">
                        <a:spcBef>
                          <a:spcPts val="0"/>
                        </a:spcBef>
                        <a:spcAft>
                          <a:spcPts val="0"/>
                        </a:spcAft>
                        <a:buNone/>
                      </a:pPr>
                      <a:r>
                        <a:rPr lang="en" sz="1200" b="1"/>
                        <a:t>G5</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&lt;15</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Kidney Failure</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406275">
                <a:tc gridSpan="3">
                  <a:txBody>
                    <a:bodyPr/>
                    <a:lstStyle/>
                    <a:p>
                      <a:pPr marL="0" lvl="0" indent="0" algn="l" rtl="0">
                        <a:spcBef>
                          <a:spcPts val="0"/>
                        </a:spcBef>
                        <a:spcAft>
                          <a:spcPts val="0"/>
                        </a:spcAft>
                        <a:buNone/>
                      </a:pPr>
                      <a:r>
                        <a:rPr lang="en" sz="800">
                          <a:solidFill>
                            <a:schemeClr val="dk1"/>
                          </a:solidFill>
                        </a:rPr>
                        <a:t>*Relative to young adult level</a:t>
                      </a:r>
                      <a:endParaRPr sz="800">
                        <a:solidFill>
                          <a:schemeClr val="dk1"/>
                        </a:solidFill>
                      </a:endParaRPr>
                    </a:p>
                    <a:p>
                      <a:pPr marL="0" lvl="0" indent="0" algn="l" rtl="0">
                        <a:spcBef>
                          <a:spcPts val="0"/>
                        </a:spcBef>
                        <a:spcAft>
                          <a:spcPts val="0"/>
                        </a:spcAft>
                        <a:buNone/>
                      </a:pPr>
                      <a:r>
                        <a:rPr lang="en" sz="800">
                          <a:solidFill>
                            <a:schemeClr val="dk1"/>
                          </a:solidFill>
                        </a:rPr>
                        <a:t>In the absence of evidence of kidney damage, neither GFR category G1 or G2 fulfill the criteria for CKD</a:t>
                      </a:r>
                      <a:endParaRPr sz="8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445" name="Google Shape;445;p57"/>
          <p:cNvGraphicFramePr/>
          <p:nvPr/>
        </p:nvGraphicFramePr>
        <p:xfrm>
          <a:off x="1578650" y="2596788"/>
          <a:ext cx="6471325" cy="1992795"/>
        </p:xfrm>
        <a:graphic>
          <a:graphicData uri="http://schemas.openxmlformats.org/drawingml/2006/table">
            <a:tbl>
              <a:tblPr>
                <a:noFill/>
                <a:tableStyleId>{8E2AE749-A84A-4FCF-AD9E-455E6EBA4388}</a:tableStyleId>
              </a:tblPr>
              <a:tblGrid>
                <a:gridCol w="664000">
                  <a:extLst>
                    <a:ext uri="{9D8B030D-6E8A-4147-A177-3AD203B41FA5}">
                      <a16:colId xmlns:a16="http://schemas.microsoft.com/office/drawing/2014/main" val="20000"/>
                    </a:ext>
                  </a:extLst>
                </a:gridCol>
                <a:gridCol w="1289650">
                  <a:extLst>
                    <a:ext uri="{9D8B030D-6E8A-4147-A177-3AD203B41FA5}">
                      <a16:colId xmlns:a16="http://schemas.microsoft.com/office/drawing/2014/main" val="20001"/>
                    </a:ext>
                  </a:extLst>
                </a:gridCol>
                <a:gridCol w="1389825">
                  <a:extLst>
                    <a:ext uri="{9D8B030D-6E8A-4147-A177-3AD203B41FA5}">
                      <a16:colId xmlns:a16="http://schemas.microsoft.com/office/drawing/2014/main" val="20002"/>
                    </a:ext>
                  </a:extLst>
                </a:gridCol>
                <a:gridCol w="1632725">
                  <a:extLst>
                    <a:ext uri="{9D8B030D-6E8A-4147-A177-3AD203B41FA5}">
                      <a16:colId xmlns:a16="http://schemas.microsoft.com/office/drawing/2014/main" val="20003"/>
                    </a:ext>
                  </a:extLst>
                </a:gridCol>
                <a:gridCol w="1495125">
                  <a:extLst>
                    <a:ext uri="{9D8B030D-6E8A-4147-A177-3AD203B41FA5}">
                      <a16:colId xmlns:a16="http://schemas.microsoft.com/office/drawing/2014/main" val="20004"/>
                    </a:ext>
                  </a:extLst>
                </a:gridCol>
              </a:tblGrid>
              <a:tr h="143950">
                <a:tc gridSpan="5">
                  <a:txBody>
                    <a:bodyPr/>
                    <a:lstStyle/>
                    <a:p>
                      <a:pPr marL="0" lvl="0" indent="0" algn="ctr" rtl="0">
                        <a:spcBef>
                          <a:spcPts val="0"/>
                        </a:spcBef>
                        <a:spcAft>
                          <a:spcPts val="0"/>
                        </a:spcAft>
                        <a:buNone/>
                      </a:pPr>
                      <a:r>
                        <a:rPr lang="en" sz="1200" b="1"/>
                        <a:t>Albuminuria categories in CKD</a:t>
                      </a:r>
                      <a:endParaRPr sz="1200" b="1"/>
                    </a:p>
                    <a:p>
                      <a:pPr marL="0" lvl="0" indent="0" algn="ctr" rtl="0">
                        <a:spcBef>
                          <a:spcPts val="0"/>
                        </a:spcBef>
                        <a:spcAft>
                          <a:spcPts val="0"/>
                        </a:spcAft>
                        <a:buNone/>
                      </a:pP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300">
                <a:tc>
                  <a:txBody>
                    <a:bodyPr/>
                    <a:lstStyle/>
                    <a:p>
                      <a:pPr marL="0" lvl="0" indent="0" algn="ctr" rtl="0">
                        <a:spcBef>
                          <a:spcPts val="0"/>
                        </a:spcBef>
                        <a:spcAft>
                          <a:spcPts val="0"/>
                        </a:spcAft>
                        <a:buNone/>
                      </a:pPr>
                      <a:r>
                        <a:rPr lang="en" sz="1200"/>
                        <a:t>Category</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a:t>Albumin excretion rate </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a:t>Albumin to creatinine ratio (Approximate equivalent)</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a:txBody>
                    <a:bodyPr/>
                    <a:lstStyle/>
                    <a:p>
                      <a:pPr marL="0" lvl="0" indent="0" algn="ctr" rtl="0">
                        <a:spcBef>
                          <a:spcPts val="0"/>
                        </a:spcBef>
                        <a:spcAft>
                          <a:spcPts val="0"/>
                        </a:spcAft>
                        <a:buNone/>
                      </a:pPr>
                      <a:r>
                        <a:rPr lang="en" sz="1200"/>
                        <a:t>Terms</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15000">
                <a:tc>
                  <a:txBody>
                    <a:bodyPr/>
                    <a:lstStyle/>
                    <a:p>
                      <a:pPr marL="0" lvl="0" indent="0" algn="ctr" rtl="0">
                        <a:spcBef>
                          <a:spcPts val="0"/>
                        </a:spcBef>
                        <a:spcAft>
                          <a:spcPts val="0"/>
                        </a:spcAft>
                        <a:buNone/>
                      </a:pPr>
                      <a:r>
                        <a:rPr lang="en" sz="1200" b="1"/>
                        <a:t>A1</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&lt;30 </a:t>
                      </a:r>
                      <a:r>
                        <a:rPr lang="en" sz="1200">
                          <a:solidFill>
                            <a:schemeClr val="dk1"/>
                          </a:solidFill>
                        </a:rPr>
                        <a:t>mg/24h</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&lt;3 </a:t>
                      </a:r>
                      <a:r>
                        <a:rPr lang="en" sz="1200">
                          <a:solidFill>
                            <a:schemeClr val="dk1"/>
                          </a:solidFill>
                        </a:rPr>
                        <a:t>mg/mmol</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&lt;30 </a:t>
                      </a:r>
                      <a:r>
                        <a:rPr lang="en" sz="1200">
                          <a:solidFill>
                            <a:schemeClr val="dk1"/>
                          </a:solidFill>
                        </a:rPr>
                        <a:t>mg/g</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Normal to mildly increased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127875">
                <a:tc>
                  <a:txBody>
                    <a:bodyPr/>
                    <a:lstStyle/>
                    <a:p>
                      <a:pPr marL="0" lvl="0" indent="0" algn="ctr" rtl="0">
                        <a:spcBef>
                          <a:spcPts val="0"/>
                        </a:spcBef>
                        <a:spcAft>
                          <a:spcPts val="0"/>
                        </a:spcAft>
                        <a:buNone/>
                      </a:pPr>
                      <a:r>
                        <a:rPr lang="en" sz="1200" b="1"/>
                        <a:t>A2</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30-300 </a:t>
                      </a:r>
                      <a:r>
                        <a:rPr lang="en" sz="1200">
                          <a:solidFill>
                            <a:schemeClr val="dk1"/>
                          </a:solidFill>
                        </a:rPr>
                        <a:t>mg/24h</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3-30 </a:t>
                      </a:r>
                      <a:r>
                        <a:rPr lang="en" sz="1200">
                          <a:solidFill>
                            <a:schemeClr val="dk1"/>
                          </a:solidFill>
                        </a:rPr>
                        <a:t>mg/mmol</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30-300 </a:t>
                      </a:r>
                      <a:r>
                        <a:rPr lang="en" sz="1200">
                          <a:solidFill>
                            <a:schemeClr val="dk1"/>
                          </a:solidFill>
                        </a:rPr>
                        <a:t>mg/g</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200"/>
                        <a:t>Moderately increased*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134300">
                <a:tc>
                  <a:txBody>
                    <a:bodyPr/>
                    <a:lstStyle/>
                    <a:p>
                      <a:pPr marL="0" lvl="0" indent="0" algn="ctr" rtl="0">
                        <a:spcBef>
                          <a:spcPts val="0"/>
                        </a:spcBef>
                        <a:spcAft>
                          <a:spcPts val="0"/>
                        </a:spcAft>
                        <a:buNone/>
                      </a:pPr>
                      <a:r>
                        <a:rPr lang="en" sz="1200" b="1"/>
                        <a:t>A3</a:t>
                      </a:r>
                      <a:endParaRPr sz="1200" b="1"/>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&gt;300 </a:t>
                      </a:r>
                      <a:r>
                        <a:rPr lang="en" sz="1200">
                          <a:solidFill>
                            <a:schemeClr val="dk1"/>
                          </a:solidFill>
                        </a:rPr>
                        <a:t>mg/24h</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&gt;30 </a:t>
                      </a:r>
                      <a:r>
                        <a:rPr lang="en" sz="1200">
                          <a:solidFill>
                            <a:schemeClr val="dk1"/>
                          </a:solidFill>
                        </a:rPr>
                        <a:t>mg/mmol</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&gt;300 </a:t>
                      </a:r>
                      <a:r>
                        <a:rPr lang="en" sz="1200">
                          <a:solidFill>
                            <a:schemeClr val="dk1"/>
                          </a:solidFill>
                        </a:rPr>
                        <a:t>mg/g</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sz="1200"/>
                        <a:t>Severely increased**</a:t>
                      </a:r>
                      <a:endParaRPr sz="12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r h="346875">
                <a:tc gridSpan="5">
                  <a:txBody>
                    <a:bodyPr/>
                    <a:lstStyle/>
                    <a:p>
                      <a:pPr marL="0" lvl="0" indent="0" algn="l" rtl="0">
                        <a:spcBef>
                          <a:spcPts val="0"/>
                        </a:spcBef>
                        <a:spcAft>
                          <a:spcPts val="0"/>
                        </a:spcAft>
                        <a:buNone/>
                      </a:pPr>
                      <a:r>
                        <a:rPr lang="en" sz="800"/>
                        <a:t>*Relative to young adult level</a:t>
                      </a:r>
                      <a:endParaRPr sz="800"/>
                    </a:p>
                    <a:p>
                      <a:pPr marL="0" lvl="0" indent="0" algn="l" rtl="0">
                        <a:spcBef>
                          <a:spcPts val="0"/>
                        </a:spcBef>
                        <a:spcAft>
                          <a:spcPts val="0"/>
                        </a:spcAft>
                        <a:buNone/>
                      </a:pPr>
                      <a:r>
                        <a:rPr lang="en" sz="800"/>
                        <a:t>**Including nephrotic syndrome (albumin excretion usually &gt;2200mg/34 hours [ACR&gt;220mg/g; &gt;220mg/mmol])</a:t>
                      </a:r>
                      <a:endParaRPr sz="800"/>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a:t>Impact of AKI</a:t>
            </a:r>
            <a:endParaRPr dirty="0"/>
          </a:p>
        </p:txBody>
      </p:sp>
      <p:sp>
        <p:nvSpPr>
          <p:cNvPr id="124" name="Google Shape;124;p22"/>
          <p:cNvSpPr txBox="1">
            <a:spLocks noGrp="1"/>
          </p:cNvSpPr>
          <p:nvPr>
            <p:ph type="body" idx="1"/>
          </p:nvPr>
        </p:nvSpPr>
        <p:spPr>
          <a:xfrm>
            <a:off x="457201" y="886975"/>
            <a:ext cx="8229600" cy="3714900"/>
          </a:xfrm>
          <a:prstGeom prst="rect">
            <a:avLst/>
          </a:prstGeom>
        </p:spPr>
        <p:txBody>
          <a:bodyPr spcFirstLastPara="1" wrap="square" lIns="68575" tIns="34275" rIns="68575" bIns="34275" anchor="t" anchorCtr="0">
            <a:noAutofit/>
          </a:bodyPr>
          <a:lstStyle/>
          <a:p>
            <a:pPr marL="457200" lvl="0" indent="-336550" algn="l" rtl="0">
              <a:spcBef>
                <a:spcPts val="700"/>
              </a:spcBef>
              <a:spcAft>
                <a:spcPts val="0"/>
              </a:spcAft>
              <a:buSzPts val="1700"/>
              <a:buChar char="•"/>
            </a:pPr>
            <a:r>
              <a:rPr lang="en" dirty="0"/>
              <a:t>AKI </a:t>
            </a:r>
            <a:r>
              <a:rPr lang="en" dirty="0" smtClean="0"/>
              <a:t>can be an </a:t>
            </a:r>
            <a:r>
              <a:rPr lang="en" dirty="0"/>
              <a:t>early indicator of multi-organ dysfunction with significant effects on mortality </a:t>
            </a:r>
            <a:r>
              <a:rPr lang="en" baseline="30000" dirty="0"/>
              <a:t>7-9</a:t>
            </a:r>
            <a:r>
              <a:rPr lang="en" dirty="0"/>
              <a:t> </a:t>
            </a:r>
            <a:endParaRPr dirty="0"/>
          </a:p>
          <a:p>
            <a:pPr marL="457200" lvl="0" indent="-336550" algn="l" rtl="0">
              <a:lnSpc>
                <a:spcPct val="115000"/>
              </a:lnSpc>
              <a:spcBef>
                <a:spcPts val="0"/>
              </a:spcBef>
              <a:spcAft>
                <a:spcPts val="0"/>
              </a:spcAft>
              <a:buSzPts val="1700"/>
              <a:buChar char="•"/>
            </a:pPr>
            <a:r>
              <a:rPr lang="en" dirty="0"/>
              <a:t>Effects of AKI can last years and lead to development of chronic kidney disease or ESRD, even for patients whose creatinine improves at the time of discharge </a:t>
            </a:r>
            <a:r>
              <a:rPr lang="en" baseline="30000" dirty="0"/>
              <a:t>2,5,10-11</a:t>
            </a:r>
            <a:r>
              <a:rPr lang="en" dirty="0"/>
              <a:t> </a:t>
            </a:r>
            <a:endParaRPr dirty="0"/>
          </a:p>
        </p:txBody>
      </p:sp>
      <p:grpSp>
        <p:nvGrpSpPr>
          <p:cNvPr id="125" name="Google Shape;125;p22"/>
          <p:cNvGrpSpPr/>
          <p:nvPr/>
        </p:nvGrpSpPr>
        <p:grpSpPr>
          <a:xfrm>
            <a:off x="2838599" y="2865621"/>
            <a:ext cx="1200301" cy="1064100"/>
            <a:chOff x="2838599" y="2865621"/>
            <a:chExt cx="1200301" cy="1064100"/>
          </a:xfrm>
        </p:grpSpPr>
        <p:sp>
          <p:nvSpPr>
            <p:cNvPr id="126" name="Google Shape;126;p22"/>
            <p:cNvSpPr/>
            <p:nvPr/>
          </p:nvSpPr>
          <p:spPr>
            <a:xfrm>
              <a:off x="2838599" y="2865621"/>
              <a:ext cx="1200300" cy="10641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p:nvPr/>
          </p:nvSpPr>
          <p:spPr>
            <a:xfrm>
              <a:off x="2838600" y="3055225"/>
              <a:ext cx="1200300" cy="6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FFFFFF"/>
                  </a:solidFill>
                  <a:latin typeface="Calibri"/>
                  <a:ea typeface="Calibri"/>
                  <a:cs typeface="Calibri"/>
                  <a:sym typeface="Calibri"/>
                </a:rPr>
                <a:t>Cost of care for surgical patients: </a:t>
              </a:r>
              <a:r>
                <a:rPr lang="en" sz="800" b="1" dirty="0">
                  <a:solidFill>
                    <a:schemeClr val="lt1"/>
                  </a:solidFill>
                  <a:latin typeface="Calibri"/>
                  <a:ea typeface="Calibri"/>
                  <a:cs typeface="Calibri"/>
                  <a:sym typeface="Calibri"/>
                </a:rPr>
                <a:t>$</a:t>
              </a:r>
              <a:r>
                <a:rPr lang="en" sz="1200" b="1" dirty="0">
                  <a:solidFill>
                    <a:schemeClr val="lt1"/>
                  </a:solidFill>
                  <a:latin typeface="Calibri"/>
                  <a:ea typeface="Calibri"/>
                  <a:cs typeface="Calibri"/>
                  <a:sym typeface="Calibri"/>
                </a:rPr>
                <a:t>26,700 </a:t>
              </a:r>
              <a:r>
                <a:rPr lang="en" sz="1200" b="1" baseline="30000" dirty="0" smtClean="0">
                  <a:solidFill>
                    <a:schemeClr val="lt1"/>
                  </a:solidFill>
                  <a:latin typeface="Calibri"/>
                  <a:ea typeface="Calibri"/>
                  <a:cs typeface="Calibri"/>
                  <a:sym typeface="Calibri"/>
                </a:rPr>
                <a:t>38</a:t>
              </a:r>
              <a:endParaRPr sz="1200" b="1" baseline="30000" dirty="0">
                <a:solidFill>
                  <a:srgbClr val="FFFFFF"/>
                </a:solidFill>
                <a:latin typeface="Calibri"/>
                <a:ea typeface="Calibri"/>
                <a:cs typeface="Calibri"/>
                <a:sym typeface="Calibri"/>
              </a:endParaRPr>
            </a:p>
          </p:txBody>
        </p:sp>
      </p:grpSp>
      <p:grpSp>
        <p:nvGrpSpPr>
          <p:cNvPr id="128" name="Google Shape;128;p22"/>
          <p:cNvGrpSpPr/>
          <p:nvPr/>
        </p:nvGrpSpPr>
        <p:grpSpPr>
          <a:xfrm>
            <a:off x="4238050" y="2493975"/>
            <a:ext cx="2088300" cy="1949400"/>
            <a:chOff x="4231200" y="2233375"/>
            <a:chExt cx="2088300" cy="1949400"/>
          </a:xfrm>
        </p:grpSpPr>
        <p:sp>
          <p:nvSpPr>
            <p:cNvPr id="129" name="Google Shape;129;p22"/>
            <p:cNvSpPr/>
            <p:nvPr/>
          </p:nvSpPr>
          <p:spPr>
            <a:xfrm>
              <a:off x="4231200" y="2233375"/>
              <a:ext cx="2088300" cy="194940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txBox="1"/>
            <p:nvPr/>
          </p:nvSpPr>
          <p:spPr>
            <a:xfrm>
              <a:off x="4660500" y="2676025"/>
              <a:ext cx="1256400" cy="87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FFFFFF"/>
                  </a:solidFill>
                  <a:latin typeface="Calibri"/>
                  <a:ea typeface="Calibri"/>
                  <a:cs typeface="Calibri"/>
                  <a:sym typeface="Calibri"/>
                </a:rPr>
                <a:t>Cost of care for surgical patients </a:t>
              </a:r>
              <a:r>
                <a:rPr lang="en" sz="1200" b="1" dirty="0">
                  <a:solidFill>
                    <a:srgbClr val="FFFFFF"/>
                  </a:solidFill>
                  <a:latin typeface="Calibri"/>
                  <a:ea typeface="Calibri"/>
                  <a:cs typeface="Calibri"/>
                  <a:sym typeface="Calibri"/>
                </a:rPr>
                <a:t>with AKI: </a:t>
              </a:r>
              <a:r>
                <a:rPr lang="en" sz="1200" b="1" dirty="0">
                  <a:solidFill>
                    <a:schemeClr val="lt1"/>
                  </a:solidFill>
                  <a:latin typeface="Calibri"/>
                  <a:ea typeface="Calibri"/>
                  <a:cs typeface="Calibri"/>
                  <a:sym typeface="Calibri"/>
                </a:rPr>
                <a:t>$42,600 </a:t>
              </a:r>
              <a:r>
                <a:rPr lang="en" sz="1200" b="1" baseline="30000" dirty="0" smtClean="0">
                  <a:solidFill>
                    <a:schemeClr val="lt1"/>
                  </a:solidFill>
                  <a:latin typeface="Calibri"/>
                  <a:ea typeface="Calibri"/>
                  <a:cs typeface="Calibri"/>
                  <a:sym typeface="Calibri"/>
                </a:rPr>
                <a:t>38</a:t>
              </a:r>
              <a:endParaRPr sz="1200" b="1" baseline="30000" dirty="0">
                <a:solidFill>
                  <a:srgbClr val="FFFFFF"/>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CKD Pathophysiology</a:t>
            </a:r>
            <a:endParaRPr/>
          </a:p>
        </p:txBody>
      </p:sp>
      <p:graphicFrame>
        <p:nvGraphicFramePr>
          <p:cNvPr id="451" name="Google Shape;451;p58"/>
          <p:cNvGraphicFramePr/>
          <p:nvPr/>
        </p:nvGraphicFramePr>
        <p:xfrm>
          <a:off x="1022225" y="839500"/>
          <a:ext cx="7239000" cy="3200250"/>
        </p:xfrm>
        <a:graphic>
          <a:graphicData uri="http://schemas.openxmlformats.org/drawingml/2006/table">
            <a:tbl>
              <a:tblPr>
                <a:noFill/>
                <a:tableStyleId>{8E2AE749-A84A-4FCF-AD9E-455E6EBA4388}</a:tableStyleId>
              </a:tblPr>
              <a:tblGrid>
                <a:gridCol w="1635100">
                  <a:extLst>
                    <a:ext uri="{9D8B030D-6E8A-4147-A177-3AD203B41FA5}">
                      <a16:colId xmlns:a16="http://schemas.microsoft.com/office/drawing/2014/main" val="20000"/>
                    </a:ext>
                  </a:extLst>
                </a:gridCol>
                <a:gridCol w="3036675">
                  <a:extLst>
                    <a:ext uri="{9D8B030D-6E8A-4147-A177-3AD203B41FA5}">
                      <a16:colId xmlns:a16="http://schemas.microsoft.com/office/drawing/2014/main" val="20001"/>
                    </a:ext>
                  </a:extLst>
                </a:gridCol>
                <a:gridCol w="2567225">
                  <a:extLst>
                    <a:ext uri="{9D8B030D-6E8A-4147-A177-3AD203B41FA5}">
                      <a16:colId xmlns:a16="http://schemas.microsoft.com/office/drawing/2014/main" val="20002"/>
                    </a:ext>
                  </a:extLst>
                </a:gridCol>
              </a:tblGrid>
              <a:tr h="593125">
                <a:tc>
                  <a:txBody>
                    <a:bodyPr/>
                    <a:lstStyle/>
                    <a:p>
                      <a:pPr marL="0" lvl="0" indent="0" algn="l" rtl="0">
                        <a:spcBef>
                          <a:spcPts val="0"/>
                        </a:spcBef>
                        <a:spcAft>
                          <a:spcPts val="0"/>
                        </a:spcAft>
                        <a:buNone/>
                      </a:pPr>
                      <a:endParaRPr sz="10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Examples of systemic diseases affecting the kidney</a:t>
                      </a:r>
                      <a:endParaRPr sz="1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b="1" dirty="0"/>
                        <a:t>Examples of primary kidney disease (absence of systemic disease affecting the kidney)</a:t>
                      </a:r>
                      <a:endParaRPr sz="1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b="1" dirty="0"/>
                        <a:t>Glomerular diseases</a:t>
                      </a:r>
                      <a:endParaRPr sz="1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tc>
                  <a:txBody>
                    <a:bodyPr/>
                    <a:lstStyle/>
                    <a:p>
                      <a:pPr marL="0" lvl="0" indent="0" algn="l" rtl="0">
                        <a:spcBef>
                          <a:spcPts val="0"/>
                        </a:spcBef>
                        <a:spcAft>
                          <a:spcPts val="0"/>
                        </a:spcAft>
                        <a:buNone/>
                      </a:pPr>
                      <a:r>
                        <a:rPr lang="en" sz="1000" dirty="0"/>
                        <a:t>Diabetes, systemic autoimmune diseases, systemic infections, drugs, neoplasia (including amyloidosis)</a:t>
                      </a:r>
                      <a:endParaRPr sz="10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tc>
                  <a:txBody>
                    <a:bodyPr/>
                    <a:lstStyle/>
                    <a:p>
                      <a:pPr marL="0" lvl="0" indent="0" algn="l" rtl="0">
                        <a:spcBef>
                          <a:spcPts val="0"/>
                        </a:spcBef>
                        <a:spcAft>
                          <a:spcPts val="0"/>
                        </a:spcAft>
                        <a:buNone/>
                      </a:pPr>
                      <a:r>
                        <a:rPr lang="en" sz="1000" dirty="0"/>
                        <a:t>Diffuse, focal or crescentic proliferative GN; focal and segmental glomerulosclerosis, membranous nephropathy, minimal change disease</a:t>
                      </a:r>
                      <a:endParaRPr sz="10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000" b="1" dirty="0">
                          <a:solidFill>
                            <a:srgbClr val="FFFFFF"/>
                          </a:solidFill>
                        </a:rPr>
                        <a:t>Tubulointerstitial diseases</a:t>
                      </a:r>
                      <a:endParaRPr sz="1000" b="1"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sz="1000">
                          <a:solidFill>
                            <a:srgbClr val="FFFFFF"/>
                          </a:solidFill>
                        </a:rPr>
                        <a:t>Systemic infections, autoimmune, sarcoidosis, drugs, urate, environmental toxins (lead, aristolochic acid), neoplasia (myeloma)</a:t>
                      </a:r>
                      <a:endParaRPr sz="100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sz="1000">
                          <a:solidFill>
                            <a:srgbClr val="FFFFFF"/>
                          </a:solidFill>
                        </a:rPr>
                        <a:t>Urinary-tract infections, stones, obstruction</a:t>
                      </a:r>
                      <a:endParaRPr sz="100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b="1" dirty="0"/>
                        <a:t>Vascular diseases</a:t>
                      </a:r>
                      <a:endParaRPr sz="1000" b="1"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tc>
                  <a:txBody>
                    <a:bodyPr/>
                    <a:lstStyle/>
                    <a:p>
                      <a:pPr marL="0" lvl="0" indent="0" algn="l" rtl="0">
                        <a:spcBef>
                          <a:spcPts val="0"/>
                        </a:spcBef>
                        <a:spcAft>
                          <a:spcPts val="0"/>
                        </a:spcAft>
                        <a:buNone/>
                      </a:pPr>
                      <a:r>
                        <a:rPr lang="en" sz="1000"/>
                        <a:t>Atherosclerosis, hypertension, ischemia, cholesterol emboli, systemic vasculitis, thrombotic microangiopathy, systemic sclerosis</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tc>
                  <a:txBody>
                    <a:bodyPr/>
                    <a:lstStyle/>
                    <a:p>
                      <a:pPr marL="0" lvl="0" indent="0" algn="l" rtl="0">
                        <a:spcBef>
                          <a:spcPts val="0"/>
                        </a:spcBef>
                        <a:spcAft>
                          <a:spcPts val="0"/>
                        </a:spcAft>
                        <a:buNone/>
                      </a:pPr>
                      <a:r>
                        <a:rPr lang="en" sz="1000"/>
                        <a:t>ANCA-associated renal limited vasculitis, fibromuscular dysplasia</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8034F">
                        <a:alpha val="11730"/>
                      </a:srgbClr>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000" b="1" dirty="0">
                          <a:solidFill>
                            <a:srgbClr val="FFFFFF"/>
                          </a:solidFill>
                        </a:rPr>
                        <a:t>Cystic and congenital diseases</a:t>
                      </a:r>
                      <a:endParaRPr sz="1000" b="1"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sz="1000" dirty="0">
                          <a:solidFill>
                            <a:srgbClr val="FFFFFF"/>
                          </a:solidFill>
                        </a:rPr>
                        <a:t>Polycystic kidney disease, Alport syndrome, Fabry disease</a:t>
                      </a:r>
                      <a:endParaRPr sz="1000"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sz="1000" dirty="0">
                          <a:solidFill>
                            <a:srgbClr val="FFFFFF"/>
                          </a:solidFill>
                        </a:rPr>
                        <a:t>Renal dysplasia, medullary cystic disease, pondocytopathies</a:t>
                      </a:r>
                      <a:endParaRPr sz="1000"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bl>
          </a:graphicData>
        </a:graphic>
      </p:graphicFrame>
      <p:sp>
        <p:nvSpPr>
          <p:cNvPr id="452" name="Google Shape;452;p58"/>
          <p:cNvSpPr txBox="1">
            <a:spLocks noGrp="1"/>
          </p:cNvSpPr>
          <p:nvPr>
            <p:ph type="body" idx="1"/>
          </p:nvPr>
        </p:nvSpPr>
        <p:spPr>
          <a:xfrm>
            <a:off x="1898475" y="4858950"/>
            <a:ext cx="7177500" cy="241800"/>
          </a:xfrm>
          <a:prstGeom prst="rect">
            <a:avLst/>
          </a:prstGeom>
        </p:spPr>
        <p:txBody>
          <a:bodyPr spcFirstLastPara="1" wrap="square" lIns="68575" tIns="34275" rIns="68575" bIns="34275" anchor="ctr" anchorCtr="0">
            <a:noAutofit/>
          </a:bodyPr>
          <a:lstStyle/>
          <a:p>
            <a:pPr marL="0" lvl="0" indent="0" algn="r" rtl="0">
              <a:spcBef>
                <a:spcPts val="700"/>
              </a:spcBef>
              <a:spcAft>
                <a:spcPts val="0"/>
              </a:spcAft>
              <a:buNone/>
            </a:pPr>
            <a:r>
              <a:rPr lang="en" sz="1200" dirty="0"/>
              <a:t>Figure Source: 2012 KDIGO Clinical Practice Guidelines for Chronic Kidney Disease </a:t>
            </a:r>
            <a:endParaRPr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Progression of AKI to CKD</a:t>
            </a:r>
            <a:endParaRPr lang="en-US" dirty="0"/>
          </a:p>
        </p:txBody>
      </p:sp>
      <p:sp>
        <p:nvSpPr>
          <p:cNvPr id="3" name="Text Placeholder 2"/>
          <p:cNvSpPr>
            <a:spLocks noGrp="1"/>
          </p:cNvSpPr>
          <p:nvPr>
            <p:ph type="body" idx="1"/>
          </p:nvPr>
        </p:nvSpPr>
        <p:spPr>
          <a:xfrm>
            <a:off x="457201" y="914400"/>
            <a:ext cx="3535898" cy="3714900"/>
          </a:xfrm>
        </p:spPr>
        <p:txBody>
          <a:bodyPr/>
          <a:lstStyle/>
          <a:p>
            <a:r>
              <a:rPr lang="en-US" dirty="0"/>
              <a:t>Risk of progression to </a:t>
            </a:r>
            <a:r>
              <a:rPr lang="en-US" i="1" dirty="0"/>
              <a:t>advanced chronic kidney disease</a:t>
            </a:r>
            <a:r>
              <a:rPr lang="en-US" dirty="0"/>
              <a:t> has been developed by an externally validated prediction model among hospital inpatients experiencing AKI, with all data available at the time of detection of acute kidney </a:t>
            </a:r>
            <a:r>
              <a:rPr lang="en-US" dirty="0" smtClean="0"/>
              <a:t>injury</a:t>
            </a:r>
            <a:r>
              <a:rPr lang="en-US" baseline="30000" dirty="0" smtClean="0"/>
              <a:t>39</a:t>
            </a:r>
            <a:r>
              <a:rPr lang="en-US" dirty="0" smtClean="0"/>
              <a:t>.</a:t>
            </a:r>
            <a:endParaRPr lang="en-US" dirty="0"/>
          </a:p>
        </p:txBody>
      </p:sp>
      <p:pic>
        <p:nvPicPr>
          <p:cNvPr id="5" name="Picture 4"/>
          <p:cNvPicPr>
            <a:picLocks noChangeAspect="1"/>
          </p:cNvPicPr>
          <p:nvPr/>
        </p:nvPicPr>
        <p:blipFill>
          <a:blip r:embed="rId2"/>
          <a:stretch>
            <a:fillRect/>
          </a:stretch>
        </p:blipFill>
        <p:spPr>
          <a:xfrm>
            <a:off x="4194653" y="468396"/>
            <a:ext cx="4949347" cy="3945889"/>
          </a:xfrm>
          <a:prstGeom prst="rect">
            <a:avLst/>
          </a:prstGeom>
        </p:spPr>
      </p:pic>
    </p:spTree>
    <p:extLst>
      <p:ext uri="{BB962C8B-B14F-4D97-AF65-F5344CB8AC3E}">
        <p14:creationId xmlns:p14="http://schemas.microsoft.com/office/powerpoint/2010/main" val="1208771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9"/>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Emerging Research: Biomarkers </a:t>
            </a:r>
            <a:endParaRPr sz="4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Clr>
                <a:schemeClr val="dk1"/>
              </a:buClr>
              <a:buSzPts val="1100"/>
              <a:buFont typeface="Arial"/>
              <a:buNone/>
            </a:pPr>
            <a:r>
              <a:rPr lang="en"/>
              <a:t>Biomarkers</a:t>
            </a:r>
            <a:endParaRPr/>
          </a:p>
        </p:txBody>
      </p:sp>
      <p:sp>
        <p:nvSpPr>
          <p:cNvPr id="463" name="Google Shape;463;p60"/>
          <p:cNvSpPr txBox="1">
            <a:spLocks noGrp="1"/>
          </p:cNvSpPr>
          <p:nvPr>
            <p:ph type="body" idx="1"/>
          </p:nvPr>
        </p:nvSpPr>
        <p:spPr>
          <a:xfrm>
            <a:off x="508726" y="714300"/>
            <a:ext cx="8229600" cy="3714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a:t>Current research activities aim to identify new biomarkers, which are released before sCR increases and/or urinary output declines </a:t>
            </a:r>
            <a:r>
              <a:rPr lang="en" baseline="30000"/>
              <a:t>23</a:t>
            </a:r>
            <a:endParaRPr baseline="30000"/>
          </a:p>
          <a:p>
            <a:pPr marL="457200" lvl="0" indent="-336550" algn="l" rtl="0">
              <a:spcBef>
                <a:spcPts val="800"/>
              </a:spcBef>
              <a:spcAft>
                <a:spcPts val="0"/>
              </a:spcAft>
              <a:buSzPts val="1700"/>
              <a:buChar char="-"/>
            </a:pPr>
            <a:r>
              <a:rPr lang="en"/>
              <a:t>The production and release of possible biomarkers of early tubular stress is triggered by surgical trauma, cardiopulmonary bypass, or other noxious events</a:t>
            </a:r>
            <a:endParaRPr/>
          </a:p>
          <a:p>
            <a:pPr marL="457200" lvl="0" indent="-336550" algn="l" rtl="0">
              <a:spcBef>
                <a:spcPts val="0"/>
              </a:spcBef>
              <a:spcAft>
                <a:spcPts val="0"/>
              </a:spcAft>
              <a:buSzPts val="1700"/>
              <a:buChar char="-"/>
            </a:pPr>
            <a:r>
              <a:rPr lang="en"/>
              <a:t>Several issues have to be addressed before these biomarkers can be introduced into daily clinical routine</a:t>
            </a:r>
            <a:endParaRPr/>
          </a:p>
          <a:p>
            <a:pPr marL="914400" lvl="1" indent="-317500" algn="l" rtl="0">
              <a:spcBef>
                <a:spcPts val="0"/>
              </a:spcBef>
              <a:spcAft>
                <a:spcPts val="0"/>
              </a:spcAft>
              <a:buSzPts val="1400"/>
              <a:buChar char="-"/>
            </a:pPr>
            <a:r>
              <a:rPr lang="en"/>
              <a:t>Lack of sensitivity that is related to the etiological heterogeneity of AKI, and the lack of specificity that seems related to extrarenal causes for fluctuations in serum or urine concentration of the biomarkers</a:t>
            </a:r>
            <a:endParaRPr/>
          </a:p>
          <a:p>
            <a:pPr marL="914400" lvl="1" indent="-317500" algn="l" rtl="0">
              <a:spcBef>
                <a:spcPts val="0"/>
              </a:spcBef>
              <a:spcAft>
                <a:spcPts val="0"/>
              </a:spcAft>
              <a:buSzPts val="1400"/>
              <a:buChar char="-"/>
            </a:pPr>
            <a:r>
              <a:rPr lang="en"/>
              <a:t>NGAL- neutrophil-gelatinase-associated lipcalin → considered the troponin of the kidneys, can only predict AKI in patients with prior normal kidney function</a:t>
            </a:r>
            <a:endParaRPr/>
          </a:p>
          <a:p>
            <a:pPr marL="914400" lvl="1" indent="-317500" algn="l" rtl="0">
              <a:spcBef>
                <a:spcPts val="0"/>
              </a:spcBef>
              <a:spcAft>
                <a:spcPts val="0"/>
              </a:spcAft>
              <a:buSzPts val="1400"/>
              <a:buChar char="-"/>
            </a:pPr>
            <a:r>
              <a:rPr lang="en"/>
              <a:t>Tissues inhibitor of metalloproteinases-2 (TIMP-2)</a:t>
            </a:r>
            <a:endParaRPr/>
          </a:p>
          <a:p>
            <a:pPr marL="914400" lvl="1" indent="-317500" algn="l" rtl="0">
              <a:spcBef>
                <a:spcPts val="0"/>
              </a:spcBef>
              <a:spcAft>
                <a:spcPts val="0"/>
              </a:spcAft>
              <a:buSzPts val="1400"/>
              <a:buChar char="-"/>
            </a:pPr>
            <a:r>
              <a:rPr lang="en"/>
              <a:t>Insulin-like growth factor binding protein (IGFBP7)</a:t>
            </a:r>
            <a:endParaRPr/>
          </a:p>
          <a:p>
            <a:pPr marL="0" lvl="0" indent="0" algn="l" rtl="0">
              <a:spcBef>
                <a:spcPts val="7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Subclinical AKI	</a:t>
            </a:r>
            <a:endParaRPr/>
          </a:p>
        </p:txBody>
      </p:sp>
      <p:sp>
        <p:nvSpPr>
          <p:cNvPr id="469" name="Google Shape;469;p61"/>
          <p:cNvSpPr txBox="1">
            <a:spLocks noGrp="1"/>
          </p:cNvSpPr>
          <p:nvPr>
            <p:ph type="body" idx="1"/>
          </p:nvPr>
        </p:nvSpPr>
        <p:spPr>
          <a:xfrm>
            <a:off x="457200" y="765600"/>
            <a:ext cx="8406600" cy="38637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Recently defined with the introduction of biomarkers</a:t>
            </a:r>
            <a:endParaRPr/>
          </a:p>
          <a:p>
            <a:pPr marL="457200" lvl="0" indent="-317500" algn="l" rtl="0">
              <a:spcBef>
                <a:spcPts val="0"/>
              </a:spcBef>
              <a:spcAft>
                <a:spcPts val="0"/>
              </a:spcAft>
              <a:buSzPts val="1400"/>
              <a:buChar char="-"/>
            </a:pPr>
            <a:r>
              <a:rPr lang="en"/>
              <a:t>Increased biomarker presence without fulfilling KDIGO criteria is considered subclinical </a:t>
            </a:r>
            <a:r>
              <a:rPr lang="en" baseline="30000"/>
              <a:t>35</a:t>
            </a:r>
            <a:endParaRPr baseline="30000"/>
          </a:p>
          <a:p>
            <a:pPr marL="914400" lvl="1" indent="-317500" algn="l" rtl="0">
              <a:spcBef>
                <a:spcPts val="0"/>
              </a:spcBef>
              <a:spcAft>
                <a:spcPts val="0"/>
              </a:spcAft>
              <a:buSzPts val="1400"/>
              <a:buChar char="-"/>
            </a:pPr>
            <a:r>
              <a:rPr lang="en"/>
              <a:t>NGAL - neutrophil gelatinase-associated lipocalin</a:t>
            </a:r>
            <a:endParaRPr/>
          </a:p>
          <a:p>
            <a:pPr marL="1371600" lvl="2" indent="-317500" algn="l" rtl="0">
              <a:spcBef>
                <a:spcPts val="0"/>
              </a:spcBef>
              <a:spcAft>
                <a:spcPts val="0"/>
              </a:spcAft>
              <a:buSzPts val="1400"/>
              <a:buChar char="-"/>
            </a:pPr>
            <a:r>
              <a:rPr lang="en"/>
              <a:t>Excreted when there is tubular damage </a:t>
            </a:r>
            <a:r>
              <a:rPr lang="en" baseline="30000"/>
              <a:t>35</a:t>
            </a:r>
            <a:endParaRPr baseline="30000"/>
          </a:p>
          <a:p>
            <a:pPr marL="1371600" lvl="2" indent="-317500" algn="l" rtl="0">
              <a:spcBef>
                <a:spcPts val="0"/>
              </a:spcBef>
              <a:spcAft>
                <a:spcPts val="0"/>
              </a:spcAft>
              <a:buSzPts val="1400"/>
              <a:buChar char="-"/>
            </a:pPr>
            <a:r>
              <a:rPr lang="en"/>
              <a:t>Proposed cut off for tubular damage 100-150 ng/mL</a:t>
            </a:r>
            <a:endParaRPr/>
          </a:p>
          <a:p>
            <a:pPr marL="457200" lvl="0" indent="-317500" algn="l" rtl="0">
              <a:spcBef>
                <a:spcPts val="0"/>
              </a:spcBef>
              <a:spcAft>
                <a:spcPts val="0"/>
              </a:spcAft>
              <a:buSzPts val="1400"/>
              <a:buChar char="-"/>
            </a:pPr>
            <a:r>
              <a:rPr lang="en"/>
              <a:t>Functional AKI meets KDIGO criteria but does not have biomarker increase</a:t>
            </a:r>
            <a:endParaRPr/>
          </a:p>
          <a:p>
            <a:pPr marL="457200" lvl="0" indent="-317500" algn="l" rtl="0">
              <a:spcBef>
                <a:spcPts val="0"/>
              </a:spcBef>
              <a:spcAft>
                <a:spcPts val="0"/>
              </a:spcAft>
              <a:buSzPts val="1400"/>
              <a:buChar char="-"/>
            </a:pPr>
            <a:r>
              <a:rPr lang="en"/>
              <a:t>Subclinical AKI are associated with adverse outcomes despite not meeting KDIGO AKI criteria </a:t>
            </a:r>
            <a:r>
              <a:rPr lang="en" baseline="30000"/>
              <a:t>36</a:t>
            </a:r>
            <a:endParaRPr baseline="30000"/>
          </a:p>
        </p:txBody>
      </p:sp>
      <p:graphicFrame>
        <p:nvGraphicFramePr>
          <p:cNvPr id="5" name="Google Shape;470;p61"/>
          <p:cNvGraphicFramePr/>
          <p:nvPr>
            <p:extLst>
              <p:ext uri="{D42A27DB-BD31-4B8C-83A1-F6EECF244321}">
                <p14:modId xmlns:p14="http://schemas.microsoft.com/office/powerpoint/2010/main" val="1387185605"/>
              </p:ext>
            </p:extLst>
          </p:nvPr>
        </p:nvGraphicFramePr>
        <p:xfrm>
          <a:off x="2432925" y="3098050"/>
          <a:ext cx="4455150" cy="1401990"/>
        </p:xfrm>
        <a:graphic>
          <a:graphicData uri="http://schemas.openxmlformats.org/drawingml/2006/table">
            <a:tbl>
              <a:tblPr>
                <a:noFill/>
                <a:tableStyleId>{8E2AE749-A84A-4FCF-AD9E-455E6EBA4388}</a:tableStyleId>
              </a:tblPr>
              <a:tblGrid>
                <a:gridCol w="1648675">
                  <a:extLst>
                    <a:ext uri="{9D8B030D-6E8A-4147-A177-3AD203B41FA5}">
                      <a16:colId xmlns:a16="http://schemas.microsoft.com/office/drawing/2014/main" val="20000"/>
                    </a:ext>
                  </a:extLst>
                </a:gridCol>
                <a:gridCol w="1368175">
                  <a:extLst>
                    <a:ext uri="{9D8B030D-6E8A-4147-A177-3AD203B41FA5}">
                      <a16:colId xmlns:a16="http://schemas.microsoft.com/office/drawing/2014/main" val="20001"/>
                    </a:ext>
                  </a:extLst>
                </a:gridCol>
                <a:gridCol w="14383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KDIGO Criteria</a:t>
                      </a: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Biomarker Increase</a:t>
                      </a: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dirty="0" smtClean="0"/>
                        <a:t>Functional AKI</a:t>
                      </a:r>
                      <a:endParaRPr lang="en-US" dirty="0"/>
                    </a:p>
                  </a:txBody>
                  <a:tcPr marL="91425" marR="91425" marT="91425" marB="91425"/>
                </a:tc>
                <a:tc>
                  <a:txBody>
                    <a:bodyPr/>
                    <a:lstStyle/>
                    <a:p>
                      <a:pPr marL="0" lvl="0" indent="0" algn="ctr" rtl="0">
                        <a:spcBef>
                          <a:spcPts val="0"/>
                        </a:spcBef>
                        <a:spcAft>
                          <a:spcPts val="0"/>
                        </a:spcAft>
                        <a:buNone/>
                      </a:pPr>
                      <a:r>
                        <a:rPr lang="en-US" dirty="0" smtClean="0"/>
                        <a:t>YES</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dirty="0" smtClean="0"/>
                        <a:t>Subclinical AKI</a:t>
                      </a:r>
                      <a:endParaRPr lang="en-US"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dirty="0" smtClean="0">
                          <a:solidFill>
                            <a:schemeClr val="dk1"/>
                          </a:solidFill>
                        </a:rPr>
                        <a:t>YES</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2"/>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dirty="0"/>
              <a:t>Registry Definitions: Kidney Disease</a:t>
            </a:r>
            <a:endParaRPr sz="4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3"/>
          <p:cNvSpPr txBox="1">
            <a:spLocks noGrp="1"/>
          </p:cNvSpPr>
          <p:nvPr>
            <p:ph type="title"/>
          </p:nvPr>
        </p:nvSpPr>
        <p:spPr>
          <a:xfrm>
            <a:off x="457200" y="237963"/>
            <a:ext cx="5658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endParaRPr/>
          </a:p>
          <a:p>
            <a:pPr marL="0" lvl="0" indent="0" algn="l" rtl="0">
              <a:spcBef>
                <a:spcPts val="400"/>
              </a:spcBef>
              <a:spcAft>
                <a:spcPts val="0"/>
              </a:spcAft>
              <a:buNone/>
            </a:pPr>
            <a:r>
              <a:rPr lang="en"/>
              <a:t>American College of Surgeons (ACS) - NSQIP</a:t>
            </a:r>
            <a:endParaRPr/>
          </a:p>
        </p:txBody>
      </p:sp>
      <p:sp>
        <p:nvSpPr>
          <p:cNvPr id="481" name="Google Shape;481;p63"/>
          <p:cNvSpPr txBox="1">
            <a:spLocks noGrp="1"/>
          </p:cNvSpPr>
          <p:nvPr>
            <p:ph type="body" idx="1"/>
          </p:nvPr>
        </p:nvSpPr>
        <p:spPr>
          <a:xfrm>
            <a:off x="457200" y="791700"/>
            <a:ext cx="8229600" cy="33051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900" b="1"/>
              <a:t>Progressive Renal Insufficiency</a:t>
            </a:r>
            <a:endParaRPr sz="1900" b="1"/>
          </a:p>
          <a:p>
            <a:pPr marL="457200" lvl="0" indent="0" algn="l" rtl="0">
              <a:spcBef>
                <a:spcPts val="700"/>
              </a:spcBef>
              <a:spcAft>
                <a:spcPts val="0"/>
              </a:spcAft>
              <a:buNone/>
            </a:pPr>
            <a:r>
              <a:rPr lang="en" sz="1600"/>
              <a:t>A rise in creatinine of &gt;2 mg/dl from preoperative value, but with no requirement for preoperative (within the 2 week timeframe prior to surgery) or postoperative dialysis</a:t>
            </a:r>
            <a:endParaRPr sz="1600" i="1"/>
          </a:p>
          <a:p>
            <a:pPr marL="0" lvl="0" indent="0" algn="l" rtl="0">
              <a:spcBef>
                <a:spcPts val="700"/>
              </a:spcBef>
              <a:spcAft>
                <a:spcPts val="0"/>
              </a:spcAft>
              <a:buNone/>
            </a:pPr>
            <a:r>
              <a:rPr lang="en" sz="1900" b="1"/>
              <a:t>Acute Renal Failure Requiring Dialysis</a:t>
            </a:r>
            <a:endParaRPr sz="1900" b="1"/>
          </a:p>
          <a:p>
            <a:pPr marL="457200" lvl="0" indent="0" algn="l" rtl="0">
              <a:spcBef>
                <a:spcPts val="700"/>
              </a:spcBef>
              <a:spcAft>
                <a:spcPts val="0"/>
              </a:spcAft>
              <a:buNone/>
            </a:pPr>
            <a:r>
              <a:rPr lang="en" sz="1600"/>
              <a:t>In a patient who did not require dialysis preoperatively (within the 2 week timeframe prior to surgery), worsening of renal dysfunction postoperatively requiring dialysis (hemodialysis, peritoneal dialysis, hemofiltration, hemodiafiltration, or ultrafiltration)</a:t>
            </a:r>
            <a:endParaRPr sz="1600"/>
          </a:p>
          <a:p>
            <a:pPr marL="0" lvl="0" indent="0" algn="l" rtl="0">
              <a:spcBef>
                <a:spcPts val="700"/>
              </a:spcBef>
              <a:spcAft>
                <a:spcPts val="0"/>
              </a:spcAft>
              <a:buNone/>
            </a:pPr>
            <a:endParaRPr sz="1400"/>
          </a:p>
        </p:txBody>
      </p:sp>
      <p:sp>
        <p:nvSpPr>
          <p:cNvPr id="482" name="Google Shape;482;p63"/>
          <p:cNvSpPr txBox="1"/>
          <p:nvPr/>
        </p:nvSpPr>
        <p:spPr>
          <a:xfrm>
            <a:off x="500475" y="4361000"/>
            <a:ext cx="3605100" cy="4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a:t>
            </a:r>
            <a:r>
              <a:rPr lang="en" u="sng">
                <a:solidFill>
                  <a:schemeClr val="hlink"/>
                </a:solidFill>
                <a:latin typeface="Calibri"/>
                <a:ea typeface="Calibri"/>
                <a:cs typeface="Calibri"/>
                <a:sym typeface="Calibri"/>
                <a:hlinkClick r:id="rId3"/>
              </a:rPr>
              <a:t>ACS NSQIP Variable Definitions</a:t>
            </a:r>
            <a:endParaRPr>
              <a:latin typeface="Calibri"/>
              <a:ea typeface="Calibri"/>
              <a:cs typeface="Calibri"/>
              <a:sym typeface="Calibri"/>
            </a:endParaRPr>
          </a:p>
        </p:txBody>
      </p:sp>
      <p:pic>
        <p:nvPicPr>
          <p:cNvPr id="483" name="Google Shape;483;p63"/>
          <p:cNvPicPr preferRelativeResize="0"/>
          <p:nvPr/>
        </p:nvPicPr>
        <p:blipFill>
          <a:blip r:embed="rId4">
            <a:alphaModFix/>
          </a:blip>
          <a:stretch>
            <a:fillRect/>
          </a:stretch>
        </p:blipFill>
        <p:spPr>
          <a:xfrm>
            <a:off x="6351798" y="85900"/>
            <a:ext cx="2705225" cy="904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4"/>
          <p:cNvSpPr txBox="1">
            <a:spLocks noGrp="1"/>
          </p:cNvSpPr>
          <p:nvPr>
            <p:ph type="title"/>
          </p:nvPr>
        </p:nvSpPr>
        <p:spPr>
          <a:xfrm>
            <a:off x="457200" y="265588"/>
            <a:ext cx="51489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American College of Surgeons (ACS) - Trauma</a:t>
            </a:r>
            <a:endParaRPr/>
          </a:p>
        </p:txBody>
      </p:sp>
      <p:sp>
        <p:nvSpPr>
          <p:cNvPr id="489" name="Google Shape;489;p64"/>
          <p:cNvSpPr txBox="1">
            <a:spLocks noGrp="1"/>
          </p:cNvSpPr>
          <p:nvPr>
            <p:ph type="body" idx="1"/>
          </p:nvPr>
        </p:nvSpPr>
        <p:spPr>
          <a:xfrm>
            <a:off x="457200" y="923825"/>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a:t>Acute Kidney Injury- Stage 3*</a:t>
            </a:r>
            <a:endParaRPr b="1"/>
          </a:p>
          <a:p>
            <a:pPr marL="457200" lvl="0" indent="-317500" algn="l" rtl="0">
              <a:spcBef>
                <a:spcPts val="700"/>
              </a:spcBef>
              <a:spcAft>
                <a:spcPts val="0"/>
              </a:spcAft>
              <a:buSzPts val="1400"/>
              <a:buAutoNum type="arabicPeriod"/>
            </a:pPr>
            <a:r>
              <a:rPr lang="en"/>
              <a:t>3 times baseline (SCr) </a:t>
            </a:r>
            <a:r>
              <a:rPr lang="en" b="1" i="1"/>
              <a:t>or</a:t>
            </a:r>
            <a:endParaRPr b="1"/>
          </a:p>
          <a:p>
            <a:pPr marL="457200" lvl="0" indent="-317500" algn="l" rtl="0">
              <a:spcBef>
                <a:spcPts val="0"/>
              </a:spcBef>
              <a:spcAft>
                <a:spcPts val="0"/>
              </a:spcAft>
              <a:buSzPts val="1400"/>
              <a:buAutoNum type="arabicPeriod"/>
            </a:pPr>
            <a:r>
              <a:rPr lang="en"/>
              <a:t>Increase in SCr to ≥ 4.0 mg/dl (≥ 353.6 µmol/l) </a:t>
            </a:r>
            <a:r>
              <a:rPr lang="en" b="1" i="1"/>
              <a:t>or</a:t>
            </a:r>
            <a:r>
              <a:rPr lang="en"/>
              <a:t> </a:t>
            </a:r>
            <a:endParaRPr/>
          </a:p>
          <a:p>
            <a:pPr marL="457200" lvl="0" indent="-317500" algn="l" rtl="0">
              <a:spcBef>
                <a:spcPts val="0"/>
              </a:spcBef>
              <a:spcAft>
                <a:spcPts val="0"/>
              </a:spcAft>
              <a:buSzPts val="1400"/>
              <a:buAutoNum type="arabicPeriod"/>
            </a:pPr>
            <a:r>
              <a:rPr lang="en"/>
              <a:t>Initiation of renal replacement therapy </a:t>
            </a:r>
            <a:endParaRPr/>
          </a:p>
          <a:p>
            <a:pPr marL="457200" lvl="0" indent="0" algn="l" rtl="0">
              <a:spcBef>
                <a:spcPts val="700"/>
              </a:spcBef>
              <a:spcAft>
                <a:spcPts val="0"/>
              </a:spcAft>
              <a:buNone/>
            </a:pPr>
            <a:r>
              <a:rPr lang="en"/>
              <a:t>*KDIGO Criterion Used</a:t>
            </a:r>
            <a:endParaRPr/>
          </a:p>
          <a:p>
            <a:pPr marL="0" lvl="0" indent="457200" algn="l" rtl="0">
              <a:spcBef>
                <a:spcPts val="700"/>
              </a:spcBef>
              <a:spcAft>
                <a:spcPts val="0"/>
              </a:spcAft>
              <a:buNone/>
            </a:pPr>
            <a:r>
              <a:rPr lang="en"/>
              <a:t>For patients &lt; 18 years:</a:t>
            </a:r>
            <a:endParaRPr/>
          </a:p>
          <a:p>
            <a:pPr marL="457200" lvl="0" indent="-317500" algn="l" rtl="0">
              <a:spcBef>
                <a:spcPts val="700"/>
              </a:spcBef>
              <a:spcAft>
                <a:spcPts val="0"/>
              </a:spcAft>
              <a:buSzPts val="1400"/>
              <a:buAutoNum type="arabicPeriod"/>
            </a:pPr>
            <a:r>
              <a:rPr lang="en"/>
              <a:t>Decrease in eGFR to &lt;35 ml/min per 1.73 m² </a:t>
            </a:r>
            <a:r>
              <a:rPr lang="en" b="1" i="1"/>
              <a:t>or</a:t>
            </a:r>
            <a:r>
              <a:rPr lang="en"/>
              <a:t> </a:t>
            </a:r>
            <a:endParaRPr/>
          </a:p>
          <a:p>
            <a:pPr marL="457200" lvl="0" indent="-317500" algn="l" rtl="0">
              <a:spcBef>
                <a:spcPts val="0"/>
              </a:spcBef>
              <a:spcAft>
                <a:spcPts val="0"/>
              </a:spcAft>
              <a:buSzPts val="1400"/>
              <a:buAutoNum type="arabicPeriod"/>
            </a:pPr>
            <a:r>
              <a:rPr lang="en"/>
              <a:t>Urine output &lt;0.3 ml/kg/h for &gt; 24 hours </a:t>
            </a:r>
            <a:r>
              <a:rPr lang="en" b="1" i="1"/>
              <a:t>or</a:t>
            </a:r>
            <a:endParaRPr b="1" i="1"/>
          </a:p>
          <a:p>
            <a:pPr marL="457200" lvl="0" indent="-317500" algn="l" rtl="0">
              <a:spcBef>
                <a:spcPts val="0"/>
              </a:spcBef>
              <a:spcAft>
                <a:spcPts val="0"/>
              </a:spcAft>
              <a:buSzPts val="1400"/>
              <a:buAutoNum type="arabicPeriod"/>
            </a:pPr>
            <a:r>
              <a:rPr lang="en"/>
              <a:t>Anuria for &gt; 12 hours </a:t>
            </a:r>
            <a:endParaRPr i="1"/>
          </a:p>
          <a:p>
            <a:pPr marL="457200" lvl="0" indent="0" algn="l" rtl="0">
              <a:spcBef>
                <a:spcPts val="700"/>
              </a:spcBef>
              <a:spcAft>
                <a:spcPts val="0"/>
              </a:spcAft>
              <a:buNone/>
            </a:pPr>
            <a:endParaRPr i="1"/>
          </a:p>
        </p:txBody>
      </p:sp>
      <p:sp>
        <p:nvSpPr>
          <p:cNvPr id="490" name="Google Shape;490;p64"/>
          <p:cNvSpPr txBox="1"/>
          <p:nvPr/>
        </p:nvSpPr>
        <p:spPr>
          <a:xfrm>
            <a:off x="500475" y="4304375"/>
            <a:ext cx="3605100" cy="4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a:t>
            </a:r>
            <a:r>
              <a:rPr lang="en" u="sng">
                <a:solidFill>
                  <a:schemeClr val="hlink"/>
                </a:solidFill>
                <a:latin typeface="Calibri"/>
                <a:ea typeface="Calibri"/>
                <a:cs typeface="Calibri"/>
                <a:sym typeface="Calibri"/>
                <a:hlinkClick r:id="rId3"/>
              </a:rPr>
              <a:t>NTDS 2020 Data Dictionary</a:t>
            </a:r>
            <a:endParaRPr>
              <a:latin typeface="Calibri"/>
              <a:ea typeface="Calibri"/>
              <a:cs typeface="Calibri"/>
              <a:sym typeface="Calibri"/>
            </a:endParaRPr>
          </a:p>
        </p:txBody>
      </p:sp>
      <p:pic>
        <p:nvPicPr>
          <p:cNvPr id="491" name="Google Shape;491;p64"/>
          <p:cNvPicPr preferRelativeResize="0"/>
          <p:nvPr/>
        </p:nvPicPr>
        <p:blipFill>
          <a:blip r:embed="rId4">
            <a:alphaModFix/>
          </a:blip>
          <a:stretch>
            <a:fillRect/>
          </a:stretch>
        </p:blipFill>
        <p:spPr>
          <a:xfrm>
            <a:off x="6768325" y="133525"/>
            <a:ext cx="1957846" cy="6190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Michigan Trauma Quality Improvement Program (MTQIP)</a:t>
            </a:r>
            <a:endParaRPr/>
          </a:p>
        </p:txBody>
      </p:sp>
      <p:sp>
        <p:nvSpPr>
          <p:cNvPr id="497" name="Google Shape;497;p65"/>
          <p:cNvSpPr txBox="1">
            <a:spLocks noGrp="1"/>
          </p:cNvSpPr>
          <p:nvPr>
            <p:ph type="body" idx="1"/>
          </p:nvPr>
        </p:nvSpPr>
        <p:spPr>
          <a:xfrm>
            <a:off x="457201" y="914325"/>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a:t>Acute Renal Insufficiency </a:t>
            </a:r>
            <a:endParaRPr b="1"/>
          </a:p>
          <a:p>
            <a:pPr marL="457200" lvl="0" indent="-317500" algn="l" rtl="0">
              <a:spcBef>
                <a:spcPts val="700"/>
              </a:spcBef>
              <a:spcAft>
                <a:spcPts val="0"/>
              </a:spcAft>
              <a:buSzPts val="1400"/>
              <a:buAutoNum type="arabicParenR"/>
            </a:pPr>
            <a:r>
              <a:rPr lang="en"/>
              <a:t>Rise in creatinine of &gt;2 mg/dl from baseline value, but with no requirement for dialysis. </a:t>
            </a:r>
            <a:r>
              <a:rPr lang="en" sz="1200" i="1"/>
              <a:t>Assume a baseline value of 1.0 mg/dl in the absence of additional information regarding the patient’s pre-injury renal function. </a:t>
            </a:r>
            <a:endParaRPr sz="1200" i="1"/>
          </a:p>
          <a:p>
            <a:pPr marL="0" lvl="0" indent="0" algn="l" rtl="0">
              <a:spcBef>
                <a:spcPts val="700"/>
              </a:spcBef>
              <a:spcAft>
                <a:spcPts val="0"/>
              </a:spcAft>
              <a:buNone/>
            </a:pPr>
            <a:r>
              <a:rPr lang="en" b="1"/>
              <a:t>Acute Kidney Injury*</a:t>
            </a:r>
            <a:endParaRPr/>
          </a:p>
          <a:p>
            <a:pPr marL="457200" lvl="0" indent="-317500" algn="l" rtl="0">
              <a:spcBef>
                <a:spcPts val="700"/>
              </a:spcBef>
              <a:spcAft>
                <a:spcPts val="0"/>
              </a:spcAft>
              <a:buSzPts val="1400"/>
              <a:buAutoNum type="arabicParenR"/>
            </a:pPr>
            <a:r>
              <a:rPr lang="en"/>
              <a:t>Increase creatinine x3 or GFR decrease &gt; 75% </a:t>
            </a:r>
            <a:r>
              <a:rPr lang="en" b="1" i="1"/>
              <a:t>or</a:t>
            </a:r>
            <a:endParaRPr b="1" i="1"/>
          </a:p>
          <a:p>
            <a:pPr marL="457200" lvl="0" indent="-317500" algn="l" rtl="0">
              <a:spcBef>
                <a:spcPts val="0"/>
              </a:spcBef>
              <a:spcAft>
                <a:spcPts val="0"/>
              </a:spcAft>
              <a:buSzPts val="1400"/>
              <a:buAutoNum type="arabicParenR"/>
            </a:pPr>
            <a:r>
              <a:rPr lang="en"/>
              <a:t>Urine output criteria: UO &lt; 0.3ml/kg/hr x 24 hours </a:t>
            </a:r>
            <a:r>
              <a:rPr lang="en" b="1" i="1"/>
              <a:t>or</a:t>
            </a:r>
            <a:r>
              <a:rPr lang="en"/>
              <a:t> </a:t>
            </a:r>
            <a:endParaRPr/>
          </a:p>
          <a:p>
            <a:pPr marL="457200" lvl="0" indent="-317500" algn="l" rtl="0">
              <a:spcBef>
                <a:spcPts val="0"/>
              </a:spcBef>
              <a:spcAft>
                <a:spcPts val="0"/>
              </a:spcAft>
              <a:buSzPts val="1400"/>
              <a:buAutoNum type="arabicParenR"/>
            </a:pPr>
            <a:r>
              <a:rPr lang="en"/>
              <a:t>Anuria x 12 hours </a:t>
            </a:r>
            <a:r>
              <a:rPr lang="en" b="1" i="1"/>
              <a:t>or</a:t>
            </a:r>
            <a:endParaRPr b="1" i="1"/>
          </a:p>
          <a:p>
            <a:pPr marL="457200" lvl="0" indent="-317500" algn="l" rtl="0">
              <a:spcBef>
                <a:spcPts val="0"/>
              </a:spcBef>
              <a:spcAft>
                <a:spcPts val="0"/>
              </a:spcAft>
              <a:buSzPts val="1400"/>
              <a:buAutoNum type="arabicParenR"/>
            </a:pPr>
            <a:r>
              <a:rPr lang="en"/>
              <a:t>Requirement of renal replacement therapy</a:t>
            </a:r>
            <a:endParaRPr/>
          </a:p>
          <a:p>
            <a:pPr marL="0" lvl="0" indent="0" algn="l" rtl="0">
              <a:spcBef>
                <a:spcPts val="700"/>
              </a:spcBef>
              <a:spcAft>
                <a:spcPts val="0"/>
              </a:spcAft>
              <a:buNone/>
            </a:pPr>
            <a:r>
              <a:rPr lang="en"/>
              <a:t>*RIFLE criterion used</a:t>
            </a:r>
            <a:endParaRPr/>
          </a:p>
        </p:txBody>
      </p:sp>
      <p:sp>
        <p:nvSpPr>
          <p:cNvPr id="498" name="Google Shape;498;p65"/>
          <p:cNvSpPr txBox="1"/>
          <p:nvPr/>
        </p:nvSpPr>
        <p:spPr>
          <a:xfrm>
            <a:off x="547675" y="4351550"/>
            <a:ext cx="59835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a:t>
            </a:r>
            <a:r>
              <a:rPr lang="en" u="sng">
                <a:solidFill>
                  <a:schemeClr val="hlink"/>
                </a:solidFill>
                <a:latin typeface="Calibri"/>
                <a:ea typeface="Calibri"/>
                <a:cs typeface="Calibri"/>
                <a:sym typeface="Calibri"/>
                <a:hlinkClick r:id="rId3"/>
              </a:rPr>
              <a:t>Michigan Trauma Quality Improvement Program Data Dictionary</a:t>
            </a:r>
            <a:endParaRPr>
              <a:latin typeface="Calibri"/>
              <a:ea typeface="Calibri"/>
              <a:cs typeface="Calibri"/>
              <a:sym typeface="Calibri"/>
            </a:endParaRPr>
          </a:p>
        </p:txBody>
      </p:sp>
      <p:pic>
        <p:nvPicPr>
          <p:cNvPr id="499" name="Google Shape;499;p65"/>
          <p:cNvPicPr preferRelativeResize="0"/>
          <p:nvPr/>
        </p:nvPicPr>
        <p:blipFill>
          <a:blip r:embed="rId4">
            <a:alphaModFix/>
          </a:blip>
          <a:stretch>
            <a:fillRect/>
          </a:stretch>
        </p:blipFill>
        <p:spPr>
          <a:xfrm>
            <a:off x="6842575" y="142450"/>
            <a:ext cx="2215600" cy="6677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6"/>
          <p:cNvSpPr txBox="1">
            <a:spLocks noGrp="1"/>
          </p:cNvSpPr>
          <p:nvPr>
            <p:ph type="title"/>
          </p:nvPr>
        </p:nvSpPr>
        <p:spPr>
          <a:xfrm>
            <a:off x="416700" y="423075"/>
            <a:ext cx="5913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Society of Thoracic Surgeons- Cardiac</a:t>
            </a:r>
            <a:endParaRPr/>
          </a:p>
        </p:txBody>
      </p:sp>
      <p:sp>
        <p:nvSpPr>
          <p:cNvPr id="505" name="Google Shape;505;p66"/>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a:t>Post-op Renal Failure Definition:</a:t>
            </a:r>
            <a:endParaRPr b="1"/>
          </a:p>
          <a:p>
            <a:pPr marL="0" lvl="0" indent="0" algn="l" rtl="0">
              <a:spcBef>
                <a:spcPts val="700"/>
              </a:spcBef>
              <a:spcAft>
                <a:spcPts val="0"/>
              </a:spcAft>
              <a:buNone/>
            </a:pPr>
            <a:r>
              <a:rPr lang="en"/>
              <a:t>1. Increase in serum creatinine level 3.0 x greater than baseline, or serum creatinine level ≥4 mg/dL (acute rise must be at least 0.5 mg/dl) </a:t>
            </a:r>
            <a:r>
              <a:rPr lang="en" b="1" i="1"/>
              <a:t>or</a:t>
            </a:r>
            <a:endParaRPr b="1" i="1"/>
          </a:p>
          <a:p>
            <a:pPr marL="0" lvl="0" indent="0" algn="l" rtl="0">
              <a:spcBef>
                <a:spcPts val="700"/>
              </a:spcBef>
              <a:spcAft>
                <a:spcPts val="0"/>
              </a:spcAft>
              <a:buNone/>
            </a:pPr>
            <a:r>
              <a:rPr lang="en"/>
              <a:t>2. A new requirement for dialysis postoperatively</a:t>
            </a:r>
            <a:endParaRPr/>
          </a:p>
          <a:p>
            <a:pPr marL="0" lvl="0" indent="0" algn="l" rtl="0">
              <a:spcBef>
                <a:spcPts val="700"/>
              </a:spcBef>
              <a:spcAft>
                <a:spcPts val="0"/>
              </a:spcAft>
              <a:buNone/>
            </a:pPr>
            <a:r>
              <a:rPr lang="en" sz="1400"/>
              <a:t>*KDIGO Stage 3 Criterion Used</a:t>
            </a:r>
            <a:endParaRPr sz="1400"/>
          </a:p>
          <a:p>
            <a:pPr marL="0" lvl="0" indent="0" algn="l" rtl="0">
              <a:spcBef>
                <a:spcPts val="700"/>
              </a:spcBef>
              <a:spcAft>
                <a:spcPts val="0"/>
              </a:spcAft>
              <a:buNone/>
            </a:pPr>
            <a:endParaRPr b="1"/>
          </a:p>
          <a:p>
            <a:pPr marL="0" lvl="0" indent="0" algn="l" rtl="0">
              <a:spcBef>
                <a:spcPts val="700"/>
              </a:spcBef>
              <a:spcAft>
                <a:spcPts val="0"/>
              </a:spcAft>
              <a:buNone/>
            </a:pPr>
            <a:r>
              <a:rPr lang="en" b="1"/>
              <a:t>Post-Op-Renal-Dialysis:</a:t>
            </a:r>
            <a:r>
              <a:rPr lang="en"/>
              <a:t> New requirement for dialysis postoperatively, which may include hemodialysis, peritoneal dialysis</a:t>
            </a:r>
            <a:endParaRPr/>
          </a:p>
          <a:p>
            <a:pPr marL="0" lvl="0" indent="0" algn="l" rtl="0">
              <a:spcBef>
                <a:spcPts val="700"/>
              </a:spcBef>
              <a:spcAft>
                <a:spcPts val="0"/>
              </a:spcAft>
              <a:buNone/>
            </a:pPr>
            <a:r>
              <a:rPr lang="en" b="1"/>
              <a:t>Post-Op-Dialysis Required After Discharge</a:t>
            </a:r>
            <a:endParaRPr/>
          </a:p>
          <a:p>
            <a:pPr marL="0" lvl="0" indent="0" algn="l" rtl="0">
              <a:spcBef>
                <a:spcPts val="700"/>
              </a:spcBef>
              <a:spcAft>
                <a:spcPts val="0"/>
              </a:spcAft>
              <a:buNone/>
            </a:pPr>
            <a:r>
              <a:rPr lang="en" b="1"/>
              <a:t>Post-Op-Dialysis Duration</a:t>
            </a:r>
            <a:endParaRPr/>
          </a:p>
        </p:txBody>
      </p:sp>
      <p:sp>
        <p:nvSpPr>
          <p:cNvPr id="506" name="Google Shape;506;p66"/>
          <p:cNvSpPr txBox="1"/>
          <p:nvPr/>
        </p:nvSpPr>
        <p:spPr>
          <a:xfrm>
            <a:off x="457200" y="4346100"/>
            <a:ext cx="5832600" cy="4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a:t>
            </a:r>
            <a:r>
              <a:rPr lang="en" u="sng">
                <a:solidFill>
                  <a:schemeClr val="hlink"/>
                </a:solidFill>
                <a:latin typeface="Calibri"/>
                <a:ea typeface="Calibri"/>
                <a:cs typeface="Calibri"/>
                <a:sym typeface="Calibri"/>
                <a:hlinkClick r:id="rId3"/>
              </a:rPr>
              <a:t>STS Adult Cardiac Surgery Database Data Specifications</a:t>
            </a:r>
            <a:endParaRPr>
              <a:latin typeface="Calibri"/>
              <a:ea typeface="Calibri"/>
              <a:cs typeface="Calibri"/>
              <a:sym typeface="Calibri"/>
            </a:endParaRPr>
          </a:p>
        </p:txBody>
      </p:sp>
      <p:pic>
        <p:nvPicPr>
          <p:cNvPr id="507" name="Google Shape;507;p66"/>
          <p:cNvPicPr preferRelativeResize="0"/>
          <p:nvPr/>
        </p:nvPicPr>
        <p:blipFill>
          <a:blip r:embed="rId4">
            <a:alphaModFix/>
          </a:blip>
          <a:stretch>
            <a:fillRect/>
          </a:stretch>
        </p:blipFill>
        <p:spPr>
          <a:xfrm>
            <a:off x="6389550" y="135948"/>
            <a:ext cx="2537650" cy="102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Impact</a:t>
            </a:r>
            <a:endParaRPr/>
          </a:p>
        </p:txBody>
      </p:sp>
      <p:sp>
        <p:nvSpPr>
          <p:cNvPr id="136" name="Google Shape;136;p23"/>
          <p:cNvSpPr txBox="1">
            <a:spLocks noGrp="1"/>
          </p:cNvSpPr>
          <p:nvPr>
            <p:ph type="body" idx="1"/>
          </p:nvPr>
        </p:nvSpPr>
        <p:spPr>
          <a:xfrm>
            <a:off x="207050" y="675250"/>
            <a:ext cx="8479800" cy="39540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In industrialized countries, acute kidney </a:t>
            </a:r>
            <a:r>
              <a:rPr lang="en" dirty="0" smtClean="0"/>
              <a:t>injury (all cause)... </a:t>
            </a:r>
            <a:endParaRPr baseline="30000" dirty="0"/>
          </a:p>
          <a:p>
            <a:pPr marL="914400" lvl="1" indent="-317500" algn="l" rtl="0">
              <a:spcBef>
                <a:spcPts val="0"/>
              </a:spcBef>
              <a:spcAft>
                <a:spcPts val="0"/>
              </a:spcAft>
              <a:buSzPts val="1400"/>
              <a:buChar char="–"/>
            </a:pPr>
            <a:r>
              <a:rPr lang="en" dirty="0"/>
              <a:t>Claims 300,000 lives annually</a:t>
            </a:r>
            <a:endParaRPr dirty="0"/>
          </a:p>
          <a:p>
            <a:pPr marL="914400" lvl="1" indent="-317500" algn="l" rtl="0">
              <a:spcBef>
                <a:spcPts val="0"/>
              </a:spcBef>
              <a:spcAft>
                <a:spcPts val="0"/>
              </a:spcAft>
              <a:buSzPts val="1400"/>
              <a:buChar char="–"/>
            </a:pPr>
            <a:r>
              <a:rPr lang="en" dirty="0"/>
              <a:t>Contributes to 300,000 new CKD cases annually</a:t>
            </a:r>
            <a:endParaRPr dirty="0"/>
          </a:p>
          <a:p>
            <a:pPr marL="914400" lvl="1" indent="-317500" algn="l" rtl="0">
              <a:spcBef>
                <a:spcPts val="0"/>
              </a:spcBef>
              <a:spcAft>
                <a:spcPts val="0"/>
              </a:spcAft>
              <a:buSzPts val="1400"/>
              <a:buChar char="–"/>
            </a:pPr>
            <a:r>
              <a:rPr lang="en" dirty="0"/>
              <a:t>Results in 170,000 end stage kidney disease diagnoses </a:t>
            </a:r>
            <a:r>
              <a:rPr lang="en" sz="1700" baseline="30000" dirty="0"/>
              <a:t>12</a:t>
            </a:r>
            <a:endParaRPr dirty="0"/>
          </a:p>
          <a:p>
            <a:pPr marL="457200" lvl="0" indent="-317500" algn="l" rtl="0">
              <a:spcBef>
                <a:spcPts val="0"/>
              </a:spcBef>
              <a:spcAft>
                <a:spcPts val="0"/>
              </a:spcAft>
              <a:buSzPts val="1400"/>
              <a:buChar char="•"/>
            </a:pPr>
            <a:r>
              <a:rPr lang="en" dirty="0"/>
              <a:t>In the United States alone, AKI costs an estimated $10 billion annually </a:t>
            </a:r>
            <a:r>
              <a:rPr lang="en" sz="1400" baseline="30000" dirty="0"/>
              <a:t>13</a:t>
            </a:r>
            <a:endParaRPr sz="1400" baseline="30000" dirty="0"/>
          </a:p>
          <a:p>
            <a:pPr marL="457200" lvl="0" indent="-317500" algn="l" rtl="0">
              <a:spcBef>
                <a:spcPts val="0"/>
              </a:spcBef>
              <a:spcAft>
                <a:spcPts val="0"/>
              </a:spcAft>
              <a:buSzPts val="1400"/>
              <a:buChar char="•"/>
            </a:pPr>
            <a:r>
              <a:rPr lang="en" dirty="0"/>
              <a:t>Compared to postoperative patients without AKI, patients with AKI are associated with: </a:t>
            </a:r>
            <a:endParaRPr dirty="0"/>
          </a:p>
          <a:p>
            <a:pPr marL="0" lvl="0" indent="0" algn="l" rtl="0">
              <a:spcBef>
                <a:spcPts val="700"/>
              </a:spcBef>
              <a:spcAft>
                <a:spcPts val="0"/>
              </a:spcAft>
              <a:buNone/>
            </a:pPr>
            <a:endParaRPr dirty="0"/>
          </a:p>
        </p:txBody>
      </p:sp>
      <p:sp>
        <p:nvSpPr>
          <p:cNvPr id="137" name="Google Shape;137;p23"/>
          <p:cNvSpPr/>
          <p:nvPr/>
        </p:nvSpPr>
        <p:spPr>
          <a:xfrm>
            <a:off x="1181775" y="2302400"/>
            <a:ext cx="1678800" cy="2081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1349775" y="2468075"/>
            <a:ext cx="1342800" cy="966900"/>
          </a:xfrm>
          <a:prstGeom prst="roundRect">
            <a:avLst>
              <a:gd name="adj" fmla="val 16667"/>
            </a:avLst>
          </a:prstGeom>
          <a:solidFill>
            <a:srgbClr val="0C7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3053150" y="2302400"/>
            <a:ext cx="1678800" cy="2081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3221150" y="2468075"/>
            <a:ext cx="1342800" cy="966900"/>
          </a:xfrm>
          <a:prstGeom prst="roundRect">
            <a:avLst>
              <a:gd name="adj" fmla="val 16667"/>
            </a:avLst>
          </a:prstGeom>
          <a:solidFill>
            <a:srgbClr val="0C7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924525" y="2302400"/>
            <a:ext cx="1678800" cy="2081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5092525" y="2468075"/>
            <a:ext cx="1342800" cy="966900"/>
          </a:xfrm>
          <a:prstGeom prst="roundRect">
            <a:avLst>
              <a:gd name="adj" fmla="val 16667"/>
            </a:avLst>
          </a:prstGeom>
          <a:solidFill>
            <a:srgbClr val="0C7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6795900" y="2302400"/>
            <a:ext cx="1678800" cy="20814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6963900" y="2468075"/>
            <a:ext cx="1342800" cy="966900"/>
          </a:xfrm>
          <a:prstGeom prst="roundRect">
            <a:avLst>
              <a:gd name="adj" fmla="val 16667"/>
            </a:avLst>
          </a:prstGeom>
          <a:solidFill>
            <a:srgbClr val="0C7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3"/>
          <p:cNvPicPr preferRelativeResize="0"/>
          <p:nvPr/>
        </p:nvPicPr>
        <p:blipFill rotWithShape="1">
          <a:blip r:embed="rId3">
            <a:alphaModFix/>
          </a:blip>
          <a:srcRect l="27822" t="29447" r="28313" b="32432"/>
          <a:stretch/>
        </p:blipFill>
        <p:spPr>
          <a:xfrm>
            <a:off x="3431225" y="2391875"/>
            <a:ext cx="978351" cy="850224"/>
          </a:xfrm>
          <a:prstGeom prst="rect">
            <a:avLst/>
          </a:prstGeom>
          <a:noFill/>
          <a:ln>
            <a:noFill/>
          </a:ln>
        </p:spPr>
      </p:pic>
      <p:pic>
        <p:nvPicPr>
          <p:cNvPr id="146" name="Google Shape;146;p23"/>
          <p:cNvPicPr preferRelativeResize="0"/>
          <p:nvPr/>
        </p:nvPicPr>
        <p:blipFill>
          <a:blip r:embed="rId4">
            <a:alphaModFix/>
          </a:blip>
          <a:stretch>
            <a:fillRect/>
          </a:stretch>
        </p:blipFill>
        <p:spPr>
          <a:xfrm>
            <a:off x="7173450" y="2489675"/>
            <a:ext cx="923700" cy="923700"/>
          </a:xfrm>
          <a:prstGeom prst="rect">
            <a:avLst/>
          </a:prstGeom>
          <a:noFill/>
          <a:ln>
            <a:noFill/>
          </a:ln>
        </p:spPr>
      </p:pic>
      <p:pic>
        <p:nvPicPr>
          <p:cNvPr id="147" name="Google Shape;147;p23"/>
          <p:cNvPicPr preferRelativeResize="0"/>
          <p:nvPr/>
        </p:nvPicPr>
        <p:blipFill rotWithShape="1">
          <a:blip r:embed="rId5">
            <a:alphaModFix/>
          </a:blip>
          <a:srcRect t="19443" b="20805"/>
          <a:stretch/>
        </p:blipFill>
        <p:spPr>
          <a:xfrm>
            <a:off x="5153475" y="2629250"/>
            <a:ext cx="1220901" cy="729525"/>
          </a:xfrm>
          <a:prstGeom prst="rect">
            <a:avLst/>
          </a:prstGeom>
          <a:noFill/>
          <a:ln>
            <a:noFill/>
          </a:ln>
        </p:spPr>
      </p:pic>
      <p:pic>
        <p:nvPicPr>
          <p:cNvPr id="148" name="Google Shape;148;p23"/>
          <p:cNvPicPr preferRelativeResize="0"/>
          <p:nvPr/>
        </p:nvPicPr>
        <p:blipFill>
          <a:blip r:embed="rId6">
            <a:alphaModFix/>
          </a:blip>
          <a:stretch>
            <a:fillRect/>
          </a:stretch>
        </p:blipFill>
        <p:spPr>
          <a:xfrm>
            <a:off x="1349775" y="2310601"/>
            <a:ext cx="1281849" cy="1281849"/>
          </a:xfrm>
          <a:prstGeom prst="rect">
            <a:avLst/>
          </a:prstGeom>
          <a:noFill/>
          <a:ln>
            <a:noFill/>
          </a:ln>
        </p:spPr>
      </p:pic>
      <p:sp>
        <p:nvSpPr>
          <p:cNvPr id="149" name="Google Shape;149;p23"/>
          <p:cNvSpPr txBox="1"/>
          <p:nvPr/>
        </p:nvSpPr>
        <p:spPr>
          <a:xfrm>
            <a:off x="1349775" y="3508875"/>
            <a:ext cx="1342800" cy="5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LOS increased from 8.6 to 15.8 days </a:t>
            </a:r>
            <a:r>
              <a:rPr lang="en" baseline="30000">
                <a:solidFill>
                  <a:srgbClr val="FFFFFF"/>
                </a:solidFill>
                <a:latin typeface="Calibri"/>
                <a:ea typeface="Calibri"/>
                <a:cs typeface="Calibri"/>
                <a:sym typeface="Calibri"/>
              </a:rPr>
              <a:t>37</a:t>
            </a:r>
            <a:endParaRPr baseline="30000">
              <a:solidFill>
                <a:srgbClr val="FFFFFF"/>
              </a:solidFill>
              <a:latin typeface="Calibri"/>
              <a:ea typeface="Calibri"/>
              <a:cs typeface="Calibri"/>
              <a:sym typeface="Calibri"/>
            </a:endParaRPr>
          </a:p>
        </p:txBody>
      </p:sp>
      <p:sp>
        <p:nvSpPr>
          <p:cNvPr id="150" name="Google Shape;150;p23"/>
          <p:cNvSpPr txBox="1"/>
          <p:nvPr/>
        </p:nvSpPr>
        <p:spPr>
          <a:xfrm>
            <a:off x="3221150" y="3508875"/>
            <a:ext cx="1342800" cy="5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Mortality increased from 8% to 19% </a:t>
            </a:r>
            <a:r>
              <a:rPr lang="en" baseline="30000">
                <a:solidFill>
                  <a:srgbClr val="FFFFFF"/>
                </a:solidFill>
                <a:latin typeface="Calibri"/>
                <a:ea typeface="Calibri"/>
                <a:cs typeface="Calibri"/>
                <a:sym typeface="Calibri"/>
              </a:rPr>
              <a:t>37</a:t>
            </a:r>
            <a:endParaRPr baseline="30000">
              <a:solidFill>
                <a:srgbClr val="FFFFFF"/>
              </a:solidFill>
              <a:latin typeface="Calibri"/>
              <a:ea typeface="Calibri"/>
              <a:cs typeface="Calibri"/>
              <a:sym typeface="Calibri"/>
            </a:endParaRPr>
          </a:p>
        </p:txBody>
      </p:sp>
      <p:sp>
        <p:nvSpPr>
          <p:cNvPr id="151" name="Google Shape;151;p23"/>
          <p:cNvSpPr txBox="1"/>
          <p:nvPr/>
        </p:nvSpPr>
        <p:spPr>
          <a:xfrm>
            <a:off x="5126100" y="3508875"/>
            <a:ext cx="1342800" cy="5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30 day readmission 13% vs 21% </a:t>
            </a:r>
            <a:r>
              <a:rPr lang="en" baseline="30000">
                <a:solidFill>
                  <a:srgbClr val="FFFFFF"/>
                </a:solidFill>
                <a:latin typeface="Calibri"/>
                <a:ea typeface="Calibri"/>
                <a:cs typeface="Calibri"/>
                <a:sym typeface="Calibri"/>
              </a:rPr>
              <a:t>37</a:t>
            </a:r>
            <a:endParaRPr baseline="30000">
              <a:solidFill>
                <a:srgbClr val="FFFFFF"/>
              </a:solidFill>
              <a:latin typeface="Calibri"/>
              <a:ea typeface="Calibri"/>
              <a:cs typeface="Calibri"/>
              <a:sym typeface="Calibri"/>
            </a:endParaRPr>
          </a:p>
        </p:txBody>
      </p:sp>
      <p:sp>
        <p:nvSpPr>
          <p:cNvPr id="152" name="Google Shape;152;p23"/>
          <p:cNvSpPr txBox="1"/>
          <p:nvPr/>
        </p:nvSpPr>
        <p:spPr>
          <a:xfrm>
            <a:off x="7031050" y="3560575"/>
            <a:ext cx="1342800" cy="5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Calibri"/>
                <a:ea typeface="Calibri"/>
                <a:cs typeface="Calibri"/>
                <a:sym typeface="Calibri"/>
              </a:rPr>
              <a:t>1yr ESRD .94% vs .05% </a:t>
            </a:r>
            <a:r>
              <a:rPr lang="en" baseline="30000">
                <a:solidFill>
                  <a:srgbClr val="FFFFFF"/>
                </a:solidFill>
                <a:latin typeface="Calibri"/>
                <a:ea typeface="Calibri"/>
                <a:cs typeface="Calibri"/>
                <a:sym typeface="Calibri"/>
              </a:rPr>
              <a:t>37</a:t>
            </a:r>
            <a:endParaRPr baseline="30000">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Registry Definitions: STS- Thoracic</a:t>
            </a:r>
            <a:endParaRPr/>
          </a:p>
        </p:txBody>
      </p:sp>
      <p:sp>
        <p:nvSpPr>
          <p:cNvPr id="513" name="Google Shape;513;p67"/>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b="1"/>
              <a:t>Renal Failure - KDIGO Stage 3 Criteria</a:t>
            </a:r>
            <a:endParaRPr b="1"/>
          </a:p>
          <a:p>
            <a:pPr marL="0" lvl="0" indent="0" algn="l" rtl="0">
              <a:spcBef>
                <a:spcPts val="700"/>
              </a:spcBef>
              <a:spcAft>
                <a:spcPts val="0"/>
              </a:spcAft>
              <a:buNone/>
            </a:pPr>
            <a:r>
              <a:rPr lang="en"/>
              <a:t>1. Increase in serum creatinine level 3.0 x greater than baseline, or serum creatinine level &gt;=4 mg/dL. Acute rise must be at least 0.5 mg/dl </a:t>
            </a:r>
            <a:r>
              <a:rPr lang="en" b="1" i="1"/>
              <a:t>OR</a:t>
            </a:r>
            <a:endParaRPr b="1" i="1"/>
          </a:p>
          <a:p>
            <a:pPr marL="0" lvl="0" indent="0" algn="l" rtl="0">
              <a:spcBef>
                <a:spcPts val="700"/>
              </a:spcBef>
              <a:spcAft>
                <a:spcPts val="0"/>
              </a:spcAft>
              <a:buNone/>
            </a:pPr>
            <a:r>
              <a:rPr lang="en"/>
              <a:t>2. A new requirement for dialysis postoperatively</a:t>
            </a:r>
            <a:endParaRPr/>
          </a:p>
          <a:p>
            <a:pPr marL="0" lvl="0" indent="0" algn="l" rtl="0">
              <a:spcBef>
                <a:spcPts val="700"/>
              </a:spcBef>
              <a:spcAft>
                <a:spcPts val="0"/>
              </a:spcAft>
              <a:buNone/>
            </a:pPr>
            <a:endParaRPr/>
          </a:p>
          <a:p>
            <a:pPr marL="0" lvl="0" indent="0" algn="l" rtl="0">
              <a:spcBef>
                <a:spcPts val="700"/>
              </a:spcBef>
              <a:spcAft>
                <a:spcPts val="0"/>
              </a:spcAft>
              <a:buNone/>
            </a:pPr>
            <a:endParaRPr/>
          </a:p>
        </p:txBody>
      </p:sp>
      <p:pic>
        <p:nvPicPr>
          <p:cNvPr id="514" name="Google Shape;514;p67"/>
          <p:cNvPicPr preferRelativeResize="0"/>
          <p:nvPr/>
        </p:nvPicPr>
        <p:blipFill>
          <a:blip r:embed="rId3">
            <a:alphaModFix/>
          </a:blip>
          <a:stretch>
            <a:fillRect/>
          </a:stretch>
        </p:blipFill>
        <p:spPr>
          <a:xfrm>
            <a:off x="6483925" y="135948"/>
            <a:ext cx="2443275" cy="991125"/>
          </a:xfrm>
          <a:prstGeom prst="rect">
            <a:avLst/>
          </a:prstGeom>
          <a:noFill/>
          <a:ln>
            <a:noFill/>
          </a:ln>
        </p:spPr>
      </p:pic>
      <p:sp>
        <p:nvSpPr>
          <p:cNvPr id="515" name="Google Shape;515;p67"/>
          <p:cNvSpPr txBox="1"/>
          <p:nvPr/>
        </p:nvSpPr>
        <p:spPr>
          <a:xfrm>
            <a:off x="491050" y="4350750"/>
            <a:ext cx="5407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a:t>
            </a:r>
            <a:r>
              <a:rPr lang="en" u="sng">
                <a:solidFill>
                  <a:schemeClr val="hlink"/>
                </a:solidFill>
                <a:latin typeface="Calibri"/>
                <a:ea typeface="Calibri"/>
                <a:cs typeface="Calibri"/>
                <a:sym typeface="Calibri"/>
                <a:hlinkClick r:id="rId4"/>
              </a:rPr>
              <a:t>STS General Thoracic Surgery Database Data Specifications</a:t>
            </a: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dirty="0" smtClean="0"/>
              <a:t>MPOG </a:t>
            </a:r>
            <a:r>
              <a:rPr lang="en" dirty="0"/>
              <a:t>Measure Definition: AKI 01</a:t>
            </a:r>
            <a:endParaRPr dirty="0"/>
          </a:p>
        </p:txBody>
      </p:sp>
      <p:sp>
        <p:nvSpPr>
          <p:cNvPr id="521" name="Google Shape;521;p68"/>
          <p:cNvSpPr txBox="1">
            <a:spLocks noGrp="1"/>
          </p:cNvSpPr>
          <p:nvPr>
            <p:ph type="body" idx="1"/>
          </p:nvPr>
        </p:nvSpPr>
        <p:spPr>
          <a:xfrm>
            <a:off x="241200" y="914550"/>
            <a:ext cx="5515200" cy="37149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Clr>
                <a:srgbClr val="000000"/>
              </a:buClr>
              <a:buSzPts val="1700"/>
              <a:buChar char="•"/>
            </a:pPr>
            <a:r>
              <a:rPr lang="en"/>
              <a:t>ASPIRE Definition of AKI: Baseline creatinine increased more than 1.5 times within 7 postoperative days OR the baseline creatinine level increased by ≥ 0.3 mg/dL within 48 hours after anesthesia end. </a:t>
            </a:r>
            <a:endParaRPr dirty="0"/>
          </a:p>
          <a:p>
            <a:pPr marL="457200" lvl="0" indent="-336550" algn="l" rtl="0">
              <a:spcBef>
                <a:spcPts val="0"/>
              </a:spcBef>
              <a:spcAft>
                <a:spcPts val="0"/>
              </a:spcAft>
              <a:buClr>
                <a:srgbClr val="000000"/>
              </a:buClr>
              <a:buSzPts val="1700"/>
              <a:buChar char="•"/>
            </a:pPr>
            <a:r>
              <a:rPr lang="en" dirty="0"/>
              <a:t>Baseline serum creatinine is defined as the most recent serum creatinine resulted in the last 60 days preoperatively. </a:t>
            </a:r>
            <a:endParaRPr dirty="0"/>
          </a:p>
          <a:p>
            <a:pPr marL="457200" lvl="0" indent="-336550" algn="l" rtl="0">
              <a:spcBef>
                <a:spcPts val="0"/>
              </a:spcBef>
              <a:spcAft>
                <a:spcPts val="0"/>
              </a:spcAft>
              <a:buClr>
                <a:srgbClr val="000000"/>
              </a:buClr>
              <a:buSzPts val="1700"/>
              <a:buChar char="•"/>
            </a:pPr>
            <a:r>
              <a:rPr lang="en" dirty="0"/>
              <a:t>KDIGO Criterion used </a:t>
            </a:r>
            <a:endParaRPr dirty="0"/>
          </a:p>
          <a:p>
            <a:pPr marL="0" lvl="0" indent="0" algn="l" rtl="0">
              <a:spcBef>
                <a:spcPts val="700"/>
              </a:spcBef>
              <a:spcAft>
                <a:spcPts val="0"/>
              </a:spcAft>
              <a:buNone/>
            </a:pPr>
            <a:endParaRPr dirty="0"/>
          </a:p>
          <a:p>
            <a:pPr marL="0" lvl="0" indent="0" algn="l" rtl="0">
              <a:spcBef>
                <a:spcPts val="700"/>
              </a:spcBef>
              <a:spcAft>
                <a:spcPts val="0"/>
              </a:spcAft>
              <a:buNone/>
            </a:pPr>
            <a:endParaRPr dirty="0">
              <a:solidFill>
                <a:srgbClr val="FF0000"/>
              </a:solidFill>
            </a:endParaRPr>
          </a:p>
        </p:txBody>
      </p:sp>
      <p:pic>
        <p:nvPicPr>
          <p:cNvPr id="522" name="Google Shape;522;p68"/>
          <p:cNvPicPr preferRelativeResize="0"/>
          <p:nvPr/>
        </p:nvPicPr>
        <p:blipFill>
          <a:blip r:embed="rId3">
            <a:alphaModFix/>
          </a:blip>
          <a:stretch>
            <a:fillRect/>
          </a:stretch>
        </p:blipFill>
        <p:spPr>
          <a:xfrm>
            <a:off x="6160150" y="1055400"/>
            <a:ext cx="2705550" cy="2667175"/>
          </a:xfrm>
          <a:prstGeom prst="rect">
            <a:avLst/>
          </a:prstGeom>
          <a:noFill/>
          <a:ln>
            <a:noFill/>
          </a:ln>
        </p:spPr>
      </p:pic>
      <p:sp>
        <p:nvSpPr>
          <p:cNvPr id="523" name="Google Shape;523;p68"/>
          <p:cNvSpPr txBox="1"/>
          <p:nvPr/>
        </p:nvSpPr>
        <p:spPr>
          <a:xfrm>
            <a:off x="491050" y="4350750"/>
            <a:ext cx="54078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Source: </a:t>
            </a:r>
            <a:r>
              <a:rPr lang="en" u="sng" dirty="0" smtClean="0">
                <a:solidFill>
                  <a:schemeClr val="hlink"/>
                </a:solidFill>
                <a:latin typeface="Calibri"/>
                <a:ea typeface="Calibri"/>
                <a:cs typeface="Calibri"/>
                <a:sym typeface="Calibri"/>
                <a:hlinkClick r:id="rId4"/>
              </a:rPr>
              <a:t>MPOG </a:t>
            </a:r>
            <a:r>
              <a:rPr lang="en" u="sng" dirty="0">
                <a:solidFill>
                  <a:schemeClr val="hlink"/>
                </a:solidFill>
                <a:latin typeface="Calibri"/>
                <a:ea typeface="Calibri"/>
                <a:cs typeface="Calibri"/>
                <a:sym typeface="Calibri"/>
                <a:hlinkClick r:id="rId4"/>
              </a:rPr>
              <a:t>Measures-Acute Kidney Injury</a:t>
            </a:r>
            <a:endParaRPr dirty="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Summary</a:t>
            </a:r>
            <a:endParaRPr/>
          </a:p>
        </p:txBody>
      </p:sp>
      <p:sp>
        <p:nvSpPr>
          <p:cNvPr id="529" name="Google Shape;529;p69"/>
          <p:cNvSpPr txBox="1">
            <a:spLocks noGrp="1"/>
          </p:cNvSpPr>
          <p:nvPr>
            <p:ph type="body" idx="1"/>
          </p:nvPr>
        </p:nvSpPr>
        <p:spPr>
          <a:xfrm>
            <a:off x="457200" y="753450"/>
            <a:ext cx="8400000" cy="3714900"/>
          </a:xfrm>
          <a:prstGeom prst="rect">
            <a:avLst/>
          </a:prstGeom>
        </p:spPr>
        <p:txBody>
          <a:bodyPr spcFirstLastPara="1" wrap="square" lIns="68575" tIns="34275" rIns="68575" bIns="34275" anchor="t" anchorCtr="0">
            <a:noAutofit/>
          </a:bodyPr>
          <a:lstStyle/>
          <a:p>
            <a:pPr marL="457200" lvl="0" indent="-323850" algn="l" rtl="0">
              <a:spcBef>
                <a:spcPts val="800"/>
              </a:spcBef>
              <a:spcAft>
                <a:spcPts val="0"/>
              </a:spcAft>
              <a:buSzPts val="1500"/>
              <a:buFont typeface="Calibri"/>
              <a:buAutoNum type="arabicPeriod"/>
            </a:pPr>
            <a:r>
              <a:rPr lang="en" sz="1500" dirty="0"/>
              <a:t>Several definitions of AKI exist but KDIGO is most widely accepted</a:t>
            </a:r>
            <a:endParaRPr sz="1000" dirty="0"/>
          </a:p>
          <a:p>
            <a:pPr marL="457200" lvl="0" indent="0" algn="l" rtl="0">
              <a:spcBef>
                <a:spcPts val="0"/>
              </a:spcBef>
              <a:spcAft>
                <a:spcPts val="0"/>
              </a:spcAft>
              <a:buClr>
                <a:schemeClr val="dk1"/>
              </a:buClr>
              <a:buSzPts val="1100"/>
              <a:buFont typeface="Arial"/>
              <a:buNone/>
            </a:pPr>
            <a:endParaRPr sz="400" dirty="0"/>
          </a:p>
          <a:p>
            <a:pPr marL="457200" lvl="0" indent="-323850" algn="l" rtl="0">
              <a:spcBef>
                <a:spcPts val="800"/>
              </a:spcBef>
              <a:spcAft>
                <a:spcPts val="0"/>
              </a:spcAft>
              <a:buSzPts val="1500"/>
              <a:buFont typeface="Calibri"/>
              <a:buAutoNum type="arabicPeriod"/>
            </a:pPr>
            <a:r>
              <a:rPr lang="en" sz="1500" dirty="0"/>
              <a:t>Adverse effects of AKI can last years, even for patients whose creatinine improves at the time of discharge </a:t>
            </a:r>
            <a:r>
              <a:rPr lang="en" sz="1500" baseline="30000" dirty="0"/>
              <a:t>5,10-11</a:t>
            </a:r>
            <a:endParaRPr sz="1500" baseline="30000" dirty="0"/>
          </a:p>
          <a:p>
            <a:pPr marL="457200" lvl="0" indent="0" algn="l" rtl="0">
              <a:spcBef>
                <a:spcPts val="0"/>
              </a:spcBef>
              <a:spcAft>
                <a:spcPts val="0"/>
              </a:spcAft>
              <a:buClr>
                <a:schemeClr val="dk1"/>
              </a:buClr>
              <a:buSzPts val="1100"/>
              <a:buFont typeface="Arial"/>
              <a:buNone/>
            </a:pPr>
            <a:endParaRPr sz="700" dirty="0"/>
          </a:p>
          <a:p>
            <a:pPr marL="457200" lvl="0" indent="-323850" algn="l" rtl="0">
              <a:spcBef>
                <a:spcPts val="800"/>
              </a:spcBef>
              <a:spcAft>
                <a:spcPts val="0"/>
              </a:spcAft>
              <a:buSzPts val="1500"/>
              <a:buFont typeface="Calibri"/>
              <a:buAutoNum type="arabicPeriod"/>
            </a:pPr>
            <a:r>
              <a:rPr lang="en" sz="1500" dirty="0"/>
              <a:t>Patient-related risk factors are more strongly associated with mortality than the type of procedure </a:t>
            </a:r>
            <a:r>
              <a:rPr lang="en" sz="1500" baseline="30000" dirty="0"/>
              <a:t>23</a:t>
            </a:r>
            <a:endParaRPr sz="1500" baseline="30000" dirty="0"/>
          </a:p>
          <a:p>
            <a:pPr marL="457200" lvl="0" indent="0" algn="l" rtl="0">
              <a:spcBef>
                <a:spcPts val="0"/>
              </a:spcBef>
              <a:spcAft>
                <a:spcPts val="0"/>
              </a:spcAft>
              <a:buNone/>
            </a:pPr>
            <a:endParaRPr sz="800" dirty="0"/>
          </a:p>
          <a:p>
            <a:pPr marL="457200" lvl="0" indent="-323850" algn="l" rtl="0">
              <a:spcBef>
                <a:spcPts val="800"/>
              </a:spcBef>
              <a:spcAft>
                <a:spcPts val="0"/>
              </a:spcAft>
              <a:buSzPts val="1500"/>
              <a:buFont typeface="Calibri"/>
              <a:buAutoNum type="arabicPeriod"/>
            </a:pPr>
            <a:r>
              <a:rPr lang="en" sz="1500" dirty="0"/>
              <a:t>Surgical registries have begun to collect data regarding kidney injury, though definitions vary, these outcomes can be helpful for both quality improvement and research purposes.</a:t>
            </a:r>
            <a:endParaRPr sz="1500" baseline="30000" dirty="0"/>
          </a:p>
          <a:p>
            <a:pPr marL="457200" marR="0" lvl="0" indent="0" algn="l" rtl="0">
              <a:lnSpc>
                <a:spcPct val="100000"/>
              </a:lnSpc>
              <a:spcBef>
                <a:spcPts val="0"/>
              </a:spcBef>
              <a:spcAft>
                <a:spcPts val="0"/>
              </a:spcAft>
              <a:buNone/>
            </a:pPr>
            <a:endParaRPr sz="1000" baseline="30000" dirty="0"/>
          </a:p>
          <a:p>
            <a:pPr marL="457200" marR="0" lvl="0" indent="-323850" algn="l" rtl="0">
              <a:lnSpc>
                <a:spcPct val="100000"/>
              </a:lnSpc>
              <a:spcBef>
                <a:spcPts val="800"/>
              </a:spcBef>
              <a:spcAft>
                <a:spcPts val="0"/>
              </a:spcAft>
              <a:buSzPts val="1500"/>
              <a:buFont typeface="Calibri"/>
              <a:buAutoNum type="arabicPeriod"/>
            </a:pPr>
            <a:r>
              <a:rPr lang="en" sz="1500" dirty="0"/>
              <a:t>For recommendations to avoid AKI, reference additional toolkit components:</a:t>
            </a:r>
            <a:endParaRPr dirty="0"/>
          </a:p>
          <a:p>
            <a:pPr marL="647700" lvl="2" indent="-127000" algn="l" rtl="0">
              <a:lnSpc>
                <a:spcPct val="150000"/>
              </a:lnSpc>
              <a:spcBef>
                <a:spcPts val="0"/>
              </a:spcBef>
              <a:spcAft>
                <a:spcPts val="0"/>
              </a:spcAft>
              <a:buSzPts val="1200"/>
              <a:buChar char="–"/>
            </a:pPr>
            <a:r>
              <a:rPr lang="en" sz="1200" dirty="0"/>
              <a:t>Avoiding Kidney </a:t>
            </a:r>
            <a:r>
              <a:rPr lang="en" sz="1200" dirty="0" smtClean="0"/>
              <a:t>Injury </a:t>
            </a:r>
            <a:r>
              <a:rPr lang="en" sz="1200" dirty="0"/>
              <a:t>- Recommendations for Adult Surgical Patients</a:t>
            </a:r>
            <a:endParaRPr sz="1200" dirty="0"/>
          </a:p>
          <a:p>
            <a:pPr marL="647700" lvl="2" indent="-127000" algn="l" rtl="0">
              <a:lnSpc>
                <a:spcPct val="150000"/>
              </a:lnSpc>
              <a:spcBef>
                <a:spcPts val="0"/>
              </a:spcBef>
              <a:spcAft>
                <a:spcPts val="0"/>
              </a:spcAft>
              <a:buSzPts val="1200"/>
              <a:buChar char="–"/>
            </a:pPr>
            <a:r>
              <a:rPr lang="en" sz="1200" dirty="0"/>
              <a:t>Avoiding Kidney </a:t>
            </a:r>
            <a:r>
              <a:rPr lang="en" sz="1200" dirty="0" smtClean="0"/>
              <a:t>Injury </a:t>
            </a:r>
            <a:r>
              <a:rPr lang="en" sz="1200" dirty="0"/>
              <a:t>- Pediatrics</a:t>
            </a:r>
            <a:endParaRPr sz="1200" dirty="0"/>
          </a:p>
          <a:p>
            <a:pPr marL="647700" lvl="2" indent="-127000">
              <a:lnSpc>
                <a:spcPct val="150000"/>
              </a:lnSpc>
              <a:spcBef>
                <a:spcPts val="0"/>
              </a:spcBef>
              <a:buSzPts val="1200"/>
            </a:pPr>
            <a:r>
              <a:rPr lang="en" sz="1200" dirty="0"/>
              <a:t>Avoiding Kidney Injury - Obstetrics</a:t>
            </a:r>
            <a:endParaRPr sz="1200" dirty="0"/>
          </a:p>
          <a:p>
            <a:pPr marL="647700" lvl="2" indent="-127000">
              <a:lnSpc>
                <a:spcPct val="150000"/>
              </a:lnSpc>
              <a:spcBef>
                <a:spcPts val="0"/>
              </a:spcBef>
              <a:buSzPts val="1200"/>
            </a:pPr>
            <a:r>
              <a:rPr lang="en" sz="1200" dirty="0"/>
              <a:t>Avoiding Kidney Injury - Cardiac Surgery</a:t>
            </a:r>
            <a:endParaRPr sz="1200" dirty="0"/>
          </a:p>
          <a:p>
            <a:pPr marL="457200" marR="0" lvl="0" indent="0" algn="l" rtl="0">
              <a:lnSpc>
                <a:spcPct val="100000"/>
              </a:lnSpc>
              <a:spcBef>
                <a:spcPts val="800"/>
              </a:spcBef>
              <a:spcAft>
                <a:spcPts val="0"/>
              </a:spcAft>
              <a:buNone/>
            </a:pPr>
            <a:endParaRPr sz="15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535" name="Google Shape;535;p70"/>
          <p:cNvSpPr txBox="1">
            <a:spLocks noGrp="1"/>
          </p:cNvSpPr>
          <p:nvPr>
            <p:ph type="body" idx="1"/>
          </p:nvPr>
        </p:nvSpPr>
        <p:spPr>
          <a:xfrm>
            <a:off x="457201" y="6762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dirty="0"/>
              <a:t>1</a:t>
            </a:r>
            <a:r>
              <a:rPr lang="en" sz="1200" dirty="0"/>
              <a:t> Mehta RL, Cerdá J, Burdmann EA, Tonelli M, García-García G, Jha V, Susantitaphong P, Rocco M, Vanholder R, Sever MS, Cruz D, Jaber B, Lameire NH, Lombardi R, Lewington A, Feehally J, Finkelstein F, Levin N, Pannu N, Thomas B, Aronoff-Spencer E, Remuzzi G: International Society of Nephrology’s 0by25 initiative for acute kidney injury (zero preventable deaths by 2025): a human rights case for nephrology. Lancet 2015; 385:2616–43</a:t>
            </a:r>
            <a:endParaRPr sz="1200" dirty="0"/>
          </a:p>
          <a:p>
            <a:pPr marL="0" lvl="0" indent="0" algn="l" rtl="0">
              <a:spcBef>
                <a:spcPts val="700"/>
              </a:spcBef>
              <a:spcAft>
                <a:spcPts val="0"/>
              </a:spcAft>
              <a:buNone/>
            </a:pPr>
            <a:r>
              <a:rPr lang="en" sz="1200" b="1" dirty="0"/>
              <a:t>2</a:t>
            </a:r>
            <a:r>
              <a:rPr lang="en" sz="1200" dirty="0"/>
              <a:t> Turan A, Cohen B, Adegboye J, Makarova N, Liu L, Mascha EJ, Qiu Y, Irefin S, Wakefield BJ, Ruetzler K, Sessler DI: Mild Acute Kidney Injury after Noncardiac Surgery Is Associated with Long-term Renal Dysfunction: A Retrospective Cohort Study. Anesthesiology 2020; 132:1053–61</a:t>
            </a:r>
            <a:endParaRPr sz="1200" dirty="0"/>
          </a:p>
          <a:p>
            <a:pPr marL="0" lvl="0" indent="0" algn="l" rtl="0">
              <a:spcBef>
                <a:spcPts val="700"/>
              </a:spcBef>
              <a:spcAft>
                <a:spcPts val="0"/>
              </a:spcAft>
              <a:buNone/>
            </a:pPr>
            <a:r>
              <a:rPr lang="en" sz="1200" b="1" dirty="0"/>
              <a:t>3</a:t>
            </a:r>
            <a:r>
              <a:rPr lang="en" sz="1200" dirty="0"/>
              <a:t> Schrier RW, Wang W: Acute renal failure and sepsis. N Engl J Med 2004; 351:159–69</a:t>
            </a:r>
            <a:endParaRPr sz="1200" dirty="0"/>
          </a:p>
          <a:p>
            <a:pPr marL="0" lvl="0" indent="0" algn="l" rtl="0">
              <a:spcBef>
                <a:spcPts val="700"/>
              </a:spcBef>
              <a:spcAft>
                <a:spcPts val="0"/>
              </a:spcAft>
              <a:buNone/>
            </a:pPr>
            <a:r>
              <a:rPr lang="en" sz="1200" b="1" dirty="0"/>
              <a:t>4</a:t>
            </a:r>
            <a:r>
              <a:rPr lang="en" sz="1200" dirty="0"/>
              <a:t> Mathis MR, Naik BI, Freundlich RE, Shanks AM, Heung M, Kim M, Burns ML, Colquhoun DA, Rangrass G, Janda A, Engoren MC, Saager L, Tremper KK, Kheterpal S, Multicenter Perioperative Outcomes Group Investigators: Preoperative Risk and the Association between Hypotension and Postoperative Acute Kidney Injury. Anesthesiology 2019 doi:10.1097/ALN.0000000000003063</a:t>
            </a:r>
            <a:endParaRPr sz="1200" dirty="0"/>
          </a:p>
          <a:p>
            <a:pPr marL="0" lvl="0" indent="0" algn="l" rtl="0">
              <a:spcBef>
                <a:spcPts val="700"/>
              </a:spcBef>
              <a:spcAft>
                <a:spcPts val="0"/>
              </a:spcAft>
              <a:buClr>
                <a:schemeClr val="dk1"/>
              </a:buClr>
              <a:buSzPts val="1100"/>
              <a:buFont typeface="Arial"/>
              <a:buNone/>
            </a:pPr>
            <a:r>
              <a:rPr lang="en" sz="1200" b="1" dirty="0"/>
              <a:t>5</a:t>
            </a:r>
            <a:r>
              <a:rPr lang="en" sz="1200" dirty="0"/>
              <a:t> Bihorac A, Delano MJ, Schold JD, Lopez MC, Nathens AB, Maier RV, Layon AJ, Baker HV, Moldawer LL: Incidence, clinical predictors, genomics, and outcome of acute kidney injury among trauma patients. Ann Surg 2010; 252:158–65</a:t>
            </a:r>
            <a:endParaRPr sz="1200" dirty="0"/>
          </a:p>
          <a:p>
            <a:pPr marL="0" lvl="0" indent="0" algn="l" rtl="0">
              <a:spcBef>
                <a:spcPts val="700"/>
              </a:spcBef>
              <a:spcAft>
                <a:spcPts val="0"/>
              </a:spcAft>
              <a:buClr>
                <a:schemeClr val="dk1"/>
              </a:buClr>
              <a:buSzPts val="1100"/>
              <a:buFont typeface="Arial"/>
              <a:buNone/>
            </a:pPr>
            <a:r>
              <a:rPr lang="en" sz="1200" b="1" dirty="0"/>
              <a:t>6</a:t>
            </a:r>
            <a:r>
              <a:rPr lang="en" sz="1200" dirty="0"/>
              <a:t> Hoste EAJ, Bagshaw SM, Bellomo R, Cely CM, Colman R, Cruz DN, Edipidis K, Forni LG, Gomersall CD, Govil D, Honoré PM, Joannes-Boyau O, Joannidis M, Korhonen A-M, Lavrentieva A, Mehta RL, Palevsky P, Roessler E, Ronco C, Uchino S, Vazquez JA, Vidal Andrade E, Webb S, Kellum JA: Epidemiology of acute kidney injury in critically ill patients: the multinational AKI-EPI study. Intensive Care Med 2015; 41:1411–23</a:t>
            </a:r>
            <a:endParaRPr sz="1200" dirty="0"/>
          </a:p>
          <a:p>
            <a:pPr marL="0" lvl="0" indent="0" algn="l" rtl="0">
              <a:spcBef>
                <a:spcPts val="700"/>
              </a:spcBef>
              <a:spcAft>
                <a:spcPts val="0"/>
              </a:spcAft>
              <a:buClr>
                <a:schemeClr val="dk1"/>
              </a:buClr>
              <a:buSzPts val="1100"/>
              <a:buFont typeface="Arial"/>
              <a:buNone/>
            </a:pPr>
            <a:endParaRPr sz="1200" dirty="0"/>
          </a:p>
          <a:p>
            <a:pPr marL="0" lvl="0" indent="0" algn="l" rtl="0">
              <a:spcBef>
                <a:spcPts val="700"/>
              </a:spcBef>
              <a:spcAft>
                <a:spcPts val="0"/>
              </a:spcAft>
              <a:buNone/>
            </a:pPr>
            <a:endParaRPr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541" name="Google Shape;541;p71"/>
          <p:cNvSpPr txBox="1">
            <a:spLocks noGrp="1"/>
          </p:cNvSpPr>
          <p:nvPr>
            <p:ph type="body" idx="1"/>
          </p:nvPr>
        </p:nvSpPr>
        <p:spPr>
          <a:xfrm>
            <a:off x="457201" y="78565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Clr>
                <a:schemeClr val="dk1"/>
              </a:buClr>
              <a:buSzPts val="1100"/>
              <a:buFont typeface="Arial"/>
              <a:buNone/>
            </a:pPr>
            <a:r>
              <a:rPr lang="en" sz="1200" b="1" dirty="0"/>
              <a:t>7</a:t>
            </a:r>
            <a:r>
              <a:rPr lang="en" sz="1200" dirty="0"/>
              <a:t> Makris K, Spanou L: Acute Kidney Injury: Definition, Pathophysiology and Clinical Phenotypes. Clin Biochem Rev 2016; 37:85–98</a:t>
            </a:r>
            <a:endParaRPr sz="1200" dirty="0"/>
          </a:p>
          <a:p>
            <a:pPr marL="0" lvl="0" indent="0" algn="l" rtl="0">
              <a:spcBef>
                <a:spcPts val="700"/>
              </a:spcBef>
              <a:spcAft>
                <a:spcPts val="0"/>
              </a:spcAft>
              <a:buClr>
                <a:schemeClr val="dk1"/>
              </a:buClr>
              <a:buSzPts val="1100"/>
              <a:buFont typeface="Arial"/>
              <a:buNone/>
            </a:pPr>
            <a:r>
              <a:rPr lang="en" sz="1200" b="1" dirty="0"/>
              <a:t>8</a:t>
            </a:r>
            <a:r>
              <a:rPr lang="en" sz="1200" dirty="0"/>
              <a:t> Kork F, Balzer F, Spies CD, Wernecke K-D, Ginde AA, Jankowski J, Eltzschig HK: Minor Postoperative Increases of Creatinine Are Associated with Higher Mortality and Longer Hospital Length of Stay in Surgical Patients. Anesthesiology 2015; 123:1301–11</a:t>
            </a:r>
            <a:endParaRPr sz="1200" dirty="0"/>
          </a:p>
          <a:p>
            <a:pPr marL="0" lvl="0" indent="0" algn="l" rtl="0">
              <a:spcBef>
                <a:spcPts val="700"/>
              </a:spcBef>
              <a:spcAft>
                <a:spcPts val="0"/>
              </a:spcAft>
              <a:buClr>
                <a:schemeClr val="dk1"/>
              </a:buClr>
              <a:buSzPts val="1100"/>
              <a:buFont typeface="Arial"/>
              <a:buNone/>
            </a:pPr>
            <a:r>
              <a:rPr lang="en" sz="1200" b="1" dirty="0"/>
              <a:t>9</a:t>
            </a:r>
            <a:r>
              <a:rPr lang="en" sz="1200" dirty="0"/>
              <a:t> O’Connor ME, Hewson RW, Kirwan CJ, Ackland GL, Pearse RM, Prowle JR: Acute kidney injury and mortality 1 year after major non-cardiac surgery. Br J Surg 2017; 104:868–76</a:t>
            </a:r>
            <a:endParaRPr sz="1200" dirty="0"/>
          </a:p>
          <a:p>
            <a:pPr marL="0" lvl="0" indent="0" algn="l" rtl="0">
              <a:spcBef>
                <a:spcPts val="700"/>
              </a:spcBef>
              <a:spcAft>
                <a:spcPts val="0"/>
              </a:spcAft>
              <a:buClr>
                <a:schemeClr val="dk1"/>
              </a:buClr>
              <a:buSzPts val="1100"/>
              <a:buFont typeface="Arial"/>
              <a:buNone/>
            </a:pPr>
            <a:r>
              <a:rPr lang="en" sz="1200" b="1" dirty="0"/>
              <a:t>10</a:t>
            </a:r>
            <a:r>
              <a:rPr lang="en" sz="1200" dirty="0"/>
              <a:t> Hobson CE, Yavas S, Segal MS, Schold JD, Tribble CG, Layon AJ, Bihorac A: Acute kidney injury is associated with increased long-term mortality after cardiothoracic surgery. Circulation 2009; 119:2444–53</a:t>
            </a:r>
            <a:endParaRPr sz="1200" dirty="0"/>
          </a:p>
          <a:p>
            <a:pPr marL="0" lvl="0" indent="0" algn="l" rtl="0">
              <a:spcBef>
                <a:spcPts val="700"/>
              </a:spcBef>
              <a:spcAft>
                <a:spcPts val="0"/>
              </a:spcAft>
              <a:buClr>
                <a:schemeClr val="dk1"/>
              </a:buClr>
              <a:buSzPts val="1100"/>
              <a:buFont typeface="Arial"/>
              <a:buNone/>
            </a:pPr>
            <a:r>
              <a:rPr lang="en" sz="1200" b="1" dirty="0"/>
              <a:t>11</a:t>
            </a:r>
            <a:r>
              <a:rPr lang="en" sz="1200" dirty="0"/>
              <a:t> O’Connor ME, Kirwan CJ, Pearse RM, Prowle JR: Incidence and associations of acute kidney injury after major abdominal surgery. Intensive Care Med 2016; 42:521–30</a:t>
            </a:r>
            <a:endParaRPr sz="1200" dirty="0"/>
          </a:p>
          <a:p>
            <a:pPr marL="0" lvl="0" indent="0" algn="l" rtl="0">
              <a:spcBef>
                <a:spcPts val="700"/>
              </a:spcBef>
              <a:spcAft>
                <a:spcPts val="0"/>
              </a:spcAft>
              <a:buClr>
                <a:schemeClr val="dk1"/>
              </a:buClr>
              <a:buSzPts val="1100"/>
              <a:buFont typeface="Arial"/>
              <a:buNone/>
            </a:pPr>
            <a:r>
              <a:rPr lang="en" sz="1200" b="1" dirty="0"/>
              <a:t>12</a:t>
            </a:r>
            <a:r>
              <a:rPr lang="en" sz="1200" dirty="0"/>
              <a:t> Kashani K, Shao M, Li G, Williams AW, Rule AD, Kremers WK, Malinchoc M, Gajic O, Lieske JC: No increase in the incidence of acute kidney injury in a population-based annual temporal trends epidemiology study. Kidney Int 2017; 92:721–8</a:t>
            </a:r>
            <a:endParaRPr sz="1200" dirty="0"/>
          </a:p>
          <a:p>
            <a:pPr marL="0" lvl="0" indent="0" algn="l" rtl="0">
              <a:spcBef>
                <a:spcPts val="700"/>
              </a:spcBef>
              <a:spcAft>
                <a:spcPts val="0"/>
              </a:spcAft>
              <a:buClr>
                <a:schemeClr val="dk1"/>
              </a:buClr>
              <a:buSzPts val="1100"/>
              <a:buFont typeface="Arial"/>
              <a:buNone/>
            </a:pPr>
            <a:r>
              <a:rPr lang="en" sz="1200" b="1" dirty="0"/>
              <a:t>13 </a:t>
            </a:r>
            <a:r>
              <a:rPr lang="en" sz="1200" dirty="0"/>
              <a:t>Chertow GM, Burdick E, Honour M, Bonventre JV, Bates DW: Acute kidney injury, mortality, length of stay, and costs in hospitalized patients. J Am Soc Nephrol 2005; 16:3365–70</a:t>
            </a:r>
            <a:endParaRPr sz="1200" dirty="0"/>
          </a:p>
          <a:p>
            <a:pPr marL="0" lvl="0" indent="0" algn="l" rtl="0">
              <a:spcBef>
                <a:spcPts val="700"/>
              </a:spcBef>
              <a:spcAft>
                <a:spcPts val="0"/>
              </a:spcAft>
              <a:buClr>
                <a:schemeClr val="dk1"/>
              </a:buClr>
              <a:buSzPts val="1100"/>
              <a:buFont typeface="Arial"/>
              <a:buNone/>
            </a:pPr>
            <a:r>
              <a:rPr lang="en" sz="1200" b="1" dirty="0"/>
              <a:t>14</a:t>
            </a:r>
            <a:r>
              <a:rPr lang="en" sz="1200" dirty="0"/>
              <a:t> Hill NR, Fatoba ST, Oke JL, Hirst JA, O’Callaghan CA, Lasserson DS, Hobbs FDR: Global Prevalence of Chronic Kidney Disease - A Systematic Review and Meta-Analysis. PLoS One 2016; 11:e0158765</a:t>
            </a:r>
            <a:endParaRPr sz="1200" dirty="0"/>
          </a:p>
          <a:p>
            <a:pPr marL="0" lvl="0" indent="0" algn="l" rtl="0">
              <a:spcBef>
                <a:spcPts val="700"/>
              </a:spcBef>
              <a:spcAft>
                <a:spcPts val="0"/>
              </a:spcAft>
              <a:buNone/>
            </a:pPr>
            <a:endParaRPr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547" name="Google Shape;547;p72"/>
          <p:cNvSpPr txBox="1">
            <a:spLocks noGrp="1"/>
          </p:cNvSpPr>
          <p:nvPr>
            <p:ph type="body" idx="1"/>
          </p:nvPr>
        </p:nvSpPr>
        <p:spPr>
          <a:xfrm>
            <a:off x="457201" y="7599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Clr>
                <a:schemeClr val="dk1"/>
              </a:buClr>
              <a:buSzPts val="1100"/>
              <a:buFont typeface="Arial"/>
              <a:buNone/>
            </a:pPr>
            <a:r>
              <a:rPr lang="en" sz="1200" b="1"/>
              <a:t>15</a:t>
            </a:r>
            <a:r>
              <a:rPr lang="en" sz="1200"/>
              <a:t>  1 in 7 American Adults Estimated to Have Chronic Kidney Disease 2017 at &lt;</a:t>
            </a:r>
            <a:r>
              <a:rPr lang="en" sz="1200" u="sng">
                <a:solidFill>
                  <a:schemeClr val="hlink"/>
                </a:solidFill>
                <a:hlinkClick r:id="rId3"/>
              </a:rPr>
              <a:t>https://www.kidney.org/news/one-seven-american-adults-estimated-to-have-chronic-kidney-disease</a:t>
            </a:r>
            <a:r>
              <a:rPr lang="en" sz="1200"/>
              <a:t>&gt;</a:t>
            </a:r>
            <a:endParaRPr sz="1200"/>
          </a:p>
          <a:p>
            <a:pPr marL="0" lvl="0" indent="0" algn="l" rtl="0">
              <a:spcBef>
                <a:spcPts val="700"/>
              </a:spcBef>
              <a:spcAft>
                <a:spcPts val="0"/>
              </a:spcAft>
              <a:buClr>
                <a:schemeClr val="dk1"/>
              </a:buClr>
              <a:buSzPts val="1100"/>
              <a:buFont typeface="Arial"/>
              <a:buNone/>
            </a:pPr>
            <a:r>
              <a:rPr lang="en" sz="1200" b="1"/>
              <a:t>16</a:t>
            </a:r>
            <a:r>
              <a:rPr lang="en" sz="1200"/>
              <a:t>  Chronic Kidney Disease Basics | Chronic Kidney Disease Initiative | CDC 2020 at &lt;</a:t>
            </a:r>
            <a:r>
              <a:rPr lang="en" sz="1200" u="sng">
                <a:solidFill>
                  <a:schemeClr val="hlink"/>
                </a:solidFill>
                <a:hlinkClick r:id="rId4"/>
              </a:rPr>
              <a:t>https://www.cdc.gov/kidneydisease/basics.html</a:t>
            </a:r>
            <a:r>
              <a:rPr lang="en" sz="1200"/>
              <a:t>&gt;</a:t>
            </a:r>
            <a:endParaRPr sz="1200"/>
          </a:p>
          <a:p>
            <a:pPr marL="0" lvl="0" indent="0" algn="l" rtl="0">
              <a:spcBef>
                <a:spcPts val="700"/>
              </a:spcBef>
              <a:spcAft>
                <a:spcPts val="0"/>
              </a:spcAft>
              <a:buClr>
                <a:schemeClr val="dk1"/>
              </a:buClr>
              <a:buSzPts val="1100"/>
              <a:buFont typeface="Arial"/>
              <a:buNone/>
            </a:pPr>
            <a:r>
              <a:rPr lang="en" sz="1200" b="1"/>
              <a:t>17</a:t>
            </a:r>
            <a:r>
              <a:rPr lang="en" sz="1200"/>
              <a:t>  2019 ADR Reference Tables at &lt;</a:t>
            </a:r>
            <a:r>
              <a:rPr lang="en" sz="1200" u="sng">
                <a:solidFill>
                  <a:schemeClr val="hlink"/>
                </a:solidFill>
                <a:hlinkClick r:id="rId5"/>
              </a:rPr>
              <a:t>https://www.usrds.org/reference.aspx</a:t>
            </a:r>
            <a:r>
              <a:rPr lang="en" sz="1200"/>
              <a:t>&gt;</a:t>
            </a:r>
            <a:endParaRPr sz="1200"/>
          </a:p>
          <a:p>
            <a:pPr marL="0" lvl="0" indent="0" algn="l" rtl="0">
              <a:spcBef>
                <a:spcPts val="700"/>
              </a:spcBef>
              <a:spcAft>
                <a:spcPts val="0"/>
              </a:spcAft>
              <a:buClr>
                <a:schemeClr val="dk1"/>
              </a:buClr>
              <a:buSzPts val="1100"/>
              <a:buFont typeface="Arial"/>
              <a:buNone/>
            </a:pPr>
            <a:r>
              <a:rPr lang="en" sz="1200" b="1"/>
              <a:t>18</a:t>
            </a:r>
            <a:r>
              <a:rPr lang="en" sz="1200"/>
              <a:t> Gumbert SD, Kork F, Jackson ML, Vanga N, Ghebremichael SJ, Wang CY, Eltzschig HK: Perioperative Acute Kidney Injury. Anesthesiology 2020; 132:180–204</a:t>
            </a:r>
            <a:endParaRPr sz="1200"/>
          </a:p>
          <a:p>
            <a:pPr marL="0" lvl="0" indent="0" algn="l" rtl="0">
              <a:spcBef>
                <a:spcPts val="700"/>
              </a:spcBef>
              <a:spcAft>
                <a:spcPts val="0"/>
              </a:spcAft>
              <a:buClr>
                <a:schemeClr val="dk1"/>
              </a:buClr>
              <a:buSzPts val="1100"/>
              <a:buFont typeface="Arial"/>
              <a:buNone/>
            </a:pPr>
            <a:r>
              <a:rPr lang="en" sz="1200" b="1"/>
              <a:t>19</a:t>
            </a:r>
            <a:r>
              <a:rPr lang="en" sz="1200"/>
              <a:t> Cole SP: Stratification and Risk Reduction of Perioperative Acute Kidney Injury: An Update. Anesthesiol Clin 2018; 36:539–51</a:t>
            </a:r>
            <a:endParaRPr sz="1200"/>
          </a:p>
          <a:p>
            <a:pPr marL="0" lvl="0" indent="0" algn="l" rtl="0">
              <a:spcBef>
                <a:spcPts val="700"/>
              </a:spcBef>
              <a:spcAft>
                <a:spcPts val="0"/>
              </a:spcAft>
              <a:buClr>
                <a:schemeClr val="dk1"/>
              </a:buClr>
              <a:buSzPts val="1100"/>
              <a:buFont typeface="Arial"/>
              <a:buNone/>
            </a:pPr>
            <a:r>
              <a:rPr lang="en" sz="1200" b="1"/>
              <a:t>20</a:t>
            </a:r>
            <a:r>
              <a:rPr lang="en" sz="1200"/>
              <a:t> Chawla LS, Bellomo R, Bihorac A, Goldstein SL, Siew ED, Bagshaw SM, Bittleman D, Cruz D, Endre Z, Fitzgerald RL, Forni L, Kane-Gill SL, Hoste E, Koyner J, Liu KD, Macedo E, Mehta R, Murray P, Nadim M, Ostermann M, Palevsky PM, Pannu N, Rosner M, Wald R, Zarbock A, Ronco C, Kellum JA, Acute Disease Quality Initiative Workgroup 16.: Acute kidney disease and renal recovery: consensus report of the Acute Disease Quality Initiative (ADQI) 16 Workgroup. Nat Rev Nephrol 2017; 13:241–57</a:t>
            </a:r>
            <a:endParaRPr sz="1200"/>
          </a:p>
          <a:p>
            <a:pPr marL="0" lvl="0" indent="0" algn="l" rtl="0">
              <a:spcBef>
                <a:spcPts val="700"/>
              </a:spcBef>
              <a:spcAft>
                <a:spcPts val="0"/>
              </a:spcAft>
              <a:buClr>
                <a:schemeClr val="dk1"/>
              </a:buClr>
              <a:buSzPts val="1100"/>
              <a:buFont typeface="Arial"/>
              <a:buNone/>
            </a:pPr>
            <a:r>
              <a:rPr lang="en" sz="1200" b="1"/>
              <a:t>21</a:t>
            </a:r>
            <a:r>
              <a:rPr lang="en" sz="1200"/>
              <a:t> Blantz RC: Pathophysiology of pre-renal azotemia. Kidney Int 1998; 53:512–23</a:t>
            </a:r>
            <a:endParaRPr sz="1200"/>
          </a:p>
          <a:p>
            <a:pPr marL="0" lvl="0" indent="0" algn="l" rtl="0">
              <a:spcBef>
                <a:spcPts val="700"/>
              </a:spcBef>
              <a:spcAft>
                <a:spcPts val="0"/>
              </a:spcAft>
              <a:buClr>
                <a:schemeClr val="dk1"/>
              </a:buClr>
              <a:buSzPts val="1100"/>
              <a:buFont typeface="Arial"/>
              <a:buNone/>
            </a:pPr>
            <a:r>
              <a:rPr lang="en" sz="1200" b="1"/>
              <a:t>22</a:t>
            </a:r>
            <a:r>
              <a:rPr lang="en" sz="1200"/>
              <a:t> Basile DP, Anderson MD, Sutton TA: Pathophysiology of acute kidney injury. Compr Physiol 2012; 2:1303–53</a:t>
            </a:r>
            <a:endParaRPr sz="1200"/>
          </a:p>
          <a:p>
            <a:pPr marL="0" lvl="0" indent="0" algn="l" rtl="0">
              <a:spcBef>
                <a:spcPts val="700"/>
              </a:spcBef>
              <a:spcAft>
                <a:spcPts val="0"/>
              </a:spcAft>
              <a:buClr>
                <a:schemeClr val="dk1"/>
              </a:buClr>
              <a:buSzPts val="1100"/>
              <a:buFont typeface="Arial"/>
              <a:buNone/>
            </a:pPr>
            <a:r>
              <a:rPr lang="en" sz="1200" b="1"/>
              <a:t>23</a:t>
            </a:r>
            <a:r>
              <a:rPr lang="en" sz="1200"/>
              <a:t> Meersch M, Schmidt C, Zarbock A: Perioperative Acute Kidney Injury: An Under-Recognized Problem. Anesth Analg 2017; 125:1223–32</a:t>
            </a:r>
            <a:endParaRPr sz="1200"/>
          </a:p>
          <a:p>
            <a:pPr marL="0" lvl="0" indent="0" algn="l" rtl="0">
              <a:spcBef>
                <a:spcPts val="700"/>
              </a:spcBef>
              <a:spcAft>
                <a:spcPts val="0"/>
              </a:spcAft>
              <a:buNone/>
            </a:pP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553" name="Google Shape;553;p73"/>
          <p:cNvSpPr txBox="1">
            <a:spLocks noGrp="1"/>
          </p:cNvSpPr>
          <p:nvPr>
            <p:ph type="body" idx="1"/>
          </p:nvPr>
        </p:nvSpPr>
        <p:spPr>
          <a:xfrm>
            <a:off x="457201" y="798525"/>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Clr>
                <a:schemeClr val="dk1"/>
              </a:buClr>
              <a:buSzPts val="1100"/>
              <a:buFont typeface="Arial"/>
              <a:buNone/>
            </a:pPr>
            <a:r>
              <a:rPr lang="en" sz="1200" b="1"/>
              <a:t>24</a:t>
            </a:r>
            <a:r>
              <a:rPr lang="en" sz="1200"/>
              <a:t> Romagnoli S, Ricci Z, Ronco C: Perioperative Acute Kidney Injury: Prevention, Early Recognition, and Supportive Measures. Nephron 2018; 140:105–10</a:t>
            </a:r>
            <a:endParaRPr sz="1200"/>
          </a:p>
          <a:p>
            <a:pPr marL="0" lvl="0" indent="0" algn="l" rtl="0">
              <a:spcBef>
                <a:spcPts val="700"/>
              </a:spcBef>
              <a:spcAft>
                <a:spcPts val="0"/>
              </a:spcAft>
              <a:buClr>
                <a:schemeClr val="dk1"/>
              </a:buClr>
              <a:buSzPts val="1100"/>
              <a:buFont typeface="Arial"/>
              <a:buNone/>
            </a:pPr>
            <a:r>
              <a:rPr lang="en" sz="1200" b="1"/>
              <a:t>25</a:t>
            </a:r>
            <a:r>
              <a:rPr lang="en" sz="1200"/>
              <a:t> Meersch M, Volmering S, Zarbock A: Prevention of acute kidney injury. Best Pract Res Clin Anaesthesiol 2017; 31:361–70</a:t>
            </a:r>
            <a:endParaRPr sz="1200"/>
          </a:p>
          <a:p>
            <a:pPr marL="0" lvl="0" indent="0" algn="l" rtl="0">
              <a:spcBef>
                <a:spcPts val="700"/>
              </a:spcBef>
              <a:spcAft>
                <a:spcPts val="0"/>
              </a:spcAft>
              <a:buClr>
                <a:schemeClr val="dk1"/>
              </a:buClr>
              <a:buSzPts val="1100"/>
              <a:buFont typeface="Arial"/>
              <a:buNone/>
            </a:pPr>
            <a:r>
              <a:rPr lang="en" sz="1200" b="1"/>
              <a:t>26</a:t>
            </a:r>
            <a:r>
              <a:rPr lang="en" sz="1200"/>
              <a:t> Bellomo R, Ronco C, Kellum JA, Mehta RL, Palevsky P, Acute Dialysis Quality Initiative workgroup: Acute renal failure - definition, outcome measures, animal models, fluid therapy and information technology needs: the Second International Consensus Conference of the Acute Dialysis Quality Initiative (ADQI) Group. Crit Care 2004; 8:R204–12</a:t>
            </a:r>
            <a:endParaRPr sz="1200"/>
          </a:p>
          <a:p>
            <a:pPr marL="0" lvl="0" indent="0" algn="l" rtl="0">
              <a:spcBef>
                <a:spcPts val="700"/>
              </a:spcBef>
              <a:spcAft>
                <a:spcPts val="0"/>
              </a:spcAft>
              <a:buClr>
                <a:schemeClr val="dk1"/>
              </a:buClr>
              <a:buSzPts val="1100"/>
              <a:buFont typeface="Arial"/>
              <a:buNone/>
            </a:pPr>
            <a:r>
              <a:rPr lang="en" sz="1200" b="1"/>
              <a:t>27</a:t>
            </a:r>
            <a:r>
              <a:rPr lang="en" sz="1200"/>
              <a:t> Cruz DN, Ricci Z, Ronco C: Clinical review: RIFLE and AKIN--time for reappraisal. Crit Care 2009; 13:211</a:t>
            </a:r>
            <a:endParaRPr sz="1200"/>
          </a:p>
          <a:p>
            <a:pPr marL="0" lvl="0" indent="0" algn="l" rtl="0">
              <a:spcBef>
                <a:spcPts val="700"/>
              </a:spcBef>
              <a:spcAft>
                <a:spcPts val="0"/>
              </a:spcAft>
              <a:buClr>
                <a:schemeClr val="dk1"/>
              </a:buClr>
              <a:buSzPts val="1100"/>
              <a:buFont typeface="Arial"/>
              <a:buNone/>
            </a:pPr>
            <a:r>
              <a:rPr lang="en" sz="1200" b="1"/>
              <a:t>28</a:t>
            </a:r>
            <a:r>
              <a:rPr lang="en" sz="1200"/>
              <a:t> Kellum JA, Bellomo R, Ronco C: The Concept of Acute Kidney Injury and the RIFLE Criteria 2007, pp 10–6</a:t>
            </a:r>
            <a:endParaRPr sz="1200"/>
          </a:p>
          <a:p>
            <a:pPr marL="0" lvl="0" indent="0" algn="l" rtl="0">
              <a:spcBef>
                <a:spcPts val="700"/>
              </a:spcBef>
              <a:spcAft>
                <a:spcPts val="0"/>
              </a:spcAft>
              <a:buClr>
                <a:schemeClr val="dk1"/>
              </a:buClr>
              <a:buSzPts val="1100"/>
              <a:buFont typeface="Arial"/>
              <a:buNone/>
            </a:pPr>
            <a:r>
              <a:rPr lang="en" sz="1200" b="1"/>
              <a:t>29</a:t>
            </a:r>
            <a:r>
              <a:rPr lang="en" sz="1200"/>
              <a:t> Cruz DN, Ronco C: Acute kidney injury in the intensive care unit: current trends in incidence and outcome 2007; 11:p 149</a:t>
            </a:r>
            <a:endParaRPr sz="1200"/>
          </a:p>
          <a:p>
            <a:pPr marL="0" lvl="0" indent="0" algn="l" rtl="0">
              <a:spcBef>
                <a:spcPts val="700"/>
              </a:spcBef>
              <a:spcAft>
                <a:spcPts val="0"/>
              </a:spcAft>
              <a:buClr>
                <a:schemeClr val="dk1"/>
              </a:buClr>
              <a:buSzPts val="1100"/>
              <a:buFont typeface="Arial"/>
              <a:buNone/>
            </a:pPr>
            <a:r>
              <a:rPr lang="en" sz="1200" b="1"/>
              <a:t>30</a:t>
            </a:r>
            <a:r>
              <a:rPr lang="en" sz="1200"/>
              <a:t> Pereira M, Rodrigues N, Godinho I, Gameiro J, Neves M, Gouveia J, Costa E Silva Z, Lopes JA: Acute kidney injury in patients with severe sepsis or septic shock: a comparison between the “Risk, Injury, Failure, Loss of kidney function, End-stage kidney disease” (RIFLE), Acute Kidney Injury Network (AKIN) and Kidney Disease: Improving Global Outcomes (KDIGO) classifications. Clin Kidney J 2017; 10:332–40</a:t>
            </a:r>
            <a:endParaRPr sz="1200"/>
          </a:p>
          <a:p>
            <a:pPr marL="0" lvl="0" indent="0" algn="l" rtl="0">
              <a:spcBef>
                <a:spcPts val="700"/>
              </a:spcBef>
              <a:spcAft>
                <a:spcPts val="0"/>
              </a:spcAft>
              <a:buClr>
                <a:schemeClr val="dk1"/>
              </a:buClr>
              <a:buSzPts val="1100"/>
              <a:buFont typeface="Arial"/>
              <a:buNone/>
            </a:pPr>
            <a:r>
              <a:rPr lang="en" sz="1200" b="1"/>
              <a:t>31</a:t>
            </a:r>
            <a:r>
              <a:rPr lang="en" sz="1200"/>
              <a:t> Fujii T, Uchino S, Takinami M, Bellomo R: Validation of the Kidney Disease Improving Global Outcomes criteria for AKI and comparison of three criteria in hospitalized patients. Clin J Am Soc Nephrol 2014; 9:848–54</a:t>
            </a:r>
            <a:endParaRPr sz="1200"/>
          </a:p>
          <a:p>
            <a:pPr marL="0" lvl="0" indent="0" algn="l" rtl="0">
              <a:spcBef>
                <a:spcPts val="700"/>
              </a:spcBef>
              <a:spcAft>
                <a:spcPts val="0"/>
              </a:spcAft>
              <a:buClr>
                <a:schemeClr val="dk1"/>
              </a:buClr>
              <a:buSzPts val="1100"/>
              <a:buFont typeface="Arial"/>
              <a:buNone/>
            </a:pPr>
            <a:endParaRPr sz="1200"/>
          </a:p>
          <a:p>
            <a:pPr marL="0" lvl="0" indent="0" algn="l" rtl="0">
              <a:spcBef>
                <a:spcPts val="700"/>
              </a:spcBef>
              <a:spcAft>
                <a:spcPts val="0"/>
              </a:spcAft>
              <a:buNone/>
            </a:pPr>
            <a:endParaRPr sz="1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 </a:t>
            </a:r>
            <a:endParaRPr/>
          </a:p>
        </p:txBody>
      </p:sp>
      <p:sp>
        <p:nvSpPr>
          <p:cNvPr id="559" name="Google Shape;559;p74"/>
          <p:cNvSpPr txBox="1">
            <a:spLocks noGrp="1"/>
          </p:cNvSpPr>
          <p:nvPr>
            <p:ph type="body" idx="1"/>
          </p:nvPr>
        </p:nvSpPr>
        <p:spPr>
          <a:xfrm>
            <a:off x="457201" y="7921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dirty="0"/>
              <a:t>32</a:t>
            </a:r>
            <a:r>
              <a:rPr lang="en" sz="1200" dirty="0"/>
              <a:t> Ishani A, Nelson D, Clothier B, Schult T, Nugent S, Greer N, Slinin Y, Ensrud KE: The magnitude of acute serum creatinine increase after cardiac surgery and the risk of chronic kidney disease, progression of kidney disease, and death. Arch Intern Med 2011; 171:226–33</a:t>
            </a:r>
            <a:endParaRPr sz="1200" dirty="0"/>
          </a:p>
          <a:p>
            <a:pPr marL="0" lvl="0" indent="0" algn="l" rtl="0">
              <a:spcBef>
                <a:spcPts val="700"/>
              </a:spcBef>
              <a:spcAft>
                <a:spcPts val="0"/>
              </a:spcAft>
              <a:buNone/>
            </a:pPr>
            <a:r>
              <a:rPr lang="en" sz="1200" b="1" dirty="0"/>
              <a:t>33</a:t>
            </a:r>
            <a:r>
              <a:rPr lang="en" sz="1200" dirty="0"/>
              <a:t> KDIGO. 2012. “KDIGO 2012 Clinical Practice Guideline for the Evaluation and Management of Chronic Kidney Disease.”</a:t>
            </a:r>
            <a:r>
              <a:rPr lang="en" sz="1200" dirty="0">
                <a:uFill>
                  <a:noFill/>
                </a:uFill>
                <a:hlinkClick r:id="rId3"/>
              </a:rPr>
              <a:t> </a:t>
            </a:r>
            <a:r>
              <a:rPr lang="en" sz="1200" u="sng" dirty="0">
                <a:solidFill>
                  <a:schemeClr val="hlink"/>
                </a:solidFill>
                <a:hlinkClick r:id="rId3"/>
              </a:rPr>
              <a:t>https://kdigo.org/wp-content/uploads/2017/02/KDIGO_2012_CKD_GL.pdf</a:t>
            </a:r>
            <a:r>
              <a:rPr lang="en" sz="1200" dirty="0">
                <a:solidFill>
                  <a:schemeClr val="dk1"/>
                </a:solidFill>
              </a:rPr>
              <a:t>.</a:t>
            </a:r>
            <a:endParaRPr sz="1200" dirty="0"/>
          </a:p>
          <a:p>
            <a:pPr marL="0" lvl="0" indent="0" algn="l" rtl="0">
              <a:spcBef>
                <a:spcPts val="700"/>
              </a:spcBef>
              <a:spcAft>
                <a:spcPts val="0"/>
              </a:spcAft>
              <a:buNone/>
            </a:pPr>
            <a:r>
              <a:rPr lang="en" sz="1200" b="1" dirty="0"/>
              <a:t>34</a:t>
            </a:r>
            <a:r>
              <a:rPr lang="en" sz="1200" dirty="0"/>
              <a:t> Coca SG, Singanamala S, Parikh CR: Chronic kidney disease after acute kidney injury: a systematic review and meta-analysis. Kidney Int 2012; 81:442–8</a:t>
            </a:r>
            <a:endParaRPr sz="1200" dirty="0"/>
          </a:p>
          <a:p>
            <a:pPr marL="0" lvl="0" indent="0" algn="l" rtl="0">
              <a:spcBef>
                <a:spcPts val="700"/>
              </a:spcBef>
              <a:spcAft>
                <a:spcPts val="0"/>
              </a:spcAft>
              <a:buNone/>
            </a:pPr>
            <a:r>
              <a:rPr lang="en" sz="1200" b="1" dirty="0"/>
              <a:t>35</a:t>
            </a:r>
            <a:r>
              <a:rPr lang="en" sz="1200" dirty="0"/>
              <a:t> Geus HRH de, Ronco C, Haase M, Jacob L, Lewington A, Vincent J-L: The cardiac surgery-associated neutrophil gelatinase-associated lipocalin (CSA-NGAL) score: A potential tool to monitor acute tubular damage. J Thorac Cardiovasc Surg 2016; 151:1476–81</a:t>
            </a:r>
            <a:endParaRPr sz="1200" dirty="0"/>
          </a:p>
          <a:p>
            <a:pPr marL="0" lvl="0" indent="0" algn="l" rtl="0">
              <a:spcBef>
                <a:spcPts val="700"/>
              </a:spcBef>
              <a:spcAft>
                <a:spcPts val="0"/>
              </a:spcAft>
              <a:buNone/>
            </a:pPr>
            <a:r>
              <a:rPr lang="en" sz="1200" b="1" dirty="0"/>
              <a:t>36</a:t>
            </a:r>
            <a:r>
              <a:rPr lang="en" sz="1200" dirty="0"/>
              <a:t> Haase M, Devarajan P, Haase-Fielitz A, Bellomo R, Cruz DN, Wagener G, Krawczeski CD, Koyner JL, Murray P, Zappitelli M, Goldstein SL, Makris K, Ronco C, Martensson J, Martling C-R, Venge P, Siew E, Ware LB, Ikizler TA, Mertens PR: The outcome of neutrophil gelatinase-associated lipocalin-positive subclinical acute kidney injury: a multicenter pooled analysis of prospective studies. J Am Coll Cardiol 2011; 57:1752–61</a:t>
            </a:r>
            <a:endParaRPr sz="1200" dirty="0"/>
          </a:p>
          <a:p>
            <a:pPr marL="0" lvl="0" indent="0" algn="l" rtl="0">
              <a:spcBef>
                <a:spcPts val="700"/>
              </a:spcBef>
              <a:spcAft>
                <a:spcPts val="0"/>
              </a:spcAft>
              <a:buNone/>
            </a:pPr>
            <a:r>
              <a:rPr lang="en" sz="1200" b="1" dirty="0"/>
              <a:t>37</a:t>
            </a:r>
            <a:r>
              <a:rPr lang="en" sz="1200" dirty="0"/>
              <a:t> Grams ME, Sang Y, Coresh J, Ballew S, Matsushita K, Molnar MZ, Szabo Z, Kalantar-Zadeh K, Kovesdy CP: Acute Kidney Injury After Major Surgery: A Retrospective Analysis of Veterans Health Administration Data. Am J Kidney Dis 2016; 67:872–80</a:t>
            </a:r>
            <a:endParaRPr sz="1200" dirty="0"/>
          </a:p>
          <a:p>
            <a:pPr marL="0" lvl="0" indent="0" algn="l" rtl="0">
              <a:spcBef>
                <a:spcPts val="700"/>
              </a:spcBef>
              <a:spcAft>
                <a:spcPts val="0"/>
              </a:spcAft>
              <a:buClr>
                <a:schemeClr val="dk1"/>
              </a:buClr>
              <a:buSzPts val="1100"/>
              <a:buFont typeface="Arial"/>
              <a:buNone/>
            </a:pPr>
            <a:endParaRPr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pPr marL="139700" indent="0">
              <a:buNone/>
            </a:pPr>
            <a:r>
              <a:rPr lang="en-US" sz="1200" b="1" dirty="0" smtClean="0"/>
              <a:t>38</a:t>
            </a:r>
            <a:r>
              <a:rPr lang="en-US" sz="1200" dirty="0" smtClean="0"/>
              <a:t> </a:t>
            </a:r>
            <a:r>
              <a:rPr lang="en-US" sz="1200" dirty="0"/>
              <a:t>Hobson C., </a:t>
            </a:r>
            <a:r>
              <a:rPr lang="en-US" sz="1200" dirty="0" err="1"/>
              <a:t>Ozrazgat-Baslanti</a:t>
            </a:r>
            <a:r>
              <a:rPr lang="en-US" sz="1200" dirty="0"/>
              <a:t> T., </a:t>
            </a:r>
            <a:r>
              <a:rPr lang="en-US" sz="1200" dirty="0" err="1"/>
              <a:t>Kuxhausen</a:t>
            </a:r>
            <a:r>
              <a:rPr lang="en-US" sz="1200" dirty="0"/>
              <a:t> A., et. al.: Cost and mortality associated with postoperative acute kidney </a:t>
            </a:r>
            <a:r>
              <a:rPr lang="en-US" sz="1200" dirty="0" err="1"/>
              <a:t>injury.Ann</a:t>
            </a:r>
            <a:r>
              <a:rPr lang="en-US" sz="1200" dirty="0"/>
              <a:t> </a:t>
            </a:r>
            <a:r>
              <a:rPr lang="en-US" sz="1200" dirty="0" err="1"/>
              <a:t>Surg</a:t>
            </a:r>
            <a:r>
              <a:rPr lang="en-US" sz="1200" dirty="0"/>
              <a:t> 2015; 261: pp. 1207-1214</a:t>
            </a:r>
            <a:r>
              <a:rPr lang="en-US" sz="1200" dirty="0" smtClean="0"/>
              <a:t>.</a:t>
            </a:r>
          </a:p>
          <a:p>
            <a:pPr marL="139700" indent="0">
              <a:buNone/>
            </a:pPr>
            <a:r>
              <a:rPr lang="en-US" sz="1200" b="1" dirty="0" smtClean="0"/>
              <a:t>39 </a:t>
            </a:r>
            <a:r>
              <a:rPr lang="en-US" sz="1200" dirty="0" smtClean="0"/>
              <a:t>James</a:t>
            </a:r>
            <a:r>
              <a:rPr lang="en-US" sz="1200" dirty="0"/>
              <a:t>, Matthew T., </a:t>
            </a:r>
            <a:r>
              <a:rPr lang="en-US" sz="1200" dirty="0" err="1"/>
              <a:t>Neesh</a:t>
            </a:r>
            <a:r>
              <a:rPr lang="en-US" sz="1200" dirty="0"/>
              <a:t> </a:t>
            </a:r>
            <a:r>
              <a:rPr lang="en-US" sz="1200" dirty="0" err="1"/>
              <a:t>Pannu</a:t>
            </a:r>
            <a:r>
              <a:rPr lang="en-US" sz="1200" dirty="0"/>
              <a:t>, Brenda R. </a:t>
            </a:r>
            <a:r>
              <a:rPr lang="en-US" sz="1200" dirty="0" err="1"/>
              <a:t>Hemmelgarn</a:t>
            </a:r>
            <a:r>
              <a:rPr lang="en-US" sz="1200" dirty="0"/>
              <a:t>, Peter C. Austin, </a:t>
            </a:r>
            <a:r>
              <a:rPr lang="en-US" sz="1200" dirty="0" err="1"/>
              <a:t>Zhi</a:t>
            </a:r>
            <a:r>
              <a:rPr lang="en-US" sz="1200" dirty="0"/>
              <a:t> Tan, Eric McArthur, Braden J. </a:t>
            </a:r>
            <a:r>
              <a:rPr lang="en-US" sz="1200" dirty="0" err="1"/>
              <a:t>Manns</a:t>
            </a:r>
            <a:r>
              <a:rPr lang="en-US" sz="1200" dirty="0"/>
              <a:t>, et al. 2017. “Derivation and External Validation of Prediction Models for Advanced Chronic Kidney Disease Following Acute Kidney Injury.” </a:t>
            </a:r>
            <a:r>
              <a:rPr lang="en-US" sz="1200" i="1" dirty="0"/>
              <a:t>JAMA: The Journal of the American Medical Association</a:t>
            </a:r>
            <a:r>
              <a:rPr lang="en-US" sz="1200" dirty="0"/>
              <a:t> 318 (18): 1787–97.</a:t>
            </a:r>
          </a:p>
        </p:txBody>
      </p:sp>
    </p:spTree>
    <p:extLst>
      <p:ext uri="{BB962C8B-B14F-4D97-AF65-F5344CB8AC3E}">
        <p14:creationId xmlns:p14="http://schemas.microsoft.com/office/powerpoint/2010/main" val="25869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CKD Incidence</a:t>
            </a:r>
            <a:endParaRPr/>
          </a:p>
        </p:txBody>
      </p:sp>
      <p:pic>
        <p:nvPicPr>
          <p:cNvPr id="158" name="Google Shape;158;p24"/>
          <p:cNvPicPr preferRelativeResize="0"/>
          <p:nvPr/>
        </p:nvPicPr>
        <p:blipFill rotWithShape="1">
          <a:blip r:embed="rId3">
            <a:alphaModFix/>
          </a:blip>
          <a:srcRect l="35712" t="16453" r="36506" b="15272"/>
          <a:stretch/>
        </p:blipFill>
        <p:spPr>
          <a:xfrm>
            <a:off x="5615169" y="810032"/>
            <a:ext cx="699282" cy="1569288"/>
          </a:xfrm>
          <a:prstGeom prst="rect">
            <a:avLst/>
          </a:prstGeom>
          <a:noFill/>
          <a:ln>
            <a:noFill/>
          </a:ln>
        </p:spPr>
      </p:pic>
      <p:pic>
        <p:nvPicPr>
          <p:cNvPr id="159" name="Google Shape;159;p24"/>
          <p:cNvPicPr preferRelativeResize="0"/>
          <p:nvPr/>
        </p:nvPicPr>
        <p:blipFill rotWithShape="1">
          <a:blip r:embed="rId4">
            <a:alphaModFix/>
          </a:blip>
          <a:srcRect l="35090" t="14326" r="37127" b="14575"/>
          <a:stretch/>
        </p:blipFill>
        <p:spPr>
          <a:xfrm>
            <a:off x="4767075" y="777550"/>
            <a:ext cx="699282" cy="1634247"/>
          </a:xfrm>
          <a:prstGeom prst="rect">
            <a:avLst/>
          </a:prstGeom>
          <a:noFill/>
          <a:ln>
            <a:noFill/>
          </a:ln>
        </p:spPr>
      </p:pic>
      <p:pic>
        <p:nvPicPr>
          <p:cNvPr id="160" name="Google Shape;160;p24"/>
          <p:cNvPicPr preferRelativeResize="0"/>
          <p:nvPr/>
        </p:nvPicPr>
        <p:blipFill rotWithShape="1">
          <a:blip r:embed="rId4">
            <a:alphaModFix/>
          </a:blip>
          <a:srcRect l="35090" t="14326" r="37127" b="14575"/>
          <a:stretch/>
        </p:blipFill>
        <p:spPr>
          <a:xfrm>
            <a:off x="6463287" y="777550"/>
            <a:ext cx="699282" cy="1634247"/>
          </a:xfrm>
          <a:prstGeom prst="rect">
            <a:avLst/>
          </a:prstGeom>
          <a:noFill/>
          <a:ln>
            <a:noFill/>
          </a:ln>
        </p:spPr>
      </p:pic>
      <p:pic>
        <p:nvPicPr>
          <p:cNvPr id="161" name="Google Shape;161;p24"/>
          <p:cNvPicPr preferRelativeResize="0"/>
          <p:nvPr/>
        </p:nvPicPr>
        <p:blipFill rotWithShape="1">
          <a:blip r:embed="rId4">
            <a:alphaModFix/>
          </a:blip>
          <a:srcRect l="35090" t="14326" r="37127" b="14575"/>
          <a:stretch/>
        </p:blipFill>
        <p:spPr>
          <a:xfrm>
            <a:off x="6103331" y="2411800"/>
            <a:ext cx="699282" cy="1634247"/>
          </a:xfrm>
          <a:prstGeom prst="rect">
            <a:avLst/>
          </a:prstGeom>
          <a:noFill/>
          <a:ln>
            <a:noFill/>
          </a:ln>
        </p:spPr>
      </p:pic>
      <p:pic>
        <p:nvPicPr>
          <p:cNvPr id="162" name="Google Shape;162;p24"/>
          <p:cNvPicPr preferRelativeResize="0"/>
          <p:nvPr/>
        </p:nvPicPr>
        <p:blipFill rotWithShape="1">
          <a:blip r:embed="rId4">
            <a:alphaModFix/>
          </a:blip>
          <a:srcRect l="35090" t="14326" r="37127" b="14575"/>
          <a:stretch/>
        </p:blipFill>
        <p:spPr>
          <a:xfrm>
            <a:off x="5245442" y="2411802"/>
            <a:ext cx="699282" cy="1634247"/>
          </a:xfrm>
          <a:prstGeom prst="rect">
            <a:avLst/>
          </a:prstGeom>
          <a:noFill/>
          <a:ln>
            <a:noFill/>
          </a:ln>
        </p:spPr>
      </p:pic>
      <p:pic>
        <p:nvPicPr>
          <p:cNvPr id="163" name="Google Shape;163;p24"/>
          <p:cNvPicPr preferRelativeResize="0"/>
          <p:nvPr/>
        </p:nvPicPr>
        <p:blipFill rotWithShape="1">
          <a:blip r:embed="rId4">
            <a:alphaModFix/>
          </a:blip>
          <a:srcRect l="35090" t="14326" r="37127" b="14575"/>
          <a:stretch/>
        </p:blipFill>
        <p:spPr>
          <a:xfrm>
            <a:off x="6961223" y="2411775"/>
            <a:ext cx="699282" cy="1634247"/>
          </a:xfrm>
          <a:prstGeom prst="rect">
            <a:avLst/>
          </a:prstGeom>
          <a:noFill/>
          <a:ln>
            <a:noFill/>
          </a:ln>
        </p:spPr>
      </p:pic>
      <p:pic>
        <p:nvPicPr>
          <p:cNvPr id="164" name="Google Shape;164;p24"/>
          <p:cNvPicPr preferRelativeResize="0"/>
          <p:nvPr/>
        </p:nvPicPr>
        <p:blipFill rotWithShape="1">
          <a:blip r:embed="rId4">
            <a:alphaModFix/>
          </a:blip>
          <a:srcRect l="35090" t="14326" r="37127" b="14575"/>
          <a:stretch/>
        </p:blipFill>
        <p:spPr>
          <a:xfrm>
            <a:off x="7311393" y="777550"/>
            <a:ext cx="699282" cy="1634247"/>
          </a:xfrm>
          <a:prstGeom prst="rect">
            <a:avLst/>
          </a:prstGeom>
          <a:noFill/>
          <a:ln>
            <a:noFill/>
          </a:ln>
        </p:spPr>
      </p:pic>
      <p:sp>
        <p:nvSpPr>
          <p:cNvPr id="165" name="Google Shape;165;p24"/>
          <p:cNvSpPr txBox="1"/>
          <p:nvPr/>
        </p:nvSpPr>
        <p:spPr>
          <a:xfrm>
            <a:off x="858350" y="777538"/>
            <a:ext cx="3243600" cy="790500"/>
          </a:xfrm>
          <a:prstGeom prst="rect">
            <a:avLst/>
          </a:prstGeom>
          <a:solidFill>
            <a:schemeClr val="dk2"/>
          </a:solidFill>
          <a:ln>
            <a:noFill/>
          </a:ln>
        </p:spPr>
        <p:txBody>
          <a:bodyPr spcFirstLastPara="1" wrap="square" lIns="91425" tIns="91425" rIns="91425" bIns="91425" anchor="ctr" anchorCtr="0">
            <a:noAutofit/>
          </a:bodyPr>
          <a:lstStyle/>
          <a:p>
            <a:pPr marL="457200" lvl="0" indent="-336550" algn="l" rtl="0">
              <a:spcBef>
                <a:spcPts val="0"/>
              </a:spcBef>
              <a:spcAft>
                <a:spcPts val="0"/>
              </a:spcAft>
              <a:buClr>
                <a:srgbClr val="FFFFFF"/>
              </a:buClr>
              <a:buSzPts val="1700"/>
              <a:buFont typeface="Calibri"/>
              <a:buChar char="➔"/>
            </a:pPr>
            <a:r>
              <a:rPr lang="en" sz="1700">
                <a:solidFill>
                  <a:srgbClr val="FFFFFF"/>
                </a:solidFill>
                <a:latin typeface="Calibri"/>
                <a:ea typeface="Calibri"/>
                <a:cs typeface="Calibri"/>
                <a:sym typeface="Calibri"/>
              </a:rPr>
              <a:t>Estimated global prevalence 11-13% </a:t>
            </a:r>
            <a:r>
              <a:rPr lang="en" sz="1700" baseline="30000">
                <a:solidFill>
                  <a:srgbClr val="FFFFFF"/>
                </a:solidFill>
                <a:latin typeface="Calibri"/>
                <a:ea typeface="Calibri"/>
                <a:cs typeface="Calibri"/>
                <a:sym typeface="Calibri"/>
              </a:rPr>
              <a:t>14</a:t>
            </a:r>
            <a:endParaRPr sz="1700" baseline="30000">
              <a:solidFill>
                <a:srgbClr val="FFFFFF"/>
              </a:solidFill>
              <a:latin typeface="Calibri"/>
              <a:ea typeface="Calibri"/>
              <a:cs typeface="Calibri"/>
              <a:sym typeface="Calibri"/>
            </a:endParaRPr>
          </a:p>
        </p:txBody>
      </p:sp>
      <p:sp>
        <p:nvSpPr>
          <p:cNvPr id="166" name="Google Shape;166;p24"/>
          <p:cNvSpPr txBox="1"/>
          <p:nvPr/>
        </p:nvSpPr>
        <p:spPr>
          <a:xfrm>
            <a:off x="858350" y="1656450"/>
            <a:ext cx="3243600" cy="790500"/>
          </a:xfrm>
          <a:prstGeom prst="rect">
            <a:avLst/>
          </a:prstGeom>
          <a:solidFill>
            <a:schemeClr val="dk2"/>
          </a:solidFill>
          <a:ln>
            <a:noFill/>
          </a:ln>
        </p:spPr>
        <p:txBody>
          <a:bodyPr spcFirstLastPara="1" wrap="square" lIns="91425" tIns="91425" rIns="91425" bIns="91425" anchor="ctr" anchorCtr="0">
            <a:noAutofit/>
          </a:bodyPr>
          <a:lstStyle/>
          <a:p>
            <a:pPr marL="457200" lvl="0" indent="-336550" algn="l" rtl="0">
              <a:spcBef>
                <a:spcPts val="700"/>
              </a:spcBef>
              <a:spcAft>
                <a:spcPts val="0"/>
              </a:spcAft>
              <a:buClr>
                <a:srgbClr val="FFFFFF"/>
              </a:buClr>
              <a:buSzPts val="1700"/>
              <a:buFont typeface="Calibri"/>
              <a:buChar char="➔"/>
            </a:pPr>
            <a:r>
              <a:rPr lang="en" sz="1700">
                <a:solidFill>
                  <a:srgbClr val="FFFFFF"/>
                </a:solidFill>
                <a:latin typeface="Calibri"/>
                <a:ea typeface="Calibri"/>
                <a:cs typeface="Calibri"/>
                <a:sym typeface="Calibri"/>
              </a:rPr>
              <a:t>Over 1 in 7 adults in the United States have CKD </a:t>
            </a:r>
            <a:r>
              <a:rPr lang="en" sz="1700" baseline="30000">
                <a:solidFill>
                  <a:srgbClr val="FFFFFF"/>
                </a:solidFill>
                <a:latin typeface="Calibri"/>
                <a:ea typeface="Calibri"/>
                <a:cs typeface="Calibri"/>
                <a:sym typeface="Calibri"/>
              </a:rPr>
              <a:t>15</a:t>
            </a:r>
            <a:endParaRPr baseline="30000">
              <a:solidFill>
                <a:srgbClr val="FFFFFF"/>
              </a:solidFill>
              <a:latin typeface="Calibri"/>
              <a:ea typeface="Calibri"/>
              <a:cs typeface="Calibri"/>
              <a:sym typeface="Calibri"/>
            </a:endParaRPr>
          </a:p>
        </p:txBody>
      </p:sp>
      <p:sp>
        <p:nvSpPr>
          <p:cNvPr id="167" name="Google Shape;167;p24"/>
          <p:cNvSpPr txBox="1"/>
          <p:nvPr/>
        </p:nvSpPr>
        <p:spPr>
          <a:xfrm>
            <a:off x="858350" y="2535400"/>
            <a:ext cx="3243600" cy="790500"/>
          </a:xfrm>
          <a:prstGeom prst="rect">
            <a:avLst/>
          </a:prstGeom>
          <a:solidFill>
            <a:schemeClr val="dk2"/>
          </a:solidFill>
          <a:ln>
            <a:noFill/>
          </a:ln>
        </p:spPr>
        <p:txBody>
          <a:bodyPr spcFirstLastPara="1" wrap="square" lIns="91425" tIns="91425" rIns="91425" bIns="91425" anchor="t" anchorCtr="0">
            <a:noAutofit/>
          </a:bodyPr>
          <a:lstStyle/>
          <a:p>
            <a:pPr marL="457200" lvl="0" indent="-336550" algn="l" rtl="0">
              <a:spcBef>
                <a:spcPts val="700"/>
              </a:spcBef>
              <a:spcAft>
                <a:spcPts val="0"/>
              </a:spcAft>
              <a:buClr>
                <a:srgbClr val="FFFFFF"/>
              </a:buClr>
              <a:buSzPts val="1700"/>
              <a:buFont typeface="Calibri"/>
              <a:buChar char="➔"/>
            </a:pPr>
            <a:r>
              <a:rPr lang="en" sz="1700">
                <a:solidFill>
                  <a:srgbClr val="FFFFFF"/>
                </a:solidFill>
                <a:latin typeface="Calibri"/>
                <a:ea typeface="Calibri"/>
                <a:cs typeface="Calibri"/>
                <a:sym typeface="Calibri"/>
              </a:rPr>
              <a:t>90% do not know that they have CKD </a:t>
            </a:r>
            <a:r>
              <a:rPr lang="en" sz="1700" baseline="30000">
                <a:solidFill>
                  <a:schemeClr val="lt1"/>
                </a:solidFill>
                <a:latin typeface="Calibri"/>
                <a:ea typeface="Calibri"/>
                <a:cs typeface="Calibri"/>
                <a:sym typeface="Calibri"/>
              </a:rPr>
              <a:t>15</a:t>
            </a:r>
            <a:endParaRPr sz="1700">
              <a:solidFill>
                <a:srgbClr val="FFFFFF"/>
              </a:solidFill>
              <a:latin typeface="Calibri"/>
              <a:ea typeface="Calibri"/>
              <a:cs typeface="Calibri"/>
              <a:sym typeface="Calibri"/>
            </a:endParaRPr>
          </a:p>
          <a:p>
            <a:pPr marL="0" lvl="0" indent="0" algn="l" rtl="0">
              <a:spcBef>
                <a:spcPts val="700"/>
              </a:spcBef>
              <a:spcAft>
                <a:spcPts val="0"/>
              </a:spcAft>
              <a:buNone/>
            </a:pPr>
            <a:endParaRPr sz="1700">
              <a:solidFill>
                <a:srgbClr val="002060"/>
              </a:solidFill>
              <a:latin typeface="Calibri"/>
              <a:ea typeface="Calibri"/>
              <a:cs typeface="Calibri"/>
              <a:sym typeface="Calibri"/>
            </a:endParaRPr>
          </a:p>
        </p:txBody>
      </p:sp>
      <p:sp>
        <p:nvSpPr>
          <p:cNvPr id="168" name="Google Shape;168;p24"/>
          <p:cNvSpPr txBox="1"/>
          <p:nvPr/>
        </p:nvSpPr>
        <p:spPr>
          <a:xfrm>
            <a:off x="858350" y="3414325"/>
            <a:ext cx="3243600" cy="790500"/>
          </a:xfrm>
          <a:prstGeom prst="rect">
            <a:avLst/>
          </a:prstGeom>
          <a:solidFill>
            <a:schemeClr val="dk2"/>
          </a:solidFill>
          <a:ln>
            <a:noFill/>
          </a:ln>
        </p:spPr>
        <p:txBody>
          <a:bodyPr spcFirstLastPara="1" wrap="square" lIns="91425" tIns="91425" rIns="91425" bIns="91425" anchor="t" anchorCtr="0">
            <a:noAutofit/>
          </a:bodyPr>
          <a:lstStyle/>
          <a:p>
            <a:pPr marL="457200" lvl="0" indent="-336550" algn="l" rtl="0">
              <a:spcBef>
                <a:spcPts val="700"/>
              </a:spcBef>
              <a:spcAft>
                <a:spcPts val="0"/>
              </a:spcAft>
              <a:buClr>
                <a:srgbClr val="FFFFFF"/>
              </a:buClr>
              <a:buSzPts val="1700"/>
              <a:buFont typeface="Calibri"/>
              <a:buChar char="➔"/>
            </a:pPr>
            <a:r>
              <a:rPr lang="en" sz="1700">
                <a:solidFill>
                  <a:srgbClr val="FFFFFF"/>
                </a:solidFill>
                <a:latin typeface="Calibri"/>
                <a:ea typeface="Calibri"/>
                <a:cs typeface="Calibri"/>
                <a:sym typeface="Calibri"/>
              </a:rPr>
              <a:t>9th Leading cause of death in the US </a:t>
            </a:r>
            <a:r>
              <a:rPr lang="en" sz="1700" baseline="30000">
                <a:solidFill>
                  <a:srgbClr val="FFFFFF"/>
                </a:solidFill>
                <a:latin typeface="Calibri"/>
                <a:ea typeface="Calibri"/>
                <a:cs typeface="Calibri"/>
                <a:sym typeface="Calibri"/>
              </a:rPr>
              <a:t>16</a:t>
            </a:r>
            <a:endParaRPr sz="1700" baseline="30000">
              <a:solidFill>
                <a:srgbClr val="FFFFFF"/>
              </a:solidFill>
              <a:latin typeface="Calibri"/>
              <a:ea typeface="Calibri"/>
              <a:cs typeface="Calibri"/>
              <a:sym typeface="Calibri"/>
            </a:endParaRPr>
          </a:p>
          <a:p>
            <a:pPr marL="0" lvl="0" indent="0" algn="l" rtl="0">
              <a:spcBef>
                <a:spcPts val="700"/>
              </a:spcBef>
              <a:spcAft>
                <a:spcPts val="0"/>
              </a:spcAft>
              <a:buNone/>
            </a:pPr>
            <a:endParaRPr sz="1700">
              <a:solidFill>
                <a:srgbClr val="00206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1631675" y="2095000"/>
            <a:ext cx="6251400" cy="2383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CKD Impact</a:t>
            </a:r>
            <a:endParaRPr/>
          </a:p>
        </p:txBody>
      </p:sp>
      <p:sp>
        <p:nvSpPr>
          <p:cNvPr id="175" name="Google Shape;175;p25"/>
          <p:cNvSpPr txBox="1">
            <a:spLocks noGrp="1"/>
          </p:cNvSpPr>
          <p:nvPr>
            <p:ph type="body" idx="1"/>
          </p:nvPr>
        </p:nvSpPr>
        <p:spPr>
          <a:xfrm>
            <a:off x="457200" y="914400"/>
            <a:ext cx="8229600" cy="10596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14.5% of Medicare patients age 65 and older have CKD </a:t>
            </a:r>
            <a:r>
              <a:rPr lang="en" baseline="30000"/>
              <a:t>17</a:t>
            </a:r>
            <a:endParaRPr baseline="30000"/>
          </a:p>
          <a:p>
            <a:pPr marL="457200" lvl="0" indent="-317500" algn="l" rtl="0">
              <a:spcBef>
                <a:spcPts val="0"/>
              </a:spcBef>
              <a:spcAft>
                <a:spcPts val="0"/>
              </a:spcAft>
              <a:buSzPts val="1400"/>
              <a:buChar char="-"/>
            </a:pPr>
            <a:r>
              <a:rPr lang="en"/>
              <a:t>Medicare spent $120 billion on ESRD and CKD in 2019 (⅓ of all Medicare Fee for Service spending) </a:t>
            </a:r>
            <a:r>
              <a:rPr lang="en" baseline="30000"/>
              <a:t>17</a:t>
            </a:r>
            <a:endParaRPr baseline="30000"/>
          </a:p>
          <a:p>
            <a:pPr marL="0" lvl="0" indent="0" algn="l" rtl="0">
              <a:spcBef>
                <a:spcPts val="700"/>
              </a:spcBef>
              <a:spcAft>
                <a:spcPts val="0"/>
              </a:spcAft>
              <a:buNone/>
            </a:pPr>
            <a:endParaRPr/>
          </a:p>
        </p:txBody>
      </p:sp>
      <p:sp>
        <p:nvSpPr>
          <p:cNvPr id="176" name="Google Shape;176;p25"/>
          <p:cNvSpPr txBox="1"/>
          <p:nvPr/>
        </p:nvSpPr>
        <p:spPr>
          <a:xfrm>
            <a:off x="5115000" y="3944275"/>
            <a:ext cx="757200" cy="1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No CKD</a:t>
            </a:r>
            <a:endParaRPr sz="1000">
              <a:latin typeface="Calibri"/>
              <a:ea typeface="Calibri"/>
              <a:cs typeface="Calibri"/>
              <a:sym typeface="Calibri"/>
            </a:endParaRPr>
          </a:p>
        </p:txBody>
      </p:sp>
      <p:sp>
        <p:nvSpPr>
          <p:cNvPr id="177" name="Google Shape;177;p25"/>
          <p:cNvSpPr txBox="1"/>
          <p:nvPr/>
        </p:nvSpPr>
        <p:spPr>
          <a:xfrm>
            <a:off x="6166675" y="3971525"/>
            <a:ext cx="1002600" cy="1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Calibri"/>
                <a:ea typeface="Calibri"/>
                <a:cs typeface="Calibri"/>
                <a:sym typeface="Calibri"/>
              </a:rPr>
              <a:t>Non-ESRD CKD</a:t>
            </a:r>
            <a:endParaRPr sz="1000">
              <a:latin typeface="Calibri"/>
              <a:ea typeface="Calibri"/>
              <a:cs typeface="Calibri"/>
              <a:sym typeface="Calibri"/>
            </a:endParaRPr>
          </a:p>
        </p:txBody>
      </p:sp>
      <p:sp>
        <p:nvSpPr>
          <p:cNvPr id="178" name="Google Shape;178;p25"/>
          <p:cNvSpPr txBox="1"/>
          <p:nvPr/>
        </p:nvSpPr>
        <p:spPr>
          <a:xfrm>
            <a:off x="2041275" y="2175575"/>
            <a:ext cx="2343600" cy="2229300"/>
          </a:xfrm>
          <a:prstGeom prst="rect">
            <a:avLst/>
          </a:prstGeom>
          <a:noFill/>
          <a:ln>
            <a:noFill/>
          </a:ln>
        </p:spPr>
        <p:txBody>
          <a:bodyPr spcFirstLastPara="1" wrap="square" lIns="91425" tIns="91425" rIns="91425" bIns="91425" anchor="t" anchorCtr="0">
            <a:noAutofit/>
          </a:bodyPr>
          <a:lstStyle/>
          <a:p>
            <a:pPr marL="0" lvl="0" indent="0" algn="ctr" rtl="0">
              <a:spcBef>
                <a:spcPts val="700"/>
              </a:spcBef>
              <a:spcAft>
                <a:spcPts val="0"/>
              </a:spcAft>
              <a:buNone/>
            </a:pPr>
            <a:r>
              <a:rPr lang="en" sz="1700">
                <a:solidFill>
                  <a:srgbClr val="002060"/>
                </a:solidFill>
                <a:latin typeface="Calibri"/>
                <a:ea typeface="Calibri"/>
                <a:cs typeface="Calibri"/>
                <a:sym typeface="Calibri"/>
              </a:rPr>
              <a:t>Yearly Medicare spending per beneficiary with non-ESRD CKD is over $23,500, nearly double than for average Medicare beneficiary </a:t>
            </a:r>
            <a:r>
              <a:rPr lang="en" sz="1700" baseline="30000">
                <a:solidFill>
                  <a:srgbClr val="002060"/>
                </a:solidFill>
                <a:latin typeface="Calibri"/>
                <a:ea typeface="Calibri"/>
                <a:cs typeface="Calibri"/>
                <a:sym typeface="Calibri"/>
              </a:rPr>
              <a:t>17</a:t>
            </a:r>
            <a:endParaRPr baseline="30000">
              <a:latin typeface="Calibri"/>
              <a:ea typeface="Calibri"/>
              <a:cs typeface="Calibri"/>
              <a:sym typeface="Calibri"/>
            </a:endParaRPr>
          </a:p>
        </p:txBody>
      </p:sp>
      <p:sp>
        <p:nvSpPr>
          <p:cNvPr id="179" name="Google Shape;179;p25"/>
          <p:cNvSpPr/>
          <p:nvPr/>
        </p:nvSpPr>
        <p:spPr>
          <a:xfrm>
            <a:off x="5075550" y="3182875"/>
            <a:ext cx="836100" cy="7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6193000" y="2421475"/>
            <a:ext cx="836100" cy="152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25"/>
          <p:cNvGrpSpPr/>
          <p:nvPr/>
        </p:nvGrpSpPr>
        <p:grpSpPr>
          <a:xfrm>
            <a:off x="5114995" y="2511026"/>
            <a:ext cx="1914114" cy="1460495"/>
            <a:chOff x="6325175" y="389575"/>
            <a:chExt cx="1618701" cy="1219926"/>
          </a:xfrm>
        </p:grpSpPr>
        <p:pic>
          <p:nvPicPr>
            <p:cNvPr id="182" name="Google Shape;182;p25"/>
            <p:cNvPicPr preferRelativeResize="0"/>
            <p:nvPr/>
          </p:nvPicPr>
          <p:blipFill>
            <a:blip r:embed="rId3">
              <a:alphaModFix/>
            </a:blip>
            <a:stretch>
              <a:fillRect/>
            </a:stretch>
          </p:blipFill>
          <p:spPr>
            <a:xfrm>
              <a:off x="7269875" y="863675"/>
              <a:ext cx="674001" cy="674001"/>
            </a:xfrm>
            <a:prstGeom prst="rect">
              <a:avLst/>
            </a:prstGeom>
            <a:noFill/>
            <a:ln>
              <a:noFill/>
            </a:ln>
          </p:spPr>
        </p:pic>
        <p:pic>
          <p:nvPicPr>
            <p:cNvPr id="183" name="Google Shape;183;p25"/>
            <p:cNvPicPr preferRelativeResize="0"/>
            <p:nvPr/>
          </p:nvPicPr>
          <p:blipFill>
            <a:blip r:embed="rId3">
              <a:alphaModFix/>
            </a:blip>
            <a:stretch>
              <a:fillRect/>
            </a:stretch>
          </p:blipFill>
          <p:spPr>
            <a:xfrm>
              <a:off x="7269875" y="389575"/>
              <a:ext cx="674001" cy="674001"/>
            </a:xfrm>
            <a:prstGeom prst="rect">
              <a:avLst/>
            </a:prstGeom>
            <a:noFill/>
            <a:ln>
              <a:noFill/>
            </a:ln>
          </p:spPr>
        </p:pic>
        <p:pic>
          <p:nvPicPr>
            <p:cNvPr id="184" name="Google Shape;184;p25"/>
            <p:cNvPicPr preferRelativeResize="0"/>
            <p:nvPr/>
          </p:nvPicPr>
          <p:blipFill>
            <a:blip r:embed="rId3">
              <a:alphaModFix/>
            </a:blip>
            <a:stretch>
              <a:fillRect/>
            </a:stretch>
          </p:blipFill>
          <p:spPr>
            <a:xfrm>
              <a:off x="6325175" y="935500"/>
              <a:ext cx="674001" cy="67400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dirty="0"/>
              <a:t>Pathophysiology of Kidney Disease </a:t>
            </a:r>
            <a:endParaRPr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248401" y="146946"/>
            <a:ext cx="8229600" cy="760254"/>
          </a:xfrm>
          <a:prstGeom prst="rect">
            <a:avLst/>
          </a:prstGeom>
        </p:spPr>
        <p:txBody>
          <a:bodyPr spcFirstLastPara="1" wrap="square" lIns="68575" tIns="34275" rIns="68575" bIns="34275" anchor="b" anchorCtr="0">
            <a:noAutofit/>
          </a:bodyPr>
          <a:lstStyle/>
          <a:p>
            <a:pPr lvl="0"/>
            <a:r>
              <a:rPr lang="en" dirty="0"/>
              <a:t>Kidney Disease </a:t>
            </a:r>
            <a:r>
              <a:rPr lang="en" dirty="0" smtClean="0"/>
              <a:t>Overview - </a:t>
            </a:r>
            <a:r>
              <a:rPr lang="en" dirty="0"/>
              <a:t>Conditions that affect structure and function of the kidneys </a:t>
            </a:r>
            <a:r>
              <a:rPr lang="en" baseline="30000" dirty="0"/>
              <a:t>18</a:t>
            </a:r>
            <a:endParaRPr dirty="0"/>
          </a:p>
        </p:txBody>
      </p:sp>
      <p:sp>
        <p:nvSpPr>
          <p:cNvPr id="195" name="Google Shape;195;p27"/>
          <p:cNvSpPr txBox="1">
            <a:spLocks noGrp="1"/>
          </p:cNvSpPr>
          <p:nvPr>
            <p:ph type="body" idx="1"/>
          </p:nvPr>
        </p:nvSpPr>
        <p:spPr>
          <a:xfrm>
            <a:off x="399601" y="1960984"/>
            <a:ext cx="4667400" cy="1414277"/>
          </a:xfrm>
          <a:prstGeom prst="rect">
            <a:avLst/>
          </a:prstGeom>
        </p:spPr>
        <p:txBody>
          <a:bodyPr spcFirstLastPara="1" wrap="square" lIns="68575" tIns="34275" rIns="68575" bIns="34275" anchor="t" anchorCtr="0">
            <a:noAutofit/>
          </a:bodyPr>
          <a:lstStyle/>
          <a:p>
            <a:pPr indent="-330200">
              <a:spcBef>
                <a:spcPts val="0"/>
              </a:spcBef>
              <a:buSzPts val="1600"/>
              <a:buChar char="-"/>
            </a:pPr>
            <a:r>
              <a:rPr lang="en" sz="1900" dirty="0" smtClean="0"/>
              <a:t>Acute </a:t>
            </a:r>
            <a:r>
              <a:rPr lang="en" sz="1900" dirty="0"/>
              <a:t>Kidney Injury</a:t>
            </a:r>
            <a:endParaRPr sz="1900" dirty="0"/>
          </a:p>
          <a:p>
            <a:pPr indent="-330200">
              <a:spcBef>
                <a:spcPts val="0"/>
              </a:spcBef>
              <a:buSzPts val="1600"/>
              <a:buChar char="-"/>
            </a:pPr>
            <a:r>
              <a:rPr lang="en" sz="1900" dirty="0"/>
              <a:t>Acute Kidney Disease</a:t>
            </a:r>
            <a:endParaRPr sz="1900" dirty="0"/>
          </a:p>
          <a:p>
            <a:pPr indent="-330200">
              <a:spcBef>
                <a:spcPts val="0"/>
              </a:spcBef>
              <a:buSzPts val="1600"/>
              <a:buChar char="-"/>
            </a:pPr>
            <a:r>
              <a:rPr lang="en" sz="1900" dirty="0"/>
              <a:t>Chronic Kidney Disease</a:t>
            </a:r>
            <a:endParaRPr sz="1900" dirty="0"/>
          </a:p>
          <a:p>
            <a:pPr indent="-330200">
              <a:spcBef>
                <a:spcPts val="0"/>
              </a:spcBef>
              <a:buSzPts val="1600"/>
              <a:buChar char="-"/>
            </a:pPr>
            <a:r>
              <a:rPr lang="en" sz="1900" dirty="0"/>
              <a:t>End Stage Renal </a:t>
            </a:r>
            <a:r>
              <a:rPr lang="en" sz="1900" dirty="0" smtClean="0"/>
              <a:t>Disease</a:t>
            </a:r>
            <a:endParaRPr sz="1900" dirty="0"/>
          </a:p>
        </p:txBody>
      </p:sp>
      <p:pic>
        <p:nvPicPr>
          <p:cNvPr id="196" name="Google Shape;196;p27"/>
          <p:cNvPicPr preferRelativeResize="0"/>
          <p:nvPr/>
        </p:nvPicPr>
        <p:blipFill>
          <a:blip r:embed="rId3">
            <a:alphaModFix/>
          </a:blip>
          <a:stretch>
            <a:fillRect/>
          </a:stretch>
        </p:blipFill>
        <p:spPr>
          <a:xfrm>
            <a:off x="4104200" y="757646"/>
            <a:ext cx="3714600" cy="3714600"/>
          </a:xfrm>
          <a:prstGeom prst="rect">
            <a:avLst/>
          </a:prstGeom>
          <a:noFill/>
          <a:ln>
            <a:noFill/>
          </a:ln>
        </p:spPr>
      </p:pic>
    </p:spTree>
  </p:cSld>
  <p:clrMapOvr>
    <a:masterClrMapping/>
  </p:clrMapOvr>
</p:sld>
</file>

<file path=ppt/theme/theme1.xml><?xml version="1.0" encoding="utf-8"?>
<a:theme xmlns:a="http://schemas.openxmlformats.org/drawingml/2006/main" name="CC_std">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5708</Words>
  <Application>Microsoft Office PowerPoint</Application>
  <PresentationFormat>On-screen Show (16:9)</PresentationFormat>
  <Paragraphs>593</Paragraphs>
  <Slides>58</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Cambria</vt:lpstr>
      <vt:lpstr>CC_std</vt:lpstr>
      <vt:lpstr>Avoiding Kidney Injury:  Overview,  Pathophysiology, &amp;  Definitions </vt:lpstr>
      <vt:lpstr>Objectives</vt:lpstr>
      <vt:lpstr>AKI Incidence</vt:lpstr>
      <vt:lpstr>Impact of AKI</vt:lpstr>
      <vt:lpstr>AKI Impact</vt:lpstr>
      <vt:lpstr>CKD Incidence</vt:lpstr>
      <vt:lpstr>CKD Impact</vt:lpstr>
      <vt:lpstr>Pathophysiology of Kidney Disease </vt:lpstr>
      <vt:lpstr>Kidney Disease Overview - Conditions that affect structure and function of the kidneys 18</vt:lpstr>
      <vt:lpstr>Conditions can be categorized by length of time</vt:lpstr>
      <vt:lpstr>Acute Kidney Injury: General Definition</vt:lpstr>
      <vt:lpstr>AKI Pathophysiology</vt:lpstr>
      <vt:lpstr>Etiology: Prerenal</vt:lpstr>
      <vt:lpstr>Etiology: Prerenal Possible Causes 7</vt:lpstr>
      <vt:lpstr>Etiology: Renal (Intrinsic)</vt:lpstr>
      <vt:lpstr>Etiology: Intrinsic Possible Causes 7</vt:lpstr>
      <vt:lpstr>Etiology: Postrenal</vt:lpstr>
      <vt:lpstr>Etiology: Post Renal Possible Causes 7</vt:lpstr>
      <vt:lpstr>AKI Impact on Organ Function</vt:lpstr>
      <vt:lpstr>AKI Risk Factors</vt:lpstr>
      <vt:lpstr>Categories of AKI Risk Factors </vt:lpstr>
      <vt:lpstr>Patient Risk Factors 23-25</vt:lpstr>
      <vt:lpstr>Procedure Related Risk Factors 10, 23, 25</vt:lpstr>
      <vt:lpstr>Anesthesia-related Risk Factors </vt:lpstr>
      <vt:lpstr>Acute Kidney Injury Classification Systems</vt:lpstr>
      <vt:lpstr>AKI Classification Systems: RIFLE </vt:lpstr>
      <vt:lpstr>AKI Classification Systems: RIFLE</vt:lpstr>
      <vt:lpstr>AKI Classification Systems: RIFLE</vt:lpstr>
      <vt:lpstr>AKI Classification Systems: Acute Kidney Injury Network (AKIN) 27,30</vt:lpstr>
      <vt:lpstr>AKI Classification Systems: AKIN</vt:lpstr>
      <vt:lpstr>AKI Classification Systems: AKIN</vt:lpstr>
      <vt:lpstr>AKI Classification Systems: KDIGO Criteria (2012) 31</vt:lpstr>
      <vt:lpstr>PowerPoint Presentation</vt:lpstr>
      <vt:lpstr>Differences between RIFLE, AKIN, &amp; KDIGO Staging/Criterion</vt:lpstr>
      <vt:lpstr>Kidney Disease: Progression from AKI to CKD and/or Renal Failure </vt:lpstr>
      <vt:lpstr>Chronic Kidney Disease</vt:lpstr>
      <vt:lpstr>Chronic Kidney Disease Classification</vt:lpstr>
      <vt:lpstr>Chronic Kidney Disease Definition</vt:lpstr>
      <vt:lpstr>CKD Staging</vt:lpstr>
      <vt:lpstr>CKD Pathophysiology</vt:lpstr>
      <vt:lpstr>Risk of Progression of AKI to CKD</vt:lpstr>
      <vt:lpstr>Emerging Research: Biomarkers </vt:lpstr>
      <vt:lpstr>Biomarkers</vt:lpstr>
      <vt:lpstr>Subclinical AKI </vt:lpstr>
      <vt:lpstr>Registry Definitions: Kidney Disease</vt:lpstr>
      <vt:lpstr> American College of Surgeons (ACS) - NSQIP</vt:lpstr>
      <vt:lpstr>American College of Surgeons (ACS) - Trauma</vt:lpstr>
      <vt:lpstr>Michigan Trauma Quality Improvement Program (MTQIP)</vt:lpstr>
      <vt:lpstr>Society of Thoracic Surgeons- Cardiac</vt:lpstr>
      <vt:lpstr>Registry Definitions: STS- Thoracic</vt:lpstr>
      <vt:lpstr>MPOG Measure Definition: AKI 01</vt:lpstr>
      <vt:lpstr>Summary</vt:lpstr>
      <vt:lpstr>References </vt:lpstr>
      <vt:lpstr>References </vt:lpstr>
      <vt:lpstr>References </vt:lpstr>
      <vt:lpstr>References </vt:lpstr>
      <vt:lpstr>References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Kidney Disease:  Overview,  Pathophysiology, &amp;  Definitions</dc:title>
  <dc:creator>Shah, Nirav</dc:creator>
  <cp:lastModifiedBy>Szymanski, Brooke</cp:lastModifiedBy>
  <cp:revision>10</cp:revision>
  <dcterms:modified xsi:type="dcterms:W3CDTF">2021-04-20T19:37:53Z</dcterms:modified>
</cp:coreProperties>
</file>