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90" r:id="rId26"/>
    <p:sldId id="280" r:id="rId27"/>
    <p:sldId id="281" r:id="rId28"/>
    <p:sldId id="282" r:id="rId29"/>
    <p:sldId id="283" r:id="rId30"/>
    <p:sldId id="284" r:id="rId31"/>
    <p:sldId id="285" r:id="rId32"/>
    <p:sldId id="286" r:id="rId33"/>
    <p:sldId id="287" r:id="rId34"/>
    <p:sldId id="288" r:id="rId35"/>
    <p:sldId id="289" r:id="rId36"/>
  </p:sldIdLst>
  <p:sldSz cx="9144000" cy="5143500" type="screen16x9"/>
  <p:notesSz cx="6858000" cy="9144000"/>
  <p:embeddedFontLst>
    <p:embeddedFont>
      <p:font typeface="Roboto" panose="020B0604020202020204" charset="0"/>
      <p:regular r:id="rId38"/>
      <p:bold r:id="rId39"/>
      <p:italic r:id="rId40"/>
      <p:boldItalic r:id="rId41"/>
    </p:embeddedFont>
    <p:embeddedFont>
      <p:font typeface="Cambria" panose="02040503050406030204" pitchFamily="18" charset="0"/>
      <p:regular r:id="rId42"/>
      <p:bold r:id="rId43"/>
      <p:italic r:id="rId44"/>
      <p:boldItalic r:id="rId45"/>
    </p:embeddedFont>
    <p:embeddedFont>
      <p:font typeface="Calibri" panose="020F050202020403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ehler, Kathryn" initials="BK" lastIdx="5" clrIdx="0">
    <p:extLst>
      <p:ext uri="{19B8F6BF-5375-455C-9EA6-DF929625EA0E}">
        <p15:presenceInfo xmlns:p15="http://schemas.microsoft.com/office/powerpoint/2012/main" userId="S-1-5-21-151606367-2082624055-312552118-274101" providerId="AD"/>
      </p:ext>
    </p:extLst>
  </p:cmAuthor>
  <p:cmAuthor id="2" name="Mathis, Michael" initials="MM" lastIdx="3" clrIdx="1">
    <p:extLst>
      <p:ext uri="{19B8F6BF-5375-455C-9EA6-DF929625EA0E}">
        <p15:presenceInfo xmlns:p15="http://schemas.microsoft.com/office/powerpoint/2012/main" userId="S-1-5-21-151606367-2082624055-312552118-110345" providerId="AD"/>
      </p:ext>
    </p:extLst>
  </p:cmAuthor>
  <p:cmAuthor id="3" name="Janda, Allison" initials="JA" lastIdx="9" clrIdx="2">
    <p:extLst>
      <p:ext uri="{19B8F6BF-5375-455C-9EA6-DF929625EA0E}">
        <p15:presenceInfo xmlns:p15="http://schemas.microsoft.com/office/powerpoint/2012/main" userId="S-1-5-21-151606367-2082624055-312552118-3183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CBFF23-3A02-4683-9FE4-257495D5DA6C}">
  <a:tblStyle styleId="{C8CBFF23-3A02-4683-9FE4-257495D5DA6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da3893230_1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da3893230_1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4bf25043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84bf25043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4bf25043d_1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84bf25043d_1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da3893230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7da3893230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rgbClr val="0000FF"/>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4bf25043d_3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84bf25043d_3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4bf25043d_3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4bf25043d_3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4bf25043d_3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84bf25043d_3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84bf25043d_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84bf25043d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300ea148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7300ea148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84bf25043d_3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84bf25043d_3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7804de1ed1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7804de1ed1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Osawa EA, Rhodes A, Landoni G, Galas FRBG, Fukushima JT, Park CHL, Almeida JP, Nakamura RE, Strabelli TMV, Pileggi B, Leme AC, Fominskiy E, Sakr Y, Lima M, Franco RA, Chan RPC, Piccioni MA, Mendes P, Menezes SR, Bruno T, Gaiotto FA, Lisboa LA, Dallan LAO, Hueb AC, Pomerantzeff PM, Kalil Filho R, Jatene FB, Auler Junior JOC, Hajjar LA: Effect of Perioperative Goal-Directed Hemodynamic Resuscitation Therapy on Outcomes Following Cardiac Surgery: A Randomized Clinical Trial and Systematic Review. Crit Care Med 2016; 44:724–33</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8aae1e1ad1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8aae1e1ad1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84bf25043d_3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84bf25043d_3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7da3893230_1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7da3893230_1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4bf25043d_3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84bf25043d_3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838908a58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838908a58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84bf25043d_3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84bf25043d_3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84bf25043d_3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84bf25043d_3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014624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838908a585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838908a585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8aae1e1a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8aae1e1a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8aae1e1ad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8aae1e1ad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aae1e1ad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aae1e1ad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aae1e1ad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8aae1e1ad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8aae1e1ad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8aae1e1ad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8aae1e1ad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8aae1e1ad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8aae1e1ad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8aae1e1ad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8aae1e1ad1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8aae1e1ad1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8aae1e1ad1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8aae1e1ad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300ea148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300ea148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38908a58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838908a58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300ea148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7300ea148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38908a58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38908a58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300ea1483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300ea148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300ea148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300ea148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457200" y="1543050"/>
            <a:ext cx="8229600" cy="484800"/>
          </a:xfrm>
          <a:prstGeom prst="rect">
            <a:avLst/>
          </a:prstGeom>
          <a:noFill/>
          <a:ln>
            <a:noFill/>
          </a:ln>
        </p:spPr>
        <p:txBody>
          <a:bodyPr spcFirstLastPara="1" wrap="square" lIns="68575" tIns="34275" rIns="68575" bIns="34275" anchor="t" anchorCtr="0">
            <a:noAutofit/>
          </a:bodyPr>
          <a:lstStyle>
            <a:lvl1pPr lvl="0" algn="l">
              <a:spcBef>
                <a:spcPts val="800"/>
              </a:spcBef>
              <a:spcAft>
                <a:spcPts val="0"/>
              </a:spcAft>
              <a:buSzPts val="1100"/>
              <a:buNone/>
              <a:defRPr sz="2700"/>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cxnSp>
        <p:nvCxnSpPr>
          <p:cNvPr id="10" name="Google Shape;10;p2"/>
          <p:cNvCxnSpPr/>
          <p:nvPr/>
        </p:nvCxnSpPr>
        <p:spPr>
          <a:xfrm>
            <a:off x="457200" y="4686300"/>
            <a:ext cx="5029200" cy="0"/>
          </a:xfrm>
          <a:prstGeom prst="straightConnector1">
            <a:avLst/>
          </a:prstGeom>
          <a:noFill/>
          <a:ln w="25400" cap="flat" cmpd="sng">
            <a:solidFill>
              <a:srgbClr val="002060"/>
            </a:solidFill>
            <a:prstDash val="solid"/>
            <a:round/>
            <a:headEnd type="none" w="med" len="med"/>
            <a:tailEnd type="none" w="med" len="med"/>
          </a:ln>
        </p:spPr>
      </p:cxnSp>
      <p:pic>
        <p:nvPicPr>
          <p:cNvPr id="11" name="Google Shape;11;p2"/>
          <p:cNvPicPr preferRelativeResize="0"/>
          <p:nvPr/>
        </p:nvPicPr>
        <p:blipFill rotWithShape="1">
          <a:blip r:embed="rId2">
            <a:alphaModFix/>
          </a:blip>
          <a:srcRect/>
          <a:stretch/>
        </p:blipFill>
        <p:spPr>
          <a:xfrm>
            <a:off x="5562600" y="4429564"/>
            <a:ext cx="3124199" cy="542487"/>
          </a:xfrm>
          <a:prstGeom prst="rect">
            <a:avLst/>
          </a:prstGeom>
          <a:noFill/>
          <a:ln>
            <a:noFill/>
          </a:ln>
        </p:spPr>
      </p:pic>
      <p:sp>
        <p:nvSpPr>
          <p:cNvPr id="12" name="Google Shape;12;p2"/>
          <p:cNvSpPr txBox="1">
            <a:spLocks noGrp="1"/>
          </p:cNvSpPr>
          <p:nvPr>
            <p:ph type="body" idx="1"/>
          </p:nvPr>
        </p:nvSpPr>
        <p:spPr>
          <a:xfrm>
            <a:off x="457201" y="3486150"/>
            <a:ext cx="8229600" cy="1143000"/>
          </a:xfrm>
          <a:prstGeom prst="rect">
            <a:avLst/>
          </a:prstGeom>
          <a:noFill/>
          <a:ln>
            <a:noFill/>
          </a:ln>
        </p:spPr>
        <p:txBody>
          <a:bodyPr spcFirstLastPara="1" wrap="square" lIns="68575" tIns="34275" rIns="68575" bIns="34275" anchor="t" anchorCtr="0">
            <a:noAutofit/>
          </a:bodyPr>
          <a:lstStyle>
            <a:lvl1pPr marL="457200" lvl="0" indent="-228600" algn="l">
              <a:spcBef>
                <a:spcPts val="700"/>
              </a:spcBef>
              <a:spcAft>
                <a:spcPts val="0"/>
              </a:spcAft>
              <a:buSzPts val="1400"/>
              <a:buNone/>
              <a:defRPr sz="1400"/>
            </a:lvl1pPr>
            <a:lvl2pPr marL="914400" lvl="1" indent="-228600" algn="l">
              <a:spcBef>
                <a:spcPts val="300"/>
              </a:spcBef>
              <a:spcAft>
                <a:spcPts val="0"/>
              </a:spcAft>
              <a:buSzPts val="1400"/>
              <a:buNone/>
              <a:defRPr/>
            </a:lvl2pPr>
            <a:lvl3pPr marL="1371600" lvl="2" indent="-228600" algn="l">
              <a:spcBef>
                <a:spcPts val="300"/>
              </a:spcBef>
              <a:spcAft>
                <a:spcPts val="0"/>
              </a:spcAft>
              <a:buSzPts val="1400"/>
              <a:buFont typeface="Calibri"/>
              <a:buNone/>
              <a:defRPr/>
            </a:lvl3pPr>
            <a:lvl4pPr marL="1828800" lvl="3" indent="-228600" algn="l">
              <a:spcBef>
                <a:spcPts val="300"/>
              </a:spcBef>
              <a:spcAft>
                <a:spcPts val="0"/>
              </a:spcAft>
              <a:buSzPts val="1400"/>
              <a:buNone/>
              <a:defRPr/>
            </a:lvl4pPr>
            <a:lvl5pPr marL="2286000" lvl="4" indent="-228600" algn="l">
              <a:spcBef>
                <a:spcPts val="300"/>
              </a:spcBef>
              <a:spcAft>
                <a:spcPts val="0"/>
              </a:spcAft>
              <a:buSzPts val="1100"/>
              <a:buNone/>
              <a:defRPr/>
            </a:lvl5pPr>
            <a:lvl6pPr marL="2743200" lvl="5" indent="-228600" algn="l">
              <a:spcBef>
                <a:spcPts val="300"/>
              </a:spcBef>
              <a:spcAft>
                <a:spcPts val="0"/>
              </a:spcAft>
              <a:buSzPts val="1100"/>
              <a:buNone/>
              <a:defRPr/>
            </a:lvl6pPr>
            <a:lvl7pPr marL="3200400" lvl="6" indent="-228600" algn="l">
              <a:spcBef>
                <a:spcPts val="300"/>
              </a:spcBef>
              <a:spcAft>
                <a:spcPts val="0"/>
              </a:spcAft>
              <a:buSzPts val="1100"/>
              <a:buNone/>
              <a:defRPr/>
            </a:lvl7pPr>
            <a:lvl8pPr marL="3657600" lvl="7" indent="-228600" algn="l">
              <a:spcBef>
                <a:spcPts val="300"/>
              </a:spcBef>
              <a:spcAft>
                <a:spcPts val="0"/>
              </a:spcAft>
              <a:buSzPts val="1100"/>
              <a:buNone/>
              <a:defRPr/>
            </a:lvl8pPr>
            <a:lvl9pPr marL="4114800" lvl="8" indent="-228600" algn="l">
              <a:spcBef>
                <a:spcPts val="300"/>
              </a:spcBef>
              <a:spcAft>
                <a:spcPts val="0"/>
              </a:spcAft>
              <a:buSzPts val="11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457200" y="285751"/>
            <a:ext cx="8229600" cy="354900"/>
          </a:xfrm>
          <a:prstGeom prst="rect">
            <a:avLst/>
          </a:prstGeom>
          <a:noFill/>
          <a:ln>
            <a:noFill/>
          </a:ln>
        </p:spPr>
        <p:txBody>
          <a:bodyPr spcFirstLastPara="1" wrap="square" lIns="68575" tIns="34275" rIns="68575" bIns="34275" anchor="b" anchorCtr="0">
            <a:noAutofit/>
          </a:bodyPr>
          <a:lstStyle>
            <a:lvl1pPr lvl="0" algn="l">
              <a:spcBef>
                <a:spcPts val="4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58" name="Google Shape;58;p11"/>
          <p:cNvSpPr txBox="1">
            <a:spLocks noGrp="1"/>
          </p:cNvSpPr>
          <p:nvPr>
            <p:ph type="body" idx="1"/>
          </p:nvPr>
        </p:nvSpPr>
        <p:spPr>
          <a:xfrm rot="5400000">
            <a:off x="2699700" y="-1328099"/>
            <a:ext cx="3744600" cy="8229600"/>
          </a:xfrm>
          <a:prstGeom prst="rect">
            <a:avLst/>
          </a:prstGeom>
          <a:noFill/>
          <a:ln>
            <a:noFill/>
          </a:ln>
        </p:spPr>
        <p:txBody>
          <a:bodyPr spcFirstLastPara="1" wrap="square" lIns="68575" tIns="34275" rIns="68575" bIns="34275" anchor="t" anchorCtr="0">
            <a:noAutofit/>
          </a:bodyPr>
          <a:lstStyle>
            <a:lvl1pPr marL="457200" lvl="0" indent="-317500" algn="l">
              <a:spcBef>
                <a:spcPts val="700"/>
              </a:spcBef>
              <a:spcAft>
                <a:spcPts val="0"/>
              </a:spcAft>
              <a:buSzPts val="1400"/>
              <a:buChar char="•"/>
              <a:defRPr/>
            </a:lvl1pPr>
            <a:lvl2pPr marL="914400" lvl="1" indent="-317500" algn="l">
              <a:spcBef>
                <a:spcPts val="300"/>
              </a:spcBef>
              <a:spcAft>
                <a:spcPts val="0"/>
              </a:spcAft>
              <a:buSzPts val="1400"/>
              <a:buChar char="–"/>
              <a:defRPr/>
            </a:lvl2pPr>
            <a:lvl3pPr marL="1371600" lvl="2" indent="-317500" algn="l">
              <a:spcBef>
                <a:spcPts val="300"/>
              </a:spcBef>
              <a:spcAft>
                <a:spcPts val="0"/>
              </a:spcAft>
              <a:buSzPts val="1400"/>
              <a:buChar char="–"/>
              <a:defRPr/>
            </a:lvl3pPr>
            <a:lvl4pPr marL="1828800" lvl="3" indent="-317500" algn="l">
              <a:spcBef>
                <a:spcPts val="300"/>
              </a:spcBef>
              <a:spcAft>
                <a:spcPts val="0"/>
              </a:spcAft>
              <a:buSzPts val="1400"/>
              <a:buChar char="–"/>
              <a:defRPr/>
            </a:lvl4pPr>
            <a:lvl5pPr marL="2286000" lvl="4" indent="-228600" algn="l">
              <a:spcBef>
                <a:spcPts val="300"/>
              </a:spcBef>
              <a:spcAft>
                <a:spcPts val="0"/>
              </a:spcAft>
              <a:buSzPts val="1100"/>
              <a:buNone/>
              <a:defRPr/>
            </a:lvl5pPr>
            <a:lvl6pPr marL="2743200" lvl="5" indent="-228600" algn="l">
              <a:spcBef>
                <a:spcPts val="300"/>
              </a:spcBef>
              <a:spcAft>
                <a:spcPts val="0"/>
              </a:spcAft>
              <a:buSzPts val="1100"/>
              <a:buNone/>
              <a:defRPr/>
            </a:lvl6pPr>
            <a:lvl7pPr marL="3200400" lvl="6" indent="-228600" algn="l">
              <a:spcBef>
                <a:spcPts val="300"/>
              </a:spcBef>
              <a:spcAft>
                <a:spcPts val="0"/>
              </a:spcAft>
              <a:buSzPts val="1100"/>
              <a:buNone/>
              <a:defRPr/>
            </a:lvl7pPr>
            <a:lvl8pPr marL="3657600" lvl="7" indent="-228600" algn="l">
              <a:spcBef>
                <a:spcPts val="300"/>
              </a:spcBef>
              <a:spcAft>
                <a:spcPts val="0"/>
              </a:spcAft>
              <a:buSzPts val="1100"/>
              <a:buNone/>
              <a:defRPr/>
            </a:lvl8pPr>
            <a:lvl9pPr marL="4114800" lvl="8" indent="-228600" algn="l">
              <a:spcBef>
                <a:spcPts val="300"/>
              </a:spcBef>
              <a:spcAft>
                <a:spcPts val="0"/>
              </a:spcAft>
              <a:buSzPts val="1100"/>
              <a:buNone/>
              <a:defRPr/>
            </a:lvl9pPr>
          </a:lstStyle>
          <a:p>
            <a:endParaRPr/>
          </a:p>
        </p:txBody>
      </p:sp>
      <p:cxnSp>
        <p:nvCxnSpPr>
          <p:cNvPr id="59" name="Google Shape;59;p11"/>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60" name="Google Shape;60;p11"/>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rot="5400000">
            <a:off x="5265731" y="2590528"/>
            <a:ext cx="3710100" cy="426900"/>
          </a:xfrm>
          <a:prstGeom prst="rect">
            <a:avLst/>
          </a:prstGeom>
          <a:noFill/>
          <a:ln>
            <a:noFill/>
          </a:ln>
        </p:spPr>
        <p:txBody>
          <a:bodyPr spcFirstLastPara="1" wrap="square" lIns="68575" tIns="34275" rIns="68575" bIns="34275" anchor="b" anchorCtr="0">
            <a:noAutofit/>
          </a:bodyPr>
          <a:lstStyle>
            <a:lvl1pPr lvl="0" algn="l">
              <a:spcBef>
                <a:spcPts val="4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63" name="Google Shape;63;p12"/>
          <p:cNvSpPr txBox="1">
            <a:spLocks noGrp="1"/>
          </p:cNvSpPr>
          <p:nvPr>
            <p:ph type="body" idx="1"/>
          </p:nvPr>
        </p:nvSpPr>
        <p:spPr>
          <a:xfrm rot="5400000">
            <a:off x="1873213" y="-222572"/>
            <a:ext cx="3710100" cy="6053100"/>
          </a:xfrm>
          <a:prstGeom prst="rect">
            <a:avLst/>
          </a:prstGeom>
          <a:noFill/>
          <a:ln>
            <a:noFill/>
          </a:ln>
        </p:spPr>
        <p:txBody>
          <a:bodyPr spcFirstLastPara="1" wrap="square" lIns="68575" tIns="34275" rIns="68575" bIns="34275" anchor="t" anchorCtr="0">
            <a:noAutofit/>
          </a:bodyPr>
          <a:lstStyle>
            <a:lvl1pPr marL="457200" lvl="0" indent="-317500" algn="l">
              <a:spcBef>
                <a:spcPts val="700"/>
              </a:spcBef>
              <a:spcAft>
                <a:spcPts val="0"/>
              </a:spcAft>
              <a:buSzPts val="1400"/>
              <a:buChar char="•"/>
              <a:defRPr/>
            </a:lvl1pPr>
            <a:lvl2pPr marL="914400" lvl="1" indent="-317500" algn="l">
              <a:spcBef>
                <a:spcPts val="300"/>
              </a:spcBef>
              <a:spcAft>
                <a:spcPts val="0"/>
              </a:spcAft>
              <a:buSzPts val="1400"/>
              <a:buChar char="–"/>
              <a:defRPr/>
            </a:lvl2pPr>
            <a:lvl3pPr marL="1371600" lvl="2" indent="-317500" algn="l">
              <a:spcBef>
                <a:spcPts val="300"/>
              </a:spcBef>
              <a:spcAft>
                <a:spcPts val="0"/>
              </a:spcAft>
              <a:buSzPts val="1400"/>
              <a:buChar char="–"/>
              <a:defRPr/>
            </a:lvl3pPr>
            <a:lvl4pPr marL="1828800" lvl="3" indent="-317500" algn="l">
              <a:spcBef>
                <a:spcPts val="300"/>
              </a:spcBef>
              <a:spcAft>
                <a:spcPts val="0"/>
              </a:spcAft>
              <a:buSzPts val="1400"/>
              <a:buChar char="–"/>
              <a:defRPr/>
            </a:lvl4pPr>
            <a:lvl5pPr marL="2286000" lvl="4" indent="-228600" algn="l">
              <a:spcBef>
                <a:spcPts val="300"/>
              </a:spcBef>
              <a:spcAft>
                <a:spcPts val="0"/>
              </a:spcAft>
              <a:buSzPts val="1100"/>
              <a:buNone/>
              <a:defRPr/>
            </a:lvl5pPr>
            <a:lvl6pPr marL="2743200" lvl="5" indent="-228600" algn="l">
              <a:spcBef>
                <a:spcPts val="300"/>
              </a:spcBef>
              <a:spcAft>
                <a:spcPts val="0"/>
              </a:spcAft>
              <a:buSzPts val="1100"/>
              <a:buNone/>
              <a:defRPr/>
            </a:lvl6pPr>
            <a:lvl7pPr marL="3200400" lvl="6" indent="-228600" algn="l">
              <a:spcBef>
                <a:spcPts val="300"/>
              </a:spcBef>
              <a:spcAft>
                <a:spcPts val="0"/>
              </a:spcAft>
              <a:buSzPts val="1100"/>
              <a:buNone/>
              <a:defRPr/>
            </a:lvl7pPr>
            <a:lvl8pPr marL="3657600" lvl="7" indent="-228600" algn="l">
              <a:spcBef>
                <a:spcPts val="300"/>
              </a:spcBef>
              <a:spcAft>
                <a:spcPts val="0"/>
              </a:spcAft>
              <a:buSzPts val="1100"/>
              <a:buNone/>
              <a:defRPr/>
            </a:lvl8pPr>
            <a:lvl9pPr marL="4114800" lvl="8" indent="-228600" algn="l">
              <a:spcBef>
                <a:spcPts val="300"/>
              </a:spcBef>
              <a:spcAft>
                <a:spcPts val="0"/>
              </a:spcAft>
              <a:buSzPts val="1100"/>
              <a:buNone/>
              <a:defRPr/>
            </a:lvl9pPr>
          </a:lstStyle>
          <a:p>
            <a:endParaRPr/>
          </a:p>
        </p:txBody>
      </p:sp>
      <p:cxnSp>
        <p:nvCxnSpPr>
          <p:cNvPr id="64" name="Google Shape;64;p12"/>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65" name="Google Shape;65;p12"/>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730250" y="948929"/>
            <a:ext cx="8245500" cy="354900"/>
          </a:xfrm>
          <a:prstGeom prst="rect">
            <a:avLst/>
          </a:prstGeom>
          <a:noFill/>
          <a:ln>
            <a:noFill/>
          </a:ln>
        </p:spPr>
        <p:txBody>
          <a:bodyPr spcFirstLastPara="1" wrap="square" lIns="68575" tIns="34275" rIns="68575" bIns="34275" anchor="b" anchorCtr="0">
            <a:noAutofit/>
          </a:bodyPr>
          <a:lstStyle>
            <a:lvl1pPr lvl="0" algn="l">
              <a:spcBef>
                <a:spcPts val="4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cxnSp>
        <p:nvCxnSpPr>
          <p:cNvPr id="68" name="Google Shape;68;p13"/>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69" name="Google Shape;69;p13"/>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730250" y="948929"/>
            <a:ext cx="8245500" cy="354900"/>
          </a:xfrm>
          <a:prstGeom prst="rect">
            <a:avLst/>
          </a:prstGeom>
          <a:noFill/>
          <a:ln>
            <a:noFill/>
          </a:ln>
        </p:spPr>
        <p:txBody>
          <a:bodyPr spcFirstLastPara="1" wrap="square" lIns="68575" tIns="34275" rIns="68575" bIns="34275" anchor="b" anchorCtr="0">
            <a:noAutofit/>
          </a:bodyPr>
          <a:lstStyle>
            <a:lvl1pPr lvl="0" algn="l">
              <a:spcBef>
                <a:spcPts val="4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72" name="Google Shape;72;p14"/>
          <p:cNvSpPr txBox="1">
            <a:spLocks noGrp="1"/>
          </p:cNvSpPr>
          <p:nvPr>
            <p:ph type="body" idx="1"/>
          </p:nvPr>
        </p:nvSpPr>
        <p:spPr>
          <a:xfrm>
            <a:off x="701675" y="1632347"/>
            <a:ext cx="3543300" cy="3026700"/>
          </a:xfrm>
          <a:prstGeom prst="rect">
            <a:avLst/>
          </a:prstGeom>
          <a:noFill/>
          <a:ln>
            <a:noFill/>
          </a:ln>
        </p:spPr>
        <p:txBody>
          <a:bodyPr spcFirstLastPara="1" wrap="square" lIns="68575" tIns="34275" rIns="68575" bIns="34275" anchor="t" anchorCtr="0">
            <a:noAutofit/>
          </a:bodyPr>
          <a:lstStyle>
            <a:lvl1pPr marL="457200" lvl="0" indent="-317500" algn="l">
              <a:spcBef>
                <a:spcPts val="700"/>
              </a:spcBef>
              <a:spcAft>
                <a:spcPts val="0"/>
              </a:spcAft>
              <a:buSzPts val="1400"/>
              <a:buChar char="•"/>
              <a:defRPr/>
            </a:lvl1pPr>
            <a:lvl2pPr marL="914400" lvl="1" indent="-317500" algn="l">
              <a:spcBef>
                <a:spcPts val="300"/>
              </a:spcBef>
              <a:spcAft>
                <a:spcPts val="0"/>
              </a:spcAft>
              <a:buSzPts val="1400"/>
              <a:buChar char="–"/>
              <a:defRPr/>
            </a:lvl2pPr>
            <a:lvl3pPr marL="1371600" lvl="2" indent="-317500" algn="l">
              <a:spcBef>
                <a:spcPts val="300"/>
              </a:spcBef>
              <a:spcAft>
                <a:spcPts val="0"/>
              </a:spcAft>
              <a:buSzPts val="1400"/>
              <a:buChar char="–"/>
              <a:defRPr/>
            </a:lvl3pPr>
            <a:lvl4pPr marL="1828800" lvl="3" indent="-317500" algn="l">
              <a:spcBef>
                <a:spcPts val="300"/>
              </a:spcBef>
              <a:spcAft>
                <a:spcPts val="0"/>
              </a:spcAft>
              <a:buSzPts val="1400"/>
              <a:buChar char="–"/>
              <a:defRPr/>
            </a:lvl4pPr>
            <a:lvl5pPr marL="2286000" lvl="4" indent="-228600" algn="l">
              <a:spcBef>
                <a:spcPts val="300"/>
              </a:spcBef>
              <a:spcAft>
                <a:spcPts val="0"/>
              </a:spcAft>
              <a:buSzPts val="1100"/>
              <a:buNone/>
              <a:defRPr/>
            </a:lvl5pPr>
            <a:lvl6pPr marL="2743200" lvl="5" indent="-228600" algn="l">
              <a:spcBef>
                <a:spcPts val="300"/>
              </a:spcBef>
              <a:spcAft>
                <a:spcPts val="0"/>
              </a:spcAft>
              <a:buSzPts val="1100"/>
              <a:buNone/>
              <a:defRPr/>
            </a:lvl6pPr>
            <a:lvl7pPr marL="3200400" lvl="6" indent="-228600" algn="l">
              <a:spcBef>
                <a:spcPts val="300"/>
              </a:spcBef>
              <a:spcAft>
                <a:spcPts val="0"/>
              </a:spcAft>
              <a:buSzPts val="1100"/>
              <a:buNone/>
              <a:defRPr/>
            </a:lvl7pPr>
            <a:lvl8pPr marL="3657600" lvl="7" indent="-228600" algn="l">
              <a:spcBef>
                <a:spcPts val="300"/>
              </a:spcBef>
              <a:spcAft>
                <a:spcPts val="0"/>
              </a:spcAft>
              <a:buSzPts val="1100"/>
              <a:buNone/>
              <a:defRPr/>
            </a:lvl8pPr>
            <a:lvl9pPr marL="4114800" lvl="8" indent="-228600" algn="l">
              <a:spcBef>
                <a:spcPts val="300"/>
              </a:spcBef>
              <a:spcAft>
                <a:spcPts val="0"/>
              </a:spcAft>
              <a:buSzPts val="1100"/>
              <a:buNone/>
              <a:defRPr/>
            </a:lvl9pPr>
          </a:lstStyle>
          <a:p>
            <a:endParaRPr/>
          </a:p>
        </p:txBody>
      </p:sp>
      <p:sp>
        <p:nvSpPr>
          <p:cNvPr id="73" name="Google Shape;73;p14"/>
          <p:cNvSpPr txBox="1">
            <a:spLocks noGrp="1"/>
          </p:cNvSpPr>
          <p:nvPr>
            <p:ph type="body" idx="2"/>
          </p:nvPr>
        </p:nvSpPr>
        <p:spPr>
          <a:xfrm>
            <a:off x="4397375" y="1632347"/>
            <a:ext cx="3543300" cy="3026700"/>
          </a:xfrm>
          <a:prstGeom prst="rect">
            <a:avLst/>
          </a:prstGeom>
          <a:noFill/>
          <a:ln>
            <a:noFill/>
          </a:ln>
        </p:spPr>
        <p:txBody>
          <a:bodyPr spcFirstLastPara="1" wrap="square" lIns="68575" tIns="34275" rIns="68575" bIns="34275" anchor="t" anchorCtr="0">
            <a:noAutofit/>
          </a:bodyPr>
          <a:lstStyle>
            <a:lvl1pPr marL="457200" lvl="0" indent="-317500" algn="l">
              <a:spcBef>
                <a:spcPts val="700"/>
              </a:spcBef>
              <a:spcAft>
                <a:spcPts val="0"/>
              </a:spcAft>
              <a:buSzPts val="1400"/>
              <a:buChar char="•"/>
              <a:defRPr/>
            </a:lvl1pPr>
            <a:lvl2pPr marL="914400" lvl="1" indent="-317500" algn="l">
              <a:spcBef>
                <a:spcPts val="300"/>
              </a:spcBef>
              <a:spcAft>
                <a:spcPts val="0"/>
              </a:spcAft>
              <a:buSzPts val="1400"/>
              <a:buChar char="–"/>
              <a:defRPr/>
            </a:lvl2pPr>
            <a:lvl3pPr marL="1371600" lvl="2" indent="-317500" algn="l">
              <a:spcBef>
                <a:spcPts val="300"/>
              </a:spcBef>
              <a:spcAft>
                <a:spcPts val="0"/>
              </a:spcAft>
              <a:buSzPts val="1400"/>
              <a:buChar char="–"/>
              <a:defRPr/>
            </a:lvl3pPr>
            <a:lvl4pPr marL="1828800" lvl="3" indent="-317500" algn="l">
              <a:spcBef>
                <a:spcPts val="300"/>
              </a:spcBef>
              <a:spcAft>
                <a:spcPts val="0"/>
              </a:spcAft>
              <a:buSzPts val="1400"/>
              <a:buChar char="–"/>
              <a:defRPr/>
            </a:lvl4pPr>
            <a:lvl5pPr marL="2286000" lvl="4" indent="-228600" algn="l">
              <a:spcBef>
                <a:spcPts val="300"/>
              </a:spcBef>
              <a:spcAft>
                <a:spcPts val="0"/>
              </a:spcAft>
              <a:buSzPts val="1100"/>
              <a:buNone/>
              <a:defRPr/>
            </a:lvl5pPr>
            <a:lvl6pPr marL="2743200" lvl="5" indent="-228600" algn="l">
              <a:spcBef>
                <a:spcPts val="300"/>
              </a:spcBef>
              <a:spcAft>
                <a:spcPts val="0"/>
              </a:spcAft>
              <a:buSzPts val="1100"/>
              <a:buNone/>
              <a:defRPr/>
            </a:lvl6pPr>
            <a:lvl7pPr marL="3200400" lvl="6" indent="-228600" algn="l">
              <a:spcBef>
                <a:spcPts val="300"/>
              </a:spcBef>
              <a:spcAft>
                <a:spcPts val="0"/>
              </a:spcAft>
              <a:buSzPts val="1100"/>
              <a:buNone/>
              <a:defRPr/>
            </a:lvl7pPr>
            <a:lvl8pPr marL="3657600" lvl="7" indent="-228600" algn="l">
              <a:spcBef>
                <a:spcPts val="300"/>
              </a:spcBef>
              <a:spcAft>
                <a:spcPts val="0"/>
              </a:spcAft>
              <a:buSzPts val="1100"/>
              <a:buNone/>
              <a:defRPr/>
            </a:lvl8pPr>
            <a:lvl9pPr marL="4114800" lvl="8" indent="-228600" algn="l">
              <a:spcBef>
                <a:spcPts val="300"/>
              </a:spcBef>
              <a:spcAft>
                <a:spcPts val="0"/>
              </a:spcAft>
              <a:buSzPts val="1100"/>
              <a:buNone/>
              <a:defRPr/>
            </a:lvl9pPr>
          </a:lstStyle>
          <a:p>
            <a:endParaRPr/>
          </a:p>
        </p:txBody>
      </p:sp>
      <p:cxnSp>
        <p:nvCxnSpPr>
          <p:cNvPr id="74" name="Google Shape;74;p14"/>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75" name="Google Shape;75;p14"/>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6"/>
        <p:cNvGrpSpPr/>
        <p:nvPr/>
      </p:nvGrpSpPr>
      <p:grpSpPr>
        <a:xfrm>
          <a:off x="0" y="0"/>
          <a:ext cx="0" cy="0"/>
          <a:chOff x="0" y="0"/>
          <a:chExt cx="0" cy="0"/>
        </a:xfrm>
      </p:grpSpPr>
      <p:sp>
        <p:nvSpPr>
          <p:cNvPr id="77" name="Google Shape;77;p15"/>
          <p:cNvSpPr txBox="1">
            <a:spLocks noGrp="1"/>
          </p:cNvSpPr>
          <p:nvPr>
            <p:ph type="ctrTitle"/>
          </p:nvPr>
        </p:nvSpPr>
        <p:spPr>
          <a:xfrm>
            <a:off x="311708" y="744575"/>
            <a:ext cx="8520600" cy="2052600"/>
          </a:xfrm>
          <a:prstGeom prst="rect">
            <a:avLst/>
          </a:prstGeom>
        </p:spPr>
        <p:txBody>
          <a:bodyPr spcFirstLastPara="1" wrap="square" lIns="68575" tIns="34275" rIns="68575" bIns="34275" anchor="b" anchorCtr="0">
            <a:noAutofit/>
          </a:bodyPr>
          <a:lstStyle>
            <a:lvl1pPr lvl="0" algn="ctr" rtl="0">
              <a:spcBef>
                <a:spcPts val="600"/>
              </a:spcBef>
              <a:spcAft>
                <a:spcPts val="0"/>
              </a:spcAft>
              <a:buSzPts val="5200"/>
              <a:buNone/>
              <a:defRPr sz="5200"/>
            </a:lvl1pPr>
            <a:lvl2pPr lvl="1" algn="ctr" rtl="0">
              <a:spcBef>
                <a:spcPts val="600"/>
              </a:spcBef>
              <a:spcAft>
                <a:spcPts val="0"/>
              </a:spcAft>
              <a:buSzPts val="5200"/>
              <a:buNone/>
              <a:defRPr sz="5200"/>
            </a:lvl2pPr>
            <a:lvl3pPr lvl="2" algn="ctr" rtl="0">
              <a:spcBef>
                <a:spcPts val="600"/>
              </a:spcBef>
              <a:spcAft>
                <a:spcPts val="0"/>
              </a:spcAft>
              <a:buSzPts val="5200"/>
              <a:buNone/>
              <a:defRPr sz="5200"/>
            </a:lvl3pPr>
            <a:lvl4pPr lvl="3" algn="ctr" rtl="0">
              <a:spcBef>
                <a:spcPts val="600"/>
              </a:spcBef>
              <a:spcAft>
                <a:spcPts val="0"/>
              </a:spcAft>
              <a:buSzPts val="5200"/>
              <a:buNone/>
              <a:defRPr sz="5200"/>
            </a:lvl4pPr>
            <a:lvl5pPr lvl="4" algn="ctr" rtl="0">
              <a:spcBef>
                <a:spcPts val="600"/>
              </a:spcBef>
              <a:spcAft>
                <a:spcPts val="0"/>
              </a:spcAft>
              <a:buSzPts val="5200"/>
              <a:buNone/>
              <a:defRPr sz="5200"/>
            </a:lvl5pPr>
            <a:lvl6pPr lvl="5" algn="ctr" rtl="0">
              <a:spcBef>
                <a:spcPts val="600"/>
              </a:spcBef>
              <a:spcAft>
                <a:spcPts val="0"/>
              </a:spcAft>
              <a:buSzPts val="5200"/>
              <a:buNone/>
              <a:defRPr sz="5200"/>
            </a:lvl6pPr>
            <a:lvl7pPr lvl="6" algn="ctr" rtl="0">
              <a:spcBef>
                <a:spcPts val="600"/>
              </a:spcBef>
              <a:spcAft>
                <a:spcPts val="0"/>
              </a:spcAft>
              <a:buSzPts val="5200"/>
              <a:buNone/>
              <a:defRPr sz="5200"/>
            </a:lvl7pPr>
            <a:lvl8pPr lvl="7" algn="ctr" rtl="0">
              <a:spcBef>
                <a:spcPts val="600"/>
              </a:spcBef>
              <a:spcAft>
                <a:spcPts val="0"/>
              </a:spcAft>
              <a:buSzPts val="5200"/>
              <a:buNone/>
              <a:defRPr sz="5200"/>
            </a:lvl8pPr>
            <a:lvl9pPr lvl="8" algn="ctr" rtl="0">
              <a:spcBef>
                <a:spcPts val="600"/>
              </a:spcBef>
              <a:spcAft>
                <a:spcPts val="0"/>
              </a:spcAft>
              <a:buSzPts val="5200"/>
              <a:buNone/>
              <a:defRPr sz="5200"/>
            </a:lvl9pPr>
          </a:lstStyle>
          <a:p>
            <a:endParaRPr/>
          </a:p>
        </p:txBody>
      </p:sp>
      <p:sp>
        <p:nvSpPr>
          <p:cNvPr id="78" name="Google Shape;78;p15"/>
          <p:cNvSpPr txBox="1">
            <a:spLocks noGrp="1"/>
          </p:cNvSpPr>
          <p:nvPr>
            <p:ph type="subTitle" idx="1"/>
          </p:nvPr>
        </p:nvSpPr>
        <p:spPr>
          <a:xfrm>
            <a:off x="311700" y="2834125"/>
            <a:ext cx="8520600" cy="792600"/>
          </a:xfrm>
          <a:prstGeom prst="rect">
            <a:avLst/>
          </a:prstGeom>
        </p:spPr>
        <p:txBody>
          <a:bodyPr spcFirstLastPara="1" wrap="square" lIns="68575" tIns="34275" rIns="68575" bIns="34275" anchor="t" anchorCtr="0">
            <a:noAutofit/>
          </a:bodyPr>
          <a:lstStyle>
            <a:lvl1pPr lvl="0" algn="ctr" rtl="0">
              <a:lnSpc>
                <a:spcPct val="100000"/>
              </a:lnSpc>
              <a:spcBef>
                <a:spcPts val="800"/>
              </a:spcBef>
              <a:spcAft>
                <a:spcPts val="0"/>
              </a:spcAft>
              <a:buSzPts val="2800"/>
              <a:buNone/>
              <a:defRPr sz="2800"/>
            </a:lvl1pPr>
            <a:lvl2pPr lvl="1" algn="ctr" rtl="0">
              <a:lnSpc>
                <a:spcPct val="100000"/>
              </a:lnSpc>
              <a:spcBef>
                <a:spcPts val="300"/>
              </a:spcBef>
              <a:spcAft>
                <a:spcPts val="0"/>
              </a:spcAft>
              <a:buSzPts val="2800"/>
              <a:buNone/>
              <a:defRPr sz="2800"/>
            </a:lvl2pPr>
            <a:lvl3pPr lvl="2" algn="ctr" rtl="0">
              <a:lnSpc>
                <a:spcPct val="100000"/>
              </a:lnSpc>
              <a:spcBef>
                <a:spcPts val="300"/>
              </a:spcBef>
              <a:spcAft>
                <a:spcPts val="0"/>
              </a:spcAft>
              <a:buSzPts val="2800"/>
              <a:buNone/>
              <a:defRPr sz="2800"/>
            </a:lvl3pPr>
            <a:lvl4pPr lvl="3" algn="ctr" rtl="0">
              <a:lnSpc>
                <a:spcPct val="100000"/>
              </a:lnSpc>
              <a:spcBef>
                <a:spcPts val="300"/>
              </a:spcBef>
              <a:spcAft>
                <a:spcPts val="0"/>
              </a:spcAft>
              <a:buSzPts val="2800"/>
              <a:buNone/>
              <a:defRPr sz="2800"/>
            </a:lvl4pPr>
            <a:lvl5pPr lvl="4" algn="ctr" rtl="0">
              <a:lnSpc>
                <a:spcPct val="100000"/>
              </a:lnSpc>
              <a:spcBef>
                <a:spcPts val="40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79" name="Google Shape;79;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Autofit/>
          </a:bodyPr>
          <a:lstStyle>
            <a:lvl1pPr lvl="0" rtl="0">
              <a:spcBef>
                <a:spcPts val="600"/>
              </a:spcBef>
              <a:spcAft>
                <a:spcPts val="0"/>
              </a:spcAft>
              <a:buSzPts val="1100"/>
              <a:buNone/>
              <a:defRPr/>
            </a:lvl1pPr>
            <a:lvl2pPr lvl="1" rtl="0">
              <a:spcBef>
                <a:spcPts val="600"/>
              </a:spcBef>
              <a:spcAft>
                <a:spcPts val="0"/>
              </a:spcAft>
              <a:buSzPts val="1100"/>
              <a:buNone/>
              <a:defRPr/>
            </a:lvl2pPr>
            <a:lvl3pPr lvl="2" rtl="0">
              <a:spcBef>
                <a:spcPts val="600"/>
              </a:spcBef>
              <a:spcAft>
                <a:spcPts val="0"/>
              </a:spcAft>
              <a:buSzPts val="1100"/>
              <a:buNone/>
              <a:defRPr/>
            </a:lvl3pPr>
            <a:lvl4pPr lvl="3" rtl="0">
              <a:spcBef>
                <a:spcPts val="600"/>
              </a:spcBef>
              <a:spcAft>
                <a:spcPts val="0"/>
              </a:spcAft>
              <a:buSzPts val="1100"/>
              <a:buNone/>
              <a:defRPr/>
            </a:lvl4pPr>
            <a:lvl5pPr lvl="4" rtl="0">
              <a:spcBef>
                <a:spcPts val="600"/>
              </a:spcBef>
              <a:spcAft>
                <a:spcPts val="0"/>
              </a:spcAft>
              <a:buSzPts val="1100"/>
              <a:buNone/>
              <a:defRPr/>
            </a:lvl5pPr>
            <a:lvl6pPr lvl="5" rtl="0">
              <a:spcBef>
                <a:spcPts val="600"/>
              </a:spcBef>
              <a:spcAft>
                <a:spcPts val="0"/>
              </a:spcAft>
              <a:buSzPts val="1100"/>
              <a:buNone/>
              <a:defRPr/>
            </a:lvl6pPr>
            <a:lvl7pPr lvl="6" rtl="0">
              <a:spcBef>
                <a:spcPts val="600"/>
              </a:spcBef>
              <a:spcAft>
                <a:spcPts val="0"/>
              </a:spcAft>
              <a:buSzPts val="1100"/>
              <a:buNone/>
              <a:defRPr/>
            </a:lvl7pPr>
            <a:lvl8pPr lvl="7" rtl="0">
              <a:spcBef>
                <a:spcPts val="600"/>
              </a:spcBef>
              <a:spcAft>
                <a:spcPts val="0"/>
              </a:spcAft>
              <a:buSzPts val="1100"/>
              <a:buNone/>
              <a:defRPr/>
            </a:lvl8pPr>
            <a:lvl9pPr lvl="8" rtl="0">
              <a:spcBef>
                <a:spcPts val="600"/>
              </a:spcBef>
              <a:spcAft>
                <a:spcPts val="0"/>
              </a:spcAft>
              <a:buSzPts val="1100"/>
              <a:buNone/>
              <a:defRPr/>
            </a:lvl9pPr>
          </a:lstStyle>
          <a:p>
            <a:endParaRPr/>
          </a:p>
        </p:txBody>
      </p:sp>
      <p:sp>
        <p:nvSpPr>
          <p:cNvPr id="82" name="Google Shape;82;p16"/>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lvl1pPr marL="457200" lvl="0" indent="-336550" rtl="0">
              <a:spcBef>
                <a:spcPts val="800"/>
              </a:spcBef>
              <a:spcAft>
                <a:spcPts val="0"/>
              </a:spcAft>
              <a:buSzPts val="1700"/>
              <a:buChar char="•"/>
              <a:defRPr/>
            </a:lvl1pPr>
            <a:lvl2pPr marL="914400" lvl="1" indent="-317500" rtl="0">
              <a:spcBef>
                <a:spcPts val="300"/>
              </a:spcBef>
              <a:spcAft>
                <a:spcPts val="0"/>
              </a:spcAft>
              <a:buSzPts val="1400"/>
              <a:buChar char="–"/>
              <a:defRPr/>
            </a:lvl2pPr>
            <a:lvl3pPr marL="1371600" lvl="2" indent="-317500" rtl="0">
              <a:spcBef>
                <a:spcPts val="300"/>
              </a:spcBef>
              <a:spcAft>
                <a:spcPts val="0"/>
              </a:spcAft>
              <a:buSzPts val="1400"/>
              <a:buChar char="–"/>
              <a:defRPr/>
            </a:lvl3pPr>
            <a:lvl4pPr marL="1828800" lvl="3" indent="-317500" rtl="0">
              <a:spcBef>
                <a:spcPts val="300"/>
              </a:spcBef>
              <a:spcAft>
                <a:spcPts val="0"/>
              </a:spcAft>
              <a:buSzPts val="1400"/>
              <a:buChar char="–"/>
              <a:defRPr/>
            </a:lvl4pPr>
            <a:lvl5pPr marL="2286000" lvl="4" indent="-228600" rtl="0">
              <a:spcBef>
                <a:spcPts val="400"/>
              </a:spcBef>
              <a:spcAft>
                <a:spcPts val="0"/>
              </a:spcAft>
              <a:buSzPts val="1100"/>
              <a:buNone/>
              <a:defRPr/>
            </a:lvl5pPr>
            <a:lvl6pPr marL="2743200" lvl="5" indent="-228600" rtl="0">
              <a:spcBef>
                <a:spcPts val="400"/>
              </a:spcBef>
              <a:spcAft>
                <a:spcPts val="0"/>
              </a:spcAft>
              <a:buSzPts val="1100"/>
              <a:buNone/>
              <a:defRPr/>
            </a:lvl6pPr>
            <a:lvl7pPr marL="3200400" lvl="6" indent="-228600" rtl="0">
              <a:spcBef>
                <a:spcPts val="400"/>
              </a:spcBef>
              <a:spcAft>
                <a:spcPts val="0"/>
              </a:spcAft>
              <a:buSzPts val="1100"/>
              <a:buNone/>
              <a:defRPr/>
            </a:lvl7pPr>
            <a:lvl8pPr marL="3657600" lvl="7" indent="-228600" rtl="0">
              <a:spcBef>
                <a:spcPts val="400"/>
              </a:spcBef>
              <a:spcAft>
                <a:spcPts val="0"/>
              </a:spcAft>
              <a:buSzPts val="1100"/>
              <a:buNone/>
              <a:defRPr/>
            </a:lvl8pPr>
            <a:lvl9pPr marL="4114800" lvl="8" indent="-228600" rtl="0">
              <a:spcBef>
                <a:spcPts val="400"/>
              </a:spcBef>
              <a:spcAft>
                <a:spcPts val="0"/>
              </a:spcAft>
              <a:buSzPts val="1100"/>
              <a:buNone/>
              <a:defRPr/>
            </a:lvl9pPr>
          </a:lstStyle>
          <a:p>
            <a:endParaRPr/>
          </a:p>
        </p:txBody>
      </p:sp>
      <p:sp>
        <p:nvSpPr>
          <p:cNvPr id="83" name="Google Shape;83;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Autofit/>
          </a:bodyPr>
          <a:lstStyle>
            <a:lvl1pPr lvl="0" rtl="0">
              <a:spcBef>
                <a:spcPts val="600"/>
              </a:spcBef>
              <a:spcAft>
                <a:spcPts val="0"/>
              </a:spcAft>
              <a:buSzPts val="1100"/>
              <a:buNone/>
              <a:defRPr/>
            </a:lvl1pPr>
            <a:lvl2pPr lvl="1" rtl="0">
              <a:spcBef>
                <a:spcPts val="600"/>
              </a:spcBef>
              <a:spcAft>
                <a:spcPts val="0"/>
              </a:spcAft>
              <a:buSzPts val="1100"/>
              <a:buNone/>
              <a:defRPr/>
            </a:lvl2pPr>
            <a:lvl3pPr lvl="2" rtl="0">
              <a:spcBef>
                <a:spcPts val="600"/>
              </a:spcBef>
              <a:spcAft>
                <a:spcPts val="0"/>
              </a:spcAft>
              <a:buSzPts val="1100"/>
              <a:buNone/>
              <a:defRPr/>
            </a:lvl3pPr>
            <a:lvl4pPr lvl="3" rtl="0">
              <a:spcBef>
                <a:spcPts val="600"/>
              </a:spcBef>
              <a:spcAft>
                <a:spcPts val="0"/>
              </a:spcAft>
              <a:buSzPts val="1100"/>
              <a:buNone/>
              <a:defRPr/>
            </a:lvl4pPr>
            <a:lvl5pPr lvl="4" rtl="0">
              <a:spcBef>
                <a:spcPts val="600"/>
              </a:spcBef>
              <a:spcAft>
                <a:spcPts val="0"/>
              </a:spcAft>
              <a:buSzPts val="1100"/>
              <a:buNone/>
              <a:defRPr/>
            </a:lvl5pPr>
            <a:lvl6pPr lvl="5" rtl="0">
              <a:spcBef>
                <a:spcPts val="600"/>
              </a:spcBef>
              <a:spcAft>
                <a:spcPts val="0"/>
              </a:spcAft>
              <a:buSzPts val="1100"/>
              <a:buNone/>
              <a:defRPr/>
            </a:lvl6pPr>
            <a:lvl7pPr lvl="6" rtl="0">
              <a:spcBef>
                <a:spcPts val="600"/>
              </a:spcBef>
              <a:spcAft>
                <a:spcPts val="0"/>
              </a:spcAft>
              <a:buSzPts val="1100"/>
              <a:buNone/>
              <a:defRPr/>
            </a:lvl7pPr>
            <a:lvl8pPr lvl="7" rtl="0">
              <a:spcBef>
                <a:spcPts val="600"/>
              </a:spcBef>
              <a:spcAft>
                <a:spcPts val="0"/>
              </a:spcAft>
              <a:buSzPts val="1100"/>
              <a:buNone/>
              <a:defRPr/>
            </a:lvl8pPr>
            <a:lvl9pPr lvl="8" rtl="0">
              <a:spcBef>
                <a:spcPts val="600"/>
              </a:spcBef>
              <a:spcAft>
                <a:spcPts val="0"/>
              </a:spcAft>
              <a:buSzPts val="1100"/>
              <a:buNone/>
              <a:defRPr/>
            </a:lvl9pPr>
          </a:lstStyle>
          <a:p>
            <a:endParaRPr/>
          </a:p>
        </p:txBody>
      </p:sp>
      <p:sp>
        <p:nvSpPr>
          <p:cNvPr id="86" name="Google Shape;86;p17"/>
          <p:cNvSpPr txBox="1">
            <a:spLocks noGrp="1"/>
          </p:cNvSpPr>
          <p:nvPr>
            <p:ph type="body" idx="1"/>
          </p:nvPr>
        </p:nvSpPr>
        <p:spPr>
          <a:xfrm>
            <a:off x="311700" y="1152475"/>
            <a:ext cx="3999900" cy="3416400"/>
          </a:xfrm>
          <a:prstGeom prst="rect">
            <a:avLst/>
          </a:prstGeom>
        </p:spPr>
        <p:txBody>
          <a:bodyPr spcFirstLastPara="1" wrap="square" lIns="68575" tIns="34275" rIns="68575" bIns="34275" anchor="t" anchorCtr="0">
            <a:noAutofit/>
          </a:bodyPr>
          <a:lstStyle>
            <a:lvl1pPr marL="457200" lvl="0" indent="-317500" rtl="0">
              <a:spcBef>
                <a:spcPts val="800"/>
              </a:spcBef>
              <a:spcAft>
                <a:spcPts val="0"/>
              </a:spcAft>
              <a:buSzPts val="1400"/>
              <a:buChar char="•"/>
              <a:defRPr sz="1400"/>
            </a:lvl1pPr>
            <a:lvl2pPr marL="914400" lvl="1" indent="-304800" rtl="0">
              <a:spcBef>
                <a:spcPts val="300"/>
              </a:spcBef>
              <a:spcAft>
                <a:spcPts val="0"/>
              </a:spcAft>
              <a:buSzPts val="1200"/>
              <a:buChar char="–"/>
              <a:defRPr sz="1200"/>
            </a:lvl2pPr>
            <a:lvl3pPr marL="1371600" lvl="2" indent="-304800" rtl="0">
              <a:spcBef>
                <a:spcPts val="300"/>
              </a:spcBef>
              <a:spcAft>
                <a:spcPts val="0"/>
              </a:spcAft>
              <a:buSzPts val="1200"/>
              <a:buChar char="–"/>
              <a:defRPr sz="1200"/>
            </a:lvl3pPr>
            <a:lvl4pPr marL="1828800" lvl="3" indent="-304800" rtl="0">
              <a:spcBef>
                <a:spcPts val="300"/>
              </a:spcBef>
              <a:spcAft>
                <a:spcPts val="0"/>
              </a:spcAft>
              <a:buSzPts val="1200"/>
              <a:buChar char="–"/>
              <a:defRPr sz="1200"/>
            </a:lvl4pPr>
            <a:lvl5pPr marL="2286000" lvl="4" indent="-228600" rtl="0">
              <a:spcBef>
                <a:spcPts val="400"/>
              </a:spcBef>
              <a:spcAft>
                <a:spcPts val="0"/>
              </a:spcAft>
              <a:buSzPts val="1200"/>
              <a:buNone/>
              <a:defRPr sz="1200"/>
            </a:lvl5pPr>
            <a:lvl6pPr marL="2743200" lvl="5" indent="-228600" rtl="0">
              <a:spcBef>
                <a:spcPts val="400"/>
              </a:spcBef>
              <a:spcAft>
                <a:spcPts val="0"/>
              </a:spcAft>
              <a:buSzPts val="1200"/>
              <a:buNone/>
              <a:defRPr sz="1200"/>
            </a:lvl6pPr>
            <a:lvl7pPr marL="3200400" lvl="6" indent="-228600" rtl="0">
              <a:spcBef>
                <a:spcPts val="400"/>
              </a:spcBef>
              <a:spcAft>
                <a:spcPts val="0"/>
              </a:spcAft>
              <a:buSzPts val="1200"/>
              <a:buNone/>
              <a:defRPr sz="1200"/>
            </a:lvl7pPr>
            <a:lvl8pPr marL="3657600" lvl="7" indent="-228600" rtl="0">
              <a:spcBef>
                <a:spcPts val="400"/>
              </a:spcBef>
              <a:spcAft>
                <a:spcPts val="0"/>
              </a:spcAft>
              <a:buSzPts val="1200"/>
              <a:buNone/>
              <a:defRPr sz="1200"/>
            </a:lvl8pPr>
            <a:lvl9pPr marL="4114800" lvl="8" indent="-228600" rtl="0">
              <a:spcBef>
                <a:spcPts val="400"/>
              </a:spcBef>
              <a:spcAft>
                <a:spcPts val="0"/>
              </a:spcAft>
              <a:buSzPts val="1200"/>
              <a:buNone/>
              <a:defRPr sz="1200"/>
            </a:lvl9pPr>
          </a:lstStyle>
          <a:p>
            <a:endParaRPr/>
          </a:p>
        </p:txBody>
      </p:sp>
      <p:sp>
        <p:nvSpPr>
          <p:cNvPr id="87" name="Google Shape;87;p17"/>
          <p:cNvSpPr txBox="1">
            <a:spLocks noGrp="1"/>
          </p:cNvSpPr>
          <p:nvPr>
            <p:ph type="body" idx="2"/>
          </p:nvPr>
        </p:nvSpPr>
        <p:spPr>
          <a:xfrm>
            <a:off x="4832400" y="1152475"/>
            <a:ext cx="3999900" cy="3416400"/>
          </a:xfrm>
          <a:prstGeom prst="rect">
            <a:avLst/>
          </a:prstGeom>
        </p:spPr>
        <p:txBody>
          <a:bodyPr spcFirstLastPara="1" wrap="square" lIns="68575" tIns="34275" rIns="68575" bIns="34275" anchor="t" anchorCtr="0">
            <a:noAutofit/>
          </a:bodyPr>
          <a:lstStyle>
            <a:lvl1pPr marL="457200" lvl="0" indent="-317500" rtl="0">
              <a:spcBef>
                <a:spcPts val="800"/>
              </a:spcBef>
              <a:spcAft>
                <a:spcPts val="0"/>
              </a:spcAft>
              <a:buSzPts val="1400"/>
              <a:buChar char="•"/>
              <a:defRPr sz="1400"/>
            </a:lvl1pPr>
            <a:lvl2pPr marL="914400" lvl="1" indent="-304800" rtl="0">
              <a:spcBef>
                <a:spcPts val="300"/>
              </a:spcBef>
              <a:spcAft>
                <a:spcPts val="0"/>
              </a:spcAft>
              <a:buSzPts val="1200"/>
              <a:buChar char="–"/>
              <a:defRPr sz="1200"/>
            </a:lvl2pPr>
            <a:lvl3pPr marL="1371600" lvl="2" indent="-304800" rtl="0">
              <a:spcBef>
                <a:spcPts val="300"/>
              </a:spcBef>
              <a:spcAft>
                <a:spcPts val="0"/>
              </a:spcAft>
              <a:buSzPts val="1200"/>
              <a:buChar char="–"/>
              <a:defRPr sz="1200"/>
            </a:lvl3pPr>
            <a:lvl4pPr marL="1828800" lvl="3" indent="-304800" rtl="0">
              <a:spcBef>
                <a:spcPts val="300"/>
              </a:spcBef>
              <a:spcAft>
                <a:spcPts val="0"/>
              </a:spcAft>
              <a:buSzPts val="1200"/>
              <a:buChar char="–"/>
              <a:defRPr sz="1200"/>
            </a:lvl4pPr>
            <a:lvl5pPr marL="2286000" lvl="4" indent="-228600" rtl="0">
              <a:spcBef>
                <a:spcPts val="400"/>
              </a:spcBef>
              <a:spcAft>
                <a:spcPts val="0"/>
              </a:spcAft>
              <a:buSzPts val="1200"/>
              <a:buNone/>
              <a:defRPr sz="1200"/>
            </a:lvl5pPr>
            <a:lvl6pPr marL="2743200" lvl="5" indent="-228600" rtl="0">
              <a:spcBef>
                <a:spcPts val="400"/>
              </a:spcBef>
              <a:spcAft>
                <a:spcPts val="0"/>
              </a:spcAft>
              <a:buSzPts val="1200"/>
              <a:buNone/>
              <a:defRPr sz="1200"/>
            </a:lvl6pPr>
            <a:lvl7pPr marL="3200400" lvl="6" indent="-228600" rtl="0">
              <a:spcBef>
                <a:spcPts val="400"/>
              </a:spcBef>
              <a:spcAft>
                <a:spcPts val="0"/>
              </a:spcAft>
              <a:buSzPts val="1200"/>
              <a:buNone/>
              <a:defRPr sz="1200"/>
            </a:lvl7pPr>
            <a:lvl8pPr marL="3657600" lvl="7" indent="-228600" rtl="0">
              <a:spcBef>
                <a:spcPts val="400"/>
              </a:spcBef>
              <a:spcAft>
                <a:spcPts val="0"/>
              </a:spcAft>
              <a:buSzPts val="1200"/>
              <a:buNone/>
              <a:defRPr sz="1200"/>
            </a:lvl8pPr>
            <a:lvl9pPr marL="4114800" lvl="8" indent="-228600" rtl="0">
              <a:spcBef>
                <a:spcPts val="400"/>
              </a:spcBef>
              <a:spcAft>
                <a:spcPts val="0"/>
              </a:spcAft>
              <a:buSzPts val="1200"/>
              <a:buNone/>
              <a:defRPr sz="1200"/>
            </a:lvl9pPr>
          </a:lstStyle>
          <a:p>
            <a:endParaRPr/>
          </a:p>
        </p:txBody>
      </p:sp>
      <p:sp>
        <p:nvSpPr>
          <p:cNvPr id="88" name="Google Shape;8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2150850"/>
            <a:ext cx="8520600" cy="841800"/>
          </a:xfrm>
          <a:prstGeom prst="rect">
            <a:avLst/>
          </a:prstGeom>
        </p:spPr>
        <p:txBody>
          <a:bodyPr spcFirstLastPara="1" wrap="square" lIns="68575" tIns="34275" rIns="68575" bIns="34275" anchor="ctr" anchorCtr="0">
            <a:noAutofit/>
          </a:bodyPr>
          <a:lstStyle>
            <a:lvl1pPr lvl="0" algn="ctr" rtl="0">
              <a:spcBef>
                <a:spcPts val="600"/>
              </a:spcBef>
              <a:spcAft>
                <a:spcPts val="0"/>
              </a:spcAft>
              <a:buSzPts val="3600"/>
              <a:buNone/>
              <a:defRPr sz="3600"/>
            </a:lvl1pPr>
            <a:lvl2pPr lvl="1" algn="ctr" rtl="0">
              <a:spcBef>
                <a:spcPts val="600"/>
              </a:spcBef>
              <a:spcAft>
                <a:spcPts val="0"/>
              </a:spcAft>
              <a:buSzPts val="3600"/>
              <a:buNone/>
              <a:defRPr sz="3600"/>
            </a:lvl2pPr>
            <a:lvl3pPr lvl="2" algn="ctr" rtl="0">
              <a:spcBef>
                <a:spcPts val="600"/>
              </a:spcBef>
              <a:spcAft>
                <a:spcPts val="0"/>
              </a:spcAft>
              <a:buSzPts val="3600"/>
              <a:buNone/>
              <a:defRPr sz="3600"/>
            </a:lvl3pPr>
            <a:lvl4pPr lvl="3" algn="ctr" rtl="0">
              <a:spcBef>
                <a:spcPts val="600"/>
              </a:spcBef>
              <a:spcAft>
                <a:spcPts val="0"/>
              </a:spcAft>
              <a:buSzPts val="3600"/>
              <a:buNone/>
              <a:defRPr sz="3600"/>
            </a:lvl4pPr>
            <a:lvl5pPr lvl="4" algn="ctr" rtl="0">
              <a:spcBef>
                <a:spcPts val="600"/>
              </a:spcBef>
              <a:spcAft>
                <a:spcPts val="0"/>
              </a:spcAft>
              <a:buSzPts val="3600"/>
              <a:buNone/>
              <a:defRPr sz="3600"/>
            </a:lvl5pPr>
            <a:lvl6pPr lvl="5" algn="ctr" rtl="0">
              <a:spcBef>
                <a:spcPts val="600"/>
              </a:spcBef>
              <a:spcAft>
                <a:spcPts val="0"/>
              </a:spcAft>
              <a:buSzPts val="3600"/>
              <a:buNone/>
              <a:defRPr sz="3600"/>
            </a:lvl6pPr>
            <a:lvl7pPr lvl="6" algn="ctr" rtl="0">
              <a:spcBef>
                <a:spcPts val="600"/>
              </a:spcBef>
              <a:spcAft>
                <a:spcPts val="0"/>
              </a:spcAft>
              <a:buSzPts val="3600"/>
              <a:buNone/>
              <a:defRPr sz="3600"/>
            </a:lvl7pPr>
            <a:lvl8pPr lvl="7" algn="ctr" rtl="0">
              <a:spcBef>
                <a:spcPts val="600"/>
              </a:spcBef>
              <a:spcAft>
                <a:spcPts val="0"/>
              </a:spcAft>
              <a:buSzPts val="3600"/>
              <a:buNone/>
              <a:defRPr sz="3600"/>
            </a:lvl8pPr>
            <a:lvl9pPr lvl="8" algn="ctr" rtl="0">
              <a:spcBef>
                <a:spcPts val="600"/>
              </a:spcBef>
              <a:spcAft>
                <a:spcPts val="0"/>
              </a:spcAft>
              <a:buSzPts val="3600"/>
              <a:buNone/>
              <a:defRPr sz="3600"/>
            </a:lvl9pPr>
          </a:lstStyle>
          <a:p>
            <a:endParaRPr/>
          </a:p>
        </p:txBody>
      </p:sp>
      <p:sp>
        <p:nvSpPr>
          <p:cNvPr id="91" name="Google Shape;91;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1" y="290946"/>
            <a:ext cx="8229600" cy="354900"/>
          </a:xfrm>
          <a:prstGeom prst="rect">
            <a:avLst/>
          </a:prstGeom>
          <a:noFill/>
          <a:ln>
            <a:noFill/>
          </a:ln>
        </p:spPr>
        <p:txBody>
          <a:bodyPr spcFirstLastPara="1" wrap="square" lIns="68575" tIns="34275" rIns="68575" bIns="34275" anchor="b" anchorCtr="0">
            <a:noAutofit/>
          </a:bodyPr>
          <a:lstStyle>
            <a:lvl1pPr lvl="0" algn="l">
              <a:spcBef>
                <a:spcPts val="4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15" name="Google Shape;15;p3"/>
          <p:cNvSpPr txBox="1">
            <a:spLocks noGrp="1"/>
          </p:cNvSpPr>
          <p:nvPr>
            <p:ph type="body" idx="1"/>
          </p:nvPr>
        </p:nvSpPr>
        <p:spPr>
          <a:xfrm>
            <a:off x="457201" y="914400"/>
            <a:ext cx="8229600" cy="3714900"/>
          </a:xfrm>
          <a:prstGeom prst="rect">
            <a:avLst/>
          </a:prstGeom>
          <a:noFill/>
          <a:ln>
            <a:noFill/>
          </a:ln>
        </p:spPr>
        <p:txBody>
          <a:bodyPr spcFirstLastPara="1" wrap="square" lIns="68575" tIns="34275" rIns="68575" bIns="34275" anchor="t" anchorCtr="0">
            <a:noAutofit/>
          </a:bodyPr>
          <a:lstStyle>
            <a:lvl1pPr marL="457200" lvl="0" indent="-317500" algn="l">
              <a:spcBef>
                <a:spcPts val="700"/>
              </a:spcBef>
              <a:spcAft>
                <a:spcPts val="0"/>
              </a:spcAft>
              <a:buSzPts val="1400"/>
              <a:buChar char="•"/>
              <a:defRPr/>
            </a:lvl1pPr>
            <a:lvl2pPr marL="914400" lvl="1" indent="-317500" algn="l">
              <a:spcBef>
                <a:spcPts val="300"/>
              </a:spcBef>
              <a:spcAft>
                <a:spcPts val="0"/>
              </a:spcAft>
              <a:buSzPts val="1400"/>
              <a:buChar char="–"/>
              <a:defRPr/>
            </a:lvl2pPr>
            <a:lvl3pPr marL="1371600" lvl="2" indent="-317500" algn="l">
              <a:spcBef>
                <a:spcPts val="300"/>
              </a:spcBef>
              <a:spcAft>
                <a:spcPts val="0"/>
              </a:spcAft>
              <a:buSzPts val="1400"/>
              <a:buChar char="–"/>
              <a:defRPr/>
            </a:lvl3pPr>
            <a:lvl4pPr marL="1828800" lvl="3" indent="-317500" algn="l">
              <a:spcBef>
                <a:spcPts val="300"/>
              </a:spcBef>
              <a:spcAft>
                <a:spcPts val="0"/>
              </a:spcAft>
              <a:buSzPts val="1400"/>
              <a:buChar char="–"/>
              <a:defRPr/>
            </a:lvl4pPr>
            <a:lvl5pPr marL="2286000" lvl="4" indent="-228600" algn="l">
              <a:spcBef>
                <a:spcPts val="300"/>
              </a:spcBef>
              <a:spcAft>
                <a:spcPts val="0"/>
              </a:spcAft>
              <a:buSzPts val="1100"/>
              <a:buNone/>
              <a:defRPr/>
            </a:lvl5pPr>
            <a:lvl6pPr marL="2743200" lvl="5" indent="-228600" algn="l">
              <a:spcBef>
                <a:spcPts val="300"/>
              </a:spcBef>
              <a:spcAft>
                <a:spcPts val="0"/>
              </a:spcAft>
              <a:buSzPts val="1100"/>
              <a:buNone/>
              <a:defRPr/>
            </a:lvl6pPr>
            <a:lvl7pPr marL="3200400" lvl="6" indent="-228600" algn="l">
              <a:spcBef>
                <a:spcPts val="300"/>
              </a:spcBef>
              <a:spcAft>
                <a:spcPts val="0"/>
              </a:spcAft>
              <a:buSzPts val="1100"/>
              <a:buNone/>
              <a:defRPr/>
            </a:lvl7pPr>
            <a:lvl8pPr marL="3657600" lvl="7" indent="-228600" algn="l">
              <a:spcBef>
                <a:spcPts val="300"/>
              </a:spcBef>
              <a:spcAft>
                <a:spcPts val="0"/>
              </a:spcAft>
              <a:buSzPts val="1100"/>
              <a:buNone/>
              <a:defRPr/>
            </a:lvl8pPr>
            <a:lvl9pPr marL="4114800" lvl="8" indent="-228600" algn="l">
              <a:spcBef>
                <a:spcPts val="300"/>
              </a:spcBef>
              <a:spcAft>
                <a:spcPts val="0"/>
              </a:spcAft>
              <a:buSzPts val="1100"/>
              <a:buNone/>
              <a:defRPr/>
            </a:lvl9pPr>
          </a:lstStyle>
          <a:p>
            <a:endParaRPr/>
          </a:p>
        </p:txBody>
      </p:sp>
      <p:cxnSp>
        <p:nvCxnSpPr>
          <p:cNvPr id="16" name="Google Shape;16;p3"/>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17" name="Google Shape;17;p3"/>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722313" y="3305176"/>
            <a:ext cx="7772400" cy="531000"/>
          </a:xfrm>
          <a:prstGeom prst="rect">
            <a:avLst/>
          </a:prstGeom>
          <a:noFill/>
          <a:ln>
            <a:noFill/>
          </a:ln>
        </p:spPr>
        <p:txBody>
          <a:bodyPr spcFirstLastPara="1" wrap="square" lIns="68575" tIns="34275" rIns="68575" bIns="34275" anchor="t" anchorCtr="0">
            <a:noAutofit/>
          </a:bodyPr>
          <a:lstStyle>
            <a:lvl1pPr lvl="0" algn="l">
              <a:spcBef>
                <a:spcPts val="900"/>
              </a:spcBef>
              <a:spcAft>
                <a:spcPts val="0"/>
              </a:spcAft>
              <a:buSzPts val="1100"/>
              <a:buNone/>
              <a:defRPr sz="3000" b="1" cap="none"/>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20" name="Google Shape;20;p4"/>
          <p:cNvSpPr txBox="1">
            <a:spLocks noGrp="1"/>
          </p:cNvSpPr>
          <p:nvPr>
            <p:ph type="body" idx="1"/>
          </p:nvPr>
        </p:nvSpPr>
        <p:spPr>
          <a:xfrm>
            <a:off x="722313" y="2180035"/>
            <a:ext cx="7772400" cy="1125000"/>
          </a:xfrm>
          <a:prstGeom prst="rect">
            <a:avLst/>
          </a:prstGeom>
          <a:noFill/>
          <a:ln>
            <a:noFill/>
          </a:ln>
        </p:spPr>
        <p:txBody>
          <a:bodyPr spcFirstLastPara="1" wrap="square" lIns="68575" tIns="34275" rIns="68575" bIns="34275" anchor="b" anchorCtr="0">
            <a:noAutofit/>
          </a:bodyPr>
          <a:lstStyle>
            <a:lvl1pPr marL="457200" lvl="0" indent="-228600" algn="l">
              <a:spcBef>
                <a:spcPts val="800"/>
              </a:spcBef>
              <a:spcAft>
                <a:spcPts val="0"/>
              </a:spcAft>
              <a:buSzPts val="1500"/>
              <a:buNone/>
              <a:defRPr sz="1500"/>
            </a:lvl1pPr>
            <a:lvl2pPr marL="914400" lvl="1" indent="-228600" algn="l">
              <a:spcBef>
                <a:spcPts val="300"/>
              </a:spcBef>
              <a:spcAft>
                <a:spcPts val="0"/>
              </a:spcAft>
              <a:buSzPts val="1400"/>
              <a:buNone/>
              <a:defRPr sz="1400"/>
            </a:lvl2pPr>
            <a:lvl3pPr marL="1371600" lvl="2" indent="-228600" algn="l">
              <a:spcBef>
                <a:spcPts val="300"/>
              </a:spcBef>
              <a:spcAft>
                <a:spcPts val="0"/>
              </a:spcAft>
              <a:buSzPts val="1200"/>
              <a:buFont typeface="Calibri"/>
              <a:buNone/>
              <a:defRPr sz="1200"/>
            </a:lvl3pPr>
            <a:lvl4pPr marL="1828800" lvl="3" indent="-228600" algn="l">
              <a:spcBef>
                <a:spcPts val="300"/>
              </a:spcBef>
              <a:spcAft>
                <a:spcPts val="0"/>
              </a:spcAft>
              <a:buSzPts val="1100"/>
              <a:buNone/>
              <a:defRPr sz="1100"/>
            </a:lvl4pPr>
            <a:lvl5pPr marL="2286000" lvl="4" indent="-228600" algn="l">
              <a:spcBef>
                <a:spcPts val="300"/>
              </a:spcBef>
              <a:spcAft>
                <a:spcPts val="0"/>
              </a:spcAft>
              <a:buSzPts val="1300"/>
              <a:buNone/>
              <a:defRPr sz="1100"/>
            </a:lvl5pPr>
            <a:lvl6pPr marL="2743200" lvl="5" indent="-228600" algn="l">
              <a:spcBef>
                <a:spcPts val="300"/>
              </a:spcBef>
              <a:spcAft>
                <a:spcPts val="0"/>
              </a:spcAft>
              <a:buSzPts val="1300"/>
              <a:buNone/>
              <a:defRPr sz="1100"/>
            </a:lvl6pPr>
            <a:lvl7pPr marL="3200400" lvl="6" indent="-228600" algn="l">
              <a:spcBef>
                <a:spcPts val="300"/>
              </a:spcBef>
              <a:spcAft>
                <a:spcPts val="0"/>
              </a:spcAft>
              <a:buSzPts val="1300"/>
              <a:buNone/>
              <a:defRPr sz="1100"/>
            </a:lvl7pPr>
            <a:lvl8pPr marL="3657600" lvl="7" indent="-228600" algn="l">
              <a:spcBef>
                <a:spcPts val="300"/>
              </a:spcBef>
              <a:spcAft>
                <a:spcPts val="0"/>
              </a:spcAft>
              <a:buSzPts val="1300"/>
              <a:buNone/>
              <a:defRPr sz="1100"/>
            </a:lvl8pPr>
            <a:lvl9pPr marL="4114800" lvl="8" indent="-228600" algn="l">
              <a:spcBef>
                <a:spcPts val="300"/>
              </a:spcBef>
              <a:spcAft>
                <a:spcPts val="0"/>
              </a:spcAft>
              <a:buSzPts val="1300"/>
              <a:buNone/>
              <a:defRPr sz="1100"/>
            </a:lvl9pPr>
          </a:lstStyle>
          <a:p>
            <a:endParaRPr/>
          </a:p>
        </p:txBody>
      </p:sp>
      <p:cxnSp>
        <p:nvCxnSpPr>
          <p:cNvPr id="21" name="Google Shape;21;p4"/>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22" name="Google Shape;22;p4"/>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57200" y="285751"/>
            <a:ext cx="8229600" cy="354900"/>
          </a:xfrm>
          <a:prstGeom prst="rect">
            <a:avLst/>
          </a:prstGeom>
          <a:noFill/>
          <a:ln>
            <a:noFill/>
          </a:ln>
        </p:spPr>
        <p:txBody>
          <a:bodyPr spcFirstLastPara="1" wrap="square" lIns="68575" tIns="34275" rIns="68575" bIns="34275" anchor="b" anchorCtr="0">
            <a:noAutofit/>
          </a:bodyPr>
          <a:lstStyle>
            <a:lvl1pPr lvl="0" algn="l">
              <a:spcBef>
                <a:spcPts val="4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25" name="Google Shape;25;p5"/>
          <p:cNvSpPr txBox="1">
            <a:spLocks noGrp="1"/>
          </p:cNvSpPr>
          <p:nvPr>
            <p:ph type="body" idx="1"/>
          </p:nvPr>
        </p:nvSpPr>
        <p:spPr>
          <a:xfrm>
            <a:off x="701675" y="1632347"/>
            <a:ext cx="3543300" cy="3026700"/>
          </a:xfrm>
          <a:prstGeom prst="rect">
            <a:avLst/>
          </a:prstGeom>
          <a:noFill/>
          <a:ln>
            <a:noFill/>
          </a:ln>
        </p:spPr>
        <p:txBody>
          <a:bodyPr spcFirstLastPara="1" wrap="square" lIns="68575" tIns="34275" rIns="68575" bIns="34275" anchor="t" anchorCtr="0">
            <a:noAutofit/>
          </a:bodyPr>
          <a:lstStyle>
            <a:lvl1pPr marL="457200" lvl="0" indent="-361950" algn="l">
              <a:spcBef>
                <a:spcPts val="1100"/>
              </a:spcBef>
              <a:spcAft>
                <a:spcPts val="0"/>
              </a:spcAft>
              <a:buSzPts val="2100"/>
              <a:buChar char="•"/>
              <a:defRPr sz="2100"/>
            </a:lvl1pPr>
            <a:lvl2pPr marL="914400" lvl="1" indent="-342900" algn="l">
              <a:spcBef>
                <a:spcPts val="500"/>
              </a:spcBef>
              <a:spcAft>
                <a:spcPts val="0"/>
              </a:spcAft>
              <a:buSzPts val="1800"/>
              <a:buChar char="–"/>
              <a:defRPr sz="1800"/>
            </a:lvl2pPr>
            <a:lvl3pPr marL="1371600" lvl="2" indent="-323850" algn="l">
              <a:spcBef>
                <a:spcPts val="400"/>
              </a:spcBef>
              <a:spcAft>
                <a:spcPts val="0"/>
              </a:spcAft>
              <a:buSzPts val="1500"/>
              <a:buFont typeface="Calibri"/>
              <a:buChar char="–"/>
              <a:defRPr sz="1500"/>
            </a:lvl3pPr>
            <a:lvl4pPr marL="1828800" lvl="3" indent="-317500" algn="l">
              <a:spcBef>
                <a:spcPts val="300"/>
              </a:spcBef>
              <a:spcAft>
                <a:spcPts val="0"/>
              </a:spcAft>
              <a:buSzPts val="1400"/>
              <a:buChar char="–"/>
              <a:defRPr sz="1400"/>
            </a:lvl4pPr>
            <a:lvl5pPr marL="2286000" lvl="4" indent="-228600" algn="l">
              <a:spcBef>
                <a:spcPts val="300"/>
              </a:spcBef>
              <a:spcAft>
                <a:spcPts val="0"/>
              </a:spcAft>
              <a:buSzPts val="1100"/>
              <a:buNone/>
              <a:defRPr sz="1400"/>
            </a:lvl5pPr>
            <a:lvl6pPr marL="2743200" lvl="5" indent="-228600" algn="l">
              <a:spcBef>
                <a:spcPts val="300"/>
              </a:spcBef>
              <a:spcAft>
                <a:spcPts val="0"/>
              </a:spcAft>
              <a:buSzPts val="1100"/>
              <a:buNone/>
              <a:defRPr sz="1400"/>
            </a:lvl6pPr>
            <a:lvl7pPr marL="3200400" lvl="6" indent="-228600" algn="l">
              <a:spcBef>
                <a:spcPts val="300"/>
              </a:spcBef>
              <a:spcAft>
                <a:spcPts val="0"/>
              </a:spcAft>
              <a:buSzPts val="1100"/>
              <a:buNone/>
              <a:defRPr sz="1400"/>
            </a:lvl7pPr>
            <a:lvl8pPr marL="3657600" lvl="7" indent="-228600" algn="l">
              <a:spcBef>
                <a:spcPts val="300"/>
              </a:spcBef>
              <a:spcAft>
                <a:spcPts val="0"/>
              </a:spcAft>
              <a:buSzPts val="1100"/>
              <a:buNone/>
              <a:defRPr sz="1400"/>
            </a:lvl8pPr>
            <a:lvl9pPr marL="4114800" lvl="8" indent="-228600" algn="l">
              <a:spcBef>
                <a:spcPts val="300"/>
              </a:spcBef>
              <a:spcAft>
                <a:spcPts val="0"/>
              </a:spcAft>
              <a:buSzPts val="1100"/>
              <a:buNone/>
              <a:defRPr sz="1400"/>
            </a:lvl9pPr>
          </a:lstStyle>
          <a:p>
            <a:endParaRPr/>
          </a:p>
        </p:txBody>
      </p:sp>
      <p:sp>
        <p:nvSpPr>
          <p:cNvPr id="26" name="Google Shape;26;p5"/>
          <p:cNvSpPr txBox="1">
            <a:spLocks noGrp="1"/>
          </p:cNvSpPr>
          <p:nvPr>
            <p:ph type="body" idx="2"/>
          </p:nvPr>
        </p:nvSpPr>
        <p:spPr>
          <a:xfrm>
            <a:off x="4397375" y="1632347"/>
            <a:ext cx="3543300" cy="3026700"/>
          </a:xfrm>
          <a:prstGeom prst="rect">
            <a:avLst/>
          </a:prstGeom>
          <a:noFill/>
          <a:ln>
            <a:noFill/>
          </a:ln>
        </p:spPr>
        <p:txBody>
          <a:bodyPr spcFirstLastPara="1" wrap="square" lIns="68575" tIns="34275" rIns="68575" bIns="34275" anchor="t" anchorCtr="0">
            <a:noAutofit/>
          </a:bodyPr>
          <a:lstStyle>
            <a:lvl1pPr marL="457200" lvl="0" indent="-361950" algn="l">
              <a:spcBef>
                <a:spcPts val="1100"/>
              </a:spcBef>
              <a:spcAft>
                <a:spcPts val="0"/>
              </a:spcAft>
              <a:buSzPts val="2100"/>
              <a:buChar char="•"/>
              <a:defRPr sz="2100"/>
            </a:lvl1pPr>
            <a:lvl2pPr marL="914400" lvl="1" indent="-342900" algn="l">
              <a:spcBef>
                <a:spcPts val="500"/>
              </a:spcBef>
              <a:spcAft>
                <a:spcPts val="0"/>
              </a:spcAft>
              <a:buSzPts val="1800"/>
              <a:buChar char="–"/>
              <a:defRPr sz="1800"/>
            </a:lvl2pPr>
            <a:lvl3pPr marL="1371600" lvl="2" indent="-323850" algn="l">
              <a:spcBef>
                <a:spcPts val="400"/>
              </a:spcBef>
              <a:spcAft>
                <a:spcPts val="0"/>
              </a:spcAft>
              <a:buSzPts val="1500"/>
              <a:buFont typeface="Calibri"/>
              <a:buChar char="–"/>
              <a:defRPr sz="1500"/>
            </a:lvl3pPr>
            <a:lvl4pPr marL="1828800" lvl="3" indent="-317500" algn="l">
              <a:spcBef>
                <a:spcPts val="300"/>
              </a:spcBef>
              <a:spcAft>
                <a:spcPts val="0"/>
              </a:spcAft>
              <a:buSzPts val="1400"/>
              <a:buChar char="–"/>
              <a:defRPr sz="1400"/>
            </a:lvl4pPr>
            <a:lvl5pPr marL="2286000" lvl="4" indent="-228600" algn="l">
              <a:spcBef>
                <a:spcPts val="300"/>
              </a:spcBef>
              <a:spcAft>
                <a:spcPts val="0"/>
              </a:spcAft>
              <a:buSzPts val="1100"/>
              <a:buNone/>
              <a:defRPr sz="1400"/>
            </a:lvl5pPr>
            <a:lvl6pPr marL="2743200" lvl="5" indent="-228600" algn="l">
              <a:spcBef>
                <a:spcPts val="300"/>
              </a:spcBef>
              <a:spcAft>
                <a:spcPts val="0"/>
              </a:spcAft>
              <a:buSzPts val="1100"/>
              <a:buNone/>
              <a:defRPr sz="1400"/>
            </a:lvl6pPr>
            <a:lvl7pPr marL="3200400" lvl="6" indent="-228600" algn="l">
              <a:spcBef>
                <a:spcPts val="300"/>
              </a:spcBef>
              <a:spcAft>
                <a:spcPts val="0"/>
              </a:spcAft>
              <a:buSzPts val="1100"/>
              <a:buNone/>
              <a:defRPr sz="1400"/>
            </a:lvl7pPr>
            <a:lvl8pPr marL="3657600" lvl="7" indent="-228600" algn="l">
              <a:spcBef>
                <a:spcPts val="300"/>
              </a:spcBef>
              <a:spcAft>
                <a:spcPts val="0"/>
              </a:spcAft>
              <a:buSzPts val="1100"/>
              <a:buNone/>
              <a:defRPr sz="1400"/>
            </a:lvl8pPr>
            <a:lvl9pPr marL="4114800" lvl="8" indent="-228600" algn="l">
              <a:spcBef>
                <a:spcPts val="300"/>
              </a:spcBef>
              <a:spcAft>
                <a:spcPts val="0"/>
              </a:spcAft>
              <a:buSzPts val="1100"/>
              <a:buNone/>
              <a:defRPr sz="1400"/>
            </a:lvl9pPr>
          </a:lstStyle>
          <a:p>
            <a:endParaRPr/>
          </a:p>
        </p:txBody>
      </p:sp>
      <p:cxnSp>
        <p:nvCxnSpPr>
          <p:cNvPr id="27" name="Google Shape;27;p5"/>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28" name="Google Shape;28;p5"/>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57200" y="705449"/>
            <a:ext cx="8229600" cy="357900"/>
          </a:xfrm>
          <a:prstGeom prst="rect">
            <a:avLst/>
          </a:prstGeom>
          <a:noFill/>
          <a:ln>
            <a:noFill/>
          </a:ln>
        </p:spPr>
        <p:txBody>
          <a:bodyPr spcFirstLastPara="1" wrap="square" lIns="68575" tIns="34275" rIns="68575" bIns="34275" anchor="b" anchorCtr="0">
            <a:noAutofit/>
          </a:bodyPr>
          <a:lstStyle>
            <a:lvl1pPr lvl="0" algn="l">
              <a:spcBef>
                <a:spcPts val="6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31" name="Google Shape;31;p6"/>
          <p:cNvSpPr txBox="1">
            <a:spLocks noGrp="1"/>
          </p:cNvSpPr>
          <p:nvPr>
            <p:ph type="body" idx="1"/>
          </p:nvPr>
        </p:nvSpPr>
        <p:spPr>
          <a:xfrm>
            <a:off x="457200" y="1151335"/>
            <a:ext cx="4040100" cy="479700"/>
          </a:xfrm>
          <a:prstGeom prst="rect">
            <a:avLst/>
          </a:prstGeom>
          <a:noFill/>
          <a:ln>
            <a:noFill/>
          </a:ln>
        </p:spPr>
        <p:txBody>
          <a:bodyPr spcFirstLastPara="1" wrap="square" lIns="68575" tIns="34275" rIns="68575" bIns="34275" anchor="b" anchorCtr="0">
            <a:noAutofit/>
          </a:bodyPr>
          <a:lstStyle>
            <a:lvl1pPr marL="457200" lvl="0" indent="-228600" algn="l">
              <a:spcBef>
                <a:spcPts val="900"/>
              </a:spcBef>
              <a:spcAft>
                <a:spcPts val="0"/>
              </a:spcAft>
              <a:buSzPts val="1800"/>
              <a:buNone/>
              <a:defRPr sz="1800" b="1"/>
            </a:lvl1pPr>
            <a:lvl2pPr marL="914400" lvl="1" indent="-228600" algn="l">
              <a:spcBef>
                <a:spcPts val="400"/>
              </a:spcBef>
              <a:spcAft>
                <a:spcPts val="0"/>
              </a:spcAft>
              <a:buSzPts val="1500"/>
              <a:buNone/>
              <a:defRPr sz="1500" b="1"/>
            </a:lvl2pPr>
            <a:lvl3pPr marL="1371600" lvl="2" indent="-228600" algn="l">
              <a:spcBef>
                <a:spcPts val="300"/>
              </a:spcBef>
              <a:spcAft>
                <a:spcPts val="0"/>
              </a:spcAft>
              <a:buSzPts val="1400"/>
              <a:buFont typeface="Calibri"/>
              <a:buNone/>
              <a:defRPr sz="1400" b="1"/>
            </a:lvl3pPr>
            <a:lvl4pPr marL="1828800" lvl="3" indent="-228600" algn="l">
              <a:spcBef>
                <a:spcPts val="300"/>
              </a:spcBef>
              <a:spcAft>
                <a:spcPts val="0"/>
              </a:spcAft>
              <a:buSzPts val="1200"/>
              <a:buNone/>
              <a:defRPr sz="1200" b="1"/>
            </a:lvl4pPr>
            <a:lvl5pPr marL="2286000" lvl="4" indent="-228600" algn="l">
              <a:spcBef>
                <a:spcPts val="300"/>
              </a:spcBef>
              <a:spcAft>
                <a:spcPts val="0"/>
              </a:spcAft>
              <a:buSzPts val="1400"/>
              <a:buNone/>
              <a:defRPr sz="1200" b="1"/>
            </a:lvl5pPr>
            <a:lvl6pPr marL="2743200" lvl="5" indent="-228600" algn="l">
              <a:spcBef>
                <a:spcPts val="300"/>
              </a:spcBef>
              <a:spcAft>
                <a:spcPts val="0"/>
              </a:spcAft>
              <a:buSzPts val="1400"/>
              <a:buNone/>
              <a:defRPr sz="1200" b="1"/>
            </a:lvl6pPr>
            <a:lvl7pPr marL="3200400" lvl="6" indent="-228600" algn="l">
              <a:spcBef>
                <a:spcPts val="300"/>
              </a:spcBef>
              <a:spcAft>
                <a:spcPts val="0"/>
              </a:spcAft>
              <a:buSzPts val="1400"/>
              <a:buNone/>
              <a:defRPr sz="1200" b="1"/>
            </a:lvl7pPr>
            <a:lvl8pPr marL="3657600" lvl="7" indent="-228600" algn="l">
              <a:spcBef>
                <a:spcPts val="300"/>
              </a:spcBef>
              <a:spcAft>
                <a:spcPts val="0"/>
              </a:spcAft>
              <a:buSzPts val="1400"/>
              <a:buNone/>
              <a:defRPr sz="1200" b="1"/>
            </a:lvl8pPr>
            <a:lvl9pPr marL="4114800" lvl="8" indent="-228600" algn="l">
              <a:spcBef>
                <a:spcPts val="300"/>
              </a:spcBef>
              <a:spcAft>
                <a:spcPts val="0"/>
              </a:spcAft>
              <a:buSzPts val="1400"/>
              <a:buNone/>
              <a:defRPr sz="1200" b="1"/>
            </a:lvl9pPr>
          </a:lstStyle>
          <a:p>
            <a:endParaRPr/>
          </a:p>
        </p:txBody>
      </p:sp>
      <p:sp>
        <p:nvSpPr>
          <p:cNvPr id="32" name="Google Shape;32;p6"/>
          <p:cNvSpPr txBox="1">
            <a:spLocks noGrp="1"/>
          </p:cNvSpPr>
          <p:nvPr>
            <p:ph type="body" idx="2"/>
          </p:nvPr>
        </p:nvSpPr>
        <p:spPr>
          <a:xfrm>
            <a:off x="457200" y="1631156"/>
            <a:ext cx="4040100" cy="2963400"/>
          </a:xfrm>
          <a:prstGeom prst="rect">
            <a:avLst/>
          </a:prstGeom>
          <a:noFill/>
          <a:ln>
            <a:noFill/>
          </a:ln>
        </p:spPr>
        <p:txBody>
          <a:bodyPr spcFirstLastPara="1" wrap="square" lIns="68575" tIns="34275" rIns="68575" bIns="34275" anchor="t" anchorCtr="0">
            <a:noAutofit/>
          </a:bodyPr>
          <a:lstStyle>
            <a:lvl1pPr marL="457200" lvl="0" indent="-342900" algn="l">
              <a:spcBef>
                <a:spcPts val="900"/>
              </a:spcBef>
              <a:spcAft>
                <a:spcPts val="0"/>
              </a:spcAft>
              <a:buSzPts val="1800"/>
              <a:buChar char="•"/>
              <a:defRPr sz="1800"/>
            </a:lvl1pPr>
            <a:lvl2pPr marL="914400" lvl="1" indent="-323850" algn="l">
              <a:spcBef>
                <a:spcPts val="400"/>
              </a:spcBef>
              <a:spcAft>
                <a:spcPts val="0"/>
              </a:spcAft>
              <a:buSzPts val="1500"/>
              <a:buChar char="–"/>
              <a:defRPr sz="1500"/>
            </a:lvl2pPr>
            <a:lvl3pPr marL="1371600" lvl="2" indent="-317500" algn="l">
              <a:spcBef>
                <a:spcPts val="300"/>
              </a:spcBef>
              <a:spcAft>
                <a:spcPts val="0"/>
              </a:spcAft>
              <a:buSzPts val="1400"/>
              <a:buFont typeface="Calibri"/>
              <a:buChar char="–"/>
              <a:defRPr sz="1400"/>
            </a:lvl3pPr>
            <a:lvl4pPr marL="1828800" lvl="3" indent="-304800" algn="l">
              <a:spcBef>
                <a:spcPts val="300"/>
              </a:spcBef>
              <a:spcAft>
                <a:spcPts val="0"/>
              </a:spcAft>
              <a:buSzPts val="1200"/>
              <a:buChar char="–"/>
              <a:defRPr sz="1200"/>
            </a:lvl4pPr>
            <a:lvl5pPr marL="2286000" lvl="4" indent="-228600" algn="l">
              <a:spcBef>
                <a:spcPts val="300"/>
              </a:spcBef>
              <a:spcAft>
                <a:spcPts val="0"/>
              </a:spcAft>
              <a:buSzPts val="1100"/>
              <a:buNone/>
              <a:defRPr sz="1200"/>
            </a:lvl5pPr>
            <a:lvl6pPr marL="2743200" lvl="5" indent="-228600" algn="l">
              <a:spcBef>
                <a:spcPts val="300"/>
              </a:spcBef>
              <a:spcAft>
                <a:spcPts val="0"/>
              </a:spcAft>
              <a:buSzPts val="1100"/>
              <a:buNone/>
              <a:defRPr sz="1200"/>
            </a:lvl6pPr>
            <a:lvl7pPr marL="3200400" lvl="6" indent="-228600" algn="l">
              <a:spcBef>
                <a:spcPts val="300"/>
              </a:spcBef>
              <a:spcAft>
                <a:spcPts val="0"/>
              </a:spcAft>
              <a:buSzPts val="1100"/>
              <a:buNone/>
              <a:defRPr sz="1200"/>
            </a:lvl7pPr>
            <a:lvl8pPr marL="3657600" lvl="7" indent="-228600" algn="l">
              <a:spcBef>
                <a:spcPts val="300"/>
              </a:spcBef>
              <a:spcAft>
                <a:spcPts val="0"/>
              </a:spcAft>
              <a:buSzPts val="1100"/>
              <a:buNone/>
              <a:defRPr sz="1200"/>
            </a:lvl8pPr>
            <a:lvl9pPr marL="4114800" lvl="8" indent="-228600" algn="l">
              <a:spcBef>
                <a:spcPts val="300"/>
              </a:spcBef>
              <a:spcAft>
                <a:spcPts val="0"/>
              </a:spcAft>
              <a:buSzPts val="1100"/>
              <a:buNone/>
              <a:defRPr sz="1200"/>
            </a:lvl9pPr>
          </a:lstStyle>
          <a:p>
            <a:endParaRPr/>
          </a:p>
        </p:txBody>
      </p:sp>
      <p:sp>
        <p:nvSpPr>
          <p:cNvPr id="33" name="Google Shape;33;p6"/>
          <p:cNvSpPr txBox="1">
            <a:spLocks noGrp="1"/>
          </p:cNvSpPr>
          <p:nvPr>
            <p:ph type="body" idx="3"/>
          </p:nvPr>
        </p:nvSpPr>
        <p:spPr>
          <a:xfrm>
            <a:off x="4645026" y="1151335"/>
            <a:ext cx="4041900" cy="479700"/>
          </a:xfrm>
          <a:prstGeom prst="rect">
            <a:avLst/>
          </a:prstGeom>
          <a:noFill/>
          <a:ln>
            <a:noFill/>
          </a:ln>
        </p:spPr>
        <p:txBody>
          <a:bodyPr spcFirstLastPara="1" wrap="square" lIns="68575" tIns="34275" rIns="68575" bIns="34275" anchor="b" anchorCtr="0">
            <a:noAutofit/>
          </a:bodyPr>
          <a:lstStyle>
            <a:lvl1pPr marL="457200" lvl="0" indent="-228600" algn="l">
              <a:spcBef>
                <a:spcPts val="900"/>
              </a:spcBef>
              <a:spcAft>
                <a:spcPts val="0"/>
              </a:spcAft>
              <a:buSzPts val="1800"/>
              <a:buNone/>
              <a:defRPr sz="1800" b="1"/>
            </a:lvl1pPr>
            <a:lvl2pPr marL="914400" lvl="1" indent="-228600" algn="l">
              <a:spcBef>
                <a:spcPts val="400"/>
              </a:spcBef>
              <a:spcAft>
                <a:spcPts val="0"/>
              </a:spcAft>
              <a:buSzPts val="1500"/>
              <a:buNone/>
              <a:defRPr sz="1500" b="1"/>
            </a:lvl2pPr>
            <a:lvl3pPr marL="1371600" lvl="2" indent="-228600" algn="l">
              <a:spcBef>
                <a:spcPts val="300"/>
              </a:spcBef>
              <a:spcAft>
                <a:spcPts val="0"/>
              </a:spcAft>
              <a:buSzPts val="1400"/>
              <a:buFont typeface="Calibri"/>
              <a:buNone/>
              <a:defRPr sz="1400" b="1"/>
            </a:lvl3pPr>
            <a:lvl4pPr marL="1828800" lvl="3" indent="-228600" algn="l">
              <a:spcBef>
                <a:spcPts val="300"/>
              </a:spcBef>
              <a:spcAft>
                <a:spcPts val="0"/>
              </a:spcAft>
              <a:buSzPts val="1200"/>
              <a:buNone/>
              <a:defRPr sz="1200" b="1"/>
            </a:lvl4pPr>
            <a:lvl5pPr marL="2286000" lvl="4" indent="-228600" algn="l">
              <a:spcBef>
                <a:spcPts val="300"/>
              </a:spcBef>
              <a:spcAft>
                <a:spcPts val="0"/>
              </a:spcAft>
              <a:buSzPts val="1400"/>
              <a:buNone/>
              <a:defRPr sz="1200" b="1"/>
            </a:lvl5pPr>
            <a:lvl6pPr marL="2743200" lvl="5" indent="-228600" algn="l">
              <a:spcBef>
                <a:spcPts val="300"/>
              </a:spcBef>
              <a:spcAft>
                <a:spcPts val="0"/>
              </a:spcAft>
              <a:buSzPts val="1400"/>
              <a:buNone/>
              <a:defRPr sz="1200" b="1"/>
            </a:lvl6pPr>
            <a:lvl7pPr marL="3200400" lvl="6" indent="-228600" algn="l">
              <a:spcBef>
                <a:spcPts val="300"/>
              </a:spcBef>
              <a:spcAft>
                <a:spcPts val="0"/>
              </a:spcAft>
              <a:buSzPts val="1400"/>
              <a:buNone/>
              <a:defRPr sz="1200" b="1"/>
            </a:lvl7pPr>
            <a:lvl8pPr marL="3657600" lvl="7" indent="-228600" algn="l">
              <a:spcBef>
                <a:spcPts val="300"/>
              </a:spcBef>
              <a:spcAft>
                <a:spcPts val="0"/>
              </a:spcAft>
              <a:buSzPts val="1400"/>
              <a:buNone/>
              <a:defRPr sz="1200" b="1"/>
            </a:lvl8pPr>
            <a:lvl9pPr marL="4114800" lvl="8" indent="-228600" algn="l">
              <a:spcBef>
                <a:spcPts val="300"/>
              </a:spcBef>
              <a:spcAft>
                <a:spcPts val="0"/>
              </a:spcAft>
              <a:buSzPts val="1400"/>
              <a:buNone/>
              <a:defRPr sz="1200" b="1"/>
            </a:lvl9pPr>
          </a:lstStyle>
          <a:p>
            <a:endParaRPr/>
          </a:p>
        </p:txBody>
      </p:sp>
      <p:sp>
        <p:nvSpPr>
          <p:cNvPr id="34" name="Google Shape;34;p6"/>
          <p:cNvSpPr txBox="1">
            <a:spLocks noGrp="1"/>
          </p:cNvSpPr>
          <p:nvPr>
            <p:ph type="body" idx="4"/>
          </p:nvPr>
        </p:nvSpPr>
        <p:spPr>
          <a:xfrm>
            <a:off x="4645026" y="1631156"/>
            <a:ext cx="4041900" cy="2963400"/>
          </a:xfrm>
          <a:prstGeom prst="rect">
            <a:avLst/>
          </a:prstGeom>
          <a:noFill/>
          <a:ln>
            <a:noFill/>
          </a:ln>
        </p:spPr>
        <p:txBody>
          <a:bodyPr spcFirstLastPara="1" wrap="square" lIns="68575" tIns="34275" rIns="68575" bIns="34275" anchor="t" anchorCtr="0">
            <a:noAutofit/>
          </a:bodyPr>
          <a:lstStyle>
            <a:lvl1pPr marL="457200" lvl="0" indent="-342900" algn="l">
              <a:spcBef>
                <a:spcPts val="900"/>
              </a:spcBef>
              <a:spcAft>
                <a:spcPts val="0"/>
              </a:spcAft>
              <a:buSzPts val="1800"/>
              <a:buChar char="•"/>
              <a:defRPr sz="1800"/>
            </a:lvl1pPr>
            <a:lvl2pPr marL="914400" lvl="1" indent="-323850" algn="l">
              <a:spcBef>
                <a:spcPts val="400"/>
              </a:spcBef>
              <a:spcAft>
                <a:spcPts val="0"/>
              </a:spcAft>
              <a:buSzPts val="1500"/>
              <a:buChar char="–"/>
              <a:defRPr sz="1500"/>
            </a:lvl2pPr>
            <a:lvl3pPr marL="1371600" lvl="2" indent="-317500" algn="l">
              <a:spcBef>
                <a:spcPts val="300"/>
              </a:spcBef>
              <a:spcAft>
                <a:spcPts val="0"/>
              </a:spcAft>
              <a:buSzPts val="1400"/>
              <a:buFont typeface="Calibri"/>
              <a:buChar char="–"/>
              <a:defRPr sz="1400"/>
            </a:lvl3pPr>
            <a:lvl4pPr marL="1828800" lvl="3" indent="-304800" algn="l">
              <a:spcBef>
                <a:spcPts val="300"/>
              </a:spcBef>
              <a:spcAft>
                <a:spcPts val="0"/>
              </a:spcAft>
              <a:buSzPts val="1200"/>
              <a:buChar char="–"/>
              <a:defRPr sz="1200"/>
            </a:lvl4pPr>
            <a:lvl5pPr marL="2286000" lvl="4" indent="-228600" algn="l">
              <a:spcBef>
                <a:spcPts val="300"/>
              </a:spcBef>
              <a:spcAft>
                <a:spcPts val="0"/>
              </a:spcAft>
              <a:buSzPts val="1100"/>
              <a:buNone/>
              <a:defRPr sz="1200"/>
            </a:lvl5pPr>
            <a:lvl6pPr marL="2743200" lvl="5" indent="-228600" algn="l">
              <a:spcBef>
                <a:spcPts val="300"/>
              </a:spcBef>
              <a:spcAft>
                <a:spcPts val="0"/>
              </a:spcAft>
              <a:buSzPts val="1100"/>
              <a:buNone/>
              <a:defRPr sz="1200"/>
            </a:lvl6pPr>
            <a:lvl7pPr marL="3200400" lvl="6" indent="-228600" algn="l">
              <a:spcBef>
                <a:spcPts val="300"/>
              </a:spcBef>
              <a:spcAft>
                <a:spcPts val="0"/>
              </a:spcAft>
              <a:buSzPts val="1100"/>
              <a:buNone/>
              <a:defRPr sz="1200"/>
            </a:lvl7pPr>
            <a:lvl8pPr marL="3657600" lvl="7" indent="-228600" algn="l">
              <a:spcBef>
                <a:spcPts val="300"/>
              </a:spcBef>
              <a:spcAft>
                <a:spcPts val="0"/>
              </a:spcAft>
              <a:buSzPts val="1100"/>
              <a:buNone/>
              <a:defRPr sz="1200"/>
            </a:lvl8pPr>
            <a:lvl9pPr marL="4114800" lvl="8" indent="-228600" algn="l">
              <a:spcBef>
                <a:spcPts val="300"/>
              </a:spcBef>
              <a:spcAft>
                <a:spcPts val="0"/>
              </a:spcAft>
              <a:buSzPts val="1100"/>
              <a:buNone/>
              <a:defRPr sz="1200"/>
            </a:lvl9pPr>
          </a:lstStyle>
          <a:p>
            <a:endParaRPr/>
          </a:p>
        </p:txBody>
      </p:sp>
      <p:cxnSp>
        <p:nvCxnSpPr>
          <p:cNvPr id="35" name="Google Shape;35;p6"/>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36" name="Google Shape;36;p6"/>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457200" y="285751"/>
            <a:ext cx="8229600" cy="354900"/>
          </a:xfrm>
          <a:prstGeom prst="rect">
            <a:avLst/>
          </a:prstGeom>
          <a:noFill/>
          <a:ln>
            <a:noFill/>
          </a:ln>
        </p:spPr>
        <p:txBody>
          <a:bodyPr spcFirstLastPara="1" wrap="square" lIns="68575" tIns="34275" rIns="68575" bIns="34275" anchor="b" anchorCtr="0">
            <a:noAutofit/>
          </a:bodyPr>
          <a:lstStyle>
            <a:lvl1pPr lvl="0" algn="l">
              <a:spcBef>
                <a:spcPts val="4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cxnSp>
        <p:nvCxnSpPr>
          <p:cNvPr id="39" name="Google Shape;39;p7"/>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40" name="Google Shape;40;p7"/>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cxnSp>
        <p:nvCxnSpPr>
          <p:cNvPr id="42" name="Google Shape;42;p8"/>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43" name="Google Shape;43;p8"/>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1" y="776254"/>
            <a:ext cx="3008400" cy="300000"/>
          </a:xfrm>
          <a:prstGeom prst="rect">
            <a:avLst/>
          </a:prstGeom>
          <a:noFill/>
          <a:ln>
            <a:noFill/>
          </a:ln>
        </p:spPr>
        <p:txBody>
          <a:bodyPr spcFirstLastPara="1" wrap="square" lIns="68575" tIns="34275" rIns="68575" bIns="34275" anchor="b" anchorCtr="0">
            <a:noAutofit/>
          </a:bodyPr>
          <a:lstStyle>
            <a:lvl1pPr lvl="0" algn="l">
              <a:spcBef>
                <a:spcPts val="500"/>
              </a:spcBef>
              <a:spcAft>
                <a:spcPts val="0"/>
              </a:spcAft>
              <a:buSzPts val="1100"/>
              <a:buNone/>
              <a:defRPr sz="1500" b="1"/>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46" name="Google Shape;46;p9"/>
          <p:cNvSpPr txBox="1">
            <a:spLocks noGrp="1"/>
          </p:cNvSpPr>
          <p:nvPr>
            <p:ph type="body" idx="1"/>
          </p:nvPr>
        </p:nvSpPr>
        <p:spPr>
          <a:xfrm>
            <a:off x="3575050" y="204788"/>
            <a:ext cx="5111700" cy="4389900"/>
          </a:xfrm>
          <a:prstGeom prst="rect">
            <a:avLst/>
          </a:prstGeom>
          <a:noFill/>
          <a:ln>
            <a:noFill/>
          </a:ln>
        </p:spPr>
        <p:txBody>
          <a:bodyPr spcFirstLastPara="1" wrap="square" lIns="68575" tIns="34275" rIns="68575" bIns="34275" anchor="t" anchorCtr="0">
            <a:noAutofit/>
          </a:bodyPr>
          <a:lstStyle>
            <a:lvl1pPr marL="457200" lvl="0" indent="-381000" algn="l">
              <a:spcBef>
                <a:spcPts val="1200"/>
              </a:spcBef>
              <a:spcAft>
                <a:spcPts val="0"/>
              </a:spcAft>
              <a:buSzPts val="2400"/>
              <a:buChar char="•"/>
              <a:defRPr sz="2400"/>
            </a:lvl1pPr>
            <a:lvl2pPr marL="914400" lvl="1" indent="-361950" algn="l">
              <a:spcBef>
                <a:spcPts val="500"/>
              </a:spcBef>
              <a:spcAft>
                <a:spcPts val="0"/>
              </a:spcAft>
              <a:buSzPts val="2100"/>
              <a:buChar char="–"/>
              <a:defRPr sz="2100"/>
            </a:lvl2pPr>
            <a:lvl3pPr marL="1371600" lvl="2" indent="-342900" algn="l">
              <a:spcBef>
                <a:spcPts val="500"/>
              </a:spcBef>
              <a:spcAft>
                <a:spcPts val="0"/>
              </a:spcAft>
              <a:buSzPts val="1800"/>
              <a:buFont typeface="Calibri"/>
              <a:buChar char="–"/>
              <a:defRPr sz="1800"/>
            </a:lvl3pPr>
            <a:lvl4pPr marL="1828800" lvl="3" indent="-323850" algn="l">
              <a:spcBef>
                <a:spcPts val="400"/>
              </a:spcBef>
              <a:spcAft>
                <a:spcPts val="0"/>
              </a:spcAft>
              <a:buSzPts val="1500"/>
              <a:buChar char="–"/>
              <a:defRPr sz="1500"/>
            </a:lvl4pPr>
            <a:lvl5pPr marL="2286000" lvl="4" indent="-228600" algn="l">
              <a:spcBef>
                <a:spcPts val="400"/>
              </a:spcBef>
              <a:spcAft>
                <a:spcPts val="0"/>
              </a:spcAft>
              <a:buSzPts val="1100"/>
              <a:buNone/>
              <a:defRPr sz="1500"/>
            </a:lvl5pPr>
            <a:lvl6pPr marL="2743200" lvl="5" indent="-228600" algn="l">
              <a:spcBef>
                <a:spcPts val="400"/>
              </a:spcBef>
              <a:spcAft>
                <a:spcPts val="0"/>
              </a:spcAft>
              <a:buSzPts val="1100"/>
              <a:buNone/>
              <a:defRPr sz="1500"/>
            </a:lvl6pPr>
            <a:lvl7pPr marL="3200400" lvl="6" indent="-228600" algn="l">
              <a:spcBef>
                <a:spcPts val="400"/>
              </a:spcBef>
              <a:spcAft>
                <a:spcPts val="0"/>
              </a:spcAft>
              <a:buSzPts val="1100"/>
              <a:buNone/>
              <a:defRPr sz="1500"/>
            </a:lvl7pPr>
            <a:lvl8pPr marL="3657600" lvl="7" indent="-228600" algn="l">
              <a:spcBef>
                <a:spcPts val="400"/>
              </a:spcBef>
              <a:spcAft>
                <a:spcPts val="0"/>
              </a:spcAft>
              <a:buSzPts val="1100"/>
              <a:buNone/>
              <a:defRPr sz="1500"/>
            </a:lvl8pPr>
            <a:lvl9pPr marL="4114800" lvl="8" indent="-228600" algn="l">
              <a:spcBef>
                <a:spcPts val="400"/>
              </a:spcBef>
              <a:spcAft>
                <a:spcPts val="0"/>
              </a:spcAft>
              <a:buSzPts val="1100"/>
              <a:buNone/>
              <a:defRPr sz="1500"/>
            </a:lvl9pPr>
          </a:lstStyle>
          <a:p>
            <a:endParaRPr/>
          </a:p>
        </p:txBody>
      </p:sp>
      <p:sp>
        <p:nvSpPr>
          <p:cNvPr id="47" name="Google Shape;47;p9"/>
          <p:cNvSpPr txBox="1">
            <a:spLocks noGrp="1"/>
          </p:cNvSpPr>
          <p:nvPr>
            <p:ph type="body" idx="2"/>
          </p:nvPr>
        </p:nvSpPr>
        <p:spPr>
          <a:xfrm>
            <a:off x="457201" y="1076326"/>
            <a:ext cx="3008400" cy="3518400"/>
          </a:xfrm>
          <a:prstGeom prst="rect">
            <a:avLst/>
          </a:prstGeom>
          <a:noFill/>
          <a:ln>
            <a:noFill/>
          </a:ln>
        </p:spPr>
        <p:txBody>
          <a:bodyPr spcFirstLastPara="1" wrap="square" lIns="68575" tIns="34275" rIns="68575" bIns="34275" anchor="t" anchorCtr="0">
            <a:noAutofit/>
          </a:bodyPr>
          <a:lstStyle>
            <a:lvl1pPr marL="457200" lvl="0" indent="-228600" algn="l">
              <a:spcBef>
                <a:spcPts val="500"/>
              </a:spcBef>
              <a:spcAft>
                <a:spcPts val="0"/>
              </a:spcAft>
              <a:buSzPts val="1100"/>
              <a:buNone/>
              <a:defRPr sz="1100"/>
            </a:lvl1pPr>
            <a:lvl2pPr marL="914400" lvl="1" indent="-228600" algn="l">
              <a:spcBef>
                <a:spcPts val="200"/>
              </a:spcBef>
              <a:spcAft>
                <a:spcPts val="0"/>
              </a:spcAft>
              <a:buSzPts val="900"/>
              <a:buNone/>
              <a:defRPr sz="900"/>
            </a:lvl2pPr>
            <a:lvl3pPr marL="1371600" lvl="2" indent="-228600" algn="l">
              <a:spcBef>
                <a:spcPts val="200"/>
              </a:spcBef>
              <a:spcAft>
                <a:spcPts val="0"/>
              </a:spcAft>
              <a:buSzPts val="800"/>
              <a:buFont typeface="Calibri"/>
              <a:buNone/>
              <a:defRPr sz="800"/>
            </a:lvl3pPr>
            <a:lvl4pPr marL="1828800" lvl="3" indent="-228600" algn="l">
              <a:spcBef>
                <a:spcPts val="200"/>
              </a:spcBef>
              <a:spcAft>
                <a:spcPts val="0"/>
              </a:spcAft>
              <a:buSzPts val="700"/>
              <a:buNone/>
              <a:defRPr sz="700"/>
            </a:lvl4pPr>
            <a:lvl5pPr marL="2286000" lvl="4" indent="-228600" algn="l">
              <a:spcBef>
                <a:spcPts val="200"/>
              </a:spcBef>
              <a:spcAft>
                <a:spcPts val="0"/>
              </a:spcAft>
              <a:buSzPts val="800"/>
              <a:buNone/>
              <a:defRPr sz="700"/>
            </a:lvl5pPr>
            <a:lvl6pPr marL="2743200" lvl="5" indent="-228600" algn="l">
              <a:spcBef>
                <a:spcPts val="200"/>
              </a:spcBef>
              <a:spcAft>
                <a:spcPts val="0"/>
              </a:spcAft>
              <a:buSzPts val="800"/>
              <a:buNone/>
              <a:defRPr sz="700"/>
            </a:lvl6pPr>
            <a:lvl7pPr marL="3200400" lvl="6" indent="-228600" algn="l">
              <a:spcBef>
                <a:spcPts val="200"/>
              </a:spcBef>
              <a:spcAft>
                <a:spcPts val="0"/>
              </a:spcAft>
              <a:buSzPts val="800"/>
              <a:buNone/>
              <a:defRPr sz="700"/>
            </a:lvl7pPr>
            <a:lvl8pPr marL="3657600" lvl="7" indent="-228600" algn="l">
              <a:spcBef>
                <a:spcPts val="200"/>
              </a:spcBef>
              <a:spcAft>
                <a:spcPts val="0"/>
              </a:spcAft>
              <a:buSzPts val="800"/>
              <a:buNone/>
              <a:defRPr sz="700"/>
            </a:lvl8pPr>
            <a:lvl9pPr marL="4114800" lvl="8" indent="-228600" algn="l">
              <a:spcBef>
                <a:spcPts val="200"/>
              </a:spcBef>
              <a:spcAft>
                <a:spcPts val="0"/>
              </a:spcAft>
              <a:buSzPts val="800"/>
              <a:buNone/>
              <a:defRPr sz="700"/>
            </a:lvl9pPr>
          </a:lstStyle>
          <a:p>
            <a:endParaRPr/>
          </a:p>
        </p:txBody>
      </p:sp>
      <p:cxnSp>
        <p:nvCxnSpPr>
          <p:cNvPr id="48" name="Google Shape;48;p9"/>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49" name="Google Shape;49;p9"/>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1792288" y="3725432"/>
            <a:ext cx="5486400" cy="300000"/>
          </a:xfrm>
          <a:prstGeom prst="rect">
            <a:avLst/>
          </a:prstGeom>
          <a:noFill/>
          <a:ln>
            <a:noFill/>
          </a:ln>
        </p:spPr>
        <p:txBody>
          <a:bodyPr spcFirstLastPara="1" wrap="square" lIns="68575" tIns="34275" rIns="68575" bIns="34275" anchor="b" anchorCtr="0">
            <a:noAutofit/>
          </a:bodyPr>
          <a:lstStyle>
            <a:lvl1pPr lvl="0" algn="l">
              <a:spcBef>
                <a:spcPts val="500"/>
              </a:spcBef>
              <a:spcAft>
                <a:spcPts val="0"/>
              </a:spcAft>
              <a:buSzPts val="1100"/>
              <a:buNone/>
              <a:defRPr sz="1500" b="1"/>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52" name="Google Shape;52;p10"/>
          <p:cNvSpPr>
            <a:spLocks noGrp="1"/>
          </p:cNvSpPr>
          <p:nvPr>
            <p:ph type="pic" idx="2"/>
          </p:nvPr>
        </p:nvSpPr>
        <p:spPr>
          <a:xfrm>
            <a:off x="1792288" y="459581"/>
            <a:ext cx="5486400" cy="3086100"/>
          </a:xfrm>
          <a:prstGeom prst="rect">
            <a:avLst/>
          </a:prstGeom>
          <a:noFill/>
          <a:ln>
            <a:noFill/>
          </a:ln>
        </p:spPr>
        <p:txBody>
          <a:bodyPr spcFirstLastPara="1" wrap="square" lIns="68575" tIns="34275" rIns="68575" bIns="34275" anchor="t" anchorCtr="0">
            <a:noAutofit/>
          </a:bodyPr>
          <a:lstStyle>
            <a:lvl1pPr marR="0" lvl="0" algn="l" rtl="0">
              <a:spcBef>
                <a:spcPts val="1200"/>
              </a:spcBef>
              <a:spcAft>
                <a:spcPts val="0"/>
              </a:spcAft>
              <a:buClr>
                <a:srgbClr val="002060"/>
              </a:buClr>
              <a:buSzPts val="2400"/>
              <a:buFont typeface="Arial"/>
              <a:buNone/>
              <a:defRPr sz="2400" b="0" i="0" u="none" strike="noStrike" cap="none">
                <a:solidFill>
                  <a:srgbClr val="002060"/>
                </a:solidFill>
                <a:latin typeface="Calibri"/>
                <a:ea typeface="Calibri"/>
                <a:cs typeface="Calibri"/>
                <a:sym typeface="Calibri"/>
              </a:defRPr>
            </a:lvl1pPr>
            <a:lvl2pPr marR="0" lvl="1" algn="l" rtl="0">
              <a:spcBef>
                <a:spcPts val="500"/>
              </a:spcBef>
              <a:spcAft>
                <a:spcPts val="0"/>
              </a:spcAft>
              <a:buClr>
                <a:srgbClr val="002060"/>
              </a:buClr>
              <a:buSzPts val="2100"/>
              <a:buFont typeface="Arial"/>
              <a:buNone/>
              <a:defRPr sz="2100" b="0" i="0" u="none" strike="noStrike" cap="none">
                <a:solidFill>
                  <a:srgbClr val="002060"/>
                </a:solidFill>
                <a:latin typeface="Calibri"/>
                <a:ea typeface="Calibri"/>
                <a:cs typeface="Calibri"/>
                <a:sym typeface="Calibri"/>
              </a:defRPr>
            </a:lvl2pPr>
            <a:lvl3pPr marR="0" lvl="2" algn="l" rtl="0">
              <a:spcBef>
                <a:spcPts val="500"/>
              </a:spcBef>
              <a:spcAft>
                <a:spcPts val="0"/>
              </a:spcAft>
              <a:buClr>
                <a:srgbClr val="002060"/>
              </a:buClr>
              <a:buSzPts val="1800"/>
              <a:buFont typeface="Calibri"/>
              <a:buNone/>
              <a:defRPr sz="1800" b="0" i="0" u="none" strike="noStrike" cap="none">
                <a:solidFill>
                  <a:srgbClr val="002060"/>
                </a:solidFill>
                <a:latin typeface="Calibri"/>
                <a:ea typeface="Calibri"/>
                <a:cs typeface="Calibri"/>
                <a:sym typeface="Calibri"/>
              </a:defRPr>
            </a:lvl3pPr>
            <a:lvl4pPr marR="0" lvl="3" algn="l" rtl="0">
              <a:spcBef>
                <a:spcPts val="400"/>
              </a:spcBef>
              <a:spcAft>
                <a:spcPts val="0"/>
              </a:spcAft>
              <a:buClr>
                <a:srgbClr val="002060"/>
              </a:buClr>
              <a:buSzPts val="1500"/>
              <a:buFont typeface="Arial"/>
              <a:buNone/>
              <a:defRPr sz="1500" b="0" i="0" u="none" strike="noStrike" cap="none">
                <a:solidFill>
                  <a:srgbClr val="002060"/>
                </a:solidFill>
                <a:latin typeface="Calibri"/>
                <a:ea typeface="Calibri"/>
                <a:cs typeface="Calibri"/>
                <a:sym typeface="Calibri"/>
              </a:defRPr>
            </a:lvl4pPr>
            <a:lvl5pPr marR="0" lvl="4" algn="l" rtl="0">
              <a:spcBef>
                <a:spcPts val="400"/>
              </a:spcBef>
              <a:spcAft>
                <a:spcPts val="0"/>
              </a:spcAft>
              <a:buClr>
                <a:schemeClr val="lt2"/>
              </a:buClr>
              <a:buSzPts val="1800"/>
              <a:buFont typeface="Arial"/>
              <a:buNone/>
              <a:defRPr sz="1500" b="0" i="0" u="none" strike="noStrike" cap="none">
                <a:solidFill>
                  <a:srgbClr val="002060"/>
                </a:solidFill>
                <a:latin typeface="Calibri"/>
                <a:ea typeface="Calibri"/>
                <a:cs typeface="Calibri"/>
                <a:sym typeface="Calibri"/>
              </a:defRPr>
            </a:lvl5pPr>
            <a:lvl6pPr marR="0" lvl="5" algn="l" rtl="0">
              <a:spcBef>
                <a:spcPts val="400"/>
              </a:spcBef>
              <a:spcAft>
                <a:spcPts val="0"/>
              </a:spcAft>
              <a:buClr>
                <a:schemeClr val="lt2"/>
              </a:buClr>
              <a:buSzPts val="1800"/>
              <a:buFont typeface="Arial"/>
              <a:buNone/>
              <a:defRPr sz="1500" b="0" i="0" u="none" strike="noStrike" cap="none">
                <a:solidFill>
                  <a:schemeClr val="dk2"/>
                </a:solidFill>
                <a:latin typeface="Arial"/>
                <a:ea typeface="Arial"/>
                <a:cs typeface="Arial"/>
                <a:sym typeface="Arial"/>
              </a:defRPr>
            </a:lvl6pPr>
            <a:lvl7pPr marR="0" lvl="6" algn="l" rtl="0">
              <a:spcBef>
                <a:spcPts val="400"/>
              </a:spcBef>
              <a:spcAft>
                <a:spcPts val="0"/>
              </a:spcAft>
              <a:buClr>
                <a:schemeClr val="lt2"/>
              </a:buClr>
              <a:buSzPts val="1800"/>
              <a:buFont typeface="Arial"/>
              <a:buNone/>
              <a:defRPr sz="1500" b="0" i="0" u="none" strike="noStrike" cap="none">
                <a:solidFill>
                  <a:schemeClr val="dk2"/>
                </a:solidFill>
                <a:latin typeface="Arial"/>
                <a:ea typeface="Arial"/>
                <a:cs typeface="Arial"/>
                <a:sym typeface="Arial"/>
              </a:defRPr>
            </a:lvl7pPr>
            <a:lvl8pPr marR="0" lvl="7" algn="l" rtl="0">
              <a:spcBef>
                <a:spcPts val="400"/>
              </a:spcBef>
              <a:spcAft>
                <a:spcPts val="0"/>
              </a:spcAft>
              <a:buClr>
                <a:schemeClr val="lt2"/>
              </a:buClr>
              <a:buSzPts val="1800"/>
              <a:buFont typeface="Arial"/>
              <a:buNone/>
              <a:defRPr sz="1500" b="0" i="0" u="none" strike="noStrike" cap="none">
                <a:solidFill>
                  <a:schemeClr val="dk2"/>
                </a:solidFill>
                <a:latin typeface="Arial"/>
                <a:ea typeface="Arial"/>
                <a:cs typeface="Arial"/>
                <a:sym typeface="Arial"/>
              </a:defRPr>
            </a:lvl8pPr>
            <a:lvl9pPr marR="0" lvl="8" algn="l" rtl="0">
              <a:spcBef>
                <a:spcPts val="400"/>
              </a:spcBef>
              <a:spcAft>
                <a:spcPts val="0"/>
              </a:spcAft>
              <a:buClr>
                <a:schemeClr val="lt2"/>
              </a:buClr>
              <a:buSzPts val="1800"/>
              <a:buFont typeface="Arial"/>
              <a:buNone/>
              <a:defRPr sz="1500" b="0" i="0" u="none" strike="noStrike" cap="none">
                <a:solidFill>
                  <a:schemeClr val="dk2"/>
                </a:solidFill>
                <a:latin typeface="Arial"/>
                <a:ea typeface="Arial"/>
                <a:cs typeface="Arial"/>
                <a:sym typeface="Arial"/>
              </a:defRPr>
            </a:lvl9pPr>
          </a:lstStyle>
          <a:p>
            <a:endParaRPr/>
          </a:p>
        </p:txBody>
      </p:sp>
      <p:sp>
        <p:nvSpPr>
          <p:cNvPr id="53" name="Google Shape;53;p10"/>
          <p:cNvSpPr txBox="1">
            <a:spLocks noGrp="1"/>
          </p:cNvSpPr>
          <p:nvPr>
            <p:ph type="body" idx="1"/>
          </p:nvPr>
        </p:nvSpPr>
        <p:spPr>
          <a:xfrm>
            <a:off x="1792288" y="4025503"/>
            <a:ext cx="5486400" cy="603600"/>
          </a:xfrm>
          <a:prstGeom prst="rect">
            <a:avLst/>
          </a:prstGeom>
          <a:noFill/>
          <a:ln>
            <a:noFill/>
          </a:ln>
        </p:spPr>
        <p:txBody>
          <a:bodyPr spcFirstLastPara="1" wrap="square" lIns="68575" tIns="34275" rIns="68575" bIns="34275" anchor="t" anchorCtr="0">
            <a:noAutofit/>
          </a:bodyPr>
          <a:lstStyle>
            <a:lvl1pPr marL="457200" lvl="0" indent="-228600" algn="l">
              <a:spcBef>
                <a:spcPts val="500"/>
              </a:spcBef>
              <a:spcAft>
                <a:spcPts val="0"/>
              </a:spcAft>
              <a:buSzPts val="1100"/>
              <a:buNone/>
              <a:defRPr sz="1100"/>
            </a:lvl1pPr>
            <a:lvl2pPr marL="914400" lvl="1" indent="-228600" algn="l">
              <a:spcBef>
                <a:spcPts val="200"/>
              </a:spcBef>
              <a:spcAft>
                <a:spcPts val="0"/>
              </a:spcAft>
              <a:buSzPts val="900"/>
              <a:buNone/>
              <a:defRPr sz="900"/>
            </a:lvl2pPr>
            <a:lvl3pPr marL="1371600" lvl="2" indent="-228600" algn="l">
              <a:spcBef>
                <a:spcPts val="200"/>
              </a:spcBef>
              <a:spcAft>
                <a:spcPts val="0"/>
              </a:spcAft>
              <a:buSzPts val="800"/>
              <a:buFont typeface="Calibri"/>
              <a:buNone/>
              <a:defRPr sz="800"/>
            </a:lvl3pPr>
            <a:lvl4pPr marL="1828800" lvl="3" indent="-228600" algn="l">
              <a:spcBef>
                <a:spcPts val="200"/>
              </a:spcBef>
              <a:spcAft>
                <a:spcPts val="0"/>
              </a:spcAft>
              <a:buSzPts val="700"/>
              <a:buNone/>
              <a:defRPr sz="700"/>
            </a:lvl4pPr>
            <a:lvl5pPr marL="2286000" lvl="4" indent="-228600" algn="l">
              <a:spcBef>
                <a:spcPts val="200"/>
              </a:spcBef>
              <a:spcAft>
                <a:spcPts val="0"/>
              </a:spcAft>
              <a:buSzPts val="800"/>
              <a:buNone/>
              <a:defRPr sz="700"/>
            </a:lvl5pPr>
            <a:lvl6pPr marL="2743200" lvl="5" indent="-228600" algn="l">
              <a:spcBef>
                <a:spcPts val="200"/>
              </a:spcBef>
              <a:spcAft>
                <a:spcPts val="0"/>
              </a:spcAft>
              <a:buSzPts val="800"/>
              <a:buNone/>
              <a:defRPr sz="700"/>
            </a:lvl6pPr>
            <a:lvl7pPr marL="3200400" lvl="6" indent="-228600" algn="l">
              <a:spcBef>
                <a:spcPts val="200"/>
              </a:spcBef>
              <a:spcAft>
                <a:spcPts val="0"/>
              </a:spcAft>
              <a:buSzPts val="800"/>
              <a:buNone/>
              <a:defRPr sz="700"/>
            </a:lvl7pPr>
            <a:lvl8pPr marL="3657600" lvl="7" indent="-228600" algn="l">
              <a:spcBef>
                <a:spcPts val="200"/>
              </a:spcBef>
              <a:spcAft>
                <a:spcPts val="0"/>
              </a:spcAft>
              <a:buSzPts val="800"/>
              <a:buNone/>
              <a:defRPr sz="700"/>
            </a:lvl8pPr>
            <a:lvl9pPr marL="4114800" lvl="8" indent="-228600" algn="l">
              <a:spcBef>
                <a:spcPts val="200"/>
              </a:spcBef>
              <a:spcAft>
                <a:spcPts val="0"/>
              </a:spcAft>
              <a:buSzPts val="800"/>
              <a:buNone/>
              <a:defRPr sz="700"/>
            </a:lvl9pPr>
          </a:lstStyle>
          <a:p>
            <a:endParaRPr/>
          </a:p>
        </p:txBody>
      </p:sp>
      <p:cxnSp>
        <p:nvCxnSpPr>
          <p:cNvPr id="54" name="Google Shape;54;p10"/>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55" name="Google Shape;55;p10"/>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85751"/>
            <a:ext cx="8229600" cy="354900"/>
          </a:xfrm>
          <a:prstGeom prst="rect">
            <a:avLst/>
          </a:prstGeom>
          <a:noFill/>
          <a:ln>
            <a:noFill/>
          </a:ln>
        </p:spPr>
        <p:txBody>
          <a:bodyPr spcFirstLastPara="1" wrap="square" lIns="68575" tIns="34275" rIns="68575" bIns="34275" anchor="b" anchorCtr="0">
            <a:noAutofit/>
          </a:bodyPr>
          <a:lstStyle>
            <a:lvl1pPr marR="0" lvl="0" algn="l" rtl="0">
              <a:spcBef>
                <a:spcPts val="600"/>
              </a:spcBef>
              <a:spcAft>
                <a:spcPts val="0"/>
              </a:spcAft>
              <a:buSzPts val="1100"/>
              <a:buNone/>
              <a:defRPr sz="1900" b="0" i="0" u="none" strike="noStrike" cap="none">
                <a:solidFill>
                  <a:srgbClr val="002060"/>
                </a:solidFill>
                <a:latin typeface="Cambria"/>
                <a:ea typeface="Cambria"/>
                <a:cs typeface="Cambria"/>
                <a:sym typeface="Cambria"/>
              </a:defRPr>
            </a:lvl1pPr>
            <a:lvl2pPr marR="0" lvl="1" algn="l" rtl="0">
              <a:spcBef>
                <a:spcPts val="600"/>
              </a:spcBef>
              <a:spcAft>
                <a:spcPts val="0"/>
              </a:spcAft>
              <a:buSzPts val="1100"/>
              <a:buNone/>
              <a:defRPr sz="1900" b="0" i="0" u="none" strike="noStrike" cap="none">
                <a:solidFill>
                  <a:schemeClr val="dk2"/>
                </a:solidFill>
                <a:latin typeface="Arial"/>
                <a:ea typeface="Arial"/>
                <a:cs typeface="Arial"/>
                <a:sym typeface="Arial"/>
              </a:defRPr>
            </a:lvl2pPr>
            <a:lvl3pPr marR="0" lvl="2" algn="l" rtl="0">
              <a:spcBef>
                <a:spcPts val="600"/>
              </a:spcBef>
              <a:spcAft>
                <a:spcPts val="0"/>
              </a:spcAft>
              <a:buSzPts val="1100"/>
              <a:buNone/>
              <a:defRPr sz="1900" b="0" i="0" u="none" strike="noStrike" cap="none">
                <a:solidFill>
                  <a:schemeClr val="dk2"/>
                </a:solidFill>
                <a:latin typeface="Arial"/>
                <a:ea typeface="Arial"/>
                <a:cs typeface="Arial"/>
                <a:sym typeface="Arial"/>
              </a:defRPr>
            </a:lvl3pPr>
            <a:lvl4pPr marR="0" lvl="3" algn="l" rtl="0">
              <a:spcBef>
                <a:spcPts val="600"/>
              </a:spcBef>
              <a:spcAft>
                <a:spcPts val="0"/>
              </a:spcAft>
              <a:buSzPts val="1100"/>
              <a:buNone/>
              <a:defRPr sz="1900" b="0" i="0" u="none" strike="noStrike" cap="none">
                <a:solidFill>
                  <a:schemeClr val="dk2"/>
                </a:solidFill>
                <a:latin typeface="Arial"/>
                <a:ea typeface="Arial"/>
                <a:cs typeface="Arial"/>
                <a:sym typeface="Arial"/>
              </a:defRPr>
            </a:lvl4pPr>
            <a:lvl5pPr marR="0" lvl="4" algn="l" rtl="0">
              <a:spcBef>
                <a:spcPts val="600"/>
              </a:spcBef>
              <a:spcAft>
                <a:spcPts val="0"/>
              </a:spcAft>
              <a:buSzPts val="1100"/>
              <a:buNone/>
              <a:defRPr sz="1900" b="0" i="0" u="none" strike="noStrike" cap="none">
                <a:solidFill>
                  <a:schemeClr val="dk2"/>
                </a:solidFill>
                <a:latin typeface="Arial"/>
                <a:ea typeface="Arial"/>
                <a:cs typeface="Arial"/>
                <a:sym typeface="Arial"/>
              </a:defRPr>
            </a:lvl5pPr>
            <a:lvl6pPr marR="0" lvl="5" algn="l" rtl="0">
              <a:spcBef>
                <a:spcPts val="600"/>
              </a:spcBef>
              <a:spcAft>
                <a:spcPts val="0"/>
              </a:spcAft>
              <a:buSzPts val="1100"/>
              <a:buNone/>
              <a:defRPr sz="1900" b="0" i="0" u="none" strike="noStrike" cap="none">
                <a:solidFill>
                  <a:schemeClr val="dk2"/>
                </a:solidFill>
                <a:latin typeface="Arial"/>
                <a:ea typeface="Arial"/>
                <a:cs typeface="Arial"/>
                <a:sym typeface="Arial"/>
              </a:defRPr>
            </a:lvl6pPr>
            <a:lvl7pPr marR="0" lvl="6" algn="l" rtl="0">
              <a:spcBef>
                <a:spcPts val="600"/>
              </a:spcBef>
              <a:spcAft>
                <a:spcPts val="0"/>
              </a:spcAft>
              <a:buSzPts val="1100"/>
              <a:buNone/>
              <a:defRPr sz="1900" b="0" i="0" u="none" strike="noStrike" cap="none">
                <a:solidFill>
                  <a:schemeClr val="dk2"/>
                </a:solidFill>
                <a:latin typeface="Arial"/>
                <a:ea typeface="Arial"/>
                <a:cs typeface="Arial"/>
                <a:sym typeface="Arial"/>
              </a:defRPr>
            </a:lvl7pPr>
            <a:lvl8pPr marR="0" lvl="7" algn="l" rtl="0">
              <a:spcBef>
                <a:spcPts val="600"/>
              </a:spcBef>
              <a:spcAft>
                <a:spcPts val="0"/>
              </a:spcAft>
              <a:buSzPts val="1100"/>
              <a:buNone/>
              <a:defRPr sz="1900" b="0" i="0" u="none" strike="noStrike" cap="none">
                <a:solidFill>
                  <a:schemeClr val="dk2"/>
                </a:solidFill>
                <a:latin typeface="Arial"/>
                <a:ea typeface="Arial"/>
                <a:cs typeface="Arial"/>
                <a:sym typeface="Arial"/>
              </a:defRPr>
            </a:lvl8pPr>
            <a:lvl9pPr marR="0" lvl="8" algn="l" rtl="0">
              <a:spcBef>
                <a:spcPts val="600"/>
              </a:spcBef>
              <a:spcAft>
                <a:spcPts val="0"/>
              </a:spcAft>
              <a:buSzPts val="1100"/>
              <a:buNone/>
              <a:defRPr sz="1900" b="0" i="0" u="none" strike="noStrike" cap="none">
                <a:solidFill>
                  <a:schemeClr val="dk2"/>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914401"/>
            <a:ext cx="8229600" cy="3744600"/>
          </a:xfrm>
          <a:prstGeom prst="rect">
            <a:avLst/>
          </a:prstGeom>
          <a:noFill/>
          <a:ln>
            <a:noFill/>
          </a:ln>
        </p:spPr>
        <p:txBody>
          <a:bodyPr spcFirstLastPara="1" wrap="square" lIns="68575" tIns="34275" rIns="68575" bIns="34275" anchor="t" anchorCtr="0">
            <a:noAutofit/>
          </a:bodyPr>
          <a:lstStyle>
            <a:lvl1pPr marL="457200" marR="0" lvl="0" indent="-336550" algn="l" rtl="0">
              <a:spcBef>
                <a:spcPts val="800"/>
              </a:spcBef>
              <a:spcAft>
                <a:spcPts val="0"/>
              </a:spcAft>
              <a:buClr>
                <a:srgbClr val="002060"/>
              </a:buClr>
              <a:buSzPts val="1700"/>
              <a:buFont typeface="Arial"/>
              <a:buChar char="•"/>
              <a:defRPr sz="1700" b="0" i="0" u="none" strike="noStrike" cap="none">
                <a:solidFill>
                  <a:srgbClr val="002060"/>
                </a:solidFill>
                <a:latin typeface="Calibri"/>
                <a:ea typeface="Calibri"/>
                <a:cs typeface="Calibri"/>
                <a:sym typeface="Calibri"/>
              </a:defRPr>
            </a:lvl1pPr>
            <a:lvl2pPr marL="914400" marR="0" lvl="1" indent="-317500" algn="l" rtl="0">
              <a:spcBef>
                <a:spcPts val="300"/>
              </a:spcBef>
              <a:spcAft>
                <a:spcPts val="0"/>
              </a:spcAft>
              <a:buClr>
                <a:srgbClr val="002060"/>
              </a:buClr>
              <a:buSzPts val="1400"/>
              <a:buFont typeface="Arial"/>
              <a:buChar char="–"/>
              <a:defRPr sz="1400" b="0" i="0" u="none" strike="noStrike" cap="none">
                <a:solidFill>
                  <a:srgbClr val="002060"/>
                </a:solidFill>
                <a:latin typeface="Calibri"/>
                <a:ea typeface="Calibri"/>
                <a:cs typeface="Calibri"/>
                <a:sym typeface="Calibri"/>
              </a:defRPr>
            </a:lvl2pPr>
            <a:lvl3pPr marL="1371600" marR="0" lvl="2" indent="-317500" algn="l" rtl="0">
              <a:spcBef>
                <a:spcPts val="300"/>
              </a:spcBef>
              <a:spcAft>
                <a:spcPts val="0"/>
              </a:spcAft>
              <a:buClr>
                <a:srgbClr val="002060"/>
              </a:buClr>
              <a:buSzPts val="1400"/>
              <a:buFont typeface="Calibri"/>
              <a:buChar char="–"/>
              <a:defRPr sz="1400" b="0" i="0" u="none" strike="noStrike" cap="none">
                <a:solidFill>
                  <a:srgbClr val="002060"/>
                </a:solidFill>
                <a:latin typeface="Calibri"/>
                <a:ea typeface="Calibri"/>
                <a:cs typeface="Calibri"/>
                <a:sym typeface="Calibri"/>
              </a:defRPr>
            </a:lvl3pPr>
            <a:lvl4pPr marL="1828800" marR="0" lvl="3" indent="-317500" algn="l" rtl="0">
              <a:spcBef>
                <a:spcPts val="300"/>
              </a:spcBef>
              <a:spcAft>
                <a:spcPts val="0"/>
              </a:spcAft>
              <a:buClr>
                <a:srgbClr val="002060"/>
              </a:buClr>
              <a:buSzPts val="1400"/>
              <a:buFont typeface="Arial"/>
              <a:buChar char="–"/>
              <a:defRPr sz="1400" b="0" i="0" u="none" strike="noStrike" cap="none">
                <a:solidFill>
                  <a:srgbClr val="002060"/>
                </a:solidFill>
                <a:latin typeface="Calibri"/>
                <a:ea typeface="Calibri"/>
                <a:cs typeface="Calibri"/>
                <a:sym typeface="Calibri"/>
              </a:defRPr>
            </a:lvl4pPr>
            <a:lvl5pPr marL="2286000" marR="0" lvl="4" indent="-228600" algn="l" rtl="0">
              <a:spcBef>
                <a:spcPts val="400"/>
              </a:spcBef>
              <a:spcAft>
                <a:spcPts val="0"/>
              </a:spcAft>
              <a:buSzPts val="1100"/>
              <a:buNone/>
              <a:defRPr sz="1500" b="0" i="0" u="none" strike="noStrike" cap="none">
                <a:solidFill>
                  <a:srgbClr val="002060"/>
                </a:solidFill>
                <a:latin typeface="Calibri"/>
                <a:ea typeface="Calibri"/>
                <a:cs typeface="Calibri"/>
                <a:sym typeface="Calibri"/>
              </a:defRPr>
            </a:lvl5pPr>
            <a:lvl6pPr marL="2743200" marR="0" lvl="5" indent="-228600" algn="l" rtl="0">
              <a:spcBef>
                <a:spcPts val="400"/>
              </a:spcBef>
              <a:spcAft>
                <a:spcPts val="0"/>
              </a:spcAft>
              <a:buSzPts val="1100"/>
              <a:buNone/>
              <a:defRPr sz="1500" b="0" i="0" u="none" strike="noStrike" cap="none">
                <a:solidFill>
                  <a:schemeClr val="dk2"/>
                </a:solidFill>
                <a:latin typeface="Arial"/>
                <a:ea typeface="Arial"/>
                <a:cs typeface="Arial"/>
                <a:sym typeface="Arial"/>
              </a:defRPr>
            </a:lvl6pPr>
            <a:lvl7pPr marL="3200400" marR="0" lvl="6" indent="-228600" algn="l" rtl="0">
              <a:spcBef>
                <a:spcPts val="400"/>
              </a:spcBef>
              <a:spcAft>
                <a:spcPts val="0"/>
              </a:spcAft>
              <a:buSzPts val="1100"/>
              <a:buNone/>
              <a:defRPr sz="1500" b="0" i="0" u="none" strike="noStrike" cap="none">
                <a:solidFill>
                  <a:schemeClr val="dk2"/>
                </a:solidFill>
                <a:latin typeface="Arial"/>
                <a:ea typeface="Arial"/>
                <a:cs typeface="Arial"/>
                <a:sym typeface="Arial"/>
              </a:defRPr>
            </a:lvl7pPr>
            <a:lvl8pPr marL="3657600" marR="0" lvl="7" indent="-228600" algn="l" rtl="0">
              <a:spcBef>
                <a:spcPts val="400"/>
              </a:spcBef>
              <a:spcAft>
                <a:spcPts val="0"/>
              </a:spcAft>
              <a:buSzPts val="1100"/>
              <a:buNone/>
              <a:defRPr sz="1500" b="0" i="0" u="none" strike="noStrike" cap="none">
                <a:solidFill>
                  <a:schemeClr val="dk2"/>
                </a:solidFill>
                <a:latin typeface="Arial"/>
                <a:ea typeface="Arial"/>
                <a:cs typeface="Arial"/>
                <a:sym typeface="Arial"/>
              </a:defRPr>
            </a:lvl8pPr>
            <a:lvl9pPr marL="4114800" marR="0" lvl="8" indent="-228600" algn="l" rtl="0">
              <a:spcBef>
                <a:spcPts val="400"/>
              </a:spcBef>
              <a:spcAft>
                <a:spcPts val="0"/>
              </a:spcAft>
              <a:buSzPts val="1100"/>
              <a:buNone/>
              <a:defRPr sz="1500" b="0" i="0" u="none" strike="noStrike" cap="none">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pog.org/files/quality/toolkit/aki/aki-injury-overview.pptx"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mpog.org/files/quality/toolkit/aki/aki-adult-surgical-recommendations.pptx" TargetMode="External"/><Relationship Id="rId5" Type="http://schemas.openxmlformats.org/officeDocument/2006/relationships/hyperlink" Target="https://mpog.org/files/quality/toolkit/aki/aki-obstetrics.pptx" TargetMode="External"/><Relationship Id="rId4" Type="http://schemas.openxmlformats.org/officeDocument/2006/relationships/hyperlink" Target="https://mpog.org/files/quality/toolkit/aki/aki-pediatrics.pptx"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kdigo.org/wp-content/uploads/2017/02/KDIGO_2012_CKD_GL.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1293250" y="1002350"/>
            <a:ext cx="6587700" cy="24330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4800" dirty="0" smtClean="0"/>
              <a:t>Avoiding Kidney Injury: Cardiac </a:t>
            </a:r>
            <a:r>
              <a:rPr lang="en" sz="4800" dirty="0"/>
              <a:t>Surgery</a:t>
            </a:r>
            <a:endParaRPr sz="4800" dirty="0"/>
          </a:p>
        </p:txBody>
      </p:sp>
      <p:pic>
        <p:nvPicPr>
          <p:cNvPr id="97" name="Google Shape;97;p19"/>
          <p:cNvPicPr preferRelativeResize="0"/>
          <p:nvPr/>
        </p:nvPicPr>
        <p:blipFill>
          <a:blip r:embed="rId3">
            <a:alphaModFix/>
          </a:blip>
          <a:stretch>
            <a:fillRect/>
          </a:stretch>
        </p:blipFill>
        <p:spPr>
          <a:xfrm>
            <a:off x="216725" y="4078325"/>
            <a:ext cx="1232349" cy="12323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smtClean="0"/>
              <a:t>Considerations </a:t>
            </a:r>
            <a:r>
              <a:rPr lang="en" dirty="0"/>
              <a:t>for Preventing </a:t>
            </a:r>
            <a:r>
              <a:rPr lang="en" dirty="0" smtClean="0"/>
              <a:t>CSA-AKI </a:t>
            </a:r>
            <a:r>
              <a:rPr lang="en" baseline="30000" dirty="0"/>
              <a:t>10</a:t>
            </a:r>
            <a:endParaRPr baseline="30000" dirty="0"/>
          </a:p>
        </p:txBody>
      </p:sp>
      <p:grpSp>
        <p:nvGrpSpPr>
          <p:cNvPr id="161" name="Google Shape;161;p28"/>
          <p:cNvGrpSpPr/>
          <p:nvPr/>
        </p:nvGrpSpPr>
        <p:grpSpPr>
          <a:xfrm>
            <a:off x="5625867" y="964675"/>
            <a:ext cx="3305708" cy="3284700"/>
            <a:chOff x="5632317" y="1189775"/>
            <a:chExt cx="3305708" cy="3284700"/>
          </a:xfrm>
        </p:grpSpPr>
        <p:sp>
          <p:nvSpPr>
            <p:cNvPr id="162" name="Google Shape;162;p28"/>
            <p:cNvSpPr/>
            <p:nvPr/>
          </p:nvSpPr>
          <p:spPr>
            <a:xfrm>
              <a:off x="5632317" y="1189775"/>
              <a:ext cx="3305700" cy="669000"/>
            </a:xfrm>
            <a:prstGeom prst="chevron">
              <a:avLst>
                <a:gd name="adj" fmla="val 50000"/>
              </a:avLst>
            </a:prstGeom>
            <a:solidFill>
              <a:srgbClr val="D838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Postop</a:t>
              </a:r>
              <a:endParaRPr>
                <a:solidFill>
                  <a:srgbClr val="FFFFFF"/>
                </a:solidFill>
                <a:latin typeface="Roboto"/>
                <a:ea typeface="Roboto"/>
                <a:cs typeface="Roboto"/>
                <a:sym typeface="Roboto"/>
              </a:endParaRPr>
            </a:p>
          </p:txBody>
        </p:sp>
        <p:sp>
          <p:nvSpPr>
            <p:cNvPr id="163" name="Google Shape;163;p28"/>
            <p:cNvSpPr txBox="1"/>
            <p:nvPr/>
          </p:nvSpPr>
          <p:spPr>
            <a:xfrm>
              <a:off x="6145025" y="1858775"/>
              <a:ext cx="2793000" cy="26157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SzPts val="1300"/>
                <a:buFont typeface="Calibri"/>
                <a:buChar char="●"/>
              </a:pPr>
              <a:r>
                <a:rPr lang="en" sz="1300" dirty="0">
                  <a:latin typeface="Calibri"/>
                  <a:ea typeface="Calibri"/>
                  <a:cs typeface="Calibri"/>
                  <a:sym typeface="Calibri"/>
                </a:rPr>
                <a:t>Avoid dopamine</a:t>
              </a:r>
              <a:endParaRPr sz="1300" dirty="0">
                <a:latin typeface="Calibri"/>
                <a:ea typeface="Calibri"/>
                <a:cs typeface="Calibri"/>
                <a:sym typeface="Calibri"/>
              </a:endParaRPr>
            </a:p>
            <a:p>
              <a:pPr marL="457200" lvl="0" indent="0" algn="l" rtl="0">
                <a:lnSpc>
                  <a:spcPct val="115000"/>
                </a:lnSpc>
                <a:spcBef>
                  <a:spcPts val="0"/>
                </a:spcBef>
                <a:spcAft>
                  <a:spcPts val="0"/>
                </a:spcAft>
                <a:buNone/>
              </a:pPr>
              <a:endParaRPr sz="1300" dirty="0">
                <a:latin typeface="Calibri"/>
                <a:ea typeface="Calibri"/>
                <a:cs typeface="Calibri"/>
                <a:sym typeface="Calibri"/>
              </a:endParaRPr>
            </a:p>
            <a:p>
              <a:pPr marL="457200" lvl="0" indent="-311150" algn="l" rtl="0">
                <a:lnSpc>
                  <a:spcPct val="115000"/>
                </a:lnSpc>
                <a:spcBef>
                  <a:spcPts val="0"/>
                </a:spcBef>
                <a:spcAft>
                  <a:spcPts val="0"/>
                </a:spcAft>
                <a:buSzPts val="1300"/>
                <a:buFont typeface="Calibri"/>
                <a:buChar char="●"/>
              </a:pPr>
              <a:r>
                <a:rPr lang="en" sz="1300" dirty="0">
                  <a:latin typeface="Calibri"/>
                  <a:ea typeface="Calibri"/>
                  <a:cs typeface="Calibri"/>
                  <a:sym typeface="Calibri"/>
                </a:rPr>
                <a:t>Discontinue ACEIs &amp; ARBs for the first 48 hours after surgery</a:t>
              </a:r>
              <a:endParaRPr sz="1300" dirty="0">
                <a:latin typeface="Calibri"/>
                <a:ea typeface="Calibri"/>
                <a:cs typeface="Calibri"/>
                <a:sym typeface="Calibri"/>
              </a:endParaRPr>
            </a:p>
            <a:p>
              <a:pPr marL="457200" lvl="0" indent="0" algn="l" rtl="0">
                <a:lnSpc>
                  <a:spcPct val="115000"/>
                </a:lnSpc>
                <a:spcBef>
                  <a:spcPts val="0"/>
                </a:spcBef>
                <a:spcAft>
                  <a:spcPts val="0"/>
                </a:spcAft>
                <a:buNone/>
              </a:pPr>
              <a:endParaRPr sz="1300" dirty="0">
                <a:latin typeface="Calibri"/>
                <a:ea typeface="Calibri"/>
                <a:cs typeface="Calibri"/>
                <a:sym typeface="Calibri"/>
              </a:endParaRPr>
            </a:p>
            <a:p>
              <a:pPr marL="457200" lvl="0" indent="-311150" algn="l" rtl="0">
                <a:lnSpc>
                  <a:spcPct val="115000"/>
                </a:lnSpc>
                <a:spcBef>
                  <a:spcPts val="0"/>
                </a:spcBef>
                <a:spcAft>
                  <a:spcPts val="0"/>
                </a:spcAft>
                <a:buSzPts val="1300"/>
                <a:buFont typeface="Calibri"/>
                <a:buChar char="●"/>
              </a:pPr>
              <a:r>
                <a:rPr lang="en" sz="1300" dirty="0">
                  <a:latin typeface="Calibri"/>
                  <a:ea typeface="Calibri"/>
                  <a:cs typeface="Calibri"/>
                  <a:sym typeface="Calibri"/>
                </a:rPr>
                <a:t>Monitor sCr and urine output </a:t>
              </a:r>
              <a:endParaRPr sz="1300" dirty="0">
                <a:latin typeface="Calibri"/>
                <a:ea typeface="Calibri"/>
                <a:cs typeface="Calibri"/>
                <a:sym typeface="Calibri"/>
              </a:endParaRPr>
            </a:p>
            <a:p>
              <a:pPr marL="457200" lvl="0" indent="0" algn="l" rtl="0">
                <a:lnSpc>
                  <a:spcPct val="115000"/>
                </a:lnSpc>
                <a:spcBef>
                  <a:spcPts val="0"/>
                </a:spcBef>
                <a:spcAft>
                  <a:spcPts val="0"/>
                </a:spcAft>
                <a:buNone/>
              </a:pPr>
              <a:endParaRPr sz="1300" dirty="0">
                <a:latin typeface="Calibri"/>
                <a:ea typeface="Calibri"/>
                <a:cs typeface="Calibri"/>
                <a:sym typeface="Calibri"/>
              </a:endParaRPr>
            </a:p>
            <a:p>
              <a:pPr marL="457200" lvl="0" indent="-311150" algn="l" rtl="0">
                <a:lnSpc>
                  <a:spcPct val="115000"/>
                </a:lnSpc>
                <a:spcBef>
                  <a:spcPts val="0"/>
                </a:spcBef>
                <a:spcAft>
                  <a:spcPts val="0"/>
                </a:spcAft>
                <a:buSzPts val="1300"/>
                <a:buFont typeface="Calibri"/>
                <a:buChar char="●"/>
              </a:pPr>
              <a:r>
                <a:rPr lang="en" sz="1300" dirty="0">
                  <a:latin typeface="Calibri"/>
                  <a:ea typeface="Calibri"/>
                  <a:cs typeface="Calibri"/>
                  <a:sym typeface="Calibri"/>
                </a:rPr>
                <a:t>Maintain </a:t>
              </a:r>
              <a:r>
                <a:rPr lang="en" sz="1300" dirty="0" smtClean="0">
                  <a:latin typeface="Calibri"/>
                  <a:ea typeface="Calibri"/>
                  <a:cs typeface="Calibri"/>
                  <a:sym typeface="Calibri"/>
                </a:rPr>
                <a:t>normoglycemia</a:t>
              </a:r>
              <a:endParaRPr sz="1300" dirty="0">
                <a:latin typeface="Calibri"/>
                <a:ea typeface="Calibri"/>
                <a:cs typeface="Calibri"/>
                <a:sym typeface="Calibri"/>
              </a:endParaRPr>
            </a:p>
            <a:p>
              <a:pPr marL="457200" lvl="0" indent="0" algn="l" rtl="0">
                <a:lnSpc>
                  <a:spcPct val="115000"/>
                </a:lnSpc>
                <a:spcBef>
                  <a:spcPts val="0"/>
                </a:spcBef>
                <a:spcAft>
                  <a:spcPts val="0"/>
                </a:spcAft>
                <a:buNone/>
              </a:pPr>
              <a:endParaRPr sz="1300" dirty="0">
                <a:latin typeface="Calibri"/>
                <a:ea typeface="Calibri"/>
                <a:cs typeface="Calibri"/>
                <a:sym typeface="Calibri"/>
              </a:endParaRPr>
            </a:p>
            <a:p>
              <a:pPr marL="457200" lvl="0" indent="-311150" algn="l" rtl="0">
                <a:lnSpc>
                  <a:spcPct val="115000"/>
                </a:lnSpc>
                <a:spcBef>
                  <a:spcPts val="0"/>
                </a:spcBef>
                <a:spcAft>
                  <a:spcPts val="0"/>
                </a:spcAft>
                <a:buSzPts val="1300"/>
                <a:buFont typeface="Calibri"/>
                <a:buChar char="●"/>
              </a:pPr>
              <a:r>
                <a:rPr lang="en" sz="1300" dirty="0">
                  <a:latin typeface="Calibri"/>
                  <a:ea typeface="Calibri"/>
                  <a:cs typeface="Calibri"/>
                  <a:sym typeface="Calibri"/>
                </a:rPr>
                <a:t>Avoid radiocontrast agents</a:t>
              </a:r>
              <a:endParaRPr sz="1300" dirty="0">
                <a:latin typeface="Calibri"/>
                <a:ea typeface="Calibri"/>
                <a:cs typeface="Calibri"/>
                <a:sym typeface="Calibri"/>
              </a:endParaRPr>
            </a:p>
            <a:p>
              <a:pPr marL="457200" lvl="0" indent="0" algn="l" rtl="0">
                <a:lnSpc>
                  <a:spcPct val="115000"/>
                </a:lnSpc>
                <a:spcBef>
                  <a:spcPts val="0"/>
                </a:spcBef>
                <a:spcAft>
                  <a:spcPts val="0"/>
                </a:spcAft>
                <a:buNone/>
              </a:pPr>
              <a:endParaRPr sz="1200" dirty="0">
                <a:latin typeface="Roboto"/>
                <a:ea typeface="Roboto"/>
                <a:cs typeface="Roboto"/>
                <a:sym typeface="Roboto"/>
              </a:endParaRPr>
            </a:p>
          </p:txBody>
        </p:sp>
      </p:grpSp>
      <p:grpSp>
        <p:nvGrpSpPr>
          <p:cNvPr id="164" name="Google Shape;164;p28"/>
          <p:cNvGrpSpPr/>
          <p:nvPr/>
        </p:nvGrpSpPr>
        <p:grpSpPr>
          <a:xfrm>
            <a:off x="0" y="964664"/>
            <a:ext cx="3546900" cy="3350386"/>
            <a:chOff x="0" y="1189989"/>
            <a:chExt cx="3546900" cy="3350386"/>
          </a:xfrm>
        </p:grpSpPr>
        <p:sp>
          <p:nvSpPr>
            <p:cNvPr id="165" name="Google Shape;165;p28"/>
            <p:cNvSpPr/>
            <p:nvPr/>
          </p:nvSpPr>
          <p:spPr>
            <a:xfrm>
              <a:off x="0" y="1189989"/>
              <a:ext cx="3546900" cy="669000"/>
            </a:xfrm>
            <a:prstGeom prst="homePlate">
              <a:avLst>
                <a:gd name="adj" fmla="val 50000"/>
              </a:avLst>
            </a:prstGeom>
            <a:solidFill>
              <a:srgbClr val="80201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Preop</a:t>
              </a:r>
              <a:endParaRPr>
                <a:solidFill>
                  <a:srgbClr val="FFFFFF"/>
                </a:solidFill>
                <a:latin typeface="Roboto"/>
                <a:ea typeface="Roboto"/>
                <a:cs typeface="Roboto"/>
                <a:sym typeface="Roboto"/>
              </a:endParaRPr>
            </a:p>
          </p:txBody>
        </p:sp>
        <p:sp>
          <p:nvSpPr>
            <p:cNvPr id="166" name="Google Shape;166;p28"/>
            <p:cNvSpPr txBox="1"/>
            <p:nvPr/>
          </p:nvSpPr>
          <p:spPr>
            <a:xfrm>
              <a:off x="711072" y="1924675"/>
              <a:ext cx="2763137" cy="2615700"/>
            </a:xfrm>
            <a:prstGeom prst="rect">
              <a:avLst/>
            </a:prstGeom>
            <a:noFill/>
            <a:ln>
              <a:noFill/>
            </a:ln>
          </p:spPr>
          <p:txBody>
            <a:bodyPr spcFirstLastPara="1" wrap="square" lIns="91425" tIns="91425" rIns="91425" bIns="91425" anchor="t" anchorCtr="0">
              <a:noAutofit/>
            </a:bodyPr>
            <a:lstStyle/>
            <a:p>
              <a:pPr marL="457200" lvl="0" indent="-311150" algn="l" rtl="0">
                <a:spcBef>
                  <a:spcPts val="0"/>
                </a:spcBef>
                <a:spcAft>
                  <a:spcPts val="0"/>
                </a:spcAft>
                <a:buSzPts val="1300"/>
                <a:buFont typeface="Calibri"/>
                <a:buChar char="●"/>
              </a:pPr>
              <a:r>
                <a:rPr lang="en" sz="1300" dirty="0" smtClean="0">
                  <a:latin typeface="Calibri"/>
                  <a:ea typeface="Calibri"/>
                  <a:cs typeface="Calibri"/>
                  <a:sym typeface="Calibri"/>
                </a:rPr>
                <a:t>Assess </a:t>
              </a:r>
              <a:r>
                <a:rPr lang="en" sz="1300" dirty="0">
                  <a:latin typeface="Calibri"/>
                  <a:ea typeface="Calibri"/>
                  <a:cs typeface="Calibri"/>
                  <a:sym typeface="Calibri"/>
                </a:rPr>
                <a:t>Risk </a:t>
              </a:r>
              <a:r>
                <a:rPr lang="en" sz="1300" dirty="0" smtClean="0">
                  <a:latin typeface="Calibri"/>
                  <a:ea typeface="Calibri"/>
                  <a:cs typeface="Calibri"/>
                  <a:sym typeface="Calibri"/>
                </a:rPr>
                <a:t>Factors</a:t>
              </a:r>
              <a:endParaRPr sz="1300" dirty="0">
                <a:latin typeface="Calibri"/>
                <a:ea typeface="Calibri"/>
                <a:cs typeface="Calibri"/>
                <a:sym typeface="Calibri"/>
              </a:endParaRPr>
            </a:p>
            <a:p>
              <a:pPr marL="457200" lvl="0" indent="0" algn="l" rtl="0">
                <a:spcBef>
                  <a:spcPts val="0"/>
                </a:spcBef>
                <a:spcAft>
                  <a:spcPts val="0"/>
                </a:spcAft>
                <a:buNone/>
              </a:pPr>
              <a:endParaRPr sz="1300" dirty="0">
                <a:latin typeface="Calibri"/>
                <a:ea typeface="Calibri"/>
                <a:cs typeface="Calibri"/>
                <a:sym typeface="Calibri"/>
              </a:endParaRPr>
            </a:p>
            <a:p>
              <a:pPr marL="457200" lvl="0" indent="-311150" algn="l" rtl="0">
                <a:spcBef>
                  <a:spcPts val="0"/>
                </a:spcBef>
                <a:spcAft>
                  <a:spcPts val="0"/>
                </a:spcAft>
                <a:buSzPts val="1300"/>
                <a:buFont typeface="Calibri"/>
                <a:buChar char="●"/>
              </a:pPr>
              <a:r>
                <a:rPr lang="en" sz="1300" dirty="0">
                  <a:latin typeface="Calibri"/>
                  <a:ea typeface="Calibri"/>
                  <a:cs typeface="Calibri"/>
                  <a:sym typeface="Calibri"/>
                </a:rPr>
                <a:t>Statin </a:t>
              </a:r>
              <a:r>
                <a:rPr lang="en" sz="1300" dirty="0" smtClean="0">
                  <a:latin typeface="Calibri"/>
                  <a:ea typeface="Calibri"/>
                  <a:cs typeface="Calibri"/>
                  <a:sym typeface="Calibri"/>
                </a:rPr>
                <a:t>initiation: </a:t>
              </a:r>
              <a:r>
                <a:rPr lang="en" sz="1300" dirty="0">
                  <a:latin typeface="Calibri"/>
                  <a:ea typeface="Calibri"/>
                  <a:cs typeface="Calibri"/>
                  <a:sym typeface="Calibri"/>
                </a:rPr>
                <a:t>not supported</a:t>
              </a:r>
              <a:endParaRPr sz="1300" dirty="0">
                <a:latin typeface="Calibri"/>
                <a:ea typeface="Calibri"/>
                <a:cs typeface="Calibri"/>
                <a:sym typeface="Calibri"/>
              </a:endParaRPr>
            </a:p>
            <a:p>
              <a:pPr marL="457200" lvl="0" indent="-311150" algn="l" rtl="0">
                <a:lnSpc>
                  <a:spcPct val="200000"/>
                </a:lnSpc>
                <a:spcBef>
                  <a:spcPts val="0"/>
                </a:spcBef>
                <a:spcAft>
                  <a:spcPts val="0"/>
                </a:spcAft>
                <a:buClr>
                  <a:schemeClr val="dk1"/>
                </a:buClr>
                <a:buSzPts val="1300"/>
                <a:buFont typeface="Calibri"/>
                <a:buChar char="●"/>
              </a:pPr>
              <a:r>
                <a:rPr lang="en" sz="1300" dirty="0">
                  <a:latin typeface="Calibri"/>
                  <a:ea typeface="Calibri"/>
                  <a:cs typeface="Calibri"/>
                  <a:sym typeface="Calibri"/>
                </a:rPr>
                <a:t>Maintain </a:t>
              </a:r>
              <a:r>
                <a:rPr lang="en" sz="1300" dirty="0" smtClean="0">
                  <a:latin typeface="Calibri"/>
                  <a:ea typeface="Calibri"/>
                  <a:cs typeface="Calibri"/>
                  <a:sym typeface="Calibri"/>
                </a:rPr>
                <a:t>normoglycemia</a:t>
              </a:r>
              <a:endParaRPr sz="1300" dirty="0">
                <a:latin typeface="Calibri"/>
                <a:ea typeface="Calibri"/>
                <a:cs typeface="Calibri"/>
                <a:sym typeface="Calibri"/>
              </a:endParaRPr>
            </a:p>
            <a:p>
              <a:pPr marL="457200" lvl="0" indent="-311150" algn="l" rtl="0">
                <a:lnSpc>
                  <a:spcPct val="200000"/>
                </a:lnSpc>
                <a:spcBef>
                  <a:spcPts val="0"/>
                </a:spcBef>
                <a:spcAft>
                  <a:spcPts val="0"/>
                </a:spcAft>
                <a:buSzPts val="1300"/>
                <a:buFont typeface="Calibri"/>
                <a:buChar char="●"/>
              </a:pPr>
              <a:r>
                <a:rPr lang="en" sz="1300" dirty="0">
                  <a:latin typeface="Calibri"/>
                  <a:ea typeface="Calibri"/>
                  <a:cs typeface="Calibri"/>
                  <a:sym typeface="Calibri"/>
                </a:rPr>
                <a:t>Hold ACE inhibitors &amp; ARBs</a:t>
              </a:r>
              <a:endParaRPr sz="1300" dirty="0">
                <a:latin typeface="Calibri"/>
                <a:ea typeface="Calibri"/>
                <a:cs typeface="Calibri"/>
                <a:sym typeface="Calibri"/>
              </a:endParaRPr>
            </a:p>
          </p:txBody>
        </p:sp>
      </p:grpSp>
      <p:grpSp>
        <p:nvGrpSpPr>
          <p:cNvPr id="167" name="Google Shape;167;p28"/>
          <p:cNvGrpSpPr/>
          <p:nvPr/>
        </p:nvGrpSpPr>
        <p:grpSpPr>
          <a:xfrm>
            <a:off x="2918502" y="964671"/>
            <a:ext cx="3435283" cy="3627951"/>
            <a:chOff x="2944204" y="1189775"/>
            <a:chExt cx="3305700" cy="3284700"/>
          </a:xfrm>
        </p:grpSpPr>
        <p:sp>
          <p:nvSpPr>
            <p:cNvPr id="168" name="Google Shape;168;p28"/>
            <p:cNvSpPr/>
            <p:nvPr/>
          </p:nvSpPr>
          <p:spPr>
            <a:xfrm>
              <a:off x="2944204" y="1189775"/>
              <a:ext cx="3305700" cy="669000"/>
            </a:xfrm>
            <a:prstGeom prst="chevron">
              <a:avLst>
                <a:gd name="adj" fmla="val 50000"/>
              </a:avLst>
            </a:prstGeom>
            <a:solidFill>
              <a:srgbClr val="B02C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Intraop</a:t>
              </a:r>
              <a:endParaRPr>
                <a:solidFill>
                  <a:srgbClr val="FFFFFF"/>
                </a:solidFill>
                <a:latin typeface="Roboto"/>
                <a:ea typeface="Roboto"/>
                <a:cs typeface="Roboto"/>
                <a:sym typeface="Roboto"/>
              </a:endParaRPr>
            </a:p>
          </p:txBody>
        </p:sp>
        <p:sp>
          <p:nvSpPr>
            <p:cNvPr id="169" name="Google Shape;169;p28"/>
            <p:cNvSpPr txBox="1"/>
            <p:nvPr/>
          </p:nvSpPr>
          <p:spPr>
            <a:xfrm>
              <a:off x="3478950" y="1858775"/>
              <a:ext cx="2702100" cy="2615700"/>
            </a:xfrm>
            <a:prstGeom prst="rect">
              <a:avLst/>
            </a:prstGeom>
            <a:noFill/>
            <a:ln>
              <a:noFill/>
            </a:ln>
          </p:spPr>
          <p:txBody>
            <a:bodyPr spcFirstLastPara="1" wrap="square" lIns="91425" tIns="91425" rIns="91425" bIns="91425" anchor="t" anchorCtr="0">
              <a:noAutofit/>
            </a:bodyPr>
            <a:lstStyle/>
            <a:p>
              <a:pPr marL="457200" lvl="0" indent="-311150" algn="l" rtl="0">
                <a:spcBef>
                  <a:spcPts val="0"/>
                </a:spcBef>
                <a:spcAft>
                  <a:spcPts val="0"/>
                </a:spcAft>
                <a:buSzPts val="1300"/>
                <a:buFont typeface="Calibri"/>
                <a:buChar char="●"/>
              </a:pPr>
              <a:r>
                <a:rPr lang="en" sz="1300" dirty="0">
                  <a:latin typeface="Calibri"/>
                  <a:ea typeface="Calibri"/>
                  <a:cs typeface="Calibri"/>
                  <a:sym typeface="Calibri"/>
                </a:rPr>
                <a:t>Maintain </a:t>
              </a:r>
              <a:r>
                <a:rPr lang="en" sz="1300" dirty="0" smtClean="0">
                  <a:latin typeface="Calibri"/>
                  <a:ea typeface="Calibri"/>
                  <a:cs typeface="Calibri"/>
                  <a:sym typeface="Calibri"/>
                </a:rPr>
                <a:t>Normoglycemia</a:t>
              </a:r>
              <a:endParaRPr sz="1300" dirty="0">
                <a:latin typeface="Calibri"/>
                <a:ea typeface="Calibri"/>
                <a:cs typeface="Calibri"/>
                <a:sym typeface="Calibri"/>
              </a:endParaRPr>
            </a:p>
            <a:p>
              <a:pPr marL="0" lvl="0" indent="0" algn="l" rtl="0">
                <a:spcBef>
                  <a:spcPts val="0"/>
                </a:spcBef>
                <a:spcAft>
                  <a:spcPts val="0"/>
                </a:spcAft>
                <a:buNone/>
              </a:pPr>
              <a:endParaRPr sz="1300" dirty="0">
                <a:latin typeface="Calibri"/>
                <a:ea typeface="Calibri"/>
                <a:cs typeface="Calibri"/>
                <a:sym typeface="Calibri"/>
              </a:endParaRPr>
            </a:p>
            <a:p>
              <a:pPr marL="457200" lvl="0" indent="-311150" algn="l" rtl="0">
                <a:spcBef>
                  <a:spcPts val="0"/>
                </a:spcBef>
                <a:spcAft>
                  <a:spcPts val="0"/>
                </a:spcAft>
                <a:buSzPts val="1300"/>
                <a:buFont typeface="Calibri"/>
                <a:buChar char="●"/>
              </a:pPr>
              <a:r>
                <a:rPr lang="en" sz="1300" dirty="0">
                  <a:latin typeface="Calibri"/>
                  <a:ea typeface="Calibri"/>
                  <a:cs typeface="Calibri"/>
                  <a:sym typeface="Calibri"/>
                </a:rPr>
                <a:t>Avoid hydoxyethyl starch</a:t>
              </a:r>
              <a:endParaRPr sz="1300" dirty="0">
                <a:latin typeface="Calibri"/>
                <a:ea typeface="Calibri"/>
                <a:cs typeface="Calibri"/>
                <a:sym typeface="Calibri"/>
              </a:endParaRPr>
            </a:p>
            <a:p>
              <a:pPr marL="457200" lvl="0" indent="-311150" algn="l" rtl="0">
                <a:spcBef>
                  <a:spcPts val="0"/>
                </a:spcBef>
                <a:spcAft>
                  <a:spcPts val="0"/>
                </a:spcAft>
                <a:buSzPts val="1300"/>
                <a:buFont typeface="Calibri"/>
                <a:buChar char="●"/>
              </a:pPr>
              <a:endParaRPr lang="en" sz="1300" dirty="0" smtClean="0">
                <a:latin typeface="Calibri"/>
                <a:ea typeface="Calibri"/>
                <a:cs typeface="Calibri"/>
                <a:sym typeface="Calibri"/>
              </a:endParaRPr>
            </a:p>
            <a:p>
              <a:pPr marL="457200" lvl="0" indent="-311150" algn="l" rtl="0">
                <a:spcBef>
                  <a:spcPts val="0"/>
                </a:spcBef>
                <a:spcAft>
                  <a:spcPts val="0"/>
                </a:spcAft>
                <a:buSzPts val="1300"/>
                <a:buFont typeface="Calibri"/>
                <a:buChar char="●"/>
              </a:pPr>
              <a:r>
                <a:rPr lang="en" sz="1300" dirty="0" smtClean="0">
                  <a:latin typeface="Calibri"/>
                  <a:ea typeface="Calibri"/>
                  <a:cs typeface="Calibri"/>
                  <a:sym typeface="Calibri"/>
                </a:rPr>
                <a:t>Use </a:t>
              </a:r>
              <a:r>
                <a:rPr lang="en" sz="1300" dirty="0">
                  <a:latin typeface="Calibri"/>
                  <a:ea typeface="Calibri"/>
                  <a:cs typeface="Calibri"/>
                  <a:sym typeface="Calibri"/>
                </a:rPr>
                <a:t>balanced crystalloid solutions to replace fluid losses</a:t>
              </a:r>
              <a:endParaRPr sz="1300" dirty="0">
                <a:latin typeface="Calibri"/>
                <a:ea typeface="Calibri"/>
                <a:cs typeface="Calibri"/>
                <a:sym typeface="Calibri"/>
              </a:endParaRPr>
            </a:p>
            <a:p>
              <a:pPr marL="0" lvl="0" indent="0" algn="l" rtl="0">
                <a:spcBef>
                  <a:spcPts val="0"/>
                </a:spcBef>
                <a:spcAft>
                  <a:spcPts val="0"/>
                </a:spcAft>
                <a:buNone/>
              </a:pPr>
              <a:endParaRPr sz="1300" dirty="0">
                <a:latin typeface="Calibri"/>
                <a:ea typeface="Calibri"/>
                <a:cs typeface="Calibri"/>
                <a:sym typeface="Calibri"/>
              </a:endParaRPr>
            </a:p>
            <a:p>
              <a:pPr marL="457200" lvl="0" indent="-311150" algn="l" rtl="0">
                <a:spcBef>
                  <a:spcPts val="0"/>
                </a:spcBef>
                <a:spcAft>
                  <a:spcPts val="0"/>
                </a:spcAft>
                <a:buSzPts val="1300"/>
                <a:buFont typeface="Calibri"/>
                <a:buChar char="●"/>
              </a:pPr>
              <a:r>
                <a:rPr lang="en" sz="1300" dirty="0">
                  <a:latin typeface="Calibri"/>
                  <a:ea typeface="Calibri"/>
                  <a:cs typeface="Calibri"/>
                  <a:sym typeface="Calibri"/>
                </a:rPr>
                <a:t>Avoid hyperthermic perfusion during CPB</a:t>
              </a:r>
              <a:endParaRPr sz="1300" dirty="0">
                <a:latin typeface="Calibri"/>
                <a:ea typeface="Calibri"/>
                <a:cs typeface="Calibri"/>
                <a:sym typeface="Calibri"/>
              </a:endParaRPr>
            </a:p>
            <a:p>
              <a:pPr marL="457200" lvl="0" indent="0" algn="l" rtl="0">
                <a:spcBef>
                  <a:spcPts val="0"/>
                </a:spcBef>
                <a:spcAft>
                  <a:spcPts val="0"/>
                </a:spcAft>
                <a:buNone/>
              </a:pPr>
              <a:endParaRPr sz="1300" dirty="0">
                <a:latin typeface="Calibri"/>
                <a:ea typeface="Calibri"/>
                <a:cs typeface="Calibri"/>
                <a:sym typeface="Calibri"/>
              </a:endParaRPr>
            </a:p>
            <a:p>
              <a:pPr marL="457200" lvl="0" indent="-311150" algn="l" rtl="0">
                <a:spcBef>
                  <a:spcPts val="0"/>
                </a:spcBef>
                <a:spcAft>
                  <a:spcPts val="0"/>
                </a:spcAft>
                <a:buSzPts val="1300"/>
                <a:buFont typeface="Calibri"/>
                <a:buChar char="●"/>
              </a:pPr>
              <a:r>
                <a:rPr lang="en" sz="1300" dirty="0">
                  <a:latin typeface="Calibri"/>
                  <a:ea typeface="Calibri"/>
                  <a:cs typeface="Calibri"/>
                  <a:sym typeface="Calibri"/>
                </a:rPr>
                <a:t>Avoid significant hemodilution during CPB &amp; limit blood transfusions</a:t>
              </a:r>
              <a:endParaRPr sz="1300" dirty="0">
                <a:latin typeface="Calibri"/>
                <a:ea typeface="Calibri"/>
                <a:cs typeface="Calibri"/>
                <a:sym typeface="Calibri"/>
              </a:endParaRPr>
            </a:p>
          </p:txBody>
        </p:sp>
      </p:grpSp>
      <p:pic>
        <p:nvPicPr>
          <p:cNvPr id="170" name="Google Shape;170;p28"/>
          <p:cNvPicPr preferRelativeResize="0"/>
          <p:nvPr/>
        </p:nvPicPr>
        <p:blipFill>
          <a:blip r:embed="rId3">
            <a:alphaModFix/>
          </a:blip>
          <a:stretch>
            <a:fillRect/>
          </a:stretch>
        </p:blipFill>
        <p:spPr>
          <a:xfrm>
            <a:off x="216725" y="4078325"/>
            <a:ext cx="1232349" cy="1232349"/>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Preoperative </a:t>
            </a:r>
            <a:r>
              <a:rPr lang="en" dirty="0" smtClean="0"/>
              <a:t>Considerations</a:t>
            </a:r>
            <a:endParaRPr dirty="0"/>
          </a:p>
        </p:txBody>
      </p:sp>
      <p:sp>
        <p:nvSpPr>
          <p:cNvPr id="176" name="Google Shape;176;p29"/>
          <p:cNvSpPr txBox="1">
            <a:spLocks noGrp="1"/>
          </p:cNvSpPr>
          <p:nvPr>
            <p:ph type="body" idx="1"/>
          </p:nvPr>
        </p:nvSpPr>
        <p:spPr>
          <a:xfrm>
            <a:off x="457200" y="771100"/>
            <a:ext cx="8229600" cy="3918600"/>
          </a:xfrm>
          <a:prstGeom prst="rect">
            <a:avLst/>
          </a:prstGeom>
        </p:spPr>
        <p:txBody>
          <a:bodyPr spcFirstLastPara="1" wrap="square" lIns="68575" tIns="34275" rIns="68575" bIns="34275" anchor="t" anchorCtr="0">
            <a:noAutofit/>
          </a:bodyPr>
          <a:lstStyle/>
          <a:p>
            <a:pPr marL="457200" lvl="0" indent="-292100" algn="l" rtl="0">
              <a:spcBef>
                <a:spcPts val="300"/>
              </a:spcBef>
              <a:spcAft>
                <a:spcPts val="0"/>
              </a:spcAft>
              <a:buSzPts val="1000"/>
              <a:buAutoNum type="arabicPeriod"/>
            </a:pPr>
            <a:r>
              <a:rPr lang="en" sz="1600" b="1" dirty="0"/>
              <a:t>Assess risk factors</a:t>
            </a:r>
            <a:endParaRPr sz="1600" b="1" dirty="0"/>
          </a:p>
          <a:p>
            <a:pPr marL="457200" lvl="0" indent="-292100" algn="l" rtl="0">
              <a:spcBef>
                <a:spcPts val="0"/>
              </a:spcBef>
              <a:spcAft>
                <a:spcPts val="0"/>
              </a:spcAft>
              <a:buSzPts val="1000"/>
              <a:buAutoNum type="arabicPeriod"/>
            </a:pPr>
            <a:r>
              <a:rPr lang="en" sz="1600" b="1" dirty="0" smtClean="0"/>
              <a:t>Determine </a:t>
            </a:r>
            <a:r>
              <a:rPr lang="en" sz="1600" b="1" dirty="0"/>
              <a:t>baseline kidney function</a:t>
            </a:r>
            <a:r>
              <a:rPr lang="en" sz="1600" dirty="0"/>
              <a:t> </a:t>
            </a:r>
            <a:endParaRPr lang="en" sz="1600" dirty="0" smtClean="0"/>
          </a:p>
          <a:p>
            <a:pPr marL="457200" lvl="0" indent="-292100" algn="l" rtl="0">
              <a:spcBef>
                <a:spcPts val="0"/>
              </a:spcBef>
              <a:spcAft>
                <a:spcPts val="0"/>
              </a:spcAft>
              <a:buSzPts val="1000"/>
              <a:buAutoNum type="arabicPeriod"/>
            </a:pPr>
            <a:r>
              <a:rPr lang="en" sz="1600" b="1" dirty="0" smtClean="0"/>
              <a:t>Assess </a:t>
            </a:r>
            <a:r>
              <a:rPr lang="en" sz="1600" b="1" dirty="0"/>
              <a:t>for anemia</a:t>
            </a:r>
            <a:endParaRPr sz="1600" b="1" dirty="0"/>
          </a:p>
          <a:p>
            <a:pPr marL="457200" lvl="0" indent="-292100" algn="l" rtl="0">
              <a:spcBef>
                <a:spcPts val="0"/>
              </a:spcBef>
              <a:spcAft>
                <a:spcPts val="0"/>
              </a:spcAft>
              <a:buSzPts val="1000"/>
              <a:buAutoNum type="arabicPeriod"/>
            </a:pPr>
            <a:r>
              <a:rPr lang="en" sz="1600" b="1" dirty="0"/>
              <a:t>Assess for albuminuria</a:t>
            </a:r>
            <a:endParaRPr sz="1600" b="1" dirty="0"/>
          </a:p>
          <a:p>
            <a:pPr marL="457200" lvl="0" indent="-292100" algn="l" rtl="0">
              <a:spcBef>
                <a:spcPts val="0"/>
              </a:spcBef>
              <a:spcAft>
                <a:spcPts val="0"/>
              </a:spcAft>
              <a:buSzPts val="1000"/>
              <a:buAutoNum type="arabicPeriod"/>
            </a:pPr>
            <a:r>
              <a:rPr lang="en" sz="1600" b="1" dirty="0" smtClean="0"/>
              <a:t>Statin</a:t>
            </a:r>
            <a:r>
              <a:rPr lang="en" sz="1600" dirty="0" smtClean="0"/>
              <a:t> </a:t>
            </a:r>
            <a:r>
              <a:rPr lang="en" sz="1600" b="1" dirty="0" smtClean="0"/>
              <a:t>initiation:</a:t>
            </a:r>
            <a:r>
              <a:rPr lang="en" sz="1600" dirty="0" smtClean="0"/>
              <a:t> Not </a:t>
            </a:r>
            <a:r>
              <a:rPr lang="en" sz="1600" dirty="0"/>
              <a:t>proven to reduce risk of </a:t>
            </a:r>
            <a:r>
              <a:rPr lang="en" sz="1600" dirty="0" smtClean="0"/>
              <a:t>AKI</a:t>
            </a:r>
            <a:r>
              <a:rPr lang="en" sz="1600" baseline="30000" dirty="0" smtClean="0"/>
              <a:t>10-12</a:t>
            </a:r>
            <a:endParaRPr sz="1600" baseline="30000" dirty="0"/>
          </a:p>
          <a:p>
            <a:pPr marL="914400" lvl="1" indent="-279400" algn="l" rtl="0">
              <a:spcBef>
                <a:spcPts val="0"/>
              </a:spcBef>
              <a:spcAft>
                <a:spcPts val="0"/>
              </a:spcAft>
              <a:buSzPts val="800"/>
              <a:buChar char="–"/>
            </a:pPr>
            <a:r>
              <a:rPr lang="en" sz="1600" dirty="0"/>
              <a:t>High-dose atorvastatin did not reduce AKI overall after cardiac surgery (Statin AKI Cardiac Surgery RCT- 2016)</a:t>
            </a:r>
            <a:r>
              <a:rPr lang="en" sz="1600" baseline="30000" dirty="0"/>
              <a:t>13</a:t>
            </a:r>
            <a:endParaRPr sz="1600" baseline="30000" dirty="0"/>
          </a:p>
          <a:p>
            <a:pPr marL="914400" lvl="1" indent="-279400" algn="l" rtl="0">
              <a:spcBef>
                <a:spcPts val="0"/>
              </a:spcBef>
              <a:spcAft>
                <a:spcPts val="0"/>
              </a:spcAft>
              <a:buSzPts val="800"/>
              <a:buChar char="–"/>
            </a:pPr>
            <a:r>
              <a:rPr lang="en" sz="1600" dirty="0"/>
              <a:t>Preop treatment with a statin was not associated with postop AKI, RRT, or mortality </a:t>
            </a:r>
            <a:r>
              <a:rPr lang="en" sz="1600" baseline="30000" dirty="0"/>
              <a:t>14</a:t>
            </a:r>
            <a:endParaRPr sz="1600" baseline="30000" dirty="0"/>
          </a:p>
          <a:p>
            <a:pPr marL="457200" lvl="0" indent="-292100" algn="l" rtl="0">
              <a:spcBef>
                <a:spcPts val="0"/>
              </a:spcBef>
              <a:spcAft>
                <a:spcPts val="0"/>
              </a:spcAft>
              <a:buSzPts val="1000"/>
              <a:buAutoNum type="arabicPeriod"/>
            </a:pPr>
            <a:r>
              <a:rPr lang="en" sz="1600" b="1" dirty="0"/>
              <a:t>Maintain </a:t>
            </a:r>
            <a:r>
              <a:rPr lang="en-US" sz="1600" b="1" dirty="0" smtClean="0"/>
              <a:t>Normoglycemia</a:t>
            </a:r>
            <a:endParaRPr sz="1600" dirty="0"/>
          </a:p>
          <a:p>
            <a:pPr marL="457200" lvl="0" indent="-292100" algn="l" rtl="0">
              <a:spcBef>
                <a:spcPts val="0"/>
              </a:spcBef>
              <a:spcAft>
                <a:spcPts val="0"/>
              </a:spcAft>
              <a:buSzPts val="1000"/>
              <a:buAutoNum type="arabicPeriod"/>
            </a:pPr>
            <a:r>
              <a:rPr lang="en" sz="1600" b="1" dirty="0"/>
              <a:t>Hold ACE inhibitors and ARBs </a:t>
            </a:r>
            <a:r>
              <a:rPr lang="en" sz="1600" b="1" baseline="30000" dirty="0"/>
              <a:t>10-12; 15-16</a:t>
            </a:r>
            <a:endParaRPr sz="1600" b="1" baseline="30000" dirty="0"/>
          </a:p>
          <a:p>
            <a:pPr marL="914400" lvl="1" indent="-292100" algn="l" rtl="0">
              <a:spcBef>
                <a:spcPts val="0"/>
              </a:spcBef>
              <a:spcAft>
                <a:spcPts val="0"/>
              </a:spcAft>
              <a:buSzPts val="1000"/>
              <a:buChar char="–"/>
            </a:pPr>
            <a:r>
              <a:rPr lang="en" sz="1600" dirty="0"/>
              <a:t>TRIBE-AKI study found increase in AKI in patients receiving ACEIs and ARBs (no ACEIs or ARBs: 31% incidence compared to 34% in held ACEIs/ARBs vs. 42% incidence with continued ACEIs/ARBs) </a:t>
            </a:r>
            <a:r>
              <a:rPr lang="en" sz="1600" baseline="30000" dirty="0"/>
              <a:t>15</a:t>
            </a:r>
            <a:endParaRPr sz="1600" baseline="30000" dirty="0"/>
          </a:p>
          <a:p>
            <a:pPr marL="914400" lvl="1" indent="-292100" algn="l" rtl="0">
              <a:spcBef>
                <a:spcPts val="0"/>
              </a:spcBef>
              <a:spcAft>
                <a:spcPts val="0"/>
              </a:spcAft>
              <a:buSzPts val="1000"/>
              <a:buChar char="–"/>
            </a:pPr>
            <a:r>
              <a:rPr lang="en" sz="1600" dirty="0"/>
              <a:t>Large meta-analysis (29 studies) found preop use of ACE/ARB until day of surgery increased odds of developing AKI </a:t>
            </a:r>
            <a:r>
              <a:rPr lang="en" sz="1600" baseline="30000" dirty="0"/>
              <a:t>16</a:t>
            </a:r>
            <a:endParaRPr sz="1600" baseline="30000" dirty="0"/>
          </a:p>
          <a:p>
            <a:pPr marL="0" lvl="0" indent="0" algn="l" rtl="0">
              <a:spcBef>
                <a:spcPts val="300"/>
              </a:spcBef>
              <a:spcAft>
                <a:spcPts val="0"/>
              </a:spcAft>
              <a:buNone/>
            </a:pPr>
            <a:endParaRPr sz="1300" dirty="0"/>
          </a:p>
        </p:txBody>
      </p:sp>
      <p:pic>
        <p:nvPicPr>
          <p:cNvPr id="178" name="Google Shape;178;p29"/>
          <p:cNvPicPr preferRelativeResize="0"/>
          <p:nvPr/>
        </p:nvPicPr>
        <p:blipFill>
          <a:blip r:embed="rId3">
            <a:alphaModFix/>
          </a:blip>
          <a:stretch>
            <a:fillRect/>
          </a:stretch>
        </p:blipFill>
        <p:spPr>
          <a:xfrm>
            <a:off x="216725" y="4078325"/>
            <a:ext cx="1232349" cy="1232349"/>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0"/>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smtClean="0"/>
              <a:t>CSA-AKI Risk </a:t>
            </a:r>
            <a:r>
              <a:rPr lang="en" dirty="0"/>
              <a:t>Factors </a:t>
            </a:r>
            <a:r>
              <a:rPr lang="en" baseline="30000" dirty="0"/>
              <a:t>17</a:t>
            </a:r>
            <a:endParaRPr baseline="30000" dirty="0"/>
          </a:p>
        </p:txBody>
      </p:sp>
      <p:sp>
        <p:nvSpPr>
          <p:cNvPr id="184" name="Google Shape;184;p30"/>
          <p:cNvSpPr/>
          <p:nvPr/>
        </p:nvSpPr>
        <p:spPr>
          <a:xfrm rot="-5400000">
            <a:off x="3262138" y="1404288"/>
            <a:ext cx="2546300" cy="2334925"/>
          </a:xfrm>
          <a:prstGeom prst="flowChartOffpageConnector">
            <a:avLst/>
          </a:prstGeom>
          <a:solidFill>
            <a:srgbClr val="D9D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0"/>
          <p:cNvSpPr/>
          <p:nvPr/>
        </p:nvSpPr>
        <p:spPr>
          <a:xfrm rot="-5400000">
            <a:off x="5892313" y="1404288"/>
            <a:ext cx="2546300" cy="2334925"/>
          </a:xfrm>
          <a:prstGeom prst="flowChartOffpageConnector">
            <a:avLst/>
          </a:prstGeom>
          <a:solidFill>
            <a:srgbClr val="D9D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0"/>
          <p:cNvSpPr/>
          <p:nvPr/>
        </p:nvSpPr>
        <p:spPr>
          <a:xfrm rot="-5400000">
            <a:off x="631963" y="1404288"/>
            <a:ext cx="2546300" cy="2334925"/>
          </a:xfrm>
          <a:prstGeom prst="flowChartOffpageConnector">
            <a:avLst/>
          </a:prstGeom>
          <a:solidFill>
            <a:srgbClr val="D9D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87" name="Google Shape;187;p30"/>
          <p:cNvGraphicFramePr/>
          <p:nvPr/>
        </p:nvGraphicFramePr>
        <p:xfrm>
          <a:off x="737650" y="808300"/>
          <a:ext cx="7103450" cy="3185100"/>
        </p:xfrm>
        <a:graphic>
          <a:graphicData uri="http://schemas.openxmlformats.org/drawingml/2006/table">
            <a:tbl>
              <a:tblPr>
                <a:noFill/>
                <a:tableStyleId>{C8CBFF23-3A02-4683-9FE4-257495D5DA6C}</a:tableStyleId>
              </a:tblPr>
              <a:tblGrid>
                <a:gridCol w="1962300">
                  <a:extLst>
                    <a:ext uri="{9D8B030D-6E8A-4147-A177-3AD203B41FA5}">
                      <a16:colId xmlns:a16="http://schemas.microsoft.com/office/drawing/2014/main" val="20000"/>
                    </a:ext>
                  </a:extLst>
                </a:gridCol>
                <a:gridCol w="667875">
                  <a:extLst>
                    <a:ext uri="{9D8B030D-6E8A-4147-A177-3AD203B41FA5}">
                      <a16:colId xmlns:a16="http://schemas.microsoft.com/office/drawing/2014/main" val="20001"/>
                    </a:ext>
                  </a:extLst>
                </a:gridCol>
                <a:gridCol w="1854550">
                  <a:extLst>
                    <a:ext uri="{9D8B030D-6E8A-4147-A177-3AD203B41FA5}">
                      <a16:colId xmlns:a16="http://schemas.microsoft.com/office/drawing/2014/main" val="20002"/>
                    </a:ext>
                  </a:extLst>
                </a:gridCol>
                <a:gridCol w="775625">
                  <a:extLst>
                    <a:ext uri="{9D8B030D-6E8A-4147-A177-3AD203B41FA5}">
                      <a16:colId xmlns:a16="http://schemas.microsoft.com/office/drawing/2014/main" val="20003"/>
                    </a:ext>
                  </a:extLst>
                </a:gridCol>
                <a:gridCol w="1843100">
                  <a:extLst>
                    <a:ext uri="{9D8B030D-6E8A-4147-A177-3AD203B41FA5}">
                      <a16:colId xmlns:a16="http://schemas.microsoft.com/office/drawing/2014/main" val="20004"/>
                    </a:ext>
                  </a:extLst>
                </a:gridCol>
              </a:tblGrid>
              <a:tr h="381000">
                <a:tc>
                  <a:txBody>
                    <a:bodyPr/>
                    <a:lstStyle/>
                    <a:p>
                      <a:pPr marL="0" lvl="0" indent="0" algn="l" rtl="0">
                        <a:spcBef>
                          <a:spcPts val="0"/>
                        </a:spcBef>
                        <a:spcAft>
                          <a:spcPts val="0"/>
                        </a:spcAft>
                        <a:buNone/>
                      </a:pPr>
                      <a:r>
                        <a:rPr lang="en">
                          <a:solidFill>
                            <a:srgbClr val="FFFFFF"/>
                          </a:solidFill>
                        </a:rPr>
                        <a:t>Preop</a:t>
                      </a:r>
                      <a:endParaRPr>
                        <a:solidFill>
                          <a:srgbClr val="FFFFFF"/>
                        </a:solidFil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674EA7"/>
                    </a:solidFill>
                  </a:tcPr>
                </a:tc>
                <a:tc>
                  <a:txBody>
                    <a:bodyPr/>
                    <a:lstStyle/>
                    <a:p>
                      <a:pPr marL="0" lvl="0" indent="0" algn="l" rtl="0">
                        <a:spcBef>
                          <a:spcPts val="0"/>
                        </a:spcBef>
                        <a:spcAft>
                          <a:spcPts val="0"/>
                        </a:spcAft>
                        <a:buNone/>
                      </a:pPr>
                      <a:endParaRPr>
                        <a:solidFill>
                          <a:srgbClr val="FFFFFF"/>
                        </a:solidFil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a:solidFill>
                            <a:srgbClr val="FFFFFF"/>
                          </a:solidFill>
                        </a:rPr>
                        <a:t>Intraop</a:t>
                      </a:r>
                      <a:endParaRPr>
                        <a:solidFill>
                          <a:srgbClr val="FFFFFF"/>
                        </a:solidFil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674EA7"/>
                    </a:solidFill>
                  </a:tcPr>
                </a:tc>
                <a:tc>
                  <a:txBody>
                    <a:bodyPr/>
                    <a:lstStyle/>
                    <a:p>
                      <a:pPr marL="0" lvl="0" indent="0" algn="l" rtl="0">
                        <a:spcBef>
                          <a:spcPts val="0"/>
                        </a:spcBef>
                        <a:spcAft>
                          <a:spcPts val="0"/>
                        </a:spcAft>
                        <a:buNone/>
                      </a:pPr>
                      <a:endParaRPr>
                        <a:solidFill>
                          <a:srgbClr val="FFFFFF"/>
                        </a:solidFil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a:solidFill>
                            <a:srgbClr val="FFFFFF"/>
                          </a:solidFill>
                        </a:rPr>
                        <a:t>Postop</a:t>
                      </a:r>
                      <a:endParaRPr>
                        <a:solidFill>
                          <a:srgbClr val="FFFFFF"/>
                        </a:solidFil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674EA7"/>
                    </a:solidFill>
                  </a:tcPr>
                </a:tc>
                <a:extLst>
                  <a:ext uri="{0D108BD9-81ED-4DB2-BD59-A6C34878D82A}">
                    <a16:rowId xmlns:a16="http://schemas.microsoft.com/office/drawing/2014/main" val="10000"/>
                  </a:ext>
                </a:extLst>
              </a:tr>
              <a:tr h="381000">
                <a:tc>
                  <a:txBody>
                    <a:bodyPr/>
                    <a:lstStyle/>
                    <a:p>
                      <a:pPr marL="0" lvl="0" indent="0" algn="l" rtl="0">
                        <a:spcBef>
                          <a:spcPts val="300"/>
                        </a:spcBef>
                        <a:spcAft>
                          <a:spcPts val="0"/>
                        </a:spcAft>
                        <a:buNone/>
                      </a:pPr>
                      <a:r>
                        <a:rPr lang="en" sz="1200">
                          <a:solidFill>
                            <a:srgbClr val="002060"/>
                          </a:solidFill>
                          <a:latin typeface="Calibri"/>
                          <a:ea typeface="Calibri"/>
                          <a:cs typeface="Calibri"/>
                          <a:sym typeface="Calibri"/>
                        </a:rPr>
                        <a:t>Advanced Age</a:t>
                      </a:r>
                      <a:endParaRPr sz="1200">
                        <a:solidFill>
                          <a:srgbClr val="002060"/>
                        </a:solidFill>
                        <a:latin typeface="Calibri"/>
                        <a:ea typeface="Calibri"/>
                        <a:cs typeface="Calibri"/>
                        <a:sym typeface="Calibri"/>
                      </a:endParaRPr>
                    </a:p>
                    <a:p>
                      <a:pPr marL="0" lvl="0" indent="0" algn="l" rtl="0">
                        <a:spcBef>
                          <a:spcPts val="300"/>
                        </a:spcBef>
                        <a:spcAft>
                          <a:spcPts val="0"/>
                        </a:spcAft>
                        <a:buNone/>
                      </a:pPr>
                      <a:r>
                        <a:rPr lang="en" sz="1200">
                          <a:solidFill>
                            <a:srgbClr val="002060"/>
                          </a:solidFill>
                          <a:latin typeface="Calibri"/>
                          <a:ea typeface="Calibri"/>
                          <a:cs typeface="Calibri"/>
                          <a:sym typeface="Calibri"/>
                        </a:rPr>
                        <a:t>Female</a:t>
                      </a:r>
                      <a:endParaRPr sz="1200">
                        <a:solidFill>
                          <a:srgbClr val="002060"/>
                        </a:solidFill>
                        <a:latin typeface="Calibri"/>
                        <a:ea typeface="Calibri"/>
                        <a:cs typeface="Calibri"/>
                        <a:sym typeface="Calibri"/>
                      </a:endParaRPr>
                    </a:p>
                    <a:p>
                      <a:pPr marL="0" lvl="0" indent="0" algn="l" rtl="0">
                        <a:spcBef>
                          <a:spcPts val="300"/>
                        </a:spcBef>
                        <a:spcAft>
                          <a:spcPts val="0"/>
                        </a:spcAft>
                        <a:buNone/>
                      </a:pPr>
                      <a:r>
                        <a:rPr lang="en" sz="1200">
                          <a:solidFill>
                            <a:srgbClr val="002060"/>
                          </a:solidFill>
                          <a:latin typeface="Calibri"/>
                          <a:ea typeface="Calibri"/>
                          <a:cs typeface="Calibri"/>
                          <a:sym typeface="Calibri"/>
                        </a:rPr>
                        <a:t>Hypertension</a:t>
                      </a:r>
                      <a:endParaRPr sz="1200">
                        <a:solidFill>
                          <a:srgbClr val="002060"/>
                        </a:solidFill>
                        <a:latin typeface="Calibri"/>
                        <a:ea typeface="Calibri"/>
                        <a:cs typeface="Calibri"/>
                        <a:sym typeface="Calibri"/>
                      </a:endParaRPr>
                    </a:p>
                    <a:p>
                      <a:pPr marL="0" lvl="0" indent="0" algn="l" rtl="0">
                        <a:spcBef>
                          <a:spcPts val="300"/>
                        </a:spcBef>
                        <a:spcAft>
                          <a:spcPts val="0"/>
                        </a:spcAft>
                        <a:buNone/>
                      </a:pPr>
                      <a:r>
                        <a:rPr lang="en" sz="1200">
                          <a:solidFill>
                            <a:srgbClr val="002060"/>
                          </a:solidFill>
                          <a:latin typeface="Calibri"/>
                          <a:ea typeface="Calibri"/>
                          <a:cs typeface="Calibri"/>
                          <a:sym typeface="Calibri"/>
                        </a:rPr>
                        <a:t>Hyperlipidemia</a:t>
                      </a:r>
                      <a:endParaRPr sz="1200">
                        <a:solidFill>
                          <a:srgbClr val="002060"/>
                        </a:solidFill>
                        <a:latin typeface="Calibri"/>
                        <a:ea typeface="Calibri"/>
                        <a:cs typeface="Calibri"/>
                        <a:sym typeface="Calibri"/>
                      </a:endParaRPr>
                    </a:p>
                    <a:p>
                      <a:pPr marL="0" lvl="0" indent="0" algn="l" rtl="0">
                        <a:spcBef>
                          <a:spcPts val="300"/>
                        </a:spcBef>
                        <a:spcAft>
                          <a:spcPts val="0"/>
                        </a:spcAft>
                        <a:buNone/>
                      </a:pPr>
                      <a:r>
                        <a:rPr lang="en" sz="1200">
                          <a:solidFill>
                            <a:srgbClr val="002060"/>
                          </a:solidFill>
                          <a:latin typeface="Calibri"/>
                          <a:ea typeface="Calibri"/>
                          <a:cs typeface="Calibri"/>
                          <a:sym typeface="Calibri"/>
                        </a:rPr>
                        <a:t>Chronic Kidney Disease</a:t>
                      </a:r>
                      <a:endParaRPr sz="1200">
                        <a:solidFill>
                          <a:srgbClr val="002060"/>
                        </a:solidFill>
                        <a:latin typeface="Calibri"/>
                        <a:ea typeface="Calibri"/>
                        <a:cs typeface="Calibri"/>
                        <a:sym typeface="Calibri"/>
                      </a:endParaRPr>
                    </a:p>
                    <a:p>
                      <a:pPr marL="0" lvl="0" indent="0" algn="l" rtl="0">
                        <a:spcBef>
                          <a:spcPts val="300"/>
                        </a:spcBef>
                        <a:spcAft>
                          <a:spcPts val="0"/>
                        </a:spcAft>
                        <a:buNone/>
                      </a:pPr>
                      <a:r>
                        <a:rPr lang="en" sz="1200">
                          <a:solidFill>
                            <a:srgbClr val="002060"/>
                          </a:solidFill>
                          <a:latin typeface="Calibri"/>
                          <a:ea typeface="Calibri"/>
                          <a:cs typeface="Calibri"/>
                          <a:sym typeface="Calibri"/>
                        </a:rPr>
                        <a:t>Liver Disease</a:t>
                      </a:r>
                      <a:endParaRPr sz="1200">
                        <a:solidFill>
                          <a:srgbClr val="002060"/>
                        </a:solidFill>
                        <a:latin typeface="Calibri"/>
                        <a:ea typeface="Calibri"/>
                        <a:cs typeface="Calibri"/>
                        <a:sym typeface="Calibri"/>
                      </a:endParaRPr>
                    </a:p>
                    <a:p>
                      <a:pPr marL="0" lvl="0" indent="0" algn="l" rtl="0">
                        <a:spcBef>
                          <a:spcPts val="300"/>
                        </a:spcBef>
                        <a:spcAft>
                          <a:spcPts val="0"/>
                        </a:spcAft>
                        <a:buNone/>
                      </a:pPr>
                      <a:r>
                        <a:rPr lang="en" sz="1200">
                          <a:solidFill>
                            <a:srgbClr val="002060"/>
                          </a:solidFill>
                          <a:latin typeface="Calibri"/>
                          <a:ea typeface="Calibri"/>
                          <a:cs typeface="Calibri"/>
                          <a:sym typeface="Calibri"/>
                        </a:rPr>
                        <a:t>Peripheral Vascular Disease</a:t>
                      </a:r>
                      <a:endParaRPr sz="1200">
                        <a:solidFill>
                          <a:srgbClr val="002060"/>
                        </a:solidFill>
                        <a:latin typeface="Calibri"/>
                        <a:ea typeface="Calibri"/>
                        <a:cs typeface="Calibri"/>
                        <a:sym typeface="Calibri"/>
                      </a:endParaRPr>
                    </a:p>
                    <a:p>
                      <a:pPr marL="0" lvl="0" indent="0" algn="l" rtl="0">
                        <a:spcBef>
                          <a:spcPts val="300"/>
                        </a:spcBef>
                        <a:spcAft>
                          <a:spcPts val="0"/>
                        </a:spcAft>
                        <a:buNone/>
                      </a:pPr>
                      <a:r>
                        <a:rPr lang="en" sz="1200">
                          <a:solidFill>
                            <a:srgbClr val="002060"/>
                          </a:solidFill>
                          <a:latin typeface="Calibri"/>
                          <a:ea typeface="Calibri"/>
                          <a:cs typeface="Calibri"/>
                          <a:sym typeface="Calibri"/>
                        </a:rPr>
                        <a:t>Previous Stroke</a:t>
                      </a:r>
                      <a:endParaRPr sz="1200">
                        <a:solidFill>
                          <a:srgbClr val="002060"/>
                        </a:solidFill>
                        <a:latin typeface="Calibri"/>
                        <a:ea typeface="Calibri"/>
                        <a:cs typeface="Calibri"/>
                        <a:sym typeface="Calibri"/>
                      </a:endParaRPr>
                    </a:p>
                    <a:p>
                      <a:pPr marL="0" lvl="0" indent="0" algn="l" rtl="0">
                        <a:spcBef>
                          <a:spcPts val="300"/>
                        </a:spcBef>
                        <a:spcAft>
                          <a:spcPts val="0"/>
                        </a:spcAft>
                        <a:buNone/>
                      </a:pPr>
                      <a:r>
                        <a:rPr lang="en" sz="1200">
                          <a:solidFill>
                            <a:srgbClr val="002060"/>
                          </a:solidFill>
                          <a:latin typeface="Calibri"/>
                          <a:ea typeface="Calibri"/>
                          <a:cs typeface="Calibri"/>
                          <a:sym typeface="Calibri"/>
                        </a:rPr>
                        <a:t>Smoking hx</a:t>
                      </a:r>
                      <a:endParaRPr sz="1200">
                        <a:solidFill>
                          <a:srgbClr val="002060"/>
                        </a:solidFill>
                        <a:latin typeface="Calibri"/>
                        <a:ea typeface="Calibri"/>
                        <a:cs typeface="Calibri"/>
                        <a:sym typeface="Calibri"/>
                      </a:endParaRPr>
                    </a:p>
                    <a:p>
                      <a:pPr marL="0" lvl="0" indent="0" algn="l" rtl="0">
                        <a:spcBef>
                          <a:spcPts val="300"/>
                        </a:spcBef>
                        <a:spcAft>
                          <a:spcPts val="0"/>
                        </a:spcAft>
                        <a:buNone/>
                      </a:pPr>
                      <a:r>
                        <a:rPr lang="en" sz="1200">
                          <a:solidFill>
                            <a:srgbClr val="002060"/>
                          </a:solidFill>
                          <a:latin typeface="Calibri"/>
                          <a:ea typeface="Calibri"/>
                          <a:cs typeface="Calibri"/>
                          <a:sym typeface="Calibri"/>
                        </a:rPr>
                        <a:t>Diabetes</a:t>
                      </a:r>
                      <a:endParaRPr sz="1200">
                        <a:solidFill>
                          <a:srgbClr val="002060"/>
                        </a:solidFill>
                        <a:latin typeface="Calibri"/>
                        <a:ea typeface="Calibri"/>
                        <a:cs typeface="Calibri"/>
                        <a:sym typeface="Calibri"/>
                      </a:endParaRPr>
                    </a:p>
                    <a:p>
                      <a:pPr marL="0" lvl="0" indent="0" algn="l" rtl="0">
                        <a:spcBef>
                          <a:spcPts val="300"/>
                        </a:spcBef>
                        <a:spcAft>
                          <a:spcPts val="0"/>
                        </a:spcAft>
                        <a:buNone/>
                      </a:pPr>
                      <a:r>
                        <a:rPr lang="en" sz="1200">
                          <a:solidFill>
                            <a:srgbClr val="002060"/>
                          </a:solidFill>
                          <a:latin typeface="Calibri"/>
                          <a:ea typeface="Calibri"/>
                          <a:cs typeface="Calibri"/>
                          <a:sym typeface="Calibri"/>
                        </a:rPr>
                        <a:t>Anemia</a:t>
                      </a:r>
                      <a:endParaRPr sz="1200">
                        <a:solidFill>
                          <a:srgbClr val="002060"/>
                        </a:solidFill>
                        <a:latin typeface="Calibri"/>
                        <a:ea typeface="Calibri"/>
                        <a:cs typeface="Calibri"/>
                        <a:sym typeface="Calibri"/>
                      </a:endParaRPr>
                    </a:p>
                    <a:p>
                      <a:pPr marL="457200" lvl="0" indent="0" algn="l" rtl="0">
                        <a:spcBef>
                          <a:spcPts val="0"/>
                        </a:spcBef>
                        <a:spcAft>
                          <a:spcPts val="0"/>
                        </a:spcAft>
                        <a:buNone/>
                      </a:pPr>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300"/>
                        </a:spcBef>
                        <a:spcAft>
                          <a:spcPts val="0"/>
                        </a:spcAft>
                        <a:buNone/>
                      </a:pPr>
                      <a:endParaRPr sz="1200">
                        <a:solidFill>
                          <a:srgbClr val="002060"/>
                        </a:solidFill>
                        <a:latin typeface="Calibri"/>
                        <a:ea typeface="Calibri"/>
                        <a:cs typeface="Calibri"/>
                        <a:sym typeface="Calibri"/>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300"/>
                        </a:spcBef>
                        <a:spcAft>
                          <a:spcPts val="0"/>
                        </a:spcAft>
                        <a:buNone/>
                      </a:pPr>
                      <a:r>
                        <a:rPr lang="en" sz="1200">
                          <a:solidFill>
                            <a:srgbClr val="002060"/>
                          </a:solidFill>
                          <a:latin typeface="Calibri"/>
                          <a:ea typeface="Calibri"/>
                          <a:cs typeface="Calibri"/>
                          <a:sym typeface="Calibri"/>
                        </a:rPr>
                        <a:t>Complex surgery</a:t>
                      </a:r>
                      <a:endParaRPr sz="1200">
                        <a:solidFill>
                          <a:srgbClr val="002060"/>
                        </a:solidFill>
                        <a:latin typeface="Calibri"/>
                        <a:ea typeface="Calibri"/>
                        <a:cs typeface="Calibri"/>
                        <a:sym typeface="Calibri"/>
                      </a:endParaRPr>
                    </a:p>
                    <a:p>
                      <a:pPr marL="0" lvl="0" indent="0" algn="l" rtl="0">
                        <a:spcBef>
                          <a:spcPts val="300"/>
                        </a:spcBef>
                        <a:spcAft>
                          <a:spcPts val="0"/>
                        </a:spcAft>
                        <a:buNone/>
                      </a:pPr>
                      <a:r>
                        <a:rPr lang="en" sz="1200">
                          <a:solidFill>
                            <a:srgbClr val="002060"/>
                          </a:solidFill>
                          <a:latin typeface="Calibri"/>
                          <a:ea typeface="Calibri"/>
                          <a:cs typeface="Calibri"/>
                          <a:sym typeface="Calibri"/>
                        </a:rPr>
                        <a:t>Cardiopulmonary bypass</a:t>
                      </a:r>
                      <a:endParaRPr sz="1200">
                        <a:solidFill>
                          <a:srgbClr val="002060"/>
                        </a:solidFill>
                        <a:latin typeface="Calibri"/>
                        <a:ea typeface="Calibri"/>
                        <a:cs typeface="Calibri"/>
                        <a:sym typeface="Calibri"/>
                      </a:endParaRPr>
                    </a:p>
                    <a:p>
                      <a:pPr marL="0" lvl="0" indent="0" algn="l" rtl="0">
                        <a:spcBef>
                          <a:spcPts val="300"/>
                        </a:spcBef>
                        <a:spcAft>
                          <a:spcPts val="0"/>
                        </a:spcAft>
                        <a:buNone/>
                      </a:pPr>
                      <a:r>
                        <a:rPr lang="en" sz="1200">
                          <a:solidFill>
                            <a:srgbClr val="002060"/>
                          </a:solidFill>
                          <a:latin typeface="Calibri"/>
                          <a:ea typeface="Calibri"/>
                          <a:cs typeface="Calibri"/>
                          <a:sym typeface="Calibri"/>
                        </a:rPr>
                        <a:t>Low HCT in CPB</a:t>
                      </a:r>
                      <a:endParaRPr sz="1200">
                        <a:solidFill>
                          <a:srgbClr val="002060"/>
                        </a:solidFill>
                        <a:latin typeface="Calibri"/>
                        <a:ea typeface="Calibri"/>
                        <a:cs typeface="Calibri"/>
                        <a:sym typeface="Calibri"/>
                      </a:endParaRPr>
                    </a:p>
                    <a:p>
                      <a:pPr marL="0" lvl="0" indent="0" algn="l" rtl="0">
                        <a:spcBef>
                          <a:spcPts val="300"/>
                        </a:spcBef>
                        <a:spcAft>
                          <a:spcPts val="0"/>
                        </a:spcAft>
                        <a:buNone/>
                      </a:pPr>
                      <a:r>
                        <a:rPr lang="en" sz="1200">
                          <a:solidFill>
                            <a:srgbClr val="002060"/>
                          </a:solidFill>
                          <a:latin typeface="Calibri"/>
                          <a:ea typeface="Calibri"/>
                          <a:cs typeface="Calibri"/>
                          <a:sym typeface="Calibri"/>
                        </a:rPr>
                        <a:t>Aortic cross clamp time*</a:t>
                      </a:r>
                      <a:endParaRPr sz="1200">
                        <a:solidFill>
                          <a:srgbClr val="002060"/>
                        </a:solidFill>
                        <a:latin typeface="Calibri"/>
                        <a:ea typeface="Calibri"/>
                        <a:cs typeface="Calibri"/>
                        <a:sym typeface="Calibri"/>
                      </a:endParaRPr>
                    </a:p>
                    <a:p>
                      <a:pPr marL="0" lvl="0" indent="0" algn="l" rtl="0">
                        <a:spcBef>
                          <a:spcPts val="300"/>
                        </a:spcBef>
                        <a:spcAft>
                          <a:spcPts val="0"/>
                        </a:spcAft>
                        <a:buNone/>
                      </a:pPr>
                      <a:r>
                        <a:rPr lang="en" sz="1200">
                          <a:solidFill>
                            <a:srgbClr val="002060"/>
                          </a:solidFill>
                          <a:latin typeface="Calibri"/>
                          <a:ea typeface="Calibri"/>
                          <a:cs typeface="Calibri"/>
                          <a:sym typeface="Calibri"/>
                        </a:rPr>
                        <a:t>Hypoperfusion</a:t>
                      </a:r>
                      <a:endParaRPr sz="1200">
                        <a:solidFill>
                          <a:srgbClr val="002060"/>
                        </a:solidFill>
                        <a:latin typeface="Calibri"/>
                        <a:ea typeface="Calibri"/>
                        <a:cs typeface="Calibri"/>
                        <a:sym typeface="Calibri"/>
                      </a:endParaRPr>
                    </a:p>
                    <a:p>
                      <a:pPr marL="0" lvl="0" indent="0" algn="l" rtl="0">
                        <a:spcBef>
                          <a:spcPts val="300"/>
                        </a:spcBef>
                        <a:spcAft>
                          <a:spcPts val="0"/>
                        </a:spcAft>
                        <a:buNone/>
                      </a:pPr>
                      <a:r>
                        <a:rPr lang="en" sz="1200">
                          <a:solidFill>
                            <a:srgbClr val="002060"/>
                          </a:solidFill>
                          <a:latin typeface="Calibri"/>
                          <a:ea typeface="Calibri"/>
                          <a:cs typeface="Calibri"/>
                          <a:sym typeface="Calibri"/>
                        </a:rPr>
                        <a:t>Hypovolemia</a:t>
                      </a:r>
                      <a:endParaRPr sz="1200">
                        <a:solidFill>
                          <a:srgbClr val="002060"/>
                        </a:solidFill>
                        <a:latin typeface="Calibri"/>
                        <a:ea typeface="Calibri"/>
                        <a:cs typeface="Calibri"/>
                        <a:sym typeface="Calibri"/>
                      </a:endParaRPr>
                    </a:p>
                    <a:p>
                      <a:pPr marL="0" lvl="0" indent="0" algn="l" rtl="0">
                        <a:spcBef>
                          <a:spcPts val="300"/>
                        </a:spcBef>
                        <a:spcAft>
                          <a:spcPts val="0"/>
                        </a:spcAft>
                        <a:buNone/>
                      </a:pPr>
                      <a:r>
                        <a:rPr lang="en" sz="1200">
                          <a:solidFill>
                            <a:srgbClr val="002060"/>
                          </a:solidFill>
                          <a:latin typeface="Calibri"/>
                          <a:ea typeface="Calibri"/>
                          <a:cs typeface="Calibri"/>
                          <a:sym typeface="Calibri"/>
                        </a:rPr>
                        <a:t>Venous congestion</a:t>
                      </a:r>
                      <a:endParaRPr sz="1200">
                        <a:solidFill>
                          <a:srgbClr val="002060"/>
                        </a:solidFill>
                        <a:latin typeface="Calibri"/>
                        <a:ea typeface="Calibri"/>
                        <a:cs typeface="Calibri"/>
                        <a:sym typeface="Calibri"/>
                      </a:endParaRPr>
                    </a:p>
                    <a:p>
                      <a:pPr marL="0" lvl="0" indent="0" algn="l" rtl="0">
                        <a:spcBef>
                          <a:spcPts val="300"/>
                        </a:spcBef>
                        <a:spcAft>
                          <a:spcPts val="0"/>
                        </a:spcAft>
                        <a:buNone/>
                      </a:pPr>
                      <a:r>
                        <a:rPr lang="en" sz="1200">
                          <a:solidFill>
                            <a:srgbClr val="002060"/>
                          </a:solidFill>
                          <a:latin typeface="Calibri"/>
                          <a:ea typeface="Calibri"/>
                          <a:cs typeface="Calibri"/>
                          <a:sym typeface="Calibri"/>
                        </a:rPr>
                        <a:t>Emboli</a:t>
                      </a:r>
                      <a:endParaRPr sz="1200">
                        <a:solidFill>
                          <a:srgbClr val="002060"/>
                        </a:solidFill>
                        <a:latin typeface="Calibri"/>
                        <a:ea typeface="Calibri"/>
                        <a:cs typeface="Calibri"/>
                        <a:sym typeface="Calibri"/>
                      </a:endParaRPr>
                    </a:p>
                    <a:p>
                      <a:pPr marL="0" lvl="0" indent="0" algn="l" rtl="0">
                        <a:spcBef>
                          <a:spcPts val="300"/>
                        </a:spcBef>
                        <a:spcAft>
                          <a:spcPts val="0"/>
                        </a:spcAft>
                        <a:buNone/>
                      </a:pPr>
                      <a:r>
                        <a:rPr lang="en" sz="1200">
                          <a:solidFill>
                            <a:srgbClr val="002060"/>
                          </a:solidFill>
                          <a:latin typeface="Calibri"/>
                          <a:ea typeface="Calibri"/>
                          <a:cs typeface="Calibri"/>
                          <a:sym typeface="Calibri"/>
                        </a:rPr>
                        <a:t>Inotropes Exposure</a:t>
                      </a:r>
                      <a:endParaRPr sz="1200">
                        <a:solidFill>
                          <a:srgbClr val="002060"/>
                        </a:solidFill>
                        <a:latin typeface="Calibri"/>
                        <a:ea typeface="Calibri"/>
                        <a:cs typeface="Calibri"/>
                        <a:sym typeface="Calibri"/>
                      </a:endParaRPr>
                    </a:p>
                    <a:p>
                      <a:pPr marL="0" lvl="0" indent="0" algn="l" rtl="0">
                        <a:spcBef>
                          <a:spcPts val="0"/>
                        </a:spcBef>
                        <a:spcAft>
                          <a:spcPts val="0"/>
                        </a:spcAft>
                        <a:buNone/>
                      </a:pPr>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300"/>
                        </a:spcBef>
                        <a:spcAft>
                          <a:spcPts val="0"/>
                        </a:spcAft>
                        <a:buNone/>
                      </a:pPr>
                      <a:endParaRPr sz="1200">
                        <a:solidFill>
                          <a:srgbClr val="002060"/>
                        </a:solidFill>
                        <a:latin typeface="Calibri"/>
                        <a:ea typeface="Calibri"/>
                        <a:cs typeface="Calibri"/>
                        <a:sym typeface="Calibri"/>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300"/>
                        </a:spcBef>
                        <a:spcAft>
                          <a:spcPts val="0"/>
                        </a:spcAft>
                        <a:buNone/>
                      </a:pPr>
                      <a:r>
                        <a:rPr lang="en" sz="1200">
                          <a:solidFill>
                            <a:srgbClr val="002060"/>
                          </a:solidFill>
                          <a:latin typeface="Calibri"/>
                          <a:ea typeface="Calibri"/>
                          <a:cs typeface="Calibri"/>
                          <a:sym typeface="Calibri"/>
                        </a:rPr>
                        <a:t>Vasopressor exposure</a:t>
                      </a:r>
                      <a:endParaRPr sz="1200">
                        <a:solidFill>
                          <a:srgbClr val="002060"/>
                        </a:solidFill>
                        <a:latin typeface="Calibri"/>
                        <a:ea typeface="Calibri"/>
                        <a:cs typeface="Calibri"/>
                        <a:sym typeface="Calibri"/>
                      </a:endParaRPr>
                    </a:p>
                    <a:p>
                      <a:pPr marL="0" lvl="0" indent="0" algn="l" rtl="0">
                        <a:spcBef>
                          <a:spcPts val="300"/>
                        </a:spcBef>
                        <a:spcAft>
                          <a:spcPts val="0"/>
                        </a:spcAft>
                        <a:buNone/>
                      </a:pPr>
                      <a:r>
                        <a:rPr lang="en" sz="1200">
                          <a:solidFill>
                            <a:srgbClr val="002060"/>
                          </a:solidFill>
                          <a:latin typeface="Calibri"/>
                          <a:ea typeface="Calibri"/>
                          <a:cs typeface="Calibri"/>
                          <a:sym typeface="Calibri"/>
                        </a:rPr>
                        <a:t>Inotrope exposure</a:t>
                      </a:r>
                      <a:endParaRPr sz="1200">
                        <a:solidFill>
                          <a:srgbClr val="002060"/>
                        </a:solidFill>
                        <a:latin typeface="Calibri"/>
                        <a:ea typeface="Calibri"/>
                        <a:cs typeface="Calibri"/>
                        <a:sym typeface="Calibri"/>
                      </a:endParaRPr>
                    </a:p>
                    <a:p>
                      <a:pPr marL="0" lvl="0" indent="0" algn="l" rtl="0">
                        <a:spcBef>
                          <a:spcPts val="300"/>
                        </a:spcBef>
                        <a:spcAft>
                          <a:spcPts val="0"/>
                        </a:spcAft>
                        <a:buNone/>
                      </a:pPr>
                      <a:r>
                        <a:rPr lang="en" sz="1200">
                          <a:solidFill>
                            <a:srgbClr val="002060"/>
                          </a:solidFill>
                          <a:latin typeface="Calibri"/>
                          <a:ea typeface="Calibri"/>
                          <a:cs typeface="Calibri"/>
                          <a:sym typeface="Calibri"/>
                        </a:rPr>
                        <a:t>Blood transfusion</a:t>
                      </a:r>
                      <a:endParaRPr sz="1200">
                        <a:solidFill>
                          <a:srgbClr val="002060"/>
                        </a:solidFill>
                        <a:latin typeface="Calibri"/>
                        <a:ea typeface="Calibri"/>
                        <a:cs typeface="Calibri"/>
                        <a:sym typeface="Calibri"/>
                      </a:endParaRPr>
                    </a:p>
                    <a:p>
                      <a:pPr marL="0" lvl="0" indent="0" algn="l" rtl="0">
                        <a:spcBef>
                          <a:spcPts val="300"/>
                        </a:spcBef>
                        <a:spcAft>
                          <a:spcPts val="0"/>
                        </a:spcAft>
                        <a:buNone/>
                      </a:pPr>
                      <a:r>
                        <a:rPr lang="en" sz="1200">
                          <a:solidFill>
                            <a:srgbClr val="002060"/>
                          </a:solidFill>
                          <a:latin typeface="Calibri"/>
                          <a:ea typeface="Calibri"/>
                          <a:cs typeface="Calibri"/>
                          <a:sym typeface="Calibri"/>
                        </a:rPr>
                        <a:t>Anemia</a:t>
                      </a:r>
                      <a:endParaRPr sz="1200">
                        <a:solidFill>
                          <a:srgbClr val="002060"/>
                        </a:solidFill>
                        <a:latin typeface="Calibri"/>
                        <a:ea typeface="Calibri"/>
                        <a:cs typeface="Calibri"/>
                        <a:sym typeface="Calibri"/>
                      </a:endParaRPr>
                    </a:p>
                    <a:p>
                      <a:pPr marL="0" lvl="0" indent="0" algn="l" rtl="0">
                        <a:spcBef>
                          <a:spcPts val="300"/>
                        </a:spcBef>
                        <a:spcAft>
                          <a:spcPts val="0"/>
                        </a:spcAft>
                        <a:buNone/>
                      </a:pPr>
                      <a:r>
                        <a:rPr lang="en" sz="1200">
                          <a:solidFill>
                            <a:srgbClr val="002060"/>
                          </a:solidFill>
                          <a:latin typeface="Calibri"/>
                          <a:ea typeface="Calibri"/>
                          <a:cs typeface="Calibri"/>
                          <a:sym typeface="Calibri"/>
                        </a:rPr>
                        <a:t>Hypovolemia</a:t>
                      </a:r>
                      <a:endParaRPr sz="1200">
                        <a:solidFill>
                          <a:srgbClr val="002060"/>
                        </a:solidFill>
                        <a:latin typeface="Calibri"/>
                        <a:ea typeface="Calibri"/>
                        <a:cs typeface="Calibri"/>
                        <a:sym typeface="Calibri"/>
                      </a:endParaRPr>
                    </a:p>
                    <a:p>
                      <a:pPr marL="0" lvl="0" indent="0" algn="l" rtl="0">
                        <a:spcBef>
                          <a:spcPts val="300"/>
                        </a:spcBef>
                        <a:spcAft>
                          <a:spcPts val="0"/>
                        </a:spcAft>
                        <a:buNone/>
                      </a:pPr>
                      <a:r>
                        <a:rPr lang="en" sz="1200">
                          <a:solidFill>
                            <a:srgbClr val="002060"/>
                          </a:solidFill>
                          <a:latin typeface="Calibri"/>
                          <a:ea typeface="Calibri"/>
                          <a:cs typeface="Calibri"/>
                          <a:sym typeface="Calibri"/>
                        </a:rPr>
                        <a:t>Venous congestion</a:t>
                      </a:r>
                      <a:endParaRPr sz="1200">
                        <a:solidFill>
                          <a:srgbClr val="002060"/>
                        </a:solidFill>
                        <a:latin typeface="Calibri"/>
                        <a:ea typeface="Calibri"/>
                        <a:cs typeface="Calibri"/>
                        <a:sym typeface="Calibri"/>
                      </a:endParaRPr>
                    </a:p>
                    <a:p>
                      <a:pPr marL="0" lvl="0" indent="0" algn="l" rtl="0">
                        <a:spcBef>
                          <a:spcPts val="300"/>
                        </a:spcBef>
                        <a:spcAft>
                          <a:spcPts val="0"/>
                        </a:spcAft>
                        <a:buNone/>
                      </a:pPr>
                      <a:r>
                        <a:rPr lang="en" sz="1200">
                          <a:solidFill>
                            <a:srgbClr val="002060"/>
                          </a:solidFill>
                          <a:latin typeface="Calibri"/>
                          <a:ea typeface="Calibri"/>
                          <a:cs typeface="Calibri"/>
                          <a:sym typeface="Calibri"/>
                        </a:rPr>
                        <a:t>Cardiogenic shock</a:t>
                      </a:r>
                      <a:endParaRPr sz="1200">
                        <a:solidFill>
                          <a:srgbClr val="002060"/>
                        </a:solidFill>
                        <a:latin typeface="Calibri"/>
                        <a:ea typeface="Calibri"/>
                        <a:cs typeface="Calibri"/>
                        <a:sym typeface="Calibri"/>
                      </a:endParaRPr>
                    </a:p>
                    <a:p>
                      <a:pPr marL="0" lvl="0" indent="0" algn="l" rtl="0">
                        <a:spcBef>
                          <a:spcPts val="0"/>
                        </a:spcBef>
                        <a:spcAft>
                          <a:spcPts val="0"/>
                        </a:spcAft>
                        <a:buNone/>
                      </a:pPr>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88" name="Google Shape;188;p30"/>
          <p:cNvPicPr preferRelativeResize="0"/>
          <p:nvPr/>
        </p:nvPicPr>
        <p:blipFill>
          <a:blip r:embed="rId3">
            <a:alphaModFix/>
          </a:blip>
          <a:stretch>
            <a:fillRect/>
          </a:stretch>
        </p:blipFill>
        <p:spPr>
          <a:xfrm>
            <a:off x="216725" y="4078325"/>
            <a:ext cx="1232349" cy="1232349"/>
          </a:xfrm>
          <a:prstGeom prst="rect">
            <a:avLst/>
          </a:prstGeom>
          <a:noFill/>
          <a:ln>
            <a:noFill/>
          </a:ln>
        </p:spPr>
      </p:pic>
      <p:sp>
        <p:nvSpPr>
          <p:cNvPr id="189" name="Google Shape;189;p30"/>
          <p:cNvSpPr txBox="1"/>
          <p:nvPr/>
        </p:nvSpPr>
        <p:spPr>
          <a:xfrm>
            <a:off x="1273950" y="3917325"/>
            <a:ext cx="6951000" cy="63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002060"/>
                </a:solidFill>
                <a:latin typeface="Calibri"/>
                <a:ea typeface="Calibri"/>
                <a:cs typeface="Calibri"/>
                <a:sym typeface="Calibri"/>
              </a:rPr>
              <a:t>* Cardiopulmonary bypass lasting 3 hours or longer was associated with a nearly fourfold elevated risk in renal dysfunction (unadjusted relative risk, 3.7 [CI, 2.8 to 4.9]) compared with cardiopulmonary bypass lasting less than 2 hours. </a:t>
            </a:r>
            <a:r>
              <a:rPr lang="en" sz="1300" baseline="30000">
                <a:solidFill>
                  <a:srgbClr val="002060"/>
                </a:solidFill>
                <a:latin typeface="Calibri"/>
                <a:ea typeface="Calibri"/>
                <a:cs typeface="Calibri"/>
                <a:sym typeface="Calibri"/>
              </a:rPr>
              <a:t>18</a:t>
            </a:r>
            <a:endParaRPr sz="1300" baseline="30000">
              <a:solidFill>
                <a:srgbClr val="00206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Intraoperative </a:t>
            </a:r>
            <a:r>
              <a:rPr lang="en" dirty="0" smtClean="0"/>
              <a:t>Considerations</a:t>
            </a:r>
            <a:endParaRPr dirty="0"/>
          </a:p>
        </p:txBody>
      </p:sp>
      <p:sp>
        <p:nvSpPr>
          <p:cNvPr id="195" name="Google Shape;195;p31"/>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457200" marR="0" lvl="0" indent="-342900" algn="l" rtl="0">
              <a:lnSpc>
                <a:spcPct val="100000"/>
              </a:lnSpc>
              <a:spcBef>
                <a:spcPts val="0"/>
              </a:spcBef>
              <a:spcAft>
                <a:spcPts val="0"/>
              </a:spcAft>
              <a:buSzPts val="1800"/>
              <a:buAutoNum type="arabicPeriod"/>
            </a:pPr>
            <a:r>
              <a:rPr lang="en" sz="2100" dirty="0"/>
              <a:t>Maintain </a:t>
            </a:r>
            <a:r>
              <a:rPr lang="en-US" sz="2100" dirty="0" err="1" smtClean="0"/>
              <a:t>normoglycemia</a:t>
            </a:r>
            <a:endParaRPr sz="1200" dirty="0"/>
          </a:p>
          <a:p>
            <a:pPr marL="457200" marR="0" lvl="0" indent="-342900" algn="l" rtl="0">
              <a:lnSpc>
                <a:spcPct val="100000"/>
              </a:lnSpc>
              <a:spcBef>
                <a:spcPts val="0"/>
              </a:spcBef>
              <a:spcAft>
                <a:spcPts val="0"/>
              </a:spcAft>
              <a:buSzPts val="1800"/>
              <a:buAutoNum type="arabicPeriod"/>
            </a:pPr>
            <a:endParaRPr lang="en" sz="1100" dirty="0" smtClean="0"/>
          </a:p>
          <a:p>
            <a:pPr marL="457200" marR="0" lvl="0" indent="-342900" algn="l" rtl="0">
              <a:lnSpc>
                <a:spcPct val="100000"/>
              </a:lnSpc>
              <a:spcBef>
                <a:spcPts val="0"/>
              </a:spcBef>
              <a:spcAft>
                <a:spcPts val="0"/>
              </a:spcAft>
              <a:buSzPts val="1800"/>
              <a:buAutoNum type="arabicPeriod"/>
            </a:pPr>
            <a:r>
              <a:rPr lang="en" sz="2100" dirty="0" smtClean="0"/>
              <a:t>Avoid </a:t>
            </a:r>
            <a:r>
              <a:rPr lang="en" sz="2100" dirty="0"/>
              <a:t>hydroxyethyl starch</a:t>
            </a:r>
            <a:endParaRPr sz="2100" dirty="0"/>
          </a:p>
          <a:p>
            <a:pPr marL="685800" marR="0" lvl="0" indent="-228600" algn="l" rtl="0">
              <a:lnSpc>
                <a:spcPct val="100000"/>
              </a:lnSpc>
              <a:spcBef>
                <a:spcPts val="0"/>
              </a:spcBef>
              <a:spcAft>
                <a:spcPts val="0"/>
              </a:spcAft>
              <a:buFont typeface="+mj-lt"/>
              <a:buAutoNum type="arabicPeriod"/>
            </a:pPr>
            <a:endParaRPr sz="1200" dirty="0"/>
          </a:p>
          <a:p>
            <a:pPr marL="457200" marR="0" lvl="0" indent="-342900" algn="l" rtl="0">
              <a:lnSpc>
                <a:spcPct val="100000"/>
              </a:lnSpc>
              <a:spcBef>
                <a:spcPts val="0"/>
              </a:spcBef>
              <a:spcAft>
                <a:spcPts val="0"/>
              </a:spcAft>
              <a:buSzPts val="1800"/>
              <a:buAutoNum type="arabicPeriod"/>
            </a:pPr>
            <a:r>
              <a:rPr lang="en" sz="2100" dirty="0"/>
              <a:t>Use balanced crystalloid solutions &amp; vasopressors to maintain hemodynamics</a:t>
            </a:r>
            <a:endParaRPr sz="2100" dirty="0"/>
          </a:p>
          <a:p>
            <a:pPr marL="685800" marR="0" lvl="0" indent="-228600" algn="l" rtl="0">
              <a:lnSpc>
                <a:spcPct val="100000"/>
              </a:lnSpc>
              <a:spcBef>
                <a:spcPts val="0"/>
              </a:spcBef>
              <a:spcAft>
                <a:spcPts val="0"/>
              </a:spcAft>
              <a:buFont typeface="+mj-lt"/>
              <a:buAutoNum type="arabicPeriod"/>
            </a:pPr>
            <a:endParaRPr sz="1200" dirty="0"/>
          </a:p>
          <a:p>
            <a:pPr marL="457200" marR="0" lvl="0" indent="-342900" algn="l" rtl="0">
              <a:lnSpc>
                <a:spcPct val="100000"/>
              </a:lnSpc>
              <a:spcBef>
                <a:spcPts val="0"/>
              </a:spcBef>
              <a:spcAft>
                <a:spcPts val="0"/>
              </a:spcAft>
              <a:buSzPts val="1800"/>
              <a:buAutoNum type="arabicPeriod"/>
            </a:pPr>
            <a:r>
              <a:rPr lang="en" sz="2100" dirty="0"/>
              <a:t>Avoid hyperthermic perfusion during CPB</a:t>
            </a:r>
            <a:endParaRPr sz="2100" dirty="0"/>
          </a:p>
          <a:p>
            <a:pPr marL="685800" marR="0" lvl="0" indent="-228600" algn="l" rtl="0">
              <a:lnSpc>
                <a:spcPct val="100000"/>
              </a:lnSpc>
              <a:spcBef>
                <a:spcPts val="0"/>
              </a:spcBef>
              <a:spcAft>
                <a:spcPts val="0"/>
              </a:spcAft>
              <a:buFont typeface="+mj-lt"/>
              <a:buAutoNum type="arabicPeriod"/>
            </a:pPr>
            <a:endParaRPr sz="1200" dirty="0"/>
          </a:p>
          <a:p>
            <a:pPr marL="457200" marR="0" lvl="0" indent="-342900" algn="l" rtl="0">
              <a:lnSpc>
                <a:spcPct val="100000"/>
              </a:lnSpc>
              <a:spcBef>
                <a:spcPts val="0"/>
              </a:spcBef>
              <a:spcAft>
                <a:spcPts val="0"/>
              </a:spcAft>
              <a:buSzPts val="1800"/>
              <a:buAutoNum type="arabicPeriod"/>
            </a:pPr>
            <a:r>
              <a:rPr lang="en" sz="2100" dirty="0"/>
              <a:t>Avoid significant hemodilution during CPB</a:t>
            </a:r>
            <a:endParaRPr sz="2100" dirty="0"/>
          </a:p>
          <a:p>
            <a:pPr marL="685800" marR="0" lvl="0" indent="-228600" algn="l" rtl="0">
              <a:lnSpc>
                <a:spcPct val="100000"/>
              </a:lnSpc>
              <a:spcBef>
                <a:spcPts val="0"/>
              </a:spcBef>
              <a:spcAft>
                <a:spcPts val="0"/>
              </a:spcAft>
              <a:buFont typeface="+mj-lt"/>
              <a:buAutoNum type="arabicPeriod"/>
            </a:pPr>
            <a:endParaRPr sz="1200" dirty="0"/>
          </a:p>
          <a:p>
            <a:pPr marL="457200" marR="0" lvl="0" indent="-361950" algn="l" rtl="0">
              <a:lnSpc>
                <a:spcPct val="100000"/>
              </a:lnSpc>
              <a:spcBef>
                <a:spcPts val="0"/>
              </a:spcBef>
              <a:spcAft>
                <a:spcPts val="0"/>
              </a:spcAft>
              <a:buSzPts val="2100"/>
              <a:buAutoNum type="arabicPeriod"/>
            </a:pPr>
            <a:r>
              <a:rPr lang="en" sz="2100" dirty="0"/>
              <a:t>Limit blood transfusions</a:t>
            </a:r>
            <a:endParaRPr sz="2100" dirty="0"/>
          </a:p>
          <a:p>
            <a:pPr marL="457200" lvl="0" indent="0" algn="l" rtl="0">
              <a:spcBef>
                <a:spcPts val="700"/>
              </a:spcBef>
              <a:spcAft>
                <a:spcPts val="0"/>
              </a:spcAft>
              <a:buNone/>
            </a:pPr>
            <a:endParaRPr dirty="0"/>
          </a:p>
        </p:txBody>
      </p:sp>
      <p:pic>
        <p:nvPicPr>
          <p:cNvPr id="196" name="Google Shape;196;p31"/>
          <p:cNvPicPr preferRelativeResize="0"/>
          <p:nvPr/>
        </p:nvPicPr>
        <p:blipFill>
          <a:blip r:embed="rId3">
            <a:alphaModFix/>
          </a:blip>
          <a:stretch>
            <a:fillRect/>
          </a:stretch>
        </p:blipFill>
        <p:spPr>
          <a:xfrm>
            <a:off x="216725" y="4078325"/>
            <a:ext cx="1232349" cy="1232349"/>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Intraoperative </a:t>
            </a:r>
            <a:r>
              <a:rPr lang="en" dirty="0" smtClean="0"/>
              <a:t>Considerations:</a:t>
            </a:r>
            <a:endParaRPr dirty="0"/>
          </a:p>
        </p:txBody>
      </p:sp>
      <p:sp>
        <p:nvSpPr>
          <p:cNvPr id="202" name="Google Shape;202;p32"/>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457200" lvl="0" indent="-336550" algn="l" rtl="0">
              <a:spcBef>
                <a:spcPts val="300"/>
              </a:spcBef>
              <a:spcAft>
                <a:spcPts val="0"/>
              </a:spcAft>
              <a:buSzPts val="1700"/>
              <a:buAutoNum type="arabicPeriod"/>
            </a:pPr>
            <a:r>
              <a:rPr lang="en" b="1" dirty="0"/>
              <a:t>Maintain </a:t>
            </a:r>
            <a:r>
              <a:rPr lang="en-US" b="1" dirty="0" err="1" smtClean="0"/>
              <a:t>normoglycemia</a:t>
            </a:r>
            <a:endParaRPr b="1" dirty="0"/>
          </a:p>
          <a:p>
            <a:pPr marL="0" lvl="0" indent="0" algn="l" rtl="0">
              <a:spcBef>
                <a:spcPts val="0"/>
              </a:spcBef>
              <a:spcAft>
                <a:spcPts val="0"/>
              </a:spcAft>
              <a:buNone/>
            </a:pPr>
            <a:endParaRPr sz="1200" b="1" dirty="0"/>
          </a:p>
          <a:p>
            <a:pPr marL="914400" lvl="0" indent="-323850" algn="l" rtl="0">
              <a:spcBef>
                <a:spcPts val="300"/>
              </a:spcBef>
              <a:spcAft>
                <a:spcPts val="0"/>
              </a:spcAft>
              <a:buSzPts val="1500"/>
              <a:buChar char="•"/>
            </a:pPr>
            <a:r>
              <a:rPr lang="en" sz="1500" dirty="0"/>
              <a:t>AKI may further complicate glycemic control as it is associated with insulin resistance and reduced renal clearance of insulin </a:t>
            </a:r>
            <a:r>
              <a:rPr lang="en" sz="1500" baseline="30000" dirty="0"/>
              <a:t>19</a:t>
            </a:r>
            <a:endParaRPr sz="1500" baseline="30000" dirty="0"/>
          </a:p>
          <a:p>
            <a:pPr marL="914400" lvl="0" indent="0" algn="l" rtl="0">
              <a:spcBef>
                <a:spcPts val="0"/>
              </a:spcBef>
              <a:spcAft>
                <a:spcPts val="0"/>
              </a:spcAft>
              <a:buNone/>
            </a:pPr>
            <a:endParaRPr sz="1500" dirty="0"/>
          </a:p>
          <a:p>
            <a:pPr marL="914400" lvl="0" indent="-323850" algn="l" rtl="0">
              <a:spcBef>
                <a:spcPts val="300"/>
              </a:spcBef>
              <a:spcAft>
                <a:spcPts val="0"/>
              </a:spcAft>
              <a:buSzPts val="1500"/>
              <a:buChar char="•"/>
            </a:pPr>
            <a:r>
              <a:rPr lang="en" sz="1500" dirty="0"/>
              <a:t>Aortic cross-clamp time and blood transfusion as independent risk factors of postoperative hyperglycemia after cardiac surgery in non-diabetics </a:t>
            </a:r>
            <a:r>
              <a:rPr lang="en" sz="1500" baseline="30000" dirty="0"/>
              <a:t>20</a:t>
            </a:r>
            <a:endParaRPr sz="1500" baseline="30000" dirty="0"/>
          </a:p>
          <a:p>
            <a:pPr marL="457200" lvl="0" indent="0" algn="l" rtl="0">
              <a:spcBef>
                <a:spcPts val="0"/>
              </a:spcBef>
              <a:spcAft>
                <a:spcPts val="0"/>
              </a:spcAft>
              <a:buNone/>
            </a:pPr>
            <a:endParaRPr sz="1500" dirty="0"/>
          </a:p>
          <a:p>
            <a:pPr marL="914400" marR="0" lvl="0" indent="-323850" algn="l" rtl="0">
              <a:lnSpc>
                <a:spcPct val="100000"/>
              </a:lnSpc>
              <a:spcBef>
                <a:spcPts val="300"/>
              </a:spcBef>
              <a:spcAft>
                <a:spcPts val="0"/>
              </a:spcAft>
              <a:buSzPts val="1500"/>
              <a:buChar char="•"/>
            </a:pPr>
            <a:r>
              <a:rPr lang="en" sz="1500" dirty="0"/>
              <a:t>In a study of 510 patients undergoing cardiovascular surgery and found the incidence of AKI to be higher in patients with high HbA1c levels preoperatively; </a:t>
            </a:r>
            <a:r>
              <a:rPr lang="en" sz="1500" dirty="0">
                <a:solidFill>
                  <a:srgbClr val="FF0000"/>
                </a:solidFill>
              </a:rPr>
              <a:t>Every 1% increase over 6</a:t>
            </a:r>
            <a:r>
              <a:rPr lang="en" sz="1500" dirty="0" smtClean="0">
                <a:solidFill>
                  <a:srgbClr val="FF0000"/>
                </a:solidFill>
              </a:rPr>
              <a:t>% </a:t>
            </a:r>
            <a:r>
              <a:rPr lang="en" sz="1500" dirty="0">
                <a:solidFill>
                  <a:srgbClr val="FF0000"/>
                </a:solidFill>
              </a:rPr>
              <a:t>in HgA1c levels increased the risk of renal complications by </a:t>
            </a:r>
            <a:r>
              <a:rPr lang="en" sz="1500" dirty="0" smtClean="0">
                <a:solidFill>
                  <a:srgbClr val="FF0000"/>
                </a:solidFill>
              </a:rPr>
              <a:t>24% </a:t>
            </a:r>
            <a:r>
              <a:rPr lang="en" sz="1500" baseline="30000" dirty="0"/>
              <a:t>21</a:t>
            </a:r>
            <a:endParaRPr sz="1500" baseline="30000" dirty="0">
              <a:solidFill>
                <a:srgbClr val="FF0000"/>
              </a:solidFill>
            </a:endParaRPr>
          </a:p>
          <a:p>
            <a:pPr marL="914400" marR="0" lvl="0" indent="0" algn="l" rtl="0">
              <a:lnSpc>
                <a:spcPct val="100000"/>
              </a:lnSpc>
              <a:spcBef>
                <a:spcPts val="300"/>
              </a:spcBef>
              <a:spcAft>
                <a:spcPts val="0"/>
              </a:spcAft>
              <a:buNone/>
            </a:pPr>
            <a:endParaRPr sz="1500" dirty="0"/>
          </a:p>
          <a:p>
            <a:pPr marL="914400" marR="0" lvl="0" indent="-323850" algn="l" rtl="0">
              <a:lnSpc>
                <a:spcPct val="100000"/>
              </a:lnSpc>
              <a:spcBef>
                <a:spcPts val="300"/>
              </a:spcBef>
              <a:spcAft>
                <a:spcPts val="0"/>
              </a:spcAft>
              <a:buSzPts val="1500"/>
              <a:buChar char="•"/>
            </a:pPr>
            <a:r>
              <a:rPr lang="en" sz="1500" dirty="0"/>
              <a:t>Glycemic variability, a standard deviation of all POC-BG readings, is associated with increased postoperative LOS-ICU, rise in creatinine, and AKI </a:t>
            </a:r>
            <a:r>
              <a:rPr lang="en" sz="1500" baseline="30000" dirty="0"/>
              <a:t>22</a:t>
            </a:r>
            <a:endParaRPr sz="1500" baseline="30000" dirty="0"/>
          </a:p>
        </p:txBody>
      </p:sp>
      <p:pic>
        <p:nvPicPr>
          <p:cNvPr id="203" name="Google Shape;203;p32"/>
          <p:cNvPicPr preferRelativeResize="0"/>
          <p:nvPr/>
        </p:nvPicPr>
        <p:blipFill>
          <a:blip r:embed="rId3">
            <a:alphaModFix/>
          </a:blip>
          <a:stretch>
            <a:fillRect/>
          </a:stretch>
        </p:blipFill>
        <p:spPr>
          <a:xfrm>
            <a:off x="216725" y="4078325"/>
            <a:ext cx="1232349" cy="1232349"/>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Intraoperative </a:t>
            </a:r>
            <a:r>
              <a:rPr lang="en" dirty="0" smtClean="0"/>
              <a:t>Considerations:</a:t>
            </a:r>
            <a:endParaRPr dirty="0"/>
          </a:p>
        </p:txBody>
      </p:sp>
      <p:sp>
        <p:nvSpPr>
          <p:cNvPr id="209" name="Google Shape;209;p33"/>
          <p:cNvSpPr txBox="1">
            <a:spLocks noGrp="1"/>
          </p:cNvSpPr>
          <p:nvPr>
            <p:ph type="body" idx="1"/>
          </p:nvPr>
        </p:nvSpPr>
        <p:spPr>
          <a:xfrm>
            <a:off x="457200" y="699425"/>
            <a:ext cx="8229600" cy="40857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AutoNum type="arabicPeriod"/>
            </a:pPr>
            <a:r>
              <a:rPr lang="en" b="1" dirty="0"/>
              <a:t>Maintain </a:t>
            </a:r>
            <a:r>
              <a:rPr lang="en" b="1" dirty="0" smtClean="0"/>
              <a:t>normoglycemia (continued</a:t>
            </a:r>
            <a:r>
              <a:rPr lang="en" b="1" dirty="0"/>
              <a:t>)</a:t>
            </a:r>
            <a:endParaRPr b="1" dirty="0"/>
          </a:p>
          <a:p>
            <a:pPr marL="914400" lvl="0" indent="-323850" algn="l" rtl="0">
              <a:spcBef>
                <a:spcPts val="0"/>
              </a:spcBef>
              <a:spcAft>
                <a:spcPts val="0"/>
              </a:spcAft>
              <a:buSzPts val="1500"/>
              <a:buChar char="•"/>
            </a:pPr>
            <a:r>
              <a:rPr lang="en" sz="1500" dirty="0"/>
              <a:t>In a randomized controlled trial, moderate glucose control defined as 127-179 mg/dl was found to be preferable to tight control ≤ 126 in patients undergoing CABG </a:t>
            </a:r>
            <a:r>
              <a:rPr lang="en" sz="1500" baseline="30000" dirty="0"/>
              <a:t>23</a:t>
            </a:r>
            <a:endParaRPr sz="1500" baseline="30000" dirty="0"/>
          </a:p>
          <a:p>
            <a:pPr marL="0" lvl="0" indent="0" algn="l" rtl="0">
              <a:spcBef>
                <a:spcPts val="0"/>
              </a:spcBef>
              <a:spcAft>
                <a:spcPts val="0"/>
              </a:spcAft>
              <a:buNone/>
            </a:pPr>
            <a:endParaRPr sz="1500" dirty="0"/>
          </a:p>
          <a:p>
            <a:pPr marL="914400" lvl="0" indent="-323850" algn="l" rtl="0">
              <a:spcBef>
                <a:spcPts val="700"/>
              </a:spcBef>
              <a:spcAft>
                <a:spcPts val="0"/>
              </a:spcAft>
              <a:buSzPts val="1500"/>
              <a:buChar char="•"/>
            </a:pPr>
            <a:r>
              <a:rPr lang="en" sz="1500" dirty="0"/>
              <a:t>Incidence of AKI was higher in patients with time-weighted average intraop glucose of  &gt;150mg/dl (8%) as compared to patients with blood glucose 110-150 mg/dl (3%) </a:t>
            </a:r>
            <a:r>
              <a:rPr lang="en" sz="1500" baseline="30000" dirty="0"/>
              <a:t>24</a:t>
            </a:r>
            <a:endParaRPr sz="1500" baseline="30000" dirty="0"/>
          </a:p>
          <a:p>
            <a:pPr marL="0" lvl="0" indent="0" algn="l" rtl="0">
              <a:spcBef>
                <a:spcPts val="0"/>
              </a:spcBef>
              <a:spcAft>
                <a:spcPts val="0"/>
              </a:spcAft>
              <a:buNone/>
            </a:pPr>
            <a:endParaRPr sz="1500" baseline="30000" dirty="0"/>
          </a:p>
          <a:p>
            <a:pPr marL="914400" lvl="0" indent="-323850" algn="l" rtl="0">
              <a:spcBef>
                <a:spcPts val="700"/>
              </a:spcBef>
              <a:spcAft>
                <a:spcPts val="0"/>
              </a:spcAft>
              <a:buSzPts val="1500"/>
              <a:buChar char="•"/>
            </a:pPr>
            <a:r>
              <a:rPr lang="en" sz="1500" dirty="0"/>
              <a:t>KDIGO - recommends maintaining blood glucose between 110 - 149 mg/dL in critically ill patients </a:t>
            </a:r>
            <a:r>
              <a:rPr lang="en" sz="1500" baseline="30000" dirty="0"/>
              <a:t>25</a:t>
            </a:r>
            <a:endParaRPr sz="1500" baseline="30000" dirty="0"/>
          </a:p>
          <a:p>
            <a:pPr marL="457200" lvl="0" indent="0" algn="l" rtl="0">
              <a:spcBef>
                <a:spcPts val="0"/>
              </a:spcBef>
              <a:spcAft>
                <a:spcPts val="0"/>
              </a:spcAft>
              <a:buNone/>
            </a:pPr>
            <a:endParaRPr sz="1500" dirty="0"/>
          </a:p>
          <a:p>
            <a:pPr marL="914400" lvl="0" indent="-323850" algn="l" rtl="0">
              <a:spcBef>
                <a:spcPts val="700"/>
              </a:spcBef>
              <a:spcAft>
                <a:spcPts val="0"/>
              </a:spcAft>
              <a:buSzPts val="1500"/>
              <a:buChar char="•"/>
            </a:pPr>
            <a:r>
              <a:rPr lang="en" sz="1500" dirty="0"/>
              <a:t>Tight glucose control (&lt;150mg/dl) is seen as </a:t>
            </a:r>
            <a:r>
              <a:rPr lang="en" sz="1500" i="1" dirty="0">
                <a:solidFill>
                  <a:srgbClr val="FF0000"/>
                </a:solidFill>
              </a:rPr>
              <a:t>controversial </a:t>
            </a:r>
            <a:r>
              <a:rPr lang="en" sz="1500" dirty="0"/>
              <a:t>as risks of hypoglycemia are significant: NICE-SUGAR meta-analysis </a:t>
            </a:r>
            <a:r>
              <a:rPr lang="en" sz="1500" baseline="30000" dirty="0"/>
              <a:t>26</a:t>
            </a:r>
            <a:endParaRPr sz="1500" baseline="30000" dirty="0"/>
          </a:p>
          <a:p>
            <a:pPr marL="457200" lvl="0" indent="0" algn="l" rtl="0">
              <a:spcBef>
                <a:spcPts val="0"/>
              </a:spcBef>
              <a:spcAft>
                <a:spcPts val="0"/>
              </a:spcAft>
              <a:buNone/>
            </a:pPr>
            <a:endParaRPr sz="1500" dirty="0"/>
          </a:p>
          <a:p>
            <a:pPr marL="914400" lvl="0" indent="-323850" algn="l" rtl="0">
              <a:spcBef>
                <a:spcPts val="700"/>
              </a:spcBef>
              <a:spcAft>
                <a:spcPts val="0"/>
              </a:spcAft>
              <a:buSzPts val="1500"/>
              <a:buChar char="•"/>
            </a:pPr>
            <a:r>
              <a:rPr lang="en" sz="1500" dirty="0"/>
              <a:t>Society of Thoracic Surgeons (STS) Practice Guidelines recommend </a:t>
            </a:r>
            <a:r>
              <a:rPr lang="en" sz="1500" b="1" u="sng" dirty="0"/>
              <a:t>maintaining serum glucose levels ≤ 180 mg/dL for at least 24 hours after cardiac surgery</a:t>
            </a:r>
            <a:r>
              <a:rPr lang="en" sz="1500" baseline="30000" dirty="0"/>
              <a:t> 27</a:t>
            </a:r>
            <a:endParaRPr sz="1500" baseline="30000" dirty="0"/>
          </a:p>
        </p:txBody>
      </p:sp>
      <p:pic>
        <p:nvPicPr>
          <p:cNvPr id="210" name="Google Shape;210;p33"/>
          <p:cNvPicPr preferRelativeResize="0"/>
          <p:nvPr/>
        </p:nvPicPr>
        <p:blipFill>
          <a:blip r:embed="rId3">
            <a:alphaModFix/>
          </a:blip>
          <a:stretch>
            <a:fillRect/>
          </a:stretch>
        </p:blipFill>
        <p:spPr>
          <a:xfrm>
            <a:off x="216725" y="4078325"/>
            <a:ext cx="1232349" cy="1232349"/>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4"/>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Intraoperative </a:t>
            </a:r>
            <a:r>
              <a:rPr lang="en" dirty="0" smtClean="0"/>
              <a:t>Considerations:</a:t>
            </a:r>
            <a:endParaRPr dirty="0"/>
          </a:p>
        </p:txBody>
      </p:sp>
      <p:sp>
        <p:nvSpPr>
          <p:cNvPr id="216" name="Google Shape;216;p34"/>
          <p:cNvSpPr txBox="1">
            <a:spLocks noGrp="1"/>
          </p:cNvSpPr>
          <p:nvPr>
            <p:ph type="body" idx="1"/>
          </p:nvPr>
        </p:nvSpPr>
        <p:spPr>
          <a:xfrm>
            <a:off x="457200" y="771075"/>
            <a:ext cx="5638800" cy="37149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AutoNum type="arabicPeriod" startAt="2"/>
            </a:pPr>
            <a:r>
              <a:rPr lang="en" b="1" dirty="0" smtClean="0"/>
              <a:t>Hydroxyethyl </a:t>
            </a:r>
            <a:r>
              <a:rPr lang="en" b="1" dirty="0"/>
              <a:t>Starch (HES</a:t>
            </a:r>
            <a:r>
              <a:rPr lang="en" b="1" dirty="0" smtClean="0"/>
              <a:t>) studies show mixed results</a:t>
            </a:r>
            <a:endParaRPr b="1" dirty="0"/>
          </a:p>
          <a:p>
            <a:pPr marL="914400" lvl="0" indent="-317500" algn="l" rtl="0">
              <a:spcBef>
                <a:spcPts val="0"/>
              </a:spcBef>
              <a:spcAft>
                <a:spcPts val="0"/>
              </a:spcAft>
              <a:buSzPts val="1400"/>
              <a:buChar char="•"/>
            </a:pPr>
            <a:r>
              <a:rPr lang="en" dirty="0"/>
              <a:t>Hydroxyethyl starch-containing solutions may increase AKI occurrence</a:t>
            </a:r>
            <a:endParaRPr dirty="0"/>
          </a:p>
          <a:p>
            <a:pPr marL="1371600" lvl="1" indent="-330200" algn="l" rtl="0">
              <a:spcBef>
                <a:spcPts val="0"/>
              </a:spcBef>
              <a:spcAft>
                <a:spcPts val="0"/>
              </a:spcAft>
              <a:buSzPts val="1600"/>
              <a:buChar char="–"/>
            </a:pPr>
            <a:r>
              <a:rPr lang="en" sz="1600" dirty="0"/>
              <a:t>Scandinavian Starch for Severe Sepsis/Septic Shock (6S) Trial </a:t>
            </a:r>
            <a:r>
              <a:rPr lang="en" sz="1600" baseline="30000" dirty="0"/>
              <a:t>28</a:t>
            </a:r>
            <a:endParaRPr sz="1600" dirty="0"/>
          </a:p>
          <a:p>
            <a:pPr marL="0" lvl="0" indent="0" algn="l" rtl="0">
              <a:spcBef>
                <a:spcPts val="0"/>
              </a:spcBef>
              <a:spcAft>
                <a:spcPts val="0"/>
              </a:spcAft>
              <a:buClr>
                <a:schemeClr val="dk1"/>
              </a:buClr>
              <a:buSzPts val="1100"/>
              <a:buFont typeface="Arial"/>
              <a:buNone/>
            </a:pPr>
            <a:endParaRPr sz="200" dirty="0"/>
          </a:p>
          <a:p>
            <a:pPr marL="914400" lvl="0" indent="-317500" algn="l" rtl="0">
              <a:spcBef>
                <a:spcPts val="700"/>
              </a:spcBef>
              <a:spcAft>
                <a:spcPts val="0"/>
              </a:spcAft>
              <a:buSzPts val="1400"/>
              <a:buChar char="•"/>
            </a:pPr>
            <a:r>
              <a:rPr lang="en" dirty="0"/>
              <a:t>Crystalloid versus Hydroxyethyl Starch Trial (CHEST) published in 2012 initially found an increased need for renal replacement therapy in patients receiving HES vs. crystalloids; later analysis (2016) did not find this to be true- </a:t>
            </a:r>
            <a:r>
              <a:rPr lang="en" b="1" dirty="0"/>
              <a:t>no difference in patient outcomes </a:t>
            </a:r>
            <a:r>
              <a:rPr lang="en" baseline="30000" dirty="0"/>
              <a:t>29</a:t>
            </a:r>
            <a:endParaRPr baseline="30000" dirty="0"/>
          </a:p>
          <a:p>
            <a:pPr marL="0" lvl="0" indent="0" algn="l" rtl="0">
              <a:spcBef>
                <a:spcPts val="700"/>
              </a:spcBef>
              <a:spcAft>
                <a:spcPts val="0"/>
              </a:spcAft>
              <a:buNone/>
            </a:pPr>
            <a:endParaRPr sz="100" dirty="0"/>
          </a:p>
          <a:p>
            <a:pPr marL="914400" lvl="0" indent="-317500" algn="l" rtl="0">
              <a:spcBef>
                <a:spcPts val="300"/>
              </a:spcBef>
              <a:spcAft>
                <a:spcPts val="0"/>
              </a:spcAft>
              <a:buSzPts val="1400"/>
              <a:buChar char="•"/>
            </a:pPr>
            <a:r>
              <a:rPr lang="en" sz="1600" dirty="0"/>
              <a:t>Need for further research, should be used cautiously </a:t>
            </a:r>
            <a:endParaRPr dirty="0"/>
          </a:p>
        </p:txBody>
      </p:sp>
      <p:pic>
        <p:nvPicPr>
          <p:cNvPr id="217" name="Google Shape;217;p34"/>
          <p:cNvPicPr preferRelativeResize="0"/>
          <p:nvPr/>
        </p:nvPicPr>
        <p:blipFill>
          <a:blip r:embed="rId3">
            <a:alphaModFix/>
          </a:blip>
          <a:stretch>
            <a:fillRect/>
          </a:stretch>
        </p:blipFill>
        <p:spPr>
          <a:xfrm>
            <a:off x="216725" y="4078325"/>
            <a:ext cx="1232349" cy="1232349"/>
          </a:xfrm>
          <a:prstGeom prst="rect">
            <a:avLst/>
          </a:prstGeom>
          <a:noFill/>
          <a:ln>
            <a:noFill/>
          </a:ln>
        </p:spPr>
      </p:pic>
      <p:pic>
        <p:nvPicPr>
          <p:cNvPr id="218" name="Google Shape;218;p34"/>
          <p:cNvPicPr preferRelativeResize="0"/>
          <p:nvPr/>
        </p:nvPicPr>
        <p:blipFill>
          <a:blip r:embed="rId4">
            <a:alphaModFix/>
          </a:blip>
          <a:stretch>
            <a:fillRect/>
          </a:stretch>
        </p:blipFill>
        <p:spPr>
          <a:xfrm>
            <a:off x="6675288" y="1556950"/>
            <a:ext cx="2276475" cy="2143125"/>
          </a:xfrm>
          <a:prstGeom prst="rect">
            <a:avLst/>
          </a:prstGeom>
          <a:noFill/>
          <a:ln>
            <a:noFill/>
          </a:ln>
        </p:spPr>
      </p:pic>
      <p:sp>
        <p:nvSpPr>
          <p:cNvPr id="219" name="Google Shape;219;p34"/>
          <p:cNvSpPr/>
          <p:nvPr/>
        </p:nvSpPr>
        <p:spPr>
          <a:xfrm>
            <a:off x="6808650" y="1751475"/>
            <a:ext cx="1959600" cy="1815600"/>
          </a:xfrm>
          <a:prstGeom prst="noSmoking">
            <a:avLst>
              <a:gd name="adj" fmla="val 18750"/>
            </a:avLst>
          </a:prstGeom>
          <a:solidFill>
            <a:srgbClr val="FF0000"/>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Intraoperative </a:t>
            </a:r>
            <a:r>
              <a:rPr lang="en" dirty="0" smtClean="0"/>
              <a:t>Considerations: </a:t>
            </a:r>
            <a:endParaRPr dirty="0"/>
          </a:p>
        </p:txBody>
      </p:sp>
      <p:sp>
        <p:nvSpPr>
          <p:cNvPr id="225" name="Google Shape;225;p35"/>
          <p:cNvSpPr txBox="1">
            <a:spLocks noGrp="1"/>
          </p:cNvSpPr>
          <p:nvPr>
            <p:ph type="body" idx="1"/>
          </p:nvPr>
        </p:nvSpPr>
        <p:spPr>
          <a:xfrm>
            <a:off x="457201" y="714300"/>
            <a:ext cx="8229600" cy="37149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AutoNum type="arabicPeriod" startAt="3"/>
            </a:pPr>
            <a:r>
              <a:rPr lang="en" b="1" dirty="0"/>
              <a:t>Use Vasopressors &amp; crystalloids to maintain hemodynamic stability:</a:t>
            </a:r>
            <a:endParaRPr b="1" dirty="0"/>
          </a:p>
          <a:p>
            <a:pPr marL="914400" lvl="1" indent="-330200" algn="l" rtl="0">
              <a:spcBef>
                <a:spcPts val="0"/>
              </a:spcBef>
              <a:spcAft>
                <a:spcPts val="0"/>
              </a:spcAft>
              <a:buSzPts val="1600"/>
              <a:buChar char="○"/>
            </a:pPr>
            <a:r>
              <a:rPr lang="en" sz="1600" dirty="0"/>
              <a:t>Either norepinephrine or vasopressin can be used for hemodynamic support in the patient post-cardiac surgery </a:t>
            </a:r>
            <a:r>
              <a:rPr lang="en" sz="1600" baseline="30000" dirty="0"/>
              <a:t>30</a:t>
            </a:r>
            <a:endParaRPr sz="1600" dirty="0"/>
          </a:p>
          <a:p>
            <a:pPr marL="914400" lvl="1" indent="-330200" algn="l" rtl="0">
              <a:spcBef>
                <a:spcPts val="0"/>
              </a:spcBef>
              <a:spcAft>
                <a:spcPts val="0"/>
              </a:spcAft>
              <a:buSzPts val="1600"/>
              <a:buChar char="○"/>
            </a:pPr>
            <a:r>
              <a:rPr lang="en" sz="1600" dirty="0"/>
              <a:t>European Society of Intensive Care Medicine recommendations: </a:t>
            </a:r>
            <a:r>
              <a:rPr lang="en" sz="1600" baseline="30000" dirty="0"/>
              <a:t>11</a:t>
            </a:r>
            <a:endParaRPr sz="1600" baseline="30000" dirty="0"/>
          </a:p>
          <a:p>
            <a:pPr marL="1371600" lvl="2" indent="-317500" algn="l" rtl="0">
              <a:spcBef>
                <a:spcPts val="0"/>
              </a:spcBef>
              <a:spcAft>
                <a:spcPts val="0"/>
              </a:spcAft>
              <a:buSzPts val="1400"/>
              <a:buChar char="■"/>
            </a:pPr>
            <a:r>
              <a:rPr lang="en" sz="1600" dirty="0"/>
              <a:t>Norepinephrine recommended as first-choice vasopressor to protect kidney function </a:t>
            </a:r>
            <a:endParaRPr sz="1600" dirty="0"/>
          </a:p>
          <a:p>
            <a:pPr marL="1371600" lvl="0" indent="0" algn="l" rtl="0">
              <a:spcBef>
                <a:spcPts val="700"/>
              </a:spcBef>
              <a:spcAft>
                <a:spcPts val="0"/>
              </a:spcAft>
              <a:buNone/>
            </a:pPr>
            <a:r>
              <a:rPr lang="en" sz="1400" dirty="0"/>
              <a:t>(Grade 1B evidence)</a:t>
            </a:r>
            <a:endParaRPr sz="1400" dirty="0"/>
          </a:p>
          <a:p>
            <a:pPr marL="1371600" lvl="2" indent="-304800" algn="l" rtl="0">
              <a:spcBef>
                <a:spcPts val="300"/>
              </a:spcBef>
              <a:spcAft>
                <a:spcPts val="0"/>
              </a:spcAft>
              <a:buSzPts val="1200"/>
              <a:buChar char="■"/>
            </a:pPr>
            <a:r>
              <a:rPr lang="en" sz="1600" dirty="0"/>
              <a:t>Suggest vasopressin in patients with vasoplegic shock after cardiac surgery </a:t>
            </a:r>
            <a:r>
              <a:rPr lang="en" dirty="0"/>
              <a:t>(Grade 2C evidence)</a:t>
            </a:r>
            <a:endParaRPr dirty="0"/>
          </a:p>
          <a:p>
            <a:pPr marL="1371600" lvl="2" indent="-304800" algn="l" rtl="0">
              <a:spcBef>
                <a:spcPts val="0"/>
              </a:spcBef>
              <a:spcAft>
                <a:spcPts val="0"/>
              </a:spcAft>
              <a:buSzPts val="1200"/>
              <a:buChar char="■"/>
            </a:pPr>
            <a:r>
              <a:rPr lang="en" sz="1500" dirty="0"/>
              <a:t>Controlled fluid resuscitation in volume depletion, while avoiding volume overload using balanced crystalloids </a:t>
            </a:r>
            <a:r>
              <a:rPr lang="en" sz="1300" dirty="0"/>
              <a:t>(Grade 1C/2C)</a:t>
            </a:r>
            <a:endParaRPr sz="1300" dirty="0"/>
          </a:p>
          <a:p>
            <a:pPr marL="914400" lvl="1" indent="-330200" algn="l" rtl="0">
              <a:spcBef>
                <a:spcPts val="0"/>
              </a:spcBef>
              <a:spcAft>
                <a:spcPts val="0"/>
              </a:spcAft>
              <a:buSzPts val="1600"/>
              <a:buChar char="○"/>
            </a:pPr>
            <a:r>
              <a:rPr lang="en" sz="1600" dirty="0"/>
              <a:t>American Heart Association - Cardiac and Vascular Surgery- Associated Acute Kidney Injury Consensus Guidelines recommend:</a:t>
            </a:r>
            <a:r>
              <a:rPr lang="en" sz="1600" baseline="30000" dirty="0"/>
              <a:t>10</a:t>
            </a:r>
            <a:endParaRPr sz="1600" baseline="30000" dirty="0"/>
          </a:p>
          <a:p>
            <a:pPr marL="1371600" lvl="2" indent="-311150" algn="l" rtl="0">
              <a:spcBef>
                <a:spcPts val="0"/>
              </a:spcBef>
              <a:spcAft>
                <a:spcPts val="0"/>
              </a:spcAft>
              <a:buSzPts val="1300"/>
              <a:buChar char="■"/>
            </a:pPr>
            <a:r>
              <a:rPr lang="en" sz="1500" dirty="0"/>
              <a:t>Use of balanced crystalloid solutions guided by measures of fluid responsiveness </a:t>
            </a:r>
            <a:r>
              <a:rPr lang="en" dirty="0"/>
              <a:t>(Grade 1B)</a:t>
            </a:r>
            <a:endParaRPr dirty="0"/>
          </a:p>
        </p:txBody>
      </p:sp>
      <p:pic>
        <p:nvPicPr>
          <p:cNvPr id="226" name="Google Shape;226;p35"/>
          <p:cNvPicPr preferRelativeResize="0"/>
          <p:nvPr/>
        </p:nvPicPr>
        <p:blipFill>
          <a:blip r:embed="rId3">
            <a:alphaModFix/>
          </a:blip>
          <a:stretch>
            <a:fillRect/>
          </a:stretch>
        </p:blipFill>
        <p:spPr>
          <a:xfrm>
            <a:off x="216725" y="4078325"/>
            <a:ext cx="1232349" cy="1232349"/>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6"/>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Goal-Directed Perfusion Trial (GIFT)</a:t>
            </a:r>
            <a:r>
              <a:rPr lang="en" baseline="30000"/>
              <a:t>31</a:t>
            </a:r>
            <a:endParaRPr baseline="30000"/>
          </a:p>
        </p:txBody>
      </p:sp>
      <p:sp>
        <p:nvSpPr>
          <p:cNvPr id="232" name="Google Shape;232;p36"/>
          <p:cNvSpPr txBox="1">
            <a:spLocks noGrp="1"/>
          </p:cNvSpPr>
          <p:nvPr>
            <p:ph type="body" idx="1"/>
          </p:nvPr>
        </p:nvSpPr>
        <p:spPr>
          <a:xfrm>
            <a:off x="520901" y="802925"/>
            <a:ext cx="8229600" cy="3714900"/>
          </a:xfrm>
          <a:prstGeom prst="rect">
            <a:avLst/>
          </a:prstGeom>
        </p:spPr>
        <p:txBody>
          <a:bodyPr spcFirstLastPara="1" wrap="square" lIns="68575" tIns="34275" rIns="68575" bIns="34275" anchor="t" anchorCtr="0">
            <a:noAutofit/>
          </a:bodyPr>
          <a:lstStyle/>
          <a:p>
            <a:pPr marL="457200" lvl="0" indent="-292100" algn="l" rtl="0">
              <a:spcBef>
                <a:spcPts val="700"/>
              </a:spcBef>
              <a:spcAft>
                <a:spcPts val="0"/>
              </a:spcAft>
              <a:buSzPts val="1000"/>
              <a:buChar char="●"/>
            </a:pPr>
            <a:r>
              <a:rPr lang="en"/>
              <a:t>Multicenter RCT conducted at 9 institutions in Europe, Australia, New Zealand, and the United States</a:t>
            </a:r>
            <a:endParaRPr/>
          </a:p>
          <a:p>
            <a:pPr marL="457200" lvl="0" indent="0" algn="l" rtl="0">
              <a:spcBef>
                <a:spcPts val="0"/>
              </a:spcBef>
              <a:spcAft>
                <a:spcPts val="0"/>
              </a:spcAft>
              <a:buNone/>
            </a:pPr>
            <a:endParaRPr sz="1200"/>
          </a:p>
          <a:p>
            <a:pPr marL="457200" lvl="0" indent="-292100" algn="l" rtl="0">
              <a:spcBef>
                <a:spcPts val="700"/>
              </a:spcBef>
              <a:spcAft>
                <a:spcPts val="0"/>
              </a:spcAft>
              <a:buSzPts val="1000"/>
              <a:buChar char="●"/>
            </a:pPr>
            <a:r>
              <a:rPr lang="en" sz="1700"/>
              <a:t>350 cardiac surgery patients with cardiopulmonary bypass ≥ 90 minutes</a:t>
            </a:r>
            <a:endParaRPr sz="1700"/>
          </a:p>
          <a:p>
            <a:pPr marL="914400" lvl="1" indent="-311150" algn="l" rtl="0">
              <a:spcBef>
                <a:spcPts val="0"/>
              </a:spcBef>
              <a:spcAft>
                <a:spcPts val="0"/>
              </a:spcAft>
              <a:buSzPts val="1300"/>
              <a:buChar char="○"/>
            </a:pPr>
            <a:r>
              <a:rPr lang="en" sz="1700" u="sng"/>
              <a:t>Intervention group</a:t>
            </a:r>
            <a:r>
              <a:rPr lang="en" sz="1700"/>
              <a:t>: Maintain DO</a:t>
            </a:r>
            <a:r>
              <a:rPr lang="en" sz="1700" baseline="-25000"/>
              <a:t>2</a:t>
            </a:r>
            <a:r>
              <a:rPr lang="en" sz="1700"/>
              <a:t> value ≥ 280mL・min</a:t>
            </a:r>
            <a:r>
              <a:rPr lang="en" sz="1700" baseline="30000"/>
              <a:t>-1</a:t>
            </a:r>
            <a:r>
              <a:rPr lang="en" sz="1700"/>
              <a:t>・m</a:t>
            </a:r>
            <a:r>
              <a:rPr lang="en" sz="1700" baseline="30000"/>
              <a:t>-2 </a:t>
            </a:r>
            <a:r>
              <a:rPr lang="en" sz="1700"/>
              <a:t>during CPB; Adjust arterial pump flow based on Hct value to maintain DO</a:t>
            </a:r>
            <a:r>
              <a:rPr lang="en" sz="1700" baseline="-25000"/>
              <a:t>2</a:t>
            </a:r>
            <a:r>
              <a:rPr lang="en" sz="1700"/>
              <a:t>; Transfuse 1U PRBC if SvO</a:t>
            </a:r>
            <a:r>
              <a:rPr lang="en" sz="1700" baseline="-25000"/>
              <a:t>2</a:t>
            </a:r>
            <a:r>
              <a:rPr lang="en" sz="1700"/>
              <a:t> &lt;68% and/or the oxygen extraction rate was &gt;40%</a:t>
            </a:r>
            <a:endParaRPr sz="1700"/>
          </a:p>
          <a:p>
            <a:pPr marL="914400" lvl="1" indent="-311150" algn="l" rtl="0">
              <a:spcBef>
                <a:spcPts val="0"/>
              </a:spcBef>
              <a:spcAft>
                <a:spcPts val="0"/>
              </a:spcAft>
              <a:buSzPts val="1300"/>
              <a:buChar char="○"/>
            </a:pPr>
            <a:r>
              <a:rPr lang="en" sz="1700" u="sng"/>
              <a:t>Control group</a:t>
            </a:r>
            <a:r>
              <a:rPr lang="en" sz="1700"/>
              <a:t>: Arterial pump flow based on body surface area and temp, target value of 2.4L・min</a:t>
            </a:r>
            <a:r>
              <a:rPr lang="en" sz="1700" baseline="30000"/>
              <a:t>-1</a:t>
            </a:r>
            <a:r>
              <a:rPr lang="en" sz="1700"/>
              <a:t>・m</a:t>
            </a:r>
            <a:r>
              <a:rPr lang="en" sz="1700" baseline="30000"/>
              <a:t>-2</a:t>
            </a:r>
            <a:r>
              <a:rPr lang="en" sz="1700"/>
              <a:t> at normothermia. Transfusion trigger based on Hct value alone.</a:t>
            </a:r>
            <a:endParaRPr sz="1700"/>
          </a:p>
          <a:p>
            <a:pPr marL="457200" lvl="0" indent="0" algn="l" rtl="0">
              <a:spcBef>
                <a:spcPts val="0"/>
              </a:spcBef>
              <a:spcAft>
                <a:spcPts val="0"/>
              </a:spcAft>
              <a:buNone/>
            </a:pPr>
            <a:endParaRPr sz="1200"/>
          </a:p>
          <a:p>
            <a:pPr marL="457200" lvl="0" indent="-292100" algn="l" rtl="0">
              <a:spcBef>
                <a:spcPts val="700"/>
              </a:spcBef>
              <a:spcAft>
                <a:spcPts val="0"/>
              </a:spcAft>
              <a:buSzPts val="1000"/>
              <a:buChar char="●"/>
            </a:pPr>
            <a:r>
              <a:rPr lang="en" sz="1700"/>
              <a:t>Lower incidence of AKIN Stage 1 AKI in GDP group; same incidence for stage 2 &amp; 3</a:t>
            </a:r>
            <a:endParaRPr sz="1700"/>
          </a:p>
          <a:p>
            <a:pPr marL="1371600" lvl="0" indent="0" algn="l" rtl="0">
              <a:spcBef>
                <a:spcPts val="700"/>
              </a:spcBef>
              <a:spcAft>
                <a:spcPts val="0"/>
              </a:spcAft>
              <a:buNone/>
            </a:pPr>
            <a:endParaRPr/>
          </a:p>
        </p:txBody>
      </p:sp>
      <p:pic>
        <p:nvPicPr>
          <p:cNvPr id="233" name="Google Shape;233;p36"/>
          <p:cNvPicPr preferRelativeResize="0"/>
          <p:nvPr/>
        </p:nvPicPr>
        <p:blipFill>
          <a:blip r:embed="rId3">
            <a:alphaModFix/>
          </a:blip>
          <a:stretch>
            <a:fillRect/>
          </a:stretch>
        </p:blipFill>
        <p:spPr>
          <a:xfrm>
            <a:off x="216725" y="4078325"/>
            <a:ext cx="1232349" cy="1232349"/>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7"/>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Goal Directed Resuscitation in Cardiac Surgery </a:t>
            </a:r>
            <a:r>
              <a:rPr lang="en" baseline="30000"/>
              <a:t>32</a:t>
            </a:r>
            <a:endParaRPr baseline="30000"/>
          </a:p>
        </p:txBody>
      </p:sp>
      <p:sp>
        <p:nvSpPr>
          <p:cNvPr id="239" name="Google Shape;239;p37"/>
          <p:cNvSpPr txBox="1">
            <a:spLocks noGrp="1"/>
          </p:cNvSpPr>
          <p:nvPr>
            <p:ph type="body" idx="1"/>
          </p:nvPr>
        </p:nvSpPr>
        <p:spPr>
          <a:xfrm>
            <a:off x="457200" y="777475"/>
            <a:ext cx="5019300" cy="36732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dirty="0"/>
              <a:t>126 cardiac surgery patients undergoing CABG or valve surgery were randomized to two groups:</a:t>
            </a:r>
            <a:endParaRPr dirty="0"/>
          </a:p>
          <a:p>
            <a:pPr marL="457200" lvl="0" indent="-317500" algn="l" rtl="0">
              <a:spcBef>
                <a:spcPts val="700"/>
              </a:spcBef>
              <a:spcAft>
                <a:spcPts val="0"/>
              </a:spcAft>
              <a:buSzPts val="1400"/>
              <a:buChar char="•"/>
            </a:pPr>
            <a:r>
              <a:rPr lang="en" dirty="0"/>
              <a:t>Control group: 64 patients receiving usual care</a:t>
            </a:r>
            <a:endParaRPr dirty="0"/>
          </a:p>
          <a:p>
            <a:pPr marL="457200" lvl="0" indent="-317500" algn="l" rtl="0">
              <a:spcBef>
                <a:spcPts val="0"/>
              </a:spcBef>
              <a:spcAft>
                <a:spcPts val="0"/>
              </a:spcAft>
              <a:buSzPts val="1400"/>
              <a:buChar char="•"/>
            </a:pPr>
            <a:r>
              <a:rPr lang="en" dirty="0"/>
              <a:t>Goal directed therapy group: 62 patients receiving protocol-based care  </a:t>
            </a:r>
            <a:r>
              <a:rPr lang="en" sz="1500" dirty="0"/>
              <a:t>(see graphic)</a:t>
            </a:r>
            <a:endParaRPr sz="1500" dirty="0"/>
          </a:p>
          <a:p>
            <a:pPr marL="0" lvl="0" indent="0" algn="l" rtl="0">
              <a:spcBef>
                <a:spcPts val="700"/>
              </a:spcBef>
              <a:spcAft>
                <a:spcPts val="0"/>
              </a:spcAft>
              <a:buNone/>
            </a:pPr>
            <a:endParaRPr sz="1500" dirty="0"/>
          </a:p>
          <a:p>
            <a:pPr marL="0" lvl="0" indent="0" algn="l" rtl="0">
              <a:spcBef>
                <a:spcPts val="700"/>
              </a:spcBef>
              <a:spcAft>
                <a:spcPts val="0"/>
              </a:spcAft>
              <a:buClr>
                <a:schemeClr val="dk1"/>
              </a:buClr>
              <a:buSzPts val="1100"/>
              <a:buFont typeface="Arial"/>
              <a:buNone/>
            </a:pPr>
            <a:r>
              <a:rPr lang="en" dirty="0"/>
              <a:t>Outcomes:</a:t>
            </a:r>
            <a:endParaRPr sz="1300" dirty="0"/>
          </a:p>
          <a:p>
            <a:pPr marL="457200" lvl="0" indent="-311150" algn="l" rtl="0">
              <a:spcBef>
                <a:spcPts val="700"/>
              </a:spcBef>
              <a:spcAft>
                <a:spcPts val="0"/>
              </a:spcAft>
              <a:buSzPts val="1300"/>
              <a:buFont typeface="Calibri"/>
              <a:buChar char="•"/>
            </a:pPr>
            <a:r>
              <a:rPr lang="en" dirty="0"/>
              <a:t>30-day mortality and major complications reduced in the GDT group (</a:t>
            </a:r>
            <a:r>
              <a:rPr lang="en" dirty="0" smtClean="0"/>
              <a:t>27% </a:t>
            </a:r>
            <a:r>
              <a:rPr lang="en" dirty="0"/>
              <a:t>compared to </a:t>
            </a:r>
            <a:r>
              <a:rPr lang="en" dirty="0" smtClean="0"/>
              <a:t>45% </a:t>
            </a:r>
            <a:r>
              <a:rPr lang="en" dirty="0"/>
              <a:t>in the control) p=0.037</a:t>
            </a:r>
            <a:endParaRPr dirty="0"/>
          </a:p>
          <a:p>
            <a:pPr marL="457200" lvl="0" indent="-317500" algn="l" rtl="0">
              <a:spcBef>
                <a:spcPts val="0"/>
              </a:spcBef>
              <a:spcAft>
                <a:spcPts val="0"/>
              </a:spcAft>
              <a:buSzPts val="1400"/>
              <a:buChar char="•"/>
            </a:pPr>
            <a:r>
              <a:rPr lang="en" dirty="0"/>
              <a:t>However, no significant difference in AKI requiring dialysis or hemofiltration</a:t>
            </a:r>
            <a:endParaRPr dirty="0"/>
          </a:p>
          <a:p>
            <a:pPr marL="0" lvl="0" indent="0" algn="l" rtl="0">
              <a:spcBef>
                <a:spcPts val="700"/>
              </a:spcBef>
              <a:spcAft>
                <a:spcPts val="0"/>
              </a:spcAft>
              <a:buNone/>
            </a:pPr>
            <a:endParaRPr dirty="0"/>
          </a:p>
          <a:p>
            <a:pPr marL="0" lvl="0" indent="0" algn="l" rtl="0">
              <a:spcBef>
                <a:spcPts val="700"/>
              </a:spcBef>
              <a:spcAft>
                <a:spcPts val="0"/>
              </a:spcAft>
              <a:buNone/>
            </a:pPr>
            <a:endParaRPr dirty="0"/>
          </a:p>
        </p:txBody>
      </p:sp>
      <p:pic>
        <p:nvPicPr>
          <p:cNvPr id="240" name="Google Shape;240;p37"/>
          <p:cNvPicPr preferRelativeResize="0"/>
          <p:nvPr/>
        </p:nvPicPr>
        <p:blipFill>
          <a:blip r:embed="rId3">
            <a:alphaModFix/>
          </a:blip>
          <a:stretch>
            <a:fillRect/>
          </a:stretch>
        </p:blipFill>
        <p:spPr>
          <a:xfrm>
            <a:off x="5747375" y="87770"/>
            <a:ext cx="2978075" cy="3903775"/>
          </a:xfrm>
          <a:prstGeom prst="rect">
            <a:avLst/>
          </a:prstGeom>
          <a:noFill/>
          <a:ln>
            <a:noFill/>
          </a:ln>
        </p:spPr>
      </p:pic>
      <p:pic>
        <p:nvPicPr>
          <p:cNvPr id="5" name="Google Shape;97;p19"/>
          <p:cNvPicPr preferRelativeResize="0"/>
          <p:nvPr/>
        </p:nvPicPr>
        <p:blipFill>
          <a:blip r:embed="rId4">
            <a:alphaModFix/>
          </a:blip>
          <a:stretch>
            <a:fillRect/>
          </a:stretch>
        </p:blipFill>
        <p:spPr>
          <a:xfrm>
            <a:off x="216725" y="4078325"/>
            <a:ext cx="1232349" cy="1232349"/>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Objectives</a:t>
            </a:r>
            <a:endParaRPr/>
          </a:p>
        </p:txBody>
      </p:sp>
      <p:sp>
        <p:nvSpPr>
          <p:cNvPr id="103" name="Google Shape;103;p20"/>
          <p:cNvSpPr txBox="1">
            <a:spLocks noGrp="1"/>
          </p:cNvSpPr>
          <p:nvPr>
            <p:ph type="body" idx="1"/>
          </p:nvPr>
        </p:nvSpPr>
        <p:spPr>
          <a:xfrm>
            <a:off x="457201" y="759900"/>
            <a:ext cx="8229600" cy="3714900"/>
          </a:xfrm>
          <a:prstGeom prst="rect">
            <a:avLst/>
          </a:prstGeom>
        </p:spPr>
        <p:txBody>
          <a:bodyPr spcFirstLastPara="1" wrap="square" lIns="68575" tIns="34275" rIns="68575" bIns="34275" anchor="t" anchorCtr="0">
            <a:noAutofit/>
          </a:bodyPr>
          <a:lstStyle/>
          <a:p>
            <a:pPr marL="177800" lvl="0" indent="-184150" algn="l" rtl="0">
              <a:lnSpc>
                <a:spcPct val="150000"/>
              </a:lnSpc>
              <a:spcBef>
                <a:spcPts val="800"/>
              </a:spcBef>
              <a:spcAft>
                <a:spcPts val="0"/>
              </a:spcAft>
              <a:buSzPts val="1700"/>
              <a:buChar char="•"/>
            </a:pPr>
            <a:r>
              <a:rPr lang="en" dirty="0"/>
              <a:t>Discuss incidence and impact </a:t>
            </a:r>
            <a:r>
              <a:rPr lang="en" dirty="0" smtClean="0"/>
              <a:t>of cardiac surgery-associated acute kidney injury (CSA-AKI) </a:t>
            </a:r>
            <a:r>
              <a:rPr lang="en" dirty="0"/>
              <a:t>&amp; Chronic Kidney Disease in patients undergoing cardiac surgery</a:t>
            </a:r>
            <a:endParaRPr dirty="0"/>
          </a:p>
          <a:p>
            <a:pPr marL="177800" lvl="0" indent="-184150" algn="l" rtl="0">
              <a:lnSpc>
                <a:spcPct val="150000"/>
              </a:lnSpc>
              <a:spcBef>
                <a:spcPts val="0"/>
              </a:spcBef>
              <a:spcAft>
                <a:spcPts val="0"/>
              </a:spcAft>
              <a:buSzPts val="1700"/>
              <a:buChar char="•"/>
            </a:pPr>
            <a:r>
              <a:rPr lang="en" dirty="0"/>
              <a:t>Review the pathophysiology related to cardiac surgery and risk for developing AKI</a:t>
            </a:r>
            <a:endParaRPr dirty="0"/>
          </a:p>
          <a:p>
            <a:pPr marL="177800" lvl="0" indent="-184150" algn="l" rtl="0">
              <a:lnSpc>
                <a:spcPct val="150000"/>
              </a:lnSpc>
              <a:spcBef>
                <a:spcPts val="0"/>
              </a:spcBef>
              <a:spcAft>
                <a:spcPts val="0"/>
              </a:spcAft>
              <a:buSzPts val="1700"/>
              <a:buChar char="•"/>
            </a:pPr>
            <a:r>
              <a:rPr lang="en" dirty="0"/>
              <a:t>Summarize recommendations supported by the literature for recognizing and preventing </a:t>
            </a:r>
            <a:r>
              <a:rPr lang="en" dirty="0" smtClean="0"/>
              <a:t>CSA-AKI</a:t>
            </a:r>
            <a:endParaRPr dirty="0"/>
          </a:p>
        </p:txBody>
      </p:sp>
      <p:pic>
        <p:nvPicPr>
          <p:cNvPr id="4" name="Google Shape;97;p19"/>
          <p:cNvPicPr preferRelativeResize="0"/>
          <p:nvPr/>
        </p:nvPicPr>
        <p:blipFill>
          <a:blip r:embed="rId3">
            <a:alphaModFix/>
          </a:blip>
          <a:stretch>
            <a:fillRect/>
          </a:stretch>
        </p:blipFill>
        <p:spPr>
          <a:xfrm>
            <a:off x="216725" y="4078325"/>
            <a:ext cx="1232349" cy="1232349"/>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8"/>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Intraoperative </a:t>
            </a:r>
            <a:r>
              <a:rPr lang="en" dirty="0" smtClean="0"/>
              <a:t>Considerations</a:t>
            </a:r>
            <a:endParaRPr dirty="0"/>
          </a:p>
        </p:txBody>
      </p:sp>
      <p:sp>
        <p:nvSpPr>
          <p:cNvPr id="246" name="Google Shape;246;p38"/>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AutoNum type="arabicPeriod" startAt="4"/>
            </a:pPr>
            <a:r>
              <a:rPr lang="en" b="1" dirty="0"/>
              <a:t>Avoid periods of hyperthermic perfusion</a:t>
            </a:r>
            <a:endParaRPr b="1" dirty="0"/>
          </a:p>
          <a:p>
            <a:pPr marL="914400" lvl="1" indent="-317500" algn="l" rtl="0">
              <a:spcBef>
                <a:spcPts val="0"/>
              </a:spcBef>
              <a:spcAft>
                <a:spcPts val="0"/>
              </a:spcAft>
              <a:buSzPts val="1400"/>
              <a:buChar char="–"/>
            </a:pPr>
            <a:r>
              <a:rPr lang="en" dirty="0"/>
              <a:t>CABG patients re-warmed on CPB to 37℃ had a higher incidence of renal dysfunction (17%) as compared to patients re-warmed to 34℃ (9%); n=223 </a:t>
            </a:r>
            <a:r>
              <a:rPr lang="en" baseline="30000" dirty="0"/>
              <a:t>33</a:t>
            </a:r>
            <a:endParaRPr baseline="30000" dirty="0"/>
          </a:p>
          <a:p>
            <a:pPr marL="0" lvl="0" indent="0" algn="l" rtl="0">
              <a:spcBef>
                <a:spcPts val="700"/>
              </a:spcBef>
              <a:spcAft>
                <a:spcPts val="0"/>
              </a:spcAft>
              <a:buNone/>
            </a:pPr>
            <a:endParaRPr dirty="0"/>
          </a:p>
          <a:p>
            <a:pPr marL="457200" lvl="0" indent="-317500" algn="l" rtl="0">
              <a:spcBef>
                <a:spcPts val="700"/>
              </a:spcBef>
              <a:spcAft>
                <a:spcPts val="0"/>
              </a:spcAft>
              <a:buSzPts val="1400"/>
              <a:buAutoNum type="arabicPeriod" startAt="5"/>
            </a:pPr>
            <a:r>
              <a:rPr lang="en" b="1" dirty="0"/>
              <a:t>Avoid significant hemodilution</a:t>
            </a:r>
            <a:endParaRPr b="1" dirty="0"/>
          </a:p>
          <a:p>
            <a:pPr marL="914400" lvl="1" indent="-317500" algn="l" rtl="0">
              <a:spcBef>
                <a:spcPts val="0"/>
              </a:spcBef>
              <a:spcAft>
                <a:spcPts val="0"/>
              </a:spcAft>
              <a:buSzPts val="1400"/>
              <a:buChar char="–"/>
            </a:pPr>
            <a:r>
              <a:rPr lang="en" dirty="0"/>
              <a:t>Hemodilution during CPB is an independent risk factor for AKI in adult cardiac surgery </a:t>
            </a:r>
            <a:r>
              <a:rPr lang="en" baseline="30000" dirty="0"/>
              <a:t>34</a:t>
            </a:r>
            <a:endParaRPr baseline="30000" dirty="0"/>
          </a:p>
          <a:p>
            <a:pPr marL="914400" lvl="1" indent="-317500" algn="l" rtl="0">
              <a:spcBef>
                <a:spcPts val="0"/>
              </a:spcBef>
              <a:spcAft>
                <a:spcPts val="0"/>
              </a:spcAft>
              <a:buSzPts val="1400"/>
              <a:buChar char="–"/>
            </a:pPr>
            <a:r>
              <a:rPr lang="en" dirty="0"/>
              <a:t>In a retrospective analysis of 16,790 cardiac surgery patients, relative risk of AKI increased by 7% for every percentage point decrease in nadir HCT during CPB </a:t>
            </a:r>
            <a:r>
              <a:rPr lang="en" baseline="30000" dirty="0"/>
              <a:t>35</a:t>
            </a:r>
            <a:endParaRPr baseline="30000" dirty="0"/>
          </a:p>
          <a:p>
            <a:pPr marL="0" lvl="0" indent="0" algn="l" rtl="0">
              <a:spcBef>
                <a:spcPts val="700"/>
              </a:spcBef>
              <a:spcAft>
                <a:spcPts val="0"/>
              </a:spcAft>
              <a:buNone/>
            </a:pPr>
            <a:endParaRPr dirty="0"/>
          </a:p>
          <a:p>
            <a:pPr marL="457200" lvl="0" indent="-317500" algn="l" rtl="0">
              <a:spcBef>
                <a:spcPts val="700"/>
              </a:spcBef>
              <a:spcAft>
                <a:spcPts val="0"/>
              </a:spcAft>
              <a:buSzPts val="1400"/>
              <a:buAutoNum type="arabicPeriod" startAt="6"/>
            </a:pPr>
            <a:r>
              <a:rPr lang="en" b="1" dirty="0"/>
              <a:t>Limit blood transfusions</a:t>
            </a:r>
            <a:endParaRPr b="1" dirty="0"/>
          </a:p>
          <a:p>
            <a:pPr marL="914400" lvl="1" indent="-317500" algn="l" rtl="0">
              <a:spcBef>
                <a:spcPts val="0"/>
              </a:spcBef>
              <a:spcAft>
                <a:spcPts val="0"/>
              </a:spcAft>
              <a:buSzPts val="1400"/>
              <a:buChar char="–"/>
            </a:pPr>
            <a:r>
              <a:rPr lang="en" dirty="0"/>
              <a:t>Transfusion of ≥ 2 units of packed red blood cells has been associated with higher incidence of AKI</a:t>
            </a:r>
            <a:r>
              <a:rPr lang="en" baseline="30000" dirty="0"/>
              <a:t>36</a:t>
            </a:r>
            <a:endParaRPr baseline="30000" dirty="0"/>
          </a:p>
          <a:p>
            <a:pPr marL="914400" lvl="1" indent="-317500" algn="l" rtl="0">
              <a:spcBef>
                <a:spcPts val="0"/>
              </a:spcBef>
              <a:spcAft>
                <a:spcPts val="0"/>
              </a:spcAft>
              <a:buSzPts val="1400"/>
              <a:buChar char="–"/>
            </a:pPr>
            <a:r>
              <a:rPr lang="en" dirty="0"/>
              <a:t>In 2 different RCTs, patients were randomized to liberal (Hg&lt;9.5) or restrictive (Hb&lt;7.5) groups intraoperatively and postoperatively and there </a:t>
            </a:r>
            <a:r>
              <a:rPr lang="en" dirty="0" smtClean="0"/>
              <a:t>was </a:t>
            </a:r>
            <a:r>
              <a:rPr lang="en" dirty="0"/>
              <a:t>no difference in postop AKI. </a:t>
            </a:r>
            <a:r>
              <a:rPr lang="en" baseline="30000" dirty="0"/>
              <a:t>37-38</a:t>
            </a:r>
            <a:endParaRPr baseline="30000" dirty="0"/>
          </a:p>
        </p:txBody>
      </p:sp>
      <p:pic>
        <p:nvPicPr>
          <p:cNvPr id="247" name="Google Shape;247;p38"/>
          <p:cNvPicPr preferRelativeResize="0"/>
          <p:nvPr/>
        </p:nvPicPr>
        <p:blipFill>
          <a:blip r:embed="rId3">
            <a:alphaModFix/>
          </a:blip>
          <a:stretch>
            <a:fillRect/>
          </a:stretch>
        </p:blipFill>
        <p:spPr>
          <a:xfrm>
            <a:off x="216725" y="4078325"/>
            <a:ext cx="1232349" cy="1232349"/>
          </a:xfrm>
          <a:prstGeom prst="rect">
            <a:avLst/>
          </a:prstGeom>
          <a:noFill/>
          <a:ln>
            <a:noFill/>
          </a:ln>
        </p:spPr>
      </p:pic>
      <p:pic>
        <p:nvPicPr>
          <p:cNvPr id="248" name="Google Shape;248;p38"/>
          <p:cNvPicPr preferRelativeResize="0"/>
          <p:nvPr/>
        </p:nvPicPr>
        <p:blipFill>
          <a:blip r:embed="rId4">
            <a:alphaModFix/>
          </a:blip>
          <a:stretch>
            <a:fillRect/>
          </a:stretch>
        </p:blipFill>
        <p:spPr>
          <a:xfrm>
            <a:off x="7367000" y="47975"/>
            <a:ext cx="1643131" cy="1232348"/>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700"/>
              </a:spcBef>
              <a:spcAft>
                <a:spcPts val="0"/>
              </a:spcAft>
              <a:buClr>
                <a:schemeClr val="dk1"/>
              </a:buClr>
              <a:buSzPts val="1100"/>
              <a:buFont typeface="Arial"/>
              <a:buNone/>
            </a:pPr>
            <a:r>
              <a:rPr lang="en">
                <a:latin typeface="Calibri"/>
                <a:ea typeface="Calibri"/>
                <a:cs typeface="Calibri"/>
                <a:sym typeface="Calibri"/>
              </a:rPr>
              <a:t>PrevAKI Study </a:t>
            </a:r>
            <a:r>
              <a:rPr lang="en" baseline="30000">
                <a:latin typeface="Calibri"/>
                <a:ea typeface="Calibri"/>
                <a:cs typeface="Calibri"/>
                <a:sym typeface="Calibri"/>
              </a:rPr>
              <a:t>39</a:t>
            </a:r>
            <a:r>
              <a:rPr lang="en">
                <a:latin typeface="Calibri"/>
                <a:ea typeface="Calibri"/>
                <a:cs typeface="Calibri"/>
                <a:sym typeface="Calibri"/>
              </a:rPr>
              <a:t> </a:t>
            </a:r>
            <a:endParaRPr/>
          </a:p>
        </p:txBody>
      </p:sp>
      <p:pic>
        <p:nvPicPr>
          <p:cNvPr id="254" name="Google Shape;254;p39"/>
          <p:cNvPicPr preferRelativeResize="0"/>
          <p:nvPr/>
        </p:nvPicPr>
        <p:blipFill>
          <a:blip r:embed="rId3">
            <a:alphaModFix/>
          </a:blip>
          <a:stretch>
            <a:fillRect/>
          </a:stretch>
        </p:blipFill>
        <p:spPr>
          <a:xfrm>
            <a:off x="216725" y="4078325"/>
            <a:ext cx="1232349" cy="1232349"/>
          </a:xfrm>
          <a:prstGeom prst="rect">
            <a:avLst/>
          </a:prstGeom>
          <a:noFill/>
          <a:ln>
            <a:noFill/>
          </a:ln>
        </p:spPr>
      </p:pic>
      <p:pic>
        <p:nvPicPr>
          <p:cNvPr id="255" name="Google Shape;255;p39"/>
          <p:cNvPicPr preferRelativeResize="0"/>
          <p:nvPr/>
        </p:nvPicPr>
        <p:blipFill>
          <a:blip r:embed="rId4">
            <a:alphaModFix/>
          </a:blip>
          <a:stretch>
            <a:fillRect/>
          </a:stretch>
        </p:blipFill>
        <p:spPr>
          <a:xfrm>
            <a:off x="355250" y="836275"/>
            <a:ext cx="4281351" cy="1591151"/>
          </a:xfrm>
          <a:prstGeom prst="rect">
            <a:avLst/>
          </a:prstGeom>
          <a:noFill/>
          <a:ln>
            <a:noFill/>
          </a:ln>
        </p:spPr>
      </p:pic>
      <p:sp>
        <p:nvSpPr>
          <p:cNvPr id="256" name="Google Shape;256;p39"/>
          <p:cNvSpPr txBox="1">
            <a:spLocks noGrp="1"/>
          </p:cNvSpPr>
          <p:nvPr>
            <p:ph type="body" idx="1"/>
          </p:nvPr>
        </p:nvSpPr>
        <p:spPr>
          <a:xfrm>
            <a:off x="488450" y="2770425"/>
            <a:ext cx="4524000" cy="1232400"/>
          </a:xfrm>
          <a:prstGeom prst="rect">
            <a:avLst/>
          </a:prstGeom>
        </p:spPr>
        <p:txBody>
          <a:bodyPr spcFirstLastPara="1" wrap="square" lIns="68575" tIns="34275" rIns="68575" bIns="34275" anchor="t" anchorCtr="0">
            <a:noAutofit/>
          </a:bodyPr>
          <a:lstStyle/>
          <a:p>
            <a:pPr marL="0" lvl="0" indent="0" algn="l" rtl="0">
              <a:lnSpc>
                <a:spcPct val="115000"/>
              </a:lnSpc>
              <a:spcBef>
                <a:spcPts val="1200"/>
              </a:spcBef>
              <a:spcAft>
                <a:spcPts val="0"/>
              </a:spcAft>
              <a:buNone/>
            </a:pPr>
            <a:r>
              <a:rPr lang="en"/>
              <a:t>Cardiac surgery, n = 276</a:t>
            </a:r>
            <a:endParaRPr/>
          </a:p>
          <a:p>
            <a:pPr marL="0" lvl="0" indent="0" algn="l" rtl="0">
              <a:lnSpc>
                <a:spcPct val="115000"/>
              </a:lnSpc>
              <a:spcBef>
                <a:spcPts val="1200"/>
              </a:spcBef>
              <a:spcAft>
                <a:spcPts val="0"/>
              </a:spcAft>
              <a:buNone/>
            </a:pPr>
            <a:r>
              <a:rPr lang="en"/>
              <a:t>Successfully reduced AKI in cardiac population through 3 primary interventions:</a:t>
            </a:r>
            <a:endParaRPr/>
          </a:p>
          <a:p>
            <a:pPr marL="0" lvl="0" indent="0" algn="l" rtl="0">
              <a:lnSpc>
                <a:spcPct val="115000"/>
              </a:lnSpc>
              <a:spcBef>
                <a:spcPts val="1200"/>
              </a:spcBef>
              <a:spcAft>
                <a:spcPts val="0"/>
              </a:spcAft>
              <a:buNone/>
            </a:pPr>
            <a:endParaRPr/>
          </a:p>
          <a:p>
            <a:pPr marL="0" lvl="0" indent="0" algn="l" rtl="0">
              <a:spcBef>
                <a:spcPts val="1200"/>
              </a:spcBef>
              <a:spcAft>
                <a:spcPts val="0"/>
              </a:spcAft>
              <a:buNone/>
            </a:pPr>
            <a:endParaRPr/>
          </a:p>
        </p:txBody>
      </p:sp>
      <p:sp>
        <p:nvSpPr>
          <p:cNvPr id="257" name="Google Shape;257;p39"/>
          <p:cNvSpPr txBox="1"/>
          <p:nvPr/>
        </p:nvSpPr>
        <p:spPr>
          <a:xfrm>
            <a:off x="5239700" y="740075"/>
            <a:ext cx="3618900" cy="3300600"/>
          </a:xfrm>
          <a:prstGeom prst="rect">
            <a:avLst/>
          </a:prstGeom>
          <a:noFill/>
          <a:ln>
            <a:noFill/>
          </a:ln>
        </p:spPr>
        <p:txBody>
          <a:bodyPr spcFirstLastPara="1" wrap="square" lIns="91425" tIns="91425" rIns="91425" bIns="91425" anchor="t" anchorCtr="0">
            <a:noAutofit/>
          </a:bodyPr>
          <a:lstStyle/>
          <a:p>
            <a:pPr marL="469900" lvl="0" indent="-342900" algn="l" rtl="0">
              <a:lnSpc>
                <a:spcPct val="115000"/>
              </a:lnSpc>
              <a:spcBef>
                <a:spcPts val="1200"/>
              </a:spcBef>
              <a:spcAft>
                <a:spcPts val="0"/>
              </a:spcAft>
              <a:buClr>
                <a:srgbClr val="002060"/>
              </a:buClr>
              <a:buSzPts val="1600"/>
              <a:buFont typeface="+mj-lt"/>
              <a:buAutoNum type="arabicPeriod"/>
            </a:pPr>
            <a:r>
              <a:rPr lang="en" sz="1600" dirty="0">
                <a:solidFill>
                  <a:srgbClr val="002060"/>
                </a:solidFill>
                <a:latin typeface="Calibri"/>
                <a:ea typeface="Calibri"/>
                <a:cs typeface="Calibri"/>
                <a:sym typeface="Calibri"/>
              </a:rPr>
              <a:t>Optimized hemodynamics:</a:t>
            </a:r>
            <a:endParaRPr sz="1600" dirty="0">
              <a:solidFill>
                <a:srgbClr val="002060"/>
              </a:solidFill>
              <a:latin typeface="Calibri"/>
              <a:ea typeface="Calibri"/>
              <a:cs typeface="Calibri"/>
              <a:sym typeface="Calibri"/>
            </a:endParaRPr>
          </a:p>
          <a:p>
            <a:pPr marL="882650" lvl="1" indent="-285750" algn="l" rtl="0">
              <a:lnSpc>
                <a:spcPct val="115000"/>
              </a:lnSpc>
              <a:spcBef>
                <a:spcPts val="0"/>
              </a:spcBef>
              <a:spcAft>
                <a:spcPts val="0"/>
              </a:spcAft>
              <a:buClr>
                <a:srgbClr val="002060"/>
              </a:buClr>
              <a:buSzPts val="1400"/>
              <a:buFont typeface="Arial" panose="020B0604020202020204" pitchFamily="34" charset="0"/>
              <a:buChar char="•"/>
            </a:pPr>
            <a:r>
              <a:rPr lang="en" dirty="0" smtClean="0">
                <a:solidFill>
                  <a:srgbClr val="002060"/>
                </a:solidFill>
                <a:latin typeface="Calibri"/>
                <a:ea typeface="Calibri"/>
                <a:cs typeface="Calibri"/>
                <a:sym typeface="Calibri"/>
              </a:rPr>
              <a:t>Dobutamine </a:t>
            </a:r>
            <a:r>
              <a:rPr lang="en" dirty="0">
                <a:solidFill>
                  <a:srgbClr val="002060"/>
                </a:solidFill>
                <a:latin typeface="Calibri"/>
                <a:ea typeface="Calibri"/>
                <a:cs typeface="Calibri"/>
                <a:sym typeface="Calibri"/>
              </a:rPr>
              <a:t>or epinephrine for cardiac index &lt;3.0</a:t>
            </a:r>
            <a:endParaRPr dirty="0">
              <a:solidFill>
                <a:srgbClr val="002060"/>
              </a:solidFill>
              <a:latin typeface="Calibri"/>
              <a:ea typeface="Calibri"/>
              <a:cs typeface="Calibri"/>
              <a:sym typeface="Calibri"/>
            </a:endParaRPr>
          </a:p>
          <a:p>
            <a:pPr marL="882650" lvl="1" indent="-285750" algn="l" rtl="0">
              <a:spcBef>
                <a:spcPts val="0"/>
              </a:spcBef>
              <a:spcAft>
                <a:spcPts val="0"/>
              </a:spcAft>
              <a:buClr>
                <a:srgbClr val="002060"/>
              </a:buClr>
              <a:buSzPts val="1400"/>
              <a:buFont typeface="Arial" panose="020B0604020202020204" pitchFamily="34" charset="0"/>
              <a:buChar char="•"/>
            </a:pPr>
            <a:r>
              <a:rPr lang="en" dirty="0">
                <a:solidFill>
                  <a:srgbClr val="002060"/>
                </a:solidFill>
                <a:latin typeface="Calibri"/>
                <a:ea typeface="Calibri"/>
                <a:cs typeface="Calibri"/>
                <a:sym typeface="Calibri"/>
              </a:rPr>
              <a:t>Norepinephrine for MAP &lt;65</a:t>
            </a:r>
            <a:endParaRPr dirty="0">
              <a:solidFill>
                <a:srgbClr val="002060"/>
              </a:solidFill>
              <a:latin typeface="Calibri"/>
              <a:ea typeface="Calibri"/>
              <a:cs typeface="Calibri"/>
              <a:sym typeface="Calibri"/>
            </a:endParaRPr>
          </a:p>
          <a:p>
            <a:pPr marL="1257300" lvl="0" indent="-342900" algn="l" rtl="0">
              <a:spcBef>
                <a:spcPts val="0"/>
              </a:spcBef>
              <a:spcAft>
                <a:spcPts val="0"/>
              </a:spcAft>
              <a:buClr>
                <a:schemeClr val="dk1"/>
              </a:buClr>
              <a:buSzPts val="1100"/>
              <a:buFont typeface="+mj-lt"/>
              <a:buAutoNum type="arabicPeriod"/>
            </a:pPr>
            <a:endParaRPr dirty="0">
              <a:solidFill>
                <a:srgbClr val="002060"/>
              </a:solidFill>
              <a:latin typeface="Calibri"/>
              <a:ea typeface="Calibri"/>
              <a:cs typeface="Calibri"/>
              <a:sym typeface="Calibri"/>
            </a:endParaRPr>
          </a:p>
          <a:p>
            <a:pPr marL="469900" lvl="0" indent="-342900" algn="l" rtl="0">
              <a:spcBef>
                <a:spcPts val="0"/>
              </a:spcBef>
              <a:spcAft>
                <a:spcPts val="0"/>
              </a:spcAft>
              <a:buClr>
                <a:srgbClr val="002060"/>
              </a:buClr>
              <a:buSzPts val="1600"/>
              <a:buFont typeface="+mj-lt"/>
              <a:buAutoNum type="arabicPeriod"/>
            </a:pPr>
            <a:r>
              <a:rPr lang="en" sz="1600" dirty="0">
                <a:solidFill>
                  <a:srgbClr val="002060"/>
                </a:solidFill>
                <a:latin typeface="Calibri"/>
                <a:ea typeface="Calibri"/>
                <a:cs typeface="Calibri"/>
                <a:sym typeface="Calibri"/>
              </a:rPr>
              <a:t>Avoided hyperglycemia</a:t>
            </a:r>
            <a:endParaRPr sz="1600" dirty="0">
              <a:solidFill>
                <a:srgbClr val="002060"/>
              </a:solidFill>
              <a:latin typeface="Calibri"/>
              <a:ea typeface="Calibri"/>
              <a:cs typeface="Calibri"/>
              <a:sym typeface="Calibri"/>
            </a:endParaRPr>
          </a:p>
          <a:p>
            <a:pPr marL="1257300" lvl="0" indent="-342900" algn="l" rtl="0">
              <a:spcBef>
                <a:spcPts val="0"/>
              </a:spcBef>
              <a:spcAft>
                <a:spcPts val="0"/>
              </a:spcAft>
              <a:buClr>
                <a:schemeClr val="dk1"/>
              </a:buClr>
              <a:buSzPts val="1100"/>
              <a:buFont typeface="+mj-lt"/>
              <a:buAutoNum type="arabicPeriod"/>
            </a:pPr>
            <a:endParaRPr sz="1600" dirty="0">
              <a:solidFill>
                <a:srgbClr val="002060"/>
              </a:solidFill>
              <a:latin typeface="Calibri"/>
              <a:ea typeface="Calibri"/>
              <a:cs typeface="Calibri"/>
              <a:sym typeface="Calibri"/>
            </a:endParaRPr>
          </a:p>
          <a:p>
            <a:pPr marL="469900" lvl="0" indent="-342900" algn="l" rtl="0">
              <a:spcBef>
                <a:spcPts val="0"/>
              </a:spcBef>
              <a:spcAft>
                <a:spcPts val="0"/>
              </a:spcAft>
              <a:buClr>
                <a:srgbClr val="002060"/>
              </a:buClr>
              <a:buSzPts val="1600"/>
              <a:buFont typeface="+mj-lt"/>
              <a:buAutoNum type="arabicPeriod"/>
            </a:pPr>
            <a:r>
              <a:rPr lang="en" sz="1600" dirty="0">
                <a:solidFill>
                  <a:srgbClr val="002060"/>
                </a:solidFill>
                <a:latin typeface="Calibri"/>
                <a:ea typeface="Calibri"/>
                <a:cs typeface="Calibri"/>
                <a:sym typeface="Calibri"/>
              </a:rPr>
              <a:t>Held ACEi/ARB for 48 hours after surgery</a:t>
            </a:r>
            <a:endParaRPr sz="1600" dirty="0">
              <a:solidFill>
                <a:srgbClr val="002060"/>
              </a:solidFill>
              <a:latin typeface="Calibri"/>
              <a:ea typeface="Calibri"/>
              <a:cs typeface="Calibri"/>
              <a:sym typeface="Calibri"/>
            </a:endParaRPr>
          </a:p>
          <a:p>
            <a:pPr marL="342900" lvl="0" indent="-342900" algn="l" rtl="0">
              <a:spcBef>
                <a:spcPts val="0"/>
              </a:spcBef>
              <a:spcAft>
                <a:spcPts val="0"/>
              </a:spcAft>
              <a:buFont typeface="+mj-lt"/>
              <a:buAutoNum type="arabicPeriod"/>
            </a:pPr>
            <a:endParaRPr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Postoperative </a:t>
            </a:r>
            <a:r>
              <a:rPr lang="en" dirty="0" smtClean="0"/>
              <a:t>Considerations</a:t>
            </a:r>
            <a:endParaRPr dirty="0"/>
          </a:p>
        </p:txBody>
      </p:sp>
      <p:sp>
        <p:nvSpPr>
          <p:cNvPr id="263" name="Google Shape;263;p40"/>
          <p:cNvSpPr txBox="1">
            <a:spLocks noGrp="1"/>
          </p:cNvSpPr>
          <p:nvPr>
            <p:ph type="body" idx="1"/>
          </p:nvPr>
        </p:nvSpPr>
        <p:spPr>
          <a:xfrm>
            <a:off x="457200" y="714300"/>
            <a:ext cx="8229600" cy="3983400"/>
          </a:xfrm>
          <a:prstGeom prst="rect">
            <a:avLst/>
          </a:prstGeom>
        </p:spPr>
        <p:txBody>
          <a:bodyPr spcFirstLastPara="1" wrap="square" lIns="68575" tIns="34275" rIns="68575" bIns="34275" anchor="t" anchorCtr="0">
            <a:noAutofit/>
          </a:bodyPr>
          <a:lstStyle/>
          <a:p>
            <a:pPr marL="457200" marR="0" lvl="0" indent="-342900" algn="l" rtl="0">
              <a:lnSpc>
                <a:spcPct val="100000"/>
              </a:lnSpc>
              <a:spcBef>
                <a:spcPts val="300"/>
              </a:spcBef>
              <a:spcAft>
                <a:spcPts val="0"/>
              </a:spcAft>
              <a:buSzPts val="1800"/>
              <a:buAutoNum type="arabicPeriod"/>
            </a:pPr>
            <a:r>
              <a:rPr lang="en" sz="1800" b="1" dirty="0"/>
              <a:t>Avoid low-dose dopamine to treat/prevent AKI</a:t>
            </a:r>
            <a:endParaRPr sz="1800" b="1" dirty="0"/>
          </a:p>
          <a:p>
            <a:pPr marL="857250" lvl="1" indent="-285750">
              <a:spcBef>
                <a:spcPts val="0"/>
              </a:spcBef>
              <a:buSzPts val="1800"/>
            </a:pPr>
            <a:r>
              <a:rPr lang="en" dirty="0"/>
              <a:t>In a meta-analysis of 58 studies examining dopamine use, 24 studies included outcomes: low-dose dopamine was not associated with the prevention of acute renal failure </a:t>
            </a:r>
            <a:r>
              <a:rPr lang="en" baseline="30000" dirty="0" smtClean="0"/>
              <a:t>40</a:t>
            </a:r>
            <a:endParaRPr lang="en" baseline="30000" dirty="0"/>
          </a:p>
          <a:p>
            <a:pPr marL="857250" lvl="1" indent="-285750">
              <a:spcBef>
                <a:spcPts val="0"/>
              </a:spcBef>
              <a:buSzPts val="1800"/>
            </a:pPr>
            <a:r>
              <a:rPr lang="en" dirty="0" smtClean="0"/>
              <a:t>A </a:t>
            </a:r>
            <a:r>
              <a:rPr lang="en" dirty="0"/>
              <a:t>second meta-analysis of 61 studies established similar findings: low-dose dopamine increased urine output but did not prevent renal dysfunction </a:t>
            </a:r>
            <a:r>
              <a:rPr lang="en" baseline="30000" dirty="0"/>
              <a:t>41</a:t>
            </a:r>
            <a:endParaRPr baseline="30000" dirty="0"/>
          </a:p>
          <a:p>
            <a:pPr marL="685800" marR="0" lvl="0" indent="-228600" algn="l" rtl="0">
              <a:lnSpc>
                <a:spcPct val="100000"/>
              </a:lnSpc>
              <a:spcBef>
                <a:spcPts val="0"/>
              </a:spcBef>
              <a:spcAft>
                <a:spcPts val="0"/>
              </a:spcAft>
              <a:buFont typeface="+mj-lt"/>
              <a:buAutoNum type="arabicPeriod"/>
            </a:pPr>
            <a:endParaRPr sz="1200" dirty="0"/>
          </a:p>
          <a:p>
            <a:pPr marL="457200" marR="0" lvl="0" indent="-342900" algn="l" rtl="0">
              <a:lnSpc>
                <a:spcPct val="100000"/>
              </a:lnSpc>
              <a:spcBef>
                <a:spcPts val="300"/>
              </a:spcBef>
              <a:spcAft>
                <a:spcPts val="0"/>
              </a:spcAft>
              <a:buSzPts val="1800"/>
              <a:buAutoNum type="arabicPeriod"/>
            </a:pPr>
            <a:r>
              <a:rPr lang="en" sz="1800" b="1" dirty="0"/>
              <a:t>Monitor sCr and urine output for early detection of AKI</a:t>
            </a:r>
            <a:r>
              <a:rPr lang="en" sz="1800" b="1" baseline="30000" dirty="0"/>
              <a:t>10</a:t>
            </a:r>
            <a:endParaRPr sz="1800" b="1" baseline="30000" dirty="0"/>
          </a:p>
          <a:p>
            <a:pPr marL="685800" marR="0" lvl="0" indent="-228600" algn="l" rtl="0">
              <a:lnSpc>
                <a:spcPct val="100000"/>
              </a:lnSpc>
              <a:spcBef>
                <a:spcPts val="0"/>
              </a:spcBef>
              <a:spcAft>
                <a:spcPts val="0"/>
              </a:spcAft>
              <a:buFont typeface="+mj-lt"/>
              <a:buAutoNum type="arabicPeriod"/>
            </a:pPr>
            <a:endParaRPr sz="1200" b="1" dirty="0"/>
          </a:p>
          <a:p>
            <a:pPr marL="457200" marR="0" lvl="0" indent="-342900" algn="l" rtl="0">
              <a:lnSpc>
                <a:spcPct val="100000"/>
              </a:lnSpc>
              <a:spcBef>
                <a:spcPts val="300"/>
              </a:spcBef>
              <a:spcAft>
                <a:spcPts val="0"/>
              </a:spcAft>
              <a:buSzPts val="1800"/>
              <a:buAutoNum type="arabicPeriod"/>
            </a:pPr>
            <a:r>
              <a:rPr lang="en" sz="1800" b="1" dirty="0"/>
              <a:t>Maintain blood </a:t>
            </a:r>
            <a:r>
              <a:rPr lang="en" sz="1800" b="1" dirty="0" smtClean="0"/>
              <a:t>glucose</a:t>
            </a:r>
            <a:endParaRPr lang="en" sz="1800" b="1" dirty="0"/>
          </a:p>
          <a:p>
            <a:pPr marL="857250" lvl="1" indent="-285750">
              <a:buSzPts val="1800"/>
            </a:pPr>
            <a:r>
              <a:rPr lang="en" dirty="0" smtClean="0"/>
              <a:t>Society </a:t>
            </a:r>
            <a:r>
              <a:rPr lang="en" dirty="0"/>
              <a:t>of Thoracic Surgeons (STS) Practice Guidelines recommend maintaining serum glucose levels ≤ 180 mg/dL for at least 24 hours after cardiac surgery</a:t>
            </a:r>
            <a:r>
              <a:rPr lang="en" baseline="30000" dirty="0"/>
              <a:t> 27</a:t>
            </a:r>
            <a:endParaRPr sz="1500" dirty="0"/>
          </a:p>
          <a:p>
            <a:pPr marL="685800" marR="0" lvl="0" indent="-228600" algn="l" rtl="0">
              <a:lnSpc>
                <a:spcPct val="100000"/>
              </a:lnSpc>
              <a:spcBef>
                <a:spcPts val="0"/>
              </a:spcBef>
              <a:spcAft>
                <a:spcPts val="0"/>
              </a:spcAft>
              <a:buFont typeface="+mj-lt"/>
              <a:buAutoNum type="arabicPeriod"/>
            </a:pPr>
            <a:endParaRPr sz="1200" dirty="0"/>
          </a:p>
          <a:p>
            <a:pPr marL="457200" marR="0" lvl="0" indent="-342900" algn="l" rtl="0">
              <a:lnSpc>
                <a:spcPct val="100000"/>
              </a:lnSpc>
              <a:spcBef>
                <a:spcPts val="300"/>
              </a:spcBef>
              <a:spcAft>
                <a:spcPts val="0"/>
              </a:spcAft>
              <a:buSzPts val="1800"/>
              <a:buAutoNum type="arabicPeriod"/>
            </a:pPr>
            <a:r>
              <a:rPr lang="en" sz="1800" b="1" dirty="0"/>
              <a:t>Avoid radiocontrast agents</a:t>
            </a:r>
            <a:endParaRPr sz="1800" b="1" dirty="0"/>
          </a:p>
          <a:p>
            <a:pPr marL="914400" marR="0" lvl="1" indent="-342900" algn="l" rtl="0">
              <a:lnSpc>
                <a:spcPct val="100000"/>
              </a:lnSpc>
              <a:spcBef>
                <a:spcPts val="0"/>
              </a:spcBef>
              <a:spcAft>
                <a:spcPts val="0"/>
              </a:spcAft>
              <a:buSzPts val="1800"/>
              <a:buChar char="–"/>
            </a:pPr>
            <a:r>
              <a:rPr lang="en" dirty="0"/>
              <a:t>Contrast dose &gt; 240 mg/kg resulted in greater incidence of CSA-AKI for patients who underwent cardiac catheterization ≤7 days before cardiac surgery than those &gt; 7 days before cardiac surgery (</a:t>
            </a:r>
            <a:r>
              <a:rPr lang="en" dirty="0" smtClean="0"/>
              <a:t>39% </a:t>
            </a:r>
            <a:r>
              <a:rPr lang="en" dirty="0"/>
              <a:t>vs. </a:t>
            </a:r>
            <a:r>
              <a:rPr lang="en" dirty="0" smtClean="0"/>
              <a:t>29%, </a:t>
            </a:r>
            <a:r>
              <a:rPr lang="en" dirty="0"/>
              <a:t>p = 0.025) </a:t>
            </a:r>
            <a:r>
              <a:rPr lang="en" baseline="30000" dirty="0"/>
              <a:t>42</a:t>
            </a:r>
            <a:endParaRPr baseline="30000" dirty="0"/>
          </a:p>
        </p:txBody>
      </p:sp>
      <p:pic>
        <p:nvPicPr>
          <p:cNvPr id="264" name="Google Shape;264;p40"/>
          <p:cNvPicPr preferRelativeResize="0"/>
          <p:nvPr/>
        </p:nvPicPr>
        <p:blipFill>
          <a:blip r:embed="rId3">
            <a:alphaModFix/>
          </a:blip>
          <a:stretch>
            <a:fillRect/>
          </a:stretch>
        </p:blipFill>
        <p:spPr>
          <a:xfrm>
            <a:off x="216725" y="4078325"/>
            <a:ext cx="1232349" cy="1232349"/>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1"/>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Interventions requiring more research	</a:t>
            </a:r>
            <a:endParaRPr/>
          </a:p>
        </p:txBody>
      </p:sp>
      <p:sp>
        <p:nvSpPr>
          <p:cNvPr id="270" name="Google Shape;270;p41"/>
          <p:cNvSpPr txBox="1">
            <a:spLocks noGrp="1"/>
          </p:cNvSpPr>
          <p:nvPr>
            <p:ph type="body" idx="1"/>
          </p:nvPr>
        </p:nvSpPr>
        <p:spPr>
          <a:xfrm>
            <a:off x="457200" y="758975"/>
            <a:ext cx="8229600" cy="40263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dirty="0"/>
              <a:t>Beta-blockers may lead to decreased risk of renal dysfunction after cardiac surgery</a:t>
            </a:r>
            <a:endParaRPr dirty="0"/>
          </a:p>
          <a:p>
            <a:pPr marL="914400" lvl="1" indent="-317500" algn="l" rtl="0">
              <a:spcBef>
                <a:spcPts val="0"/>
              </a:spcBef>
              <a:spcAft>
                <a:spcPts val="0"/>
              </a:spcAft>
              <a:buSzPts val="1400"/>
              <a:buChar char="–"/>
            </a:pPr>
            <a:r>
              <a:rPr lang="en" dirty="0"/>
              <a:t>Preop beta-blocker use was not associated with postop AKI </a:t>
            </a:r>
            <a:r>
              <a:rPr lang="en" baseline="30000" dirty="0"/>
              <a:t>43</a:t>
            </a:r>
            <a:endParaRPr baseline="30000" dirty="0"/>
          </a:p>
          <a:p>
            <a:pPr marL="914400" lvl="1" indent="-317500" algn="l" rtl="0">
              <a:spcBef>
                <a:spcPts val="0"/>
              </a:spcBef>
              <a:spcAft>
                <a:spcPts val="0"/>
              </a:spcAft>
              <a:buSzPts val="1400"/>
              <a:buChar char="–"/>
            </a:pPr>
            <a:r>
              <a:rPr lang="en" dirty="0"/>
              <a:t>In a large North American observational analysis (629,877 patients), preoperative beta-blocker therapy was associated with a slightly lower risk of renal failure in patients undergoing CABG </a:t>
            </a:r>
            <a:r>
              <a:rPr lang="en" dirty="0" smtClean="0"/>
              <a:t>(</a:t>
            </a:r>
            <a:r>
              <a:rPr lang="en" dirty="0"/>
              <a:t>3</a:t>
            </a:r>
            <a:r>
              <a:rPr lang="en" dirty="0" smtClean="0"/>
              <a:t>% </a:t>
            </a:r>
            <a:r>
              <a:rPr lang="en" dirty="0"/>
              <a:t>vs. 4</a:t>
            </a:r>
            <a:r>
              <a:rPr lang="en" dirty="0" smtClean="0"/>
              <a:t>%) </a:t>
            </a:r>
            <a:r>
              <a:rPr lang="en" baseline="30000" dirty="0"/>
              <a:t>44</a:t>
            </a:r>
            <a:endParaRPr baseline="30000" dirty="0"/>
          </a:p>
          <a:p>
            <a:pPr marL="457200" lvl="0" indent="0" algn="l" rtl="0">
              <a:spcBef>
                <a:spcPts val="700"/>
              </a:spcBef>
              <a:spcAft>
                <a:spcPts val="0"/>
              </a:spcAft>
              <a:buNone/>
            </a:pPr>
            <a:endParaRPr dirty="0"/>
          </a:p>
          <a:p>
            <a:pPr marL="457200" lvl="0" indent="-317500" algn="l" rtl="0">
              <a:spcBef>
                <a:spcPts val="700"/>
              </a:spcBef>
              <a:spcAft>
                <a:spcPts val="0"/>
              </a:spcAft>
              <a:buSzPts val="1400"/>
              <a:buChar char="•"/>
            </a:pPr>
            <a:r>
              <a:rPr lang="en" dirty="0"/>
              <a:t>Unclear if fenoldopam reduces risk of AKI in patients undergoing cardiac surgery </a:t>
            </a:r>
            <a:r>
              <a:rPr lang="en" baseline="30000" dirty="0"/>
              <a:t>45-46</a:t>
            </a:r>
            <a:r>
              <a:rPr lang="en" dirty="0"/>
              <a:t> </a:t>
            </a:r>
            <a:endParaRPr dirty="0"/>
          </a:p>
          <a:p>
            <a:pPr marL="914400" lvl="1" indent="-317500" algn="l" rtl="0">
              <a:spcBef>
                <a:spcPts val="0"/>
              </a:spcBef>
              <a:spcAft>
                <a:spcPts val="0"/>
              </a:spcAft>
              <a:buSzPts val="1400"/>
              <a:buChar char="–"/>
            </a:pPr>
            <a:r>
              <a:rPr lang="en" dirty="0"/>
              <a:t>Meta-analysis including 7 trials and 1,107 patients undergoing cardiac surgery: fenoldopam associated with decreased incidence of AKI but increased incidence of hypotension; no change in hospital mortality or RRT requirements </a:t>
            </a:r>
            <a:r>
              <a:rPr lang="en" baseline="30000" dirty="0"/>
              <a:t>45</a:t>
            </a:r>
            <a:endParaRPr baseline="30000" dirty="0"/>
          </a:p>
          <a:p>
            <a:pPr marL="914400" lvl="1" indent="-317500" algn="l" rtl="0">
              <a:spcBef>
                <a:spcPts val="0"/>
              </a:spcBef>
              <a:spcAft>
                <a:spcPts val="0"/>
              </a:spcAft>
              <a:buSzPts val="1400"/>
              <a:buChar char="–"/>
            </a:pPr>
            <a:r>
              <a:rPr lang="en" dirty="0"/>
              <a:t>A multicenter, randomized, double-blind, placebo controlled, parallel-group study was stopped for futility as</a:t>
            </a:r>
            <a:r>
              <a:rPr lang="en" dirty="0">
                <a:solidFill>
                  <a:srgbClr val="FF0000"/>
                </a:solidFill>
              </a:rPr>
              <a:t> fenoldopam did not reduce 30-day mortality or need for RRT but was associated with increased rate of hypotension </a:t>
            </a:r>
            <a:r>
              <a:rPr lang="en" baseline="30000" dirty="0"/>
              <a:t>46</a:t>
            </a:r>
            <a:endParaRPr baseline="30000" dirty="0"/>
          </a:p>
        </p:txBody>
      </p:sp>
      <p:pic>
        <p:nvPicPr>
          <p:cNvPr id="271" name="Google Shape;271;p41"/>
          <p:cNvPicPr preferRelativeResize="0"/>
          <p:nvPr/>
        </p:nvPicPr>
        <p:blipFill>
          <a:blip r:embed="rId3">
            <a:alphaModFix/>
          </a:blip>
          <a:stretch>
            <a:fillRect/>
          </a:stretch>
        </p:blipFill>
        <p:spPr>
          <a:xfrm>
            <a:off x="216725" y="4078325"/>
            <a:ext cx="1232349" cy="1232349"/>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2"/>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Interventions requiring more </a:t>
            </a:r>
            <a:r>
              <a:rPr lang="en" dirty="0" smtClean="0"/>
              <a:t>research</a:t>
            </a:r>
            <a:endParaRPr dirty="0"/>
          </a:p>
        </p:txBody>
      </p:sp>
      <p:sp>
        <p:nvSpPr>
          <p:cNvPr id="277" name="Google Shape;277;p42"/>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dirty="0"/>
              <a:t>Volatile anesthetics may protect against AKI </a:t>
            </a:r>
            <a:r>
              <a:rPr lang="en" baseline="30000" dirty="0"/>
              <a:t>47-48</a:t>
            </a:r>
            <a:endParaRPr baseline="30000" dirty="0"/>
          </a:p>
          <a:p>
            <a:pPr marL="914400" lvl="1" indent="-336550" algn="l" rtl="0">
              <a:spcBef>
                <a:spcPts val="0"/>
              </a:spcBef>
              <a:spcAft>
                <a:spcPts val="0"/>
              </a:spcAft>
              <a:buSzPts val="1700"/>
              <a:buChar char="–"/>
            </a:pPr>
            <a:r>
              <a:rPr lang="en" sz="1700" dirty="0" smtClean="0"/>
              <a:t>A meta-analysis of 10 trials with 1600 patients found that volatile anesthetics significantly reduced AKI incidence compared with control data (relative risk: 0.65; 95% CI, 0.43-0.97; P=0.04) </a:t>
            </a:r>
            <a:r>
              <a:rPr lang="en" sz="1700" baseline="30000" dirty="0" smtClean="0"/>
              <a:t>47</a:t>
            </a:r>
            <a:endParaRPr sz="1700" baseline="30000" dirty="0" smtClean="0"/>
          </a:p>
          <a:p>
            <a:pPr marL="0" lvl="0" indent="0" algn="l" rtl="0">
              <a:spcBef>
                <a:spcPts val="700"/>
              </a:spcBef>
              <a:spcAft>
                <a:spcPts val="0"/>
              </a:spcAft>
              <a:buNone/>
            </a:pPr>
            <a:endParaRPr baseline="30000" dirty="0"/>
          </a:p>
          <a:p>
            <a:pPr marL="457200" lvl="0" indent="-317500" algn="l" rtl="0">
              <a:spcBef>
                <a:spcPts val="700"/>
              </a:spcBef>
              <a:spcAft>
                <a:spcPts val="0"/>
              </a:spcAft>
              <a:buSzPts val="1400"/>
              <a:buChar char="•"/>
            </a:pPr>
            <a:r>
              <a:rPr lang="en" dirty="0"/>
              <a:t>Remote Ischemic Preconditioning </a:t>
            </a:r>
            <a:r>
              <a:rPr lang="en" baseline="30000" dirty="0"/>
              <a:t>49-51</a:t>
            </a:r>
            <a:endParaRPr baseline="30000" dirty="0"/>
          </a:p>
          <a:p>
            <a:pPr marL="914400" lvl="1" indent="-317500" algn="l" rtl="0">
              <a:spcBef>
                <a:spcPts val="0"/>
              </a:spcBef>
              <a:spcAft>
                <a:spcPts val="0"/>
              </a:spcAft>
              <a:buSzPts val="1400"/>
              <a:buChar char="–"/>
            </a:pPr>
            <a:r>
              <a:rPr lang="en" sz="1700" dirty="0"/>
              <a:t>Application of controlled ischemia to remote tissues or organs to create a protective adaptive response in distant organs </a:t>
            </a:r>
            <a:endParaRPr sz="1700" dirty="0"/>
          </a:p>
          <a:p>
            <a:pPr marL="914400" lvl="1" indent="-317500" algn="l" rtl="0">
              <a:spcBef>
                <a:spcPts val="0"/>
              </a:spcBef>
              <a:spcAft>
                <a:spcPts val="0"/>
              </a:spcAft>
              <a:buSzPts val="1400"/>
              <a:buChar char="–"/>
            </a:pPr>
            <a:r>
              <a:rPr lang="en" sz="1700" dirty="0"/>
              <a:t>Mixed results in studies -&gt; differing protocols, patient populations, and study design</a:t>
            </a:r>
            <a:endParaRPr sz="1700" dirty="0"/>
          </a:p>
          <a:p>
            <a:pPr marL="914400" lvl="0" indent="-317500" algn="l" rtl="0">
              <a:spcBef>
                <a:spcPts val="0"/>
              </a:spcBef>
              <a:spcAft>
                <a:spcPts val="0"/>
              </a:spcAft>
              <a:buSzPts val="1400"/>
              <a:buChar char="-"/>
            </a:pPr>
            <a:r>
              <a:rPr lang="en" dirty="0"/>
              <a:t>Further investigation needed before adopting into practice </a:t>
            </a:r>
            <a:endParaRPr dirty="0"/>
          </a:p>
          <a:p>
            <a:pPr marL="0" lvl="0" indent="0" algn="l" rtl="0">
              <a:spcBef>
                <a:spcPts val="700"/>
              </a:spcBef>
              <a:spcAft>
                <a:spcPts val="0"/>
              </a:spcAft>
              <a:buNone/>
            </a:pPr>
            <a:endParaRPr baseline="30000" dirty="0"/>
          </a:p>
        </p:txBody>
      </p:sp>
      <p:pic>
        <p:nvPicPr>
          <p:cNvPr id="278" name="Google Shape;278;p42"/>
          <p:cNvPicPr preferRelativeResize="0"/>
          <p:nvPr/>
        </p:nvPicPr>
        <p:blipFill>
          <a:blip r:embed="rId3">
            <a:alphaModFix/>
          </a:blip>
          <a:stretch>
            <a:fillRect/>
          </a:stretch>
        </p:blipFill>
        <p:spPr>
          <a:xfrm>
            <a:off x="7401196" y="199824"/>
            <a:ext cx="1245901" cy="806675"/>
          </a:xfrm>
          <a:prstGeom prst="rect">
            <a:avLst/>
          </a:prstGeom>
          <a:noFill/>
          <a:ln>
            <a:noFill/>
          </a:ln>
        </p:spPr>
      </p:pic>
      <p:pic>
        <p:nvPicPr>
          <p:cNvPr id="279" name="Google Shape;279;p42"/>
          <p:cNvPicPr preferRelativeResize="0"/>
          <p:nvPr/>
        </p:nvPicPr>
        <p:blipFill>
          <a:blip r:embed="rId4">
            <a:alphaModFix/>
          </a:blip>
          <a:stretch>
            <a:fillRect/>
          </a:stretch>
        </p:blipFill>
        <p:spPr>
          <a:xfrm>
            <a:off x="216725" y="4078325"/>
            <a:ext cx="1232349" cy="1232349"/>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2"/>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Interventions requiring more </a:t>
            </a:r>
            <a:r>
              <a:rPr lang="en" dirty="0" smtClean="0"/>
              <a:t>research</a:t>
            </a:r>
            <a:endParaRPr dirty="0"/>
          </a:p>
        </p:txBody>
      </p:sp>
      <p:sp>
        <p:nvSpPr>
          <p:cNvPr id="277" name="Google Shape;277;p42"/>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lvl="0"/>
            <a:r>
              <a:rPr lang="en-US" dirty="0" smtClean="0"/>
              <a:t>Alpha-2 agonists</a:t>
            </a:r>
            <a:endParaRPr lang="en-US" baseline="30000" dirty="0"/>
          </a:p>
          <a:p>
            <a:pPr lvl="1" indent="-336550">
              <a:spcBef>
                <a:spcPts val="0"/>
              </a:spcBef>
              <a:buSzPts val="1700"/>
            </a:pPr>
            <a:r>
              <a:rPr lang="en-US" sz="1700" dirty="0"/>
              <a:t>A </a:t>
            </a:r>
            <a:r>
              <a:rPr lang="en-US" sz="1700" dirty="0" smtClean="0"/>
              <a:t>study in pediatric patients undergoing congenital cardiac surgery showed that </a:t>
            </a:r>
            <a:r>
              <a:rPr lang="en-US" sz="1700" dirty="0" err="1" smtClean="0"/>
              <a:t>dexmedetomidine</a:t>
            </a:r>
            <a:r>
              <a:rPr lang="en-US" sz="1700" dirty="0" smtClean="0"/>
              <a:t> was associated with lower instances of acute kidney injury </a:t>
            </a:r>
            <a:r>
              <a:rPr lang="en-US" sz="1700" baseline="30000" dirty="0" smtClean="0"/>
              <a:t>52</a:t>
            </a:r>
          </a:p>
          <a:p>
            <a:pPr lvl="1" indent="-336550">
              <a:spcBef>
                <a:spcPts val="0"/>
              </a:spcBef>
              <a:buSzPts val="1700"/>
            </a:pPr>
            <a:r>
              <a:rPr lang="en-US" sz="1700" dirty="0" smtClean="0"/>
              <a:t>A meta-analysis stated that </a:t>
            </a:r>
            <a:r>
              <a:rPr lang="en-US" sz="1700" dirty="0" err="1" smtClean="0"/>
              <a:t>dexmedetomidine</a:t>
            </a:r>
            <a:r>
              <a:rPr lang="en-US" sz="1700" dirty="0" smtClean="0"/>
              <a:t> may be promising as an agent to prevent postoperative renal dysfunction after cardiac surgery </a:t>
            </a:r>
            <a:r>
              <a:rPr lang="en-US" sz="1700" baseline="30000" dirty="0" smtClean="0"/>
              <a:t>53</a:t>
            </a:r>
            <a:endParaRPr lang="en-US" sz="1700" dirty="0"/>
          </a:p>
          <a:p>
            <a:pPr marL="0" lvl="0" indent="0" algn="l" rtl="0">
              <a:spcBef>
                <a:spcPts val="700"/>
              </a:spcBef>
              <a:spcAft>
                <a:spcPts val="0"/>
              </a:spcAft>
              <a:buNone/>
            </a:pPr>
            <a:endParaRPr baseline="30000" dirty="0"/>
          </a:p>
          <a:p>
            <a:pPr marL="457200" lvl="0" indent="-317500" algn="l" rtl="0">
              <a:spcBef>
                <a:spcPts val="700"/>
              </a:spcBef>
              <a:spcAft>
                <a:spcPts val="0"/>
              </a:spcAft>
              <a:buSzPts val="1400"/>
              <a:buChar char="•"/>
            </a:pPr>
            <a:r>
              <a:rPr lang="en-US" dirty="0" smtClean="0"/>
              <a:t>Intraoperative FiO2</a:t>
            </a:r>
          </a:p>
          <a:p>
            <a:pPr lvl="1" indent="-336550">
              <a:spcBef>
                <a:spcPts val="0"/>
              </a:spcBef>
              <a:buSzPts val="1700"/>
            </a:pPr>
            <a:r>
              <a:rPr lang="en-US" sz="1700" dirty="0"/>
              <a:t>The ROCS trial </a:t>
            </a:r>
            <a:r>
              <a:rPr lang="en-US" sz="1700" dirty="0" smtClean="0"/>
              <a:t>is examining the impact of </a:t>
            </a:r>
            <a:r>
              <a:rPr lang="en-US" sz="1700" dirty="0" err="1" smtClean="0"/>
              <a:t>hyperoxia</a:t>
            </a:r>
            <a:r>
              <a:rPr lang="en-US" sz="1700" dirty="0" smtClean="0"/>
              <a:t> on end organ injury during cardiac surgery </a:t>
            </a:r>
            <a:r>
              <a:rPr lang="en-US" sz="1700" baseline="30000" dirty="0" smtClean="0"/>
              <a:t>54</a:t>
            </a:r>
          </a:p>
          <a:p>
            <a:pPr lvl="1" indent="-336550">
              <a:spcBef>
                <a:spcPts val="0"/>
              </a:spcBef>
              <a:buSzPts val="1700"/>
            </a:pPr>
            <a:r>
              <a:rPr lang="en-US" sz="1700" dirty="0" smtClean="0"/>
              <a:t>A </a:t>
            </a:r>
            <a:r>
              <a:rPr lang="en-US" sz="1700" dirty="0" err="1" smtClean="0"/>
              <a:t>subanalysis</a:t>
            </a:r>
            <a:r>
              <a:rPr lang="en-US" sz="1700" dirty="0" smtClean="0"/>
              <a:t> of an ongoing RCT did not find a significant increase in AKI with intraoperative </a:t>
            </a:r>
            <a:r>
              <a:rPr lang="en-US" sz="1700" dirty="0" err="1" smtClean="0"/>
              <a:t>hyperoxia</a:t>
            </a:r>
            <a:r>
              <a:rPr lang="en-US" sz="1700" dirty="0" smtClean="0"/>
              <a:t> during</a:t>
            </a:r>
            <a:r>
              <a:rPr lang="en-US" sz="1700" b="1" dirty="0" smtClean="0"/>
              <a:t> non-cardiac </a:t>
            </a:r>
            <a:r>
              <a:rPr lang="en-US" sz="1700" dirty="0" smtClean="0"/>
              <a:t>surgery </a:t>
            </a:r>
            <a:r>
              <a:rPr lang="en-US" sz="1700" baseline="30000" dirty="0" smtClean="0"/>
              <a:t>55</a:t>
            </a:r>
            <a:endParaRPr lang="en-US" sz="1700" dirty="0" smtClean="0"/>
          </a:p>
        </p:txBody>
      </p:sp>
      <p:pic>
        <p:nvPicPr>
          <p:cNvPr id="278" name="Google Shape;278;p42"/>
          <p:cNvPicPr preferRelativeResize="0"/>
          <p:nvPr/>
        </p:nvPicPr>
        <p:blipFill>
          <a:blip r:embed="rId3">
            <a:alphaModFix/>
          </a:blip>
          <a:stretch>
            <a:fillRect/>
          </a:stretch>
        </p:blipFill>
        <p:spPr>
          <a:xfrm>
            <a:off x="7401196" y="199824"/>
            <a:ext cx="1245901" cy="806675"/>
          </a:xfrm>
          <a:prstGeom prst="rect">
            <a:avLst/>
          </a:prstGeom>
          <a:noFill/>
          <a:ln>
            <a:noFill/>
          </a:ln>
        </p:spPr>
      </p:pic>
      <p:pic>
        <p:nvPicPr>
          <p:cNvPr id="279" name="Google Shape;279;p42"/>
          <p:cNvPicPr preferRelativeResize="0"/>
          <p:nvPr/>
        </p:nvPicPr>
        <p:blipFill>
          <a:blip r:embed="rId4">
            <a:alphaModFix/>
          </a:blip>
          <a:stretch>
            <a:fillRect/>
          </a:stretch>
        </p:blipFill>
        <p:spPr>
          <a:xfrm>
            <a:off x="216725" y="4078325"/>
            <a:ext cx="1232349" cy="1232349"/>
          </a:xfrm>
          <a:prstGeom prst="rect">
            <a:avLst/>
          </a:prstGeom>
          <a:noFill/>
          <a:ln>
            <a:noFill/>
          </a:ln>
        </p:spPr>
      </p:pic>
    </p:spTree>
    <p:extLst>
      <p:ext uri="{BB962C8B-B14F-4D97-AF65-F5344CB8AC3E}">
        <p14:creationId xmlns:p14="http://schemas.microsoft.com/office/powerpoint/2010/main" val="15909535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3"/>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Summary of </a:t>
            </a:r>
            <a:r>
              <a:rPr lang="en" dirty="0" smtClean="0"/>
              <a:t>Considerations </a:t>
            </a:r>
            <a:r>
              <a:rPr lang="en" dirty="0"/>
              <a:t>for preventing AKI after </a:t>
            </a:r>
            <a:r>
              <a:rPr lang="en" dirty="0" smtClean="0"/>
              <a:t>Cardiac </a:t>
            </a:r>
            <a:r>
              <a:rPr lang="en" dirty="0"/>
              <a:t>S</a:t>
            </a:r>
            <a:r>
              <a:rPr lang="en" dirty="0" smtClean="0"/>
              <a:t>urgery</a:t>
            </a:r>
            <a:endParaRPr dirty="0"/>
          </a:p>
        </p:txBody>
      </p:sp>
      <p:pic>
        <p:nvPicPr>
          <p:cNvPr id="285" name="Google Shape;285;p43"/>
          <p:cNvPicPr preferRelativeResize="0"/>
          <p:nvPr/>
        </p:nvPicPr>
        <p:blipFill>
          <a:blip r:embed="rId3">
            <a:alphaModFix/>
          </a:blip>
          <a:stretch>
            <a:fillRect/>
          </a:stretch>
        </p:blipFill>
        <p:spPr>
          <a:xfrm>
            <a:off x="216725" y="4078325"/>
            <a:ext cx="1232349" cy="1232349"/>
          </a:xfrm>
          <a:prstGeom prst="rect">
            <a:avLst/>
          </a:prstGeom>
          <a:noFill/>
          <a:ln>
            <a:noFill/>
          </a:ln>
        </p:spPr>
      </p:pic>
      <p:pic>
        <p:nvPicPr>
          <p:cNvPr id="286" name="Google Shape;286;p43"/>
          <p:cNvPicPr preferRelativeResize="0"/>
          <p:nvPr/>
        </p:nvPicPr>
        <p:blipFill rotWithShape="1">
          <a:blip r:embed="rId4">
            <a:alphaModFix/>
          </a:blip>
          <a:srcRect r="18553"/>
          <a:stretch/>
        </p:blipFill>
        <p:spPr>
          <a:xfrm>
            <a:off x="1608875" y="694650"/>
            <a:ext cx="5140574" cy="4192850"/>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4"/>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References </a:t>
            </a:r>
            <a:endParaRPr/>
          </a:p>
        </p:txBody>
      </p:sp>
      <p:sp>
        <p:nvSpPr>
          <p:cNvPr id="292" name="Google Shape;292;p44"/>
          <p:cNvSpPr txBox="1">
            <a:spLocks noGrp="1"/>
          </p:cNvSpPr>
          <p:nvPr>
            <p:ph type="body" idx="1"/>
          </p:nvPr>
        </p:nvSpPr>
        <p:spPr>
          <a:xfrm>
            <a:off x="457201" y="753450"/>
            <a:ext cx="8229600" cy="3714900"/>
          </a:xfrm>
          <a:prstGeom prst="rect">
            <a:avLst/>
          </a:prstGeom>
        </p:spPr>
        <p:txBody>
          <a:bodyPr spcFirstLastPara="1" wrap="square" lIns="68575" tIns="34275" rIns="68575" bIns="34275" anchor="t" anchorCtr="0">
            <a:noAutofit/>
          </a:bodyPr>
          <a:lstStyle/>
          <a:p>
            <a:pPr marL="0" lvl="0" indent="0">
              <a:buNone/>
            </a:pPr>
            <a:r>
              <a:rPr lang="en" sz="1200" b="1" dirty="0" smtClean="0"/>
              <a:t>1 </a:t>
            </a:r>
            <a:r>
              <a:rPr lang="en-US" sz="1200" dirty="0"/>
              <a:t>Wang Y, </a:t>
            </a:r>
            <a:r>
              <a:rPr lang="en-US" sz="1200" dirty="0" err="1"/>
              <a:t>Bellomo</a:t>
            </a:r>
            <a:r>
              <a:rPr lang="en-US" sz="1200" dirty="0"/>
              <a:t> R: Cardiac surgery-associated acute kidney injury: risk factors, pathophysiology and treatment. Nat Rev </a:t>
            </a:r>
            <a:r>
              <a:rPr lang="en-US" sz="1200" dirty="0" err="1"/>
              <a:t>Nephrol</a:t>
            </a:r>
            <a:r>
              <a:rPr lang="en-US" sz="1200" dirty="0"/>
              <a:t> 2017; 13:697–711</a:t>
            </a:r>
            <a:endParaRPr lang="en" sz="1200" b="1" dirty="0" smtClean="0"/>
          </a:p>
          <a:p>
            <a:pPr marL="0" lvl="0" indent="0" algn="l" rtl="0">
              <a:spcBef>
                <a:spcPts val="700"/>
              </a:spcBef>
              <a:spcAft>
                <a:spcPts val="0"/>
              </a:spcAft>
              <a:buNone/>
            </a:pPr>
            <a:r>
              <a:rPr lang="en" sz="1200" b="1" dirty="0" smtClean="0"/>
              <a:t>2</a:t>
            </a:r>
            <a:r>
              <a:rPr lang="en" sz="1200" dirty="0" smtClean="0"/>
              <a:t> </a:t>
            </a:r>
            <a:r>
              <a:rPr lang="en" sz="1200" dirty="0"/>
              <a:t>Hansen MK, Gammelager H, Mikkelsen MM, Hjortdal VE, Layton JB, Johnsen SP, Christiansen CF: Post-operative acute kidney injury and five-year risk of death, myocardial infarction, and stroke among elective cardiac surgical patients: a cohort study. Crit Care 2013; 17:R292</a:t>
            </a:r>
            <a:endParaRPr sz="1200" dirty="0"/>
          </a:p>
          <a:p>
            <a:pPr marL="0" lvl="0" indent="0" algn="l" rtl="0">
              <a:spcBef>
                <a:spcPts val="700"/>
              </a:spcBef>
              <a:spcAft>
                <a:spcPts val="0"/>
              </a:spcAft>
              <a:buNone/>
            </a:pPr>
            <a:r>
              <a:rPr lang="en" sz="1200" b="1" dirty="0"/>
              <a:t>3</a:t>
            </a:r>
            <a:r>
              <a:rPr lang="en" sz="1200" dirty="0" smtClean="0"/>
              <a:t> </a:t>
            </a:r>
            <a:r>
              <a:rPr lang="en" sz="1200" dirty="0"/>
              <a:t>Howitt SH, Grant SW, Caiado C, Carlson E, Kwon D, Dimarakis I, Malagon I, McCollum C: The KDIGO acute kidney injury guidelines for cardiac surgery patients in critical care: a validation study. BMC Nephrol 2018; 19:149</a:t>
            </a:r>
            <a:endParaRPr sz="1200" dirty="0"/>
          </a:p>
          <a:p>
            <a:pPr marL="0" lvl="0" indent="0" algn="l" rtl="0">
              <a:spcBef>
                <a:spcPts val="700"/>
              </a:spcBef>
              <a:spcAft>
                <a:spcPts val="0"/>
              </a:spcAft>
              <a:buNone/>
            </a:pPr>
            <a:r>
              <a:rPr lang="en" sz="1200" b="1" dirty="0"/>
              <a:t>4</a:t>
            </a:r>
            <a:r>
              <a:rPr lang="en" sz="1200" dirty="0" smtClean="0"/>
              <a:t> </a:t>
            </a:r>
            <a:r>
              <a:rPr lang="en" sz="1200" dirty="0"/>
              <a:t>Xie X, Wan X, Ji X, Chen X, Liu J, Chen W, Cao C: Reassessment of Acute Kidney Injury after Cardiac Surgery: A Retrospective Study. Intern Med 2017; 56:275–82</a:t>
            </a:r>
            <a:endParaRPr sz="1200" dirty="0"/>
          </a:p>
          <a:p>
            <a:pPr marL="0" lvl="0" indent="0" algn="l" rtl="0">
              <a:spcBef>
                <a:spcPts val="700"/>
              </a:spcBef>
              <a:spcAft>
                <a:spcPts val="0"/>
              </a:spcAft>
              <a:buNone/>
            </a:pPr>
            <a:r>
              <a:rPr lang="en" sz="1200" b="1" dirty="0"/>
              <a:t>5</a:t>
            </a:r>
            <a:r>
              <a:rPr lang="en" sz="1200" dirty="0" smtClean="0"/>
              <a:t> </a:t>
            </a:r>
            <a:r>
              <a:rPr lang="en" sz="1200" dirty="0"/>
              <a:t>Lagny M-G, Jouret F, Koch J-N, Blaffart F, Donneau A-F, Albert A, Roediger L, Krzesinski J-M, Defraigne J-O: Incidence and outcomes of acute kidney injury after cardiac surgery using either criteria of the RIFLE classification. BMC Nephrol 2015; 16:76</a:t>
            </a:r>
            <a:endParaRPr sz="1200" dirty="0"/>
          </a:p>
          <a:p>
            <a:pPr marL="0" lvl="0" indent="0" algn="l" rtl="0">
              <a:spcBef>
                <a:spcPts val="700"/>
              </a:spcBef>
              <a:spcAft>
                <a:spcPts val="0"/>
              </a:spcAft>
              <a:buClr>
                <a:schemeClr val="dk1"/>
              </a:buClr>
              <a:buSzPts val="1100"/>
              <a:buFont typeface="Arial"/>
              <a:buNone/>
            </a:pPr>
            <a:r>
              <a:rPr lang="en" sz="1200" b="1" dirty="0" smtClean="0"/>
              <a:t>6</a:t>
            </a:r>
            <a:r>
              <a:rPr lang="en" sz="1200" dirty="0" smtClean="0"/>
              <a:t> </a:t>
            </a:r>
            <a:r>
              <a:rPr lang="en" sz="1200" dirty="0"/>
              <a:t>Elmistekawy E, McDonald B, Hudson C, Ruel M, Mesana T, Chan V, Boodhwani M: Clinical impact of mild acute kidney injury after cardiac surgery. Ann Thorac Surg 2014; 98:815–22</a:t>
            </a:r>
            <a:endParaRPr sz="1200" dirty="0"/>
          </a:p>
          <a:p>
            <a:pPr marL="0" lvl="0" indent="0" algn="l" rtl="0">
              <a:spcBef>
                <a:spcPts val="700"/>
              </a:spcBef>
              <a:spcAft>
                <a:spcPts val="0"/>
              </a:spcAft>
              <a:buNone/>
            </a:pPr>
            <a:endParaRPr sz="1200" dirty="0"/>
          </a:p>
        </p:txBody>
      </p:sp>
      <p:pic>
        <p:nvPicPr>
          <p:cNvPr id="4" name="Google Shape;97;p19"/>
          <p:cNvPicPr preferRelativeResize="0"/>
          <p:nvPr/>
        </p:nvPicPr>
        <p:blipFill>
          <a:blip r:embed="rId3">
            <a:alphaModFix/>
          </a:blip>
          <a:stretch>
            <a:fillRect/>
          </a:stretch>
        </p:blipFill>
        <p:spPr>
          <a:xfrm>
            <a:off x="216725" y="4078325"/>
            <a:ext cx="1232349" cy="1232349"/>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5"/>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References </a:t>
            </a:r>
            <a:endParaRPr/>
          </a:p>
        </p:txBody>
      </p:sp>
      <p:sp>
        <p:nvSpPr>
          <p:cNvPr id="298" name="Google Shape;298;p45"/>
          <p:cNvSpPr txBox="1">
            <a:spLocks noGrp="1"/>
          </p:cNvSpPr>
          <p:nvPr>
            <p:ph type="body" idx="1"/>
          </p:nvPr>
        </p:nvSpPr>
        <p:spPr>
          <a:xfrm>
            <a:off x="457200" y="616050"/>
            <a:ext cx="8229600" cy="4035000"/>
          </a:xfrm>
          <a:prstGeom prst="rect">
            <a:avLst/>
          </a:prstGeom>
        </p:spPr>
        <p:txBody>
          <a:bodyPr spcFirstLastPara="1" wrap="square" lIns="68575" tIns="34275" rIns="68575" bIns="34275" anchor="t" anchorCtr="0">
            <a:noAutofit/>
          </a:bodyPr>
          <a:lstStyle/>
          <a:p>
            <a:pPr marL="0" indent="0">
              <a:buNone/>
            </a:pPr>
            <a:r>
              <a:rPr lang="en-US" sz="1200" b="1" dirty="0"/>
              <a:t>7</a:t>
            </a:r>
            <a:r>
              <a:rPr lang="en-US" sz="1200" dirty="0"/>
              <a:t> </a:t>
            </a:r>
            <a:r>
              <a:rPr lang="en-US" sz="1200" dirty="0" err="1"/>
              <a:t>Bouma</a:t>
            </a:r>
            <a:r>
              <a:rPr lang="en-US" sz="1200" dirty="0"/>
              <a:t> HR, </a:t>
            </a:r>
            <a:r>
              <a:rPr lang="en-US" sz="1200" dirty="0" err="1"/>
              <a:t>Mungroop</a:t>
            </a:r>
            <a:r>
              <a:rPr lang="en-US" sz="1200" dirty="0"/>
              <a:t> HE, </a:t>
            </a:r>
            <a:r>
              <a:rPr lang="en-US" sz="1200" dirty="0" err="1"/>
              <a:t>Geus</a:t>
            </a:r>
            <a:r>
              <a:rPr lang="en-US" sz="1200" dirty="0"/>
              <a:t> AF de, </a:t>
            </a:r>
            <a:r>
              <a:rPr lang="en-US" sz="1200" dirty="0" err="1"/>
              <a:t>Huisman</a:t>
            </a:r>
            <a:r>
              <a:rPr lang="en-US" sz="1200" dirty="0"/>
              <a:t> DD, </a:t>
            </a:r>
            <a:r>
              <a:rPr lang="en-US" sz="1200" dirty="0" err="1"/>
              <a:t>Nijsten</a:t>
            </a:r>
            <a:r>
              <a:rPr lang="en-US" sz="1200" dirty="0"/>
              <a:t> MWN, </a:t>
            </a:r>
            <a:r>
              <a:rPr lang="en-US" sz="1200" dirty="0" err="1"/>
              <a:t>Mariani</a:t>
            </a:r>
            <a:r>
              <a:rPr lang="en-US" sz="1200" dirty="0"/>
              <a:t> MA, </a:t>
            </a:r>
            <a:r>
              <a:rPr lang="en-US" sz="1200" dirty="0" err="1"/>
              <a:t>Scheeren</a:t>
            </a:r>
            <a:r>
              <a:rPr lang="en-US" sz="1200" dirty="0"/>
              <a:t> TWL, </a:t>
            </a:r>
            <a:r>
              <a:rPr lang="en-US" sz="1200" dirty="0" err="1"/>
              <a:t>Burgerhof</a:t>
            </a:r>
            <a:r>
              <a:rPr lang="en-US" sz="1200" dirty="0"/>
              <a:t> JGM, Henning RH, </a:t>
            </a:r>
            <a:r>
              <a:rPr lang="en-US" sz="1200" dirty="0" err="1"/>
              <a:t>Epema</a:t>
            </a:r>
            <a:r>
              <a:rPr lang="en-US" sz="1200" dirty="0"/>
              <a:t> AH: Acute Kidney Injury Classification Underestimates Long-Term Mortality After Cardiac Valve Operations. Ann </a:t>
            </a:r>
            <a:r>
              <a:rPr lang="en-US" sz="1200" dirty="0" err="1"/>
              <a:t>Thorac</a:t>
            </a:r>
            <a:r>
              <a:rPr lang="en-US" sz="1200" dirty="0"/>
              <a:t> </a:t>
            </a:r>
            <a:r>
              <a:rPr lang="en-US" sz="1200" dirty="0" err="1"/>
              <a:t>Surg</a:t>
            </a:r>
            <a:r>
              <a:rPr lang="en-US" sz="1200" dirty="0"/>
              <a:t> 2018; 106:92–8</a:t>
            </a:r>
          </a:p>
          <a:p>
            <a:pPr marL="0" lvl="0" indent="0" algn="l" rtl="0">
              <a:spcBef>
                <a:spcPts val="700"/>
              </a:spcBef>
              <a:spcAft>
                <a:spcPts val="0"/>
              </a:spcAft>
              <a:buNone/>
            </a:pPr>
            <a:r>
              <a:rPr lang="en" sz="1200" b="1" dirty="0" smtClean="0"/>
              <a:t>8</a:t>
            </a:r>
            <a:r>
              <a:rPr lang="en" sz="1200" dirty="0" smtClean="0"/>
              <a:t> </a:t>
            </a:r>
            <a:r>
              <a:rPr lang="en" sz="1200" dirty="0"/>
              <a:t>Ishani A, Nelson D, Clothier B, Schult T, Nugent S, Greer N, Slinin Y, Ensrud KE: The magnitude of acute serum creatinine increase after cardiac surgery and the risk of chronic kidney disease, progression of kidney disease, and death. Arch Intern Med 2011; 171:226–33</a:t>
            </a:r>
            <a:endParaRPr sz="1200" dirty="0"/>
          </a:p>
          <a:p>
            <a:pPr marL="0" lvl="0" indent="0" algn="l" rtl="0">
              <a:spcBef>
                <a:spcPts val="700"/>
              </a:spcBef>
              <a:spcAft>
                <a:spcPts val="0"/>
              </a:spcAft>
              <a:buNone/>
            </a:pPr>
            <a:r>
              <a:rPr lang="en" sz="1200" b="1" dirty="0"/>
              <a:t>9</a:t>
            </a:r>
            <a:r>
              <a:rPr lang="en" sz="1200" dirty="0"/>
              <a:t> Alshaikh HN, Katz NM, Gani F, Nagarajan N, Canner JK, Kacker S, Najjar PA, Higgins RS, Schneider EB: Financial Impact of Acute Kidney Injury After Cardiac Operations in the United States. Ann Thorac Surg 2018; 105:469–75</a:t>
            </a:r>
            <a:endParaRPr sz="1200" dirty="0"/>
          </a:p>
          <a:p>
            <a:pPr marL="0" lvl="0" indent="0" algn="l" rtl="0">
              <a:spcBef>
                <a:spcPts val="700"/>
              </a:spcBef>
              <a:spcAft>
                <a:spcPts val="0"/>
              </a:spcAft>
              <a:buNone/>
            </a:pPr>
            <a:r>
              <a:rPr lang="en" sz="1200" b="1" dirty="0"/>
              <a:t>10</a:t>
            </a:r>
            <a:r>
              <a:rPr lang="en" sz="1200" dirty="0"/>
              <a:t> Nadim MK, Forni LG, Bihorac A, Hobson C, Koyner JL, Shaw A, Arnaoutakis GJ, Ding X, Engelman DT, Gasparovic H, Gasparovic V, Herzog CA, Kashani K, Katz N, Liu KD, Mehta RL, Ostermann M, Pannu N, Pickkers P, Price S, Ricci Z, Rich JB, Sajja LR, Weaver FA, Zarbock A, Ronco C, Kellum JA: Cardiac and Vascular Surgery-Associated Acute Kidney Injury: The 20th International Consensus Conference of the ADQI (Acute Disease Quality Initiative) Group. J Am Heart Assoc 2018; 7</a:t>
            </a:r>
            <a:endParaRPr sz="1200" dirty="0"/>
          </a:p>
          <a:p>
            <a:pPr marL="0" lvl="0" indent="0" algn="l" rtl="0">
              <a:spcBef>
                <a:spcPts val="700"/>
              </a:spcBef>
              <a:spcAft>
                <a:spcPts val="0"/>
              </a:spcAft>
              <a:buNone/>
            </a:pPr>
            <a:r>
              <a:rPr lang="en" sz="1200" b="1" dirty="0"/>
              <a:t>11</a:t>
            </a:r>
            <a:r>
              <a:rPr lang="en" sz="1200" dirty="0"/>
              <a:t> Joannidis M, Druml W, Forni LG, Groeneveld ABJ, Honore PM, Hoste E, Ostermann M, Oudemans-van Straaten HM, Schetz M: Prevention of acute kidney injury and protection of renal function in the intensive care unit: update 2017 : Expert opinion of the Working Group on Prevention, AKI section, European Society of Intensive Care Medicine. Intensive Care Med 2017; 43:730–49</a:t>
            </a:r>
            <a:endParaRPr sz="1200" dirty="0"/>
          </a:p>
          <a:p>
            <a:pPr marL="0" lvl="0" indent="0" algn="l" rtl="0">
              <a:spcBef>
                <a:spcPts val="700"/>
              </a:spcBef>
              <a:spcAft>
                <a:spcPts val="0"/>
              </a:spcAft>
              <a:buNone/>
            </a:pPr>
            <a:r>
              <a:rPr lang="en" sz="1200" b="1" dirty="0"/>
              <a:t>12</a:t>
            </a:r>
            <a:r>
              <a:rPr lang="en" sz="1200" dirty="0"/>
              <a:t> Rao SN, Shenoy M P, Gopalakrishnan M, Kiran B A: Applicability of the Cleveland clinic scoring system for the risk prediction of acute kidney injury after cardiac surgery in a South Asian cohort. Indian Heart J 2018; 70:533–7</a:t>
            </a:r>
            <a:endParaRPr sz="1200" dirty="0"/>
          </a:p>
          <a:p>
            <a:pPr marL="0" lvl="0" indent="0" algn="l" rtl="0">
              <a:spcBef>
                <a:spcPts val="700"/>
              </a:spcBef>
              <a:spcAft>
                <a:spcPts val="0"/>
              </a:spcAft>
              <a:buClr>
                <a:schemeClr val="dk1"/>
              </a:buClr>
              <a:buSzPts val="1100"/>
              <a:buFont typeface="Arial"/>
              <a:buNone/>
            </a:pPr>
            <a:endParaRPr sz="1200" dirty="0"/>
          </a:p>
          <a:p>
            <a:pPr marL="0" lvl="0" indent="0" algn="l" rtl="0">
              <a:spcBef>
                <a:spcPts val="700"/>
              </a:spcBef>
              <a:spcAft>
                <a:spcPts val="0"/>
              </a:spcAft>
              <a:buNone/>
            </a:pPr>
            <a:endParaRPr sz="1200" dirty="0"/>
          </a:p>
        </p:txBody>
      </p:sp>
      <p:pic>
        <p:nvPicPr>
          <p:cNvPr id="4" name="Google Shape;97;p19"/>
          <p:cNvPicPr preferRelativeResize="0"/>
          <p:nvPr/>
        </p:nvPicPr>
        <p:blipFill>
          <a:blip r:embed="rId3">
            <a:alphaModFix/>
          </a:blip>
          <a:stretch>
            <a:fillRect/>
          </a:stretch>
        </p:blipFill>
        <p:spPr>
          <a:xfrm>
            <a:off x="216725" y="4078325"/>
            <a:ext cx="1232349" cy="1232349"/>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6"/>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References </a:t>
            </a:r>
            <a:endParaRPr/>
          </a:p>
        </p:txBody>
      </p:sp>
      <p:sp>
        <p:nvSpPr>
          <p:cNvPr id="304" name="Google Shape;304;p46"/>
          <p:cNvSpPr txBox="1">
            <a:spLocks noGrp="1"/>
          </p:cNvSpPr>
          <p:nvPr>
            <p:ph type="body" idx="1"/>
          </p:nvPr>
        </p:nvSpPr>
        <p:spPr>
          <a:xfrm>
            <a:off x="457200" y="714300"/>
            <a:ext cx="8229600" cy="3969000"/>
          </a:xfrm>
          <a:prstGeom prst="rect">
            <a:avLst/>
          </a:prstGeom>
        </p:spPr>
        <p:txBody>
          <a:bodyPr spcFirstLastPara="1" wrap="square" lIns="68575" tIns="34275" rIns="68575" bIns="34275" anchor="t" anchorCtr="0">
            <a:noAutofit/>
          </a:bodyPr>
          <a:lstStyle/>
          <a:p>
            <a:pPr marL="0" indent="0">
              <a:buClr>
                <a:schemeClr val="dk1"/>
              </a:buClr>
              <a:buSzPts val="1100"/>
              <a:buNone/>
            </a:pPr>
            <a:r>
              <a:rPr lang="en-US" sz="1200" b="1" dirty="0"/>
              <a:t>13</a:t>
            </a:r>
            <a:r>
              <a:rPr lang="en-US" sz="1200" dirty="0"/>
              <a:t> Billings FT 4th, Hendricks PA, </a:t>
            </a:r>
            <a:r>
              <a:rPr lang="en-US" sz="1200" dirty="0" err="1"/>
              <a:t>Schildcrout</a:t>
            </a:r>
            <a:r>
              <a:rPr lang="en-US" sz="1200" dirty="0"/>
              <a:t> JS, Shi Y, </a:t>
            </a:r>
            <a:r>
              <a:rPr lang="en-US" sz="1200" dirty="0" err="1"/>
              <a:t>Petracek</a:t>
            </a:r>
            <a:r>
              <a:rPr lang="en-US" sz="1200" dirty="0"/>
              <a:t> MR, Byrne JG, Brown NJ: High-Dose Perioperative Atorvastatin and Acute Kidney Injury Following Cardiac Surgery: A Randomized Clinical Trial. JAMA 2016; 315:877–88</a:t>
            </a:r>
          </a:p>
          <a:p>
            <a:pPr marL="0" lvl="0" indent="0" algn="l" rtl="0">
              <a:spcBef>
                <a:spcPts val="700"/>
              </a:spcBef>
              <a:spcAft>
                <a:spcPts val="0"/>
              </a:spcAft>
              <a:buClr>
                <a:schemeClr val="dk1"/>
              </a:buClr>
              <a:buSzPts val="1100"/>
              <a:buFont typeface="Arial"/>
              <a:buNone/>
            </a:pPr>
            <a:r>
              <a:rPr lang="en" sz="1200" b="1" dirty="0" smtClean="0"/>
              <a:t>14</a:t>
            </a:r>
            <a:r>
              <a:rPr lang="en" sz="1200" dirty="0" smtClean="0"/>
              <a:t> </a:t>
            </a:r>
            <a:r>
              <a:rPr lang="en" sz="1200" dirty="0"/>
              <a:t>Lewicki M, Ng I, Schneider AG: HMG CoA reductase inhibitors (statins) for preventing acute kidney injury after surgical procedures requiring cardiac bypass. Cochrane Database Syst Rev 2015:CD010480</a:t>
            </a:r>
            <a:endParaRPr sz="1200" dirty="0"/>
          </a:p>
          <a:p>
            <a:pPr marL="0" lvl="0" indent="0" algn="l" rtl="0">
              <a:spcBef>
                <a:spcPts val="700"/>
              </a:spcBef>
              <a:spcAft>
                <a:spcPts val="0"/>
              </a:spcAft>
              <a:buNone/>
            </a:pPr>
            <a:r>
              <a:rPr lang="en" sz="1200" b="1" dirty="0"/>
              <a:t>15</a:t>
            </a:r>
            <a:r>
              <a:rPr lang="en" sz="1200" dirty="0"/>
              <a:t> Coca SG, Garg AX, Swaminathan M, Garwood S, Hong K, Thiessen-Philbrook H, Passik C, Koyner JL, Parikh CR, TRIBE-AKI Consortium: Preoperative angiotensin-converting enzyme inhibitors and angiotensin receptor blocker use and acute kidney injury in patients undergoing cardiac surgery. Nephrol Dial Transplant 2013; 28:2787–99</a:t>
            </a:r>
            <a:endParaRPr sz="1200" dirty="0"/>
          </a:p>
          <a:p>
            <a:pPr marL="0" lvl="0" indent="0" algn="l" rtl="0">
              <a:spcBef>
                <a:spcPts val="700"/>
              </a:spcBef>
              <a:spcAft>
                <a:spcPts val="0"/>
              </a:spcAft>
              <a:buNone/>
            </a:pPr>
            <a:r>
              <a:rPr lang="en" sz="1200" b="1" dirty="0"/>
              <a:t>16</a:t>
            </a:r>
            <a:r>
              <a:rPr lang="en" sz="1200" dirty="0"/>
              <a:t> Yacoub R, Patel N, Lohr JW, Rajagopalan S, Nader N, Arora P: Acute kidney injury and death associated with renin angiotensin system blockade in cardiothoracic surgery: a meta-analysis of observational studies. Am J Kidney Dis 2013; 62:1077–86</a:t>
            </a:r>
            <a:endParaRPr sz="1200" dirty="0"/>
          </a:p>
          <a:p>
            <a:pPr marL="0" lvl="0" indent="0" algn="l" rtl="0">
              <a:spcBef>
                <a:spcPts val="700"/>
              </a:spcBef>
              <a:spcAft>
                <a:spcPts val="0"/>
              </a:spcAft>
              <a:buNone/>
            </a:pPr>
            <a:r>
              <a:rPr lang="en" sz="1200" b="1" dirty="0"/>
              <a:t>17</a:t>
            </a:r>
            <a:r>
              <a:rPr lang="en" sz="1200" dirty="0"/>
              <a:t> Romagnoli S, Ricci Z, Ronco C: Perioperative Acute Kidney Injury: Prevention, Early Recognition, and Supportive Measures. Nephron 2018; 140:105–10</a:t>
            </a:r>
            <a:endParaRPr sz="1200" dirty="0"/>
          </a:p>
          <a:p>
            <a:pPr marL="0" lvl="0" indent="0" algn="l" rtl="0">
              <a:spcBef>
                <a:spcPts val="700"/>
              </a:spcBef>
              <a:spcAft>
                <a:spcPts val="0"/>
              </a:spcAft>
              <a:buNone/>
            </a:pPr>
            <a:r>
              <a:rPr lang="en" sz="1200" b="1" dirty="0"/>
              <a:t>18</a:t>
            </a:r>
            <a:r>
              <a:rPr lang="en" sz="1200" dirty="0"/>
              <a:t> Mangano CM, Diamondstone LS, Ramsay JG, Aggarwal A, Herskowitz A, Mangano DT: Renal dysfunction after myocardial revascularization: risk factors, adverse outcomes, and hospital resource utilization. The Multicenter Study of Perioperative Ischemia Research Group. Ann Intern Med 1998; 128:194–203</a:t>
            </a:r>
            <a:endParaRPr sz="1200" dirty="0"/>
          </a:p>
          <a:p>
            <a:pPr marL="0" lvl="0" indent="0" algn="l" rtl="0">
              <a:spcBef>
                <a:spcPts val="700"/>
              </a:spcBef>
              <a:spcAft>
                <a:spcPts val="0"/>
              </a:spcAft>
              <a:buNone/>
            </a:pPr>
            <a:r>
              <a:rPr lang="en" sz="1200" b="1" dirty="0"/>
              <a:t>19</a:t>
            </a:r>
            <a:r>
              <a:rPr lang="en" sz="1200" dirty="0"/>
              <a:t> Fiaccadori E, Sabatino A, Morabito S, Bozzoli L, Donadio C, Maggiore U, Regolisti G: Hyper/hypoglycemia and acute kidney injury in critically ill patients. Clin Nutr 2016; </a:t>
            </a:r>
            <a:r>
              <a:rPr lang="en" sz="1200" dirty="0" smtClean="0"/>
              <a:t>35:317–21</a:t>
            </a:r>
            <a:endParaRPr sz="1200" dirty="0"/>
          </a:p>
        </p:txBody>
      </p:sp>
      <p:pic>
        <p:nvPicPr>
          <p:cNvPr id="4" name="Google Shape;97;p19"/>
          <p:cNvPicPr preferRelativeResize="0"/>
          <p:nvPr/>
        </p:nvPicPr>
        <p:blipFill>
          <a:blip r:embed="rId3">
            <a:alphaModFix/>
          </a:blip>
          <a:stretch>
            <a:fillRect/>
          </a:stretch>
        </p:blipFill>
        <p:spPr>
          <a:xfrm>
            <a:off x="216725" y="4078325"/>
            <a:ext cx="1232349" cy="12323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For more information...</a:t>
            </a:r>
            <a:endParaRPr/>
          </a:p>
        </p:txBody>
      </p:sp>
      <p:sp>
        <p:nvSpPr>
          <p:cNvPr id="109" name="Google Shape;109;p21"/>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457200" lvl="0" indent="-317500" algn="l" rtl="0">
              <a:lnSpc>
                <a:spcPct val="150000"/>
              </a:lnSpc>
              <a:spcBef>
                <a:spcPts val="800"/>
              </a:spcBef>
              <a:spcAft>
                <a:spcPts val="0"/>
              </a:spcAft>
              <a:buSzPts val="1400"/>
              <a:buChar char="•"/>
            </a:pPr>
            <a:r>
              <a:rPr lang="en" dirty="0"/>
              <a:t>For a more in-depth overview of kidney disease, including staging and definitions, reference: </a:t>
            </a:r>
            <a:r>
              <a:rPr lang="en" dirty="0">
                <a:hlinkClick r:id="rId3"/>
              </a:rPr>
              <a:t>MPOG Avoiding Kidney </a:t>
            </a:r>
            <a:r>
              <a:rPr lang="en" dirty="0" smtClean="0">
                <a:hlinkClick r:id="rId3"/>
              </a:rPr>
              <a:t>Injury </a:t>
            </a:r>
            <a:r>
              <a:rPr lang="en" dirty="0">
                <a:hlinkClick r:id="rId3"/>
              </a:rPr>
              <a:t>- Overview, Pathophysiology, Definitions </a:t>
            </a:r>
            <a:endParaRPr dirty="0"/>
          </a:p>
          <a:p>
            <a:pPr marL="457200" lvl="0" indent="-317500" algn="l" rtl="0">
              <a:lnSpc>
                <a:spcPct val="150000"/>
              </a:lnSpc>
              <a:spcBef>
                <a:spcPts val="0"/>
              </a:spcBef>
              <a:spcAft>
                <a:spcPts val="0"/>
              </a:spcAft>
              <a:buSzPts val="1400"/>
              <a:buChar char="•"/>
            </a:pPr>
            <a:r>
              <a:rPr lang="en" dirty="0"/>
              <a:t>For other specialty specific recommendations, reference the following sections of the toolkit:</a:t>
            </a:r>
            <a:endParaRPr dirty="0"/>
          </a:p>
          <a:p>
            <a:pPr marL="647700" lvl="2" indent="-139700" algn="l" rtl="0">
              <a:lnSpc>
                <a:spcPct val="150000"/>
              </a:lnSpc>
              <a:spcBef>
                <a:spcPts val="0"/>
              </a:spcBef>
              <a:spcAft>
                <a:spcPts val="0"/>
              </a:spcAft>
              <a:buSzPts val="1400"/>
              <a:buChar char="–"/>
            </a:pPr>
            <a:r>
              <a:rPr lang="en" dirty="0">
                <a:hlinkClick r:id="rId4"/>
              </a:rPr>
              <a:t>Avoiding Kidney </a:t>
            </a:r>
            <a:r>
              <a:rPr lang="en" dirty="0" smtClean="0">
                <a:hlinkClick r:id="rId4"/>
              </a:rPr>
              <a:t>Injury </a:t>
            </a:r>
            <a:r>
              <a:rPr lang="en" dirty="0">
                <a:hlinkClick r:id="rId4"/>
              </a:rPr>
              <a:t>- Pediatrics</a:t>
            </a:r>
            <a:endParaRPr dirty="0"/>
          </a:p>
          <a:p>
            <a:pPr marL="647700" lvl="2" indent="-139700" algn="l" rtl="0">
              <a:lnSpc>
                <a:spcPct val="150000"/>
              </a:lnSpc>
              <a:spcBef>
                <a:spcPts val="0"/>
              </a:spcBef>
              <a:spcAft>
                <a:spcPts val="0"/>
              </a:spcAft>
              <a:buSzPts val="1400"/>
              <a:buChar char="–"/>
            </a:pPr>
            <a:r>
              <a:rPr lang="en" dirty="0">
                <a:hlinkClick r:id="rId5"/>
              </a:rPr>
              <a:t>Avoiding Kidney </a:t>
            </a:r>
            <a:r>
              <a:rPr lang="en" dirty="0" smtClean="0">
                <a:hlinkClick r:id="rId5"/>
              </a:rPr>
              <a:t>Injury </a:t>
            </a:r>
            <a:r>
              <a:rPr lang="en" dirty="0">
                <a:hlinkClick r:id="rId5"/>
              </a:rPr>
              <a:t>- Obstetrics</a:t>
            </a:r>
            <a:endParaRPr dirty="0"/>
          </a:p>
          <a:p>
            <a:pPr marL="647700" lvl="2" indent="-139700" algn="l" rtl="0">
              <a:lnSpc>
                <a:spcPct val="150000"/>
              </a:lnSpc>
              <a:spcBef>
                <a:spcPts val="0"/>
              </a:spcBef>
              <a:spcAft>
                <a:spcPts val="0"/>
              </a:spcAft>
              <a:buSzPts val="1400"/>
              <a:buChar char="–"/>
            </a:pPr>
            <a:r>
              <a:rPr lang="en" dirty="0">
                <a:hlinkClick r:id="rId6"/>
              </a:rPr>
              <a:t>Avoiding Kidney </a:t>
            </a:r>
            <a:r>
              <a:rPr lang="en" dirty="0" smtClean="0">
                <a:hlinkClick r:id="rId6"/>
              </a:rPr>
              <a:t>Injury </a:t>
            </a:r>
            <a:r>
              <a:rPr lang="en" dirty="0">
                <a:hlinkClick r:id="rId6"/>
              </a:rPr>
              <a:t>- Recommendations for Adult Surgical Patients</a:t>
            </a:r>
            <a:endParaRPr dirty="0"/>
          </a:p>
          <a:p>
            <a:pPr marL="0" lvl="0" indent="0" algn="l" rtl="0">
              <a:spcBef>
                <a:spcPts val="700"/>
              </a:spcBef>
              <a:spcAft>
                <a:spcPts val="0"/>
              </a:spcAft>
              <a:buClr>
                <a:schemeClr val="dk1"/>
              </a:buClr>
              <a:buSzPts val="1100"/>
              <a:buFont typeface="Arial"/>
              <a:buNone/>
            </a:pPr>
            <a:endParaRPr dirty="0"/>
          </a:p>
          <a:p>
            <a:pPr marL="0" lvl="0" indent="0" algn="l" rtl="0">
              <a:spcBef>
                <a:spcPts val="700"/>
              </a:spcBef>
              <a:spcAft>
                <a:spcPts val="0"/>
              </a:spcAft>
              <a:buNone/>
            </a:pPr>
            <a:endParaRPr dirty="0"/>
          </a:p>
        </p:txBody>
      </p:sp>
      <p:pic>
        <p:nvPicPr>
          <p:cNvPr id="4" name="Google Shape;97;p19"/>
          <p:cNvPicPr preferRelativeResize="0"/>
          <p:nvPr/>
        </p:nvPicPr>
        <p:blipFill>
          <a:blip r:embed="rId7">
            <a:alphaModFix/>
          </a:blip>
          <a:stretch>
            <a:fillRect/>
          </a:stretch>
        </p:blipFill>
        <p:spPr>
          <a:xfrm>
            <a:off x="216725" y="4078325"/>
            <a:ext cx="1232349" cy="1232349"/>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7"/>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References </a:t>
            </a:r>
            <a:endParaRPr/>
          </a:p>
        </p:txBody>
      </p:sp>
      <p:sp>
        <p:nvSpPr>
          <p:cNvPr id="310" name="Google Shape;310;p47"/>
          <p:cNvSpPr txBox="1">
            <a:spLocks noGrp="1"/>
          </p:cNvSpPr>
          <p:nvPr>
            <p:ph type="body" idx="1"/>
          </p:nvPr>
        </p:nvSpPr>
        <p:spPr>
          <a:xfrm>
            <a:off x="457200" y="701425"/>
            <a:ext cx="8229600" cy="3859500"/>
          </a:xfrm>
          <a:prstGeom prst="rect">
            <a:avLst/>
          </a:prstGeom>
        </p:spPr>
        <p:txBody>
          <a:bodyPr spcFirstLastPara="1" wrap="square" lIns="68575" tIns="34275" rIns="68575" bIns="34275" anchor="t" anchorCtr="0">
            <a:noAutofit/>
          </a:bodyPr>
          <a:lstStyle/>
          <a:p>
            <a:pPr marL="0" lvl="0" indent="0">
              <a:buNone/>
            </a:pPr>
            <a:r>
              <a:rPr lang="en-US" sz="1200" b="1" dirty="0"/>
              <a:t>20</a:t>
            </a:r>
            <a:r>
              <a:rPr lang="en-US" sz="1200" dirty="0"/>
              <a:t> </a:t>
            </a:r>
            <a:r>
              <a:rPr lang="en-US" sz="1200" dirty="0" err="1"/>
              <a:t>Moorthy</a:t>
            </a:r>
            <a:r>
              <a:rPr lang="en-US" sz="1200" dirty="0"/>
              <a:t> V, Sim MA, Liu W, Chew STH, </a:t>
            </a:r>
            <a:r>
              <a:rPr lang="en-US" sz="1200" dirty="0" err="1"/>
              <a:t>Ti</a:t>
            </a:r>
            <a:r>
              <a:rPr lang="en-US" sz="1200" dirty="0"/>
              <a:t> LK: Risk factors and impact of postoperative hyperglycemia in nondiabetic patients after cardiac surgery: A prospective study. Medicine 2019; 98:e15911</a:t>
            </a:r>
          </a:p>
          <a:p>
            <a:pPr marL="0" lvl="0" indent="0" algn="l" rtl="0">
              <a:spcBef>
                <a:spcPts val="700"/>
              </a:spcBef>
              <a:spcAft>
                <a:spcPts val="0"/>
              </a:spcAft>
              <a:buClr>
                <a:schemeClr val="dk1"/>
              </a:buClr>
              <a:buSzPts val="1100"/>
              <a:buFont typeface="Arial"/>
              <a:buNone/>
            </a:pPr>
            <a:r>
              <a:rPr lang="en" sz="1200" b="1" dirty="0" smtClean="0"/>
              <a:t>21</a:t>
            </a:r>
            <a:r>
              <a:rPr lang="en" sz="1200" dirty="0" smtClean="0"/>
              <a:t> </a:t>
            </a:r>
            <a:r>
              <a:rPr lang="en" sz="1200" dirty="0"/>
              <a:t>Gumus F, Polat A, Sinikoglu SN, Yektas A, Erkalp K, Alagol A: Use of a lower cut-off value for HbA1c to predict postoperative renal complication risk in patients undergoing coronary artery bypass grafting. J Cardiothorac Vasc Anesth 2013; 27:1167–73</a:t>
            </a:r>
            <a:endParaRPr sz="1200" dirty="0"/>
          </a:p>
          <a:p>
            <a:pPr marL="0" lvl="0" indent="0" algn="l" rtl="0">
              <a:spcBef>
                <a:spcPts val="700"/>
              </a:spcBef>
              <a:spcAft>
                <a:spcPts val="0"/>
              </a:spcAft>
              <a:buNone/>
            </a:pPr>
            <a:r>
              <a:rPr lang="en" sz="1200" b="1" dirty="0"/>
              <a:t>22</a:t>
            </a:r>
            <a:r>
              <a:rPr lang="en" sz="1200" dirty="0"/>
              <a:t> Bansal B, Carvalho P, Mehta Y, Yadav J, Sharma P, Mithal A, Trehan N: Prognostic significance of glycemic variability after cardiac surgery. J Diabetes Complications 2016; 30:613–7</a:t>
            </a:r>
            <a:endParaRPr sz="1200" dirty="0"/>
          </a:p>
          <a:p>
            <a:pPr marL="0" lvl="0" indent="0" algn="l" rtl="0">
              <a:spcBef>
                <a:spcPts val="700"/>
              </a:spcBef>
              <a:spcAft>
                <a:spcPts val="0"/>
              </a:spcAft>
              <a:buClr>
                <a:schemeClr val="dk1"/>
              </a:buClr>
              <a:buSzPts val="1100"/>
              <a:buFont typeface="Arial"/>
              <a:buNone/>
            </a:pPr>
            <a:r>
              <a:rPr lang="en" sz="1200" b="1" dirty="0"/>
              <a:t>23</a:t>
            </a:r>
            <a:r>
              <a:rPr lang="en" sz="1200" dirty="0"/>
              <a:t> Bhamidipati CM, LaPar DJ, Stukenborg GJ, Morrison CC, Kern JA, Kron IL, Ailawadi G: Superiority of moderate control of hyperglycemia to tight control in patients undergoing coronary artery bypass grafting. J Thorac Cardiovasc Surg 2011; 141:543–51</a:t>
            </a:r>
            <a:endParaRPr sz="1200" dirty="0"/>
          </a:p>
          <a:p>
            <a:pPr marL="0" lvl="0" indent="0" algn="l" rtl="0">
              <a:spcBef>
                <a:spcPts val="700"/>
              </a:spcBef>
              <a:spcAft>
                <a:spcPts val="0"/>
              </a:spcAft>
              <a:buClr>
                <a:schemeClr val="dk1"/>
              </a:buClr>
              <a:buSzPts val="1100"/>
              <a:buFont typeface="Arial"/>
              <a:buNone/>
            </a:pPr>
            <a:r>
              <a:rPr lang="en" sz="1200" b="1" dirty="0"/>
              <a:t>24</a:t>
            </a:r>
            <a:r>
              <a:rPr lang="en" sz="1200" dirty="0"/>
              <a:t> Song JW, Shim JK, Yoo KJ, Oh SY, Kwak YL: Impact of intraoperative hyperglycaemia on renal dysfunction after off-pump coronary artery bypass. Interact Cardiovasc Thorac Surg 2013; 17:473–8 </a:t>
            </a:r>
            <a:endParaRPr sz="1200" dirty="0"/>
          </a:p>
          <a:p>
            <a:pPr marL="0" lvl="0" indent="0" algn="l" rtl="0">
              <a:spcBef>
                <a:spcPts val="700"/>
              </a:spcBef>
              <a:spcAft>
                <a:spcPts val="0"/>
              </a:spcAft>
              <a:buClr>
                <a:schemeClr val="dk1"/>
              </a:buClr>
              <a:buSzPts val="1100"/>
              <a:buFont typeface="Arial"/>
              <a:buNone/>
            </a:pPr>
            <a:r>
              <a:rPr lang="en" sz="1200" b="1" dirty="0"/>
              <a:t>25</a:t>
            </a:r>
            <a:r>
              <a:rPr lang="en" sz="1200" dirty="0"/>
              <a:t> KDIGO. 2012. “KDIGO 2012 Clinical Practice Guideline for the Evaluation and Management of Chronic Kidney Disease.”</a:t>
            </a:r>
            <a:r>
              <a:rPr lang="en" sz="1200" dirty="0">
                <a:uFill>
                  <a:noFill/>
                </a:uFill>
                <a:hlinkClick r:id="rId3"/>
              </a:rPr>
              <a:t> </a:t>
            </a:r>
            <a:r>
              <a:rPr lang="en" sz="1200" u="sng" dirty="0">
                <a:solidFill>
                  <a:schemeClr val="hlink"/>
                </a:solidFill>
                <a:hlinkClick r:id="rId3"/>
              </a:rPr>
              <a:t>https://kdigo.org/wp-content/uploads/2017/02/KDIGO_2012_CKD_GL.pdf</a:t>
            </a:r>
            <a:r>
              <a:rPr lang="en" sz="1200" dirty="0">
                <a:solidFill>
                  <a:schemeClr val="dk1"/>
                </a:solidFill>
              </a:rPr>
              <a:t>.</a:t>
            </a:r>
            <a:endParaRPr sz="1200" dirty="0"/>
          </a:p>
          <a:p>
            <a:pPr marL="0" lvl="0" indent="0" algn="l" rtl="0">
              <a:spcBef>
                <a:spcPts val="700"/>
              </a:spcBef>
              <a:spcAft>
                <a:spcPts val="0"/>
              </a:spcAft>
              <a:buNone/>
            </a:pPr>
            <a:r>
              <a:rPr lang="en" sz="1200" b="1" dirty="0"/>
              <a:t>26</a:t>
            </a:r>
            <a:r>
              <a:rPr lang="en" sz="1200" dirty="0"/>
              <a:t> NICE-SUGAR Study Investigators, Finfer S, Chittock DR, Su SY-S, Blair D, Foster D, Dhingra V, Bellomo R, Cook D, Dodek P, Henderson WR, Hébert PC, Heritier S, Heyland DK, McArthur C, McDonald E, Mitchell I, Myburgh JA, Norton R, Potter J, Robinson BG, Ronco JJ: Intensive versus conventional glucose control in critically ill patients. N Engl J Med 2009; </a:t>
            </a:r>
            <a:r>
              <a:rPr lang="en" sz="1200" dirty="0" smtClean="0"/>
              <a:t>360:1283–97</a:t>
            </a:r>
            <a:endParaRPr sz="1200" dirty="0"/>
          </a:p>
        </p:txBody>
      </p:sp>
      <p:pic>
        <p:nvPicPr>
          <p:cNvPr id="4" name="Google Shape;97;p19"/>
          <p:cNvPicPr preferRelativeResize="0"/>
          <p:nvPr/>
        </p:nvPicPr>
        <p:blipFill>
          <a:blip r:embed="rId4">
            <a:alphaModFix/>
          </a:blip>
          <a:stretch>
            <a:fillRect/>
          </a:stretch>
        </p:blipFill>
        <p:spPr>
          <a:xfrm>
            <a:off x="216725" y="4078325"/>
            <a:ext cx="1232349" cy="12323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8"/>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References </a:t>
            </a:r>
            <a:endParaRPr/>
          </a:p>
        </p:txBody>
      </p:sp>
      <p:sp>
        <p:nvSpPr>
          <p:cNvPr id="316" name="Google Shape;316;p48"/>
          <p:cNvSpPr txBox="1">
            <a:spLocks noGrp="1"/>
          </p:cNvSpPr>
          <p:nvPr>
            <p:ph type="body" idx="1"/>
          </p:nvPr>
        </p:nvSpPr>
        <p:spPr>
          <a:xfrm>
            <a:off x="457201" y="747025"/>
            <a:ext cx="8229600" cy="3714900"/>
          </a:xfrm>
          <a:prstGeom prst="rect">
            <a:avLst/>
          </a:prstGeom>
        </p:spPr>
        <p:txBody>
          <a:bodyPr spcFirstLastPara="1" wrap="square" lIns="68575" tIns="34275" rIns="68575" bIns="34275" anchor="t" anchorCtr="0">
            <a:noAutofit/>
          </a:bodyPr>
          <a:lstStyle/>
          <a:p>
            <a:pPr marL="0" lvl="0" indent="0">
              <a:buNone/>
            </a:pPr>
            <a:r>
              <a:rPr lang="en-US" sz="1200" b="1" dirty="0"/>
              <a:t>27</a:t>
            </a:r>
            <a:r>
              <a:rPr lang="en-US" sz="1200" dirty="0"/>
              <a:t> Lazar HL, McDonnell M, </a:t>
            </a:r>
            <a:r>
              <a:rPr lang="en-US" sz="1200" dirty="0" err="1"/>
              <a:t>Chipkin</a:t>
            </a:r>
            <a:r>
              <a:rPr lang="en-US" sz="1200" dirty="0"/>
              <a:t> SR, </a:t>
            </a:r>
            <a:r>
              <a:rPr lang="en-US" sz="1200" dirty="0" err="1"/>
              <a:t>Furnary</a:t>
            </a:r>
            <a:r>
              <a:rPr lang="en-US" sz="1200" dirty="0"/>
              <a:t> AP, </a:t>
            </a:r>
            <a:r>
              <a:rPr lang="en-US" sz="1200" dirty="0" err="1"/>
              <a:t>Engelman</a:t>
            </a:r>
            <a:r>
              <a:rPr lang="en-US" sz="1200" dirty="0"/>
              <a:t> RM, Sadhu AR, Bridges CR, </a:t>
            </a:r>
            <a:r>
              <a:rPr lang="en-US" sz="1200" dirty="0" err="1"/>
              <a:t>Haan</a:t>
            </a:r>
            <a:r>
              <a:rPr lang="en-US" sz="1200" dirty="0"/>
              <a:t> CK, </a:t>
            </a:r>
            <a:r>
              <a:rPr lang="en-US" sz="1200" dirty="0" err="1"/>
              <a:t>Svedjeholm</a:t>
            </a:r>
            <a:r>
              <a:rPr lang="en-US" sz="1200" dirty="0"/>
              <a:t> R, </a:t>
            </a:r>
            <a:r>
              <a:rPr lang="en-US" sz="1200" dirty="0" err="1"/>
              <a:t>Taegtmeyer</a:t>
            </a:r>
            <a:r>
              <a:rPr lang="en-US" sz="1200" dirty="0"/>
              <a:t> H, </a:t>
            </a:r>
            <a:r>
              <a:rPr lang="en-US" sz="1200" dirty="0" err="1"/>
              <a:t>Shemin</a:t>
            </a:r>
            <a:r>
              <a:rPr lang="en-US" sz="1200" dirty="0"/>
              <a:t> RJ, Society of Thoracic Surgeons Blood Glucose Guideline Task Force: The Society of Thoracic Surgeons practice guideline series: Blood glucose management during adult cardiac surgery. Ann </a:t>
            </a:r>
            <a:r>
              <a:rPr lang="en-US" sz="1200" dirty="0" err="1"/>
              <a:t>Thorac</a:t>
            </a:r>
            <a:r>
              <a:rPr lang="en-US" sz="1200" dirty="0"/>
              <a:t> </a:t>
            </a:r>
            <a:r>
              <a:rPr lang="en-US" sz="1200" dirty="0" err="1"/>
              <a:t>Surg</a:t>
            </a:r>
            <a:r>
              <a:rPr lang="en-US" sz="1200" dirty="0"/>
              <a:t> 2009; 87:663–9 </a:t>
            </a:r>
          </a:p>
          <a:p>
            <a:pPr marL="0" lvl="0" indent="0" algn="l" rtl="0">
              <a:spcBef>
                <a:spcPts val="700"/>
              </a:spcBef>
              <a:spcAft>
                <a:spcPts val="0"/>
              </a:spcAft>
              <a:buClr>
                <a:schemeClr val="dk1"/>
              </a:buClr>
              <a:buSzPts val="1100"/>
              <a:buFont typeface="Arial"/>
              <a:buNone/>
            </a:pPr>
            <a:r>
              <a:rPr lang="en" sz="1200" b="1" dirty="0" smtClean="0"/>
              <a:t>28</a:t>
            </a:r>
            <a:r>
              <a:rPr lang="en" sz="1200" dirty="0" smtClean="0"/>
              <a:t> </a:t>
            </a:r>
            <a:r>
              <a:rPr lang="en" sz="1200" dirty="0"/>
              <a:t>Perner A, Haase N, Guttormsen AB, Tenhunen J, Klemenzson G, Åneman A, Madsen KR, Møller MH, Elkjær JM, Poulsen LM, Bendtsen A, Winding R, Steensen M, Berezowicz P, Søe-Jensen P, Bestle M, Strand K, Wiis J, White JO, Thornberg KJ, Quist L, Nielsen J, Andersen LH, Holst LB, Thormar K, Kjældgaard A-L, Fabritius ML, Mondrup F, Pott FC, Møller TP, et al.: Hydroxyethyl starch 130/0.42 versus Ringer’s acetate in severe sepsis. N Engl J Med 2012; 367:124–34</a:t>
            </a:r>
            <a:endParaRPr sz="1200" dirty="0"/>
          </a:p>
          <a:p>
            <a:pPr marL="0" lvl="0" indent="0" algn="l" rtl="0">
              <a:spcBef>
                <a:spcPts val="700"/>
              </a:spcBef>
              <a:spcAft>
                <a:spcPts val="0"/>
              </a:spcAft>
              <a:buClr>
                <a:schemeClr val="dk1"/>
              </a:buClr>
              <a:buSzPts val="1100"/>
              <a:buFont typeface="Arial"/>
              <a:buNone/>
            </a:pPr>
            <a:r>
              <a:rPr lang="en" sz="1200" b="1" dirty="0"/>
              <a:t>29</a:t>
            </a:r>
            <a:r>
              <a:rPr lang="en" sz="1200" dirty="0"/>
              <a:t> Myburgh JA, Finfer S, Bellomo R, Billot L, Cass A, Gattas D, Glass P, Lipman J, Liu B, McArthur C, McGuinness S, Rajbhandari D, Taylor CB, Webb SAR, CHEST Investigators, Australian and New Zealand Intensive Care Society Clinical Trials Group: Hydroxyethyl starch or saline for fluid resuscitation in intensive care. N Engl J Med 2012; 367:1901–11</a:t>
            </a:r>
            <a:endParaRPr sz="1200" dirty="0"/>
          </a:p>
          <a:p>
            <a:pPr marL="0" lvl="0" indent="0" algn="l" rtl="0">
              <a:spcBef>
                <a:spcPts val="700"/>
              </a:spcBef>
              <a:spcAft>
                <a:spcPts val="0"/>
              </a:spcAft>
              <a:buClr>
                <a:schemeClr val="dk1"/>
              </a:buClr>
              <a:buSzPts val="1100"/>
              <a:buFont typeface="Arial"/>
              <a:buNone/>
            </a:pPr>
            <a:r>
              <a:rPr lang="en" sz="1200" b="1" dirty="0"/>
              <a:t>30</a:t>
            </a:r>
            <a:r>
              <a:rPr lang="en" sz="1200" dirty="0"/>
              <a:t> Thiele RH, Isbell JM, Rosner MH: AKI associated with cardiac surgery. Clin J Am Soc Nephrol 2015; 10:500–14</a:t>
            </a:r>
            <a:endParaRPr sz="1200" dirty="0"/>
          </a:p>
          <a:p>
            <a:pPr marL="0" lvl="0" indent="0" algn="l" rtl="0">
              <a:spcBef>
                <a:spcPts val="700"/>
              </a:spcBef>
              <a:spcAft>
                <a:spcPts val="0"/>
              </a:spcAft>
              <a:buClr>
                <a:schemeClr val="dk1"/>
              </a:buClr>
              <a:buSzPts val="1100"/>
              <a:buFont typeface="Arial"/>
              <a:buNone/>
            </a:pPr>
            <a:r>
              <a:rPr lang="en" sz="1200" b="1" dirty="0"/>
              <a:t>31</a:t>
            </a:r>
            <a:r>
              <a:rPr lang="en" sz="1200" dirty="0"/>
              <a:t>  Ranucci M, Johnson I, Willcox T, Baker RA, Boer C, Baumann A, Justison GA, Somer F de, Exton P, Agarwal S, Parke R, Newland RF, Haumann RG, Buchwald D, Weitzel N, Venkateswaran R, Ambrogi F, Pistuddi V: Goal-directed perfusion to reduce acute kidney injury: A randomized trial. J Thorac Cardiovasc Surg 2018; 156:1918–27.e2</a:t>
            </a:r>
            <a:endParaRPr sz="1200" dirty="0"/>
          </a:p>
          <a:p>
            <a:pPr marL="0" lvl="0" indent="0" algn="l" rtl="0">
              <a:spcBef>
                <a:spcPts val="700"/>
              </a:spcBef>
              <a:spcAft>
                <a:spcPts val="0"/>
              </a:spcAft>
              <a:buNone/>
            </a:pPr>
            <a:endParaRPr sz="1200" dirty="0"/>
          </a:p>
        </p:txBody>
      </p:sp>
      <p:pic>
        <p:nvPicPr>
          <p:cNvPr id="4" name="Google Shape;97;p19"/>
          <p:cNvPicPr preferRelativeResize="0"/>
          <p:nvPr/>
        </p:nvPicPr>
        <p:blipFill>
          <a:blip r:embed="rId3">
            <a:alphaModFix/>
          </a:blip>
          <a:stretch>
            <a:fillRect/>
          </a:stretch>
        </p:blipFill>
        <p:spPr>
          <a:xfrm>
            <a:off x="216725" y="4078325"/>
            <a:ext cx="1232349" cy="123234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9"/>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References </a:t>
            </a:r>
            <a:endParaRPr/>
          </a:p>
        </p:txBody>
      </p:sp>
      <p:sp>
        <p:nvSpPr>
          <p:cNvPr id="322" name="Google Shape;322;p49"/>
          <p:cNvSpPr txBox="1">
            <a:spLocks noGrp="1"/>
          </p:cNvSpPr>
          <p:nvPr>
            <p:ph type="body" idx="1"/>
          </p:nvPr>
        </p:nvSpPr>
        <p:spPr>
          <a:xfrm>
            <a:off x="457201" y="766350"/>
            <a:ext cx="8229600" cy="3714900"/>
          </a:xfrm>
          <a:prstGeom prst="rect">
            <a:avLst/>
          </a:prstGeom>
        </p:spPr>
        <p:txBody>
          <a:bodyPr spcFirstLastPara="1" wrap="square" lIns="68575" tIns="34275" rIns="68575" bIns="34275" anchor="t" anchorCtr="0">
            <a:noAutofit/>
          </a:bodyPr>
          <a:lstStyle/>
          <a:p>
            <a:pPr marL="0" indent="0">
              <a:buClr>
                <a:schemeClr val="dk1"/>
              </a:buClr>
              <a:buSzPts val="1100"/>
              <a:buNone/>
            </a:pPr>
            <a:r>
              <a:rPr lang="en-US" sz="1200" b="1" dirty="0"/>
              <a:t>32</a:t>
            </a:r>
            <a:r>
              <a:rPr lang="en-US" sz="1200" dirty="0"/>
              <a:t> </a:t>
            </a:r>
            <a:r>
              <a:rPr lang="en-US" sz="1200" dirty="0" err="1"/>
              <a:t>Osawa</a:t>
            </a:r>
            <a:r>
              <a:rPr lang="en-US" sz="1200" dirty="0"/>
              <a:t> EA, Rhodes A, </a:t>
            </a:r>
            <a:r>
              <a:rPr lang="en-US" sz="1200" dirty="0" err="1"/>
              <a:t>Landoni</a:t>
            </a:r>
            <a:r>
              <a:rPr lang="en-US" sz="1200" dirty="0"/>
              <a:t> G, Galas FRBG, Fukushima JT, Park CHL, Almeida JP, Nakamura RE, </a:t>
            </a:r>
            <a:r>
              <a:rPr lang="en-US" sz="1200" dirty="0" err="1"/>
              <a:t>Strabelli</a:t>
            </a:r>
            <a:r>
              <a:rPr lang="en-US" sz="1200" dirty="0"/>
              <a:t> TMV, </a:t>
            </a:r>
            <a:r>
              <a:rPr lang="en-US" sz="1200" dirty="0" err="1"/>
              <a:t>Pileggi</a:t>
            </a:r>
            <a:r>
              <a:rPr lang="en-US" sz="1200" dirty="0"/>
              <a:t> B, </a:t>
            </a:r>
            <a:r>
              <a:rPr lang="en-US" sz="1200" dirty="0" err="1"/>
              <a:t>Leme</a:t>
            </a:r>
            <a:r>
              <a:rPr lang="en-US" sz="1200" dirty="0"/>
              <a:t> AC, </a:t>
            </a:r>
            <a:r>
              <a:rPr lang="en-US" sz="1200" dirty="0" err="1"/>
              <a:t>Fominskiy</a:t>
            </a:r>
            <a:r>
              <a:rPr lang="en-US" sz="1200" dirty="0"/>
              <a:t> E, </a:t>
            </a:r>
            <a:r>
              <a:rPr lang="en-US" sz="1200" dirty="0" err="1"/>
              <a:t>Sakr</a:t>
            </a:r>
            <a:r>
              <a:rPr lang="en-US" sz="1200" dirty="0"/>
              <a:t> Y, Lima M, Franco RA, Chan RPC, </a:t>
            </a:r>
            <a:r>
              <a:rPr lang="en-US" sz="1200" dirty="0" err="1"/>
              <a:t>Piccioni</a:t>
            </a:r>
            <a:r>
              <a:rPr lang="en-US" sz="1200" dirty="0"/>
              <a:t> MA, Mendes P, Menezes SR, Bruno T, </a:t>
            </a:r>
            <a:r>
              <a:rPr lang="en-US" sz="1200" dirty="0" err="1"/>
              <a:t>Gaiotto</a:t>
            </a:r>
            <a:r>
              <a:rPr lang="en-US" sz="1200" dirty="0"/>
              <a:t> FA, </a:t>
            </a:r>
            <a:r>
              <a:rPr lang="en-US" sz="1200" dirty="0" err="1"/>
              <a:t>Lisboa</a:t>
            </a:r>
            <a:r>
              <a:rPr lang="en-US" sz="1200" dirty="0"/>
              <a:t> LA, </a:t>
            </a:r>
            <a:r>
              <a:rPr lang="en-US" sz="1200" dirty="0" err="1"/>
              <a:t>Dallan</a:t>
            </a:r>
            <a:r>
              <a:rPr lang="en-US" sz="1200" dirty="0"/>
              <a:t> LAO, </a:t>
            </a:r>
            <a:r>
              <a:rPr lang="en-US" sz="1200" dirty="0" err="1"/>
              <a:t>Hueb</a:t>
            </a:r>
            <a:r>
              <a:rPr lang="en-US" sz="1200" dirty="0"/>
              <a:t> AC, </a:t>
            </a:r>
            <a:r>
              <a:rPr lang="en-US" sz="1200" dirty="0" err="1"/>
              <a:t>Pomerantzeff</a:t>
            </a:r>
            <a:r>
              <a:rPr lang="en-US" sz="1200" dirty="0"/>
              <a:t> PM, </a:t>
            </a:r>
            <a:r>
              <a:rPr lang="en-US" sz="1200" dirty="0" err="1"/>
              <a:t>Kalil</a:t>
            </a:r>
            <a:r>
              <a:rPr lang="en-US" sz="1200" dirty="0"/>
              <a:t> </a:t>
            </a:r>
            <a:r>
              <a:rPr lang="en-US" sz="1200" dirty="0" err="1"/>
              <a:t>Filho</a:t>
            </a:r>
            <a:r>
              <a:rPr lang="en-US" sz="1200" dirty="0"/>
              <a:t> R, </a:t>
            </a:r>
            <a:r>
              <a:rPr lang="en-US" sz="1200" dirty="0" err="1"/>
              <a:t>Jatene</a:t>
            </a:r>
            <a:r>
              <a:rPr lang="en-US" sz="1200" dirty="0"/>
              <a:t> FB, </a:t>
            </a:r>
            <a:r>
              <a:rPr lang="en-US" sz="1200" dirty="0" err="1"/>
              <a:t>Auler</a:t>
            </a:r>
            <a:r>
              <a:rPr lang="en-US" sz="1200" dirty="0"/>
              <a:t> Junior JOC, </a:t>
            </a:r>
            <a:r>
              <a:rPr lang="en-US" sz="1200" dirty="0" err="1"/>
              <a:t>Hajjar</a:t>
            </a:r>
            <a:r>
              <a:rPr lang="en-US" sz="1200" dirty="0"/>
              <a:t> LA: Effect of Perioperative Goal-Directed Hemodynamic Resuscitation Therapy on Outcomes Following Cardiac Surgery: A Randomized Clinical Trial and Systematic Review. </a:t>
            </a:r>
            <a:r>
              <a:rPr lang="en-US" sz="1200" dirty="0" err="1"/>
              <a:t>Crit</a:t>
            </a:r>
            <a:r>
              <a:rPr lang="en-US" sz="1200" dirty="0"/>
              <a:t> Care Med 2016; 44:724–33</a:t>
            </a:r>
          </a:p>
          <a:p>
            <a:pPr marL="0" lvl="0" indent="0" algn="l" rtl="0">
              <a:spcBef>
                <a:spcPts val="700"/>
              </a:spcBef>
              <a:spcAft>
                <a:spcPts val="0"/>
              </a:spcAft>
              <a:buClr>
                <a:schemeClr val="dk1"/>
              </a:buClr>
              <a:buSzPts val="1100"/>
              <a:buFont typeface="Arial"/>
              <a:buNone/>
            </a:pPr>
            <a:r>
              <a:rPr lang="en" sz="1200" b="1" dirty="0" smtClean="0"/>
              <a:t>33</a:t>
            </a:r>
            <a:r>
              <a:rPr lang="en" sz="1200" dirty="0" smtClean="0"/>
              <a:t> </a:t>
            </a:r>
            <a:r>
              <a:rPr lang="en" sz="1200" dirty="0"/>
              <a:t>Boodhwani M, Rubens FD, Wozny D, Nathan HJ: Effects of mild hypothermia and rewarming on renal function after coronary artery bypass grafting. Ann Thorac Surg 2009; 87:489–95</a:t>
            </a:r>
            <a:endParaRPr sz="1200" dirty="0"/>
          </a:p>
          <a:p>
            <a:pPr marL="0" lvl="0" indent="0" algn="l" rtl="0">
              <a:spcBef>
                <a:spcPts val="700"/>
              </a:spcBef>
              <a:spcAft>
                <a:spcPts val="0"/>
              </a:spcAft>
              <a:buClr>
                <a:schemeClr val="dk1"/>
              </a:buClr>
              <a:buSzPts val="1100"/>
              <a:buFont typeface="Arial"/>
              <a:buNone/>
            </a:pPr>
            <a:r>
              <a:rPr lang="en" sz="1200" b="1" dirty="0"/>
              <a:t>34</a:t>
            </a:r>
            <a:r>
              <a:rPr lang="en" sz="1200" dirty="0"/>
              <a:t>  Karkouti K, Beattie WS, Wijeysundera DN, Rao V, Chan C, Dattilo KM, Djaiani G, Ivanov J, Karski J, David TE: Hemodilution during cardiopulmonary bypass is an independent risk factor for acute renal failure in adult cardiac surgery. J Thorac Cardiovasc Surg 2005; 129:391–400</a:t>
            </a:r>
            <a:endParaRPr sz="1200" dirty="0"/>
          </a:p>
          <a:p>
            <a:pPr marL="0" lvl="0" indent="0" algn="l" rtl="0">
              <a:spcBef>
                <a:spcPts val="700"/>
              </a:spcBef>
              <a:spcAft>
                <a:spcPts val="0"/>
              </a:spcAft>
              <a:buClr>
                <a:schemeClr val="dk1"/>
              </a:buClr>
              <a:buSzPts val="1100"/>
              <a:buFont typeface="Arial"/>
              <a:buNone/>
            </a:pPr>
            <a:r>
              <a:rPr lang="en" sz="1200" b="1" dirty="0"/>
              <a:t>35</a:t>
            </a:r>
            <a:r>
              <a:rPr lang="en" sz="1200" dirty="0"/>
              <a:t> Ranucci M, Aloisio T, Carboni G, Ballotta A, Pistuddi V, Menicanti L, Frigiola A, Surgical and Clinical Outcome REsearch (SCORE) Group: Acute Kidney Injury and Hemodilution During Cardiopulmonary Bypass: A Changing Scenario. Ann Thorac Surg 2015; 100:95–100</a:t>
            </a:r>
            <a:endParaRPr sz="1200" dirty="0"/>
          </a:p>
          <a:p>
            <a:pPr marL="0" lvl="0" indent="0" algn="l" rtl="0">
              <a:spcBef>
                <a:spcPts val="700"/>
              </a:spcBef>
              <a:spcAft>
                <a:spcPts val="0"/>
              </a:spcAft>
              <a:buClr>
                <a:schemeClr val="dk1"/>
              </a:buClr>
              <a:buSzPts val="1100"/>
              <a:buFont typeface="Arial"/>
              <a:buNone/>
            </a:pPr>
            <a:r>
              <a:rPr lang="en" sz="1200" b="1" dirty="0"/>
              <a:t>36</a:t>
            </a:r>
            <a:r>
              <a:rPr lang="en" sz="1200" dirty="0"/>
              <a:t> Khan UA, Coca SG, Hong K, Koyner JL, Garg AX, Passik CS, Swaminathan M, Garwood S, Patel UD, Hashim S, Quantz MA, Parikh CR: Blood transfusions are associated with urinary biomarkers of kidney injury in cardiac surgery. J Thorac Cardiovasc Surg 2014; 148:726–32</a:t>
            </a:r>
            <a:endParaRPr sz="1200" dirty="0"/>
          </a:p>
          <a:p>
            <a:pPr marL="0" lvl="0" indent="0" algn="l" rtl="0">
              <a:spcBef>
                <a:spcPts val="700"/>
              </a:spcBef>
              <a:spcAft>
                <a:spcPts val="0"/>
              </a:spcAft>
              <a:buClr>
                <a:schemeClr val="dk1"/>
              </a:buClr>
              <a:buSzPts val="1100"/>
              <a:buFont typeface="Arial"/>
              <a:buNone/>
            </a:pPr>
            <a:endParaRPr sz="1200" dirty="0"/>
          </a:p>
          <a:p>
            <a:pPr marL="0" lvl="0" indent="0" algn="l" rtl="0">
              <a:spcBef>
                <a:spcPts val="700"/>
              </a:spcBef>
              <a:spcAft>
                <a:spcPts val="0"/>
              </a:spcAft>
              <a:buNone/>
            </a:pPr>
            <a:endParaRPr sz="1200" dirty="0"/>
          </a:p>
        </p:txBody>
      </p:sp>
      <p:pic>
        <p:nvPicPr>
          <p:cNvPr id="4" name="Google Shape;97;p19"/>
          <p:cNvPicPr preferRelativeResize="0"/>
          <p:nvPr/>
        </p:nvPicPr>
        <p:blipFill>
          <a:blip r:embed="rId3">
            <a:alphaModFix/>
          </a:blip>
          <a:stretch>
            <a:fillRect/>
          </a:stretch>
        </p:blipFill>
        <p:spPr>
          <a:xfrm>
            <a:off x="216725" y="4078325"/>
            <a:ext cx="1232349" cy="12323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0"/>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References </a:t>
            </a:r>
            <a:endParaRPr/>
          </a:p>
        </p:txBody>
      </p:sp>
      <p:sp>
        <p:nvSpPr>
          <p:cNvPr id="328" name="Google Shape;328;p50"/>
          <p:cNvSpPr txBox="1">
            <a:spLocks noGrp="1"/>
          </p:cNvSpPr>
          <p:nvPr>
            <p:ph type="body" idx="1"/>
          </p:nvPr>
        </p:nvSpPr>
        <p:spPr>
          <a:xfrm>
            <a:off x="457201" y="759900"/>
            <a:ext cx="8229600" cy="3714900"/>
          </a:xfrm>
          <a:prstGeom prst="rect">
            <a:avLst/>
          </a:prstGeom>
        </p:spPr>
        <p:txBody>
          <a:bodyPr spcFirstLastPara="1" wrap="square" lIns="68575" tIns="34275" rIns="68575" bIns="34275" anchor="t" anchorCtr="0">
            <a:noAutofit/>
          </a:bodyPr>
          <a:lstStyle/>
          <a:p>
            <a:pPr marL="0" lvl="0" indent="0">
              <a:buClr>
                <a:schemeClr val="dk1"/>
              </a:buClr>
              <a:buSzPts val="1100"/>
              <a:buNone/>
            </a:pPr>
            <a:r>
              <a:rPr lang="en-US" sz="1200" b="1" dirty="0"/>
              <a:t>37</a:t>
            </a:r>
            <a:r>
              <a:rPr lang="en-US" sz="1200" dirty="0"/>
              <a:t> Mazer CD, Whitlock RP, Fergusson DA, Hall J, </a:t>
            </a:r>
            <a:r>
              <a:rPr lang="en-US" sz="1200" dirty="0" err="1"/>
              <a:t>Belley</a:t>
            </a:r>
            <a:r>
              <a:rPr lang="en-US" sz="1200" dirty="0"/>
              <a:t>-Cote E, Connolly K, </a:t>
            </a:r>
            <a:r>
              <a:rPr lang="en-US" sz="1200" dirty="0" err="1"/>
              <a:t>Khanykin</a:t>
            </a:r>
            <a:r>
              <a:rPr lang="en-US" sz="1200" dirty="0"/>
              <a:t> B, Gregory AJ, </a:t>
            </a:r>
            <a:r>
              <a:rPr lang="en-US" sz="1200" dirty="0" err="1"/>
              <a:t>Médicis</a:t>
            </a:r>
            <a:r>
              <a:rPr lang="en-US" sz="1200" dirty="0"/>
              <a:t> É de, McGuinness S, Royse A, Carrier FM, Young PJ, </a:t>
            </a:r>
            <a:r>
              <a:rPr lang="en-US" sz="1200" dirty="0" err="1"/>
              <a:t>Villar</a:t>
            </a:r>
            <a:r>
              <a:rPr lang="en-US" sz="1200" dirty="0"/>
              <a:t> JC, </a:t>
            </a:r>
            <a:r>
              <a:rPr lang="en-US" sz="1200" dirty="0" err="1"/>
              <a:t>Grocott</a:t>
            </a:r>
            <a:r>
              <a:rPr lang="en-US" sz="1200" dirty="0"/>
              <a:t> HP, </a:t>
            </a:r>
            <a:r>
              <a:rPr lang="en-US" sz="1200" dirty="0" err="1"/>
              <a:t>Seeberger</a:t>
            </a:r>
            <a:r>
              <a:rPr lang="en-US" sz="1200" dirty="0"/>
              <a:t> MD, </a:t>
            </a:r>
            <a:r>
              <a:rPr lang="en-US" sz="1200" dirty="0" err="1"/>
              <a:t>Fremes</a:t>
            </a:r>
            <a:r>
              <a:rPr lang="en-US" sz="1200" dirty="0"/>
              <a:t> S, </a:t>
            </a:r>
            <a:r>
              <a:rPr lang="en-US" sz="1200" dirty="0" err="1"/>
              <a:t>Lellouche</a:t>
            </a:r>
            <a:r>
              <a:rPr lang="en-US" sz="1200" dirty="0"/>
              <a:t> F, Syed S, Byrne K, </a:t>
            </a:r>
            <a:r>
              <a:rPr lang="en-US" sz="1200" dirty="0" err="1"/>
              <a:t>Bagshaw</a:t>
            </a:r>
            <a:r>
              <a:rPr lang="en-US" sz="1200" dirty="0"/>
              <a:t> SM, Hwang NC, Mehta C, Painter TW, Royse C, </a:t>
            </a:r>
            <a:r>
              <a:rPr lang="en-US" sz="1200" dirty="0" err="1"/>
              <a:t>Verma</a:t>
            </a:r>
            <a:r>
              <a:rPr lang="en-US" sz="1200" dirty="0"/>
              <a:t> S, Hare GMT, Cohen A, Thorpe KE, </a:t>
            </a:r>
            <a:r>
              <a:rPr lang="en-US" sz="1200" dirty="0" err="1"/>
              <a:t>Jüni</a:t>
            </a:r>
            <a:r>
              <a:rPr lang="en-US" sz="1200" dirty="0"/>
              <a:t> P, et al.: Restrictive or Liberal Red-Cell Transfusion for Cardiac Surgery. N </a:t>
            </a:r>
            <a:r>
              <a:rPr lang="en-US" sz="1200" dirty="0" err="1"/>
              <a:t>Engl</a:t>
            </a:r>
            <a:r>
              <a:rPr lang="en-US" sz="1200" dirty="0"/>
              <a:t> J Med 2017; 377:2133–44</a:t>
            </a:r>
          </a:p>
          <a:p>
            <a:pPr marL="0" lvl="0" indent="0">
              <a:buClr>
                <a:schemeClr val="dk1"/>
              </a:buClr>
              <a:buSzPts val="1100"/>
              <a:buNone/>
            </a:pPr>
            <a:r>
              <a:rPr lang="en-US" sz="1200" b="1" dirty="0"/>
              <a:t>38</a:t>
            </a:r>
            <a:r>
              <a:rPr lang="en-US" sz="1200" dirty="0"/>
              <a:t> Murphy GJ, Pike K, Rogers CA, Wordsworth S, Stokes EA, </a:t>
            </a:r>
            <a:r>
              <a:rPr lang="en-US" sz="1200" dirty="0" err="1"/>
              <a:t>Angelini</a:t>
            </a:r>
            <a:r>
              <a:rPr lang="en-US" sz="1200" dirty="0"/>
              <a:t> GD, Reeves BC, TITRe2 Investigators: Liberal or restrictive transfusion after cardiac surgery. N </a:t>
            </a:r>
            <a:r>
              <a:rPr lang="en-US" sz="1200" dirty="0" err="1"/>
              <a:t>Engl</a:t>
            </a:r>
            <a:r>
              <a:rPr lang="en-US" sz="1200" dirty="0"/>
              <a:t> J Med 2015; 372:997–1008</a:t>
            </a:r>
          </a:p>
          <a:p>
            <a:pPr marL="0" lvl="0" indent="0" algn="l" rtl="0">
              <a:spcBef>
                <a:spcPts val="700"/>
              </a:spcBef>
              <a:spcAft>
                <a:spcPts val="0"/>
              </a:spcAft>
              <a:buNone/>
            </a:pPr>
            <a:r>
              <a:rPr lang="en" sz="1200" b="1" dirty="0" smtClean="0"/>
              <a:t>39</a:t>
            </a:r>
            <a:r>
              <a:rPr lang="en" sz="1200" dirty="0" smtClean="0"/>
              <a:t> </a:t>
            </a:r>
            <a:r>
              <a:rPr lang="en" sz="1200" dirty="0"/>
              <a:t>Meersch M, Schmidt C, Hoffmeier A, Van Aken H, Wempe C, Gerss J, Zarbock A: Prevention of cardiac surgery-associated AKI by implementing the KDIGO guidelines in high risk patients identified by biomarkers: the PrevAKI randomized controlled trial. Intensive Care Med 2017; 43:1551–61</a:t>
            </a:r>
            <a:endParaRPr sz="1200" dirty="0"/>
          </a:p>
          <a:p>
            <a:pPr marL="0" lvl="0" indent="0" algn="l" rtl="0">
              <a:spcBef>
                <a:spcPts val="700"/>
              </a:spcBef>
              <a:spcAft>
                <a:spcPts val="0"/>
              </a:spcAft>
              <a:buNone/>
            </a:pPr>
            <a:r>
              <a:rPr lang="en" sz="1200" b="1" dirty="0"/>
              <a:t>40</a:t>
            </a:r>
            <a:r>
              <a:rPr lang="en" sz="1200" dirty="0"/>
              <a:t> Kellum JA, M Decker J: Use of dopamine in acute renal failure: a meta-analysis. Crit Care Med 2001; 29:1526–31</a:t>
            </a:r>
            <a:endParaRPr sz="1200" dirty="0"/>
          </a:p>
          <a:p>
            <a:pPr marL="0" lvl="0" indent="0" algn="l" rtl="0">
              <a:spcBef>
                <a:spcPts val="700"/>
              </a:spcBef>
              <a:spcAft>
                <a:spcPts val="0"/>
              </a:spcAft>
              <a:buNone/>
            </a:pPr>
            <a:r>
              <a:rPr lang="en" sz="1200" b="1" dirty="0"/>
              <a:t>41 </a:t>
            </a:r>
            <a:r>
              <a:rPr lang="en" sz="1200" dirty="0"/>
              <a:t>Friedrich JO, Adhikari N, Herridge MS, Beyene J: Meta-analysis: low-dose dopamine increases urine output but does not prevent renal dysfunction or death. Ann Intern Med 2005; 142:510–24</a:t>
            </a:r>
            <a:endParaRPr sz="1200" dirty="0"/>
          </a:p>
          <a:p>
            <a:pPr marL="0" lvl="0" indent="0" algn="l" rtl="0">
              <a:spcBef>
                <a:spcPts val="700"/>
              </a:spcBef>
              <a:spcAft>
                <a:spcPts val="0"/>
              </a:spcAft>
              <a:buNone/>
            </a:pPr>
            <a:r>
              <a:rPr lang="en" sz="1200" b="1" dirty="0"/>
              <a:t>42</a:t>
            </a:r>
            <a:r>
              <a:rPr lang="en" sz="1200" dirty="0"/>
              <a:t> Jiang W, Yu J, Xu J, Shen B, Wang Y, Luo Z, Wang C, Ding X, Teng J: Impact of cardiac catheterization timing and contrast media dose on acute kidney injury after cardiac surgery. BMC Cardiovasc Disord 2018; 18:191</a:t>
            </a:r>
            <a:endParaRPr sz="1200" dirty="0"/>
          </a:p>
          <a:p>
            <a:pPr marL="0" lvl="0" indent="0" algn="l" rtl="0">
              <a:spcBef>
                <a:spcPts val="700"/>
              </a:spcBef>
              <a:spcAft>
                <a:spcPts val="0"/>
              </a:spcAft>
              <a:buNone/>
            </a:pPr>
            <a:r>
              <a:rPr lang="en" sz="1200" b="1" dirty="0"/>
              <a:t>43</a:t>
            </a:r>
            <a:r>
              <a:rPr lang="en" sz="1200" dirty="0"/>
              <a:t> O’Neal JB, Billings FT 4th, Liu X, Shotwell MS, Liang Y, Shah AS, Ehrenfeld JM, Wanderer JP, Shaw AD: Effect of Preoperative Beta-Blocker Use on Outcomes Following Cardiac Surgery. Am J Cardiol 2017; </a:t>
            </a:r>
            <a:r>
              <a:rPr lang="en" sz="1200" dirty="0" smtClean="0"/>
              <a:t>120:1293–7</a:t>
            </a:r>
            <a:endParaRPr sz="1200" dirty="0"/>
          </a:p>
        </p:txBody>
      </p:sp>
      <p:pic>
        <p:nvPicPr>
          <p:cNvPr id="4" name="Google Shape;97;p19"/>
          <p:cNvPicPr preferRelativeResize="0"/>
          <p:nvPr/>
        </p:nvPicPr>
        <p:blipFill>
          <a:blip r:embed="rId3">
            <a:alphaModFix/>
          </a:blip>
          <a:stretch>
            <a:fillRect/>
          </a:stretch>
        </p:blipFill>
        <p:spPr>
          <a:xfrm>
            <a:off x="216725" y="4078325"/>
            <a:ext cx="1232349" cy="12323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1"/>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References </a:t>
            </a:r>
            <a:endParaRPr/>
          </a:p>
        </p:txBody>
      </p:sp>
      <p:sp>
        <p:nvSpPr>
          <p:cNvPr id="334" name="Google Shape;334;p51"/>
          <p:cNvSpPr txBox="1">
            <a:spLocks noGrp="1"/>
          </p:cNvSpPr>
          <p:nvPr>
            <p:ph type="body" idx="1"/>
          </p:nvPr>
        </p:nvSpPr>
        <p:spPr>
          <a:xfrm>
            <a:off x="457201" y="645850"/>
            <a:ext cx="8229600" cy="3714900"/>
          </a:xfrm>
          <a:prstGeom prst="rect">
            <a:avLst/>
          </a:prstGeom>
        </p:spPr>
        <p:txBody>
          <a:bodyPr spcFirstLastPara="1" wrap="square" lIns="68575" tIns="34275" rIns="68575" bIns="34275" anchor="t" anchorCtr="0">
            <a:noAutofit/>
          </a:bodyPr>
          <a:lstStyle/>
          <a:p>
            <a:pPr marL="0" lvl="0" indent="0">
              <a:buNone/>
            </a:pPr>
            <a:r>
              <a:rPr lang="en-US" sz="1200" b="1" dirty="0"/>
              <a:t>44</a:t>
            </a:r>
            <a:r>
              <a:rPr lang="en-US" sz="1200" dirty="0"/>
              <a:t> Ferguson TB Jr, Coombs LP, Peterson ED, Society of Thoracic Surgeons National Adult Cardiac Surgery Database: Preoperative beta-blocker use and mortality and morbidity following CABG surgery in North America. JAMA 2002; 287:2221–7</a:t>
            </a:r>
          </a:p>
          <a:p>
            <a:pPr marL="0" lvl="0" indent="0">
              <a:buNone/>
            </a:pPr>
            <a:r>
              <a:rPr lang="en-US" sz="1200" b="1" dirty="0"/>
              <a:t>45</a:t>
            </a:r>
            <a:r>
              <a:rPr lang="en-US" sz="1200" dirty="0"/>
              <a:t> Sun H, </a:t>
            </a:r>
            <a:r>
              <a:rPr lang="en-US" sz="1200" dirty="0" err="1"/>
              <a:t>Xie</a:t>
            </a:r>
            <a:r>
              <a:rPr lang="en-US" sz="1200" dirty="0"/>
              <a:t> Q, Peng Z: Does </a:t>
            </a:r>
            <a:r>
              <a:rPr lang="en-US" sz="1200" dirty="0" err="1"/>
              <a:t>Fenoldopam</a:t>
            </a:r>
            <a:r>
              <a:rPr lang="en-US" sz="1200" dirty="0"/>
              <a:t> Protect Kidney in Cardiac Surgery? A Systemic Review and Meta-Analysis With Trial Sequential Analysis. Shock 2019; 52:326–33</a:t>
            </a:r>
          </a:p>
          <a:p>
            <a:pPr marL="0" lvl="0" indent="0" algn="l" rtl="0">
              <a:spcBef>
                <a:spcPts val="700"/>
              </a:spcBef>
              <a:spcAft>
                <a:spcPts val="0"/>
              </a:spcAft>
              <a:buClr>
                <a:schemeClr val="dk1"/>
              </a:buClr>
              <a:buSzPts val="1100"/>
              <a:buFont typeface="Arial"/>
              <a:buNone/>
            </a:pPr>
            <a:r>
              <a:rPr lang="en" sz="1200" b="1" dirty="0" smtClean="0"/>
              <a:t>46</a:t>
            </a:r>
            <a:r>
              <a:rPr lang="en" sz="1200" dirty="0" smtClean="0"/>
              <a:t> </a:t>
            </a:r>
            <a:r>
              <a:rPr lang="en" sz="1200" dirty="0"/>
              <a:t>Bove T, Zangrillo A, Guarracino F, Alvaro G, Persi B, Maglioni E, Galdieri N, Comis M, Caramelli F, Pasero DC, Pala G, Renzini M, Conte M, Paternoster G, Martinez B, Pinelli F, Frontini M, Zucchetti MC, Pappalardo F, Amantea B, Camata A, Pisano A, Verdecchia C, Dal Checco E, Cariello C, Faita L, Baldassarri R, Scandroglio AM, Saleh O, Lembo R, et al.: Effect of fenoldopam on use of renal replacement therapy among patients with acute kidney injury after cardiac surgery: a randomized clinical trial. JAMA 2014; 312:2244–53</a:t>
            </a:r>
            <a:endParaRPr sz="1200" dirty="0"/>
          </a:p>
          <a:p>
            <a:pPr marL="0" lvl="0" indent="0" algn="l" rtl="0">
              <a:spcBef>
                <a:spcPts val="700"/>
              </a:spcBef>
              <a:spcAft>
                <a:spcPts val="0"/>
              </a:spcAft>
              <a:buClr>
                <a:schemeClr val="dk1"/>
              </a:buClr>
              <a:buSzPts val="1100"/>
              <a:buFont typeface="Arial"/>
              <a:buNone/>
            </a:pPr>
            <a:r>
              <a:rPr lang="en" sz="1200" b="1" dirty="0"/>
              <a:t>47</a:t>
            </a:r>
            <a:r>
              <a:rPr lang="en" sz="1200" dirty="0"/>
              <a:t> Cai J, Xu R, Yu X, Fang Y, Ding X: Volatile anesthetics in preventing acute kidney injury after cardiac surgery: a systematic review and meta-analysis. J Thorac Cardiovasc Surg 2014; 148:3127–36</a:t>
            </a:r>
            <a:endParaRPr sz="1200" dirty="0"/>
          </a:p>
          <a:p>
            <a:pPr marL="0" lvl="0" indent="0" algn="l" rtl="0">
              <a:spcBef>
                <a:spcPts val="700"/>
              </a:spcBef>
              <a:spcAft>
                <a:spcPts val="0"/>
              </a:spcAft>
              <a:buClr>
                <a:schemeClr val="dk1"/>
              </a:buClr>
              <a:buSzPts val="1100"/>
              <a:buFont typeface="Arial"/>
              <a:buNone/>
            </a:pPr>
            <a:r>
              <a:rPr lang="en" sz="1200" b="1" dirty="0"/>
              <a:t>48</a:t>
            </a:r>
            <a:r>
              <a:rPr lang="en" sz="1200" dirty="0"/>
              <a:t>  Yoo Y-C, Shim J-K, Song Y, Yang S-Y, Kwak Y-L: Anesthetics influence the incidence of acute kidney injury following valvular heart surgery. Kidney Int 2014; 86:414–22</a:t>
            </a:r>
            <a:endParaRPr sz="1200" dirty="0"/>
          </a:p>
          <a:p>
            <a:pPr marL="0" lvl="0" indent="0" algn="l" rtl="0">
              <a:spcBef>
                <a:spcPts val="700"/>
              </a:spcBef>
              <a:spcAft>
                <a:spcPts val="0"/>
              </a:spcAft>
              <a:buClr>
                <a:schemeClr val="dk1"/>
              </a:buClr>
              <a:buSzPts val="1100"/>
              <a:buFont typeface="Arial"/>
              <a:buNone/>
            </a:pPr>
            <a:r>
              <a:rPr lang="en" sz="1200" b="1" dirty="0"/>
              <a:t>49</a:t>
            </a:r>
            <a:r>
              <a:rPr lang="en" sz="1200" dirty="0"/>
              <a:t> Zarbock A, Kellum JA, Van Aken H, Schmidt C, Küllmar M, Rosenberger P, Martens S, Görlich D, Meersch M: Long-term Effects of Remote Ischemic Preconditioning on Kidney Function in High-risk Cardiac Surgery Patients: Follow-up Results from the RenalRIP Trial. Anesthesiology 2017; 126:787–98</a:t>
            </a:r>
            <a:endParaRPr sz="1200" dirty="0"/>
          </a:p>
          <a:p>
            <a:pPr marL="0" lvl="0" indent="0" algn="l" rtl="0">
              <a:spcBef>
                <a:spcPts val="700"/>
              </a:spcBef>
              <a:spcAft>
                <a:spcPts val="0"/>
              </a:spcAft>
              <a:buClr>
                <a:schemeClr val="dk1"/>
              </a:buClr>
              <a:buSzPts val="1100"/>
              <a:buFont typeface="Arial"/>
              <a:buNone/>
            </a:pPr>
            <a:endParaRPr sz="1200" dirty="0"/>
          </a:p>
        </p:txBody>
      </p:sp>
      <p:pic>
        <p:nvPicPr>
          <p:cNvPr id="4" name="Google Shape;97;p19"/>
          <p:cNvPicPr preferRelativeResize="0"/>
          <p:nvPr/>
        </p:nvPicPr>
        <p:blipFill>
          <a:blip r:embed="rId3">
            <a:alphaModFix/>
          </a:blip>
          <a:stretch>
            <a:fillRect/>
          </a:stretch>
        </p:blipFill>
        <p:spPr>
          <a:xfrm>
            <a:off x="216725" y="4078325"/>
            <a:ext cx="1232349" cy="123234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Text Placeholder 2"/>
          <p:cNvSpPr>
            <a:spLocks noGrp="1"/>
          </p:cNvSpPr>
          <p:nvPr>
            <p:ph type="body" idx="1"/>
          </p:nvPr>
        </p:nvSpPr>
        <p:spPr>
          <a:xfrm>
            <a:off x="457201" y="848139"/>
            <a:ext cx="8229600" cy="3714900"/>
          </a:xfrm>
        </p:spPr>
        <p:txBody>
          <a:bodyPr/>
          <a:lstStyle/>
          <a:p>
            <a:pPr marL="0" lvl="0" indent="0">
              <a:buNone/>
            </a:pPr>
            <a:r>
              <a:rPr lang="en-US" sz="1200" b="1" dirty="0"/>
              <a:t>50</a:t>
            </a:r>
            <a:r>
              <a:rPr lang="en-US" sz="1200" dirty="0"/>
              <a:t> Pierce B, Bole I, Patel V, Brown DL: Clinical Outcomes of Remote Ischemic Preconditioning Prior to Cardiac Surgery: A Meta-Analysis of Randomized Controlled Trials. J Am Heart </a:t>
            </a:r>
            <a:r>
              <a:rPr lang="en-US" sz="1200" dirty="0" err="1"/>
              <a:t>Assoc</a:t>
            </a:r>
            <a:r>
              <a:rPr lang="en-US" sz="1200" dirty="0"/>
              <a:t> 2017; 6</a:t>
            </a:r>
          </a:p>
          <a:p>
            <a:pPr marL="0" lvl="0" indent="0">
              <a:buNone/>
            </a:pPr>
            <a:r>
              <a:rPr lang="en-US" sz="1200" b="1" dirty="0"/>
              <a:t>51</a:t>
            </a:r>
            <a:r>
              <a:rPr lang="en-US" sz="1200" dirty="0"/>
              <a:t> Murphy N, </a:t>
            </a:r>
            <a:r>
              <a:rPr lang="en-US" sz="1200" dirty="0" err="1"/>
              <a:t>Vijayan</a:t>
            </a:r>
            <a:r>
              <a:rPr lang="en-US" sz="1200" dirty="0"/>
              <a:t> A, </a:t>
            </a:r>
            <a:r>
              <a:rPr lang="en-US" sz="1200" dirty="0" err="1"/>
              <a:t>Frohlich</a:t>
            </a:r>
            <a:r>
              <a:rPr lang="en-US" sz="1200" dirty="0"/>
              <a:t> S, O’Farrell F, Barry M, Sheehan S, Boylan J, Conlon N: Remote ischemic preconditioning does not affect the incidence of acute kidney injury after elective abdominal aortic aneurysm repair. J </a:t>
            </a:r>
            <a:r>
              <a:rPr lang="en-US" sz="1200" dirty="0" err="1"/>
              <a:t>Cardiothorac</a:t>
            </a:r>
            <a:r>
              <a:rPr lang="en-US" sz="1200" dirty="0"/>
              <a:t> </a:t>
            </a:r>
            <a:r>
              <a:rPr lang="en-US" sz="1200" dirty="0" err="1"/>
              <a:t>Vasc</a:t>
            </a:r>
            <a:r>
              <a:rPr lang="en-US" sz="1200" dirty="0"/>
              <a:t> </a:t>
            </a:r>
            <a:r>
              <a:rPr lang="en-US" sz="1200" dirty="0" err="1"/>
              <a:t>Anesth</a:t>
            </a:r>
            <a:r>
              <a:rPr lang="en-US" sz="1200" dirty="0"/>
              <a:t> 2014; </a:t>
            </a:r>
            <a:r>
              <a:rPr lang="en-US" sz="1200" dirty="0" smtClean="0"/>
              <a:t>28:1285–92</a:t>
            </a:r>
          </a:p>
          <a:p>
            <a:pPr marL="0" lvl="0" indent="0">
              <a:buNone/>
            </a:pPr>
            <a:r>
              <a:rPr lang="en-US" sz="1200" b="1" dirty="0" smtClean="0"/>
              <a:t>52 </a:t>
            </a:r>
            <a:r>
              <a:rPr lang="en-US" sz="1200" dirty="0" smtClean="0"/>
              <a:t>Kwiatkowski </a:t>
            </a:r>
            <a:r>
              <a:rPr lang="en-US" sz="1200" dirty="0"/>
              <a:t>DM, Axelrod DM, Sutherland SM, Tesoro TM, </a:t>
            </a:r>
            <a:r>
              <a:rPr lang="en-US" sz="1200" dirty="0" err="1"/>
              <a:t>Krawczeski</a:t>
            </a:r>
            <a:r>
              <a:rPr lang="en-US" sz="1200" dirty="0"/>
              <a:t> CD. </a:t>
            </a:r>
            <a:r>
              <a:rPr lang="en-US" sz="1200" dirty="0" err="1"/>
              <a:t>Dexmedetomidine</a:t>
            </a:r>
            <a:r>
              <a:rPr lang="en-US" sz="1200" dirty="0"/>
              <a:t> Is Associated With Lower Incidence of Acute Kidney Injury After Congenital Heart Surgery. </a:t>
            </a:r>
            <a:r>
              <a:rPr lang="en-US" sz="1200" dirty="0" err="1"/>
              <a:t>Pediatr</a:t>
            </a:r>
            <a:r>
              <a:rPr lang="en-US" sz="1200" dirty="0"/>
              <a:t> </a:t>
            </a:r>
            <a:r>
              <a:rPr lang="en-US" sz="1200" dirty="0" err="1"/>
              <a:t>Crit</a:t>
            </a:r>
            <a:r>
              <a:rPr lang="en-US" sz="1200" dirty="0"/>
              <a:t> Care Med. 2016;17(2):128-134</a:t>
            </a:r>
            <a:r>
              <a:rPr lang="en-US" sz="1200" dirty="0" smtClean="0"/>
              <a:t>.</a:t>
            </a:r>
          </a:p>
          <a:p>
            <a:pPr marL="0" lvl="0" indent="0">
              <a:buNone/>
            </a:pPr>
            <a:r>
              <a:rPr lang="en-US" sz="1200" b="1" dirty="0" smtClean="0"/>
              <a:t>53 </a:t>
            </a:r>
            <a:r>
              <a:rPr lang="en-US" sz="1200" dirty="0" smtClean="0"/>
              <a:t>Shi</a:t>
            </a:r>
            <a:r>
              <a:rPr lang="en-US" sz="1200" dirty="0"/>
              <a:t>, R., Tie, H. </a:t>
            </a:r>
            <a:r>
              <a:rPr lang="en-US" sz="1200" dirty="0" err="1"/>
              <a:t>Dexmedetomidine</a:t>
            </a:r>
            <a:r>
              <a:rPr lang="en-US" sz="1200" dirty="0"/>
              <a:t> as a promising prevention strategy for cardiac surgery-associated acute kidney injury: a meta-analysis. </a:t>
            </a:r>
            <a:r>
              <a:rPr lang="en-US" sz="1200" dirty="0" err="1"/>
              <a:t>Crit</a:t>
            </a:r>
            <a:r>
              <a:rPr lang="en-US" sz="1200" dirty="0"/>
              <a:t> Care 21, 198 (2017</a:t>
            </a:r>
            <a:r>
              <a:rPr lang="en-US" sz="1200" dirty="0" smtClean="0"/>
              <a:t>).</a:t>
            </a:r>
          </a:p>
          <a:p>
            <a:pPr marL="0" lvl="0" indent="0">
              <a:buNone/>
            </a:pPr>
            <a:r>
              <a:rPr lang="en-US" sz="1200" b="1" dirty="0" smtClean="0"/>
              <a:t>54 </a:t>
            </a:r>
            <a:r>
              <a:rPr lang="en-US" sz="1200" dirty="0" smtClean="0"/>
              <a:t>Lopez </a:t>
            </a:r>
            <a:r>
              <a:rPr lang="en-US" sz="1200" dirty="0"/>
              <a:t>MG, Pretorius M, Shotwell MS, et al. The Risk of Oxygen during Cardiac Surgery (ROCS) trial: study protocol for a randomized clinical trial. Trials. 2017;18(1):295. </a:t>
            </a:r>
            <a:endParaRPr lang="en-US" sz="1200" dirty="0" smtClean="0"/>
          </a:p>
          <a:p>
            <a:pPr marL="0" lvl="0" indent="0">
              <a:buNone/>
            </a:pPr>
            <a:r>
              <a:rPr lang="en-US" sz="1200" b="1" dirty="0" smtClean="0"/>
              <a:t>55 </a:t>
            </a:r>
            <a:r>
              <a:rPr lang="en-US" sz="1200" dirty="0" err="1" smtClean="0"/>
              <a:t>Ruetzler</a:t>
            </a:r>
            <a:r>
              <a:rPr lang="en-US" sz="1200" dirty="0" smtClean="0"/>
              <a:t> </a:t>
            </a:r>
            <a:r>
              <a:rPr lang="en-US" sz="1200" dirty="0"/>
              <a:t>K, Cohen B, Leung S, et al. Supplemental Intraoperative Oxygen Does Not Promote Acute Kidney Injury or Cardiovascular Complications After </a:t>
            </a:r>
            <a:r>
              <a:rPr lang="en-US" sz="1200" dirty="0" err="1"/>
              <a:t>Noncardiac</a:t>
            </a:r>
            <a:r>
              <a:rPr lang="en-US" sz="1200" dirty="0"/>
              <a:t> Surgery: </a:t>
            </a:r>
            <a:r>
              <a:rPr lang="en-US" sz="1200" dirty="0" err="1"/>
              <a:t>Subanalysis</a:t>
            </a:r>
            <a:r>
              <a:rPr lang="en-US" sz="1200" dirty="0"/>
              <a:t> of an Alternating Intervention Trial. </a:t>
            </a:r>
            <a:r>
              <a:rPr lang="en-US" sz="1200" dirty="0" err="1"/>
              <a:t>Anesth</a:t>
            </a:r>
            <a:r>
              <a:rPr lang="en-US" sz="1200" dirty="0"/>
              <a:t> </a:t>
            </a:r>
            <a:r>
              <a:rPr lang="en-US" sz="1200" dirty="0" err="1"/>
              <a:t>Analg</a:t>
            </a:r>
            <a:r>
              <a:rPr lang="en-US" sz="1200" dirty="0"/>
              <a:t>. 2020;130(4):933-940.</a:t>
            </a:r>
          </a:p>
          <a:p>
            <a:pPr marL="139700" indent="0">
              <a:buNone/>
            </a:pPr>
            <a:endParaRPr lang="en-US" dirty="0"/>
          </a:p>
        </p:txBody>
      </p:sp>
      <p:pic>
        <p:nvPicPr>
          <p:cNvPr id="4" name="Google Shape;97;p19"/>
          <p:cNvPicPr preferRelativeResize="0"/>
          <p:nvPr/>
        </p:nvPicPr>
        <p:blipFill>
          <a:blip r:embed="rId2">
            <a:alphaModFix/>
          </a:blip>
          <a:stretch>
            <a:fillRect/>
          </a:stretch>
        </p:blipFill>
        <p:spPr>
          <a:xfrm>
            <a:off x="216725" y="4078325"/>
            <a:ext cx="1232349" cy="1232349"/>
          </a:xfrm>
          <a:prstGeom prst="rect">
            <a:avLst/>
          </a:prstGeom>
          <a:noFill/>
          <a:ln>
            <a:noFill/>
          </a:ln>
        </p:spPr>
      </p:pic>
    </p:spTree>
    <p:extLst>
      <p:ext uri="{BB962C8B-B14F-4D97-AF65-F5344CB8AC3E}">
        <p14:creationId xmlns:p14="http://schemas.microsoft.com/office/powerpoint/2010/main" val="1482788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smtClean="0"/>
              <a:t>Incidence </a:t>
            </a:r>
            <a:r>
              <a:rPr lang="en" dirty="0"/>
              <a:t>of </a:t>
            </a:r>
            <a:r>
              <a:rPr lang="en" dirty="0" smtClean="0"/>
              <a:t>CSA-AKI </a:t>
            </a:r>
            <a:endParaRPr dirty="0"/>
          </a:p>
        </p:txBody>
      </p:sp>
      <p:sp>
        <p:nvSpPr>
          <p:cNvPr id="115" name="Google Shape;115;p22"/>
          <p:cNvSpPr txBox="1">
            <a:spLocks noGrp="1"/>
          </p:cNvSpPr>
          <p:nvPr>
            <p:ph type="body" idx="1"/>
          </p:nvPr>
        </p:nvSpPr>
        <p:spPr>
          <a:xfrm>
            <a:off x="457201" y="758975"/>
            <a:ext cx="8229600" cy="37149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dirty="0" smtClean="0"/>
              <a:t>5-50% </a:t>
            </a:r>
            <a:r>
              <a:rPr lang="en" dirty="0"/>
              <a:t>of patients develop AKI after cardiac </a:t>
            </a:r>
            <a:r>
              <a:rPr lang="en" dirty="0" smtClean="0"/>
              <a:t>surgery </a:t>
            </a:r>
            <a:r>
              <a:rPr lang="en" baseline="30000" dirty="0" smtClean="0"/>
              <a:t>1,5</a:t>
            </a:r>
            <a:endParaRPr baseline="30000" dirty="0"/>
          </a:p>
          <a:p>
            <a:pPr marL="914400" lvl="1" indent="-317500" algn="l" rtl="0">
              <a:spcBef>
                <a:spcPts val="0"/>
              </a:spcBef>
              <a:spcAft>
                <a:spcPts val="0"/>
              </a:spcAft>
              <a:buSzPts val="1400"/>
              <a:buChar char="–"/>
            </a:pPr>
            <a:endParaRPr lang="en" dirty="0" smtClean="0"/>
          </a:p>
          <a:p>
            <a:pPr marL="914400" lvl="1" indent="-317500" algn="l" rtl="0">
              <a:spcBef>
                <a:spcPts val="0"/>
              </a:spcBef>
              <a:spcAft>
                <a:spcPts val="0"/>
              </a:spcAft>
              <a:buSzPts val="1400"/>
              <a:buChar char="–"/>
            </a:pPr>
            <a:r>
              <a:rPr lang="en" b="1" u="sng" dirty="0" smtClean="0"/>
              <a:t>28%</a:t>
            </a:r>
            <a:r>
              <a:rPr lang="en" dirty="0" smtClean="0"/>
              <a:t> </a:t>
            </a:r>
            <a:r>
              <a:rPr lang="en" dirty="0"/>
              <a:t>(287/1030) </a:t>
            </a:r>
            <a:r>
              <a:rPr lang="en" dirty="0" smtClean="0"/>
              <a:t>patients: 2013 single-center registry, AKIN criteria </a:t>
            </a:r>
            <a:r>
              <a:rPr lang="en" baseline="30000" dirty="0" smtClean="0"/>
              <a:t>2</a:t>
            </a:r>
            <a:endParaRPr baseline="30000" dirty="0"/>
          </a:p>
          <a:p>
            <a:pPr lvl="1">
              <a:spcBef>
                <a:spcPts val="0"/>
              </a:spcBef>
            </a:pPr>
            <a:r>
              <a:rPr lang="en" b="1" u="sng" dirty="0" smtClean="0"/>
              <a:t>36%</a:t>
            </a:r>
            <a:r>
              <a:rPr lang="en" dirty="0" smtClean="0"/>
              <a:t> </a:t>
            </a:r>
            <a:r>
              <a:rPr lang="en" dirty="0"/>
              <a:t>(819/2,284) </a:t>
            </a:r>
            <a:r>
              <a:rPr lang="en" dirty="0" smtClean="0"/>
              <a:t>patients: 2018 single-center prospective cohort study, KDIGO</a:t>
            </a:r>
            <a:r>
              <a:rPr lang="en" dirty="0"/>
              <a:t> </a:t>
            </a:r>
            <a:r>
              <a:rPr lang="en" dirty="0" smtClean="0"/>
              <a:t>criteria </a:t>
            </a:r>
            <a:r>
              <a:rPr lang="en" baseline="30000" dirty="0"/>
              <a:t>3</a:t>
            </a:r>
            <a:endParaRPr baseline="30000" dirty="0"/>
          </a:p>
          <a:p>
            <a:pPr marL="914400" lvl="1" indent="-317500" algn="l" rtl="0">
              <a:spcBef>
                <a:spcPts val="0"/>
              </a:spcBef>
              <a:spcAft>
                <a:spcPts val="0"/>
              </a:spcAft>
              <a:buSzPts val="1400"/>
              <a:buChar char="–"/>
            </a:pPr>
            <a:r>
              <a:rPr lang="en" b="1" u="sng" dirty="0" smtClean="0"/>
              <a:t>36</a:t>
            </a:r>
            <a:r>
              <a:rPr lang="en" b="1" u="sng" dirty="0"/>
              <a:t>%</a:t>
            </a:r>
            <a:r>
              <a:rPr lang="en" dirty="0"/>
              <a:t> (931/2,575) </a:t>
            </a:r>
            <a:r>
              <a:rPr lang="en" dirty="0" smtClean="0"/>
              <a:t>patients: 2017 single-center retrospective analysis, KDIGO</a:t>
            </a:r>
            <a:r>
              <a:rPr lang="en" dirty="0"/>
              <a:t> </a:t>
            </a:r>
            <a:r>
              <a:rPr lang="en" dirty="0" smtClean="0"/>
              <a:t>criteria</a:t>
            </a:r>
            <a:r>
              <a:rPr lang="en" baseline="30000" dirty="0" smtClean="0"/>
              <a:t> 4</a:t>
            </a:r>
            <a:endParaRPr baseline="30000" dirty="0"/>
          </a:p>
          <a:p>
            <a:pPr marL="914400" lvl="1" indent="-317500" algn="l" rtl="0">
              <a:spcBef>
                <a:spcPts val="0"/>
              </a:spcBef>
              <a:spcAft>
                <a:spcPts val="0"/>
              </a:spcAft>
              <a:buSzPts val="1400"/>
              <a:buChar char="–"/>
            </a:pPr>
            <a:r>
              <a:rPr lang="en" b="1" u="sng" dirty="0" smtClean="0"/>
              <a:t>50%</a:t>
            </a:r>
            <a:r>
              <a:rPr lang="en" dirty="0" smtClean="0"/>
              <a:t> </a:t>
            </a:r>
            <a:r>
              <a:rPr lang="en" dirty="0"/>
              <a:t>(221/443) </a:t>
            </a:r>
            <a:r>
              <a:rPr lang="en" dirty="0" smtClean="0"/>
              <a:t>patients: 2015 single-center retrospective study, </a:t>
            </a:r>
            <a:r>
              <a:rPr lang="en" dirty="0"/>
              <a:t>RIFLE </a:t>
            </a:r>
            <a:r>
              <a:rPr lang="en" dirty="0" smtClean="0"/>
              <a:t>definition </a:t>
            </a:r>
            <a:r>
              <a:rPr lang="en" baseline="30000" dirty="0"/>
              <a:t>5</a:t>
            </a:r>
            <a:endParaRPr baseline="30000" dirty="0"/>
          </a:p>
          <a:p>
            <a:pPr marL="457200" lvl="0" indent="0" algn="l" rtl="0">
              <a:spcBef>
                <a:spcPts val="0"/>
              </a:spcBef>
              <a:spcAft>
                <a:spcPts val="0"/>
              </a:spcAft>
              <a:buNone/>
            </a:pPr>
            <a:endParaRPr sz="1200" dirty="0"/>
          </a:p>
          <a:p>
            <a:pPr marL="457200" lvl="0" indent="-317500" algn="l" rtl="0">
              <a:spcBef>
                <a:spcPts val="0"/>
              </a:spcBef>
              <a:spcAft>
                <a:spcPts val="0"/>
              </a:spcAft>
              <a:buSzPts val="1400"/>
              <a:buChar char="•"/>
            </a:pPr>
            <a:r>
              <a:rPr lang="en" dirty="0" smtClean="0"/>
              <a:t>In </a:t>
            </a:r>
            <a:r>
              <a:rPr lang="en" dirty="0"/>
              <a:t>a study of 3,869 cardiac surgery patients, </a:t>
            </a:r>
            <a:r>
              <a:rPr lang="en" dirty="0" smtClean="0"/>
              <a:t>22% </a:t>
            </a:r>
            <a:r>
              <a:rPr lang="en" dirty="0"/>
              <a:t>developed stage 1 AKI (AKIN definition) </a:t>
            </a:r>
            <a:r>
              <a:rPr lang="en" baseline="30000" dirty="0"/>
              <a:t>6</a:t>
            </a:r>
            <a:endParaRPr baseline="30000" dirty="0"/>
          </a:p>
          <a:p>
            <a:pPr marL="0" lvl="0" indent="0" algn="l" rtl="0">
              <a:spcBef>
                <a:spcPts val="700"/>
              </a:spcBef>
              <a:spcAft>
                <a:spcPts val="0"/>
              </a:spcAft>
              <a:buNone/>
            </a:pPr>
            <a:endParaRPr dirty="0"/>
          </a:p>
          <a:p>
            <a:pPr marL="0" lvl="0" indent="0" algn="l" rtl="0">
              <a:spcBef>
                <a:spcPts val="700"/>
              </a:spcBef>
              <a:spcAft>
                <a:spcPts val="0"/>
              </a:spcAft>
              <a:buNone/>
            </a:pPr>
            <a:endParaRPr dirty="0"/>
          </a:p>
          <a:p>
            <a:pPr marL="457200" lvl="0" indent="0" algn="l" rtl="0">
              <a:spcBef>
                <a:spcPts val="700"/>
              </a:spcBef>
              <a:spcAft>
                <a:spcPts val="0"/>
              </a:spcAft>
              <a:buNone/>
            </a:pPr>
            <a:endParaRPr dirty="0"/>
          </a:p>
        </p:txBody>
      </p:sp>
      <p:pic>
        <p:nvPicPr>
          <p:cNvPr id="116" name="Google Shape;116;p22"/>
          <p:cNvPicPr preferRelativeResize="0"/>
          <p:nvPr/>
        </p:nvPicPr>
        <p:blipFill>
          <a:blip r:embed="rId3">
            <a:alphaModFix/>
          </a:blip>
          <a:stretch>
            <a:fillRect/>
          </a:stretch>
        </p:blipFill>
        <p:spPr>
          <a:xfrm>
            <a:off x="216725" y="4078325"/>
            <a:ext cx="1232349" cy="1232349"/>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smtClean="0"/>
              <a:t>Impact </a:t>
            </a:r>
            <a:r>
              <a:rPr lang="en" dirty="0"/>
              <a:t>of </a:t>
            </a:r>
            <a:r>
              <a:rPr lang="en" dirty="0" smtClean="0"/>
              <a:t>CSA-AKI </a:t>
            </a:r>
            <a:endParaRPr dirty="0"/>
          </a:p>
        </p:txBody>
      </p:sp>
      <p:sp>
        <p:nvSpPr>
          <p:cNvPr id="122" name="Google Shape;122;p23"/>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dirty="0"/>
              <a:t>2-5% of cardiac surgery patients require renal replacement therapy postoperatively </a:t>
            </a:r>
            <a:r>
              <a:rPr lang="en" baseline="30000" dirty="0" smtClean="0"/>
              <a:t>3</a:t>
            </a:r>
            <a:endParaRPr baseline="30000" dirty="0"/>
          </a:p>
          <a:p>
            <a:pPr marL="457200" lvl="0" indent="0" algn="l" rtl="0">
              <a:spcBef>
                <a:spcPts val="0"/>
              </a:spcBef>
              <a:spcAft>
                <a:spcPts val="0"/>
              </a:spcAft>
              <a:buNone/>
            </a:pPr>
            <a:endParaRPr sz="1000" dirty="0"/>
          </a:p>
          <a:p>
            <a:pPr marL="457200" lvl="0" indent="-317500" algn="l" rtl="0">
              <a:spcBef>
                <a:spcPts val="700"/>
              </a:spcBef>
              <a:spcAft>
                <a:spcPts val="0"/>
              </a:spcAft>
              <a:buSzPts val="1400"/>
              <a:buChar char="•"/>
            </a:pPr>
            <a:r>
              <a:rPr lang="en" dirty="0"/>
              <a:t>Five-year risk of death was </a:t>
            </a:r>
            <a:r>
              <a:rPr lang="en" dirty="0" smtClean="0"/>
              <a:t>27% </a:t>
            </a:r>
            <a:r>
              <a:rPr lang="en" dirty="0"/>
              <a:t>among cardiac surgery patients with AKI compared to 12.1% in patients without AKI </a:t>
            </a:r>
            <a:r>
              <a:rPr lang="en" baseline="30000" dirty="0"/>
              <a:t>2</a:t>
            </a:r>
            <a:endParaRPr baseline="30000" dirty="0"/>
          </a:p>
          <a:p>
            <a:pPr marL="457200" lvl="0" indent="0" algn="l" rtl="0">
              <a:spcBef>
                <a:spcPts val="700"/>
              </a:spcBef>
              <a:spcAft>
                <a:spcPts val="0"/>
              </a:spcAft>
              <a:buNone/>
            </a:pPr>
            <a:endParaRPr sz="1000" dirty="0"/>
          </a:p>
          <a:p>
            <a:pPr marL="457200" lvl="0" indent="-317500" algn="l" rtl="0">
              <a:spcBef>
                <a:spcPts val="700"/>
              </a:spcBef>
              <a:spcAft>
                <a:spcPts val="0"/>
              </a:spcAft>
              <a:buSzPts val="1400"/>
              <a:buChar char="•"/>
            </a:pPr>
            <a:r>
              <a:rPr lang="en" dirty="0"/>
              <a:t>In a study of valve and valve+CABG operations, postoperative renal injury of AKI stage 1 or higher found to be associated with an increase in long-term mortality (HR: 2.27 for valve; HR: 1.65 for valve+CABG; HR: 1.56 for CABG) </a:t>
            </a:r>
            <a:r>
              <a:rPr lang="en" baseline="30000" dirty="0"/>
              <a:t>7</a:t>
            </a:r>
            <a:endParaRPr baseline="30000" dirty="0"/>
          </a:p>
          <a:p>
            <a:pPr marL="0" lvl="0" indent="0" algn="l" rtl="0">
              <a:spcBef>
                <a:spcPts val="0"/>
              </a:spcBef>
              <a:spcAft>
                <a:spcPts val="0"/>
              </a:spcAft>
              <a:buNone/>
            </a:pPr>
            <a:endParaRPr sz="1000" dirty="0"/>
          </a:p>
          <a:p>
            <a:pPr marL="457200" lvl="0" indent="-317500" algn="l" rtl="0">
              <a:spcBef>
                <a:spcPts val="0"/>
              </a:spcBef>
              <a:spcAft>
                <a:spcPts val="0"/>
              </a:spcAft>
              <a:buSzPts val="1400"/>
              <a:buChar char="•"/>
            </a:pPr>
            <a:r>
              <a:rPr lang="en" dirty="0"/>
              <a:t>Further, an increase in creatinine by only 10% during the first week after valve operation is associated with an increased risk for long-term mortality (≤ 18 years) </a:t>
            </a:r>
            <a:r>
              <a:rPr lang="en" baseline="30000" dirty="0"/>
              <a:t>7</a:t>
            </a:r>
            <a:endParaRPr baseline="30000" dirty="0"/>
          </a:p>
        </p:txBody>
      </p:sp>
      <p:pic>
        <p:nvPicPr>
          <p:cNvPr id="123" name="Google Shape;123;p23"/>
          <p:cNvPicPr preferRelativeResize="0"/>
          <p:nvPr/>
        </p:nvPicPr>
        <p:blipFill>
          <a:blip r:embed="rId3">
            <a:alphaModFix/>
          </a:blip>
          <a:stretch>
            <a:fillRect/>
          </a:stretch>
        </p:blipFill>
        <p:spPr>
          <a:xfrm>
            <a:off x="216725" y="4078325"/>
            <a:ext cx="1232349" cy="1232349"/>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smtClean="0"/>
              <a:t>Impact </a:t>
            </a:r>
            <a:r>
              <a:rPr lang="en" dirty="0"/>
              <a:t>of </a:t>
            </a:r>
            <a:r>
              <a:rPr lang="en" dirty="0" smtClean="0"/>
              <a:t>CSA-AKI </a:t>
            </a:r>
            <a:endParaRPr dirty="0"/>
          </a:p>
        </p:txBody>
      </p:sp>
      <p:pic>
        <p:nvPicPr>
          <p:cNvPr id="129" name="Google Shape;129;p24"/>
          <p:cNvPicPr preferRelativeResize="0"/>
          <p:nvPr/>
        </p:nvPicPr>
        <p:blipFill>
          <a:blip r:embed="rId3">
            <a:alphaModFix/>
          </a:blip>
          <a:stretch>
            <a:fillRect/>
          </a:stretch>
        </p:blipFill>
        <p:spPr>
          <a:xfrm>
            <a:off x="216725" y="4078325"/>
            <a:ext cx="1232349" cy="1232349"/>
          </a:xfrm>
          <a:prstGeom prst="rect">
            <a:avLst/>
          </a:prstGeom>
          <a:noFill/>
          <a:ln>
            <a:noFill/>
          </a:ln>
        </p:spPr>
      </p:pic>
      <p:pic>
        <p:nvPicPr>
          <p:cNvPr id="130" name="Google Shape;130;p24"/>
          <p:cNvPicPr preferRelativeResize="0"/>
          <p:nvPr/>
        </p:nvPicPr>
        <p:blipFill>
          <a:blip r:embed="rId4">
            <a:alphaModFix/>
          </a:blip>
          <a:stretch>
            <a:fillRect/>
          </a:stretch>
        </p:blipFill>
        <p:spPr>
          <a:xfrm>
            <a:off x="584700" y="747100"/>
            <a:ext cx="3806626" cy="2936100"/>
          </a:xfrm>
          <a:prstGeom prst="rect">
            <a:avLst/>
          </a:prstGeom>
          <a:noFill/>
          <a:ln>
            <a:noFill/>
          </a:ln>
        </p:spPr>
      </p:pic>
      <p:pic>
        <p:nvPicPr>
          <p:cNvPr id="131" name="Google Shape;131;p24"/>
          <p:cNvPicPr preferRelativeResize="0"/>
          <p:nvPr/>
        </p:nvPicPr>
        <p:blipFill>
          <a:blip r:embed="rId5">
            <a:alphaModFix/>
          </a:blip>
          <a:stretch>
            <a:fillRect/>
          </a:stretch>
        </p:blipFill>
        <p:spPr>
          <a:xfrm>
            <a:off x="4699975" y="791525"/>
            <a:ext cx="3857700" cy="2265500"/>
          </a:xfrm>
          <a:prstGeom prst="rect">
            <a:avLst/>
          </a:prstGeom>
          <a:noFill/>
          <a:ln>
            <a:noFill/>
          </a:ln>
        </p:spPr>
      </p:pic>
      <p:sp>
        <p:nvSpPr>
          <p:cNvPr id="132" name="Google Shape;132;p24"/>
          <p:cNvSpPr/>
          <p:nvPr/>
        </p:nvSpPr>
        <p:spPr>
          <a:xfrm>
            <a:off x="4725475" y="1306675"/>
            <a:ext cx="3806700" cy="251700"/>
          </a:xfrm>
          <a:prstGeom prst="roundRect">
            <a:avLst>
              <a:gd name="adj" fmla="val 16667"/>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4"/>
          <p:cNvSpPr txBox="1"/>
          <p:nvPr/>
        </p:nvSpPr>
        <p:spPr>
          <a:xfrm>
            <a:off x="4610625" y="3057025"/>
            <a:ext cx="4203600" cy="18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700" dirty="0">
                <a:solidFill>
                  <a:srgbClr val="FF0000"/>
                </a:solidFill>
                <a:latin typeface="Calibri"/>
                <a:ea typeface="Calibri"/>
                <a:cs typeface="Calibri"/>
                <a:sym typeface="Calibri"/>
              </a:rPr>
              <a:t>Cardiac surgery patients who developed Stage 1 AKI also experienced increased hospital mortality, post-op complications, &amp; longer length of stay. </a:t>
            </a:r>
            <a:r>
              <a:rPr lang="en" sz="1700" baseline="30000" dirty="0">
                <a:solidFill>
                  <a:srgbClr val="FF0000"/>
                </a:solidFill>
                <a:latin typeface="Calibri"/>
                <a:ea typeface="Calibri"/>
                <a:cs typeface="Calibri"/>
                <a:sym typeface="Calibri"/>
              </a:rPr>
              <a:t>6</a:t>
            </a:r>
            <a:endParaRPr baseline="30000" dirty="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smtClean="0"/>
              <a:t>Impact </a:t>
            </a:r>
            <a:r>
              <a:rPr lang="en" dirty="0"/>
              <a:t>of </a:t>
            </a:r>
            <a:r>
              <a:rPr lang="en" dirty="0" smtClean="0"/>
              <a:t>CSA-AKI </a:t>
            </a:r>
            <a:endParaRPr dirty="0"/>
          </a:p>
        </p:txBody>
      </p:sp>
      <p:sp>
        <p:nvSpPr>
          <p:cNvPr id="139" name="Google Shape;139;p25"/>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dirty="0"/>
              <a:t>Mortality rates among cardiovascular patients requiring </a:t>
            </a:r>
            <a:r>
              <a:rPr lang="en" dirty="0" smtClean="0"/>
              <a:t>postoperative renal </a:t>
            </a:r>
            <a:r>
              <a:rPr lang="en" dirty="0"/>
              <a:t>replacement therapy are between 40-70% </a:t>
            </a:r>
            <a:r>
              <a:rPr lang="en" baseline="30000" dirty="0"/>
              <a:t>8</a:t>
            </a:r>
            <a:endParaRPr baseline="30000" dirty="0"/>
          </a:p>
          <a:p>
            <a:pPr marL="457200" lvl="0" indent="0" algn="l" rtl="0">
              <a:spcBef>
                <a:spcPts val="700"/>
              </a:spcBef>
              <a:spcAft>
                <a:spcPts val="0"/>
              </a:spcAft>
              <a:buNone/>
            </a:pPr>
            <a:endParaRPr dirty="0"/>
          </a:p>
          <a:p>
            <a:pPr marL="457200" lvl="0" indent="-317500" algn="l" rtl="0">
              <a:spcBef>
                <a:spcPts val="700"/>
              </a:spcBef>
              <a:spcAft>
                <a:spcPts val="0"/>
              </a:spcAft>
              <a:buSzPts val="1400"/>
              <a:buChar char="•"/>
            </a:pPr>
            <a:r>
              <a:rPr lang="en" dirty="0"/>
              <a:t>In a review of cases for 1,078,036 patients undergoing CABG, valve-replacement surgery or both from the Nationwide Inpatient Sample from 2008-2011 (United States only) </a:t>
            </a:r>
            <a:r>
              <a:rPr lang="en" baseline="30000" dirty="0"/>
              <a:t>9</a:t>
            </a:r>
            <a:endParaRPr baseline="30000" dirty="0"/>
          </a:p>
          <a:p>
            <a:pPr marL="914400" lvl="1" indent="-317500" algn="l" rtl="0">
              <a:spcBef>
                <a:spcPts val="0"/>
              </a:spcBef>
              <a:spcAft>
                <a:spcPts val="0"/>
              </a:spcAft>
              <a:buSzPts val="1400"/>
              <a:buChar char="–"/>
            </a:pPr>
            <a:r>
              <a:rPr lang="en" sz="1700" dirty="0"/>
              <a:t>1 in every 10 patients developed AKI after cardiac operation</a:t>
            </a:r>
            <a:endParaRPr sz="1700" dirty="0"/>
          </a:p>
          <a:p>
            <a:pPr marL="914400" lvl="1" indent="-317500" algn="l" rtl="0">
              <a:spcBef>
                <a:spcPts val="0"/>
              </a:spcBef>
              <a:spcAft>
                <a:spcPts val="0"/>
              </a:spcAft>
              <a:buSzPts val="1400"/>
              <a:buChar char="–"/>
            </a:pPr>
            <a:r>
              <a:rPr lang="en" sz="1700" dirty="0"/>
              <a:t>10-fold greater in-hospital mortality</a:t>
            </a:r>
            <a:endParaRPr sz="1700" dirty="0"/>
          </a:p>
          <a:p>
            <a:pPr marL="914400" lvl="1" indent="-317500" algn="l" rtl="0">
              <a:spcBef>
                <a:spcPts val="0"/>
              </a:spcBef>
              <a:spcAft>
                <a:spcPts val="0"/>
              </a:spcAft>
              <a:buSzPts val="1400"/>
              <a:buChar char="–"/>
            </a:pPr>
            <a:r>
              <a:rPr lang="en" sz="1700" dirty="0"/>
              <a:t>Twofold greater length of stay</a:t>
            </a:r>
            <a:endParaRPr sz="1700" dirty="0"/>
          </a:p>
          <a:p>
            <a:pPr marL="914400" lvl="1" indent="-317500" algn="l" rtl="0">
              <a:spcBef>
                <a:spcPts val="0"/>
              </a:spcBef>
              <a:spcAft>
                <a:spcPts val="0"/>
              </a:spcAft>
              <a:buSzPts val="1400"/>
              <a:buChar char="–"/>
            </a:pPr>
            <a:r>
              <a:rPr lang="en" sz="1700" dirty="0"/>
              <a:t>On average, $36,453 greater index hospitalization costs</a:t>
            </a:r>
            <a:endParaRPr sz="1700" dirty="0"/>
          </a:p>
          <a:p>
            <a:pPr marL="457200" lvl="0" indent="0" algn="l" rtl="0">
              <a:spcBef>
                <a:spcPts val="700"/>
              </a:spcBef>
              <a:spcAft>
                <a:spcPts val="0"/>
              </a:spcAft>
              <a:buNone/>
            </a:pPr>
            <a:endParaRPr dirty="0">
              <a:solidFill>
                <a:srgbClr val="FF0000"/>
              </a:solidFill>
            </a:endParaRPr>
          </a:p>
        </p:txBody>
      </p:sp>
      <p:pic>
        <p:nvPicPr>
          <p:cNvPr id="140" name="Google Shape;140;p25"/>
          <p:cNvPicPr preferRelativeResize="0"/>
          <p:nvPr/>
        </p:nvPicPr>
        <p:blipFill>
          <a:blip r:embed="rId3">
            <a:alphaModFix/>
          </a:blip>
          <a:stretch>
            <a:fillRect/>
          </a:stretch>
        </p:blipFill>
        <p:spPr>
          <a:xfrm>
            <a:off x="216725" y="4078325"/>
            <a:ext cx="1232349" cy="123234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Pathophysiology of AKI related to Cardiopulmonary bypass</a:t>
            </a:r>
            <a:endParaRPr/>
          </a:p>
        </p:txBody>
      </p:sp>
      <p:pic>
        <p:nvPicPr>
          <p:cNvPr id="146" name="Google Shape;146;p26"/>
          <p:cNvPicPr preferRelativeResize="0"/>
          <p:nvPr/>
        </p:nvPicPr>
        <p:blipFill>
          <a:blip r:embed="rId3">
            <a:alphaModFix/>
          </a:blip>
          <a:stretch>
            <a:fillRect/>
          </a:stretch>
        </p:blipFill>
        <p:spPr>
          <a:xfrm>
            <a:off x="216725" y="4078325"/>
            <a:ext cx="1232349" cy="1232349"/>
          </a:xfrm>
          <a:prstGeom prst="rect">
            <a:avLst/>
          </a:prstGeom>
          <a:noFill/>
          <a:ln>
            <a:noFill/>
          </a:ln>
        </p:spPr>
      </p:pic>
      <p:pic>
        <p:nvPicPr>
          <p:cNvPr id="147" name="Google Shape;147;p26"/>
          <p:cNvPicPr preferRelativeResize="0"/>
          <p:nvPr/>
        </p:nvPicPr>
        <p:blipFill>
          <a:blip r:embed="rId4">
            <a:alphaModFix/>
          </a:blip>
          <a:stretch>
            <a:fillRect/>
          </a:stretch>
        </p:blipFill>
        <p:spPr>
          <a:xfrm>
            <a:off x="1263750" y="746450"/>
            <a:ext cx="4576774" cy="3797600"/>
          </a:xfrm>
          <a:prstGeom prst="rect">
            <a:avLst/>
          </a:prstGeom>
          <a:noFill/>
          <a:ln>
            <a:noFill/>
          </a:ln>
        </p:spPr>
      </p:pic>
      <p:sp>
        <p:nvSpPr>
          <p:cNvPr id="148" name="Google Shape;148;p26"/>
          <p:cNvSpPr txBox="1"/>
          <p:nvPr/>
        </p:nvSpPr>
        <p:spPr>
          <a:xfrm>
            <a:off x="5955900" y="928800"/>
            <a:ext cx="2730900" cy="328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2060"/>
                </a:solidFill>
                <a:latin typeface="Calibri"/>
                <a:ea typeface="Calibri"/>
                <a:cs typeface="Calibri"/>
                <a:sym typeface="Calibri"/>
              </a:rPr>
              <a:t>There are many variables associated with cardiac surgery &amp; cardiopulmonary bypass:</a:t>
            </a:r>
            <a:endParaRPr>
              <a:solidFill>
                <a:srgbClr val="002060"/>
              </a:solidFill>
              <a:latin typeface="Calibri"/>
              <a:ea typeface="Calibri"/>
              <a:cs typeface="Calibri"/>
              <a:sym typeface="Calibri"/>
            </a:endParaRPr>
          </a:p>
          <a:p>
            <a:pPr marL="457200" lvl="0" indent="-317500" algn="l" rtl="0">
              <a:spcBef>
                <a:spcPts val="0"/>
              </a:spcBef>
              <a:spcAft>
                <a:spcPts val="0"/>
              </a:spcAft>
              <a:buClr>
                <a:srgbClr val="002060"/>
              </a:buClr>
              <a:buSzPts val="1400"/>
              <a:buFont typeface="Calibri"/>
              <a:buChar char="-"/>
            </a:pPr>
            <a:r>
              <a:rPr lang="en">
                <a:solidFill>
                  <a:srgbClr val="002060"/>
                </a:solidFill>
                <a:latin typeface="Calibri"/>
                <a:ea typeface="Calibri"/>
                <a:cs typeface="Calibri"/>
                <a:sym typeface="Calibri"/>
              </a:rPr>
              <a:t>Nonpulsatile blood flow </a:t>
            </a:r>
            <a:endParaRPr>
              <a:solidFill>
                <a:srgbClr val="002060"/>
              </a:solidFill>
              <a:latin typeface="Calibri"/>
              <a:ea typeface="Calibri"/>
              <a:cs typeface="Calibri"/>
              <a:sym typeface="Calibri"/>
            </a:endParaRPr>
          </a:p>
          <a:p>
            <a:pPr marL="457200" lvl="0" indent="-317500" algn="l" rtl="0">
              <a:spcBef>
                <a:spcPts val="0"/>
              </a:spcBef>
              <a:spcAft>
                <a:spcPts val="0"/>
              </a:spcAft>
              <a:buClr>
                <a:srgbClr val="002060"/>
              </a:buClr>
              <a:buSzPts val="1400"/>
              <a:buFont typeface="Calibri"/>
              <a:buChar char="-"/>
            </a:pPr>
            <a:r>
              <a:rPr lang="en">
                <a:solidFill>
                  <a:srgbClr val="002060"/>
                </a:solidFill>
                <a:latin typeface="Calibri"/>
                <a:ea typeface="Calibri"/>
                <a:cs typeface="Calibri"/>
                <a:sym typeface="Calibri"/>
              </a:rPr>
              <a:t>Hemodilution</a:t>
            </a:r>
            <a:endParaRPr>
              <a:solidFill>
                <a:srgbClr val="002060"/>
              </a:solidFill>
              <a:latin typeface="Calibri"/>
              <a:ea typeface="Calibri"/>
              <a:cs typeface="Calibri"/>
              <a:sym typeface="Calibri"/>
            </a:endParaRPr>
          </a:p>
          <a:p>
            <a:pPr marL="457200" lvl="0" indent="-317500" algn="l" rtl="0">
              <a:spcBef>
                <a:spcPts val="0"/>
              </a:spcBef>
              <a:spcAft>
                <a:spcPts val="0"/>
              </a:spcAft>
              <a:buClr>
                <a:srgbClr val="002060"/>
              </a:buClr>
              <a:buSzPts val="1400"/>
              <a:buFont typeface="Calibri"/>
              <a:buChar char="-"/>
            </a:pPr>
            <a:r>
              <a:rPr lang="en">
                <a:solidFill>
                  <a:srgbClr val="002060"/>
                </a:solidFill>
                <a:latin typeface="Calibri"/>
                <a:ea typeface="Calibri"/>
                <a:cs typeface="Calibri"/>
                <a:sym typeface="Calibri"/>
              </a:rPr>
              <a:t>Transfusion load</a:t>
            </a:r>
            <a:endParaRPr>
              <a:solidFill>
                <a:srgbClr val="002060"/>
              </a:solidFill>
              <a:latin typeface="Calibri"/>
              <a:ea typeface="Calibri"/>
              <a:cs typeface="Calibri"/>
              <a:sym typeface="Calibri"/>
            </a:endParaRPr>
          </a:p>
          <a:p>
            <a:pPr marL="457200" lvl="0" indent="-317500" algn="l" rtl="0">
              <a:spcBef>
                <a:spcPts val="0"/>
              </a:spcBef>
              <a:spcAft>
                <a:spcPts val="0"/>
              </a:spcAft>
              <a:buClr>
                <a:srgbClr val="002060"/>
              </a:buClr>
              <a:buSzPts val="1400"/>
              <a:buFont typeface="Calibri"/>
              <a:buChar char="-"/>
            </a:pPr>
            <a:r>
              <a:rPr lang="en">
                <a:solidFill>
                  <a:srgbClr val="002060"/>
                </a:solidFill>
                <a:latin typeface="Calibri"/>
                <a:ea typeface="Calibri"/>
                <a:cs typeface="Calibri"/>
                <a:sym typeface="Calibri"/>
              </a:rPr>
              <a:t>Release of free hemoglobin &amp; free iron from hemolysis</a:t>
            </a:r>
            <a:endParaRPr>
              <a:solidFill>
                <a:srgbClr val="002060"/>
              </a:solidFill>
              <a:latin typeface="Calibri"/>
              <a:ea typeface="Calibri"/>
              <a:cs typeface="Calibri"/>
              <a:sym typeface="Calibri"/>
            </a:endParaRPr>
          </a:p>
          <a:p>
            <a:pPr marL="457200" lvl="0" indent="-317500" algn="l" rtl="0">
              <a:spcBef>
                <a:spcPts val="0"/>
              </a:spcBef>
              <a:spcAft>
                <a:spcPts val="0"/>
              </a:spcAft>
              <a:buClr>
                <a:srgbClr val="002060"/>
              </a:buClr>
              <a:buSzPts val="1400"/>
              <a:buFont typeface="Calibri"/>
              <a:buChar char="-"/>
            </a:pPr>
            <a:r>
              <a:rPr lang="en">
                <a:solidFill>
                  <a:srgbClr val="002060"/>
                </a:solidFill>
                <a:latin typeface="Calibri"/>
                <a:ea typeface="Calibri"/>
                <a:cs typeface="Calibri"/>
                <a:sym typeface="Calibri"/>
              </a:rPr>
              <a:t>Prolonged hypothermia</a:t>
            </a:r>
            <a:endParaRPr>
              <a:solidFill>
                <a:srgbClr val="002060"/>
              </a:solidFill>
              <a:latin typeface="Calibri"/>
              <a:ea typeface="Calibri"/>
              <a:cs typeface="Calibri"/>
              <a:sym typeface="Calibri"/>
            </a:endParaRPr>
          </a:p>
          <a:p>
            <a:pPr marL="457200" lvl="0" indent="-317500" algn="l" rtl="0">
              <a:spcBef>
                <a:spcPts val="0"/>
              </a:spcBef>
              <a:spcAft>
                <a:spcPts val="0"/>
              </a:spcAft>
              <a:buClr>
                <a:srgbClr val="002060"/>
              </a:buClr>
              <a:buSzPts val="1400"/>
              <a:buFont typeface="Calibri"/>
              <a:buChar char="-"/>
            </a:pPr>
            <a:r>
              <a:rPr lang="en">
                <a:solidFill>
                  <a:srgbClr val="002060"/>
                </a:solidFill>
                <a:latin typeface="Calibri"/>
                <a:ea typeface="Calibri"/>
                <a:cs typeface="Calibri"/>
                <a:sym typeface="Calibri"/>
              </a:rPr>
              <a:t>Inflammatory response</a:t>
            </a:r>
            <a:endParaRPr>
              <a:solidFill>
                <a:srgbClr val="002060"/>
              </a:solidFill>
              <a:latin typeface="Calibri"/>
              <a:ea typeface="Calibri"/>
              <a:cs typeface="Calibri"/>
              <a:sym typeface="Calibri"/>
            </a:endParaRPr>
          </a:p>
          <a:p>
            <a:pPr marL="457200" lvl="0" indent="-317500" algn="l" rtl="0">
              <a:spcBef>
                <a:spcPts val="0"/>
              </a:spcBef>
              <a:spcAft>
                <a:spcPts val="0"/>
              </a:spcAft>
              <a:buClr>
                <a:srgbClr val="002060"/>
              </a:buClr>
              <a:buSzPts val="1400"/>
              <a:buFont typeface="Calibri"/>
              <a:buChar char="-"/>
            </a:pPr>
            <a:r>
              <a:rPr lang="en">
                <a:solidFill>
                  <a:srgbClr val="002060"/>
                </a:solidFill>
                <a:latin typeface="Calibri"/>
                <a:ea typeface="Calibri"/>
                <a:cs typeface="Calibri"/>
                <a:sym typeface="Calibri"/>
              </a:rPr>
              <a:t>Venous congestion</a:t>
            </a:r>
            <a:endParaRPr>
              <a:solidFill>
                <a:srgbClr val="002060"/>
              </a:solidFill>
              <a:latin typeface="Calibri"/>
              <a:ea typeface="Calibri"/>
              <a:cs typeface="Calibri"/>
              <a:sym typeface="Calibri"/>
            </a:endParaRPr>
          </a:p>
          <a:p>
            <a:pPr marL="0" lvl="0" indent="0" algn="l" rtl="0">
              <a:spcBef>
                <a:spcPts val="0"/>
              </a:spcBef>
              <a:spcAft>
                <a:spcPts val="0"/>
              </a:spcAft>
              <a:buNone/>
            </a:pPr>
            <a:endParaRPr>
              <a:solidFill>
                <a:srgbClr val="002060"/>
              </a:solidFill>
              <a:latin typeface="Calibri"/>
              <a:ea typeface="Calibri"/>
              <a:cs typeface="Calibri"/>
              <a:sym typeface="Calibri"/>
            </a:endParaRPr>
          </a:p>
          <a:p>
            <a:pPr marL="0" lvl="0" indent="0" algn="l" rtl="0">
              <a:spcBef>
                <a:spcPts val="0"/>
              </a:spcBef>
              <a:spcAft>
                <a:spcPts val="0"/>
              </a:spcAft>
              <a:buNone/>
            </a:pPr>
            <a:r>
              <a:rPr lang="en">
                <a:solidFill>
                  <a:srgbClr val="002060"/>
                </a:solidFill>
                <a:latin typeface="Calibri"/>
                <a:ea typeface="Calibri"/>
                <a:cs typeface="Calibri"/>
                <a:sym typeface="Calibri"/>
              </a:rPr>
              <a:t>All of these factors can contribute to acute kidney injury. </a:t>
            </a:r>
            <a:r>
              <a:rPr lang="en" baseline="30000">
                <a:solidFill>
                  <a:srgbClr val="002060"/>
                </a:solidFill>
                <a:latin typeface="Calibri"/>
                <a:ea typeface="Calibri"/>
                <a:cs typeface="Calibri"/>
                <a:sym typeface="Calibri"/>
              </a:rPr>
              <a:t>10</a:t>
            </a:r>
            <a:endParaRPr baseline="30000">
              <a:solidFill>
                <a:srgbClr val="00206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Incidence of CKD after Cardiac Surgery</a:t>
            </a:r>
            <a:endParaRPr/>
          </a:p>
        </p:txBody>
      </p:sp>
      <p:sp>
        <p:nvSpPr>
          <p:cNvPr id="154" name="Google Shape;154;p27"/>
          <p:cNvSpPr txBox="1">
            <a:spLocks noGrp="1"/>
          </p:cNvSpPr>
          <p:nvPr>
            <p:ph type="body" idx="1"/>
          </p:nvPr>
        </p:nvSpPr>
        <p:spPr>
          <a:xfrm>
            <a:off x="457200" y="914400"/>
            <a:ext cx="8593800" cy="37149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sz="2000" dirty="0"/>
              <a:t>In a review of 29,388 cardiac surgery patients using the VASQIP registry: </a:t>
            </a:r>
            <a:r>
              <a:rPr lang="en" sz="2000" baseline="30000" dirty="0"/>
              <a:t>8</a:t>
            </a:r>
            <a:endParaRPr sz="2000" baseline="30000" dirty="0"/>
          </a:p>
          <a:p>
            <a:pPr marL="457200" lvl="0" indent="-336550" algn="l" rtl="0">
              <a:spcBef>
                <a:spcPts val="700"/>
              </a:spcBef>
              <a:spcAft>
                <a:spcPts val="0"/>
              </a:spcAft>
              <a:buSzPts val="1700"/>
              <a:buChar char="•"/>
            </a:pPr>
            <a:r>
              <a:rPr lang="en" sz="1700" dirty="0"/>
              <a:t>31% (9125) patients had CKD at time of surgery</a:t>
            </a:r>
            <a:endParaRPr sz="1700" dirty="0"/>
          </a:p>
          <a:p>
            <a:pPr marL="457200" lvl="0" indent="-336550" algn="l" rtl="0">
              <a:spcBef>
                <a:spcPts val="0"/>
              </a:spcBef>
              <a:spcAft>
                <a:spcPts val="0"/>
              </a:spcAft>
              <a:buSzPts val="1700"/>
              <a:buChar char="•"/>
            </a:pPr>
            <a:r>
              <a:rPr lang="en" sz="1700" dirty="0"/>
              <a:t>CKD defined as average eGFR &lt;60mL/min/1.73m</a:t>
            </a:r>
            <a:r>
              <a:rPr lang="en" sz="1700" baseline="30000" dirty="0"/>
              <a:t>2 </a:t>
            </a:r>
            <a:r>
              <a:rPr lang="en" sz="1700" dirty="0"/>
              <a:t>for at least 3 months</a:t>
            </a:r>
            <a:endParaRPr sz="1700" dirty="0"/>
          </a:p>
          <a:p>
            <a:pPr marL="457200" lvl="0" indent="-336550" algn="l" rtl="0">
              <a:spcBef>
                <a:spcPts val="0"/>
              </a:spcBef>
              <a:spcAft>
                <a:spcPts val="0"/>
              </a:spcAft>
              <a:buSzPts val="1700"/>
              <a:buChar char="•"/>
            </a:pPr>
            <a:r>
              <a:rPr lang="en" sz="1700" dirty="0"/>
              <a:t>In remaining 20,263 patients without CKD at baseline:</a:t>
            </a:r>
            <a:endParaRPr sz="1700" dirty="0"/>
          </a:p>
          <a:p>
            <a:pPr marL="914400" lvl="1" indent="-336550" algn="l" rtl="0">
              <a:spcBef>
                <a:spcPts val="0"/>
              </a:spcBef>
              <a:spcAft>
                <a:spcPts val="0"/>
              </a:spcAft>
              <a:buSzPts val="1700"/>
              <a:buChar char="–"/>
            </a:pPr>
            <a:r>
              <a:rPr lang="en" sz="1700" dirty="0" smtClean="0"/>
              <a:t>25% </a:t>
            </a:r>
            <a:r>
              <a:rPr lang="en" sz="1700" dirty="0"/>
              <a:t>of patients with NO increase in postop creatinine developed CKD </a:t>
            </a:r>
            <a:endParaRPr sz="1700" dirty="0"/>
          </a:p>
          <a:p>
            <a:pPr marL="914400" lvl="1" indent="-336550" algn="l" rtl="0">
              <a:spcBef>
                <a:spcPts val="0"/>
              </a:spcBef>
              <a:spcAft>
                <a:spcPts val="0"/>
              </a:spcAft>
              <a:buSzPts val="1700"/>
              <a:buChar char="–"/>
            </a:pPr>
            <a:r>
              <a:rPr lang="en" sz="1700" dirty="0" smtClean="0"/>
              <a:t>33% </a:t>
            </a:r>
            <a:r>
              <a:rPr lang="en" sz="1700" dirty="0"/>
              <a:t>of patients with an increase of 1-24% in postop creatinine developed CKD</a:t>
            </a:r>
            <a:endParaRPr sz="1700" dirty="0"/>
          </a:p>
          <a:p>
            <a:pPr marL="914400" lvl="1" indent="-336550" algn="l" rtl="0">
              <a:spcBef>
                <a:spcPts val="0"/>
              </a:spcBef>
              <a:spcAft>
                <a:spcPts val="0"/>
              </a:spcAft>
              <a:buSzPts val="1700"/>
              <a:buChar char="–"/>
            </a:pPr>
            <a:r>
              <a:rPr lang="en" sz="1700" dirty="0" smtClean="0"/>
              <a:t>44% </a:t>
            </a:r>
            <a:r>
              <a:rPr lang="en" sz="1700" dirty="0"/>
              <a:t>of patients with an increase of 25-49% in postop creatinine developed CKD</a:t>
            </a:r>
            <a:endParaRPr sz="1700" dirty="0"/>
          </a:p>
          <a:p>
            <a:pPr marL="914400" lvl="1" indent="-336550" algn="l" rtl="0">
              <a:spcBef>
                <a:spcPts val="0"/>
              </a:spcBef>
              <a:spcAft>
                <a:spcPts val="0"/>
              </a:spcAft>
              <a:buSzPts val="1700"/>
              <a:buChar char="–"/>
            </a:pPr>
            <a:r>
              <a:rPr lang="en" sz="1700" dirty="0" smtClean="0"/>
              <a:t>51% </a:t>
            </a:r>
            <a:r>
              <a:rPr lang="en" sz="1700" dirty="0"/>
              <a:t>of patients with an increase of 50-99% in postop creatinine developed CKD</a:t>
            </a:r>
            <a:endParaRPr sz="1700" dirty="0"/>
          </a:p>
          <a:p>
            <a:pPr marL="914400" lvl="1" indent="-336550" algn="l" rtl="0">
              <a:spcBef>
                <a:spcPts val="0"/>
              </a:spcBef>
              <a:spcAft>
                <a:spcPts val="0"/>
              </a:spcAft>
              <a:buSzPts val="1700"/>
              <a:buChar char="–"/>
            </a:pPr>
            <a:r>
              <a:rPr lang="en" sz="1700" dirty="0" smtClean="0"/>
              <a:t>53% </a:t>
            </a:r>
            <a:r>
              <a:rPr lang="en" sz="1700" dirty="0"/>
              <a:t>of patients with an increase of ≥100% in postop creatinine developed CKD</a:t>
            </a:r>
            <a:endParaRPr sz="1700" dirty="0"/>
          </a:p>
        </p:txBody>
      </p:sp>
      <p:pic>
        <p:nvPicPr>
          <p:cNvPr id="155" name="Google Shape;155;p27"/>
          <p:cNvPicPr preferRelativeResize="0"/>
          <p:nvPr/>
        </p:nvPicPr>
        <p:blipFill>
          <a:blip r:embed="rId3">
            <a:alphaModFix/>
          </a:blip>
          <a:stretch>
            <a:fillRect/>
          </a:stretch>
        </p:blipFill>
        <p:spPr>
          <a:xfrm>
            <a:off x="216725" y="4078325"/>
            <a:ext cx="1232349" cy="1232349"/>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C_std">
  <a:themeElements>
    <a:clrScheme name="">
      <a:dk1>
        <a:srgbClr val="000000"/>
      </a:dk1>
      <a:lt1>
        <a:srgbClr val="FFFFFF"/>
      </a:lt1>
      <a:dk2>
        <a:srgbClr val="0768A9"/>
      </a:dk2>
      <a:lt2>
        <a:srgbClr val="016A3A"/>
      </a:lt2>
      <a:accent1>
        <a:srgbClr val="A8034F"/>
      </a:accent1>
      <a:accent2>
        <a:srgbClr val="611759"/>
      </a:accent2>
      <a:accent3>
        <a:srgbClr val="FFFFFF"/>
      </a:accent3>
      <a:accent4>
        <a:srgbClr val="000000"/>
      </a:accent4>
      <a:accent5>
        <a:srgbClr val="D1AAB2"/>
      </a:accent5>
      <a:accent6>
        <a:srgbClr val="571450"/>
      </a:accent6>
      <a:hlink>
        <a:srgbClr val="F27D00"/>
      </a:hlink>
      <a:folHlink>
        <a:srgbClr val="EBB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TotalTime>
  <Words>5209</Words>
  <Application>Microsoft Office PowerPoint</Application>
  <PresentationFormat>On-screen Show (16:9)</PresentationFormat>
  <Paragraphs>321</Paragraphs>
  <Slides>35</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Roboto</vt:lpstr>
      <vt:lpstr>Cambria</vt:lpstr>
      <vt:lpstr>Arial</vt:lpstr>
      <vt:lpstr>Calibri</vt:lpstr>
      <vt:lpstr>CC_std</vt:lpstr>
      <vt:lpstr>Avoiding Kidney Injury: Cardiac Surgery</vt:lpstr>
      <vt:lpstr>Objectives</vt:lpstr>
      <vt:lpstr>For more information...</vt:lpstr>
      <vt:lpstr>Incidence of CSA-AKI </vt:lpstr>
      <vt:lpstr>Impact of CSA-AKI </vt:lpstr>
      <vt:lpstr>Impact of CSA-AKI </vt:lpstr>
      <vt:lpstr>Impact of CSA-AKI </vt:lpstr>
      <vt:lpstr>Pathophysiology of AKI related to Cardiopulmonary bypass</vt:lpstr>
      <vt:lpstr>Incidence of CKD after Cardiac Surgery</vt:lpstr>
      <vt:lpstr>Considerations for Preventing CSA-AKI 10</vt:lpstr>
      <vt:lpstr>Preoperative Considerations</vt:lpstr>
      <vt:lpstr>CSA-AKI Risk Factors 17</vt:lpstr>
      <vt:lpstr>Intraoperative Considerations</vt:lpstr>
      <vt:lpstr>Intraoperative Considerations:</vt:lpstr>
      <vt:lpstr>Intraoperative Considerations:</vt:lpstr>
      <vt:lpstr>Intraoperative Considerations:</vt:lpstr>
      <vt:lpstr>Intraoperative Considerations: </vt:lpstr>
      <vt:lpstr>Goal-Directed Perfusion Trial (GIFT)31</vt:lpstr>
      <vt:lpstr>Goal Directed Resuscitation in Cardiac Surgery 32</vt:lpstr>
      <vt:lpstr>Intraoperative Considerations</vt:lpstr>
      <vt:lpstr>PrevAKI Study 39 </vt:lpstr>
      <vt:lpstr>Postoperative Considerations</vt:lpstr>
      <vt:lpstr>Interventions requiring more research </vt:lpstr>
      <vt:lpstr>Interventions requiring more research</vt:lpstr>
      <vt:lpstr>Interventions requiring more research</vt:lpstr>
      <vt:lpstr>Summary of Considerations for preventing AKI after Cardiac Surgery</vt:lpstr>
      <vt:lpstr>References </vt:lpstr>
      <vt:lpstr>References </vt:lpstr>
      <vt:lpstr>References </vt:lpstr>
      <vt:lpstr>References </vt:lpstr>
      <vt:lpstr>References </vt:lpstr>
      <vt:lpstr>References </vt:lpstr>
      <vt:lpstr>References </vt:lpstr>
      <vt:lpstr>References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AKI in Cardiac Surgery</dc:title>
  <dc:creator>Buehler, Kathryn</dc:creator>
  <cp:lastModifiedBy>Buehler, Kathryn</cp:lastModifiedBy>
  <cp:revision>27</cp:revision>
  <dcterms:modified xsi:type="dcterms:W3CDTF">2020-07-15T20:18:56Z</dcterms:modified>
</cp:coreProperties>
</file>