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Roboto Medium" panose="020B0604020202020204" charset="0"/>
      <p:regular r:id="rId59"/>
      <p:bold r:id="rId60"/>
      <p:italic r:id="rId61"/>
      <p:boldItalic r:id="rId62"/>
    </p:embeddedFont>
    <p:embeddedFont>
      <p:font typeface="Roboto" panose="020B0604020202020204" charset="0"/>
      <p:regular r:id="rId63"/>
      <p:bold r:id="rId64"/>
      <p:italic r:id="rId65"/>
      <p:boldItalic r:id="rId66"/>
    </p:embeddedFont>
    <p:embeddedFont>
      <p:font typeface="Cambria" panose="02040503050406030204"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Roboto Thin"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6A7090-CBE2-40D4-BEA9-978F2A26BB35}">
  <a:tblStyle styleId="{916A7090-CBE2-40D4-BEA9-978F2A26BB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10f6645c4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10f6645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2027a3d8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2027a3d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10f6645c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10f6645c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10f6645c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10f6645c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10f6645c4_0_41:notes"/>
          <p:cNvSpPr txBox="1">
            <a:spLocks noGrp="1"/>
          </p:cNvSpPr>
          <p:nvPr>
            <p:ph type="sldNum" idx="12"/>
          </p:nvPr>
        </p:nvSpPr>
        <p:spPr>
          <a:xfrm>
            <a:off x="3885579" y="8686489"/>
            <a:ext cx="2972400" cy="457500"/>
          </a:xfrm>
          <a:prstGeom prst="rect">
            <a:avLst/>
          </a:prstGeom>
          <a:noFill/>
          <a:ln>
            <a:noFill/>
          </a:ln>
        </p:spPr>
        <p:txBody>
          <a:bodyPr spcFirstLastPara="1" wrap="square" lIns="89650" tIns="44825" rIns="89650" bIns="44825" anchor="ctr" anchorCtr="0">
            <a:noAutofit/>
          </a:bodyPr>
          <a:lstStyle/>
          <a:p>
            <a:pPr marL="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14</a:t>
            </a:fld>
            <a:endParaRPr sz="1200" b="0" i="0" u="none" strike="noStrike" cap="none">
              <a:solidFill>
                <a:schemeClr val="dk1"/>
              </a:solidFill>
              <a:latin typeface="Arial"/>
              <a:ea typeface="Arial"/>
              <a:cs typeface="Arial"/>
              <a:sym typeface="Arial"/>
            </a:endParaRPr>
          </a:p>
        </p:txBody>
      </p:sp>
      <p:sp>
        <p:nvSpPr>
          <p:cNvPr id="221" name="Google Shape;221;g810f6645c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g810f6645c4_0_41:notes"/>
          <p:cNvSpPr txBox="1">
            <a:spLocks noGrp="1"/>
          </p:cNvSpPr>
          <p:nvPr>
            <p:ph type="body" idx="1"/>
          </p:nvPr>
        </p:nvSpPr>
        <p:spPr>
          <a:xfrm>
            <a:off x="902286" y="4300100"/>
            <a:ext cx="4962600" cy="4073700"/>
          </a:xfrm>
          <a:prstGeom prst="rect">
            <a:avLst/>
          </a:prstGeom>
          <a:noFill/>
          <a:ln>
            <a:noFill/>
          </a:ln>
        </p:spPr>
        <p:txBody>
          <a:bodyPr spcFirstLastPara="1" wrap="square" lIns="89650" tIns="44825" rIns="89650" bIns="44825" anchor="t" anchorCtr="0">
            <a:noAutofit/>
          </a:bodyPr>
          <a:lstStyle/>
          <a:p>
            <a:pPr marL="0" lvl="0" indent="0" algn="l" rtl="0">
              <a:lnSpc>
                <a:spcPct val="115000"/>
              </a:lnSpc>
              <a:spcBef>
                <a:spcPts val="0"/>
              </a:spcBef>
              <a:spcAft>
                <a:spcPts val="0"/>
              </a:spcAft>
              <a:buNone/>
            </a:pPr>
            <a:endParaRPr>
              <a:solidFill>
                <a:srgbClr val="0000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1f3f339c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1f3f339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10f6645c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10f6645c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769e8902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769e890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804de1ed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804de1ed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102958dd9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102958dd9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1f3f339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1f3f339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102958dd9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102958dd9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37d74bd9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37d74bd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d1f294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d1f294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300ea148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300ea148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04de1ed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04de1ed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d1f2940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d1f2940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300ea148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300ea148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8102958dd9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8102958dd9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38908a58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38908a58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10f6645c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10f6645c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a3893230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a3893230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4bf25043d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4bf25043d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3f55394a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83f55394a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83b0b7f7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83b0b7f7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4bf25043d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4bf25043d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7ea37a11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7ea37a11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81a09fc2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81a09fc2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84bf25043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84bf2504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783b0b7f7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783b0b7f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83b0b7f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83b0b7f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10f6645c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10f6645c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10f6645c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10f6645c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15894d61b_0_1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815894d61b_0_1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15894d61b_0_1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15894d61b_0_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815894d61b_0_19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815894d61b_0_19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4be1fcc3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84be1fcc3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4be1fcc3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4be1fcc3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10f6645c4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810f6645c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7c175a58e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7c175a58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6d1f2940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6d1f2940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b94504536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b94504536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858ccdf3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858ccdf3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10f6645c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10f6645c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8a23ebf10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8a23ebf10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8a23ebf10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8a23ebf10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a23ebf109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8a23ebf10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8a23ebf109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8a23ebf10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8a23ebf109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8a23ebf10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8a23ebf109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8a23ebf10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8a20a78b8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8a20a78b8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4828c597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4828c59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587d4958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587d4958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769e89027_1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769e89027_1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15894d61b_0_9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15894d61b_0_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457200" y="1543050"/>
            <a:ext cx="8229600" cy="484800"/>
          </a:xfrm>
          <a:prstGeom prst="rect">
            <a:avLst/>
          </a:prstGeom>
          <a:noFill/>
          <a:ln>
            <a:noFill/>
          </a:ln>
        </p:spPr>
        <p:txBody>
          <a:bodyPr spcFirstLastPara="1" wrap="square" lIns="68575" tIns="34275" rIns="68575" bIns="34275" anchor="t" anchorCtr="0">
            <a:noAutofit/>
          </a:bodyPr>
          <a:lstStyle>
            <a:lvl1pPr lvl="0" algn="l">
              <a:spcBef>
                <a:spcPts val="800"/>
              </a:spcBef>
              <a:spcAft>
                <a:spcPts val="0"/>
              </a:spcAft>
              <a:buSzPts val="1100"/>
              <a:buNone/>
              <a:defRPr sz="2700"/>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10" name="Google Shape;10;p2"/>
          <p:cNvCxnSpPr/>
          <p:nvPr/>
        </p:nvCxnSpPr>
        <p:spPr>
          <a:xfrm>
            <a:off x="457200" y="4686300"/>
            <a:ext cx="5029200" cy="0"/>
          </a:xfrm>
          <a:prstGeom prst="straightConnector1">
            <a:avLst/>
          </a:prstGeom>
          <a:noFill/>
          <a:ln w="25400" cap="flat" cmpd="sng">
            <a:solidFill>
              <a:srgbClr val="002060"/>
            </a:solidFill>
            <a:prstDash val="solid"/>
            <a:round/>
            <a:headEnd type="none" w="med" len="med"/>
            <a:tailEnd type="none" w="med" len="med"/>
          </a:ln>
        </p:spPr>
      </p:cxnSp>
      <p:pic>
        <p:nvPicPr>
          <p:cNvPr id="11" name="Google Shape;11;p2"/>
          <p:cNvPicPr preferRelativeResize="0"/>
          <p:nvPr/>
        </p:nvPicPr>
        <p:blipFill rotWithShape="1">
          <a:blip r:embed="rId2">
            <a:alphaModFix/>
          </a:blip>
          <a:srcRect/>
          <a:stretch/>
        </p:blipFill>
        <p:spPr>
          <a:xfrm>
            <a:off x="5562600" y="4429564"/>
            <a:ext cx="3124199" cy="542487"/>
          </a:xfrm>
          <a:prstGeom prst="rect">
            <a:avLst/>
          </a:prstGeom>
          <a:noFill/>
          <a:ln>
            <a:noFill/>
          </a:ln>
        </p:spPr>
      </p:pic>
      <p:sp>
        <p:nvSpPr>
          <p:cNvPr id="12" name="Google Shape;12;p2"/>
          <p:cNvSpPr txBox="1">
            <a:spLocks noGrp="1"/>
          </p:cNvSpPr>
          <p:nvPr>
            <p:ph type="body" idx="1"/>
          </p:nvPr>
        </p:nvSpPr>
        <p:spPr>
          <a:xfrm>
            <a:off x="457201" y="3486150"/>
            <a:ext cx="8229600" cy="1143000"/>
          </a:xfrm>
          <a:prstGeom prst="rect">
            <a:avLst/>
          </a:prstGeom>
          <a:noFill/>
          <a:ln>
            <a:noFill/>
          </a:ln>
        </p:spPr>
        <p:txBody>
          <a:bodyPr spcFirstLastPara="1" wrap="square" lIns="68575" tIns="34275" rIns="68575" bIns="34275" anchor="t" anchorCtr="0">
            <a:noAutofit/>
          </a:bodyPr>
          <a:lstStyle>
            <a:lvl1pPr marL="457200" lvl="0" indent="-228600" algn="l">
              <a:spcBef>
                <a:spcPts val="700"/>
              </a:spcBef>
              <a:spcAft>
                <a:spcPts val="0"/>
              </a:spcAft>
              <a:buSzPts val="1400"/>
              <a:buNone/>
              <a:defRPr sz="1400"/>
            </a:lvl1pPr>
            <a:lvl2pPr marL="914400" lvl="1" indent="-228600" algn="l">
              <a:spcBef>
                <a:spcPts val="300"/>
              </a:spcBef>
              <a:spcAft>
                <a:spcPts val="0"/>
              </a:spcAft>
              <a:buSzPts val="1400"/>
              <a:buNone/>
              <a:defRPr/>
            </a:lvl2pPr>
            <a:lvl3pPr marL="1371600" lvl="2" indent="-228600" algn="l">
              <a:spcBef>
                <a:spcPts val="300"/>
              </a:spcBef>
              <a:spcAft>
                <a:spcPts val="0"/>
              </a:spcAft>
              <a:buSzPts val="1400"/>
              <a:buFont typeface="Calibri"/>
              <a:buNone/>
              <a:defRPr/>
            </a:lvl3pPr>
            <a:lvl4pPr marL="1828800" lvl="3" indent="-228600" algn="l">
              <a:spcBef>
                <a:spcPts val="300"/>
              </a:spcBef>
              <a:spcAft>
                <a:spcPts val="0"/>
              </a:spcAft>
              <a:buSzPts val="1400"/>
              <a:buNone/>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8" name="Google Shape;58;p11"/>
          <p:cNvSpPr txBox="1">
            <a:spLocks noGrp="1"/>
          </p:cNvSpPr>
          <p:nvPr>
            <p:ph type="body" idx="1"/>
          </p:nvPr>
        </p:nvSpPr>
        <p:spPr>
          <a:xfrm rot="5400000">
            <a:off x="2699700" y="-1328099"/>
            <a:ext cx="3744600" cy="82296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59" name="Google Shape;59;p11"/>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0" name="Google Shape;60;p11"/>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5265731" y="2590528"/>
            <a:ext cx="3710100" cy="426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63" name="Google Shape;63;p12"/>
          <p:cNvSpPr txBox="1">
            <a:spLocks noGrp="1"/>
          </p:cNvSpPr>
          <p:nvPr>
            <p:ph type="body" idx="1"/>
          </p:nvPr>
        </p:nvSpPr>
        <p:spPr>
          <a:xfrm rot="5400000">
            <a:off x="1873213" y="-222572"/>
            <a:ext cx="3710100" cy="60531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64" name="Google Shape;64;p12"/>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5" name="Google Shape;65;p12"/>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68" name="Google Shape;68;p1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69" name="Google Shape;69;p1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30250" y="948929"/>
            <a:ext cx="82455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72" name="Google Shape;72;p14"/>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sp>
        <p:nvSpPr>
          <p:cNvPr id="73" name="Google Shape;73;p14"/>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74" name="Google Shape;74;p1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75" name="Google Shape;75;p1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5"/>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600"/>
              </a:spcBef>
              <a:spcAft>
                <a:spcPts val="0"/>
              </a:spcAft>
              <a:buSzPts val="5200"/>
              <a:buNone/>
              <a:defRPr sz="5200"/>
            </a:lvl1pPr>
            <a:lvl2pPr lvl="1" algn="ctr" rtl="0">
              <a:spcBef>
                <a:spcPts val="600"/>
              </a:spcBef>
              <a:spcAft>
                <a:spcPts val="0"/>
              </a:spcAft>
              <a:buSzPts val="5200"/>
              <a:buNone/>
              <a:defRPr sz="5200"/>
            </a:lvl2pPr>
            <a:lvl3pPr lvl="2" algn="ctr" rtl="0">
              <a:spcBef>
                <a:spcPts val="600"/>
              </a:spcBef>
              <a:spcAft>
                <a:spcPts val="0"/>
              </a:spcAft>
              <a:buSzPts val="5200"/>
              <a:buNone/>
              <a:defRPr sz="5200"/>
            </a:lvl3pPr>
            <a:lvl4pPr lvl="3" algn="ctr" rtl="0">
              <a:spcBef>
                <a:spcPts val="600"/>
              </a:spcBef>
              <a:spcAft>
                <a:spcPts val="0"/>
              </a:spcAft>
              <a:buSzPts val="5200"/>
              <a:buNone/>
              <a:defRPr sz="5200"/>
            </a:lvl4pPr>
            <a:lvl5pPr lvl="4" algn="ctr" rtl="0">
              <a:spcBef>
                <a:spcPts val="600"/>
              </a:spcBef>
              <a:spcAft>
                <a:spcPts val="0"/>
              </a:spcAft>
              <a:buSzPts val="5200"/>
              <a:buNone/>
              <a:defRPr sz="5200"/>
            </a:lvl5pPr>
            <a:lvl6pPr lvl="5" algn="ctr" rtl="0">
              <a:spcBef>
                <a:spcPts val="600"/>
              </a:spcBef>
              <a:spcAft>
                <a:spcPts val="0"/>
              </a:spcAft>
              <a:buSzPts val="5200"/>
              <a:buNone/>
              <a:defRPr sz="5200"/>
            </a:lvl6pPr>
            <a:lvl7pPr lvl="6" algn="ctr" rtl="0">
              <a:spcBef>
                <a:spcPts val="600"/>
              </a:spcBef>
              <a:spcAft>
                <a:spcPts val="0"/>
              </a:spcAft>
              <a:buSzPts val="5200"/>
              <a:buNone/>
              <a:defRPr sz="5200"/>
            </a:lvl7pPr>
            <a:lvl8pPr lvl="7" algn="ctr" rtl="0">
              <a:spcBef>
                <a:spcPts val="600"/>
              </a:spcBef>
              <a:spcAft>
                <a:spcPts val="0"/>
              </a:spcAft>
              <a:buSzPts val="5200"/>
              <a:buNone/>
              <a:defRPr sz="5200"/>
            </a:lvl8pPr>
            <a:lvl9pPr lvl="8" algn="ctr" rtl="0">
              <a:spcBef>
                <a:spcPts val="600"/>
              </a:spcBef>
              <a:spcAft>
                <a:spcPts val="0"/>
              </a:spcAft>
              <a:buSzPts val="5200"/>
              <a:buNone/>
              <a:defRPr sz="5200"/>
            </a:lvl9pPr>
          </a:lstStyle>
          <a:p>
            <a:endParaRPr/>
          </a:p>
        </p:txBody>
      </p:sp>
      <p:sp>
        <p:nvSpPr>
          <p:cNvPr id="78" name="Google Shape;78;p15"/>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300"/>
              </a:spcBef>
              <a:spcAft>
                <a:spcPts val="0"/>
              </a:spcAft>
              <a:buSzPts val="2800"/>
              <a:buNone/>
              <a:defRPr sz="2800"/>
            </a:lvl2pPr>
            <a:lvl3pPr lvl="2" algn="ctr" rtl="0">
              <a:lnSpc>
                <a:spcPct val="100000"/>
              </a:lnSpc>
              <a:spcBef>
                <a:spcPts val="300"/>
              </a:spcBef>
              <a:spcAft>
                <a:spcPts val="0"/>
              </a:spcAft>
              <a:buSzPts val="2800"/>
              <a:buNone/>
              <a:defRPr sz="2800"/>
            </a:lvl3pPr>
            <a:lvl4pPr lvl="3" algn="ctr" rtl="0">
              <a:lnSpc>
                <a:spcPct val="100000"/>
              </a:lnSpc>
              <a:spcBef>
                <a:spcPts val="3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79" name="Google Shape;7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36550" rtl="0">
              <a:spcBef>
                <a:spcPts val="800"/>
              </a:spcBef>
              <a:spcAft>
                <a:spcPts val="0"/>
              </a:spcAft>
              <a:buSzPts val="1700"/>
              <a:buChar char="•"/>
              <a:defRPr/>
            </a:lvl1pPr>
            <a:lvl2pPr marL="914400" lvl="1" indent="-317500" rtl="0">
              <a:spcBef>
                <a:spcPts val="300"/>
              </a:spcBef>
              <a:spcAft>
                <a:spcPts val="0"/>
              </a:spcAft>
              <a:buSzPts val="1400"/>
              <a:buChar char="–"/>
              <a:defRPr/>
            </a:lvl2pPr>
            <a:lvl3pPr marL="1371600" lvl="2" indent="-317500" rtl="0">
              <a:spcBef>
                <a:spcPts val="300"/>
              </a:spcBef>
              <a:spcAft>
                <a:spcPts val="0"/>
              </a:spcAft>
              <a:buSzPts val="1400"/>
              <a:buChar char="–"/>
              <a:defRPr/>
            </a:lvl3pPr>
            <a:lvl4pPr marL="1828800" lvl="3" indent="-317500" rtl="0">
              <a:spcBef>
                <a:spcPts val="300"/>
              </a:spcBef>
              <a:spcAft>
                <a:spcPts val="0"/>
              </a:spcAft>
              <a:buSzPts val="1400"/>
              <a:buChar char="–"/>
              <a:defRPr/>
            </a:lvl4pPr>
            <a:lvl5pPr marL="2286000" lvl="4" indent="-228600" rtl="0">
              <a:spcBef>
                <a:spcPts val="400"/>
              </a:spcBef>
              <a:spcAft>
                <a:spcPts val="0"/>
              </a:spcAft>
              <a:buSzPts val="1100"/>
              <a:buNone/>
              <a:defRPr/>
            </a:lvl5pPr>
            <a:lvl6pPr marL="2743200" lvl="5" indent="-228600" rtl="0">
              <a:spcBef>
                <a:spcPts val="400"/>
              </a:spcBef>
              <a:spcAft>
                <a:spcPts val="0"/>
              </a:spcAft>
              <a:buSzPts val="1100"/>
              <a:buNone/>
              <a:defRPr/>
            </a:lvl6pPr>
            <a:lvl7pPr marL="3200400" lvl="6" indent="-228600" rtl="0">
              <a:spcBef>
                <a:spcPts val="400"/>
              </a:spcBef>
              <a:spcAft>
                <a:spcPts val="0"/>
              </a:spcAft>
              <a:buSzPts val="1100"/>
              <a:buNone/>
              <a:defRPr/>
            </a:lvl7pPr>
            <a:lvl8pPr marL="3657600" lvl="7" indent="-228600" rtl="0">
              <a:spcBef>
                <a:spcPts val="400"/>
              </a:spcBef>
              <a:spcAft>
                <a:spcPts val="0"/>
              </a:spcAft>
              <a:buSzPts val="1100"/>
              <a:buNone/>
              <a:defRPr/>
            </a:lvl8pPr>
            <a:lvl9pPr marL="4114800" lvl="8" indent="-228600" rtl="0">
              <a:spcBef>
                <a:spcPts val="400"/>
              </a:spcBef>
              <a:spcAft>
                <a:spcPts val="0"/>
              </a:spcAft>
              <a:buSzPts val="1100"/>
              <a:buNone/>
              <a:defRPr/>
            </a:lvl9pPr>
          </a:lstStyle>
          <a:p>
            <a:endParaRPr/>
          </a:p>
        </p:txBody>
      </p:sp>
      <p:sp>
        <p:nvSpPr>
          <p:cNvPr id="83" name="Google Shape;8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Autofit/>
          </a:bodyPr>
          <a:lstStyle>
            <a:lvl1pPr lvl="0" rtl="0">
              <a:spcBef>
                <a:spcPts val="600"/>
              </a:spcBef>
              <a:spcAft>
                <a:spcPts val="0"/>
              </a:spcAft>
              <a:buSzPts val="1100"/>
              <a:buNone/>
              <a:defRPr/>
            </a:lvl1pPr>
            <a:lvl2pPr lvl="1" rtl="0">
              <a:spcBef>
                <a:spcPts val="600"/>
              </a:spcBef>
              <a:spcAft>
                <a:spcPts val="0"/>
              </a:spcAft>
              <a:buSzPts val="1100"/>
              <a:buNone/>
              <a:defRPr/>
            </a:lvl2pPr>
            <a:lvl3pPr lvl="2" rtl="0">
              <a:spcBef>
                <a:spcPts val="600"/>
              </a:spcBef>
              <a:spcAft>
                <a:spcPts val="0"/>
              </a:spcAft>
              <a:buSzPts val="1100"/>
              <a:buNone/>
              <a:defRPr/>
            </a:lvl3pPr>
            <a:lvl4pPr lvl="3" rtl="0">
              <a:spcBef>
                <a:spcPts val="600"/>
              </a:spcBef>
              <a:spcAft>
                <a:spcPts val="0"/>
              </a:spcAft>
              <a:buSzPts val="1100"/>
              <a:buNone/>
              <a:defRPr/>
            </a:lvl4pPr>
            <a:lvl5pPr lvl="4" rtl="0">
              <a:spcBef>
                <a:spcPts val="600"/>
              </a:spcBef>
              <a:spcAft>
                <a:spcPts val="0"/>
              </a:spcAft>
              <a:buSzPts val="1100"/>
              <a:buNone/>
              <a:defRPr/>
            </a:lvl5pPr>
            <a:lvl6pPr lvl="5" rtl="0">
              <a:spcBef>
                <a:spcPts val="600"/>
              </a:spcBef>
              <a:spcAft>
                <a:spcPts val="0"/>
              </a:spcAft>
              <a:buSzPts val="1100"/>
              <a:buNone/>
              <a:defRPr/>
            </a:lvl6pPr>
            <a:lvl7pPr lvl="6" rtl="0">
              <a:spcBef>
                <a:spcPts val="600"/>
              </a:spcBef>
              <a:spcAft>
                <a:spcPts val="0"/>
              </a:spcAft>
              <a:buSzPts val="1100"/>
              <a:buNone/>
              <a:defRPr/>
            </a:lvl7pPr>
            <a:lvl8pPr lvl="7" rtl="0">
              <a:spcBef>
                <a:spcPts val="600"/>
              </a:spcBef>
              <a:spcAft>
                <a:spcPts val="0"/>
              </a:spcAft>
              <a:buSzPts val="1100"/>
              <a:buNone/>
              <a:defRPr/>
            </a:lvl8pPr>
            <a:lvl9pPr lvl="8" rtl="0">
              <a:spcBef>
                <a:spcPts val="600"/>
              </a:spcBef>
              <a:spcAft>
                <a:spcPts val="0"/>
              </a:spcAft>
              <a:buSzPts val="1100"/>
              <a:buNone/>
              <a:defRPr/>
            </a:lvl9pPr>
          </a:lstStyle>
          <a:p>
            <a:endParaRPr/>
          </a:p>
        </p:txBody>
      </p:sp>
      <p:sp>
        <p:nvSpPr>
          <p:cNvPr id="86" name="Google Shape;86;p17"/>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7" name="Google Shape;87;p17"/>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300"/>
              </a:spcBef>
              <a:spcAft>
                <a:spcPts val="0"/>
              </a:spcAft>
              <a:buSzPts val="1200"/>
              <a:buChar char="–"/>
              <a:defRPr sz="1200"/>
            </a:lvl2pPr>
            <a:lvl3pPr marL="1371600" lvl="2" indent="-304800" rtl="0">
              <a:spcBef>
                <a:spcPts val="3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228600" rtl="0">
              <a:spcBef>
                <a:spcPts val="400"/>
              </a:spcBef>
              <a:spcAft>
                <a:spcPts val="0"/>
              </a:spcAft>
              <a:buSzPts val="1200"/>
              <a:buNone/>
              <a:defRPr sz="1200"/>
            </a:lvl5pPr>
            <a:lvl6pPr marL="2743200" lvl="5" indent="-228600" rtl="0">
              <a:spcBef>
                <a:spcPts val="400"/>
              </a:spcBef>
              <a:spcAft>
                <a:spcPts val="0"/>
              </a:spcAft>
              <a:buSzPts val="1200"/>
              <a:buNone/>
              <a:defRPr sz="1200"/>
            </a:lvl6pPr>
            <a:lvl7pPr marL="3200400" lvl="6" indent="-228600" rtl="0">
              <a:spcBef>
                <a:spcPts val="400"/>
              </a:spcBef>
              <a:spcAft>
                <a:spcPts val="0"/>
              </a:spcAft>
              <a:buSzPts val="1200"/>
              <a:buNone/>
              <a:defRPr sz="1200"/>
            </a:lvl7pPr>
            <a:lvl8pPr marL="3657600" lvl="7" indent="-228600" rtl="0">
              <a:spcBef>
                <a:spcPts val="400"/>
              </a:spcBef>
              <a:spcAft>
                <a:spcPts val="0"/>
              </a:spcAft>
              <a:buSzPts val="1200"/>
              <a:buNone/>
              <a:defRPr sz="1200"/>
            </a:lvl8pPr>
            <a:lvl9pPr marL="4114800" lvl="8" indent="-228600" rtl="0">
              <a:spcBef>
                <a:spcPts val="400"/>
              </a:spcBef>
              <a:spcAft>
                <a:spcPts val="0"/>
              </a:spcAft>
              <a:buSzPts val="1200"/>
              <a:buNone/>
              <a:defRPr sz="1200"/>
            </a:lvl9pPr>
          </a:lstStyle>
          <a:p>
            <a:endParaRPr/>
          </a:p>
        </p:txBody>
      </p:sp>
      <p:sp>
        <p:nvSpPr>
          <p:cNvPr id="88" name="Google Shape;8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150850"/>
            <a:ext cx="8520600" cy="841800"/>
          </a:xfrm>
          <a:prstGeom prst="rect">
            <a:avLst/>
          </a:prstGeom>
        </p:spPr>
        <p:txBody>
          <a:bodyPr spcFirstLastPara="1" wrap="square" lIns="68575" tIns="34275" rIns="68575" bIns="34275" anchor="ctr" anchorCtr="0">
            <a:noAutofit/>
          </a:bodyPr>
          <a:lstStyle>
            <a:lvl1pPr lvl="0" algn="ctr" rtl="0">
              <a:spcBef>
                <a:spcPts val="600"/>
              </a:spcBef>
              <a:spcAft>
                <a:spcPts val="0"/>
              </a:spcAft>
              <a:buSzPts val="3600"/>
              <a:buNone/>
              <a:defRPr sz="3600"/>
            </a:lvl1pPr>
            <a:lvl2pPr lvl="1" algn="ctr" rtl="0">
              <a:spcBef>
                <a:spcPts val="600"/>
              </a:spcBef>
              <a:spcAft>
                <a:spcPts val="0"/>
              </a:spcAft>
              <a:buSzPts val="3600"/>
              <a:buNone/>
              <a:defRPr sz="3600"/>
            </a:lvl2pPr>
            <a:lvl3pPr lvl="2" algn="ctr" rtl="0">
              <a:spcBef>
                <a:spcPts val="600"/>
              </a:spcBef>
              <a:spcAft>
                <a:spcPts val="0"/>
              </a:spcAft>
              <a:buSzPts val="3600"/>
              <a:buNone/>
              <a:defRPr sz="3600"/>
            </a:lvl3pPr>
            <a:lvl4pPr lvl="3" algn="ctr" rtl="0">
              <a:spcBef>
                <a:spcPts val="600"/>
              </a:spcBef>
              <a:spcAft>
                <a:spcPts val="0"/>
              </a:spcAft>
              <a:buSzPts val="3600"/>
              <a:buNone/>
              <a:defRPr sz="3600"/>
            </a:lvl4pPr>
            <a:lvl5pPr lvl="4" algn="ctr" rtl="0">
              <a:spcBef>
                <a:spcPts val="600"/>
              </a:spcBef>
              <a:spcAft>
                <a:spcPts val="0"/>
              </a:spcAft>
              <a:buSzPts val="3600"/>
              <a:buNone/>
              <a:defRPr sz="3600"/>
            </a:lvl5pPr>
            <a:lvl6pPr lvl="5" algn="ctr" rtl="0">
              <a:spcBef>
                <a:spcPts val="600"/>
              </a:spcBef>
              <a:spcAft>
                <a:spcPts val="0"/>
              </a:spcAft>
              <a:buSzPts val="3600"/>
              <a:buNone/>
              <a:defRPr sz="3600"/>
            </a:lvl6pPr>
            <a:lvl7pPr lvl="6" algn="ctr" rtl="0">
              <a:spcBef>
                <a:spcPts val="600"/>
              </a:spcBef>
              <a:spcAft>
                <a:spcPts val="0"/>
              </a:spcAft>
              <a:buSzPts val="3600"/>
              <a:buNone/>
              <a:defRPr sz="3600"/>
            </a:lvl7pPr>
            <a:lvl8pPr lvl="7" algn="ctr" rtl="0">
              <a:spcBef>
                <a:spcPts val="600"/>
              </a:spcBef>
              <a:spcAft>
                <a:spcPts val="0"/>
              </a:spcAft>
              <a:buSzPts val="3600"/>
              <a:buNone/>
              <a:defRPr sz="3600"/>
            </a:lvl8pPr>
            <a:lvl9pPr lvl="8" algn="ctr" rtl="0">
              <a:spcBef>
                <a:spcPts val="600"/>
              </a:spcBef>
              <a:spcAft>
                <a:spcPts val="0"/>
              </a:spcAft>
              <a:buSzPts val="3600"/>
              <a:buNone/>
              <a:defRPr sz="3600"/>
            </a:lvl9pPr>
          </a:lstStyle>
          <a:p>
            <a:endParaRPr/>
          </a:p>
        </p:txBody>
      </p:sp>
      <p:sp>
        <p:nvSpPr>
          <p:cNvPr id="91" name="Google Shape;9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1" y="290946"/>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15" name="Google Shape;15;p3"/>
          <p:cNvSpPr txBox="1">
            <a:spLocks noGrp="1"/>
          </p:cNvSpPr>
          <p:nvPr>
            <p:ph type="body" idx="1"/>
          </p:nvPr>
        </p:nvSpPr>
        <p:spPr>
          <a:xfrm>
            <a:off x="457201" y="914400"/>
            <a:ext cx="8229600" cy="3714900"/>
          </a:xfrm>
          <a:prstGeom prst="rect">
            <a:avLst/>
          </a:prstGeom>
          <a:noFill/>
          <a:ln>
            <a:noFill/>
          </a:ln>
        </p:spPr>
        <p:txBody>
          <a:bodyPr spcFirstLastPara="1" wrap="square" lIns="68575" tIns="34275" rIns="68575" bIns="34275" anchor="t" anchorCtr="0">
            <a:noAutofit/>
          </a:bodyPr>
          <a:lstStyle>
            <a:lvl1pPr marL="457200" lvl="0" indent="-317500" algn="l">
              <a:spcBef>
                <a:spcPts val="700"/>
              </a:spcBef>
              <a:spcAft>
                <a:spcPts val="0"/>
              </a:spcAft>
              <a:buSzPts val="1400"/>
              <a:buChar char="•"/>
              <a:defRPr/>
            </a:lvl1pPr>
            <a:lvl2pPr marL="914400" lvl="1" indent="-317500" algn="l">
              <a:spcBef>
                <a:spcPts val="300"/>
              </a:spcBef>
              <a:spcAft>
                <a:spcPts val="0"/>
              </a:spcAft>
              <a:buSzPts val="1400"/>
              <a:buChar char="–"/>
              <a:defRPr/>
            </a:lvl2pPr>
            <a:lvl3pPr marL="1371600" lvl="2" indent="-317500" algn="l">
              <a:spcBef>
                <a:spcPts val="300"/>
              </a:spcBef>
              <a:spcAft>
                <a:spcPts val="0"/>
              </a:spcAft>
              <a:buSzPts val="1400"/>
              <a:buChar char="–"/>
              <a:defRPr/>
            </a:lvl3pPr>
            <a:lvl4pPr marL="1828800" lvl="3" indent="-317500" algn="l">
              <a:spcBef>
                <a:spcPts val="300"/>
              </a:spcBef>
              <a:spcAft>
                <a:spcPts val="0"/>
              </a:spcAft>
              <a:buSzPts val="1400"/>
              <a:buChar char="–"/>
              <a:defRPr/>
            </a:lvl4pPr>
            <a:lvl5pPr marL="2286000" lvl="4" indent="-228600" algn="l">
              <a:spcBef>
                <a:spcPts val="300"/>
              </a:spcBef>
              <a:spcAft>
                <a:spcPts val="0"/>
              </a:spcAft>
              <a:buSzPts val="1100"/>
              <a:buNone/>
              <a:defRPr/>
            </a:lvl5pPr>
            <a:lvl6pPr marL="2743200" lvl="5" indent="-228600" algn="l">
              <a:spcBef>
                <a:spcPts val="300"/>
              </a:spcBef>
              <a:spcAft>
                <a:spcPts val="0"/>
              </a:spcAft>
              <a:buSzPts val="1100"/>
              <a:buNone/>
              <a:defRPr/>
            </a:lvl6pPr>
            <a:lvl7pPr marL="3200400" lvl="6" indent="-228600" algn="l">
              <a:spcBef>
                <a:spcPts val="300"/>
              </a:spcBef>
              <a:spcAft>
                <a:spcPts val="0"/>
              </a:spcAft>
              <a:buSzPts val="1100"/>
              <a:buNone/>
              <a:defRPr/>
            </a:lvl7pPr>
            <a:lvl8pPr marL="3657600" lvl="7" indent="-228600" algn="l">
              <a:spcBef>
                <a:spcPts val="300"/>
              </a:spcBef>
              <a:spcAft>
                <a:spcPts val="0"/>
              </a:spcAft>
              <a:buSzPts val="1100"/>
              <a:buNone/>
              <a:defRPr/>
            </a:lvl8pPr>
            <a:lvl9pPr marL="4114800" lvl="8" indent="-228600" algn="l">
              <a:spcBef>
                <a:spcPts val="300"/>
              </a:spcBef>
              <a:spcAft>
                <a:spcPts val="0"/>
              </a:spcAft>
              <a:buSzPts val="1100"/>
              <a:buNone/>
              <a:defRPr/>
            </a:lvl9pPr>
          </a:lstStyle>
          <a:p>
            <a:endParaRPr/>
          </a:p>
        </p:txBody>
      </p:sp>
      <p:cxnSp>
        <p:nvCxnSpPr>
          <p:cNvPr id="16" name="Google Shape;16;p3"/>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17" name="Google Shape;17;p3"/>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6"/>
            <a:ext cx="7772400" cy="531000"/>
          </a:xfrm>
          <a:prstGeom prst="rect">
            <a:avLst/>
          </a:prstGeom>
          <a:noFill/>
          <a:ln>
            <a:noFill/>
          </a:ln>
        </p:spPr>
        <p:txBody>
          <a:bodyPr spcFirstLastPara="1" wrap="square" lIns="68575" tIns="34275" rIns="68575" bIns="34275" anchor="t" anchorCtr="0">
            <a:noAutofit/>
          </a:bodyPr>
          <a:lstStyle>
            <a:lvl1pPr lvl="0" algn="l">
              <a:spcBef>
                <a:spcPts val="900"/>
              </a:spcBef>
              <a:spcAft>
                <a:spcPts val="0"/>
              </a:spcAft>
              <a:buSzPts val="1100"/>
              <a:buNone/>
              <a:defRPr sz="3000" b="1" cap="none"/>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68575" tIns="34275" rIns="68575" bIns="34275" anchor="b" anchorCtr="0">
            <a:noAutofit/>
          </a:bodyPr>
          <a:lstStyle>
            <a:lvl1pPr marL="457200" lvl="0" indent="-228600" algn="l">
              <a:spcBef>
                <a:spcPts val="800"/>
              </a:spcBef>
              <a:spcAft>
                <a:spcPts val="0"/>
              </a:spcAft>
              <a:buSzPts val="1500"/>
              <a:buNone/>
              <a:defRPr sz="1500"/>
            </a:lvl1pPr>
            <a:lvl2pPr marL="914400" lvl="1" indent="-228600" algn="l">
              <a:spcBef>
                <a:spcPts val="300"/>
              </a:spcBef>
              <a:spcAft>
                <a:spcPts val="0"/>
              </a:spcAft>
              <a:buSzPts val="1400"/>
              <a:buNone/>
              <a:defRPr sz="1400"/>
            </a:lvl2pPr>
            <a:lvl3pPr marL="1371600" lvl="2" indent="-228600" algn="l">
              <a:spcBef>
                <a:spcPts val="300"/>
              </a:spcBef>
              <a:spcAft>
                <a:spcPts val="0"/>
              </a:spcAft>
              <a:buSzPts val="1200"/>
              <a:buFont typeface="Calibri"/>
              <a:buNone/>
              <a:defRPr sz="1200"/>
            </a:lvl3pPr>
            <a:lvl4pPr marL="1828800" lvl="3" indent="-228600" algn="l">
              <a:spcBef>
                <a:spcPts val="300"/>
              </a:spcBef>
              <a:spcAft>
                <a:spcPts val="0"/>
              </a:spcAft>
              <a:buSzPts val="1100"/>
              <a:buNone/>
              <a:defRPr sz="1100"/>
            </a:lvl4pPr>
            <a:lvl5pPr marL="2286000" lvl="4" indent="-228600" algn="l">
              <a:spcBef>
                <a:spcPts val="300"/>
              </a:spcBef>
              <a:spcAft>
                <a:spcPts val="0"/>
              </a:spcAft>
              <a:buSzPts val="1300"/>
              <a:buNone/>
              <a:defRPr sz="1100"/>
            </a:lvl5pPr>
            <a:lvl6pPr marL="2743200" lvl="5" indent="-228600" algn="l">
              <a:spcBef>
                <a:spcPts val="300"/>
              </a:spcBef>
              <a:spcAft>
                <a:spcPts val="0"/>
              </a:spcAft>
              <a:buSzPts val="1300"/>
              <a:buNone/>
              <a:defRPr sz="1100"/>
            </a:lvl6pPr>
            <a:lvl7pPr marL="3200400" lvl="6" indent="-228600" algn="l">
              <a:spcBef>
                <a:spcPts val="300"/>
              </a:spcBef>
              <a:spcAft>
                <a:spcPts val="0"/>
              </a:spcAft>
              <a:buSzPts val="1300"/>
              <a:buNone/>
              <a:defRPr sz="1100"/>
            </a:lvl7pPr>
            <a:lvl8pPr marL="3657600" lvl="7" indent="-228600" algn="l">
              <a:spcBef>
                <a:spcPts val="300"/>
              </a:spcBef>
              <a:spcAft>
                <a:spcPts val="0"/>
              </a:spcAft>
              <a:buSzPts val="1300"/>
              <a:buNone/>
              <a:defRPr sz="1100"/>
            </a:lvl8pPr>
            <a:lvl9pPr marL="4114800" lvl="8" indent="-228600" algn="l">
              <a:spcBef>
                <a:spcPts val="300"/>
              </a:spcBef>
              <a:spcAft>
                <a:spcPts val="0"/>
              </a:spcAft>
              <a:buSzPts val="1300"/>
              <a:buNone/>
              <a:defRPr sz="1100"/>
            </a:lvl9pPr>
          </a:lstStyle>
          <a:p>
            <a:endParaRPr/>
          </a:p>
        </p:txBody>
      </p:sp>
      <p:cxnSp>
        <p:nvCxnSpPr>
          <p:cNvPr id="21" name="Google Shape;21;p4"/>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2" name="Google Shape;22;p4"/>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25" name="Google Shape;25;p5"/>
          <p:cNvSpPr txBox="1">
            <a:spLocks noGrp="1"/>
          </p:cNvSpPr>
          <p:nvPr>
            <p:ph type="body" idx="1"/>
          </p:nvPr>
        </p:nvSpPr>
        <p:spPr>
          <a:xfrm>
            <a:off x="7016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sp>
        <p:nvSpPr>
          <p:cNvPr id="26" name="Google Shape;26;p5"/>
          <p:cNvSpPr txBox="1">
            <a:spLocks noGrp="1"/>
          </p:cNvSpPr>
          <p:nvPr>
            <p:ph type="body" idx="2"/>
          </p:nvPr>
        </p:nvSpPr>
        <p:spPr>
          <a:xfrm>
            <a:off x="4397375" y="1632347"/>
            <a:ext cx="3543300" cy="3026700"/>
          </a:xfrm>
          <a:prstGeom prst="rect">
            <a:avLst/>
          </a:prstGeom>
          <a:noFill/>
          <a:ln>
            <a:noFill/>
          </a:ln>
        </p:spPr>
        <p:txBody>
          <a:bodyPr spcFirstLastPara="1" wrap="square" lIns="68575" tIns="34275" rIns="68575" bIns="34275" anchor="t" anchorCtr="0">
            <a:noAutofit/>
          </a:bodyPr>
          <a:lstStyle>
            <a:lvl1pPr marL="457200" lvl="0" indent="-361950" algn="l">
              <a:spcBef>
                <a:spcPts val="1100"/>
              </a:spcBef>
              <a:spcAft>
                <a:spcPts val="0"/>
              </a:spcAft>
              <a:buSzPts val="2100"/>
              <a:buChar char="•"/>
              <a:defRPr sz="2100"/>
            </a:lvl1pPr>
            <a:lvl2pPr marL="914400" lvl="1" indent="-342900" algn="l">
              <a:spcBef>
                <a:spcPts val="500"/>
              </a:spcBef>
              <a:spcAft>
                <a:spcPts val="0"/>
              </a:spcAft>
              <a:buSzPts val="1800"/>
              <a:buChar char="–"/>
              <a:defRPr sz="1800"/>
            </a:lvl2pPr>
            <a:lvl3pPr marL="1371600" lvl="2" indent="-323850" algn="l">
              <a:spcBef>
                <a:spcPts val="400"/>
              </a:spcBef>
              <a:spcAft>
                <a:spcPts val="0"/>
              </a:spcAft>
              <a:buSzPts val="1500"/>
              <a:buFont typeface="Calibri"/>
              <a:buChar char="–"/>
              <a:defRPr sz="1500"/>
            </a:lvl3pPr>
            <a:lvl4pPr marL="1828800" lvl="3" indent="-317500" algn="l">
              <a:spcBef>
                <a:spcPts val="300"/>
              </a:spcBef>
              <a:spcAft>
                <a:spcPts val="0"/>
              </a:spcAft>
              <a:buSzPts val="1400"/>
              <a:buChar char="–"/>
              <a:defRPr sz="1400"/>
            </a:lvl4pPr>
            <a:lvl5pPr marL="2286000" lvl="4" indent="-228600" algn="l">
              <a:spcBef>
                <a:spcPts val="300"/>
              </a:spcBef>
              <a:spcAft>
                <a:spcPts val="0"/>
              </a:spcAft>
              <a:buSzPts val="1100"/>
              <a:buNone/>
              <a:defRPr sz="1400"/>
            </a:lvl5pPr>
            <a:lvl6pPr marL="2743200" lvl="5" indent="-228600" algn="l">
              <a:spcBef>
                <a:spcPts val="300"/>
              </a:spcBef>
              <a:spcAft>
                <a:spcPts val="0"/>
              </a:spcAft>
              <a:buSzPts val="1100"/>
              <a:buNone/>
              <a:defRPr sz="1400"/>
            </a:lvl6pPr>
            <a:lvl7pPr marL="3200400" lvl="6" indent="-228600" algn="l">
              <a:spcBef>
                <a:spcPts val="300"/>
              </a:spcBef>
              <a:spcAft>
                <a:spcPts val="0"/>
              </a:spcAft>
              <a:buSzPts val="1100"/>
              <a:buNone/>
              <a:defRPr sz="1400"/>
            </a:lvl7pPr>
            <a:lvl8pPr marL="3657600" lvl="7" indent="-228600" algn="l">
              <a:spcBef>
                <a:spcPts val="300"/>
              </a:spcBef>
              <a:spcAft>
                <a:spcPts val="0"/>
              </a:spcAft>
              <a:buSzPts val="1100"/>
              <a:buNone/>
              <a:defRPr sz="1400"/>
            </a:lvl8pPr>
            <a:lvl9pPr marL="4114800" lvl="8" indent="-228600" algn="l">
              <a:spcBef>
                <a:spcPts val="300"/>
              </a:spcBef>
              <a:spcAft>
                <a:spcPts val="0"/>
              </a:spcAft>
              <a:buSzPts val="1100"/>
              <a:buNone/>
              <a:defRPr sz="1400"/>
            </a:lvl9pPr>
          </a:lstStyle>
          <a:p>
            <a:endParaRPr/>
          </a:p>
        </p:txBody>
      </p:sp>
      <p:cxnSp>
        <p:nvCxnSpPr>
          <p:cNvPr id="27" name="Google Shape;27;p5"/>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28" name="Google Shape;28;p5"/>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57200" y="705449"/>
            <a:ext cx="8229600" cy="357900"/>
          </a:xfrm>
          <a:prstGeom prst="rect">
            <a:avLst/>
          </a:prstGeom>
          <a:noFill/>
          <a:ln>
            <a:noFill/>
          </a:ln>
        </p:spPr>
        <p:txBody>
          <a:bodyPr spcFirstLastPara="1" wrap="square" lIns="68575" tIns="34275" rIns="68575" bIns="34275" anchor="b" anchorCtr="0">
            <a:noAutofit/>
          </a:bodyPr>
          <a:lstStyle>
            <a:lvl1pPr lvl="0" algn="l">
              <a:spcBef>
                <a:spcPts val="6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31" name="Google Shape;31;p6"/>
          <p:cNvSpPr txBox="1">
            <a:spLocks noGrp="1"/>
          </p:cNvSpPr>
          <p:nvPr>
            <p:ph type="body" idx="1"/>
          </p:nvPr>
        </p:nvSpPr>
        <p:spPr>
          <a:xfrm>
            <a:off x="457200" y="1151335"/>
            <a:ext cx="40401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2" name="Google Shape;32;p6"/>
          <p:cNvSpPr txBox="1">
            <a:spLocks noGrp="1"/>
          </p:cNvSpPr>
          <p:nvPr>
            <p:ph type="body" idx="2"/>
          </p:nvPr>
        </p:nvSpPr>
        <p:spPr>
          <a:xfrm>
            <a:off x="457200" y="1631156"/>
            <a:ext cx="40401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sp>
        <p:nvSpPr>
          <p:cNvPr id="33" name="Google Shape;33;p6"/>
          <p:cNvSpPr txBox="1">
            <a:spLocks noGrp="1"/>
          </p:cNvSpPr>
          <p:nvPr>
            <p:ph type="body" idx="3"/>
          </p:nvPr>
        </p:nvSpPr>
        <p:spPr>
          <a:xfrm>
            <a:off x="4645026" y="1151335"/>
            <a:ext cx="4041900" cy="479700"/>
          </a:xfrm>
          <a:prstGeom prst="rect">
            <a:avLst/>
          </a:prstGeom>
          <a:noFill/>
          <a:ln>
            <a:noFill/>
          </a:ln>
        </p:spPr>
        <p:txBody>
          <a:bodyPr spcFirstLastPara="1" wrap="square" lIns="68575" tIns="34275" rIns="68575" bIns="34275" anchor="b" anchorCtr="0">
            <a:noAutofit/>
          </a:bodyPr>
          <a:lstStyle>
            <a:lvl1pPr marL="457200" lvl="0" indent="-228600" algn="l">
              <a:spcBef>
                <a:spcPts val="900"/>
              </a:spcBef>
              <a:spcAft>
                <a:spcPts val="0"/>
              </a:spcAft>
              <a:buSzPts val="1800"/>
              <a:buNone/>
              <a:defRPr sz="1800" b="1"/>
            </a:lvl1pPr>
            <a:lvl2pPr marL="914400" lvl="1" indent="-228600" algn="l">
              <a:spcBef>
                <a:spcPts val="400"/>
              </a:spcBef>
              <a:spcAft>
                <a:spcPts val="0"/>
              </a:spcAft>
              <a:buSzPts val="1500"/>
              <a:buNone/>
              <a:defRPr sz="1500" b="1"/>
            </a:lvl2pPr>
            <a:lvl3pPr marL="1371600" lvl="2" indent="-228600" algn="l">
              <a:spcBef>
                <a:spcPts val="300"/>
              </a:spcBef>
              <a:spcAft>
                <a:spcPts val="0"/>
              </a:spcAft>
              <a:buSzPts val="1400"/>
              <a:buFont typeface="Calibri"/>
              <a:buNone/>
              <a:defRPr sz="1400" b="1"/>
            </a:lvl3pPr>
            <a:lvl4pPr marL="1828800" lvl="3" indent="-228600" algn="l">
              <a:spcBef>
                <a:spcPts val="300"/>
              </a:spcBef>
              <a:spcAft>
                <a:spcPts val="0"/>
              </a:spcAft>
              <a:buSzPts val="1200"/>
              <a:buNone/>
              <a:defRPr sz="1200" b="1"/>
            </a:lvl4pPr>
            <a:lvl5pPr marL="2286000" lvl="4" indent="-228600" algn="l">
              <a:spcBef>
                <a:spcPts val="300"/>
              </a:spcBef>
              <a:spcAft>
                <a:spcPts val="0"/>
              </a:spcAft>
              <a:buSzPts val="1400"/>
              <a:buNone/>
              <a:defRPr sz="1200" b="1"/>
            </a:lvl5pPr>
            <a:lvl6pPr marL="2743200" lvl="5" indent="-228600" algn="l">
              <a:spcBef>
                <a:spcPts val="300"/>
              </a:spcBef>
              <a:spcAft>
                <a:spcPts val="0"/>
              </a:spcAft>
              <a:buSzPts val="1400"/>
              <a:buNone/>
              <a:defRPr sz="1200" b="1"/>
            </a:lvl6pPr>
            <a:lvl7pPr marL="3200400" lvl="6" indent="-228600" algn="l">
              <a:spcBef>
                <a:spcPts val="300"/>
              </a:spcBef>
              <a:spcAft>
                <a:spcPts val="0"/>
              </a:spcAft>
              <a:buSzPts val="1400"/>
              <a:buNone/>
              <a:defRPr sz="1200" b="1"/>
            </a:lvl7pPr>
            <a:lvl8pPr marL="3657600" lvl="7" indent="-228600" algn="l">
              <a:spcBef>
                <a:spcPts val="300"/>
              </a:spcBef>
              <a:spcAft>
                <a:spcPts val="0"/>
              </a:spcAft>
              <a:buSzPts val="1400"/>
              <a:buNone/>
              <a:defRPr sz="1200" b="1"/>
            </a:lvl8pPr>
            <a:lvl9pPr marL="4114800" lvl="8" indent="-228600" algn="l">
              <a:spcBef>
                <a:spcPts val="300"/>
              </a:spcBef>
              <a:spcAft>
                <a:spcPts val="0"/>
              </a:spcAft>
              <a:buSzPts val="1400"/>
              <a:buNone/>
              <a:defRPr sz="1200" b="1"/>
            </a:lvl9pPr>
          </a:lstStyle>
          <a:p>
            <a:endParaRPr/>
          </a:p>
        </p:txBody>
      </p:sp>
      <p:sp>
        <p:nvSpPr>
          <p:cNvPr id="34" name="Google Shape;34;p6"/>
          <p:cNvSpPr txBox="1">
            <a:spLocks noGrp="1"/>
          </p:cNvSpPr>
          <p:nvPr>
            <p:ph type="body" idx="4"/>
          </p:nvPr>
        </p:nvSpPr>
        <p:spPr>
          <a:xfrm>
            <a:off x="4645026" y="1631156"/>
            <a:ext cx="4041900" cy="2963400"/>
          </a:xfrm>
          <a:prstGeom prst="rect">
            <a:avLst/>
          </a:prstGeom>
          <a:noFill/>
          <a:ln>
            <a:noFill/>
          </a:ln>
        </p:spPr>
        <p:txBody>
          <a:bodyPr spcFirstLastPara="1" wrap="square" lIns="68575" tIns="34275" rIns="68575" bIns="34275" anchor="t" anchorCtr="0">
            <a:noAutofit/>
          </a:bodyPr>
          <a:lstStyle>
            <a:lvl1pPr marL="457200" lvl="0" indent="-342900" algn="l">
              <a:spcBef>
                <a:spcPts val="900"/>
              </a:spcBef>
              <a:spcAft>
                <a:spcPts val="0"/>
              </a:spcAft>
              <a:buSzPts val="1800"/>
              <a:buChar char="•"/>
              <a:defRPr sz="1800"/>
            </a:lvl1pPr>
            <a:lvl2pPr marL="914400" lvl="1" indent="-323850" algn="l">
              <a:spcBef>
                <a:spcPts val="400"/>
              </a:spcBef>
              <a:spcAft>
                <a:spcPts val="0"/>
              </a:spcAft>
              <a:buSzPts val="1500"/>
              <a:buChar char="–"/>
              <a:defRPr sz="1500"/>
            </a:lvl2pPr>
            <a:lvl3pPr marL="1371600" lvl="2" indent="-317500" algn="l">
              <a:spcBef>
                <a:spcPts val="300"/>
              </a:spcBef>
              <a:spcAft>
                <a:spcPts val="0"/>
              </a:spcAft>
              <a:buSzPts val="1400"/>
              <a:buFont typeface="Calibri"/>
              <a:buChar char="–"/>
              <a:defRPr sz="1400"/>
            </a:lvl3pPr>
            <a:lvl4pPr marL="1828800" lvl="3" indent="-304800" algn="l">
              <a:spcBef>
                <a:spcPts val="300"/>
              </a:spcBef>
              <a:spcAft>
                <a:spcPts val="0"/>
              </a:spcAft>
              <a:buSzPts val="1200"/>
              <a:buChar char="–"/>
              <a:defRPr sz="1200"/>
            </a:lvl4pPr>
            <a:lvl5pPr marL="2286000" lvl="4" indent="-228600" algn="l">
              <a:spcBef>
                <a:spcPts val="300"/>
              </a:spcBef>
              <a:spcAft>
                <a:spcPts val="0"/>
              </a:spcAft>
              <a:buSzPts val="1100"/>
              <a:buNone/>
              <a:defRPr sz="1200"/>
            </a:lvl5pPr>
            <a:lvl6pPr marL="2743200" lvl="5" indent="-228600" algn="l">
              <a:spcBef>
                <a:spcPts val="300"/>
              </a:spcBef>
              <a:spcAft>
                <a:spcPts val="0"/>
              </a:spcAft>
              <a:buSzPts val="1100"/>
              <a:buNone/>
              <a:defRPr sz="1200"/>
            </a:lvl6pPr>
            <a:lvl7pPr marL="3200400" lvl="6" indent="-228600" algn="l">
              <a:spcBef>
                <a:spcPts val="300"/>
              </a:spcBef>
              <a:spcAft>
                <a:spcPts val="0"/>
              </a:spcAft>
              <a:buSzPts val="1100"/>
              <a:buNone/>
              <a:defRPr sz="1200"/>
            </a:lvl7pPr>
            <a:lvl8pPr marL="3657600" lvl="7" indent="-228600" algn="l">
              <a:spcBef>
                <a:spcPts val="300"/>
              </a:spcBef>
              <a:spcAft>
                <a:spcPts val="0"/>
              </a:spcAft>
              <a:buSzPts val="1100"/>
              <a:buNone/>
              <a:defRPr sz="1200"/>
            </a:lvl8pPr>
            <a:lvl9pPr marL="4114800" lvl="8" indent="-228600" algn="l">
              <a:spcBef>
                <a:spcPts val="300"/>
              </a:spcBef>
              <a:spcAft>
                <a:spcPts val="0"/>
              </a:spcAft>
              <a:buSzPts val="1100"/>
              <a:buNone/>
              <a:defRPr sz="1200"/>
            </a:lvl9pPr>
          </a:lstStyle>
          <a:p>
            <a:endParaRPr/>
          </a:p>
        </p:txBody>
      </p:sp>
      <p:cxnSp>
        <p:nvCxnSpPr>
          <p:cNvPr id="35" name="Google Shape;35;p6"/>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36" name="Google Shape;36;p6"/>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lvl="0" algn="l">
              <a:spcBef>
                <a:spcPts val="400"/>
              </a:spcBef>
              <a:spcAft>
                <a:spcPts val="0"/>
              </a:spcAft>
              <a:buSzPts val="1100"/>
              <a:buNone/>
              <a:defRPr/>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cxnSp>
        <p:nvCxnSpPr>
          <p:cNvPr id="39" name="Google Shape;39;p7"/>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0" name="Google Shape;40;p7"/>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cxnSp>
        <p:nvCxnSpPr>
          <p:cNvPr id="42" name="Google Shape;42;p8"/>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3" name="Google Shape;43;p8"/>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1" y="776254"/>
            <a:ext cx="3008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46" name="Google Shape;46;p9"/>
          <p:cNvSpPr txBox="1">
            <a:spLocks noGrp="1"/>
          </p:cNvSpPr>
          <p:nvPr>
            <p:ph type="body" idx="1"/>
          </p:nvPr>
        </p:nvSpPr>
        <p:spPr>
          <a:xfrm>
            <a:off x="3575050" y="204788"/>
            <a:ext cx="5111700" cy="4389900"/>
          </a:xfrm>
          <a:prstGeom prst="rect">
            <a:avLst/>
          </a:prstGeom>
          <a:noFill/>
          <a:ln>
            <a:noFill/>
          </a:ln>
        </p:spPr>
        <p:txBody>
          <a:bodyPr spcFirstLastPara="1" wrap="square" lIns="68575" tIns="34275" rIns="68575" bIns="34275" anchor="t" anchorCtr="0">
            <a:noAutofit/>
          </a:bodyPr>
          <a:lstStyle>
            <a:lvl1pPr marL="457200" lvl="0" indent="-381000" algn="l">
              <a:spcBef>
                <a:spcPts val="1200"/>
              </a:spcBef>
              <a:spcAft>
                <a:spcPts val="0"/>
              </a:spcAft>
              <a:buSzPts val="2400"/>
              <a:buChar char="•"/>
              <a:defRPr sz="2400"/>
            </a:lvl1pPr>
            <a:lvl2pPr marL="914400" lvl="1" indent="-361950" algn="l">
              <a:spcBef>
                <a:spcPts val="500"/>
              </a:spcBef>
              <a:spcAft>
                <a:spcPts val="0"/>
              </a:spcAft>
              <a:buSzPts val="2100"/>
              <a:buChar char="–"/>
              <a:defRPr sz="2100"/>
            </a:lvl2pPr>
            <a:lvl3pPr marL="1371600" lvl="2" indent="-342900" algn="l">
              <a:spcBef>
                <a:spcPts val="500"/>
              </a:spcBef>
              <a:spcAft>
                <a:spcPts val="0"/>
              </a:spcAft>
              <a:buSzPts val="1800"/>
              <a:buFont typeface="Calibri"/>
              <a:buChar char="–"/>
              <a:defRPr sz="1800"/>
            </a:lvl3pPr>
            <a:lvl4pPr marL="1828800" lvl="3" indent="-323850" algn="l">
              <a:spcBef>
                <a:spcPts val="400"/>
              </a:spcBef>
              <a:spcAft>
                <a:spcPts val="0"/>
              </a:spcAft>
              <a:buSzPts val="1500"/>
              <a:buChar char="–"/>
              <a:defRPr sz="1500"/>
            </a:lvl4pPr>
            <a:lvl5pPr marL="2286000" lvl="4" indent="-228600" algn="l">
              <a:spcBef>
                <a:spcPts val="400"/>
              </a:spcBef>
              <a:spcAft>
                <a:spcPts val="0"/>
              </a:spcAft>
              <a:buSzPts val="1100"/>
              <a:buNone/>
              <a:defRPr sz="1500"/>
            </a:lvl5pPr>
            <a:lvl6pPr marL="2743200" lvl="5" indent="-228600" algn="l">
              <a:spcBef>
                <a:spcPts val="400"/>
              </a:spcBef>
              <a:spcAft>
                <a:spcPts val="0"/>
              </a:spcAft>
              <a:buSzPts val="1100"/>
              <a:buNone/>
              <a:defRPr sz="1500"/>
            </a:lvl6pPr>
            <a:lvl7pPr marL="3200400" lvl="6" indent="-228600" algn="l">
              <a:spcBef>
                <a:spcPts val="400"/>
              </a:spcBef>
              <a:spcAft>
                <a:spcPts val="0"/>
              </a:spcAft>
              <a:buSzPts val="1100"/>
              <a:buNone/>
              <a:defRPr sz="1500"/>
            </a:lvl7pPr>
            <a:lvl8pPr marL="3657600" lvl="7" indent="-228600" algn="l">
              <a:spcBef>
                <a:spcPts val="400"/>
              </a:spcBef>
              <a:spcAft>
                <a:spcPts val="0"/>
              </a:spcAft>
              <a:buSzPts val="1100"/>
              <a:buNone/>
              <a:defRPr sz="1500"/>
            </a:lvl8pPr>
            <a:lvl9pPr marL="4114800" lvl="8" indent="-228600" algn="l">
              <a:spcBef>
                <a:spcPts val="400"/>
              </a:spcBef>
              <a:spcAft>
                <a:spcPts val="0"/>
              </a:spcAft>
              <a:buSzPts val="1100"/>
              <a:buNone/>
              <a:defRPr sz="1500"/>
            </a:lvl9pPr>
          </a:lstStyle>
          <a:p>
            <a:endParaRPr/>
          </a:p>
        </p:txBody>
      </p:sp>
      <p:sp>
        <p:nvSpPr>
          <p:cNvPr id="47" name="Google Shape;47;p9"/>
          <p:cNvSpPr txBox="1">
            <a:spLocks noGrp="1"/>
          </p:cNvSpPr>
          <p:nvPr>
            <p:ph type="body" idx="2"/>
          </p:nvPr>
        </p:nvSpPr>
        <p:spPr>
          <a:xfrm>
            <a:off x="457201" y="1076326"/>
            <a:ext cx="3008400" cy="35184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48" name="Google Shape;48;p9"/>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49" name="Google Shape;49;p9"/>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792288" y="3725432"/>
            <a:ext cx="5486400" cy="300000"/>
          </a:xfrm>
          <a:prstGeom prst="rect">
            <a:avLst/>
          </a:prstGeom>
          <a:noFill/>
          <a:ln>
            <a:noFill/>
          </a:ln>
        </p:spPr>
        <p:txBody>
          <a:bodyPr spcFirstLastPara="1" wrap="square" lIns="68575" tIns="34275" rIns="68575" bIns="34275" anchor="b" anchorCtr="0">
            <a:noAutofit/>
          </a:bodyPr>
          <a:lstStyle>
            <a:lvl1pPr lvl="0" algn="l">
              <a:spcBef>
                <a:spcPts val="500"/>
              </a:spcBef>
              <a:spcAft>
                <a:spcPts val="0"/>
              </a:spcAft>
              <a:buSzPts val="1100"/>
              <a:buNone/>
              <a:defRPr sz="1500" b="1"/>
            </a:lvl1pPr>
            <a:lvl2pPr lvl="1" algn="l">
              <a:spcBef>
                <a:spcPts val="400"/>
              </a:spcBef>
              <a:spcAft>
                <a:spcPts val="0"/>
              </a:spcAft>
              <a:buSzPts val="1100"/>
              <a:buNone/>
              <a:defRPr/>
            </a:lvl2pPr>
            <a:lvl3pPr lvl="2" algn="l">
              <a:spcBef>
                <a:spcPts val="400"/>
              </a:spcBef>
              <a:spcAft>
                <a:spcPts val="0"/>
              </a:spcAft>
              <a:buSzPts val="1100"/>
              <a:buNone/>
              <a:defRPr/>
            </a:lvl3pPr>
            <a:lvl4pPr lvl="3" algn="l">
              <a:spcBef>
                <a:spcPts val="400"/>
              </a:spcBef>
              <a:spcAft>
                <a:spcPts val="0"/>
              </a:spcAft>
              <a:buSzPts val="1100"/>
              <a:buNone/>
              <a:defRPr/>
            </a:lvl4pPr>
            <a:lvl5pPr lvl="4" algn="l">
              <a:spcBef>
                <a:spcPts val="400"/>
              </a:spcBef>
              <a:spcAft>
                <a:spcPts val="0"/>
              </a:spcAft>
              <a:buSzPts val="1100"/>
              <a:buNone/>
              <a:defRPr/>
            </a:lvl5pPr>
            <a:lvl6pPr lvl="5" algn="l">
              <a:spcBef>
                <a:spcPts val="400"/>
              </a:spcBef>
              <a:spcAft>
                <a:spcPts val="0"/>
              </a:spcAft>
              <a:buSzPts val="1100"/>
              <a:buNone/>
              <a:defRPr/>
            </a:lvl6pPr>
            <a:lvl7pPr lvl="6" algn="l">
              <a:spcBef>
                <a:spcPts val="400"/>
              </a:spcBef>
              <a:spcAft>
                <a:spcPts val="0"/>
              </a:spcAft>
              <a:buSzPts val="1100"/>
              <a:buNone/>
              <a:defRPr/>
            </a:lvl7pPr>
            <a:lvl8pPr lvl="7" algn="l">
              <a:spcBef>
                <a:spcPts val="400"/>
              </a:spcBef>
              <a:spcAft>
                <a:spcPts val="0"/>
              </a:spcAft>
              <a:buSzPts val="1100"/>
              <a:buNone/>
              <a:defRPr/>
            </a:lvl8pPr>
            <a:lvl9pPr lvl="8" algn="l">
              <a:spcBef>
                <a:spcPts val="400"/>
              </a:spcBef>
              <a:spcAft>
                <a:spcPts val="0"/>
              </a:spcAft>
              <a:buSzPts val="1100"/>
              <a:buNone/>
              <a:defRPr/>
            </a:lvl9pPr>
          </a:lstStyle>
          <a:p>
            <a:endParaRPr/>
          </a:p>
        </p:txBody>
      </p:sp>
      <p:sp>
        <p:nvSpPr>
          <p:cNvPr id="52" name="Google Shape;52;p10"/>
          <p:cNvSpPr>
            <a:spLocks noGrp="1"/>
          </p:cNvSpPr>
          <p:nvPr>
            <p:ph type="pic" idx="2"/>
          </p:nvPr>
        </p:nvSpPr>
        <p:spPr>
          <a:xfrm>
            <a:off x="1792288" y="459581"/>
            <a:ext cx="5486400" cy="3086100"/>
          </a:xfrm>
          <a:prstGeom prst="rect">
            <a:avLst/>
          </a:prstGeom>
          <a:noFill/>
          <a:ln>
            <a:noFill/>
          </a:ln>
        </p:spPr>
        <p:txBody>
          <a:bodyPr spcFirstLastPara="1" wrap="square" lIns="68575" tIns="34275" rIns="68575" bIns="34275" anchor="t" anchorCtr="0">
            <a:noAutofit/>
          </a:bodyPr>
          <a:lstStyle>
            <a:lvl1pPr marR="0" lvl="0" algn="l" rtl="0">
              <a:spcBef>
                <a:spcPts val="1200"/>
              </a:spcBef>
              <a:spcAft>
                <a:spcPts val="0"/>
              </a:spcAft>
              <a:buClr>
                <a:srgbClr val="002060"/>
              </a:buClr>
              <a:buSzPts val="2400"/>
              <a:buFont typeface="Arial"/>
              <a:buNone/>
              <a:defRPr sz="2400" b="0" i="0" u="none" strike="noStrike" cap="none">
                <a:solidFill>
                  <a:srgbClr val="002060"/>
                </a:solidFill>
                <a:latin typeface="Calibri"/>
                <a:ea typeface="Calibri"/>
                <a:cs typeface="Calibri"/>
                <a:sym typeface="Calibri"/>
              </a:defRPr>
            </a:lvl1pPr>
            <a:lvl2pPr marR="0" lvl="1" algn="l" rtl="0">
              <a:spcBef>
                <a:spcPts val="500"/>
              </a:spcBef>
              <a:spcAft>
                <a:spcPts val="0"/>
              </a:spcAft>
              <a:buClr>
                <a:srgbClr val="002060"/>
              </a:buClr>
              <a:buSzPts val="2100"/>
              <a:buFont typeface="Arial"/>
              <a:buNone/>
              <a:defRPr sz="2100" b="0" i="0" u="none" strike="noStrike" cap="none">
                <a:solidFill>
                  <a:srgbClr val="002060"/>
                </a:solidFill>
                <a:latin typeface="Calibri"/>
                <a:ea typeface="Calibri"/>
                <a:cs typeface="Calibri"/>
                <a:sym typeface="Calibri"/>
              </a:defRPr>
            </a:lvl2pPr>
            <a:lvl3pPr marR="0" lvl="2" algn="l" rtl="0">
              <a:spcBef>
                <a:spcPts val="500"/>
              </a:spcBef>
              <a:spcAft>
                <a:spcPts val="0"/>
              </a:spcAft>
              <a:buClr>
                <a:srgbClr val="002060"/>
              </a:buClr>
              <a:buSzPts val="1800"/>
              <a:buFont typeface="Calibri"/>
              <a:buNone/>
              <a:defRPr sz="1800" b="0" i="0" u="none" strike="noStrike" cap="none">
                <a:solidFill>
                  <a:srgbClr val="002060"/>
                </a:solidFill>
                <a:latin typeface="Calibri"/>
                <a:ea typeface="Calibri"/>
                <a:cs typeface="Calibri"/>
                <a:sym typeface="Calibri"/>
              </a:defRPr>
            </a:lvl3pPr>
            <a:lvl4pPr marR="0" lvl="3" algn="l" rtl="0">
              <a:spcBef>
                <a:spcPts val="400"/>
              </a:spcBef>
              <a:spcAft>
                <a:spcPts val="0"/>
              </a:spcAft>
              <a:buClr>
                <a:srgbClr val="002060"/>
              </a:buClr>
              <a:buSzPts val="1500"/>
              <a:buFont typeface="Arial"/>
              <a:buNone/>
              <a:defRPr sz="1500" b="0" i="0" u="none" strike="noStrike" cap="none">
                <a:solidFill>
                  <a:srgbClr val="002060"/>
                </a:solidFill>
                <a:latin typeface="Calibri"/>
                <a:ea typeface="Calibri"/>
                <a:cs typeface="Calibri"/>
                <a:sym typeface="Calibri"/>
              </a:defRPr>
            </a:lvl4pPr>
            <a:lvl5pPr marR="0" lvl="4" algn="l" rtl="0">
              <a:spcBef>
                <a:spcPts val="400"/>
              </a:spcBef>
              <a:spcAft>
                <a:spcPts val="0"/>
              </a:spcAft>
              <a:buClr>
                <a:schemeClr val="lt2"/>
              </a:buClr>
              <a:buSzPts val="1800"/>
              <a:buFont typeface="Arial"/>
              <a:buNone/>
              <a:defRPr sz="1500" b="0" i="0" u="none" strike="noStrike" cap="none">
                <a:solidFill>
                  <a:srgbClr val="002060"/>
                </a:solidFill>
                <a:latin typeface="Calibri"/>
                <a:ea typeface="Calibri"/>
                <a:cs typeface="Calibri"/>
                <a:sym typeface="Calibri"/>
              </a:defRPr>
            </a:lvl5pPr>
            <a:lvl6pPr marR="0" lvl="5"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6pPr>
            <a:lvl7pPr marR="0" lvl="6"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7pPr>
            <a:lvl8pPr marR="0" lvl="7"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8pPr>
            <a:lvl9pPr marR="0" lvl="8" algn="l" rtl="0">
              <a:spcBef>
                <a:spcPts val="400"/>
              </a:spcBef>
              <a:spcAft>
                <a:spcPts val="0"/>
              </a:spcAft>
              <a:buClr>
                <a:schemeClr val="lt2"/>
              </a:buClr>
              <a:buSzPts val="1800"/>
              <a:buFont typeface="Arial"/>
              <a:buNone/>
              <a:defRPr sz="1500" b="0" i="0" u="none" strike="noStrike" cap="none">
                <a:solidFill>
                  <a:schemeClr val="dk2"/>
                </a:solidFill>
                <a:latin typeface="Arial"/>
                <a:ea typeface="Arial"/>
                <a:cs typeface="Arial"/>
                <a:sym typeface="Arial"/>
              </a:defRPr>
            </a:lvl9pPr>
          </a:lstStyle>
          <a:p>
            <a:endParaRPr/>
          </a:p>
        </p:txBody>
      </p:sp>
      <p:sp>
        <p:nvSpPr>
          <p:cNvPr id="53" name="Google Shape;53;p10"/>
          <p:cNvSpPr txBox="1">
            <a:spLocks noGrp="1"/>
          </p:cNvSpPr>
          <p:nvPr>
            <p:ph type="body" idx="1"/>
          </p:nvPr>
        </p:nvSpPr>
        <p:spPr>
          <a:xfrm>
            <a:off x="1792288" y="4025503"/>
            <a:ext cx="5486400" cy="603600"/>
          </a:xfrm>
          <a:prstGeom prst="rect">
            <a:avLst/>
          </a:prstGeom>
          <a:noFill/>
          <a:ln>
            <a:noFill/>
          </a:ln>
        </p:spPr>
        <p:txBody>
          <a:bodyPr spcFirstLastPara="1" wrap="square" lIns="68575" tIns="34275" rIns="68575" bIns="34275" anchor="t" anchorCtr="0">
            <a:noAutofit/>
          </a:bodyPr>
          <a:lstStyle>
            <a:lvl1pPr marL="457200" lvl="0" indent="-228600" algn="l">
              <a:spcBef>
                <a:spcPts val="500"/>
              </a:spcBef>
              <a:spcAft>
                <a:spcPts val="0"/>
              </a:spcAft>
              <a:buSzPts val="1100"/>
              <a:buNone/>
              <a:defRPr sz="1100"/>
            </a:lvl1pPr>
            <a:lvl2pPr marL="914400" lvl="1" indent="-228600" algn="l">
              <a:spcBef>
                <a:spcPts val="200"/>
              </a:spcBef>
              <a:spcAft>
                <a:spcPts val="0"/>
              </a:spcAft>
              <a:buSzPts val="900"/>
              <a:buNone/>
              <a:defRPr sz="900"/>
            </a:lvl2pPr>
            <a:lvl3pPr marL="1371600" lvl="2" indent="-228600" algn="l">
              <a:spcBef>
                <a:spcPts val="200"/>
              </a:spcBef>
              <a:spcAft>
                <a:spcPts val="0"/>
              </a:spcAft>
              <a:buSzPts val="800"/>
              <a:buFont typeface="Calibri"/>
              <a:buNone/>
              <a:defRPr sz="800"/>
            </a:lvl3pPr>
            <a:lvl4pPr marL="1828800" lvl="3" indent="-228600" algn="l">
              <a:spcBef>
                <a:spcPts val="200"/>
              </a:spcBef>
              <a:spcAft>
                <a:spcPts val="0"/>
              </a:spcAft>
              <a:buSzPts val="700"/>
              <a:buNone/>
              <a:defRPr sz="700"/>
            </a:lvl4pPr>
            <a:lvl5pPr marL="2286000" lvl="4" indent="-228600" algn="l">
              <a:spcBef>
                <a:spcPts val="200"/>
              </a:spcBef>
              <a:spcAft>
                <a:spcPts val="0"/>
              </a:spcAft>
              <a:buSzPts val="800"/>
              <a:buNone/>
              <a:defRPr sz="700"/>
            </a:lvl5pPr>
            <a:lvl6pPr marL="2743200" lvl="5" indent="-228600" algn="l">
              <a:spcBef>
                <a:spcPts val="200"/>
              </a:spcBef>
              <a:spcAft>
                <a:spcPts val="0"/>
              </a:spcAft>
              <a:buSzPts val="800"/>
              <a:buNone/>
              <a:defRPr sz="700"/>
            </a:lvl6pPr>
            <a:lvl7pPr marL="3200400" lvl="6" indent="-228600" algn="l">
              <a:spcBef>
                <a:spcPts val="200"/>
              </a:spcBef>
              <a:spcAft>
                <a:spcPts val="0"/>
              </a:spcAft>
              <a:buSzPts val="800"/>
              <a:buNone/>
              <a:defRPr sz="700"/>
            </a:lvl7pPr>
            <a:lvl8pPr marL="3657600" lvl="7" indent="-228600" algn="l">
              <a:spcBef>
                <a:spcPts val="200"/>
              </a:spcBef>
              <a:spcAft>
                <a:spcPts val="0"/>
              </a:spcAft>
              <a:buSzPts val="800"/>
              <a:buNone/>
              <a:defRPr sz="700"/>
            </a:lvl8pPr>
            <a:lvl9pPr marL="4114800" lvl="8" indent="-228600" algn="l">
              <a:spcBef>
                <a:spcPts val="200"/>
              </a:spcBef>
              <a:spcAft>
                <a:spcPts val="0"/>
              </a:spcAft>
              <a:buSzPts val="800"/>
              <a:buNone/>
              <a:defRPr sz="700"/>
            </a:lvl9pPr>
          </a:lstStyle>
          <a:p>
            <a:endParaRPr/>
          </a:p>
        </p:txBody>
      </p:sp>
      <p:cxnSp>
        <p:nvCxnSpPr>
          <p:cNvPr id="54" name="Google Shape;54;p10"/>
          <p:cNvCxnSpPr/>
          <p:nvPr/>
        </p:nvCxnSpPr>
        <p:spPr>
          <a:xfrm>
            <a:off x="457200" y="4686300"/>
            <a:ext cx="6324600" cy="0"/>
          </a:xfrm>
          <a:prstGeom prst="straightConnector1">
            <a:avLst/>
          </a:prstGeom>
          <a:noFill/>
          <a:ln w="25400" cap="flat" cmpd="sng">
            <a:solidFill>
              <a:srgbClr val="002060"/>
            </a:solidFill>
            <a:prstDash val="solid"/>
            <a:round/>
            <a:headEnd type="none" w="med" len="med"/>
            <a:tailEnd type="none" w="med" len="med"/>
          </a:ln>
        </p:spPr>
      </p:cxnSp>
      <p:pic>
        <p:nvPicPr>
          <p:cNvPr id="55" name="Google Shape;55;p10"/>
          <p:cNvPicPr preferRelativeResize="0"/>
          <p:nvPr/>
        </p:nvPicPr>
        <p:blipFill rotWithShape="1">
          <a:blip r:embed="rId2">
            <a:alphaModFix/>
          </a:blip>
          <a:srcRect/>
          <a:stretch/>
        </p:blipFill>
        <p:spPr>
          <a:xfrm>
            <a:off x="6843492" y="4524575"/>
            <a:ext cx="1843308" cy="3200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85751"/>
            <a:ext cx="8229600" cy="354900"/>
          </a:xfrm>
          <a:prstGeom prst="rect">
            <a:avLst/>
          </a:prstGeom>
          <a:noFill/>
          <a:ln>
            <a:noFill/>
          </a:ln>
        </p:spPr>
        <p:txBody>
          <a:bodyPr spcFirstLastPara="1" wrap="square" lIns="68575" tIns="34275" rIns="68575" bIns="34275" anchor="b" anchorCtr="0">
            <a:noAutofit/>
          </a:bodyPr>
          <a:lstStyle>
            <a:lvl1pPr marR="0" lvl="0" algn="l" rtl="0">
              <a:spcBef>
                <a:spcPts val="600"/>
              </a:spcBef>
              <a:spcAft>
                <a:spcPts val="0"/>
              </a:spcAft>
              <a:buSzPts val="1100"/>
              <a:buNone/>
              <a:defRPr sz="1900" b="0" i="0" u="none" strike="noStrike" cap="none">
                <a:solidFill>
                  <a:srgbClr val="002060"/>
                </a:solidFill>
                <a:latin typeface="Cambria"/>
                <a:ea typeface="Cambria"/>
                <a:cs typeface="Cambria"/>
                <a:sym typeface="Cambria"/>
              </a:defRPr>
            </a:lvl1pPr>
            <a:lvl2pPr marR="0" lvl="1" algn="l" rtl="0">
              <a:spcBef>
                <a:spcPts val="600"/>
              </a:spcBef>
              <a:spcAft>
                <a:spcPts val="0"/>
              </a:spcAft>
              <a:buSzPts val="1100"/>
              <a:buNone/>
              <a:defRPr sz="1900" b="0" i="0" u="none" strike="noStrike" cap="none">
                <a:solidFill>
                  <a:schemeClr val="dk2"/>
                </a:solidFill>
                <a:latin typeface="Arial"/>
                <a:ea typeface="Arial"/>
                <a:cs typeface="Arial"/>
                <a:sym typeface="Arial"/>
              </a:defRPr>
            </a:lvl2pPr>
            <a:lvl3pPr marR="0" lvl="2" algn="l" rtl="0">
              <a:spcBef>
                <a:spcPts val="600"/>
              </a:spcBef>
              <a:spcAft>
                <a:spcPts val="0"/>
              </a:spcAft>
              <a:buSzPts val="1100"/>
              <a:buNone/>
              <a:defRPr sz="1900" b="0" i="0" u="none" strike="noStrike" cap="none">
                <a:solidFill>
                  <a:schemeClr val="dk2"/>
                </a:solidFill>
                <a:latin typeface="Arial"/>
                <a:ea typeface="Arial"/>
                <a:cs typeface="Arial"/>
                <a:sym typeface="Arial"/>
              </a:defRPr>
            </a:lvl3pPr>
            <a:lvl4pPr marR="0" lvl="3" algn="l" rtl="0">
              <a:spcBef>
                <a:spcPts val="600"/>
              </a:spcBef>
              <a:spcAft>
                <a:spcPts val="0"/>
              </a:spcAft>
              <a:buSzPts val="1100"/>
              <a:buNone/>
              <a:defRPr sz="1900" b="0" i="0" u="none" strike="noStrike" cap="none">
                <a:solidFill>
                  <a:schemeClr val="dk2"/>
                </a:solidFill>
                <a:latin typeface="Arial"/>
                <a:ea typeface="Arial"/>
                <a:cs typeface="Arial"/>
                <a:sym typeface="Arial"/>
              </a:defRPr>
            </a:lvl4pPr>
            <a:lvl5pPr marR="0" lvl="4" algn="l" rtl="0">
              <a:spcBef>
                <a:spcPts val="600"/>
              </a:spcBef>
              <a:spcAft>
                <a:spcPts val="0"/>
              </a:spcAft>
              <a:buSzPts val="1100"/>
              <a:buNone/>
              <a:defRPr sz="1900" b="0" i="0" u="none" strike="noStrike" cap="none">
                <a:solidFill>
                  <a:schemeClr val="dk2"/>
                </a:solidFill>
                <a:latin typeface="Arial"/>
                <a:ea typeface="Arial"/>
                <a:cs typeface="Arial"/>
                <a:sym typeface="Arial"/>
              </a:defRPr>
            </a:lvl5pPr>
            <a:lvl6pPr marR="0" lvl="5" algn="l" rtl="0">
              <a:spcBef>
                <a:spcPts val="600"/>
              </a:spcBef>
              <a:spcAft>
                <a:spcPts val="0"/>
              </a:spcAft>
              <a:buSzPts val="1100"/>
              <a:buNone/>
              <a:defRPr sz="1900" b="0" i="0" u="none" strike="noStrike" cap="none">
                <a:solidFill>
                  <a:schemeClr val="dk2"/>
                </a:solidFill>
                <a:latin typeface="Arial"/>
                <a:ea typeface="Arial"/>
                <a:cs typeface="Arial"/>
                <a:sym typeface="Arial"/>
              </a:defRPr>
            </a:lvl6pPr>
            <a:lvl7pPr marR="0" lvl="6" algn="l" rtl="0">
              <a:spcBef>
                <a:spcPts val="600"/>
              </a:spcBef>
              <a:spcAft>
                <a:spcPts val="0"/>
              </a:spcAft>
              <a:buSzPts val="1100"/>
              <a:buNone/>
              <a:defRPr sz="1900" b="0" i="0" u="none" strike="noStrike" cap="none">
                <a:solidFill>
                  <a:schemeClr val="dk2"/>
                </a:solidFill>
                <a:latin typeface="Arial"/>
                <a:ea typeface="Arial"/>
                <a:cs typeface="Arial"/>
                <a:sym typeface="Arial"/>
              </a:defRPr>
            </a:lvl7pPr>
            <a:lvl8pPr marR="0" lvl="7" algn="l" rtl="0">
              <a:spcBef>
                <a:spcPts val="600"/>
              </a:spcBef>
              <a:spcAft>
                <a:spcPts val="0"/>
              </a:spcAft>
              <a:buSzPts val="1100"/>
              <a:buNone/>
              <a:defRPr sz="1900" b="0" i="0" u="none" strike="noStrike" cap="none">
                <a:solidFill>
                  <a:schemeClr val="dk2"/>
                </a:solidFill>
                <a:latin typeface="Arial"/>
                <a:ea typeface="Arial"/>
                <a:cs typeface="Arial"/>
                <a:sym typeface="Arial"/>
              </a:defRPr>
            </a:lvl8pPr>
            <a:lvl9pPr marR="0" lvl="8" algn="l" rtl="0">
              <a:spcBef>
                <a:spcPts val="600"/>
              </a:spcBef>
              <a:spcAft>
                <a:spcPts val="0"/>
              </a:spcAft>
              <a:buSzPts val="1100"/>
              <a:buNone/>
              <a:defRPr sz="19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914401"/>
            <a:ext cx="8229600" cy="3744600"/>
          </a:xfrm>
          <a:prstGeom prst="rect">
            <a:avLst/>
          </a:prstGeom>
          <a:noFill/>
          <a:ln>
            <a:noFill/>
          </a:ln>
        </p:spPr>
        <p:txBody>
          <a:bodyPr spcFirstLastPara="1" wrap="square" lIns="68575" tIns="34275" rIns="68575" bIns="34275" anchor="t" anchorCtr="0">
            <a:noAutofit/>
          </a:bodyPr>
          <a:lstStyle>
            <a:lvl1pPr marL="457200" marR="0" lvl="0" indent="-336550" algn="l" rtl="0">
              <a:spcBef>
                <a:spcPts val="800"/>
              </a:spcBef>
              <a:spcAft>
                <a:spcPts val="0"/>
              </a:spcAft>
              <a:buClr>
                <a:srgbClr val="002060"/>
              </a:buClr>
              <a:buSzPts val="1700"/>
              <a:buFont typeface="Arial"/>
              <a:buChar char="•"/>
              <a:defRPr sz="1700" b="0" i="0" u="none" strike="noStrike" cap="none">
                <a:solidFill>
                  <a:srgbClr val="002060"/>
                </a:solidFill>
                <a:latin typeface="Calibri"/>
                <a:ea typeface="Calibri"/>
                <a:cs typeface="Calibri"/>
                <a:sym typeface="Calibri"/>
              </a:defRPr>
            </a:lvl1pPr>
            <a:lvl2pPr marL="914400" marR="0" lvl="1"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2pPr>
            <a:lvl3pPr marL="1371600" marR="0" lvl="2" indent="-317500" algn="l" rtl="0">
              <a:spcBef>
                <a:spcPts val="300"/>
              </a:spcBef>
              <a:spcAft>
                <a:spcPts val="0"/>
              </a:spcAft>
              <a:buClr>
                <a:srgbClr val="002060"/>
              </a:buClr>
              <a:buSzPts val="1400"/>
              <a:buFont typeface="Calibri"/>
              <a:buChar char="–"/>
              <a:defRPr sz="1400" b="0" i="0" u="none" strike="noStrike" cap="none">
                <a:solidFill>
                  <a:srgbClr val="002060"/>
                </a:solidFill>
                <a:latin typeface="Calibri"/>
                <a:ea typeface="Calibri"/>
                <a:cs typeface="Calibri"/>
                <a:sym typeface="Calibri"/>
              </a:defRPr>
            </a:lvl3pPr>
            <a:lvl4pPr marL="1828800" marR="0" lvl="3" indent="-317500" algn="l" rtl="0">
              <a:spcBef>
                <a:spcPts val="300"/>
              </a:spcBef>
              <a:spcAft>
                <a:spcPts val="0"/>
              </a:spcAft>
              <a:buClr>
                <a:srgbClr val="002060"/>
              </a:buClr>
              <a:buSzPts val="1400"/>
              <a:buFont typeface="Arial"/>
              <a:buChar char="–"/>
              <a:defRPr sz="1400" b="0" i="0" u="none" strike="noStrike" cap="none">
                <a:solidFill>
                  <a:srgbClr val="002060"/>
                </a:solidFill>
                <a:latin typeface="Calibri"/>
                <a:ea typeface="Calibri"/>
                <a:cs typeface="Calibri"/>
                <a:sym typeface="Calibri"/>
              </a:defRPr>
            </a:lvl4pPr>
            <a:lvl5pPr marL="2286000" marR="0" lvl="4" indent="-228600" algn="l" rtl="0">
              <a:spcBef>
                <a:spcPts val="400"/>
              </a:spcBef>
              <a:spcAft>
                <a:spcPts val="0"/>
              </a:spcAft>
              <a:buSzPts val="1100"/>
              <a:buNone/>
              <a:defRPr sz="1500" b="0" i="0" u="none" strike="noStrike" cap="none">
                <a:solidFill>
                  <a:srgbClr val="002060"/>
                </a:solidFill>
                <a:latin typeface="Calibri"/>
                <a:ea typeface="Calibri"/>
                <a:cs typeface="Calibri"/>
                <a:sym typeface="Calibri"/>
              </a:defRPr>
            </a:lvl5pPr>
            <a:lvl6pPr marL="2743200" marR="0" lvl="5"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6pPr>
            <a:lvl7pPr marL="3200400" marR="0" lvl="6"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7pPr>
            <a:lvl8pPr marL="3657600" marR="0" lvl="7"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8pPr>
            <a:lvl9pPr marL="4114800" marR="0" lvl="8" indent="-228600" algn="l" rtl="0">
              <a:spcBef>
                <a:spcPts val="400"/>
              </a:spcBef>
              <a:spcAft>
                <a:spcPts val="0"/>
              </a:spcAft>
              <a:buSzPts val="1100"/>
              <a:buNone/>
              <a:defRPr sz="15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mpog.org/files/quality/toolkit/aki/aki-injury-overview.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pog.org/files/quality/toolkit/aki/aki-cardiac.pptx" TargetMode="External"/><Relationship Id="rId5" Type="http://schemas.openxmlformats.org/officeDocument/2006/relationships/hyperlink" Target="https://mpog.org/files/quality/toolkit/aki/aki-obstetrics.pptx" TargetMode="External"/><Relationship Id="rId4" Type="http://schemas.openxmlformats.org/officeDocument/2006/relationships/hyperlink" Target="https://mpog.org/files/quality/toolkit/aki/aki-pediatrics.ppt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kdigo.org/wp-content/uploads/2017/02/KDIGO_2012_CKD_GL.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kdigo.org/wp-content/uploads/2016/10/KDIGO-2012-AKI-Guideline-English.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ndt.oxfordjournals.org/content/30/suppl_3/iii467.4.extract" TargetMode="External"/><Relationship Id="rId5" Type="http://schemas.openxmlformats.org/officeDocument/2006/relationships/hyperlink" Target="https://www.thinkkidneys.nhs.uk/aki/wp-content/uploads/sites/2/2020/03/AKI-care-bundle-2020.pdf"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6401576" y="821038"/>
            <a:ext cx="2492300" cy="3326026"/>
          </a:xfrm>
          <a:prstGeom prst="rect">
            <a:avLst/>
          </a:prstGeom>
          <a:noFill/>
          <a:ln>
            <a:noFill/>
          </a:ln>
        </p:spPr>
      </p:pic>
      <p:sp>
        <p:nvSpPr>
          <p:cNvPr id="97" name="Google Shape;97;p19"/>
          <p:cNvSpPr txBox="1">
            <a:spLocks noGrp="1"/>
          </p:cNvSpPr>
          <p:nvPr>
            <p:ph type="title"/>
          </p:nvPr>
        </p:nvSpPr>
        <p:spPr>
          <a:xfrm>
            <a:off x="400425" y="653175"/>
            <a:ext cx="6725400" cy="2433000"/>
          </a:xfrm>
          <a:prstGeom prst="rect">
            <a:avLst/>
          </a:prstGeom>
        </p:spPr>
        <p:txBody>
          <a:bodyPr spcFirstLastPara="1" wrap="square" lIns="68575" tIns="34275" rIns="68575" bIns="34275" anchor="t" anchorCtr="0">
            <a:noAutofit/>
          </a:bodyPr>
          <a:lstStyle/>
          <a:p>
            <a:pPr marL="0" marR="0" lvl="0" indent="0" algn="ctr" rtl="0">
              <a:lnSpc>
                <a:spcPct val="100000"/>
              </a:lnSpc>
              <a:spcBef>
                <a:spcPts val="800"/>
              </a:spcBef>
              <a:spcAft>
                <a:spcPts val="0"/>
              </a:spcAft>
              <a:buNone/>
            </a:pPr>
            <a:r>
              <a:rPr lang="en" sz="4300" dirty="0"/>
              <a:t>Avoiding Kidney </a:t>
            </a:r>
            <a:r>
              <a:rPr lang="en" sz="4300" dirty="0" smtClean="0"/>
              <a:t>Injury:</a:t>
            </a:r>
            <a:endParaRPr sz="4300" dirty="0"/>
          </a:p>
          <a:p>
            <a:pPr marL="0" lvl="0" indent="0" algn="ctr" rtl="0">
              <a:spcBef>
                <a:spcPts val="800"/>
              </a:spcBef>
              <a:spcAft>
                <a:spcPts val="0"/>
              </a:spcAft>
              <a:buNone/>
            </a:pPr>
            <a:endParaRPr sz="3400" dirty="0"/>
          </a:p>
          <a:p>
            <a:pPr marL="0" lvl="0" indent="0" algn="ctr" rtl="0">
              <a:spcBef>
                <a:spcPts val="800"/>
              </a:spcBef>
              <a:spcAft>
                <a:spcPts val="0"/>
              </a:spcAft>
              <a:buNone/>
            </a:pPr>
            <a:r>
              <a:rPr lang="en" sz="3400" dirty="0"/>
              <a:t>Recommendations for </a:t>
            </a:r>
            <a:endParaRPr sz="3400" dirty="0"/>
          </a:p>
          <a:p>
            <a:pPr marL="0" lvl="0" indent="0" algn="ctr" rtl="0">
              <a:spcBef>
                <a:spcPts val="800"/>
              </a:spcBef>
              <a:spcAft>
                <a:spcPts val="0"/>
              </a:spcAft>
              <a:buNone/>
            </a:pPr>
            <a:r>
              <a:rPr lang="en" sz="3400" dirty="0"/>
              <a:t>Adult Surgical Patients</a:t>
            </a:r>
            <a:endParaRPr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#1: Identify patients at risk for AKI</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Categories of AKI Risk Factors </a:t>
            </a:r>
            <a:endParaRPr/>
          </a:p>
        </p:txBody>
      </p:sp>
      <p:sp>
        <p:nvSpPr>
          <p:cNvPr id="203" name="Google Shape;203;p29"/>
          <p:cNvSpPr txBox="1">
            <a:spLocks noGrp="1"/>
          </p:cNvSpPr>
          <p:nvPr>
            <p:ph type="body" idx="1"/>
          </p:nvPr>
        </p:nvSpPr>
        <p:spPr>
          <a:xfrm>
            <a:off x="457200" y="914400"/>
            <a:ext cx="39969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Patient-related, such as:</a:t>
            </a:r>
            <a:endParaRPr/>
          </a:p>
          <a:p>
            <a:pPr marL="914400" lvl="1" indent="-317500" algn="l" rtl="0">
              <a:spcBef>
                <a:spcPts val="0"/>
              </a:spcBef>
              <a:spcAft>
                <a:spcPts val="0"/>
              </a:spcAft>
              <a:buSzPts val="1400"/>
              <a:buChar char="–"/>
            </a:pPr>
            <a:r>
              <a:rPr lang="en"/>
              <a:t>Diabetes</a:t>
            </a:r>
            <a:endParaRPr/>
          </a:p>
          <a:p>
            <a:pPr marL="914400" lvl="1" indent="-317500" algn="l" rtl="0">
              <a:spcBef>
                <a:spcPts val="0"/>
              </a:spcBef>
              <a:spcAft>
                <a:spcPts val="0"/>
              </a:spcAft>
              <a:buSzPts val="1400"/>
              <a:buChar char="–"/>
            </a:pPr>
            <a:r>
              <a:rPr lang="en"/>
              <a:t>Hypertension</a:t>
            </a:r>
            <a:endParaRPr/>
          </a:p>
          <a:p>
            <a:pPr marL="914400" lvl="1" indent="-317500" algn="l" rtl="0">
              <a:spcBef>
                <a:spcPts val="0"/>
              </a:spcBef>
              <a:spcAft>
                <a:spcPts val="0"/>
              </a:spcAft>
              <a:buSzPts val="1400"/>
              <a:buChar char="–"/>
            </a:pPr>
            <a:r>
              <a:rPr lang="en"/>
              <a:t>Sepsis</a:t>
            </a:r>
            <a:endParaRPr/>
          </a:p>
          <a:p>
            <a:pPr marL="457200" lvl="0" indent="-317500" algn="l" rtl="0">
              <a:spcBef>
                <a:spcPts val="0"/>
              </a:spcBef>
              <a:spcAft>
                <a:spcPts val="0"/>
              </a:spcAft>
              <a:buSzPts val="1400"/>
              <a:buChar char="•"/>
            </a:pPr>
            <a:r>
              <a:rPr lang="en"/>
              <a:t>Procedure-related, such as:</a:t>
            </a:r>
            <a:endParaRPr/>
          </a:p>
          <a:p>
            <a:pPr marL="914400" lvl="1" indent="-317500" algn="l" rtl="0">
              <a:spcBef>
                <a:spcPts val="0"/>
              </a:spcBef>
              <a:spcAft>
                <a:spcPts val="0"/>
              </a:spcAft>
              <a:buSzPts val="1400"/>
              <a:buChar char="–"/>
            </a:pPr>
            <a:r>
              <a:rPr lang="en"/>
              <a:t>Cardiopulmonary bypass &amp; duration</a:t>
            </a:r>
            <a:endParaRPr/>
          </a:p>
          <a:p>
            <a:pPr marL="914400" lvl="1" indent="-317500" algn="l" rtl="0">
              <a:spcBef>
                <a:spcPts val="0"/>
              </a:spcBef>
              <a:spcAft>
                <a:spcPts val="0"/>
              </a:spcAft>
              <a:buSzPts val="1400"/>
              <a:buChar char="–"/>
            </a:pPr>
            <a:r>
              <a:rPr lang="en"/>
              <a:t>Emergency Surgery</a:t>
            </a:r>
            <a:endParaRPr/>
          </a:p>
          <a:p>
            <a:pPr marL="914400" lvl="1" indent="-317500" algn="l" rtl="0">
              <a:spcBef>
                <a:spcPts val="0"/>
              </a:spcBef>
              <a:spcAft>
                <a:spcPts val="0"/>
              </a:spcAft>
              <a:buSzPts val="1400"/>
              <a:buChar char="–"/>
            </a:pPr>
            <a:r>
              <a:rPr lang="en"/>
              <a:t>Organ Transplant</a:t>
            </a:r>
            <a:endParaRPr/>
          </a:p>
          <a:p>
            <a:pPr marL="457200" lvl="0" indent="-317500" algn="l" rtl="0">
              <a:spcBef>
                <a:spcPts val="0"/>
              </a:spcBef>
              <a:spcAft>
                <a:spcPts val="0"/>
              </a:spcAft>
              <a:buSzPts val="1400"/>
              <a:buChar char="•"/>
            </a:pPr>
            <a:r>
              <a:rPr lang="en"/>
              <a:t>Anesthesia-specific, such as:</a:t>
            </a:r>
            <a:endParaRPr/>
          </a:p>
          <a:p>
            <a:pPr marL="914400" lvl="1" indent="-317500" algn="l" rtl="0">
              <a:spcBef>
                <a:spcPts val="0"/>
              </a:spcBef>
              <a:spcAft>
                <a:spcPts val="0"/>
              </a:spcAft>
              <a:buSzPts val="1400"/>
              <a:buChar char="–"/>
            </a:pPr>
            <a:r>
              <a:rPr lang="en"/>
              <a:t>Vasopressor use</a:t>
            </a:r>
            <a:endParaRPr/>
          </a:p>
          <a:p>
            <a:pPr marL="914400" lvl="1" indent="-317500" algn="l" rtl="0">
              <a:spcBef>
                <a:spcPts val="0"/>
              </a:spcBef>
              <a:spcAft>
                <a:spcPts val="0"/>
              </a:spcAft>
              <a:buSzPts val="1400"/>
              <a:buChar char="–"/>
            </a:pPr>
            <a:r>
              <a:rPr lang="en"/>
              <a:t>Diuretic use</a:t>
            </a:r>
            <a:endParaRPr/>
          </a:p>
          <a:p>
            <a:pPr marL="914400" lvl="1" indent="-317500" algn="l" rtl="0">
              <a:spcBef>
                <a:spcPts val="0"/>
              </a:spcBef>
              <a:spcAft>
                <a:spcPts val="0"/>
              </a:spcAft>
              <a:buSzPts val="1400"/>
              <a:buChar char="–"/>
            </a:pPr>
            <a:r>
              <a:rPr lang="en"/>
              <a:t>Hypotension</a:t>
            </a:r>
            <a:endParaRPr/>
          </a:p>
        </p:txBody>
      </p:sp>
      <p:pic>
        <p:nvPicPr>
          <p:cNvPr id="204" name="Google Shape;204;p29"/>
          <p:cNvPicPr preferRelativeResize="0"/>
          <p:nvPr/>
        </p:nvPicPr>
        <p:blipFill>
          <a:blip r:embed="rId3">
            <a:alphaModFix/>
          </a:blip>
          <a:stretch>
            <a:fillRect/>
          </a:stretch>
        </p:blipFill>
        <p:spPr>
          <a:xfrm>
            <a:off x="4329675" y="1017121"/>
            <a:ext cx="4385100" cy="24666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0"/>
          <p:cNvSpPr txBox="1">
            <a:spLocks noGrp="1"/>
          </p:cNvSpPr>
          <p:nvPr>
            <p:ph type="title"/>
          </p:nvPr>
        </p:nvSpPr>
        <p:spPr>
          <a:xfrm>
            <a:off x="311700" y="445025"/>
            <a:ext cx="8520600" cy="3297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a:t>Patient Risk Factors</a:t>
            </a:r>
            <a:r>
              <a:rPr lang="en" baseline="30000"/>
              <a:t>6-8</a:t>
            </a:r>
            <a:endParaRPr baseline="30000"/>
          </a:p>
        </p:txBody>
      </p:sp>
      <p:sp>
        <p:nvSpPr>
          <p:cNvPr id="210" name="Google Shape;210;p30"/>
          <p:cNvSpPr txBox="1">
            <a:spLocks noGrp="1"/>
          </p:cNvSpPr>
          <p:nvPr>
            <p:ph type="body" idx="1"/>
          </p:nvPr>
        </p:nvSpPr>
        <p:spPr>
          <a:xfrm>
            <a:off x="311700" y="884525"/>
            <a:ext cx="4492200" cy="36744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a:t>Preoperative level of kidney function</a:t>
            </a:r>
            <a:endParaRPr/>
          </a:p>
          <a:p>
            <a:pPr marL="457200" lvl="0" indent="-336550" algn="l" rtl="0">
              <a:spcBef>
                <a:spcPts val="0"/>
              </a:spcBef>
              <a:spcAft>
                <a:spcPts val="0"/>
              </a:spcAft>
              <a:buSzPts val="1700"/>
              <a:buChar char="•"/>
            </a:pPr>
            <a:r>
              <a:rPr lang="en"/>
              <a:t>Chronic Vascular Disease</a:t>
            </a:r>
            <a:endParaRPr/>
          </a:p>
          <a:p>
            <a:pPr marL="457200" lvl="0" indent="-336550" algn="l" rtl="0">
              <a:spcBef>
                <a:spcPts val="0"/>
              </a:spcBef>
              <a:spcAft>
                <a:spcPts val="0"/>
              </a:spcAft>
              <a:buSzPts val="1700"/>
              <a:buChar char="•"/>
            </a:pPr>
            <a:r>
              <a:rPr lang="en"/>
              <a:t>Arterial Hypertension</a:t>
            </a:r>
            <a:endParaRPr/>
          </a:p>
          <a:p>
            <a:pPr marL="457200" lvl="0" indent="-336550" algn="l" rtl="0">
              <a:spcBef>
                <a:spcPts val="0"/>
              </a:spcBef>
              <a:spcAft>
                <a:spcPts val="0"/>
              </a:spcAft>
              <a:buSzPts val="1700"/>
              <a:buChar char="•"/>
            </a:pPr>
            <a:r>
              <a:rPr lang="en"/>
              <a:t>Cardiac Failure/Cardiac Decompensation</a:t>
            </a:r>
            <a:endParaRPr/>
          </a:p>
          <a:p>
            <a:pPr marL="457200" lvl="0" indent="-336550" algn="l" rtl="0">
              <a:spcBef>
                <a:spcPts val="0"/>
              </a:spcBef>
              <a:spcAft>
                <a:spcPts val="0"/>
              </a:spcAft>
              <a:buSzPts val="1700"/>
              <a:buChar char="•"/>
            </a:pPr>
            <a:r>
              <a:rPr lang="en"/>
              <a:t>Diabetes (insulin or oral therapy requirements)</a:t>
            </a:r>
            <a:endParaRPr/>
          </a:p>
          <a:p>
            <a:pPr marL="457200" lvl="0" indent="-336550" algn="l" rtl="0">
              <a:spcBef>
                <a:spcPts val="0"/>
              </a:spcBef>
              <a:spcAft>
                <a:spcPts val="0"/>
              </a:spcAft>
              <a:buSzPts val="1700"/>
              <a:buChar char="•"/>
            </a:pPr>
            <a:r>
              <a:rPr lang="en"/>
              <a:t>Acute medical conditions (sepsis, major surgery, mechanical ventilation, hemodynamic instability)</a:t>
            </a:r>
            <a:endParaRPr/>
          </a:p>
          <a:p>
            <a:pPr marL="457200" lvl="0" indent="0" algn="l" rtl="0">
              <a:spcBef>
                <a:spcPts val="800"/>
              </a:spcBef>
              <a:spcAft>
                <a:spcPts val="0"/>
              </a:spcAft>
              <a:buNone/>
            </a:pPr>
            <a:endParaRPr/>
          </a:p>
          <a:p>
            <a:pPr marL="457200" lvl="0" indent="0" algn="l" rtl="0">
              <a:spcBef>
                <a:spcPts val="0"/>
              </a:spcBef>
              <a:spcAft>
                <a:spcPts val="0"/>
              </a:spcAft>
              <a:buNone/>
            </a:pPr>
            <a:endParaRPr/>
          </a:p>
        </p:txBody>
      </p:sp>
      <p:sp>
        <p:nvSpPr>
          <p:cNvPr id="211" name="Google Shape;211;p30"/>
          <p:cNvSpPr txBox="1">
            <a:spLocks noGrp="1"/>
          </p:cNvSpPr>
          <p:nvPr>
            <p:ph type="body" idx="1"/>
          </p:nvPr>
        </p:nvSpPr>
        <p:spPr>
          <a:xfrm>
            <a:off x="4708750" y="824675"/>
            <a:ext cx="4492200" cy="36744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a:t>Hypertension</a:t>
            </a:r>
            <a:endParaRPr/>
          </a:p>
          <a:p>
            <a:pPr marL="457200" lvl="0" indent="-317500" algn="l" rtl="0">
              <a:lnSpc>
                <a:spcPct val="90000"/>
              </a:lnSpc>
              <a:spcBef>
                <a:spcPts val="0"/>
              </a:spcBef>
              <a:spcAft>
                <a:spcPts val="0"/>
              </a:spcAft>
              <a:buSzPts val="1400"/>
              <a:buFont typeface="Calibri"/>
              <a:buChar char="•"/>
            </a:pPr>
            <a:r>
              <a:rPr lang="en"/>
              <a:t>Peripheral Vascular Disease</a:t>
            </a:r>
            <a:endParaRPr/>
          </a:p>
          <a:p>
            <a:pPr marL="457200" lvl="0" indent="-317500" algn="l" rtl="0">
              <a:lnSpc>
                <a:spcPct val="90000"/>
              </a:lnSpc>
              <a:spcBef>
                <a:spcPts val="0"/>
              </a:spcBef>
              <a:spcAft>
                <a:spcPts val="0"/>
              </a:spcAft>
              <a:buSzPts val="1400"/>
              <a:buFont typeface="Calibri"/>
              <a:buChar char="•"/>
            </a:pPr>
            <a:r>
              <a:rPr lang="en"/>
              <a:t>Congestive Heart Failure</a:t>
            </a:r>
            <a:endParaRPr/>
          </a:p>
          <a:p>
            <a:pPr marL="457200" lvl="0" indent="-317500" algn="l" rtl="0">
              <a:lnSpc>
                <a:spcPct val="90000"/>
              </a:lnSpc>
              <a:spcBef>
                <a:spcPts val="0"/>
              </a:spcBef>
              <a:spcAft>
                <a:spcPts val="0"/>
              </a:spcAft>
              <a:buSzPts val="1400"/>
              <a:buFont typeface="Calibri"/>
              <a:buChar char="•"/>
            </a:pPr>
            <a:r>
              <a:rPr lang="en"/>
              <a:t>Sepsis</a:t>
            </a:r>
            <a:endParaRPr/>
          </a:p>
          <a:p>
            <a:pPr marL="457200" lvl="0" indent="-317500" algn="l" rtl="0">
              <a:lnSpc>
                <a:spcPct val="90000"/>
              </a:lnSpc>
              <a:spcBef>
                <a:spcPts val="0"/>
              </a:spcBef>
              <a:spcAft>
                <a:spcPts val="0"/>
              </a:spcAft>
              <a:buSzPts val="1400"/>
              <a:buFont typeface="Calibri"/>
              <a:buChar char="•"/>
            </a:pPr>
            <a:r>
              <a:rPr lang="en"/>
              <a:t>Ascites</a:t>
            </a:r>
            <a:endParaRPr/>
          </a:p>
          <a:p>
            <a:pPr marL="457200" lvl="0" indent="-317500" algn="l" rtl="0">
              <a:lnSpc>
                <a:spcPct val="90000"/>
              </a:lnSpc>
              <a:spcBef>
                <a:spcPts val="0"/>
              </a:spcBef>
              <a:spcAft>
                <a:spcPts val="0"/>
              </a:spcAft>
              <a:buSzPts val="1400"/>
              <a:buFont typeface="Calibri"/>
              <a:buChar char="•"/>
            </a:pPr>
            <a:r>
              <a:rPr lang="en"/>
              <a:t>Cerebrovascular disease</a:t>
            </a:r>
            <a:endParaRPr/>
          </a:p>
          <a:p>
            <a:pPr marL="457200" lvl="0" indent="-317500" algn="l" rtl="0">
              <a:lnSpc>
                <a:spcPct val="90000"/>
              </a:lnSpc>
              <a:spcBef>
                <a:spcPts val="0"/>
              </a:spcBef>
              <a:spcAft>
                <a:spcPts val="0"/>
              </a:spcAft>
              <a:buSzPts val="1400"/>
              <a:buFont typeface="Calibri"/>
              <a:buChar char="•"/>
            </a:pPr>
            <a:r>
              <a:rPr lang="en"/>
              <a:t>Mild to Moderate preoperative renal insufficiency</a:t>
            </a:r>
            <a:endParaRPr/>
          </a:p>
          <a:p>
            <a:pPr marL="457200" lvl="0" indent="-317500" algn="l" rtl="0">
              <a:lnSpc>
                <a:spcPct val="90000"/>
              </a:lnSpc>
              <a:spcBef>
                <a:spcPts val="0"/>
              </a:spcBef>
              <a:spcAft>
                <a:spcPts val="0"/>
              </a:spcAft>
              <a:buSzPts val="1400"/>
              <a:buFont typeface="Calibri"/>
              <a:buChar char="•"/>
            </a:pPr>
            <a:r>
              <a:rPr lang="en"/>
              <a:t>Age &gt;65</a:t>
            </a:r>
            <a:endParaRPr/>
          </a:p>
          <a:p>
            <a:pPr marL="457200" lvl="0" indent="-317500" algn="l" rtl="0">
              <a:lnSpc>
                <a:spcPct val="90000"/>
              </a:lnSpc>
              <a:spcBef>
                <a:spcPts val="0"/>
              </a:spcBef>
              <a:spcAft>
                <a:spcPts val="0"/>
              </a:spcAft>
              <a:buSzPts val="1400"/>
              <a:buFont typeface="Calibri"/>
              <a:buChar char="•"/>
            </a:pPr>
            <a:r>
              <a:rPr lang="en"/>
              <a:t>COPD</a:t>
            </a:r>
            <a:endParaRPr/>
          </a:p>
          <a:p>
            <a:pPr marL="457200" lvl="0" indent="-317500" algn="l" rtl="0">
              <a:lnSpc>
                <a:spcPct val="90000"/>
              </a:lnSpc>
              <a:spcBef>
                <a:spcPts val="0"/>
              </a:spcBef>
              <a:spcAft>
                <a:spcPts val="0"/>
              </a:spcAft>
              <a:buSzPts val="1400"/>
              <a:buFont typeface="Calibri"/>
              <a:buChar char="•"/>
            </a:pPr>
            <a:r>
              <a:rPr lang="en"/>
              <a:t>Chronic Kidney Disease</a:t>
            </a:r>
            <a:endParaRPr/>
          </a:p>
          <a:p>
            <a:pPr marL="457200" lvl="0" indent="-317500" algn="l" rtl="0">
              <a:lnSpc>
                <a:spcPct val="90000"/>
              </a:lnSpc>
              <a:spcBef>
                <a:spcPts val="0"/>
              </a:spcBef>
              <a:spcAft>
                <a:spcPts val="0"/>
              </a:spcAft>
              <a:buSzPts val="1400"/>
              <a:buFont typeface="Calibri"/>
              <a:buChar char="•"/>
            </a:pPr>
            <a:r>
              <a:rPr lang="en"/>
              <a:t>BMI ≥ 25 (Overweight) (Ju 2018)</a:t>
            </a:r>
            <a:endParaRPr/>
          </a:p>
        </p:txBody>
      </p:sp>
      <p:sp>
        <p:nvSpPr>
          <p:cNvPr id="212" name="Google Shape;212;p30"/>
          <p:cNvSpPr txBox="1"/>
          <p:nvPr/>
        </p:nvSpPr>
        <p:spPr>
          <a:xfrm>
            <a:off x="649625" y="4113825"/>
            <a:ext cx="8014500" cy="6699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1700" b="1">
                <a:solidFill>
                  <a:srgbClr val="CC0000"/>
                </a:solidFill>
                <a:latin typeface="Calibri"/>
                <a:ea typeface="Calibri"/>
                <a:cs typeface="Calibri"/>
                <a:sym typeface="Calibri"/>
              </a:rPr>
              <a:t>Patient-related risk factors are more strongly associated with mortality </a:t>
            </a:r>
            <a:endParaRPr sz="1700" b="1">
              <a:solidFill>
                <a:srgbClr val="CC0000"/>
              </a:solidFill>
              <a:latin typeface="Calibri"/>
              <a:ea typeface="Calibri"/>
              <a:cs typeface="Calibri"/>
              <a:sym typeface="Calibri"/>
            </a:endParaRPr>
          </a:p>
          <a:p>
            <a:pPr marL="0" lvl="0" indent="0" algn="ctr" rtl="0">
              <a:lnSpc>
                <a:spcPct val="90000"/>
              </a:lnSpc>
              <a:spcBef>
                <a:spcPts val="0"/>
              </a:spcBef>
              <a:spcAft>
                <a:spcPts val="0"/>
              </a:spcAft>
              <a:buNone/>
            </a:pPr>
            <a:r>
              <a:rPr lang="en" sz="1700" b="1">
                <a:solidFill>
                  <a:srgbClr val="CC0000"/>
                </a:solidFill>
                <a:latin typeface="Calibri"/>
                <a:ea typeface="Calibri"/>
                <a:cs typeface="Calibri"/>
                <a:sym typeface="Calibri"/>
              </a:rPr>
              <a:t>than the type of procedure.</a:t>
            </a:r>
            <a:r>
              <a:rPr lang="en" sz="1700" b="1" baseline="30000">
                <a:solidFill>
                  <a:srgbClr val="CC0000"/>
                </a:solidFill>
                <a:latin typeface="Calibri"/>
                <a:ea typeface="Calibri"/>
                <a:cs typeface="Calibri"/>
                <a:sym typeface="Calibri"/>
              </a:rPr>
              <a:t>6</a:t>
            </a:r>
            <a:endParaRPr sz="1700" b="1" baseline="30000">
              <a:solidFill>
                <a:srgbClr val="CC0000"/>
              </a:solidFill>
              <a:latin typeface="Calibri"/>
              <a:ea typeface="Calibri"/>
              <a:cs typeface="Calibri"/>
              <a:sym typeface="Calibri"/>
            </a:endParaRPr>
          </a:p>
          <a:p>
            <a:pPr marL="0" lvl="0" indent="0" algn="ctr" rtl="0">
              <a:lnSpc>
                <a:spcPct val="90000"/>
              </a:lnSpc>
              <a:spcBef>
                <a:spcPts val="0"/>
              </a:spcBef>
              <a:spcAft>
                <a:spcPts val="0"/>
              </a:spcAft>
              <a:buNone/>
            </a:pPr>
            <a:endParaRPr sz="1700">
              <a:solidFill>
                <a:srgbClr val="002060"/>
              </a:solidFill>
              <a:latin typeface="Calibri"/>
              <a:ea typeface="Calibri"/>
              <a:cs typeface="Calibri"/>
              <a:sym typeface="Calibri"/>
            </a:endParaRPr>
          </a:p>
          <a:p>
            <a:pPr marL="0" lvl="0" indent="0" algn="ctr" rtl="0">
              <a:lnSpc>
                <a:spcPct val="90000"/>
              </a:lnSpc>
              <a:spcBef>
                <a:spcPts val="0"/>
              </a:spcBef>
              <a:spcAft>
                <a:spcPts val="0"/>
              </a:spcAft>
              <a:buNone/>
            </a:pPr>
            <a:endParaRPr sz="1700">
              <a:solidFill>
                <a:srgbClr val="00206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Procedure Related Risk Factors</a:t>
            </a:r>
            <a:r>
              <a:rPr lang="en" baseline="30000"/>
              <a:t>6,8-9</a:t>
            </a:r>
            <a:endParaRPr baseline="30000"/>
          </a:p>
        </p:txBody>
      </p:sp>
      <p:graphicFrame>
        <p:nvGraphicFramePr>
          <p:cNvPr id="218" name="Google Shape;218;p31"/>
          <p:cNvGraphicFramePr/>
          <p:nvPr/>
        </p:nvGraphicFramePr>
        <p:xfrm>
          <a:off x="952500" y="999525"/>
          <a:ext cx="7239000" cy="3060162"/>
        </p:xfrm>
        <a:graphic>
          <a:graphicData uri="http://schemas.openxmlformats.org/drawingml/2006/table">
            <a:tbl>
              <a:tblPr>
                <a:noFill/>
                <a:tableStyleId>{916A7090-CBE2-40D4-BEA9-978F2A26BB35}</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483350">
                <a:tc>
                  <a:txBody>
                    <a:bodyPr/>
                    <a:lstStyle/>
                    <a:p>
                      <a:pPr marL="177800" lvl="0" indent="-165100" algn="l" rtl="0">
                        <a:lnSpc>
                          <a:spcPct val="90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Gastric bypass surgery for morbid obesity- 8.5% incidence AKI</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Cardiopulmonary bypass (CPB) &amp; duration</a:t>
                      </a:r>
                      <a:endParaRPr sz="1600">
                        <a:solidFill>
                          <a:srgbClr val="002060"/>
                        </a:solidFill>
                        <a:latin typeface="Calibri"/>
                        <a:ea typeface="Calibri"/>
                        <a:cs typeface="Calibri"/>
                        <a:sym typeface="Calibri"/>
                      </a:endParaRPr>
                    </a:p>
                    <a:p>
                      <a:pPr marL="177800" lvl="0" indent="-1778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Aortic cross clamping &amp; duration</a:t>
                      </a:r>
                      <a:endParaRPr sz="1600">
                        <a:solidFill>
                          <a:srgbClr val="002060"/>
                        </a:solidFill>
                        <a:latin typeface="Calibri"/>
                        <a:ea typeface="Calibri"/>
                        <a:cs typeface="Calibri"/>
                        <a:sym typeface="Calibri"/>
                      </a:endParaRPr>
                    </a:p>
                    <a:p>
                      <a:pPr marL="177800" lvl="0" indent="-177800" algn="l" rtl="0">
                        <a:lnSpc>
                          <a:spcPct val="115000"/>
                        </a:lnSpc>
                        <a:spcBef>
                          <a:spcPts val="0"/>
                        </a:spcBef>
                        <a:spcAft>
                          <a:spcPts val="0"/>
                        </a:spcAft>
                        <a:buClr>
                          <a:srgbClr val="002060"/>
                        </a:buClr>
                        <a:buSzPts val="1600"/>
                        <a:buFont typeface="Calibri"/>
                        <a:buChar char="•"/>
                      </a:pPr>
                      <a:r>
                        <a:rPr lang="en" sz="1600">
                          <a:solidFill>
                            <a:srgbClr val="002060"/>
                          </a:solidFill>
                          <a:latin typeface="Calibri"/>
                          <a:ea typeface="Calibri"/>
                          <a:cs typeface="Calibri"/>
                          <a:sym typeface="Calibri"/>
                        </a:rPr>
                        <a:t>Hemodilution (cardiac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Duration of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Intraperitoneal surgery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Repair of AAA</a:t>
                      </a:r>
                      <a:endParaRPr sz="1600">
                        <a:solidFill>
                          <a:srgbClr val="00206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Organ Transplant (non-renal also)</a:t>
                      </a:r>
                      <a:endParaRPr sz="1600">
                        <a:solidFill>
                          <a:srgbClr val="002060"/>
                        </a:solidFill>
                        <a:latin typeface="Calibri"/>
                        <a:ea typeface="Calibri"/>
                        <a:cs typeface="Calibri"/>
                        <a:sym typeface="Calibri"/>
                      </a:endParaRPr>
                    </a:p>
                    <a:p>
                      <a:pPr marL="431800" lvl="1" indent="-190500" algn="l" rtl="0">
                        <a:lnSpc>
                          <a:spcPct val="90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Liver transplant:</a:t>
                      </a:r>
                      <a:endParaRPr sz="1600">
                        <a:solidFill>
                          <a:srgbClr val="002060"/>
                        </a:solidFill>
                        <a:latin typeface="Calibri"/>
                        <a:ea typeface="Calibri"/>
                        <a:cs typeface="Calibri"/>
                        <a:sym typeface="Calibri"/>
                      </a:endParaRPr>
                    </a:p>
                    <a:p>
                      <a:pPr marL="647700" lvl="2" indent="-152400" algn="l" rtl="0">
                        <a:lnSpc>
                          <a:spcPct val="90000"/>
                        </a:lnSpc>
                        <a:spcBef>
                          <a:spcPts val="0"/>
                        </a:spcBef>
                        <a:spcAft>
                          <a:spcPts val="0"/>
                        </a:spcAft>
                        <a:buClr>
                          <a:schemeClr val="dk1"/>
                        </a:buClr>
                        <a:buSzPts val="1600"/>
                        <a:buFont typeface="Arial"/>
                        <a:buChar char="–"/>
                      </a:pPr>
                      <a:r>
                        <a:rPr lang="en" sz="1600">
                          <a:solidFill>
                            <a:srgbClr val="002060"/>
                          </a:solidFill>
                          <a:latin typeface="Calibri"/>
                          <a:ea typeface="Calibri"/>
                          <a:cs typeface="Calibri"/>
                          <a:sym typeface="Calibri"/>
                        </a:rPr>
                        <a:t>33% AKI</a:t>
                      </a:r>
                      <a:endParaRPr sz="1600">
                        <a:solidFill>
                          <a:srgbClr val="002060"/>
                        </a:solidFill>
                        <a:latin typeface="Calibri"/>
                        <a:ea typeface="Calibri"/>
                        <a:cs typeface="Calibri"/>
                        <a:sym typeface="Calibri"/>
                      </a:endParaRPr>
                    </a:p>
                    <a:p>
                      <a:pPr marL="647700" lvl="2" indent="-152400" algn="l" rtl="0">
                        <a:lnSpc>
                          <a:spcPct val="90000"/>
                        </a:lnSpc>
                        <a:spcBef>
                          <a:spcPts val="0"/>
                        </a:spcBef>
                        <a:spcAft>
                          <a:spcPts val="0"/>
                        </a:spcAft>
                        <a:buClr>
                          <a:schemeClr val="dk1"/>
                        </a:buClr>
                        <a:buSzPts val="1600"/>
                        <a:buFont typeface="Arial"/>
                        <a:buChar char="–"/>
                      </a:pPr>
                      <a:r>
                        <a:rPr lang="en" sz="1600">
                          <a:solidFill>
                            <a:srgbClr val="002060"/>
                          </a:solidFill>
                          <a:latin typeface="Calibri"/>
                          <a:ea typeface="Calibri"/>
                          <a:cs typeface="Calibri"/>
                          <a:sym typeface="Calibri"/>
                        </a:rPr>
                        <a:t>17% require renal replacement therapy</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Use of intra-aortic balloon pump</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Type of cardiac surgical procedure</a:t>
                      </a:r>
                      <a:endParaRPr sz="1600">
                        <a:solidFill>
                          <a:srgbClr val="002060"/>
                        </a:solidFill>
                        <a:latin typeface="Calibri"/>
                        <a:ea typeface="Calibri"/>
                        <a:cs typeface="Calibri"/>
                        <a:sym typeface="Calibri"/>
                      </a:endParaRPr>
                    </a:p>
                    <a:p>
                      <a:pPr marL="177800" lvl="0" indent="-190500" algn="l" rtl="0">
                        <a:lnSpc>
                          <a:spcPct val="115000"/>
                        </a:lnSpc>
                        <a:spcBef>
                          <a:spcPts val="0"/>
                        </a:spcBef>
                        <a:spcAft>
                          <a:spcPts val="0"/>
                        </a:spcAft>
                        <a:buClr>
                          <a:schemeClr val="dk1"/>
                        </a:buClr>
                        <a:buSzPts val="1600"/>
                        <a:buChar char="•"/>
                      </a:pPr>
                      <a:r>
                        <a:rPr lang="en" sz="1600">
                          <a:solidFill>
                            <a:srgbClr val="002060"/>
                          </a:solidFill>
                          <a:latin typeface="Calibri"/>
                          <a:ea typeface="Calibri"/>
                          <a:cs typeface="Calibri"/>
                          <a:sym typeface="Calibri"/>
                        </a:rPr>
                        <a:t>Intra-abdominal hypertension</a:t>
                      </a:r>
                      <a:endParaRPr sz="1600">
                        <a:solidFill>
                          <a:srgbClr val="002060"/>
                        </a:solidFill>
                        <a:latin typeface="Calibri"/>
                        <a:ea typeface="Calibri"/>
                        <a:cs typeface="Calibri"/>
                        <a:sym typeface="Calibri"/>
                      </a:endParaRPr>
                    </a:p>
                    <a:p>
                      <a:pPr marL="177800" lvl="0" indent="-190500" algn="l" rtl="0">
                        <a:lnSpc>
                          <a:spcPct val="90000"/>
                        </a:lnSpc>
                        <a:spcBef>
                          <a:spcPts val="0"/>
                        </a:spcBef>
                        <a:spcAft>
                          <a:spcPts val="0"/>
                        </a:spcAft>
                        <a:buClr>
                          <a:srgbClr val="002060"/>
                        </a:buClr>
                        <a:buSzPts val="1600"/>
                        <a:buChar char="•"/>
                      </a:pPr>
                      <a:r>
                        <a:rPr lang="en" sz="1600">
                          <a:solidFill>
                            <a:srgbClr val="002060"/>
                          </a:solidFill>
                          <a:latin typeface="Calibri"/>
                          <a:ea typeface="Calibri"/>
                          <a:cs typeface="Calibri"/>
                          <a:sym typeface="Calibri"/>
                        </a:rPr>
                        <a:t>Emergency surgery</a:t>
                      </a:r>
                      <a:endParaRPr sz="1600">
                        <a:solidFill>
                          <a:srgbClr val="002060"/>
                        </a:solidFill>
                        <a:latin typeface="Calibri"/>
                        <a:ea typeface="Calibri"/>
                        <a:cs typeface="Calibri"/>
                        <a:sym typeface="Calibri"/>
                      </a:endParaRPr>
                    </a:p>
                    <a:p>
                      <a:pPr marL="177800" lvl="0" indent="-190500" algn="l" rtl="0">
                        <a:lnSpc>
                          <a:spcPct val="90000"/>
                        </a:lnSpc>
                        <a:spcBef>
                          <a:spcPts val="0"/>
                        </a:spcBef>
                        <a:spcAft>
                          <a:spcPts val="0"/>
                        </a:spcAft>
                        <a:buClr>
                          <a:srgbClr val="002060"/>
                        </a:buClr>
                        <a:buSzPts val="1600"/>
                        <a:buChar char="•"/>
                      </a:pPr>
                      <a:r>
                        <a:rPr lang="en" sz="1600">
                          <a:solidFill>
                            <a:srgbClr val="002060"/>
                          </a:solidFill>
                          <a:latin typeface="Calibri"/>
                          <a:ea typeface="Calibri"/>
                          <a:cs typeface="Calibri"/>
                          <a:sym typeface="Calibri"/>
                        </a:rPr>
                        <a:t>Bleeding complications</a:t>
                      </a:r>
                      <a:endParaRPr sz="16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600">
                        <a:solidFill>
                          <a:srgbClr val="002060"/>
                        </a:solidFill>
                        <a:latin typeface="Calibri"/>
                        <a:ea typeface="Calibri"/>
                        <a:cs typeface="Calibri"/>
                        <a:sym typeface="Calibri"/>
                      </a:endParaRPr>
                    </a:p>
                    <a:p>
                      <a:pPr marL="0" lvl="0" indent="0" algn="l" rtl="0">
                        <a:lnSpc>
                          <a:spcPct val="90000"/>
                        </a:lnSpc>
                        <a:spcBef>
                          <a:spcPts val="0"/>
                        </a:spcBef>
                        <a:spcAft>
                          <a:spcPts val="0"/>
                        </a:spcAft>
                        <a:buNone/>
                      </a:pPr>
                      <a:endParaRPr sz="1600">
                        <a:solidFill>
                          <a:srgbClr val="00206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571500" y="207175"/>
            <a:ext cx="7923300" cy="438600"/>
          </a:xfrm>
          <a:prstGeom prst="rect">
            <a:avLst/>
          </a:prstGeom>
          <a:noFill/>
          <a:ln>
            <a:noFill/>
          </a:ln>
        </p:spPr>
        <p:txBody>
          <a:bodyPr spcFirstLastPara="1" wrap="square" lIns="68575" tIns="34275" rIns="68575" bIns="34275" anchor="b" anchorCtr="0">
            <a:noAutofit/>
          </a:bodyPr>
          <a:lstStyle/>
          <a:p>
            <a:pPr marL="0" lvl="0" indent="0" algn="l" rtl="0">
              <a:spcBef>
                <a:spcPts val="0"/>
              </a:spcBef>
              <a:spcAft>
                <a:spcPts val="0"/>
              </a:spcAft>
              <a:buNone/>
            </a:pPr>
            <a:r>
              <a:rPr lang="en" sz="2400"/>
              <a:t>Anesthesia-related Risk Factors</a:t>
            </a:r>
            <a:r>
              <a:rPr lang="en" sz="2400" baseline="30000"/>
              <a:t>6,8-9</a:t>
            </a:r>
            <a:endParaRPr sz="1100" baseline="30000"/>
          </a:p>
        </p:txBody>
      </p:sp>
      <p:sp>
        <p:nvSpPr>
          <p:cNvPr id="225" name="Google Shape;225;p32"/>
          <p:cNvSpPr txBox="1">
            <a:spLocks noGrp="1"/>
          </p:cNvSpPr>
          <p:nvPr>
            <p:ph type="body" idx="1"/>
          </p:nvPr>
        </p:nvSpPr>
        <p:spPr>
          <a:xfrm>
            <a:off x="571500" y="756900"/>
            <a:ext cx="7723500" cy="3543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dirty="0"/>
              <a:t>Potentially modifiable AKI risk factors in both cardiac and noncardiac surgery</a:t>
            </a:r>
            <a:endParaRPr dirty="0"/>
          </a:p>
          <a:p>
            <a:pPr marL="431800" lvl="1" indent="-177800" algn="l" rtl="0">
              <a:lnSpc>
                <a:spcPct val="115000"/>
              </a:lnSpc>
              <a:spcBef>
                <a:spcPts val="0"/>
              </a:spcBef>
              <a:spcAft>
                <a:spcPts val="0"/>
              </a:spcAft>
              <a:buClr>
                <a:srgbClr val="000000"/>
              </a:buClr>
              <a:buSzPts val="1400"/>
              <a:buChar char="–"/>
            </a:pPr>
            <a:r>
              <a:rPr lang="en" dirty="0"/>
              <a:t>Hemodilution</a:t>
            </a:r>
            <a:endParaRPr dirty="0"/>
          </a:p>
          <a:p>
            <a:pPr marL="431800" lvl="1" indent="-177800" algn="l" rtl="0">
              <a:lnSpc>
                <a:spcPct val="115000"/>
              </a:lnSpc>
              <a:spcBef>
                <a:spcPts val="0"/>
              </a:spcBef>
              <a:spcAft>
                <a:spcPts val="0"/>
              </a:spcAft>
              <a:buClr>
                <a:srgbClr val="000000"/>
              </a:buClr>
              <a:buSzPts val="1400"/>
              <a:buChar char="–"/>
            </a:pPr>
            <a:r>
              <a:rPr lang="en" dirty="0"/>
              <a:t>Hemoglobin level</a:t>
            </a:r>
            <a:endParaRPr dirty="0"/>
          </a:p>
          <a:p>
            <a:pPr marL="431800" lvl="1" indent="-177800" algn="l" rtl="0">
              <a:lnSpc>
                <a:spcPct val="115000"/>
              </a:lnSpc>
              <a:spcBef>
                <a:spcPts val="0"/>
              </a:spcBef>
              <a:spcAft>
                <a:spcPts val="0"/>
              </a:spcAft>
              <a:buClr>
                <a:srgbClr val="000000"/>
              </a:buClr>
              <a:buSzPts val="1400"/>
              <a:buChar char="–"/>
            </a:pPr>
            <a:r>
              <a:rPr lang="en" dirty="0"/>
              <a:t>Intraoperative transfusion</a:t>
            </a:r>
            <a:endParaRPr dirty="0"/>
          </a:p>
          <a:p>
            <a:pPr marL="431800" lvl="1" indent="-177800" algn="l" rtl="0">
              <a:lnSpc>
                <a:spcPct val="115000"/>
              </a:lnSpc>
              <a:spcBef>
                <a:spcPts val="0"/>
              </a:spcBef>
              <a:spcAft>
                <a:spcPts val="0"/>
              </a:spcAft>
              <a:buClr>
                <a:srgbClr val="000000"/>
              </a:buClr>
              <a:buSzPts val="1400"/>
              <a:buChar char="–"/>
            </a:pPr>
            <a:r>
              <a:rPr lang="en" dirty="0"/>
              <a:t>Hypotension</a:t>
            </a:r>
            <a:endParaRPr dirty="0"/>
          </a:p>
          <a:p>
            <a:pPr marL="431800" lvl="1" indent="-177800" algn="l" rtl="0">
              <a:lnSpc>
                <a:spcPct val="115000"/>
              </a:lnSpc>
              <a:spcBef>
                <a:spcPts val="0"/>
              </a:spcBef>
              <a:spcAft>
                <a:spcPts val="0"/>
              </a:spcAft>
              <a:buClr>
                <a:srgbClr val="000000"/>
              </a:buClr>
              <a:buSzPts val="1400"/>
              <a:buChar char="–"/>
            </a:pPr>
            <a:r>
              <a:rPr lang="en" dirty="0"/>
              <a:t>Inadequate oxygen delivery</a:t>
            </a:r>
            <a:endParaRPr dirty="0"/>
          </a:p>
          <a:p>
            <a:pPr marL="431800" lvl="1" indent="-177800" algn="l" rtl="0">
              <a:lnSpc>
                <a:spcPct val="115000"/>
              </a:lnSpc>
              <a:spcBef>
                <a:spcPts val="0"/>
              </a:spcBef>
              <a:spcAft>
                <a:spcPts val="0"/>
              </a:spcAft>
              <a:buClr>
                <a:srgbClr val="000000"/>
              </a:buClr>
              <a:buSzPts val="1400"/>
              <a:buChar char="–"/>
            </a:pPr>
            <a:r>
              <a:rPr lang="en" dirty="0"/>
              <a:t>Use of diuretics</a:t>
            </a:r>
            <a:endParaRPr dirty="0"/>
          </a:p>
          <a:p>
            <a:pPr marL="431800" lvl="1" indent="-177800" algn="l" rtl="0">
              <a:lnSpc>
                <a:spcPct val="115000"/>
              </a:lnSpc>
              <a:spcBef>
                <a:spcPts val="0"/>
              </a:spcBef>
              <a:spcAft>
                <a:spcPts val="0"/>
              </a:spcAft>
              <a:buClr>
                <a:srgbClr val="000000"/>
              </a:buClr>
              <a:buSzPts val="1400"/>
              <a:buChar char="–"/>
            </a:pPr>
            <a:r>
              <a:rPr lang="en" dirty="0" smtClean="0"/>
              <a:t>Selective </a:t>
            </a:r>
            <a:r>
              <a:rPr lang="en" dirty="0"/>
              <a:t>renal ischemia</a:t>
            </a:r>
            <a:endParaRPr dirty="0"/>
          </a:p>
          <a:p>
            <a:pPr marL="431800" lvl="1" indent="-177800" algn="l" rtl="0">
              <a:lnSpc>
                <a:spcPct val="115000"/>
              </a:lnSpc>
              <a:spcBef>
                <a:spcPts val="0"/>
              </a:spcBef>
              <a:spcAft>
                <a:spcPts val="0"/>
              </a:spcAft>
              <a:buClr>
                <a:srgbClr val="000000"/>
              </a:buClr>
              <a:buSzPts val="1400"/>
              <a:buChar char="–"/>
            </a:pPr>
            <a:r>
              <a:rPr lang="en" dirty="0"/>
              <a:t>Ischemia reperfusion injury</a:t>
            </a:r>
            <a:endParaRPr dirty="0"/>
          </a:p>
          <a:p>
            <a:pPr marL="431800" lvl="1" indent="-177800" algn="l" rtl="0">
              <a:lnSpc>
                <a:spcPct val="115000"/>
              </a:lnSpc>
              <a:spcBef>
                <a:spcPts val="0"/>
              </a:spcBef>
              <a:spcAft>
                <a:spcPts val="0"/>
              </a:spcAft>
              <a:buClr>
                <a:srgbClr val="000000"/>
              </a:buClr>
              <a:buSzPts val="1400"/>
              <a:buChar char="–"/>
            </a:pPr>
            <a:r>
              <a:rPr lang="en" dirty="0"/>
              <a:t>Bleeding complications</a:t>
            </a:r>
            <a:endParaRPr dirty="0"/>
          </a:p>
          <a:p>
            <a:pPr marL="431800" lvl="1" indent="-177800" algn="l" rtl="0">
              <a:lnSpc>
                <a:spcPct val="115000"/>
              </a:lnSpc>
              <a:spcBef>
                <a:spcPts val="0"/>
              </a:spcBef>
              <a:spcAft>
                <a:spcPts val="0"/>
              </a:spcAft>
              <a:buClr>
                <a:srgbClr val="000000"/>
              </a:buClr>
              <a:buSzPts val="1400"/>
              <a:buChar char="–"/>
            </a:pPr>
            <a:r>
              <a:rPr lang="en" dirty="0" smtClean="0"/>
              <a:t>Intraoperative </a:t>
            </a:r>
            <a:r>
              <a:rPr lang="en" dirty="0"/>
              <a:t>Hypertension</a:t>
            </a:r>
            <a:endParaRPr dirty="0"/>
          </a:p>
          <a:p>
            <a:pPr marL="431800" lvl="1" indent="-177800" algn="l" rtl="0">
              <a:lnSpc>
                <a:spcPct val="115000"/>
              </a:lnSpc>
              <a:spcBef>
                <a:spcPts val="0"/>
              </a:spcBef>
              <a:spcAft>
                <a:spcPts val="0"/>
              </a:spcAft>
              <a:buClr>
                <a:srgbClr val="000000"/>
              </a:buClr>
              <a:buSzPts val="1400"/>
              <a:buChar char="–"/>
            </a:pPr>
            <a:r>
              <a:rPr lang="en" dirty="0"/>
              <a:t>Nephrotoxic agents (eg abx, contrast agents)</a:t>
            </a:r>
            <a:endParaRPr dirty="0"/>
          </a:p>
        </p:txBody>
      </p:sp>
      <p:pic>
        <p:nvPicPr>
          <p:cNvPr id="226" name="Google Shape;226;p32"/>
          <p:cNvPicPr preferRelativeResize="0"/>
          <p:nvPr/>
        </p:nvPicPr>
        <p:blipFill>
          <a:blip r:embed="rId3">
            <a:alphaModFix/>
          </a:blip>
          <a:stretch>
            <a:fillRect/>
          </a:stretch>
        </p:blipFill>
        <p:spPr>
          <a:xfrm>
            <a:off x="5586925" y="1229325"/>
            <a:ext cx="2015074" cy="3022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Novel Predictive Techniques</a:t>
            </a:r>
            <a:r>
              <a:rPr lang="en" dirty="0"/>
              <a:t>	</a:t>
            </a:r>
            <a:endParaRPr dirty="0"/>
          </a:p>
        </p:txBody>
      </p:sp>
      <p:sp>
        <p:nvSpPr>
          <p:cNvPr id="232" name="Google Shape;232;p33"/>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smtClean="0"/>
              <a:t>Use </a:t>
            </a:r>
            <a:r>
              <a:rPr lang="en" dirty="0"/>
              <a:t>of predictive analytics and machine learning techniques present new opportunities to identify risk and potentially prevent AKI:</a:t>
            </a:r>
            <a:r>
              <a:rPr lang="en" baseline="30000" dirty="0"/>
              <a:t>11</a:t>
            </a:r>
            <a:endParaRPr baseline="30000" dirty="0"/>
          </a:p>
          <a:p>
            <a:pPr marL="914400" lvl="1" indent="-317500" algn="l" rtl="0">
              <a:spcBef>
                <a:spcPts val="0"/>
              </a:spcBef>
              <a:spcAft>
                <a:spcPts val="0"/>
              </a:spcAft>
              <a:buSzPts val="1400"/>
              <a:buChar char="–"/>
            </a:pPr>
            <a:r>
              <a:rPr lang="en" dirty="0"/>
              <a:t>Thottakara et al recently used a machine-learning computational approach to develop a KDIGO AKI preoperative forecasting model</a:t>
            </a:r>
            <a:endParaRPr dirty="0"/>
          </a:p>
          <a:p>
            <a:pPr marL="1371600" lvl="2" indent="-317500" algn="l" rtl="0">
              <a:spcBef>
                <a:spcPts val="0"/>
              </a:spcBef>
              <a:spcAft>
                <a:spcPts val="0"/>
              </a:spcAft>
              <a:buSzPts val="1400"/>
              <a:buChar char="–"/>
            </a:pPr>
            <a:r>
              <a:rPr lang="en" dirty="0"/>
              <a:t>Used 59 variables from the electronic health record</a:t>
            </a:r>
            <a:endParaRPr dirty="0"/>
          </a:p>
          <a:p>
            <a:pPr marL="1371600" lvl="2" indent="-317500" algn="l" rtl="0">
              <a:spcBef>
                <a:spcPts val="0"/>
              </a:spcBef>
              <a:spcAft>
                <a:spcPts val="0"/>
              </a:spcAft>
              <a:buSzPts val="1400"/>
              <a:buChar char="–"/>
            </a:pPr>
            <a:r>
              <a:rPr lang="en" dirty="0"/>
              <a:t>Included patients undergoing any type of major surgery</a:t>
            </a:r>
            <a:endParaRPr dirty="0"/>
          </a:p>
          <a:p>
            <a:pPr marL="1371600" lvl="2" indent="-317500" algn="l" rtl="0">
              <a:spcBef>
                <a:spcPts val="0"/>
              </a:spcBef>
              <a:spcAft>
                <a:spcPts val="0"/>
              </a:spcAft>
              <a:buSzPts val="1400"/>
              <a:buChar char="–"/>
            </a:pPr>
            <a:r>
              <a:rPr lang="en" dirty="0"/>
              <a:t>Reported an AUC of 0.86 in the internal validation cohort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#2:</a:t>
            </a:r>
            <a:endParaRPr sz="4800"/>
          </a:p>
          <a:p>
            <a:pPr marL="0" lvl="0" indent="0" algn="ctr" rtl="0">
              <a:spcBef>
                <a:spcPts val="800"/>
              </a:spcBef>
              <a:spcAft>
                <a:spcPts val="0"/>
              </a:spcAft>
              <a:buNone/>
            </a:pPr>
            <a:r>
              <a:rPr lang="en" sz="4800"/>
              <a:t>Avoid Hypotension</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Pathophysiology: How Hypotension contributes to AKI</a:t>
            </a:r>
            <a:endParaRPr/>
          </a:p>
        </p:txBody>
      </p:sp>
      <p:sp>
        <p:nvSpPr>
          <p:cNvPr id="243" name="Google Shape;243;p35"/>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04800" algn="l" rtl="0">
              <a:spcBef>
                <a:spcPts val="700"/>
              </a:spcBef>
              <a:spcAft>
                <a:spcPts val="0"/>
              </a:spcAft>
              <a:buSzPts val="1200"/>
              <a:buChar char="•"/>
            </a:pPr>
            <a:r>
              <a:rPr lang="en" sz="1500"/>
              <a:t>Kidneys able to compensate for hypoperfusion to a certain extent</a:t>
            </a:r>
            <a:endParaRPr sz="1500"/>
          </a:p>
          <a:p>
            <a:pPr marL="457200" lvl="0" indent="-304800" algn="l" rtl="0">
              <a:spcBef>
                <a:spcPts val="0"/>
              </a:spcBef>
              <a:spcAft>
                <a:spcPts val="0"/>
              </a:spcAft>
              <a:buSzPts val="1200"/>
              <a:buChar char="•"/>
            </a:pPr>
            <a:r>
              <a:rPr lang="en" sz="1500"/>
              <a:t>↓ renal perfusion → ↓GFR (without damage to parenchyma) as adaptive response</a:t>
            </a:r>
            <a:r>
              <a:rPr lang="en" sz="1500" baseline="30000"/>
              <a:t>12</a:t>
            </a:r>
            <a:endParaRPr sz="1500" baseline="30000"/>
          </a:p>
          <a:p>
            <a:pPr marL="914400" lvl="1" indent="-317500" algn="l" rtl="0">
              <a:spcBef>
                <a:spcPts val="0"/>
              </a:spcBef>
              <a:spcAft>
                <a:spcPts val="0"/>
              </a:spcAft>
              <a:buSzPts val="1400"/>
              <a:buChar char="–"/>
            </a:pPr>
            <a:r>
              <a:rPr lang="en" sz="1500"/>
              <a:t>Prostaglandin signaling → ↓ afferent arteriole resistance and ↑ blood flow to glomeruli and maintains capillary pressure</a:t>
            </a:r>
            <a:r>
              <a:rPr lang="en" sz="1500" baseline="30000"/>
              <a:t>2</a:t>
            </a:r>
            <a:endParaRPr sz="1500" baseline="30000"/>
          </a:p>
          <a:p>
            <a:pPr marL="914400" lvl="1" indent="-323850" algn="l" rtl="0">
              <a:spcBef>
                <a:spcPts val="0"/>
              </a:spcBef>
              <a:spcAft>
                <a:spcPts val="0"/>
              </a:spcAft>
              <a:buSzPts val="1500"/>
              <a:buChar char="–"/>
            </a:pPr>
            <a:r>
              <a:rPr lang="en" sz="1500"/>
              <a:t>Renin-angiotensin-aldosterone system and release of angiotensin II → ↑efferent arteriole resistance</a:t>
            </a:r>
            <a:r>
              <a:rPr lang="en" sz="1500" baseline="30000"/>
              <a:t>2</a:t>
            </a:r>
            <a:endParaRPr sz="1500" baseline="30000"/>
          </a:p>
          <a:p>
            <a:pPr marL="457200" lvl="0" indent="-304800" algn="l" rtl="0">
              <a:spcBef>
                <a:spcPts val="0"/>
              </a:spcBef>
              <a:spcAft>
                <a:spcPts val="0"/>
              </a:spcAft>
              <a:buSzPts val="1200"/>
              <a:buChar char="•"/>
            </a:pPr>
            <a:r>
              <a:rPr lang="en" sz="1500"/>
              <a:t>Once hypoperfusion drops below compensatory range, vasoconstrictors released by renal sympathetic nerves →↑afferent arteriole resistance→↓in GFR and renal blood flow→tubular cell damage and cell death</a:t>
            </a:r>
            <a:r>
              <a:rPr lang="en" sz="1500" baseline="30000"/>
              <a:t>2</a:t>
            </a:r>
            <a:endParaRPr sz="1500" baseline="30000"/>
          </a:p>
          <a:p>
            <a:pPr marL="0" lvl="0" indent="0" algn="l" rtl="0">
              <a:spcBef>
                <a:spcPts val="700"/>
              </a:spcBef>
              <a:spcAft>
                <a:spcPts val="0"/>
              </a:spcAft>
              <a:buNone/>
            </a:pP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6"/>
          <p:cNvPicPr preferRelativeResize="0"/>
          <p:nvPr/>
        </p:nvPicPr>
        <p:blipFill>
          <a:blip r:embed="rId3">
            <a:alphaModFix/>
          </a:blip>
          <a:stretch>
            <a:fillRect/>
          </a:stretch>
        </p:blipFill>
        <p:spPr>
          <a:xfrm>
            <a:off x="970850" y="310875"/>
            <a:ext cx="7043725" cy="3715126"/>
          </a:xfrm>
          <a:prstGeom prst="rect">
            <a:avLst/>
          </a:prstGeom>
          <a:noFill/>
          <a:ln>
            <a:noFill/>
          </a:ln>
        </p:spPr>
      </p:pic>
      <p:sp>
        <p:nvSpPr>
          <p:cNvPr id="249" name="Google Shape;249;p36"/>
          <p:cNvSpPr txBox="1"/>
          <p:nvPr/>
        </p:nvSpPr>
        <p:spPr>
          <a:xfrm>
            <a:off x="643175" y="4342125"/>
            <a:ext cx="4274400" cy="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Image Source: Gumbert et al. </a:t>
            </a:r>
            <a:r>
              <a:rPr lang="en" sz="1200" i="1">
                <a:latin typeface="Calibri"/>
                <a:ea typeface="Calibri"/>
                <a:cs typeface="Calibri"/>
                <a:sym typeface="Calibri"/>
              </a:rPr>
              <a:t>Anesthesiology</a:t>
            </a:r>
            <a:r>
              <a:rPr lang="en" sz="1200">
                <a:latin typeface="Calibri"/>
                <a:ea typeface="Calibri"/>
                <a:cs typeface="Calibri"/>
                <a:sym typeface="Calibri"/>
              </a:rPr>
              <a:t> 2020</a:t>
            </a:r>
            <a:endParaRPr sz="1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Intraoperative Hypotension: Contributing Factors</a:t>
            </a:r>
            <a:r>
              <a:rPr lang="en" baseline="30000"/>
              <a:t>13 </a:t>
            </a:r>
            <a:endParaRPr baseline="30000"/>
          </a:p>
        </p:txBody>
      </p:sp>
      <p:pic>
        <p:nvPicPr>
          <p:cNvPr id="255" name="Google Shape;255;p37"/>
          <p:cNvPicPr preferRelativeResize="0"/>
          <p:nvPr/>
        </p:nvPicPr>
        <p:blipFill>
          <a:blip r:embed="rId3">
            <a:alphaModFix/>
          </a:blip>
          <a:stretch>
            <a:fillRect/>
          </a:stretch>
        </p:blipFill>
        <p:spPr>
          <a:xfrm>
            <a:off x="131550" y="926075"/>
            <a:ext cx="5544776" cy="3484275"/>
          </a:xfrm>
          <a:prstGeom prst="rect">
            <a:avLst/>
          </a:prstGeom>
          <a:noFill/>
          <a:ln>
            <a:noFill/>
          </a:ln>
        </p:spPr>
      </p:pic>
      <p:pic>
        <p:nvPicPr>
          <p:cNvPr id="256" name="Google Shape;256;p37"/>
          <p:cNvPicPr preferRelativeResize="0"/>
          <p:nvPr/>
        </p:nvPicPr>
        <p:blipFill>
          <a:blip r:embed="rId4">
            <a:alphaModFix/>
          </a:blip>
          <a:stretch>
            <a:fillRect/>
          </a:stretch>
        </p:blipFill>
        <p:spPr>
          <a:xfrm>
            <a:off x="7593000" y="1833200"/>
            <a:ext cx="1357350" cy="1596325"/>
          </a:xfrm>
          <a:prstGeom prst="rect">
            <a:avLst/>
          </a:prstGeom>
          <a:noFill/>
          <a:ln>
            <a:noFill/>
          </a:ln>
        </p:spPr>
      </p:pic>
      <p:sp>
        <p:nvSpPr>
          <p:cNvPr id="257" name="Google Shape;257;p37"/>
          <p:cNvSpPr/>
          <p:nvPr/>
        </p:nvSpPr>
        <p:spPr>
          <a:xfrm>
            <a:off x="5454325" y="2005600"/>
            <a:ext cx="2286600" cy="1324800"/>
          </a:xfrm>
          <a:prstGeom prst="rightArrowCallout">
            <a:avLst>
              <a:gd name="adj1" fmla="val 25000"/>
              <a:gd name="adj2" fmla="val 25000"/>
              <a:gd name="adj3" fmla="val 25000"/>
              <a:gd name="adj4" fmla="val 64977"/>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lt1"/>
                </a:solidFill>
              </a:rPr>
              <a:t>HYPOPERFUSION</a:t>
            </a:r>
            <a:endParaRPr sz="1100">
              <a:solidFill>
                <a:schemeClr val="lt1"/>
              </a:solidFill>
            </a:endParaRPr>
          </a:p>
        </p:txBody>
      </p:sp>
      <p:sp>
        <p:nvSpPr>
          <p:cNvPr id="258" name="Google Shape;258;p37"/>
          <p:cNvSpPr txBox="1"/>
          <p:nvPr/>
        </p:nvSpPr>
        <p:spPr>
          <a:xfrm>
            <a:off x="7467325" y="3411725"/>
            <a:ext cx="1482900" cy="115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C4587"/>
                </a:solidFill>
                <a:latin typeface="Calibri"/>
                <a:ea typeface="Calibri"/>
                <a:cs typeface="Calibri"/>
                <a:sym typeface="Calibri"/>
              </a:rPr>
              <a:t>Renal Ischemia</a:t>
            </a:r>
            <a:endParaRPr b="1">
              <a:solidFill>
                <a:srgbClr val="1C4587"/>
              </a:solidFill>
              <a:latin typeface="Calibri"/>
              <a:ea typeface="Calibri"/>
              <a:cs typeface="Calibri"/>
              <a:sym typeface="Calibri"/>
            </a:endParaRPr>
          </a:p>
          <a:p>
            <a:pPr marL="0" lvl="0" indent="0" algn="ctr" rtl="0">
              <a:spcBef>
                <a:spcPts val="0"/>
              </a:spcBef>
              <a:spcAft>
                <a:spcPts val="0"/>
              </a:spcAft>
              <a:buNone/>
            </a:pPr>
            <a:r>
              <a:rPr lang="en" b="1">
                <a:solidFill>
                  <a:srgbClr val="1C4587"/>
                </a:solidFill>
                <a:latin typeface="Calibri"/>
                <a:ea typeface="Calibri"/>
                <a:cs typeface="Calibri"/>
                <a:sym typeface="Calibri"/>
              </a:rPr>
              <a:t>&amp; Decreased Glomerular Filtration</a:t>
            </a:r>
            <a:endParaRPr b="1">
              <a:solidFill>
                <a:srgbClr val="1C458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Objectives</a:t>
            </a:r>
            <a:endParaRPr/>
          </a:p>
        </p:txBody>
      </p:sp>
      <p:sp>
        <p:nvSpPr>
          <p:cNvPr id="103" name="Google Shape;103;p20"/>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36550" algn="l" rtl="0">
              <a:lnSpc>
                <a:spcPct val="150000"/>
              </a:lnSpc>
              <a:spcBef>
                <a:spcPts val="800"/>
              </a:spcBef>
              <a:spcAft>
                <a:spcPts val="0"/>
              </a:spcAft>
              <a:buSzPts val="1700"/>
              <a:buChar char="•"/>
            </a:pPr>
            <a:r>
              <a:rPr lang="en" dirty="0"/>
              <a:t>Provide an overview of the literature regarding the prevention and recognition of kidney </a:t>
            </a:r>
            <a:r>
              <a:rPr lang="en" dirty="0" smtClean="0"/>
              <a:t>injury</a:t>
            </a:r>
            <a:endParaRPr dirty="0"/>
          </a:p>
          <a:p>
            <a:pPr marL="457200" lvl="0" indent="-336550" algn="l" rtl="0">
              <a:lnSpc>
                <a:spcPct val="150000"/>
              </a:lnSpc>
              <a:spcBef>
                <a:spcPts val="0"/>
              </a:spcBef>
              <a:spcAft>
                <a:spcPts val="0"/>
              </a:spcAft>
              <a:buSzPts val="1700"/>
              <a:buChar char="•"/>
            </a:pPr>
            <a:r>
              <a:rPr lang="en" dirty="0"/>
              <a:t>Summarize recommendations to prevent &amp; identify AKI as outlined in the literature</a:t>
            </a:r>
            <a:endParaRPr dirty="0"/>
          </a:p>
          <a:p>
            <a:pPr marL="457200" lvl="0" indent="-336550" algn="l" rtl="0">
              <a:lnSpc>
                <a:spcPct val="150000"/>
              </a:lnSpc>
              <a:spcBef>
                <a:spcPts val="0"/>
              </a:spcBef>
              <a:spcAft>
                <a:spcPts val="0"/>
              </a:spcAft>
              <a:buSzPts val="1700"/>
              <a:buChar char="•"/>
            </a:pPr>
            <a:r>
              <a:rPr lang="en" dirty="0"/>
              <a:t>For an overview of kidney disease, reference:</a:t>
            </a:r>
            <a:endParaRPr dirty="0"/>
          </a:p>
          <a:p>
            <a:pPr marL="647700" lvl="2" indent="-139700" algn="l" rtl="0">
              <a:lnSpc>
                <a:spcPct val="150000"/>
              </a:lnSpc>
              <a:spcBef>
                <a:spcPts val="0"/>
              </a:spcBef>
              <a:spcAft>
                <a:spcPts val="0"/>
              </a:spcAft>
              <a:buSzPts val="1400"/>
              <a:buChar char="–"/>
            </a:pPr>
            <a:r>
              <a:rPr lang="en" dirty="0">
                <a:hlinkClick r:id="rId3"/>
              </a:rPr>
              <a:t>MPOG Avoiding Kidney </a:t>
            </a:r>
            <a:r>
              <a:rPr lang="en" dirty="0" smtClean="0">
                <a:hlinkClick r:id="rId3"/>
              </a:rPr>
              <a:t>Injury </a:t>
            </a:r>
            <a:r>
              <a:rPr lang="en" dirty="0">
                <a:hlinkClick r:id="rId3"/>
              </a:rPr>
              <a:t>- Overview, Pathophysiology, Definitions</a:t>
            </a:r>
            <a:r>
              <a:rPr lang="en" dirty="0"/>
              <a:t> </a:t>
            </a:r>
            <a:endParaRPr dirty="0"/>
          </a:p>
          <a:p>
            <a:pPr marL="457200" lvl="0" indent="-336550" algn="l" rtl="0">
              <a:lnSpc>
                <a:spcPct val="150000"/>
              </a:lnSpc>
              <a:spcBef>
                <a:spcPts val="0"/>
              </a:spcBef>
              <a:spcAft>
                <a:spcPts val="0"/>
              </a:spcAft>
              <a:buSzPts val="1700"/>
              <a:buChar char="•"/>
            </a:pPr>
            <a:r>
              <a:rPr lang="en" dirty="0"/>
              <a:t>For specialty specific recommendations, reference the following sections of the toolkit:</a:t>
            </a:r>
            <a:endParaRPr dirty="0"/>
          </a:p>
          <a:p>
            <a:pPr marL="647700" lvl="2" indent="-139700" algn="l" rtl="0">
              <a:lnSpc>
                <a:spcPct val="150000"/>
              </a:lnSpc>
              <a:spcBef>
                <a:spcPts val="0"/>
              </a:spcBef>
              <a:spcAft>
                <a:spcPts val="0"/>
              </a:spcAft>
              <a:buSzPts val="1400"/>
              <a:buChar char="–"/>
            </a:pPr>
            <a:r>
              <a:rPr lang="en" dirty="0">
                <a:hlinkClick r:id="rId4"/>
              </a:rPr>
              <a:t>Avoiding Kidney </a:t>
            </a:r>
            <a:r>
              <a:rPr lang="en" dirty="0" smtClean="0">
                <a:hlinkClick r:id="rId4"/>
              </a:rPr>
              <a:t>Injury </a:t>
            </a:r>
            <a:r>
              <a:rPr lang="en" dirty="0">
                <a:hlinkClick r:id="rId4"/>
              </a:rPr>
              <a:t>- Pediatrics</a:t>
            </a:r>
            <a:endParaRPr dirty="0"/>
          </a:p>
          <a:p>
            <a:pPr marL="647700" lvl="2" indent="-139700" algn="l" rtl="0">
              <a:lnSpc>
                <a:spcPct val="150000"/>
              </a:lnSpc>
              <a:spcBef>
                <a:spcPts val="0"/>
              </a:spcBef>
              <a:spcAft>
                <a:spcPts val="0"/>
              </a:spcAft>
              <a:buSzPts val="1400"/>
              <a:buChar char="–"/>
            </a:pPr>
            <a:r>
              <a:rPr lang="en" dirty="0">
                <a:hlinkClick r:id="rId5"/>
              </a:rPr>
              <a:t>Avoiding Kidney </a:t>
            </a:r>
            <a:r>
              <a:rPr lang="en" dirty="0" smtClean="0">
                <a:hlinkClick r:id="rId5"/>
              </a:rPr>
              <a:t>Injury </a:t>
            </a:r>
            <a:r>
              <a:rPr lang="en" dirty="0">
                <a:hlinkClick r:id="rId5"/>
              </a:rPr>
              <a:t>- Obstetrics</a:t>
            </a:r>
            <a:endParaRPr dirty="0"/>
          </a:p>
          <a:p>
            <a:pPr marL="647700" lvl="2" indent="-139700" algn="l" rtl="0">
              <a:lnSpc>
                <a:spcPct val="150000"/>
              </a:lnSpc>
              <a:spcBef>
                <a:spcPts val="0"/>
              </a:spcBef>
              <a:spcAft>
                <a:spcPts val="0"/>
              </a:spcAft>
              <a:buSzPts val="1400"/>
              <a:buChar char="–"/>
            </a:pPr>
            <a:r>
              <a:rPr lang="en" dirty="0">
                <a:hlinkClick r:id="rId6"/>
              </a:rPr>
              <a:t>Avoiding Kidney </a:t>
            </a:r>
            <a:r>
              <a:rPr lang="en" dirty="0" smtClean="0">
                <a:hlinkClick r:id="rId6"/>
              </a:rPr>
              <a:t>Injury </a:t>
            </a:r>
            <a:r>
              <a:rPr lang="en" dirty="0">
                <a:hlinkClick r:id="rId6"/>
              </a:rPr>
              <a:t>- Cardiac Surgery</a:t>
            </a:r>
            <a:endParaRPr dirty="0"/>
          </a:p>
          <a:p>
            <a:pPr marL="0" lvl="0" indent="0" algn="l" rtl="0">
              <a:lnSpc>
                <a:spcPct val="150000"/>
              </a:lnSpc>
              <a:spcBef>
                <a:spcPts val="800"/>
              </a:spcBef>
              <a:spcAft>
                <a:spcPts val="0"/>
              </a:spcAft>
              <a:buNone/>
            </a:pPr>
            <a:endParaRPr dirty="0"/>
          </a:p>
          <a:p>
            <a:pPr marL="431800" lvl="0" indent="0" algn="l" rtl="0">
              <a:spcBef>
                <a:spcPts val="7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Hypotension and AKI</a:t>
            </a:r>
            <a:endParaRPr/>
          </a:p>
        </p:txBody>
      </p:sp>
      <p:sp>
        <p:nvSpPr>
          <p:cNvPr id="264" name="Google Shape;264;p38"/>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Intraoperative hypotension, even for short durations is associated with postoperative acute kidney injury</a:t>
            </a:r>
            <a:r>
              <a:rPr lang="en" baseline="30000"/>
              <a:t>14-18</a:t>
            </a:r>
            <a:endParaRPr baseline="30000"/>
          </a:p>
          <a:p>
            <a:pPr marL="457200" lvl="0" indent="0" algn="l" rtl="0">
              <a:spcBef>
                <a:spcPts val="0"/>
              </a:spcBef>
              <a:spcAft>
                <a:spcPts val="0"/>
              </a:spcAft>
              <a:buNone/>
            </a:pPr>
            <a:endParaRPr/>
          </a:p>
          <a:p>
            <a:pPr marL="457200" lvl="0" indent="-317500" algn="l" rtl="0">
              <a:spcBef>
                <a:spcPts val="700"/>
              </a:spcBef>
              <a:spcAft>
                <a:spcPts val="0"/>
              </a:spcAft>
              <a:buSzPts val="1400"/>
              <a:buChar char="•"/>
            </a:pPr>
            <a:r>
              <a:rPr lang="en"/>
              <a:t>Individualized management strategy aimed at achieving SBP within 10% of baseline resulted in lower incidence of AKI as compared to the control group (treat SBP&lt;80 mmHg OR lower than 40% from baseline)</a:t>
            </a:r>
            <a:r>
              <a:rPr lang="en" baseline="30000"/>
              <a:t>19</a:t>
            </a:r>
            <a:endParaRPr baseline="30000"/>
          </a:p>
          <a:p>
            <a:pPr marL="457200" lvl="0" indent="0" algn="l" rtl="0">
              <a:spcBef>
                <a:spcPts val="700"/>
              </a:spcBef>
              <a:spcAft>
                <a:spcPts val="0"/>
              </a:spcAft>
              <a:buNone/>
            </a:pPr>
            <a:endParaRPr/>
          </a:p>
          <a:p>
            <a:pPr marL="457200" lvl="0" indent="-317500" algn="l" rtl="0">
              <a:spcBef>
                <a:spcPts val="0"/>
              </a:spcBef>
              <a:spcAft>
                <a:spcPts val="0"/>
              </a:spcAft>
              <a:buSzPts val="1400"/>
              <a:buChar char="•"/>
            </a:pPr>
            <a:r>
              <a:rPr lang="en"/>
              <a:t>Associations based on relative hypotension and AKI are no stronger than associations based on absolute hypotension- </a:t>
            </a:r>
            <a:r>
              <a:rPr lang="en" b="1">
                <a:solidFill>
                  <a:srgbClr val="FF0000"/>
                </a:solidFill>
              </a:rPr>
              <a:t>anesthetic management of hypotension can be based on intraop values alone</a:t>
            </a:r>
            <a:r>
              <a:rPr lang="en" baseline="30000"/>
              <a:t>16</a:t>
            </a:r>
            <a:endParaRPr baseline="30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Hypotension and AKI</a:t>
            </a:r>
            <a:endParaRPr/>
          </a:p>
        </p:txBody>
      </p:sp>
      <p:sp>
        <p:nvSpPr>
          <p:cNvPr id="270" name="Google Shape;270;p39"/>
          <p:cNvSpPr txBox="1">
            <a:spLocks noGrp="1"/>
          </p:cNvSpPr>
          <p:nvPr>
            <p:ph type="body" idx="1"/>
          </p:nvPr>
        </p:nvSpPr>
        <p:spPr>
          <a:xfrm>
            <a:off x="457200" y="722000"/>
            <a:ext cx="4101600" cy="36741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a:t>Associations between intraoperative hypotension and AKI are dependent upon patient’s baseline risk for AKI</a:t>
            </a:r>
            <a:r>
              <a:rPr lang="en" baseline="30000"/>
              <a:t>18</a:t>
            </a:r>
            <a:endParaRPr baseline="30000"/>
          </a:p>
          <a:p>
            <a:pPr marL="457200" lvl="0" indent="-298450" algn="l" rtl="0">
              <a:spcBef>
                <a:spcPts val="700"/>
              </a:spcBef>
              <a:spcAft>
                <a:spcPts val="0"/>
              </a:spcAft>
              <a:buSzPts val="1100"/>
              <a:buChar char="❖"/>
            </a:pPr>
            <a:r>
              <a:rPr lang="en" sz="1400"/>
              <a:t>Patients with </a:t>
            </a:r>
            <a:r>
              <a:rPr lang="en" sz="1400" b="1" u="sng">
                <a:solidFill>
                  <a:srgbClr val="6AA84F"/>
                </a:solidFill>
              </a:rPr>
              <a:t>low </a:t>
            </a:r>
            <a:r>
              <a:rPr lang="en" sz="1400"/>
              <a:t>baseline risk demonstrated no associations between intraop hypotension and AKI</a:t>
            </a:r>
            <a:endParaRPr sz="1400"/>
          </a:p>
          <a:p>
            <a:pPr marL="457200" lvl="0" indent="0" algn="l" rtl="0">
              <a:spcBef>
                <a:spcPts val="700"/>
              </a:spcBef>
              <a:spcAft>
                <a:spcPts val="0"/>
              </a:spcAft>
              <a:buNone/>
            </a:pPr>
            <a:endParaRPr sz="1400"/>
          </a:p>
          <a:p>
            <a:pPr marL="457200" lvl="0" indent="-298450" algn="l" rtl="0">
              <a:spcBef>
                <a:spcPts val="700"/>
              </a:spcBef>
              <a:spcAft>
                <a:spcPts val="0"/>
              </a:spcAft>
              <a:buSzPts val="1100"/>
              <a:buChar char="❖"/>
            </a:pPr>
            <a:r>
              <a:rPr lang="en" sz="1400"/>
              <a:t>Patients with </a:t>
            </a:r>
            <a:r>
              <a:rPr lang="en" sz="1400" b="1" u="sng">
                <a:solidFill>
                  <a:srgbClr val="FF9900"/>
                </a:solidFill>
              </a:rPr>
              <a:t>medium </a:t>
            </a:r>
            <a:r>
              <a:rPr lang="en" sz="1400"/>
              <a:t>risk demonstrated associations between hypotension (MAP&lt;50) and AKI</a:t>
            </a:r>
            <a:endParaRPr sz="1400"/>
          </a:p>
          <a:p>
            <a:pPr marL="457200" lvl="0" indent="0" algn="l" rtl="0">
              <a:spcBef>
                <a:spcPts val="700"/>
              </a:spcBef>
              <a:spcAft>
                <a:spcPts val="0"/>
              </a:spcAft>
              <a:buNone/>
            </a:pPr>
            <a:endParaRPr sz="1400"/>
          </a:p>
          <a:p>
            <a:pPr marL="457200" lvl="0" indent="-298450" algn="l" rtl="0">
              <a:spcBef>
                <a:spcPts val="700"/>
              </a:spcBef>
              <a:spcAft>
                <a:spcPts val="0"/>
              </a:spcAft>
              <a:buSzPts val="1100"/>
              <a:buChar char="❖"/>
            </a:pPr>
            <a:r>
              <a:rPr lang="en" sz="1400"/>
              <a:t>Patients with </a:t>
            </a:r>
            <a:r>
              <a:rPr lang="en" sz="1400" b="1" u="sng">
                <a:solidFill>
                  <a:srgbClr val="FF0000"/>
                </a:solidFill>
              </a:rPr>
              <a:t>high </a:t>
            </a:r>
            <a:r>
              <a:rPr lang="en" sz="1400"/>
              <a:t>risk demonstrated associations between hypotension (MAP&lt;60) and AKI</a:t>
            </a:r>
            <a:endParaRPr sz="1400"/>
          </a:p>
          <a:p>
            <a:pPr marL="0" lvl="0" indent="0" algn="l" rtl="0">
              <a:spcBef>
                <a:spcPts val="700"/>
              </a:spcBef>
              <a:spcAft>
                <a:spcPts val="0"/>
              </a:spcAft>
              <a:buNone/>
            </a:pPr>
            <a:endParaRPr/>
          </a:p>
        </p:txBody>
      </p:sp>
      <p:pic>
        <p:nvPicPr>
          <p:cNvPr id="271" name="Google Shape;271;p39"/>
          <p:cNvPicPr preferRelativeResize="0"/>
          <p:nvPr/>
        </p:nvPicPr>
        <p:blipFill>
          <a:blip r:embed="rId3">
            <a:alphaModFix/>
          </a:blip>
          <a:stretch>
            <a:fillRect/>
          </a:stretch>
        </p:blipFill>
        <p:spPr>
          <a:xfrm>
            <a:off x="4490075" y="802750"/>
            <a:ext cx="4514974" cy="3201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Restrictive Fluid Protocols may lead to AKI</a:t>
            </a:r>
            <a:endParaRPr dirty="0"/>
          </a:p>
        </p:txBody>
      </p:sp>
      <p:sp>
        <p:nvSpPr>
          <p:cNvPr id="277" name="Google Shape;277;p40"/>
          <p:cNvSpPr txBox="1">
            <a:spLocks noGrp="1"/>
          </p:cNvSpPr>
          <p:nvPr>
            <p:ph type="body" idx="1"/>
          </p:nvPr>
        </p:nvSpPr>
        <p:spPr>
          <a:xfrm>
            <a:off x="4100075" y="914400"/>
            <a:ext cx="4586700" cy="3714900"/>
          </a:xfrm>
          <a:prstGeom prst="rect">
            <a:avLst/>
          </a:prstGeom>
        </p:spPr>
        <p:txBody>
          <a:bodyPr spcFirstLastPara="1" wrap="square" lIns="68575" tIns="34275" rIns="68575" bIns="34275" anchor="t" anchorCtr="0">
            <a:noAutofit/>
          </a:bodyPr>
          <a:lstStyle/>
          <a:p>
            <a:pPr marL="457200" lvl="0" indent="0" algn="l" rtl="0">
              <a:spcBef>
                <a:spcPts val="700"/>
              </a:spcBef>
              <a:spcAft>
                <a:spcPts val="0"/>
              </a:spcAft>
              <a:buNone/>
            </a:pPr>
            <a:r>
              <a:rPr lang="en" b="1"/>
              <a:t>RELIEF Study</a:t>
            </a:r>
            <a:r>
              <a:rPr lang="en" b="1" baseline="30000"/>
              <a:t>20</a:t>
            </a:r>
            <a:endParaRPr b="1" baseline="30000"/>
          </a:p>
          <a:p>
            <a:pPr marL="914400" lvl="1" indent="-330200" algn="l" rtl="0">
              <a:spcBef>
                <a:spcPts val="300"/>
              </a:spcBef>
              <a:spcAft>
                <a:spcPts val="0"/>
              </a:spcAft>
              <a:buSzPts val="1600"/>
              <a:buChar char="–"/>
            </a:pPr>
            <a:r>
              <a:rPr lang="en" sz="1600"/>
              <a:t>3000 patients undergoing abdominal surgery</a:t>
            </a:r>
            <a:endParaRPr sz="1600"/>
          </a:p>
          <a:p>
            <a:pPr marL="914400" lvl="1" indent="-330200" algn="l" rtl="0">
              <a:spcBef>
                <a:spcPts val="0"/>
              </a:spcBef>
              <a:spcAft>
                <a:spcPts val="0"/>
              </a:spcAft>
              <a:buSzPts val="1600"/>
              <a:buChar char="–"/>
            </a:pPr>
            <a:r>
              <a:rPr lang="en" sz="1600"/>
              <a:t>1490 patients in restrictive fluid therapy group (median 3.7L in 24 hours postop)</a:t>
            </a:r>
            <a:endParaRPr sz="1600"/>
          </a:p>
          <a:p>
            <a:pPr marL="914400" lvl="1" indent="-330200" algn="l" rtl="0">
              <a:spcBef>
                <a:spcPts val="0"/>
              </a:spcBef>
              <a:spcAft>
                <a:spcPts val="0"/>
              </a:spcAft>
              <a:buSzPts val="1600"/>
              <a:buChar char="–"/>
            </a:pPr>
            <a:r>
              <a:rPr lang="en" sz="1600"/>
              <a:t>1493 patients in liberal fluid therapy group (median 6.1L in 24 hours postop)</a:t>
            </a:r>
            <a:endParaRPr sz="1600"/>
          </a:p>
          <a:p>
            <a:pPr marL="914400" lvl="1" indent="-330200" algn="l" rtl="0">
              <a:spcBef>
                <a:spcPts val="0"/>
              </a:spcBef>
              <a:spcAft>
                <a:spcPts val="0"/>
              </a:spcAft>
              <a:buSzPts val="1600"/>
              <a:buChar char="–"/>
            </a:pPr>
            <a:r>
              <a:rPr lang="en" sz="1600"/>
              <a:t>AKI incidence of 8.6% in restrictive vs. 5.0% in liberal</a:t>
            </a:r>
            <a:endParaRPr sz="1600" b="1"/>
          </a:p>
          <a:p>
            <a:pPr marL="914400" lvl="1" indent="-330200" algn="l" rtl="0">
              <a:spcBef>
                <a:spcPts val="0"/>
              </a:spcBef>
              <a:spcAft>
                <a:spcPts val="0"/>
              </a:spcAft>
              <a:buSzPts val="1600"/>
              <a:buChar char="–"/>
            </a:pPr>
            <a:r>
              <a:rPr lang="en" sz="1600" b="1"/>
              <a:t>Restrictive fluid protocols in abdominal surgery → higher chance for AKI with no benefit to survival</a:t>
            </a:r>
            <a:r>
              <a:rPr lang="en" sz="1600"/>
              <a:t> </a:t>
            </a:r>
            <a:endParaRPr sz="1600"/>
          </a:p>
          <a:p>
            <a:pPr marL="457200" lvl="0" indent="0" algn="l" rtl="0">
              <a:spcBef>
                <a:spcPts val="0"/>
              </a:spcBef>
              <a:spcAft>
                <a:spcPts val="0"/>
              </a:spcAft>
              <a:buNone/>
            </a:pPr>
            <a:endParaRPr sz="600"/>
          </a:p>
          <a:p>
            <a:pPr marL="0" lvl="0" indent="0" algn="l" rtl="0">
              <a:spcBef>
                <a:spcPts val="700"/>
              </a:spcBef>
              <a:spcAft>
                <a:spcPts val="0"/>
              </a:spcAft>
              <a:buNone/>
            </a:pPr>
            <a:endParaRPr sz="1600">
              <a:highlight>
                <a:srgbClr val="FFFF00"/>
              </a:highlight>
            </a:endParaRPr>
          </a:p>
        </p:txBody>
      </p:sp>
      <p:pic>
        <p:nvPicPr>
          <p:cNvPr id="278" name="Google Shape;278;p40"/>
          <p:cNvPicPr preferRelativeResize="0"/>
          <p:nvPr/>
        </p:nvPicPr>
        <p:blipFill>
          <a:blip r:embed="rId3">
            <a:alphaModFix/>
          </a:blip>
          <a:stretch>
            <a:fillRect/>
          </a:stretch>
        </p:blipFill>
        <p:spPr>
          <a:xfrm>
            <a:off x="457200" y="1557875"/>
            <a:ext cx="4075399" cy="204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Cardiac Output directed fluid therapy: Controversial</a:t>
            </a:r>
            <a:endParaRPr dirty="0"/>
          </a:p>
        </p:txBody>
      </p:sp>
      <p:sp>
        <p:nvSpPr>
          <p:cNvPr id="284" name="Google Shape;284;p41"/>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600"/>
              <a:t>Use cardiac output to guide fluid resuscitation efforts → improve perfusion without fluid overload</a:t>
            </a:r>
            <a:endParaRPr sz="1600"/>
          </a:p>
          <a:p>
            <a:pPr marL="914400" lvl="1" indent="-330200" algn="l" rtl="0">
              <a:spcBef>
                <a:spcPts val="0"/>
              </a:spcBef>
              <a:spcAft>
                <a:spcPts val="0"/>
              </a:spcAft>
              <a:buSzPts val="1600"/>
              <a:buChar char="–"/>
            </a:pPr>
            <a:r>
              <a:rPr lang="en" sz="1600"/>
              <a:t>Supported by meta-analysis of 65 studies including 9308 patients in total</a:t>
            </a:r>
            <a:r>
              <a:rPr lang="en" sz="1600" baseline="30000"/>
              <a:t>21</a:t>
            </a:r>
            <a:endParaRPr sz="1600" baseline="30000"/>
          </a:p>
          <a:p>
            <a:pPr marL="1371600" lvl="2" indent="-330200" algn="l" rtl="0">
              <a:spcBef>
                <a:spcPts val="0"/>
              </a:spcBef>
              <a:spcAft>
                <a:spcPts val="0"/>
              </a:spcAft>
              <a:buSzPts val="1600"/>
              <a:buChar char="–"/>
            </a:pPr>
            <a:r>
              <a:rPr lang="en" sz="1600"/>
              <a:t>Found GDFT using fluid and inotropes &amp; targeting cardiac output and oxygen delivery (DO</a:t>
            </a:r>
            <a:r>
              <a:rPr lang="en" sz="1600" baseline="-25000"/>
              <a:t>2</a:t>
            </a:r>
            <a:r>
              <a:rPr lang="en" sz="1600"/>
              <a:t>) was most effective in reducing AKI incidence</a:t>
            </a:r>
            <a:endParaRPr sz="1600"/>
          </a:p>
          <a:p>
            <a:pPr marL="1371600" lvl="2" indent="-330200" algn="l" rtl="0">
              <a:spcBef>
                <a:spcPts val="0"/>
              </a:spcBef>
              <a:spcAft>
                <a:spcPts val="0"/>
              </a:spcAft>
              <a:buSzPts val="1600"/>
              <a:buChar char="–"/>
            </a:pPr>
            <a:r>
              <a:rPr lang="en" sz="1600"/>
              <a:t>Benefits more significant for high risk patients undergoing orthopedic or major abdominal surgery</a:t>
            </a:r>
            <a:endParaRPr sz="1600"/>
          </a:p>
          <a:p>
            <a:pPr marL="914400" lvl="1" indent="-317500" algn="l" rtl="0">
              <a:spcBef>
                <a:spcPts val="0"/>
              </a:spcBef>
              <a:spcAft>
                <a:spcPts val="0"/>
              </a:spcAft>
              <a:buSzPts val="1400"/>
              <a:buChar char="–"/>
            </a:pPr>
            <a:r>
              <a:rPr lang="en" sz="1600"/>
              <a:t>OPTIMISE Trial: Did not find significant difference in outcomes for GDFT group</a:t>
            </a:r>
            <a:r>
              <a:rPr lang="en" sz="1600" baseline="30000"/>
              <a:t>22</a:t>
            </a:r>
            <a:endParaRPr sz="1600"/>
          </a:p>
          <a:p>
            <a:pPr marL="1371600" lvl="2" indent="-330200" algn="l" rtl="0">
              <a:spcBef>
                <a:spcPts val="0"/>
              </a:spcBef>
              <a:spcAft>
                <a:spcPts val="0"/>
              </a:spcAft>
              <a:buSzPts val="1600"/>
              <a:buChar char="–"/>
            </a:pPr>
            <a:r>
              <a:rPr lang="en" sz="1600"/>
              <a:t>Pragmatic, multicenter, randomized, observer-blinded</a:t>
            </a:r>
            <a:endParaRPr sz="1600"/>
          </a:p>
          <a:p>
            <a:pPr marL="1371600" lvl="2" indent="-330200" algn="l" rtl="0">
              <a:spcBef>
                <a:spcPts val="0"/>
              </a:spcBef>
              <a:spcAft>
                <a:spcPts val="0"/>
              </a:spcAft>
              <a:buSzPts val="1600"/>
              <a:buChar char="–"/>
            </a:pPr>
            <a:r>
              <a:rPr lang="en" sz="1600"/>
              <a:t>734 high-risk patients undergoing major abdominal surgery</a:t>
            </a:r>
            <a:endParaRPr sz="1600"/>
          </a:p>
          <a:p>
            <a:pPr marL="914400" lvl="1" indent="-317500" algn="l" rtl="0">
              <a:spcBef>
                <a:spcPts val="0"/>
              </a:spcBef>
              <a:spcAft>
                <a:spcPts val="0"/>
              </a:spcAft>
              <a:buSzPts val="1400"/>
              <a:buChar char="–"/>
            </a:pPr>
            <a:r>
              <a:rPr lang="en" sz="1600"/>
              <a:t>Need for further research as GDFT protocols vary widely and could explain the variance in results</a:t>
            </a:r>
            <a:r>
              <a:rPr lang="en" sz="1600" baseline="30000"/>
              <a:t>2</a:t>
            </a:r>
            <a:endParaRPr sz="1600" baseline="30000"/>
          </a:p>
          <a:p>
            <a:pPr marL="0" lvl="0" indent="0" algn="l" rtl="0">
              <a:spcBef>
                <a:spcPts val="7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Using hemodynamic parameters to reduce AKI </a:t>
            </a:r>
            <a:endParaRPr dirty="0"/>
          </a:p>
        </p:txBody>
      </p:sp>
      <p:sp>
        <p:nvSpPr>
          <p:cNvPr id="290" name="Google Shape;290;p42"/>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Large meta-analysis including 65 RCTs and 9308 patients conducted to examine the effects of hemodynamic goal-directed therapy (GDT) on morbidity (including AKI)</a:t>
            </a:r>
            <a:r>
              <a:rPr lang="en" baseline="30000" dirty="0"/>
              <a:t>21</a:t>
            </a:r>
            <a:endParaRPr baseline="30000" dirty="0"/>
          </a:p>
          <a:p>
            <a:pPr marL="0" lvl="0" indent="0" algn="l" rtl="0">
              <a:spcBef>
                <a:spcPts val="700"/>
              </a:spcBef>
              <a:spcAft>
                <a:spcPts val="0"/>
              </a:spcAft>
              <a:buNone/>
            </a:pPr>
            <a:endParaRPr sz="900" dirty="0"/>
          </a:p>
          <a:p>
            <a:pPr marL="457200" lvl="0" indent="-317500" algn="l" rtl="0">
              <a:spcBef>
                <a:spcPts val="700"/>
              </a:spcBef>
              <a:spcAft>
                <a:spcPts val="0"/>
              </a:spcAft>
              <a:buSzPts val="1400"/>
              <a:buChar char="•"/>
            </a:pPr>
            <a:r>
              <a:rPr lang="en" dirty="0"/>
              <a:t>All procedure types included </a:t>
            </a:r>
            <a:endParaRPr dirty="0"/>
          </a:p>
          <a:p>
            <a:pPr marL="914400" lvl="1" indent="-317500" algn="l" rtl="0">
              <a:spcBef>
                <a:spcPts val="0"/>
              </a:spcBef>
              <a:spcAft>
                <a:spcPts val="0"/>
              </a:spcAft>
              <a:buSzPts val="1400"/>
              <a:buChar char="–"/>
            </a:pPr>
            <a:r>
              <a:rPr lang="en" dirty="0"/>
              <a:t>Major abdominal &amp; orthopedic surgeries benefit most from GDT in reducing AKI</a:t>
            </a:r>
            <a:endParaRPr dirty="0"/>
          </a:p>
          <a:p>
            <a:pPr marL="914400" lvl="1" indent="-317500" algn="l" rtl="0">
              <a:spcBef>
                <a:spcPts val="0"/>
              </a:spcBef>
              <a:spcAft>
                <a:spcPts val="0"/>
              </a:spcAft>
              <a:buSzPts val="1400"/>
              <a:buChar char="–"/>
            </a:pPr>
            <a:r>
              <a:rPr lang="en" dirty="0"/>
              <a:t>Intraoperative management through 8 hours after surgery</a:t>
            </a:r>
            <a:endParaRPr dirty="0"/>
          </a:p>
          <a:p>
            <a:pPr marL="914400" lvl="0" indent="0" algn="l" rtl="0">
              <a:spcBef>
                <a:spcPts val="0"/>
              </a:spcBef>
              <a:spcAft>
                <a:spcPts val="0"/>
              </a:spcAft>
              <a:buNone/>
            </a:pPr>
            <a:endParaRPr sz="1000" dirty="0"/>
          </a:p>
          <a:p>
            <a:pPr marL="457200" lvl="0" indent="-317500" algn="l" rtl="0">
              <a:spcBef>
                <a:spcPts val="700"/>
              </a:spcBef>
              <a:spcAft>
                <a:spcPts val="0"/>
              </a:spcAft>
              <a:buSzPts val="1400"/>
              <a:buChar char="•"/>
            </a:pPr>
            <a:r>
              <a:rPr lang="en" dirty="0"/>
              <a:t>741 patients in the combined studies developed AKI</a:t>
            </a:r>
            <a:endParaRPr dirty="0"/>
          </a:p>
          <a:p>
            <a:pPr marL="914400" lvl="1" indent="-317500" algn="l" rtl="0">
              <a:spcBef>
                <a:spcPts val="0"/>
              </a:spcBef>
              <a:spcAft>
                <a:spcPts val="0"/>
              </a:spcAft>
              <a:buSzPts val="1400"/>
              <a:buChar char="–"/>
            </a:pPr>
            <a:r>
              <a:rPr lang="en" dirty="0"/>
              <a:t>421 were in the control group</a:t>
            </a:r>
            <a:endParaRPr dirty="0"/>
          </a:p>
          <a:p>
            <a:pPr marL="914400" lvl="1" indent="-317500" algn="l" rtl="0">
              <a:spcBef>
                <a:spcPts val="0"/>
              </a:spcBef>
              <a:spcAft>
                <a:spcPts val="0"/>
              </a:spcAft>
              <a:buSzPts val="1400"/>
              <a:buChar char="–"/>
            </a:pPr>
            <a:r>
              <a:rPr lang="en" dirty="0"/>
              <a:t>320 were in the goal-directed therapy group</a:t>
            </a:r>
            <a:endParaRPr dirty="0"/>
          </a:p>
          <a:p>
            <a:pPr marL="457200" lvl="0" indent="0" algn="l" rtl="0">
              <a:spcBef>
                <a:spcPts val="700"/>
              </a:spcBef>
              <a:spcAft>
                <a:spcPts val="0"/>
              </a:spcAft>
              <a:buNone/>
            </a:pPr>
            <a:endParaRPr sz="1200" dirty="0"/>
          </a:p>
          <a:p>
            <a:pPr>
              <a:spcBef>
                <a:spcPts val="0"/>
              </a:spcBef>
            </a:pPr>
            <a:r>
              <a:rPr lang="en-US" dirty="0">
                <a:solidFill>
                  <a:srgbClr val="FF0000"/>
                </a:solidFill>
              </a:rPr>
              <a:t>Fluids + inotropes significantly reduced AKI</a:t>
            </a:r>
          </a:p>
          <a:p>
            <a:pPr marL="457200" lvl="0" indent="-317500" algn="l" rtl="0">
              <a:spcBef>
                <a:spcPts val="0"/>
              </a:spcBef>
              <a:spcAft>
                <a:spcPts val="0"/>
              </a:spcAft>
              <a:buSzPts val="1400"/>
              <a:buChar char="•"/>
            </a:pPr>
            <a:r>
              <a:rPr lang="en" dirty="0" smtClean="0"/>
              <a:t>Using </a:t>
            </a:r>
            <a:r>
              <a:rPr lang="en" dirty="0"/>
              <a:t>CO or DO</a:t>
            </a:r>
            <a:r>
              <a:rPr lang="en" baseline="-25000" dirty="0"/>
              <a:t>2</a:t>
            </a:r>
            <a:r>
              <a:rPr lang="en" dirty="0"/>
              <a:t> as hemodynamic target showed significant reduction in AKI</a:t>
            </a:r>
            <a:endParaRPr dirty="0"/>
          </a:p>
          <a:p>
            <a:pPr marL="457200" lvl="0" indent="-317500" algn="l" rtl="0">
              <a:spcBef>
                <a:spcPts val="0"/>
              </a:spcBef>
              <a:spcAft>
                <a:spcPts val="0"/>
              </a:spcAft>
              <a:buSzPts val="1400"/>
              <a:buChar char="•"/>
            </a:pPr>
            <a:r>
              <a:rPr lang="en" dirty="0"/>
              <a:t>Fluid administration alone did not reduce </a:t>
            </a:r>
            <a:r>
              <a:rPr lang="en" dirty="0" smtClean="0"/>
              <a:t>AKI</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Perioperative Fluid Management</a:t>
            </a:r>
            <a:endParaRPr/>
          </a:p>
        </p:txBody>
      </p:sp>
      <p:sp>
        <p:nvSpPr>
          <p:cNvPr id="296" name="Google Shape;296;p43"/>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Balanced crystalloid solutions with electrolyte compositions are the preferred fluid for resuscitation</a:t>
            </a:r>
            <a:r>
              <a:rPr lang="en" baseline="30000" dirty="0"/>
              <a:t>8</a:t>
            </a:r>
            <a:endParaRPr baseline="30000" dirty="0"/>
          </a:p>
          <a:p>
            <a:pPr marL="914400" lvl="1" indent="-317500" algn="l" rtl="0">
              <a:spcBef>
                <a:spcPts val="0"/>
              </a:spcBef>
              <a:spcAft>
                <a:spcPts val="0"/>
              </a:spcAft>
              <a:buSzPts val="1400"/>
              <a:buChar char="–"/>
            </a:pPr>
            <a:r>
              <a:rPr lang="en" dirty="0"/>
              <a:t>Isotonic Solutions and Major Adverse Renal Events Trial (SMART)</a:t>
            </a:r>
            <a:r>
              <a:rPr lang="en" baseline="30000" dirty="0"/>
              <a:t>23</a:t>
            </a:r>
            <a:endParaRPr baseline="30000" dirty="0"/>
          </a:p>
          <a:p>
            <a:pPr marL="914400" lvl="1" indent="-317500" algn="l" rtl="0">
              <a:spcBef>
                <a:spcPts val="0"/>
              </a:spcBef>
              <a:spcAft>
                <a:spcPts val="0"/>
              </a:spcAft>
              <a:buSzPts val="1400"/>
              <a:buChar char="–"/>
            </a:pPr>
            <a:r>
              <a:rPr lang="en" dirty="0"/>
              <a:t>Saline against Lactated Ringer’s or Plasma-Lyte in the Emergency Department (SALT-ED)</a:t>
            </a:r>
            <a:r>
              <a:rPr lang="en" baseline="30000" dirty="0"/>
              <a:t>24</a:t>
            </a:r>
            <a:endParaRPr baseline="30000" dirty="0"/>
          </a:p>
          <a:p>
            <a:pPr marL="457200" lvl="0" indent="0" algn="l" rtl="0">
              <a:spcBef>
                <a:spcPts val="800"/>
              </a:spcBef>
              <a:spcAft>
                <a:spcPts val="0"/>
              </a:spcAft>
              <a:buNone/>
            </a:pPr>
            <a:endParaRPr dirty="0"/>
          </a:p>
          <a:p>
            <a:pPr marL="457200" lvl="0" indent="-317500" algn="l" rtl="0">
              <a:spcBef>
                <a:spcPts val="800"/>
              </a:spcBef>
              <a:spcAft>
                <a:spcPts val="0"/>
              </a:spcAft>
              <a:buSzPts val="1400"/>
              <a:buChar char="•"/>
            </a:pPr>
            <a:r>
              <a:rPr lang="en" sz="1700" dirty="0"/>
              <a:t>0.9% Normal saline may cause adverse effects related to acid-base balance, renal vasoconstriction ↓glomerular filtration, ↑ risk of AKI</a:t>
            </a:r>
            <a:r>
              <a:rPr lang="en" baseline="30000" dirty="0"/>
              <a:t>2</a:t>
            </a:r>
            <a:endParaRPr baseline="30000" dirty="0"/>
          </a:p>
          <a:p>
            <a:pPr marL="457200" lvl="0" indent="0" algn="l" rtl="0">
              <a:spcBef>
                <a:spcPts val="700"/>
              </a:spcBef>
              <a:spcAft>
                <a:spcPts val="0"/>
              </a:spcAft>
              <a:buNone/>
            </a:pPr>
            <a:endParaRPr dirty="0"/>
          </a:p>
          <a:p>
            <a:pPr marL="0" lvl="0" indent="0" algn="l" rtl="0">
              <a:spcBef>
                <a:spcPts val="700"/>
              </a:spcBef>
              <a:spcAft>
                <a:spcPts val="0"/>
              </a:spcAft>
              <a:buNone/>
            </a:pPr>
            <a:endParaRPr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Hydroxyethyl Starch (HES)	</a:t>
            </a:r>
            <a:endParaRPr/>
          </a:p>
        </p:txBody>
      </p:sp>
      <p:sp>
        <p:nvSpPr>
          <p:cNvPr id="302" name="Google Shape;302;p44"/>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Hydroxyethyl starch-containing solutions may increase AKI occurrence</a:t>
            </a:r>
            <a:endParaRPr/>
          </a:p>
          <a:p>
            <a:pPr marL="914400" lvl="1" indent="-330200" algn="l" rtl="0">
              <a:spcBef>
                <a:spcPts val="0"/>
              </a:spcBef>
              <a:spcAft>
                <a:spcPts val="0"/>
              </a:spcAft>
              <a:buSzPts val="1600"/>
              <a:buChar char="–"/>
            </a:pPr>
            <a:r>
              <a:rPr lang="en" sz="1600"/>
              <a:t>Scandinavian Starch for Severe Sepsis/Septic Shock (6S) Trial</a:t>
            </a:r>
            <a:r>
              <a:rPr lang="en" sz="1600" baseline="30000"/>
              <a:t>26</a:t>
            </a:r>
            <a:r>
              <a:rPr lang="en" sz="1600"/>
              <a:t> </a:t>
            </a:r>
            <a:endParaRPr sz="1600"/>
          </a:p>
          <a:p>
            <a:pPr marL="914400" lvl="1" indent="-330200" algn="l" rtl="0">
              <a:spcBef>
                <a:spcPts val="0"/>
              </a:spcBef>
              <a:spcAft>
                <a:spcPts val="0"/>
              </a:spcAft>
              <a:buSzPts val="1600"/>
              <a:buChar char="–"/>
            </a:pPr>
            <a:r>
              <a:rPr lang="en" sz="1600"/>
              <a:t>Need for further research, should be used cautiously</a:t>
            </a:r>
            <a:r>
              <a:rPr lang="en" sz="1600" baseline="30000"/>
              <a:t>2</a:t>
            </a:r>
            <a:endParaRPr sz="1600" baseline="30000"/>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a:t>In a study comparing the use of HES vs. crystalloids for GDFT in 202 high risk patients undergoing colorectal surgery:</a:t>
            </a:r>
            <a:r>
              <a:rPr lang="en" baseline="30000"/>
              <a:t>27</a:t>
            </a:r>
            <a:r>
              <a:rPr lang="en"/>
              <a:t> </a:t>
            </a:r>
            <a:endParaRPr/>
          </a:p>
          <a:p>
            <a:pPr marL="914400" lvl="1" indent="-317500" algn="l" rtl="0">
              <a:spcBef>
                <a:spcPts val="0"/>
              </a:spcBef>
              <a:spcAft>
                <a:spcPts val="0"/>
              </a:spcAft>
              <a:buSzPts val="1400"/>
              <a:buChar char="–"/>
            </a:pPr>
            <a:r>
              <a:rPr lang="en" b="1"/>
              <a:t>No difference in postoperative complication rates</a:t>
            </a:r>
            <a:endParaRPr b="1"/>
          </a:p>
          <a:p>
            <a:pPr marL="914400" lvl="1" indent="-317500" algn="l" rtl="0">
              <a:spcBef>
                <a:spcPts val="0"/>
              </a:spcBef>
              <a:spcAft>
                <a:spcPts val="0"/>
              </a:spcAft>
              <a:buSzPts val="1400"/>
              <a:buChar char="–"/>
            </a:pPr>
            <a:r>
              <a:rPr lang="en"/>
              <a:t>HES group had lower 24h fluid balance (+3610 ml vs. +4226 ml in the crystalloid group)</a:t>
            </a:r>
            <a:endParaRPr/>
          </a:p>
          <a:p>
            <a:pPr marL="0" lvl="0" indent="0" algn="l" rtl="0">
              <a:spcBef>
                <a:spcPts val="700"/>
              </a:spcBef>
              <a:spcAft>
                <a:spcPts val="0"/>
              </a:spcAft>
              <a:buNone/>
            </a:pPr>
            <a:endParaRPr/>
          </a:p>
          <a:p>
            <a:pPr marL="457200" lvl="0" indent="-317500" algn="l" rtl="0">
              <a:spcBef>
                <a:spcPts val="700"/>
              </a:spcBef>
              <a:spcAft>
                <a:spcPts val="0"/>
              </a:spcAft>
              <a:buSzPts val="1400"/>
              <a:buChar char="•"/>
            </a:pPr>
            <a:r>
              <a:rPr lang="en"/>
              <a:t>Crystalloid versus Hydroxyethyl Starch Trial (CHEST) published in 2012 initially found an increased need for renal replacement therapy in patients receiving HES vs. crystalloids;</a:t>
            </a:r>
            <a:r>
              <a:rPr lang="en" baseline="30000"/>
              <a:t>28</a:t>
            </a:r>
            <a:r>
              <a:rPr lang="en"/>
              <a:t> Later analysis (2016) did not find this to be true- </a:t>
            </a:r>
            <a:r>
              <a:rPr lang="en" b="1"/>
              <a:t>no difference in patient outcomes</a:t>
            </a:r>
            <a:r>
              <a:rPr lang="en" b="1" baseline="30000"/>
              <a:t>29</a:t>
            </a:r>
            <a:endParaRPr b="1" baseline="30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Vasopressor Use</a:t>
            </a:r>
            <a:endParaRPr/>
          </a:p>
        </p:txBody>
      </p:sp>
      <p:sp>
        <p:nvSpPr>
          <p:cNvPr id="308" name="Google Shape;308;p45"/>
          <p:cNvSpPr txBox="1">
            <a:spLocks noGrp="1"/>
          </p:cNvSpPr>
          <p:nvPr>
            <p:ph type="body" idx="1"/>
          </p:nvPr>
        </p:nvSpPr>
        <p:spPr>
          <a:xfrm>
            <a:off x="457200" y="714300"/>
            <a:ext cx="8229600" cy="40665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Majority of vasopressor studies focus on patients in the ICU (not intraoperatively)</a:t>
            </a:r>
            <a:endParaRPr/>
          </a:p>
          <a:p>
            <a:pPr marL="457200" lvl="0" indent="0" algn="l" rtl="0">
              <a:spcBef>
                <a:spcPts val="0"/>
              </a:spcBef>
              <a:spcAft>
                <a:spcPts val="0"/>
              </a:spcAft>
              <a:buNone/>
            </a:pPr>
            <a:endParaRPr sz="400"/>
          </a:p>
          <a:p>
            <a:pPr marL="457200" lvl="0" indent="-317500" algn="l" rtl="0">
              <a:spcBef>
                <a:spcPts val="700"/>
              </a:spcBef>
              <a:spcAft>
                <a:spcPts val="0"/>
              </a:spcAft>
              <a:buSzPts val="1400"/>
              <a:buChar char="•"/>
            </a:pPr>
            <a:r>
              <a:rPr lang="en"/>
              <a:t>European Society of Intensive Care Medicine recommendations:</a:t>
            </a:r>
            <a:r>
              <a:rPr lang="en" baseline="30000"/>
              <a:t>30</a:t>
            </a:r>
            <a:endParaRPr/>
          </a:p>
          <a:p>
            <a:pPr marL="914400" lvl="1" indent="-317500" algn="l" rtl="0">
              <a:spcBef>
                <a:spcPts val="0"/>
              </a:spcBef>
              <a:spcAft>
                <a:spcPts val="0"/>
              </a:spcAft>
              <a:buSzPts val="1400"/>
              <a:buChar char="–"/>
            </a:pPr>
            <a:r>
              <a:rPr lang="en"/>
              <a:t>Norepinephrine recommended as first-choice vasopressor to protect kidney function (Grade 1B evidence)</a:t>
            </a:r>
            <a:endParaRPr/>
          </a:p>
          <a:p>
            <a:pPr marL="914400" lvl="1" indent="-317500" algn="l" rtl="0">
              <a:spcBef>
                <a:spcPts val="0"/>
              </a:spcBef>
              <a:spcAft>
                <a:spcPts val="0"/>
              </a:spcAft>
              <a:buSzPts val="1400"/>
              <a:buChar char="–"/>
            </a:pPr>
            <a:r>
              <a:rPr lang="en"/>
              <a:t>Suggest vasopressin in patients with vasoplegic shock after cardiac surgery (Grade 2C evidence)</a:t>
            </a:r>
            <a:endParaRPr/>
          </a:p>
          <a:p>
            <a:pPr marL="457200" lvl="0" indent="0" algn="l" rtl="0">
              <a:spcBef>
                <a:spcPts val="0"/>
              </a:spcBef>
              <a:spcAft>
                <a:spcPts val="0"/>
              </a:spcAft>
              <a:buNone/>
            </a:pPr>
            <a:endParaRPr sz="700"/>
          </a:p>
          <a:p>
            <a:pPr marL="457200" lvl="0" indent="-317500" algn="l" rtl="0">
              <a:spcBef>
                <a:spcPts val="0"/>
              </a:spcBef>
              <a:spcAft>
                <a:spcPts val="0"/>
              </a:spcAft>
              <a:buSzPts val="1400"/>
              <a:buChar char="•"/>
            </a:pPr>
            <a:r>
              <a:rPr lang="en"/>
              <a:t>INPRESS Randomized Controlled Trial</a:t>
            </a:r>
            <a:r>
              <a:rPr lang="en" baseline="30000"/>
              <a:t>19</a:t>
            </a:r>
            <a:endParaRPr/>
          </a:p>
          <a:p>
            <a:pPr marL="914400" lvl="1" indent="-317500" algn="l" rtl="0">
              <a:spcBef>
                <a:spcPts val="0"/>
              </a:spcBef>
              <a:spcAft>
                <a:spcPts val="0"/>
              </a:spcAft>
              <a:buSzPts val="1400"/>
              <a:buChar char="–"/>
            </a:pPr>
            <a:r>
              <a:rPr lang="en"/>
              <a:t>298 patients randomized to receive norepinephrine to maintain SBP within +/-10% of baseline OR to standard management maintaining SBP&gt;80 or within 40% of baseline</a:t>
            </a:r>
            <a:endParaRPr/>
          </a:p>
          <a:p>
            <a:pPr marL="914400" lvl="1" indent="-317500" algn="l" rtl="0">
              <a:spcBef>
                <a:spcPts val="0"/>
              </a:spcBef>
              <a:spcAft>
                <a:spcPts val="0"/>
              </a:spcAft>
              <a:buSzPts val="1400"/>
              <a:buChar char="–"/>
            </a:pPr>
            <a:r>
              <a:rPr lang="en"/>
              <a:t>Norepinephrine infusion group resulted in less renal dysfunction (38.1% vs. 51.7%)</a:t>
            </a:r>
            <a:endParaRPr/>
          </a:p>
          <a:p>
            <a:pPr marL="457200" lvl="0" indent="0" algn="l" rtl="0">
              <a:spcBef>
                <a:spcPts val="0"/>
              </a:spcBef>
              <a:spcAft>
                <a:spcPts val="0"/>
              </a:spcAft>
              <a:buNone/>
            </a:pPr>
            <a:endParaRPr sz="800"/>
          </a:p>
          <a:p>
            <a:pPr marL="457200" lvl="0" indent="-317500" algn="l" rtl="0">
              <a:spcBef>
                <a:spcPts val="0"/>
              </a:spcBef>
              <a:spcAft>
                <a:spcPts val="0"/>
              </a:spcAft>
              <a:buSzPts val="1400"/>
              <a:buChar char="•"/>
            </a:pPr>
            <a:r>
              <a:rPr lang="en"/>
              <a:t>Large RCT compared dopamine and norepinephrine as initial vasopressor in patients with shock: no difference in renal function or mortality but dopamine caused more arrhythmic events in patients with cardiogenic shock</a:t>
            </a:r>
            <a:r>
              <a:rPr lang="en" baseline="30000"/>
              <a:t>31</a:t>
            </a:r>
            <a:endParaRPr baseline="30000"/>
          </a:p>
          <a:p>
            <a:pPr marL="457200" lvl="0" indent="0" algn="l" rtl="0">
              <a:spcBef>
                <a:spcPts val="0"/>
              </a:spcBef>
              <a:spcAft>
                <a:spcPts val="0"/>
              </a:spcAft>
              <a:buNone/>
            </a:pPr>
            <a:endParaRPr sz="100"/>
          </a:p>
          <a:p>
            <a:pPr marL="457200" lvl="0" indent="-317500" algn="l" rtl="0">
              <a:spcBef>
                <a:spcPts val="700"/>
              </a:spcBef>
              <a:spcAft>
                <a:spcPts val="0"/>
              </a:spcAft>
              <a:buSzPts val="1400"/>
              <a:buChar char="•"/>
            </a:pPr>
            <a:r>
              <a:rPr lang="en"/>
              <a:t>Farag et al. (2019) study concluded that vasopressor infusions given during complex spine surgery were not associated with kidney injury</a:t>
            </a:r>
            <a:r>
              <a:rPr lang="en" baseline="30000"/>
              <a:t>32</a:t>
            </a:r>
            <a:endParaRPr baseline="30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AKI and Sepsis</a:t>
            </a:r>
            <a:endParaRPr/>
          </a:p>
        </p:txBody>
      </p:sp>
      <p:sp>
        <p:nvSpPr>
          <p:cNvPr id="314" name="Google Shape;314;p46"/>
          <p:cNvSpPr txBox="1">
            <a:spLocks noGrp="1"/>
          </p:cNvSpPr>
          <p:nvPr>
            <p:ph type="body" idx="1"/>
          </p:nvPr>
        </p:nvSpPr>
        <p:spPr>
          <a:xfrm>
            <a:off x="362650" y="851075"/>
            <a:ext cx="4958400" cy="3715200"/>
          </a:xfrm>
          <a:prstGeom prst="rect">
            <a:avLst/>
          </a:prstGeom>
        </p:spPr>
        <p:txBody>
          <a:bodyPr spcFirstLastPara="1" wrap="square" lIns="68575" tIns="34275" rIns="68575" bIns="34275" anchor="t" anchorCtr="0">
            <a:noAutofit/>
          </a:bodyPr>
          <a:lstStyle/>
          <a:p>
            <a:pPr marL="457200" lvl="0" indent="-317500" algn="l" rtl="0">
              <a:spcBef>
                <a:spcPts val="0"/>
              </a:spcBef>
              <a:spcAft>
                <a:spcPts val="0"/>
              </a:spcAft>
              <a:buSzPts val="1400"/>
              <a:buChar char="•"/>
            </a:pPr>
            <a:r>
              <a:rPr lang="en"/>
              <a:t>1 in 3 patients with sepsis will develop AKI</a:t>
            </a:r>
            <a:r>
              <a:rPr lang="en" baseline="30000"/>
              <a:t>34</a:t>
            </a:r>
            <a:endParaRPr baseline="30000"/>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Most common cause of AKI in critically ill</a:t>
            </a:r>
            <a:r>
              <a:rPr lang="en" baseline="30000"/>
              <a:t>34</a:t>
            </a:r>
            <a:endParaRPr baseline="30000"/>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Fluid overload associated with worse outcomes</a:t>
            </a:r>
            <a:r>
              <a:rPr lang="en" baseline="30000"/>
              <a:t>33</a:t>
            </a:r>
            <a:endParaRPr baseline="30000"/>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Vasopressors key to treating refractory hypotension</a:t>
            </a:r>
            <a:r>
              <a:rPr lang="en" baseline="30000"/>
              <a:t>33</a:t>
            </a:r>
            <a:endParaRPr baseline="30000"/>
          </a:p>
          <a:p>
            <a:pPr marL="914400" lvl="1" indent="-317500" algn="l" rtl="0">
              <a:spcBef>
                <a:spcPts val="0"/>
              </a:spcBef>
              <a:spcAft>
                <a:spcPts val="0"/>
              </a:spcAft>
              <a:buSzPts val="1400"/>
              <a:buChar char="–"/>
            </a:pPr>
            <a:r>
              <a:rPr lang="en"/>
              <a:t>Norepinephrine favorable choice</a:t>
            </a:r>
            <a:endParaRPr/>
          </a:p>
          <a:p>
            <a:pPr marL="914400" lvl="1" indent="-317500" algn="l" rtl="0">
              <a:spcBef>
                <a:spcPts val="0"/>
              </a:spcBef>
              <a:spcAft>
                <a:spcPts val="0"/>
              </a:spcAft>
              <a:buSzPts val="1400"/>
              <a:buChar char="–"/>
            </a:pPr>
            <a:r>
              <a:rPr lang="en"/>
              <a:t>Vasopressin in septic shock not associated with improved kidney outcomes but may decrease need for RRT </a:t>
            </a:r>
            <a:endParaRPr/>
          </a:p>
          <a:p>
            <a:pPr marL="457200" lvl="0" indent="-317500" algn="l" rtl="0">
              <a:spcBef>
                <a:spcPts val="0"/>
              </a:spcBef>
              <a:spcAft>
                <a:spcPts val="0"/>
              </a:spcAft>
              <a:buSzPts val="1400"/>
              <a:buChar char="•"/>
            </a:pPr>
            <a:r>
              <a:rPr lang="en"/>
              <a:t>Nephrotoxins should be avoided but may be essential for management of underlying infection causing sepsis</a:t>
            </a:r>
            <a:r>
              <a:rPr lang="en" baseline="30000"/>
              <a:t>33</a:t>
            </a:r>
            <a:endParaRPr baseline="30000"/>
          </a:p>
          <a:p>
            <a:pPr marL="0" lvl="0" indent="0" algn="l" rtl="0">
              <a:spcBef>
                <a:spcPts val="700"/>
              </a:spcBef>
              <a:spcAft>
                <a:spcPts val="0"/>
              </a:spcAft>
              <a:buNone/>
            </a:pPr>
            <a:endParaRPr/>
          </a:p>
        </p:txBody>
      </p:sp>
      <p:pic>
        <p:nvPicPr>
          <p:cNvPr id="315" name="Google Shape;315;p46"/>
          <p:cNvPicPr preferRelativeResize="0"/>
          <p:nvPr/>
        </p:nvPicPr>
        <p:blipFill>
          <a:blip r:embed="rId3">
            <a:alphaModFix/>
          </a:blip>
          <a:stretch>
            <a:fillRect/>
          </a:stretch>
        </p:blipFill>
        <p:spPr>
          <a:xfrm>
            <a:off x="5373501" y="369725"/>
            <a:ext cx="3693676" cy="4507050"/>
          </a:xfrm>
          <a:prstGeom prst="rect">
            <a:avLst/>
          </a:prstGeom>
          <a:noFill/>
          <a:ln>
            <a:noFill/>
          </a:ln>
        </p:spPr>
      </p:pic>
      <p:sp>
        <p:nvSpPr>
          <p:cNvPr id="316" name="Google Shape;316;p46"/>
          <p:cNvSpPr txBox="1"/>
          <p:nvPr/>
        </p:nvSpPr>
        <p:spPr>
          <a:xfrm>
            <a:off x="5587800" y="4786275"/>
            <a:ext cx="3556200" cy="22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latin typeface="Calibri"/>
                <a:ea typeface="Calibri"/>
                <a:cs typeface="Calibri"/>
                <a:sym typeface="Calibri"/>
              </a:rPr>
              <a:t>Image Source: Prowle JR </a:t>
            </a:r>
            <a:r>
              <a:rPr lang="en" sz="1000" i="1">
                <a:latin typeface="Calibri"/>
                <a:ea typeface="Calibri"/>
                <a:cs typeface="Calibri"/>
                <a:sym typeface="Calibri"/>
              </a:rPr>
              <a:t>Clin J Am Soc Nephrol</a:t>
            </a:r>
            <a:r>
              <a:rPr lang="en" sz="1000">
                <a:latin typeface="Calibri"/>
                <a:ea typeface="Calibri"/>
                <a:cs typeface="Calibri"/>
                <a:sym typeface="Calibri"/>
              </a:rPr>
              <a:t> 2018 </a:t>
            </a:r>
            <a:r>
              <a:rPr lang="en" sz="1000" baseline="30000">
                <a:latin typeface="Calibri"/>
                <a:ea typeface="Calibri"/>
                <a:cs typeface="Calibri"/>
                <a:sym typeface="Calibri"/>
              </a:rPr>
              <a:t>33</a:t>
            </a:r>
            <a:endParaRPr sz="1000" baseline="300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7"/>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#3: Glycemic Control</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Recommendations for Avoiding AKI</a:t>
            </a:r>
            <a:endParaRPr sz="4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Pathophysiology: How Dysglycemia causes AKI</a:t>
            </a:r>
            <a:endParaRPr/>
          </a:p>
        </p:txBody>
      </p:sp>
      <p:sp>
        <p:nvSpPr>
          <p:cNvPr id="327" name="Google Shape;327;p48"/>
          <p:cNvSpPr txBox="1">
            <a:spLocks noGrp="1"/>
          </p:cNvSpPr>
          <p:nvPr>
            <p:ph type="body" idx="1"/>
          </p:nvPr>
        </p:nvSpPr>
        <p:spPr>
          <a:xfrm>
            <a:off x="457200" y="714300"/>
            <a:ext cx="4930500" cy="3904200"/>
          </a:xfrm>
          <a:prstGeom prst="rect">
            <a:avLst/>
          </a:prstGeom>
        </p:spPr>
        <p:txBody>
          <a:bodyPr spcFirstLastPara="1" wrap="square" lIns="68575" tIns="34275" rIns="68575" bIns="34275" anchor="t" anchorCtr="0">
            <a:noAutofit/>
          </a:bodyPr>
          <a:lstStyle/>
          <a:p>
            <a:pPr marL="457200" lvl="0" indent="-323850" algn="l" rtl="0">
              <a:spcBef>
                <a:spcPts val="700"/>
              </a:spcBef>
              <a:spcAft>
                <a:spcPts val="0"/>
              </a:spcAft>
              <a:buSzPts val="1500"/>
              <a:buChar char="•"/>
            </a:pPr>
            <a:r>
              <a:rPr lang="en" sz="1800"/>
              <a:t>Hyperglycemia occurs in 40% of non-cardiac surgeries and 80% of cardiac surgeries.</a:t>
            </a:r>
            <a:r>
              <a:rPr lang="en" sz="1800" baseline="30000"/>
              <a:t>35</a:t>
            </a:r>
            <a:endParaRPr sz="1800" baseline="30000"/>
          </a:p>
          <a:p>
            <a:pPr marL="457200" lvl="0" indent="0" algn="l" rtl="0">
              <a:spcBef>
                <a:spcPts val="700"/>
              </a:spcBef>
              <a:spcAft>
                <a:spcPts val="0"/>
              </a:spcAft>
              <a:buNone/>
            </a:pPr>
            <a:endParaRPr sz="1600"/>
          </a:p>
          <a:p>
            <a:pPr marL="457200" lvl="0" indent="-323850" algn="l" rtl="0">
              <a:spcBef>
                <a:spcPts val="700"/>
              </a:spcBef>
              <a:spcAft>
                <a:spcPts val="0"/>
              </a:spcAft>
              <a:buSzPts val="1500"/>
              <a:buChar char="•"/>
            </a:pPr>
            <a:r>
              <a:rPr lang="en" sz="1800"/>
              <a:t>Hyperglycemia leads to tissue injury through:</a:t>
            </a:r>
            <a:r>
              <a:rPr lang="en" sz="1800" baseline="30000"/>
              <a:t>35</a:t>
            </a:r>
            <a:endParaRPr sz="1800" baseline="30000"/>
          </a:p>
          <a:p>
            <a:pPr marL="914400" lvl="1" indent="-311150" algn="l" rtl="0">
              <a:spcBef>
                <a:spcPts val="0"/>
              </a:spcBef>
              <a:spcAft>
                <a:spcPts val="0"/>
              </a:spcAft>
              <a:buSzPts val="1300"/>
              <a:buChar char="–"/>
            </a:pPr>
            <a:r>
              <a:rPr lang="en" sz="1300" i="1"/>
              <a:t>Oxidative Stress</a:t>
            </a:r>
            <a:endParaRPr sz="1300"/>
          </a:p>
          <a:p>
            <a:pPr marL="914400" lvl="1" indent="-311150" algn="l" rtl="0">
              <a:spcBef>
                <a:spcPts val="0"/>
              </a:spcBef>
              <a:spcAft>
                <a:spcPts val="0"/>
              </a:spcAft>
              <a:buSzPts val="1300"/>
              <a:buChar char="–"/>
            </a:pPr>
            <a:r>
              <a:rPr lang="en" sz="1300" i="1"/>
              <a:t>Inflammatory Marker Release</a:t>
            </a:r>
            <a:endParaRPr sz="1300"/>
          </a:p>
          <a:p>
            <a:pPr marL="914400" lvl="1" indent="-311150" algn="l" rtl="0">
              <a:spcBef>
                <a:spcPts val="0"/>
              </a:spcBef>
              <a:spcAft>
                <a:spcPts val="0"/>
              </a:spcAft>
              <a:buSzPts val="1300"/>
              <a:buChar char="–"/>
            </a:pPr>
            <a:r>
              <a:rPr lang="en" sz="1300" i="1"/>
              <a:t>Vascular permeability</a:t>
            </a:r>
            <a:endParaRPr sz="1300"/>
          </a:p>
          <a:p>
            <a:pPr marL="457200" lvl="0" indent="0" algn="l" rtl="0">
              <a:spcBef>
                <a:spcPts val="700"/>
              </a:spcBef>
              <a:spcAft>
                <a:spcPts val="0"/>
              </a:spcAft>
              <a:buNone/>
            </a:pPr>
            <a:endParaRPr sz="100"/>
          </a:p>
          <a:p>
            <a:pPr marL="457200" lvl="0" indent="-323850" algn="l" rtl="0">
              <a:spcBef>
                <a:spcPts val="700"/>
              </a:spcBef>
              <a:spcAft>
                <a:spcPts val="0"/>
              </a:spcAft>
              <a:buSzPts val="1500"/>
              <a:buChar char="•"/>
            </a:pPr>
            <a:r>
              <a:rPr lang="en" sz="1800"/>
              <a:t>Kidney specific damage has been seen in animal studies exposing subjects to transient hyperglycemia:</a:t>
            </a:r>
            <a:r>
              <a:rPr lang="en" sz="1800" baseline="30000"/>
              <a:t>36</a:t>
            </a:r>
            <a:endParaRPr sz="1800" baseline="30000"/>
          </a:p>
          <a:p>
            <a:pPr marL="914400" marR="0" lvl="1" indent="-311150" algn="l" rtl="0">
              <a:lnSpc>
                <a:spcPct val="100000"/>
              </a:lnSpc>
              <a:spcBef>
                <a:spcPts val="0"/>
              </a:spcBef>
              <a:spcAft>
                <a:spcPts val="0"/>
              </a:spcAft>
              <a:buSzPts val="1300"/>
              <a:buChar char="–"/>
            </a:pPr>
            <a:r>
              <a:rPr lang="en" sz="1300" i="1"/>
              <a:t>Severe kidney damage</a:t>
            </a:r>
            <a:endParaRPr sz="1300" i="1"/>
          </a:p>
          <a:p>
            <a:pPr marL="914400" marR="0" lvl="1" indent="-311150" algn="l" rtl="0">
              <a:lnSpc>
                <a:spcPct val="100000"/>
              </a:lnSpc>
              <a:spcBef>
                <a:spcPts val="0"/>
              </a:spcBef>
              <a:spcAft>
                <a:spcPts val="0"/>
              </a:spcAft>
              <a:buSzPts val="1300"/>
              <a:buChar char="–"/>
            </a:pPr>
            <a:r>
              <a:rPr lang="en" sz="1300" i="1"/>
              <a:t>Decreased renal cortical perfusion and oxygen delivery</a:t>
            </a:r>
            <a:endParaRPr sz="1300" i="1"/>
          </a:p>
          <a:p>
            <a:pPr marL="914400" marR="0" lvl="1" indent="-311150" algn="l" rtl="0">
              <a:lnSpc>
                <a:spcPct val="100000"/>
              </a:lnSpc>
              <a:spcBef>
                <a:spcPts val="0"/>
              </a:spcBef>
              <a:spcAft>
                <a:spcPts val="0"/>
              </a:spcAft>
              <a:buSzPts val="1300"/>
              <a:buChar char="–"/>
            </a:pPr>
            <a:r>
              <a:rPr lang="en" sz="1300" i="1"/>
              <a:t>Elevated plasma creatinine</a:t>
            </a:r>
            <a:endParaRPr sz="1300" i="1"/>
          </a:p>
        </p:txBody>
      </p:sp>
      <p:pic>
        <p:nvPicPr>
          <p:cNvPr id="328" name="Google Shape;328;p48"/>
          <p:cNvPicPr preferRelativeResize="0"/>
          <p:nvPr/>
        </p:nvPicPr>
        <p:blipFill>
          <a:blip r:embed="rId3">
            <a:alphaModFix/>
          </a:blip>
          <a:stretch>
            <a:fillRect/>
          </a:stretch>
        </p:blipFill>
        <p:spPr>
          <a:xfrm>
            <a:off x="5545825" y="958775"/>
            <a:ext cx="3355875" cy="2897325"/>
          </a:xfrm>
          <a:prstGeom prst="rect">
            <a:avLst/>
          </a:prstGeom>
          <a:noFill/>
          <a:ln>
            <a:noFill/>
          </a:ln>
        </p:spPr>
      </p:pic>
      <p:sp>
        <p:nvSpPr>
          <p:cNvPr id="329" name="Google Shape;329;p48"/>
          <p:cNvSpPr txBox="1"/>
          <p:nvPr/>
        </p:nvSpPr>
        <p:spPr>
          <a:xfrm>
            <a:off x="5233075" y="4129700"/>
            <a:ext cx="3823800" cy="289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000">
                <a:latin typeface="Calibri"/>
                <a:ea typeface="Calibri"/>
                <a:cs typeface="Calibri"/>
                <a:sym typeface="Calibri"/>
              </a:rPr>
              <a:t>Image Source: Mendez et al. </a:t>
            </a:r>
            <a:r>
              <a:rPr lang="en" sz="1000" i="1">
                <a:latin typeface="Calibri"/>
                <a:ea typeface="Calibri"/>
                <a:cs typeface="Calibri"/>
                <a:sym typeface="Calibri"/>
              </a:rPr>
              <a:t>Current Diabetes Reports</a:t>
            </a:r>
            <a:r>
              <a:rPr lang="en" sz="1000">
                <a:latin typeface="Calibri"/>
                <a:ea typeface="Calibri"/>
                <a:cs typeface="Calibri"/>
                <a:sym typeface="Calibri"/>
              </a:rPr>
              <a:t> 2016</a:t>
            </a:r>
            <a:endParaRPr sz="1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Risk Factors predicting Hyperglycemia </a:t>
            </a:r>
            <a:endParaRPr/>
          </a:p>
        </p:txBody>
      </p:sp>
      <p:sp>
        <p:nvSpPr>
          <p:cNvPr id="335" name="Google Shape;335;p49"/>
          <p:cNvSpPr txBox="1">
            <a:spLocks noGrp="1"/>
          </p:cNvSpPr>
          <p:nvPr>
            <p:ph type="body" idx="1"/>
          </p:nvPr>
        </p:nvSpPr>
        <p:spPr>
          <a:xfrm>
            <a:off x="457200" y="747000"/>
            <a:ext cx="3246900" cy="23253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b="1"/>
              <a:t>Patients without diabetes:</a:t>
            </a:r>
            <a:r>
              <a:rPr lang="en" b="1" baseline="30000"/>
              <a:t>37</a:t>
            </a:r>
            <a:endParaRPr b="1" baseline="30000"/>
          </a:p>
          <a:p>
            <a:pPr marL="457200" lvl="0" indent="-317500" algn="l" rtl="0">
              <a:spcBef>
                <a:spcPts val="300"/>
              </a:spcBef>
              <a:spcAft>
                <a:spcPts val="0"/>
              </a:spcAft>
              <a:buSzPts val="1400"/>
              <a:buChar char="•"/>
            </a:pPr>
            <a:r>
              <a:rPr lang="en"/>
              <a:t>Black ethnicity</a:t>
            </a:r>
            <a:endParaRPr/>
          </a:p>
          <a:p>
            <a:pPr marL="457200" lvl="0" indent="-317500" algn="l" rtl="0">
              <a:spcBef>
                <a:spcPts val="0"/>
              </a:spcBef>
              <a:spcAft>
                <a:spcPts val="0"/>
              </a:spcAft>
              <a:buSzPts val="1400"/>
              <a:buChar char="•"/>
            </a:pPr>
            <a:r>
              <a:rPr lang="en"/>
              <a:t>Female</a:t>
            </a:r>
            <a:endParaRPr/>
          </a:p>
          <a:p>
            <a:pPr marL="457200" lvl="0" indent="-317500" algn="l" rtl="0">
              <a:spcBef>
                <a:spcPts val="0"/>
              </a:spcBef>
              <a:spcAft>
                <a:spcPts val="0"/>
              </a:spcAft>
              <a:buSzPts val="1400"/>
              <a:buChar char="•"/>
            </a:pPr>
            <a:r>
              <a:rPr lang="en"/>
              <a:t>Immunosuppression</a:t>
            </a:r>
            <a:endParaRPr/>
          </a:p>
          <a:p>
            <a:pPr marL="457200" lvl="0" indent="-317500" algn="l" rtl="0">
              <a:spcBef>
                <a:spcPts val="0"/>
              </a:spcBef>
              <a:spcAft>
                <a:spcPts val="0"/>
              </a:spcAft>
              <a:buSzPts val="1400"/>
              <a:buChar char="•"/>
            </a:pPr>
            <a:r>
              <a:rPr lang="en"/>
              <a:t>High BMI</a:t>
            </a:r>
            <a:endParaRPr/>
          </a:p>
          <a:p>
            <a:pPr marL="457200" lvl="0" indent="-317500" algn="l" rtl="0">
              <a:spcBef>
                <a:spcPts val="0"/>
              </a:spcBef>
              <a:spcAft>
                <a:spcPts val="0"/>
              </a:spcAft>
              <a:buSzPts val="1400"/>
              <a:buChar char="•"/>
            </a:pPr>
            <a:r>
              <a:rPr lang="en"/>
              <a:t>Renal failure</a:t>
            </a:r>
            <a:endParaRPr/>
          </a:p>
          <a:p>
            <a:pPr marL="457200" lvl="0" indent="-317500" algn="l" rtl="0">
              <a:spcBef>
                <a:spcPts val="0"/>
              </a:spcBef>
              <a:spcAft>
                <a:spcPts val="0"/>
              </a:spcAft>
              <a:buSzPts val="1400"/>
              <a:buChar char="•"/>
            </a:pPr>
            <a:r>
              <a:rPr lang="en"/>
              <a:t>Hypertension</a:t>
            </a:r>
            <a:endParaRPr/>
          </a:p>
          <a:p>
            <a:pPr marL="457200" lvl="0" indent="-317500" algn="l" rtl="0">
              <a:spcBef>
                <a:spcPts val="0"/>
              </a:spcBef>
              <a:spcAft>
                <a:spcPts val="0"/>
              </a:spcAft>
              <a:buSzPts val="1400"/>
              <a:buChar char="•"/>
            </a:pPr>
            <a:r>
              <a:rPr lang="en"/>
              <a:t>Hypercholesterolemia</a:t>
            </a:r>
            <a:endParaRPr sz="1400"/>
          </a:p>
        </p:txBody>
      </p:sp>
      <p:sp>
        <p:nvSpPr>
          <p:cNvPr id="336" name="Google Shape;336;p49"/>
          <p:cNvSpPr txBox="1">
            <a:spLocks noGrp="1"/>
          </p:cNvSpPr>
          <p:nvPr>
            <p:ph type="body" idx="1"/>
          </p:nvPr>
        </p:nvSpPr>
        <p:spPr>
          <a:xfrm>
            <a:off x="457200" y="3006525"/>
            <a:ext cx="3583500" cy="18957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b="1"/>
              <a:t>Patients with diabetes:</a:t>
            </a:r>
            <a:r>
              <a:rPr lang="en" b="1" baseline="30000"/>
              <a:t>38</a:t>
            </a:r>
            <a:endParaRPr b="1"/>
          </a:p>
          <a:p>
            <a:pPr marL="457200" lvl="0" indent="-317500" algn="l" rtl="0">
              <a:spcBef>
                <a:spcPts val="300"/>
              </a:spcBef>
              <a:spcAft>
                <a:spcPts val="0"/>
              </a:spcAft>
              <a:buSzPts val="1400"/>
              <a:buChar char="•"/>
            </a:pPr>
            <a:r>
              <a:rPr lang="en"/>
              <a:t>Older Age</a:t>
            </a:r>
            <a:endParaRPr/>
          </a:p>
          <a:p>
            <a:pPr marL="457200" lvl="0" indent="-317500" algn="l" rtl="0">
              <a:spcBef>
                <a:spcPts val="0"/>
              </a:spcBef>
              <a:spcAft>
                <a:spcPts val="0"/>
              </a:spcAft>
              <a:buSzPts val="1400"/>
              <a:buChar char="•"/>
            </a:pPr>
            <a:r>
              <a:rPr lang="en"/>
              <a:t>Minority Ethnic Group</a:t>
            </a:r>
            <a:endParaRPr/>
          </a:p>
          <a:p>
            <a:pPr marL="457200" lvl="0" indent="-317500" algn="l" rtl="0">
              <a:spcBef>
                <a:spcPts val="0"/>
              </a:spcBef>
              <a:spcAft>
                <a:spcPts val="0"/>
              </a:spcAft>
              <a:buSzPts val="1400"/>
              <a:buChar char="•"/>
            </a:pPr>
            <a:r>
              <a:rPr lang="en"/>
              <a:t>Male</a:t>
            </a:r>
            <a:endParaRPr/>
          </a:p>
          <a:p>
            <a:pPr marL="457200" lvl="0" indent="-317500" algn="l" rtl="0">
              <a:spcBef>
                <a:spcPts val="0"/>
              </a:spcBef>
              <a:spcAft>
                <a:spcPts val="0"/>
              </a:spcAft>
              <a:buSzPts val="1400"/>
              <a:buChar char="•"/>
            </a:pPr>
            <a:r>
              <a:rPr lang="en"/>
              <a:t>High BMI</a:t>
            </a:r>
            <a:endParaRPr/>
          </a:p>
          <a:p>
            <a:pPr marL="457200" lvl="0" indent="-317500" algn="l" rtl="0">
              <a:spcBef>
                <a:spcPts val="0"/>
              </a:spcBef>
              <a:spcAft>
                <a:spcPts val="0"/>
              </a:spcAft>
              <a:buSzPts val="1400"/>
              <a:buChar char="•"/>
            </a:pPr>
            <a:r>
              <a:rPr lang="en"/>
              <a:t>High Risk Surgical Procedure</a:t>
            </a:r>
            <a:endParaRPr/>
          </a:p>
          <a:p>
            <a:pPr marL="457200" lvl="0" indent="0" algn="l" rtl="0">
              <a:spcBef>
                <a:spcPts val="300"/>
              </a:spcBef>
              <a:spcAft>
                <a:spcPts val="0"/>
              </a:spcAft>
              <a:buNone/>
            </a:pPr>
            <a:endParaRPr sz="1400"/>
          </a:p>
        </p:txBody>
      </p:sp>
      <p:pic>
        <p:nvPicPr>
          <p:cNvPr id="337" name="Google Shape;337;p49"/>
          <p:cNvPicPr preferRelativeResize="0"/>
          <p:nvPr/>
        </p:nvPicPr>
        <p:blipFill>
          <a:blip r:embed="rId3">
            <a:alphaModFix/>
          </a:blip>
          <a:stretch>
            <a:fillRect/>
          </a:stretch>
        </p:blipFill>
        <p:spPr>
          <a:xfrm>
            <a:off x="4040700" y="965625"/>
            <a:ext cx="4241925" cy="28293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Impact of Hyperglycemia</a:t>
            </a:r>
            <a:endParaRPr/>
          </a:p>
        </p:txBody>
      </p:sp>
      <p:sp>
        <p:nvSpPr>
          <p:cNvPr id="343" name="Google Shape;343;p50"/>
          <p:cNvSpPr txBox="1">
            <a:spLocks noGrp="1"/>
          </p:cNvSpPr>
          <p:nvPr>
            <p:ph type="body" idx="1"/>
          </p:nvPr>
        </p:nvSpPr>
        <p:spPr>
          <a:xfrm>
            <a:off x="457200" y="914400"/>
            <a:ext cx="8268900" cy="1754100"/>
          </a:xfrm>
          <a:prstGeom prst="rect">
            <a:avLst/>
          </a:prstGeom>
        </p:spPr>
        <p:txBody>
          <a:bodyPr spcFirstLastPara="1" wrap="square" lIns="68575" tIns="34275" rIns="68575" bIns="34275" anchor="t" anchorCtr="0">
            <a:noAutofit/>
          </a:bodyPr>
          <a:lstStyle/>
          <a:p>
            <a:pPr marL="457200" lvl="0" indent="-330200" algn="l" rtl="0">
              <a:spcBef>
                <a:spcPts val="700"/>
              </a:spcBef>
              <a:spcAft>
                <a:spcPts val="0"/>
              </a:spcAft>
              <a:buSzPts val="1600"/>
              <a:buChar char="•"/>
            </a:pPr>
            <a:r>
              <a:rPr lang="en" sz="1600" dirty="0"/>
              <a:t>Increased BMI may predispose patients to AKI due to difficult volume assessment and resuscitation risking pre-renal AKI.</a:t>
            </a:r>
            <a:r>
              <a:rPr lang="en" sz="1600" baseline="30000" dirty="0"/>
              <a:t>39 </a:t>
            </a:r>
            <a:endParaRPr sz="1600" baseline="30000" dirty="0"/>
          </a:p>
          <a:p>
            <a:pPr marL="457200" lvl="0" indent="0" algn="l" rtl="0">
              <a:spcBef>
                <a:spcPts val="0"/>
              </a:spcBef>
              <a:spcAft>
                <a:spcPts val="0"/>
              </a:spcAft>
              <a:buNone/>
            </a:pPr>
            <a:endParaRPr sz="1600" dirty="0"/>
          </a:p>
          <a:p>
            <a:pPr lvl="0" indent="-330200">
              <a:buSzPts val="1600"/>
            </a:pPr>
            <a:r>
              <a:rPr lang="en" sz="1600" dirty="0"/>
              <a:t>In a 2 center study of gastrointestinal surgery, </a:t>
            </a:r>
            <a:r>
              <a:rPr lang="en" sz="1600" dirty="0" smtClean="0"/>
              <a:t>average </a:t>
            </a:r>
            <a:r>
              <a:rPr lang="en" sz="1600" dirty="0"/>
              <a:t>cost of hospitalization and complications, including AKI </a:t>
            </a:r>
            <a:r>
              <a:rPr lang="en" sz="1600" i="1" dirty="0"/>
              <a:t>(p= &lt;0.0001)</a:t>
            </a:r>
            <a:r>
              <a:rPr lang="en" sz="1600" dirty="0"/>
              <a:t> for non diabetic patients with normoglycemia was $20,273 compared to $72,675 for non-diabetic patients with hyperglycemia</a:t>
            </a:r>
            <a:r>
              <a:rPr lang="en" sz="1600" baseline="30000" dirty="0"/>
              <a:t>39</a:t>
            </a:r>
            <a:endParaRPr sz="1600" baseline="30000" dirty="0"/>
          </a:p>
        </p:txBody>
      </p:sp>
      <p:pic>
        <p:nvPicPr>
          <p:cNvPr id="344" name="Google Shape;344;p50"/>
          <p:cNvPicPr preferRelativeResize="0"/>
          <p:nvPr/>
        </p:nvPicPr>
        <p:blipFill>
          <a:blip r:embed="rId3">
            <a:alphaModFix/>
          </a:blip>
          <a:stretch>
            <a:fillRect/>
          </a:stretch>
        </p:blipFill>
        <p:spPr>
          <a:xfrm>
            <a:off x="1839000" y="2775150"/>
            <a:ext cx="5011150" cy="1695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dirty="0" smtClean="0"/>
              <a:t>Role of Anesthetics and Hyperglycemia </a:t>
            </a:r>
            <a:r>
              <a:rPr lang="en-US" dirty="0" smtClean="0"/>
              <a:t>in Renal Injury</a:t>
            </a:r>
            <a:r>
              <a:rPr lang="en" baseline="30000" dirty="0" smtClean="0"/>
              <a:t>40</a:t>
            </a:r>
            <a:endParaRPr baseline="30000" dirty="0"/>
          </a:p>
        </p:txBody>
      </p:sp>
      <p:sp>
        <p:nvSpPr>
          <p:cNvPr id="350" name="Google Shape;350;p51"/>
          <p:cNvSpPr txBox="1">
            <a:spLocks noGrp="1"/>
          </p:cNvSpPr>
          <p:nvPr>
            <p:ph type="body" idx="1"/>
          </p:nvPr>
        </p:nvSpPr>
        <p:spPr>
          <a:xfrm>
            <a:off x="457200" y="791650"/>
            <a:ext cx="4392000" cy="36627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400"/>
              <a:t>Surgery induced stress may disguise the role of anesthesia in postoperative renal complications. </a:t>
            </a:r>
            <a:endParaRPr sz="1400"/>
          </a:p>
          <a:p>
            <a:pPr marL="457200" lvl="0" indent="-317500" algn="l" rtl="0">
              <a:spcBef>
                <a:spcPts val="1000"/>
              </a:spcBef>
              <a:spcAft>
                <a:spcPts val="0"/>
              </a:spcAft>
              <a:buSzPts val="1400"/>
              <a:buChar char="•"/>
            </a:pPr>
            <a:r>
              <a:rPr lang="en" sz="1400"/>
              <a:t>Acute hyperglycemia, intra-renal inflammation and Renin Angiotensin System activation were independently triggered in rats receiving 1 hour of anesthesia.</a:t>
            </a:r>
            <a:endParaRPr sz="1400"/>
          </a:p>
          <a:p>
            <a:pPr marL="457200" lvl="0" indent="-317500" algn="l" rtl="0">
              <a:spcBef>
                <a:spcPts val="1000"/>
              </a:spcBef>
              <a:spcAft>
                <a:spcPts val="0"/>
              </a:spcAft>
              <a:buSzPts val="1400"/>
              <a:buChar char="•"/>
            </a:pPr>
            <a:r>
              <a:rPr lang="en" sz="1400"/>
              <a:t>Blood glucose significantly increased within 10 minutes of receiving anesthesia</a:t>
            </a:r>
            <a:endParaRPr sz="1400"/>
          </a:p>
          <a:p>
            <a:pPr marL="457200" lvl="0" indent="-317500" algn="l" rtl="0">
              <a:spcBef>
                <a:spcPts val="1000"/>
              </a:spcBef>
              <a:spcAft>
                <a:spcPts val="0"/>
              </a:spcAft>
              <a:buSzPts val="1400"/>
              <a:buChar char="•"/>
            </a:pPr>
            <a:r>
              <a:rPr lang="en" sz="1400"/>
              <a:t>Acute hyperglycemia affects inflammation more potently than chronic hyperglycemia</a:t>
            </a:r>
            <a:endParaRPr sz="1400"/>
          </a:p>
          <a:p>
            <a:pPr marL="457200" lvl="0" indent="-317500" algn="l" rtl="0">
              <a:spcBef>
                <a:spcPts val="1000"/>
              </a:spcBef>
              <a:spcAft>
                <a:spcPts val="1000"/>
              </a:spcAft>
              <a:buSzPts val="1400"/>
              <a:buChar char="•"/>
            </a:pPr>
            <a:r>
              <a:rPr lang="en" sz="1400"/>
              <a:t>RAS activation causes significant renal injury in patients with acute and chronic hyperglycemia.</a:t>
            </a:r>
            <a:endParaRPr sz="1400"/>
          </a:p>
        </p:txBody>
      </p:sp>
      <p:pic>
        <p:nvPicPr>
          <p:cNvPr id="351" name="Google Shape;351;p51"/>
          <p:cNvPicPr preferRelativeResize="0"/>
          <p:nvPr/>
        </p:nvPicPr>
        <p:blipFill>
          <a:blip r:embed="rId3">
            <a:alphaModFix/>
          </a:blip>
          <a:stretch>
            <a:fillRect/>
          </a:stretch>
        </p:blipFill>
        <p:spPr>
          <a:xfrm>
            <a:off x="5413550" y="795125"/>
            <a:ext cx="3273249" cy="3553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‘Perfect’ Glycemic Range</a:t>
            </a:r>
            <a:r>
              <a:rPr lang="en" baseline="30000"/>
              <a:t>41</a:t>
            </a:r>
            <a:r>
              <a:rPr lang="en"/>
              <a:t> </a:t>
            </a:r>
            <a:endParaRPr/>
          </a:p>
        </p:txBody>
      </p:sp>
      <p:sp>
        <p:nvSpPr>
          <p:cNvPr id="357" name="Google Shape;357;p52"/>
          <p:cNvSpPr txBox="1"/>
          <p:nvPr/>
        </p:nvSpPr>
        <p:spPr>
          <a:xfrm>
            <a:off x="457200" y="802675"/>
            <a:ext cx="8181300" cy="3290400"/>
          </a:xfrm>
          <a:prstGeom prst="rect">
            <a:avLst/>
          </a:prstGeom>
          <a:noFill/>
          <a:ln>
            <a:noFill/>
          </a:ln>
        </p:spPr>
        <p:txBody>
          <a:bodyPr spcFirstLastPara="1" wrap="square" lIns="91425" tIns="91425" rIns="91425" bIns="91425" anchor="t" anchorCtr="0">
            <a:noAutofit/>
          </a:bodyPr>
          <a:lstStyle/>
          <a:p>
            <a:pPr marL="457200" lvl="0" indent="-292100" algn="l" rtl="0">
              <a:spcBef>
                <a:spcPts val="400"/>
              </a:spcBef>
              <a:spcAft>
                <a:spcPts val="0"/>
              </a:spcAft>
              <a:buClr>
                <a:srgbClr val="002060"/>
              </a:buClr>
              <a:buSzPts val="1000"/>
              <a:buFont typeface="Calibri"/>
              <a:buChar char="●"/>
            </a:pPr>
            <a:r>
              <a:rPr lang="en">
                <a:solidFill>
                  <a:srgbClr val="002060"/>
                </a:solidFill>
                <a:latin typeface="Calibri"/>
                <a:ea typeface="Calibri"/>
                <a:cs typeface="Calibri"/>
                <a:sym typeface="Calibri"/>
              </a:rPr>
              <a:t>Glycemic control is an independent, and modifiable, predictor of poor outcomes in surgical patients</a:t>
            </a:r>
            <a:endParaRPr>
              <a:solidFill>
                <a:srgbClr val="002060"/>
              </a:solidFill>
              <a:latin typeface="Calibri"/>
              <a:ea typeface="Calibri"/>
              <a:cs typeface="Calibri"/>
              <a:sym typeface="Calibri"/>
            </a:endParaRPr>
          </a:p>
          <a:p>
            <a:pPr marL="457200" lvl="0" indent="-292100" algn="l" rtl="0">
              <a:spcBef>
                <a:spcPts val="0"/>
              </a:spcBef>
              <a:spcAft>
                <a:spcPts val="0"/>
              </a:spcAft>
              <a:buClr>
                <a:srgbClr val="002060"/>
              </a:buClr>
              <a:buSzPts val="1000"/>
              <a:buFont typeface="Calibri"/>
              <a:buChar char="●"/>
            </a:pPr>
            <a:r>
              <a:rPr lang="en">
                <a:solidFill>
                  <a:srgbClr val="002060"/>
                </a:solidFill>
                <a:latin typeface="Calibri"/>
                <a:ea typeface="Calibri"/>
                <a:cs typeface="Calibri"/>
                <a:sym typeface="Calibri"/>
              </a:rPr>
              <a:t>AKI may further complicate glycemic control as it associated with insulin resistance and reduced renal clearance of insulin. </a:t>
            </a:r>
            <a:endParaRPr>
              <a:solidFill>
                <a:srgbClr val="002060"/>
              </a:solidFill>
              <a:latin typeface="Calibri"/>
              <a:ea typeface="Calibri"/>
              <a:cs typeface="Calibri"/>
              <a:sym typeface="Calibri"/>
            </a:endParaRPr>
          </a:p>
          <a:p>
            <a:pPr marL="914400" lvl="1" indent="-285750" algn="l" rtl="0">
              <a:spcBef>
                <a:spcPts val="0"/>
              </a:spcBef>
              <a:spcAft>
                <a:spcPts val="0"/>
              </a:spcAft>
              <a:buClr>
                <a:srgbClr val="002060"/>
              </a:buClr>
              <a:buSzPts val="900"/>
              <a:buFont typeface="Calibri"/>
              <a:buChar char="○"/>
            </a:pPr>
            <a:r>
              <a:rPr lang="en">
                <a:solidFill>
                  <a:srgbClr val="002060"/>
                </a:solidFill>
                <a:latin typeface="Calibri"/>
                <a:ea typeface="Calibri"/>
                <a:cs typeface="Calibri"/>
                <a:sym typeface="Calibri"/>
              </a:rPr>
              <a:t>Maintaining a blood glucose of 80-110 mg/dL has not proven to have protective effects on the kidneys in patients who already have AKI. </a:t>
            </a:r>
            <a:endParaRPr>
              <a:solidFill>
                <a:srgbClr val="002060"/>
              </a:solidFill>
              <a:latin typeface="Calibri"/>
              <a:ea typeface="Calibri"/>
              <a:cs typeface="Calibri"/>
              <a:sym typeface="Calibri"/>
            </a:endParaRPr>
          </a:p>
          <a:p>
            <a:pPr marL="457200" lvl="0" indent="-292100" algn="l" rtl="0">
              <a:spcBef>
                <a:spcPts val="400"/>
              </a:spcBef>
              <a:spcAft>
                <a:spcPts val="0"/>
              </a:spcAft>
              <a:buClr>
                <a:srgbClr val="002060"/>
              </a:buClr>
              <a:buSzPts val="1000"/>
              <a:buFont typeface="Calibri"/>
              <a:buChar char="●"/>
            </a:pPr>
            <a:r>
              <a:rPr lang="en">
                <a:solidFill>
                  <a:srgbClr val="002060"/>
                </a:solidFill>
                <a:latin typeface="Calibri"/>
                <a:ea typeface="Calibri"/>
                <a:cs typeface="Calibri"/>
                <a:sym typeface="Calibri"/>
              </a:rPr>
              <a:t>Multiple Recommendations for ‘Perfect’ Glycemic Range</a:t>
            </a:r>
            <a:endParaRPr>
              <a:latin typeface="Calibri"/>
              <a:ea typeface="Calibri"/>
              <a:cs typeface="Calibri"/>
              <a:sym typeface="Calibri"/>
            </a:endParaRPr>
          </a:p>
        </p:txBody>
      </p:sp>
      <p:pic>
        <p:nvPicPr>
          <p:cNvPr id="358" name="Google Shape;358;p52"/>
          <p:cNvPicPr preferRelativeResize="0"/>
          <p:nvPr/>
        </p:nvPicPr>
        <p:blipFill>
          <a:blip r:embed="rId3">
            <a:alphaModFix/>
          </a:blip>
          <a:stretch>
            <a:fillRect/>
          </a:stretch>
        </p:blipFill>
        <p:spPr>
          <a:xfrm>
            <a:off x="1692279" y="2431075"/>
            <a:ext cx="6106325" cy="20527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aphicFrame>
        <p:nvGraphicFramePr>
          <p:cNvPr id="363" name="Google Shape;363;p53"/>
          <p:cNvGraphicFramePr/>
          <p:nvPr/>
        </p:nvGraphicFramePr>
        <p:xfrm>
          <a:off x="392875" y="247338"/>
          <a:ext cx="8358225" cy="4178950"/>
        </p:xfrm>
        <a:graphic>
          <a:graphicData uri="http://schemas.openxmlformats.org/drawingml/2006/table">
            <a:tbl>
              <a:tblPr>
                <a:noFill/>
                <a:tableStyleId>{916A7090-CBE2-40D4-BEA9-978F2A26BB35}</a:tableStyleId>
              </a:tblPr>
              <a:tblGrid>
                <a:gridCol w="5871650">
                  <a:extLst>
                    <a:ext uri="{9D8B030D-6E8A-4147-A177-3AD203B41FA5}">
                      <a16:colId xmlns:a16="http://schemas.microsoft.com/office/drawing/2014/main" val="20000"/>
                    </a:ext>
                  </a:extLst>
                </a:gridCol>
                <a:gridCol w="2486575">
                  <a:extLst>
                    <a:ext uri="{9D8B030D-6E8A-4147-A177-3AD203B41FA5}">
                      <a16:colId xmlns:a16="http://schemas.microsoft.com/office/drawing/2014/main" val="20001"/>
                    </a:ext>
                  </a:extLst>
                </a:gridCol>
              </a:tblGrid>
              <a:tr h="430000">
                <a:tc>
                  <a:txBody>
                    <a:bodyPr/>
                    <a:lstStyle/>
                    <a:p>
                      <a:pPr marL="0" lvl="0" indent="0" algn="l" rtl="0">
                        <a:spcBef>
                          <a:spcPts val="0"/>
                        </a:spcBef>
                        <a:spcAft>
                          <a:spcPts val="0"/>
                        </a:spcAft>
                        <a:buNone/>
                      </a:pPr>
                      <a:r>
                        <a:rPr lang="en" b="1">
                          <a:latin typeface="Calibri"/>
                          <a:ea typeface="Calibri"/>
                          <a:cs typeface="Calibri"/>
                          <a:sym typeface="Calibri"/>
                        </a:rPr>
                        <a:t>Source</a:t>
                      </a:r>
                      <a:endParaRPr b="1">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b="1">
                          <a:latin typeface="Calibri"/>
                          <a:ea typeface="Calibri"/>
                          <a:cs typeface="Calibri"/>
                          <a:sym typeface="Calibri"/>
                        </a:rPr>
                        <a:t>Recommended Glucose Range</a:t>
                      </a:r>
                      <a:endParaRPr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802800">
                <a:tc>
                  <a:txBody>
                    <a:bodyPr/>
                    <a:lstStyle/>
                    <a:p>
                      <a:pPr marL="0" lvl="0" indent="0" algn="l" rtl="0">
                        <a:spcBef>
                          <a:spcPts val="0"/>
                        </a:spcBef>
                        <a:spcAft>
                          <a:spcPts val="0"/>
                        </a:spcAft>
                        <a:buNone/>
                      </a:pPr>
                      <a:r>
                        <a:rPr lang="en" b="1">
                          <a:latin typeface="Calibri"/>
                          <a:ea typeface="Calibri"/>
                          <a:cs typeface="Calibri"/>
                          <a:sym typeface="Calibri"/>
                        </a:rPr>
                        <a:t>KDIGO (2012)</a:t>
                      </a:r>
                      <a:r>
                        <a:rPr lang="en">
                          <a:latin typeface="Calibri"/>
                          <a:ea typeface="Calibri"/>
                          <a:cs typeface="Calibri"/>
                          <a:sym typeface="Calibri"/>
                        </a:rPr>
                        <a:t> </a:t>
                      </a:r>
                      <a:r>
                        <a:rPr lang="en">
                          <a:solidFill>
                            <a:srgbClr val="002060"/>
                          </a:solidFill>
                          <a:latin typeface="Calibri"/>
                          <a:ea typeface="Calibri"/>
                          <a:cs typeface="Calibri"/>
                          <a:sym typeface="Calibri"/>
                        </a:rPr>
                        <a:t>controversial recommendation as these thresholds have not been examined in a randomized controlled trial and the risks of hypoglycaemia are significant</a:t>
                      </a:r>
                      <a:r>
                        <a:rPr lang="en" baseline="30000">
                          <a:solidFill>
                            <a:srgbClr val="002060"/>
                          </a:solidFill>
                          <a:latin typeface="Calibri"/>
                          <a:ea typeface="Calibri"/>
                          <a:cs typeface="Calibri"/>
                          <a:sym typeface="Calibri"/>
                        </a:rPr>
                        <a:t>42</a:t>
                      </a:r>
                      <a:endParaRPr baseline="300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latin typeface="Calibri"/>
                          <a:ea typeface="Calibri"/>
                          <a:cs typeface="Calibri"/>
                          <a:sym typeface="Calibri"/>
                        </a:rPr>
                        <a:t>110 - 149 mg/dL</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400900">
                <a:tc>
                  <a:txBody>
                    <a:bodyPr/>
                    <a:lstStyle/>
                    <a:p>
                      <a:pPr marL="0" lvl="0" indent="0" algn="l" rtl="0">
                        <a:spcBef>
                          <a:spcPts val="0"/>
                        </a:spcBef>
                        <a:spcAft>
                          <a:spcPts val="0"/>
                        </a:spcAft>
                        <a:buNone/>
                      </a:pPr>
                      <a:r>
                        <a:rPr lang="en" b="1">
                          <a:latin typeface="Calibri"/>
                          <a:ea typeface="Calibri"/>
                          <a:cs typeface="Calibri"/>
                          <a:sym typeface="Calibri"/>
                        </a:rPr>
                        <a:t>NICE-SUGAR (2009)</a:t>
                      </a:r>
                      <a:r>
                        <a:rPr lang="en" b="1">
                          <a:solidFill>
                            <a:srgbClr val="002060"/>
                          </a:solidFill>
                          <a:latin typeface="Calibri"/>
                          <a:ea typeface="Calibri"/>
                          <a:cs typeface="Calibri"/>
                          <a:sym typeface="Calibri"/>
                        </a:rPr>
                        <a:t>: </a:t>
                      </a:r>
                      <a:r>
                        <a:rPr lang="en">
                          <a:solidFill>
                            <a:srgbClr val="002060"/>
                          </a:solidFill>
                          <a:latin typeface="Calibri"/>
                          <a:ea typeface="Calibri"/>
                          <a:cs typeface="Calibri"/>
                          <a:sym typeface="Calibri"/>
                        </a:rPr>
                        <a:t>Normoglycemia in Intensive Care Evaluation: Survival Using Glucose Algorithm Regulation - randomized control trial suggests adopting</a:t>
                      </a:r>
                      <a:r>
                        <a:rPr lang="en" u="sng">
                          <a:solidFill>
                            <a:srgbClr val="002060"/>
                          </a:solidFill>
                          <a:latin typeface="Calibri"/>
                          <a:ea typeface="Calibri"/>
                          <a:cs typeface="Calibri"/>
                          <a:sym typeface="Calibri"/>
                        </a:rPr>
                        <a:t> higher glycemic values</a:t>
                      </a:r>
                      <a:r>
                        <a:rPr lang="en">
                          <a:solidFill>
                            <a:srgbClr val="002060"/>
                          </a:solidFill>
                          <a:latin typeface="Calibri"/>
                          <a:ea typeface="Calibri"/>
                          <a:cs typeface="Calibri"/>
                          <a:sym typeface="Calibri"/>
                        </a:rPr>
                        <a:t> in critically ill patients to avoid the risks of tight glycemic benchmarks. A blood glucose target of 81 - 108 mg/dL resulted in higher mortality than a target of &lt; 180 mg/dL without preventing AKI</a:t>
                      </a:r>
                      <a:r>
                        <a:rPr lang="en" baseline="30000">
                          <a:solidFill>
                            <a:srgbClr val="002060"/>
                          </a:solidFill>
                          <a:latin typeface="Calibri"/>
                          <a:ea typeface="Calibri"/>
                          <a:cs typeface="Calibri"/>
                          <a:sym typeface="Calibri"/>
                        </a:rPr>
                        <a:t>43</a:t>
                      </a:r>
                      <a:endParaRPr baseline="30000">
                        <a:solidFill>
                          <a:srgbClr val="00206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latin typeface="Calibri"/>
                          <a:ea typeface="Calibri"/>
                          <a:cs typeface="Calibri"/>
                          <a:sym typeface="Calibri"/>
                        </a:rPr>
                        <a:t>&lt; 180 mg/dL</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400900">
                <a:tc>
                  <a:txBody>
                    <a:bodyPr/>
                    <a:lstStyle/>
                    <a:p>
                      <a:pPr marL="0" lvl="0" indent="0" algn="l" rtl="0">
                        <a:spcBef>
                          <a:spcPts val="0"/>
                        </a:spcBef>
                        <a:spcAft>
                          <a:spcPts val="0"/>
                        </a:spcAft>
                        <a:buNone/>
                      </a:pPr>
                      <a:r>
                        <a:rPr lang="en" b="1">
                          <a:latin typeface="Calibri"/>
                          <a:ea typeface="Calibri"/>
                          <a:cs typeface="Calibri"/>
                          <a:sym typeface="Calibri"/>
                        </a:rPr>
                        <a:t>ERPB (2009)</a:t>
                      </a:r>
                      <a:r>
                        <a:rPr lang="en" b="1">
                          <a:solidFill>
                            <a:srgbClr val="002060"/>
                          </a:solidFill>
                          <a:latin typeface="Calibri"/>
                          <a:ea typeface="Calibri"/>
                          <a:cs typeface="Calibri"/>
                          <a:sym typeface="Calibri"/>
                        </a:rPr>
                        <a:t>:</a:t>
                      </a:r>
                      <a:r>
                        <a:rPr lang="en">
                          <a:solidFill>
                            <a:srgbClr val="002060"/>
                          </a:solidFill>
                          <a:latin typeface="Calibri"/>
                          <a:ea typeface="Calibri"/>
                          <a:cs typeface="Calibri"/>
                          <a:sym typeface="Calibri"/>
                        </a:rPr>
                        <a:t> European Renal Best Practice statement on KDIGO Guidelines (Systematic Review) There is benefit in avoiding hyperglycemia &gt; 210 mg/dL however, the relative risk of death is much higher in patients with hypoglycemia and thus offsets the small benefit of targeting a lower blood glucose</a:t>
                      </a:r>
                      <a:r>
                        <a:rPr lang="en" baseline="30000">
                          <a:solidFill>
                            <a:srgbClr val="002060"/>
                          </a:solidFill>
                          <a:latin typeface="Calibri"/>
                          <a:ea typeface="Calibri"/>
                          <a:cs typeface="Calibri"/>
                          <a:sym typeface="Calibri"/>
                        </a:rPr>
                        <a:t>44</a:t>
                      </a:r>
                      <a:endParaRPr baseline="30000">
                        <a:solidFill>
                          <a:srgbClr val="002060"/>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
                          <a:latin typeface="Calibri"/>
                          <a:ea typeface="Calibri"/>
                          <a:cs typeface="Calibri"/>
                          <a:sym typeface="Calibri"/>
                        </a:rPr>
                        <a:t>110 - 180 mg/dL</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Perioperative Glucose Control: Tight vs. Moderate</a:t>
            </a:r>
            <a:r>
              <a:rPr lang="en" baseline="30000"/>
              <a:t>45</a:t>
            </a:r>
            <a:r>
              <a:rPr lang="en"/>
              <a:t> </a:t>
            </a:r>
            <a:endParaRPr/>
          </a:p>
        </p:txBody>
      </p:sp>
      <p:sp>
        <p:nvSpPr>
          <p:cNvPr id="369" name="Google Shape;369;p54"/>
          <p:cNvSpPr txBox="1">
            <a:spLocks noGrp="1"/>
          </p:cNvSpPr>
          <p:nvPr>
            <p:ph type="body" idx="1"/>
          </p:nvPr>
        </p:nvSpPr>
        <p:spPr>
          <a:xfrm>
            <a:off x="338300" y="756350"/>
            <a:ext cx="8229600" cy="6420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500"/>
              <a:t>Meta Analysis of 12 RCT showed a decreased relative risk of AKI with glucose controlled &lt;150 mg/dL with an increased risk of hypoglycemic events </a:t>
            </a:r>
            <a:endParaRPr sz="1500"/>
          </a:p>
          <a:p>
            <a:pPr marL="457200" lvl="0" indent="-323850" algn="l" rtl="0">
              <a:spcBef>
                <a:spcPts val="700"/>
              </a:spcBef>
              <a:spcAft>
                <a:spcPts val="0"/>
              </a:spcAft>
              <a:buSzPts val="1500"/>
              <a:buChar char="•"/>
            </a:pPr>
            <a:r>
              <a:rPr lang="en" sz="1500"/>
              <a:t>Very Tight Glucose Control ( &lt; 110 mg/dL)</a:t>
            </a:r>
            <a:endParaRPr sz="1500"/>
          </a:p>
          <a:p>
            <a:pPr marL="457200" lvl="0" indent="-323850" algn="l" rtl="0">
              <a:spcBef>
                <a:spcPts val="0"/>
              </a:spcBef>
              <a:spcAft>
                <a:spcPts val="0"/>
              </a:spcAft>
              <a:buSzPts val="1500"/>
              <a:buChar char="•"/>
            </a:pPr>
            <a:r>
              <a:rPr lang="en" sz="1500"/>
              <a:t>Moderate Tight Glucose Control (111 - 150 mg/dL)</a:t>
            </a:r>
            <a:endParaRPr sz="1500"/>
          </a:p>
        </p:txBody>
      </p:sp>
      <p:pic>
        <p:nvPicPr>
          <p:cNvPr id="370" name="Google Shape;370;p54"/>
          <p:cNvPicPr preferRelativeResize="0"/>
          <p:nvPr/>
        </p:nvPicPr>
        <p:blipFill>
          <a:blip r:embed="rId3">
            <a:alphaModFix/>
          </a:blip>
          <a:stretch>
            <a:fillRect/>
          </a:stretch>
        </p:blipFill>
        <p:spPr>
          <a:xfrm>
            <a:off x="1342575" y="2043525"/>
            <a:ext cx="6221051" cy="2346525"/>
          </a:xfrm>
          <a:prstGeom prst="rect">
            <a:avLst/>
          </a:prstGeom>
          <a:noFill/>
          <a:ln>
            <a:noFill/>
          </a:ln>
        </p:spPr>
      </p:pic>
      <p:sp>
        <p:nvSpPr>
          <p:cNvPr id="371" name="Google Shape;371;p54"/>
          <p:cNvSpPr/>
          <p:nvPr/>
        </p:nvSpPr>
        <p:spPr>
          <a:xfrm>
            <a:off x="1415000" y="3709925"/>
            <a:ext cx="3103800" cy="6420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4"/>
          <p:cNvSpPr/>
          <p:nvPr/>
        </p:nvSpPr>
        <p:spPr>
          <a:xfrm>
            <a:off x="4459625" y="2283125"/>
            <a:ext cx="2924400" cy="6420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Intensive Insulin Therapy</a:t>
            </a:r>
            <a:endParaRPr/>
          </a:p>
        </p:txBody>
      </p:sp>
      <p:sp>
        <p:nvSpPr>
          <p:cNvPr id="378" name="Google Shape;378;p55"/>
          <p:cNvSpPr txBox="1">
            <a:spLocks noGrp="1"/>
          </p:cNvSpPr>
          <p:nvPr>
            <p:ph type="body" idx="1"/>
          </p:nvPr>
        </p:nvSpPr>
        <p:spPr>
          <a:xfrm>
            <a:off x="457200" y="914400"/>
            <a:ext cx="6387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400"/>
              <a:t>Systematic review of 5 RCTs demonstrated intensive insulin therapy reduced the incidence of AKI in adult surgical patients by 38%.</a:t>
            </a:r>
            <a:r>
              <a:rPr lang="en" sz="1400" baseline="30000"/>
              <a:t>46</a:t>
            </a:r>
            <a:endParaRPr sz="1400" baseline="30000"/>
          </a:p>
          <a:p>
            <a:pPr marL="457200" lvl="0" indent="-317500" algn="l" rtl="0">
              <a:spcBef>
                <a:spcPts val="1000"/>
              </a:spcBef>
              <a:spcAft>
                <a:spcPts val="0"/>
              </a:spcAft>
              <a:buSzPts val="1400"/>
              <a:buChar char="•"/>
            </a:pPr>
            <a:r>
              <a:rPr lang="en" sz="1400"/>
              <a:t>When compared to a liberal glycemic control strategy (&gt;200), moderate glucose control (150-200) for </a:t>
            </a:r>
            <a:r>
              <a:rPr lang="en" sz="1400" b="1"/>
              <a:t>diabetics</a:t>
            </a:r>
            <a:r>
              <a:rPr lang="en" sz="1400"/>
              <a:t> undergoing surgery was associated with a significantly lower risk of mortality. </a:t>
            </a:r>
            <a:endParaRPr sz="1400"/>
          </a:p>
          <a:p>
            <a:pPr marL="914400" lvl="1" indent="-317500" algn="l" rtl="0">
              <a:spcBef>
                <a:spcPts val="1000"/>
              </a:spcBef>
              <a:spcAft>
                <a:spcPts val="0"/>
              </a:spcAft>
              <a:buSzPts val="1400"/>
              <a:buChar char="–"/>
            </a:pPr>
            <a:r>
              <a:rPr lang="en" sz="1400"/>
              <a:t>No difference was found between strict (&lt;150) vs moderate (150-200)</a:t>
            </a:r>
            <a:r>
              <a:rPr lang="en" baseline="30000"/>
              <a:t>47</a:t>
            </a:r>
            <a:endParaRPr sz="1400" baseline="30000"/>
          </a:p>
          <a:p>
            <a:pPr marL="457200" lvl="0" indent="-317500" algn="l" rtl="0">
              <a:spcBef>
                <a:spcPts val="1000"/>
              </a:spcBef>
              <a:spcAft>
                <a:spcPts val="0"/>
              </a:spcAft>
              <a:buSzPts val="1400"/>
              <a:buChar char="•"/>
            </a:pPr>
            <a:r>
              <a:rPr lang="en" sz="1400"/>
              <a:t>Intensive insulin therapy and a carbohydrate-restrictive strategy were comparable in their effects on the incidence of acute kidney injury evaluated using the RIFLE criteria</a:t>
            </a:r>
            <a:r>
              <a:rPr lang="en" sz="1400" baseline="30000"/>
              <a:t>48</a:t>
            </a:r>
            <a:endParaRPr sz="1400" baseline="30000"/>
          </a:p>
          <a:p>
            <a:pPr marL="457200" lvl="0" indent="-317500" algn="l" rtl="0">
              <a:spcBef>
                <a:spcPts val="1000"/>
              </a:spcBef>
              <a:spcAft>
                <a:spcPts val="1000"/>
              </a:spcAft>
              <a:buSzPts val="1400"/>
              <a:buChar char="•"/>
            </a:pPr>
            <a:r>
              <a:rPr lang="en" sz="1400"/>
              <a:t>Oral antidiabetic medication are not recommended based on limited efficacy and adverse effects including hypoglycemia and lactic acidosis with metformin.</a:t>
            </a:r>
            <a:r>
              <a:rPr lang="en" sz="1400" baseline="30000"/>
              <a:t>35</a:t>
            </a:r>
            <a:r>
              <a:rPr lang="en" sz="1400">
                <a:highlight>
                  <a:srgbClr val="FFFF00"/>
                </a:highlight>
              </a:rPr>
              <a:t> </a:t>
            </a:r>
            <a:endParaRPr sz="1400">
              <a:highlight>
                <a:srgbClr val="FFFF00"/>
              </a:highlight>
            </a:endParaRPr>
          </a:p>
        </p:txBody>
      </p:sp>
      <p:pic>
        <p:nvPicPr>
          <p:cNvPr id="379" name="Google Shape;379;p55"/>
          <p:cNvPicPr preferRelativeResize="0"/>
          <p:nvPr/>
        </p:nvPicPr>
        <p:blipFill>
          <a:blip r:embed="rId3">
            <a:alphaModFix/>
          </a:blip>
          <a:stretch>
            <a:fillRect/>
          </a:stretch>
        </p:blipFill>
        <p:spPr>
          <a:xfrm>
            <a:off x="6844681" y="129600"/>
            <a:ext cx="2025526" cy="1351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Summary: Hyperglycemia and AKI </a:t>
            </a:r>
            <a:endParaRPr/>
          </a:p>
        </p:txBody>
      </p:sp>
      <p:sp>
        <p:nvSpPr>
          <p:cNvPr id="385" name="Google Shape;385;p56"/>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457200" lvl="0" indent="-304800" algn="l" rtl="0">
              <a:spcBef>
                <a:spcPts val="700"/>
              </a:spcBef>
              <a:spcAft>
                <a:spcPts val="0"/>
              </a:spcAft>
              <a:buSzPts val="1200"/>
              <a:buChar char="•"/>
            </a:pPr>
            <a:r>
              <a:rPr lang="en" sz="1500" dirty="0"/>
              <a:t>Increased risk of AKI at both high and low blood glucose range. Treat hyperglycemia while avoiding glycemic variability and hypoglycemia. KDIGO recommends moderate targets for glycemic control.</a:t>
            </a:r>
            <a:r>
              <a:rPr lang="en" sz="1500" baseline="30000" dirty="0"/>
              <a:t>42</a:t>
            </a:r>
            <a:endParaRPr sz="1500" baseline="30000" dirty="0"/>
          </a:p>
          <a:p>
            <a:pPr marL="457200" lvl="0" indent="-304800" algn="l" rtl="0">
              <a:spcBef>
                <a:spcPts val="1000"/>
              </a:spcBef>
              <a:spcAft>
                <a:spcPts val="0"/>
              </a:spcAft>
              <a:buSzPts val="1200"/>
              <a:buChar char="•"/>
            </a:pPr>
            <a:r>
              <a:rPr lang="en" sz="1500" dirty="0"/>
              <a:t>Utilize insulin therapy to manage hyperglycemia during the perioperative period in diabetic and non-diabetic surgical patients.</a:t>
            </a:r>
            <a:r>
              <a:rPr lang="en" sz="1500" baseline="30000" dirty="0"/>
              <a:t>42</a:t>
            </a:r>
            <a:endParaRPr sz="1500" baseline="30000" dirty="0"/>
          </a:p>
          <a:p>
            <a:pPr marL="457200" lvl="0" indent="-304800" algn="l" rtl="0">
              <a:spcBef>
                <a:spcPts val="1000"/>
              </a:spcBef>
              <a:spcAft>
                <a:spcPts val="1000"/>
              </a:spcAft>
              <a:buSzPts val="1200"/>
              <a:buChar char="•"/>
            </a:pPr>
            <a:r>
              <a:rPr lang="en" sz="1500" dirty="0" smtClean="0"/>
              <a:t>Treat </a:t>
            </a:r>
            <a:r>
              <a:rPr lang="en" sz="1500" dirty="0"/>
              <a:t>hyperglycemia with moderate glycemic targets.</a:t>
            </a:r>
            <a:r>
              <a:rPr lang="en" sz="1500" baseline="30000" dirty="0"/>
              <a:t>41</a:t>
            </a:r>
            <a:endParaRPr sz="1500" baseline="30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7"/>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Recommendation #4: Avoid Nephrotoxins</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KDIGO Stage Based Recommendations</a:t>
            </a:r>
            <a:endParaRPr/>
          </a:p>
        </p:txBody>
      </p:sp>
      <p:pic>
        <p:nvPicPr>
          <p:cNvPr id="114" name="Google Shape;114;p22"/>
          <p:cNvPicPr preferRelativeResize="0"/>
          <p:nvPr/>
        </p:nvPicPr>
        <p:blipFill>
          <a:blip r:embed="rId3">
            <a:alphaModFix/>
          </a:blip>
          <a:stretch>
            <a:fillRect/>
          </a:stretch>
        </p:blipFill>
        <p:spPr>
          <a:xfrm>
            <a:off x="1365491" y="715148"/>
            <a:ext cx="6572561" cy="413017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Avoiding Nephrotoxic Drugs</a:t>
            </a:r>
            <a:endParaRPr/>
          </a:p>
        </p:txBody>
      </p:sp>
      <p:sp>
        <p:nvSpPr>
          <p:cNvPr id="396" name="Google Shape;396;p58"/>
          <p:cNvSpPr txBox="1">
            <a:spLocks noGrp="1"/>
          </p:cNvSpPr>
          <p:nvPr>
            <p:ph type="body" idx="1"/>
          </p:nvPr>
        </p:nvSpPr>
        <p:spPr>
          <a:xfrm>
            <a:off x="457200" y="645850"/>
            <a:ext cx="8452200" cy="24228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sz="1800"/>
              <a:t>Nephrotoxic drugs are associated with increased risk of AKI</a:t>
            </a:r>
            <a:r>
              <a:rPr lang="en" sz="1800" baseline="30000"/>
              <a:t>2,8,42,49</a:t>
            </a:r>
            <a:endParaRPr baseline="30000"/>
          </a:p>
          <a:p>
            <a:pPr marL="457200" lvl="0" indent="-317500" algn="l" rtl="0">
              <a:spcBef>
                <a:spcPts val="0"/>
              </a:spcBef>
              <a:spcAft>
                <a:spcPts val="0"/>
              </a:spcAft>
              <a:buSzPts val="1400"/>
              <a:buChar char="•"/>
            </a:pPr>
            <a:r>
              <a:rPr lang="en"/>
              <a:t>Cincinnati Children’s avoidance of AKI quality improvement program</a:t>
            </a:r>
            <a:r>
              <a:rPr lang="en" baseline="30000"/>
              <a:t>50</a:t>
            </a:r>
            <a:r>
              <a:rPr lang="en"/>
              <a:t> </a:t>
            </a:r>
            <a:endParaRPr/>
          </a:p>
          <a:p>
            <a:pPr marL="914400" lvl="1" indent="-317500" algn="l" rtl="0">
              <a:spcBef>
                <a:spcPts val="0"/>
              </a:spcBef>
              <a:spcAft>
                <a:spcPts val="0"/>
              </a:spcAft>
              <a:buSzPts val="1400"/>
              <a:buChar char="–"/>
            </a:pPr>
            <a:r>
              <a:rPr lang="en"/>
              <a:t>Proactively screened for nephrotoxic drug exposure in EHR</a:t>
            </a:r>
            <a:endParaRPr/>
          </a:p>
          <a:p>
            <a:pPr marL="914400" lvl="1" indent="-317500" algn="l" rtl="0">
              <a:spcBef>
                <a:spcPts val="0"/>
              </a:spcBef>
              <a:spcAft>
                <a:spcPts val="0"/>
              </a:spcAft>
              <a:buSzPts val="1400"/>
              <a:buChar char="–"/>
            </a:pPr>
            <a:r>
              <a:rPr lang="en"/>
              <a:t>Monitored daily SCr for patients exposed</a:t>
            </a:r>
            <a:endParaRPr/>
          </a:p>
          <a:p>
            <a:pPr marL="914400" lvl="1" indent="-317500" algn="l" rtl="0">
              <a:spcBef>
                <a:spcPts val="0"/>
              </a:spcBef>
              <a:spcAft>
                <a:spcPts val="0"/>
              </a:spcAft>
              <a:buSzPts val="1400"/>
              <a:buChar char="–"/>
            </a:pPr>
            <a:r>
              <a:rPr lang="en"/>
              <a:t>Reduced exposure rate to nephrotoxic drugs by 38%</a:t>
            </a:r>
            <a:endParaRPr/>
          </a:p>
          <a:p>
            <a:pPr marL="914400" lvl="1" indent="-317500" algn="l" rtl="0">
              <a:spcBef>
                <a:spcPts val="0"/>
              </a:spcBef>
              <a:spcAft>
                <a:spcPts val="0"/>
              </a:spcAft>
              <a:buSzPts val="1400"/>
              <a:buChar char="–"/>
            </a:pPr>
            <a:r>
              <a:rPr lang="en"/>
              <a:t>Reduced AKI rate by 64%</a:t>
            </a:r>
            <a:endParaRPr/>
          </a:p>
        </p:txBody>
      </p:sp>
      <p:sp>
        <p:nvSpPr>
          <p:cNvPr id="397" name="Google Shape;397;p58"/>
          <p:cNvSpPr txBox="1"/>
          <p:nvPr/>
        </p:nvSpPr>
        <p:spPr>
          <a:xfrm>
            <a:off x="1112575" y="3153450"/>
            <a:ext cx="3280800" cy="1194000"/>
          </a:xfrm>
          <a:prstGeom prst="rect">
            <a:avLst/>
          </a:prstGeom>
          <a:noFill/>
          <a:ln>
            <a:noFill/>
          </a:ln>
        </p:spPr>
        <p:txBody>
          <a:bodyPr spcFirstLastPara="1" wrap="square" lIns="91425" tIns="91425" rIns="91425" bIns="91425" anchor="t" anchorCtr="0">
            <a:noAutofit/>
          </a:bodyPr>
          <a:lstStyle/>
          <a:p>
            <a:pPr marL="0" lvl="0" indent="0" algn="ctr" rtl="0">
              <a:spcBef>
                <a:spcPts val="700"/>
              </a:spcBef>
              <a:spcAft>
                <a:spcPts val="0"/>
              </a:spcAft>
              <a:buNone/>
            </a:pPr>
            <a:endParaRPr sz="1800">
              <a:solidFill>
                <a:srgbClr val="002060"/>
              </a:solidFill>
              <a:latin typeface="Calibri"/>
              <a:ea typeface="Calibri"/>
              <a:cs typeface="Calibri"/>
              <a:sym typeface="Calibri"/>
            </a:endParaRPr>
          </a:p>
        </p:txBody>
      </p:sp>
      <p:pic>
        <p:nvPicPr>
          <p:cNvPr id="398" name="Google Shape;398;p58"/>
          <p:cNvPicPr preferRelativeResize="0"/>
          <p:nvPr/>
        </p:nvPicPr>
        <p:blipFill rotWithShape="1">
          <a:blip r:embed="rId3">
            <a:alphaModFix/>
          </a:blip>
          <a:srcRect b="8265"/>
          <a:stretch/>
        </p:blipFill>
        <p:spPr>
          <a:xfrm>
            <a:off x="991225" y="2492375"/>
            <a:ext cx="6004550" cy="19530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Avoidance of Nephrotoxic Drugs</a:t>
            </a:r>
            <a:endParaRPr/>
          </a:p>
        </p:txBody>
      </p:sp>
      <p:sp>
        <p:nvSpPr>
          <p:cNvPr id="404" name="Google Shape;404;p59"/>
          <p:cNvSpPr txBox="1"/>
          <p:nvPr/>
        </p:nvSpPr>
        <p:spPr>
          <a:xfrm>
            <a:off x="499950" y="857013"/>
            <a:ext cx="2592900" cy="533700"/>
          </a:xfrm>
          <a:prstGeom prst="rect">
            <a:avLst/>
          </a:prstGeom>
          <a:solidFill>
            <a:srgbClr val="6FA8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Calibri"/>
                <a:ea typeface="Calibri"/>
                <a:cs typeface="Calibri"/>
                <a:sym typeface="Calibri"/>
              </a:rPr>
              <a:t>Antimicrobials</a:t>
            </a:r>
            <a:endParaRPr sz="1800">
              <a:solidFill>
                <a:srgbClr val="FFFFFF"/>
              </a:solidFill>
              <a:latin typeface="Calibri"/>
              <a:ea typeface="Calibri"/>
              <a:cs typeface="Calibri"/>
              <a:sym typeface="Calibri"/>
            </a:endParaRPr>
          </a:p>
        </p:txBody>
      </p:sp>
      <p:sp>
        <p:nvSpPr>
          <p:cNvPr id="405" name="Google Shape;405;p59"/>
          <p:cNvSpPr txBox="1"/>
          <p:nvPr/>
        </p:nvSpPr>
        <p:spPr>
          <a:xfrm>
            <a:off x="3275550" y="857013"/>
            <a:ext cx="2592900" cy="533700"/>
          </a:xfrm>
          <a:prstGeom prst="rect">
            <a:avLst/>
          </a:prstGeom>
          <a:solidFill>
            <a:srgbClr val="6FA8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Calibri"/>
                <a:ea typeface="Calibri"/>
                <a:cs typeface="Calibri"/>
                <a:sym typeface="Calibri"/>
              </a:rPr>
              <a:t>Contrast</a:t>
            </a:r>
            <a:endParaRPr sz="1800">
              <a:solidFill>
                <a:srgbClr val="FFFFFF"/>
              </a:solidFill>
              <a:latin typeface="Calibri"/>
              <a:ea typeface="Calibri"/>
              <a:cs typeface="Calibri"/>
              <a:sym typeface="Calibri"/>
            </a:endParaRPr>
          </a:p>
        </p:txBody>
      </p:sp>
      <p:sp>
        <p:nvSpPr>
          <p:cNvPr id="406" name="Google Shape;406;p59"/>
          <p:cNvSpPr txBox="1"/>
          <p:nvPr/>
        </p:nvSpPr>
        <p:spPr>
          <a:xfrm>
            <a:off x="6051150" y="857013"/>
            <a:ext cx="2592900" cy="533700"/>
          </a:xfrm>
          <a:prstGeom prst="rect">
            <a:avLst/>
          </a:prstGeom>
          <a:solidFill>
            <a:srgbClr val="6FA8DC"/>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Calibri"/>
                <a:ea typeface="Calibri"/>
                <a:cs typeface="Calibri"/>
                <a:sym typeface="Calibri"/>
              </a:rPr>
              <a:t>NSAIDs</a:t>
            </a:r>
            <a:endParaRPr sz="1800">
              <a:solidFill>
                <a:srgbClr val="FFFFFF"/>
              </a:solidFill>
              <a:latin typeface="Calibri"/>
              <a:ea typeface="Calibri"/>
              <a:cs typeface="Calibri"/>
              <a:sym typeface="Calibri"/>
            </a:endParaRPr>
          </a:p>
        </p:txBody>
      </p:sp>
      <p:sp>
        <p:nvSpPr>
          <p:cNvPr id="407" name="Google Shape;407;p59"/>
          <p:cNvSpPr txBox="1"/>
          <p:nvPr/>
        </p:nvSpPr>
        <p:spPr>
          <a:xfrm>
            <a:off x="499950" y="1475188"/>
            <a:ext cx="2592900" cy="28113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 Avoid use of aminoglycosides unless no other suitable options, use topical/local administrations if possible, and avoid dosing with multiple administrations per day.</a:t>
            </a:r>
            <a:r>
              <a:rPr lang="en" baseline="30000">
                <a:latin typeface="Calibri"/>
                <a:ea typeface="Calibri"/>
                <a:cs typeface="Calibri"/>
                <a:sym typeface="Calibri"/>
              </a:rPr>
              <a:t>42</a:t>
            </a:r>
            <a:endParaRPr baseline="30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Avoid amphotericin B, use antifungals as appropriate. Use lipid formulation of amphotericin B if applicable.</a:t>
            </a:r>
            <a:r>
              <a:rPr lang="en" baseline="30000">
                <a:latin typeface="Calibri"/>
                <a:ea typeface="Calibri"/>
                <a:cs typeface="Calibri"/>
                <a:sym typeface="Calibri"/>
              </a:rPr>
              <a:t>42</a:t>
            </a:r>
            <a:endParaRPr baseline="30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408" name="Google Shape;408;p59"/>
          <p:cNvSpPr txBox="1"/>
          <p:nvPr/>
        </p:nvSpPr>
        <p:spPr>
          <a:xfrm>
            <a:off x="3241650" y="1475188"/>
            <a:ext cx="2592900" cy="28113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 Assess risk for contrast induced AKI prior to study. </a:t>
            </a:r>
            <a:r>
              <a:rPr lang="en">
                <a:solidFill>
                  <a:schemeClr val="dk1"/>
                </a:solidFill>
                <a:latin typeface="Calibri"/>
                <a:ea typeface="Calibri"/>
                <a:cs typeface="Calibri"/>
                <a:sym typeface="Calibri"/>
              </a:rPr>
              <a:t>Explore alternatives if patient is at risk.</a:t>
            </a:r>
            <a:r>
              <a:rPr lang="en" baseline="30000">
                <a:solidFill>
                  <a:schemeClr val="dk1"/>
                </a:solidFill>
                <a:latin typeface="Calibri"/>
                <a:ea typeface="Calibri"/>
                <a:cs typeface="Calibri"/>
                <a:sym typeface="Calibri"/>
              </a:rPr>
              <a:t>42</a:t>
            </a:r>
            <a:r>
              <a:rPr lang="en">
                <a:solidFill>
                  <a:schemeClr val="dk1"/>
                </a:solidFill>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For patients at risk, use lowest possible dose of iso-osmolar or low-osmolar iodinated contrast and utilize isotonic sodium chloride or sodium bicarbonate IV fluid solutions.</a:t>
            </a:r>
            <a:r>
              <a:rPr lang="en" baseline="30000">
                <a:latin typeface="Calibri"/>
                <a:ea typeface="Calibri"/>
                <a:cs typeface="Calibri"/>
                <a:sym typeface="Calibri"/>
              </a:rPr>
              <a:t>42</a:t>
            </a:r>
            <a:endParaRPr baseline="30000">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Concurrent use of other nephrotoxic drugs with contrast increases risk for CI-AKI.</a:t>
            </a:r>
            <a:r>
              <a:rPr lang="en" baseline="30000">
                <a:latin typeface="Calibri"/>
                <a:ea typeface="Calibri"/>
                <a:cs typeface="Calibri"/>
                <a:sym typeface="Calibri"/>
              </a:rPr>
              <a:t>42</a:t>
            </a:r>
            <a:r>
              <a:rPr lang="en">
                <a:latin typeface="Calibri"/>
                <a:ea typeface="Calibri"/>
                <a:cs typeface="Calibri"/>
                <a:sym typeface="Calibri"/>
              </a:rPr>
              <a:t> </a:t>
            </a:r>
            <a:endParaRPr>
              <a:latin typeface="Calibri"/>
              <a:ea typeface="Calibri"/>
              <a:cs typeface="Calibri"/>
              <a:sym typeface="Calibri"/>
            </a:endParaRPr>
          </a:p>
        </p:txBody>
      </p:sp>
      <p:sp>
        <p:nvSpPr>
          <p:cNvPr id="409" name="Google Shape;409;p59"/>
          <p:cNvSpPr txBox="1"/>
          <p:nvPr/>
        </p:nvSpPr>
        <p:spPr>
          <a:xfrm>
            <a:off x="6051150" y="1475188"/>
            <a:ext cx="2592900" cy="28113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 NSAID use can increase AKI risk close to twofold</a:t>
            </a:r>
            <a:r>
              <a:rPr lang="en" baseline="30000">
                <a:latin typeface="Calibri"/>
                <a:ea typeface="Calibri"/>
                <a:cs typeface="Calibri"/>
                <a:sym typeface="Calibri"/>
              </a:rPr>
              <a:t>51</a:t>
            </a:r>
            <a:endParaRPr baseline="30000">
              <a:latin typeface="Calibri"/>
              <a:ea typeface="Calibri"/>
              <a:cs typeface="Calibri"/>
              <a:sym typeface="Calibri"/>
            </a:endParaRPr>
          </a:p>
          <a:p>
            <a:pPr marL="0" lvl="0" indent="0" algn="l" rtl="0">
              <a:spcBef>
                <a:spcPts val="0"/>
              </a:spcBef>
              <a:spcAft>
                <a:spcPts val="0"/>
              </a:spcAft>
              <a:buNone/>
            </a:pPr>
            <a:r>
              <a:rPr lang="en">
                <a:latin typeface="Calibri"/>
                <a:ea typeface="Calibri"/>
                <a:cs typeface="Calibri"/>
                <a:sym typeface="Calibri"/>
              </a:rPr>
              <a:t>- GFR is reduced with NSAID use d/t loss of vasodilatory prostaglandin</a:t>
            </a:r>
            <a:r>
              <a:rPr lang="en" baseline="30000">
                <a:latin typeface="Calibri"/>
                <a:ea typeface="Calibri"/>
                <a:cs typeface="Calibri"/>
                <a:sym typeface="Calibri"/>
              </a:rPr>
              <a:t>2</a:t>
            </a:r>
            <a:endParaRPr baseline="30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Nephrotoxic Drugs- Indirect</a:t>
            </a:r>
            <a:endParaRPr/>
          </a:p>
        </p:txBody>
      </p:sp>
      <p:sp>
        <p:nvSpPr>
          <p:cNvPr id="415" name="Google Shape;415;p60"/>
          <p:cNvSpPr txBox="1">
            <a:spLocks noGrp="1"/>
          </p:cNvSpPr>
          <p:nvPr>
            <p:ph type="body" idx="1"/>
          </p:nvPr>
        </p:nvSpPr>
        <p:spPr>
          <a:xfrm>
            <a:off x="457200" y="806475"/>
            <a:ext cx="8229600" cy="3822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Antibiotics ⟶ breakdown of bacteria ⟶ bacteria cell products in circulation ⟶ systemic inflammation and damage to kidneys and/or kidney injury</a:t>
            </a:r>
            <a:r>
              <a:rPr lang="en" baseline="30000"/>
              <a:t>52</a:t>
            </a:r>
            <a:endParaRPr baseline="30000"/>
          </a:p>
          <a:p>
            <a:pPr marL="457200" lvl="0" indent="-317500" algn="l" rtl="0">
              <a:spcBef>
                <a:spcPts val="1000"/>
              </a:spcBef>
              <a:spcAft>
                <a:spcPts val="1000"/>
              </a:spcAft>
              <a:buSzPts val="1400"/>
              <a:buChar char="•"/>
            </a:pPr>
            <a:r>
              <a:rPr lang="en"/>
              <a:t>Allergic interstitial nephritis may cause damage to kidneys without other signs of allergy</a:t>
            </a:r>
            <a:r>
              <a:rPr lang="en" baseline="30000"/>
              <a:t>52</a:t>
            </a:r>
            <a:r>
              <a:rPr lang="en"/>
              <a:t/>
            </a:r>
            <a:br>
              <a:rPr lang="en"/>
            </a:br>
            <a:endParaRPr/>
          </a:p>
        </p:txBody>
      </p:sp>
      <p:pic>
        <p:nvPicPr>
          <p:cNvPr id="416" name="Google Shape;416;p60"/>
          <p:cNvPicPr preferRelativeResize="0"/>
          <p:nvPr/>
        </p:nvPicPr>
        <p:blipFill rotWithShape="1">
          <a:blip r:embed="rId3">
            <a:alphaModFix/>
          </a:blip>
          <a:srcRect l="15253" t="14977" r="17283" b="14639"/>
          <a:stretch/>
        </p:blipFill>
        <p:spPr>
          <a:xfrm>
            <a:off x="2831600" y="2089375"/>
            <a:ext cx="2329824" cy="24306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1"/>
          <p:cNvSpPr txBox="1">
            <a:spLocks noGrp="1"/>
          </p:cNvSpPr>
          <p:nvPr>
            <p:ph type="title" idx="4294967295"/>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 sz="4800"/>
              <a:t>Recommendation #5: Early Recognition of AKI</a:t>
            </a:r>
            <a:endParaRPr sz="4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2"/>
          <p:cNvSpPr txBox="1">
            <a:spLocks noGrp="1"/>
          </p:cNvSpPr>
          <p:nvPr>
            <p:ph type="title" idx="4294967295"/>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a:t>Early Recognition of AKI</a:t>
            </a:r>
            <a:endParaRPr/>
          </a:p>
        </p:txBody>
      </p:sp>
      <p:sp>
        <p:nvSpPr>
          <p:cNvPr id="427" name="Google Shape;427;p62"/>
          <p:cNvSpPr txBox="1">
            <a:spLocks noGrp="1"/>
          </p:cNvSpPr>
          <p:nvPr>
            <p:ph type="body" idx="4294967295"/>
          </p:nvPr>
        </p:nvSpPr>
        <p:spPr>
          <a:xfrm>
            <a:off x="457201" y="714300"/>
            <a:ext cx="8229600" cy="37149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a:t>Early recognition of AKI patients through EHR alerts is associated with lower in-hospital mortality, lower risk of death, and lower risk of progression to later AKI stages</a:t>
            </a:r>
            <a:r>
              <a:rPr lang="en" baseline="30000"/>
              <a:t>4</a:t>
            </a:r>
            <a:endParaRPr baseline="30000"/>
          </a:p>
          <a:p>
            <a:pPr marL="457200" lvl="0" indent="-336550" algn="l" rtl="0">
              <a:spcBef>
                <a:spcPts val="0"/>
              </a:spcBef>
              <a:spcAft>
                <a:spcPts val="0"/>
              </a:spcAft>
              <a:buSzPts val="1700"/>
              <a:buChar char="•"/>
            </a:pPr>
            <a:r>
              <a:rPr lang="en"/>
              <a:t>Proactive screening for nephrotoxic drugs and regular SCr monitoring in patients receiving nephrotoxic drugs reduced exposure by 38% and AKI by 64%</a:t>
            </a:r>
            <a:r>
              <a:rPr lang="en" baseline="30000"/>
              <a:t>50</a:t>
            </a:r>
            <a:r>
              <a:rPr lang="en"/>
              <a:t> </a:t>
            </a:r>
            <a:endParaRPr/>
          </a:p>
          <a:p>
            <a:pPr marL="457200" lvl="0" indent="-336550" algn="l" rtl="0">
              <a:spcBef>
                <a:spcPts val="0"/>
              </a:spcBef>
              <a:spcAft>
                <a:spcPts val="0"/>
              </a:spcAft>
              <a:buSzPts val="1700"/>
              <a:buChar char="•"/>
            </a:pPr>
            <a:r>
              <a:rPr lang="en"/>
              <a:t>American Society of Nephrology launched AKI!NOW initiative to promote early recognition and management of AKI which help optimize treatment and prevent progression.</a:t>
            </a:r>
            <a:r>
              <a:rPr lang="en" baseline="30000"/>
              <a:t>53</a:t>
            </a:r>
            <a:r>
              <a:rPr lang="en"/>
              <a:t> </a:t>
            </a:r>
            <a:endParaRPr/>
          </a:p>
          <a:p>
            <a:pPr marL="914400" lvl="0" indent="0" algn="l" rtl="0">
              <a:spcBef>
                <a:spcPts val="800"/>
              </a:spcBef>
              <a:spcAft>
                <a:spcPts val="0"/>
              </a:spcAft>
              <a:buNone/>
            </a:pPr>
            <a:r>
              <a:rPr lang="en" b="1"/>
              <a:t>AKI!NOW Recommendations:</a:t>
            </a:r>
            <a:endParaRPr b="1"/>
          </a:p>
          <a:p>
            <a:pPr marL="1371600" lvl="2" indent="-317500" algn="l" rtl="0">
              <a:spcBef>
                <a:spcPts val="300"/>
              </a:spcBef>
              <a:spcAft>
                <a:spcPts val="0"/>
              </a:spcAft>
              <a:buSzPts val="1400"/>
              <a:buChar char="–"/>
            </a:pPr>
            <a:r>
              <a:rPr lang="en"/>
              <a:t>Provider education at all levels in healthcare regarding AKI, particularly around identifying patients at risk</a:t>
            </a:r>
            <a:endParaRPr/>
          </a:p>
          <a:p>
            <a:pPr marL="1371600" lvl="2" indent="-317500" algn="l" rtl="0">
              <a:spcBef>
                <a:spcPts val="0"/>
              </a:spcBef>
              <a:spcAft>
                <a:spcPts val="0"/>
              </a:spcAft>
              <a:buSzPts val="1400"/>
              <a:buChar char="–"/>
            </a:pPr>
            <a:r>
              <a:rPr lang="en"/>
              <a:t>Generate specific guidance on AKI evaluation and management</a:t>
            </a:r>
            <a:endParaRPr/>
          </a:p>
          <a:p>
            <a:pPr marL="1371600" lvl="2" indent="-317500" algn="l" rtl="0">
              <a:spcBef>
                <a:spcPts val="0"/>
              </a:spcBef>
              <a:spcAft>
                <a:spcPts val="0"/>
              </a:spcAft>
              <a:buSzPts val="1400"/>
              <a:buChar char="–"/>
            </a:pPr>
            <a:r>
              <a:rPr lang="en"/>
              <a:t>Develop global toolkit</a:t>
            </a:r>
            <a:endParaRPr/>
          </a:p>
          <a:p>
            <a:pPr marL="1371600" lvl="2" indent="-317500" algn="l" rtl="0">
              <a:spcBef>
                <a:spcPts val="0"/>
              </a:spcBef>
              <a:spcAft>
                <a:spcPts val="0"/>
              </a:spcAft>
              <a:buSzPts val="1400"/>
              <a:buChar char="–"/>
            </a:pPr>
            <a:r>
              <a:rPr lang="en"/>
              <a:t>Engage hospital administration and make AKI a part of quality initiative</a:t>
            </a:r>
            <a:endParaRPr/>
          </a:p>
          <a:p>
            <a:pPr marL="1371600" lvl="2" indent="-317500" algn="l" rtl="0">
              <a:spcBef>
                <a:spcPts val="0"/>
              </a:spcBef>
              <a:spcAft>
                <a:spcPts val="0"/>
              </a:spcAft>
              <a:buSzPts val="1400"/>
              <a:buChar char="–"/>
            </a:pPr>
            <a:r>
              <a:rPr lang="en"/>
              <a:t>Raise awareness of AKI as complication of other disease processes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3"/>
          <p:cNvSpPr txBox="1">
            <a:spLocks noGrp="1"/>
          </p:cNvSpPr>
          <p:nvPr>
            <p:ph type="title"/>
          </p:nvPr>
        </p:nvSpPr>
        <p:spPr>
          <a:xfrm>
            <a:off x="1293250" y="1002350"/>
            <a:ext cx="6587700" cy="2433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4800"/>
              <a:t>Interventions under Research</a:t>
            </a:r>
            <a:endParaRPr sz="4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Other Proposed Pharmacologic Interventions</a:t>
            </a:r>
            <a:endParaRPr/>
          </a:p>
        </p:txBody>
      </p:sp>
      <p:sp>
        <p:nvSpPr>
          <p:cNvPr id="438" name="Google Shape;438;p64"/>
          <p:cNvSpPr txBox="1">
            <a:spLocks noGrp="1"/>
          </p:cNvSpPr>
          <p:nvPr>
            <p:ph type="body" idx="1"/>
          </p:nvPr>
        </p:nvSpPr>
        <p:spPr>
          <a:xfrm>
            <a:off x="457201" y="739600"/>
            <a:ext cx="82296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Low dose “renal dopamine” prophylaxis</a:t>
            </a:r>
            <a:endParaRPr/>
          </a:p>
          <a:p>
            <a:pPr marL="914400" lvl="1" indent="-317500" algn="l" rtl="0">
              <a:spcBef>
                <a:spcPts val="0"/>
              </a:spcBef>
              <a:spcAft>
                <a:spcPts val="0"/>
              </a:spcAft>
              <a:buSzPts val="1400"/>
              <a:buChar char="–"/>
            </a:pPr>
            <a:r>
              <a:rPr lang="en"/>
              <a:t>Theorized to prevent renal vasoconstriction</a:t>
            </a:r>
            <a:endParaRPr/>
          </a:p>
          <a:p>
            <a:pPr marL="914400" lvl="1" indent="-317500" algn="l" rtl="0">
              <a:spcBef>
                <a:spcPts val="0"/>
              </a:spcBef>
              <a:spcAft>
                <a:spcPts val="0"/>
              </a:spcAft>
              <a:buSzPts val="1400"/>
              <a:buChar char="–"/>
            </a:pPr>
            <a:r>
              <a:rPr lang="en"/>
              <a:t>More harm than good</a:t>
            </a:r>
            <a:r>
              <a:rPr lang="en" baseline="30000"/>
              <a:t>30</a:t>
            </a:r>
            <a:endParaRPr baseline="30000"/>
          </a:p>
          <a:p>
            <a:pPr marL="457200" lvl="0" indent="-317500" algn="l" rtl="0">
              <a:spcBef>
                <a:spcPts val="0"/>
              </a:spcBef>
              <a:spcAft>
                <a:spcPts val="0"/>
              </a:spcAft>
              <a:buSzPts val="1400"/>
              <a:buChar char="•"/>
            </a:pPr>
            <a:r>
              <a:rPr lang="en"/>
              <a:t>High dose furosemide </a:t>
            </a:r>
            <a:endParaRPr/>
          </a:p>
          <a:p>
            <a:pPr marL="914400" lvl="1" indent="-317500" algn="l" rtl="0">
              <a:spcBef>
                <a:spcPts val="0"/>
              </a:spcBef>
              <a:spcAft>
                <a:spcPts val="0"/>
              </a:spcAft>
              <a:buSzPts val="1400"/>
              <a:buChar char="–"/>
            </a:pPr>
            <a:r>
              <a:rPr lang="en"/>
              <a:t>Literature does not support loop diuretics for kidney protection only</a:t>
            </a:r>
            <a:r>
              <a:rPr lang="en" baseline="30000"/>
              <a:t>30</a:t>
            </a:r>
            <a:endParaRPr baseline="30000"/>
          </a:p>
          <a:p>
            <a:pPr marL="457200" lvl="0" indent="-317500" algn="l" rtl="0">
              <a:spcBef>
                <a:spcPts val="0"/>
              </a:spcBef>
              <a:spcAft>
                <a:spcPts val="0"/>
              </a:spcAft>
              <a:buSzPts val="1400"/>
              <a:buChar char="•"/>
            </a:pPr>
            <a:r>
              <a:rPr lang="en"/>
              <a:t>N-acetylcysteine/supplements such as selenium, zinc, vitamin C, E, and B1</a:t>
            </a:r>
            <a:endParaRPr/>
          </a:p>
          <a:p>
            <a:pPr marL="914400" lvl="1" indent="-317500" algn="l" rtl="0">
              <a:spcBef>
                <a:spcPts val="0"/>
              </a:spcBef>
              <a:spcAft>
                <a:spcPts val="0"/>
              </a:spcAft>
              <a:buSzPts val="1400"/>
              <a:buChar char="–"/>
            </a:pPr>
            <a:r>
              <a:rPr lang="en"/>
              <a:t>Antioxidants</a:t>
            </a:r>
            <a:endParaRPr/>
          </a:p>
          <a:p>
            <a:pPr marL="914400" lvl="1" indent="-317500" algn="l" rtl="0">
              <a:spcBef>
                <a:spcPts val="0"/>
              </a:spcBef>
              <a:spcAft>
                <a:spcPts val="0"/>
              </a:spcAft>
              <a:buSzPts val="1400"/>
              <a:buChar char="–"/>
            </a:pPr>
            <a:r>
              <a:rPr lang="en"/>
              <a:t>Not currently supported in literature</a:t>
            </a:r>
            <a:r>
              <a:rPr lang="en" baseline="30000"/>
              <a:t>2</a:t>
            </a:r>
            <a:endParaRPr baseline="30000"/>
          </a:p>
          <a:p>
            <a:pPr marL="457200" lvl="0" indent="-317500" algn="l" rtl="0">
              <a:spcBef>
                <a:spcPts val="0"/>
              </a:spcBef>
              <a:spcAft>
                <a:spcPts val="0"/>
              </a:spcAft>
              <a:buSzPts val="1400"/>
              <a:buChar char="•"/>
            </a:pPr>
            <a:r>
              <a:rPr lang="en"/>
              <a:t>Statin therapy</a:t>
            </a:r>
            <a:endParaRPr/>
          </a:p>
          <a:p>
            <a:pPr marL="914400" lvl="1" indent="-317500" algn="l" rtl="0">
              <a:spcBef>
                <a:spcPts val="0"/>
              </a:spcBef>
              <a:spcAft>
                <a:spcPts val="0"/>
              </a:spcAft>
              <a:buSzPts val="1400"/>
              <a:buChar char="–"/>
            </a:pPr>
            <a:r>
              <a:rPr lang="en"/>
              <a:t>Potential anti inflammatory, antioxidative, and endothelial protective properties</a:t>
            </a:r>
            <a:endParaRPr/>
          </a:p>
          <a:p>
            <a:pPr marL="914400" lvl="1" indent="-317500" algn="l" rtl="0">
              <a:spcBef>
                <a:spcPts val="0"/>
              </a:spcBef>
              <a:spcAft>
                <a:spcPts val="0"/>
              </a:spcAft>
              <a:buSzPts val="1400"/>
              <a:buChar char="–"/>
            </a:pPr>
            <a:r>
              <a:rPr lang="en"/>
              <a:t>Not currently supported in literature, may actually worsen AKI</a:t>
            </a:r>
            <a:r>
              <a:rPr lang="en" baseline="30000"/>
              <a:t>2</a:t>
            </a:r>
            <a:r>
              <a:rPr lang="en"/>
              <a:t> </a:t>
            </a:r>
            <a:endParaRPr/>
          </a:p>
          <a:p>
            <a:pPr marL="457200" lvl="0" indent="-317500" algn="l" rtl="0">
              <a:spcBef>
                <a:spcPts val="0"/>
              </a:spcBef>
              <a:spcAft>
                <a:spcPts val="0"/>
              </a:spcAft>
              <a:buSzPts val="1400"/>
              <a:buChar char="•"/>
            </a:pPr>
            <a:r>
              <a:rPr lang="en"/>
              <a:t>Dexmedetomidine</a:t>
            </a:r>
            <a:endParaRPr/>
          </a:p>
          <a:p>
            <a:pPr marL="914400" lvl="1" indent="-317500" algn="l" rtl="0">
              <a:spcBef>
                <a:spcPts val="0"/>
              </a:spcBef>
              <a:spcAft>
                <a:spcPts val="0"/>
              </a:spcAft>
              <a:buSzPts val="1400"/>
              <a:buChar char="–"/>
            </a:pPr>
            <a:r>
              <a:rPr lang="en"/>
              <a:t>Theory: ↑renal blood flow, ↓ oxidative insult to kidney</a:t>
            </a:r>
            <a:endParaRPr/>
          </a:p>
          <a:p>
            <a:pPr marL="914400" lvl="1" indent="-317500" algn="l" rtl="0">
              <a:spcBef>
                <a:spcPts val="0"/>
              </a:spcBef>
              <a:spcAft>
                <a:spcPts val="0"/>
              </a:spcAft>
              <a:buSzPts val="1400"/>
              <a:buChar char="–"/>
            </a:pPr>
            <a:r>
              <a:rPr lang="en"/>
              <a:t>Preliminary research shows dexmedetomidine may be helpful, need for further research</a:t>
            </a:r>
            <a:r>
              <a:rPr lang="en" baseline="30000"/>
              <a:t>2</a:t>
            </a:r>
            <a:r>
              <a:rPr lang="en"/>
              <a:t> </a:t>
            </a:r>
            <a:endParaRPr/>
          </a:p>
        </p:txBody>
      </p:sp>
      <p:pic>
        <p:nvPicPr>
          <p:cNvPr id="439" name="Google Shape;439;p64"/>
          <p:cNvPicPr preferRelativeResize="0"/>
          <p:nvPr/>
        </p:nvPicPr>
        <p:blipFill>
          <a:blip r:embed="rId3">
            <a:alphaModFix/>
          </a:blip>
          <a:stretch>
            <a:fillRect/>
          </a:stretch>
        </p:blipFill>
        <p:spPr>
          <a:xfrm>
            <a:off x="6398775" y="243251"/>
            <a:ext cx="2127101" cy="119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6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Remote Ischemic Preconditioning</a:t>
            </a:r>
            <a:r>
              <a:rPr lang="en" baseline="30000"/>
              <a:t>2</a:t>
            </a:r>
            <a:endParaRPr baseline="30000"/>
          </a:p>
        </p:txBody>
      </p:sp>
      <p:pic>
        <p:nvPicPr>
          <p:cNvPr id="445" name="Google Shape;445;p65"/>
          <p:cNvPicPr preferRelativeResize="0"/>
          <p:nvPr/>
        </p:nvPicPr>
        <p:blipFill>
          <a:blip r:embed="rId3">
            <a:alphaModFix/>
          </a:blip>
          <a:stretch>
            <a:fillRect/>
          </a:stretch>
        </p:blipFill>
        <p:spPr>
          <a:xfrm>
            <a:off x="619325" y="1361950"/>
            <a:ext cx="1407901" cy="1407901"/>
          </a:xfrm>
          <a:prstGeom prst="rect">
            <a:avLst/>
          </a:prstGeom>
          <a:noFill/>
          <a:ln>
            <a:noFill/>
          </a:ln>
          <a:effectLst>
            <a:outerShdw blurRad="57150" dist="19050" dir="5400000" algn="bl" rotWithShape="0">
              <a:srgbClr val="000000">
                <a:alpha val="50000"/>
              </a:srgbClr>
            </a:outerShdw>
          </a:effectLst>
        </p:spPr>
      </p:pic>
      <p:sp>
        <p:nvSpPr>
          <p:cNvPr id="446" name="Google Shape;446;p65"/>
          <p:cNvSpPr txBox="1">
            <a:spLocks noGrp="1"/>
          </p:cNvSpPr>
          <p:nvPr>
            <p:ph type="body" idx="1"/>
          </p:nvPr>
        </p:nvSpPr>
        <p:spPr>
          <a:xfrm>
            <a:off x="2027225" y="856475"/>
            <a:ext cx="6141300" cy="29901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a:t>Application of controlled ischemia to remote tissues or organs to create a protective adaptive response in distant organs</a:t>
            </a:r>
            <a:endParaRPr baseline="30000"/>
          </a:p>
          <a:p>
            <a:pPr marL="457200" lvl="0" indent="0" algn="l" rtl="0">
              <a:spcBef>
                <a:spcPts val="0"/>
              </a:spcBef>
              <a:spcAft>
                <a:spcPts val="0"/>
              </a:spcAft>
              <a:buNone/>
            </a:pPr>
            <a:endParaRPr sz="1200"/>
          </a:p>
          <a:p>
            <a:pPr marL="457200" lvl="0" indent="-317500" algn="l" rtl="0">
              <a:spcBef>
                <a:spcPts val="700"/>
              </a:spcBef>
              <a:spcAft>
                <a:spcPts val="0"/>
              </a:spcAft>
              <a:buSzPts val="1400"/>
              <a:buChar char="•"/>
            </a:pPr>
            <a:r>
              <a:rPr lang="en"/>
              <a:t>Typical protocol for AKI prevention includes inflating a blood pressure cuff around the upper arm to 200-300 mmHg for five minutes and released. Cycle is repeated several times</a:t>
            </a:r>
            <a:endParaRPr/>
          </a:p>
          <a:p>
            <a:pPr marL="457200" lvl="0" indent="0" algn="l" rtl="0">
              <a:spcBef>
                <a:spcPts val="0"/>
              </a:spcBef>
              <a:spcAft>
                <a:spcPts val="0"/>
              </a:spcAft>
              <a:buNone/>
            </a:pPr>
            <a:endParaRPr sz="1200"/>
          </a:p>
          <a:p>
            <a:pPr marL="457200" lvl="0" indent="-317500" algn="l" rtl="0">
              <a:spcBef>
                <a:spcPts val="700"/>
              </a:spcBef>
              <a:spcAft>
                <a:spcPts val="0"/>
              </a:spcAft>
              <a:buSzPts val="1400"/>
              <a:buChar char="•"/>
            </a:pPr>
            <a:r>
              <a:rPr lang="en"/>
              <a:t>Mixed results in studies -&gt; differing protocols, patient populations, and study design</a:t>
            </a:r>
            <a:endParaRPr/>
          </a:p>
          <a:p>
            <a:pPr marL="457200" lvl="0" indent="0" algn="l" rtl="0">
              <a:spcBef>
                <a:spcPts val="0"/>
              </a:spcBef>
              <a:spcAft>
                <a:spcPts val="0"/>
              </a:spcAft>
              <a:buNone/>
            </a:pPr>
            <a:endParaRPr sz="1200"/>
          </a:p>
          <a:p>
            <a:pPr marL="457200" lvl="0" indent="-317500" algn="l" rtl="0">
              <a:spcBef>
                <a:spcPts val="700"/>
              </a:spcBef>
              <a:spcAft>
                <a:spcPts val="0"/>
              </a:spcAft>
              <a:buSzPts val="1400"/>
              <a:buChar char="•"/>
            </a:pPr>
            <a:r>
              <a:rPr lang="en"/>
              <a:t>Protective effect may be lessened in cases with propofol</a:t>
            </a:r>
            <a:endParaRPr/>
          </a:p>
          <a:p>
            <a:pPr marL="0" lvl="0" indent="0" algn="l" rtl="0">
              <a:spcBef>
                <a:spcPts val="700"/>
              </a:spcBef>
              <a:spcAft>
                <a:spcPts val="0"/>
              </a:spcAft>
              <a:buNone/>
            </a:pPr>
            <a:endParaRPr b="1"/>
          </a:p>
          <a:p>
            <a:pPr marL="0" lvl="0" indent="0" algn="l" rtl="0">
              <a:spcBef>
                <a:spcPts val="700"/>
              </a:spcBef>
              <a:spcAft>
                <a:spcPts val="0"/>
              </a:spcAft>
              <a:buNone/>
            </a:pPr>
            <a:endParaRPr/>
          </a:p>
        </p:txBody>
      </p:sp>
      <p:sp>
        <p:nvSpPr>
          <p:cNvPr id="447" name="Google Shape;447;p65"/>
          <p:cNvSpPr txBox="1"/>
          <p:nvPr/>
        </p:nvSpPr>
        <p:spPr>
          <a:xfrm>
            <a:off x="662525" y="4020250"/>
            <a:ext cx="7506000" cy="701700"/>
          </a:xfrm>
          <a:prstGeom prst="rect">
            <a:avLst/>
          </a:prstGeom>
          <a:noFill/>
          <a:ln>
            <a:noFill/>
          </a:ln>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en" sz="1700" b="1">
                <a:solidFill>
                  <a:srgbClr val="002060"/>
                </a:solidFill>
                <a:latin typeface="Calibri"/>
                <a:ea typeface="Calibri"/>
                <a:cs typeface="Calibri"/>
                <a:sym typeface="Calibri"/>
              </a:rPr>
              <a:t>Conclusion: </a:t>
            </a:r>
            <a:r>
              <a:rPr lang="en" sz="1700">
                <a:solidFill>
                  <a:srgbClr val="002060"/>
                </a:solidFill>
                <a:latin typeface="Calibri"/>
                <a:ea typeface="Calibri"/>
                <a:cs typeface="Calibri"/>
                <a:sym typeface="Calibri"/>
              </a:rPr>
              <a:t>Further investigation needed before adopting into practice </a:t>
            </a: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600"/>
              </a:spcBef>
              <a:spcAft>
                <a:spcPts val="0"/>
              </a:spcAft>
              <a:buNone/>
            </a:pPr>
            <a:r>
              <a:rPr lang="en" sz="2400"/>
              <a:t>Summary</a:t>
            </a:r>
            <a:endParaRPr/>
          </a:p>
        </p:txBody>
      </p:sp>
      <p:sp>
        <p:nvSpPr>
          <p:cNvPr id="453" name="Google Shape;453;p66"/>
          <p:cNvSpPr txBox="1">
            <a:spLocks noGrp="1"/>
          </p:cNvSpPr>
          <p:nvPr>
            <p:ph type="body" idx="1"/>
          </p:nvPr>
        </p:nvSpPr>
        <p:spPr>
          <a:xfrm>
            <a:off x="457200" y="645850"/>
            <a:ext cx="8229600" cy="3935100"/>
          </a:xfrm>
          <a:prstGeom prst="rect">
            <a:avLst/>
          </a:prstGeom>
        </p:spPr>
        <p:txBody>
          <a:bodyPr spcFirstLastPara="1" wrap="square" lIns="68575" tIns="34275" rIns="68575" bIns="34275" anchor="t" anchorCtr="0">
            <a:noAutofit/>
          </a:bodyPr>
          <a:lstStyle/>
          <a:p>
            <a:pPr marL="457200" marR="0" lvl="0" indent="0" algn="l" rtl="0">
              <a:lnSpc>
                <a:spcPct val="100000"/>
              </a:lnSpc>
              <a:spcBef>
                <a:spcPts val="0"/>
              </a:spcBef>
              <a:spcAft>
                <a:spcPts val="0"/>
              </a:spcAft>
              <a:buNone/>
            </a:pPr>
            <a:endParaRPr sz="700" dirty="0"/>
          </a:p>
          <a:p>
            <a:pPr marL="476250" marR="0" lvl="0" indent="-342900" algn="l" rtl="0">
              <a:lnSpc>
                <a:spcPct val="100000"/>
              </a:lnSpc>
              <a:spcBef>
                <a:spcPts val="800"/>
              </a:spcBef>
              <a:spcAft>
                <a:spcPts val="0"/>
              </a:spcAft>
              <a:buSzPts val="1500"/>
              <a:buFont typeface="+mj-lt"/>
              <a:buAutoNum type="arabicPeriod"/>
            </a:pPr>
            <a:r>
              <a:rPr lang="en" sz="1500" dirty="0"/>
              <a:t>Anesthesia providers should focus on reducing the anesthesia-related intraoperative risk factors associated with AKI such as:</a:t>
            </a:r>
            <a:endParaRPr sz="1500" dirty="0"/>
          </a:p>
          <a:p>
            <a:pPr marL="914400" marR="0" lvl="1" indent="-323850" algn="l" rtl="0">
              <a:lnSpc>
                <a:spcPct val="100000"/>
              </a:lnSpc>
              <a:spcBef>
                <a:spcPts val="0"/>
              </a:spcBef>
              <a:spcAft>
                <a:spcPts val="0"/>
              </a:spcAft>
              <a:buSzPts val="1500"/>
              <a:buFont typeface="Calibri"/>
              <a:buChar char="–"/>
            </a:pPr>
            <a:r>
              <a:rPr lang="en" sz="1500" dirty="0"/>
              <a:t>Hypotension</a:t>
            </a:r>
            <a:endParaRPr sz="1500" dirty="0"/>
          </a:p>
          <a:p>
            <a:pPr marL="914400" marR="0" lvl="1" indent="-323850" algn="l" rtl="0">
              <a:lnSpc>
                <a:spcPct val="100000"/>
              </a:lnSpc>
              <a:spcBef>
                <a:spcPts val="0"/>
              </a:spcBef>
              <a:spcAft>
                <a:spcPts val="0"/>
              </a:spcAft>
              <a:buSzPts val="1500"/>
              <a:buFont typeface="Calibri"/>
              <a:buChar char="–"/>
            </a:pPr>
            <a:r>
              <a:rPr lang="en" sz="1500" dirty="0"/>
              <a:t>Hyperglycemia</a:t>
            </a:r>
            <a:endParaRPr sz="1500" dirty="0"/>
          </a:p>
          <a:p>
            <a:pPr marL="914400" marR="0" lvl="1" indent="-323850" algn="l" rtl="0">
              <a:lnSpc>
                <a:spcPct val="100000"/>
              </a:lnSpc>
              <a:spcBef>
                <a:spcPts val="0"/>
              </a:spcBef>
              <a:spcAft>
                <a:spcPts val="0"/>
              </a:spcAft>
              <a:buSzPts val="1500"/>
              <a:buFont typeface="Calibri"/>
              <a:buChar char="–"/>
            </a:pPr>
            <a:r>
              <a:rPr lang="en" sz="1500" dirty="0"/>
              <a:t>Use of nephrotoxic agents</a:t>
            </a:r>
            <a:endParaRPr sz="1500" dirty="0"/>
          </a:p>
          <a:p>
            <a:pPr marL="457200" marR="0" lvl="0" indent="0" algn="l" rtl="0">
              <a:lnSpc>
                <a:spcPct val="100000"/>
              </a:lnSpc>
              <a:spcBef>
                <a:spcPts val="0"/>
              </a:spcBef>
              <a:spcAft>
                <a:spcPts val="0"/>
              </a:spcAft>
              <a:buNone/>
            </a:pPr>
            <a:endParaRPr sz="700" dirty="0"/>
          </a:p>
          <a:p>
            <a:pPr marL="476250" marR="0" lvl="0" indent="-342900" algn="l" rtl="0">
              <a:lnSpc>
                <a:spcPct val="100000"/>
              </a:lnSpc>
              <a:spcBef>
                <a:spcPts val="800"/>
              </a:spcBef>
              <a:spcAft>
                <a:spcPts val="0"/>
              </a:spcAft>
              <a:buSzPts val="1500"/>
              <a:buFont typeface="+mj-lt"/>
              <a:buAutoNum type="arabicPeriod" startAt="2"/>
            </a:pPr>
            <a:r>
              <a:rPr lang="en" sz="1500" dirty="0"/>
              <a:t>Assessing risk factors preoperatively can assist anesthesia providers in identifying patients who may require additional interventions to prevent AKI.</a:t>
            </a:r>
            <a:endParaRPr sz="1500" dirty="0"/>
          </a:p>
          <a:p>
            <a:pPr marL="685800" marR="0" lvl="0" indent="-228600" algn="l" rtl="0">
              <a:lnSpc>
                <a:spcPct val="100000"/>
              </a:lnSpc>
              <a:spcBef>
                <a:spcPts val="0"/>
              </a:spcBef>
              <a:spcAft>
                <a:spcPts val="0"/>
              </a:spcAft>
              <a:buFont typeface="+mj-lt"/>
              <a:buAutoNum type="arabicPeriod" startAt="2"/>
            </a:pPr>
            <a:endParaRPr sz="700" dirty="0"/>
          </a:p>
          <a:p>
            <a:pPr marL="476250" marR="0" lvl="0" indent="-342900" algn="l" rtl="0">
              <a:lnSpc>
                <a:spcPct val="100000"/>
              </a:lnSpc>
              <a:spcBef>
                <a:spcPts val="800"/>
              </a:spcBef>
              <a:spcAft>
                <a:spcPts val="0"/>
              </a:spcAft>
              <a:buSzPts val="1500"/>
              <a:buFont typeface="+mj-lt"/>
              <a:buAutoNum type="arabicPeriod" startAt="2"/>
            </a:pPr>
            <a:r>
              <a:rPr lang="en" sz="1500" dirty="0"/>
              <a:t>Early Recognition of AKI optimizes treatment and reduces risk of progression to later stages of kidney disease. </a:t>
            </a:r>
            <a:endParaRPr sz="1500" dirty="0"/>
          </a:p>
          <a:p>
            <a:pPr marL="0" lvl="0" indent="0" algn="l" rtl="0">
              <a:spcBef>
                <a:spcPts val="800"/>
              </a:spcBef>
              <a:spcAft>
                <a:spcPts val="0"/>
              </a:spcAft>
              <a:buNone/>
            </a:pPr>
            <a:endParaRPr dirty="0"/>
          </a:p>
          <a:p>
            <a:pPr marL="0" lvl="0" indent="0" algn="l" rtl="0">
              <a:spcBef>
                <a:spcPts val="800"/>
              </a:spcBef>
              <a:spcAft>
                <a:spcPts val="0"/>
              </a:spcAft>
              <a:buNone/>
            </a:pPr>
            <a:endParaRPr dirty="0">
              <a:solidFill>
                <a:srgbClr val="FF0000"/>
              </a:solidFill>
            </a:endParaRPr>
          </a:p>
          <a:p>
            <a:pPr marL="0" lvl="0" indent="0" algn="l" rtl="0">
              <a:spcBef>
                <a:spcPts val="700"/>
              </a:spcBef>
              <a:spcAft>
                <a:spcPts val="0"/>
              </a:spcAft>
              <a:buNone/>
            </a:pPr>
            <a:endParaRPr dirty="0">
              <a:solidFill>
                <a:srgbClr val="FF0000"/>
              </a:solidFill>
            </a:endParaRPr>
          </a:p>
          <a:p>
            <a:pPr marL="0" lvl="0" indent="0" algn="l" rtl="0">
              <a:spcBef>
                <a:spcPts val="700"/>
              </a:spcBef>
              <a:spcAft>
                <a:spcPts val="0"/>
              </a:spcAft>
              <a:buNone/>
            </a:pPr>
            <a:endParaRPr dirty="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59" name="Google Shape;459;p67"/>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1</a:t>
            </a:r>
            <a:r>
              <a:rPr lang="en" sz="1200"/>
              <a:t> KDIGO. 2012. “KDIGO 2012 Clinical Practice Guideline for the Evaluation and Management of Chronic Kidney Disease.”</a:t>
            </a:r>
            <a:r>
              <a:rPr lang="en" sz="1200">
                <a:uFill>
                  <a:noFill/>
                </a:uFill>
                <a:hlinkClick r:id="rId3"/>
              </a:rPr>
              <a:t> </a:t>
            </a:r>
            <a:r>
              <a:rPr lang="en" sz="1200" u="sng">
                <a:solidFill>
                  <a:schemeClr val="hlink"/>
                </a:solidFill>
                <a:hlinkClick r:id="rId3"/>
              </a:rPr>
              <a:t>https://kdigo.org/wp-content/uploads/2017/02/KDIGO_2012_CKD_GL.pdf</a:t>
            </a:r>
            <a:r>
              <a:rPr lang="en" sz="1200">
                <a:solidFill>
                  <a:schemeClr val="dk1"/>
                </a:solidFill>
              </a:rPr>
              <a:t>.</a:t>
            </a:r>
            <a:endParaRPr sz="1200">
              <a:solidFill>
                <a:schemeClr val="dk1"/>
              </a:solidFill>
            </a:endParaRPr>
          </a:p>
          <a:p>
            <a:pPr marL="0" lvl="0" indent="0" algn="l" rtl="0">
              <a:spcBef>
                <a:spcPts val="700"/>
              </a:spcBef>
              <a:spcAft>
                <a:spcPts val="0"/>
              </a:spcAft>
              <a:buNone/>
            </a:pPr>
            <a:r>
              <a:rPr lang="en" sz="1200" b="1"/>
              <a:t>2</a:t>
            </a:r>
            <a:r>
              <a:rPr lang="en" sz="1200">
                <a:solidFill>
                  <a:schemeClr val="dk1"/>
                </a:solidFill>
              </a:rPr>
              <a:t> </a:t>
            </a:r>
            <a:r>
              <a:rPr lang="en" sz="1200"/>
              <a:t>Gumbert SD, Kork F, Jackson ML, Vanga N, Ghebremichael SJ, Wang CY, Eltzschig HK: Perioperative Acute Kidney Injury. Anesthesiology 2020; 132:180–204</a:t>
            </a:r>
            <a:endParaRPr sz="1200"/>
          </a:p>
          <a:p>
            <a:pPr marL="0" lvl="0" indent="0" algn="l" rtl="0">
              <a:spcBef>
                <a:spcPts val="700"/>
              </a:spcBef>
              <a:spcAft>
                <a:spcPts val="0"/>
              </a:spcAft>
              <a:buNone/>
            </a:pPr>
            <a:r>
              <a:rPr lang="en" sz="1200" b="1"/>
              <a:t>3</a:t>
            </a:r>
            <a:r>
              <a:rPr lang="en" sz="1200"/>
              <a:t> Meersch M, Schmidt C, Hoffmeier A, Van Aken H, Wempe C, Gerss J, Zarbock A: Prevention of cardiac surgery-associated AKI by implementing the KDIGO guidelines in high risk patients identified by biomarkers: the PrevAKI randomized controlled trial. Intensive Care Med 2017; 43:1551–61</a:t>
            </a:r>
            <a:endParaRPr sz="1200"/>
          </a:p>
          <a:p>
            <a:pPr marL="0" lvl="0" indent="0" algn="l" rtl="0">
              <a:spcBef>
                <a:spcPts val="700"/>
              </a:spcBef>
              <a:spcAft>
                <a:spcPts val="0"/>
              </a:spcAft>
              <a:buNone/>
            </a:pPr>
            <a:r>
              <a:rPr lang="en" sz="1200" b="1"/>
              <a:t>4</a:t>
            </a:r>
            <a:r>
              <a:rPr lang="en" sz="1200"/>
              <a:t> Kolhe NV, Staples D, Reilly T, Merrison D, Mcintyre CW, Fluck RJ, Selby NM, Taal MW: Impact of Compliance with a Care Bundle on Acute Kidney Injury Outcomes: A Prospective Observational Study. PLoS One 2015; 10:e0132279</a:t>
            </a:r>
            <a:endParaRPr sz="1200"/>
          </a:p>
          <a:p>
            <a:pPr marL="0" lvl="0" indent="0" algn="l" rtl="0">
              <a:spcBef>
                <a:spcPts val="700"/>
              </a:spcBef>
              <a:spcAft>
                <a:spcPts val="0"/>
              </a:spcAft>
              <a:buNone/>
            </a:pPr>
            <a:r>
              <a:rPr lang="en" sz="1200" b="1"/>
              <a:t>5</a:t>
            </a:r>
            <a:r>
              <a:rPr lang="en" sz="1200"/>
              <a:t> Joslin J, Wilson H, Zubli D, Gauge N, Kinirons M, Hopper A, Pile T, Ostermann M: Recognition and management of acute kidney injury in hospitalised patients can be partially improved with the use of a care bundle. Clin Med 2015; 15:431–6</a:t>
            </a:r>
            <a:endParaRPr sz="1200"/>
          </a:p>
          <a:p>
            <a:pPr marL="0" lvl="0" indent="0" algn="l" rtl="0">
              <a:spcBef>
                <a:spcPts val="700"/>
              </a:spcBef>
              <a:spcAft>
                <a:spcPts val="0"/>
              </a:spcAft>
              <a:buNone/>
            </a:pPr>
            <a:r>
              <a:rPr lang="en" sz="1200" b="1"/>
              <a:t>6</a:t>
            </a:r>
            <a:r>
              <a:rPr lang="en" sz="1200"/>
              <a:t> Meersch M, Schmidt C, Zarbock A: Perioperative Acute Kidney Injury: An Under-Recognized Problem. Anesth Analg 2017; 125:1223–32</a:t>
            </a:r>
            <a:endParaRPr sz="1200"/>
          </a:p>
          <a:p>
            <a:pPr marL="0" lvl="0" indent="0" algn="l" rtl="0">
              <a:spcBef>
                <a:spcPts val="700"/>
              </a:spcBef>
              <a:spcAft>
                <a:spcPts val="0"/>
              </a:spcAft>
              <a:buNone/>
            </a:pPr>
            <a:r>
              <a:rPr lang="en" sz="1200" b="1"/>
              <a:t>7</a:t>
            </a:r>
            <a:r>
              <a:rPr lang="en" sz="1200"/>
              <a:t> Romagnoli S, Ricci Z, Ronco C: Perioperative Acute Kidney Injury: Prevention, Early Recognition, and Supportive Measures. Nephron 2018; 140:105–10</a:t>
            </a:r>
            <a:endParaRPr sz="1200"/>
          </a:p>
          <a:p>
            <a:pPr marL="0" lvl="0" indent="0" algn="l" rtl="0">
              <a:spcBef>
                <a:spcPts val="700"/>
              </a:spcBef>
              <a:spcAft>
                <a:spcPts val="0"/>
              </a:spcAft>
              <a:buNone/>
            </a:pPr>
            <a:r>
              <a:rPr lang="en" sz="1200" b="1"/>
              <a:t>8</a:t>
            </a:r>
            <a:r>
              <a:rPr lang="en" sz="1200"/>
              <a:t> Meersch M, Volmering S, Zarbock A: Prevention of acute kidney injury. Best Pract Res Clin Anaesthesiol 2017; 31:361–70</a:t>
            </a:r>
            <a:endParaRPr sz="1200"/>
          </a:p>
          <a:p>
            <a:pPr marL="0" lvl="0" indent="0" algn="l" rtl="0">
              <a:spcBef>
                <a:spcPts val="700"/>
              </a:spcBef>
              <a:spcAft>
                <a:spcPts val="0"/>
              </a:spcAft>
              <a:buNone/>
            </a:pP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KDIGO Guideline Bundles</a:t>
            </a:r>
            <a:endParaRPr/>
          </a:p>
        </p:txBody>
      </p:sp>
      <p:sp>
        <p:nvSpPr>
          <p:cNvPr id="121" name="Google Shape;121;p23"/>
          <p:cNvSpPr txBox="1">
            <a:spLocks noGrp="1"/>
          </p:cNvSpPr>
          <p:nvPr>
            <p:ph type="body" idx="1"/>
          </p:nvPr>
        </p:nvSpPr>
        <p:spPr>
          <a:xfrm>
            <a:off x="457200" y="989850"/>
            <a:ext cx="5342700" cy="2918400"/>
          </a:xfrm>
          <a:prstGeom prst="rect">
            <a:avLst/>
          </a:prstGeom>
        </p:spPr>
        <p:txBody>
          <a:bodyPr spcFirstLastPara="1" wrap="square" lIns="68575" tIns="34275" rIns="68575" bIns="34275" anchor="t" anchorCtr="0">
            <a:noAutofit/>
          </a:bodyPr>
          <a:lstStyle/>
          <a:p>
            <a:pPr marL="457200" lvl="0" indent="-330200" algn="l" rtl="0">
              <a:spcBef>
                <a:spcPts val="700"/>
              </a:spcBef>
              <a:spcAft>
                <a:spcPts val="0"/>
              </a:spcAft>
              <a:buSzPts val="1600"/>
              <a:buChar char="•"/>
            </a:pPr>
            <a:r>
              <a:rPr lang="en" sz="1600"/>
              <a:t>Single center trial</a:t>
            </a:r>
            <a:endParaRPr sz="1600"/>
          </a:p>
          <a:p>
            <a:pPr marL="457200" lvl="0" indent="-330200" algn="l" rtl="0">
              <a:spcBef>
                <a:spcPts val="0"/>
              </a:spcBef>
              <a:spcAft>
                <a:spcPts val="0"/>
              </a:spcAft>
              <a:buSzPts val="1600"/>
              <a:buChar char="•"/>
            </a:pPr>
            <a:r>
              <a:rPr lang="en" sz="1600"/>
              <a:t>Implemented “bundle” of KDIGO guidelines</a:t>
            </a:r>
            <a:r>
              <a:rPr lang="en" sz="1600" baseline="30000"/>
              <a:t>3</a:t>
            </a:r>
            <a:endParaRPr sz="1600" baseline="30000"/>
          </a:p>
          <a:p>
            <a:pPr marL="914400" lvl="1" indent="-330200" algn="l" rtl="0">
              <a:spcBef>
                <a:spcPts val="0"/>
              </a:spcBef>
              <a:spcAft>
                <a:spcPts val="0"/>
              </a:spcAft>
              <a:buSzPts val="1600"/>
              <a:buChar char="–"/>
            </a:pPr>
            <a:r>
              <a:rPr lang="en" sz="1600"/>
              <a:t>Optimization of volume state and hemodynamics</a:t>
            </a:r>
            <a:endParaRPr sz="1600"/>
          </a:p>
          <a:p>
            <a:pPr marL="914400" lvl="1" indent="-330200" algn="l" rtl="0">
              <a:spcBef>
                <a:spcPts val="0"/>
              </a:spcBef>
              <a:spcAft>
                <a:spcPts val="0"/>
              </a:spcAft>
              <a:buSzPts val="1600"/>
              <a:buChar char="–"/>
            </a:pPr>
            <a:r>
              <a:rPr lang="en" sz="1600"/>
              <a:t>Avoidance of nephrotoxic drugs</a:t>
            </a:r>
            <a:endParaRPr sz="1600"/>
          </a:p>
          <a:p>
            <a:pPr marL="914400" lvl="1" indent="-330200" algn="l" rtl="0">
              <a:spcBef>
                <a:spcPts val="0"/>
              </a:spcBef>
              <a:spcAft>
                <a:spcPts val="0"/>
              </a:spcAft>
              <a:buSzPts val="1600"/>
              <a:buChar char="–"/>
            </a:pPr>
            <a:r>
              <a:rPr lang="en" sz="1600"/>
              <a:t>Normoglycemic management</a:t>
            </a:r>
            <a:endParaRPr sz="1600"/>
          </a:p>
          <a:p>
            <a:pPr marL="457200" lvl="0" indent="-330200" algn="l" rtl="0">
              <a:spcBef>
                <a:spcPts val="0"/>
              </a:spcBef>
              <a:spcAft>
                <a:spcPts val="0"/>
              </a:spcAft>
              <a:buSzPts val="1600"/>
              <a:buChar char="•"/>
            </a:pPr>
            <a:r>
              <a:rPr lang="en" sz="1600"/>
              <a:t>Randomized high risk patients undergoing cardiac surgery</a:t>
            </a:r>
            <a:endParaRPr sz="1600"/>
          </a:p>
          <a:p>
            <a:pPr marL="457200" lvl="0" indent="-330200" algn="l" rtl="0">
              <a:spcBef>
                <a:spcPts val="0"/>
              </a:spcBef>
              <a:spcAft>
                <a:spcPts val="0"/>
              </a:spcAft>
              <a:buSzPts val="1600"/>
              <a:buChar char="•"/>
            </a:pPr>
            <a:r>
              <a:rPr lang="en" sz="1600"/>
              <a:t>↓AKI in patients receiving the bundled protocol</a:t>
            </a:r>
            <a:endParaRPr sz="1600"/>
          </a:p>
          <a:p>
            <a:pPr marL="457200" lvl="0" indent="-330200" algn="l" rtl="0">
              <a:spcBef>
                <a:spcPts val="0"/>
              </a:spcBef>
              <a:spcAft>
                <a:spcPts val="0"/>
              </a:spcAft>
              <a:buSzPts val="1600"/>
              <a:buChar char="•"/>
            </a:pPr>
            <a:r>
              <a:rPr lang="en" sz="1600"/>
              <a:t>Need for further multi-center adequately powered studies</a:t>
            </a:r>
            <a:endParaRPr sz="1600"/>
          </a:p>
        </p:txBody>
      </p:sp>
      <p:pic>
        <p:nvPicPr>
          <p:cNvPr id="122" name="Google Shape;122;p23"/>
          <p:cNvPicPr preferRelativeResize="0"/>
          <p:nvPr/>
        </p:nvPicPr>
        <p:blipFill>
          <a:blip r:embed="rId3">
            <a:alphaModFix/>
          </a:blip>
          <a:stretch>
            <a:fillRect/>
          </a:stretch>
        </p:blipFill>
        <p:spPr>
          <a:xfrm>
            <a:off x="5603775" y="290950"/>
            <a:ext cx="3344074" cy="17754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8"/>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65" name="Google Shape;465;p68"/>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9</a:t>
            </a:r>
            <a:r>
              <a:rPr lang="en" sz="1200"/>
              <a:t> Hobson CE, Yavas S, Segal MS, Schold JD, Tribble CG, Layon AJ, Bihorac A: Acute kidney injury is associated with increased long-term mortality after cardiothoracic surgery. Circulation 2009; 119:2444–53</a:t>
            </a:r>
            <a:endParaRPr sz="1200"/>
          </a:p>
          <a:p>
            <a:pPr marL="0" lvl="0" indent="0" algn="l" rtl="0">
              <a:spcBef>
                <a:spcPts val="700"/>
              </a:spcBef>
              <a:spcAft>
                <a:spcPts val="0"/>
              </a:spcAft>
              <a:buNone/>
            </a:pPr>
            <a:r>
              <a:rPr lang="en" sz="1200" b="1"/>
              <a:t>10</a:t>
            </a:r>
            <a:r>
              <a:rPr lang="en" sz="1200"/>
              <a:t> Bahrainwala JZ, Gelfand SL, Shah A, Abramovitz B, Hoffman B, Leonberg-Yoo AK: Preoperative Risk Assessment and Management in Adults Receiving Maintenance Dialysis and Those With Earlier Stages of CKD. Am J Kidney Dis 2020; 75:245–55</a:t>
            </a:r>
            <a:endParaRPr sz="1200"/>
          </a:p>
          <a:p>
            <a:pPr marL="0" lvl="0" indent="0" algn="l" rtl="0">
              <a:spcBef>
                <a:spcPts val="700"/>
              </a:spcBef>
              <a:spcAft>
                <a:spcPts val="0"/>
              </a:spcAft>
              <a:buNone/>
            </a:pPr>
            <a:r>
              <a:rPr lang="en" sz="1200" b="1"/>
              <a:t>11</a:t>
            </a:r>
            <a:r>
              <a:rPr lang="en" sz="1200"/>
              <a:t> Thottakkara P, Ozrazgat-Baslanti T, Hupf BB, Rashidi P, Pardalos P, Momcilovic P, Bihorac A: Application of Machine Learning Techniques to High-Dimensional Clinical Data to Forecast Postoperative Complications. PLoS One 2016; 11:e0155705</a:t>
            </a:r>
            <a:endParaRPr sz="1200"/>
          </a:p>
          <a:p>
            <a:pPr marL="0" lvl="0" indent="0" algn="l" rtl="0">
              <a:spcBef>
                <a:spcPts val="700"/>
              </a:spcBef>
              <a:spcAft>
                <a:spcPts val="0"/>
              </a:spcAft>
              <a:buNone/>
            </a:pPr>
            <a:r>
              <a:rPr lang="en" sz="1200" b="1"/>
              <a:t>12</a:t>
            </a:r>
            <a:r>
              <a:rPr lang="en" sz="1200"/>
              <a:t> Blantz RC: Pathophysiology of pre-renal azotemia. Kidney Int 1998; 53:512–23</a:t>
            </a:r>
            <a:endParaRPr sz="1200"/>
          </a:p>
          <a:p>
            <a:pPr marL="0" lvl="0" indent="0" algn="l" rtl="0">
              <a:spcBef>
                <a:spcPts val="700"/>
              </a:spcBef>
              <a:spcAft>
                <a:spcPts val="0"/>
              </a:spcAft>
              <a:buNone/>
            </a:pPr>
            <a:r>
              <a:rPr lang="en" sz="1200" b="1"/>
              <a:t>13</a:t>
            </a:r>
            <a:r>
              <a:rPr lang="en" sz="1200"/>
              <a:t> Zarbock A, Koyner JL, Hoste EAJ, Kellum JA: Update on Perioperative Acute Kidney Injury. Anesth Analg 2018; 127:1236–45</a:t>
            </a:r>
            <a:endParaRPr sz="1200"/>
          </a:p>
          <a:p>
            <a:pPr marL="0" lvl="0" indent="0" algn="l" rtl="0">
              <a:spcBef>
                <a:spcPts val="700"/>
              </a:spcBef>
              <a:spcAft>
                <a:spcPts val="0"/>
              </a:spcAft>
              <a:buNone/>
            </a:pPr>
            <a:r>
              <a:rPr lang="en" sz="1200" b="1"/>
              <a:t>14</a:t>
            </a:r>
            <a:r>
              <a:rPr lang="en" sz="1200"/>
              <a:t> Walsh M, Devereaux PJ, Garg AX, Kurz A, Turan A, Rodseth RN, Cywinski J, Thabane L, Sessler DI: Relationship between intraoperative mean arterial pressure and clinical outcomes after noncardiac surgery: toward an empirical definition of hypotension. Anesthesiology 2013; 119:507–15</a:t>
            </a:r>
            <a:endParaRPr sz="1200"/>
          </a:p>
          <a:p>
            <a:pPr marL="0" lvl="0" indent="0" algn="l" rtl="0">
              <a:spcBef>
                <a:spcPts val="700"/>
              </a:spcBef>
              <a:spcAft>
                <a:spcPts val="0"/>
              </a:spcAft>
              <a:buNone/>
            </a:pPr>
            <a:r>
              <a:rPr lang="en" sz="1200" b="1"/>
              <a:t>15</a:t>
            </a:r>
            <a:r>
              <a:rPr lang="en" sz="1200"/>
              <a:t> Sun LY, Wijeysundera DN, Tait GA, Beattie WS: Association of intraoperative hypotension with acute kidney injury after elective noncardiac surgery. Anesthesiology 2015; 123:515–23</a:t>
            </a:r>
            <a:endParaRPr sz="1200"/>
          </a:p>
          <a:p>
            <a:pPr marL="0" lvl="0" indent="0" algn="l" rtl="0">
              <a:spcBef>
                <a:spcPts val="700"/>
              </a:spcBef>
              <a:spcAft>
                <a:spcPts val="0"/>
              </a:spcAft>
              <a:buNone/>
            </a:pPr>
            <a:r>
              <a:rPr lang="en" sz="1200" b="1"/>
              <a:t>16</a:t>
            </a:r>
            <a:r>
              <a:rPr lang="en" sz="1200"/>
              <a:t> Salmasi V, Maheshwari K, Yang D, Mascha EJ, Singh A, Sessler DI, Kurz A: Relationship between Intraoperative Hypotension, Defined by Either Reduction from Baseline or Absolute Thresholds, and Acute Kidney and Myocardial Injury after Noncardiac Surgery A Retrospective Cohort Analysis. Anesthesiology 2017; 126:47–65</a:t>
            </a:r>
            <a:endParaRPr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9"/>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71" name="Google Shape;471;p69"/>
          <p:cNvSpPr txBox="1">
            <a:spLocks noGrp="1"/>
          </p:cNvSpPr>
          <p:nvPr>
            <p:ph type="body" idx="1"/>
          </p:nvPr>
        </p:nvSpPr>
        <p:spPr>
          <a:xfrm>
            <a:off x="457201" y="779225"/>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dirty="0"/>
              <a:t>17</a:t>
            </a:r>
            <a:r>
              <a:rPr lang="en" sz="1200" dirty="0"/>
              <a:t> Maheshwari K, Turan A, Mao G, Yang D, Niazi AK, Agarwal D, Sessler DI, Kurz A: The association of hypotension during non-cardiac surgery, before and after skin incision, with postoperative acute kidney injury: a retrospective cohort analysis. Anaesthesia 2018; 73:1223–8</a:t>
            </a:r>
            <a:endParaRPr sz="1200" dirty="0"/>
          </a:p>
          <a:p>
            <a:pPr marL="0" lvl="0" indent="0" algn="l" rtl="0">
              <a:spcBef>
                <a:spcPts val="700"/>
              </a:spcBef>
              <a:spcAft>
                <a:spcPts val="0"/>
              </a:spcAft>
              <a:buNone/>
            </a:pPr>
            <a:r>
              <a:rPr lang="en" sz="1200" b="1" dirty="0"/>
              <a:t>18</a:t>
            </a:r>
            <a:r>
              <a:rPr lang="en" sz="1200" dirty="0"/>
              <a:t> Mathis MR, Naik BI, Freundlich RE, Shanks AM, Heung M, Kim M, Burns ML, Colquhoun DA, Rangrass G, Janda A, Engoren MC, Saager L, Tremper KK, Kheterpal S, Multicenter Perioperative Outcomes Group Investigators: Preoperative Risk and the Association between Hypotension and Postoperative Acute Kidney Injury. Anesthesiology 2019 doi:10.1097/ALN.0000000000003063</a:t>
            </a:r>
            <a:endParaRPr sz="1200" dirty="0"/>
          </a:p>
          <a:p>
            <a:pPr marL="0" lvl="0" indent="0" algn="l" rtl="0">
              <a:spcBef>
                <a:spcPts val="700"/>
              </a:spcBef>
              <a:spcAft>
                <a:spcPts val="0"/>
              </a:spcAft>
              <a:buNone/>
            </a:pPr>
            <a:r>
              <a:rPr lang="en" sz="1200" b="1" dirty="0"/>
              <a:t>19</a:t>
            </a:r>
            <a:r>
              <a:rPr lang="en" sz="1200" dirty="0"/>
              <a:t> Futier E, Lefrant J-Y, Guinot P-G, Godet T, Lorne E, Cuvillon P, Bertran S, Leone M, Pastene B, Piriou V, Molliex S, Albanese J, Julia J-M, Tavernier B, Imhoff E, Bazin J-E, Constantin J-M, Pereira B, Jaber S, INPRESS Study Group: Effect of Individualized vs Standard Blood Pressure Management Strategies on Postoperative Organ Dysfunction Among High-Risk Patients Undergoing Major Surgery: A Randomized Clinical Trial. JAMA 2017; 318:1346–57</a:t>
            </a:r>
            <a:endParaRPr sz="1200" dirty="0"/>
          </a:p>
          <a:p>
            <a:pPr marL="0" lvl="0" indent="0" algn="l" rtl="0">
              <a:spcBef>
                <a:spcPts val="700"/>
              </a:spcBef>
              <a:spcAft>
                <a:spcPts val="0"/>
              </a:spcAft>
              <a:buNone/>
            </a:pPr>
            <a:r>
              <a:rPr lang="en" sz="1200" b="1" dirty="0"/>
              <a:t>20</a:t>
            </a:r>
            <a:r>
              <a:rPr lang="en" sz="1200" dirty="0"/>
              <a:t> Myles PS, Bellomo R, Corcoran T, Forbes A, Peyton P, Story D, Christophi C, Leslie K, McGuinness S, Parke R, Serpell J, Chan MTV, Painter T, McCluskey S, Minto G, Wallace S, Australian and New Zealand College of Anaesthetists Clinical Trials Network and the Australian and New Zealand Intensive Care Society Clinical Trials Group: Restrictive versus Liberal Fluid Therapy for Major Abdominal Surgery. N Engl J Med 2018; 378:2263–74</a:t>
            </a:r>
            <a:endParaRPr sz="1200" dirty="0"/>
          </a:p>
          <a:p>
            <a:pPr marL="0" lvl="0" indent="0" algn="l" rtl="0">
              <a:spcBef>
                <a:spcPts val="700"/>
              </a:spcBef>
              <a:spcAft>
                <a:spcPts val="0"/>
              </a:spcAft>
              <a:buNone/>
            </a:pPr>
            <a:r>
              <a:rPr lang="en" sz="1200" b="1" dirty="0"/>
              <a:t>21</a:t>
            </a:r>
            <a:r>
              <a:rPr lang="en" sz="1200" dirty="0"/>
              <a:t> Giglio M, Dalfino L, Puntillo F, Brienza N: Hemodynamic goal-directed therapy and postoperative kidney injury: an updated meta-analysis with trial sequential analysis. Crit Care 2019; 23:232</a:t>
            </a:r>
            <a:endParaRP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0"/>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77" name="Google Shape;477;p70"/>
          <p:cNvSpPr txBox="1">
            <a:spLocks noGrp="1"/>
          </p:cNvSpPr>
          <p:nvPr>
            <p:ph type="body" idx="1"/>
          </p:nvPr>
        </p:nvSpPr>
        <p:spPr>
          <a:xfrm>
            <a:off x="457201" y="7143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22</a:t>
            </a:r>
            <a:r>
              <a:rPr lang="en" sz="1200"/>
              <a:t> Pearse RM, Harrison DA, MacDonald N, Gillies MA, Blunt M, Ackland G, Grocott MPW, Ahern A, Griggs K, Scott R, Hinds C, Rowan K, OPTIMISE Study Group: Effect of a perioperative, cardiac output-guided hemodynamic therapy algorithm on outcomes following major gastrointestinal surgery: a randomized clinical trial and systematic review. JAMA 2014; 311:2181–90</a:t>
            </a:r>
            <a:endParaRPr sz="1200"/>
          </a:p>
          <a:p>
            <a:pPr marL="0" lvl="0" indent="0" algn="l" rtl="0">
              <a:spcBef>
                <a:spcPts val="700"/>
              </a:spcBef>
              <a:spcAft>
                <a:spcPts val="0"/>
              </a:spcAft>
              <a:buNone/>
            </a:pPr>
            <a:r>
              <a:rPr lang="en" sz="1200" b="1"/>
              <a:t>23</a:t>
            </a:r>
            <a:r>
              <a:rPr lang="en" sz="1200"/>
              <a:t> Semler MW, Self WH, Wang L, Byrne DW, Wanderer JP, Ehrenfeld JM, Stollings JL, Kumar AB, Hernandez A, Guillamondegui OD, May AK, Siew ED, Shaw AD, Bernard GR, Rice TW, Isotonic Solutions and Major Adverse Renal Events Trial (SMART) Investigators, Pragmatic Critical Care Research Group: Balanced crystalloids versus saline in the intensive care unit: study protocol for a cluster-randomized, multiple-crossover trial. Trials 2017; 18:129</a:t>
            </a:r>
            <a:endParaRPr sz="1200"/>
          </a:p>
          <a:p>
            <a:pPr marL="0" lvl="0" indent="0" algn="l" rtl="0">
              <a:spcBef>
                <a:spcPts val="700"/>
              </a:spcBef>
              <a:spcAft>
                <a:spcPts val="0"/>
              </a:spcAft>
              <a:buNone/>
            </a:pPr>
            <a:r>
              <a:rPr lang="en" sz="1200" b="1"/>
              <a:t>24</a:t>
            </a:r>
            <a:r>
              <a:rPr lang="en" sz="1200"/>
              <a:t> Self WH, Semler MW, Wanderer JP, Wang L, Byrne DW, Collins SP, Slovis CM, Lindsell CJ, Ehrenfeld JM, Siew ED, Shaw AD, Bernard GR, Rice TW, SALT-ED Investigators: Balanced Crystalloids versus Saline in Noncritically Ill Adults. N Engl J Med 2018; 378:819–28</a:t>
            </a:r>
            <a:endParaRPr sz="1200"/>
          </a:p>
          <a:p>
            <a:pPr marL="0" lvl="0" indent="0" algn="l" rtl="0">
              <a:spcBef>
                <a:spcPts val="700"/>
              </a:spcBef>
              <a:spcAft>
                <a:spcPts val="0"/>
              </a:spcAft>
              <a:buNone/>
            </a:pPr>
            <a:r>
              <a:rPr lang="en" sz="1200" b="1"/>
              <a:t>25</a:t>
            </a:r>
            <a:r>
              <a:rPr lang="en" sz="1200"/>
              <a:t> SAFE Study Investigators, Australian and New Zealand Intensive Care Society Clinical Trials Group, Australian Red Cross Blood Service, George Institute for International Health, Myburgh J, Cooper DJ, Finfer S, Bellomo R, Norton R, Bishop N, Kai Lo S, Vallance S: Saline or albumin for fluid resuscitation in patients with traumatic brain injury. N Engl J Med 2007; 357:874–84</a:t>
            </a:r>
            <a:endParaRPr sz="1200"/>
          </a:p>
          <a:p>
            <a:pPr marL="0" lvl="0" indent="0" algn="l" rtl="0">
              <a:spcBef>
                <a:spcPts val="700"/>
              </a:spcBef>
              <a:spcAft>
                <a:spcPts val="0"/>
              </a:spcAft>
              <a:buNone/>
            </a:pPr>
            <a:r>
              <a:rPr lang="en" sz="1200" b="1"/>
              <a:t>26</a:t>
            </a:r>
            <a:r>
              <a:rPr lang="en" sz="1200"/>
              <a:t> Perner A, Haase N, Guttormsen AB, Tenhunen J, Klemenzson G, Åneman A, Madsen KR, Møller MH, Elkjær JM, Poulsen LM, Bendtsen A, Winding R, Steensen M, Berezowicz P, Søe-Jensen P, Bestle M, Strand K, Wiis J, White JO, Thornberg KJ, Quist L, Nielsen J, Andersen LH, Holst LB, Thormar K, Kjældgaard A-L, Fabritius ML, Mondrup F, Pott FC, Møller TP, et al.: Hydroxyethyl starch 130/0.42 versus Ringer’s acetate in severe sepsis. N Engl J Med 2012; 367:124–34</a:t>
            </a: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1"/>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83" name="Google Shape;483;p71"/>
          <p:cNvSpPr txBox="1">
            <a:spLocks noGrp="1"/>
          </p:cNvSpPr>
          <p:nvPr>
            <p:ph type="body" idx="1"/>
          </p:nvPr>
        </p:nvSpPr>
        <p:spPr>
          <a:xfrm>
            <a:off x="457201" y="6757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27</a:t>
            </a:r>
            <a:r>
              <a:rPr lang="en" sz="1200"/>
              <a:t> Yates DRA, Davies SJ, Milner HE, Wilson RJT: Crystalloid or colloid for goal-directed fluid therapy in colorectal surgery. Br J Anaesth 2014; 112:281–9 </a:t>
            </a:r>
            <a:endParaRPr sz="1200"/>
          </a:p>
          <a:p>
            <a:pPr marL="0" lvl="0" indent="0" algn="l" rtl="0">
              <a:spcBef>
                <a:spcPts val="700"/>
              </a:spcBef>
              <a:spcAft>
                <a:spcPts val="0"/>
              </a:spcAft>
              <a:buNone/>
            </a:pPr>
            <a:r>
              <a:rPr lang="en" sz="1200" b="1"/>
              <a:t>28 </a:t>
            </a:r>
            <a:r>
              <a:rPr lang="en" sz="1200"/>
              <a:t>Myburgh JA, Finfer S, Bellomo R, Billot L, Cass A, Gattas D, Glass P, Lipman J, Liu B, McArthur C, McGuinness S, Rajbhandari D, Taylor CB, Webb SAR, CHEST Investigators, Australian and New Zealand Intensive Care Society Clinical Trials Group: Hydroxyethyl starch or saline for fluid resuscitation in intensive care. N Engl J Med 2012; 367:1901–11</a:t>
            </a:r>
            <a:endParaRPr sz="1200"/>
          </a:p>
          <a:p>
            <a:pPr marL="0" lvl="0" indent="0" algn="l" rtl="0">
              <a:spcBef>
                <a:spcPts val="700"/>
              </a:spcBef>
              <a:spcAft>
                <a:spcPts val="0"/>
              </a:spcAft>
              <a:buNone/>
            </a:pPr>
            <a:r>
              <a:rPr lang="en" sz="1200" b="1"/>
              <a:t>29</a:t>
            </a:r>
            <a:r>
              <a:rPr lang="en" sz="1200"/>
              <a:t> Hydroxyethyl Starch or Saline for Fluid Resuscitation in Intensive Care. N Engl J Med 2016; 374:1298</a:t>
            </a:r>
            <a:endParaRPr sz="1200"/>
          </a:p>
          <a:p>
            <a:pPr marL="0" lvl="0" indent="0" algn="l" rtl="0">
              <a:spcBef>
                <a:spcPts val="700"/>
              </a:spcBef>
              <a:spcAft>
                <a:spcPts val="0"/>
              </a:spcAft>
              <a:buNone/>
            </a:pPr>
            <a:r>
              <a:rPr lang="en" sz="1200" b="1"/>
              <a:t>30</a:t>
            </a:r>
            <a:r>
              <a:rPr lang="en" sz="1200"/>
              <a:t> Joannidis M, Druml W, Forni LG, Groeneveld ABJ, Honore PM, Hoste E, Ostermann M, Oudemans-van Straaten HM, Schetz M: Prevention of acute kidney injury and protection of renal function in the intensive care unit: update 2017 : Expert opinion of the Working Group on Prevention, AKI section, European Society of Intensive Care Medicine. Intensive Care Med 2017; 43:730–49</a:t>
            </a:r>
            <a:endParaRPr sz="1200"/>
          </a:p>
          <a:p>
            <a:pPr marL="0" lvl="0" indent="0" algn="l" rtl="0">
              <a:spcBef>
                <a:spcPts val="700"/>
              </a:spcBef>
              <a:spcAft>
                <a:spcPts val="0"/>
              </a:spcAft>
              <a:buNone/>
            </a:pPr>
            <a:r>
              <a:rPr lang="en" sz="1200" b="1"/>
              <a:t>31 </a:t>
            </a:r>
            <a:r>
              <a:rPr lang="en" sz="1200"/>
              <a:t>De Backer D, Biston P, Devriendt J, Madl C, Chochrad D, Aldecoa C, Brasseur A, Defrance P, Gottignies P, Vincent J-L, SOAP II Investigators: Comparison of dopamine and norepinephrine in the treatment of shock. N Engl J Med 2010; 362:779–89</a:t>
            </a:r>
            <a:endParaRPr sz="1200"/>
          </a:p>
          <a:p>
            <a:pPr marL="0" lvl="0" indent="0" algn="l" rtl="0">
              <a:spcBef>
                <a:spcPts val="700"/>
              </a:spcBef>
              <a:spcAft>
                <a:spcPts val="0"/>
              </a:spcAft>
              <a:buNone/>
            </a:pPr>
            <a:r>
              <a:rPr lang="en" sz="1200" b="1"/>
              <a:t>32</a:t>
            </a:r>
            <a:r>
              <a:rPr lang="en" sz="1200"/>
              <a:t> Farag E, Makarova N, Argalious M, Cywinski JB, Benzel E, Kalfas I, Sessler DI: Vasopressor Infusion During Prone Spine Surgery and Acute Renal Injury: A Retrospective Cohort Analysis. Anesth Analg 2019; 129:896–904</a:t>
            </a:r>
            <a:endParaRPr sz="1200"/>
          </a:p>
          <a:p>
            <a:pPr marL="0" lvl="0" indent="0" algn="l" rtl="0">
              <a:spcBef>
                <a:spcPts val="700"/>
              </a:spcBef>
              <a:spcAft>
                <a:spcPts val="0"/>
              </a:spcAft>
              <a:buNone/>
            </a:pPr>
            <a:r>
              <a:rPr lang="en" sz="1200" b="1"/>
              <a:t>33</a:t>
            </a:r>
            <a:r>
              <a:rPr lang="en" sz="1200"/>
              <a:t> Prowle JR: Sepsis-Associated AKI. Clin J Am Soc Nephrol 2018; 13:339–42</a:t>
            </a:r>
            <a:endParaRPr sz="1200"/>
          </a:p>
          <a:p>
            <a:pPr marL="0" lvl="0" indent="0" algn="l" rtl="0">
              <a:spcBef>
                <a:spcPts val="700"/>
              </a:spcBef>
              <a:spcAft>
                <a:spcPts val="0"/>
              </a:spcAft>
              <a:buNone/>
            </a:pPr>
            <a:r>
              <a:rPr lang="en" sz="1200" b="1"/>
              <a:t>34</a:t>
            </a:r>
            <a:r>
              <a:rPr lang="en" sz="1200"/>
              <a:t> Peerapornratana S, Manrique-Caballero CL, Gómez H, Kellum JA: Acute kidney injury from sepsis: current concepts, epidemiology, pathophysiology, prevention and treatment. Kidney Int 2019; 96:1083–99</a:t>
            </a:r>
            <a:endParaRPr sz="1200"/>
          </a:p>
          <a:p>
            <a:pPr marL="0" lvl="0" indent="0" algn="l" rtl="0">
              <a:spcBef>
                <a:spcPts val="700"/>
              </a:spcBef>
              <a:spcAft>
                <a:spcPts val="0"/>
              </a:spcAft>
              <a:buNone/>
            </a:pPr>
            <a:endParaRPr sz="1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89" name="Google Shape;489;p72"/>
          <p:cNvSpPr txBox="1">
            <a:spLocks noGrp="1"/>
          </p:cNvSpPr>
          <p:nvPr>
            <p:ph type="body" idx="1"/>
          </p:nvPr>
        </p:nvSpPr>
        <p:spPr>
          <a:xfrm>
            <a:off x="482951" y="7143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35</a:t>
            </a:r>
            <a:r>
              <a:rPr lang="en" sz="1200"/>
              <a:t> Mendez CE, Der Mesropian PJ, Mathew RO, Slawski B: Hyperglycemia and Acute Kidney Injury During the Perioperative Period. Curr Diab Rep 2016; 16:10</a:t>
            </a:r>
            <a:endParaRPr sz="1200"/>
          </a:p>
          <a:p>
            <a:pPr marL="0" lvl="0" indent="0" algn="l" rtl="0">
              <a:spcBef>
                <a:spcPts val="700"/>
              </a:spcBef>
              <a:spcAft>
                <a:spcPts val="0"/>
              </a:spcAft>
              <a:buNone/>
            </a:pPr>
            <a:r>
              <a:rPr lang="en" sz="1200" b="1"/>
              <a:t>36</a:t>
            </a:r>
            <a:r>
              <a:rPr lang="en" sz="1200"/>
              <a:t> Hirose R, Xu F, Dang K, Liu T, Behrends M, Brakeman PR, Wiener-Kronish J, Niemann CU: Transient hyperglycemia affects the extent of ischemia-reperfusion-induced renal injury in rats. Anesthesiology 2008; 108:402–14</a:t>
            </a:r>
            <a:endParaRPr sz="1200"/>
          </a:p>
          <a:p>
            <a:pPr marL="0" lvl="0" indent="0" algn="l" rtl="0">
              <a:spcBef>
                <a:spcPts val="700"/>
              </a:spcBef>
              <a:spcAft>
                <a:spcPts val="0"/>
              </a:spcAft>
              <a:buNone/>
            </a:pPr>
            <a:r>
              <a:rPr lang="en" sz="1200" b="1"/>
              <a:t>37</a:t>
            </a:r>
            <a:r>
              <a:rPr lang="en" sz="1200"/>
              <a:t> Moorthy V, Sim MA, Liu W, Chew STH, Ti LK: Risk factors and impact of postoperative hyperglycemia in nondiabetic patients after cardiac surgery: A prospective study. Medicine 2019; 98:e15911</a:t>
            </a:r>
            <a:endParaRPr sz="1200"/>
          </a:p>
          <a:p>
            <a:pPr marL="0" lvl="0" indent="0" algn="l" rtl="0">
              <a:spcBef>
                <a:spcPts val="700"/>
              </a:spcBef>
              <a:spcAft>
                <a:spcPts val="0"/>
              </a:spcAft>
              <a:buNone/>
            </a:pPr>
            <a:r>
              <a:rPr lang="en" sz="1200" b="1"/>
              <a:t>38</a:t>
            </a:r>
            <a:r>
              <a:rPr lang="en" sz="1200"/>
              <a:t> Frisch A, Chandra P, Smiley D, Peng L, Rizzo M, Gatcliffe C, Hudson M, Mendoza J, Johnson R, Lin E, Umpierrez GE: Prevalence and clinical outcome of hyperglycemia in the perioperative period in noncardiac surgery. Diabetes Care 2010; 33:1783–8</a:t>
            </a:r>
            <a:endParaRPr sz="1200"/>
          </a:p>
          <a:p>
            <a:pPr marL="0" lvl="0" indent="0" algn="l" rtl="0">
              <a:spcBef>
                <a:spcPts val="700"/>
              </a:spcBef>
              <a:spcAft>
                <a:spcPts val="0"/>
              </a:spcAft>
              <a:buNone/>
            </a:pPr>
            <a:r>
              <a:rPr lang="en" sz="1200" b="1"/>
              <a:t>39</a:t>
            </a:r>
            <a:r>
              <a:rPr lang="en" sz="1200"/>
              <a:t> Buehler L, Fayfman M, Alexopoulos A-S, Zhao L, Farrokhi F, Weaver J, Smiley-Byrd D, Pasquel FJ, Vellanki P, Umpierrez GE: The impact of hyperglycemia and obesity on hospitalization costs and clinical outcome in general surgery patients. J Diabetes Complications 2015; 29:1177–82</a:t>
            </a:r>
            <a:endParaRPr sz="1200"/>
          </a:p>
          <a:p>
            <a:pPr marL="0" lvl="0" indent="0" algn="l" rtl="0">
              <a:spcBef>
                <a:spcPts val="700"/>
              </a:spcBef>
              <a:spcAft>
                <a:spcPts val="0"/>
              </a:spcAft>
              <a:buNone/>
            </a:pPr>
            <a:r>
              <a:rPr lang="en" sz="1200" b="1"/>
              <a:t>40</a:t>
            </a:r>
            <a:r>
              <a:rPr lang="en" sz="1200"/>
              <a:t> Efrati S, Berman S, Abu Hamad R, El Nakib R, Chanimov M, Siman-Tov Y, Weissgarten J: Hyperglycaemia, inflammation, RAS activation: three culprits to blame for acute kidney injury emerging in healthy rats during general anaesthesia. Nephrology 2012; 17:591–602</a:t>
            </a:r>
            <a:endParaRPr sz="1200"/>
          </a:p>
          <a:p>
            <a:pPr marL="0" lvl="0" indent="0" algn="l" rtl="0">
              <a:spcBef>
                <a:spcPts val="700"/>
              </a:spcBef>
              <a:spcAft>
                <a:spcPts val="0"/>
              </a:spcAft>
              <a:buNone/>
            </a:pPr>
            <a:r>
              <a:rPr lang="en" sz="1200" b="1"/>
              <a:t>41</a:t>
            </a:r>
            <a:r>
              <a:rPr lang="en" sz="1200"/>
              <a:t> Fiaccadori E, Sabatino A, Morabito S, Bozzoli L, Donadio C, Maggiore U, Regolisti G: Hyper/hypoglycemia and acute kidney injury in critically ill patients. Clin Nutr 2016; 35:317–21</a:t>
            </a:r>
            <a:endParaRPr sz="1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3"/>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495" name="Google Shape;495;p73"/>
          <p:cNvSpPr txBox="1">
            <a:spLocks noGrp="1"/>
          </p:cNvSpPr>
          <p:nvPr>
            <p:ph type="body" idx="1"/>
          </p:nvPr>
        </p:nvSpPr>
        <p:spPr>
          <a:xfrm>
            <a:off x="457200" y="714300"/>
            <a:ext cx="8229600" cy="38337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42</a:t>
            </a:r>
            <a:r>
              <a:rPr lang="en" sz="1200"/>
              <a:t>  KDIGO. 2012. “KDIGO 2012 Clinical Practice Guideline for Acute Kidney Injury.” </a:t>
            </a:r>
            <a:r>
              <a:rPr lang="en" sz="1200" u="sng">
                <a:solidFill>
                  <a:schemeClr val="hlink"/>
                </a:solidFill>
                <a:hlinkClick r:id="rId3"/>
              </a:rPr>
              <a:t>https://kdigo.org/wp-content/uploads/2016/10/KDIGO-2012-AKI-Guideline-English.pdf</a:t>
            </a:r>
            <a:r>
              <a:rPr lang="en" sz="1200"/>
              <a:t>&gt;</a:t>
            </a:r>
            <a:endParaRPr sz="1200"/>
          </a:p>
          <a:p>
            <a:pPr marL="0" lvl="0" indent="0" algn="l" rtl="0">
              <a:spcBef>
                <a:spcPts val="700"/>
              </a:spcBef>
              <a:spcAft>
                <a:spcPts val="0"/>
              </a:spcAft>
              <a:buNone/>
            </a:pPr>
            <a:r>
              <a:rPr lang="en" sz="1200" b="1"/>
              <a:t>43</a:t>
            </a:r>
            <a:r>
              <a:rPr lang="en" sz="1200"/>
              <a:t> NICE-SUGAR Study Investigators, Finfer S, Chittock DR, Su SY-S, Blair D, Foster D, Dhingra V, Bellomo R, Cook D, Dodek P, Henderson WR, Hébert PC, Heritier S, Heyland DK, McArthur C, McDonald E, Mitchell I, Myburgh JA, Norton R, Potter J, Robinson BG, Ronco JJ: Intensive versus conventional glucose control in critically ill patients. N Engl J Med 2009; 360:1283–97</a:t>
            </a:r>
            <a:endParaRPr sz="1200"/>
          </a:p>
          <a:p>
            <a:pPr marL="0" lvl="0" indent="0" algn="l" rtl="0">
              <a:spcBef>
                <a:spcPts val="700"/>
              </a:spcBef>
              <a:spcAft>
                <a:spcPts val="0"/>
              </a:spcAft>
              <a:buNone/>
            </a:pPr>
            <a:r>
              <a:rPr lang="en" sz="1200" b="1"/>
              <a:t>44</a:t>
            </a:r>
            <a:r>
              <a:rPr lang="en" sz="1200"/>
              <a:t> Ad-hoc working group of ERBP, Fliser D, Laville M, Covic A, Fouque D, Vanholder R, Juillard L, Van Biesen W: A European Renal Best Practice (ERBP) position statement on the Kidney Disease Improving Global Outcomes (KDIGO) clinical practice guidelines on acute kidney injury: part 1: definitions, conservative management and contrast-induced nephropathy. Nephrol Dial Transplant 2012; 27:4263–72</a:t>
            </a:r>
            <a:endParaRPr sz="1200"/>
          </a:p>
          <a:p>
            <a:pPr marL="0" lvl="0" indent="0" algn="l" rtl="0">
              <a:spcBef>
                <a:spcPts val="700"/>
              </a:spcBef>
              <a:spcAft>
                <a:spcPts val="0"/>
              </a:spcAft>
              <a:buNone/>
            </a:pPr>
            <a:r>
              <a:rPr lang="en" sz="1200" b="1"/>
              <a:t>45</a:t>
            </a:r>
            <a:r>
              <a:rPr lang="en" sz="1200"/>
              <a:t> Kang Z-Q, Huo J-L, Zhai X-J: Effects of perioperative tight glycemic control on postoperative outcomes: a meta-analysis. Endocr Connect 2018; 7:R316–27</a:t>
            </a:r>
            <a:endParaRPr sz="1200"/>
          </a:p>
          <a:p>
            <a:pPr marL="0" lvl="0" indent="0" algn="l" rtl="0">
              <a:spcBef>
                <a:spcPts val="700"/>
              </a:spcBef>
              <a:spcAft>
                <a:spcPts val="0"/>
              </a:spcAft>
              <a:buNone/>
            </a:pPr>
            <a:r>
              <a:rPr lang="en" sz="1200" b="1"/>
              <a:t>46</a:t>
            </a:r>
            <a:r>
              <a:rPr lang="en" sz="1200"/>
              <a:t> Thomas G, Rojas MC, Epstein SK, Balk EM, Liangos O, Jaber BL: Insulin therapy and acute kidney injury in critically ill patients a systematic review. Nephrol Dial Transplant 2007; 22:2849–55</a:t>
            </a:r>
            <a:endParaRPr sz="1200"/>
          </a:p>
          <a:p>
            <a:pPr marL="0" lvl="0" indent="0" algn="l" rtl="0">
              <a:spcBef>
                <a:spcPts val="700"/>
              </a:spcBef>
              <a:spcAft>
                <a:spcPts val="0"/>
              </a:spcAft>
              <a:buNone/>
            </a:pPr>
            <a:r>
              <a:rPr lang="en" sz="1200" b="1"/>
              <a:t>47</a:t>
            </a:r>
            <a:r>
              <a:rPr lang="en" sz="1200"/>
              <a:t> Sathya B, Davis R, Taveira T, Whitlatch H, Wu W-C: Intensity of peri-operative glycemic control and postoperative outcomes in patients with diabetes: a meta-analysis. Diabetes Res Clin Pract 2013; 102:8–15</a:t>
            </a:r>
            <a:endParaRPr sz="1200"/>
          </a:p>
          <a:p>
            <a:pPr marL="0" lvl="0" indent="0" algn="l" rtl="0">
              <a:spcBef>
                <a:spcPts val="700"/>
              </a:spcBef>
              <a:spcAft>
                <a:spcPts val="0"/>
              </a:spcAft>
              <a:buNone/>
            </a:pPr>
            <a:r>
              <a:rPr lang="en" sz="1200" b="1"/>
              <a:t>48</a:t>
            </a:r>
            <a:r>
              <a:rPr lang="en" sz="1200"/>
              <a:t> Azevedo JRA de, Araujo LO de, Silva WS da, Azevedo RP de: A carbohydrate-restrictive strategy is safer and as efficient as intensive insulin therapy in critically ill patients. J Crit Care 2010; 25:84–9</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References</a:t>
            </a:r>
            <a:endParaRPr/>
          </a:p>
        </p:txBody>
      </p:sp>
      <p:sp>
        <p:nvSpPr>
          <p:cNvPr id="501" name="Google Shape;501;p74"/>
          <p:cNvSpPr txBox="1">
            <a:spLocks noGrp="1"/>
          </p:cNvSpPr>
          <p:nvPr>
            <p:ph type="body" idx="1"/>
          </p:nvPr>
        </p:nvSpPr>
        <p:spPr>
          <a:xfrm>
            <a:off x="457201" y="914400"/>
            <a:ext cx="8229600" cy="3714900"/>
          </a:xfrm>
          <a:prstGeom prst="rect">
            <a:avLst/>
          </a:prstGeom>
        </p:spPr>
        <p:txBody>
          <a:bodyPr spcFirstLastPara="1" wrap="square" lIns="68575" tIns="34275" rIns="68575" bIns="34275" anchor="t" anchorCtr="0">
            <a:noAutofit/>
          </a:bodyPr>
          <a:lstStyle/>
          <a:p>
            <a:pPr marL="0" lvl="0" indent="0" algn="l" rtl="0">
              <a:spcBef>
                <a:spcPts val="700"/>
              </a:spcBef>
              <a:spcAft>
                <a:spcPts val="0"/>
              </a:spcAft>
              <a:buNone/>
            </a:pPr>
            <a:r>
              <a:rPr lang="en" sz="1200" b="1"/>
              <a:t>49</a:t>
            </a:r>
            <a:r>
              <a:rPr lang="en" sz="1200"/>
              <a:t> Rossaint J, Zarbock A: Acute kidney injury: definition, diagnosis and epidemiology. Minerva Urol Nefrol 2016; 68:49–57</a:t>
            </a:r>
            <a:endParaRPr sz="1200"/>
          </a:p>
          <a:p>
            <a:pPr marL="0" lvl="0" indent="0" algn="l" rtl="0">
              <a:spcBef>
                <a:spcPts val="700"/>
              </a:spcBef>
              <a:spcAft>
                <a:spcPts val="0"/>
              </a:spcAft>
              <a:buNone/>
            </a:pPr>
            <a:r>
              <a:rPr lang="en" sz="1200" b="1"/>
              <a:t>50</a:t>
            </a:r>
            <a:r>
              <a:rPr lang="en" sz="1200"/>
              <a:t> Goldstein SL, Mottes T, Simpson K, Barclay C, Muething S, Haslam DB, Kirkendall ES: A sustained quality improvement program reduces nephrotoxic medication-associated acute kidney injury. Kidney Int 2016; 90:212–21</a:t>
            </a:r>
            <a:endParaRPr sz="1200"/>
          </a:p>
          <a:p>
            <a:pPr marL="0" lvl="0" indent="0" algn="l" rtl="0">
              <a:spcBef>
                <a:spcPts val="700"/>
              </a:spcBef>
              <a:spcAft>
                <a:spcPts val="0"/>
              </a:spcAft>
              <a:buNone/>
            </a:pPr>
            <a:r>
              <a:rPr lang="en" sz="1200" b="1"/>
              <a:t>51</a:t>
            </a:r>
            <a:r>
              <a:rPr lang="en" sz="1200"/>
              <a:t> Zhang X, Donnan PT, Bell S, Guthrie B: Non-steroidal anti-inflammatory drug induced acute kidney injury in the community dwelling general population and people with chronic kidney disease: systematic review and meta-analysis. BMC Nephrol 2017; 18:256</a:t>
            </a:r>
            <a:endParaRPr sz="1200"/>
          </a:p>
          <a:p>
            <a:pPr marL="0" lvl="0" indent="0" algn="l" rtl="0">
              <a:spcBef>
                <a:spcPts val="700"/>
              </a:spcBef>
              <a:spcAft>
                <a:spcPts val="0"/>
              </a:spcAft>
              <a:buNone/>
            </a:pPr>
            <a:r>
              <a:rPr lang="en" sz="1200" b="1"/>
              <a:t>52</a:t>
            </a:r>
            <a:r>
              <a:rPr lang="en" sz="1200"/>
              <a:t> Zarbock A, Koyner JL, Hoste EAJ, Kellum JA: Update on Perioperative Acute Kidney Injury. Anesth Analg 2018; 127:1236–45</a:t>
            </a:r>
            <a:endParaRPr sz="1200"/>
          </a:p>
          <a:p>
            <a:pPr marL="0" lvl="0" indent="0" algn="l" rtl="0">
              <a:spcBef>
                <a:spcPts val="700"/>
              </a:spcBef>
              <a:spcAft>
                <a:spcPts val="0"/>
              </a:spcAft>
              <a:buNone/>
            </a:pPr>
            <a:r>
              <a:rPr lang="en" sz="1200" b="1"/>
              <a:t>53</a:t>
            </a:r>
            <a:r>
              <a:rPr lang="en" sz="1200"/>
              <a:t> Liu KD, Goldstein SL, Vijayan A, Parikh CR, Kashani K, Okusa MD, Agarwal A, Cerdá J, AKI!Now Initiative of the American Society of Nephrology*: AKI!Now Initiative: Recommendations for Awareness, Recognition, and Management of AKI. Clin J Am Soc Nephrol 2020 doi:10.2215/CJN.15611219</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KDIGO Guideline Bundles</a:t>
            </a:r>
            <a:endParaRPr/>
          </a:p>
        </p:txBody>
      </p:sp>
      <p:pic>
        <p:nvPicPr>
          <p:cNvPr id="128" name="Google Shape;128;p24"/>
          <p:cNvPicPr preferRelativeResize="0"/>
          <p:nvPr/>
        </p:nvPicPr>
        <p:blipFill rotWithShape="1">
          <a:blip r:embed="rId3">
            <a:alphaModFix/>
          </a:blip>
          <a:srcRect b="42283"/>
          <a:stretch/>
        </p:blipFill>
        <p:spPr>
          <a:xfrm>
            <a:off x="242876" y="3438184"/>
            <a:ext cx="4340325" cy="1527175"/>
          </a:xfrm>
          <a:prstGeom prst="rect">
            <a:avLst/>
          </a:prstGeom>
          <a:noFill/>
          <a:ln>
            <a:noFill/>
          </a:ln>
        </p:spPr>
      </p:pic>
      <p:sp>
        <p:nvSpPr>
          <p:cNvPr id="129" name="Google Shape;129;p24"/>
          <p:cNvSpPr txBox="1">
            <a:spLocks noGrp="1"/>
          </p:cNvSpPr>
          <p:nvPr>
            <p:ph type="body" idx="1"/>
          </p:nvPr>
        </p:nvSpPr>
        <p:spPr>
          <a:xfrm>
            <a:off x="214926" y="645846"/>
            <a:ext cx="4605000" cy="4629300"/>
          </a:xfrm>
          <a:prstGeom prst="rect">
            <a:avLst/>
          </a:prstGeom>
          <a:effectLst>
            <a:reflection dist="38100" dir="5400000" fadeDir="5400012" sy="-100000" algn="bl" rotWithShape="0"/>
          </a:effectLst>
        </p:spPr>
        <p:txBody>
          <a:bodyPr spcFirstLastPara="1" wrap="square" lIns="68575" tIns="34275" rIns="68575" bIns="34275" anchor="t" anchorCtr="0">
            <a:noAutofit/>
          </a:bodyPr>
          <a:lstStyle/>
          <a:p>
            <a:pPr marL="457200" lvl="0" indent="-304800" algn="l" rtl="0">
              <a:spcBef>
                <a:spcPts val="700"/>
              </a:spcBef>
              <a:spcAft>
                <a:spcPts val="0"/>
              </a:spcAft>
              <a:buSzPts val="1200"/>
              <a:buChar char="-"/>
            </a:pPr>
            <a:r>
              <a:rPr lang="en" sz="1500" dirty="0"/>
              <a:t>Single center study, adult patients &gt;18 years</a:t>
            </a:r>
            <a:r>
              <a:rPr lang="en" sz="1500" baseline="30000" dirty="0"/>
              <a:t>4</a:t>
            </a:r>
            <a:endParaRPr sz="1500" baseline="30000" dirty="0"/>
          </a:p>
          <a:p>
            <a:pPr marL="457200" lvl="0" indent="-304800" algn="l" rtl="0">
              <a:spcBef>
                <a:spcPts val="0"/>
              </a:spcBef>
              <a:spcAft>
                <a:spcPts val="0"/>
              </a:spcAft>
              <a:buSzPts val="1200"/>
              <a:buChar char="-"/>
            </a:pPr>
            <a:r>
              <a:rPr lang="en" sz="1500" dirty="0"/>
              <a:t>Utilized an AKI care bundle, an electronic recognition of AKI based on KDIGO Criteria, and an EHR alert</a:t>
            </a:r>
            <a:endParaRPr sz="1500" dirty="0"/>
          </a:p>
          <a:p>
            <a:pPr marL="457200" lvl="0" indent="-323850" algn="l" rtl="0">
              <a:spcBef>
                <a:spcPts val="0"/>
              </a:spcBef>
              <a:spcAft>
                <a:spcPts val="0"/>
              </a:spcAft>
              <a:buSzPts val="1500"/>
              <a:buChar char="-"/>
            </a:pPr>
            <a:r>
              <a:rPr lang="en" sz="1500" dirty="0" smtClean="0"/>
              <a:t>Compared </a:t>
            </a:r>
            <a:r>
              <a:rPr lang="en" sz="1500" dirty="0"/>
              <a:t>patients who received the AKI care bundle vs. those who did not" to save some space</a:t>
            </a:r>
            <a:endParaRPr sz="1500" dirty="0"/>
          </a:p>
          <a:p>
            <a:pPr marL="914400" lvl="1" indent="-304800" algn="l" rtl="0">
              <a:spcBef>
                <a:spcPts val="0"/>
              </a:spcBef>
              <a:spcAft>
                <a:spcPts val="0"/>
              </a:spcAft>
              <a:buSzPts val="1200"/>
              <a:buChar char="-"/>
            </a:pPr>
            <a:r>
              <a:rPr lang="en" sz="1200" dirty="0"/>
              <a:t>10 fold increase in care bundle usage after integration of EHR alert</a:t>
            </a:r>
            <a:endParaRPr sz="1200" dirty="0"/>
          </a:p>
          <a:p>
            <a:pPr marL="914400" lvl="1" indent="-304800" algn="l" rtl="0">
              <a:spcBef>
                <a:spcPts val="0"/>
              </a:spcBef>
              <a:spcAft>
                <a:spcPts val="0"/>
              </a:spcAft>
              <a:buSzPts val="1200"/>
              <a:buChar char="-"/>
            </a:pPr>
            <a:r>
              <a:rPr lang="en" sz="1200" dirty="0"/>
              <a:t>Completion of an AKI CB within 24 hours of abnormal blood test was associated with less progression to higher AKI stages and significantly lower in-hospital, 30-day and 60-day case fatality.</a:t>
            </a:r>
            <a:endParaRPr sz="1200" dirty="0"/>
          </a:p>
          <a:p>
            <a:pPr marL="457200" lvl="0" indent="-304800" algn="l" rtl="0">
              <a:spcBef>
                <a:spcPts val="0"/>
              </a:spcBef>
              <a:spcAft>
                <a:spcPts val="0"/>
              </a:spcAft>
              <a:buSzPts val="1200"/>
              <a:buChar char="-"/>
            </a:pPr>
            <a:r>
              <a:rPr lang="en" sz="1500" dirty="0" smtClean="0"/>
              <a:t>Used “AUDITS” bundle</a:t>
            </a:r>
            <a:endParaRPr sz="1500" dirty="0"/>
          </a:p>
        </p:txBody>
      </p:sp>
      <p:pic>
        <p:nvPicPr>
          <p:cNvPr id="130" name="Google Shape;130;p24"/>
          <p:cNvPicPr preferRelativeResize="0"/>
          <p:nvPr/>
        </p:nvPicPr>
        <p:blipFill>
          <a:blip r:embed="rId4">
            <a:alphaModFix/>
          </a:blip>
          <a:stretch>
            <a:fillRect/>
          </a:stretch>
        </p:blipFill>
        <p:spPr>
          <a:xfrm>
            <a:off x="5141843" y="225287"/>
            <a:ext cx="3869635" cy="47400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Implementation of AKI Care Bundle in NHS hospital</a:t>
            </a:r>
            <a:r>
              <a:rPr lang="en" baseline="30000"/>
              <a:t>5</a:t>
            </a:r>
            <a:endParaRPr baseline="30000"/>
          </a:p>
        </p:txBody>
      </p:sp>
      <p:sp>
        <p:nvSpPr>
          <p:cNvPr id="136" name="Google Shape;136;p25"/>
          <p:cNvSpPr txBox="1">
            <a:spLocks noGrp="1"/>
          </p:cNvSpPr>
          <p:nvPr>
            <p:ph type="body" idx="1"/>
          </p:nvPr>
        </p:nvSpPr>
        <p:spPr>
          <a:xfrm>
            <a:off x="323719" y="710475"/>
            <a:ext cx="5196900" cy="3714900"/>
          </a:xfrm>
          <a:prstGeom prst="rect">
            <a:avLst/>
          </a:prstGeom>
        </p:spPr>
        <p:txBody>
          <a:bodyPr spcFirstLastPara="1" wrap="square" lIns="68575" tIns="34275" rIns="68575" bIns="34275" anchor="t" anchorCtr="0">
            <a:noAutofit/>
          </a:bodyPr>
          <a:lstStyle/>
          <a:p>
            <a:pPr marL="457200" lvl="0" indent="-317500" algn="l" rtl="0">
              <a:spcBef>
                <a:spcPts val="700"/>
              </a:spcBef>
              <a:spcAft>
                <a:spcPts val="0"/>
              </a:spcAft>
              <a:buSzPts val="1400"/>
              <a:buChar char="•"/>
            </a:pPr>
            <a:r>
              <a:rPr lang="en" dirty="0"/>
              <a:t>London hospital implemented daily audit process to assess care for patients with AKI</a:t>
            </a:r>
            <a:endParaRPr dirty="0"/>
          </a:p>
          <a:p>
            <a:pPr marL="914400" lvl="1" indent="-317500" algn="l" rtl="0">
              <a:spcBef>
                <a:spcPts val="0"/>
              </a:spcBef>
              <a:spcAft>
                <a:spcPts val="0"/>
              </a:spcAft>
              <a:buSzPts val="1400"/>
              <a:buChar char="–"/>
            </a:pPr>
            <a:r>
              <a:rPr lang="en" dirty="0"/>
              <a:t>2011: Pre-intervention audit of 100 patients with AKI (KDIGO definition used)</a:t>
            </a:r>
            <a:endParaRPr dirty="0"/>
          </a:p>
          <a:p>
            <a:pPr marL="914400" lvl="1" indent="-317500" algn="l" rtl="0">
              <a:spcBef>
                <a:spcPts val="0"/>
              </a:spcBef>
              <a:spcAft>
                <a:spcPts val="0"/>
              </a:spcAft>
              <a:buSzPts val="1400"/>
              <a:buChar char="–"/>
            </a:pPr>
            <a:r>
              <a:rPr lang="en" dirty="0"/>
              <a:t>2012: Intervention applied- AKI Care Bundle implemented</a:t>
            </a:r>
            <a:endParaRPr dirty="0"/>
          </a:p>
          <a:p>
            <a:pPr marL="914400" lvl="1" indent="-317500" algn="l" rtl="0">
              <a:spcBef>
                <a:spcPts val="0"/>
              </a:spcBef>
              <a:spcAft>
                <a:spcPts val="0"/>
              </a:spcAft>
              <a:buSzPts val="1400"/>
              <a:buChar char="–"/>
            </a:pPr>
            <a:r>
              <a:rPr lang="en" dirty="0"/>
              <a:t>2013: Post-intervention audit of 92 patients with AKI </a:t>
            </a:r>
            <a:endParaRPr dirty="0"/>
          </a:p>
          <a:p>
            <a:pPr marL="457200" lvl="0" indent="-317500" algn="l" rtl="0">
              <a:spcBef>
                <a:spcPts val="0"/>
              </a:spcBef>
              <a:spcAft>
                <a:spcPts val="0"/>
              </a:spcAft>
              <a:buSzPts val="1400"/>
              <a:buChar char="•"/>
            </a:pPr>
            <a:r>
              <a:rPr lang="en" dirty="0"/>
              <a:t>Outcomes:</a:t>
            </a:r>
            <a:endParaRPr dirty="0"/>
          </a:p>
          <a:p>
            <a:pPr marL="914400" lvl="1" indent="-317500" algn="l" rtl="0">
              <a:spcBef>
                <a:spcPts val="0"/>
              </a:spcBef>
              <a:spcAft>
                <a:spcPts val="0"/>
              </a:spcAft>
              <a:buSzPts val="1400"/>
              <a:buChar char="–"/>
            </a:pPr>
            <a:r>
              <a:rPr lang="en" dirty="0"/>
              <a:t>Hospital mortality decreased in the post-intervention group (10% post vs. 12% pre)</a:t>
            </a:r>
            <a:endParaRPr dirty="0"/>
          </a:p>
          <a:p>
            <a:pPr marL="914400" lvl="1" indent="-317500" algn="l" rtl="0">
              <a:spcBef>
                <a:spcPts val="0"/>
              </a:spcBef>
              <a:spcAft>
                <a:spcPts val="0"/>
              </a:spcAft>
              <a:buSzPts val="1400"/>
              <a:buChar char="–"/>
            </a:pPr>
            <a:r>
              <a:rPr lang="en" dirty="0"/>
              <a:t>AKI was recognized more often in the post-intervention group (68% post vs 51% pre)</a:t>
            </a:r>
            <a:endParaRPr dirty="0"/>
          </a:p>
          <a:p>
            <a:pPr marL="914400" lvl="1" indent="-317500" algn="l" rtl="0">
              <a:spcBef>
                <a:spcPts val="0"/>
              </a:spcBef>
              <a:spcAft>
                <a:spcPts val="0"/>
              </a:spcAft>
              <a:buSzPts val="1400"/>
              <a:buChar char="–"/>
            </a:pPr>
            <a:r>
              <a:rPr lang="en" dirty="0"/>
              <a:t>Higher rates of nephrotoxic medication discontinuation post-intervention (73% post vs. 29% pre)</a:t>
            </a:r>
            <a:endParaRPr dirty="0"/>
          </a:p>
        </p:txBody>
      </p:sp>
      <p:pic>
        <p:nvPicPr>
          <p:cNvPr id="137" name="Google Shape;137;p25"/>
          <p:cNvPicPr preferRelativeResize="0"/>
          <p:nvPr/>
        </p:nvPicPr>
        <p:blipFill>
          <a:blip r:embed="rId3">
            <a:alphaModFix/>
          </a:blip>
          <a:stretch>
            <a:fillRect/>
          </a:stretch>
        </p:blipFill>
        <p:spPr>
          <a:xfrm>
            <a:off x="6035015" y="167500"/>
            <a:ext cx="3022845" cy="4815317"/>
          </a:xfrm>
          <a:prstGeom prst="rect">
            <a:avLst/>
          </a:prstGeom>
          <a:noFill/>
          <a:ln w="38100" cap="flat" cmpd="sng">
            <a:solidFill>
              <a:srgbClr val="00206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457200" y="285751"/>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More AKI Bundles for Review</a:t>
            </a:r>
            <a:endParaRPr/>
          </a:p>
        </p:txBody>
      </p:sp>
      <p:sp>
        <p:nvSpPr>
          <p:cNvPr id="143" name="Google Shape;143;p26"/>
          <p:cNvSpPr txBox="1"/>
          <p:nvPr/>
        </p:nvSpPr>
        <p:spPr>
          <a:xfrm>
            <a:off x="643175" y="910900"/>
            <a:ext cx="3090000" cy="10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r>
              <a:rPr lang="en" b="1" i="1">
                <a:solidFill>
                  <a:srgbClr val="1155CC"/>
                </a:solidFill>
              </a:rPr>
              <a:t>Please contact MPOG to share your AKI Prevention Bundle &amp; Quality Improvement story!</a:t>
            </a:r>
            <a:endParaRPr b="1" i="1">
              <a:solidFill>
                <a:srgbClr val="1155CC"/>
              </a:solidFill>
            </a:endParaRPr>
          </a:p>
        </p:txBody>
      </p:sp>
      <p:pic>
        <p:nvPicPr>
          <p:cNvPr id="144" name="Google Shape;144;p26"/>
          <p:cNvPicPr preferRelativeResize="0"/>
          <p:nvPr/>
        </p:nvPicPr>
        <p:blipFill rotWithShape="1">
          <a:blip r:embed="rId3">
            <a:alphaModFix/>
          </a:blip>
          <a:srcRect b="18513"/>
          <a:stretch/>
        </p:blipFill>
        <p:spPr>
          <a:xfrm>
            <a:off x="4312125" y="189550"/>
            <a:ext cx="4731875" cy="1988525"/>
          </a:xfrm>
          <a:prstGeom prst="rect">
            <a:avLst/>
          </a:prstGeom>
          <a:noFill/>
          <a:ln>
            <a:noFill/>
          </a:ln>
        </p:spPr>
      </p:pic>
      <p:pic>
        <p:nvPicPr>
          <p:cNvPr id="145" name="Google Shape;145;p26"/>
          <p:cNvPicPr preferRelativeResize="0"/>
          <p:nvPr/>
        </p:nvPicPr>
        <p:blipFill>
          <a:blip r:embed="rId4">
            <a:alphaModFix/>
          </a:blip>
          <a:stretch>
            <a:fillRect/>
          </a:stretch>
        </p:blipFill>
        <p:spPr>
          <a:xfrm>
            <a:off x="457200" y="2147950"/>
            <a:ext cx="5483975" cy="1988525"/>
          </a:xfrm>
          <a:prstGeom prst="rect">
            <a:avLst/>
          </a:prstGeom>
          <a:noFill/>
          <a:ln>
            <a:noFill/>
          </a:ln>
        </p:spPr>
      </p:pic>
      <p:sp>
        <p:nvSpPr>
          <p:cNvPr id="146" name="Google Shape;146;p26"/>
          <p:cNvSpPr txBox="1"/>
          <p:nvPr/>
        </p:nvSpPr>
        <p:spPr>
          <a:xfrm>
            <a:off x="713975" y="2565425"/>
            <a:ext cx="22275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5"/>
              </a:rPr>
              <a:t>NHS Think Kidneys</a:t>
            </a:r>
            <a:endParaRPr>
              <a:latin typeface="Calibri"/>
              <a:ea typeface="Calibri"/>
              <a:cs typeface="Calibri"/>
              <a:sym typeface="Calibri"/>
            </a:endParaRPr>
          </a:p>
        </p:txBody>
      </p:sp>
      <p:sp>
        <p:nvSpPr>
          <p:cNvPr id="147" name="Google Shape;147;p26"/>
          <p:cNvSpPr txBox="1"/>
          <p:nvPr/>
        </p:nvSpPr>
        <p:spPr>
          <a:xfrm>
            <a:off x="6469050" y="126750"/>
            <a:ext cx="2452500" cy="3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6"/>
              </a:rPr>
              <a:t>Aintree University Hospital</a:t>
            </a:r>
            <a:r>
              <a:rPr lang="en">
                <a:solidFill>
                  <a:schemeClr val="dk1"/>
                </a:solidFill>
              </a:rPr>
              <a:t>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57201" y="290946"/>
            <a:ext cx="8229600" cy="354900"/>
          </a:xfrm>
          <a:prstGeom prst="rect">
            <a:avLst/>
          </a:prstGeom>
        </p:spPr>
        <p:txBody>
          <a:bodyPr spcFirstLastPara="1" wrap="square" lIns="68575" tIns="34275" rIns="68575" bIns="34275" anchor="b" anchorCtr="0">
            <a:noAutofit/>
          </a:bodyPr>
          <a:lstStyle/>
          <a:p>
            <a:pPr marL="0" lvl="0" indent="0" algn="l" rtl="0">
              <a:spcBef>
                <a:spcPts val="400"/>
              </a:spcBef>
              <a:spcAft>
                <a:spcPts val="0"/>
              </a:spcAft>
              <a:buNone/>
            </a:pPr>
            <a:r>
              <a:rPr lang="en"/>
              <a:t>Recommendations</a:t>
            </a:r>
            <a:endParaRPr/>
          </a:p>
        </p:txBody>
      </p:sp>
      <p:grpSp>
        <p:nvGrpSpPr>
          <p:cNvPr id="153" name="Google Shape;153;p27"/>
          <p:cNvGrpSpPr/>
          <p:nvPr/>
        </p:nvGrpSpPr>
        <p:grpSpPr>
          <a:xfrm>
            <a:off x="1245636" y="3725856"/>
            <a:ext cx="6804603" cy="756627"/>
            <a:chOff x="1593000" y="2322568"/>
            <a:chExt cx="5957975" cy="643500"/>
          </a:xfrm>
        </p:grpSpPr>
        <p:sp>
          <p:nvSpPr>
            <p:cNvPr id="154" name="Google Shape;154;p2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Early recognition of AKI</a:t>
              </a:r>
              <a:endParaRPr>
                <a:solidFill>
                  <a:srgbClr val="FFFFFF"/>
                </a:solidFill>
                <a:latin typeface="Roboto"/>
                <a:ea typeface="Roboto"/>
                <a:cs typeface="Roboto"/>
                <a:sym typeface="Roboto"/>
              </a:endParaRPr>
            </a:p>
          </p:txBody>
        </p:sp>
        <p:sp>
          <p:nvSpPr>
            <p:cNvPr id="158" name="Google Shape;158;p2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05</a:t>
              </a:r>
              <a:endParaRPr sz="2600">
                <a:solidFill>
                  <a:srgbClr val="FFFFFF"/>
                </a:solidFill>
                <a:latin typeface="Roboto Thin"/>
                <a:ea typeface="Roboto Thin"/>
                <a:cs typeface="Roboto Thin"/>
                <a:sym typeface="Roboto Thin"/>
              </a:endParaRPr>
            </a:p>
          </p:txBody>
        </p:sp>
        <p:sp>
          <p:nvSpPr>
            <p:cNvPr id="160" name="Google Shape;160;p2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79400" algn="l" rtl="0">
                <a:lnSpc>
                  <a:spcPct val="115000"/>
                </a:lnSpc>
                <a:spcBef>
                  <a:spcPts val="0"/>
                </a:spcBef>
                <a:spcAft>
                  <a:spcPts val="0"/>
                </a:spcAft>
                <a:buClr>
                  <a:srgbClr val="1B786E"/>
                </a:buClr>
                <a:buSzPts val="800"/>
                <a:buFont typeface="Roboto"/>
                <a:buChar char="●"/>
              </a:pPr>
              <a:r>
                <a:rPr lang="en" sz="1000">
                  <a:solidFill>
                    <a:srgbClr val="1B786E"/>
                  </a:solidFill>
                  <a:latin typeface="Roboto"/>
                  <a:ea typeface="Roboto"/>
                  <a:cs typeface="Roboto"/>
                  <a:sym typeface="Roboto"/>
                </a:rPr>
                <a:t>Optimizes treatment and prevents progression</a:t>
              </a:r>
              <a:endParaRPr sz="1000">
                <a:solidFill>
                  <a:srgbClr val="1B786E"/>
                </a:solidFill>
                <a:latin typeface="Roboto"/>
                <a:ea typeface="Roboto"/>
                <a:cs typeface="Roboto"/>
                <a:sym typeface="Roboto"/>
              </a:endParaRPr>
            </a:p>
            <a:p>
              <a:pPr marL="457200" lvl="0" indent="-279400" algn="l" rtl="0">
                <a:lnSpc>
                  <a:spcPct val="115000"/>
                </a:lnSpc>
                <a:spcBef>
                  <a:spcPts val="0"/>
                </a:spcBef>
                <a:spcAft>
                  <a:spcPts val="0"/>
                </a:spcAft>
                <a:buClr>
                  <a:srgbClr val="1B786E"/>
                </a:buClr>
                <a:buSzPts val="800"/>
                <a:buFont typeface="Roboto"/>
                <a:buChar char="●"/>
              </a:pPr>
              <a:r>
                <a:rPr lang="en" sz="1000">
                  <a:solidFill>
                    <a:srgbClr val="1B786E"/>
                  </a:solidFill>
                  <a:latin typeface="Roboto"/>
                  <a:ea typeface="Roboto"/>
                  <a:cs typeface="Roboto"/>
                  <a:sym typeface="Roboto"/>
                </a:rPr>
                <a:t>EHR alerts/AI/Diagnostic Tools</a:t>
              </a:r>
              <a:endParaRPr sz="1000">
                <a:solidFill>
                  <a:srgbClr val="1B786E"/>
                </a:solidFill>
                <a:latin typeface="Roboto"/>
                <a:ea typeface="Roboto"/>
                <a:cs typeface="Roboto"/>
                <a:sym typeface="Roboto"/>
              </a:endParaRPr>
            </a:p>
            <a:p>
              <a:pPr marL="457200" lvl="0" indent="-279400" algn="l" rtl="0">
                <a:lnSpc>
                  <a:spcPct val="115000"/>
                </a:lnSpc>
                <a:spcBef>
                  <a:spcPts val="0"/>
                </a:spcBef>
                <a:spcAft>
                  <a:spcPts val="0"/>
                </a:spcAft>
                <a:buClr>
                  <a:srgbClr val="1B786E"/>
                </a:buClr>
                <a:buSzPts val="800"/>
                <a:buFont typeface="Roboto"/>
                <a:buChar char="●"/>
              </a:pPr>
              <a:r>
                <a:rPr lang="en" sz="1000">
                  <a:solidFill>
                    <a:srgbClr val="1B786E"/>
                  </a:solidFill>
                  <a:latin typeface="Roboto"/>
                  <a:ea typeface="Roboto"/>
                  <a:cs typeface="Roboto"/>
                  <a:sym typeface="Roboto"/>
                </a:rPr>
                <a:t>Provider education</a:t>
              </a:r>
              <a:endParaRPr sz="1000">
                <a:solidFill>
                  <a:srgbClr val="1B786E"/>
                </a:solidFill>
                <a:latin typeface="Roboto"/>
                <a:ea typeface="Roboto"/>
                <a:cs typeface="Roboto"/>
                <a:sym typeface="Roboto"/>
              </a:endParaRPr>
            </a:p>
          </p:txBody>
        </p:sp>
      </p:grpSp>
      <p:grpSp>
        <p:nvGrpSpPr>
          <p:cNvPr id="161" name="Google Shape;161;p27"/>
          <p:cNvGrpSpPr/>
          <p:nvPr/>
        </p:nvGrpSpPr>
        <p:grpSpPr>
          <a:xfrm>
            <a:off x="1245636" y="2955849"/>
            <a:ext cx="6804603" cy="756627"/>
            <a:chOff x="1593000" y="2322568"/>
            <a:chExt cx="5957975" cy="643500"/>
          </a:xfrm>
        </p:grpSpPr>
        <p:sp>
          <p:nvSpPr>
            <p:cNvPr id="162" name="Google Shape;162;p2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Avoid nephrotoxins</a:t>
              </a:r>
              <a:endParaRPr>
                <a:solidFill>
                  <a:srgbClr val="FFFFFF"/>
                </a:solidFill>
                <a:latin typeface="Roboto"/>
                <a:ea typeface="Roboto"/>
                <a:cs typeface="Roboto"/>
                <a:sym typeface="Roboto"/>
              </a:endParaRPr>
            </a:p>
          </p:txBody>
        </p:sp>
        <p:sp>
          <p:nvSpPr>
            <p:cNvPr id="166" name="Google Shape;166;p2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04</a:t>
              </a:r>
              <a:endParaRPr sz="2600">
                <a:solidFill>
                  <a:srgbClr val="FFFFFF"/>
                </a:solidFill>
                <a:latin typeface="Roboto Thin"/>
                <a:ea typeface="Roboto Thin"/>
                <a:cs typeface="Roboto Thin"/>
                <a:sym typeface="Roboto Thin"/>
              </a:endParaRPr>
            </a:p>
          </p:txBody>
        </p:sp>
        <p:sp>
          <p:nvSpPr>
            <p:cNvPr id="168" name="Google Shape;168;p2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Antimicrobials</a:t>
              </a:r>
              <a:endParaRPr sz="1000">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Contrast</a:t>
              </a:r>
              <a:endParaRPr sz="1000">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NSAIDs</a:t>
              </a:r>
              <a:endParaRPr sz="1000">
                <a:solidFill>
                  <a:srgbClr val="1B786E"/>
                </a:solidFill>
                <a:latin typeface="Roboto"/>
                <a:ea typeface="Roboto"/>
                <a:cs typeface="Roboto"/>
                <a:sym typeface="Roboto"/>
              </a:endParaRPr>
            </a:p>
          </p:txBody>
        </p:sp>
      </p:grpSp>
      <p:grpSp>
        <p:nvGrpSpPr>
          <p:cNvPr id="169" name="Google Shape;169;p27"/>
          <p:cNvGrpSpPr/>
          <p:nvPr/>
        </p:nvGrpSpPr>
        <p:grpSpPr>
          <a:xfrm>
            <a:off x="1245636" y="2185811"/>
            <a:ext cx="6804603" cy="756627"/>
            <a:chOff x="1593000" y="2322568"/>
            <a:chExt cx="5957975" cy="643500"/>
          </a:xfrm>
        </p:grpSpPr>
        <p:sp>
          <p:nvSpPr>
            <p:cNvPr id="170" name="Google Shape;170;p2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Avoid hyperglycemia</a:t>
              </a:r>
              <a:endParaRPr>
                <a:solidFill>
                  <a:srgbClr val="FFFFFF"/>
                </a:solidFill>
                <a:latin typeface="Roboto"/>
                <a:ea typeface="Roboto"/>
                <a:cs typeface="Roboto"/>
                <a:sym typeface="Roboto"/>
              </a:endParaRPr>
            </a:p>
          </p:txBody>
        </p:sp>
        <p:sp>
          <p:nvSpPr>
            <p:cNvPr id="174" name="Google Shape;174;p2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176" name="Google Shape;176;p2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Patient Risk Factors</a:t>
              </a:r>
              <a:endParaRPr sz="100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Glycemic Range Targets</a:t>
              </a:r>
              <a:endParaRPr sz="100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Insulin Therapy</a:t>
              </a:r>
              <a:endParaRPr sz="1000">
                <a:solidFill>
                  <a:srgbClr val="1B786E"/>
                </a:solidFill>
                <a:latin typeface="Roboto"/>
                <a:ea typeface="Roboto"/>
                <a:cs typeface="Roboto"/>
                <a:sym typeface="Roboto"/>
              </a:endParaRPr>
            </a:p>
          </p:txBody>
        </p:sp>
      </p:grpSp>
      <p:grpSp>
        <p:nvGrpSpPr>
          <p:cNvPr id="177" name="Google Shape;177;p27"/>
          <p:cNvGrpSpPr/>
          <p:nvPr/>
        </p:nvGrpSpPr>
        <p:grpSpPr>
          <a:xfrm>
            <a:off x="1245636" y="1415814"/>
            <a:ext cx="6804603" cy="756627"/>
            <a:chOff x="1593000" y="2322568"/>
            <a:chExt cx="5957975" cy="643500"/>
          </a:xfrm>
        </p:grpSpPr>
        <p:sp>
          <p:nvSpPr>
            <p:cNvPr id="178" name="Google Shape;178;p2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Avoid hypotension</a:t>
              </a:r>
              <a:endParaRPr>
                <a:solidFill>
                  <a:srgbClr val="FFFFFF"/>
                </a:solidFill>
                <a:latin typeface="Roboto"/>
                <a:ea typeface="Roboto"/>
                <a:cs typeface="Roboto"/>
                <a:sym typeface="Roboto"/>
              </a:endParaRPr>
            </a:p>
          </p:txBody>
        </p:sp>
        <p:sp>
          <p:nvSpPr>
            <p:cNvPr id="182" name="Google Shape;182;p2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184" name="Google Shape;184;p2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Relative vs. absolute hypotension</a:t>
              </a:r>
              <a:endParaRPr sz="100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Restrictive vs. Liberal Fluid Therapy</a:t>
              </a:r>
              <a:endParaRPr sz="100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Vasopressor use</a:t>
              </a:r>
              <a:endParaRPr sz="1000">
                <a:solidFill>
                  <a:srgbClr val="1B786E"/>
                </a:solidFill>
                <a:latin typeface="Roboto"/>
                <a:ea typeface="Roboto"/>
                <a:cs typeface="Roboto"/>
                <a:sym typeface="Roboto"/>
              </a:endParaRPr>
            </a:p>
            <a:p>
              <a:pPr marL="45720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Sepsis Implications</a:t>
              </a:r>
              <a:endParaRPr sz="1000">
                <a:solidFill>
                  <a:srgbClr val="1B786E"/>
                </a:solidFill>
                <a:latin typeface="Roboto"/>
                <a:ea typeface="Roboto"/>
                <a:cs typeface="Roboto"/>
                <a:sym typeface="Roboto"/>
              </a:endParaRPr>
            </a:p>
          </p:txBody>
        </p:sp>
      </p:grpSp>
      <p:grpSp>
        <p:nvGrpSpPr>
          <p:cNvPr id="185" name="Google Shape;185;p27"/>
          <p:cNvGrpSpPr/>
          <p:nvPr/>
        </p:nvGrpSpPr>
        <p:grpSpPr>
          <a:xfrm>
            <a:off x="1245636" y="645797"/>
            <a:ext cx="6804603" cy="756627"/>
            <a:chOff x="1593000" y="2322568"/>
            <a:chExt cx="5957975" cy="643500"/>
          </a:xfrm>
        </p:grpSpPr>
        <p:sp>
          <p:nvSpPr>
            <p:cNvPr id="186" name="Google Shape;186;p27"/>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flipH="1">
              <a:off x="2283025" y="2322575"/>
              <a:ext cx="1844400" cy="642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rot="-5400000">
              <a:off x="3501574" y="1934671"/>
              <a:ext cx="643356" cy="1419149"/>
            </a:xfrm>
            <a:prstGeom prst="flowChartOffpageConnector">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FFFFFF"/>
                  </a:solidFill>
                  <a:latin typeface="Roboto Medium"/>
                  <a:ea typeface="Roboto Medium"/>
                  <a:cs typeface="Roboto Medium"/>
                  <a:sym typeface="Roboto Medium"/>
                </a:rPr>
                <a:t>Identify patients at risk of developing AKI</a:t>
              </a:r>
              <a:endParaRPr>
                <a:solidFill>
                  <a:srgbClr val="FFFFFF"/>
                </a:solidFill>
                <a:latin typeface="Roboto"/>
                <a:ea typeface="Roboto"/>
                <a:cs typeface="Roboto"/>
                <a:sym typeface="Roboto"/>
              </a:endParaRPr>
            </a:p>
          </p:txBody>
        </p:sp>
        <p:sp>
          <p:nvSpPr>
            <p:cNvPr id="190" name="Google Shape;190;p27"/>
            <p:cNvSpPr/>
            <p:nvPr/>
          </p:nvSpPr>
          <p:spPr>
            <a:xfrm>
              <a:off x="1593000" y="2322568"/>
              <a:ext cx="690000" cy="642300"/>
            </a:xfrm>
            <a:prstGeom prst="rect">
              <a:avLst/>
            </a:prstGeom>
            <a:solidFill>
              <a:srgbClr val="1D7E74"/>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1593000" y="2322575"/>
              <a:ext cx="690000" cy="642600"/>
            </a:xfrm>
            <a:prstGeom prst="rect">
              <a:avLst/>
            </a:prstGeom>
            <a:solidFill>
              <a:srgbClr val="1F887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192" name="Google Shape;192;p27"/>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Patient risk factors</a:t>
              </a:r>
              <a:endParaRPr sz="1000">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Procedure risk factors</a:t>
              </a:r>
              <a:endParaRPr sz="1000">
                <a:solidFill>
                  <a:srgbClr val="1B786E"/>
                </a:solidFill>
                <a:latin typeface="Roboto"/>
                <a:ea typeface="Roboto"/>
                <a:cs typeface="Roboto"/>
                <a:sym typeface="Roboto"/>
              </a:endParaRPr>
            </a:p>
            <a:p>
              <a:pPr marL="457200" marR="0" lvl="0" indent="-292100" algn="l" rtl="0">
                <a:lnSpc>
                  <a:spcPct val="115000"/>
                </a:lnSpc>
                <a:spcBef>
                  <a:spcPts val="0"/>
                </a:spcBef>
                <a:spcAft>
                  <a:spcPts val="0"/>
                </a:spcAft>
                <a:buClr>
                  <a:srgbClr val="1B786E"/>
                </a:buClr>
                <a:buSzPts val="1000"/>
                <a:buFont typeface="Roboto"/>
                <a:buChar char="●"/>
              </a:pPr>
              <a:r>
                <a:rPr lang="en" sz="1000">
                  <a:solidFill>
                    <a:srgbClr val="1B786E"/>
                  </a:solidFill>
                  <a:latin typeface="Roboto"/>
                  <a:ea typeface="Roboto"/>
                  <a:cs typeface="Roboto"/>
                  <a:sym typeface="Roboto"/>
                </a:rPr>
                <a:t>Anesthesia related risk factors</a:t>
              </a:r>
              <a:endParaRPr sz="1000">
                <a:solidFill>
                  <a:srgbClr val="1B786E"/>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CC_std">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5492</Words>
  <Application>Microsoft Office PowerPoint</Application>
  <PresentationFormat>On-screen Show (16:9)</PresentationFormat>
  <Paragraphs>439</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Roboto Medium</vt:lpstr>
      <vt:lpstr>Roboto</vt:lpstr>
      <vt:lpstr>Cambria</vt:lpstr>
      <vt:lpstr>Arial</vt:lpstr>
      <vt:lpstr>Calibri</vt:lpstr>
      <vt:lpstr>Roboto Thin</vt:lpstr>
      <vt:lpstr>CC_std</vt:lpstr>
      <vt:lpstr>Avoiding Kidney Injury:  Recommendations for  Adult Surgical Patients</vt:lpstr>
      <vt:lpstr>Objectives</vt:lpstr>
      <vt:lpstr>Recommendations for Avoiding AKI</vt:lpstr>
      <vt:lpstr>KDIGO Stage Based Recommendations</vt:lpstr>
      <vt:lpstr>KDIGO Guideline Bundles</vt:lpstr>
      <vt:lpstr>KDIGO Guideline Bundles</vt:lpstr>
      <vt:lpstr>Implementation of AKI Care Bundle in NHS hospital5</vt:lpstr>
      <vt:lpstr>More AKI Bundles for Review</vt:lpstr>
      <vt:lpstr>Recommendations</vt:lpstr>
      <vt:lpstr>Recommendation #1: Identify patients at risk for AKI</vt:lpstr>
      <vt:lpstr>Categories of AKI Risk Factors </vt:lpstr>
      <vt:lpstr>Patient Risk Factors6-8</vt:lpstr>
      <vt:lpstr>Procedure Related Risk Factors6,8-9</vt:lpstr>
      <vt:lpstr>Anesthesia-related Risk Factors6,8-9</vt:lpstr>
      <vt:lpstr>Novel Predictive Techniques </vt:lpstr>
      <vt:lpstr>Recommendation #2: Avoid Hypotension</vt:lpstr>
      <vt:lpstr>Pathophysiology: How Hypotension contributes to AKI</vt:lpstr>
      <vt:lpstr>PowerPoint Presentation</vt:lpstr>
      <vt:lpstr>Intraoperative Hypotension: Contributing Factors13 </vt:lpstr>
      <vt:lpstr>Hypotension and AKI</vt:lpstr>
      <vt:lpstr>Hypotension and AKI</vt:lpstr>
      <vt:lpstr>Restrictive Fluid Protocols may lead to AKI</vt:lpstr>
      <vt:lpstr>Cardiac Output directed fluid therapy: Controversial</vt:lpstr>
      <vt:lpstr>Using hemodynamic parameters to reduce AKI </vt:lpstr>
      <vt:lpstr>Perioperative Fluid Management</vt:lpstr>
      <vt:lpstr>Hydroxyethyl Starch (HES) </vt:lpstr>
      <vt:lpstr>Vasopressor Use</vt:lpstr>
      <vt:lpstr>AKI and Sepsis</vt:lpstr>
      <vt:lpstr>Recommendation #3: Glycemic Control</vt:lpstr>
      <vt:lpstr>Pathophysiology: How Dysglycemia causes AKI</vt:lpstr>
      <vt:lpstr>Risk Factors predicting Hyperglycemia </vt:lpstr>
      <vt:lpstr>Impact of Hyperglycemia</vt:lpstr>
      <vt:lpstr>Role of Anesthetics and Hyperglycemia in Renal Injury40</vt:lpstr>
      <vt:lpstr>‘Perfect’ Glycemic Range41 </vt:lpstr>
      <vt:lpstr>PowerPoint Presentation</vt:lpstr>
      <vt:lpstr>Perioperative Glucose Control: Tight vs. Moderate45 </vt:lpstr>
      <vt:lpstr>Intensive Insulin Therapy</vt:lpstr>
      <vt:lpstr>Summary: Hyperglycemia and AKI </vt:lpstr>
      <vt:lpstr>Recommendation #4: Avoid Nephrotoxins</vt:lpstr>
      <vt:lpstr>Avoiding Nephrotoxic Drugs</vt:lpstr>
      <vt:lpstr>Avoidance of Nephrotoxic Drugs</vt:lpstr>
      <vt:lpstr>Nephrotoxic Drugs- Indirect</vt:lpstr>
      <vt:lpstr>Recommendation #5: Early Recognition of AKI</vt:lpstr>
      <vt:lpstr>Early Recognition of AKI</vt:lpstr>
      <vt:lpstr>Interventions under Research</vt:lpstr>
      <vt:lpstr>Other Proposed Pharmacologic Interventions</vt:lpstr>
      <vt:lpstr>Remote Ischemic Preconditioning2</vt:lpstr>
      <vt:lpstr>Summary</vt:lpstr>
      <vt:lpstr>References</vt:lpstr>
      <vt:lpstr>References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Kidney Injury:  Recommendations for  Adult Surgical Patients</dc:title>
  <dc:creator>Buehler, Kathryn</dc:creator>
  <cp:lastModifiedBy>Buehler, Kathryn</cp:lastModifiedBy>
  <cp:revision>8</cp:revision>
  <dcterms:modified xsi:type="dcterms:W3CDTF">2020-07-15T20:22:57Z</dcterms:modified>
</cp:coreProperties>
</file>